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96" r:id="rId3"/>
    <p:sldId id="258"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0"/>
    <p:restoredTop sz="94640"/>
  </p:normalViewPr>
  <p:slideViewPr>
    <p:cSldViewPr snapToGrid="0">
      <p:cViewPr varScale="1">
        <p:scale>
          <a:sx n="77" d="100"/>
          <a:sy n="77" d="100"/>
        </p:scale>
        <p:origin x="120" y="1104"/>
      </p:cViewPr>
      <p:guideLst/>
    </p:cSldViewPr>
  </p:slideViewPr>
  <p:notesTextViewPr>
    <p:cViewPr>
      <p:scale>
        <a:sx n="40" d="100"/>
        <a:sy n="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977CC-C782-EE45-B877-698D77305E84}"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B7BAC-DCD3-164A-BB30-6A230474D9EC}" type="slidenum">
              <a:rPr lang="en-US" smtClean="0"/>
              <a:t>‹#›</a:t>
            </a:fld>
            <a:endParaRPr lang="en-US"/>
          </a:p>
        </p:txBody>
      </p:sp>
    </p:spTree>
    <p:extLst>
      <p:ext uri="{BB962C8B-B14F-4D97-AF65-F5344CB8AC3E}">
        <p14:creationId xmlns:p14="http://schemas.microsoft.com/office/powerpoint/2010/main" val="12113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B7BAC-DCD3-164A-BB30-6A230474D9EC}" type="slidenum">
              <a:rPr lang="en-US" smtClean="0"/>
              <a:t>1</a:t>
            </a:fld>
            <a:endParaRPr lang="en-US"/>
          </a:p>
        </p:txBody>
      </p:sp>
    </p:spTree>
    <p:extLst>
      <p:ext uri="{BB962C8B-B14F-4D97-AF65-F5344CB8AC3E}">
        <p14:creationId xmlns:p14="http://schemas.microsoft.com/office/powerpoint/2010/main" val="291398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1B48-F5CB-7567-DB1A-A4206301E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25168-79F7-7B43-3350-1235928FE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D43D4-D571-9E62-847B-861A024A11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3845AA-191D-ED50-7B1F-C6BF605017E0}"/>
              </a:ext>
            </a:extLst>
          </p:cNvPr>
          <p:cNvSpPr>
            <a:spLocks noGrp="1"/>
          </p:cNvSpPr>
          <p:nvPr>
            <p:ph type="sldNum" sz="quarter" idx="5"/>
          </p:nvPr>
        </p:nvSpPr>
        <p:spPr/>
        <p:txBody>
          <a:bodyPr/>
          <a:lstStyle/>
          <a:p>
            <a:fld id="{22DB7BAC-DCD3-164A-BB30-6A230474D9EC}" type="slidenum">
              <a:rPr lang="en-US" smtClean="0"/>
              <a:t>10</a:t>
            </a:fld>
            <a:endParaRPr lang="en-US"/>
          </a:p>
        </p:txBody>
      </p:sp>
    </p:spTree>
    <p:extLst>
      <p:ext uri="{BB962C8B-B14F-4D97-AF65-F5344CB8AC3E}">
        <p14:creationId xmlns:p14="http://schemas.microsoft.com/office/powerpoint/2010/main" val="1265771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8D9C-6776-9DA7-F176-9990D292D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F5F1A-07E8-0612-91D5-2CDACE1BE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80EF0-3E9B-AD62-A557-49B7ED30F6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58E1C4-A82A-7E11-0C8C-A5A781560C7B}"/>
              </a:ext>
            </a:extLst>
          </p:cNvPr>
          <p:cNvSpPr>
            <a:spLocks noGrp="1"/>
          </p:cNvSpPr>
          <p:nvPr>
            <p:ph type="sldNum" sz="quarter" idx="5"/>
          </p:nvPr>
        </p:nvSpPr>
        <p:spPr/>
        <p:txBody>
          <a:bodyPr/>
          <a:lstStyle/>
          <a:p>
            <a:fld id="{22DB7BAC-DCD3-164A-BB30-6A230474D9EC}" type="slidenum">
              <a:rPr lang="en-US" smtClean="0"/>
              <a:t>11</a:t>
            </a:fld>
            <a:endParaRPr lang="en-US"/>
          </a:p>
        </p:txBody>
      </p:sp>
    </p:spTree>
    <p:extLst>
      <p:ext uri="{BB962C8B-B14F-4D97-AF65-F5344CB8AC3E}">
        <p14:creationId xmlns:p14="http://schemas.microsoft.com/office/powerpoint/2010/main" val="22944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1EA13-99AA-C64D-25CF-B064B30CB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0135F-F8BF-169C-CF9A-5FEE74357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08787-B093-87C3-5023-98552574BA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CBDD2-3DF1-0616-7B5B-67BB6AB4ECF8}"/>
              </a:ext>
            </a:extLst>
          </p:cNvPr>
          <p:cNvSpPr>
            <a:spLocks noGrp="1"/>
          </p:cNvSpPr>
          <p:nvPr>
            <p:ph type="sldNum" sz="quarter" idx="5"/>
          </p:nvPr>
        </p:nvSpPr>
        <p:spPr/>
        <p:txBody>
          <a:bodyPr/>
          <a:lstStyle/>
          <a:p>
            <a:fld id="{22DB7BAC-DCD3-164A-BB30-6A230474D9EC}" type="slidenum">
              <a:rPr lang="en-US" smtClean="0"/>
              <a:t>12</a:t>
            </a:fld>
            <a:endParaRPr lang="en-US"/>
          </a:p>
        </p:txBody>
      </p:sp>
    </p:spTree>
    <p:extLst>
      <p:ext uri="{BB962C8B-B14F-4D97-AF65-F5344CB8AC3E}">
        <p14:creationId xmlns:p14="http://schemas.microsoft.com/office/powerpoint/2010/main" val="2662158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93CD-E51E-801C-6602-E9B6BBB50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1F76-FC36-7664-6B20-14B24BF9E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5BA94-1136-EFD1-150A-576A69CD0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C895C6-F855-049E-A7CA-E8A9ABFB8497}"/>
              </a:ext>
            </a:extLst>
          </p:cNvPr>
          <p:cNvSpPr>
            <a:spLocks noGrp="1"/>
          </p:cNvSpPr>
          <p:nvPr>
            <p:ph type="sldNum" sz="quarter" idx="5"/>
          </p:nvPr>
        </p:nvSpPr>
        <p:spPr/>
        <p:txBody>
          <a:bodyPr/>
          <a:lstStyle/>
          <a:p>
            <a:fld id="{22DB7BAC-DCD3-164A-BB30-6A230474D9EC}" type="slidenum">
              <a:rPr lang="en-US" smtClean="0"/>
              <a:t>13</a:t>
            </a:fld>
            <a:endParaRPr lang="en-US"/>
          </a:p>
        </p:txBody>
      </p:sp>
    </p:spTree>
    <p:extLst>
      <p:ext uri="{BB962C8B-B14F-4D97-AF65-F5344CB8AC3E}">
        <p14:creationId xmlns:p14="http://schemas.microsoft.com/office/powerpoint/2010/main" val="277326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C066-8DA9-3A10-708A-238567027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C1ED2-F2A8-DFC7-FB9B-A483A3EC6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6A233-FDB9-E54F-1B14-698DCC0746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8FCDCA-813E-FB72-E931-062BA8B1834D}"/>
              </a:ext>
            </a:extLst>
          </p:cNvPr>
          <p:cNvSpPr>
            <a:spLocks noGrp="1"/>
          </p:cNvSpPr>
          <p:nvPr>
            <p:ph type="sldNum" sz="quarter" idx="5"/>
          </p:nvPr>
        </p:nvSpPr>
        <p:spPr/>
        <p:txBody>
          <a:bodyPr/>
          <a:lstStyle/>
          <a:p>
            <a:fld id="{22DB7BAC-DCD3-164A-BB30-6A230474D9EC}" type="slidenum">
              <a:rPr lang="en-US" smtClean="0"/>
              <a:t>14</a:t>
            </a:fld>
            <a:endParaRPr lang="en-US"/>
          </a:p>
        </p:txBody>
      </p:sp>
    </p:spTree>
    <p:extLst>
      <p:ext uri="{BB962C8B-B14F-4D97-AF65-F5344CB8AC3E}">
        <p14:creationId xmlns:p14="http://schemas.microsoft.com/office/powerpoint/2010/main" val="333476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5C04-B0F7-35D0-4FB9-699F758BA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8A6AC-D1D7-DF2E-95C8-DCEEDE7B1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D245B-5CDA-9575-3058-CC34C24BF4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04D3CD-EA22-1710-5F8D-1022EE78C0BC}"/>
              </a:ext>
            </a:extLst>
          </p:cNvPr>
          <p:cNvSpPr>
            <a:spLocks noGrp="1"/>
          </p:cNvSpPr>
          <p:nvPr>
            <p:ph type="sldNum" sz="quarter" idx="5"/>
          </p:nvPr>
        </p:nvSpPr>
        <p:spPr/>
        <p:txBody>
          <a:bodyPr/>
          <a:lstStyle/>
          <a:p>
            <a:fld id="{22DB7BAC-DCD3-164A-BB30-6A230474D9EC}" type="slidenum">
              <a:rPr lang="en-US" smtClean="0"/>
              <a:t>15</a:t>
            </a:fld>
            <a:endParaRPr lang="en-US"/>
          </a:p>
        </p:txBody>
      </p:sp>
    </p:spTree>
    <p:extLst>
      <p:ext uri="{BB962C8B-B14F-4D97-AF65-F5344CB8AC3E}">
        <p14:creationId xmlns:p14="http://schemas.microsoft.com/office/powerpoint/2010/main" val="2468531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9A11-F51D-283F-5799-038C276AC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94C5F-F380-0B40-8719-C2FB5106B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5C4A3-C899-4A2E-737B-791572FBD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7CBD02-4562-89B5-4359-51EC2DD489CC}"/>
              </a:ext>
            </a:extLst>
          </p:cNvPr>
          <p:cNvSpPr>
            <a:spLocks noGrp="1"/>
          </p:cNvSpPr>
          <p:nvPr>
            <p:ph type="sldNum" sz="quarter" idx="5"/>
          </p:nvPr>
        </p:nvSpPr>
        <p:spPr/>
        <p:txBody>
          <a:bodyPr/>
          <a:lstStyle/>
          <a:p>
            <a:fld id="{22DB7BAC-DCD3-164A-BB30-6A230474D9EC}" type="slidenum">
              <a:rPr lang="en-US" smtClean="0"/>
              <a:t>16</a:t>
            </a:fld>
            <a:endParaRPr lang="en-US"/>
          </a:p>
        </p:txBody>
      </p:sp>
    </p:spTree>
    <p:extLst>
      <p:ext uri="{BB962C8B-B14F-4D97-AF65-F5344CB8AC3E}">
        <p14:creationId xmlns:p14="http://schemas.microsoft.com/office/powerpoint/2010/main" val="1737534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E62E-0B3C-7C22-7B24-4D9454EE8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09AD9-E344-3458-F0B6-41A863C82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B4D74-C147-AAFB-4A14-ADE4C47CEE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27B5CD-4B4D-7915-8D4B-EA322E3226C3}"/>
              </a:ext>
            </a:extLst>
          </p:cNvPr>
          <p:cNvSpPr>
            <a:spLocks noGrp="1"/>
          </p:cNvSpPr>
          <p:nvPr>
            <p:ph type="sldNum" sz="quarter" idx="5"/>
          </p:nvPr>
        </p:nvSpPr>
        <p:spPr/>
        <p:txBody>
          <a:bodyPr/>
          <a:lstStyle/>
          <a:p>
            <a:fld id="{22DB7BAC-DCD3-164A-BB30-6A230474D9EC}" type="slidenum">
              <a:rPr lang="en-US" smtClean="0"/>
              <a:t>17</a:t>
            </a:fld>
            <a:endParaRPr lang="en-US"/>
          </a:p>
        </p:txBody>
      </p:sp>
    </p:spTree>
    <p:extLst>
      <p:ext uri="{BB962C8B-B14F-4D97-AF65-F5344CB8AC3E}">
        <p14:creationId xmlns:p14="http://schemas.microsoft.com/office/powerpoint/2010/main" val="393566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9797B-4374-76B6-C8AA-EEA505385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54525-9B79-1CAB-ABAE-3C827F8CF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3C90C-FEF8-9DF2-430C-92B99BE5A9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C48E16-7D73-B5A9-492B-CA2B7C4AE6B0}"/>
              </a:ext>
            </a:extLst>
          </p:cNvPr>
          <p:cNvSpPr>
            <a:spLocks noGrp="1"/>
          </p:cNvSpPr>
          <p:nvPr>
            <p:ph type="sldNum" sz="quarter" idx="5"/>
          </p:nvPr>
        </p:nvSpPr>
        <p:spPr/>
        <p:txBody>
          <a:bodyPr/>
          <a:lstStyle/>
          <a:p>
            <a:fld id="{22DB7BAC-DCD3-164A-BB30-6A230474D9EC}" type="slidenum">
              <a:rPr lang="en-US" smtClean="0"/>
              <a:t>18</a:t>
            </a:fld>
            <a:endParaRPr lang="en-US"/>
          </a:p>
        </p:txBody>
      </p:sp>
    </p:spTree>
    <p:extLst>
      <p:ext uri="{BB962C8B-B14F-4D97-AF65-F5344CB8AC3E}">
        <p14:creationId xmlns:p14="http://schemas.microsoft.com/office/powerpoint/2010/main" val="246196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BDBCF-D6BF-310D-42CE-D2185E50A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AAA46-1502-DBAB-B277-46A4D210F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AEC1F-0258-3982-6ECF-28DA08161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A783F-83B5-C8BB-9913-F047A6169B43}"/>
              </a:ext>
            </a:extLst>
          </p:cNvPr>
          <p:cNvSpPr>
            <a:spLocks noGrp="1"/>
          </p:cNvSpPr>
          <p:nvPr>
            <p:ph type="sldNum" sz="quarter" idx="5"/>
          </p:nvPr>
        </p:nvSpPr>
        <p:spPr/>
        <p:txBody>
          <a:bodyPr/>
          <a:lstStyle/>
          <a:p>
            <a:fld id="{22DB7BAC-DCD3-164A-BB30-6A230474D9EC}" type="slidenum">
              <a:rPr lang="en-US" smtClean="0"/>
              <a:t>19</a:t>
            </a:fld>
            <a:endParaRPr lang="en-US"/>
          </a:p>
        </p:txBody>
      </p:sp>
    </p:spTree>
    <p:extLst>
      <p:ext uri="{BB962C8B-B14F-4D97-AF65-F5344CB8AC3E}">
        <p14:creationId xmlns:p14="http://schemas.microsoft.com/office/powerpoint/2010/main" val="201531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BE01-FC2D-0135-213F-C30C94E98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4D41C-170C-FB73-B596-F9E446ADA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3D924-2473-05BF-FC99-9F5A8A5FAA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A1444-D9BE-7261-6741-6BDAB07F561D}"/>
              </a:ext>
            </a:extLst>
          </p:cNvPr>
          <p:cNvSpPr>
            <a:spLocks noGrp="1"/>
          </p:cNvSpPr>
          <p:nvPr>
            <p:ph type="sldNum" sz="quarter" idx="5"/>
          </p:nvPr>
        </p:nvSpPr>
        <p:spPr/>
        <p:txBody>
          <a:bodyPr/>
          <a:lstStyle/>
          <a:p>
            <a:fld id="{22DB7BAC-DCD3-164A-BB30-6A230474D9EC}" type="slidenum">
              <a:rPr lang="en-US" smtClean="0"/>
              <a:t>2</a:t>
            </a:fld>
            <a:endParaRPr lang="en-US"/>
          </a:p>
        </p:txBody>
      </p:sp>
    </p:spTree>
    <p:extLst>
      <p:ext uri="{BB962C8B-B14F-4D97-AF65-F5344CB8AC3E}">
        <p14:creationId xmlns:p14="http://schemas.microsoft.com/office/powerpoint/2010/main" val="3685858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F95C9-A656-CB63-4D6B-4D7AEE529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F51F-B75B-BA24-26A0-20256D6C7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E9943-D694-0EA9-0AED-60A643E7BB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D56F00-BC90-9B50-06EA-A78A50E391CB}"/>
              </a:ext>
            </a:extLst>
          </p:cNvPr>
          <p:cNvSpPr>
            <a:spLocks noGrp="1"/>
          </p:cNvSpPr>
          <p:nvPr>
            <p:ph type="sldNum" sz="quarter" idx="5"/>
          </p:nvPr>
        </p:nvSpPr>
        <p:spPr/>
        <p:txBody>
          <a:bodyPr/>
          <a:lstStyle/>
          <a:p>
            <a:fld id="{22DB7BAC-DCD3-164A-BB30-6A230474D9EC}" type="slidenum">
              <a:rPr lang="en-US" smtClean="0"/>
              <a:t>20</a:t>
            </a:fld>
            <a:endParaRPr lang="en-US"/>
          </a:p>
        </p:txBody>
      </p:sp>
    </p:spTree>
    <p:extLst>
      <p:ext uri="{BB962C8B-B14F-4D97-AF65-F5344CB8AC3E}">
        <p14:creationId xmlns:p14="http://schemas.microsoft.com/office/powerpoint/2010/main" val="1736253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1BDC-C18C-170D-9A7D-A95AB132D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71D2B-FC4D-FCE6-BEC1-ACE91D2D4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1F84A-8D83-3A8F-8E3B-96B5D318D0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ED45B0-8E33-E550-48BC-960AE55D7EA9}"/>
              </a:ext>
            </a:extLst>
          </p:cNvPr>
          <p:cNvSpPr>
            <a:spLocks noGrp="1"/>
          </p:cNvSpPr>
          <p:nvPr>
            <p:ph type="sldNum" sz="quarter" idx="5"/>
          </p:nvPr>
        </p:nvSpPr>
        <p:spPr/>
        <p:txBody>
          <a:bodyPr/>
          <a:lstStyle/>
          <a:p>
            <a:fld id="{22DB7BAC-DCD3-164A-BB30-6A230474D9EC}" type="slidenum">
              <a:rPr lang="en-US" smtClean="0"/>
              <a:t>21</a:t>
            </a:fld>
            <a:endParaRPr lang="en-US"/>
          </a:p>
        </p:txBody>
      </p:sp>
    </p:spTree>
    <p:extLst>
      <p:ext uri="{BB962C8B-B14F-4D97-AF65-F5344CB8AC3E}">
        <p14:creationId xmlns:p14="http://schemas.microsoft.com/office/powerpoint/2010/main" val="298527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8F8C-BCF6-0D5C-E69F-314E5FA39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8BC7C-6F4C-26A4-61E1-CBF6C494D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C204E-CEA8-20DA-AC50-DAC3059E6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FAEBC-8229-314A-4FC2-B6E74ACE8243}"/>
              </a:ext>
            </a:extLst>
          </p:cNvPr>
          <p:cNvSpPr>
            <a:spLocks noGrp="1"/>
          </p:cNvSpPr>
          <p:nvPr>
            <p:ph type="sldNum" sz="quarter" idx="5"/>
          </p:nvPr>
        </p:nvSpPr>
        <p:spPr/>
        <p:txBody>
          <a:bodyPr/>
          <a:lstStyle/>
          <a:p>
            <a:fld id="{22DB7BAC-DCD3-164A-BB30-6A230474D9EC}" type="slidenum">
              <a:rPr lang="en-US" smtClean="0"/>
              <a:t>22</a:t>
            </a:fld>
            <a:endParaRPr lang="en-US"/>
          </a:p>
        </p:txBody>
      </p:sp>
    </p:spTree>
    <p:extLst>
      <p:ext uri="{BB962C8B-B14F-4D97-AF65-F5344CB8AC3E}">
        <p14:creationId xmlns:p14="http://schemas.microsoft.com/office/powerpoint/2010/main" val="3608002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E37B-D75C-BDE6-9EB7-AEF4ED936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DBE1C-CDC0-7FA2-ABCB-9E894396F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9C6A7-C091-29C3-293F-512EF07D4A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CC4E99-B4C9-AAE1-1DAF-FD70FE738951}"/>
              </a:ext>
            </a:extLst>
          </p:cNvPr>
          <p:cNvSpPr>
            <a:spLocks noGrp="1"/>
          </p:cNvSpPr>
          <p:nvPr>
            <p:ph type="sldNum" sz="quarter" idx="5"/>
          </p:nvPr>
        </p:nvSpPr>
        <p:spPr/>
        <p:txBody>
          <a:bodyPr/>
          <a:lstStyle/>
          <a:p>
            <a:fld id="{22DB7BAC-DCD3-164A-BB30-6A230474D9EC}" type="slidenum">
              <a:rPr lang="en-US" smtClean="0"/>
              <a:t>23</a:t>
            </a:fld>
            <a:endParaRPr lang="en-US"/>
          </a:p>
        </p:txBody>
      </p:sp>
    </p:spTree>
    <p:extLst>
      <p:ext uri="{BB962C8B-B14F-4D97-AF65-F5344CB8AC3E}">
        <p14:creationId xmlns:p14="http://schemas.microsoft.com/office/powerpoint/2010/main" val="140453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9CAA5-8849-4CB9-F5A7-70F4D1291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67B2C-1D96-9C91-25F4-25475CC69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CA17F-2720-3038-AAE4-A5A4205A31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44EE9-E242-275E-E980-166E76301742}"/>
              </a:ext>
            </a:extLst>
          </p:cNvPr>
          <p:cNvSpPr>
            <a:spLocks noGrp="1"/>
          </p:cNvSpPr>
          <p:nvPr>
            <p:ph type="sldNum" sz="quarter" idx="5"/>
          </p:nvPr>
        </p:nvSpPr>
        <p:spPr/>
        <p:txBody>
          <a:bodyPr/>
          <a:lstStyle/>
          <a:p>
            <a:fld id="{22DB7BAC-DCD3-164A-BB30-6A230474D9EC}" type="slidenum">
              <a:rPr lang="en-US" smtClean="0"/>
              <a:t>24</a:t>
            </a:fld>
            <a:endParaRPr lang="en-US"/>
          </a:p>
        </p:txBody>
      </p:sp>
    </p:spTree>
    <p:extLst>
      <p:ext uri="{BB962C8B-B14F-4D97-AF65-F5344CB8AC3E}">
        <p14:creationId xmlns:p14="http://schemas.microsoft.com/office/powerpoint/2010/main" val="4041805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123C0-7761-5AD8-E8F1-82268E198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B83BC-BC51-FD2B-850E-0C8E3E623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EF765-5FDC-066C-1FCD-86F351296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EE27A0-7406-7FB0-68D3-0ED26B6E10C0}"/>
              </a:ext>
            </a:extLst>
          </p:cNvPr>
          <p:cNvSpPr>
            <a:spLocks noGrp="1"/>
          </p:cNvSpPr>
          <p:nvPr>
            <p:ph type="sldNum" sz="quarter" idx="5"/>
          </p:nvPr>
        </p:nvSpPr>
        <p:spPr/>
        <p:txBody>
          <a:bodyPr/>
          <a:lstStyle/>
          <a:p>
            <a:fld id="{22DB7BAC-DCD3-164A-BB30-6A230474D9EC}" type="slidenum">
              <a:rPr lang="en-US" smtClean="0"/>
              <a:t>25</a:t>
            </a:fld>
            <a:endParaRPr lang="en-US"/>
          </a:p>
        </p:txBody>
      </p:sp>
    </p:spTree>
    <p:extLst>
      <p:ext uri="{BB962C8B-B14F-4D97-AF65-F5344CB8AC3E}">
        <p14:creationId xmlns:p14="http://schemas.microsoft.com/office/powerpoint/2010/main" val="1673049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9C54-3DA2-EEA9-8CB8-17DD42843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602A4-34DC-C83D-9EDD-F7B07D164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BC359-4981-5227-E939-CDE7CF9DC2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A51A23-07FB-C141-987A-14DC0B643E26}"/>
              </a:ext>
            </a:extLst>
          </p:cNvPr>
          <p:cNvSpPr>
            <a:spLocks noGrp="1"/>
          </p:cNvSpPr>
          <p:nvPr>
            <p:ph type="sldNum" sz="quarter" idx="5"/>
          </p:nvPr>
        </p:nvSpPr>
        <p:spPr/>
        <p:txBody>
          <a:bodyPr/>
          <a:lstStyle/>
          <a:p>
            <a:fld id="{22DB7BAC-DCD3-164A-BB30-6A230474D9EC}" type="slidenum">
              <a:rPr lang="en-US" smtClean="0"/>
              <a:t>26</a:t>
            </a:fld>
            <a:endParaRPr lang="en-US"/>
          </a:p>
        </p:txBody>
      </p:sp>
    </p:spTree>
    <p:extLst>
      <p:ext uri="{BB962C8B-B14F-4D97-AF65-F5344CB8AC3E}">
        <p14:creationId xmlns:p14="http://schemas.microsoft.com/office/powerpoint/2010/main" val="155514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F4748-1AA8-2AF8-B5FC-C14B476BE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D3819-04E0-D574-F8CD-56A14833D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9915A-20CE-1CC1-E1F4-50E82428B0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EE9FDA-2462-2DCD-09A7-9B419AA4B17D}"/>
              </a:ext>
            </a:extLst>
          </p:cNvPr>
          <p:cNvSpPr>
            <a:spLocks noGrp="1"/>
          </p:cNvSpPr>
          <p:nvPr>
            <p:ph type="sldNum" sz="quarter" idx="5"/>
          </p:nvPr>
        </p:nvSpPr>
        <p:spPr/>
        <p:txBody>
          <a:bodyPr/>
          <a:lstStyle/>
          <a:p>
            <a:fld id="{22DB7BAC-DCD3-164A-BB30-6A230474D9EC}" type="slidenum">
              <a:rPr lang="en-US" smtClean="0"/>
              <a:t>27</a:t>
            </a:fld>
            <a:endParaRPr lang="en-US"/>
          </a:p>
        </p:txBody>
      </p:sp>
    </p:spTree>
    <p:extLst>
      <p:ext uri="{BB962C8B-B14F-4D97-AF65-F5344CB8AC3E}">
        <p14:creationId xmlns:p14="http://schemas.microsoft.com/office/powerpoint/2010/main" val="3911719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FDFFA-86D6-EA6F-D0A5-269A093CF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19A3B-2BAE-2304-2A4A-F44E49831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219B0-0E53-AEB4-3591-717786F917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735ABA-9A3D-FFA7-4FA6-0401AA6D581E}"/>
              </a:ext>
            </a:extLst>
          </p:cNvPr>
          <p:cNvSpPr>
            <a:spLocks noGrp="1"/>
          </p:cNvSpPr>
          <p:nvPr>
            <p:ph type="sldNum" sz="quarter" idx="5"/>
          </p:nvPr>
        </p:nvSpPr>
        <p:spPr/>
        <p:txBody>
          <a:bodyPr/>
          <a:lstStyle/>
          <a:p>
            <a:fld id="{22DB7BAC-DCD3-164A-BB30-6A230474D9EC}" type="slidenum">
              <a:rPr lang="en-US" smtClean="0"/>
              <a:t>28</a:t>
            </a:fld>
            <a:endParaRPr lang="en-US"/>
          </a:p>
        </p:txBody>
      </p:sp>
    </p:spTree>
    <p:extLst>
      <p:ext uri="{BB962C8B-B14F-4D97-AF65-F5344CB8AC3E}">
        <p14:creationId xmlns:p14="http://schemas.microsoft.com/office/powerpoint/2010/main" val="1648785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3499-F8F2-9033-8968-A72D4252B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25B3F-F845-1251-8A98-5E3A6D6E9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14617-24C1-8164-5B7E-D9B17A53C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C32FED-C1A4-063A-7F8A-97D17E7F7848}"/>
              </a:ext>
            </a:extLst>
          </p:cNvPr>
          <p:cNvSpPr>
            <a:spLocks noGrp="1"/>
          </p:cNvSpPr>
          <p:nvPr>
            <p:ph type="sldNum" sz="quarter" idx="5"/>
          </p:nvPr>
        </p:nvSpPr>
        <p:spPr/>
        <p:txBody>
          <a:bodyPr/>
          <a:lstStyle/>
          <a:p>
            <a:fld id="{22DB7BAC-DCD3-164A-BB30-6A230474D9EC}" type="slidenum">
              <a:rPr lang="en-US" smtClean="0"/>
              <a:t>29</a:t>
            </a:fld>
            <a:endParaRPr lang="en-US"/>
          </a:p>
        </p:txBody>
      </p:sp>
    </p:spTree>
    <p:extLst>
      <p:ext uri="{BB962C8B-B14F-4D97-AF65-F5344CB8AC3E}">
        <p14:creationId xmlns:p14="http://schemas.microsoft.com/office/powerpoint/2010/main" val="275666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15F1-8CE1-56A0-F456-8676FC469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493E8-5A8A-095A-8F75-078E4BB82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BA6AE-8621-4C9A-D1FE-371C40983B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7FB651-97D0-B15E-E13F-317620C0BEBD}"/>
              </a:ext>
            </a:extLst>
          </p:cNvPr>
          <p:cNvSpPr>
            <a:spLocks noGrp="1"/>
          </p:cNvSpPr>
          <p:nvPr>
            <p:ph type="sldNum" sz="quarter" idx="5"/>
          </p:nvPr>
        </p:nvSpPr>
        <p:spPr/>
        <p:txBody>
          <a:bodyPr/>
          <a:lstStyle/>
          <a:p>
            <a:fld id="{22DB7BAC-DCD3-164A-BB30-6A230474D9EC}" type="slidenum">
              <a:rPr lang="en-US" smtClean="0"/>
              <a:t>3</a:t>
            </a:fld>
            <a:endParaRPr lang="en-US"/>
          </a:p>
        </p:txBody>
      </p:sp>
    </p:spTree>
    <p:extLst>
      <p:ext uri="{BB962C8B-B14F-4D97-AF65-F5344CB8AC3E}">
        <p14:creationId xmlns:p14="http://schemas.microsoft.com/office/powerpoint/2010/main" val="3315673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6168-7DFE-00BA-FCB5-4C10B5231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C010E-2730-C9AD-2E97-2C007D9E4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1C8CA-6E24-ECD0-48C1-16242C6307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1AC2F7-C17D-2F8A-040A-74CEB1674607}"/>
              </a:ext>
            </a:extLst>
          </p:cNvPr>
          <p:cNvSpPr>
            <a:spLocks noGrp="1"/>
          </p:cNvSpPr>
          <p:nvPr>
            <p:ph type="sldNum" sz="quarter" idx="5"/>
          </p:nvPr>
        </p:nvSpPr>
        <p:spPr/>
        <p:txBody>
          <a:bodyPr/>
          <a:lstStyle/>
          <a:p>
            <a:fld id="{22DB7BAC-DCD3-164A-BB30-6A230474D9EC}" type="slidenum">
              <a:rPr lang="en-US" smtClean="0"/>
              <a:t>30</a:t>
            </a:fld>
            <a:endParaRPr lang="en-US"/>
          </a:p>
        </p:txBody>
      </p:sp>
    </p:spTree>
    <p:extLst>
      <p:ext uri="{BB962C8B-B14F-4D97-AF65-F5344CB8AC3E}">
        <p14:creationId xmlns:p14="http://schemas.microsoft.com/office/powerpoint/2010/main" val="3666465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CC16-39AF-7794-6324-6C0E3AD01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3ABD0-19A0-5913-2E37-B12E2856D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B62FB-1A17-9403-FC46-B67799AE1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9F6A4-2F67-3A6C-A5B8-D9F5D4BF58A6}"/>
              </a:ext>
            </a:extLst>
          </p:cNvPr>
          <p:cNvSpPr>
            <a:spLocks noGrp="1"/>
          </p:cNvSpPr>
          <p:nvPr>
            <p:ph type="sldNum" sz="quarter" idx="5"/>
          </p:nvPr>
        </p:nvSpPr>
        <p:spPr/>
        <p:txBody>
          <a:bodyPr/>
          <a:lstStyle/>
          <a:p>
            <a:fld id="{22DB7BAC-DCD3-164A-BB30-6A230474D9EC}" type="slidenum">
              <a:rPr lang="en-US" smtClean="0"/>
              <a:t>31</a:t>
            </a:fld>
            <a:endParaRPr lang="en-US"/>
          </a:p>
        </p:txBody>
      </p:sp>
    </p:spTree>
    <p:extLst>
      <p:ext uri="{BB962C8B-B14F-4D97-AF65-F5344CB8AC3E}">
        <p14:creationId xmlns:p14="http://schemas.microsoft.com/office/powerpoint/2010/main" val="257353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7B7B5-951D-F57F-BB32-C1FCB70D0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432FB-DE6D-F16F-52B7-FB216AA07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9213E-3F9F-74EE-6021-9AFC24BDFD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093AE-2E78-E5D7-3594-B6EDCD2469D7}"/>
              </a:ext>
            </a:extLst>
          </p:cNvPr>
          <p:cNvSpPr>
            <a:spLocks noGrp="1"/>
          </p:cNvSpPr>
          <p:nvPr>
            <p:ph type="sldNum" sz="quarter" idx="5"/>
          </p:nvPr>
        </p:nvSpPr>
        <p:spPr/>
        <p:txBody>
          <a:bodyPr/>
          <a:lstStyle/>
          <a:p>
            <a:fld id="{22DB7BAC-DCD3-164A-BB30-6A230474D9EC}" type="slidenum">
              <a:rPr lang="en-US" smtClean="0"/>
              <a:t>32</a:t>
            </a:fld>
            <a:endParaRPr lang="en-US"/>
          </a:p>
        </p:txBody>
      </p:sp>
    </p:spTree>
    <p:extLst>
      <p:ext uri="{BB962C8B-B14F-4D97-AF65-F5344CB8AC3E}">
        <p14:creationId xmlns:p14="http://schemas.microsoft.com/office/powerpoint/2010/main" val="383280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12567-54C5-FFF0-F54B-3290CEC9D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C4745-B217-9300-E2B4-85110D827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976AC-DD21-B740-7859-A4E175C16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A5CA39-4D07-10F7-F6C6-4815D110B3CA}"/>
              </a:ext>
            </a:extLst>
          </p:cNvPr>
          <p:cNvSpPr>
            <a:spLocks noGrp="1"/>
          </p:cNvSpPr>
          <p:nvPr>
            <p:ph type="sldNum" sz="quarter" idx="5"/>
          </p:nvPr>
        </p:nvSpPr>
        <p:spPr/>
        <p:txBody>
          <a:bodyPr/>
          <a:lstStyle/>
          <a:p>
            <a:fld id="{22DB7BAC-DCD3-164A-BB30-6A230474D9EC}" type="slidenum">
              <a:rPr lang="en-US" smtClean="0"/>
              <a:t>33</a:t>
            </a:fld>
            <a:endParaRPr lang="en-US"/>
          </a:p>
        </p:txBody>
      </p:sp>
    </p:spTree>
    <p:extLst>
      <p:ext uri="{BB962C8B-B14F-4D97-AF65-F5344CB8AC3E}">
        <p14:creationId xmlns:p14="http://schemas.microsoft.com/office/powerpoint/2010/main" val="1544270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8461-8F44-7C31-C0CA-3F87FB74C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8F29-CC4E-6C07-B163-B32A000A3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18799-B9CE-D26D-767C-1D5C339943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AED964-3231-CCCB-CFAC-93EE08C539CB}"/>
              </a:ext>
            </a:extLst>
          </p:cNvPr>
          <p:cNvSpPr>
            <a:spLocks noGrp="1"/>
          </p:cNvSpPr>
          <p:nvPr>
            <p:ph type="sldNum" sz="quarter" idx="5"/>
          </p:nvPr>
        </p:nvSpPr>
        <p:spPr/>
        <p:txBody>
          <a:bodyPr/>
          <a:lstStyle/>
          <a:p>
            <a:fld id="{22DB7BAC-DCD3-164A-BB30-6A230474D9EC}" type="slidenum">
              <a:rPr lang="en-US" smtClean="0"/>
              <a:t>34</a:t>
            </a:fld>
            <a:endParaRPr lang="en-US"/>
          </a:p>
        </p:txBody>
      </p:sp>
    </p:spTree>
    <p:extLst>
      <p:ext uri="{BB962C8B-B14F-4D97-AF65-F5344CB8AC3E}">
        <p14:creationId xmlns:p14="http://schemas.microsoft.com/office/powerpoint/2010/main" val="326978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587AC-22C4-FBDF-77B2-89C5EA843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1E758-BCF4-7B77-911C-EA52CFFB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CB5C1-521D-B7AF-6B00-AFBB875F55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87EC5D-F92D-EF49-DC1B-06FD157E9EFF}"/>
              </a:ext>
            </a:extLst>
          </p:cNvPr>
          <p:cNvSpPr>
            <a:spLocks noGrp="1"/>
          </p:cNvSpPr>
          <p:nvPr>
            <p:ph type="sldNum" sz="quarter" idx="5"/>
          </p:nvPr>
        </p:nvSpPr>
        <p:spPr/>
        <p:txBody>
          <a:bodyPr/>
          <a:lstStyle/>
          <a:p>
            <a:fld id="{22DB7BAC-DCD3-164A-BB30-6A230474D9EC}" type="slidenum">
              <a:rPr lang="en-US" smtClean="0"/>
              <a:t>35</a:t>
            </a:fld>
            <a:endParaRPr lang="en-US"/>
          </a:p>
        </p:txBody>
      </p:sp>
    </p:spTree>
    <p:extLst>
      <p:ext uri="{BB962C8B-B14F-4D97-AF65-F5344CB8AC3E}">
        <p14:creationId xmlns:p14="http://schemas.microsoft.com/office/powerpoint/2010/main" val="2169960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154CE-0959-DF5D-1749-90FA973B9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F2267-2976-C3C2-7F53-AE6C54D1C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4F70D-8D32-85AC-2090-48E3B34D4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72FB3B-6D34-2666-E283-03EAEE0B7496}"/>
              </a:ext>
            </a:extLst>
          </p:cNvPr>
          <p:cNvSpPr>
            <a:spLocks noGrp="1"/>
          </p:cNvSpPr>
          <p:nvPr>
            <p:ph type="sldNum" sz="quarter" idx="5"/>
          </p:nvPr>
        </p:nvSpPr>
        <p:spPr/>
        <p:txBody>
          <a:bodyPr/>
          <a:lstStyle/>
          <a:p>
            <a:fld id="{22DB7BAC-DCD3-164A-BB30-6A230474D9EC}" type="slidenum">
              <a:rPr lang="en-US" smtClean="0"/>
              <a:t>36</a:t>
            </a:fld>
            <a:endParaRPr lang="en-US"/>
          </a:p>
        </p:txBody>
      </p:sp>
    </p:spTree>
    <p:extLst>
      <p:ext uri="{BB962C8B-B14F-4D97-AF65-F5344CB8AC3E}">
        <p14:creationId xmlns:p14="http://schemas.microsoft.com/office/powerpoint/2010/main" val="405156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9A6F3-9CA7-811B-81BE-3826AB24D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9544F-B7F2-FA68-5702-90C14091F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A604D-65A5-FE71-41B1-8E680718D9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E1429D-3D5B-B5C6-9376-F7F3EF080C12}"/>
              </a:ext>
            </a:extLst>
          </p:cNvPr>
          <p:cNvSpPr>
            <a:spLocks noGrp="1"/>
          </p:cNvSpPr>
          <p:nvPr>
            <p:ph type="sldNum" sz="quarter" idx="5"/>
          </p:nvPr>
        </p:nvSpPr>
        <p:spPr/>
        <p:txBody>
          <a:bodyPr/>
          <a:lstStyle/>
          <a:p>
            <a:fld id="{22DB7BAC-DCD3-164A-BB30-6A230474D9EC}" type="slidenum">
              <a:rPr lang="en-US" smtClean="0"/>
              <a:t>37</a:t>
            </a:fld>
            <a:endParaRPr lang="en-US"/>
          </a:p>
        </p:txBody>
      </p:sp>
    </p:spTree>
    <p:extLst>
      <p:ext uri="{BB962C8B-B14F-4D97-AF65-F5344CB8AC3E}">
        <p14:creationId xmlns:p14="http://schemas.microsoft.com/office/powerpoint/2010/main" val="2688914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D63E5-C5BD-2E34-9891-B6327CF2B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1E8EA-F78C-1A01-706F-50868A379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B0FCC-9EE1-E6AA-5BB4-1C3C3E33B1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BB868-E0E9-074D-1117-F12E613C18A9}"/>
              </a:ext>
            </a:extLst>
          </p:cNvPr>
          <p:cNvSpPr>
            <a:spLocks noGrp="1"/>
          </p:cNvSpPr>
          <p:nvPr>
            <p:ph type="sldNum" sz="quarter" idx="5"/>
          </p:nvPr>
        </p:nvSpPr>
        <p:spPr/>
        <p:txBody>
          <a:bodyPr/>
          <a:lstStyle/>
          <a:p>
            <a:fld id="{22DB7BAC-DCD3-164A-BB30-6A230474D9EC}" type="slidenum">
              <a:rPr lang="en-US" smtClean="0"/>
              <a:t>38</a:t>
            </a:fld>
            <a:endParaRPr lang="en-US"/>
          </a:p>
        </p:txBody>
      </p:sp>
    </p:spTree>
    <p:extLst>
      <p:ext uri="{BB962C8B-B14F-4D97-AF65-F5344CB8AC3E}">
        <p14:creationId xmlns:p14="http://schemas.microsoft.com/office/powerpoint/2010/main" val="3509078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B6D8A-C6EE-E56D-1C5E-3F9412EB7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7A263-DB07-B7E8-2488-1DF617F4D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EDE27-5EE0-1F41-C8DE-743D4E9774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0CC7B7-E16C-5525-8920-445A62363829}"/>
              </a:ext>
            </a:extLst>
          </p:cNvPr>
          <p:cNvSpPr>
            <a:spLocks noGrp="1"/>
          </p:cNvSpPr>
          <p:nvPr>
            <p:ph type="sldNum" sz="quarter" idx="5"/>
          </p:nvPr>
        </p:nvSpPr>
        <p:spPr/>
        <p:txBody>
          <a:bodyPr/>
          <a:lstStyle/>
          <a:p>
            <a:fld id="{22DB7BAC-DCD3-164A-BB30-6A230474D9EC}" type="slidenum">
              <a:rPr lang="en-US" smtClean="0"/>
              <a:t>39</a:t>
            </a:fld>
            <a:endParaRPr lang="en-US"/>
          </a:p>
        </p:txBody>
      </p:sp>
    </p:spTree>
    <p:extLst>
      <p:ext uri="{BB962C8B-B14F-4D97-AF65-F5344CB8AC3E}">
        <p14:creationId xmlns:p14="http://schemas.microsoft.com/office/powerpoint/2010/main" val="275312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D72A-0D60-A67F-1441-488825BD0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47233-8D85-A59E-5181-A9D2CA705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D810E-7461-0146-D67D-B456C7AA33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B4F20-07D5-F8FF-AA64-2B46A48CD56B}"/>
              </a:ext>
            </a:extLst>
          </p:cNvPr>
          <p:cNvSpPr>
            <a:spLocks noGrp="1"/>
          </p:cNvSpPr>
          <p:nvPr>
            <p:ph type="sldNum" sz="quarter" idx="5"/>
          </p:nvPr>
        </p:nvSpPr>
        <p:spPr/>
        <p:txBody>
          <a:bodyPr/>
          <a:lstStyle/>
          <a:p>
            <a:fld id="{22DB7BAC-DCD3-164A-BB30-6A230474D9EC}" type="slidenum">
              <a:rPr lang="en-US" smtClean="0"/>
              <a:t>4</a:t>
            </a:fld>
            <a:endParaRPr lang="en-US"/>
          </a:p>
        </p:txBody>
      </p:sp>
    </p:spTree>
    <p:extLst>
      <p:ext uri="{BB962C8B-B14F-4D97-AF65-F5344CB8AC3E}">
        <p14:creationId xmlns:p14="http://schemas.microsoft.com/office/powerpoint/2010/main" val="2323229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A0E5-EA03-58CB-F086-B67B9B44E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418ED-92CA-D81A-0828-5EB43F959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8B33A-FC85-95BA-0021-1B14D3071B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1FAE1A-656F-E159-2DFC-4401BED0D0FB}"/>
              </a:ext>
            </a:extLst>
          </p:cNvPr>
          <p:cNvSpPr>
            <a:spLocks noGrp="1"/>
          </p:cNvSpPr>
          <p:nvPr>
            <p:ph type="sldNum" sz="quarter" idx="5"/>
          </p:nvPr>
        </p:nvSpPr>
        <p:spPr/>
        <p:txBody>
          <a:bodyPr/>
          <a:lstStyle/>
          <a:p>
            <a:fld id="{22DB7BAC-DCD3-164A-BB30-6A230474D9EC}" type="slidenum">
              <a:rPr lang="en-US" smtClean="0"/>
              <a:t>40</a:t>
            </a:fld>
            <a:endParaRPr lang="en-US"/>
          </a:p>
        </p:txBody>
      </p:sp>
    </p:spTree>
    <p:extLst>
      <p:ext uri="{BB962C8B-B14F-4D97-AF65-F5344CB8AC3E}">
        <p14:creationId xmlns:p14="http://schemas.microsoft.com/office/powerpoint/2010/main" val="648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AF7FE-36A0-EA95-4FD6-EC1136BB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B7E09-F1BC-CC24-AB54-DE2B49C14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207EF-DE41-02D0-249B-63EABCB509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44B8A-D1B5-CAA0-3DEC-BF6B5AB53D4B}"/>
              </a:ext>
            </a:extLst>
          </p:cNvPr>
          <p:cNvSpPr>
            <a:spLocks noGrp="1"/>
          </p:cNvSpPr>
          <p:nvPr>
            <p:ph type="sldNum" sz="quarter" idx="5"/>
          </p:nvPr>
        </p:nvSpPr>
        <p:spPr/>
        <p:txBody>
          <a:bodyPr/>
          <a:lstStyle/>
          <a:p>
            <a:fld id="{22DB7BAC-DCD3-164A-BB30-6A230474D9EC}" type="slidenum">
              <a:rPr lang="en-US" smtClean="0"/>
              <a:t>5</a:t>
            </a:fld>
            <a:endParaRPr lang="en-US"/>
          </a:p>
        </p:txBody>
      </p:sp>
    </p:spTree>
    <p:extLst>
      <p:ext uri="{BB962C8B-B14F-4D97-AF65-F5344CB8AC3E}">
        <p14:creationId xmlns:p14="http://schemas.microsoft.com/office/powerpoint/2010/main" val="325218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9757-AAA2-389E-88D4-99EC0C696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7B537-C2BB-1E01-F400-FE0CB417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4A136-4B90-B52A-E8BE-9D96598BF9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554118-5A7D-5B10-B978-18A8DAC7A235}"/>
              </a:ext>
            </a:extLst>
          </p:cNvPr>
          <p:cNvSpPr>
            <a:spLocks noGrp="1"/>
          </p:cNvSpPr>
          <p:nvPr>
            <p:ph type="sldNum" sz="quarter" idx="5"/>
          </p:nvPr>
        </p:nvSpPr>
        <p:spPr/>
        <p:txBody>
          <a:bodyPr/>
          <a:lstStyle/>
          <a:p>
            <a:fld id="{22DB7BAC-DCD3-164A-BB30-6A230474D9EC}" type="slidenum">
              <a:rPr lang="en-US" smtClean="0"/>
              <a:t>6</a:t>
            </a:fld>
            <a:endParaRPr lang="en-US"/>
          </a:p>
        </p:txBody>
      </p:sp>
    </p:spTree>
    <p:extLst>
      <p:ext uri="{BB962C8B-B14F-4D97-AF65-F5344CB8AC3E}">
        <p14:creationId xmlns:p14="http://schemas.microsoft.com/office/powerpoint/2010/main" val="4743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8CC6-2508-3E93-9665-A7738C8C0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A420C-19DA-0533-A1DF-4B7AE2B05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B72DC-0953-A470-C3C4-A0942BEBC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9E3B-356D-5DC8-DA7D-B51D013DB992}"/>
              </a:ext>
            </a:extLst>
          </p:cNvPr>
          <p:cNvSpPr>
            <a:spLocks noGrp="1"/>
          </p:cNvSpPr>
          <p:nvPr>
            <p:ph type="sldNum" sz="quarter" idx="5"/>
          </p:nvPr>
        </p:nvSpPr>
        <p:spPr/>
        <p:txBody>
          <a:bodyPr/>
          <a:lstStyle/>
          <a:p>
            <a:fld id="{22DB7BAC-DCD3-164A-BB30-6A230474D9EC}" type="slidenum">
              <a:rPr lang="en-US" smtClean="0"/>
              <a:t>7</a:t>
            </a:fld>
            <a:endParaRPr lang="en-US"/>
          </a:p>
        </p:txBody>
      </p:sp>
    </p:spTree>
    <p:extLst>
      <p:ext uri="{BB962C8B-B14F-4D97-AF65-F5344CB8AC3E}">
        <p14:creationId xmlns:p14="http://schemas.microsoft.com/office/powerpoint/2010/main" val="166120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B077-8014-F9E8-7E20-A794D2672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94377-B04F-4F78-BB6F-34AAEC793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3D498-E0DC-48A7-A7C9-DC8B90CFE2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A4BE0A-5918-FA87-893E-55770E902ABE}"/>
              </a:ext>
            </a:extLst>
          </p:cNvPr>
          <p:cNvSpPr>
            <a:spLocks noGrp="1"/>
          </p:cNvSpPr>
          <p:nvPr>
            <p:ph type="sldNum" sz="quarter" idx="5"/>
          </p:nvPr>
        </p:nvSpPr>
        <p:spPr/>
        <p:txBody>
          <a:bodyPr/>
          <a:lstStyle/>
          <a:p>
            <a:fld id="{22DB7BAC-DCD3-164A-BB30-6A230474D9EC}" type="slidenum">
              <a:rPr lang="en-US" smtClean="0"/>
              <a:t>8</a:t>
            </a:fld>
            <a:endParaRPr lang="en-US"/>
          </a:p>
        </p:txBody>
      </p:sp>
    </p:spTree>
    <p:extLst>
      <p:ext uri="{BB962C8B-B14F-4D97-AF65-F5344CB8AC3E}">
        <p14:creationId xmlns:p14="http://schemas.microsoft.com/office/powerpoint/2010/main" val="35247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328B-9670-E019-3703-1DA48E52B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547CD-728E-3193-A720-7AA36D90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F026D-80CB-DEED-A497-AA297FBFEE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1665A0-4995-9CC7-248B-572BF50E0D60}"/>
              </a:ext>
            </a:extLst>
          </p:cNvPr>
          <p:cNvSpPr>
            <a:spLocks noGrp="1"/>
          </p:cNvSpPr>
          <p:nvPr>
            <p:ph type="sldNum" sz="quarter" idx="5"/>
          </p:nvPr>
        </p:nvSpPr>
        <p:spPr/>
        <p:txBody>
          <a:bodyPr/>
          <a:lstStyle/>
          <a:p>
            <a:fld id="{22DB7BAC-DCD3-164A-BB30-6A230474D9EC}" type="slidenum">
              <a:rPr lang="en-US" smtClean="0"/>
              <a:t>9</a:t>
            </a:fld>
            <a:endParaRPr lang="en-US"/>
          </a:p>
        </p:txBody>
      </p:sp>
    </p:spTree>
    <p:extLst>
      <p:ext uri="{BB962C8B-B14F-4D97-AF65-F5344CB8AC3E}">
        <p14:creationId xmlns:p14="http://schemas.microsoft.com/office/powerpoint/2010/main" val="9796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845-0F9B-9E73-F8EB-25A28BF247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A5AC35-87CB-0202-5185-AB1F63EA8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BDA376-E56B-F329-D90B-C7B1554C62A6}"/>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722C398-2D14-6651-12C4-C4C97A6FA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F1E7A-EF19-215B-EA2F-97F8943F77B6}"/>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68290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C127-2A4E-7F0D-6EF6-557B381F53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5B175F-B065-9374-0F33-9A552F2607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EFD4B4-612F-ECDD-9304-6B72A285720B}"/>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D4FE5AC-A583-0454-635E-5BF82D782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06885-AD3C-96E7-AD0A-9E5BCA264ED8}"/>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64344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070D3-5032-1170-F10E-E37A56BC0D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B5DD9-0FF4-7366-B84A-15F1B7AF52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D05B5F-6FC6-6F0D-5C24-CFFE098E046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53B7BDAE-8219-CBBC-8301-720772F90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79219-FAF1-3E55-33BF-E750A018E98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181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BCF8-0432-8AA9-0913-5741FB76BE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A04FEB-2AE4-4422-2B61-85081D51DB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714BF5-79FB-F2BA-0155-8117362FD627}"/>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8E94097E-FED6-D30F-E3AC-6EE470188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8D0C9-2138-667B-25BF-D7A3DACC14C7}"/>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83746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1F5F-24FA-C352-4296-710243818B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104B4A-FC1D-E7B0-B67D-990CE443F0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A95ECB-8EA9-5006-78A6-6763F64A31A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09917147-734C-DEF2-E265-E408A9ED5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739D3-34BC-DFE9-6D77-2410D9C16EE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2637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51A-1493-290B-2C1D-28BD566A4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2BD91B-DEDC-9C56-4EAE-1EE62D5251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A68819-CCEF-0CCB-DBBF-2840D91620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B9C079-2F9A-29C6-4B64-E800EE6D32D3}"/>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BD5C2D05-03E9-D5A6-51D6-A23A8AD2F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89CD0-2CB5-3678-C548-5F2B4A9D2CAC}"/>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9295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84F1-04DD-3830-B73C-0E6FF30045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A12498-D159-CB3A-0B21-A0BA4AC60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4286AB-6C5F-B9B2-236D-6DF98B235A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A0BD041-BE9B-E7D0-1A05-1F492E1B4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BADFAB-60BD-9250-FA1D-77E9EEF251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BC60FA-ECD9-1C04-1110-04EE6F3C764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8" name="Footer Placeholder 7">
            <a:extLst>
              <a:ext uri="{FF2B5EF4-FFF2-40B4-BE49-F238E27FC236}">
                <a16:creationId xmlns:a16="http://schemas.microsoft.com/office/drawing/2014/main" id="{D1B09209-3249-C1E3-6C41-A15366FF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1B056-A1DE-AD32-A80D-6972D84D6A4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9724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7E4-7A27-E604-AD8A-94636D64F2A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F82221-CFE6-5B82-A0D1-FA2AE143239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4" name="Footer Placeholder 3">
            <a:extLst>
              <a:ext uri="{FF2B5EF4-FFF2-40B4-BE49-F238E27FC236}">
                <a16:creationId xmlns:a16="http://schemas.microsoft.com/office/drawing/2014/main" id="{D548CFAF-6012-CC1A-10C1-C1B2880FE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0CFA2-1592-493E-7643-1DFFE7C71D00}"/>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20324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D3C02-FAE7-4420-75BA-43CC025C1FB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3" name="Footer Placeholder 2">
            <a:extLst>
              <a:ext uri="{FF2B5EF4-FFF2-40B4-BE49-F238E27FC236}">
                <a16:creationId xmlns:a16="http://schemas.microsoft.com/office/drawing/2014/main" id="{A368C5B9-8155-EB49-23AA-DDAB3876E2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418A8-E2E5-DDAA-A370-D70862F723C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977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51FC-0F88-18CF-3895-3FB64CE0CC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9C437E-5F87-D97E-ABFD-6EF93D4D6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8242CC1-E44B-0BB0-5687-FDEFA936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A8AEFC-5B31-9F51-DD3A-68C67FB8468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19786F2C-BBB1-9013-0AA1-B95A68A58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34883-571F-5ECC-15AB-5A844F014CA9}"/>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90062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1BB4-FCB8-1FD7-22AD-129EDD700B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490FD9-B48C-DAEB-13C1-4A1B3DE629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CEEAA-560C-372E-EFF1-F65CA5623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62BAE3-7871-F6C8-B2D9-0DA891171404}"/>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2B7FCDB3-D5C9-DD6A-A07D-93263B404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DC691-B126-3319-59E4-038F990E91CA}"/>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45213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E6035-15DB-3831-4216-DD52BF7C2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EF8CCE-BB2E-5C04-373D-F2181ED28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974BF-D92F-624B-EB4B-C970BB5FD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9ABAA1E0-08E4-771A-7574-5DAE705BC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72C5C6-2648-BE16-F08C-89457EAF5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9D08A7-193F-C14C-B9B9-A2E9965A11D1}" type="slidenum">
              <a:rPr lang="en-US" smtClean="0"/>
              <a:t>‹#›</a:t>
            </a:fld>
            <a:endParaRPr lang="en-US"/>
          </a:p>
        </p:txBody>
      </p:sp>
    </p:spTree>
    <p:extLst>
      <p:ext uri="{BB962C8B-B14F-4D97-AF65-F5344CB8AC3E}">
        <p14:creationId xmlns:p14="http://schemas.microsoft.com/office/powerpoint/2010/main" val="248697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jpe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F19A8B-0A00-450D-6F57-259064BA5C6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720"/>
            <a:ext cx="12192000" cy="4783931"/>
          </a:xfrm>
          <a:prstGeom prst="rect">
            <a:avLst/>
          </a:prstGeom>
        </p:spPr>
      </p:pic>
      <p:pic>
        <p:nvPicPr>
          <p:cNvPr id="8" name="Picture 7">
            <a:extLst>
              <a:ext uri="{FF2B5EF4-FFF2-40B4-BE49-F238E27FC236}">
                <a16:creationId xmlns:a16="http://schemas.microsoft.com/office/drawing/2014/main" id="{659D50C4-D373-9A34-A15C-9059120CCA8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3232298"/>
            <a:ext cx="12193280" cy="3625702"/>
          </a:xfrm>
          <a:prstGeom prst="rect">
            <a:avLst/>
          </a:prstGeom>
        </p:spPr>
      </p:pic>
      <p:sp>
        <p:nvSpPr>
          <p:cNvPr id="5" name="Title 4" descr="Street Spotters">
            <a:extLst>
              <a:ext uri="{FF2B5EF4-FFF2-40B4-BE49-F238E27FC236}">
                <a16:creationId xmlns:a16="http://schemas.microsoft.com/office/drawing/2014/main" id="{6BD34B4B-ACAD-5964-80B8-7220FF4FD1A7}"/>
              </a:ext>
            </a:extLst>
          </p:cNvPr>
          <p:cNvSpPr>
            <a:spLocks noGrp="1"/>
          </p:cNvSpPr>
          <p:nvPr>
            <p:ph type="ctrTitle"/>
          </p:nvPr>
        </p:nvSpPr>
        <p:spPr>
          <a:xfrm>
            <a:off x="1323278" y="-2748747"/>
            <a:ext cx="9144000" cy="2387600"/>
          </a:xfrm>
        </p:spPr>
        <p:txBody>
          <a:bodyPr/>
          <a:lstStyle/>
          <a:p>
            <a:r>
              <a:rPr lang="en-GB" dirty="0"/>
              <a:t>Street Spotters</a:t>
            </a:r>
          </a:p>
        </p:txBody>
      </p:sp>
      <p:pic>
        <p:nvPicPr>
          <p:cNvPr id="4" name="Picture 3" descr="Street Spotters - Architecture through the ages, with photos of buildings from different time periods and and cartoon drawings of people from different time periods">
            <a:extLst>
              <a:ext uri="{FF2B5EF4-FFF2-40B4-BE49-F238E27FC236}">
                <a16:creationId xmlns:a16="http://schemas.microsoft.com/office/drawing/2014/main" id="{78F98518-1250-AF28-CF33-8F35F82D880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105786" y="1254642"/>
            <a:ext cx="10164726" cy="4327451"/>
          </a:xfrm>
          <a:prstGeom prst="rect">
            <a:avLst/>
          </a:prstGeom>
        </p:spPr>
      </p:pic>
    </p:spTree>
    <p:extLst>
      <p:ext uri="{BB962C8B-B14F-4D97-AF65-F5344CB8AC3E}">
        <p14:creationId xmlns:p14="http://schemas.microsoft.com/office/powerpoint/2010/main" val="27800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E7F4DCB-E055-1274-99D3-C6EF84AEFD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208934-E524-590E-4F10-4BAFA55858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Medieval Britain - Houses</a:t>
            </a:r>
          </a:p>
        </p:txBody>
      </p:sp>
      <p:pic>
        <p:nvPicPr>
          <p:cNvPr id="2" name="Picture 1" descr="Most ordinary people in Medieval times continued to live in timber-framed houses.​ However, a few wealthy people began to build their homes from stone.​ Cut-away reconstruction drawing of a timber framed house showing outside and inside of it. This is a reconstruction drawing showing a cut-away view of a late Medieval timber-framed longhouse in Helmsley.​ It lets us see what the inside of the house might have looked like during that time. Photo of a stone house with Norman arched windows. The Jew’s House, located at 15 The Strait, Lincoln, is an exceptionally important example of 12th-century architecture.​">
            <a:extLst>
              <a:ext uri="{FF2B5EF4-FFF2-40B4-BE49-F238E27FC236}">
                <a16:creationId xmlns:a16="http://schemas.microsoft.com/office/drawing/2014/main" id="{2E1082BA-F8E7-084F-1FB8-953662F165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720"/>
            <a:ext cx="12193273" cy="6857275"/>
          </a:xfrm>
          <a:prstGeom prst="rect">
            <a:avLst/>
          </a:prstGeom>
        </p:spPr>
      </p:pic>
      <p:pic>
        <p:nvPicPr>
          <p:cNvPr id="3" name="Picture 2">
            <a:extLst>
              <a:ext uri="{FF2B5EF4-FFF2-40B4-BE49-F238E27FC236}">
                <a16:creationId xmlns:a16="http://schemas.microsoft.com/office/drawing/2014/main" id="{4D4DA6EF-8311-B7C3-C7F0-F47A7247BE7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73748"/>
            <a:ext cx="12193280" cy="1584251"/>
          </a:xfrm>
          <a:prstGeom prst="rect">
            <a:avLst/>
          </a:prstGeom>
        </p:spPr>
      </p:pic>
      <p:pic>
        <p:nvPicPr>
          <p:cNvPr id="6" name="Picture 5">
            <a:extLst>
              <a:ext uri="{FF2B5EF4-FFF2-40B4-BE49-F238E27FC236}">
                <a16:creationId xmlns:a16="http://schemas.microsoft.com/office/drawing/2014/main" id="{864E266E-42B1-826B-2C5C-FCB3E99791C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88148" y="5390707"/>
            <a:ext cx="3349257" cy="1467292"/>
          </a:xfrm>
          <a:prstGeom prst="rect">
            <a:avLst/>
          </a:prstGeom>
        </p:spPr>
      </p:pic>
    </p:spTree>
    <p:extLst>
      <p:ext uri="{BB962C8B-B14F-4D97-AF65-F5344CB8AC3E}">
        <p14:creationId xmlns:p14="http://schemas.microsoft.com/office/powerpoint/2010/main" val="39151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9CA2C9-403E-4679-064D-F577DD7B23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112103-20B6-0B49-9C8F-40E98F8134B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investigate Medieval buildings</a:t>
            </a:r>
          </a:p>
        </p:txBody>
      </p:sp>
      <p:pic>
        <p:nvPicPr>
          <p:cNvPr id="2" name="Picture 1" descr="If you spot some of these then your local area might have a Medieval past to investigate!​&#10;&#10;Remember, some buildings may have been added to or changed over time. Many churches would have expanded as the town or city grew.​ Photos of a castle, church and house.">
            <a:extLst>
              <a:ext uri="{FF2B5EF4-FFF2-40B4-BE49-F238E27FC236}">
                <a16:creationId xmlns:a16="http://schemas.microsoft.com/office/drawing/2014/main" id="{D0FF5F2C-9A1D-5684-98CE-90EB16D2D90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720"/>
            <a:ext cx="12193272" cy="6857275"/>
          </a:xfrm>
          <a:prstGeom prst="rect">
            <a:avLst/>
          </a:prstGeom>
        </p:spPr>
      </p:pic>
      <p:pic>
        <p:nvPicPr>
          <p:cNvPr id="3" name="Picture 2">
            <a:extLst>
              <a:ext uri="{FF2B5EF4-FFF2-40B4-BE49-F238E27FC236}">
                <a16:creationId xmlns:a16="http://schemas.microsoft.com/office/drawing/2014/main" id="{47F781A0-491D-98FE-D3F0-9245E836D1F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73748"/>
            <a:ext cx="12193280" cy="1584251"/>
          </a:xfrm>
          <a:prstGeom prst="rect">
            <a:avLst/>
          </a:prstGeom>
        </p:spPr>
      </p:pic>
      <p:pic>
        <p:nvPicPr>
          <p:cNvPr id="6" name="Picture 5">
            <a:extLst>
              <a:ext uri="{FF2B5EF4-FFF2-40B4-BE49-F238E27FC236}">
                <a16:creationId xmlns:a16="http://schemas.microsoft.com/office/drawing/2014/main" id="{72137E78-8947-EA7F-DE93-D43A2667CBE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88148" y="5390707"/>
            <a:ext cx="3349257" cy="1467292"/>
          </a:xfrm>
          <a:prstGeom prst="rect">
            <a:avLst/>
          </a:prstGeom>
        </p:spPr>
      </p:pic>
    </p:spTree>
    <p:extLst>
      <p:ext uri="{BB962C8B-B14F-4D97-AF65-F5344CB8AC3E}">
        <p14:creationId xmlns:p14="http://schemas.microsoft.com/office/powerpoint/2010/main" val="29579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0368684-0EED-28EC-50F2-222314FE1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B2FBE-FC55-69E6-E808-E95C76396B5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Tudor Britain – part 1</a:t>
            </a:r>
          </a:p>
        </p:txBody>
      </p:sp>
      <p:pic>
        <p:nvPicPr>
          <p:cNvPr id="12" name="Picture 11" descr="Drawing of a Tudor timber house with parts labelled, photo a s house that matches the drawing and a cartoon drawing of a Tudor man. In 1485, the Tudor period began in Britain. It is best known for the continued use of timber-framed buildings.​&#10;​&#10;&#10;As the name suggests, these houses were made with timber frames, which were then filled in with plaster at first, and later with brick, or sometimes a mix of both.​">
            <a:extLst>
              <a:ext uri="{FF2B5EF4-FFF2-40B4-BE49-F238E27FC236}">
                <a16:creationId xmlns:a16="http://schemas.microsoft.com/office/drawing/2014/main" id="{A42E4CF0-85BD-C913-25F3-2E78C13908E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720"/>
            <a:ext cx="12193272" cy="6857274"/>
          </a:xfrm>
          <a:prstGeom prst="rect">
            <a:avLst/>
          </a:prstGeom>
        </p:spPr>
      </p:pic>
      <p:pic>
        <p:nvPicPr>
          <p:cNvPr id="9" name="Picture 8">
            <a:extLst>
              <a:ext uri="{FF2B5EF4-FFF2-40B4-BE49-F238E27FC236}">
                <a16:creationId xmlns:a16="http://schemas.microsoft.com/office/drawing/2014/main" id="{6C5BB247-E1D0-B6E0-F4A0-12777C34A82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16278"/>
            <a:ext cx="12193280" cy="1541721"/>
          </a:xfrm>
          <a:prstGeom prst="rect">
            <a:avLst/>
          </a:prstGeom>
        </p:spPr>
      </p:pic>
      <p:pic>
        <p:nvPicPr>
          <p:cNvPr id="11" name="Picture 10" descr="Tudor (AD 1485 to AD 1603)">
            <a:extLst>
              <a:ext uri="{FF2B5EF4-FFF2-40B4-BE49-F238E27FC236}">
                <a16:creationId xmlns:a16="http://schemas.microsoft.com/office/drawing/2014/main" id="{BBD1A003-00F7-B94F-C509-98CF8D571A4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316278"/>
            <a:ext cx="4082902" cy="1541721"/>
          </a:xfrm>
          <a:prstGeom prst="rect">
            <a:avLst/>
          </a:prstGeom>
        </p:spPr>
      </p:pic>
    </p:spTree>
    <p:extLst>
      <p:ext uri="{BB962C8B-B14F-4D97-AF65-F5344CB8AC3E}">
        <p14:creationId xmlns:p14="http://schemas.microsoft.com/office/powerpoint/2010/main" val="31003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A87444-ADBE-0B4E-40B1-47048AE1D4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C72C4E-5540-1427-D2D2-7A4F3A784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Tudor Chimneys</a:t>
            </a:r>
          </a:p>
        </p:txBody>
      </p:sp>
      <p:pic>
        <p:nvPicPr>
          <p:cNvPr id="2" name="Picture 1" descr="A photo of a timber framed house, with a huge brick chimney built on one end and a cartoon drawing of a Tudor man. Tudor timber-framed houses were different from medieval ones because, by now, people had invented stone or brick chimneys for ordinary houses.​&#10;​&#10;&#10;This new chimney design meant that families could control the smoke and heat from the fire. It also made it safer to add a proper upstairs, as they no longer had to worry about sparks from the fire setting the house on fire or filling it with smoke.​&#10;​&#10;&#10;You often see medieval timber-framed houses with a Tudor stone or brick chimney added to one end. This helped &quot;modernise&quot; the house, making it cleaner, safer, and allowing for a full upstairs.​">
            <a:extLst>
              <a:ext uri="{FF2B5EF4-FFF2-40B4-BE49-F238E27FC236}">
                <a16:creationId xmlns:a16="http://schemas.microsoft.com/office/drawing/2014/main" id="{CFDDCE30-7BD1-384F-D629-F9AE648F5F1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0" cy="6857274"/>
          </a:xfrm>
          <a:prstGeom prst="rect">
            <a:avLst/>
          </a:prstGeom>
        </p:spPr>
      </p:pic>
      <p:pic>
        <p:nvPicPr>
          <p:cNvPr id="9" name="Picture 8">
            <a:extLst>
              <a:ext uri="{FF2B5EF4-FFF2-40B4-BE49-F238E27FC236}">
                <a16:creationId xmlns:a16="http://schemas.microsoft.com/office/drawing/2014/main" id="{06D5C074-B2B3-0849-4C2A-42370A0213E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16278"/>
            <a:ext cx="12193280" cy="1541721"/>
          </a:xfrm>
          <a:prstGeom prst="rect">
            <a:avLst/>
          </a:prstGeom>
        </p:spPr>
      </p:pic>
      <p:pic>
        <p:nvPicPr>
          <p:cNvPr id="11" name="Picture 10">
            <a:extLst>
              <a:ext uri="{FF2B5EF4-FFF2-40B4-BE49-F238E27FC236}">
                <a16:creationId xmlns:a16="http://schemas.microsoft.com/office/drawing/2014/main" id="{85FE6816-D9E9-CF89-A7FD-B68032762E5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316278"/>
            <a:ext cx="4082902" cy="1541721"/>
          </a:xfrm>
          <a:prstGeom prst="rect">
            <a:avLst/>
          </a:prstGeom>
        </p:spPr>
      </p:pic>
    </p:spTree>
    <p:extLst>
      <p:ext uri="{BB962C8B-B14F-4D97-AF65-F5344CB8AC3E}">
        <p14:creationId xmlns:p14="http://schemas.microsoft.com/office/powerpoint/2010/main" val="22054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BCFEA27-9135-970C-FFD9-8F6CB18503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02321B-1890-A9BE-C5A2-9EC2AFD5E41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Tudor Jettying</a:t>
            </a:r>
          </a:p>
        </p:txBody>
      </p:sp>
      <p:pic>
        <p:nvPicPr>
          <p:cNvPr id="2" name="Picture 1" descr="Many Tudor buildings also have overhanging upper floors, which is called jettying.​ This is an example of Tudor architecture in Southampton.​&#10;&#10;Originally a Norman home, it was extended during the Tudor period, and key features, such as the jettying, were added.​ Photo of Tudor building.&#10;​&#10;&#10;This allowed people to have bigger rooms upstairs without taking up extra space on the street level. It was also easier to build houses this way, as it made the walls stronger. Plus, it was a great way to show off wealth!​">
            <a:extLst>
              <a:ext uri="{FF2B5EF4-FFF2-40B4-BE49-F238E27FC236}">
                <a16:creationId xmlns:a16="http://schemas.microsoft.com/office/drawing/2014/main" id="{72181031-F9F4-F9BA-2B84-CCD97E58EF6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0" cy="6857273"/>
          </a:xfrm>
          <a:prstGeom prst="rect">
            <a:avLst/>
          </a:prstGeom>
        </p:spPr>
      </p:pic>
      <p:pic>
        <p:nvPicPr>
          <p:cNvPr id="9" name="Picture 8">
            <a:extLst>
              <a:ext uri="{FF2B5EF4-FFF2-40B4-BE49-F238E27FC236}">
                <a16:creationId xmlns:a16="http://schemas.microsoft.com/office/drawing/2014/main" id="{75F5A0E5-B63E-39AD-4CF9-1DC65CC0763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16278"/>
            <a:ext cx="12193280" cy="1541721"/>
          </a:xfrm>
          <a:prstGeom prst="rect">
            <a:avLst/>
          </a:prstGeom>
        </p:spPr>
      </p:pic>
      <p:pic>
        <p:nvPicPr>
          <p:cNvPr id="11" name="Picture 10">
            <a:extLst>
              <a:ext uri="{FF2B5EF4-FFF2-40B4-BE49-F238E27FC236}">
                <a16:creationId xmlns:a16="http://schemas.microsoft.com/office/drawing/2014/main" id="{D99911AF-75B5-158B-3100-9C1BB643A18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316278"/>
            <a:ext cx="4082902" cy="1541721"/>
          </a:xfrm>
          <a:prstGeom prst="rect">
            <a:avLst/>
          </a:prstGeom>
        </p:spPr>
      </p:pic>
      <p:pic>
        <p:nvPicPr>
          <p:cNvPr id="4" name="Picture 3" descr="Does your local area have links to Tudor Britain?">
            <a:extLst>
              <a:ext uri="{FF2B5EF4-FFF2-40B4-BE49-F238E27FC236}">
                <a16:creationId xmlns:a16="http://schemas.microsoft.com/office/drawing/2014/main" id="{313E00B6-F954-F75C-6D1C-75A92070E65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284920" y="3429000"/>
            <a:ext cx="4540103" cy="1993605"/>
          </a:xfrm>
          <a:prstGeom prst="rect">
            <a:avLst/>
          </a:prstGeom>
        </p:spPr>
      </p:pic>
    </p:spTree>
    <p:extLst>
      <p:ext uri="{BB962C8B-B14F-4D97-AF65-F5344CB8AC3E}">
        <p14:creationId xmlns:p14="http://schemas.microsoft.com/office/powerpoint/2010/main" val="36184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FDD2D3A-889D-399D-EF21-17F075A163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DA8285-BB8B-D620-AFB7-2860208E933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Tudor Brick</a:t>
            </a:r>
          </a:p>
        </p:txBody>
      </p:sp>
      <p:pic>
        <p:nvPicPr>
          <p:cNvPr id="2" name="Picture 1" descr="During the Tudor period, very wealthy people began to build houses out of bricks. Many of them liked to show off by adding elaborate brick chimneys to both new and existing houses.​ One of the best examples of this new use of red brick and elaborate chimneys is the Tudor Gatehouse added to Hampton Court Palace. Photo of the Tudor Gatehouse at Hampton court showing it's red brick and fancy chimneys">
            <a:extLst>
              <a:ext uri="{FF2B5EF4-FFF2-40B4-BE49-F238E27FC236}">
                <a16:creationId xmlns:a16="http://schemas.microsoft.com/office/drawing/2014/main" id="{BE4EB991-210E-57CB-DAE8-4DDDF5EE264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 y="720"/>
            <a:ext cx="12193268" cy="6857273"/>
          </a:xfrm>
          <a:prstGeom prst="rect">
            <a:avLst/>
          </a:prstGeom>
        </p:spPr>
      </p:pic>
      <p:pic>
        <p:nvPicPr>
          <p:cNvPr id="9" name="Picture 8">
            <a:extLst>
              <a:ext uri="{FF2B5EF4-FFF2-40B4-BE49-F238E27FC236}">
                <a16:creationId xmlns:a16="http://schemas.microsoft.com/office/drawing/2014/main" id="{C68FC921-1D07-35C8-B62D-69EC51DBE8E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16278"/>
            <a:ext cx="12193280" cy="1541721"/>
          </a:xfrm>
          <a:prstGeom prst="rect">
            <a:avLst/>
          </a:prstGeom>
        </p:spPr>
      </p:pic>
      <p:pic>
        <p:nvPicPr>
          <p:cNvPr id="11" name="Picture 10">
            <a:extLst>
              <a:ext uri="{FF2B5EF4-FFF2-40B4-BE49-F238E27FC236}">
                <a16:creationId xmlns:a16="http://schemas.microsoft.com/office/drawing/2014/main" id="{6E669047-512B-A283-C82F-32B8573FFEC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316278"/>
            <a:ext cx="4082902" cy="1541721"/>
          </a:xfrm>
          <a:prstGeom prst="rect">
            <a:avLst/>
          </a:prstGeom>
        </p:spPr>
      </p:pic>
    </p:spTree>
    <p:extLst>
      <p:ext uri="{BB962C8B-B14F-4D97-AF65-F5344CB8AC3E}">
        <p14:creationId xmlns:p14="http://schemas.microsoft.com/office/powerpoint/2010/main" val="38929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C53B1D3-FF92-41F0-06D9-A718A455D1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EAD0F3-42F5-7268-05A0-93F84C666F9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investigate Tudor buildings</a:t>
            </a:r>
          </a:p>
        </p:txBody>
      </p:sp>
      <p:pic>
        <p:nvPicPr>
          <p:cNvPr id="2" name="Picture 1" descr="If you spot some of these then your local area might have a Tudor past to investigate!​&#10;&#10;Buildings were still made by hand during this time, so each has a unique appearance and their own little ‘quirks’ to look out for.​ Photo of Tudor buildings showing chimneys, beams, red bricks and jettying.">
            <a:extLst>
              <a:ext uri="{FF2B5EF4-FFF2-40B4-BE49-F238E27FC236}">
                <a16:creationId xmlns:a16="http://schemas.microsoft.com/office/drawing/2014/main" id="{49538B72-7FFF-3EFC-52B9-54A2F01669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 y="720"/>
            <a:ext cx="12193268" cy="6857272"/>
          </a:xfrm>
          <a:prstGeom prst="rect">
            <a:avLst/>
          </a:prstGeom>
        </p:spPr>
      </p:pic>
      <p:pic>
        <p:nvPicPr>
          <p:cNvPr id="9" name="Picture 8">
            <a:extLst>
              <a:ext uri="{FF2B5EF4-FFF2-40B4-BE49-F238E27FC236}">
                <a16:creationId xmlns:a16="http://schemas.microsoft.com/office/drawing/2014/main" id="{3B891099-E594-A851-E8D2-26FC10B6108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16278"/>
            <a:ext cx="12193280" cy="1541721"/>
          </a:xfrm>
          <a:prstGeom prst="rect">
            <a:avLst/>
          </a:prstGeom>
        </p:spPr>
      </p:pic>
      <p:pic>
        <p:nvPicPr>
          <p:cNvPr id="11" name="Picture 10">
            <a:extLst>
              <a:ext uri="{FF2B5EF4-FFF2-40B4-BE49-F238E27FC236}">
                <a16:creationId xmlns:a16="http://schemas.microsoft.com/office/drawing/2014/main" id="{5C06052E-4859-1FF6-CDB8-DB40F410E36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316278"/>
            <a:ext cx="4082902" cy="1541721"/>
          </a:xfrm>
          <a:prstGeom prst="rect">
            <a:avLst/>
          </a:prstGeom>
        </p:spPr>
      </p:pic>
    </p:spTree>
    <p:extLst>
      <p:ext uri="{BB962C8B-B14F-4D97-AF65-F5344CB8AC3E}">
        <p14:creationId xmlns:p14="http://schemas.microsoft.com/office/powerpoint/2010/main" val="30661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744237-91CD-CEBB-31D7-2506D2998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9926-057C-0A42-3001-2ECCCC95F72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Britain</a:t>
            </a:r>
          </a:p>
        </p:txBody>
      </p:sp>
      <p:pic>
        <p:nvPicPr>
          <p:cNvPr id="6" name="Picture 5" descr="During the Industrial Revolution, developments changed the way people lived. As factories grew, so did towns and cities, which meant there was a need for lots of new houses. Terraced houses became popular by the 1800s because they could provide homes for many workers who lived near the factories that produced goods.​&#10;​&#10;&#10;Meanwhile, the middle and upper class people, who owned the factories, built grand new houses with tall front windows to let more light into their homes.​ A photo of Georgian workers houses and one of a factory owners house showing the difference in size and elegance.">
            <a:extLst>
              <a:ext uri="{FF2B5EF4-FFF2-40B4-BE49-F238E27FC236}">
                <a16:creationId xmlns:a16="http://schemas.microsoft.com/office/drawing/2014/main" id="{2D089ACA-6D3D-E211-8800-4B3A8CD0F9E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 y="720"/>
            <a:ext cx="12193266" cy="6857271"/>
          </a:xfrm>
          <a:prstGeom prst="rect">
            <a:avLst/>
          </a:prstGeom>
        </p:spPr>
      </p:pic>
      <p:pic>
        <p:nvPicPr>
          <p:cNvPr id="3" name="Picture 2">
            <a:extLst>
              <a:ext uri="{FF2B5EF4-FFF2-40B4-BE49-F238E27FC236}">
                <a16:creationId xmlns:a16="http://schemas.microsoft.com/office/drawing/2014/main" id="{011ADC85-D40F-9486-CE09-CB3C93A6EC1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descr="Georgian (AD 1714 to AD 1837)">
            <a:extLst>
              <a:ext uri="{FF2B5EF4-FFF2-40B4-BE49-F238E27FC236}">
                <a16:creationId xmlns:a16="http://schemas.microsoft.com/office/drawing/2014/main" id="{FCCB0FAA-C10E-E139-EE09-E79DD2CA847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298068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02A61A-80EB-C54F-353C-2CD638EC9E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710E37-2923-66E0-0AFF-CEF6C5C9A17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Workers’ Housing​</a:t>
            </a:r>
          </a:p>
        </p:txBody>
      </p:sp>
      <p:pic>
        <p:nvPicPr>
          <p:cNvPr id="2" name="Picture 1" descr="7-20 Long Row, Belper, Amber Valley, Derbyshire. Built in 1794-1797, this is some of the earliest housing made for factory workers. A cartoon drawing of a working class Georgian woman and a photo of a row of stone built terraced houses.">
            <a:extLst>
              <a:ext uri="{FF2B5EF4-FFF2-40B4-BE49-F238E27FC236}">
                <a16:creationId xmlns:a16="http://schemas.microsoft.com/office/drawing/2014/main" id="{50AFFAF1-E914-BB7F-FD59-C9BCC951A53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 y="720"/>
            <a:ext cx="12193265" cy="6857271"/>
          </a:xfrm>
          <a:prstGeom prst="rect">
            <a:avLst/>
          </a:prstGeom>
        </p:spPr>
      </p:pic>
      <p:pic>
        <p:nvPicPr>
          <p:cNvPr id="3" name="Picture 2">
            <a:extLst>
              <a:ext uri="{FF2B5EF4-FFF2-40B4-BE49-F238E27FC236}">
                <a16:creationId xmlns:a16="http://schemas.microsoft.com/office/drawing/2014/main" id="{81607916-50AB-D465-7C4B-D1F26C1F06F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2DA10D9A-44BA-C103-39B1-E412B4541C2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28939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C1590F-7742-46B9-86D9-8A52511777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E3DC99-3CB8-44D0-FC0E-B5814C12962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Early Terraced Housing</a:t>
            </a:r>
          </a:p>
        </p:txBody>
      </p:sp>
      <p:pic>
        <p:nvPicPr>
          <p:cNvPr id="2" name="Picture 1" descr="36 to 48 Heaton Road, Manningham, Bradford. This terrace of cottages was shown on a map of the area from 1811. The houses were likely built for local agricultural and textile workers. A photo of a row of terraced houses and a reconstruction drawing of how they looked in the past.">
            <a:extLst>
              <a:ext uri="{FF2B5EF4-FFF2-40B4-BE49-F238E27FC236}">
                <a16:creationId xmlns:a16="http://schemas.microsoft.com/office/drawing/2014/main" id="{458B6D09-D081-E31A-0918-A62E8B2A204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 y="720"/>
            <a:ext cx="12193265" cy="6857271"/>
          </a:xfrm>
          <a:prstGeom prst="rect">
            <a:avLst/>
          </a:prstGeom>
        </p:spPr>
      </p:pic>
      <p:pic>
        <p:nvPicPr>
          <p:cNvPr id="3" name="Picture 2">
            <a:extLst>
              <a:ext uri="{FF2B5EF4-FFF2-40B4-BE49-F238E27FC236}">
                <a16:creationId xmlns:a16="http://schemas.microsoft.com/office/drawing/2014/main" id="{BBF9DC42-8F27-A7E0-713C-45A92A0CFDC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536BAF42-FF83-B199-8E82-3F571867AD6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338070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604E34-D763-9880-53E8-137F6AEAB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74273-DF59-A4A1-25CA-E8B131557C3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Become an architecture detective</a:t>
            </a:r>
          </a:p>
        </p:txBody>
      </p:sp>
      <p:pic>
        <p:nvPicPr>
          <p:cNvPr id="7" name="Picture 6" descr="Photos of a Medieval, Victorian and Modern building. Text: The style and design of buildings is always changing, but buildings can give us clues about when they were built and what changes have been made to them over time.​&#10;Some buildings have been changed many times, so they might show hints from several different time periods!​&#10;​&#10;&#10;Unless you're an archaeologist, it's very unlikely that you’ll discover any buildings from the Stone Age to the Iron Age. This is because most buildings back then were made from materials like wood and mud, which haven’t lasted over time.​&#10;​&#10;&#10;It's only after the Romans arrived that you might, if you're lucky, find some buildings made from stone that are still standing today.​">
            <a:extLst>
              <a:ext uri="{FF2B5EF4-FFF2-40B4-BE49-F238E27FC236}">
                <a16:creationId xmlns:a16="http://schemas.microsoft.com/office/drawing/2014/main" id="{38ED5E0F-7F8D-AE49-5B52-5E4EC591FA0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9" cy="6857279"/>
          </a:xfrm>
          <a:prstGeom prst="rect">
            <a:avLst/>
          </a:prstGeom>
        </p:spPr>
      </p:pic>
    </p:spTree>
    <p:extLst>
      <p:ext uri="{BB962C8B-B14F-4D97-AF65-F5344CB8AC3E}">
        <p14:creationId xmlns:p14="http://schemas.microsoft.com/office/powerpoint/2010/main" val="375359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0BA6CDD-CAC4-48FA-02D8-A19B3ABB53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F5E00F-7E9F-C9E1-FF1E-0246C828769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House Style 1714 - 1836</a:t>
            </a:r>
          </a:p>
        </p:txBody>
      </p:sp>
      <p:pic>
        <p:nvPicPr>
          <p:cNvPr id="3" name="Picture 2">
            <a:extLst>
              <a:ext uri="{FF2B5EF4-FFF2-40B4-BE49-F238E27FC236}">
                <a16:creationId xmlns:a16="http://schemas.microsoft.com/office/drawing/2014/main" id="{4A25D6FF-5471-1587-6C56-90E6B1312B2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C998A08F-0A56-B6DB-BD14-F6F3CD7D1E2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pic>
        <p:nvPicPr>
          <p:cNvPr id="2" name="Picture 1" descr="A cartton drawing of a Georgian woman and a line drawing of a typical Georgian house with labels saying '12 pane sash windows, triangular 'pediment' over door and line of symmetry down centre. A photo of a Georgian house showing te features mentioned in the drawing">
            <a:extLst>
              <a:ext uri="{FF2B5EF4-FFF2-40B4-BE49-F238E27FC236}">
                <a16:creationId xmlns:a16="http://schemas.microsoft.com/office/drawing/2014/main" id="{5AEE9C2B-66F3-4EE3-4A81-D21474F0170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 y="720"/>
            <a:ext cx="12193265" cy="6857270"/>
          </a:xfrm>
          <a:prstGeom prst="rect">
            <a:avLst/>
          </a:prstGeom>
        </p:spPr>
      </p:pic>
    </p:spTree>
    <p:extLst>
      <p:ext uri="{BB962C8B-B14F-4D97-AF65-F5344CB8AC3E}">
        <p14:creationId xmlns:p14="http://schemas.microsoft.com/office/powerpoint/2010/main" val="15993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5D5FACA-592F-74E6-01D2-A378AEE431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C317D6-A06B-560E-0EA1-CC8726047F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Country Houses</a:t>
            </a:r>
          </a:p>
        </p:txBody>
      </p:sp>
      <p:pic>
        <p:nvPicPr>
          <p:cNvPr id="2" name="Picture 1" descr="While towns and cities grew, many people still lived in the countryside, and wealthy landowners continued to build large homes, like Kedleston Hall.​&#10;​&#10;&#10;Kedleston Hall is a grand country house set in a beautifully landscaped park. It was built between 1758 and 1765 and was designed by Robert Adam in a classical style, based on Palladio's Villa Mocenigo.​&#10;&#10;​&#10;The house was built by Sir Nathaniel Curzon, the 1st Lord Scarsdale, who inherited Kedleston in 1758. He immediately demolished the old house and began building a new one. In 1987, the house, parkland, and most of its contents were donated to the National Trust.​ Photo of a huge and elabrate Georgian country house.">
            <a:extLst>
              <a:ext uri="{FF2B5EF4-FFF2-40B4-BE49-F238E27FC236}">
                <a16:creationId xmlns:a16="http://schemas.microsoft.com/office/drawing/2014/main" id="{CB5F83C0-2AB1-0B11-70C5-0B75ECC4394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3" cy="6857270"/>
          </a:xfrm>
          <a:prstGeom prst="rect">
            <a:avLst/>
          </a:prstGeom>
        </p:spPr>
      </p:pic>
      <p:pic>
        <p:nvPicPr>
          <p:cNvPr id="3" name="Picture 2">
            <a:extLst>
              <a:ext uri="{FF2B5EF4-FFF2-40B4-BE49-F238E27FC236}">
                <a16:creationId xmlns:a16="http://schemas.microsoft.com/office/drawing/2014/main" id="{E897191B-9D95-DAA7-1C55-3FD364C236C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D115FD68-3A17-C39D-BB80-22315C0F951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426722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11BFF07-4F13-EF7E-A407-19B4430783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DDA392-0EEB-3F64-07B2-202C1F4543B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curved terraces</a:t>
            </a:r>
          </a:p>
        </p:txBody>
      </p:sp>
      <p:pic>
        <p:nvPicPr>
          <p:cNvPr id="2" name="Picture 1" descr="In some towns and cities, very grand, often curved, terraces of houses were built for the wealthy.​&#10;These houses were inspired by classical Greek and Roman architecture.​ Cartoon drawing of classical Greek columns and a two photos showing houses in a curved Georgian terrace">
            <a:extLst>
              <a:ext uri="{FF2B5EF4-FFF2-40B4-BE49-F238E27FC236}">
                <a16:creationId xmlns:a16="http://schemas.microsoft.com/office/drawing/2014/main" id="{ABBE099D-6643-9163-BFF2-ED365FAD506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3" cy="6857269"/>
          </a:xfrm>
          <a:prstGeom prst="rect">
            <a:avLst/>
          </a:prstGeom>
        </p:spPr>
      </p:pic>
      <p:pic>
        <p:nvPicPr>
          <p:cNvPr id="3" name="Picture 2">
            <a:extLst>
              <a:ext uri="{FF2B5EF4-FFF2-40B4-BE49-F238E27FC236}">
                <a16:creationId xmlns:a16="http://schemas.microsoft.com/office/drawing/2014/main" id="{BA566B36-EE58-9D36-4A10-9F087687F07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495BFF63-7FD1-FF21-F380-EE99D606BE0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318013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C5A963E-F7E1-C75E-CD9B-8465702886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4DF755-9EA1-69D1-3444-FC741C89C40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investigate Georgian houses</a:t>
            </a:r>
          </a:p>
        </p:txBody>
      </p:sp>
      <p:pic>
        <p:nvPicPr>
          <p:cNvPr id="2" name="Picture 1" descr="If you spot some of these then your local area might have a Georgian past to investigate!​&#10;&#10;Many wealthier homes were inspired by  the symmetry, proportions and designs of 'classical' architecture​. Photos of workers' terraced houses, wealthy industrialists' homes and grander curved terraced housing.">
            <a:extLst>
              <a:ext uri="{FF2B5EF4-FFF2-40B4-BE49-F238E27FC236}">
                <a16:creationId xmlns:a16="http://schemas.microsoft.com/office/drawing/2014/main" id="{E4CF3189-DCFE-BC82-347B-5108004FF4E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 y="720"/>
            <a:ext cx="12193261" cy="6857269"/>
          </a:xfrm>
          <a:prstGeom prst="rect">
            <a:avLst/>
          </a:prstGeom>
        </p:spPr>
      </p:pic>
      <p:pic>
        <p:nvPicPr>
          <p:cNvPr id="3" name="Picture 2">
            <a:extLst>
              <a:ext uri="{FF2B5EF4-FFF2-40B4-BE49-F238E27FC236}">
                <a16:creationId xmlns:a16="http://schemas.microsoft.com/office/drawing/2014/main" id="{F2A2007D-7A29-F19B-7CC1-AD7E334B449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84380"/>
            <a:ext cx="12193280" cy="1573619"/>
          </a:xfrm>
          <a:prstGeom prst="rect">
            <a:avLst/>
          </a:prstGeom>
        </p:spPr>
      </p:pic>
      <p:pic>
        <p:nvPicPr>
          <p:cNvPr id="5" name="Picture 4">
            <a:extLst>
              <a:ext uri="{FF2B5EF4-FFF2-40B4-BE49-F238E27FC236}">
                <a16:creationId xmlns:a16="http://schemas.microsoft.com/office/drawing/2014/main" id="{6F5937AA-CDCF-EB52-4A3D-7A37A9BF043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58808" y="5284380"/>
            <a:ext cx="3189769" cy="1573620"/>
          </a:xfrm>
          <a:prstGeom prst="rect">
            <a:avLst/>
          </a:prstGeom>
        </p:spPr>
      </p:pic>
    </p:spTree>
    <p:extLst>
      <p:ext uri="{BB962C8B-B14F-4D97-AF65-F5344CB8AC3E}">
        <p14:creationId xmlns:p14="http://schemas.microsoft.com/office/powerpoint/2010/main" val="26855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875DFB2-701A-19FB-B71A-F0B466603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D62BC-C462-FD42-65B1-95BB7C6C8C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Victorian Britain</a:t>
            </a:r>
          </a:p>
        </p:txBody>
      </p:sp>
      <p:pic>
        <p:nvPicPr>
          <p:cNvPr id="8" name="Picture 7" descr="By 1837, Britain entered its golden era – the Victorian period. This was when Queen Victoria ruled the country, and the Industrial Revolution gained full speed, changing Britain forever.​ The Industrial Revolution caused towns and cities to grow rapidly. In many places, populations doubled in just a few months!​&#10;​&#10;&#10;Many houses and buildings that still stand today were built during this period.​&#10;​&#10;&#10;For example, houses from this time were often made of brick, with slate roofs and bay windows.​ Photo of Victorian red brick workers terraced housing">
            <a:extLst>
              <a:ext uri="{FF2B5EF4-FFF2-40B4-BE49-F238E27FC236}">
                <a16:creationId xmlns:a16="http://schemas.microsoft.com/office/drawing/2014/main" id="{33E1C088-8EED-31BD-2CC8-576919EA29C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 y="720"/>
            <a:ext cx="12193261" cy="6857268"/>
          </a:xfrm>
          <a:prstGeom prst="rect">
            <a:avLst/>
          </a:prstGeom>
        </p:spPr>
      </p:pic>
      <p:pic>
        <p:nvPicPr>
          <p:cNvPr id="4" name="Picture 3">
            <a:extLst>
              <a:ext uri="{FF2B5EF4-FFF2-40B4-BE49-F238E27FC236}">
                <a16:creationId xmlns:a16="http://schemas.microsoft.com/office/drawing/2014/main" id="{1AACB1FF-3FEE-3D77-179C-2BBE94E2EE4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descr="Victorian (AD 1837 to AD 1901)">
            <a:extLst>
              <a:ext uri="{FF2B5EF4-FFF2-40B4-BE49-F238E27FC236}">
                <a16:creationId xmlns:a16="http://schemas.microsoft.com/office/drawing/2014/main" id="{65A2413D-465A-E4BB-2C89-B4A556FE064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pic>
        <p:nvPicPr>
          <p:cNvPr id="10" name="Picture 9" descr="Does your local area have links to Victorian Britain?">
            <a:extLst>
              <a:ext uri="{FF2B5EF4-FFF2-40B4-BE49-F238E27FC236}">
                <a16:creationId xmlns:a16="http://schemas.microsoft.com/office/drawing/2014/main" id="{51535EF6-00FC-AC3D-F278-F8803DF0CB3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071730" y="3429000"/>
            <a:ext cx="4593265" cy="1929098"/>
          </a:xfrm>
          <a:prstGeom prst="rect">
            <a:avLst/>
          </a:prstGeom>
        </p:spPr>
      </p:pic>
    </p:spTree>
    <p:extLst>
      <p:ext uri="{BB962C8B-B14F-4D97-AF65-F5344CB8AC3E}">
        <p14:creationId xmlns:p14="http://schemas.microsoft.com/office/powerpoint/2010/main" val="17721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2" accel="50000"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85144B2-1E8F-A9C5-A725-1E5FE708D9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3DBB9D-A810-D4FA-B5F8-137F0FC02AC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Types of Victorian Terraced House</a:t>
            </a:r>
          </a:p>
        </p:txBody>
      </p:sp>
      <p:pic>
        <p:nvPicPr>
          <p:cNvPr id="2" name="Picture 1" descr="In the early Victorian era, terraced houses were simple &quot;two up, two down&quot; houses, meaning there were two rooms upstairs and two rooms downstairs.​&#10;​&#10;&#10;By the mid-Victorian era, the addition of a single-storey &quot;bay window&quot; on the ground floor became popular.​&#10;​&#10;&#10;By the end of the era, more expensive terraced houses had a &quot;double bay&quot; window, adding extra space and style.​ Cartoon drawing of a Victorian boy and a line drawing labelling some of the features of a Victorian terraced house">
            <a:extLst>
              <a:ext uri="{FF2B5EF4-FFF2-40B4-BE49-F238E27FC236}">
                <a16:creationId xmlns:a16="http://schemas.microsoft.com/office/drawing/2014/main" id="{82E29010-DDC1-151F-6D99-51DD40FCC30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 y="720"/>
            <a:ext cx="12193259" cy="6857268"/>
          </a:xfrm>
          <a:prstGeom prst="rect">
            <a:avLst/>
          </a:prstGeom>
        </p:spPr>
      </p:pic>
      <p:pic>
        <p:nvPicPr>
          <p:cNvPr id="4" name="Picture 3">
            <a:extLst>
              <a:ext uri="{FF2B5EF4-FFF2-40B4-BE49-F238E27FC236}">
                <a16:creationId xmlns:a16="http://schemas.microsoft.com/office/drawing/2014/main" id="{493EA7E6-7C29-E0FB-081B-1EE52A36664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a:extLst>
              <a:ext uri="{FF2B5EF4-FFF2-40B4-BE49-F238E27FC236}">
                <a16:creationId xmlns:a16="http://schemas.microsoft.com/office/drawing/2014/main" id="{55E03735-5D11-B8EA-06E8-9ED8236F166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spTree>
    <p:extLst>
      <p:ext uri="{BB962C8B-B14F-4D97-AF65-F5344CB8AC3E}">
        <p14:creationId xmlns:p14="http://schemas.microsoft.com/office/powerpoint/2010/main" val="10959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98C4225-8D61-D91C-3A0D-BD710D79BD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2945C1-3482-7C00-C59C-E6C20D359A2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Victorian Grand city buildings</a:t>
            </a:r>
          </a:p>
        </p:txBody>
      </p:sp>
      <p:pic>
        <p:nvPicPr>
          <p:cNvPr id="2" name="Picture 1" descr="Photo of a beautiful Victorian Town Hall. In Victorian Britain, big city buildings were really important because they showed how rich and powerful the country had become. Buildings like town halls, museums, and libraries were places where people could get help, learn new things, and feel proud of their city. These buildings were symbols of how the country was growing and improving.​&#10;​&#10;&#10;This former town hall in Thornaby was built between 1890 and 1892. It was designed by James Garry of West Hartlepool and is built in a free Renaissance style of architecture.">
            <a:extLst>
              <a:ext uri="{FF2B5EF4-FFF2-40B4-BE49-F238E27FC236}">
                <a16:creationId xmlns:a16="http://schemas.microsoft.com/office/drawing/2014/main" id="{957EAB78-A467-81CA-8378-83E49FB0035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 y="720"/>
            <a:ext cx="12193259" cy="6857267"/>
          </a:xfrm>
          <a:prstGeom prst="rect">
            <a:avLst/>
          </a:prstGeom>
        </p:spPr>
      </p:pic>
      <p:pic>
        <p:nvPicPr>
          <p:cNvPr id="4" name="Picture 3">
            <a:extLst>
              <a:ext uri="{FF2B5EF4-FFF2-40B4-BE49-F238E27FC236}">
                <a16:creationId xmlns:a16="http://schemas.microsoft.com/office/drawing/2014/main" id="{4D4F6A6C-3875-F260-4FC3-2C5CACEBA2F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a:extLst>
              <a:ext uri="{FF2B5EF4-FFF2-40B4-BE49-F238E27FC236}">
                <a16:creationId xmlns:a16="http://schemas.microsoft.com/office/drawing/2014/main" id="{A3B4F2CD-94A2-84FF-0C0D-5A824A5C7A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spTree>
    <p:extLst>
      <p:ext uri="{BB962C8B-B14F-4D97-AF65-F5344CB8AC3E}">
        <p14:creationId xmlns:p14="http://schemas.microsoft.com/office/powerpoint/2010/main" val="5271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161DF92-6A47-3100-BEA2-DADC64B557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2A5729-4451-4336-5B2B-9725E9122A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Victorian Large factory buildings</a:t>
            </a:r>
          </a:p>
        </p:txBody>
      </p:sp>
      <p:pic>
        <p:nvPicPr>
          <p:cNvPr id="2" name="Picture 1" descr="Large factories were essential in Victorian Britain because they helped drive the Industrial Revolution. They made things quickly, provided jobs, and transformed cities into busy places where many products were made.​&#10;​&#10;&#10;This brewery complex was built in 1883 and cost £150,000 to build. It’s an excellent example of a large-scale Victorian tower brewery. Brewing on a large scale began in the 1880s.​ Photo of 4 stoey huge Victorian brewery.">
            <a:extLst>
              <a:ext uri="{FF2B5EF4-FFF2-40B4-BE49-F238E27FC236}">
                <a16:creationId xmlns:a16="http://schemas.microsoft.com/office/drawing/2014/main" id="{D473CC6F-C087-D1CA-7B09-53308F0016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7" cy="6857267"/>
          </a:xfrm>
          <a:prstGeom prst="rect">
            <a:avLst/>
          </a:prstGeom>
        </p:spPr>
      </p:pic>
      <p:pic>
        <p:nvPicPr>
          <p:cNvPr id="4" name="Picture 3">
            <a:extLst>
              <a:ext uri="{FF2B5EF4-FFF2-40B4-BE49-F238E27FC236}">
                <a16:creationId xmlns:a16="http://schemas.microsoft.com/office/drawing/2014/main" id="{669D51CD-0E6E-4FA3-F06F-8F6415104E0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a:extLst>
              <a:ext uri="{FF2B5EF4-FFF2-40B4-BE49-F238E27FC236}">
                <a16:creationId xmlns:a16="http://schemas.microsoft.com/office/drawing/2014/main" id="{393902E7-E199-74FA-7D04-20D42EB713B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spTree>
    <p:extLst>
      <p:ext uri="{BB962C8B-B14F-4D97-AF65-F5344CB8AC3E}">
        <p14:creationId xmlns:p14="http://schemas.microsoft.com/office/powerpoint/2010/main" val="17658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C2E0D95-97CC-9FA5-BDFB-83644C280D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467898-2DF0-FF1D-314D-28DC199FED5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Victorian Transport</a:t>
            </a:r>
          </a:p>
        </p:txBody>
      </p:sp>
      <p:pic>
        <p:nvPicPr>
          <p:cNvPr id="2" name="Picture 1" descr="A photo of the huge St Pancras station in London and a small railway station in Hampshire. The ‘Railway Mania’ of the Victorian period led to the construction of hundreds of new railway stations. These stations ranged from huge city-centre stations to smaller ones on branch lines. They made it cheaper and easier to transport goods, and for the first time, they also made long-distance travel affordable for ordinary people.​">
            <a:extLst>
              <a:ext uri="{FF2B5EF4-FFF2-40B4-BE49-F238E27FC236}">
                <a16:creationId xmlns:a16="http://schemas.microsoft.com/office/drawing/2014/main" id="{E2350F31-DB12-F38B-08B7-F8581FE38F1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7" cy="6857266"/>
          </a:xfrm>
          <a:prstGeom prst="rect">
            <a:avLst/>
          </a:prstGeom>
        </p:spPr>
      </p:pic>
      <p:pic>
        <p:nvPicPr>
          <p:cNvPr id="4" name="Picture 3">
            <a:extLst>
              <a:ext uri="{FF2B5EF4-FFF2-40B4-BE49-F238E27FC236}">
                <a16:creationId xmlns:a16="http://schemas.microsoft.com/office/drawing/2014/main" id="{53E7C85F-C2FD-A074-FF82-181E23A9DA7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a:extLst>
              <a:ext uri="{FF2B5EF4-FFF2-40B4-BE49-F238E27FC236}">
                <a16:creationId xmlns:a16="http://schemas.microsoft.com/office/drawing/2014/main" id="{66284D5D-F4DA-396F-6DF6-2BEA13509BA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spTree>
    <p:extLst>
      <p:ext uri="{BB962C8B-B14F-4D97-AF65-F5344CB8AC3E}">
        <p14:creationId xmlns:p14="http://schemas.microsoft.com/office/powerpoint/2010/main" val="16602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750B8C1-DA07-6946-B20C-952E2E0EF4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97F5BC-765D-0FA3-FF67-9F1DE432470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investigate Victorian buildings</a:t>
            </a:r>
          </a:p>
        </p:txBody>
      </p:sp>
      <p:pic>
        <p:nvPicPr>
          <p:cNvPr id="2" name="Picture 1" descr="If you spot some of these then your local area might have a Victorian past to investigate!​&#10;&#10;Factory life was the big force in Britain. The terrace house took centre stage as an effective way to home lots of workers in one area.​ Photos of working class terraced housing, large factory buildings and grand city buildings">
            <a:extLst>
              <a:ext uri="{FF2B5EF4-FFF2-40B4-BE49-F238E27FC236}">
                <a16:creationId xmlns:a16="http://schemas.microsoft.com/office/drawing/2014/main" id="{9636F6FB-08A6-95BA-07A5-851FA7E0DD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6" cy="6857266"/>
          </a:xfrm>
          <a:prstGeom prst="rect">
            <a:avLst/>
          </a:prstGeom>
        </p:spPr>
      </p:pic>
      <p:pic>
        <p:nvPicPr>
          <p:cNvPr id="4" name="Picture 3">
            <a:extLst>
              <a:ext uri="{FF2B5EF4-FFF2-40B4-BE49-F238E27FC236}">
                <a16:creationId xmlns:a16="http://schemas.microsoft.com/office/drawing/2014/main" id="{00F4BC78-A540-DD4A-1CED-38AFB559F65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2000" cy="1498471"/>
          </a:xfrm>
          <a:prstGeom prst="rect">
            <a:avLst/>
          </a:prstGeom>
        </p:spPr>
      </p:pic>
      <p:pic>
        <p:nvPicPr>
          <p:cNvPr id="7" name="Picture 6">
            <a:extLst>
              <a:ext uri="{FF2B5EF4-FFF2-40B4-BE49-F238E27FC236}">
                <a16:creationId xmlns:a16="http://schemas.microsoft.com/office/drawing/2014/main" id="{82255E4B-5D30-4802-7958-A6993F62D58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86270" y="5231219"/>
            <a:ext cx="3795823" cy="1626060"/>
          </a:xfrm>
          <a:prstGeom prst="rect">
            <a:avLst/>
          </a:prstGeom>
        </p:spPr>
      </p:pic>
    </p:spTree>
    <p:extLst>
      <p:ext uri="{BB962C8B-B14F-4D97-AF65-F5344CB8AC3E}">
        <p14:creationId xmlns:p14="http://schemas.microsoft.com/office/powerpoint/2010/main" val="13271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D139532-2C46-3F7C-1656-B9F29DC5C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BFD20-9991-7611-6E26-161C8A30A94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The Romans</a:t>
            </a:r>
          </a:p>
        </p:txBody>
      </p:sp>
      <p:pic>
        <p:nvPicPr>
          <p:cNvPr id="10" name="Picture 9" descr="In AD 43, the Romans arrived in Britain and began their invasion of the country. They built roads, towns and cities – and some of these still exist today! This picture shows an example of Roman architecture from the city of Chester.​&#10;Although it is now in ruins, it was once a grand amphitheatre where gladiator battles were held. ​There is also a cartoon drawing of a Roman gladiator">
            <a:extLst>
              <a:ext uri="{FF2B5EF4-FFF2-40B4-BE49-F238E27FC236}">
                <a16:creationId xmlns:a16="http://schemas.microsoft.com/office/drawing/2014/main" id="{931B3BF1-02F5-23A2-D219-DB34C1C23C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8" cy="6857278"/>
          </a:xfrm>
          <a:prstGeom prst="rect">
            <a:avLst/>
          </a:prstGeom>
        </p:spPr>
      </p:pic>
      <p:pic>
        <p:nvPicPr>
          <p:cNvPr id="14" name="Picture 13" descr="Does your local area have links to the Romans?">
            <a:extLst>
              <a:ext uri="{FF2B5EF4-FFF2-40B4-BE49-F238E27FC236}">
                <a16:creationId xmlns:a16="http://schemas.microsoft.com/office/drawing/2014/main" id="{45D8C7CC-17D2-B1F4-DDEA-A8F387AC46E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796362" y="3051544"/>
            <a:ext cx="4540103" cy="2126512"/>
          </a:xfrm>
          <a:prstGeom prst="rect">
            <a:avLst/>
          </a:prstGeom>
        </p:spPr>
      </p:pic>
      <p:pic>
        <p:nvPicPr>
          <p:cNvPr id="17" name="Picture 16" descr="Roman (AD 43 to AD 410)">
            <a:extLst>
              <a:ext uri="{FF2B5EF4-FFF2-40B4-BE49-F238E27FC236}">
                <a16:creationId xmlns:a16="http://schemas.microsoft.com/office/drawing/2014/main" id="{76E30461-4302-00E1-644A-419797813A4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059680"/>
            <a:ext cx="12192000" cy="1797600"/>
          </a:xfrm>
          <a:prstGeom prst="rect">
            <a:avLst/>
          </a:prstGeom>
        </p:spPr>
      </p:pic>
      <p:pic>
        <p:nvPicPr>
          <p:cNvPr id="6" name="Picture 5" descr="Roman (AD 43 to AD 410)">
            <a:extLst>
              <a:ext uri="{FF2B5EF4-FFF2-40B4-BE49-F238E27FC236}">
                <a16:creationId xmlns:a16="http://schemas.microsoft.com/office/drawing/2014/main" id="{38EDBD4E-64F4-EDF4-642D-AE99C8E022A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5401338"/>
            <a:ext cx="3136605" cy="1456661"/>
          </a:xfrm>
          <a:prstGeom prst="rect">
            <a:avLst/>
          </a:prstGeom>
        </p:spPr>
      </p:pic>
    </p:spTree>
    <p:extLst>
      <p:ext uri="{BB962C8B-B14F-4D97-AF65-F5344CB8AC3E}">
        <p14:creationId xmlns:p14="http://schemas.microsoft.com/office/powerpoint/2010/main" val="15872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1" accel="50000"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accel="50000" decel="5000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6CD83-19F3-1002-0AAE-7E5A52007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D8EB-DF9E-94CA-CCDE-8E2F7F9965F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Edwardian Britain</a:t>
            </a:r>
          </a:p>
        </p:txBody>
      </p:sp>
      <p:pic>
        <p:nvPicPr>
          <p:cNvPr id="8" name="Picture 7" descr="In 1901, the Edwardian period began in Britain. It is best known for its beautiful Art Nouveau civic buildings, such as town halls, libraries, fire stations, museums, schools, shops, and shopping arcades.​&#10;​&#10;&#10;Art Nouveau was a style of art, architecture, and decoration that was popular in the late 19th and early 20th centuries. It is known for its designs of leaves and flowers, with flowing lines and curves.​ A carton drawing of an Edwardian lady and photos of Edwardian buildings showing designs with trees, leaves, curves, colours and flowing lines">
            <a:extLst>
              <a:ext uri="{FF2B5EF4-FFF2-40B4-BE49-F238E27FC236}">
                <a16:creationId xmlns:a16="http://schemas.microsoft.com/office/drawing/2014/main" id="{2B498A6B-59CC-6235-9933-BC59A2CB955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6" cy="6857265"/>
          </a:xfrm>
          <a:prstGeom prst="rect">
            <a:avLst/>
          </a:prstGeom>
        </p:spPr>
      </p:pic>
      <p:pic>
        <p:nvPicPr>
          <p:cNvPr id="3" name="Picture 2">
            <a:extLst>
              <a:ext uri="{FF2B5EF4-FFF2-40B4-BE49-F238E27FC236}">
                <a16:creationId xmlns:a16="http://schemas.microsoft.com/office/drawing/2014/main" id="{4D627C8C-01D3-C3E1-123C-E2955B5502D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401340"/>
            <a:ext cx="12193280" cy="1456660"/>
          </a:xfrm>
          <a:prstGeom prst="rect">
            <a:avLst/>
          </a:prstGeom>
        </p:spPr>
      </p:pic>
      <p:pic>
        <p:nvPicPr>
          <p:cNvPr id="6" name="Picture 5" descr="Edwardian (1901 to 1914)">
            <a:extLst>
              <a:ext uri="{FF2B5EF4-FFF2-40B4-BE49-F238E27FC236}">
                <a16:creationId xmlns:a16="http://schemas.microsoft.com/office/drawing/2014/main" id="{38AC0548-B874-3AD4-C57A-61089FBA72E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401338"/>
            <a:ext cx="2849526" cy="1456661"/>
          </a:xfrm>
          <a:prstGeom prst="rect">
            <a:avLst/>
          </a:prstGeom>
        </p:spPr>
      </p:pic>
    </p:spTree>
    <p:extLst>
      <p:ext uri="{BB962C8B-B14F-4D97-AF65-F5344CB8AC3E}">
        <p14:creationId xmlns:p14="http://schemas.microsoft.com/office/powerpoint/2010/main" val="360698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E7BDCB-F278-14CA-1B3C-F08A604ED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3B16E-BFEA-7D74-14E6-13CB9883AA3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Interwar Britain – Art Deco</a:t>
            </a:r>
          </a:p>
        </p:txBody>
      </p:sp>
      <p:pic>
        <p:nvPicPr>
          <p:cNvPr id="10" name="Picture 9" descr="The period between World War 1 and World War 2 is best known for Art Deco buildings. It also saw the creation of the first council estates and the growing popularity of semi-detached houses.​&#10;Art Deco was a style of architecture and interior design that became fashionable in the 1920s and 1930s. It features strong shapes and bold colours. The style was influenced by Egypt, especially after the famous discovery of Tutankhamun’s tomb by Howard Carter in 1922.​ Photos of buildings showing bright colours and Egyptians motifs, including a satue of a cat">
            <a:extLst>
              <a:ext uri="{FF2B5EF4-FFF2-40B4-BE49-F238E27FC236}">
                <a16:creationId xmlns:a16="http://schemas.microsoft.com/office/drawing/2014/main" id="{5B6C0651-6944-F4B3-C2FC-5FC7E44A9F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 y="720"/>
            <a:ext cx="12193254" cy="6857265"/>
          </a:xfrm>
          <a:prstGeom prst="rect">
            <a:avLst/>
          </a:prstGeom>
        </p:spPr>
      </p:pic>
      <p:pic>
        <p:nvPicPr>
          <p:cNvPr id="4" name="Picture 3">
            <a:extLst>
              <a:ext uri="{FF2B5EF4-FFF2-40B4-BE49-F238E27FC236}">
                <a16:creationId xmlns:a16="http://schemas.microsoft.com/office/drawing/2014/main" id="{ED7AB472-4667-299C-3D4E-2E9104FE50B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9" name="Picture 8" descr="Interwar (1918 to 1939)">
            <a:extLst>
              <a:ext uri="{FF2B5EF4-FFF2-40B4-BE49-F238E27FC236}">
                <a16:creationId xmlns:a16="http://schemas.microsoft.com/office/drawing/2014/main" id="{8EF1C57B-E549-D549-3B48-990CA9AA547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09284" y="5390706"/>
            <a:ext cx="3827721" cy="1466574"/>
          </a:xfrm>
          <a:prstGeom prst="rect">
            <a:avLst/>
          </a:prstGeom>
        </p:spPr>
      </p:pic>
    </p:spTree>
    <p:extLst>
      <p:ext uri="{BB962C8B-B14F-4D97-AF65-F5344CB8AC3E}">
        <p14:creationId xmlns:p14="http://schemas.microsoft.com/office/powerpoint/2010/main" val="290242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4E8FFD0-9445-D885-C2E3-CD1F3F7345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B8A830-D1A0-4C01-2003-0D4228B0543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Interwar Britain – Semis</a:t>
            </a:r>
          </a:p>
        </p:txBody>
      </p:sp>
      <p:pic>
        <p:nvPicPr>
          <p:cNvPr id="4" name="Picture 3" descr="I“Homes for Heroes” was a promise made by Prime Minister David Lloyd George in 1918 to provide housing for returning servicemen. This led to the development of council housing. The Hillfields Estate in Bristol was home to some of the first council houses. Many of the homes built were semi-detached.​ A cartoon drawing of a semi-detatched house and an aerial photo of an early housing estate.">
            <a:extLst>
              <a:ext uri="{FF2B5EF4-FFF2-40B4-BE49-F238E27FC236}">
                <a16:creationId xmlns:a16="http://schemas.microsoft.com/office/drawing/2014/main" id="{E634B60B-6684-9670-9C97-A002B545C5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 y="720"/>
            <a:ext cx="12193254" cy="6857264"/>
          </a:xfrm>
          <a:prstGeom prst="rect">
            <a:avLst/>
          </a:prstGeom>
        </p:spPr>
      </p:pic>
      <p:pic>
        <p:nvPicPr>
          <p:cNvPr id="2" name="Picture 1">
            <a:extLst>
              <a:ext uri="{FF2B5EF4-FFF2-40B4-BE49-F238E27FC236}">
                <a16:creationId xmlns:a16="http://schemas.microsoft.com/office/drawing/2014/main" id="{96F13770-6EC3-A3F7-8686-54D040BB5F6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3" name="Picture 2">
            <a:extLst>
              <a:ext uri="{FF2B5EF4-FFF2-40B4-BE49-F238E27FC236}">
                <a16:creationId xmlns:a16="http://schemas.microsoft.com/office/drawing/2014/main" id="{1379E830-B011-00F7-C8A3-EF62E13D2ED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09284" y="5390706"/>
            <a:ext cx="3827721" cy="1466574"/>
          </a:xfrm>
          <a:prstGeom prst="rect">
            <a:avLst/>
          </a:prstGeom>
        </p:spPr>
      </p:pic>
    </p:spTree>
    <p:extLst>
      <p:ext uri="{BB962C8B-B14F-4D97-AF65-F5344CB8AC3E}">
        <p14:creationId xmlns:p14="http://schemas.microsoft.com/office/powerpoint/2010/main" val="6659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DF06103-9205-6537-2D86-BD90A2F82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D1569-8FD6-7FD9-275F-4B78C34702B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rtl="0" fontAlgn="base">
              <a:lnSpc>
                <a:spcPts val="975"/>
              </a:lnSpc>
            </a:pPr>
            <a:r>
              <a:rPr lang="en-US" b="0" i="0" dirty="0">
                <a:solidFill>
                  <a:srgbClr val="000000"/>
                </a:solidFill>
                <a:effectLst/>
                <a:latin typeface="Segoe UI" panose="020B0502040204020203" pitchFamily="34" charset="0"/>
              </a:rPr>
              <a:t>Postwar Britain</a:t>
            </a:r>
            <a:br>
              <a:rPr lang="en-US" b="0" i="0" dirty="0">
                <a:solidFill>
                  <a:srgbClr val="000000"/>
                </a:solidFill>
                <a:effectLst/>
                <a:latin typeface="Segoe UI" panose="020B0502040204020203" pitchFamily="34" charset="0"/>
              </a:rPr>
            </a:br>
            <a:r>
              <a:rPr lang="en-GB" sz="1800" b="0" i="0" dirty="0">
                <a:solidFill>
                  <a:srgbClr val="000000"/>
                </a:solidFill>
                <a:effectLst/>
                <a:latin typeface="Calibri" panose="020F0502020204030204" pitchFamily="34" charset="0"/>
              </a:rPr>
              <a:t>​</a:t>
            </a:r>
            <a:endParaRPr lang="en-GB" b="0" i="0" dirty="0">
              <a:solidFill>
                <a:srgbClr val="000000"/>
              </a:solidFill>
              <a:effectLst/>
              <a:latin typeface="Segoe UI" panose="020B0502040204020203" pitchFamily="34" charset="0"/>
            </a:endParaRPr>
          </a:p>
        </p:txBody>
      </p:sp>
      <p:pic>
        <p:nvPicPr>
          <p:cNvPr id="9" name="Picture 8" descr="After World War 2, many buildings across the country were damaged during air raids.​&#10;​&#10;&#10;To provide affordable, modern housing for working-class families, council estates were built across Britain. These new homes replaced slum housing and war-damaged buildings. Designed with green spaces, schools, and community facilities, these estates aimed to create better living conditions.​&#10;​&#10;&#10;Important buildings were designed by architects to stand out and represent a bright new future, away from the horrors of the war era.​ A photo of bomb damaged houses&#10;&#10;​">
            <a:extLst>
              <a:ext uri="{FF2B5EF4-FFF2-40B4-BE49-F238E27FC236}">
                <a16:creationId xmlns:a16="http://schemas.microsoft.com/office/drawing/2014/main" id="{87AFB8ED-3F1B-A0EF-9776-D4B8DB26E51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 y="720"/>
            <a:ext cx="12193252" cy="6857264"/>
          </a:xfrm>
          <a:prstGeom prst="rect">
            <a:avLst/>
          </a:prstGeom>
        </p:spPr>
      </p:pic>
      <p:pic>
        <p:nvPicPr>
          <p:cNvPr id="6" name="Picture 5">
            <a:extLst>
              <a:ext uri="{FF2B5EF4-FFF2-40B4-BE49-F238E27FC236}">
                <a16:creationId xmlns:a16="http://schemas.microsoft.com/office/drawing/2014/main" id="{D38FBC0C-EFFA-EE9A-5017-712CD085238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8" name="Picture 7" descr="Postwar (1945 to 1970s)">
            <a:extLst>
              <a:ext uri="{FF2B5EF4-FFF2-40B4-BE49-F238E27FC236}">
                <a16:creationId xmlns:a16="http://schemas.microsoft.com/office/drawing/2014/main" id="{D7CB8598-3175-82EA-2A91-69729E8C258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85860" y="5390706"/>
            <a:ext cx="4327452" cy="1466574"/>
          </a:xfrm>
          <a:prstGeom prst="rect">
            <a:avLst/>
          </a:prstGeom>
        </p:spPr>
      </p:pic>
      <p:pic>
        <p:nvPicPr>
          <p:cNvPr id="11" name="Picture 10" descr="A house with a lawn and a yard">
            <a:extLst>
              <a:ext uri="{FF2B5EF4-FFF2-40B4-BE49-F238E27FC236}">
                <a16:creationId xmlns:a16="http://schemas.microsoft.com/office/drawing/2014/main" id="{C11945B0-BE17-66BA-AFBC-4A4EA4F101D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262576" y="584791"/>
            <a:ext cx="5930703" cy="4976038"/>
          </a:xfrm>
          <a:prstGeom prst="rect">
            <a:avLst/>
          </a:prstGeom>
        </p:spPr>
      </p:pic>
      <p:pic>
        <p:nvPicPr>
          <p:cNvPr id="13" name="Picture 12" descr="How did your local area change after the war?">
            <a:extLst>
              <a:ext uri="{FF2B5EF4-FFF2-40B4-BE49-F238E27FC236}">
                <a16:creationId xmlns:a16="http://schemas.microsoft.com/office/drawing/2014/main" id="{10DAF202-2EBA-18F3-4199-81375E5F625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455042" y="720"/>
            <a:ext cx="4210493" cy="2582992"/>
          </a:xfrm>
          <a:prstGeom prst="rect">
            <a:avLst/>
          </a:prstGeom>
        </p:spPr>
      </p:pic>
    </p:spTree>
    <p:extLst>
      <p:ext uri="{BB962C8B-B14F-4D97-AF65-F5344CB8AC3E}">
        <p14:creationId xmlns:p14="http://schemas.microsoft.com/office/powerpoint/2010/main" val="6984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accel="50000" decel="50000" fill="hold"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1" accel="50000" decel="5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F74AFCD-F725-B5FF-6822-E3125C2C1E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1D4514-FA72-31B7-B21E-D6DD4D4D279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Postwar Tower Blocks</a:t>
            </a:r>
          </a:p>
        </p:txBody>
      </p:sp>
      <p:pic>
        <p:nvPicPr>
          <p:cNvPr id="6" name="Picture 5" descr="After the war, high-rise flats were built in Britain to replace homes that had been damaged by bombs and to provide people with a place to live in growing cities. These tall buildings were made of concrete and used new building methods, offering affordable homes with modern features.​&#10;​&#10;&#10;The Lawn, built in 1951, was the first tower block in Britain where people actually lived. It had 10 floors, with two one-bedroom flats and two bedsits on each floor. Each flat had a balcony facing south. In 1952, it won a special award from the Ministry of Health for being a great place to live.​&#10;A cartoon drawing of a 1950s woman and child and a photo of a twoer block">
            <a:extLst>
              <a:ext uri="{FF2B5EF4-FFF2-40B4-BE49-F238E27FC236}">
                <a16:creationId xmlns:a16="http://schemas.microsoft.com/office/drawing/2014/main" id="{86B36C6E-E624-6B2B-FCA7-86D9F8408AE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 y="720"/>
            <a:ext cx="12193252" cy="6857263"/>
          </a:xfrm>
          <a:prstGeom prst="rect">
            <a:avLst/>
          </a:prstGeom>
        </p:spPr>
      </p:pic>
      <p:pic>
        <p:nvPicPr>
          <p:cNvPr id="2" name="Picture 1">
            <a:extLst>
              <a:ext uri="{FF2B5EF4-FFF2-40B4-BE49-F238E27FC236}">
                <a16:creationId xmlns:a16="http://schemas.microsoft.com/office/drawing/2014/main" id="{E372C330-0950-1F91-296A-021AE6BE06D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4" name="Picture 3">
            <a:extLst>
              <a:ext uri="{FF2B5EF4-FFF2-40B4-BE49-F238E27FC236}">
                <a16:creationId xmlns:a16="http://schemas.microsoft.com/office/drawing/2014/main" id="{B6E98AF8-298C-BEBA-4C92-CE87D1CA4DC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85860" y="5390706"/>
            <a:ext cx="4327452" cy="1466574"/>
          </a:xfrm>
          <a:prstGeom prst="rect">
            <a:avLst/>
          </a:prstGeom>
        </p:spPr>
      </p:pic>
    </p:spTree>
    <p:extLst>
      <p:ext uri="{BB962C8B-B14F-4D97-AF65-F5344CB8AC3E}">
        <p14:creationId xmlns:p14="http://schemas.microsoft.com/office/powerpoint/2010/main" val="149702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C541B37-82A8-18F8-4E72-3B25F75625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2C656B-39FC-835E-1F4E-1F7E2D1E34E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Postwar New Town Centres</a:t>
            </a:r>
          </a:p>
        </p:txBody>
      </p:sp>
      <p:pic>
        <p:nvPicPr>
          <p:cNvPr id="6" name="Picture 5" descr="The war didn't just destroy homes, but shops and town centres too. New shopping centres were built because of this and also because more people were living in cities and wanted easier places to shop.​&#10;&#10;​&#10;&#10;These centres brought lots of shops together in one place, making it easier and safer to shop without worrying about traffic. They were usually located in town centres or new neighbourhoods, and they changed the way people shopped.​&#10;​&#10;&#10;The Pedestrian Precinct development in Coventry was the first planned shopping centre of its kind in England.​ A photo of Coventry town centre shopping parade">
            <a:extLst>
              <a:ext uri="{FF2B5EF4-FFF2-40B4-BE49-F238E27FC236}">
                <a16:creationId xmlns:a16="http://schemas.microsoft.com/office/drawing/2014/main" id="{67BB9434-D4FC-8ECD-60C7-D8B1DC92432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 y="720"/>
            <a:ext cx="12193250" cy="6857263"/>
          </a:xfrm>
          <a:prstGeom prst="rect">
            <a:avLst/>
          </a:prstGeom>
        </p:spPr>
      </p:pic>
      <p:pic>
        <p:nvPicPr>
          <p:cNvPr id="2" name="Picture 1">
            <a:extLst>
              <a:ext uri="{FF2B5EF4-FFF2-40B4-BE49-F238E27FC236}">
                <a16:creationId xmlns:a16="http://schemas.microsoft.com/office/drawing/2014/main" id="{9422D777-A7EC-F02A-95F2-FF796D9B0F2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4" name="Picture 3">
            <a:extLst>
              <a:ext uri="{FF2B5EF4-FFF2-40B4-BE49-F238E27FC236}">
                <a16:creationId xmlns:a16="http://schemas.microsoft.com/office/drawing/2014/main" id="{08800B89-D76E-3EE2-0E94-30B2580C7D2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85860" y="5390706"/>
            <a:ext cx="4327452" cy="1466574"/>
          </a:xfrm>
          <a:prstGeom prst="rect">
            <a:avLst/>
          </a:prstGeom>
        </p:spPr>
      </p:pic>
    </p:spTree>
    <p:extLst>
      <p:ext uri="{BB962C8B-B14F-4D97-AF65-F5344CB8AC3E}">
        <p14:creationId xmlns:p14="http://schemas.microsoft.com/office/powerpoint/2010/main" val="16401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8BB9BE-E116-5F3F-2914-F56488C328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A9E818-0D7C-7F79-B8F6-BF1F540AC0C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investigate Postwar buildings</a:t>
            </a:r>
          </a:p>
        </p:txBody>
      </p:sp>
      <p:pic>
        <p:nvPicPr>
          <p:cNvPr id="6" name="Picture 5" descr="If you spot some of these then your local area might have a post war era past to investigate!​&#10;&#10;After the war people wanted rest and recreation. Housing estates with private gardens were built, and nearby, large shopping centres were built. Other buildings were created to house services, such as new hospitals with the introduction of the NHS.​ Photos showing a town cente, a council esate and a tower block">
            <a:extLst>
              <a:ext uri="{FF2B5EF4-FFF2-40B4-BE49-F238E27FC236}">
                <a16:creationId xmlns:a16="http://schemas.microsoft.com/office/drawing/2014/main" id="{64D83C5E-D661-BD4D-BA29-14EBD9AC6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 y="720"/>
            <a:ext cx="12193250" cy="6857262"/>
          </a:xfrm>
          <a:prstGeom prst="rect">
            <a:avLst/>
          </a:prstGeom>
        </p:spPr>
      </p:pic>
      <p:pic>
        <p:nvPicPr>
          <p:cNvPr id="2" name="Picture 1">
            <a:extLst>
              <a:ext uri="{FF2B5EF4-FFF2-40B4-BE49-F238E27FC236}">
                <a16:creationId xmlns:a16="http://schemas.microsoft.com/office/drawing/2014/main" id="{07957C7D-9CBE-E902-D0CC-48694C5219C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90706"/>
            <a:ext cx="12192000" cy="1466573"/>
          </a:xfrm>
          <a:prstGeom prst="rect">
            <a:avLst/>
          </a:prstGeom>
        </p:spPr>
      </p:pic>
      <p:pic>
        <p:nvPicPr>
          <p:cNvPr id="4" name="Picture 3">
            <a:extLst>
              <a:ext uri="{FF2B5EF4-FFF2-40B4-BE49-F238E27FC236}">
                <a16:creationId xmlns:a16="http://schemas.microsoft.com/office/drawing/2014/main" id="{D721CC2B-4B79-1FB7-4ECF-B988F7BFCC0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85860" y="5390706"/>
            <a:ext cx="4327452" cy="1466574"/>
          </a:xfrm>
          <a:prstGeom prst="rect">
            <a:avLst/>
          </a:prstGeom>
        </p:spPr>
      </p:pic>
    </p:spTree>
    <p:extLst>
      <p:ext uri="{BB962C8B-B14F-4D97-AF65-F5344CB8AC3E}">
        <p14:creationId xmlns:p14="http://schemas.microsoft.com/office/powerpoint/2010/main" val="395622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67AC32-EE14-E3E2-370D-D19AA08B4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9809B-F172-59F9-4F5D-0BEFB474307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Post-modern Britain</a:t>
            </a:r>
          </a:p>
        </p:txBody>
      </p:sp>
      <p:pic>
        <p:nvPicPr>
          <p:cNvPr id="8" name="Picture 7" descr="The period between 1975 and 1990 is best known for its Post-modern architecture. This style is known for its diversity, focus on urban areas, and the use of metaphor and symbolism. It mixes references to older architectural traditions while also engaging with its surroundings. Post-modern architecture was applied to many different types of buildings, especially commercial, cultural, civic, and smaller housing developments.​ Photos of abstarct funky coloured buildings and futuristic looking buildings">
            <a:extLst>
              <a:ext uri="{FF2B5EF4-FFF2-40B4-BE49-F238E27FC236}">
                <a16:creationId xmlns:a16="http://schemas.microsoft.com/office/drawing/2014/main" id="{5B60A925-FA9C-E105-9E2C-C8367466DF7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 y="720"/>
            <a:ext cx="12193249" cy="6857262"/>
          </a:xfrm>
          <a:prstGeom prst="rect">
            <a:avLst/>
          </a:prstGeom>
        </p:spPr>
      </p:pic>
      <p:pic>
        <p:nvPicPr>
          <p:cNvPr id="4" name="Picture 3">
            <a:extLst>
              <a:ext uri="{FF2B5EF4-FFF2-40B4-BE49-F238E27FC236}">
                <a16:creationId xmlns:a16="http://schemas.microsoft.com/office/drawing/2014/main" id="{5DC057A0-21AB-CA6D-64FA-9367BC208D3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95014"/>
            <a:ext cx="12193280" cy="1562986"/>
          </a:xfrm>
          <a:prstGeom prst="rect">
            <a:avLst/>
          </a:prstGeom>
        </p:spPr>
      </p:pic>
      <p:pic>
        <p:nvPicPr>
          <p:cNvPr id="7" name="Picture 6" descr="Post- modern (1970s to 1990s)">
            <a:extLst>
              <a:ext uri="{FF2B5EF4-FFF2-40B4-BE49-F238E27FC236}">
                <a16:creationId xmlns:a16="http://schemas.microsoft.com/office/drawing/2014/main" id="{6A98BD59-B1DB-8EC8-EBE7-B0EB6B93891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029740" y="5401340"/>
            <a:ext cx="3413051" cy="1456660"/>
          </a:xfrm>
          <a:prstGeom prst="rect">
            <a:avLst/>
          </a:prstGeom>
        </p:spPr>
      </p:pic>
    </p:spTree>
    <p:extLst>
      <p:ext uri="{BB962C8B-B14F-4D97-AF65-F5344CB8AC3E}">
        <p14:creationId xmlns:p14="http://schemas.microsoft.com/office/powerpoint/2010/main" val="11545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213AFCE-D405-6C1D-E7C9-6AA268622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0EC12-7F24-D6E2-1E0D-01655E65BBF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Modern (contemporary) buildings</a:t>
            </a:r>
          </a:p>
        </p:txBody>
      </p:sp>
      <p:pic>
        <p:nvPicPr>
          <p:cNvPr id="5" name="Picture 4" descr="In modern Britain, new glass and steel skyscrapers have transformed city skylines, reflecting advances in engineering and a shift towards sleek, energy-efficient designs. These tall buildings, often used for offices, luxury apartments, and hotels, make the most of space in crowded urban areas while incorporating sustainable technologies like smart glass and green roofs. Iconic structures such as The Shard and 22 Bishopsgate in London showcase Britain’s embrace of contemporary architecture and its growing influence in global business.​ A carton of a man in a suit wearing a hi-vis vest, hard hat and writting on a clipboard next to a photo of The Shard and other high rise office blocks in London">
            <a:extLst>
              <a:ext uri="{FF2B5EF4-FFF2-40B4-BE49-F238E27FC236}">
                <a16:creationId xmlns:a16="http://schemas.microsoft.com/office/drawing/2014/main" id="{693C4CDF-BB29-290F-C5A9-009AEAC93C6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 y="720"/>
            <a:ext cx="12193249" cy="6857261"/>
          </a:xfrm>
          <a:prstGeom prst="rect">
            <a:avLst/>
          </a:prstGeom>
        </p:spPr>
      </p:pic>
      <p:pic>
        <p:nvPicPr>
          <p:cNvPr id="4" name="Picture 3">
            <a:extLst>
              <a:ext uri="{FF2B5EF4-FFF2-40B4-BE49-F238E27FC236}">
                <a16:creationId xmlns:a16="http://schemas.microsoft.com/office/drawing/2014/main" id="{C304FCF8-F093-6370-0625-7CEA3157015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95014"/>
            <a:ext cx="12193280" cy="1562986"/>
          </a:xfrm>
          <a:prstGeom prst="rect">
            <a:avLst/>
          </a:prstGeom>
        </p:spPr>
      </p:pic>
      <p:pic>
        <p:nvPicPr>
          <p:cNvPr id="3" name="Picture 2" descr="Contemporary (2000s to today)">
            <a:extLst>
              <a:ext uri="{FF2B5EF4-FFF2-40B4-BE49-F238E27FC236}">
                <a16:creationId xmlns:a16="http://schemas.microsoft.com/office/drawing/2014/main" id="{FD7F662A-EBE5-07E5-E127-C2FD92E4C1F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133906" y="5380074"/>
            <a:ext cx="4059373" cy="1477926"/>
          </a:xfrm>
          <a:prstGeom prst="rect">
            <a:avLst/>
          </a:prstGeom>
        </p:spPr>
      </p:pic>
    </p:spTree>
    <p:extLst>
      <p:ext uri="{BB962C8B-B14F-4D97-AF65-F5344CB8AC3E}">
        <p14:creationId xmlns:p14="http://schemas.microsoft.com/office/powerpoint/2010/main" val="37593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D0968DB-205B-19FE-F109-EFEFA90FD0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84562C-470E-2A79-24EF-6A79AB30CE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Millennium Dome</a:t>
            </a:r>
          </a:p>
        </p:txBody>
      </p:sp>
      <p:pic>
        <p:nvPicPr>
          <p:cNvPr id="2" name="Picture 1" descr="he Millennium Dome, built in 1999 to celebrate the turn of the millennium, was created as an exhibition space in Greenwich, London, showcasing Britain's achievements and future potential, with interactive exhibits and events to mark the year 2000.​ Today it is known as The O2.​ Photo of the site of the dome in 1996 before it was built, next to one from 2000 when it was newly finished.">
            <a:extLst>
              <a:ext uri="{FF2B5EF4-FFF2-40B4-BE49-F238E27FC236}">
                <a16:creationId xmlns:a16="http://schemas.microsoft.com/office/drawing/2014/main" id="{697FC344-A9A3-FB97-71C6-0899E9174AB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 y="720"/>
            <a:ext cx="12193247" cy="6857261"/>
          </a:xfrm>
          <a:prstGeom prst="rect">
            <a:avLst/>
          </a:prstGeom>
        </p:spPr>
      </p:pic>
      <p:pic>
        <p:nvPicPr>
          <p:cNvPr id="4" name="Picture 3">
            <a:extLst>
              <a:ext uri="{FF2B5EF4-FFF2-40B4-BE49-F238E27FC236}">
                <a16:creationId xmlns:a16="http://schemas.microsoft.com/office/drawing/2014/main" id="{4406E34C-37A8-308E-4B1A-5DAB0A84381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95014"/>
            <a:ext cx="12193280" cy="1562986"/>
          </a:xfrm>
          <a:prstGeom prst="rect">
            <a:avLst/>
          </a:prstGeom>
        </p:spPr>
      </p:pic>
      <p:pic>
        <p:nvPicPr>
          <p:cNvPr id="3" name="Picture 2">
            <a:extLst>
              <a:ext uri="{FF2B5EF4-FFF2-40B4-BE49-F238E27FC236}">
                <a16:creationId xmlns:a16="http://schemas.microsoft.com/office/drawing/2014/main" id="{C32E314E-97CA-8C87-7867-29B2FD0F8B0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133906" y="5380074"/>
            <a:ext cx="4059373" cy="1477926"/>
          </a:xfrm>
          <a:prstGeom prst="rect">
            <a:avLst/>
          </a:prstGeom>
        </p:spPr>
      </p:pic>
    </p:spTree>
    <p:extLst>
      <p:ext uri="{BB962C8B-B14F-4D97-AF65-F5344CB8AC3E}">
        <p14:creationId xmlns:p14="http://schemas.microsoft.com/office/powerpoint/2010/main" val="355525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4C4D90-AFB4-4ECD-6854-07BF7DA20A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395950-3E74-F182-E418-C520153C63C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5401340"/>
            <a:ext cx="12193280" cy="1456660"/>
          </a:xfrm>
          <a:prstGeom prst="rect">
            <a:avLst/>
          </a:prstGeom>
        </p:spPr>
      </p:pic>
      <p:pic>
        <p:nvPicPr>
          <p:cNvPr id="6" name="Picture 5">
            <a:extLst>
              <a:ext uri="{FF2B5EF4-FFF2-40B4-BE49-F238E27FC236}">
                <a16:creationId xmlns:a16="http://schemas.microsoft.com/office/drawing/2014/main" id="{ED71402D-016E-F38E-8682-7DC297D5857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401338"/>
            <a:ext cx="3136605" cy="1456661"/>
          </a:xfrm>
          <a:prstGeom prst="rect">
            <a:avLst/>
          </a:prstGeom>
        </p:spPr>
      </p:pic>
      <p:sp>
        <p:nvSpPr>
          <p:cNvPr id="4" name="Title 3">
            <a:extLst>
              <a:ext uri="{FF2B5EF4-FFF2-40B4-BE49-F238E27FC236}">
                <a16:creationId xmlns:a16="http://schemas.microsoft.com/office/drawing/2014/main" id="{43EB9E8D-DF13-CD54-2C85-16FFF1DDBD3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Chester Roman Amphitheatre</a:t>
            </a:r>
          </a:p>
        </p:txBody>
      </p:sp>
      <p:pic>
        <p:nvPicPr>
          <p:cNvPr id="2" name="Picture 1" descr="A  reconstruction drawing of Chester Roman Amphitheatre in AD 100. It is a two storey oval shaped building with seating for crowds around the edge and an  open space in the middle for people to fight">
            <a:extLst>
              <a:ext uri="{FF2B5EF4-FFF2-40B4-BE49-F238E27FC236}">
                <a16:creationId xmlns:a16="http://schemas.microsoft.com/office/drawing/2014/main" id="{C588CC6E-CC85-3D43-3BAB-6473B35903D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720"/>
            <a:ext cx="12193277" cy="6857278"/>
          </a:xfrm>
          <a:prstGeom prst="rect">
            <a:avLst/>
          </a:prstGeom>
        </p:spPr>
      </p:pic>
    </p:spTree>
    <p:extLst>
      <p:ext uri="{BB962C8B-B14F-4D97-AF65-F5344CB8AC3E}">
        <p14:creationId xmlns:p14="http://schemas.microsoft.com/office/powerpoint/2010/main" val="369317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661A0F-3BDE-5A07-058D-8CEDBCA45D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1BCE52-6906-9785-299C-EB69244EE3F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Contemporary re-use of older buildings</a:t>
            </a:r>
          </a:p>
        </p:txBody>
      </p:sp>
      <p:pic>
        <p:nvPicPr>
          <p:cNvPr id="2" name="Picture 1" descr="Today, we continue to create and reimagine architecture that suits our changing society. This sometime means finding new uses for old buildings, as well as building new ones. As buildings evolve, we can still walk through any village, town, or city in Britain and discover glimpses of its past. An aerial photo of a textile mill from the past next to one of the same mill that has been turned into apartments today.">
            <a:extLst>
              <a:ext uri="{FF2B5EF4-FFF2-40B4-BE49-F238E27FC236}">
                <a16:creationId xmlns:a16="http://schemas.microsoft.com/office/drawing/2014/main" id="{BCC5CA4C-4C7B-1E3F-042A-4037E1AAFDA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 y="720"/>
            <a:ext cx="12193247" cy="6857260"/>
          </a:xfrm>
          <a:prstGeom prst="rect">
            <a:avLst/>
          </a:prstGeom>
        </p:spPr>
      </p:pic>
      <p:pic>
        <p:nvPicPr>
          <p:cNvPr id="4" name="Picture 3">
            <a:extLst>
              <a:ext uri="{FF2B5EF4-FFF2-40B4-BE49-F238E27FC236}">
                <a16:creationId xmlns:a16="http://schemas.microsoft.com/office/drawing/2014/main" id="{052A8BCF-B3C0-603E-E470-A8F18EFB218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95014"/>
            <a:ext cx="12193280" cy="1562986"/>
          </a:xfrm>
          <a:prstGeom prst="rect">
            <a:avLst/>
          </a:prstGeom>
        </p:spPr>
      </p:pic>
      <p:pic>
        <p:nvPicPr>
          <p:cNvPr id="3" name="Picture 2">
            <a:extLst>
              <a:ext uri="{FF2B5EF4-FFF2-40B4-BE49-F238E27FC236}">
                <a16:creationId xmlns:a16="http://schemas.microsoft.com/office/drawing/2014/main" id="{B52D4B4E-007A-F8D1-00C3-0AA9DBF5319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133906" y="5380074"/>
            <a:ext cx="4059373" cy="1477926"/>
          </a:xfrm>
          <a:prstGeom prst="rect">
            <a:avLst/>
          </a:prstGeom>
        </p:spPr>
      </p:pic>
      <p:pic>
        <p:nvPicPr>
          <p:cNvPr id="6" name="Picture 5" descr="What will you find?">
            <a:extLst>
              <a:ext uri="{FF2B5EF4-FFF2-40B4-BE49-F238E27FC236}">
                <a16:creationId xmlns:a16="http://schemas.microsoft.com/office/drawing/2014/main" id="{B9DD8C02-E2AA-E7C4-1553-EF7B9EB0A95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02018" y="3429000"/>
            <a:ext cx="3434317" cy="1562987"/>
          </a:xfrm>
          <a:prstGeom prst="rect">
            <a:avLst/>
          </a:prstGeom>
        </p:spPr>
      </p:pic>
    </p:spTree>
    <p:extLst>
      <p:ext uri="{BB962C8B-B14F-4D97-AF65-F5344CB8AC3E}">
        <p14:creationId xmlns:p14="http://schemas.microsoft.com/office/powerpoint/2010/main" val="42580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03BC13-D3EC-1092-8BCC-2BEDD2F702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FCF1C8-09D6-6657-0C16-C7E6DDE3EA3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Let’s </a:t>
            </a:r>
            <a:r>
              <a:rPr lang="en-GB" dirty="0" err="1"/>
              <a:t>investiage</a:t>
            </a:r>
            <a:r>
              <a:rPr lang="en-GB" dirty="0"/>
              <a:t> the Romans</a:t>
            </a:r>
          </a:p>
        </p:txBody>
      </p:sp>
      <p:pic>
        <p:nvPicPr>
          <p:cNvPr id="2" name="Picture 1" descr="If you can spot some of these architectural features, your local area might have a Roman past! Some are directly from that period, whilst others will have been placed or named to refer to the areas past. Photos of Roman walls, ruins and statues">
            <a:extLst>
              <a:ext uri="{FF2B5EF4-FFF2-40B4-BE49-F238E27FC236}">
                <a16:creationId xmlns:a16="http://schemas.microsoft.com/office/drawing/2014/main" id="{AD52CE45-EA3B-A3F2-76E1-D85BC610C89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7" cy="6857277"/>
          </a:xfrm>
          <a:prstGeom prst="rect">
            <a:avLst/>
          </a:prstGeom>
        </p:spPr>
      </p:pic>
      <p:pic>
        <p:nvPicPr>
          <p:cNvPr id="3" name="Picture 2">
            <a:extLst>
              <a:ext uri="{FF2B5EF4-FFF2-40B4-BE49-F238E27FC236}">
                <a16:creationId xmlns:a16="http://schemas.microsoft.com/office/drawing/2014/main" id="{D5546986-46A2-A927-148D-F8C9EE3375A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401340"/>
            <a:ext cx="12193280" cy="1456660"/>
          </a:xfrm>
          <a:prstGeom prst="rect">
            <a:avLst/>
          </a:prstGeom>
        </p:spPr>
      </p:pic>
      <p:pic>
        <p:nvPicPr>
          <p:cNvPr id="6" name="Picture 5">
            <a:extLst>
              <a:ext uri="{FF2B5EF4-FFF2-40B4-BE49-F238E27FC236}">
                <a16:creationId xmlns:a16="http://schemas.microsoft.com/office/drawing/2014/main" id="{C7D58891-94EA-D78A-970A-75A463B1F6D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5401338"/>
            <a:ext cx="3136605" cy="1456661"/>
          </a:xfrm>
          <a:prstGeom prst="rect">
            <a:avLst/>
          </a:prstGeom>
        </p:spPr>
      </p:pic>
    </p:spTree>
    <p:extLst>
      <p:ext uri="{BB962C8B-B14F-4D97-AF65-F5344CB8AC3E}">
        <p14:creationId xmlns:p14="http://schemas.microsoft.com/office/powerpoint/2010/main" val="98657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965772-889F-5E1C-D3AC-D036BCBAA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FBD0D-E421-3AEE-A655-A18C470D444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Anglo-Saxon</a:t>
            </a:r>
          </a:p>
        </p:txBody>
      </p:sp>
      <p:pic>
        <p:nvPicPr>
          <p:cNvPr id="8" name="Picture 7" descr="After the Romans left Britain, the Anglo-Saxon and Viking periods began. Once again, most buildings were made from wood, so there isn’t much left for us to see today.​&#10;​However, some religious buildings, like St Peter's Church in Barton-upon-Humber, started to be made from stone. Photo of a stone built chutch and reconstruction drawing of a Saxon church. This is a reconstruction drawing that shows what the church might have looked like during the Anglo-Saxon era.">
            <a:extLst>
              <a:ext uri="{FF2B5EF4-FFF2-40B4-BE49-F238E27FC236}">
                <a16:creationId xmlns:a16="http://schemas.microsoft.com/office/drawing/2014/main" id="{2B1DEDA6-1291-8E3A-7247-D131175B113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7" cy="6857277"/>
          </a:xfrm>
          <a:prstGeom prst="rect">
            <a:avLst/>
          </a:prstGeom>
        </p:spPr>
      </p:pic>
      <p:pic>
        <p:nvPicPr>
          <p:cNvPr id="4" name="Picture 3">
            <a:extLst>
              <a:ext uri="{FF2B5EF4-FFF2-40B4-BE49-F238E27FC236}">
                <a16:creationId xmlns:a16="http://schemas.microsoft.com/office/drawing/2014/main" id="{E638B758-D8F0-307F-8983-87B28BD2EBE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3280" cy="1499191"/>
          </a:xfrm>
          <a:prstGeom prst="rect">
            <a:avLst/>
          </a:prstGeom>
        </p:spPr>
      </p:pic>
      <p:pic>
        <p:nvPicPr>
          <p:cNvPr id="7" name="Picture 6" descr="Anglo-Saxon (AD 410 to AD 1066)">
            <a:extLst>
              <a:ext uri="{FF2B5EF4-FFF2-40B4-BE49-F238E27FC236}">
                <a16:creationId xmlns:a16="http://schemas.microsoft.com/office/drawing/2014/main" id="{845F82DC-CBBC-66AB-8EF3-CB35C0C7B06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456120" y="5220586"/>
            <a:ext cx="4253023" cy="1636694"/>
          </a:xfrm>
          <a:prstGeom prst="rect">
            <a:avLst/>
          </a:prstGeom>
        </p:spPr>
      </p:pic>
    </p:spTree>
    <p:extLst>
      <p:ext uri="{BB962C8B-B14F-4D97-AF65-F5344CB8AC3E}">
        <p14:creationId xmlns:p14="http://schemas.microsoft.com/office/powerpoint/2010/main" val="11254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78AD4DF-4628-FD45-9E59-51FB0FFBF3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AA844A-984C-C311-DA22-8D55FA55368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Anglo-Saxon crosses</a:t>
            </a:r>
          </a:p>
        </p:txBody>
      </p:sp>
      <p:pic>
        <p:nvPicPr>
          <p:cNvPr id="2" name="Picture 1" descr="A photo and a colourful reconstruction drawing of tall stone crosses. These two massive Saxon stone crosses are beautifully carved with animals and scenes from the Bible, including the Nativity and the Crucifixion.​&#10;​&#10;&#10;They now stand proudly in the cobbled market square of Sandbach and were probably made between AD 800-850.​&#10;​&#10;&#10;Originally, the crosses were painted as well as carved. They are some of the finest surviving examples of Anglo-Saxon high crosses in England.​">
            <a:extLst>
              <a:ext uri="{FF2B5EF4-FFF2-40B4-BE49-F238E27FC236}">
                <a16:creationId xmlns:a16="http://schemas.microsoft.com/office/drawing/2014/main" id="{3FC430B8-048A-50CC-68CE-0B758F963EC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0"/>
            <a:ext cx="12193275" cy="6857276"/>
          </a:xfrm>
          <a:prstGeom prst="rect">
            <a:avLst/>
          </a:prstGeom>
        </p:spPr>
      </p:pic>
      <p:pic>
        <p:nvPicPr>
          <p:cNvPr id="4" name="Picture 3">
            <a:extLst>
              <a:ext uri="{FF2B5EF4-FFF2-40B4-BE49-F238E27FC236}">
                <a16:creationId xmlns:a16="http://schemas.microsoft.com/office/drawing/2014/main" id="{7250AA31-0B61-56A0-90A5-68C9E9C9FE8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358808"/>
            <a:ext cx="12193280" cy="1499191"/>
          </a:xfrm>
          <a:prstGeom prst="rect">
            <a:avLst/>
          </a:prstGeom>
        </p:spPr>
      </p:pic>
      <p:pic>
        <p:nvPicPr>
          <p:cNvPr id="7" name="Picture 6">
            <a:extLst>
              <a:ext uri="{FF2B5EF4-FFF2-40B4-BE49-F238E27FC236}">
                <a16:creationId xmlns:a16="http://schemas.microsoft.com/office/drawing/2014/main" id="{AB5AE9B3-3A5B-0C00-865A-A29CB7D2B0BB}"/>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456120" y="5220586"/>
            <a:ext cx="4253023" cy="1636694"/>
          </a:xfrm>
          <a:prstGeom prst="rect">
            <a:avLst/>
          </a:prstGeom>
        </p:spPr>
      </p:pic>
    </p:spTree>
    <p:extLst>
      <p:ext uri="{BB962C8B-B14F-4D97-AF65-F5344CB8AC3E}">
        <p14:creationId xmlns:p14="http://schemas.microsoft.com/office/powerpoint/2010/main" val="5368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8A30AC7-3F20-3965-5CF4-15DF724EE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F400F-95BC-63BA-5E14-39879197CE2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Medieval Britain - Castles</a:t>
            </a:r>
          </a:p>
        </p:txBody>
      </p:sp>
      <p:pic>
        <p:nvPicPr>
          <p:cNvPr id="8" name="Picture 7" descr="After the Norman Conquest, architecture changed again. Buildings were made using both wood and stone.​&#10;​&#10;It was during the Medieval period – also known as the Norman period – that many castles were built.​ Photo and reconstruction drawing of a Norman motte and bailey castle. This is an example of a Norman motte and bailey castle in Launceston, Cornwall.​&#10;&#10;​&#10;Many castles were first built out of wood, but later rebuilt in stone during the medieval period. These stone castles are the ones that still survive today.​">
            <a:extLst>
              <a:ext uri="{FF2B5EF4-FFF2-40B4-BE49-F238E27FC236}">
                <a16:creationId xmlns:a16="http://schemas.microsoft.com/office/drawing/2014/main" id="{9811120F-391B-4D39-9561-F18606E9B3E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0"/>
            <a:ext cx="12193275" cy="6857276"/>
          </a:xfrm>
          <a:prstGeom prst="rect">
            <a:avLst/>
          </a:prstGeom>
        </p:spPr>
      </p:pic>
      <p:pic>
        <p:nvPicPr>
          <p:cNvPr id="3" name="Picture 2">
            <a:extLst>
              <a:ext uri="{FF2B5EF4-FFF2-40B4-BE49-F238E27FC236}">
                <a16:creationId xmlns:a16="http://schemas.microsoft.com/office/drawing/2014/main" id="{8699845C-E66B-95A4-ED9E-F0E46E260D6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73748"/>
            <a:ext cx="12193280" cy="1584251"/>
          </a:xfrm>
          <a:prstGeom prst="rect">
            <a:avLst/>
          </a:prstGeom>
        </p:spPr>
      </p:pic>
      <p:pic>
        <p:nvPicPr>
          <p:cNvPr id="6" name="Picture 5" descr="Medieval (AD 1066 to AD 1540)">
            <a:extLst>
              <a:ext uri="{FF2B5EF4-FFF2-40B4-BE49-F238E27FC236}">
                <a16:creationId xmlns:a16="http://schemas.microsoft.com/office/drawing/2014/main" id="{F0301055-75D6-A7D0-62D7-C1976DFB89F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88148" y="5390707"/>
            <a:ext cx="3349257" cy="1467292"/>
          </a:xfrm>
          <a:prstGeom prst="rect">
            <a:avLst/>
          </a:prstGeom>
        </p:spPr>
      </p:pic>
      <p:pic>
        <p:nvPicPr>
          <p:cNvPr id="10" name="Picture 9" descr="Does your local area have links to a Medieval castle?">
            <a:extLst>
              <a:ext uri="{FF2B5EF4-FFF2-40B4-BE49-F238E27FC236}">
                <a16:creationId xmlns:a16="http://schemas.microsoft.com/office/drawing/2014/main" id="{62907BEE-86CD-1BD3-E89F-8E14B2E9F21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442790" y="3327990"/>
            <a:ext cx="4749209" cy="2062717"/>
          </a:xfrm>
          <a:prstGeom prst="rect">
            <a:avLst/>
          </a:prstGeom>
        </p:spPr>
      </p:pic>
    </p:spTree>
    <p:extLst>
      <p:ext uri="{BB962C8B-B14F-4D97-AF65-F5344CB8AC3E}">
        <p14:creationId xmlns:p14="http://schemas.microsoft.com/office/powerpoint/2010/main" val="3900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accel="50000"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54E7AD-E705-9A05-44A0-1F49A58357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EB1C67-839C-3846-ED89-77680BCAA0C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Medieval Britain - Churches</a:t>
            </a:r>
          </a:p>
        </p:txBody>
      </p:sp>
      <p:pic>
        <p:nvPicPr>
          <p:cNvPr id="2" name="Picture 1" descr="It was during the Medieval period that many churches began to be built from stone. Photo of a small stone built church with a bell at onne end. This is an example of a Medieval church in Wiltshire.​&#10;&#10;In many places, towns began to grow around churches. Homes and markets were built nearby, and over time, these small settlements grew into larger towns.">
            <a:extLst>
              <a:ext uri="{FF2B5EF4-FFF2-40B4-BE49-F238E27FC236}">
                <a16:creationId xmlns:a16="http://schemas.microsoft.com/office/drawing/2014/main" id="{7467C5B0-BADF-D714-41E4-6E41818AB83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720"/>
            <a:ext cx="12193273" cy="6857276"/>
          </a:xfrm>
          <a:prstGeom prst="rect">
            <a:avLst/>
          </a:prstGeom>
        </p:spPr>
      </p:pic>
      <p:pic>
        <p:nvPicPr>
          <p:cNvPr id="3" name="Picture 2">
            <a:extLst>
              <a:ext uri="{FF2B5EF4-FFF2-40B4-BE49-F238E27FC236}">
                <a16:creationId xmlns:a16="http://schemas.microsoft.com/office/drawing/2014/main" id="{C6C17157-B3B0-CD28-CE67-ADB10960375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5273748"/>
            <a:ext cx="12193280" cy="1584251"/>
          </a:xfrm>
          <a:prstGeom prst="rect">
            <a:avLst/>
          </a:prstGeom>
        </p:spPr>
      </p:pic>
      <p:pic>
        <p:nvPicPr>
          <p:cNvPr id="6" name="Picture 5">
            <a:extLst>
              <a:ext uri="{FF2B5EF4-FFF2-40B4-BE49-F238E27FC236}">
                <a16:creationId xmlns:a16="http://schemas.microsoft.com/office/drawing/2014/main" id="{3B2DB5B1-6E1E-24F3-6F9D-D266CB80C5E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88148" y="5390707"/>
            <a:ext cx="3349257" cy="1467292"/>
          </a:xfrm>
          <a:prstGeom prst="rect">
            <a:avLst/>
          </a:prstGeom>
        </p:spPr>
      </p:pic>
      <p:pic>
        <p:nvPicPr>
          <p:cNvPr id="5" name="Picture 4" descr="Does your local area have links to the Medieval Period?">
            <a:extLst>
              <a:ext uri="{FF2B5EF4-FFF2-40B4-BE49-F238E27FC236}">
                <a16:creationId xmlns:a16="http://schemas.microsoft.com/office/drawing/2014/main" id="{99FD6323-95D4-4DB6-54B1-BA0B40FBD80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29340" y="3317358"/>
            <a:ext cx="5266660" cy="2073349"/>
          </a:xfrm>
          <a:prstGeom prst="rect">
            <a:avLst/>
          </a:prstGeom>
        </p:spPr>
      </p:pic>
    </p:spTree>
    <p:extLst>
      <p:ext uri="{BB962C8B-B14F-4D97-AF65-F5344CB8AC3E}">
        <p14:creationId xmlns:p14="http://schemas.microsoft.com/office/powerpoint/2010/main" val="276428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416</TotalTime>
  <Words>176</Words>
  <Application>Microsoft Office PowerPoint</Application>
  <PresentationFormat>Widescreen</PresentationFormat>
  <Paragraphs>80</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Aptos</vt:lpstr>
      <vt:lpstr>Segoe UI</vt:lpstr>
      <vt:lpstr>Arial</vt:lpstr>
      <vt:lpstr>Aptos Display</vt:lpstr>
      <vt:lpstr>Calibri</vt:lpstr>
      <vt:lpstr>Office Theme</vt:lpstr>
      <vt:lpstr>Street Spotters</vt:lpstr>
      <vt:lpstr>Become an architecture detective</vt:lpstr>
      <vt:lpstr>The Romans</vt:lpstr>
      <vt:lpstr>Chester Roman Amphitheatre</vt:lpstr>
      <vt:lpstr>Let’s investiage the Romans</vt:lpstr>
      <vt:lpstr>Anglo-Saxon</vt:lpstr>
      <vt:lpstr>Anglo-Saxon crosses</vt:lpstr>
      <vt:lpstr>Medieval Britain - Castles</vt:lpstr>
      <vt:lpstr>Medieval Britain - Churches</vt:lpstr>
      <vt:lpstr>Medieval Britain - Houses</vt:lpstr>
      <vt:lpstr>Let’s investigate Medieval buildings</vt:lpstr>
      <vt:lpstr>Tudor Britain – part 1</vt:lpstr>
      <vt:lpstr>Tudor Chimneys</vt:lpstr>
      <vt:lpstr>Tudor Jettying</vt:lpstr>
      <vt:lpstr>Tudor Brick</vt:lpstr>
      <vt:lpstr>Let’s investigate Tudor buildings</vt:lpstr>
      <vt:lpstr>Georgian Britain</vt:lpstr>
      <vt:lpstr>Georgian Workers’ Housing​</vt:lpstr>
      <vt:lpstr>Early Terraced Housing</vt:lpstr>
      <vt:lpstr>Georgian House Style 1714 - 1836</vt:lpstr>
      <vt:lpstr>Georgian Country Houses</vt:lpstr>
      <vt:lpstr>Georgian curved terraces</vt:lpstr>
      <vt:lpstr>Let’s investigate Georgian houses</vt:lpstr>
      <vt:lpstr>Victorian Britain</vt:lpstr>
      <vt:lpstr>Types of Victorian Terraced House</vt:lpstr>
      <vt:lpstr>Victorian Grand city buildings</vt:lpstr>
      <vt:lpstr>Victorian Large factory buildings</vt:lpstr>
      <vt:lpstr>Victorian Transport</vt:lpstr>
      <vt:lpstr>Let’s investigate Victorian buildings</vt:lpstr>
      <vt:lpstr>Edwardian Britain</vt:lpstr>
      <vt:lpstr>Interwar Britain – Art Deco</vt:lpstr>
      <vt:lpstr>Interwar Britain – Semis</vt:lpstr>
      <vt:lpstr>Postwar Britain ​</vt:lpstr>
      <vt:lpstr>Postwar Tower Blocks</vt:lpstr>
      <vt:lpstr>Postwar New Town Centres</vt:lpstr>
      <vt:lpstr>Let’s investigate Postwar buildings</vt:lpstr>
      <vt:lpstr>Post-modern Britain</vt:lpstr>
      <vt:lpstr>Modern (contemporary) buildings</vt:lpstr>
      <vt:lpstr>Millennium Dome</vt:lpstr>
      <vt:lpstr>Contemporary re-use of older buildings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Teacher's Pet Classroom Resources</dc:creator>
  <cp:lastModifiedBy>McHarg, Catherine</cp:lastModifiedBy>
  <cp:revision>32</cp:revision>
  <dcterms:created xsi:type="dcterms:W3CDTF">2025-05-13T14:13:46Z</dcterms:created>
  <dcterms:modified xsi:type="dcterms:W3CDTF">2025-06-04T07:43:33Z</dcterms:modified>
</cp:coreProperties>
</file>