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4"/>
  </p:notesMasterIdLst>
  <p:sldIdLst>
    <p:sldId id="256" r:id="rId2"/>
    <p:sldId id="257" r:id="rId3"/>
    <p:sldId id="259" r:id="rId4"/>
    <p:sldId id="260" r:id="rId5"/>
    <p:sldId id="261" r:id="rId6"/>
    <p:sldId id="262" r:id="rId7"/>
    <p:sldId id="263" r:id="rId8"/>
    <p:sldId id="258" r:id="rId9"/>
    <p:sldId id="265" r:id="rId10"/>
    <p:sldId id="266" r:id="rId11"/>
    <p:sldId id="267" r:id="rId12"/>
    <p:sldId id="268" r:id="rId13"/>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Calibri Light" panose="020F0302020204030204" pitchFamily="34" charset="0"/>
      <p:regular r:id="rId19"/>
      <p:italic r:id="rId2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86395"/>
  </p:normalViewPr>
  <p:slideViewPr>
    <p:cSldViewPr snapToGrid="0">
      <p:cViewPr varScale="1">
        <p:scale>
          <a:sx n="94" d="100"/>
          <a:sy n="94" d="100"/>
        </p:scale>
        <p:origin x="432"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F1D5F0A9-014B-4CC3-AD72-502B1B46617D}"/>
    <pc:docChg chg="modSld">
      <pc:chgData name="McHarg, Catherine" userId="88b8f76c-9ae3-4745-88eb-fe0667a22af5" providerId="ADAL" clId="{F1D5F0A9-014B-4CC3-AD72-502B1B46617D}" dt="2023-08-14T07:48:55.485" v="1" actId="20577"/>
      <pc:docMkLst>
        <pc:docMk/>
      </pc:docMkLst>
      <pc:sldChg chg="modNotesTx">
        <pc:chgData name="McHarg, Catherine" userId="88b8f76c-9ae3-4745-88eb-fe0667a22af5" providerId="ADAL" clId="{F1D5F0A9-014B-4CC3-AD72-502B1B46617D}" dt="2023-08-14T07:48:55.485" v="1" actId="20577"/>
        <pc:sldMkLst>
          <pc:docMk/>
          <pc:sldMk cId="3950588738" sldId="2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D7E858-DEED-3E4B-9216-785CAE0F5D2A}" type="datetimeFigureOut">
              <a:rPr lang="en-US" smtClean="0"/>
              <a:t>8/14/2023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85561D-D387-844B-9ECC-4A73B73FDE35}" type="slidenum">
              <a:rPr lang="en-US" smtClean="0"/>
              <a:t>‹#›</a:t>
            </a:fld>
            <a:endParaRPr lang="en-US"/>
          </a:p>
        </p:txBody>
      </p:sp>
    </p:spTree>
    <p:extLst>
      <p:ext uri="{BB962C8B-B14F-4D97-AF65-F5344CB8AC3E}">
        <p14:creationId xmlns:p14="http://schemas.microsoft.com/office/powerpoint/2010/main" val="33710945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historicengland.org.uk/services-skills/education/teaching-activities/barking-dagenham-local-history"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1200"/>
              </a:spcBef>
              <a:spcAft>
                <a:spcPts val="1000"/>
              </a:spcAft>
            </a:pPr>
            <a:r>
              <a:rPr lang="en-US" dirty="0"/>
              <a:t>This PPT is part of the Teaching Activity: </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How has Barking and Dagenham changed for the people who have lived there?</a:t>
            </a:r>
            <a:endParaRPr lang="en-GB" sz="12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1200"/>
              </a:spcBef>
              <a:spcAft>
                <a:spcPts val="1000"/>
              </a:spcAft>
            </a:pPr>
            <a:r>
              <a:rPr lang="en-GB" sz="1200" u="sng">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https://historicengland.org.uk/services-skills/education/teaching-activities/barking-dagenham-local-history</a:t>
            </a:r>
            <a:r>
              <a:rPr lang="en-GB" sz="120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GB" sz="12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3E85561D-D387-844B-9ECC-4A73B73FDE35}" type="slidenum">
              <a:rPr lang="en-US" smtClean="0"/>
              <a:t>1</a:t>
            </a:fld>
            <a:endParaRPr lang="en-US"/>
          </a:p>
        </p:txBody>
      </p:sp>
    </p:spTree>
    <p:extLst>
      <p:ext uri="{BB962C8B-B14F-4D97-AF65-F5344CB8AC3E}">
        <p14:creationId xmlns:p14="http://schemas.microsoft.com/office/powerpoint/2010/main" val="4066480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10</a:t>
            </a:fld>
            <a:endParaRPr lang="en-US"/>
          </a:p>
        </p:txBody>
      </p:sp>
    </p:spTree>
    <p:extLst>
      <p:ext uri="{BB962C8B-B14F-4D97-AF65-F5344CB8AC3E}">
        <p14:creationId xmlns:p14="http://schemas.microsoft.com/office/powerpoint/2010/main" val="8960941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11</a:t>
            </a:fld>
            <a:endParaRPr lang="en-US"/>
          </a:p>
        </p:txBody>
      </p:sp>
    </p:spTree>
    <p:extLst>
      <p:ext uri="{BB962C8B-B14F-4D97-AF65-F5344CB8AC3E}">
        <p14:creationId xmlns:p14="http://schemas.microsoft.com/office/powerpoint/2010/main" val="2708223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12</a:t>
            </a:fld>
            <a:endParaRPr lang="en-US"/>
          </a:p>
        </p:txBody>
      </p:sp>
    </p:spTree>
    <p:extLst>
      <p:ext uri="{BB962C8B-B14F-4D97-AF65-F5344CB8AC3E}">
        <p14:creationId xmlns:p14="http://schemas.microsoft.com/office/powerpoint/2010/main" val="1463240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2</a:t>
            </a:fld>
            <a:endParaRPr lang="en-US"/>
          </a:p>
        </p:txBody>
      </p:sp>
    </p:spTree>
    <p:extLst>
      <p:ext uri="{BB962C8B-B14F-4D97-AF65-F5344CB8AC3E}">
        <p14:creationId xmlns:p14="http://schemas.microsoft.com/office/powerpoint/2010/main" val="1379573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3</a:t>
            </a:fld>
            <a:endParaRPr lang="en-US"/>
          </a:p>
        </p:txBody>
      </p:sp>
    </p:spTree>
    <p:extLst>
      <p:ext uri="{BB962C8B-B14F-4D97-AF65-F5344CB8AC3E}">
        <p14:creationId xmlns:p14="http://schemas.microsoft.com/office/powerpoint/2010/main" val="21117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4</a:t>
            </a:fld>
            <a:endParaRPr lang="en-US"/>
          </a:p>
        </p:txBody>
      </p:sp>
    </p:spTree>
    <p:extLst>
      <p:ext uri="{BB962C8B-B14F-4D97-AF65-F5344CB8AC3E}">
        <p14:creationId xmlns:p14="http://schemas.microsoft.com/office/powerpoint/2010/main" val="2431471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5</a:t>
            </a:fld>
            <a:endParaRPr lang="en-US"/>
          </a:p>
        </p:txBody>
      </p:sp>
    </p:spTree>
    <p:extLst>
      <p:ext uri="{BB962C8B-B14F-4D97-AF65-F5344CB8AC3E}">
        <p14:creationId xmlns:p14="http://schemas.microsoft.com/office/powerpoint/2010/main" val="4234940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6</a:t>
            </a:fld>
            <a:endParaRPr lang="en-US"/>
          </a:p>
        </p:txBody>
      </p:sp>
    </p:spTree>
    <p:extLst>
      <p:ext uri="{BB962C8B-B14F-4D97-AF65-F5344CB8AC3E}">
        <p14:creationId xmlns:p14="http://schemas.microsoft.com/office/powerpoint/2010/main" val="2190730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7</a:t>
            </a:fld>
            <a:endParaRPr lang="en-US"/>
          </a:p>
        </p:txBody>
      </p:sp>
    </p:spTree>
    <p:extLst>
      <p:ext uri="{BB962C8B-B14F-4D97-AF65-F5344CB8AC3E}">
        <p14:creationId xmlns:p14="http://schemas.microsoft.com/office/powerpoint/2010/main" val="788730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8</a:t>
            </a:fld>
            <a:endParaRPr lang="en-US"/>
          </a:p>
        </p:txBody>
      </p:sp>
    </p:spTree>
    <p:extLst>
      <p:ext uri="{BB962C8B-B14F-4D97-AF65-F5344CB8AC3E}">
        <p14:creationId xmlns:p14="http://schemas.microsoft.com/office/powerpoint/2010/main" val="1695057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85561D-D387-844B-9ECC-4A73B73FDE35}" type="slidenum">
              <a:rPr lang="en-US" smtClean="0"/>
              <a:t>9</a:t>
            </a:fld>
            <a:endParaRPr lang="en-US"/>
          </a:p>
        </p:txBody>
      </p:sp>
    </p:spTree>
    <p:extLst>
      <p:ext uri="{BB962C8B-B14F-4D97-AF65-F5344CB8AC3E}">
        <p14:creationId xmlns:p14="http://schemas.microsoft.com/office/powerpoint/2010/main" val="4217839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8/14/2023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8/14/2023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8/14/2023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8/14/2023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8/14/2023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9C2C0D6-B0FE-6A50-1F90-4EED85DD4946}"/>
              </a:ext>
            </a:extLst>
          </p:cNvPr>
          <p:cNvSpPr>
            <a:spLocks noGrp="1"/>
          </p:cNvSpPr>
          <p:nvPr>
            <p:ph type="ctrTitle"/>
          </p:nvPr>
        </p:nvSpPr>
        <p:spPr>
          <a:xfrm>
            <a:off x="1524000" y="-2389042"/>
            <a:ext cx="9144000" cy="2387600"/>
          </a:xfrm>
        </p:spPr>
        <p:txBody>
          <a:bodyPr>
            <a:normAutofit fontScale="90000"/>
          </a:bodyPr>
          <a:lstStyle/>
          <a:p>
            <a:r>
              <a:rPr lang="en-US" dirty="0"/>
              <a:t>The History of Barking Abbey – Why was this historic</a:t>
            </a:r>
            <a:r>
              <a:rPr lang="en-US" baseline="0" dirty="0"/>
              <a:t> landmark built and why is it important?</a:t>
            </a:r>
            <a:endParaRPr lang="en-US" dirty="0"/>
          </a:p>
        </p:txBody>
      </p:sp>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 y="0"/>
            <a:ext cx="12191997" cy="6856558"/>
          </a:xfrm>
          <a:prstGeom prst="rect">
            <a:avLst/>
          </a:prstGeom>
        </p:spPr>
      </p:pic>
      <p:pic>
        <p:nvPicPr>
          <p:cNvPr id="9" name="Picture 8" descr="Title text: The History of Barking Abbey.">
            <a:extLst>
              <a:ext uri="{FF2B5EF4-FFF2-40B4-BE49-F238E27FC236}">
                <a16:creationId xmlns:a16="http://schemas.microsoft.com/office/drawing/2014/main" id="{010DC867-87C8-E427-DD50-9C1E5568531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 y="1442"/>
            <a:ext cx="12191999" cy="6856558"/>
          </a:xfrm>
          <a:prstGeom prst="rect">
            <a:avLst/>
          </a:prstGeom>
        </p:spPr>
      </p:pic>
      <p:pic>
        <p:nvPicPr>
          <p:cNvPr id="3" name="Picture 2" descr="Sub-title text: Why was this historic landmark built and why is it important?">
            <a:extLst>
              <a:ext uri="{FF2B5EF4-FFF2-40B4-BE49-F238E27FC236}">
                <a16:creationId xmlns:a16="http://schemas.microsoft.com/office/drawing/2014/main" id="{1BFBEE07-75F4-C842-7685-16748AA77B0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 y="1442"/>
            <a:ext cx="12191997" cy="6856558"/>
          </a:xfrm>
          <a:prstGeom prst="rect">
            <a:avLst/>
          </a:prstGeom>
        </p:spPr>
      </p:pic>
    </p:spTree>
    <p:extLst>
      <p:ext uri="{BB962C8B-B14F-4D97-AF65-F5344CB8AC3E}">
        <p14:creationId xmlns:p14="http://schemas.microsoft.com/office/powerpoint/2010/main" val="395058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3710A-AC8F-18E7-E7F5-F69C8D5BBB5F}"/>
              </a:ext>
            </a:extLst>
          </p:cNvPr>
          <p:cNvSpPr>
            <a:spLocks noGrp="1"/>
          </p:cNvSpPr>
          <p:nvPr>
            <p:ph type="ctrTitle"/>
          </p:nvPr>
        </p:nvSpPr>
        <p:spPr>
          <a:xfrm>
            <a:off x="1524000" y="-2830797"/>
            <a:ext cx="9144000" cy="2387600"/>
          </a:xfrm>
        </p:spPr>
        <p:txBody>
          <a:bodyPr/>
          <a:lstStyle/>
          <a:p>
            <a:r>
              <a:rPr lang="en-US" dirty="0"/>
              <a:t>King Henry VIII</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18402"/>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King Henry VIII</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301724"/>
            <a:ext cx="7568230" cy="3375283"/>
          </a:xfrm>
          <a:prstGeom prst="rect">
            <a:avLst/>
          </a:prstGeom>
          <a:noFill/>
        </p:spPr>
        <p:txBody>
          <a:bodyPr wrap="square">
            <a:spAutoFit/>
          </a:bodyPr>
          <a:lstStyle/>
          <a:p>
            <a:pPr algn="just">
              <a:lnSpc>
                <a:spcPts val="2620"/>
              </a:lnSpc>
              <a:spcBef>
                <a:spcPts val="900"/>
              </a:spcBef>
            </a:pPr>
            <a:r>
              <a:rPr lang="en-GB" sz="1500" dirty="0">
                <a:latin typeface="Linkpen 17a Print" panose="03050602060000000000" pitchFamily="66" charset="77"/>
              </a:rPr>
              <a:t>When King Henry VIII took control of England, something significant happened to Barking Abbey. King Henry VIII wanted to have more power and control, so he made a big decision that had a lasting impact on the country. </a:t>
            </a:r>
          </a:p>
          <a:p>
            <a:pPr algn="just">
              <a:lnSpc>
                <a:spcPts val="2620"/>
              </a:lnSpc>
              <a:spcBef>
                <a:spcPts val="900"/>
              </a:spcBef>
            </a:pPr>
            <a:r>
              <a:rPr lang="en-GB" sz="1500" dirty="0">
                <a:latin typeface="Linkpen 17a Print" panose="03050602060000000000" pitchFamily="66" charset="77"/>
              </a:rPr>
              <a:t>In 1539, he decided to close down many abbeys and monasteries, including Barking Abbey. The nuns were forced to leave, and in 1540, the beautiful buildings were destroyed.</a:t>
            </a:r>
          </a:p>
          <a:p>
            <a:pPr algn="just">
              <a:lnSpc>
                <a:spcPts val="2620"/>
              </a:lnSpc>
              <a:spcBef>
                <a:spcPts val="900"/>
              </a:spcBef>
            </a:pPr>
            <a:r>
              <a:rPr lang="en-GB" sz="1500" dirty="0">
                <a:latin typeface="Linkpen 17a Print" panose="03050602060000000000" pitchFamily="66" charset="77"/>
              </a:rPr>
              <a:t>King Henry VIII took the abbey's land and treasures for himself. It was a difficult and changing time in England.</a:t>
            </a:r>
          </a:p>
        </p:txBody>
      </p:sp>
      <p:pic>
        <p:nvPicPr>
          <p:cNvPr id="3" name="Picture 2" descr="A photograph of Curfew Tower - an old, stone tower with large arch, window and tower. ">
            <a:extLst>
              <a:ext uri="{FF2B5EF4-FFF2-40B4-BE49-F238E27FC236}">
                <a16:creationId xmlns:a16="http://schemas.microsoft.com/office/drawing/2014/main" id="{F4DC9BFE-A252-B4AA-FFC6-F0A6D12300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29601" y="502680"/>
            <a:ext cx="3447128" cy="4596170"/>
          </a:xfrm>
          <a:prstGeom prst="rect">
            <a:avLst/>
          </a:prstGeom>
          <a:ln w="19050">
            <a:solidFill>
              <a:schemeClr val="tx1"/>
            </a:solidFill>
          </a:ln>
        </p:spPr>
      </p:pic>
      <p:pic>
        <p:nvPicPr>
          <p:cNvPr id="9" name="Picture 8">
            <a:extLst>
              <a:ext uri="{FF2B5EF4-FFF2-40B4-BE49-F238E27FC236}">
                <a16:creationId xmlns:a16="http://schemas.microsoft.com/office/drawing/2014/main" id="{70714CC2-0931-FB99-F610-10419C502CC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98325" y="5221812"/>
            <a:ext cx="362802" cy="257780"/>
          </a:xfrm>
          <a:prstGeom prst="rect">
            <a:avLst/>
          </a:prstGeom>
        </p:spPr>
      </p:pic>
      <p:sp>
        <p:nvSpPr>
          <p:cNvPr id="10" name="TextBox 9">
            <a:extLst>
              <a:ext uri="{FF2B5EF4-FFF2-40B4-BE49-F238E27FC236}">
                <a16:creationId xmlns:a16="http://schemas.microsoft.com/office/drawing/2014/main" id="{00AB7CB6-58A0-E8AF-B626-3C64FAB1D913}"/>
              </a:ext>
            </a:extLst>
          </p:cNvPr>
          <p:cNvSpPr txBox="1"/>
          <p:nvPr/>
        </p:nvSpPr>
        <p:spPr>
          <a:xfrm>
            <a:off x="8503219" y="5144033"/>
            <a:ext cx="2701594" cy="1168269"/>
          </a:xfrm>
          <a:prstGeom prst="rect">
            <a:avLst/>
          </a:prstGeom>
          <a:noFill/>
        </p:spPr>
        <p:txBody>
          <a:bodyPr wrap="square">
            <a:spAutoFit/>
          </a:bodyPr>
          <a:lstStyle/>
          <a:p>
            <a:pPr>
              <a:lnSpc>
                <a:spcPts val="2820"/>
              </a:lnSpc>
              <a:spcBef>
                <a:spcPts val="300"/>
              </a:spcBef>
            </a:pPr>
            <a:r>
              <a:rPr lang="en-GB" sz="1300" dirty="0">
                <a:latin typeface="Linkpen 17a Print" panose="03050602060000000000" pitchFamily="66" charset="77"/>
              </a:rPr>
              <a:t>Curfew Tower</a:t>
            </a:r>
          </a:p>
          <a:p>
            <a:pPr>
              <a:lnSpc>
                <a:spcPts val="2820"/>
              </a:lnSpc>
              <a:spcBef>
                <a:spcPts val="300"/>
              </a:spcBef>
            </a:pPr>
            <a:r>
              <a:rPr lang="en-GB" sz="1200" dirty="0">
                <a:latin typeface="Linkpen 17a Print" panose="03050602060000000000" pitchFamily="66" charset="77"/>
              </a:rPr>
              <a:t>The last remaining remnants of the Abbey.</a:t>
            </a:r>
          </a:p>
        </p:txBody>
      </p:sp>
      <p:sp>
        <p:nvSpPr>
          <p:cNvPr id="5" name="TextBox 4">
            <a:extLst>
              <a:ext uri="{FF2B5EF4-FFF2-40B4-BE49-F238E27FC236}">
                <a16:creationId xmlns:a16="http://schemas.microsoft.com/office/drawing/2014/main" id="{172EBF30-9CEF-963D-66B6-A5ECD5419D6D}"/>
              </a:ext>
            </a:extLst>
          </p:cNvPr>
          <p:cNvSpPr txBox="1"/>
          <p:nvPr/>
        </p:nvSpPr>
        <p:spPr>
          <a:xfrm>
            <a:off x="494269" y="4607006"/>
            <a:ext cx="9100107" cy="512769"/>
          </a:xfrm>
          <a:prstGeom prst="rect">
            <a:avLst/>
          </a:prstGeom>
          <a:noFill/>
        </p:spPr>
        <p:txBody>
          <a:bodyPr wrap="square">
            <a:spAutoFit/>
          </a:bodyPr>
          <a:lstStyle/>
          <a:p>
            <a:pPr>
              <a:lnSpc>
                <a:spcPts val="3520"/>
              </a:lnSpc>
            </a:pPr>
            <a:r>
              <a:rPr lang="en-GB" sz="2800" dirty="0">
                <a:solidFill>
                  <a:srgbClr val="EC5E43"/>
                </a:solidFill>
                <a:latin typeface="Superclarendon Rg" panose="02000505080000020003" pitchFamily="2" charset="77"/>
              </a:rPr>
              <a:t>Did you know?</a:t>
            </a:r>
          </a:p>
        </p:txBody>
      </p:sp>
      <p:sp>
        <p:nvSpPr>
          <p:cNvPr id="11" name="TextBox 10">
            <a:extLst>
              <a:ext uri="{FF2B5EF4-FFF2-40B4-BE49-F238E27FC236}">
                <a16:creationId xmlns:a16="http://schemas.microsoft.com/office/drawing/2014/main" id="{F2A39622-42FF-4C92-8395-40090239C3EF}"/>
              </a:ext>
            </a:extLst>
          </p:cNvPr>
          <p:cNvSpPr txBox="1"/>
          <p:nvPr/>
        </p:nvSpPr>
        <p:spPr>
          <a:xfrm>
            <a:off x="494269" y="5147071"/>
            <a:ext cx="7271307" cy="1066959"/>
          </a:xfrm>
          <a:prstGeom prst="rect">
            <a:avLst/>
          </a:prstGeom>
          <a:noFill/>
        </p:spPr>
        <p:txBody>
          <a:bodyPr wrap="square">
            <a:spAutoFit/>
          </a:bodyPr>
          <a:lstStyle/>
          <a:p>
            <a:pPr algn="just">
              <a:lnSpc>
                <a:spcPts val="2620"/>
              </a:lnSpc>
              <a:spcBef>
                <a:spcPts val="900"/>
              </a:spcBef>
            </a:pPr>
            <a:r>
              <a:rPr lang="en-GB" sz="1500" dirty="0">
                <a:latin typeface="Linkpen 17a Print" panose="03050602060000000000" pitchFamily="66" charset="77"/>
              </a:rPr>
              <a:t>Curfew tower got its name as a bell would ring from the tower to remind people to put their fires out and return home before dark. </a:t>
            </a:r>
            <a:r>
              <a:rPr lang="en-GB" sz="1500" b="1" dirty="0">
                <a:latin typeface="Linkpen 17a Print" panose="03050602060000000000" pitchFamily="66" charset="77"/>
              </a:rPr>
              <a:t>This practice continued until the early 1900s!</a:t>
            </a:r>
          </a:p>
        </p:txBody>
      </p:sp>
    </p:spTree>
    <p:extLst>
      <p:ext uri="{BB962C8B-B14F-4D97-AF65-F5344CB8AC3E}">
        <p14:creationId xmlns:p14="http://schemas.microsoft.com/office/powerpoint/2010/main" val="31942413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500"/>
                            </p:stCondLst>
                            <p:childTnLst>
                              <p:par>
                                <p:cTn id="37" presetID="10" presetClass="entr" presetSubtype="0" fill="hold" grpId="0" nodeType="after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Effect transition="in" filter="fade">
                                      <p:cBhvr>
                                        <p:cTn id="39"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P spid="10" grpId="0" uiExpand="1"/>
      <p:bldP spid="5" grpId="0"/>
      <p:bldP spid="1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FF35294-0744-EBE7-F406-1A219E0C8F08}"/>
              </a:ext>
            </a:extLst>
          </p:cNvPr>
          <p:cNvSpPr>
            <a:spLocks noGrp="1"/>
          </p:cNvSpPr>
          <p:nvPr>
            <p:ph type="ctrTitle"/>
          </p:nvPr>
        </p:nvSpPr>
        <p:spPr>
          <a:xfrm>
            <a:off x="1524000" y="-2889233"/>
            <a:ext cx="9144000" cy="2387600"/>
          </a:xfrm>
        </p:spPr>
        <p:txBody>
          <a:bodyPr/>
          <a:lstStyle/>
          <a:p>
            <a:r>
              <a:rPr lang="en-US" dirty="0"/>
              <a:t>A Lasting Legacy</a:t>
            </a:r>
          </a:p>
        </p:txBody>
      </p:sp>
      <p:pic>
        <p:nvPicPr>
          <p:cNvPr id="5" name="Picture 4" descr="A picture of a timeline from AD 1000 to AD 2000. It has 7 boxes on it. &#10;The first says 'AD 1067 - William stays at Barking Abbey'.&#10;The second says 'AD 1215 - St Margeret's Church is built in the grounds of the abbey'.&#10;The third says 'AD 1539 - King Henry VIII declares the destruction of Barking Abbey'.&#10;The fourth says 'AD 1540 - The abbey is destroyed and its treasures sold'.&#10;The fifth says 'AD 1910 - Excavation begins on the site and the remains of the abbey are discovered'.&#10;The sixth says 'AD 1970s - The area becomes protected for sure generations to enjoy'.&#10;The seventh points to past AD 2000 and says 'You are here'.">
            <a:extLst>
              <a:ext uri="{FF2B5EF4-FFF2-40B4-BE49-F238E27FC236}">
                <a16:creationId xmlns:a16="http://schemas.microsoft.com/office/drawing/2014/main" id="{D204BFF1-6CF9-516E-CDEF-514C23230D04}"/>
              </a:ext>
            </a:extLst>
          </p:cNvPr>
          <p:cNvPicPr>
            <a:picLocks noChangeAspect="1"/>
          </p:cNvPicPr>
          <p:nvPr/>
        </p:nvPicPr>
        <p:blipFill>
          <a:blip r:embed="rId3"/>
          <a:srcRect/>
          <a:stretch/>
        </p:blipFill>
        <p:spPr>
          <a:xfrm>
            <a:off x="0" y="722"/>
            <a:ext cx="12193279" cy="6857278"/>
          </a:xfrm>
          <a:prstGeom prst="rect">
            <a:avLst/>
          </a:prstGeom>
        </p:spPr>
      </p:pic>
      <p:pic>
        <p:nvPicPr>
          <p:cNvPr id="2" name="Picture 1" descr="The royal coat of arms for the borough of Barking and Dagenham. Two gold lions stood either side of a red, blue, white and gold shield. The curfew tower from Barking Abbey sits above the shield. A ribbon sits at the bottom with the text: 'DEI GRATIA PROBEMUR REBUS'.">
            <a:extLst>
              <a:ext uri="{FF2B5EF4-FFF2-40B4-BE49-F238E27FC236}">
                <a16:creationId xmlns:a16="http://schemas.microsoft.com/office/drawing/2014/main" id="{2844656A-CECE-0F97-3D19-E7965890D9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1772" y="447737"/>
            <a:ext cx="3698867" cy="3641073"/>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776716" y="545698"/>
            <a:ext cx="647973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A Lasting Legacy</a:t>
            </a:r>
          </a:p>
        </p:txBody>
      </p:sp>
      <p:sp>
        <p:nvSpPr>
          <p:cNvPr id="8" name="TextBox 7">
            <a:extLst>
              <a:ext uri="{FF2B5EF4-FFF2-40B4-BE49-F238E27FC236}">
                <a16:creationId xmlns:a16="http://schemas.microsoft.com/office/drawing/2014/main" id="{D865BA71-9D09-29EE-229D-D2C900EC273E}"/>
              </a:ext>
            </a:extLst>
          </p:cNvPr>
          <p:cNvSpPr txBox="1"/>
          <p:nvPr/>
        </p:nvSpPr>
        <p:spPr>
          <a:xfrm>
            <a:off x="4776716" y="1383612"/>
            <a:ext cx="7028599" cy="2013372"/>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The tower features on the royal coat of arms for the borough of Barking and Dagenham, which is still used today.</a:t>
            </a:r>
          </a:p>
          <a:p>
            <a:pPr>
              <a:lnSpc>
                <a:spcPts val="2820"/>
              </a:lnSpc>
              <a:spcBef>
                <a:spcPts val="1200"/>
              </a:spcBef>
            </a:pPr>
            <a:r>
              <a:rPr lang="en-GB" sz="1600" dirty="0">
                <a:latin typeface="Linkpen 17a Print" panose="03050602060000000000" pitchFamily="66" charset="77"/>
              </a:rPr>
              <a:t>Behind the tower is a rising sun, to symbolise progress and change.</a:t>
            </a:r>
          </a:p>
        </p:txBody>
      </p:sp>
    </p:spTree>
    <p:extLst>
      <p:ext uri="{BB962C8B-B14F-4D97-AF65-F5344CB8AC3E}">
        <p14:creationId xmlns:p14="http://schemas.microsoft.com/office/powerpoint/2010/main" val="27862902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E130BC8-F31A-E197-4660-5FF134400B8C}"/>
              </a:ext>
            </a:extLst>
          </p:cNvPr>
          <p:cNvSpPr>
            <a:spLocks noGrp="1"/>
          </p:cNvSpPr>
          <p:nvPr>
            <p:ph type="ctrTitle"/>
          </p:nvPr>
        </p:nvSpPr>
        <p:spPr>
          <a:xfrm>
            <a:off x="1524000" y="-2698640"/>
            <a:ext cx="9144000" cy="2387600"/>
          </a:xfrm>
        </p:spPr>
        <p:txBody>
          <a:bodyPr/>
          <a:lstStyle/>
          <a:p>
            <a:r>
              <a:rPr lang="en-US" dirty="0"/>
              <a:t>Barking Abbey Today</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18402"/>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Barking Abbey Today</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301724"/>
            <a:ext cx="11182460" cy="733534"/>
          </a:xfrm>
          <a:prstGeom prst="rect">
            <a:avLst/>
          </a:prstGeom>
          <a:noFill/>
        </p:spPr>
        <p:txBody>
          <a:bodyPr wrap="square">
            <a:spAutoFit/>
          </a:bodyPr>
          <a:lstStyle/>
          <a:p>
            <a:pPr algn="just">
              <a:lnSpc>
                <a:spcPts val="2620"/>
              </a:lnSpc>
              <a:spcBef>
                <a:spcPts val="900"/>
              </a:spcBef>
            </a:pPr>
            <a:r>
              <a:rPr lang="en-GB" sz="1500" dirty="0">
                <a:latin typeface="Linkpen 17a Print" panose="03050602060000000000" pitchFamily="66" charset="77"/>
              </a:rPr>
              <a:t>Today, Barking Abbey stands as a historic landmark, reminding us of the resilience of the people who lived there and the importance of preserving our past. </a:t>
            </a:r>
          </a:p>
        </p:txBody>
      </p:sp>
      <p:sp>
        <p:nvSpPr>
          <p:cNvPr id="4" name="TextBox 3">
            <a:extLst>
              <a:ext uri="{FF2B5EF4-FFF2-40B4-BE49-F238E27FC236}">
                <a16:creationId xmlns:a16="http://schemas.microsoft.com/office/drawing/2014/main" id="{110E4F23-5256-7E62-8AB6-549F8CAA8815}"/>
              </a:ext>
            </a:extLst>
          </p:cNvPr>
          <p:cNvSpPr txBox="1"/>
          <p:nvPr/>
        </p:nvSpPr>
        <p:spPr>
          <a:xfrm>
            <a:off x="550022" y="2106471"/>
            <a:ext cx="4581536" cy="2067233"/>
          </a:xfrm>
          <a:prstGeom prst="rect">
            <a:avLst/>
          </a:prstGeom>
          <a:noFill/>
        </p:spPr>
        <p:txBody>
          <a:bodyPr wrap="square">
            <a:spAutoFit/>
          </a:bodyPr>
          <a:lstStyle/>
          <a:p>
            <a:pPr algn="just">
              <a:lnSpc>
                <a:spcPts val="2620"/>
              </a:lnSpc>
              <a:spcBef>
                <a:spcPts val="900"/>
              </a:spcBef>
            </a:pPr>
            <a:r>
              <a:rPr lang="en-GB" sz="1500" dirty="0">
                <a:latin typeface="Linkpen 17a Print" panose="03050602060000000000" pitchFamily="66" charset="77"/>
              </a:rPr>
              <a:t>Although the abbey is in ruins now, its remnants still capture the imagination and curiosity of visitors. The remaining walls and tower whisper stories of the past, and the peaceful atmosphere invites contemplation and reflection.</a:t>
            </a:r>
          </a:p>
        </p:txBody>
      </p:sp>
      <p:pic>
        <p:nvPicPr>
          <p:cNvPr id="9" name="Picture 8">
            <a:extLst>
              <a:ext uri="{FF2B5EF4-FFF2-40B4-BE49-F238E27FC236}">
                <a16:creationId xmlns:a16="http://schemas.microsoft.com/office/drawing/2014/main" id="{70714CC2-0931-FB99-F610-10419C502CC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6309" y="5202133"/>
            <a:ext cx="362802" cy="257780"/>
          </a:xfrm>
          <a:prstGeom prst="rect">
            <a:avLst/>
          </a:prstGeom>
        </p:spPr>
      </p:pic>
      <p:sp>
        <p:nvSpPr>
          <p:cNvPr id="10" name="TextBox 9">
            <a:extLst>
              <a:ext uri="{FF2B5EF4-FFF2-40B4-BE49-F238E27FC236}">
                <a16:creationId xmlns:a16="http://schemas.microsoft.com/office/drawing/2014/main" id="{00AB7CB6-58A0-E8AF-B626-3C64FAB1D913}"/>
              </a:ext>
            </a:extLst>
          </p:cNvPr>
          <p:cNvSpPr txBox="1"/>
          <p:nvPr/>
        </p:nvSpPr>
        <p:spPr>
          <a:xfrm>
            <a:off x="1878499" y="5124354"/>
            <a:ext cx="3403186" cy="1164421"/>
          </a:xfrm>
          <a:prstGeom prst="rect">
            <a:avLst/>
          </a:prstGeom>
          <a:noFill/>
        </p:spPr>
        <p:txBody>
          <a:bodyPr wrap="square">
            <a:spAutoFit/>
          </a:bodyPr>
          <a:lstStyle/>
          <a:p>
            <a:pPr>
              <a:lnSpc>
                <a:spcPts val="2820"/>
              </a:lnSpc>
              <a:spcBef>
                <a:spcPts val="300"/>
              </a:spcBef>
            </a:pPr>
            <a:r>
              <a:rPr lang="en-GB" sz="1300" dirty="0">
                <a:latin typeface="Linkpen 17a Print" panose="03050602060000000000" pitchFamily="66" charset="77"/>
              </a:rPr>
              <a:t>Barking Abbey Ruins</a:t>
            </a:r>
          </a:p>
          <a:p>
            <a:pPr>
              <a:lnSpc>
                <a:spcPts val="2820"/>
              </a:lnSpc>
              <a:spcBef>
                <a:spcPts val="300"/>
              </a:spcBef>
            </a:pPr>
            <a:r>
              <a:rPr lang="en-GB" sz="1200" dirty="0">
                <a:latin typeface="Linkpen 17a Print" panose="03050602060000000000" pitchFamily="66" charset="77"/>
              </a:rPr>
              <a:t>The ruins sit within the shadow of St Margaret’s Church, built in 1215.</a:t>
            </a:r>
          </a:p>
        </p:txBody>
      </p:sp>
      <p:pic>
        <p:nvPicPr>
          <p:cNvPr id="2" name="Picture 1" descr="A photograph of the ruins of barking abbey. Short walls show where existing walls once were. Grass and trees have grown amongst the walls. ">
            <a:extLst>
              <a:ext uri="{FF2B5EF4-FFF2-40B4-BE49-F238E27FC236}">
                <a16:creationId xmlns:a16="http://schemas.microsoft.com/office/drawing/2014/main" id="{DABBC692-3AC1-505D-6F87-9AF385110A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93257" y="2187411"/>
            <a:ext cx="6248721" cy="4115012"/>
          </a:xfrm>
          <a:prstGeom prst="rect">
            <a:avLst/>
          </a:prstGeom>
          <a:ln w="19050">
            <a:solidFill>
              <a:schemeClr val="tx1"/>
            </a:solidFill>
          </a:ln>
        </p:spPr>
      </p:pic>
      <p:pic>
        <p:nvPicPr>
          <p:cNvPr id="3" name="Picture 2">
            <a:extLst>
              <a:ext uri="{FF2B5EF4-FFF2-40B4-BE49-F238E27FC236}">
                <a16:creationId xmlns:a16="http://schemas.microsoft.com/office/drawing/2014/main" id="{2F2EF6FF-0B3D-FBE2-A967-F9A6F44E916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358203" y="4841822"/>
            <a:ext cx="1833796" cy="2014735"/>
          </a:xfrm>
          <a:prstGeom prst="rect">
            <a:avLst/>
          </a:prstGeom>
        </p:spPr>
      </p:pic>
    </p:spTree>
    <p:extLst>
      <p:ext uri="{BB962C8B-B14F-4D97-AF65-F5344CB8AC3E}">
        <p14:creationId xmlns:p14="http://schemas.microsoft.com/office/powerpoint/2010/main" val="18385926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P spid="4" grpId="0" build="p"/>
      <p:bldP spid="10" grpId="0" uiExpan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AD2F9-E74A-4FDD-38DA-018A10259EE4}"/>
              </a:ext>
            </a:extLst>
          </p:cNvPr>
          <p:cNvSpPr>
            <a:spLocks noGrp="1"/>
          </p:cNvSpPr>
          <p:nvPr>
            <p:ph type="ctrTitle"/>
          </p:nvPr>
        </p:nvSpPr>
        <p:spPr>
          <a:xfrm>
            <a:off x="1524000" y="-3084956"/>
            <a:ext cx="9144000" cy="2387600"/>
          </a:xfrm>
        </p:spPr>
        <p:txBody>
          <a:bodyPr/>
          <a:lstStyle/>
          <a:p>
            <a:r>
              <a:rPr lang="en-US" dirty="0"/>
              <a:t>The Founding of the Abbey</a:t>
            </a:r>
          </a:p>
        </p:txBody>
      </p:sp>
      <p:pic>
        <p:nvPicPr>
          <p:cNvPr id="5" name="Picture 4" descr="A picture of a timeline from AD 420  to AD 860. It has 3 boxes on it. The first says 'AD 449 - The Angles, Saxons and Jutes arrive in Britain', the second says 'AD 666 - The Abbey is founded by Erkenwald' and the third says 'AD 793 - The Vikings invade Britain'.">
            <a:extLst>
              <a:ext uri="{FF2B5EF4-FFF2-40B4-BE49-F238E27FC236}">
                <a16:creationId xmlns:a16="http://schemas.microsoft.com/office/drawing/2014/main" id="{D204BFF1-6CF9-516E-CDEF-514C23230D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3280" cy="6857280"/>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The Founding of the Abbey  </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383612"/>
            <a:ext cx="9116262" cy="2731517"/>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Barking Abbey, located in Barking, London, is a place with a fascinating history that stretches back hundreds of years. This ancient abbey was built a long time ago, in the 7th century, by a priest named </a:t>
            </a:r>
            <a:r>
              <a:rPr lang="en-GB" sz="1600" dirty="0" err="1">
                <a:latin typeface="Linkpen 17a Print" panose="03050602060000000000" pitchFamily="66" charset="77"/>
              </a:rPr>
              <a:t>Erkenwald</a:t>
            </a:r>
            <a:r>
              <a:rPr lang="en-GB" sz="1600" dirty="0">
                <a:latin typeface="Linkpen 17a Print" panose="03050602060000000000" pitchFamily="66" charset="77"/>
              </a:rPr>
              <a:t>. </a:t>
            </a:r>
          </a:p>
          <a:p>
            <a:pPr>
              <a:lnSpc>
                <a:spcPts val="2820"/>
              </a:lnSpc>
              <a:spcBef>
                <a:spcPts val="1200"/>
              </a:spcBef>
            </a:pPr>
            <a:r>
              <a:rPr lang="en-GB" sz="1600" dirty="0">
                <a:latin typeface="Linkpen 17a Print" panose="03050602060000000000" pitchFamily="66" charset="77"/>
              </a:rPr>
              <a:t>Built for his sister, </a:t>
            </a:r>
            <a:r>
              <a:rPr lang="en-GB" sz="1600" dirty="0" err="1">
                <a:latin typeface="Linkpen 17a Print" panose="03050602060000000000" pitchFamily="66" charset="77"/>
              </a:rPr>
              <a:t>Ethelburga</a:t>
            </a:r>
            <a:r>
              <a:rPr lang="en-GB" sz="1600" dirty="0">
                <a:latin typeface="Linkpen 17a Print" panose="03050602060000000000" pitchFamily="66" charset="77"/>
              </a:rPr>
              <a:t>, </a:t>
            </a:r>
            <a:r>
              <a:rPr lang="en-GB" sz="1600" dirty="0" err="1">
                <a:latin typeface="Linkpen 17a Print" panose="03050602060000000000" pitchFamily="66" charset="77"/>
              </a:rPr>
              <a:t>Erkenwald</a:t>
            </a:r>
            <a:r>
              <a:rPr lang="en-GB" sz="1600" dirty="0">
                <a:latin typeface="Linkpen 17a Print" panose="03050602060000000000" pitchFamily="66" charset="77"/>
              </a:rPr>
              <a:t> wanted to create a special place where people could worship and find peace. </a:t>
            </a:r>
            <a:r>
              <a:rPr lang="en-GB" sz="1600" dirty="0" err="1">
                <a:latin typeface="Linkpen 17a Print" panose="03050602060000000000" pitchFamily="66" charset="77"/>
              </a:rPr>
              <a:t>Erkenwald</a:t>
            </a:r>
            <a:r>
              <a:rPr lang="en-GB" sz="1600" dirty="0">
                <a:latin typeface="Linkpen 17a Print" panose="03050602060000000000" pitchFamily="66" charset="77"/>
              </a:rPr>
              <a:t> and his sister wanted to help others so they founded the abbey to provide shelter, education, and support for those in need.</a:t>
            </a:r>
          </a:p>
        </p:txBody>
      </p:sp>
      <p:pic>
        <p:nvPicPr>
          <p:cNvPr id="10" name="Picture 9" descr="Image of painting of Erkenwald. He is holding a bible and wearing a priest's robe.">
            <a:extLst>
              <a:ext uri="{FF2B5EF4-FFF2-40B4-BE49-F238E27FC236}">
                <a16:creationId xmlns:a16="http://schemas.microsoft.com/office/drawing/2014/main" id="{396F416F-EABA-6F35-2B6D-4E3D0F65790A}"/>
              </a:ext>
            </a:extLst>
          </p:cNvPr>
          <p:cNvPicPr>
            <a:picLocks noChangeAspect="1"/>
          </p:cNvPicPr>
          <p:nvPr/>
        </p:nvPicPr>
        <p:blipFill>
          <a:blip r:embed="rId4"/>
          <a:stretch>
            <a:fillRect/>
          </a:stretch>
        </p:blipFill>
        <p:spPr>
          <a:xfrm>
            <a:off x="9740006" y="1464902"/>
            <a:ext cx="1957725" cy="2575954"/>
          </a:xfrm>
          <a:prstGeom prst="rect">
            <a:avLst/>
          </a:prstGeom>
          <a:ln w="19050">
            <a:solidFill>
              <a:schemeClr val="tx1"/>
            </a:solidFill>
          </a:ln>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B7D6881-2F3D-F8CE-4E69-9EA300B21F3D}"/>
              </a:ext>
            </a:extLst>
          </p:cNvPr>
          <p:cNvSpPr>
            <a:spLocks noGrp="1"/>
          </p:cNvSpPr>
          <p:nvPr>
            <p:ph type="ctrTitle"/>
          </p:nvPr>
        </p:nvSpPr>
        <p:spPr>
          <a:xfrm>
            <a:off x="1524000" y="-2581661"/>
            <a:ext cx="9144000" cy="2387600"/>
          </a:xfrm>
        </p:spPr>
        <p:txBody>
          <a:bodyPr/>
          <a:lstStyle/>
          <a:p>
            <a:r>
              <a:rPr lang="en-US" dirty="0" err="1"/>
              <a:t>Ethelburga</a:t>
            </a:r>
            <a:endParaRPr lang="en-US" dirty="0"/>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585619"/>
            <a:ext cx="7448728" cy="2167260"/>
          </a:xfrm>
          <a:prstGeom prst="rect">
            <a:avLst/>
          </a:prstGeom>
          <a:noFill/>
        </p:spPr>
        <p:txBody>
          <a:bodyPr wrap="square">
            <a:spAutoFit/>
          </a:bodyPr>
          <a:lstStyle/>
          <a:p>
            <a:pPr>
              <a:lnSpc>
                <a:spcPts val="2820"/>
              </a:lnSpc>
              <a:spcBef>
                <a:spcPts val="1200"/>
              </a:spcBef>
            </a:pPr>
            <a:r>
              <a:rPr lang="en-GB" sz="1600" dirty="0" err="1">
                <a:latin typeface="Linkpen 17a Print" panose="03050602060000000000" pitchFamily="66" charset="77"/>
              </a:rPr>
              <a:t>Ethelburga</a:t>
            </a:r>
            <a:r>
              <a:rPr lang="en-GB" sz="1600" dirty="0">
                <a:latin typeface="Linkpen 17a Print" panose="03050602060000000000" pitchFamily="66" charset="77"/>
              </a:rPr>
              <a:t> became the first abbess of Barking.</a:t>
            </a:r>
          </a:p>
          <a:p>
            <a:pPr>
              <a:lnSpc>
                <a:spcPts val="2820"/>
              </a:lnSpc>
              <a:spcBef>
                <a:spcPts val="1200"/>
              </a:spcBef>
            </a:pPr>
            <a:r>
              <a:rPr lang="en-GB" sz="1600" dirty="0">
                <a:latin typeface="Linkpen 17a Print" panose="03050602060000000000" pitchFamily="66" charset="77"/>
              </a:rPr>
              <a:t>We know what kind of abbess she was thanks to the historical writings of Bede – a 7th century monk and scholar who documented the history of the English people.</a:t>
            </a:r>
          </a:p>
          <a:p>
            <a:pPr>
              <a:lnSpc>
                <a:spcPts val="2820"/>
              </a:lnSpc>
              <a:spcBef>
                <a:spcPts val="1200"/>
              </a:spcBef>
            </a:pPr>
            <a:r>
              <a:rPr lang="en-GB" sz="1600" dirty="0">
                <a:latin typeface="Linkpen 17a Print" panose="03050602060000000000" pitchFamily="66" charset="77"/>
              </a:rPr>
              <a:t>After </a:t>
            </a:r>
            <a:r>
              <a:rPr lang="en-GB" sz="1600" dirty="0" err="1">
                <a:latin typeface="Linkpen 17a Print" panose="03050602060000000000" pitchFamily="66" charset="77"/>
              </a:rPr>
              <a:t>Ethelburga’s</a:t>
            </a:r>
            <a:r>
              <a:rPr lang="en-GB" sz="1600" dirty="0">
                <a:latin typeface="Linkpen 17a Print" panose="03050602060000000000" pitchFamily="66" charset="77"/>
              </a:rPr>
              <a:t> death in 725, she was declared a saint.</a:t>
            </a:r>
          </a:p>
        </p:txBody>
      </p:sp>
      <p:pic>
        <p:nvPicPr>
          <p:cNvPr id="2" name="Picture 1" descr="Image of Saint Ethelburga of Barking wearing a crown and blue gown, holding a bible.">
            <a:extLst>
              <a:ext uri="{FF2B5EF4-FFF2-40B4-BE49-F238E27FC236}">
                <a16:creationId xmlns:a16="http://schemas.microsoft.com/office/drawing/2014/main" id="{5032C11A-CB9C-D3EA-1C9A-C187D4DFB0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71816" y="1020211"/>
            <a:ext cx="3103283" cy="4817578"/>
          </a:xfrm>
          <a:prstGeom prst="rect">
            <a:avLst/>
          </a:prstGeom>
          <a:ln w="19050">
            <a:solidFill>
              <a:schemeClr val="tx1"/>
            </a:solidFill>
          </a:ln>
        </p:spPr>
      </p:pic>
      <p:pic>
        <p:nvPicPr>
          <p:cNvPr id="6" name="Picture 5" descr="Illustration of old paper with the following text written in a medical script:&#10;&#10;&quot;She always bore herself in a manner worthy of her brother the bishop, upright of life and constantly planning for the needs of her community, as heavenly miracles attest.&quot;">
            <a:extLst>
              <a:ext uri="{FF2B5EF4-FFF2-40B4-BE49-F238E27FC236}">
                <a16:creationId xmlns:a16="http://schemas.microsoft.com/office/drawing/2014/main" id="{6D132484-004F-6705-8E64-70D76EACAE59}"/>
              </a:ext>
            </a:extLst>
          </p:cNvPr>
          <p:cNvPicPr>
            <a:picLocks noChangeAspect="1"/>
          </p:cNvPicPr>
          <p:nvPr/>
        </p:nvPicPr>
        <p:blipFill>
          <a:blip r:embed="rId4"/>
          <a:srcRect/>
          <a:stretch/>
        </p:blipFill>
        <p:spPr>
          <a:xfrm>
            <a:off x="480621" y="2793823"/>
            <a:ext cx="7165919" cy="3537317"/>
          </a:xfrm>
          <a:prstGeom prst="rect">
            <a:avLst/>
          </a:prstGeom>
        </p:spPr>
      </p:pic>
      <p:pic>
        <p:nvPicPr>
          <p:cNvPr id="4" name="Picture 3">
            <a:extLst>
              <a:ext uri="{FF2B5EF4-FFF2-40B4-BE49-F238E27FC236}">
                <a16:creationId xmlns:a16="http://schemas.microsoft.com/office/drawing/2014/main" id="{53E23BED-00A1-193E-A602-A4A27C5ED3DB}"/>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358203" y="4841822"/>
            <a:ext cx="1833796" cy="2014735"/>
          </a:xfrm>
          <a:prstGeom prst="rect">
            <a:avLst/>
          </a:prstGeom>
        </p:spPr>
      </p:pic>
    </p:spTree>
    <p:extLst>
      <p:ext uri="{BB962C8B-B14F-4D97-AF65-F5344CB8AC3E}">
        <p14:creationId xmlns:p14="http://schemas.microsoft.com/office/powerpoint/2010/main" val="2811576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BBDE4-A409-5B44-1B3C-45862565341A}"/>
              </a:ext>
            </a:extLst>
          </p:cNvPr>
          <p:cNvSpPr>
            <a:spLocks noGrp="1"/>
          </p:cNvSpPr>
          <p:nvPr>
            <p:ph type="ctrTitle"/>
          </p:nvPr>
        </p:nvSpPr>
        <p:spPr>
          <a:xfrm>
            <a:off x="1524000" y="-2659369"/>
            <a:ext cx="9144000" cy="2387600"/>
          </a:xfrm>
        </p:spPr>
        <p:txBody>
          <a:bodyPr/>
          <a:lstStyle/>
          <a:p>
            <a:r>
              <a:rPr lang="en-US" dirty="0"/>
              <a:t>Invasion!</a:t>
            </a:r>
          </a:p>
        </p:txBody>
      </p:sp>
      <p:pic>
        <p:nvPicPr>
          <p:cNvPr id="5" name="Picture 4" descr="A picture of a timeline from AD 600  to AD 960. It has 5 boxes on it. &#10;The first says 'AD 666 - The abbey is founded by Erkenwald'.&#10;The second says 'AD 731 - Bede writes about Barking Abbey and its abbess in his book'.&#10;The third says 'AD 793 - The Vikings invade Britain'.&#10;The fourth says 'AD 871 - The Vikings attach Barking'.&#10;The fifth says 'AD 872 - Barking is now controlled by Danelaw'.">
            <a:extLst>
              <a:ext uri="{FF2B5EF4-FFF2-40B4-BE49-F238E27FC236}">
                <a16:creationId xmlns:a16="http://schemas.microsoft.com/office/drawing/2014/main" id="{D204BFF1-6CF9-516E-CDEF-514C23230D04}"/>
              </a:ext>
            </a:extLst>
          </p:cNvPr>
          <p:cNvPicPr>
            <a:picLocks noChangeAspect="1"/>
          </p:cNvPicPr>
          <p:nvPr/>
        </p:nvPicPr>
        <p:blipFill>
          <a:blip r:embed="rId3"/>
          <a:srcRect/>
          <a:stretch/>
        </p:blipFill>
        <p:spPr>
          <a:xfrm>
            <a:off x="0" y="720"/>
            <a:ext cx="12193279" cy="6857279"/>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Invasion!</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373452"/>
            <a:ext cx="6682361" cy="3244478"/>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In the 9th century, a group of fierce warriors known as the Vikings arrived in Barking. </a:t>
            </a:r>
          </a:p>
          <a:p>
            <a:pPr>
              <a:lnSpc>
                <a:spcPts val="2820"/>
              </a:lnSpc>
              <a:spcBef>
                <a:spcPts val="1200"/>
              </a:spcBef>
            </a:pPr>
            <a:r>
              <a:rPr lang="en-GB" sz="1600" dirty="0">
                <a:latin typeface="Linkpen 17a Print" panose="03050602060000000000" pitchFamily="66" charset="77"/>
              </a:rPr>
              <a:t>These Vikings were skilled seafarers from Scandinavia who came looking for treasures and lands to conquer. When they arrived, they attacked the abbey and caused a lot of destruction.</a:t>
            </a:r>
          </a:p>
          <a:p>
            <a:pPr>
              <a:lnSpc>
                <a:spcPts val="2820"/>
              </a:lnSpc>
              <a:spcBef>
                <a:spcPts val="1200"/>
              </a:spcBef>
            </a:pPr>
            <a:r>
              <a:rPr lang="en-GB" sz="1600" dirty="0">
                <a:latin typeface="Linkpen 17a Print" panose="03050602060000000000" pitchFamily="66" charset="77"/>
              </a:rPr>
              <a:t>It would have been a terrifying time for the people living there, they were now controlled by Danelaw.</a:t>
            </a:r>
          </a:p>
        </p:txBody>
      </p:sp>
      <p:pic>
        <p:nvPicPr>
          <p:cNvPr id="3" name="Picture 2" descr="A black and white drawing of 4 viking ships full of vikings arriving in Britain on stormy seas.">
            <a:extLst>
              <a:ext uri="{FF2B5EF4-FFF2-40B4-BE49-F238E27FC236}">
                <a16:creationId xmlns:a16="http://schemas.microsoft.com/office/drawing/2014/main" id="{835C8258-9FE8-DFBA-6891-04CE684C4948}"/>
              </a:ext>
            </a:extLst>
          </p:cNvPr>
          <p:cNvPicPr>
            <a:picLocks noChangeAspect="1"/>
          </p:cNvPicPr>
          <p:nvPr/>
        </p:nvPicPr>
        <p:blipFill>
          <a:blip r:embed="rId4"/>
          <a:srcRect/>
          <a:stretch/>
        </p:blipFill>
        <p:spPr>
          <a:xfrm>
            <a:off x="7363566" y="565914"/>
            <a:ext cx="4262053" cy="3149454"/>
          </a:xfrm>
          <a:prstGeom prst="rect">
            <a:avLst/>
          </a:prstGeom>
          <a:ln w="19050">
            <a:solidFill>
              <a:schemeClr val="tx1"/>
            </a:solidFill>
          </a:ln>
        </p:spPr>
      </p:pic>
    </p:spTree>
    <p:extLst>
      <p:ext uri="{BB962C8B-B14F-4D97-AF65-F5344CB8AC3E}">
        <p14:creationId xmlns:p14="http://schemas.microsoft.com/office/powerpoint/2010/main" val="32182792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11EF0B3-9139-3E2F-EC5A-DB14F6AB5C57}"/>
              </a:ext>
            </a:extLst>
          </p:cNvPr>
          <p:cNvSpPr>
            <a:spLocks noGrp="1"/>
          </p:cNvSpPr>
          <p:nvPr>
            <p:ph type="ctrTitle"/>
          </p:nvPr>
        </p:nvSpPr>
        <p:spPr>
          <a:xfrm>
            <a:off x="1524000" y="-2479372"/>
            <a:ext cx="9144000" cy="2387600"/>
          </a:xfrm>
        </p:spPr>
        <p:txBody>
          <a:bodyPr/>
          <a:lstStyle/>
          <a:p>
            <a:r>
              <a:rPr lang="en-US" dirty="0"/>
              <a:t>Symbol of Hope</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591595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Symbol of Hope</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397260"/>
            <a:ext cx="6055564" cy="2731517"/>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By the 900s, the English regained control of the Danelaw and the people of Barking were determined to rebuild and restore their beloved abbey. </a:t>
            </a:r>
          </a:p>
          <a:p>
            <a:pPr>
              <a:lnSpc>
                <a:spcPts val="2820"/>
              </a:lnSpc>
              <a:spcBef>
                <a:spcPts val="1200"/>
              </a:spcBef>
            </a:pPr>
            <a:r>
              <a:rPr lang="en-GB" sz="1600" dirty="0">
                <a:latin typeface="Linkpen 17a Print" panose="03050602060000000000" pitchFamily="66" charset="77"/>
              </a:rPr>
              <a:t>Over the years, they worked hard to reconstruct the damaged parts and make the abbey even more beautiful than before.</a:t>
            </a:r>
          </a:p>
        </p:txBody>
      </p:sp>
      <p:pic>
        <p:nvPicPr>
          <p:cNvPr id="2" name="Picture 1" descr="A small 3D model of Barking Abbey on display at Valance House museum.">
            <a:extLst>
              <a:ext uri="{FF2B5EF4-FFF2-40B4-BE49-F238E27FC236}">
                <a16:creationId xmlns:a16="http://schemas.microsoft.com/office/drawing/2014/main" id="{E56DD458-8572-6E2A-A0C8-9BC179852B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61329" y="545698"/>
            <a:ext cx="4839729" cy="3098042"/>
          </a:xfrm>
          <a:prstGeom prst="rect">
            <a:avLst/>
          </a:prstGeom>
          <a:ln w="19050">
            <a:solidFill>
              <a:schemeClr val="tx1"/>
            </a:solidFill>
          </a:ln>
        </p:spPr>
      </p:pic>
      <p:sp>
        <p:nvSpPr>
          <p:cNvPr id="3" name="TextBox 2">
            <a:extLst>
              <a:ext uri="{FF2B5EF4-FFF2-40B4-BE49-F238E27FC236}">
                <a16:creationId xmlns:a16="http://schemas.microsoft.com/office/drawing/2014/main" id="{93E8AC94-C5E5-E626-EBBC-07BD0FE0E7C6}"/>
              </a:ext>
            </a:extLst>
          </p:cNvPr>
          <p:cNvSpPr txBox="1"/>
          <p:nvPr/>
        </p:nvSpPr>
        <p:spPr>
          <a:xfrm>
            <a:off x="6761329" y="556817"/>
            <a:ext cx="1651414" cy="253916"/>
          </a:xfrm>
          <a:prstGeom prst="rect">
            <a:avLst/>
          </a:prstGeom>
          <a:noFill/>
        </p:spPr>
        <p:txBody>
          <a:bodyPr wrap="none" rtlCol="0">
            <a:spAutoFit/>
          </a:bodyPr>
          <a:lstStyle/>
          <a:p>
            <a:r>
              <a:rPr lang="en-GB" sz="1050" dirty="0">
                <a:solidFill>
                  <a:schemeClr val="bg1"/>
                </a:solidFill>
              </a:rPr>
              <a:t>© Valence House Museum</a:t>
            </a:r>
          </a:p>
        </p:txBody>
      </p:sp>
      <p:pic>
        <p:nvPicPr>
          <p:cNvPr id="9" name="Picture 8">
            <a:extLst>
              <a:ext uri="{FF2B5EF4-FFF2-40B4-BE49-F238E27FC236}">
                <a16:creationId xmlns:a16="http://schemas.microsoft.com/office/drawing/2014/main" id="{70714CC2-0931-FB99-F610-10419C502CC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47681" y="3788797"/>
            <a:ext cx="362802" cy="257780"/>
          </a:xfrm>
          <a:prstGeom prst="rect">
            <a:avLst/>
          </a:prstGeom>
        </p:spPr>
      </p:pic>
      <p:sp>
        <p:nvSpPr>
          <p:cNvPr id="10" name="TextBox 9">
            <a:extLst>
              <a:ext uri="{FF2B5EF4-FFF2-40B4-BE49-F238E27FC236}">
                <a16:creationId xmlns:a16="http://schemas.microsoft.com/office/drawing/2014/main" id="{00AB7CB6-58A0-E8AF-B626-3C64FAB1D913}"/>
              </a:ext>
            </a:extLst>
          </p:cNvPr>
          <p:cNvSpPr txBox="1"/>
          <p:nvPr/>
        </p:nvSpPr>
        <p:spPr>
          <a:xfrm>
            <a:off x="7080153" y="3691936"/>
            <a:ext cx="6055564" cy="423193"/>
          </a:xfrm>
          <a:prstGeom prst="rect">
            <a:avLst/>
          </a:prstGeom>
          <a:noFill/>
        </p:spPr>
        <p:txBody>
          <a:bodyPr wrap="square">
            <a:spAutoFit/>
          </a:bodyPr>
          <a:lstStyle/>
          <a:p>
            <a:pPr>
              <a:lnSpc>
                <a:spcPts val="2820"/>
              </a:lnSpc>
              <a:spcBef>
                <a:spcPts val="1200"/>
              </a:spcBef>
            </a:pPr>
            <a:r>
              <a:rPr lang="en-GB" sz="1300" dirty="0">
                <a:latin typeface="Linkpen 17a Print" panose="03050602060000000000" pitchFamily="66" charset="77"/>
              </a:rPr>
              <a:t>Barking Abbey Model.</a:t>
            </a:r>
          </a:p>
        </p:txBody>
      </p:sp>
      <p:sp>
        <p:nvSpPr>
          <p:cNvPr id="4" name="TextBox 3">
            <a:extLst>
              <a:ext uri="{FF2B5EF4-FFF2-40B4-BE49-F238E27FC236}">
                <a16:creationId xmlns:a16="http://schemas.microsoft.com/office/drawing/2014/main" id="{43067CBE-B9F6-5263-C8EC-F2462EF4B673}"/>
              </a:ext>
            </a:extLst>
          </p:cNvPr>
          <p:cNvSpPr txBox="1"/>
          <p:nvPr/>
        </p:nvSpPr>
        <p:spPr>
          <a:xfrm>
            <a:off x="494269" y="4253542"/>
            <a:ext cx="11106789" cy="1654299"/>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They used strong stone and colourful stained glass to decorate the buildings. The King even donated large amounts of money to the abbey to make it rich and powerful. It became the second richest abbey in the country!</a:t>
            </a:r>
          </a:p>
          <a:p>
            <a:pPr>
              <a:lnSpc>
                <a:spcPts val="2820"/>
              </a:lnSpc>
              <a:spcBef>
                <a:spcPts val="1200"/>
              </a:spcBef>
            </a:pPr>
            <a:r>
              <a:rPr lang="en-GB" sz="1600" dirty="0">
                <a:latin typeface="Linkpen 17a Print" panose="03050602060000000000" pitchFamily="66" charset="77"/>
              </a:rPr>
              <a:t>The abbey became a symbol of hope and resilience for the people of Barking.</a:t>
            </a:r>
          </a:p>
        </p:txBody>
      </p:sp>
    </p:spTree>
    <p:extLst>
      <p:ext uri="{BB962C8B-B14F-4D97-AF65-F5344CB8AC3E}">
        <p14:creationId xmlns:p14="http://schemas.microsoft.com/office/powerpoint/2010/main" val="35924894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fade">
                                      <p:cBhvr>
                                        <p:cTn id="22" dur="500"/>
                                        <p:tgtEl>
                                          <p:spTgt spid="8">
                                            <p:txEl>
                                              <p:pRg st="1" end="1"/>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0">
                                            <p:txEl>
                                              <p:pRg st="0" end="0"/>
                                            </p:txEl>
                                          </p:spTgt>
                                        </p:tgtEl>
                                        <p:attrNameLst>
                                          <p:attrName>style.visibility</p:attrName>
                                        </p:attrNameLst>
                                      </p:cBhvr>
                                      <p:to>
                                        <p:strVal val="visible"/>
                                      </p:to>
                                    </p:set>
                                    <p:animEffect transition="in" filter="fade">
                                      <p:cBhvr>
                                        <p:cTn id="29" dur="500"/>
                                        <p:tgtEl>
                                          <p:spTgt spid="10">
                                            <p:txEl>
                                              <p:pRg st="0" end="0"/>
                                            </p:txEl>
                                          </p:spTgt>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fade">
                                      <p:cBhvr>
                                        <p:cTn id="33" dur="500"/>
                                        <p:tgtEl>
                                          <p:spTgt spid="4">
                                            <p:txEl>
                                              <p:pRg st="0" end="0"/>
                                            </p:txEl>
                                          </p:spTgt>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Effect transition="in" filter="fade">
                                      <p:cBhvr>
                                        <p:cTn id="3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p"/>
      <p:bldP spid="3" grpId="0"/>
      <p:bldP spid="10" grpId="0" uiExpand="1" build="p"/>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C2CDC3E-890B-E600-88E9-54012ECB16A3}"/>
              </a:ext>
            </a:extLst>
          </p:cNvPr>
          <p:cNvSpPr>
            <a:spLocks noGrp="1"/>
          </p:cNvSpPr>
          <p:nvPr>
            <p:ph type="ctrTitle"/>
          </p:nvPr>
        </p:nvSpPr>
        <p:spPr>
          <a:xfrm>
            <a:off x="1524000" y="-2832944"/>
            <a:ext cx="9144000" cy="2387600"/>
          </a:xfrm>
        </p:spPr>
        <p:txBody>
          <a:bodyPr/>
          <a:lstStyle/>
          <a:p>
            <a:r>
              <a:rPr lang="en-US" dirty="0"/>
              <a:t>Royal Approval</a:t>
            </a:r>
          </a:p>
        </p:txBody>
      </p:sp>
      <p:pic>
        <p:nvPicPr>
          <p:cNvPr id="5" name="Picture 4" descr="A picture of a timeline from AD 880  to AD 1140. It has 5 boxes on it. &#10;The first says 'AD 900s - The English regain control of Danelaw'.&#10;The second says 'AD 950s - Barking Abbey is rebuilt and becomes one of Britain's largest nunneries'.&#10;The third says 'AD 1066 - King Harold defeats the Vikings, ending their rule in Britain'.&#10;The fourth says 'AD 1066 - William of Normandy lands in Kent and defeats Harold, becoming King William'.&#10;The fifth says 'AD 1067 - William stays at Barking Abbey'.">
            <a:extLst>
              <a:ext uri="{FF2B5EF4-FFF2-40B4-BE49-F238E27FC236}">
                <a16:creationId xmlns:a16="http://schemas.microsoft.com/office/drawing/2014/main" id="{D204BFF1-6CF9-516E-CDEF-514C23230D0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3279" cy="6857279"/>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Royal Approval</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8" y="1383612"/>
            <a:ext cx="6602567" cy="2731517"/>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After William the Conqueror became King of England, he built many castles in Britain. Whilst one was being built (part of the Tower of London), William stayed at the abbey.</a:t>
            </a:r>
          </a:p>
          <a:p>
            <a:pPr>
              <a:lnSpc>
                <a:spcPts val="2820"/>
              </a:lnSpc>
              <a:spcBef>
                <a:spcPts val="1200"/>
              </a:spcBef>
            </a:pPr>
            <a:r>
              <a:rPr lang="en-GB" sz="1600" dirty="0">
                <a:latin typeface="Linkpen 17a Print" panose="03050602060000000000" pitchFamily="66" charset="77"/>
              </a:rPr>
              <a:t>At Barking Abbey, Saxon earls and lords, who had previously followed Harold, arrived to surrender to William and pledge their oath.</a:t>
            </a:r>
          </a:p>
        </p:txBody>
      </p:sp>
      <p:pic>
        <p:nvPicPr>
          <p:cNvPr id="6" name="Picture 5">
            <a:extLst>
              <a:ext uri="{FF2B5EF4-FFF2-40B4-BE49-F238E27FC236}">
                <a16:creationId xmlns:a16="http://schemas.microsoft.com/office/drawing/2014/main" id="{2A530066-7665-7F7F-C064-90DE759F340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58631" y="3661385"/>
            <a:ext cx="362802" cy="257780"/>
          </a:xfrm>
          <a:prstGeom prst="rect">
            <a:avLst/>
          </a:prstGeom>
        </p:spPr>
      </p:pic>
      <p:grpSp>
        <p:nvGrpSpPr>
          <p:cNvPr id="11" name="Group 10" descr="A black and white image of a re-enactment of King William meeting the nuns of Barking Abbey. People are stood in a field in costumes. ">
            <a:extLst>
              <a:ext uri="{FF2B5EF4-FFF2-40B4-BE49-F238E27FC236}">
                <a16:creationId xmlns:a16="http://schemas.microsoft.com/office/drawing/2014/main" id="{D5CD0A8F-8966-70D5-DFC1-C42FD561B90A}"/>
              </a:ext>
            </a:extLst>
          </p:cNvPr>
          <p:cNvGrpSpPr/>
          <p:nvPr/>
        </p:nvGrpSpPr>
        <p:grpSpPr>
          <a:xfrm>
            <a:off x="7338803" y="451119"/>
            <a:ext cx="4345280" cy="3018826"/>
            <a:chOff x="7338803" y="451119"/>
            <a:chExt cx="4345280" cy="3018826"/>
          </a:xfrm>
        </p:grpSpPr>
        <p:pic>
          <p:nvPicPr>
            <p:cNvPr id="2" name="Picture 1">
              <a:extLst>
                <a:ext uri="{FF2B5EF4-FFF2-40B4-BE49-F238E27FC236}">
                  <a16:creationId xmlns:a16="http://schemas.microsoft.com/office/drawing/2014/main" id="{EA1FB023-5B1C-F50D-1215-C33A639B48E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38803" y="451119"/>
              <a:ext cx="4345280" cy="3018826"/>
            </a:xfrm>
            <a:prstGeom prst="rect">
              <a:avLst/>
            </a:prstGeom>
            <a:ln w="19050">
              <a:solidFill>
                <a:schemeClr val="tx1"/>
              </a:solidFill>
            </a:ln>
          </p:spPr>
        </p:pic>
        <p:sp>
          <p:nvSpPr>
            <p:cNvPr id="10" name="TextBox 9">
              <a:extLst>
                <a:ext uri="{FF2B5EF4-FFF2-40B4-BE49-F238E27FC236}">
                  <a16:creationId xmlns:a16="http://schemas.microsoft.com/office/drawing/2014/main" id="{34192CEB-C376-04B3-7805-7199460CB26C}"/>
                </a:ext>
              </a:extLst>
            </p:cNvPr>
            <p:cNvSpPr txBox="1"/>
            <p:nvPr/>
          </p:nvSpPr>
          <p:spPr>
            <a:xfrm>
              <a:off x="7338803" y="460941"/>
              <a:ext cx="3044423" cy="253916"/>
            </a:xfrm>
            <a:prstGeom prst="rect">
              <a:avLst/>
            </a:prstGeom>
            <a:noFill/>
          </p:spPr>
          <p:txBody>
            <a:bodyPr wrap="none" rtlCol="0">
              <a:spAutoFit/>
            </a:bodyPr>
            <a:lstStyle/>
            <a:p>
              <a:r>
                <a:rPr lang="en-GB" sz="1050" dirty="0">
                  <a:solidFill>
                    <a:srgbClr val="828282"/>
                  </a:solidFill>
                </a:rPr>
                <a:t>© London Borough of Barking &amp; Dagenham Archive</a:t>
              </a:r>
            </a:p>
          </p:txBody>
        </p:sp>
      </p:grpSp>
      <p:sp>
        <p:nvSpPr>
          <p:cNvPr id="9" name="TextBox 8">
            <a:extLst>
              <a:ext uri="{FF2B5EF4-FFF2-40B4-BE49-F238E27FC236}">
                <a16:creationId xmlns:a16="http://schemas.microsoft.com/office/drawing/2014/main" id="{7676D3D4-D347-098C-30BC-C521EDE2DCFA}"/>
              </a:ext>
            </a:extLst>
          </p:cNvPr>
          <p:cNvSpPr txBox="1"/>
          <p:nvPr/>
        </p:nvSpPr>
        <p:spPr>
          <a:xfrm>
            <a:off x="7621433" y="3564524"/>
            <a:ext cx="4345280" cy="636072"/>
          </a:xfrm>
          <a:prstGeom prst="rect">
            <a:avLst/>
          </a:prstGeom>
          <a:noFill/>
        </p:spPr>
        <p:txBody>
          <a:bodyPr wrap="square">
            <a:spAutoFit/>
          </a:bodyPr>
          <a:lstStyle/>
          <a:p>
            <a:pPr>
              <a:lnSpc>
                <a:spcPts val="2220"/>
              </a:lnSpc>
              <a:spcBef>
                <a:spcPts val="1200"/>
              </a:spcBef>
            </a:pPr>
            <a:r>
              <a:rPr lang="en-GB" sz="1300" dirty="0">
                <a:latin typeface="Linkpen 17a Print" panose="03050602060000000000" pitchFamily="66" charset="77"/>
              </a:rPr>
              <a:t>A re-enactment of King William meeting the nuns of Barking Abbey.</a:t>
            </a:r>
          </a:p>
        </p:txBody>
      </p:sp>
    </p:spTree>
    <p:extLst>
      <p:ext uri="{BB962C8B-B14F-4D97-AF65-F5344CB8AC3E}">
        <p14:creationId xmlns:p14="http://schemas.microsoft.com/office/powerpoint/2010/main" val="38823958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fade">
                                      <p:cBhvr>
                                        <p:cTn id="26" dur="500"/>
                                        <p:tgtEl>
                                          <p:spTgt spid="9">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p"/>
      <p:bldP spid="9"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A10B83-8109-C20F-236E-6A1C67AD8AD0}"/>
              </a:ext>
            </a:extLst>
          </p:cNvPr>
          <p:cNvSpPr>
            <a:spLocks noGrp="1"/>
          </p:cNvSpPr>
          <p:nvPr>
            <p:ph type="ctrTitle"/>
          </p:nvPr>
        </p:nvSpPr>
        <p:spPr>
          <a:xfrm>
            <a:off x="1524000" y="-2785890"/>
            <a:ext cx="9144000" cy="2387600"/>
          </a:xfrm>
        </p:spPr>
        <p:txBody>
          <a:bodyPr/>
          <a:lstStyle/>
          <a:p>
            <a:r>
              <a:rPr lang="en-US" dirty="0"/>
              <a:t>Royal Approval 2</a:t>
            </a:r>
          </a:p>
        </p:txBody>
      </p:sp>
      <p:pic>
        <p:nvPicPr>
          <p:cNvPr id="5" name="Picture 4" descr="A picture of a timeline from AD 880  to AD 1140. It has 5 boxes on it. &#10;The first says 'AD 900s - The English regain control of Danelaw'.&#10;The second says 'AD 950s - Barking Abbey is rebuilt and becomes one of Britain's largest nunneries'.&#10;The third says 'AD 1066 - King Harold defeats the Vikings, ending their rule in Britain'.&#10;The fourth says 'AD 1066 - William of Normandy lands in Kent and defeats Harold, becoming King William'.&#10;The fifth says 'AD 1067 - William stays at Barking Abbey'.">
            <a:extLst>
              <a:ext uri="{FF2B5EF4-FFF2-40B4-BE49-F238E27FC236}">
                <a16:creationId xmlns:a16="http://schemas.microsoft.com/office/drawing/2014/main" id="{D204BFF1-6CF9-516E-CDEF-514C23230D0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720"/>
            <a:ext cx="12193279" cy="6857279"/>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Royal Approval</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8" y="1383612"/>
            <a:ext cx="6602567" cy="1859483"/>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The abbey was now a royal foundation, meaning any new abbesses were to be appointed by the King only. The fact that William chose to stay here shows how important the landmark was to the new leader of England and those that followed him.</a:t>
            </a:r>
          </a:p>
        </p:txBody>
      </p:sp>
      <p:grpSp>
        <p:nvGrpSpPr>
          <p:cNvPr id="11" name="Group 10" descr="A black and white image of a re-enactment of King William meeting the nuns of Barking Abbey. People are stood in a field in costumes. ">
            <a:extLst>
              <a:ext uri="{FF2B5EF4-FFF2-40B4-BE49-F238E27FC236}">
                <a16:creationId xmlns:a16="http://schemas.microsoft.com/office/drawing/2014/main" id="{D5CD0A8F-8966-70D5-DFC1-C42FD561B90A}"/>
              </a:ext>
            </a:extLst>
          </p:cNvPr>
          <p:cNvGrpSpPr/>
          <p:nvPr/>
        </p:nvGrpSpPr>
        <p:grpSpPr>
          <a:xfrm>
            <a:off x="7338803" y="451119"/>
            <a:ext cx="4345280" cy="3018826"/>
            <a:chOff x="7338803" y="451119"/>
            <a:chExt cx="4345280" cy="3018826"/>
          </a:xfrm>
        </p:grpSpPr>
        <p:pic>
          <p:nvPicPr>
            <p:cNvPr id="2" name="Picture 1">
              <a:extLst>
                <a:ext uri="{FF2B5EF4-FFF2-40B4-BE49-F238E27FC236}">
                  <a16:creationId xmlns:a16="http://schemas.microsoft.com/office/drawing/2014/main" id="{EA1FB023-5B1C-F50D-1215-C33A639B48E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38803" y="451119"/>
              <a:ext cx="4345280" cy="3018826"/>
            </a:xfrm>
            <a:prstGeom prst="rect">
              <a:avLst/>
            </a:prstGeom>
            <a:ln w="19050">
              <a:solidFill>
                <a:schemeClr val="tx1"/>
              </a:solidFill>
            </a:ln>
          </p:spPr>
        </p:pic>
        <p:sp>
          <p:nvSpPr>
            <p:cNvPr id="10" name="TextBox 9">
              <a:extLst>
                <a:ext uri="{FF2B5EF4-FFF2-40B4-BE49-F238E27FC236}">
                  <a16:creationId xmlns:a16="http://schemas.microsoft.com/office/drawing/2014/main" id="{34192CEB-C376-04B3-7805-7199460CB26C}"/>
                </a:ext>
              </a:extLst>
            </p:cNvPr>
            <p:cNvSpPr txBox="1"/>
            <p:nvPr/>
          </p:nvSpPr>
          <p:spPr>
            <a:xfrm>
              <a:off x="7338803" y="460941"/>
              <a:ext cx="3044423" cy="253916"/>
            </a:xfrm>
            <a:prstGeom prst="rect">
              <a:avLst/>
            </a:prstGeom>
            <a:noFill/>
          </p:spPr>
          <p:txBody>
            <a:bodyPr wrap="none" rtlCol="0">
              <a:spAutoFit/>
            </a:bodyPr>
            <a:lstStyle/>
            <a:p>
              <a:r>
                <a:rPr lang="en-GB" sz="1050" dirty="0">
                  <a:solidFill>
                    <a:srgbClr val="828282"/>
                  </a:solidFill>
                </a:rPr>
                <a:t>© London Borough of Barking &amp; Dagenham Archive</a:t>
              </a:r>
            </a:p>
          </p:txBody>
        </p:sp>
      </p:grpSp>
      <p:pic>
        <p:nvPicPr>
          <p:cNvPr id="6" name="Picture 5">
            <a:extLst>
              <a:ext uri="{FF2B5EF4-FFF2-40B4-BE49-F238E27FC236}">
                <a16:creationId xmlns:a16="http://schemas.microsoft.com/office/drawing/2014/main" id="{2A530066-7665-7F7F-C064-90DE759F340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58631" y="3661385"/>
            <a:ext cx="362802" cy="257780"/>
          </a:xfrm>
          <a:prstGeom prst="rect">
            <a:avLst/>
          </a:prstGeom>
        </p:spPr>
      </p:pic>
      <p:sp>
        <p:nvSpPr>
          <p:cNvPr id="9" name="TextBox 8">
            <a:extLst>
              <a:ext uri="{FF2B5EF4-FFF2-40B4-BE49-F238E27FC236}">
                <a16:creationId xmlns:a16="http://schemas.microsoft.com/office/drawing/2014/main" id="{7676D3D4-D347-098C-30BC-C521EDE2DCFA}"/>
              </a:ext>
            </a:extLst>
          </p:cNvPr>
          <p:cNvSpPr txBox="1"/>
          <p:nvPr/>
        </p:nvSpPr>
        <p:spPr>
          <a:xfrm>
            <a:off x="7621433" y="3564524"/>
            <a:ext cx="4345280" cy="636072"/>
          </a:xfrm>
          <a:prstGeom prst="rect">
            <a:avLst/>
          </a:prstGeom>
          <a:noFill/>
        </p:spPr>
        <p:txBody>
          <a:bodyPr wrap="square">
            <a:spAutoFit/>
          </a:bodyPr>
          <a:lstStyle/>
          <a:p>
            <a:pPr>
              <a:lnSpc>
                <a:spcPts val="2220"/>
              </a:lnSpc>
              <a:spcBef>
                <a:spcPts val="1200"/>
              </a:spcBef>
            </a:pPr>
            <a:r>
              <a:rPr lang="en-GB" sz="1300" dirty="0">
                <a:latin typeface="Linkpen 17a Print" panose="03050602060000000000" pitchFamily="66" charset="77"/>
              </a:rPr>
              <a:t>A re-enactment of King William meeting the nuns of Barking Abbey.</a:t>
            </a:r>
          </a:p>
        </p:txBody>
      </p:sp>
    </p:spTree>
    <p:extLst>
      <p:ext uri="{BB962C8B-B14F-4D97-AF65-F5344CB8AC3E}">
        <p14:creationId xmlns:p14="http://schemas.microsoft.com/office/powerpoint/2010/main" val="2417401049"/>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868E15C-A488-A8AC-C8DC-4CA5E1EEC617}"/>
              </a:ext>
            </a:extLst>
          </p:cNvPr>
          <p:cNvSpPr>
            <a:spLocks noGrp="1"/>
          </p:cNvSpPr>
          <p:nvPr>
            <p:ph type="ctrTitle"/>
          </p:nvPr>
        </p:nvSpPr>
        <p:spPr>
          <a:xfrm>
            <a:off x="1524000" y="-2959417"/>
            <a:ext cx="9144000" cy="2387600"/>
          </a:xfrm>
        </p:spPr>
        <p:txBody>
          <a:bodyPr/>
          <a:lstStyle/>
          <a:p>
            <a:r>
              <a:rPr lang="en-US" dirty="0"/>
              <a:t>What’s next for Barking Abbey?</a:t>
            </a:r>
          </a:p>
        </p:txBody>
      </p:sp>
      <p:sp>
        <p:nvSpPr>
          <p:cNvPr id="9" name="TextBox 8">
            <a:extLst>
              <a:ext uri="{FF2B5EF4-FFF2-40B4-BE49-F238E27FC236}">
                <a16:creationId xmlns:a16="http://schemas.microsoft.com/office/drawing/2014/main" id="{9B9C21D6-B48E-35A7-B819-96494A3FDD61}"/>
              </a:ext>
            </a:extLst>
          </p:cNvPr>
          <p:cNvSpPr txBox="1"/>
          <p:nvPr/>
        </p:nvSpPr>
        <p:spPr>
          <a:xfrm>
            <a:off x="870307" y="4216087"/>
            <a:ext cx="8348028" cy="1410514"/>
          </a:xfrm>
          <a:prstGeom prst="rect">
            <a:avLst/>
          </a:prstGeom>
          <a:noFill/>
        </p:spPr>
        <p:txBody>
          <a:bodyPr wrap="square">
            <a:spAutoFit/>
          </a:bodyPr>
          <a:lstStyle/>
          <a:p>
            <a:pPr algn="ctr">
              <a:lnSpc>
                <a:spcPts val="3520"/>
              </a:lnSpc>
            </a:pPr>
            <a:r>
              <a:rPr lang="en-GB" sz="2800" dirty="0">
                <a:solidFill>
                  <a:srgbClr val="EC5E43"/>
                </a:solidFill>
                <a:latin typeface="Superclarendon Rg" panose="02000505080000020003" pitchFamily="2" charset="77"/>
              </a:rPr>
              <a:t>Many nuns at Barking were princesses and noblewomen.  </a:t>
            </a:r>
          </a:p>
          <a:p>
            <a:pPr algn="ctr">
              <a:lnSpc>
                <a:spcPts val="3520"/>
              </a:lnSpc>
            </a:pPr>
            <a:r>
              <a:rPr lang="en-GB" sz="2800" dirty="0">
                <a:solidFill>
                  <a:srgbClr val="EC5E43"/>
                </a:solidFill>
                <a:latin typeface="Superclarendon Rg" panose="02000505080000020003" pitchFamily="2" charset="77"/>
              </a:rPr>
              <a:t>Why do you think this was?</a:t>
            </a:r>
          </a:p>
        </p:txBody>
      </p:sp>
      <p:sp>
        <p:nvSpPr>
          <p:cNvPr id="2" name="TextBox 1">
            <a:extLst>
              <a:ext uri="{FF2B5EF4-FFF2-40B4-BE49-F238E27FC236}">
                <a16:creationId xmlns:a16="http://schemas.microsoft.com/office/drawing/2014/main" id="{23081D54-2405-374D-EE06-61BD8A702891}"/>
              </a:ext>
            </a:extLst>
          </p:cNvPr>
          <p:cNvSpPr txBox="1"/>
          <p:nvPr/>
        </p:nvSpPr>
        <p:spPr>
          <a:xfrm>
            <a:off x="494268" y="496507"/>
            <a:ext cx="9100107" cy="3244478"/>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In the following years, Barking Abbey became a thriving centre of learning and spirituality. </a:t>
            </a:r>
          </a:p>
          <a:p>
            <a:pPr>
              <a:lnSpc>
                <a:spcPts val="2820"/>
              </a:lnSpc>
              <a:spcBef>
                <a:spcPts val="1200"/>
              </a:spcBef>
            </a:pPr>
            <a:r>
              <a:rPr lang="en-GB" sz="1600" dirty="0">
                <a:latin typeface="Linkpen 17a Print" panose="03050602060000000000" pitchFamily="66" charset="77"/>
              </a:rPr>
              <a:t>The abbey had beautiful gardens where herbs and flowers were grown. It was a peaceful place where people could find solace and contemplate life's mysteries.</a:t>
            </a:r>
          </a:p>
          <a:p>
            <a:pPr>
              <a:lnSpc>
                <a:spcPts val="2820"/>
              </a:lnSpc>
              <a:spcBef>
                <a:spcPts val="1200"/>
              </a:spcBef>
            </a:pPr>
            <a:r>
              <a:rPr lang="en-GB" sz="1600" dirty="0">
                <a:latin typeface="Linkpen 17a Print" panose="03050602060000000000" pitchFamily="66" charset="77"/>
              </a:rPr>
              <a:t>Many nuns lived there, dedicating their lives to prayer and helping others. They were well educated and powerful. This would have made them highly respected members of society in the area.</a:t>
            </a:r>
          </a:p>
        </p:txBody>
      </p:sp>
      <p:pic>
        <p:nvPicPr>
          <p:cNvPr id="4" name="Picture 3" descr="A cartoon of a nun.">
            <a:extLst>
              <a:ext uri="{FF2B5EF4-FFF2-40B4-BE49-F238E27FC236}">
                <a16:creationId xmlns:a16="http://schemas.microsoft.com/office/drawing/2014/main" id="{8DC624C0-BA64-BCFA-C381-BC0D583817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03861" y="423081"/>
            <a:ext cx="2615938" cy="6858000"/>
          </a:xfrm>
          <a:prstGeom prst="rect">
            <a:avLst/>
          </a:prstGeom>
        </p:spPr>
      </p:pic>
      <p:pic>
        <p:nvPicPr>
          <p:cNvPr id="3" name="Picture 2">
            <a:extLst>
              <a:ext uri="{FF2B5EF4-FFF2-40B4-BE49-F238E27FC236}">
                <a16:creationId xmlns:a16="http://schemas.microsoft.com/office/drawing/2014/main" id="{10812B3F-C0F2-85DA-9C77-50D35D7428EC}"/>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358203" y="4841822"/>
            <a:ext cx="1833796" cy="2014735"/>
          </a:xfrm>
          <a:prstGeom prst="rect">
            <a:avLst/>
          </a:prstGeom>
        </p:spPr>
      </p:pic>
    </p:spTree>
    <p:extLst>
      <p:ext uri="{BB962C8B-B14F-4D97-AF65-F5344CB8AC3E}">
        <p14:creationId xmlns:p14="http://schemas.microsoft.com/office/powerpoint/2010/main" val="1238252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5CC5207-55AB-C6BD-A42D-09518FEF4B66}"/>
              </a:ext>
            </a:extLst>
          </p:cNvPr>
          <p:cNvSpPr>
            <a:spLocks noGrp="1"/>
          </p:cNvSpPr>
          <p:nvPr>
            <p:ph type="ctrTitle"/>
          </p:nvPr>
        </p:nvSpPr>
        <p:spPr>
          <a:xfrm>
            <a:off x="1524000" y="-2694457"/>
            <a:ext cx="9144000" cy="2387600"/>
          </a:xfrm>
        </p:spPr>
        <p:txBody>
          <a:bodyPr/>
          <a:lstStyle/>
          <a:p>
            <a:r>
              <a:rPr lang="en-US" dirty="0"/>
              <a:t>An important</a:t>
            </a:r>
            <a:r>
              <a:rPr lang="en-US" baseline="0" dirty="0"/>
              <a:t> role</a:t>
            </a:r>
            <a:endParaRPr lang="en-US" dirty="0"/>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11318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An important role</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393340"/>
            <a:ext cx="6470736" cy="4680769"/>
          </a:xfrm>
          <a:prstGeom prst="rect">
            <a:avLst/>
          </a:prstGeom>
          <a:noFill/>
        </p:spPr>
        <p:txBody>
          <a:bodyPr wrap="square">
            <a:spAutoFit/>
          </a:bodyPr>
          <a:lstStyle/>
          <a:p>
            <a:pPr>
              <a:lnSpc>
                <a:spcPts val="2820"/>
              </a:lnSpc>
              <a:spcBef>
                <a:spcPts val="1200"/>
              </a:spcBef>
            </a:pPr>
            <a:r>
              <a:rPr lang="en-GB" sz="1600" dirty="0">
                <a:latin typeface="Linkpen 17a Print" panose="03050602060000000000" pitchFamily="66" charset="77"/>
              </a:rPr>
              <a:t>The abbesses of Barking supported their new king and future kings by praying for them and their families.</a:t>
            </a:r>
          </a:p>
          <a:p>
            <a:pPr>
              <a:lnSpc>
                <a:spcPts val="2820"/>
              </a:lnSpc>
              <a:spcBef>
                <a:spcPts val="1200"/>
              </a:spcBef>
            </a:pPr>
            <a:r>
              <a:rPr lang="en-GB" sz="1600" dirty="0">
                <a:latin typeface="Linkpen 17a Print" panose="03050602060000000000" pitchFamily="66" charset="77"/>
              </a:rPr>
              <a:t>They were made responsible for the people of Barking and Dagenham, setting rules that they had to follow. They made decisions on everything from the roads and bridges to the woods and rivers in the area.</a:t>
            </a:r>
          </a:p>
          <a:p>
            <a:pPr>
              <a:lnSpc>
                <a:spcPts val="2820"/>
              </a:lnSpc>
              <a:spcBef>
                <a:spcPts val="1200"/>
              </a:spcBef>
            </a:pPr>
            <a:r>
              <a:rPr lang="en-GB" sz="1600" dirty="0">
                <a:latin typeface="Linkpen 17a Print" panose="03050602060000000000" pitchFamily="66" charset="77"/>
              </a:rPr>
              <a:t>The wealth generated by Barking Abbey was vast. Many donated money and goods to the abbey in the hope that the nuns would pray and sing for them after their death.</a:t>
            </a:r>
          </a:p>
        </p:txBody>
      </p:sp>
      <p:pic>
        <p:nvPicPr>
          <p:cNvPr id="3" name="Picture 2" descr="A close up image of a small piece of gold thread that was found at the site of Barking Abbey.">
            <a:extLst>
              <a:ext uri="{FF2B5EF4-FFF2-40B4-BE49-F238E27FC236}">
                <a16:creationId xmlns:a16="http://schemas.microsoft.com/office/drawing/2014/main" id="{D7966DEF-F9E0-226B-DD59-2671F5B34430}"/>
              </a:ext>
            </a:extLst>
          </p:cNvPr>
          <p:cNvPicPr>
            <a:picLocks noChangeAspect="1"/>
          </p:cNvPicPr>
          <p:nvPr/>
        </p:nvPicPr>
        <p:blipFill>
          <a:blip r:embed="rId3"/>
          <a:stretch>
            <a:fillRect/>
          </a:stretch>
        </p:blipFill>
        <p:spPr>
          <a:xfrm>
            <a:off x="7382367" y="572993"/>
            <a:ext cx="4206181" cy="4206181"/>
          </a:xfrm>
          <a:prstGeom prst="rect">
            <a:avLst/>
          </a:prstGeom>
          <a:ln w="19050">
            <a:solidFill>
              <a:schemeClr val="tx1"/>
            </a:solidFill>
          </a:ln>
        </p:spPr>
      </p:pic>
      <p:sp>
        <p:nvSpPr>
          <p:cNvPr id="2" name="TextBox 1">
            <a:extLst>
              <a:ext uri="{FF2B5EF4-FFF2-40B4-BE49-F238E27FC236}">
                <a16:creationId xmlns:a16="http://schemas.microsoft.com/office/drawing/2014/main" id="{F4A89D6C-FF64-0193-D09E-A30F5ACB7A34}"/>
              </a:ext>
            </a:extLst>
          </p:cNvPr>
          <p:cNvSpPr txBox="1"/>
          <p:nvPr/>
        </p:nvSpPr>
        <p:spPr>
          <a:xfrm>
            <a:off x="9937134" y="4525258"/>
            <a:ext cx="1651414" cy="253916"/>
          </a:xfrm>
          <a:prstGeom prst="rect">
            <a:avLst/>
          </a:prstGeom>
          <a:noFill/>
        </p:spPr>
        <p:txBody>
          <a:bodyPr wrap="none" rtlCol="0">
            <a:spAutoFit/>
          </a:bodyPr>
          <a:lstStyle/>
          <a:p>
            <a:r>
              <a:rPr lang="en-GB" sz="1050" dirty="0">
                <a:solidFill>
                  <a:schemeClr val="bg1">
                    <a:lumMod val="50000"/>
                  </a:schemeClr>
                </a:solidFill>
              </a:rPr>
              <a:t>© Valence House Museum</a:t>
            </a:r>
          </a:p>
        </p:txBody>
      </p:sp>
      <p:pic>
        <p:nvPicPr>
          <p:cNvPr id="6" name="Picture 5">
            <a:extLst>
              <a:ext uri="{FF2B5EF4-FFF2-40B4-BE49-F238E27FC236}">
                <a16:creationId xmlns:a16="http://schemas.microsoft.com/office/drawing/2014/main" id="{2A530066-7665-7F7F-C064-90DE759F340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52187" y="4944276"/>
            <a:ext cx="362802" cy="257780"/>
          </a:xfrm>
          <a:prstGeom prst="rect">
            <a:avLst/>
          </a:prstGeom>
        </p:spPr>
      </p:pic>
      <p:sp>
        <p:nvSpPr>
          <p:cNvPr id="9" name="TextBox 8">
            <a:extLst>
              <a:ext uri="{FF2B5EF4-FFF2-40B4-BE49-F238E27FC236}">
                <a16:creationId xmlns:a16="http://schemas.microsoft.com/office/drawing/2014/main" id="{7676D3D4-D347-098C-30BC-C521EDE2DCFA}"/>
              </a:ext>
            </a:extLst>
          </p:cNvPr>
          <p:cNvSpPr txBox="1"/>
          <p:nvPr/>
        </p:nvSpPr>
        <p:spPr>
          <a:xfrm>
            <a:off x="7714989" y="4847415"/>
            <a:ext cx="3805319" cy="353943"/>
          </a:xfrm>
          <a:prstGeom prst="rect">
            <a:avLst/>
          </a:prstGeom>
          <a:noFill/>
        </p:spPr>
        <p:txBody>
          <a:bodyPr wrap="square">
            <a:spAutoFit/>
          </a:bodyPr>
          <a:lstStyle/>
          <a:p>
            <a:pPr>
              <a:lnSpc>
                <a:spcPts val="2220"/>
              </a:lnSpc>
              <a:spcBef>
                <a:spcPts val="1200"/>
              </a:spcBef>
            </a:pPr>
            <a:r>
              <a:rPr lang="en-GB" sz="1300" dirty="0">
                <a:latin typeface="Linkpen 17a Print" panose="03050602060000000000" pitchFamily="66" charset="77"/>
              </a:rPr>
              <a:t>Gold Thread found at the site.</a:t>
            </a:r>
          </a:p>
        </p:txBody>
      </p:sp>
    </p:spTree>
    <p:extLst>
      <p:ext uri="{BB962C8B-B14F-4D97-AF65-F5344CB8AC3E}">
        <p14:creationId xmlns:p14="http://schemas.microsoft.com/office/powerpoint/2010/main" val="7961947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fade">
                                      <p:cBhvr>
                                        <p:cTn id="33"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p"/>
      <p:bldP spid="2" grpId="0"/>
      <p:bldP spid="9" grpId="0" uiExpand="1" build="p"/>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285</TotalTime>
  <Words>1066</Words>
  <Application>Microsoft Office PowerPoint</Application>
  <PresentationFormat>Widescreen</PresentationFormat>
  <Paragraphs>79</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Calibri</vt:lpstr>
      <vt:lpstr>Superclarendon Rg</vt:lpstr>
      <vt:lpstr>Calibri Light</vt:lpstr>
      <vt:lpstr>Arial</vt:lpstr>
      <vt:lpstr>Linkpen 17a Print</vt:lpstr>
      <vt:lpstr>Office Theme</vt:lpstr>
      <vt:lpstr>The History of Barking Abbey – Why was this historic landmark built and why is it important?</vt:lpstr>
      <vt:lpstr>The Founding of the Abbey</vt:lpstr>
      <vt:lpstr>Ethelburga</vt:lpstr>
      <vt:lpstr>Invasion!</vt:lpstr>
      <vt:lpstr>Symbol of Hope</vt:lpstr>
      <vt:lpstr>Royal Approval</vt:lpstr>
      <vt:lpstr>Royal Approval 2</vt:lpstr>
      <vt:lpstr>What’s next for Barking Abbey?</vt:lpstr>
      <vt:lpstr>An important role</vt:lpstr>
      <vt:lpstr>King Henry VIII</vt:lpstr>
      <vt:lpstr>A Lasting Legacy</vt:lpstr>
      <vt:lpstr>Barking Abbey Today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31</cp:revision>
  <dcterms:created xsi:type="dcterms:W3CDTF">2022-12-09T08:02:53Z</dcterms:created>
  <dcterms:modified xsi:type="dcterms:W3CDTF">2023-08-14T07:49:01Z</dcterms:modified>
</cp:coreProperties>
</file>