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7"/>
  </p:notesMasterIdLst>
  <p:sldIdLst>
    <p:sldId id="256" r:id="rId2"/>
    <p:sldId id="259" r:id="rId3"/>
    <p:sldId id="257"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Lst>
  <p:sldSz cx="12192000" cy="6858000"/>
  <p:notesSz cx="6858000" cy="9144000"/>
  <p:embeddedFontLst>
    <p:embeddedFont>
      <p:font typeface="Linkpen 17a Print" panose="03050602060000000000" pitchFamily="66" charset="77"/>
      <p:regular r:id="rId28"/>
    </p:embeddedFont>
    <p:embeddedFont>
      <p:font typeface="Superclarendon Rg" panose="02000505080000020003" pitchFamily="2" charset="77"/>
      <p:regular r:id="rId29"/>
      <p:bold r:id="rId30"/>
      <p:italic r:id="rId31"/>
      <p:boldItalic r:id="rId3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951F"/>
    <a:srgbClr val="56AE44"/>
    <a:srgbClr val="F49734"/>
    <a:srgbClr val="B65379"/>
    <a:srgbClr val="F6A548"/>
    <a:srgbClr val="79B963"/>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446"/>
    <p:restoredTop sz="96306"/>
  </p:normalViewPr>
  <p:slideViewPr>
    <p:cSldViewPr snapToGrid="0">
      <p:cViewPr>
        <p:scale>
          <a:sx n="160" d="100"/>
          <a:sy n="160" d="100"/>
        </p:scale>
        <p:origin x="3504" y="82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8/1/25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2CE2E0-8C04-E39A-8DCA-F6C6585623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BBA519-AD62-38D1-1F4A-B96FB29750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E82299-1C86-26B8-A50D-8D99C7FBF6A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4A4858F-5770-070C-BF6A-A494CB97FA6A}"/>
              </a:ext>
            </a:extLst>
          </p:cNvPr>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8773532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F023AD-CF13-752F-90DE-4CA35AB61D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CB8C0C-8718-F2F6-90B7-9B56FA193B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F4C5FF-E16C-897C-5109-7765C955D7A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5B8C369-0DDA-EAB1-27B8-A07ED6994A0F}"/>
              </a:ext>
            </a:extLst>
          </p:cNvPr>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40330532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745F06-247D-A58F-64BC-0DA5C4F62A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DBAC61-7BB8-62D8-2178-4CA211DD4C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549A4E-384F-7101-3093-E74B347C3AA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2D69CC1-958A-7CE4-325B-DBCEC87D8287}"/>
              </a:ext>
            </a:extLst>
          </p:cNvPr>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2932623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81A937-7647-EF29-F4B9-82FA11B9AE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3664BA-59F3-28A4-9C1C-0B093DD27B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E6CEEB-641C-64FF-0003-58F22A4B2A3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6C3F58C-3407-81F8-E390-AC2A4E5B64A0}"/>
              </a:ext>
            </a:extLst>
          </p:cNvPr>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470629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89AF03-D279-606B-6118-5B2F378879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E65203-758E-0EDA-AB0A-DABF846D32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41B91B-0E92-26E7-F579-2AAD2722E72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DC042F3-50F7-6164-865F-A01F82646FF7}"/>
              </a:ext>
            </a:extLst>
          </p:cNvPr>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39234925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198CB7-8878-356D-7226-CB063693D9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9494BF-1947-C6E9-69E0-AF38BD42AD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822B0A-941C-7F28-8FA8-625A76A7148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AF96D91-4F86-8CDE-D8E4-82ADE7D3261B}"/>
              </a:ext>
            </a:extLst>
          </p:cNvPr>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3516422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FC47AA-CF9E-3545-37E3-90E838AFE6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AAC32F-ACCC-E516-586E-368C6A0945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569B43-83F0-C7BA-68B2-E2AB79917DF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4E8A477-A9C2-6260-6DD6-834EBA30FFC5}"/>
              </a:ext>
            </a:extLst>
          </p:cNvPr>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33972650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7CA550-6100-6C37-F067-99A9CCC719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CA59D5-3B7C-B973-2FD3-9854B794825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9D6EEE-D46F-5DFE-6155-8C30218FD2A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47273FD-D25A-8DB1-4C03-DB6B3933FB0F}"/>
              </a:ext>
            </a:extLst>
          </p:cNvPr>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35548166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6F0F96-8B40-B0A4-04CB-430AC8495A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4198ED-0800-C8C2-7783-D311392C91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5B3FB8-69D1-0F52-4CFF-35F89C63C10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188227B-EFEE-E507-8CBA-DCC4E1E3EEED}"/>
              </a:ext>
            </a:extLst>
          </p:cNvPr>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28745825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8DCB24-137A-0523-B225-CE33DA94A0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A4FDBB-11FE-D14D-651E-83E403C9B5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87BC09-9560-EE29-F441-C71BB620DDC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E7737F8-0F67-27EE-F618-647D36F30BBE}"/>
              </a:ext>
            </a:extLst>
          </p:cNvPr>
          <p:cNvSpPr>
            <a:spLocks noGrp="1"/>
          </p:cNvSpPr>
          <p:nvPr>
            <p:ph type="sldNum" sz="quarter" idx="5"/>
          </p:nvPr>
        </p:nvSpPr>
        <p:spPr/>
        <p:txBody>
          <a:bodyPr/>
          <a:lstStyle/>
          <a:p>
            <a:fld id="{B9A9C89F-BC79-EA45-8B75-0CCB6AC67A58}" type="slidenum">
              <a:rPr lang="en-US" smtClean="0"/>
              <a:t>19</a:t>
            </a:fld>
            <a:endParaRPr lang="en-US"/>
          </a:p>
        </p:txBody>
      </p:sp>
    </p:spTree>
    <p:extLst>
      <p:ext uri="{BB962C8B-B14F-4D97-AF65-F5344CB8AC3E}">
        <p14:creationId xmlns:p14="http://schemas.microsoft.com/office/powerpoint/2010/main" val="41711578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29211051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B918A1-6481-03D2-54C9-9A1BE47F3F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3BF842-3782-8ECE-A979-63394AFF90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A51D64-28C2-4B8D-B124-A11DDADC19C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2BAB095-B0BF-C3F5-002A-3DC1F5F57A3D}"/>
              </a:ext>
            </a:extLst>
          </p:cNvPr>
          <p:cNvSpPr>
            <a:spLocks noGrp="1"/>
          </p:cNvSpPr>
          <p:nvPr>
            <p:ph type="sldNum" sz="quarter" idx="5"/>
          </p:nvPr>
        </p:nvSpPr>
        <p:spPr/>
        <p:txBody>
          <a:bodyPr/>
          <a:lstStyle/>
          <a:p>
            <a:fld id="{B9A9C89F-BC79-EA45-8B75-0CCB6AC67A58}" type="slidenum">
              <a:rPr lang="en-US" smtClean="0"/>
              <a:t>20</a:t>
            </a:fld>
            <a:endParaRPr lang="en-US"/>
          </a:p>
        </p:txBody>
      </p:sp>
    </p:spTree>
    <p:extLst>
      <p:ext uri="{BB962C8B-B14F-4D97-AF65-F5344CB8AC3E}">
        <p14:creationId xmlns:p14="http://schemas.microsoft.com/office/powerpoint/2010/main" val="27957733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569047-5FF3-4BBB-0714-80AB4D5CBA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C84FC7-86E0-5DCC-0917-99353661B2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C0B7C0-6A01-FF44-C936-D8D453F41C4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43B104C-C0AA-78D0-179F-FBBFAD8A9281}"/>
              </a:ext>
            </a:extLst>
          </p:cNvPr>
          <p:cNvSpPr>
            <a:spLocks noGrp="1"/>
          </p:cNvSpPr>
          <p:nvPr>
            <p:ph type="sldNum" sz="quarter" idx="5"/>
          </p:nvPr>
        </p:nvSpPr>
        <p:spPr/>
        <p:txBody>
          <a:bodyPr/>
          <a:lstStyle/>
          <a:p>
            <a:fld id="{B9A9C89F-BC79-EA45-8B75-0CCB6AC67A58}" type="slidenum">
              <a:rPr lang="en-US" smtClean="0"/>
              <a:t>21</a:t>
            </a:fld>
            <a:endParaRPr lang="en-US"/>
          </a:p>
        </p:txBody>
      </p:sp>
    </p:spTree>
    <p:extLst>
      <p:ext uri="{BB962C8B-B14F-4D97-AF65-F5344CB8AC3E}">
        <p14:creationId xmlns:p14="http://schemas.microsoft.com/office/powerpoint/2010/main" val="42139867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CECB4F-1AE8-8C89-F1BB-CCDBBD7847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B71B4E-3CB8-D3C8-8814-27A41775A5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3EAD91-4BFE-23DE-61D2-D2CC9227675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2F18CC5-ACDE-1AB0-0B02-B2BC48D8F440}"/>
              </a:ext>
            </a:extLst>
          </p:cNvPr>
          <p:cNvSpPr>
            <a:spLocks noGrp="1"/>
          </p:cNvSpPr>
          <p:nvPr>
            <p:ph type="sldNum" sz="quarter" idx="5"/>
          </p:nvPr>
        </p:nvSpPr>
        <p:spPr/>
        <p:txBody>
          <a:bodyPr/>
          <a:lstStyle/>
          <a:p>
            <a:fld id="{B9A9C89F-BC79-EA45-8B75-0CCB6AC67A58}" type="slidenum">
              <a:rPr lang="en-US" smtClean="0"/>
              <a:t>22</a:t>
            </a:fld>
            <a:endParaRPr lang="en-US"/>
          </a:p>
        </p:txBody>
      </p:sp>
    </p:spTree>
    <p:extLst>
      <p:ext uri="{BB962C8B-B14F-4D97-AF65-F5344CB8AC3E}">
        <p14:creationId xmlns:p14="http://schemas.microsoft.com/office/powerpoint/2010/main" val="485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84478D-35C8-3869-BC34-BC0B6024AE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7CBF6D-8C3C-AAF5-4D1A-DF9E67FF30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8DE262-FF11-6924-FAD9-05607810372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C2930B1-6316-8BBF-CFA0-697E5C0EC3E3}"/>
              </a:ext>
            </a:extLst>
          </p:cNvPr>
          <p:cNvSpPr>
            <a:spLocks noGrp="1"/>
          </p:cNvSpPr>
          <p:nvPr>
            <p:ph type="sldNum" sz="quarter" idx="5"/>
          </p:nvPr>
        </p:nvSpPr>
        <p:spPr/>
        <p:txBody>
          <a:bodyPr/>
          <a:lstStyle/>
          <a:p>
            <a:fld id="{B9A9C89F-BC79-EA45-8B75-0CCB6AC67A58}" type="slidenum">
              <a:rPr lang="en-US" smtClean="0"/>
              <a:t>23</a:t>
            </a:fld>
            <a:endParaRPr lang="en-US"/>
          </a:p>
        </p:txBody>
      </p:sp>
    </p:spTree>
    <p:extLst>
      <p:ext uri="{BB962C8B-B14F-4D97-AF65-F5344CB8AC3E}">
        <p14:creationId xmlns:p14="http://schemas.microsoft.com/office/powerpoint/2010/main" val="4930887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61BCAA-06AF-7F6E-F5CB-1152795A45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5607DA-F8E4-6CDC-E082-9D8112B52F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F4D559-08DB-BB57-F535-C2BDAF3EAAA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86F7367-D9C0-D6EF-3AF8-FB6D8F9DEAC7}"/>
              </a:ext>
            </a:extLst>
          </p:cNvPr>
          <p:cNvSpPr>
            <a:spLocks noGrp="1"/>
          </p:cNvSpPr>
          <p:nvPr>
            <p:ph type="sldNum" sz="quarter" idx="5"/>
          </p:nvPr>
        </p:nvSpPr>
        <p:spPr/>
        <p:txBody>
          <a:bodyPr/>
          <a:lstStyle/>
          <a:p>
            <a:fld id="{B9A9C89F-BC79-EA45-8B75-0CCB6AC67A58}" type="slidenum">
              <a:rPr lang="en-US" smtClean="0"/>
              <a:t>24</a:t>
            </a:fld>
            <a:endParaRPr lang="en-US"/>
          </a:p>
        </p:txBody>
      </p:sp>
    </p:spTree>
    <p:extLst>
      <p:ext uri="{BB962C8B-B14F-4D97-AF65-F5344CB8AC3E}">
        <p14:creationId xmlns:p14="http://schemas.microsoft.com/office/powerpoint/2010/main" val="36797842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76D3CA-5689-82F3-B2DF-59B5C02C27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EAAFDE-74A2-A5A1-6B6D-71CE12267C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C519DD-9FE8-3316-F18C-3EA73A2C9EA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E9CB3F6-3FFE-5067-A564-B52B14CA26E4}"/>
              </a:ext>
            </a:extLst>
          </p:cNvPr>
          <p:cNvSpPr>
            <a:spLocks noGrp="1"/>
          </p:cNvSpPr>
          <p:nvPr>
            <p:ph type="sldNum" sz="quarter" idx="5"/>
          </p:nvPr>
        </p:nvSpPr>
        <p:spPr/>
        <p:txBody>
          <a:bodyPr/>
          <a:lstStyle/>
          <a:p>
            <a:fld id="{B9A9C89F-BC79-EA45-8B75-0CCB6AC67A58}" type="slidenum">
              <a:rPr lang="en-US" smtClean="0"/>
              <a:t>25</a:t>
            </a:fld>
            <a:endParaRPr lang="en-US"/>
          </a:p>
        </p:txBody>
      </p:sp>
    </p:spTree>
    <p:extLst>
      <p:ext uri="{BB962C8B-B14F-4D97-AF65-F5344CB8AC3E}">
        <p14:creationId xmlns:p14="http://schemas.microsoft.com/office/powerpoint/2010/main" val="2847347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477503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C3D669-28E4-4118-8EA1-474BED5B58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92B9D3-D302-B341-030A-30CDA410D5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F6DAC3-9498-7C90-225F-9610047C161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1430582-AAAB-A4C0-18C4-2AD5915A86A4}"/>
              </a:ext>
            </a:extLst>
          </p:cNvPr>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9003234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83CCA7-0B30-B0BC-7F47-505188B7C2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FA77C6-196E-A51F-DB2A-0FC218A733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7AEB9E-1196-3BA8-8AD3-0B6B6B040C9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FD2154E-FE77-93D8-4AD8-E02D84DE36D6}"/>
              </a:ext>
            </a:extLst>
          </p:cNvPr>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24745882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1E03EF-A8EB-D720-8281-86F35FD83D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74CD68-3C7E-59B6-D845-9CF6CBBABC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809F30-4BC6-14DD-9B29-C8C80B29CA3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78323FC-44BD-A62A-E970-118FF1D0D76B}"/>
              </a:ext>
            </a:extLst>
          </p:cNvPr>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26006929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87F20B-8732-E752-EFC1-15046E6DE2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7E4263-853D-B489-6895-D8BDE87A53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FC96B7-BE72-FCD1-39CE-214B9EE1668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3A217C7-015A-2A3C-09B0-99CBA5BC9D44}"/>
              </a:ext>
            </a:extLst>
          </p:cNvPr>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15943930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E27A51-B984-A883-02D3-89AA94AC42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8F56E2-DBA6-8D75-70E1-68795F99A9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712127-13AE-EB8B-864B-A439FAD860D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10CB2A6-7347-E2F6-A15D-B5236DE4EC11}"/>
              </a:ext>
            </a:extLst>
          </p:cNvPr>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32424646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EE0F8F-179D-6608-9E14-244AB59ADA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30B74C-8BA8-F487-569E-9B3B7AFB81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A580C1-A6D1-FD80-0FD6-7AA7EA91F32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7F62B9E-15F1-AD00-A073-33FE1F8B16D6}"/>
              </a:ext>
            </a:extLst>
          </p:cNvPr>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24176362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8/1/25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8/1/25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8/1/25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8/1/25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8/1/25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8/1/25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8/1/25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8/1/25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9.pn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5.png"/><Relationship Id="rId7"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10" Type="http://schemas.openxmlformats.org/officeDocument/2006/relationships/image" Target="../media/image3.png"/><Relationship Id="rId4" Type="http://schemas.openxmlformats.org/officeDocument/2006/relationships/image" Target="../media/image22.png"/><Relationship Id="rId9"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9.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9.png"/><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2.jpe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4.png"/><Relationship Id="rId4" Type="http://schemas.openxmlformats.org/officeDocument/2006/relationships/image" Target="../media/image33.jpe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6.pn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8.png"/><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40.png"/><Relationship Id="rId4" Type="http://schemas.openxmlformats.org/officeDocument/2006/relationships/image" Target="../media/image39.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1.jpe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2.jpeg"/><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20.png"/><Relationship Id="rId4" Type="http://schemas.openxmlformats.org/officeDocument/2006/relationships/image" Target="../media/image43.jpg"/></Relationships>
</file>

<file path=ppt/slides/_rels/slide2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47.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46.jpeg"/><Relationship Id="rId4" Type="http://schemas.openxmlformats.org/officeDocument/2006/relationships/image" Target="../media/image45.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49.png"/><Relationship Id="rId4" Type="http://schemas.openxmlformats.org/officeDocument/2006/relationships/image" Target="../media/image48.jpe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51.jpeg"/><Relationship Id="rId5" Type="http://schemas.openxmlformats.org/officeDocument/2006/relationships/image" Target="../media/image9.png"/><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jp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9.pn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5.png"/><Relationship Id="rId4" Type="http://schemas.openxmlformats.org/officeDocument/2006/relationships/image" Target="../media/image14.jp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jp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9.pn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lide Title">
            <a:extLst>
              <a:ext uri="{FF2B5EF4-FFF2-40B4-BE49-F238E27FC236}">
                <a16:creationId xmlns:a16="http://schemas.microsoft.com/office/drawing/2014/main" id="{2194AE11-2C64-8324-9652-0B4ED2B5D191}"/>
              </a:ext>
            </a:extLst>
          </p:cNvPr>
          <p:cNvSpPr>
            <a:spLocks noGrp="1"/>
          </p:cNvSpPr>
          <p:nvPr>
            <p:ph type="ctrTitle"/>
          </p:nvPr>
        </p:nvSpPr>
        <p:spPr>
          <a:xfrm>
            <a:off x="1524000" y="-1508761"/>
            <a:ext cx="9144000" cy="1269683"/>
          </a:xfrm>
        </p:spPr>
        <p:txBody>
          <a:bodyPr/>
          <a:lstStyle/>
          <a:p>
            <a:r>
              <a:rPr lang="en-US" dirty="0"/>
              <a:t>Industrial Barrow-in-Furness</a:t>
            </a:r>
          </a:p>
        </p:txBody>
      </p:sp>
      <p:pic>
        <p:nvPicPr>
          <p:cNvPr id="9" name="Title" descr="Industrial Barrow-in-Furness">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441"/>
            <a:ext cx="12191999" cy="6856558"/>
          </a:xfrm>
          <a:prstGeom prst="rect">
            <a:avLst/>
          </a:prstGeom>
        </p:spPr>
      </p:pic>
      <p:sp>
        <p:nvSpPr>
          <p:cNvPr id="4" name="Question top">
            <a:extLst>
              <a:ext uri="{FF2B5EF4-FFF2-40B4-BE49-F238E27FC236}">
                <a16:creationId xmlns:a16="http://schemas.microsoft.com/office/drawing/2014/main" id="{FA5BD8B5-5874-4293-E08C-C99A94CAA81F}"/>
              </a:ext>
            </a:extLst>
          </p:cNvPr>
          <p:cNvSpPr txBox="1"/>
          <p:nvPr/>
        </p:nvSpPr>
        <p:spPr>
          <a:xfrm>
            <a:off x="-104778" y="175012"/>
            <a:ext cx="12296774" cy="400110"/>
          </a:xfrm>
          <a:prstGeom prst="rect">
            <a:avLst/>
          </a:prstGeom>
          <a:noFill/>
        </p:spPr>
        <p:txBody>
          <a:bodyPr wrap="square">
            <a:spAutoFit/>
          </a:bodyPr>
          <a:lstStyle/>
          <a:p>
            <a:pPr algn="ctr"/>
            <a:r>
              <a:rPr lang="en-GB" sz="2000" dirty="0">
                <a:solidFill>
                  <a:schemeClr val="bg1"/>
                </a:solidFill>
                <a:effectLst>
                  <a:glow rad="119471">
                    <a:schemeClr val="tx1">
                      <a:alpha val="41784"/>
                    </a:schemeClr>
                  </a:glow>
                </a:effectLst>
                <a:latin typeface="Superclarendon Rg" panose="02000505080000020003" pitchFamily="2" charset="77"/>
              </a:rPr>
              <a:t>How did Barrow-in-Furness grow from a small village to an industrial town?</a:t>
            </a:r>
          </a:p>
        </p:txBody>
      </p:sp>
      <p:pic>
        <p:nvPicPr>
          <p:cNvPr id="2" name="Logo">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668000" y="5529263"/>
            <a:ext cx="1523996" cy="1328736"/>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D8E966F-4219-E273-D532-0881758D6AD4}"/>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300AFD7A-5C8A-F7C4-1D3F-FE16472046D7}"/>
              </a:ext>
            </a:extLst>
          </p:cNvPr>
          <p:cNvSpPr>
            <a:spLocks noGrp="1"/>
          </p:cNvSpPr>
          <p:nvPr>
            <p:ph type="ctrTitle"/>
          </p:nvPr>
        </p:nvSpPr>
        <p:spPr>
          <a:xfrm>
            <a:off x="1524000" y="-1280448"/>
            <a:ext cx="9144000" cy="921925"/>
          </a:xfrm>
        </p:spPr>
        <p:txBody>
          <a:bodyPr/>
          <a:lstStyle/>
          <a:p>
            <a:r>
              <a:rPr lang="en-US" dirty="0"/>
              <a:t>The Furness Railway</a:t>
            </a:r>
          </a:p>
        </p:txBody>
      </p:sp>
      <p:sp>
        <p:nvSpPr>
          <p:cNvPr id="11" name="Slide Question">
            <a:extLst>
              <a:ext uri="{FF2B5EF4-FFF2-40B4-BE49-F238E27FC236}">
                <a16:creationId xmlns:a16="http://schemas.microsoft.com/office/drawing/2014/main" id="{CF58F920-8151-9473-CB00-D1760505C2BD}"/>
              </a:ext>
            </a:extLst>
          </p:cNvPr>
          <p:cNvSpPr txBox="1"/>
          <p:nvPr/>
        </p:nvSpPr>
        <p:spPr>
          <a:xfrm>
            <a:off x="0" y="-92520"/>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key events led to the growth of Barrow-in-Furness?</a:t>
            </a:r>
          </a:p>
        </p:txBody>
      </p:sp>
      <p:sp>
        <p:nvSpPr>
          <p:cNvPr id="2" name="Title">
            <a:extLst>
              <a:ext uri="{FF2B5EF4-FFF2-40B4-BE49-F238E27FC236}">
                <a16:creationId xmlns:a16="http://schemas.microsoft.com/office/drawing/2014/main" id="{B29EC868-15CB-783B-957D-9A4788800B93}"/>
              </a:ext>
            </a:extLst>
          </p:cNvPr>
          <p:cNvSpPr txBox="1">
            <a:spLocks/>
          </p:cNvSpPr>
          <p:nvPr/>
        </p:nvSpPr>
        <p:spPr>
          <a:xfrm>
            <a:off x="739975" y="640614"/>
            <a:ext cx="645827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From Iron to Steel</a:t>
            </a:r>
          </a:p>
        </p:txBody>
      </p:sp>
      <p:grpSp>
        <p:nvGrpSpPr>
          <p:cNvPr id="20" name="Group 19" descr="An illustration of the 'View of the Barrow Steel Works'. It shows large long buildings and tall towers letting smoke into the skyline. ">
            <a:extLst>
              <a:ext uri="{FF2B5EF4-FFF2-40B4-BE49-F238E27FC236}">
                <a16:creationId xmlns:a16="http://schemas.microsoft.com/office/drawing/2014/main" id="{CA5A6319-B900-566C-40CE-65E3AD0B4878}"/>
              </a:ext>
            </a:extLst>
          </p:cNvPr>
          <p:cNvGrpSpPr/>
          <p:nvPr/>
        </p:nvGrpSpPr>
        <p:grpSpPr>
          <a:xfrm>
            <a:off x="669430" y="1447857"/>
            <a:ext cx="6705597" cy="4775569"/>
            <a:chOff x="662766" y="1447857"/>
            <a:chExt cx="6705597" cy="4775569"/>
          </a:xfrm>
        </p:grpSpPr>
        <p:pic>
          <p:nvPicPr>
            <p:cNvPr id="4" name="Picture 3">
              <a:extLst>
                <a:ext uri="{FF2B5EF4-FFF2-40B4-BE49-F238E27FC236}">
                  <a16:creationId xmlns:a16="http://schemas.microsoft.com/office/drawing/2014/main" id="{F9F3CF6B-8535-704E-5CF7-E29BADE8B4D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2766" y="1447857"/>
              <a:ext cx="6602819" cy="4580705"/>
            </a:xfrm>
            <a:prstGeom prst="rect">
              <a:avLst/>
            </a:prstGeom>
            <a:ln w="19050">
              <a:solidFill>
                <a:schemeClr val="tx1"/>
              </a:solidFill>
            </a:ln>
          </p:spPr>
        </p:pic>
        <p:sp>
          <p:nvSpPr>
            <p:cNvPr id="19" name="Text ">
              <a:extLst>
                <a:ext uri="{FF2B5EF4-FFF2-40B4-BE49-F238E27FC236}">
                  <a16:creationId xmlns:a16="http://schemas.microsoft.com/office/drawing/2014/main" id="{A1A22C9F-9E3A-6DA5-B305-2D7BDB3F76A4}"/>
                </a:ext>
              </a:extLst>
            </p:cNvPr>
            <p:cNvSpPr txBox="1"/>
            <p:nvPr/>
          </p:nvSpPr>
          <p:spPr>
            <a:xfrm>
              <a:off x="5337548" y="5965535"/>
              <a:ext cx="2030815" cy="257891"/>
            </a:xfrm>
            <a:prstGeom prst="rect">
              <a:avLst/>
            </a:prstGeom>
            <a:noFill/>
          </p:spPr>
          <p:txBody>
            <a:bodyPr wrap="square">
              <a:spAutoFit/>
            </a:bodyPr>
            <a:lstStyle/>
            <a:p>
              <a:pPr>
                <a:lnSpc>
                  <a:spcPct val="150000"/>
                </a:lnSpc>
              </a:pPr>
              <a:r>
                <a:rPr lang="en-GB" sz="800" dirty="0">
                  <a:solidFill>
                    <a:schemeClr val="bg1">
                      <a:lumMod val="75000"/>
                    </a:schemeClr>
                  </a:solidFill>
                  <a:latin typeface="Calibri" panose="020F0502020204030204" pitchFamily="34" charset="0"/>
                  <a:cs typeface="Calibri" panose="020F0502020204030204" pitchFamily="34" charset="0"/>
                </a:rPr>
                <a:t>© Public Domain from Wikimedia Commons</a:t>
              </a:r>
            </a:p>
          </p:txBody>
        </p:sp>
      </p:grpSp>
      <p:sp>
        <p:nvSpPr>
          <p:cNvPr id="6" name="Text ">
            <a:extLst>
              <a:ext uri="{FF2B5EF4-FFF2-40B4-BE49-F238E27FC236}">
                <a16:creationId xmlns:a16="http://schemas.microsoft.com/office/drawing/2014/main" id="{DBE4AECF-AE0E-8024-38DB-879F3CF3EBDA}"/>
              </a:ext>
            </a:extLst>
          </p:cNvPr>
          <p:cNvSpPr txBox="1"/>
          <p:nvPr/>
        </p:nvSpPr>
        <p:spPr>
          <a:xfrm>
            <a:off x="7513249" y="1428421"/>
            <a:ext cx="2541131" cy="1624484"/>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In 1866, Schneider and Ramsden partnered up to form Barrow Haematite Iron and Steel Company </a:t>
            </a:r>
          </a:p>
        </p:txBody>
      </p:sp>
      <p:sp>
        <p:nvSpPr>
          <p:cNvPr id="10" name="Text ">
            <a:extLst>
              <a:ext uri="{FF2B5EF4-FFF2-40B4-BE49-F238E27FC236}">
                <a16:creationId xmlns:a16="http://schemas.microsoft.com/office/drawing/2014/main" id="{EC02C5D8-44D5-5C0C-6A60-BF1A24B55DE2}"/>
              </a:ext>
            </a:extLst>
          </p:cNvPr>
          <p:cNvSpPr txBox="1"/>
          <p:nvPr/>
        </p:nvSpPr>
        <p:spPr>
          <a:xfrm>
            <a:off x="7513251" y="3339648"/>
            <a:ext cx="2397665" cy="1624484"/>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By 1876, these furnaces were part of what was said to be the largest steelworks in the world. </a:t>
            </a:r>
          </a:p>
        </p:txBody>
      </p:sp>
      <p:grpSp>
        <p:nvGrpSpPr>
          <p:cNvPr id="13" name="Group 12" descr="The Barrow Steel Works in the 1870s.&#13;&#10;">
            <a:extLst>
              <a:ext uri="{FF2B5EF4-FFF2-40B4-BE49-F238E27FC236}">
                <a16:creationId xmlns:a16="http://schemas.microsoft.com/office/drawing/2014/main" id="{90952EC0-EE71-02D1-82D0-35BAE3410430}"/>
              </a:ext>
            </a:extLst>
          </p:cNvPr>
          <p:cNvGrpSpPr/>
          <p:nvPr/>
        </p:nvGrpSpPr>
        <p:grpSpPr>
          <a:xfrm>
            <a:off x="7545148" y="5354173"/>
            <a:ext cx="2582078" cy="689612"/>
            <a:chOff x="2210337" y="4450112"/>
            <a:chExt cx="2582078" cy="689612"/>
          </a:xfrm>
        </p:grpSpPr>
        <p:sp>
          <p:nvSpPr>
            <p:cNvPr id="15" name="Text ">
              <a:extLst>
                <a:ext uri="{FF2B5EF4-FFF2-40B4-BE49-F238E27FC236}">
                  <a16:creationId xmlns:a16="http://schemas.microsoft.com/office/drawing/2014/main" id="{E1454B5C-B706-66AF-DB76-BE67478FDA15}"/>
                </a:ext>
              </a:extLst>
            </p:cNvPr>
            <p:cNvSpPr txBox="1"/>
            <p:nvPr/>
          </p:nvSpPr>
          <p:spPr>
            <a:xfrm>
              <a:off x="2509909" y="4450112"/>
              <a:ext cx="2282506" cy="689612"/>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The Barrow Steel Works in the 1870s.</a:t>
              </a:r>
            </a:p>
          </p:txBody>
        </p:sp>
        <p:pic>
          <p:nvPicPr>
            <p:cNvPr id="16" name="Picture 15">
              <a:extLst>
                <a:ext uri="{FF2B5EF4-FFF2-40B4-BE49-F238E27FC236}">
                  <a16:creationId xmlns:a16="http://schemas.microsoft.com/office/drawing/2014/main" id="{2AB04C5C-045F-1DE0-9F67-17B456C7683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2210337" y="4500808"/>
              <a:ext cx="350267" cy="248874"/>
            </a:xfrm>
            <a:prstGeom prst="rect">
              <a:avLst/>
            </a:prstGeom>
          </p:spPr>
        </p:pic>
      </p:grpSp>
      <p:pic>
        <p:nvPicPr>
          <p:cNvPr id="5" name="Picture 4" descr="An illustration of Henry Schneider. He has grey hair, mutton chops and wears a grey suit. ">
            <a:extLst>
              <a:ext uri="{FF2B5EF4-FFF2-40B4-BE49-F238E27FC236}">
                <a16:creationId xmlns:a16="http://schemas.microsoft.com/office/drawing/2014/main" id="{431E1D87-F8A9-9D02-46F2-EDADDAD30DF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768351" y="1586249"/>
            <a:ext cx="1523996" cy="4867336"/>
          </a:xfrm>
          <a:prstGeom prst="rect">
            <a:avLst/>
          </a:prstGeom>
        </p:spPr>
      </p:pic>
      <p:pic>
        <p:nvPicPr>
          <p:cNvPr id="3" name="Picture 2" descr="An illustration of James Ramadan. He has a grey beard and wears a black and grey suit. ">
            <a:extLst>
              <a:ext uri="{FF2B5EF4-FFF2-40B4-BE49-F238E27FC236}">
                <a16:creationId xmlns:a16="http://schemas.microsoft.com/office/drawing/2014/main" id="{8371A5D2-021F-5A29-7FB5-63C37A7F87F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382332" y="1847737"/>
            <a:ext cx="1668525" cy="4608306"/>
          </a:xfrm>
          <a:prstGeom prst="rect">
            <a:avLst/>
          </a:prstGeom>
        </p:spPr>
      </p:pic>
      <p:pic>
        <p:nvPicPr>
          <p:cNvPr id="23" name="Logo">
            <a:extLst>
              <a:ext uri="{FF2B5EF4-FFF2-40B4-BE49-F238E27FC236}">
                <a16:creationId xmlns:a16="http://schemas.microsoft.com/office/drawing/2014/main" id="{CA2F160F-90B7-9FC1-DDAC-57DE70E7F8B6}"/>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0668000" y="5529263"/>
            <a:ext cx="1523996" cy="1328736"/>
          </a:xfrm>
          <a:prstGeom prst="rect">
            <a:avLst/>
          </a:prstGeom>
        </p:spPr>
      </p:pic>
    </p:spTree>
    <p:extLst>
      <p:ext uri="{BB962C8B-B14F-4D97-AF65-F5344CB8AC3E}">
        <p14:creationId xmlns:p14="http://schemas.microsoft.com/office/powerpoint/2010/main" val="660066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2" presetClass="entr" presetSubtype="2"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800" fill="hold"/>
                                        <p:tgtEl>
                                          <p:spTgt spid="3"/>
                                        </p:tgtEl>
                                        <p:attrNameLst>
                                          <p:attrName>ppt_x</p:attrName>
                                        </p:attrNameLst>
                                      </p:cBhvr>
                                      <p:tavLst>
                                        <p:tav tm="0">
                                          <p:val>
                                            <p:strVal val="1+#ppt_w/2"/>
                                          </p:val>
                                        </p:tav>
                                        <p:tav tm="100000">
                                          <p:val>
                                            <p:strVal val="#ppt_x"/>
                                          </p:val>
                                        </p:tav>
                                      </p:tavLst>
                                    </p:anim>
                                    <p:anim calcmode="lin" valueType="num">
                                      <p:cBhvr additive="base">
                                        <p:cTn id="23" dur="8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800" fill="hold"/>
                                        <p:tgtEl>
                                          <p:spTgt spid="5"/>
                                        </p:tgtEl>
                                        <p:attrNameLst>
                                          <p:attrName>ppt_x</p:attrName>
                                        </p:attrNameLst>
                                      </p:cBhvr>
                                      <p:tavLst>
                                        <p:tav tm="0">
                                          <p:val>
                                            <p:strVal val="1+#ppt_w/2"/>
                                          </p:val>
                                        </p:tav>
                                        <p:tav tm="100000">
                                          <p:val>
                                            <p:strVal val="#ppt_x"/>
                                          </p:val>
                                        </p:tav>
                                      </p:tavLst>
                                    </p:anim>
                                    <p:anim calcmode="lin" valueType="num">
                                      <p:cBhvr additive="base">
                                        <p:cTn id="27" dur="8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18210E7-195F-A3FF-D042-4B80861AD6B7}"/>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84749C36-078C-9222-3BE0-19FA2700201A}"/>
              </a:ext>
            </a:extLst>
          </p:cNvPr>
          <p:cNvSpPr>
            <a:spLocks noGrp="1"/>
          </p:cNvSpPr>
          <p:nvPr>
            <p:ph type="ctrTitle"/>
          </p:nvPr>
        </p:nvSpPr>
        <p:spPr>
          <a:xfrm>
            <a:off x="1524000" y="-1280448"/>
            <a:ext cx="9144000" cy="921925"/>
          </a:xfrm>
        </p:spPr>
        <p:txBody>
          <a:bodyPr/>
          <a:lstStyle/>
          <a:p>
            <a:r>
              <a:rPr lang="en-US" dirty="0"/>
              <a:t>The docks</a:t>
            </a:r>
          </a:p>
        </p:txBody>
      </p:sp>
      <p:sp>
        <p:nvSpPr>
          <p:cNvPr id="11" name="Slide Question">
            <a:extLst>
              <a:ext uri="{FF2B5EF4-FFF2-40B4-BE49-F238E27FC236}">
                <a16:creationId xmlns:a16="http://schemas.microsoft.com/office/drawing/2014/main" id="{CC94B1AC-70EE-BBCC-F4CD-7156ECAF4547}"/>
              </a:ext>
            </a:extLst>
          </p:cNvPr>
          <p:cNvSpPr txBox="1"/>
          <p:nvPr/>
        </p:nvSpPr>
        <p:spPr>
          <a:xfrm>
            <a:off x="0" y="-92520"/>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key events led to the growth of Barrow-in-Furness?</a:t>
            </a:r>
          </a:p>
        </p:txBody>
      </p:sp>
      <p:sp>
        <p:nvSpPr>
          <p:cNvPr id="2" name="Title">
            <a:extLst>
              <a:ext uri="{FF2B5EF4-FFF2-40B4-BE49-F238E27FC236}">
                <a16:creationId xmlns:a16="http://schemas.microsoft.com/office/drawing/2014/main" id="{0C142538-61BA-A8A7-7B06-1D7791C487DF}"/>
              </a:ext>
            </a:extLst>
          </p:cNvPr>
          <p:cNvSpPr txBox="1">
            <a:spLocks/>
          </p:cNvSpPr>
          <p:nvPr/>
        </p:nvSpPr>
        <p:spPr>
          <a:xfrm>
            <a:off x="548587" y="424545"/>
            <a:ext cx="645827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The Docks</a:t>
            </a:r>
          </a:p>
        </p:txBody>
      </p:sp>
      <p:sp>
        <p:nvSpPr>
          <p:cNvPr id="6" name="Text ">
            <a:extLst>
              <a:ext uri="{FF2B5EF4-FFF2-40B4-BE49-F238E27FC236}">
                <a16:creationId xmlns:a16="http://schemas.microsoft.com/office/drawing/2014/main" id="{28384811-1850-D975-282E-572152A245EF}"/>
              </a:ext>
            </a:extLst>
          </p:cNvPr>
          <p:cNvSpPr txBox="1"/>
          <p:nvPr/>
        </p:nvSpPr>
        <p:spPr>
          <a:xfrm>
            <a:off x="569853" y="1126347"/>
            <a:ext cx="8340231" cy="367408"/>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As industry began to grow it became clear that Barrow needed a new dock system.</a:t>
            </a:r>
          </a:p>
        </p:txBody>
      </p:sp>
      <p:sp>
        <p:nvSpPr>
          <p:cNvPr id="10" name="Text ">
            <a:extLst>
              <a:ext uri="{FF2B5EF4-FFF2-40B4-BE49-F238E27FC236}">
                <a16:creationId xmlns:a16="http://schemas.microsoft.com/office/drawing/2014/main" id="{E9B67C90-31A3-5085-18AA-21400B161B64}"/>
              </a:ext>
            </a:extLst>
          </p:cNvPr>
          <p:cNvSpPr txBox="1"/>
          <p:nvPr/>
        </p:nvSpPr>
        <p:spPr>
          <a:xfrm>
            <a:off x="569854" y="1537542"/>
            <a:ext cx="8042517"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By 1879, five docks had been built, connected by railway to iron and steel manufacturers, allowing them to export across the world .</a:t>
            </a:r>
          </a:p>
        </p:txBody>
      </p:sp>
      <p:pic>
        <p:nvPicPr>
          <p:cNvPr id="7" name="Picture 6" descr="An illustrated map of the docks. ">
            <a:extLst>
              <a:ext uri="{FF2B5EF4-FFF2-40B4-BE49-F238E27FC236}">
                <a16:creationId xmlns:a16="http://schemas.microsoft.com/office/drawing/2014/main" id="{ED336AC1-7709-1FD2-357D-9153403F53FD}"/>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250426" y="2138023"/>
            <a:ext cx="7492846" cy="4197954"/>
          </a:xfrm>
          <a:prstGeom prst="rect">
            <a:avLst/>
          </a:prstGeom>
        </p:spPr>
      </p:pic>
      <p:pic>
        <p:nvPicPr>
          <p:cNvPr id="9" name="Picture 8" descr="Graving Dock (1872)">
            <a:extLst>
              <a:ext uri="{FF2B5EF4-FFF2-40B4-BE49-F238E27FC236}">
                <a16:creationId xmlns:a16="http://schemas.microsoft.com/office/drawing/2014/main" id="{B7E8EE41-C42B-4841-70EC-1CE880AA1613}"/>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477703" y="2295819"/>
            <a:ext cx="2823989" cy="2154064"/>
          </a:xfrm>
          <a:prstGeom prst="rect">
            <a:avLst/>
          </a:prstGeom>
        </p:spPr>
      </p:pic>
      <p:pic>
        <p:nvPicPr>
          <p:cNvPr id="17" name="Picture 16" descr="Devonshire Docks (1863)">
            <a:extLst>
              <a:ext uri="{FF2B5EF4-FFF2-40B4-BE49-F238E27FC236}">
                <a16:creationId xmlns:a16="http://schemas.microsoft.com/office/drawing/2014/main" id="{5BCC529B-72DA-D7E3-7690-495C989E458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03335" y="3045957"/>
            <a:ext cx="3174410" cy="3515092"/>
          </a:xfrm>
          <a:prstGeom prst="rect">
            <a:avLst/>
          </a:prstGeom>
        </p:spPr>
      </p:pic>
      <p:pic>
        <p:nvPicPr>
          <p:cNvPr id="21" name="Picture 20" descr="Buccleuch Docks">
            <a:extLst>
              <a:ext uri="{FF2B5EF4-FFF2-40B4-BE49-F238E27FC236}">
                <a16:creationId xmlns:a16="http://schemas.microsoft.com/office/drawing/2014/main" id="{9B56DCC5-ECCD-CC8E-1E94-78157A59D5C4}"/>
              </a:ext>
              <a:ext uri="{C183D7F6-B498-43B3-948B-1728B52AA6E4}">
                <adec:decorative xmlns:adec="http://schemas.microsoft.com/office/drawing/2017/decorative" val="0"/>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5218706" y="1748475"/>
            <a:ext cx="5967481" cy="2608648"/>
          </a:xfrm>
          <a:prstGeom prst="rect">
            <a:avLst/>
          </a:prstGeom>
        </p:spPr>
      </p:pic>
      <p:pic>
        <p:nvPicPr>
          <p:cNvPr id="24" name="Picture 23" descr="Cavendish Dock (1878)">
            <a:extLst>
              <a:ext uri="{FF2B5EF4-FFF2-40B4-BE49-F238E27FC236}">
                <a16:creationId xmlns:a16="http://schemas.microsoft.com/office/drawing/2014/main" id="{0C714E13-E42E-D28A-1669-EF45D7A0EF93}"/>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7754112" y="3314014"/>
            <a:ext cx="3432075" cy="1805793"/>
          </a:xfrm>
          <a:prstGeom prst="rect">
            <a:avLst/>
          </a:prstGeom>
        </p:spPr>
      </p:pic>
      <p:pic>
        <p:nvPicPr>
          <p:cNvPr id="26" name="Picture 25" descr="Ramadan Dock (1879) &#10;Connected to the rail network via a swing bridge across the Buccleuch Passage.">
            <a:extLst>
              <a:ext uri="{FF2B5EF4-FFF2-40B4-BE49-F238E27FC236}">
                <a16:creationId xmlns:a16="http://schemas.microsoft.com/office/drawing/2014/main" id="{02B21654-B8F5-7885-539C-764240387798}"/>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7042962" y="4635399"/>
            <a:ext cx="4143225" cy="1925650"/>
          </a:xfrm>
          <a:prstGeom prst="rect">
            <a:avLst/>
          </a:prstGeom>
        </p:spPr>
      </p:pic>
      <p:pic>
        <p:nvPicPr>
          <p:cNvPr id="23" name="Logo">
            <a:extLst>
              <a:ext uri="{FF2B5EF4-FFF2-40B4-BE49-F238E27FC236}">
                <a16:creationId xmlns:a16="http://schemas.microsoft.com/office/drawing/2014/main" id="{421F657C-0F99-8EB9-5F43-A7B822BCDD6E}"/>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10668000" y="5529263"/>
            <a:ext cx="1523996" cy="1328736"/>
          </a:xfrm>
          <a:prstGeom prst="rect">
            <a:avLst/>
          </a:prstGeom>
        </p:spPr>
      </p:pic>
    </p:spTree>
    <p:extLst>
      <p:ext uri="{BB962C8B-B14F-4D97-AF65-F5344CB8AC3E}">
        <p14:creationId xmlns:p14="http://schemas.microsoft.com/office/powerpoint/2010/main" val="1757241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childTnLst>
                                </p:cTn>
                              </p:par>
                            </p:childTnLst>
                          </p:cTn>
                        </p:par>
                        <p:par>
                          <p:cTn id="28" fill="hold">
                            <p:stCondLst>
                              <p:cond delay="4000"/>
                            </p:stCondLst>
                            <p:childTnLst>
                              <p:par>
                                <p:cTn id="29" presetID="10" presetClass="entr" presetSubtype="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childTnLst>
                                </p:cTn>
                              </p:par>
                            </p:childTnLst>
                          </p:cTn>
                        </p:par>
                        <p:par>
                          <p:cTn id="32" fill="hold">
                            <p:stCondLst>
                              <p:cond delay="5000"/>
                            </p:stCondLst>
                            <p:childTnLst>
                              <p:par>
                                <p:cTn id="33" presetID="10" presetClass="entr" presetSubtype="0"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childTnLst>
                                </p:cTn>
                              </p:par>
                            </p:childTnLst>
                          </p:cTn>
                        </p:par>
                        <p:par>
                          <p:cTn id="36" fill="hold">
                            <p:stCondLst>
                              <p:cond delay="6000"/>
                            </p:stCondLst>
                            <p:childTnLst>
                              <p:par>
                                <p:cTn id="37" presetID="10" presetClass="entr" presetSubtype="0"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8481A25-F3A1-1BDD-47B5-5E3E5A1B071F}"/>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BB5CADF2-EC8C-8B1F-3F2F-BFA2C108151B}"/>
              </a:ext>
            </a:extLst>
          </p:cNvPr>
          <p:cNvSpPr>
            <a:spLocks noGrp="1"/>
          </p:cNvSpPr>
          <p:nvPr>
            <p:ph type="ctrTitle"/>
          </p:nvPr>
        </p:nvSpPr>
        <p:spPr>
          <a:xfrm>
            <a:off x="1524000" y="-1280448"/>
            <a:ext cx="9144000" cy="921925"/>
          </a:xfrm>
        </p:spPr>
        <p:txBody>
          <a:bodyPr/>
          <a:lstStyle/>
          <a:p>
            <a:r>
              <a:rPr lang="en-US" dirty="0"/>
              <a:t>Shipbuilding</a:t>
            </a:r>
          </a:p>
        </p:txBody>
      </p:sp>
      <p:sp>
        <p:nvSpPr>
          <p:cNvPr id="11" name="Slide Question">
            <a:extLst>
              <a:ext uri="{FF2B5EF4-FFF2-40B4-BE49-F238E27FC236}">
                <a16:creationId xmlns:a16="http://schemas.microsoft.com/office/drawing/2014/main" id="{4D9CEF92-C432-E43B-11A6-5908FA342175}"/>
              </a:ext>
            </a:extLst>
          </p:cNvPr>
          <p:cNvSpPr txBox="1"/>
          <p:nvPr/>
        </p:nvSpPr>
        <p:spPr>
          <a:xfrm>
            <a:off x="0" y="-92520"/>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key events led to the growth of Barrow-in-Furness?</a:t>
            </a:r>
          </a:p>
        </p:txBody>
      </p:sp>
      <p:sp>
        <p:nvSpPr>
          <p:cNvPr id="2" name="Title">
            <a:extLst>
              <a:ext uri="{FF2B5EF4-FFF2-40B4-BE49-F238E27FC236}">
                <a16:creationId xmlns:a16="http://schemas.microsoft.com/office/drawing/2014/main" id="{30E6F7F3-1437-5187-FF76-EF73A1CF8425}"/>
              </a:ext>
            </a:extLst>
          </p:cNvPr>
          <p:cNvSpPr txBox="1">
            <a:spLocks/>
          </p:cNvSpPr>
          <p:nvPr/>
        </p:nvSpPr>
        <p:spPr>
          <a:xfrm>
            <a:off x="601750" y="518973"/>
            <a:ext cx="645827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Shipbuilding</a:t>
            </a:r>
          </a:p>
        </p:txBody>
      </p:sp>
      <p:sp>
        <p:nvSpPr>
          <p:cNvPr id="8" name="Text ">
            <a:extLst>
              <a:ext uri="{FF2B5EF4-FFF2-40B4-BE49-F238E27FC236}">
                <a16:creationId xmlns:a16="http://schemas.microsoft.com/office/drawing/2014/main" id="{F24D974A-CA85-6D0A-8DC0-303237108360}"/>
              </a:ext>
            </a:extLst>
          </p:cNvPr>
          <p:cNvSpPr txBox="1"/>
          <p:nvPr/>
        </p:nvSpPr>
        <p:spPr>
          <a:xfrm>
            <a:off x="601750" y="1412424"/>
            <a:ext cx="2481692"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Alongside the steelworks, Barrow became famous for its shipbuilding industry. </a:t>
            </a:r>
          </a:p>
        </p:txBody>
      </p:sp>
      <p:sp>
        <p:nvSpPr>
          <p:cNvPr id="12" name="Text ">
            <a:extLst>
              <a:ext uri="{FF2B5EF4-FFF2-40B4-BE49-F238E27FC236}">
                <a16:creationId xmlns:a16="http://schemas.microsoft.com/office/drawing/2014/main" id="{8F7588F0-240A-FE2A-4A89-02BB559FF8D2}"/>
              </a:ext>
            </a:extLst>
          </p:cNvPr>
          <p:cNvSpPr txBox="1"/>
          <p:nvPr/>
        </p:nvSpPr>
        <p:spPr>
          <a:xfrm>
            <a:off x="601750" y="2795172"/>
            <a:ext cx="2588018" cy="2167901"/>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sheltered strait between Barrow and Walney Island was ideal for building ships, and the town soon became a major centre for naval construction. </a:t>
            </a:r>
          </a:p>
        </p:txBody>
      </p:sp>
      <p:sp>
        <p:nvSpPr>
          <p:cNvPr id="13" name="Text ">
            <a:extLst>
              <a:ext uri="{FF2B5EF4-FFF2-40B4-BE49-F238E27FC236}">
                <a16:creationId xmlns:a16="http://schemas.microsoft.com/office/drawing/2014/main" id="{8D0A590D-CCBB-4642-8F3F-573F3B75A23F}"/>
              </a:ext>
            </a:extLst>
          </p:cNvPr>
          <p:cNvSpPr txBox="1"/>
          <p:nvPr/>
        </p:nvSpPr>
        <p:spPr>
          <a:xfrm>
            <a:off x="601749" y="5078166"/>
            <a:ext cx="2481693"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In 1852, the first ship, named the Jane Roper, was built in Barrow. </a:t>
            </a:r>
          </a:p>
        </p:txBody>
      </p:sp>
      <p:grpSp>
        <p:nvGrpSpPr>
          <p:cNvPr id="16" name="Group 15" descr="A black and white line illustration of the dock and its busy shipbuilding industry. ">
            <a:extLst>
              <a:ext uri="{FF2B5EF4-FFF2-40B4-BE49-F238E27FC236}">
                <a16:creationId xmlns:a16="http://schemas.microsoft.com/office/drawing/2014/main" id="{30782C06-80E7-D1AF-F2BD-239B9526BB3C}"/>
              </a:ext>
            </a:extLst>
          </p:cNvPr>
          <p:cNvGrpSpPr/>
          <p:nvPr/>
        </p:nvGrpSpPr>
        <p:grpSpPr>
          <a:xfrm>
            <a:off x="3363037" y="1202066"/>
            <a:ext cx="8288471" cy="4853156"/>
            <a:chOff x="3363037" y="1202066"/>
            <a:chExt cx="8288471" cy="4853156"/>
          </a:xfrm>
        </p:grpSpPr>
        <p:pic>
          <p:nvPicPr>
            <p:cNvPr id="5" name="Picture 4" descr="A black and white drawing of a bridge&#10;&#10;AI-generated content may be incorrect.">
              <a:extLst>
                <a:ext uri="{FF2B5EF4-FFF2-40B4-BE49-F238E27FC236}">
                  <a16:creationId xmlns:a16="http://schemas.microsoft.com/office/drawing/2014/main" id="{2A7911F3-E9BF-24AF-55CC-B9B8BAC05B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63037" y="1438691"/>
              <a:ext cx="8216580" cy="4616531"/>
            </a:xfrm>
            <a:prstGeom prst="rect">
              <a:avLst/>
            </a:prstGeom>
            <a:ln w="19050">
              <a:solidFill>
                <a:schemeClr val="tx1"/>
              </a:solidFill>
            </a:ln>
          </p:spPr>
        </p:pic>
        <p:sp>
          <p:nvSpPr>
            <p:cNvPr id="15" name="Text ">
              <a:extLst>
                <a:ext uri="{FF2B5EF4-FFF2-40B4-BE49-F238E27FC236}">
                  <a16:creationId xmlns:a16="http://schemas.microsoft.com/office/drawing/2014/main" id="{BE7D8CA1-58B3-DF2B-C7A7-3C0624506178}"/>
                </a:ext>
              </a:extLst>
            </p:cNvPr>
            <p:cNvSpPr txBox="1"/>
            <p:nvPr/>
          </p:nvSpPr>
          <p:spPr>
            <a:xfrm>
              <a:off x="9620693" y="1202066"/>
              <a:ext cx="2030815" cy="257891"/>
            </a:xfrm>
            <a:prstGeom prst="rect">
              <a:avLst/>
            </a:prstGeom>
            <a:noFill/>
          </p:spPr>
          <p:txBody>
            <a:bodyPr wrap="square">
              <a:spAutoFit/>
            </a:bodyPr>
            <a:lstStyle/>
            <a:p>
              <a:pPr algn="r">
                <a:lnSpc>
                  <a:spcPct val="150000"/>
                </a:lnSpc>
              </a:pPr>
              <a:r>
                <a:rPr lang="en-GB" sz="800" dirty="0">
                  <a:solidFill>
                    <a:schemeClr val="bg1">
                      <a:lumMod val="75000"/>
                    </a:schemeClr>
                  </a:solidFill>
                  <a:latin typeface="Calibri" panose="020F0502020204030204" pitchFamily="34" charset="0"/>
                  <a:cs typeface="Calibri" panose="020F0502020204030204" pitchFamily="34" charset="0"/>
                </a:rPr>
                <a:t>© </a:t>
              </a:r>
              <a:r>
                <a:rPr lang="en-GB" sz="800" dirty="0" err="1">
                  <a:solidFill>
                    <a:schemeClr val="bg1">
                      <a:lumMod val="75000"/>
                    </a:schemeClr>
                  </a:solidFill>
                  <a:latin typeface="Calibri" panose="020F0502020204030204" pitchFamily="34" charset="0"/>
                  <a:cs typeface="Calibri" panose="020F0502020204030204" pitchFamily="34" charset="0"/>
                </a:rPr>
                <a:t>Alamy</a:t>
              </a:r>
              <a:r>
                <a:rPr lang="en-GB" sz="800" dirty="0">
                  <a:solidFill>
                    <a:schemeClr val="bg1">
                      <a:lumMod val="75000"/>
                    </a:schemeClr>
                  </a:solidFill>
                  <a:latin typeface="Calibri" panose="020F0502020204030204" pitchFamily="34" charset="0"/>
                  <a:cs typeface="Calibri" panose="020F0502020204030204" pitchFamily="34" charset="0"/>
                </a:rPr>
                <a:t> ref: 2Y7383E</a:t>
              </a:r>
            </a:p>
          </p:txBody>
        </p:sp>
      </p:grpSp>
      <p:pic>
        <p:nvPicPr>
          <p:cNvPr id="23" name="Logo">
            <a:extLst>
              <a:ext uri="{FF2B5EF4-FFF2-40B4-BE49-F238E27FC236}">
                <a16:creationId xmlns:a16="http://schemas.microsoft.com/office/drawing/2014/main" id="{55605184-3B92-0432-B0C3-CB6CD14657D8}"/>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668000" y="5529263"/>
            <a:ext cx="1523996" cy="1328736"/>
          </a:xfrm>
          <a:prstGeom prst="rect">
            <a:avLst/>
          </a:prstGeom>
        </p:spPr>
      </p:pic>
    </p:spTree>
    <p:extLst>
      <p:ext uri="{BB962C8B-B14F-4D97-AF65-F5344CB8AC3E}">
        <p14:creationId xmlns:p14="http://schemas.microsoft.com/office/powerpoint/2010/main" val="33652285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B028311-DEE7-CD23-AC2E-1E2FBA57AF88}"/>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35035C72-C7AB-3908-DF34-2212E8FE8AC5}"/>
              </a:ext>
            </a:extLst>
          </p:cNvPr>
          <p:cNvSpPr>
            <a:spLocks noGrp="1"/>
          </p:cNvSpPr>
          <p:nvPr>
            <p:ph type="ctrTitle"/>
          </p:nvPr>
        </p:nvSpPr>
        <p:spPr>
          <a:xfrm>
            <a:off x="1524000" y="-1280448"/>
            <a:ext cx="9144000" cy="921925"/>
          </a:xfrm>
        </p:spPr>
        <p:txBody>
          <a:bodyPr>
            <a:normAutofit fontScale="90000"/>
          </a:bodyPr>
          <a:lstStyle/>
          <a:p>
            <a:r>
              <a:rPr lang="en-US" dirty="0"/>
              <a:t>Barrow Iron Ship Building Company (BISBC)</a:t>
            </a:r>
          </a:p>
        </p:txBody>
      </p:sp>
      <p:sp>
        <p:nvSpPr>
          <p:cNvPr id="11" name="Slide Question">
            <a:extLst>
              <a:ext uri="{FF2B5EF4-FFF2-40B4-BE49-F238E27FC236}">
                <a16:creationId xmlns:a16="http://schemas.microsoft.com/office/drawing/2014/main" id="{272743E9-19AE-460F-4317-3EDD0C6B9415}"/>
              </a:ext>
            </a:extLst>
          </p:cNvPr>
          <p:cNvSpPr txBox="1"/>
          <p:nvPr/>
        </p:nvSpPr>
        <p:spPr>
          <a:xfrm>
            <a:off x="0" y="-92520"/>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key events led to the growth of Barrow-in-Furness?</a:t>
            </a:r>
          </a:p>
        </p:txBody>
      </p:sp>
      <p:sp>
        <p:nvSpPr>
          <p:cNvPr id="2" name="Title">
            <a:extLst>
              <a:ext uri="{FF2B5EF4-FFF2-40B4-BE49-F238E27FC236}">
                <a16:creationId xmlns:a16="http://schemas.microsoft.com/office/drawing/2014/main" id="{40D43021-E072-A588-3923-5CD2730F8BC4}"/>
              </a:ext>
            </a:extLst>
          </p:cNvPr>
          <p:cNvSpPr txBox="1">
            <a:spLocks/>
          </p:cNvSpPr>
          <p:nvPr/>
        </p:nvSpPr>
        <p:spPr>
          <a:xfrm>
            <a:off x="580483" y="985943"/>
            <a:ext cx="868679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Barrow Iron Ship Building Company (BISBC)</a:t>
            </a:r>
          </a:p>
        </p:txBody>
      </p:sp>
      <p:sp>
        <p:nvSpPr>
          <p:cNvPr id="8" name="Text ">
            <a:extLst>
              <a:ext uri="{FF2B5EF4-FFF2-40B4-BE49-F238E27FC236}">
                <a16:creationId xmlns:a16="http://schemas.microsoft.com/office/drawing/2014/main" id="{E3AB67FE-B3C3-7275-97F1-F2B1B03079D3}"/>
              </a:ext>
            </a:extLst>
          </p:cNvPr>
          <p:cNvSpPr txBox="1"/>
          <p:nvPr/>
        </p:nvSpPr>
        <p:spPr>
          <a:xfrm>
            <a:off x="601746" y="1898314"/>
            <a:ext cx="3363585"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Barrow Iron Ship Building Company was founded in 1871, by James Ramsden.</a:t>
            </a:r>
          </a:p>
        </p:txBody>
      </p:sp>
      <p:sp>
        <p:nvSpPr>
          <p:cNvPr id="3" name="Text ">
            <a:extLst>
              <a:ext uri="{FF2B5EF4-FFF2-40B4-BE49-F238E27FC236}">
                <a16:creationId xmlns:a16="http://schemas.microsoft.com/office/drawing/2014/main" id="{5B0168F5-E969-999B-BFA3-40276455B8C8}"/>
              </a:ext>
            </a:extLst>
          </p:cNvPr>
          <p:cNvSpPr txBox="1"/>
          <p:nvPr/>
        </p:nvSpPr>
        <p:spPr>
          <a:xfrm>
            <a:off x="601747" y="2975223"/>
            <a:ext cx="3683172"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company used steel produced at Barrow Hematite Steel Company, to make steel-clad warships, as well as trade and passenger ships.</a:t>
            </a:r>
          </a:p>
        </p:txBody>
      </p:sp>
      <p:sp>
        <p:nvSpPr>
          <p:cNvPr id="12" name="Text ">
            <a:extLst>
              <a:ext uri="{FF2B5EF4-FFF2-40B4-BE49-F238E27FC236}">
                <a16:creationId xmlns:a16="http://schemas.microsoft.com/office/drawing/2014/main" id="{8971EDAC-60FB-E108-268C-644250D9D329}"/>
              </a:ext>
            </a:extLst>
          </p:cNvPr>
          <p:cNvSpPr txBox="1"/>
          <p:nvPr/>
        </p:nvSpPr>
        <p:spPr>
          <a:xfrm>
            <a:off x="601747" y="4352214"/>
            <a:ext cx="3683172"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town’s first steamship, a 3,000-ton liner called the Duke of Devonshire, was launched in 1873. </a:t>
            </a:r>
          </a:p>
        </p:txBody>
      </p:sp>
      <p:sp>
        <p:nvSpPr>
          <p:cNvPr id="13" name="Text ">
            <a:extLst>
              <a:ext uri="{FF2B5EF4-FFF2-40B4-BE49-F238E27FC236}">
                <a16:creationId xmlns:a16="http://schemas.microsoft.com/office/drawing/2014/main" id="{6F544AE7-F3D7-52B7-228A-B4D90D9EB9C2}"/>
              </a:ext>
            </a:extLst>
          </p:cNvPr>
          <p:cNvSpPr txBox="1"/>
          <p:nvPr/>
        </p:nvSpPr>
        <p:spPr>
          <a:xfrm>
            <a:off x="601746" y="5429123"/>
            <a:ext cx="3810763"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In their first 10 years the yard produced more than 100 ships. </a:t>
            </a:r>
          </a:p>
        </p:txBody>
      </p:sp>
      <p:grpSp>
        <p:nvGrpSpPr>
          <p:cNvPr id="6" name="Group 5" descr="The ‘Duke of Devonshire’, Samuel Walters (1811-1882)&#13;&#10;">
            <a:extLst>
              <a:ext uri="{FF2B5EF4-FFF2-40B4-BE49-F238E27FC236}">
                <a16:creationId xmlns:a16="http://schemas.microsoft.com/office/drawing/2014/main" id="{451F3EB5-BD45-44BF-3B68-39A4A8F88878}"/>
              </a:ext>
            </a:extLst>
          </p:cNvPr>
          <p:cNvGrpSpPr/>
          <p:nvPr/>
        </p:nvGrpSpPr>
        <p:grpSpPr>
          <a:xfrm>
            <a:off x="8599560" y="1230824"/>
            <a:ext cx="3308906" cy="667490"/>
            <a:chOff x="2261035" y="4450112"/>
            <a:chExt cx="3308906" cy="667490"/>
          </a:xfrm>
        </p:grpSpPr>
        <p:sp>
          <p:nvSpPr>
            <p:cNvPr id="7" name="Text ">
              <a:extLst>
                <a:ext uri="{FF2B5EF4-FFF2-40B4-BE49-F238E27FC236}">
                  <a16:creationId xmlns:a16="http://schemas.microsoft.com/office/drawing/2014/main" id="{A9A8E571-F1BA-352B-97A7-A4E345537632}"/>
                </a:ext>
              </a:extLst>
            </p:cNvPr>
            <p:cNvSpPr txBox="1"/>
            <p:nvPr/>
          </p:nvSpPr>
          <p:spPr>
            <a:xfrm>
              <a:off x="2509909" y="4450112"/>
              <a:ext cx="3060032"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‘Duke of Devonshire’, Samuel Walters (1811-1882)</a:t>
              </a:r>
            </a:p>
          </p:txBody>
        </p:sp>
        <p:pic>
          <p:nvPicPr>
            <p:cNvPr id="9" name="Picture 8">
              <a:extLst>
                <a:ext uri="{FF2B5EF4-FFF2-40B4-BE49-F238E27FC236}">
                  <a16:creationId xmlns:a16="http://schemas.microsoft.com/office/drawing/2014/main" id="{D1F48241-9375-7F9B-C64B-0CE87BBDFDD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2210338" y="4784848"/>
              <a:ext cx="350267" cy="248874"/>
            </a:xfrm>
            <a:prstGeom prst="rect">
              <a:avLst/>
            </a:prstGeom>
          </p:spPr>
        </p:pic>
      </p:grpSp>
      <p:grpSp>
        <p:nvGrpSpPr>
          <p:cNvPr id="17" name="Group 16" descr="A painting of the 'Duke of Devonshire', a large ship in the sea. ">
            <a:extLst>
              <a:ext uri="{FF2B5EF4-FFF2-40B4-BE49-F238E27FC236}">
                <a16:creationId xmlns:a16="http://schemas.microsoft.com/office/drawing/2014/main" id="{93A4E489-6D39-C8BC-DBF2-E72CAC156B66}"/>
              </a:ext>
            </a:extLst>
          </p:cNvPr>
          <p:cNvGrpSpPr/>
          <p:nvPr/>
        </p:nvGrpSpPr>
        <p:grpSpPr>
          <a:xfrm>
            <a:off x="4306185" y="1898314"/>
            <a:ext cx="7209638" cy="4252785"/>
            <a:chOff x="4306185" y="1898314"/>
            <a:chExt cx="7209638" cy="4252785"/>
          </a:xfrm>
        </p:grpSpPr>
        <p:pic>
          <p:nvPicPr>
            <p:cNvPr id="4" name="Picture 3" descr="A large ship in the ocean&#10;&#10;AI-generated content may be incorrect.">
              <a:extLst>
                <a:ext uri="{FF2B5EF4-FFF2-40B4-BE49-F238E27FC236}">
                  <a16:creationId xmlns:a16="http://schemas.microsoft.com/office/drawing/2014/main" id="{6A02A96F-457D-1BC3-87B7-C28AEB0356B6}"/>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4359350" y="1966849"/>
              <a:ext cx="7156473" cy="4184250"/>
            </a:xfrm>
            <a:prstGeom prst="rect">
              <a:avLst/>
            </a:prstGeom>
            <a:ln w="19050">
              <a:solidFill>
                <a:schemeClr val="tx1"/>
              </a:solidFill>
            </a:ln>
          </p:spPr>
        </p:pic>
        <p:sp>
          <p:nvSpPr>
            <p:cNvPr id="10" name="Text ">
              <a:extLst>
                <a:ext uri="{FF2B5EF4-FFF2-40B4-BE49-F238E27FC236}">
                  <a16:creationId xmlns:a16="http://schemas.microsoft.com/office/drawing/2014/main" id="{AB699FEA-17B0-8928-B621-9DEBFF4134D8}"/>
                </a:ext>
              </a:extLst>
            </p:cNvPr>
            <p:cNvSpPr txBox="1"/>
            <p:nvPr/>
          </p:nvSpPr>
          <p:spPr>
            <a:xfrm>
              <a:off x="4306185" y="1898314"/>
              <a:ext cx="2030815" cy="257891"/>
            </a:xfrm>
            <a:prstGeom prst="rect">
              <a:avLst/>
            </a:prstGeom>
            <a:noFill/>
          </p:spPr>
          <p:txBody>
            <a:bodyPr wrap="square">
              <a:spAutoFit/>
            </a:bodyPr>
            <a:lstStyle/>
            <a:p>
              <a:pPr>
                <a:lnSpc>
                  <a:spcPct val="150000"/>
                </a:lnSpc>
              </a:pPr>
              <a:r>
                <a:rPr lang="en-GB" sz="800" dirty="0">
                  <a:solidFill>
                    <a:schemeClr val="bg1"/>
                  </a:solidFill>
                  <a:latin typeface="Calibri" panose="020F0502020204030204" pitchFamily="34" charset="0"/>
                  <a:cs typeface="Calibri" panose="020F0502020204030204" pitchFamily="34" charset="0"/>
                </a:rPr>
                <a:t>© The Dock Museum</a:t>
              </a:r>
            </a:p>
          </p:txBody>
        </p:sp>
      </p:grpSp>
      <p:pic>
        <p:nvPicPr>
          <p:cNvPr id="23" name="Logo">
            <a:extLst>
              <a:ext uri="{FF2B5EF4-FFF2-40B4-BE49-F238E27FC236}">
                <a16:creationId xmlns:a16="http://schemas.microsoft.com/office/drawing/2014/main" id="{0DEB5F7A-71E9-66D3-D77E-81736147F8D3}"/>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668000" y="5529263"/>
            <a:ext cx="1523996" cy="1328736"/>
          </a:xfrm>
          <a:prstGeom prst="rect">
            <a:avLst/>
          </a:prstGeom>
        </p:spPr>
      </p:pic>
    </p:spTree>
    <p:extLst>
      <p:ext uri="{BB962C8B-B14F-4D97-AF65-F5344CB8AC3E}">
        <p14:creationId xmlns:p14="http://schemas.microsoft.com/office/powerpoint/2010/main" val="102857632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3"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6DEF5DD-B2DC-3864-48E8-A73C0271CDDD}"/>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754CDC91-670D-6791-4F79-405CE3AC008B}"/>
              </a:ext>
            </a:extLst>
          </p:cNvPr>
          <p:cNvSpPr>
            <a:spLocks noGrp="1"/>
          </p:cNvSpPr>
          <p:nvPr>
            <p:ph type="ctrTitle"/>
          </p:nvPr>
        </p:nvSpPr>
        <p:spPr>
          <a:xfrm>
            <a:off x="1524000" y="-1280448"/>
            <a:ext cx="9144000" cy="921925"/>
          </a:xfrm>
        </p:spPr>
        <p:txBody>
          <a:bodyPr>
            <a:normAutofit/>
          </a:bodyPr>
          <a:lstStyle/>
          <a:p>
            <a:r>
              <a:rPr lang="en-US" dirty="0"/>
              <a:t>Becoming Vickers</a:t>
            </a:r>
          </a:p>
        </p:txBody>
      </p:sp>
      <p:sp>
        <p:nvSpPr>
          <p:cNvPr id="11" name="Slide Question">
            <a:extLst>
              <a:ext uri="{FF2B5EF4-FFF2-40B4-BE49-F238E27FC236}">
                <a16:creationId xmlns:a16="http://schemas.microsoft.com/office/drawing/2014/main" id="{B28B06FD-9E23-49C0-149E-CD1149B3E590}"/>
              </a:ext>
            </a:extLst>
          </p:cNvPr>
          <p:cNvSpPr txBox="1"/>
          <p:nvPr/>
        </p:nvSpPr>
        <p:spPr>
          <a:xfrm>
            <a:off x="0" y="-92520"/>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life like for Vickers shipyard workers?</a:t>
            </a:r>
          </a:p>
        </p:txBody>
      </p:sp>
      <p:sp>
        <p:nvSpPr>
          <p:cNvPr id="2" name="Title">
            <a:extLst>
              <a:ext uri="{FF2B5EF4-FFF2-40B4-BE49-F238E27FC236}">
                <a16:creationId xmlns:a16="http://schemas.microsoft.com/office/drawing/2014/main" id="{7BE4488F-0DC9-05FB-5FDD-25A69DAF1EC7}"/>
              </a:ext>
            </a:extLst>
          </p:cNvPr>
          <p:cNvSpPr txBox="1">
            <a:spLocks/>
          </p:cNvSpPr>
          <p:nvPr/>
        </p:nvSpPr>
        <p:spPr>
          <a:xfrm>
            <a:off x="580483" y="536783"/>
            <a:ext cx="868679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Becoming Vickers</a:t>
            </a:r>
          </a:p>
        </p:txBody>
      </p:sp>
      <p:grpSp>
        <p:nvGrpSpPr>
          <p:cNvPr id="22" name="Group 21" descr="A black and white photograph of inside the Vicker's ship building yard. It shows large metal structures, ropes and machinery. ">
            <a:extLst>
              <a:ext uri="{FF2B5EF4-FFF2-40B4-BE49-F238E27FC236}">
                <a16:creationId xmlns:a16="http://schemas.microsoft.com/office/drawing/2014/main" id="{F140A52A-DDDB-3249-6FD9-6F36648008BA}"/>
              </a:ext>
            </a:extLst>
          </p:cNvPr>
          <p:cNvGrpSpPr/>
          <p:nvPr/>
        </p:nvGrpSpPr>
        <p:grpSpPr>
          <a:xfrm>
            <a:off x="730105" y="1396082"/>
            <a:ext cx="5989495" cy="4926494"/>
            <a:chOff x="730105" y="1396082"/>
            <a:chExt cx="5989495" cy="4926494"/>
          </a:xfrm>
        </p:grpSpPr>
        <p:pic>
          <p:nvPicPr>
            <p:cNvPr id="15" name="Picture 14" descr="A large factory with many machines&#10;&#10;AI-generated content may be incorrect.">
              <a:extLst>
                <a:ext uri="{FF2B5EF4-FFF2-40B4-BE49-F238E27FC236}">
                  <a16:creationId xmlns:a16="http://schemas.microsoft.com/office/drawing/2014/main" id="{ECC97B55-8B1E-E3B6-D40A-7FFDA2F3EA2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0105" y="1396082"/>
              <a:ext cx="5883757" cy="4707006"/>
            </a:xfrm>
            <a:prstGeom prst="rect">
              <a:avLst/>
            </a:prstGeom>
            <a:ln w="19050">
              <a:solidFill>
                <a:schemeClr val="tx1"/>
              </a:solidFill>
            </a:ln>
          </p:spPr>
        </p:pic>
        <p:sp>
          <p:nvSpPr>
            <p:cNvPr id="21" name="Text ">
              <a:extLst>
                <a:ext uri="{FF2B5EF4-FFF2-40B4-BE49-F238E27FC236}">
                  <a16:creationId xmlns:a16="http://schemas.microsoft.com/office/drawing/2014/main" id="{00C2BD7E-AADE-554E-E9E1-FA1FD1ECB3AC}"/>
                </a:ext>
              </a:extLst>
            </p:cNvPr>
            <p:cNvSpPr txBox="1"/>
            <p:nvPr/>
          </p:nvSpPr>
          <p:spPr>
            <a:xfrm>
              <a:off x="4688785" y="6064685"/>
              <a:ext cx="2030815" cy="257891"/>
            </a:xfrm>
            <a:prstGeom prst="rect">
              <a:avLst/>
            </a:prstGeom>
            <a:noFill/>
          </p:spPr>
          <p:txBody>
            <a:bodyPr wrap="square">
              <a:spAutoFit/>
            </a:bodyPr>
            <a:lstStyle/>
            <a:p>
              <a:pPr algn="r">
                <a:lnSpc>
                  <a:spcPct val="150000"/>
                </a:lnSpc>
              </a:pPr>
              <a:r>
                <a:rPr lang="en-GB" sz="800" dirty="0">
                  <a:solidFill>
                    <a:schemeClr val="bg1">
                      <a:lumMod val="75000"/>
                    </a:schemeClr>
                  </a:solidFill>
                  <a:latin typeface="Calibri" panose="020F0502020204030204" pitchFamily="34" charset="0"/>
                  <a:cs typeface="Calibri" panose="020F0502020204030204" pitchFamily="34" charset="0"/>
                </a:rPr>
                <a:t>© </a:t>
              </a:r>
              <a:r>
                <a:rPr lang="en-GB" sz="800" dirty="0" err="1">
                  <a:solidFill>
                    <a:schemeClr val="bg1">
                      <a:lumMod val="75000"/>
                    </a:schemeClr>
                  </a:solidFill>
                  <a:latin typeface="Calibri" panose="020F0502020204030204" pitchFamily="34" charset="0"/>
                  <a:cs typeface="Calibri" panose="020F0502020204030204" pitchFamily="34" charset="0"/>
                </a:rPr>
                <a:t>Alamy</a:t>
              </a:r>
              <a:r>
                <a:rPr lang="en-GB" sz="800" dirty="0">
                  <a:solidFill>
                    <a:schemeClr val="bg1">
                      <a:lumMod val="75000"/>
                    </a:schemeClr>
                  </a:solidFill>
                  <a:latin typeface="Calibri" panose="020F0502020204030204" pitchFamily="34" charset="0"/>
                  <a:cs typeface="Calibri" panose="020F0502020204030204" pitchFamily="34" charset="0"/>
                </a:rPr>
                <a:t> ref: PPT64W</a:t>
              </a:r>
            </a:p>
          </p:txBody>
        </p:sp>
      </p:grpSp>
      <p:sp>
        <p:nvSpPr>
          <p:cNvPr id="8" name="Text ">
            <a:extLst>
              <a:ext uri="{FF2B5EF4-FFF2-40B4-BE49-F238E27FC236}">
                <a16:creationId xmlns:a16="http://schemas.microsoft.com/office/drawing/2014/main" id="{3D41FD6D-D63C-0191-EE53-3EA3183F6472}"/>
              </a:ext>
            </a:extLst>
          </p:cNvPr>
          <p:cNvSpPr txBox="1"/>
          <p:nvPr/>
        </p:nvSpPr>
        <p:spPr>
          <a:xfrm>
            <a:off x="6825339" y="1423151"/>
            <a:ext cx="3842661"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the 1880s, BISBC began building ships, submarines and weapons for the British Navy.</a:t>
            </a:r>
          </a:p>
        </p:txBody>
      </p:sp>
      <p:sp>
        <p:nvSpPr>
          <p:cNvPr id="3" name="Text ">
            <a:extLst>
              <a:ext uri="{FF2B5EF4-FFF2-40B4-BE49-F238E27FC236}">
                <a16:creationId xmlns:a16="http://schemas.microsoft.com/office/drawing/2014/main" id="{A4B4E087-F849-7AE5-209F-7E88CBC91987}"/>
              </a:ext>
            </a:extLst>
          </p:cNvPr>
          <p:cNvSpPr txBox="1"/>
          <p:nvPr/>
        </p:nvSpPr>
        <p:spPr>
          <a:xfrm>
            <a:off x="6825340" y="2579423"/>
            <a:ext cx="3466388"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the 1890s, James Ramsden died and the shipyard was taken over by Vickers &amp; Sons.</a:t>
            </a:r>
          </a:p>
        </p:txBody>
      </p:sp>
      <p:sp>
        <p:nvSpPr>
          <p:cNvPr id="12" name="Text ">
            <a:extLst>
              <a:ext uri="{FF2B5EF4-FFF2-40B4-BE49-F238E27FC236}">
                <a16:creationId xmlns:a16="http://schemas.microsoft.com/office/drawing/2014/main" id="{B5183733-55EB-BF92-99CD-AA82BC3F8FD7}"/>
              </a:ext>
            </a:extLst>
          </p:cNvPr>
          <p:cNvSpPr txBox="1"/>
          <p:nvPr/>
        </p:nvSpPr>
        <p:spPr>
          <a:xfrm>
            <a:off x="6825339" y="3735695"/>
            <a:ext cx="3466387"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Vickers became a world-renowned producer of impressive ships and naval vessels and Barrow became famous for naval shipbuilding.</a:t>
            </a:r>
          </a:p>
        </p:txBody>
      </p:sp>
      <p:grpSp>
        <p:nvGrpSpPr>
          <p:cNvPr id="6" name="Group 5" descr="Vickers’ ship building yard&#13;&#10;">
            <a:extLst>
              <a:ext uri="{FF2B5EF4-FFF2-40B4-BE49-F238E27FC236}">
                <a16:creationId xmlns:a16="http://schemas.microsoft.com/office/drawing/2014/main" id="{AC184E2D-4068-E8E8-85B4-ED3319A05FCD}"/>
              </a:ext>
            </a:extLst>
          </p:cNvPr>
          <p:cNvGrpSpPr/>
          <p:nvPr/>
        </p:nvGrpSpPr>
        <p:grpSpPr>
          <a:xfrm>
            <a:off x="6932570" y="5530301"/>
            <a:ext cx="3359603" cy="388568"/>
            <a:chOff x="2210338" y="4450112"/>
            <a:chExt cx="3359603" cy="388568"/>
          </a:xfrm>
        </p:grpSpPr>
        <p:sp>
          <p:nvSpPr>
            <p:cNvPr id="7" name="Text ">
              <a:extLst>
                <a:ext uri="{FF2B5EF4-FFF2-40B4-BE49-F238E27FC236}">
                  <a16:creationId xmlns:a16="http://schemas.microsoft.com/office/drawing/2014/main" id="{7537A80E-4A6D-1D49-60B6-0CCDCFF84241}"/>
                </a:ext>
              </a:extLst>
            </p:cNvPr>
            <p:cNvSpPr txBox="1"/>
            <p:nvPr/>
          </p:nvSpPr>
          <p:spPr>
            <a:xfrm>
              <a:off x="2509909" y="4450112"/>
              <a:ext cx="3060032"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Vickers’ ship building yard</a:t>
              </a:r>
            </a:p>
          </p:txBody>
        </p:sp>
        <p:pic>
          <p:nvPicPr>
            <p:cNvPr id="9" name="Picture 8">
              <a:extLst>
                <a:ext uri="{FF2B5EF4-FFF2-40B4-BE49-F238E27FC236}">
                  <a16:creationId xmlns:a16="http://schemas.microsoft.com/office/drawing/2014/main" id="{06737AB1-1614-DF7C-3437-E12124FC36A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2210338" y="4524350"/>
              <a:ext cx="350267" cy="248874"/>
            </a:xfrm>
            <a:prstGeom prst="rect">
              <a:avLst/>
            </a:prstGeom>
          </p:spPr>
        </p:pic>
      </p:grpSp>
      <p:pic>
        <p:nvPicPr>
          <p:cNvPr id="20" name="Picture 19" descr="An illustration of a Victorian dock worker. He wears a blue jacket, trouser and hat. ">
            <a:extLst>
              <a:ext uri="{FF2B5EF4-FFF2-40B4-BE49-F238E27FC236}">
                <a16:creationId xmlns:a16="http://schemas.microsoft.com/office/drawing/2014/main" id="{98226E50-E857-AA3B-060F-64EB9E18EEE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291727" y="1751705"/>
            <a:ext cx="1504383" cy="4976037"/>
          </a:xfrm>
          <a:prstGeom prst="rect">
            <a:avLst/>
          </a:prstGeom>
        </p:spPr>
      </p:pic>
      <p:pic>
        <p:nvPicPr>
          <p:cNvPr id="23" name="Logo">
            <a:extLst>
              <a:ext uri="{FF2B5EF4-FFF2-40B4-BE49-F238E27FC236}">
                <a16:creationId xmlns:a16="http://schemas.microsoft.com/office/drawing/2014/main" id="{00F1202C-D8D5-165A-604F-EFD90EAC247D}"/>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29263"/>
            <a:ext cx="1523996" cy="1328736"/>
          </a:xfrm>
          <a:prstGeom prst="rect">
            <a:avLst/>
          </a:prstGeom>
        </p:spPr>
      </p:pic>
    </p:spTree>
    <p:extLst>
      <p:ext uri="{BB962C8B-B14F-4D97-AF65-F5344CB8AC3E}">
        <p14:creationId xmlns:p14="http://schemas.microsoft.com/office/powerpoint/2010/main" val="968861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2" presetClass="entr" presetSubtype="2"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800" fill="hold"/>
                                        <p:tgtEl>
                                          <p:spTgt spid="20"/>
                                        </p:tgtEl>
                                        <p:attrNameLst>
                                          <p:attrName>ppt_x</p:attrName>
                                        </p:attrNameLst>
                                      </p:cBhvr>
                                      <p:tavLst>
                                        <p:tav tm="0">
                                          <p:val>
                                            <p:strVal val="1+#ppt_w/2"/>
                                          </p:val>
                                        </p:tav>
                                        <p:tav tm="100000">
                                          <p:val>
                                            <p:strVal val="#ppt_x"/>
                                          </p:val>
                                        </p:tav>
                                      </p:tavLst>
                                    </p:anim>
                                    <p:anim calcmode="lin" valueType="num">
                                      <p:cBhvr additive="base">
                                        <p:cTn id="31" dur="8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3"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85F1B6A-B50B-68C6-62E3-9378D2E984F0}"/>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F6F9A1E0-7BCA-FAEE-EA96-49A4491F3397}"/>
              </a:ext>
            </a:extLst>
          </p:cNvPr>
          <p:cNvSpPr>
            <a:spLocks noGrp="1"/>
          </p:cNvSpPr>
          <p:nvPr>
            <p:ph type="ctrTitle"/>
          </p:nvPr>
        </p:nvSpPr>
        <p:spPr>
          <a:xfrm>
            <a:off x="1524000" y="-1280448"/>
            <a:ext cx="9144000" cy="921925"/>
          </a:xfrm>
        </p:spPr>
        <p:txBody>
          <a:bodyPr/>
          <a:lstStyle/>
          <a:p>
            <a:r>
              <a:rPr lang="en-US" dirty="0"/>
              <a:t>Life for Shipworkers</a:t>
            </a:r>
          </a:p>
        </p:txBody>
      </p:sp>
      <p:sp>
        <p:nvSpPr>
          <p:cNvPr id="11" name="Slide Question">
            <a:extLst>
              <a:ext uri="{FF2B5EF4-FFF2-40B4-BE49-F238E27FC236}">
                <a16:creationId xmlns:a16="http://schemas.microsoft.com/office/drawing/2014/main" id="{5065DE25-684F-BCFE-C8C7-244E300BCC4C}"/>
              </a:ext>
            </a:extLst>
          </p:cNvPr>
          <p:cNvSpPr txBox="1"/>
          <p:nvPr/>
        </p:nvSpPr>
        <p:spPr>
          <a:xfrm>
            <a:off x="0" y="-92520"/>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life like for Vickers shipyard workers?</a:t>
            </a:r>
          </a:p>
        </p:txBody>
      </p:sp>
      <p:sp>
        <p:nvSpPr>
          <p:cNvPr id="8" name="Text ">
            <a:extLst>
              <a:ext uri="{FF2B5EF4-FFF2-40B4-BE49-F238E27FC236}">
                <a16:creationId xmlns:a16="http://schemas.microsoft.com/office/drawing/2014/main" id="{3D586B43-7655-38FA-FE01-28078FBF5AA6}"/>
              </a:ext>
            </a:extLst>
          </p:cNvPr>
          <p:cNvSpPr txBox="1"/>
          <p:nvPr/>
        </p:nvSpPr>
        <p:spPr>
          <a:xfrm>
            <a:off x="465175" y="866372"/>
            <a:ext cx="2054679"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Life for Vickers shipyard workers was not easy.  </a:t>
            </a:r>
          </a:p>
        </p:txBody>
      </p:sp>
      <p:sp>
        <p:nvSpPr>
          <p:cNvPr id="3" name="Text ">
            <a:extLst>
              <a:ext uri="{FF2B5EF4-FFF2-40B4-BE49-F238E27FC236}">
                <a16:creationId xmlns:a16="http://schemas.microsoft.com/office/drawing/2014/main" id="{0DC20B29-9679-0012-A776-79892903B1D0}"/>
              </a:ext>
            </a:extLst>
          </p:cNvPr>
          <p:cNvSpPr txBox="1"/>
          <p:nvPr/>
        </p:nvSpPr>
        <p:spPr>
          <a:xfrm>
            <a:off x="472263" y="1883631"/>
            <a:ext cx="2504853" cy="1867819"/>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work was hard and often dangerous, but it gave many people a stable income and a chance to support their families. </a:t>
            </a:r>
          </a:p>
        </p:txBody>
      </p:sp>
      <p:grpSp>
        <p:nvGrpSpPr>
          <p:cNvPr id="13" name="Group 12" descr="A black and white photograph of the Vickers Steel Foundry. It shows lots of workers and large machinery. ">
            <a:extLst>
              <a:ext uri="{FF2B5EF4-FFF2-40B4-BE49-F238E27FC236}">
                <a16:creationId xmlns:a16="http://schemas.microsoft.com/office/drawing/2014/main" id="{DF523DBB-7F04-34AF-4255-9ACF895DC030}"/>
              </a:ext>
            </a:extLst>
          </p:cNvPr>
          <p:cNvGrpSpPr/>
          <p:nvPr/>
        </p:nvGrpSpPr>
        <p:grpSpPr>
          <a:xfrm>
            <a:off x="3134338" y="670735"/>
            <a:ext cx="8500339" cy="5436603"/>
            <a:chOff x="3134338" y="670735"/>
            <a:chExt cx="8500339" cy="5436603"/>
          </a:xfrm>
        </p:grpSpPr>
        <p:pic>
          <p:nvPicPr>
            <p:cNvPr id="5" name="Picture 4" descr="A group of people working in a factory&#10;&#10;AI-generated content may be incorrect.">
              <a:extLst>
                <a:ext uri="{FF2B5EF4-FFF2-40B4-BE49-F238E27FC236}">
                  <a16:creationId xmlns:a16="http://schemas.microsoft.com/office/drawing/2014/main" id="{2A12BC4C-C6EF-8B6D-07BB-5C31FEC9E2B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34338" y="750661"/>
              <a:ext cx="8468440" cy="5356677"/>
            </a:xfrm>
            <a:prstGeom prst="rect">
              <a:avLst/>
            </a:prstGeom>
            <a:ln w="19050">
              <a:solidFill>
                <a:schemeClr val="tx1"/>
              </a:solidFill>
            </a:ln>
          </p:spPr>
        </p:pic>
        <p:sp>
          <p:nvSpPr>
            <p:cNvPr id="10" name="Text ">
              <a:extLst>
                <a:ext uri="{FF2B5EF4-FFF2-40B4-BE49-F238E27FC236}">
                  <a16:creationId xmlns:a16="http://schemas.microsoft.com/office/drawing/2014/main" id="{D8A17BAF-CC75-59FE-60D7-04FE3C96A14E}"/>
                </a:ext>
              </a:extLst>
            </p:cNvPr>
            <p:cNvSpPr txBox="1"/>
            <p:nvPr/>
          </p:nvSpPr>
          <p:spPr>
            <a:xfrm>
              <a:off x="9603862" y="670735"/>
              <a:ext cx="2030815" cy="257891"/>
            </a:xfrm>
            <a:prstGeom prst="rect">
              <a:avLst/>
            </a:prstGeom>
            <a:noFill/>
          </p:spPr>
          <p:txBody>
            <a:bodyPr wrap="square">
              <a:spAutoFit/>
            </a:bodyPr>
            <a:lstStyle/>
            <a:p>
              <a:pPr algn="r">
                <a:lnSpc>
                  <a:spcPct val="150000"/>
                </a:lnSpc>
              </a:pPr>
              <a:r>
                <a:rPr lang="en-GB" sz="800" dirty="0">
                  <a:solidFill>
                    <a:schemeClr val="bg1"/>
                  </a:solidFill>
                  <a:latin typeface="Calibri" panose="020F0502020204030204" pitchFamily="34" charset="0"/>
                  <a:cs typeface="Calibri" panose="020F0502020204030204" pitchFamily="34" charset="0"/>
                </a:rPr>
                <a:t>© </a:t>
              </a:r>
              <a:r>
                <a:rPr lang="en-GB" sz="800" dirty="0" err="1">
                  <a:solidFill>
                    <a:schemeClr val="bg1"/>
                  </a:solidFill>
                  <a:latin typeface="Calibri" panose="020F0502020204030204" pitchFamily="34" charset="0"/>
                  <a:cs typeface="Calibri" panose="020F0502020204030204" pitchFamily="34" charset="0"/>
                </a:rPr>
                <a:t>Alamy</a:t>
              </a:r>
              <a:r>
                <a:rPr lang="en-GB" sz="800" dirty="0">
                  <a:solidFill>
                    <a:schemeClr val="bg1"/>
                  </a:solidFill>
                  <a:latin typeface="Calibri" panose="020F0502020204030204" pitchFamily="34" charset="0"/>
                  <a:cs typeface="Calibri" panose="020F0502020204030204" pitchFamily="34" charset="0"/>
                </a:rPr>
                <a:t> ref: 2H69RX6</a:t>
              </a:r>
            </a:p>
          </p:txBody>
        </p:sp>
      </p:grpSp>
      <p:pic>
        <p:nvPicPr>
          <p:cNvPr id="23" name="Logo">
            <a:extLst>
              <a:ext uri="{FF2B5EF4-FFF2-40B4-BE49-F238E27FC236}">
                <a16:creationId xmlns:a16="http://schemas.microsoft.com/office/drawing/2014/main" id="{33B35EDD-8394-BC45-EF0C-B7A03569216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668000" y="5529263"/>
            <a:ext cx="1523996" cy="1328736"/>
          </a:xfrm>
          <a:prstGeom prst="rect">
            <a:avLst/>
          </a:prstGeom>
        </p:spPr>
      </p:pic>
    </p:spTree>
    <p:extLst>
      <p:ext uri="{BB962C8B-B14F-4D97-AF65-F5344CB8AC3E}">
        <p14:creationId xmlns:p14="http://schemas.microsoft.com/office/powerpoint/2010/main" val="36889382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75E826F-0AFC-3F86-621A-D74577BCC800}"/>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D0F23FB2-718F-90D0-0547-87879BD7FF63}"/>
              </a:ext>
            </a:extLst>
          </p:cNvPr>
          <p:cNvSpPr>
            <a:spLocks noGrp="1"/>
          </p:cNvSpPr>
          <p:nvPr>
            <p:ph type="ctrTitle"/>
          </p:nvPr>
        </p:nvSpPr>
        <p:spPr>
          <a:xfrm>
            <a:off x="1524000" y="-1280448"/>
            <a:ext cx="9144000" cy="921925"/>
          </a:xfrm>
        </p:spPr>
        <p:txBody>
          <a:bodyPr>
            <a:normAutofit/>
          </a:bodyPr>
          <a:lstStyle/>
          <a:p>
            <a:r>
              <a:rPr lang="en-US" dirty="0"/>
              <a:t>Population Growth</a:t>
            </a:r>
          </a:p>
        </p:txBody>
      </p:sp>
      <p:sp>
        <p:nvSpPr>
          <p:cNvPr id="11" name="Slide Question">
            <a:extLst>
              <a:ext uri="{FF2B5EF4-FFF2-40B4-BE49-F238E27FC236}">
                <a16:creationId xmlns:a16="http://schemas.microsoft.com/office/drawing/2014/main" id="{2E549EAE-DCDC-9ECB-40A2-4D94F23191F4}"/>
              </a:ext>
            </a:extLst>
          </p:cNvPr>
          <p:cNvSpPr txBox="1"/>
          <p:nvPr/>
        </p:nvSpPr>
        <p:spPr>
          <a:xfrm>
            <a:off x="0" y="-92520"/>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key events led to the growth of Barrow-in-Furness?</a:t>
            </a:r>
          </a:p>
        </p:txBody>
      </p:sp>
      <p:sp>
        <p:nvSpPr>
          <p:cNvPr id="2" name="Title">
            <a:extLst>
              <a:ext uri="{FF2B5EF4-FFF2-40B4-BE49-F238E27FC236}">
                <a16:creationId xmlns:a16="http://schemas.microsoft.com/office/drawing/2014/main" id="{D843BA02-80C8-585A-C52E-8A22B33A33E9}"/>
              </a:ext>
            </a:extLst>
          </p:cNvPr>
          <p:cNvSpPr txBox="1">
            <a:spLocks/>
          </p:cNvSpPr>
          <p:nvPr/>
        </p:nvSpPr>
        <p:spPr>
          <a:xfrm>
            <a:off x="580483" y="419825"/>
            <a:ext cx="868679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Population Growth</a:t>
            </a:r>
          </a:p>
        </p:txBody>
      </p:sp>
      <p:grpSp>
        <p:nvGrpSpPr>
          <p:cNvPr id="12" name="Group 11" descr="A black and white photograph of a busy victorian street. It shows horse drawn carriages and the docks behind. ">
            <a:extLst>
              <a:ext uri="{FF2B5EF4-FFF2-40B4-BE49-F238E27FC236}">
                <a16:creationId xmlns:a16="http://schemas.microsoft.com/office/drawing/2014/main" id="{C6B11476-0FFB-1482-6732-5E4680375536}"/>
              </a:ext>
            </a:extLst>
          </p:cNvPr>
          <p:cNvGrpSpPr/>
          <p:nvPr/>
        </p:nvGrpSpPr>
        <p:grpSpPr>
          <a:xfrm>
            <a:off x="675932" y="1197139"/>
            <a:ext cx="6065112" cy="4875910"/>
            <a:chOff x="675932" y="1197139"/>
            <a:chExt cx="6065112" cy="4875910"/>
          </a:xfrm>
        </p:grpSpPr>
        <p:pic>
          <p:nvPicPr>
            <p:cNvPr id="7" name="Picture 6" descr="A horse drawn carriage on a street&#10;&#10;AI-generated content may be incorrect.">
              <a:extLst>
                <a:ext uri="{FF2B5EF4-FFF2-40B4-BE49-F238E27FC236}">
                  <a16:creationId xmlns:a16="http://schemas.microsoft.com/office/drawing/2014/main" id="{3E93CA05-A523-93C9-B537-FCA85566632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5932" y="1266888"/>
              <a:ext cx="6011947" cy="4806161"/>
            </a:xfrm>
            <a:prstGeom prst="rect">
              <a:avLst/>
            </a:prstGeom>
            <a:ln w="19050">
              <a:solidFill>
                <a:schemeClr val="tx1"/>
              </a:solidFill>
            </a:ln>
          </p:spPr>
        </p:pic>
        <p:sp>
          <p:nvSpPr>
            <p:cNvPr id="9" name="Text ">
              <a:extLst>
                <a:ext uri="{FF2B5EF4-FFF2-40B4-BE49-F238E27FC236}">
                  <a16:creationId xmlns:a16="http://schemas.microsoft.com/office/drawing/2014/main" id="{C2DDBFFB-EC52-9F05-11D2-896F16F000C0}"/>
                </a:ext>
              </a:extLst>
            </p:cNvPr>
            <p:cNvSpPr txBox="1"/>
            <p:nvPr/>
          </p:nvSpPr>
          <p:spPr>
            <a:xfrm>
              <a:off x="4710229" y="1197139"/>
              <a:ext cx="2030815" cy="257891"/>
            </a:xfrm>
            <a:prstGeom prst="rect">
              <a:avLst/>
            </a:prstGeom>
            <a:noFill/>
          </p:spPr>
          <p:txBody>
            <a:bodyPr wrap="square">
              <a:spAutoFit/>
            </a:bodyPr>
            <a:lstStyle/>
            <a:p>
              <a:pPr algn="r">
                <a:lnSpc>
                  <a:spcPct val="150000"/>
                </a:lnSpc>
              </a:pPr>
              <a:r>
                <a:rPr lang="en-GB" sz="800" dirty="0">
                  <a:solidFill>
                    <a:schemeClr val="bg1">
                      <a:lumMod val="65000"/>
                    </a:schemeClr>
                  </a:solidFill>
                  <a:latin typeface="Calibri" panose="020F0502020204030204" pitchFamily="34" charset="0"/>
                  <a:cs typeface="Calibri" panose="020F0502020204030204" pitchFamily="34" charset="0"/>
                </a:rPr>
                <a:t>© </a:t>
              </a:r>
              <a:r>
                <a:rPr lang="en-GB" sz="800" dirty="0" err="1">
                  <a:solidFill>
                    <a:schemeClr val="bg1">
                      <a:lumMod val="65000"/>
                    </a:schemeClr>
                  </a:solidFill>
                  <a:latin typeface="Calibri" panose="020F0502020204030204" pitchFamily="34" charset="0"/>
                  <a:cs typeface="Calibri" panose="020F0502020204030204" pitchFamily="34" charset="0"/>
                </a:rPr>
                <a:t>Alamy</a:t>
              </a:r>
              <a:r>
                <a:rPr lang="en-GB" sz="800" dirty="0">
                  <a:solidFill>
                    <a:schemeClr val="bg1">
                      <a:lumMod val="65000"/>
                    </a:schemeClr>
                  </a:solidFill>
                  <a:latin typeface="Calibri" panose="020F0502020204030204" pitchFamily="34" charset="0"/>
                  <a:cs typeface="Calibri" panose="020F0502020204030204" pitchFamily="34" charset="0"/>
                </a:rPr>
                <a:t> ref: PF2KT7</a:t>
              </a:r>
            </a:p>
          </p:txBody>
        </p:sp>
      </p:grpSp>
      <p:sp>
        <p:nvSpPr>
          <p:cNvPr id="8" name="Text ">
            <a:extLst>
              <a:ext uri="{FF2B5EF4-FFF2-40B4-BE49-F238E27FC236}">
                <a16:creationId xmlns:a16="http://schemas.microsoft.com/office/drawing/2014/main" id="{544BC58C-6D18-0706-5AD1-FC3CCDF9D9E4}"/>
              </a:ext>
            </a:extLst>
          </p:cNvPr>
          <p:cNvSpPr txBox="1"/>
          <p:nvPr/>
        </p:nvSpPr>
        <p:spPr>
          <a:xfrm>
            <a:off x="6985840" y="1197139"/>
            <a:ext cx="4195430"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coming of the railways and the growth of industry led to a massive rise in population.</a:t>
            </a:r>
          </a:p>
        </p:txBody>
      </p:sp>
      <p:sp>
        <p:nvSpPr>
          <p:cNvPr id="3" name="Text ">
            <a:extLst>
              <a:ext uri="{FF2B5EF4-FFF2-40B4-BE49-F238E27FC236}">
                <a16:creationId xmlns:a16="http://schemas.microsoft.com/office/drawing/2014/main" id="{9571D4AF-953F-26E7-1CBD-9D3B64F42204}"/>
              </a:ext>
            </a:extLst>
          </p:cNvPr>
          <p:cNvSpPr txBox="1"/>
          <p:nvPr/>
        </p:nvSpPr>
        <p:spPr>
          <a:xfrm>
            <a:off x="6985839" y="2339151"/>
            <a:ext cx="4195429"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1851 there were only about 700 people, but by 1871 the population had jumped to nearly 19,000, and </a:t>
            </a:r>
          </a:p>
          <a:p>
            <a:pPr>
              <a:lnSpc>
                <a:spcPct val="150000"/>
              </a:lnSpc>
            </a:pPr>
            <a:r>
              <a:rPr lang="en-GB" sz="1400" dirty="0">
                <a:latin typeface="Linkpen 17a Print" panose="03050602060000000000" pitchFamily="66" charset="77"/>
              </a:rPr>
              <a:t>by 1881 it had grown to over </a:t>
            </a:r>
          </a:p>
          <a:p>
            <a:pPr>
              <a:lnSpc>
                <a:spcPct val="150000"/>
              </a:lnSpc>
            </a:pPr>
            <a:r>
              <a:rPr lang="en-GB" sz="1400" dirty="0">
                <a:latin typeface="Linkpen 17a Print" panose="03050602060000000000" pitchFamily="66" charset="77"/>
              </a:rPr>
              <a:t>47,000. </a:t>
            </a:r>
          </a:p>
        </p:txBody>
      </p:sp>
      <p:sp>
        <p:nvSpPr>
          <p:cNvPr id="4" name="Text ">
            <a:extLst>
              <a:ext uri="{FF2B5EF4-FFF2-40B4-BE49-F238E27FC236}">
                <a16:creationId xmlns:a16="http://schemas.microsoft.com/office/drawing/2014/main" id="{E8D2C0B0-89D8-4BD5-1E27-60B275B186FE}"/>
              </a:ext>
            </a:extLst>
          </p:cNvPr>
          <p:cNvSpPr txBox="1"/>
          <p:nvPr/>
        </p:nvSpPr>
        <p:spPr>
          <a:xfrm>
            <a:off x="6985840" y="4165402"/>
            <a:ext cx="2838644"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was an incredible change in less than forty years.</a:t>
            </a:r>
          </a:p>
        </p:txBody>
      </p:sp>
      <p:pic>
        <p:nvPicPr>
          <p:cNvPr id="16" name="Picture 15" descr="An illustration of a small Victorian child. He wears a blue jacket, hat and red scarf. ">
            <a:extLst>
              <a:ext uri="{FF2B5EF4-FFF2-40B4-BE49-F238E27FC236}">
                <a16:creationId xmlns:a16="http://schemas.microsoft.com/office/drawing/2014/main" id="{01ACCD71-1BF8-ADF4-6DAE-A5C504CD16D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153620" y="3179765"/>
            <a:ext cx="1276378" cy="3550489"/>
          </a:xfrm>
          <a:prstGeom prst="rect">
            <a:avLst/>
          </a:prstGeom>
        </p:spPr>
      </p:pic>
      <p:pic>
        <p:nvPicPr>
          <p:cNvPr id="23" name="Logo">
            <a:extLst>
              <a:ext uri="{FF2B5EF4-FFF2-40B4-BE49-F238E27FC236}">
                <a16:creationId xmlns:a16="http://schemas.microsoft.com/office/drawing/2014/main" id="{1F8528C8-4872-8089-E06C-82D5BF1724FC}"/>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668000" y="5529263"/>
            <a:ext cx="1523996" cy="1328736"/>
          </a:xfrm>
          <a:prstGeom prst="rect">
            <a:avLst/>
          </a:prstGeom>
        </p:spPr>
      </p:pic>
    </p:spTree>
    <p:extLst>
      <p:ext uri="{BB962C8B-B14F-4D97-AF65-F5344CB8AC3E}">
        <p14:creationId xmlns:p14="http://schemas.microsoft.com/office/powerpoint/2010/main" val="71224752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2" presetClass="entr" presetSubtype="2"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800" fill="hold"/>
                                        <p:tgtEl>
                                          <p:spTgt spid="16"/>
                                        </p:tgtEl>
                                        <p:attrNameLst>
                                          <p:attrName>ppt_x</p:attrName>
                                        </p:attrNameLst>
                                      </p:cBhvr>
                                      <p:tavLst>
                                        <p:tav tm="0">
                                          <p:val>
                                            <p:strVal val="1+#ppt_w/2"/>
                                          </p:val>
                                        </p:tav>
                                        <p:tav tm="100000">
                                          <p:val>
                                            <p:strVal val="#ppt_x"/>
                                          </p:val>
                                        </p:tav>
                                      </p:tavLst>
                                    </p:anim>
                                    <p:anim calcmode="lin" valueType="num">
                                      <p:cBhvr additive="base">
                                        <p:cTn id="27" dur="8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EB2D5E0-EBEB-E548-6B08-2D09F919D75B}"/>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94D86011-18A2-8B97-C6E3-2CB79FDF4E00}"/>
              </a:ext>
            </a:extLst>
          </p:cNvPr>
          <p:cNvSpPr>
            <a:spLocks noGrp="1"/>
          </p:cNvSpPr>
          <p:nvPr>
            <p:ph type="ctrTitle"/>
          </p:nvPr>
        </p:nvSpPr>
        <p:spPr>
          <a:xfrm>
            <a:off x="1524000" y="-1280448"/>
            <a:ext cx="9144000" cy="921925"/>
          </a:xfrm>
        </p:spPr>
        <p:txBody>
          <a:bodyPr>
            <a:normAutofit fontScale="90000"/>
          </a:bodyPr>
          <a:lstStyle/>
          <a:p>
            <a:r>
              <a:rPr lang="en-US" dirty="0"/>
              <a:t>Immigration</a:t>
            </a:r>
            <a:br>
              <a:rPr lang="en-US" dirty="0"/>
            </a:br>
            <a:br>
              <a:rPr lang="en-US" dirty="0"/>
            </a:br>
            <a:r>
              <a:rPr lang="en-US" dirty="0"/>
              <a:t>Immigration</a:t>
            </a:r>
          </a:p>
        </p:txBody>
      </p:sp>
      <p:sp>
        <p:nvSpPr>
          <p:cNvPr id="11" name="Slide Question">
            <a:extLst>
              <a:ext uri="{FF2B5EF4-FFF2-40B4-BE49-F238E27FC236}">
                <a16:creationId xmlns:a16="http://schemas.microsoft.com/office/drawing/2014/main" id="{2728C67E-FD96-8754-C01C-136A41380F8B}"/>
              </a:ext>
            </a:extLst>
          </p:cNvPr>
          <p:cNvSpPr txBox="1"/>
          <p:nvPr/>
        </p:nvSpPr>
        <p:spPr>
          <a:xfrm>
            <a:off x="0" y="-92520"/>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key events led to the growth of Barrow-in-Furness?</a:t>
            </a:r>
          </a:p>
        </p:txBody>
      </p:sp>
      <p:sp>
        <p:nvSpPr>
          <p:cNvPr id="2" name="Title">
            <a:extLst>
              <a:ext uri="{FF2B5EF4-FFF2-40B4-BE49-F238E27FC236}">
                <a16:creationId xmlns:a16="http://schemas.microsoft.com/office/drawing/2014/main" id="{52103C0C-5065-9DCE-435A-92B6F97CDD96}"/>
              </a:ext>
            </a:extLst>
          </p:cNvPr>
          <p:cNvSpPr txBox="1">
            <a:spLocks/>
          </p:cNvSpPr>
          <p:nvPr/>
        </p:nvSpPr>
        <p:spPr>
          <a:xfrm>
            <a:off x="580483" y="590564"/>
            <a:ext cx="868679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Immigration</a:t>
            </a:r>
          </a:p>
        </p:txBody>
      </p:sp>
      <p:sp>
        <p:nvSpPr>
          <p:cNvPr id="8" name="Text ">
            <a:extLst>
              <a:ext uri="{FF2B5EF4-FFF2-40B4-BE49-F238E27FC236}">
                <a16:creationId xmlns:a16="http://schemas.microsoft.com/office/drawing/2014/main" id="{9A860484-A57F-D3A9-3C17-3BD3A64B88C9}"/>
              </a:ext>
            </a:extLst>
          </p:cNvPr>
          <p:cNvSpPr txBox="1"/>
          <p:nvPr/>
        </p:nvSpPr>
        <p:spPr>
          <a:xfrm>
            <a:off x="580484" y="1434757"/>
            <a:ext cx="4195430"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From Cornish miners to Staffordshire steel workers, people came to Barrow from across the country </a:t>
            </a:r>
          </a:p>
          <a:p>
            <a:pPr>
              <a:lnSpc>
                <a:spcPct val="150000"/>
              </a:lnSpc>
            </a:pPr>
            <a:r>
              <a:rPr lang="en-GB" sz="1400" dirty="0">
                <a:latin typeface="Linkpen 17a Print" panose="03050602060000000000" pitchFamily="66" charset="77"/>
              </a:rPr>
              <a:t>seeking work.</a:t>
            </a:r>
          </a:p>
        </p:txBody>
      </p:sp>
      <p:sp>
        <p:nvSpPr>
          <p:cNvPr id="3" name="Text ">
            <a:extLst>
              <a:ext uri="{FF2B5EF4-FFF2-40B4-BE49-F238E27FC236}">
                <a16:creationId xmlns:a16="http://schemas.microsoft.com/office/drawing/2014/main" id="{5A2E3740-9697-54C2-FBE7-0F5830ED28A8}"/>
              </a:ext>
            </a:extLst>
          </p:cNvPr>
          <p:cNvSpPr txBox="1"/>
          <p:nvPr/>
        </p:nvSpPr>
        <p:spPr>
          <a:xfrm>
            <a:off x="580484" y="2949043"/>
            <a:ext cx="3536434"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even included people </a:t>
            </a:r>
          </a:p>
          <a:p>
            <a:pPr>
              <a:lnSpc>
                <a:spcPct val="150000"/>
              </a:lnSpc>
            </a:pPr>
            <a:r>
              <a:rPr lang="en-GB" sz="1400" dirty="0">
                <a:latin typeface="Linkpen 17a Print" panose="03050602060000000000" pitchFamily="66" charset="77"/>
              </a:rPr>
              <a:t>from other countries, such </a:t>
            </a:r>
          </a:p>
          <a:p>
            <a:pPr>
              <a:lnSpc>
                <a:spcPct val="150000"/>
              </a:lnSpc>
            </a:pPr>
            <a:r>
              <a:rPr lang="en-GB" sz="1400" dirty="0">
                <a:latin typeface="Linkpen 17a Print" panose="03050602060000000000" pitchFamily="66" charset="77"/>
              </a:rPr>
              <a:t>as Ireland and Scotland.</a:t>
            </a:r>
          </a:p>
        </p:txBody>
      </p:sp>
      <p:sp>
        <p:nvSpPr>
          <p:cNvPr id="4" name="Text ">
            <a:extLst>
              <a:ext uri="{FF2B5EF4-FFF2-40B4-BE49-F238E27FC236}">
                <a16:creationId xmlns:a16="http://schemas.microsoft.com/office/drawing/2014/main" id="{B9F17056-D315-4BC6-3920-8773FFD735B0}"/>
              </a:ext>
            </a:extLst>
          </p:cNvPr>
          <p:cNvSpPr txBox="1"/>
          <p:nvPr/>
        </p:nvSpPr>
        <p:spPr>
          <a:xfrm>
            <a:off x="564454" y="4140164"/>
            <a:ext cx="3125043"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diverse influx of people brought different skills, cultures, and traditions to the town. </a:t>
            </a:r>
          </a:p>
        </p:txBody>
      </p:sp>
      <p:pic>
        <p:nvPicPr>
          <p:cNvPr id="13" name="Picture 12" descr="An illustration of a Cornish miner. He is covered in dust and holds a pick axe. ">
            <a:extLst>
              <a:ext uri="{FF2B5EF4-FFF2-40B4-BE49-F238E27FC236}">
                <a16:creationId xmlns:a16="http://schemas.microsoft.com/office/drawing/2014/main" id="{36F69276-B424-9FF8-727E-F8051EE0FAD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21624" y="2014112"/>
            <a:ext cx="2204515" cy="4747519"/>
          </a:xfrm>
          <a:prstGeom prst="rect">
            <a:avLst/>
          </a:prstGeom>
        </p:spPr>
      </p:pic>
      <p:pic>
        <p:nvPicPr>
          <p:cNvPr id="6" name="Picture 5" descr="An illustrated map of england with orange arrows pointing to the location of barrow-in-furness. ">
            <a:extLst>
              <a:ext uri="{FF2B5EF4-FFF2-40B4-BE49-F238E27FC236}">
                <a16:creationId xmlns:a16="http://schemas.microsoft.com/office/drawing/2014/main" id="{7882F6AA-B36C-0E93-6D8E-C653A9F465E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27993" y="479039"/>
            <a:ext cx="5517614" cy="5899921"/>
          </a:xfrm>
          <a:prstGeom prst="rect">
            <a:avLst/>
          </a:prstGeom>
          <a:ln w="19050">
            <a:solidFill>
              <a:schemeClr val="tx1"/>
            </a:solidFill>
          </a:ln>
        </p:spPr>
      </p:pic>
      <p:pic>
        <p:nvPicPr>
          <p:cNvPr id="23" name="Logo">
            <a:extLst>
              <a:ext uri="{FF2B5EF4-FFF2-40B4-BE49-F238E27FC236}">
                <a16:creationId xmlns:a16="http://schemas.microsoft.com/office/drawing/2014/main" id="{943E83BE-C8B7-B7EF-8F64-51D4AD38FDD7}"/>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668000" y="5529263"/>
            <a:ext cx="1523996" cy="1328736"/>
          </a:xfrm>
          <a:prstGeom prst="rect">
            <a:avLst/>
          </a:prstGeom>
        </p:spPr>
      </p:pic>
    </p:spTree>
    <p:extLst>
      <p:ext uri="{BB962C8B-B14F-4D97-AF65-F5344CB8AC3E}">
        <p14:creationId xmlns:p14="http://schemas.microsoft.com/office/powerpoint/2010/main" val="29162961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2" presetClass="entr" presetSubtype="1"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AFB9B13-AE98-2867-9317-7CBE52D598EE}"/>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1FCE408F-6F7D-57E1-DF57-D451DA800347}"/>
              </a:ext>
            </a:extLst>
          </p:cNvPr>
          <p:cNvSpPr>
            <a:spLocks noGrp="1"/>
          </p:cNvSpPr>
          <p:nvPr>
            <p:ph type="ctrTitle"/>
          </p:nvPr>
        </p:nvSpPr>
        <p:spPr>
          <a:xfrm>
            <a:off x="1524000" y="-1280448"/>
            <a:ext cx="9144000" cy="921925"/>
          </a:xfrm>
        </p:spPr>
        <p:txBody>
          <a:bodyPr>
            <a:normAutofit/>
          </a:bodyPr>
          <a:lstStyle/>
          <a:p>
            <a:r>
              <a:rPr lang="en-US" dirty="0"/>
              <a:t>Housing for the workers</a:t>
            </a:r>
          </a:p>
        </p:txBody>
      </p:sp>
      <p:sp>
        <p:nvSpPr>
          <p:cNvPr id="11" name="Slide Question">
            <a:extLst>
              <a:ext uri="{FF2B5EF4-FFF2-40B4-BE49-F238E27FC236}">
                <a16:creationId xmlns:a16="http://schemas.microsoft.com/office/drawing/2014/main" id="{739FC7BE-6685-DD84-F042-8BB61D032DD1}"/>
              </a:ext>
            </a:extLst>
          </p:cNvPr>
          <p:cNvSpPr txBox="1"/>
          <p:nvPr/>
        </p:nvSpPr>
        <p:spPr>
          <a:xfrm>
            <a:off x="0" y="-92520"/>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life like for Vickers shipyard workers?</a:t>
            </a:r>
          </a:p>
        </p:txBody>
      </p:sp>
      <p:sp>
        <p:nvSpPr>
          <p:cNvPr id="2" name="Title">
            <a:extLst>
              <a:ext uri="{FF2B5EF4-FFF2-40B4-BE49-F238E27FC236}">
                <a16:creationId xmlns:a16="http://schemas.microsoft.com/office/drawing/2014/main" id="{E8CE260C-C472-7761-6284-02A16A787589}"/>
              </a:ext>
            </a:extLst>
          </p:cNvPr>
          <p:cNvSpPr txBox="1">
            <a:spLocks/>
          </p:cNvSpPr>
          <p:nvPr/>
        </p:nvSpPr>
        <p:spPr>
          <a:xfrm>
            <a:off x="580483" y="524144"/>
            <a:ext cx="868679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Housing for the Workers</a:t>
            </a:r>
          </a:p>
        </p:txBody>
      </p:sp>
      <p:sp>
        <p:nvSpPr>
          <p:cNvPr id="8" name="Text ">
            <a:extLst>
              <a:ext uri="{FF2B5EF4-FFF2-40B4-BE49-F238E27FC236}">
                <a16:creationId xmlns:a16="http://schemas.microsoft.com/office/drawing/2014/main" id="{8A4323DF-05D3-087A-392F-739909252B50}"/>
              </a:ext>
            </a:extLst>
          </p:cNvPr>
          <p:cNvSpPr txBox="1"/>
          <p:nvPr/>
        </p:nvSpPr>
        <p:spPr>
          <a:xfrm>
            <a:off x="580484" y="1466656"/>
            <a:ext cx="4799590"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To meet the needs of the growing population lots of houses need to be built – and quickly!</a:t>
            </a:r>
          </a:p>
        </p:txBody>
      </p:sp>
      <p:sp>
        <p:nvSpPr>
          <p:cNvPr id="3" name="Text ">
            <a:extLst>
              <a:ext uri="{FF2B5EF4-FFF2-40B4-BE49-F238E27FC236}">
                <a16:creationId xmlns:a16="http://schemas.microsoft.com/office/drawing/2014/main" id="{56A1C924-F4F3-01AE-427F-4596B1381BC7}"/>
              </a:ext>
            </a:extLst>
          </p:cNvPr>
          <p:cNvSpPr txBox="1"/>
          <p:nvPr/>
        </p:nvSpPr>
        <p:spPr>
          <a:xfrm>
            <a:off x="580483" y="2233537"/>
            <a:ext cx="4650735"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first company houses, known as the Barrow Island Huts, were built in the 1870s. These temporary wooden and brick cottages were arranged in rows, much like an army camp, and were home to up to 3,000 workers. </a:t>
            </a:r>
          </a:p>
        </p:txBody>
      </p:sp>
      <p:sp>
        <p:nvSpPr>
          <p:cNvPr id="5" name="Text ">
            <a:extLst>
              <a:ext uri="{FF2B5EF4-FFF2-40B4-BE49-F238E27FC236}">
                <a16:creationId xmlns:a16="http://schemas.microsoft.com/office/drawing/2014/main" id="{85D42897-3F97-C518-ED1E-8835D6ADECBF}"/>
              </a:ext>
            </a:extLst>
          </p:cNvPr>
          <p:cNvSpPr txBox="1"/>
          <p:nvPr/>
        </p:nvSpPr>
        <p:spPr>
          <a:xfrm>
            <a:off x="580483" y="3900665"/>
            <a:ext cx="4211460"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Although they were very basic, they played an important role in attracting workers to the town. </a:t>
            </a:r>
          </a:p>
        </p:txBody>
      </p:sp>
      <p:sp>
        <p:nvSpPr>
          <p:cNvPr id="4" name="Text ">
            <a:extLst>
              <a:ext uri="{FF2B5EF4-FFF2-40B4-BE49-F238E27FC236}">
                <a16:creationId xmlns:a16="http://schemas.microsoft.com/office/drawing/2014/main" id="{16547862-0FC3-3547-09B4-7C3C0EDE79B7}"/>
              </a:ext>
            </a:extLst>
          </p:cNvPr>
          <p:cNvSpPr txBox="1"/>
          <p:nvPr/>
        </p:nvSpPr>
        <p:spPr>
          <a:xfrm>
            <a:off x="564454" y="4967629"/>
            <a:ext cx="2995610"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However, they were described in 1875 as 'filthy homes' and knocked down in the 1880s.</a:t>
            </a:r>
          </a:p>
        </p:txBody>
      </p:sp>
      <p:grpSp>
        <p:nvGrpSpPr>
          <p:cNvPr id="15" name="Group 14" descr="A. Black and white map highlighting the location of the Barrow Island Huts. ">
            <a:extLst>
              <a:ext uri="{FF2B5EF4-FFF2-40B4-BE49-F238E27FC236}">
                <a16:creationId xmlns:a16="http://schemas.microsoft.com/office/drawing/2014/main" id="{728F1B43-280D-E1FE-F781-9A1EA7C435F6}"/>
              </a:ext>
            </a:extLst>
          </p:cNvPr>
          <p:cNvGrpSpPr/>
          <p:nvPr/>
        </p:nvGrpSpPr>
        <p:grpSpPr>
          <a:xfrm>
            <a:off x="5380074" y="1178089"/>
            <a:ext cx="6076306" cy="5057448"/>
            <a:chOff x="5380074" y="1178089"/>
            <a:chExt cx="6076306" cy="5057448"/>
          </a:xfrm>
        </p:grpSpPr>
        <p:pic>
          <p:nvPicPr>
            <p:cNvPr id="7" name="Picture 6">
              <a:extLst>
                <a:ext uri="{FF2B5EF4-FFF2-40B4-BE49-F238E27FC236}">
                  <a16:creationId xmlns:a16="http://schemas.microsoft.com/office/drawing/2014/main" id="{19F3762B-30DB-CC58-3F91-366B416793D3}"/>
                </a:ext>
              </a:extLst>
            </p:cNvPr>
            <p:cNvPicPr>
              <a:picLocks noChangeAspect="1"/>
            </p:cNvPicPr>
            <p:nvPr/>
          </p:nvPicPr>
          <p:blipFill>
            <a:blip r:embed="rId4" cstate="email">
              <a:extLst>
                <a:ext uri="{28A0092B-C50C-407E-A947-70E740481C1C}">
                  <a14:useLocalDpi xmlns:a14="http://schemas.microsoft.com/office/drawing/2010/main"/>
                </a:ext>
              </a:extLst>
            </a:blip>
            <a:srcRect l="638" t="5327" r="1262" b="1012"/>
            <a:stretch>
              <a:fillRect/>
            </a:stretch>
          </p:blipFill>
          <p:spPr>
            <a:xfrm>
              <a:off x="5380074" y="1430204"/>
              <a:ext cx="6018028" cy="4805333"/>
            </a:xfrm>
            <a:prstGeom prst="rect">
              <a:avLst/>
            </a:prstGeom>
            <a:ln w="19050">
              <a:solidFill>
                <a:schemeClr val="tx1"/>
              </a:solidFill>
            </a:ln>
          </p:spPr>
        </p:pic>
        <p:sp>
          <p:nvSpPr>
            <p:cNvPr id="12" name="Text ">
              <a:extLst>
                <a:ext uri="{FF2B5EF4-FFF2-40B4-BE49-F238E27FC236}">
                  <a16:creationId xmlns:a16="http://schemas.microsoft.com/office/drawing/2014/main" id="{E76FD66E-C47B-4CD2-E65B-F1FA1DC1777D}"/>
                </a:ext>
              </a:extLst>
            </p:cNvPr>
            <p:cNvSpPr txBox="1"/>
            <p:nvPr/>
          </p:nvSpPr>
          <p:spPr>
            <a:xfrm>
              <a:off x="9425565" y="1178089"/>
              <a:ext cx="2030815" cy="257891"/>
            </a:xfrm>
            <a:prstGeom prst="rect">
              <a:avLst/>
            </a:prstGeom>
            <a:noFill/>
          </p:spPr>
          <p:txBody>
            <a:bodyPr wrap="square">
              <a:spAutoFit/>
            </a:bodyPr>
            <a:lstStyle/>
            <a:p>
              <a:pPr algn="r">
                <a:lnSpc>
                  <a:spcPct val="150000"/>
                </a:lnSpc>
              </a:pPr>
              <a:r>
                <a:rPr lang="en-GB" sz="800" dirty="0">
                  <a:solidFill>
                    <a:schemeClr val="bg1">
                      <a:lumMod val="65000"/>
                    </a:schemeClr>
                  </a:solidFill>
                  <a:latin typeface="Calibri" panose="020F0502020204030204" pitchFamily="34" charset="0"/>
                  <a:cs typeface="Calibri" panose="020F0502020204030204" pitchFamily="34" charset="0"/>
                </a:rPr>
                <a:t>© copyright</a:t>
              </a:r>
            </a:p>
          </p:txBody>
        </p:sp>
      </p:grpSp>
      <p:pic>
        <p:nvPicPr>
          <p:cNvPr id="10" name="Picture 9">
            <a:extLst>
              <a:ext uri="{FF2B5EF4-FFF2-40B4-BE49-F238E27FC236}">
                <a16:creationId xmlns:a16="http://schemas.microsoft.com/office/drawing/2014/main" id="{482A7C8D-C4D2-BDA3-BE77-864E8082530E}"/>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880790" y="4258719"/>
            <a:ext cx="2616200" cy="1841500"/>
          </a:xfrm>
          <a:prstGeom prst="rect">
            <a:avLst/>
          </a:prstGeom>
        </p:spPr>
      </p:pic>
      <p:pic>
        <p:nvPicPr>
          <p:cNvPr id="23" name="Logo">
            <a:extLst>
              <a:ext uri="{FF2B5EF4-FFF2-40B4-BE49-F238E27FC236}">
                <a16:creationId xmlns:a16="http://schemas.microsoft.com/office/drawing/2014/main" id="{4FDAB2B0-515A-1831-2625-08056184FEE5}"/>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668000" y="5529263"/>
            <a:ext cx="1523996" cy="1328736"/>
          </a:xfrm>
          <a:prstGeom prst="rect">
            <a:avLst/>
          </a:prstGeom>
        </p:spPr>
      </p:pic>
    </p:spTree>
    <p:extLst>
      <p:ext uri="{BB962C8B-B14F-4D97-AF65-F5344CB8AC3E}">
        <p14:creationId xmlns:p14="http://schemas.microsoft.com/office/powerpoint/2010/main" val="28583220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3" grpId="0"/>
      <p:bldP spid="5"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FBC47C1-35D4-2201-618E-56AC2350E801}"/>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1AA2F23C-614D-DC4D-6187-F50A014B671B}"/>
              </a:ext>
            </a:extLst>
          </p:cNvPr>
          <p:cNvSpPr>
            <a:spLocks noGrp="1"/>
          </p:cNvSpPr>
          <p:nvPr>
            <p:ph type="ctrTitle"/>
          </p:nvPr>
        </p:nvSpPr>
        <p:spPr>
          <a:xfrm>
            <a:off x="1524000" y="-1280448"/>
            <a:ext cx="9144000" cy="921925"/>
          </a:xfrm>
        </p:spPr>
        <p:txBody>
          <a:bodyPr>
            <a:normAutofit/>
          </a:bodyPr>
          <a:lstStyle/>
          <a:p>
            <a:r>
              <a:rPr lang="en-US" dirty="0"/>
              <a:t>Devonshire Buildings</a:t>
            </a:r>
          </a:p>
        </p:txBody>
      </p:sp>
      <p:sp>
        <p:nvSpPr>
          <p:cNvPr id="11" name="Slide Question">
            <a:extLst>
              <a:ext uri="{FF2B5EF4-FFF2-40B4-BE49-F238E27FC236}">
                <a16:creationId xmlns:a16="http://schemas.microsoft.com/office/drawing/2014/main" id="{FCFA3A66-183A-36F0-CE72-550BF05632BB}"/>
              </a:ext>
            </a:extLst>
          </p:cNvPr>
          <p:cNvSpPr txBox="1"/>
          <p:nvPr/>
        </p:nvSpPr>
        <p:spPr>
          <a:xfrm>
            <a:off x="0" y="-92520"/>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life like for Vickers shipyard workers?</a:t>
            </a:r>
          </a:p>
        </p:txBody>
      </p:sp>
      <p:sp>
        <p:nvSpPr>
          <p:cNvPr id="12" name="Title">
            <a:extLst>
              <a:ext uri="{FF2B5EF4-FFF2-40B4-BE49-F238E27FC236}">
                <a16:creationId xmlns:a16="http://schemas.microsoft.com/office/drawing/2014/main" id="{6455678F-2F1E-9699-EC9C-82CAB7872F53}"/>
              </a:ext>
            </a:extLst>
          </p:cNvPr>
          <p:cNvSpPr txBox="1">
            <a:spLocks/>
          </p:cNvSpPr>
          <p:nvPr/>
        </p:nvSpPr>
        <p:spPr>
          <a:xfrm>
            <a:off x="580483" y="524144"/>
            <a:ext cx="868679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Housing for the Workers</a:t>
            </a:r>
          </a:p>
        </p:txBody>
      </p:sp>
      <p:grpSp>
        <p:nvGrpSpPr>
          <p:cNvPr id="18" name="Group 17" descr="A colour photograph of the Devonshire Buildings. A large brick building. ">
            <a:extLst>
              <a:ext uri="{FF2B5EF4-FFF2-40B4-BE49-F238E27FC236}">
                <a16:creationId xmlns:a16="http://schemas.microsoft.com/office/drawing/2014/main" id="{01F61F4B-2CA4-6AA2-0699-F518190C0258}"/>
              </a:ext>
            </a:extLst>
          </p:cNvPr>
          <p:cNvGrpSpPr/>
          <p:nvPr/>
        </p:nvGrpSpPr>
        <p:grpSpPr>
          <a:xfrm>
            <a:off x="712178" y="1326063"/>
            <a:ext cx="6922000" cy="4754826"/>
            <a:chOff x="712178" y="1326063"/>
            <a:chExt cx="6922000" cy="4754826"/>
          </a:xfrm>
        </p:grpSpPr>
        <p:pic>
          <p:nvPicPr>
            <p:cNvPr id="9" name="Picture 8" descr="A building with a steeple on the corner&#10;&#10;AI-generated content may be incorrect.">
              <a:extLst>
                <a:ext uri="{FF2B5EF4-FFF2-40B4-BE49-F238E27FC236}">
                  <a16:creationId xmlns:a16="http://schemas.microsoft.com/office/drawing/2014/main" id="{81DE9036-56C7-A876-A1FE-DBE241EE6FA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12178" y="1403168"/>
              <a:ext cx="6868835" cy="4677721"/>
            </a:xfrm>
            <a:prstGeom prst="rect">
              <a:avLst/>
            </a:prstGeom>
            <a:ln w="19050">
              <a:solidFill>
                <a:schemeClr val="tx1"/>
              </a:solidFill>
            </a:ln>
          </p:spPr>
        </p:pic>
        <p:sp>
          <p:nvSpPr>
            <p:cNvPr id="17" name="Text ">
              <a:extLst>
                <a:ext uri="{FF2B5EF4-FFF2-40B4-BE49-F238E27FC236}">
                  <a16:creationId xmlns:a16="http://schemas.microsoft.com/office/drawing/2014/main" id="{D6DAFDB2-6A1C-B519-10C5-3CD1CFBB586B}"/>
                </a:ext>
              </a:extLst>
            </p:cNvPr>
            <p:cNvSpPr txBox="1"/>
            <p:nvPr/>
          </p:nvSpPr>
          <p:spPr>
            <a:xfrm>
              <a:off x="5603363" y="1326063"/>
              <a:ext cx="2030815" cy="257891"/>
            </a:xfrm>
            <a:prstGeom prst="rect">
              <a:avLst/>
            </a:prstGeom>
            <a:noFill/>
          </p:spPr>
          <p:txBody>
            <a:bodyPr wrap="square">
              <a:spAutoFit/>
            </a:bodyPr>
            <a:lstStyle/>
            <a:p>
              <a:pPr algn="r">
                <a:lnSpc>
                  <a:spcPct val="150000"/>
                </a:lnSpc>
              </a:pPr>
              <a:r>
                <a:rPr lang="en-GB" sz="800" dirty="0">
                  <a:solidFill>
                    <a:schemeClr val="bg1"/>
                  </a:solidFill>
                  <a:latin typeface="Calibri" panose="020F0502020204030204" pitchFamily="34" charset="0"/>
                  <a:cs typeface="Calibri" panose="020F0502020204030204" pitchFamily="34" charset="0"/>
                </a:rPr>
                <a:t>© </a:t>
              </a:r>
              <a:r>
                <a:rPr lang="en-GB" sz="800" dirty="0" err="1">
                  <a:solidFill>
                    <a:schemeClr val="bg1"/>
                  </a:solidFill>
                  <a:latin typeface="Calibri" panose="020F0502020204030204" pitchFamily="34" charset="0"/>
                  <a:cs typeface="Calibri" panose="020F0502020204030204" pitchFamily="34" charset="0"/>
                </a:rPr>
                <a:t>Alamy</a:t>
              </a:r>
              <a:r>
                <a:rPr lang="en-GB" sz="800" dirty="0">
                  <a:solidFill>
                    <a:schemeClr val="bg1"/>
                  </a:solidFill>
                  <a:latin typeface="Calibri" panose="020F0502020204030204" pitchFamily="34" charset="0"/>
                  <a:cs typeface="Calibri" panose="020F0502020204030204" pitchFamily="34" charset="0"/>
                </a:rPr>
                <a:t> ref: 2WP2XBA</a:t>
              </a:r>
            </a:p>
          </p:txBody>
        </p:sp>
      </p:grpSp>
      <p:pic>
        <p:nvPicPr>
          <p:cNvPr id="19" name="Picture 18" descr="An illustration of an iron worker. He is covered in dirt, wears a brown waistcoat and grey hat. ">
            <a:extLst>
              <a:ext uri="{FF2B5EF4-FFF2-40B4-BE49-F238E27FC236}">
                <a16:creationId xmlns:a16="http://schemas.microsoft.com/office/drawing/2014/main" id="{F9337285-B897-12C0-7E7B-3DD4940F77B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8976" y="1903228"/>
            <a:ext cx="1529536" cy="4867810"/>
          </a:xfrm>
          <a:prstGeom prst="rect">
            <a:avLst/>
          </a:prstGeom>
        </p:spPr>
      </p:pic>
      <p:sp>
        <p:nvSpPr>
          <p:cNvPr id="8" name="Text ">
            <a:extLst>
              <a:ext uri="{FF2B5EF4-FFF2-40B4-BE49-F238E27FC236}">
                <a16:creationId xmlns:a16="http://schemas.microsoft.com/office/drawing/2014/main" id="{E4B42CBD-4CE2-F241-9AF2-F15E54A128CC}"/>
              </a:ext>
            </a:extLst>
          </p:cNvPr>
          <p:cNvSpPr txBox="1"/>
          <p:nvPr/>
        </p:nvSpPr>
        <p:spPr>
          <a:xfrm>
            <a:off x="7837383" y="1505250"/>
            <a:ext cx="2862516"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Later, more substantial housing was built. </a:t>
            </a:r>
          </a:p>
        </p:txBody>
      </p:sp>
      <p:sp>
        <p:nvSpPr>
          <p:cNvPr id="3" name="Text ">
            <a:extLst>
              <a:ext uri="{FF2B5EF4-FFF2-40B4-BE49-F238E27FC236}">
                <a16:creationId xmlns:a16="http://schemas.microsoft.com/office/drawing/2014/main" id="{D21BA789-A4E5-14EB-8311-B80E2C61BB58}"/>
              </a:ext>
            </a:extLst>
          </p:cNvPr>
          <p:cNvSpPr txBox="1"/>
          <p:nvPr/>
        </p:nvSpPr>
        <p:spPr>
          <a:xfrm>
            <a:off x="7837383" y="2247973"/>
            <a:ext cx="3800584"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Much of it was based on Scottish tenements, as these were cheap to build and would have helped encourage the skilled workers from Scotland to move to the town.</a:t>
            </a:r>
          </a:p>
        </p:txBody>
      </p:sp>
      <p:sp>
        <p:nvSpPr>
          <p:cNvPr id="5" name="Text ">
            <a:extLst>
              <a:ext uri="{FF2B5EF4-FFF2-40B4-BE49-F238E27FC236}">
                <a16:creationId xmlns:a16="http://schemas.microsoft.com/office/drawing/2014/main" id="{C297CBD2-2F3F-0BB8-478F-8B7D4452BE77}"/>
              </a:ext>
            </a:extLst>
          </p:cNvPr>
          <p:cNvSpPr txBox="1"/>
          <p:nvPr/>
        </p:nvSpPr>
        <p:spPr>
          <a:xfrm>
            <a:off x="7837383" y="3890943"/>
            <a:ext cx="3441608"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One example was the Devonshire Buildings, constructed in 1874. </a:t>
            </a:r>
          </a:p>
        </p:txBody>
      </p:sp>
      <p:sp>
        <p:nvSpPr>
          <p:cNvPr id="4" name="Text ">
            <a:extLst>
              <a:ext uri="{FF2B5EF4-FFF2-40B4-BE49-F238E27FC236}">
                <a16:creationId xmlns:a16="http://schemas.microsoft.com/office/drawing/2014/main" id="{7FEB091F-0786-8569-3528-83F7DE9E68E6}"/>
              </a:ext>
            </a:extLst>
          </p:cNvPr>
          <p:cNvSpPr txBox="1"/>
          <p:nvPr/>
        </p:nvSpPr>
        <p:spPr>
          <a:xfrm>
            <a:off x="7837383" y="4633666"/>
            <a:ext cx="3441608"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These still stand today and are a reminder of the town’s rich industrial past. </a:t>
            </a:r>
          </a:p>
        </p:txBody>
      </p:sp>
      <p:grpSp>
        <p:nvGrpSpPr>
          <p:cNvPr id="16" name="Group 15" descr="Devonshire Buildings&#13;&#10;">
            <a:extLst>
              <a:ext uri="{FF2B5EF4-FFF2-40B4-BE49-F238E27FC236}">
                <a16:creationId xmlns:a16="http://schemas.microsoft.com/office/drawing/2014/main" id="{6221EAC8-40A5-F51E-F0F2-611FA8B67126}"/>
              </a:ext>
            </a:extLst>
          </p:cNvPr>
          <p:cNvGrpSpPr/>
          <p:nvPr/>
        </p:nvGrpSpPr>
        <p:grpSpPr>
          <a:xfrm>
            <a:off x="7837383" y="5724484"/>
            <a:ext cx="2717789" cy="367408"/>
            <a:chOff x="7950211" y="5644573"/>
            <a:chExt cx="2717789" cy="367408"/>
          </a:xfrm>
        </p:grpSpPr>
        <p:sp>
          <p:nvSpPr>
            <p:cNvPr id="13" name="Text ">
              <a:extLst>
                <a:ext uri="{FF2B5EF4-FFF2-40B4-BE49-F238E27FC236}">
                  <a16:creationId xmlns:a16="http://schemas.microsoft.com/office/drawing/2014/main" id="{CA6CCF71-906D-E70E-8596-71DF74FD19F3}"/>
                </a:ext>
              </a:extLst>
            </p:cNvPr>
            <p:cNvSpPr txBox="1"/>
            <p:nvPr/>
          </p:nvSpPr>
          <p:spPr>
            <a:xfrm>
              <a:off x="8262684" y="5644573"/>
              <a:ext cx="2405316" cy="367408"/>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Devonshire Buildings</a:t>
              </a:r>
            </a:p>
          </p:txBody>
        </p:sp>
        <p:pic>
          <p:nvPicPr>
            <p:cNvPr id="15" name="Picture 14">
              <a:extLst>
                <a:ext uri="{FF2B5EF4-FFF2-40B4-BE49-F238E27FC236}">
                  <a16:creationId xmlns:a16="http://schemas.microsoft.com/office/drawing/2014/main" id="{20AFC66D-86A0-8FEB-223A-87293B47E4F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0800000">
              <a:off x="7950211" y="5714473"/>
              <a:ext cx="350267" cy="248874"/>
            </a:xfrm>
            <a:prstGeom prst="rect">
              <a:avLst/>
            </a:prstGeom>
          </p:spPr>
        </p:pic>
      </p:grpSp>
      <p:pic>
        <p:nvPicPr>
          <p:cNvPr id="23" name="Logo">
            <a:extLst>
              <a:ext uri="{FF2B5EF4-FFF2-40B4-BE49-F238E27FC236}">
                <a16:creationId xmlns:a16="http://schemas.microsoft.com/office/drawing/2014/main" id="{7B938906-DABB-8CB8-2FB5-8177E75A9959}"/>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29263"/>
            <a:ext cx="1523996" cy="1328736"/>
          </a:xfrm>
          <a:prstGeom prst="rect">
            <a:avLst/>
          </a:prstGeom>
        </p:spPr>
      </p:pic>
    </p:spTree>
    <p:extLst>
      <p:ext uri="{BB962C8B-B14F-4D97-AF65-F5344CB8AC3E}">
        <p14:creationId xmlns:p14="http://schemas.microsoft.com/office/powerpoint/2010/main" val="19739180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80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13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8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23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2" presetClass="entr" presetSubtype="8"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800" fill="hold"/>
                                        <p:tgtEl>
                                          <p:spTgt spid="19"/>
                                        </p:tgtEl>
                                        <p:attrNameLst>
                                          <p:attrName>ppt_x</p:attrName>
                                        </p:attrNameLst>
                                      </p:cBhvr>
                                      <p:tavLst>
                                        <p:tav tm="0">
                                          <p:val>
                                            <p:strVal val="0-#ppt_w/2"/>
                                          </p:val>
                                        </p:tav>
                                        <p:tav tm="100000">
                                          <p:val>
                                            <p:strVal val="#ppt_x"/>
                                          </p:val>
                                        </p:tav>
                                      </p:tavLst>
                                    </p:anim>
                                    <p:anim calcmode="lin" valueType="num">
                                      <p:cBhvr additive="base">
                                        <p:cTn id="23" dur="800" fill="hold"/>
                                        <p:tgtEl>
                                          <p:spTgt spid="19"/>
                                        </p:tgtEl>
                                        <p:attrNameLst>
                                          <p:attrName>ppt_y</p:attrName>
                                        </p:attrNameLst>
                                      </p:cBhvr>
                                      <p:tavLst>
                                        <p:tav tm="0">
                                          <p:val>
                                            <p:strVal val="#ppt_y"/>
                                          </p:val>
                                        </p:tav>
                                        <p:tav tm="100000">
                                          <p:val>
                                            <p:strVal val="#ppt_y"/>
                                          </p:val>
                                        </p:tav>
                                      </p:tavLst>
                                    </p:anim>
                                  </p:childTnLst>
                                </p:cTn>
                              </p:par>
                            </p:childTnLst>
                          </p:cTn>
                        </p:par>
                        <p:par>
                          <p:cTn id="24" fill="hold">
                            <p:stCondLst>
                              <p:cond delay="36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4100"/>
                            </p:stCondLst>
                            <p:childTnLst>
                              <p:par>
                                <p:cTn id="29" presetID="10"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par>
                          <p:cTn id="32" fill="hold">
                            <p:stCondLst>
                              <p:cond delay="4600"/>
                            </p:stCondLst>
                            <p:childTnLst>
                              <p:par>
                                <p:cTn id="33" presetID="10" presetClass="entr" presetSubtype="0"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p:bldP spid="3" grpId="0"/>
      <p:bldP spid="5"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3741ECD7-FB9C-1404-7BD6-0E019CBC8D77}"/>
              </a:ext>
            </a:extLst>
          </p:cNvPr>
          <p:cNvSpPr>
            <a:spLocks noGrp="1"/>
          </p:cNvSpPr>
          <p:nvPr>
            <p:ph type="ctrTitle"/>
          </p:nvPr>
        </p:nvSpPr>
        <p:spPr>
          <a:xfrm>
            <a:off x="1524000" y="-1265352"/>
            <a:ext cx="9144000" cy="1077218"/>
          </a:xfrm>
        </p:spPr>
        <p:txBody>
          <a:bodyPr/>
          <a:lstStyle/>
          <a:p>
            <a:r>
              <a:rPr lang="en-US" dirty="0"/>
              <a:t>Questions</a:t>
            </a:r>
          </a:p>
        </p:txBody>
      </p:sp>
      <p:grpSp>
        <p:nvGrpSpPr>
          <p:cNvPr id="14" name="box 1" descr="What was Barrow-in-Furness like before industrialisation?&#13;&#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993512" y="865241"/>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was Barrow-in-Furness like before industrialisation?</a:t>
              </a:r>
            </a:p>
          </p:txBody>
        </p:sp>
      </p:grpSp>
      <p:grpSp>
        <p:nvGrpSpPr>
          <p:cNvPr id="17" name="box 2" descr="What key events led to the growth of Barrow-in-Furness?&#13;&#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640216" y="865241"/>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key events led to the growth of Barrow-in-Furness?</a:t>
              </a:r>
            </a:p>
          </p:txBody>
        </p:sp>
      </p:grpSp>
      <p:sp>
        <p:nvSpPr>
          <p:cNvPr id="11" name="Main question">
            <a:extLst>
              <a:ext uri="{FF2B5EF4-FFF2-40B4-BE49-F238E27FC236}">
                <a16:creationId xmlns:a16="http://schemas.microsoft.com/office/drawing/2014/main" id="{C9DE474D-C648-979F-EEEB-3C7D530F59E7}"/>
              </a:ext>
            </a:extLst>
          </p:cNvPr>
          <p:cNvSpPr txBox="1"/>
          <p:nvPr/>
        </p:nvSpPr>
        <p:spPr>
          <a:xfrm>
            <a:off x="1460411" y="2753413"/>
            <a:ext cx="9271177" cy="1077218"/>
          </a:xfrm>
          <a:prstGeom prst="rect">
            <a:avLst/>
          </a:prstGeom>
          <a:noFill/>
        </p:spPr>
        <p:txBody>
          <a:bodyPr wrap="square">
            <a:spAutoFit/>
          </a:bodyPr>
          <a:lstStyle/>
          <a:p>
            <a:pPr algn="ctr"/>
            <a:r>
              <a:rPr lang="en-GB" sz="3200" dirty="0">
                <a:solidFill>
                  <a:srgbClr val="F6951F"/>
                </a:solidFill>
                <a:latin typeface="Superclarendon Rg" panose="02000505080000020003" pitchFamily="2" charset="77"/>
              </a:rPr>
              <a:t>How did Barrow-in-Furness grow from a small village to an industrial town?</a:t>
            </a:r>
          </a:p>
        </p:txBody>
      </p:sp>
      <p:grpSp>
        <p:nvGrpSpPr>
          <p:cNvPr id="20" name="box 3" descr="Which key people helped Barrow-in-Furness to grow?&#13;&#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1092341" y="4453119"/>
              <a:ext cx="435001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Which key people helped Barrow-in-Furness to grow?</a:t>
              </a:r>
            </a:p>
          </p:txBody>
        </p:sp>
      </p:grpSp>
      <p:grpSp>
        <p:nvGrpSpPr>
          <p:cNvPr id="23" name="box 4" descr="What was life like for Vickers shipyard workers?&#13;&#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7028356" y="4453119"/>
              <a:ext cx="3771398"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was life </a:t>
              </a:r>
            </a:p>
            <a:p>
              <a:pPr algn="ctr"/>
              <a:r>
                <a:rPr lang="en-GB" sz="2600" dirty="0">
                  <a:latin typeface="Superclarendon Rg" panose="02000505080000020003" pitchFamily="2" charset="77"/>
                </a:rPr>
                <a:t>like for Vickers shipyard workers?</a:t>
              </a:r>
            </a:p>
          </p:txBody>
        </p:sp>
      </p:grpSp>
      <p:pic>
        <p:nvPicPr>
          <p:cNvPr id="3" name="Logo">
            <a:extLst>
              <a:ext uri="{FF2B5EF4-FFF2-40B4-BE49-F238E27FC236}">
                <a16:creationId xmlns:a16="http://schemas.microsoft.com/office/drawing/2014/main" id="{66327245-26F9-A5C2-A42F-7DB755E88B2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668000" y="5529263"/>
            <a:ext cx="1523996" cy="1328736"/>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7EA662E-4045-0656-15F8-31C02F3E8CF6}"/>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15F96419-592D-61F7-E9F3-F90D59F5FC1E}"/>
              </a:ext>
            </a:extLst>
          </p:cNvPr>
          <p:cNvSpPr>
            <a:spLocks noGrp="1"/>
          </p:cNvSpPr>
          <p:nvPr>
            <p:ph type="ctrTitle"/>
          </p:nvPr>
        </p:nvSpPr>
        <p:spPr>
          <a:xfrm>
            <a:off x="1524000" y="-1280448"/>
            <a:ext cx="9144000" cy="921925"/>
          </a:xfrm>
        </p:spPr>
        <p:txBody>
          <a:bodyPr>
            <a:normAutofit/>
          </a:bodyPr>
          <a:lstStyle/>
          <a:p>
            <a:r>
              <a:rPr lang="en-US" dirty="0" err="1"/>
              <a:t>Vickerstown</a:t>
            </a:r>
            <a:endParaRPr lang="en-US" dirty="0"/>
          </a:p>
        </p:txBody>
      </p:sp>
      <p:sp>
        <p:nvSpPr>
          <p:cNvPr id="11" name="Slide Question">
            <a:extLst>
              <a:ext uri="{FF2B5EF4-FFF2-40B4-BE49-F238E27FC236}">
                <a16:creationId xmlns:a16="http://schemas.microsoft.com/office/drawing/2014/main" id="{351102DC-F435-E94B-CE4E-6E13D694169D}"/>
              </a:ext>
            </a:extLst>
          </p:cNvPr>
          <p:cNvSpPr txBox="1"/>
          <p:nvPr/>
        </p:nvSpPr>
        <p:spPr>
          <a:xfrm>
            <a:off x="0" y="-92520"/>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life like for Vickers shipyard workers?</a:t>
            </a:r>
          </a:p>
        </p:txBody>
      </p:sp>
      <p:sp>
        <p:nvSpPr>
          <p:cNvPr id="12" name="Title">
            <a:extLst>
              <a:ext uri="{FF2B5EF4-FFF2-40B4-BE49-F238E27FC236}">
                <a16:creationId xmlns:a16="http://schemas.microsoft.com/office/drawing/2014/main" id="{5037529B-8EC6-16D2-D466-DC30BCCA77AA}"/>
              </a:ext>
            </a:extLst>
          </p:cNvPr>
          <p:cNvSpPr txBox="1">
            <a:spLocks/>
          </p:cNvSpPr>
          <p:nvPr/>
        </p:nvSpPr>
        <p:spPr>
          <a:xfrm>
            <a:off x="580484" y="646937"/>
            <a:ext cx="458791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err="1">
                <a:ln w="12700">
                  <a:noFill/>
                </a:ln>
                <a:latin typeface="Superclarendon Rg" panose="02060605060000020003" pitchFamily="18" charset="77"/>
              </a:rPr>
              <a:t>Vickerstown</a:t>
            </a:r>
            <a:endParaRPr lang="en-GB" sz="4200" dirty="0">
              <a:ln w="12700">
                <a:noFill/>
              </a:ln>
              <a:latin typeface="Superclarendon Rg" panose="02060605060000020003" pitchFamily="18" charset="77"/>
            </a:endParaRPr>
          </a:p>
        </p:txBody>
      </p:sp>
      <p:sp>
        <p:nvSpPr>
          <p:cNvPr id="8" name="Text ">
            <a:extLst>
              <a:ext uri="{FF2B5EF4-FFF2-40B4-BE49-F238E27FC236}">
                <a16:creationId xmlns:a16="http://schemas.microsoft.com/office/drawing/2014/main" id="{EC5FF915-28FC-CB4C-8B2E-EAAE44ABDEFF}"/>
              </a:ext>
            </a:extLst>
          </p:cNvPr>
          <p:cNvSpPr txBox="1"/>
          <p:nvPr/>
        </p:nvSpPr>
        <p:spPr>
          <a:xfrm>
            <a:off x="724202" y="1415391"/>
            <a:ext cx="3964756"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When Vickers came to Barrow in 1896 the shipyard employed 5,500; by 1910 the number of workers had increased to 10,500.</a:t>
            </a:r>
          </a:p>
          <a:p>
            <a:pPr>
              <a:lnSpc>
                <a:spcPct val="150000"/>
              </a:lnSpc>
            </a:pPr>
            <a:endParaRPr lang="en-GB" sz="1300" dirty="0">
              <a:latin typeface="Linkpen 17a Print" panose="03050602060000000000" pitchFamily="66" charset="77"/>
            </a:endParaRPr>
          </a:p>
        </p:txBody>
      </p:sp>
      <p:sp>
        <p:nvSpPr>
          <p:cNvPr id="3" name="Text ">
            <a:extLst>
              <a:ext uri="{FF2B5EF4-FFF2-40B4-BE49-F238E27FC236}">
                <a16:creationId xmlns:a16="http://schemas.microsoft.com/office/drawing/2014/main" id="{2F6EB3EE-6937-DC3D-B290-3E3613258684}"/>
              </a:ext>
            </a:extLst>
          </p:cNvPr>
          <p:cNvSpPr txBox="1"/>
          <p:nvPr/>
        </p:nvSpPr>
        <p:spPr>
          <a:xfrm>
            <a:off x="724202" y="2769795"/>
            <a:ext cx="4241203"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To meet the need for even more workers' housing Vickers built a new planned community, called </a:t>
            </a:r>
            <a:r>
              <a:rPr lang="en-GB" sz="1300" dirty="0" err="1">
                <a:latin typeface="Linkpen 17a Print" panose="03050602060000000000" pitchFamily="66" charset="77"/>
              </a:rPr>
              <a:t>Vickerstown</a:t>
            </a:r>
            <a:r>
              <a:rPr lang="en-GB" sz="1300" dirty="0">
                <a:latin typeface="Linkpen 17a Print" panose="03050602060000000000" pitchFamily="66" charset="77"/>
              </a:rPr>
              <a:t>, on nearby Walney Island.</a:t>
            </a:r>
          </a:p>
        </p:txBody>
      </p:sp>
      <p:sp>
        <p:nvSpPr>
          <p:cNvPr id="5" name="Text ">
            <a:extLst>
              <a:ext uri="{FF2B5EF4-FFF2-40B4-BE49-F238E27FC236}">
                <a16:creationId xmlns:a16="http://schemas.microsoft.com/office/drawing/2014/main" id="{B2821ECF-6DD0-4832-B7A7-879AD037F45E}"/>
              </a:ext>
            </a:extLst>
          </p:cNvPr>
          <p:cNvSpPr txBox="1"/>
          <p:nvPr/>
        </p:nvSpPr>
        <p:spPr>
          <a:xfrm>
            <a:off x="724202" y="4124199"/>
            <a:ext cx="4368793" cy="1267655"/>
          </a:xfrm>
          <a:prstGeom prst="rect">
            <a:avLst/>
          </a:prstGeom>
          <a:noFill/>
        </p:spPr>
        <p:txBody>
          <a:bodyPr wrap="square">
            <a:spAutoFit/>
          </a:bodyPr>
          <a:lstStyle/>
          <a:p>
            <a:pPr>
              <a:lnSpc>
                <a:spcPct val="150000"/>
              </a:lnSpc>
            </a:pPr>
            <a:r>
              <a:rPr lang="en-GB" sz="1300" dirty="0" err="1">
                <a:latin typeface="Linkpen 17a Print" panose="03050602060000000000" pitchFamily="66" charset="77"/>
              </a:rPr>
              <a:t>Vickerstown</a:t>
            </a:r>
            <a:r>
              <a:rPr lang="en-GB" sz="1300" dirty="0">
                <a:latin typeface="Linkpen 17a Print" panose="03050602060000000000" pitchFamily="66" charset="77"/>
              </a:rPr>
              <a:t> was created to provide good quality, affordable housing. However, there were strict rules about what people living there could and couldn't do.</a:t>
            </a:r>
          </a:p>
        </p:txBody>
      </p:sp>
      <p:grpSp>
        <p:nvGrpSpPr>
          <p:cNvPr id="16" name="Group 15" descr="Powerful Street, Vickerstown, in 1904.&#13;&#10;">
            <a:extLst>
              <a:ext uri="{FF2B5EF4-FFF2-40B4-BE49-F238E27FC236}">
                <a16:creationId xmlns:a16="http://schemas.microsoft.com/office/drawing/2014/main" id="{BB11DD28-C41A-041F-8D70-339A6AA44F66}"/>
              </a:ext>
            </a:extLst>
          </p:cNvPr>
          <p:cNvGrpSpPr/>
          <p:nvPr/>
        </p:nvGrpSpPr>
        <p:grpSpPr>
          <a:xfrm>
            <a:off x="2484684" y="5543573"/>
            <a:ext cx="2683715" cy="667490"/>
            <a:chOff x="8262684" y="5644573"/>
            <a:chExt cx="2683715" cy="667490"/>
          </a:xfrm>
        </p:grpSpPr>
        <p:sp>
          <p:nvSpPr>
            <p:cNvPr id="13" name="Text ">
              <a:extLst>
                <a:ext uri="{FF2B5EF4-FFF2-40B4-BE49-F238E27FC236}">
                  <a16:creationId xmlns:a16="http://schemas.microsoft.com/office/drawing/2014/main" id="{38467DF9-7720-4DE6-CA6F-4CA3744072B8}"/>
                </a:ext>
              </a:extLst>
            </p:cNvPr>
            <p:cNvSpPr txBox="1"/>
            <p:nvPr/>
          </p:nvSpPr>
          <p:spPr>
            <a:xfrm>
              <a:off x="8262684" y="5644573"/>
              <a:ext cx="2405316" cy="667490"/>
            </a:xfrm>
            <a:prstGeom prst="rect">
              <a:avLst/>
            </a:prstGeom>
            <a:noFill/>
          </p:spPr>
          <p:txBody>
            <a:bodyPr wrap="square">
              <a:spAutoFit/>
            </a:bodyPr>
            <a:lstStyle/>
            <a:p>
              <a:pPr algn="r">
                <a:lnSpc>
                  <a:spcPct val="150000"/>
                </a:lnSpc>
              </a:pPr>
              <a:r>
                <a:rPr lang="en-GB" sz="1300" dirty="0">
                  <a:latin typeface="Linkpen 17a Print" panose="03050602060000000000" pitchFamily="66" charset="77"/>
                </a:rPr>
                <a:t>Powerful Street, </a:t>
              </a:r>
              <a:r>
                <a:rPr lang="en-GB" sz="1300" dirty="0" err="1">
                  <a:latin typeface="Linkpen 17a Print" panose="03050602060000000000" pitchFamily="66" charset="77"/>
                </a:rPr>
                <a:t>Vickerstown</a:t>
              </a:r>
              <a:r>
                <a:rPr lang="en-GB" sz="1300" dirty="0">
                  <a:latin typeface="Linkpen 17a Print" panose="03050602060000000000" pitchFamily="66" charset="77"/>
                </a:rPr>
                <a:t>, in 1904.</a:t>
              </a:r>
            </a:p>
          </p:txBody>
        </p:sp>
        <p:pic>
          <p:nvPicPr>
            <p:cNvPr id="15" name="Picture 14">
              <a:extLst>
                <a:ext uri="{FF2B5EF4-FFF2-40B4-BE49-F238E27FC236}">
                  <a16:creationId xmlns:a16="http://schemas.microsoft.com/office/drawing/2014/main" id="{C7C08A53-0D83-0A4C-7FE7-39BC569064C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96132" y="5714473"/>
              <a:ext cx="350267" cy="248874"/>
            </a:xfrm>
            <a:prstGeom prst="rect">
              <a:avLst/>
            </a:prstGeom>
          </p:spPr>
        </p:pic>
      </p:grpSp>
      <p:grpSp>
        <p:nvGrpSpPr>
          <p:cNvPr id="7" name="Group 6" descr="A black and white photograph of Powerful Street, Vickerstown, in 1904.&#13;&#10;">
            <a:extLst>
              <a:ext uri="{FF2B5EF4-FFF2-40B4-BE49-F238E27FC236}">
                <a16:creationId xmlns:a16="http://schemas.microsoft.com/office/drawing/2014/main" id="{69FE7138-C9D0-59F1-30BC-63C07E6DF143}"/>
              </a:ext>
            </a:extLst>
          </p:cNvPr>
          <p:cNvGrpSpPr/>
          <p:nvPr/>
        </p:nvGrpSpPr>
        <p:grpSpPr>
          <a:xfrm>
            <a:off x="5371394" y="682074"/>
            <a:ext cx="6312013" cy="5528989"/>
            <a:chOff x="5371394" y="682074"/>
            <a:chExt cx="6312013" cy="5528989"/>
          </a:xfrm>
        </p:grpSpPr>
        <p:pic>
          <p:nvPicPr>
            <p:cNvPr id="2" name="Picture 1">
              <a:extLst>
                <a:ext uri="{FF2B5EF4-FFF2-40B4-BE49-F238E27FC236}">
                  <a16:creationId xmlns:a16="http://schemas.microsoft.com/office/drawing/2014/main" id="{A4982C22-1720-1AAA-0CC0-225388D8D780}"/>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5371394" y="929332"/>
              <a:ext cx="6240123" cy="5281731"/>
            </a:xfrm>
            <a:prstGeom prst="rect">
              <a:avLst/>
            </a:prstGeom>
            <a:ln w="19050">
              <a:solidFill>
                <a:schemeClr val="tx1"/>
              </a:solidFill>
            </a:ln>
          </p:spPr>
        </p:pic>
        <p:sp>
          <p:nvSpPr>
            <p:cNvPr id="6" name="Text ">
              <a:extLst>
                <a:ext uri="{FF2B5EF4-FFF2-40B4-BE49-F238E27FC236}">
                  <a16:creationId xmlns:a16="http://schemas.microsoft.com/office/drawing/2014/main" id="{74E6C052-E127-046E-BBC2-227401CBD35E}"/>
                </a:ext>
              </a:extLst>
            </p:cNvPr>
            <p:cNvSpPr txBox="1"/>
            <p:nvPr/>
          </p:nvSpPr>
          <p:spPr>
            <a:xfrm>
              <a:off x="9652592" y="682074"/>
              <a:ext cx="2030815" cy="257891"/>
            </a:xfrm>
            <a:prstGeom prst="rect">
              <a:avLst/>
            </a:prstGeom>
            <a:noFill/>
          </p:spPr>
          <p:txBody>
            <a:bodyPr wrap="square">
              <a:spAutoFit/>
            </a:bodyPr>
            <a:lstStyle/>
            <a:p>
              <a:pPr algn="r">
                <a:lnSpc>
                  <a:spcPct val="150000"/>
                </a:lnSpc>
              </a:pPr>
              <a:r>
                <a:rPr lang="en-GB" sz="800" dirty="0">
                  <a:solidFill>
                    <a:schemeClr val="bg1">
                      <a:lumMod val="65000"/>
                    </a:schemeClr>
                  </a:solidFill>
                  <a:latin typeface="Calibri" panose="020F0502020204030204" pitchFamily="34" charset="0"/>
                  <a:cs typeface="Calibri" panose="020F0502020204030204" pitchFamily="34" charset="0"/>
                </a:rPr>
                <a:t>© Public Domain from Wikimedia Commons</a:t>
              </a:r>
            </a:p>
          </p:txBody>
        </p:sp>
      </p:grpSp>
      <p:pic>
        <p:nvPicPr>
          <p:cNvPr id="23" name="Logo">
            <a:extLst>
              <a:ext uri="{FF2B5EF4-FFF2-40B4-BE49-F238E27FC236}">
                <a16:creationId xmlns:a16="http://schemas.microsoft.com/office/drawing/2014/main" id="{D3202460-653C-01C5-1465-E0F9A181AF72}"/>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668000" y="5529263"/>
            <a:ext cx="1523996" cy="1328736"/>
          </a:xfrm>
          <a:prstGeom prst="rect">
            <a:avLst/>
          </a:prstGeom>
        </p:spPr>
      </p:pic>
    </p:spTree>
    <p:extLst>
      <p:ext uri="{BB962C8B-B14F-4D97-AF65-F5344CB8AC3E}">
        <p14:creationId xmlns:p14="http://schemas.microsoft.com/office/powerpoint/2010/main" val="9863503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p:bldP spid="3"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0687396-5092-B2F5-1807-E2EF2877B6D2}"/>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A9476AB8-A28A-3AB3-7756-120F416FAB57}"/>
              </a:ext>
            </a:extLst>
          </p:cNvPr>
          <p:cNvSpPr>
            <a:spLocks noGrp="1"/>
          </p:cNvSpPr>
          <p:nvPr>
            <p:ph type="ctrTitle"/>
          </p:nvPr>
        </p:nvSpPr>
        <p:spPr>
          <a:xfrm>
            <a:off x="1524000" y="-1280448"/>
            <a:ext cx="9144000" cy="921925"/>
          </a:xfrm>
        </p:spPr>
        <p:txBody>
          <a:bodyPr>
            <a:normAutofit/>
          </a:bodyPr>
          <a:lstStyle/>
          <a:p>
            <a:r>
              <a:rPr lang="en-US" dirty="0"/>
              <a:t>Key People</a:t>
            </a:r>
          </a:p>
        </p:txBody>
      </p:sp>
      <p:sp>
        <p:nvSpPr>
          <p:cNvPr id="11" name="Slide Question">
            <a:extLst>
              <a:ext uri="{FF2B5EF4-FFF2-40B4-BE49-F238E27FC236}">
                <a16:creationId xmlns:a16="http://schemas.microsoft.com/office/drawing/2014/main" id="{DA348BDD-0BFC-3589-D6DC-6006689566D1}"/>
              </a:ext>
            </a:extLst>
          </p:cNvPr>
          <p:cNvSpPr txBox="1"/>
          <p:nvPr/>
        </p:nvSpPr>
        <p:spPr>
          <a:xfrm>
            <a:off x="0" y="-92520"/>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Which key people helped Barrow-in-Furness to grow?</a:t>
            </a:r>
          </a:p>
        </p:txBody>
      </p:sp>
      <p:sp>
        <p:nvSpPr>
          <p:cNvPr id="12" name="Title">
            <a:extLst>
              <a:ext uri="{FF2B5EF4-FFF2-40B4-BE49-F238E27FC236}">
                <a16:creationId xmlns:a16="http://schemas.microsoft.com/office/drawing/2014/main" id="{2B2DE7CD-482D-9852-C5FA-684F8A2C8A4F}"/>
              </a:ext>
            </a:extLst>
          </p:cNvPr>
          <p:cNvSpPr txBox="1">
            <a:spLocks/>
          </p:cNvSpPr>
          <p:nvPr/>
        </p:nvSpPr>
        <p:spPr>
          <a:xfrm>
            <a:off x="639903" y="661367"/>
            <a:ext cx="458791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Key People</a:t>
            </a:r>
          </a:p>
        </p:txBody>
      </p:sp>
      <p:sp>
        <p:nvSpPr>
          <p:cNvPr id="8" name="Text ">
            <a:extLst>
              <a:ext uri="{FF2B5EF4-FFF2-40B4-BE49-F238E27FC236}">
                <a16:creationId xmlns:a16="http://schemas.microsoft.com/office/drawing/2014/main" id="{DFD1CC0D-7467-D731-A804-96E7969807BA}"/>
              </a:ext>
            </a:extLst>
          </p:cNvPr>
          <p:cNvSpPr txBox="1"/>
          <p:nvPr/>
        </p:nvSpPr>
        <p:spPr>
          <a:xfrm>
            <a:off x="639903" y="1493431"/>
            <a:ext cx="2422273"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Many people played key roles in Barrow’s development.</a:t>
            </a:r>
          </a:p>
        </p:txBody>
      </p:sp>
      <p:sp>
        <p:nvSpPr>
          <p:cNvPr id="3" name="Text ">
            <a:extLst>
              <a:ext uri="{FF2B5EF4-FFF2-40B4-BE49-F238E27FC236}">
                <a16:creationId xmlns:a16="http://schemas.microsoft.com/office/drawing/2014/main" id="{5821DA62-CCF3-1CFD-C5C8-F1258C91A14F}"/>
              </a:ext>
            </a:extLst>
          </p:cNvPr>
          <p:cNvSpPr txBox="1"/>
          <p:nvPr/>
        </p:nvSpPr>
        <p:spPr>
          <a:xfrm>
            <a:off x="639904" y="2620989"/>
            <a:ext cx="2422272" cy="2327560"/>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Henry Schneider, with his vision for making the most of the local iron ore, was one of the first to see the potential for growth. </a:t>
            </a:r>
          </a:p>
        </p:txBody>
      </p:sp>
      <p:pic>
        <p:nvPicPr>
          <p:cNvPr id="10" name="Picture 9" descr="An illustration of Henry Schneider. He has grey hair, mutton chops and wears a grey suit. ">
            <a:extLst>
              <a:ext uri="{FF2B5EF4-FFF2-40B4-BE49-F238E27FC236}">
                <a16:creationId xmlns:a16="http://schemas.microsoft.com/office/drawing/2014/main" id="{D67CDE28-4353-24D4-E41A-283CC5C75E9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2915101" y="1514697"/>
            <a:ext cx="1523996" cy="4867336"/>
          </a:xfrm>
          <a:prstGeom prst="rect">
            <a:avLst/>
          </a:prstGeom>
        </p:spPr>
      </p:pic>
      <p:grpSp>
        <p:nvGrpSpPr>
          <p:cNvPr id="18" name="Group 17" descr="A black and white photograph of Henry Schneider. He has grey hair, mutton chops and wears a grey suit and tie. ">
            <a:extLst>
              <a:ext uri="{FF2B5EF4-FFF2-40B4-BE49-F238E27FC236}">
                <a16:creationId xmlns:a16="http://schemas.microsoft.com/office/drawing/2014/main" id="{801A9557-8AF3-A3B0-D341-204830D9B03B}"/>
              </a:ext>
            </a:extLst>
          </p:cNvPr>
          <p:cNvGrpSpPr/>
          <p:nvPr/>
        </p:nvGrpSpPr>
        <p:grpSpPr>
          <a:xfrm>
            <a:off x="4603897" y="794444"/>
            <a:ext cx="6879266" cy="5177219"/>
            <a:chOff x="4603897" y="794444"/>
            <a:chExt cx="6879266" cy="5177219"/>
          </a:xfrm>
        </p:grpSpPr>
        <p:pic>
          <p:nvPicPr>
            <p:cNvPr id="9" name="Picture 8">
              <a:extLst>
                <a:ext uri="{FF2B5EF4-FFF2-40B4-BE49-F238E27FC236}">
                  <a16:creationId xmlns:a16="http://schemas.microsoft.com/office/drawing/2014/main" id="{D4066B74-1377-CA0C-F287-3B2190672B5A}"/>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4603897" y="1031069"/>
              <a:ext cx="6858000" cy="4940594"/>
            </a:xfrm>
            <a:prstGeom prst="rect">
              <a:avLst/>
            </a:prstGeom>
            <a:ln w="19050">
              <a:solidFill>
                <a:schemeClr val="tx1"/>
              </a:solidFill>
            </a:ln>
          </p:spPr>
        </p:pic>
        <p:sp>
          <p:nvSpPr>
            <p:cNvPr id="17" name="Text ">
              <a:extLst>
                <a:ext uri="{FF2B5EF4-FFF2-40B4-BE49-F238E27FC236}">
                  <a16:creationId xmlns:a16="http://schemas.microsoft.com/office/drawing/2014/main" id="{1C76B011-56C6-13D6-AE73-F5241C95A88E}"/>
                </a:ext>
              </a:extLst>
            </p:cNvPr>
            <p:cNvSpPr txBox="1"/>
            <p:nvPr/>
          </p:nvSpPr>
          <p:spPr>
            <a:xfrm>
              <a:off x="9452348" y="794444"/>
              <a:ext cx="2030815" cy="257891"/>
            </a:xfrm>
            <a:prstGeom prst="rect">
              <a:avLst/>
            </a:prstGeom>
            <a:noFill/>
          </p:spPr>
          <p:txBody>
            <a:bodyPr wrap="square">
              <a:spAutoFit/>
            </a:bodyPr>
            <a:lstStyle/>
            <a:p>
              <a:pPr algn="r">
                <a:lnSpc>
                  <a:spcPct val="150000"/>
                </a:lnSpc>
              </a:pPr>
              <a:r>
                <a:rPr lang="en-GB" sz="800" dirty="0">
                  <a:solidFill>
                    <a:schemeClr val="bg1">
                      <a:lumMod val="65000"/>
                    </a:schemeClr>
                  </a:solidFill>
                  <a:latin typeface="Calibri" panose="020F0502020204030204" pitchFamily="34" charset="0"/>
                  <a:cs typeface="Calibri" panose="020F0502020204030204" pitchFamily="34" charset="0"/>
                </a:rPr>
                <a:t>© Public Domain from Wikimedia Commons</a:t>
              </a:r>
            </a:p>
          </p:txBody>
        </p:sp>
      </p:grpSp>
      <p:pic>
        <p:nvPicPr>
          <p:cNvPr id="23" name="Logo">
            <a:extLst>
              <a:ext uri="{FF2B5EF4-FFF2-40B4-BE49-F238E27FC236}">
                <a16:creationId xmlns:a16="http://schemas.microsoft.com/office/drawing/2014/main" id="{26E7609C-2851-0687-13EC-24E3D894B942}"/>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668000" y="5529263"/>
            <a:ext cx="1523996" cy="1328736"/>
          </a:xfrm>
          <a:prstGeom prst="rect">
            <a:avLst/>
          </a:prstGeom>
        </p:spPr>
      </p:pic>
    </p:spTree>
    <p:extLst>
      <p:ext uri="{BB962C8B-B14F-4D97-AF65-F5344CB8AC3E}">
        <p14:creationId xmlns:p14="http://schemas.microsoft.com/office/powerpoint/2010/main" val="13411533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2" presetClass="entr" presetSubtype="1"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59B1BE0-BEFE-B205-8D51-D137202A79FE}"/>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652A9AFC-851B-2B67-1B9A-850467F9CDAF}"/>
              </a:ext>
            </a:extLst>
          </p:cNvPr>
          <p:cNvSpPr>
            <a:spLocks noGrp="1"/>
          </p:cNvSpPr>
          <p:nvPr>
            <p:ph type="ctrTitle"/>
          </p:nvPr>
        </p:nvSpPr>
        <p:spPr>
          <a:xfrm>
            <a:off x="1524000" y="-1280448"/>
            <a:ext cx="9144000" cy="921925"/>
          </a:xfrm>
        </p:spPr>
        <p:txBody>
          <a:bodyPr/>
          <a:lstStyle/>
          <a:p>
            <a:r>
              <a:rPr lang="en-US" dirty="0"/>
              <a:t>James Ramsden</a:t>
            </a:r>
          </a:p>
        </p:txBody>
      </p:sp>
      <p:sp>
        <p:nvSpPr>
          <p:cNvPr id="11" name="Slide Question">
            <a:extLst>
              <a:ext uri="{FF2B5EF4-FFF2-40B4-BE49-F238E27FC236}">
                <a16:creationId xmlns:a16="http://schemas.microsoft.com/office/drawing/2014/main" id="{99BFD4A6-8395-0B2D-395B-F83AC52F3B03}"/>
              </a:ext>
            </a:extLst>
          </p:cNvPr>
          <p:cNvSpPr txBox="1"/>
          <p:nvPr/>
        </p:nvSpPr>
        <p:spPr>
          <a:xfrm>
            <a:off x="0" y="-92520"/>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Which key people helped Barrow-in-Furness to grow?</a:t>
            </a:r>
          </a:p>
        </p:txBody>
      </p:sp>
      <p:sp>
        <p:nvSpPr>
          <p:cNvPr id="12" name="Title">
            <a:extLst>
              <a:ext uri="{FF2B5EF4-FFF2-40B4-BE49-F238E27FC236}">
                <a16:creationId xmlns:a16="http://schemas.microsoft.com/office/drawing/2014/main" id="{432AC93D-21A8-B697-6E05-F20A2F1E3803}"/>
              </a:ext>
            </a:extLst>
          </p:cNvPr>
          <p:cNvSpPr txBox="1">
            <a:spLocks/>
          </p:cNvSpPr>
          <p:nvPr/>
        </p:nvSpPr>
        <p:spPr>
          <a:xfrm>
            <a:off x="639903" y="661367"/>
            <a:ext cx="458791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Key People</a:t>
            </a:r>
          </a:p>
        </p:txBody>
      </p:sp>
      <p:grpSp>
        <p:nvGrpSpPr>
          <p:cNvPr id="16" name="Group 15" descr="A black and white photograph of James Ramsden. He has large grey mutton chops and wears a suit and fur coat. ">
            <a:extLst>
              <a:ext uri="{FF2B5EF4-FFF2-40B4-BE49-F238E27FC236}">
                <a16:creationId xmlns:a16="http://schemas.microsoft.com/office/drawing/2014/main" id="{53126CAA-F3F3-0DFE-7B9C-CD918EEB983D}"/>
              </a:ext>
            </a:extLst>
          </p:cNvPr>
          <p:cNvGrpSpPr/>
          <p:nvPr/>
        </p:nvGrpSpPr>
        <p:grpSpPr>
          <a:xfrm>
            <a:off x="639903" y="1626501"/>
            <a:ext cx="2932349" cy="4518205"/>
            <a:chOff x="639903" y="1626501"/>
            <a:chExt cx="2932349" cy="4518205"/>
          </a:xfrm>
        </p:grpSpPr>
        <p:pic>
          <p:nvPicPr>
            <p:cNvPr id="5" name="Picture 4" descr="A person with long curly hair&#10;&#10;AI-generated content may be incorrect.">
              <a:extLst>
                <a:ext uri="{FF2B5EF4-FFF2-40B4-BE49-F238E27FC236}">
                  <a16:creationId xmlns:a16="http://schemas.microsoft.com/office/drawing/2014/main" id="{38B71B72-1A8B-3741-A478-16A30B84E12A}"/>
                </a:ext>
              </a:extLst>
            </p:cNvPr>
            <p:cNvPicPr>
              <a:picLocks noChangeAspect="1"/>
            </p:cNvPicPr>
            <p:nvPr/>
          </p:nvPicPr>
          <p:blipFill>
            <a:blip r:embed="rId4"/>
            <a:stretch>
              <a:fillRect/>
            </a:stretch>
          </p:blipFill>
          <p:spPr>
            <a:xfrm>
              <a:off x="729656" y="1626501"/>
              <a:ext cx="2842596" cy="4324375"/>
            </a:xfrm>
            <a:prstGeom prst="rect">
              <a:avLst/>
            </a:prstGeom>
            <a:ln w="19050">
              <a:solidFill>
                <a:schemeClr val="tx1"/>
              </a:solidFill>
            </a:ln>
          </p:spPr>
        </p:pic>
        <p:sp>
          <p:nvSpPr>
            <p:cNvPr id="13" name="Text ">
              <a:extLst>
                <a:ext uri="{FF2B5EF4-FFF2-40B4-BE49-F238E27FC236}">
                  <a16:creationId xmlns:a16="http://schemas.microsoft.com/office/drawing/2014/main" id="{6CE6CA65-FA3A-EAA3-823F-19BC370DD067}"/>
                </a:ext>
              </a:extLst>
            </p:cNvPr>
            <p:cNvSpPr txBox="1"/>
            <p:nvPr/>
          </p:nvSpPr>
          <p:spPr>
            <a:xfrm>
              <a:off x="639903" y="5886815"/>
              <a:ext cx="2030815" cy="257891"/>
            </a:xfrm>
            <a:prstGeom prst="rect">
              <a:avLst/>
            </a:prstGeom>
            <a:noFill/>
          </p:spPr>
          <p:txBody>
            <a:bodyPr wrap="square">
              <a:spAutoFit/>
            </a:bodyPr>
            <a:lstStyle/>
            <a:p>
              <a:pPr algn="r">
                <a:lnSpc>
                  <a:spcPct val="150000"/>
                </a:lnSpc>
              </a:pPr>
              <a:r>
                <a:rPr lang="en-GB" sz="800" dirty="0">
                  <a:solidFill>
                    <a:schemeClr val="bg1">
                      <a:lumMod val="65000"/>
                    </a:schemeClr>
                  </a:solidFill>
                  <a:latin typeface="Calibri" panose="020F0502020204030204" pitchFamily="34" charset="0"/>
                  <a:cs typeface="Calibri" panose="020F0502020204030204" pitchFamily="34" charset="0"/>
                </a:rPr>
                <a:t>© Public Domain from Wikimedia Commons</a:t>
              </a:r>
            </a:p>
          </p:txBody>
        </p:sp>
      </p:grpSp>
      <p:sp>
        <p:nvSpPr>
          <p:cNvPr id="8" name="Text ">
            <a:extLst>
              <a:ext uri="{FF2B5EF4-FFF2-40B4-BE49-F238E27FC236}">
                <a16:creationId xmlns:a16="http://schemas.microsoft.com/office/drawing/2014/main" id="{85439A32-BE8F-399E-47C2-9DD725642214}"/>
              </a:ext>
            </a:extLst>
          </p:cNvPr>
          <p:cNvSpPr txBox="1"/>
          <p:nvPr/>
        </p:nvSpPr>
        <p:spPr>
          <a:xfrm>
            <a:off x="3969206" y="1431228"/>
            <a:ext cx="6749726" cy="711733"/>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James Ramsden, the railway’s general manager, was another important figure</a:t>
            </a:r>
          </a:p>
        </p:txBody>
      </p:sp>
      <p:sp>
        <p:nvSpPr>
          <p:cNvPr id="6" name="Text ">
            <a:extLst>
              <a:ext uri="{FF2B5EF4-FFF2-40B4-BE49-F238E27FC236}">
                <a16:creationId xmlns:a16="http://schemas.microsoft.com/office/drawing/2014/main" id="{3471A4D9-68B2-BA66-2478-02111B20F173}"/>
              </a:ext>
            </a:extLst>
          </p:cNvPr>
          <p:cNvSpPr txBox="1"/>
          <p:nvPr/>
        </p:nvSpPr>
        <p:spPr>
          <a:xfrm>
            <a:off x="3969205" y="2207111"/>
            <a:ext cx="6271988" cy="1034899"/>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Not only did he help to plan and build the infrastructure needed for industrial growth, but he also became Barrow’s first mayor in 1867. </a:t>
            </a:r>
          </a:p>
        </p:txBody>
      </p:sp>
      <p:sp>
        <p:nvSpPr>
          <p:cNvPr id="3" name="Text ">
            <a:extLst>
              <a:ext uri="{FF2B5EF4-FFF2-40B4-BE49-F238E27FC236}">
                <a16:creationId xmlns:a16="http://schemas.microsoft.com/office/drawing/2014/main" id="{62618A49-336E-6534-8587-325B02D7F763}"/>
              </a:ext>
            </a:extLst>
          </p:cNvPr>
          <p:cNvSpPr txBox="1"/>
          <p:nvPr/>
        </p:nvSpPr>
        <p:spPr>
          <a:xfrm>
            <a:off x="6673891" y="3162022"/>
            <a:ext cx="3477549" cy="1936107"/>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Ramsden even planned a new town layout to accommodate the growing workforce. His ideas were ahead of his time, and his work helped lay the foundations for the modern town. </a:t>
            </a:r>
          </a:p>
        </p:txBody>
      </p:sp>
      <p:pic>
        <p:nvPicPr>
          <p:cNvPr id="2" name="Picture 1" descr="An illustration of James Ramadan. He has a grey beard and wears a black and grey suit. ">
            <a:extLst>
              <a:ext uri="{FF2B5EF4-FFF2-40B4-BE49-F238E27FC236}">
                <a16:creationId xmlns:a16="http://schemas.microsoft.com/office/drawing/2014/main" id="{844B5EAB-ADE7-ABF3-8D4F-E09E8C29C75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82332" y="2142961"/>
            <a:ext cx="1668525" cy="4608306"/>
          </a:xfrm>
          <a:prstGeom prst="rect">
            <a:avLst/>
          </a:prstGeom>
        </p:spPr>
      </p:pic>
      <p:pic>
        <p:nvPicPr>
          <p:cNvPr id="7" name="Picture 6" descr="An illustration of a steam train. ">
            <a:extLst>
              <a:ext uri="{FF2B5EF4-FFF2-40B4-BE49-F238E27FC236}">
                <a16:creationId xmlns:a16="http://schemas.microsoft.com/office/drawing/2014/main" id="{4332B3AB-8E06-6565-70BC-0DA0CFD0B38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3539268" y="3932712"/>
            <a:ext cx="8619744" cy="2740547"/>
          </a:xfrm>
          <a:prstGeom prst="rect">
            <a:avLst/>
          </a:prstGeom>
        </p:spPr>
      </p:pic>
      <p:pic>
        <p:nvPicPr>
          <p:cNvPr id="23" name="Logo">
            <a:extLst>
              <a:ext uri="{FF2B5EF4-FFF2-40B4-BE49-F238E27FC236}">
                <a16:creationId xmlns:a16="http://schemas.microsoft.com/office/drawing/2014/main" id="{5E43FD40-CF1A-BF9F-D4BB-DBDCE18F8A5C}"/>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29263"/>
            <a:ext cx="1523996" cy="1328736"/>
          </a:xfrm>
          <a:prstGeom prst="rect">
            <a:avLst/>
          </a:prstGeom>
        </p:spPr>
      </p:pic>
    </p:spTree>
    <p:extLst>
      <p:ext uri="{BB962C8B-B14F-4D97-AF65-F5344CB8AC3E}">
        <p14:creationId xmlns:p14="http://schemas.microsoft.com/office/powerpoint/2010/main" val="267032771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2" presetClass="entr" presetSubtype="2"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800" fill="hold"/>
                                            <p:tgtEl>
                                              <p:spTgt spid="2"/>
                                            </p:tgtEl>
                                            <p:attrNameLst>
                                              <p:attrName>ppt_x</p:attrName>
                                            </p:attrNameLst>
                                          </p:cBhvr>
                                          <p:tavLst>
                                            <p:tav tm="0">
                                              <p:val>
                                                <p:strVal val="1+#ppt_w/2"/>
                                              </p:val>
                                            </p:tav>
                                            <p:tav tm="100000">
                                              <p:val>
                                                <p:strVal val="#ppt_x"/>
                                              </p:val>
                                            </p:tav>
                                          </p:tavLst>
                                        </p:anim>
                                        <p:anim calcmode="lin" valueType="num">
                                          <p:cBhvr additive="base">
                                            <p:cTn id="11" dur="800" fill="hold"/>
                                            <p:tgtEl>
                                              <p:spTgt spid="2"/>
                                            </p:tgtEl>
                                            <p:attrNameLst>
                                              <p:attrName>ppt_y</p:attrName>
                                            </p:attrNameLst>
                                          </p:cBhvr>
                                          <p:tavLst>
                                            <p:tav tm="0">
                                              <p:val>
                                                <p:strVal val="#ppt_y"/>
                                              </p:val>
                                            </p:tav>
                                            <p:tav tm="100000">
                                              <p:val>
                                                <p:strVal val="#ppt_y"/>
                                              </p:val>
                                            </p:tav>
                                          </p:tavLst>
                                        </p:anim>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3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18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par>
                                    <p:cTn id="24" presetID="2" presetClass="entr" presetSubtype="2" fill="hold" nodeType="withEffect" p14:presetBounceEnd="50000">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14:bounceEnd="50000">
                                          <p:cBhvr additive="base">
                                            <p:cTn id="26" dur="20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27" dur="2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2" presetClass="entr" presetSubtype="2"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800" fill="hold"/>
                                            <p:tgtEl>
                                              <p:spTgt spid="2"/>
                                            </p:tgtEl>
                                            <p:attrNameLst>
                                              <p:attrName>ppt_x</p:attrName>
                                            </p:attrNameLst>
                                          </p:cBhvr>
                                          <p:tavLst>
                                            <p:tav tm="0">
                                              <p:val>
                                                <p:strVal val="1+#ppt_w/2"/>
                                              </p:val>
                                            </p:tav>
                                            <p:tav tm="100000">
                                              <p:val>
                                                <p:strVal val="#ppt_x"/>
                                              </p:val>
                                            </p:tav>
                                          </p:tavLst>
                                        </p:anim>
                                        <p:anim calcmode="lin" valueType="num">
                                          <p:cBhvr additive="base">
                                            <p:cTn id="11" dur="800" fill="hold"/>
                                            <p:tgtEl>
                                              <p:spTgt spid="2"/>
                                            </p:tgtEl>
                                            <p:attrNameLst>
                                              <p:attrName>ppt_y</p:attrName>
                                            </p:attrNameLst>
                                          </p:cBhvr>
                                          <p:tavLst>
                                            <p:tav tm="0">
                                              <p:val>
                                                <p:strVal val="#ppt_y"/>
                                              </p:val>
                                            </p:tav>
                                            <p:tav tm="100000">
                                              <p:val>
                                                <p:strVal val="#ppt_y"/>
                                              </p:val>
                                            </p:tav>
                                          </p:tavLst>
                                        </p:anim>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3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18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par>
                                    <p:cTn id="24" presetID="2" presetClass="entr" presetSubtype="2"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2000" fill="hold"/>
                                            <p:tgtEl>
                                              <p:spTgt spid="7"/>
                                            </p:tgtEl>
                                            <p:attrNameLst>
                                              <p:attrName>ppt_x</p:attrName>
                                            </p:attrNameLst>
                                          </p:cBhvr>
                                          <p:tavLst>
                                            <p:tav tm="0">
                                              <p:val>
                                                <p:strVal val="1+#ppt_w/2"/>
                                              </p:val>
                                            </p:tav>
                                            <p:tav tm="100000">
                                              <p:val>
                                                <p:strVal val="#ppt_x"/>
                                              </p:val>
                                            </p:tav>
                                          </p:tavLst>
                                        </p:anim>
                                        <p:anim calcmode="lin" valueType="num">
                                          <p:cBhvr additive="base">
                                            <p:cTn id="27" dur="2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3"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E23C98D-D826-3303-1CB0-7E102DB33F3A}"/>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646C57B2-C4B6-3319-4773-4462A2CB1D96}"/>
              </a:ext>
            </a:extLst>
          </p:cNvPr>
          <p:cNvSpPr>
            <a:spLocks noGrp="1"/>
          </p:cNvSpPr>
          <p:nvPr>
            <p:ph type="ctrTitle"/>
          </p:nvPr>
        </p:nvSpPr>
        <p:spPr>
          <a:xfrm>
            <a:off x="1524000" y="-1280448"/>
            <a:ext cx="9144000" cy="921925"/>
          </a:xfrm>
        </p:spPr>
        <p:txBody>
          <a:bodyPr>
            <a:normAutofit fontScale="90000"/>
          </a:bodyPr>
          <a:lstStyle/>
          <a:p>
            <a:r>
              <a:rPr lang="en-US" dirty="0"/>
              <a:t>The 7th Duke of Devonshire and The 5th Duke of Buccleuch</a:t>
            </a:r>
          </a:p>
        </p:txBody>
      </p:sp>
      <p:sp>
        <p:nvSpPr>
          <p:cNvPr id="11" name="Slide Question">
            <a:extLst>
              <a:ext uri="{FF2B5EF4-FFF2-40B4-BE49-F238E27FC236}">
                <a16:creationId xmlns:a16="http://schemas.microsoft.com/office/drawing/2014/main" id="{704F43E7-AD11-66B4-6B61-D04D419907A6}"/>
              </a:ext>
            </a:extLst>
          </p:cNvPr>
          <p:cNvSpPr txBox="1"/>
          <p:nvPr/>
        </p:nvSpPr>
        <p:spPr>
          <a:xfrm>
            <a:off x="0" y="-92520"/>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Which key people helped Barrow-in-Furness to grow?</a:t>
            </a:r>
          </a:p>
        </p:txBody>
      </p:sp>
      <p:sp>
        <p:nvSpPr>
          <p:cNvPr id="12" name="Title">
            <a:extLst>
              <a:ext uri="{FF2B5EF4-FFF2-40B4-BE49-F238E27FC236}">
                <a16:creationId xmlns:a16="http://schemas.microsoft.com/office/drawing/2014/main" id="{844BE4A0-85DF-E5DD-9A54-730C4ACFCDC6}"/>
              </a:ext>
            </a:extLst>
          </p:cNvPr>
          <p:cNvSpPr txBox="1">
            <a:spLocks/>
          </p:cNvSpPr>
          <p:nvPr/>
        </p:nvSpPr>
        <p:spPr>
          <a:xfrm>
            <a:off x="639903" y="661367"/>
            <a:ext cx="458791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Key People</a:t>
            </a:r>
          </a:p>
        </p:txBody>
      </p:sp>
      <p:sp>
        <p:nvSpPr>
          <p:cNvPr id="8" name="Text ">
            <a:extLst>
              <a:ext uri="{FF2B5EF4-FFF2-40B4-BE49-F238E27FC236}">
                <a16:creationId xmlns:a16="http://schemas.microsoft.com/office/drawing/2014/main" id="{CC693A4C-B7A2-08E1-EE95-B8AB88C209A5}"/>
              </a:ext>
            </a:extLst>
          </p:cNvPr>
          <p:cNvSpPr txBox="1"/>
          <p:nvPr/>
        </p:nvSpPr>
        <p:spPr>
          <a:xfrm>
            <a:off x="639903" y="1510174"/>
            <a:ext cx="4447295"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Other influential people included investors from Lancashire and aristocrats such as the 7th Duke of Devonshire and the 5th Duke of Buccleuch, whose financial support gave the local industries a strong start. </a:t>
            </a:r>
          </a:p>
        </p:txBody>
      </p:sp>
      <p:grpSp>
        <p:nvGrpSpPr>
          <p:cNvPr id="22" name="Group 21" descr="A modern day colour photograph of Buccleuch Dock. ">
            <a:extLst>
              <a:ext uri="{FF2B5EF4-FFF2-40B4-BE49-F238E27FC236}">
                <a16:creationId xmlns:a16="http://schemas.microsoft.com/office/drawing/2014/main" id="{0FA4208E-CA37-CC9A-B6F8-C11746CC03F5}"/>
              </a:ext>
            </a:extLst>
          </p:cNvPr>
          <p:cNvGrpSpPr/>
          <p:nvPr/>
        </p:nvGrpSpPr>
        <p:grpSpPr>
          <a:xfrm>
            <a:off x="639903" y="3326720"/>
            <a:ext cx="4008605" cy="2817986"/>
            <a:chOff x="639903" y="3326720"/>
            <a:chExt cx="4008605" cy="2817986"/>
          </a:xfrm>
        </p:grpSpPr>
        <p:pic>
          <p:nvPicPr>
            <p:cNvPr id="10" name="Picture 9">
              <a:extLst>
                <a:ext uri="{FF2B5EF4-FFF2-40B4-BE49-F238E27FC236}">
                  <a16:creationId xmlns:a16="http://schemas.microsoft.com/office/drawing/2014/main" id="{3891FBDA-D57E-861E-D30E-7987C0877019}"/>
                </a:ext>
              </a:extLst>
            </p:cNvPr>
            <p:cNvPicPr>
              <a:picLocks noChangeAspect="1"/>
            </p:cNvPicPr>
            <p:nvPr/>
          </p:nvPicPr>
          <p:blipFill>
            <a:blip r:embed="rId4"/>
            <a:stretch>
              <a:fillRect/>
            </a:stretch>
          </p:blipFill>
          <p:spPr>
            <a:xfrm>
              <a:off x="721979" y="3326720"/>
              <a:ext cx="3926529" cy="2777050"/>
            </a:xfrm>
            <a:prstGeom prst="rect">
              <a:avLst/>
            </a:prstGeom>
            <a:ln w="19050">
              <a:solidFill>
                <a:schemeClr val="tx1"/>
              </a:solidFill>
            </a:ln>
          </p:spPr>
        </p:pic>
        <p:sp>
          <p:nvSpPr>
            <p:cNvPr id="19" name="Text ">
              <a:extLst>
                <a:ext uri="{FF2B5EF4-FFF2-40B4-BE49-F238E27FC236}">
                  <a16:creationId xmlns:a16="http://schemas.microsoft.com/office/drawing/2014/main" id="{5848B3B1-49AF-5428-BFE8-5E83AFF73F0F}"/>
                </a:ext>
              </a:extLst>
            </p:cNvPr>
            <p:cNvSpPr txBox="1"/>
            <p:nvPr/>
          </p:nvSpPr>
          <p:spPr>
            <a:xfrm>
              <a:off x="639903" y="5886815"/>
              <a:ext cx="2030815" cy="257891"/>
            </a:xfrm>
            <a:prstGeom prst="rect">
              <a:avLst/>
            </a:prstGeom>
            <a:noFill/>
          </p:spPr>
          <p:txBody>
            <a:bodyPr wrap="square">
              <a:spAutoFit/>
            </a:bodyPr>
            <a:lstStyle/>
            <a:p>
              <a:pPr algn="r">
                <a:lnSpc>
                  <a:spcPct val="150000"/>
                </a:lnSpc>
              </a:pPr>
              <a:r>
                <a:rPr lang="en-GB" sz="800" dirty="0">
                  <a:solidFill>
                    <a:schemeClr val="bg1">
                      <a:lumMod val="65000"/>
                    </a:schemeClr>
                  </a:solidFill>
                  <a:latin typeface="Calibri" panose="020F0502020204030204" pitchFamily="34" charset="0"/>
                  <a:cs typeface="Calibri" panose="020F0502020204030204" pitchFamily="34" charset="0"/>
                </a:rPr>
                <a:t>© Public Domain from Wikimedia Commons</a:t>
              </a:r>
            </a:p>
          </p:txBody>
        </p:sp>
      </p:grpSp>
      <p:grpSp>
        <p:nvGrpSpPr>
          <p:cNvPr id="25" name="Group 24" descr="A black and white photograph of the Duke of Buccleuch. He has grey hair and mutton chops and wears a grey suit and a white bow tie. ">
            <a:extLst>
              <a:ext uri="{FF2B5EF4-FFF2-40B4-BE49-F238E27FC236}">
                <a16:creationId xmlns:a16="http://schemas.microsoft.com/office/drawing/2014/main" id="{AE7C158C-FD35-AE99-844B-F31A7795C5F0}"/>
              </a:ext>
            </a:extLst>
          </p:cNvPr>
          <p:cNvGrpSpPr/>
          <p:nvPr/>
        </p:nvGrpSpPr>
        <p:grpSpPr>
          <a:xfrm>
            <a:off x="5087198" y="1221018"/>
            <a:ext cx="2361017" cy="3214737"/>
            <a:chOff x="5087198" y="1221018"/>
            <a:chExt cx="2361017" cy="3214737"/>
          </a:xfrm>
        </p:grpSpPr>
        <p:pic>
          <p:nvPicPr>
            <p:cNvPr id="18" name="Picture 17" descr="A person with curly hair wearing a suit&#10;&#10;AI-generated content may be incorrect.">
              <a:extLst>
                <a:ext uri="{FF2B5EF4-FFF2-40B4-BE49-F238E27FC236}">
                  <a16:creationId xmlns:a16="http://schemas.microsoft.com/office/drawing/2014/main" id="{24629023-8D07-B9CE-2CCC-3B66707AE723}"/>
                </a:ext>
              </a:extLst>
            </p:cNvPr>
            <p:cNvPicPr>
              <a:picLocks noChangeAspect="1"/>
            </p:cNvPicPr>
            <p:nvPr/>
          </p:nvPicPr>
          <p:blipFill>
            <a:blip r:embed="rId5" cstate="screen">
              <a:extLst>
                <a:ext uri="{28A0092B-C50C-407E-A947-70E740481C1C}">
                  <a14:useLocalDpi xmlns:a14="http://schemas.microsoft.com/office/drawing/2010/main"/>
                </a:ext>
              </a:extLst>
            </a:blip>
            <a:srcRect b="-89"/>
            <a:stretch>
              <a:fillRect/>
            </a:stretch>
          </p:blipFill>
          <p:spPr>
            <a:xfrm>
              <a:off x="5195920" y="1463302"/>
              <a:ext cx="2252295" cy="2972453"/>
            </a:xfrm>
            <a:prstGeom prst="rect">
              <a:avLst/>
            </a:prstGeom>
            <a:ln w="19050">
              <a:solidFill>
                <a:schemeClr val="tx1"/>
              </a:solidFill>
            </a:ln>
          </p:spPr>
        </p:pic>
        <p:sp>
          <p:nvSpPr>
            <p:cNvPr id="24" name="Text ">
              <a:extLst>
                <a:ext uri="{FF2B5EF4-FFF2-40B4-BE49-F238E27FC236}">
                  <a16:creationId xmlns:a16="http://schemas.microsoft.com/office/drawing/2014/main" id="{B03D68C9-7AB8-F6D5-388D-943818EA0232}"/>
                </a:ext>
              </a:extLst>
            </p:cNvPr>
            <p:cNvSpPr txBox="1"/>
            <p:nvPr/>
          </p:nvSpPr>
          <p:spPr>
            <a:xfrm>
              <a:off x="5087198" y="1221018"/>
              <a:ext cx="2030815" cy="257891"/>
            </a:xfrm>
            <a:prstGeom prst="rect">
              <a:avLst/>
            </a:prstGeom>
            <a:noFill/>
          </p:spPr>
          <p:txBody>
            <a:bodyPr wrap="square">
              <a:spAutoFit/>
            </a:bodyPr>
            <a:lstStyle/>
            <a:p>
              <a:pPr algn="r">
                <a:lnSpc>
                  <a:spcPct val="150000"/>
                </a:lnSpc>
              </a:pPr>
              <a:r>
                <a:rPr lang="en-GB" sz="800" dirty="0">
                  <a:solidFill>
                    <a:schemeClr val="bg1">
                      <a:lumMod val="75000"/>
                    </a:schemeClr>
                  </a:solidFill>
                  <a:latin typeface="Calibri" panose="020F0502020204030204" pitchFamily="34" charset="0"/>
                  <a:cs typeface="Calibri" panose="020F0502020204030204" pitchFamily="34" charset="0"/>
                </a:rPr>
                <a:t>© Public Domain from Wikimedia Commons</a:t>
              </a:r>
            </a:p>
          </p:txBody>
        </p:sp>
      </p:grpSp>
      <p:grpSp>
        <p:nvGrpSpPr>
          <p:cNvPr id="17" name="Group 16" descr="Buccleuch Dock named after the 5th Duke of Buccleuch who invested heavily in Barrow’s public services.&#13;&#10;">
            <a:extLst>
              <a:ext uri="{FF2B5EF4-FFF2-40B4-BE49-F238E27FC236}">
                <a16:creationId xmlns:a16="http://schemas.microsoft.com/office/drawing/2014/main" id="{319AF363-C58A-AD0F-B9EE-139FA8C6FC67}"/>
              </a:ext>
            </a:extLst>
          </p:cNvPr>
          <p:cNvGrpSpPr/>
          <p:nvPr/>
        </p:nvGrpSpPr>
        <p:grpSpPr>
          <a:xfrm>
            <a:off x="4755728" y="4536033"/>
            <a:ext cx="2902525" cy="1567737"/>
            <a:chOff x="4814243" y="3002787"/>
            <a:chExt cx="2902525" cy="1567737"/>
          </a:xfrm>
        </p:grpSpPr>
        <p:sp>
          <p:nvSpPr>
            <p:cNvPr id="6" name="Text ">
              <a:extLst>
                <a:ext uri="{FF2B5EF4-FFF2-40B4-BE49-F238E27FC236}">
                  <a16:creationId xmlns:a16="http://schemas.microsoft.com/office/drawing/2014/main" id="{63E1F68E-BD86-412C-4BFC-29657B7C8485}"/>
                </a:ext>
              </a:extLst>
            </p:cNvPr>
            <p:cNvSpPr txBox="1"/>
            <p:nvPr/>
          </p:nvSpPr>
          <p:spPr>
            <a:xfrm>
              <a:off x="5145713" y="3002787"/>
              <a:ext cx="2571055"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Buccleuch Dock named after the 5th Duke of Buccleuch who invested heavily in Barrow’s public services.</a:t>
              </a:r>
            </a:p>
          </p:txBody>
        </p:sp>
        <p:pic>
          <p:nvPicPr>
            <p:cNvPr id="15" name="Picture 14">
              <a:extLst>
                <a:ext uri="{FF2B5EF4-FFF2-40B4-BE49-F238E27FC236}">
                  <a16:creationId xmlns:a16="http://schemas.microsoft.com/office/drawing/2014/main" id="{8DFCCD5E-E098-A4E0-1D6F-E6BCF93FED98}"/>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0800000">
              <a:off x="4814243" y="3062837"/>
              <a:ext cx="350267" cy="248874"/>
            </a:xfrm>
            <a:prstGeom prst="rect">
              <a:avLst/>
            </a:prstGeom>
          </p:spPr>
        </p:pic>
      </p:grpSp>
      <p:grpSp>
        <p:nvGrpSpPr>
          <p:cNvPr id="21" name="Group 20" descr="A black and white photograph of William Cavendish. He is an older man, with grey hair and side burns, wearing a black suit. ">
            <a:extLst>
              <a:ext uri="{FF2B5EF4-FFF2-40B4-BE49-F238E27FC236}">
                <a16:creationId xmlns:a16="http://schemas.microsoft.com/office/drawing/2014/main" id="{5001C931-7498-071E-25D5-9A41FFBDAD20}"/>
              </a:ext>
            </a:extLst>
          </p:cNvPr>
          <p:cNvGrpSpPr/>
          <p:nvPr/>
        </p:nvGrpSpPr>
        <p:grpSpPr>
          <a:xfrm>
            <a:off x="7756629" y="685525"/>
            <a:ext cx="3572184" cy="4935698"/>
            <a:chOff x="7756629" y="685525"/>
            <a:chExt cx="3572184" cy="4935698"/>
          </a:xfrm>
        </p:grpSpPr>
        <p:pic>
          <p:nvPicPr>
            <p:cNvPr id="2" name="Picture 1">
              <a:extLst>
                <a:ext uri="{FF2B5EF4-FFF2-40B4-BE49-F238E27FC236}">
                  <a16:creationId xmlns:a16="http://schemas.microsoft.com/office/drawing/2014/main" id="{3BACDC1A-F3E0-B728-B6E4-0755BC07053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39281" y="753327"/>
              <a:ext cx="3489532" cy="4867896"/>
            </a:xfrm>
            <a:prstGeom prst="rect">
              <a:avLst/>
            </a:prstGeom>
            <a:ln w="19050">
              <a:solidFill>
                <a:schemeClr val="tx1"/>
              </a:solidFill>
            </a:ln>
          </p:spPr>
        </p:pic>
        <p:sp>
          <p:nvSpPr>
            <p:cNvPr id="20" name="Text ">
              <a:extLst>
                <a:ext uri="{FF2B5EF4-FFF2-40B4-BE49-F238E27FC236}">
                  <a16:creationId xmlns:a16="http://schemas.microsoft.com/office/drawing/2014/main" id="{F7378D5B-64B7-4D9D-5EA2-90F9445841AC}"/>
                </a:ext>
              </a:extLst>
            </p:cNvPr>
            <p:cNvSpPr txBox="1"/>
            <p:nvPr/>
          </p:nvSpPr>
          <p:spPr>
            <a:xfrm>
              <a:off x="7756629" y="685525"/>
              <a:ext cx="2030815" cy="257891"/>
            </a:xfrm>
            <a:prstGeom prst="rect">
              <a:avLst/>
            </a:prstGeom>
            <a:noFill/>
          </p:spPr>
          <p:txBody>
            <a:bodyPr wrap="square">
              <a:spAutoFit/>
            </a:bodyPr>
            <a:lstStyle/>
            <a:p>
              <a:pPr algn="r">
                <a:lnSpc>
                  <a:spcPct val="150000"/>
                </a:lnSpc>
              </a:pPr>
              <a:r>
                <a:rPr lang="en-GB" sz="800" dirty="0">
                  <a:solidFill>
                    <a:schemeClr val="bg1">
                      <a:lumMod val="85000"/>
                    </a:schemeClr>
                  </a:solidFill>
                  <a:latin typeface="Calibri" panose="020F0502020204030204" pitchFamily="34" charset="0"/>
                  <a:cs typeface="Calibri" panose="020F0502020204030204" pitchFamily="34" charset="0"/>
                </a:rPr>
                <a:t>© Public Domain from Wikimedia Commons</a:t>
              </a:r>
            </a:p>
          </p:txBody>
        </p:sp>
      </p:grpSp>
      <p:grpSp>
        <p:nvGrpSpPr>
          <p:cNvPr id="9" name="Group 8" descr="William Cavendish, 7th Duke of Devonshire. &#13;&#10;">
            <a:extLst>
              <a:ext uri="{FF2B5EF4-FFF2-40B4-BE49-F238E27FC236}">
                <a16:creationId xmlns:a16="http://schemas.microsoft.com/office/drawing/2014/main" id="{104CDCDE-2658-E8C3-E059-D23ECD35153C}"/>
              </a:ext>
            </a:extLst>
          </p:cNvPr>
          <p:cNvGrpSpPr/>
          <p:nvPr/>
        </p:nvGrpSpPr>
        <p:grpSpPr>
          <a:xfrm>
            <a:off x="7839281" y="5690652"/>
            <a:ext cx="3171851" cy="667490"/>
            <a:chOff x="8258147" y="5664432"/>
            <a:chExt cx="3171851" cy="667490"/>
          </a:xfrm>
        </p:grpSpPr>
        <p:sp>
          <p:nvSpPr>
            <p:cNvPr id="3" name="Text ">
              <a:extLst>
                <a:ext uri="{FF2B5EF4-FFF2-40B4-BE49-F238E27FC236}">
                  <a16:creationId xmlns:a16="http://schemas.microsoft.com/office/drawing/2014/main" id="{A991E824-6C85-82C8-76D7-B72E5CAC0FFE}"/>
                </a:ext>
              </a:extLst>
            </p:cNvPr>
            <p:cNvSpPr txBox="1"/>
            <p:nvPr/>
          </p:nvSpPr>
          <p:spPr>
            <a:xfrm>
              <a:off x="8507020" y="5664432"/>
              <a:ext cx="2922978"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William Cavendish, 7th Duke of Devonshire. </a:t>
              </a:r>
            </a:p>
          </p:txBody>
        </p:sp>
        <p:pic>
          <p:nvPicPr>
            <p:cNvPr id="4" name="Picture 3">
              <a:extLst>
                <a:ext uri="{FF2B5EF4-FFF2-40B4-BE49-F238E27FC236}">
                  <a16:creationId xmlns:a16="http://schemas.microsoft.com/office/drawing/2014/main" id="{5B0026BF-12E2-EC8B-D020-BC5F76FA4420}"/>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8207450" y="5720728"/>
              <a:ext cx="350267" cy="248874"/>
            </a:xfrm>
            <a:prstGeom prst="rect">
              <a:avLst/>
            </a:prstGeom>
          </p:spPr>
        </p:pic>
      </p:grpSp>
      <p:pic>
        <p:nvPicPr>
          <p:cNvPr id="23" name="Logo">
            <a:extLst>
              <a:ext uri="{FF2B5EF4-FFF2-40B4-BE49-F238E27FC236}">
                <a16:creationId xmlns:a16="http://schemas.microsoft.com/office/drawing/2014/main" id="{1AB943F4-E571-8109-0784-B221BF3CFB2E}"/>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0668000" y="5529263"/>
            <a:ext cx="1523996" cy="1328736"/>
          </a:xfrm>
          <a:prstGeom prst="rect">
            <a:avLst/>
          </a:prstGeom>
        </p:spPr>
      </p:pic>
    </p:spTree>
    <p:extLst>
      <p:ext uri="{BB962C8B-B14F-4D97-AF65-F5344CB8AC3E}">
        <p14:creationId xmlns:p14="http://schemas.microsoft.com/office/powerpoint/2010/main" val="34516951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6CED3DA-40C1-91A8-C2C7-CF03D70113AB}"/>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CD6DD6F4-4695-6104-D010-3B34F3E21691}"/>
              </a:ext>
            </a:extLst>
          </p:cNvPr>
          <p:cNvSpPr>
            <a:spLocks noGrp="1"/>
          </p:cNvSpPr>
          <p:nvPr>
            <p:ph type="ctrTitle"/>
          </p:nvPr>
        </p:nvSpPr>
        <p:spPr>
          <a:xfrm>
            <a:off x="1524000" y="-1280448"/>
            <a:ext cx="9144000" cy="921925"/>
          </a:xfrm>
        </p:spPr>
        <p:txBody>
          <a:bodyPr>
            <a:normAutofit/>
          </a:bodyPr>
          <a:lstStyle/>
          <a:p>
            <a:r>
              <a:rPr lang="en-US" dirty="0"/>
              <a:t>Barrow by the early 1900s</a:t>
            </a:r>
          </a:p>
        </p:txBody>
      </p:sp>
      <p:sp>
        <p:nvSpPr>
          <p:cNvPr id="11" name="Slide Question">
            <a:extLst>
              <a:ext uri="{FF2B5EF4-FFF2-40B4-BE49-F238E27FC236}">
                <a16:creationId xmlns:a16="http://schemas.microsoft.com/office/drawing/2014/main" id="{C69CDA17-E6ED-80BD-0BF0-6F59A1AD22BF}"/>
              </a:ext>
            </a:extLst>
          </p:cNvPr>
          <p:cNvSpPr txBox="1"/>
          <p:nvPr/>
        </p:nvSpPr>
        <p:spPr>
          <a:xfrm>
            <a:off x="0" y="-92520"/>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Which key people helped Barrow-in-Furness to grow?</a:t>
            </a:r>
          </a:p>
        </p:txBody>
      </p:sp>
      <p:grpSp>
        <p:nvGrpSpPr>
          <p:cNvPr id="20" name="Group 19" descr="An ariel black and white photograph of Barrow by the early 1900s.">
            <a:extLst>
              <a:ext uri="{FF2B5EF4-FFF2-40B4-BE49-F238E27FC236}">
                <a16:creationId xmlns:a16="http://schemas.microsoft.com/office/drawing/2014/main" id="{28D93EAC-EBF1-D3F0-CE1E-C6B6B2747214}"/>
              </a:ext>
            </a:extLst>
          </p:cNvPr>
          <p:cNvGrpSpPr/>
          <p:nvPr/>
        </p:nvGrpSpPr>
        <p:grpSpPr>
          <a:xfrm>
            <a:off x="427252" y="368761"/>
            <a:ext cx="7507707" cy="6044657"/>
            <a:chOff x="427252" y="368761"/>
            <a:chExt cx="7507707" cy="6044657"/>
          </a:xfrm>
        </p:grpSpPr>
        <p:pic>
          <p:nvPicPr>
            <p:cNvPr id="16" name="Picture 15" descr="An aerial view of a city&#10;&#10;AI-generated content may be incorrect.">
              <a:extLst>
                <a:ext uri="{FF2B5EF4-FFF2-40B4-BE49-F238E27FC236}">
                  <a16:creationId xmlns:a16="http://schemas.microsoft.com/office/drawing/2014/main" id="{503BBC63-6218-B4FA-34DE-3D9058F93DE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9730" y="444581"/>
              <a:ext cx="7435229" cy="5968837"/>
            </a:xfrm>
            <a:prstGeom prst="rect">
              <a:avLst/>
            </a:prstGeom>
            <a:ln w="19050">
              <a:solidFill>
                <a:schemeClr val="tx1"/>
              </a:solidFill>
            </a:ln>
          </p:spPr>
        </p:pic>
        <p:sp>
          <p:nvSpPr>
            <p:cNvPr id="19" name="Text ">
              <a:extLst>
                <a:ext uri="{FF2B5EF4-FFF2-40B4-BE49-F238E27FC236}">
                  <a16:creationId xmlns:a16="http://schemas.microsoft.com/office/drawing/2014/main" id="{68B1B2D5-AC34-00B1-A46D-D1BB2B36BD55}"/>
                </a:ext>
              </a:extLst>
            </p:cNvPr>
            <p:cNvSpPr txBox="1"/>
            <p:nvPr/>
          </p:nvSpPr>
          <p:spPr>
            <a:xfrm>
              <a:off x="427252" y="368761"/>
              <a:ext cx="2030815" cy="257891"/>
            </a:xfrm>
            <a:prstGeom prst="rect">
              <a:avLst/>
            </a:prstGeom>
            <a:noFill/>
          </p:spPr>
          <p:txBody>
            <a:bodyPr wrap="square">
              <a:spAutoFit/>
            </a:bodyPr>
            <a:lstStyle/>
            <a:p>
              <a:pPr>
                <a:lnSpc>
                  <a:spcPct val="150000"/>
                </a:lnSpc>
              </a:pPr>
              <a:r>
                <a:rPr lang="en-GB" sz="800" dirty="0">
                  <a:solidFill>
                    <a:schemeClr val="bg1"/>
                  </a:solidFill>
                  <a:latin typeface="Calibri" panose="020F0502020204030204" pitchFamily="34" charset="0"/>
                  <a:cs typeface="Calibri" panose="020F0502020204030204" pitchFamily="34" charset="0"/>
                </a:rPr>
                <a:t>© Historic England Archive</a:t>
              </a:r>
            </a:p>
          </p:txBody>
        </p:sp>
      </p:grpSp>
      <p:pic>
        <p:nvPicPr>
          <p:cNvPr id="22" name="Picture 21" descr="Barrow-in-Furness, at once one of the youngest towns in Great Britain, has also shown itself to be one of the most progressive. The genesis of Barrow’s rise from a mere hamlet containing a few farmhouses to its present imposing dimensions is to be found in the development of the iron industry, which was rendered possible by the existence of valuable deposits of iron ore throughout the district.&#10;Souvenir of Barrow-in-Furness and District circa 1910&#10;">
            <a:extLst>
              <a:ext uri="{FF2B5EF4-FFF2-40B4-BE49-F238E27FC236}">
                <a16:creationId xmlns:a16="http://schemas.microsoft.com/office/drawing/2014/main" id="{02FAA618-7F78-89E7-0BA0-2BA39214384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60000">
            <a:off x="6951204" y="703422"/>
            <a:ext cx="4696610" cy="5135546"/>
          </a:xfrm>
          <a:prstGeom prst="rect">
            <a:avLst/>
          </a:prstGeom>
        </p:spPr>
      </p:pic>
      <p:grpSp>
        <p:nvGrpSpPr>
          <p:cNvPr id="24" name="Group 23" descr="Barrow by the early 1900s&#13;&#10;">
            <a:extLst>
              <a:ext uri="{FF2B5EF4-FFF2-40B4-BE49-F238E27FC236}">
                <a16:creationId xmlns:a16="http://schemas.microsoft.com/office/drawing/2014/main" id="{BA7FDEE6-23B7-ECFA-8130-1A8ECBFF0EBD}"/>
              </a:ext>
            </a:extLst>
          </p:cNvPr>
          <p:cNvGrpSpPr/>
          <p:nvPr/>
        </p:nvGrpSpPr>
        <p:grpSpPr>
          <a:xfrm>
            <a:off x="8007437" y="5928824"/>
            <a:ext cx="3316682" cy="367408"/>
            <a:chOff x="3352971" y="4983939"/>
            <a:chExt cx="3316682" cy="367408"/>
          </a:xfrm>
        </p:grpSpPr>
        <p:sp>
          <p:nvSpPr>
            <p:cNvPr id="25" name="Text ">
              <a:extLst>
                <a:ext uri="{FF2B5EF4-FFF2-40B4-BE49-F238E27FC236}">
                  <a16:creationId xmlns:a16="http://schemas.microsoft.com/office/drawing/2014/main" id="{82C6F13D-3450-D401-0FEC-BE40A7D1DAE7}"/>
                </a:ext>
              </a:extLst>
            </p:cNvPr>
            <p:cNvSpPr txBox="1"/>
            <p:nvPr/>
          </p:nvSpPr>
          <p:spPr>
            <a:xfrm>
              <a:off x="3681902" y="4983939"/>
              <a:ext cx="2987751" cy="367408"/>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Barrow by the early 1900s</a:t>
              </a:r>
            </a:p>
          </p:txBody>
        </p:sp>
        <p:pic>
          <p:nvPicPr>
            <p:cNvPr id="26" name="Picture 25">
              <a:extLst>
                <a:ext uri="{FF2B5EF4-FFF2-40B4-BE49-F238E27FC236}">
                  <a16:creationId xmlns:a16="http://schemas.microsoft.com/office/drawing/2014/main" id="{410FB1B4-089C-FE8B-0B46-DD36CC6A20A5}"/>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0800000">
              <a:off x="3352971" y="5053209"/>
              <a:ext cx="350267" cy="248874"/>
            </a:xfrm>
            <a:prstGeom prst="rect">
              <a:avLst/>
            </a:prstGeom>
          </p:spPr>
        </p:pic>
      </p:grpSp>
      <p:pic>
        <p:nvPicPr>
          <p:cNvPr id="23" name="Logo">
            <a:extLst>
              <a:ext uri="{FF2B5EF4-FFF2-40B4-BE49-F238E27FC236}">
                <a16:creationId xmlns:a16="http://schemas.microsoft.com/office/drawing/2014/main" id="{D8FE122C-1E17-28E1-7678-7EC6858CF952}"/>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29263"/>
            <a:ext cx="1523996" cy="1328736"/>
          </a:xfrm>
          <a:prstGeom prst="rect">
            <a:avLst/>
          </a:prstGeom>
        </p:spPr>
      </p:pic>
    </p:spTree>
    <p:extLst>
      <p:ext uri="{BB962C8B-B14F-4D97-AF65-F5344CB8AC3E}">
        <p14:creationId xmlns:p14="http://schemas.microsoft.com/office/powerpoint/2010/main" val="20671182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1+#ppt_w/2"/>
                                          </p:val>
                                        </p:tav>
                                        <p:tav tm="100000">
                                          <p:val>
                                            <p:strVal val="#ppt_x"/>
                                          </p:val>
                                        </p:tav>
                                      </p:tavLst>
                                    </p:anim>
                                    <p:anim calcmode="lin" valueType="num">
                                      <p:cBhvr additive="base">
                                        <p:cTn id="12" dur="10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98831E2-5E28-F274-E95F-D923DD3B112A}"/>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9BADA750-193F-83F9-3AC6-593754AEE21D}"/>
              </a:ext>
            </a:extLst>
          </p:cNvPr>
          <p:cNvSpPr>
            <a:spLocks noGrp="1"/>
          </p:cNvSpPr>
          <p:nvPr>
            <p:ph type="ctrTitle"/>
          </p:nvPr>
        </p:nvSpPr>
        <p:spPr>
          <a:xfrm>
            <a:off x="1524000" y="-1280448"/>
            <a:ext cx="9144000" cy="921925"/>
          </a:xfrm>
        </p:spPr>
        <p:txBody>
          <a:bodyPr>
            <a:normAutofit fontScale="90000"/>
          </a:bodyPr>
          <a:lstStyle/>
          <a:p>
            <a:r>
              <a:rPr lang="en-US" dirty="0"/>
              <a:t>A story of Transformation and Adaptation </a:t>
            </a:r>
          </a:p>
        </p:txBody>
      </p:sp>
      <p:sp>
        <p:nvSpPr>
          <p:cNvPr id="11" name="Slide Question">
            <a:extLst>
              <a:ext uri="{FF2B5EF4-FFF2-40B4-BE49-F238E27FC236}">
                <a16:creationId xmlns:a16="http://schemas.microsoft.com/office/drawing/2014/main" id="{F985AC91-DC7A-0E3F-9C97-C05E0C9753AE}"/>
              </a:ext>
            </a:extLst>
          </p:cNvPr>
          <p:cNvSpPr txBox="1"/>
          <p:nvPr/>
        </p:nvSpPr>
        <p:spPr>
          <a:xfrm>
            <a:off x="0" y="-92520"/>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Barrow-in-Furness grow from a small village to an industrial town?</a:t>
            </a:r>
          </a:p>
        </p:txBody>
      </p:sp>
      <p:sp>
        <p:nvSpPr>
          <p:cNvPr id="5" name="Text ">
            <a:extLst>
              <a:ext uri="{FF2B5EF4-FFF2-40B4-BE49-F238E27FC236}">
                <a16:creationId xmlns:a16="http://schemas.microsoft.com/office/drawing/2014/main" id="{FD7CE389-34C5-8887-21F8-7F65D3BC6772}"/>
              </a:ext>
            </a:extLst>
          </p:cNvPr>
          <p:cNvSpPr txBox="1"/>
          <p:nvPr/>
        </p:nvSpPr>
        <p:spPr>
          <a:xfrm>
            <a:off x="630866" y="665382"/>
            <a:ext cx="6136837"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growth of Barrow-in-Furness is a story of transformation and adaptation. </a:t>
            </a:r>
          </a:p>
        </p:txBody>
      </p:sp>
      <p:pic>
        <p:nvPicPr>
          <p:cNvPr id="2" name="Picture 1" descr="An illustration of James Ramadan. He has a grey beard and wears a black and grey suit. ">
            <a:extLst>
              <a:ext uri="{FF2B5EF4-FFF2-40B4-BE49-F238E27FC236}">
                <a16:creationId xmlns:a16="http://schemas.microsoft.com/office/drawing/2014/main" id="{CBC79B91-1160-9F8B-BE32-43E71F16E26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454082" y="1710647"/>
            <a:ext cx="1619944" cy="4474130"/>
          </a:xfrm>
          <a:prstGeom prst="rect">
            <a:avLst/>
          </a:prstGeom>
        </p:spPr>
      </p:pic>
      <p:sp>
        <p:nvSpPr>
          <p:cNvPr id="6" name="Text ">
            <a:extLst>
              <a:ext uri="{FF2B5EF4-FFF2-40B4-BE49-F238E27FC236}">
                <a16:creationId xmlns:a16="http://schemas.microsoft.com/office/drawing/2014/main" id="{4B9FA9DD-EE77-8AA8-946C-993B3A466EA4}"/>
              </a:ext>
            </a:extLst>
          </p:cNvPr>
          <p:cNvSpPr txBox="1"/>
          <p:nvPr/>
        </p:nvSpPr>
        <p:spPr>
          <a:xfrm>
            <a:off x="2107020" y="1418024"/>
            <a:ext cx="4660683"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From its early days as a small village with only a few houses, the discovery of iron ore and the building of railways paved the way for rapid industrialisation. </a:t>
            </a:r>
          </a:p>
        </p:txBody>
      </p:sp>
      <p:sp>
        <p:nvSpPr>
          <p:cNvPr id="7" name="Text ">
            <a:extLst>
              <a:ext uri="{FF2B5EF4-FFF2-40B4-BE49-F238E27FC236}">
                <a16:creationId xmlns:a16="http://schemas.microsoft.com/office/drawing/2014/main" id="{43B484C3-C4EA-238A-BC0A-C007A418B7DB}"/>
              </a:ext>
            </a:extLst>
          </p:cNvPr>
          <p:cNvSpPr txBox="1"/>
          <p:nvPr/>
        </p:nvSpPr>
        <p:spPr>
          <a:xfrm>
            <a:off x="2107020" y="2771618"/>
            <a:ext cx="4566986"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Visionaries such as Henry Schneider and James Ramsden were instrumental in setting the town on its path to becoming an industrial powerhouse. </a:t>
            </a:r>
          </a:p>
        </p:txBody>
      </p:sp>
      <p:sp>
        <p:nvSpPr>
          <p:cNvPr id="8" name="Text ">
            <a:extLst>
              <a:ext uri="{FF2B5EF4-FFF2-40B4-BE49-F238E27FC236}">
                <a16:creationId xmlns:a16="http://schemas.microsoft.com/office/drawing/2014/main" id="{2436BC8E-7E87-C761-8D7A-8AE54F9800E2}"/>
              </a:ext>
            </a:extLst>
          </p:cNvPr>
          <p:cNvSpPr txBox="1"/>
          <p:nvPr/>
        </p:nvSpPr>
        <p:spPr>
          <a:xfrm>
            <a:off x="2107020" y="4125212"/>
            <a:ext cx="4566986"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Their efforts, along with the contributions of workers, investors, and the local community, transformed Barrow into a place where people worked in giant steelworks and busy shipyards. </a:t>
            </a:r>
          </a:p>
        </p:txBody>
      </p:sp>
      <p:grpSp>
        <p:nvGrpSpPr>
          <p:cNvPr id="12" name="Group 11" descr="Statue of Sir James Ramsden&#13;&#10;">
            <a:extLst>
              <a:ext uri="{FF2B5EF4-FFF2-40B4-BE49-F238E27FC236}">
                <a16:creationId xmlns:a16="http://schemas.microsoft.com/office/drawing/2014/main" id="{902A6972-F853-8322-5276-B48C81429A26}"/>
              </a:ext>
            </a:extLst>
          </p:cNvPr>
          <p:cNvGrpSpPr/>
          <p:nvPr/>
        </p:nvGrpSpPr>
        <p:grpSpPr>
          <a:xfrm>
            <a:off x="3370520" y="5863254"/>
            <a:ext cx="3303486" cy="367408"/>
            <a:chOff x="3370520" y="4983939"/>
            <a:chExt cx="3303486" cy="367408"/>
          </a:xfrm>
        </p:grpSpPr>
        <p:sp>
          <p:nvSpPr>
            <p:cNvPr id="9" name="Text ">
              <a:extLst>
                <a:ext uri="{FF2B5EF4-FFF2-40B4-BE49-F238E27FC236}">
                  <a16:creationId xmlns:a16="http://schemas.microsoft.com/office/drawing/2014/main" id="{CEFF2DB4-C800-F310-DB4A-5045EDD33950}"/>
                </a:ext>
              </a:extLst>
            </p:cNvPr>
            <p:cNvSpPr txBox="1"/>
            <p:nvPr/>
          </p:nvSpPr>
          <p:spPr>
            <a:xfrm>
              <a:off x="3370520" y="4983939"/>
              <a:ext cx="2987751" cy="367408"/>
            </a:xfrm>
            <a:prstGeom prst="rect">
              <a:avLst/>
            </a:prstGeom>
            <a:noFill/>
          </p:spPr>
          <p:txBody>
            <a:bodyPr wrap="square">
              <a:spAutoFit/>
            </a:bodyPr>
            <a:lstStyle/>
            <a:p>
              <a:pPr algn="r">
                <a:lnSpc>
                  <a:spcPct val="150000"/>
                </a:lnSpc>
              </a:pPr>
              <a:r>
                <a:rPr lang="en-GB" sz="1300" dirty="0">
                  <a:latin typeface="Linkpen 17a Print" panose="03050602060000000000" pitchFamily="66" charset="77"/>
                </a:rPr>
                <a:t>Statue of Sir James Ramsden</a:t>
              </a:r>
            </a:p>
          </p:txBody>
        </p:sp>
        <p:pic>
          <p:nvPicPr>
            <p:cNvPr id="10" name="Picture 9">
              <a:extLst>
                <a:ext uri="{FF2B5EF4-FFF2-40B4-BE49-F238E27FC236}">
                  <a16:creationId xmlns:a16="http://schemas.microsoft.com/office/drawing/2014/main" id="{71E2C017-0F43-D15E-6A7F-329E5D8F760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23739" y="5053209"/>
              <a:ext cx="350267" cy="248874"/>
            </a:xfrm>
            <a:prstGeom prst="rect">
              <a:avLst/>
            </a:prstGeom>
          </p:spPr>
        </p:pic>
      </p:grpSp>
      <p:grpSp>
        <p:nvGrpSpPr>
          <p:cNvPr id="17" name="Group 16" descr="A statue of Sir James Ramsden in Ramsden Square. &#13;&#10;">
            <a:extLst>
              <a:ext uri="{FF2B5EF4-FFF2-40B4-BE49-F238E27FC236}">
                <a16:creationId xmlns:a16="http://schemas.microsoft.com/office/drawing/2014/main" id="{C0F846B6-5A66-5C93-DA05-25EB92738F7A}"/>
              </a:ext>
            </a:extLst>
          </p:cNvPr>
          <p:cNvGrpSpPr/>
          <p:nvPr/>
        </p:nvGrpSpPr>
        <p:grpSpPr>
          <a:xfrm>
            <a:off x="6923146" y="453977"/>
            <a:ext cx="4637988" cy="5861763"/>
            <a:chOff x="6923146" y="453977"/>
            <a:chExt cx="4637988" cy="5861763"/>
          </a:xfrm>
        </p:grpSpPr>
        <p:pic>
          <p:nvPicPr>
            <p:cNvPr id="4" name="Picture 3" descr="A statue of a person in a park&#10;&#10;AI-generated content may be incorrect.">
              <a:extLst>
                <a:ext uri="{FF2B5EF4-FFF2-40B4-BE49-F238E27FC236}">
                  <a16:creationId xmlns:a16="http://schemas.microsoft.com/office/drawing/2014/main" id="{EE2CE5D9-B613-B954-3420-8963296D9844}"/>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6989134" y="529606"/>
              <a:ext cx="4572000" cy="5786134"/>
            </a:xfrm>
            <a:prstGeom prst="rect">
              <a:avLst/>
            </a:prstGeom>
            <a:ln w="19050">
              <a:solidFill>
                <a:schemeClr val="tx1"/>
              </a:solidFill>
            </a:ln>
          </p:spPr>
        </p:pic>
        <p:sp>
          <p:nvSpPr>
            <p:cNvPr id="15" name="Text ">
              <a:extLst>
                <a:ext uri="{FF2B5EF4-FFF2-40B4-BE49-F238E27FC236}">
                  <a16:creationId xmlns:a16="http://schemas.microsoft.com/office/drawing/2014/main" id="{80276884-7E88-FEFC-188C-7A96C4EF8AC6}"/>
                </a:ext>
              </a:extLst>
            </p:cNvPr>
            <p:cNvSpPr txBox="1"/>
            <p:nvPr/>
          </p:nvSpPr>
          <p:spPr>
            <a:xfrm>
              <a:off x="6923146" y="453977"/>
              <a:ext cx="2030815" cy="257891"/>
            </a:xfrm>
            <a:prstGeom prst="rect">
              <a:avLst/>
            </a:prstGeom>
            <a:noFill/>
          </p:spPr>
          <p:txBody>
            <a:bodyPr wrap="square">
              <a:spAutoFit/>
            </a:bodyPr>
            <a:lstStyle/>
            <a:p>
              <a:pPr>
                <a:lnSpc>
                  <a:spcPct val="150000"/>
                </a:lnSpc>
              </a:pPr>
              <a:r>
                <a:rPr lang="en-GB" sz="800" dirty="0">
                  <a:solidFill>
                    <a:schemeClr val="bg1">
                      <a:lumMod val="95000"/>
                    </a:schemeClr>
                  </a:solidFill>
                  <a:latin typeface="Calibri" panose="020F0502020204030204" pitchFamily="34" charset="0"/>
                  <a:cs typeface="Calibri" panose="020F0502020204030204" pitchFamily="34" charset="0"/>
                </a:rPr>
                <a:t>© Historic England ref: IOE01/02860/31</a:t>
              </a:r>
            </a:p>
          </p:txBody>
        </p:sp>
      </p:grpSp>
      <p:pic>
        <p:nvPicPr>
          <p:cNvPr id="23" name="Logo">
            <a:extLst>
              <a:ext uri="{FF2B5EF4-FFF2-40B4-BE49-F238E27FC236}">
                <a16:creationId xmlns:a16="http://schemas.microsoft.com/office/drawing/2014/main" id="{C6B70EE3-1775-2E8A-71CA-4C587E32BE25}"/>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29263"/>
            <a:ext cx="1523996" cy="1328736"/>
          </a:xfrm>
          <a:prstGeom prst="rect">
            <a:avLst/>
          </a:prstGeom>
        </p:spPr>
      </p:pic>
    </p:spTree>
    <p:extLst>
      <p:ext uri="{BB962C8B-B14F-4D97-AF65-F5344CB8AC3E}">
        <p14:creationId xmlns:p14="http://schemas.microsoft.com/office/powerpoint/2010/main" val="16432592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2" presetClass="entr" presetSubtype="8"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800" fill="hold"/>
                                        <p:tgtEl>
                                          <p:spTgt spid="2"/>
                                        </p:tgtEl>
                                        <p:attrNameLst>
                                          <p:attrName>ppt_x</p:attrName>
                                        </p:attrNameLst>
                                      </p:cBhvr>
                                      <p:tavLst>
                                        <p:tav tm="0">
                                          <p:val>
                                            <p:strVal val="0-#ppt_w/2"/>
                                          </p:val>
                                        </p:tav>
                                        <p:tav tm="100000">
                                          <p:val>
                                            <p:strVal val="#ppt_x"/>
                                          </p:val>
                                        </p:tav>
                                      </p:tavLst>
                                    </p:anim>
                                    <p:anim calcmode="lin" valueType="num">
                                      <p:cBhvr additive="base">
                                        <p:cTn id="23" dur="800" fill="hold"/>
                                        <p:tgtEl>
                                          <p:spTgt spid="2"/>
                                        </p:tgtEl>
                                        <p:attrNameLst>
                                          <p:attrName>ppt_y</p:attrName>
                                        </p:attrNameLst>
                                      </p:cBhvr>
                                      <p:tavLst>
                                        <p:tav tm="0">
                                          <p:val>
                                            <p:strVal val="#ppt_y"/>
                                          </p:val>
                                        </p:tav>
                                        <p:tav tm="100000">
                                          <p:val>
                                            <p:strVal val="#ppt_y"/>
                                          </p:val>
                                        </p:tav>
                                      </p:tavLst>
                                    </p:anim>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2800"/>
                            </p:stCondLst>
                            <p:childTnLst>
                              <p:par>
                                <p:cTn id="29" presetID="10"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Slide Title">
            <a:extLst>
              <a:ext uri="{FF2B5EF4-FFF2-40B4-BE49-F238E27FC236}">
                <a16:creationId xmlns:a16="http://schemas.microsoft.com/office/drawing/2014/main" id="{E9B954C7-F048-05C0-B5E4-75709F0D5603}"/>
              </a:ext>
            </a:extLst>
          </p:cNvPr>
          <p:cNvSpPr>
            <a:spLocks noGrp="1"/>
          </p:cNvSpPr>
          <p:nvPr>
            <p:ph type="ctrTitle"/>
          </p:nvPr>
        </p:nvSpPr>
        <p:spPr>
          <a:xfrm>
            <a:off x="1524000" y="-1280448"/>
            <a:ext cx="9144000" cy="921925"/>
          </a:xfrm>
        </p:spPr>
        <p:txBody>
          <a:bodyPr/>
          <a:lstStyle/>
          <a:p>
            <a:r>
              <a:rPr lang="en-US" dirty="0"/>
              <a:t>Barrow in the Middle Ages</a:t>
            </a:r>
          </a:p>
        </p:txBody>
      </p:sp>
      <p:sp>
        <p:nvSpPr>
          <p:cNvPr id="11" name="Slide Question">
            <a:extLst>
              <a:ext uri="{FF2B5EF4-FFF2-40B4-BE49-F238E27FC236}">
                <a16:creationId xmlns:a16="http://schemas.microsoft.com/office/drawing/2014/main" id="{783B29E9-B659-A0BE-38AB-74617199D84A}"/>
              </a:ext>
            </a:extLst>
          </p:cNvPr>
          <p:cNvSpPr txBox="1"/>
          <p:nvPr/>
        </p:nvSpPr>
        <p:spPr>
          <a:xfrm>
            <a:off x="0" y="-92520"/>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Barrow-in-Furness like before industrialisation?</a:t>
            </a:r>
          </a:p>
        </p:txBody>
      </p:sp>
      <p:sp>
        <p:nvSpPr>
          <p:cNvPr id="18" name="Text ">
            <a:extLst>
              <a:ext uri="{FF2B5EF4-FFF2-40B4-BE49-F238E27FC236}">
                <a16:creationId xmlns:a16="http://schemas.microsoft.com/office/drawing/2014/main" id="{DC2F2F2B-FC51-AA40-E774-FC96526FAFF0}"/>
              </a:ext>
            </a:extLst>
          </p:cNvPr>
          <p:cNvSpPr txBox="1"/>
          <p:nvPr/>
        </p:nvSpPr>
        <p:spPr>
          <a:xfrm>
            <a:off x="466974" y="823260"/>
            <a:ext cx="3141297"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In the Middle Ages, the area where Barrow-in-Furness is today was closely linked to the Cistercian monks of Furness Abbey. </a:t>
            </a:r>
          </a:p>
        </p:txBody>
      </p:sp>
      <p:sp>
        <p:nvSpPr>
          <p:cNvPr id="19" name="Text ">
            <a:extLst>
              <a:ext uri="{FF2B5EF4-FFF2-40B4-BE49-F238E27FC236}">
                <a16:creationId xmlns:a16="http://schemas.microsoft.com/office/drawing/2014/main" id="{EF8591C5-C02F-5D26-354F-C33947ECA195}"/>
              </a:ext>
            </a:extLst>
          </p:cNvPr>
          <p:cNvSpPr txBox="1"/>
          <p:nvPr/>
        </p:nvSpPr>
        <p:spPr>
          <a:xfrm>
            <a:off x="466975" y="2492865"/>
            <a:ext cx="2584570"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monks soon discovered rich deposits of iron ore near the surface of the land. </a:t>
            </a:r>
          </a:p>
        </p:txBody>
      </p:sp>
      <p:sp>
        <p:nvSpPr>
          <p:cNvPr id="20" name="Text ">
            <a:extLst>
              <a:ext uri="{FF2B5EF4-FFF2-40B4-BE49-F238E27FC236}">
                <a16:creationId xmlns:a16="http://schemas.microsoft.com/office/drawing/2014/main" id="{C52860A4-E7F0-671D-FCB6-7ABC32E38244}"/>
              </a:ext>
            </a:extLst>
          </p:cNvPr>
          <p:cNvSpPr txBox="1"/>
          <p:nvPr/>
        </p:nvSpPr>
        <p:spPr>
          <a:xfrm>
            <a:off x="466973" y="3862388"/>
            <a:ext cx="2924813"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wealth from mining, along with farming and fishing, helped Furness Abbey become very powerful. </a:t>
            </a:r>
          </a:p>
        </p:txBody>
      </p:sp>
      <p:grpSp>
        <p:nvGrpSpPr>
          <p:cNvPr id="26" name="Group 25" descr="A modern day colour photograph of the ruins of Furness Abbey today. They are surrounded by grassy fields and trees. ">
            <a:extLst>
              <a:ext uri="{FF2B5EF4-FFF2-40B4-BE49-F238E27FC236}">
                <a16:creationId xmlns:a16="http://schemas.microsoft.com/office/drawing/2014/main" id="{A6AE10EF-362E-C93C-5EDC-4566BD40439A}"/>
              </a:ext>
            </a:extLst>
          </p:cNvPr>
          <p:cNvGrpSpPr/>
          <p:nvPr/>
        </p:nvGrpSpPr>
        <p:grpSpPr>
          <a:xfrm>
            <a:off x="3728773" y="728349"/>
            <a:ext cx="7971751" cy="4348529"/>
            <a:chOff x="3728773" y="728349"/>
            <a:chExt cx="7971751" cy="4348529"/>
          </a:xfrm>
        </p:grpSpPr>
        <p:pic>
          <p:nvPicPr>
            <p:cNvPr id="24" name="Picture 23" descr="An old stone building surrounded by trees&#10;&#10;AI-generated content may be incorrect.">
              <a:extLst>
                <a:ext uri="{FF2B5EF4-FFF2-40B4-BE49-F238E27FC236}">
                  <a16:creationId xmlns:a16="http://schemas.microsoft.com/office/drawing/2014/main" id="{65053038-9FA8-08B2-5704-7146EFEC291B}"/>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728773" y="952374"/>
              <a:ext cx="7897934" cy="4124504"/>
            </a:xfrm>
            <a:prstGeom prst="rect">
              <a:avLst/>
            </a:prstGeom>
            <a:ln w="19050">
              <a:solidFill>
                <a:schemeClr val="tx1"/>
              </a:solidFill>
            </a:ln>
          </p:spPr>
        </p:pic>
        <p:sp>
          <p:nvSpPr>
            <p:cNvPr id="25" name="Text ">
              <a:extLst>
                <a:ext uri="{FF2B5EF4-FFF2-40B4-BE49-F238E27FC236}">
                  <a16:creationId xmlns:a16="http://schemas.microsoft.com/office/drawing/2014/main" id="{2C36309A-8C62-DACD-3ECC-4C83266C7492}"/>
                </a:ext>
              </a:extLst>
            </p:cNvPr>
            <p:cNvSpPr txBox="1"/>
            <p:nvPr/>
          </p:nvSpPr>
          <p:spPr>
            <a:xfrm>
              <a:off x="9652409" y="728349"/>
              <a:ext cx="2048115" cy="257891"/>
            </a:xfrm>
            <a:prstGeom prst="rect">
              <a:avLst/>
            </a:prstGeom>
            <a:noFill/>
          </p:spPr>
          <p:txBody>
            <a:bodyPr wrap="square">
              <a:spAutoFit/>
            </a:bodyPr>
            <a:lstStyle/>
            <a:p>
              <a:pPr algn="r">
                <a:lnSpc>
                  <a:spcPct val="150000"/>
                </a:lnSpc>
              </a:pPr>
              <a:r>
                <a:rPr lang="en-GB" sz="800" dirty="0">
                  <a:solidFill>
                    <a:schemeClr val="bg1">
                      <a:lumMod val="75000"/>
                    </a:schemeClr>
                  </a:solidFill>
                  <a:latin typeface="Calibri" panose="020F0502020204030204" pitchFamily="34" charset="0"/>
                  <a:cs typeface="Calibri" panose="020F0502020204030204" pitchFamily="34" charset="0"/>
                </a:rPr>
                <a:t>© Public Domain from Wikimedia Commons</a:t>
              </a:r>
            </a:p>
          </p:txBody>
        </p:sp>
      </p:grpSp>
      <p:pic>
        <p:nvPicPr>
          <p:cNvPr id="28" name="Picture 27" descr="An illustration of a monk. He wears white robes with a black centrepiece. ">
            <a:extLst>
              <a:ext uri="{FF2B5EF4-FFF2-40B4-BE49-F238E27FC236}">
                <a16:creationId xmlns:a16="http://schemas.microsoft.com/office/drawing/2014/main" id="{8275AD08-1EC5-7A43-F5BA-40BB6475E86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297984" y="2334924"/>
            <a:ext cx="1542060" cy="4052851"/>
          </a:xfrm>
          <a:prstGeom prst="rect">
            <a:avLst/>
          </a:prstGeom>
        </p:spPr>
      </p:pic>
      <p:pic>
        <p:nvPicPr>
          <p:cNvPr id="30" name="Picture 29" descr="A timeline spanningg from AD 550 to AD 2020. It highlights the medieval period (AD 1066 to AD 1540). ">
            <a:extLst>
              <a:ext uri="{FF2B5EF4-FFF2-40B4-BE49-F238E27FC236}">
                <a16:creationId xmlns:a16="http://schemas.microsoft.com/office/drawing/2014/main" id="{3AE21D3A-6A28-A169-7145-A80301E24025}"/>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0" y="5290262"/>
            <a:ext cx="12193280" cy="1567738"/>
          </a:xfrm>
          <a:prstGeom prst="rect">
            <a:avLst/>
          </a:prstGeom>
        </p:spPr>
      </p:pic>
      <p:pic>
        <p:nvPicPr>
          <p:cNvPr id="23" name="Logo">
            <a:extLst>
              <a:ext uri="{FF2B5EF4-FFF2-40B4-BE49-F238E27FC236}">
                <a16:creationId xmlns:a16="http://schemas.microsoft.com/office/drawing/2014/main" id="{44F72F51-E286-FAA2-F2C3-C201FE7592D8}"/>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29263"/>
            <a:ext cx="1523996" cy="1328736"/>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2" presetClass="entr" presetSubtype="1"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700" fill="hold"/>
                                        <p:tgtEl>
                                          <p:spTgt spid="28"/>
                                        </p:tgtEl>
                                        <p:attrNameLst>
                                          <p:attrName>ppt_x</p:attrName>
                                        </p:attrNameLst>
                                      </p:cBhvr>
                                      <p:tavLst>
                                        <p:tav tm="0">
                                          <p:val>
                                            <p:strVal val="#ppt_x"/>
                                          </p:val>
                                        </p:tav>
                                        <p:tav tm="100000">
                                          <p:val>
                                            <p:strVal val="#ppt_x"/>
                                          </p:val>
                                        </p:tav>
                                      </p:tavLst>
                                    </p:anim>
                                    <p:anim calcmode="lin" valueType="num">
                                      <p:cBhvr additive="base">
                                        <p:cTn id="19" dur="700" fill="hold"/>
                                        <p:tgtEl>
                                          <p:spTgt spid="28"/>
                                        </p:tgtEl>
                                        <p:attrNameLst>
                                          <p:attrName>ppt_y</p:attrName>
                                        </p:attrNameLst>
                                      </p:cBhvr>
                                      <p:tavLst>
                                        <p:tav tm="0">
                                          <p:val>
                                            <p:strVal val="0-#ppt_h/2"/>
                                          </p:val>
                                        </p:tav>
                                        <p:tav tm="100000">
                                          <p:val>
                                            <p:strVal val="#ppt_y"/>
                                          </p:val>
                                        </p:tav>
                                      </p:tavLst>
                                    </p:anim>
                                  </p:childTnLst>
                                </p:cTn>
                              </p:par>
                            </p:childTnLst>
                          </p:cTn>
                        </p:par>
                        <p:par>
                          <p:cTn id="20" fill="hold">
                            <p:stCondLst>
                              <p:cond delay="170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A6BBEF6-20B0-C640-B3E9-30E4B34D75F1}"/>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981E004D-F685-3263-F36A-426DEB2722E7}"/>
              </a:ext>
            </a:extLst>
          </p:cNvPr>
          <p:cNvSpPr>
            <a:spLocks noGrp="1"/>
          </p:cNvSpPr>
          <p:nvPr>
            <p:ph type="ctrTitle"/>
          </p:nvPr>
        </p:nvSpPr>
        <p:spPr>
          <a:xfrm>
            <a:off x="1524000" y="-1280448"/>
            <a:ext cx="9144000" cy="921925"/>
          </a:xfrm>
        </p:spPr>
        <p:txBody>
          <a:bodyPr/>
          <a:lstStyle/>
          <a:p>
            <a:r>
              <a:rPr lang="en-US" dirty="0"/>
              <a:t>Village of Barrow</a:t>
            </a:r>
          </a:p>
        </p:txBody>
      </p:sp>
      <p:sp>
        <p:nvSpPr>
          <p:cNvPr id="11" name="Slide Question">
            <a:extLst>
              <a:ext uri="{FF2B5EF4-FFF2-40B4-BE49-F238E27FC236}">
                <a16:creationId xmlns:a16="http://schemas.microsoft.com/office/drawing/2014/main" id="{03F2D822-D17B-1E7F-0A6A-A41F2AF8202E}"/>
              </a:ext>
            </a:extLst>
          </p:cNvPr>
          <p:cNvSpPr txBox="1"/>
          <p:nvPr/>
        </p:nvSpPr>
        <p:spPr>
          <a:xfrm>
            <a:off x="0" y="-92520"/>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Barrow-in-Furness like before industrialisation?</a:t>
            </a:r>
          </a:p>
        </p:txBody>
      </p:sp>
      <p:sp>
        <p:nvSpPr>
          <p:cNvPr id="2" name="Title">
            <a:extLst>
              <a:ext uri="{FF2B5EF4-FFF2-40B4-BE49-F238E27FC236}">
                <a16:creationId xmlns:a16="http://schemas.microsoft.com/office/drawing/2014/main" id="{C20BDDC0-C5C4-564A-1D29-3340DAB8CDD8}"/>
              </a:ext>
            </a:extLst>
          </p:cNvPr>
          <p:cNvSpPr txBox="1">
            <a:spLocks/>
          </p:cNvSpPr>
          <p:nvPr/>
        </p:nvSpPr>
        <p:spPr>
          <a:xfrm>
            <a:off x="494270" y="827697"/>
            <a:ext cx="601965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Village of Barrow </a:t>
            </a:r>
          </a:p>
        </p:txBody>
      </p:sp>
      <p:sp>
        <p:nvSpPr>
          <p:cNvPr id="19" name="Text ">
            <a:extLst>
              <a:ext uri="{FF2B5EF4-FFF2-40B4-BE49-F238E27FC236}">
                <a16:creationId xmlns:a16="http://schemas.microsoft.com/office/drawing/2014/main" id="{4DD67B8C-CC13-C3E1-D61E-E0CE7ABD4614}"/>
              </a:ext>
            </a:extLst>
          </p:cNvPr>
          <p:cNvSpPr txBox="1"/>
          <p:nvPr/>
        </p:nvSpPr>
        <p:spPr>
          <a:xfrm>
            <a:off x="591117" y="1744076"/>
            <a:ext cx="5504883"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However, while the abbey grew rich and influential, Barrow itself was only a small village. </a:t>
            </a:r>
          </a:p>
        </p:txBody>
      </p:sp>
      <p:sp>
        <p:nvSpPr>
          <p:cNvPr id="20" name="Text ">
            <a:extLst>
              <a:ext uri="{FF2B5EF4-FFF2-40B4-BE49-F238E27FC236}">
                <a16:creationId xmlns:a16="http://schemas.microsoft.com/office/drawing/2014/main" id="{9BC62045-45C5-3E94-E5D6-DA06BD642861}"/>
              </a:ext>
            </a:extLst>
          </p:cNvPr>
          <p:cNvSpPr txBox="1"/>
          <p:nvPr/>
        </p:nvSpPr>
        <p:spPr>
          <a:xfrm>
            <a:off x="591117" y="2632783"/>
            <a:ext cx="5799050"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Its people depended on the land and the sea, living in simple cottages and farmhouses. </a:t>
            </a:r>
          </a:p>
        </p:txBody>
      </p:sp>
      <p:sp>
        <p:nvSpPr>
          <p:cNvPr id="3" name="Text ">
            <a:extLst>
              <a:ext uri="{FF2B5EF4-FFF2-40B4-BE49-F238E27FC236}">
                <a16:creationId xmlns:a16="http://schemas.microsoft.com/office/drawing/2014/main" id="{17E5EBE5-3FBD-6AA0-81BB-8B9A5716D46D}"/>
              </a:ext>
            </a:extLst>
          </p:cNvPr>
          <p:cNvSpPr txBox="1"/>
          <p:nvPr/>
        </p:nvSpPr>
        <p:spPr>
          <a:xfrm>
            <a:off x="591116" y="3521490"/>
            <a:ext cx="5504884"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There were few houses – in fact, even as late as 1843 there were only 32 dwellings in the area, including two local pubs. </a:t>
            </a:r>
          </a:p>
        </p:txBody>
      </p:sp>
      <p:grpSp>
        <p:nvGrpSpPr>
          <p:cNvPr id="9" name="Group 8" descr="A map of Barrow in 1843.&#13;&#10;">
            <a:extLst>
              <a:ext uri="{FF2B5EF4-FFF2-40B4-BE49-F238E27FC236}">
                <a16:creationId xmlns:a16="http://schemas.microsoft.com/office/drawing/2014/main" id="{D70BAC74-8531-158A-7035-B2788EE1FD65}"/>
              </a:ext>
            </a:extLst>
          </p:cNvPr>
          <p:cNvGrpSpPr/>
          <p:nvPr/>
        </p:nvGrpSpPr>
        <p:grpSpPr>
          <a:xfrm>
            <a:off x="3157870" y="4749517"/>
            <a:ext cx="3363231" cy="388568"/>
            <a:chOff x="2990863" y="4450112"/>
            <a:chExt cx="3363231" cy="388568"/>
          </a:xfrm>
        </p:grpSpPr>
        <p:sp>
          <p:nvSpPr>
            <p:cNvPr id="5" name="Text " descr="&#13;&#10;">
              <a:extLst>
                <a:ext uri="{FF2B5EF4-FFF2-40B4-BE49-F238E27FC236}">
                  <a16:creationId xmlns:a16="http://schemas.microsoft.com/office/drawing/2014/main" id="{74562FFD-12F4-92E8-8254-875EB5DBCC1E}"/>
                </a:ext>
              </a:extLst>
            </p:cNvPr>
            <p:cNvSpPr txBox="1"/>
            <p:nvPr/>
          </p:nvSpPr>
          <p:spPr>
            <a:xfrm>
              <a:off x="2990863" y="4450112"/>
              <a:ext cx="3012964" cy="388568"/>
            </a:xfrm>
            <a:prstGeom prst="rect">
              <a:avLst/>
            </a:prstGeom>
            <a:noFill/>
          </p:spPr>
          <p:txBody>
            <a:bodyPr wrap="square">
              <a:spAutoFit/>
            </a:bodyPr>
            <a:lstStyle/>
            <a:p>
              <a:pPr algn="r">
                <a:lnSpc>
                  <a:spcPct val="150000"/>
                </a:lnSpc>
              </a:pPr>
              <a:r>
                <a:rPr lang="en-GB" sz="1400" dirty="0">
                  <a:latin typeface="Linkpen 17a Print" panose="03050602060000000000" pitchFamily="66" charset="77"/>
                </a:rPr>
                <a:t>A map of Barrow in 1843.</a:t>
              </a:r>
            </a:p>
          </p:txBody>
        </p:sp>
        <p:pic>
          <p:nvPicPr>
            <p:cNvPr id="8" name="Picture 7">
              <a:extLst>
                <a:ext uri="{FF2B5EF4-FFF2-40B4-BE49-F238E27FC236}">
                  <a16:creationId xmlns:a16="http://schemas.microsoft.com/office/drawing/2014/main" id="{967BCDCF-2A4C-4394-D027-1EF690556B8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03827" y="4509379"/>
              <a:ext cx="350267" cy="248874"/>
            </a:xfrm>
            <a:prstGeom prst="rect">
              <a:avLst/>
            </a:prstGeom>
          </p:spPr>
        </p:pic>
      </p:grpSp>
      <p:grpSp>
        <p:nvGrpSpPr>
          <p:cNvPr id="12" name="Group 11" descr="A photograph of an illustrated plan of the village of Barrow. ">
            <a:extLst>
              <a:ext uri="{FF2B5EF4-FFF2-40B4-BE49-F238E27FC236}">
                <a16:creationId xmlns:a16="http://schemas.microsoft.com/office/drawing/2014/main" id="{0C2B9541-813C-24EF-AFC7-CA389C45FE84}"/>
              </a:ext>
            </a:extLst>
          </p:cNvPr>
          <p:cNvGrpSpPr/>
          <p:nvPr/>
        </p:nvGrpSpPr>
        <p:grpSpPr>
          <a:xfrm>
            <a:off x="6638685" y="566187"/>
            <a:ext cx="4965714" cy="4661346"/>
            <a:chOff x="6638685" y="566187"/>
            <a:chExt cx="4965714" cy="4661346"/>
          </a:xfrm>
        </p:grpSpPr>
        <p:pic>
          <p:nvPicPr>
            <p:cNvPr id="4" name="Picture 3" descr="A map of a village&#10;&#10;AI-generated content may be incorrect.">
              <a:extLst>
                <a:ext uri="{FF2B5EF4-FFF2-40B4-BE49-F238E27FC236}">
                  <a16:creationId xmlns:a16="http://schemas.microsoft.com/office/drawing/2014/main" id="{7AD5FE53-A1BB-0153-27CE-078FAB5A5A93}"/>
                </a:ext>
              </a:extLst>
            </p:cNvPr>
            <p:cNvPicPr>
              <a:picLocks noChangeAspect="1"/>
            </p:cNvPicPr>
            <p:nvPr/>
          </p:nvPicPr>
          <p:blipFill>
            <a:blip r:embed="rId5"/>
            <a:stretch>
              <a:fillRect/>
            </a:stretch>
          </p:blipFill>
          <p:spPr>
            <a:xfrm>
              <a:off x="6771278" y="805742"/>
              <a:ext cx="4833121" cy="4421791"/>
            </a:xfrm>
            <a:prstGeom prst="rect">
              <a:avLst/>
            </a:prstGeom>
            <a:ln w="19050">
              <a:solidFill>
                <a:schemeClr val="tx1"/>
              </a:solidFill>
            </a:ln>
          </p:spPr>
        </p:pic>
        <p:sp>
          <p:nvSpPr>
            <p:cNvPr id="10" name="Text ">
              <a:extLst>
                <a:ext uri="{FF2B5EF4-FFF2-40B4-BE49-F238E27FC236}">
                  <a16:creationId xmlns:a16="http://schemas.microsoft.com/office/drawing/2014/main" id="{725C3AAC-A263-EF69-AE60-F9D837FB35F1}"/>
                </a:ext>
              </a:extLst>
            </p:cNvPr>
            <p:cNvSpPr txBox="1"/>
            <p:nvPr/>
          </p:nvSpPr>
          <p:spPr>
            <a:xfrm>
              <a:off x="6638685" y="566187"/>
              <a:ext cx="2877455" cy="257891"/>
            </a:xfrm>
            <a:prstGeom prst="rect">
              <a:avLst/>
            </a:prstGeom>
            <a:noFill/>
          </p:spPr>
          <p:txBody>
            <a:bodyPr wrap="square">
              <a:spAutoFit/>
            </a:bodyPr>
            <a:lstStyle/>
            <a:p>
              <a:pPr algn="r">
                <a:lnSpc>
                  <a:spcPct val="150000"/>
                </a:lnSpc>
              </a:pPr>
              <a:r>
                <a:rPr lang="en-GB" sz="800" dirty="0">
                  <a:solidFill>
                    <a:schemeClr val="bg1">
                      <a:lumMod val="75000"/>
                    </a:schemeClr>
                  </a:solidFill>
                  <a:latin typeface="Calibri" panose="020F0502020204030204" pitchFamily="34" charset="0"/>
                  <a:cs typeface="Calibri" panose="020F0502020204030204" pitchFamily="34" charset="0"/>
                </a:rPr>
                <a:t>© Cumbria Archive and Local Studies Centre, Barrow-in-Furness</a:t>
              </a:r>
            </a:p>
          </p:txBody>
        </p:sp>
      </p:grpSp>
      <p:pic>
        <p:nvPicPr>
          <p:cNvPr id="7" name="Picture 6" descr="A timeline spanningg from AD 1170 to AD 1970. It highlights the Victorian period (AD 1837 to AD 1901). ">
            <a:extLst>
              <a:ext uri="{FF2B5EF4-FFF2-40B4-BE49-F238E27FC236}">
                <a16:creationId xmlns:a16="http://schemas.microsoft.com/office/drawing/2014/main" id="{3AA0E644-D52B-AC7C-6132-4A85C83AFAF7}"/>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0" y="5338142"/>
            <a:ext cx="12193278" cy="1519857"/>
          </a:xfrm>
          <a:prstGeom prst="rect">
            <a:avLst/>
          </a:prstGeom>
        </p:spPr>
      </p:pic>
      <p:pic>
        <p:nvPicPr>
          <p:cNvPr id="23" name="Logo">
            <a:extLst>
              <a:ext uri="{FF2B5EF4-FFF2-40B4-BE49-F238E27FC236}">
                <a16:creationId xmlns:a16="http://schemas.microsoft.com/office/drawing/2014/main" id="{4400F17D-317B-EA52-31F9-278122D5B266}"/>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29263"/>
            <a:ext cx="1523996" cy="1328736"/>
          </a:xfrm>
          <a:prstGeom prst="rect">
            <a:avLst/>
          </a:prstGeom>
        </p:spPr>
      </p:pic>
    </p:spTree>
    <p:extLst>
      <p:ext uri="{BB962C8B-B14F-4D97-AF65-F5344CB8AC3E}">
        <p14:creationId xmlns:p14="http://schemas.microsoft.com/office/powerpoint/2010/main" val="170590318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10B5E3B-3779-831C-947E-E7C836E4CCD0}"/>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9CB56F58-700D-A8A9-CF98-8F1B5E2EC729}"/>
              </a:ext>
            </a:extLst>
          </p:cNvPr>
          <p:cNvSpPr>
            <a:spLocks noGrp="1"/>
          </p:cNvSpPr>
          <p:nvPr>
            <p:ph type="ctrTitle"/>
          </p:nvPr>
        </p:nvSpPr>
        <p:spPr>
          <a:xfrm>
            <a:off x="1524000" y="-1280448"/>
            <a:ext cx="9144000" cy="921925"/>
          </a:xfrm>
        </p:spPr>
        <p:txBody>
          <a:bodyPr/>
          <a:lstStyle/>
          <a:p>
            <a:r>
              <a:rPr lang="en-US" dirty="0"/>
              <a:t>Henry Schneider</a:t>
            </a:r>
          </a:p>
        </p:txBody>
      </p:sp>
      <p:sp>
        <p:nvSpPr>
          <p:cNvPr id="11" name="Slide Question">
            <a:extLst>
              <a:ext uri="{FF2B5EF4-FFF2-40B4-BE49-F238E27FC236}">
                <a16:creationId xmlns:a16="http://schemas.microsoft.com/office/drawing/2014/main" id="{EAC71408-B381-6E28-F056-11ED9A569139}"/>
              </a:ext>
            </a:extLst>
          </p:cNvPr>
          <p:cNvSpPr txBox="1"/>
          <p:nvPr/>
        </p:nvSpPr>
        <p:spPr>
          <a:xfrm>
            <a:off x="0" y="-92520"/>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key events led to the growth of Barrow-in-Furness?</a:t>
            </a:r>
          </a:p>
        </p:txBody>
      </p:sp>
      <p:grpSp>
        <p:nvGrpSpPr>
          <p:cNvPr id="18" name="Group 17" descr="A modern day colour photograph of a statue of Henry Schneider that stands in Barrow-in-Furness today. ">
            <a:extLst>
              <a:ext uri="{FF2B5EF4-FFF2-40B4-BE49-F238E27FC236}">
                <a16:creationId xmlns:a16="http://schemas.microsoft.com/office/drawing/2014/main" id="{5DD14832-28B3-86E0-6930-4868BD9476C3}"/>
              </a:ext>
            </a:extLst>
          </p:cNvPr>
          <p:cNvGrpSpPr/>
          <p:nvPr/>
        </p:nvGrpSpPr>
        <p:grpSpPr>
          <a:xfrm>
            <a:off x="485304" y="497104"/>
            <a:ext cx="4721606" cy="5686231"/>
            <a:chOff x="485304" y="497104"/>
            <a:chExt cx="4721606" cy="5686231"/>
          </a:xfrm>
        </p:grpSpPr>
        <p:pic>
          <p:nvPicPr>
            <p:cNvPr id="12" name="Picture 11" descr="A building with a statue in front of it&#10;&#10;AI-generated content may be incorrect.">
              <a:extLst>
                <a:ext uri="{FF2B5EF4-FFF2-40B4-BE49-F238E27FC236}">
                  <a16:creationId xmlns:a16="http://schemas.microsoft.com/office/drawing/2014/main" id="{070281B9-0539-3B6E-0DD8-F31181A4E739}"/>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78579" y="754995"/>
              <a:ext cx="4628331" cy="5428340"/>
            </a:xfrm>
            <a:prstGeom prst="rect">
              <a:avLst/>
            </a:prstGeom>
            <a:ln w="19050">
              <a:solidFill>
                <a:schemeClr val="tx1"/>
              </a:solidFill>
            </a:ln>
          </p:spPr>
        </p:pic>
        <p:sp>
          <p:nvSpPr>
            <p:cNvPr id="17" name="Text ">
              <a:extLst>
                <a:ext uri="{FF2B5EF4-FFF2-40B4-BE49-F238E27FC236}">
                  <a16:creationId xmlns:a16="http://schemas.microsoft.com/office/drawing/2014/main" id="{3FA0D998-C937-1595-920E-33270130AB3A}"/>
                </a:ext>
              </a:extLst>
            </p:cNvPr>
            <p:cNvSpPr txBox="1"/>
            <p:nvPr/>
          </p:nvSpPr>
          <p:spPr>
            <a:xfrm>
              <a:off x="485304" y="497104"/>
              <a:ext cx="2877455" cy="257891"/>
            </a:xfrm>
            <a:prstGeom prst="rect">
              <a:avLst/>
            </a:prstGeom>
            <a:noFill/>
          </p:spPr>
          <p:txBody>
            <a:bodyPr wrap="square">
              <a:spAutoFit/>
            </a:bodyPr>
            <a:lstStyle/>
            <a:p>
              <a:pPr>
                <a:lnSpc>
                  <a:spcPct val="150000"/>
                </a:lnSpc>
              </a:pPr>
              <a:r>
                <a:rPr lang="en-GB" sz="800" dirty="0">
                  <a:solidFill>
                    <a:schemeClr val="bg1">
                      <a:lumMod val="75000"/>
                    </a:schemeClr>
                  </a:solidFill>
                  <a:latin typeface="Calibri" panose="020F0502020204030204" pitchFamily="34" charset="0"/>
                  <a:cs typeface="Calibri" panose="020F0502020204030204" pitchFamily="34" charset="0"/>
                </a:rPr>
                <a:t>© Public Domain from Wikimedia Commons</a:t>
              </a:r>
            </a:p>
          </p:txBody>
        </p:sp>
      </p:grpSp>
      <p:sp>
        <p:nvSpPr>
          <p:cNvPr id="2" name="Title">
            <a:extLst>
              <a:ext uri="{FF2B5EF4-FFF2-40B4-BE49-F238E27FC236}">
                <a16:creationId xmlns:a16="http://schemas.microsoft.com/office/drawing/2014/main" id="{3E8D8192-D180-623E-00AB-A190A0602944}"/>
              </a:ext>
            </a:extLst>
          </p:cNvPr>
          <p:cNvSpPr txBox="1">
            <a:spLocks/>
          </p:cNvSpPr>
          <p:nvPr/>
        </p:nvSpPr>
        <p:spPr>
          <a:xfrm>
            <a:off x="5321451" y="789169"/>
            <a:ext cx="601965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Henry Schneider</a:t>
            </a:r>
          </a:p>
        </p:txBody>
      </p:sp>
      <p:sp>
        <p:nvSpPr>
          <p:cNvPr id="19" name="Text ">
            <a:extLst>
              <a:ext uri="{FF2B5EF4-FFF2-40B4-BE49-F238E27FC236}">
                <a16:creationId xmlns:a16="http://schemas.microsoft.com/office/drawing/2014/main" id="{F864A3CD-837B-E97F-1193-A47168ACE04B}"/>
              </a:ext>
            </a:extLst>
          </p:cNvPr>
          <p:cNvSpPr txBox="1"/>
          <p:nvPr/>
        </p:nvSpPr>
        <p:spPr>
          <a:xfrm>
            <a:off x="5418298" y="1641244"/>
            <a:ext cx="4519079"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transformation of Barrow began with a series of important events in the 19th century. </a:t>
            </a:r>
          </a:p>
        </p:txBody>
      </p:sp>
      <p:sp>
        <p:nvSpPr>
          <p:cNvPr id="20" name="Text ">
            <a:extLst>
              <a:ext uri="{FF2B5EF4-FFF2-40B4-BE49-F238E27FC236}">
                <a16:creationId xmlns:a16="http://schemas.microsoft.com/office/drawing/2014/main" id="{1D86A234-210F-9F8A-0F03-4E4874BA50F2}"/>
              </a:ext>
            </a:extLst>
          </p:cNvPr>
          <p:cNvSpPr txBox="1"/>
          <p:nvPr/>
        </p:nvSpPr>
        <p:spPr>
          <a:xfrm>
            <a:off x="5418298" y="2766548"/>
            <a:ext cx="4760567"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1839, a young man named Henry Schneider arrived in the area. He had made his fortune buying and selling iron in the UK and across the world.</a:t>
            </a:r>
          </a:p>
        </p:txBody>
      </p:sp>
      <p:sp>
        <p:nvSpPr>
          <p:cNvPr id="3" name="Text ">
            <a:extLst>
              <a:ext uri="{FF2B5EF4-FFF2-40B4-BE49-F238E27FC236}">
                <a16:creationId xmlns:a16="http://schemas.microsoft.com/office/drawing/2014/main" id="{B0FED40F-5E8C-89CA-CB86-6CD6832E08F5}"/>
              </a:ext>
            </a:extLst>
          </p:cNvPr>
          <p:cNvSpPr txBox="1"/>
          <p:nvPr/>
        </p:nvSpPr>
        <p:spPr>
          <a:xfrm>
            <a:off x="5418297" y="4213099"/>
            <a:ext cx="4519080"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He saw the potential of Dalton-in-Furness to mine and export more iron, so he bought iron ore mines in the area.</a:t>
            </a:r>
          </a:p>
        </p:txBody>
      </p:sp>
      <p:grpSp>
        <p:nvGrpSpPr>
          <p:cNvPr id="9" name="Group 8" descr="A statue of Henry Schneider in Barrow-in-Furness.&#13;&#10;">
            <a:extLst>
              <a:ext uri="{FF2B5EF4-FFF2-40B4-BE49-F238E27FC236}">
                <a16:creationId xmlns:a16="http://schemas.microsoft.com/office/drawing/2014/main" id="{DA07786C-40E4-CFCD-1491-234E33F209E4}"/>
              </a:ext>
            </a:extLst>
          </p:cNvPr>
          <p:cNvGrpSpPr/>
          <p:nvPr/>
        </p:nvGrpSpPr>
        <p:grpSpPr>
          <a:xfrm>
            <a:off x="5403954" y="5527804"/>
            <a:ext cx="4393965" cy="711733"/>
            <a:chOff x="2316662" y="4450112"/>
            <a:chExt cx="4393965" cy="711733"/>
          </a:xfrm>
        </p:grpSpPr>
        <p:sp>
          <p:nvSpPr>
            <p:cNvPr id="5" name="Text ">
              <a:extLst>
                <a:ext uri="{FF2B5EF4-FFF2-40B4-BE49-F238E27FC236}">
                  <a16:creationId xmlns:a16="http://schemas.microsoft.com/office/drawing/2014/main" id="{A1E0F105-1CA6-1C59-C450-31AE26FBD251}"/>
                </a:ext>
              </a:extLst>
            </p:cNvPr>
            <p:cNvSpPr txBox="1"/>
            <p:nvPr/>
          </p:nvSpPr>
          <p:spPr>
            <a:xfrm>
              <a:off x="2666929" y="4450112"/>
              <a:ext cx="4043698"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 statue of Henry Schneider in Barrow-in-Furness.</a:t>
              </a:r>
            </a:p>
          </p:txBody>
        </p:sp>
        <p:pic>
          <p:nvPicPr>
            <p:cNvPr id="8" name="Picture 7">
              <a:extLst>
                <a:ext uri="{FF2B5EF4-FFF2-40B4-BE49-F238E27FC236}">
                  <a16:creationId xmlns:a16="http://schemas.microsoft.com/office/drawing/2014/main" id="{F232FF9F-6B9A-597E-E86B-90FB92D98F6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2316662" y="4509379"/>
              <a:ext cx="350267" cy="248874"/>
            </a:xfrm>
            <a:prstGeom prst="rect">
              <a:avLst/>
            </a:prstGeom>
          </p:spPr>
        </p:pic>
      </p:grpSp>
      <p:pic>
        <p:nvPicPr>
          <p:cNvPr id="10" name="Picture 9" descr="An illustration of Henry Schneider. He has grey hair, mutton chops and wears a grey suit. ">
            <a:extLst>
              <a:ext uri="{FF2B5EF4-FFF2-40B4-BE49-F238E27FC236}">
                <a16:creationId xmlns:a16="http://schemas.microsoft.com/office/drawing/2014/main" id="{C3A08812-6024-2B5A-544A-FB7A99458EF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28494" y="1562463"/>
            <a:ext cx="1523996" cy="4867336"/>
          </a:xfrm>
          <a:prstGeom prst="rect">
            <a:avLst/>
          </a:prstGeom>
        </p:spPr>
      </p:pic>
      <p:pic>
        <p:nvPicPr>
          <p:cNvPr id="23" name="Logo">
            <a:extLst>
              <a:ext uri="{FF2B5EF4-FFF2-40B4-BE49-F238E27FC236}">
                <a16:creationId xmlns:a16="http://schemas.microsoft.com/office/drawing/2014/main" id="{0F4CEB5F-D0E2-9EBD-9C66-6AE83A95BE89}"/>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29263"/>
            <a:ext cx="1523996" cy="1328736"/>
          </a:xfrm>
          <a:prstGeom prst="rect">
            <a:avLst/>
          </a:prstGeom>
        </p:spPr>
      </p:pic>
    </p:spTree>
    <p:extLst>
      <p:ext uri="{BB962C8B-B14F-4D97-AF65-F5344CB8AC3E}">
        <p14:creationId xmlns:p14="http://schemas.microsoft.com/office/powerpoint/2010/main" val="31640246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2" presetClass="entr" presetSubtype="2"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800" fill="hold"/>
                                        <p:tgtEl>
                                          <p:spTgt spid="10"/>
                                        </p:tgtEl>
                                        <p:attrNameLst>
                                          <p:attrName>ppt_x</p:attrName>
                                        </p:attrNameLst>
                                      </p:cBhvr>
                                      <p:tavLst>
                                        <p:tav tm="0">
                                          <p:val>
                                            <p:strVal val="1+#ppt_w/2"/>
                                          </p:val>
                                        </p:tav>
                                        <p:tav tm="100000">
                                          <p:val>
                                            <p:strVal val="#ppt_x"/>
                                          </p:val>
                                        </p:tav>
                                      </p:tavLst>
                                    </p:anim>
                                    <p:anim calcmode="lin" valueType="num">
                                      <p:cBhvr additive="base">
                                        <p:cTn id="31" dur="8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C84E4DF-AF46-02B5-EFE5-B95D7B9BAC66}"/>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27124DC9-F268-F7AF-C1CD-92AA2B056156}"/>
              </a:ext>
            </a:extLst>
          </p:cNvPr>
          <p:cNvSpPr>
            <a:spLocks noGrp="1"/>
          </p:cNvSpPr>
          <p:nvPr>
            <p:ph type="ctrTitle"/>
          </p:nvPr>
        </p:nvSpPr>
        <p:spPr>
          <a:xfrm>
            <a:off x="1524000" y="-1280448"/>
            <a:ext cx="9144000" cy="921925"/>
          </a:xfrm>
        </p:spPr>
        <p:txBody>
          <a:bodyPr/>
          <a:lstStyle/>
          <a:p>
            <a:r>
              <a:rPr lang="en-US" dirty="0"/>
              <a:t>The Railway</a:t>
            </a:r>
          </a:p>
        </p:txBody>
      </p:sp>
      <p:sp>
        <p:nvSpPr>
          <p:cNvPr id="11" name="Slide Question">
            <a:extLst>
              <a:ext uri="{FF2B5EF4-FFF2-40B4-BE49-F238E27FC236}">
                <a16:creationId xmlns:a16="http://schemas.microsoft.com/office/drawing/2014/main" id="{C09B3BC5-9510-F8D6-9329-C7C4A036667C}"/>
              </a:ext>
            </a:extLst>
          </p:cNvPr>
          <p:cNvSpPr txBox="1"/>
          <p:nvPr/>
        </p:nvSpPr>
        <p:spPr>
          <a:xfrm>
            <a:off x="0" y="-92520"/>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key events led to the growth of Barrow-in-Furness?</a:t>
            </a:r>
          </a:p>
        </p:txBody>
      </p:sp>
      <p:sp>
        <p:nvSpPr>
          <p:cNvPr id="2" name="Title">
            <a:extLst>
              <a:ext uri="{FF2B5EF4-FFF2-40B4-BE49-F238E27FC236}">
                <a16:creationId xmlns:a16="http://schemas.microsoft.com/office/drawing/2014/main" id="{290B922B-90F8-CDA4-3BB6-DC4C4E51D389}"/>
              </a:ext>
            </a:extLst>
          </p:cNvPr>
          <p:cNvSpPr txBox="1">
            <a:spLocks/>
          </p:cNvSpPr>
          <p:nvPr/>
        </p:nvSpPr>
        <p:spPr>
          <a:xfrm>
            <a:off x="604539" y="682839"/>
            <a:ext cx="601965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Railway</a:t>
            </a:r>
          </a:p>
        </p:txBody>
      </p:sp>
      <p:sp>
        <p:nvSpPr>
          <p:cNvPr id="19" name="Text ">
            <a:extLst>
              <a:ext uri="{FF2B5EF4-FFF2-40B4-BE49-F238E27FC236}">
                <a16:creationId xmlns:a16="http://schemas.microsoft.com/office/drawing/2014/main" id="{CB3BCE01-19A3-CCA0-C692-8C8C0E70C06E}"/>
              </a:ext>
            </a:extLst>
          </p:cNvPr>
          <p:cNvSpPr txBox="1"/>
          <p:nvPr/>
        </p:nvSpPr>
        <p:spPr>
          <a:xfrm>
            <a:off x="676178" y="1534914"/>
            <a:ext cx="4874018"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Schneider, along with other local investors, helped to create the Furness Railway. The first part of this railway opened in 1846. </a:t>
            </a:r>
          </a:p>
        </p:txBody>
      </p:sp>
      <p:sp>
        <p:nvSpPr>
          <p:cNvPr id="20" name="Text ">
            <a:extLst>
              <a:ext uri="{FF2B5EF4-FFF2-40B4-BE49-F238E27FC236}">
                <a16:creationId xmlns:a16="http://schemas.microsoft.com/office/drawing/2014/main" id="{5B1B0F1A-81B3-8BCF-D8BA-37CB5DD9BF3F}"/>
              </a:ext>
            </a:extLst>
          </p:cNvPr>
          <p:cNvSpPr txBox="1"/>
          <p:nvPr/>
        </p:nvSpPr>
        <p:spPr>
          <a:xfrm>
            <a:off x="676177" y="2660218"/>
            <a:ext cx="4760567"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allowed the local mining industry to grow because iron could be more easily transported to and then out from the docks at Barrow.</a:t>
            </a:r>
          </a:p>
        </p:txBody>
      </p:sp>
      <p:sp>
        <p:nvSpPr>
          <p:cNvPr id="3" name="Text ">
            <a:extLst>
              <a:ext uri="{FF2B5EF4-FFF2-40B4-BE49-F238E27FC236}">
                <a16:creationId xmlns:a16="http://schemas.microsoft.com/office/drawing/2014/main" id="{C8AF76A9-A93E-2B13-F05A-B7C4DC287883}"/>
              </a:ext>
            </a:extLst>
          </p:cNvPr>
          <p:cNvSpPr txBox="1"/>
          <p:nvPr/>
        </p:nvSpPr>
        <p:spPr>
          <a:xfrm>
            <a:off x="676176" y="4106769"/>
            <a:ext cx="4519080"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railway company also built new homes to house their workers.</a:t>
            </a:r>
          </a:p>
        </p:txBody>
      </p:sp>
      <p:grpSp>
        <p:nvGrpSpPr>
          <p:cNvPr id="15" name="Group 14" descr="A black and white photograph of a steam train on tracks. ">
            <a:extLst>
              <a:ext uri="{FF2B5EF4-FFF2-40B4-BE49-F238E27FC236}">
                <a16:creationId xmlns:a16="http://schemas.microsoft.com/office/drawing/2014/main" id="{421C7563-C7F5-C5F0-7772-40AC54B3022B}"/>
              </a:ext>
            </a:extLst>
          </p:cNvPr>
          <p:cNvGrpSpPr/>
          <p:nvPr/>
        </p:nvGrpSpPr>
        <p:grpSpPr>
          <a:xfrm>
            <a:off x="5819978" y="1258114"/>
            <a:ext cx="5621417" cy="3364009"/>
            <a:chOff x="5819978" y="1258114"/>
            <a:chExt cx="5621417" cy="3364009"/>
          </a:xfrm>
        </p:grpSpPr>
        <p:pic>
          <p:nvPicPr>
            <p:cNvPr id="4" name="Picture 3" descr="A train on the tracks&#10;&#10;AI-generated content may be incorrect.">
              <a:extLst>
                <a:ext uri="{FF2B5EF4-FFF2-40B4-BE49-F238E27FC236}">
                  <a16:creationId xmlns:a16="http://schemas.microsoft.com/office/drawing/2014/main" id="{9C9C920D-8ABA-7B6A-3660-A6163C96FB66}"/>
                </a:ext>
              </a:extLst>
            </p:cNvPr>
            <p:cNvPicPr>
              <a:picLocks noChangeAspect="1"/>
            </p:cNvPicPr>
            <p:nvPr/>
          </p:nvPicPr>
          <p:blipFill>
            <a:blip r:embed="rId4"/>
            <a:stretch>
              <a:fillRect/>
            </a:stretch>
          </p:blipFill>
          <p:spPr>
            <a:xfrm>
              <a:off x="5883746" y="1320226"/>
              <a:ext cx="5557649" cy="3301897"/>
            </a:xfrm>
            <a:prstGeom prst="rect">
              <a:avLst/>
            </a:prstGeom>
            <a:ln w="19050">
              <a:solidFill>
                <a:schemeClr val="tx1"/>
              </a:solidFill>
            </a:ln>
          </p:spPr>
        </p:pic>
        <p:sp>
          <p:nvSpPr>
            <p:cNvPr id="13" name="Text ">
              <a:extLst>
                <a:ext uri="{FF2B5EF4-FFF2-40B4-BE49-F238E27FC236}">
                  <a16:creationId xmlns:a16="http://schemas.microsoft.com/office/drawing/2014/main" id="{9FF8F749-B8E4-A24B-9E83-46682A2AC8E8}"/>
                </a:ext>
              </a:extLst>
            </p:cNvPr>
            <p:cNvSpPr txBox="1"/>
            <p:nvPr/>
          </p:nvSpPr>
          <p:spPr>
            <a:xfrm>
              <a:off x="5819978" y="1258114"/>
              <a:ext cx="2877455" cy="257891"/>
            </a:xfrm>
            <a:prstGeom prst="rect">
              <a:avLst/>
            </a:prstGeom>
            <a:noFill/>
          </p:spPr>
          <p:txBody>
            <a:bodyPr wrap="square">
              <a:spAutoFit/>
            </a:bodyPr>
            <a:lstStyle/>
            <a:p>
              <a:pPr>
                <a:lnSpc>
                  <a:spcPct val="150000"/>
                </a:lnSpc>
              </a:pPr>
              <a:r>
                <a:rPr lang="en-GB" sz="800" dirty="0">
                  <a:solidFill>
                    <a:schemeClr val="bg1">
                      <a:lumMod val="75000"/>
                    </a:schemeClr>
                  </a:solidFill>
                  <a:latin typeface="Calibri" panose="020F0502020204030204" pitchFamily="34" charset="0"/>
                  <a:cs typeface="Calibri" panose="020F0502020204030204" pitchFamily="34" charset="0"/>
                </a:rPr>
                <a:t>© Public Domain from Wikimedia Commons</a:t>
              </a:r>
            </a:p>
          </p:txBody>
        </p:sp>
      </p:grpSp>
      <p:pic>
        <p:nvPicPr>
          <p:cNvPr id="7" name="Picture 6" descr="An illustration of a steam train. ">
            <a:extLst>
              <a:ext uri="{FF2B5EF4-FFF2-40B4-BE49-F238E27FC236}">
                <a16:creationId xmlns:a16="http://schemas.microsoft.com/office/drawing/2014/main" id="{F4188783-C5A5-C8DE-9A69-94F99BA3377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23088" y="3599409"/>
            <a:ext cx="8300767" cy="2639132"/>
          </a:xfrm>
          <a:prstGeom prst="rect">
            <a:avLst/>
          </a:prstGeom>
        </p:spPr>
      </p:pic>
      <p:grpSp>
        <p:nvGrpSpPr>
          <p:cNvPr id="9" name="Group 8" descr="Furness Railway No.3, one of the early locomotives on the Furness Railway.&#13;&#10;">
            <a:extLst>
              <a:ext uri="{FF2B5EF4-FFF2-40B4-BE49-F238E27FC236}">
                <a16:creationId xmlns:a16="http://schemas.microsoft.com/office/drawing/2014/main" id="{18C348B4-5EDA-F625-1AD4-0B2331E176AA}"/>
              </a:ext>
            </a:extLst>
          </p:cNvPr>
          <p:cNvGrpSpPr/>
          <p:nvPr/>
        </p:nvGrpSpPr>
        <p:grpSpPr>
          <a:xfrm>
            <a:off x="8132232" y="4827835"/>
            <a:ext cx="3154609" cy="1034900"/>
            <a:chOff x="2261034" y="4450111"/>
            <a:chExt cx="3154609" cy="1034900"/>
          </a:xfrm>
        </p:grpSpPr>
        <p:sp>
          <p:nvSpPr>
            <p:cNvPr id="5" name="Text ">
              <a:extLst>
                <a:ext uri="{FF2B5EF4-FFF2-40B4-BE49-F238E27FC236}">
                  <a16:creationId xmlns:a16="http://schemas.microsoft.com/office/drawing/2014/main" id="{619CFCC2-A636-503E-7D24-B354CD89C2E9}"/>
                </a:ext>
              </a:extLst>
            </p:cNvPr>
            <p:cNvSpPr txBox="1"/>
            <p:nvPr/>
          </p:nvSpPr>
          <p:spPr>
            <a:xfrm>
              <a:off x="2509909" y="4450112"/>
              <a:ext cx="2905734"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Furness Railway No.3, one of the early locomotives on the Furness Railway.</a:t>
              </a:r>
            </a:p>
          </p:txBody>
        </p:sp>
        <p:pic>
          <p:nvPicPr>
            <p:cNvPr id="8" name="Picture 7">
              <a:extLst>
                <a:ext uri="{FF2B5EF4-FFF2-40B4-BE49-F238E27FC236}">
                  <a16:creationId xmlns:a16="http://schemas.microsoft.com/office/drawing/2014/main" id="{FF7EDD24-12AE-A230-B97B-BCFA3DDB39AE}"/>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2210337" y="4500808"/>
              <a:ext cx="350267" cy="248874"/>
            </a:xfrm>
            <a:prstGeom prst="rect">
              <a:avLst/>
            </a:prstGeom>
          </p:spPr>
        </p:pic>
      </p:grpSp>
      <p:pic>
        <p:nvPicPr>
          <p:cNvPr id="23" name="Logo">
            <a:extLst>
              <a:ext uri="{FF2B5EF4-FFF2-40B4-BE49-F238E27FC236}">
                <a16:creationId xmlns:a16="http://schemas.microsoft.com/office/drawing/2014/main" id="{B7C2AE5E-D626-EDEB-1AE3-F2D455601DD4}"/>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29263"/>
            <a:ext cx="1523996" cy="1328736"/>
          </a:xfrm>
          <a:prstGeom prst="rect">
            <a:avLst/>
          </a:prstGeom>
        </p:spPr>
      </p:pic>
    </p:spTree>
    <p:extLst>
      <p:ext uri="{BB962C8B-B14F-4D97-AF65-F5344CB8AC3E}">
        <p14:creationId xmlns:p14="http://schemas.microsoft.com/office/powerpoint/2010/main" val="222866347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2" presetClass="entr" presetSubtype="8" fill="hold" nodeType="withEffect" p14:presetBounceEnd="50000">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14:bounceEnd="50000">
                                          <p:cBhvr additive="base">
                                            <p:cTn id="30" dur="20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31" dur="2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2" presetClass="entr" presetSubtype="8"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2000" fill="hold"/>
                                            <p:tgtEl>
                                              <p:spTgt spid="7"/>
                                            </p:tgtEl>
                                            <p:attrNameLst>
                                              <p:attrName>ppt_x</p:attrName>
                                            </p:attrNameLst>
                                          </p:cBhvr>
                                          <p:tavLst>
                                            <p:tav tm="0">
                                              <p:val>
                                                <p:strVal val="0-#ppt_w/2"/>
                                              </p:val>
                                            </p:tav>
                                            <p:tav tm="100000">
                                              <p:val>
                                                <p:strVal val="#ppt_x"/>
                                              </p:val>
                                            </p:tav>
                                          </p:tavLst>
                                        </p:anim>
                                        <p:anim calcmode="lin" valueType="num">
                                          <p:cBhvr additive="base">
                                            <p:cTn id="31" dur="2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p:bldP spid="3"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EB689C5-A15C-95A5-46BB-AF30DD2291C4}"/>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7620B76A-35E6-9602-6B3B-2943DF8B13E8}"/>
              </a:ext>
            </a:extLst>
          </p:cNvPr>
          <p:cNvSpPr>
            <a:spLocks noGrp="1"/>
          </p:cNvSpPr>
          <p:nvPr>
            <p:ph type="ctrTitle"/>
          </p:nvPr>
        </p:nvSpPr>
        <p:spPr>
          <a:xfrm>
            <a:off x="1524000" y="-1280448"/>
            <a:ext cx="9144000" cy="921925"/>
          </a:xfrm>
        </p:spPr>
        <p:txBody>
          <a:bodyPr>
            <a:normAutofit fontScale="90000"/>
          </a:bodyPr>
          <a:lstStyle/>
          <a:p>
            <a:r>
              <a:rPr lang="en-US" dirty="0"/>
              <a:t>The Dukes of Devonshire and Buccleuch</a:t>
            </a:r>
          </a:p>
        </p:txBody>
      </p:sp>
      <p:sp>
        <p:nvSpPr>
          <p:cNvPr id="11" name="Slide Question">
            <a:extLst>
              <a:ext uri="{FF2B5EF4-FFF2-40B4-BE49-F238E27FC236}">
                <a16:creationId xmlns:a16="http://schemas.microsoft.com/office/drawing/2014/main" id="{7E8500D1-2352-69D3-C92C-A0F84364C94F}"/>
              </a:ext>
            </a:extLst>
          </p:cNvPr>
          <p:cNvSpPr txBox="1"/>
          <p:nvPr/>
        </p:nvSpPr>
        <p:spPr>
          <a:xfrm>
            <a:off x="0" y="-92520"/>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key events led to the growth of Barrow-in-Furness?</a:t>
            </a:r>
          </a:p>
        </p:txBody>
      </p:sp>
      <p:sp>
        <p:nvSpPr>
          <p:cNvPr id="2" name="Title">
            <a:extLst>
              <a:ext uri="{FF2B5EF4-FFF2-40B4-BE49-F238E27FC236}">
                <a16:creationId xmlns:a16="http://schemas.microsoft.com/office/drawing/2014/main" id="{DE57FDEF-B862-B06A-16E0-1EADF415D54D}"/>
              </a:ext>
            </a:extLst>
          </p:cNvPr>
          <p:cNvSpPr txBox="1">
            <a:spLocks/>
          </p:cNvSpPr>
          <p:nvPr/>
        </p:nvSpPr>
        <p:spPr>
          <a:xfrm>
            <a:off x="676177" y="1742022"/>
            <a:ext cx="681847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The Role of the Dukes of Devonshire and Buccleuch</a:t>
            </a:r>
          </a:p>
        </p:txBody>
      </p:sp>
      <p:sp>
        <p:nvSpPr>
          <p:cNvPr id="6" name="Text ">
            <a:extLst>
              <a:ext uri="{FF2B5EF4-FFF2-40B4-BE49-F238E27FC236}">
                <a16:creationId xmlns:a16="http://schemas.microsoft.com/office/drawing/2014/main" id="{AF152D5F-4B4E-1B25-B1D5-130A06C2D5EA}"/>
              </a:ext>
            </a:extLst>
          </p:cNvPr>
          <p:cNvSpPr txBox="1"/>
          <p:nvPr/>
        </p:nvSpPr>
        <p:spPr>
          <a:xfrm>
            <a:off x="676177" y="2655733"/>
            <a:ext cx="4760567"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Two other key investors in the railway were the Dukes of Devonshire and Buccleuch who owned much of the land in and around Barrow, including that on which iron ore mines had been opened. </a:t>
            </a:r>
          </a:p>
        </p:txBody>
      </p:sp>
      <p:sp>
        <p:nvSpPr>
          <p:cNvPr id="10" name="Text ">
            <a:extLst>
              <a:ext uri="{FF2B5EF4-FFF2-40B4-BE49-F238E27FC236}">
                <a16:creationId xmlns:a16="http://schemas.microsoft.com/office/drawing/2014/main" id="{4B1018E2-6EC4-7DF5-8CCC-BAEC8BDEDF66}"/>
              </a:ext>
            </a:extLst>
          </p:cNvPr>
          <p:cNvSpPr txBox="1"/>
          <p:nvPr/>
        </p:nvSpPr>
        <p:spPr>
          <a:xfrm>
            <a:off x="676178" y="4372369"/>
            <a:ext cx="4435550"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As landlords, they received money on every ton of iron ore mined. It made sense to invest in the railway, and other developments to follow.</a:t>
            </a:r>
          </a:p>
        </p:txBody>
      </p:sp>
      <p:grpSp>
        <p:nvGrpSpPr>
          <p:cNvPr id="24" name="Group 23" descr="Duke of Buccleuch &#13;&#10;">
            <a:extLst>
              <a:ext uri="{FF2B5EF4-FFF2-40B4-BE49-F238E27FC236}">
                <a16:creationId xmlns:a16="http://schemas.microsoft.com/office/drawing/2014/main" id="{A596D4C4-114C-9D3C-D60A-CF8650CCBE40}"/>
              </a:ext>
            </a:extLst>
          </p:cNvPr>
          <p:cNvGrpSpPr/>
          <p:nvPr/>
        </p:nvGrpSpPr>
        <p:grpSpPr>
          <a:xfrm>
            <a:off x="3048062" y="5763633"/>
            <a:ext cx="2312541" cy="367408"/>
            <a:chOff x="2462420" y="4450112"/>
            <a:chExt cx="2312541" cy="367408"/>
          </a:xfrm>
        </p:grpSpPr>
        <p:sp>
          <p:nvSpPr>
            <p:cNvPr id="25" name="Text ">
              <a:extLst>
                <a:ext uri="{FF2B5EF4-FFF2-40B4-BE49-F238E27FC236}">
                  <a16:creationId xmlns:a16="http://schemas.microsoft.com/office/drawing/2014/main" id="{7B833DF7-5086-72E3-28F2-52FE85C7E4D9}"/>
                </a:ext>
              </a:extLst>
            </p:cNvPr>
            <p:cNvSpPr txBox="1"/>
            <p:nvPr/>
          </p:nvSpPr>
          <p:spPr>
            <a:xfrm>
              <a:off x="2462420" y="4450112"/>
              <a:ext cx="1962274" cy="367408"/>
            </a:xfrm>
            <a:prstGeom prst="rect">
              <a:avLst/>
            </a:prstGeom>
            <a:noFill/>
          </p:spPr>
          <p:txBody>
            <a:bodyPr wrap="square">
              <a:spAutoFit/>
            </a:bodyPr>
            <a:lstStyle/>
            <a:p>
              <a:pPr algn="r">
                <a:lnSpc>
                  <a:spcPct val="150000"/>
                </a:lnSpc>
              </a:pPr>
              <a:r>
                <a:rPr lang="en-GB" sz="1300" dirty="0">
                  <a:latin typeface="Linkpen 17a Print" panose="03050602060000000000" pitchFamily="66" charset="77"/>
                </a:rPr>
                <a:t>Duke of Buccleuch </a:t>
              </a:r>
            </a:p>
          </p:txBody>
        </p:sp>
        <p:pic>
          <p:nvPicPr>
            <p:cNvPr id="26" name="Picture 25">
              <a:extLst>
                <a:ext uri="{FF2B5EF4-FFF2-40B4-BE49-F238E27FC236}">
                  <a16:creationId xmlns:a16="http://schemas.microsoft.com/office/drawing/2014/main" id="{86BF84E0-2A4E-00A1-DF37-1B822251E9C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24694" y="4500809"/>
              <a:ext cx="350267" cy="248874"/>
            </a:xfrm>
            <a:prstGeom prst="rect">
              <a:avLst/>
            </a:prstGeom>
          </p:spPr>
        </p:pic>
      </p:grpSp>
      <p:grpSp>
        <p:nvGrpSpPr>
          <p:cNvPr id="32" name="Group 31" descr="A black and white photograph of the Duke of Buccleuch. He has grey hair and mutton chops and wears a grey suit and a white bow tie. ">
            <a:extLst>
              <a:ext uri="{FF2B5EF4-FFF2-40B4-BE49-F238E27FC236}">
                <a16:creationId xmlns:a16="http://schemas.microsoft.com/office/drawing/2014/main" id="{6418B2F0-4F9C-047F-6B02-9737DC383EF8}"/>
              </a:ext>
            </a:extLst>
          </p:cNvPr>
          <p:cNvGrpSpPr/>
          <p:nvPr/>
        </p:nvGrpSpPr>
        <p:grpSpPr>
          <a:xfrm>
            <a:off x="5483758" y="2125954"/>
            <a:ext cx="2696087" cy="4160977"/>
            <a:chOff x="5483758" y="2125954"/>
            <a:chExt cx="2696087" cy="4160977"/>
          </a:xfrm>
        </p:grpSpPr>
        <p:pic>
          <p:nvPicPr>
            <p:cNvPr id="16" name="Picture 15" descr="A person with curly hair wearing a suit&#10;&#10;AI-generated content may be incorrect.">
              <a:extLst>
                <a:ext uri="{FF2B5EF4-FFF2-40B4-BE49-F238E27FC236}">
                  <a16:creationId xmlns:a16="http://schemas.microsoft.com/office/drawing/2014/main" id="{867EB90B-8428-53AF-23B6-EDA241A5440B}"/>
                </a:ext>
              </a:extLst>
            </p:cNvPr>
            <p:cNvPicPr>
              <a:picLocks noChangeAspect="1"/>
            </p:cNvPicPr>
            <p:nvPr/>
          </p:nvPicPr>
          <p:blipFill>
            <a:blip r:embed="rId5"/>
            <a:stretch>
              <a:fillRect/>
            </a:stretch>
          </p:blipFill>
          <p:spPr>
            <a:xfrm>
              <a:off x="5541971" y="2185665"/>
              <a:ext cx="2637874" cy="4101266"/>
            </a:xfrm>
            <a:prstGeom prst="rect">
              <a:avLst/>
            </a:prstGeom>
            <a:ln w="19050">
              <a:solidFill>
                <a:schemeClr val="tx1"/>
              </a:solidFill>
            </a:ln>
          </p:spPr>
        </p:pic>
        <p:sp>
          <p:nvSpPr>
            <p:cNvPr id="30" name="Text ">
              <a:extLst>
                <a:ext uri="{FF2B5EF4-FFF2-40B4-BE49-F238E27FC236}">
                  <a16:creationId xmlns:a16="http://schemas.microsoft.com/office/drawing/2014/main" id="{56CA592A-7EF4-5607-E5B1-7E34D0483155}"/>
                </a:ext>
              </a:extLst>
            </p:cNvPr>
            <p:cNvSpPr txBox="1"/>
            <p:nvPr/>
          </p:nvSpPr>
          <p:spPr>
            <a:xfrm>
              <a:off x="5483758" y="2125954"/>
              <a:ext cx="2259773" cy="257956"/>
            </a:xfrm>
            <a:prstGeom prst="rect">
              <a:avLst/>
            </a:prstGeom>
            <a:noFill/>
          </p:spPr>
          <p:txBody>
            <a:bodyPr wrap="square">
              <a:spAutoFit/>
            </a:bodyPr>
            <a:lstStyle/>
            <a:p>
              <a:pPr>
                <a:lnSpc>
                  <a:spcPct val="150000"/>
                </a:lnSpc>
              </a:pPr>
              <a:r>
                <a:rPr lang="en-GB" sz="800" dirty="0">
                  <a:solidFill>
                    <a:schemeClr val="bg1"/>
                  </a:solidFill>
                  <a:latin typeface="Calibri" panose="020F0502020204030204" pitchFamily="34" charset="0"/>
                  <a:cs typeface="Calibri" panose="020F0502020204030204" pitchFamily="34" charset="0"/>
                </a:rPr>
                <a:t>© Public Domain from Wikimedia Commons</a:t>
              </a:r>
            </a:p>
          </p:txBody>
        </p:sp>
      </p:grpSp>
      <p:grpSp>
        <p:nvGrpSpPr>
          <p:cNvPr id="31" name="Group 30" descr="A painted portrait of the Duke of Devonshire.He sits in an ornate red chair and wears a black suit with a blue sash. ">
            <a:extLst>
              <a:ext uri="{FF2B5EF4-FFF2-40B4-BE49-F238E27FC236}">
                <a16:creationId xmlns:a16="http://schemas.microsoft.com/office/drawing/2014/main" id="{B6556531-6E24-18FD-8C1A-8AD9E31D0818}"/>
              </a:ext>
            </a:extLst>
          </p:cNvPr>
          <p:cNvGrpSpPr/>
          <p:nvPr/>
        </p:nvGrpSpPr>
        <p:grpSpPr>
          <a:xfrm>
            <a:off x="7880084" y="518590"/>
            <a:ext cx="3635739" cy="4742584"/>
            <a:chOff x="7880084" y="518590"/>
            <a:chExt cx="3635739" cy="4742584"/>
          </a:xfrm>
        </p:grpSpPr>
        <p:pic>
          <p:nvPicPr>
            <p:cNvPr id="12" name="Picture 11" descr="A painting of a person sitting in a red chair&#10;&#10;AI-generated content may be incorrect.">
              <a:extLst>
                <a:ext uri="{FF2B5EF4-FFF2-40B4-BE49-F238E27FC236}">
                  <a16:creationId xmlns:a16="http://schemas.microsoft.com/office/drawing/2014/main" id="{E22BD3E0-7485-DB90-5413-2DA476442759}"/>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7924899" y="587802"/>
              <a:ext cx="3590924" cy="4673372"/>
            </a:xfrm>
            <a:prstGeom prst="rect">
              <a:avLst/>
            </a:prstGeom>
            <a:ln w="19050">
              <a:solidFill>
                <a:schemeClr val="tx1"/>
              </a:solidFill>
            </a:ln>
          </p:spPr>
        </p:pic>
        <p:sp>
          <p:nvSpPr>
            <p:cNvPr id="27" name="Text ">
              <a:extLst>
                <a:ext uri="{FF2B5EF4-FFF2-40B4-BE49-F238E27FC236}">
                  <a16:creationId xmlns:a16="http://schemas.microsoft.com/office/drawing/2014/main" id="{3ED1D409-E55E-14E3-B2C7-7846E6997649}"/>
                </a:ext>
              </a:extLst>
            </p:cNvPr>
            <p:cNvSpPr txBox="1"/>
            <p:nvPr/>
          </p:nvSpPr>
          <p:spPr>
            <a:xfrm>
              <a:off x="7880084" y="518590"/>
              <a:ext cx="2877455" cy="257891"/>
            </a:xfrm>
            <a:prstGeom prst="rect">
              <a:avLst/>
            </a:prstGeom>
            <a:noFill/>
          </p:spPr>
          <p:txBody>
            <a:bodyPr wrap="square">
              <a:spAutoFit/>
            </a:bodyPr>
            <a:lstStyle/>
            <a:p>
              <a:pPr>
                <a:lnSpc>
                  <a:spcPct val="150000"/>
                </a:lnSpc>
              </a:pPr>
              <a:r>
                <a:rPr lang="en-GB" sz="800" dirty="0">
                  <a:solidFill>
                    <a:schemeClr val="bg1">
                      <a:lumMod val="85000"/>
                    </a:schemeClr>
                  </a:solidFill>
                  <a:latin typeface="Calibri" panose="020F0502020204030204" pitchFamily="34" charset="0"/>
                  <a:cs typeface="Calibri" panose="020F0502020204030204" pitchFamily="34" charset="0"/>
                </a:rPr>
                <a:t>© Barrow-in-Furness Borough Council</a:t>
              </a:r>
            </a:p>
          </p:txBody>
        </p:sp>
      </p:grpSp>
      <p:grpSp>
        <p:nvGrpSpPr>
          <p:cNvPr id="17" name="Group 16" descr="Portrait of the Duke of Devonshire hanging in Barrow Town Hall.&#13;&#10;">
            <a:extLst>
              <a:ext uri="{FF2B5EF4-FFF2-40B4-BE49-F238E27FC236}">
                <a16:creationId xmlns:a16="http://schemas.microsoft.com/office/drawing/2014/main" id="{08475C60-6152-D99C-F5ED-4D7C9C28E03E}"/>
              </a:ext>
            </a:extLst>
          </p:cNvPr>
          <p:cNvGrpSpPr/>
          <p:nvPr/>
        </p:nvGrpSpPr>
        <p:grpSpPr>
          <a:xfrm>
            <a:off x="8361214" y="5346992"/>
            <a:ext cx="3154609" cy="967574"/>
            <a:chOff x="2261034" y="4450111"/>
            <a:chExt cx="3154609" cy="967574"/>
          </a:xfrm>
        </p:grpSpPr>
        <p:sp>
          <p:nvSpPr>
            <p:cNvPr id="18" name="Text ">
              <a:extLst>
                <a:ext uri="{FF2B5EF4-FFF2-40B4-BE49-F238E27FC236}">
                  <a16:creationId xmlns:a16="http://schemas.microsoft.com/office/drawing/2014/main" id="{9A9464BF-CCDF-1119-FCA0-991785435464}"/>
                </a:ext>
              </a:extLst>
            </p:cNvPr>
            <p:cNvSpPr txBox="1"/>
            <p:nvPr/>
          </p:nvSpPr>
          <p:spPr>
            <a:xfrm>
              <a:off x="2509909" y="4450112"/>
              <a:ext cx="2905734"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Portrait of the Duke of Devonshire hanging in Barrow Town Hall.</a:t>
              </a:r>
            </a:p>
          </p:txBody>
        </p:sp>
        <p:pic>
          <p:nvPicPr>
            <p:cNvPr id="21" name="Picture 20">
              <a:extLst>
                <a:ext uri="{FF2B5EF4-FFF2-40B4-BE49-F238E27FC236}">
                  <a16:creationId xmlns:a16="http://schemas.microsoft.com/office/drawing/2014/main" id="{879E26B1-CEE7-0A56-C031-55A62BCB024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2210337" y="4500808"/>
              <a:ext cx="350267" cy="248874"/>
            </a:xfrm>
            <a:prstGeom prst="rect">
              <a:avLst/>
            </a:prstGeom>
          </p:spPr>
        </p:pic>
      </p:grpSp>
      <p:pic>
        <p:nvPicPr>
          <p:cNvPr id="23" name="Logo">
            <a:extLst>
              <a:ext uri="{FF2B5EF4-FFF2-40B4-BE49-F238E27FC236}">
                <a16:creationId xmlns:a16="http://schemas.microsoft.com/office/drawing/2014/main" id="{F3C245C1-04F4-E07F-B65C-66D86D227659}"/>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29263"/>
            <a:ext cx="1523996" cy="1328736"/>
          </a:xfrm>
          <a:prstGeom prst="rect">
            <a:avLst/>
          </a:prstGeom>
        </p:spPr>
      </p:pic>
    </p:spTree>
    <p:extLst>
      <p:ext uri="{BB962C8B-B14F-4D97-AF65-F5344CB8AC3E}">
        <p14:creationId xmlns:p14="http://schemas.microsoft.com/office/powerpoint/2010/main" val="28143129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AC4A037-D4CB-D50A-5B5A-CA907D104308}"/>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632D89A7-B201-8343-38B4-30F1E088407F}"/>
              </a:ext>
            </a:extLst>
          </p:cNvPr>
          <p:cNvSpPr>
            <a:spLocks noGrp="1"/>
          </p:cNvSpPr>
          <p:nvPr>
            <p:ph type="ctrTitle"/>
          </p:nvPr>
        </p:nvSpPr>
        <p:spPr>
          <a:xfrm>
            <a:off x="1524000" y="-1280448"/>
            <a:ext cx="9144000" cy="921925"/>
          </a:xfrm>
        </p:spPr>
        <p:txBody>
          <a:bodyPr>
            <a:normAutofit fontScale="90000"/>
          </a:bodyPr>
          <a:lstStyle/>
          <a:p>
            <a:r>
              <a:rPr lang="en-US" dirty="0"/>
              <a:t>The development of the iron industry</a:t>
            </a:r>
          </a:p>
        </p:txBody>
      </p:sp>
      <p:sp>
        <p:nvSpPr>
          <p:cNvPr id="11" name="Slide Question">
            <a:extLst>
              <a:ext uri="{FF2B5EF4-FFF2-40B4-BE49-F238E27FC236}">
                <a16:creationId xmlns:a16="http://schemas.microsoft.com/office/drawing/2014/main" id="{24328462-840C-3229-02C9-9DD05D6160BE}"/>
              </a:ext>
            </a:extLst>
          </p:cNvPr>
          <p:cNvSpPr txBox="1"/>
          <p:nvPr/>
        </p:nvSpPr>
        <p:spPr>
          <a:xfrm>
            <a:off x="0" y="-92520"/>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key events led to the growth of Barrow-in-Furness?</a:t>
            </a:r>
          </a:p>
        </p:txBody>
      </p:sp>
      <p:sp>
        <p:nvSpPr>
          <p:cNvPr id="2" name="Title">
            <a:extLst>
              <a:ext uri="{FF2B5EF4-FFF2-40B4-BE49-F238E27FC236}">
                <a16:creationId xmlns:a16="http://schemas.microsoft.com/office/drawing/2014/main" id="{31BD64F5-5B67-5A10-7881-160621AC8F80}"/>
              </a:ext>
            </a:extLst>
          </p:cNvPr>
          <p:cNvSpPr txBox="1">
            <a:spLocks/>
          </p:cNvSpPr>
          <p:nvPr/>
        </p:nvSpPr>
        <p:spPr>
          <a:xfrm>
            <a:off x="676177" y="1134125"/>
            <a:ext cx="645827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The Development of the Iron Industry</a:t>
            </a:r>
          </a:p>
        </p:txBody>
      </p:sp>
      <p:grpSp>
        <p:nvGrpSpPr>
          <p:cNvPr id="8" name="Group 7" descr="A black and white photograph of the Iron Works in Barrow-in-Furness, 1873. It shows large buildings and towers. ">
            <a:extLst>
              <a:ext uri="{FF2B5EF4-FFF2-40B4-BE49-F238E27FC236}">
                <a16:creationId xmlns:a16="http://schemas.microsoft.com/office/drawing/2014/main" id="{E2AFC4E8-988B-BD40-3D76-2AAEDE534463}"/>
              </a:ext>
            </a:extLst>
          </p:cNvPr>
          <p:cNvGrpSpPr/>
          <p:nvPr/>
        </p:nvGrpSpPr>
        <p:grpSpPr>
          <a:xfrm>
            <a:off x="726370" y="1963657"/>
            <a:ext cx="6050024" cy="4111802"/>
            <a:chOff x="726370" y="1963657"/>
            <a:chExt cx="6050024" cy="4111802"/>
          </a:xfrm>
        </p:grpSpPr>
        <p:pic>
          <p:nvPicPr>
            <p:cNvPr id="4" name="Picture 2" descr="Iron Works, Barrow-in-Furness (BLC 200 PA IRO 14) | Copyright: Cumbria Archive and Local Studies Centre, Barrow-in-Furnes">
              <a:extLst>
                <a:ext uri="{FF2B5EF4-FFF2-40B4-BE49-F238E27FC236}">
                  <a16:creationId xmlns:a16="http://schemas.microsoft.com/office/drawing/2014/main" id="{1BFE8530-827C-178E-7522-F28905862B1F}"/>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a:fillRect/>
            </a:stretch>
          </p:blipFill>
          <p:spPr bwMode="auto">
            <a:xfrm>
              <a:off x="768902" y="2028976"/>
              <a:ext cx="6007492" cy="4046483"/>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sp>
          <p:nvSpPr>
            <p:cNvPr id="7" name="Text ">
              <a:extLst>
                <a:ext uri="{FF2B5EF4-FFF2-40B4-BE49-F238E27FC236}">
                  <a16:creationId xmlns:a16="http://schemas.microsoft.com/office/drawing/2014/main" id="{281589EC-CAE4-BDD1-37F6-6AF40045D641}"/>
                </a:ext>
              </a:extLst>
            </p:cNvPr>
            <p:cNvSpPr txBox="1"/>
            <p:nvPr/>
          </p:nvSpPr>
          <p:spPr>
            <a:xfrm>
              <a:off x="726370" y="1963657"/>
              <a:ext cx="2877455" cy="257891"/>
            </a:xfrm>
            <a:prstGeom prst="rect">
              <a:avLst/>
            </a:prstGeom>
            <a:noFill/>
          </p:spPr>
          <p:txBody>
            <a:bodyPr wrap="square">
              <a:spAutoFit/>
            </a:bodyPr>
            <a:lstStyle/>
            <a:p>
              <a:pPr>
                <a:lnSpc>
                  <a:spcPct val="150000"/>
                </a:lnSpc>
              </a:pPr>
              <a:r>
                <a:rPr lang="en-GB" sz="800" dirty="0">
                  <a:solidFill>
                    <a:schemeClr val="bg1"/>
                  </a:solidFill>
                  <a:latin typeface="Calibri" panose="020F0502020204030204" pitchFamily="34" charset="0"/>
                  <a:cs typeface="Calibri" panose="020F0502020204030204" pitchFamily="34" charset="0"/>
                </a:rPr>
                <a:t>© Cumbria Archive and Local Studies Centre, Barrow-in-Furness</a:t>
              </a:r>
            </a:p>
          </p:txBody>
        </p:sp>
      </p:grpSp>
      <p:sp>
        <p:nvSpPr>
          <p:cNvPr id="6" name="Text ">
            <a:extLst>
              <a:ext uri="{FF2B5EF4-FFF2-40B4-BE49-F238E27FC236}">
                <a16:creationId xmlns:a16="http://schemas.microsoft.com/office/drawing/2014/main" id="{A7568D16-F5FE-CCE7-1331-340F1CC8E5CA}"/>
              </a:ext>
            </a:extLst>
          </p:cNvPr>
          <p:cNvSpPr txBox="1"/>
          <p:nvPr/>
        </p:nvSpPr>
        <p:spPr>
          <a:xfrm>
            <a:off x="7022395" y="1405781"/>
            <a:ext cx="3866707"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In 1850, huge new, haematite deposits were discovered in the area. Haematite is a type of iron ore from which high-quality iron can be easily extracted</a:t>
            </a:r>
          </a:p>
        </p:txBody>
      </p:sp>
      <p:sp>
        <p:nvSpPr>
          <p:cNvPr id="10" name="Text ">
            <a:extLst>
              <a:ext uri="{FF2B5EF4-FFF2-40B4-BE49-F238E27FC236}">
                <a16:creationId xmlns:a16="http://schemas.microsoft.com/office/drawing/2014/main" id="{3BFCD88B-3C14-A394-9021-2F8A1BA18AE1}"/>
              </a:ext>
            </a:extLst>
          </p:cNvPr>
          <p:cNvSpPr txBox="1"/>
          <p:nvPr/>
        </p:nvSpPr>
        <p:spPr>
          <a:xfrm>
            <a:off x="7022396" y="3032380"/>
            <a:ext cx="3462760"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Henry Schneider and his partner Robert Hannay realised it made sense to produce iron in Barrow rather than mine the ore and transport it elsewhere.  </a:t>
            </a:r>
          </a:p>
        </p:txBody>
      </p:sp>
      <p:sp>
        <p:nvSpPr>
          <p:cNvPr id="3" name="Text ">
            <a:extLst>
              <a:ext uri="{FF2B5EF4-FFF2-40B4-BE49-F238E27FC236}">
                <a16:creationId xmlns:a16="http://schemas.microsoft.com/office/drawing/2014/main" id="{8AC36C51-EDC2-8864-3597-B1123DAA69F3}"/>
              </a:ext>
            </a:extLst>
          </p:cNvPr>
          <p:cNvSpPr txBox="1"/>
          <p:nvPr/>
        </p:nvSpPr>
        <p:spPr>
          <a:xfrm>
            <a:off x="7022396" y="4716938"/>
            <a:ext cx="3866706"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In 1859, they opened an ironworks and started production. </a:t>
            </a:r>
          </a:p>
        </p:txBody>
      </p:sp>
      <p:grpSp>
        <p:nvGrpSpPr>
          <p:cNvPr id="17" name="Group 16" descr="Iron Works, Barrow-in-Furness, 1873.&#13;&#10;">
            <a:extLst>
              <a:ext uri="{FF2B5EF4-FFF2-40B4-BE49-F238E27FC236}">
                <a16:creationId xmlns:a16="http://schemas.microsoft.com/office/drawing/2014/main" id="{2B4082D6-93E0-A0AD-4F83-3259B13F156F}"/>
              </a:ext>
            </a:extLst>
          </p:cNvPr>
          <p:cNvGrpSpPr/>
          <p:nvPr/>
        </p:nvGrpSpPr>
        <p:grpSpPr>
          <a:xfrm>
            <a:off x="7134447" y="5501249"/>
            <a:ext cx="3205306" cy="667490"/>
            <a:chOff x="2210337" y="4450112"/>
            <a:chExt cx="3205306" cy="667490"/>
          </a:xfrm>
        </p:grpSpPr>
        <p:sp>
          <p:nvSpPr>
            <p:cNvPr id="18" name="Text ">
              <a:extLst>
                <a:ext uri="{FF2B5EF4-FFF2-40B4-BE49-F238E27FC236}">
                  <a16:creationId xmlns:a16="http://schemas.microsoft.com/office/drawing/2014/main" id="{D1D46021-4C04-E1EC-F977-9E9CA5FC763A}"/>
                </a:ext>
              </a:extLst>
            </p:cNvPr>
            <p:cNvSpPr txBox="1"/>
            <p:nvPr/>
          </p:nvSpPr>
          <p:spPr>
            <a:xfrm>
              <a:off x="2509909" y="4450112"/>
              <a:ext cx="2905734"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Iron Works, Barrow-in-Furness, 1873.</a:t>
              </a:r>
            </a:p>
          </p:txBody>
        </p:sp>
        <p:pic>
          <p:nvPicPr>
            <p:cNvPr id="21" name="Picture 20">
              <a:extLst>
                <a:ext uri="{FF2B5EF4-FFF2-40B4-BE49-F238E27FC236}">
                  <a16:creationId xmlns:a16="http://schemas.microsoft.com/office/drawing/2014/main" id="{B8786234-C265-302E-7076-10C3EE1F0828}"/>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2210337" y="4500808"/>
              <a:ext cx="350267" cy="248874"/>
            </a:xfrm>
            <a:prstGeom prst="rect">
              <a:avLst/>
            </a:prstGeom>
          </p:spPr>
        </p:pic>
      </p:grpSp>
      <p:pic>
        <p:nvPicPr>
          <p:cNvPr id="5" name="Picture 4" descr="An illustration of Henry Schneider. He has grey hair, mutton chops and wears a grey suit. ">
            <a:extLst>
              <a:ext uri="{FF2B5EF4-FFF2-40B4-BE49-F238E27FC236}">
                <a16:creationId xmlns:a16="http://schemas.microsoft.com/office/drawing/2014/main" id="{A6F8FEC9-4BA1-4F59-F11C-BDCDA92067E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485156" y="1503827"/>
            <a:ext cx="1523996" cy="4867336"/>
          </a:xfrm>
          <a:prstGeom prst="rect">
            <a:avLst/>
          </a:prstGeom>
        </p:spPr>
      </p:pic>
      <p:pic>
        <p:nvPicPr>
          <p:cNvPr id="23" name="Logo">
            <a:extLst>
              <a:ext uri="{FF2B5EF4-FFF2-40B4-BE49-F238E27FC236}">
                <a16:creationId xmlns:a16="http://schemas.microsoft.com/office/drawing/2014/main" id="{E89EB9E7-B186-BC1C-4C9D-3D28B5FBE4BA}"/>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29263"/>
            <a:ext cx="1523996" cy="1328736"/>
          </a:xfrm>
          <a:prstGeom prst="rect">
            <a:avLst/>
          </a:prstGeom>
        </p:spPr>
      </p:pic>
    </p:spTree>
    <p:extLst>
      <p:ext uri="{BB962C8B-B14F-4D97-AF65-F5344CB8AC3E}">
        <p14:creationId xmlns:p14="http://schemas.microsoft.com/office/powerpoint/2010/main" val="8207705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2" presetClass="entr" presetSubtype="2"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800" fill="hold"/>
                                        <p:tgtEl>
                                          <p:spTgt spid="5"/>
                                        </p:tgtEl>
                                        <p:attrNameLst>
                                          <p:attrName>ppt_x</p:attrName>
                                        </p:attrNameLst>
                                      </p:cBhvr>
                                      <p:tavLst>
                                        <p:tav tm="0">
                                          <p:val>
                                            <p:strVal val="1+#ppt_w/2"/>
                                          </p:val>
                                        </p:tav>
                                        <p:tav tm="100000">
                                          <p:val>
                                            <p:strVal val="#ppt_x"/>
                                          </p:val>
                                        </p:tav>
                                      </p:tavLst>
                                    </p:anim>
                                    <p:anim calcmode="lin" valueType="num">
                                      <p:cBhvr additive="base">
                                        <p:cTn id="23" dur="8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2800"/>
                            </p:stCondLst>
                            <p:childTnLst>
                              <p:par>
                                <p:cTn id="29" presetID="10" presetClass="entr" presetSubtype="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0"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3198EC3-4442-D356-5864-885D777FC16A}"/>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1272C75C-1AFD-EA5E-0885-6E77BD4D643A}"/>
              </a:ext>
            </a:extLst>
          </p:cNvPr>
          <p:cNvSpPr>
            <a:spLocks noGrp="1"/>
          </p:cNvSpPr>
          <p:nvPr>
            <p:ph type="ctrTitle"/>
          </p:nvPr>
        </p:nvSpPr>
        <p:spPr>
          <a:xfrm>
            <a:off x="1524000" y="-1280448"/>
            <a:ext cx="9144000" cy="921925"/>
          </a:xfrm>
        </p:spPr>
        <p:txBody>
          <a:bodyPr>
            <a:normAutofit/>
          </a:bodyPr>
          <a:lstStyle/>
          <a:p>
            <a:r>
              <a:rPr lang="en-US" dirty="0"/>
              <a:t>From iron to steel</a:t>
            </a:r>
          </a:p>
        </p:txBody>
      </p:sp>
      <p:sp>
        <p:nvSpPr>
          <p:cNvPr id="11" name="Slide Question">
            <a:extLst>
              <a:ext uri="{FF2B5EF4-FFF2-40B4-BE49-F238E27FC236}">
                <a16:creationId xmlns:a16="http://schemas.microsoft.com/office/drawing/2014/main" id="{97C8DD37-3E3C-DFB6-DE14-CD252F7CF8B6}"/>
              </a:ext>
            </a:extLst>
          </p:cNvPr>
          <p:cNvSpPr txBox="1"/>
          <p:nvPr/>
        </p:nvSpPr>
        <p:spPr>
          <a:xfrm>
            <a:off x="0" y="-92520"/>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key events led to the growth of Barrow-in-Furness?</a:t>
            </a:r>
          </a:p>
        </p:txBody>
      </p:sp>
      <p:sp>
        <p:nvSpPr>
          <p:cNvPr id="2" name="Title">
            <a:extLst>
              <a:ext uri="{FF2B5EF4-FFF2-40B4-BE49-F238E27FC236}">
                <a16:creationId xmlns:a16="http://schemas.microsoft.com/office/drawing/2014/main" id="{0DCFFFDE-BABB-2725-E20F-52B89937C871}"/>
              </a:ext>
            </a:extLst>
          </p:cNvPr>
          <p:cNvSpPr txBox="1">
            <a:spLocks/>
          </p:cNvSpPr>
          <p:nvPr/>
        </p:nvSpPr>
        <p:spPr>
          <a:xfrm>
            <a:off x="739975" y="640614"/>
            <a:ext cx="645827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From Iron to Steel</a:t>
            </a:r>
          </a:p>
        </p:txBody>
      </p:sp>
      <p:sp>
        <p:nvSpPr>
          <p:cNvPr id="6" name="Text ">
            <a:extLst>
              <a:ext uri="{FF2B5EF4-FFF2-40B4-BE49-F238E27FC236}">
                <a16:creationId xmlns:a16="http://schemas.microsoft.com/office/drawing/2014/main" id="{F99785C2-03E2-9B8E-DB01-D044D0F97F5A}"/>
              </a:ext>
            </a:extLst>
          </p:cNvPr>
          <p:cNvSpPr txBox="1"/>
          <p:nvPr/>
        </p:nvSpPr>
        <p:spPr>
          <a:xfrm>
            <a:off x="739974" y="1679006"/>
            <a:ext cx="5713991"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Another key individual in the development of Barrow was James Ramsden. He had invested in the Furness Railway, eventually becoming its managing director.</a:t>
            </a:r>
          </a:p>
        </p:txBody>
      </p:sp>
      <p:sp>
        <p:nvSpPr>
          <p:cNvPr id="10" name="Text ">
            <a:extLst>
              <a:ext uri="{FF2B5EF4-FFF2-40B4-BE49-F238E27FC236}">
                <a16:creationId xmlns:a16="http://schemas.microsoft.com/office/drawing/2014/main" id="{C5208CD2-FC0C-8FAD-F434-9FADDC6FF128}"/>
              </a:ext>
            </a:extLst>
          </p:cNvPr>
          <p:cNvSpPr txBox="1"/>
          <p:nvPr/>
        </p:nvSpPr>
        <p:spPr>
          <a:xfrm>
            <a:off x="739975" y="2952741"/>
            <a:ext cx="5713990"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Having visited smelting works in Sheffield, he saw the potential of Barrow as a place where iron could be made into steel. </a:t>
            </a:r>
          </a:p>
        </p:txBody>
      </p:sp>
      <p:sp>
        <p:nvSpPr>
          <p:cNvPr id="3" name="Text ">
            <a:extLst>
              <a:ext uri="{FF2B5EF4-FFF2-40B4-BE49-F238E27FC236}">
                <a16:creationId xmlns:a16="http://schemas.microsoft.com/office/drawing/2014/main" id="{B51B40C0-343E-B48B-2644-29E2533BE4E3}"/>
              </a:ext>
            </a:extLst>
          </p:cNvPr>
          <p:cNvSpPr txBox="1"/>
          <p:nvPr/>
        </p:nvSpPr>
        <p:spPr>
          <a:xfrm>
            <a:off x="739974" y="4221065"/>
            <a:ext cx="5883348"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partnership with the Duke of Devonshire, Ramsden opened his own steel works in 1865.</a:t>
            </a:r>
          </a:p>
        </p:txBody>
      </p:sp>
      <p:grpSp>
        <p:nvGrpSpPr>
          <p:cNvPr id="17" name="Group 16" descr="Statue of Sir James Ramsden in Ramsden Square Barrow-in-Furness.&#13;&#10;">
            <a:extLst>
              <a:ext uri="{FF2B5EF4-FFF2-40B4-BE49-F238E27FC236}">
                <a16:creationId xmlns:a16="http://schemas.microsoft.com/office/drawing/2014/main" id="{29C6273C-5CC0-364B-FD09-785DA6B6F2D6}"/>
              </a:ext>
            </a:extLst>
          </p:cNvPr>
          <p:cNvGrpSpPr/>
          <p:nvPr/>
        </p:nvGrpSpPr>
        <p:grpSpPr>
          <a:xfrm>
            <a:off x="2690386" y="5406182"/>
            <a:ext cx="4435325" cy="711733"/>
            <a:chOff x="2509909" y="4450112"/>
            <a:chExt cx="4435325" cy="711733"/>
          </a:xfrm>
        </p:grpSpPr>
        <p:sp>
          <p:nvSpPr>
            <p:cNvPr id="18" name="Text ">
              <a:extLst>
                <a:ext uri="{FF2B5EF4-FFF2-40B4-BE49-F238E27FC236}">
                  <a16:creationId xmlns:a16="http://schemas.microsoft.com/office/drawing/2014/main" id="{426433D9-CE03-FC20-4F46-3B542530C308}"/>
                </a:ext>
              </a:extLst>
            </p:cNvPr>
            <p:cNvSpPr txBox="1"/>
            <p:nvPr/>
          </p:nvSpPr>
          <p:spPr>
            <a:xfrm>
              <a:off x="2509909" y="4450112"/>
              <a:ext cx="4132786" cy="711733"/>
            </a:xfrm>
            <a:prstGeom prst="rect">
              <a:avLst/>
            </a:prstGeom>
            <a:noFill/>
          </p:spPr>
          <p:txBody>
            <a:bodyPr wrap="square">
              <a:spAutoFit/>
            </a:bodyPr>
            <a:lstStyle/>
            <a:p>
              <a:pPr algn="r">
                <a:lnSpc>
                  <a:spcPct val="150000"/>
                </a:lnSpc>
              </a:pPr>
              <a:r>
                <a:rPr lang="en-GB" sz="1400" dirty="0">
                  <a:latin typeface="Linkpen 17a Print" panose="03050602060000000000" pitchFamily="66" charset="77"/>
                </a:rPr>
                <a:t>Statue of Sir James Ramsden in Ramsden Square Barrow-in-Furness.</a:t>
              </a:r>
            </a:p>
          </p:txBody>
        </p:sp>
        <p:pic>
          <p:nvPicPr>
            <p:cNvPr id="21" name="Picture 20">
              <a:extLst>
                <a:ext uri="{FF2B5EF4-FFF2-40B4-BE49-F238E27FC236}">
                  <a16:creationId xmlns:a16="http://schemas.microsoft.com/office/drawing/2014/main" id="{C2BFEA95-F998-9D46-CB19-0800378ECF4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94967" y="4522074"/>
              <a:ext cx="350267" cy="248874"/>
            </a:xfrm>
            <a:prstGeom prst="rect">
              <a:avLst/>
            </a:prstGeom>
          </p:spPr>
        </p:pic>
      </p:grpSp>
      <p:grpSp>
        <p:nvGrpSpPr>
          <p:cNvPr id="12" name="Group 11" descr="A statue of Sir James Ramsden in Ramsden Square. &#13;&#10;">
            <a:extLst>
              <a:ext uri="{FF2B5EF4-FFF2-40B4-BE49-F238E27FC236}">
                <a16:creationId xmlns:a16="http://schemas.microsoft.com/office/drawing/2014/main" id="{B8C8C8F6-E8A7-5C7D-CD04-44E7A2268636}"/>
              </a:ext>
            </a:extLst>
          </p:cNvPr>
          <p:cNvGrpSpPr/>
          <p:nvPr/>
        </p:nvGrpSpPr>
        <p:grpSpPr>
          <a:xfrm>
            <a:off x="7219511" y="393356"/>
            <a:ext cx="4162996" cy="5857168"/>
            <a:chOff x="7219511" y="393356"/>
            <a:chExt cx="4162996" cy="5857168"/>
          </a:xfrm>
        </p:grpSpPr>
        <p:pic>
          <p:nvPicPr>
            <p:cNvPr id="7" name="Picture 6" descr="undefined">
              <a:extLst>
                <a:ext uri="{FF2B5EF4-FFF2-40B4-BE49-F238E27FC236}">
                  <a16:creationId xmlns:a16="http://schemas.microsoft.com/office/drawing/2014/main" id="{0D5CBF47-0640-A16C-61CC-A6CE59BC4D77}"/>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a:fillRect/>
            </a:stretch>
          </p:blipFill>
          <p:spPr bwMode="auto">
            <a:xfrm>
              <a:off x="7326486" y="628741"/>
              <a:ext cx="4056021" cy="5621783"/>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sp>
          <p:nvSpPr>
            <p:cNvPr id="9" name="Text ">
              <a:extLst>
                <a:ext uri="{FF2B5EF4-FFF2-40B4-BE49-F238E27FC236}">
                  <a16:creationId xmlns:a16="http://schemas.microsoft.com/office/drawing/2014/main" id="{52CB3F54-186D-DF39-F12E-BD0101EA46FE}"/>
                </a:ext>
              </a:extLst>
            </p:cNvPr>
            <p:cNvSpPr txBox="1"/>
            <p:nvPr/>
          </p:nvSpPr>
          <p:spPr>
            <a:xfrm>
              <a:off x="7219511" y="393356"/>
              <a:ext cx="2877455" cy="257891"/>
            </a:xfrm>
            <a:prstGeom prst="rect">
              <a:avLst/>
            </a:prstGeom>
            <a:noFill/>
          </p:spPr>
          <p:txBody>
            <a:bodyPr wrap="square">
              <a:spAutoFit/>
            </a:bodyPr>
            <a:lstStyle/>
            <a:p>
              <a:pPr>
                <a:lnSpc>
                  <a:spcPct val="150000"/>
                </a:lnSpc>
              </a:pPr>
              <a:r>
                <a:rPr lang="en-GB" sz="800" dirty="0">
                  <a:solidFill>
                    <a:schemeClr val="bg1">
                      <a:lumMod val="75000"/>
                    </a:schemeClr>
                  </a:solidFill>
                  <a:latin typeface="Calibri" panose="020F0502020204030204" pitchFamily="34" charset="0"/>
                  <a:cs typeface="Calibri" panose="020F0502020204030204" pitchFamily="34" charset="0"/>
                </a:rPr>
                <a:t>© Public Domain from Wikimedia Commons</a:t>
              </a:r>
            </a:p>
          </p:txBody>
        </p:sp>
      </p:grpSp>
      <p:pic>
        <p:nvPicPr>
          <p:cNvPr id="5" name="Picture 4" descr="An illustration of James Ramadan. He has a grey beard and wears a black and grey suit. ">
            <a:extLst>
              <a:ext uri="{FF2B5EF4-FFF2-40B4-BE49-F238E27FC236}">
                <a16:creationId xmlns:a16="http://schemas.microsoft.com/office/drawing/2014/main" id="{CF11590C-A204-03F8-4AE6-84720D67031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96966" y="1955788"/>
            <a:ext cx="1668525" cy="4608306"/>
          </a:xfrm>
          <a:prstGeom prst="rect">
            <a:avLst/>
          </a:prstGeom>
        </p:spPr>
      </p:pic>
      <p:pic>
        <p:nvPicPr>
          <p:cNvPr id="23" name="Logo">
            <a:extLst>
              <a:ext uri="{FF2B5EF4-FFF2-40B4-BE49-F238E27FC236}">
                <a16:creationId xmlns:a16="http://schemas.microsoft.com/office/drawing/2014/main" id="{DEA94862-994E-81AC-0AD0-CD5B1257D420}"/>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29263"/>
            <a:ext cx="1523996" cy="1328736"/>
          </a:xfrm>
          <a:prstGeom prst="rect">
            <a:avLst/>
          </a:prstGeom>
        </p:spPr>
      </p:pic>
    </p:spTree>
    <p:extLst>
      <p:ext uri="{BB962C8B-B14F-4D97-AF65-F5344CB8AC3E}">
        <p14:creationId xmlns:p14="http://schemas.microsoft.com/office/powerpoint/2010/main" val="337502130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2" presetClass="entr" presetSubtype="2"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1000" fill="hold"/>
                                        <p:tgtEl>
                                          <p:spTgt spid="5"/>
                                        </p:tgtEl>
                                        <p:attrNameLst>
                                          <p:attrName>ppt_x</p:attrName>
                                        </p:attrNameLst>
                                      </p:cBhvr>
                                      <p:tavLst>
                                        <p:tav tm="0">
                                          <p:val>
                                            <p:strVal val="1+#ppt_w/2"/>
                                          </p:val>
                                        </p:tav>
                                        <p:tav tm="100000">
                                          <p:val>
                                            <p:strVal val="#ppt_x"/>
                                          </p:val>
                                        </p:tav>
                                      </p:tavLst>
                                    </p:anim>
                                    <p:anim calcmode="lin" valueType="num">
                                      <p:cBhvr additive="base">
                                        <p:cTn id="31"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0" grpId="0"/>
      <p:bldP spid="3"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505</TotalTime>
  <Words>2043</Words>
  <Application>Microsoft Macintosh PowerPoint</Application>
  <PresentationFormat>Widescreen</PresentationFormat>
  <Paragraphs>207</Paragraphs>
  <Slides>25</Slides>
  <Notes>25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Linkpen 17a Print</vt:lpstr>
      <vt:lpstr>Aptos</vt:lpstr>
      <vt:lpstr>Calibri Light</vt:lpstr>
      <vt:lpstr>Arial</vt:lpstr>
      <vt:lpstr>Superclarendon Rg</vt:lpstr>
      <vt:lpstr>Calibri</vt:lpstr>
      <vt:lpstr>Office Theme</vt:lpstr>
      <vt:lpstr>Industrial Barrow-in-Furness</vt:lpstr>
      <vt:lpstr>Questions</vt:lpstr>
      <vt:lpstr>Barrow in the Middle Ages</vt:lpstr>
      <vt:lpstr>Village of Barrow</vt:lpstr>
      <vt:lpstr>Henry Schneider</vt:lpstr>
      <vt:lpstr>The Railway</vt:lpstr>
      <vt:lpstr>The Dukes of Devonshire and Buccleuch</vt:lpstr>
      <vt:lpstr>The development of the iron industry</vt:lpstr>
      <vt:lpstr>From iron to steel</vt:lpstr>
      <vt:lpstr>The Furness Railway</vt:lpstr>
      <vt:lpstr>The docks</vt:lpstr>
      <vt:lpstr>Shipbuilding</vt:lpstr>
      <vt:lpstr>Barrow Iron Ship Building Company (BISBC)</vt:lpstr>
      <vt:lpstr>Becoming Vickers</vt:lpstr>
      <vt:lpstr>Life for Shipworkers</vt:lpstr>
      <vt:lpstr>Population Growth</vt:lpstr>
      <vt:lpstr>Immigration  Immigration</vt:lpstr>
      <vt:lpstr>Housing for the workers</vt:lpstr>
      <vt:lpstr>Devonshire Buildings</vt:lpstr>
      <vt:lpstr>Vickerstown</vt:lpstr>
      <vt:lpstr>Key People</vt:lpstr>
      <vt:lpstr>James Ramsden</vt:lpstr>
      <vt:lpstr>The 7th Duke of Devonshire and The 5th Duke of Buccleuch</vt:lpstr>
      <vt:lpstr>Barrow by the early 1900s</vt:lpstr>
      <vt:lpstr>A story of Transformation and Adaptation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Teacher's Pet Classroom Resources</cp:lastModifiedBy>
  <cp:revision>79</cp:revision>
  <dcterms:created xsi:type="dcterms:W3CDTF">2022-12-09T08:02:53Z</dcterms:created>
  <dcterms:modified xsi:type="dcterms:W3CDTF">2025-08-01T10:38:36Z</dcterms:modified>
</cp:coreProperties>
</file>