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4"/>
  </p:notesMasterIdLst>
  <p:sldIdLst>
    <p:sldId id="256" r:id="rId2"/>
    <p:sldId id="259" r:id="rId3"/>
    <p:sldId id="262" r:id="rId4"/>
    <p:sldId id="275" r:id="rId5"/>
    <p:sldId id="276" r:id="rId6"/>
    <p:sldId id="263" r:id="rId7"/>
    <p:sldId id="264" r:id="rId8"/>
    <p:sldId id="265" r:id="rId9"/>
    <p:sldId id="266" r:id="rId10"/>
    <p:sldId id="267" r:id="rId11"/>
    <p:sldId id="277" r:id="rId12"/>
    <p:sldId id="269" r:id="rId13"/>
    <p:sldId id="270" r:id="rId14"/>
    <p:sldId id="271" r:id="rId15"/>
    <p:sldId id="272" r:id="rId16"/>
    <p:sldId id="273" r:id="rId17"/>
    <p:sldId id="274" r:id="rId18"/>
    <p:sldId id="284" r:id="rId19"/>
    <p:sldId id="278" r:id="rId20"/>
    <p:sldId id="279" r:id="rId21"/>
    <p:sldId id="285" r:id="rId22"/>
    <p:sldId id="280" r:id="rId23"/>
  </p:sldIdLst>
  <p:sldSz cx="12192000" cy="6858000"/>
  <p:notesSz cx="6858000" cy="9144000"/>
  <p:embeddedFontLst>
    <p:embeddedFont>
      <p:font typeface="Linkpen 17a Print" panose="03050602060000000000" pitchFamily="66" charset="0"/>
      <p:regular r:id="rId25"/>
      <p:italic r:id="rId26"/>
    </p:embeddedFont>
    <p:embeddedFont>
      <p:font typeface="Nunito" panose="00000500000000000000" pitchFamily="2" charset="0"/>
      <p:regular r:id="rId27"/>
      <p:bold r:id="rId28"/>
      <p:italic r:id="rId29"/>
      <p:boldItalic r:id="rId30"/>
    </p:embeddedFont>
    <p:embeddedFont>
      <p:font typeface="Superclarendon Rg" panose="02060605060000020003" pitchFamily="18" charset="0"/>
      <p:regular r:id="rId31"/>
      <p:bold r:id="rId32"/>
      <p:italic r:id="rId33"/>
      <p:boldItalic r:id="rId3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AE44"/>
    <a:srgbClr val="4E4831"/>
    <a:srgbClr val="675E40"/>
    <a:srgbClr val="CADF86"/>
    <a:srgbClr val="F4973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7D94F0-C651-4ED5-A123-61949E63BF65}" v="2" dt="2025-09-23T13:54:23.9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22"/>
    <p:restoredTop sz="86395"/>
  </p:normalViewPr>
  <p:slideViewPr>
    <p:cSldViewPr snapToGrid="0">
      <p:cViewPr varScale="1">
        <p:scale>
          <a:sx n="95" d="100"/>
          <a:sy n="95" d="100"/>
        </p:scale>
        <p:origin x="18" y="-100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D57D94F0-C651-4ED5-A123-61949E63BF65}"/>
    <pc:docChg chg="undo custSel modSld">
      <pc:chgData name="McHarg, Catherine" userId="88b8f76c-9ae3-4745-88eb-fe0667a22af5" providerId="ADAL" clId="{D57D94F0-C651-4ED5-A123-61949E63BF65}" dt="2025-09-23T14:05:50.057" v="26" actId="13244"/>
      <pc:docMkLst>
        <pc:docMk/>
      </pc:docMkLst>
      <pc:sldChg chg="modSp mod">
        <pc:chgData name="McHarg, Catherine" userId="88b8f76c-9ae3-4745-88eb-fe0667a22af5" providerId="ADAL" clId="{D57D94F0-C651-4ED5-A123-61949E63BF65}" dt="2025-09-23T14:05:50.057" v="26" actId="13244"/>
        <pc:sldMkLst>
          <pc:docMk/>
          <pc:sldMk cId="3484436488" sldId="263"/>
        </pc:sldMkLst>
        <pc:spChg chg="ord">
          <ac:chgData name="McHarg, Catherine" userId="88b8f76c-9ae3-4745-88eb-fe0667a22af5" providerId="ADAL" clId="{D57D94F0-C651-4ED5-A123-61949E63BF65}" dt="2025-09-23T14:05:50.057" v="26" actId="13244"/>
          <ac:spMkLst>
            <pc:docMk/>
            <pc:sldMk cId="3484436488" sldId="263"/>
            <ac:spMk id="5" creationId="{9FCEA886-2AE9-9297-E0DC-2DDFB628369B}"/>
          </ac:spMkLst>
        </pc:spChg>
      </pc:sldChg>
      <pc:sldChg chg="modSp">
        <pc:chgData name="McHarg, Catherine" userId="88b8f76c-9ae3-4745-88eb-fe0667a22af5" providerId="ADAL" clId="{D57D94F0-C651-4ED5-A123-61949E63BF65}" dt="2025-09-23T13:54:23.930" v="1" actId="20577"/>
        <pc:sldMkLst>
          <pc:docMk/>
          <pc:sldMk cId="2039424151" sldId="266"/>
        </pc:sldMkLst>
        <pc:spChg chg="mod">
          <ac:chgData name="McHarg, Catherine" userId="88b8f76c-9ae3-4745-88eb-fe0667a22af5" providerId="ADAL" clId="{D57D94F0-C651-4ED5-A123-61949E63BF65}" dt="2025-09-23T13:54:23.930" v="1" actId="20577"/>
          <ac:spMkLst>
            <pc:docMk/>
            <pc:sldMk cId="2039424151" sldId="266"/>
            <ac:spMk id="6" creationId="{C066BD7F-AD2F-75D5-ECA8-F13E145F64C8}"/>
          </ac:spMkLst>
        </pc:spChg>
      </pc:sldChg>
      <pc:sldChg chg="modSp mod">
        <pc:chgData name="McHarg, Catherine" userId="88b8f76c-9ae3-4745-88eb-fe0667a22af5" providerId="ADAL" clId="{D57D94F0-C651-4ED5-A123-61949E63BF65}" dt="2025-09-23T14:03:29.344" v="25" actId="1076"/>
        <pc:sldMkLst>
          <pc:docMk/>
          <pc:sldMk cId="2799134830" sldId="284"/>
        </pc:sldMkLst>
        <pc:spChg chg="mod">
          <ac:chgData name="McHarg, Catherine" userId="88b8f76c-9ae3-4745-88eb-fe0667a22af5" providerId="ADAL" clId="{D57D94F0-C651-4ED5-A123-61949E63BF65}" dt="2025-09-23T14:03:18.039" v="24" actId="20577"/>
          <ac:spMkLst>
            <pc:docMk/>
            <pc:sldMk cId="2799134830" sldId="284"/>
            <ac:spMk id="16" creationId="{E68CE1AE-67C1-BFD3-0060-ABDC7ED90C17}"/>
          </ac:spMkLst>
        </pc:spChg>
        <pc:grpChg chg="mod">
          <ac:chgData name="McHarg, Catherine" userId="88b8f76c-9ae3-4745-88eb-fe0667a22af5" providerId="ADAL" clId="{D57D94F0-C651-4ED5-A123-61949E63BF65}" dt="2025-09-23T14:02:12.135" v="3" actId="1076"/>
          <ac:grpSpMkLst>
            <pc:docMk/>
            <pc:sldMk cId="2799134830" sldId="284"/>
            <ac:grpSpMk id="7" creationId="{2519C6FE-6BD1-F17D-935A-EE7778D7314E}"/>
          </ac:grpSpMkLst>
        </pc:grpChg>
        <pc:grpChg chg="mod">
          <ac:chgData name="McHarg, Catherine" userId="88b8f76c-9ae3-4745-88eb-fe0667a22af5" providerId="ADAL" clId="{D57D94F0-C651-4ED5-A123-61949E63BF65}" dt="2025-09-23T14:03:29.344" v="25" actId="1076"/>
          <ac:grpSpMkLst>
            <pc:docMk/>
            <pc:sldMk cId="2799134830" sldId="284"/>
            <ac:grpSpMk id="22" creationId="{52D81470-B3AE-4D56-2979-BF7078A1BCC2}"/>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9/23/2025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28485596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29056182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35018336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2556334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19633016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42262523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9327180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22136313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36048535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2677122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26483571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11716475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22</a:t>
            </a:fld>
            <a:endParaRPr lang="en-US"/>
          </a:p>
        </p:txBody>
      </p:sp>
    </p:spTree>
    <p:extLst>
      <p:ext uri="{BB962C8B-B14F-4D97-AF65-F5344CB8AC3E}">
        <p14:creationId xmlns:p14="http://schemas.microsoft.com/office/powerpoint/2010/main" val="1192785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720260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42164840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509984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33071173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37690510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2669112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40264232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9/23/2025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9/23/2025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9/23/2025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9/23/2025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9/23/2025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9/23/2025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9/23/2025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3.png"/><Relationship Id="rId7"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24.png"/><Relationship Id="rId4" Type="http://schemas.openxmlformats.org/officeDocument/2006/relationships/image" Target="../media/image3.png"/><Relationship Id="rId9"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3.png"/><Relationship Id="rId7"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6.png"/><Relationship Id="rId9"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3.png"/><Relationship Id="rId7"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3.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33.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35.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8.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37.pn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8.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png"/><Relationship Id="rId7"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41.png"/><Relationship Id="rId4" Type="http://schemas.openxmlformats.org/officeDocument/2006/relationships/image" Target="../media/image6.png"/><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2.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hyperlink" Target="http://kepn.nottingham.ac.uk/" TargetMode="External"/><Relationship Id="rId5" Type="http://schemas.openxmlformats.org/officeDocument/2006/relationships/image" Target="../media/image21.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lstStyle/>
          <a:p>
            <a:r>
              <a:rPr lang="en-US" dirty="0"/>
              <a:t>Main</a:t>
            </a:r>
            <a:r>
              <a:rPr lang="en-US" baseline="0" dirty="0"/>
              <a:t> Title</a:t>
            </a:r>
            <a:endParaRPr lang="en-US" dirty="0"/>
          </a:p>
        </p:txBody>
      </p:sp>
      <p:sp>
        <p:nvSpPr>
          <p:cNvPr id="4" name="Question top">
            <a:extLst>
              <a:ext uri="{FF2B5EF4-FFF2-40B4-BE49-F238E27FC236}">
                <a16:creationId xmlns:a16="http://schemas.microsoft.com/office/drawing/2014/main" id="{FA5BD8B5-5874-4293-E08C-C99A94CAA81F}"/>
              </a:ext>
            </a:extLst>
          </p:cNvPr>
          <p:cNvSpPr txBox="1"/>
          <p:nvPr/>
        </p:nvSpPr>
        <p:spPr>
          <a:xfrm>
            <a:off x="0" y="185492"/>
            <a:ext cx="12192000" cy="407035"/>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Barrow - in - Furness</a:t>
            </a:r>
          </a:p>
        </p:txBody>
      </p:sp>
      <p:pic>
        <p:nvPicPr>
          <p:cNvPr id="9" name="Title" descr="Why was Barrow-in-Furness so important in the Middle Ages?">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2601686"/>
            <a:ext cx="12191999" cy="1752600"/>
          </a:xfrm>
          <a:prstGeom prst="rect">
            <a:avLst/>
          </a:prstGeom>
        </p:spPr>
      </p:pic>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81881" y="5546690"/>
            <a:ext cx="1410118" cy="1309868"/>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537B361-5AC2-C902-6E57-98750C7380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59595-E4CC-56ED-61F0-17312D889112}"/>
              </a:ext>
            </a:extLst>
          </p:cNvPr>
          <p:cNvSpPr>
            <a:spLocks noGrp="1"/>
          </p:cNvSpPr>
          <p:nvPr>
            <p:ph type="title" idx="4294967295"/>
          </p:nvPr>
        </p:nvSpPr>
        <p:spPr>
          <a:xfrm>
            <a:off x="971341" y="-1695586"/>
            <a:ext cx="10515600" cy="1325563"/>
          </a:xfrm>
        </p:spPr>
        <p:txBody>
          <a:bodyPr/>
          <a:lstStyle/>
          <a:p>
            <a:r>
              <a:rPr lang="en-US" dirty="0"/>
              <a:t>The Furness Hoard</a:t>
            </a:r>
          </a:p>
        </p:txBody>
      </p:sp>
      <p:sp>
        <p:nvSpPr>
          <p:cNvPr id="4" name="Slide Question">
            <a:extLst>
              <a:ext uri="{FF2B5EF4-FFF2-40B4-BE49-F238E27FC236}">
                <a16:creationId xmlns:a16="http://schemas.microsoft.com/office/drawing/2014/main" id="{7273DEA5-BDC8-2A3E-B64F-638EFB80C586}"/>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the Viking influence in the area?</a:t>
            </a:r>
          </a:p>
        </p:txBody>
      </p:sp>
      <p:sp>
        <p:nvSpPr>
          <p:cNvPr id="5" name="Title">
            <a:extLst>
              <a:ext uri="{FF2B5EF4-FFF2-40B4-BE49-F238E27FC236}">
                <a16:creationId xmlns:a16="http://schemas.microsoft.com/office/drawing/2014/main" id="{5A43AE54-1ACD-D862-4A9F-37E8CF6DEC84}"/>
              </a:ext>
            </a:extLst>
          </p:cNvPr>
          <p:cNvSpPr txBox="1">
            <a:spLocks/>
          </p:cNvSpPr>
          <p:nvPr/>
        </p:nvSpPr>
        <p:spPr>
          <a:xfrm>
            <a:off x="331434" y="296081"/>
            <a:ext cx="10918408" cy="56744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3000" dirty="0">
                <a:ln w="12700">
                  <a:noFill/>
                </a:ln>
                <a:latin typeface="Superclarendon Rg" panose="02060605060000020003" pitchFamily="18" charset="77"/>
              </a:rPr>
              <a:t>Viking Finds near Barrow: The Furness Hoard</a:t>
            </a:r>
          </a:p>
        </p:txBody>
      </p:sp>
      <p:pic>
        <p:nvPicPr>
          <p:cNvPr id="3" name="Logo">
            <a:extLst>
              <a:ext uri="{FF2B5EF4-FFF2-40B4-BE49-F238E27FC236}">
                <a16:creationId xmlns:a16="http://schemas.microsoft.com/office/drawing/2014/main" id="{34CEC403-E983-0810-55A5-21D4A948D68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81882" y="0"/>
            <a:ext cx="1410118" cy="1309868"/>
          </a:xfrm>
          <a:prstGeom prst="rect">
            <a:avLst/>
          </a:prstGeom>
        </p:spPr>
      </p:pic>
      <p:grpSp>
        <p:nvGrpSpPr>
          <p:cNvPr id="19" name="Group 18" descr="A satellite image showing the location of Barrow-in-Furness and Station on a map. ">
            <a:extLst>
              <a:ext uri="{FF2B5EF4-FFF2-40B4-BE49-F238E27FC236}">
                <a16:creationId xmlns:a16="http://schemas.microsoft.com/office/drawing/2014/main" id="{612B4F2C-F407-E678-3993-DF9A1DA99A99}"/>
              </a:ext>
            </a:extLst>
          </p:cNvPr>
          <p:cNvGrpSpPr/>
          <p:nvPr/>
        </p:nvGrpSpPr>
        <p:grpSpPr>
          <a:xfrm>
            <a:off x="560404" y="1063400"/>
            <a:ext cx="6294426" cy="5192433"/>
            <a:chOff x="560404" y="1063400"/>
            <a:chExt cx="6294426" cy="5192433"/>
          </a:xfrm>
        </p:grpSpPr>
        <p:pic>
          <p:nvPicPr>
            <p:cNvPr id="13" name="Picture 12" descr="A map of a land with land and water&#10;&#10;Description automatically generated">
              <a:extLst>
                <a:ext uri="{FF2B5EF4-FFF2-40B4-BE49-F238E27FC236}">
                  <a16:creationId xmlns:a16="http://schemas.microsoft.com/office/drawing/2014/main" id="{48FA1DF2-CC18-A9E4-159A-362DD8A6F494}"/>
                </a:ext>
              </a:extLst>
            </p:cNvPr>
            <p:cNvPicPr>
              <a:picLocks noChangeAspect="1"/>
            </p:cNvPicPr>
            <p:nvPr/>
          </p:nvPicPr>
          <p:blipFill>
            <a:blip r:embed="rId5" cstate="screen">
              <a:extLst>
                <a:ext uri="{28A0092B-C50C-407E-A947-70E740481C1C}">
                  <a14:useLocalDpi xmlns:a14="http://schemas.microsoft.com/office/drawing/2010/main"/>
                </a:ext>
              </a:extLst>
            </a:blip>
            <a:srcRect l="1120" t="1514" r="1432" b="1572"/>
            <a:stretch/>
          </p:blipFill>
          <p:spPr>
            <a:xfrm>
              <a:off x="560404" y="1063400"/>
              <a:ext cx="6294426" cy="5192433"/>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5400">
              <a:solidFill>
                <a:schemeClr val="tx1"/>
              </a:solidFill>
            </a:ln>
          </p:spPr>
        </p:pic>
        <p:sp>
          <p:nvSpPr>
            <p:cNvPr id="18" name="TextBox 17">
              <a:extLst>
                <a:ext uri="{FF2B5EF4-FFF2-40B4-BE49-F238E27FC236}">
                  <a16:creationId xmlns:a16="http://schemas.microsoft.com/office/drawing/2014/main" id="{7DF888DE-6108-4160-53B0-28A14EC3D982}"/>
                </a:ext>
              </a:extLst>
            </p:cNvPr>
            <p:cNvSpPr txBox="1"/>
            <p:nvPr/>
          </p:nvSpPr>
          <p:spPr>
            <a:xfrm>
              <a:off x="5384556" y="5962460"/>
              <a:ext cx="1470274" cy="253916"/>
            </a:xfrm>
            <a:prstGeom prst="rect">
              <a:avLst/>
            </a:prstGeom>
            <a:noFill/>
          </p:spPr>
          <p:txBody>
            <a:bodyPr wrap="none" rtlCol="0">
              <a:spAutoFit/>
            </a:bodyPr>
            <a:lstStyle/>
            <a:p>
              <a:r>
                <a:rPr lang="en-GB" sz="1050" dirty="0">
                  <a:solidFill>
                    <a:schemeClr val="accent1">
                      <a:lumMod val="60000"/>
                      <a:lumOff val="40000"/>
                    </a:schemeClr>
                  </a:solidFill>
                  <a:latin typeface="Nunito" panose="02000503000000000000" pitchFamily="2" charset="77"/>
                </a:rPr>
                <a:t>© Google Earth 2025</a:t>
              </a:r>
            </a:p>
          </p:txBody>
        </p:sp>
      </p:grpSp>
      <p:pic>
        <p:nvPicPr>
          <p:cNvPr id="15" name="Picture 14" descr="An illustration of a Viking wearing a helmet that covers his face. ">
            <a:extLst>
              <a:ext uri="{FF2B5EF4-FFF2-40B4-BE49-F238E27FC236}">
                <a16:creationId xmlns:a16="http://schemas.microsoft.com/office/drawing/2014/main" id="{D6C7FFEE-D463-13C9-ED1D-F7EE936E37E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8531" y="2599774"/>
            <a:ext cx="2816011" cy="6322742"/>
          </a:xfrm>
          <a:prstGeom prst="rect">
            <a:avLst/>
          </a:prstGeom>
        </p:spPr>
      </p:pic>
      <p:sp>
        <p:nvSpPr>
          <p:cNvPr id="6" name="Text ">
            <a:extLst>
              <a:ext uri="{FF2B5EF4-FFF2-40B4-BE49-F238E27FC236}">
                <a16:creationId xmlns:a16="http://schemas.microsoft.com/office/drawing/2014/main" id="{AB26C79E-A462-B5C7-45B9-99175BA07800}"/>
              </a:ext>
            </a:extLst>
          </p:cNvPr>
          <p:cNvSpPr txBox="1"/>
          <p:nvPr/>
        </p:nvSpPr>
        <p:spPr>
          <a:xfrm>
            <a:off x="7249166" y="1203174"/>
            <a:ext cx="4382430" cy="491288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most important Viking find in Cumbria may be the Furness Hoard found in the hills near Stainton.</a:t>
            </a:r>
          </a:p>
          <a:p>
            <a:pPr>
              <a:lnSpc>
                <a:spcPct val="150000"/>
              </a:lnSpc>
            </a:pPr>
            <a:endParaRPr lang="en-GB" sz="1400" dirty="0">
              <a:latin typeface="Linkpen 17a Print" panose="03050602060000000000" pitchFamily="66" charset="77"/>
            </a:endParaRPr>
          </a:p>
          <a:p>
            <a:pPr>
              <a:lnSpc>
                <a:spcPct val="150000"/>
              </a:lnSpc>
            </a:pPr>
            <a:r>
              <a:rPr lang="en-GB" sz="1400" dirty="0">
                <a:solidFill>
                  <a:srgbClr val="0B0C0C"/>
                </a:solidFill>
                <a:latin typeface="Linkpen 17a Print" panose="03050602060000000000" pitchFamily="66" charset="77"/>
              </a:rPr>
              <a:t>The Furness Hoard was found by a metal detectorist in 2011. It was under the soil by a large rock.</a:t>
            </a:r>
            <a:r>
              <a:rPr lang="en-US" sz="1400" dirty="0">
                <a:solidFill>
                  <a:srgbClr val="000000"/>
                </a:solidFill>
                <a:latin typeface="Linkpen 17a Print" panose="03050602060000000000" pitchFamily="66" charset="77"/>
              </a:rPr>
              <a:t> </a:t>
            </a:r>
            <a:r>
              <a:rPr lang="en-GB" sz="1400" dirty="0">
                <a:solidFill>
                  <a:srgbClr val="0B0C0C"/>
                </a:solidFill>
                <a:latin typeface="Linkpen 17a Print" panose="03050602060000000000" pitchFamily="66" charset="77"/>
              </a:rPr>
              <a:t>The hoard consists of 92 silver coins and artefacts (including ingots, an armband or "ring money").</a:t>
            </a:r>
          </a:p>
          <a:p>
            <a:pPr>
              <a:lnSpc>
                <a:spcPct val="150000"/>
              </a:lnSpc>
            </a:pPr>
            <a:endParaRPr lang="en-US" sz="1400" dirty="0">
              <a:solidFill>
                <a:srgbClr val="000000"/>
              </a:solidFill>
              <a:latin typeface="Linkpen 17a Print" panose="03050602060000000000" pitchFamily="66" charset="77"/>
            </a:endParaRPr>
          </a:p>
          <a:p>
            <a:pPr>
              <a:lnSpc>
                <a:spcPct val="150000"/>
              </a:lnSpc>
            </a:pPr>
            <a:r>
              <a:rPr lang="en-GB" sz="1400" dirty="0">
                <a:solidFill>
                  <a:srgbClr val="0B0C0C"/>
                </a:solidFill>
                <a:latin typeface="Linkpen 17a Print" panose="03050602060000000000" pitchFamily="66" charset="77"/>
              </a:rPr>
              <a:t>It is by far the largest amount of Viking treasure ever found in this area and would have been worth a lot of money at the time.</a:t>
            </a:r>
            <a:endParaRPr lang="en-GB" sz="1400" dirty="0">
              <a:latin typeface="Linkpen 17a Print" panose="03050602060000000000" pitchFamily="66" charset="77"/>
            </a:endParaRPr>
          </a:p>
        </p:txBody>
      </p:sp>
      <p:pic>
        <p:nvPicPr>
          <p:cNvPr id="17" name="Picture 16">
            <a:extLst>
              <a:ext uri="{FF2B5EF4-FFF2-40B4-BE49-F238E27FC236}">
                <a16:creationId xmlns:a16="http://schemas.microsoft.com/office/drawing/2014/main" id="{93508FBE-6AB1-8A90-05CF-BF0C821FFFCE}"/>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b="-103"/>
          <a:stretch/>
        </p:blipFill>
        <p:spPr>
          <a:xfrm>
            <a:off x="9607351" y="5923818"/>
            <a:ext cx="2286000" cy="664030"/>
          </a:xfrm>
          <a:prstGeom prst="rect">
            <a:avLst/>
          </a:prstGeom>
        </p:spPr>
      </p:pic>
    </p:spTree>
    <p:extLst>
      <p:ext uri="{BB962C8B-B14F-4D97-AF65-F5344CB8AC3E}">
        <p14:creationId xmlns:p14="http://schemas.microsoft.com/office/powerpoint/2010/main" val="3567007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2" presetClass="entr" presetSubtype="4" decel="5000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ppt_x"/>
                                          </p:val>
                                        </p:tav>
                                        <p:tav tm="100000">
                                          <p:val>
                                            <p:strVal val="#ppt_x"/>
                                          </p:val>
                                        </p:tav>
                                      </p:tavLst>
                                    </p:anim>
                                    <p:anim calcmode="lin" valueType="num">
                                      <p:cBhvr additive="base">
                                        <p:cTn id="12" dur="10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1000"/>
                                        <p:tgtEl>
                                          <p:spTgt spid="6">
                                            <p:txEl>
                                              <p:pRg st="0" end="0"/>
                                            </p:txEl>
                                          </p:spTgt>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1000"/>
                                        <p:tgtEl>
                                          <p:spTgt spid="6">
                                            <p:txEl>
                                              <p:pRg st="2" end="2"/>
                                            </p:txEl>
                                          </p:spTgt>
                                        </p:tgtEl>
                                      </p:cBhvr>
                                    </p:animEffec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6">
                                            <p:txEl>
                                              <p:pRg st="4" end="4"/>
                                            </p:txEl>
                                          </p:spTgt>
                                        </p:tgtEl>
                                        <p:attrNameLst>
                                          <p:attrName>style.visibility</p:attrName>
                                        </p:attrNameLst>
                                      </p:cBhvr>
                                      <p:to>
                                        <p:strVal val="visible"/>
                                      </p:to>
                                    </p:set>
                                    <p:animEffect transition="in" filter="fade">
                                      <p:cBhvr>
                                        <p:cTn id="24" dur="1000"/>
                                        <p:tgtEl>
                                          <p:spTgt spid="6">
                                            <p:txEl>
                                              <p:pRg st="4" end="4"/>
                                            </p:txEl>
                                          </p:spTgt>
                                        </p:tgtEl>
                                      </p:cBhvr>
                                    </p:animEffect>
                                  </p:childTnLst>
                                </p:cTn>
                              </p:par>
                            </p:childTnLst>
                          </p:cTn>
                        </p:par>
                        <p:par>
                          <p:cTn id="25" fill="hold">
                            <p:stCondLst>
                              <p:cond delay="5000"/>
                            </p:stCondLst>
                            <p:childTnLst>
                              <p:par>
                                <p:cTn id="26" presetID="2" presetClass="entr" presetSubtype="8" decel="5000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1000" fill="hold"/>
                                        <p:tgtEl>
                                          <p:spTgt spid="15"/>
                                        </p:tgtEl>
                                        <p:attrNameLst>
                                          <p:attrName>ppt_x</p:attrName>
                                        </p:attrNameLst>
                                      </p:cBhvr>
                                      <p:tavLst>
                                        <p:tav tm="0">
                                          <p:val>
                                            <p:strVal val="0-#ppt_w/2"/>
                                          </p:val>
                                        </p:tav>
                                        <p:tav tm="100000">
                                          <p:val>
                                            <p:strVal val="#ppt_x"/>
                                          </p:val>
                                        </p:tav>
                                      </p:tavLst>
                                    </p:anim>
                                    <p:anim calcmode="lin" valueType="num">
                                      <p:cBhvr additive="base">
                                        <p:cTn id="29"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73CFAD9-39CB-0AD9-C520-3DD9D6EE6D45}"/>
            </a:ext>
          </a:extLst>
        </p:cNvPr>
        <p:cNvGrpSpPr/>
        <p:nvPr/>
      </p:nvGrpSpPr>
      <p:grpSpPr>
        <a:xfrm>
          <a:off x="0" y="0"/>
          <a:ext cx="0" cy="0"/>
          <a:chOff x="0" y="0"/>
          <a:chExt cx="0" cy="0"/>
        </a:xfrm>
      </p:grpSpPr>
      <p:sp>
        <p:nvSpPr>
          <p:cNvPr id="19" name="Title 18">
            <a:extLst>
              <a:ext uri="{FF2B5EF4-FFF2-40B4-BE49-F238E27FC236}">
                <a16:creationId xmlns:a16="http://schemas.microsoft.com/office/drawing/2014/main" id="{1B90C730-CD9A-B76E-F93F-8DD5F126F65E}"/>
              </a:ext>
            </a:extLst>
          </p:cNvPr>
          <p:cNvSpPr>
            <a:spLocks noGrp="1"/>
          </p:cNvSpPr>
          <p:nvPr>
            <p:ph type="title" idx="4294967295"/>
          </p:nvPr>
        </p:nvSpPr>
        <p:spPr>
          <a:xfrm>
            <a:off x="784290" y="-1625686"/>
            <a:ext cx="5791322" cy="1325563"/>
          </a:xfrm>
        </p:spPr>
        <p:txBody>
          <a:bodyPr/>
          <a:lstStyle/>
          <a:p>
            <a:r>
              <a:rPr lang="en-US" dirty="0"/>
              <a:t>Viking finds near Barrow</a:t>
            </a:r>
          </a:p>
        </p:txBody>
      </p:sp>
      <p:sp>
        <p:nvSpPr>
          <p:cNvPr id="4" name="Slide Question">
            <a:extLst>
              <a:ext uri="{FF2B5EF4-FFF2-40B4-BE49-F238E27FC236}">
                <a16:creationId xmlns:a16="http://schemas.microsoft.com/office/drawing/2014/main" id="{0041E1F6-3869-0EBA-4BBC-53C80A4BA18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the Viking influence in the area?</a:t>
            </a:r>
          </a:p>
        </p:txBody>
      </p:sp>
      <p:sp>
        <p:nvSpPr>
          <p:cNvPr id="5" name="Title">
            <a:extLst>
              <a:ext uri="{FF2B5EF4-FFF2-40B4-BE49-F238E27FC236}">
                <a16:creationId xmlns:a16="http://schemas.microsoft.com/office/drawing/2014/main" id="{D61B0F01-AED4-4DBA-6A4A-491607A281F1}"/>
              </a:ext>
            </a:extLst>
          </p:cNvPr>
          <p:cNvSpPr txBox="1">
            <a:spLocks/>
          </p:cNvSpPr>
          <p:nvPr/>
        </p:nvSpPr>
        <p:spPr>
          <a:xfrm>
            <a:off x="331434" y="296081"/>
            <a:ext cx="10918408" cy="56744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3000" dirty="0">
                <a:ln w="12700">
                  <a:noFill/>
                </a:ln>
                <a:latin typeface="Superclarendon Rg" panose="02060605060000020003" pitchFamily="18" charset="77"/>
              </a:rPr>
              <a:t>Viking Finds near Barrow: The Furness Hoard</a:t>
            </a:r>
          </a:p>
        </p:txBody>
      </p:sp>
      <p:pic>
        <p:nvPicPr>
          <p:cNvPr id="3" name="Logo">
            <a:extLst>
              <a:ext uri="{FF2B5EF4-FFF2-40B4-BE49-F238E27FC236}">
                <a16:creationId xmlns:a16="http://schemas.microsoft.com/office/drawing/2014/main" id="{D04A3B80-238D-6193-5028-4E1A22E4856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81882" y="0"/>
            <a:ext cx="1410118" cy="1309868"/>
          </a:xfrm>
          <a:prstGeom prst="rect">
            <a:avLst/>
          </a:prstGeom>
        </p:spPr>
      </p:pic>
      <p:sp>
        <p:nvSpPr>
          <p:cNvPr id="6" name="Text ">
            <a:extLst>
              <a:ext uri="{FF2B5EF4-FFF2-40B4-BE49-F238E27FC236}">
                <a16:creationId xmlns:a16="http://schemas.microsoft.com/office/drawing/2014/main" id="{A430BAF7-A210-FE1E-D646-9B7750C95646}"/>
              </a:ext>
            </a:extLst>
          </p:cNvPr>
          <p:cNvSpPr txBox="1"/>
          <p:nvPr/>
        </p:nvSpPr>
        <p:spPr>
          <a:xfrm>
            <a:off x="446285" y="1008202"/>
            <a:ext cx="11341914" cy="1250342"/>
          </a:xfrm>
          <a:prstGeom prst="rect">
            <a:avLst/>
          </a:prstGeom>
          <a:noFill/>
        </p:spPr>
        <p:txBody>
          <a:bodyPr wrap="square">
            <a:spAutoFit/>
          </a:bodyPr>
          <a:lstStyle/>
          <a:p>
            <a:pPr>
              <a:lnSpc>
                <a:spcPct val="150000"/>
              </a:lnSpc>
            </a:pPr>
            <a:r>
              <a:rPr lang="en-GB" sz="1400" dirty="0">
                <a:solidFill>
                  <a:srgbClr val="202122"/>
                </a:solidFill>
                <a:latin typeface="Linkpen 17a Print" panose="03050602060000000000" pitchFamily="66" charset="77"/>
              </a:rPr>
              <a:t>Hoards of treasure were buried in England during this period. </a:t>
            </a:r>
          </a:p>
          <a:p>
            <a:endParaRPr lang="en-GB" sz="1400" dirty="0">
              <a:solidFill>
                <a:srgbClr val="202122"/>
              </a:solidFill>
              <a:latin typeface="Linkpen 17a Print" panose="03050602060000000000" pitchFamily="66" charset="77"/>
            </a:endParaRPr>
          </a:p>
          <a:p>
            <a:pPr>
              <a:lnSpc>
                <a:spcPct val="150000"/>
              </a:lnSpc>
            </a:pPr>
            <a:r>
              <a:rPr lang="en-GB" sz="1400" dirty="0">
                <a:solidFill>
                  <a:srgbClr val="202122"/>
                </a:solidFill>
                <a:latin typeface="Linkpen 17a Print" panose="03050602060000000000" pitchFamily="66" charset="77"/>
              </a:rPr>
              <a:t>Some of these may have been deposited by Anglo-Saxons attempting to hide their wealth from Viking raiders, and others by the Viking raiders as a way of protecting their looted treasure.</a:t>
            </a:r>
            <a:endParaRPr lang="en-US" sz="1400" dirty="0">
              <a:solidFill>
                <a:srgbClr val="202122"/>
              </a:solidFill>
              <a:latin typeface="Linkpen 17a Print" panose="03050602060000000000" pitchFamily="66" charset="77"/>
            </a:endParaRPr>
          </a:p>
        </p:txBody>
      </p:sp>
      <p:sp>
        <p:nvSpPr>
          <p:cNvPr id="10" name="Text ">
            <a:extLst>
              <a:ext uri="{FF2B5EF4-FFF2-40B4-BE49-F238E27FC236}">
                <a16:creationId xmlns:a16="http://schemas.microsoft.com/office/drawing/2014/main" id="{A75D8C82-C8DE-123D-2335-B23406885085}"/>
              </a:ext>
            </a:extLst>
          </p:cNvPr>
          <p:cNvSpPr txBox="1"/>
          <p:nvPr/>
        </p:nvSpPr>
        <p:spPr>
          <a:xfrm>
            <a:off x="446285" y="2638272"/>
            <a:ext cx="4836259" cy="318933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Although no-one can ever be sure why it was buried, and what happened to the owner, one theory is that this was the personal bank account, as it were, of a local person. </a:t>
            </a:r>
          </a:p>
          <a:p>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money was buried under a marker so the owner knew where it was when needed, but it was kept safe from thieves - the Viking equivalent of a savings account!</a:t>
            </a:r>
          </a:p>
        </p:txBody>
      </p:sp>
      <p:grpSp>
        <p:nvGrpSpPr>
          <p:cNvPr id="16" name="Group 15" descr="A photograph of some of the items found at The Furness Hoard. It mainly shows bronze coins. ">
            <a:extLst>
              <a:ext uri="{FF2B5EF4-FFF2-40B4-BE49-F238E27FC236}">
                <a16:creationId xmlns:a16="http://schemas.microsoft.com/office/drawing/2014/main" id="{E099AC2F-DC56-8504-3315-2A8458666E2B}"/>
              </a:ext>
            </a:extLst>
          </p:cNvPr>
          <p:cNvGrpSpPr/>
          <p:nvPr/>
        </p:nvGrpSpPr>
        <p:grpSpPr>
          <a:xfrm>
            <a:off x="5282544" y="2446688"/>
            <a:ext cx="6235978" cy="3871594"/>
            <a:chOff x="5282544" y="2446688"/>
            <a:chExt cx="6235978" cy="3871594"/>
          </a:xfrm>
        </p:grpSpPr>
        <p:grpSp>
          <p:nvGrpSpPr>
            <p:cNvPr id="13" name="Group 12">
              <a:extLst>
                <a:ext uri="{FF2B5EF4-FFF2-40B4-BE49-F238E27FC236}">
                  <a16:creationId xmlns:a16="http://schemas.microsoft.com/office/drawing/2014/main" id="{354E7EEA-BAB0-396D-1BF9-073A94F8C9EF}"/>
                </a:ext>
              </a:extLst>
            </p:cNvPr>
            <p:cNvGrpSpPr/>
            <p:nvPr/>
          </p:nvGrpSpPr>
          <p:grpSpPr>
            <a:xfrm>
              <a:off x="5795951" y="2558667"/>
              <a:ext cx="5421413" cy="3759615"/>
              <a:chOff x="5795951" y="2558667"/>
              <a:chExt cx="5421413" cy="3759615"/>
            </a:xfrm>
          </p:grpSpPr>
          <p:grpSp>
            <p:nvGrpSpPr>
              <p:cNvPr id="9" name="Group 8">
                <a:extLst>
                  <a:ext uri="{FF2B5EF4-FFF2-40B4-BE49-F238E27FC236}">
                    <a16:creationId xmlns:a16="http://schemas.microsoft.com/office/drawing/2014/main" id="{85268DB5-93EC-B426-62CD-1EECA8AA53C1}"/>
                  </a:ext>
                </a:extLst>
              </p:cNvPr>
              <p:cNvGrpSpPr/>
              <p:nvPr/>
            </p:nvGrpSpPr>
            <p:grpSpPr>
              <a:xfrm>
                <a:off x="5861743" y="2558667"/>
                <a:ext cx="5355621" cy="3282730"/>
                <a:chOff x="5329479" y="2401952"/>
                <a:chExt cx="6078218" cy="3725649"/>
              </a:xfrm>
            </p:grpSpPr>
            <p:pic>
              <p:nvPicPr>
                <p:cNvPr id="7" name="Picture 6">
                  <a:extLst>
                    <a:ext uri="{FF2B5EF4-FFF2-40B4-BE49-F238E27FC236}">
                      <a16:creationId xmlns:a16="http://schemas.microsoft.com/office/drawing/2014/main" id="{BA46475B-6974-D546-8D80-B4FF062078D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40632" y="2401952"/>
                  <a:ext cx="6067065" cy="3725649"/>
                </a:xfrm>
                <a:prstGeom prst="rect">
                  <a:avLst/>
                </a:prstGeom>
                <a:ln w="25400">
                  <a:solidFill>
                    <a:schemeClr val="tx1"/>
                  </a:solidFill>
                </a:ln>
              </p:spPr>
            </p:pic>
            <p:sp>
              <p:nvSpPr>
                <p:cNvPr id="8" name="TextBox 7">
                  <a:extLst>
                    <a:ext uri="{FF2B5EF4-FFF2-40B4-BE49-F238E27FC236}">
                      <a16:creationId xmlns:a16="http://schemas.microsoft.com/office/drawing/2014/main" id="{E5CF9D27-047B-5F10-D8BE-ADD16FE39F5B}"/>
                    </a:ext>
                  </a:extLst>
                </p:cNvPr>
                <p:cNvSpPr txBox="1"/>
                <p:nvPr/>
              </p:nvSpPr>
              <p:spPr>
                <a:xfrm>
                  <a:off x="5329479" y="5819990"/>
                  <a:ext cx="1249060" cy="276999"/>
                </a:xfrm>
                <a:prstGeom prst="rect">
                  <a:avLst/>
                </a:prstGeom>
                <a:noFill/>
              </p:spPr>
              <p:txBody>
                <a:bodyPr wrap="none" rtlCol="0">
                  <a:spAutoFit/>
                </a:bodyPr>
                <a:lstStyle/>
                <a:p>
                  <a:r>
                    <a:rPr lang="en-GB" sz="1200" dirty="0">
                      <a:solidFill>
                        <a:schemeClr val="bg2">
                          <a:lumMod val="25000"/>
                        </a:schemeClr>
                      </a:solidFill>
                    </a:rPr>
                    <a:t>© Dock Museum</a:t>
                  </a:r>
                </a:p>
              </p:txBody>
            </p:sp>
          </p:grpSp>
          <p:grpSp>
            <p:nvGrpSpPr>
              <p:cNvPr id="11" name="Caption">
                <a:extLst>
                  <a:ext uri="{FF2B5EF4-FFF2-40B4-BE49-F238E27FC236}">
                    <a16:creationId xmlns:a16="http://schemas.microsoft.com/office/drawing/2014/main" id="{7C4480B9-A850-E52B-9643-1C0EBC3D3F37}"/>
                  </a:ext>
                </a:extLst>
              </p:cNvPr>
              <p:cNvGrpSpPr/>
              <p:nvPr/>
            </p:nvGrpSpPr>
            <p:grpSpPr>
              <a:xfrm>
                <a:off x="5795951" y="5959789"/>
                <a:ext cx="4757155" cy="358493"/>
                <a:chOff x="5055577" y="2430180"/>
                <a:chExt cx="4791887" cy="361111"/>
              </a:xfrm>
            </p:grpSpPr>
            <p:pic>
              <p:nvPicPr>
                <p:cNvPr id="12" name="Picture 11">
                  <a:extLst>
                    <a:ext uri="{FF2B5EF4-FFF2-40B4-BE49-F238E27FC236}">
                      <a16:creationId xmlns:a16="http://schemas.microsoft.com/office/drawing/2014/main" id="{3AA0FE67-68FD-6BD9-E5FE-68CDA565100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04880" y="2491721"/>
                  <a:ext cx="350267" cy="248874"/>
                </a:xfrm>
                <a:prstGeom prst="rect">
                  <a:avLst/>
                </a:prstGeom>
              </p:spPr>
            </p:pic>
            <p:sp>
              <p:nvSpPr>
                <p:cNvPr id="14" name="TextBox 13">
                  <a:extLst>
                    <a:ext uri="{FF2B5EF4-FFF2-40B4-BE49-F238E27FC236}">
                      <a16:creationId xmlns:a16="http://schemas.microsoft.com/office/drawing/2014/main" id="{3BF9F1BF-9E07-444B-A28B-6BD5C62A6B67}"/>
                    </a:ext>
                  </a:extLst>
                </p:cNvPr>
                <p:cNvSpPr txBox="1"/>
                <p:nvPr/>
              </p:nvSpPr>
              <p:spPr>
                <a:xfrm>
                  <a:off x="5303513" y="2430180"/>
                  <a:ext cx="4543951" cy="348777"/>
                </a:xfrm>
                <a:prstGeom prst="rect">
                  <a:avLst/>
                </a:prstGeom>
                <a:noFill/>
              </p:spPr>
              <p:txBody>
                <a:bodyPr wrap="square">
                  <a:spAutoFit/>
                </a:bodyPr>
                <a:lstStyle/>
                <a:p>
                  <a:pPr>
                    <a:lnSpc>
                      <a:spcPct val="150000"/>
                    </a:lnSpc>
                  </a:pPr>
                  <a:r>
                    <a:rPr lang="en-GB" sz="1200" b="0" i="0" dirty="0">
                      <a:effectLst/>
                      <a:latin typeface="Linkpen 17a Print" panose="03050602060000000000" pitchFamily="66" charset="77"/>
                    </a:rPr>
                    <a:t>On display at the Dock Museum, Barrow</a:t>
                  </a:r>
                  <a:endParaRPr lang="en-GB" sz="1200" dirty="0">
                    <a:latin typeface="Linkpen 17a Print" panose="03050602060000000000" pitchFamily="66" charset="77"/>
                  </a:endParaRPr>
                </a:p>
              </p:txBody>
            </p:sp>
          </p:grpSp>
        </p:grpSp>
        <p:pic>
          <p:nvPicPr>
            <p:cNvPr id="18" name="Picture 17" descr="An illustration of an Anglo-Saxon coin. ">
              <a:extLst>
                <a:ext uri="{FF2B5EF4-FFF2-40B4-BE49-F238E27FC236}">
                  <a16:creationId xmlns:a16="http://schemas.microsoft.com/office/drawing/2014/main" id="{228E9C1D-0334-0694-BE90-14558837CF2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256860">
              <a:off x="10749563" y="5475633"/>
              <a:ext cx="768959" cy="782939"/>
            </a:xfrm>
            <a:prstGeom prst="rect">
              <a:avLst/>
            </a:prstGeom>
          </p:spPr>
        </p:pic>
        <p:pic>
          <p:nvPicPr>
            <p:cNvPr id="20" name="Picture 19" descr="An illustration of an Anglo-Saxon coin. ">
              <a:extLst>
                <a:ext uri="{FF2B5EF4-FFF2-40B4-BE49-F238E27FC236}">
                  <a16:creationId xmlns:a16="http://schemas.microsoft.com/office/drawing/2014/main" id="{304530DB-AD55-2846-9646-E0999D28F6C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0553347">
              <a:off x="5282544" y="2446688"/>
              <a:ext cx="999882" cy="1018060"/>
            </a:xfrm>
            <a:prstGeom prst="rect">
              <a:avLst/>
            </a:prstGeom>
          </p:spPr>
        </p:pic>
      </p:grpSp>
      <p:pic>
        <p:nvPicPr>
          <p:cNvPr id="17" name="Picture 16">
            <a:extLst>
              <a:ext uri="{FF2B5EF4-FFF2-40B4-BE49-F238E27FC236}">
                <a16:creationId xmlns:a16="http://schemas.microsoft.com/office/drawing/2014/main" id="{DA45A3DB-CE9D-0049-9675-C1DF3C17649C}"/>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b="-103"/>
          <a:stretch/>
        </p:blipFill>
        <p:spPr>
          <a:xfrm>
            <a:off x="227676" y="6014790"/>
            <a:ext cx="2286000" cy="664030"/>
          </a:xfrm>
          <a:prstGeom prst="rect">
            <a:avLst/>
          </a:prstGeom>
        </p:spPr>
      </p:pic>
    </p:spTree>
    <p:extLst>
      <p:ext uri="{BB962C8B-B14F-4D97-AF65-F5344CB8AC3E}">
        <p14:creationId xmlns:p14="http://schemas.microsoft.com/office/powerpoint/2010/main" val="158434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fade">
                                      <p:cBhvr>
                                        <p:cTn id="19" dur="1000"/>
                                        <p:tgtEl>
                                          <p:spTgt spid="10">
                                            <p:txEl>
                                              <p:pRg st="0" end="0"/>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0">
                                            <p:txEl>
                                              <p:pRg st="2" end="2"/>
                                            </p:txEl>
                                          </p:spTgt>
                                        </p:tgtEl>
                                        <p:attrNameLst>
                                          <p:attrName>style.visibility</p:attrName>
                                        </p:attrNameLst>
                                      </p:cBhvr>
                                      <p:to>
                                        <p:strVal val="visible"/>
                                      </p:to>
                                    </p:set>
                                    <p:animEffect transition="in" filter="fade">
                                      <p:cBhvr>
                                        <p:cTn id="23" dur="1000"/>
                                        <p:tgtEl>
                                          <p:spTgt spid="10">
                                            <p:txEl>
                                              <p:pRg st="2" end="2"/>
                                            </p:txEl>
                                          </p:spTgt>
                                        </p:tgtEl>
                                      </p:cBhvr>
                                    </p:animEffect>
                                  </p:childTnLst>
                                </p:cTn>
                              </p:par>
                            </p:childTnLst>
                          </p:cTn>
                        </p:par>
                        <p:par>
                          <p:cTn id="24" fill="hold">
                            <p:stCondLst>
                              <p:cond delay="5000"/>
                            </p:stCondLst>
                            <p:childTnLst>
                              <p:par>
                                <p:cTn id="25" presetID="22" presetClass="entr" presetSubtype="4"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P spid="10"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3D60518-E838-5BAD-00F7-FFFCCCE88D7D}"/>
            </a:ext>
          </a:extLst>
        </p:cNvPr>
        <p:cNvGrpSpPr/>
        <p:nvPr/>
      </p:nvGrpSpPr>
      <p:grpSpPr>
        <a:xfrm>
          <a:off x="0" y="0"/>
          <a:ext cx="0" cy="0"/>
          <a:chOff x="0" y="0"/>
          <a:chExt cx="0" cy="0"/>
        </a:xfrm>
      </p:grpSpPr>
      <p:sp>
        <p:nvSpPr>
          <p:cNvPr id="21" name="Title 20">
            <a:extLst>
              <a:ext uri="{FF2B5EF4-FFF2-40B4-BE49-F238E27FC236}">
                <a16:creationId xmlns:a16="http://schemas.microsoft.com/office/drawing/2014/main" id="{49C98EBC-2F86-B16A-E2ED-FEDAC0108116}"/>
              </a:ext>
            </a:extLst>
          </p:cNvPr>
          <p:cNvSpPr>
            <a:spLocks noGrp="1"/>
          </p:cNvSpPr>
          <p:nvPr>
            <p:ph type="title" idx="4294967295"/>
          </p:nvPr>
        </p:nvSpPr>
        <p:spPr>
          <a:xfrm>
            <a:off x="1050696" y="-1639142"/>
            <a:ext cx="10515600" cy="1325563"/>
          </a:xfrm>
        </p:spPr>
        <p:txBody>
          <a:bodyPr/>
          <a:lstStyle/>
          <a:p>
            <a:r>
              <a:rPr lang="en-US" dirty="0"/>
              <a:t>Norman Rule</a:t>
            </a:r>
          </a:p>
        </p:txBody>
      </p:sp>
      <p:pic>
        <p:nvPicPr>
          <p:cNvPr id="19" name="Picture 18">
            <a:extLst>
              <a:ext uri="{FF2B5EF4-FFF2-40B4-BE49-F238E27FC236}">
                <a16:creationId xmlns:a16="http://schemas.microsoft.com/office/drawing/2014/main" id="{22036A5B-467A-84E8-598B-2E3C9A5093B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b="-103"/>
          <a:stretch/>
        </p:blipFill>
        <p:spPr>
          <a:xfrm>
            <a:off x="9632116" y="222647"/>
            <a:ext cx="2286000" cy="664030"/>
          </a:xfrm>
          <a:prstGeom prst="rect">
            <a:avLst/>
          </a:prstGeom>
        </p:spPr>
      </p:pic>
      <p:sp>
        <p:nvSpPr>
          <p:cNvPr id="5" name="Title">
            <a:extLst>
              <a:ext uri="{FF2B5EF4-FFF2-40B4-BE49-F238E27FC236}">
                <a16:creationId xmlns:a16="http://schemas.microsoft.com/office/drawing/2014/main" id="{1436B147-BE30-6691-7896-8A7BE39B60BA}"/>
              </a:ext>
            </a:extLst>
          </p:cNvPr>
          <p:cNvSpPr txBox="1">
            <a:spLocks/>
          </p:cNvSpPr>
          <p:nvPr/>
        </p:nvSpPr>
        <p:spPr>
          <a:xfrm>
            <a:off x="368596" y="357510"/>
            <a:ext cx="4822172" cy="72877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Norman Rule  </a:t>
            </a:r>
          </a:p>
        </p:txBody>
      </p:sp>
      <p:sp>
        <p:nvSpPr>
          <p:cNvPr id="6" name="Text ">
            <a:extLst>
              <a:ext uri="{FF2B5EF4-FFF2-40B4-BE49-F238E27FC236}">
                <a16:creationId xmlns:a16="http://schemas.microsoft.com/office/drawing/2014/main" id="{F8BDE848-9ACC-3257-30B6-1705DD5164B0}"/>
              </a:ext>
            </a:extLst>
          </p:cNvPr>
          <p:cNvSpPr txBox="1"/>
          <p:nvPr/>
        </p:nvSpPr>
        <p:spPr>
          <a:xfrm>
            <a:off x="368596" y="1081451"/>
            <a:ext cx="11387976"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After the Battle of Hastings, in 1066, Britain was controlled by the Normans, under William the Conqueror. </a:t>
            </a:r>
          </a:p>
        </p:txBody>
      </p:sp>
      <p:grpSp>
        <p:nvGrpSpPr>
          <p:cNvPr id="20" name="Group 19" descr="A photo of the famous Bayeux Tapestry which shows the moment Normans arrived in England. ">
            <a:extLst>
              <a:ext uri="{FF2B5EF4-FFF2-40B4-BE49-F238E27FC236}">
                <a16:creationId xmlns:a16="http://schemas.microsoft.com/office/drawing/2014/main" id="{61CD2F7F-12CA-9ED2-5D27-DBB40E15A578}"/>
              </a:ext>
            </a:extLst>
          </p:cNvPr>
          <p:cNvGrpSpPr/>
          <p:nvPr/>
        </p:nvGrpSpPr>
        <p:grpSpPr>
          <a:xfrm>
            <a:off x="447491" y="1639591"/>
            <a:ext cx="8601243" cy="3720569"/>
            <a:chOff x="447491" y="1639591"/>
            <a:chExt cx="8601243" cy="3720569"/>
          </a:xfrm>
        </p:grpSpPr>
        <p:grpSp>
          <p:nvGrpSpPr>
            <p:cNvPr id="2" name="Group 1" descr="A tapestry depiction of ships crossing water with soldiers on each other.">
              <a:extLst>
                <a:ext uri="{FF2B5EF4-FFF2-40B4-BE49-F238E27FC236}">
                  <a16:creationId xmlns:a16="http://schemas.microsoft.com/office/drawing/2014/main" id="{78AE6275-89A4-F44D-9AEF-31563D96CF13}"/>
                </a:ext>
              </a:extLst>
            </p:cNvPr>
            <p:cNvGrpSpPr/>
            <p:nvPr/>
          </p:nvGrpSpPr>
          <p:grpSpPr>
            <a:xfrm>
              <a:off x="447491" y="1639591"/>
              <a:ext cx="8601243" cy="3285804"/>
              <a:chOff x="3132716" y="3115478"/>
              <a:chExt cx="8558539" cy="3269491"/>
            </a:xfrm>
          </p:grpSpPr>
          <p:pic>
            <p:nvPicPr>
              <p:cNvPr id="7" name="Picture 6">
                <a:extLst>
                  <a:ext uri="{FF2B5EF4-FFF2-40B4-BE49-F238E27FC236}">
                    <a16:creationId xmlns:a16="http://schemas.microsoft.com/office/drawing/2014/main" id="{68082976-A290-76EC-236D-E69C917C5B4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77530" y="3132012"/>
                <a:ext cx="8513725" cy="3252957"/>
              </a:xfrm>
              <a:prstGeom prst="rect">
                <a:avLst/>
              </a:prstGeom>
              <a:ln w="19050">
                <a:solidFill>
                  <a:schemeClr val="tx1"/>
                </a:solidFill>
              </a:ln>
            </p:spPr>
          </p:pic>
          <p:sp>
            <p:nvSpPr>
              <p:cNvPr id="8" name="Content Placeholder 2">
                <a:extLst>
                  <a:ext uri="{FF2B5EF4-FFF2-40B4-BE49-F238E27FC236}">
                    <a16:creationId xmlns:a16="http://schemas.microsoft.com/office/drawing/2014/main" id="{7577A4DA-EA59-C4A5-036D-05A68175B173}"/>
                  </a:ext>
                </a:extLst>
              </p:cNvPr>
              <p:cNvSpPr txBox="1">
                <a:spLocks/>
              </p:cNvSpPr>
              <p:nvPr/>
            </p:nvSpPr>
            <p:spPr>
              <a:xfrm>
                <a:off x="3132716" y="3115478"/>
                <a:ext cx="1583838" cy="339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800" dirty="0">
                    <a:solidFill>
                      <a:srgbClr val="876B4D"/>
                    </a:solidFill>
                  </a:rPr>
                  <a:t>© Wikimedia Commons</a:t>
                </a:r>
              </a:p>
            </p:txBody>
          </p:sp>
        </p:grpSp>
        <p:grpSp>
          <p:nvGrpSpPr>
            <p:cNvPr id="9" name="Group 8" descr="The famous ‘Bayeux Tapestry’ depicts the moment the Normans arrived in England.&#10;">
              <a:extLst>
                <a:ext uri="{FF2B5EF4-FFF2-40B4-BE49-F238E27FC236}">
                  <a16:creationId xmlns:a16="http://schemas.microsoft.com/office/drawing/2014/main" id="{719C5D68-0E62-2672-FD91-5BF152666BAD}"/>
                </a:ext>
              </a:extLst>
            </p:cNvPr>
            <p:cNvGrpSpPr/>
            <p:nvPr/>
          </p:nvGrpSpPr>
          <p:grpSpPr>
            <a:xfrm>
              <a:off x="492529" y="5043426"/>
              <a:ext cx="6807897" cy="316734"/>
              <a:chOff x="1960622" y="5746102"/>
              <a:chExt cx="8302414" cy="386266"/>
            </a:xfrm>
          </p:grpSpPr>
          <p:sp>
            <p:nvSpPr>
              <p:cNvPr id="10" name="TextBox 9">
                <a:extLst>
                  <a:ext uri="{FF2B5EF4-FFF2-40B4-BE49-F238E27FC236}">
                    <a16:creationId xmlns:a16="http://schemas.microsoft.com/office/drawing/2014/main" id="{EB90B7A9-6F8F-EE13-5070-15297E3AD0E9}"/>
                  </a:ext>
                </a:extLst>
              </p:cNvPr>
              <p:cNvSpPr txBox="1"/>
              <p:nvPr/>
            </p:nvSpPr>
            <p:spPr>
              <a:xfrm>
                <a:off x="2150806" y="5746102"/>
                <a:ext cx="8112230" cy="383553"/>
              </a:xfrm>
              <a:prstGeom prst="rect">
                <a:avLst/>
              </a:prstGeom>
              <a:noFill/>
            </p:spPr>
            <p:txBody>
              <a:bodyPr wrap="square">
                <a:spAutoFit/>
              </a:bodyPr>
              <a:lstStyle/>
              <a:p>
                <a:pPr>
                  <a:lnSpc>
                    <a:spcPct val="150000"/>
                  </a:lnSpc>
                </a:pPr>
                <a:r>
                  <a:rPr lang="en-GB" sz="1050" dirty="0">
                    <a:latin typeface="Linkpen 17a Print" panose="03050602060000000000" pitchFamily="66" charset="77"/>
                  </a:rPr>
                  <a:t>The famous ‘Bayeux Tapestry’ depicts the moment the Normans arrived in England.</a:t>
                </a:r>
              </a:p>
            </p:txBody>
          </p:sp>
          <p:pic>
            <p:nvPicPr>
              <p:cNvPr id="11" name="Picture 10">
                <a:extLst>
                  <a:ext uri="{FF2B5EF4-FFF2-40B4-BE49-F238E27FC236}">
                    <a16:creationId xmlns:a16="http://schemas.microsoft.com/office/drawing/2014/main" id="{F6A5D4C5-4688-4C4B-5C42-18FCAEE8BF7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1909925" y="5832795"/>
                <a:ext cx="350270" cy="248876"/>
              </a:xfrm>
              <a:prstGeom prst="rect">
                <a:avLst/>
              </a:prstGeom>
            </p:spPr>
          </p:pic>
        </p:grpSp>
      </p:grpSp>
      <p:pic>
        <p:nvPicPr>
          <p:cNvPr id="14" name="Picture 13" descr="An illustration of a Norman soldier. He wears metal armour and a helmet, while holding a large sword and shield. ">
            <a:extLst>
              <a:ext uri="{FF2B5EF4-FFF2-40B4-BE49-F238E27FC236}">
                <a16:creationId xmlns:a16="http://schemas.microsoft.com/office/drawing/2014/main" id="{087ADA65-D6E9-3C25-8F5C-180D29DECB1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7456375" y="2659647"/>
            <a:ext cx="2011061" cy="4629942"/>
          </a:xfrm>
          <a:prstGeom prst="rect">
            <a:avLst/>
          </a:prstGeom>
        </p:spPr>
      </p:pic>
      <p:sp>
        <p:nvSpPr>
          <p:cNvPr id="16" name="TextBox 15">
            <a:extLst>
              <a:ext uri="{FF2B5EF4-FFF2-40B4-BE49-F238E27FC236}">
                <a16:creationId xmlns:a16="http://schemas.microsoft.com/office/drawing/2014/main" id="{4F079FA0-9AE2-6610-15F1-1095F9D22BED}"/>
              </a:ext>
            </a:extLst>
          </p:cNvPr>
          <p:cNvSpPr txBox="1"/>
          <p:nvPr/>
        </p:nvSpPr>
        <p:spPr>
          <a:xfrm>
            <a:off x="9632116" y="1756178"/>
            <a:ext cx="2067355" cy="3620222"/>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overthrow of the old Saxon and Norse kingdom of England would transform the country –  from language and customs to architecture and culture.</a:t>
            </a:r>
            <a:endParaRPr lang="en-US" sz="1400" dirty="0"/>
          </a:p>
        </p:txBody>
      </p:sp>
      <p:pic>
        <p:nvPicPr>
          <p:cNvPr id="13" name="Picture 12">
            <a:extLst>
              <a:ext uri="{FF2B5EF4-FFF2-40B4-BE49-F238E27FC236}">
                <a16:creationId xmlns:a16="http://schemas.microsoft.com/office/drawing/2014/main" id="{7B4A029D-9612-A64F-4A09-520D04AF5200}"/>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0" y="5500150"/>
            <a:ext cx="12193280" cy="1481600"/>
          </a:xfrm>
          <a:prstGeom prst="rect">
            <a:avLst/>
          </a:prstGeom>
        </p:spPr>
      </p:pic>
      <p:pic>
        <p:nvPicPr>
          <p:cNvPr id="3" name="Logo">
            <a:extLst>
              <a:ext uri="{FF2B5EF4-FFF2-40B4-BE49-F238E27FC236}">
                <a16:creationId xmlns:a16="http://schemas.microsoft.com/office/drawing/2014/main" id="{3B186AB3-2A72-4D51-BE3B-D89D03E7088E}"/>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0781882" y="5548132"/>
            <a:ext cx="1410118" cy="1309868"/>
          </a:xfrm>
          <a:prstGeom prst="rect">
            <a:avLst/>
          </a:prstGeom>
        </p:spPr>
      </p:pic>
    </p:spTree>
    <p:extLst>
      <p:ext uri="{BB962C8B-B14F-4D97-AF65-F5344CB8AC3E}">
        <p14:creationId xmlns:p14="http://schemas.microsoft.com/office/powerpoint/2010/main" val="2724140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childTnLst>
                                </p:cTn>
                              </p:par>
                            </p:childTnLst>
                          </p:cTn>
                        </p:par>
                        <p:par>
                          <p:cTn id="16" fill="hold">
                            <p:stCondLst>
                              <p:cond delay="3000"/>
                            </p:stCondLst>
                            <p:childTnLst>
                              <p:par>
                                <p:cTn id="17" presetID="2" presetClass="entr" presetSubtype="8" decel="5000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0-#ppt_w/2"/>
                                          </p:val>
                                        </p:tav>
                                        <p:tav tm="100000">
                                          <p:val>
                                            <p:strVal val="#ppt_x"/>
                                          </p:val>
                                        </p:tav>
                                      </p:tavLst>
                                    </p:anim>
                                    <p:anim calcmode="lin" valueType="num">
                                      <p:cBhvr additive="base">
                                        <p:cTn id="20" dur="10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4000"/>
                            </p:stCondLst>
                            <p:childTnLst>
                              <p:par>
                                <p:cTn id="22" presetID="22" presetClass="entr" presetSubtype="4"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677F9A5-43FF-1700-4025-6C8B399F9573}"/>
            </a:ext>
          </a:extLst>
        </p:cNvPr>
        <p:cNvGrpSpPr/>
        <p:nvPr/>
      </p:nvGrpSpPr>
      <p:grpSpPr>
        <a:xfrm>
          <a:off x="0" y="0"/>
          <a:ext cx="0" cy="0"/>
          <a:chOff x="0" y="0"/>
          <a:chExt cx="0" cy="0"/>
        </a:xfrm>
      </p:grpSpPr>
      <p:sp>
        <p:nvSpPr>
          <p:cNvPr id="18" name="Title 17">
            <a:extLst>
              <a:ext uri="{FF2B5EF4-FFF2-40B4-BE49-F238E27FC236}">
                <a16:creationId xmlns:a16="http://schemas.microsoft.com/office/drawing/2014/main" id="{A1434B1E-C596-3310-1E99-86D44DEC611D}"/>
              </a:ext>
            </a:extLst>
          </p:cNvPr>
          <p:cNvSpPr>
            <a:spLocks noGrp="1"/>
          </p:cNvSpPr>
          <p:nvPr>
            <p:ph type="title" idx="4294967295"/>
          </p:nvPr>
        </p:nvSpPr>
        <p:spPr>
          <a:xfrm>
            <a:off x="971341" y="-1640897"/>
            <a:ext cx="10515600" cy="1325563"/>
          </a:xfrm>
        </p:spPr>
        <p:txBody>
          <a:bodyPr/>
          <a:lstStyle/>
          <a:p>
            <a:r>
              <a:rPr lang="en-US" dirty="0"/>
              <a:t>Norman survey</a:t>
            </a:r>
          </a:p>
        </p:txBody>
      </p:sp>
      <p:sp>
        <p:nvSpPr>
          <p:cNvPr id="4" name="Slide Question">
            <a:extLst>
              <a:ext uri="{FF2B5EF4-FFF2-40B4-BE49-F238E27FC236}">
                <a16:creationId xmlns:a16="http://schemas.microsoft.com/office/drawing/2014/main" id="{E00E314A-389A-3EB1-EC18-912DD683233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does the Domesday book tell us?</a:t>
            </a:r>
          </a:p>
        </p:txBody>
      </p:sp>
      <p:sp>
        <p:nvSpPr>
          <p:cNvPr id="5" name="Title">
            <a:extLst>
              <a:ext uri="{FF2B5EF4-FFF2-40B4-BE49-F238E27FC236}">
                <a16:creationId xmlns:a16="http://schemas.microsoft.com/office/drawing/2014/main" id="{3EB43257-75B5-D971-5C3D-288E55ABD4C0}"/>
              </a:ext>
            </a:extLst>
          </p:cNvPr>
          <p:cNvSpPr txBox="1">
            <a:spLocks/>
          </p:cNvSpPr>
          <p:nvPr/>
        </p:nvSpPr>
        <p:spPr>
          <a:xfrm>
            <a:off x="494269" y="505271"/>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Norman Survey </a:t>
            </a:r>
          </a:p>
        </p:txBody>
      </p:sp>
      <p:pic>
        <p:nvPicPr>
          <p:cNvPr id="11" name="Picture 10">
            <a:extLst>
              <a:ext uri="{FF2B5EF4-FFF2-40B4-BE49-F238E27FC236}">
                <a16:creationId xmlns:a16="http://schemas.microsoft.com/office/drawing/2014/main" id="{754A5062-57EC-16EA-4DBC-2D2CFFEC02C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b="-103"/>
          <a:stretch/>
        </p:blipFill>
        <p:spPr>
          <a:xfrm>
            <a:off x="8495882" y="210943"/>
            <a:ext cx="2286000" cy="664030"/>
          </a:xfrm>
          <a:prstGeom prst="rect">
            <a:avLst/>
          </a:prstGeom>
        </p:spPr>
      </p:pic>
      <p:pic>
        <p:nvPicPr>
          <p:cNvPr id="3" name="Logo">
            <a:extLst>
              <a:ext uri="{FF2B5EF4-FFF2-40B4-BE49-F238E27FC236}">
                <a16:creationId xmlns:a16="http://schemas.microsoft.com/office/drawing/2014/main" id="{5CDFBFC3-7165-B11B-F17F-1A686562E6F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81882" y="0"/>
            <a:ext cx="1410118" cy="1309868"/>
          </a:xfrm>
          <a:prstGeom prst="rect">
            <a:avLst/>
          </a:prstGeom>
        </p:spPr>
      </p:pic>
      <p:sp>
        <p:nvSpPr>
          <p:cNvPr id="6" name="Text ">
            <a:extLst>
              <a:ext uri="{FF2B5EF4-FFF2-40B4-BE49-F238E27FC236}">
                <a16:creationId xmlns:a16="http://schemas.microsoft.com/office/drawing/2014/main" id="{FAC5A77B-147D-1DAA-DC70-14759F7F882F}"/>
              </a:ext>
            </a:extLst>
          </p:cNvPr>
          <p:cNvSpPr txBox="1"/>
          <p:nvPr/>
        </p:nvSpPr>
        <p:spPr>
          <a:xfrm>
            <a:off x="494269" y="1288744"/>
            <a:ext cx="11425982" cy="1629292"/>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In 1068 the Normans undertook a country-wide survey. </a:t>
            </a:r>
          </a:p>
          <a:p>
            <a:pPr>
              <a:lnSpc>
                <a:spcPct val="150000"/>
              </a:lnSpc>
            </a:pPr>
            <a:r>
              <a:rPr lang="en-GB" sz="1700" dirty="0">
                <a:latin typeface="Linkpen 17a Print" panose="03050602060000000000" pitchFamily="66" charset="77"/>
              </a:rPr>
              <a:t>This was known as the Domesday book – and it recorded every household in the country (much like a modern census that we have today). </a:t>
            </a:r>
          </a:p>
          <a:p>
            <a:pPr>
              <a:lnSpc>
                <a:spcPct val="150000"/>
              </a:lnSpc>
            </a:pPr>
            <a:r>
              <a:rPr lang="en-GB" sz="1700" dirty="0">
                <a:latin typeface="Linkpen 17a Print"/>
              </a:rPr>
              <a:t>Some local settlements, which are now part of Barrow, are mentioned in the survey. </a:t>
            </a:r>
            <a:endParaRPr lang="en-GB" sz="1700" dirty="0">
              <a:solidFill>
                <a:srgbClr val="000000"/>
              </a:solidFill>
              <a:latin typeface="Linkpen 17a Print" panose="03050602060000000000" pitchFamily="66" charset="77"/>
            </a:endParaRPr>
          </a:p>
        </p:txBody>
      </p:sp>
      <p:pic>
        <p:nvPicPr>
          <p:cNvPr id="9" name="Picture 8" descr="An illustration of a Norman soldier. He wears metal armour and a helmet, while holding a large sword and shield. ">
            <a:extLst>
              <a:ext uri="{FF2B5EF4-FFF2-40B4-BE49-F238E27FC236}">
                <a16:creationId xmlns:a16="http://schemas.microsoft.com/office/drawing/2014/main" id="{CCD5C1AA-5019-8B75-D59D-261AE2C8E41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6790" y="2981547"/>
            <a:ext cx="2928612" cy="6742364"/>
          </a:xfrm>
          <a:prstGeom prst="rect">
            <a:avLst/>
          </a:prstGeom>
        </p:spPr>
      </p:pic>
      <p:grpSp>
        <p:nvGrpSpPr>
          <p:cNvPr id="17" name="Group 16" descr="These include: &#10;Hietun, Rosse and Hougenai, &#10;which are now the districts of &#10;Hawcoat, Roose and Walney.&#10;">
            <a:extLst>
              <a:ext uri="{FF2B5EF4-FFF2-40B4-BE49-F238E27FC236}">
                <a16:creationId xmlns:a16="http://schemas.microsoft.com/office/drawing/2014/main" id="{5A220A2C-BCF8-6CB4-9C91-1B7B47D29878}"/>
              </a:ext>
            </a:extLst>
          </p:cNvPr>
          <p:cNvGrpSpPr/>
          <p:nvPr/>
        </p:nvGrpSpPr>
        <p:grpSpPr>
          <a:xfrm>
            <a:off x="2904027" y="2706159"/>
            <a:ext cx="7067626" cy="5814329"/>
            <a:chOff x="2904027" y="2706159"/>
            <a:chExt cx="7067626" cy="5814329"/>
          </a:xfrm>
        </p:grpSpPr>
        <p:pic>
          <p:nvPicPr>
            <p:cNvPr id="7" name="Picture 6" descr="A white object with black border&#10;&#10;Description automatically generated">
              <a:extLst>
                <a:ext uri="{FF2B5EF4-FFF2-40B4-BE49-F238E27FC236}">
                  <a16:creationId xmlns:a16="http://schemas.microsoft.com/office/drawing/2014/main" id="{EE691F03-F8EA-B5A3-EF26-80FC8E999FE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2904027" y="2706159"/>
              <a:ext cx="7067626" cy="5814329"/>
            </a:xfrm>
            <a:prstGeom prst="rect">
              <a:avLst/>
            </a:prstGeom>
          </p:spPr>
        </p:pic>
        <p:sp>
          <p:nvSpPr>
            <p:cNvPr id="15" name="TextBox 14">
              <a:extLst>
                <a:ext uri="{FF2B5EF4-FFF2-40B4-BE49-F238E27FC236}">
                  <a16:creationId xmlns:a16="http://schemas.microsoft.com/office/drawing/2014/main" id="{2BB5F454-79CB-B233-4D94-1655BEBA47E2}"/>
                </a:ext>
              </a:extLst>
            </p:cNvPr>
            <p:cNvSpPr txBox="1"/>
            <p:nvPr/>
          </p:nvSpPr>
          <p:spPr>
            <a:xfrm>
              <a:off x="3535536" y="3785291"/>
              <a:ext cx="5804607" cy="2739211"/>
            </a:xfrm>
            <a:prstGeom prst="rect">
              <a:avLst/>
            </a:prstGeom>
            <a:noFill/>
          </p:spPr>
          <p:txBody>
            <a:bodyPr wrap="square" rtlCol="0">
              <a:spAutoFit/>
            </a:bodyPr>
            <a:lstStyle/>
            <a:p>
              <a:pPr algn="ctr">
                <a:lnSpc>
                  <a:spcPct val="150000"/>
                </a:lnSpc>
              </a:pPr>
              <a:r>
                <a:rPr lang="en-GB" sz="2800" dirty="0">
                  <a:latin typeface="Superclarendon Rg" panose="02060605060000020003" pitchFamily="18" charset="77"/>
                </a:rPr>
                <a:t>These include: </a:t>
              </a:r>
            </a:p>
            <a:p>
              <a:pPr algn="ctr">
                <a:lnSpc>
                  <a:spcPct val="150000"/>
                </a:lnSpc>
              </a:pPr>
              <a:r>
                <a:rPr lang="en-GB" sz="2400" dirty="0" err="1">
                  <a:latin typeface="Linkpen 17a Print" panose="03050602060000000000" pitchFamily="66" charset="77"/>
                  <a:ea typeface="+mn-lt"/>
                  <a:cs typeface="+mn-lt"/>
                </a:rPr>
                <a:t>Hietun</a:t>
              </a:r>
              <a:r>
                <a:rPr lang="en-GB" sz="2400" dirty="0">
                  <a:latin typeface="Linkpen 17a Print" panose="03050602060000000000" pitchFamily="66" charset="77"/>
                  <a:ea typeface="+mn-lt"/>
                  <a:cs typeface="+mn-lt"/>
                </a:rPr>
                <a:t>, </a:t>
              </a:r>
              <a:r>
                <a:rPr lang="en-GB" sz="2400" dirty="0" err="1">
                  <a:latin typeface="Linkpen 17a Print" panose="03050602060000000000" pitchFamily="66" charset="77"/>
                  <a:ea typeface="+mn-lt"/>
                  <a:cs typeface="+mn-lt"/>
                </a:rPr>
                <a:t>Rosse</a:t>
              </a:r>
              <a:r>
                <a:rPr lang="en-GB" sz="2400" dirty="0">
                  <a:latin typeface="Linkpen 17a Print" panose="03050602060000000000" pitchFamily="66" charset="77"/>
                  <a:ea typeface="+mn-lt"/>
                  <a:cs typeface="+mn-lt"/>
                </a:rPr>
                <a:t> and </a:t>
              </a:r>
              <a:r>
                <a:rPr lang="en-GB" sz="2400" dirty="0" err="1">
                  <a:latin typeface="Linkpen 17a Print" panose="03050602060000000000" pitchFamily="66" charset="77"/>
                  <a:ea typeface="+mn-lt"/>
                  <a:cs typeface="+mn-lt"/>
                </a:rPr>
                <a:t>Hougenai</a:t>
              </a:r>
              <a:r>
                <a:rPr lang="en-GB" sz="2400" dirty="0">
                  <a:latin typeface="Linkpen 17a Print" panose="03050602060000000000" pitchFamily="66" charset="77"/>
                  <a:ea typeface="+mn-lt"/>
                  <a:cs typeface="+mn-lt"/>
                </a:rPr>
                <a:t>, </a:t>
              </a:r>
              <a:endParaRPr lang="en-US" sz="2400" dirty="0">
                <a:latin typeface="Linkpen 17a Print" panose="03050602060000000000" pitchFamily="66" charset="77"/>
              </a:endParaRPr>
            </a:p>
            <a:p>
              <a:pPr algn="ctr">
                <a:lnSpc>
                  <a:spcPct val="150000"/>
                </a:lnSpc>
              </a:pPr>
              <a:r>
                <a:rPr lang="en-GB" sz="2400" dirty="0">
                  <a:latin typeface="Linkpen 17a Print" panose="03050602060000000000" pitchFamily="66" charset="77"/>
                  <a:ea typeface="+mn-lt"/>
                  <a:cs typeface="+mn-lt"/>
                </a:rPr>
                <a:t>which are now the districts of </a:t>
              </a:r>
            </a:p>
            <a:p>
              <a:pPr algn="ctr">
                <a:lnSpc>
                  <a:spcPct val="150000"/>
                </a:lnSpc>
              </a:pPr>
              <a:r>
                <a:rPr lang="en-GB" sz="2400" dirty="0">
                  <a:latin typeface="Linkpen 17a Print" panose="03050602060000000000" pitchFamily="66" charset="77"/>
                  <a:ea typeface="+mn-lt"/>
                  <a:cs typeface="+mn-lt"/>
                </a:rPr>
                <a:t>Hawcoat, Roose and </a:t>
              </a:r>
              <a:r>
                <a:rPr lang="en-GB" sz="2400" dirty="0" err="1">
                  <a:latin typeface="Linkpen 17a Print" panose="03050602060000000000" pitchFamily="66" charset="77"/>
                  <a:ea typeface="+mn-lt"/>
                  <a:cs typeface="+mn-lt"/>
                </a:rPr>
                <a:t>Walney</a:t>
              </a:r>
              <a:r>
                <a:rPr lang="en-GB" sz="2400" dirty="0">
                  <a:latin typeface="Linkpen 17a Print" panose="03050602060000000000" pitchFamily="66" charset="77"/>
                  <a:ea typeface="+mn-lt"/>
                  <a:cs typeface="+mn-lt"/>
                </a:rPr>
                <a:t>.</a:t>
              </a:r>
              <a:endParaRPr lang="en-GB" sz="2400" dirty="0">
                <a:latin typeface="Linkpen 17a Print" panose="03050602060000000000" pitchFamily="66" charset="77"/>
              </a:endParaRPr>
            </a:p>
            <a:p>
              <a:endParaRPr lang="en-US" sz="1600" dirty="0"/>
            </a:p>
          </p:txBody>
        </p:sp>
      </p:grpSp>
      <p:pic>
        <p:nvPicPr>
          <p:cNvPr id="8" name="Picture 7" descr="An illustration of a Norman peasant woman. She wears a cream head shawl and a red dress. ">
            <a:extLst>
              <a:ext uri="{FF2B5EF4-FFF2-40B4-BE49-F238E27FC236}">
                <a16:creationId xmlns:a16="http://schemas.microsoft.com/office/drawing/2014/main" id="{9DD5C620-7E9C-C332-8C0A-EEF09D8F784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384127" y="3821562"/>
            <a:ext cx="2341084" cy="5407573"/>
          </a:xfrm>
          <a:prstGeom prst="rect">
            <a:avLst/>
          </a:prstGeom>
        </p:spPr>
      </p:pic>
    </p:spTree>
    <p:extLst>
      <p:ext uri="{BB962C8B-B14F-4D97-AF65-F5344CB8AC3E}">
        <p14:creationId xmlns:p14="http://schemas.microsoft.com/office/powerpoint/2010/main" val="1003261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1000"/>
                                        <p:tgtEl>
                                          <p:spTgt spid="6">
                                            <p:txEl>
                                              <p:pRg st="2" end="2"/>
                                            </p:txEl>
                                          </p:spTgt>
                                        </p:tgtEl>
                                      </p:cBhvr>
                                    </p:animEffect>
                                  </p:childTnLst>
                                </p:cTn>
                              </p:par>
                            </p:childTnLst>
                          </p:cTn>
                        </p:par>
                        <p:par>
                          <p:cTn id="18" fill="hold">
                            <p:stCondLst>
                              <p:cond delay="2000"/>
                            </p:stCondLst>
                            <p:childTnLst>
                              <p:par>
                                <p:cTn id="19" presetID="2" presetClass="entr" presetSubtype="4"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1000" fill="hold"/>
                                        <p:tgtEl>
                                          <p:spTgt spid="17"/>
                                        </p:tgtEl>
                                        <p:attrNameLst>
                                          <p:attrName>ppt_x</p:attrName>
                                        </p:attrNameLst>
                                      </p:cBhvr>
                                      <p:tavLst>
                                        <p:tav tm="0">
                                          <p:val>
                                            <p:strVal val="#ppt_x"/>
                                          </p:val>
                                        </p:tav>
                                        <p:tav tm="100000">
                                          <p:val>
                                            <p:strVal val="#ppt_x"/>
                                          </p:val>
                                        </p:tav>
                                      </p:tavLst>
                                    </p:anim>
                                    <p:anim calcmode="lin" valueType="num">
                                      <p:cBhvr additive="base">
                                        <p:cTn id="22" dur="1000" fill="hold"/>
                                        <p:tgtEl>
                                          <p:spTgt spid="17"/>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2" presetClass="entr" presetSubtype="4"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1000"/>
                                        <p:tgtEl>
                                          <p:spTgt spid="9"/>
                                        </p:tgtEl>
                                      </p:cBhvr>
                                    </p:animEffect>
                                  </p:childTnLst>
                                </p:cTn>
                              </p:par>
                              <p:par>
                                <p:cTn id="27" presetID="22" presetClass="entr" presetSubtype="4"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FC24AC1-0933-0736-1A21-88A2C40C0E99}"/>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77E05FD9-5DEB-A6A6-6347-C751DEC8D0D5}"/>
              </a:ext>
            </a:extLst>
          </p:cNvPr>
          <p:cNvSpPr>
            <a:spLocks noGrp="1"/>
          </p:cNvSpPr>
          <p:nvPr>
            <p:ph type="title" idx="4294967295"/>
          </p:nvPr>
        </p:nvSpPr>
        <p:spPr>
          <a:xfrm>
            <a:off x="838200" y="-1671767"/>
            <a:ext cx="10515600" cy="1325563"/>
          </a:xfrm>
        </p:spPr>
        <p:txBody>
          <a:bodyPr/>
          <a:lstStyle/>
          <a:p>
            <a:r>
              <a:rPr lang="en-US" dirty="0"/>
              <a:t>Medieval Religion</a:t>
            </a:r>
          </a:p>
        </p:txBody>
      </p:sp>
      <p:sp>
        <p:nvSpPr>
          <p:cNvPr id="4" name="Slide Question">
            <a:extLst>
              <a:ext uri="{FF2B5EF4-FFF2-40B4-BE49-F238E27FC236}">
                <a16:creationId xmlns:a16="http://schemas.microsoft.com/office/drawing/2014/main" id="{6914B16C-7BE0-57F2-F354-9C6FBCF3CCE1}"/>
              </a:ext>
            </a:extLst>
          </p:cNvPr>
          <p:cNvSpPr txBox="1"/>
          <p:nvPr/>
        </p:nvSpPr>
        <p:spPr>
          <a:xfrm>
            <a:off x="0" y="-105127"/>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did the Normans build Furness Abbey?</a:t>
            </a:r>
          </a:p>
        </p:txBody>
      </p:sp>
      <p:pic>
        <p:nvPicPr>
          <p:cNvPr id="12" name="Picture 11">
            <a:extLst>
              <a:ext uri="{FF2B5EF4-FFF2-40B4-BE49-F238E27FC236}">
                <a16:creationId xmlns:a16="http://schemas.microsoft.com/office/drawing/2014/main" id="{FD727E31-46F5-D521-939D-39A4F3ACAB8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b="-103"/>
          <a:stretch/>
        </p:blipFill>
        <p:spPr>
          <a:xfrm>
            <a:off x="255265" y="191757"/>
            <a:ext cx="2286000" cy="664030"/>
          </a:xfrm>
          <a:prstGeom prst="rect">
            <a:avLst/>
          </a:prstGeom>
        </p:spPr>
      </p:pic>
      <p:sp>
        <p:nvSpPr>
          <p:cNvPr id="5" name="Title">
            <a:extLst>
              <a:ext uri="{FF2B5EF4-FFF2-40B4-BE49-F238E27FC236}">
                <a16:creationId xmlns:a16="http://schemas.microsoft.com/office/drawing/2014/main" id="{ACA5E9EE-E5F4-3E13-672B-EC5BFD2A8616}"/>
              </a:ext>
            </a:extLst>
          </p:cNvPr>
          <p:cNvSpPr txBox="1">
            <a:spLocks/>
          </p:cNvSpPr>
          <p:nvPr/>
        </p:nvSpPr>
        <p:spPr>
          <a:xfrm>
            <a:off x="4141418" y="654934"/>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Medieval Religion </a:t>
            </a:r>
          </a:p>
        </p:txBody>
      </p:sp>
      <p:grpSp>
        <p:nvGrpSpPr>
          <p:cNvPr id="13" name="Group 12" descr="An illustrated portrait of William the Conqueror. He wears a gold grown and black and gold robes. ">
            <a:extLst>
              <a:ext uri="{FF2B5EF4-FFF2-40B4-BE49-F238E27FC236}">
                <a16:creationId xmlns:a16="http://schemas.microsoft.com/office/drawing/2014/main" id="{F7BD9496-2167-F2CB-070E-D2B3E158D2B4}"/>
              </a:ext>
            </a:extLst>
          </p:cNvPr>
          <p:cNvGrpSpPr/>
          <p:nvPr/>
        </p:nvGrpSpPr>
        <p:grpSpPr>
          <a:xfrm>
            <a:off x="-2123779" y="927710"/>
            <a:ext cx="12367333" cy="6759147"/>
            <a:chOff x="-2123779" y="927710"/>
            <a:chExt cx="12367333" cy="6759147"/>
          </a:xfrm>
        </p:grpSpPr>
        <p:pic>
          <p:nvPicPr>
            <p:cNvPr id="7" name="Picture 6">
              <a:extLst>
                <a:ext uri="{FF2B5EF4-FFF2-40B4-BE49-F238E27FC236}">
                  <a16:creationId xmlns:a16="http://schemas.microsoft.com/office/drawing/2014/main" id="{EDDB34FD-7295-7A19-6353-FD01F5F52316}"/>
                </a:ext>
              </a:extLst>
            </p:cNvPr>
            <p:cNvPicPr>
              <a:picLocks noChangeAspect="1"/>
            </p:cNvPicPr>
            <p:nvPr/>
          </p:nvPicPr>
          <p:blipFill>
            <a:blip r:embed="rId5" cstate="screen">
              <a:extLst>
                <a:ext uri="{28A0092B-C50C-407E-A947-70E740481C1C}">
                  <a14:useLocalDpi xmlns:a14="http://schemas.microsoft.com/office/drawing/2010/main"/>
                </a:ext>
              </a:extLst>
            </a:blip>
            <a:srcRect t="-2126"/>
            <a:stretch/>
          </p:blipFill>
          <p:spPr>
            <a:xfrm>
              <a:off x="-2123779" y="927710"/>
              <a:ext cx="8125751" cy="6759147"/>
            </a:xfrm>
            <a:prstGeom prst="rect">
              <a:avLst/>
            </a:prstGeom>
          </p:spPr>
        </p:pic>
        <p:grpSp>
          <p:nvGrpSpPr>
            <p:cNvPr id="8" name="Group 7" descr="William the Conqueror&#10;">
              <a:extLst>
                <a:ext uri="{FF2B5EF4-FFF2-40B4-BE49-F238E27FC236}">
                  <a16:creationId xmlns:a16="http://schemas.microsoft.com/office/drawing/2014/main" id="{4A43D419-7140-31C1-705C-8EBD18230E59}"/>
                </a:ext>
              </a:extLst>
            </p:cNvPr>
            <p:cNvGrpSpPr/>
            <p:nvPr/>
          </p:nvGrpSpPr>
          <p:grpSpPr>
            <a:xfrm>
              <a:off x="6190030" y="5751019"/>
              <a:ext cx="4053524" cy="430887"/>
              <a:chOff x="710885" y="5684273"/>
              <a:chExt cx="4053524" cy="430887"/>
            </a:xfrm>
          </p:grpSpPr>
          <p:sp>
            <p:nvSpPr>
              <p:cNvPr id="9" name="TextBox 8">
                <a:extLst>
                  <a:ext uri="{FF2B5EF4-FFF2-40B4-BE49-F238E27FC236}">
                    <a16:creationId xmlns:a16="http://schemas.microsoft.com/office/drawing/2014/main" id="{DCB30DA0-56AE-3704-7854-BD61AD51F50B}"/>
                  </a:ext>
                </a:extLst>
              </p:cNvPr>
              <p:cNvSpPr txBox="1"/>
              <p:nvPr/>
            </p:nvSpPr>
            <p:spPr>
              <a:xfrm>
                <a:off x="1091253" y="5684273"/>
                <a:ext cx="3673156"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William the Conqueror</a:t>
                </a:r>
              </a:p>
            </p:txBody>
          </p:sp>
          <p:pic>
            <p:nvPicPr>
              <p:cNvPr id="10" name="Picture 9">
                <a:extLst>
                  <a:ext uri="{FF2B5EF4-FFF2-40B4-BE49-F238E27FC236}">
                    <a16:creationId xmlns:a16="http://schemas.microsoft.com/office/drawing/2014/main" id="{AFB308C8-E53C-C884-3485-72E4E6CE6EA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710885" y="5775279"/>
                <a:ext cx="350270" cy="248876"/>
              </a:xfrm>
              <a:prstGeom prst="rect">
                <a:avLst/>
              </a:prstGeom>
            </p:spPr>
          </p:pic>
        </p:grpSp>
      </p:grpSp>
      <p:sp>
        <p:nvSpPr>
          <p:cNvPr id="6" name="Text ">
            <a:extLst>
              <a:ext uri="{FF2B5EF4-FFF2-40B4-BE49-F238E27FC236}">
                <a16:creationId xmlns:a16="http://schemas.microsoft.com/office/drawing/2014/main" id="{92269584-996A-45E1-757B-6FC85ABAC1B9}"/>
              </a:ext>
            </a:extLst>
          </p:cNvPr>
          <p:cNvSpPr txBox="1"/>
          <p:nvPr/>
        </p:nvSpPr>
        <p:spPr>
          <a:xfrm>
            <a:off x="4141418" y="1612282"/>
            <a:ext cx="7492127" cy="3381695"/>
          </a:xfrm>
          <a:prstGeom prst="rect">
            <a:avLst/>
          </a:prstGeom>
          <a:noFill/>
        </p:spPr>
        <p:txBody>
          <a:bodyPr wrap="square">
            <a:spAutoFit/>
          </a:bodyPr>
          <a:lstStyle/>
          <a:p>
            <a:pPr>
              <a:lnSpc>
                <a:spcPct val="150000"/>
              </a:lnSpc>
            </a:pPr>
            <a:r>
              <a:rPr lang="en-GB" dirty="0">
                <a:latin typeface="Linkpen 17a Print" panose="03050602060000000000" pitchFamily="66" charset="77"/>
              </a:rPr>
              <a:t>William the Conqueror imposed a total reorganisation of the English Church after the conquest of 1066.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Church was very important in people’s lives at this time.</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Many new religious buildings were built, and towns and settlements began, or grew, around them.</a:t>
            </a:r>
          </a:p>
        </p:txBody>
      </p:sp>
      <p:pic>
        <p:nvPicPr>
          <p:cNvPr id="3" name="Logo">
            <a:extLst>
              <a:ext uri="{FF2B5EF4-FFF2-40B4-BE49-F238E27FC236}">
                <a16:creationId xmlns:a16="http://schemas.microsoft.com/office/drawing/2014/main" id="{427BE660-7715-6FE8-4045-5753725F2A4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781882" y="5548132"/>
            <a:ext cx="1410118" cy="1309868"/>
          </a:xfrm>
          <a:prstGeom prst="rect">
            <a:avLst/>
          </a:prstGeom>
        </p:spPr>
      </p:pic>
    </p:spTree>
    <p:extLst>
      <p:ext uri="{BB962C8B-B14F-4D97-AF65-F5344CB8AC3E}">
        <p14:creationId xmlns:p14="http://schemas.microsoft.com/office/powerpoint/2010/main" val="1991507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1000"/>
                                        <p:tgtEl>
                                          <p:spTgt spid="6">
                                            <p:txEl>
                                              <p:pRg st="0" end="0"/>
                                            </p:txEl>
                                          </p:spTgt>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1000"/>
                                        <p:tgtEl>
                                          <p:spTgt spid="6">
                                            <p:txEl>
                                              <p:pRg st="2" end="2"/>
                                            </p:txEl>
                                          </p:spTgt>
                                        </p:tgtEl>
                                      </p:cBhvr>
                                    </p:animEffec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6">
                                            <p:txEl>
                                              <p:pRg st="4" end="4"/>
                                            </p:txEl>
                                          </p:spTgt>
                                        </p:tgtEl>
                                        <p:attrNameLst>
                                          <p:attrName>style.visibility</p:attrName>
                                        </p:attrNameLst>
                                      </p:cBhvr>
                                      <p:to>
                                        <p:strVal val="visible"/>
                                      </p:to>
                                    </p:set>
                                    <p:animEffect transition="in" filter="fade">
                                      <p:cBhvr>
                                        <p:cTn id="24"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3483548-DF65-35A7-D183-2FC20B37EE10}"/>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D392F039-649D-3C6B-DD39-D4591FD39F42}"/>
              </a:ext>
            </a:extLst>
          </p:cNvPr>
          <p:cNvSpPr>
            <a:spLocks noGrp="1"/>
          </p:cNvSpPr>
          <p:nvPr>
            <p:ph type="title" idx="4294967295"/>
          </p:nvPr>
        </p:nvSpPr>
        <p:spPr>
          <a:xfrm>
            <a:off x="838200" y="-1844378"/>
            <a:ext cx="10515600" cy="1325563"/>
          </a:xfrm>
        </p:spPr>
        <p:txBody>
          <a:bodyPr/>
          <a:lstStyle/>
          <a:p>
            <a:r>
              <a:rPr lang="en-US" dirty="0"/>
              <a:t>Furness Abbey</a:t>
            </a:r>
          </a:p>
        </p:txBody>
      </p:sp>
      <p:sp>
        <p:nvSpPr>
          <p:cNvPr id="2" name="Slide Question">
            <a:extLst>
              <a:ext uri="{FF2B5EF4-FFF2-40B4-BE49-F238E27FC236}">
                <a16:creationId xmlns:a16="http://schemas.microsoft.com/office/drawing/2014/main" id="{9E25624D-A460-765C-E684-1EC18DA761CB}"/>
              </a:ext>
            </a:extLst>
          </p:cNvPr>
          <p:cNvSpPr txBox="1"/>
          <p:nvPr/>
        </p:nvSpPr>
        <p:spPr>
          <a:xfrm>
            <a:off x="0" y="-105127"/>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did the Normans build Furness Abbey?</a:t>
            </a:r>
          </a:p>
        </p:txBody>
      </p:sp>
      <p:sp>
        <p:nvSpPr>
          <p:cNvPr id="6" name="Text ">
            <a:extLst>
              <a:ext uri="{FF2B5EF4-FFF2-40B4-BE49-F238E27FC236}">
                <a16:creationId xmlns:a16="http://schemas.microsoft.com/office/drawing/2014/main" id="{AFDDE64D-3EBD-A1D5-B6B4-C9D8A23A0E2C}"/>
              </a:ext>
            </a:extLst>
          </p:cNvPr>
          <p:cNvSpPr txBox="1"/>
          <p:nvPr/>
        </p:nvSpPr>
        <p:spPr>
          <a:xfrm>
            <a:off x="428170" y="465056"/>
            <a:ext cx="5344670" cy="548804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Furness Abbey was founded in 1127 by the Normans to spread Christianity. </a:t>
            </a:r>
            <a:endParaRPr lang="en-US" sz="1500" dirty="0">
              <a:latin typeface="Linkpen 17a Print" panose="03050602060000000000" pitchFamily="66" charset="77"/>
            </a:endParaRPr>
          </a:p>
          <a:p>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The Normans used local red sandstone to build the abbey, which still stands today in ruins.</a:t>
            </a:r>
          </a:p>
          <a:p>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It was built in a remote location to encourage peaceful devotion. </a:t>
            </a:r>
            <a:r>
              <a:rPr lang="en-GB" sz="1500" dirty="0">
                <a:solidFill>
                  <a:srgbClr val="000000"/>
                </a:solidFill>
                <a:latin typeface="Linkpen 17a Print" panose="03050602060000000000" pitchFamily="66" charset="77"/>
                <a:cs typeface="Segoe UI"/>
              </a:rPr>
              <a:t>Over time, the monks also gained lots of power and influence. </a:t>
            </a:r>
          </a:p>
          <a:p>
            <a:endParaRPr lang="en-GB" sz="1500" dirty="0">
              <a:solidFill>
                <a:srgbClr val="000000"/>
              </a:solidFill>
              <a:latin typeface="Linkpen 17a Print" panose="03050602060000000000" pitchFamily="66" charset="77"/>
              <a:cs typeface="Segoe UI"/>
            </a:endParaRPr>
          </a:p>
          <a:p>
            <a:pPr>
              <a:lnSpc>
                <a:spcPct val="150000"/>
              </a:lnSpc>
            </a:pPr>
            <a:r>
              <a:rPr lang="en-GB" sz="1500" dirty="0">
                <a:solidFill>
                  <a:srgbClr val="000000"/>
                </a:solidFill>
                <a:latin typeface="Linkpen 17a Print" panose="03050602060000000000" pitchFamily="66" charset="77"/>
                <a:cs typeface="Segoe UI"/>
              </a:rPr>
              <a:t>They owned most of the land in the area, they controlled trade routes and they made decisions about law and order.</a:t>
            </a:r>
            <a:r>
              <a:rPr lang="en-GB" sz="1500" dirty="0">
                <a:latin typeface="Linkpen 17a Print" panose="03050602060000000000" pitchFamily="66" charset="77"/>
                <a:cs typeface="Segoe UI"/>
              </a:rPr>
              <a:t> </a:t>
            </a:r>
            <a:r>
              <a:rPr lang="en-GB" sz="1500" dirty="0">
                <a:latin typeface="Linkpen 17a Print" panose="03050602060000000000" pitchFamily="66" charset="77"/>
              </a:rPr>
              <a:t> </a:t>
            </a:r>
          </a:p>
          <a:p>
            <a:endParaRPr lang="en-GB" sz="1500" dirty="0">
              <a:latin typeface="Linkpen 17a Print" panose="03050602060000000000" pitchFamily="66" charset="77"/>
            </a:endParaRPr>
          </a:p>
          <a:p>
            <a:pPr>
              <a:lnSpc>
                <a:spcPct val="150000"/>
              </a:lnSpc>
            </a:pPr>
            <a:r>
              <a:rPr lang="en-GB" sz="1500" dirty="0">
                <a:solidFill>
                  <a:srgbClr val="1A1B23"/>
                </a:solidFill>
                <a:latin typeface="Linkpen 17a Print" panose="03050602060000000000" pitchFamily="66" charset="77"/>
                <a:cs typeface="Arial"/>
              </a:rPr>
              <a:t>Many kings of England supported the abbey and gave gifts.</a:t>
            </a:r>
            <a:endParaRPr lang="en-GB" sz="1600" dirty="0">
              <a:latin typeface="Linkpen 17a Print" panose="03050602060000000000" pitchFamily="66" charset="77"/>
            </a:endParaRPr>
          </a:p>
        </p:txBody>
      </p:sp>
      <p:sp>
        <p:nvSpPr>
          <p:cNvPr id="8" name="TextBox 7">
            <a:extLst>
              <a:ext uri="{FF2B5EF4-FFF2-40B4-BE49-F238E27FC236}">
                <a16:creationId xmlns:a16="http://schemas.microsoft.com/office/drawing/2014/main" id="{FD703C38-7C9B-9CAC-F507-43D08921FC18}"/>
              </a:ext>
            </a:extLst>
          </p:cNvPr>
          <p:cNvSpPr txBox="1"/>
          <p:nvPr/>
        </p:nvSpPr>
        <p:spPr>
          <a:xfrm>
            <a:off x="10057375" y="250996"/>
            <a:ext cx="1846980" cy="276999"/>
          </a:xfrm>
          <a:prstGeom prst="rect">
            <a:avLst/>
          </a:prstGeom>
          <a:noFill/>
        </p:spPr>
        <p:txBody>
          <a:bodyPr wrap="none" rtlCol="0">
            <a:spAutoFit/>
          </a:bodyPr>
          <a:lstStyle/>
          <a:p>
            <a:r>
              <a:rPr lang="en-GB" sz="1200" dirty="0">
                <a:solidFill>
                  <a:schemeClr val="accent6">
                    <a:lumMod val="40000"/>
                    <a:lumOff val="60000"/>
                  </a:schemeClr>
                </a:solidFill>
                <a:latin typeface="Nunito" panose="02000503000000000000" pitchFamily="2" charset="77"/>
              </a:rPr>
              <a:t>© Wikimedia Commons</a:t>
            </a:r>
          </a:p>
        </p:txBody>
      </p:sp>
      <p:sp>
        <p:nvSpPr>
          <p:cNvPr id="10" name="Rectangle 9" descr="A photograph of the ruins of Furness Abbey which still stand today. ">
            <a:extLst>
              <a:ext uri="{FF2B5EF4-FFF2-40B4-BE49-F238E27FC236}">
                <a16:creationId xmlns:a16="http://schemas.microsoft.com/office/drawing/2014/main" id="{E957B3C7-B431-4D80-4D19-14F58F505145}"/>
              </a:ext>
            </a:extLst>
          </p:cNvPr>
          <p:cNvSpPr/>
          <p:nvPr/>
        </p:nvSpPr>
        <p:spPr>
          <a:xfrm>
            <a:off x="6096000" y="250996"/>
            <a:ext cx="5808355" cy="624393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49747364-B7F3-46B9-D66E-03643E612BD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b="-103"/>
          <a:stretch/>
        </p:blipFill>
        <p:spPr>
          <a:xfrm>
            <a:off x="255265" y="6005844"/>
            <a:ext cx="2286000" cy="664030"/>
          </a:xfrm>
          <a:prstGeom prst="rect">
            <a:avLst/>
          </a:prstGeom>
        </p:spPr>
      </p:pic>
      <p:pic>
        <p:nvPicPr>
          <p:cNvPr id="3" name="Logo">
            <a:extLst>
              <a:ext uri="{FF2B5EF4-FFF2-40B4-BE49-F238E27FC236}">
                <a16:creationId xmlns:a16="http://schemas.microsoft.com/office/drawing/2014/main" id="{7EF79E01-39BA-570E-5FF8-F8F08AB58DA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81881" y="5546690"/>
            <a:ext cx="1410118" cy="1309868"/>
          </a:xfrm>
          <a:prstGeom prst="rect">
            <a:avLst/>
          </a:prstGeom>
        </p:spPr>
      </p:pic>
    </p:spTree>
    <p:extLst>
      <p:ext uri="{BB962C8B-B14F-4D97-AF65-F5344CB8AC3E}">
        <p14:creationId xmlns:p14="http://schemas.microsoft.com/office/powerpoint/2010/main" val="4080462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Effect transition="in" filter="fade">
                                      <p:cBhvr>
                                        <p:cTn id="11" dur="1000"/>
                                        <p:tgtEl>
                                          <p:spTgt spid="6">
                                            <p:txEl>
                                              <p:pRg st="2" end="2"/>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animEffect transition="in" filter="fade">
                                      <p:cBhvr>
                                        <p:cTn id="15" dur="1000"/>
                                        <p:tgtEl>
                                          <p:spTgt spid="6">
                                            <p:txEl>
                                              <p:pRg st="4" end="4"/>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animEffect transition="in" filter="fade">
                                      <p:cBhvr>
                                        <p:cTn id="19" dur="1000"/>
                                        <p:tgtEl>
                                          <p:spTgt spid="6">
                                            <p:txEl>
                                              <p:pRg st="6" end="6"/>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animEffect transition="in" filter="fade">
                                      <p:cBhvr>
                                        <p:cTn id="23" dur="10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6500F9C-3B0E-3E97-DCE4-BAF7CD3ED2DA}"/>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95561853-688B-E3AA-0552-15127F52BB00}"/>
              </a:ext>
            </a:extLst>
          </p:cNvPr>
          <p:cNvSpPr>
            <a:spLocks noGrp="1"/>
          </p:cNvSpPr>
          <p:nvPr>
            <p:ph type="title" idx="4294967295"/>
          </p:nvPr>
        </p:nvSpPr>
        <p:spPr>
          <a:xfrm>
            <a:off x="542365" y="-1687936"/>
            <a:ext cx="10515600" cy="1325563"/>
          </a:xfrm>
        </p:spPr>
        <p:txBody>
          <a:bodyPr/>
          <a:lstStyle/>
          <a:p>
            <a:r>
              <a:rPr lang="en-US" dirty="0"/>
              <a:t>Who lived at Furness Abbey?</a:t>
            </a:r>
          </a:p>
        </p:txBody>
      </p:sp>
      <p:sp>
        <p:nvSpPr>
          <p:cNvPr id="4" name="Slide Question">
            <a:extLst>
              <a:ext uri="{FF2B5EF4-FFF2-40B4-BE49-F238E27FC236}">
                <a16:creationId xmlns:a16="http://schemas.microsoft.com/office/drawing/2014/main" id="{F56FD738-AC18-BAD7-0877-4AE21D83430E}"/>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did the Normans build Furness Abbey?</a:t>
            </a:r>
          </a:p>
        </p:txBody>
      </p:sp>
      <p:pic>
        <p:nvPicPr>
          <p:cNvPr id="3" name="Logo">
            <a:extLst>
              <a:ext uri="{FF2B5EF4-FFF2-40B4-BE49-F238E27FC236}">
                <a16:creationId xmlns:a16="http://schemas.microsoft.com/office/drawing/2014/main" id="{3A996FA8-578D-5CB2-9995-320BEFFF959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81882" y="0"/>
            <a:ext cx="1410118" cy="1309868"/>
          </a:xfrm>
          <a:prstGeom prst="rect">
            <a:avLst/>
          </a:prstGeom>
        </p:spPr>
      </p:pic>
      <p:sp>
        <p:nvSpPr>
          <p:cNvPr id="5" name="Title">
            <a:extLst>
              <a:ext uri="{FF2B5EF4-FFF2-40B4-BE49-F238E27FC236}">
                <a16:creationId xmlns:a16="http://schemas.microsoft.com/office/drawing/2014/main" id="{52EA1ADC-CF56-6514-0510-375281A75AC3}"/>
              </a:ext>
            </a:extLst>
          </p:cNvPr>
          <p:cNvSpPr txBox="1">
            <a:spLocks/>
          </p:cNvSpPr>
          <p:nvPr/>
        </p:nvSpPr>
        <p:spPr>
          <a:xfrm>
            <a:off x="395118" y="339249"/>
            <a:ext cx="11203462" cy="80022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Who lived at Furness Abbey?</a:t>
            </a:r>
          </a:p>
        </p:txBody>
      </p:sp>
      <p:sp>
        <p:nvSpPr>
          <p:cNvPr id="6" name="Text ">
            <a:extLst>
              <a:ext uri="{FF2B5EF4-FFF2-40B4-BE49-F238E27FC236}">
                <a16:creationId xmlns:a16="http://schemas.microsoft.com/office/drawing/2014/main" id="{87279229-8116-362D-D9FF-A59849412B26}"/>
              </a:ext>
            </a:extLst>
          </p:cNvPr>
          <p:cNvSpPr txBox="1"/>
          <p:nvPr/>
        </p:nvSpPr>
        <p:spPr>
          <a:xfrm>
            <a:off x="395118" y="1139469"/>
            <a:ext cx="7509098"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At its most important, in the 13</a:t>
            </a:r>
            <a:r>
              <a:rPr lang="en-GB" sz="1600" baseline="30000" dirty="0">
                <a:latin typeface="Linkpen 17a Print" panose="03050602060000000000" pitchFamily="66" charset="77"/>
              </a:rPr>
              <a:t>th</a:t>
            </a:r>
            <a:r>
              <a:rPr lang="en-GB" sz="1600" dirty="0">
                <a:latin typeface="Linkpen 17a Print" panose="03050602060000000000" pitchFamily="66" charset="77"/>
              </a:rPr>
              <a:t> Century, around 100 monks lived at Furness Abbey. They spent most of their time studying, praying and worshipping God.</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Around 200 lay brothers lived at Furness Abbey. They were also monks but they worked in the abbey and farmed the surrounding land.</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There were many servants at the abbey. They were not monks. They were paid by the abbey to do jobs.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Many more people came from across England to visit the abbey on pilgrimage. </a:t>
            </a:r>
          </a:p>
        </p:txBody>
      </p:sp>
      <p:pic>
        <p:nvPicPr>
          <p:cNvPr id="7" name="Picture 6" descr="An illustration of a monk wearing a black and white robe. ">
            <a:extLst>
              <a:ext uri="{FF2B5EF4-FFF2-40B4-BE49-F238E27FC236}">
                <a16:creationId xmlns:a16="http://schemas.microsoft.com/office/drawing/2014/main" id="{D3B9F188-3EB4-23FF-2CE7-4D653EDA96A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77466" y="1139469"/>
            <a:ext cx="3409475" cy="8071018"/>
          </a:xfrm>
          <a:prstGeom prst="rect">
            <a:avLst/>
          </a:prstGeom>
        </p:spPr>
      </p:pic>
      <p:grpSp>
        <p:nvGrpSpPr>
          <p:cNvPr id="10" name="Group 9" descr="Pilgrimage:&#10; A special religious journey&#10;">
            <a:extLst>
              <a:ext uri="{FF2B5EF4-FFF2-40B4-BE49-F238E27FC236}">
                <a16:creationId xmlns:a16="http://schemas.microsoft.com/office/drawing/2014/main" id="{585158AB-E1CC-1790-711B-6564A1C9CA02}"/>
              </a:ext>
            </a:extLst>
          </p:cNvPr>
          <p:cNvGrpSpPr/>
          <p:nvPr/>
        </p:nvGrpSpPr>
        <p:grpSpPr>
          <a:xfrm>
            <a:off x="8031384" y="3642919"/>
            <a:ext cx="3501637" cy="1897375"/>
            <a:chOff x="824753" y="1559859"/>
            <a:chExt cx="6920753" cy="2796139"/>
          </a:xfrm>
        </p:grpSpPr>
        <p:sp>
          <p:nvSpPr>
            <p:cNvPr id="11" name="Rectangle 10">
              <a:extLst>
                <a:ext uri="{FF2B5EF4-FFF2-40B4-BE49-F238E27FC236}">
                  <a16:creationId xmlns:a16="http://schemas.microsoft.com/office/drawing/2014/main" id="{C221C9E1-485F-A8A4-D3AD-E49A400250FC}"/>
                </a:ext>
              </a:extLst>
            </p:cNvPr>
            <p:cNvSpPr/>
            <p:nvPr/>
          </p:nvSpPr>
          <p:spPr>
            <a:xfrm>
              <a:off x="824753" y="1559859"/>
              <a:ext cx="6920753" cy="2796139"/>
            </a:xfrm>
            <a:prstGeom prst="rect">
              <a:avLst/>
            </a:prstGeom>
            <a:solidFill>
              <a:srgbClr val="56AE44"/>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F328265-F47B-9190-8067-48B8C8B99CEE}"/>
                </a:ext>
                <a:ext uri="{C183D7F6-B498-43B3-948B-1728B52AA6E4}">
                  <adec:decorative xmlns:adec="http://schemas.microsoft.com/office/drawing/2017/decorative" val="0"/>
                </a:ext>
              </a:extLst>
            </p:cNvPr>
            <p:cNvSpPr/>
            <p:nvPr/>
          </p:nvSpPr>
          <p:spPr>
            <a:xfrm>
              <a:off x="910818" y="1640554"/>
              <a:ext cx="6748623" cy="2634749"/>
            </a:xfrm>
            <a:prstGeom prst="rect">
              <a:avLst/>
            </a:prstGeom>
            <a:solidFill>
              <a:srgbClr val="CADF86"/>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GB" b="0" i="0" dirty="0">
                  <a:solidFill>
                    <a:srgbClr val="333333"/>
                  </a:solidFill>
                  <a:effectLst/>
                  <a:latin typeface="Superclarendon Rg" panose="02060605060000020003" pitchFamily="18" charset="77"/>
                </a:rPr>
                <a:t>Pilgrimage:</a:t>
              </a:r>
            </a:p>
            <a:p>
              <a:pPr algn="ctr">
                <a:lnSpc>
                  <a:spcPct val="150000"/>
                </a:lnSpc>
              </a:pPr>
              <a:r>
                <a:rPr lang="en-GB" b="0" i="0" dirty="0">
                  <a:solidFill>
                    <a:srgbClr val="333333"/>
                  </a:solidFill>
                  <a:effectLst/>
                  <a:latin typeface="Superclarendon Rg" panose="02060605060000020003" pitchFamily="18" charset="77"/>
                </a:rPr>
                <a:t> A special religious journey</a:t>
              </a:r>
            </a:p>
          </p:txBody>
        </p:sp>
      </p:grpSp>
      <p:pic>
        <p:nvPicPr>
          <p:cNvPr id="9" name="Picture 8">
            <a:extLst>
              <a:ext uri="{FF2B5EF4-FFF2-40B4-BE49-F238E27FC236}">
                <a16:creationId xmlns:a16="http://schemas.microsoft.com/office/drawing/2014/main" id="{3C6C3E63-371E-8E86-AD9C-3AC724ABCED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b="-103"/>
          <a:stretch/>
        </p:blipFill>
        <p:spPr>
          <a:xfrm>
            <a:off x="395118" y="5974379"/>
            <a:ext cx="2286000" cy="664030"/>
          </a:xfrm>
          <a:prstGeom prst="rect">
            <a:avLst/>
          </a:prstGeom>
        </p:spPr>
      </p:pic>
    </p:spTree>
    <p:extLst>
      <p:ext uri="{BB962C8B-B14F-4D97-AF65-F5344CB8AC3E}">
        <p14:creationId xmlns:p14="http://schemas.microsoft.com/office/powerpoint/2010/main" val="3407244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1000"/>
                                        <p:tgtEl>
                                          <p:spTgt spid="6">
                                            <p:txEl>
                                              <p:pRg st="4" end="4"/>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animEffect transition="in" filter="fade">
                                      <p:cBhvr>
                                        <p:cTn id="23" dur="1000"/>
                                        <p:tgtEl>
                                          <p:spTgt spid="6">
                                            <p:txEl>
                                              <p:pRg st="6" end="6"/>
                                            </p:txEl>
                                          </p:spTgt>
                                        </p:tgtEl>
                                      </p:cBhvr>
                                    </p:animEffect>
                                  </p:childTnLst>
                                </p:cTn>
                              </p:par>
                            </p:childTnLst>
                          </p:cTn>
                        </p:par>
                        <p:par>
                          <p:cTn id="24" fill="hold">
                            <p:stCondLst>
                              <p:cond delay="5000"/>
                            </p:stCondLst>
                            <p:childTnLst>
                              <p:par>
                                <p:cTn id="25" presetID="2" presetClass="entr" presetSubtype="4" decel="5000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tgtEl>
                                          <p:spTgt spid="7"/>
                                        </p:tgtEl>
                                        <p:attrNameLst>
                                          <p:attrName>ppt_x</p:attrName>
                                        </p:attrNameLst>
                                      </p:cBhvr>
                                      <p:tavLst>
                                        <p:tav tm="0">
                                          <p:val>
                                            <p:strVal val="#ppt_x"/>
                                          </p:val>
                                        </p:tav>
                                        <p:tav tm="100000">
                                          <p:val>
                                            <p:strVal val="#ppt_x"/>
                                          </p:val>
                                        </p:tav>
                                      </p:tavLst>
                                    </p:anim>
                                    <p:anim calcmode="lin" valueType="num">
                                      <p:cBhvr additive="base">
                                        <p:cTn id="2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1000" fill="hold"/>
                                        <p:tgtEl>
                                          <p:spTgt spid="10"/>
                                        </p:tgtEl>
                                        <p:attrNameLst>
                                          <p:attrName>ppt_x</p:attrName>
                                        </p:attrNameLst>
                                      </p:cBhvr>
                                      <p:tavLst>
                                        <p:tav tm="0">
                                          <p:val>
                                            <p:strVal val="1+#ppt_w/2"/>
                                          </p:val>
                                        </p:tav>
                                        <p:tav tm="100000">
                                          <p:val>
                                            <p:strVal val="#ppt_x"/>
                                          </p:val>
                                        </p:tav>
                                      </p:tavLst>
                                    </p:anim>
                                    <p:anim calcmode="lin" valueType="num">
                                      <p:cBhvr additive="base">
                                        <p:cTn id="34"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0D83FC2-585B-15AF-D3C8-53E7C1F9DD08}"/>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794F0C49-7458-65E0-82CD-80442BBCCF16}"/>
              </a:ext>
            </a:extLst>
          </p:cNvPr>
          <p:cNvSpPr>
            <a:spLocks noGrp="1"/>
          </p:cNvSpPr>
          <p:nvPr>
            <p:ph type="title" idx="4294967295"/>
          </p:nvPr>
        </p:nvSpPr>
        <p:spPr>
          <a:xfrm>
            <a:off x="262211" y="-1740683"/>
            <a:ext cx="10515600" cy="1325563"/>
          </a:xfrm>
        </p:spPr>
        <p:txBody>
          <a:bodyPr/>
          <a:lstStyle/>
          <a:p>
            <a:r>
              <a:rPr lang="en-US" dirty="0"/>
              <a:t>What was it like to live as a Monk at Furness Abbey?</a:t>
            </a:r>
          </a:p>
        </p:txBody>
      </p:sp>
      <p:sp>
        <p:nvSpPr>
          <p:cNvPr id="4" name="Slide Question">
            <a:extLst>
              <a:ext uri="{FF2B5EF4-FFF2-40B4-BE49-F238E27FC236}">
                <a16:creationId xmlns:a16="http://schemas.microsoft.com/office/drawing/2014/main" id="{66A509AF-7933-1A1C-0B14-F40B39FB081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a:t>
            </a:r>
            <a:r>
              <a:rPr lang="en-GB" sz="1100" dirty="0">
                <a:latin typeface="Superclarendon Rg" panose="02000505080000020003" pitchFamily="2" charset="77"/>
              </a:rPr>
              <a:t>life </a:t>
            </a:r>
            <a:r>
              <a:rPr lang="en-GB" sz="1100" dirty="0">
                <a:effectLst/>
                <a:latin typeface="Superclarendon Rg" panose="02000505080000020003" pitchFamily="2" charset="77"/>
              </a:rPr>
              <a:t>like for Monks at Furness Abbey?</a:t>
            </a:r>
          </a:p>
        </p:txBody>
      </p:sp>
      <p:sp>
        <p:nvSpPr>
          <p:cNvPr id="5" name="Title">
            <a:extLst>
              <a:ext uri="{FF2B5EF4-FFF2-40B4-BE49-F238E27FC236}">
                <a16:creationId xmlns:a16="http://schemas.microsoft.com/office/drawing/2014/main" id="{9C785DF4-0CB5-152B-B863-754314A5E92B}"/>
              </a:ext>
            </a:extLst>
          </p:cNvPr>
          <p:cNvSpPr txBox="1">
            <a:spLocks/>
          </p:cNvSpPr>
          <p:nvPr/>
        </p:nvSpPr>
        <p:spPr>
          <a:xfrm>
            <a:off x="402775" y="440675"/>
            <a:ext cx="6589705" cy="180701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3800" dirty="0">
                <a:ln w="12700">
                  <a:noFill/>
                </a:ln>
                <a:latin typeface="Superclarendon Rg" panose="02060605060000020003" pitchFamily="18" charset="77"/>
              </a:rPr>
              <a:t>What was it like to live as a Monk at Furness Abbey?</a:t>
            </a:r>
          </a:p>
        </p:txBody>
      </p:sp>
      <p:sp>
        <p:nvSpPr>
          <p:cNvPr id="6" name="Text ">
            <a:extLst>
              <a:ext uri="{FF2B5EF4-FFF2-40B4-BE49-F238E27FC236}">
                <a16:creationId xmlns:a16="http://schemas.microsoft.com/office/drawing/2014/main" id="{317368AD-08A1-400A-EE6F-D648AD6386C8}"/>
              </a:ext>
            </a:extLst>
          </p:cNvPr>
          <p:cNvSpPr txBox="1"/>
          <p:nvPr/>
        </p:nvSpPr>
        <p:spPr>
          <a:xfrm>
            <a:off x="402775" y="2415332"/>
            <a:ext cx="6427684" cy="3488455"/>
          </a:xfrm>
          <a:prstGeom prst="rect">
            <a:avLst/>
          </a:prstGeom>
          <a:noFill/>
        </p:spPr>
        <p:txBody>
          <a:bodyPr wrap="square">
            <a:spAutoFit/>
          </a:bodyPr>
          <a:lstStyle/>
          <a:p>
            <a:pPr>
              <a:lnSpc>
                <a:spcPct val="150000"/>
              </a:lnSpc>
            </a:pPr>
            <a:r>
              <a:rPr lang="en-GB" sz="1650" dirty="0">
                <a:latin typeface="Linkpen 17a Print" panose="03050602060000000000" pitchFamily="66" charset="77"/>
              </a:rPr>
              <a:t>Most monks were from rich families. They were well educated and had spent their lives studying books.</a:t>
            </a:r>
          </a:p>
          <a:p>
            <a:pPr>
              <a:lnSpc>
                <a:spcPct val="150000"/>
              </a:lnSpc>
            </a:pPr>
            <a:endParaRPr lang="en-GB" sz="1650" dirty="0">
              <a:latin typeface="Linkpen 17a Print" panose="03050602060000000000" pitchFamily="66" charset="77"/>
            </a:endParaRPr>
          </a:p>
          <a:p>
            <a:pPr>
              <a:lnSpc>
                <a:spcPct val="150000"/>
              </a:lnSpc>
            </a:pPr>
            <a:r>
              <a:rPr lang="en-GB" sz="1650" dirty="0">
                <a:latin typeface="Linkpen 17a Print" panose="03050602060000000000" pitchFamily="66" charset="77"/>
              </a:rPr>
              <a:t>Cistercian monks, like those at Furness Abbey, wore white robes called a habit.  </a:t>
            </a:r>
          </a:p>
          <a:p>
            <a:pPr>
              <a:lnSpc>
                <a:spcPct val="150000"/>
              </a:lnSpc>
            </a:pPr>
            <a:endParaRPr lang="en-GB" sz="1650" dirty="0">
              <a:latin typeface="Linkpen 17a Print" panose="03050602060000000000" pitchFamily="66" charset="77"/>
            </a:endParaRPr>
          </a:p>
          <a:p>
            <a:pPr>
              <a:lnSpc>
                <a:spcPct val="150000"/>
              </a:lnSpc>
            </a:pPr>
            <a:r>
              <a:rPr lang="en-GB" sz="1650" dirty="0">
                <a:latin typeface="Linkpen 17a Print" panose="03050602060000000000" pitchFamily="66" charset="77"/>
              </a:rPr>
              <a:t>They were expected to live a simple life dedicated to prayer and study.</a:t>
            </a:r>
          </a:p>
        </p:txBody>
      </p:sp>
      <p:grpSp>
        <p:nvGrpSpPr>
          <p:cNvPr id="13" name="Group 12" descr="An old black and white photograph of a Cistercian Monk">
            <a:extLst>
              <a:ext uri="{FF2B5EF4-FFF2-40B4-BE49-F238E27FC236}">
                <a16:creationId xmlns:a16="http://schemas.microsoft.com/office/drawing/2014/main" id="{B4353E22-99FB-CBFE-42AB-F941E7CD69FF}"/>
              </a:ext>
            </a:extLst>
          </p:cNvPr>
          <p:cNvGrpSpPr/>
          <p:nvPr/>
        </p:nvGrpSpPr>
        <p:grpSpPr>
          <a:xfrm>
            <a:off x="7168750" y="545104"/>
            <a:ext cx="6807897" cy="5922030"/>
            <a:chOff x="7187415" y="545382"/>
            <a:chExt cx="6807897" cy="5922030"/>
          </a:xfrm>
        </p:grpSpPr>
        <p:pic>
          <p:nvPicPr>
            <p:cNvPr id="8" name="Picture 7" descr="A statue of a person in a robe&#10;&#10;Description automatically generated">
              <a:extLst>
                <a:ext uri="{FF2B5EF4-FFF2-40B4-BE49-F238E27FC236}">
                  <a16:creationId xmlns:a16="http://schemas.microsoft.com/office/drawing/2014/main" id="{62B17158-4959-51D5-4E28-16ABDFB29B5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87415" y="572096"/>
              <a:ext cx="4221882" cy="5444379"/>
            </a:xfrm>
            <a:prstGeom prst="rect">
              <a:avLst/>
            </a:prstGeom>
            <a:ln w="25400">
              <a:solidFill>
                <a:schemeClr val="tx1"/>
              </a:solidFill>
            </a:ln>
          </p:spPr>
        </p:pic>
        <p:grpSp>
          <p:nvGrpSpPr>
            <p:cNvPr id="9" name="Group 8" descr="The famous ‘Bayeux Tapestry’ depicts the moment the Normans arrived in England.&#10;">
              <a:extLst>
                <a:ext uri="{FF2B5EF4-FFF2-40B4-BE49-F238E27FC236}">
                  <a16:creationId xmlns:a16="http://schemas.microsoft.com/office/drawing/2014/main" id="{7FD320A1-774D-B1D8-D2C9-462247676B54}"/>
                </a:ext>
              </a:extLst>
            </p:cNvPr>
            <p:cNvGrpSpPr/>
            <p:nvPr/>
          </p:nvGrpSpPr>
          <p:grpSpPr>
            <a:xfrm>
              <a:off x="7187415" y="6121163"/>
              <a:ext cx="6807897" cy="346249"/>
              <a:chOff x="1960622" y="5746102"/>
              <a:chExt cx="8302414" cy="422260"/>
            </a:xfrm>
          </p:grpSpPr>
          <p:sp>
            <p:nvSpPr>
              <p:cNvPr id="10" name="TextBox 9">
                <a:extLst>
                  <a:ext uri="{FF2B5EF4-FFF2-40B4-BE49-F238E27FC236}">
                    <a16:creationId xmlns:a16="http://schemas.microsoft.com/office/drawing/2014/main" id="{8B0757F8-D22F-59CA-EF37-19635D18A1F2}"/>
                  </a:ext>
                </a:extLst>
              </p:cNvPr>
              <p:cNvSpPr txBox="1"/>
              <p:nvPr/>
            </p:nvSpPr>
            <p:spPr>
              <a:xfrm>
                <a:off x="2150806" y="5746102"/>
                <a:ext cx="8112230" cy="422260"/>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A Cistercian Monk</a:t>
                </a:r>
              </a:p>
            </p:txBody>
          </p:sp>
          <p:pic>
            <p:nvPicPr>
              <p:cNvPr id="11" name="Picture 10">
                <a:extLst>
                  <a:ext uri="{FF2B5EF4-FFF2-40B4-BE49-F238E27FC236}">
                    <a16:creationId xmlns:a16="http://schemas.microsoft.com/office/drawing/2014/main" id="{F4B239E9-2697-F53D-7BAF-032DAC52EEF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1909925" y="5832795"/>
                <a:ext cx="350270" cy="248876"/>
              </a:xfrm>
              <a:prstGeom prst="rect">
                <a:avLst/>
              </a:prstGeom>
            </p:spPr>
          </p:pic>
        </p:grpSp>
        <p:sp>
          <p:nvSpPr>
            <p:cNvPr id="12" name="TextBox 11">
              <a:extLst>
                <a:ext uri="{FF2B5EF4-FFF2-40B4-BE49-F238E27FC236}">
                  <a16:creationId xmlns:a16="http://schemas.microsoft.com/office/drawing/2014/main" id="{9A5041D9-B75B-0928-D67F-6F27E534E9E2}"/>
                </a:ext>
              </a:extLst>
            </p:cNvPr>
            <p:cNvSpPr txBox="1"/>
            <p:nvPr/>
          </p:nvSpPr>
          <p:spPr>
            <a:xfrm>
              <a:off x="7187415" y="545382"/>
              <a:ext cx="1709122" cy="261610"/>
            </a:xfrm>
            <a:prstGeom prst="rect">
              <a:avLst/>
            </a:prstGeom>
            <a:noFill/>
          </p:spPr>
          <p:txBody>
            <a:bodyPr wrap="none" rtlCol="0">
              <a:spAutoFit/>
            </a:bodyPr>
            <a:lstStyle/>
            <a:p>
              <a:r>
                <a:rPr lang="en-GB" sz="1100" dirty="0">
                  <a:solidFill>
                    <a:schemeClr val="bg1">
                      <a:lumMod val="85000"/>
                    </a:schemeClr>
                  </a:solidFill>
                  <a:latin typeface="Nunito" panose="02000503000000000000" pitchFamily="2" charset="77"/>
                </a:rPr>
                <a:t>© Wikimedia Commons</a:t>
              </a:r>
            </a:p>
          </p:txBody>
        </p:sp>
      </p:grpSp>
      <p:pic>
        <p:nvPicPr>
          <p:cNvPr id="3" name="Logo">
            <a:extLst>
              <a:ext uri="{FF2B5EF4-FFF2-40B4-BE49-F238E27FC236}">
                <a16:creationId xmlns:a16="http://schemas.microsoft.com/office/drawing/2014/main" id="{D1DAF992-2080-C259-537C-FE0D7F4264B8}"/>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81882" y="-1059"/>
            <a:ext cx="1410118" cy="1309868"/>
          </a:xfrm>
          <a:prstGeom prst="rect">
            <a:avLst/>
          </a:prstGeom>
        </p:spPr>
      </p:pic>
    </p:spTree>
    <p:extLst>
      <p:ext uri="{BB962C8B-B14F-4D97-AF65-F5344CB8AC3E}">
        <p14:creationId xmlns:p14="http://schemas.microsoft.com/office/powerpoint/2010/main" val="2406939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1000"/>
                                        <p:tgtEl>
                                          <p:spTgt spid="6">
                                            <p:txEl>
                                              <p:pRg st="4" end="4"/>
                                            </p:txEl>
                                          </p:spTgt>
                                        </p:tgtEl>
                                      </p:cBhvr>
                                    </p:animEffect>
                                  </p:childTnLst>
                                </p:cTn>
                              </p:par>
                            </p:childTnLst>
                          </p:cTn>
                        </p:par>
                        <p:par>
                          <p:cTn id="20" fill="hold">
                            <p:stCondLst>
                              <p:cond delay="4000"/>
                            </p:stCondLst>
                            <p:childTnLst>
                              <p:par>
                                <p:cTn id="21" presetID="2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BD66300-C0FB-4017-D3DA-4F1FD5818866}"/>
            </a:ext>
          </a:extLst>
        </p:cNvPr>
        <p:cNvGrpSpPr/>
        <p:nvPr/>
      </p:nvGrpSpPr>
      <p:grpSpPr>
        <a:xfrm>
          <a:off x="0" y="0"/>
          <a:ext cx="0" cy="0"/>
          <a:chOff x="0" y="0"/>
          <a:chExt cx="0" cy="0"/>
        </a:xfrm>
      </p:grpSpPr>
      <p:sp>
        <p:nvSpPr>
          <p:cNvPr id="25" name="Title 24">
            <a:extLst>
              <a:ext uri="{FF2B5EF4-FFF2-40B4-BE49-F238E27FC236}">
                <a16:creationId xmlns:a16="http://schemas.microsoft.com/office/drawing/2014/main" id="{0A292877-6749-F8EE-D1FD-BA7F9284097D}"/>
              </a:ext>
            </a:extLst>
          </p:cNvPr>
          <p:cNvSpPr>
            <a:spLocks noGrp="1"/>
          </p:cNvSpPr>
          <p:nvPr>
            <p:ph type="title" idx="4294967295"/>
          </p:nvPr>
        </p:nvSpPr>
        <p:spPr>
          <a:xfrm>
            <a:off x="575842" y="-1707501"/>
            <a:ext cx="10515600" cy="1325563"/>
          </a:xfrm>
        </p:spPr>
        <p:txBody>
          <a:bodyPr/>
          <a:lstStyle/>
          <a:p>
            <a:r>
              <a:rPr lang="en-US" dirty="0"/>
              <a:t>What was life like for Monks at Furness Abbey?</a:t>
            </a:r>
          </a:p>
        </p:txBody>
      </p:sp>
      <p:sp>
        <p:nvSpPr>
          <p:cNvPr id="4" name="Slide Question">
            <a:extLst>
              <a:ext uri="{FF2B5EF4-FFF2-40B4-BE49-F238E27FC236}">
                <a16:creationId xmlns:a16="http://schemas.microsoft.com/office/drawing/2014/main" id="{9B7E5F1A-313D-FEF2-F645-1DA0B8928A3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a:t>
            </a:r>
            <a:r>
              <a:rPr lang="en-GB" sz="1100" dirty="0">
                <a:latin typeface="Superclarendon Rg" panose="02000505080000020003" pitchFamily="2" charset="77"/>
              </a:rPr>
              <a:t>life </a:t>
            </a:r>
            <a:r>
              <a:rPr lang="en-GB" sz="1100" dirty="0">
                <a:effectLst/>
                <a:latin typeface="Superclarendon Rg" panose="02000505080000020003" pitchFamily="2" charset="77"/>
              </a:rPr>
              <a:t>like for Monks at Furness Abbey?</a:t>
            </a:r>
          </a:p>
        </p:txBody>
      </p:sp>
      <p:sp>
        <p:nvSpPr>
          <p:cNvPr id="5" name="Title">
            <a:extLst>
              <a:ext uri="{FF2B5EF4-FFF2-40B4-BE49-F238E27FC236}">
                <a16:creationId xmlns:a16="http://schemas.microsoft.com/office/drawing/2014/main" id="{C19D0387-455E-049A-16CD-3CC90A3A88DD}"/>
              </a:ext>
            </a:extLst>
          </p:cNvPr>
          <p:cNvSpPr txBox="1">
            <a:spLocks/>
          </p:cNvSpPr>
          <p:nvPr/>
        </p:nvSpPr>
        <p:spPr>
          <a:xfrm>
            <a:off x="356476" y="345010"/>
            <a:ext cx="11287655" cy="5268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2900" dirty="0">
                <a:ln w="12700">
                  <a:noFill/>
                </a:ln>
                <a:latin typeface="Superclarendon Rg" panose="02060605060000020003" pitchFamily="18" charset="77"/>
              </a:rPr>
              <a:t>What was it like to live as a Monk at Furness Abbey?</a:t>
            </a:r>
          </a:p>
        </p:txBody>
      </p:sp>
      <p:sp>
        <p:nvSpPr>
          <p:cNvPr id="6" name="Text ">
            <a:extLst>
              <a:ext uri="{FF2B5EF4-FFF2-40B4-BE49-F238E27FC236}">
                <a16:creationId xmlns:a16="http://schemas.microsoft.com/office/drawing/2014/main" id="{979461BC-D2AD-2C41-EC98-89BE2DB08F60}"/>
              </a:ext>
            </a:extLst>
          </p:cNvPr>
          <p:cNvSpPr txBox="1"/>
          <p:nvPr/>
        </p:nvSpPr>
        <p:spPr>
          <a:xfrm>
            <a:off x="394299" y="902456"/>
            <a:ext cx="11403402"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monks made a vow (a promise) to follow a set of rules created by St. Benedict of </a:t>
            </a:r>
            <a:r>
              <a:rPr lang="en-GB" sz="1400" dirty="0" err="1">
                <a:latin typeface="Linkpen 17a Print" panose="03050602060000000000" pitchFamily="66" charset="77"/>
              </a:rPr>
              <a:t>Nursia</a:t>
            </a:r>
            <a:r>
              <a:rPr lang="en-GB" sz="1400" dirty="0">
                <a:latin typeface="Linkpen 17a Print" panose="03050602060000000000" pitchFamily="66" charset="77"/>
              </a:rPr>
              <a:t>. Here are some of the most important: </a:t>
            </a:r>
          </a:p>
        </p:txBody>
      </p:sp>
      <p:grpSp>
        <p:nvGrpSpPr>
          <p:cNvPr id="7" name="Group 6">
            <a:extLst>
              <a:ext uri="{FF2B5EF4-FFF2-40B4-BE49-F238E27FC236}">
                <a16:creationId xmlns:a16="http://schemas.microsoft.com/office/drawing/2014/main" id="{2519C6FE-6BD1-F17D-935A-EE7778D7314E}"/>
              </a:ext>
              <a:ext uri="{C183D7F6-B498-43B3-948B-1728B52AA6E4}">
                <adec:decorative xmlns:adec="http://schemas.microsoft.com/office/drawing/2017/decorative" val="1"/>
              </a:ext>
            </a:extLst>
          </p:cNvPr>
          <p:cNvGrpSpPr/>
          <p:nvPr/>
        </p:nvGrpSpPr>
        <p:grpSpPr>
          <a:xfrm>
            <a:off x="-127192" y="1081294"/>
            <a:ext cx="10080556" cy="5814329"/>
            <a:chOff x="-127192" y="904266"/>
            <a:chExt cx="10080556" cy="5814329"/>
          </a:xfrm>
        </p:grpSpPr>
        <p:pic>
          <p:nvPicPr>
            <p:cNvPr id="2" name="Picture 1" descr="A white object with black border&#10;&#10;Description automatically generated">
              <a:extLst>
                <a:ext uri="{FF2B5EF4-FFF2-40B4-BE49-F238E27FC236}">
                  <a16:creationId xmlns:a16="http://schemas.microsoft.com/office/drawing/2014/main" id="{045A5501-ACAC-DC64-ECCF-A8593F5B41E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27192" y="904266"/>
              <a:ext cx="10080556" cy="5814329"/>
            </a:xfrm>
            <a:prstGeom prst="rect">
              <a:avLst/>
            </a:prstGeom>
          </p:spPr>
        </p:pic>
        <p:sp>
          <p:nvSpPr>
            <p:cNvPr id="16" name="TextBox 15" descr="&#10;">
              <a:extLst>
                <a:ext uri="{FF2B5EF4-FFF2-40B4-BE49-F238E27FC236}">
                  <a16:creationId xmlns:a16="http://schemas.microsoft.com/office/drawing/2014/main" id="{E68CE1AE-67C1-BFD3-0060-ABDC7ED90C17}"/>
                </a:ext>
              </a:extLst>
            </p:cNvPr>
            <p:cNvSpPr txBox="1"/>
            <p:nvPr/>
          </p:nvSpPr>
          <p:spPr>
            <a:xfrm>
              <a:off x="707652" y="2104648"/>
              <a:ext cx="8696732" cy="3754874"/>
            </a:xfrm>
            <a:prstGeom prst="rect">
              <a:avLst/>
            </a:prstGeom>
            <a:noFill/>
          </p:spPr>
          <p:txBody>
            <a:bodyPr wrap="square" rtlCol="0">
              <a:spAutoFit/>
            </a:bodyPr>
            <a:lstStyle/>
            <a:p>
              <a:pPr>
                <a:lnSpc>
                  <a:spcPct val="150000"/>
                </a:lnSpc>
              </a:pPr>
              <a:r>
                <a:rPr lang="en-US" sz="1600" dirty="0">
                  <a:latin typeface="Linkpen 17a Print" panose="03050602060000000000" pitchFamily="66" charset="77"/>
                  <a:ea typeface="+mn-lt"/>
                  <a:cs typeface="+mn-lt"/>
                </a:rPr>
                <a:t>•Monks must go to eight services or ‘offices’ to worship God each day, including several at night-time.</a:t>
              </a:r>
              <a:endParaRPr lang="en-US" sz="1600" dirty="0">
                <a:latin typeface="Linkpen 17a Print" panose="03050602060000000000" pitchFamily="66" charset="77"/>
              </a:endParaRPr>
            </a:p>
            <a:p>
              <a:pPr>
                <a:lnSpc>
                  <a:spcPct val="150000"/>
                </a:lnSpc>
              </a:pPr>
              <a:r>
                <a:rPr lang="en-US" sz="1600" dirty="0">
                  <a:latin typeface="Linkpen 17a Print" panose="03050602060000000000" pitchFamily="66" charset="77"/>
                  <a:ea typeface="+mn-lt"/>
                  <a:cs typeface="+mn-lt"/>
                </a:rPr>
                <a:t>•Monks must live separately from the world. They must not get married.</a:t>
              </a:r>
              <a:endParaRPr lang="en-US" sz="1600" dirty="0">
                <a:latin typeface="Linkpen 17a Print" panose="03050602060000000000" pitchFamily="66" charset="77"/>
              </a:endParaRPr>
            </a:p>
            <a:p>
              <a:pPr>
                <a:lnSpc>
                  <a:spcPct val="150000"/>
                </a:lnSpc>
              </a:pPr>
              <a:r>
                <a:rPr lang="en-US" sz="1600" dirty="0">
                  <a:latin typeface="Linkpen 17a Print" panose="03050602060000000000" pitchFamily="66" charset="77"/>
                  <a:ea typeface="+mn-lt"/>
                  <a:cs typeface="+mn-lt"/>
                </a:rPr>
                <a:t>•Monks must not have any belongings.</a:t>
              </a:r>
              <a:endParaRPr lang="en-US" sz="1600" dirty="0">
                <a:latin typeface="Linkpen 17a Print" panose="03050602060000000000" pitchFamily="66" charset="77"/>
              </a:endParaRPr>
            </a:p>
            <a:p>
              <a:pPr>
                <a:lnSpc>
                  <a:spcPct val="150000"/>
                </a:lnSpc>
              </a:pPr>
              <a:r>
                <a:rPr lang="en-US" sz="1600" dirty="0">
                  <a:latin typeface="Linkpen 17a Print" panose="03050602060000000000" pitchFamily="66" charset="77"/>
                  <a:ea typeface="+mn-lt"/>
                  <a:cs typeface="+mn-lt"/>
                </a:rPr>
                <a:t>•Monks must not be violent to another person, even in </a:t>
              </a:r>
              <a:r>
                <a:rPr lang="en-US" sz="1600" dirty="0" err="1">
                  <a:latin typeface="Linkpen 17a Print" panose="03050602060000000000" pitchFamily="66" charset="77"/>
                  <a:ea typeface="+mn-lt"/>
                  <a:cs typeface="+mn-lt"/>
                </a:rPr>
                <a:t>self-defence</a:t>
              </a:r>
              <a:r>
                <a:rPr lang="en-US" sz="1600" dirty="0">
                  <a:latin typeface="Linkpen 17a Print" panose="03050602060000000000" pitchFamily="66" charset="77"/>
                  <a:ea typeface="+mn-lt"/>
                  <a:cs typeface="+mn-lt"/>
                </a:rPr>
                <a:t>.</a:t>
              </a:r>
              <a:endParaRPr lang="en-US" sz="1600" dirty="0">
                <a:latin typeface="Linkpen 17a Print" panose="03050602060000000000" pitchFamily="66" charset="77"/>
              </a:endParaRPr>
            </a:p>
            <a:p>
              <a:pPr>
                <a:lnSpc>
                  <a:spcPct val="150000"/>
                </a:lnSpc>
              </a:pPr>
              <a:r>
                <a:rPr lang="en-US" sz="1600" dirty="0">
                  <a:latin typeface="Linkpen 17a Print" panose="03050602060000000000" pitchFamily="66" charset="77"/>
                  <a:ea typeface="+mn-lt"/>
                  <a:cs typeface="+mn-lt"/>
                </a:rPr>
                <a:t>•Monks must do jobs as well as worshipping God.</a:t>
              </a:r>
              <a:endParaRPr lang="en-US" sz="1600" dirty="0">
                <a:latin typeface="Linkpen 17a Print" panose="03050602060000000000" pitchFamily="66" charset="77"/>
              </a:endParaRPr>
            </a:p>
            <a:p>
              <a:pPr>
                <a:lnSpc>
                  <a:spcPct val="150000"/>
                </a:lnSpc>
              </a:pPr>
              <a:r>
                <a:rPr lang="en-US" sz="1600" dirty="0">
                  <a:latin typeface="Linkpen 17a Print" panose="03050602060000000000" pitchFamily="66" charset="77"/>
                  <a:ea typeface="+mn-lt"/>
                  <a:cs typeface="+mn-lt"/>
                </a:rPr>
                <a:t>•Monks must only talk when necessary.</a:t>
              </a:r>
              <a:endParaRPr lang="en-US" sz="1600" dirty="0">
                <a:latin typeface="Linkpen 17a Print" panose="03050602060000000000" pitchFamily="66" charset="77"/>
              </a:endParaRPr>
            </a:p>
            <a:p>
              <a:pPr>
                <a:lnSpc>
                  <a:spcPct val="150000"/>
                </a:lnSpc>
              </a:pPr>
              <a:r>
                <a:rPr lang="en-US" sz="1600" dirty="0">
                  <a:latin typeface="Linkpen 17a Print" panose="03050602060000000000" pitchFamily="66" charset="77"/>
                  <a:ea typeface="+mn-lt"/>
                  <a:cs typeface="+mn-lt"/>
                </a:rPr>
                <a:t>•Monks must help the poor, sick, young and old.</a:t>
              </a:r>
              <a:endParaRPr lang="en-US" sz="1600" dirty="0">
                <a:latin typeface="Linkpen 17a Print" panose="03050602060000000000" pitchFamily="66" charset="77"/>
              </a:endParaRPr>
            </a:p>
            <a:p>
              <a:pPr>
                <a:lnSpc>
                  <a:spcPct val="150000"/>
                </a:lnSpc>
              </a:pPr>
              <a:r>
                <a:rPr lang="en-US" sz="1600" dirty="0">
                  <a:latin typeface="Linkpen 17a Print" panose="03050602060000000000" pitchFamily="66" charset="77"/>
                  <a:ea typeface="+mn-lt"/>
                  <a:cs typeface="+mn-lt"/>
                </a:rPr>
                <a:t>•Monks can only have two meals a day and are only allowed to eat meat on special occasions or if they’re were ill.</a:t>
              </a:r>
              <a:endParaRPr lang="en-US" sz="1600" dirty="0">
                <a:latin typeface="Linkpen 17a Print" panose="03050602060000000000" pitchFamily="66" charset="77"/>
              </a:endParaRPr>
            </a:p>
          </p:txBody>
        </p:sp>
      </p:grpSp>
      <p:pic>
        <p:nvPicPr>
          <p:cNvPr id="21" name="Picture 20" descr="An illustration of a monk wearing a black and white robe. ">
            <a:extLst>
              <a:ext uri="{FF2B5EF4-FFF2-40B4-BE49-F238E27FC236}">
                <a16:creationId xmlns:a16="http://schemas.microsoft.com/office/drawing/2014/main" id="{2660995E-824C-CD40-7929-FEE16DFB8D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78724" y="1556507"/>
            <a:ext cx="2817693" cy="6670132"/>
          </a:xfrm>
          <a:prstGeom prst="rect">
            <a:avLst/>
          </a:prstGeom>
        </p:spPr>
      </p:pic>
      <p:grpSp>
        <p:nvGrpSpPr>
          <p:cNvPr id="22" name="Group 21" descr="Which of these rules do we follow at home, school or in our daily lives?&#10;&#10;Which of these rules would you find difficult to follow?&#10;&#10;Do you think the monks always followed the rules? ">
            <a:extLst>
              <a:ext uri="{FF2B5EF4-FFF2-40B4-BE49-F238E27FC236}">
                <a16:creationId xmlns:a16="http://schemas.microsoft.com/office/drawing/2014/main" id="{52D81470-B3AE-4D56-2979-BF7078A1BCC2}"/>
              </a:ext>
            </a:extLst>
          </p:cNvPr>
          <p:cNvGrpSpPr/>
          <p:nvPr/>
        </p:nvGrpSpPr>
        <p:grpSpPr>
          <a:xfrm>
            <a:off x="540836" y="2457220"/>
            <a:ext cx="8407299" cy="3396737"/>
            <a:chOff x="824753" y="1559859"/>
            <a:chExt cx="6920753" cy="2796139"/>
          </a:xfrm>
        </p:grpSpPr>
        <p:sp>
          <p:nvSpPr>
            <p:cNvPr id="23" name="Rectangle 22">
              <a:extLst>
                <a:ext uri="{FF2B5EF4-FFF2-40B4-BE49-F238E27FC236}">
                  <a16:creationId xmlns:a16="http://schemas.microsoft.com/office/drawing/2014/main" id="{C79DA6D3-F833-D604-8A5C-0553EC956EAC}"/>
                </a:ext>
              </a:extLst>
            </p:cNvPr>
            <p:cNvSpPr/>
            <p:nvPr/>
          </p:nvSpPr>
          <p:spPr>
            <a:xfrm>
              <a:off x="824753" y="1559859"/>
              <a:ext cx="6920753" cy="2796139"/>
            </a:xfrm>
            <a:prstGeom prst="rect">
              <a:avLst/>
            </a:prstGeom>
            <a:solidFill>
              <a:srgbClr val="56AE44"/>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179A974-BB40-D533-3FDB-D410D2F40A36}"/>
                </a:ext>
              </a:extLst>
            </p:cNvPr>
            <p:cNvSpPr/>
            <p:nvPr/>
          </p:nvSpPr>
          <p:spPr>
            <a:xfrm>
              <a:off x="910818" y="1640554"/>
              <a:ext cx="6748623" cy="2634749"/>
            </a:xfrm>
            <a:prstGeom prst="rect">
              <a:avLst/>
            </a:prstGeom>
            <a:solidFill>
              <a:srgbClr val="CADF86"/>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200" dirty="0">
                  <a:solidFill>
                    <a:schemeClr val="tx1"/>
                  </a:solidFill>
                  <a:latin typeface="Superclarendon Rg" panose="02060605060000020003" pitchFamily="18" charset="77"/>
                </a:rPr>
                <a:t>Which of these rules do we follow at home, school or in our daily lives?</a:t>
              </a:r>
            </a:p>
            <a:p>
              <a:pPr marL="285750" indent="-285750" algn="ctr">
                <a:buFont typeface="Arial" panose="020B0604020202020204" pitchFamily="34" charset="0"/>
                <a:buChar char="•"/>
              </a:pPr>
              <a:endParaRPr lang="en-GB" sz="2200" dirty="0">
                <a:solidFill>
                  <a:schemeClr val="tx1"/>
                </a:solidFill>
                <a:latin typeface="Superclarendon Rg" panose="02060605060000020003" pitchFamily="18" charset="77"/>
              </a:endParaRPr>
            </a:p>
            <a:p>
              <a:pPr algn="ctr"/>
              <a:r>
                <a:rPr lang="en-GB" sz="2200" dirty="0">
                  <a:solidFill>
                    <a:schemeClr val="tx1"/>
                  </a:solidFill>
                  <a:latin typeface="Superclarendon Rg" panose="02060605060000020003" pitchFamily="18" charset="77"/>
                </a:rPr>
                <a:t>Which of these rules would you find difficult to follow?</a:t>
              </a:r>
            </a:p>
            <a:p>
              <a:pPr algn="ctr"/>
              <a:endParaRPr lang="en-GB" sz="2200" dirty="0">
                <a:solidFill>
                  <a:schemeClr val="tx1"/>
                </a:solidFill>
                <a:latin typeface="Superclarendon Rg" panose="02060605060000020003" pitchFamily="18" charset="77"/>
              </a:endParaRPr>
            </a:p>
            <a:p>
              <a:pPr algn="ctr"/>
              <a:r>
                <a:rPr lang="en-GB" sz="2200" dirty="0">
                  <a:solidFill>
                    <a:schemeClr val="tx1"/>
                  </a:solidFill>
                  <a:latin typeface="Superclarendon Rg" panose="02060605060000020003" pitchFamily="18" charset="77"/>
                </a:rPr>
                <a:t>Do you think the monks always followed the rules? </a:t>
              </a:r>
            </a:p>
          </p:txBody>
        </p:sp>
      </p:grpSp>
      <p:pic>
        <p:nvPicPr>
          <p:cNvPr id="3" name="Logo">
            <a:extLst>
              <a:ext uri="{FF2B5EF4-FFF2-40B4-BE49-F238E27FC236}">
                <a16:creationId xmlns:a16="http://schemas.microsoft.com/office/drawing/2014/main" id="{37D0118E-7C50-C87B-16B8-CE24A5E9654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81882" y="5527042"/>
            <a:ext cx="1410118" cy="1309868"/>
          </a:xfrm>
          <a:prstGeom prst="rect">
            <a:avLst/>
          </a:prstGeom>
        </p:spPr>
      </p:pic>
      <p:pic>
        <p:nvPicPr>
          <p:cNvPr id="17" name="Picture 16">
            <a:extLst>
              <a:ext uri="{FF2B5EF4-FFF2-40B4-BE49-F238E27FC236}">
                <a16:creationId xmlns:a16="http://schemas.microsoft.com/office/drawing/2014/main" id="{4710C149-3F1E-2EF6-FC79-C460BBCD4BD7}"/>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b="-103"/>
          <a:stretch/>
        </p:blipFill>
        <p:spPr>
          <a:xfrm>
            <a:off x="246475" y="6029500"/>
            <a:ext cx="2286000" cy="664030"/>
          </a:xfrm>
          <a:prstGeom prst="rect">
            <a:avLst/>
          </a:prstGeom>
        </p:spPr>
      </p:pic>
    </p:spTree>
    <p:extLst>
      <p:ext uri="{BB962C8B-B14F-4D97-AF65-F5344CB8AC3E}">
        <p14:creationId xmlns:p14="http://schemas.microsoft.com/office/powerpoint/2010/main" val="2799134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2000"/>
                            </p:stCondLst>
                            <p:childTnLst>
                              <p:par>
                                <p:cTn id="13" presetID="2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1000"/>
                                        <p:tgtEl>
                                          <p:spTgt spid="7"/>
                                        </p:tgtEl>
                                      </p:cBhvr>
                                    </p:animEffect>
                                  </p:childTnLst>
                                </p:cTn>
                              </p:par>
                            </p:childTnLst>
                          </p:cTn>
                        </p:par>
                        <p:par>
                          <p:cTn id="16" fill="hold">
                            <p:stCondLst>
                              <p:cond delay="3000"/>
                            </p:stCondLst>
                            <p:childTnLst>
                              <p:par>
                                <p:cTn id="17" presetID="2" presetClass="entr" presetSubtype="4" decel="5000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1000" fill="hold"/>
                                        <p:tgtEl>
                                          <p:spTgt spid="21"/>
                                        </p:tgtEl>
                                        <p:attrNameLst>
                                          <p:attrName>ppt_x</p:attrName>
                                        </p:attrNameLst>
                                      </p:cBhvr>
                                      <p:tavLst>
                                        <p:tav tm="0">
                                          <p:val>
                                            <p:strVal val="#ppt_x"/>
                                          </p:val>
                                        </p:tav>
                                        <p:tav tm="100000">
                                          <p:val>
                                            <p:strVal val="#ppt_x"/>
                                          </p:val>
                                        </p:tav>
                                      </p:tavLst>
                                    </p:anim>
                                    <p:anim calcmode="lin" valueType="num">
                                      <p:cBhvr additive="base">
                                        <p:cTn id="20"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decel="5000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1000" fill="hold"/>
                                        <p:tgtEl>
                                          <p:spTgt spid="22"/>
                                        </p:tgtEl>
                                        <p:attrNameLst>
                                          <p:attrName>ppt_x</p:attrName>
                                        </p:attrNameLst>
                                      </p:cBhvr>
                                      <p:tavLst>
                                        <p:tav tm="0">
                                          <p:val>
                                            <p:strVal val="#ppt_x"/>
                                          </p:val>
                                        </p:tav>
                                        <p:tav tm="100000">
                                          <p:val>
                                            <p:strVal val="#ppt_x"/>
                                          </p:val>
                                        </p:tav>
                                      </p:tavLst>
                                    </p:anim>
                                    <p:anim calcmode="lin" valueType="num">
                                      <p:cBhvr additive="base">
                                        <p:cTn id="26" dur="10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C1A01C1-BF89-DFC6-76C1-C616709243DF}"/>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E9DE2D06-D4A5-C1A9-CFA8-0B92B6BEDAE8}"/>
              </a:ext>
            </a:extLst>
          </p:cNvPr>
          <p:cNvSpPr>
            <a:spLocks noGrp="1"/>
          </p:cNvSpPr>
          <p:nvPr>
            <p:ph type="title" idx="4294967295"/>
          </p:nvPr>
        </p:nvSpPr>
        <p:spPr>
          <a:xfrm>
            <a:off x="596153" y="-1713808"/>
            <a:ext cx="10515600" cy="1325563"/>
          </a:xfrm>
        </p:spPr>
        <p:txBody>
          <a:bodyPr/>
          <a:lstStyle/>
          <a:p>
            <a:r>
              <a:rPr lang="en-US" dirty="0"/>
              <a:t>What was it like to be a Lay Brother at Furness Abbey?</a:t>
            </a:r>
          </a:p>
        </p:txBody>
      </p:sp>
      <p:sp>
        <p:nvSpPr>
          <p:cNvPr id="4" name="Slide Question">
            <a:extLst>
              <a:ext uri="{FF2B5EF4-FFF2-40B4-BE49-F238E27FC236}">
                <a16:creationId xmlns:a16="http://schemas.microsoft.com/office/drawing/2014/main" id="{0C44B0F3-71C4-9A17-B5C0-DDFF79DECFCD}"/>
              </a:ext>
            </a:extLst>
          </p:cNvPr>
          <p:cNvSpPr txBox="1"/>
          <p:nvPr/>
        </p:nvSpPr>
        <p:spPr>
          <a:xfrm>
            <a:off x="0" y="-94668"/>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life like for monks at Furness Abbey?</a:t>
            </a:r>
          </a:p>
        </p:txBody>
      </p:sp>
      <p:sp>
        <p:nvSpPr>
          <p:cNvPr id="5" name="Title">
            <a:extLst>
              <a:ext uri="{FF2B5EF4-FFF2-40B4-BE49-F238E27FC236}">
                <a16:creationId xmlns:a16="http://schemas.microsoft.com/office/drawing/2014/main" id="{400B40BA-860B-8167-3A63-1CFD07F6962D}"/>
              </a:ext>
            </a:extLst>
          </p:cNvPr>
          <p:cNvSpPr txBox="1">
            <a:spLocks/>
          </p:cNvSpPr>
          <p:nvPr/>
        </p:nvSpPr>
        <p:spPr>
          <a:xfrm>
            <a:off x="422580" y="261455"/>
            <a:ext cx="6047668" cy="104865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2500" dirty="0">
                <a:ln w="12700">
                  <a:noFill/>
                </a:ln>
                <a:latin typeface="Superclarendon Rg" panose="02060605060000020003" pitchFamily="18" charset="77"/>
              </a:rPr>
              <a:t>What was it like to be a Lay Brother at Furness Abbey?</a:t>
            </a:r>
          </a:p>
        </p:txBody>
      </p:sp>
      <p:sp>
        <p:nvSpPr>
          <p:cNvPr id="12" name="Rectangle 11">
            <a:extLst>
              <a:ext uri="{FF2B5EF4-FFF2-40B4-BE49-F238E27FC236}">
                <a16:creationId xmlns:a16="http://schemas.microsoft.com/office/drawing/2014/main" id="{E5ACCA56-8BC3-F769-9CC9-378509C3DBCF}"/>
              </a:ext>
              <a:ext uri="{C183D7F6-B498-43B3-948B-1728B52AA6E4}">
                <adec:decorative xmlns:adec="http://schemas.microsoft.com/office/drawing/2017/decorative" val="1"/>
              </a:ext>
            </a:extLst>
          </p:cNvPr>
          <p:cNvSpPr/>
          <p:nvPr/>
        </p:nvSpPr>
        <p:spPr>
          <a:xfrm>
            <a:off x="6096000" y="354083"/>
            <a:ext cx="4136020" cy="474828"/>
          </a:xfrm>
          <a:prstGeom prst="rect">
            <a:avLst/>
          </a:prstGeom>
          <a:solidFill>
            <a:schemeClr val="bg1">
              <a:alpha val="4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descr="William the Conqueror&#10;">
            <a:extLst>
              <a:ext uri="{FF2B5EF4-FFF2-40B4-BE49-F238E27FC236}">
                <a16:creationId xmlns:a16="http://schemas.microsoft.com/office/drawing/2014/main" id="{DF8143CB-6AC3-30C3-91CC-9922DECB13C4}"/>
              </a:ext>
            </a:extLst>
          </p:cNvPr>
          <p:cNvGrpSpPr/>
          <p:nvPr/>
        </p:nvGrpSpPr>
        <p:grpSpPr>
          <a:xfrm>
            <a:off x="6234775" y="393192"/>
            <a:ext cx="4547106" cy="392589"/>
            <a:chOff x="761582" y="5724582"/>
            <a:chExt cx="4547106" cy="392589"/>
          </a:xfrm>
        </p:grpSpPr>
        <p:sp>
          <p:nvSpPr>
            <p:cNvPr id="10" name="TextBox 9">
              <a:extLst>
                <a:ext uri="{FF2B5EF4-FFF2-40B4-BE49-F238E27FC236}">
                  <a16:creationId xmlns:a16="http://schemas.microsoft.com/office/drawing/2014/main" id="{DC980B17-FF3B-F2E0-F2C6-FE904016EABF}"/>
                </a:ext>
              </a:extLst>
            </p:cNvPr>
            <p:cNvSpPr txBox="1"/>
            <p:nvPr/>
          </p:nvSpPr>
          <p:spPr>
            <a:xfrm>
              <a:off x="1010458" y="5728603"/>
              <a:ext cx="4298230"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Lay Brothers working in the fields</a:t>
              </a:r>
            </a:p>
          </p:txBody>
        </p:sp>
        <p:pic>
          <p:nvPicPr>
            <p:cNvPr id="11" name="Picture 10">
              <a:extLst>
                <a:ext uri="{FF2B5EF4-FFF2-40B4-BE49-F238E27FC236}">
                  <a16:creationId xmlns:a16="http://schemas.microsoft.com/office/drawing/2014/main" id="{D72F2C20-08B3-B80F-94F0-EBD95F2A21C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flipV="1">
              <a:off x="710885" y="5775279"/>
              <a:ext cx="350270" cy="248876"/>
            </a:xfrm>
            <a:prstGeom prst="rect">
              <a:avLst/>
            </a:prstGeom>
          </p:spPr>
        </p:pic>
      </p:grpSp>
      <p:sp>
        <p:nvSpPr>
          <p:cNvPr id="6" name="Text ">
            <a:extLst>
              <a:ext uri="{FF2B5EF4-FFF2-40B4-BE49-F238E27FC236}">
                <a16:creationId xmlns:a16="http://schemas.microsoft.com/office/drawing/2014/main" id="{6082234D-0C6F-E939-A7D6-2EF30D818127}"/>
              </a:ext>
            </a:extLst>
          </p:cNvPr>
          <p:cNvSpPr txBox="1"/>
          <p:nvPr/>
        </p:nvSpPr>
        <p:spPr>
          <a:xfrm>
            <a:off x="422580" y="1603686"/>
            <a:ext cx="5144843" cy="424731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Lay Brothers were monks from poor family backgrounds, who could not read.  They did attend church services, but these were simpler and shorter.</a:t>
            </a:r>
          </a:p>
          <a:p>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This gave them more time to do work. They did most of the hard, physical tasks in the abbey, for example farming in the fields, cleaning and cooking.</a:t>
            </a:r>
          </a:p>
          <a:p>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They had to do what they were told and were punished for stepping out of line.</a:t>
            </a:r>
          </a:p>
        </p:txBody>
      </p:sp>
      <p:pic>
        <p:nvPicPr>
          <p:cNvPr id="7" name="Picture 6">
            <a:extLst>
              <a:ext uri="{FF2B5EF4-FFF2-40B4-BE49-F238E27FC236}">
                <a16:creationId xmlns:a16="http://schemas.microsoft.com/office/drawing/2014/main" id="{B9FEEFE3-33BF-3130-BC6C-C759068492F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b="-103"/>
          <a:stretch/>
        </p:blipFill>
        <p:spPr>
          <a:xfrm>
            <a:off x="274963" y="5955734"/>
            <a:ext cx="2286000" cy="664030"/>
          </a:xfrm>
          <a:prstGeom prst="rect">
            <a:avLst/>
          </a:prstGeom>
        </p:spPr>
      </p:pic>
      <p:sp>
        <p:nvSpPr>
          <p:cNvPr id="8" name="TextBox 7">
            <a:extLst>
              <a:ext uri="{FF2B5EF4-FFF2-40B4-BE49-F238E27FC236}">
                <a16:creationId xmlns:a16="http://schemas.microsoft.com/office/drawing/2014/main" id="{2F42D59C-ECCB-03F2-F2A0-3988B33F552A}"/>
              </a:ext>
            </a:extLst>
          </p:cNvPr>
          <p:cNvSpPr txBox="1"/>
          <p:nvPr/>
        </p:nvSpPr>
        <p:spPr>
          <a:xfrm>
            <a:off x="6096000" y="6270047"/>
            <a:ext cx="1846980" cy="276999"/>
          </a:xfrm>
          <a:prstGeom prst="rect">
            <a:avLst/>
          </a:prstGeom>
          <a:noFill/>
        </p:spPr>
        <p:txBody>
          <a:bodyPr wrap="none" rtlCol="0">
            <a:spAutoFit/>
          </a:bodyPr>
          <a:lstStyle/>
          <a:p>
            <a:r>
              <a:rPr lang="en-GB" sz="1200" dirty="0">
                <a:solidFill>
                  <a:schemeClr val="accent4">
                    <a:lumMod val="20000"/>
                    <a:lumOff val="80000"/>
                  </a:schemeClr>
                </a:solidFill>
                <a:latin typeface="Nunito" panose="02000503000000000000" pitchFamily="2" charset="77"/>
              </a:rPr>
              <a:t>© Wikimedia Commons</a:t>
            </a:r>
          </a:p>
        </p:txBody>
      </p:sp>
      <p:sp>
        <p:nvSpPr>
          <p:cNvPr id="14" name="Rectangle 13" descr="A painting of 5 Lay Brothers working in a field. They are all wearing black and white hooded robes whilst they harvest hay.">
            <a:extLst>
              <a:ext uri="{FF2B5EF4-FFF2-40B4-BE49-F238E27FC236}">
                <a16:creationId xmlns:a16="http://schemas.microsoft.com/office/drawing/2014/main" id="{2F5860D8-8C9A-2FEC-D3CA-1C21C5545B82}"/>
              </a:ext>
            </a:extLst>
          </p:cNvPr>
          <p:cNvSpPr/>
          <p:nvPr/>
        </p:nvSpPr>
        <p:spPr>
          <a:xfrm>
            <a:off x="5836024" y="261455"/>
            <a:ext cx="6081013" cy="635830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Logo">
            <a:extLst>
              <a:ext uri="{FF2B5EF4-FFF2-40B4-BE49-F238E27FC236}">
                <a16:creationId xmlns:a16="http://schemas.microsoft.com/office/drawing/2014/main" id="{99EA6757-1103-9D3D-0BB0-F9C6DA4461A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81881" y="5546690"/>
            <a:ext cx="1410118" cy="1309868"/>
          </a:xfrm>
          <a:prstGeom prst="rect">
            <a:avLst/>
          </a:prstGeom>
        </p:spPr>
      </p:pic>
    </p:spTree>
    <p:extLst>
      <p:ext uri="{BB962C8B-B14F-4D97-AF65-F5344CB8AC3E}">
        <p14:creationId xmlns:p14="http://schemas.microsoft.com/office/powerpoint/2010/main" val="2406865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lstStyle/>
          <a:p>
            <a:r>
              <a:rPr lang="en-US" dirty="0"/>
              <a:t>Questions</a:t>
            </a:r>
          </a:p>
        </p:txBody>
      </p:sp>
      <p:grpSp>
        <p:nvGrpSpPr>
          <p:cNvPr id="14" name="box 1" descr="What was the Roman &amp; Viking influence in the area?&#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1129766" y="869847"/>
              <a:ext cx="4275173"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the Roman &amp; Viking influence in the area?</a:t>
              </a:r>
            </a:p>
          </p:txBody>
        </p:sp>
      </p:grpSp>
      <p:grpSp>
        <p:nvGrpSpPr>
          <p:cNvPr id="17" name="box 2" descr="Why did the Normans build Furness Abbey?&#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7" y="1069902"/>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Why did the Normans build Furness Abbey?</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445847" y="2753413"/>
            <a:ext cx="11217386" cy="1077218"/>
          </a:xfrm>
          <a:prstGeom prst="rect">
            <a:avLst/>
          </a:prstGeom>
          <a:noFill/>
        </p:spPr>
        <p:txBody>
          <a:bodyPr wrap="square">
            <a:spAutoFit/>
          </a:bodyPr>
          <a:lstStyle/>
          <a:p>
            <a:pPr algn="ctr"/>
            <a:r>
              <a:rPr lang="en-GB" sz="3200" dirty="0">
                <a:solidFill>
                  <a:srgbClr val="56AE44"/>
                </a:solidFill>
                <a:latin typeface="Superclarendon Rg" panose="02000505080000020003" pitchFamily="2" charset="77"/>
              </a:rPr>
              <a:t>Why was Barrow - in - Furness so important in the Middle Ages?</a:t>
            </a:r>
          </a:p>
        </p:txBody>
      </p:sp>
      <p:grpSp>
        <p:nvGrpSpPr>
          <p:cNvPr id="20" name="box 3" descr="What was life like for Monks at Furness Abbey?&#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653932"/>
              <a:ext cx="523729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life like for Monks at Furness Abbey?</a:t>
              </a:r>
            </a:p>
          </p:txBody>
        </p:sp>
      </p:grpSp>
      <p:grpSp>
        <p:nvGrpSpPr>
          <p:cNvPr id="23" name="box 4" descr="Why is the Abbey now in ruins?&#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7" y="4653932"/>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Why is the Abbey now in ruins?</a:t>
              </a:r>
            </a:p>
          </p:txBody>
        </p:sp>
      </p:grpSp>
      <p:pic>
        <p:nvPicPr>
          <p:cNvPr id="3" name="Logo">
            <a:extLst>
              <a:ext uri="{FF2B5EF4-FFF2-40B4-BE49-F238E27FC236}">
                <a16:creationId xmlns:a16="http://schemas.microsoft.com/office/drawing/2014/main" id="{4C1C8390-9FDF-4607-F09D-7217069EEFE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81881" y="5546690"/>
            <a:ext cx="1410118" cy="1309868"/>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D9A4875-3251-BC63-4234-82963B059FD1}"/>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FE3476BF-26AE-112C-57EA-178D7E7D601A}"/>
              </a:ext>
            </a:extLst>
          </p:cNvPr>
          <p:cNvSpPr>
            <a:spLocks noGrp="1"/>
          </p:cNvSpPr>
          <p:nvPr>
            <p:ph type="title" idx="4294967295"/>
          </p:nvPr>
        </p:nvSpPr>
        <p:spPr>
          <a:xfrm>
            <a:off x="649590" y="-1624881"/>
            <a:ext cx="10515600" cy="1325563"/>
          </a:xfrm>
        </p:spPr>
        <p:txBody>
          <a:bodyPr/>
          <a:lstStyle/>
          <a:p>
            <a:r>
              <a:rPr lang="en-US" dirty="0"/>
              <a:t>What dangers did the monks face?</a:t>
            </a:r>
          </a:p>
        </p:txBody>
      </p:sp>
      <p:sp>
        <p:nvSpPr>
          <p:cNvPr id="2" name="Slide Question">
            <a:extLst>
              <a:ext uri="{FF2B5EF4-FFF2-40B4-BE49-F238E27FC236}">
                <a16:creationId xmlns:a16="http://schemas.microsoft.com/office/drawing/2014/main" id="{BF1F60C9-776C-97E6-55B7-5A22726A3D8E}"/>
              </a:ext>
            </a:extLst>
          </p:cNvPr>
          <p:cNvSpPr txBox="1"/>
          <p:nvPr/>
        </p:nvSpPr>
        <p:spPr>
          <a:xfrm>
            <a:off x="0" y="-843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life like for monks at Furness Abbey?</a:t>
            </a:r>
          </a:p>
        </p:txBody>
      </p:sp>
      <p:grpSp>
        <p:nvGrpSpPr>
          <p:cNvPr id="14" name="Group 13">
            <a:extLst>
              <a:ext uri="{FF2B5EF4-FFF2-40B4-BE49-F238E27FC236}">
                <a16:creationId xmlns:a16="http://schemas.microsoft.com/office/drawing/2014/main" id="{26EFC237-5845-3352-5EBA-FC61AB4CEA22}"/>
              </a:ext>
              <a:ext uri="{C183D7F6-B498-43B3-948B-1728B52AA6E4}">
                <adec:decorative xmlns:adec="http://schemas.microsoft.com/office/drawing/2017/decorative" val="1"/>
              </a:ext>
            </a:extLst>
          </p:cNvPr>
          <p:cNvGrpSpPr/>
          <p:nvPr/>
        </p:nvGrpSpPr>
        <p:grpSpPr>
          <a:xfrm>
            <a:off x="398332" y="390719"/>
            <a:ext cx="6106642" cy="579005"/>
            <a:chOff x="398329" y="356224"/>
            <a:chExt cx="6106642" cy="579005"/>
          </a:xfrm>
        </p:grpSpPr>
        <p:sp>
          <p:nvSpPr>
            <p:cNvPr id="13" name="Rectangle 12">
              <a:extLst>
                <a:ext uri="{FF2B5EF4-FFF2-40B4-BE49-F238E27FC236}">
                  <a16:creationId xmlns:a16="http://schemas.microsoft.com/office/drawing/2014/main" id="{B04F2D8D-7489-64EE-339C-BDD878FE5E06}"/>
                </a:ext>
              </a:extLst>
            </p:cNvPr>
            <p:cNvSpPr/>
            <p:nvPr/>
          </p:nvSpPr>
          <p:spPr>
            <a:xfrm>
              <a:off x="649587" y="394379"/>
              <a:ext cx="5855383" cy="502697"/>
            </a:xfrm>
            <a:prstGeom prst="rect">
              <a:avLst/>
            </a:prstGeom>
            <a:solidFill>
              <a:schemeClr val="bg1">
                <a:alpha val="4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1DDC9459-A8E1-D1EF-5F4E-362A2EBA40C7}"/>
                </a:ext>
              </a:extLst>
            </p:cNvPr>
            <p:cNvSpPr txBox="1"/>
            <p:nvPr/>
          </p:nvSpPr>
          <p:spPr>
            <a:xfrm>
              <a:off x="649587" y="356224"/>
              <a:ext cx="5855384" cy="579005"/>
            </a:xfrm>
            <a:prstGeom prst="rect">
              <a:avLst/>
            </a:prstGeom>
            <a:noFill/>
          </p:spPr>
          <p:txBody>
            <a:bodyPr wrap="square">
              <a:spAutoFit/>
            </a:bodyPr>
            <a:lstStyle/>
            <a:p>
              <a:pPr>
                <a:lnSpc>
                  <a:spcPct val="150000"/>
                </a:lnSpc>
              </a:pPr>
              <a:r>
                <a:rPr lang="en-GB" sz="1100" dirty="0">
                  <a:latin typeface="Linkpen 17a Print" panose="03050602060000000000" pitchFamily="66" charset="77"/>
                </a:rPr>
                <a:t>Extract from a Royal Charter granted to Carlisle during the fighting between England and Scotland</a:t>
              </a:r>
            </a:p>
          </p:txBody>
        </p:sp>
        <p:pic>
          <p:nvPicPr>
            <p:cNvPr id="12" name="Picture 11">
              <a:extLst>
                <a:ext uri="{FF2B5EF4-FFF2-40B4-BE49-F238E27FC236}">
                  <a16:creationId xmlns:a16="http://schemas.microsoft.com/office/drawing/2014/main" id="{0CF84BF4-03FF-DEFA-3B14-99E1E365173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flipV="1">
              <a:off x="348823" y="405731"/>
              <a:ext cx="350270" cy="251257"/>
            </a:xfrm>
            <a:prstGeom prst="rect">
              <a:avLst/>
            </a:prstGeom>
          </p:spPr>
        </p:pic>
      </p:grpSp>
      <p:sp>
        <p:nvSpPr>
          <p:cNvPr id="16" name="Rectangle 15" descr="An extract from a Extract from a Royal Charter granted to Carlisle during the fighting between England and Scotland&#10;">
            <a:extLst>
              <a:ext uri="{FF2B5EF4-FFF2-40B4-BE49-F238E27FC236}">
                <a16:creationId xmlns:a16="http://schemas.microsoft.com/office/drawing/2014/main" id="{5011D944-63C0-6695-0B09-D2F31E898720}"/>
              </a:ext>
            </a:extLst>
          </p:cNvPr>
          <p:cNvSpPr/>
          <p:nvPr/>
        </p:nvSpPr>
        <p:spPr>
          <a:xfrm>
            <a:off x="308658" y="271730"/>
            <a:ext cx="6482851" cy="635960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a:extLst>
              <a:ext uri="{FF2B5EF4-FFF2-40B4-BE49-F238E27FC236}">
                <a16:creationId xmlns:a16="http://schemas.microsoft.com/office/drawing/2014/main" id="{61542A2B-8EB7-4690-28ED-7556ED9FCBE2}"/>
              </a:ext>
            </a:extLst>
          </p:cNvPr>
          <p:cNvSpPr txBox="1">
            <a:spLocks/>
          </p:cNvSpPr>
          <p:nvPr/>
        </p:nvSpPr>
        <p:spPr>
          <a:xfrm>
            <a:off x="7108329" y="422248"/>
            <a:ext cx="4685339" cy="10949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400" dirty="0">
                <a:ln w="12700">
                  <a:noFill/>
                </a:ln>
                <a:latin typeface="Superclarendon Rg" panose="02060605060000020003" pitchFamily="18" charset="77"/>
              </a:rPr>
              <a:t>What dangers did the monks face? </a:t>
            </a:r>
          </a:p>
        </p:txBody>
      </p:sp>
      <p:sp>
        <p:nvSpPr>
          <p:cNvPr id="6" name="Text ">
            <a:extLst>
              <a:ext uri="{FF2B5EF4-FFF2-40B4-BE49-F238E27FC236}">
                <a16:creationId xmlns:a16="http://schemas.microsoft.com/office/drawing/2014/main" id="{48EE8A51-FC79-565D-BB57-CBC24E5B388C}"/>
              </a:ext>
            </a:extLst>
          </p:cNvPr>
          <p:cNvSpPr txBox="1"/>
          <p:nvPr/>
        </p:nvSpPr>
        <p:spPr>
          <a:xfrm>
            <a:off x="7108329" y="1713743"/>
            <a:ext cx="4372823" cy="410304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Life at the abbey was not always peaceful.</a:t>
            </a:r>
          </a:p>
          <a:p>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In the early 14th Century there was fighting between England and Scotland. In 1316, the Scots invaded Cumbria. A manuscript written by one of the monks tells us that Furness Abbey was so badly damaged that the monks had to go and live in other abbeys for two years while the monastery was repaired.</a:t>
            </a:r>
          </a:p>
        </p:txBody>
      </p:sp>
      <p:pic>
        <p:nvPicPr>
          <p:cNvPr id="8" name="Picture 7">
            <a:extLst>
              <a:ext uri="{FF2B5EF4-FFF2-40B4-BE49-F238E27FC236}">
                <a16:creationId xmlns:a16="http://schemas.microsoft.com/office/drawing/2014/main" id="{357129EA-5F6B-EA96-D8D5-DCEB4B3B9C0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b="-103"/>
          <a:stretch/>
        </p:blipFill>
        <p:spPr>
          <a:xfrm>
            <a:off x="6791509" y="5967308"/>
            <a:ext cx="2286000" cy="664030"/>
          </a:xfrm>
          <a:prstGeom prst="rect">
            <a:avLst/>
          </a:prstGeom>
        </p:spPr>
      </p:pic>
      <p:sp>
        <p:nvSpPr>
          <p:cNvPr id="9" name="TextBox 8">
            <a:extLst>
              <a:ext uri="{FF2B5EF4-FFF2-40B4-BE49-F238E27FC236}">
                <a16:creationId xmlns:a16="http://schemas.microsoft.com/office/drawing/2014/main" id="{A7128B58-6C5D-C093-760F-11A265DD4C7A}"/>
              </a:ext>
            </a:extLst>
          </p:cNvPr>
          <p:cNvSpPr txBox="1"/>
          <p:nvPr/>
        </p:nvSpPr>
        <p:spPr>
          <a:xfrm>
            <a:off x="308658" y="6299323"/>
            <a:ext cx="1846980" cy="276999"/>
          </a:xfrm>
          <a:prstGeom prst="rect">
            <a:avLst/>
          </a:prstGeom>
          <a:noFill/>
        </p:spPr>
        <p:txBody>
          <a:bodyPr wrap="none" rtlCol="0">
            <a:spAutoFit/>
          </a:bodyPr>
          <a:lstStyle/>
          <a:p>
            <a:r>
              <a:rPr lang="en-GB" sz="1200" dirty="0">
                <a:solidFill>
                  <a:schemeClr val="bg2">
                    <a:lumMod val="75000"/>
                  </a:schemeClr>
                </a:solidFill>
                <a:latin typeface="Nunito" panose="02000503000000000000" pitchFamily="2" charset="77"/>
              </a:rPr>
              <a:t>© Wikimedia Commons</a:t>
            </a:r>
          </a:p>
        </p:txBody>
      </p:sp>
      <p:pic>
        <p:nvPicPr>
          <p:cNvPr id="3" name="Logo">
            <a:extLst>
              <a:ext uri="{FF2B5EF4-FFF2-40B4-BE49-F238E27FC236}">
                <a16:creationId xmlns:a16="http://schemas.microsoft.com/office/drawing/2014/main" id="{AFB5C654-0E10-4B42-B574-84D1EAB945F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81881" y="5546690"/>
            <a:ext cx="1410118" cy="1309868"/>
          </a:xfrm>
          <a:prstGeom prst="rect">
            <a:avLst/>
          </a:prstGeom>
        </p:spPr>
      </p:pic>
    </p:spTree>
    <p:extLst>
      <p:ext uri="{BB962C8B-B14F-4D97-AF65-F5344CB8AC3E}">
        <p14:creationId xmlns:p14="http://schemas.microsoft.com/office/powerpoint/2010/main" val="2879760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ED05188-C78B-E140-1B9E-F48CA612BD15}"/>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87591B5F-7C36-6D6F-F2B3-AB7B5AFA1488}"/>
              </a:ext>
            </a:extLst>
          </p:cNvPr>
          <p:cNvSpPr>
            <a:spLocks noGrp="1"/>
          </p:cNvSpPr>
          <p:nvPr>
            <p:ph type="title" idx="4294967295"/>
          </p:nvPr>
        </p:nvSpPr>
        <p:spPr>
          <a:xfrm>
            <a:off x="998729" y="-1785313"/>
            <a:ext cx="10515600" cy="1325563"/>
          </a:xfrm>
        </p:spPr>
        <p:txBody>
          <a:bodyPr/>
          <a:lstStyle/>
          <a:p>
            <a:r>
              <a:rPr lang="en-US" dirty="0" err="1"/>
              <a:t>Piel</a:t>
            </a:r>
            <a:r>
              <a:rPr lang="en-US" dirty="0"/>
              <a:t> Castle </a:t>
            </a:r>
          </a:p>
        </p:txBody>
      </p:sp>
      <p:sp>
        <p:nvSpPr>
          <p:cNvPr id="2" name="Slide Question">
            <a:extLst>
              <a:ext uri="{FF2B5EF4-FFF2-40B4-BE49-F238E27FC236}">
                <a16:creationId xmlns:a16="http://schemas.microsoft.com/office/drawing/2014/main" id="{26C40403-CBE4-6954-ADDA-E8D34712DACC}"/>
              </a:ext>
            </a:extLst>
          </p:cNvPr>
          <p:cNvSpPr txBox="1"/>
          <p:nvPr/>
        </p:nvSpPr>
        <p:spPr>
          <a:xfrm>
            <a:off x="0" y="-843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life like for monks at Furness Abbey?</a:t>
            </a:r>
          </a:p>
        </p:txBody>
      </p:sp>
      <p:sp>
        <p:nvSpPr>
          <p:cNvPr id="5" name="Title">
            <a:extLst>
              <a:ext uri="{FF2B5EF4-FFF2-40B4-BE49-F238E27FC236}">
                <a16:creationId xmlns:a16="http://schemas.microsoft.com/office/drawing/2014/main" id="{F8B181D0-4D96-ECF6-C509-F5F7CA1CC472}"/>
              </a:ext>
            </a:extLst>
          </p:cNvPr>
          <p:cNvSpPr txBox="1">
            <a:spLocks/>
          </p:cNvSpPr>
          <p:nvPr/>
        </p:nvSpPr>
        <p:spPr>
          <a:xfrm>
            <a:off x="398331" y="214916"/>
            <a:ext cx="4416737" cy="10949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000" dirty="0">
                <a:ln w="12700">
                  <a:noFill/>
                </a:ln>
                <a:latin typeface="Superclarendon Rg" panose="02060605060000020003" pitchFamily="18" charset="77"/>
              </a:rPr>
              <a:t>What dangers did the monks face? </a:t>
            </a:r>
          </a:p>
        </p:txBody>
      </p:sp>
      <p:pic>
        <p:nvPicPr>
          <p:cNvPr id="3" name="Logo">
            <a:extLst>
              <a:ext uri="{FF2B5EF4-FFF2-40B4-BE49-F238E27FC236}">
                <a16:creationId xmlns:a16="http://schemas.microsoft.com/office/drawing/2014/main" id="{1B9527AE-17F1-3433-BFC4-34AD892F0A2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81882" y="0"/>
            <a:ext cx="1410118" cy="1309868"/>
          </a:xfrm>
          <a:prstGeom prst="rect">
            <a:avLst/>
          </a:prstGeom>
        </p:spPr>
      </p:pic>
      <p:sp>
        <p:nvSpPr>
          <p:cNvPr id="6" name="Text ">
            <a:extLst>
              <a:ext uri="{FF2B5EF4-FFF2-40B4-BE49-F238E27FC236}">
                <a16:creationId xmlns:a16="http://schemas.microsoft.com/office/drawing/2014/main" id="{61822A23-948A-6B01-C281-8B14772426A1}"/>
              </a:ext>
            </a:extLst>
          </p:cNvPr>
          <p:cNvSpPr txBox="1"/>
          <p:nvPr/>
        </p:nvSpPr>
        <p:spPr>
          <a:xfrm>
            <a:off x="398331" y="1444767"/>
            <a:ext cx="4652239" cy="4492577"/>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In 1322 the Scots invaded again but this time the abbot paid a ransom of  £10,000 (about £1.5 million today), so that the soldiers didn’t attack the abbey again. They had to let the leader of the invading army, Robert the Bruce stay at the abbey and gave him food and wine.</a:t>
            </a:r>
          </a:p>
          <a:p>
            <a:endParaRPr lang="en-GB" sz="1250" dirty="0">
              <a:latin typeface="Linkpen 17a Print" panose="03050602060000000000" pitchFamily="66" charset="77"/>
            </a:endParaRPr>
          </a:p>
          <a:p>
            <a:pPr>
              <a:lnSpc>
                <a:spcPct val="150000"/>
              </a:lnSpc>
            </a:pPr>
            <a:r>
              <a:rPr lang="en-GB" sz="1250" dirty="0">
                <a:latin typeface="Linkpen 17a Print" panose="03050602060000000000" pitchFamily="66" charset="77"/>
              </a:rPr>
              <a:t>In light of the Scottish raids, the monks at Furness Abbey were granted permission to build a castle on </a:t>
            </a:r>
            <a:r>
              <a:rPr lang="en-GB" sz="1250" dirty="0" err="1">
                <a:latin typeface="Linkpen 17a Print" panose="03050602060000000000" pitchFamily="66" charset="77"/>
              </a:rPr>
              <a:t>Piel</a:t>
            </a:r>
            <a:r>
              <a:rPr lang="en-GB" sz="1250" dirty="0">
                <a:latin typeface="Linkpen 17a Print" panose="03050602060000000000" pitchFamily="66" charset="77"/>
              </a:rPr>
              <a:t> Island so that they could store valuables and people safely in the event of attack.</a:t>
            </a:r>
          </a:p>
          <a:p>
            <a:endParaRPr lang="en-GB" sz="1250" dirty="0">
              <a:latin typeface="Linkpen 17a Print" panose="03050602060000000000" pitchFamily="66" charset="77"/>
            </a:endParaRPr>
          </a:p>
          <a:p>
            <a:pPr>
              <a:lnSpc>
                <a:spcPct val="150000"/>
              </a:lnSpc>
            </a:pPr>
            <a:r>
              <a:rPr lang="en-GB" sz="1250" dirty="0">
                <a:latin typeface="Linkpen 17a Print" panose="03050602060000000000" pitchFamily="66" charset="77"/>
              </a:rPr>
              <a:t>It also helped protect them from attacks by pirates, who wanted to steal the things they traded.</a:t>
            </a:r>
          </a:p>
        </p:txBody>
      </p:sp>
      <p:sp>
        <p:nvSpPr>
          <p:cNvPr id="15" name="Rectangle 14" descr="A reconstruction of Piel Castle">
            <a:extLst>
              <a:ext uri="{FF2B5EF4-FFF2-40B4-BE49-F238E27FC236}">
                <a16:creationId xmlns:a16="http://schemas.microsoft.com/office/drawing/2014/main" id="{5B79E71E-43C7-36EE-9010-DAE8D5F3CB8F}"/>
              </a:ext>
            </a:extLst>
          </p:cNvPr>
          <p:cNvSpPr/>
          <p:nvPr/>
        </p:nvSpPr>
        <p:spPr>
          <a:xfrm>
            <a:off x="5050570" y="214916"/>
            <a:ext cx="6906079" cy="642816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CB199DF-C690-3A02-9E5D-6D24C2D00C19}"/>
              </a:ext>
              <a:ext uri="{C183D7F6-B498-43B3-948B-1728B52AA6E4}">
                <adec:decorative xmlns:adec="http://schemas.microsoft.com/office/drawing/2017/decorative" val="1"/>
              </a:ext>
            </a:extLst>
          </p:cNvPr>
          <p:cNvGrpSpPr/>
          <p:nvPr/>
        </p:nvGrpSpPr>
        <p:grpSpPr>
          <a:xfrm>
            <a:off x="5258294" y="6069535"/>
            <a:ext cx="4028935" cy="350270"/>
            <a:chOff x="288372" y="362713"/>
            <a:chExt cx="4028935" cy="350270"/>
          </a:xfrm>
        </p:grpSpPr>
        <p:sp>
          <p:nvSpPr>
            <p:cNvPr id="13" name="Rectangle 12">
              <a:extLst>
                <a:ext uri="{FF2B5EF4-FFF2-40B4-BE49-F238E27FC236}">
                  <a16:creationId xmlns:a16="http://schemas.microsoft.com/office/drawing/2014/main" id="{5FF8BB73-896B-CC04-7F9D-E5ADCB40381B}"/>
                </a:ext>
              </a:extLst>
            </p:cNvPr>
            <p:cNvSpPr/>
            <p:nvPr/>
          </p:nvSpPr>
          <p:spPr>
            <a:xfrm>
              <a:off x="649588" y="394380"/>
              <a:ext cx="3563546" cy="286934"/>
            </a:xfrm>
            <a:prstGeom prst="rect">
              <a:avLst/>
            </a:prstGeom>
            <a:solidFill>
              <a:schemeClr val="bg1">
                <a:alpha val="4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61FF20EB-72A6-7A61-984E-B6AD1EA03A2F}"/>
                </a:ext>
              </a:extLst>
            </p:cNvPr>
            <p:cNvSpPr txBox="1"/>
            <p:nvPr/>
          </p:nvSpPr>
          <p:spPr>
            <a:xfrm>
              <a:off x="649588" y="366734"/>
              <a:ext cx="3667719" cy="346249"/>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Reconstruction drawing of </a:t>
              </a:r>
              <a:r>
                <a:rPr lang="en-GB" sz="1200" dirty="0" err="1">
                  <a:latin typeface="Linkpen 17a Print" panose="03050602060000000000" pitchFamily="66" charset="77"/>
                </a:rPr>
                <a:t>Piel</a:t>
              </a:r>
              <a:r>
                <a:rPr lang="en-GB" sz="1200" dirty="0">
                  <a:latin typeface="Linkpen 17a Print" panose="03050602060000000000" pitchFamily="66" charset="77"/>
                </a:rPr>
                <a:t> Castle</a:t>
              </a:r>
            </a:p>
          </p:txBody>
        </p:sp>
        <p:pic>
          <p:nvPicPr>
            <p:cNvPr id="12" name="Picture 11">
              <a:extLst>
                <a:ext uri="{FF2B5EF4-FFF2-40B4-BE49-F238E27FC236}">
                  <a16:creationId xmlns:a16="http://schemas.microsoft.com/office/drawing/2014/main" id="{E7176FC5-77CB-8EE7-E35C-00A56629764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238866" y="412219"/>
              <a:ext cx="350270" cy="251257"/>
            </a:xfrm>
            <a:prstGeom prst="rect">
              <a:avLst/>
            </a:prstGeom>
          </p:spPr>
        </p:pic>
      </p:grpSp>
      <p:pic>
        <p:nvPicPr>
          <p:cNvPr id="7" name="Picture 6">
            <a:extLst>
              <a:ext uri="{FF2B5EF4-FFF2-40B4-BE49-F238E27FC236}">
                <a16:creationId xmlns:a16="http://schemas.microsoft.com/office/drawing/2014/main" id="{E7A27C41-B8FA-88A9-0676-940BD2FCBA5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b="-103"/>
          <a:stretch/>
        </p:blipFill>
        <p:spPr>
          <a:xfrm>
            <a:off x="262678" y="5979054"/>
            <a:ext cx="2286000" cy="664030"/>
          </a:xfrm>
          <a:prstGeom prst="rect">
            <a:avLst/>
          </a:prstGeom>
        </p:spPr>
      </p:pic>
      <p:sp>
        <p:nvSpPr>
          <p:cNvPr id="4" name="TextBox 3">
            <a:extLst>
              <a:ext uri="{FF2B5EF4-FFF2-40B4-BE49-F238E27FC236}">
                <a16:creationId xmlns:a16="http://schemas.microsoft.com/office/drawing/2014/main" id="{04DF919E-4DA5-BA9D-B945-9323D46B27AF}"/>
              </a:ext>
            </a:extLst>
          </p:cNvPr>
          <p:cNvSpPr txBox="1"/>
          <p:nvPr/>
        </p:nvSpPr>
        <p:spPr>
          <a:xfrm>
            <a:off x="9856169" y="6281306"/>
            <a:ext cx="2100480" cy="276999"/>
          </a:xfrm>
          <a:prstGeom prst="rect">
            <a:avLst/>
          </a:prstGeom>
          <a:noFill/>
        </p:spPr>
        <p:txBody>
          <a:bodyPr wrap="square">
            <a:spAutoFit/>
          </a:bodyPr>
          <a:lstStyle/>
          <a:p>
            <a:r>
              <a:rPr lang="en-GB" sz="1200" dirty="0">
                <a:solidFill>
                  <a:schemeClr val="accent6">
                    <a:lumMod val="75000"/>
                  </a:schemeClr>
                </a:solidFill>
                <a:latin typeface="Nunito" panose="02000503000000000000" pitchFamily="2" charset="77"/>
                <a:ea typeface="Aptos" panose="020B0004020202020204" pitchFamily="34" charset="0"/>
                <a:cs typeface="Times New Roman" panose="02020603050405020304" pitchFamily="18" charset="0"/>
              </a:rPr>
              <a:t>© Historic England Archive</a:t>
            </a:r>
            <a:endParaRPr lang="en-GB" sz="1200" dirty="0">
              <a:solidFill>
                <a:schemeClr val="accent6">
                  <a:lumMod val="75000"/>
                </a:schemeClr>
              </a:solidFill>
              <a:latin typeface="Nunito" panose="02000503000000000000" pitchFamily="2" charset="77"/>
            </a:endParaRPr>
          </a:p>
        </p:txBody>
      </p:sp>
    </p:spTree>
    <p:extLst>
      <p:ext uri="{BB962C8B-B14F-4D97-AF65-F5344CB8AC3E}">
        <p14:creationId xmlns:p14="http://schemas.microsoft.com/office/powerpoint/2010/main" val="4230393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731D070-D1D3-3797-EF3F-E7FCD95AA721}"/>
            </a:ext>
          </a:extLst>
        </p:cNvPr>
        <p:cNvGrpSpPr/>
        <p:nvPr/>
      </p:nvGrpSpPr>
      <p:grpSpPr>
        <a:xfrm>
          <a:off x="0" y="0"/>
          <a:ext cx="0" cy="0"/>
          <a:chOff x="0" y="0"/>
          <a:chExt cx="0" cy="0"/>
        </a:xfrm>
      </p:grpSpPr>
      <p:sp>
        <p:nvSpPr>
          <p:cNvPr id="18" name="Title 17">
            <a:extLst>
              <a:ext uri="{FF2B5EF4-FFF2-40B4-BE49-F238E27FC236}">
                <a16:creationId xmlns:a16="http://schemas.microsoft.com/office/drawing/2014/main" id="{17085DC9-C7B6-93DB-E357-D73FB7FB7F5B}"/>
              </a:ext>
            </a:extLst>
          </p:cNvPr>
          <p:cNvSpPr>
            <a:spLocks noGrp="1"/>
          </p:cNvSpPr>
          <p:nvPr>
            <p:ph type="title" idx="4294967295"/>
          </p:nvPr>
        </p:nvSpPr>
        <p:spPr>
          <a:xfrm>
            <a:off x="971340" y="-1689964"/>
            <a:ext cx="10515600" cy="1325563"/>
          </a:xfrm>
        </p:spPr>
        <p:txBody>
          <a:bodyPr/>
          <a:lstStyle/>
          <a:p>
            <a:r>
              <a:rPr lang="en-US" dirty="0"/>
              <a:t>Why is the abbey now in ruins?</a:t>
            </a:r>
          </a:p>
        </p:txBody>
      </p:sp>
      <p:sp>
        <p:nvSpPr>
          <p:cNvPr id="4" name="Slide Question">
            <a:extLst>
              <a:ext uri="{FF2B5EF4-FFF2-40B4-BE49-F238E27FC236}">
                <a16:creationId xmlns:a16="http://schemas.microsoft.com/office/drawing/2014/main" id="{40F6502A-044A-1136-04DD-E6D0749EF37C}"/>
              </a:ext>
            </a:extLst>
          </p:cNvPr>
          <p:cNvSpPr txBox="1"/>
          <p:nvPr/>
        </p:nvSpPr>
        <p:spPr>
          <a:xfrm>
            <a:off x="0" y="-94668"/>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is the abbey now in ruins?</a:t>
            </a:r>
          </a:p>
        </p:txBody>
      </p:sp>
      <p:pic>
        <p:nvPicPr>
          <p:cNvPr id="12" name="Picture 11">
            <a:extLst>
              <a:ext uri="{FF2B5EF4-FFF2-40B4-BE49-F238E27FC236}">
                <a16:creationId xmlns:a16="http://schemas.microsoft.com/office/drawing/2014/main" id="{D153B23E-0433-F44D-3737-B9BF6E81698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b="-103"/>
          <a:stretch/>
        </p:blipFill>
        <p:spPr>
          <a:xfrm>
            <a:off x="9638881" y="265864"/>
            <a:ext cx="2286000" cy="664030"/>
          </a:xfrm>
          <a:prstGeom prst="rect">
            <a:avLst/>
          </a:prstGeom>
        </p:spPr>
      </p:pic>
      <p:grpSp>
        <p:nvGrpSpPr>
          <p:cNvPr id="17" name="Group 16" descr="A photograph of the original deed which surrenders the abbey to Henry VIII">
            <a:extLst>
              <a:ext uri="{FF2B5EF4-FFF2-40B4-BE49-F238E27FC236}">
                <a16:creationId xmlns:a16="http://schemas.microsoft.com/office/drawing/2014/main" id="{3EDA682E-F9EC-48E3-9146-1B9E63B460F9}"/>
              </a:ext>
            </a:extLst>
          </p:cNvPr>
          <p:cNvGrpSpPr/>
          <p:nvPr/>
        </p:nvGrpSpPr>
        <p:grpSpPr>
          <a:xfrm>
            <a:off x="809029" y="498401"/>
            <a:ext cx="5904287" cy="4771246"/>
            <a:chOff x="809029" y="498401"/>
            <a:chExt cx="5904287" cy="4771246"/>
          </a:xfrm>
        </p:grpSpPr>
        <p:pic>
          <p:nvPicPr>
            <p:cNvPr id="9" name="Picture 8" descr="A close-up of a document&#10;&#10;Description automatically generated">
              <a:extLst>
                <a:ext uri="{FF2B5EF4-FFF2-40B4-BE49-F238E27FC236}">
                  <a16:creationId xmlns:a16="http://schemas.microsoft.com/office/drawing/2014/main" id="{DEA92878-19E9-54CB-C6EA-04C2C4F6E4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87699" y="1088927"/>
              <a:ext cx="4225255" cy="4180720"/>
            </a:xfrm>
            <a:prstGeom prst="rect">
              <a:avLst/>
            </a:prstGeom>
            <a:ln w="25400">
              <a:solidFill>
                <a:schemeClr val="tx1"/>
              </a:solidFill>
            </a:ln>
          </p:spPr>
        </p:pic>
        <p:sp>
          <p:nvSpPr>
            <p:cNvPr id="13" name="TextBox 12">
              <a:extLst>
                <a:ext uri="{FF2B5EF4-FFF2-40B4-BE49-F238E27FC236}">
                  <a16:creationId xmlns:a16="http://schemas.microsoft.com/office/drawing/2014/main" id="{DBFFA5C3-AD80-ADFC-4EBC-0877EC08F717}"/>
                </a:ext>
              </a:extLst>
            </p:cNvPr>
            <p:cNvSpPr txBox="1"/>
            <p:nvPr/>
          </p:nvSpPr>
          <p:spPr>
            <a:xfrm>
              <a:off x="3775552" y="4757143"/>
              <a:ext cx="1852980" cy="430887"/>
            </a:xfrm>
            <a:prstGeom prst="rect">
              <a:avLst/>
            </a:prstGeom>
            <a:noFill/>
          </p:spPr>
          <p:txBody>
            <a:bodyPr wrap="square">
              <a:spAutoFit/>
            </a:bodyPr>
            <a:lstStyle/>
            <a:p>
              <a:r>
                <a:rPr lang="en-GB" sz="1100" b="0" i="0" dirty="0">
                  <a:solidFill>
                    <a:schemeClr val="tx1">
                      <a:lumMod val="65000"/>
                      <a:lumOff val="35000"/>
                    </a:schemeClr>
                  </a:solidFill>
                  <a:effectLst/>
                  <a:latin typeface="Nunito" panose="02000503000000000000" pitchFamily="2" charset="77"/>
                  <a:cs typeface="Gill Sans Light" panose="020B0302020104020203" pitchFamily="34" charset="-79"/>
                </a:rPr>
                <a:t>© The National Archives (E322-91)</a:t>
              </a:r>
              <a:endParaRPr lang="en-GB" sz="1100" dirty="0">
                <a:solidFill>
                  <a:schemeClr val="tx1">
                    <a:lumMod val="65000"/>
                    <a:lumOff val="35000"/>
                  </a:schemeClr>
                </a:solidFill>
                <a:latin typeface="Nunito" panose="02000503000000000000" pitchFamily="2" charset="77"/>
              </a:endParaRPr>
            </a:p>
          </p:txBody>
        </p:sp>
        <p:grpSp>
          <p:nvGrpSpPr>
            <p:cNvPr id="14" name="Caption">
              <a:extLst>
                <a:ext uri="{FF2B5EF4-FFF2-40B4-BE49-F238E27FC236}">
                  <a16:creationId xmlns:a16="http://schemas.microsoft.com/office/drawing/2014/main" id="{625596FC-0C78-4B1C-9EFD-73623BB5FA35}"/>
                </a:ext>
              </a:extLst>
            </p:cNvPr>
            <p:cNvGrpSpPr/>
            <p:nvPr/>
          </p:nvGrpSpPr>
          <p:grpSpPr>
            <a:xfrm>
              <a:off x="809029" y="498401"/>
              <a:ext cx="5904287" cy="707886"/>
              <a:chOff x="5121850" y="2417403"/>
              <a:chExt cx="5904287" cy="707886"/>
            </a:xfrm>
          </p:grpSpPr>
          <p:pic>
            <p:nvPicPr>
              <p:cNvPr id="15" name="Picture 14">
                <a:extLst>
                  <a:ext uri="{FF2B5EF4-FFF2-40B4-BE49-F238E27FC236}">
                    <a16:creationId xmlns:a16="http://schemas.microsoft.com/office/drawing/2014/main" id="{E4AD0730-61E3-8BBB-E311-8B0DD6B661C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flipV="1">
                <a:off x="5071153" y="2510827"/>
                <a:ext cx="350267" cy="248874"/>
              </a:xfrm>
              <a:prstGeom prst="rect">
                <a:avLst/>
              </a:prstGeom>
            </p:spPr>
          </p:pic>
          <p:sp>
            <p:nvSpPr>
              <p:cNvPr id="16" name="TextBox 15">
                <a:extLst>
                  <a:ext uri="{FF2B5EF4-FFF2-40B4-BE49-F238E27FC236}">
                    <a16:creationId xmlns:a16="http://schemas.microsoft.com/office/drawing/2014/main" id="{C0CBA8C4-4778-45C0-0A64-37A953B1ABDA}"/>
                  </a:ext>
                </a:extLst>
              </p:cNvPr>
              <p:cNvSpPr txBox="1"/>
              <p:nvPr/>
            </p:nvSpPr>
            <p:spPr>
              <a:xfrm>
                <a:off x="5276103" y="2417403"/>
                <a:ext cx="5750034" cy="707886"/>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The original deed surrendering the Abbey to Henry VIII</a:t>
                </a:r>
              </a:p>
              <a:p>
                <a:pPr>
                  <a:lnSpc>
                    <a:spcPct val="150000"/>
                  </a:lnSpc>
                </a:pPr>
                <a:endParaRPr lang="en-GB" sz="1600" dirty="0">
                  <a:latin typeface="Linkpen 17a Print" panose="03050602060000000000" pitchFamily="66" charset="77"/>
                </a:endParaRPr>
              </a:p>
            </p:txBody>
          </p:sp>
        </p:grpSp>
      </p:grpSp>
      <p:pic>
        <p:nvPicPr>
          <p:cNvPr id="7" name="Picture 6" descr="An illustration of Henry the 8th">
            <a:extLst>
              <a:ext uri="{FF2B5EF4-FFF2-40B4-BE49-F238E27FC236}">
                <a16:creationId xmlns:a16="http://schemas.microsoft.com/office/drawing/2014/main" id="{D483A2E3-F3AA-9D12-99B6-8C54EF81F49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1322933" y="2799058"/>
            <a:ext cx="5993726" cy="3446575"/>
          </a:xfrm>
          <a:prstGeom prst="rect">
            <a:avLst/>
          </a:prstGeom>
        </p:spPr>
      </p:pic>
      <p:sp>
        <p:nvSpPr>
          <p:cNvPr id="6" name="Text ">
            <a:extLst>
              <a:ext uri="{FF2B5EF4-FFF2-40B4-BE49-F238E27FC236}">
                <a16:creationId xmlns:a16="http://schemas.microsoft.com/office/drawing/2014/main" id="{3D44EB3D-5398-B181-B3DE-F20ED0423A67}"/>
              </a:ext>
            </a:extLst>
          </p:cNvPr>
          <p:cNvSpPr txBox="1"/>
          <p:nvPr/>
        </p:nvSpPr>
        <p:spPr>
          <a:xfrm>
            <a:off x="5991164" y="1280137"/>
            <a:ext cx="5531402" cy="4051109"/>
          </a:xfrm>
          <a:prstGeom prst="rect">
            <a:avLst/>
          </a:prstGeom>
          <a:noFill/>
        </p:spPr>
        <p:txBody>
          <a:bodyPr wrap="square">
            <a:spAutoFit/>
          </a:bodyPr>
          <a:lstStyle/>
          <a:p>
            <a:pPr>
              <a:lnSpc>
                <a:spcPct val="150000"/>
              </a:lnSpc>
            </a:pPr>
            <a:r>
              <a:rPr lang="en-GB" sz="1400" dirty="0">
                <a:latin typeface="Linkpen 17a Print" panose="03050602060000000000" pitchFamily="66" charset="77"/>
                <a:cs typeface="Arial"/>
              </a:rPr>
              <a:t>In 1536 King Henry VIII decided to close down all of the monasteries and abbeys in England. This is known as the Dissolution of the Monasteries.</a:t>
            </a:r>
            <a:endParaRPr lang="en-US" sz="1400" dirty="0">
              <a:latin typeface="Linkpen 17a Print" panose="03050602060000000000" pitchFamily="66" charset="77"/>
            </a:endParaRPr>
          </a:p>
          <a:p>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cs typeface="Arial"/>
              </a:rPr>
              <a:t>In 1537 Henry’s men went to Furness Abbey. They made the monks leave the abbey, they took all the valuables they could find and they destroyed the buildings.</a:t>
            </a:r>
          </a:p>
          <a:p>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Many monks and workers lost their homes and jobs. What remained of the abbey fell into ruin, marking the end of this prosperous era in Barrow-in-Furness’ history.</a:t>
            </a:r>
          </a:p>
        </p:txBody>
      </p:sp>
      <p:pic>
        <p:nvPicPr>
          <p:cNvPr id="11" name="Picture 10">
            <a:extLst>
              <a:ext uri="{FF2B5EF4-FFF2-40B4-BE49-F238E27FC236}">
                <a16:creationId xmlns:a16="http://schemas.microsoft.com/office/drawing/2014/main" id="{CCEA5E78-34B1-2E0E-12F6-BF525FC79924}"/>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2562" y="5152287"/>
            <a:ext cx="12194561" cy="1866316"/>
          </a:xfrm>
          <a:prstGeom prst="rect">
            <a:avLst/>
          </a:prstGeom>
        </p:spPr>
      </p:pic>
      <p:pic>
        <p:nvPicPr>
          <p:cNvPr id="3" name="Logo">
            <a:extLst>
              <a:ext uri="{FF2B5EF4-FFF2-40B4-BE49-F238E27FC236}">
                <a16:creationId xmlns:a16="http://schemas.microsoft.com/office/drawing/2014/main" id="{5DDA70C4-66F0-4B14-42D9-BD7E9E35D704}"/>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0781881" y="5546690"/>
            <a:ext cx="1410118" cy="1309868"/>
          </a:xfrm>
          <a:prstGeom prst="rect">
            <a:avLst/>
          </a:prstGeom>
        </p:spPr>
      </p:pic>
    </p:spTree>
    <p:extLst>
      <p:ext uri="{BB962C8B-B14F-4D97-AF65-F5344CB8AC3E}">
        <p14:creationId xmlns:p14="http://schemas.microsoft.com/office/powerpoint/2010/main" val="1706127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1000"/>
                                        <p:tgtEl>
                                          <p:spTgt spid="6">
                                            <p:txEl>
                                              <p:pRg st="0" end="0"/>
                                            </p:txEl>
                                          </p:spTgt>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1000"/>
                                        <p:tgtEl>
                                          <p:spTgt spid="6">
                                            <p:txEl>
                                              <p:pRg st="2" end="2"/>
                                            </p:txEl>
                                          </p:spTgt>
                                        </p:tgtEl>
                                      </p:cBhvr>
                                    </p:animEffec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6">
                                            <p:txEl>
                                              <p:pRg st="4" end="4"/>
                                            </p:txEl>
                                          </p:spTgt>
                                        </p:tgtEl>
                                        <p:attrNameLst>
                                          <p:attrName>style.visibility</p:attrName>
                                        </p:attrNameLst>
                                      </p:cBhvr>
                                      <p:to>
                                        <p:strVal val="visible"/>
                                      </p:to>
                                    </p:set>
                                    <p:animEffect transition="in" filter="fade">
                                      <p:cBhvr>
                                        <p:cTn id="24"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1FDFB-E31E-92A4-B167-19550AF3C7BA}"/>
              </a:ext>
            </a:extLst>
          </p:cNvPr>
          <p:cNvSpPr>
            <a:spLocks noGrp="1"/>
          </p:cNvSpPr>
          <p:nvPr>
            <p:ph type="title" idx="4294967295"/>
          </p:nvPr>
        </p:nvSpPr>
        <p:spPr>
          <a:xfrm>
            <a:off x="1160930" y="-1938200"/>
            <a:ext cx="10515600" cy="1325563"/>
          </a:xfrm>
        </p:spPr>
        <p:txBody>
          <a:bodyPr/>
          <a:lstStyle/>
          <a:p>
            <a:r>
              <a:rPr lang="en-US" dirty="0"/>
              <a:t>Roman influence</a:t>
            </a:r>
          </a:p>
        </p:txBody>
      </p:sp>
      <p:pic>
        <p:nvPicPr>
          <p:cNvPr id="12" name="Picture 11">
            <a:extLst>
              <a:ext uri="{FF2B5EF4-FFF2-40B4-BE49-F238E27FC236}">
                <a16:creationId xmlns:a16="http://schemas.microsoft.com/office/drawing/2014/main" id="{D6CFCAE4-EE26-CC31-79C0-154B7E90C72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b="-103"/>
          <a:stretch/>
        </p:blipFill>
        <p:spPr>
          <a:xfrm>
            <a:off x="9638882" y="175361"/>
            <a:ext cx="2286000" cy="664030"/>
          </a:xfrm>
          <a:prstGeom prst="rect">
            <a:avLst/>
          </a:prstGeom>
        </p:spPr>
      </p:pic>
      <p:sp>
        <p:nvSpPr>
          <p:cNvPr id="4" name="Slide Question">
            <a:extLst>
              <a:ext uri="{FF2B5EF4-FFF2-40B4-BE49-F238E27FC236}">
                <a16:creationId xmlns:a16="http://schemas.microsoft.com/office/drawing/2014/main" id="{1B00998A-C9C8-6513-D1C2-C22377EB4A49}"/>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Roman influence in the area?</a:t>
            </a:r>
          </a:p>
        </p:txBody>
      </p:sp>
      <p:sp>
        <p:nvSpPr>
          <p:cNvPr id="6" name="Text ">
            <a:extLst>
              <a:ext uri="{FF2B5EF4-FFF2-40B4-BE49-F238E27FC236}">
                <a16:creationId xmlns:a16="http://schemas.microsoft.com/office/drawing/2014/main" id="{930FAE79-595B-B981-E730-9CE1DF7F0C49}"/>
              </a:ext>
            </a:extLst>
          </p:cNvPr>
          <p:cNvSpPr txBox="1"/>
          <p:nvPr/>
        </p:nvSpPr>
        <p:spPr>
          <a:xfrm>
            <a:off x="472497" y="479876"/>
            <a:ext cx="5656160" cy="495520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55 BC, Julius Caesar lead the first Roman military expedition to Britain following up with a second the next year.</a:t>
            </a:r>
          </a:p>
          <a:p>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It wasn’t until AD 43 that the Romans, under the orders of Emperor Claudius, returned to conquer Britain.</a:t>
            </a:r>
          </a:p>
          <a:p>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For nearly 400 years, the Romans ruled Britain taking and founding cities, building roads and villas, and taking over and creating new farmsteads.</a:t>
            </a:r>
          </a:p>
          <a:p>
            <a:endParaRPr lang="en-GB" sz="1400" dirty="0">
              <a:latin typeface="Linkpen 17a Print" panose="03050602060000000000" pitchFamily="66" charset="77"/>
            </a:endParaRPr>
          </a:p>
          <a:p>
            <a:pPr>
              <a:lnSpc>
                <a:spcPct val="150000"/>
              </a:lnSpc>
            </a:pPr>
            <a:r>
              <a:rPr lang="en-GB" sz="1400" dirty="0">
                <a:latin typeface="Linkpen 17a Print"/>
              </a:rPr>
              <a:t>They also built defensive structures such as Hadrian's Wall, which spans the counties of Cumbria and Northumberland</a:t>
            </a:r>
            <a:r>
              <a:rPr lang="en-GB" sz="1600" dirty="0">
                <a:latin typeface="Linkpen 17a Print" panose="03050602060000000000" pitchFamily="66" charset="77"/>
              </a:rPr>
              <a:t>.</a:t>
            </a:r>
            <a:endParaRPr lang="en-GB" sz="1400" dirty="0">
              <a:latin typeface="Linkpen 17a Print" panose="03050602060000000000" pitchFamily="66" charset="77"/>
            </a:endParaRPr>
          </a:p>
        </p:txBody>
      </p:sp>
      <p:pic>
        <p:nvPicPr>
          <p:cNvPr id="10" name="Picture 9" descr="A map of Europe with red marking the Roman Empire at the time. The red covers England, most of Central Europe, The norther area of Africa, and some of East Asia.">
            <a:extLst>
              <a:ext uri="{FF2B5EF4-FFF2-40B4-BE49-F238E27FC236}">
                <a16:creationId xmlns:a16="http://schemas.microsoft.com/office/drawing/2014/main" id="{5DD8DE95-5B29-28F5-4A51-3EAC7BEE169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08214" y="915172"/>
            <a:ext cx="5716668" cy="4266170"/>
          </a:xfrm>
          <a:prstGeom prst="rect">
            <a:avLst/>
          </a:prstGeom>
        </p:spPr>
      </p:pic>
      <p:pic>
        <p:nvPicPr>
          <p:cNvPr id="14" name="Picture 13" descr="An illustration of a roman soldier wearing traditional Roman armour and carrying a red shield. ">
            <a:extLst>
              <a:ext uri="{FF2B5EF4-FFF2-40B4-BE49-F238E27FC236}">
                <a16:creationId xmlns:a16="http://schemas.microsoft.com/office/drawing/2014/main" id="{36A0FE43-5F10-442D-693A-8F2C8B390A8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83928" y="2645227"/>
            <a:ext cx="2282052" cy="4633256"/>
          </a:xfrm>
          <a:prstGeom prst="rect">
            <a:avLst/>
          </a:prstGeom>
        </p:spPr>
      </p:pic>
      <p:pic>
        <p:nvPicPr>
          <p:cNvPr id="9" name="Picture 8">
            <a:extLst>
              <a:ext uri="{FF2B5EF4-FFF2-40B4-BE49-F238E27FC236}">
                <a16:creationId xmlns:a16="http://schemas.microsoft.com/office/drawing/2014/main" id="{652FDE9D-6CB4-6C25-A2A5-843414FCB06D}"/>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0" y="5427537"/>
            <a:ext cx="12192000" cy="1564214"/>
          </a:xfrm>
          <a:prstGeom prst="rect">
            <a:avLst/>
          </a:prstGeom>
        </p:spPr>
      </p:pic>
      <p:pic>
        <p:nvPicPr>
          <p:cNvPr id="3" name="Logo">
            <a:extLst>
              <a:ext uri="{FF2B5EF4-FFF2-40B4-BE49-F238E27FC236}">
                <a16:creationId xmlns:a16="http://schemas.microsoft.com/office/drawing/2014/main" id="{0A36A4D8-C0A6-9AC3-4F14-25D48BF14CC7}"/>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781882" y="5547412"/>
            <a:ext cx="1410118" cy="1309868"/>
          </a:xfrm>
          <a:prstGeom prst="rect">
            <a:avLst/>
          </a:prstGeom>
        </p:spPr>
      </p:pic>
    </p:spTree>
    <p:extLst>
      <p:ext uri="{BB962C8B-B14F-4D97-AF65-F5344CB8AC3E}">
        <p14:creationId xmlns:p14="http://schemas.microsoft.com/office/powerpoint/2010/main" val="2755744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Effect transition="in" filter="fade">
                                      <p:cBhvr>
                                        <p:cTn id="11" dur="1000"/>
                                        <p:tgtEl>
                                          <p:spTgt spid="6">
                                            <p:txEl>
                                              <p:pRg st="2" end="2"/>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animEffect transition="in" filter="fade">
                                      <p:cBhvr>
                                        <p:cTn id="15" dur="1000"/>
                                        <p:tgtEl>
                                          <p:spTgt spid="6">
                                            <p:txEl>
                                              <p:pRg st="4" end="4"/>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animEffect transition="in" filter="fade">
                                      <p:cBhvr>
                                        <p:cTn id="19" dur="1000"/>
                                        <p:tgtEl>
                                          <p:spTgt spid="6">
                                            <p:txEl>
                                              <p:pRg st="6" end="6"/>
                                            </p:txEl>
                                          </p:spTgt>
                                        </p:tgtEl>
                                      </p:cBhvr>
                                    </p:animEffect>
                                  </p:childTnLst>
                                </p:cTn>
                              </p:par>
                            </p:childTnLst>
                          </p:cTn>
                        </p:par>
                        <p:par>
                          <p:cTn id="20" fill="hold">
                            <p:stCondLst>
                              <p:cond delay="4000"/>
                            </p:stCondLst>
                            <p:childTnLst>
                              <p:par>
                                <p:cTn id="21" presetID="2" presetClass="entr" presetSubtype="1" decel="5000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ppt_x"/>
                                          </p:val>
                                        </p:tav>
                                        <p:tav tm="100000">
                                          <p:val>
                                            <p:strVal val="#ppt_x"/>
                                          </p:val>
                                        </p:tav>
                                      </p:tavLst>
                                    </p:anim>
                                    <p:anim calcmode="lin" valueType="num">
                                      <p:cBhvr additive="base">
                                        <p:cTn id="24" dur="1000" fill="hold"/>
                                        <p:tgtEl>
                                          <p:spTgt spid="10"/>
                                        </p:tgtEl>
                                        <p:attrNameLst>
                                          <p:attrName>ppt_y</p:attrName>
                                        </p:attrNameLst>
                                      </p:cBhvr>
                                      <p:tavLst>
                                        <p:tav tm="0">
                                          <p:val>
                                            <p:strVal val="0-#ppt_h/2"/>
                                          </p:val>
                                        </p:tav>
                                        <p:tav tm="100000">
                                          <p:val>
                                            <p:strVal val="#ppt_y"/>
                                          </p:val>
                                        </p:tav>
                                      </p:tavLst>
                                    </p:anim>
                                  </p:childTnLst>
                                </p:cTn>
                              </p:par>
                            </p:childTnLst>
                          </p:cTn>
                        </p:par>
                        <p:par>
                          <p:cTn id="25" fill="hold">
                            <p:stCondLst>
                              <p:cond delay="5000"/>
                            </p:stCondLst>
                            <p:childTnLst>
                              <p:par>
                                <p:cTn id="26" presetID="2" presetClass="entr" presetSubtype="4" decel="5000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000" fill="hold"/>
                                        <p:tgtEl>
                                          <p:spTgt spid="14"/>
                                        </p:tgtEl>
                                        <p:attrNameLst>
                                          <p:attrName>ppt_x</p:attrName>
                                        </p:attrNameLst>
                                      </p:cBhvr>
                                      <p:tavLst>
                                        <p:tav tm="0">
                                          <p:val>
                                            <p:strVal val="#ppt_x"/>
                                          </p:val>
                                        </p:tav>
                                        <p:tav tm="100000">
                                          <p:val>
                                            <p:strVal val="#ppt_x"/>
                                          </p:val>
                                        </p:tav>
                                      </p:tavLst>
                                    </p:anim>
                                    <p:anim calcmode="lin" valueType="num">
                                      <p:cBhvr additive="base">
                                        <p:cTn id="29"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0254F30-809B-D5CD-DB1A-D900596C99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587B65-38CF-9B16-B281-0D47FE801847}"/>
              </a:ext>
            </a:extLst>
          </p:cNvPr>
          <p:cNvSpPr>
            <a:spLocks noGrp="1"/>
          </p:cNvSpPr>
          <p:nvPr>
            <p:ph type="title" idx="4294967295"/>
          </p:nvPr>
        </p:nvSpPr>
        <p:spPr>
          <a:xfrm>
            <a:off x="644788" y="-1706088"/>
            <a:ext cx="6455259" cy="1325563"/>
          </a:xfrm>
        </p:spPr>
        <p:txBody>
          <a:bodyPr/>
          <a:lstStyle/>
          <a:p>
            <a:r>
              <a:rPr lang="en-US" dirty="0"/>
              <a:t>Did the Romans settle in Barrow?</a:t>
            </a:r>
          </a:p>
        </p:txBody>
      </p:sp>
      <p:sp>
        <p:nvSpPr>
          <p:cNvPr id="4" name="Slide Question">
            <a:extLst>
              <a:ext uri="{FF2B5EF4-FFF2-40B4-BE49-F238E27FC236}">
                <a16:creationId xmlns:a16="http://schemas.microsoft.com/office/drawing/2014/main" id="{72E3E3B0-AA4A-3CC7-65F7-4FDAE30DD5F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Roman influence in the area?</a:t>
            </a:r>
          </a:p>
        </p:txBody>
      </p:sp>
      <p:sp>
        <p:nvSpPr>
          <p:cNvPr id="5" name="Title">
            <a:extLst>
              <a:ext uri="{FF2B5EF4-FFF2-40B4-BE49-F238E27FC236}">
                <a16:creationId xmlns:a16="http://schemas.microsoft.com/office/drawing/2014/main" id="{3E6A37D6-A9FA-1969-3753-36AB144D0597}"/>
              </a:ext>
            </a:extLst>
          </p:cNvPr>
          <p:cNvSpPr txBox="1">
            <a:spLocks/>
          </p:cNvSpPr>
          <p:nvPr/>
        </p:nvSpPr>
        <p:spPr>
          <a:xfrm>
            <a:off x="494269" y="393297"/>
            <a:ext cx="1109901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Did the Romans Settle in Barrow?</a:t>
            </a:r>
          </a:p>
        </p:txBody>
      </p:sp>
      <p:pic>
        <p:nvPicPr>
          <p:cNvPr id="3" name="Logo">
            <a:extLst>
              <a:ext uri="{FF2B5EF4-FFF2-40B4-BE49-F238E27FC236}">
                <a16:creationId xmlns:a16="http://schemas.microsoft.com/office/drawing/2014/main" id="{77ECBF6D-DE7A-849B-618D-0378970CD68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99242" y="0"/>
            <a:ext cx="1410118" cy="1309868"/>
          </a:xfrm>
          <a:prstGeom prst="rect">
            <a:avLst/>
          </a:prstGeom>
        </p:spPr>
      </p:pic>
      <p:sp>
        <p:nvSpPr>
          <p:cNvPr id="6" name="Text ">
            <a:extLst>
              <a:ext uri="{FF2B5EF4-FFF2-40B4-BE49-F238E27FC236}">
                <a16:creationId xmlns:a16="http://schemas.microsoft.com/office/drawing/2014/main" id="{AA83F3A2-DE70-7B7C-C901-3D2A220301BC}"/>
              </a:ext>
            </a:extLst>
          </p:cNvPr>
          <p:cNvSpPr txBox="1"/>
          <p:nvPr/>
        </p:nvSpPr>
        <p:spPr>
          <a:xfrm>
            <a:off x="494269" y="1525999"/>
            <a:ext cx="5601731" cy="3943387"/>
          </a:xfrm>
          <a:prstGeom prst="rect">
            <a:avLst/>
          </a:prstGeom>
          <a:noFill/>
        </p:spPr>
        <p:txBody>
          <a:bodyPr wrap="square">
            <a:spAutoFit/>
          </a:bodyPr>
          <a:lstStyle/>
          <a:p>
            <a:pPr>
              <a:lnSpc>
                <a:spcPct val="150000"/>
              </a:lnSpc>
            </a:pPr>
            <a:r>
              <a:rPr lang="en-GB" sz="1400" dirty="0">
                <a:solidFill>
                  <a:srgbClr val="202122"/>
                </a:solidFill>
                <a:latin typeface="Linkpen 17a Print" panose="03050602060000000000" pitchFamily="66" charset="77"/>
              </a:rPr>
              <a:t>There is no evidence of Roman buildings or roads near to Barrow itself.</a:t>
            </a:r>
          </a:p>
          <a:p>
            <a:pPr>
              <a:lnSpc>
                <a:spcPct val="150000"/>
              </a:lnSpc>
            </a:pPr>
            <a:endParaRPr lang="en-GB" sz="1400" dirty="0">
              <a:solidFill>
                <a:srgbClr val="202122"/>
              </a:solidFill>
              <a:latin typeface="Linkpen 17a Print" panose="03050602060000000000" pitchFamily="66" charset="77"/>
            </a:endParaRPr>
          </a:p>
          <a:p>
            <a:pPr>
              <a:lnSpc>
                <a:spcPct val="150000"/>
              </a:lnSpc>
            </a:pPr>
            <a:r>
              <a:rPr lang="en-GB" sz="1400" dirty="0">
                <a:solidFill>
                  <a:srgbClr val="202122"/>
                </a:solidFill>
                <a:latin typeface="Linkpen 17a Print" panose="03050602060000000000" pitchFamily="66" charset="77"/>
              </a:rPr>
              <a:t>However, there have been Roman finds of coins, bracelets and a statuette, in and around Barrow.</a:t>
            </a:r>
          </a:p>
          <a:p>
            <a:pPr>
              <a:lnSpc>
                <a:spcPct val="150000"/>
              </a:lnSpc>
            </a:pPr>
            <a:endParaRPr lang="en-GB" sz="1400" dirty="0">
              <a:solidFill>
                <a:srgbClr val="202122"/>
              </a:solidFill>
              <a:latin typeface="Linkpen 17a Print" panose="03050602060000000000" pitchFamily="66" charset="77"/>
            </a:endParaRPr>
          </a:p>
          <a:p>
            <a:pPr>
              <a:lnSpc>
                <a:spcPct val="150000"/>
              </a:lnSpc>
            </a:pPr>
            <a:r>
              <a:rPr lang="en-GB" sz="1400" dirty="0">
                <a:solidFill>
                  <a:srgbClr val="202122"/>
                </a:solidFill>
                <a:latin typeface="Linkpen 17a Print" panose="03050602060000000000" pitchFamily="66" charset="77"/>
              </a:rPr>
              <a:t>This suggests that whilst the Romans didn't settle in the town, they did have a presence in the area.</a:t>
            </a:r>
          </a:p>
          <a:p>
            <a:pPr>
              <a:lnSpc>
                <a:spcPct val="150000"/>
              </a:lnSpc>
            </a:pPr>
            <a:endParaRPr lang="en-GB" sz="1400" dirty="0">
              <a:solidFill>
                <a:srgbClr val="202122"/>
              </a:solidFill>
              <a:latin typeface="Linkpen 17a Print" panose="03050602060000000000" pitchFamily="66" charset="77"/>
            </a:endParaRPr>
          </a:p>
          <a:p>
            <a:pPr>
              <a:lnSpc>
                <a:spcPct val="150000"/>
              </a:lnSpc>
            </a:pPr>
            <a:r>
              <a:rPr lang="en-GB" sz="1400" dirty="0">
                <a:solidFill>
                  <a:srgbClr val="202122"/>
                </a:solidFill>
                <a:latin typeface="Linkpen 17a Print" panose="03050602060000000000" pitchFamily="66" charset="77"/>
              </a:rPr>
              <a:t>It is possible that the local </a:t>
            </a:r>
            <a:r>
              <a:rPr lang="en-GB" sz="1400" dirty="0">
                <a:solidFill>
                  <a:srgbClr val="0B0C0C"/>
                </a:solidFill>
                <a:latin typeface="Linkpen 17a Print" panose="03050602060000000000" pitchFamily="66" charset="77"/>
              </a:rPr>
              <a:t>Celtic tribes had a pact of non-aggression with the Romans and traded with them.</a:t>
            </a:r>
            <a:endParaRPr lang="en-GB" sz="1400" dirty="0">
              <a:latin typeface="Linkpen 17a Print" panose="03050602060000000000" pitchFamily="66" charset="77"/>
            </a:endParaRPr>
          </a:p>
        </p:txBody>
      </p:sp>
      <p:pic>
        <p:nvPicPr>
          <p:cNvPr id="8" name="Picture 7" descr="A map showing Hadrian's Wall and Barrow-in-Furness.">
            <a:extLst>
              <a:ext uri="{FF2B5EF4-FFF2-40B4-BE49-F238E27FC236}">
                <a16:creationId xmlns:a16="http://schemas.microsoft.com/office/drawing/2014/main" id="{EEADD7FD-D7E1-A8BD-025B-8F59748175E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13211" y="1430134"/>
            <a:ext cx="4947177" cy="4818789"/>
          </a:xfrm>
          <a:prstGeom prst="rect">
            <a:avLst/>
          </a:prstGeom>
        </p:spPr>
      </p:pic>
      <p:pic>
        <p:nvPicPr>
          <p:cNvPr id="21" name="Picture 20" descr="An illustration of a roman soldier wearing traditional Roman armour and carrying a red shield.">
            <a:extLst>
              <a:ext uri="{FF2B5EF4-FFF2-40B4-BE49-F238E27FC236}">
                <a16:creationId xmlns:a16="http://schemas.microsoft.com/office/drawing/2014/main" id="{2304843D-1BBA-26D3-4743-0A3C40D8BEA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96602" y="3160041"/>
            <a:ext cx="2361994" cy="4980328"/>
          </a:xfrm>
          <a:prstGeom prst="rect">
            <a:avLst/>
          </a:prstGeom>
        </p:spPr>
      </p:pic>
      <p:pic>
        <p:nvPicPr>
          <p:cNvPr id="12" name="Picture 11">
            <a:extLst>
              <a:ext uri="{FF2B5EF4-FFF2-40B4-BE49-F238E27FC236}">
                <a16:creationId xmlns:a16="http://schemas.microsoft.com/office/drawing/2014/main" id="{28A05807-7F6A-4377-AFF5-F813D6D7AC20}"/>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b="-103"/>
          <a:stretch/>
        </p:blipFill>
        <p:spPr>
          <a:xfrm>
            <a:off x="288054" y="5964324"/>
            <a:ext cx="2286000" cy="664030"/>
          </a:xfrm>
          <a:prstGeom prst="rect">
            <a:avLst/>
          </a:prstGeom>
        </p:spPr>
      </p:pic>
    </p:spTree>
    <p:extLst>
      <p:ext uri="{BB962C8B-B14F-4D97-AF65-F5344CB8AC3E}">
        <p14:creationId xmlns:p14="http://schemas.microsoft.com/office/powerpoint/2010/main" val="1156137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2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35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childTnLst>
                                </p:cTn>
                              </p:par>
                            </p:childTnLst>
                          </p:cTn>
                        </p:par>
                        <p:par>
                          <p:cTn id="16" fill="hold">
                            <p:stCondLst>
                              <p:cond delay="4500"/>
                            </p:stCondLst>
                            <p:childTnLst>
                              <p:par>
                                <p:cTn id="17" presetID="10" presetClass="entr" presetSubtype="0" fill="hold" grpId="0" nodeType="after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1000"/>
                                        <p:tgtEl>
                                          <p:spTgt spid="6">
                                            <p:txEl>
                                              <p:pRg st="4" end="4"/>
                                            </p:txEl>
                                          </p:spTgt>
                                        </p:tgtEl>
                                      </p:cBhvr>
                                    </p:animEffect>
                                  </p:childTnLst>
                                </p:cTn>
                              </p:par>
                            </p:childTnLst>
                          </p:cTn>
                        </p:par>
                        <p:par>
                          <p:cTn id="20" fill="hold">
                            <p:stCondLst>
                              <p:cond delay="5500"/>
                            </p:stCondLst>
                            <p:childTnLst>
                              <p:par>
                                <p:cTn id="21" presetID="10" presetClass="entr" presetSubtype="0" fill="hold" grpId="0" nodeType="after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animEffect transition="in" filter="fade">
                                      <p:cBhvr>
                                        <p:cTn id="23" dur="1000"/>
                                        <p:tgtEl>
                                          <p:spTgt spid="6">
                                            <p:txEl>
                                              <p:pRg st="6" end="6"/>
                                            </p:txEl>
                                          </p:spTgt>
                                        </p:tgtEl>
                                      </p:cBhvr>
                                    </p:animEffect>
                                  </p:childTnLst>
                                </p:cTn>
                              </p:par>
                            </p:childTnLst>
                          </p:cTn>
                        </p:par>
                        <p:par>
                          <p:cTn id="24" fill="hold">
                            <p:stCondLst>
                              <p:cond delay="6500"/>
                            </p:stCondLst>
                            <p:childTnLst>
                              <p:par>
                                <p:cTn id="25" presetID="2" presetClass="entr" presetSubtype="4" decel="5000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ppt_x"/>
                                          </p:val>
                                        </p:tav>
                                        <p:tav tm="100000">
                                          <p:val>
                                            <p:strVal val="#ppt_x"/>
                                          </p:val>
                                        </p:tav>
                                      </p:tavLst>
                                    </p:anim>
                                    <p:anim calcmode="lin" valueType="num">
                                      <p:cBhvr additive="base">
                                        <p:cTn id="28" dur="10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7500"/>
                            </p:stCondLst>
                            <p:childTnLst>
                              <p:par>
                                <p:cTn id="30" presetID="2" presetClass="entr" presetSubtype="2" decel="5000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1000" fill="hold"/>
                                        <p:tgtEl>
                                          <p:spTgt spid="21"/>
                                        </p:tgtEl>
                                        <p:attrNameLst>
                                          <p:attrName>ppt_x</p:attrName>
                                        </p:attrNameLst>
                                      </p:cBhvr>
                                      <p:tavLst>
                                        <p:tav tm="0">
                                          <p:val>
                                            <p:strVal val="1+#ppt_w/2"/>
                                          </p:val>
                                        </p:tav>
                                        <p:tav tm="100000">
                                          <p:val>
                                            <p:strVal val="#ppt_x"/>
                                          </p:val>
                                        </p:tav>
                                      </p:tavLst>
                                    </p:anim>
                                    <p:anim calcmode="lin" valueType="num">
                                      <p:cBhvr additive="base">
                                        <p:cTn id="33"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42E74E5-8E40-E0DC-2BE7-577353F1EA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943A37-8376-EF8A-BA8C-B06701E8DDFC}"/>
              </a:ext>
            </a:extLst>
          </p:cNvPr>
          <p:cNvSpPr>
            <a:spLocks noGrp="1"/>
          </p:cNvSpPr>
          <p:nvPr>
            <p:ph type="title" idx="4294967295"/>
          </p:nvPr>
        </p:nvSpPr>
        <p:spPr>
          <a:xfrm>
            <a:off x="1077686" y="-2249494"/>
            <a:ext cx="10515600" cy="1325563"/>
          </a:xfrm>
        </p:spPr>
        <p:txBody>
          <a:bodyPr/>
          <a:lstStyle/>
          <a:p>
            <a:r>
              <a:rPr lang="en-US" dirty="0"/>
              <a:t>Roman Departure</a:t>
            </a:r>
          </a:p>
        </p:txBody>
      </p:sp>
      <p:sp>
        <p:nvSpPr>
          <p:cNvPr id="4" name="Slide Question">
            <a:extLst>
              <a:ext uri="{FF2B5EF4-FFF2-40B4-BE49-F238E27FC236}">
                <a16:creationId xmlns:a16="http://schemas.microsoft.com/office/drawing/2014/main" id="{E837B5EF-D045-FE17-64F6-18FDCCCDD01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Roman influence in the area?</a:t>
            </a:r>
          </a:p>
        </p:txBody>
      </p:sp>
      <p:pic>
        <p:nvPicPr>
          <p:cNvPr id="3" name="Logo">
            <a:extLst>
              <a:ext uri="{FF2B5EF4-FFF2-40B4-BE49-F238E27FC236}">
                <a16:creationId xmlns:a16="http://schemas.microsoft.com/office/drawing/2014/main" id="{43717917-4B7C-DB26-C3B3-3102D29E9E0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99242" y="0"/>
            <a:ext cx="1410118" cy="1309868"/>
          </a:xfrm>
          <a:prstGeom prst="rect">
            <a:avLst/>
          </a:prstGeom>
        </p:spPr>
      </p:pic>
      <p:sp>
        <p:nvSpPr>
          <p:cNvPr id="5" name="Title">
            <a:extLst>
              <a:ext uri="{FF2B5EF4-FFF2-40B4-BE49-F238E27FC236}">
                <a16:creationId xmlns:a16="http://schemas.microsoft.com/office/drawing/2014/main" id="{A854A141-92CD-DAEF-4798-0B37E8A310C7}"/>
              </a:ext>
            </a:extLst>
          </p:cNvPr>
          <p:cNvSpPr txBox="1">
            <a:spLocks/>
          </p:cNvSpPr>
          <p:nvPr/>
        </p:nvSpPr>
        <p:spPr>
          <a:xfrm>
            <a:off x="494269" y="522299"/>
            <a:ext cx="1109901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500" dirty="0">
                <a:ln w="12700">
                  <a:noFill/>
                </a:ln>
                <a:latin typeface="Superclarendon Rg" panose="02060605060000020003" pitchFamily="18" charset="77"/>
              </a:rPr>
              <a:t>Roman Departure</a:t>
            </a:r>
          </a:p>
        </p:txBody>
      </p:sp>
      <p:pic>
        <p:nvPicPr>
          <p:cNvPr id="7" name="Picture 6" descr="A map of the Western and Eastern Roman Empire. &#10;There are arrows showing the Gaels invading England, Scotland, and Wales, from Ireland and Northern Ireland.&#10;Angles, Saxons, and Jutes come to the Uk from the areas of Denmark.&#10;The Franks move across Germany to get to France.&#10;The Goths come from Sweden and travel towards the direction of Russia.&#10;The Huns come from the east and spread around Russian and Europe.&#10;The Vandals for from Carthage and spread up to Europe.&#10;Visigoths move from the direction of Russia and move all through Europe, mostly around Titally and towards Spain and Greece.&#10;The Ostrogoths move from around Russia towards Kazakhstan, and through Europe to get to Italy.">
            <a:extLst>
              <a:ext uri="{FF2B5EF4-FFF2-40B4-BE49-F238E27FC236}">
                <a16:creationId xmlns:a16="http://schemas.microsoft.com/office/drawing/2014/main" id="{2184F61F-3521-4EDA-145F-A8FE6CD45EF9}"/>
              </a:ext>
            </a:extLst>
          </p:cNvPr>
          <p:cNvPicPr>
            <a:picLocks noChangeAspect="1"/>
          </p:cNvPicPr>
          <p:nvPr/>
        </p:nvPicPr>
        <p:blipFill>
          <a:blip r:embed="rId5"/>
          <a:stretch>
            <a:fillRect/>
          </a:stretch>
        </p:blipFill>
        <p:spPr>
          <a:xfrm>
            <a:off x="494269" y="1343320"/>
            <a:ext cx="6615661" cy="4653662"/>
          </a:xfrm>
          <a:prstGeom prst="rect">
            <a:avLst/>
          </a:prstGeom>
        </p:spPr>
      </p:pic>
      <p:sp>
        <p:nvSpPr>
          <p:cNvPr id="6" name="Text ">
            <a:extLst>
              <a:ext uri="{FF2B5EF4-FFF2-40B4-BE49-F238E27FC236}">
                <a16:creationId xmlns:a16="http://schemas.microsoft.com/office/drawing/2014/main" id="{CCA9DB85-D7D3-D0DE-BFEF-0B02466DE369}"/>
              </a:ext>
            </a:extLst>
          </p:cNvPr>
          <p:cNvSpPr txBox="1"/>
          <p:nvPr/>
        </p:nvSpPr>
        <p:spPr>
          <a:xfrm>
            <a:off x="7515401" y="1697771"/>
            <a:ext cx="4157397" cy="426655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AD 410, most of the Romans had left Britain as they were needed back home to defend their empire.</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a:rPr>
              <a:t>Following their departure, Britain was ruled by various Celtic tribes. They fought amongst one another and against invading Picts (Scotland).</a:t>
            </a:r>
          </a:p>
          <a:p>
            <a:pPr>
              <a:lnSpc>
                <a:spcPct val="150000"/>
              </a:lnSpc>
            </a:pPr>
            <a:r>
              <a:rPr lang="en-GB" sz="1400" dirty="0">
                <a:latin typeface="Linkpen 17a Print"/>
              </a:rPr>
              <a:t>Cumbria </a:t>
            </a:r>
            <a:r>
              <a:rPr lang="en-GB" sz="1400" dirty="0">
                <a:solidFill>
                  <a:srgbClr val="000000"/>
                </a:solidFill>
                <a:latin typeface="Linkpen 17a Print"/>
                <a:cs typeface="Segoe UI"/>
              </a:rPr>
              <a:t>became a powerful Celtic kingdom, known as </a:t>
            </a:r>
            <a:r>
              <a:rPr lang="en-GB" sz="1400" dirty="0" err="1">
                <a:solidFill>
                  <a:srgbClr val="000000"/>
                </a:solidFill>
                <a:latin typeface="Linkpen 17a Print"/>
                <a:cs typeface="Segoe UI"/>
              </a:rPr>
              <a:t>Rheged</a:t>
            </a:r>
            <a:r>
              <a:rPr lang="en-GB" sz="1400" dirty="0">
                <a:solidFill>
                  <a:srgbClr val="000000"/>
                </a:solidFill>
                <a:latin typeface="Linkpen 17a Print"/>
                <a:cs typeface="Segoe UI"/>
              </a:rPr>
              <a:t>.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It was time for a new era in British history.</a:t>
            </a:r>
          </a:p>
        </p:txBody>
      </p:sp>
      <p:pic>
        <p:nvPicPr>
          <p:cNvPr id="12" name="Picture 11">
            <a:extLst>
              <a:ext uri="{FF2B5EF4-FFF2-40B4-BE49-F238E27FC236}">
                <a16:creationId xmlns:a16="http://schemas.microsoft.com/office/drawing/2014/main" id="{B9AE5705-11D8-A9F1-C134-6E4C14A92D0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b="-103"/>
          <a:stretch/>
        </p:blipFill>
        <p:spPr>
          <a:xfrm>
            <a:off x="288054" y="5964324"/>
            <a:ext cx="2286000" cy="664030"/>
          </a:xfrm>
          <a:prstGeom prst="rect">
            <a:avLst/>
          </a:prstGeom>
        </p:spPr>
      </p:pic>
    </p:spTree>
    <p:extLst>
      <p:ext uri="{BB962C8B-B14F-4D97-AF65-F5344CB8AC3E}">
        <p14:creationId xmlns:p14="http://schemas.microsoft.com/office/powerpoint/2010/main" val="1948861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1000"/>
                                        <p:tgtEl>
                                          <p:spTgt spid="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1000"/>
                                        <p:tgtEl>
                                          <p:spTgt spid="6">
                                            <p:txEl>
                                              <p:pRg st="0" end="0"/>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1000"/>
                                        <p:tgtEl>
                                          <p:spTgt spid="6">
                                            <p:txEl>
                                              <p:pRg st="2" end="2"/>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fade">
                                      <p:cBhvr>
                                        <p:cTn id="23" dur="1000"/>
                                        <p:tgtEl>
                                          <p:spTgt spid="6">
                                            <p:txEl>
                                              <p:pRg st="3" end="3"/>
                                            </p:txEl>
                                          </p:spTgt>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10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A40827F-9427-F84D-24AB-ED602E44AD8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B5D0AE2-83B2-1874-F47B-D53A18A83DE6}"/>
              </a:ext>
            </a:extLst>
          </p:cNvPr>
          <p:cNvSpPr>
            <a:spLocks noGrp="1"/>
          </p:cNvSpPr>
          <p:nvPr>
            <p:ph type="title" idx="4294967295"/>
          </p:nvPr>
        </p:nvSpPr>
        <p:spPr>
          <a:xfrm>
            <a:off x="705059" y="-1866041"/>
            <a:ext cx="10515600" cy="1325563"/>
          </a:xfrm>
        </p:spPr>
        <p:txBody>
          <a:bodyPr/>
          <a:lstStyle/>
          <a:p>
            <a:r>
              <a:rPr lang="en-US" dirty="0"/>
              <a:t>Anglo- Saxon kingdoms</a:t>
            </a:r>
          </a:p>
        </p:txBody>
      </p:sp>
      <p:pic>
        <p:nvPicPr>
          <p:cNvPr id="11" name="Picture 10">
            <a:extLst>
              <a:ext uri="{FF2B5EF4-FFF2-40B4-BE49-F238E27FC236}">
                <a16:creationId xmlns:a16="http://schemas.microsoft.com/office/drawing/2014/main" id="{CA2F3381-3534-9143-3E26-49A6B98799A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b="-103"/>
          <a:stretch/>
        </p:blipFill>
        <p:spPr>
          <a:xfrm>
            <a:off x="9638881" y="166986"/>
            <a:ext cx="2286000" cy="664030"/>
          </a:xfrm>
          <a:prstGeom prst="rect">
            <a:avLst/>
          </a:prstGeom>
        </p:spPr>
      </p:pic>
      <p:sp>
        <p:nvSpPr>
          <p:cNvPr id="6" name="Text ">
            <a:extLst>
              <a:ext uri="{FF2B5EF4-FFF2-40B4-BE49-F238E27FC236}">
                <a16:creationId xmlns:a16="http://schemas.microsoft.com/office/drawing/2014/main" id="{72B3748A-34F2-E42C-E1D5-C4E221A0B834}"/>
              </a:ext>
            </a:extLst>
          </p:cNvPr>
          <p:cNvSpPr txBox="1"/>
          <p:nvPr/>
        </p:nvSpPr>
        <p:spPr>
          <a:xfrm>
            <a:off x="459852" y="486314"/>
            <a:ext cx="6245748"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Angles, Saxons and Jutes arrived in Britain from what is now Denmark and Germany. Over the next couple of hundred years, they established the Anglo-Saxon kingdoms. There were seven main kingdoms: Northumbria, Mercia, East Anglia, Essex, Kent, Sussex and Wessex.</a:t>
            </a:r>
          </a:p>
        </p:txBody>
      </p:sp>
      <p:pic>
        <p:nvPicPr>
          <p:cNvPr id="2" name="Picture 1" descr="A map of the Jutes, Angles, and Saxons highlighted over the northern areas of Europe, with three arrows showing them moving to get to the east coast of the UK.">
            <a:extLst>
              <a:ext uri="{FF2B5EF4-FFF2-40B4-BE49-F238E27FC236}">
                <a16:creationId xmlns:a16="http://schemas.microsoft.com/office/drawing/2014/main" id="{24145ADA-8C35-D820-425C-72A5EA3270C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1421988">
            <a:off x="1123842" y="2260695"/>
            <a:ext cx="5505125" cy="3979562"/>
          </a:xfrm>
          <a:prstGeom prst="rect">
            <a:avLst/>
          </a:prstGeom>
        </p:spPr>
      </p:pic>
      <p:pic>
        <p:nvPicPr>
          <p:cNvPr id="7" name="Picture 6" descr="A map of Britain with seven areas highlighted over what is mostly England today. Northumbria is located in the north. Mercia is the largest part: located over the central part of England. East Anglia is to the right of Mercia on the east coast. Essex is below East Anglia. Kent is to the south east, under Essex. Sussex is to the south. And Wessex is south west, under Mercia, with Essex, Kent, and Sussex on its right side.">
            <a:extLst>
              <a:ext uri="{FF2B5EF4-FFF2-40B4-BE49-F238E27FC236}">
                <a16:creationId xmlns:a16="http://schemas.microsoft.com/office/drawing/2014/main" id="{0CD3FE52-E850-A207-A675-6E687C6B7E9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857811">
            <a:off x="6261599" y="508183"/>
            <a:ext cx="4499597" cy="6056678"/>
          </a:xfrm>
          <a:prstGeom prst="rect">
            <a:avLst/>
          </a:prstGeom>
        </p:spPr>
      </p:pic>
      <p:sp>
        <p:nvSpPr>
          <p:cNvPr id="5" name="Text ">
            <a:extLst>
              <a:ext uri="{FF2B5EF4-FFF2-40B4-BE49-F238E27FC236}">
                <a16:creationId xmlns:a16="http://schemas.microsoft.com/office/drawing/2014/main" id="{9FCEA886-2AE9-9297-E0DC-2DDFB628369B}"/>
              </a:ext>
            </a:extLst>
          </p:cNvPr>
          <p:cNvSpPr txBox="1"/>
          <p:nvPr/>
        </p:nvSpPr>
        <p:spPr>
          <a:xfrm rot="703813">
            <a:off x="6407722" y="4727184"/>
            <a:ext cx="3461120" cy="1086836"/>
          </a:xfrm>
          <a:prstGeom prst="rect">
            <a:avLst/>
          </a:prstGeom>
          <a:noFill/>
        </p:spPr>
        <p:txBody>
          <a:bodyPr wrap="square">
            <a:spAutoFit/>
          </a:bodyPr>
          <a:lstStyle/>
          <a:p>
            <a:pPr>
              <a:lnSpc>
                <a:spcPct val="150000"/>
              </a:lnSpc>
            </a:pPr>
            <a:r>
              <a:rPr lang="en-GB" sz="1100" dirty="0">
                <a:latin typeface="Linkpen 17a Print" panose="03050602060000000000" pitchFamily="66" charset="77"/>
              </a:rPr>
              <a:t>Barrow was in the Celtic Kingdom of </a:t>
            </a:r>
            <a:r>
              <a:rPr lang="en-GB" sz="1100" dirty="0" err="1">
                <a:latin typeface="Linkpen 17a Print" panose="03050602060000000000" pitchFamily="66" charset="77"/>
              </a:rPr>
              <a:t>Rheged</a:t>
            </a:r>
            <a:r>
              <a:rPr lang="en-GB" sz="1100" dirty="0">
                <a:latin typeface="Linkpen 17a Print" panose="03050602060000000000" pitchFamily="66" charset="77"/>
              </a:rPr>
              <a:t>, </a:t>
            </a:r>
            <a:r>
              <a:rPr lang="en-GB" sz="1100" dirty="0" err="1">
                <a:latin typeface="Linkpen 17a Print" panose="03050602060000000000" pitchFamily="66" charset="77"/>
              </a:rPr>
              <a:t>Rheged</a:t>
            </a:r>
            <a:r>
              <a:rPr lang="en-GB" sz="1100" dirty="0">
                <a:latin typeface="Linkpen 17a Print" panose="03050602060000000000" pitchFamily="66" charset="77"/>
              </a:rPr>
              <a:t> bordered the Anglo-Saxon Kingdom of Northumbria, which Barrow eventually became a part of.</a:t>
            </a:r>
          </a:p>
        </p:txBody>
      </p:sp>
      <p:pic>
        <p:nvPicPr>
          <p:cNvPr id="13" name="Picture 12" descr="An illustration of an Anglo-Saxon man wearing a helmet and carrying. Sword and sheild. ">
            <a:extLst>
              <a:ext uri="{FF2B5EF4-FFF2-40B4-BE49-F238E27FC236}">
                <a16:creationId xmlns:a16="http://schemas.microsoft.com/office/drawing/2014/main" id="{F80501C9-005F-1BDC-F097-B15BF5FCDCA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9626674" y="2997925"/>
            <a:ext cx="2987565" cy="6201624"/>
          </a:xfrm>
          <a:prstGeom prst="rect">
            <a:avLst/>
          </a:prstGeom>
        </p:spPr>
      </p:pic>
      <p:pic>
        <p:nvPicPr>
          <p:cNvPr id="3" name="Logo">
            <a:extLst>
              <a:ext uri="{FF2B5EF4-FFF2-40B4-BE49-F238E27FC236}">
                <a16:creationId xmlns:a16="http://schemas.microsoft.com/office/drawing/2014/main" id="{C1288D1B-2E53-4E0B-F5C0-ADD12EA916BC}"/>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0" y="5546690"/>
            <a:ext cx="1410118" cy="1309868"/>
          </a:xfrm>
          <a:prstGeom prst="rect">
            <a:avLst/>
          </a:prstGeom>
        </p:spPr>
      </p:pic>
    </p:spTree>
    <p:extLst>
      <p:ext uri="{BB962C8B-B14F-4D97-AF65-F5344CB8AC3E}">
        <p14:creationId xmlns:p14="http://schemas.microsoft.com/office/powerpoint/2010/main" val="3484436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childTnLst>
                                </p:cTn>
                              </p:par>
                            </p:childTnLst>
                          </p:cTn>
                        </p:par>
                        <p:par>
                          <p:cTn id="8" fill="hold">
                            <p:stCondLst>
                              <p:cond delay="1000"/>
                            </p:stCondLst>
                            <p:childTnLst>
                              <p:par>
                                <p:cTn id="9" presetID="2" presetClass="entr" presetSubtype="12" decel="5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 presetClass="entr" presetSubtype="6" decel="5000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1000" fill="hold"/>
                                        <p:tgtEl>
                                          <p:spTgt spid="7"/>
                                        </p:tgtEl>
                                        <p:attrNameLst>
                                          <p:attrName>ppt_x</p:attrName>
                                        </p:attrNameLst>
                                      </p:cBhvr>
                                      <p:tavLst>
                                        <p:tav tm="0">
                                          <p:val>
                                            <p:strVal val="1+#ppt_w/2"/>
                                          </p:val>
                                        </p:tav>
                                        <p:tav tm="100000">
                                          <p:val>
                                            <p:strVal val="#ppt_x"/>
                                          </p:val>
                                        </p:tav>
                                      </p:tavLst>
                                    </p:anim>
                                    <p:anim calcmode="lin" valueType="num">
                                      <p:cBhvr additive="base">
                                        <p:cTn id="17" dur="1000" fill="hold"/>
                                        <p:tgtEl>
                                          <p:spTgt spid="7"/>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2" presetClass="entr" presetSubtype="4"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000" fill="hold"/>
                                        <p:tgtEl>
                                          <p:spTgt spid="13"/>
                                        </p:tgtEl>
                                        <p:attrNameLst>
                                          <p:attrName>ppt_x</p:attrName>
                                        </p:attrNameLst>
                                      </p:cBhvr>
                                      <p:tavLst>
                                        <p:tav tm="0">
                                          <p:val>
                                            <p:strVal val="#ppt_x"/>
                                          </p:val>
                                        </p:tav>
                                        <p:tav tm="100000">
                                          <p:val>
                                            <p:strVal val="#ppt_x"/>
                                          </p:val>
                                        </p:tav>
                                      </p:tavLst>
                                    </p:anim>
                                    <p:anim calcmode="lin" valueType="num">
                                      <p:cBhvr additive="base">
                                        <p:cTn id="22" dur="1000" fill="hold"/>
                                        <p:tgtEl>
                                          <p:spTgt spid="13"/>
                                        </p:tgtEl>
                                        <p:attrNameLst>
                                          <p:attrName>ppt_y</p:attrName>
                                        </p:attrNameLst>
                                      </p:cBhvr>
                                      <p:tavLst>
                                        <p:tav tm="0">
                                          <p:val>
                                            <p:strVal val="1+#ppt_h/2"/>
                                          </p:val>
                                        </p:tav>
                                        <p:tav tm="100000">
                                          <p:val>
                                            <p:strVal val="#ppt_y"/>
                                          </p:val>
                                        </p:tav>
                                      </p:tavLst>
                                    </p:anim>
                                  </p:childTnLst>
                                </p:cTn>
                              </p:par>
                            </p:childTnLst>
                          </p:cTn>
                        </p:par>
                        <p:par>
                          <p:cTn id="23" fill="hold">
                            <p:stCondLst>
                              <p:cond delay="4000"/>
                            </p:stCondLst>
                            <p:childTnLst>
                              <p:par>
                                <p:cTn id="24" presetID="10" presetClass="entr" presetSubtype="0" fill="hold" grpId="0" nodeType="after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5"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6C15DCB-A350-F3B2-2D40-45A7E98960C3}"/>
            </a:ext>
          </a:extLst>
        </p:cNvPr>
        <p:cNvGrpSpPr/>
        <p:nvPr/>
      </p:nvGrpSpPr>
      <p:grpSpPr>
        <a:xfrm>
          <a:off x="0" y="0"/>
          <a:ext cx="0" cy="0"/>
          <a:chOff x="0" y="0"/>
          <a:chExt cx="0" cy="0"/>
        </a:xfrm>
      </p:grpSpPr>
      <p:sp>
        <p:nvSpPr>
          <p:cNvPr id="18" name="Title 17">
            <a:extLst>
              <a:ext uri="{FF2B5EF4-FFF2-40B4-BE49-F238E27FC236}">
                <a16:creationId xmlns:a16="http://schemas.microsoft.com/office/drawing/2014/main" id="{2F696438-3FC2-C32D-E5C7-65802FC46A07}"/>
              </a:ext>
            </a:extLst>
          </p:cNvPr>
          <p:cNvSpPr>
            <a:spLocks noGrp="1"/>
          </p:cNvSpPr>
          <p:nvPr>
            <p:ph type="title" idx="4294967295"/>
          </p:nvPr>
        </p:nvSpPr>
        <p:spPr>
          <a:xfrm>
            <a:off x="725474" y="-1437795"/>
            <a:ext cx="10515600" cy="1325563"/>
          </a:xfrm>
        </p:spPr>
        <p:txBody>
          <a:bodyPr/>
          <a:lstStyle/>
          <a:p>
            <a:r>
              <a:rPr lang="en-US" dirty="0"/>
              <a:t>The Viking age in England</a:t>
            </a:r>
          </a:p>
        </p:txBody>
      </p:sp>
      <p:sp>
        <p:nvSpPr>
          <p:cNvPr id="4" name="Slide Question">
            <a:extLst>
              <a:ext uri="{FF2B5EF4-FFF2-40B4-BE49-F238E27FC236}">
                <a16:creationId xmlns:a16="http://schemas.microsoft.com/office/drawing/2014/main" id="{A52FCE4E-BD1E-CF38-4819-33815D8DF8E9}"/>
              </a:ext>
            </a:extLst>
          </p:cNvPr>
          <p:cNvSpPr txBox="1"/>
          <p:nvPr/>
        </p:nvSpPr>
        <p:spPr>
          <a:xfrm>
            <a:off x="0" y="-843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the Viking influence in the area?</a:t>
            </a:r>
          </a:p>
        </p:txBody>
      </p:sp>
      <p:sp>
        <p:nvSpPr>
          <p:cNvPr id="5" name="Title">
            <a:extLst>
              <a:ext uri="{FF2B5EF4-FFF2-40B4-BE49-F238E27FC236}">
                <a16:creationId xmlns:a16="http://schemas.microsoft.com/office/drawing/2014/main" id="{2A17041D-DEFF-3187-9B0D-592A08123FFF}"/>
              </a:ext>
            </a:extLst>
          </p:cNvPr>
          <p:cNvSpPr txBox="1">
            <a:spLocks/>
          </p:cNvSpPr>
          <p:nvPr/>
        </p:nvSpPr>
        <p:spPr>
          <a:xfrm>
            <a:off x="386281" y="299569"/>
            <a:ext cx="764059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The Viking Age in England</a:t>
            </a:r>
          </a:p>
        </p:txBody>
      </p:sp>
      <p:sp>
        <p:nvSpPr>
          <p:cNvPr id="6" name="Text ">
            <a:extLst>
              <a:ext uri="{FF2B5EF4-FFF2-40B4-BE49-F238E27FC236}">
                <a16:creationId xmlns:a16="http://schemas.microsoft.com/office/drawing/2014/main" id="{0B6DC709-7944-E59F-6A80-CFE8A2F0AADD}"/>
              </a:ext>
            </a:extLst>
          </p:cNvPr>
          <p:cNvSpPr txBox="1"/>
          <p:nvPr/>
        </p:nvSpPr>
        <p:spPr>
          <a:xfrm>
            <a:off x="544846" y="1267541"/>
            <a:ext cx="7282010" cy="3754874"/>
          </a:xfrm>
          <a:prstGeom prst="rect">
            <a:avLst/>
          </a:prstGeom>
          <a:noFill/>
        </p:spPr>
        <p:txBody>
          <a:bodyPr wrap="square">
            <a:spAutoFit/>
          </a:bodyPr>
          <a:lstStyle/>
          <a:p>
            <a:pPr>
              <a:lnSpc>
                <a:spcPct val="150000"/>
              </a:lnSpc>
            </a:pPr>
            <a:r>
              <a:rPr lang="en-GB" sz="1600" dirty="0">
                <a:solidFill>
                  <a:srgbClr val="333333"/>
                </a:solidFill>
                <a:latin typeface="Linkpen 17a Print" panose="03050602060000000000" pitchFamily="66" charset="77"/>
              </a:rPr>
              <a:t>The Viking Age in England, lasted from approximately AD 800 to AD 1150.</a:t>
            </a:r>
          </a:p>
          <a:p>
            <a:endParaRPr lang="en-GB" sz="1600" dirty="0">
              <a:solidFill>
                <a:srgbClr val="333333"/>
              </a:solidFill>
              <a:latin typeface="Linkpen 17a Print" panose="03050602060000000000" pitchFamily="66" charset="77"/>
            </a:endParaRPr>
          </a:p>
          <a:p>
            <a:pPr>
              <a:lnSpc>
                <a:spcPct val="150000"/>
              </a:lnSpc>
            </a:pPr>
            <a:r>
              <a:rPr lang="en-GB" sz="1600" dirty="0">
                <a:solidFill>
                  <a:srgbClr val="333333"/>
                </a:solidFill>
                <a:latin typeface="Linkpen 17a Print" panose="03050602060000000000" pitchFamily="66" charset="77"/>
              </a:rPr>
              <a:t>From AD 800 – AD 866 there were Viking raids on Britain.</a:t>
            </a:r>
          </a:p>
          <a:p>
            <a:endParaRPr lang="en-GB" sz="1600" dirty="0">
              <a:solidFill>
                <a:srgbClr val="333333"/>
              </a:solidFill>
              <a:latin typeface="Linkpen 17a Print" panose="03050602060000000000" pitchFamily="66" charset="77"/>
            </a:endParaRPr>
          </a:p>
          <a:p>
            <a:pPr>
              <a:lnSpc>
                <a:spcPct val="150000"/>
              </a:lnSpc>
            </a:pPr>
            <a:r>
              <a:rPr lang="en-GB" sz="1600" dirty="0">
                <a:solidFill>
                  <a:srgbClr val="333333"/>
                </a:solidFill>
                <a:latin typeface="Linkpen 17a Print" panose="03050602060000000000" pitchFamily="66" charset="77"/>
              </a:rPr>
              <a:t>From AD 866 the Vikings took over land and settled in Britain, becoming part of the mix of people who today make up the British nation. </a:t>
            </a:r>
          </a:p>
          <a:p>
            <a:endParaRPr lang="en-GB" sz="1600" dirty="0">
              <a:solidFill>
                <a:srgbClr val="333333"/>
              </a:solidFill>
              <a:latin typeface="Linkpen 17a Print" panose="03050602060000000000" pitchFamily="66" charset="77"/>
            </a:endParaRPr>
          </a:p>
          <a:p>
            <a:pPr>
              <a:lnSpc>
                <a:spcPct val="150000"/>
              </a:lnSpc>
            </a:pPr>
            <a:r>
              <a:rPr lang="en-GB" sz="1600" dirty="0">
                <a:solidFill>
                  <a:srgbClr val="141414"/>
                </a:solidFill>
                <a:latin typeface="Linkpen 17a Print" panose="03050602060000000000" pitchFamily="66" charset="77"/>
              </a:rPr>
              <a:t>By AD 878, the Vikings had control of the Anglo-Saxon kingdoms of Northumbria, East Anglia and most of Mercia.</a:t>
            </a:r>
            <a:endParaRPr lang="en-GB" sz="1600" dirty="0">
              <a:solidFill>
                <a:srgbClr val="333333"/>
              </a:solidFill>
              <a:latin typeface="Linkpen 17a Print" panose="03050602060000000000" pitchFamily="66" charset="77"/>
            </a:endParaRPr>
          </a:p>
        </p:txBody>
      </p:sp>
      <p:grpSp>
        <p:nvGrpSpPr>
          <p:cNvPr id="17" name="Group 16" descr="Vikings came from Scandinavia: modern Norway, Sweden and Denmark. &#10;&#10;Anglo-Saxon writers called Vikings Danes, Norsemen (Norse), Northmen, the Great Army, sea rovers, sea wolves, or the heathen.">
            <a:extLst>
              <a:ext uri="{FF2B5EF4-FFF2-40B4-BE49-F238E27FC236}">
                <a16:creationId xmlns:a16="http://schemas.microsoft.com/office/drawing/2014/main" id="{15342A19-EAA1-C6D0-D69E-C9EA427CF30B}"/>
              </a:ext>
            </a:extLst>
          </p:cNvPr>
          <p:cNvGrpSpPr/>
          <p:nvPr/>
        </p:nvGrpSpPr>
        <p:grpSpPr>
          <a:xfrm>
            <a:off x="725474" y="1683038"/>
            <a:ext cx="6920753" cy="2796139"/>
            <a:chOff x="824753" y="1559859"/>
            <a:chExt cx="6920753" cy="2796139"/>
          </a:xfrm>
        </p:grpSpPr>
        <p:sp>
          <p:nvSpPr>
            <p:cNvPr id="16" name="Rectangle 15">
              <a:extLst>
                <a:ext uri="{FF2B5EF4-FFF2-40B4-BE49-F238E27FC236}">
                  <a16:creationId xmlns:a16="http://schemas.microsoft.com/office/drawing/2014/main" id="{660856EE-A30C-0AE2-6570-E604672D0C83}"/>
                </a:ext>
              </a:extLst>
            </p:cNvPr>
            <p:cNvSpPr/>
            <p:nvPr/>
          </p:nvSpPr>
          <p:spPr>
            <a:xfrm>
              <a:off x="824753" y="1559859"/>
              <a:ext cx="6920753" cy="2796139"/>
            </a:xfrm>
            <a:prstGeom prst="rect">
              <a:avLst/>
            </a:prstGeom>
            <a:solidFill>
              <a:srgbClr val="56AE44"/>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descr="&#10;">
              <a:extLst>
                <a:ext uri="{FF2B5EF4-FFF2-40B4-BE49-F238E27FC236}">
                  <a16:creationId xmlns:a16="http://schemas.microsoft.com/office/drawing/2014/main" id="{7023E4D7-DA3A-0203-F1B5-FDF7D56342A5}"/>
                </a:ext>
              </a:extLst>
            </p:cNvPr>
            <p:cNvSpPr/>
            <p:nvPr/>
          </p:nvSpPr>
          <p:spPr>
            <a:xfrm>
              <a:off x="910818" y="1640554"/>
              <a:ext cx="6748623" cy="2634749"/>
            </a:xfrm>
            <a:prstGeom prst="rect">
              <a:avLst/>
            </a:prstGeom>
            <a:solidFill>
              <a:srgbClr val="CADF86"/>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nSpc>
                  <a:spcPct val="150000"/>
                </a:lnSpc>
                <a:buFont typeface="Arial" panose="020B0604020202020204" pitchFamily="34" charset="0"/>
                <a:buChar char="•"/>
              </a:pPr>
              <a:r>
                <a:rPr lang="en-GB" b="0" i="0" dirty="0">
                  <a:solidFill>
                    <a:srgbClr val="333333"/>
                  </a:solidFill>
                  <a:effectLst/>
                  <a:latin typeface="Superclarendon Rg" panose="02060605060000020003" pitchFamily="18" charset="77"/>
                </a:rPr>
                <a:t>Vikings came from Scandinavia: modern Norway, Sweden and Denmark. </a:t>
              </a:r>
            </a:p>
            <a:p>
              <a:pPr marL="285750" indent="-285750">
                <a:buFont typeface="Arial" panose="020B0604020202020204" pitchFamily="34" charset="0"/>
                <a:buChar char="•"/>
              </a:pPr>
              <a:endParaRPr lang="en-GB" b="0" i="0" dirty="0">
                <a:solidFill>
                  <a:srgbClr val="333333"/>
                </a:solidFill>
                <a:effectLst/>
                <a:latin typeface="Superclarendon Rg" panose="02060605060000020003" pitchFamily="18" charset="77"/>
              </a:endParaRPr>
            </a:p>
            <a:p>
              <a:pPr marL="285750" indent="-285750">
                <a:lnSpc>
                  <a:spcPct val="150000"/>
                </a:lnSpc>
                <a:buFont typeface="Arial" panose="020B0604020202020204" pitchFamily="34" charset="0"/>
                <a:buChar char="•"/>
              </a:pPr>
              <a:r>
                <a:rPr lang="en-GB" b="0" i="0" dirty="0">
                  <a:solidFill>
                    <a:srgbClr val="333333"/>
                  </a:solidFill>
                  <a:effectLst/>
                  <a:latin typeface="Superclarendon Rg" panose="02060605060000020003" pitchFamily="18" charset="77"/>
                </a:rPr>
                <a:t>Anglo-Saxon writers called Vikings Danes, Norsemen (Norse), Northmen, the Great Army, sea rovers, sea wolves, or the heathen.</a:t>
              </a:r>
              <a:endParaRPr lang="en-GB" dirty="0">
                <a:latin typeface="Superclarendon Rg" panose="02060605060000020003" pitchFamily="18" charset="77"/>
              </a:endParaRPr>
            </a:p>
          </p:txBody>
        </p:sp>
      </p:grpSp>
      <p:grpSp>
        <p:nvGrpSpPr>
          <p:cNvPr id="2" name="Group 1" descr="A Map of the UK showing England by the end of the 9th Century. The map is colour coded to show English territory, Danish or Norse territory, Celtic lands, and swamp or alluvion.">
            <a:extLst>
              <a:ext uri="{FF2B5EF4-FFF2-40B4-BE49-F238E27FC236}">
                <a16:creationId xmlns:a16="http://schemas.microsoft.com/office/drawing/2014/main" id="{596D85E6-2382-046C-C6EE-9E766EEE92F1}"/>
              </a:ext>
            </a:extLst>
          </p:cNvPr>
          <p:cNvGrpSpPr/>
          <p:nvPr/>
        </p:nvGrpSpPr>
        <p:grpSpPr>
          <a:xfrm>
            <a:off x="8050639" y="570735"/>
            <a:ext cx="3832881" cy="4844674"/>
            <a:chOff x="8050639" y="570735"/>
            <a:chExt cx="3832881" cy="4844674"/>
          </a:xfrm>
        </p:grpSpPr>
        <p:pic>
          <p:nvPicPr>
            <p:cNvPr id="10" name="Picture 9">
              <a:extLst>
                <a:ext uri="{FF2B5EF4-FFF2-40B4-BE49-F238E27FC236}">
                  <a16:creationId xmlns:a16="http://schemas.microsoft.com/office/drawing/2014/main" id="{0BED23F8-528E-0AAC-BB07-0052C798D3AD}"/>
                </a:ext>
              </a:extLst>
            </p:cNvPr>
            <p:cNvPicPr>
              <a:picLocks noChangeAspect="1"/>
            </p:cNvPicPr>
            <p:nvPr/>
          </p:nvPicPr>
          <p:blipFill>
            <a:blip r:embed="rId4"/>
            <a:srcRect/>
            <a:stretch/>
          </p:blipFill>
          <p:spPr>
            <a:xfrm>
              <a:off x="8050639" y="570735"/>
              <a:ext cx="3596514" cy="4421335"/>
            </a:xfrm>
            <a:prstGeom prst="rect">
              <a:avLst/>
            </a:prstGeom>
          </p:spPr>
        </p:pic>
        <p:grpSp>
          <p:nvGrpSpPr>
            <p:cNvPr id="12" name="Caption">
              <a:extLst>
                <a:ext uri="{FF2B5EF4-FFF2-40B4-BE49-F238E27FC236}">
                  <a16:creationId xmlns:a16="http://schemas.microsoft.com/office/drawing/2014/main" id="{27CB8377-06E6-83D8-F2FE-38D3414875D2}"/>
                </a:ext>
              </a:extLst>
            </p:cNvPr>
            <p:cNvGrpSpPr/>
            <p:nvPr/>
          </p:nvGrpSpPr>
          <p:grpSpPr>
            <a:xfrm>
              <a:off x="8050639" y="5054297"/>
              <a:ext cx="3832881" cy="361112"/>
              <a:chOff x="5121850" y="2449285"/>
              <a:chExt cx="3832881" cy="361112"/>
            </a:xfrm>
          </p:grpSpPr>
          <p:pic>
            <p:nvPicPr>
              <p:cNvPr id="13" name="Picture 12">
                <a:extLst>
                  <a:ext uri="{FF2B5EF4-FFF2-40B4-BE49-F238E27FC236}">
                    <a16:creationId xmlns:a16="http://schemas.microsoft.com/office/drawing/2014/main" id="{35636DEA-0070-4D22-7E6E-9C98C244769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14" name="TextBox 13">
                <a:extLst>
                  <a:ext uri="{FF2B5EF4-FFF2-40B4-BE49-F238E27FC236}">
                    <a16:creationId xmlns:a16="http://schemas.microsoft.com/office/drawing/2014/main" id="{2D4D72D4-7361-C364-39ED-3809139DC397}"/>
                  </a:ext>
                </a:extLst>
              </p:cNvPr>
              <p:cNvSpPr txBox="1"/>
              <p:nvPr/>
            </p:nvSpPr>
            <p:spPr>
              <a:xfrm>
                <a:off x="5314031" y="2449285"/>
                <a:ext cx="3640700" cy="346249"/>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England by the end of the 9</a:t>
                </a:r>
                <a:r>
                  <a:rPr lang="en-GB" sz="1200" baseline="30000" dirty="0">
                    <a:latin typeface="Linkpen 17a Print" panose="03050602060000000000" pitchFamily="66" charset="77"/>
                  </a:rPr>
                  <a:t>th</a:t>
                </a:r>
                <a:r>
                  <a:rPr lang="en-GB" sz="1200" dirty="0">
                    <a:latin typeface="Linkpen 17a Print" panose="03050602060000000000" pitchFamily="66" charset="77"/>
                  </a:rPr>
                  <a:t> Century</a:t>
                </a:r>
              </a:p>
            </p:txBody>
          </p:sp>
        </p:grpSp>
      </p:grpSp>
      <p:pic>
        <p:nvPicPr>
          <p:cNvPr id="11" name="Picture 10">
            <a:extLst>
              <a:ext uri="{FF2B5EF4-FFF2-40B4-BE49-F238E27FC236}">
                <a16:creationId xmlns:a16="http://schemas.microsoft.com/office/drawing/2014/main" id="{D5BCB3A6-A2BC-9621-F1F9-E729A94DC189}"/>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b="-103"/>
          <a:stretch/>
        </p:blipFill>
        <p:spPr>
          <a:xfrm>
            <a:off x="308480" y="5123242"/>
            <a:ext cx="2286000" cy="664030"/>
          </a:xfrm>
          <a:prstGeom prst="rect">
            <a:avLst/>
          </a:prstGeom>
        </p:spPr>
      </p:pic>
      <p:pic>
        <p:nvPicPr>
          <p:cNvPr id="8" name="Picture 7">
            <a:extLst>
              <a:ext uri="{FF2B5EF4-FFF2-40B4-BE49-F238E27FC236}">
                <a16:creationId xmlns:a16="http://schemas.microsoft.com/office/drawing/2014/main" id="{2A028A0F-B33F-61EA-14FE-71C3C5C31D47}"/>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5437912"/>
            <a:ext cx="12193280" cy="1536628"/>
          </a:xfrm>
          <a:prstGeom prst="rect">
            <a:avLst/>
          </a:prstGeom>
        </p:spPr>
      </p:pic>
      <p:pic>
        <p:nvPicPr>
          <p:cNvPr id="3" name="Logo">
            <a:extLst>
              <a:ext uri="{FF2B5EF4-FFF2-40B4-BE49-F238E27FC236}">
                <a16:creationId xmlns:a16="http://schemas.microsoft.com/office/drawing/2014/main" id="{17DCB400-E22C-8929-381E-3804B3C48F31}"/>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781881" y="5546690"/>
            <a:ext cx="1410118" cy="1309868"/>
          </a:xfrm>
          <a:prstGeom prst="rect">
            <a:avLst/>
          </a:prstGeom>
        </p:spPr>
      </p:pic>
    </p:spTree>
    <p:extLst>
      <p:ext uri="{BB962C8B-B14F-4D97-AF65-F5344CB8AC3E}">
        <p14:creationId xmlns:p14="http://schemas.microsoft.com/office/powerpoint/2010/main" val="2682239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1000"/>
                                        <p:tgtEl>
                                          <p:spTgt spid="6">
                                            <p:txEl>
                                              <p:pRg st="4" end="4"/>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animEffect transition="in" filter="fade">
                                      <p:cBhvr>
                                        <p:cTn id="23" dur="1000"/>
                                        <p:tgtEl>
                                          <p:spTgt spid="6">
                                            <p:txEl>
                                              <p:pRg st="6" end="6"/>
                                            </p:txEl>
                                          </p:spTgt>
                                        </p:tgtEl>
                                      </p:cBhvr>
                                    </p:animEffect>
                                  </p:childTnLst>
                                </p:cTn>
                              </p:par>
                            </p:childTnLst>
                          </p:cTn>
                        </p:par>
                        <p:par>
                          <p:cTn id="24" fill="hold">
                            <p:stCondLst>
                              <p:cond delay="5000"/>
                            </p:stCondLst>
                            <p:childTnLst>
                              <p:par>
                                <p:cTn id="25" presetID="22" presetClass="entr" presetSubtype="4"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1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decel="5000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1000" fill="hold"/>
                                        <p:tgtEl>
                                          <p:spTgt spid="17"/>
                                        </p:tgtEl>
                                        <p:attrNameLst>
                                          <p:attrName>ppt_x</p:attrName>
                                        </p:attrNameLst>
                                      </p:cBhvr>
                                      <p:tavLst>
                                        <p:tav tm="0">
                                          <p:val>
                                            <p:strVal val="#ppt_x"/>
                                          </p:val>
                                        </p:tav>
                                        <p:tav tm="100000">
                                          <p:val>
                                            <p:strVal val="#ppt_x"/>
                                          </p:val>
                                        </p:tav>
                                      </p:tavLst>
                                    </p:anim>
                                    <p:anim calcmode="lin" valueType="num">
                                      <p:cBhvr additive="base">
                                        <p:cTn id="33" dur="1000" fill="hold"/>
                                        <p:tgtEl>
                                          <p:spTgt spid="17"/>
                                        </p:tgtEl>
                                        <p:attrNameLst>
                                          <p:attrName>ppt_y</p:attrName>
                                        </p:attrNameLst>
                                      </p:cBhvr>
                                      <p:tavLst>
                                        <p:tav tm="0">
                                          <p:val>
                                            <p:strVal val="1+#ppt_h/2"/>
                                          </p:val>
                                        </p:tav>
                                        <p:tav tm="100000">
                                          <p:val>
                                            <p:strVal val="#ppt_y"/>
                                          </p:val>
                                        </p:tav>
                                      </p:tavLst>
                                    </p:anim>
                                  </p:childTnLst>
                                </p:cTn>
                              </p:par>
                              <p:par>
                                <p:cTn id="34" presetID="10" presetClass="exit" presetSubtype="0" fill="hold" grpId="1" nodeType="withEffect">
                                  <p:stCondLst>
                                    <p:cond delay="0"/>
                                  </p:stCondLst>
                                  <p:childTnLst>
                                    <p:animEffect transition="out" filter="fade">
                                      <p:cBhvr>
                                        <p:cTn id="35" dur="1000"/>
                                        <p:tgtEl>
                                          <p:spTgt spid="6">
                                            <p:txEl>
                                              <p:pRg st="0" end="0"/>
                                            </p:txEl>
                                          </p:spTgt>
                                        </p:tgtEl>
                                      </p:cBhvr>
                                    </p:animEffect>
                                    <p:set>
                                      <p:cBhvr>
                                        <p:cTn id="36" dur="1" fill="hold">
                                          <p:stCondLst>
                                            <p:cond delay="999"/>
                                          </p:stCondLst>
                                        </p:cTn>
                                        <p:tgtEl>
                                          <p:spTgt spid="6">
                                            <p:txEl>
                                              <p:pRg st="0" end="0"/>
                                            </p:txEl>
                                          </p:spTgt>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1000"/>
                                        <p:tgtEl>
                                          <p:spTgt spid="6">
                                            <p:txEl>
                                              <p:pRg st="2" end="2"/>
                                            </p:txEl>
                                          </p:spTgt>
                                        </p:tgtEl>
                                      </p:cBhvr>
                                    </p:animEffect>
                                    <p:set>
                                      <p:cBhvr>
                                        <p:cTn id="39" dur="1" fill="hold">
                                          <p:stCondLst>
                                            <p:cond delay="999"/>
                                          </p:stCondLst>
                                        </p:cTn>
                                        <p:tgtEl>
                                          <p:spTgt spid="6">
                                            <p:txEl>
                                              <p:pRg st="2" end="2"/>
                                            </p:txEl>
                                          </p:spTgt>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1000"/>
                                        <p:tgtEl>
                                          <p:spTgt spid="6">
                                            <p:txEl>
                                              <p:pRg st="4" end="4"/>
                                            </p:txEl>
                                          </p:spTgt>
                                        </p:tgtEl>
                                      </p:cBhvr>
                                    </p:animEffect>
                                    <p:set>
                                      <p:cBhvr>
                                        <p:cTn id="42" dur="1" fill="hold">
                                          <p:stCondLst>
                                            <p:cond delay="999"/>
                                          </p:stCondLst>
                                        </p:cTn>
                                        <p:tgtEl>
                                          <p:spTgt spid="6">
                                            <p:txEl>
                                              <p:pRg st="4" end="4"/>
                                            </p:txEl>
                                          </p:spTgt>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1000"/>
                                        <p:tgtEl>
                                          <p:spTgt spid="6">
                                            <p:txEl>
                                              <p:pRg st="6" end="6"/>
                                            </p:txEl>
                                          </p:spTgt>
                                        </p:tgtEl>
                                      </p:cBhvr>
                                    </p:animEffect>
                                    <p:set>
                                      <p:cBhvr>
                                        <p:cTn id="45" dur="1" fill="hold">
                                          <p:stCondLst>
                                            <p:cond delay="999"/>
                                          </p:stCondLst>
                                        </p:cTn>
                                        <p:tgtEl>
                                          <p:spTgt spid="6">
                                            <p:txEl>
                                              <p:pRg st="6" end="6"/>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P spid="6" grpI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CBAAD24-17CD-3149-C9F7-7FAF6189000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3FF1DCB-673C-6CF0-5374-9CF4D023CDE8}"/>
              </a:ext>
            </a:extLst>
          </p:cNvPr>
          <p:cNvSpPr>
            <a:spLocks noGrp="1"/>
          </p:cNvSpPr>
          <p:nvPr>
            <p:ph type="title" idx="4294967295"/>
          </p:nvPr>
        </p:nvSpPr>
        <p:spPr>
          <a:xfrm>
            <a:off x="1000376" y="-1736222"/>
            <a:ext cx="10515600" cy="1325563"/>
          </a:xfrm>
        </p:spPr>
        <p:txBody>
          <a:bodyPr/>
          <a:lstStyle/>
          <a:p>
            <a:r>
              <a:rPr lang="en-US" dirty="0"/>
              <a:t>The Vikings in Cumbria</a:t>
            </a:r>
          </a:p>
        </p:txBody>
      </p:sp>
      <p:sp>
        <p:nvSpPr>
          <p:cNvPr id="2" name="Slide Question">
            <a:extLst>
              <a:ext uri="{FF2B5EF4-FFF2-40B4-BE49-F238E27FC236}">
                <a16:creationId xmlns:a16="http://schemas.microsoft.com/office/drawing/2014/main" id="{FA76BE08-C7F1-50F7-C4D3-0A0A39025A03}"/>
              </a:ext>
            </a:extLst>
          </p:cNvPr>
          <p:cNvSpPr txBox="1"/>
          <p:nvPr/>
        </p:nvSpPr>
        <p:spPr>
          <a:xfrm>
            <a:off x="0" y="-10232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the Viking influence in the area?</a:t>
            </a:r>
          </a:p>
        </p:txBody>
      </p:sp>
      <p:sp>
        <p:nvSpPr>
          <p:cNvPr id="5" name="Title">
            <a:extLst>
              <a:ext uri="{FF2B5EF4-FFF2-40B4-BE49-F238E27FC236}">
                <a16:creationId xmlns:a16="http://schemas.microsoft.com/office/drawing/2014/main" id="{1F3759B4-B74E-F208-E5BD-F654F8304DB1}"/>
              </a:ext>
            </a:extLst>
          </p:cNvPr>
          <p:cNvSpPr txBox="1">
            <a:spLocks/>
          </p:cNvSpPr>
          <p:nvPr/>
        </p:nvSpPr>
        <p:spPr>
          <a:xfrm>
            <a:off x="6685373" y="134918"/>
            <a:ext cx="583832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dirty="0">
                <a:ln w="12700">
                  <a:noFill/>
                </a:ln>
                <a:latin typeface="Superclarendon Rg" panose="02060605060000020003" pitchFamily="18" charset="77"/>
              </a:rPr>
              <a:t>The Vikings in Cumbria</a:t>
            </a:r>
          </a:p>
        </p:txBody>
      </p:sp>
      <p:sp>
        <p:nvSpPr>
          <p:cNvPr id="6" name="Text ">
            <a:extLst>
              <a:ext uri="{FF2B5EF4-FFF2-40B4-BE49-F238E27FC236}">
                <a16:creationId xmlns:a16="http://schemas.microsoft.com/office/drawing/2014/main" id="{89908253-5A34-B753-42AD-EBA2AB7937CB}"/>
              </a:ext>
            </a:extLst>
          </p:cNvPr>
          <p:cNvSpPr txBox="1"/>
          <p:nvPr/>
        </p:nvSpPr>
        <p:spPr>
          <a:xfrm>
            <a:off x="6891561" y="946432"/>
            <a:ext cx="4879097" cy="523604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When the Vikings arrived in Britain, much of Cumbria was part of an area called Strathclyde, ruled by Celtic Britons not Anglo-Saxons. Barrow though, by this time, was now part of the Anglo-Saxon kingdom of the Northumbria.</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In AD 945 the Anglo-Saxon King, Edmund I, invaded Strathclyde and took control of the area. All of Cumbria was then ruled by the Anglo Saxons.</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Whilst historians don’t think Vikings controlled this area, there is evidence of a Viking presence suggesting that Viking people settled and traded here. </a:t>
            </a:r>
          </a:p>
        </p:txBody>
      </p:sp>
      <p:sp>
        <p:nvSpPr>
          <p:cNvPr id="10" name="TextBox 9">
            <a:extLst>
              <a:ext uri="{FF2B5EF4-FFF2-40B4-BE49-F238E27FC236}">
                <a16:creationId xmlns:a16="http://schemas.microsoft.com/office/drawing/2014/main" id="{D742E636-DB5F-10D3-124B-2D1D61DF36E2}"/>
              </a:ext>
            </a:extLst>
          </p:cNvPr>
          <p:cNvSpPr txBox="1"/>
          <p:nvPr/>
        </p:nvSpPr>
        <p:spPr>
          <a:xfrm>
            <a:off x="4690118" y="6306904"/>
            <a:ext cx="1568058" cy="246221"/>
          </a:xfrm>
          <a:prstGeom prst="rect">
            <a:avLst/>
          </a:prstGeom>
          <a:noFill/>
        </p:spPr>
        <p:txBody>
          <a:bodyPr wrap="none" rtlCol="0">
            <a:spAutoFit/>
          </a:bodyPr>
          <a:lstStyle/>
          <a:p>
            <a:r>
              <a:rPr lang="en-GB" sz="1000" dirty="0">
                <a:solidFill>
                  <a:srgbClr val="4E4831"/>
                </a:solidFill>
                <a:latin typeface="Nunito" panose="02000503000000000000" pitchFamily="2" charset="77"/>
              </a:rPr>
              <a:t>© Wikimedia Commons</a:t>
            </a:r>
          </a:p>
        </p:txBody>
      </p:sp>
      <p:sp>
        <p:nvSpPr>
          <p:cNvPr id="7" name="Rectangle 6" descr="An old drawing of the Anglo-Saxon King, Edmund I. ">
            <a:extLst>
              <a:ext uri="{FF2B5EF4-FFF2-40B4-BE49-F238E27FC236}">
                <a16:creationId xmlns:a16="http://schemas.microsoft.com/office/drawing/2014/main" id="{DF67A002-6B35-9D29-DE70-F6CC4492F7BD}"/>
              </a:ext>
            </a:extLst>
          </p:cNvPr>
          <p:cNvSpPr/>
          <p:nvPr/>
        </p:nvSpPr>
        <p:spPr>
          <a:xfrm>
            <a:off x="309282" y="253800"/>
            <a:ext cx="6078071" cy="638511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CC88E495-5CBE-7F62-EFEE-A5DDAE2E951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b="-103"/>
          <a:stretch/>
        </p:blipFill>
        <p:spPr>
          <a:xfrm>
            <a:off x="6400800" y="5974889"/>
            <a:ext cx="2286000" cy="664030"/>
          </a:xfrm>
          <a:prstGeom prst="rect">
            <a:avLst/>
          </a:prstGeom>
        </p:spPr>
      </p:pic>
      <p:pic>
        <p:nvPicPr>
          <p:cNvPr id="3" name="Logo">
            <a:extLst>
              <a:ext uri="{FF2B5EF4-FFF2-40B4-BE49-F238E27FC236}">
                <a16:creationId xmlns:a16="http://schemas.microsoft.com/office/drawing/2014/main" id="{BBFA724E-62AA-B203-8B56-BA9FDFB46AF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81881" y="5546690"/>
            <a:ext cx="1410118" cy="1309868"/>
          </a:xfrm>
          <a:prstGeom prst="rect">
            <a:avLst/>
          </a:prstGeom>
        </p:spPr>
      </p:pic>
    </p:spTree>
    <p:extLst>
      <p:ext uri="{BB962C8B-B14F-4D97-AF65-F5344CB8AC3E}">
        <p14:creationId xmlns:p14="http://schemas.microsoft.com/office/powerpoint/2010/main" val="3889970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B95F84C-B403-C7B4-1C1D-A11B36FC1AAB}"/>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71684DEF-BA52-F043-3B32-F32F5485C61A}"/>
              </a:ext>
            </a:extLst>
          </p:cNvPr>
          <p:cNvSpPr>
            <a:spLocks noGrp="1"/>
          </p:cNvSpPr>
          <p:nvPr>
            <p:ph type="title" idx="4294967295"/>
          </p:nvPr>
        </p:nvSpPr>
        <p:spPr>
          <a:xfrm>
            <a:off x="758686" y="-1578018"/>
            <a:ext cx="10515600" cy="1325563"/>
          </a:xfrm>
        </p:spPr>
        <p:txBody>
          <a:bodyPr/>
          <a:lstStyle/>
          <a:p>
            <a:r>
              <a:rPr lang="en-US" dirty="0"/>
              <a:t>Viking place names in Cumbria</a:t>
            </a:r>
          </a:p>
        </p:txBody>
      </p:sp>
      <p:sp>
        <p:nvSpPr>
          <p:cNvPr id="4" name="Slide Question">
            <a:extLst>
              <a:ext uri="{FF2B5EF4-FFF2-40B4-BE49-F238E27FC236}">
                <a16:creationId xmlns:a16="http://schemas.microsoft.com/office/drawing/2014/main" id="{22D41CEA-4C3D-DF41-1815-4AD9875191F7}"/>
              </a:ext>
            </a:extLst>
          </p:cNvPr>
          <p:cNvSpPr txBox="1"/>
          <p:nvPr/>
        </p:nvSpPr>
        <p:spPr>
          <a:xfrm>
            <a:off x="0" y="-843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the Viking influence in the area?</a:t>
            </a:r>
          </a:p>
        </p:txBody>
      </p:sp>
      <p:sp>
        <p:nvSpPr>
          <p:cNvPr id="5" name="Title">
            <a:extLst>
              <a:ext uri="{FF2B5EF4-FFF2-40B4-BE49-F238E27FC236}">
                <a16:creationId xmlns:a16="http://schemas.microsoft.com/office/drawing/2014/main" id="{A87FCCE9-A711-CE33-299F-42A39E0ABB7A}"/>
              </a:ext>
            </a:extLst>
          </p:cNvPr>
          <p:cNvSpPr txBox="1">
            <a:spLocks/>
          </p:cNvSpPr>
          <p:nvPr/>
        </p:nvSpPr>
        <p:spPr>
          <a:xfrm>
            <a:off x="364182" y="336123"/>
            <a:ext cx="1130460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Viking Place Names in Cumbria</a:t>
            </a:r>
          </a:p>
        </p:txBody>
      </p:sp>
      <p:pic>
        <p:nvPicPr>
          <p:cNvPr id="8" name="Logo">
            <a:extLst>
              <a:ext uri="{FF2B5EF4-FFF2-40B4-BE49-F238E27FC236}">
                <a16:creationId xmlns:a16="http://schemas.microsoft.com/office/drawing/2014/main" id="{1462D575-3135-D79E-227A-8C3FEF51E65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81882" y="0"/>
            <a:ext cx="1410118" cy="1309868"/>
          </a:xfrm>
          <a:prstGeom prst="rect">
            <a:avLst/>
          </a:prstGeom>
        </p:spPr>
      </p:pic>
      <p:pic>
        <p:nvPicPr>
          <p:cNvPr id="7" name="Picture 6" descr="A map showing the locations of different places in Cumbria. ">
            <a:extLst>
              <a:ext uri="{FF2B5EF4-FFF2-40B4-BE49-F238E27FC236}">
                <a16:creationId xmlns:a16="http://schemas.microsoft.com/office/drawing/2014/main" id="{C65D9F63-93A4-A4F1-FF39-6AFB8CFCCC53}"/>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15995" y="1309868"/>
            <a:ext cx="4926958" cy="4554844"/>
          </a:xfrm>
          <a:prstGeom prst="rect">
            <a:avLst/>
          </a:prstGeom>
          <a:ln w="25400">
            <a:solidFill>
              <a:schemeClr val="tx1"/>
            </a:solidFill>
          </a:ln>
        </p:spPr>
      </p:pic>
      <p:sp>
        <p:nvSpPr>
          <p:cNvPr id="6" name="Text ">
            <a:extLst>
              <a:ext uri="{FF2B5EF4-FFF2-40B4-BE49-F238E27FC236}">
                <a16:creationId xmlns:a16="http://schemas.microsoft.com/office/drawing/2014/main" id="{C066BD7F-AD2F-75D5-ECA8-F13E145F64C8}"/>
              </a:ext>
            </a:extLst>
          </p:cNvPr>
          <p:cNvSpPr txBox="1"/>
          <p:nvPr/>
        </p:nvSpPr>
        <p:spPr>
          <a:xfrm>
            <a:off x="5797595" y="1139921"/>
            <a:ext cx="5871196" cy="523604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Some of the best evidence for Viking influence in Cumbria comes from the names of places.</a:t>
            </a:r>
          </a:p>
          <a:p>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It is believed that the name Furness derives from the Viking 'Far Ness', ness being Norse for headland. This is most likely in reference to the area as seen from the south of </a:t>
            </a:r>
            <a:r>
              <a:rPr lang="en-GB" sz="1400" dirty="0" err="1">
                <a:latin typeface="Linkpen 17a Print" panose="03050602060000000000" pitchFamily="66" charset="77"/>
              </a:rPr>
              <a:t>Morcambe</a:t>
            </a:r>
            <a:r>
              <a:rPr lang="en-GB" sz="1400" dirty="0">
                <a:latin typeface="Linkpen 17a Print" panose="03050602060000000000" pitchFamily="66" charset="77"/>
              </a:rPr>
              <a:t> bay.</a:t>
            </a:r>
          </a:p>
          <a:p>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Barrow derives from the Norse ‘</a:t>
            </a:r>
            <a:r>
              <a:rPr lang="en-GB" sz="1400" dirty="0" err="1">
                <a:latin typeface="Linkpen 17a Print" panose="03050602060000000000" pitchFamily="66" charset="77"/>
              </a:rPr>
              <a:t>Barrai</a:t>
            </a:r>
            <a:r>
              <a:rPr lang="en-GB" sz="1400" dirty="0">
                <a:latin typeface="Linkpen 17a Print" panose="03050602060000000000" pitchFamily="66" charset="77"/>
              </a:rPr>
              <a:t>’ meaning either ‘bare island’ or ‘island off the headland’. It was therefore first given to what is now known as Barrow Island. The area we now know as Central Barrow was known as ‘New Barrow’ when developed from the 1100s onwards.</a:t>
            </a:r>
          </a:p>
          <a:p>
            <a:endParaRPr lang="en-GB" sz="1400" dirty="0">
              <a:latin typeface="Linkpen 17a Print" panose="03050602060000000000" pitchFamily="66" charset="77"/>
            </a:endParaRPr>
          </a:p>
          <a:p>
            <a:pPr>
              <a:lnSpc>
                <a:spcPct val="150000"/>
              </a:lnSpc>
            </a:pPr>
            <a:r>
              <a:rPr lang="en-GB" sz="1400" dirty="0" err="1">
                <a:latin typeface="Linkpen 17a Print" panose="03050602060000000000" pitchFamily="66" charset="77"/>
              </a:rPr>
              <a:t>Yarlside</a:t>
            </a:r>
            <a:r>
              <a:rPr lang="en-GB" sz="1400" dirty="0">
                <a:latin typeface="Linkpen 17a Print" panose="03050602060000000000" pitchFamily="66" charset="77"/>
              </a:rPr>
              <a:t>, </a:t>
            </a:r>
            <a:r>
              <a:rPr lang="en-GB" sz="1400" dirty="0" err="1">
                <a:latin typeface="Linkpen 17a Print" panose="03050602060000000000" pitchFamily="66" charset="77"/>
              </a:rPr>
              <a:t>Ormsgill</a:t>
            </a:r>
            <a:r>
              <a:rPr lang="en-GB" sz="1400" dirty="0">
                <a:latin typeface="Linkpen 17a Print" panose="03050602060000000000" pitchFamily="66" charset="77"/>
              </a:rPr>
              <a:t>, Scales, Sowerby, </a:t>
            </a:r>
            <a:r>
              <a:rPr lang="en-GB" sz="1400" dirty="0" err="1">
                <a:latin typeface="Linkpen 17a Print" panose="03050602060000000000" pitchFamily="66" charset="77"/>
              </a:rPr>
              <a:t>Soutergate</a:t>
            </a:r>
            <a:r>
              <a:rPr lang="en-GB" sz="1400" dirty="0">
                <a:latin typeface="Linkpen 17a Print" panose="03050602060000000000" pitchFamily="66" charset="77"/>
              </a:rPr>
              <a:t>, Roa, Hawcoat, and Bigger all have Norse origins.</a:t>
            </a:r>
          </a:p>
        </p:txBody>
      </p:sp>
      <p:sp>
        <p:nvSpPr>
          <p:cNvPr id="11" name="Rectangle 10">
            <a:hlinkClick r:id="rId6"/>
            <a:extLst>
              <a:ext uri="{FF2B5EF4-FFF2-40B4-BE49-F238E27FC236}">
                <a16:creationId xmlns:a16="http://schemas.microsoft.com/office/drawing/2014/main" id="{52026C5F-87C6-7357-7CD5-5A4226FC3127}"/>
              </a:ext>
              <a:ext uri="{C183D7F6-B498-43B3-948B-1728B52AA6E4}">
                <adec:decorative xmlns:adec="http://schemas.microsoft.com/office/drawing/2017/decorative" val="1"/>
              </a:ext>
            </a:extLst>
          </p:cNvPr>
          <p:cNvSpPr/>
          <p:nvPr/>
        </p:nvSpPr>
        <p:spPr>
          <a:xfrm>
            <a:off x="430674" y="4276917"/>
            <a:ext cx="2017224" cy="918831"/>
          </a:xfrm>
          <a:prstGeom prst="rect">
            <a:avLst/>
          </a:prstGeom>
          <a:solidFill>
            <a:srgbClr val="CADF86"/>
          </a:solidFill>
          <a:ln w="254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0" i="0" dirty="0">
                <a:solidFill>
                  <a:srgbClr val="333333"/>
                </a:solidFill>
                <a:effectLst/>
                <a:latin typeface="Superclarendon Rg" panose="02060605060000020003" pitchFamily="18" charset="77"/>
              </a:rPr>
              <a:t>Click here to visit English Place Names website</a:t>
            </a:r>
          </a:p>
        </p:txBody>
      </p:sp>
    </p:spTree>
    <p:extLst>
      <p:ext uri="{BB962C8B-B14F-4D97-AF65-F5344CB8AC3E}">
        <p14:creationId xmlns:p14="http://schemas.microsoft.com/office/powerpoint/2010/main" val="2039424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1000"/>
                                        <p:tgtEl>
                                          <p:spTgt spid="6">
                                            <p:txEl>
                                              <p:pRg st="0" end="0"/>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1000"/>
                                        <p:tgtEl>
                                          <p:spTgt spid="6">
                                            <p:txEl>
                                              <p:pRg st="2" end="2"/>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1000"/>
                                        <p:tgtEl>
                                          <p:spTgt spid="6">
                                            <p:txEl>
                                              <p:pRg st="4" end="4"/>
                                            </p:txEl>
                                          </p:spTgt>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Effect transition="in" filter="fade">
                                      <p:cBhvr>
                                        <p:cTn id="27" dur="1000"/>
                                        <p:tgtEl>
                                          <p:spTgt spid="6">
                                            <p:txEl>
                                              <p:pRg st="6" end="6"/>
                                            </p:txEl>
                                          </p:spTgt>
                                        </p:tgtEl>
                                      </p:cBhvr>
                                    </p:animEffect>
                                  </p:childTnLst>
                                </p:cTn>
                              </p:par>
                            </p:childTnLst>
                          </p:cTn>
                        </p:par>
                        <p:par>
                          <p:cTn id="28" fill="hold">
                            <p:stCondLst>
                              <p:cond delay="6000"/>
                            </p:stCondLst>
                            <p:childTnLst>
                              <p:par>
                                <p:cTn id="29" presetID="2" presetClass="entr" presetSubtype="4" decel="5000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0" fill="hold"/>
                                        <p:tgtEl>
                                          <p:spTgt spid="11"/>
                                        </p:tgtEl>
                                        <p:attrNameLst>
                                          <p:attrName>ppt_x</p:attrName>
                                        </p:attrNameLst>
                                      </p:cBhvr>
                                      <p:tavLst>
                                        <p:tav tm="0">
                                          <p:val>
                                            <p:strVal val="#ppt_x"/>
                                          </p:val>
                                        </p:tav>
                                        <p:tav tm="100000">
                                          <p:val>
                                            <p:strVal val="#ppt_x"/>
                                          </p:val>
                                        </p:tav>
                                      </p:tavLst>
                                    </p:anim>
                                    <p:anim calcmode="lin" valueType="num">
                                      <p:cBhvr additive="base">
                                        <p:cTn id="32"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P spid="11"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737</TotalTime>
  <Words>2368</Words>
  <Application>Microsoft Office PowerPoint</Application>
  <PresentationFormat>Widescreen</PresentationFormat>
  <Paragraphs>228</Paragraphs>
  <Slides>22</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Linkpen 17a Print</vt:lpstr>
      <vt:lpstr>Calibri Light</vt:lpstr>
      <vt:lpstr>Superclarendon Rg</vt:lpstr>
      <vt:lpstr>Calibri</vt:lpstr>
      <vt:lpstr>Arial</vt:lpstr>
      <vt:lpstr>Nunito</vt:lpstr>
      <vt:lpstr>Aptos</vt:lpstr>
      <vt:lpstr>Office Theme</vt:lpstr>
      <vt:lpstr>Main Title</vt:lpstr>
      <vt:lpstr>Questions</vt:lpstr>
      <vt:lpstr>Roman influence</vt:lpstr>
      <vt:lpstr>Did the Romans settle in Barrow?</vt:lpstr>
      <vt:lpstr>Roman Departure</vt:lpstr>
      <vt:lpstr>Anglo- Saxon kingdoms</vt:lpstr>
      <vt:lpstr>The Viking age in England</vt:lpstr>
      <vt:lpstr>The Vikings in Cumbria</vt:lpstr>
      <vt:lpstr>Viking place names in Cumbria</vt:lpstr>
      <vt:lpstr>The Furness Hoard</vt:lpstr>
      <vt:lpstr>Viking finds near Barrow</vt:lpstr>
      <vt:lpstr>Norman Rule</vt:lpstr>
      <vt:lpstr>Norman survey</vt:lpstr>
      <vt:lpstr>Medieval Religion</vt:lpstr>
      <vt:lpstr>Furness Abbey</vt:lpstr>
      <vt:lpstr>Who lived at Furness Abbey?</vt:lpstr>
      <vt:lpstr>What was it like to live as a Monk at Furness Abbey?</vt:lpstr>
      <vt:lpstr>What was life like for Monks at Furness Abbey?</vt:lpstr>
      <vt:lpstr>What was it like to be a Lay Brother at Furness Abbey?</vt:lpstr>
      <vt:lpstr>What dangers did the monks face?</vt:lpstr>
      <vt:lpstr>Piel Castle </vt:lpstr>
      <vt:lpstr>Why is the abbey now in ruins?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66</cp:revision>
  <dcterms:created xsi:type="dcterms:W3CDTF">2022-12-09T08:02:53Z</dcterms:created>
  <dcterms:modified xsi:type="dcterms:W3CDTF">2025-09-23T14:06:00Z</dcterms:modified>
</cp:coreProperties>
</file>