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9"/>
  </p:notesMasterIdLst>
  <p:handoutMasterIdLst>
    <p:handoutMasterId r:id="rId60"/>
  </p:handoutMasterIdLst>
  <p:sldIdLst>
    <p:sldId id="535" r:id="rId5"/>
    <p:sldId id="364" r:id="rId6"/>
    <p:sldId id="536" r:id="rId7"/>
    <p:sldId id="537" r:id="rId8"/>
    <p:sldId id="375" r:id="rId9"/>
    <p:sldId id="386" r:id="rId10"/>
    <p:sldId id="387" r:id="rId11"/>
    <p:sldId id="388" r:id="rId12"/>
    <p:sldId id="389" r:id="rId13"/>
    <p:sldId id="376" r:id="rId14"/>
    <p:sldId id="539" r:id="rId15"/>
    <p:sldId id="538" r:id="rId16"/>
    <p:sldId id="377" r:id="rId17"/>
    <p:sldId id="390" r:id="rId18"/>
    <p:sldId id="391" r:id="rId19"/>
    <p:sldId id="392" r:id="rId20"/>
    <p:sldId id="378" r:id="rId21"/>
    <p:sldId id="396" r:id="rId22"/>
    <p:sldId id="533" r:id="rId23"/>
    <p:sldId id="534" r:id="rId24"/>
    <p:sldId id="395" r:id="rId25"/>
    <p:sldId id="379" r:id="rId26"/>
    <p:sldId id="397" r:id="rId27"/>
    <p:sldId id="399" r:id="rId28"/>
    <p:sldId id="380" r:id="rId29"/>
    <p:sldId id="400" r:id="rId30"/>
    <p:sldId id="401" r:id="rId31"/>
    <p:sldId id="403" r:id="rId32"/>
    <p:sldId id="381" r:id="rId33"/>
    <p:sldId id="540" r:id="rId34"/>
    <p:sldId id="404" r:id="rId35"/>
    <p:sldId id="405" r:id="rId36"/>
    <p:sldId id="382" r:id="rId37"/>
    <p:sldId id="406" r:id="rId38"/>
    <p:sldId id="407" r:id="rId39"/>
    <p:sldId id="408" r:id="rId40"/>
    <p:sldId id="541" r:id="rId41"/>
    <p:sldId id="409" r:id="rId42"/>
    <p:sldId id="410" r:id="rId43"/>
    <p:sldId id="385" r:id="rId44"/>
    <p:sldId id="542" r:id="rId45"/>
    <p:sldId id="411" r:id="rId46"/>
    <p:sldId id="412" r:id="rId47"/>
    <p:sldId id="413" r:id="rId48"/>
    <p:sldId id="414" r:id="rId49"/>
    <p:sldId id="415" r:id="rId50"/>
    <p:sldId id="416" r:id="rId51"/>
    <p:sldId id="417" r:id="rId52"/>
    <p:sldId id="418" r:id="rId53"/>
    <p:sldId id="419" r:id="rId54"/>
    <p:sldId id="420" r:id="rId55"/>
    <p:sldId id="421" r:id="rId56"/>
    <p:sldId id="422" r:id="rId57"/>
    <p:sldId id="424"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EBA0"/>
    <a:srgbClr val="EEFBE8"/>
    <a:srgbClr val="DEF5CF"/>
    <a:srgbClr val="65DCB3"/>
    <a:srgbClr val="F25244"/>
    <a:srgbClr val="FAC3C1"/>
    <a:srgbClr val="F9A8A1"/>
    <a:srgbClr val="F2B8AE"/>
    <a:srgbClr val="4884EE"/>
    <a:srgbClr val="CFA6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6438"/>
  </p:normalViewPr>
  <p:slideViewPr>
    <p:cSldViewPr snapToGrid="0">
      <p:cViewPr varScale="1">
        <p:scale>
          <a:sx n="95" d="100"/>
          <a:sy n="95" d="100"/>
        </p:scale>
        <p:origin x="396" y="96"/>
      </p:cViewPr>
      <p:guideLst>
        <p:guide orient="horz" pos="4110"/>
        <p:guide pos="3749"/>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96" d="100"/>
          <a:sy n="96" d="100"/>
        </p:scale>
        <p:origin x="4328"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0C3B443E-F5FE-4EB1-A002-43FF1C9470C8}"/>
    <pc:docChg chg="modSld">
      <pc:chgData name="McHarg, Catherine" userId="88b8f76c-9ae3-4745-88eb-fe0667a22af5" providerId="ADAL" clId="{0C3B443E-F5FE-4EB1-A002-43FF1C9470C8}" dt="2025-08-26T14:12:25.490" v="1" actId="14100"/>
      <pc:docMkLst>
        <pc:docMk/>
      </pc:docMkLst>
      <pc:sldChg chg="modSp mod">
        <pc:chgData name="McHarg, Catherine" userId="88b8f76c-9ae3-4745-88eb-fe0667a22af5" providerId="ADAL" clId="{0C3B443E-F5FE-4EB1-A002-43FF1C9470C8}" dt="2025-08-26T14:12:25.490" v="1" actId="14100"/>
        <pc:sldMkLst>
          <pc:docMk/>
          <pc:sldMk cId="3822050214" sldId="404"/>
        </pc:sldMkLst>
        <pc:spChg chg="mod">
          <ac:chgData name="McHarg, Catherine" userId="88b8f76c-9ae3-4745-88eb-fe0667a22af5" providerId="ADAL" clId="{0C3B443E-F5FE-4EB1-A002-43FF1C9470C8}" dt="2025-08-26T14:12:25.490" v="1" actId="14100"/>
          <ac:spMkLst>
            <pc:docMk/>
            <pc:sldMk cId="3822050214" sldId="404"/>
            <ac:spMk id="3" creationId="{CC91D465-A4D5-AC44-A136-8DB3A5B85FA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8/26/2025</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8/26/2025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ndex.php?curid=104002307"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ndex.php?curid=104002307"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mmons.wikimedia.org/w/index.php?curid=143285602"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ankeyphotoarchive.uk/collection/view/?id=1651"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sankeyphotoarchive.uk/collection/view/?id=4362"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ankeyphotoarchive.uk/collection/view/?id=1538"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sankeyphotoarchive.uk/collection/view/?id=1300"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pebblemosaic.blogspot.co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pebblemosaic.blogspot.co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ndex.php?curid=13013983"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ndex.php?curid=9908106"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ndex.php?curid=8898786"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mmons.wikimedia.org/w/index.php?curid=74786533"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dirty="0"/>
              <a:t>https://historicengland.org.uk/images-books/photos/item/IOE01/02860/31 Need permission</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2802063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90BB8-5BA5-28D5-3134-13AC9478C8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4A313-A96B-494C-B3CB-790E562CEC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A702B3-ADD4-5F13-DB21-DE51C73C69F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By Reading Tom from Reading, UK - The Furness Railway, CC BY 2.0,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https://commons.wikimedia.org/w/index.php?curid=104002307</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a:p>
            <a:endParaRPr lang="en-GB" dirty="0"/>
          </a:p>
        </p:txBody>
      </p:sp>
      <p:sp>
        <p:nvSpPr>
          <p:cNvPr id="4" name="Slide Number Placeholder 3">
            <a:extLst>
              <a:ext uri="{FF2B5EF4-FFF2-40B4-BE49-F238E27FC236}">
                <a16:creationId xmlns:a16="http://schemas.microsoft.com/office/drawing/2014/main" id="{F653CADE-7A70-6F18-01B0-E1E9FF2D01F8}"/>
              </a:ext>
            </a:extLst>
          </p:cNvPr>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1854074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58C46-2133-ADA0-DBE1-326DA7DA2C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2DEBA2-6CE5-A2DC-1C9E-BA5E9BFAEE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F39E7C-D1E5-2447-1ABF-21BE86E35D1F}"/>
              </a:ext>
            </a:extLst>
          </p:cNvPr>
          <p:cNvSpPr>
            <a:spLocks noGrp="1"/>
          </p:cNvSpPr>
          <p:nvPr>
            <p:ph type="body" idx="1"/>
          </p:nvPr>
        </p:nvSpPr>
        <p:spPr/>
        <p:txBody>
          <a:bodyPr/>
          <a:lstStyle/>
          <a:p>
            <a:pPr>
              <a:lnSpc>
                <a:spcPct val="107000"/>
              </a:lnSpc>
              <a:spcAft>
                <a:spcPts val="800"/>
              </a:spcAft>
            </a:pP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https://commons.wikimedia.org/w/index.php?curid=104002307</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a:extLst>
              <a:ext uri="{FF2B5EF4-FFF2-40B4-BE49-F238E27FC236}">
                <a16:creationId xmlns:a16="http://schemas.microsoft.com/office/drawing/2014/main" id="{42F3B937-87B8-6B47-CCF4-BC56B52FB73A}"/>
              </a:ext>
            </a:extLst>
          </p:cNvPr>
          <p:cNvSpPr>
            <a:spLocks noGrp="1"/>
          </p:cNvSpPr>
          <p:nvPr>
            <p:ph type="sldNum" sz="quarter" idx="5"/>
          </p:nvPr>
        </p:nvSpPr>
        <p:spPr/>
        <p:txBody>
          <a:bodyPr/>
          <a:lstStyle/>
          <a:p>
            <a:fld id="{1AFFFB68-4C17-3C4E-8F1F-E2E74032E6C9}" type="slidenum">
              <a:rPr lang="en-US" smtClean="0"/>
              <a:t>26</a:t>
            </a:fld>
            <a:endParaRPr lang="en-US"/>
          </a:p>
        </p:txBody>
      </p:sp>
    </p:spTree>
    <p:extLst>
      <p:ext uri="{BB962C8B-B14F-4D97-AF65-F5344CB8AC3E}">
        <p14:creationId xmlns:p14="http://schemas.microsoft.com/office/powerpoint/2010/main" val="2355397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dirty="0"/>
              <a:t>By The Railway Year Book for 1920. The Railway Publishing Company Limited, London., Public Domain,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https://commons.wikimedia.org/w/index.php?curid=143285602</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28</a:t>
            </a:fld>
            <a:endParaRPr lang="en-US"/>
          </a:p>
        </p:txBody>
      </p:sp>
    </p:spTree>
    <p:extLst>
      <p:ext uri="{BB962C8B-B14F-4D97-AF65-F5344CB8AC3E}">
        <p14:creationId xmlns:p14="http://schemas.microsoft.com/office/powerpoint/2010/main" val="862446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ED4BD-932B-5DDE-2C19-3C037FD3C5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2BBFBA-E2AE-6AB5-C24E-B6722EEC6D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89A631-861C-87CF-A233-C5C847667170}"/>
              </a:ext>
            </a:extLst>
          </p:cNvPr>
          <p:cNvSpPr>
            <a:spLocks noGrp="1"/>
          </p:cNvSpPr>
          <p:nvPr>
            <p:ph type="body" idx="1"/>
          </p:nvPr>
        </p:nvSpPr>
        <p:spPr/>
        <p:txBody>
          <a:bodyPr/>
          <a:lstStyle/>
          <a:p>
            <a:pPr defTabSz="966338">
              <a:defRPr/>
            </a:pPr>
            <a:r>
              <a:rPr lang="en-GB" dirty="0"/>
              <a:t>Susan Benson</a:t>
            </a:r>
          </a:p>
          <a:p>
            <a:endParaRPr lang="en-GB" dirty="0"/>
          </a:p>
        </p:txBody>
      </p:sp>
      <p:sp>
        <p:nvSpPr>
          <p:cNvPr id="4" name="Slide Number Placeholder 3">
            <a:extLst>
              <a:ext uri="{FF2B5EF4-FFF2-40B4-BE49-F238E27FC236}">
                <a16:creationId xmlns:a16="http://schemas.microsoft.com/office/drawing/2014/main" id="{0AD104C4-CFCB-FEE9-BE1A-3BB94B8524B0}"/>
              </a:ext>
            </a:extLst>
          </p:cNvPr>
          <p:cNvSpPr>
            <a:spLocks noGrp="1"/>
          </p:cNvSpPr>
          <p:nvPr>
            <p:ph type="sldNum" sz="quarter" idx="5"/>
          </p:nvPr>
        </p:nvSpPr>
        <p:spPr/>
        <p:txBody>
          <a:bodyPr/>
          <a:lstStyle/>
          <a:p>
            <a:fld id="{1AFFFB68-4C17-3C4E-8F1F-E2E74032E6C9}" type="slidenum">
              <a:rPr lang="en-US" smtClean="0"/>
              <a:t>29</a:t>
            </a:fld>
            <a:endParaRPr lang="en-US"/>
          </a:p>
        </p:txBody>
      </p:sp>
    </p:spTree>
    <p:extLst>
      <p:ext uri="{BB962C8B-B14F-4D97-AF65-F5344CB8AC3E}">
        <p14:creationId xmlns:p14="http://schemas.microsoft.com/office/powerpoint/2010/main" val="2668644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Susan Benson</a:t>
            </a:r>
          </a:p>
        </p:txBody>
      </p:sp>
      <p:sp>
        <p:nvSpPr>
          <p:cNvPr id="4" name="Slide Number Placeholder 3"/>
          <p:cNvSpPr>
            <a:spLocks noGrp="1"/>
          </p:cNvSpPr>
          <p:nvPr>
            <p:ph type="sldNum" sz="quarter" idx="5"/>
          </p:nvPr>
        </p:nvSpPr>
        <p:spPr/>
        <p:txBody>
          <a:bodyPr/>
          <a:lstStyle/>
          <a:p>
            <a:fld id="{1AFFFB68-4C17-3C4E-8F1F-E2E74032E6C9}" type="slidenum">
              <a:rPr lang="en-US" smtClean="0"/>
              <a:t>30</a:t>
            </a:fld>
            <a:endParaRPr lang="en-US"/>
          </a:p>
        </p:txBody>
      </p:sp>
    </p:spTree>
    <p:extLst>
      <p:ext uri="{BB962C8B-B14F-4D97-AF65-F5344CB8AC3E}">
        <p14:creationId xmlns:p14="http://schemas.microsoft.com/office/powerpoint/2010/main" val="1969595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AB356-A56D-ECB9-A491-835CF64153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CA95AB-5A23-12E5-CE98-55A991E1B0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53F503-6556-604F-7669-081BFFAE84B3}"/>
              </a:ext>
            </a:extLst>
          </p:cNvPr>
          <p:cNvSpPr>
            <a:spLocks noGrp="1"/>
          </p:cNvSpPr>
          <p:nvPr>
            <p:ph type="body" idx="1"/>
          </p:nvPr>
        </p:nvSpPr>
        <p:spPr/>
        <p:txBody>
          <a:bodyPr/>
          <a:lstStyle/>
          <a:p>
            <a:pPr defTabSz="966338">
              <a:defRPr/>
            </a:pPr>
            <a:r>
              <a:rPr lang="en-GB" dirty="0"/>
              <a:t>Susan Benson</a:t>
            </a:r>
          </a:p>
          <a:p>
            <a:endParaRPr lang="en-GB" dirty="0"/>
          </a:p>
        </p:txBody>
      </p:sp>
      <p:sp>
        <p:nvSpPr>
          <p:cNvPr id="4" name="Slide Number Placeholder 3">
            <a:extLst>
              <a:ext uri="{FF2B5EF4-FFF2-40B4-BE49-F238E27FC236}">
                <a16:creationId xmlns:a16="http://schemas.microsoft.com/office/drawing/2014/main" id="{9FA6F45B-7F5F-F4CD-EC86-5F235C7DFD4E}"/>
              </a:ext>
            </a:extLst>
          </p:cNvPr>
          <p:cNvSpPr>
            <a:spLocks noGrp="1"/>
          </p:cNvSpPr>
          <p:nvPr>
            <p:ph type="sldNum" sz="quarter" idx="5"/>
          </p:nvPr>
        </p:nvSpPr>
        <p:spPr/>
        <p:txBody>
          <a:bodyPr/>
          <a:lstStyle/>
          <a:p>
            <a:fld id="{1AFFFB68-4C17-3C4E-8F1F-E2E74032E6C9}" type="slidenum">
              <a:rPr lang="en-US" smtClean="0"/>
              <a:t>33</a:t>
            </a:fld>
            <a:endParaRPr lang="en-US"/>
          </a:p>
        </p:txBody>
      </p:sp>
    </p:spTree>
    <p:extLst>
      <p:ext uri="{BB962C8B-B14F-4D97-AF65-F5344CB8AC3E}">
        <p14:creationId xmlns:p14="http://schemas.microsoft.com/office/powerpoint/2010/main" val="864349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Sankey Photo Archive  </a:t>
            </a:r>
            <a:r>
              <a:rPr lang="en-GB" b="0" i="0" dirty="0">
                <a:solidFill>
                  <a:srgbClr val="6173F8"/>
                </a:solidFill>
                <a:effectLst/>
                <a:latin typeface="DM Sans" pitchFamily="2" charset="0"/>
              </a:rPr>
              <a:t>A579A, BDB 86/1/3393 Sankey Family Photographic Archive © Cumbria Archives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https://www.sankeyphotoarchive.uk/collection/view/?id=1651</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34</a:t>
            </a:fld>
            <a:endParaRPr lang="en-US"/>
          </a:p>
        </p:txBody>
      </p:sp>
    </p:spTree>
    <p:extLst>
      <p:ext uri="{BB962C8B-B14F-4D97-AF65-F5344CB8AC3E}">
        <p14:creationId xmlns:p14="http://schemas.microsoft.com/office/powerpoint/2010/main" val="2282280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2411A-CAF9-3FF1-AF53-5D153E091F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B91E14-FC91-93BF-1241-EB7A612339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0D6EF0-045C-45EC-9AEA-F15073EB186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6173F8"/>
                </a:solidFill>
                <a:effectLst/>
                <a:latin typeface="DM Sans" pitchFamily="2" charset="0"/>
              </a:rPr>
              <a:t>7963, BDB 86/1/2477 Sankey Family Photographic Archive © Cumbria Archives</a:t>
            </a:r>
            <a:r>
              <a:rPr lang="en-GB" dirty="0"/>
              <a:t>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https://www.sankeyphotoarchive.uk/collection/view/?id=4362</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r>
              <a:rPr lang="en-GB" dirty="0"/>
              <a:t>Pass and Co 1920s</a:t>
            </a:r>
          </a:p>
          <a:p>
            <a:endParaRPr lang="en-GB" dirty="0"/>
          </a:p>
        </p:txBody>
      </p:sp>
      <p:sp>
        <p:nvSpPr>
          <p:cNvPr id="4" name="Slide Number Placeholder 3">
            <a:extLst>
              <a:ext uri="{FF2B5EF4-FFF2-40B4-BE49-F238E27FC236}">
                <a16:creationId xmlns:a16="http://schemas.microsoft.com/office/drawing/2014/main" id="{AFAAA2F7-52BB-210F-6085-A3539A00C81C}"/>
              </a:ext>
            </a:extLst>
          </p:cNvPr>
          <p:cNvSpPr>
            <a:spLocks noGrp="1"/>
          </p:cNvSpPr>
          <p:nvPr>
            <p:ph type="sldNum" sz="quarter" idx="5"/>
          </p:nvPr>
        </p:nvSpPr>
        <p:spPr/>
        <p:txBody>
          <a:bodyPr/>
          <a:lstStyle/>
          <a:p>
            <a:fld id="{1AFFFB68-4C17-3C4E-8F1F-E2E74032E6C9}" type="slidenum">
              <a:rPr lang="en-US" smtClean="0"/>
              <a:t>36</a:t>
            </a:fld>
            <a:endParaRPr lang="en-US"/>
          </a:p>
        </p:txBody>
      </p:sp>
    </p:spTree>
    <p:extLst>
      <p:ext uri="{BB962C8B-B14F-4D97-AF65-F5344CB8AC3E}">
        <p14:creationId xmlns:p14="http://schemas.microsoft.com/office/powerpoint/2010/main" val="4001193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GB" sz="1200" b="0" i="0" kern="1200" dirty="0">
                <a:solidFill>
                  <a:schemeClr val="tx1"/>
                </a:solidFill>
                <a:effectLst/>
                <a:latin typeface="+mn-lt"/>
                <a:ea typeface="+mn-ea"/>
                <a:cs typeface="+mn-cs"/>
              </a:rPr>
              <a:t>A510A, BDB 86/1/3310 Sankey Family Photographic Archive © Cumbria Archives </a:t>
            </a:r>
            <a:r>
              <a:rPr lang="en-GB" dirty="0"/>
              <a:t>https://www.sankeyphotoarchive.uk/collection/view/?id=1568</a:t>
            </a:r>
          </a:p>
        </p:txBody>
      </p:sp>
      <p:sp>
        <p:nvSpPr>
          <p:cNvPr id="4" name="Slide Number Placeholder 3"/>
          <p:cNvSpPr>
            <a:spLocks noGrp="1"/>
          </p:cNvSpPr>
          <p:nvPr>
            <p:ph type="sldNum" sz="quarter" idx="5"/>
          </p:nvPr>
        </p:nvSpPr>
        <p:spPr/>
        <p:txBody>
          <a:bodyPr/>
          <a:lstStyle/>
          <a:p>
            <a:fld id="{1AFFFB68-4C17-3C4E-8F1F-E2E74032E6C9}" type="slidenum">
              <a:rPr lang="en-US" smtClean="0"/>
              <a:t>37</a:t>
            </a:fld>
            <a:endParaRPr lang="en-US"/>
          </a:p>
        </p:txBody>
      </p:sp>
    </p:spTree>
    <p:extLst>
      <p:ext uri="{BB962C8B-B14F-4D97-AF65-F5344CB8AC3E}">
        <p14:creationId xmlns:p14="http://schemas.microsoft.com/office/powerpoint/2010/main" val="1488956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u="sng" dirty="0">
                <a:solidFill>
                  <a:srgbClr val="FFFFFF"/>
                </a:solidFill>
                <a:effectLst/>
                <a:latin typeface="__Inter_aa45b7"/>
              </a:rPr>
              <a:t>Image by </a:t>
            </a:r>
            <a:r>
              <a:rPr lang="en-GB" b="1" i="0" u="sng" dirty="0" err="1">
                <a:solidFill>
                  <a:srgbClr val="FFFFFF"/>
                </a:solidFill>
                <a:effectLst/>
                <a:latin typeface="__Inter_aa45b7"/>
              </a:rPr>
              <a:t>freepik</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39</a:t>
            </a:fld>
            <a:endParaRPr lang="en-US"/>
          </a:p>
        </p:txBody>
      </p:sp>
    </p:spTree>
    <p:extLst>
      <p:ext uri="{BB962C8B-B14F-4D97-AF65-F5344CB8AC3E}">
        <p14:creationId xmlns:p14="http://schemas.microsoft.com/office/powerpoint/2010/main" val="2874746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courtesy of Susan Benson</a:t>
            </a:r>
          </a:p>
        </p:txBody>
      </p:sp>
      <p:sp>
        <p:nvSpPr>
          <p:cNvPr id="4" name="Slide Number Placeholder 3"/>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2237483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0C8EE-8643-301D-9DDA-1DEDA2378E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CA6380-3276-79BD-3C85-F6316AAAB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9EBD27-16A8-0122-88BE-0ECC16236D18}"/>
              </a:ext>
            </a:extLst>
          </p:cNvPr>
          <p:cNvSpPr>
            <a:spLocks noGrp="1"/>
          </p:cNvSpPr>
          <p:nvPr>
            <p:ph type="body" idx="1"/>
          </p:nvPr>
        </p:nvSpPr>
        <p:spPr/>
        <p:txBody>
          <a:bodyPr/>
          <a:lstStyle/>
          <a:p>
            <a:r>
              <a:rPr lang="en-GB" dirty="0"/>
              <a:t>Susan Benson</a:t>
            </a:r>
          </a:p>
          <a:p>
            <a:endParaRPr lang="en-GB" dirty="0"/>
          </a:p>
        </p:txBody>
      </p:sp>
      <p:sp>
        <p:nvSpPr>
          <p:cNvPr id="4" name="Slide Number Placeholder 3">
            <a:extLst>
              <a:ext uri="{FF2B5EF4-FFF2-40B4-BE49-F238E27FC236}">
                <a16:creationId xmlns:a16="http://schemas.microsoft.com/office/drawing/2014/main" id="{6E3B7093-1ABA-BB3F-FF7A-F6FCC03CB886}"/>
              </a:ext>
            </a:extLst>
          </p:cNvPr>
          <p:cNvSpPr>
            <a:spLocks noGrp="1"/>
          </p:cNvSpPr>
          <p:nvPr>
            <p:ph type="sldNum" sz="quarter" idx="5"/>
          </p:nvPr>
        </p:nvSpPr>
        <p:spPr/>
        <p:txBody>
          <a:bodyPr/>
          <a:lstStyle/>
          <a:p>
            <a:fld id="{1AFFFB68-4C17-3C4E-8F1F-E2E74032E6C9}" type="slidenum">
              <a:rPr lang="en-US" smtClean="0"/>
              <a:t>40</a:t>
            </a:fld>
            <a:endParaRPr lang="en-US"/>
          </a:p>
        </p:txBody>
      </p:sp>
    </p:spTree>
    <p:extLst>
      <p:ext uri="{BB962C8B-B14F-4D97-AF65-F5344CB8AC3E}">
        <p14:creationId xmlns:p14="http://schemas.microsoft.com/office/powerpoint/2010/main" val="812516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Susan Benson</a:t>
            </a:r>
          </a:p>
        </p:txBody>
      </p:sp>
      <p:sp>
        <p:nvSpPr>
          <p:cNvPr id="4" name="Slide Number Placeholder 3"/>
          <p:cNvSpPr>
            <a:spLocks noGrp="1"/>
          </p:cNvSpPr>
          <p:nvPr>
            <p:ph type="sldNum" sz="quarter" idx="5"/>
          </p:nvPr>
        </p:nvSpPr>
        <p:spPr/>
        <p:txBody>
          <a:bodyPr/>
          <a:lstStyle/>
          <a:p>
            <a:fld id="{1AFFFB68-4C17-3C4E-8F1F-E2E74032E6C9}" type="slidenum">
              <a:rPr lang="en-US" smtClean="0"/>
              <a:t>41</a:t>
            </a:fld>
            <a:endParaRPr lang="en-US"/>
          </a:p>
        </p:txBody>
      </p:sp>
    </p:spTree>
    <p:extLst>
      <p:ext uri="{BB962C8B-B14F-4D97-AF65-F5344CB8AC3E}">
        <p14:creationId xmlns:p14="http://schemas.microsoft.com/office/powerpoint/2010/main" val="3529143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6173F8"/>
                </a:solidFill>
                <a:effectLst/>
                <a:latin typeface="DM Sans" pitchFamily="2" charset="0"/>
              </a:rPr>
              <a:t>A482AX, BDB 86/1/3280 Sankey Family Photographic Archive © Cumbria Archives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https://www.sankeyphotoarchive.uk/collection/view/?id=1538</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42</a:t>
            </a:fld>
            <a:endParaRPr lang="en-US"/>
          </a:p>
        </p:txBody>
      </p:sp>
    </p:spTree>
    <p:extLst>
      <p:ext uri="{BB962C8B-B14F-4D97-AF65-F5344CB8AC3E}">
        <p14:creationId xmlns:p14="http://schemas.microsoft.com/office/powerpoint/2010/main" val="2602251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Image: </a:t>
            </a:r>
            <a:r>
              <a:rPr lang="en-GB" sz="1900" dirty="0">
                <a:latin typeface="ArialMT"/>
              </a:rPr>
              <a:t>Historic OS Mapping: Copyright and database right</a:t>
            </a:r>
          </a:p>
          <a:p>
            <a:pPr algn="l"/>
            <a:r>
              <a:rPr lang="en-GB" sz="1900" dirty="0">
                <a:latin typeface="ArialMT"/>
              </a:rPr>
              <a:t>Crown Copyright and Landmark Information Group Ltd</a:t>
            </a:r>
          </a:p>
          <a:p>
            <a:pPr algn="l"/>
            <a:r>
              <a:rPr lang="en-GB" sz="1900" dirty="0">
                <a:latin typeface="ArialMT"/>
              </a:rPr>
              <a:t>(All rights reserved)</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45</a:t>
            </a:fld>
            <a:endParaRPr lang="en-US"/>
          </a:p>
        </p:txBody>
      </p:sp>
    </p:spTree>
    <p:extLst>
      <p:ext uri="{BB962C8B-B14F-4D97-AF65-F5344CB8AC3E}">
        <p14:creationId xmlns:p14="http://schemas.microsoft.com/office/powerpoint/2010/main" val="1631194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1: Susan Benson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2: </a:t>
            </a:r>
            <a:r>
              <a:rPr lang="en-GB" b="0" i="0" dirty="0">
                <a:solidFill>
                  <a:srgbClr val="6173F8"/>
                </a:solidFill>
                <a:effectLst/>
                <a:latin typeface="DM Sans" pitchFamily="2" charset="0"/>
              </a:rPr>
              <a:t>A83, BDB 86/1/3044 Sankey Family Photographic Archive © Cumbria Archives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https://www.sankeyphotoarchive.uk/collection/view/?id=1300</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50</a:t>
            </a:fld>
            <a:endParaRPr lang="en-US"/>
          </a:p>
        </p:txBody>
      </p:sp>
    </p:spTree>
    <p:extLst>
      <p:ext uri="{BB962C8B-B14F-4D97-AF65-F5344CB8AC3E}">
        <p14:creationId xmlns:p14="http://schemas.microsoft.com/office/powerpoint/2010/main" val="1300315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dirty="0"/>
              <a:t>Images from </a:t>
            </a:r>
            <a:r>
              <a:rPr lang="en-GB" dirty="0">
                <a:hlinkClick r:id="rId3"/>
              </a:rPr>
              <a:t>http://pebblemosaic.blogspot.com/</a:t>
            </a:r>
            <a:r>
              <a:rPr lang="en-GB" dirty="0"/>
              <a:t>   Need permission</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3906732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38DFC-9578-8828-D026-36C0733F1E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58AEAA-6998-A72E-4DF9-7A7CF9019A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0D7B26-4788-0FAC-4968-597F67269CB9}"/>
              </a:ext>
            </a:extLst>
          </p:cNvPr>
          <p:cNvSpPr>
            <a:spLocks noGrp="1"/>
          </p:cNvSpPr>
          <p:nvPr>
            <p:ph type="body" idx="1"/>
          </p:nvPr>
        </p:nvSpPr>
        <p:spPr/>
        <p:txBody>
          <a:bodyPr/>
          <a:lstStyle/>
          <a:p>
            <a:pPr defTabSz="966338">
              <a:defRPr/>
            </a:pPr>
            <a:r>
              <a:rPr lang="en-GB" dirty="0"/>
              <a:t>Images from </a:t>
            </a:r>
            <a:r>
              <a:rPr lang="en-GB" dirty="0">
                <a:hlinkClick r:id="rId3"/>
              </a:rPr>
              <a:t>http://pebblemosaic.blogspot.com/</a:t>
            </a:r>
            <a:r>
              <a:rPr lang="en-GB" dirty="0"/>
              <a:t>   Need permission</a:t>
            </a:r>
          </a:p>
          <a:p>
            <a:endParaRPr lang="en-GB" dirty="0"/>
          </a:p>
        </p:txBody>
      </p:sp>
      <p:sp>
        <p:nvSpPr>
          <p:cNvPr id="4" name="Slide Number Placeholder 3">
            <a:extLst>
              <a:ext uri="{FF2B5EF4-FFF2-40B4-BE49-F238E27FC236}">
                <a16:creationId xmlns:a16="http://schemas.microsoft.com/office/drawing/2014/main" id="{43CC79B8-ACBF-58E0-26EF-8EC53EF4930A}"/>
              </a:ext>
            </a:extLst>
          </p:cNvPr>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977732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dirty="0"/>
              <a:t>Wiki commons By Rosalind Mitchell, CC BY-SA 2.0,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https://commons.wikimedia.org/w/index.php?curid=13013983</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855284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For this activity we’re using </a:t>
            </a:r>
            <a:r>
              <a:rPr lang="en-US" sz="1200">
                <a:cs typeface="Arial"/>
              </a:rPr>
              <a:t>Ian ‘Dawson’s Model’ for significance criteria.</a:t>
            </a:r>
            <a:endParaRPr lang="en-US"/>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4179938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By Colin Kinnear, CC BY-SA 2.0,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https://commons.wikimedia.org/w/index.php?curid=9908106</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1039875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dirty="0"/>
              <a:t>By Alexander P Kapp, CC BY-SA 2.0,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https://commons.wikimedia.org/w/index.php?curid=8898786</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4274362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By Stevvvv4444 - Own work, CC BY-SA 4.0,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https://commons.wikimedia.org/w/index.php?curid=74786533</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2278551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a:solidFill>
            <a:srgbClr val="BBEBA0"/>
          </a:solidFill>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grpFill/>
          </p:spPr>
          <p:txBody>
            <a:bodyPr/>
            <a:lstStyle/>
            <a:p>
              <a:endParaRPr lang="en-US" dirty="0"/>
            </a:p>
          </p:txBody>
        </p:sp>
      </p:grpSp>
      <p:sp>
        <p:nvSpPr>
          <p:cNvPr id="10" name="TextBox 9">
            <a:extLst>
              <a:ext uri="{FF2B5EF4-FFF2-40B4-BE49-F238E27FC236}">
                <a16:creationId xmlns:a16="http://schemas.microsoft.com/office/drawing/2014/main" id="{69E87A62-87CE-37A0-C03A-E79436DB79B7}"/>
              </a:ext>
            </a:extLst>
          </p:cNvPr>
          <p:cNvSpPr txBox="1"/>
          <p:nvPr userDrawn="1"/>
        </p:nvSpPr>
        <p:spPr>
          <a:xfrm>
            <a:off x="343407"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pic>
        <p:nvPicPr>
          <p:cNvPr id="5" name="Picture 4" descr="A black background with a black square&#10;&#10;AI-generated content may be incorrect.">
            <a:extLst>
              <a:ext uri="{FF2B5EF4-FFF2-40B4-BE49-F238E27FC236}">
                <a16:creationId xmlns:a16="http://schemas.microsoft.com/office/drawing/2014/main" id="{9FA119A7-2D46-F6BE-F2EF-F213BF229750}"/>
              </a:ext>
            </a:extLst>
          </p:cNvPr>
          <p:cNvPicPr>
            <a:picLocks noChangeAspect="1"/>
          </p:cNvPicPr>
          <p:nvPr userDrawn="1"/>
        </p:nvPicPr>
        <p:blipFill>
          <a:blip r:embed="rId2"/>
          <a:stretch>
            <a:fillRect/>
          </a:stretch>
        </p:blipFill>
        <p:spPr>
          <a:xfrm>
            <a:off x="149149" y="485985"/>
            <a:ext cx="1980733" cy="921271"/>
          </a:xfrm>
          <a:prstGeom prst="rect">
            <a:avLst/>
          </a:prstGeom>
        </p:spPr>
      </p:pic>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a:stretch>
          </a:blipFill>
        </p:spPr>
        <p:txBody>
          <a:bodyPr/>
          <a:lstStyle/>
          <a:p>
            <a:r>
              <a:rPr lang="en-US" dirty="0"/>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a:stretch>
          </a:blipFill>
        </p:spPr>
        <p:txBody>
          <a:bodyPr/>
          <a:lstStyle/>
          <a:p>
            <a:r>
              <a:rPr lang="en-US" dirty="0"/>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3" name="Group 2">
            <a:extLst>
              <a:ext uri="{FF2B5EF4-FFF2-40B4-BE49-F238E27FC236}">
                <a16:creationId xmlns:a16="http://schemas.microsoft.com/office/drawing/2014/main" id="{D19DB756-A867-6970-B27D-6C8088C7996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CDB78576-8341-CDEB-52BF-A23029EEB7AE}"/>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A24FEE-C627-9178-2CB9-42A0686575D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6" name="Picture 5" descr="A logo with a black background&#10;&#10;AI-generated content may be incorrect.">
            <a:extLst>
              <a:ext uri="{FF2B5EF4-FFF2-40B4-BE49-F238E27FC236}">
                <a16:creationId xmlns:a16="http://schemas.microsoft.com/office/drawing/2014/main" id="{56E81F88-915F-1816-8C91-A867A1F587AA}"/>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4" name="Group 2">
            <a:extLst>
              <a:ext uri="{FF2B5EF4-FFF2-40B4-BE49-F238E27FC236}">
                <a16:creationId xmlns:a16="http://schemas.microsoft.com/office/drawing/2014/main" id="{9D3DEBF1-A726-4119-AA69-710F4FA9620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5" name="Freeform 3">
              <a:extLst>
                <a:ext uri="{FF2B5EF4-FFF2-40B4-BE49-F238E27FC236}">
                  <a16:creationId xmlns:a16="http://schemas.microsoft.com/office/drawing/2014/main" id="{EFC81186-7EDA-2755-7C48-0FBEB4CB69F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6" name="TextBox 5">
            <a:extLst>
              <a:ext uri="{FF2B5EF4-FFF2-40B4-BE49-F238E27FC236}">
                <a16:creationId xmlns:a16="http://schemas.microsoft.com/office/drawing/2014/main" id="{C31CECC0-AE42-54C2-B744-639265443C3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8" name="Picture 7" descr="A logo with a black background&#10;&#10;AI-generated content may be incorrect.">
            <a:extLst>
              <a:ext uri="{FF2B5EF4-FFF2-40B4-BE49-F238E27FC236}">
                <a16:creationId xmlns:a16="http://schemas.microsoft.com/office/drawing/2014/main" id="{924B26B4-BDBF-FF19-CD1D-F85A62B37E92}"/>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5" name="Group 2">
            <a:extLst>
              <a:ext uri="{FF2B5EF4-FFF2-40B4-BE49-F238E27FC236}">
                <a16:creationId xmlns:a16="http://schemas.microsoft.com/office/drawing/2014/main" id="{C351575D-B07A-53D8-CD9C-3745A2CEEA30}"/>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6" name="Freeform 3">
              <a:extLst>
                <a:ext uri="{FF2B5EF4-FFF2-40B4-BE49-F238E27FC236}">
                  <a16:creationId xmlns:a16="http://schemas.microsoft.com/office/drawing/2014/main" id="{942005C2-83E2-9AD6-7773-B71FC23283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9637856E-7827-55D3-D3F0-FD4A27D0696C}"/>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10" name="Picture 9" descr="A logo with a black background&#10;&#10;AI-generated content may be incorrect.">
            <a:extLst>
              <a:ext uri="{FF2B5EF4-FFF2-40B4-BE49-F238E27FC236}">
                <a16:creationId xmlns:a16="http://schemas.microsoft.com/office/drawing/2014/main" id="{1A54F164-3ED5-E48A-2960-20984DA24EFA}"/>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lvl1pPr>
              <a:defRPr>
                <a:solidFill>
                  <a:srgbClr val="65B9E4"/>
                </a:solidFill>
              </a:defRPr>
            </a:lvl1p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3" name="Group 2">
            <a:extLst>
              <a:ext uri="{FF2B5EF4-FFF2-40B4-BE49-F238E27FC236}">
                <a16:creationId xmlns:a16="http://schemas.microsoft.com/office/drawing/2014/main" id="{976A976D-2FEA-80DA-B7DA-8438687B162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903749CD-59FF-036E-7539-37CD76D5ED3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162DB4-8B18-6F69-5E9F-C040FBC0A698}"/>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8" name="Picture Placeholder 15">
            <a:extLst>
              <a:ext uri="{FF2B5EF4-FFF2-40B4-BE49-F238E27FC236}">
                <a16:creationId xmlns:a16="http://schemas.microsoft.com/office/drawing/2014/main" id="{CFA26DAE-2F85-409A-E0CE-E0A1B04CD6A6}"/>
              </a:ext>
              <a:ext uri="{C183D7F6-B498-43B3-948B-1728B52AA6E4}">
                <adec:decorative xmlns:adec="http://schemas.microsoft.com/office/drawing/2017/decorative" val="1"/>
              </a:ext>
            </a:extLst>
          </p:cNvPr>
          <p:cNvSpPr>
            <a:spLocks noGrp="1"/>
          </p:cNvSpPr>
          <p:nvPr>
            <p:ph type="pic" sz="quarter" idx="24" hasCustomPrompt="1"/>
          </p:nvPr>
        </p:nvSpPr>
        <p:spPr>
          <a:xfrm>
            <a:off x="7321960" y="5940489"/>
            <a:ext cx="3643313" cy="579437"/>
          </a:xfrm>
          <a:prstGeom prst="rect">
            <a:avLst/>
          </a:prstGeom>
          <a:blipFill>
            <a:blip r:embed="rId2"/>
            <a:stretch>
              <a:fillRect/>
            </a:stretch>
          </a:blipFill>
        </p:spPr>
        <p:txBody>
          <a:bodyPr/>
          <a:lstStyle/>
          <a:p>
            <a:r>
              <a:rPr lang="en-US"/>
              <a:t> </a:t>
            </a:r>
          </a:p>
        </p:txBody>
      </p:sp>
      <p:sp>
        <p:nvSpPr>
          <p:cNvPr id="9" name="Text Placeholder 41">
            <a:extLst>
              <a:ext uri="{FF2B5EF4-FFF2-40B4-BE49-F238E27FC236}">
                <a16:creationId xmlns:a16="http://schemas.microsoft.com/office/drawing/2014/main" id="{69865DE0-33D3-5941-4EE3-0C94BF89268E}"/>
              </a:ext>
            </a:extLst>
          </p:cNvPr>
          <p:cNvSpPr>
            <a:spLocks noGrp="1"/>
          </p:cNvSpPr>
          <p:nvPr>
            <p:ph type="body" sz="quarter" idx="23"/>
          </p:nvPr>
        </p:nvSpPr>
        <p:spPr>
          <a:xfrm>
            <a:off x="7591526" y="602303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solidFill>
                  <a:schemeClr val="tx1"/>
                </a:solidFill>
              </a:defRPr>
            </a:lvl1pPr>
          </a:lstStyle>
          <a:p>
            <a:r>
              <a:rPr lang="en-GB" dirty="0"/>
              <a:t>Click to edit</a:t>
            </a:r>
            <a:endParaRPr lang="en-US" dirty="0"/>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BBEBA0"/>
            </a:solidFill>
          </a:ln>
        </p:spPr>
        <p:txBody>
          <a:bodyPr/>
          <a:lstStyle>
            <a:lvl1pPr algn="l">
              <a:defRPr>
                <a:solidFill>
                  <a:schemeClr val="tx1"/>
                </a:solidFill>
              </a:defRPr>
            </a:lvl1pPr>
          </a:lstStyle>
          <a:p>
            <a:endParaRPr lang="en-US" dirty="0"/>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lIns="0" tIns="0"/>
          <a:lstStyle>
            <a:lvl1pPr algn="ctr">
              <a:defRPr lang="en-US" sz="1800" b="1" i="0" kern="1200" baseline="0" dirty="0">
                <a:solidFill>
                  <a:schemeClr val="tx1"/>
                </a:solidFill>
                <a:latin typeface="Arial" panose="020B0604020202020204" pitchFamily="34" charset="0"/>
                <a:ea typeface="+mj-ea"/>
                <a:cs typeface="+mj-cs"/>
              </a:defRPr>
            </a:lvl1pPr>
          </a:lstStyle>
          <a:p>
            <a:pPr lvl="0"/>
            <a:r>
              <a:rPr lang="en-GB" dirty="0"/>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BBEBA0"/>
            </a:solidFill>
          </a:ln>
        </p:spPr>
        <p:txBody>
          <a:bodyPr/>
          <a:lstStyle>
            <a:lvl1pPr>
              <a:defRPr>
                <a:solidFill>
                  <a:schemeClr val="tx1"/>
                </a:solidFill>
              </a:defRPr>
            </a:lvl1p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BBEBA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F72EBA6-F59E-F096-F2DA-C54BD75E2B25}"/>
              </a:ext>
            </a:extLst>
          </p:cNvPr>
          <p:cNvPicPr>
            <a:picLocks noChangeAspect="1"/>
          </p:cNvPicPr>
          <p:nvPr userDrawn="1"/>
        </p:nvPicPr>
        <p:blipFill>
          <a:blip r:embed="rId2">
            <a:alphaModFix amt="70000"/>
          </a:blip>
          <a:srcRect/>
          <a:stretch/>
        </p:blipFill>
        <p:spPr>
          <a:xfrm flipH="1">
            <a:off x="5997840" y="213191"/>
            <a:ext cx="196317"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617030"/>
            <a:ext cx="0" cy="6337120"/>
          </a:xfrm>
          <a:prstGeom prst="line">
            <a:avLst/>
          </a:prstGeom>
          <a:ln w="19050">
            <a:solidFill>
              <a:srgbClr val="A9A9A9"/>
            </a:solidFill>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BBEBA0"/>
            </a:solidFill>
          </a:ln>
        </p:spPr>
        <p:txBody>
          <a:bodyPr/>
          <a:lstStyle/>
          <a:p>
            <a:endParaRPr lang="en-US" dirty="0"/>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BBEBA0"/>
            </a:solidFill>
          </a:ln>
        </p:spPr>
        <p:txBody>
          <a:bodyPr/>
          <a:lstStyle/>
          <a:p>
            <a:endParaRPr lang="en-US"/>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2" name="Group 2">
            <a:extLst>
              <a:ext uri="{FF2B5EF4-FFF2-40B4-BE49-F238E27FC236}">
                <a16:creationId xmlns:a16="http://schemas.microsoft.com/office/drawing/2014/main" id="{CE129529-34BA-99B7-54D4-B9D78065D4E7}"/>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6C2A03FD-8BF9-6BEE-7278-3D3D2AC02FF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6D92E5BA-CA9B-6914-E463-5FCB7546EBD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8" name="Picture 7" descr="A logo with a black background&#10;&#10;AI-generated content may be incorrect.">
            <a:extLst>
              <a:ext uri="{FF2B5EF4-FFF2-40B4-BE49-F238E27FC236}">
                <a16:creationId xmlns:a16="http://schemas.microsoft.com/office/drawing/2014/main" id="{4819EFB3-4D44-EB0E-07FB-0638A03FB73C}"/>
              </a:ext>
            </a:extLst>
          </p:cNvPr>
          <p:cNvPicPr>
            <a:picLocks noChangeAspect="1"/>
          </p:cNvPicPr>
          <p:nvPr userDrawn="1"/>
        </p:nvPicPr>
        <p:blipFill>
          <a:blip r:embed="rId4"/>
          <a:stretch>
            <a:fillRect/>
          </a:stretch>
        </p:blipFill>
        <p:spPr>
          <a:xfrm>
            <a:off x="9846207" y="6095086"/>
            <a:ext cx="1686011" cy="784191"/>
          </a:xfrm>
          <a:prstGeom prst="rect">
            <a:avLst/>
          </a:prstGeom>
        </p:spPr>
      </p:pic>
      <p:pic>
        <p:nvPicPr>
          <p:cNvPr id="18" name="Picture 17">
            <a:extLst>
              <a:ext uri="{FF2B5EF4-FFF2-40B4-BE49-F238E27FC236}">
                <a16:creationId xmlns:a16="http://schemas.microsoft.com/office/drawing/2014/main" id="{BE0ECC11-CA2E-60DB-0984-65E518E54910}"/>
              </a:ext>
            </a:extLst>
          </p:cNvPr>
          <p:cNvPicPr>
            <a:picLocks noChangeAspect="1"/>
          </p:cNvPicPr>
          <p:nvPr userDrawn="1"/>
        </p:nvPicPr>
        <p:blipFill>
          <a:blip r:embed="rId5"/>
          <a:srcRect/>
          <a:stretch/>
        </p:blipFill>
        <p:spPr>
          <a:xfrm>
            <a:off x="5840016" y="446037"/>
            <a:ext cx="1892300" cy="1168400"/>
          </a:xfrm>
          <a:prstGeom prst="rect">
            <a:avLst/>
          </a:prstGeom>
        </p:spPr>
      </p:pic>
      <p:pic>
        <p:nvPicPr>
          <p:cNvPr id="23" name="Picture 22">
            <a:extLst>
              <a:ext uri="{FF2B5EF4-FFF2-40B4-BE49-F238E27FC236}">
                <a16:creationId xmlns:a16="http://schemas.microsoft.com/office/drawing/2014/main" id="{4603CC6A-A0F7-F0CF-7A4D-6D706005BDF0}"/>
              </a:ext>
            </a:extLst>
          </p:cNvPr>
          <p:cNvPicPr>
            <a:picLocks noChangeAspect="1"/>
          </p:cNvPicPr>
          <p:nvPr userDrawn="1"/>
        </p:nvPicPr>
        <p:blipFill>
          <a:blip r:embed="rId5"/>
          <a:srcRect/>
          <a:stretch/>
        </p:blipFill>
        <p:spPr>
          <a:xfrm rot="11015790">
            <a:off x="3262907" y="5182971"/>
            <a:ext cx="1892300" cy="1168400"/>
          </a:xfrm>
          <a:prstGeom prst="rect">
            <a:avLst/>
          </a:prstGeom>
        </p:spPr>
      </p:pic>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chemeClr val="tx1"/>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dirty="0"/>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pic>
        <p:nvPicPr>
          <p:cNvPr id="4" name="Picture 3" descr="A logo with a black background&#10;&#10;AI-generated content may be incorrect.">
            <a:extLst>
              <a:ext uri="{FF2B5EF4-FFF2-40B4-BE49-F238E27FC236}">
                <a16:creationId xmlns:a16="http://schemas.microsoft.com/office/drawing/2014/main" id="{FD7DEF28-C976-3440-94E5-C8ABB4DADD2E}"/>
              </a:ext>
            </a:extLst>
          </p:cNvPr>
          <p:cNvPicPr>
            <a:picLocks noChangeAspect="1"/>
          </p:cNvPicPr>
          <p:nvPr userDrawn="1"/>
        </p:nvPicPr>
        <p:blipFill>
          <a:blip r:embed="rId4"/>
          <a:stretch>
            <a:fillRect/>
          </a:stretch>
        </p:blipFill>
        <p:spPr>
          <a:xfrm>
            <a:off x="9846207" y="6095086"/>
            <a:ext cx="1686011" cy="784191"/>
          </a:xfrm>
          <a:prstGeom prst="rect">
            <a:avLst/>
          </a:prstGeom>
        </p:spPr>
      </p:pic>
      <p:grpSp>
        <p:nvGrpSpPr>
          <p:cNvPr id="5" name="Group 2">
            <a:extLst>
              <a:ext uri="{FF2B5EF4-FFF2-40B4-BE49-F238E27FC236}">
                <a16:creationId xmlns:a16="http://schemas.microsoft.com/office/drawing/2014/main" id="{3564714B-6354-E86E-93D2-6C8C64EED3C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7" name="Freeform 3">
              <a:extLst>
                <a:ext uri="{FF2B5EF4-FFF2-40B4-BE49-F238E27FC236}">
                  <a16:creationId xmlns:a16="http://schemas.microsoft.com/office/drawing/2014/main" id="{5F2B52CC-5818-4FF0-9FD9-8BA864FA89CD}"/>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56057C52-CC88-4DF2-2F27-B08EB5736B4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stretch>
              <a:fillRect/>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stretch>
              <a:fillRect/>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stretch>
              <a:fillRect/>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2" name="Group 2">
            <a:extLst>
              <a:ext uri="{FF2B5EF4-FFF2-40B4-BE49-F238E27FC236}">
                <a16:creationId xmlns:a16="http://schemas.microsoft.com/office/drawing/2014/main" id="{4C5480B5-9975-0873-E80E-E7CF543889D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EAE3D773-FC42-0210-102D-ADD6321CF1F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8E4B5C6C-E160-9BA9-5124-F5F4BE7EC1B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lvl1pPr>
              <a:defRPr baseline="0">
                <a:solidFill>
                  <a:srgbClr val="65B9E4"/>
                </a:solidFill>
              </a:defRPr>
            </a:lvl1pPr>
          </a:lstStyle>
          <a:p>
            <a:r>
              <a:rPr lang="en-GB" dirty="0"/>
              <a:t>Click to edit Master title style</a:t>
            </a:r>
            <a:endParaRPr lang="en-US" dirty="0"/>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3" name="Group 2">
            <a:extLst>
              <a:ext uri="{FF2B5EF4-FFF2-40B4-BE49-F238E27FC236}">
                <a16:creationId xmlns:a16="http://schemas.microsoft.com/office/drawing/2014/main" id="{1F5F3EC6-CBBA-5AA2-9715-09093A192AC8}"/>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011EAE17-7831-3205-866D-14D05FDB20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7EABA738-F7BE-33B4-096D-0E2BCCB9C44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sp>
        <p:nvSpPr>
          <p:cNvPr id="8" name="TextBox 7">
            <a:extLst>
              <a:ext uri="{FF2B5EF4-FFF2-40B4-BE49-F238E27FC236}">
                <a16:creationId xmlns:a16="http://schemas.microsoft.com/office/drawing/2014/main" id="{D735DA5C-8636-113C-BE4F-E6FD7062F037}"/>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rPr>
              <a:t>HistoricEngland.org.uk/Education </a:t>
            </a:r>
            <a:r>
              <a:rPr lang="en-US" sz="1600" baseline="0">
                <a:solidFill>
                  <a:srgbClr val="737373"/>
                </a:solidFill>
                <a:latin typeface="Arial" panose="020B0604020202020204" pitchFamily="34" charset="0"/>
                <a:cs typeface="Arial" panose="020B0604020202020204" pitchFamily="34" charset="0"/>
              </a:rPr>
              <a:t>| contact@historicengland.org.uk</a:t>
            </a:r>
          </a:p>
        </p:txBody>
      </p:sp>
      <p:sp>
        <p:nvSpPr>
          <p:cNvPr id="9" name="AutoShape 5">
            <a:extLst>
              <a:ext uri="{FF2B5EF4-FFF2-40B4-BE49-F238E27FC236}">
                <a16:creationId xmlns:a16="http://schemas.microsoft.com/office/drawing/2014/main" id="{846CF8BC-0846-CCE9-FD35-FD5C57642F6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pic>
        <p:nvPicPr>
          <p:cNvPr id="3" name="Picture 2">
            <a:extLst>
              <a:ext uri="{FF2B5EF4-FFF2-40B4-BE49-F238E27FC236}">
                <a16:creationId xmlns:a16="http://schemas.microsoft.com/office/drawing/2014/main" id="{58A16369-CECD-7A3D-81F0-FC8E0EF4008D}"/>
              </a:ext>
            </a:extLst>
          </p:cNvPr>
          <p:cNvPicPr>
            <a:picLocks noChangeAspect="1"/>
          </p:cNvPicPr>
          <p:nvPr userDrawn="1"/>
        </p:nvPicPr>
        <p:blipFill>
          <a:blip r:embed="rId2"/>
          <a:srcRect/>
          <a:stretch/>
        </p:blipFill>
        <p:spPr>
          <a:xfrm>
            <a:off x="9846207" y="6095086"/>
            <a:ext cx="1686010" cy="784191"/>
          </a:xfrm>
          <a:prstGeom prst="rect">
            <a:avLst/>
          </a:prstGeom>
        </p:spPr>
      </p:pic>
    </p:spTree>
    <p:extLst>
      <p:ext uri="{BB962C8B-B14F-4D97-AF65-F5344CB8AC3E}">
        <p14:creationId xmlns:p14="http://schemas.microsoft.com/office/powerpoint/2010/main" val="1429220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3415830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49023" y="159934"/>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476984" y="1062668"/>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145141" y="2087117"/>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1779998" y="1022883"/>
            <a:ext cx="8632004" cy="518209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189215" y="163775"/>
            <a:ext cx="11270751" cy="6503541"/>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494742" y="2090958"/>
            <a:ext cx="7030588" cy="372238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
            <a:extLst>
              <a:ext uri="{FF2B5EF4-FFF2-40B4-BE49-F238E27FC236}">
                <a16:creationId xmlns:a16="http://schemas.microsoft.com/office/drawing/2014/main" id="{903C65A8-96CE-A693-4CCC-87A1DE4D5E30}"/>
              </a:ext>
            </a:extLst>
          </p:cNvPr>
          <p:cNvGrpSpPr/>
          <p:nvPr userDrawn="1"/>
        </p:nvGrpSpPr>
        <p:grpSpPr>
          <a:xfrm rot="-5400000">
            <a:off x="8449493" y="3115493"/>
            <a:ext cx="6858000" cy="627015"/>
            <a:chOff x="0" y="0"/>
            <a:chExt cx="1993384" cy="182252"/>
          </a:xfrm>
        </p:grpSpPr>
        <p:sp>
          <p:nvSpPr>
            <p:cNvPr id="7" name="Freeform 3">
              <a:extLst>
                <a:ext uri="{FF2B5EF4-FFF2-40B4-BE49-F238E27FC236}">
                  <a16:creationId xmlns:a16="http://schemas.microsoft.com/office/drawing/2014/main" id="{FFD71B93-BC37-B3F1-ED2C-88138AEBC42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8" name="TextBox 4">
            <a:extLst>
              <a:ext uri="{FF2B5EF4-FFF2-40B4-BE49-F238E27FC236}">
                <a16:creationId xmlns:a16="http://schemas.microsoft.com/office/drawing/2014/main" id="{A66A6FAE-CACE-53BD-DFB0-98A6367AD30B}"/>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7496915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lvl1pPr>
              <a:defRPr baseline="0">
                <a:solidFill>
                  <a:srgbClr val="65B9E4"/>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205462" y="334708"/>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BBEBA0"/>
          </a:solidFill>
          <a:ln w="24379" cap="flat">
            <a:noFill/>
            <a:prstDash val="solid"/>
            <a:miter/>
          </a:ln>
        </p:spPr>
        <p:txBody>
          <a:bodyPr rtlCol="0" anchor="ctr"/>
          <a:lstStyle/>
          <a:p>
            <a:endParaRPr lang="en-US"/>
          </a:p>
        </p:txBody>
      </p:sp>
      <p:sp>
        <p:nvSpPr>
          <p:cNvPr id="14" name="Text Placeholder 2">
            <a:extLst>
              <a:ext uri="{FF2B5EF4-FFF2-40B4-BE49-F238E27FC236}">
                <a16:creationId xmlns:a16="http://schemas.microsoft.com/office/drawing/2014/main" id="{C7E152C8-1564-9CD4-2ABE-55064C1128DA}"/>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chemeClr val="tx1"/>
                </a:solidFill>
              </a:defRPr>
            </a:lvl1pPr>
          </a:lstStyle>
          <a:p>
            <a:pPr lvl="0"/>
            <a:r>
              <a:rPr lang="en-GB" dirty="0"/>
              <a:t>How to use this PPT </a:t>
            </a:r>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6" name="Text Placeholder 2">
            <a:extLst>
              <a:ext uri="{FF2B5EF4-FFF2-40B4-BE49-F238E27FC236}">
                <a16:creationId xmlns:a16="http://schemas.microsoft.com/office/drawing/2014/main" id="{F3A5F7B0-87B9-D779-448F-83341593B120}"/>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902263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lvl1pPr algn="ctr">
              <a:defRPr/>
            </a:lvl1pPr>
          </a:lstStyle>
          <a:p>
            <a:endParaRPr lang="en-US" dirty="0"/>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BBEBA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4" name="Group 2">
            <a:extLst>
              <a:ext uri="{FF2B5EF4-FFF2-40B4-BE49-F238E27FC236}">
                <a16:creationId xmlns:a16="http://schemas.microsoft.com/office/drawing/2014/main" id="{61411962-3956-D696-848F-BA7C513EFB1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8" name="Freeform 3">
              <a:extLst>
                <a:ext uri="{FF2B5EF4-FFF2-40B4-BE49-F238E27FC236}">
                  <a16:creationId xmlns:a16="http://schemas.microsoft.com/office/drawing/2014/main" id="{8F566FB1-C51D-AFB9-A8FA-798151421F68}"/>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E142C482-3637-0380-2BF4-0EBBA3CA7A03}"/>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BBEBA0">
              <a:alpha val="7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7" name="Group 2">
            <a:extLst>
              <a:ext uri="{FF2B5EF4-FFF2-40B4-BE49-F238E27FC236}">
                <a16:creationId xmlns:a16="http://schemas.microsoft.com/office/drawing/2014/main" id="{9D231B6F-0207-B4E6-7EFC-2FD85D553AC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8" name="Freeform 3">
              <a:extLst>
                <a:ext uri="{FF2B5EF4-FFF2-40B4-BE49-F238E27FC236}">
                  <a16:creationId xmlns:a16="http://schemas.microsoft.com/office/drawing/2014/main" id="{609CF6F6-8160-B80F-7645-3A9747E8670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55EB3331-8CBC-F8E3-17F2-B2A834697C0F}"/>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a:stretch>
          </a:blipFill>
        </p:spPr>
        <p:txBody>
          <a:bodyPr/>
          <a:lstStyle/>
          <a:p>
            <a:r>
              <a:rPr lang="en-US" dirty="0"/>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3" name="Group 2">
            <a:extLst>
              <a:ext uri="{FF2B5EF4-FFF2-40B4-BE49-F238E27FC236}">
                <a16:creationId xmlns:a16="http://schemas.microsoft.com/office/drawing/2014/main" id="{0503B040-1762-EED1-1DC4-312810611D3B}"/>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273B2B6A-C5EE-4C70-6F4C-DCD25916391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F93F2869-0204-4F99-45CD-EBC0CFD46F35}"/>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a:noFill/>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6" name="Group 2">
            <a:extLst>
              <a:ext uri="{FF2B5EF4-FFF2-40B4-BE49-F238E27FC236}">
                <a16:creationId xmlns:a16="http://schemas.microsoft.com/office/drawing/2014/main" id="{930154C0-CE23-B266-B4D5-7062B5CC160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7" name="Freeform 3">
              <a:extLst>
                <a:ext uri="{FF2B5EF4-FFF2-40B4-BE49-F238E27FC236}">
                  <a16:creationId xmlns:a16="http://schemas.microsoft.com/office/drawing/2014/main" id="{FFB0111E-893D-1FEE-76E1-8B9D971F8E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solidFill>
                  <a:schemeClr val="tx1"/>
                </a:solidFill>
              </a:endParaRPr>
            </a:p>
          </p:txBody>
        </p:sp>
      </p:grpSp>
      <p:sp>
        <p:nvSpPr>
          <p:cNvPr id="9" name="TextBox 8">
            <a:extLst>
              <a:ext uri="{FF2B5EF4-FFF2-40B4-BE49-F238E27FC236}">
                <a16:creationId xmlns:a16="http://schemas.microsoft.com/office/drawing/2014/main" id="{5C313C51-2B40-6279-B57F-288FE344E38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5C1445B4-CD16-6767-7330-FFA43F5E50B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4B7E7EB0-9694-1F3F-7AE3-263218AEC69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F327BDEE-44C2-F0E8-8180-C63F57963304}"/>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027907"/>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70" r:id="rId22"/>
    <p:sldLayoutId id="2147483692" r:id="rId23"/>
    <p:sldLayoutId id="2147483682" r:id="rId24"/>
    <p:sldLayoutId id="2147483693" r:id="rId25"/>
    <p:sldLayoutId id="2147483690" r:id="rId26"/>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hyperlink" Target="http://pebblemosaic.blogspot.com/" TargetMode="External"/><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image" Target="../media/image24.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signalfilmandmedia.com/barrow-blitz-exhibition/barrrow-blitz-timeline/" TargetMode="External"/><Relationship Id="rId7" Type="http://schemas.openxmlformats.org/officeDocument/2006/relationships/image" Target="../media/image11.svg"/><Relationship Id="rId2" Type="http://schemas.openxmlformats.org/officeDocument/2006/relationships/hyperlink" Target="https://dockmuseum.org.uk/objects-and-stories/second-world-war" TargetMode="Externa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hyperlink" Target="https://docs.google.com/presentation/d/e/2PACX-1vQqrHINJ63hRvxBZ9P3P66OBlNJv4lXubLYzIv5n5brHdKDHhg1sjtV2400DDiZC9MuXWz6HqT3oDut/pub?start=false&amp;loop=false&amp;delayms=60000&amp;fbclid=IwY2xjawH3DlNleHRuA2FlbQIxMAABHRnschcrxWFEIUcGF5rp6JovHF0KIQmNPkW7Fwx901TiulMI2XNQz1auow_aem_p3qJnyRuhvwPgIrQYozm6Q&amp;slide=id.p" TargetMode="External"/><Relationship Id="rId4" Type="http://schemas.openxmlformats.org/officeDocument/2006/relationships/hyperlink" Target="https://www.cumbria.gov.uk/eLibrary/Content/Internet/542/795/41381124155.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hyperlink" Target="http://barrowisland.xara.hosting/docks.htm" TargetMode="External"/><Relationship Id="rId7" Type="http://schemas.openxmlformats.org/officeDocument/2006/relationships/image" Target="../media/image10.png"/><Relationship Id="rId2" Type="http://schemas.openxmlformats.org/officeDocument/2006/relationships/hyperlink" Target="https://dockmuseum.org.uk/objects-and-stories/furness-railway" TargetMode="External"/><Relationship Id="rId1" Type="http://schemas.openxmlformats.org/officeDocument/2006/relationships/slideLayout" Target="../slideLayouts/slideLayout12.xml"/><Relationship Id="rId6" Type="http://schemas.openxmlformats.org/officeDocument/2006/relationships/hyperlink" Target="https://www.recordingmorecambebay.org.uk/content/stories/cycling-in-barrow" TargetMode="External"/><Relationship Id="rId5" Type="http://schemas.openxmlformats.org/officeDocument/2006/relationships/hyperlink" Target="https://www.cumbria.gov.uk/eLibrary/Content/Internet/542/795/4152616230.pdf" TargetMode="External"/><Relationship Id="rId10" Type="http://schemas.openxmlformats.org/officeDocument/2006/relationships/image" Target="../media/image46.png"/><Relationship Id="rId4" Type="http://schemas.openxmlformats.org/officeDocument/2006/relationships/hyperlink" Target="https://co-curate.ncl.ac.uk/trams-in-barrow-in-furness/history/" TargetMode="External"/><Relationship Id="rId9"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hyperlink" Target="https://www.jdwetherspoon.com/pub-histories/the-furness-railway-barrow-in-furness/#:~:text=This%20pub%20was%20previously%20a,the%20Co%2Dop%20since%201889."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47.jpg"/><Relationship Id="rId4" Type="http://schemas.openxmlformats.org/officeDocument/2006/relationships/hyperlink" Target="https://ravenglassrailwaymuseum.co.uk/"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hyperlink" Target="https://historicengland.org.uk/content/docs/education/explorer/barrows-buildings-trail-map-script-teachers-pdf" TargetMode="External"/><Relationship Id="rId2" Type="http://schemas.openxmlformats.org/officeDocument/2006/relationships/hyperlink" Target="https://historicengland.org.uk/content/docs/education/explorer/barrows-buildings-intro-ppt" TargetMode="External"/><Relationship Id="rId1" Type="http://schemas.openxmlformats.org/officeDocument/2006/relationships/slideLayout" Target="../slideLayouts/slideLayout3.xml"/><Relationship Id="rId6" Type="http://schemas.openxmlformats.org/officeDocument/2006/relationships/hyperlink" Target="https://historicengland.org.uk/content/docs/education/explorer/barrows-buildings-colour-cut-activity-sheets-pdf" TargetMode="External"/><Relationship Id="rId5" Type="http://schemas.openxmlformats.org/officeDocument/2006/relationships/hyperlink" Target="https://historicengland.org.uk/content/docs/education/explorer/barrows-buildings-recap-and-reflect-ppt" TargetMode="External"/><Relationship Id="rId4" Type="http://schemas.openxmlformats.org/officeDocument/2006/relationships/hyperlink" Target="https://historicengland.org.uk/content/docs/education/explorer/barrows-buildings-trail-map-worksheet-pupils-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www.baesystems.com/en-uk/heritage/barrow-part-2" TargetMode="External"/><Relationship Id="rId7" Type="http://schemas.openxmlformats.org/officeDocument/2006/relationships/image" Target="../media/image11.svg"/><Relationship Id="rId2" Type="http://schemas.openxmlformats.org/officeDocument/2006/relationships/hyperlink" Target="https://www.baesystems.com/en-uk/our-company/heritage/heritage-resources" TargetMode="Externa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hyperlink" Target="https://www.youtube.com/watch?v=nozo6vlRm_Q&amp;t=230s" TargetMode="External"/><Relationship Id="rId4" Type="http://schemas.openxmlformats.org/officeDocument/2006/relationships/hyperlink" Target="https://barrowhistorysociety.co.uk/a-conversation-with-my-father"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hyperlink" Target="https://www.sankeyphotoarchive.uk/collection/"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52.jpg"/></Relationships>
</file>

<file path=ppt/slides/_rels/slide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h-dCT6vOjoA" TargetMode="Externa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1.sv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6.jpg"/></Relationships>
</file>

<file path=ppt/slides/_rels/slide4.xml.rels><?xml version="1.0" encoding="UTF-8" standalone="yes"?>
<Relationships xmlns="http://schemas.openxmlformats.org/package/2006/relationships"><Relationship Id="rId3" Type="http://schemas.openxmlformats.org/officeDocument/2006/relationships/hyperlink" Target="https://historicengland.org.uk/content/docs/education/explorer/barrows-buildings-trail-map-script-teachers-pdf" TargetMode="External"/><Relationship Id="rId2" Type="http://schemas.openxmlformats.org/officeDocument/2006/relationships/hyperlink" Target="https://historicengland.org.uk/content/docs/education/explorer/barrows-buildings-intro-ppt" TargetMode="External"/><Relationship Id="rId1" Type="http://schemas.openxmlformats.org/officeDocument/2006/relationships/slideLayout" Target="../slideLayouts/slideLayout3.xml"/><Relationship Id="rId6" Type="http://schemas.openxmlformats.org/officeDocument/2006/relationships/hyperlink" Target="https://historicengland.org.uk/content/docs/education/explorer/barrows-buildings-colour-cut-activity-sheets-pdf" TargetMode="External"/><Relationship Id="rId5" Type="http://schemas.openxmlformats.org/officeDocument/2006/relationships/hyperlink" Target="https://historicengland.org.uk/content/docs/education/explorer/barrows-buildings-recap-and-reflect-ppt" TargetMode="External"/><Relationship Id="rId4" Type="http://schemas.openxmlformats.org/officeDocument/2006/relationships/hyperlink" Target="https://historicengland.org.uk/content/docs/education/explorer/barrows-buildings-trail-map-worksheet-pupils-pd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59.JPG"/></Relationships>
</file>

<file path=ppt/slides/_rels/slide42.xml.rels><?xml version="1.0" encoding="UTF-8" standalone="yes"?>
<Relationships xmlns="http://schemas.openxmlformats.org/package/2006/relationships"><Relationship Id="rId3" Type="http://schemas.openxmlformats.org/officeDocument/2006/relationships/hyperlink" Target="https://youtu.be/QNCzWdwSJbg" TargetMode="External"/><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60.jpg"/></Relationships>
</file>

<file path=ppt/slides/_rels/slide4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hyperlink" Target="https://maps.nls.uk/geo/explore/side-by-side/" TargetMode="External"/><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historicengland.org.uk/content/docs/education/explorer/barrows-buildings-colour-cut-activity-sheets-pdf" TargetMode="Externa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www.sankeyphotoarchive.uk/" TargetMode="External"/><Relationship Id="rId7" Type="http://schemas.openxmlformats.org/officeDocument/2006/relationships/image" Target="../media/image11.sv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64.jpg"/><Relationship Id="rId4" Type="http://schemas.openxmlformats.org/officeDocument/2006/relationships/image" Target="../media/image63.jpg"/></Relationships>
</file>

<file path=ppt/slides/_rels/slide5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hyperlink" Target="https://historicengland.org.uk/listing/the-list/map-search/" TargetMode="External"/><Relationship Id="rId2" Type="http://schemas.openxmlformats.org/officeDocument/2006/relationships/hyperlink" Target="https://historicengland.org.uk/listing/the-list/" TargetMode="Externa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1.svg"/><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3" Type="http://schemas.openxmlformats.org/officeDocument/2006/relationships/hyperlink" Target="https://historicengland.org.uk/education/schools-resources/teaching-activities/how-you-can-provide-the-missing-pieces/" TargetMode="External"/><Relationship Id="rId2" Type="http://schemas.openxmlformats.org/officeDocument/2006/relationships/hyperlink" Target="https://historicengland.org.uk/listing/missing-pieces/" TargetMode="External"/><Relationship Id="rId1" Type="http://schemas.openxmlformats.org/officeDocument/2006/relationships/slideLayout" Target="../slideLayouts/slideLayout16.xml"/><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recordingmorecambebay.org.uk/content/stories/barrow-furness-early-days" TargetMode="Externa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14A0721-6F07-EAF1-B27E-BF29F9BB1666}"/>
              </a:ext>
            </a:extLst>
          </p:cNvPr>
          <p:cNvSpPr>
            <a:spLocks noGrp="1"/>
          </p:cNvSpPr>
          <p:nvPr>
            <p:ph type="title" idx="4294967295"/>
          </p:nvPr>
        </p:nvSpPr>
        <p:spPr>
          <a:xfrm>
            <a:off x="365125" y="2559050"/>
            <a:ext cx="3579813" cy="240982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mn-lt"/>
                <a:ea typeface="+mn-ea"/>
                <a:cs typeface="+mn-cs"/>
              </a:rPr>
              <a:t>What can Barrow’s buildings tell us about the story of our town?</a:t>
            </a: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GB" sz="24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mn-lt"/>
                <a:ea typeface="+mn-ea"/>
                <a:cs typeface="+mn-cs"/>
              </a:rPr>
              <a:t>Additional Activities PPT</a:t>
            </a: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GB" sz="2400" b="1"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Placeholder 4" descr="A drawing of an old building with many windows. This is the Coop building in Barrow">
            <a:extLst>
              <a:ext uri="{FF2B5EF4-FFF2-40B4-BE49-F238E27FC236}">
                <a16:creationId xmlns:a16="http://schemas.microsoft.com/office/drawing/2014/main" id="{A383DCB6-9868-0749-739C-38CF2DF562A4}"/>
              </a:ext>
            </a:extLst>
          </p:cNvPr>
          <p:cNvPicPr>
            <a:picLocks noGrp="1" noChangeAspect="1"/>
          </p:cNvPicPr>
          <p:nvPr>
            <p:ph type="pic" sz="quarter" idx="10"/>
          </p:nvPr>
        </p:nvPicPr>
        <p:blipFill>
          <a:blip r:embed="rId2"/>
          <a:srcRect l="12220" r="12220"/>
          <a:stretch>
            <a:fillRect/>
          </a:stretch>
        </p:blipFill>
        <p:spPr/>
      </p:pic>
    </p:spTree>
    <p:extLst>
      <p:ext uri="{BB962C8B-B14F-4D97-AF65-F5344CB8AC3E}">
        <p14:creationId xmlns:p14="http://schemas.microsoft.com/office/powerpoint/2010/main" val="1332086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5EC0C62-4133-9990-6F9F-9EED9F5D5A80}"/>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t="7829" b="7829"/>
          <a:stretch>
            <a:fillRect/>
          </a:stretch>
        </p:blipFill>
        <p:spPr/>
      </p:pic>
      <p:sp>
        <p:nvSpPr>
          <p:cNvPr id="6" name="Title 5">
            <a:extLst>
              <a:ext uri="{FF2B5EF4-FFF2-40B4-BE49-F238E27FC236}">
                <a16:creationId xmlns:a16="http://schemas.microsoft.com/office/drawing/2014/main" id="{428BF28F-280A-D445-8A6A-2D53DC560952}"/>
              </a:ext>
            </a:extLst>
          </p:cNvPr>
          <p:cNvSpPr>
            <a:spLocks noGrp="1"/>
          </p:cNvSpPr>
          <p:nvPr>
            <p:ph type="title"/>
          </p:nvPr>
        </p:nvSpPr>
        <p:spPr>
          <a:xfrm>
            <a:off x="358340" y="-1050571"/>
            <a:ext cx="5580905" cy="710288"/>
          </a:xfrm>
        </p:spPr>
        <p:txBody>
          <a:bodyPr>
            <a:normAutofit fontScale="90000"/>
          </a:bodyPr>
          <a:lstStyle/>
          <a:p>
            <a:r>
              <a:rPr lang="en-GB" dirty="0">
                <a:cs typeface="Arial" panose="020B0604020202020204" pitchFamily="34" charset="0"/>
              </a:rPr>
              <a:t>St Mary’s Catholic Chur</a:t>
            </a:r>
            <a:r>
              <a:rPr lang="en-US" dirty="0" err="1"/>
              <a:t>ch</a:t>
            </a:r>
            <a:br>
              <a:rPr lang="en-US" dirty="0"/>
            </a:br>
            <a:endParaRPr lang="en-GB" dirty="0"/>
          </a:p>
        </p:txBody>
      </p:sp>
      <p:sp>
        <p:nvSpPr>
          <p:cNvPr id="3" name="TextBox 2">
            <a:extLst>
              <a:ext uri="{FF2B5EF4-FFF2-40B4-BE49-F238E27FC236}">
                <a16:creationId xmlns:a16="http://schemas.microsoft.com/office/drawing/2014/main" id="{0818EF9F-2F13-4EE8-CAD2-1D3FF152FCA7}"/>
              </a:ext>
            </a:extLst>
          </p:cNvPr>
          <p:cNvSpPr txBox="1"/>
          <p:nvPr/>
        </p:nvSpPr>
        <p:spPr>
          <a:xfrm>
            <a:off x="201586" y="979714"/>
            <a:ext cx="5894414" cy="5632311"/>
          </a:xfrm>
          <a:prstGeom prst="rect">
            <a:avLst/>
          </a:prstGeom>
          <a:noFill/>
        </p:spPr>
        <p:txBody>
          <a:bodyPr wrap="square" lIns="91440" tIns="45720" rIns="91440" bIns="45720" anchor="t">
            <a:spAutoFit/>
          </a:bodyPr>
          <a:lstStyle/>
          <a:p>
            <a:r>
              <a:rPr lang="en-GB" dirty="0">
                <a:latin typeface="Arial"/>
                <a:cs typeface="Arial"/>
              </a:rPr>
              <a:t>St Mary’s Church was built for Barrow’s quickly growing population</a:t>
            </a:r>
            <a:r>
              <a:rPr lang="en-GB" dirty="0">
                <a:ea typeface="+mn-lt"/>
                <a:cs typeface="+mn-lt"/>
              </a:rPr>
              <a:t>, which increased from the 1850s</a:t>
            </a:r>
            <a:r>
              <a:rPr lang="en-GB" dirty="0">
                <a:latin typeface="Arial"/>
                <a:cs typeface="Arial"/>
              </a:rPr>
              <a:t>.</a:t>
            </a:r>
          </a:p>
          <a:p>
            <a:pPr marL="0" indent="0">
              <a:buFont typeface="Arial" panose="020B0604020202020204" pitchFamily="34" charset="0"/>
              <a:buNone/>
            </a:pP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dirty="0">
                <a:latin typeface="Arial"/>
                <a:cs typeface="Arial"/>
              </a:rPr>
              <a:t>In 1850  large deposits of a type of iron ore called haematite were found in Furness.  This iron ore could be more easily mined and was better quality.  This discovery, as well as the increased demand for iron ore created by James Ramsden’s iron and steel works and his ship building company, meant more and more people moved to Barrow for work. </a:t>
            </a:r>
          </a:p>
          <a:p>
            <a:pPr marL="0" indent="0">
              <a:buFont typeface="Arial" panose="020B0604020202020204" pitchFamily="34" charset="0"/>
              <a:buNone/>
            </a:pPr>
            <a:endParaRPr lang="en-GB" dirty="0">
              <a:latin typeface="Arial" panose="020B0604020202020204" pitchFamily="34" charset="0"/>
              <a:cs typeface="Arial" panose="020B0604020202020204" pitchFamily="34" charset="0"/>
            </a:endParaRPr>
          </a:p>
          <a:p>
            <a:r>
              <a:rPr lang="en-GB" dirty="0">
                <a:latin typeface="Arial"/>
                <a:cs typeface="Arial"/>
              </a:rPr>
              <a:t>Many of the people moving to Barrow were Catholic people from Ireland.  B</a:t>
            </a:r>
            <a:r>
              <a:rPr lang="en-GB" dirty="0">
                <a:solidFill>
                  <a:srgbClr val="333333"/>
                </a:solidFill>
                <a:latin typeface="Arial"/>
                <a:cs typeface="Arial"/>
              </a:rPr>
              <a:t>y 1863 there were said to be at least 500 Catholic people in Barrow. St Marys Church was built in 1867 so that they had somewhere to worship and pray.  It was the first Catholic Church in the Borough of Furness. </a:t>
            </a:r>
          </a:p>
          <a:p>
            <a:pPr marL="0" indent="0">
              <a:buFont typeface="Arial" panose="020B0604020202020204" pitchFamily="34" charset="0"/>
              <a:buNone/>
            </a:pPr>
            <a:endParaRPr lang="en-GB" dirty="0">
              <a:solidFill>
                <a:srgbClr val="333333"/>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GB" dirty="0">
                <a:latin typeface="Arial" panose="020B0604020202020204" pitchFamily="34" charset="0"/>
                <a:cs typeface="Arial" panose="020B0604020202020204" pitchFamily="34" charset="0"/>
              </a:rPr>
              <a:t>The church was designed in a style we call Gothic Revival.  This style is inspired by Medieval buildings.</a:t>
            </a:r>
          </a:p>
        </p:txBody>
      </p:sp>
      <p:grpSp>
        <p:nvGrpSpPr>
          <p:cNvPr id="2" name="Washi" descr="Washi tape">
            <a:extLst>
              <a:ext uri="{FF2B5EF4-FFF2-40B4-BE49-F238E27FC236}">
                <a16:creationId xmlns:a16="http://schemas.microsoft.com/office/drawing/2014/main" id="{182B60D5-9860-CA74-C374-0DCB86819506}"/>
              </a:ext>
            </a:extLst>
          </p:cNvPr>
          <p:cNvGrpSpPr/>
          <p:nvPr/>
        </p:nvGrpSpPr>
        <p:grpSpPr>
          <a:xfrm>
            <a:off x="102194" y="119048"/>
            <a:ext cx="5423962" cy="741619"/>
            <a:chOff x="9489814" y="1418828"/>
            <a:chExt cx="1812608" cy="969242"/>
          </a:xfrm>
        </p:grpSpPr>
        <p:pic>
          <p:nvPicPr>
            <p:cNvPr id="4" name="Picture 3">
              <a:extLst>
                <a:ext uri="{FF2B5EF4-FFF2-40B4-BE49-F238E27FC236}">
                  <a16:creationId xmlns:a16="http://schemas.microsoft.com/office/drawing/2014/main" id="{A4BED6B9-36F7-FEA6-D32A-F1791FFB727B}"/>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489814" y="1418828"/>
              <a:ext cx="1812608" cy="969242"/>
            </a:xfrm>
            <a:prstGeom prst="rect">
              <a:avLst/>
            </a:prstGeom>
          </p:spPr>
        </p:pic>
        <p:sp>
          <p:nvSpPr>
            <p:cNvPr id="5" name="Text Placeholder">
              <a:extLst>
                <a:ext uri="{FF2B5EF4-FFF2-40B4-BE49-F238E27FC236}">
                  <a16:creationId xmlns:a16="http://schemas.microsoft.com/office/drawing/2014/main" id="{E36281E9-0B39-F8F5-576E-8A70570582B9}"/>
                </a:ext>
              </a:extLst>
            </p:cNvPr>
            <p:cNvSpPr txBox="1">
              <a:spLocks/>
            </p:cNvSpPr>
            <p:nvPr/>
          </p:nvSpPr>
          <p:spPr>
            <a:xfrm>
              <a:off x="9523029" y="1691158"/>
              <a:ext cx="1706739" cy="42458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latin typeface="Arial" panose="020B0604020202020204" pitchFamily="34" charset="0"/>
                  <a:cs typeface="Arial" panose="020B0604020202020204" pitchFamily="34" charset="0"/>
                </a:rPr>
                <a:t>St Mary’s Catholic Chur</a:t>
              </a:r>
              <a:r>
                <a:rPr lang="en-US" sz="2800" dirty="0" err="1"/>
                <a:t>ch</a:t>
              </a:r>
              <a:endParaRPr lang="en-US" sz="2800" dirty="0"/>
            </a:p>
          </p:txBody>
        </p:sp>
      </p:grpSp>
    </p:spTree>
    <p:extLst>
      <p:ext uri="{BB962C8B-B14F-4D97-AF65-F5344CB8AC3E}">
        <p14:creationId xmlns:p14="http://schemas.microsoft.com/office/powerpoint/2010/main" val="1248186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2D684-3534-D316-79B1-AE55117F0542}"/>
              </a:ext>
            </a:extLst>
          </p:cNvPr>
          <p:cNvSpPr>
            <a:spLocks noGrp="1"/>
          </p:cNvSpPr>
          <p:nvPr>
            <p:ph type="title"/>
          </p:nvPr>
        </p:nvSpPr>
        <p:spPr/>
        <p:txBody>
          <a:bodyPr>
            <a:normAutofit fontScale="90000"/>
          </a:bodyPr>
          <a:lstStyle/>
          <a:p>
            <a:r>
              <a:rPr lang="en-GB" dirty="0"/>
              <a:t>Suggested in-class activity: Exploring migration into Barrow</a:t>
            </a:r>
            <a:br>
              <a:rPr lang="en-GB" dirty="0"/>
            </a:br>
            <a:endParaRPr lang="en-GB" dirty="0"/>
          </a:p>
        </p:txBody>
      </p:sp>
      <p:sp>
        <p:nvSpPr>
          <p:cNvPr id="3" name="Content Placeholder 2">
            <a:extLst>
              <a:ext uri="{FF2B5EF4-FFF2-40B4-BE49-F238E27FC236}">
                <a16:creationId xmlns:a16="http://schemas.microsoft.com/office/drawing/2014/main" id="{4E467A3B-4CE5-AB7E-8BD7-DA24335EC427}"/>
              </a:ext>
            </a:extLst>
          </p:cNvPr>
          <p:cNvSpPr>
            <a:spLocks noGrp="1"/>
          </p:cNvSpPr>
          <p:nvPr>
            <p:ph idx="1"/>
          </p:nvPr>
        </p:nvSpPr>
        <p:spPr>
          <a:xfrm>
            <a:off x="546654" y="1075414"/>
            <a:ext cx="10807146" cy="5022630"/>
          </a:xfrm>
        </p:spPr>
        <p:txBody>
          <a:bodyPr/>
          <a:lstStyle/>
          <a:p>
            <a:r>
              <a:rPr lang="en-GB" dirty="0"/>
              <a:t>People having moved to Barrow, from other parts of the country and the world, for centuries.</a:t>
            </a:r>
          </a:p>
          <a:p>
            <a:endParaRPr lang="en-GB" dirty="0"/>
          </a:p>
          <a:p>
            <a:r>
              <a:rPr lang="en-GB" dirty="0"/>
              <a:t>Find out more about these groups:</a:t>
            </a:r>
          </a:p>
          <a:p>
            <a:pPr marL="457200" indent="-457200">
              <a:buFont typeface="Arial" panose="020B0604020202020204" pitchFamily="34" charset="0"/>
              <a:buChar char="•"/>
            </a:pPr>
            <a:r>
              <a:rPr lang="en-GB" dirty="0"/>
              <a:t>Cistercian monks in the Middle Ages</a:t>
            </a:r>
          </a:p>
          <a:p>
            <a:pPr marL="457200" indent="-457200">
              <a:buFont typeface="Arial" panose="020B0604020202020204" pitchFamily="34" charset="0"/>
              <a:buChar char="•"/>
            </a:pPr>
            <a:r>
              <a:rPr lang="en-GB" dirty="0"/>
              <a:t>People from Ireland, Cornwall and                                                 Scotland in the 1800s</a:t>
            </a:r>
          </a:p>
          <a:p>
            <a:pPr marL="457200" indent="-457200">
              <a:buFont typeface="Arial" panose="020B0604020202020204" pitchFamily="34" charset="0"/>
              <a:buChar char="•"/>
            </a:pPr>
            <a:endParaRPr lang="en-GB" dirty="0"/>
          </a:p>
          <a:p>
            <a:r>
              <a:rPr lang="en-GB" dirty="0"/>
              <a:t>Can you find out about other individuals or groups of people who have moved to Barrow? </a:t>
            </a:r>
          </a:p>
        </p:txBody>
      </p:sp>
      <p:grpSp>
        <p:nvGrpSpPr>
          <p:cNvPr id="10" name="Washi" descr="Washi tape">
            <a:extLst>
              <a:ext uri="{FF2B5EF4-FFF2-40B4-BE49-F238E27FC236}">
                <a16:creationId xmlns:a16="http://schemas.microsoft.com/office/drawing/2014/main" id="{323946D0-71E2-4AF4-7828-9845994EFDBB}"/>
              </a:ext>
            </a:extLst>
          </p:cNvPr>
          <p:cNvGrpSpPr/>
          <p:nvPr/>
        </p:nvGrpSpPr>
        <p:grpSpPr>
          <a:xfrm>
            <a:off x="7065893" y="2805442"/>
            <a:ext cx="4157869" cy="1901715"/>
            <a:chOff x="9691195" y="1526511"/>
            <a:chExt cx="1631387" cy="861559"/>
          </a:xfrm>
        </p:grpSpPr>
        <p:pic>
          <p:nvPicPr>
            <p:cNvPr id="11" name="Picture 10">
              <a:extLst>
                <a:ext uri="{FF2B5EF4-FFF2-40B4-BE49-F238E27FC236}">
                  <a16:creationId xmlns:a16="http://schemas.microsoft.com/office/drawing/2014/main" id="{7D15D9FA-BE9E-7EBA-6F9A-748F8E324943}"/>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9691195" y="1526511"/>
              <a:ext cx="1611227" cy="861559"/>
            </a:xfrm>
            <a:prstGeom prst="rect">
              <a:avLst/>
            </a:prstGeom>
          </p:spPr>
        </p:pic>
        <p:sp>
          <p:nvSpPr>
            <p:cNvPr id="12" name="Text Placeholder">
              <a:extLst>
                <a:ext uri="{FF2B5EF4-FFF2-40B4-BE49-F238E27FC236}">
                  <a16:creationId xmlns:a16="http://schemas.microsoft.com/office/drawing/2014/main" id="{DC01D1E5-A518-CC29-1067-4E2D1E307324}"/>
                </a:ext>
              </a:extLst>
            </p:cNvPr>
            <p:cNvSpPr txBox="1">
              <a:spLocks/>
            </p:cNvSpPr>
            <p:nvPr/>
          </p:nvSpPr>
          <p:spPr>
            <a:xfrm>
              <a:off x="9767864" y="1636611"/>
              <a:ext cx="1554718" cy="64135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buFont typeface="Arial" panose="020B0604020202020204" pitchFamily="34" charset="0"/>
                <a:buChar char="•"/>
              </a:pPr>
              <a:r>
                <a:rPr lang="en-GB" sz="2000" dirty="0"/>
                <a:t>Why did they come to Barrow?</a:t>
              </a:r>
            </a:p>
            <a:p>
              <a:pPr marL="457200" indent="-457200" algn="l">
                <a:buFont typeface="Arial" panose="020B0604020202020204" pitchFamily="34" charset="0"/>
                <a:buChar char="•"/>
              </a:pPr>
              <a:r>
                <a:rPr lang="en-GB" sz="2000" dirty="0"/>
                <a:t>How did they help Barrow to grow and develop?</a:t>
              </a:r>
            </a:p>
          </p:txBody>
        </p:sp>
      </p:grpSp>
    </p:spTree>
    <p:extLst>
      <p:ext uri="{BB962C8B-B14F-4D97-AF65-F5344CB8AC3E}">
        <p14:creationId xmlns:p14="http://schemas.microsoft.com/office/powerpoint/2010/main" val="3442402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28CD9-A670-E6AC-9421-E50ADF7B6C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A9C613-EF44-A123-2534-9597A58B51C9}"/>
              </a:ext>
            </a:extLst>
          </p:cNvPr>
          <p:cNvSpPr>
            <a:spLocks noGrp="1"/>
          </p:cNvSpPr>
          <p:nvPr>
            <p:ph type="title"/>
          </p:nvPr>
        </p:nvSpPr>
        <p:spPr/>
        <p:txBody>
          <a:bodyPr>
            <a:normAutofit fontScale="90000"/>
          </a:bodyPr>
          <a:lstStyle/>
          <a:p>
            <a:r>
              <a:rPr lang="en-GB" dirty="0"/>
              <a:t>Suggested enrichment activity: Investigate Gothic Architecture in Barrow</a:t>
            </a:r>
          </a:p>
        </p:txBody>
      </p:sp>
      <p:sp>
        <p:nvSpPr>
          <p:cNvPr id="3" name="Content Placeholder 2">
            <a:extLst>
              <a:ext uri="{FF2B5EF4-FFF2-40B4-BE49-F238E27FC236}">
                <a16:creationId xmlns:a16="http://schemas.microsoft.com/office/drawing/2014/main" id="{48C22604-903B-AD91-B024-03344BFCE4F6}"/>
              </a:ext>
            </a:extLst>
          </p:cNvPr>
          <p:cNvSpPr>
            <a:spLocks noGrp="1"/>
          </p:cNvSpPr>
          <p:nvPr>
            <p:ph idx="1"/>
          </p:nvPr>
        </p:nvSpPr>
        <p:spPr>
          <a:xfrm>
            <a:off x="3550539" y="1298657"/>
            <a:ext cx="7335492" cy="2935413"/>
          </a:xfrm>
        </p:spPr>
        <p:txBody>
          <a:bodyPr lIns="0" tIns="45720" rIns="90000" bIns="45720" anchor="t"/>
          <a:lstStyle/>
          <a:p>
            <a:r>
              <a:rPr lang="en-GB" dirty="0"/>
              <a:t>Can you find out more about Gothic Architecture?</a:t>
            </a:r>
          </a:p>
          <a:p>
            <a:pPr marL="457200" indent="-457200">
              <a:buFont typeface="Arial" panose="020B0604020202020204" pitchFamily="34" charset="0"/>
              <a:buChar char="•"/>
            </a:pPr>
            <a:r>
              <a:rPr lang="en-GB" dirty="0"/>
              <a:t>What are the key features?</a:t>
            </a:r>
          </a:p>
          <a:p>
            <a:endParaRPr lang="en-GB" dirty="0"/>
          </a:p>
          <a:p>
            <a:r>
              <a:rPr lang="en-GB" dirty="0"/>
              <a:t>Can you find any more buildings on the trail, and elsewhere in Barrow, that you think might have been inspired by Gothic Architecture?</a:t>
            </a:r>
          </a:p>
          <a:p>
            <a:pPr marL="457200" indent="-457200">
              <a:buFont typeface="Arial" panose="020B0604020202020204" pitchFamily="34" charset="0"/>
              <a:buChar char="•"/>
            </a:pPr>
            <a:endParaRPr lang="en-GB" dirty="0"/>
          </a:p>
          <a:p>
            <a:r>
              <a:rPr lang="en-GB" dirty="0"/>
              <a:t>Design your own building inspired by Gothic Architecture!</a:t>
            </a:r>
          </a:p>
          <a:p>
            <a:endParaRPr lang="en-GB" dirty="0"/>
          </a:p>
          <a:p>
            <a:endParaRPr lang="en-GB" dirty="0"/>
          </a:p>
          <a:p>
            <a:endParaRPr lang="en-GB" dirty="0"/>
          </a:p>
        </p:txBody>
      </p:sp>
      <p:grpSp>
        <p:nvGrpSpPr>
          <p:cNvPr id="4" name="Investigate-Char">
            <a:extLst>
              <a:ext uri="{FF2B5EF4-FFF2-40B4-BE49-F238E27FC236}">
                <a16:creationId xmlns:a16="http://schemas.microsoft.com/office/drawing/2014/main" id="{65398611-6BC5-0580-328F-AB41B5635BD7}"/>
              </a:ext>
              <a:ext uri="{C183D7F6-B498-43B3-948B-1728B52AA6E4}">
                <adec:decorative xmlns:adec="http://schemas.microsoft.com/office/drawing/2017/decorative" val="1"/>
              </a:ext>
            </a:extLst>
          </p:cNvPr>
          <p:cNvGrpSpPr/>
          <p:nvPr/>
        </p:nvGrpSpPr>
        <p:grpSpPr>
          <a:xfrm>
            <a:off x="737008" y="2490605"/>
            <a:ext cx="2067904" cy="2663853"/>
            <a:chOff x="2927307" y="1046164"/>
            <a:chExt cx="2067904" cy="2663853"/>
          </a:xfrm>
        </p:grpSpPr>
        <p:sp>
          <p:nvSpPr>
            <p:cNvPr id="5" name="Deco-Washi">
              <a:extLst>
                <a:ext uri="{FF2B5EF4-FFF2-40B4-BE49-F238E27FC236}">
                  <a16:creationId xmlns:a16="http://schemas.microsoft.com/office/drawing/2014/main" id="{9BC90581-87F5-B450-B4E9-E60D50C8AB9D}"/>
                </a:ext>
                <a:ext uri="{C183D7F6-B498-43B3-948B-1728B52AA6E4}">
                  <adec:decorative xmlns:adec="http://schemas.microsoft.com/office/drawing/2017/decorative" val="1"/>
                </a:ext>
              </a:extLst>
            </p:cNvPr>
            <p:cNvSpPr txBox="1">
              <a:spLocks/>
            </p:cNvSpPr>
            <p:nvPr/>
          </p:nvSpPr>
          <p:spPr>
            <a:xfrm>
              <a:off x="2927307" y="1046164"/>
              <a:ext cx="1769427"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6" name="Text Placeholder" descr="Investigate">
              <a:extLst>
                <a:ext uri="{FF2B5EF4-FFF2-40B4-BE49-F238E27FC236}">
                  <a16:creationId xmlns:a16="http://schemas.microsoft.com/office/drawing/2014/main" id="{B064E2BA-64DF-DD1D-1891-70F9B61316FF}"/>
                </a:ext>
              </a:extLst>
            </p:cNvPr>
            <p:cNvSpPr txBox="1">
              <a:spLocks/>
            </p:cNvSpPr>
            <p:nvPr/>
          </p:nvSpPr>
          <p:spPr>
            <a:xfrm rot="21383919">
              <a:off x="2972878" y="1154832"/>
              <a:ext cx="1700794" cy="414338"/>
            </a:xfrm>
            <a:prstGeom prst="rect">
              <a:avLst/>
            </a:prstGeom>
            <a:noFill/>
          </p:spPr>
          <p:txBody>
            <a:bodyPr wrap="square"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Investigate</a:t>
              </a:r>
            </a:p>
          </p:txBody>
        </p:sp>
        <p:pic>
          <p:nvPicPr>
            <p:cNvPr id="7" name="Investigate-Char" descr="Investigate character icon">
              <a:extLst>
                <a:ext uri="{FF2B5EF4-FFF2-40B4-BE49-F238E27FC236}">
                  <a16:creationId xmlns:a16="http://schemas.microsoft.com/office/drawing/2014/main" id="{ACE206BB-29DD-3590-CA59-6F6D234CEC0C}"/>
                </a:ext>
              </a:extLst>
            </p:cNvPr>
            <p:cNvPicPr>
              <a:picLocks noChangeAspect="1"/>
            </p:cNvPicPr>
            <p:nvPr/>
          </p:nvPicPr>
          <p:blipFill>
            <a:blip r:embed="rId4"/>
            <a:stretch>
              <a:fillRect/>
            </a:stretch>
          </p:blipFill>
          <p:spPr>
            <a:xfrm>
              <a:off x="3036829" y="1719984"/>
              <a:ext cx="1958382" cy="1990033"/>
            </a:xfrm>
            <a:prstGeom prst="rect">
              <a:avLst/>
            </a:prstGeom>
          </p:spPr>
        </p:pic>
      </p:grpSp>
    </p:spTree>
    <p:extLst>
      <p:ext uri="{BB962C8B-B14F-4D97-AF65-F5344CB8AC3E}">
        <p14:creationId xmlns:p14="http://schemas.microsoft.com/office/powerpoint/2010/main" val="4264330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56613F4-3F3F-3BAA-91DB-2DE0E157D52C}"/>
              </a:ext>
            </a:extLst>
          </p:cNvPr>
          <p:cNvSpPr>
            <a:spLocks noGrp="1"/>
          </p:cNvSpPr>
          <p:nvPr>
            <p:ph type="title"/>
          </p:nvPr>
        </p:nvSpPr>
        <p:spPr>
          <a:xfrm>
            <a:off x="0" y="-1054341"/>
            <a:ext cx="5580905" cy="710288"/>
          </a:xfrm>
        </p:spPr>
        <p:txBody>
          <a:bodyPr>
            <a:normAutofit fontScale="90000"/>
          </a:bodyPr>
          <a:lstStyle/>
          <a:p>
            <a:r>
              <a:rPr lang="en-GB" dirty="0">
                <a:cs typeface="Arial" panose="020B0604020202020204" pitchFamily="34" charset="0"/>
              </a:rPr>
              <a:t>Pride of Barrow Mosaic</a:t>
            </a:r>
            <a:br>
              <a:rPr lang="en-US" dirty="0"/>
            </a:br>
            <a:endParaRPr lang="en-GB" dirty="0"/>
          </a:p>
        </p:txBody>
      </p:sp>
      <p:sp>
        <p:nvSpPr>
          <p:cNvPr id="3" name="TextBox 2">
            <a:extLst>
              <a:ext uri="{FF2B5EF4-FFF2-40B4-BE49-F238E27FC236}">
                <a16:creationId xmlns:a16="http://schemas.microsoft.com/office/drawing/2014/main" id="{17073562-2DB4-F2DE-4D09-A899FC05C2DC}"/>
              </a:ext>
            </a:extLst>
          </p:cNvPr>
          <p:cNvSpPr txBox="1"/>
          <p:nvPr/>
        </p:nvSpPr>
        <p:spPr>
          <a:xfrm>
            <a:off x="0" y="914401"/>
            <a:ext cx="6100354" cy="5632311"/>
          </a:xfrm>
          <a:prstGeom prst="rect">
            <a:avLst/>
          </a:prstGeom>
          <a:noFill/>
        </p:spPr>
        <p:txBody>
          <a:bodyPr wrap="square" lIns="91440" tIns="45720" rIns="91440" bIns="45720" anchor="t">
            <a:spAutoFit/>
          </a:bodyPr>
          <a:lstStyle/>
          <a:p>
            <a:pPr marL="0" indent="0">
              <a:buNone/>
            </a:pPr>
            <a:r>
              <a:rPr lang="en-GB" sz="1800" dirty="0">
                <a:latin typeface="Arial" panose="020B0604020202020204" pitchFamily="34" charset="0"/>
                <a:cs typeface="Arial" panose="020B0604020202020204" pitchFamily="34" charset="0"/>
              </a:rPr>
              <a:t>This mosaic gives us lots of clues about Barrow in the past and how and why it grew.  </a:t>
            </a:r>
          </a:p>
          <a:p>
            <a:pPr marL="0" indent="0">
              <a:buNone/>
            </a:pPr>
            <a:endParaRPr lang="en-GB" sz="1800" dirty="0">
              <a:latin typeface="Arial" panose="020B0604020202020204" pitchFamily="34" charset="0"/>
              <a:cs typeface="Arial" panose="020B0604020202020204" pitchFamily="34" charset="0"/>
            </a:endParaRPr>
          </a:p>
          <a:p>
            <a:pPr marL="0" indent="0">
              <a:lnSpc>
                <a:spcPct val="100000"/>
              </a:lnSpc>
              <a:spcBef>
                <a:spcPts val="0"/>
              </a:spcBef>
              <a:buNone/>
            </a:pPr>
            <a:r>
              <a:rPr lang="en-GB" sz="1800" b="1" dirty="0">
                <a:latin typeface="Arial" panose="020B0604020202020204" pitchFamily="34" charset="0"/>
                <a:cs typeface="Arial" panose="020B0604020202020204" pitchFamily="34" charset="0"/>
              </a:rPr>
              <a:t>Three ears of wheat:  </a:t>
            </a:r>
            <a:r>
              <a:rPr lang="en-GB" sz="1800" dirty="0">
                <a:latin typeface="Arial" panose="020B0604020202020204" pitchFamily="34" charset="0"/>
                <a:cs typeface="Arial" panose="020B0604020202020204" pitchFamily="34" charset="0"/>
              </a:rPr>
              <a:t>These tell us about a time, before, the iron and steel works and shipyards, when Barrow was a tiny village surrounded by farmland.  </a:t>
            </a:r>
          </a:p>
          <a:p>
            <a:pPr marL="0" indent="0">
              <a:lnSpc>
                <a:spcPct val="100000"/>
              </a:lnSpc>
              <a:spcBef>
                <a:spcPts val="0"/>
              </a:spcBef>
              <a:buNone/>
            </a:pPr>
            <a:endParaRPr lang="en-GB" sz="1800" dirty="0">
              <a:latin typeface="Arial" panose="020B0604020202020204" pitchFamily="34" charset="0"/>
              <a:cs typeface="Arial" panose="020B0604020202020204" pitchFamily="34" charset="0"/>
            </a:endParaRPr>
          </a:p>
          <a:p>
            <a:pPr marL="0" indent="0">
              <a:lnSpc>
                <a:spcPct val="100000"/>
              </a:lnSpc>
              <a:spcBef>
                <a:spcPts val="0"/>
              </a:spcBef>
              <a:buNone/>
            </a:pPr>
            <a:r>
              <a:rPr lang="en-GB" sz="1800" b="1" dirty="0">
                <a:latin typeface="Arial" panose="020B0604020202020204" pitchFamily="34" charset="0"/>
                <a:cs typeface="Arial" panose="020B0604020202020204" pitchFamily="34" charset="0"/>
              </a:rPr>
              <a:t>Red, iron ore-coloured pebbles: </a:t>
            </a:r>
            <a:r>
              <a:rPr lang="en-GB" sz="1800" dirty="0">
                <a:latin typeface="Arial" panose="020B0604020202020204" pitchFamily="34" charset="0"/>
                <a:cs typeface="Arial" panose="020B0604020202020204" pitchFamily="34" charset="0"/>
              </a:rPr>
              <a:t>These pebbles represent the importance of iron ore in the growth of Barrow. Some of t</a:t>
            </a:r>
            <a:r>
              <a:rPr lang="en-GB" sz="1800" b="0" i="0" dirty="0">
                <a:solidFill>
                  <a:srgbClr val="0B0C0C"/>
                </a:solidFill>
                <a:effectLst/>
                <a:latin typeface="Arial" panose="020B0604020202020204" pitchFamily="34" charset="0"/>
                <a:cs typeface="Arial" panose="020B0604020202020204" pitchFamily="34" charset="0"/>
              </a:rPr>
              <a:t>he pebbles in the mosaic come from places like South America, China &amp; Japan, representing Barrow’s links with other parts of the world. Some come from the Roose quarry, reminding us of th</a:t>
            </a:r>
            <a:r>
              <a:rPr lang="en-GB" sz="1800" dirty="0">
                <a:solidFill>
                  <a:srgbClr val="0B0C0C"/>
                </a:solidFill>
                <a:latin typeface="Arial" panose="020B0604020202020204" pitchFamily="34" charset="0"/>
                <a:cs typeface="Arial" panose="020B0604020202020204" pitchFamily="34" charset="0"/>
              </a:rPr>
              <a:t>e importance of local resources.</a:t>
            </a:r>
            <a:endParaRPr lang="en-GB" sz="1800" b="0" i="0" dirty="0">
              <a:solidFill>
                <a:srgbClr val="0B0C0C"/>
              </a:solidFill>
              <a:effectLst/>
              <a:latin typeface="Arial" panose="020B0604020202020204" pitchFamily="34" charset="0"/>
              <a:cs typeface="Arial" panose="020B0604020202020204" pitchFamily="34" charset="0"/>
            </a:endParaRPr>
          </a:p>
          <a:p>
            <a:pPr>
              <a:lnSpc>
                <a:spcPct val="100000"/>
              </a:lnSpc>
              <a:spcBef>
                <a:spcPts val="0"/>
              </a:spcBef>
            </a:pPr>
            <a:endParaRPr lang="en-GB" sz="1800" b="0" i="0" dirty="0">
              <a:solidFill>
                <a:srgbClr val="666666"/>
              </a:solidFill>
              <a:effectLst/>
              <a:latin typeface="Arial" panose="020B0604020202020204" pitchFamily="34" charset="0"/>
              <a:cs typeface="Arial" panose="020B0604020202020204" pitchFamily="34" charset="0"/>
            </a:endParaRPr>
          </a:p>
          <a:p>
            <a:pPr marL="0" indent="0">
              <a:lnSpc>
                <a:spcPct val="100000"/>
              </a:lnSpc>
              <a:spcBef>
                <a:spcPts val="0"/>
              </a:spcBef>
              <a:buNone/>
            </a:pPr>
            <a:r>
              <a:rPr lang="en-GB" sz="1800" b="1" i="0" dirty="0">
                <a:effectLst/>
                <a:latin typeface="Arial"/>
                <a:cs typeface="Arial"/>
              </a:rPr>
              <a:t>Railway wheels and railway lines: </a:t>
            </a:r>
            <a:r>
              <a:rPr lang="en-GB" sz="1800" b="0" i="0" dirty="0">
                <a:effectLst/>
                <a:latin typeface="Arial"/>
                <a:cs typeface="Arial"/>
              </a:rPr>
              <a:t>One of the first developm</a:t>
            </a:r>
            <a:r>
              <a:rPr lang="en-GB" sz="1800" dirty="0">
                <a:latin typeface="Arial"/>
                <a:cs typeface="Arial"/>
              </a:rPr>
              <a:t>ents in Barrow was the building of the Furness Railway </a:t>
            </a:r>
            <a:r>
              <a:rPr lang="en-GB" sz="1800" i="0" dirty="0">
                <a:effectLst/>
                <a:latin typeface="Arial"/>
                <a:cs typeface="Arial"/>
              </a:rPr>
              <a:t>in 1846. The railway allowed the local mining industry to grow because iron could be more easily transported to and then out from Barrow’s port.</a:t>
            </a:r>
          </a:p>
        </p:txBody>
      </p:sp>
      <p:pic>
        <p:nvPicPr>
          <p:cNvPr id="7" name="Picture Placeholder 6" descr="A close-up of a mosaic showing ears of corn">
            <a:extLst>
              <a:ext uri="{FF2B5EF4-FFF2-40B4-BE49-F238E27FC236}">
                <a16:creationId xmlns:a16="http://schemas.microsoft.com/office/drawing/2014/main" id="{493F9666-39B3-9578-0CDE-6C7A1E6A4B73}"/>
              </a:ext>
            </a:extLst>
          </p:cNvPr>
          <p:cNvPicPr>
            <a:picLocks noGrp="1" noChangeAspect="1"/>
          </p:cNvPicPr>
          <p:nvPr>
            <p:ph type="pic" sz="quarter" idx="10"/>
          </p:nvPr>
        </p:nvPicPr>
        <p:blipFill>
          <a:blip r:embed="rId3"/>
          <a:srcRect l="16701" r="16701"/>
          <a:stretch>
            <a:fillRect/>
          </a:stretch>
        </p:blipFill>
        <p:spPr/>
      </p:pic>
      <p:grpSp>
        <p:nvGrpSpPr>
          <p:cNvPr id="2" name="Washi">
            <a:extLst>
              <a:ext uri="{FF2B5EF4-FFF2-40B4-BE49-F238E27FC236}">
                <a16:creationId xmlns:a16="http://schemas.microsoft.com/office/drawing/2014/main" id="{F0BBE2EB-40DC-F6B1-B045-C090204B401B}"/>
              </a:ext>
              <a:ext uri="{C183D7F6-B498-43B3-948B-1728B52AA6E4}">
                <adec:decorative xmlns:adec="http://schemas.microsoft.com/office/drawing/2017/decorative" val="1"/>
              </a:ext>
            </a:extLst>
          </p:cNvPr>
          <p:cNvGrpSpPr/>
          <p:nvPr/>
        </p:nvGrpSpPr>
        <p:grpSpPr>
          <a:xfrm>
            <a:off x="121523" y="113147"/>
            <a:ext cx="5423962" cy="741619"/>
            <a:chOff x="9489814" y="1418828"/>
            <a:chExt cx="1812608" cy="969242"/>
          </a:xfrm>
        </p:grpSpPr>
        <p:pic>
          <p:nvPicPr>
            <p:cNvPr id="4" name="Picture 3">
              <a:extLst>
                <a:ext uri="{FF2B5EF4-FFF2-40B4-BE49-F238E27FC236}">
                  <a16:creationId xmlns:a16="http://schemas.microsoft.com/office/drawing/2014/main" id="{7073AAF9-06C0-F2F2-4E31-00F0456B0A7E}"/>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489814" y="1418828"/>
              <a:ext cx="1812608" cy="969242"/>
            </a:xfrm>
            <a:prstGeom prst="rect">
              <a:avLst/>
            </a:prstGeom>
          </p:spPr>
        </p:pic>
        <p:sp>
          <p:nvSpPr>
            <p:cNvPr id="5" name="Text Placeholder">
              <a:extLst>
                <a:ext uri="{FF2B5EF4-FFF2-40B4-BE49-F238E27FC236}">
                  <a16:creationId xmlns:a16="http://schemas.microsoft.com/office/drawing/2014/main" id="{8F4F8477-167D-A7DB-A006-98FFD762CBAE}"/>
                </a:ext>
              </a:extLst>
            </p:cNvPr>
            <p:cNvSpPr txBox="1">
              <a:spLocks/>
            </p:cNvSpPr>
            <p:nvPr/>
          </p:nvSpPr>
          <p:spPr>
            <a:xfrm>
              <a:off x="9523029" y="1691158"/>
              <a:ext cx="1706739" cy="42458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latin typeface="Arial" panose="020B0604020202020204" pitchFamily="34" charset="0"/>
                  <a:cs typeface="Arial" panose="020B0604020202020204" pitchFamily="34" charset="0"/>
                </a:rPr>
                <a:t>Pride of Barrow Mosaic</a:t>
              </a:r>
              <a:endParaRPr lang="en-US" sz="2800" dirty="0"/>
            </a:p>
          </p:txBody>
        </p:sp>
      </p:grpSp>
    </p:spTree>
    <p:extLst>
      <p:ext uri="{BB962C8B-B14F-4D97-AF65-F5344CB8AC3E}">
        <p14:creationId xmlns:p14="http://schemas.microsoft.com/office/powerpoint/2010/main" val="2920792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EA002-A420-8A41-2AB5-B56B6350C2F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E90E736-9E83-8DCC-57EF-B09E229B1517}"/>
              </a:ext>
            </a:extLst>
          </p:cNvPr>
          <p:cNvSpPr>
            <a:spLocks noGrp="1"/>
          </p:cNvSpPr>
          <p:nvPr>
            <p:ph type="title"/>
          </p:nvPr>
        </p:nvSpPr>
        <p:spPr>
          <a:xfrm>
            <a:off x="220535" y="-856811"/>
            <a:ext cx="5580905" cy="710288"/>
          </a:xfrm>
        </p:spPr>
        <p:txBody>
          <a:bodyPr>
            <a:normAutofit fontScale="90000"/>
          </a:bodyPr>
          <a:lstStyle/>
          <a:p>
            <a:r>
              <a:rPr lang="en-GB" dirty="0">
                <a:cs typeface="Arial" panose="020B0604020202020204" pitchFamily="34" charset="0"/>
              </a:rPr>
              <a:t>Pride of Barrow Mosaic (2)</a:t>
            </a:r>
            <a:br>
              <a:rPr lang="en-US" dirty="0"/>
            </a:br>
            <a:endParaRPr lang="en-GB" dirty="0"/>
          </a:p>
        </p:txBody>
      </p:sp>
      <p:sp>
        <p:nvSpPr>
          <p:cNvPr id="3" name="TextBox 2">
            <a:extLst>
              <a:ext uri="{FF2B5EF4-FFF2-40B4-BE49-F238E27FC236}">
                <a16:creationId xmlns:a16="http://schemas.microsoft.com/office/drawing/2014/main" id="{07FC4406-A761-8E5F-9940-A0E007C1F556}"/>
              </a:ext>
            </a:extLst>
          </p:cNvPr>
          <p:cNvSpPr txBox="1"/>
          <p:nvPr/>
        </p:nvSpPr>
        <p:spPr>
          <a:xfrm>
            <a:off x="0" y="992779"/>
            <a:ext cx="6100354" cy="3970318"/>
          </a:xfrm>
          <a:prstGeom prst="rect">
            <a:avLst/>
          </a:prstGeom>
          <a:noFill/>
        </p:spPr>
        <p:txBody>
          <a:bodyPr wrap="square" lIns="91440" tIns="45720" rIns="91440" bIns="45720" anchor="t">
            <a:spAutoFit/>
          </a:bodyPr>
          <a:lstStyle/>
          <a:p>
            <a:r>
              <a:rPr lang="en-GB" sz="1800" b="1" dirty="0">
                <a:latin typeface="Arial"/>
                <a:cs typeface="Arial"/>
              </a:rPr>
              <a:t>A ship: </a:t>
            </a:r>
            <a:r>
              <a:rPr lang="en-GB" sz="1800" dirty="0">
                <a:latin typeface="Arial"/>
                <a:cs typeface="Arial"/>
              </a:rPr>
              <a:t>This represents Barrow’s importance as a ship building town. Having opened Haematite Iron and Steel company in 1866,</a:t>
            </a:r>
            <a:r>
              <a:rPr lang="en-GB" dirty="0">
                <a:latin typeface="Arial"/>
                <a:cs typeface="Arial"/>
              </a:rPr>
              <a:t> </a:t>
            </a:r>
            <a:r>
              <a:rPr lang="en-GB" sz="1800" dirty="0">
                <a:latin typeface="Arial"/>
                <a:cs typeface="Arial"/>
              </a:rPr>
              <a:t>James Ramsden realised that he could make even more money by using the iron and steel he had made at his works to build iron and steel ships. From the 1870s Barrow was one of the world’s leading ship building towns!</a:t>
            </a:r>
          </a:p>
          <a:p>
            <a:pPr marL="0" indent="0">
              <a:lnSpc>
                <a:spcPct val="100000"/>
              </a:lnSpc>
              <a:spcBef>
                <a:spcPts val="0"/>
              </a:spcBef>
              <a:buNone/>
            </a:pPr>
            <a:endParaRPr lang="en-GB" sz="1800" b="0" i="0" dirty="0">
              <a:effectLst/>
              <a:latin typeface="Arial" panose="020B0604020202020204" pitchFamily="34" charset="0"/>
              <a:cs typeface="Arial" panose="020B0604020202020204" pitchFamily="34" charset="0"/>
            </a:endParaRPr>
          </a:p>
          <a:p>
            <a:pPr marL="0" indent="0">
              <a:lnSpc>
                <a:spcPct val="100000"/>
              </a:lnSpc>
              <a:spcBef>
                <a:spcPts val="0"/>
              </a:spcBef>
              <a:buNone/>
            </a:pPr>
            <a:r>
              <a:rPr lang="en-GB" sz="1800" b="1" i="0" dirty="0">
                <a:effectLst/>
                <a:latin typeface="Arial"/>
                <a:cs typeface="Arial"/>
              </a:rPr>
              <a:t>Ropes</a:t>
            </a:r>
            <a:r>
              <a:rPr lang="en-GB" sz="1800" b="1" dirty="0">
                <a:latin typeface="Arial"/>
                <a:cs typeface="Arial"/>
              </a:rPr>
              <a:t>:</a:t>
            </a:r>
            <a:r>
              <a:rPr lang="en-GB" sz="1800" dirty="0">
                <a:latin typeface="Arial"/>
                <a:cs typeface="Arial"/>
              </a:rPr>
              <a:t> As Barrow started to grow and develop, many other businesses opened in the town. One of the major employers of women and girls was Barrow Flax and Jute company</a:t>
            </a:r>
            <a:r>
              <a:rPr lang="en-GB" dirty="0">
                <a:latin typeface="Arial"/>
                <a:cs typeface="Arial"/>
              </a:rPr>
              <a:t>,</a:t>
            </a:r>
            <a:r>
              <a:rPr lang="en-GB" sz="1800" dirty="0">
                <a:latin typeface="Arial"/>
                <a:cs typeface="Arial"/>
              </a:rPr>
              <a:t> opened in 1874</a:t>
            </a:r>
            <a:r>
              <a:rPr lang="en-GB" dirty="0">
                <a:latin typeface="Arial"/>
                <a:cs typeface="Arial"/>
              </a:rPr>
              <a:t>,</a:t>
            </a:r>
            <a:r>
              <a:rPr lang="en-GB" sz="1800" dirty="0">
                <a:latin typeface="Arial"/>
                <a:cs typeface="Arial"/>
              </a:rPr>
              <a:t> by James Ramsden. </a:t>
            </a:r>
            <a:r>
              <a:rPr lang="en-GB" sz="1800" i="0" dirty="0">
                <a:effectLst/>
                <a:latin typeface="Arial"/>
                <a:cs typeface="Arial"/>
              </a:rPr>
              <a:t>Jute and Flax </a:t>
            </a:r>
            <a:r>
              <a:rPr lang="en-GB" sz="1800" dirty="0">
                <a:latin typeface="Arial"/>
                <a:cs typeface="Arial"/>
              </a:rPr>
              <a:t>were </a:t>
            </a:r>
            <a:r>
              <a:rPr lang="en-GB" sz="1800" i="0" dirty="0">
                <a:effectLst/>
                <a:latin typeface="Arial"/>
                <a:cs typeface="Arial"/>
              </a:rPr>
              <a:t>imported from Calcutta on boats which were built by Barrow Shipbuilding Company.  </a:t>
            </a:r>
            <a:endParaRPr lang="en-GB" sz="1800" dirty="0">
              <a:latin typeface="Arial"/>
              <a:cs typeface="Arial"/>
            </a:endParaRPr>
          </a:p>
        </p:txBody>
      </p:sp>
      <p:pic>
        <p:nvPicPr>
          <p:cNvPr id="8" name="Picture Placeholder 7" descr="A section of the mosaic showing a ship">
            <a:extLst>
              <a:ext uri="{FF2B5EF4-FFF2-40B4-BE49-F238E27FC236}">
                <a16:creationId xmlns:a16="http://schemas.microsoft.com/office/drawing/2014/main" id="{9E9B0815-4AE8-CC44-596F-D24C180B528E}"/>
              </a:ext>
              <a:ext uri="{C183D7F6-B498-43B3-948B-1728B52AA6E4}">
                <adec:decorative xmlns:adec="http://schemas.microsoft.com/office/drawing/2017/decorative" val="0"/>
              </a:ext>
            </a:extLst>
          </p:cNvPr>
          <p:cNvPicPr>
            <a:picLocks noGrp="1" noChangeAspect="1"/>
          </p:cNvPicPr>
          <p:nvPr>
            <p:ph type="pic" sz="quarter" idx="10"/>
          </p:nvPr>
        </p:nvPicPr>
        <p:blipFill>
          <a:blip r:embed="rId3"/>
          <a:srcRect l="16701" r="16701"/>
          <a:stretch>
            <a:fillRect/>
          </a:stretch>
        </p:blipFill>
        <p:spPr/>
      </p:pic>
      <p:grpSp>
        <p:nvGrpSpPr>
          <p:cNvPr id="2" name="Washi">
            <a:extLst>
              <a:ext uri="{FF2B5EF4-FFF2-40B4-BE49-F238E27FC236}">
                <a16:creationId xmlns:a16="http://schemas.microsoft.com/office/drawing/2014/main" id="{3D845E17-60CB-6D34-7F3D-E717CBB68ACE}"/>
              </a:ext>
              <a:ext uri="{C183D7F6-B498-43B3-948B-1728B52AA6E4}">
                <adec:decorative xmlns:adec="http://schemas.microsoft.com/office/drawing/2017/decorative" val="1"/>
              </a:ext>
            </a:extLst>
          </p:cNvPr>
          <p:cNvGrpSpPr/>
          <p:nvPr/>
        </p:nvGrpSpPr>
        <p:grpSpPr>
          <a:xfrm>
            <a:off x="0" y="235097"/>
            <a:ext cx="5423962" cy="741619"/>
            <a:chOff x="9489814" y="1418828"/>
            <a:chExt cx="1812608" cy="969242"/>
          </a:xfrm>
        </p:grpSpPr>
        <p:pic>
          <p:nvPicPr>
            <p:cNvPr id="4" name="Picture 3">
              <a:extLst>
                <a:ext uri="{FF2B5EF4-FFF2-40B4-BE49-F238E27FC236}">
                  <a16:creationId xmlns:a16="http://schemas.microsoft.com/office/drawing/2014/main" id="{9964F817-79E5-AE6F-7FC1-93F041416384}"/>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489814" y="1418828"/>
              <a:ext cx="1812608" cy="969242"/>
            </a:xfrm>
            <a:prstGeom prst="rect">
              <a:avLst/>
            </a:prstGeom>
          </p:spPr>
        </p:pic>
        <p:sp>
          <p:nvSpPr>
            <p:cNvPr id="5" name="Text Placeholder">
              <a:extLst>
                <a:ext uri="{FF2B5EF4-FFF2-40B4-BE49-F238E27FC236}">
                  <a16:creationId xmlns:a16="http://schemas.microsoft.com/office/drawing/2014/main" id="{342D4AF6-842E-9AFB-789B-53E07C710B13}"/>
                </a:ext>
              </a:extLst>
            </p:cNvPr>
            <p:cNvSpPr txBox="1">
              <a:spLocks/>
            </p:cNvSpPr>
            <p:nvPr/>
          </p:nvSpPr>
          <p:spPr>
            <a:xfrm>
              <a:off x="9523029" y="1691158"/>
              <a:ext cx="1706739" cy="42458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latin typeface="Arial" panose="020B0604020202020204" pitchFamily="34" charset="0"/>
                  <a:cs typeface="Arial" panose="020B0604020202020204" pitchFamily="34" charset="0"/>
                </a:rPr>
                <a:t>Pride of Barrow Mosaic</a:t>
              </a:r>
              <a:endParaRPr lang="en-US" sz="2800" dirty="0"/>
            </a:p>
          </p:txBody>
        </p:sp>
      </p:grpSp>
    </p:spTree>
    <p:extLst>
      <p:ext uri="{BB962C8B-B14F-4D97-AF65-F5344CB8AC3E}">
        <p14:creationId xmlns:p14="http://schemas.microsoft.com/office/powerpoint/2010/main" val="3697036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29B40-6C31-E210-8C37-713105290EB4}"/>
              </a:ext>
            </a:extLst>
          </p:cNvPr>
          <p:cNvSpPr>
            <a:spLocks noGrp="1"/>
          </p:cNvSpPr>
          <p:nvPr>
            <p:ph type="title"/>
          </p:nvPr>
        </p:nvSpPr>
        <p:spPr/>
        <p:txBody>
          <a:bodyPr/>
          <a:lstStyle/>
          <a:p>
            <a:r>
              <a:rPr lang="en-GB" dirty="0"/>
              <a:t>Suggested in-class activity: Mosaic Design</a:t>
            </a:r>
          </a:p>
        </p:txBody>
      </p:sp>
      <p:sp>
        <p:nvSpPr>
          <p:cNvPr id="3" name="Content Placeholder 2">
            <a:extLst>
              <a:ext uri="{FF2B5EF4-FFF2-40B4-BE49-F238E27FC236}">
                <a16:creationId xmlns:a16="http://schemas.microsoft.com/office/drawing/2014/main" id="{465ABCC4-7221-0705-FB5B-F8C71D1B0101}"/>
              </a:ext>
            </a:extLst>
          </p:cNvPr>
          <p:cNvSpPr>
            <a:spLocks noGrp="1"/>
          </p:cNvSpPr>
          <p:nvPr>
            <p:ph idx="1"/>
          </p:nvPr>
        </p:nvSpPr>
        <p:spPr>
          <a:xfrm>
            <a:off x="4874033" y="1835370"/>
            <a:ext cx="5841274" cy="5022630"/>
          </a:xfrm>
        </p:spPr>
        <p:txBody>
          <a:bodyPr/>
          <a:lstStyle/>
          <a:p>
            <a:r>
              <a:rPr lang="en-GB" dirty="0">
                <a:latin typeface="Arial" panose="020B0604020202020204" pitchFamily="34" charset="0"/>
                <a:cs typeface="Arial" panose="020B0604020202020204" pitchFamily="34" charset="0"/>
              </a:rPr>
              <a:t>Design your own mosaic to show what you think makes Barrow special.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You could use counters, stickers or just draw the shapes yourself!</a:t>
            </a:r>
          </a:p>
          <a:p>
            <a:endParaRPr lang="en-GB" dirty="0"/>
          </a:p>
        </p:txBody>
      </p:sp>
      <p:grpSp>
        <p:nvGrpSpPr>
          <p:cNvPr id="4" name="Draw-Char">
            <a:extLst>
              <a:ext uri="{FF2B5EF4-FFF2-40B4-BE49-F238E27FC236}">
                <a16:creationId xmlns:a16="http://schemas.microsoft.com/office/drawing/2014/main" id="{C6B5526E-DB11-8F74-F8CA-7FE809DEE777}"/>
              </a:ext>
              <a:ext uri="{C183D7F6-B498-43B3-948B-1728B52AA6E4}">
                <adec:decorative xmlns:adec="http://schemas.microsoft.com/office/drawing/2017/decorative" val="1"/>
              </a:ext>
            </a:extLst>
          </p:cNvPr>
          <p:cNvGrpSpPr/>
          <p:nvPr/>
        </p:nvGrpSpPr>
        <p:grpSpPr>
          <a:xfrm>
            <a:off x="1173452" y="1990662"/>
            <a:ext cx="2543364" cy="2876675"/>
            <a:chOff x="7522001" y="3749657"/>
            <a:chExt cx="2543364" cy="2876675"/>
          </a:xfrm>
        </p:grpSpPr>
        <p:sp>
          <p:nvSpPr>
            <p:cNvPr id="5" name="Deco-washi">
              <a:extLst>
                <a:ext uri="{FF2B5EF4-FFF2-40B4-BE49-F238E27FC236}">
                  <a16:creationId xmlns:a16="http://schemas.microsoft.com/office/drawing/2014/main" id="{F66C2854-CD74-E755-07EC-E77310AD1152}"/>
                </a:ext>
                <a:ext uri="{C183D7F6-B498-43B3-948B-1728B52AA6E4}">
                  <adec:decorative xmlns:adec="http://schemas.microsoft.com/office/drawing/2017/decorative" val="1"/>
                </a:ext>
              </a:extLst>
            </p:cNvPr>
            <p:cNvSpPr txBox="1">
              <a:spLocks/>
            </p:cNvSpPr>
            <p:nvPr/>
          </p:nvSpPr>
          <p:spPr>
            <a:xfrm>
              <a:off x="7825242" y="3749657"/>
              <a:ext cx="1769427"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6" name="Text Placeholder">
              <a:extLst>
                <a:ext uri="{FF2B5EF4-FFF2-40B4-BE49-F238E27FC236}">
                  <a16:creationId xmlns:a16="http://schemas.microsoft.com/office/drawing/2014/main" id="{E83AEC66-6126-FCBA-9BE4-873EC285BA2A}"/>
                </a:ext>
              </a:extLst>
            </p:cNvPr>
            <p:cNvSpPr txBox="1">
              <a:spLocks/>
            </p:cNvSpPr>
            <p:nvPr/>
          </p:nvSpPr>
          <p:spPr>
            <a:xfrm rot="21383919">
              <a:off x="7982032" y="3874087"/>
              <a:ext cx="1455846" cy="41433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Design</a:t>
              </a:r>
            </a:p>
          </p:txBody>
        </p:sp>
        <p:pic>
          <p:nvPicPr>
            <p:cNvPr id="7" name="Draw-icon" descr="Draw character icon">
              <a:extLst>
                <a:ext uri="{FF2B5EF4-FFF2-40B4-BE49-F238E27FC236}">
                  <a16:creationId xmlns:a16="http://schemas.microsoft.com/office/drawing/2014/main" id="{C10B8E41-5FDA-074C-3C8B-87FDB2844001}"/>
                </a:ext>
              </a:extLst>
            </p:cNvPr>
            <p:cNvPicPr>
              <a:picLocks noChangeAspect="1"/>
            </p:cNvPicPr>
            <p:nvPr/>
          </p:nvPicPr>
          <p:blipFill>
            <a:blip r:embed="rId4"/>
            <a:stretch>
              <a:fillRect/>
            </a:stretch>
          </p:blipFill>
          <p:spPr>
            <a:xfrm>
              <a:off x="7522001" y="4492817"/>
              <a:ext cx="2543364" cy="2133515"/>
            </a:xfrm>
            <a:prstGeom prst="rect">
              <a:avLst/>
            </a:prstGeom>
          </p:spPr>
        </p:pic>
      </p:grpSp>
    </p:spTree>
    <p:extLst>
      <p:ext uri="{BB962C8B-B14F-4D97-AF65-F5344CB8AC3E}">
        <p14:creationId xmlns:p14="http://schemas.microsoft.com/office/powerpoint/2010/main" val="3400369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2A4CA-030F-6C1F-0881-B40DEA51A775}"/>
              </a:ext>
            </a:extLst>
          </p:cNvPr>
          <p:cNvSpPr>
            <a:spLocks noGrp="1"/>
          </p:cNvSpPr>
          <p:nvPr>
            <p:ph type="title"/>
          </p:nvPr>
        </p:nvSpPr>
        <p:spPr/>
        <p:txBody>
          <a:bodyPr/>
          <a:lstStyle/>
          <a:p>
            <a:r>
              <a:rPr lang="en-GB" dirty="0"/>
              <a:t>Suggested enrichment activity: Urban Park</a:t>
            </a:r>
          </a:p>
        </p:txBody>
      </p:sp>
      <p:sp>
        <p:nvSpPr>
          <p:cNvPr id="3" name="Content Placeholder 2">
            <a:extLst>
              <a:ext uri="{FF2B5EF4-FFF2-40B4-BE49-F238E27FC236}">
                <a16:creationId xmlns:a16="http://schemas.microsoft.com/office/drawing/2014/main" id="{9B9E5621-A7F9-9C3C-BE60-BE3F102CA62C}"/>
              </a:ext>
            </a:extLst>
          </p:cNvPr>
          <p:cNvSpPr>
            <a:spLocks noGrp="1"/>
          </p:cNvSpPr>
          <p:nvPr>
            <p:ph idx="1"/>
          </p:nvPr>
        </p:nvSpPr>
        <p:spPr>
          <a:xfrm>
            <a:off x="2513448" y="1767516"/>
            <a:ext cx="8589981" cy="1014643"/>
          </a:xfrm>
        </p:spPr>
        <p:txBody>
          <a:bodyPr lIns="0" tIns="45720" rIns="90000" bIns="45720" anchor="t"/>
          <a:lstStyle/>
          <a:p>
            <a:r>
              <a:rPr lang="en-GB" dirty="0"/>
              <a:t>The Pride of Barrow Mosaic is in Urban Park.</a:t>
            </a:r>
          </a:p>
          <a:p>
            <a:endParaRPr lang="en-GB" dirty="0"/>
          </a:p>
          <a:p>
            <a:endParaRPr lang="en-GB" dirty="0"/>
          </a:p>
        </p:txBody>
      </p:sp>
      <p:pic>
        <p:nvPicPr>
          <p:cNvPr id="4" name="Map">
            <a:extLst>
              <a:ext uri="{FF2B5EF4-FFF2-40B4-BE49-F238E27FC236}">
                <a16:creationId xmlns:a16="http://schemas.microsoft.com/office/drawing/2014/main" id="{1C659738-76B7-0259-D9F5-A3E3F141228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2553" y="1075414"/>
            <a:ext cx="1785529" cy="2024686"/>
          </a:xfrm>
          <a:prstGeom prst="rect">
            <a:avLst/>
          </a:prstGeom>
        </p:spPr>
      </p:pic>
      <p:sp>
        <p:nvSpPr>
          <p:cNvPr id="6" name="TextBox 5">
            <a:extLst>
              <a:ext uri="{FF2B5EF4-FFF2-40B4-BE49-F238E27FC236}">
                <a16:creationId xmlns:a16="http://schemas.microsoft.com/office/drawing/2014/main" id="{D4041360-54F0-D687-506A-0C6A74C71F10}"/>
              </a:ext>
            </a:extLst>
          </p:cNvPr>
          <p:cNvSpPr txBox="1"/>
          <p:nvPr/>
        </p:nvSpPr>
        <p:spPr>
          <a:xfrm>
            <a:off x="603872" y="3474262"/>
            <a:ext cx="10749928" cy="2677656"/>
          </a:xfrm>
          <a:prstGeom prst="rect">
            <a:avLst/>
          </a:prstGeom>
          <a:noFill/>
        </p:spPr>
        <p:txBody>
          <a:bodyPr wrap="square">
            <a:spAutoFit/>
          </a:bodyPr>
          <a:lstStyle/>
          <a:p>
            <a:r>
              <a:rPr lang="en-GB" sz="2800" dirty="0">
                <a:latin typeface="Arial" panose="020B0604020202020204" pitchFamily="34" charset="0"/>
                <a:cs typeface="Arial" panose="020B0604020202020204" pitchFamily="34" charset="0"/>
              </a:rPr>
              <a:t>Visit Urban Park again with your family.  See if you can find a second mosaic, made using the designs of local young people.  </a:t>
            </a:r>
          </a:p>
          <a:p>
            <a:r>
              <a:rPr lang="en-GB" sz="2800" b="1" dirty="0">
                <a:latin typeface="Arial" panose="020B0604020202020204" pitchFamily="34" charset="0"/>
                <a:cs typeface="Arial" panose="020B0604020202020204" pitchFamily="34" charset="0"/>
              </a:rPr>
              <a:t>What do all the pictures in the mosaic have in common? </a:t>
            </a:r>
          </a:p>
          <a:p>
            <a:endParaRPr lang="en-GB" sz="2800" dirty="0">
              <a:latin typeface="Arial" panose="020B0604020202020204" pitchFamily="34" charset="0"/>
              <a:cs typeface="Arial" panose="020B0604020202020204" pitchFamily="34" charset="0"/>
            </a:endParaRPr>
          </a:p>
          <a:p>
            <a:pPr>
              <a:lnSpc>
                <a:spcPct val="100000"/>
              </a:lnSpc>
              <a:spcBef>
                <a:spcPts val="0"/>
              </a:spcBef>
              <a:defRPr/>
            </a:pPr>
            <a:r>
              <a:rPr lang="en-GB" sz="2800" dirty="0">
                <a:latin typeface="Arial" panose="020B0604020202020204" pitchFamily="34" charset="0"/>
                <a:cs typeface="Arial" panose="020B0604020202020204" pitchFamily="34" charset="0"/>
              </a:rPr>
              <a:t>Find out more about the children’s mosaic, including some games you can play using it, at this </a:t>
            </a:r>
            <a:r>
              <a:rPr lang="en-GB" sz="2800" dirty="0">
                <a:latin typeface="Arial" panose="020B0604020202020204" pitchFamily="34" charset="0"/>
                <a:cs typeface="Arial" panose="020B0604020202020204" pitchFamily="34" charset="0"/>
                <a:hlinkClick r:id="rId3"/>
              </a:rPr>
              <a:t>website</a:t>
            </a:r>
            <a:r>
              <a:rPr lang="en-GB"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06448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1FD430-B4F8-9679-F3D4-66664D93F1BC}"/>
              </a:ext>
            </a:extLst>
          </p:cNvPr>
          <p:cNvSpPr>
            <a:spLocks noGrp="1"/>
          </p:cNvSpPr>
          <p:nvPr>
            <p:ph type="title"/>
          </p:nvPr>
        </p:nvSpPr>
        <p:spPr>
          <a:xfrm>
            <a:off x="279064" y="-660996"/>
            <a:ext cx="5580905" cy="710288"/>
          </a:xfrm>
        </p:spPr>
        <p:txBody>
          <a:bodyPr>
            <a:normAutofit fontScale="90000"/>
          </a:bodyPr>
          <a:lstStyle/>
          <a:p>
            <a:r>
              <a:rPr lang="en-GB" dirty="0">
                <a:cs typeface="Arial" panose="020B0604020202020204" pitchFamily="34" charset="0"/>
              </a:rPr>
              <a:t>Willie Horne Statue</a:t>
            </a:r>
            <a:br>
              <a:rPr lang="en-US" dirty="0"/>
            </a:br>
            <a:endParaRPr lang="en-GB" dirty="0"/>
          </a:p>
        </p:txBody>
      </p:sp>
      <p:sp>
        <p:nvSpPr>
          <p:cNvPr id="3" name="TextBox 2">
            <a:extLst>
              <a:ext uri="{FF2B5EF4-FFF2-40B4-BE49-F238E27FC236}">
                <a16:creationId xmlns:a16="http://schemas.microsoft.com/office/drawing/2014/main" id="{CE8AA004-377F-6503-CF41-AD3D1D045C1B}"/>
              </a:ext>
            </a:extLst>
          </p:cNvPr>
          <p:cNvSpPr txBox="1"/>
          <p:nvPr/>
        </p:nvSpPr>
        <p:spPr>
          <a:xfrm>
            <a:off x="260747" y="1036214"/>
            <a:ext cx="5363191" cy="5355312"/>
          </a:xfrm>
          <a:prstGeom prst="rect">
            <a:avLst/>
          </a:prstGeom>
          <a:noFill/>
        </p:spPr>
        <p:txBody>
          <a:bodyPr wrap="square" lIns="91440" tIns="45720" rIns="91440" bIns="45720" anchor="t">
            <a:spAutoFit/>
          </a:bodyPr>
          <a:lstStyle/>
          <a:p>
            <a:pPr marL="0" indent="0">
              <a:buNone/>
            </a:pPr>
            <a:r>
              <a:rPr lang="en-GB" sz="1800" dirty="0">
                <a:latin typeface="Arial"/>
                <a:cs typeface="Arial"/>
              </a:rPr>
              <a:t>Willie Horne is a local significant individual and a hero for many Barrow people! Willie captained Barrow’s rugby league team in the 1940s and 50s, as well as leading Lancashire and England to many victories.  He is known as one of the greatest rugby league players of all time.</a:t>
            </a:r>
          </a:p>
          <a:p>
            <a:pPr marL="0" indent="0">
              <a:buNone/>
            </a:pPr>
            <a:endParaRPr lang="en-GB" sz="1800" dirty="0">
              <a:latin typeface="Arial" panose="020B0604020202020204" pitchFamily="34" charset="0"/>
              <a:cs typeface="Arial" panose="020B0604020202020204" pitchFamily="34" charset="0"/>
            </a:endParaRPr>
          </a:p>
          <a:p>
            <a:pPr marL="0" indent="0">
              <a:buNone/>
            </a:pPr>
            <a:r>
              <a:rPr lang="en-GB" sz="1800" dirty="0">
                <a:latin typeface="Arial"/>
                <a:cs typeface="Arial"/>
              </a:rPr>
              <a:t>Willie was born in Barrow in 1922. He signed for Barrow in 1943 and played as a stand-off at Craven Park stadium. He captained England in 1952, when they achieved a victory against Australia in the Ashes, and in 1955, he played an important role in Barrow winning the </a:t>
            </a:r>
            <a:r>
              <a:rPr lang="en-GB" sz="1800" b="0" i="0" dirty="0">
                <a:solidFill>
                  <a:srgbClr val="000000"/>
                </a:solidFill>
                <a:effectLst/>
                <a:latin typeface="Arial"/>
                <a:cs typeface="Arial"/>
              </a:rPr>
              <a:t>Challenge Cup Final at Wembley.</a:t>
            </a:r>
            <a:endParaRPr lang="en-GB" sz="1800" dirty="0">
              <a:latin typeface="Arial"/>
              <a:cs typeface="Arial"/>
            </a:endParaRPr>
          </a:p>
          <a:p>
            <a:pPr marL="0" indent="0">
              <a:buNone/>
            </a:pPr>
            <a:endParaRPr lang="en-GB" sz="1800" dirty="0">
              <a:latin typeface="Arial" panose="020B0604020202020204" pitchFamily="34" charset="0"/>
              <a:cs typeface="Arial" panose="020B0604020202020204" pitchFamily="34" charset="0"/>
            </a:endParaRPr>
          </a:p>
          <a:p>
            <a:pPr marL="0" indent="0">
              <a:buNone/>
            </a:pPr>
            <a:r>
              <a:rPr lang="en-GB" sz="1800" b="0" i="0" dirty="0">
                <a:solidFill>
                  <a:srgbClr val="000000"/>
                </a:solidFill>
                <a:effectLst/>
                <a:latin typeface="Arial" panose="020B0604020202020204" pitchFamily="34" charset="0"/>
                <a:cs typeface="Arial" panose="020B0604020202020204" pitchFamily="34" charset="0"/>
              </a:rPr>
              <a:t>In 1995 Barrow Borough Council voted unanimously to make Willie Horne a Freeman of the Borough. He was the first sportsman to receive such an honour. </a:t>
            </a:r>
          </a:p>
        </p:txBody>
      </p:sp>
      <p:pic>
        <p:nvPicPr>
          <p:cNvPr id="8" name="Picture Placeholder 7" descr="A statue of Willie Horne holding a rugby ball and appearing to run with it">
            <a:extLst>
              <a:ext uri="{FF2B5EF4-FFF2-40B4-BE49-F238E27FC236}">
                <a16:creationId xmlns:a16="http://schemas.microsoft.com/office/drawing/2014/main" id="{A6A0E18F-DB79-9263-529A-2264EADF6068}"/>
              </a:ext>
              <a:ext uri="{C183D7F6-B498-43B3-948B-1728B52AA6E4}">
                <adec:decorative xmlns:adec="http://schemas.microsoft.com/office/drawing/2017/decorative" val="0"/>
              </a:ext>
            </a:extLst>
          </p:cNvPr>
          <p:cNvPicPr>
            <a:picLocks noGrp="1" noChangeAspect="1"/>
          </p:cNvPicPr>
          <p:nvPr>
            <p:ph type="pic" sz="quarter" idx="10"/>
          </p:nvPr>
        </p:nvPicPr>
        <p:blipFill>
          <a:blip r:embed="rId3"/>
          <a:srcRect t="7813" b="7813"/>
          <a:stretch>
            <a:fillRect/>
          </a:stretch>
        </p:blipFill>
        <p:spPr/>
      </p:pic>
      <p:grpSp>
        <p:nvGrpSpPr>
          <p:cNvPr id="2" name="Washi">
            <a:extLst>
              <a:ext uri="{FF2B5EF4-FFF2-40B4-BE49-F238E27FC236}">
                <a16:creationId xmlns:a16="http://schemas.microsoft.com/office/drawing/2014/main" id="{64986947-5820-6EF0-6C04-909437862CC3}"/>
              </a:ext>
              <a:ext uri="{C183D7F6-B498-43B3-948B-1728B52AA6E4}">
                <adec:decorative xmlns:adec="http://schemas.microsoft.com/office/drawing/2017/decorative" val="1"/>
              </a:ext>
            </a:extLst>
          </p:cNvPr>
          <p:cNvGrpSpPr/>
          <p:nvPr/>
        </p:nvGrpSpPr>
        <p:grpSpPr>
          <a:xfrm>
            <a:off x="108536" y="171943"/>
            <a:ext cx="5423962" cy="741619"/>
            <a:chOff x="9489814" y="1418828"/>
            <a:chExt cx="1812608" cy="969242"/>
          </a:xfrm>
        </p:grpSpPr>
        <p:pic>
          <p:nvPicPr>
            <p:cNvPr id="4" name="Picture 3">
              <a:extLst>
                <a:ext uri="{FF2B5EF4-FFF2-40B4-BE49-F238E27FC236}">
                  <a16:creationId xmlns:a16="http://schemas.microsoft.com/office/drawing/2014/main" id="{1B846B0E-08D6-8C75-8E00-FA0EC7B49D58}"/>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489814" y="1418828"/>
              <a:ext cx="1812608" cy="969242"/>
            </a:xfrm>
            <a:prstGeom prst="rect">
              <a:avLst/>
            </a:prstGeom>
          </p:spPr>
        </p:pic>
        <p:sp>
          <p:nvSpPr>
            <p:cNvPr id="5" name="Text Placeholder">
              <a:extLst>
                <a:ext uri="{FF2B5EF4-FFF2-40B4-BE49-F238E27FC236}">
                  <a16:creationId xmlns:a16="http://schemas.microsoft.com/office/drawing/2014/main" id="{1EEB2AE7-3261-3A2A-820D-C10FF6D58EC2}"/>
                </a:ext>
              </a:extLst>
            </p:cNvPr>
            <p:cNvSpPr txBox="1">
              <a:spLocks/>
            </p:cNvSpPr>
            <p:nvPr/>
          </p:nvSpPr>
          <p:spPr>
            <a:xfrm>
              <a:off x="9523029" y="1691158"/>
              <a:ext cx="1706739" cy="42458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latin typeface="Arial" panose="020B0604020202020204" pitchFamily="34" charset="0"/>
                  <a:cs typeface="Arial" panose="020B0604020202020204" pitchFamily="34" charset="0"/>
                </a:rPr>
                <a:t>Willie Horne Statue</a:t>
              </a:r>
              <a:endParaRPr lang="en-US" sz="2800" dirty="0"/>
            </a:p>
          </p:txBody>
        </p:sp>
      </p:grpSp>
    </p:spTree>
    <p:extLst>
      <p:ext uri="{BB962C8B-B14F-4D97-AF65-F5344CB8AC3E}">
        <p14:creationId xmlns:p14="http://schemas.microsoft.com/office/powerpoint/2010/main" val="491751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61EAA-991A-CE88-3A74-4993B87E4113}"/>
              </a:ext>
            </a:extLst>
          </p:cNvPr>
          <p:cNvSpPr>
            <a:spLocks noGrp="1"/>
          </p:cNvSpPr>
          <p:nvPr>
            <p:ph type="title"/>
          </p:nvPr>
        </p:nvSpPr>
        <p:spPr/>
        <p:txBody>
          <a:bodyPr/>
          <a:lstStyle/>
          <a:p>
            <a:r>
              <a:rPr lang="en-GB" dirty="0"/>
              <a:t>Suggested in-class activity: Significant individuals</a:t>
            </a:r>
          </a:p>
        </p:txBody>
      </p:sp>
      <p:sp>
        <p:nvSpPr>
          <p:cNvPr id="3" name="Content Placeholder 2">
            <a:extLst>
              <a:ext uri="{FF2B5EF4-FFF2-40B4-BE49-F238E27FC236}">
                <a16:creationId xmlns:a16="http://schemas.microsoft.com/office/drawing/2014/main" id="{47E3D60C-ED31-CBB4-738D-6CEBDD2F7F1E}"/>
              </a:ext>
            </a:extLst>
          </p:cNvPr>
          <p:cNvSpPr>
            <a:spLocks noGrp="1"/>
          </p:cNvSpPr>
          <p:nvPr>
            <p:ph idx="1"/>
          </p:nvPr>
        </p:nvSpPr>
        <p:spPr>
          <a:xfrm>
            <a:off x="4792136" y="1470244"/>
            <a:ext cx="6207034" cy="5022630"/>
          </a:xfrm>
        </p:spPr>
        <p:txBody>
          <a:bodyPr/>
          <a:lstStyle/>
          <a:p>
            <a:r>
              <a:rPr lang="en-GB" dirty="0"/>
              <a:t>What makes someone significant?</a:t>
            </a:r>
          </a:p>
          <a:p>
            <a:r>
              <a:rPr lang="en-GB" dirty="0"/>
              <a:t> </a:t>
            </a:r>
          </a:p>
          <a:p>
            <a:r>
              <a:rPr lang="en-GB" dirty="0"/>
              <a:t>Who would be your local significant individual and why?</a:t>
            </a:r>
          </a:p>
          <a:p>
            <a:endParaRPr lang="en-GB" dirty="0"/>
          </a:p>
          <a:p>
            <a:r>
              <a:rPr lang="en-GB" dirty="0"/>
              <a:t>Could you design a statue or plaque for them?</a:t>
            </a:r>
          </a:p>
          <a:p>
            <a:endParaRPr lang="en-GB" dirty="0"/>
          </a:p>
        </p:txBody>
      </p:sp>
      <p:grpSp>
        <p:nvGrpSpPr>
          <p:cNvPr id="4" name="Consider Char">
            <a:extLst>
              <a:ext uri="{FF2B5EF4-FFF2-40B4-BE49-F238E27FC236}">
                <a16:creationId xmlns:a16="http://schemas.microsoft.com/office/drawing/2014/main" id="{78373419-B406-3520-932E-FD87447ECA33}"/>
              </a:ext>
              <a:ext uri="{C183D7F6-B498-43B3-948B-1728B52AA6E4}">
                <adec:decorative xmlns:adec="http://schemas.microsoft.com/office/drawing/2017/decorative" val="1"/>
              </a:ext>
            </a:extLst>
          </p:cNvPr>
          <p:cNvGrpSpPr/>
          <p:nvPr/>
        </p:nvGrpSpPr>
        <p:grpSpPr>
          <a:xfrm>
            <a:off x="1203307" y="1774878"/>
            <a:ext cx="2568902" cy="3308244"/>
            <a:chOff x="8257250" y="394378"/>
            <a:chExt cx="2568902" cy="3308244"/>
          </a:xfrm>
        </p:grpSpPr>
        <p:sp>
          <p:nvSpPr>
            <p:cNvPr id="5" name="Washi">
              <a:extLst>
                <a:ext uri="{FF2B5EF4-FFF2-40B4-BE49-F238E27FC236}">
                  <a16:creationId xmlns:a16="http://schemas.microsoft.com/office/drawing/2014/main" id="{02ECD5A0-1A8E-87C2-6A15-987F04F9FA39}"/>
                </a:ext>
                <a:ext uri="{C183D7F6-B498-43B3-948B-1728B52AA6E4}">
                  <adec:decorative xmlns:adec="http://schemas.microsoft.com/office/drawing/2017/decorative" val="1"/>
                </a:ext>
              </a:extLst>
            </p:cNvPr>
            <p:cNvSpPr txBox="1">
              <a:spLocks/>
            </p:cNvSpPr>
            <p:nvPr/>
          </p:nvSpPr>
          <p:spPr>
            <a:xfrm>
              <a:off x="8424752" y="394378"/>
              <a:ext cx="2233899"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6" name="Text Placeholder">
              <a:extLst>
                <a:ext uri="{FF2B5EF4-FFF2-40B4-BE49-F238E27FC236}">
                  <a16:creationId xmlns:a16="http://schemas.microsoft.com/office/drawing/2014/main" id="{63AC22D7-1E5A-381E-4F4D-E063C4B50CA2}"/>
                </a:ext>
              </a:extLst>
            </p:cNvPr>
            <p:cNvSpPr txBox="1">
              <a:spLocks/>
            </p:cNvSpPr>
            <p:nvPr/>
          </p:nvSpPr>
          <p:spPr>
            <a:xfrm rot="21383919">
              <a:off x="8257250" y="580805"/>
              <a:ext cx="2568902" cy="414338"/>
            </a:xfrm>
            <a:prstGeom prst="rect">
              <a:avLst/>
            </a:prstGeom>
            <a:noFill/>
          </p:spPr>
          <p:txBody>
            <a:bodyPr anchor="ctr" anchorCtr="0">
              <a:normAutofit fontScale="47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a:solidFill>
                    <a:srgbClr val="3F3F3F"/>
                  </a:solidFill>
                  <a:latin typeface="Helvetica" pitchFamily="2" charset="0"/>
                </a:rPr>
                <a:t>Consider</a:t>
              </a:r>
              <a:endParaRPr lang="en-GB" sz="5400">
                <a:solidFill>
                  <a:srgbClr val="3F3F3F"/>
                </a:solidFill>
                <a:effectLst/>
                <a:latin typeface="Helvetica" pitchFamily="2" charset="0"/>
              </a:endParaRPr>
            </a:p>
          </p:txBody>
        </p:sp>
        <p:pic>
          <p:nvPicPr>
            <p:cNvPr id="7" name="Consider-icon" descr="Consider character icon">
              <a:extLst>
                <a:ext uri="{FF2B5EF4-FFF2-40B4-BE49-F238E27FC236}">
                  <a16:creationId xmlns:a16="http://schemas.microsoft.com/office/drawing/2014/main" id="{1D47EBEB-7FDD-40BF-8F8C-4435244EC662}"/>
                </a:ext>
              </a:extLst>
            </p:cNvPr>
            <p:cNvPicPr>
              <a:picLocks noChangeAspect="1"/>
            </p:cNvPicPr>
            <p:nvPr/>
          </p:nvPicPr>
          <p:blipFill>
            <a:blip r:embed="rId4"/>
            <a:stretch>
              <a:fillRect/>
            </a:stretch>
          </p:blipFill>
          <p:spPr>
            <a:xfrm>
              <a:off x="8273064" y="1091568"/>
              <a:ext cx="2466497" cy="2611054"/>
            </a:xfrm>
            <a:prstGeom prst="rect">
              <a:avLst/>
            </a:prstGeom>
          </p:spPr>
        </p:pic>
      </p:grpSp>
    </p:spTree>
    <p:extLst>
      <p:ext uri="{BB962C8B-B14F-4D97-AF65-F5344CB8AC3E}">
        <p14:creationId xmlns:p14="http://schemas.microsoft.com/office/powerpoint/2010/main" val="3465264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8FF1-ECEA-E542-116F-5362BB31C7CD}"/>
              </a:ext>
            </a:extLst>
          </p:cNvPr>
          <p:cNvSpPr>
            <a:spLocks noGrp="1"/>
          </p:cNvSpPr>
          <p:nvPr>
            <p:ph type="title"/>
          </p:nvPr>
        </p:nvSpPr>
        <p:spPr>
          <a:xfrm>
            <a:off x="357186" y="365126"/>
            <a:ext cx="7092767" cy="710288"/>
          </a:xfrm>
        </p:spPr>
        <p:txBody>
          <a:bodyPr>
            <a:normAutofit/>
          </a:bodyPr>
          <a:lstStyle/>
          <a:p>
            <a:r>
              <a:rPr lang="en-GB"/>
              <a:t>What makes a person significant?</a:t>
            </a:r>
            <a:endParaRPr lang="en-US"/>
          </a:p>
        </p:txBody>
      </p:sp>
      <p:sp>
        <p:nvSpPr>
          <p:cNvPr id="3" name="Content Placeholder 2">
            <a:extLst>
              <a:ext uri="{FF2B5EF4-FFF2-40B4-BE49-F238E27FC236}">
                <a16:creationId xmlns:a16="http://schemas.microsoft.com/office/drawing/2014/main" id="{E4477517-C720-6DA8-CA8D-C8A6358F12B3}"/>
              </a:ext>
            </a:extLst>
          </p:cNvPr>
          <p:cNvSpPr>
            <a:spLocks noGrp="1"/>
          </p:cNvSpPr>
          <p:nvPr>
            <p:ph idx="1"/>
          </p:nvPr>
        </p:nvSpPr>
        <p:spPr>
          <a:xfrm>
            <a:off x="381885" y="1411704"/>
            <a:ext cx="11268831" cy="4981601"/>
          </a:xfrm>
        </p:spPr>
        <p:txBody>
          <a:bodyPr lIns="0" tIns="45720" rIns="90000" bIns="45720" anchor="t"/>
          <a:lstStyle/>
          <a:p>
            <a:r>
              <a:rPr lang="en-US">
                <a:cs typeface="Arial"/>
              </a:rPr>
              <a:t>Questions to ask about a person. </a:t>
            </a:r>
          </a:p>
          <a:p>
            <a:r>
              <a:rPr lang="en-US">
                <a:cs typeface="Arial"/>
              </a:rPr>
              <a:t>Did they: </a:t>
            </a:r>
          </a:p>
          <a:p>
            <a:pPr marL="457200" indent="-457200">
              <a:spcAft>
                <a:spcPts val="1200"/>
              </a:spcAft>
              <a:buFont typeface="+mj-lt"/>
              <a:buAutoNum type="arabicPeriod"/>
            </a:pPr>
            <a:r>
              <a:rPr lang="en-US">
                <a:cs typeface="Arial"/>
              </a:rPr>
              <a:t>make big changes in their lifetime?</a:t>
            </a:r>
            <a:endParaRPr lang="en-US"/>
          </a:p>
          <a:p>
            <a:pPr marL="457200" indent="-457200">
              <a:spcAft>
                <a:spcPts val="1200"/>
              </a:spcAft>
              <a:buFont typeface="+mj-lt"/>
              <a:buAutoNum type="arabicPeriod"/>
            </a:pPr>
            <a:r>
              <a:rPr lang="en-US">
                <a:cs typeface="Arial"/>
              </a:rPr>
              <a:t>make a lot of people’s lives better or worse?</a:t>
            </a:r>
            <a:endParaRPr lang="en-US"/>
          </a:p>
          <a:p>
            <a:pPr marL="457200" indent="-457200">
              <a:spcAft>
                <a:spcPts val="1200"/>
              </a:spcAft>
              <a:buFont typeface="+mj-lt"/>
              <a:buAutoNum type="arabicPeriod"/>
            </a:pPr>
            <a:r>
              <a:rPr lang="en-US">
                <a:cs typeface="Arial"/>
              </a:rPr>
              <a:t>change the way people think about something?</a:t>
            </a:r>
            <a:endParaRPr lang="en-US"/>
          </a:p>
          <a:p>
            <a:pPr marL="457200" indent="-457200">
              <a:spcAft>
                <a:spcPts val="1200"/>
              </a:spcAft>
              <a:buFont typeface="+mj-lt"/>
              <a:buAutoNum type="arabicPeriod"/>
            </a:pPr>
            <a:r>
              <a:rPr lang="en-US">
                <a:cs typeface="Arial"/>
              </a:rPr>
              <a:t>have a lasting impact on their locality, the country or the world? </a:t>
            </a:r>
          </a:p>
          <a:p>
            <a:pPr marL="457200" indent="-457200">
              <a:spcAft>
                <a:spcPts val="1200"/>
              </a:spcAft>
              <a:buFont typeface="+mj-lt"/>
              <a:buAutoNum type="arabicPeriod"/>
            </a:pPr>
            <a:r>
              <a:rPr lang="en-US">
                <a:ea typeface="+mn-lt"/>
                <a:cs typeface="Arial"/>
              </a:rPr>
              <a:t>set</a:t>
            </a:r>
            <a:r>
              <a:rPr lang="en-US">
                <a:cs typeface="Arial"/>
              </a:rPr>
              <a:t> a really good/bad example to people about how to live and behave?</a:t>
            </a:r>
            <a:endParaRPr lang="en-US"/>
          </a:p>
          <a:p>
            <a:endParaRPr lang="en-US">
              <a:cs typeface="Arial"/>
            </a:endParaRPr>
          </a:p>
        </p:txBody>
      </p:sp>
      <p:pic>
        <p:nvPicPr>
          <p:cNvPr id="8" name="Picture Placeholder 7" descr="A yellow question mark inside a thought bubble coming from someone's head">
            <a:extLst>
              <a:ext uri="{FF2B5EF4-FFF2-40B4-BE49-F238E27FC236}">
                <a16:creationId xmlns:a16="http://schemas.microsoft.com/office/drawing/2014/main" id="{EF50A0F6-B09A-0498-845E-7E5EF1529C77}"/>
              </a:ext>
            </a:extLst>
          </p:cNvPr>
          <p:cNvPicPr>
            <a:picLocks noGrp="1" noChangeAspect="1"/>
          </p:cNvPicPr>
          <p:nvPr>
            <p:ph type="pic" sz="quarter" idx="10"/>
          </p:nvPr>
        </p:nvPicPr>
        <p:blipFill rotWithShape="1">
          <a:blip r:embed="rId3"/>
          <a:stretch/>
        </p:blipFill>
        <p:spPr>
          <a:xfrm>
            <a:off x="7693843" y="365126"/>
            <a:ext cx="3956873" cy="4056719"/>
          </a:xfrm>
          <a:prstGeom prst="rect">
            <a:avLst/>
          </a:prstGeom>
        </p:spPr>
      </p:pic>
    </p:spTree>
    <p:extLst>
      <p:ext uri="{BB962C8B-B14F-4D97-AF65-F5344CB8AC3E}">
        <p14:creationId xmlns:p14="http://schemas.microsoft.com/office/powerpoint/2010/main" val="160741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10139-4387-750A-9EC3-22F123301622}"/>
              </a:ext>
            </a:extLst>
          </p:cNvPr>
          <p:cNvSpPr>
            <a:spLocks noGrp="1"/>
          </p:cNvSpPr>
          <p:nvPr>
            <p:ph type="title"/>
          </p:nvPr>
        </p:nvSpPr>
        <p:spPr>
          <a:xfrm>
            <a:off x="357187" y="319318"/>
            <a:ext cx="11016801" cy="983346"/>
          </a:xfrm>
        </p:spPr>
        <p:txBody>
          <a:bodyPr>
            <a:normAutofit/>
          </a:bodyPr>
          <a:lstStyle/>
          <a:p>
            <a:r>
              <a:rPr lang="en-GB" sz="2800" dirty="0"/>
              <a:t>What can Barrow’s buildings tell us about the story of our town?</a:t>
            </a:r>
          </a:p>
        </p:txBody>
      </p:sp>
      <p:sp>
        <p:nvSpPr>
          <p:cNvPr id="3" name="Text Placeholder 2">
            <a:extLst>
              <a:ext uri="{FF2B5EF4-FFF2-40B4-BE49-F238E27FC236}">
                <a16:creationId xmlns:a16="http://schemas.microsoft.com/office/drawing/2014/main" id="{01CD88DD-C5BD-3590-6F80-5370497B15CD}"/>
              </a:ext>
            </a:extLst>
          </p:cNvPr>
          <p:cNvSpPr>
            <a:spLocks noGrp="1"/>
          </p:cNvSpPr>
          <p:nvPr>
            <p:ph type="body" sz="quarter" idx="10"/>
          </p:nvPr>
        </p:nvSpPr>
        <p:spPr>
          <a:xfrm>
            <a:off x="377376" y="1302664"/>
            <a:ext cx="10996612" cy="461962"/>
          </a:xfrm>
        </p:spPr>
        <p:txBody>
          <a:bodyPr/>
          <a:lstStyle/>
          <a:p>
            <a:r>
              <a:rPr lang="en-GB" dirty="0"/>
              <a:t>Key Stage 2</a:t>
            </a:r>
          </a:p>
        </p:txBody>
      </p:sp>
      <p:sp>
        <p:nvSpPr>
          <p:cNvPr id="4" name="Content Placeholder 3">
            <a:extLst>
              <a:ext uri="{FF2B5EF4-FFF2-40B4-BE49-F238E27FC236}">
                <a16:creationId xmlns:a16="http://schemas.microsoft.com/office/drawing/2014/main" id="{FFC599B9-538B-61B4-BBEB-331917FFF873}"/>
              </a:ext>
            </a:extLst>
          </p:cNvPr>
          <p:cNvSpPr>
            <a:spLocks noGrp="1"/>
          </p:cNvSpPr>
          <p:nvPr>
            <p:ph idx="1"/>
          </p:nvPr>
        </p:nvSpPr>
        <p:spPr>
          <a:xfrm>
            <a:off x="377376" y="2429353"/>
            <a:ext cx="10794208" cy="3392103"/>
          </a:xfrm>
        </p:spPr>
        <p:txBody>
          <a:bodyPr/>
          <a:lstStyle/>
          <a:p>
            <a:pPr marL="342900" indent="-342900">
              <a:buFont typeface="Arial" panose="020B0604020202020204" pitchFamily="34" charset="0"/>
              <a:buChar char="•"/>
            </a:pPr>
            <a:r>
              <a:rPr lang="en-GB" sz="2400" dirty="0"/>
              <a:t>To develop pupils’ knowledge of significant places, people, events and themes in Barrow’s history.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To support pupils in using the built historic environment as historical evidence to find out about an area in the past</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To build pupils’ sense of place and pride in their local area. </a:t>
            </a:r>
          </a:p>
        </p:txBody>
      </p:sp>
    </p:spTree>
    <p:extLst>
      <p:ext uri="{BB962C8B-B14F-4D97-AF65-F5344CB8AC3E}">
        <p14:creationId xmlns:p14="http://schemas.microsoft.com/office/powerpoint/2010/main" val="764293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63281-1971-05B3-77E4-B7739B2A869D}"/>
              </a:ext>
            </a:extLst>
          </p:cNvPr>
          <p:cNvSpPr>
            <a:spLocks noGrp="1"/>
          </p:cNvSpPr>
          <p:nvPr>
            <p:ph type="title"/>
          </p:nvPr>
        </p:nvSpPr>
        <p:spPr/>
        <p:txBody>
          <a:bodyPr>
            <a:normAutofit/>
          </a:bodyPr>
          <a:lstStyle/>
          <a:p>
            <a:r>
              <a:rPr lang="en-GB"/>
              <a:t>How can we find out about local significant people?</a:t>
            </a:r>
          </a:p>
        </p:txBody>
      </p:sp>
      <p:pic>
        <p:nvPicPr>
          <p:cNvPr id="10" name="Picture Placeholder 9" descr="User with solid fill">
            <a:extLst>
              <a:ext uri="{FF2B5EF4-FFF2-40B4-BE49-F238E27FC236}">
                <a16:creationId xmlns:a16="http://schemas.microsoft.com/office/drawing/2014/main" id="{27BBB67D-BF27-AE78-9643-77149385175B}"/>
              </a:ext>
            </a:extLst>
          </p:cNvPr>
          <p:cNvPicPr>
            <a:picLocks noGrp="1" noChangeAspect="1"/>
          </p:cNvPicPr>
          <p:nvPr>
            <p:ph type="pic" sz="quarter" idx="14"/>
          </p:nvPr>
        </p:nvPicPr>
        <p:blipFill>
          <a:blip r:embed="rId2">
            <a:extLst>
              <a:ext uri="{96DAC541-7B7A-43D3-8B79-37D633B846F1}">
                <asvg:svgBlip xmlns:asvg="http://schemas.microsoft.com/office/drawing/2016/SVG/main" r:embed="rId3"/>
              </a:ext>
            </a:extLst>
          </a:blip>
          <a:srcRect t="5817" b="5817"/>
          <a:stretch/>
        </p:blipFill>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sp>
        <p:nvSpPr>
          <p:cNvPr id="26" name="Picture Placeholder 25">
            <a:extLst>
              <a:ext uri="{FF2B5EF4-FFF2-40B4-BE49-F238E27FC236}">
                <a16:creationId xmlns:a16="http://schemas.microsoft.com/office/drawing/2014/main" id="{CE185732-72DC-C50E-27CE-4F2A110C98FF}"/>
              </a:ext>
              <a:ext uri="{C183D7F6-B498-43B3-948B-1728B52AA6E4}">
                <adec:decorative xmlns:adec="http://schemas.microsoft.com/office/drawing/2017/decorative" val="1"/>
              </a:ext>
            </a:extLst>
          </p:cNvPr>
          <p:cNvSpPr>
            <a:spLocks noGrp="1"/>
          </p:cNvSpPr>
          <p:nvPr>
            <p:ph type="pic" sz="quarter" idx="24"/>
          </p:nvPr>
        </p:nvSpPr>
        <p:spPr/>
        <p:txBody>
          <a:bodyPr/>
          <a:lstStyle/>
          <a:p>
            <a:endParaRPr lang="en-GB"/>
          </a:p>
        </p:txBody>
      </p:sp>
      <p:sp>
        <p:nvSpPr>
          <p:cNvPr id="5" name="Text Placeholder 4">
            <a:extLst>
              <a:ext uri="{FF2B5EF4-FFF2-40B4-BE49-F238E27FC236}">
                <a16:creationId xmlns:a16="http://schemas.microsoft.com/office/drawing/2014/main" id="{7B5EEB57-94A5-A9C4-F78F-DBF4D2EB55C1}"/>
              </a:ext>
            </a:extLst>
          </p:cNvPr>
          <p:cNvSpPr>
            <a:spLocks noGrp="1"/>
          </p:cNvSpPr>
          <p:nvPr>
            <p:ph type="body" sz="quarter" idx="23"/>
          </p:nvPr>
        </p:nvSpPr>
        <p:spPr>
          <a:prstGeom prst="rect">
            <a:avLst/>
          </a:prstGeom>
        </p:spPr>
        <p:txBody>
          <a:bodyPr/>
          <a:lstStyle/>
          <a:p>
            <a:r>
              <a:rPr lang="en-GB"/>
              <a:t>Who’s local to me?</a:t>
            </a:r>
          </a:p>
        </p:txBody>
      </p:sp>
      <p:sp>
        <p:nvSpPr>
          <p:cNvPr id="11" name="Rectangle 10">
            <a:extLst>
              <a:ext uri="{FF2B5EF4-FFF2-40B4-BE49-F238E27FC236}">
                <a16:creationId xmlns:a16="http://schemas.microsoft.com/office/drawing/2014/main" id="{940D47D8-3902-A819-AAB7-7428BF92F5E8}"/>
              </a:ext>
              <a:ext uri="{C183D7F6-B498-43B3-948B-1728B52AA6E4}">
                <adec:decorative xmlns:adec="http://schemas.microsoft.com/office/drawing/2017/decorative" val="1"/>
              </a:ext>
            </a:extLst>
          </p:cNvPr>
          <p:cNvSpPr/>
          <p:nvPr/>
        </p:nvSpPr>
        <p:spPr>
          <a:xfrm>
            <a:off x="1711302" y="970038"/>
            <a:ext cx="1701561" cy="4708981"/>
          </a:xfrm>
          <a:prstGeom prst="rect">
            <a:avLst/>
          </a:prstGeom>
          <a:noFill/>
        </p:spPr>
        <p:txBody>
          <a:bodyPr wrap="square" lIns="91440" tIns="45720" rIns="91440" bIns="45720">
            <a:spAutoFit/>
          </a:bodyPr>
          <a:lstStyle/>
          <a:p>
            <a:pPr algn="ctr"/>
            <a:r>
              <a:rPr lang="en-US" sz="30000" b="1">
                <a:ln w="22225">
                  <a:solidFill>
                    <a:schemeClr val="tx1"/>
                  </a:solidFill>
                  <a:prstDash val="solid"/>
                </a:ln>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rPr>
              <a:t>?</a:t>
            </a:r>
          </a:p>
        </p:txBody>
      </p:sp>
      <p:grpSp>
        <p:nvGrpSpPr>
          <p:cNvPr id="37" name="Group 36" descr="Icon of group of people with speech bubbles above them">
            <a:extLst>
              <a:ext uri="{FF2B5EF4-FFF2-40B4-BE49-F238E27FC236}">
                <a16:creationId xmlns:a16="http://schemas.microsoft.com/office/drawing/2014/main" id="{2A328834-6421-16EE-0E70-60470FD56148}"/>
              </a:ext>
            </a:extLst>
          </p:cNvPr>
          <p:cNvGrpSpPr/>
          <p:nvPr/>
        </p:nvGrpSpPr>
        <p:grpSpPr>
          <a:xfrm>
            <a:off x="5229489" y="1129878"/>
            <a:ext cx="1252007" cy="1752309"/>
            <a:chOff x="4084321" y="4831080"/>
            <a:chExt cx="914400" cy="1442720"/>
          </a:xfrm>
        </p:grpSpPr>
        <p:pic>
          <p:nvPicPr>
            <p:cNvPr id="38" name="Graphic 37" descr="Users with solid fill">
              <a:extLst>
                <a:ext uri="{FF2B5EF4-FFF2-40B4-BE49-F238E27FC236}">
                  <a16:creationId xmlns:a16="http://schemas.microsoft.com/office/drawing/2014/main" id="{292BF788-CAF9-405E-5149-35B8EE7838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84321" y="5359400"/>
              <a:ext cx="914400" cy="914400"/>
            </a:xfrm>
            <a:prstGeom prst="rect">
              <a:avLst/>
            </a:prstGeom>
          </p:spPr>
        </p:pic>
        <p:pic>
          <p:nvPicPr>
            <p:cNvPr id="39" name="Graphic 38" descr="Chat with solid fill">
              <a:extLst>
                <a:ext uri="{FF2B5EF4-FFF2-40B4-BE49-F238E27FC236}">
                  <a16:creationId xmlns:a16="http://schemas.microsoft.com/office/drawing/2014/main" id="{3200578E-DC6C-FCB5-C9A8-C16BF4A2BE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84321" y="4831080"/>
              <a:ext cx="914400" cy="914400"/>
            </a:xfrm>
            <a:prstGeom prst="rect">
              <a:avLst/>
            </a:prstGeom>
          </p:spPr>
        </p:pic>
      </p:grpSp>
      <p:sp>
        <p:nvSpPr>
          <p:cNvPr id="44" name="Rectangle 43">
            <a:extLst>
              <a:ext uri="{FF2B5EF4-FFF2-40B4-BE49-F238E27FC236}">
                <a16:creationId xmlns:a16="http://schemas.microsoft.com/office/drawing/2014/main" id="{23628771-FF78-5950-8692-813D8FA40628}"/>
              </a:ext>
            </a:extLst>
          </p:cNvPr>
          <p:cNvSpPr/>
          <p:nvPr/>
        </p:nvSpPr>
        <p:spPr>
          <a:xfrm>
            <a:off x="7315202" y="1191017"/>
            <a:ext cx="3443394" cy="1754326"/>
          </a:xfrm>
          <a:prstGeom prst="rect">
            <a:avLst/>
          </a:prstGeom>
          <a:noFill/>
          <a:ln>
            <a:noFill/>
          </a:ln>
        </p:spPr>
        <p:txBody>
          <a:bodyPr wrap="square" lIns="91440" tIns="45720" rIns="91440" bIns="45720">
            <a:spAutoFit/>
          </a:bodyPr>
          <a:lstStyle/>
          <a:p>
            <a:pPr algn="ctr"/>
            <a:r>
              <a:rPr lang="en-US" sz="3600">
                <a:ln w="0"/>
                <a:effectLst>
                  <a:outerShdw blurRad="38100" dist="19050" dir="2700000" algn="tl" rotWithShape="0">
                    <a:schemeClr val="dk1">
                      <a:alpha val="40000"/>
                    </a:schemeClr>
                  </a:outerShdw>
                </a:effectLst>
              </a:rPr>
              <a:t>Ask people who might know about them</a:t>
            </a:r>
          </a:p>
        </p:txBody>
      </p:sp>
      <p:sp>
        <p:nvSpPr>
          <p:cNvPr id="46" name="Rectangle 45">
            <a:extLst>
              <a:ext uri="{FF2B5EF4-FFF2-40B4-BE49-F238E27FC236}">
                <a16:creationId xmlns:a16="http://schemas.microsoft.com/office/drawing/2014/main" id="{6342197D-0E16-B0ED-0CE7-58FA27914CC7}"/>
              </a:ext>
            </a:extLst>
          </p:cNvPr>
          <p:cNvSpPr/>
          <p:nvPr/>
        </p:nvSpPr>
        <p:spPr>
          <a:xfrm>
            <a:off x="5039360" y="3170536"/>
            <a:ext cx="3443394" cy="1754326"/>
          </a:xfrm>
          <a:prstGeom prst="rect">
            <a:avLst/>
          </a:prstGeom>
          <a:noFill/>
          <a:ln>
            <a:noFill/>
          </a:ln>
        </p:spPr>
        <p:txBody>
          <a:bodyPr wrap="square" lIns="91440" tIns="45720" rIns="91440" bIns="45720">
            <a:spAutoFit/>
          </a:bodyPr>
          <a:lstStyle/>
          <a:p>
            <a:pPr algn="ctr"/>
            <a:r>
              <a:rPr lang="en-US" sz="3600">
                <a:ln w="0"/>
                <a:effectLst>
                  <a:outerShdw blurRad="38100" dist="19050" dir="2700000" algn="tl" rotWithShape="0">
                    <a:schemeClr val="dk1">
                      <a:alpha val="40000"/>
                    </a:schemeClr>
                  </a:outerShdw>
                </a:effectLst>
              </a:rPr>
              <a:t>Use books and the internet to research them</a:t>
            </a:r>
          </a:p>
        </p:txBody>
      </p:sp>
      <p:grpSp>
        <p:nvGrpSpPr>
          <p:cNvPr id="40" name="Group 39" descr="Icons for a computer, newspaper and stack of books.">
            <a:extLst>
              <a:ext uri="{FF2B5EF4-FFF2-40B4-BE49-F238E27FC236}">
                <a16:creationId xmlns:a16="http://schemas.microsoft.com/office/drawing/2014/main" id="{9DC2252E-A210-B693-E423-CA9C67A860FA}"/>
              </a:ext>
            </a:extLst>
          </p:cNvPr>
          <p:cNvGrpSpPr/>
          <p:nvPr/>
        </p:nvGrpSpPr>
        <p:grpSpPr>
          <a:xfrm>
            <a:off x="9282347" y="3114295"/>
            <a:ext cx="1828800" cy="1766003"/>
            <a:chOff x="9028347" y="2514600"/>
            <a:chExt cx="1828800" cy="1766003"/>
          </a:xfrm>
        </p:grpSpPr>
        <p:pic>
          <p:nvPicPr>
            <p:cNvPr id="31" name="Graphic 30" descr="Newspaper with solid fill">
              <a:extLst>
                <a:ext uri="{FF2B5EF4-FFF2-40B4-BE49-F238E27FC236}">
                  <a16:creationId xmlns:a16="http://schemas.microsoft.com/office/drawing/2014/main" id="{05058F97-D7CC-E06D-5F4D-0F000376834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28347" y="3164840"/>
              <a:ext cx="914400" cy="914400"/>
            </a:xfrm>
            <a:prstGeom prst="rect">
              <a:avLst/>
            </a:prstGeom>
          </p:spPr>
        </p:pic>
        <p:pic>
          <p:nvPicPr>
            <p:cNvPr id="32" name="Graphic 31" descr="Books with solid fill">
              <a:extLst>
                <a:ext uri="{FF2B5EF4-FFF2-40B4-BE49-F238E27FC236}">
                  <a16:creationId xmlns:a16="http://schemas.microsoft.com/office/drawing/2014/main" id="{F696923D-77B9-93E0-ADC8-2B79D6BD59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42747" y="3366203"/>
              <a:ext cx="914400" cy="914400"/>
            </a:xfrm>
            <a:prstGeom prst="rect">
              <a:avLst/>
            </a:prstGeom>
          </p:spPr>
        </p:pic>
        <p:pic>
          <p:nvPicPr>
            <p:cNvPr id="33" name="Graphic 32" descr="Internet with solid fill">
              <a:extLst>
                <a:ext uri="{FF2B5EF4-FFF2-40B4-BE49-F238E27FC236}">
                  <a16:creationId xmlns:a16="http://schemas.microsoft.com/office/drawing/2014/main" id="{34E99D85-0F37-E892-4E06-7D77D1E67C0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780187" y="2514600"/>
              <a:ext cx="914400" cy="914400"/>
            </a:xfrm>
            <a:prstGeom prst="rect">
              <a:avLst/>
            </a:prstGeom>
          </p:spPr>
        </p:pic>
      </p:grpSp>
      <p:grpSp>
        <p:nvGrpSpPr>
          <p:cNvPr id="41" name="Group 40" descr="Icon of a house set in a landscape">
            <a:extLst>
              <a:ext uri="{FF2B5EF4-FFF2-40B4-BE49-F238E27FC236}">
                <a16:creationId xmlns:a16="http://schemas.microsoft.com/office/drawing/2014/main" id="{491C5291-9503-68F2-45F3-F5DD93795F39}"/>
              </a:ext>
            </a:extLst>
          </p:cNvPr>
          <p:cNvGrpSpPr/>
          <p:nvPr/>
        </p:nvGrpSpPr>
        <p:grpSpPr>
          <a:xfrm flipH="1">
            <a:off x="5213547" y="5272967"/>
            <a:ext cx="2201913" cy="1386840"/>
            <a:chOff x="7650480" y="4150360"/>
            <a:chExt cx="1838960" cy="1158240"/>
          </a:xfrm>
        </p:grpSpPr>
        <p:pic>
          <p:nvPicPr>
            <p:cNvPr id="42" name="Graphic 41" descr="House with solid fill">
              <a:extLst>
                <a:ext uri="{FF2B5EF4-FFF2-40B4-BE49-F238E27FC236}">
                  <a16:creationId xmlns:a16="http://schemas.microsoft.com/office/drawing/2014/main" id="{FA2CA28E-D2C5-C1FE-8CB2-F9504E42899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650480" y="4373880"/>
              <a:ext cx="934720" cy="934720"/>
            </a:xfrm>
            <a:prstGeom prst="rect">
              <a:avLst/>
            </a:prstGeom>
          </p:spPr>
        </p:pic>
        <p:pic>
          <p:nvPicPr>
            <p:cNvPr id="43" name="Graphic 42" descr="Rolling hills with solid fill">
              <a:extLst>
                <a:ext uri="{FF2B5EF4-FFF2-40B4-BE49-F238E27FC236}">
                  <a16:creationId xmlns:a16="http://schemas.microsoft.com/office/drawing/2014/main" id="{930705B3-0124-7287-D08B-F003C1353B2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flipH="1">
              <a:off x="8351520" y="4150360"/>
              <a:ext cx="1137920" cy="1137920"/>
            </a:xfrm>
            <a:prstGeom prst="rect">
              <a:avLst/>
            </a:prstGeom>
          </p:spPr>
        </p:pic>
      </p:grpSp>
      <p:sp>
        <p:nvSpPr>
          <p:cNvPr id="47" name="Rectangle 46">
            <a:extLst>
              <a:ext uri="{FF2B5EF4-FFF2-40B4-BE49-F238E27FC236}">
                <a16:creationId xmlns:a16="http://schemas.microsoft.com/office/drawing/2014/main" id="{5CABA71B-FA6B-A30B-026A-80B926D383A8}"/>
              </a:ext>
            </a:extLst>
          </p:cNvPr>
          <p:cNvSpPr/>
          <p:nvPr/>
        </p:nvSpPr>
        <p:spPr>
          <a:xfrm>
            <a:off x="7509025" y="5058680"/>
            <a:ext cx="4232701" cy="1754326"/>
          </a:xfrm>
          <a:prstGeom prst="rect">
            <a:avLst/>
          </a:prstGeom>
          <a:noFill/>
          <a:ln>
            <a:noFill/>
          </a:ln>
        </p:spPr>
        <p:txBody>
          <a:bodyPr wrap="square" lIns="91440" tIns="45720" rIns="91440" bIns="45720">
            <a:spAutoFit/>
          </a:bodyPr>
          <a:lstStyle/>
          <a:p>
            <a:pPr algn="ctr"/>
            <a:r>
              <a:rPr lang="en-US" sz="3600">
                <a:ln w="0"/>
                <a:effectLst>
                  <a:outerShdw blurRad="38100" dist="19050" dir="2700000" algn="tl" rotWithShape="0">
                    <a:schemeClr val="dk1">
                      <a:alpha val="40000"/>
                    </a:schemeClr>
                  </a:outerShdw>
                </a:effectLst>
              </a:rPr>
              <a:t>Find buildings and places connected to them</a:t>
            </a:r>
          </a:p>
        </p:txBody>
      </p:sp>
    </p:spTree>
    <p:extLst>
      <p:ext uri="{BB962C8B-B14F-4D97-AF65-F5344CB8AC3E}">
        <p14:creationId xmlns:p14="http://schemas.microsoft.com/office/powerpoint/2010/main" val="354097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4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D9C50-D6CA-84F5-4C7B-162AAFDBCB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3FD7DE-63F9-B16C-DB31-4C484284F8AB}"/>
              </a:ext>
            </a:extLst>
          </p:cNvPr>
          <p:cNvSpPr>
            <a:spLocks noGrp="1"/>
          </p:cNvSpPr>
          <p:nvPr>
            <p:ph type="title"/>
          </p:nvPr>
        </p:nvSpPr>
        <p:spPr/>
        <p:txBody>
          <a:bodyPr/>
          <a:lstStyle/>
          <a:p>
            <a:r>
              <a:rPr lang="en-GB" dirty="0"/>
              <a:t>Suggested enrichment activity: Emlyn Hughes</a:t>
            </a:r>
          </a:p>
        </p:txBody>
      </p:sp>
      <p:sp>
        <p:nvSpPr>
          <p:cNvPr id="3" name="Content Placeholder 2">
            <a:extLst>
              <a:ext uri="{FF2B5EF4-FFF2-40B4-BE49-F238E27FC236}">
                <a16:creationId xmlns:a16="http://schemas.microsoft.com/office/drawing/2014/main" id="{DA12FC00-E469-0D77-2938-4FF1F843FF82}"/>
              </a:ext>
            </a:extLst>
          </p:cNvPr>
          <p:cNvSpPr>
            <a:spLocks noGrp="1"/>
          </p:cNvSpPr>
          <p:nvPr>
            <p:ph idx="1"/>
          </p:nvPr>
        </p:nvSpPr>
        <p:spPr>
          <a:xfrm>
            <a:off x="367508" y="1070275"/>
            <a:ext cx="5461521" cy="5425195"/>
          </a:xfrm>
        </p:spPr>
        <p:txBody>
          <a:bodyPr lIns="0" tIns="45720" rIns="90000" bIns="45720" anchor="t"/>
          <a:lstStyle/>
          <a:p>
            <a:pPr marL="0" indent="0">
              <a:buNone/>
            </a:pPr>
            <a:r>
              <a:rPr lang="en-GB" dirty="0"/>
              <a:t>Another local sporting hero is Emlyn Hughes.  </a:t>
            </a:r>
          </a:p>
          <a:p>
            <a:pPr marL="0" indent="0">
              <a:buNone/>
            </a:pPr>
            <a:endParaRPr lang="en-GB" dirty="0"/>
          </a:p>
          <a:p>
            <a:r>
              <a:rPr lang="en-GB" dirty="0"/>
              <a:t>Find out where the Emlyn Hughes statue is in Barrow.  Visit the statue with your family and read the plaque. </a:t>
            </a:r>
          </a:p>
          <a:p>
            <a:pPr marL="285750" indent="-285750">
              <a:buFont typeface="Arial" panose="020B0604020202020204" pitchFamily="34" charset="0"/>
              <a:buChar char="•"/>
            </a:pPr>
            <a:r>
              <a:rPr lang="en-GB" dirty="0"/>
              <a:t>What can you find out about him? </a:t>
            </a:r>
          </a:p>
          <a:p>
            <a:pPr marL="285750" indent="-285750">
              <a:buFont typeface="Arial" panose="020B0604020202020204" pitchFamily="34" charset="0"/>
              <a:buChar char="•"/>
            </a:pPr>
            <a:r>
              <a:rPr lang="en-GB" dirty="0"/>
              <a:t>Why is he a significant individual for Barrow?</a:t>
            </a:r>
            <a:endParaRPr lang="en-GB" dirty="0">
              <a:cs typeface="Arial"/>
            </a:endParaRPr>
          </a:p>
          <a:p>
            <a:pPr marL="285750" indent="-285750">
              <a:buFont typeface="Arial" panose="020B0604020202020204" pitchFamily="34" charset="0"/>
              <a:buChar char="•"/>
            </a:pPr>
            <a:r>
              <a:rPr lang="en-GB" dirty="0"/>
              <a:t>Is anything else in Barrow named after Emlyn Hughes?</a:t>
            </a:r>
          </a:p>
          <a:p>
            <a:r>
              <a:rPr lang="en-GB" dirty="0"/>
              <a:t> </a:t>
            </a:r>
          </a:p>
          <a:p>
            <a:endParaRPr lang="en-GB" dirty="0"/>
          </a:p>
        </p:txBody>
      </p:sp>
      <p:sp>
        <p:nvSpPr>
          <p:cNvPr id="4" name="Picture Placeholder 3">
            <a:extLst>
              <a:ext uri="{FF2B5EF4-FFF2-40B4-BE49-F238E27FC236}">
                <a16:creationId xmlns:a16="http://schemas.microsoft.com/office/drawing/2014/main" id="{67940B20-0D80-2D42-1489-AB199449675F}"/>
              </a:ext>
            </a:extLst>
          </p:cNvPr>
          <p:cNvSpPr>
            <a:spLocks noGrp="1"/>
          </p:cNvSpPr>
          <p:nvPr>
            <p:ph type="pic" sz="quarter" idx="11"/>
          </p:nvPr>
        </p:nvSpPr>
        <p:spPr/>
        <p:txBody>
          <a:bodyPr/>
          <a:lstStyle/>
          <a:p>
            <a:endParaRPr lang="en-GB"/>
          </a:p>
        </p:txBody>
      </p:sp>
      <p:pic>
        <p:nvPicPr>
          <p:cNvPr id="8" name="Picture Placeholder 7" descr="A statue of a person kicking a football">
            <a:extLst>
              <a:ext uri="{FF2B5EF4-FFF2-40B4-BE49-F238E27FC236}">
                <a16:creationId xmlns:a16="http://schemas.microsoft.com/office/drawing/2014/main" id="{C4D85948-A015-C6FA-B2A9-61B569E4BDB7}"/>
              </a:ext>
            </a:extLst>
          </p:cNvPr>
          <p:cNvPicPr>
            <a:picLocks noGrp="1" noChangeAspect="1"/>
          </p:cNvPicPr>
          <p:nvPr>
            <p:ph type="pic" sz="quarter" idx="12"/>
          </p:nvPr>
        </p:nvPicPr>
        <p:blipFill>
          <a:blip r:embed="rId3"/>
          <a:srcRect l="13603" r="13603"/>
          <a:stretch>
            <a:fillRect/>
          </a:stretch>
        </p:blipFill>
        <p:spPr/>
      </p:pic>
      <p:sp>
        <p:nvSpPr>
          <p:cNvPr id="6" name="Text Placeholder 5">
            <a:extLst>
              <a:ext uri="{FF2B5EF4-FFF2-40B4-BE49-F238E27FC236}">
                <a16:creationId xmlns:a16="http://schemas.microsoft.com/office/drawing/2014/main" id="{74B0FE6F-1FE1-BEC1-8ED0-EB6474FAC815}"/>
              </a:ext>
            </a:extLst>
          </p:cNvPr>
          <p:cNvSpPr>
            <a:spLocks noGrp="1"/>
          </p:cNvSpPr>
          <p:nvPr>
            <p:ph type="body" sz="quarter" idx="23"/>
          </p:nvPr>
        </p:nvSpPr>
        <p:spPr/>
        <p:txBody>
          <a:bodyPr/>
          <a:lstStyle/>
          <a:p>
            <a:r>
              <a:rPr lang="en-GB" dirty="0"/>
              <a:t>Emlyn Hughes Statue, Barrow</a:t>
            </a:r>
          </a:p>
        </p:txBody>
      </p:sp>
    </p:spTree>
    <p:extLst>
      <p:ext uri="{BB962C8B-B14F-4D97-AF65-F5344CB8AC3E}">
        <p14:creationId xmlns:p14="http://schemas.microsoft.com/office/powerpoint/2010/main" val="3934531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368928E-4BFD-6464-E691-A6BE442B8256}"/>
              </a:ext>
            </a:extLst>
          </p:cNvPr>
          <p:cNvSpPr>
            <a:spLocks noGrp="1"/>
          </p:cNvSpPr>
          <p:nvPr>
            <p:ph type="title"/>
          </p:nvPr>
        </p:nvSpPr>
        <p:spPr>
          <a:xfrm>
            <a:off x="118185" y="-1097200"/>
            <a:ext cx="5580905" cy="710288"/>
          </a:xfrm>
        </p:spPr>
        <p:txBody>
          <a:bodyPr>
            <a:normAutofit fontScale="90000"/>
          </a:bodyPr>
          <a:lstStyle/>
          <a:p>
            <a:r>
              <a:rPr lang="en-GB" dirty="0">
                <a:cs typeface="Arial" panose="020B0604020202020204" pitchFamily="34" charset="0"/>
              </a:rPr>
              <a:t>Ramsden Hall</a:t>
            </a:r>
            <a:br>
              <a:rPr lang="en-US" dirty="0"/>
            </a:br>
            <a:endParaRPr lang="en-GB" dirty="0"/>
          </a:p>
        </p:txBody>
      </p:sp>
      <p:sp>
        <p:nvSpPr>
          <p:cNvPr id="3" name="TextBox 2">
            <a:extLst>
              <a:ext uri="{FF2B5EF4-FFF2-40B4-BE49-F238E27FC236}">
                <a16:creationId xmlns:a16="http://schemas.microsoft.com/office/drawing/2014/main" id="{710599F3-0D12-BE31-D4CC-E48D72518539}"/>
              </a:ext>
            </a:extLst>
          </p:cNvPr>
          <p:cNvSpPr txBox="1"/>
          <p:nvPr/>
        </p:nvSpPr>
        <p:spPr>
          <a:xfrm>
            <a:off x="285220" y="940755"/>
            <a:ext cx="5802538" cy="5632311"/>
          </a:xfrm>
          <a:prstGeom prst="rect">
            <a:avLst/>
          </a:prstGeom>
          <a:noFill/>
        </p:spPr>
        <p:txBody>
          <a:bodyPr wrap="square" lIns="91440" tIns="45720" rIns="91440" bIns="45720" anchor="t">
            <a:spAutoFit/>
          </a:bodyPr>
          <a:lstStyle/>
          <a:p>
            <a:pPr marL="0" indent="0">
              <a:buNone/>
            </a:pPr>
            <a:r>
              <a:rPr lang="en-GB" sz="1800" dirty="0">
                <a:latin typeface="Arial" panose="020B0604020202020204" pitchFamily="34" charset="0"/>
                <a:cs typeface="Arial" panose="020B0604020202020204" pitchFamily="34" charset="0"/>
              </a:rPr>
              <a:t>Ramsden Hall was built in 1872 and paid for by James Ramsden, as a gift to the people of Barrow. </a:t>
            </a:r>
          </a:p>
          <a:p>
            <a:pPr marL="0" indent="0">
              <a:buNone/>
            </a:pPr>
            <a:endParaRPr lang="en-GB" sz="1800" dirty="0">
              <a:latin typeface="Arial" panose="020B0604020202020204" pitchFamily="34" charset="0"/>
              <a:cs typeface="Arial" panose="020B0604020202020204" pitchFamily="34" charset="0"/>
            </a:endParaRPr>
          </a:p>
          <a:p>
            <a:pPr marL="0" indent="0">
              <a:buNone/>
            </a:pPr>
            <a:r>
              <a:rPr lang="en-GB" sz="1800" dirty="0">
                <a:latin typeface="Arial" panose="020B0604020202020204" pitchFamily="34" charset="0"/>
                <a:cs typeface="Arial" panose="020B0604020202020204" pitchFamily="34" charset="0"/>
              </a:rPr>
              <a:t>In 1867 Barrow became a municipal borough. It got its first mayor, James Ramsden, and for the first time there was a borough council to help look after the town. </a:t>
            </a:r>
          </a:p>
          <a:p>
            <a:pPr marL="0" indent="0">
              <a:buNone/>
            </a:pPr>
            <a:endParaRPr lang="en-GB" sz="1800" dirty="0">
              <a:latin typeface="Arial" panose="020B0604020202020204" pitchFamily="34" charset="0"/>
              <a:cs typeface="Arial" panose="020B0604020202020204" pitchFamily="34" charset="0"/>
            </a:endParaRPr>
          </a:p>
          <a:p>
            <a:pPr marL="0" indent="0">
              <a:buNone/>
            </a:pPr>
            <a:r>
              <a:rPr lang="en-GB" sz="1800" dirty="0">
                <a:latin typeface="Arial" panose="020B0604020202020204" pitchFamily="34" charset="0"/>
                <a:cs typeface="Arial" panose="020B0604020202020204" pitchFamily="34" charset="0"/>
              </a:rPr>
              <a:t>As Barrow continued to grow, the council realised that the thousands of workers, who had come to Barrow to live and work, needed facilities like schools, a hospital, churches and a park for getting fresh air and exercise.  </a:t>
            </a:r>
          </a:p>
          <a:p>
            <a:endParaRPr lang="en-GB" dirty="0">
              <a:latin typeface="Arial"/>
              <a:cs typeface="Arial"/>
            </a:endParaRPr>
          </a:p>
          <a:p>
            <a:pPr marL="0" indent="0">
              <a:buNone/>
            </a:pPr>
            <a:r>
              <a:rPr lang="en-GB" sz="1800" dirty="0">
                <a:latin typeface="Arial"/>
                <a:cs typeface="Arial"/>
              </a:rPr>
              <a:t>Ramsden Hall was a public bath house. This </a:t>
            </a:r>
            <a:r>
              <a:rPr lang="en-GB" dirty="0">
                <a:latin typeface="Arial"/>
                <a:cs typeface="Arial"/>
              </a:rPr>
              <a:t>was</a:t>
            </a:r>
            <a:r>
              <a:rPr lang="en-GB" sz="1800" dirty="0">
                <a:latin typeface="Arial"/>
                <a:cs typeface="Arial"/>
              </a:rPr>
              <a:t> somewhere people could go to wash themselves and their clothes</a:t>
            </a:r>
            <a:r>
              <a:rPr lang="en-GB" dirty="0">
                <a:latin typeface="Arial"/>
                <a:cs typeface="Arial"/>
              </a:rPr>
              <a:t>,</a:t>
            </a:r>
            <a:r>
              <a:rPr lang="en-GB" sz="1800" dirty="0">
                <a:latin typeface="Arial"/>
                <a:cs typeface="Arial"/>
              </a:rPr>
              <a:t> if they didn’t have running water or a bathroom in their homes. </a:t>
            </a:r>
            <a:endParaRPr lang="en-GB"/>
          </a:p>
          <a:p>
            <a:pPr marL="0" indent="0">
              <a:buNone/>
            </a:pPr>
            <a:endParaRPr lang="en-GB" sz="1800" dirty="0">
              <a:latin typeface="Arial" panose="020B0604020202020204" pitchFamily="34" charset="0"/>
              <a:cs typeface="Arial" panose="020B0604020202020204" pitchFamily="34" charset="0"/>
            </a:endParaRPr>
          </a:p>
          <a:p>
            <a:pPr marL="0" indent="0">
              <a:buNone/>
            </a:pPr>
            <a:r>
              <a:rPr lang="en-GB" sz="1800" dirty="0">
                <a:effectLst/>
                <a:latin typeface="Arial"/>
                <a:ea typeface="Malgun Gothic"/>
                <a:cs typeface="Arial"/>
              </a:rPr>
              <a:t>The public baths were only in use for about 5 years and then a suite of Turkish baths were opened</a:t>
            </a:r>
            <a:r>
              <a:rPr lang="en-GB" dirty="0">
                <a:latin typeface="Arial"/>
                <a:ea typeface="Malgun Gothic"/>
                <a:cs typeface="Arial"/>
              </a:rPr>
              <a:t>,</a:t>
            </a:r>
            <a:r>
              <a:rPr lang="en-GB" sz="1800" dirty="0">
                <a:effectLst/>
                <a:latin typeface="Arial"/>
                <a:ea typeface="Malgun Gothic"/>
                <a:cs typeface="Arial"/>
              </a:rPr>
              <a:t> further up Abbey Road</a:t>
            </a:r>
            <a:r>
              <a:rPr lang="en-GB" dirty="0">
                <a:latin typeface="Arial"/>
                <a:ea typeface="Malgun Gothic"/>
                <a:cs typeface="Arial"/>
              </a:rPr>
              <a:t>.</a:t>
            </a:r>
            <a:r>
              <a:rPr lang="en-GB" sz="1800" dirty="0">
                <a:effectLst/>
                <a:latin typeface="Arial"/>
                <a:ea typeface="Malgun Gothic"/>
                <a:cs typeface="Arial"/>
              </a:rPr>
              <a:t> and these were more popular.</a:t>
            </a:r>
            <a:endParaRPr lang="en-GB" sz="1800" dirty="0">
              <a:latin typeface="Arial"/>
              <a:ea typeface="Malgun Gothic"/>
              <a:cs typeface="Arial"/>
            </a:endParaRPr>
          </a:p>
        </p:txBody>
      </p:sp>
      <p:pic>
        <p:nvPicPr>
          <p:cNvPr id="8" name="Picture Placeholder 7" descr="A photo of Ramsden Hall - a red brick, double fronted building with a taller tower at the back">
            <a:extLst>
              <a:ext uri="{FF2B5EF4-FFF2-40B4-BE49-F238E27FC236}">
                <a16:creationId xmlns:a16="http://schemas.microsoft.com/office/drawing/2014/main" id="{CB7591DE-3D98-E53F-15F8-83EBBAE8F533}"/>
              </a:ext>
              <a:ext uri="{C183D7F6-B498-43B3-948B-1728B52AA6E4}">
                <adec:decorative xmlns:adec="http://schemas.microsoft.com/office/drawing/2017/decorative" val="0"/>
              </a:ext>
            </a:extLst>
          </p:cNvPr>
          <p:cNvPicPr>
            <a:picLocks noGrp="1" noChangeAspect="1"/>
          </p:cNvPicPr>
          <p:nvPr>
            <p:ph type="pic" sz="quarter" idx="10"/>
          </p:nvPr>
        </p:nvPicPr>
        <p:blipFill>
          <a:blip r:embed="rId3"/>
          <a:srcRect t="2708" b="2708"/>
          <a:stretch>
            <a:fillRect/>
          </a:stretch>
        </p:blipFill>
        <p:spPr/>
      </p:pic>
      <p:grpSp>
        <p:nvGrpSpPr>
          <p:cNvPr id="2" name="Washi">
            <a:extLst>
              <a:ext uri="{FF2B5EF4-FFF2-40B4-BE49-F238E27FC236}">
                <a16:creationId xmlns:a16="http://schemas.microsoft.com/office/drawing/2014/main" id="{4A556EB2-A874-9A5D-7D41-BCE1E7028625}"/>
              </a:ext>
              <a:ext uri="{C183D7F6-B498-43B3-948B-1728B52AA6E4}">
                <adec:decorative xmlns:adec="http://schemas.microsoft.com/office/drawing/2017/decorative" val="1"/>
              </a:ext>
            </a:extLst>
          </p:cNvPr>
          <p:cNvGrpSpPr/>
          <p:nvPr/>
        </p:nvGrpSpPr>
        <p:grpSpPr>
          <a:xfrm>
            <a:off x="196657" y="108371"/>
            <a:ext cx="5423962" cy="741619"/>
            <a:chOff x="9489814" y="1418828"/>
            <a:chExt cx="1812608" cy="969242"/>
          </a:xfrm>
        </p:grpSpPr>
        <p:pic>
          <p:nvPicPr>
            <p:cNvPr id="4" name="Picture 3">
              <a:extLst>
                <a:ext uri="{FF2B5EF4-FFF2-40B4-BE49-F238E27FC236}">
                  <a16:creationId xmlns:a16="http://schemas.microsoft.com/office/drawing/2014/main" id="{DBC78C5E-072C-DBF4-6F45-D5FF3CB9DC46}"/>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489814" y="1418828"/>
              <a:ext cx="1812608" cy="969242"/>
            </a:xfrm>
            <a:prstGeom prst="rect">
              <a:avLst/>
            </a:prstGeom>
          </p:spPr>
        </p:pic>
        <p:sp>
          <p:nvSpPr>
            <p:cNvPr id="5" name="Text Placeholder">
              <a:extLst>
                <a:ext uri="{FF2B5EF4-FFF2-40B4-BE49-F238E27FC236}">
                  <a16:creationId xmlns:a16="http://schemas.microsoft.com/office/drawing/2014/main" id="{4A6BE332-C0BC-57C6-C368-E656791FA5CD}"/>
                </a:ext>
              </a:extLst>
            </p:cNvPr>
            <p:cNvSpPr txBox="1">
              <a:spLocks/>
            </p:cNvSpPr>
            <p:nvPr/>
          </p:nvSpPr>
          <p:spPr>
            <a:xfrm>
              <a:off x="9523029" y="1691158"/>
              <a:ext cx="1706739" cy="42458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latin typeface="Arial" panose="020B0604020202020204" pitchFamily="34" charset="0"/>
                  <a:cs typeface="Arial" panose="020B0604020202020204" pitchFamily="34" charset="0"/>
                </a:rPr>
                <a:t>Ramsden Hall</a:t>
              </a:r>
              <a:endParaRPr lang="en-US" sz="2800" dirty="0"/>
            </a:p>
          </p:txBody>
        </p:sp>
      </p:grpSp>
    </p:spTree>
    <p:extLst>
      <p:ext uri="{BB962C8B-B14F-4D97-AF65-F5344CB8AC3E}">
        <p14:creationId xmlns:p14="http://schemas.microsoft.com/office/powerpoint/2010/main" val="2471723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B7230-20D9-6C18-0E88-0C5FED303356}"/>
              </a:ext>
            </a:extLst>
          </p:cNvPr>
          <p:cNvSpPr>
            <a:spLocks noGrp="1"/>
          </p:cNvSpPr>
          <p:nvPr>
            <p:ph type="title"/>
          </p:nvPr>
        </p:nvSpPr>
        <p:spPr/>
        <p:txBody>
          <a:bodyPr/>
          <a:lstStyle/>
          <a:p>
            <a:r>
              <a:rPr lang="en-GB" dirty="0"/>
              <a:t>Suggested in-class activity: Barrow in World War Two</a:t>
            </a:r>
          </a:p>
        </p:txBody>
      </p:sp>
      <p:sp>
        <p:nvSpPr>
          <p:cNvPr id="3" name="Content Placeholder 2">
            <a:extLst>
              <a:ext uri="{FF2B5EF4-FFF2-40B4-BE49-F238E27FC236}">
                <a16:creationId xmlns:a16="http://schemas.microsoft.com/office/drawing/2014/main" id="{47B8246D-126C-C1EC-5B15-DFB886B7D1F2}"/>
              </a:ext>
            </a:extLst>
          </p:cNvPr>
          <p:cNvSpPr>
            <a:spLocks noGrp="1"/>
          </p:cNvSpPr>
          <p:nvPr>
            <p:ph idx="1"/>
          </p:nvPr>
        </p:nvSpPr>
        <p:spPr>
          <a:xfrm>
            <a:off x="357187" y="1075414"/>
            <a:ext cx="10971915" cy="185066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effectLst/>
                <a:latin typeface="+mn-lt"/>
                <a:ea typeface="Calibri" panose="020F0502020204030204" pitchFamily="34" charset="0"/>
                <a:cs typeface="Times New Roman" panose="02020603050405020304" pitchFamily="18" charset="0"/>
              </a:rPr>
              <a:t>Ramsden Hall narrowly escaped being bombed in World War Two.  Buildings on the other side of the road such as </a:t>
            </a:r>
            <a:r>
              <a:rPr lang="en-GB" sz="2400" b="0" i="0" dirty="0">
                <a:solidFill>
                  <a:srgbClr val="333333"/>
                </a:solidFill>
                <a:effectLst/>
                <a:latin typeface="+mn-lt"/>
              </a:rPr>
              <a:t>Abbey Road Baptist Church, Christ Church and the Waverley Hotel were destroyed.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33333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i="0" dirty="0">
                <a:solidFill>
                  <a:srgbClr val="333333"/>
                </a:solidFill>
                <a:effectLst/>
                <a:latin typeface="+mn-lt"/>
              </a:rPr>
              <a:t>Why do you think Barrow might have been a target for bombs?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rgbClr val="333333"/>
              </a:solidFill>
              <a:effectLst/>
              <a:latin typeface="+mn-lt"/>
            </a:endParaRPr>
          </a:p>
          <a:p>
            <a:endParaRPr lang="en-GB" dirty="0"/>
          </a:p>
        </p:txBody>
      </p:sp>
      <p:sp>
        <p:nvSpPr>
          <p:cNvPr id="5" name="TextBox 4">
            <a:extLst>
              <a:ext uri="{FF2B5EF4-FFF2-40B4-BE49-F238E27FC236}">
                <a16:creationId xmlns:a16="http://schemas.microsoft.com/office/drawing/2014/main" id="{17B9160A-4626-2BB0-C6D6-E45E877ACAD3}"/>
              </a:ext>
            </a:extLst>
          </p:cNvPr>
          <p:cNvSpPr txBox="1"/>
          <p:nvPr/>
        </p:nvSpPr>
        <p:spPr>
          <a:xfrm>
            <a:off x="4036424" y="3429000"/>
            <a:ext cx="6936376" cy="304698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i="0" dirty="0">
                <a:solidFill>
                  <a:srgbClr val="333333"/>
                </a:solidFill>
                <a:effectLst/>
                <a:latin typeface="+mn-lt"/>
              </a:rPr>
              <a:t>Use these resources to find out more about the impact of WW2 on Barrow: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0" i="0" dirty="0">
                <a:solidFill>
                  <a:srgbClr val="333333"/>
                </a:solidFill>
                <a:effectLst/>
                <a:latin typeface="+mn-lt"/>
              </a:rPr>
              <a:t>The Dock Museum, </a:t>
            </a:r>
            <a:r>
              <a:rPr lang="en-GB" sz="2400" b="0" i="0" dirty="0">
                <a:solidFill>
                  <a:srgbClr val="333333"/>
                </a:solidFill>
                <a:effectLst/>
                <a:latin typeface="+mn-lt"/>
                <a:hlinkClick r:id="rId2"/>
              </a:rPr>
              <a:t>Second World War</a:t>
            </a:r>
            <a:endParaRPr lang="en-GB" sz="2400" b="0" i="0" dirty="0">
              <a:solidFill>
                <a:srgbClr val="333333"/>
              </a:solidFill>
              <a:effectLst/>
              <a:latin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0" i="0" dirty="0">
                <a:solidFill>
                  <a:srgbClr val="333333"/>
                </a:solidFill>
                <a:effectLst/>
                <a:latin typeface="+mn-lt"/>
              </a:rPr>
              <a:t>Barrow Blitz </a:t>
            </a:r>
            <a:r>
              <a:rPr lang="en-GB" sz="2400" b="0" i="0" dirty="0">
                <a:solidFill>
                  <a:srgbClr val="333333"/>
                </a:solidFill>
                <a:effectLst/>
                <a:latin typeface="+mn-lt"/>
                <a:hlinkClick r:id="rId3"/>
              </a:rPr>
              <a:t>Timeline</a:t>
            </a:r>
            <a:endParaRPr lang="en-GB" sz="2400" b="0" i="0" dirty="0">
              <a:solidFill>
                <a:srgbClr val="333333"/>
              </a:solidFill>
              <a:effectLst/>
              <a:latin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0" i="0" dirty="0">
                <a:solidFill>
                  <a:srgbClr val="333333"/>
                </a:solidFill>
                <a:effectLst/>
                <a:latin typeface="+mn-lt"/>
              </a:rPr>
              <a:t>Cumbria Archive Service, </a:t>
            </a:r>
            <a:r>
              <a:rPr lang="en-GB" sz="2400" b="0" i="0" dirty="0">
                <a:solidFill>
                  <a:srgbClr val="333333"/>
                </a:solidFill>
                <a:effectLst/>
                <a:latin typeface="+mn-lt"/>
                <a:hlinkClick r:id="rId4"/>
              </a:rPr>
              <a:t>Cumbria at War</a:t>
            </a:r>
            <a:endParaRPr lang="en-GB" sz="2400" b="0" i="0" dirty="0">
              <a:solidFill>
                <a:srgbClr val="333333"/>
              </a:solidFill>
              <a:effectLst/>
              <a:latin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t>Free </a:t>
            </a:r>
            <a:r>
              <a:rPr lang="en-GB" sz="2400" dirty="0">
                <a:highlight>
                  <a:srgbClr val="FFFF00"/>
                </a:highlight>
              </a:rPr>
              <a:t>Teachers Pet, Barrow Local History Pack</a:t>
            </a:r>
            <a:endParaRPr lang="en-GB" sz="2400" dirty="0">
              <a:solidFill>
                <a:srgbClr val="333333"/>
              </a:solidFill>
              <a:highlight>
                <a:srgbClr val="FFFF00"/>
              </a:highligh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0" i="0" dirty="0">
                <a:solidFill>
                  <a:srgbClr val="333333"/>
                </a:solidFill>
                <a:effectLst/>
                <a:latin typeface="+mn-lt"/>
              </a:rPr>
              <a:t>Use this </a:t>
            </a:r>
            <a:r>
              <a:rPr lang="en-GB" sz="2400" b="0" i="0" dirty="0">
                <a:solidFill>
                  <a:srgbClr val="333333"/>
                </a:solidFill>
                <a:effectLst/>
                <a:latin typeface="+mn-lt"/>
                <a:hlinkClick r:id="rId5"/>
              </a:rPr>
              <a:t>Barrow bomb map</a:t>
            </a:r>
            <a:r>
              <a:rPr lang="en-GB" sz="2400" b="0" i="0" dirty="0">
                <a:solidFill>
                  <a:srgbClr val="333333"/>
                </a:solidFill>
                <a:effectLst/>
                <a:latin typeface="+mn-lt"/>
              </a:rPr>
              <a:t> to find other local bomb sites </a:t>
            </a:r>
            <a:endParaRPr lang="en-GB" sz="2400" dirty="0">
              <a:latin typeface="+mn-lt"/>
            </a:endParaRPr>
          </a:p>
        </p:txBody>
      </p:sp>
      <p:grpSp>
        <p:nvGrpSpPr>
          <p:cNvPr id="6" name="Research Character">
            <a:extLst>
              <a:ext uri="{FF2B5EF4-FFF2-40B4-BE49-F238E27FC236}">
                <a16:creationId xmlns:a16="http://schemas.microsoft.com/office/drawing/2014/main" id="{A2CF09C7-4912-DB84-E8B2-3834EC1BE91C}"/>
              </a:ext>
              <a:ext uri="{C183D7F6-B498-43B3-948B-1728B52AA6E4}">
                <adec:decorative xmlns:adec="http://schemas.microsoft.com/office/drawing/2017/decorative" val="1"/>
              </a:ext>
            </a:extLst>
          </p:cNvPr>
          <p:cNvGrpSpPr/>
          <p:nvPr/>
        </p:nvGrpSpPr>
        <p:grpSpPr>
          <a:xfrm>
            <a:off x="847920" y="3324497"/>
            <a:ext cx="2889756" cy="2981745"/>
            <a:chOff x="7823486" y="378506"/>
            <a:chExt cx="2889756" cy="2981745"/>
          </a:xfrm>
        </p:grpSpPr>
        <p:sp>
          <p:nvSpPr>
            <p:cNvPr id="7" name="Washi">
              <a:extLst>
                <a:ext uri="{FF2B5EF4-FFF2-40B4-BE49-F238E27FC236}">
                  <a16:creationId xmlns:a16="http://schemas.microsoft.com/office/drawing/2014/main" id="{3B07B56D-2D64-C99A-4F0A-C5A66717147B}"/>
                </a:ext>
                <a:ext uri="{C183D7F6-B498-43B3-948B-1728B52AA6E4}">
                  <adec:decorative xmlns:adec="http://schemas.microsoft.com/office/drawing/2017/decorative" val="1"/>
                </a:ext>
              </a:extLst>
            </p:cNvPr>
            <p:cNvSpPr txBox="1">
              <a:spLocks/>
            </p:cNvSpPr>
            <p:nvPr/>
          </p:nvSpPr>
          <p:spPr>
            <a:xfrm>
              <a:off x="7990988" y="378506"/>
              <a:ext cx="2233899" cy="681038"/>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8" name="Text Placeholder">
              <a:extLst>
                <a:ext uri="{FF2B5EF4-FFF2-40B4-BE49-F238E27FC236}">
                  <a16:creationId xmlns:a16="http://schemas.microsoft.com/office/drawing/2014/main" id="{C0D4DD67-A21C-6DB4-2F7C-091A8122A9AF}"/>
                </a:ext>
              </a:extLst>
            </p:cNvPr>
            <p:cNvSpPr txBox="1">
              <a:spLocks/>
            </p:cNvSpPr>
            <p:nvPr/>
          </p:nvSpPr>
          <p:spPr>
            <a:xfrm rot="21383919">
              <a:off x="7823486" y="564933"/>
              <a:ext cx="2568902" cy="414338"/>
            </a:xfrm>
            <a:prstGeom prst="rect">
              <a:avLst/>
            </a:prstGeom>
            <a:noFill/>
          </p:spPr>
          <p:txBody>
            <a:bodyPr anchor="ctr" anchorCtr="0">
              <a:normAutofit fontScale="47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dirty="0">
                  <a:solidFill>
                    <a:srgbClr val="3F3F3F"/>
                  </a:solidFill>
                  <a:latin typeface="Helvetica" pitchFamily="2" charset="0"/>
                </a:rPr>
                <a:t>Research</a:t>
              </a:r>
              <a:endParaRPr lang="en-GB" sz="5400" dirty="0">
                <a:solidFill>
                  <a:srgbClr val="3F3F3F"/>
                </a:solidFill>
                <a:effectLst/>
                <a:latin typeface="Helvetica" pitchFamily="2" charset="0"/>
              </a:endParaRPr>
            </a:p>
          </p:txBody>
        </p:sp>
        <p:pic>
          <p:nvPicPr>
            <p:cNvPr id="9" name="Icon" descr="Research character icon">
              <a:extLst>
                <a:ext uri="{FF2B5EF4-FFF2-40B4-BE49-F238E27FC236}">
                  <a16:creationId xmlns:a16="http://schemas.microsoft.com/office/drawing/2014/main" id="{0E4626C5-C25D-93A4-2A54-D27412B56D90}"/>
                </a:ext>
              </a:extLst>
            </p:cNvPr>
            <p:cNvPicPr>
              <a:picLocks noChangeAspect="1"/>
            </p:cNvPicPr>
            <p:nvPr/>
          </p:nvPicPr>
          <p:blipFill>
            <a:blip r:embed="rId8"/>
            <a:stretch>
              <a:fillRect/>
            </a:stretch>
          </p:blipFill>
          <p:spPr>
            <a:xfrm>
              <a:off x="7972927" y="876582"/>
              <a:ext cx="2740315" cy="2483669"/>
            </a:xfrm>
            <a:prstGeom prst="rect">
              <a:avLst/>
            </a:prstGeom>
          </p:spPr>
        </p:pic>
      </p:grpSp>
    </p:spTree>
    <p:extLst>
      <p:ext uri="{BB962C8B-B14F-4D97-AF65-F5344CB8AC3E}">
        <p14:creationId xmlns:p14="http://schemas.microsoft.com/office/powerpoint/2010/main" val="432277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D83A3-84CB-5587-7D40-54B24D0B9FB7}"/>
              </a:ext>
            </a:extLst>
          </p:cNvPr>
          <p:cNvSpPr>
            <a:spLocks noGrp="1"/>
          </p:cNvSpPr>
          <p:nvPr>
            <p:ph type="title"/>
          </p:nvPr>
        </p:nvSpPr>
        <p:spPr/>
        <p:txBody>
          <a:bodyPr>
            <a:normAutofit fontScale="90000"/>
          </a:bodyPr>
          <a:lstStyle/>
          <a:p>
            <a:r>
              <a:rPr lang="en-GB" dirty="0"/>
              <a:t>Suggested enrichment activity: Barrow Park </a:t>
            </a:r>
          </a:p>
        </p:txBody>
      </p:sp>
      <p:sp>
        <p:nvSpPr>
          <p:cNvPr id="3" name="Content Placeholder 2">
            <a:extLst>
              <a:ext uri="{FF2B5EF4-FFF2-40B4-BE49-F238E27FC236}">
                <a16:creationId xmlns:a16="http://schemas.microsoft.com/office/drawing/2014/main" id="{63B1C3F8-B2A0-E9A3-18DE-BAFECF31B3FE}"/>
              </a:ext>
            </a:extLst>
          </p:cNvPr>
          <p:cNvSpPr>
            <a:spLocks noGrp="1"/>
          </p:cNvSpPr>
          <p:nvPr>
            <p:ph idx="1"/>
          </p:nvPr>
        </p:nvSpPr>
        <p:spPr/>
        <p:txBody>
          <a:bodyPr/>
          <a:lstStyle/>
          <a:p>
            <a:r>
              <a:rPr lang="en-GB" sz="2000" dirty="0"/>
              <a:t>Like Ramsden Hall, Barrow Park was opened to provide a service for Barrow’s growing population.</a:t>
            </a:r>
          </a:p>
          <a:p>
            <a:endParaRPr lang="en-GB" sz="2000" dirty="0"/>
          </a:p>
          <a:p>
            <a:r>
              <a:rPr lang="en-GB" sz="2000" dirty="0"/>
              <a:t>This was Barrow’s first public park and was opened in the early 1900s to provide somewhere for working people to get fresh air and exercise when they weren’t working.  </a:t>
            </a:r>
          </a:p>
          <a:p>
            <a:endParaRPr lang="en-GB" sz="2000" dirty="0"/>
          </a:p>
          <a:p>
            <a:r>
              <a:rPr lang="en-GB" sz="2000" dirty="0"/>
              <a:t>Take a trip to Barrow Park with your family.</a:t>
            </a:r>
          </a:p>
          <a:p>
            <a:pPr marL="285750" indent="-285750">
              <a:lnSpc>
                <a:spcPct val="100000"/>
              </a:lnSpc>
              <a:spcAft>
                <a:spcPts val="0"/>
              </a:spcAft>
              <a:buFont typeface="Arial" panose="020B0604020202020204" pitchFamily="34" charset="0"/>
              <a:buChar char="•"/>
            </a:pPr>
            <a:r>
              <a:rPr lang="en-GB" sz="2000" dirty="0"/>
              <a:t>Can you spot any parts of the park that you think might have been there a long time? </a:t>
            </a:r>
          </a:p>
          <a:p>
            <a:pPr marL="285750" indent="-285750">
              <a:lnSpc>
                <a:spcPct val="100000"/>
              </a:lnSpc>
              <a:spcAft>
                <a:spcPts val="0"/>
              </a:spcAft>
              <a:buFont typeface="Arial" panose="020B0604020202020204" pitchFamily="34" charset="0"/>
              <a:buChar char="•"/>
            </a:pPr>
            <a:r>
              <a:rPr lang="en-GB" sz="2000" dirty="0"/>
              <a:t>Which bits of the park are more modern?</a:t>
            </a:r>
          </a:p>
          <a:p>
            <a:endParaRPr lang="en-GB" dirty="0"/>
          </a:p>
          <a:p>
            <a:endParaRPr lang="en-GB" dirty="0"/>
          </a:p>
        </p:txBody>
      </p:sp>
      <p:pic>
        <p:nvPicPr>
          <p:cNvPr id="8" name="Picture Placeholder 7" descr="A path in a park with a gazebo">
            <a:extLst>
              <a:ext uri="{FF2B5EF4-FFF2-40B4-BE49-F238E27FC236}">
                <a16:creationId xmlns:a16="http://schemas.microsoft.com/office/drawing/2014/main" id="{11F668B1-B297-702B-FD94-B7E0A89B5984}"/>
              </a:ext>
            </a:extLst>
          </p:cNvPr>
          <p:cNvPicPr>
            <a:picLocks noGrp="1" noChangeAspect="1"/>
          </p:cNvPicPr>
          <p:nvPr>
            <p:ph type="pic" sz="quarter" idx="10"/>
          </p:nvPr>
        </p:nvPicPr>
        <p:blipFill>
          <a:blip r:embed="rId3"/>
          <a:srcRect t="7813" b="7813"/>
          <a:stretch>
            <a:fillRect/>
          </a:stretch>
        </p:blipFill>
        <p:spPr/>
      </p:pic>
      <p:sp>
        <p:nvSpPr>
          <p:cNvPr id="5" name="Picture Placeholder 4">
            <a:extLst>
              <a:ext uri="{FF2B5EF4-FFF2-40B4-BE49-F238E27FC236}">
                <a16:creationId xmlns:a16="http://schemas.microsoft.com/office/drawing/2014/main" id="{9BCAA221-B217-4793-38D9-AED61F68B4B7}"/>
              </a:ext>
            </a:extLst>
          </p:cNvPr>
          <p:cNvSpPr>
            <a:spLocks noGrp="1"/>
          </p:cNvSpPr>
          <p:nvPr>
            <p:ph type="pic" sz="quarter" idx="24"/>
          </p:nvPr>
        </p:nvSpPr>
        <p:spPr>
          <a:xfrm>
            <a:off x="8250382" y="6149161"/>
            <a:ext cx="2057400" cy="579437"/>
          </a:xfrm>
        </p:spPr>
        <p:txBody>
          <a:bodyPr/>
          <a:lstStyle/>
          <a:p>
            <a:endParaRPr lang="en-GB"/>
          </a:p>
        </p:txBody>
      </p:sp>
      <p:sp>
        <p:nvSpPr>
          <p:cNvPr id="6" name="Text Placeholder 5">
            <a:extLst>
              <a:ext uri="{FF2B5EF4-FFF2-40B4-BE49-F238E27FC236}">
                <a16:creationId xmlns:a16="http://schemas.microsoft.com/office/drawing/2014/main" id="{A89BA75A-6577-24CC-B1FB-945782075A6B}"/>
              </a:ext>
            </a:extLst>
          </p:cNvPr>
          <p:cNvSpPr>
            <a:spLocks noGrp="1"/>
          </p:cNvSpPr>
          <p:nvPr>
            <p:ph type="body" sz="quarter" idx="23"/>
          </p:nvPr>
        </p:nvSpPr>
        <p:spPr>
          <a:xfrm>
            <a:off x="7797959" y="6231711"/>
            <a:ext cx="2830459" cy="414338"/>
          </a:xfrm>
        </p:spPr>
        <p:txBody>
          <a:bodyPr/>
          <a:lstStyle/>
          <a:p>
            <a:r>
              <a:rPr lang="en-GB" dirty="0"/>
              <a:t>Barrow Park </a:t>
            </a:r>
          </a:p>
        </p:txBody>
      </p:sp>
    </p:spTree>
    <p:extLst>
      <p:ext uri="{BB962C8B-B14F-4D97-AF65-F5344CB8AC3E}">
        <p14:creationId xmlns:p14="http://schemas.microsoft.com/office/powerpoint/2010/main" val="3342618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D0E9B-58AE-5615-5FF5-4637DDC05EAF}"/>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2E4B6A3-E860-AE61-47A4-ED88A12831FD}"/>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t="3906" b="3906"/>
          <a:stretch>
            <a:fillRect/>
          </a:stretch>
        </p:blipFill>
        <p:spPr/>
      </p:pic>
      <p:sp>
        <p:nvSpPr>
          <p:cNvPr id="7" name="Title 6">
            <a:extLst>
              <a:ext uri="{FF2B5EF4-FFF2-40B4-BE49-F238E27FC236}">
                <a16:creationId xmlns:a16="http://schemas.microsoft.com/office/drawing/2014/main" id="{D83C1B46-E4C3-E6C5-FD42-82AE3EE7898B}"/>
              </a:ext>
            </a:extLst>
          </p:cNvPr>
          <p:cNvSpPr>
            <a:spLocks noGrp="1"/>
          </p:cNvSpPr>
          <p:nvPr>
            <p:ph type="title"/>
          </p:nvPr>
        </p:nvSpPr>
        <p:spPr>
          <a:xfrm>
            <a:off x="280799" y="-922290"/>
            <a:ext cx="5580905" cy="710288"/>
          </a:xfrm>
        </p:spPr>
        <p:txBody>
          <a:bodyPr>
            <a:normAutofit fontScale="90000"/>
          </a:bodyPr>
          <a:lstStyle/>
          <a:p>
            <a:r>
              <a:rPr lang="en-GB" dirty="0">
                <a:cs typeface="Arial" panose="020B0604020202020204" pitchFamily="34" charset="0"/>
              </a:rPr>
              <a:t>Furness Railway Hotel and Pub / Old Coop Dept Store</a:t>
            </a:r>
            <a:br>
              <a:rPr lang="en-US" dirty="0"/>
            </a:br>
            <a:endParaRPr lang="en-GB" dirty="0"/>
          </a:p>
        </p:txBody>
      </p:sp>
      <p:sp>
        <p:nvSpPr>
          <p:cNvPr id="3" name="TextBox 2">
            <a:extLst>
              <a:ext uri="{FF2B5EF4-FFF2-40B4-BE49-F238E27FC236}">
                <a16:creationId xmlns:a16="http://schemas.microsoft.com/office/drawing/2014/main" id="{936D8C2E-AAD4-6547-A481-A905CC4F388D}"/>
              </a:ext>
            </a:extLst>
          </p:cNvPr>
          <p:cNvSpPr txBox="1"/>
          <p:nvPr/>
        </p:nvSpPr>
        <p:spPr>
          <a:xfrm>
            <a:off x="213363" y="1280389"/>
            <a:ext cx="5882637" cy="5355312"/>
          </a:xfrm>
          <a:prstGeom prst="rect">
            <a:avLst/>
          </a:prstGeom>
          <a:noFill/>
        </p:spPr>
        <p:txBody>
          <a:bodyPr wrap="square">
            <a:spAutoFit/>
          </a:bodyPr>
          <a:lstStyle/>
          <a:p>
            <a:pPr marL="0" indent="0">
              <a:buNone/>
            </a:pPr>
            <a:r>
              <a:rPr lang="en-GB" dirty="0">
                <a:latin typeface="Arial" panose="020B0604020202020204" pitchFamily="34" charset="0"/>
                <a:cs typeface="Arial" panose="020B0604020202020204" pitchFamily="34" charset="0"/>
              </a:rPr>
              <a:t>This building was built in </a:t>
            </a:r>
            <a:r>
              <a:rPr lang="en-GB" b="0" i="0" dirty="0">
                <a:solidFill>
                  <a:srgbClr val="040C28"/>
                </a:solidFill>
                <a:effectLst/>
                <a:latin typeface="Arial" panose="020B0604020202020204" pitchFamily="34" charset="0"/>
                <a:cs typeface="Arial" panose="020B0604020202020204" pitchFamily="34" charset="0"/>
              </a:rPr>
              <a:t>1889</a:t>
            </a:r>
            <a:r>
              <a:rPr lang="en-GB" b="0" i="0" dirty="0">
                <a:solidFill>
                  <a:srgbClr val="1F1F1F"/>
                </a:solidFill>
                <a:effectLst/>
                <a:latin typeface="Arial" panose="020B0604020202020204" pitchFamily="34" charset="0"/>
                <a:cs typeface="Arial" panose="020B0604020202020204" pitchFamily="34" charset="0"/>
              </a:rPr>
              <a:t> a</a:t>
            </a:r>
            <a:r>
              <a:rPr lang="en-GB" dirty="0">
                <a:latin typeface="Arial" panose="020B0604020202020204" pitchFamily="34" charset="0"/>
                <a:cs typeface="Arial" panose="020B0604020202020204" pitchFamily="34" charset="0"/>
              </a:rPr>
              <a:t>s a Coop (Cooperative) Department store. </a:t>
            </a:r>
          </a:p>
          <a:p>
            <a:pPr marL="0" indent="0">
              <a:buNone/>
            </a:pPr>
            <a:endParaRPr lang="en-GB"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rPr>
              <a:t>The Cooperative movement started in Rochdale in 1844. At this time, food was often too expensive for ordinary, working people and shop keepers sometimes cheated their customers – watering down milk for example or adding saw dust to flour! A group of Rochdale men, who became known as the Rochdale Pioneers, decided to work together (cooperate) with other members of the community, to set up their own shop. Their shop sold good quality food at fair prices. </a:t>
            </a:r>
          </a:p>
          <a:p>
            <a:pPr marL="0" indent="0">
              <a:buNone/>
            </a:pPr>
            <a:endParaRPr lang="en-GB"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rPr>
              <a:t>People in other parts of the country heard about the Rochdale Cooperative and decided to set up their own shops too. In 1863 </a:t>
            </a:r>
            <a:r>
              <a:rPr lang="en-GB" dirty="0">
                <a:solidFill>
                  <a:srgbClr val="282828"/>
                </a:solidFill>
                <a:latin typeface="Arial" panose="020B0604020202020204" pitchFamily="34" charset="0"/>
                <a:cs typeface="Arial" panose="020B0604020202020204" pitchFamily="34" charset="0"/>
              </a:rPr>
              <a:t>the individual</a:t>
            </a:r>
            <a:r>
              <a:rPr lang="en-GB" b="0" i="0" dirty="0">
                <a:solidFill>
                  <a:srgbClr val="282828"/>
                </a:solidFill>
                <a:effectLst/>
                <a:latin typeface="Arial" panose="020B0604020202020204" pitchFamily="34" charset="0"/>
                <a:cs typeface="Arial" panose="020B0604020202020204" pitchFamily="34" charset="0"/>
              </a:rPr>
              <a:t> co-op societies joined together and formed The Co-operative Wholesale Society (CWS). The </a:t>
            </a:r>
            <a:r>
              <a:rPr lang="en-GB" dirty="0">
                <a:latin typeface="Arial" panose="020B0604020202020204" pitchFamily="34" charset="0"/>
                <a:cs typeface="Arial" panose="020B0604020202020204" pitchFamily="34" charset="0"/>
              </a:rPr>
              <a:t>Cooperative movement spread all over Britain and the world!</a:t>
            </a:r>
          </a:p>
        </p:txBody>
      </p:sp>
      <p:grpSp>
        <p:nvGrpSpPr>
          <p:cNvPr id="2" name="Washi" descr="Washi tape">
            <a:extLst>
              <a:ext uri="{FF2B5EF4-FFF2-40B4-BE49-F238E27FC236}">
                <a16:creationId xmlns:a16="http://schemas.microsoft.com/office/drawing/2014/main" id="{54643079-E7D9-7653-8032-CBAF7897F052}"/>
              </a:ext>
            </a:extLst>
          </p:cNvPr>
          <p:cNvGrpSpPr/>
          <p:nvPr/>
        </p:nvGrpSpPr>
        <p:grpSpPr>
          <a:xfrm>
            <a:off x="213363" y="83411"/>
            <a:ext cx="5423962" cy="1030537"/>
            <a:chOff x="9489814" y="1418828"/>
            <a:chExt cx="1812608" cy="969242"/>
          </a:xfrm>
        </p:grpSpPr>
        <p:pic>
          <p:nvPicPr>
            <p:cNvPr id="4" name="Picture 3">
              <a:extLst>
                <a:ext uri="{FF2B5EF4-FFF2-40B4-BE49-F238E27FC236}">
                  <a16:creationId xmlns:a16="http://schemas.microsoft.com/office/drawing/2014/main" id="{64F5ADAA-0EAC-1CFD-E234-C61DE089A3C7}"/>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489814" y="1418828"/>
              <a:ext cx="1812608" cy="969242"/>
            </a:xfrm>
            <a:prstGeom prst="rect">
              <a:avLst/>
            </a:prstGeom>
          </p:spPr>
        </p:pic>
        <p:sp>
          <p:nvSpPr>
            <p:cNvPr id="6" name="Text Placeholder">
              <a:extLst>
                <a:ext uri="{FF2B5EF4-FFF2-40B4-BE49-F238E27FC236}">
                  <a16:creationId xmlns:a16="http://schemas.microsoft.com/office/drawing/2014/main" id="{9420E671-62F1-554D-B985-C67C4302B559}"/>
                </a:ext>
              </a:extLst>
            </p:cNvPr>
            <p:cNvSpPr txBox="1">
              <a:spLocks/>
            </p:cNvSpPr>
            <p:nvPr/>
          </p:nvSpPr>
          <p:spPr>
            <a:xfrm>
              <a:off x="9523029" y="1691158"/>
              <a:ext cx="1706739" cy="42458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latin typeface="Arial" panose="020B0604020202020204" pitchFamily="34" charset="0"/>
                  <a:cs typeface="Arial" panose="020B0604020202020204" pitchFamily="34" charset="0"/>
                </a:rPr>
                <a:t>Furness Railway Hotel and Pub / Old Coop Dept Store</a:t>
              </a:r>
              <a:endParaRPr lang="en-US" sz="2800" dirty="0"/>
            </a:p>
          </p:txBody>
        </p:sp>
      </p:grpSp>
    </p:spTree>
    <p:extLst>
      <p:ext uri="{BB962C8B-B14F-4D97-AF65-F5344CB8AC3E}">
        <p14:creationId xmlns:p14="http://schemas.microsoft.com/office/powerpoint/2010/main" val="729637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74A8A-EC16-E17C-C662-50B605D52E0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A337E69-E620-906D-B7F8-F8416FF6B18E}"/>
              </a:ext>
            </a:extLst>
          </p:cNvPr>
          <p:cNvSpPr>
            <a:spLocks noGrp="1"/>
          </p:cNvSpPr>
          <p:nvPr>
            <p:ph type="title"/>
          </p:nvPr>
        </p:nvSpPr>
        <p:spPr>
          <a:xfrm>
            <a:off x="306088" y="-836657"/>
            <a:ext cx="5580905" cy="710288"/>
          </a:xfrm>
        </p:spPr>
        <p:txBody>
          <a:bodyPr>
            <a:normAutofit fontScale="90000"/>
          </a:bodyPr>
          <a:lstStyle/>
          <a:p>
            <a:r>
              <a:rPr lang="en-GB" dirty="0">
                <a:cs typeface="Arial" panose="020B0604020202020204" pitchFamily="34" charset="0"/>
              </a:rPr>
              <a:t>Furness Railway Hotel and Pub / Old Coop Dept Store (2)</a:t>
            </a:r>
            <a:br>
              <a:rPr lang="en-US" dirty="0"/>
            </a:br>
            <a:endParaRPr lang="en-GB" dirty="0"/>
          </a:p>
        </p:txBody>
      </p:sp>
      <p:sp>
        <p:nvSpPr>
          <p:cNvPr id="3" name="TextBox 2">
            <a:extLst>
              <a:ext uri="{FF2B5EF4-FFF2-40B4-BE49-F238E27FC236}">
                <a16:creationId xmlns:a16="http://schemas.microsoft.com/office/drawing/2014/main" id="{B8EF9B67-3D0C-09EB-E989-9D761C794625}"/>
              </a:ext>
            </a:extLst>
          </p:cNvPr>
          <p:cNvSpPr txBox="1"/>
          <p:nvPr/>
        </p:nvSpPr>
        <p:spPr>
          <a:xfrm>
            <a:off x="306088" y="1843097"/>
            <a:ext cx="5572197" cy="3693319"/>
          </a:xfrm>
          <a:prstGeom prst="rect">
            <a:avLst/>
          </a:prstGeom>
          <a:noFill/>
        </p:spPr>
        <p:txBody>
          <a:bodyPr wrap="square">
            <a:spAutoFit/>
          </a:bodyPr>
          <a:lstStyle/>
          <a:p>
            <a:pPr marL="0" indent="0">
              <a:buNone/>
            </a:pPr>
            <a:r>
              <a:rPr lang="en-GB" sz="1800" dirty="0">
                <a:latin typeface="Arial" panose="020B0604020202020204" pitchFamily="34" charset="0"/>
                <a:cs typeface="Arial" panose="020B0604020202020204" pitchFamily="34" charset="0"/>
              </a:rPr>
              <a:t>This building is now a hotel and pub named after the Furness Railway.  </a:t>
            </a:r>
          </a:p>
          <a:p>
            <a:pPr marL="0" indent="0">
              <a:buNone/>
            </a:pPr>
            <a:endParaRPr lang="en-GB" sz="1800" dirty="0">
              <a:latin typeface="Arial" panose="020B0604020202020204" pitchFamily="34" charset="0"/>
              <a:cs typeface="Arial" panose="020B0604020202020204" pitchFamily="34" charset="0"/>
            </a:endParaRPr>
          </a:p>
          <a:p>
            <a:pPr marL="0" indent="0">
              <a:buNone/>
            </a:pPr>
            <a:r>
              <a:rPr lang="en-GB" sz="1800" dirty="0">
                <a:latin typeface="Arial" panose="020B0604020202020204" pitchFamily="34" charset="0"/>
                <a:cs typeface="Arial" panose="020B0604020202020204" pitchFamily="34" charset="0"/>
              </a:rPr>
              <a:t>One reason for this is that the coop building was originally bought from the Furness Railway Company. The company was owned by lots of the rich and influential people of Barrow, including James Ramsden. They opened many of the businesses in the town in the 1800s and they paid for several of the important buildings. </a:t>
            </a:r>
          </a:p>
          <a:p>
            <a:pPr marL="0" indent="0">
              <a:buNone/>
            </a:pPr>
            <a:endParaRPr lang="en-GB" sz="1800" dirty="0">
              <a:latin typeface="Arial" panose="020B0604020202020204" pitchFamily="34" charset="0"/>
              <a:cs typeface="Arial" panose="020B0604020202020204" pitchFamily="34" charset="0"/>
            </a:endParaRPr>
          </a:p>
          <a:p>
            <a:pPr marL="0" indent="0">
              <a:buNone/>
            </a:pPr>
            <a:r>
              <a:rPr lang="en-GB" sz="1800" dirty="0">
                <a:latin typeface="Arial" panose="020B0604020202020204" pitchFamily="34" charset="0"/>
                <a:cs typeface="Arial" panose="020B0604020202020204" pitchFamily="34" charset="0"/>
              </a:rPr>
              <a:t>The name of the pub also reflects the importance of the coming of the railway to Barrow.</a:t>
            </a:r>
          </a:p>
        </p:txBody>
      </p:sp>
      <p:pic>
        <p:nvPicPr>
          <p:cNvPr id="5" name="Picture Placeholder 4" descr="A large red brick building. It has 3 floors.  The first floor has a black facade on which The Furness Railway is written in black letters">
            <a:extLst>
              <a:ext uri="{FF2B5EF4-FFF2-40B4-BE49-F238E27FC236}">
                <a16:creationId xmlns:a16="http://schemas.microsoft.com/office/drawing/2014/main" id="{7A79EDA4-534A-4652-E148-CD6F5BD5F24A}"/>
              </a:ext>
              <a:ext uri="{C183D7F6-B498-43B3-948B-1728B52AA6E4}">
                <adec:decorative xmlns:adec="http://schemas.microsoft.com/office/drawing/2017/decorative" val="0"/>
              </a:ext>
            </a:extLst>
          </p:cNvPr>
          <p:cNvPicPr>
            <a:picLocks noGrp="1" noChangeAspect="1"/>
          </p:cNvPicPr>
          <p:nvPr>
            <p:ph type="pic" sz="quarter" idx="10"/>
          </p:nvPr>
        </p:nvPicPr>
        <p:blipFill>
          <a:blip r:embed="rId3"/>
          <a:srcRect t="3906" b="3906"/>
          <a:stretch>
            <a:fillRect/>
          </a:stretch>
        </p:blipFill>
        <p:spPr/>
      </p:pic>
      <p:grpSp>
        <p:nvGrpSpPr>
          <p:cNvPr id="2" name="Washi">
            <a:extLst>
              <a:ext uri="{FF2B5EF4-FFF2-40B4-BE49-F238E27FC236}">
                <a16:creationId xmlns:a16="http://schemas.microsoft.com/office/drawing/2014/main" id="{72582D8B-A2C2-9AA3-5291-56D1C4CCA23B}"/>
              </a:ext>
              <a:ext uri="{C183D7F6-B498-43B3-948B-1728B52AA6E4}">
                <adec:decorative xmlns:adec="http://schemas.microsoft.com/office/drawing/2017/decorative" val="1"/>
              </a:ext>
            </a:extLst>
          </p:cNvPr>
          <p:cNvGrpSpPr/>
          <p:nvPr/>
        </p:nvGrpSpPr>
        <p:grpSpPr>
          <a:xfrm>
            <a:off x="94093" y="550550"/>
            <a:ext cx="5423962" cy="1030537"/>
            <a:chOff x="9489814" y="1418828"/>
            <a:chExt cx="1812608" cy="969242"/>
          </a:xfrm>
        </p:grpSpPr>
        <p:pic>
          <p:nvPicPr>
            <p:cNvPr id="4" name="Picture 3">
              <a:extLst>
                <a:ext uri="{FF2B5EF4-FFF2-40B4-BE49-F238E27FC236}">
                  <a16:creationId xmlns:a16="http://schemas.microsoft.com/office/drawing/2014/main" id="{F68E67AB-B636-4966-4C46-F6599C17571C}"/>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489814" y="1418828"/>
              <a:ext cx="1812608" cy="969242"/>
            </a:xfrm>
            <a:prstGeom prst="rect">
              <a:avLst/>
            </a:prstGeom>
          </p:spPr>
        </p:pic>
        <p:sp>
          <p:nvSpPr>
            <p:cNvPr id="6" name="Text Placeholder">
              <a:extLst>
                <a:ext uri="{FF2B5EF4-FFF2-40B4-BE49-F238E27FC236}">
                  <a16:creationId xmlns:a16="http://schemas.microsoft.com/office/drawing/2014/main" id="{B31A5F4C-F0C6-E637-902E-4EE387CCCB1E}"/>
                </a:ext>
              </a:extLst>
            </p:cNvPr>
            <p:cNvSpPr txBox="1">
              <a:spLocks/>
            </p:cNvSpPr>
            <p:nvPr/>
          </p:nvSpPr>
          <p:spPr>
            <a:xfrm>
              <a:off x="9523029" y="1691158"/>
              <a:ext cx="1706739" cy="42458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latin typeface="Arial" panose="020B0604020202020204" pitchFamily="34" charset="0"/>
                  <a:cs typeface="Arial" panose="020B0604020202020204" pitchFamily="34" charset="0"/>
                </a:rPr>
                <a:t>Furness Railway Hotel and Pub / Old Coop Dept Store</a:t>
              </a:r>
              <a:endParaRPr lang="en-US" sz="2800" dirty="0"/>
            </a:p>
          </p:txBody>
        </p:sp>
      </p:grpSp>
    </p:spTree>
    <p:extLst>
      <p:ext uri="{BB962C8B-B14F-4D97-AF65-F5344CB8AC3E}">
        <p14:creationId xmlns:p14="http://schemas.microsoft.com/office/powerpoint/2010/main" val="1566507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8F758-06A6-3681-3652-859323378A34}"/>
              </a:ext>
            </a:extLst>
          </p:cNvPr>
          <p:cNvSpPr>
            <a:spLocks noGrp="1"/>
          </p:cNvSpPr>
          <p:nvPr>
            <p:ph type="title"/>
          </p:nvPr>
        </p:nvSpPr>
        <p:spPr/>
        <p:txBody>
          <a:bodyPr/>
          <a:lstStyle/>
          <a:p>
            <a:r>
              <a:rPr lang="en-GB" dirty="0"/>
              <a:t>Suggested in-class activity: Transport in Barrow</a:t>
            </a:r>
          </a:p>
        </p:txBody>
      </p:sp>
      <p:sp>
        <p:nvSpPr>
          <p:cNvPr id="3" name="Content Placeholder 2">
            <a:extLst>
              <a:ext uri="{FF2B5EF4-FFF2-40B4-BE49-F238E27FC236}">
                <a16:creationId xmlns:a16="http://schemas.microsoft.com/office/drawing/2014/main" id="{1A06DFE1-F73C-4EC8-5B10-795F1D97168D}"/>
              </a:ext>
            </a:extLst>
          </p:cNvPr>
          <p:cNvSpPr>
            <a:spLocks noGrp="1"/>
          </p:cNvSpPr>
          <p:nvPr>
            <p:ph idx="1"/>
          </p:nvPr>
        </p:nvSpPr>
        <p:spPr>
          <a:xfrm>
            <a:off x="381885" y="1470244"/>
            <a:ext cx="10971915" cy="4458771"/>
          </a:xfrm>
        </p:spPr>
        <p:txBody>
          <a:bodyPr/>
          <a:lstStyle/>
          <a:p>
            <a:pPr marL="0" indent="0">
              <a:buFont typeface="Arial" panose="020B0604020202020204" pitchFamily="34" charset="0"/>
              <a:buNone/>
            </a:pPr>
            <a:r>
              <a:rPr lang="en-GB" dirty="0"/>
              <a:t>Think about the following transport methods that have played a role in Barrow’s past and present. How have they helped the people and businesses of Barrow:</a:t>
            </a:r>
          </a:p>
          <a:p>
            <a:pPr marL="457200" indent="-457200">
              <a:buFont typeface="Arial" panose="020B0604020202020204" pitchFamily="34" charset="0"/>
              <a:buChar char="•"/>
            </a:pPr>
            <a:r>
              <a:rPr lang="en-GB" dirty="0">
                <a:hlinkClick r:id="rId2"/>
              </a:rPr>
              <a:t>Furness Railway</a:t>
            </a:r>
            <a:endParaRPr lang="en-GB" dirty="0"/>
          </a:p>
          <a:p>
            <a:pPr marL="457200" indent="-457200">
              <a:buFont typeface="Arial" panose="020B0604020202020204" pitchFamily="34" charset="0"/>
              <a:buChar char="•"/>
            </a:pPr>
            <a:r>
              <a:rPr lang="en-GB" dirty="0"/>
              <a:t>Barrow </a:t>
            </a:r>
            <a:r>
              <a:rPr lang="en-GB" dirty="0">
                <a:hlinkClick r:id="rId3"/>
              </a:rPr>
              <a:t>harbour and docks</a:t>
            </a:r>
            <a:endParaRPr lang="en-GB" dirty="0"/>
          </a:p>
          <a:p>
            <a:pPr marL="457200" indent="-457200">
              <a:buFont typeface="Arial" panose="020B0604020202020204" pitchFamily="34" charset="0"/>
              <a:buChar char="•"/>
            </a:pPr>
            <a:r>
              <a:rPr lang="en-GB" dirty="0">
                <a:hlinkClick r:id="rId4"/>
              </a:rPr>
              <a:t>Trams and buses</a:t>
            </a:r>
            <a:endParaRPr lang="en-GB" dirty="0"/>
          </a:p>
          <a:p>
            <a:pPr marL="457200" indent="-457200">
              <a:buFont typeface="Arial" panose="020B0604020202020204" pitchFamily="34" charset="0"/>
              <a:buChar char="•"/>
            </a:pPr>
            <a:r>
              <a:rPr lang="en-GB" dirty="0"/>
              <a:t>Bicycles! (</a:t>
            </a:r>
            <a:r>
              <a:rPr lang="en-GB" dirty="0">
                <a:hlinkClick r:id="rId5"/>
              </a:rPr>
              <a:t>Cumbria</a:t>
            </a:r>
            <a:r>
              <a:rPr lang="en-GB" dirty="0"/>
              <a:t> and </a:t>
            </a:r>
            <a:r>
              <a:rPr lang="en-GB" dirty="0">
                <a:hlinkClick r:id="rId6"/>
              </a:rPr>
              <a:t>Barrow</a:t>
            </a:r>
            <a:r>
              <a:rPr lang="en-GB" dirty="0"/>
              <a:t>)</a:t>
            </a:r>
          </a:p>
          <a:p>
            <a:endParaRPr lang="en-GB" sz="2800" dirty="0"/>
          </a:p>
          <a:p>
            <a:r>
              <a:rPr lang="en-GB" sz="2800" dirty="0"/>
              <a:t>Can you think of others?</a:t>
            </a:r>
          </a:p>
          <a:p>
            <a:endParaRPr lang="en-GB" dirty="0"/>
          </a:p>
          <a:p>
            <a:pPr marL="0" indent="0">
              <a:buFontTx/>
              <a:buNone/>
            </a:pPr>
            <a:endParaRPr lang="en-GB" dirty="0"/>
          </a:p>
          <a:p>
            <a:endParaRPr lang="en-GB" dirty="0"/>
          </a:p>
        </p:txBody>
      </p:sp>
      <p:grpSp>
        <p:nvGrpSpPr>
          <p:cNvPr id="6" name="Think-Char" descr="Think Character">
            <a:extLst>
              <a:ext uri="{FF2B5EF4-FFF2-40B4-BE49-F238E27FC236}">
                <a16:creationId xmlns:a16="http://schemas.microsoft.com/office/drawing/2014/main" id="{5B594098-F2B0-8213-890C-F3CC867DBB80}"/>
              </a:ext>
            </a:extLst>
          </p:cNvPr>
          <p:cNvGrpSpPr/>
          <p:nvPr/>
        </p:nvGrpSpPr>
        <p:grpSpPr>
          <a:xfrm>
            <a:off x="7001691" y="2751286"/>
            <a:ext cx="2638698" cy="2636469"/>
            <a:chOff x="215745" y="890004"/>
            <a:chExt cx="2491274" cy="2665380"/>
          </a:xfrm>
        </p:grpSpPr>
        <p:sp>
          <p:nvSpPr>
            <p:cNvPr id="7" name="Deco-Washi">
              <a:extLst>
                <a:ext uri="{FF2B5EF4-FFF2-40B4-BE49-F238E27FC236}">
                  <a16:creationId xmlns:a16="http://schemas.microsoft.com/office/drawing/2014/main" id="{0DA90633-37BB-7A66-C9F5-DE4311779A4B}"/>
                </a:ext>
                <a:ext uri="{C183D7F6-B498-43B3-948B-1728B52AA6E4}">
                  <adec:decorative xmlns:adec="http://schemas.microsoft.com/office/drawing/2017/decorative" val="1"/>
                </a:ext>
              </a:extLst>
            </p:cNvPr>
            <p:cNvSpPr txBox="1">
              <a:spLocks/>
            </p:cNvSpPr>
            <p:nvPr/>
          </p:nvSpPr>
          <p:spPr>
            <a:xfrm>
              <a:off x="937592" y="890004"/>
              <a:ext cx="1769427" cy="681038"/>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8" name="Text Placeholder" descr="Think">
              <a:extLst>
                <a:ext uri="{FF2B5EF4-FFF2-40B4-BE49-F238E27FC236}">
                  <a16:creationId xmlns:a16="http://schemas.microsoft.com/office/drawing/2014/main" id="{489904AD-4E90-F9B7-1412-43F5C72F321A}"/>
                </a:ext>
              </a:extLst>
            </p:cNvPr>
            <p:cNvSpPr txBox="1">
              <a:spLocks/>
            </p:cNvSpPr>
            <p:nvPr/>
          </p:nvSpPr>
          <p:spPr>
            <a:xfrm rot="21383919">
              <a:off x="1094382" y="1014434"/>
              <a:ext cx="1455846" cy="41433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Think</a:t>
              </a:r>
            </a:p>
          </p:txBody>
        </p:sp>
        <p:pic>
          <p:nvPicPr>
            <p:cNvPr id="9" name="Think-icon" descr="Think character icon">
              <a:extLst>
                <a:ext uri="{FF2B5EF4-FFF2-40B4-BE49-F238E27FC236}">
                  <a16:creationId xmlns:a16="http://schemas.microsoft.com/office/drawing/2014/main" id="{754D4454-80C0-2003-5D47-CC57273D0D21}"/>
                </a:ext>
                <a:ext uri="{C183D7F6-B498-43B3-948B-1728B52AA6E4}">
                  <adec:decorative xmlns:adec="http://schemas.microsoft.com/office/drawing/2017/decorative" val="0"/>
                </a:ext>
              </a:extLst>
            </p:cNvPr>
            <p:cNvPicPr>
              <a:picLocks noChangeAspect="1"/>
            </p:cNvPicPr>
            <p:nvPr/>
          </p:nvPicPr>
          <p:blipFill>
            <a:blip r:embed="rId9"/>
            <a:stretch>
              <a:fillRect/>
            </a:stretch>
          </p:blipFill>
          <p:spPr>
            <a:xfrm>
              <a:off x="215745" y="1155274"/>
              <a:ext cx="2116867" cy="2400110"/>
            </a:xfrm>
            <a:prstGeom prst="rect">
              <a:avLst/>
            </a:prstGeom>
          </p:spPr>
        </p:pic>
      </p:grpSp>
      <p:grpSp>
        <p:nvGrpSpPr>
          <p:cNvPr id="10" name="Washi" descr="Washi tape">
            <a:extLst>
              <a:ext uri="{FF2B5EF4-FFF2-40B4-BE49-F238E27FC236}">
                <a16:creationId xmlns:a16="http://schemas.microsoft.com/office/drawing/2014/main" id="{3152409E-B4E7-04DF-B0D5-A9F8B1C50E7E}"/>
              </a:ext>
            </a:extLst>
          </p:cNvPr>
          <p:cNvGrpSpPr/>
          <p:nvPr/>
        </p:nvGrpSpPr>
        <p:grpSpPr>
          <a:xfrm>
            <a:off x="6509496" y="5631732"/>
            <a:ext cx="4032997" cy="969242"/>
            <a:chOff x="9478356" y="1418828"/>
            <a:chExt cx="1835524" cy="969242"/>
          </a:xfrm>
        </p:grpSpPr>
        <p:pic>
          <p:nvPicPr>
            <p:cNvPr id="11" name="Picture 10">
              <a:extLst>
                <a:ext uri="{FF2B5EF4-FFF2-40B4-BE49-F238E27FC236}">
                  <a16:creationId xmlns:a16="http://schemas.microsoft.com/office/drawing/2014/main" id="{9DEF5EE0-E5C2-5E14-4064-F8D6C81B8C16}"/>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9478356" y="1418828"/>
              <a:ext cx="1835524" cy="969242"/>
            </a:xfrm>
            <a:prstGeom prst="rect">
              <a:avLst/>
            </a:prstGeom>
          </p:spPr>
        </p:pic>
        <p:sp>
          <p:nvSpPr>
            <p:cNvPr id="12" name="Text Placeholder">
              <a:extLst>
                <a:ext uri="{FF2B5EF4-FFF2-40B4-BE49-F238E27FC236}">
                  <a16:creationId xmlns:a16="http://schemas.microsoft.com/office/drawing/2014/main" id="{BC9AEB21-CF02-E1A7-7424-52876F021585}"/>
                </a:ext>
              </a:extLst>
            </p:cNvPr>
            <p:cNvSpPr txBox="1">
              <a:spLocks/>
            </p:cNvSpPr>
            <p:nvPr/>
          </p:nvSpPr>
          <p:spPr>
            <a:xfrm>
              <a:off x="9704512" y="169610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Follow the links to find out more!</a:t>
              </a:r>
            </a:p>
          </p:txBody>
        </p:sp>
      </p:grpSp>
    </p:spTree>
    <p:extLst>
      <p:ext uri="{BB962C8B-B14F-4D97-AF65-F5344CB8AC3E}">
        <p14:creationId xmlns:p14="http://schemas.microsoft.com/office/powerpoint/2010/main" val="873052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17445-B6A9-BC1B-3FB6-86012B40548C}"/>
              </a:ext>
            </a:extLst>
          </p:cNvPr>
          <p:cNvSpPr>
            <a:spLocks noGrp="1"/>
          </p:cNvSpPr>
          <p:nvPr>
            <p:ph type="title"/>
          </p:nvPr>
        </p:nvSpPr>
        <p:spPr/>
        <p:txBody>
          <a:bodyPr>
            <a:normAutofit fontScale="90000"/>
          </a:bodyPr>
          <a:lstStyle/>
          <a:p>
            <a:r>
              <a:rPr lang="en-GB" dirty="0"/>
              <a:t>Suggested enrichment activity: The Furness Railway</a:t>
            </a:r>
          </a:p>
        </p:txBody>
      </p:sp>
      <p:sp>
        <p:nvSpPr>
          <p:cNvPr id="3" name="Content Placeholder 2">
            <a:extLst>
              <a:ext uri="{FF2B5EF4-FFF2-40B4-BE49-F238E27FC236}">
                <a16:creationId xmlns:a16="http://schemas.microsoft.com/office/drawing/2014/main" id="{01DA5B15-D45A-324D-3779-091383835223}"/>
              </a:ext>
            </a:extLst>
          </p:cNvPr>
          <p:cNvSpPr>
            <a:spLocks noGrp="1"/>
          </p:cNvSpPr>
          <p:nvPr>
            <p:ph idx="1"/>
          </p:nvPr>
        </p:nvSpPr>
        <p:spPr/>
        <p:txBody>
          <a:bodyPr/>
          <a:lstStyle/>
          <a:p>
            <a:r>
              <a:rPr lang="en-GB" dirty="0"/>
              <a:t>Find out more about the history of the Furness Railway by visiting The Furness Railway’s page on the Wetherspoon’s </a:t>
            </a:r>
            <a:r>
              <a:rPr lang="en-GB" dirty="0">
                <a:hlinkClick r:id="rId3"/>
              </a:rPr>
              <a:t>website</a:t>
            </a:r>
            <a:r>
              <a:rPr lang="en-GB" dirty="0"/>
              <a:t>.</a:t>
            </a:r>
          </a:p>
          <a:p>
            <a:endParaRPr lang="en-GB" dirty="0"/>
          </a:p>
          <a:p>
            <a:r>
              <a:rPr lang="en-GB" dirty="0"/>
              <a:t>If you’d like to know even more about railways in Cumbria, you could visit </a:t>
            </a:r>
            <a:r>
              <a:rPr lang="en-GB" dirty="0">
                <a:hlinkClick r:id="rId4"/>
              </a:rPr>
              <a:t>Ravenglass Railway Museum</a:t>
            </a:r>
            <a:endParaRPr lang="en-GB" dirty="0"/>
          </a:p>
          <a:p>
            <a:endParaRPr lang="en-GB" dirty="0"/>
          </a:p>
        </p:txBody>
      </p:sp>
      <p:pic>
        <p:nvPicPr>
          <p:cNvPr id="8" name="Picture Placeholder 7" descr="A map of the railway tracks">
            <a:extLst>
              <a:ext uri="{FF2B5EF4-FFF2-40B4-BE49-F238E27FC236}">
                <a16:creationId xmlns:a16="http://schemas.microsoft.com/office/drawing/2014/main" id="{6CFE89AA-4000-FFC1-131F-C2DA208EFAB9}"/>
              </a:ext>
            </a:extLst>
          </p:cNvPr>
          <p:cNvPicPr>
            <a:picLocks noGrp="1" noChangeAspect="1"/>
          </p:cNvPicPr>
          <p:nvPr>
            <p:ph type="pic" sz="quarter" idx="10"/>
          </p:nvPr>
        </p:nvPicPr>
        <p:blipFill>
          <a:blip r:embed="rId5"/>
          <a:srcRect l="1076" t="16372" r="-1076" b="10021"/>
          <a:stretch/>
        </p:blipFill>
        <p:spPr>
          <a:xfrm>
            <a:off x="6096000" y="0"/>
            <a:ext cx="6096000" cy="6858000"/>
          </a:xfrm>
        </p:spPr>
      </p:pic>
      <p:sp>
        <p:nvSpPr>
          <p:cNvPr id="5" name="Picture Placeholder 4">
            <a:extLst>
              <a:ext uri="{FF2B5EF4-FFF2-40B4-BE49-F238E27FC236}">
                <a16:creationId xmlns:a16="http://schemas.microsoft.com/office/drawing/2014/main" id="{4900F3F0-E939-4935-9DCE-98B327BA4A57}"/>
              </a:ext>
            </a:extLst>
          </p:cNvPr>
          <p:cNvSpPr>
            <a:spLocks noGrp="1"/>
          </p:cNvSpPr>
          <p:nvPr>
            <p:ph type="pic" sz="quarter" idx="24"/>
          </p:nvPr>
        </p:nvSpPr>
        <p:spPr>
          <a:xfrm>
            <a:off x="7520548" y="6103586"/>
            <a:ext cx="3643313" cy="579437"/>
          </a:xfrm>
        </p:spPr>
        <p:txBody>
          <a:bodyPr/>
          <a:lstStyle/>
          <a:p>
            <a:endParaRPr lang="en-GB"/>
          </a:p>
        </p:txBody>
      </p:sp>
      <p:sp>
        <p:nvSpPr>
          <p:cNvPr id="6" name="Text Placeholder 5">
            <a:extLst>
              <a:ext uri="{FF2B5EF4-FFF2-40B4-BE49-F238E27FC236}">
                <a16:creationId xmlns:a16="http://schemas.microsoft.com/office/drawing/2014/main" id="{E6238F60-F47B-577B-1E09-351258562381}"/>
              </a:ext>
            </a:extLst>
          </p:cNvPr>
          <p:cNvSpPr>
            <a:spLocks noGrp="1"/>
          </p:cNvSpPr>
          <p:nvPr>
            <p:ph type="body" sz="quarter" idx="23"/>
          </p:nvPr>
        </p:nvSpPr>
        <p:spPr>
          <a:xfrm>
            <a:off x="7790114" y="6186136"/>
            <a:ext cx="2830459" cy="414338"/>
          </a:xfrm>
        </p:spPr>
        <p:txBody>
          <a:bodyPr/>
          <a:lstStyle/>
          <a:p>
            <a:r>
              <a:rPr lang="en-GB" dirty="0"/>
              <a:t>1920 </a:t>
            </a:r>
            <a:r>
              <a:rPr lang="en-GB" i="0" dirty="0">
                <a:solidFill>
                  <a:srgbClr val="202122"/>
                </a:solidFill>
                <a:effectLst/>
                <a:latin typeface="Arial" panose="020B0604020202020204" pitchFamily="34" charset="0"/>
              </a:rPr>
              <a:t>map of the lines of the Furness Railway</a:t>
            </a:r>
            <a:r>
              <a:rPr lang="en-GB" b="0" i="0" dirty="0">
                <a:solidFill>
                  <a:srgbClr val="202122"/>
                </a:solidFill>
                <a:effectLst/>
                <a:latin typeface="Arial" panose="020B0604020202020204" pitchFamily="34" charset="0"/>
              </a:rPr>
              <a:t>.</a:t>
            </a:r>
            <a:endParaRPr lang="en-GB" dirty="0"/>
          </a:p>
        </p:txBody>
      </p:sp>
    </p:spTree>
    <p:extLst>
      <p:ext uri="{BB962C8B-B14F-4D97-AF65-F5344CB8AC3E}">
        <p14:creationId xmlns:p14="http://schemas.microsoft.com/office/powerpoint/2010/main" val="4268152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789D5-5D31-D515-7F75-1CB6D92EB9C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25926BC-434A-8A74-DE28-6A3569F06EE2}"/>
              </a:ext>
            </a:extLst>
          </p:cNvPr>
          <p:cNvSpPr>
            <a:spLocks noGrp="1"/>
          </p:cNvSpPr>
          <p:nvPr>
            <p:ph type="title"/>
          </p:nvPr>
        </p:nvSpPr>
        <p:spPr>
          <a:xfrm>
            <a:off x="322938" y="-1036442"/>
            <a:ext cx="5580905" cy="710288"/>
          </a:xfrm>
        </p:spPr>
        <p:txBody>
          <a:bodyPr>
            <a:normAutofit fontScale="90000"/>
          </a:bodyPr>
          <a:lstStyle/>
          <a:p>
            <a:r>
              <a:rPr lang="en-GB" dirty="0">
                <a:cs typeface="Arial" panose="020B0604020202020204" pitchFamily="34" charset="0"/>
              </a:rPr>
              <a:t>Spirit of Barrow Statue</a:t>
            </a:r>
            <a:br>
              <a:rPr lang="en-US" dirty="0"/>
            </a:br>
            <a:endParaRPr lang="en-GB" dirty="0"/>
          </a:p>
        </p:txBody>
      </p:sp>
      <p:sp>
        <p:nvSpPr>
          <p:cNvPr id="3" name="TextBox 2">
            <a:extLst>
              <a:ext uri="{FF2B5EF4-FFF2-40B4-BE49-F238E27FC236}">
                <a16:creationId xmlns:a16="http://schemas.microsoft.com/office/drawing/2014/main" id="{DCAE8901-B3D2-596B-0BFB-FFDF47EFCF7E}"/>
              </a:ext>
            </a:extLst>
          </p:cNvPr>
          <p:cNvSpPr txBox="1"/>
          <p:nvPr/>
        </p:nvSpPr>
        <p:spPr>
          <a:xfrm>
            <a:off x="120843" y="1515457"/>
            <a:ext cx="5985096" cy="4062651"/>
          </a:xfrm>
          <a:prstGeom prst="rect">
            <a:avLst/>
          </a:prstGeom>
          <a:noFill/>
        </p:spPr>
        <p:txBody>
          <a:bodyPr wrap="square">
            <a:spAutoFit/>
          </a:bodyPr>
          <a:lstStyle/>
          <a:p>
            <a:pPr marL="0" indent="0">
              <a:buNone/>
            </a:pPr>
            <a:r>
              <a:rPr lang="en-GB" sz="2000" i="0" dirty="0">
                <a:solidFill>
                  <a:srgbClr val="222222"/>
                </a:solidFill>
                <a:effectLst/>
                <a:latin typeface="Arial" panose="020B0604020202020204" pitchFamily="34" charset="0"/>
                <a:cs typeface="Arial" panose="020B0604020202020204" pitchFamily="34" charset="0"/>
              </a:rPr>
              <a:t>This sculpture was unveiled in 2005. It shows four shipyard builders through different time periods.  </a:t>
            </a:r>
            <a:endParaRPr lang="en-GB" sz="2000" dirty="0">
              <a:solidFill>
                <a:srgbClr val="222222"/>
              </a:solidFill>
              <a:latin typeface="Arial" panose="020B0604020202020204" pitchFamily="34" charset="0"/>
              <a:cs typeface="Arial" panose="020B0604020202020204" pitchFamily="34" charset="0"/>
            </a:endParaRPr>
          </a:p>
          <a:p>
            <a:pPr marL="0" indent="0" algn="ctr">
              <a:buNone/>
            </a:pPr>
            <a:endParaRPr lang="en-GB" sz="2000" i="1" dirty="0">
              <a:latin typeface="Arial" panose="020B0604020202020204" pitchFamily="34" charset="0"/>
              <a:cs typeface="Arial" panose="020B0604020202020204" pitchFamily="34" charset="0"/>
            </a:endParaRPr>
          </a:p>
          <a:p>
            <a:pPr marL="0" indent="0">
              <a:buNone/>
            </a:pPr>
            <a:r>
              <a:rPr lang="en-GB" sz="2000" dirty="0">
                <a:latin typeface="Arial" panose="020B0604020202020204" pitchFamily="34" charset="0"/>
                <a:cs typeface="Arial" panose="020B0604020202020204" pitchFamily="34" charset="0"/>
              </a:rPr>
              <a:t>Ship building has played a very important role in the growth and development of Barrow. The first ship building company, </a:t>
            </a:r>
            <a:r>
              <a:rPr lang="en-GB" sz="2000" i="0" dirty="0">
                <a:solidFill>
                  <a:srgbClr val="3D4146"/>
                </a:solidFill>
                <a:effectLst/>
                <a:latin typeface="Arial" panose="020B0604020202020204" pitchFamily="34" charset="0"/>
                <a:cs typeface="Arial" panose="020B0604020202020204" pitchFamily="34" charset="0"/>
              </a:rPr>
              <a:t>Barrow Iron Ship Building Company,</a:t>
            </a:r>
            <a:r>
              <a:rPr lang="en-GB" sz="2000" dirty="0">
                <a:latin typeface="Arial" panose="020B0604020202020204" pitchFamily="34" charset="0"/>
                <a:cs typeface="Arial" panose="020B0604020202020204" pitchFamily="34" charset="0"/>
              </a:rPr>
              <a:t> was opened in 1871 </a:t>
            </a:r>
            <a:r>
              <a:rPr lang="en-GB" sz="2000" i="0" dirty="0">
                <a:solidFill>
                  <a:srgbClr val="3D4146"/>
                </a:solidFill>
                <a:effectLst/>
                <a:latin typeface="Arial" panose="020B0604020202020204" pitchFamily="34" charset="0"/>
                <a:cs typeface="Arial" panose="020B0604020202020204" pitchFamily="34" charset="0"/>
              </a:rPr>
              <a:t>by James Ramsden. The company used steel produced at Ramsden’s </a:t>
            </a:r>
            <a:r>
              <a:rPr lang="en-GB" sz="2000" dirty="0">
                <a:solidFill>
                  <a:srgbClr val="3D4146"/>
                </a:solidFill>
                <a:latin typeface="Arial" panose="020B0604020202020204" pitchFamily="34" charset="0"/>
                <a:cs typeface="Arial" panose="020B0604020202020204" pitchFamily="34" charset="0"/>
              </a:rPr>
              <a:t>i</a:t>
            </a:r>
            <a:r>
              <a:rPr lang="en-GB" sz="2000" i="0" dirty="0">
                <a:solidFill>
                  <a:srgbClr val="3D4146"/>
                </a:solidFill>
                <a:effectLst/>
                <a:latin typeface="Arial" panose="020B0604020202020204" pitchFamily="34" charset="0"/>
                <a:cs typeface="Arial" panose="020B0604020202020204" pitchFamily="34" charset="0"/>
              </a:rPr>
              <a:t>ron and steel business, to make war, trade and passenger ships.  The company was very successful and i</a:t>
            </a:r>
            <a:r>
              <a:rPr lang="en-GB" sz="2000" dirty="0">
                <a:solidFill>
                  <a:srgbClr val="3D4146"/>
                </a:solidFill>
                <a:latin typeface="Arial" panose="020B0604020202020204" pitchFamily="34" charset="0"/>
                <a:cs typeface="Arial" panose="020B0604020202020204" pitchFamily="34" charset="0"/>
              </a:rPr>
              <a:t>n their first </a:t>
            </a:r>
            <a:r>
              <a:rPr lang="en-GB" sz="2000" i="0" dirty="0">
                <a:solidFill>
                  <a:srgbClr val="3D4146"/>
                </a:solidFill>
                <a:effectLst/>
                <a:latin typeface="Arial" panose="020B0604020202020204" pitchFamily="34" charset="0"/>
                <a:cs typeface="Arial" panose="020B0604020202020204" pitchFamily="34" charset="0"/>
              </a:rPr>
              <a:t>10 years, the yard produced more than 100 ships!</a:t>
            </a:r>
          </a:p>
          <a:p>
            <a:pPr marL="0" indent="0">
              <a:buNone/>
            </a:pPr>
            <a:endParaRPr lang="en-GB" sz="1800" i="0" dirty="0">
              <a:solidFill>
                <a:srgbClr val="3D4146"/>
              </a:solidFill>
              <a:effectLst/>
              <a:latin typeface="Arial" panose="020B0604020202020204" pitchFamily="34" charset="0"/>
              <a:cs typeface="Arial" panose="020B0604020202020204" pitchFamily="34" charset="0"/>
            </a:endParaRPr>
          </a:p>
        </p:txBody>
      </p:sp>
      <p:pic>
        <p:nvPicPr>
          <p:cNvPr id="6" name="Picture Placeholder 5" descr="A photo of a statue featuring iron workers">
            <a:extLst>
              <a:ext uri="{FF2B5EF4-FFF2-40B4-BE49-F238E27FC236}">
                <a16:creationId xmlns:a16="http://schemas.microsoft.com/office/drawing/2014/main" id="{696A241A-DCAF-C76E-0C05-A994B9AD90B5}"/>
              </a:ext>
              <a:ext uri="{C183D7F6-B498-43B3-948B-1728B52AA6E4}">
                <adec:decorative xmlns:adec="http://schemas.microsoft.com/office/drawing/2017/decorative" val="0"/>
              </a:ext>
            </a:extLst>
          </p:cNvPr>
          <p:cNvPicPr>
            <a:picLocks noGrp="1" noChangeAspect="1"/>
          </p:cNvPicPr>
          <p:nvPr>
            <p:ph type="pic" sz="quarter" idx="10"/>
          </p:nvPr>
        </p:nvPicPr>
        <p:blipFill>
          <a:blip r:embed="rId3"/>
          <a:srcRect t="7795" b="7795"/>
          <a:stretch>
            <a:fillRect/>
          </a:stretch>
        </p:blipFill>
        <p:spPr/>
      </p:pic>
      <p:grpSp>
        <p:nvGrpSpPr>
          <p:cNvPr id="2" name="Washi">
            <a:extLst>
              <a:ext uri="{FF2B5EF4-FFF2-40B4-BE49-F238E27FC236}">
                <a16:creationId xmlns:a16="http://schemas.microsoft.com/office/drawing/2014/main" id="{73620978-A90E-23FF-69CE-383CAB4B0028}"/>
              </a:ext>
              <a:ext uri="{C183D7F6-B498-43B3-948B-1728B52AA6E4}">
                <adec:decorative xmlns:adec="http://schemas.microsoft.com/office/drawing/2017/decorative" val="1"/>
              </a:ext>
            </a:extLst>
          </p:cNvPr>
          <p:cNvGrpSpPr/>
          <p:nvPr/>
        </p:nvGrpSpPr>
        <p:grpSpPr>
          <a:xfrm>
            <a:off x="120843" y="431574"/>
            <a:ext cx="5423962" cy="736014"/>
            <a:chOff x="9489814" y="1418828"/>
            <a:chExt cx="1812608" cy="969242"/>
          </a:xfrm>
        </p:grpSpPr>
        <p:pic>
          <p:nvPicPr>
            <p:cNvPr id="4" name="Picture 3">
              <a:extLst>
                <a:ext uri="{FF2B5EF4-FFF2-40B4-BE49-F238E27FC236}">
                  <a16:creationId xmlns:a16="http://schemas.microsoft.com/office/drawing/2014/main" id="{358A6BB4-91CB-AE67-F7AD-56E95F93091A}"/>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489814" y="1418828"/>
              <a:ext cx="1812608" cy="969242"/>
            </a:xfrm>
            <a:prstGeom prst="rect">
              <a:avLst/>
            </a:prstGeom>
          </p:spPr>
        </p:pic>
        <p:sp>
          <p:nvSpPr>
            <p:cNvPr id="5" name="Text Placeholder">
              <a:extLst>
                <a:ext uri="{FF2B5EF4-FFF2-40B4-BE49-F238E27FC236}">
                  <a16:creationId xmlns:a16="http://schemas.microsoft.com/office/drawing/2014/main" id="{F41799AB-E1DA-BD52-BEB9-5060ABB8B8FC}"/>
                </a:ext>
              </a:extLst>
            </p:cNvPr>
            <p:cNvSpPr txBox="1">
              <a:spLocks/>
            </p:cNvSpPr>
            <p:nvPr/>
          </p:nvSpPr>
          <p:spPr>
            <a:xfrm>
              <a:off x="9523029" y="1691158"/>
              <a:ext cx="1706739" cy="42458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latin typeface="Arial" panose="020B0604020202020204" pitchFamily="34" charset="0"/>
                  <a:cs typeface="Arial" panose="020B0604020202020204" pitchFamily="34" charset="0"/>
                </a:rPr>
                <a:t>Spirit of Barrow Statue</a:t>
              </a:r>
              <a:endParaRPr lang="en-US" sz="2800" dirty="0"/>
            </a:p>
          </p:txBody>
        </p:sp>
      </p:grpSp>
    </p:spTree>
    <p:extLst>
      <p:ext uri="{BB962C8B-B14F-4D97-AF65-F5344CB8AC3E}">
        <p14:creationId xmlns:p14="http://schemas.microsoft.com/office/powerpoint/2010/main" val="1628188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DC96B1-358D-6E77-B7F2-8D6E7F93F2E6}"/>
              </a:ext>
            </a:extLst>
          </p:cNvPr>
          <p:cNvSpPr>
            <a:spLocks noGrp="1"/>
          </p:cNvSpPr>
          <p:nvPr>
            <p:ph type="title" idx="4294967295"/>
          </p:nvPr>
        </p:nvSpPr>
        <p:spPr/>
        <p:txBody>
          <a:bodyPr/>
          <a:lstStyle/>
          <a:p>
            <a:r>
              <a:rPr lang="en-GB" dirty="0"/>
              <a:t>How to use this PPT (1)</a:t>
            </a:r>
          </a:p>
        </p:txBody>
      </p:sp>
      <p:sp>
        <p:nvSpPr>
          <p:cNvPr id="3" name="Content Placeholder 2">
            <a:extLst>
              <a:ext uri="{FF2B5EF4-FFF2-40B4-BE49-F238E27FC236}">
                <a16:creationId xmlns:a16="http://schemas.microsoft.com/office/drawing/2014/main" id="{AA60B530-9D4F-1944-D12F-7B8BB46B02EA}"/>
              </a:ext>
            </a:extLst>
          </p:cNvPr>
          <p:cNvSpPr>
            <a:spLocks noGrp="1"/>
          </p:cNvSpPr>
          <p:nvPr>
            <p:ph idx="1"/>
          </p:nvPr>
        </p:nvSpPr>
        <p:spPr>
          <a:xfrm>
            <a:off x="466164" y="1321157"/>
            <a:ext cx="5714115" cy="5022630"/>
          </a:xfrm>
        </p:spPr>
        <p:txBody>
          <a:bodyPr/>
          <a:lstStyle/>
          <a:p>
            <a:r>
              <a:rPr lang="en-GB" sz="2000" dirty="0">
                <a:cs typeface="Segoe UI"/>
              </a:rPr>
              <a:t>This PowerPoint is part of the learning resource: </a:t>
            </a:r>
            <a:r>
              <a:rPr lang="en-GB" sz="2000" dirty="0"/>
              <a:t>What can Barrow’s buildings tell us about the story of our town? T</a:t>
            </a:r>
            <a:r>
              <a:rPr lang="en-GB" sz="2000" dirty="0">
                <a:cs typeface="Segoe UI"/>
              </a:rPr>
              <a:t>eachers should use this PPT, after they have taken pupils on the history trail of the same name.</a:t>
            </a:r>
            <a:r>
              <a:rPr lang="en-GB" sz="2000" b="1" dirty="0">
                <a:cs typeface="Segoe UI"/>
              </a:rPr>
              <a:t> </a:t>
            </a:r>
          </a:p>
          <a:p>
            <a:endParaRPr lang="en-GB" sz="2000" dirty="0">
              <a:cs typeface="Segoe UI"/>
            </a:endParaRPr>
          </a:p>
          <a:p>
            <a:r>
              <a:rPr lang="en-GB" sz="2000" dirty="0">
                <a:cs typeface="Calibri"/>
              </a:rPr>
              <a:t>In the first part of this PPT, teachers will find a recap of the information about each site, followed by suggested activities which will allow pupils to explore each site on the trail in greater depth. There are s</a:t>
            </a:r>
            <a:r>
              <a:rPr lang="en-GB" sz="2000" b="1" dirty="0">
                <a:cs typeface="Calibri"/>
              </a:rPr>
              <a:t>uggested in class activities </a:t>
            </a:r>
            <a:r>
              <a:rPr lang="en-GB" sz="2000" dirty="0">
                <a:cs typeface="Calibri"/>
              </a:rPr>
              <a:t>and</a:t>
            </a:r>
            <a:r>
              <a:rPr lang="en-GB" sz="2000" b="1" dirty="0">
                <a:cs typeface="Calibri"/>
              </a:rPr>
              <a:t> suggested enrichment activities, </a:t>
            </a:r>
            <a:r>
              <a:rPr lang="en-GB" sz="2000" dirty="0">
                <a:cs typeface="Calibri"/>
              </a:rPr>
              <a:t>which can be carried out by pupils with their families.</a:t>
            </a:r>
          </a:p>
          <a:p>
            <a:endParaRPr lang="en-GB" sz="1800" dirty="0"/>
          </a:p>
        </p:txBody>
      </p:sp>
      <p:sp>
        <p:nvSpPr>
          <p:cNvPr id="4" name="Text Placeholder 3">
            <a:extLst>
              <a:ext uri="{FF2B5EF4-FFF2-40B4-BE49-F238E27FC236}">
                <a16:creationId xmlns:a16="http://schemas.microsoft.com/office/drawing/2014/main" id="{75263E9B-74EE-D149-E0EC-DCE659558E10}"/>
              </a:ext>
            </a:extLst>
          </p:cNvPr>
          <p:cNvSpPr>
            <a:spLocks noGrp="1"/>
          </p:cNvSpPr>
          <p:nvPr>
            <p:ph type="body" sz="quarter" idx="12"/>
          </p:nvPr>
        </p:nvSpPr>
        <p:spPr/>
        <p:txBody>
          <a:bodyPr/>
          <a:lstStyle/>
          <a:p>
            <a:endParaRPr lang="en-GB"/>
          </a:p>
        </p:txBody>
      </p:sp>
      <p:sp>
        <p:nvSpPr>
          <p:cNvPr id="5" name="Content Placeholder 4">
            <a:extLst>
              <a:ext uri="{FF2B5EF4-FFF2-40B4-BE49-F238E27FC236}">
                <a16:creationId xmlns:a16="http://schemas.microsoft.com/office/drawing/2014/main" id="{F8BE82D6-554D-F8F8-BD35-172F9C959C0A}"/>
              </a:ext>
            </a:extLst>
          </p:cNvPr>
          <p:cNvSpPr>
            <a:spLocks noGrp="1"/>
          </p:cNvSpPr>
          <p:nvPr>
            <p:ph idx="11"/>
          </p:nvPr>
        </p:nvSpPr>
        <p:spPr/>
        <p:txBody>
          <a:bodyPr/>
          <a:lstStyle/>
          <a:p>
            <a:pPr marL="457200" indent="-457200">
              <a:buFont typeface="Arial" panose="020B0604020202020204" pitchFamily="34" charset="0"/>
              <a:buChar char="•"/>
            </a:pPr>
            <a:r>
              <a:rPr lang="en-GB" dirty="0">
                <a:hlinkClick r:id="rId2"/>
              </a:rPr>
              <a:t>Introductory PPT</a:t>
            </a:r>
            <a:endParaRPr lang="en-GB" dirty="0"/>
          </a:p>
          <a:p>
            <a:pPr marL="457200" indent="-457200">
              <a:buFont typeface="Arial" panose="020B0604020202020204" pitchFamily="34" charset="0"/>
              <a:buChar char="•"/>
            </a:pPr>
            <a:r>
              <a:rPr lang="en-GB" dirty="0">
                <a:hlinkClick r:id="rId3"/>
              </a:rPr>
              <a:t>Heritage trail route map and script for teachers</a:t>
            </a:r>
            <a:endParaRPr lang="en-GB" dirty="0"/>
          </a:p>
          <a:p>
            <a:pPr marL="457200" indent="-457200">
              <a:buFont typeface="Arial" panose="020B0604020202020204" pitchFamily="34" charset="0"/>
              <a:buChar char="•"/>
            </a:pPr>
            <a:r>
              <a:rPr lang="en-GB" dirty="0">
                <a:hlinkClick r:id="rId4"/>
              </a:rPr>
              <a:t>Heritage trail worksheet for pupils</a:t>
            </a:r>
            <a:endParaRPr lang="en-GB" dirty="0"/>
          </a:p>
          <a:p>
            <a:pPr marL="457200" indent="-457200">
              <a:buFont typeface="Arial" panose="020B0604020202020204" pitchFamily="34" charset="0"/>
              <a:buChar char="•"/>
            </a:pPr>
            <a:r>
              <a:rPr lang="en-GB" dirty="0">
                <a:hlinkClick r:id="rId5"/>
              </a:rPr>
              <a:t>Recap and Reflect PPT</a:t>
            </a:r>
            <a:endParaRPr lang="en-GB" dirty="0"/>
          </a:p>
          <a:p>
            <a:pPr marL="457200" indent="-457200">
              <a:buFont typeface="Arial" panose="020B0604020202020204" pitchFamily="34" charset="0"/>
              <a:buChar char="•"/>
            </a:pPr>
            <a:r>
              <a:rPr lang="en-GB" dirty="0">
                <a:hlinkClick r:id="rId6"/>
              </a:rPr>
              <a:t>Colour and cut activity sheets PDF</a:t>
            </a:r>
            <a:endParaRPr lang="en-GB" dirty="0"/>
          </a:p>
          <a:p>
            <a:endParaRPr lang="en-GB" dirty="0"/>
          </a:p>
        </p:txBody>
      </p:sp>
      <p:sp>
        <p:nvSpPr>
          <p:cNvPr id="2" name="Text Placeholder 1">
            <a:extLst>
              <a:ext uri="{FF2B5EF4-FFF2-40B4-BE49-F238E27FC236}">
                <a16:creationId xmlns:a16="http://schemas.microsoft.com/office/drawing/2014/main" id="{F1D44676-9C0D-09E4-A6C2-AA1A945553D9}"/>
              </a:ext>
              <a:ext uri="{C183D7F6-B498-43B3-948B-1728B52AA6E4}">
                <adec:decorative xmlns:adec="http://schemas.microsoft.com/office/drawing/2017/decorative" val="1"/>
              </a:ext>
            </a:extLst>
          </p:cNvPr>
          <p:cNvSpPr>
            <a:spLocks noGrp="1"/>
          </p:cNvSpPr>
          <p:nvPr>
            <p:ph type="body" sz="quarter" idx="10"/>
          </p:nvPr>
        </p:nvSpPr>
        <p:spPr/>
        <p:txBody>
          <a:bodyPr/>
          <a:lstStyle/>
          <a:p>
            <a:endParaRPr lang="en-GB" dirty="0"/>
          </a:p>
        </p:txBody>
      </p:sp>
    </p:spTree>
    <p:extLst>
      <p:ext uri="{BB962C8B-B14F-4D97-AF65-F5344CB8AC3E}">
        <p14:creationId xmlns:p14="http://schemas.microsoft.com/office/powerpoint/2010/main" val="1537626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C337388-3E47-2EB3-E7C7-7B600BDFD588}"/>
              </a:ext>
            </a:extLst>
          </p:cNvPr>
          <p:cNvSpPr>
            <a:spLocks noGrp="1"/>
          </p:cNvSpPr>
          <p:nvPr>
            <p:ph type="title"/>
          </p:nvPr>
        </p:nvSpPr>
        <p:spPr>
          <a:xfrm>
            <a:off x="0" y="-1006474"/>
            <a:ext cx="5580905" cy="710288"/>
          </a:xfrm>
        </p:spPr>
        <p:txBody>
          <a:bodyPr>
            <a:normAutofit fontScale="90000"/>
          </a:bodyPr>
          <a:lstStyle/>
          <a:p>
            <a:r>
              <a:rPr lang="en-GB" dirty="0">
                <a:cs typeface="Arial" panose="020B0604020202020204" pitchFamily="34" charset="0"/>
              </a:rPr>
              <a:t>Spirit of Barrow Statue (2)</a:t>
            </a:r>
            <a:br>
              <a:rPr lang="en-US" dirty="0"/>
            </a:br>
            <a:endParaRPr lang="en-GB" dirty="0"/>
          </a:p>
        </p:txBody>
      </p:sp>
      <p:sp>
        <p:nvSpPr>
          <p:cNvPr id="3" name="Content Placeholder 2">
            <a:extLst>
              <a:ext uri="{FF2B5EF4-FFF2-40B4-BE49-F238E27FC236}">
                <a16:creationId xmlns:a16="http://schemas.microsoft.com/office/drawing/2014/main" id="{7A04AC78-DE3C-15EC-58DB-843D3DDBBC0D}"/>
              </a:ext>
            </a:extLst>
          </p:cNvPr>
          <p:cNvSpPr>
            <a:spLocks noGrp="1"/>
          </p:cNvSpPr>
          <p:nvPr>
            <p:ph idx="1"/>
          </p:nvPr>
        </p:nvSpPr>
        <p:spPr/>
        <p:txBody>
          <a:bodyPr/>
          <a:lstStyle/>
          <a:p>
            <a:r>
              <a:rPr lang="en-GB" sz="2000" dirty="0">
                <a:solidFill>
                  <a:srgbClr val="3D4146"/>
                </a:solidFill>
                <a:latin typeface="Arial" panose="020B0604020202020204" pitchFamily="34" charset="0"/>
                <a:cs typeface="Arial" panose="020B0604020202020204" pitchFamily="34" charset="0"/>
              </a:rPr>
              <a:t>When James Ramsden died, the steel manufacturing company Vickers &amp; Sons bought the Company. Vickers became a</a:t>
            </a:r>
            <a:r>
              <a:rPr lang="en-GB" sz="2000" dirty="0">
                <a:solidFill>
                  <a:srgbClr val="555555"/>
                </a:solidFill>
                <a:latin typeface="Arial" panose="020B0604020202020204" pitchFamily="34" charset="0"/>
                <a:cs typeface="Arial" panose="020B0604020202020204" pitchFamily="34" charset="0"/>
              </a:rPr>
              <a:t> world-renowned producer of impressive ships and naval vessels</a:t>
            </a:r>
            <a:r>
              <a:rPr lang="en-GB" sz="2000" dirty="0">
                <a:solidFill>
                  <a:srgbClr val="333333"/>
                </a:solidFill>
                <a:latin typeface="Arial" panose="020B0604020202020204" pitchFamily="34" charset="0"/>
                <a:cs typeface="Arial" panose="020B0604020202020204" pitchFamily="34" charset="0"/>
              </a:rPr>
              <a:t>. Barrow became famous for naval building, producing ships and submarines which were used in World War 1 and 2.</a:t>
            </a:r>
            <a:endParaRPr lang="en-GB" sz="2000" dirty="0">
              <a:solidFill>
                <a:srgbClr val="3D4146"/>
              </a:solidFill>
              <a:latin typeface="Arial" panose="020B0604020202020204" pitchFamily="34" charset="0"/>
              <a:cs typeface="Arial" panose="020B0604020202020204" pitchFamily="34" charset="0"/>
            </a:endParaRPr>
          </a:p>
          <a:p>
            <a:endParaRPr lang="en-GB" sz="2000" dirty="0">
              <a:solidFill>
                <a:srgbClr val="3D4146"/>
              </a:solidFill>
              <a:latin typeface="Arial" panose="020B0604020202020204" pitchFamily="34" charset="0"/>
              <a:cs typeface="Arial" panose="020B0604020202020204" pitchFamily="34" charset="0"/>
            </a:endParaRPr>
          </a:p>
          <a:p>
            <a:r>
              <a:rPr lang="en-GB" sz="2000" dirty="0">
                <a:solidFill>
                  <a:srgbClr val="3D4146"/>
                </a:solidFill>
                <a:latin typeface="Arial" panose="020B0604020202020204" pitchFamily="34" charset="0"/>
                <a:cs typeface="Arial" panose="020B0604020202020204" pitchFamily="34" charset="0"/>
              </a:rPr>
              <a:t>Today the shipyard is part of a company called BAE Systems. They still make submarines for the Royal Navy</a:t>
            </a:r>
            <a:r>
              <a:rPr lang="en-GB" sz="2000" dirty="0">
                <a:latin typeface="Arial" panose="020B0604020202020204" pitchFamily="34" charset="0"/>
                <a:cs typeface="Arial" panose="020B0604020202020204" pitchFamily="34" charset="0"/>
              </a:rPr>
              <a:t>.  </a:t>
            </a:r>
            <a:endParaRPr lang="en-GB" sz="2000" dirty="0"/>
          </a:p>
          <a:p>
            <a:endParaRPr lang="en-GB" sz="2000" dirty="0"/>
          </a:p>
        </p:txBody>
      </p:sp>
      <p:pic>
        <p:nvPicPr>
          <p:cNvPr id="11" name="Picture Placeholder 10" descr="A statue of a female ironworker">
            <a:extLst>
              <a:ext uri="{FF2B5EF4-FFF2-40B4-BE49-F238E27FC236}">
                <a16:creationId xmlns:a16="http://schemas.microsoft.com/office/drawing/2014/main" id="{2686E4F2-5580-28AA-128F-CEECCEA5A8B3}"/>
              </a:ext>
            </a:extLst>
          </p:cNvPr>
          <p:cNvPicPr>
            <a:picLocks noGrp="1" noChangeAspect="1"/>
          </p:cNvPicPr>
          <p:nvPr>
            <p:ph type="pic" sz="quarter" idx="10"/>
          </p:nvPr>
        </p:nvPicPr>
        <p:blipFill>
          <a:blip r:embed="rId3"/>
          <a:srcRect t="4997" b="4997"/>
          <a:stretch>
            <a:fillRect/>
          </a:stretch>
        </p:blipFill>
        <p:spPr/>
      </p:pic>
      <p:grpSp>
        <p:nvGrpSpPr>
          <p:cNvPr id="7" name="Washi">
            <a:extLst>
              <a:ext uri="{FF2B5EF4-FFF2-40B4-BE49-F238E27FC236}">
                <a16:creationId xmlns:a16="http://schemas.microsoft.com/office/drawing/2014/main" id="{AFC93EEB-D82D-89F7-2D21-78BBE28785A7}"/>
              </a:ext>
              <a:ext uri="{C183D7F6-B498-43B3-948B-1728B52AA6E4}">
                <adec:decorative xmlns:adec="http://schemas.microsoft.com/office/drawing/2017/decorative" val="1"/>
              </a:ext>
            </a:extLst>
          </p:cNvPr>
          <p:cNvGrpSpPr/>
          <p:nvPr/>
        </p:nvGrpSpPr>
        <p:grpSpPr>
          <a:xfrm>
            <a:off x="282776" y="399312"/>
            <a:ext cx="5423962" cy="736014"/>
            <a:chOff x="9489814" y="1418828"/>
            <a:chExt cx="1812608" cy="969242"/>
          </a:xfrm>
        </p:grpSpPr>
        <p:pic>
          <p:nvPicPr>
            <p:cNvPr id="8" name="Picture 7">
              <a:extLst>
                <a:ext uri="{FF2B5EF4-FFF2-40B4-BE49-F238E27FC236}">
                  <a16:creationId xmlns:a16="http://schemas.microsoft.com/office/drawing/2014/main" id="{42902608-06DE-5708-0415-67760D1EEBA4}"/>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489814" y="1418828"/>
              <a:ext cx="1812608" cy="969242"/>
            </a:xfrm>
            <a:prstGeom prst="rect">
              <a:avLst/>
            </a:prstGeom>
          </p:spPr>
        </p:pic>
        <p:sp>
          <p:nvSpPr>
            <p:cNvPr id="9" name="Text Placeholder">
              <a:extLst>
                <a:ext uri="{FF2B5EF4-FFF2-40B4-BE49-F238E27FC236}">
                  <a16:creationId xmlns:a16="http://schemas.microsoft.com/office/drawing/2014/main" id="{B9D748C7-D442-FEAB-AE11-CE67E2A187B9}"/>
                </a:ext>
              </a:extLst>
            </p:cNvPr>
            <p:cNvSpPr txBox="1">
              <a:spLocks/>
            </p:cNvSpPr>
            <p:nvPr/>
          </p:nvSpPr>
          <p:spPr>
            <a:xfrm>
              <a:off x="9523029" y="1691158"/>
              <a:ext cx="1706739" cy="42458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latin typeface="Arial" panose="020B0604020202020204" pitchFamily="34" charset="0"/>
                  <a:cs typeface="Arial" panose="020B0604020202020204" pitchFamily="34" charset="0"/>
                </a:rPr>
                <a:t>Spirit of Barrow Statue</a:t>
              </a:r>
              <a:endParaRPr lang="en-US" sz="2800" dirty="0"/>
            </a:p>
          </p:txBody>
        </p:sp>
      </p:grpSp>
    </p:spTree>
    <p:extLst>
      <p:ext uri="{BB962C8B-B14F-4D97-AF65-F5344CB8AC3E}">
        <p14:creationId xmlns:p14="http://schemas.microsoft.com/office/powerpoint/2010/main" val="674791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6E0E6-0FC3-D5C7-0537-A50F4DDDF0B5}"/>
              </a:ext>
            </a:extLst>
          </p:cNvPr>
          <p:cNvSpPr>
            <a:spLocks noGrp="1"/>
          </p:cNvSpPr>
          <p:nvPr>
            <p:ph type="title"/>
          </p:nvPr>
        </p:nvSpPr>
        <p:spPr>
          <a:xfrm>
            <a:off x="357187" y="365126"/>
            <a:ext cx="10996613" cy="827570"/>
          </a:xfrm>
        </p:spPr>
        <p:txBody>
          <a:bodyPr>
            <a:normAutofit fontScale="90000"/>
          </a:bodyPr>
          <a:lstStyle/>
          <a:p>
            <a:r>
              <a:rPr lang="en-GB" dirty="0"/>
              <a:t>Suggested in-class activity: The significance of shipbuilding in Barrow</a:t>
            </a:r>
          </a:p>
        </p:txBody>
      </p:sp>
      <p:sp>
        <p:nvSpPr>
          <p:cNvPr id="3" name="Content Placeholder 2">
            <a:extLst>
              <a:ext uri="{FF2B5EF4-FFF2-40B4-BE49-F238E27FC236}">
                <a16:creationId xmlns:a16="http://schemas.microsoft.com/office/drawing/2014/main" id="{CC91D465-A4D5-AC44-A136-8DB3A5B85FAB}"/>
              </a:ext>
            </a:extLst>
          </p:cNvPr>
          <p:cNvSpPr>
            <a:spLocks noGrp="1"/>
          </p:cNvSpPr>
          <p:nvPr>
            <p:ph idx="1"/>
          </p:nvPr>
        </p:nvSpPr>
        <p:spPr>
          <a:xfrm>
            <a:off x="357188" y="1285125"/>
            <a:ext cx="9962470" cy="223630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mn-lt"/>
              </a:rPr>
              <a:t>Find out more about the </a:t>
            </a:r>
            <a:r>
              <a:rPr lang="en-GB" sz="2400" dirty="0"/>
              <a:t>importance of shipbuilding to the development of Barrow.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mn-lt"/>
              </a:rPr>
              <a:t>The </a:t>
            </a:r>
            <a:r>
              <a:rPr lang="en-GB" sz="2400" dirty="0">
                <a:latin typeface="+mn-lt"/>
                <a:hlinkClick r:id="rId2"/>
              </a:rPr>
              <a:t>BAE Systems website</a:t>
            </a:r>
            <a:r>
              <a:rPr lang="en-GB" sz="2400" dirty="0">
                <a:latin typeface="+mn-lt"/>
              </a:rPr>
              <a:t> provides lots of information and resources (search for Barrow)</a:t>
            </a:r>
            <a:endParaRPr lang="en-GB" sz="2400" dirty="0"/>
          </a:p>
          <a:p>
            <a:endParaRPr lang="en-GB" dirty="0"/>
          </a:p>
        </p:txBody>
      </p:sp>
      <p:sp>
        <p:nvSpPr>
          <p:cNvPr id="9" name="TextBox 8">
            <a:extLst>
              <a:ext uri="{FF2B5EF4-FFF2-40B4-BE49-F238E27FC236}">
                <a16:creationId xmlns:a16="http://schemas.microsoft.com/office/drawing/2014/main" id="{7B2F5FF2-16CF-7FEF-43C6-86110DF7F32B}"/>
              </a:ext>
            </a:extLst>
          </p:cNvPr>
          <p:cNvSpPr txBox="1"/>
          <p:nvPr/>
        </p:nvSpPr>
        <p:spPr>
          <a:xfrm>
            <a:off x="5207298" y="3938329"/>
            <a:ext cx="5654291"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mn-lt"/>
              </a:rPr>
              <a:t>You might also like to find out about: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latin typeface="+mn-lt"/>
              </a:rPr>
              <a:t>The importance of Vickers Shipbuilding Company during the </a:t>
            </a:r>
            <a:r>
              <a:rPr lang="en-GB" sz="2000" dirty="0">
                <a:latin typeface="+mn-lt"/>
                <a:hlinkClick r:id="rId3"/>
              </a:rPr>
              <a:t>World Wars</a:t>
            </a:r>
            <a:r>
              <a:rPr lang="en-GB" sz="2000" dirty="0">
                <a:latin typeface="+mn-lt"/>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latin typeface="+mn-lt"/>
              </a:rPr>
              <a:t>What it was like to work at Vickers, using this oral testimony on the </a:t>
            </a:r>
            <a:r>
              <a:rPr lang="en-GB" sz="2000" dirty="0">
                <a:latin typeface="+mn-lt"/>
                <a:hlinkClick r:id="rId4"/>
              </a:rPr>
              <a:t>Barrow in Furness Civic Society </a:t>
            </a:r>
            <a:r>
              <a:rPr lang="en-GB" sz="2000" dirty="0">
                <a:latin typeface="+mn-lt"/>
              </a:rPr>
              <a:t>website.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latin typeface="+mn-lt"/>
              </a:rPr>
              <a:t>Vickers Town – where and what was it?  This </a:t>
            </a:r>
            <a:r>
              <a:rPr lang="en-GB" sz="2000" dirty="0">
                <a:latin typeface="+mn-lt"/>
                <a:hlinkClick r:id="rId5"/>
              </a:rPr>
              <a:t>short film</a:t>
            </a:r>
            <a:r>
              <a:rPr lang="en-GB" sz="2000" dirty="0">
                <a:latin typeface="+mn-lt"/>
              </a:rPr>
              <a:t> is a good place to start.</a:t>
            </a:r>
          </a:p>
        </p:txBody>
      </p:sp>
      <p:grpSp>
        <p:nvGrpSpPr>
          <p:cNvPr id="10" name="Research Character">
            <a:extLst>
              <a:ext uri="{FF2B5EF4-FFF2-40B4-BE49-F238E27FC236}">
                <a16:creationId xmlns:a16="http://schemas.microsoft.com/office/drawing/2014/main" id="{D7672B07-4960-39D4-F431-9885306F181B}"/>
              </a:ext>
              <a:ext uri="{C183D7F6-B498-43B3-948B-1728B52AA6E4}">
                <adec:decorative xmlns:adec="http://schemas.microsoft.com/office/drawing/2017/decorative" val="1"/>
              </a:ext>
            </a:extLst>
          </p:cNvPr>
          <p:cNvGrpSpPr/>
          <p:nvPr/>
        </p:nvGrpSpPr>
        <p:grpSpPr>
          <a:xfrm>
            <a:off x="688643" y="3675105"/>
            <a:ext cx="2889756" cy="2981745"/>
            <a:chOff x="7823486" y="378506"/>
            <a:chExt cx="2889756" cy="2981745"/>
          </a:xfrm>
        </p:grpSpPr>
        <p:sp>
          <p:nvSpPr>
            <p:cNvPr id="11" name="Washi">
              <a:extLst>
                <a:ext uri="{FF2B5EF4-FFF2-40B4-BE49-F238E27FC236}">
                  <a16:creationId xmlns:a16="http://schemas.microsoft.com/office/drawing/2014/main" id="{E215B76E-66A4-CD7E-6B70-D72BD68D306D}"/>
                </a:ext>
                <a:ext uri="{C183D7F6-B498-43B3-948B-1728B52AA6E4}">
                  <adec:decorative xmlns:adec="http://schemas.microsoft.com/office/drawing/2017/decorative" val="1"/>
                </a:ext>
              </a:extLst>
            </p:cNvPr>
            <p:cNvSpPr txBox="1">
              <a:spLocks/>
            </p:cNvSpPr>
            <p:nvPr/>
          </p:nvSpPr>
          <p:spPr>
            <a:xfrm>
              <a:off x="7990988" y="378506"/>
              <a:ext cx="2233899" cy="681038"/>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2" name="Text Placeholder">
              <a:extLst>
                <a:ext uri="{FF2B5EF4-FFF2-40B4-BE49-F238E27FC236}">
                  <a16:creationId xmlns:a16="http://schemas.microsoft.com/office/drawing/2014/main" id="{FD5238DC-1BF6-4506-204D-2170F5446D32}"/>
                </a:ext>
              </a:extLst>
            </p:cNvPr>
            <p:cNvSpPr txBox="1">
              <a:spLocks/>
            </p:cNvSpPr>
            <p:nvPr/>
          </p:nvSpPr>
          <p:spPr>
            <a:xfrm rot="21383919">
              <a:off x="7823486" y="564933"/>
              <a:ext cx="2568902" cy="414338"/>
            </a:xfrm>
            <a:prstGeom prst="rect">
              <a:avLst/>
            </a:prstGeom>
            <a:noFill/>
          </p:spPr>
          <p:txBody>
            <a:bodyPr anchor="ctr" anchorCtr="0">
              <a:normAutofit fontScale="47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dirty="0">
                  <a:solidFill>
                    <a:srgbClr val="3F3F3F"/>
                  </a:solidFill>
                  <a:latin typeface="Helvetica" pitchFamily="2" charset="0"/>
                </a:rPr>
                <a:t>Research</a:t>
              </a:r>
              <a:endParaRPr lang="en-GB" sz="5400" dirty="0">
                <a:solidFill>
                  <a:srgbClr val="3F3F3F"/>
                </a:solidFill>
                <a:effectLst/>
                <a:latin typeface="Helvetica" pitchFamily="2" charset="0"/>
              </a:endParaRPr>
            </a:p>
          </p:txBody>
        </p:sp>
        <p:pic>
          <p:nvPicPr>
            <p:cNvPr id="13" name="Icon" descr="Research character icon">
              <a:extLst>
                <a:ext uri="{FF2B5EF4-FFF2-40B4-BE49-F238E27FC236}">
                  <a16:creationId xmlns:a16="http://schemas.microsoft.com/office/drawing/2014/main" id="{65588DC9-5CA6-95CB-1884-221AA1E6A157}"/>
                </a:ext>
              </a:extLst>
            </p:cNvPr>
            <p:cNvPicPr>
              <a:picLocks noChangeAspect="1"/>
            </p:cNvPicPr>
            <p:nvPr/>
          </p:nvPicPr>
          <p:blipFill>
            <a:blip r:embed="rId8"/>
            <a:stretch>
              <a:fillRect/>
            </a:stretch>
          </p:blipFill>
          <p:spPr>
            <a:xfrm>
              <a:off x="7972927" y="876582"/>
              <a:ext cx="2740315" cy="2483669"/>
            </a:xfrm>
            <a:prstGeom prst="rect">
              <a:avLst/>
            </a:prstGeom>
          </p:spPr>
        </p:pic>
      </p:grpSp>
    </p:spTree>
    <p:extLst>
      <p:ext uri="{BB962C8B-B14F-4D97-AF65-F5344CB8AC3E}">
        <p14:creationId xmlns:p14="http://schemas.microsoft.com/office/powerpoint/2010/main" val="3822050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99431-6BD1-FC80-9919-56F9DF0B8BE8}"/>
              </a:ext>
            </a:extLst>
          </p:cNvPr>
          <p:cNvSpPr>
            <a:spLocks noGrp="1"/>
          </p:cNvSpPr>
          <p:nvPr>
            <p:ph type="title"/>
          </p:nvPr>
        </p:nvSpPr>
        <p:spPr/>
        <p:txBody>
          <a:bodyPr>
            <a:normAutofit fontScale="90000"/>
          </a:bodyPr>
          <a:lstStyle/>
          <a:p>
            <a:r>
              <a:rPr lang="en-GB" dirty="0"/>
              <a:t>Suggested enrichment activity</a:t>
            </a:r>
          </a:p>
        </p:txBody>
      </p:sp>
      <p:sp>
        <p:nvSpPr>
          <p:cNvPr id="3" name="Content Placeholder 2">
            <a:extLst>
              <a:ext uri="{FF2B5EF4-FFF2-40B4-BE49-F238E27FC236}">
                <a16:creationId xmlns:a16="http://schemas.microsoft.com/office/drawing/2014/main" id="{17C8871C-4AEE-3FB4-AFFA-2A2A1947374A}"/>
              </a:ext>
            </a:extLst>
          </p:cNvPr>
          <p:cNvSpPr>
            <a:spLocks noGrp="1"/>
          </p:cNvSpPr>
          <p:nvPr>
            <p:ph idx="1"/>
          </p:nvPr>
        </p:nvSpPr>
        <p:spPr>
          <a:xfrm>
            <a:off x="485213" y="2564644"/>
            <a:ext cx="5324852" cy="2017296"/>
          </a:xfrm>
        </p:spPr>
        <p:txBody>
          <a:bodyPr/>
          <a:lstStyle/>
          <a:p>
            <a:r>
              <a:rPr lang="en-GB" sz="2800" dirty="0">
                <a:latin typeface="+mn-lt"/>
              </a:rPr>
              <a:t>Visit the Dock Museum with your family to find out more about the history and importance of ship building in Barrow.</a:t>
            </a:r>
          </a:p>
          <a:p>
            <a:endParaRPr lang="en-GB" dirty="0"/>
          </a:p>
        </p:txBody>
      </p:sp>
      <p:pic>
        <p:nvPicPr>
          <p:cNvPr id="8" name="Picture Placeholder 7" descr="A logo for a museum">
            <a:extLst>
              <a:ext uri="{FF2B5EF4-FFF2-40B4-BE49-F238E27FC236}">
                <a16:creationId xmlns:a16="http://schemas.microsoft.com/office/drawing/2014/main" id="{DF018984-6052-2285-1E21-E565545C6937}"/>
              </a:ext>
            </a:extLst>
          </p:cNvPr>
          <p:cNvPicPr>
            <a:picLocks noGrp="1" noChangeAspect="1"/>
          </p:cNvPicPr>
          <p:nvPr>
            <p:ph type="pic" sz="quarter" idx="10"/>
          </p:nvPr>
        </p:nvPicPr>
        <p:blipFill>
          <a:blip r:embed="rId2"/>
          <a:srcRect t="10250" b="10250"/>
          <a:stretch>
            <a:fillRect/>
          </a:stretch>
        </p:blipFill>
        <p:spPr/>
      </p:pic>
    </p:spTree>
    <p:extLst>
      <p:ext uri="{BB962C8B-B14F-4D97-AF65-F5344CB8AC3E}">
        <p14:creationId xmlns:p14="http://schemas.microsoft.com/office/powerpoint/2010/main" val="3144564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859E3-F356-DBCC-B295-5537FE3807B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18128D8-EE81-D317-F1E6-16803F662D8F}"/>
              </a:ext>
            </a:extLst>
          </p:cNvPr>
          <p:cNvSpPr>
            <a:spLocks noGrp="1"/>
          </p:cNvSpPr>
          <p:nvPr>
            <p:ph type="title"/>
          </p:nvPr>
        </p:nvSpPr>
        <p:spPr>
          <a:xfrm>
            <a:off x="379301" y="-890087"/>
            <a:ext cx="5580905" cy="710288"/>
          </a:xfrm>
        </p:spPr>
        <p:txBody>
          <a:bodyPr>
            <a:normAutofit fontScale="90000"/>
          </a:bodyPr>
          <a:lstStyle/>
          <a:p>
            <a:r>
              <a:rPr lang="en-GB" dirty="0">
                <a:cs typeface="Arial" panose="020B0604020202020204" pitchFamily="34" charset="0"/>
              </a:rPr>
              <a:t>Barrow Town Hall</a:t>
            </a:r>
            <a:br>
              <a:rPr lang="en-US" dirty="0"/>
            </a:br>
            <a:endParaRPr lang="en-GB" dirty="0"/>
          </a:p>
        </p:txBody>
      </p:sp>
      <p:sp>
        <p:nvSpPr>
          <p:cNvPr id="3" name="TextBox 2">
            <a:extLst>
              <a:ext uri="{FF2B5EF4-FFF2-40B4-BE49-F238E27FC236}">
                <a16:creationId xmlns:a16="http://schemas.microsoft.com/office/drawing/2014/main" id="{531F8CAA-C4BF-4A3E-E582-CE2754CE99F7}"/>
              </a:ext>
            </a:extLst>
          </p:cNvPr>
          <p:cNvSpPr txBox="1"/>
          <p:nvPr/>
        </p:nvSpPr>
        <p:spPr>
          <a:xfrm>
            <a:off x="223631" y="807960"/>
            <a:ext cx="5892247" cy="6377387"/>
          </a:xfrm>
          <a:prstGeom prst="rect">
            <a:avLst/>
          </a:prstGeom>
          <a:noFill/>
        </p:spPr>
        <p:txBody>
          <a:bodyPr wrap="square">
            <a:spAutoFit/>
          </a:bodyPr>
          <a:lstStyle/>
          <a:p>
            <a:pPr marL="0" indent="0">
              <a:lnSpc>
                <a:spcPct val="120000"/>
              </a:lnSpc>
              <a:spcBef>
                <a:spcPts val="0"/>
              </a:spcBef>
              <a:buNone/>
            </a:pPr>
            <a:r>
              <a:rPr lang="en-GB" dirty="0">
                <a:latin typeface="Arial" panose="020B0604020202020204" pitchFamily="34" charset="0"/>
                <a:cs typeface="Arial" panose="020B0604020202020204" pitchFamily="34" charset="0"/>
              </a:rPr>
              <a:t>When James Ramsden became mayor of the new Municipal Borough of Barrow, he and other important people in the town, decided they wanted to build an impressive town hall. It would be a</a:t>
            </a:r>
            <a:r>
              <a:rPr lang="en-GB" sz="1800" dirty="0">
                <a:latin typeface="Arial" panose="020B0604020202020204" pitchFamily="34" charset="0"/>
                <a:cs typeface="Arial" panose="020B0604020202020204" pitchFamily="34" charset="0"/>
              </a:rPr>
              <a:t> symbol of Barrow’s industrial growth, wealth and prosperity</a:t>
            </a:r>
          </a:p>
          <a:p>
            <a:pPr marL="0" indent="0">
              <a:lnSpc>
                <a:spcPct val="120000"/>
              </a:lnSpc>
              <a:spcBef>
                <a:spcPts val="0"/>
              </a:spcBef>
              <a:buNone/>
            </a:pPr>
            <a:endParaRPr lang="en-GB" dirty="0">
              <a:latin typeface="Arial" panose="020B0604020202020204" pitchFamily="34" charset="0"/>
              <a:cs typeface="Arial" panose="020B0604020202020204" pitchFamily="34" charset="0"/>
            </a:endParaRPr>
          </a:p>
          <a:p>
            <a:pPr marL="0" indent="0">
              <a:lnSpc>
                <a:spcPct val="120000"/>
              </a:lnSpc>
              <a:spcBef>
                <a:spcPts val="0"/>
              </a:spcBef>
              <a:buNone/>
            </a:pPr>
            <a:r>
              <a:rPr lang="en-GB" dirty="0">
                <a:latin typeface="Arial" panose="020B0604020202020204" pitchFamily="34" charset="0"/>
                <a:cs typeface="Arial" panose="020B0604020202020204" pitchFamily="34" charset="0"/>
              </a:rPr>
              <a:t>A competition was held for its design and the winner was the architect </a:t>
            </a:r>
            <a:r>
              <a:rPr lang="en-GB" b="0" i="0" dirty="0">
                <a:effectLst/>
                <a:latin typeface="Arial" panose="020B0604020202020204" pitchFamily="34" charset="0"/>
                <a:cs typeface="Arial" panose="020B0604020202020204" pitchFamily="34" charset="0"/>
              </a:rPr>
              <a:t>William Henry Lynn. </a:t>
            </a:r>
            <a:r>
              <a:rPr lang="en-GB" dirty="0">
                <a:latin typeface="Arial" panose="020B0604020202020204" pitchFamily="34" charset="0"/>
                <a:cs typeface="Arial" panose="020B0604020202020204" pitchFamily="34" charset="0"/>
              </a:rPr>
              <a:t>The town hall was built between 1882–6, using local sandstone from Hawcoat Quarry.  </a:t>
            </a:r>
          </a:p>
          <a:p>
            <a:pPr marL="0" indent="0">
              <a:lnSpc>
                <a:spcPct val="120000"/>
              </a:lnSpc>
              <a:spcBef>
                <a:spcPts val="0"/>
              </a:spcBef>
              <a:buNone/>
            </a:pPr>
            <a:endParaRPr lang="en-GB" dirty="0">
              <a:latin typeface="Arial" panose="020B0604020202020204" pitchFamily="34" charset="0"/>
              <a:cs typeface="Arial" panose="020B0604020202020204" pitchFamily="34" charset="0"/>
            </a:endParaRPr>
          </a:p>
          <a:p>
            <a:pPr marL="0" indent="0">
              <a:lnSpc>
                <a:spcPct val="120000"/>
              </a:lnSpc>
              <a:spcBef>
                <a:spcPts val="0"/>
              </a:spcBef>
              <a:buNone/>
            </a:pPr>
            <a:r>
              <a:rPr lang="en-GB" dirty="0">
                <a:latin typeface="Arial" panose="020B0604020202020204" pitchFamily="34" charset="0"/>
                <a:cs typeface="Arial" panose="020B0604020202020204" pitchFamily="34" charset="0"/>
              </a:rPr>
              <a:t>Like St Mary’s Church, Barrow town hall is designed in the gothic revival style. T</a:t>
            </a:r>
            <a:r>
              <a:rPr lang="en-GB" b="0" i="0" dirty="0">
                <a:effectLst/>
                <a:latin typeface="Arial" panose="020B0604020202020204" pitchFamily="34" charset="0"/>
                <a:cs typeface="Arial" panose="020B0604020202020204" pitchFamily="34" charset="0"/>
              </a:rPr>
              <a:t>he impressive clock tower is 50m high and can be seen for miles around.  </a:t>
            </a:r>
            <a:r>
              <a:rPr lang="en-GB" dirty="0">
                <a:latin typeface="Arial" panose="020B0604020202020204" pitchFamily="34" charset="0"/>
                <a:cs typeface="Arial" panose="020B0604020202020204" pitchFamily="34" charset="0"/>
              </a:rPr>
              <a:t>During building, in 1885, cracks appeared at the base of the tower, so it had to be dismantled. It was rebuilt but t</a:t>
            </a:r>
            <a:r>
              <a:rPr lang="en-GB" b="0" i="0" dirty="0">
                <a:effectLst/>
                <a:latin typeface="Arial" panose="020B0604020202020204" pitchFamily="34" charset="0"/>
                <a:cs typeface="Arial" panose="020B0604020202020204" pitchFamily="34" charset="0"/>
              </a:rPr>
              <a:t>his delayed the completion of the town hall. It</a:t>
            </a:r>
            <a:r>
              <a:rPr lang="en-GB" dirty="0">
                <a:latin typeface="Arial" panose="020B0604020202020204" pitchFamily="34" charset="0"/>
                <a:cs typeface="Arial" panose="020B0604020202020204" pitchFamily="34" charset="0"/>
              </a:rPr>
              <a:t> wasn’t finished until 1886, but the date stone still says 1885.   </a:t>
            </a:r>
          </a:p>
          <a:p>
            <a:pPr marL="0" indent="0">
              <a:lnSpc>
                <a:spcPct val="120000"/>
              </a:lnSpc>
              <a:spcBef>
                <a:spcPts val="0"/>
              </a:spcBef>
              <a:buNone/>
            </a:pPr>
            <a:endParaRPr lang="en-GB" dirty="0">
              <a:latin typeface="Arial" panose="020B0604020202020204" pitchFamily="34" charset="0"/>
              <a:cs typeface="Arial" panose="020B0604020202020204" pitchFamily="34" charset="0"/>
            </a:endParaRPr>
          </a:p>
        </p:txBody>
      </p:sp>
      <p:pic>
        <p:nvPicPr>
          <p:cNvPr id="5" name="Picture Placeholder 4" descr="A photo showing the tall clock tower of Barrow Town Hall">
            <a:extLst>
              <a:ext uri="{FF2B5EF4-FFF2-40B4-BE49-F238E27FC236}">
                <a16:creationId xmlns:a16="http://schemas.microsoft.com/office/drawing/2014/main" id="{680CF24E-5007-2F3B-0ADD-3EA45F0D6B5B}"/>
              </a:ext>
              <a:ext uri="{C183D7F6-B498-43B3-948B-1728B52AA6E4}">
                <adec:decorative xmlns:adec="http://schemas.microsoft.com/office/drawing/2017/decorative" val="0"/>
              </a:ext>
            </a:extLst>
          </p:cNvPr>
          <p:cNvPicPr>
            <a:picLocks noGrp="1" noChangeAspect="1"/>
          </p:cNvPicPr>
          <p:nvPr>
            <p:ph type="pic" sz="quarter" idx="10"/>
          </p:nvPr>
        </p:nvPicPr>
        <p:blipFill>
          <a:blip r:embed="rId3"/>
          <a:srcRect t="3202" b="8812"/>
          <a:stretch/>
        </p:blipFill>
        <p:spPr>
          <a:xfrm>
            <a:off x="6096000" y="0"/>
            <a:ext cx="6096000" cy="6858000"/>
          </a:xfrm>
        </p:spPr>
      </p:pic>
      <p:grpSp>
        <p:nvGrpSpPr>
          <p:cNvPr id="2" name="Washi">
            <a:extLst>
              <a:ext uri="{FF2B5EF4-FFF2-40B4-BE49-F238E27FC236}">
                <a16:creationId xmlns:a16="http://schemas.microsoft.com/office/drawing/2014/main" id="{EA6F8F39-7B9D-20F1-7AB6-797AE1364D93}"/>
              </a:ext>
              <a:ext uri="{C183D7F6-B498-43B3-948B-1728B52AA6E4}">
                <adec:decorative xmlns:adec="http://schemas.microsoft.com/office/drawing/2017/decorative" val="1"/>
              </a:ext>
            </a:extLst>
          </p:cNvPr>
          <p:cNvGrpSpPr/>
          <p:nvPr/>
        </p:nvGrpSpPr>
        <p:grpSpPr>
          <a:xfrm>
            <a:off x="131089" y="71946"/>
            <a:ext cx="5423962" cy="736014"/>
            <a:chOff x="9489814" y="1418828"/>
            <a:chExt cx="1812608" cy="969242"/>
          </a:xfrm>
        </p:grpSpPr>
        <p:pic>
          <p:nvPicPr>
            <p:cNvPr id="4" name="Picture 3">
              <a:extLst>
                <a:ext uri="{FF2B5EF4-FFF2-40B4-BE49-F238E27FC236}">
                  <a16:creationId xmlns:a16="http://schemas.microsoft.com/office/drawing/2014/main" id="{78CE1BB2-78F8-B2D4-A237-C09531140A17}"/>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489814" y="1418828"/>
              <a:ext cx="1812608" cy="969242"/>
            </a:xfrm>
            <a:prstGeom prst="rect">
              <a:avLst/>
            </a:prstGeom>
          </p:spPr>
        </p:pic>
        <p:sp>
          <p:nvSpPr>
            <p:cNvPr id="6" name="Text Placeholder">
              <a:extLst>
                <a:ext uri="{FF2B5EF4-FFF2-40B4-BE49-F238E27FC236}">
                  <a16:creationId xmlns:a16="http://schemas.microsoft.com/office/drawing/2014/main" id="{80A2360C-CCD1-A8CA-4FB4-F372E68EDCD8}"/>
                </a:ext>
              </a:extLst>
            </p:cNvPr>
            <p:cNvSpPr txBox="1">
              <a:spLocks/>
            </p:cNvSpPr>
            <p:nvPr/>
          </p:nvSpPr>
          <p:spPr>
            <a:xfrm>
              <a:off x="9523029" y="1691158"/>
              <a:ext cx="1706739" cy="42458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latin typeface="Arial" panose="020B0604020202020204" pitchFamily="34" charset="0"/>
                  <a:cs typeface="Arial" panose="020B0604020202020204" pitchFamily="34" charset="0"/>
                </a:rPr>
                <a:t>Barrow Town Hall</a:t>
              </a:r>
              <a:endParaRPr lang="en-US" sz="2800" dirty="0"/>
            </a:p>
          </p:txBody>
        </p:sp>
      </p:grpSp>
    </p:spTree>
    <p:extLst>
      <p:ext uri="{BB962C8B-B14F-4D97-AF65-F5344CB8AC3E}">
        <p14:creationId xmlns:p14="http://schemas.microsoft.com/office/powerpoint/2010/main" val="683383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985E1-44A2-5B12-A8EE-C24DBAEFA52F}"/>
              </a:ext>
            </a:extLst>
          </p:cNvPr>
          <p:cNvSpPr>
            <a:spLocks noGrp="1"/>
          </p:cNvSpPr>
          <p:nvPr>
            <p:ph type="title"/>
          </p:nvPr>
        </p:nvSpPr>
        <p:spPr/>
        <p:txBody>
          <a:bodyPr>
            <a:normAutofit fontScale="90000"/>
          </a:bodyPr>
          <a:lstStyle/>
          <a:p>
            <a:r>
              <a:rPr lang="en-GB" dirty="0"/>
              <a:t>Suggested in-class activity: Change and continuity</a:t>
            </a:r>
          </a:p>
        </p:txBody>
      </p:sp>
      <p:sp>
        <p:nvSpPr>
          <p:cNvPr id="3" name="Content Placeholder 2">
            <a:extLst>
              <a:ext uri="{FF2B5EF4-FFF2-40B4-BE49-F238E27FC236}">
                <a16:creationId xmlns:a16="http://schemas.microsoft.com/office/drawing/2014/main" id="{235FA124-4EE1-0A7B-66AC-C4AAFA63D4A9}"/>
              </a:ext>
            </a:extLst>
          </p:cNvPr>
          <p:cNvSpPr>
            <a:spLocks noGrp="1"/>
          </p:cNvSpPr>
          <p:nvPr>
            <p:ph idx="1"/>
          </p:nvPr>
        </p:nvSpPr>
        <p:spPr/>
        <p:txBody>
          <a:bodyPr/>
          <a:lstStyle/>
          <a:p>
            <a:r>
              <a:rPr lang="en-GB" sz="2400" dirty="0"/>
              <a:t>Search the </a:t>
            </a:r>
            <a:r>
              <a:rPr lang="en-GB" sz="2400" dirty="0">
                <a:hlinkClick r:id="rId3"/>
              </a:rPr>
              <a:t>Sankey Photo Archive </a:t>
            </a:r>
            <a:r>
              <a:rPr lang="en-GB" sz="2400" dirty="0"/>
              <a:t>to find photos of the town hall in the past. </a:t>
            </a:r>
          </a:p>
          <a:p>
            <a:endParaRPr lang="en-GB" sz="2400" dirty="0"/>
          </a:p>
          <a:p>
            <a:r>
              <a:rPr lang="en-GB" sz="2400" dirty="0"/>
              <a:t>Compare photos of the town hall and the surrounding area in the past with how it looks now (visit again, find photos, or use a “street-view” tool on the internet). </a:t>
            </a:r>
          </a:p>
          <a:p>
            <a:endParaRPr lang="en-GB" sz="2400" dirty="0"/>
          </a:p>
          <a:p>
            <a:pPr marL="285750" indent="-285750">
              <a:buFont typeface="Arial" panose="020B0604020202020204" pitchFamily="34" charset="0"/>
              <a:buChar char="•"/>
            </a:pPr>
            <a:r>
              <a:rPr lang="en-GB" sz="2400" dirty="0"/>
              <a:t>What has changed and what has stayed the same?</a:t>
            </a:r>
          </a:p>
          <a:p>
            <a:endParaRPr lang="en-GB" dirty="0"/>
          </a:p>
        </p:txBody>
      </p:sp>
      <p:pic>
        <p:nvPicPr>
          <p:cNvPr id="8" name="Picture Placeholder 7" descr="A large building with a clock tower ">
            <a:extLst>
              <a:ext uri="{FF2B5EF4-FFF2-40B4-BE49-F238E27FC236}">
                <a16:creationId xmlns:a16="http://schemas.microsoft.com/office/drawing/2014/main" id="{FB356236-47A2-8047-AC14-51B75C4EDA2F}"/>
              </a:ext>
            </a:extLst>
          </p:cNvPr>
          <p:cNvPicPr>
            <a:picLocks noGrp="1" noChangeAspect="1"/>
          </p:cNvPicPr>
          <p:nvPr>
            <p:ph type="pic" sz="quarter" idx="10"/>
          </p:nvPr>
        </p:nvPicPr>
        <p:blipFill>
          <a:blip r:embed="rId4"/>
          <a:srcRect l="9612" t="-145" r="24272" b="145"/>
          <a:stretch/>
        </p:blipFill>
        <p:spPr>
          <a:xfrm>
            <a:off x="6096000" y="0"/>
            <a:ext cx="6096000" cy="6858000"/>
          </a:xfrm>
        </p:spPr>
      </p:pic>
      <p:sp>
        <p:nvSpPr>
          <p:cNvPr id="5" name="Picture Placeholder 4">
            <a:extLst>
              <a:ext uri="{FF2B5EF4-FFF2-40B4-BE49-F238E27FC236}">
                <a16:creationId xmlns:a16="http://schemas.microsoft.com/office/drawing/2014/main" id="{9D449AE8-9B49-49E6-9BDF-105A906431D2}"/>
              </a:ext>
            </a:extLst>
          </p:cNvPr>
          <p:cNvSpPr>
            <a:spLocks noGrp="1"/>
          </p:cNvSpPr>
          <p:nvPr>
            <p:ph type="pic" sz="quarter" idx="24"/>
          </p:nvPr>
        </p:nvSpPr>
        <p:spPr>
          <a:xfrm>
            <a:off x="7334060" y="6278563"/>
            <a:ext cx="3643313" cy="579437"/>
          </a:xfrm>
        </p:spPr>
        <p:txBody>
          <a:bodyPr/>
          <a:lstStyle/>
          <a:p>
            <a:endParaRPr lang="en-GB"/>
          </a:p>
        </p:txBody>
      </p:sp>
      <p:sp>
        <p:nvSpPr>
          <p:cNvPr id="6" name="Text Placeholder 5">
            <a:extLst>
              <a:ext uri="{FF2B5EF4-FFF2-40B4-BE49-F238E27FC236}">
                <a16:creationId xmlns:a16="http://schemas.microsoft.com/office/drawing/2014/main" id="{006342D0-52D0-9618-716E-E999387EF29E}"/>
              </a:ext>
            </a:extLst>
          </p:cNvPr>
          <p:cNvSpPr>
            <a:spLocks noGrp="1"/>
          </p:cNvSpPr>
          <p:nvPr>
            <p:ph type="body" sz="quarter" idx="23"/>
          </p:nvPr>
        </p:nvSpPr>
        <p:spPr>
          <a:xfrm>
            <a:off x="7603626" y="6361113"/>
            <a:ext cx="2830459" cy="414338"/>
          </a:xfrm>
        </p:spPr>
        <p:txBody>
          <a:bodyPr/>
          <a:lstStyle/>
          <a:p>
            <a:r>
              <a:rPr lang="en-GB" dirty="0"/>
              <a:t>Barrow Town Hall, 1935</a:t>
            </a:r>
          </a:p>
        </p:txBody>
      </p:sp>
    </p:spTree>
    <p:extLst>
      <p:ext uri="{BB962C8B-B14F-4D97-AF65-F5344CB8AC3E}">
        <p14:creationId xmlns:p14="http://schemas.microsoft.com/office/powerpoint/2010/main" val="1262524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EE0CD-758F-275A-F6B8-09BDB9CE813B}"/>
              </a:ext>
            </a:extLst>
          </p:cNvPr>
          <p:cNvSpPr>
            <a:spLocks noGrp="1"/>
          </p:cNvSpPr>
          <p:nvPr>
            <p:ph type="title"/>
          </p:nvPr>
        </p:nvSpPr>
        <p:spPr/>
        <p:txBody>
          <a:bodyPr/>
          <a:lstStyle/>
          <a:p>
            <a:r>
              <a:rPr lang="en-GB" dirty="0"/>
              <a:t>Suggested enrichment activity: Inside the town hall</a:t>
            </a:r>
          </a:p>
        </p:txBody>
      </p:sp>
      <p:sp>
        <p:nvSpPr>
          <p:cNvPr id="3" name="Content Placeholder 2">
            <a:extLst>
              <a:ext uri="{FF2B5EF4-FFF2-40B4-BE49-F238E27FC236}">
                <a16:creationId xmlns:a16="http://schemas.microsoft.com/office/drawing/2014/main" id="{9C9246C1-5321-B5B2-57FC-3CD0FE681EF5}"/>
              </a:ext>
            </a:extLst>
          </p:cNvPr>
          <p:cNvSpPr>
            <a:spLocks noGrp="1"/>
          </p:cNvSpPr>
          <p:nvPr>
            <p:ph idx="1"/>
          </p:nvPr>
        </p:nvSpPr>
        <p:spPr>
          <a:xfrm>
            <a:off x="381885" y="1470244"/>
            <a:ext cx="10971915" cy="1272956"/>
          </a:xfrm>
        </p:spPr>
        <p:txBody>
          <a:bodyPr/>
          <a:lstStyle/>
          <a:p>
            <a:r>
              <a:rPr lang="en-GB" dirty="0"/>
              <a:t>Visit the town hall with your family and see if you can go inside (you may even be able to have a guided tour).</a:t>
            </a:r>
          </a:p>
          <a:p>
            <a:endParaRPr lang="en-GB" dirty="0"/>
          </a:p>
        </p:txBody>
      </p:sp>
      <p:sp>
        <p:nvSpPr>
          <p:cNvPr id="7" name="TextBox 6">
            <a:extLst>
              <a:ext uri="{FF2B5EF4-FFF2-40B4-BE49-F238E27FC236}">
                <a16:creationId xmlns:a16="http://schemas.microsoft.com/office/drawing/2014/main" id="{045DFEA7-32C7-C9EB-1CD0-32158AE1DBCC}"/>
              </a:ext>
            </a:extLst>
          </p:cNvPr>
          <p:cNvSpPr txBox="1"/>
          <p:nvPr/>
        </p:nvSpPr>
        <p:spPr>
          <a:xfrm>
            <a:off x="4244008" y="2743200"/>
            <a:ext cx="6142382" cy="3108543"/>
          </a:xfrm>
          <a:prstGeom prst="rect">
            <a:avLst/>
          </a:prstGeom>
          <a:noFill/>
        </p:spPr>
        <p:txBody>
          <a:bodyPr wrap="square">
            <a:spAutoFit/>
          </a:bodyPr>
          <a:lstStyle/>
          <a:p>
            <a:pPr marL="0" indent="0">
              <a:buNone/>
            </a:pPr>
            <a:r>
              <a:rPr lang="en-GB" sz="2800" dirty="0"/>
              <a:t>Look out for: </a:t>
            </a:r>
          </a:p>
          <a:p>
            <a:pPr marL="285750" indent="-285750">
              <a:buFont typeface="Arial" panose="020B0604020202020204" pitchFamily="34" charset="0"/>
              <a:buChar char="•"/>
            </a:pPr>
            <a:r>
              <a:rPr lang="en-GB" sz="2800" dirty="0"/>
              <a:t>The WW1 and WW2 war memorials</a:t>
            </a:r>
          </a:p>
          <a:p>
            <a:pPr marL="285750" indent="-285750">
              <a:buFont typeface="Arial" panose="020B0604020202020204" pitchFamily="34" charset="0"/>
              <a:buChar char="•"/>
            </a:pPr>
            <a:r>
              <a:rPr lang="en-GB" sz="2800" dirty="0"/>
              <a:t>Queens Hall, the largest room in the town hall, with its impressive clustered columns</a:t>
            </a:r>
          </a:p>
          <a:p>
            <a:pPr marL="285750" indent="-285750">
              <a:buFont typeface="Arial" panose="020B0604020202020204" pitchFamily="34" charset="0"/>
              <a:buChar char="•"/>
            </a:pPr>
            <a:r>
              <a:rPr lang="en-GB" sz="2800" dirty="0"/>
              <a:t>A portrait of the Duke of Devonshire</a:t>
            </a:r>
          </a:p>
          <a:p>
            <a:pPr marL="285750" indent="-285750">
              <a:buFont typeface="Arial" panose="020B0604020202020204" pitchFamily="34" charset="0"/>
              <a:buChar char="•"/>
            </a:pPr>
            <a:r>
              <a:rPr lang="en-GB" sz="2800" dirty="0"/>
              <a:t>A bust of Queen Victoria</a:t>
            </a:r>
          </a:p>
        </p:txBody>
      </p:sp>
      <p:grpSp>
        <p:nvGrpSpPr>
          <p:cNvPr id="8" name="Look-Char">
            <a:extLst>
              <a:ext uri="{FF2B5EF4-FFF2-40B4-BE49-F238E27FC236}">
                <a16:creationId xmlns:a16="http://schemas.microsoft.com/office/drawing/2014/main" id="{7FDF9F51-5A5C-F2AB-16EA-CD9142E75F05}"/>
              </a:ext>
              <a:ext uri="{C183D7F6-B498-43B3-948B-1728B52AA6E4}">
                <adec:decorative xmlns:adec="http://schemas.microsoft.com/office/drawing/2017/decorative" val="1"/>
              </a:ext>
            </a:extLst>
          </p:cNvPr>
          <p:cNvGrpSpPr/>
          <p:nvPr/>
        </p:nvGrpSpPr>
        <p:grpSpPr>
          <a:xfrm>
            <a:off x="699934" y="3118152"/>
            <a:ext cx="3145736" cy="2721968"/>
            <a:chOff x="5454739" y="748100"/>
            <a:chExt cx="2429350" cy="2383784"/>
          </a:xfrm>
        </p:grpSpPr>
        <p:sp>
          <p:nvSpPr>
            <p:cNvPr id="9" name="Deco-Washi">
              <a:extLst>
                <a:ext uri="{FF2B5EF4-FFF2-40B4-BE49-F238E27FC236}">
                  <a16:creationId xmlns:a16="http://schemas.microsoft.com/office/drawing/2014/main" id="{EA61F4CC-57E4-88A2-5672-50DF2F847E98}"/>
                </a:ext>
                <a:ext uri="{C183D7F6-B498-43B3-948B-1728B52AA6E4}">
                  <adec:decorative xmlns:adec="http://schemas.microsoft.com/office/drawing/2017/decorative" val="1"/>
                </a:ext>
              </a:extLst>
            </p:cNvPr>
            <p:cNvSpPr txBox="1">
              <a:spLocks/>
            </p:cNvSpPr>
            <p:nvPr/>
          </p:nvSpPr>
          <p:spPr>
            <a:xfrm>
              <a:off x="5645403" y="748100"/>
              <a:ext cx="1769427"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0" name="Text Placeholder" descr="Look">
              <a:extLst>
                <a:ext uri="{FF2B5EF4-FFF2-40B4-BE49-F238E27FC236}">
                  <a16:creationId xmlns:a16="http://schemas.microsoft.com/office/drawing/2014/main" id="{EDE77C69-E7E8-D2DD-9816-E14C595793C3}"/>
                </a:ext>
              </a:extLst>
            </p:cNvPr>
            <p:cNvSpPr txBox="1">
              <a:spLocks/>
            </p:cNvSpPr>
            <p:nvPr/>
          </p:nvSpPr>
          <p:spPr>
            <a:xfrm rot="21383919">
              <a:off x="5690974" y="856768"/>
              <a:ext cx="1700794" cy="41433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Look</a:t>
              </a:r>
            </a:p>
          </p:txBody>
        </p:sp>
        <p:pic>
          <p:nvPicPr>
            <p:cNvPr id="11" name="Look-icon" descr="Look character icon">
              <a:extLst>
                <a:ext uri="{FF2B5EF4-FFF2-40B4-BE49-F238E27FC236}">
                  <a16:creationId xmlns:a16="http://schemas.microsoft.com/office/drawing/2014/main" id="{4236BAF9-36BD-FB6D-A6F0-B02B957F5C3C}"/>
                </a:ext>
              </a:extLst>
            </p:cNvPr>
            <p:cNvPicPr>
              <a:picLocks noChangeAspect="1"/>
            </p:cNvPicPr>
            <p:nvPr/>
          </p:nvPicPr>
          <p:blipFill>
            <a:blip r:embed="rId4"/>
            <a:stretch>
              <a:fillRect/>
            </a:stretch>
          </p:blipFill>
          <p:spPr>
            <a:xfrm>
              <a:off x="5454739" y="1565372"/>
              <a:ext cx="2429350" cy="1566512"/>
            </a:xfrm>
            <a:prstGeom prst="rect">
              <a:avLst/>
            </a:prstGeom>
          </p:spPr>
        </p:pic>
      </p:grpSp>
    </p:spTree>
    <p:extLst>
      <p:ext uri="{BB962C8B-B14F-4D97-AF65-F5344CB8AC3E}">
        <p14:creationId xmlns:p14="http://schemas.microsoft.com/office/powerpoint/2010/main" val="2878656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4C180-8972-235B-345D-350A885104D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99E99CF-A0DF-012B-B1D6-7CA673C6C94B}"/>
              </a:ext>
            </a:extLst>
          </p:cNvPr>
          <p:cNvSpPr>
            <a:spLocks noGrp="1"/>
          </p:cNvSpPr>
          <p:nvPr>
            <p:ph type="title"/>
          </p:nvPr>
        </p:nvSpPr>
        <p:spPr>
          <a:xfrm>
            <a:off x="297331" y="-849719"/>
            <a:ext cx="5580905" cy="710288"/>
          </a:xfrm>
        </p:spPr>
        <p:txBody>
          <a:bodyPr>
            <a:normAutofit fontScale="90000"/>
          </a:bodyPr>
          <a:lstStyle/>
          <a:p>
            <a:r>
              <a:rPr lang="en-GB" dirty="0">
                <a:cs typeface="Arial" panose="020B0604020202020204" pitchFamily="34" charset="0"/>
              </a:rPr>
              <a:t>Site of Pass &amp; Co Department Store, Duke Street</a:t>
            </a:r>
            <a:br>
              <a:rPr lang="en-US" dirty="0"/>
            </a:br>
            <a:endParaRPr lang="en-GB" dirty="0"/>
          </a:p>
        </p:txBody>
      </p:sp>
      <p:sp>
        <p:nvSpPr>
          <p:cNvPr id="3" name="TextBox 2">
            <a:extLst>
              <a:ext uri="{FF2B5EF4-FFF2-40B4-BE49-F238E27FC236}">
                <a16:creationId xmlns:a16="http://schemas.microsoft.com/office/drawing/2014/main" id="{C3CFE306-60D6-569E-3A67-CA428857E817}"/>
              </a:ext>
            </a:extLst>
          </p:cNvPr>
          <p:cNvSpPr txBox="1"/>
          <p:nvPr/>
        </p:nvSpPr>
        <p:spPr>
          <a:xfrm>
            <a:off x="152222" y="2665613"/>
            <a:ext cx="5824330" cy="2585323"/>
          </a:xfrm>
          <a:prstGeom prst="rect">
            <a:avLst/>
          </a:prstGeom>
          <a:noFill/>
        </p:spPr>
        <p:txBody>
          <a:bodyPr wrap="square">
            <a:spAutoFit/>
          </a:bodyPr>
          <a:lstStyle/>
          <a:p>
            <a:pPr marL="0" indent="0">
              <a:lnSpc>
                <a:spcPct val="100000"/>
              </a:lnSpc>
              <a:spcBef>
                <a:spcPts val="0"/>
              </a:spcBef>
              <a:buNone/>
            </a:pPr>
            <a:r>
              <a:rPr lang="en-GB" sz="2400" dirty="0">
                <a:latin typeface="Arial" panose="020B0604020202020204" pitchFamily="34" charset="0"/>
                <a:cs typeface="Arial" panose="020B0604020202020204" pitchFamily="34" charset="0"/>
              </a:rPr>
              <a:t>Before Barrow’s growth Duke Street was an unmade road linking the villages of Barrow and Hindpool. Over time shops, banks and businesses set up here. By the late 1800s Duke Street was Barrow’s main shopping street.  </a:t>
            </a:r>
          </a:p>
          <a:p>
            <a:pPr marL="0" indent="0">
              <a:lnSpc>
                <a:spcPct val="100000"/>
              </a:lnSpc>
              <a:spcBef>
                <a:spcPts val="0"/>
              </a:spcBef>
              <a:buNone/>
            </a:pPr>
            <a:endParaRPr lang="en-GB" sz="1800" dirty="0">
              <a:latin typeface="Arial" panose="020B0604020202020204" pitchFamily="34" charset="0"/>
              <a:cs typeface="Arial" panose="020B0604020202020204" pitchFamily="34" charset="0"/>
            </a:endParaRPr>
          </a:p>
        </p:txBody>
      </p:sp>
      <p:pic>
        <p:nvPicPr>
          <p:cNvPr id="6" name="Picture Placeholder 5" descr="A black and white photo of Pass and Co Deptartment Store. Through the windows of the ground and first floor you can see items on sale">
            <a:extLst>
              <a:ext uri="{FF2B5EF4-FFF2-40B4-BE49-F238E27FC236}">
                <a16:creationId xmlns:a16="http://schemas.microsoft.com/office/drawing/2014/main" id="{D7F45665-494D-C03E-C20E-3A1789E4DDB5}"/>
              </a:ext>
              <a:ext uri="{C183D7F6-B498-43B3-948B-1728B52AA6E4}">
                <adec:decorative xmlns:adec="http://schemas.microsoft.com/office/drawing/2017/decorative" val="0"/>
              </a:ext>
            </a:extLst>
          </p:cNvPr>
          <p:cNvPicPr>
            <a:picLocks noGrp="1" noChangeAspect="1"/>
          </p:cNvPicPr>
          <p:nvPr>
            <p:ph type="pic" sz="quarter" idx="10"/>
          </p:nvPr>
        </p:nvPicPr>
        <p:blipFill>
          <a:blip r:embed="rId3"/>
          <a:srcRect/>
          <a:stretch>
            <a:fillRect/>
          </a:stretch>
        </p:blipFill>
        <p:spPr/>
      </p:pic>
      <p:grpSp>
        <p:nvGrpSpPr>
          <p:cNvPr id="2" name="Washi">
            <a:extLst>
              <a:ext uri="{FF2B5EF4-FFF2-40B4-BE49-F238E27FC236}">
                <a16:creationId xmlns:a16="http://schemas.microsoft.com/office/drawing/2014/main" id="{2891BB2E-12B2-F772-6565-614E9DAAD6DF}"/>
              </a:ext>
              <a:ext uri="{C183D7F6-B498-43B3-948B-1728B52AA6E4}">
                <adec:decorative xmlns:adec="http://schemas.microsoft.com/office/drawing/2017/decorative" val="1"/>
              </a:ext>
            </a:extLst>
          </p:cNvPr>
          <p:cNvGrpSpPr/>
          <p:nvPr/>
        </p:nvGrpSpPr>
        <p:grpSpPr>
          <a:xfrm>
            <a:off x="152222" y="813350"/>
            <a:ext cx="5726014" cy="1184997"/>
            <a:chOff x="9489814" y="1418828"/>
            <a:chExt cx="1812608" cy="969242"/>
          </a:xfrm>
        </p:grpSpPr>
        <p:pic>
          <p:nvPicPr>
            <p:cNvPr id="4" name="Picture 3">
              <a:extLst>
                <a:ext uri="{FF2B5EF4-FFF2-40B4-BE49-F238E27FC236}">
                  <a16:creationId xmlns:a16="http://schemas.microsoft.com/office/drawing/2014/main" id="{BBD73DD0-9F40-0320-EE2A-84006A14D298}"/>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489814" y="1418828"/>
              <a:ext cx="1812608" cy="969242"/>
            </a:xfrm>
            <a:prstGeom prst="rect">
              <a:avLst/>
            </a:prstGeom>
          </p:spPr>
        </p:pic>
        <p:sp>
          <p:nvSpPr>
            <p:cNvPr id="5" name="Text Placeholder">
              <a:extLst>
                <a:ext uri="{FF2B5EF4-FFF2-40B4-BE49-F238E27FC236}">
                  <a16:creationId xmlns:a16="http://schemas.microsoft.com/office/drawing/2014/main" id="{64DBA49D-503E-9C3F-53F8-AC55D9B3FBC9}"/>
                </a:ext>
              </a:extLst>
            </p:cNvPr>
            <p:cNvSpPr txBox="1">
              <a:spLocks/>
            </p:cNvSpPr>
            <p:nvPr/>
          </p:nvSpPr>
          <p:spPr>
            <a:xfrm>
              <a:off x="9523029" y="1691158"/>
              <a:ext cx="1706739" cy="42458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latin typeface="Arial" panose="020B0604020202020204" pitchFamily="34" charset="0"/>
                  <a:cs typeface="Arial" panose="020B0604020202020204" pitchFamily="34" charset="0"/>
                </a:rPr>
                <a:t>Site of Pass &amp; Co Department Store, Duke Street</a:t>
              </a:r>
              <a:endParaRPr lang="en-US" sz="2800" dirty="0"/>
            </a:p>
          </p:txBody>
        </p:sp>
      </p:grpSp>
    </p:spTree>
    <p:extLst>
      <p:ext uri="{BB962C8B-B14F-4D97-AF65-F5344CB8AC3E}">
        <p14:creationId xmlns:p14="http://schemas.microsoft.com/office/powerpoint/2010/main" val="819465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CDDB2C7-9906-A0F8-65BF-C25ECD3476E3}"/>
              </a:ext>
            </a:extLst>
          </p:cNvPr>
          <p:cNvSpPr>
            <a:spLocks noGrp="1"/>
          </p:cNvSpPr>
          <p:nvPr>
            <p:ph type="title"/>
          </p:nvPr>
        </p:nvSpPr>
        <p:spPr>
          <a:xfrm>
            <a:off x="383312" y="-1110977"/>
            <a:ext cx="5580905" cy="710288"/>
          </a:xfrm>
        </p:spPr>
        <p:txBody>
          <a:bodyPr>
            <a:normAutofit fontScale="90000"/>
          </a:bodyPr>
          <a:lstStyle/>
          <a:p>
            <a:r>
              <a:rPr lang="en-GB" dirty="0">
                <a:cs typeface="Arial" panose="020B0604020202020204" pitchFamily="34" charset="0"/>
              </a:rPr>
              <a:t>Site of Pass &amp; Co Department Store, Duke Street (2)</a:t>
            </a:r>
            <a:br>
              <a:rPr lang="en-US" dirty="0"/>
            </a:br>
            <a:endParaRPr lang="en-GB" dirty="0"/>
          </a:p>
        </p:txBody>
      </p:sp>
      <p:sp>
        <p:nvSpPr>
          <p:cNvPr id="14" name="TextBox 13">
            <a:extLst>
              <a:ext uri="{FF2B5EF4-FFF2-40B4-BE49-F238E27FC236}">
                <a16:creationId xmlns:a16="http://schemas.microsoft.com/office/drawing/2014/main" id="{C29B76B0-7797-87F8-AE21-DD3EFFB919A0}"/>
              </a:ext>
            </a:extLst>
          </p:cNvPr>
          <p:cNvSpPr txBox="1"/>
          <p:nvPr/>
        </p:nvSpPr>
        <p:spPr>
          <a:xfrm>
            <a:off x="187931" y="1622844"/>
            <a:ext cx="5723076" cy="4093428"/>
          </a:xfrm>
          <a:prstGeom prst="rect">
            <a:avLst/>
          </a:prstGeom>
          <a:noFill/>
        </p:spPr>
        <p:txBody>
          <a:bodyPr wrap="square">
            <a:spAutoFit/>
          </a:bodyPr>
          <a:lstStyle/>
          <a:p>
            <a:r>
              <a:rPr lang="en-GB" sz="2000" dirty="0">
                <a:latin typeface="Arial" panose="020B0604020202020204" pitchFamily="34" charset="0"/>
                <a:cs typeface="Arial" panose="020B0604020202020204" pitchFamily="34" charset="0"/>
              </a:rPr>
              <a:t>Pass and Co was one of the first shops on Duke Street.  Over time it grew to be a large department store. Its motto was that it sold “anything from a pin to a piano”. </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One of the most popular areas of the shop was its record department. The store sold 78 records. If you wanted to listen to a song, you asked the person behind the counter to put it on a record player. You then went into a little booth and listened to it through headphones. If the store didn’t have the record you wanted, you could place an order and collect it a few days later.  </a:t>
            </a:r>
          </a:p>
        </p:txBody>
      </p:sp>
      <p:pic>
        <p:nvPicPr>
          <p:cNvPr id="8" name="Picture Placeholder 7" descr="A view down Duke Street featuring the town hall with its tall clock tower. The corner of Pass and Co's building can be seen on the left had side of the image">
            <a:extLst>
              <a:ext uri="{FF2B5EF4-FFF2-40B4-BE49-F238E27FC236}">
                <a16:creationId xmlns:a16="http://schemas.microsoft.com/office/drawing/2014/main" id="{241963D5-27CE-918D-FDEF-8EE439035407}"/>
              </a:ext>
            </a:extLst>
          </p:cNvPr>
          <p:cNvPicPr>
            <a:picLocks noGrp="1" noChangeAspect="1"/>
          </p:cNvPicPr>
          <p:nvPr>
            <p:ph type="pic" sz="quarter" idx="10"/>
          </p:nvPr>
        </p:nvPicPr>
        <p:blipFill>
          <a:blip r:embed="rId3"/>
          <a:srcRect t="8958" b="8958"/>
          <a:stretch>
            <a:fillRect/>
          </a:stretch>
        </p:blipFill>
        <p:spPr/>
      </p:pic>
      <p:sp>
        <p:nvSpPr>
          <p:cNvPr id="5" name="Picture Placeholder 4">
            <a:extLst>
              <a:ext uri="{FF2B5EF4-FFF2-40B4-BE49-F238E27FC236}">
                <a16:creationId xmlns:a16="http://schemas.microsoft.com/office/drawing/2014/main" id="{BA460444-8533-09F7-1878-F3923FF625CF}"/>
              </a:ext>
              <a:ext uri="{C183D7F6-B498-43B3-948B-1728B52AA6E4}">
                <adec:decorative xmlns:adec="http://schemas.microsoft.com/office/drawing/2017/decorative" val="1"/>
              </a:ext>
            </a:extLst>
          </p:cNvPr>
          <p:cNvSpPr>
            <a:spLocks noGrp="1"/>
          </p:cNvSpPr>
          <p:nvPr>
            <p:ph type="pic" sz="quarter" idx="24"/>
          </p:nvPr>
        </p:nvSpPr>
        <p:spPr>
          <a:xfrm>
            <a:off x="8155459" y="6192065"/>
            <a:ext cx="4036541" cy="579437"/>
          </a:xfrm>
        </p:spPr>
        <p:txBody>
          <a:bodyPr/>
          <a:lstStyle/>
          <a:p>
            <a:endParaRPr lang="en-GB"/>
          </a:p>
        </p:txBody>
      </p:sp>
      <p:sp>
        <p:nvSpPr>
          <p:cNvPr id="6" name="Text Placeholder 5">
            <a:extLst>
              <a:ext uri="{FF2B5EF4-FFF2-40B4-BE49-F238E27FC236}">
                <a16:creationId xmlns:a16="http://schemas.microsoft.com/office/drawing/2014/main" id="{AFA19CBE-E65E-9250-DFCC-66E113994D93}"/>
              </a:ext>
              <a:ext uri="{C183D7F6-B498-43B3-948B-1728B52AA6E4}">
                <adec:decorative xmlns:adec="http://schemas.microsoft.com/office/drawing/2017/decorative" val="1"/>
              </a:ext>
            </a:extLst>
          </p:cNvPr>
          <p:cNvSpPr>
            <a:spLocks noGrp="1"/>
          </p:cNvSpPr>
          <p:nvPr>
            <p:ph type="body" sz="quarter" idx="23"/>
          </p:nvPr>
        </p:nvSpPr>
        <p:spPr>
          <a:xfrm>
            <a:off x="8512757" y="6274615"/>
            <a:ext cx="3473297" cy="410390"/>
          </a:xfrm>
        </p:spPr>
        <p:txBody>
          <a:bodyPr/>
          <a:lstStyle/>
          <a:p>
            <a:r>
              <a:rPr lang="en-GB" dirty="0"/>
              <a:t>Duke St with Pass &amp; Co bottom left</a:t>
            </a:r>
          </a:p>
        </p:txBody>
      </p:sp>
      <p:grpSp>
        <p:nvGrpSpPr>
          <p:cNvPr id="9" name="Washi">
            <a:extLst>
              <a:ext uri="{FF2B5EF4-FFF2-40B4-BE49-F238E27FC236}">
                <a16:creationId xmlns:a16="http://schemas.microsoft.com/office/drawing/2014/main" id="{CB65FDED-E836-F7E4-41A2-AF01D31ABCDF}"/>
              </a:ext>
              <a:ext uri="{C183D7F6-B498-43B3-948B-1728B52AA6E4}">
                <adec:decorative xmlns:adec="http://schemas.microsoft.com/office/drawing/2017/decorative" val="1"/>
              </a:ext>
            </a:extLst>
          </p:cNvPr>
          <p:cNvGrpSpPr/>
          <p:nvPr/>
        </p:nvGrpSpPr>
        <p:grpSpPr>
          <a:xfrm>
            <a:off x="0" y="257296"/>
            <a:ext cx="5726014" cy="1184997"/>
            <a:chOff x="9489814" y="1418828"/>
            <a:chExt cx="1812608" cy="969242"/>
          </a:xfrm>
        </p:grpSpPr>
        <p:pic>
          <p:nvPicPr>
            <p:cNvPr id="10" name="Picture 9">
              <a:extLst>
                <a:ext uri="{FF2B5EF4-FFF2-40B4-BE49-F238E27FC236}">
                  <a16:creationId xmlns:a16="http://schemas.microsoft.com/office/drawing/2014/main" id="{9DE68376-719E-0544-3C32-019B7C6A2697}"/>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489814" y="1418828"/>
              <a:ext cx="1812608" cy="969242"/>
            </a:xfrm>
            <a:prstGeom prst="rect">
              <a:avLst/>
            </a:prstGeom>
          </p:spPr>
        </p:pic>
        <p:sp>
          <p:nvSpPr>
            <p:cNvPr id="11" name="Text Placeholder">
              <a:extLst>
                <a:ext uri="{FF2B5EF4-FFF2-40B4-BE49-F238E27FC236}">
                  <a16:creationId xmlns:a16="http://schemas.microsoft.com/office/drawing/2014/main" id="{2AD78BA3-CA6F-3F65-86B2-DD451A03C8B8}"/>
                </a:ext>
              </a:extLst>
            </p:cNvPr>
            <p:cNvSpPr txBox="1">
              <a:spLocks/>
            </p:cNvSpPr>
            <p:nvPr/>
          </p:nvSpPr>
          <p:spPr>
            <a:xfrm>
              <a:off x="9523029" y="1691158"/>
              <a:ext cx="1706739" cy="42458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latin typeface="Arial" panose="020B0604020202020204" pitchFamily="34" charset="0"/>
                  <a:cs typeface="Arial" panose="020B0604020202020204" pitchFamily="34" charset="0"/>
                </a:rPr>
                <a:t>Site of Pass &amp; Co Department Store, Duke Street</a:t>
              </a:r>
              <a:endParaRPr lang="en-US" sz="2800" dirty="0"/>
            </a:p>
          </p:txBody>
        </p:sp>
      </p:grpSp>
    </p:spTree>
    <p:extLst>
      <p:ext uri="{BB962C8B-B14F-4D97-AF65-F5344CB8AC3E}">
        <p14:creationId xmlns:p14="http://schemas.microsoft.com/office/powerpoint/2010/main" val="3291917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60682-D3EF-F719-4994-DC0DC697E22D}"/>
              </a:ext>
            </a:extLst>
          </p:cNvPr>
          <p:cNvSpPr>
            <a:spLocks noGrp="1"/>
          </p:cNvSpPr>
          <p:nvPr>
            <p:ph type="title"/>
          </p:nvPr>
        </p:nvSpPr>
        <p:spPr/>
        <p:txBody>
          <a:bodyPr/>
          <a:lstStyle/>
          <a:p>
            <a:r>
              <a:rPr lang="en-GB" dirty="0"/>
              <a:t>Suggested in-class activity: Duke Street in the Past</a:t>
            </a:r>
          </a:p>
        </p:txBody>
      </p:sp>
      <p:sp>
        <p:nvSpPr>
          <p:cNvPr id="3" name="Content Placeholder 2">
            <a:extLst>
              <a:ext uri="{FF2B5EF4-FFF2-40B4-BE49-F238E27FC236}">
                <a16:creationId xmlns:a16="http://schemas.microsoft.com/office/drawing/2014/main" id="{6E8C8439-D842-49DE-5F71-8C61EC1F2E3B}"/>
              </a:ext>
            </a:extLst>
          </p:cNvPr>
          <p:cNvSpPr>
            <a:spLocks noGrp="1"/>
          </p:cNvSpPr>
          <p:nvPr>
            <p:ph idx="1"/>
          </p:nvPr>
        </p:nvSpPr>
        <p:spPr>
          <a:xfrm>
            <a:off x="381885" y="1470244"/>
            <a:ext cx="10971915" cy="1638099"/>
          </a:xfrm>
        </p:spPr>
        <p:txBody>
          <a:bodyPr/>
          <a:lstStyle/>
          <a:p>
            <a:r>
              <a:rPr lang="en-GB"/>
              <a:t>Find out more about Pass and Co, and other shops that used to be on Duke Street using this </a:t>
            </a:r>
            <a:r>
              <a:rPr lang="en-GB">
                <a:hlinkClick r:id="rId2"/>
              </a:rPr>
              <a:t>short film</a:t>
            </a:r>
            <a:r>
              <a:rPr lang="en-GB"/>
              <a:t>.</a:t>
            </a:r>
          </a:p>
          <a:p>
            <a:endParaRPr lang="en-GB"/>
          </a:p>
          <a:p>
            <a:endParaRPr lang="en-GB" dirty="0"/>
          </a:p>
        </p:txBody>
      </p:sp>
      <p:grpSp>
        <p:nvGrpSpPr>
          <p:cNvPr id="4" name="Draw-Char">
            <a:extLst>
              <a:ext uri="{FF2B5EF4-FFF2-40B4-BE49-F238E27FC236}">
                <a16:creationId xmlns:a16="http://schemas.microsoft.com/office/drawing/2014/main" id="{CDA1C1C1-AF8E-4934-F9D7-1CC078FE3969}"/>
              </a:ext>
              <a:ext uri="{C183D7F6-B498-43B3-948B-1728B52AA6E4}">
                <adec:decorative xmlns:adec="http://schemas.microsoft.com/office/drawing/2017/decorative" val="1"/>
              </a:ext>
            </a:extLst>
          </p:cNvPr>
          <p:cNvGrpSpPr/>
          <p:nvPr/>
        </p:nvGrpSpPr>
        <p:grpSpPr>
          <a:xfrm>
            <a:off x="7502123" y="2511081"/>
            <a:ext cx="2543364" cy="2876675"/>
            <a:chOff x="7522001" y="3749657"/>
            <a:chExt cx="2543364" cy="2876675"/>
          </a:xfrm>
        </p:grpSpPr>
        <p:sp>
          <p:nvSpPr>
            <p:cNvPr id="5" name="Deco-washi">
              <a:extLst>
                <a:ext uri="{FF2B5EF4-FFF2-40B4-BE49-F238E27FC236}">
                  <a16:creationId xmlns:a16="http://schemas.microsoft.com/office/drawing/2014/main" id="{3D18977D-5226-2972-AA64-94CD27C96127}"/>
                </a:ext>
                <a:ext uri="{C183D7F6-B498-43B3-948B-1728B52AA6E4}">
                  <adec:decorative xmlns:adec="http://schemas.microsoft.com/office/drawing/2017/decorative" val="1"/>
                </a:ext>
              </a:extLst>
            </p:cNvPr>
            <p:cNvSpPr txBox="1">
              <a:spLocks/>
            </p:cNvSpPr>
            <p:nvPr/>
          </p:nvSpPr>
          <p:spPr>
            <a:xfrm>
              <a:off x="7825242" y="3749657"/>
              <a:ext cx="1769427"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6" name="Text Placeholder">
              <a:extLst>
                <a:ext uri="{FF2B5EF4-FFF2-40B4-BE49-F238E27FC236}">
                  <a16:creationId xmlns:a16="http://schemas.microsoft.com/office/drawing/2014/main" id="{6C15E052-E4A5-D08A-FC28-47DA60D36F07}"/>
                </a:ext>
              </a:extLst>
            </p:cNvPr>
            <p:cNvSpPr txBox="1">
              <a:spLocks/>
            </p:cNvSpPr>
            <p:nvPr/>
          </p:nvSpPr>
          <p:spPr>
            <a:xfrm rot="21383919">
              <a:off x="7982032" y="3874087"/>
              <a:ext cx="1455846" cy="41433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Design</a:t>
              </a:r>
            </a:p>
          </p:txBody>
        </p:sp>
        <p:pic>
          <p:nvPicPr>
            <p:cNvPr id="7" name="Draw-icon" descr="Draw character icon">
              <a:extLst>
                <a:ext uri="{FF2B5EF4-FFF2-40B4-BE49-F238E27FC236}">
                  <a16:creationId xmlns:a16="http://schemas.microsoft.com/office/drawing/2014/main" id="{6242C804-B489-7E4D-19F7-86305E3C27D8}"/>
                </a:ext>
              </a:extLst>
            </p:cNvPr>
            <p:cNvPicPr>
              <a:picLocks noChangeAspect="1"/>
            </p:cNvPicPr>
            <p:nvPr/>
          </p:nvPicPr>
          <p:blipFill>
            <a:blip r:embed="rId5"/>
            <a:stretch>
              <a:fillRect/>
            </a:stretch>
          </p:blipFill>
          <p:spPr>
            <a:xfrm>
              <a:off x="7522001" y="4492817"/>
              <a:ext cx="2543364" cy="2133515"/>
            </a:xfrm>
            <a:prstGeom prst="rect">
              <a:avLst/>
            </a:prstGeom>
          </p:spPr>
        </p:pic>
      </p:grpSp>
      <p:sp>
        <p:nvSpPr>
          <p:cNvPr id="9" name="TextBox 8">
            <a:extLst>
              <a:ext uri="{FF2B5EF4-FFF2-40B4-BE49-F238E27FC236}">
                <a16:creationId xmlns:a16="http://schemas.microsoft.com/office/drawing/2014/main" id="{BB20A3A3-4D46-90B2-DBC9-79A370F63267}"/>
              </a:ext>
            </a:extLst>
          </p:cNvPr>
          <p:cNvSpPr txBox="1"/>
          <p:nvPr/>
        </p:nvSpPr>
        <p:spPr>
          <a:xfrm>
            <a:off x="357187" y="2920831"/>
            <a:ext cx="6401422" cy="1384995"/>
          </a:xfrm>
          <a:prstGeom prst="rect">
            <a:avLst/>
          </a:prstGeom>
          <a:noFill/>
        </p:spPr>
        <p:txBody>
          <a:bodyPr wrap="square">
            <a:spAutoFit/>
          </a:bodyPr>
          <a:lstStyle/>
          <a:p>
            <a:r>
              <a:rPr lang="en-GB" sz="2800" dirty="0"/>
              <a:t>Could you design and illustrate  one or more plans of the street, showing the shops at a particular time in the past?</a:t>
            </a:r>
          </a:p>
        </p:txBody>
      </p:sp>
    </p:spTree>
    <p:extLst>
      <p:ext uri="{BB962C8B-B14F-4D97-AF65-F5344CB8AC3E}">
        <p14:creationId xmlns:p14="http://schemas.microsoft.com/office/powerpoint/2010/main" val="21042671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79AC-E582-E2C9-B209-87317A3FB58D}"/>
              </a:ext>
            </a:extLst>
          </p:cNvPr>
          <p:cNvSpPr>
            <a:spLocks noGrp="1"/>
          </p:cNvSpPr>
          <p:nvPr>
            <p:ph type="title"/>
          </p:nvPr>
        </p:nvSpPr>
        <p:spPr/>
        <p:txBody>
          <a:bodyPr>
            <a:normAutofit fontScale="90000"/>
          </a:bodyPr>
          <a:lstStyle/>
          <a:p>
            <a:r>
              <a:rPr lang="en-GB" dirty="0"/>
              <a:t>Suggested enrichment activity: Listening to music</a:t>
            </a:r>
          </a:p>
        </p:txBody>
      </p:sp>
      <p:sp>
        <p:nvSpPr>
          <p:cNvPr id="3" name="Content Placeholder 2">
            <a:extLst>
              <a:ext uri="{FF2B5EF4-FFF2-40B4-BE49-F238E27FC236}">
                <a16:creationId xmlns:a16="http://schemas.microsoft.com/office/drawing/2014/main" id="{A993FE15-83AF-E89D-279A-04417FB2EE48}"/>
              </a:ext>
            </a:extLst>
          </p:cNvPr>
          <p:cNvSpPr>
            <a:spLocks noGrp="1"/>
          </p:cNvSpPr>
          <p:nvPr>
            <p:ph idx="1"/>
          </p:nvPr>
        </p:nvSpPr>
        <p:spPr>
          <a:xfrm>
            <a:off x="581792" y="1780413"/>
            <a:ext cx="4464367" cy="4266470"/>
          </a:xfrm>
        </p:spPr>
        <p:txBody>
          <a:bodyPr/>
          <a:lstStyle/>
          <a:p>
            <a:r>
              <a:rPr lang="en-GB" dirty="0"/>
              <a:t>Ask a parent, grandparent or another adult how they used to buy and listen to music in the past.</a:t>
            </a:r>
          </a:p>
          <a:p>
            <a:endParaRPr lang="en-GB" dirty="0"/>
          </a:p>
        </p:txBody>
      </p:sp>
      <p:sp>
        <p:nvSpPr>
          <p:cNvPr id="4" name="Picture Placeholder 3">
            <a:extLst>
              <a:ext uri="{FF2B5EF4-FFF2-40B4-BE49-F238E27FC236}">
                <a16:creationId xmlns:a16="http://schemas.microsoft.com/office/drawing/2014/main" id="{D2BAAFF6-C42F-E365-0FE2-F4D28F4FF59E}"/>
              </a:ext>
              <a:ext uri="{C183D7F6-B498-43B3-948B-1728B52AA6E4}">
                <adec:decorative xmlns:adec="http://schemas.microsoft.com/office/drawing/2017/decorative" val="1"/>
              </a:ext>
            </a:extLst>
          </p:cNvPr>
          <p:cNvSpPr>
            <a:spLocks noGrp="1"/>
          </p:cNvSpPr>
          <p:nvPr>
            <p:ph type="pic" sz="quarter" idx="11"/>
          </p:nvPr>
        </p:nvSpPr>
        <p:spPr>
          <a:xfrm rot="20733588">
            <a:off x="5486520" y="118586"/>
            <a:ext cx="4653948" cy="3300824"/>
          </a:xfrm>
        </p:spPr>
        <p:txBody>
          <a:bodyPr/>
          <a:lstStyle/>
          <a:p>
            <a:endParaRPr lang="en-GB"/>
          </a:p>
        </p:txBody>
      </p:sp>
      <p:pic>
        <p:nvPicPr>
          <p:cNvPr id="15" name="Picture Placeholder 14">
            <a:extLst>
              <a:ext uri="{FF2B5EF4-FFF2-40B4-BE49-F238E27FC236}">
                <a16:creationId xmlns:a16="http://schemas.microsoft.com/office/drawing/2014/main" id="{3057C056-5EC9-83E8-AC1D-46F0E640F8F5}"/>
              </a:ext>
              <a:ext uri="{C183D7F6-B498-43B3-948B-1728B52AA6E4}">
                <adec:decorative xmlns:adec="http://schemas.microsoft.com/office/drawing/2017/decorative" val="1"/>
              </a:ext>
            </a:extLst>
          </p:cNvPr>
          <p:cNvPicPr>
            <a:picLocks noGrp="1" noChangeAspect="1"/>
          </p:cNvPicPr>
          <p:nvPr>
            <p:ph type="pic" sz="quarter" idx="12"/>
          </p:nvPr>
        </p:nvPicPr>
        <p:blipFill>
          <a:blip r:embed="rId3"/>
          <a:srcRect l="-1634" r="658"/>
          <a:stretch/>
        </p:blipFill>
        <p:spPr>
          <a:xfrm rot="20733588">
            <a:off x="5964010" y="588451"/>
            <a:ext cx="3596658" cy="2238250"/>
          </a:xfrm>
        </p:spPr>
      </p:pic>
      <p:sp>
        <p:nvSpPr>
          <p:cNvPr id="6" name="Picture Placeholder 5">
            <a:extLst>
              <a:ext uri="{FF2B5EF4-FFF2-40B4-BE49-F238E27FC236}">
                <a16:creationId xmlns:a16="http://schemas.microsoft.com/office/drawing/2014/main" id="{DFE308F8-7C72-CE43-3F4D-C310581C6341}"/>
              </a:ext>
              <a:ext uri="{C183D7F6-B498-43B3-948B-1728B52AA6E4}">
                <adec:decorative xmlns:adec="http://schemas.microsoft.com/office/drawing/2017/decorative" val="1"/>
              </a:ext>
            </a:extLst>
          </p:cNvPr>
          <p:cNvSpPr>
            <a:spLocks noGrp="1"/>
          </p:cNvSpPr>
          <p:nvPr>
            <p:ph type="pic" sz="quarter" idx="26"/>
          </p:nvPr>
        </p:nvSpPr>
        <p:spPr>
          <a:xfrm>
            <a:off x="9332913" y="1148588"/>
            <a:ext cx="2603237" cy="631825"/>
          </a:xfrm>
        </p:spPr>
        <p:txBody>
          <a:bodyPr/>
          <a:lstStyle/>
          <a:p>
            <a:endParaRPr lang="en-GB"/>
          </a:p>
        </p:txBody>
      </p:sp>
      <p:sp>
        <p:nvSpPr>
          <p:cNvPr id="7" name="Text Placeholder 6">
            <a:extLst>
              <a:ext uri="{FF2B5EF4-FFF2-40B4-BE49-F238E27FC236}">
                <a16:creationId xmlns:a16="http://schemas.microsoft.com/office/drawing/2014/main" id="{DEE01854-D1F2-27FE-D4E9-058A8E8B5EC6}"/>
              </a:ext>
              <a:ext uri="{C183D7F6-B498-43B3-948B-1728B52AA6E4}">
                <adec:decorative xmlns:adec="http://schemas.microsoft.com/office/drawing/2017/decorative" val="1"/>
              </a:ext>
            </a:extLst>
          </p:cNvPr>
          <p:cNvSpPr>
            <a:spLocks noGrp="1"/>
          </p:cNvSpPr>
          <p:nvPr>
            <p:ph type="body" sz="quarter" idx="23"/>
          </p:nvPr>
        </p:nvSpPr>
        <p:spPr>
          <a:xfrm>
            <a:off x="9279210" y="1257331"/>
            <a:ext cx="2603237" cy="414338"/>
          </a:xfrm>
        </p:spPr>
        <p:txBody>
          <a:bodyPr/>
          <a:lstStyle/>
          <a:p>
            <a:r>
              <a:rPr lang="en-GB" sz="1600" dirty="0"/>
              <a:t>Record player</a:t>
            </a:r>
          </a:p>
        </p:txBody>
      </p:sp>
      <p:sp>
        <p:nvSpPr>
          <p:cNvPr id="8" name="Picture Placeholder 7">
            <a:extLst>
              <a:ext uri="{FF2B5EF4-FFF2-40B4-BE49-F238E27FC236}">
                <a16:creationId xmlns:a16="http://schemas.microsoft.com/office/drawing/2014/main" id="{913680AC-265B-E9E6-926B-6A47B19E7E52}"/>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GB"/>
          </a:p>
        </p:txBody>
      </p:sp>
      <p:pic>
        <p:nvPicPr>
          <p:cNvPr id="17" name="Picture Placeholder 16">
            <a:extLst>
              <a:ext uri="{FF2B5EF4-FFF2-40B4-BE49-F238E27FC236}">
                <a16:creationId xmlns:a16="http://schemas.microsoft.com/office/drawing/2014/main" id="{39BB34D3-C30C-71EC-65E2-799657CCCBF5}"/>
              </a:ext>
              <a:ext uri="{C183D7F6-B498-43B3-948B-1728B52AA6E4}">
                <adec:decorative xmlns:adec="http://schemas.microsoft.com/office/drawing/2017/decorative" val="1"/>
              </a:ext>
            </a:extLst>
          </p:cNvPr>
          <p:cNvPicPr>
            <a:picLocks noGrp="1" noChangeAspect="1"/>
          </p:cNvPicPr>
          <p:nvPr>
            <p:ph type="pic" sz="quarter" idx="14"/>
          </p:nvPr>
        </p:nvPicPr>
        <p:blipFill>
          <a:blip r:embed="rId4"/>
          <a:srcRect l="-4557" t="1986" b="1986"/>
          <a:stretch/>
        </p:blipFill>
        <p:spPr>
          <a:xfrm rot="1268507">
            <a:off x="8315052" y="3036654"/>
            <a:ext cx="3010015" cy="2764023"/>
          </a:xfrm>
        </p:spPr>
      </p:pic>
      <p:sp>
        <p:nvSpPr>
          <p:cNvPr id="10" name="Picture Placeholder 9">
            <a:extLst>
              <a:ext uri="{FF2B5EF4-FFF2-40B4-BE49-F238E27FC236}">
                <a16:creationId xmlns:a16="http://schemas.microsoft.com/office/drawing/2014/main" id="{2482B9B2-3895-F0CE-2962-4505F8334722}"/>
              </a:ext>
              <a:ext uri="{C183D7F6-B498-43B3-948B-1728B52AA6E4}">
                <adec:decorative xmlns:adec="http://schemas.microsoft.com/office/drawing/2017/decorative" val="1"/>
              </a:ext>
            </a:extLst>
          </p:cNvPr>
          <p:cNvSpPr>
            <a:spLocks noGrp="1"/>
          </p:cNvSpPr>
          <p:nvPr>
            <p:ph type="pic" sz="quarter" idx="25"/>
          </p:nvPr>
        </p:nvSpPr>
        <p:spPr/>
        <p:txBody>
          <a:bodyPr/>
          <a:lstStyle/>
          <a:p>
            <a:endParaRPr lang="en-GB"/>
          </a:p>
        </p:txBody>
      </p:sp>
      <p:sp>
        <p:nvSpPr>
          <p:cNvPr id="11" name="Text Placeholder 10">
            <a:extLst>
              <a:ext uri="{FF2B5EF4-FFF2-40B4-BE49-F238E27FC236}">
                <a16:creationId xmlns:a16="http://schemas.microsoft.com/office/drawing/2014/main" id="{F842AADA-13A9-A516-0F24-489C70DA986D}"/>
              </a:ext>
              <a:ext uri="{C183D7F6-B498-43B3-948B-1728B52AA6E4}">
                <adec:decorative xmlns:adec="http://schemas.microsoft.com/office/drawing/2017/decorative" val="1"/>
              </a:ext>
            </a:extLst>
          </p:cNvPr>
          <p:cNvSpPr>
            <a:spLocks noGrp="1"/>
          </p:cNvSpPr>
          <p:nvPr>
            <p:ph type="body" sz="quarter" idx="24"/>
          </p:nvPr>
        </p:nvSpPr>
        <p:spPr/>
        <p:txBody>
          <a:bodyPr/>
          <a:lstStyle/>
          <a:p>
            <a:r>
              <a:rPr lang="en-GB" sz="1600" dirty="0"/>
              <a:t>Cassette tape</a:t>
            </a:r>
          </a:p>
        </p:txBody>
      </p:sp>
      <p:grpSp>
        <p:nvGrpSpPr>
          <p:cNvPr id="18" name="Examine Char">
            <a:extLst>
              <a:ext uri="{FF2B5EF4-FFF2-40B4-BE49-F238E27FC236}">
                <a16:creationId xmlns:a16="http://schemas.microsoft.com/office/drawing/2014/main" id="{BC2CF7AF-007D-8B47-FF7C-E40BB34EAE2C}"/>
              </a:ext>
              <a:ext uri="{C183D7F6-B498-43B3-948B-1728B52AA6E4}">
                <adec:decorative xmlns:adec="http://schemas.microsoft.com/office/drawing/2017/decorative" val="1"/>
              </a:ext>
            </a:extLst>
          </p:cNvPr>
          <p:cNvGrpSpPr/>
          <p:nvPr/>
        </p:nvGrpSpPr>
        <p:grpSpPr>
          <a:xfrm>
            <a:off x="500707" y="3870855"/>
            <a:ext cx="3283025" cy="2659510"/>
            <a:chOff x="1075528" y="3693234"/>
            <a:chExt cx="3283025" cy="2659510"/>
          </a:xfrm>
        </p:grpSpPr>
        <p:sp>
          <p:nvSpPr>
            <p:cNvPr id="19" name="Washi">
              <a:extLst>
                <a:ext uri="{FF2B5EF4-FFF2-40B4-BE49-F238E27FC236}">
                  <a16:creationId xmlns:a16="http://schemas.microsoft.com/office/drawing/2014/main" id="{25CB3659-B085-68CA-6BFD-22A4C880215D}"/>
                </a:ext>
                <a:ext uri="{C183D7F6-B498-43B3-948B-1728B52AA6E4}">
                  <adec:decorative xmlns:adec="http://schemas.microsoft.com/office/drawing/2017/decorative" val="1"/>
                </a:ext>
              </a:extLst>
            </p:cNvPr>
            <p:cNvSpPr txBox="1">
              <a:spLocks/>
            </p:cNvSpPr>
            <p:nvPr/>
          </p:nvSpPr>
          <p:spPr>
            <a:xfrm>
              <a:off x="2589126" y="3693234"/>
              <a:ext cx="1769427" cy="681038"/>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0" name="Text Placeholder">
              <a:extLst>
                <a:ext uri="{FF2B5EF4-FFF2-40B4-BE49-F238E27FC236}">
                  <a16:creationId xmlns:a16="http://schemas.microsoft.com/office/drawing/2014/main" id="{083E71C7-87E3-2CC5-F5C2-3EF72E844B4F}"/>
                </a:ext>
              </a:extLst>
            </p:cNvPr>
            <p:cNvSpPr txBox="1">
              <a:spLocks/>
            </p:cNvSpPr>
            <p:nvPr/>
          </p:nvSpPr>
          <p:spPr>
            <a:xfrm rot="21383919">
              <a:off x="2745916" y="3817664"/>
              <a:ext cx="1455846" cy="414338"/>
            </a:xfrm>
            <a:prstGeom prst="rect">
              <a:avLst/>
            </a:prstGeom>
            <a:noFill/>
          </p:spPr>
          <p:txBody>
            <a:bodyPr anchor="ctr" anchorCtr="0">
              <a:normAutofit fontScale="70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dirty="0">
                  <a:solidFill>
                    <a:srgbClr val="3F3F3F"/>
                  </a:solidFill>
                  <a:effectLst/>
                  <a:latin typeface="Helvetica" pitchFamily="2" charset="0"/>
                </a:rPr>
                <a:t>Listen</a:t>
              </a:r>
            </a:p>
          </p:txBody>
        </p:sp>
        <p:pic>
          <p:nvPicPr>
            <p:cNvPr id="21" name="Examine-icon" descr="Listen character icon">
              <a:extLst>
                <a:ext uri="{FF2B5EF4-FFF2-40B4-BE49-F238E27FC236}">
                  <a16:creationId xmlns:a16="http://schemas.microsoft.com/office/drawing/2014/main" id="{D1EB301B-C443-4C2D-EFDD-DB72A90CDE2D}"/>
                </a:ext>
              </a:extLst>
            </p:cNvPr>
            <p:cNvPicPr>
              <a:picLocks noChangeAspect="1"/>
            </p:cNvPicPr>
            <p:nvPr/>
          </p:nvPicPr>
          <p:blipFill>
            <a:blip r:embed="rId7"/>
            <a:srcRect/>
            <a:stretch/>
          </p:blipFill>
          <p:spPr>
            <a:xfrm>
              <a:off x="1075528" y="3789385"/>
              <a:ext cx="1683958" cy="2563359"/>
            </a:xfrm>
            <a:prstGeom prst="rect">
              <a:avLst/>
            </a:prstGeom>
          </p:spPr>
        </p:pic>
      </p:grpSp>
    </p:spTree>
    <p:extLst>
      <p:ext uri="{BB962C8B-B14F-4D97-AF65-F5344CB8AC3E}">
        <p14:creationId xmlns:p14="http://schemas.microsoft.com/office/powerpoint/2010/main" val="1211614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76A2DD-370C-77CC-F9FE-C797923EDD42}"/>
              </a:ext>
              <a:ext uri="{C183D7F6-B498-43B3-948B-1728B52AA6E4}">
                <adec:decorative xmlns:adec="http://schemas.microsoft.com/office/drawing/2017/decorative" val="1"/>
              </a:ext>
            </a:extLst>
          </p:cNvPr>
          <p:cNvSpPr>
            <a:spLocks noGrp="1"/>
          </p:cNvSpPr>
          <p:nvPr>
            <p:ph type="body" sz="quarter" idx="10"/>
          </p:nvPr>
        </p:nvSpPr>
        <p:spPr/>
        <p:txBody>
          <a:bodyPr/>
          <a:lstStyle/>
          <a:p>
            <a:endParaRPr lang="en-GB" dirty="0"/>
          </a:p>
        </p:txBody>
      </p:sp>
      <p:sp>
        <p:nvSpPr>
          <p:cNvPr id="6" name="Title 5">
            <a:extLst>
              <a:ext uri="{FF2B5EF4-FFF2-40B4-BE49-F238E27FC236}">
                <a16:creationId xmlns:a16="http://schemas.microsoft.com/office/drawing/2014/main" id="{B16F8DA7-7F37-61D4-20FB-52E766D71162}"/>
              </a:ext>
            </a:extLst>
          </p:cNvPr>
          <p:cNvSpPr>
            <a:spLocks noGrp="1"/>
          </p:cNvSpPr>
          <p:nvPr>
            <p:ph type="title" idx="4294967295"/>
          </p:nvPr>
        </p:nvSpPr>
        <p:spPr/>
        <p:txBody>
          <a:bodyPr/>
          <a:lstStyle/>
          <a:p>
            <a:r>
              <a:rPr lang="en-GB" dirty="0"/>
              <a:t>How to use this PPT (2)</a:t>
            </a:r>
          </a:p>
        </p:txBody>
      </p:sp>
      <p:sp>
        <p:nvSpPr>
          <p:cNvPr id="3" name="Content Placeholder 2">
            <a:extLst>
              <a:ext uri="{FF2B5EF4-FFF2-40B4-BE49-F238E27FC236}">
                <a16:creationId xmlns:a16="http://schemas.microsoft.com/office/drawing/2014/main" id="{1E315C1D-C858-521B-7124-4584ADE0AD24}"/>
              </a:ext>
            </a:extLst>
          </p:cNvPr>
          <p:cNvSpPr>
            <a:spLocks noGrp="1"/>
          </p:cNvSpPr>
          <p:nvPr>
            <p:ph idx="1"/>
          </p:nvPr>
        </p:nvSpPr>
        <p:spPr/>
        <p:txBody>
          <a:bodyPr/>
          <a:lstStyle/>
          <a:p>
            <a:r>
              <a:rPr lang="en-GB" sz="2000" dirty="0">
                <a:cs typeface="Calibri"/>
              </a:rPr>
              <a:t>At the end of this PPT are a number of </a:t>
            </a:r>
            <a:r>
              <a:rPr lang="en-GB" sz="2000" dirty="0"/>
              <a:t>additional activities which will allow pupils to gain an overview of the sites as a whole and the themes explored in the trail.  They will also develop pupils’ disciplinary skills, such as causation, chronological understanding and similarity and difference</a:t>
            </a:r>
          </a:p>
          <a:p>
            <a:endParaRPr lang="en-GB" sz="2000" dirty="0">
              <a:cs typeface="Calibri"/>
            </a:endParaRPr>
          </a:p>
          <a:p>
            <a:r>
              <a:rPr lang="en-GB" sz="2000" dirty="0">
                <a:cs typeface="Calibri"/>
              </a:rPr>
              <a:t>The activity suggestions in this PPT are a starting point only.  Teachers are encouraged to use the website links provided, as well as their own research and planning, to further develop these ideas into teaching activities.</a:t>
            </a:r>
            <a:endParaRPr lang="en-GB" sz="2000" dirty="0">
              <a:cs typeface="Segoe UI"/>
            </a:endParaRPr>
          </a:p>
          <a:p>
            <a:endParaRPr lang="en-GB" dirty="0"/>
          </a:p>
        </p:txBody>
      </p:sp>
      <p:sp>
        <p:nvSpPr>
          <p:cNvPr id="4" name="Text Placeholder 3">
            <a:extLst>
              <a:ext uri="{FF2B5EF4-FFF2-40B4-BE49-F238E27FC236}">
                <a16:creationId xmlns:a16="http://schemas.microsoft.com/office/drawing/2014/main" id="{24F1C4A9-3212-617B-29AC-11505C43CCC4}"/>
              </a:ext>
            </a:extLst>
          </p:cNvPr>
          <p:cNvSpPr>
            <a:spLocks noGrp="1"/>
          </p:cNvSpPr>
          <p:nvPr>
            <p:ph type="body" sz="quarter" idx="12"/>
          </p:nvPr>
        </p:nvSpPr>
        <p:spPr/>
        <p:txBody>
          <a:bodyPr/>
          <a:lstStyle/>
          <a:p>
            <a:endParaRPr lang="en-GB"/>
          </a:p>
        </p:txBody>
      </p:sp>
      <p:sp>
        <p:nvSpPr>
          <p:cNvPr id="5" name="Content Placeholder 4">
            <a:extLst>
              <a:ext uri="{FF2B5EF4-FFF2-40B4-BE49-F238E27FC236}">
                <a16:creationId xmlns:a16="http://schemas.microsoft.com/office/drawing/2014/main" id="{79C9663C-194E-D3FD-C6B7-C47782139AD1}"/>
              </a:ext>
            </a:extLst>
          </p:cNvPr>
          <p:cNvSpPr>
            <a:spLocks noGrp="1"/>
          </p:cNvSpPr>
          <p:nvPr>
            <p:ph idx="11"/>
          </p:nvPr>
        </p:nvSpPr>
        <p:spPr/>
        <p:txBody>
          <a:bodyPr/>
          <a:lstStyle/>
          <a:p>
            <a:pPr marL="457200" indent="-457200">
              <a:buFont typeface="Arial" panose="020B0604020202020204" pitchFamily="34" charset="0"/>
              <a:buChar char="•"/>
            </a:pPr>
            <a:r>
              <a:rPr lang="en-GB" dirty="0">
                <a:hlinkClick r:id="rId2"/>
              </a:rPr>
              <a:t>Introductory PPT</a:t>
            </a:r>
            <a:endParaRPr lang="en-GB" dirty="0"/>
          </a:p>
          <a:p>
            <a:pPr marL="457200" indent="-457200">
              <a:buFont typeface="Arial" panose="020B0604020202020204" pitchFamily="34" charset="0"/>
              <a:buChar char="•"/>
            </a:pPr>
            <a:r>
              <a:rPr lang="en-GB" dirty="0">
                <a:hlinkClick r:id="rId3"/>
              </a:rPr>
              <a:t>Heritage trail route map and script for teachers</a:t>
            </a:r>
            <a:endParaRPr lang="en-GB" dirty="0"/>
          </a:p>
          <a:p>
            <a:pPr marL="457200" indent="-457200">
              <a:buFont typeface="Arial" panose="020B0604020202020204" pitchFamily="34" charset="0"/>
              <a:buChar char="•"/>
            </a:pPr>
            <a:r>
              <a:rPr lang="en-GB" dirty="0">
                <a:hlinkClick r:id="rId4"/>
              </a:rPr>
              <a:t>Heritage trail worksheet for pupils</a:t>
            </a:r>
            <a:endParaRPr lang="en-GB" dirty="0"/>
          </a:p>
          <a:p>
            <a:pPr marL="457200" indent="-457200">
              <a:buFont typeface="Arial" panose="020B0604020202020204" pitchFamily="34" charset="0"/>
              <a:buChar char="•"/>
            </a:pPr>
            <a:r>
              <a:rPr lang="en-GB" dirty="0">
                <a:hlinkClick r:id="rId5"/>
              </a:rPr>
              <a:t>Recap and Reflect PPT</a:t>
            </a:r>
            <a:endParaRPr lang="en-GB" dirty="0"/>
          </a:p>
          <a:p>
            <a:pPr marL="457200" indent="-457200">
              <a:buFont typeface="Arial" panose="020B0604020202020204" pitchFamily="34" charset="0"/>
              <a:buChar char="•"/>
            </a:pPr>
            <a:r>
              <a:rPr lang="en-GB" dirty="0">
                <a:hlinkClick r:id="rId6"/>
              </a:rPr>
              <a:t>Colour and cut activity sheets PDF</a:t>
            </a:r>
            <a:endParaRPr lang="en-GB" dirty="0"/>
          </a:p>
          <a:p>
            <a:endParaRPr lang="en-GB" dirty="0"/>
          </a:p>
        </p:txBody>
      </p:sp>
    </p:spTree>
    <p:extLst>
      <p:ext uri="{BB962C8B-B14F-4D97-AF65-F5344CB8AC3E}">
        <p14:creationId xmlns:p14="http://schemas.microsoft.com/office/powerpoint/2010/main" val="7521686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17CE1-4976-5F24-E64C-C34E2336ABFB}"/>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9CC8F2F-1F29-A5BB-1DD6-3813EE3E2A0D}"/>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t="5568" b="5568"/>
          <a:stretch>
            <a:fillRect/>
          </a:stretch>
        </p:blipFill>
        <p:spPr/>
      </p:pic>
      <p:sp>
        <p:nvSpPr>
          <p:cNvPr id="7" name="Title 6">
            <a:extLst>
              <a:ext uri="{FF2B5EF4-FFF2-40B4-BE49-F238E27FC236}">
                <a16:creationId xmlns:a16="http://schemas.microsoft.com/office/drawing/2014/main" id="{2307AA9D-4B95-0F59-AC50-921AC38E3D0A}"/>
              </a:ext>
            </a:extLst>
          </p:cNvPr>
          <p:cNvSpPr>
            <a:spLocks noGrp="1"/>
          </p:cNvSpPr>
          <p:nvPr>
            <p:ph type="title"/>
          </p:nvPr>
        </p:nvSpPr>
        <p:spPr>
          <a:xfrm>
            <a:off x="230979" y="-1150166"/>
            <a:ext cx="5580905" cy="710288"/>
          </a:xfrm>
        </p:spPr>
        <p:txBody>
          <a:bodyPr>
            <a:normAutofit fontScale="90000"/>
          </a:bodyPr>
          <a:lstStyle/>
          <a:p>
            <a:r>
              <a:rPr lang="en-GB" dirty="0">
                <a:cs typeface="Arial" panose="020B0604020202020204" pitchFamily="34" charset="0"/>
              </a:rPr>
              <a:t>Barrow Library</a:t>
            </a:r>
            <a:br>
              <a:rPr lang="en-US" dirty="0"/>
            </a:br>
            <a:endParaRPr lang="en-GB" dirty="0"/>
          </a:p>
        </p:txBody>
      </p:sp>
      <p:sp>
        <p:nvSpPr>
          <p:cNvPr id="3" name="TextBox 2">
            <a:extLst>
              <a:ext uri="{FF2B5EF4-FFF2-40B4-BE49-F238E27FC236}">
                <a16:creationId xmlns:a16="http://schemas.microsoft.com/office/drawing/2014/main" id="{5A103461-0C51-A957-46B7-9B4751428EB8}"/>
              </a:ext>
            </a:extLst>
          </p:cNvPr>
          <p:cNvSpPr txBox="1"/>
          <p:nvPr/>
        </p:nvSpPr>
        <p:spPr>
          <a:xfrm>
            <a:off x="176378" y="1258146"/>
            <a:ext cx="5746558" cy="4859728"/>
          </a:xfrm>
          <a:prstGeom prst="rect">
            <a:avLst/>
          </a:prstGeom>
          <a:noFill/>
        </p:spPr>
        <p:txBody>
          <a:bodyPr wrap="square">
            <a:spAutoFit/>
          </a:bodyPr>
          <a:lstStyle/>
          <a:p>
            <a:pPr marL="0" indent="0">
              <a:lnSpc>
                <a:spcPct val="120000"/>
              </a:lnSpc>
              <a:spcBef>
                <a:spcPts val="0"/>
              </a:spcBef>
              <a:buNone/>
            </a:pPr>
            <a:r>
              <a:rPr lang="en-GB" sz="2000" dirty="0">
                <a:latin typeface="Arial" panose="020B0604020202020204" pitchFamily="34" charset="0"/>
                <a:cs typeface="Arial" panose="020B0604020202020204" pitchFamily="34" charset="0"/>
              </a:rPr>
              <a:t>The first Barrow library opened in 1882. In 1913 the council received a grant from the Carnegie Corporation to build of a new library on Ramsden Square.</a:t>
            </a:r>
          </a:p>
          <a:p>
            <a:pPr marL="0" indent="0">
              <a:lnSpc>
                <a:spcPct val="120000"/>
              </a:lnSpc>
              <a:spcBef>
                <a:spcPts val="0"/>
              </a:spcBef>
              <a:buNone/>
            </a:pPr>
            <a:endParaRPr lang="en-GB" sz="2000" dirty="0">
              <a:latin typeface="Arial" panose="020B0604020202020204" pitchFamily="34" charset="0"/>
              <a:cs typeface="Arial" panose="020B0604020202020204" pitchFamily="34" charset="0"/>
            </a:endParaRPr>
          </a:p>
          <a:p>
            <a:pPr marL="0" indent="0">
              <a:lnSpc>
                <a:spcPct val="120000"/>
              </a:lnSpc>
              <a:spcBef>
                <a:spcPts val="0"/>
              </a:spcBef>
              <a:buNone/>
            </a:pPr>
            <a:endParaRPr lang="en-GB" sz="2000" dirty="0">
              <a:latin typeface="Arial" panose="020B0604020202020204" pitchFamily="34" charset="0"/>
              <a:cs typeface="Arial" panose="020B0604020202020204" pitchFamily="34" charset="0"/>
            </a:endParaRPr>
          </a:p>
          <a:p>
            <a:pPr marL="0" indent="0">
              <a:lnSpc>
                <a:spcPct val="120000"/>
              </a:lnSpc>
              <a:spcBef>
                <a:spcPts val="0"/>
              </a:spcBef>
              <a:buNone/>
            </a:pPr>
            <a:r>
              <a:rPr lang="en-GB" sz="2000" dirty="0">
                <a:latin typeface="Arial" panose="020B0604020202020204" pitchFamily="34" charset="0"/>
                <a:cs typeface="Arial" panose="020B0604020202020204" pitchFamily="34" charset="0"/>
              </a:rPr>
              <a:t>When it was first opened, the library included a children’s library, a reading room and a lecture theatre on the top floor. In the 1930s the lecture theatre became a museum with artefacts linking to Barrow’s history. The museum moved out of the library when the Dock Museum opened in the 1990s.</a:t>
            </a:r>
          </a:p>
        </p:txBody>
      </p:sp>
      <p:grpSp>
        <p:nvGrpSpPr>
          <p:cNvPr id="2" name="Washi" descr="Washi tape">
            <a:extLst>
              <a:ext uri="{FF2B5EF4-FFF2-40B4-BE49-F238E27FC236}">
                <a16:creationId xmlns:a16="http://schemas.microsoft.com/office/drawing/2014/main" id="{AC82B6C6-6950-8536-91AD-EC30E9BEF720}"/>
              </a:ext>
            </a:extLst>
          </p:cNvPr>
          <p:cNvGrpSpPr/>
          <p:nvPr/>
        </p:nvGrpSpPr>
        <p:grpSpPr>
          <a:xfrm>
            <a:off x="158425" y="272643"/>
            <a:ext cx="5726014" cy="910825"/>
            <a:chOff x="9484131" y="1773599"/>
            <a:chExt cx="1812608" cy="969242"/>
          </a:xfrm>
        </p:grpSpPr>
        <p:pic>
          <p:nvPicPr>
            <p:cNvPr id="4" name="Picture 3">
              <a:extLst>
                <a:ext uri="{FF2B5EF4-FFF2-40B4-BE49-F238E27FC236}">
                  <a16:creationId xmlns:a16="http://schemas.microsoft.com/office/drawing/2014/main" id="{F69DBD8C-6B28-9E94-85A3-FBEA029F5276}"/>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484131" y="1773599"/>
              <a:ext cx="1812608" cy="969242"/>
            </a:xfrm>
            <a:prstGeom prst="rect">
              <a:avLst/>
            </a:prstGeom>
          </p:spPr>
        </p:pic>
        <p:sp>
          <p:nvSpPr>
            <p:cNvPr id="6" name="Text Placeholder">
              <a:extLst>
                <a:ext uri="{FF2B5EF4-FFF2-40B4-BE49-F238E27FC236}">
                  <a16:creationId xmlns:a16="http://schemas.microsoft.com/office/drawing/2014/main" id="{21311FB0-0BEB-A5C8-0A34-3090027385A8}"/>
                </a:ext>
              </a:extLst>
            </p:cNvPr>
            <p:cNvSpPr txBox="1">
              <a:spLocks/>
            </p:cNvSpPr>
            <p:nvPr/>
          </p:nvSpPr>
          <p:spPr>
            <a:xfrm>
              <a:off x="9489814" y="2045929"/>
              <a:ext cx="1706739" cy="42458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latin typeface="Arial" panose="020B0604020202020204" pitchFamily="34" charset="0"/>
                  <a:cs typeface="Arial" panose="020B0604020202020204" pitchFamily="34" charset="0"/>
                </a:rPr>
                <a:t>Barrow Library</a:t>
              </a:r>
              <a:endParaRPr lang="en-US" sz="2800" dirty="0"/>
            </a:p>
          </p:txBody>
        </p:sp>
      </p:grpSp>
    </p:spTree>
    <p:extLst>
      <p:ext uri="{BB962C8B-B14F-4D97-AF65-F5344CB8AC3E}">
        <p14:creationId xmlns:p14="http://schemas.microsoft.com/office/powerpoint/2010/main" val="26754605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1F30E6A-9FBE-371B-AA18-7F5D84885B3F}"/>
              </a:ext>
            </a:extLst>
          </p:cNvPr>
          <p:cNvSpPr>
            <a:spLocks noGrp="1"/>
          </p:cNvSpPr>
          <p:nvPr>
            <p:ph type="title"/>
          </p:nvPr>
        </p:nvSpPr>
        <p:spPr>
          <a:xfrm>
            <a:off x="515095" y="-824407"/>
            <a:ext cx="5580905" cy="710288"/>
          </a:xfrm>
        </p:spPr>
        <p:txBody>
          <a:bodyPr>
            <a:normAutofit fontScale="90000"/>
          </a:bodyPr>
          <a:lstStyle/>
          <a:p>
            <a:r>
              <a:rPr lang="en-GB" dirty="0">
                <a:cs typeface="Arial" panose="020B0604020202020204" pitchFamily="34" charset="0"/>
              </a:rPr>
              <a:t>Barrow Library (2)</a:t>
            </a:r>
            <a:br>
              <a:rPr lang="en-US" dirty="0"/>
            </a:br>
            <a:endParaRPr lang="en-GB" dirty="0"/>
          </a:p>
        </p:txBody>
      </p:sp>
      <p:sp>
        <p:nvSpPr>
          <p:cNvPr id="13" name="TextBox 12">
            <a:extLst>
              <a:ext uri="{FF2B5EF4-FFF2-40B4-BE49-F238E27FC236}">
                <a16:creationId xmlns:a16="http://schemas.microsoft.com/office/drawing/2014/main" id="{63619555-D0C8-B050-E54F-1993A998126E}"/>
              </a:ext>
            </a:extLst>
          </p:cNvPr>
          <p:cNvSpPr txBox="1"/>
          <p:nvPr/>
        </p:nvSpPr>
        <p:spPr>
          <a:xfrm>
            <a:off x="342063" y="1846987"/>
            <a:ext cx="5392598" cy="3785652"/>
          </a:xfrm>
          <a:prstGeom prst="rect">
            <a:avLst/>
          </a:prstGeom>
          <a:noFill/>
        </p:spPr>
        <p:txBody>
          <a:bodyPr wrap="square">
            <a:spAutoFit/>
          </a:bodyPr>
          <a:lstStyle/>
          <a:p>
            <a:r>
              <a:rPr lang="en-GB" sz="2400" dirty="0">
                <a:latin typeface="Arial" panose="020B0604020202020204" pitchFamily="34" charset="0"/>
                <a:cs typeface="Arial" panose="020B0604020202020204" pitchFamily="34" charset="0"/>
              </a:rPr>
              <a:t>The council planned that the library would be ready by 1915, but it took longer than expected and, in 1916, the building work had to stop because of the war. The library was officially opened in 1922. </a:t>
            </a:r>
            <a:r>
              <a:rPr lang="en-GB" sz="2400" dirty="0"/>
              <a:t>The date stone reflects the planned opening date, reading ANNO DNI and the Roman numerals MCMXV which represent the year 1915AD.</a:t>
            </a:r>
            <a:endParaRPr lang="en-GB" sz="2400" dirty="0">
              <a:latin typeface="Arial" panose="020B0604020202020204" pitchFamily="34" charset="0"/>
              <a:cs typeface="Arial" panose="020B0604020202020204" pitchFamily="34" charset="0"/>
            </a:endParaRPr>
          </a:p>
        </p:txBody>
      </p:sp>
      <p:pic>
        <p:nvPicPr>
          <p:cNvPr id="9" name="Picture 8" descr="A close-up of the date stone on the front of Barrow Library">
            <a:extLst>
              <a:ext uri="{FF2B5EF4-FFF2-40B4-BE49-F238E27FC236}">
                <a16:creationId xmlns:a16="http://schemas.microsoft.com/office/drawing/2014/main" id="{E9134F1A-4098-61D2-E4A4-CECFFA795D44}"/>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105963" y="570451"/>
            <a:ext cx="5726014" cy="910825"/>
          </a:xfrm>
          <a:prstGeom prst="rect">
            <a:avLst/>
          </a:prstGeom>
        </p:spPr>
      </p:pic>
      <p:pic>
        <p:nvPicPr>
          <p:cNvPr id="8" name="Picture Placeholder 7">
            <a:extLst>
              <a:ext uri="{FF2B5EF4-FFF2-40B4-BE49-F238E27FC236}">
                <a16:creationId xmlns:a16="http://schemas.microsoft.com/office/drawing/2014/main" id="{96D2004C-2AF0-F899-941E-A0269A5C07E6}"/>
              </a:ext>
              <a:ext uri="{C183D7F6-B498-43B3-948B-1728B52AA6E4}">
                <adec:decorative xmlns:adec="http://schemas.microsoft.com/office/drawing/2017/decorative" val="1"/>
              </a:ext>
            </a:extLst>
          </p:cNvPr>
          <p:cNvPicPr>
            <a:picLocks noGrp="1" noChangeAspect="1"/>
          </p:cNvPicPr>
          <p:nvPr>
            <p:ph type="pic" sz="quarter" idx="10"/>
          </p:nvPr>
        </p:nvPicPr>
        <p:blipFill>
          <a:blip r:embed="rId4"/>
          <a:srcRect l="16667" r="16667"/>
          <a:stretch>
            <a:fillRect/>
          </a:stretch>
        </p:blipFill>
        <p:spPr/>
      </p:pic>
      <p:sp>
        <p:nvSpPr>
          <p:cNvPr id="10" name="Text Placeholder">
            <a:extLst>
              <a:ext uri="{FF2B5EF4-FFF2-40B4-BE49-F238E27FC236}">
                <a16:creationId xmlns:a16="http://schemas.microsoft.com/office/drawing/2014/main" id="{3C108304-21E5-0442-47BB-C27F8D0238D3}"/>
              </a:ext>
              <a:ext uri="{C183D7F6-B498-43B3-948B-1728B52AA6E4}">
                <adec:decorative xmlns:adec="http://schemas.microsoft.com/office/drawing/2017/decorative" val="1"/>
              </a:ext>
            </a:extLst>
          </p:cNvPr>
          <p:cNvSpPr txBox="1">
            <a:spLocks/>
          </p:cNvSpPr>
          <p:nvPr/>
        </p:nvSpPr>
        <p:spPr>
          <a:xfrm>
            <a:off x="105963" y="826370"/>
            <a:ext cx="5391575" cy="39899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latin typeface="Arial" panose="020B0604020202020204" pitchFamily="34" charset="0"/>
                <a:cs typeface="Arial" panose="020B0604020202020204" pitchFamily="34" charset="0"/>
              </a:rPr>
              <a:t>Barrow Library</a:t>
            </a:r>
            <a:endParaRPr lang="en-US" sz="2800" dirty="0"/>
          </a:p>
        </p:txBody>
      </p:sp>
    </p:spTree>
    <p:extLst>
      <p:ext uri="{BB962C8B-B14F-4D97-AF65-F5344CB8AC3E}">
        <p14:creationId xmlns:p14="http://schemas.microsoft.com/office/powerpoint/2010/main" val="38836279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D34DF-14F1-8212-00A6-66E5905B5DCD}"/>
              </a:ext>
            </a:extLst>
          </p:cNvPr>
          <p:cNvSpPr>
            <a:spLocks noGrp="1"/>
          </p:cNvSpPr>
          <p:nvPr>
            <p:ph type="title"/>
          </p:nvPr>
        </p:nvSpPr>
        <p:spPr>
          <a:xfrm>
            <a:off x="357187" y="271371"/>
            <a:ext cx="5109335" cy="1384161"/>
          </a:xfrm>
        </p:spPr>
        <p:txBody>
          <a:bodyPr>
            <a:normAutofit fontScale="90000"/>
          </a:bodyPr>
          <a:lstStyle/>
          <a:p>
            <a:r>
              <a:rPr lang="en-GB" dirty="0"/>
              <a:t>Suggested in-class activity: why is Barrow Library Important?</a:t>
            </a:r>
          </a:p>
        </p:txBody>
      </p:sp>
      <p:sp>
        <p:nvSpPr>
          <p:cNvPr id="3" name="Content Placeholder 2">
            <a:extLst>
              <a:ext uri="{FF2B5EF4-FFF2-40B4-BE49-F238E27FC236}">
                <a16:creationId xmlns:a16="http://schemas.microsoft.com/office/drawing/2014/main" id="{D159082B-40DB-19AC-9FD4-6EAC655B0531}"/>
              </a:ext>
            </a:extLst>
          </p:cNvPr>
          <p:cNvSpPr>
            <a:spLocks noGrp="1"/>
          </p:cNvSpPr>
          <p:nvPr>
            <p:ph idx="1"/>
          </p:nvPr>
        </p:nvSpPr>
        <p:spPr>
          <a:xfrm>
            <a:off x="381886" y="1926903"/>
            <a:ext cx="4488288" cy="4466402"/>
          </a:xfrm>
        </p:spPr>
        <p:txBody>
          <a:bodyPr/>
          <a:lstStyle/>
          <a:p>
            <a:r>
              <a:rPr lang="en-GB" dirty="0"/>
              <a:t>Watch this </a:t>
            </a:r>
            <a:r>
              <a:rPr lang="en-GB" dirty="0">
                <a:hlinkClick r:id="rId3"/>
              </a:rPr>
              <a:t>short film</a:t>
            </a:r>
            <a:r>
              <a:rPr lang="en-GB" dirty="0"/>
              <a:t> to find out more about the history of Barrow library.</a:t>
            </a:r>
          </a:p>
          <a:p>
            <a:endParaRPr lang="en-GB" dirty="0"/>
          </a:p>
          <a:p>
            <a:r>
              <a:rPr lang="en-GB" dirty="0"/>
              <a:t>Can you design an information poster, explaining why it is such an important building for the people of Barrow?</a:t>
            </a:r>
          </a:p>
          <a:p>
            <a:endParaRPr lang="en-GB" dirty="0"/>
          </a:p>
        </p:txBody>
      </p:sp>
      <p:pic>
        <p:nvPicPr>
          <p:cNvPr id="8" name="Picture Placeholder 7" descr="A large building with people walking in front">
            <a:extLst>
              <a:ext uri="{FF2B5EF4-FFF2-40B4-BE49-F238E27FC236}">
                <a16:creationId xmlns:a16="http://schemas.microsoft.com/office/drawing/2014/main" id="{C3EEEA83-B6B0-5A0F-3FAB-FABA008771EC}"/>
              </a:ext>
            </a:extLst>
          </p:cNvPr>
          <p:cNvPicPr>
            <a:picLocks noGrp="1" noChangeAspect="1"/>
          </p:cNvPicPr>
          <p:nvPr>
            <p:ph type="pic" sz="quarter" idx="10"/>
          </p:nvPr>
        </p:nvPicPr>
        <p:blipFill>
          <a:blip r:embed="rId4"/>
          <a:srcRect l="14688" r="20732"/>
          <a:stretch/>
        </p:blipFill>
        <p:spPr>
          <a:xfrm>
            <a:off x="5466522" y="0"/>
            <a:ext cx="6725478" cy="6858000"/>
          </a:xfrm>
        </p:spPr>
      </p:pic>
      <p:sp>
        <p:nvSpPr>
          <p:cNvPr id="5" name="Picture Placeholder 4">
            <a:extLst>
              <a:ext uri="{FF2B5EF4-FFF2-40B4-BE49-F238E27FC236}">
                <a16:creationId xmlns:a16="http://schemas.microsoft.com/office/drawing/2014/main" id="{4A9A368B-D685-FA68-DB76-4C892CF42746}"/>
              </a:ext>
            </a:extLst>
          </p:cNvPr>
          <p:cNvSpPr>
            <a:spLocks noGrp="1"/>
          </p:cNvSpPr>
          <p:nvPr>
            <p:ph type="pic" sz="quarter" idx="24"/>
          </p:nvPr>
        </p:nvSpPr>
        <p:spPr>
          <a:xfrm>
            <a:off x="8539455" y="6103586"/>
            <a:ext cx="3643313" cy="579437"/>
          </a:xfrm>
        </p:spPr>
        <p:txBody>
          <a:bodyPr/>
          <a:lstStyle/>
          <a:p>
            <a:endParaRPr lang="en-GB"/>
          </a:p>
        </p:txBody>
      </p:sp>
      <p:sp>
        <p:nvSpPr>
          <p:cNvPr id="6" name="Text Placeholder 5">
            <a:extLst>
              <a:ext uri="{FF2B5EF4-FFF2-40B4-BE49-F238E27FC236}">
                <a16:creationId xmlns:a16="http://schemas.microsoft.com/office/drawing/2014/main" id="{621F68BA-AFDF-7673-CE20-CF138EBF271C}"/>
              </a:ext>
            </a:extLst>
          </p:cNvPr>
          <p:cNvSpPr>
            <a:spLocks noGrp="1"/>
          </p:cNvSpPr>
          <p:nvPr>
            <p:ph type="body" sz="quarter" idx="23"/>
          </p:nvPr>
        </p:nvSpPr>
        <p:spPr>
          <a:xfrm>
            <a:off x="8979655" y="6149005"/>
            <a:ext cx="2830459" cy="414338"/>
          </a:xfrm>
        </p:spPr>
        <p:txBody>
          <a:bodyPr/>
          <a:lstStyle/>
          <a:p>
            <a:r>
              <a:rPr lang="en-GB" sz="1600" dirty="0"/>
              <a:t>Barrow Library 1940</a:t>
            </a:r>
          </a:p>
        </p:txBody>
      </p:sp>
    </p:spTree>
    <p:extLst>
      <p:ext uri="{BB962C8B-B14F-4D97-AF65-F5344CB8AC3E}">
        <p14:creationId xmlns:p14="http://schemas.microsoft.com/office/powerpoint/2010/main" val="774924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D40E1-6CCE-0E7B-1301-71543E533591}"/>
              </a:ext>
            </a:extLst>
          </p:cNvPr>
          <p:cNvSpPr>
            <a:spLocks noGrp="1"/>
          </p:cNvSpPr>
          <p:nvPr>
            <p:ph type="title"/>
          </p:nvPr>
        </p:nvSpPr>
        <p:spPr>
          <a:xfrm>
            <a:off x="357187" y="365126"/>
            <a:ext cx="10996613" cy="1105118"/>
          </a:xfrm>
        </p:spPr>
        <p:txBody>
          <a:bodyPr>
            <a:normAutofit/>
          </a:bodyPr>
          <a:lstStyle/>
          <a:p>
            <a:r>
              <a:rPr lang="en-GB" dirty="0"/>
              <a:t>Suggested enrichment activity: Barrow Local Studies Centre and Archive</a:t>
            </a:r>
          </a:p>
        </p:txBody>
      </p:sp>
      <p:sp>
        <p:nvSpPr>
          <p:cNvPr id="3" name="Content Placeholder 2">
            <a:extLst>
              <a:ext uri="{FF2B5EF4-FFF2-40B4-BE49-F238E27FC236}">
                <a16:creationId xmlns:a16="http://schemas.microsoft.com/office/drawing/2014/main" id="{2803C25B-9E5C-E2C9-43C5-4AFA3A4DBF14}"/>
              </a:ext>
            </a:extLst>
          </p:cNvPr>
          <p:cNvSpPr>
            <a:spLocks noGrp="1"/>
          </p:cNvSpPr>
          <p:nvPr>
            <p:ph idx="1"/>
          </p:nvPr>
        </p:nvSpPr>
        <p:spPr>
          <a:xfrm>
            <a:off x="381885" y="1470244"/>
            <a:ext cx="10971915" cy="1253078"/>
          </a:xfrm>
        </p:spPr>
        <p:txBody>
          <a:bodyPr/>
          <a:lstStyle/>
          <a:p>
            <a:r>
              <a:rPr lang="en-GB" dirty="0"/>
              <a:t>Visit the library with your family.  </a:t>
            </a:r>
          </a:p>
          <a:p>
            <a:r>
              <a:rPr lang="en-GB" dirty="0"/>
              <a:t>Explore what services are available there. </a:t>
            </a:r>
          </a:p>
          <a:p>
            <a:endParaRPr lang="en-GB" dirty="0"/>
          </a:p>
          <a:p>
            <a:endParaRPr lang="en-GB" dirty="0"/>
          </a:p>
        </p:txBody>
      </p:sp>
      <p:sp>
        <p:nvSpPr>
          <p:cNvPr id="5" name="TextBox 4">
            <a:extLst>
              <a:ext uri="{FF2B5EF4-FFF2-40B4-BE49-F238E27FC236}">
                <a16:creationId xmlns:a16="http://schemas.microsoft.com/office/drawing/2014/main" id="{42C75513-91B8-0242-FC85-A26A7F303507}"/>
              </a:ext>
            </a:extLst>
          </p:cNvPr>
          <p:cNvSpPr txBox="1"/>
          <p:nvPr/>
        </p:nvSpPr>
        <p:spPr>
          <a:xfrm>
            <a:off x="4263886" y="2988823"/>
            <a:ext cx="6142382" cy="2677656"/>
          </a:xfrm>
          <a:prstGeom prst="rect">
            <a:avLst/>
          </a:prstGeom>
          <a:noFill/>
        </p:spPr>
        <p:txBody>
          <a:bodyPr wrap="square">
            <a:spAutoFit/>
          </a:bodyPr>
          <a:lstStyle/>
          <a:p>
            <a:r>
              <a:rPr lang="en-GB" sz="2800" dirty="0"/>
              <a:t>Locate the Local Studies Centre and Archive in the library.  </a:t>
            </a:r>
          </a:p>
          <a:p>
            <a:endParaRPr lang="en-GB" sz="2800" dirty="0"/>
          </a:p>
          <a:p>
            <a:r>
              <a:rPr lang="en-GB" sz="2800" dirty="0"/>
              <a:t>Can you find any books on, photos of, or information about any of the buildings on this trail?</a:t>
            </a:r>
          </a:p>
        </p:txBody>
      </p:sp>
      <p:grpSp>
        <p:nvGrpSpPr>
          <p:cNvPr id="6" name="Research Character">
            <a:extLst>
              <a:ext uri="{FF2B5EF4-FFF2-40B4-BE49-F238E27FC236}">
                <a16:creationId xmlns:a16="http://schemas.microsoft.com/office/drawing/2014/main" id="{F0ACC16A-C711-CBFF-0151-0962558EA57F}"/>
              </a:ext>
              <a:ext uri="{C183D7F6-B498-43B3-948B-1728B52AA6E4}">
                <adec:decorative xmlns:adec="http://schemas.microsoft.com/office/drawing/2017/decorative" val="1"/>
              </a:ext>
            </a:extLst>
          </p:cNvPr>
          <p:cNvGrpSpPr/>
          <p:nvPr/>
        </p:nvGrpSpPr>
        <p:grpSpPr>
          <a:xfrm>
            <a:off x="866094" y="2859249"/>
            <a:ext cx="2889756" cy="2981745"/>
            <a:chOff x="7823486" y="378506"/>
            <a:chExt cx="2889756" cy="2981745"/>
          </a:xfrm>
        </p:grpSpPr>
        <p:sp>
          <p:nvSpPr>
            <p:cNvPr id="7" name="Washi">
              <a:extLst>
                <a:ext uri="{FF2B5EF4-FFF2-40B4-BE49-F238E27FC236}">
                  <a16:creationId xmlns:a16="http://schemas.microsoft.com/office/drawing/2014/main" id="{AF33407B-9C97-1749-3D54-BA14A839C3F8}"/>
                </a:ext>
                <a:ext uri="{C183D7F6-B498-43B3-948B-1728B52AA6E4}">
                  <adec:decorative xmlns:adec="http://schemas.microsoft.com/office/drawing/2017/decorative" val="1"/>
                </a:ext>
              </a:extLst>
            </p:cNvPr>
            <p:cNvSpPr txBox="1">
              <a:spLocks/>
            </p:cNvSpPr>
            <p:nvPr/>
          </p:nvSpPr>
          <p:spPr>
            <a:xfrm>
              <a:off x="7990988" y="378506"/>
              <a:ext cx="2233899"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8" name="Text Placeholder">
              <a:extLst>
                <a:ext uri="{FF2B5EF4-FFF2-40B4-BE49-F238E27FC236}">
                  <a16:creationId xmlns:a16="http://schemas.microsoft.com/office/drawing/2014/main" id="{A08A969C-FF5F-32C9-587B-3FBF84B4FF8F}"/>
                </a:ext>
              </a:extLst>
            </p:cNvPr>
            <p:cNvSpPr txBox="1">
              <a:spLocks/>
            </p:cNvSpPr>
            <p:nvPr/>
          </p:nvSpPr>
          <p:spPr>
            <a:xfrm rot="21383919">
              <a:off x="7823486" y="564933"/>
              <a:ext cx="2568902" cy="414338"/>
            </a:xfrm>
            <a:prstGeom prst="rect">
              <a:avLst/>
            </a:prstGeom>
            <a:noFill/>
          </p:spPr>
          <p:txBody>
            <a:bodyPr anchor="ctr" anchorCtr="0">
              <a:normAutofit fontScale="47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dirty="0">
                  <a:solidFill>
                    <a:srgbClr val="3F3F3F"/>
                  </a:solidFill>
                  <a:latin typeface="Helvetica" pitchFamily="2" charset="0"/>
                </a:rPr>
                <a:t>Research</a:t>
              </a:r>
              <a:endParaRPr lang="en-GB" sz="5400" dirty="0">
                <a:solidFill>
                  <a:srgbClr val="3F3F3F"/>
                </a:solidFill>
                <a:effectLst/>
                <a:latin typeface="Helvetica" pitchFamily="2" charset="0"/>
              </a:endParaRPr>
            </a:p>
          </p:txBody>
        </p:sp>
        <p:pic>
          <p:nvPicPr>
            <p:cNvPr id="9" name="Icon" descr="Research character icon">
              <a:extLst>
                <a:ext uri="{FF2B5EF4-FFF2-40B4-BE49-F238E27FC236}">
                  <a16:creationId xmlns:a16="http://schemas.microsoft.com/office/drawing/2014/main" id="{1C69AFDD-0ABD-5CB6-2442-1D2227308E23}"/>
                </a:ext>
              </a:extLst>
            </p:cNvPr>
            <p:cNvPicPr>
              <a:picLocks noChangeAspect="1"/>
            </p:cNvPicPr>
            <p:nvPr/>
          </p:nvPicPr>
          <p:blipFill>
            <a:blip r:embed="rId4"/>
            <a:stretch>
              <a:fillRect/>
            </a:stretch>
          </p:blipFill>
          <p:spPr>
            <a:xfrm>
              <a:off x="7972927" y="876582"/>
              <a:ext cx="2740315" cy="2483669"/>
            </a:xfrm>
            <a:prstGeom prst="rect">
              <a:avLst/>
            </a:prstGeom>
          </p:spPr>
        </p:pic>
      </p:grpSp>
    </p:spTree>
    <p:extLst>
      <p:ext uri="{BB962C8B-B14F-4D97-AF65-F5344CB8AC3E}">
        <p14:creationId xmlns:p14="http://schemas.microsoft.com/office/powerpoint/2010/main" val="11239018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3B03D-F900-1C46-E1AE-F62237A8F6AA}"/>
              </a:ext>
            </a:extLst>
          </p:cNvPr>
          <p:cNvSpPr>
            <a:spLocks noGrp="1"/>
          </p:cNvSpPr>
          <p:nvPr>
            <p:ph type="title"/>
          </p:nvPr>
        </p:nvSpPr>
        <p:spPr/>
        <p:txBody>
          <a:bodyPr/>
          <a:lstStyle/>
          <a:p>
            <a:r>
              <a:rPr lang="en-GB" dirty="0"/>
              <a:t>Overview Activities</a:t>
            </a:r>
          </a:p>
        </p:txBody>
      </p:sp>
      <p:sp>
        <p:nvSpPr>
          <p:cNvPr id="3" name="Content Placeholder 2">
            <a:extLst>
              <a:ext uri="{FF2B5EF4-FFF2-40B4-BE49-F238E27FC236}">
                <a16:creationId xmlns:a16="http://schemas.microsoft.com/office/drawing/2014/main" id="{AB0CA423-A79C-9AD3-E5F1-ADBAB3A6E9A5}"/>
              </a:ext>
            </a:extLst>
          </p:cNvPr>
          <p:cNvSpPr>
            <a:spLocks noGrp="1"/>
          </p:cNvSpPr>
          <p:nvPr>
            <p:ph idx="1"/>
          </p:nvPr>
        </p:nvSpPr>
        <p:spPr/>
        <p:txBody>
          <a:bodyPr/>
          <a:lstStyle/>
          <a:p>
            <a:r>
              <a:rPr lang="en-GB" sz="2800" dirty="0">
                <a:cs typeface="Calibri"/>
              </a:rPr>
              <a:t>On the following slides are </a:t>
            </a:r>
            <a:r>
              <a:rPr lang="en-GB" dirty="0">
                <a:cs typeface="Calibri"/>
              </a:rPr>
              <a:t>some </a:t>
            </a:r>
            <a:r>
              <a:rPr lang="en-GB" sz="2800" dirty="0"/>
              <a:t>additional activities which will allow pupils to gain an overview of the sites as a whole, and the themes explored in the trail.  </a:t>
            </a:r>
          </a:p>
          <a:p>
            <a:endParaRPr lang="en-GB" dirty="0"/>
          </a:p>
          <a:p>
            <a:r>
              <a:rPr lang="en-GB" sz="2800" dirty="0"/>
              <a:t>They will also develop pupils’ disciplinary understanding providing an opportunity to consider concepts such as change and continuity, causation, similarity and difference and chronology.</a:t>
            </a:r>
            <a:endParaRPr lang="en-GB" sz="2800" dirty="0">
              <a:cs typeface="Calibri"/>
            </a:endParaRPr>
          </a:p>
          <a:p>
            <a:endParaRPr lang="en-GB" dirty="0"/>
          </a:p>
        </p:txBody>
      </p:sp>
    </p:spTree>
    <p:extLst>
      <p:ext uri="{BB962C8B-B14F-4D97-AF65-F5344CB8AC3E}">
        <p14:creationId xmlns:p14="http://schemas.microsoft.com/office/powerpoint/2010/main" val="38190034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C591A-7961-916E-980D-3CB5B8BFA0EB}"/>
              </a:ext>
            </a:extLst>
          </p:cNvPr>
          <p:cNvSpPr>
            <a:spLocks noGrp="1"/>
          </p:cNvSpPr>
          <p:nvPr>
            <p:ph type="title"/>
          </p:nvPr>
        </p:nvSpPr>
        <p:spPr/>
        <p:txBody>
          <a:bodyPr>
            <a:normAutofit fontScale="90000"/>
          </a:bodyPr>
          <a:lstStyle/>
          <a:p>
            <a:r>
              <a:rPr lang="en-GB" dirty="0"/>
              <a:t>Map Skills: Exploring change and continuity over time</a:t>
            </a:r>
          </a:p>
        </p:txBody>
      </p:sp>
      <p:sp>
        <p:nvSpPr>
          <p:cNvPr id="3" name="Content Placeholder 2">
            <a:extLst>
              <a:ext uri="{FF2B5EF4-FFF2-40B4-BE49-F238E27FC236}">
                <a16:creationId xmlns:a16="http://schemas.microsoft.com/office/drawing/2014/main" id="{5A5C8A66-BBC8-1E99-03FB-2C915B48F292}"/>
              </a:ext>
            </a:extLst>
          </p:cNvPr>
          <p:cNvSpPr>
            <a:spLocks noGrp="1"/>
          </p:cNvSpPr>
          <p:nvPr>
            <p:ph idx="1"/>
          </p:nvPr>
        </p:nvSpPr>
        <p:spPr>
          <a:xfrm>
            <a:off x="357187" y="1274876"/>
            <a:ext cx="5556206" cy="5395939"/>
          </a:xfrm>
        </p:spPr>
        <p:txBody>
          <a:bodyPr/>
          <a:lstStyle/>
          <a:p>
            <a:r>
              <a:rPr lang="en-GB" sz="2000" dirty="0"/>
              <a:t>Find and mark the places on the trail on a map. You could:</a:t>
            </a:r>
          </a:p>
          <a:p>
            <a:pPr lvl="1"/>
            <a:r>
              <a:rPr lang="en-GB" sz="2000" dirty="0"/>
              <a:t>use an ordinance survey map or print out a map from the internet then draw a circle around each site or place a sticker. </a:t>
            </a:r>
          </a:p>
          <a:p>
            <a:pPr lvl="1"/>
            <a:r>
              <a:rPr lang="en-GB" sz="2000" dirty="0"/>
              <a:t>You could use Digimaps, Google My Maps or another online mapping tool to make a digital map. </a:t>
            </a:r>
          </a:p>
          <a:p>
            <a:r>
              <a:rPr lang="en-GB" sz="2000" dirty="0"/>
              <a:t>Now use the </a:t>
            </a:r>
            <a:r>
              <a:rPr lang="en-GB" sz="2000" dirty="0">
                <a:hlinkClick r:id="rId3"/>
              </a:rPr>
              <a:t>National Maps Scotland</a:t>
            </a:r>
            <a:r>
              <a:rPr lang="en-GB" sz="2000" dirty="0"/>
              <a:t> website to compare a modern map of Barrow with old maps of the area.  </a:t>
            </a:r>
          </a:p>
          <a:p>
            <a:pPr lvl="1"/>
            <a:r>
              <a:rPr lang="en-GB" sz="2000" dirty="0"/>
              <a:t>Can you find the sites from the trail on the old maps?</a:t>
            </a:r>
          </a:p>
          <a:p>
            <a:pPr lvl="1"/>
            <a:r>
              <a:rPr lang="en-GB" sz="2000" dirty="0"/>
              <a:t>What has changed and what has stayed the same?</a:t>
            </a:r>
          </a:p>
          <a:p>
            <a:endParaRPr lang="en-GB" dirty="0"/>
          </a:p>
        </p:txBody>
      </p:sp>
      <p:pic>
        <p:nvPicPr>
          <p:cNvPr id="10" name="Picture Placeholder 9" descr="A map of a city">
            <a:extLst>
              <a:ext uri="{FF2B5EF4-FFF2-40B4-BE49-F238E27FC236}">
                <a16:creationId xmlns:a16="http://schemas.microsoft.com/office/drawing/2014/main" id="{09512243-DB0D-6F1B-03C2-FDA80006E36A}"/>
              </a:ext>
            </a:extLst>
          </p:cNvPr>
          <p:cNvPicPr>
            <a:picLocks noGrp="1" noChangeAspect="1"/>
          </p:cNvPicPr>
          <p:nvPr>
            <p:ph type="pic" sz="quarter" idx="10"/>
          </p:nvPr>
        </p:nvPicPr>
        <p:blipFill>
          <a:blip r:embed="rId4"/>
          <a:srcRect l="1952" r="1952"/>
          <a:stretch>
            <a:fillRect/>
          </a:stretch>
        </p:blipFill>
        <p:spPr/>
      </p:pic>
      <p:sp>
        <p:nvSpPr>
          <p:cNvPr id="5" name="Picture Placeholder 4">
            <a:extLst>
              <a:ext uri="{FF2B5EF4-FFF2-40B4-BE49-F238E27FC236}">
                <a16:creationId xmlns:a16="http://schemas.microsoft.com/office/drawing/2014/main" id="{3840E7AE-2918-71C3-DF88-0BBAF5AD74DA}"/>
              </a:ext>
            </a:extLst>
          </p:cNvPr>
          <p:cNvSpPr>
            <a:spLocks noGrp="1"/>
          </p:cNvSpPr>
          <p:nvPr>
            <p:ph type="pic" sz="quarter" idx="24"/>
          </p:nvPr>
        </p:nvSpPr>
        <p:spPr>
          <a:xfrm>
            <a:off x="8548687" y="6278563"/>
            <a:ext cx="3643313" cy="579437"/>
          </a:xfrm>
        </p:spPr>
        <p:txBody>
          <a:bodyPr/>
          <a:lstStyle/>
          <a:p>
            <a:endParaRPr lang="en-GB"/>
          </a:p>
        </p:txBody>
      </p:sp>
      <p:sp>
        <p:nvSpPr>
          <p:cNvPr id="6" name="Text Placeholder 5">
            <a:extLst>
              <a:ext uri="{FF2B5EF4-FFF2-40B4-BE49-F238E27FC236}">
                <a16:creationId xmlns:a16="http://schemas.microsoft.com/office/drawing/2014/main" id="{AFDE5601-E6A1-A582-D679-D6BA1752ABA6}"/>
              </a:ext>
            </a:extLst>
          </p:cNvPr>
          <p:cNvSpPr>
            <a:spLocks noGrp="1"/>
          </p:cNvSpPr>
          <p:nvPr>
            <p:ph type="body" sz="quarter" idx="23"/>
          </p:nvPr>
        </p:nvSpPr>
        <p:spPr>
          <a:xfrm>
            <a:off x="8818253" y="6361113"/>
            <a:ext cx="2830459" cy="414338"/>
          </a:xfrm>
        </p:spPr>
        <p:txBody>
          <a:bodyPr/>
          <a:lstStyle/>
          <a:p>
            <a:r>
              <a:rPr lang="en-GB" sz="1600" dirty="0"/>
              <a:t>Map of Barrow in 1931</a:t>
            </a:r>
          </a:p>
        </p:txBody>
      </p:sp>
    </p:spTree>
    <p:extLst>
      <p:ext uri="{BB962C8B-B14F-4D97-AF65-F5344CB8AC3E}">
        <p14:creationId xmlns:p14="http://schemas.microsoft.com/office/powerpoint/2010/main" val="24731708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00CBC-9DEC-6140-3F4B-E81D96173E7D}"/>
              </a:ext>
            </a:extLst>
          </p:cNvPr>
          <p:cNvSpPr>
            <a:spLocks noGrp="1"/>
          </p:cNvSpPr>
          <p:nvPr>
            <p:ph type="title"/>
          </p:nvPr>
        </p:nvSpPr>
        <p:spPr>
          <a:xfrm>
            <a:off x="253859" y="341357"/>
            <a:ext cx="6096000" cy="710288"/>
          </a:xfrm>
        </p:spPr>
        <p:txBody>
          <a:bodyPr>
            <a:normAutofit fontScale="90000"/>
          </a:bodyPr>
          <a:lstStyle/>
          <a:p>
            <a:r>
              <a:rPr lang="en-GB" dirty="0"/>
              <a:t>Chronological Understanding (1)</a:t>
            </a:r>
          </a:p>
        </p:txBody>
      </p:sp>
      <p:sp>
        <p:nvSpPr>
          <p:cNvPr id="3" name="Content Placeholder 2">
            <a:extLst>
              <a:ext uri="{FF2B5EF4-FFF2-40B4-BE49-F238E27FC236}">
                <a16:creationId xmlns:a16="http://schemas.microsoft.com/office/drawing/2014/main" id="{8F7E37D5-6A2E-4767-B77A-7F65CE180198}"/>
              </a:ext>
            </a:extLst>
          </p:cNvPr>
          <p:cNvSpPr>
            <a:spLocks noGrp="1"/>
          </p:cNvSpPr>
          <p:nvPr>
            <p:ph idx="1"/>
          </p:nvPr>
        </p:nvSpPr>
        <p:spPr>
          <a:xfrm>
            <a:off x="381886" y="1411704"/>
            <a:ext cx="5714114" cy="4981601"/>
          </a:xfrm>
        </p:spPr>
        <p:txBody>
          <a:bodyPr/>
          <a:lstStyle/>
          <a:p>
            <a:r>
              <a:rPr lang="en-GB" sz="2400" dirty="0"/>
              <a:t>Download the </a:t>
            </a:r>
            <a:r>
              <a:rPr lang="en-GB" sz="2400" dirty="0">
                <a:hlinkClick r:id="rId2"/>
              </a:rPr>
              <a:t>Colour and cut activity sheets PDF</a:t>
            </a:r>
            <a:endParaRPr lang="en-GB" sz="2400" dirty="0"/>
          </a:p>
          <a:p>
            <a:endParaRPr lang="en-GB" sz="2400" dirty="0"/>
          </a:p>
          <a:p>
            <a:r>
              <a:rPr lang="en-GB" sz="2400" dirty="0"/>
              <a:t>Cut out and build the models of each site on the trail. </a:t>
            </a:r>
          </a:p>
          <a:p>
            <a:endParaRPr lang="en-GB" sz="2400" dirty="0"/>
          </a:p>
          <a:p>
            <a:r>
              <a:rPr lang="en-GB" sz="2400" dirty="0"/>
              <a:t>Cut out the name and date cards on the next slide (blue), then match the models to their name cards.</a:t>
            </a:r>
          </a:p>
          <a:p>
            <a:endParaRPr lang="en-GB" sz="2400" dirty="0"/>
          </a:p>
          <a:p>
            <a:r>
              <a:rPr lang="en-GB" sz="2400" dirty="0"/>
              <a:t>Can you place the sites in chronological order from oldest to most modern?</a:t>
            </a:r>
          </a:p>
          <a:p>
            <a:endParaRPr lang="en-GB" dirty="0"/>
          </a:p>
        </p:txBody>
      </p:sp>
      <p:pic>
        <p:nvPicPr>
          <p:cNvPr id="10" name="Picture Placeholder 9" descr="A line drawing of a two storey symetrical building with a chimney">
            <a:extLst>
              <a:ext uri="{FF2B5EF4-FFF2-40B4-BE49-F238E27FC236}">
                <a16:creationId xmlns:a16="http://schemas.microsoft.com/office/drawing/2014/main" id="{68AE1CAC-EBFB-AEA5-4510-63FE406EAF05}"/>
              </a:ext>
            </a:extLst>
          </p:cNvPr>
          <p:cNvPicPr>
            <a:picLocks noGrp="1" noChangeAspect="1"/>
          </p:cNvPicPr>
          <p:nvPr>
            <p:ph type="pic" sz="quarter" idx="10"/>
          </p:nvPr>
        </p:nvPicPr>
        <p:blipFill>
          <a:blip r:embed="rId3"/>
          <a:srcRect l="24116" t="-1526" r="24078" b="1526"/>
          <a:stretch/>
        </p:blipFill>
        <p:spPr>
          <a:xfrm>
            <a:off x="7153834" y="0"/>
            <a:ext cx="5038165" cy="6858000"/>
          </a:xfrm>
        </p:spPr>
      </p:pic>
      <p:sp>
        <p:nvSpPr>
          <p:cNvPr id="5" name="Picture Placeholder 4">
            <a:extLst>
              <a:ext uri="{FF2B5EF4-FFF2-40B4-BE49-F238E27FC236}">
                <a16:creationId xmlns:a16="http://schemas.microsoft.com/office/drawing/2014/main" id="{9339E96B-A1CE-824F-77D9-9C902049DE68}"/>
              </a:ext>
            </a:extLst>
          </p:cNvPr>
          <p:cNvSpPr>
            <a:spLocks noGrp="1"/>
          </p:cNvSpPr>
          <p:nvPr>
            <p:ph type="pic" sz="quarter" idx="24"/>
          </p:nvPr>
        </p:nvSpPr>
        <p:spPr>
          <a:xfrm>
            <a:off x="7891999" y="6278563"/>
            <a:ext cx="3643313" cy="579437"/>
          </a:xfrm>
        </p:spPr>
        <p:txBody>
          <a:bodyPr/>
          <a:lstStyle/>
          <a:p>
            <a:endParaRPr lang="en-GB"/>
          </a:p>
        </p:txBody>
      </p:sp>
      <p:sp>
        <p:nvSpPr>
          <p:cNvPr id="6" name="Text Placeholder 5">
            <a:extLst>
              <a:ext uri="{FF2B5EF4-FFF2-40B4-BE49-F238E27FC236}">
                <a16:creationId xmlns:a16="http://schemas.microsoft.com/office/drawing/2014/main" id="{F2FC3079-ED12-8B6B-6DF5-BCF5B471A63D}"/>
              </a:ext>
            </a:extLst>
          </p:cNvPr>
          <p:cNvSpPr>
            <a:spLocks noGrp="1"/>
          </p:cNvSpPr>
          <p:nvPr>
            <p:ph type="body" sz="quarter" idx="23"/>
          </p:nvPr>
        </p:nvSpPr>
        <p:spPr>
          <a:xfrm>
            <a:off x="8161565" y="6361113"/>
            <a:ext cx="2830459" cy="414338"/>
          </a:xfrm>
        </p:spPr>
        <p:txBody>
          <a:bodyPr/>
          <a:lstStyle/>
          <a:p>
            <a:r>
              <a:rPr lang="en-GB" dirty="0"/>
              <a:t>Cut out of Ramsden Hall</a:t>
            </a:r>
          </a:p>
        </p:txBody>
      </p:sp>
    </p:spTree>
    <p:extLst>
      <p:ext uri="{BB962C8B-B14F-4D97-AF65-F5344CB8AC3E}">
        <p14:creationId xmlns:p14="http://schemas.microsoft.com/office/powerpoint/2010/main" val="765082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0FCBD-D317-E942-D1C4-DA41F3539B64}"/>
              </a:ext>
              <a:ext uri="{C183D7F6-B498-43B3-948B-1728B52AA6E4}">
                <adec:decorative xmlns:adec="http://schemas.microsoft.com/office/drawing/2017/decorative" val="1"/>
              </a:ext>
            </a:extLst>
          </p:cNvPr>
          <p:cNvSpPr>
            <a:spLocks noGrp="1"/>
          </p:cNvSpPr>
          <p:nvPr>
            <p:ph type="title"/>
          </p:nvPr>
        </p:nvSpPr>
        <p:spPr>
          <a:xfrm>
            <a:off x="385460" y="-878101"/>
            <a:ext cx="10996613" cy="710288"/>
          </a:xfrm>
        </p:spPr>
        <p:txBody>
          <a:bodyPr/>
          <a:lstStyle/>
          <a:p>
            <a:r>
              <a:rPr lang="en-GB" dirty="0"/>
              <a:t>Timeline cards</a:t>
            </a:r>
          </a:p>
        </p:txBody>
      </p:sp>
      <p:sp>
        <p:nvSpPr>
          <p:cNvPr id="3" name="Title 3">
            <a:extLst>
              <a:ext uri="{FF2B5EF4-FFF2-40B4-BE49-F238E27FC236}">
                <a16:creationId xmlns:a16="http://schemas.microsoft.com/office/drawing/2014/main" id="{15C96666-7BCC-EA35-CADD-92E5B6856EE4}"/>
              </a:ext>
            </a:extLst>
          </p:cNvPr>
          <p:cNvSpPr txBox="1">
            <a:spLocks/>
          </p:cNvSpPr>
          <p:nvPr/>
        </p:nvSpPr>
        <p:spPr>
          <a:xfrm>
            <a:off x="357187" y="86830"/>
            <a:ext cx="5257800" cy="1000836"/>
          </a:xfrm>
          <a:prstGeom prst="rect">
            <a:avLst/>
          </a:prstGeom>
          <a:solidFill>
            <a:schemeClr val="accent1">
              <a:lumMod val="40000"/>
              <a:lumOff val="60000"/>
            </a:schemeClr>
          </a:solidFill>
          <a:ln w="19050">
            <a:solidFill>
              <a:schemeClr val="tx1"/>
            </a:solidFill>
          </a:ln>
        </p:spPr>
        <p:txBody>
          <a:bodyPr vert="horz" lIns="0" tIns="45720" rIns="90000" bIns="45720" rtlCol="0" anchor="ctr">
            <a:normAutofit/>
          </a:bodyPr>
          <a:lstStyle>
            <a:lvl1pPr algn="l" defTabSz="914400" rtl="0" eaLnBrk="1" latinLnBrk="0" hangingPunct="1">
              <a:lnSpc>
                <a:spcPct val="90000"/>
              </a:lnSpc>
              <a:spcBef>
                <a:spcPct val="0"/>
              </a:spcBef>
              <a:buNone/>
              <a:defRPr sz="3200" b="1" i="0" kern="1200" baseline="0">
                <a:solidFill>
                  <a:schemeClr val="tx1"/>
                </a:solidFill>
                <a:latin typeface="Arial" panose="020B0604020202020204" pitchFamily="34" charset="0"/>
                <a:ea typeface="+mj-ea"/>
                <a:cs typeface="+mj-cs"/>
              </a:defRPr>
            </a:lvl1pPr>
          </a:lstStyle>
          <a:p>
            <a:pPr algn="ctr"/>
            <a:r>
              <a:rPr lang="en-GB" dirty="0"/>
              <a:t>Buildings and sites on the trail: Name and date cards</a:t>
            </a:r>
          </a:p>
        </p:txBody>
      </p:sp>
      <p:sp>
        <p:nvSpPr>
          <p:cNvPr id="4" name="Content Placeholder 4">
            <a:extLst>
              <a:ext uri="{FF2B5EF4-FFF2-40B4-BE49-F238E27FC236}">
                <a16:creationId xmlns:a16="http://schemas.microsoft.com/office/drawing/2014/main" id="{6E25A274-BFA3-B1FE-57CC-FDBEFB05E51F}"/>
              </a:ext>
              <a:ext uri="{C183D7F6-B498-43B3-948B-1728B52AA6E4}">
                <adec:decorative xmlns:adec="http://schemas.microsoft.com/office/drawing/2017/decorative" val="0"/>
              </a:ext>
            </a:extLst>
          </p:cNvPr>
          <p:cNvSpPr txBox="1">
            <a:spLocks/>
          </p:cNvSpPr>
          <p:nvPr/>
        </p:nvSpPr>
        <p:spPr>
          <a:xfrm>
            <a:off x="426633" y="1289795"/>
            <a:ext cx="2351139" cy="710250"/>
          </a:xfrm>
          <a:prstGeom prst="rect">
            <a:avLst/>
          </a:prstGeom>
          <a:ln w="19050">
            <a:solidFill>
              <a:srgbClr val="00B0F0"/>
            </a:solidFill>
          </a:ln>
        </p:spPr>
        <p:txBody>
          <a:bodyPr>
            <a:noAutofit/>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r>
              <a:rPr lang="en-GB" sz="1800" dirty="0"/>
              <a:t>1872: James Ramsden statue</a:t>
            </a:r>
          </a:p>
        </p:txBody>
      </p:sp>
      <p:sp>
        <p:nvSpPr>
          <p:cNvPr id="6" name="TextBox 5">
            <a:extLst>
              <a:ext uri="{FF2B5EF4-FFF2-40B4-BE49-F238E27FC236}">
                <a16:creationId xmlns:a16="http://schemas.microsoft.com/office/drawing/2014/main" id="{AC0582E2-3B13-46C2-B61D-8AE4476006C2}"/>
              </a:ext>
            </a:extLst>
          </p:cNvPr>
          <p:cNvSpPr txBox="1"/>
          <p:nvPr/>
        </p:nvSpPr>
        <p:spPr>
          <a:xfrm>
            <a:off x="3087489" y="1289795"/>
            <a:ext cx="2461135" cy="646331"/>
          </a:xfrm>
          <a:prstGeom prst="rect">
            <a:avLst/>
          </a:prstGeom>
          <a:noFill/>
          <a:ln w="19050">
            <a:solidFill>
              <a:srgbClr val="00B0F0"/>
            </a:solidFill>
          </a:ln>
        </p:spPr>
        <p:txBody>
          <a:bodyPr wrap="square">
            <a:spAutoFit/>
          </a:bodyPr>
          <a:lstStyle/>
          <a:p>
            <a:r>
              <a:rPr lang="en-GB" dirty="0"/>
              <a:t>1867: St Mary’s Catholic Church </a:t>
            </a:r>
          </a:p>
        </p:txBody>
      </p:sp>
      <p:sp>
        <p:nvSpPr>
          <p:cNvPr id="7" name="TextBox 6">
            <a:extLst>
              <a:ext uri="{FF2B5EF4-FFF2-40B4-BE49-F238E27FC236}">
                <a16:creationId xmlns:a16="http://schemas.microsoft.com/office/drawing/2014/main" id="{82D2A855-8D62-617C-788E-0F57CF6DB0B4}"/>
              </a:ext>
            </a:extLst>
          </p:cNvPr>
          <p:cNvSpPr txBox="1"/>
          <p:nvPr/>
        </p:nvSpPr>
        <p:spPr>
          <a:xfrm>
            <a:off x="413732" y="2131546"/>
            <a:ext cx="2351139" cy="646331"/>
          </a:xfrm>
          <a:prstGeom prst="rect">
            <a:avLst/>
          </a:prstGeom>
          <a:noFill/>
          <a:ln w="19050">
            <a:solidFill>
              <a:srgbClr val="00B0F0"/>
            </a:solidFill>
          </a:ln>
        </p:spPr>
        <p:txBody>
          <a:bodyPr wrap="square">
            <a:spAutoFit/>
          </a:bodyPr>
          <a:lstStyle/>
          <a:p>
            <a:r>
              <a:rPr lang="en-GB" dirty="0"/>
              <a:t>2007: Pride of Barrow Mosaic</a:t>
            </a:r>
          </a:p>
        </p:txBody>
      </p:sp>
      <p:sp>
        <p:nvSpPr>
          <p:cNvPr id="8" name="TextBox 7">
            <a:extLst>
              <a:ext uri="{FF2B5EF4-FFF2-40B4-BE49-F238E27FC236}">
                <a16:creationId xmlns:a16="http://schemas.microsoft.com/office/drawing/2014/main" id="{84EFC9B2-1BCD-CFC5-64DC-3D318EEB6444}"/>
              </a:ext>
            </a:extLst>
          </p:cNvPr>
          <p:cNvSpPr txBox="1"/>
          <p:nvPr/>
        </p:nvSpPr>
        <p:spPr>
          <a:xfrm>
            <a:off x="3085035" y="2128553"/>
            <a:ext cx="2461135" cy="646331"/>
          </a:xfrm>
          <a:prstGeom prst="rect">
            <a:avLst/>
          </a:prstGeom>
          <a:noFill/>
          <a:ln w="19050">
            <a:solidFill>
              <a:srgbClr val="00B0F0"/>
            </a:solidFill>
          </a:ln>
        </p:spPr>
        <p:txBody>
          <a:bodyPr wrap="square">
            <a:spAutoFit/>
          </a:bodyPr>
          <a:lstStyle/>
          <a:p>
            <a:r>
              <a:rPr lang="en-GB" dirty="0"/>
              <a:t>2004: Willie Horne Statue</a:t>
            </a:r>
          </a:p>
        </p:txBody>
      </p:sp>
      <p:sp>
        <p:nvSpPr>
          <p:cNvPr id="9" name="TextBox 8">
            <a:extLst>
              <a:ext uri="{FF2B5EF4-FFF2-40B4-BE49-F238E27FC236}">
                <a16:creationId xmlns:a16="http://schemas.microsoft.com/office/drawing/2014/main" id="{114D3AE7-87CF-E0E9-E044-E432259965F3}"/>
              </a:ext>
            </a:extLst>
          </p:cNvPr>
          <p:cNvSpPr txBox="1"/>
          <p:nvPr/>
        </p:nvSpPr>
        <p:spPr>
          <a:xfrm>
            <a:off x="413732" y="2924949"/>
            <a:ext cx="2405214" cy="369332"/>
          </a:xfrm>
          <a:prstGeom prst="rect">
            <a:avLst/>
          </a:prstGeom>
          <a:noFill/>
          <a:ln w="19050">
            <a:solidFill>
              <a:srgbClr val="00B0F0"/>
            </a:solidFill>
          </a:ln>
        </p:spPr>
        <p:txBody>
          <a:bodyPr wrap="square">
            <a:spAutoFit/>
          </a:bodyPr>
          <a:lstStyle/>
          <a:p>
            <a:r>
              <a:rPr lang="en-GB" dirty="0"/>
              <a:t>1872: Ramsden Hall</a:t>
            </a:r>
          </a:p>
        </p:txBody>
      </p:sp>
      <p:sp>
        <p:nvSpPr>
          <p:cNvPr id="11" name="TextBox 10">
            <a:extLst>
              <a:ext uri="{FF2B5EF4-FFF2-40B4-BE49-F238E27FC236}">
                <a16:creationId xmlns:a16="http://schemas.microsoft.com/office/drawing/2014/main" id="{A28F55FA-52DC-2278-05D5-843D262143C7}"/>
              </a:ext>
            </a:extLst>
          </p:cNvPr>
          <p:cNvSpPr txBox="1"/>
          <p:nvPr/>
        </p:nvSpPr>
        <p:spPr>
          <a:xfrm>
            <a:off x="399594" y="3478947"/>
            <a:ext cx="2405215" cy="923330"/>
          </a:xfrm>
          <a:prstGeom prst="rect">
            <a:avLst/>
          </a:prstGeom>
          <a:noFill/>
          <a:ln w="19050">
            <a:solidFill>
              <a:srgbClr val="00B0F0"/>
            </a:solidFill>
          </a:ln>
        </p:spPr>
        <p:txBody>
          <a:bodyPr wrap="square">
            <a:spAutoFit/>
          </a:bodyPr>
          <a:lstStyle/>
          <a:p>
            <a:r>
              <a:rPr lang="en-GB" dirty="0"/>
              <a:t>1998: Coop building became Furness Railway pub</a:t>
            </a:r>
          </a:p>
        </p:txBody>
      </p:sp>
      <p:sp>
        <p:nvSpPr>
          <p:cNvPr id="10" name="TextBox 9">
            <a:extLst>
              <a:ext uri="{FF2B5EF4-FFF2-40B4-BE49-F238E27FC236}">
                <a16:creationId xmlns:a16="http://schemas.microsoft.com/office/drawing/2014/main" id="{2EB5B479-6AD0-D9DF-C672-035EF9B9E3FB}"/>
              </a:ext>
            </a:extLst>
          </p:cNvPr>
          <p:cNvSpPr txBox="1"/>
          <p:nvPr/>
        </p:nvSpPr>
        <p:spPr>
          <a:xfrm>
            <a:off x="3085035" y="3106237"/>
            <a:ext cx="2486327" cy="923330"/>
          </a:xfrm>
          <a:prstGeom prst="rect">
            <a:avLst/>
          </a:prstGeom>
          <a:noFill/>
          <a:ln w="19050">
            <a:solidFill>
              <a:srgbClr val="00B0F0"/>
            </a:solidFill>
          </a:ln>
        </p:spPr>
        <p:txBody>
          <a:bodyPr wrap="square">
            <a:spAutoFit/>
          </a:bodyPr>
          <a:lstStyle/>
          <a:p>
            <a:r>
              <a:rPr lang="en-GB" dirty="0"/>
              <a:t>1889: Barrow Cooperative Department Store</a:t>
            </a:r>
          </a:p>
        </p:txBody>
      </p:sp>
      <p:sp>
        <p:nvSpPr>
          <p:cNvPr id="13" name="TextBox 12">
            <a:extLst>
              <a:ext uri="{FF2B5EF4-FFF2-40B4-BE49-F238E27FC236}">
                <a16:creationId xmlns:a16="http://schemas.microsoft.com/office/drawing/2014/main" id="{26D4ADBE-B126-2A1A-C086-57EB2E77F23F}"/>
              </a:ext>
            </a:extLst>
          </p:cNvPr>
          <p:cNvSpPr txBox="1"/>
          <p:nvPr/>
        </p:nvSpPr>
        <p:spPr>
          <a:xfrm>
            <a:off x="357187" y="4525691"/>
            <a:ext cx="2393546" cy="646331"/>
          </a:xfrm>
          <a:prstGeom prst="rect">
            <a:avLst/>
          </a:prstGeom>
          <a:noFill/>
          <a:ln w="19050">
            <a:solidFill>
              <a:srgbClr val="00B0F0"/>
            </a:solidFill>
          </a:ln>
        </p:spPr>
        <p:txBody>
          <a:bodyPr wrap="square">
            <a:spAutoFit/>
          </a:bodyPr>
          <a:lstStyle/>
          <a:p>
            <a:r>
              <a:rPr lang="en-GB" dirty="0"/>
              <a:t>1882: Barrow Town Hall</a:t>
            </a:r>
          </a:p>
        </p:txBody>
      </p:sp>
      <p:sp>
        <p:nvSpPr>
          <p:cNvPr id="12" name="TextBox 11">
            <a:extLst>
              <a:ext uri="{FF2B5EF4-FFF2-40B4-BE49-F238E27FC236}">
                <a16:creationId xmlns:a16="http://schemas.microsoft.com/office/drawing/2014/main" id="{93211FF6-3F09-0355-7140-521C7932686D}"/>
              </a:ext>
            </a:extLst>
          </p:cNvPr>
          <p:cNvSpPr txBox="1"/>
          <p:nvPr/>
        </p:nvSpPr>
        <p:spPr>
          <a:xfrm>
            <a:off x="3045705" y="4479050"/>
            <a:ext cx="2486327" cy="646331"/>
          </a:xfrm>
          <a:prstGeom prst="rect">
            <a:avLst/>
          </a:prstGeom>
          <a:noFill/>
          <a:ln w="19050">
            <a:solidFill>
              <a:srgbClr val="00B0F0"/>
            </a:solidFill>
          </a:ln>
        </p:spPr>
        <p:txBody>
          <a:bodyPr wrap="square">
            <a:spAutoFit/>
          </a:bodyPr>
          <a:lstStyle/>
          <a:p>
            <a:r>
              <a:rPr lang="en-GB" dirty="0"/>
              <a:t>2005: Spirit of Barrow sculpture</a:t>
            </a:r>
          </a:p>
        </p:txBody>
      </p:sp>
      <p:sp>
        <p:nvSpPr>
          <p:cNvPr id="15" name="TextBox 14">
            <a:extLst>
              <a:ext uri="{FF2B5EF4-FFF2-40B4-BE49-F238E27FC236}">
                <a16:creationId xmlns:a16="http://schemas.microsoft.com/office/drawing/2014/main" id="{64496407-4973-35F6-28FA-8CA08EFE7228}"/>
              </a:ext>
            </a:extLst>
          </p:cNvPr>
          <p:cNvSpPr txBox="1"/>
          <p:nvPr/>
        </p:nvSpPr>
        <p:spPr>
          <a:xfrm>
            <a:off x="357187" y="5360258"/>
            <a:ext cx="2328404" cy="646331"/>
          </a:xfrm>
          <a:prstGeom prst="rect">
            <a:avLst/>
          </a:prstGeom>
          <a:noFill/>
          <a:ln w="19050">
            <a:solidFill>
              <a:srgbClr val="00B0F0"/>
            </a:solidFill>
          </a:ln>
        </p:spPr>
        <p:txBody>
          <a:bodyPr wrap="square">
            <a:spAutoFit/>
          </a:bodyPr>
          <a:lstStyle/>
          <a:p>
            <a:r>
              <a:rPr lang="en-GB" dirty="0"/>
              <a:t>1922: Barrow Library and Archive</a:t>
            </a:r>
          </a:p>
        </p:txBody>
      </p:sp>
      <p:sp>
        <p:nvSpPr>
          <p:cNvPr id="14" name="TextBox 13">
            <a:extLst>
              <a:ext uri="{FF2B5EF4-FFF2-40B4-BE49-F238E27FC236}">
                <a16:creationId xmlns:a16="http://schemas.microsoft.com/office/drawing/2014/main" id="{0B18E404-F546-1C81-09C5-55C036C20C6D}"/>
              </a:ext>
            </a:extLst>
          </p:cNvPr>
          <p:cNvSpPr txBox="1"/>
          <p:nvPr/>
        </p:nvSpPr>
        <p:spPr>
          <a:xfrm>
            <a:off x="3045705" y="5284250"/>
            <a:ext cx="2486327" cy="646331"/>
          </a:xfrm>
          <a:prstGeom prst="rect">
            <a:avLst/>
          </a:prstGeom>
          <a:noFill/>
          <a:ln w="19050">
            <a:solidFill>
              <a:srgbClr val="00B0F0"/>
            </a:solidFill>
          </a:ln>
        </p:spPr>
        <p:txBody>
          <a:bodyPr wrap="square">
            <a:spAutoFit/>
          </a:bodyPr>
          <a:lstStyle/>
          <a:p>
            <a:r>
              <a:rPr lang="en-GB" dirty="0"/>
              <a:t>1904: Pass and Co Department Store</a:t>
            </a:r>
          </a:p>
        </p:txBody>
      </p:sp>
      <p:sp>
        <p:nvSpPr>
          <p:cNvPr id="16" name="Title 3">
            <a:extLst>
              <a:ext uri="{FF2B5EF4-FFF2-40B4-BE49-F238E27FC236}">
                <a16:creationId xmlns:a16="http://schemas.microsoft.com/office/drawing/2014/main" id="{BABB77A7-9B70-6057-D442-169FB49921F8}"/>
              </a:ext>
            </a:extLst>
          </p:cNvPr>
          <p:cNvSpPr txBox="1">
            <a:spLocks/>
          </p:cNvSpPr>
          <p:nvPr/>
        </p:nvSpPr>
        <p:spPr>
          <a:xfrm>
            <a:off x="6132408" y="86830"/>
            <a:ext cx="5257800" cy="1000836"/>
          </a:xfrm>
          <a:prstGeom prst="rect">
            <a:avLst/>
          </a:prstGeom>
          <a:solidFill>
            <a:srgbClr val="BBEBA0"/>
          </a:solidFill>
          <a:ln w="28575">
            <a:solidFill>
              <a:schemeClr val="tx1"/>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t>Significant local events cards</a:t>
            </a:r>
          </a:p>
        </p:txBody>
      </p:sp>
      <p:sp>
        <p:nvSpPr>
          <p:cNvPr id="17" name="TextBox 16">
            <a:extLst>
              <a:ext uri="{FF2B5EF4-FFF2-40B4-BE49-F238E27FC236}">
                <a16:creationId xmlns:a16="http://schemas.microsoft.com/office/drawing/2014/main" id="{40043058-FC9C-AC05-E9A1-2512FDE82D1C}"/>
              </a:ext>
            </a:extLst>
          </p:cNvPr>
          <p:cNvSpPr txBox="1"/>
          <p:nvPr/>
        </p:nvSpPr>
        <p:spPr>
          <a:xfrm>
            <a:off x="6056208" y="1368394"/>
            <a:ext cx="2351139" cy="646331"/>
          </a:xfrm>
          <a:prstGeom prst="rect">
            <a:avLst/>
          </a:prstGeom>
          <a:noFill/>
          <a:ln w="28575">
            <a:solidFill>
              <a:srgbClr val="BBEBA0"/>
            </a:solidFill>
          </a:ln>
        </p:spPr>
        <p:txBody>
          <a:bodyPr wrap="square">
            <a:spAutoFit/>
          </a:bodyPr>
          <a:lstStyle/>
          <a:p>
            <a:r>
              <a:rPr lang="en-GB" dirty="0"/>
              <a:t>1850: Haematite iron ore discovered</a:t>
            </a:r>
          </a:p>
        </p:txBody>
      </p:sp>
      <p:sp>
        <p:nvSpPr>
          <p:cNvPr id="5" name="Content Placeholder 5">
            <a:extLst>
              <a:ext uri="{FF2B5EF4-FFF2-40B4-BE49-F238E27FC236}">
                <a16:creationId xmlns:a16="http://schemas.microsoft.com/office/drawing/2014/main" id="{7797C87E-5DC2-FD8E-F6EA-12A858FAF918}"/>
              </a:ext>
            </a:extLst>
          </p:cNvPr>
          <p:cNvSpPr txBox="1">
            <a:spLocks/>
          </p:cNvSpPr>
          <p:nvPr/>
        </p:nvSpPr>
        <p:spPr>
          <a:xfrm>
            <a:off x="8670223" y="1392392"/>
            <a:ext cx="2683576" cy="646331"/>
          </a:xfrm>
          <a:prstGeom prst="rect">
            <a:avLst/>
          </a:prstGeom>
          <a:ln w="19050">
            <a:solidFill>
              <a:srgbClr val="BBEBA0"/>
            </a:solidFill>
          </a:ln>
        </p:spPr>
        <p:txBody>
          <a:bodyPr>
            <a:normAutofit lnSpcReduction="10000"/>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900" dirty="0"/>
              <a:t>1844: Furness Railway opens</a:t>
            </a:r>
          </a:p>
          <a:p>
            <a:endParaRPr lang="en-GB" dirty="0"/>
          </a:p>
        </p:txBody>
      </p:sp>
      <p:sp>
        <p:nvSpPr>
          <p:cNvPr id="20" name="TextBox 19">
            <a:extLst>
              <a:ext uri="{FF2B5EF4-FFF2-40B4-BE49-F238E27FC236}">
                <a16:creationId xmlns:a16="http://schemas.microsoft.com/office/drawing/2014/main" id="{436B8EC9-17A1-F3E1-2444-DDB8473312BF}"/>
              </a:ext>
            </a:extLst>
          </p:cNvPr>
          <p:cNvSpPr txBox="1"/>
          <p:nvPr/>
        </p:nvSpPr>
        <p:spPr>
          <a:xfrm>
            <a:off x="6056207" y="2252407"/>
            <a:ext cx="2400295" cy="923330"/>
          </a:xfrm>
          <a:prstGeom prst="rect">
            <a:avLst/>
          </a:prstGeom>
          <a:noFill/>
          <a:ln w="28575">
            <a:solidFill>
              <a:srgbClr val="BBEBA0"/>
            </a:solidFill>
          </a:ln>
        </p:spPr>
        <p:txBody>
          <a:bodyPr wrap="square">
            <a:spAutoFit/>
          </a:bodyPr>
          <a:lstStyle/>
          <a:p>
            <a:r>
              <a:rPr lang="en-GB" dirty="0"/>
              <a:t>1867: James Ramsden becomes first Mayor of Barrow</a:t>
            </a:r>
          </a:p>
        </p:txBody>
      </p:sp>
      <p:sp>
        <p:nvSpPr>
          <p:cNvPr id="18" name="TextBox 17">
            <a:extLst>
              <a:ext uri="{FF2B5EF4-FFF2-40B4-BE49-F238E27FC236}">
                <a16:creationId xmlns:a16="http://schemas.microsoft.com/office/drawing/2014/main" id="{A2D94A1F-A341-4D86-2729-954ED07CDFAF}"/>
              </a:ext>
            </a:extLst>
          </p:cNvPr>
          <p:cNvSpPr txBox="1"/>
          <p:nvPr/>
        </p:nvSpPr>
        <p:spPr>
          <a:xfrm>
            <a:off x="8670223" y="2260339"/>
            <a:ext cx="2683577" cy="923330"/>
          </a:xfrm>
          <a:prstGeom prst="rect">
            <a:avLst/>
          </a:prstGeom>
          <a:noFill/>
          <a:ln w="28575">
            <a:solidFill>
              <a:srgbClr val="BBEBA0"/>
            </a:solidFill>
          </a:ln>
        </p:spPr>
        <p:txBody>
          <a:bodyPr wrap="square">
            <a:spAutoFit/>
          </a:bodyPr>
          <a:lstStyle/>
          <a:p>
            <a:r>
              <a:rPr lang="en-GB" dirty="0"/>
              <a:t>1864: James Ramsden opens Haematite Iron and Steel Works</a:t>
            </a:r>
          </a:p>
        </p:txBody>
      </p:sp>
      <p:sp>
        <p:nvSpPr>
          <p:cNvPr id="21" name="TextBox 20">
            <a:extLst>
              <a:ext uri="{FF2B5EF4-FFF2-40B4-BE49-F238E27FC236}">
                <a16:creationId xmlns:a16="http://schemas.microsoft.com/office/drawing/2014/main" id="{F06845F7-6E11-3441-7BAE-8A88F97668EC}"/>
              </a:ext>
            </a:extLst>
          </p:cNvPr>
          <p:cNvSpPr txBox="1"/>
          <p:nvPr/>
        </p:nvSpPr>
        <p:spPr>
          <a:xfrm>
            <a:off x="6056209" y="3430380"/>
            <a:ext cx="2400296" cy="646331"/>
          </a:xfrm>
          <a:prstGeom prst="rect">
            <a:avLst/>
          </a:prstGeom>
          <a:noFill/>
          <a:ln w="28575">
            <a:solidFill>
              <a:srgbClr val="BBEBA0"/>
            </a:solidFill>
          </a:ln>
        </p:spPr>
        <p:txBody>
          <a:bodyPr wrap="square">
            <a:spAutoFit/>
          </a:bodyPr>
          <a:lstStyle/>
          <a:p>
            <a:r>
              <a:rPr lang="en-GB" dirty="0"/>
              <a:t>1874: Barrow Jute works opened. </a:t>
            </a:r>
          </a:p>
        </p:txBody>
      </p:sp>
      <p:sp>
        <p:nvSpPr>
          <p:cNvPr id="22" name="TextBox 21">
            <a:extLst>
              <a:ext uri="{FF2B5EF4-FFF2-40B4-BE49-F238E27FC236}">
                <a16:creationId xmlns:a16="http://schemas.microsoft.com/office/drawing/2014/main" id="{0C406CF7-060F-3E0A-6D0B-96A9AAA42E97}"/>
              </a:ext>
            </a:extLst>
          </p:cNvPr>
          <p:cNvSpPr txBox="1"/>
          <p:nvPr/>
        </p:nvSpPr>
        <p:spPr>
          <a:xfrm>
            <a:off x="8670222" y="3405285"/>
            <a:ext cx="2683577" cy="646331"/>
          </a:xfrm>
          <a:prstGeom prst="rect">
            <a:avLst/>
          </a:prstGeom>
          <a:noFill/>
          <a:ln w="28575">
            <a:solidFill>
              <a:srgbClr val="BBEBA0"/>
            </a:solidFill>
          </a:ln>
        </p:spPr>
        <p:txBody>
          <a:bodyPr wrap="square">
            <a:spAutoFit/>
          </a:bodyPr>
          <a:lstStyle/>
          <a:p>
            <a:r>
              <a:rPr lang="en-GB" dirty="0"/>
              <a:t>1850: Population of Barrow is 650 people</a:t>
            </a:r>
          </a:p>
        </p:txBody>
      </p:sp>
      <p:sp>
        <p:nvSpPr>
          <p:cNvPr id="23" name="TextBox 22">
            <a:extLst>
              <a:ext uri="{FF2B5EF4-FFF2-40B4-BE49-F238E27FC236}">
                <a16:creationId xmlns:a16="http://schemas.microsoft.com/office/drawing/2014/main" id="{8B3CC3A3-E5C3-35CA-1B69-1103335495FD}"/>
              </a:ext>
            </a:extLst>
          </p:cNvPr>
          <p:cNvSpPr txBox="1"/>
          <p:nvPr/>
        </p:nvSpPr>
        <p:spPr>
          <a:xfrm>
            <a:off x="6038387" y="4297231"/>
            <a:ext cx="2418118" cy="646331"/>
          </a:xfrm>
          <a:prstGeom prst="rect">
            <a:avLst/>
          </a:prstGeom>
          <a:noFill/>
          <a:ln w="28575">
            <a:solidFill>
              <a:srgbClr val="BBEBA0"/>
            </a:solidFill>
          </a:ln>
        </p:spPr>
        <p:txBody>
          <a:bodyPr wrap="square">
            <a:spAutoFit/>
          </a:bodyPr>
          <a:lstStyle/>
          <a:p>
            <a:r>
              <a:rPr lang="en-GB" dirty="0"/>
              <a:t>1871: Population of Barrow is 18,000</a:t>
            </a:r>
          </a:p>
        </p:txBody>
      </p:sp>
      <p:sp>
        <p:nvSpPr>
          <p:cNvPr id="19" name="TextBox 18">
            <a:extLst>
              <a:ext uri="{FF2B5EF4-FFF2-40B4-BE49-F238E27FC236}">
                <a16:creationId xmlns:a16="http://schemas.microsoft.com/office/drawing/2014/main" id="{23733623-DE2B-977B-2C11-5D4DCFDA983F}"/>
              </a:ext>
            </a:extLst>
          </p:cNvPr>
          <p:cNvSpPr txBox="1"/>
          <p:nvPr/>
        </p:nvSpPr>
        <p:spPr>
          <a:xfrm>
            <a:off x="8670222" y="4313555"/>
            <a:ext cx="2711851" cy="1200329"/>
          </a:xfrm>
          <a:prstGeom prst="rect">
            <a:avLst/>
          </a:prstGeom>
          <a:noFill/>
          <a:ln w="28575">
            <a:solidFill>
              <a:srgbClr val="BBEBA0"/>
            </a:solidFill>
          </a:ln>
        </p:spPr>
        <p:txBody>
          <a:bodyPr wrap="square">
            <a:spAutoFit/>
          </a:bodyPr>
          <a:lstStyle/>
          <a:p>
            <a:r>
              <a:rPr lang="en-GB" dirty="0"/>
              <a:t>1871: James Ramsden opens Barrow Iron Shipbuilding Works (becomes Vickers,1896)</a:t>
            </a:r>
          </a:p>
        </p:txBody>
      </p:sp>
    </p:spTree>
    <p:extLst>
      <p:ext uri="{BB962C8B-B14F-4D97-AF65-F5344CB8AC3E}">
        <p14:creationId xmlns:p14="http://schemas.microsoft.com/office/powerpoint/2010/main" val="11627731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2BD07-DE46-8AEF-C049-F373E8E462CA}"/>
              </a:ext>
            </a:extLst>
          </p:cNvPr>
          <p:cNvSpPr>
            <a:spLocks noGrp="1"/>
          </p:cNvSpPr>
          <p:nvPr>
            <p:ph type="title"/>
          </p:nvPr>
        </p:nvSpPr>
        <p:spPr/>
        <p:txBody>
          <a:bodyPr/>
          <a:lstStyle/>
          <a:p>
            <a:r>
              <a:rPr lang="en-GB" dirty="0"/>
              <a:t>Chronological Understanding (2)</a:t>
            </a:r>
          </a:p>
        </p:txBody>
      </p:sp>
      <p:sp>
        <p:nvSpPr>
          <p:cNvPr id="3" name="Content Placeholder 2">
            <a:extLst>
              <a:ext uri="{FF2B5EF4-FFF2-40B4-BE49-F238E27FC236}">
                <a16:creationId xmlns:a16="http://schemas.microsoft.com/office/drawing/2014/main" id="{8ECF8DD3-8F26-9319-D46D-56CBA069F15F}"/>
              </a:ext>
            </a:extLst>
          </p:cNvPr>
          <p:cNvSpPr>
            <a:spLocks noGrp="1"/>
          </p:cNvSpPr>
          <p:nvPr>
            <p:ph idx="1"/>
          </p:nvPr>
        </p:nvSpPr>
        <p:spPr>
          <a:xfrm>
            <a:off x="381885" y="1075414"/>
            <a:ext cx="10971915" cy="3499321"/>
          </a:xfrm>
        </p:spPr>
        <p:txBody>
          <a:bodyPr/>
          <a:lstStyle/>
          <a:p>
            <a:r>
              <a:rPr lang="en-GB" sz="2400" dirty="0"/>
              <a:t>Print out the timeline on the next slide (A3 may work best)</a:t>
            </a:r>
          </a:p>
          <a:p>
            <a:endParaRPr lang="en-GB" sz="2400" dirty="0"/>
          </a:p>
          <a:p>
            <a:r>
              <a:rPr lang="en-GB" sz="2400" dirty="0"/>
              <a:t>Place the site “name and date” cards (blue), from the previous activity, in the correct place on the timeline.</a:t>
            </a:r>
          </a:p>
          <a:p>
            <a:endParaRPr lang="en-GB" sz="2400" dirty="0"/>
          </a:p>
          <a:p>
            <a:r>
              <a:rPr lang="en-GB" sz="2400" dirty="0"/>
              <a:t>Cut out the “significant local events” cards from the previous slide (green) and add those to the timeline too. </a:t>
            </a:r>
          </a:p>
          <a:p>
            <a:endParaRPr lang="en-GB" sz="2400" dirty="0"/>
          </a:p>
          <a:p>
            <a:endParaRPr lang="en-GB" dirty="0"/>
          </a:p>
        </p:txBody>
      </p:sp>
      <p:sp>
        <p:nvSpPr>
          <p:cNvPr id="5" name="TextBox 4">
            <a:extLst>
              <a:ext uri="{FF2B5EF4-FFF2-40B4-BE49-F238E27FC236}">
                <a16:creationId xmlns:a16="http://schemas.microsoft.com/office/drawing/2014/main" id="{F8E8D808-16C0-7AEE-8CC2-9C3009429E55}"/>
              </a:ext>
            </a:extLst>
          </p:cNvPr>
          <p:cNvSpPr txBox="1"/>
          <p:nvPr/>
        </p:nvSpPr>
        <p:spPr>
          <a:xfrm>
            <a:off x="4363278" y="4659201"/>
            <a:ext cx="6142382" cy="1938992"/>
          </a:xfrm>
          <a:prstGeom prst="rect">
            <a:avLst/>
          </a:prstGeom>
          <a:noFill/>
        </p:spPr>
        <p:txBody>
          <a:bodyPr wrap="square">
            <a:spAutoFit/>
          </a:bodyPr>
          <a:lstStyle/>
          <a:p>
            <a:r>
              <a:rPr lang="en-GB" sz="2400" dirty="0"/>
              <a:t>How many years ago were different sites built / erected?</a:t>
            </a:r>
          </a:p>
          <a:p>
            <a:endParaRPr lang="en-GB" sz="2400" dirty="0"/>
          </a:p>
          <a:p>
            <a:r>
              <a:rPr lang="en-GB" sz="2400" dirty="0"/>
              <a:t>Can you tell the story of Barrow using the places and events on the timeline?</a:t>
            </a:r>
          </a:p>
        </p:txBody>
      </p:sp>
      <p:grpSp>
        <p:nvGrpSpPr>
          <p:cNvPr id="6" name="Investigate-Char">
            <a:extLst>
              <a:ext uri="{FF2B5EF4-FFF2-40B4-BE49-F238E27FC236}">
                <a16:creationId xmlns:a16="http://schemas.microsoft.com/office/drawing/2014/main" id="{CDAF52FA-3F19-6978-69A9-B625797E7256}"/>
              </a:ext>
              <a:ext uri="{C183D7F6-B498-43B3-948B-1728B52AA6E4}">
                <adec:decorative xmlns:adec="http://schemas.microsoft.com/office/drawing/2017/decorative" val="1"/>
              </a:ext>
            </a:extLst>
          </p:cNvPr>
          <p:cNvGrpSpPr/>
          <p:nvPr/>
        </p:nvGrpSpPr>
        <p:grpSpPr>
          <a:xfrm>
            <a:off x="674617" y="4343363"/>
            <a:ext cx="3147776" cy="2051323"/>
            <a:chOff x="2205244" y="1195380"/>
            <a:chExt cx="3147776" cy="2051323"/>
          </a:xfrm>
        </p:grpSpPr>
        <p:sp>
          <p:nvSpPr>
            <p:cNvPr id="7" name="Deco-Washi">
              <a:extLst>
                <a:ext uri="{FF2B5EF4-FFF2-40B4-BE49-F238E27FC236}">
                  <a16:creationId xmlns:a16="http://schemas.microsoft.com/office/drawing/2014/main" id="{5BC2E11C-37B9-53D8-158A-056DAC9846CE}"/>
                </a:ext>
                <a:ext uri="{C183D7F6-B498-43B3-948B-1728B52AA6E4}">
                  <adec:decorative xmlns:adec="http://schemas.microsoft.com/office/drawing/2017/decorative" val="1"/>
                </a:ext>
              </a:extLst>
            </p:cNvPr>
            <p:cNvSpPr txBox="1">
              <a:spLocks/>
            </p:cNvSpPr>
            <p:nvPr/>
          </p:nvSpPr>
          <p:spPr>
            <a:xfrm>
              <a:off x="2205244" y="1195380"/>
              <a:ext cx="1769427"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8" name="Text Placeholder" descr="Investigate">
              <a:extLst>
                <a:ext uri="{FF2B5EF4-FFF2-40B4-BE49-F238E27FC236}">
                  <a16:creationId xmlns:a16="http://schemas.microsoft.com/office/drawing/2014/main" id="{70878AE0-6714-DA2C-174D-FF53429E4F4D}"/>
                </a:ext>
              </a:extLst>
            </p:cNvPr>
            <p:cNvSpPr txBox="1">
              <a:spLocks/>
            </p:cNvSpPr>
            <p:nvPr/>
          </p:nvSpPr>
          <p:spPr>
            <a:xfrm rot="21383919">
              <a:off x="2250815" y="1304048"/>
              <a:ext cx="1700794" cy="414338"/>
            </a:xfrm>
            <a:prstGeom prst="rect">
              <a:avLst/>
            </a:prstGeom>
            <a:noFill/>
          </p:spPr>
          <p:txBody>
            <a:bodyPr wrap="square"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Investigate</a:t>
              </a:r>
            </a:p>
          </p:txBody>
        </p:sp>
        <p:pic>
          <p:nvPicPr>
            <p:cNvPr id="9" name="Investigate-Char" descr="Investigate character icon">
              <a:extLst>
                <a:ext uri="{FF2B5EF4-FFF2-40B4-BE49-F238E27FC236}">
                  <a16:creationId xmlns:a16="http://schemas.microsoft.com/office/drawing/2014/main" id="{EF840293-5071-54F9-EBF7-84DA30CFE2D7}"/>
                </a:ext>
              </a:extLst>
            </p:cNvPr>
            <p:cNvPicPr>
              <a:picLocks noChangeAspect="1"/>
            </p:cNvPicPr>
            <p:nvPr/>
          </p:nvPicPr>
          <p:blipFill>
            <a:blip r:embed="rId4"/>
            <a:stretch>
              <a:fillRect/>
            </a:stretch>
          </p:blipFill>
          <p:spPr>
            <a:xfrm>
              <a:off x="3394638" y="1256670"/>
              <a:ext cx="1958382" cy="1990033"/>
            </a:xfrm>
            <a:prstGeom prst="rect">
              <a:avLst/>
            </a:prstGeom>
          </p:spPr>
        </p:pic>
      </p:grpSp>
    </p:spTree>
    <p:extLst>
      <p:ext uri="{BB962C8B-B14F-4D97-AF65-F5344CB8AC3E}">
        <p14:creationId xmlns:p14="http://schemas.microsoft.com/office/powerpoint/2010/main" val="410989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E08B0-572F-2788-D1E3-6263ECD91C39}"/>
              </a:ext>
            </a:extLst>
          </p:cNvPr>
          <p:cNvSpPr>
            <a:spLocks noGrp="1"/>
          </p:cNvSpPr>
          <p:nvPr>
            <p:ph type="title"/>
          </p:nvPr>
        </p:nvSpPr>
        <p:spPr/>
        <p:txBody>
          <a:bodyPr/>
          <a:lstStyle/>
          <a:p>
            <a:r>
              <a:rPr lang="en-GB" dirty="0"/>
              <a:t>A timeline of Barrow</a:t>
            </a:r>
          </a:p>
        </p:txBody>
      </p:sp>
      <p:cxnSp>
        <p:nvCxnSpPr>
          <p:cNvPr id="11" name="Straight Connector 10" descr="A timeline">
            <a:extLst>
              <a:ext uri="{FF2B5EF4-FFF2-40B4-BE49-F238E27FC236}">
                <a16:creationId xmlns:a16="http://schemas.microsoft.com/office/drawing/2014/main" id="{C9423085-8D87-4888-9BBA-E53D017905F6}"/>
              </a:ext>
            </a:extLst>
          </p:cNvPr>
          <p:cNvCxnSpPr>
            <a:cxnSpLocks/>
          </p:cNvCxnSpPr>
          <p:nvPr/>
        </p:nvCxnSpPr>
        <p:spPr>
          <a:xfrm>
            <a:off x="206477" y="3893574"/>
            <a:ext cx="11147323" cy="2181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AB6CE623-4688-0E81-58ED-9989BD2E6E3E}"/>
              </a:ext>
            </a:extLst>
          </p:cNvPr>
          <p:cNvSpPr txBox="1"/>
          <p:nvPr/>
        </p:nvSpPr>
        <p:spPr>
          <a:xfrm>
            <a:off x="-78656" y="3496893"/>
            <a:ext cx="916856" cy="369332"/>
          </a:xfrm>
          <a:prstGeom prst="rect">
            <a:avLst/>
          </a:prstGeom>
          <a:noFill/>
        </p:spPr>
        <p:txBody>
          <a:bodyPr wrap="square" rtlCol="0">
            <a:spAutoFit/>
          </a:bodyPr>
          <a:lstStyle/>
          <a:p>
            <a:r>
              <a:rPr lang="en-GB" dirty="0"/>
              <a:t>1800</a:t>
            </a:r>
          </a:p>
        </p:txBody>
      </p:sp>
      <p:sp>
        <p:nvSpPr>
          <p:cNvPr id="17" name="TextBox 16">
            <a:extLst>
              <a:ext uri="{FF2B5EF4-FFF2-40B4-BE49-F238E27FC236}">
                <a16:creationId xmlns:a16="http://schemas.microsoft.com/office/drawing/2014/main" id="{09977457-5682-45CB-0792-8280DF91A831}"/>
              </a:ext>
            </a:extLst>
          </p:cNvPr>
          <p:cNvSpPr txBox="1"/>
          <p:nvPr/>
        </p:nvSpPr>
        <p:spPr>
          <a:xfrm>
            <a:off x="1991031" y="4011561"/>
            <a:ext cx="831682" cy="369326"/>
          </a:xfrm>
          <a:prstGeom prst="rect">
            <a:avLst/>
          </a:prstGeom>
          <a:noFill/>
        </p:spPr>
        <p:txBody>
          <a:bodyPr wrap="square" rtlCol="0">
            <a:spAutoFit/>
          </a:bodyPr>
          <a:lstStyle/>
          <a:p>
            <a:r>
              <a:rPr lang="en-GB" dirty="0"/>
              <a:t>1850</a:t>
            </a:r>
          </a:p>
        </p:txBody>
      </p:sp>
      <p:sp>
        <p:nvSpPr>
          <p:cNvPr id="13" name="TextBox 12">
            <a:extLst>
              <a:ext uri="{FF2B5EF4-FFF2-40B4-BE49-F238E27FC236}">
                <a16:creationId xmlns:a16="http://schemas.microsoft.com/office/drawing/2014/main" id="{5E44DB6B-D873-D8BD-46DA-11DC049EF720}"/>
              </a:ext>
            </a:extLst>
          </p:cNvPr>
          <p:cNvSpPr txBox="1"/>
          <p:nvPr/>
        </p:nvSpPr>
        <p:spPr>
          <a:xfrm>
            <a:off x="4313905" y="3546052"/>
            <a:ext cx="916856" cy="369332"/>
          </a:xfrm>
          <a:prstGeom prst="rect">
            <a:avLst/>
          </a:prstGeom>
          <a:noFill/>
        </p:spPr>
        <p:txBody>
          <a:bodyPr wrap="square" rtlCol="0">
            <a:spAutoFit/>
          </a:bodyPr>
          <a:lstStyle/>
          <a:p>
            <a:r>
              <a:rPr lang="en-GB" dirty="0"/>
              <a:t>1900</a:t>
            </a:r>
          </a:p>
        </p:txBody>
      </p:sp>
      <p:sp>
        <p:nvSpPr>
          <p:cNvPr id="16" name="TextBox 15">
            <a:extLst>
              <a:ext uri="{FF2B5EF4-FFF2-40B4-BE49-F238E27FC236}">
                <a16:creationId xmlns:a16="http://schemas.microsoft.com/office/drawing/2014/main" id="{7325C8C6-8835-D8E2-1245-ACACBF6FC835}"/>
              </a:ext>
            </a:extLst>
          </p:cNvPr>
          <p:cNvSpPr txBox="1"/>
          <p:nvPr/>
        </p:nvSpPr>
        <p:spPr>
          <a:xfrm>
            <a:off x="6502809" y="4011561"/>
            <a:ext cx="831682" cy="369325"/>
          </a:xfrm>
          <a:prstGeom prst="rect">
            <a:avLst/>
          </a:prstGeom>
          <a:noFill/>
        </p:spPr>
        <p:txBody>
          <a:bodyPr wrap="square" rtlCol="0">
            <a:spAutoFit/>
          </a:bodyPr>
          <a:lstStyle/>
          <a:p>
            <a:r>
              <a:rPr lang="en-GB" dirty="0"/>
              <a:t>1950</a:t>
            </a:r>
          </a:p>
        </p:txBody>
      </p:sp>
      <p:sp>
        <p:nvSpPr>
          <p:cNvPr id="14" name="TextBox 13">
            <a:extLst>
              <a:ext uri="{FF2B5EF4-FFF2-40B4-BE49-F238E27FC236}">
                <a16:creationId xmlns:a16="http://schemas.microsoft.com/office/drawing/2014/main" id="{8BC06114-C217-5F04-A4DE-B59CB6B6CBC1}"/>
              </a:ext>
            </a:extLst>
          </p:cNvPr>
          <p:cNvSpPr txBox="1"/>
          <p:nvPr/>
        </p:nvSpPr>
        <p:spPr>
          <a:xfrm>
            <a:off x="8706466" y="3524242"/>
            <a:ext cx="916856" cy="369332"/>
          </a:xfrm>
          <a:prstGeom prst="rect">
            <a:avLst/>
          </a:prstGeom>
          <a:noFill/>
        </p:spPr>
        <p:txBody>
          <a:bodyPr wrap="square" rtlCol="0">
            <a:spAutoFit/>
          </a:bodyPr>
          <a:lstStyle/>
          <a:p>
            <a:r>
              <a:rPr lang="en-GB" dirty="0"/>
              <a:t>2000</a:t>
            </a:r>
          </a:p>
        </p:txBody>
      </p:sp>
      <p:sp>
        <p:nvSpPr>
          <p:cNvPr id="15" name="TextBox 14">
            <a:extLst>
              <a:ext uri="{FF2B5EF4-FFF2-40B4-BE49-F238E27FC236}">
                <a16:creationId xmlns:a16="http://schemas.microsoft.com/office/drawing/2014/main" id="{526F8B86-D1ED-4CDF-FF10-69072E5176E0}"/>
              </a:ext>
            </a:extLst>
          </p:cNvPr>
          <p:cNvSpPr txBox="1"/>
          <p:nvPr/>
        </p:nvSpPr>
        <p:spPr>
          <a:xfrm>
            <a:off x="10938387" y="3952575"/>
            <a:ext cx="916856" cy="369332"/>
          </a:xfrm>
          <a:prstGeom prst="rect">
            <a:avLst/>
          </a:prstGeom>
          <a:noFill/>
        </p:spPr>
        <p:txBody>
          <a:bodyPr wrap="square" rtlCol="0">
            <a:spAutoFit/>
          </a:bodyPr>
          <a:lstStyle/>
          <a:p>
            <a:r>
              <a:rPr lang="en-GB" dirty="0"/>
              <a:t>2050</a:t>
            </a:r>
          </a:p>
        </p:txBody>
      </p:sp>
    </p:spTree>
    <p:extLst>
      <p:ext uri="{BB962C8B-B14F-4D97-AF65-F5344CB8AC3E}">
        <p14:creationId xmlns:p14="http://schemas.microsoft.com/office/powerpoint/2010/main" val="26100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74A04-EF04-6212-8B18-1E639C9ED24C}"/>
              </a:ext>
            </a:extLst>
          </p:cNvPr>
          <p:cNvSpPr>
            <a:spLocks noGrp="1"/>
          </p:cNvSpPr>
          <p:nvPr>
            <p:ph type="title"/>
          </p:nvPr>
        </p:nvSpPr>
        <p:spPr>
          <a:xfrm>
            <a:off x="134984" y="-393199"/>
            <a:ext cx="6344194" cy="1722091"/>
          </a:xfrm>
        </p:spPr>
        <p:txBody>
          <a:bodyPr>
            <a:noAutofit/>
          </a:bodyPr>
          <a:lstStyle/>
          <a:p>
            <a:r>
              <a:rPr lang="en-GB" dirty="0">
                <a:cs typeface="Arial" panose="020B0604020202020204" pitchFamily="34" charset="0"/>
              </a:rPr>
              <a:t>James Ramsden Statue</a:t>
            </a:r>
            <a:endParaRPr lang="en-GB" dirty="0"/>
          </a:p>
        </p:txBody>
      </p:sp>
      <p:pic>
        <p:nvPicPr>
          <p:cNvPr id="8" name="Picture Placeholder 7">
            <a:extLst>
              <a:ext uri="{FF2B5EF4-FFF2-40B4-BE49-F238E27FC236}">
                <a16:creationId xmlns:a16="http://schemas.microsoft.com/office/drawing/2014/main" id="{05E483FD-7060-13E0-ADC2-5FBB75A3BDD0}"/>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119" r="119" b="13772"/>
          <a:stretch/>
        </p:blipFill>
        <p:spPr>
          <a:xfrm>
            <a:off x="6096000" y="0"/>
            <a:ext cx="6096000" cy="6858000"/>
          </a:xfrm>
        </p:spPr>
      </p:pic>
      <p:sp>
        <p:nvSpPr>
          <p:cNvPr id="4" name="TextBox 3">
            <a:extLst>
              <a:ext uri="{FF2B5EF4-FFF2-40B4-BE49-F238E27FC236}">
                <a16:creationId xmlns:a16="http://schemas.microsoft.com/office/drawing/2014/main" id="{1664245E-5FB1-6005-589B-F2B79CB2D3D3}"/>
              </a:ext>
            </a:extLst>
          </p:cNvPr>
          <p:cNvSpPr txBox="1"/>
          <p:nvPr/>
        </p:nvSpPr>
        <p:spPr>
          <a:xfrm>
            <a:off x="1725" y="669176"/>
            <a:ext cx="6126480" cy="6186309"/>
          </a:xfrm>
          <a:prstGeom prst="rect">
            <a:avLst/>
          </a:prstGeom>
          <a:noFill/>
        </p:spPr>
        <p:txBody>
          <a:bodyPr wrap="square">
            <a:spAutoFit/>
          </a:bodyPr>
          <a:lstStyle/>
          <a:p>
            <a:pPr marL="0" indent="0">
              <a:lnSpc>
                <a:spcPct val="100000"/>
              </a:lnSpc>
              <a:spcBef>
                <a:spcPts val="0"/>
              </a:spcBef>
              <a:buNone/>
            </a:pPr>
            <a:r>
              <a:rPr lang="en-GB" sz="1800" dirty="0">
                <a:latin typeface="Arial" panose="020B0604020202020204" pitchFamily="34" charset="0"/>
                <a:cs typeface="Arial" panose="020B0604020202020204" pitchFamily="34" charset="0"/>
              </a:rPr>
              <a:t>James Ramsden moved to Barrow in 1846 to become Superintendent of the newly built Furness Railway.  When James arrived, Barrow was a small village with a basic dock, made up of wooden piers, from which iron ore, mined from local mines, was shipped to other parts of the country and the world.</a:t>
            </a:r>
          </a:p>
          <a:p>
            <a:pPr marL="0" indent="0">
              <a:lnSpc>
                <a:spcPct val="100000"/>
              </a:lnSpc>
              <a:spcBef>
                <a:spcPts val="0"/>
              </a:spcBef>
              <a:buNone/>
            </a:pPr>
            <a:endParaRPr lang="en-GB" sz="1800" dirty="0">
              <a:latin typeface="Arial" panose="020B0604020202020204" pitchFamily="34" charset="0"/>
              <a:cs typeface="Arial" panose="020B0604020202020204" pitchFamily="34" charset="0"/>
            </a:endParaRPr>
          </a:p>
          <a:p>
            <a:pPr marL="0" indent="0">
              <a:lnSpc>
                <a:spcPct val="100000"/>
              </a:lnSpc>
              <a:spcBef>
                <a:spcPts val="0"/>
              </a:spcBef>
              <a:buNone/>
            </a:pPr>
            <a:r>
              <a:rPr lang="en-GB" sz="1800" dirty="0">
                <a:latin typeface="Arial" panose="020B0604020202020204" pitchFamily="34" charset="0"/>
                <a:cs typeface="Arial" panose="020B0604020202020204" pitchFamily="34" charset="0"/>
              </a:rPr>
              <a:t>James Ramsden realised that rather than just transporting the iron ore from Barrow to other places, he could make lots of money by smelting it and turning it into iron and steel himself. In 1866 James opened an iron and steel works.  By the 1870s it was o</a:t>
            </a:r>
            <a:r>
              <a:rPr lang="en-GB" sz="1800" dirty="0">
                <a:solidFill>
                  <a:srgbClr val="333333"/>
                </a:solidFill>
                <a:latin typeface="Arial" panose="020B0604020202020204" pitchFamily="34" charset="0"/>
                <a:cs typeface="Arial" panose="020B0604020202020204" pitchFamily="34" charset="0"/>
              </a:rPr>
              <a:t>ne of the largest in the world!</a:t>
            </a:r>
            <a:endParaRPr lang="en-GB" sz="1800" b="0" i="0" dirty="0">
              <a:solidFill>
                <a:srgbClr val="333333"/>
              </a:solidFill>
              <a:effectLst/>
              <a:latin typeface="Arial" panose="020B0604020202020204" pitchFamily="34" charset="0"/>
              <a:cs typeface="Arial" panose="020B0604020202020204" pitchFamily="34" charset="0"/>
            </a:endParaRPr>
          </a:p>
          <a:p>
            <a:pPr marL="0" indent="0">
              <a:lnSpc>
                <a:spcPct val="100000"/>
              </a:lnSpc>
              <a:spcBef>
                <a:spcPts val="0"/>
              </a:spcBef>
              <a:buNone/>
            </a:pPr>
            <a:endParaRPr lang="en-GB" sz="1800" dirty="0">
              <a:latin typeface="Arial" panose="020B0604020202020204" pitchFamily="34" charset="0"/>
              <a:cs typeface="Arial" panose="020B0604020202020204" pitchFamily="34" charset="0"/>
            </a:endParaRPr>
          </a:p>
          <a:p>
            <a:pPr marL="0" indent="0">
              <a:lnSpc>
                <a:spcPct val="100000"/>
              </a:lnSpc>
              <a:spcBef>
                <a:spcPts val="0"/>
              </a:spcBef>
              <a:buNone/>
            </a:pPr>
            <a:r>
              <a:rPr lang="en-GB" sz="1800" dirty="0">
                <a:latin typeface="Arial" panose="020B0604020202020204" pitchFamily="34" charset="0"/>
                <a:cs typeface="Arial" panose="020B0604020202020204" pitchFamily="34" charset="0"/>
              </a:rPr>
              <a:t>James was involved in many other developments in Barrow:</a:t>
            </a:r>
          </a:p>
          <a:p>
            <a:pPr marL="742950" lvl="1" indent="-285750">
              <a:lnSpc>
                <a:spcPct val="100000"/>
              </a:lnSpc>
              <a:spcBef>
                <a:spcPts val="0"/>
              </a:spcBef>
              <a:buFont typeface="Arial" panose="020B0604020202020204" pitchFamily="34" charset="0"/>
              <a:buChar char="•"/>
            </a:pPr>
            <a:r>
              <a:rPr lang="en-GB" sz="1800" dirty="0">
                <a:latin typeface="Arial" panose="020B0604020202020204" pitchFamily="34" charset="0"/>
                <a:cs typeface="Arial" panose="020B0604020202020204" pitchFamily="34" charset="0"/>
              </a:rPr>
              <a:t>he helped pay for bigger and better docks</a:t>
            </a:r>
          </a:p>
          <a:p>
            <a:pPr marL="742950" lvl="1" indent="-285750">
              <a:lnSpc>
                <a:spcPct val="100000"/>
              </a:lnSpc>
              <a:spcBef>
                <a:spcPts val="0"/>
              </a:spcBef>
              <a:buFont typeface="Arial" panose="020B0604020202020204" pitchFamily="34" charset="0"/>
              <a:buChar char="•"/>
            </a:pPr>
            <a:r>
              <a:rPr lang="en-GB" sz="1800" dirty="0">
                <a:latin typeface="Arial" panose="020B0604020202020204" pitchFamily="34" charset="0"/>
                <a:cs typeface="Arial" panose="020B0604020202020204" pitchFamily="34" charset="0"/>
              </a:rPr>
              <a:t>he started Barrow Iron Ship Building company in 1871, which is now BAE!</a:t>
            </a:r>
          </a:p>
          <a:p>
            <a:pPr marL="742950" lvl="1" indent="-285750">
              <a:lnSpc>
                <a:spcPct val="100000"/>
              </a:lnSpc>
              <a:spcBef>
                <a:spcPts val="0"/>
              </a:spcBef>
              <a:buFont typeface="Arial" panose="020B0604020202020204" pitchFamily="34" charset="0"/>
              <a:buChar char="•"/>
            </a:pPr>
            <a:r>
              <a:rPr lang="en-GB" sz="1800" dirty="0">
                <a:latin typeface="Arial" panose="020B0604020202020204" pitchFamily="34" charset="0"/>
                <a:cs typeface="Arial" panose="020B0604020202020204" pitchFamily="34" charset="0"/>
              </a:rPr>
              <a:t>he designed a town plan and paid for lots of the public buildings in Barrow</a:t>
            </a:r>
          </a:p>
          <a:p>
            <a:pPr lvl="1">
              <a:lnSpc>
                <a:spcPct val="100000"/>
              </a:lnSpc>
              <a:spcBef>
                <a:spcPts val="0"/>
              </a:spcBef>
            </a:pPr>
            <a:endParaRPr lang="en-GB" sz="1800" dirty="0">
              <a:latin typeface="Arial" panose="020B0604020202020204" pitchFamily="34" charset="0"/>
              <a:cs typeface="Arial" panose="020B0604020202020204" pitchFamily="34" charset="0"/>
            </a:endParaRPr>
          </a:p>
          <a:p>
            <a:pPr marL="0" indent="0">
              <a:lnSpc>
                <a:spcPct val="100000"/>
              </a:lnSpc>
              <a:spcBef>
                <a:spcPts val="0"/>
              </a:spcBef>
              <a:buNone/>
            </a:pPr>
            <a:r>
              <a:rPr lang="en-GB" sz="1800" dirty="0">
                <a:latin typeface="Arial" panose="020B0604020202020204" pitchFamily="34" charset="0"/>
                <a:cs typeface="Arial" panose="020B0604020202020204" pitchFamily="34" charset="0"/>
              </a:rPr>
              <a:t>James Ramsden was made Mayor of Barrow in 1867. </a:t>
            </a:r>
            <a:endParaRPr lang="en-GB" dirty="0"/>
          </a:p>
        </p:txBody>
      </p:sp>
    </p:spTree>
    <p:extLst>
      <p:ext uri="{BB962C8B-B14F-4D97-AF65-F5344CB8AC3E}">
        <p14:creationId xmlns:p14="http://schemas.microsoft.com/office/powerpoint/2010/main" val="31785592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11B79-F043-62C7-812F-CA5784E13CA3}"/>
              </a:ext>
            </a:extLst>
          </p:cNvPr>
          <p:cNvSpPr>
            <a:spLocks noGrp="1"/>
          </p:cNvSpPr>
          <p:nvPr>
            <p:ph type="title"/>
          </p:nvPr>
        </p:nvSpPr>
        <p:spPr/>
        <p:txBody>
          <a:bodyPr/>
          <a:lstStyle/>
          <a:p>
            <a:r>
              <a:rPr lang="en-GB" dirty="0"/>
              <a:t>Similarity and Difference</a:t>
            </a:r>
          </a:p>
        </p:txBody>
      </p:sp>
      <p:sp>
        <p:nvSpPr>
          <p:cNvPr id="18" name="Content Placeholder 17">
            <a:extLst>
              <a:ext uri="{FF2B5EF4-FFF2-40B4-BE49-F238E27FC236}">
                <a16:creationId xmlns:a16="http://schemas.microsoft.com/office/drawing/2014/main" id="{DF87AFDF-E40E-9326-28E7-D7EB761FAC15}"/>
              </a:ext>
            </a:extLst>
          </p:cNvPr>
          <p:cNvSpPr>
            <a:spLocks noGrp="1"/>
          </p:cNvSpPr>
          <p:nvPr>
            <p:ph idx="1"/>
          </p:nvPr>
        </p:nvSpPr>
        <p:spPr>
          <a:xfrm>
            <a:off x="323647" y="1440088"/>
            <a:ext cx="5905354" cy="4266470"/>
          </a:xfrm>
        </p:spPr>
        <p:txBody>
          <a:bodyPr/>
          <a:lstStyle/>
          <a:p>
            <a:pPr>
              <a:lnSpc>
                <a:spcPct val="120000"/>
              </a:lnSpc>
              <a:spcBef>
                <a:spcPts val="0"/>
              </a:spcBef>
            </a:pPr>
            <a:r>
              <a:rPr lang="en-GB" sz="2000" dirty="0">
                <a:latin typeface="Arial" panose="020B0604020202020204" pitchFamily="34" charset="0"/>
                <a:cs typeface="Arial" panose="020B0604020202020204" pitchFamily="34" charset="0"/>
              </a:rPr>
              <a:t>Search for old photos of Abbey Road and Duke Street on the </a:t>
            </a:r>
            <a:r>
              <a:rPr lang="en-GB" sz="2000" dirty="0">
                <a:latin typeface="Arial" panose="020B0604020202020204" pitchFamily="34" charset="0"/>
                <a:cs typeface="Arial" panose="020B0604020202020204" pitchFamily="34" charset="0"/>
                <a:hlinkClick r:id="rId3"/>
              </a:rPr>
              <a:t>Sankey Photo Archive</a:t>
            </a:r>
            <a:r>
              <a:rPr lang="en-GB" sz="2000" dirty="0">
                <a:latin typeface="Arial" panose="020B0604020202020204" pitchFamily="34" charset="0"/>
                <a:cs typeface="Arial" panose="020B0604020202020204" pitchFamily="34" charset="0"/>
              </a:rPr>
              <a:t>.  </a:t>
            </a:r>
          </a:p>
          <a:p>
            <a:pPr>
              <a:lnSpc>
                <a:spcPct val="120000"/>
              </a:lnSpc>
              <a:spcBef>
                <a:spcPts val="0"/>
              </a:spcBef>
            </a:pPr>
            <a:endParaRPr lang="en-GB" sz="2000" dirty="0">
              <a:latin typeface="Arial" panose="020B0604020202020204" pitchFamily="34" charset="0"/>
              <a:cs typeface="Arial" panose="020B0604020202020204" pitchFamily="34" charset="0"/>
            </a:endParaRPr>
          </a:p>
          <a:p>
            <a:pPr>
              <a:lnSpc>
                <a:spcPct val="120000"/>
              </a:lnSpc>
              <a:spcBef>
                <a:spcPts val="0"/>
              </a:spcBef>
            </a:pPr>
            <a:r>
              <a:rPr lang="en-GB" sz="2000" dirty="0">
                <a:latin typeface="Arial" panose="020B0604020202020204" pitchFamily="34" charset="0"/>
                <a:cs typeface="Arial" panose="020B0604020202020204" pitchFamily="34" charset="0"/>
              </a:rPr>
              <a:t>Can you find any of the buildings from the trail in the photos? </a:t>
            </a:r>
          </a:p>
          <a:p>
            <a:pPr>
              <a:lnSpc>
                <a:spcPct val="120000"/>
              </a:lnSpc>
              <a:spcBef>
                <a:spcPts val="0"/>
              </a:spcBef>
            </a:pPr>
            <a:endParaRPr lang="en-GB" sz="2000" dirty="0">
              <a:latin typeface="Arial" panose="020B0604020202020204" pitchFamily="34" charset="0"/>
              <a:cs typeface="Arial" panose="020B0604020202020204" pitchFamily="34" charset="0"/>
            </a:endParaRPr>
          </a:p>
          <a:p>
            <a:pPr>
              <a:lnSpc>
                <a:spcPct val="120000"/>
              </a:lnSpc>
              <a:spcBef>
                <a:spcPts val="0"/>
              </a:spcBef>
            </a:pPr>
            <a:r>
              <a:rPr lang="en-GB" sz="2000" dirty="0">
                <a:latin typeface="Arial" panose="020B0604020202020204" pitchFamily="34" charset="0"/>
                <a:cs typeface="Arial" panose="020B0604020202020204" pitchFamily="34" charset="0"/>
              </a:rPr>
              <a:t>Use Google street view or, if you can, go out in person.  Try to view the streets from a similar angle to the photograph.  </a:t>
            </a:r>
          </a:p>
          <a:p>
            <a:endParaRPr lang="en-GB" dirty="0"/>
          </a:p>
        </p:txBody>
      </p:sp>
      <p:sp>
        <p:nvSpPr>
          <p:cNvPr id="9" name="TextBox 8">
            <a:extLst>
              <a:ext uri="{FF2B5EF4-FFF2-40B4-BE49-F238E27FC236}">
                <a16:creationId xmlns:a16="http://schemas.microsoft.com/office/drawing/2014/main" id="{7C2585C2-AE35-6019-9E43-99A0AC4426A9}"/>
              </a:ext>
            </a:extLst>
          </p:cNvPr>
          <p:cNvSpPr txBox="1"/>
          <p:nvPr/>
        </p:nvSpPr>
        <p:spPr>
          <a:xfrm>
            <a:off x="3350344" y="5433866"/>
            <a:ext cx="2345607" cy="1059008"/>
          </a:xfrm>
          <a:prstGeom prst="rect">
            <a:avLst/>
          </a:prstGeom>
          <a:noFill/>
        </p:spPr>
        <p:txBody>
          <a:bodyPr wrap="square">
            <a:spAutoFit/>
          </a:bodyPr>
          <a:lstStyle/>
          <a:p>
            <a:pPr>
              <a:lnSpc>
                <a:spcPct val="120000"/>
              </a:lnSpc>
              <a:spcBef>
                <a:spcPts val="0"/>
              </a:spcBef>
            </a:pPr>
            <a:r>
              <a:rPr lang="en-GB" sz="1800" b="1" dirty="0">
                <a:latin typeface="Arial" panose="020B0604020202020204" pitchFamily="34" charset="0"/>
                <a:cs typeface="Arial" panose="020B0604020202020204" pitchFamily="34" charset="0"/>
              </a:rPr>
              <a:t>What has changed and what has stayed the same?</a:t>
            </a:r>
          </a:p>
        </p:txBody>
      </p:sp>
      <p:pic>
        <p:nvPicPr>
          <p:cNvPr id="13" name="Picture Placeholder 12" descr="A large stone building ">
            <a:extLst>
              <a:ext uri="{FF2B5EF4-FFF2-40B4-BE49-F238E27FC236}">
                <a16:creationId xmlns:a16="http://schemas.microsoft.com/office/drawing/2014/main" id="{615F7648-E78A-568E-BB91-392D38DDCC22}"/>
              </a:ext>
            </a:extLst>
          </p:cNvPr>
          <p:cNvPicPr>
            <a:picLocks noGrp="1" noChangeAspect="1"/>
          </p:cNvPicPr>
          <p:nvPr>
            <p:ph type="pic" sz="quarter" idx="12"/>
          </p:nvPr>
        </p:nvPicPr>
        <p:blipFill>
          <a:blip r:embed="rId4"/>
          <a:srcRect l="10022" r="10022"/>
          <a:stretch>
            <a:fillRect/>
          </a:stretch>
        </p:blipFill>
        <p:spPr/>
      </p:pic>
      <p:pic>
        <p:nvPicPr>
          <p:cNvPr id="15" name="Picture Placeholder 14" descr="A large building with people walking in front of it">
            <a:extLst>
              <a:ext uri="{FF2B5EF4-FFF2-40B4-BE49-F238E27FC236}">
                <a16:creationId xmlns:a16="http://schemas.microsoft.com/office/drawing/2014/main" id="{9E358B2B-64B9-27A7-CDEE-0FE41F450C2A}"/>
              </a:ext>
            </a:extLst>
          </p:cNvPr>
          <p:cNvPicPr>
            <a:picLocks noGrp="1" noChangeAspect="1"/>
          </p:cNvPicPr>
          <p:nvPr>
            <p:ph type="pic" sz="quarter" idx="14"/>
          </p:nvPr>
        </p:nvPicPr>
        <p:blipFill>
          <a:blip r:embed="rId5"/>
          <a:srcRect l="11436" r="11436"/>
          <a:stretch>
            <a:fillRect/>
          </a:stretch>
        </p:blipFill>
        <p:spPr/>
      </p:pic>
      <p:sp>
        <p:nvSpPr>
          <p:cNvPr id="4" name="Picture Placeholder 3">
            <a:extLst>
              <a:ext uri="{FF2B5EF4-FFF2-40B4-BE49-F238E27FC236}">
                <a16:creationId xmlns:a16="http://schemas.microsoft.com/office/drawing/2014/main" id="{48717796-CB04-79E1-4A08-E3B10A63722A}"/>
              </a:ext>
              <a:ext uri="{C183D7F6-B498-43B3-948B-1728B52AA6E4}">
                <adec:decorative xmlns:adec="http://schemas.microsoft.com/office/drawing/2017/decorative" val="1"/>
              </a:ext>
            </a:extLst>
          </p:cNvPr>
          <p:cNvSpPr>
            <a:spLocks noGrp="1"/>
          </p:cNvSpPr>
          <p:nvPr>
            <p:ph type="pic" sz="quarter" idx="11"/>
          </p:nvPr>
        </p:nvSpPr>
        <p:spPr/>
        <p:txBody>
          <a:bodyPr/>
          <a:lstStyle/>
          <a:p>
            <a:endParaRPr lang="en-GB"/>
          </a:p>
        </p:txBody>
      </p:sp>
      <p:sp>
        <p:nvSpPr>
          <p:cNvPr id="6" name="Picture Placeholder 5">
            <a:extLst>
              <a:ext uri="{FF2B5EF4-FFF2-40B4-BE49-F238E27FC236}">
                <a16:creationId xmlns:a16="http://schemas.microsoft.com/office/drawing/2014/main" id="{4485DA96-7063-1098-B7AD-80B9A2D62D8F}"/>
              </a:ext>
              <a:ext uri="{C183D7F6-B498-43B3-948B-1728B52AA6E4}">
                <adec:decorative xmlns:adec="http://schemas.microsoft.com/office/drawing/2017/decorative" val="1"/>
              </a:ext>
            </a:extLst>
          </p:cNvPr>
          <p:cNvSpPr>
            <a:spLocks noGrp="1"/>
          </p:cNvSpPr>
          <p:nvPr>
            <p:ph type="pic" sz="quarter" idx="26"/>
          </p:nvPr>
        </p:nvSpPr>
        <p:spPr/>
        <p:txBody>
          <a:bodyPr/>
          <a:lstStyle/>
          <a:p>
            <a:endParaRPr lang="en-GB"/>
          </a:p>
        </p:txBody>
      </p:sp>
      <p:sp>
        <p:nvSpPr>
          <p:cNvPr id="7" name="Text Placeholder 6">
            <a:extLst>
              <a:ext uri="{FF2B5EF4-FFF2-40B4-BE49-F238E27FC236}">
                <a16:creationId xmlns:a16="http://schemas.microsoft.com/office/drawing/2014/main" id="{79D4E993-D635-6124-A8F8-E6BC904FB56B}"/>
              </a:ext>
              <a:ext uri="{C183D7F6-B498-43B3-948B-1728B52AA6E4}">
                <adec:decorative xmlns:adec="http://schemas.microsoft.com/office/drawing/2017/decorative" val="1"/>
              </a:ext>
            </a:extLst>
          </p:cNvPr>
          <p:cNvSpPr>
            <a:spLocks noGrp="1"/>
          </p:cNvSpPr>
          <p:nvPr>
            <p:ph type="body" sz="quarter" idx="23"/>
          </p:nvPr>
        </p:nvSpPr>
        <p:spPr/>
        <p:txBody>
          <a:bodyPr/>
          <a:lstStyle/>
          <a:p>
            <a:r>
              <a:rPr lang="en-GB" dirty="0"/>
              <a:t>Ramsden Square 2025</a:t>
            </a:r>
          </a:p>
        </p:txBody>
      </p:sp>
      <p:sp>
        <p:nvSpPr>
          <p:cNvPr id="8" name="Picture Placeholder 7">
            <a:extLst>
              <a:ext uri="{FF2B5EF4-FFF2-40B4-BE49-F238E27FC236}">
                <a16:creationId xmlns:a16="http://schemas.microsoft.com/office/drawing/2014/main" id="{112695DB-E2B5-E6C0-36E4-E1D160E57D7F}"/>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GB"/>
          </a:p>
        </p:txBody>
      </p:sp>
      <p:sp>
        <p:nvSpPr>
          <p:cNvPr id="10" name="Picture Placeholder 9">
            <a:extLst>
              <a:ext uri="{FF2B5EF4-FFF2-40B4-BE49-F238E27FC236}">
                <a16:creationId xmlns:a16="http://schemas.microsoft.com/office/drawing/2014/main" id="{DB83EF92-CEF8-AA2D-EC3C-0CCDE7F5CC14}"/>
              </a:ext>
              <a:ext uri="{C183D7F6-B498-43B3-948B-1728B52AA6E4}">
                <adec:decorative xmlns:adec="http://schemas.microsoft.com/office/drawing/2017/decorative" val="1"/>
              </a:ext>
            </a:extLst>
          </p:cNvPr>
          <p:cNvSpPr>
            <a:spLocks noGrp="1"/>
          </p:cNvSpPr>
          <p:nvPr>
            <p:ph type="pic" sz="quarter" idx="25"/>
          </p:nvPr>
        </p:nvSpPr>
        <p:spPr/>
        <p:txBody>
          <a:bodyPr/>
          <a:lstStyle/>
          <a:p>
            <a:endParaRPr lang="en-GB"/>
          </a:p>
        </p:txBody>
      </p:sp>
      <p:sp>
        <p:nvSpPr>
          <p:cNvPr id="11" name="Text Placeholder 10">
            <a:extLst>
              <a:ext uri="{FF2B5EF4-FFF2-40B4-BE49-F238E27FC236}">
                <a16:creationId xmlns:a16="http://schemas.microsoft.com/office/drawing/2014/main" id="{C325A618-E7ED-EFC5-DA1E-45DE1F3D9A56}"/>
              </a:ext>
              <a:ext uri="{C183D7F6-B498-43B3-948B-1728B52AA6E4}">
                <adec:decorative xmlns:adec="http://schemas.microsoft.com/office/drawing/2017/decorative" val="1"/>
              </a:ext>
            </a:extLst>
          </p:cNvPr>
          <p:cNvSpPr>
            <a:spLocks noGrp="1"/>
          </p:cNvSpPr>
          <p:nvPr>
            <p:ph type="body" sz="quarter" idx="24"/>
          </p:nvPr>
        </p:nvSpPr>
        <p:spPr/>
        <p:txBody>
          <a:bodyPr/>
          <a:lstStyle/>
          <a:p>
            <a:r>
              <a:rPr lang="en-GB" dirty="0"/>
              <a:t>Ramsden Square 1924</a:t>
            </a:r>
          </a:p>
        </p:txBody>
      </p:sp>
      <p:grpSp>
        <p:nvGrpSpPr>
          <p:cNvPr id="12" name="Investigate-Char">
            <a:extLst>
              <a:ext uri="{FF2B5EF4-FFF2-40B4-BE49-F238E27FC236}">
                <a16:creationId xmlns:a16="http://schemas.microsoft.com/office/drawing/2014/main" id="{DD95979C-88BF-7A38-A069-FEE65A942FA1}"/>
              </a:ext>
              <a:ext uri="{C183D7F6-B498-43B3-948B-1728B52AA6E4}">
                <adec:decorative xmlns:adec="http://schemas.microsoft.com/office/drawing/2017/decorative" val="1"/>
              </a:ext>
            </a:extLst>
          </p:cNvPr>
          <p:cNvGrpSpPr/>
          <p:nvPr/>
        </p:nvGrpSpPr>
        <p:grpSpPr>
          <a:xfrm>
            <a:off x="715107" y="5142573"/>
            <a:ext cx="2345607" cy="1439627"/>
            <a:chOff x="2205244" y="1195380"/>
            <a:chExt cx="3147776" cy="2051323"/>
          </a:xfrm>
        </p:grpSpPr>
        <p:sp>
          <p:nvSpPr>
            <p:cNvPr id="14" name="Deco-Washi">
              <a:extLst>
                <a:ext uri="{FF2B5EF4-FFF2-40B4-BE49-F238E27FC236}">
                  <a16:creationId xmlns:a16="http://schemas.microsoft.com/office/drawing/2014/main" id="{59AE81AF-EF35-F55B-9CF9-D0755CBC6D69}"/>
                </a:ext>
                <a:ext uri="{C183D7F6-B498-43B3-948B-1728B52AA6E4}">
                  <adec:decorative xmlns:adec="http://schemas.microsoft.com/office/drawing/2017/decorative" val="1"/>
                </a:ext>
              </a:extLst>
            </p:cNvPr>
            <p:cNvSpPr txBox="1">
              <a:spLocks/>
            </p:cNvSpPr>
            <p:nvPr/>
          </p:nvSpPr>
          <p:spPr>
            <a:xfrm>
              <a:off x="2205244" y="1195380"/>
              <a:ext cx="1769427" cy="681038"/>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6" name="Text Placeholder" descr="Investigate">
              <a:extLst>
                <a:ext uri="{FF2B5EF4-FFF2-40B4-BE49-F238E27FC236}">
                  <a16:creationId xmlns:a16="http://schemas.microsoft.com/office/drawing/2014/main" id="{428653BD-BADA-47BB-A234-8FB250122827}"/>
                </a:ext>
              </a:extLst>
            </p:cNvPr>
            <p:cNvSpPr txBox="1">
              <a:spLocks/>
            </p:cNvSpPr>
            <p:nvPr/>
          </p:nvSpPr>
          <p:spPr>
            <a:xfrm rot="21383919">
              <a:off x="2253462" y="1303960"/>
              <a:ext cx="1700794" cy="503824"/>
            </a:xfrm>
            <a:prstGeom prst="rect">
              <a:avLst/>
            </a:prstGeom>
            <a:noFill/>
          </p:spPr>
          <p:txBody>
            <a:bodyPr wrap="square" anchor="ctr" anchorCtr="0">
              <a:normAutofit fontScale="77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Investigate</a:t>
              </a:r>
            </a:p>
          </p:txBody>
        </p:sp>
        <p:pic>
          <p:nvPicPr>
            <p:cNvPr id="17" name="Investigate-Char" descr="Investigate character icon">
              <a:extLst>
                <a:ext uri="{FF2B5EF4-FFF2-40B4-BE49-F238E27FC236}">
                  <a16:creationId xmlns:a16="http://schemas.microsoft.com/office/drawing/2014/main" id="{86D40346-87A7-2C61-6F2B-DA70D4D1AFE9}"/>
                </a:ext>
              </a:extLst>
            </p:cNvPr>
            <p:cNvPicPr>
              <a:picLocks noChangeAspect="1"/>
            </p:cNvPicPr>
            <p:nvPr/>
          </p:nvPicPr>
          <p:blipFill>
            <a:blip r:embed="rId8"/>
            <a:stretch>
              <a:fillRect/>
            </a:stretch>
          </p:blipFill>
          <p:spPr>
            <a:xfrm>
              <a:off x="3394638" y="1256670"/>
              <a:ext cx="1958382" cy="1990033"/>
            </a:xfrm>
            <a:prstGeom prst="rect">
              <a:avLst/>
            </a:prstGeom>
          </p:spPr>
        </p:pic>
      </p:grpSp>
    </p:spTree>
    <p:extLst>
      <p:ext uri="{BB962C8B-B14F-4D97-AF65-F5344CB8AC3E}">
        <p14:creationId xmlns:p14="http://schemas.microsoft.com/office/powerpoint/2010/main" val="38927553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C4B4A-58D8-C18C-67E2-2F0B9F546EFC}"/>
              </a:ext>
            </a:extLst>
          </p:cNvPr>
          <p:cNvSpPr>
            <a:spLocks noGrp="1"/>
          </p:cNvSpPr>
          <p:nvPr>
            <p:ph type="title"/>
          </p:nvPr>
        </p:nvSpPr>
        <p:spPr/>
        <p:txBody>
          <a:bodyPr/>
          <a:lstStyle/>
          <a:p>
            <a:r>
              <a:rPr lang="en-GB" dirty="0"/>
              <a:t>Understanding Causation</a:t>
            </a:r>
          </a:p>
        </p:txBody>
      </p:sp>
      <p:sp>
        <p:nvSpPr>
          <p:cNvPr id="3" name="Content Placeholder 2">
            <a:extLst>
              <a:ext uri="{FF2B5EF4-FFF2-40B4-BE49-F238E27FC236}">
                <a16:creationId xmlns:a16="http://schemas.microsoft.com/office/drawing/2014/main" id="{FF3A663A-523C-9058-5638-D53DE6EB94D6}"/>
              </a:ext>
            </a:extLst>
          </p:cNvPr>
          <p:cNvSpPr>
            <a:spLocks noGrp="1"/>
          </p:cNvSpPr>
          <p:nvPr>
            <p:ph idx="1"/>
          </p:nvPr>
        </p:nvSpPr>
        <p:spPr>
          <a:xfrm>
            <a:off x="381885" y="1075414"/>
            <a:ext cx="10971915" cy="1332591"/>
          </a:xfrm>
        </p:spPr>
        <p:txBody>
          <a:bodyPr/>
          <a:lstStyle/>
          <a:p>
            <a:r>
              <a:rPr lang="en-GB" sz="2000" dirty="0">
                <a:latin typeface="Arial" panose="020B0604020202020204" pitchFamily="34" charset="0"/>
                <a:cs typeface="Arial" panose="020B0604020202020204" pitchFamily="34" charset="0"/>
              </a:rPr>
              <a:t>Several factors caused Barrow to grow and develop from the 1840s onwards. </a:t>
            </a:r>
          </a:p>
          <a:p>
            <a:r>
              <a:rPr lang="en-GB" sz="2000" dirty="0">
                <a:latin typeface="Arial" panose="020B0604020202020204" pitchFamily="34" charset="0"/>
                <a:cs typeface="Arial" panose="020B0604020202020204" pitchFamily="34" charset="0"/>
              </a:rPr>
              <a:t>Complete the table on the next slide. For each factor below, can you explain how and why it caused Barrow to grow?</a:t>
            </a:r>
          </a:p>
          <a:p>
            <a:endParaRPr lang="en-GB" dirty="0"/>
          </a:p>
        </p:txBody>
      </p:sp>
      <p:sp>
        <p:nvSpPr>
          <p:cNvPr id="5" name="TextBox 4">
            <a:extLst>
              <a:ext uri="{FF2B5EF4-FFF2-40B4-BE49-F238E27FC236}">
                <a16:creationId xmlns:a16="http://schemas.microsoft.com/office/drawing/2014/main" id="{D34CC0C9-5E10-1B6B-39CD-0AC36F1B38C1}"/>
              </a:ext>
            </a:extLst>
          </p:cNvPr>
          <p:cNvSpPr txBox="1"/>
          <p:nvPr/>
        </p:nvSpPr>
        <p:spPr>
          <a:xfrm>
            <a:off x="3011557" y="2445206"/>
            <a:ext cx="8617225" cy="1938992"/>
          </a:xfrm>
          <a:prstGeom prst="rect">
            <a:avLst/>
          </a:prstGeom>
          <a:noFill/>
        </p:spPr>
        <p:txBody>
          <a:bodyPr wrap="square">
            <a:spAutoFit/>
          </a:bodyPr>
          <a:lstStyle/>
          <a:p>
            <a:pPr marL="742950" lvl="1" indent="-28575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There were large quantities of iron ore in Furness</a:t>
            </a:r>
          </a:p>
          <a:p>
            <a:pPr marL="742950" lvl="1" indent="-28575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The Furness Railway was built</a:t>
            </a:r>
          </a:p>
          <a:p>
            <a:pPr marL="742950" lvl="1" indent="-28575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James Ramsden opened his Haematite Iron and Steel Works</a:t>
            </a:r>
          </a:p>
          <a:p>
            <a:pPr marL="742950" lvl="1" indent="-28575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Barrow Docks were built</a:t>
            </a:r>
          </a:p>
          <a:p>
            <a:pPr marL="742950" lvl="1" indent="-28575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James Ramsden opened his Shipbuilding Works</a:t>
            </a:r>
          </a:p>
          <a:p>
            <a:pPr marL="742950" lvl="1" indent="-28575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More and more people moved to Barrow</a:t>
            </a:r>
          </a:p>
        </p:txBody>
      </p:sp>
      <p:grpSp>
        <p:nvGrpSpPr>
          <p:cNvPr id="8" name="Explain Character">
            <a:extLst>
              <a:ext uri="{FF2B5EF4-FFF2-40B4-BE49-F238E27FC236}">
                <a16:creationId xmlns:a16="http://schemas.microsoft.com/office/drawing/2014/main" id="{5EF6BC3C-1C38-C423-D3D7-4181F23B90EF}"/>
              </a:ext>
              <a:ext uri="{C183D7F6-B498-43B3-948B-1728B52AA6E4}">
                <adec:decorative xmlns:adec="http://schemas.microsoft.com/office/drawing/2017/decorative" val="1"/>
              </a:ext>
            </a:extLst>
          </p:cNvPr>
          <p:cNvGrpSpPr/>
          <p:nvPr/>
        </p:nvGrpSpPr>
        <p:grpSpPr>
          <a:xfrm>
            <a:off x="668975" y="2300925"/>
            <a:ext cx="2342584" cy="1938992"/>
            <a:chOff x="289215" y="1167122"/>
            <a:chExt cx="3369088" cy="2815301"/>
          </a:xfrm>
        </p:grpSpPr>
        <p:sp>
          <p:nvSpPr>
            <p:cNvPr id="9" name="Washi">
              <a:extLst>
                <a:ext uri="{FF2B5EF4-FFF2-40B4-BE49-F238E27FC236}">
                  <a16:creationId xmlns:a16="http://schemas.microsoft.com/office/drawing/2014/main" id="{8180B7A6-4AEE-4351-EBC6-73CAB775AEF1}"/>
                </a:ext>
                <a:ext uri="{C183D7F6-B498-43B3-948B-1728B52AA6E4}">
                  <adec:decorative xmlns:adec="http://schemas.microsoft.com/office/drawing/2017/decorative" val="1"/>
                </a:ext>
              </a:extLst>
            </p:cNvPr>
            <p:cNvSpPr txBox="1">
              <a:spLocks/>
            </p:cNvSpPr>
            <p:nvPr/>
          </p:nvSpPr>
          <p:spPr>
            <a:xfrm>
              <a:off x="954907" y="1167122"/>
              <a:ext cx="1612960" cy="620815"/>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0" name="Text Placeholder">
              <a:extLst>
                <a:ext uri="{FF2B5EF4-FFF2-40B4-BE49-F238E27FC236}">
                  <a16:creationId xmlns:a16="http://schemas.microsoft.com/office/drawing/2014/main" id="{4952C54C-B0F8-205B-F5B8-E63EA0177026}"/>
                </a:ext>
              </a:extLst>
            </p:cNvPr>
            <p:cNvSpPr txBox="1">
              <a:spLocks/>
            </p:cNvSpPr>
            <p:nvPr/>
          </p:nvSpPr>
          <p:spPr>
            <a:xfrm rot="21383919">
              <a:off x="953107" y="1297020"/>
              <a:ext cx="1603629" cy="443377"/>
            </a:xfrm>
            <a:prstGeom prst="rect">
              <a:avLst/>
            </a:prstGeom>
            <a:noFill/>
          </p:spPr>
          <p:txBody>
            <a:bodyPr anchor="ctr" anchorCtr="0">
              <a:normAutofit fontScale="47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dirty="0">
                  <a:solidFill>
                    <a:srgbClr val="3F3F3F"/>
                  </a:solidFill>
                  <a:effectLst/>
                  <a:latin typeface="Helvetica" pitchFamily="2" charset="0"/>
                </a:rPr>
                <a:t>Explain</a:t>
              </a:r>
            </a:p>
          </p:txBody>
        </p:sp>
        <p:pic>
          <p:nvPicPr>
            <p:cNvPr id="11" name="Icon" descr="Explain character icon">
              <a:extLst>
                <a:ext uri="{FF2B5EF4-FFF2-40B4-BE49-F238E27FC236}">
                  <a16:creationId xmlns:a16="http://schemas.microsoft.com/office/drawing/2014/main" id="{850A8566-B561-343C-ACB4-9948F536233B}"/>
                </a:ext>
              </a:extLst>
            </p:cNvPr>
            <p:cNvPicPr>
              <a:picLocks noChangeAspect="1"/>
            </p:cNvPicPr>
            <p:nvPr/>
          </p:nvPicPr>
          <p:blipFill>
            <a:blip r:embed="rId4"/>
            <a:stretch>
              <a:fillRect/>
            </a:stretch>
          </p:blipFill>
          <p:spPr>
            <a:xfrm>
              <a:off x="289215" y="1915241"/>
              <a:ext cx="3369088" cy="2067182"/>
            </a:xfrm>
            <a:prstGeom prst="rect">
              <a:avLst/>
            </a:prstGeom>
          </p:spPr>
        </p:pic>
      </p:grpSp>
      <p:grpSp>
        <p:nvGrpSpPr>
          <p:cNvPr id="12" name="Justify Char">
            <a:extLst>
              <a:ext uri="{FF2B5EF4-FFF2-40B4-BE49-F238E27FC236}">
                <a16:creationId xmlns:a16="http://schemas.microsoft.com/office/drawing/2014/main" id="{ADB5BB13-78E4-70B1-B5C2-3C82CDF6B309}"/>
              </a:ext>
              <a:ext uri="{C183D7F6-B498-43B3-948B-1728B52AA6E4}">
                <adec:decorative xmlns:adec="http://schemas.microsoft.com/office/drawing/2017/decorative" val="1"/>
              </a:ext>
            </a:extLst>
          </p:cNvPr>
          <p:cNvGrpSpPr/>
          <p:nvPr/>
        </p:nvGrpSpPr>
        <p:grpSpPr>
          <a:xfrm>
            <a:off x="1116920" y="4591337"/>
            <a:ext cx="2171030" cy="2102826"/>
            <a:chOff x="4337525" y="315263"/>
            <a:chExt cx="3050704" cy="3058210"/>
          </a:xfrm>
        </p:grpSpPr>
        <p:sp>
          <p:nvSpPr>
            <p:cNvPr id="13" name="Washi">
              <a:extLst>
                <a:ext uri="{FF2B5EF4-FFF2-40B4-BE49-F238E27FC236}">
                  <a16:creationId xmlns:a16="http://schemas.microsoft.com/office/drawing/2014/main" id="{D2B9455E-4A72-7508-3570-9854303A2A4B}"/>
                </a:ext>
                <a:ext uri="{C183D7F6-B498-43B3-948B-1728B52AA6E4}">
                  <adec:decorative xmlns:adec="http://schemas.microsoft.com/office/drawing/2017/decorative" val="1"/>
                </a:ext>
              </a:extLst>
            </p:cNvPr>
            <p:cNvSpPr txBox="1">
              <a:spLocks/>
            </p:cNvSpPr>
            <p:nvPr/>
          </p:nvSpPr>
          <p:spPr>
            <a:xfrm>
              <a:off x="4962592" y="315263"/>
              <a:ext cx="1769427"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4" name="Text Placeholder">
              <a:extLst>
                <a:ext uri="{FF2B5EF4-FFF2-40B4-BE49-F238E27FC236}">
                  <a16:creationId xmlns:a16="http://schemas.microsoft.com/office/drawing/2014/main" id="{4720C66F-3507-699F-B255-C6438206DF6F}"/>
                </a:ext>
              </a:extLst>
            </p:cNvPr>
            <p:cNvSpPr txBox="1">
              <a:spLocks/>
            </p:cNvSpPr>
            <p:nvPr/>
          </p:nvSpPr>
          <p:spPr>
            <a:xfrm rot="21383919">
              <a:off x="5120105" y="433833"/>
              <a:ext cx="1618946" cy="446404"/>
            </a:xfrm>
            <a:prstGeom prst="rect">
              <a:avLst/>
            </a:prstGeom>
            <a:noFill/>
          </p:spPr>
          <p:txBody>
            <a:bodyPr anchor="ctr" anchorCtr="0">
              <a:normAutofit fontScale="32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400" dirty="0">
                  <a:solidFill>
                    <a:srgbClr val="3F3F3F"/>
                  </a:solidFill>
                  <a:effectLst/>
                  <a:latin typeface="Helvetica" pitchFamily="2" charset="0"/>
                </a:rPr>
                <a:t>Justify</a:t>
              </a:r>
            </a:p>
          </p:txBody>
        </p:sp>
        <p:pic>
          <p:nvPicPr>
            <p:cNvPr id="15" name="Justify-icon" descr="Justify character icon">
              <a:extLst>
                <a:ext uri="{FF2B5EF4-FFF2-40B4-BE49-F238E27FC236}">
                  <a16:creationId xmlns:a16="http://schemas.microsoft.com/office/drawing/2014/main" id="{1157B314-1F6E-B9B4-A664-EAC1377064C4}"/>
                </a:ext>
              </a:extLst>
            </p:cNvPr>
            <p:cNvPicPr>
              <a:picLocks noChangeAspect="1"/>
            </p:cNvPicPr>
            <p:nvPr/>
          </p:nvPicPr>
          <p:blipFill>
            <a:blip r:embed="rId5"/>
            <a:stretch>
              <a:fillRect/>
            </a:stretch>
          </p:blipFill>
          <p:spPr>
            <a:xfrm>
              <a:off x="4337525" y="996301"/>
              <a:ext cx="3050704" cy="2377172"/>
            </a:xfrm>
            <a:prstGeom prst="rect">
              <a:avLst/>
            </a:prstGeom>
          </p:spPr>
        </p:pic>
      </p:grpSp>
      <p:sp>
        <p:nvSpPr>
          <p:cNvPr id="6" name="Picture 2" descr="Decorative shape">
            <a:extLst>
              <a:ext uri="{FF2B5EF4-FFF2-40B4-BE49-F238E27FC236}">
                <a16:creationId xmlns:a16="http://schemas.microsoft.com/office/drawing/2014/main" id="{E16C09AF-A265-632A-F461-F02B4C4A2B33}"/>
              </a:ext>
            </a:extLst>
          </p:cNvPr>
          <p:cNvSpPr/>
          <p:nvPr/>
        </p:nvSpPr>
        <p:spPr>
          <a:xfrm>
            <a:off x="3601278" y="4909696"/>
            <a:ext cx="7752522" cy="1354578"/>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BBEBA0"/>
          </a:solidFill>
          <a:ln w="16366" cap="flat">
            <a:noFill/>
            <a:prstDash val="solid"/>
            <a:miter/>
          </a:ln>
        </p:spPr>
        <p:txBody>
          <a:bodyPr rtlCol="0" anchor="ctr"/>
          <a:lstStyle/>
          <a:p>
            <a:pPr algn="ctr"/>
            <a:r>
              <a:rPr lang="en-GB" sz="2400" dirty="0">
                <a:latin typeface="Arial" panose="020B0604020202020204" pitchFamily="34" charset="0"/>
                <a:cs typeface="Arial" panose="020B0604020202020204" pitchFamily="34" charset="0"/>
              </a:rPr>
              <a:t>Which do you think is the most important factor             and why?</a:t>
            </a:r>
          </a:p>
        </p:txBody>
      </p:sp>
    </p:spTree>
    <p:extLst>
      <p:ext uri="{BB962C8B-B14F-4D97-AF65-F5344CB8AC3E}">
        <p14:creationId xmlns:p14="http://schemas.microsoft.com/office/powerpoint/2010/main" val="35501987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DE95B-6E11-2AE8-602E-E498FA034D7C}"/>
              </a:ext>
            </a:extLst>
          </p:cNvPr>
          <p:cNvSpPr>
            <a:spLocks noGrp="1"/>
          </p:cNvSpPr>
          <p:nvPr>
            <p:ph type="title"/>
          </p:nvPr>
        </p:nvSpPr>
        <p:spPr/>
        <p:txBody>
          <a:bodyPr/>
          <a:lstStyle/>
          <a:p>
            <a:r>
              <a:rPr lang="en-GB" sz="3200" dirty="0"/>
              <a:t>Why did Barrow grow and develop from the 1840s?</a:t>
            </a:r>
            <a:endParaRPr lang="en-GB" dirty="0"/>
          </a:p>
        </p:txBody>
      </p:sp>
      <p:graphicFrame>
        <p:nvGraphicFramePr>
          <p:cNvPr id="3" name="Table 2">
            <a:extLst>
              <a:ext uri="{FF2B5EF4-FFF2-40B4-BE49-F238E27FC236}">
                <a16:creationId xmlns:a16="http://schemas.microsoft.com/office/drawing/2014/main" id="{4C32912C-BE7E-DFDA-642F-7F47DFBE0DDF}"/>
              </a:ext>
            </a:extLst>
          </p:cNvPr>
          <p:cNvGraphicFramePr>
            <a:graphicFrameLocks noGrp="1"/>
          </p:cNvGraphicFramePr>
          <p:nvPr/>
        </p:nvGraphicFramePr>
        <p:xfrm>
          <a:off x="357187" y="1226790"/>
          <a:ext cx="10744200" cy="4759960"/>
        </p:xfrm>
        <a:graphic>
          <a:graphicData uri="http://schemas.openxmlformats.org/drawingml/2006/table">
            <a:tbl>
              <a:tblPr firstRow="1" bandRow="1">
                <a:tableStyleId>{073A0DAA-6AF3-43AB-8588-CEC1D06C72B9}</a:tableStyleId>
              </a:tblPr>
              <a:tblGrid>
                <a:gridCol w="2458065">
                  <a:extLst>
                    <a:ext uri="{9D8B030D-6E8A-4147-A177-3AD203B41FA5}">
                      <a16:colId xmlns:a16="http://schemas.microsoft.com/office/drawing/2014/main" val="604337988"/>
                    </a:ext>
                  </a:extLst>
                </a:gridCol>
                <a:gridCol w="8286135">
                  <a:extLst>
                    <a:ext uri="{9D8B030D-6E8A-4147-A177-3AD203B41FA5}">
                      <a16:colId xmlns:a16="http://schemas.microsoft.com/office/drawing/2014/main" val="3722523598"/>
                    </a:ext>
                  </a:extLst>
                </a:gridCol>
              </a:tblGrid>
              <a:tr h="370840">
                <a:tc>
                  <a:txBody>
                    <a:bodyPr/>
                    <a:lstStyle/>
                    <a:p>
                      <a:r>
                        <a:rPr lang="en-GB" dirty="0">
                          <a:solidFill>
                            <a:schemeClr val="tx1"/>
                          </a:solidFill>
                        </a:rPr>
                        <a:t>Factor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solidFill>
                            <a:schemeClr val="tx1"/>
                          </a:solidFill>
                        </a:rPr>
                        <a:t>How it helped Barrow to grow and develop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29567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rPr>
                        <a:t>There were large quantities of iron ore in Furness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400" dirty="0">
                        <a:solidFill>
                          <a:schemeClr val="tx1"/>
                        </a:solidFill>
                      </a:endParaRPr>
                    </a:p>
                    <a:p>
                      <a:endParaRPr lang="en-GB" sz="1400" dirty="0">
                        <a:solidFill>
                          <a:schemeClr val="tx1"/>
                        </a:solidFill>
                      </a:endParaRPr>
                    </a:p>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21695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rPr>
                        <a:t>The Furness Railway was built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400" dirty="0">
                        <a:solidFill>
                          <a:schemeClr val="tx1"/>
                        </a:solidFill>
                      </a:endParaRPr>
                    </a:p>
                    <a:p>
                      <a:endParaRPr lang="en-GB" sz="1400" dirty="0">
                        <a:solidFill>
                          <a:schemeClr val="tx1"/>
                        </a:solidFill>
                      </a:endParaRPr>
                    </a:p>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3482656"/>
                  </a:ext>
                </a:extLst>
              </a:tr>
              <a:tr h="370840">
                <a:tc>
                  <a:txBody>
                    <a:bodyPr/>
                    <a:lstStyle/>
                    <a:p>
                      <a:r>
                        <a:rPr lang="en-GB" sz="1400" dirty="0">
                          <a:solidFill>
                            <a:schemeClr val="tx1"/>
                          </a:solidFill>
                        </a:rPr>
                        <a:t>James Ramsden opened his Haematite Iron and Steel Works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400" dirty="0">
                        <a:solidFill>
                          <a:schemeClr val="tx1"/>
                        </a:solidFill>
                      </a:endParaRPr>
                    </a:p>
                    <a:p>
                      <a:endParaRPr lang="en-GB" sz="1400" dirty="0">
                        <a:solidFill>
                          <a:schemeClr val="tx1"/>
                        </a:solidFill>
                      </a:endParaRPr>
                    </a:p>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6882860"/>
                  </a:ext>
                </a:extLst>
              </a:tr>
              <a:tr h="370840">
                <a:tc>
                  <a:txBody>
                    <a:bodyPr/>
                    <a:lstStyle/>
                    <a:p>
                      <a:r>
                        <a:rPr lang="en-GB" sz="1400" dirty="0">
                          <a:solidFill>
                            <a:schemeClr val="tx1"/>
                          </a:solidFill>
                        </a:rPr>
                        <a:t>Barrow Docks were built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400" dirty="0">
                        <a:solidFill>
                          <a:schemeClr val="tx1"/>
                        </a:solidFill>
                      </a:endParaRPr>
                    </a:p>
                    <a:p>
                      <a:endParaRPr lang="en-GB" sz="1400" dirty="0">
                        <a:solidFill>
                          <a:schemeClr val="tx1"/>
                        </a:solidFill>
                      </a:endParaRPr>
                    </a:p>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1976791"/>
                  </a:ext>
                </a:extLst>
              </a:tr>
              <a:tr h="370840">
                <a:tc>
                  <a:txBody>
                    <a:bodyPr/>
                    <a:lstStyle/>
                    <a:p>
                      <a:r>
                        <a:rPr lang="en-GB" sz="1400" dirty="0">
                          <a:solidFill>
                            <a:schemeClr val="tx1"/>
                          </a:solidFill>
                        </a:rPr>
                        <a:t>James Ramsden opened his Shipbuilding Works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400" dirty="0">
                        <a:solidFill>
                          <a:schemeClr val="tx1"/>
                        </a:solidFill>
                      </a:endParaRPr>
                    </a:p>
                    <a:p>
                      <a:endParaRPr lang="en-GB" sz="1400" dirty="0">
                        <a:solidFill>
                          <a:schemeClr val="tx1"/>
                        </a:solidFill>
                      </a:endParaRPr>
                    </a:p>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5459391"/>
                  </a:ext>
                </a:extLst>
              </a:tr>
              <a:tr h="370840">
                <a:tc>
                  <a:txBody>
                    <a:bodyPr/>
                    <a:lstStyle/>
                    <a:p>
                      <a:r>
                        <a:rPr lang="en-GB" sz="1400" dirty="0">
                          <a:solidFill>
                            <a:schemeClr val="tx1"/>
                          </a:solidFill>
                        </a:rPr>
                        <a:t>More and more people moved to Barrow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400" dirty="0">
                        <a:solidFill>
                          <a:schemeClr val="tx1"/>
                        </a:solidFill>
                      </a:endParaRPr>
                    </a:p>
                    <a:p>
                      <a:endParaRPr lang="en-GB" sz="1400" dirty="0">
                        <a:solidFill>
                          <a:schemeClr val="tx1"/>
                        </a:solidFill>
                      </a:endParaRPr>
                    </a:p>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9551985"/>
                  </a:ext>
                </a:extLst>
              </a:tr>
            </a:tbl>
          </a:graphicData>
        </a:graphic>
      </p:graphicFrame>
    </p:spTree>
    <p:extLst>
      <p:ext uri="{BB962C8B-B14F-4D97-AF65-F5344CB8AC3E}">
        <p14:creationId xmlns:p14="http://schemas.microsoft.com/office/powerpoint/2010/main" val="5945999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6B37C-CA83-F88B-A226-3280586AAA83}"/>
              </a:ext>
            </a:extLst>
          </p:cNvPr>
          <p:cNvSpPr>
            <a:spLocks noGrp="1"/>
          </p:cNvSpPr>
          <p:nvPr>
            <p:ph type="title"/>
          </p:nvPr>
        </p:nvSpPr>
        <p:spPr/>
        <p:txBody>
          <a:bodyPr/>
          <a:lstStyle/>
          <a:p>
            <a:r>
              <a:rPr lang="en-GB" dirty="0"/>
              <a:t>Exploring Listed Buildings</a:t>
            </a:r>
          </a:p>
        </p:txBody>
      </p:sp>
      <p:sp>
        <p:nvSpPr>
          <p:cNvPr id="3" name="Content Placeholder 2">
            <a:extLst>
              <a:ext uri="{FF2B5EF4-FFF2-40B4-BE49-F238E27FC236}">
                <a16:creationId xmlns:a16="http://schemas.microsoft.com/office/drawing/2014/main" id="{8ED80FE7-AF16-A3DD-134E-81D5AC149BD8}"/>
              </a:ext>
            </a:extLst>
          </p:cNvPr>
          <p:cNvSpPr>
            <a:spLocks noGrp="1"/>
          </p:cNvSpPr>
          <p:nvPr>
            <p:ph idx="1"/>
          </p:nvPr>
        </p:nvSpPr>
        <p:spPr>
          <a:xfrm>
            <a:off x="357187" y="1066490"/>
            <a:ext cx="10971915" cy="2657507"/>
          </a:xfrm>
        </p:spPr>
        <p:txBody>
          <a:bodyPr/>
          <a:lstStyle/>
          <a:p>
            <a:r>
              <a:rPr lang="en-GB" sz="2000" dirty="0"/>
              <a:t>Many of the buildings and sites on the trail are </a:t>
            </a:r>
            <a:r>
              <a:rPr lang="en-GB" sz="2000" b="1" dirty="0"/>
              <a:t>listed buildings</a:t>
            </a:r>
            <a:r>
              <a:rPr lang="en-GB" sz="2000" dirty="0"/>
              <a:t>. This means that they have been recognised as nationally important because of their architecture and/or their history. </a:t>
            </a:r>
          </a:p>
          <a:p>
            <a:endParaRPr lang="en-GB" sz="2000" dirty="0"/>
          </a:p>
          <a:p>
            <a:r>
              <a:rPr lang="en-GB" sz="2000" dirty="0"/>
              <a:t>Historic England is the organisation that looks after listed buildings and encourages people to care for the historic environment. They have a database of all listed buildings in England on their website. It is called the </a:t>
            </a:r>
            <a:r>
              <a:rPr lang="en-GB" sz="2000" dirty="0">
                <a:hlinkClick r:id="rId2"/>
              </a:rPr>
              <a:t>National Heritage List for England</a:t>
            </a:r>
            <a:r>
              <a:rPr lang="en-GB" sz="2000" dirty="0"/>
              <a:t>.  Use the </a:t>
            </a:r>
            <a:r>
              <a:rPr lang="en-GB" sz="2000" dirty="0">
                <a:hlinkClick r:id="rId3"/>
              </a:rPr>
              <a:t>map search</a:t>
            </a:r>
            <a:r>
              <a:rPr lang="en-GB" sz="2000" dirty="0"/>
              <a:t> to explore listed buildings in and around Barrow:</a:t>
            </a:r>
          </a:p>
          <a:p>
            <a:endParaRPr lang="en-GB" sz="2000" dirty="0"/>
          </a:p>
        </p:txBody>
      </p:sp>
      <p:grpSp>
        <p:nvGrpSpPr>
          <p:cNvPr id="4" name="Investigate-Char" descr="Investigate Icon">
            <a:extLst>
              <a:ext uri="{FF2B5EF4-FFF2-40B4-BE49-F238E27FC236}">
                <a16:creationId xmlns:a16="http://schemas.microsoft.com/office/drawing/2014/main" id="{E87C3468-C61E-B5D6-ADDB-BB6BAA42F91B}"/>
              </a:ext>
            </a:extLst>
          </p:cNvPr>
          <p:cNvGrpSpPr/>
          <p:nvPr/>
        </p:nvGrpSpPr>
        <p:grpSpPr>
          <a:xfrm>
            <a:off x="234777" y="4015946"/>
            <a:ext cx="1963313" cy="2367620"/>
            <a:chOff x="2927307" y="1046164"/>
            <a:chExt cx="2067904" cy="2663853"/>
          </a:xfrm>
        </p:grpSpPr>
        <p:sp>
          <p:nvSpPr>
            <p:cNvPr id="5" name="Deco-Washi">
              <a:extLst>
                <a:ext uri="{FF2B5EF4-FFF2-40B4-BE49-F238E27FC236}">
                  <a16:creationId xmlns:a16="http://schemas.microsoft.com/office/drawing/2014/main" id="{62EA0BC3-53F5-313B-B37A-7282C1C6F3AD}"/>
                </a:ext>
                <a:ext uri="{C183D7F6-B498-43B3-948B-1728B52AA6E4}">
                  <adec:decorative xmlns:adec="http://schemas.microsoft.com/office/drawing/2017/decorative" val="1"/>
                </a:ext>
              </a:extLst>
            </p:cNvPr>
            <p:cNvSpPr txBox="1">
              <a:spLocks/>
            </p:cNvSpPr>
            <p:nvPr/>
          </p:nvSpPr>
          <p:spPr>
            <a:xfrm>
              <a:off x="2927307" y="1046164"/>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6" name="Text Placeholder" descr="Investigate">
              <a:extLst>
                <a:ext uri="{FF2B5EF4-FFF2-40B4-BE49-F238E27FC236}">
                  <a16:creationId xmlns:a16="http://schemas.microsoft.com/office/drawing/2014/main" id="{F7AF11C7-0B8F-D320-CDEB-B18CEF56188D}"/>
                </a:ext>
              </a:extLst>
            </p:cNvPr>
            <p:cNvSpPr txBox="1">
              <a:spLocks/>
            </p:cNvSpPr>
            <p:nvPr/>
          </p:nvSpPr>
          <p:spPr>
            <a:xfrm rot="21383919">
              <a:off x="2972878" y="1154832"/>
              <a:ext cx="1700794" cy="414338"/>
            </a:xfrm>
            <a:prstGeom prst="rect">
              <a:avLst/>
            </a:prstGeom>
            <a:noFill/>
          </p:spPr>
          <p:txBody>
            <a:bodyPr wrap="square" anchor="ctr" anchorCtr="0">
              <a:normAutofit lnSpcReduction="1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Investigate</a:t>
              </a:r>
            </a:p>
          </p:txBody>
        </p:sp>
        <p:pic>
          <p:nvPicPr>
            <p:cNvPr id="7" name="Investigate-Char" descr="Investigate character icon">
              <a:extLst>
                <a:ext uri="{FF2B5EF4-FFF2-40B4-BE49-F238E27FC236}">
                  <a16:creationId xmlns:a16="http://schemas.microsoft.com/office/drawing/2014/main" id="{C3A494CE-E89D-96D3-BCA2-8F1600E38FD9}"/>
                </a:ext>
              </a:extLst>
            </p:cNvPr>
            <p:cNvPicPr>
              <a:picLocks noChangeAspect="1"/>
            </p:cNvPicPr>
            <p:nvPr/>
          </p:nvPicPr>
          <p:blipFill>
            <a:blip r:embed="rId6"/>
            <a:stretch>
              <a:fillRect/>
            </a:stretch>
          </p:blipFill>
          <p:spPr>
            <a:xfrm>
              <a:off x="3036829" y="1719984"/>
              <a:ext cx="1958382" cy="1990033"/>
            </a:xfrm>
            <a:prstGeom prst="rect">
              <a:avLst/>
            </a:prstGeom>
          </p:spPr>
        </p:pic>
      </p:grpSp>
      <p:sp>
        <p:nvSpPr>
          <p:cNvPr id="9" name="TextBox 8">
            <a:extLst>
              <a:ext uri="{FF2B5EF4-FFF2-40B4-BE49-F238E27FC236}">
                <a16:creationId xmlns:a16="http://schemas.microsoft.com/office/drawing/2014/main" id="{3731C3A4-81DD-DB38-F59D-97FE4ADB235C}"/>
              </a:ext>
            </a:extLst>
          </p:cNvPr>
          <p:cNvSpPr txBox="1"/>
          <p:nvPr/>
        </p:nvSpPr>
        <p:spPr>
          <a:xfrm>
            <a:off x="2198090" y="3931983"/>
            <a:ext cx="5426029" cy="2554545"/>
          </a:xfrm>
          <a:prstGeom prst="rect">
            <a:avLst/>
          </a:prstGeom>
          <a:noFill/>
        </p:spPr>
        <p:txBody>
          <a:bodyPr wrap="square">
            <a:spAutoFit/>
          </a:bodyPr>
          <a:lstStyle/>
          <a:p>
            <a:r>
              <a:rPr lang="en-GB" sz="2000" dirty="0"/>
              <a:t>Find Duke Street and then Abbey Road.  </a:t>
            </a:r>
          </a:p>
          <a:p>
            <a:pPr marL="342900" indent="-342900">
              <a:buFont typeface="Arial" panose="020B0604020202020204" pitchFamily="34" charset="0"/>
              <a:buChar char="•"/>
            </a:pPr>
            <a:r>
              <a:rPr lang="en-GB" sz="2000" dirty="0"/>
              <a:t>Which of the buildings and sites on our trail are listed?</a:t>
            </a:r>
          </a:p>
          <a:p>
            <a:pPr marL="342900" indent="-342900">
              <a:buFont typeface="Arial" panose="020B0604020202020204" pitchFamily="34" charset="0"/>
              <a:buChar char="•"/>
            </a:pPr>
            <a:r>
              <a:rPr lang="en-GB" sz="2000" dirty="0"/>
              <a:t>What can you find out about them from their list entries?</a:t>
            </a:r>
          </a:p>
          <a:p>
            <a:pPr marL="342900" indent="-342900">
              <a:buFont typeface="Arial" panose="020B0604020202020204" pitchFamily="34" charset="0"/>
              <a:buChar char="•"/>
            </a:pPr>
            <a:r>
              <a:rPr lang="en-GB" sz="2000" dirty="0"/>
              <a:t>Are there any other listed buildings nearby?</a:t>
            </a:r>
          </a:p>
          <a:p>
            <a:r>
              <a:rPr lang="en-GB" sz="2000" dirty="0"/>
              <a:t>Type in your home or school’s postcode</a:t>
            </a:r>
          </a:p>
          <a:p>
            <a:pPr lvl="1"/>
            <a:r>
              <a:rPr lang="en-GB" sz="2000" dirty="0"/>
              <a:t>Are there any listed buildings near you?  </a:t>
            </a:r>
          </a:p>
        </p:txBody>
      </p:sp>
      <p:sp>
        <p:nvSpPr>
          <p:cNvPr id="10" name="Washi">
            <a:extLst>
              <a:ext uri="{FF2B5EF4-FFF2-40B4-BE49-F238E27FC236}">
                <a16:creationId xmlns:a16="http://schemas.microsoft.com/office/drawing/2014/main" id="{2F8E5661-6FE9-B080-1040-2F84084DF4AC}"/>
              </a:ext>
              <a:ext uri="{C183D7F6-B498-43B3-948B-1728B52AA6E4}">
                <adec:decorative xmlns:adec="http://schemas.microsoft.com/office/drawing/2017/decorative" val="1"/>
              </a:ext>
            </a:extLst>
          </p:cNvPr>
          <p:cNvSpPr txBox="1">
            <a:spLocks/>
          </p:cNvSpPr>
          <p:nvPr/>
        </p:nvSpPr>
        <p:spPr>
          <a:xfrm>
            <a:off x="7959706" y="3723996"/>
            <a:ext cx="3369396" cy="2762531"/>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11" name="TextBox 10">
            <a:extLst>
              <a:ext uri="{FF2B5EF4-FFF2-40B4-BE49-F238E27FC236}">
                <a16:creationId xmlns:a16="http://schemas.microsoft.com/office/drawing/2014/main" id="{3911DF90-F2CB-2F3C-A6F7-641D659D5FD8}"/>
              </a:ext>
            </a:extLst>
          </p:cNvPr>
          <p:cNvSpPr txBox="1"/>
          <p:nvPr/>
        </p:nvSpPr>
        <p:spPr>
          <a:xfrm rot="21099972">
            <a:off x="8072538" y="4212709"/>
            <a:ext cx="3131461" cy="1785104"/>
          </a:xfrm>
          <a:prstGeom prst="rect">
            <a:avLst/>
          </a:prstGeom>
          <a:noFill/>
        </p:spPr>
        <p:txBody>
          <a:bodyPr wrap="square" rtlCol="0">
            <a:spAutoFit/>
          </a:bodyPr>
          <a:lstStyle/>
          <a:p>
            <a:pPr algn="ctr"/>
            <a:r>
              <a:rPr lang="en-GB" sz="2200" dirty="0"/>
              <a:t>Find out more about Listed Buildings in Barrow, in the free Teachers Pet Barrow Local History Pack</a:t>
            </a:r>
          </a:p>
        </p:txBody>
      </p:sp>
    </p:spTree>
    <p:extLst>
      <p:ext uri="{BB962C8B-B14F-4D97-AF65-F5344CB8AC3E}">
        <p14:creationId xmlns:p14="http://schemas.microsoft.com/office/powerpoint/2010/main" val="42110266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C94D1-0D84-0468-1F8E-07D504D0AF32}"/>
              </a:ext>
            </a:extLst>
          </p:cNvPr>
          <p:cNvSpPr>
            <a:spLocks noGrp="1"/>
          </p:cNvSpPr>
          <p:nvPr>
            <p:ph type="title"/>
          </p:nvPr>
        </p:nvSpPr>
        <p:spPr>
          <a:xfrm>
            <a:off x="357188" y="340412"/>
            <a:ext cx="5349550" cy="710288"/>
          </a:xfrm>
        </p:spPr>
        <p:txBody>
          <a:bodyPr>
            <a:normAutofit/>
          </a:bodyPr>
          <a:lstStyle/>
          <a:p>
            <a:r>
              <a:rPr lang="en-GB" dirty="0"/>
              <a:t>The Missing Pieces Project</a:t>
            </a:r>
          </a:p>
        </p:txBody>
      </p:sp>
      <p:sp>
        <p:nvSpPr>
          <p:cNvPr id="3" name="Content Placeholder 2">
            <a:extLst>
              <a:ext uri="{FF2B5EF4-FFF2-40B4-BE49-F238E27FC236}">
                <a16:creationId xmlns:a16="http://schemas.microsoft.com/office/drawing/2014/main" id="{2D3B9AAB-56C1-F4D6-3C4E-81F37AEC4DC7}"/>
              </a:ext>
            </a:extLst>
          </p:cNvPr>
          <p:cNvSpPr>
            <a:spLocks noGrp="1"/>
          </p:cNvSpPr>
          <p:nvPr>
            <p:ph idx="1"/>
          </p:nvPr>
        </p:nvSpPr>
        <p:spPr>
          <a:xfrm>
            <a:off x="381886" y="1274876"/>
            <a:ext cx="5051130" cy="4981601"/>
          </a:xfrm>
        </p:spPr>
        <p:txBody>
          <a:bodyPr/>
          <a:lstStyle/>
          <a:p>
            <a:r>
              <a:rPr lang="en-GB" dirty="0"/>
              <a:t>Historic England’s </a:t>
            </a:r>
            <a:r>
              <a:rPr lang="en-GB" dirty="0">
                <a:hlinkClick r:id="rId2"/>
              </a:rPr>
              <a:t>Missing Pieces Project</a:t>
            </a:r>
            <a:r>
              <a:rPr lang="en-GB" dirty="0"/>
              <a:t> invites people to upload their photos, artwork, stories and memories to the list entries for listed buildings.</a:t>
            </a:r>
          </a:p>
          <a:p>
            <a:endParaRPr lang="en-GB" dirty="0"/>
          </a:p>
          <a:p>
            <a:r>
              <a:rPr lang="en-GB" dirty="0"/>
              <a:t>Follow this </a:t>
            </a:r>
            <a:r>
              <a:rPr lang="en-GB" dirty="0">
                <a:hlinkClick r:id="rId3"/>
              </a:rPr>
              <a:t>step-by-step guide</a:t>
            </a:r>
            <a:r>
              <a:rPr lang="en-GB" dirty="0"/>
              <a:t> and upload some of your work to the list entries for listed buildings in Barrow, as part of the Missing Pieces Project.</a:t>
            </a:r>
          </a:p>
          <a:p>
            <a:endParaRPr lang="en-GB" dirty="0"/>
          </a:p>
        </p:txBody>
      </p:sp>
      <p:pic>
        <p:nvPicPr>
          <p:cNvPr id="10" name="Picture Placeholder 9">
            <a:extLst>
              <a:ext uri="{FF2B5EF4-FFF2-40B4-BE49-F238E27FC236}">
                <a16:creationId xmlns:a16="http://schemas.microsoft.com/office/drawing/2014/main" id="{D8EBDB67-E64F-D98E-352A-C07765041C20}"/>
              </a:ext>
              <a:ext uri="{C183D7F6-B498-43B3-948B-1728B52AA6E4}">
                <adec:decorative xmlns:adec="http://schemas.microsoft.com/office/drawing/2017/decorative" val="1"/>
              </a:ext>
            </a:extLst>
          </p:cNvPr>
          <p:cNvPicPr>
            <a:picLocks noGrp="1" noChangeAspect="1"/>
          </p:cNvPicPr>
          <p:nvPr>
            <p:ph type="pic" sz="quarter" idx="10"/>
          </p:nvPr>
        </p:nvPicPr>
        <p:blipFill>
          <a:blip r:embed="rId4"/>
          <a:srcRect l="445" t="169" r="11344" b="-169"/>
          <a:stretch/>
        </p:blipFill>
        <p:spPr>
          <a:xfrm>
            <a:off x="5706738" y="0"/>
            <a:ext cx="6485262" cy="6858000"/>
          </a:xfrm>
        </p:spPr>
      </p:pic>
    </p:spTree>
    <p:extLst>
      <p:ext uri="{BB962C8B-B14F-4D97-AF65-F5344CB8AC3E}">
        <p14:creationId xmlns:p14="http://schemas.microsoft.com/office/powerpoint/2010/main" val="4087934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AE294-2F27-6AAA-436F-D06C08DA0AC4}"/>
              </a:ext>
            </a:extLst>
          </p:cNvPr>
          <p:cNvSpPr>
            <a:spLocks noGrp="1"/>
          </p:cNvSpPr>
          <p:nvPr>
            <p:ph type="title"/>
          </p:nvPr>
        </p:nvSpPr>
        <p:spPr>
          <a:xfrm>
            <a:off x="357187" y="365126"/>
            <a:ext cx="10996613" cy="1105118"/>
          </a:xfrm>
        </p:spPr>
        <p:txBody>
          <a:bodyPr>
            <a:normAutofit/>
          </a:bodyPr>
          <a:lstStyle/>
          <a:p>
            <a:r>
              <a:rPr lang="en-GB" dirty="0"/>
              <a:t>Suggested in-class activity: </a:t>
            </a:r>
            <a:br>
              <a:rPr lang="en-GB" dirty="0"/>
            </a:br>
            <a:r>
              <a:rPr lang="en-GB" dirty="0"/>
              <a:t>How did Barrow change in the 1800s?</a:t>
            </a:r>
          </a:p>
        </p:txBody>
      </p:sp>
      <p:sp>
        <p:nvSpPr>
          <p:cNvPr id="3" name="Content Placeholder 2">
            <a:extLst>
              <a:ext uri="{FF2B5EF4-FFF2-40B4-BE49-F238E27FC236}">
                <a16:creationId xmlns:a16="http://schemas.microsoft.com/office/drawing/2014/main" id="{8A9085FB-52FB-D031-E848-49C68FE9BF8A}"/>
              </a:ext>
            </a:extLst>
          </p:cNvPr>
          <p:cNvSpPr>
            <a:spLocks noGrp="1"/>
          </p:cNvSpPr>
          <p:nvPr>
            <p:ph idx="1"/>
          </p:nvPr>
        </p:nvSpPr>
        <p:spPr>
          <a:xfrm>
            <a:off x="381885" y="1714689"/>
            <a:ext cx="10971915" cy="959447"/>
          </a:xfrm>
        </p:spPr>
        <p:txBody>
          <a:bodyPr lIns="0" tIns="45720" rIns="90000" bIns="45720" anchor="t"/>
          <a:lstStyle/>
          <a:p>
            <a:r>
              <a:rPr lang="en-GB" sz="2400" dirty="0"/>
              <a:t>Look at the map of Barrow by 1849 shown </a:t>
            </a:r>
            <a:r>
              <a:rPr lang="en-GB" sz="2400" dirty="0">
                <a:hlinkClick r:id="rId2"/>
              </a:rPr>
              <a:t>here</a:t>
            </a:r>
            <a:r>
              <a:rPr lang="en-GB" sz="2400" dirty="0"/>
              <a:t>.  This map shows Barrow at around the time James Ramsden first arrived.</a:t>
            </a:r>
          </a:p>
          <a:p>
            <a:endParaRPr lang="en-GB" sz="2400" dirty="0"/>
          </a:p>
          <a:p>
            <a:endParaRPr lang="en-GB" sz="1800" dirty="0"/>
          </a:p>
          <a:p>
            <a:endParaRPr lang="en-GB" dirty="0"/>
          </a:p>
        </p:txBody>
      </p:sp>
      <p:grpSp>
        <p:nvGrpSpPr>
          <p:cNvPr id="4" name="Look-Char" descr="Look Character">
            <a:extLst>
              <a:ext uri="{FF2B5EF4-FFF2-40B4-BE49-F238E27FC236}">
                <a16:creationId xmlns:a16="http://schemas.microsoft.com/office/drawing/2014/main" id="{2014E448-1147-245F-C591-E6A6D7C05241}"/>
              </a:ext>
            </a:extLst>
          </p:cNvPr>
          <p:cNvGrpSpPr/>
          <p:nvPr/>
        </p:nvGrpSpPr>
        <p:grpSpPr>
          <a:xfrm>
            <a:off x="1238140" y="3236418"/>
            <a:ext cx="2429350" cy="2383784"/>
            <a:chOff x="5454739" y="748100"/>
            <a:chExt cx="2429350" cy="2383784"/>
          </a:xfrm>
        </p:grpSpPr>
        <p:sp>
          <p:nvSpPr>
            <p:cNvPr id="5" name="Deco-Washi">
              <a:extLst>
                <a:ext uri="{FF2B5EF4-FFF2-40B4-BE49-F238E27FC236}">
                  <a16:creationId xmlns:a16="http://schemas.microsoft.com/office/drawing/2014/main" id="{3FEFA1F2-AE76-BD57-8C40-F39A12C59160}"/>
                </a:ext>
                <a:ext uri="{C183D7F6-B498-43B3-948B-1728B52AA6E4}">
                  <adec:decorative xmlns:adec="http://schemas.microsoft.com/office/drawing/2017/decorative" val="1"/>
                </a:ext>
              </a:extLst>
            </p:cNvPr>
            <p:cNvSpPr txBox="1">
              <a:spLocks/>
            </p:cNvSpPr>
            <p:nvPr/>
          </p:nvSpPr>
          <p:spPr>
            <a:xfrm>
              <a:off x="5645403" y="748100"/>
              <a:ext cx="1769427"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6" name="Text Placeholder" descr="Look">
              <a:extLst>
                <a:ext uri="{FF2B5EF4-FFF2-40B4-BE49-F238E27FC236}">
                  <a16:creationId xmlns:a16="http://schemas.microsoft.com/office/drawing/2014/main" id="{EA43278E-259B-4F27-09AA-C977BB82BF1E}"/>
                </a:ext>
              </a:extLst>
            </p:cNvPr>
            <p:cNvSpPr txBox="1">
              <a:spLocks/>
            </p:cNvSpPr>
            <p:nvPr/>
          </p:nvSpPr>
          <p:spPr>
            <a:xfrm rot="21383919">
              <a:off x="5690974" y="856768"/>
              <a:ext cx="1700794" cy="41433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Look</a:t>
              </a:r>
            </a:p>
          </p:txBody>
        </p:sp>
        <p:pic>
          <p:nvPicPr>
            <p:cNvPr id="7" name="Look-icon" descr="Look character icon">
              <a:extLst>
                <a:ext uri="{FF2B5EF4-FFF2-40B4-BE49-F238E27FC236}">
                  <a16:creationId xmlns:a16="http://schemas.microsoft.com/office/drawing/2014/main" id="{0084595D-DE1D-3FDD-DE07-98DE2EF77B22}"/>
                </a:ext>
              </a:extLst>
            </p:cNvPr>
            <p:cNvPicPr>
              <a:picLocks noChangeAspect="1"/>
            </p:cNvPicPr>
            <p:nvPr/>
          </p:nvPicPr>
          <p:blipFill>
            <a:blip r:embed="rId5"/>
            <a:stretch>
              <a:fillRect/>
            </a:stretch>
          </p:blipFill>
          <p:spPr>
            <a:xfrm>
              <a:off x="5454739" y="1565372"/>
              <a:ext cx="2429350" cy="1566512"/>
            </a:xfrm>
            <a:prstGeom prst="rect">
              <a:avLst/>
            </a:prstGeom>
          </p:spPr>
        </p:pic>
      </p:grpSp>
      <p:sp>
        <p:nvSpPr>
          <p:cNvPr id="9" name="TextBox 8">
            <a:extLst>
              <a:ext uri="{FF2B5EF4-FFF2-40B4-BE49-F238E27FC236}">
                <a16:creationId xmlns:a16="http://schemas.microsoft.com/office/drawing/2014/main" id="{2E6A4D1F-3B6E-DC8D-3053-EA944AFD59DD}"/>
              </a:ext>
            </a:extLst>
          </p:cNvPr>
          <p:cNvSpPr txBox="1"/>
          <p:nvPr/>
        </p:nvSpPr>
        <p:spPr>
          <a:xfrm>
            <a:off x="4589417" y="2942546"/>
            <a:ext cx="6739685" cy="2677656"/>
          </a:xfrm>
          <a:prstGeom prst="rect">
            <a:avLst/>
          </a:prstGeom>
          <a:noFill/>
        </p:spPr>
        <p:txBody>
          <a:bodyPr wrap="square">
            <a:spAutoFit/>
          </a:bodyPr>
          <a:lstStyle/>
          <a:p>
            <a:r>
              <a:rPr lang="en-GB" sz="2400" dirty="0"/>
              <a:t>Can you spot:</a:t>
            </a:r>
          </a:p>
          <a:p>
            <a:pPr marL="342900" indent="-342900">
              <a:buFont typeface="Arial" panose="020B0604020202020204" pitchFamily="34" charset="0"/>
              <a:buChar char="•"/>
            </a:pPr>
            <a:r>
              <a:rPr lang="en-GB" sz="2400" dirty="0"/>
              <a:t>The railway lines which transported iron ore from the mines to the dock at Barrow?</a:t>
            </a:r>
          </a:p>
          <a:p>
            <a:pPr marL="342900" indent="-342900">
              <a:buFont typeface="Arial" panose="020B0604020202020204" pitchFamily="34" charset="0"/>
              <a:buChar char="•"/>
            </a:pPr>
            <a:r>
              <a:rPr lang="en-GB" sz="2400" dirty="0"/>
              <a:t>The piers which made up the dock and from which iron ore was transported to other parts of England and the world?</a:t>
            </a:r>
          </a:p>
          <a:p>
            <a:pPr marL="342900" indent="-342900">
              <a:buFont typeface="Arial" panose="020B0604020202020204" pitchFamily="34" charset="0"/>
              <a:buChar char="•"/>
            </a:pPr>
            <a:r>
              <a:rPr lang="en-GB" sz="2400" dirty="0"/>
              <a:t>Iron ore yards where the iron was stored?</a:t>
            </a:r>
          </a:p>
        </p:txBody>
      </p:sp>
    </p:spTree>
    <p:extLst>
      <p:ext uri="{BB962C8B-B14F-4D97-AF65-F5344CB8AC3E}">
        <p14:creationId xmlns:p14="http://schemas.microsoft.com/office/powerpoint/2010/main" val="1155144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9630-7A25-88ED-1498-341DED242EF3}"/>
              </a:ext>
            </a:extLst>
          </p:cNvPr>
          <p:cNvSpPr>
            <a:spLocks noGrp="1"/>
          </p:cNvSpPr>
          <p:nvPr>
            <p:ph type="title"/>
          </p:nvPr>
        </p:nvSpPr>
        <p:spPr>
          <a:xfrm>
            <a:off x="357187" y="365126"/>
            <a:ext cx="10996613" cy="1105118"/>
          </a:xfrm>
        </p:spPr>
        <p:txBody>
          <a:bodyPr>
            <a:normAutofit/>
          </a:bodyPr>
          <a:lstStyle/>
          <a:p>
            <a:r>
              <a:rPr lang="en-GB" dirty="0"/>
              <a:t>Suggested in-class activity:</a:t>
            </a:r>
            <a:br>
              <a:rPr lang="en-GB" dirty="0"/>
            </a:br>
            <a:r>
              <a:rPr lang="en-GB" dirty="0"/>
              <a:t>How did Barrow change in the 1800s?</a:t>
            </a:r>
          </a:p>
        </p:txBody>
      </p:sp>
      <p:sp>
        <p:nvSpPr>
          <p:cNvPr id="3" name="Content Placeholder 2">
            <a:extLst>
              <a:ext uri="{FF2B5EF4-FFF2-40B4-BE49-F238E27FC236}">
                <a16:creationId xmlns:a16="http://schemas.microsoft.com/office/drawing/2014/main" id="{020A11F3-3D34-43E5-0D34-FA0C7D786428}"/>
              </a:ext>
            </a:extLst>
          </p:cNvPr>
          <p:cNvSpPr>
            <a:spLocks noGrp="1"/>
          </p:cNvSpPr>
          <p:nvPr>
            <p:ph idx="1"/>
          </p:nvPr>
        </p:nvSpPr>
        <p:spPr>
          <a:xfrm>
            <a:off x="381885" y="1470244"/>
            <a:ext cx="10971915" cy="1105118"/>
          </a:xfrm>
        </p:spPr>
        <p:txBody>
          <a:bodyPr/>
          <a:lstStyle/>
          <a:p>
            <a:r>
              <a:rPr lang="en-GB" sz="2400" dirty="0"/>
              <a:t>Compare the 1849 map with the map on the following slide.   This map shows  Barrow in 1873. </a:t>
            </a:r>
            <a:endParaRPr lang="en-GB" dirty="0"/>
          </a:p>
        </p:txBody>
      </p:sp>
      <p:sp>
        <p:nvSpPr>
          <p:cNvPr id="5" name="TextBox 4">
            <a:extLst>
              <a:ext uri="{FF2B5EF4-FFF2-40B4-BE49-F238E27FC236}">
                <a16:creationId xmlns:a16="http://schemas.microsoft.com/office/drawing/2014/main" id="{8E66EAE3-10A8-CE6C-1907-39125DF4FB79}"/>
              </a:ext>
            </a:extLst>
          </p:cNvPr>
          <p:cNvSpPr txBox="1"/>
          <p:nvPr/>
        </p:nvSpPr>
        <p:spPr>
          <a:xfrm>
            <a:off x="3041972" y="2127075"/>
            <a:ext cx="8336526" cy="3416320"/>
          </a:xfrm>
          <a:prstGeom prst="rect">
            <a:avLst/>
          </a:prstGeom>
          <a:noFill/>
        </p:spPr>
        <p:txBody>
          <a:bodyPr wrap="square">
            <a:spAutoFit/>
          </a:bodyPr>
          <a:lstStyle/>
          <a:p>
            <a:r>
              <a:rPr lang="en-GB" sz="2400" dirty="0"/>
              <a:t>Can you spot:</a:t>
            </a:r>
          </a:p>
          <a:p>
            <a:pPr marL="342900" indent="-342900">
              <a:buFont typeface="Arial" panose="020B0604020202020204" pitchFamily="34" charset="0"/>
              <a:buChar char="•"/>
            </a:pPr>
            <a:r>
              <a:rPr lang="en-GB" sz="2400" dirty="0"/>
              <a:t>The railway lines?</a:t>
            </a:r>
          </a:p>
          <a:p>
            <a:pPr marL="342900" indent="-342900">
              <a:buFont typeface="Arial" panose="020B0604020202020204" pitchFamily="34" charset="0"/>
              <a:buChar char="•"/>
            </a:pPr>
            <a:r>
              <a:rPr lang="en-GB" sz="2400" dirty="0"/>
              <a:t>The new docks?</a:t>
            </a:r>
          </a:p>
          <a:p>
            <a:pPr marL="342900" indent="-342900">
              <a:buFont typeface="Arial" panose="020B0604020202020204" pitchFamily="34" charset="0"/>
              <a:buChar char="•"/>
            </a:pPr>
            <a:r>
              <a:rPr lang="en-GB" sz="2400" dirty="0"/>
              <a:t>Barrow Iron Shipbuilding Company? (Ramsden’s Haematite Iron and Steel works is not on this map. It was located northeast of what became Devonshire Dock)</a:t>
            </a:r>
          </a:p>
          <a:p>
            <a:pPr marL="342900" indent="-342900">
              <a:buFont typeface="Arial" panose="020B0604020202020204" pitchFamily="34" charset="0"/>
              <a:buChar char="•"/>
            </a:pPr>
            <a:r>
              <a:rPr lang="en-GB" sz="2400" dirty="0"/>
              <a:t>Other factories and businesses?</a:t>
            </a:r>
          </a:p>
          <a:p>
            <a:pPr marL="342900" indent="-342900">
              <a:buFont typeface="Arial" panose="020B0604020202020204" pitchFamily="34" charset="0"/>
              <a:buChar char="•"/>
            </a:pPr>
            <a:r>
              <a:rPr lang="en-GB" sz="2400" dirty="0"/>
              <a:t>Houses for workers?</a:t>
            </a:r>
          </a:p>
          <a:p>
            <a:pPr marL="342900" indent="-342900">
              <a:buFont typeface="Arial" panose="020B0604020202020204" pitchFamily="34" charset="0"/>
              <a:buChar char="•"/>
            </a:pPr>
            <a:r>
              <a:rPr lang="en-GB" sz="2400" dirty="0"/>
              <a:t>Places for use by the people of Barrow?</a:t>
            </a:r>
          </a:p>
        </p:txBody>
      </p:sp>
      <p:grpSp>
        <p:nvGrpSpPr>
          <p:cNvPr id="6" name="Look-Char">
            <a:extLst>
              <a:ext uri="{FF2B5EF4-FFF2-40B4-BE49-F238E27FC236}">
                <a16:creationId xmlns:a16="http://schemas.microsoft.com/office/drawing/2014/main" id="{48E08112-D437-00D6-4674-08F2C34FE2CB}"/>
              </a:ext>
              <a:ext uri="{C183D7F6-B498-43B3-948B-1728B52AA6E4}">
                <adec:decorative xmlns:adec="http://schemas.microsoft.com/office/drawing/2017/decorative" val="1"/>
              </a:ext>
            </a:extLst>
          </p:cNvPr>
          <p:cNvGrpSpPr/>
          <p:nvPr/>
        </p:nvGrpSpPr>
        <p:grpSpPr>
          <a:xfrm>
            <a:off x="381885" y="2970826"/>
            <a:ext cx="2429350" cy="2383784"/>
            <a:chOff x="5454739" y="748100"/>
            <a:chExt cx="2429350" cy="2383784"/>
          </a:xfrm>
        </p:grpSpPr>
        <p:sp>
          <p:nvSpPr>
            <p:cNvPr id="7" name="Deco-Washi">
              <a:extLst>
                <a:ext uri="{FF2B5EF4-FFF2-40B4-BE49-F238E27FC236}">
                  <a16:creationId xmlns:a16="http://schemas.microsoft.com/office/drawing/2014/main" id="{5784C8EB-AA6B-A4CF-40A7-9F916A00755E}"/>
                </a:ext>
                <a:ext uri="{C183D7F6-B498-43B3-948B-1728B52AA6E4}">
                  <adec:decorative xmlns:adec="http://schemas.microsoft.com/office/drawing/2017/decorative" val="1"/>
                </a:ext>
              </a:extLst>
            </p:cNvPr>
            <p:cNvSpPr txBox="1">
              <a:spLocks/>
            </p:cNvSpPr>
            <p:nvPr/>
          </p:nvSpPr>
          <p:spPr>
            <a:xfrm>
              <a:off x="5645403" y="748100"/>
              <a:ext cx="1769427"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8" name="Text Placeholder" descr="Look">
              <a:extLst>
                <a:ext uri="{FF2B5EF4-FFF2-40B4-BE49-F238E27FC236}">
                  <a16:creationId xmlns:a16="http://schemas.microsoft.com/office/drawing/2014/main" id="{052F5440-288B-D0F3-5285-CDF9387E8D13}"/>
                </a:ext>
              </a:extLst>
            </p:cNvPr>
            <p:cNvSpPr txBox="1">
              <a:spLocks/>
            </p:cNvSpPr>
            <p:nvPr/>
          </p:nvSpPr>
          <p:spPr>
            <a:xfrm rot="21383919">
              <a:off x="5690974" y="856768"/>
              <a:ext cx="1700794" cy="41433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Look</a:t>
              </a:r>
            </a:p>
          </p:txBody>
        </p:sp>
        <p:pic>
          <p:nvPicPr>
            <p:cNvPr id="9" name="Look-icon" descr="Look character icon">
              <a:extLst>
                <a:ext uri="{FF2B5EF4-FFF2-40B4-BE49-F238E27FC236}">
                  <a16:creationId xmlns:a16="http://schemas.microsoft.com/office/drawing/2014/main" id="{E81A3437-0B60-26E9-3047-FC33E30C6B73}"/>
                </a:ext>
              </a:extLst>
            </p:cNvPr>
            <p:cNvPicPr>
              <a:picLocks noChangeAspect="1"/>
            </p:cNvPicPr>
            <p:nvPr/>
          </p:nvPicPr>
          <p:blipFill>
            <a:blip r:embed="rId4"/>
            <a:stretch>
              <a:fillRect/>
            </a:stretch>
          </p:blipFill>
          <p:spPr>
            <a:xfrm>
              <a:off x="5454739" y="1565372"/>
              <a:ext cx="2429350" cy="1566512"/>
            </a:xfrm>
            <a:prstGeom prst="rect">
              <a:avLst/>
            </a:prstGeom>
          </p:spPr>
        </p:pic>
      </p:grpSp>
      <p:grpSp>
        <p:nvGrpSpPr>
          <p:cNvPr id="4" name="Washi" descr="Washi tape">
            <a:extLst>
              <a:ext uri="{FF2B5EF4-FFF2-40B4-BE49-F238E27FC236}">
                <a16:creationId xmlns:a16="http://schemas.microsoft.com/office/drawing/2014/main" id="{58B5EC82-E0B6-01AC-55F4-90CE1CEC940F}"/>
              </a:ext>
            </a:extLst>
          </p:cNvPr>
          <p:cNvGrpSpPr/>
          <p:nvPr/>
        </p:nvGrpSpPr>
        <p:grpSpPr>
          <a:xfrm>
            <a:off x="129209" y="5715605"/>
            <a:ext cx="11380304" cy="969242"/>
            <a:chOff x="9292284" y="1418828"/>
            <a:chExt cx="2010138" cy="969242"/>
          </a:xfrm>
        </p:grpSpPr>
        <p:pic>
          <p:nvPicPr>
            <p:cNvPr id="13" name="Picture 12">
              <a:extLst>
                <a:ext uri="{FF2B5EF4-FFF2-40B4-BE49-F238E27FC236}">
                  <a16:creationId xmlns:a16="http://schemas.microsoft.com/office/drawing/2014/main" id="{C8F94B20-E7F7-7ABF-0BD7-B2F3767BADFD}"/>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9292284" y="1418828"/>
              <a:ext cx="2010138" cy="969242"/>
            </a:xfrm>
            <a:prstGeom prst="rect">
              <a:avLst/>
            </a:prstGeom>
          </p:spPr>
        </p:pic>
        <p:sp>
          <p:nvSpPr>
            <p:cNvPr id="14" name="Text Placeholder">
              <a:extLst>
                <a:ext uri="{FF2B5EF4-FFF2-40B4-BE49-F238E27FC236}">
                  <a16:creationId xmlns:a16="http://schemas.microsoft.com/office/drawing/2014/main" id="{E93F2EF5-284E-6683-F2DB-60AE8F2E9097}"/>
                </a:ext>
              </a:extLst>
            </p:cNvPr>
            <p:cNvSpPr txBox="1">
              <a:spLocks/>
            </p:cNvSpPr>
            <p:nvPr/>
          </p:nvSpPr>
          <p:spPr>
            <a:xfrm>
              <a:off x="9309642" y="1696109"/>
              <a:ext cx="1992780" cy="37809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t>How is Barrow similar and different in 1849 compared with 1873?</a:t>
              </a:r>
            </a:p>
          </p:txBody>
        </p:sp>
      </p:grpSp>
    </p:spTree>
    <p:extLst>
      <p:ext uri="{BB962C8B-B14F-4D97-AF65-F5344CB8AC3E}">
        <p14:creationId xmlns:p14="http://schemas.microsoft.com/office/powerpoint/2010/main" val="941095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CB2E5-5AC5-D67C-82D7-FC41472C3273}"/>
              </a:ext>
            </a:extLst>
          </p:cNvPr>
          <p:cNvSpPr>
            <a:spLocks noGrp="1"/>
          </p:cNvSpPr>
          <p:nvPr>
            <p:ph type="title"/>
          </p:nvPr>
        </p:nvSpPr>
        <p:spPr>
          <a:xfrm>
            <a:off x="365760" y="2614613"/>
            <a:ext cx="2638697" cy="1628774"/>
          </a:xfrm>
        </p:spPr>
        <p:txBody>
          <a:bodyPr/>
          <a:lstStyle/>
          <a:p>
            <a:pPr algn="ctr"/>
            <a:r>
              <a:rPr lang="en-GB" dirty="0"/>
              <a:t>Barrow in 1873</a:t>
            </a:r>
          </a:p>
        </p:txBody>
      </p:sp>
      <p:pic>
        <p:nvPicPr>
          <p:cNvPr id="5" name="Content Placeholder 4" descr="A map of a city">
            <a:extLst>
              <a:ext uri="{FF2B5EF4-FFF2-40B4-BE49-F238E27FC236}">
                <a16:creationId xmlns:a16="http://schemas.microsoft.com/office/drawing/2014/main" id="{2DF88517-0748-6310-1196-77E4AAF023E2}"/>
              </a:ext>
            </a:extLst>
          </p:cNvPr>
          <p:cNvPicPr>
            <a:picLocks noGrp="1" noChangeAspect="1"/>
          </p:cNvPicPr>
          <p:nvPr>
            <p:ph idx="1"/>
          </p:nvPr>
        </p:nvPicPr>
        <p:blipFill>
          <a:blip r:embed="rId2"/>
          <a:stretch>
            <a:fillRect/>
          </a:stretch>
        </p:blipFill>
        <p:spPr>
          <a:xfrm>
            <a:off x="3291814" y="182562"/>
            <a:ext cx="8061986" cy="6492875"/>
          </a:xfrm>
        </p:spPr>
      </p:pic>
    </p:spTree>
    <p:extLst>
      <p:ext uri="{BB962C8B-B14F-4D97-AF65-F5344CB8AC3E}">
        <p14:creationId xmlns:p14="http://schemas.microsoft.com/office/powerpoint/2010/main" val="131705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DFC38-257D-BF3C-C6B6-2ACEDC16D830}"/>
              </a:ext>
            </a:extLst>
          </p:cNvPr>
          <p:cNvSpPr>
            <a:spLocks noGrp="1"/>
          </p:cNvSpPr>
          <p:nvPr>
            <p:ph type="title"/>
          </p:nvPr>
        </p:nvSpPr>
        <p:spPr/>
        <p:txBody>
          <a:bodyPr>
            <a:normAutofit fontScale="90000"/>
          </a:bodyPr>
          <a:lstStyle/>
          <a:p>
            <a:r>
              <a:rPr lang="en-GB" dirty="0"/>
              <a:t>Suggested enrichment activity: Investigate Barrow’s Statues</a:t>
            </a:r>
          </a:p>
        </p:txBody>
      </p:sp>
      <p:sp>
        <p:nvSpPr>
          <p:cNvPr id="3" name="Content Placeholder 2">
            <a:extLst>
              <a:ext uri="{FF2B5EF4-FFF2-40B4-BE49-F238E27FC236}">
                <a16:creationId xmlns:a16="http://schemas.microsoft.com/office/drawing/2014/main" id="{D146725B-C31A-2E4E-DB7D-B364F04E88D1}"/>
              </a:ext>
            </a:extLst>
          </p:cNvPr>
          <p:cNvSpPr>
            <a:spLocks noGrp="1"/>
          </p:cNvSpPr>
          <p:nvPr>
            <p:ph idx="1"/>
          </p:nvPr>
        </p:nvSpPr>
        <p:spPr>
          <a:xfrm>
            <a:off x="4564838" y="1470244"/>
            <a:ext cx="6102531" cy="5022630"/>
          </a:xfrm>
        </p:spPr>
        <p:txBody>
          <a:bodyPr lIns="0" tIns="45720" rIns="90000" bIns="45720" anchor="t"/>
          <a:lstStyle/>
          <a:p>
            <a:r>
              <a:rPr lang="en-GB" dirty="0"/>
              <a:t>Are there any other statues of significant people in Barrow? </a:t>
            </a:r>
          </a:p>
          <a:p>
            <a:endParaRPr lang="en-GB" dirty="0"/>
          </a:p>
          <a:p>
            <a:r>
              <a:rPr lang="en-GB" dirty="0"/>
              <a:t>Can you find out where they are and go to visit them with your family?</a:t>
            </a:r>
          </a:p>
          <a:p>
            <a:endParaRPr lang="en-GB" dirty="0"/>
          </a:p>
          <a:p>
            <a:r>
              <a:rPr lang="en-GB" dirty="0"/>
              <a:t>Why have statues been put up to remember these people?</a:t>
            </a:r>
          </a:p>
          <a:p>
            <a:endParaRPr lang="en-GB" dirty="0"/>
          </a:p>
        </p:txBody>
      </p:sp>
      <p:grpSp>
        <p:nvGrpSpPr>
          <p:cNvPr id="4" name="Investigate-Char">
            <a:extLst>
              <a:ext uri="{FF2B5EF4-FFF2-40B4-BE49-F238E27FC236}">
                <a16:creationId xmlns:a16="http://schemas.microsoft.com/office/drawing/2014/main" id="{CE7DBBE1-2ED5-EC6E-5EEF-603A09D7D33A}"/>
              </a:ext>
              <a:ext uri="{C183D7F6-B498-43B3-948B-1728B52AA6E4}">
                <adec:decorative xmlns:adec="http://schemas.microsoft.com/office/drawing/2017/decorative" val="1"/>
              </a:ext>
            </a:extLst>
          </p:cNvPr>
          <p:cNvGrpSpPr/>
          <p:nvPr/>
        </p:nvGrpSpPr>
        <p:grpSpPr>
          <a:xfrm>
            <a:off x="1124633" y="2649632"/>
            <a:ext cx="2067904" cy="2663853"/>
            <a:chOff x="2927307" y="1046164"/>
            <a:chExt cx="2067904" cy="2663853"/>
          </a:xfrm>
        </p:grpSpPr>
        <p:sp>
          <p:nvSpPr>
            <p:cNvPr id="5" name="Deco-Washi">
              <a:extLst>
                <a:ext uri="{FF2B5EF4-FFF2-40B4-BE49-F238E27FC236}">
                  <a16:creationId xmlns:a16="http://schemas.microsoft.com/office/drawing/2014/main" id="{19DAE0FD-C03E-D829-A364-844EF8568ED0}"/>
                </a:ext>
                <a:ext uri="{C183D7F6-B498-43B3-948B-1728B52AA6E4}">
                  <adec:decorative xmlns:adec="http://schemas.microsoft.com/office/drawing/2017/decorative" val="1"/>
                </a:ext>
              </a:extLst>
            </p:cNvPr>
            <p:cNvSpPr txBox="1">
              <a:spLocks/>
            </p:cNvSpPr>
            <p:nvPr/>
          </p:nvSpPr>
          <p:spPr>
            <a:xfrm>
              <a:off x="2927307" y="1046164"/>
              <a:ext cx="1769427"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6" name="Text Placeholder" descr="Investigate">
              <a:extLst>
                <a:ext uri="{FF2B5EF4-FFF2-40B4-BE49-F238E27FC236}">
                  <a16:creationId xmlns:a16="http://schemas.microsoft.com/office/drawing/2014/main" id="{E4C719E9-5A80-FB24-B806-1DD269AEAC0D}"/>
                </a:ext>
              </a:extLst>
            </p:cNvPr>
            <p:cNvSpPr txBox="1">
              <a:spLocks/>
            </p:cNvSpPr>
            <p:nvPr/>
          </p:nvSpPr>
          <p:spPr>
            <a:xfrm rot="21383919">
              <a:off x="2972878" y="1154832"/>
              <a:ext cx="1700794" cy="414338"/>
            </a:xfrm>
            <a:prstGeom prst="rect">
              <a:avLst/>
            </a:prstGeom>
            <a:noFill/>
          </p:spPr>
          <p:txBody>
            <a:bodyPr wrap="square"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Investigate</a:t>
              </a:r>
            </a:p>
          </p:txBody>
        </p:sp>
        <p:pic>
          <p:nvPicPr>
            <p:cNvPr id="7" name="Investigate-Char" descr="Investigate character icon">
              <a:extLst>
                <a:ext uri="{FF2B5EF4-FFF2-40B4-BE49-F238E27FC236}">
                  <a16:creationId xmlns:a16="http://schemas.microsoft.com/office/drawing/2014/main" id="{33E1A9E9-4049-A494-3E27-D657D2F86F2E}"/>
                </a:ext>
              </a:extLst>
            </p:cNvPr>
            <p:cNvPicPr>
              <a:picLocks noChangeAspect="1"/>
            </p:cNvPicPr>
            <p:nvPr/>
          </p:nvPicPr>
          <p:blipFill>
            <a:blip r:embed="rId4"/>
            <a:stretch>
              <a:fillRect/>
            </a:stretch>
          </p:blipFill>
          <p:spPr>
            <a:xfrm>
              <a:off x="3036829" y="1719984"/>
              <a:ext cx="1958382" cy="1990033"/>
            </a:xfrm>
            <a:prstGeom prst="rect">
              <a:avLst/>
            </a:prstGeom>
          </p:spPr>
        </p:pic>
      </p:grpSp>
    </p:spTree>
    <p:extLst>
      <p:ext uri="{BB962C8B-B14F-4D97-AF65-F5344CB8AC3E}">
        <p14:creationId xmlns:p14="http://schemas.microsoft.com/office/powerpoint/2010/main" val="1783254190"/>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Props1.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2.xml><?xml version="1.0" encoding="utf-8"?>
<ds:datastoreItem xmlns:ds="http://schemas.openxmlformats.org/officeDocument/2006/customXml" ds:itemID="{C904DFA7-9813-4078-BFF1-CD3E0309C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b168fb-557d-4aff-aaa1-591c64e5f6f0"/>
    <ds:schemaRef ds:uri="be30f734-6a04-496a-ba73-5e5e8d7e4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16D2E43-4F90-40BF-B410-9AF81C15F411}">
  <ds:schemaRefs>
    <ds:schemaRef ds:uri="http://purl.org/dc/terms/"/>
    <ds:schemaRef ds:uri="http://schemas.microsoft.com/office/2006/metadata/properties"/>
    <ds:schemaRef ds:uri="http://schemas.microsoft.com/office/infopath/2007/PartnerControls"/>
    <ds:schemaRef ds:uri="3cb168fb-557d-4aff-aaa1-591c64e5f6f0"/>
    <ds:schemaRef ds:uri="http://purl.org/dc/dcmitype/"/>
    <ds:schemaRef ds:uri="http://www.w3.org/XML/1998/namespace"/>
    <ds:schemaRef ds:uri="http://schemas.microsoft.com/office/2006/documentManagement/types"/>
    <ds:schemaRef ds:uri="be30f734-6a04-496a-ba73-5e5e8d7e44d2"/>
    <ds:schemaRef ds:uri="http://purl.org/dc/elements/1.1/"/>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952</TotalTime>
  <Words>5273</Words>
  <Application>Microsoft Office PowerPoint</Application>
  <PresentationFormat>Widescreen</PresentationFormat>
  <Paragraphs>483</Paragraphs>
  <Slides>54</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54</vt:i4>
      </vt:variant>
    </vt:vector>
  </HeadingPairs>
  <TitlesOfParts>
    <vt:vector size="63" baseType="lpstr">
      <vt:lpstr>__Inter_aa45b7</vt:lpstr>
      <vt:lpstr>Arial</vt:lpstr>
      <vt:lpstr>ArialMT</vt:lpstr>
      <vt:lpstr>Calibri</vt:lpstr>
      <vt:lpstr>DM Sans</vt:lpstr>
      <vt:lpstr>Helvetica</vt:lpstr>
      <vt:lpstr>Segoe UI</vt:lpstr>
      <vt:lpstr>Source Sans Pro Bold</vt:lpstr>
      <vt:lpstr>Office Theme</vt:lpstr>
      <vt:lpstr>What can Barrow’s buildings tell us about the story of our town?  Additional Activities PPT </vt:lpstr>
      <vt:lpstr>What can Barrow’s buildings tell us about the story of our town?</vt:lpstr>
      <vt:lpstr>How to use this PPT (1)</vt:lpstr>
      <vt:lpstr>How to use this PPT (2)</vt:lpstr>
      <vt:lpstr>James Ramsden Statue</vt:lpstr>
      <vt:lpstr>Suggested in-class activity:  How did Barrow change in the 1800s?</vt:lpstr>
      <vt:lpstr>Suggested in-class activity: How did Barrow change in the 1800s?</vt:lpstr>
      <vt:lpstr>Barrow in 1873</vt:lpstr>
      <vt:lpstr>Suggested enrichment activity: Investigate Barrow’s Statues</vt:lpstr>
      <vt:lpstr>St Mary’s Catholic Church </vt:lpstr>
      <vt:lpstr>Suggested in-class activity: Exploring migration into Barrow </vt:lpstr>
      <vt:lpstr>Suggested enrichment activity: Investigate Gothic Architecture in Barrow</vt:lpstr>
      <vt:lpstr>Pride of Barrow Mosaic </vt:lpstr>
      <vt:lpstr>Pride of Barrow Mosaic (2) </vt:lpstr>
      <vt:lpstr>Suggested in-class activity: Mosaic Design</vt:lpstr>
      <vt:lpstr>Suggested enrichment activity: Urban Park</vt:lpstr>
      <vt:lpstr>Willie Horne Statue </vt:lpstr>
      <vt:lpstr>Suggested in-class activity: Significant individuals</vt:lpstr>
      <vt:lpstr>What makes a person significant?</vt:lpstr>
      <vt:lpstr>How can we find out about local significant people?</vt:lpstr>
      <vt:lpstr>Suggested enrichment activity: Emlyn Hughes</vt:lpstr>
      <vt:lpstr>Ramsden Hall </vt:lpstr>
      <vt:lpstr>Suggested in-class activity: Barrow in World War Two</vt:lpstr>
      <vt:lpstr>Suggested enrichment activity: Barrow Park </vt:lpstr>
      <vt:lpstr>Furness Railway Hotel and Pub / Old Coop Dept Store </vt:lpstr>
      <vt:lpstr>Furness Railway Hotel and Pub / Old Coop Dept Store (2) </vt:lpstr>
      <vt:lpstr>Suggested in-class activity: Transport in Barrow</vt:lpstr>
      <vt:lpstr>Suggested enrichment activity: The Furness Railway</vt:lpstr>
      <vt:lpstr>Spirit of Barrow Statue </vt:lpstr>
      <vt:lpstr>Spirit of Barrow Statue (2) </vt:lpstr>
      <vt:lpstr>Suggested in-class activity: The significance of shipbuilding in Barrow</vt:lpstr>
      <vt:lpstr>Suggested enrichment activity</vt:lpstr>
      <vt:lpstr>Barrow Town Hall </vt:lpstr>
      <vt:lpstr>Suggested in-class activity: Change and continuity</vt:lpstr>
      <vt:lpstr>Suggested enrichment activity: Inside the town hall</vt:lpstr>
      <vt:lpstr>Site of Pass &amp; Co Department Store, Duke Street </vt:lpstr>
      <vt:lpstr>Site of Pass &amp; Co Department Store, Duke Street (2) </vt:lpstr>
      <vt:lpstr>Suggested in-class activity: Duke Street in the Past</vt:lpstr>
      <vt:lpstr>Suggested enrichment activity: Listening to music</vt:lpstr>
      <vt:lpstr>Barrow Library </vt:lpstr>
      <vt:lpstr>Barrow Library (2) </vt:lpstr>
      <vt:lpstr>Suggested in-class activity: why is Barrow Library Important?</vt:lpstr>
      <vt:lpstr>Suggested enrichment activity: Barrow Local Studies Centre and Archive</vt:lpstr>
      <vt:lpstr>Overview Activities</vt:lpstr>
      <vt:lpstr>Map Skills: Exploring change and continuity over time</vt:lpstr>
      <vt:lpstr>Chronological Understanding (1)</vt:lpstr>
      <vt:lpstr>Timeline cards</vt:lpstr>
      <vt:lpstr>Chronological Understanding (2)</vt:lpstr>
      <vt:lpstr>A timeline of Barrow</vt:lpstr>
      <vt:lpstr>Similarity and Difference</vt:lpstr>
      <vt:lpstr>Understanding Causation</vt:lpstr>
      <vt:lpstr>Why did Barrow grow and develop from the 1840s?</vt:lpstr>
      <vt:lpstr>Exploring Listed Buildings</vt:lpstr>
      <vt:lpstr>The Missing Pieces Project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15</cp:revision>
  <dcterms:created xsi:type="dcterms:W3CDTF">2022-11-29T11:24:41Z</dcterms:created>
  <dcterms:modified xsi:type="dcterms:W3CDTF">2025-08-26T14:12:25Z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