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362" r:id="rId5"/>
    <p:sldId id="364" r:id="rId6"/>
    <p:sldId id="398" r:id="rId7"/>
    <p:sldId id="399" r:id="rId8"/>
    <p:sldId id="363" r:id="rId9"/>
    <p:sldId id="365" r:id="rId10"/>
    <p:sldId id="366" r:id="rId11"/>
    <p:sldId id="367" r:id="rId12"/>
    <p:sldId id="368" r:id="rId13"/>
    <p:sldId id="369" r:id="rId14"/>
    <p:sldId id="370" r:id="rId15"/>
    <p:sldId id="371" r:id="rId16"/>
    <p:sldId id="372" r:id="rId17"/>
    <p:sldId id="373" r:id="rId18"/>
    <p:sldId id="375" r:id="rId19"/>
    <p:sldId id="376" r:id="rId20"/>
    <p:sldId id="377" r:id="rId21"/>
    <p:sldId id="378" r:id="rId22"/>
    <p:sldId id="379" r:id="rId23"/>
    <p:sldId id="380" r:id="rId24"/>
    <p:sldId id="381" r:id="rId25"/>
    <p:sldId id="384" r:id="rId26"/>
    <p:sldId id="383" r:id="rId27"/>
    <p:sldId id="385" r:id="rId28"/>
    <p:sldId id="386" r:id="rId29"/>
    <p:sldId id="39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EBA0"/>
    <a:srgbClr val="EEFBE8"/>
    <a:srgbClr val="DEF5CF"/>
    <a:srgbClr val="65DCB3"/>
    <a:srgbClr val="F25244"/>
    <a:srgbClr val="FAC3C1"/>
    <a:srgbClr val="F9A8A1"/>
    <a:srgbClr val="F2B8AE"/>
    <a:srgbClr val="4884EE"/>
    <a:srgbClr val="CFA6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9DE93E-7DA5-457E-A0B2-B7716F3BA991}" v="17" dt="2025-08-19T17:00:23.9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34" autoAdjust="0"/>
    <p:restoredTop sz="86438"/>
  </p:normalViewPr>
  <p:slideViewPr>
    <p:cSldViewPr snapToGrid="0">
      <p:cViewPr varScale="1">
        <p:scale>
          <a:sx n="88" d="100"/>
          <a:sy n="88" d="100"/>
        </p:scale>
        <p:origin x="90" y="252"/>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8/19/2025</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ankeyphotoarchive.uk/collection/view/?id=4362"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torymaps.arcgis.com/stories/a0c835ad08a343f0b6f306d845b153f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istoricengland.org.uk/images-books/photos/item/IOE01/02860/3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ndex.php?curid=13013983"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ndex.php?curid=889878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ndex.php?curid=104002307"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341840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7B6B0-5E1C-814D-5332-C85793F9D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621DAA-197F-99D4-5F08-89E930D0A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5A745-690B-38EA-E0C6-B97AD445A8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6173F8"/>
                </a:solidFill>
                <a:effectLst/>
                <a:latin typeface="DM Sans" pitchFamily="2" charset="0"/>
              </a:rPr>
              <a:t>7963, BDB 86/1/2477 Sankey Family Photographic Archive © Cumbria Archives</a:t>
            </a:r>
            <a:r>
              <a:rPr lang="en-GB" dirty="0"/>
              <a:t> -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https://www.sankeyphotoarchive.uk/collection/view/?id=4362</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r>
              <a:rPr lang="en-GB" dirty="0"/>
              <a:t>Pass and Co 1920s</a:t>
            </a:r>
          </a:p>
          <a:p>
            <a:endParaRPr lang="en-GB" dirty="0"/>
          </a:p>
        </p:txBody>
      </p:sp>
      <p:sp>
        <p:nvSpPr>
          <p:cNvPr id="4" name="Slide Number Placeholder 3">
            <a:extLst>
              <a:ext uri="{FF2B5EF4-FFF2-40B4-BE49-F238E27FC236}">
                <a16:creationId xmlns:a16="http://schemas.microsoft.com/office/drawing/2014/main" id="{2E140081-E0F7-9251-2844-BDDBBC3588EA}"/>
              </a:ext>
            </a:extLst>
          </p:cNvPr>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3378474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0C8EE-8643-301D-9DDA-1DEDA2378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A6380-3276-79BD-3C85-F6316AAAB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9EBD27-16A8-0122-88BE-0ECC16236D18}"/>
              </a:ext>
            </a:extLst>
          </p:cNvPr>
          <p:cNvSpPr>
            <a:spLocks noGrp="1"/>
          </p:cNvSpPr>
          <p:nvPr>
            <p:ph type="body" idx="1"/>
          </p:nvPr>
        </p:nvSpPr>
        <p:spPr/>
        <p:txBody>
          <a:bodyPr/>
          <a:lstStyle/>
          <a:p>
            <a:r>
              <a:rPr lang="en-GB"/>
              <a:t>Susan Benson</a:t>
            </a:r>
          </a:p>
          <a:p>
            <a:endParaRPr lang="en-GB"/>
          </a:p>
        </p:txBody>
      </p:sp>
      <p:sp>
        <p:nvSpPr>
          <p:cNvPr id="4" name="Slide Number Placeholder 3">
            <a:extLst>
              <a:ext uri="{FF2B5EF4-FFF2-40B4-BE49-F238E27FC236}">
                <a16:creationId xmlns:a16="http://schemas.microsoft.com/office/drawing/2014/main" id="{6E3B7093-1ABA-BB3F-FF7A-F6FCC03CB886}"/>
              </a:ext>
            </a:extLst>
          </p:cNvPr>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812516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kern="10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https://storymaps.arcgis.com/stories/a0c835ad08a343f0b6f306d845b153f1</a:t>
            </a:r>
            <a:r>
              <a:rPr lang="en-GB" sz="1800" kern="10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
        <p:nvSpPr>
          <p:cNvPr id="5" name="Header Placeholder 4">
            <a:extLst>
              <a:ext uri="{FF2B5EF4-FFF2-40B4-BE49-F238E27FC236}">
                <a16:creationId xmlns:a16="http://schemas.microsoft.com/office/drawing/2014/main" id="{31A6EA76-46F7-114C-6DCD-77EA88466776}"/>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2871946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338" rtl="0" eaLnBrk="1" fontAlgn="auto" latinLnBrk="0" hangingPunct="1">
              <a:lnSpc>
                <a:spcPct val="100000"/>
              </a:lnSpc>
              <a:spcBef>
                <a:spcPts val="0"/>
              </a:spcBef>
              <a:spcAft>
                <a:spcPts val="0"/>
              </a:spcAft>
              <a:buClrTx/>
              <a:buSzTx/>
              <a:buFontTx/>
              <a:buNone/>
              <a:tabLst/>
              <a:defRPr/>
            </a:pPr>
            <a:r>
              <a:rPr lang="en-GB" b="0" i="0" dirty="0">
                <a:solidFill>
                  <a:srgbClr val="1A1A1A"/>
                </a:solidFill>
                <a:effectLst/>
                <a:latin typeface="articulat-cf"/>
              </a:rPr>
              <a:t>© Mr CJ Wright. Source: Historic England Archive Ref:</a:t>
            </a:r>
            <a:r>
              <a:rPr lang="en-GB" dirty="0"/>
              <a:t>IOE01/02860/31 -</a:t>
            </a:r>
            <a:r>
              <a:rPr lang="en-GB" b="0" i="0" dirty="0">
                <a:solidFill>
                  <a:srgbClr val="1A1A1A"/>
                </a:solidFill>
                <a:effectLst/>
                <a:latin typeface="articulat-cf"/>
              </a:rPr>
              <a:t>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https://historicengland.org.uk/images-books/photos/item/IOE01/02860/31</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pPr defTabSz="966338">
              <a:defRPr/>
            </a:pP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2802063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courtesy of Susan Benson</a:t>
            </a:r>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2237483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a:t>Image: Susan Benson</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3906732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338" rtl="0" eaLnBrk="1" fontAlgn="auto" latinLnBrk="0" hangingPunct="1">
              <a:lnSpc>
                <a:spcPct val="100000"/>
              </a:lnSpc>
              <a:spcBef>
                <a:spcPts val="0"/>
              </a:spcBef>
              <a:spcAft>
                <a:spcPts val="0"/>
              </a:spcAft>
              <a:buClrTx/>
              <a:buSzTx/>
              <a:buFontTx/>
              <a:buNone/>
              <a:tabLst/>
              <a:defRPr/>
            </a:pPr>
            <a:r>
              <a:rPr lang="en-GB" dirty="0"/>
              <a:t>Wiki commons By Rosalind Mitchell, CC BY-SA 2.0, </a:t>
            </a:r>
            <a:r>
              <a:rPr lang="en-GB" sz="1800" u="sng" kern="100"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https://commons.wikimedia.org/w/index.php?curid=13013983</a:t>
            </a:r>
            <a:r>
              <a:rPr lang="en-GB" sz="1800" kern="100" dirty="0">
                <a:effectLst/>
                <a:latin typeface="Arial" panose="020B0604020202020204" pitchFamily="34" charset="0"/>
                <a:ea typeface="Arial" panose="020B0604020202020204" pitchFamily="34" charset="0"/>
                <a:cs typeface="Times New Roman" panose="02020603050405020304" pitchFamily="18" charset="0"/>
              </a:rPr>
              <a:t> </a:t>
            </a:r>
          </a:p>
          <a:p>
            <a:pPr defTabSz="966338">
              <a:defRPr/>
            </a:pP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855284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dirty="0"/>
              <a:t>By Alexander P Kapp, CC BY-SA 2.0, </a:t>
            </a:r>
            <a:r>
              <a:rPr lang="en-GB" sz="1800" u="sng"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https://commons.wikimedia.org/w/index.php?curid=8898786</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4274362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90BB8-5BA5-28D5-3134-13AC9478C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4A313-A96B-494C-B3CB-790E562CE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A702B3-ADD4-5F13-DB21-DE51C73C69FD}"/>
              </a:ext>
            </a:extLst>
          </p:cNvPr>
          <p:cNvSpPr>
            <a:spLocks noGrp="1"/>
          </p:cNvSpPr>
          <p:nvPr>
            <p:ph type="body" idx="1"/>
          </p:nvPr>
        </p:nvSpPr>
        <p:spPr/>
        <p:txBody>
          <a:bodyPr/>
          <a:lstStyle/>
          <a:p>
            <a:r>
              <a:rPr lang="en-GB" dirty="0"/>
              <a:t>By Reading Tom from Reading, UK - The Furness Railway, CC BY 2.0, </a:t>
            </a:r>
            <a:r>
              <a:rPr lang="en-GB" sz="1800" u="sng" dirty="0">
                <a:solidFill>
                  <a:srgbClr val="467886"/>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https://commons.wikimedia.org/w/index.php?curid=104002307</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endParaRPr lang="en-GB" dirty="0"/>
          </a:p>
        </p:txBody>
      </p:sp>
      <p:sp>
        <p:nvSpPr>
          <p:cNvPr id="4" name="Slide Number Placeholder 3">
            <a:extLst>
              <a:ext uri="{FF2B5EF4-FFF2-40B4-BE49-F238E27FC236}">
                <a16:creationId xmlns:a16="http://schemas.microsoft.com/office/drawing/2014/main" id="{F653CADE-7A70-6F18-01B0-E1E9FF2D01F8}"/>
              </a:ext>
            </a:extLst>
          </p:cNvPr>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1854074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ED4BD-932B-5DDE-2C19-3C037FD3C5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BBFBA-E2AE-6AB5-C24E-B6722EEC6D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89A631-861C-87CF-A233-C5C847667170}"/>
              </a:ext>
            </a:extLst>
          </p:cNvPr>
          <p:cNvSpPr>
            <a:spLocks noGrp="1"/>
          </p:cNvSpPr>
          <p:nvPr>
            <p:ph type="body" idx="1"/>
          </p:nvPr>
        </p:nvSpPr>
        <p:spPr/>
        <p:txBody>
          <a:bodyPr/>
          <a:lstStyle/>
          <a:p>
            <a:pPr defTabSz="966338">
              <a:defRPr/>
            </a:pPr>
            <a:r>
              <a:rPr lang="en-GB"/>
              <a:t>Susan Benson</a:t>
            </a:r>
          </a:p>
          <a:p>
            <a:endParaRPr lang="en-GB"/>
          </a:p>
        </p:txBody>
      </p:sp>
      <p:sp>
        <p:nvSpPr>
          <p:cNvPr id="4" name="Slide Number Placeholder 3">
            <a:extLst>
              <a:ext uri="{FF2B5EF4-FFF2-40B4-BE49-F238E27FC236}">
                <a16:creationId xmlns:a16="http://schemas.microsoft.com/office/drawing/2014/main" id="{0AD104C4-CFCB-FEE9-BE1A-3BB94B8524B0}"/>
              </a:ext>
            </a:extLst>
          </p:cNvPr>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2668644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7CFC4-BC04-CE65-4066-9DDE494F3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109F55-9AC5-277F-C8A9-2072D27196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AD521C-B440-A9FB-A04D-05148A885351}"/>
              </a:ext>
            </a:extLst>
          </p:cNvPr>
          <p:cNvSpPr>
            <a:spLocks noGrp="1"/>
          </p:cNvSpPr>
          <p:nvPr>
            <p:ph type="body" idx="1"/>
          </p:nvPr>
        </p:nvSpPr>
        <p:spPr/>
        <p:txBody>
          <a:bodyPr/>
          <a:lstStyle/>
          <a:p>
            <a:pPr defTabSz="966338">
              <a:defRPr/>
            </a:pPr>
            <a:r>
              <a:rPr lang="en-GB"/>
              <a:t>Susan Benson</a:t>
            </a:r>
          </a:p>
          <a:p>
            <a:endParaRPr lang="en-GB"/>
          </a:p>
        </p:txBody>
      </p:sp>
      <p:sp>
        <p:nvSpPr>
          <p:cNvPr id="4" name="Slide Number Placeholder 3">
            <a:extLst>
              <a:ext uri="{FF2B5EF4-FFF2-40B4-BE49-F238E27FC236}">
                <a16:creationId xmlns:a16="http://schemas.microsoft.com/office/drawing/2014/main" id="{1703A9A9-2FE0-89E8-11A8-FFBD4BB22EB1}"/>
              </a:ext>
            </a:extLst>
          </p:cNvPr>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1722347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BBEBA0"/>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dirty="0"/>
            </a:p>
          </p:txBody>
        </p:sp>
      </p:grpSp>
      <p:sp>
        <p:nvSpPr>
          <p:cNvPr id="10" name="TextBox 9">
            <a:extLst>
              <a:ext uri="{FF2B5EF4-FFF2-40B4-BE49-F238E27FC236}">
                <a16:creationId xmlns:a16="http://schemas.microsoft.com/office/drawing/2014/main" id="{69E87A62-87CE-37A0-C03A-E79436DB79B7}"/>
              </a:ext>
            </a:extLst>
          </p:cNvPr>
          <p:cNvSpPr txBox="1"/>
          <p:nvPr userDrawn="1"/>
        </p:nvSpPr>
        <p:spPr>
          <a:xfrm>
            <a:off x="343407"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9FA119A7-2D46-F6BE-F2EF-F213BF229750}"/>
              </a:ext>
            </a:extLst>
          </p:cNvPr>
          <p:cNvPicPr>
            <a:picLocks noChangeAspect="1"/>
          </p:cNvPicPr>
          <p:nvPr userDrawn="1"/>
        </p:nvPicPr>
        <p:blipFill>
          <a:blip r:embed="rId2"/>
          <a:stretch>
            <a:fillRect/>
          </a:stretch>
        </p:blipFill>
        <p:spPr>
          <a:xfrm>
            <a:off x="149149" y="485985"/>
            <a:ext cx="1980733" cy="921271"/>
          </a:xfrm>
          <a:prstGeom prst="rect">
            <a:avLst/>
          </a:prstGeom>
        </p:spPr>
      </p:pic>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a:stretch>
          </a:blipFill>
        </p:spPr>
        <p:txBody>
          <a:bodyPr/>
          <a:lstStyle/>
          <a:p>
            <a:r>
              <a:rPr lang="en-US" dirty="0"/>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3" name="Group 2">
            <a:extLst>
              <a:ext uri="{FF2B5EF4-FFF2-40B4-BE49-F238E27FC236}">
                <a16:creationId xmlns:a16="http://schemas.microsoft.com/office/drawing/2014/main" id="{D19DB756-A867-6970-B27D-6C8088C7996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CDB78576-8341-CDEB-52BF-A23029EEB7AE}"/>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A24FEE-C627-9178-2CB9-42A0686575D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6" name="Picture 5" descr="A logo with a black background&#10;&#10;AI-generated content may be incorrect.">
            <a:extLst>
              <a:ext uri="{FF2B5EF4-FFF2-40B4-BE49-F238E27FC236}">
                <a16:creationId xmlns:a16="http://schemas.microsoft.com/office/drawing/2014/main" id="{56E81F88-915F-1816-8C91-A867A1F587A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4" name="Group 2">
            <a:extLst>
              <a:ext uri="{FF2B5EF4-FFF2-40B4-BE49-F238E27FC236}">
                <a16:creationId xmlns:a16="http://schemas.microsoft.com/office/drawing/2014/main" id="{9D3DEBF1-A726-4119-AA69-710F4FA9620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5" name="Freeform 3">
              <a:extLst>
                <a:ext uri="{FF2B5EF4-FFF2-40B4-BE49-F238E27FC236}">
                  <a16:creationId xmlns:a16="http://schemas.microsoft.com/office/drawing/2014/main" id="{EFC81186-7EDA-2755-7C48-0FBEB4CB69F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6" name="TextBox 5">
            <a:extLst>
              <a:ext uri="{FF2B5EF4-FFF2-40B4-BE49-F238E27FC236}">
                <a16:creationId xmlns:a16="http://schemas.microsoft.com/office/drawing/2014/main" id="{C31CECC0-AE42-54C2-B744-639265443C3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924B26B4-BDBF-FF19-CD1D-F85A62B37E92}"/>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9637856E-7827-55D3-D3F0-FD4A27D0696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10" name="Picture 9" descr="A logo with a black background&#10;&#10;AI-generated content may be incorrect.">
            <a:extLst>
              <a:ext uri="{FF2B5EF4-FFF2-40B4-BE49-F238E27FC236}">
                <a16:creationId xmlns:a16="http://schemas.microsoft.com/office/drawing/2014/main" id="{1A54F164-3ED5-E48A-2960-20984DA24EF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lvl1pPr>
              <a:defRPr>
                <a:solidFill>
                  <a:srgbClr val="65B9E4"/>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8" name="Picture Placeholder 15">
            <a:extLst>
              <a:ext uri="{FF2B5EF4-FFF2-40B4-BE49-F238E27FC236}">
                <a16:creationId xmlns:a16="http://schemas.microsoft.com/office/drawing/2014/main" id="{CFA26DAE-2F85-409A-E0CE-E0A1B04CD6A6}"/>
              </a:ext>
              <a:ext uri="{C183D7F6-B498-43B3-948B-1728B52AA6E4}">
                <adec:decorative xmlns:adec="http://schemas.microsoft.com/office/drawing/2017/decorative" val="1"/>
              </a:ext>
            </a:extLst>
          </p:cNvPr>
          <p:cNvSpPr>
            <a:spLocks noGrp="1"/>
          </p:cNvSpPr>
          <p:nvPr>
            <p:ph type="pic" sz="quarter" idx="24" hasCustomPrompt="1"/>
          </p:nvPr>
        </p:nvSpPr>
        <p:spPr>
          <a:xfrm>
            <a:off x="7321960" y="5940489"/>
            <a:ext cx="3643313" cy="579437"/>
          </a:xfrm>
          <a:prstGeom prst="rect">
            <a:avLst/>
          </a:prstGeom>
          <a:blipFill>
            <a:blip r:embed="rId2"/>
            <a:stretch>
              <a:fillRect/>
            </a:stretch>
          </a:blipFill>
        </p:spPr>
        <p:txBody>
          <a:bodyPr/>
          <a:lstStyle/>
          <a:p>
            <a:r>
              <a:rPr lang="en-US"/>
              <a:t> </a:t>
            </a:r>
          </a:p>
        </p:txBody>
      </p:sp>
      <p:sp>
        <p:nvSpPr>
          <p:cNvPr id="9" name="Text Placeholder 41">
            <a:extLst>
              <a:ext uri="{FF2B5EF4-FFF2-40B4-BE49-F238E27FC236}">
                <a16:creationId xmlns:a16="http://schemas.microsoft.com/office/drawing/2014/main" id="{69865DE0-33D3-5941-4EE3-0C94BF89268E}"/>
              </a:ext>
            </a:extLst>
          </p:cNvPr>
          <p:cNvSpPr>
            <a:spLocks noGrp="1"/>
          </p:cNvSpPr>
          <p:nvPr>
            <p:ph type="body" sz="quarter" idx="23"/>
          </p:nvPr>
        </p:nvSpPr>
        <p:spPr>
          <a:xfrm>
            <a:off x="7591526" y="602303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chemeClr val="tx1"/>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BBEBA0"/>
            </a:solidFill>
          </a:ln>
        </p:spPr>
        <p:txBody>
          <a:bodyPr/>
          <a:lstStyle>
            <a:lvl1pPr algn="l">
              <a:defRPr>
                <a:solidFill>
                  <a:schemeClr val="tx1"/>
                </a:solidFill>
              </a:defRPr>
            </a:lvl1pPr>
          </a:lstStyle>
          <a:p>
            <a:endParaRPr lang="en-US" dirty="0"/>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chemeClr val="tx1"/>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BBEBA0"/>
            </a:solidFill>
          </a:ln>
        </p:spPr>
        <p:txBody>
          <a:bodyPr/>
          <a:lstStyle>
            <a:lvl1pPr>
              <a:defRPr>
                <a:solidFill>
                  <a:schemeClr val="tx1"/>
                </a:solidFill>
              </a:defRPr>
            </a:lvl1p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BBEBA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F72EBA6-F59E-F096-F2DA-C54BD75E2B25}"/>
              </a:ext>
            </a:extLst>
          </p:cNvPr>
          <p:cNvPicPr>
            <a:picLocks noChangeAspect="1"/>
          </p:cNvPicPr>
          <p:nvPr userDrawn="1"/>
        </p:nvPicPr>
        <p:blipFill>
          <a:blip r:embed="rId2">
            <a:alphaModFix amt="70000"/>
          </a:blip>
          <a:srcRect/>
          <a:stretch/>
        </p:blipFill>
        <p:spPr>
          <a:xfrm flipH="1">
            <a:off x="5997840" y="213191"/>
            <a:ext cx="196317"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617030"/>
            <a:ext cx="0" cy="6337120"/>
          </a:xfrm>
          <a:prstGeom prst="line">
            <a:avLst/>
          </a:prstGeom>
          <a:ln w="19050">
            <a:solidFill>
              <a:srgbClr val="A9A9A9"/>
            </a:solidFill>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BBEBA0"/>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BBEBA0"/>
            </a:solidFill>
          </a:ln>
        </p:spPr>
        <p:txBody>
          <a:bodyPr/>
          <a:lstStyle/>
          <a:p>
            <a:endParaRPr lang="en-US"/>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2" name="Group 2">
            <a:extLst>
              <a:ext uri="{FF2B5EF4-FFF2-40B4-BE49-F238E27FC236}">
                <a16:creationId xmlns:a16="http://schemas.microsoft.com/office/drawing/2014/main" id="{CE129529-34BA-99B7-54D4-B9D78065D4E7}"/>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6C2A03FD-8BF9-6BEE-7278-3D3D2AC02FF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6D92E5BA-CA9B-6914-E463-5FCB7546EBD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4819EFB3-4D44-EB0E-07FB-0638A03FB73C}"/>
              </a:ext>
            </a:extLst>
          </p:cNvPr>
          <p:cNvPicPr>
            <a:picLocks noChangeAspect="1"/>
          </p:cNvPicPr>
          <p:nvPr userDrawn="1"/>
        </p:nvPicPr>
        <p:blipFill>
          <a:blip r:embed="rId4"/>
          <a:stretch>
            <a:fillRect/>
          </a:stretch>
        </p:blipFill>
        <p:spPr>
          <a:xfrm>
            <a:off x="9846207" y="6095086"/>
            <a:ext cx="1686011" cy="784191"/>
          </a:xfrm>
          <a:prstGeom prst="rect">
            <a:avLst/>
          </a:prstGeom>
        </p:spPr>
      </p:pic>
      <p:pic>
        <p:nvPicPr>
          <p:cNvPr id="18" name="Picture 17">
            <a:extLst>
              <a:ext uri="{FF2B5EF4-FFF2-40B4-BE49-F238E27FC236}">
                <a16:creationId xmlns:a16="http://schemas.microsoft.com/office/drawing/2014/main" id="{BE0ECC11-CA2E-60DB-0984-65E518E54910}"/>
              </a:ext>
            </a:extLst>
          </p:cNvPr>
          <p:cNvPicPr>
            <a:picLocks noChangeAspect="1"/>
          </p:cNvPicPr>
          <p:nvPr userDrawn="1"/>
        </p:nvPicPr>
        <p:blipFill>
          <a:blip r:embed="rId5"/>
          <a:srcRect/>
          <a:stretch/>
        </p:blipFill>
        <p:spPr>
          <a:xfrm>
            <a:off x="5840016" y="446037"/>
            <a:ext cx="1892300" cy="1168400"/>
          </a:xfrm>
          <a:prstGeom prst="rect">
            <a:avLst/>
          </a:prstGeom>
        </p:spPr>
      </p:pic>
      <p:pic>
        <p:nvPicPr>
          <p:cNvPr id="23" name="Picture 22">
            <a:extLst>
              <a:ext uri="{FF2B5EF4-FFF2-40B4-BE49-F238E27FC236}">
                <a16:creationId xmlns:a16="http://schemas.microsoft.com/office/drawing/2014/main" id="{4603CC6A-A0F7-F0CF-7A4D-6D706005BDF0}"/>
              </a:ext>
            </a:extLst>
          </p:cNvPr>
          <p:cNvPicPr>
            <a:picLocks noChangeAspect="1"/>
          </p:cNvPicPr>
          <p:nvPr userDrawn="1"/>
        </p:nvPicPr>
        <p:blipFill>
          <a:blip r:embed="rId5"/>
          <a:srcRect/>
          <a:stretch/>
        </p:blipFill>
        <p:spPr>
          <a:xfrm rot="11015790">
            <a:off x="3262907" y="5182971"/>
            <a:ext cx="1892300" cy="1168400"/>
          </a:xfrm>
          <a:prstGeom prst="rect">
            <a:avLst/>
          </a:prstGeom>
        </p:spPr>
      </p:pic>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chemeClr val="tx1"/>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stretch>
              <a:fillRect/>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stretch>
              <a:fillRect/>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stretch>
              <a:fillRect/>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2" name="Group 2">
            <a:extLst>
              <a:ext uri="{FF2B5EF4-FFF2-40B4-BE49-F238E27FC236}">
                <a16:creationId xmlns:a16="http://schemas.microsoft.com/office/drawing/2014/main" id="{4C5480B5-9975-0873-E80E-E7CF543889D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AE3D773-FC42-0210-102D-ADD6321CF1F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8E4B5C6C-E160-9BA9-5124-F5F4BE7EC1B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65B9E4"/>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3" name="Group 2">
            <a:extLst>
              <a:ext uri="{FF2B5EF4-FFF2-40B4-BE49-F238E27FC236}">
                <a16:creationId xmlns:a16="http://schemas.microsoft.com/office/drawing/2014/main" id="{1F5F3EC6-CBBA-5AA2-9715-09093A192AC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011EAE17-7831-3205-866D-14D05FDB20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7EABA738-F7BE-33B4-096D-0E2BCCB9C44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sp>
        <p:nvSpPr>
          <p:cNvPr id="8" name="TextBox 7">
            <a:extLst>
              <a:ext uri="{FF2B5EF4-FFF2-40B4-BE49-F238E27FC236}">
                <a16:creationId xmlns:a16="http://schemas.microsoft.com/office/drawing/2014/main" id="{D735DA5C-8636-113C-BE4F-E6FD7062F037}"/>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rPr>
              <a:t>HistoricEngland.org.uk/Education </a:t>
            </a:r>
            <a:r>
              <a:rPr lang="en-US" sz="1600" baseline="0">
                <a:solidFill>
                  <a:srgbClr val="737373"/>
                </a:solidFill>
                <a:latin typeface="Arial" panose="020B0604020202020204" pitchFamily="34" charset="0"/>
                <a:cs typeface="Arial" panose="020B0604020202020204" pitchFamily="34" charset="0"/>
              </a:rPr>
              <a:t>| contact@historicengland.org.uk</a:t>
            </a:r>
          </a:p>
        </p:txBody>
      </p:sp>
      <p:sp>
        <p:nvSpPr>
          <p:cNvPr id="9" name="AutoShape 5">
            <a:extLst>
              <a:ext uri="{FF2B5EF4-FFF2-40B4-BE49-F238E27FC236}">
                <a16:creationId xmlns:a16="http://schemas.microsoft.com/office/drawing/2014/main" id="{846CF8BC-0846-CCE9-FD35-FD5C57642F6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pic>
        <p:nvPicPr>
          <p:cNvPr id="3" name="Picture 2">
            <a:extLst>
              <a:ext uri="{FF2B5EF4-FFF2-40B4-BE49-F238E27FC236}">
                <a16:creationId xmlns:a16="http://schemas.microsoft.com/office/drawing/2014/main" id="{58A16369-CECD-7A3D-81F0-FC8E0EF4008D}"/>
              </a:ext>
            </a:extLst>
          </p:cNvPr>
          <p:cNvPicPr>
            <a:picLocks noChangeAspect="1"/>
          </p:cNvPicPr>
          <p:nvPr userDrawn="1"/>
        </p:nvPicPr>
        <p:blipFill>
          <a:blip r:embed="rId2"/>
          <a:srcRect/>
          <a:stretch/>
        </p:blipFill>
        <p:spPr>
          <a:xfrm>
            <a:off x="9846207" y="6095086"/>
            <a:ext cx="1686010" cy="784191"/>
          </a:xfrm>
          <a:prstGeom prst="rect">
            <a:avLst/>
          </a:prstGeom>
        </p:spPr>
      </p:pic>
    </p:spTree>
    <p:extLst>
      <p:ext uri="{BB962C8B-B14F-4D97-AF65-F5344CB8AC3E}">
        <p14:creationId xmlns:p14="http://schemas.microsoft.com/office/powerpoint/2010/main" val="142922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415830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49023" y="159934"/>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76984" y="1062668"/>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45141" y="2087117"/>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779998" y="102288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189215" y="16377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494742" y="209095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a:extLst>
              <a:ext uri="{FF2B5EF4-FFF2-40B4-BE49-F238E27FC236}">
                <a16:creationId xmlns:a16="http://schemas.microsoft.com/office/drawing/2014/main" id="{903C65A8-96CE-A693-4CCC-87A1DE4D5E3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FFD71B93-BC37-B3F1-ED2C-88138AEBC4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8" name="TextBox 4">
            <a:extLst>
              <a:ext uri="{FF2B5EF4-FFF2-40B4-BE49-F238E27FC236}">
                <a16:creationId xmlns:a16="http://schemas.microsoft.com/office/drawing/2014/main" id="{A66A6FAE-CACE-53BD-DFB0-98A6367AD30B}"/>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749691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65B9E4"/>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a:t>Click to edit Master title style</a:t>
            </a:r>
            <a:endParaRPr lang="en-US"/>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38982745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a:t>Click to edit Master title style</a:t>
            </a:r>
            <a:endParaRPr lang="en-US"/>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a:t>Bullet level</a:t>
            </a:r>
          </a:p>
          <a:p>
            <a:pPr lvl="2"/>
            <a:r>
              <a:rPr lang="en-GB"/>
              <a:t>Second level</a:t>
            </a:r>
          </a:p>
        </p:txBody>
      </p:sp>
    </p:spTree>
    <p:extLst>
      <p:ext uri="{BB962C8B-B14F-4D97-AF65-F5344CB8AC3E}">
        <p14:creationId xmlns:p14="http://schemas.microsoft.com/office/powerpoint/2010/main" val="7183170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205462" y="334708"/>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BBEBA0"/>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chemeClr val="tx1"/>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BBEBA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E142C482-3637-0380-2BF4-0EBBA3CA7A03}"/>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BBEBA0">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3" name="Group 2">
            <a:extLst>
              <a:ext uri="{FF2B5EF4-FFF2-40B4-BE49-F238E27FC236}">
                <a16:creationId xmlns:a16="http://schemas.microsoft.com/office/drawing/2014/main" id="{0503B040-1762-EED1-1DC4-312810611D3B}"/>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273B2B6A-C5EE-4C70-6F4C-DCD25916391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F93F2869-0204-4F99-45CD-EBC0CFD46F3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a:noFill/>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solidFill>
                  <a:schemeClr val="tx1"/>
                </a:solidFill>
              </a:endParaRPr>
            </a:p>
          </p:txBody>
        </p:sp>
      </p:grpSp>
      <p:sp>
        <p:nvSpPr>
          <p:cNvPr id="9" name="TextBox 8">
            <a:extLst>
              <a:ext uri="{FF2B5EF4-FFF2-40B4-BE49-F238E27FC236}">
                <a16:creationId xmlns:a16="http://schemas.microsoft.com/office/drawing/2014/main" id="{5C313C51-2B40-6279-B57F-288FE344E38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5C1445B4-CD16-6767-7330-FFA43F5E50B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4B7E7EB0-9694-1F3F-7AE3-263218AEC69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F327BDEE-44C2-F0E8-8180-C63F57963304}"/>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70" r:id="rId22"/>
    <p:sldLayoutId id="2147483692" r:id="rId23"/>
    <p:sldLayoutId id="2147483682" r:id="rId24"/>
    <p:sldLayoutId id="2147483693" r:id="rId25"/>
    <p:sldLayoutId id="2147483690" r:id="rId26"/>
    <p:sldLayoutId id="2147483694" r:id="rId27"/>
    <p:sldLayoutId id="2147483695" r:id="rId28"/>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hyperlink" Target="https://historicengland.org.uk/content/docs/education/explorer/barrows-buildings-trail-map-worksheet-pupils-pdf" TargetMode="External"/><Relationship Id="rId1" Type="http://schemas.openxmlformats.org/officeDocument/2006/relationships/slideLayout" Target="../slideLayouts/slideLayout1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storymaps.arcgis.com/stories/a0c835ad08a343f0b6f306d845b153f1" TargetMode="External"/><Relationship Id="rId7" Type="http://schemas.openxmlformats.org/officeDocument/2006/relationships/image" Target="../media/image17.sv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hyperlink" Target="https://historicengland.org.uk/content/docs/education/explorer/barrows-buildings-trail-map-worksheet-pupils-pdf" TargetMode="External"/><Relationship Id="rId2" Type="http://schemas.openxmlformats.org/officeDocument/2006/relationships/hyperlink" Target="https://historicengland.org.uk/content/docs/education/explorer/barrows-buildings-trail-map-script-teachers-pdf"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historicengland.org.uk/content/docs/education/explorer/barrows-buildings-recap-and-reflect-ppt" TargetMode="External"/><Relationship Id="rId2" Type="http://schemas.openxmlformats.org/officeDocument/2006/relationships/hyperlink" Target="https://arcg.is/1vDDfO4" TargetMode="External"/><Relationship Id="rId1" Type="http://schemas.openxmlformats.org/officeDocument/2006/relationships/slideLayout" Target="../slideLayouts/slideLayout11.xml"/><Relationship Id="rId4" Type="http://schemas.openxmlformats.org/officeDocument/2006/relationships/hyperlink" Target="https://historicengland.org.uk/content/docs/education/explorer/barrows-buildings-additional-activities-pp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historicengland.org.uk/content/docs/education/explorer/barrows-buildings-trail-map-script-teachers-pdf" TargetMode="External"/><Relationship Id="rId7" Type="http://schemas.openxmlformats.org/officeDocument/2006/relationships/hyperlink" Target="https://historicengland.org.uk/content/docs/education/explorer/barrows-buildings-colour-cut-activity-sheets-pdf" TargetMode="External"/><Relationship Id="rId2" Type="http://schemas.openxmlformats.org/officeDocument/2006/relationships/hyperlink" Target="https://historicengland.org.uk/services-skills/education/teaching-activities/barrows-buildings-trail" TargetMode="External"/><Relationship Id="rId1" Type="http://schemas.openxmlformats.org/officeDocument/2006/relationships/slideLayout" Target="../slideLayouts/slideLayout3.xml"/><Relationship Id="rId6" Type="http://schemas.openxmlformats.org/officeDocument/2006/relationships/hyperlink" Target="https://historicengland.org.uk/content/docs/education/explorer/barrows-buildings-additional-activities-ppt" TargetMode="External"/><Relationship Id="rId5" Type="http://schemas.openxmlformats.org/officeDocument/2006/relationships/hyperlink" Target="https://historicengland.org.uk/content/docs/education/explorer/barrows-buildings-recap-and-reflect-ppt" TargetMode="External"/><Relationship Id="rId4" Type="http://schemas.openxmlformats.org/officeDocument/2006/relationships/hyperlink" Target="https://historicengland.org.uk/content/docs/education/explorer/barrows-buildings-trail-map-worksheet-pupils-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C5308-5E26-A0DB-22BB-B1D036CAC8AC}"/>
              </a:ext>
            </a:extLst>
          </p:cNvPr>
          <p:cNvSpPr>
            <a:spLocks noGrp="1"/>
          </p:cNvSpPr>
          <p:nvPr>
            <p:ph type="title" idx="4294967295"/>
          </p:nvPr>
        </p:nvSpPr>
        <p:spPr>
          <a:xfrm>
            <a:off x="0" y="-1404938"/>
            <a:ext cx="10515600" cy="1325563"/>
          </a:xfrm>
        </p:spPr>
        <p:txBody>
          <a:bodyPr/>
          <a:lstStyle/>
          <a:p>
            <a:r>
              <a:rPr lang="en-GB"/>
              <a:t>What can Barrow’s buildings tell us about the story of our town?</a:t>
            </a:r>
            <a:br>
              <a:rPr lang="en-GB"/>
            </a:br>
            <a:br>
              <a:rPr lang="en-GB"/>
            </a:br>
            <a:endParaRPr lang="en-GB"/>
          </a:p>
        </p:txBody>
      </p:sp>
      <p:sp>
        <p:nvSpPr>
          <p:cNvPr id="3" name="Subtitle 2">
            <a:extLst>
              <a:ext uri="{FF2B5EF4-FFF2-40B4-BE49-F238E27FC236}">
                <a16:creationId xmlns:a16="http://schemas.microsoft.com/office/drawing/2014/main" id="{7F518352-3FA7-0C31-BA29-F5E99018E8EC}"/>
              </a:ext>
            </a:extLst>
          </p:cNvPr>
          <p:cNvSpPr>
            <a:spLocks noGrp="1"/>
          </p:cNvSpPr>
          <p:nvPr>
            <p:ph type="subTitle" idx="1"/>
          </p:nvPr>
        </p:nvSpPr>
        <p:spPr/>
        <p:txBody>
          <a:bodyPr/>
          <a:lstStyle/>
          <a:p>
            <a:r>
              <a:rPr lang="en-GB"/>
              <a:t>What can Barrow’s buildings tell us about the story of our town?</a:t>
            </a:r>
          </a:p>
          <a:p>
            <a:endParaRPr lang="en-GB"/>
          </a:p>
          <a:p>
            <a:r>
              <a:rPr lang="en-GB"/>
              <a:t>Introductory PPT</a:t>
            </a:r>
          </a:p>
          <a:p>
            <a:endParaRPr lang="en-GB"/>
          </a:p>
        </p:txBody>
      </p:sp>
      <p:pic>
        <p:nvPicPr>
          <p:cNvPr id="14" name="Picture Placeholder 13" descr="Drawing of Barrow Town Hall">
            <a:extLst>
              <a:ext uri="{FF2B5EF4-FFF2-40B4-BE49-F238E27FC236}">
                <a16:creationId xmlns:a16="http://schemas.microsoft.com/office/drawing/2014/main" id="{0A38DFAB-967D-B306-AE06-7624B379B98F}"/>
              </a:ext>
            </a:extLst>
          </p:cNvPr>
          <p:cNvPicPr>
            <a:picLocks noGrp="1" noChangeAspect="1"/>
          </p:cNvPicPr>
          <p:nvPr>
            <p:ph type="pic" sz="quarter" idx="10"/>
          </p:nvPr>
        </p:nvPicPr>
        <p:blipFill>
          <a:blip r:embed="rId2"/>
          <a:srcRect l="9488" r="9488"/>
          <a:stretch/>
        </p:blipFill>
        <p:spPr/>
      </p:pic>
    </p:spTree>
    <p:extLst>
      <p:ext uri="{BB962C8B-B14F-4D97-AF65-F5344CB8AC3E}">
        <p14:creationId xmlns:p14="http://schemas.microsoft.com/office/powerpoint/2010/main" val="2160401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BB1A8-C08C-8484-311B-6672967B84B6}"/>
              </a:ext>
            </a:extLst>
          </p:cNvPr>
          <p:cNvSpPr>
            <a:spLocks noGrp="1"/>
          </p:cNvSpPr>
          <p:nvPr>
            <p:ph type="title"/>
          </p:nvPr>
        </p:nvSpPr>
        <p:spPr/>
        <p:txBody>
          <a:bodyPr/>
          <a:lstStyle/>
          <a:p>
            <a:r>
              <a:rPr lang="en-GB"/>
              <a:t>What does Barrow mean to me? </a:t>
            </a:r>
            <a:r>
              <a:rPr lang="en-GB">
                <a:solidFill>
                  <a:schemeClr val="bg1"/>
                </a:solidFill>
              </a:rPr>
              <a:t>(2)</a:t>
            </a:r>
          </a:p>
        </p:txBody>
      </p:sp>
      <p:grpSp>
        <p:nvGrpSpPr>
          <p:cNvPr id="5" name="Hypthosise Character">
            <a:extLst>
              <a:ext uri="{FF2B5EF4-FFF2-40B4-BE49-F238E27FC236}">
                <a16:creationId xmlns:a16="http://schemas.microsoft.com/office/drawing/2014/main" id="{D2E2EE6D-D85B-312A-7569-26FAF12ED9F3}"/>
              </a:ext>
              <a:ext uri="{C183D7F6-B498-43B3-948B-1728B52AA6E4}">
                <adec:decorative xmlns:adec="http://schemas.microsoft.com/office/drawing/2017/decorative" val="1"/>
              </a:ext>
            </a:extLst>
          </p:cNvPr>
          <p:cNvGrpSpPr/>
          <p:nvPr/>
        </p:nvGrpSpPr>
        <p:grpSpPr>
          <a:xfrm>
            <a:off x="723480" y="1418141"/>
            <a:ext cx="2623995" cy="2270181"/>
            <a:chOff x="3614229" y="1000458"/>
            <a:chExt cx="3691754" cy="3193965"/>
          </a:xfrm>
        </p:grpSpPr>
        <p:sp>
          <p:nvSpPr>
            <p:cNvPr id="6" name="Washi">
              <a:extLst>
                <a:ext uri="{FF2B5EF4-FFF2-40B4-BE49-F238E27FC236}">
                  <a16:creationId xmlns:a16="http://schemas.microsoft.com/office/drawing/2014/main" id="{38B95677-9B1C-567E-1CC5-26D550ACCD95}"/>
                </a:ext>
                <a:ext uri="{C183D7F6-B498-43B3-948B-1728B52AA6E4}">
                  <adec:decorative xmlns:adec="http://schemas.microsoft.com/office/drawing/2017/decorative" val="1"/>
                </a:ext>
              </a:extLst>
            </p:cNvPr>
            <p:cNvSpPr txBox="1">
              <a:spLocks/>
            </p:cNvSpPr>
            <p:nvPr/>
          </p:nvSpPr>
          <p:spPr>
            <a:xfrm rot="627809">
              <a:off x="4749307" y="1092586"/>
              <a:ext cx="2514946" cy="681038"/>
            </a:xfrm>
            <a:prstGeom prst="rect">
              <a:avLst/>
            </a:prstGeom>
            <a:blipFill>
              <a:blip r:embed="rId2"/>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7" name="Text Placeholder">
              <a:extLst>
                <a:ext uri="{FF2B5EF4-FFF2-40B4-BE49-F238E27FC236}">
                  <a16:creationId xmlns:a16="http://schemas.microsoft.com/office/drawing/2014/main" id="{A2D28BD8-4967-F45F-62C0-5B0615483369}"/>
                </a:ext>
              </a:extLst>
            </p:cNvPr>
            <p:cNvSpPr txBox="1">
              <a:spLocks/>
            </p:cNvSpPr>
            <p:nvPr/>
          </p:nvSpPr>
          <p:spPr>
            <a:xfrm rot="411728">
              <a:off x="4737081" y="1255364"/>
              <a:ext cx="2568902"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3F3F3F"/>
                  </a:solidFill>
                  <a:effectLst/>
                  <a:latin typeface="Arial" panose="020B0604020202020204" pitchFamily="34" charset="0"/>
                  <a:cs typeface="Arial" panose="020B0604020202020204" pitchFamily="34" charset="0"/>
                </a:rPr>
                <a:t>Hands up</a:t>
              </a:r>
            </a:p>
          </p:txBody>
        </p:sp>
        <p:pic>
          <p:nvPicPr>
            <p:cNvPr id="13" name="Icon">
              <a:extLst>
                <a:ext uri="{FF2B5EF4-FFF2-40B4-BE49-F238E27FC236}">
                  <a16:creationId xmlns:a16="http://schemas.microsoft.com/office/drawing/2014/main" id="{0EEA4DAA-9992-3F00-A491-90E4D4A16407}"/>
                </a:ext>
              </a:extLst>
            </p:cNvPr>
            <p:cNvPicPr>
              <a:picLocks noChangeAspect="1"/>
            </p:cNvPicPr>
            <p:nvPr/>
          </p:nvPicPr>
          <p:blipFill>
            <a:blip r:embed="rId3"/>
            <a:srcRect/>
            <a:stretch/>
          </p:blipFill>
          <p:spPr>
            <a:xfrm>
              <a:off x="3614229" y="1000458"/>
              <a:ext cx="2740920" cy="3193965"/>
            </a:xfrm>
            <a:prstGeom prst="rect">
              <a:avLst/>
            </a:prstGeom>
          </p:spPr>
        </p:pic>
      </p:grpSp>
      <p:sp>
        <p:nvSpPr>
          <p:cNvPr id="3" name="Content Placeholder 2">
            <a:extLst>
              <a:ext uri="{FF2B5EF4-FFF2-40B4-BE49-F238E27FC236}">
                <a16:creationId xmlns:a16="http://schemas.microsoft.com/office/drawing/2014/main" id="{6C1B636C-2BAA-F999-DA4D-74905CCDCB6A}"/>
              </a:ext>
            </a:extLst>
          </p:cNvPr>
          <p:cNvSpPr>
            <a:spLocks noGrp="1"/>
          </p:cNvSpPr>
          <p:nvPr>
            <p:ph idx="1"/>
          </p:nvPr>
        </p:nvSpPr>
        <p:spPr>
          <a:xfrm>
            <a:off x="4305261" y="1105692"/>
            <a:ext cx="6523383" cy="2582630"/>
          </a:xfrm>
        </p:spPr>
        <p:txBody>
          <a:bodyPr/>
          <a:lstStyle/>
          <a:p>
            <a:pPr marL="457200" indent="-457200">
              <a:buFont typeface="Arial" panose="020B0604020202020204" pitchFamily="34" charset="0"/>
              <a:buChar char="•"/>
            </a:pPr>
            <a:r>
              <a:rPr lang="en-GB"/>
              <a:t>Is Barrow where you were born?</a:t>
            </a:r>
          </a:p>
          <a:p>
            <a:pPr marL="457200" indent="-457200">
              <a:buFont typeface="Arial" panose="020B0604020202020204" pitchFamily="34" charset="0"/>
              <a:buChar char="•"/>
            </a:pPr>
            <a:r>
              <a:rPr lang="en-GB"/>
              <a:t>Is Barrow where your parents were born?</a:t>
            </a:r>
          </a:p>
          <a:p>
            <a:pPr marL="457200" indent="-457200">
              <a:buFont typeface="Arial" panose="020B0604020202020204" pitchFamily="34" charset="0"/>
              <a:buChar char="•"/>
            </a:pPr>
            <a:r>
              <a:rPr lang="en-GB"/>
              <a:t>Is Barrow where your grandparents were born?</a:t>
            </a:r>
          </a:p>
          <a:p>
            <a:pPr marL="457200" indent="-457200">
              <a:buFont typeface="Arial" panose="020B0604020202020204" pitchFamily="34" charset="0"/>
              <a:buChar char="•"/>
            </a:pPr>
            <a:endParaRPr lang="en-GB"/>
          </a:p>
          <a:p>
            <a:pPr marL="457200" indent="-457200">
              <a:buFont typeface="Arial" panose="020B0604020202020204" pitchFamily="34" charset="0"/>
              <a:buChar char="•"/>
            </a:pPr>
            <a:endParaRPr lang="en-GB"/>
          </a:p>
          <a:p>
            <a:endParaRPr lang="en-GB"/>
          </a:p>
        </p:txBody>
      </p:sp>
      <p:sp>
        <p:nvSpPr>
          <p:cNvPr id="8" name="Content Placeholder 2">
            <a:extLst>
              <a:ext uri="{FF2B5EF4-FFF2-40B4-BE49-F238E27FC236}">
                <a16:creationId xmlns:a16="http://schemas.microsoft.com/office/drawing/2014/main" id="{A06CE06F-D7F7-DFC1-E9C7-37AB42B1E7BD}"/>
              </a:ext>
            </a:extLst>
          </p:cNvPr>
          <p:cNvSpPr txBox="1">
            <a:spLocks/>
          </p:cNvSpPr>
          <p:nvPr/>
        </p:nvSpPr>
        <p:spPr>
          <a:xfrm>
            <a:off x="504618" y="3982441"/>
            <a:ext cx="10324026" cy="1861768"/>
          </a:xfrm>
          <a:prstGeom prst="rect">
            <a:avLst/>
          </a:prstGeom>
        </p:spPr>
        <p:txBody>
          <a:bodyPr lIns="0" rIns="90000"/>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b="1"/>
              <a:t>Wherever we were born, Barrow is where we live now.</a:t>
            </a:r>
          </a:p>
          <a:p>
            <a:pPr algn="ctr"/>
            <a:r>
              <a:rPr lang="en-GB" sz="2400" b="1"/>
              <a:t>It is important that we find out about the places and people that tell the story of our town in the past, so that we can appreciate what makes Barrow special.</a:t>
            </a:r>
          </a:p>
          <a:p>
            <a:pPr marL="457200" indent="-457200">
              <a:buFont typeface="Arial" panose="020B0604020202020204" pitchFamily="34" charset="0"/>
              <a:buChar char="•"/>
            </a:pPr>
            <a:endParaRPr lang="en-GB"/>
          </a:p>
          <a:p>
            <a:pPr marL="457200" indent="-457200">
              <a:buFont typeface="Arial" panose="020B0604020202020204" pitchFamily="34" charset="0"/>
              <a:buChar char="•"/>
            </a:pPr>
            <a:endParaRPr lang="en-GB"/>
          </a:p>
          <a:p>
            <a:endParaRPr lang="en-GB"/>
          </a:p>
        </p:txBody>
      </p:sp>
    </p:spTree>
    <p:extLst>
      <p:ext uri="{BB962C8B-B14F-4D97-AF65-F5344CB8AC3E}">
        <p14:creationId xmlns:p14="http://schemas.microsoft.com/office/powerpoint/2010/main" val="428085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7CAEA-E001-B5FB-F90C-AE6F9B063D73}"/>
              </a:ext>
            </a:extLst>
          </p:cNvPr>
          <p:cNvSpPr>
            <a:spLocks noGrp="1"/>
          </p:cNvSpPr>
          <p:nvPr>
            <p:ph type="title"/>
          </p:nvPr>
        </p:nvSpPr>
        <p:spPr/>
        <p:txBody>
          <a:bodyPr/>
          <a:lstStyle/>
          <a:p>
            <a:r>
              <a:rPr lang="en-GB"/>
              <a:t>What places and people tell the story of Barrow?</a:t>
            </a:r>
          </a:p>
        </p:txBody>
      </p:sp>
      <p:sp>
        <p:nvSpPr>
          <p:cNvPr id="3" name="Content Placeholder 2">
            <a:extLst>
              <a:ext uri="{FF2B5EF4-FFF2-40B4-BE49-F238E27FC236}">
                <a16:creationId xmlns:a16="http://schemas.microsoft.com/office/drawing/2014/main" id="{E36BC9FE-88A8-8A9B-0AA9-B793557D1C41}"/>
              </a:ext>
            </a:extLst>
          </p:cNvPr>
          <p:cNvSpPr>
            <a:spLocks noGrp="1"/>
          </p:cNvSpPr>
          <p:nvPr>
            <p:ph idx="1"/>
          </p:nvPr>
        </p:nvSpPr>
        <p:spPr>
          <a:xfrm>
            <a:off x="357188" y="1780413"/>
            <a:ext cx="5217392" cy="4266470"/>
          </a:xfrm>
        </p:spPr>
        <p:txBody>
          <a:bodyPr/>
          <a:lstStyle/>
          <a:p>
            <a:r>
              <a:rPr lang="en-GB" dirty="0"/>
              <a:t>We are going to go on a trail around the centre of Barrow.</a:t>
            </a:r>
          </a:p>
          <a:p>
            <a:endParaRPr lang="en-GB" dirty="0"/>
          </a:p>
          <a:p>
            <a:r>
              <a:rPr lang="en-GB" dirty="0"/>
              <a:t>We are going to visit 10 buildings and sites which tell us about people and events that help us to understand the story of Barrow and what makes the town special.</a:t>
            </a:r>
          </a:p>
          <a:p>
            <a:endParaRPr lang="en-GB" dirty="0"/>
          </a:p>
        </p:txBody>
      </p:sp>
      <p:pic>
        <p:nvPicPr>
          <p:cNvPr id="13" name="Picture Placeholder 12" descr="A diagram of a yellow trail with buildings and statues along it">
            <a:extLst>
              <a:ext uri="{FF2B5EF4-FFF2-40B4-BE49-F238E27FC236}">
                <a16:creationId xmlns:a16="http://schemas.microsoft.com/office/drawing/2014/main" id="{10FC38F5-961A-FA49-A948-6A74E595BB62}"/>
              </a:ext>
            </a:extLst>
          </p:cNvPr>
          <p:cNvPicPr>
            <a:picLocks noGrp="1" noChangeAspect="1"/>
          </p:cNvPicPr>
          <p:nvPr>
            <p:ph type="pic" sz="quarter" idx="12"/>
          </p:nvPr>
        </p:nvPicPr>
        <p:blipFill>
          <a:blip r:embed="rId3"/>
          <a:srcRect t="10742" b="134"/>
          <a:stretch/>
        </p:blipFill>
        <p:spPr>
          <a:xfrm rot="20733588">
            <a:off x="6194089" y="-22669"/>
            <a:ext cx="2945160" cy="3725890"/>
          </a:xfrm>
        </p:spPr>
      </p:pic>
      <p:sp>
        <p:nvSpPr>
          <p:cNvPr id="4" name="Picture Placeholder 3">
            <a:extLst>
              <a:ext uri="{FF2B5EF4-FFF2-40B4-BE49-F238E27FC236}">
                <a16:creationId xmlns:a16="http://schemas.microsoft.com/office/drawing/2014/main" id="{FC4C6480-8765-80E8-A648-E1A1B313C1FC}"/>
              </a:ext>
            </a:extLst>
          </p:cNvPr>
          <p:cNvSpPr>
            <a:spLocks noGrp="1"/>
          </p:cNvSpPr>
          <p:nvPr>
            <p:ph type="pic" sz="quarter" idx="11"/>
          </p:nvPr>
        </p:nvSpPr>
        <p:spPr>
          <a:xfrm rot="20733588">
            <a:off x="5831286" y="-291562"/>
            <a:ext cx="3533443" cy="4331937"/>
          </a:xfrm>
        </p:spPr>
        <p:txBody>
          <a:bodyPr/>
          <a:lstStyle/>
          <a:p>
            <a:endParaRPr lang="en-GB"/>
          </a:p>
        </p:txBody>
      </p:sp>
      <p:sp>
        <p:nvSpPr>
          <p:cNvPr id="8" name="Picture Placeholder 7">
            <a:extLst>
              <a:ext uri="{FF2B5EF4-FFF2-40B4-BE49-F238E27FC236}">
                <a16:creationId xmlns:a16="http://schemas.microsoft.com/office/drawing/2014/main" id="{AA9651C9-28B9-A7E1-1E12-8A98472E8EF5}"/>
              </a:ext>
            </a:extLst>
          </p:cNvPr>
          <p:cNvSpPr>
            <a:spLocks noGrp="1"/>
          </p:cNvSpPr>
          <p:nvPr>
            <p:ph type="pic" sz="quarter" idx="13"/>
          </p:nvPr>
        </p:nvSpPr>
        <p:spPr>
          <a:xfrm rot="1268507">
            <a:off x="8062919" y="1987829"/>
            <a:ext cx="3554984" cy="4657574"/>
          </a:xfrm>
        </p:spPr>
        <p:txBody>
          <a:bodyPr/>
          <a:lstStyle/>
          <a:p>
            <a:endParaRPr lang="en-GB"/>
          </a:p>
        </p:txBody>
      </p:sp>
      <p:pic>
        <p:nvPicPr>
          <p:cNvPr id="15" name="Picture Placeholder 14" descr="A diagram of a yellow trail with buildings and statues along it">
            <a:extLst>
              <a:ext uri="{FF2B5EF4-FFF2-40B4-BE49-F238E27FC236}">
                <a16:creationId xmlns:a16="http://schemas.microsoft.com/office/drawing/2014/main" id="{424FC0C0-8416-34AC-EE16-BB0F24A52BB9}"/>
              </a:ext>
            </a:extLst>
          </p:cNvPr>
          <p:cNvPicPr>
            <a:picLocks noGrp="1" noChangeAspect="1"/>
          </p:cNvPicPr>
          <p:nvPr>
            <p:ph type="pic" sz="quarter" idx="14"/>
          </p:nvPr>
        </p:nvPicPr>
        <p:blipFill>
          <a:blip r:embed="rId4"/>
          <a:srcRect t="-717" b="8417"/>
          <a:stretch/>
        </p:blipFill>
        <p:spPr>
          <a:xfrm rot="1268507">
            <a:off x="8410641" y="2231281"/>
            <a:ext cx="2878832" cy="3899480"/>
          </a:xfrm>
        </p:spPr>
      </p:pic>
      <p:sp>
        <p:nvSpPr>
          <p:cNvPr id="12" name="Picture Placeholder 5">
            <a:extLst>
              <a:ext uri="{FF2B5EF4-FFF2-40B4-BE49-F238E27FC236}">
                <a16:creationId xmlns:a16="http://schemas.microsoft.com/office/drawing/2014/main" id="{74F3DBD3-B4ED-D423-6646-04D0DB39535E}"/>
              </a:ext>
              <a:ext uri="{C183D7F6-B498-43B3-948B-1728B52AA6E4}">
                <adec:decorative xmlns:adec="http://schemas.microsoft.com/office/drawing/2017/decorative" val="1"/>
              </a:ext>
            </a:extLst>
          </p:cNvPr>
          <p:cNvSpPr txBox="1">
            <a:spLocks/>
          </p:cNvSpPr>
          <p:nvPr/>
        </p:nvSpPr>
        <p:spPr>
          <a:xfrm>
            <a:off x="9400028" y="576500"/>
            <a:ext cx="2556675" cy="631825"/>
          </a:xfrm>
          <a:prstGeom prst="rect">
            <a:avLst/>
          </a:prstGeom>
          <a:blipFill>
            <a:blip r:embed="rId5"/>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14" name="Text Placeholder 6">
            <a:extLst>
              <a:ext uri="{FF2B5EF4-FFF2-40B4-BE49-F238E27FC236}">
                <a16:creationId xmlns:a16="http://schemas.microsoft.com/office/drawing/2014/main" id="{2F50A316-BCB7-1230-75E3-883FF37582F3}"/>
              </a:ext>
            </a:extLst>
          </p:cNvPr>
          <p:cNvSpPr txBox="1">
            <a:spLocks/>
          </p:cNvSpPr>
          <p:nvPr/>
        </p:nvSpPr>
        <p:spPr>
          <a:xfrm>
            <a:off x="9521918" y="685243"/>
            <a:ext cx="23128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Trail Worksheet</a:t>
            </a:r>
          </a:p>
        </p:txBody>
      </p:sp>
    </p:spTree>
    <p:extLst>
      <p:ext uri="{BB962C8B-B14F-4D97-AF65-F5344CB8AC3E}">
        <p14:creationId xmlns:p14="http://schemas.microsoft.com/office/powerpoint/2010/main" val="3157209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FE32B-B249-18BC-5D05-4EEFF20F6952}"/>
              </a:ext>
            </a:extLst>
          </p:cNvPr>
          <p:cNvSpPr>
            <a:spLocks noGrp="1"/>
          </p:cNvSpPr>
          <p:nvPr>
            <p:ph type="title"/>
          </p:nvPr>
        </p:nvSpPr>
        <p:spPr/>
        <p:txBody>
          <a:bodyPr/>
          <a:lstStyle/>
          <a:p>
            <a:r>
              <a:rPr lang="en-GB"/>
              <a:t>Where will we visit?</a:t>
            </a:r>
          </a:p>
        </p:txBody>
      </p:sp>
      <p:sp>
        <p:nvSpPr>
          <p:cNvPr id="3" name="Content Placeholder 2">
            <a:extLst>
              <a:ext uri="{FF2B5EF4-FFF2-40B4-BE49-F238E27FC236}">
                <a16:creationId xmlns:a16="http://schemas.microsoft.com/office/drawing/2014/main" id="{107E3E57-EB6F-4FC9-FC1B-F01B1498F92F}"/>
              </a:ext>
            </a:extLst>
          </p:cNvPr>
          <p:cNvSpPr>
            <a:spLocks noGrp="1"/>
          </p:cNvSpPr>
          <p:nvPr>
            <p:ph idx="1"/>
          </p:nvPr>
        </p:nvSpPr>
        <p:spPr/>
        <p:txBody>
          <a:bodyPr/>
          <a:lstStyle/>
          <a:p>
            <a:r>
              <a:rPr lang="en-GB"/>
              <a:t>The map on the next slide shows the route of our trail and the sites we will explore.</a:t>
            </a:r>
          </a:p>
          <a:p>
            <a:pPr marL="457200" indent="-457200">
              <a:buFont typeface="Arial" panose="020B0604020202020204" pitchFamily="34" charset="0"/>
              <a:buChar char="•"/>
            </a:pPr>
            <a:r>
              <a:rPr lang="en-GB"/>
              <a:t>Have you visited the centre of Barrow before?  </a:t>
            </a:r>
          </a:p>
          <a:p>
            <a:pPr marL="457200" indent="-457200">
              <a:buFont typeface="Arial" panose="020B0604020202020204" pitchFamily="34" charset="0"/>
              <a:buChar char="•"/>
            </a:pPr>
            <a:r>
              <a:rPr lang="en-GB"/>
              <a:t>What have you done there?</a:t>
            </a:r>
          </a:p>
          <a:p>
            <a:pPr marL="457200" indent="-457200">
              <a:buFont typeface="Arial" panose="020B0604020202020204" pitchFamily="34" charset="0"/>
              <a:buChar char="•"/>
            </a:pPr>
            <a:r>
              <a:rPr lang="en-GB"/>
              <a:t>Where have you visited?</a:t>
            </a:r>
          </a:p>
          <a:p>
            <a:pPr marL="457200" indent="-457200">
              <a:buFont typeface="Arial" panose="020B0604020202020204" pitchFamily="34" charset="0"/>
              <a:buChar char="•"/>
            </a:pPr>
            <a:r>
              <a:rPr lang="en-GB"/>
              <a:t>Can you find any of those places on a map?</a:t>
            </a:r>
          </a:p>
          <a:p>
            <a:endParaRPr lang="en-GB"/>
          </a:p>
        </p:txBody>
      </p:sp>
      <p:grpSp>
        <p:nvGrpSpPr>
          <p:cNvPr id="4" name="Think-Char" descr="Think Character">
            <a:extLst>
              <a:ext uri="{FF2B5EF4-FFF2-40B4-BE49-F238E27FC236}">
                <a16:creationId xmlns:a16="http://schemas.microsoft.com/office/drawing/2014/main" id="{7AC50AB8-6DE3-B070-D848-17876C2A132A}"/>
              </a:ext>
            </a:extLst>
          </p:cNvPr>
          <p:cNvGrpSpPr/>
          <p:nvPr/>
        </p:nvGrpSpPr>
        <p:grpSpPr>
          <a:xfrm>
            <a:off x="8345954" y="2096310"/>
            <a:ext cx="2491274" cy="2665380"/>
            <a:chOff x="215745" y="890004"/>
            <a:chExt cx="2491274" cy="2665380"/>
          </a:xfrm>
        </p:grpSpPr>
        <p:sp>
          <p:nvSpPr>
            <p:cNvPr id="5" name="Deco-Washi">
              <a:extLst>
                <a:ext uri="{FF2B5EF4-FFF2-40B4-BE49-F238E27FC236}">
                  <a16:creationId xmlns:a16="http://schemas.microsoft.com/office/drawing/2014/main" id="{27F57315-F034-1F07-28ED-7E5D06C17702}"/>
                </a:ext>
                <a:ext uri="{C183D7F6-B498-43B3-948B-1728B52AA6E4}">
                  <adec:decorative xmlns:adec="http://schemas.microsoft.com/office/drawing/2017/decorative" val="1"/>
                </a:ext>
              </a:extLst>
            </p:cNvPr>
            <p:cNvSpPr txBox="1">
              <a:spLocks/>
            </p:cNvSpPr>
            <p:nvPr/>
          </p:nvSpPr>
          <p:spPr>
            <a:xfrm>
              <a:off x="937592" y="890004"/>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descr="Think">
              <a:extLst>
                <a:ext uri="{FF2B5EF4-FFF2-40B4-BE49-F238E27FC236}">
                  <a16:creationId xmlns:a16="http://schemas.microsoft.com/office/drawing/2014/main" id="{73C5D71F-AEB7-3655-6086-4B633D9D77E1}"/>
                </a:ext>
              </a:extLst>
            </p:cNvPr>
            <p:cNvSpPr txBox="1">
              <a:spLocks/>
            </p:cNvSpPr>
            <p:nvPr/>
          </p:nvSpPr>
          <p:spPr>
            <a:xfrm rot="21383919">
              <a:off x="1094382" y="1014434"/>
              <a:ext cx="1455846"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Think</a:t>
              </a:r>
            </a:p>
          </p:txBody>
        </p:sp>
        <p:pic>
          <p:nvPicPr>
            <p:cNvPr id="7" name="Think-icon" descr="Think character icon">
              <a:extLst>
                <a:ext uri="{FF2B5EF4-FFF2-40B4-BE49-F238E27FC236}">
                  <a16:creationId xmlns:a16="http://schemas.microsoft.com/office/drawing/2014/main" id="{271DB5C7-60E9-D9BE-FABF-B96F9724E05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15745" y="1155274"/>
              <a:ext cx="2116867" cy="2400110"/>
            </a:xfrm>
            <a:prstGeom prst="rect">
              <a:avLst/>
            </a:prstGeom>
          </p:spPr>
        </p:pic>
      </p:grpSp>
    </p:spTree>
    <p:extLst>
      <p:ext uri="{BB962C8B-B14F-4D97-AF65-F5344CB8AC3E}">
        <p14:creationId xmlns:p14="http://schemas.microsoft.com/office/powerpoint/2010/main" val="4028745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014F-2F8B-348E-30ED-1618CF8944B3}"/>
              </a:ext>
            </a:extLst>
          </p:cNvPr>
          <p:cNvSpPr>
            <a:spLocks noGrp="1"/>
          </p:cNvSpPr>
          <p:nvPr>
            <p:ph type="title"/>
          </p:nvPr>
        </p:nvSpPr>
        <p:spPr>
          <a:xfrm>
            <a:off x="0" y="1897062"/>
            <a:ext cx="2306500" cy="3063874"/>
          </a:xfrm>
        </p:spPr>
        <p:txBody>
          <a:bodyPr/>
          <a:lstStyle/>
          <a:p>
            <a:pPr algn="ctr"/>
            <a:r>
              <a:rPr lang="en-GB"/>
              <a:t>Trail Route Map</a:t>
            </a:r>
          </a:p>
        </p:txBody>
      </p:sp>
      <p:pic>
        <p:nvPicPr>
          <p:cNvPr id="5" name="Content Placeholder 4" descr="A map of a city">
            <a:extLst>
              <a:ext uri="{FF2B5EF4-FFF2-40B4-BE49-F238E27FC236}">
                <a16:creationId xmlns:a16="http://schemas.microsoft.com/office/drawing/2014/main" id="{4504FADC-38B8-759A-20E4-0A51A6045864}"/>
              </a:ext>
            </a:extLst>
          </p:cNvPr>
          <p:cNvPicPr>
            <a:picLocks noGrp="1" noChangeAspect="1"/>
          </p:cNvPicPr>
          <p:nvPr>
            <p:ph idx="1"/>
          </p:nvPr>
        </p:nvPicPr>
        <p:blipFill>
          <a:blip r:embed="rId2"/>
          <a:stretch>
            <a:fillRect/>
          </a:stretch>
        </p:blipFill>
        <p:spPr>
          <a:xfrm>
            <a:off x="2283922" y="252136"/>
            <a:ext cx="9239669" cy="6353727"/>
          </a:xfrm>
        </p:spPr>
      </p:pic>
    </p:spTree>
    <p:extLst>
      <p:ext uri="{BB962C8B-B14F-4D97-AF65-F5344CB8AC3E}">
        <p14:creationId xmlns:p14="http://schemas.microsoft.com/office/powerpoint/2010/main" val="1545277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FC57-42B2-40F4-FFCC-9C491C9BC39A}"/>
              </a:ext>
            </a:extLst>
          </p:cNvPr>
          <p:cNvSpPr>
            <a:spLocks noGrp="1"/>
          </p:cNvSpPr>
          <p:nvPr>
            <p:ph type="title"/>
          </p:nvPr>
        </p:nvSpPr>
        <p:spPr/>
        <p:txBody>
          <a:bodyPr/>
          <a:lstStyle/>
          <a:p>
            <a:r>
              <a:rPr lang="en-GB"/>
              <a:t>What will we see?</a:t>
            </a:r>
          </a:p>
        </p:txBody>
      </p:sp>
      <p:sp>
        <p:nvSpPr>
          <p:cNvPr id="3" name="Content Placeholder 2">
            <a:extLst>
              <a:ext uri="{FF2B5EF4-FFF2-40B4-BE49-F238E27FC236}">
                <a16:creationId xmlns:a16="http://schemas.microsoft.com/office/drawing/2014/main" id="{2971BA00-1108-478D-9304-225317CFEFCB}"/>
              </a:ext>
            </a:extLst>
          </p:cNvPr>
          <p:cNvSpPr>
            <a:spLocks noGrp="1"/>
          </p:cNvSpPr>
          <p:nvPr>
            <p:ph idx="1"/>
          </p:nvPr>
        </p:nvSpPr>
        <p:spPr/>
        <p:txBody>
          <a:bodyPr/>
          <a:lstStyle/>
          <a:p>
            <a:r>
              <a:rPr lang="en-GB" dirty="0"/>
              <a:t>The following slides tell you which building and sites we will be exploring on our trail</a:t>
            </a:r>
          </a:p>
          <a:p>
            <a:endParaRPr lang="en-GB" dirty="0"/>
          </a:p>
          <a:p>
            <a:pPr marL="0" indent="0">
              <a:buNone/>
            </a:pPr>
            <a:r>
              <a:rPr lang="en-GB" dirty="0"/>
              <a:t>For each site:</a:t>
            </a:r>
          </a:p>
          <a:p>
            <a:pPr marL="457200" indent="-457200">
              <a:buFont typeface="Arial" panose="020B0604020202020204" pitchFamily="34" charset="0"/>
              <a:buChar char="•"/>
            </a:pPr>
            <a:r>
              <a:rPr lang="en-GB" dirty="0"/>
              <a:t>Have you seen it / been there before?</a:t>
            </a:r>
          </a:p>
          <a:p>
            <a:pPr marL="457200" indent="-457200">
              <a:buFont typeface="Arial" panose="020B0604020202020204" pitchFamily="34" charset="0"/>
              <a:buChar char="•"/>
            </a:pPr>
            <a:r>
              <a:rPr lang="en-GB" dirty="0"/>
              <a:t>Do you know what it is?</a:t>
            </a:r>
          </a:p>
          <a:p>
            <a:pPr marL="457200" indent="-457200">
              <a:buFont typeface="Arial" panose="020B0604020202020204" pitchFamily="34" charset="0"/>
              <a:buChar char="•"/>
            </a:pPr>
            <a:r>
              <a:rPr lang="en-GB" dirty="0"/>
              <a:t>Do you know anything about it?</a:t>
            </a:r>
          </a:p>
        </p:txBody>
      </p:sp>
      <p:grpSp>
        <p:nvGrpSpPr>
          <p:cNvPr id="4" name="Look-Char" descr="Look Character">
            <a:extLst>
              <a:ext uri="{FF2B5EF4-FFF2-40B4-BE49-F238E27FC236}">
                <a16:creationId xmlns:a16="http://schemas.microsoft.com/office/drawing/2014/main" id="{E6881ED5-0C53-FDE5-D008-9F82A7B9BFBF}"/>
              </a:ext>
            </a:extLst>
          </p:cNvPr>
          <p:cNvGrpSpPr/>
          <p:nvPr/>
        </p:nvGrpSpPr>
        <p:grpSpPr>
          <a:xfrm>
            <a:off x="7363052" y="2457631"/>
            <a:ext cx="2429350" cy="2383784"/>
            <a:chOff x="5454739" y="748100"/>
            <a:chExt cx="2429350" cy="2383784"/>
          </a:xfrm>
        </p:grpSpPr>
        <p:sp>
          <p:nvSpPr>
            <p:cNvPr id="5" name="Deco-Washi">
              <a:extLst>
                <a:ext uri="{FF2B5EF4-FFF2-40B4-BE49-F238E27FC236}">
                  <a16:creationId xmlns:a16="http://schemas.microsoft.com/office/drawing/2014/main" id="{8B49118B-FDD0-FC0D-8D61-AF2D33C4E0F5}"/>
                </a:ext>
                <a:ext uri="{C183D7F6-B498-43B3-948B-1728B52AA6E4}">
                  <adec:decorative xmlns:adec="http://schemas.microsoft.com/office/drawing/2017/decorative" val="1"/>
                </a:ext>
              </a:extLst>
            </p:cNvPr>
            <p:cNvSpPr txBox="1">
              <a:spLocks/>
            </p:cNvSpPr>
            <p:nvPr/>
          </p:nvSpPr>
          <p:spPr>
            <a:xfrm>
              <a:off x="5645403" y="748100"/>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descr="Look">
              <a:extLst>
                <a:ext uri="{FF2B5EF4-FFF2-40B4-BE49-F238E27FC236}">
                  <a16:creationId xmlns:a16="http://schemas.microsoft.com/office/drawing/2014/main" id="{8BA8B291-9603-52FF-BBFC-C711122E7D37}"/>
                </a:ext>
              </a:extLst>
            </p:cNvPr>
            <p:cNvSpPr txBox="1">
              <a:spLocks/>
            </p:cNvSpPr>
            <p:nvPr/>
          </p:nvSpPr>
          <p:spPr>
            <a:xfrm rot="21383919">
              <a:off x="5690974" y="856768"/>
              <a:ext cx="1700794"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Look</a:t>
              </a:r>
            </a:p>
          </p:txBody>
        </p:sp>
        <p:pic>
          <p:nvPicPr>
            <p:cNvPr id="7" name="Look-icon" descr="Look character icon">
              <a:extLst>
                <a:ext uri="{FF2B5EF4-FFF2-40B4-BE49-F238E27FC236}">
                  <a16:creationId xmlns:a16="http://schemas.microsoft.com/office/drawing/2014/main" id="{FEE9B5B8-7CE9-C5C8-E1B2-6F7C728B05DA}"/>
                </a:ext>
              </a:extLst>
            </p:cNvPr>
            <p:cNvPicPr>
              <a:picLocks noChangeAspect="1"/>
            </p:cNvPicPr>
            <p:nvPr/>
          </p:nvPicPr>
          <p:blipFill>
            <a:blip r:embed="rId4"/>
            <a:stretch>
              <a:fillRect/>
            </a:stretch>
          </p:blipFill>
          <p:spPr>
            <a:xfrm>
              <a:off x="5454739" y="1565372"/>
              <a:ext cx="2429350" cy="1566512"/>
            </a:xfrm>
            <a:prstGeom prst="rect">
              <a:avLst/>
            </a:prstGeom>
          </p:spPr>
        </p:pic>
      </p:grpSp>
    </p:spTree>
    <p:extLst>
      <p:ext uri="{BB962C8B-B14F-4D97-AF65-F5344CB8AC3E}">
        <p14:creationId xmlns:p14="http://schemas.microsoft.com/office/powerpoint/2010/main" val="3204628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74A04-EF04-6212-8B18-1E639C9ED24C}"/>
              </a:ext>
            </a:extLst>
          </p:cNvPr>
          <p:cNvSpPr>
            <a:spLocks noGrp="1"/>
          </p:cNvSpPr>
          <p:nvPr>
            <p:ph type="title"/>
          </p:nvPr>
        </p:nvSpPr>
        <p:spPr>
          <a:xfrm>
            <a:off x="515095" y="2412586"/>
            <a:ext cx="4871913" cy="1722091"/>
          </a:xfrm>
        </p:spPr>
        <p:txBody>
          <a:bodyPr>
            <a:noAutofit/>
          </a:bodyPr>
          <a:lstStyle/>
          <a:p>
            <a:r>
              <a:rPr lang="en-GB" sz="4000">
                <a:latin typeface="Arial" panose="020B0604020202020204" pitchFamily="34" charset="0"/>
                <a:cs typeface="Arial" panose="020B0604020202020204" pitchFamily="34" charset="0"/>
              </a:rPr>
              <a:t>STOP 1: James Ramsden Statue</a:t>
            </a:r>
            <a:endParaRPr lang="en-GB" sz="4000"/>
          </a:p>
        </p:txBody>
      </p:sp>
      <p:pic>
        <p:nvPicPr>
          <p:cNvPr id="8" name="Picture Placeholder 7" descr="Statue of a man in robes">
            <a:extLst>
              <a:ext uri="{FF2B5EF4-FFF2-40B4-BE49-F238E27FC236}">
                <a16:creationId xmlns:a16="http://schemas.microsoft.com/office/drawing/2014/main" id="{05E483FD-7060-13E0-ADC2-5FBB75A3BDD0}"/>
              </a:ext>
            </a:extLst>
          </p:cNvPr>
          <p:cNvPicPr>
            <a:picLocks noGrp="1" noChangeAspect="1"/>
          </p:cNvPicPr>
          <p:nvPr>
            <p:ph type="pic" sz="quarter" idx="10"/>
          </p:nvPr>
        </p:nvPicPr>
        <p:blipFill>
          <a:blip r:embed="rId3"/>
          <a:srcRect t="4625" b="20374"/>
          <a:stretch/>
        </p:blipFill>
        <p:spPr>
          <a:xfrm>
            <a:off x="6096000" y="0"/>
            <a:ext cx="6096000" cy="6858000"/>
          </a:xfrm>
        </p:spPr>
      </p:pic>
    </p:spTree>
    <p:extLst>
      <p:ext uri="{BB962C8B-B14F-4D97-AF65-F5344CB8AC3E}">
        <p14:creationId xmlns:p14="http://schemas.microsoft.com/office/powerpoint/2010/main" val="317855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hurch with a clock tower">
            <a:extLst>
              <a:ext uri="{FF2B5EF4-FFF2-40B4-BE49-F238E27FC236}">
                <a16:creationId xmlns:a16="http://schemas.microsoft.com/office/drawing/2014/main" id="{D5EC0C62-4133-9990-6F9F-9EED9F5D5A80}"/>
              </a:ext>
            </a:extLst>
          </p:cNvPr>
          <p:cNvPicPr>
            <a:picLocks noGrp="1" noChangeAspect="1"/>
          </p:cNvPicPr>
          <p:nvPr>
            <p:ph type="pic" sz="quarter" idx="10"/>
          </p:nvPr>
        </p:nvPicPr>
        <p:blipFill>
          <a:blip r:embed="rId3"/>
          <a:srcRect t="7829" b="7829"/>
          <a:stretch>
            <a:fillRect/>
          </a:stretch>
        </p:blipFill>
        <p:spPr/>
      </p:pic>
      <p:sp>
        <p:nvSpPr>
          <p:cNvPr id="9" name="Title 1">
            <a:extLst>
              <a:ext uri="{FF2B5EF4-FFF2-40B4-BE49-F238E27FC236}">
                <a16:creationId xmlns:a16="http://schemas.microsoft.com/office/drawing/2014/main" id="{B03F02D7-3676-8686-31C5-3F9554AC438C}"/>
              </a:ext>
            </a:extLst>
          </p:cNvPr>
          <p:cNvSpPr txBox="1">
            <a:spLocks noGrp="1"/>
          </p:cNvSpPr>
          <p:nvPr>
            <p:ph type="title" idx="4294967295"/>
          </p:nvPr>
        </p:nvSpPr>
        <p:spPr>
          <a:xfrm>
            <a:off x="515095" y="2412586"/>
            <a:ext cx="4871913" cy="1722091"/>
          </a:xfrm>
          <a:prstGeom prst="rect">
            <a:avLst/>
          </a:prstGeom>
          <a:noFill/>
          <a:ln>
            <a:noFill/>
            <a:prstDash/>
          </a:ln>
          <a:effectLst/>
        </p:spPr>
        <p:txBody>
          <a:bodyPr rot="0" spcFirstLastPara="0" vertOverflow="overflow" horzOverflow="overflow" vert="horz" wrap="square" lIns="0" tIns="45720" rIns="9000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STOP 2: St Mary’s Catholic Church</a:t>
            </a:r>
            <a:endParaRPr kumimoji="0" lang="en-GB" sz="4000" b="1" i="0" u="none" strike="noStrike" kern="1200" cap="none" spc="0" normalizeH="0" baseline="0" noProof="0" dirty="0">
              <a:ln>
                <a:noFill/>
              </a:ln>
              <a:solidFill>
                <a:schemeClr val="tx1"/>
              </a:solidFill>
              <a:effectLst/>
              <a:uLnTx/>
              <a:uFillTx/>
              <a:latin typeface="Arial" panose="020B0604020202020204" pitchFamily="34" charset="0"/>
              <a:ea typeface="+mj-ea"/>
            </a:endParaRPr>
          </a:p>
        </p:txBody>
      </p:sp>
    </p:spTree>
    <p:extLst>
      <p:ext uri="{BB962C8B-B14F-4D97-AF65-F5344CB8AC3E}">
        <p14:creationId xmlns:p14="http://schemas.microsoft.com/office/powerpoint/2010/main" val="124818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3BDFD9-D1D5-E138-DB20-8A3F4EC47A93}"/>
              </a:ext>
            </a:extLst>
          </p:cNvPr>
          <p:cNvSpPr txBox="1">
            <a:spLocks noGrp="1"/>
          </p:cNvSpPr>
          <p:nvPr>
            <p:ph type="title" idx="4294967295"/>
          </p:nvPr>
        </p:nvSpPr>
        <p:spPr>
          <a:xfrm>
            <a:off x="515095" y="2412586"/>
            <a:ext cx="4871913" cy="1722091"/>
          </a:xfrm>
          <a:prstGeom prst="rect">
            <a:avLst/>
          </a:prstGeom>
          <a:noFill/>
          <a:ln>
            <a:noFill/>
            <a:prstDash/>
          </a:ln>
          <a:effectLst/>
        </p:spPr>
        <p:txBody>
          <a:bodyPr rot="0" spcFirstLastPara="0" vertOverflow="overflow" horzOverflow="overflow" vert="horz" wrap="square" lIns="0" tIns="45720" rIns="9000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STOP 3: Pride of Barrow Pebble Mosaic</a:t>
            </a:r>
            <a:endParaRPr kumimoji="0" lang="en-GB" sz="4000" b="1" i="0" u="none" strike="noStrike" kern="1200" cap="none" spc="0" normalizeH="0" baseline="0" noProof="0" dirty="0">
              <a:ln>
                <a:noFill/>
              </a:ln>
              <a:solidFill>
                <a:schemeClr val="tx1"/>
              </a:solidFill>
              <a:effectLst/>
              <a:uLnTx/>
              <a:uFillTx/>
              <a:latin typeface="Arial" panose="020B0604020202020204" pitchFamily="34" charset="0"/>
              <a:ea typeface="+mj-ea"/>
            </a:endParaRPr>
          </a:p>
        </p:txBody>
      </p:sp>
      <p:pic>
        <p:nvPicPr>
          <p:cNvPr id="5" name="Picture Placeholder 4" descr="Mosaic showing a ship">
            <a:extLst>
              <a:ext uri="{FF2B5EF4-FFF2-40B4-BE49-F238E27FC236}">
                <a16:creationId xmlns:a16="http://schemas.microsoft.com/office/drawing/2014/main" id="{95B31AA1-3837-B219-106F-3A879BAB1EE0}"/>
              </a:ext>
            </a:extLst>
          </p:cNvPr>
          <p:cNvPicPr>
            <a:picLocks noGrp="1" noChangeAspect="1"/>
          </p:cNvPicPr>
          <p:nvPr>
            <p:ph type="pic" sz="quarter" idx="10"/>
          </p:nvPr>
        </p:nvPicPr>
        <p:blipFill>
          <a:blip r:embed="rId3"/>
          <a:srcRect l="7813" r="7813"/>
          <a:stretch>
            <a:fillRect/>
          </a:stretch>
        </p:blipFill>
        <p:spPr>
          <a:xfrm rot="5400000">
            <a:off x="5715000" y="381000"/>
            <a:ext cx="6858000" cy="6096000"/>
          </a:xfrm>
        </p:spPr>
      </p:pic>
    </p:spTree>
    <p:extLst>
      <p:ext uri="{BB962C8B-B14F-4D97-AF65-F5344CB8AC3E}">
        <p14:creationId xmlns:p14="http://schemas.microsoft.com/office/powerpoint/2010/main" val="292079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statue of a person running with a rugby ball">
            <a:extLst>
              <a:ext uri="{FF2B5EF4-FFF2-40B4-BE49-F238E27FC236}">
                <a16:creationId xmlns:a16="http://schemas.microsoft.com/office/drawing/2014/main" id="{A6A0E18F-DB79-9263-529A-2264EADF6068}"/>
              </a:ext>
            </a:extLst>
          </p:cNvPr>
          <p:cNvPicPr>
            <a:picLocks noGrp="1" noChangeAspect="1"/>
          </p:cNvPicPr>
          <p:nvPr>
            <p:ph type="pic" sz="quarter" idx="10"/>
          </p:nvPr>
        </p:nvPicPr>
        <p:blipFill>
          <a:blip r:embed="rId3"/>
          <a:srcRect t="7813" b="7813"/>
          <a:stretch>
            <a:fillRect/>
          </a:stretch>
        </p:blipFill>
        <p:spPr/>
      </p:pic>
      <p:sp>
        <p:nvSpPr>
          <p:cNvPr id="9" name="Title 1">
            <a:extLst>
              <a:ext uri="{FF2B5EF4-FFF2-40B4-BE49-F238E27FC236}">
                <a16:creationId xmlns:a16="http://schemas.microsoft.com/office/drawing/2014/main" id="{7F061CE5-0F35-2C84-E584-5372AEF586A8}"/>
              </a:ext>
            </a:extLst>
          </p:cNvPr>
          <p:cNvSpPr txBox="1">
            <a:spLocks noGrp="1"/>
          </p:cNvSpPr>
          <p:nvPr>
            <p:ph type="title" idx="4294967295"/>
          </p:nvPr>
        </p:nvSpPr>
        <p:spPr>
          <a:xfrm>
            <a:off x="515095" y="2412586"/>
            <a:ext cx="4871913" cy="1722091"/>
          </a:xfrm>
          <a:prstGeom prst="rect">
            <a:avLst/>
          </a:prstGeom>
          <a:noFill/>
          <a:ln>
            <a:noFill/>
            <a:prstDash/>
          </a:ln>
          <a:effectLst/>
        </p:spPr>
        <p:txBody>
          <a:bodyPr rot="0" spcFirstLastPara="0" vertOverflow="overflow" horzOverflow="overflow" vert="horz" wrap="square" lIns="0" tIns="45720" rIns="9000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STOP 4: Willie Horne Statue</a:t>
            </a:r>
          </a:p>
        </p:txBody>
      </p:sp>
    </p:spTree>
    <p:extLst>
      <p:ext uri="{BB962C8B-B14F-4D97-AF65-F5344CB8AC3E}">
        <p14:creationId xmlns:p14="http://schemas.microsoft.com/office/powerpoint/2010/main" val="49175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rick building with a chimney">
            <a:extLst>
              <a:ext uri="{FF2B5EF4-FFF2-40B4-BE49-F238E27FC236}">
                <a16:creationId xmlns:a16="http://schemas.microsoft.com/office/drawing/2014/main" id="{CB7591DE-3D98-E53F-15F8-83EBBAE8F533}"/>
              </a:ext>
            </a:extLst>
          </p:cNvPr>
          <p:cNvPicPr>
            <a:picLocks noGrp="1" noChangeAspect="1"/>
          </p:cNvPicPr>
          <p:nvPr>
            <p:ph type="pic" sz="quarter" idx="10"/>
          </p:nvPr>
        </p:nvPicPr>
        <p:blipFill>
          <a:blip r:embed="rId3"/>
          <a:srcRect t="2708" b="2708"/>
          <a:stretch>
            <a:fillRect/>
          </a:stretch>
        </p:blipFill>
        <p:spPr/>
      </p:pic>
      <p:sp>
        <p:nvSpPr>
          <p:cNvPr id="9" name="Title 1">
            <a:extLst>
              <a:ext uri="{FF2B5EF4-FFF2-40B4-BE49-F238E27FC236}">
                <a16:creationId xmlns:a16="http://schemas.microsoft.com/office/drawing/2014/main" id="{94ADDCF4-C8B1-7041-4F64-01AABBE629F0}"/>
              </a:ext>
            </a:extLst>
          </p:cNvPr>
          <p:cNvSpPr txBox="1">
            <a:spLocks noGrp="1"/>
          </p:cNvSpPr>
          <p:nvPr>
            <p:ph type="title" idx="4294967295"/>
          </p:nvPr>
        </p:nvSpPr>
        <p:spPr>
          <a:xfrm>
            <a:off x="515095" y="2412586"/>
            <a:ext cx="4871913" cy="1722091"/>
          </a:xfrm>
          <a:prstGeom prst="rect">
            <a:avLst/>
          </a:prstGeom>
          <a:noFill/>
          <a:ln>
            <a:noFill/>
            <a:prstDash/>
          </a:ln>
          <a:effectLst/>
        </p:spPr>
        <p:txBody>
          <a:bodyPr rot="0" spcFirstLastPara="0" vertOverflow="overflow" horzOverflow="overflow" vert="horz" wrap="square" lIns="0" tIns="45720" rIns="9000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STOP 5: Ramsden Hall</a:t>
            </a:r>
          </a:p>
        </p:txBody>
      </p:sp>
    </p:spTree>
    <p:extLst>
      <p:ext uri="{BB962C8B-B14F-4D97-AF65-F5344CB8AC3E}">
        <p14:creationId xmlns:p14="http://schemas.microsoft.com/office/powerpoint/2010/main" val="24717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10139-4387-750A-9EC3-22F123301622}"/>
              </a:ext>
            </a:extLst>
          </p:cNvPr>
          <p:cNvSpPr>
            <a:spLocks noGrp="1"/>
          </p:cNvSpPr>
          <p:nvPr>
            <p:ph type="title"/>
          </p:nvPr>
        </p:nvSpPr>
        <p:spPr>
          <a:xfrm>
            <a:off x="357187" y="319318"/>
            <a:ext cx="11016801" cy="983346"/>
          </a:xfrm>
        </p:spPr>
        <p:txBody>
          <a:bodyPr>
            <a:normAutofit/>
          </a:bodyPr>
          <a:lstStyle/>
          <a:p>
            <a:r>
              <a:rPr lang="en-GB" sz="2800"/>
              <a:t>What can Barrow’s buildings tell us about the story of our town?</a:t>
            </a:r>
          </a:p>
        </p:txBody>
      </p:sp>
      <p:sp>
        <p:nvSpPr>
          <p:cNvPr id="3" name="Text Placeholder 2">
            <a:extLst>
              <a:ext uri="{FF2B5EF4-FFF2-40B4-BE49-F238E27FC236}">
                <a16:creationId xmlns:a16="http://schemas.microsoft.com/office/drawing/2014/main" id="{01CD88DD-C5BD-3590-6F80-5370497B15CD}"/>
              </a:ext>
            </a:extLst>
          </p:cNvPr>
          <p:cNvSpPr>
            <a:spLocks noGrp="1"/>
          </p:cNvSpPr>
          <p:nvPr>
            <p:ph type="body" sz="quarter" idx="10"/>
          </p:nvPr>
        </p:nvSpPr>
        <p:spPr>
          <a:xfrm>
            <a:off x="377376" y="1302664"/>
            <a:ext cx="10996612" cy="461962"/>
          </a:xfrm>
        </p:spPr>
        <p:txBody>
          <a:bodyPr/>
          <a:lstStyle/>
          <a:p>
            <a:r>
              <a:rPr lang="en-GB"/>
              <a:t>Key Stage 2</a:t>
            </a:r>
          </a:p>
        </p:txBody>
      </p:sp>
      <p:sp>
        <p:nvSpPr>
          <p:cNvPr id="4" name="Content Placeholder 3">
            <a:extLst>
              <a:ext uri="{FF2B5EF4-FFF2-40B4-BE49-F238E27FC236}">
                <a16:creationId xmlns:a16="http://schemas.microsoft.com/office/drawing/2014/main" id="{FFC599B9-538B-61B4-BBEB-331917FFF873}"/>
              </a:ext>
            </a:extLst>
          </p:cNvPr>
          <p:cNvSpPr>
            <a:spLocks noGrp="1"/>
          </p:cNvSpPr>
          <p:nvPr>
            <p:ph idx="1"/>
          </p:nvPr>
        </p:nvSpPr>
        <p:spPr>
          <a:xfrm>
            <a:off x="377376" y="2429353"/>
            <a:ext cx="10794208" cy="3392103"/>
          </a:xfrm>
        </p:spPr>
        <p:txBody>
          <a:bodyPr/>
          <a:lstStyle/>
          <a:p>
            <a:pPr marL="342900" indent="-342900">
              <a:buFont typeface="Arial" panose="020B0604020202020204" pitchFamily="34" charset="0"/>
              <a:buChar char="•"/>
            </a:pPr>
            <a:r>
              <a:rPr lang="en-GB" sz="2400"/>
              <a:t>To develop pupils’ knowledge of significant places, people, events and themes in Barrow’s history. </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To support pupils in using the built historic environment as historical evidence to find out about an area in the past</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To build pupils’ sense of place and belonging in the community in which they live</a:t>
            </a:r>
          </a:p>
        </p:txBody>
      </p:sp>
    </p:spTree>
    <p:extLst>
      <p:ext uri="{BB962C8B-B14F-4D97-AF65-F5344CB8AC3E}">
        <p14:creationId xmlns:p14="http://schemas.microsoft.com/office/powerpoint/2010/main" val="764293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D0E9B-58AE-5615-5FF5-4637DDC05EA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474E4667-A057-95D9-9643-9D85767BCD60}"/>
              </a:ext>
            </a:extLst>
          </p:cNvPr>
          <p:cNvSpPr txBox="1">
            <a:spLocks noGrp="1"/>
          </p:cNvSpPr>
          <p:nvPr>
            <p:ph type="title" idx="4294967295"/>
          </p:nvPr>
        </p:nvSpPr>
        <p:spPr>
          <a:xfrm>
            <a:off x="515095" y="2412586"/>
            <a:ext cx="4871913" cy="1722091"/>
          </a:xfrm>
          <a:prstGeom prst="rect">
            <a:avLst/>
          </a:prstGeom>
          <a:noFill/>
          <a:ln>
            <a:noFill/>
            <a:prstDash/>
          </a:ln>
          <a:effectLst/>
        </p:spPr>
        <p:txBody>
          <a:bodyPr rot="0" spcFirstLastPara="0" vertOverflow="overflow" horzOverflow="overflow" vert="horz" wrap="square" lIns="0" tIns="45720" rIns="9000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STOP 6: Furness Railway Hotel and Pub</a:t>
            </a:r>
          </a:p>
        </p:txBody>
      </p:sp>
      <p:pic>
        <p:nvPicPr>
          <p:cNvPr id="5" name="Picture Placeholder 4" descr="A 3 storey building with many curved windows">
            <a:extLst>
              <a:ext uri="{FF2B5EF4-FFF2-40B4-BE49-F238E27FC236}">
                <a16:creationId xmlns:a16="http://schemas.microsoft.com/office/drawing/2014/main" id="{F2E4B6A3-E860-AE61-47A4-ED88A12831FD}"/>
              </a:ext>
            </a:extLst>
          </p:cNvPr>
          <p:cNvPicPr>
            <a:picLocks noGrp="1" noChangeAspect="1"/>
          </p:cNvPicPr>
          <p:nvPr>
            <p:ph type="pic" sz="quarter" idx="10"/>
          </p:nvPr>
        </p:nvPicPr>
        <p:blipFill>
          <a:blip r:embed="rId3"/>
          <a:srcRect t="3906" b="3906"/>
          <a:stretch>
            <a:fillRect/>
          </a:stretch>
        </p:blipFill>
        <p:spPr/>
      </p:pic>
    </p:spTree>
    <p:extLst>
      <p:ext uri="{BB962C8B-B14F-4D97-AF65-F5344CB8AC3E}">
        <p14:creationId xmlns:p14="http://schemas.microsoft.com/office/powerpoint/2010/main" val="72963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789D5-5D31-D515-7F75-1CB6D92EB9C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77F00C51-735C-99D9-128B-BA422B5529C5}"/>
              </a:ext>
            </a:extLst>
          </p:cNvPr>
          <p:cNvSpPr txBox="1">
            <a:spLocks noGrp="1"/>
          </p:cNvSpPr>
          <p:nvPr>
            <p:ph type="title" idx="4294967295"/>
          </p:nvPr>
        </p:nvSpPr>
        <p:spPr>
          <a:xfrm>
            <a:off x="515095" y="2412586"/>
            <a:ext cx="4871913" cy="1722091"/>
          </a:xfrm>
          <a:prstGeom prst="rect">
            <a:avLst/>
          </a:prstGeom>
          <a:noFill/>
          <a:ln>
            <a:noFill/>
            <a:prstDash/>
          </a:ln>
          <a:effectLst/>
        </p:spPr>
        <p:txBody>
          <a:bodyPr rot="0" spcFirstLastPara="0" vertOverflow="overflow" horzOverflow="overflow" vert="horz" wrap="square" lIns="0" tIns="45720" rIns="9000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tx1"/>
                </a:solidFill>
                <a:effectLst/>
                <a:uLnTx/>
                <a:uFillTx/>
                <a:latin typeface="Arial" panose="020B0604020202020204" pitchFamily="34" charset="0"/>
                <a:ea typeface="+mj-ea"/>
              </a:rPr>
              <a:t>STOP 7: Spirit of Barrow Statue</a:t>
            </a:r>
            <a:endParaRPr kumimoji="0" lang="en-GB" sz="40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pic>
        <p:nvPicPr>
          <p:cNvPr id="6" name="Picture Placeholder 5" descr="A statue of shipyard workers">
            <a:extLst>
              <a:ext uri="{FF2B5EF4-FFF2-40B4-BE49-F238E27FC236}">
                <a16:creationId xmlns:a16="http://schemas.microsoft.com/office/drawing/2014/main" id="{696A241A-DCAF-C76E-0C05-A994B9AD90B5}"/>
              </a:ext>
            </a:extLst>
          </p:cNvPr>
          <p:cNvPicPr>
            <a:picLocks noGrp="1" noChangeAspect="1"/>
          </p:cNvPicPr>
          <p:nvPr>
            <p:ph type="pic" sz="quarter" idx="10"/>
          </p:nvPr>
        </p:nvPicPr>
        <p:blipFill>
          <a:blip r:embed="rId3"/>
          <a:srcRect t="7795" b="7795"/>
          <a:stretch>
            <a:fillRect/>
          </a:stretch>
        </p:blipFill>
        <p:spPr/>
      </p:pic>
    </p:spTree>
    <p:extLst>
      <p:ext uri="{BB962C8B-B14F-4D97-AF65-F5344CB8AC3E}">
        <p14:creationId xmlns:p14="http://schemas.microsoft.com/office/powerpoint/2010/main" val="162818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ED173-9AB3-31F9-7D33-CB40A86EE48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70D6F780-212F-3FB4-F796-85C6E2FA4C6C}"/>
              </a:ext>
            </a:extLst>
          </p:cNvPr>
          <p:cNvSpPr txBox="1">
            <a:spLocks noGrp="1"/>
          </p:cNvSpPr>
          <p:nvPr>
            <p:ph type="title" idx="4294967295"/>
          </p:nvPr>
        </p:nvSpPr>
        <p:spPr>
          <a:xfrm>
            <a:off x="515095" y="2412586"/>
            <a:ext cx="4871913" cy="1722091"/>
          </a:xfrm>
          <a:prstGeom prst="rect">
            <a:avLst/>
          </a:prstGeom>
          <a:noFill/>
          <a:ln>
            <a:noFill/>
            <a:prstDash/>
          </a:ln>
          <a:effectLst/>
        </p:spPr>
        <p:txBody>
          <a:bodyPr rot="0" spcFirstLastPara="0" vertOverflow="overflow" horzOverflow="overflow" vert="horz" wrap="square" lIns="0" tIns="45720" rIns="9000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STOP 8:Barrow Town Hall </a:t>
            </a:r>
            <a:r>
              <a:rPr kumimoji="0" lang="en-GB" sz="4000" b="1" i="0" u="none" strike="noStrike" kern="1200" cap="none" spc="0" normalizeH="0" baseline="0" noProof="0" dirty="0">
                <a:ln>
                  <a:noFill/>
                </a:ln>
                <a:solidFill>
                  <a:schemeClr val="bg1"/>
                </a:solidFill>
                <a:effectLst/>
                <a:uLnTx/>
                <a:uFillTx/>
                <a:latin typeface="Arial" panose="020B0604020202020204" pitchFamily="34" charset="0"/>
                <a:ea typeface="+mj-ea"/>
              </a:rPr>
              <a:t>(2)</a:t>
            </a:r>
            <a:endParaRPr kumimoji="0" lang="en-GB" sz="40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pic>
        <p:nvPicPr>
          <p:cNvPr id="5" name="Picture Placeholder 4" descr="A large building with a clock tower">
            <a:extLst>
              <a:ext uri="{FF2B5EF4-FFF2-40B4-BE49-F238E27FC236}">
                <a16:creationId xmlns:a16="http://schemas.microsoft.com/office/drawing/2014/main" id="{5C343E3F-B300-31F0-7562-7BBFECE8C1C0}"/>
              </a:ext>
            </a:extLst>
          </p:cNvPr>
          <p:cNvPicPr>
            <a:picLocks noGrp="1" noChangeAspect="1"/>
          </p:cNvPicPr>
          <p:nvPr>
            <p:ph type="pic" sz="quarter" idx="10"/>
          </p:nvPr>
        </p:nvPicPr>
        <p:blipFill>
          <a:blip r:embed="rId3"/>
          <a:srcRect t="3202" b="8812"/>
          <a:stretch/>
        </p:blipFill>
        <p:spPr>
          <a:xfrm>
            <a:off x="6096000" y="0"/>
            <a:ext cx="6096000" cy="6858000"/>
          </a:xfrm>
        </p:spPr>
      </p:pic>
    </p:spTree>
    <p:extLst>
      <p:ext uri="{BB962C8B-B14F-4D97-AF65-F5344CB8AC3E}">
        <p14:creationId xmlns:p14="http://schemas.microsoft.com/office/powerpoint/2010/main" val="131552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CC3FC-C3CC-0513-DA29-736944849744}"/>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EFD03E3C-A643-0238-5FE4-51EDB559D35E}"/>
              </a:ext>
            </a:extLst>
          </p:cNvPr>
          <p:cNvSpPr txBox="1">
            <a:spLocks noGrp="1"/>
          </p:cNvSpPr>
          <p:nvPr>
            <p:ph type="title" idx="4294967295"/>
          </p:nvPr>
        </p:nvSpPr>
        <p:spPr>
          <a:xfrm>
            <a:off x="515095" y="2412586"/>
            <a:ext cx="4871913" cy="1722091"/>
          </a:xfrm>
          <a:prstGeom prst="rect">
            <a:avLst/>
          </a:prstGeom>
          <a:noFill/>
          <a:ln>
            <a:noFill/>
            <a:prstDash/>
          </a:ln>
          <a:effectLst/>
        </p:spPr>
        <p:txBody>
          <a:bodyPr rot="0" spcFirstLastPara="0" vertOverflow="overflow" horzOverflow="overflow" vert="horz" wrap="square" lIns="0" tIns="45720" rIns="9000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STOP 9: The site of Pass &amp; Co Department Store on Duke Street</a:t>
            </a:r>
          </a:p>
        </p:txBody>
      </p:sp>
      <p:pic>
        <p:nvPicPr>
          <p:cNvPr id="6" name="Picture Placeholder 5" descr="A building with a store front and a horizontally striped roof">
            <a:extLst>
              <a:ext uri="{FF2B5EF4-FFF2-40B4-BE49-F238E27FC236}">
                <a16:creationId xmlns:a16="http://schemas.microsoft.com/office/drawing/2014/main" id="{5995C1D2-D6C7-3D46-B1BA-71D63A5995F5}"/>
              </a:ext>
            </a:extLst>
          </p:cNvPr>
          <p:cNvPicPr>
            <a:picLocks noGrp="1" noChangeAspect="1"/>
          </p:cNvPicPr>
          <p:nvPr>
            <p:ph type="pic" sz="quarter" idx="10"/>
          </p:nvPr>
        </p:nvPicPr>
        <p:blipFill>
          <a:blip r:embed="rId3"/>
          <a:srcRect/>
          <a:stretch>
            <a:fillRect/>
          </a:stretch>
        </p:blipFill>
        <p:spPr/>
      </p:pic>
    </p:spTree>
    <p:extLst>
      <p:ext uri="{BB962C8B-B14F-4D97-AF65-F5344CB8AC3E}">
        <p14:creationId xmlns:p14="http://schemas.microsoft.com/office/powerpoint/2010/main" val="61794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17CE1-4976-5F24-E64C-C34E2336ABFB}"/>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E9AF2D6E-3817-5CF9-6F04-7E273CA916A1}"/>
              </a:ext>
            </a:extLst>
          </p:cNvPr>
          <p:cNvSpPr txBox="1">
            <a:spLocks noGrp="1"/>
          </p:cNvSpPr>
          <p:nvPr>
            <p:ph type="title" idx="4294967295"/>
          </p:nvPr>
        </p:nvSpPr>
        <p:spPr>
          <a:xfrm>
            <a:off x="515095" y="2412586"/>
            <a:ext cx="4871913" cy="1722091"/>
          </a:xfrm>
          <a:prstGeom prst="rect">
            <a:avLst/>
          </a:prstGeom>
          <a:noFill/>
          <a:ln>
            <a:noFill/>
            <a:prstDash/>
          </a:ln>
          <a:effectLst/>
        </p:spPr>
        <p:txBody>
          <a:bodyPr rot="0" spcFirstLastPara="0" vertOverflow="overflow" horzOverflow="overflow" vert="horz" wrap="square" lIns="0" tIns="45720" rIns="9000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b="1" i="0" kern="1200" baseline="0">
                <a:solidFill>
                  <a:srgbClr val="597F32"/>
                </a:solidFill>
                <a:latin typeface="Arial" panose="020B06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tx1"/>
                </a:solidFill>
                <a:effectLst/>
                <a:uLnTx/>
                <a:uFillTx/>
                <a:latin typeface="Arial" panose="020B0604020202020204" pitchFamily="34" charset="0"/>
                <a:ea typeface="+mj-ea"/>
              </a:rPr>
              <a:t>STOP 10: Barrow Library and Archive</a:t>
            </a:r>
            <a:endParaRPr kumimoji="0" lang="en-GB" sz="40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pic>
        <p:nvPicPr>
          <p:cNvPr id="5" name="Picture Placeholder 4" descr="A large stone building in the background with a street and zebra crossing in the foreground">
            <a:extLst>
              <a:ext uri="{FF2B5EF4-FFF2-40B4-BE49-F238E27FC236}">
                <a16:creationId xmlns:a16="http://schemas.microsoft.com/office/drawing/2014/main" id="{B9CC8F2F-1F29-A5BB-1DD6-3813EE3E2A0D}"/>
              </a:ext>
            </a:extLst>
          </p:cNvPr>
          <p:cNvPicPr>
            <a:picLocks noGrp="1" noChangeAspect="1"/>
          </p:cNvPicPr>
          <p:nvPr>
            <p:ph type="pic" sz="quarter" idx="10"/>
          </p:nvPr>
        </p:nvPicPr>
        <p:blipFill>
          <a:blip r:embed="rId3"/>
          <a:srcRect t="5568" b="5568"/>
          <a:stretch>
            <a:fillRect/>
          </a:stretch>
        </p:blipFill>
        <p:spPr/>
      </p:pic>
    </p:spTree>
    <p:extLst>
      <p:ext uri="{BB962C8B-B14F-4D97-AF65-F5344CB8AC3E}">
        <p14:creationId xmlns:p14="http://schemas.microsoft.com/office/powerpoint/2010/main" val="267546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97EDF-6178-5BEF-D7FA-654B674DA7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AB410E-96A8-2764-4A1B-8418EA353D84}"/>
              </a:ext>
            </a:extLst>
          </p:cNvPr>
          <p:cNvSpPr>
            <a:spLocks noGrp="1"/>
          </p:cNvSpPr>
          <p:nvPr>
            <p:ph type="title"/>
          </p:nvPr>
        </p:nvSpPr>
        <p:spPr>
          <a:xfrm>
            <a:off x="266904" y="526164"/>
            <a:ext cx="5217392" cy="1099374"/>
          </a:xfrm>
        </p:spPr>
        <p:txBody>
          <a:bodyPr>
            <a:normAutofit fontScale="90000"/>
          </a:bodyPr>
          <a:lstStyle/>
          <a:p>
            <a:r>
              <a:rPr lang="en-GB" sz="3200"/>
              <a:t>What can Barrow’s buildings tell us about the story of our town? History Trail</a:t>
            </a:r>
            <a:endParaRPr lang="en-GB"/>
          </a:p>
        </p:txBody>
      </p:sp>
      <p:sp>
        <p:nvSpPr>
          <p:cNvPr id="3" name="Content Placeholder 2">
            <a:extLst>
              <a:ext uri="{FF2B5EF4-FFF2-40B4-BE49-F238E27FC236}">
                <a16:creationId xmlns:a16="http://schemas.microsoft.com/office/drawing/2014/main" id="{FC22625B-8FEA-8920-C53A-9A853D848A63}"/>
              </a:ext>
            </a:extLst>
          </p:cNvPr>
          <p:cNvSpPr>
            <a:spLocks noGrp="1"/>
          </p:cNvSpPr>
          <p:nvPr>
            <p:ph idx="1"/>
          </p:nvPr>
        </p:nvSpPr>
        <p:spPr>
          <a:xfrm>
            <a:off x="240624" y="1780413"/>
            <a:ext cx="5694304" cy="2953608"/>
          </a:xfrm>
        </p:spPr>
        <p:txBody>
          <a:bodyPr/>
          <a:lstStyle/>
          <a:p>
            <a:r>
              <a:rPr lang="en-GB" sz="2000" dirty="0"/>
              <a:t>As you take part in the history trail, you will visit each of the sites from the previous slides. Your teacher will tell you more about each site and will ask you some questions!</a:t>
            </a:r>
          </a:p>
          <a:p>
            <a:r>
              <a:rPr lang="en-GB" sz="2000" dirty="0"/>
              <a:t>You will be given a copy of the </a:t>
            </a:r>
            <a:r>
              <a:rPr lang="en-GB" sz="2000" dirty="0">
                <a:hlinkClick r:id="rId2"/>
              </a:rPr>
              <a:t>worksheet </a:t>
            </a:r>
            <a:r>
              <a:rPr lang="en-GB" sz="2000" dirty="0"/>
              <a:t>opposite. Each of the 10 sites are marked on the worksheet and there are also some things to </a:t>
            </a:r>
            <a:r>
              <a:rPr lang="en-GB" sz="2000" b="1" dirty="0"/>
              <a:t>SPOT</a:t>
            </a:r>
            <a:r>
              <a:rPr lang="en-GB" sz="2000" dirty="0"/>
              <a:t> as you walk from one site to the next.  If you see them, tick them off on your sheet!</a:t>
            </a:r>
          </a:p>
        </p:txBody>
      </p:sp>
      <p:grpSp>
        <p:nvGrpSpPr>
          <p:cNvPr id="6" name="Consider Char" descr="Consider Character">
            <a:extLst>
              <a:ext uri="{FF2B5EF4-FFF2-40B4-BE49-F238E27FC236}">
                <a16:creationId xmlns:a16="http://schemas.microsoft.com/office/drawing/2014/main" id="{77B957D6-51AC-86B6-454B-C23BB46C6110}"/>
              </a:ext>
            </a:extLst>
          </p:cNvPr>
          <p:cNvGrpSpPr/>
          <p:nvPr/>
        </p:nvGrpSpPr>
        <p:grpSpPr>
          <a:xfrm>
            <a:off x="323412" y="4903470"/>
            <a:ext cx="1351422" cy="1740367"/>
            <a:chOff x="8257250" y="394378"/>
            <a:chExt cx="2568902" cy="3308243"/>
          </a:xfrm>
        </p:grpSpPr>
        <p:sp>
          <p:nvSpPr>
            <p:cNvPr id="7" name="Washi">
              <a:extLst>
                <a:ext uri="{FF2B5EF4-FFF2-40B4-BE49-F238E27FC236}">
                  <a16:creationId xmlns:a16="http://schemas.microsoft.com/office/drawing/2014/main" id="{C9A4BBA5-C188-2E27-D85C-9D3EEF481E4C}"/>
                </a:ext>
                <a:ext uri="{C183D7F6-B498-43B3-948B-1728B52AA6E4}">
                  <adec:decorative xmlns:adec="http://schemas.microsoft.com/office/drawing/2017/decorative" val="1"/>
                </a:ext>
              </a:extLst>
            </p:cNvPr>
            <p:cNvSpPr txBox="1">
              <a:spLocks/>
            </p:cNvSpPr>
            <p:nvPr/>
          </p:nvSpPr>
          <p:spPr>
            <a:xfrm>
              <a:off x="8424752" y="394378"/>
              <a:ext cx="2233899" cy="681038"/>
            </a:xfrm>
            <a:prstGeom prst="rect">
              <a:avLst/>
            </a:prstGeom>
            <a:blipFill>
              <a:blip r:embed="rId3"/>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10" name="Text Placeholder">
              <a:extLst>
                <a:ext uri="{FF2B5EF4-FFF2-40B4-BE49-F238E27FC236}">
                  <a16:creationId xmlns:a16="http://schemas.microsoft.com/office/drawing/2014/main" id="{2EBA78C4-6180-96E3-37B2-689FC17E24DA}"/>
                </a:ext>
              </a:extLst>
            </p:cNvPr>
            <p:cNvSpPr txBox="1">
              <a:spLocks/>
            </p:cNvSpPr>
            <p:nvPr/>
          </p:nvSpPr>
          <p:spPr>
            <a:xfrm rot="21383919">
              <a:off x="8257250" y="580805"/>
              <a:ext cx="2568902" cy="414338"/>
            </a:xfrm>
            <a:prstGeom prst="rect">
              <a:avLst/>
            </a:prstGeom>
            <a:noFill/>
          </p:spPr>
          <p:txBody>
            <a:bodyPr anchor="ctr" anchorCtr="0">
              <a:normAutofit fontScale="2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Consider</a:t>
              </a:r>
              <a:endParaRPr lang="en-GB" sz="5400" dirty="0">
                <a:solidFill>
                  <a:srgbClr val="3F3F3F"/>
                </a:solidFill>
                <a:effectLst/>
                <a:latin typeface="Helvetica" pitchFamily="2" charset="0"/>
              </a:endParaRPr>
            </a:p>
          </p:txBody>
        </p:sp>
        <p:pic>
          <p:nvPicPr>
            <p:cNvPr id="11" name="Consider-icon">
              <a:extLst>
                <a:ext uri="{FF2B5EF4-FFF2-40B4-BE49-F238E27FC236}">
                  <a16:creationId xmlns:a16="http://schemas.microsoft.com/office/drawing/2014/main" id="{9FAD1C45-5C9B-3539-8A94-5B23C57969BB}"/>
                </a:ext>
              </a:extLst>
            </p:cNvPr>
            <p:cNvPicPr>
              <a:picLocks noChangeAspect="1"/>
            </p:cNvPicPr>
            <p:nvPr/>
          </p:nvPicPr>
          <p:blipFill>
            <a:blip r:embed="rId4"/>
            <a:srcRect/>
            <a:stretch/>
          </p:blipFill>
          <p:spPr>
            <a:xfrm>
              <a:off x="8273064" y="1091568"/>
              <a:ext cx="2466497" cy="2611053"/>
            </a:xfrm>
            <a:prstGeom prst="rect">
              <a:avLst/>
            </a:prstGeom>
          </p:spPr>
        </p:pic>
      </p:grpSp>
      <p:grpSp>
        <p:nvGrpSpPr>
          <p:cNvPr id="16" name="Washi" descr="What does each site tell you about what makes Barrow special?">
            <a:extLst>
              <a:ext uri="{FF2B5EF4-FFF2-40B4-BE49-F238E27FC236}">
                <a16:creationId xmlns:a16="http://schemas.microsoft.com/office/drawing/2014/main" id="{5226D1AF-D499-98C9-4871-3412FF044D1D}"/>
              </a:ext>
              <a:ext uri="{C183D7F6-B498-43B3-948B-1728B52AA6E4}">
                <adec:decorative xmlns:adec="http://schemas.microsoft.com/office/drawing/2017/decorative" val="0"/>
              </a:ext>
            </a:extLst>
          </p:cNvPr>
          <p:cNvGrpSpPr/>
          <p:nvPr/>
        </p:nvGrpSpPr>
        <p:grpSpPr>
          <a:xfrm>
            <a:off x="1994434" y="4959315"/>
            <a:ext cx="4232295" cy="1611573"/>
            <a:chOff x="9425511" y="452969"/>
            <a:chExt cx="2535663" cy="681038"/>
          </a:xfrm>
        </p:grpSpPr>
        <p:sp>
          <p:nvSpPr>
            <p:cNvPr id="17" name="Washi">
              <a:extLst>
                <a:ext uri="{FF2B5EF4-FFF2-40B4-BE49-F238E27FC236}">
                  <a16:creationId xmlns:a16="http://schemas.microsoft.com/office/drawing/2014/main" id="{5AB51F52-F7DE-E02A-E163-0BD925254EF2}"/>
                </a:ext>
                <a:ext uri="{C183D7F6-B498-43B3-948B-1728B52AA6E4}">
                  <adec:decorative xmlns:adec="http://schemas.microsoft.com/office/drawing/2017/decorative" val="1"/>
                </a:ext>
              </a:extLst>
            </p:cNvPr>
            <p:cNvSpPr txBox="1">
              <a:spLocks/>
            </p:cNvSpPr>
            <p:nvPr/>
          </p:nvSpPr>
          <p:spPr>
            <a:xfrm>
              <a:off x="9425511" y="452969"/>
              <a:ext cx="2535663"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8" name="Text Placeholder">
              <a:extLst>
                <a:ext uri="{FF2B5EF4-FFF2-40B4-BE49-F238E27FC236}">
                  <a16:creationId xmlns:a16="http://schemas.microsoft.com/office/drawing/2014/main" id="{08EA9C17-2515-D4A2-7C80-F8BD3232C317}"/>
                </a:ext>
                <a:ext uri="{C183D7F6-B498-43B3-948B-1728B52AA6E4}">
                  <adec:decorative xmlns:adec="http://schemas.microsoft.com/office/drawing/2017/decorative" val="0"/>
                </a:ext>
              </a:extLst>
            </p:cNvPr>
            <p:cNvSpPr txBox="1">
              <a:spLocks/>
            </p:cNvSpPr>
            <p:nvPr/>
          </p:nvSpPr>
          <p:spPr>
            <a:xfrm rot="21383919">
              <a:off x="9525046" y="582347"/>
              <a:ext cx="2339651" cy="414338"/>
            </a:xfrm>
            <a:prstGeom prst="rect">
              <a:avLst/>
            </a:prstGeom>
            <a:noFill/>
          </p:spPr>
          <p:txBody>
            <a:bodyPr lIns="91440" tIns="45720" rIns="91440" bIns="45720"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W</a:t>
              </a:r>
              <a:r>
                <a:rPr lang="en-GB" sz="2400" dirty="0">
                  <a:effectLst/>
                  <a:ea typeface="Times New Roman" panose="02020603050405020304" pitchFamily="18" charset="0"/>
                </a:rPr>
                <a:t>hat does each site tell you about</a:t>
              </a:r>
              <a:r>
                <a:rPr lang="en-GB" sz="2400" dirty="0">
                  <a:ea typeface="Times New Roman" panose="02020603050405020304" pitchFamily="18" charset="0"/>
                </a:rPr>
                <a:t> what makes Barrow special?</a:t>
              </a:r>
              <a:endParaRPr lang="en-GB" sz="2400" dirty="0">
                <a:effectLst/>
                <a:ea typeface="Times New Roman" panose="02020603050405020304" pitchFamily="18" charset="0"/>
              </a:endParaRPr>
            </a:p>
          </p:txBody>
        </p:sp>
      </p:grpSp>
      <p:pic>
        <p:nvPicPr>
          <p:cNvPr id="13" name="Picture Placeholder 12" descr="A diagram of trail in yellow with various buildings and statues along the trail">
            <a:extLst>
              <a:ext uri="{FF2B5EF4-FFF2-40B4-BE49-F238E27FC236}">
                <a16:creationId xmlns:a16="http://schemas.microsoft.com/office/drawing/2014/main" id="{E697BB49-B7F8-B51E-767C-6346BA57CA5B}"/>
              </a:ext>
            </a:extLst>
          </p:cNvPr>
          <p:cNvPicPr>
            <a:picLocks noGrp="1" noChangeAspect="1"/>
          </p:cNvPicPr>
          <p:nvPr>
            <p:ph type="pic" sz="quarter" idx="12"/>
          </p:nvPr>
        </p:nvPicPr>
        <p:blipFill>
          <a:blip r:embed="rId7"/>
          <a:srcRect t="10742" b="134"/>
          <a:stretch/>
        </p:blipFill>
        <p:spPr>
          <a:xfrm rot="20733588">
            <a:off x="6246643" y="282363"/>
            <a:ext cx="2945160" cy="3725890"/>
          </a:xfrm>
        </p:spPr>
      </p:pic>
      <p:sp>
        <p:nvSpPr>
          <p:cNvPr id="8" name="Picture Placeholder 7">
            <a:extLst>
              <a:ext uri="{FF2B5EF4-FFF2-40B4-BE49-F238E27FC236}">
                <a16:creationId xmlns:a16="http://schemas.microsoft.com/office/drawing/2014/main" id="{D11CF5B6-1CB5-CB7B-F60A-334CAD203ECB}"/>
              </a:ext>
            </a:extLst>
          </p:cNvPr>
          <p:cNvSpPr>
            <a:spLocks noGrp="1"/>
          </p:cNvSpPr>
          <p:nvPr>
            <p:ph type="pic" sz="quarter" idx="13"/>
          </p:nvPr>
        </p:nvSpPr>
        <p:spPr>
          <a:xfrm rot="1268507">
            <a:off x="8062919" y="1987829"/>
            <a:ext cx="3554984" cy="4657574"/>
          </a:xfrm>
        </p:spPr>
        <p:txBody>
          <a:bodyPr/>
          <a:lstStyle/>
          <a:p>
            <a:endParaRPr lang="en-GB"/>
          </a:p>
        </p:txBody>
      </p:sp>
      <p:sp>
        <p:nvSpPr>
          <p:cNvPr id="4" name="Picture Placeholder 3">
            <a:extLst>
              <a:ext uri="{FF2B5EF4-FFF2-40B4-BE49-F238E27FC236}">
                <a16:creationId xmlns:a16="http://schemas.microsoft.com/office/drawing/2014/main" id="{8DBDA7E1-628F-80C8-6229-58339285189E}"/>
              </a:ext>
            </a:extLst>
          </p:cNvPr>
          <p:cNvSpPr>
            <a:spLocks noGrp="1"/>
          </p:cNvSpPr>
          <p:nvPr>
            <p:ph type="pic" sz="quarter" idx="11"/>
          </p:nvPr>
        </p:nvSpPr>
        <p:spPr>
          <a:xfrm rot="20733588">
            <a:off x="5936394" y="-71265"/>
            <a:ext cx="3533443" cy="4331937"/>
          </a:xfrm>
        </p:spPr>
        <p:txBody>
          <a:bodyPr/>
          <a:lstStyle/>
          <a:p>
            <a:endParaRPr lang="en-GB"/>
          </a:p>
        </p:txBody>
      </p:sp>
      <p:pic>
        <p:nvPicPr>
          <p:cNvPr id="15" name="Picture Placeholder 14" descr="A diagram of trail in yellow with various buildings and statues along the trail">
            <a:extLst>
              <a:ext uri="{FF2B5EF4-FFF2-40B4-BE49-F238E27FC236}">
                <a16:creationId xmlns:a16="http://schemas.microsoft.com/office/drawing/2014/main" id="{36A4862D-4EA1-81D5-2245-F2A675E088BC}"/>
              </a:ext>
            </a:extLst>
          </p:cNvPr>
          <p:cNvPicPr>
            <a:picLocks noGrp="1" noChangeAspect="1"/>
          </p:cNvPicPr>
          <p:nvPr>
            <p:ph type="pic" sz="quarter" idx="14"/>
          </p:nvPr>
        </p:nvPicPr>
        <p:blipFill>
          <a:blip r:embed="rId8"/>
          <a:srcRect t="-717" b="8417"/>
          <a:stretch/>
        </p:blipFill>
        <p:spPr>
          <a:xfrm rot="1268507">
            <a:off x="8437577" y="2494136"/>
            <a:ext cx="2878832" cy="3899480"/>
          </a:xfrm>
        </p:spPr>
      </p:pic>
    </p:spTree>
    <p:extLst>
      <p:ext uri="{BB962C8B-B14F-4D97-AF65-F5344CB8AC3E}">
        <p14:creationId xmlns:p14="http://schemas.microsoft.com/office/powerpoint/2010/main" val="387418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BF28F8-DE4D-5A2A-E7A5-D6E214DF4470}"/>
              </a:ext>
            </a:extLst>
          </p:cNvPr>
          <p:cNvSpPr>
            <a:spLocks noGrp="1"/>
          </p:cNvSpPr>
          <p:nvPr>
            <p:ph type="title"/>
          </p:nvPr>
        </p:nvSpPr>
        <p:spPr/>
        <p:txBody>
          <a:bodyPr>
            <a:normAutofit fontScale="90000"/>
          </a:bodyPr>
          <a:lstStyle/>
          <a:p>
            <a:r>
              <a:rPr lang="en-GB"/>
              <a:t>What can Barrow’s buildings tell us about the story of our town? StoryMap</a:t>
            </a:r>
          </a:p>
        </p:txBody>
      </p:sp>
      <p:sp>
        <p:nvSpPr>
          <p:cNvPr id="17" name="Content Placeholder 16">
            <a:extLst>
              <a:ext uri="{FF2B5EF4-FFF2-40B4-BE49-F238E27FC236}">
                <a16:creationId xmlns:a16="http://schemas.microsoft.com/office/drawing/2014/main" id="{AF5914CE-9A18-988E-02DE-626C620F65AB}"/>
              </a:ext>
            </a:extLst>
          </p:cNvPr>
          <p:cNvSpPr>
            <a:spLocks noGrp="1"/>
          </p:cNvSpPr>
          <p:nvPr>
            <p:ph idx="1"/>
          </p:nvPr>
        </p:nvSpPr>
        <p:spPr>
          <a:xfrm>
            <a:off x="381886" y="1411705"/>
            <a:ext cx="5324852" cy="2017296"/>
          </a:xfrm>
        </p:spPr>
        <p:txBody>
          <a:bodyPr/>
          <a:lstStyle/>
          <a:p>
            <a:r>
              <a:rPr lang="en-GB" sz="2400" dirty="0"/>
              <a:t>If you can’t walk the trail in person, you could explore the sites using the </a:t>
            </a:r>
            <a:r>
              <a:rPr lang="en-GB" sz="2400" dirty="0">
                <a:hlinkClick r:id="rId3"/>
              </a:rPr>
              <a:t>StoryMap</a:t>
            </a:r>
            <a:r>
              <a:rPr lang="en-GB" sz="2400" dirty="0"/>
              <a:t>: What can Barrow’s buildings tell us about the story of our town?</a:t>
            </a:r>
          </a:p>
          <a:p>
            <a:endParaRPr lang="en-GB" dirty="0"/>
          </a:p>
        </p:txBody>
      </p:sp>
      <p:grpSp>
        <p:nvGrpSpPr>
          <p:cNvPr id="3" name="Consider Char" descr="Consider Character">
            <a:extLst>
              <a:ext uri="{FF2B5EF4-FFF2-40B4-BE49-F238E27FC236}">
                <a16:creationId xmlns:a16="http://schemas.microsoft.com/office/drawing/2014/main" id="{8FEA24E7-AB5A-B2C9-F755-62EA99EEFA87}"/>
              </a:ext>
            </a:extLst>
          </p:cNvPr>
          <p:cNvGrpSpPr/>
          <p:nvPr/>
        </p:nvGrpSpPr>
        <p:grpSpPr>
          <a:xfrm>
            <a:off x="292951" y="3728356"/>
            <a:ext cx="1942726" cy="2501851"/>
            <a:chOff x="8257250" y="394378"/>
            <a:chExt cx="2568902" cy="3308243"/>
          </a:xfrm>
        </p:grpSpPr>
        <p:sp>
          <p:nvSpPr>
            <p:cNvPr id="10" name="Washi">
              <a:extLst>
                <a:ext uri="{FF2B5EF4-FFF2-40B4-BE49-F238E27FC236}">
                  <a16:creationId xmlns:a16="http://schemas.microsoft.com/office/drawing/2014/main" id="{24EB064F-A245-E8CC-3FE7-24C4C8AE3320}"/>
                </a:ext>
                <a:ext uri="{C183D7F6-B498-43B3-948B-1728B52AA6E4}">
                  <adec:decorative xmlns:adec="http://schemas.microsoft.com/office/drawing/2017/decorative" val="1"/>
                </a:ext>
              </a:extLst>
            </p:cNvPr>
            <p:cNvSpPr txBox="1">
              <a:spLocks/>
            </p:cNvSpPr>
            <p:nvPr/>
          </p:nvSpPr>
          <p:spPr>
            <a:xfrm>
              <a:off x="8424752" y="394378"/>
              <a:ext cx="2233899" cy="681038"/>
            </a:xfrm>
            <a:prstGeom prst="rect">
              <a:avLst/>
            </a:prstGeom>
            <a:blipFill>
              <a:blip r:embed="rId4"/>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11" name="Text Placeholder">
              <a:extLst>
                <a:ext uri="{FF2B5EF4-FFF2-40B4-BE49-F238E27FC236}">
                  <a16:creationId xmlns:a16="http://schemas.microsoft.com/office/drawing/2014/main" id="{407BC825-E197-7643-9702-3273D028342D}"/>
                </a:ext>
              </a:extLst>
            </p:cNvPr>
            <p:cNvSpPr txBox="1">
              <a:spLocks/>
            </p:cNvSpPr>
            <p:nvPr/>
          </p:nvSpPr>
          <p:spPr>
            <a:xfrm rot="21383919">
              <a:off x="8257250" y="580805"/>
              <a:ext cx="2568902" cy="414338"/>
            </a:xfrm>
            <a:prstGeom prst="rect">
              <a:avLst/>
            </a:prstGeom>
            <a:noFill/>
          </p:spPr>
          <p:txBody>
            <a:bodyPr anchor="ctr" anchorCtr="0">
              <a:normAutofit fontScale="3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Consider</a:t>
              </a:r>
              <a:endParaRPr lang="en-GB" sz="5400" dirty="0">
                <a:solidFill>
                  <a:srgbClr val="3F3F3F"/>
                </a:solidFill>
                <a:effectLst/>
                <a:latin typeface="Helvetica" pitchFamily="2" charset="0"/>
              </a:endParaRPr>
            </a:p>
          </p:txBody>
        </p:sp>
        <p:pic>
          <p:nvPicPr>
            <p:cNvPr id="15" name="Consider-icon">
              <a:extLst>
                <a:ext uri="{FF2B5EF4-FFF2-40B4-BE49-F238E27FC236}">
                  <a16:creationId xmlns:a16="http://schemas.microsoft.com/office/drawing/2014/main" id="{597B7CEF-9A87-2DCF-6AA8-B359FAEC3658}"/>
                </a:ext>
              </a:extLst>
            </p:cNvPr>
            <p:cNvPicPr>
              <a:picLocks noChangeAspect="1"/>
            </p:cNvPicPr>
            <p:nvPr/>
          </p:nvPicPr>
          <p:blipFill>
            <a:blip r:embed="rId5"/>
            <a:srcRect/>
            <a:stretch/>
          </p:blipFill>
          <p:spPr>
            <a:xfrm>
              <a:off x="8273064" y="1091568"/>
              <a:ext cx="2466497" cy="2611053"/>
            </a:xfrm>
            <a:prstGeom prst="rect">
              <a:avLst/>
            </a:prstGeom>
          </p:spPr>
        </p:pic>
      </p:grpSp>
      <p:grpSp>
        <p:nvGrpSpPr>
          <p:cNvPr id="12" name="Washi" descr="What does each site tell you about what makes Barrow special?">
            <a:extLst>
              <a:ext uri="{FF2B5EF4-FFF2-40B4-BE49-F238E27FC236}">
                <a16:creationId xmlns:a16="http://schemas.microsoft.com/office/drawing/2014/main" id="{7B8B468A-8BB6-96C7-253A-2835BE982A2C}"/>
              </a:ext>
              <a:ext uri="{C183D7F6-B498-43B3-948B-1728B52AA6E4}">
                <adec:decorative xmlns:adec="http://schemas.microsoft.com/office/drawing/2017/decorative" val="0"/>
              </a:ext>
            </a:extLst>
          </p:cNvPr>
          <p:cNvGrpSpPr/>
          <p:nvPr/>
        </p:nvGrpSpPr>
        <p:grpSpPr>
          <a:xfrm>
            <a:off x="2501654" y="3985872"/>
            <a:ext cx="3983610" cy="1697561"/>
            <a:chOff x="9425511" y="452969"/>
            <a:chExt cx="2328862" cy="681038"/>
          </a:xfrm>
        </p:grpSpPr>
        <p:sp>
          <p:nvSpPr>
            <p:cNvPr id="13" name="Washi">
              <a:extLst>
                <a:ext uri="{FF2B5EF4-FFF2-40B4-BE49-F238E27FC236}">
                  <a16:creationId xmlns:a16="http://schemas.microsoft.com/office/drawing/2014/main" id="{999252AD-7B7E-1654-59E9-EF6932CC7FF2}"/>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4" name="Text Placeholder">
              <a:extLst>
                <a:ext uri="{FF2B5EF4-FFF2-40B4-BE49-F238E27FC236}">
                  <a16:creationId xmlns:a16="http://schemas.microsoft.com/office/drawing/2014/main" id="{9D6F9AFE-38ED-4E7B-6CB9-47B5D82CE056}"/>
                </a:ext>
                <a:ext uri="{C183D7F6-B498-43B3-948B-1728B52AA6E4}">
                  <adec:decorative xmlns:adec="http://schemas.microsoft.com/office/drawing/2017/decorative" val="0"/>
                </a:ext>
              </a:extLst>
            </p:cNvPr>
            <p:cNvSpPr txBox="1">
              <a:spLocks/>
            </p:cNvSpPr>
            <p:nvPr/>
          </p:nvSpPr>
          <p:spPr>
            <a:xfrm rot="21383919">
              <a:off x="9498276" y="595475"/>
              <a:ext cx="2251092" cy="393400"/>
            </a:xfrm>
            <a:prstGeom prst="rect">
              <a:avLst/>
            </a:prstGeom>
            <a:noFill/>
          </p:spPr>
          <p:txBody>
            <a:bodyPr lIns="91440" tIns="45720" rIns="91440" bIns="45720"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W</a:t>
              </a:r>
              <a:r>
                <a:rPr lang="en-GB" sz="2400" dirty="0">
                  <a:effectLst/>
                  <a:ea typeface="Times New Roman" panose="02020603050405020304" pitchFamily="18" charset="0"/>
                </a:rPr>
                <a:t>hat does each site tell you about</a:t>
              </a:r>
              <a:r>
                <a:rPr lang="en-GB" sz="2400" dirty="0">
                  <a:ea typeface="Times New Roman" panose="02020603050405020304" pitchFamily="18" charset="0"/>
                </a:rPr>
                <a:t> what makes Barrow special?</a:t>
              </a:r>
              <a:endParaRPr lang="en-GB" sz="2400" dirty="0">
                <a:effectLst/>
                <a:ea typeface="Times New Roman" panose="02020603050405020304" pitchFamily="18" charset="0"/>
              </a:endParaRPr>
            </a:p>
          </p:txBody>
        </p:sp>
      </p:grpSp>
      <p:pic>
        <p:nvPicPr>
          <p:cNvPr id="5" name="Picture Placeholder 23" descr="Screenshot of a satellite image of a town">
            <a:extLst>
              <a:ext uri="{FF2B5EF4-FFF2-40B4-BE49-F238E27FC236}">
                <a16:creationId xmlns:a16="http://schemas.microsoft.com/office/drawing/2014/main" id="{15243563-4AB0-60C9-B359-96DCC17A980F}"/>
              </a:ext>
            </a:extLst>
          </p:cNvPr>
          <p:cNvPicPr>
            <a:picLocks noGrp="1" noChangeAspect="1"/>
          </p:cNvPicPr>
          <p:nvPr>
            <p:ph type="pic" sz="quarter" idx="10"/>
          </p:nvPr>
        </p:nvPicPr>
        <p:blipFill>
          <a:blip r:embed="rId8"/>
          <a:srcRect l="32349" t="1947" r="26371"/>
          <a:stretch>
            <a:fillRect/>
          </a:stretch>
        </p:blipFill>
        <p:spPr>
          <a:xfrm>
            <a:off x="6867146" y="0"/>
            <a:ext cx="5324853" cy="6858000"/>
          </a:xfrm>
        </p:spPr>
      </p:pic>
      <p:sp>
        <p:nvSpPr>
          <p:cNvPr id="2" name="Picture Placeholder 1">
            <a:extLst>
              <a:ext uri="{FF2B5EF4-FFF2-40B4-BE49-F238E27FC236}">
                <a16:creationId xmlns:a16="http://schemas.microsoft.com/office/drawing/2014/main" id="{6C5812EA-568B-2F28-3B58-F405A198B996}"/>
              </a:ext>
            </a:extLst>
          </p:cNvPr>
          <p:cNvSpPr>
            <a:spLocks noGrp="1"/>
          </p:cNvSpPr>
          <p:nvPr>
            <p:ph type="pic" sz="quarter" idx="24"/>
          </p:nvPr>
        </p:nvSpPr>
        <p:spPr>
          <a:xfrm>
            <a:off x="6867146" y="5940489"/>
            <a:ext cx="5324854" cy="579437"/>
          </a:xfrm>
        </p:spPr>
        <p:txBody>
          <a:bodyPr/>
          <a:lstStyle/>
          <a:p>
            <a:endParaRPr lang="en-GB"/>
          </a:p>
        </p:txBody>
      </p:sp>
      <p:sp>
        <p:nvSpPr>
          <p:cNvPr id="19" name="Text Placeholder 18">
            <a:extLst>
              <a:ext uri="{FF2B5EF4-FFF2-40B4-BE49-F238E27FC236}">
                <a16:creationId xmlns:a16="http://schemas.microsoft.com/office/drawing/2014/main" id="{337B1C07-FB35-5B7B-555A-52EC79247B52}"/>
              </a:ext>
            </a:extLst>
          </p:cNvPr>
          <p:cNvSpPr>
            <a:spLocks noGrp="1"/>
          </p:cNvSpPr>
          <p:nvPr>
            <p:ph type="body" sz="quarter" idx="23"/>
          </p:nvPr>
        </p:nvSpPr>
        <p:spPr>
          <a:xfrm>
            <a:off x="7063991" y="6023039"/>
            <a:ext cx="4959459" cy="414338"/>
          </a:xfrm>
        </p:spPr>
        <p:txBody>
          <a:bodyPr/>
          <a:lstStyle/>
          <a:p>
            <a:r>
              <a:rPr lang="en-GB" sz="1400" dirty="0"/>
              <a:t>What can Barrow’s buildings tell us about the story of our town </a:t>
            </a:r>
            <a:r>
              <a:rPr lang="en-GB" dirty="0">
                <a:hlinkClick r:id="rId3"/>
              </a:rPr>
              <a:t>StoryMap</a:t>
            </a:r>
            <a:endParaRPr lang="en-GB" dirty="0"/>
          </a:p>
        </p:txBody>
      </p:sp>
    </p:spTree>
    <p:extLst>
      <p:ext uri="{BB962C8B-B14F-4D97-AF65-F5344CB8AC3E}">
        <p14:creationId xmlns:p14="http://schemas.microsoft.com/office/powerpoint/2010/main" val="3715373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7B753-3792-0C78-9401-3CE810F34363}"/>
              </a:ext>
            </a:extLst>
          </p:cNvPr>
          <p:cNvSpPr>
            <a:spLocks noGrp="1"/>
          </p:cNvSpPr>
          <p:nvPr>
            <p:ph type="title"/>
          </p:nvPr>
        </p:nvSpPr>
        <p:spPr/>
        <p:txBody>
          <a:bodyPr/>
          <a:lstStyle/>
          <a:p>
            <a:r>
              <a:rPr lang="en-GB" dirty="0"/>
              <a:t>Resource Overview and Contents (for teachers) </a:t>
            </a:r>
          </a:p>
        </p:txBody>
      </p:sp>
      <p:sp>
        <p:nvSpPr>
          <p:cNvPr id="3" name="Content Placeholder 2">
            <a:extLst>
              <a:ext uri="{FF2B5EF4-FFF2-40B4-BE49-F238E27FC236}">
                <a16:creationId xmlns:a16="http://schemas.microsoft.com/office/drawing/2014/main" id="{F9A69464-3B4B-B89A-715E-55FD40904016}"/>
              </a:ext>
            </a:extLst>
          </p:cNvPr>
          <p:cNvSpPr>
            <a:spLocks noGrp="1"/>
          </p:cNvSpPr>
          <p:nvPr>
            <p:ph idx="1"/>
          </p:nvPr>
        </p:nvSpPr>
        <p:spPr>
          <a:xfrm>
            <a:off x="357187" y="1493492"/>
            <a:ext cx="10971915" cy="4320194"/>
          </a:xfrm>
        </p:spPr>
        <p:txBody>
          <a:bodyPr/>
          <a:lstStyle/>
          <a:p>
            <a:r>
              <a:rPr lang="en-GB" sz="2000" dirty="0"/>
              <a:t>At the centre of this resource is a local history and heritage trail. The trail starts and ends at Barrow Library and Archive and explores ten key sites which help to tell the story of Barrow. By understanding Barrow’s story, we hope pupils will gain a sense of place, an understanding of how and why Barrow grew, and an appreciation of what makes Barrow a significant place. </a:t>
            </a:r>
          </a:p>
          <a:p>
            <a:endParaRPr lang="en-GB" sz="2000" dirty="0"/>
          </a:p>
          <a:p>
            <a:r>
              <a:rPr lang="en-GB" sz="2000" dirty="0"/>
              <a:t>The trail resource is made up of:</a:t>
            </a:r>
          </a:p>
          <a:p>
            <a:pPr marL="342900" indent="-342900">
              <a:buFont typeface="Arial" panose="020B0604020202020204" pitchFamily="34" charset="0"/>
              <a:buChar char="•"/>
            </a:pPr>
            <a:r>
              <a:rPr lang="en-GB" sz="2000" b="1" dirty="0">
                <a:hlinkClick r:id="rId2"/>
              </a:rPr>
              <a:t>Trail route map and trail script for teachers</a:t>
            </a:r>
            <a:r>
              <a:rPr lang="en-GB" sz="2000" dirty="0"/>
              <a:t>, including questions to ask pupils and directions from one site to the next.</a:t>
            </a:r>
          </a:p>
          <a:p>
            <a:pPr marL="342900" indent="-342900">
              <a:buFont typeface="Arial" panose="020B0604020202020204" pitchFamily="34" charset="0"/>
              <a:buChar char="•"/>
            </a:pPr>
            <a:r>
              <a:rPr lang="en-GB" sz="2000" b="1" dirty="0">
                <a:hlinkClick r:id="rId3"/>
              </a:rPr>
              <a:t>Trail worksheet for pupils</a:t>
            </a:r>
            <a:r>
              <a:rPr lang="en-GB" sz="2000" dirty="0"/>
              <a:t>, including a simplified trail, a drawing of each site and “spot it” activities en route.</a:t>
            </a:r>
          </a:p>
          <a:p>
            <a:endParaRPr lang="en-GB" dirty="0"/>
          </a:p>
        </p:txBody>
      </p:sp>
    </p:spTree>
    <p:extLst>
      <p:ext uri="{BB962C8B-B14F-4D97-AF65-F5344CB8AC3E}">
        <p14:creationId xmlns:p14="http://schemas.microsoft.com/office/powerpoint/2010/main" val="1678859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47CEC-4B28-7CB9-B2CC-F026C0F4D9D9}"/>
              </a:ext>
            </a:extLst>
          </p:cNvPr>
          <p:cNvSpPr>
            <a:spLocks noGrp="1"/>
          </p:cNvSpPr>
          <p:nvPr>
            <p:ph type="title"/>
          </p:nvPr>
        </p:nvSpPr>
        <p:spPr/>
        <p:txBody>
          <a:bodyPr/>
          <a:lstStyle/>
          <a:p>
            <a:r>
              <a:rPr lang="en-GB" dirty="0"/>
              <a:t>Resource Overview and Contents (for teachers) </a:t>
            </a:r>
            <a:r>
              <a:rPr lang="en-GB" dirty="0">
                <a:solidFill>
                  <a:schemeClr val="bg1"/>
                </a:solidFill>
              </a:rPr>
              <a:t>(2) </a:t>
            </a:r>
          </a:p>
        </p:txBody>
      </p:sp>
      <p:sp>
        <p:nvSpPr>
          <p:cNvPr id="3" name="Content Placeholder 2">
            <a:extLst>
              <a:ext uri="{FF2B5EF4-FFF2-40B4-BE49-F238E27FC236}">
                <a16:creationId xmlns:a16="http://schemas.microsoft.com/office/drawing/2014/main" id="{453D4AA4-8F0A-A4BF-A919-E72AF272FFFB}"/>
              </a:ext>
            </a:extLst>
          </p:cNvPr>
          <p:cNvSpPr>
            <a:spLocks noGrp="1"/>
          </p:cNvSpPr>
          <p:nvPr>
            <p:ph idx="1"/>
          </p:nvPr>
        </p:nvSpPr>
        <p:spPr/>
        <p:txBody>
          <a:bodyPr/>
          <a:lstStyle/>
          <a:p>
            <a:r>
              <a:rPr lang="en-GB" sz="2000" dirty="0"/>
              <a:t>In addition to the trail, there are a number of supporting resources to be used in the classroom:</a:t>
            </a:r>
          </a:p>
          <a:p>
            <a:endParaRPr lang="en-GB" sz="800" dirty="0"/>
          </a:p>
          <a:p>
            <a:pPr marL="342900" indent="-342900">
              <a:buFont typeface="Arial" panose="020B0604020202020204" pitchFamily="34" charset="0"/>
              <a:buChar char="•"/>
            </a:pPr>
            <a:r>
              <a:rPr lang="en-GB" sz="2000" b="1" dirty="0"/>
              <a:t>Introductory PPT </a:t>
            </a:r>
            <a:r>
              <a:rPr lang="en-GB" sz="2000" dirty="0"/>
              <a:t>to introduce pupils to the sites on the trail and the trail’s purpose and value</a:t>
            </a:r>
          </a:p>
          <a:p>
            <a:endParaRPr lang="en-GB" sz="800" dirty="0"/>
          </a:p>
          <a:p>
            <a:pPr marL="342900" indent="-342900">
              <a:buFont typeface="Arial" panose="020B0604020202020204" pitchFamily="34" charset="0"/>
              <a:buChar char="•"/>
            </a:pPr>
            <a:r>
              <a:rPr lang="en-GB" sz="2000" b="1" dirty="0">
                <a:hlinkClick r:id="rId2"/>
              </a:rPr>
              <a:t>Online StoryMap</a:t>
            </a:r>
            <a:r>
              <a:rPr lang="en-GB" sz="2000" b="1" dirty="0"/>
              <a:t> </a:t>
            </a:r>
            <a:r>
              <a:rPr lang="en-GB" sz="2000" dirty="0"/>
              <a:t>allowing teachers and pupils to preview or revisit the stops on the trail. Or to explore the trail virtually, if unable to walk it in person</a:t>
            </a:r>
          </a:p>
          <a:p>
            <a:endParaRPr lang="en-GB" sz="800" dirty="0"/>
          </a:p>
          <a:p>
            <a:pPr marL="342900" indent="-342900">
              <a:buFont typeface="Arial" panose="020B0604020202020204" pitchFamily="34" charset="0"/>
              <a:buChar char="•"/>
            </a:pPr>
            <a:r>
              <a:rPr lang="en-GB" sz="2000" b="1" dirty="0">
                <a:hlinkClick r:id="rId3"/>
              </a:rPr>
              <a:t>Recap and Reflect PPT</a:t>
            </a:r>
            <a:r>
              <a:rPr lang="en-GB" sz="2000" b="1" dirty="0"/>
              <a:t> </a:t>
            </a:r>
            <a:r>
              <a:rPr lang="en-GB" sz="2000" dirty="0"/>
              <a:t>allowing pupils to revisit learning from the trail and draw conclusions</a:t>
            </a:r>
          </a:p>
          <a:p>
            <a:endParaRPr lang="en-GB" sz="2000" dirty="0"/>
          </a:p>
          <a:p>
            <a:pPr marL="342900" indent="-342900">
              <a:buFont typeface="Arial" panose="020B0604020202020204" pitchFamily="34" charset="0"/>
              <a:buChar char="•"/>
            </a:pPr>
            <a:r>
              <a:rPr lang="en-GB" sz="2000" b="1" dirty="0">
                <a:hlinkClick r:id="rId4"/>
              </a:rPr>
              <a:t>Additional Activities PPT</a:t>
            </a:r>
            <a:r>
              <a:rPr lang="en-GB" sz="2000" b="1" dirty="0"/>
              <a:t> </a:t>
            </a:r>
            <a:r>
              <a:rPr lang="en-GB" sz="2000" dirty="0"/>
              <a:t>including “in-class activities”, to support pupils in exploring each trail site in greater depth, and / or to develop pupils’ disciplinary skills and “enrichment activities” that pupils could do with a parent or carer outside of school </a:t>
            </a:r>
          </a:p>
        </p:txBody>
      </p:sp>
    </p:spTree>
    <p:extLst>
      <p:ext uri="{BB962C8B-B14F-4D97-AF65-F5344CB8AC3E}">
        <p14:creationId xmlns:p14="http://schemas.microsoft.com/office/powerpoint/2010/main" val="4035560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CA74EE5-CFC5-11F7-2617-4B361A182BD8}"/>
              </a:ext>
            </a:extLst>
          </p:cNvPr>
          <p:cNvSpPr>
            <a:spLocks noGrp="1"/>
          </p:cNvSpPr>
          <p:nvPr>
            <p:ph type="title" idx="4294967295"/>
          </p:nvPr>
        </p:nvSpPr>
        <p:spPr>
          <a:xfrm>
            <a:off x="838200" y="-1027907"/>
            <a:ext cx="10515600" cy="1027907"/>
          </a:xfrm>
        </p:spPr>
        <p:txBody>
          <a:bodyPr vert="horz" lIns="91440" tIns="45720" rIns="91440" bIns="45720" rtlCol="0" anchor="b">
            <a:normAutofit/>
          </a:bodyPr>
          <a:lstStyle/>
          <a:p>
            <a:r>
              <a:rPr lang="en-GB" dirty="0"/>
              <a:t>How to use this PPT</a:t>
            </a:r>
          </a:p>
        </p:txBody>
      </p:sp>
      <p:sp>
        <p:nvSpPr>
          <p:cNvPr id="10" name="Text Placeholder 9">
            <a:extLst>
              <a:ext uri="{FF2B5EF4-FFF2-40B4-BE49-F238E27FC236}">
                <a16:creationId xmlns:a16="http://schemas.microsoft.com/office/drawing/2014/main" id="{154382A2-195B-FE0D-36E7-1D4E5F4219B2}"/>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GB" dirty="0"/>
          </a:p>
        </p:txBody>
      </p:sp>
      <p:sp>
        <p:nvSpPr>
          <p:cNvPr id="4" name="Content Placeholder 3">
            <a:extLst>
              <a:ext uri="{FF2B5EF4-FFF2-40B4-BE49-F238E27FC236}">
                <a16:creationId xmlns:a16="http://schemas.microsoft.com/office/drawing/2014/main" id="{D4848E0B-8950-A4BE-C23F-B9E0C37D0D1D}"/>
              </a:ext>
            </a:extLst>
          </p:cNvPr>
          <p:cNvSpPr>
            <a:spLocks noGrp="1"/>
          </p:cNvSpPr>
          <p:nvPr>
            <p:ph idx="1"/>
          </p:nvPr>
        </p:nvSpPr>
        <p:spPr/>
        <p:txBody>
          <a:bodyPr/>
          <a:lstStyle/>
          <a:p>
            <a:r>
              <a:rPr lang="en-GB" sz="2000" dirty="0"/>
              <a:t>This PowerPoint is part of the learning resource: </a:t>
            </a:r>
            <a:r>
              <a:rPr lang="en-GB" sz="2000" b="1" dirty="0">
                <a:hlinkClick r:id="rId2">
                  <a:extLst>
                    <a:ext uri="{A12FA001-AC4F-418D-AE19-62706E023703}">
                      <ahyp:hlinkClr xmlns:ahyp="http://schemas.microsoft.com/office/drawing/2018/hyperlinkcolor" val="tx"/>
                    </a:ext>
                  </a:extLst>
                </a:hlinkClick>
              </a:rPr>
              <a:t>What can Barrow’s buildings tell us about the story of our town? </a:t>
            </a:r>
            <a:r>
              <a:rPr lang="en-GB" sz="2000" dirty="0"/>
              <a:t>We encourage teachers to use this PPT in class, before taking pupils on the history trail of the same name.</a:t>
            </a:r>
          </a:p>
          <a:p>
            <a:endParaRPr lang="en-GB" sz="2000" dirty="0"/>
          </a:p>
          <a:p>
            <a:r>
              <a:rPr lang="en-GB" sz="2000" dirty="0"/>
              <a:t>The purpose of this PPT is  to introduce pupils to the sites on the trail and to help them to understand the trail’s purpose and value.</a:t>
            </a:r>
          </a:p>
          <a:p>
            <a:endParaRPr lang="en-GB" sz="2000" dirty="0"/>
          </a:p>
          <a:p>
            <a:r>
              <a:rPr lang="en-GB" sz="2000" dirty="0"/>
              <a:t>Teachers can use all, or some of the slides, and can edit them to meet the needs of pupils. </a:t>
            </a:r>
          </a:p>
          <a:p>
            <a:endParaRPr lang="en-GB" dirty="0"/>
          </a:p>
        </p:txBody>
      </p:sp>
      <p:sp>
        <p:nvSpPr>
          <p:cNvPr id="11" name="Text Placeholder 10" descr="Accompanying Resources">
            <a:extLst>
              <a:ext uri="{FF2B5EF4-FFF2-40B4-BE49-F238E27FC236}">
                <a16:creationId xmlns:a16="http://schemas.microsoft.com/office/drawing/2014/main" id="{851F0130-D773-C114-0CC9-AD05AE5FA40D}"/>
              </a:ext>
            </a:extLst>
          </p:cNvPr>
          <p:cNvSpPr>
            <a:spLocks noGrp="1"/>
          </p:cNvSpPr>
          <p:nvPr>
            <p:ph type="body" sz="quarter" idx="12"/>
          </p:nvPr>
        </p:nvSpPr>
        <p:spPr/>
        <p:txBody>
          <a:bodyPr/>
          <a:lstStyle/>
          <a:p>
            <a:endParaRPr lang="en-GB"/>
          </a:p>
        </p:txBody>
      </p:sp>
      <p:sp>
        <p:nvSpPr>
          <p:cNvPr id="6" name="Content Placeholder 5">
            <a:extLst>
              <a:ext uri="{FF2B5EF4-FFF2-40B4-BE49-F238E27FC236}">
                <a16:creationId xmlns:a16="http://schemas.microsoft.com/office/drawing/2014/main" id="{E964245E-9E2A-2F3C-E763-1FDE736B67EA}"/>
              </a:ext>
            </a:extLst>
          </p:cNvPr>
          <p:cNvSpPr>
            <a:spLocks noGrp="1"/>
          </p:cNvSpPr>
          <p:nvPr>
            <p:ph idx="11"/>
          </p:nvPr>
        </p:nvSpPr>
        <p:spPr/>
        <p:txBody>
          <a:bodyPr/>
          <a:lstStyle/>
          <a:p>
            <a:pPr marL="457200" indent="-457200">
              <a:buFont typeface="Arial" panose="020B0604020202020204" pitchFamily="34" charset="0"/>
              <a:buChar char="•"/>
            </a:pPr>
            <a:r>
              <a:rPr lang="en-GB" dirty="0">
                <a:hlinkClick r:id="rId3"/>
              </a:rPr>
              <a:t>Heritage trail route map and script for teachers</a:t>
            </a:r>
            <a:endParaRPr lang="en-GB" dirty="0"/>
          </a:p>
          <a:p>
            <a:pPr marL="457200" indent="-457200">
              <a:buFont typeface="Arial" panose="020B0604020202020204" pitchFamily="34" charset="0"/>
              <a:buChar char="•"/>
            </a:pPr>
            <a:r>
              <a:rPr lang="en-GB" dirty="0">
                <a:hlinkClick r:id="rId4"/>
              </a:rPr>
              <a:t>Heritage trail worksheet for pupils</a:t>
            </a:r>
            <a:endParaRPr lang="en-GB" dirty="0"/>
          </a:p>
          <a:p>
            <a:pPr marL="457200" indent="-457200">
              <a:buFont typeface="Arial" panose="020B0604020202020204" pitchFamily="34" charset="0"/>
              <a:buChar char="•"/>
            </a:pPr>
            <a:r>
              <a:rPr lang="en-GB" dirty="0">
                <a:hlinkClick r:id="rId5"/>
              </a:rPr>
              <a:t>Recap and Reflect PPT</a:t>
            </a:r>
            <a:endParaRPr lang="en-GB" dirty="0"/>
          </a:p>
          <a:p>
            <a:pPr marL="457200" indent="-457200">
              <a:buFont typeface="Arial" panose="020B0604020202020204" pitchFamily="34" charset="0"/>
              <a:buChar char="•"/>
            </a:pPr>
            <a:r>
              <a:rPr lang="en-GB" dirty="0">
                <a:hlinkClick r:id="rId6"/>
              </a:rPr>
              <a:t>Additional Activities PPT</a:t>
            </a:r>
            <a:endParaRPr lang="en-GB" dirty="0"/>
          </a:p>
          <a:p>
            <a:pPr marL="457200" indent="-457200">
              <a:buFont typeface="Arial" panose="020B0604020202020204" pitchFamily="34" charset="0"/>
              <a:buChar char="•"/>
            </a:pPr>
            <a:r>
              <a:rPr lang="en-GB" dirty="0">
                <a:hlinkClick r:id="rId7"/>
              </a:rPr>
              <a:t>Colour and cut activity sheets PDF</a:t>
            </a:r>
            <a:endParaRPr lang="en-GB" dirty="0"/>
          </a:p>
        </p:txBody>
      </p:sp>
    </p:spTree>
    <p:extLst>
      <p:ext uri="{BB962C8B-B14F-4D97-AF65-F5344CB8AC3E}">
        <p14:creationId xmlns:p14="http://schemas.microsoft.com/office/powerpoint/2010/main" val="79409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3288F-B49F-371F-F339-451338FFA36C}"/>
              </a:ext>
            </a:extLst>
          </p:cNvPr>
          <p:cNvSpPr>
            <a:spLocks noGrp="1"/>
          </p:cNvSpPr>
          <p:nvPr>
            <p:ph type="title"/>
          </p:nvPr>
        </p:nvSpPr>
        <p:spPr/>
        <p:txBody>
          <a:bodyPr>
            <a:normAutofit fontScale="90000"/>
          </a:bodyPr>
          <a:lstStyle/>
          <a:p>
            <a:r>
              <a:rPr lang="en-GB" sz="3200"/>
              <a:t>What can Barrow’s buildings tell us about the story of our town? </a:t>
            </a:r>
            <a:endParaRPr lang="en-GB"/>
          </a:p>
        </p:txBody>
      </p:sp>
      <p:sp>
        <p:nvSpPr>
          <p:cNvPr id="3" name="Content Placeholder 2">
            <a:extLst>
              <a:ext uri="{FF2B5EF4-FFF2-40B4-BE49-F238E27FC236}">
                <a16:creationId xmlns:a16="http://schemas.microsoft.com/office/drawing/2014/main" id="{2DB79F75-91A8-7020-57B7-2EB79FCA3CD5}"/>
              </a:ext>
            </a:extLst>
          </p:cNvPr>
          <p:cNvSpPr>
            <a:spLocks noGrp="1"/>
          </p:cNvSpPr>
          <p:nvPr>
            <p:ph idx="1"/>
          </p:nvPr>
        </p:nvSpPr>
        <p:spPr/>
        <p:txBody>
          <a:bodyPr/>
          <a:lstStyle/>
          <a:p>
            <a:r>
              <a:rPr lang="en-GB"/>
              <a:t>In this lesson we will: </a:t>
            </a:r>
          </a:p>
          <a:p>
            <a:endParaRPr lang="en-GB"/>
          </a:p>
          <a:p>
            <a:pPr marL="457200" indent="-457200">
              <a:buFont typeface="Arial" panose="020B0604020202020204" pitchFamily="34" charset="0"/>
              <a:buChar char="•"/>
            </a:pPr>
            <a:r>
              <a:rPr lang="en-GB"/>
              <a:t>Think about what we know about Barrow, and how we feel about the town.</a:t>
            </a:r>
          </a:p>
          <a:p>
            <a:pPr marL="457200" indent="-457200">
              <a:buFont typeface="Arial" panose="020B0604020202020204" pitchFamily="34" charset="0"/>
              <a:buChar char="•"/>
            </a:pPr>
            <a:r>
              <a:rPr lang="en-GB"/>
              <a:t>Find out about a history trail exploring 10 important sites in Barrow town centre.</a:t>
            </a:r>
          </a:p>
        </p:txBody>
      </p:sp>
    </p:spTree>
    <p:extLst>
      <p:ext uri="{BB962C8B-B14F-4D97-AF65-F5344CB8AC3E}">
        <p14:creationId xmlns:p14="http://schemas.microsoft.com/office/powerpoint/2010/main" val="783781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1FA9-865F-756A-1867-F5590F4D0C5E}"/>
              </a:ext>
            </a:extLst>
          </p:cNvPr>
          <p:cNvSpPr>
            <a:spLocks noGrp="1"/>
          </p:cNvSpPr>
          <p:nvPr>
            <p:ph type="title"/>
          </p:nvPr>
        </p:nvSpPr>
        <p:spPr/>
        <p:txBody>
          <a:bodyPr/>
          <a:lstStyle/>
          <a:p>
            <a:r>
              <a:rPr lang="en-GB" dirty="0"/>
              <a:t>What does Barrow mean to me? </a:t>
            </a:r>
            <a:r>
              <a:rPr lang="en-GB" dirty="0">
                <a:solidFill>
                  <a:schemeClr val="bg1"/>
                </a:solidFill>
              </a:rPr>
              <a:t>1</a:t>
            </a:r>
          </a:p>
        </p:txBody>
      </p:sp>
      <p:sp>
        <p:nvSpPr>
          <p:cNvPr id="3" name="Content Placeholder 2">
            <a:extLst>
              <a:ext uri="{FF2B5EF4-FFF2-40B4-BE49-F238E27FC236}">
                <a16:creationId xmlns:a16="http://schemas.microsoft.com/office/drawing/2014/main" id="{4D15916C-0FED-C89D-51EF-282DABFC9D4C}"/>
              </a:ext>
            </a:extLst>
          </p:cNvPr>
          <p:cNvSpPr>
            <a:spLocks noGrp="1"/>
          </p:cNvSpPr>
          <p:nvPr>
            <p:ph idx="1"/>
          </p:nvPr>
        </p:nvSpPr>
        <p:spPr/>
        <p:txBody>
          <a:bodyPr/>
          <a:lstStyle/>
          <a:p>
            <a:r>
              <a:rPr lang="en-GB"/>
              <a:t>Complete the mind map on the worksheet provided on the next slide.</a:t>
            </a:r>
          </a:p>
          <a:p>
            <a:endParaRPr lang="en-GB"/>
          </a:p>
          <a:p>
            <a:pPr marL="457200" indent="-457200">
              <a:buFont typeface="Arial" panose="020B0604020202020204" pitchFamily="34" charset="0"/>
              <a:buChar char="•"/>
            </a:pPr>
            <a:r>
              <a:rPr lang="en-GB"/>
              <a:t>What words, phrases, places and people come to mind when you think of Barrow?</a:t>
            </a:r>
          </a:p>
          <a:p>
            <a:pPr marL="457200" indent="-457200">
              <a:buFont typeface="Arial" panose="020B0604020202020204" pitchFamily="34" charset="0"/>
              <a:buChar char="•"/>
            </a:pPr>
            <a:endParaRPr lang="en-GB"/>
          </a:p>
          <a:p>
            <a:pPr marL="457200" indent="-457200">
              <a:buFont typeface="Arial" panose="020B0604020202020204" pitchFamily="34" charset="0"/>
              <a:buChar char="•"/>
            </a:pPr>
            <a:r>
              <a:rPr lang="en-GB"/>
              <a:t>How would you describe Barrow?</a:t>
            </a:r>
          </a:p>
          <a:p>
            <a:pPr marL="457200" indent="-457200">
              <a:buFont typeface="Arial" panose="020B0604020202020204" pitchFamily="34" charset="0"/>
              <a:buChar char="•"/>
            </a:pPr>
            <a:endParaRPr lang="en-GB"/>
          </a:p>
          <a:p>
            <a:pPr marL="457200" indent="-457200">
              <a:buFont typeface="Arial" panose="020B0604020202020204" pitchFamily="34" charset="0"/>
              <a:buChar char="•"/>
            </a:pPr>
            <a:r>
              <a:rPr lang="en-GB"/>
              <a:t>How do you feel about Barrow?</a:t>
            </a:r>
          </a:p>
        </p:txBody>
      </p:sp>
      <p:grpSp>
        <p:nvGrpSpPr>
          <p:cNvPr id="5" name="Consider Char" descr="Consider Character">
            <a:extLst>
              <a:ext uri="{FF2B5EF4-FFF2-40B4-BE49-F238E27FC236}">
                <a16:creationId xmlns:a16="http://schemas.microsoft.com/office/drawing/2014/main" id="{E0E27BCC-801E-8BE5-48B7-685D90F2F2F4}"/>
              </a:ext>
            </a:extLst>
          </p:cNvPr>
          <p:cNvGrpSpPr/>
          <p:nvPr/>
        </p:nvGrpSpPr>
        <p:grpSpPr>
          <a:xfrm>
            <a:off x="8819731" y="3288587"/>
            <a:ext cx="1942726" cy="2501851"/>
            <a:chOff x="8257250" y="394378"/>
            <a:chExt cx="2568902" cy="3308243"/>
          </a:xfrm>
        </p:grpSpPr>
        <p:sp>
          <p:nvSpPr>
            <p:cNvPr id="6" name="Washi">
              <a:extLst>
                <a:ext uri="{FF2B5EF4-FFF2-40B4-BE49-F238E27FC236}">
                  <a16:creationId xmlns:a16="http://schemas.microsoft.com/office/drawing/2014/main" id="{985880FE-B860-94DB-5B6D-CF13601F6C9A}"/>
                </a:ext>
                <a:ext uri="{C183D7F6-B498-43B3-948B-1728B52AA6E4}">
                  <adec:decorative xmlns:adec="http://schemas.microsoft.com/office/drawing/2017/decorative" val="1"/>
                </a:ext>
              </a:extLst>
            </p:cNvPr>
            <p:cNvSpPr txBox="1">
              <a:spLocks/>
            </p:cNvSpPr>
            <p:nvPr/>
          </p:nvSpPr>
          <p:spPr>
            <a:xfrm>
              <a:off x="8424752" y="394378"/>
              <a:ext cx="2233899" cy="681038"/>
            </a:xfrm>
            <a:prstGeom prst="rect">
              <a:avLst/>
            </a:prstGeom>
            <a:blipFill>
              <a:blip r:embed="rId2"/>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7" name="Text Placeholder">
              <a:extLst>
                <a:ext uri="{FF2B5EF4-FFF2-40B4-BE49-F238E27FC236}">
                  <a16:creationId xmlns:a16="http://schemas.microsoft.com/office/drawing/2014/main" id="{5132450B-34F0-AE97-6F7F-01E7A42BBA70}"/>
                </a:ext>
              </a:extLst>
            </p:cNvPr>
            <p:cNvSpPr txBox="1">
              <a:spLocks/>
            </p:cNvSpPr>
            <p:nvPr/>
          </p:nvSpPr>
          <p:spPr>
            <a:xfrm rot="21383919">
              <a:off x="8257250" y="580805"/>
              <a:ext cx="2568902" cy="414338"/>
            </a:xfrm>
            <a:prstGeom prst="rect">
              <a:avLst/>
            </a:prstGeom>
            <a:noFill/>
          </p:spPr>
          <p:txBody>
            <a:bodyPr anchor="ctr" anchorCtr="0">
              <a:normAutofit fontScale="3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Consider</a:t>
              </a:r>
              <a:endParaRPr lang="en-GB" sz="5400" dirty="0">
                <a:solidFill>
                  <a:srgbClr val="3F3F3F"/>
                </a:solidFill>
                <a:effectLst/>
                <a:latin typeface="Helvetica" pitchFamily="2" charset="0"/>
              </a:endParaRPr>
            </a:p>
          </p:txBody>
        </p:sp>
        <p:pic>
          <p:nvPicPr>
            <p:cNvPr id="8" name="Consider-icon">
              <a:extLst>
                <a:ext uri="{FF2B5EF4-FFF2-40B4-BE49-F238E27FC236}">
                  <a16:creationId xmlns:a16="http://schemas.microsoft.com/office/drawing/2014/main" id="{2A41A50B-359E-B222-928D-9EC4DE25D7B3}"/>
                </a:ext>
              </a:extLst>
            </p:cNvPr>
            <p:cNvPicPr>
              <a:picLocks noChangeAspect="1"/>
            </p:cNvPicPr>
            <p:nvPr/>
          </p:nvPicPr>
          <p:blipFill>
            <a:blip r:embed="rId3"/>
            <a:srcRect/>
            <a:stretch/>
          </p:blipFill>
          <p:spPr>
            <a:xfrm>
              <a:off x="8273064" y="1091568"/>
              <a:ext cx="2466497" cy="2611053"/>
            </a:xfrm>
            <a:prstGeom prst="rect">
              <a:avLst/>
            </a:prstGeom>
          </p:spPr>
        </p:pic>
      </p:grpSp>
    </p:spTree>
    <p:extLst>
      <p:ext uri="{BB962C8B-B14F-4D97-AF65-F5344CB8AC3E}">
        <p14:creationId xmlns:p14="http://schemas.microsoft.com/office/powerpoint/2010/main" val="1364151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descr="Thought bubble">
            <a:extLst>
              <a:ext uri="{FF2B5EF4-FFF2-40B4-BE49-F238E27FC236}">
                <a16:creationId xmlns:a16="http://schemas.microsoft.com/office/drawing/2014/main" id="{A8DE6D69-0775-8E83-1B8C-13AFD5B96296}"/>
              </a:ext>
            </a:extLst>
          </p:cNvPr>
          <p:cNvSpPr/>
          <p:nvPr/>
        </p:nvSpPr>
        <p:spPr>
          <a:xfrm>
            <a:off x="2883159" y="2337318"/>
            <a:ext cx="5421085" cy="1642188"/>
          </a:xfrm>
          <a:prstGeom prst="cloudCallout">
            <a:avLst>
              <a:gd name="adj1" fmla="val -35979"/>
              <a:gd name="adj2" fmla="val 79545"/>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D646F7AD-EFF3-6FC4-C710-E50668A0EB7A}"/>
              </a:ext>
            </a:extLst>
          </p:cNvPr>
          <p:cNvSpPr txBox="1">
            <a:spLocks noGrp="1"/>
          </p:cNvSpPr>
          <p:nvPr>
            <p:ph type="title" idx="4294967295"/>
          </p:nvPr>
        </p:nvSpPr>
        <p:spPr>
          <a:xfrm>
            <a:off x="4074366" y="2804469"/>
            <a:ext cx="303866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What does Barrow mean to me?</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088324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70586-F01D-3622-89F3-4084E6CA5CA8}"/>
              </a:ext>
            </a:extLst>
          </p:cNvPr>
          <p:cNvSpPr>
            <a:spLocks noGrp="1"/>
          </p:cNvSpPr>
          <p:nvPr>
            <p:ph type="title"/>
          </p:nvPr>
        </p:nvSpPr>
        <p:spPr/>
        <p:txBody>
          <a:bodyPr/>
          <a:lstStyle/>
          <a:p>
            <a:r>
              <a:rPr lang="en-GB"/>
              <a:t>What does Barrow mean to me? </a:t>
            </a:r>
          </a:p>
        </p:txBody>
      </p:sp>
      <p:sp>
        <p:nvSpPr>
          <p:cNvPr id="3" name="Content Placeholder 2">
            <a:extLst>
              <a:ext uri="{FF2B5EF4-FFF2-40B4-BE49-F238E27FC236}">
                <a16:creationId xmlns:a16="http://schemas.microsoft.com/office/drawing/2014/main" id="{74CEAEAA-6E8A-BFEC-452C-D6DB6E2A0B61}"/>
              </a:ext>
            </a:extLst>
          </p:cNvPr>
          <p:cNvSpPr>
            <a:spLocks noGrp="1"/>
          </p:cNvSpPr>
          <p:nvPr>
            <p:ph idx="1"/>
          </p:nvPr>
        </p:nvSpPr>
        <p:spPr>
          <a:xfrm>
            <a:off x="357187" y="1080312"/>
            <a:ext cx="5905354" cy="5551600"/>
          </a:xfrm>
        </p:spPr>
        <p:txBody>
          <a:bodyPr/>
          <a:lstStyle/>
          <a:p>
            <a:r>
              <a:rPr lang="en-GB" dirty="0"/>
              <a:t>Compare your mind map with others in your class</a:t>
            </a:r>
          </a:p>
          <a:p>
            <a:pPr lvl="1"/>
            <a:r>
              <a:rPr lang="en-GB" sz="2800" dirty="0"/>
              <a:t>Do you all have the same people and places on your mind map?</a:t>
            </a:r>
          </a:p>
          <a:p>
            <a:pPr marL="457200" lvl="1" indent="0">
              <a:buNone/>
            </a:pPr>
            <a:endParaRPr lang="en-GB" sz="2800" dirty="0"/>
          </a:p>
          <a:p>
            <a:pPr lvl="1"/>
            <a:r>
              <a:rPr lang="en-GB" sz="2800" dirty="0"/>
              <a:t>Have you used the same words to describe Barrow?</a:t>
            </a:r>
          </a:p>
          <a:p>
            <a:pPr marL="457200" lvl="1" indent="0">
              <a:buNone/>
            </a:pPr>
            <a:endParaRPr lang="en-GB" sz="2800" dirty="0"/>
          </a:p>
          <a:p>
            <a:pPr lvl="1"/>
            <a:r>
              <a:rPr lang="en-GB" sz="2800" dirty="0"/>
              <a:t>Do you all have the same feelings about Barrow? </a:t>
            </a:r>
          </a:p>
          <a:p>
            <a:endParaRPr lang="en-GB" dirty="0"/>
          </a:p>
        </p:txBody>
      </p:sp>
      <p:pic>
        <p:nvPicPr>
          <p:cNvPr id="10" name="Picture Placeholder 9" descr="Cartoon characters with different faces representing a group">
            <a:extLst>
              <a:ext uri="{FF2B5EF4-FFF2-40B4-BE49-F238E27FC236}">
                <a16:creationId xmlns:a16="http://schemas.microsoft.com/office/drawing/2014/main" id="{653A6B17-737F-ABFB-4987-677168FED23E}"/>
              </a:ext>
            </a:extLst>
          </p:cNvPr>
          <p:cNvPicPr>
            <a:picLocks noGrp="1" noChangeAspect="1"/>
          </p:cNvPicPr>
          <p:nvPr>
            <p:ph type="pic" sz="quarter" idx="14"/>
          </p:nvPr>
        </p:nvPicPr>
        <p:blipFill>
          <a:blip r:embed="rId2"/>
          <a:stretch>
            <a:fillRect/>
          </a:stretch>
        </p:blipFill>
        <p:spPr>
          <a:xfrm>
            <a:off x="6749367" y="1580788"/>
            <a:ext cx="4604433" cy="3503807"/>
          </a:xfrm>
        </p:spPr>
      </p:pic>
      <p:sp>
        <p:nvSpPr>
          <p:cNvPr id="7" name="Picture Placeholder 6">
            <a:extLst>
              <a:ext uri="{FF2B5EF4-FFF2-40B4-BE49-F238E27FC236}">
                <a16:creationId xmlns:a16="http://schemas.microsoft.com/office/drawing/2014/main" id="{3711B7F6-6C61-0822-FBA4-62CBF4725A3A}"/>
              </a:ext>
            </a:extLst>
          </p:cNvPr>
          <p:cNvSpPr>
            <a:spLocks noGrp="1"/>
          </p:cNvSpPr>
          <p:nvPr>
            <p:ph type="pic" sz="quarter" idx="24"/>
          </p:nvPr>
        </p:nvSpPr>
        <p:spPr/>
        <p:txBody>
          <a:bodyPr/>
          <a:lstStyle/>
          <a:p>
            <a:endParaRPr lang="en-GB"/>
          </a:p>
        </p:txBody>
      </p:sp>
      <p:sp>
        <p:nvSpPr>
          <p:cNvPr id="6" name="Text Placeholder 5">
            <a:extLst>
              <a:ext uri="{FF2B5EF4-FFF2-40B4-BE49-F238E27FC236}">
                <a16:creationId xmlns:a16="http://schemas.microsoft.com/office/drawing/2014/main" id="{BA10EED2-7E7E-5211-6FAF-BB0D9A62596B}"/>
              </a:ext>
            </a:extLst>
          </p:cNvPr>
          <p:cNvSpPr>
            <a:spLocks noGrp="1"/>
          </p:cNvSpPr>
          <p:nvPr>
            <p:ph type="body" sz="quarter" idx="23"/>
          </p:nvPr>
        </p:nvSpPr>
        <p:spPr/>
        <p:txBody>
          <a:bodyPr/>
          <a:lstStyle/>
          <a:p>
            <a:r>
              <a:rPr lang="en-GB" dirty="0"/>
              <a:t>Group Discussion</a:t>
            </a:r>
          </a:p>
        </p:txBody>
      </p:sp>
    </p:spTree>
    <p:extLst>
      <p:ext uri="{BB962C8B-B14F-4D97-AF65-F5344CB8AC3E}">
        <p14:creationId xmlns:p14="http://schemas.microsoft.com/office/powerpoint/2010/main" val="527996357"/>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6D2E43-4F90-40BF-B410-9AF81C15F411}">
  <ds:schemaRefs>
    <ds:schemaRef ds:uri="http://purl.org/dc/terms/"/>
    <ds:schemaRef ds:uri="http://schemas.microsoft.com/office/2006/metadata/properties"/>
    <ds:schemaRef ds:uri="http://schemas.microsoft.com/office/infopath/2007/PartnerControls"/>
    <ds:schemaRef ds:uri="3cb168fb-557d-4aff-aaa1-591c64e5f6f0"/>
    <ds:schemaRef ds:uri="http://purl.org/dc/dcmitype/"/>
    <ds:schemaRef ds:uri="http://www.w3.org/XML/1998/namespace"/>
    <ds:schemaRef ds:uri="http://schemas.microsoft.com/office/2006/documentManagement/types"/>
    <ds:schemaRef ds:uri="be30f734-6a04-496a-ba73-5e5e8d7e44d2"/>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8921F565-DE58-4D2E-B103-5CB618AE7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924</TotalTime>
  <Words>1374</Words>
  <Application>Microsoft Office PowerPoint</Application>
  <PresentationFormat>Widescreen</PresentationFormat>
  <Paragraphs>143</Paragraphs>
  <Slides>26</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articulat-cf</vt:lpstr>
      <vt:lpstr>Calibri</vt:lpstr>
      <vt:lpstr>DM Sans</vt:lpstr>
      <vt:lpstr>Helvetica</vt:lpstr>
      <vt:lpstr>Source Sans Pro Bold</vt:lpstr>
      <vt:lpstr>Times New Roman</vt:lpstr>
      <vt:lpstr>Office Theme</vt:lpstr>
      <vt:lpstr>What can Barrow’s buildings tell us about the story of our town?  </vt:lpstr>
      <vt:lpstr>What can Barrow’s buildings tell us about the story of our town?</vt:lpstr>
      <vt:lpstr>Resource Overview and Contents (for teachers) </vt:lpstr>
      <vt:lpstr>Resource Overview and Contents (for teachers) (2) </vt:lpstr>
      <vt:lpstr>How to use this PPT</vt:lpstr>
      <vt:lpstr>What can Barrow’s buildings tell us about the story of our town? </vt:lpstr>
      <vt:lpstr>What does Barrow mean to me? 1</vt:lpstr>
      <vt:lpstr>What does Barrow mean to me?</vt:lpstr>
      <vt:lpstr>What does Barrow mean to me? </vt:lpstr>
      <vt:lpstr>What does Barrow mean to me? (2)</vt:lpstr>
      <vt:lpstr>What places and people tell the story of Barrow?</vt:lpstr>
      <vt:lpstr>Where will we visit?</vt:lpstr>
      <vt:lpstr>Trail Route Map</vt:lpstr>
      <vt:lpstr>What will we see?</vt:lpstr>
      <vt:lpstr>STOP 1: James Ramsden Statue</vt:lpstr>
      <vt:lpstr>STOP 2: St Mary’s Catholic Church</vt:lpstr>
      <vt:lpstr>STOP 3: Pride of Barrow Pebble Mosaic</vt:lpstr>
      <vt:lpstr>STOP 4: Willie Horne Statue</vt:lpstr>
      <vt:lpstr>STOP 5: Ramsden Hall</vt:lpstr>
      <vt:lpstr>STOP 6: Furness Railway Hotel and Pub</vt:lpstr>
      <vt:lpstr>STOP 7: Spirit of Barrow Statue</vt:lpstr>
      <vt:lpstr>STOP 8:Barrow Town Hall (2)</vt:lpstr>
      <vt:lpstr>STOP 9: The site of Pass &amp; Co Department Store on Duke Street</vt:lpstr>
      <vt:lpstr>STOP 10: Barrow Library and Archive</vt:lpstr>
      <vt:lpstr>What can Barrow’s buildings tell us about the story of our town? History Trail</vt:lpstr>
      <vt:lpstr>What can Barrow’s buildings tell us about the story of our town? StoryMap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16</cp:revision>
  <dcterms:created xsi:type="dcterms:W3CDTF">2022-11-29T11:24:41Z</dcterms:created>
  <dcterms:modified xsi:type="dcterms:W3CDTF">2025-08-19T17:18:20Z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