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382" r:id="rId5"/>
    <p:sldId id="364" r:id="rId6"/>
    <p:sldId id="2383" r:id="rId7"/>
    <p:sldId id="365" r:id="rId8"/>
    <p:sldId id="366" r:id="rId9"/>
    <p:sldId id="2379" r:id="rId10"/>
    <p:sldId id="2380" r:id="rId11"/>
    <p:sldId id="2381" r:id="rId12"/>
    <p:sldId id="369" r:id="rId13"/>
    <p:sldId id="491" r:id="rId14"/>
    <p:sldId id="2376" r:id="rId15"/>
    <p:sldId id="2377" r:id="rId16"/>
    <p:sldId id="23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BA0"/>
    <a:srgbClr val="EEFBE8"/>
    <a:srgbClr val="DEF5CF"/>
    <a:srgbClr val="65DCB3"/>
    <a:srgbClr val="F25244"/>
    <a:srgbClr val="FAC3C1"/>
    <a:srgbClr val="F9A8A1"/>
    <a:srgbClr val="F2B8AE"/>
    <a:srgbClr val="4884EE"/>
    <a:srgbClr val="CFA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E9463-72DD-4871-97CB-24A41F88BE36}" v="1" dt="2025-08-22T11:13:47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38"/>
  </p:normalViewPr>
  <p:slideViewPr>
    <p:cSldViewPr snapToGrid="0">
      <p:cViewPr varScale="1">
        <p:scale>
          <a:sx n="50" d="100"/>
          <a:sy n="50" d="100"/>
        </p:scale>
        <p:origin x="60" y="344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sley, Daisy" userId="5ac53ddf-cc63-4113-955b-2f95ae3c81e5" providerId="ADAL" clId="{91BE9463-72DD-4871-97CB-24A41F88BE36}"/>
    <pc:docChg chg="modSld">
      <pc:chgData name="Horsley, Daisy" userId="5ac53ddf-cc63-4113-955b-2f95ae3c81e5" providerId="ADAL" clId="{91BE9463-72DD-4871-97CB-24A41F88BE36}" dt="2025-08-22T11:15:06.148" v="339" actId="13244"/>
      <pc:docMkLst>
        <pc:docMk/>
      </pc:docMkLst>
      <pc:sldChg chg="modSp mod">
        <pc:chgData name="Horsley, Daisy" userId="5ac53ddf-cc63-4113-955b-2f95ae3c81e5" providerId="ADAL" clId="{91BE9463-72DD-4871-97CB-24A41F88BE36}" dt="2025-08-22T11:11:46.624" v="263" actId="962"/>
        <pc:sldMkLst>
          <pc:docMk/>
          <pc:sldMk cId="1169477850" sldId="366"/>
        </pc:sldMkLst>
        <pc:spChg chg="mod">
          <ac:chgData name="Horsley, Daisy" userId="5ac53ddf-cc63-4113-955b-2f95ae3c81e5" providerId="ADAL" clId="{91BE9463-72DD-4871-97CB-24A41F88BE36}" dt="2025-08-22T11:11:46.624" v="263" actId="962"/>
          <ac:spMkLst>
            <pc:docMk/>
            <pc:sldMk cId="1169477850" sldId="366"/>
            <ac:spMk id="31" creationId="{0731B526-CE00-FD1B-A941-8D6F5329D4B7}"/>
          </ac:spMkLst>
        </pc:spChg>
        <pc:picChg chg="mod">
          <ac:chgData name="Horsley, Daisy" userId="5ac53ddf-cc63-4113-955b-2f95ae3c81e5" providerId="ADAL" clId="{91BE9463-72DD-4871-97CB-24A41F88BE36}" dt="2025-08-22T11:11:05.199" v="260" actId="962"/>
          <ac:picMkLst>
            <pc:docMk/>
            <pc:sldMk cId="1169477850" sldId="366"/>
            <ac:picMk id="27" creationId="{783CD108-F947-6B2E-ABE4-EF494CFD950E}"/>
          </ac:picMkLst>
        </pc:picChg>
      </pc:sldChg>
      <pc:sldChg chg="modSp mod">
        <pc:chgData name="Horsley, Daisy" userId="5ac53ddf-cc63-4113-955b-2f95ae3c81e5" providerId="ADAL" clId="{91BE9463-72DD-4871-97CB-24A41F88BE36}" dt="2025-08-22T11:15:06.148" v="339" actId="13244"/>
        <pc:sldMkLst>
          <pc:docMk/>
          <pc:sldMk cId="1040885916" sldId="369"/>
        </pc:sldMkLst>
        <pc:spChg chg="mod">
          <ac:chgData name="Horsley, Daisy" userId="5ac53ddf-cc63-4113-955b-2f95ae3c81e5" providerId="ADAL" clId="{91BE9463-72DD-4871-97CB-24A41F88BE36}" dt="2025-08-22T11:14:57.692" v="337" actId="962"/>
          <ac:spMkLst>
            <pc:docMk/>
            <pc:sldMk cId="1040885916" sldId="369"/>
            <ac:spMk id="5" creationId="{DF34B39A-C5D6-9C92-843B-928E7A720F9F}"/>
          </ac:spMkLst>
        </pc:spChg>
        <pc:spChg chg="mod">
          <ac:chgData name="Horsley, Daisy" userId="5ac53ddf-cc63-4113-955b-2f95ae3c81e5" providerId="ADAL" clId="{91BE9463-72DD-4871-97CB-24A41F88BE36}" dt="2025-08-22T11:15:04.280" v="338" actId="962"/>
          <ac:spMkLst>
            <pc:docMk/>
            <pc:sldMk cId="1040885916" sldId="369"/>
            <ac:spMk id="20" creationId="{2E4AF07D-6615-27D4-FFC8-B19CF8049FB3}"/>
          </ac:spMkLst>
        </pc:spChg>
        <pc:picChg chg="mod ord">
          <ac:chgData name="Horsley, Daisy" userId="5ac53ddf-cc63-4113-955b-2f95ae3c81e5" providerId="ADAL" clId="{91BE9463-72DD-4871-97CB-24A41F88BE36}" dt="2025-08-22T11:15:06.148" v="339" actId="13244"/>
          <ac:picMkLst>
            <pc:docMk/>
            <pc:sldMk cId="1040885916" sldId="369"/>
            <ac:picMk id="24" creationId="{2E1868F3-654F-3F9A-3910-BB5F922D707D}"/>
          </ac:picMkLst>
        </pc:picChg>
      </pc:sldChg>
      <pc:sldChg chg="modSp mod">
        <pc:chgData name="Horsley, Daisy" userId="5ac53ddf-cc63-4113-955b-2f95ae3c81e5" providerId="ADAL" clId="{91BE9463-72DD-4871-97CB-24A41F88BE36}" dt="2025-08-22T11:13:12.832" v="270" actId="962"/>
        <pc:sldMkLst>
          <pc:docMk/>
          <pc:sldMk cId="3972268422" sldId="2378"/>
        </pc:sldMkLst>
        <pc:grpChg chg="mod">
          <ac:chgData name="Horsley, Daisy" userId="5ac53ddf-cc63-4113-955b-2f95ae3c81e5" providerId="ADAL" clId="{91BE9463-72DD-4871-97CB-24A41F88BE36}" dt="2025-08-22T11:13:12.832" v="270" actId="962"/>
          <ac:grpSpMkLst>
            <pc:docMk/>
            <pc:sldMk cId="3972268422" sldId="2378"/>
            <ac:grpSpMk id="5" creationId="{69BA43DB-4509-A861-6B9F-D213F873C006}"/>
          </ac:grpSpMkLst>
        </pc:grpChg>
      </pc:sldChg>
      <pc:sldChg chg="modSp mod">
        <pc:chgData name="Horsley, Daisy" userId="5ac53ddf-cc63-4113-955b-2f95ae3c81e5" providerId="ADAL" clId="{91BE9463-72DD-4871-97CB-24A41F88BE36}" dt="2025-08-22T11:14:41.278" v="336" actId="13244"/>
        <pc:sldMkLst>
          <pc:docMk/>
          <pc:sldMk cId="1852551396" sldId="2379"/>
        </pc:sldMkLst>
        <pc:spChg chg="mod">
          <ac:chgData name="Horsley, Daisy" userId="5ac53ddf-cc63-4113-955b-2f95ae3c81e5" providerId="ADAL" clId="{91BE9463-72DD-4871-97CB-24A41F88BE36}" dt="2025-08-22T11:14:20.052" v="330" actId="962"/>
          <ac:spMkLst>
            <pc:docMk/>
            <pc:sldMk cId="1852551396" sldId="2379"/>
            <ac:spMk id="4" creationId="{B32A3204-AB0D-657F-EADE-BC30D926F865}"/>
          </ac:spMkLst>
        </pc:spChg>
        <pc:spChg chg="mod">
          <ac:chgData name="Horsley, Daisy" userId="5ac53ddf-cc63-4113-955b-2f95ae3c81e5" providerId="ADAL" clId="{91BE9463-72DD-4871-97CB-24A41F88BE36}" dt="2025-08-22T11:14:23.325" v="331" actId="962"/>
          <ac:spMkLst>
            <pc:docMk/>
            <pc:sldMk cId="1852551396" sldId="2379"/>
            <ac:spMk id="6" creationId="{175801E9-D391-A90A-B9A6-7A3B96EC836E}"/>
          </ac:spMkLst>
        </pc:spChg>
        <pc:spChg chg="mod">
          <ac:chgData name="Horsley, Daisy" userId="5ac53ddf-cc63-4113-955b-2f95ae3c81e5" providerId="ADAL" clId="{91BE9463-72DD-4871-97CB-24A41F88BE36}" dt="2025-08-22T11:14:24.653" v="332" actId="962"/>
          <ac:spMkLst>
            <pc:docMk/>
            <pc:sldMk cId="1852551396" sldId="2379"/>
            <ac:spMk id="7" creationId="{A7797267-A3A7-0D9C-39B3-9738CA0088DB}"/>
          </ac:spMkLst>
        </pc:spChg>
        <pc:spChg chg="mod">
          <ac:chgData name="Horsley, Daisy" userId="5ac53ddf-cc63-4113-955b-2f95ae3c81e5" providerId="ADAL" clId="{91BE9463-72DD-4871-97CB-24A41F88BE36}" dt="2025-08-22T11:14:26.510" v="333" actId="962"/>
          <ac:spMkLst>
            <pc:docMk/>
            <pc:sldMk cId="1852551396" sldId="2379"/>
            <ac:spMk id="8" creationId="{7ABF4269-1A5C-11E6-331A-64EE78A182EF}"/>
          </ac:spMkLst>
        </pc:spChg>
        <pc:spChg chg="mod">
          <ac:chgData name="Horsley, Daisy" userId="5ac53ddf-cc63-4113-955b-2f95ae3c81e5" providerId="ADAL" clId="{91BE9463-72DD-4871-97CB-24A41F88BE36}" dt="2025-08-22T11:14:31.375" v="334" actId="962"/>
          <ac:spMkLst>
            <pc:docMk/>
            <pc:sldMk cId="1852551396" sldId="2379"/>
            <ac:spMk id="10" creationId="{2298A923-B196-AFAA-91D8-8651441D9286}"/>
          </ac:spMkLst>
        </pc:spChg>
        <pc:spChg chg="mod">
          <ac:chgData name="Horsley, Daisy" userId="5ac53ddf-cc63-4113-955b-2f95ae3c81e5" providerId="ADAL" clId="{91BE9463-72DD-4871-97CB-24A41F88BE36}" dt="2025-08-22T11:14:37.151" v="335" actId="962"/>
          <ac:spMkLst>
            <pc:docMk/>
            <pc:sldMk cId="1852551396" sldId="2379"/>
            <ac:spMk id="11" creationId="{F8BFE4C7-4929-EF76-4D39-306DDA7F92A0}"/>
          </ac:spMkLst>
        </pc:spChg>
        <pc:spChg chg="ord">
          <ac:chgData name="Horsley, Daisy" userId="5ac53ddf-cc63-4113-955b-2f95ae3c81e5" providerId="ADAL" clId="{91BE9463-72DD-4871-97CB-24A41F88BE36}" dt="2025-08-22T11:14:41.278" v="336" actId="13244"/>
          <ac:spMkLst>
            <pc:docMk/>
            <pc:sldMk cId="1852551396" sldId="2379"/>
            <ac:spMk id="19" creationId="{5FFB84D0-46F9-E566-93EC-8AE4E0D30313}"/>
          </ac:spMkLst>
        </pc:spChg>
        <pc:picChg chg="mod">
          <ac:chgData name="Horsley, Daisy" userId="5ac53ddf-cc63-4113-955b-2f95ae3c81e5" providerId="ADAL" clId="{91BE9463-72DD-4871-97CB-24A41F88BE36}" dt="2025-08-22T11:11:24.281" v="261" actId="962"/>
          <ac:picMkLst>
            <pc:docMk/>
            <pc:sldMk cId="1852551396" sldId="2379"/>
            <ac:picMk id="13" creationId="{66ED9937-797E-0C85-6708-4E98B0A01C66}"/>
          </ac:picMkLst>
        </pc:picChg>
        <pc:picChg chg="mod">
          <ac:chgData name="Horsley, Daisy" userId="5ac53ddf-cc63-4113-955b-2f95ae3c81e5" providerId="ADAL" clId="{91BE9463-72DD-4871-97CB-24A41F88BE36}" dt="2025-08-22T11:11:28.644" v="262" actId="962"/>
          <ac:picMkLst>
            <pc:docMk/>
            <pc:sldMk cId="1852551396" sldId="2379"/>
            <ac:picMk id="17" creationId="{F1F82D0E-D26A-DB2C-0C1C-FCAD22BFED97}"/>
          </ac:picMkLst>
        </pc:picChg>
      </pc:sldChg>
      <pc:sldChg chg="addSp modSp mod">
        <pc:chgData name="Horsley, Daisy" userId="5ac53ddf-cc63-4113-955b-2f95ae3c81e5" providerId="ADAL" clId="{91BE9463-72DD-4871-97CB-24A41F88BE36}" dt="2025-08-22T11:13:41.343" v="320" actId="20577"/>
        <pc:sldMkLst>
          <pc:docMk/>
          <pc:sldMk cId="2057370268" sldId="2380"/>
        </pc:sldMkLst>
        <pc:spChg chg="add mod">
          <ac:chgData name="Horsley, Daisy" userId="5ac53ddf-cc63-4113-955b-2f95ae3c81e5" providerId="ADAL" clId="{91BE9463-72DD-4871-97CB-24A41F88BE36}" dt="2025-08-22T11:13:41.343" v="320" actId="20577"/>
          <ac:spMkLst>
            <pc:docMk/>
            <pc:sldMk cId="2057370268" sldId="2380"/>
            <ac:spMk id="2" creationId="{0C7994E0-FBD6-6C5D-F8E0-BA2C9C110639}"/>
          </ac:spMkLst>
        </pc:spChg>
        <pc:picChg chg="mod">
          <ac:chgData name="Horsley, Daisy" userId="5ac53ddf-cc63-4113-955b-2f95ae3c81e5" providerId="ADAL" clId="{91BE9463-72DD-4871-97CB-24A41F88BE36}" dt="2025-08-22T11:12:33.556" v="265" actId="962"/>
          <ac:picMkLst>
            <pc:docMk/>
            <pc:sldMk cId="2057370268" sldId="2380"/>
            <ac:picMk id="4" creationId="{BF06BFDB-EB82-5F3C-B1E3-04F10A75A837}"/>
          </ac:picMkLst>
        </pc:picChg>
      </pc:sldChg>
      <pc:sldChg chg="addSp modSp mod">
        <pc:chgData name="Horsley, Daisy" userId="5ac53ddf-cc63-4113-955b-2f95ae3c81e5" providerId="ADAL" clId="{91BE9463-72DD-4871-97CB-24A41F88BE36}" dt="2025-08-22T11:13:48.732" v="327" actId="20577"/>
        <pc:sldMkLst>
          <pc:docMk/>
          <pc:sldMk cId="2522567964" sldId="2381"/>
        </pc:sldMkLst>
        <pc:spChg chg="add mod">
          <ac:chgData name="Horsley, Daisy" userId="5ac53ddf-cc63-4113-955b-2f95ae3c81e5" providerId="ADAL" clId="{91BE9463-72DD-4871-97CB-24A41F88BE36}" dt="2025-08-22T11:13:48.732" v="327" actId="20577"/>
          <ac:spMkLst>
            <pc:docMk/>
            <pc:sldMk cId="2522567964" sldId="2381"/>
            <ac:spMk id="2" creationId="{163BB24E-FA8A-BE00-71E9-D2347DC50CFE}"/>
          </ac:spMkLst>
        </pc:spChg>
        <pc:picChg chg="mod">
          <ac:chgData name="Horsley, Daisy" userId="5ac53ddf-cc63-4113-955b-2f95ae3c81e5" providerId="ADAL" clId="{91BE9463-72DD-4871-97CB-24A41F88BE36}" dt="2025-08-22T11:12:36.831" v="267" actId="962"/>
          <ac:picMkLst>
            <pc:docMk/>
            <pc:sldMk cId="2522567964" sldId="2381"/>
            <ac:picMk id="3" creationId="{3F7C0738-2833-8437-B50C-6AF7514B95AC}"/>
          </ac:picMkLst>
        </pc:picChg>
      </pc:sldChg>
      <pc:sldChg chg="modSp mod">
        <pc:chgData name="Horsley, Daisy" userId="5ac53ddf-cc63-4113-955b-2f95ae3c81e5" providerId="ADAL" clId="{91BE9463-72DD-4871-97CB-24A41F88BE36}" dt="2025-08-22T11:13:17.863" v="271" actId="33553"/>
        <pc:sldMkLst>
          <pc:docMk/>
          <pc:sldMk cId="415101827" sldId="2382"/>
        </pc:sldMkLst>
        <pc:spChg chg="mod">
          <ac:chgData name="Horsley, Daisy" userId="5ac53ddf-cc63-4113-955b-2f95ae3c81e5" providerId="ADAL" clId="{91BE9463-72DD-4871-97CB-24A41F88BE36}" dt="2025-08-22T11:13:17.863" v="271" actId="33553"/>
          <ac:spMkLst>
            <pc:docMk/>
            <pc:sldMk cId="415101827" sldId="2382"/>
            <ac:spMk id="2" creationId="{1C018DE4-3543-4041-94B9-13E8AB9E5149}"/>
          </ac:spMkLst>
        </pc:spChg>
        <pc:picChg chg="mod">
          <ac:chgData name="Horsley, Daisy" userId="5ac53ddf-cc63-4113-955b-2f95ae3c81e5" providerId="ADAL" clId="{91BE9463-72DD-4871-97CB-24A41F88BE36}" dt="2025-08-22T11:10:39.832" v="259" actId="962"/>
          <ac:picMkLst>
            <pc:docMk/>
            <pc:sldMk cId="415101827" sldId="2382"/>
            <ac:picMk id="5" creationId="{629472BE-31D5-C086-AABB-65686A41BE02}"/>
          </ac:picMkLst>
        </pc:picChg>
      </pc:sldChg>
      <pc:sldChg chg="addSp modSp mod">
        <pc:chgData name="Horsley, Daisy" userId="5ac53ddf-cc63-4113-955b-2f95ae3c81e5" providerId="ADAL" clId="{91BE9463-72DD-4871-97CB-24A41F88BE36}" dt="2025-08-22T11:14:07.893" v="329" actId="13244"/>
        <pc:sldMkLst>
          <pc:docMk/>
          <pc:sldMk cId="1459121460" sldId="2383"/>
        </pc:sldMkLst>
        <pc:spChg chg="mod">
          <ac:chgData name="Horsley, Daisy" userId="5ac53ddf-cc63-4113-955b-2f95ae3c81e5" providerId="ADAL" clId="{91BE9463-72DD-4871-97CB-24A41F88BE36}" dt="2025-08-22T11:13:59.156" v="328" actId="962"/>
          <ac:spMkLst>
            <pc:docMk/>
            <pc:sldMk cId="1459121460" sldId="2383"/>
            <ac:spMk id="2" creationId="{A7B7D4B4-FBE5-454F-278D-61E48444EF60}"/>
          </ac:spMkLst>
        </pc:spChg>
        <pc:spChg chg="add mod ord">
          <ac:chgData name="Horsley, Daisy" userId="5ac53ddf-cc63-4113-955b-2f95ae3c81e5" providerId="ADAL" clId="{91BE9463-72DD-4871-97CB-24A41F88BE36}" dt="2025-08-22T11:14:07.893" v="329" actId="13244"/>
          <ac:spMkLst>
            <pc:docMk/>
            <pc:sldMk cId="1459121460" sldId="2383"/>
            <ac:spMk id="6" creationId="{05F30AA4-8323-A8C0-86D0-281DB48317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a0c835ad08a343f0b6f306d845b153f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en-GB" sz="1300"/>
              <a:t>You could do this as a class, or you could explore the map independently, in pairs or in small groups. You could also explore the StoryMap at home. - </a:t>
            </a:r>
            <a:r>
              <a:rPr lang="en-GB" sz="1800" u="sng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https://storymaps.arcgis.com/stories/a0c835ad08a343f0b6f306d845b153f1</a:t>
            </a:r>
            <a:endParaRPr lang="en-GB" sz="13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  <a:solidFill>
            <a:srgbClr val="BBEBA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43407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A119A7-2D46-F6BE-F2EF-F213BF229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49" y="485985"/>
            <a:ext cx="1980733" cy="9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9DB756-A867-6970-B27D-6C8088C7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B78576-8341-CDEB-52BF-A23029EEB7AE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A24FEE-C627-9178-2CB9-42A0686575D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E81F88-915F-1816-8C91-A867A1F587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1826450-9BA5-EA65-DD96-DC9A29EED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108CE3-C1DA-993E-3308-D5542984B14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D7CF76-EDD8-348C-EEBB-FFF14D632F8B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D3DEBF1-A726-4119-AA69-710F4FA96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C81186-7EDA-2755-7C48-0FBEB4CB69F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1CECC0-AE42-54C2-B744-639265443C3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24B26B4-BDBF-FF19-CD1D-F85A62B37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351575D-B07A-53D8-CD9C-3745A2CE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42005C2-83E2-9AD6-7773-B71FC23283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37856E-7827-55D3-D3F0-FD4A27D0696C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A54F164-3ED5-E48A-2960-20984DA24E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6A976D-2FEA-80DA-B7DA-8438687B1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03749CD-59FF-036E-7539-37CD76D5ED3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162DB4-8B18-6F69-5E9F-C040FBC0A698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CFA26DAE-2F85-409A-E0CE-E0A1B04CD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21960" y="594048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69865DE0-33D3-5941-4EE3-0C94BF892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91526" y="602303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BBEBA0"/>
            </a:solidFill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BBEBA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BBE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 flipH="1">
            <a:off x="5997840" y="213191"/>
            <a:ext cx="196317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617030"/>
            <a:ext cx="0" cy="6337120"/>
          </a:xfrm>
          <a:prstGeom prst="line">
            <a:avLst/>
          </a:prstGeom>
          <a:ln w="19050">
            <a:solidFill>
              <a:srgbClr val="A9A9A9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BBEBA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BBEBA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129529-34BA-99B7-54D4-B9D78065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2A03FD-8BF9-6BEE-7278-3D3D2AC02FF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92E5BA-CA9B-6914-E463-5FCB7546EBD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4819EFB3-4D44-EB0E-07FB-0638A03FB7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0ECC11-CA2E-60DB-0984-65E518E54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840016" y="446037"/>
            <a:ext cx="1892300" cy="1168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03CC6A-A0F7-F0CF-7A4D-6D706005BD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1015790">
            <a:off x="3262907" y="5182971"/>
            <a:ext cx="1892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 dirty="0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D7DEF28-C976-3440-94E5-C8ABB4DADD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564714B-6354-E86E-93D2-6C8C64EE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F2B52CC-5818-4FF0-9FD9-8BA864FA89CD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057C52-CC88-4DF2-2F27-B08EB5736B4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C5480B5-9975-0873-E80E-E7CF5438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E3D773-FC42-0210-102D-ADD6321CF1F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4B5C6C-E160-9BA9-5124-F5F4BE7EC1B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5F3EC6-CBBA-5AA2-9715-09093A192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11EAE17-7831-3205-866D-14D05FDB20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ABA738-F7BE-33B4-096D-0E2BCCB9C44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341583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BBEBA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BBEBA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BBEBA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-49023" y="159934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476984" y="1062668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145141" y="2087117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9998" y="1022883"/>
            <a:ext cx="8632004" cy="518209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215" y="163775"/>
            <a:ext cx="11270751" cy="6503541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94742" y="2090958"/>
            <a:ext cx="7030588" cy="372238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03C65A8-96CE-A693-4CCC-87A1DE4D5E30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D71B93-BC37-B3F1-ED2C-88138AEBC42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A66A6FAE-CACE-53BD-DFB0-98A6367AD30B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74969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10941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205462" y="334708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BBEBA0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BBEBA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1411962-3956-D696-848F-BA7C513EF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F566FB1-C51D-AFB9-A8FA-798151421F68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42C482-3637-0380-2BF4-0EBBA3CA7A03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BBEBA0">
              <a:alpha val="7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9D231B6F-0207-B4E6-7EFC-2FD85D55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09CF6F6-8160-B80F-7645-3A9747E86703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EB3331-8CBC-F8E3-17F2-B2A834697C0F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3B040-1762-EED1-1DC4-312810611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73B2B6A-C5EE-4C70-6F4C-DCD25916391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F2869-0204-4F99-45CD-EBC0CFD46F35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  <a:noFill/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30154C0-CE23-B266-B4D5-7062B5CC1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B0111E-893D-1FEE-76E1-8B9D971F8E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313C51-2B40-6279-B57F-288FE344E38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C1445B4-CD16-6767-7330-FFA43F5E5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BBEBA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7E7EB0-9694-1F3F-7AE3-263218AEC693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27BDEE-44C2-F0E8-8180-C63F57963304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92" r:id="rId22"/>
    <p:sldLayoutId id="2147483682" r:id="rId23"/>
    <p:sldLayoutId id="2147483693" r:id="rId24"/>
    <p:sldLayoutId id="2147483690" r:id="rId25"/>
    <p:sldLayoutId id="214748369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content/docs/education/explorer/barrows-buildings-trail-map-script-teachers-pdf" TargetMode="External"/><Relationship Id="rId2" Type="http://schemas.openxmlformats.org/officeDocument/2006/relationships/hyperlink" Target="https://historicengland.org.uk/content/docs/education/explorer/barrows-buildings-intro-pp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storicengland.org.uk/content/docs/education/explorer/barrows-buildings-colour-cut-activity-sheets-pdf" TargetMode="External"/><Relationship Id="rId5" Type="http://schemas.openxmlformats.org/officeDocument/2006/relationships/hyperlink" Target="https://historicengland.org.uk/content/docs/education/explorer/barrows-buildings-additional-activities-ppt" TargetMode="External"/><Relationship Id="rId4" Type="http://schemas.openxmlformats.org/officeDocument/2006/relationships/hyperlink" Target="https://historicengland.org.uk/content/docs/education/explorer/barrows-buildings-trail-map-worksheet-pupils-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a0c835ad08a343f0b6f306d845b153f1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C018DE4-3543-4041-94B9-13E8AB9E51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125" y="2559050"/>
            <a:ext cx="3579813" cy="2409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Barrow’s buildings tell us about the story of our town?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 and Reflect 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Placeholder 4" descr="A drawing of Ramsden Hall in Barrow. This is a two storey, double fronted building with a tall chimney at the back">
            <a:extLst>
              <a:ext uri="{FF2B5EF4-FFF2-40B4-BE49-F238E27FC236}">
                <a16:creationId xmlns:a16="http://schemas.microsoft.com/office/drawing/2014/main" id="{629472BE-31D5-C086-AABB-65686A41BE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10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ADFB-15EF-0746-BB55-25BB100B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t">
            <a:normAutofit/>
          </a:bodyPr>
          <a:lstStyle/>
          <a:p>
            <a:r>
              <a:rPr lang="en-GB" sz="3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Using the trail to understand Barrow’s Story</a:t>
            </a:r>
            <a:endParaRPr lang="en-GB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779A-F92E-BB1B-9337-57B807D6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10971915" cy="2520538"/>
          </a:xfrm>
        </p:spPr>
        <p:txBody>
          <a:bodyPr lIns="0" tIns="45720" rIns="90000" bIns="45720" anchor="t">
            <a:normAutofit/>
          </a:bodyPr>
          <a:lstStyle/>
          <a:p>
            <a:r>
              <a:rPr lang="en-GB" dirty="0"/>
              <a:t>When we first found out about the Barrow history trail, we said that the sites on the trail would help us to understand the story of Barrow.</a:t>
            </a:r>
            <a:endParaRPr lang="en-GB" dirty="0">
              <a:cs typeface="Arial"/>
            </a:endParaRPr>
          </a:p>
        </p:txBody>
      </p:sp>
      <p:grpSp>
        <p:nvGrpSpPr>
          <p:cNvPr id="4" name="Explain Character">
            <a:extLst>
              <a:ext uri="{FF2B5EF4-FFF2-40B4-BE49-F238E27FC236}">
                <a16:creationId xmlns:a16="http://schemas.microsoft.com/office/drawing/2014/main" id="{43611AF1-BF47-CD28-A836-62F67AE86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3958" y="2939384"/>
            <a:ext cx="2904859" cy="2702041"/>
            <a:chOff x="289215" y="1167122"/>
            <a:chExt cx="3369088" cy="2815301"/>
          </a:xfrm>
        </p:grpSpPr>
        <p:sp>
          <p:nvSpPr>
            <p:cNvPr id="5" name="Washi">
              <a:extLst>
                <a:ext uri="{FF2B5EF4-FFF2-40B4-BE49-F238E27FC236}">
                  <a16:creationId xmlns:a16="http://schemas.microsoft.com/office/drawing/2014/main" id="{770B78D5-8624-17F6-10D2-A5B89BE70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54907" y="1167122"/>
              <a:ext cx="1770120" cy="620815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6" name="Text Placeholder">
              <a:extLst>
                <a:ext uri="{FF2B5EF4-FFF2-40B4-BE49-F238E27FC236}">
                  <a16:creationId xmlns:a16="http://schemas.microsoft.com/office/drawing/2014/main" id="{AA263A81-47D4-C97C-7EB5-B56579E1C378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808930" y="1317020"/>
              <a:ext cx="2083701" cy="377699"/>
            </a:xfrm>
            <a:prstGeom prst="rect">
              <a:avLst/>
            </a:prstGeom>
            <a:noFill/>
          </p:spPr>
          <p:txBody>
            <a:bodyPr anchor="ctr" anchorCtr="0">
              <a:normAutofit fontScale="55000" lnSpcReduction="2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>
                  <a:solidFill>
                    <a:srgbClr val="3F3F3F"/>
                  </a:solidFill>
                  <a:effectLst/>
                  <a:latin typeface="Helvetica" pitchFamily="2" charset="0"/>
                </a:rPr>
                <a:t>Explain</a:t>
              </a:r>
            </a:p>
          </p:txBody>
        </p:sp>
        <p:pic>
          <p:nvPicPr>
            <p:cNvPr id="7" name="Icon" descr="Explain character icon">
              <a:extLst>
                <a:ext uri="{FF2B5EF4-FFF2-40B4-BE49-F238E27FC236}">
                  <a16:creationId xmlns:a16="http://schemas.microsoft.com/office/drawing/2014/main" id="{DFA3F8AE-D2D6-25CE-83A0-9B5CA098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215" y="1915241"/>
              <a:ext cx="3369088" cy="206718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51491F-3755-003C-AEF6-6378AEE1209C}"/>
              </a:ext>
            </a:extLst>
          </p:cNvPr>
          <p:cNvSpPr txBox="1"/>
          <p:nvPr/>
        </p:nvSpPr>
        <p:spPr>
          <a:xfrm>
            <a:off x="3630890" y="3537942"/>
            <a:ext cx="67305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Complete the table shown on the next slide to record what each building or site tells us about Barrow’s story.</a:t>
            </a:r>
          </a:p>
        </p:txBody>
      </p:sp>
    </p:spTree>
    <p:extLst>
      <p:ext uri="{BB962C8B-B14F-4D97-AF65-F5344CB8AC3E}">
        <p14:creationId xmlns:p14="http://schemas.microsoft.com/office/powerpoint/2010/main" val="413749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601B-1456-6E59-B013-7B7E1831A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87" y="365126"/>
            <a:ext cx="10996613" cy="710288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What can Barrow’s buildings tell us about the story of our town? </a:t>
            </a:r>
            <a:r>
              <a:rPr lang="en-GB" sz="2400">
                <a:solidFill>
                  <a:schemeClr val="bg1"/>
                </a:solidFill>
              </a:rPr>
              <a:t>(2)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834335-1750-4374-CBB3-D31667AEF2D1}"/>
              </a:ext>
            </a:extLst>
          </p:cNvPr>
          <p:cNvGraphicFramePr>
            <a:graphicFrameLocks noGrp="1"/>
          </p:cNvGraphicFramePr>
          <p:nvPr/>
        </p:nvGraphicFramePr>
        <p:xfrm>
          <a:off x="357187" y="1498324"/>
          <a:ext cx="1099661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904">
                  <a:extLst>
                    <a:ext uri="{9D8B030D-6E8A-4147-A177-3AD203B41FA5}">
                      <a16:colId xmlns:a16="http://schemas.microsoft.com/office/drawing/2014/main" val="3250881074"/>
                    </a:ext>
                  </a:extLst>
                </a:gridCol>
                <a:gridCol w="3992403">
                  <a:extLst>
                    <a:ext uri="{9D8B030D-6E8A-4147-A177-3AD203B41FA5}">
                      <a16:colId xmlns:a16="http://schemas.microsoft.com/office/drawing/2014/main" val="1729224381"/>
                    </a:ext>
                  </a:extLst>
                </a:gridCol>
                <a:gridCol w="1556708">
                  <a:extLst>
                    <a:ext uri="{9D8B030D-6E8A-4147-A177-3AD203B41FA5}">
                      <a16:colId xmlns:a16="http://schemas.microsoft.com/office/drawing/2014/main" val="3421541765"/>
                    </a:ext>
                  </a:extLst>
                </a:gridCol>
                <a:gridCol w="3941598">
                  <a:extLst>
                    <a:ext uri="{9D8B030D-6E8A-4147-A177-3AD203B41FA5}">
                      <a16:colId xmlns:a16="http://schemas.microsoft.com/office/drawing/2014/main" val="78106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</a:rPr>
                        <a:t>Building / Site</a:t>
                      </a:r>
                      <a:endParaRPr lang="en-US" sz="1400" b="1">
                        <a:latin typeface="Arial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What does this building tell us about Barrow’s story?</a:t>
                      </a:r>
                      <a:endParaRPr lang="en-US" sz="1400" b="1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</a:rPr>
                        <a:t>Building / Site</a:t>
                      </a:r>
                      <a:endParaRPr lang="en-US" sz="1400" b="1">
                        <a:latin typeface="Arial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What does this building tell us about Barrow’s story?</a:t>
                      </a:r>
                      <a:endParaRPr lang="en-US" sz="1400" b="1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9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James Ramsden Statue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Old Coop/ Furness Railway Pub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86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St Mary’s Church </a:t>
                      </a:r>
                    </a:p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Spirit of Barrow Statue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75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Spirit of Barrow Mosaic</a:t>
                      </a:r>
                    </a:p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Barrow Town Hall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8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Willie Horne Statue</a:t>
                      </a:r>
                    </a:p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Pass and Co Department Store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126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Ramsden Hall</a:t>
                      </a:r>
                    </a:p>
                    <a:p>
                      <a:endParaRPr lang="en-GB" sz="1600"/>
                    </a:p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Barrow Library and Archive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60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11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1D80-455D-837D-7C4E-BF4B50D3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Using the trail to think about what makes Barrow special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F822-E7EB-4C96-6168-8180BD21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60633"/>
            <a:ext cx="11198363" cy="189174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When we first found out about the Barrow history trail, we said that understanding the story of Barrow would help us appreciate why Barrow is special. 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Revisit the mind map you made when we were thinking about the question “What does Barrow mean to me?”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39372-E2FF-68AE-B5ED-FDE516F979DB}"/>
              </a:ext>
            </a:extLst>
          </p:cNvPr>
          <p:cNvSpPr txBox="1"/>
          <p:nvPr/>
        </p:nvSpPr>
        <p:spPr>
          <a:xfrm>
            <a:off x="2250191" y="3239608"/>
            <a:ext cx="8026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/>
              <a:t>Can you add more words, phrases, people and places?  </a:t>
            </a:r>
          </a:p>
          <a:p>
            <a:pPr marL="0" indent="0">
              <a:buNone/>
            </a:pPr>
            <a:r>
              <a:rPr lang="en-GB" sz="2400" dirty="0"/>
              <a:t>You might like to use a different coloured pen or pencil.</a:t>
            </a:r>
          </a:p>
        </p:txBody>
      </p:sp>
      <p:grpSp>
        <p:nvGrpSpPr>
          <p:cNvPr id="6" name="Write-Char">
            <a:extLst>
              <a:ext uri="{FF2B5EF4-FFF2-40B4-BE49-F238E27FC236}">
                <a16:creationId xmlns:a16="http://schemas.microsoft.com/office/drawing/2014/main" id="{62C9FE44-13B0-5B76-8497-8283D9D8C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7187" y="3126740"/>
            <a:ext cx="1822582" cy="1574171"/>
            <a:chOff x="5178451" y="3438151"/>
            <a:chExt cx="2342153" cy="2671749"/>
          </a:xfrm>
        </p:grpSpPr>
        <p:sp>
          <p:nvSpPr>
            <p:cNvPr id="7" name="Deco-washi">
              <a:extLst>
                <a:ext uri="{FF2B5EF4-FFF2-40B4-BE49-F238E27FC236}">
                  <a16:creationId xmlns:a16="http://schemas.microsoft.com/office/drawing/2014/main" id="{D9DA5431-FD1E-7D4C-F55D-F84827F0D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555680" y="3499712"/>
              <a:ext cx="1769427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8" name="Text Placeholder">
              <a:extLst>
                <a:ext uri="{FF2B5EF4-FFF2-40B4-BE49-F238E27FC236}">
                  <a16:creationId xmlns:a16="http://schemas.microsoft.com/office/drawing/2014/main" id="{685C0C8E-A5D3-1B7A-65F6-13E91A4E336C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231810" y="3438151"/>
              <a:ext cx="2288794" cy="780969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Write</a:t>
              </a:r>
            </a:p>
          </p:txBody>
        </p:sp>
        <p:pic>
          <p:nvPicPr>
            <p:cNvPr id="9" name="Write-icon" descr="Write character icon">
              <a:extLst>
                <a:ext uri="{FF2B5EF4-FFF2-40B4-BE49-F238E27FC236}">
                  <a16:creationId xmlns:a16="http://schemas.microsoft.com/office/drawing/2014/main" id="{376693F7-F53A-5B90-0ECD-0F9944380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8451" y="4336790"/>
              <a:ext cx="2284277" cy="177311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D7E1B-D09F-A95E-53BA-B88D7C91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518" y="4271399"/>
            <a:ext cx="2999588" cy="1790269"/>
          </a:xfrm>
          <a:prstGeom prst="rect">
            <a:avLst/>
          </a:prstGeom>
        </p:spPr>
      </p:pic>
      <p:grpSp>
        <p:nvGrpSpPr>
          <p:cNvPr id="16" name="Washi">
            <a:extLst>
              <a:ext uri="{FF2B5EF4-FFF2-40B4-BE49-F238E27FC236}">
                <a16:creationId xmlns:a16="http://schemas.microsoft.com/office/drawing/2014/main" id="{487D096F-5F5B-A61E-19FE-13C9BC258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80375" y="4169004"/>
            <a:ext cx="2190949" cy="776497"/>
            <a:chOff x="7291968" y="1132708"/>
            <a:chExt cx="1760422" cy="623914"/>
          </a:xfrm>
        </p:grpSpPr>
        <p:sp>
          <p:nvSpPr>
            <p:cNvPr id="17" name="Picture 9">
              <a:extLst>
                <a:ext uri="{FF2B5EF4-FFF2-40B4-BE49-F238E27FC236}">
                  <a16:creationId xmlns:a16="http://schemas.microsoft.com/office/drawing/2014/main" id="{E3FD7303-176F-67C9-6EB2-160E3112F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176042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Text Placeholder">
              <a:extLst>
                <a:ext uri="{FF2B5EF4-FFF2-40B4-BE49-F238E27FC236}">
                  <a16:creationId xmlns:a16="http://schemas.microsoft.com/office/drawing/2014/main" id="{69A8082F-1DF5-AF0C-35C7-A80477B7C188}"/>
                </a:ext>
              </a:extLst>
            </p:cNvPr>
            <p:cNvSpPr txBox="1">
              <a:spLocks/>
            </p:cNvSpPr>
            <p:nvPr/>
          </p:nvSpPr>
          <p:spPr>
            <a:xfrm>
              <a:off x="7411236" y="1132708"/>
              <a:ext cx="1457889" cy="56885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Group Discussion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ED9D6E-98C9-42D1-8B6E-4952E1140A71}"/>
              </a:ext>
            </a:extLst>
          </p:cNvPr>
          <p:cNvSpPr txBox="1"/>
          <p:nvPr/>
        </p:nvSpPr>
        <p:spPr>
          <a:xfrm>
            <a:off x="2134732" y="4669403"/>
            <a:ext cx="5497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Compare with your classmates:  Has your understanding of Barrow’s story changed your feelings about the town?</a:t>
            </a:r>
          </a:p>
        </p:txBody>
      </p:sp>
    </p:spTree>
    <p:extLst>
      <p:ext uri="{BB962C8B-B14F-4D97-AF65-F5344CB8AC3E}">
        <p14:creationId xmlns:p14="http://schemas.microsoft.com/office/powerpoint/2010/main" val="1725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6D49-86C2-7C06-D3FF-AD37795A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4F6CDAC-31FB-A658-FE84-FAA812879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50" b="10250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2A17-DDB5-26D0-D1C8-919A6009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6" y="1075414"/>
            <a:ext cx="6361666" cy="3279566"/>
          </a:xfrm>
        </p:spPr>
        <p:txBody>
          <a:bodyPr/>
          <a:lstStyle/>
          <a:p>
            <a:r>
              <a:rPr lang="en-GB" sz="2400" dirty="0"/>
              <a:t>You have been asked by the Dock Museum  in Barrow to design the contents of a new display, explaining the reasons why Barrow   is such an interesting and special town.  </a:t>
            </a:r>
          </a:p>
          <a:p>
            <a:endParaRPr lang="en-GB" sz="2400" dirty="0"/>
          </a:p>
          <a:p>
            <a:r>
              <a:rPr lang="en-GB" sz="2400" dirty="0"/>
              <a:t>Choose up to 5 things to include in your exhibition. For each one, explain what you have chosen and why.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BA43DB-4509-A861-6B9F-D213F873C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449" y="4499097"/>
            <a:ext cx="5738814" cy="2214784"/>
            <a:chOff x="564449" y="4499097"/>
            <a:chExt cx="5738814" cy="2214784"/>
          </a:xfrm>
        </p:grpSpPr>
        <p:sp>
          <p:nvSpPr>
            <p:cNvPr id="4" name="Picture 2" descr="Decorative shape">
              <a:extLst>
                <a:ext uri="{FF2B5EF4-FFF2-40B4-BE49-F238E27FC236}">
                  <a16:creationId xmlns:a16="http://schemas.microsoft.com/office/drawing/2014/main" id="{22776EC9-38F9-D5BE-901A-7DA3E8D892DF}"/>
                </a:ext>
              </a:extLst>
            </p:cNvPr>
            <p:cNvSpPr/>
            <p:nvPr/>
          </p:nvSpPr>
          <p:spPr>
            <a:xfrm>
              <a:off x="564449" y="4499097"/>
              <a:ext cx="5738814" cy="2214784"/>
            </a:xfrm>
            <a:custGeom>
              <a:avLst/>
              <a:gdLst>
                <a:gd name="connsiteX0" fmla="*/ 5911123 w 5925345"/>
                <a:gd name="connsiteY0" fmla="*/ 1060739 h 1876623"/>
                <a:gd name="connsiteX1" fmla="*/ 5925264 w 5925345"/>
                <a:gd name="connsiteY1" fmla="*/ 1383675 h 1876623"/>
                <a:gd name="connsiteX2" fmla="*/ 5814493 w 5925345"/>
                <a:gd name="connsiteY2" fmla="*/ 1480320 h 1876623"/>
                <a:gd name="connsiteX3" fmla="*/ 4867040 w 5925345"/>
                <a:gd name="connsiteY3" fmla="*/ 1572251 h 1876623"/>
                <a:gd name="connsiteX4" fmla="*/ 4518226 w 5925345"/>
                <a:gd name="connsiteY4" fmla="*/ 1605252 h 1876623"/>
                <a:gd name="connsiteX5" fmla="*/ 3896018 w 5925345"/>
                <a:gd name="connsiteY5" fmla="*/ 1657110 h 1876623"/>
                <a:gd name="connsiteX6" fmla="*/ 3221959 w 5925345"/>
                <a:gd name="connsiteY6" fmla="*/ 1694825 h 1876623"/>
                <a:gd name="connsiteX7" fmla="*/ 2203800 w 5925345"/>
                <a:gd name="connsiteY7" fmla="*/ 1746683 h 1876623"/>
                <a:gd name="connsiteX8" fmla="*/ 1694721 w 5925345"/>
                <a:gd name="connsiteY8" fmla="*/ 1774970 h 1876623"/>
                <a:gd name="connsiteX9" fmla="*/ 657708 w 5925345"/>
                <a:gd name="connsiteY9" fmla="*/ 1862186 h 1876623"/>
                <a:gd name="connsiteX10" fmla="*/ 341890 w 5925345"/>
                <a:gd name="connsiteY10" fmla="*/ 1869258 h 1876623"/>
                <a:gd name="connsiteX11" fmla="*/ 245259 w 5925345"/>
                <a:gd name="connsiteY11" fmla="*/ 1848043 h 1876623"/>
                <a:gd name="connsiteX12" fmla="*/ 158056 w 5925345"/>
                <a:gd name="connsiteY12" fmla="*/ 1760827 h 1876623"/>
                <a:gd name="connsiteX13" fmla="*/ 4861 w 5925345"/>
                <a:gd name="connsiteY13" fmla="*/ 865091 h 1876623"/>
                <a:gd name="connsiteX14" fmla="*/ 35500 w 5925345"/>
                <a:gd name="connsiteY14" fmla="*/ 619943 h 1876623"/>
                <a:gd name="connsiteX15" fmla="*/ 110919 w 5925345"/>
                <a:gd name="connsiteY15" fmla="*/ 372437 h 1876623"/>
                <a:gd name="connsiteX16" fmla="*/ 247616 w 5925345"/>
                <a:gd name="connsiteY16" fmla="*/ 285221 h 1876623"/>
                <a:gd name="connsiteX17" fmla="*/ 506869 w 5925345"/>
                <a:gd name="connsiteY17" fmla="*/ 285221 h 1876623"/>
                <a:gd name="connsiteX18" fmla="*/ 1081941 w 5925345"/>
                <a:gd name="connsiteY18" fmla="*/ 266363 h 1876623"/>
                <a:gd name="connsiteX19" fmla="*/ 1534455 w 5925345"/>
                <a:gd name="connsiteY19" fmla="*/ 252220 h 1876623"/>
                <a:gd name="connsiteX20" fmla="*/ 2957992 w 5925345"/>
                <a:gd name="connsiteY20" fmla="*/ 214505 h 1876623"/>
                <a:gd name="connsiteX21" fmla="*/ 3679188 w 5925345"/>
                <a:gd name="connsiteY21" fmla="*/ 153218 h 1876623"/>
                <a:gd name="connsiteX22" fmla="*/ 4108134 w 5925345"/>
                <a:gd name="connsiteY22" fmla="*/ 113145 h 1876623"/>
                <a:gd name="connsiteX23" fmla="*/ 4704417 w 5925345"/>
                <a:gd name="connsiteY23" fmla="*/ 40072 h 1876623"/>
                <a:gd name="connsiteX24" fmla="*/ 5006094 w 5925345"/>
                <a:gd name="connsiteY24" fmla="*/ 16500 h 1876623"/>
                <a:gd name="connsiteX25" fmla="*/ 5623588 w 5925345"/>
                <a:gd name="connsiteY25" fmla="*/ 0 h 1876623"/>
                <a:gd name="connsiteX26" fmla="*/ 5729646 w 5925345"/>
                <a:gd name="connsiteY26" fmla="*/ 9429 h 1876623"/>
                <a:gd name="connsiteX27" fmla="*/ 5790924 w 5925345"/>
                <a:gd name="connsiteY27" fmla="*/ 63644 h 1876623"/>
                <a:gd name="connsiteX28" fmla="*/ 5880484 w 5925345"/>
                <a:gd name="connsiteY28" fmla="*/ 577513 h 1876623"/>
                <a:gd name="connsiteX29" fmla="*/ 5904053 w 5925345"/>
                <a:gd name="connsiteY29" fmla="*/ 846234 h 1876623"/>
                <a:gd name="connsiteX30" fmla="*/ 5904053 w 5925345"/>
                <a:gd name="connsiteY30" fmla="*/ 1056025 h 1876623"/>
                <a:gd name="connsiteX31" fmla="*/ 5911123 w 5925345"/>
                <a:gd name="connsiteY31" fmla="*/ 1056025 h 18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25345" h="1876623">
                  <a:moveTo>
                    <a:pt x="5911123" y="1060739"/>
                  </a:moveTo>
                  <a:cubicBezTo>
                    <a:pt x="5915837" y="1166813"/>
                    <a:pt x="5920551" y="1275244"/>
                    <a:pt x="5925264" y="1383675"/>
                  </a:cubicBezTo>
                  <a:cubicBezTo>
                    <a:pt x="5927621" y="1433176"/>
                    <a:pt x="5878127" y="1477963"/>
                    <a:pt x="5814493" y="1480320"/>
                  </a:cubicBezTo>
                  <a:cubicBezTo>
                    <a:pt x="5496318" y="1494463"/>
                    <a:pt x="5180500" y="1525107"/>
                    <a:pt x="4867040" y="1572251"/>
                  </a:cubicBezTo>
                  <a:cubicBezTo>
                    <a:pt x="4751554" y="1588751"/>
                    <a:pt x="4633711" y="1595823"/>
                    <a:pt x="4518226" y="1605252"/>
                  </a:cubicBezTo>
                  <a:cubicBezTo>
                    <a:pt x="4310823" y="1624109"/>
                    <a:pt x="4103420" y="1642967"/>
                    <a:pt x="3896018" y="1657110"/>
                  </a:cubicBezTo>
                  <a:cubicBezTo>
                    <a:pt x="3672117" y="1673610"/>
                    <a:pt x="3445860" y="1690111"/>
                    <a:pt x="3221959" y="1694825"/>
                  </a:cubicBezTo>
                  <a:cubicBezTo>
                    <a:pt x="2882573" y="1704254"/>
                    <a:pt x="2540830" y="1716040"/>
                    <a:pt x="2203800" y="1746683"/>
                  </a:cubicBezTo>
                  <a:cubicBezTo>
                    <a:pt x="2034107" y="1760827"/>
                    <a:pt x="1864414" y="1763184"/>
                    <a:pt x="1694721" y="1774970"/>
                  </a:cubicBezTo>
                  <a:cubicBezTo>
                    <a:pt x="1348264" y="1798542"/>
                    <a:pt x="1001808" y="1812685"/>
                    <a:pt x="657708" y="1862186"/>
                  </a:cubicBezTo>
                  <a:cubicBezTo>
                    <a:pt x="554006" y="1878686"/>
                    <a:pt x="447948" y="1881044"/>
                    <a:pt x="341890" y="1869258"/>
                  </a:cubicBezTo>
                  <a:cubicBezTo>
                    <a:pt x="308894" y="1864543"/>
                    <a:pt x="275898" y="1857472"/>
                    <a:pt x="245259" y="1848043"/>
                  </a:cubicBezTo>
                  <a:cubicBezTo>
                    <a:pt x="198122" y="1831542"/>
                    <a:pt x="167483" y="1807971"/>
                    <a:pt x="158056" y="1760827"/>
                  </a:cubicBezTo>
                  <a:cubicBezTo>
                    <a:pt x="110919" y="1461463"/>
                    <a:pt x="59068" y="1164456"/>
                    <a:pt x="4861" y="865091"/>
                  </a:cubicBezTo>
                  <a:cubicBezTo>
                    <a:pt x="-6924" y="782590"/>
                    <a:pt x="2504" y="697730"/>
                    <a:pt x="35500" y="619943"/>
                  </a:cubicBezTo>
                  <a:cubicBezTo>
                    <a:pt x="66139" y="539798"/>
                    <a:pt x="103848" y="459654"/>
                    <a:pt x="110919" y="372437"/>
                  </a:cubicBezTo>
                  <a:cubicBezTo>
                    <a:pt x="115633" y="315864"/>
                    <a:pt x="169840" y="285221"/>
                    <a:pt x="247616" y="285221"/>
                  </a:cubicBezTo>
                  <a:cubicBezTo>
                    <a:pt x="334820" y="285221"/>
                    <a:pt x="419666" y="287578"/>
                    <a:pt x="506869" y="285221"/>
                  </a:cubicBezTo>
                  <a:cubicBezTo>
                    <a:pt x="697774" y="280507"/>
                    <a:pt x="891036" y="273435"/>
                    <a:pt x="1081941" y="266363"/>
                  </a:cubicBezTo>
                  <a:cubicBezTo>
                    <a:pt x="1232779" y="261649"/>
                    <a:pt x="1383617" y="249863"/>
                    <a:pt x="1534455" y="252220"/>
                  </a:cubicBezTo>
                  <a:cubicBezTo>
                    <a:pt x="2010539" y="256935"/>
                    <a:pt x="2484265" y="235720"/>
                    <a:pt x="2957992" y="214505"/>
                  </a:cubicBezTo>
                  <a:cubicBezTo>
                    <a:pt x="3198391" y="205076"/>
                    <a:pt x="3438789" y="174433"/>
                    <a:pt x="3679188" y="153218"/>
                  </a:cubicBezTo>
                  <a:cubicBezTo>
                    <a:pt x="3822956" y="141432"/>
                    <a:pt x="3964366" y="129646"/>
                    <a:pt x="4108134" y="113145"/>
                  </a:cubicBezTo>
                  <a:cubicBezTo>
                    <a:pt x="4308466" y="89574"/>
                    <a:pt x="4506442" y="63644"/>
                    <a:pt x="4704417" y="40072"/>
                  </a:cubicBezTo>
                  <a:cubicBezTo>
                    <a:pt x="4803404" y="28286"/>
                    <a:pt x="4904749" y="21215"/>
                    <a:pt x="5006094" y="16500"/>
                  </a:cubicBezTo>
                  <a:cubicBezTo>
                    <a:pt x="5211139" y="9429"/>
                    <a:pt x="5418542" y="4714"/>
                    <a:pt x="5623588" y="0"/>
                  </a:cubicBezTo>
                  <a:cubicBezTo>
                    <a:pt x="5658940" y="0"/>
                    <a:pt x="5694293" y="4714"/>
                    <a:pt x="5729646" y="9429"/>
                  </a:cubicBezTo>
                  <a:cubicBezTo>
                    <a:pt x="5760285" y="11786"/>
                    <a:pt x="5786211" y="33001"/>
                    <a:pt x="5790924" y="63644"/>
                  </a:cubicBezTo>
                  <a:cubicBezTo>
                    <a:pt x="5819206" y="235720"/>
                    <a:pt x="5852202" y="405438"/>
                    <a:pt x="5880484" y="577513"/>
                  </a:cubicBezTo>
                  <a:cubicBezTo>
                    <a:pt x="5894625" y="667087"/>
                    <a:pt x="5899339" y="756660"/>
                    <a:pt x="5904053" y="846234"/>
                  </a:cubicBezTo>
                  <a:cubicBezTo>
                    <a:pt x="5908767" y="916950"/>
                    <a:pt x="5904053" y="985309"/>
                    <a:pt x="5904053" y="1056025"/>
                  </a:cubicBezTo>
                  <a:lnTo>
                    <a:pt x="5911123" y="1056025"/>
                  </a:lnTo>
                  <a:close/>
                </a:path>
              </a:pathLst>
            </a:custGeom>
            <a:solidFill>
              <a:srgbClr val="BBEBA0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 Placeholder">
              <a:extLst>
                <a:ext uri="{FF2B5EF4-FFF2-40B4-BE49-F238E27FC236}">
                  <a16:creationId xmlns:a16="http://schemas.microsoft.com/office/drawing/2014/main" id="{B6092D5F-CE98-911A-379C-5FA0BB44AA59}"/>
                </a:ext>
              </a:extLst>
            </p:cNvPr>
            <p:cNvSpPr txBox="1">
              <a:spLocks/>
            </p:cNvSpPr>
            <p:nvPr/>
          </p:nvSpPr>
          <p:spPr>
            <a:xfrm>
              <a:off x="992059" y="5297044"/>
              <a:ext cx="5311204" cy="618891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GB" sz="1800" dirty="0"/>
                <a:t>You might like to include: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800" dirty="0"/>
                <a:t>Objects (for example a piece of iron ore)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800" dirty="0"/>
                <a:t>Photos of buildings, places or people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GB" sz="1800" dirty="0"/>
                <a:t>Artwork (your own or someone else's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2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0139-4387-750A-9EC3-22F12330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19318"/>
            <a:ext cx="11016801" cy="983346"/>
          </a:xfrm>
        </p:spPr>
        <p:txBody>
          <a:bodyPr>
            <a:normAutofit/>
          </a:bodyPr>
          <a:lstStyle/>
          <a:p>
            <a:r>
              <a:rPr lang="en-GB" sz="2800"/>
              <a:t>What can Barrow’s buildings tell us about the story of our town?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88DD-C5BD-3590-6F80-5370497B1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376" y="1302664"/>
            <a:ext cx="10996612" cy="461962"/>
          </a:xfrm>
        </p:spPr>
        <p:txBody>
          <a:bodyPr/>
          <a:lstStyle/>
          <a:p>
            <a:r>
              <a:rPr lang="en-GB"/>
              <a:t>Key Stage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599B9-538B-61B4-BBEB-331917FF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6" y="2429353"/>
            <a:ext cx="10794208" cy="33921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To develop pupils’ knowledge of significant places, people, events and themes in Barrow’s history.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To support pupils in using the built historic environment as historical evidence to find out about an area in the 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To build pupils’ sense of place and pride in their local area. </a:t>
            </a:r>
          </a:p>
        </p:txBody>
      </p:sp>
    </p:spTree>
    <p:extLst>
      <p:ext uri="{BB962C8B-B14F-4D97-AF65-F5344CB8AC3E}">
        <p14:creationId xmlns:p14="http://schemas.microsoft.com/office/powerpoint/2010/main" val="76429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B7D4B4-FBE5-454F-278D-61E48444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30AA4-8323-A8C0-86D0-281DB4831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How to use this PPT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A5F3-CAF8-336D-A380-3838056F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" y="1176450"/>
            <a:ext cx="5858436" cy="5022630"/>
          </a:xfrm>
        </p:spPr>
        <p:txBody>
          <a:bodyPr/>
          <a:lstStyle/>
          <a:p>
            <a:r>
              <a:rPr lang="en-GB" sz="2000" dirty="0"/>
              <a:t>This PowerPoint is part of the learning resource: What can Barrow’s buildings tell us about the story of our town?   Teachers should use this PPT, after having taken pupils on the trail of the same name.</a:t>
            </a:r>
          </a:p>
          <a:p>
            <a:endParaRPr lang="en-GB" sz="2000" dirty="0"/>
          </a:p>
          <a:p>
            <a:r>
              <a:rPr lang="en-GB" sz="2000" dirty="0"/>
              <a:t>This PPT can be used to revisit pupils learning from the trail and to support pupils in drawing conclusions about the main enquiry question: What can Barrow’s buildings tell us about the story of our town?</a:t>
            </a:r>
          </a:p>
          <a:p>
            <a:endParaRPr lang="en-GB" sz="2000" dirty="0"/>
          </a:p>
          <a:p>
            <a:r>
              <a:rPr lang="en-GB" sz="2000" dirty="0"/>
              <a:t>Teachers can use all, or some of the slides, and can edit them to meet the needs of pupils. </a:t>
            </a:r>
          </a:p>
          <a:p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2E6D9-FC80-ABB9-A068-E494B63D35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5729A7-DD01-AF48-C15C-F6693497529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Introductory PPT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Heritage trail route map and script for teachers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Heritage trail worksheet for pupils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Additional Activities PPT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Colour and cut activity sheets 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12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288F-B49F-371F-F339-451338FF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What can Barrow’s buildings tell us about the story of our town? Recap and Reflect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79F75-91A8-7020-57B7-2EB79FCA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this lesson we will: </a:t>
            </a:r>
          </a:p>
          <a:p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Remind ourselves about what we learnt when we went on our history trail around Barrow centre.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Think about what these sites tell us about the story of our town and why it is special.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Revisit our thoughts and feelings about Barrow from our first lesson about the trail.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8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4D89-F7C2-2374-850D-E5DDE726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can you remember about the trail? Sites we 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C32C-E2FF-D1E4-E257-A87BA1993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We recently went on a history trail around the centre of Barrow.   </a:t>
            </a:r>
          </a:p>
          <a:p>
            <a:endParaRPr lang="en-GB"/>
          </a:p>
          <a:p>
            <a:r>
              <a:rPr lang="en-GB" sz="2800"/>
              <a:t>Can you remember the names of any of the buildings and sites we visited?</a:t>
            </a:r>
          </a:p>
          <a:p>
            <a:endParaRPr lang="en-GB"/>
          </a:p>
          <a:p>
            <a:r>
              <a:rPr lang="en-GB" sz="2800"/>
              <a:t>Which site did you find most interesting site and why?</a:t>
            </a:r>
          </a:p>
          <a:p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3CD108-F947-6B2E-ABE4-EF494CFD9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511422"/>
            <a:ext cx="4343400" cy="1835155"/>
          </a:xfrm>
          <a:prstGeom prst="rect">
            <a:avLst/>
          </a:prstGeom>
        </p:spPr>
      </p:pic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731B526-CE00-FD1B-A941-8D6F5329D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18575" y="4720590"/>
            <a:ext cx="1738975" cy="357158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/>
              <a:t>Think-Pair-Share</a:t>
            </a:r>
          </a:p>
        </p:txBody>
      </p:sp>
    </p:spTree>
    <p:extLst>
      <p:ext uri="{BB962C8B-B14F-4D97-AF65-F5344CB8AC3E}">
        <p14:creationId xmlns:p14="http://schemas.microsoft.com/office/powerpoint/2010/main" val="116947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EFCE-8060-9F87-6259-9BB43F33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can you remember about the trail? Information about each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F8E0-1446-9957-77AD-A75CA550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780413"/>
            <a:ext cx="5233717" cy="4266470"/>
          </a:xfrm>
        </p:spPr>
        <p:txBody>
          <a:bodyPr/>
          <a:lstStyle/>
          <a:p>
            <a:r>
              <a:rPr lang="en-GB" dirty="0"/>
              <a:t>Complete the worksheet on the next slide. Write down as much as you can remember about each site that we visited on the trail.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B84D0-46F9-E566-93EC-8AE4E0D30313}"/>
              </a:ext>
            </a:extLst>
          </p:cNvPr>
          <p:cNvSpPr txBox="1"/>
          <p:nvPr/>
        </p:nvSpPr>
        <p:spPr>
          <a:xfrm>
            <a:off x="2445359" y="4647597"/>
            <a:ext cx="3566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You can write words or whole sentences.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2A3204-AB0D-657F-EADE-BC30D926F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6ED9937-797E-0C85-6708-4E98B0A01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-1557" b="-36"/>
          <a:stretch/>
        </p:blipFill>
        <p:spPr>
          <a:xfrm rot="20733588">
            <a:off x="6225447" y="192320"/>
            <a:ext cx="2945848" cy="3476220"/>
          </a:xfr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5801E9-D391-A90A-B9A6-7A3B96EC8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797267-A3A7-0D9C-39B3-9738CA008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What can you remember? Worksheet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BF4269-1A5C-11E6-331A-64EE78A1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1F82D0E-D26A-DB2C-0C1C-FCAD22BFE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9" b="-413"/>
          <a:stretch/>
        </p:blipFill>
        <p:spPr>
          <a:xfrm rot="1268507">
            <a:off x="8295928" y="2941837"/>
            <a:ext cx="2894568" cy="3411521"/>
          </a:xfr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98A923-B196-AFAA-91D8-8651441D9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79314" y="6046176"/>
            <a:ext cx="2836863" cy="6318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BFE4C7-4929-EF76-4D39-306DDA7F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What can you remember? Worksheet</a:t>
            </a:r>
          </a:p>
        </p:txBody>
      </p:sp>
      <p:grpSp>
        <p:nvGrpSpPr>
          <p:cNvPr id="20" name="Write-Char">
            <a:extLst>
              <a:ext uri="{FF2B5EF4-FFF2-40B4-BE49-F238E27FC236}">
                <a16:creationId xmlns:a16="http://schemas.microsoft.com/office/drawing/2014/main" id="{CB8F14C5-1B76-C9F7-0B98-C0BDB3B2E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7188" y="4090110"/>
            <a:ext cx="2130041" cy="2563771"/>
            <a:chOff x="5178451" y="3499712"/>
            <a:chExt cx="2284277" cy="2610188"/>
          </a:xfrm>
        </p:grpSpPr>
        <p:sp>
          <p:nvSpPr>
            <p:cNvPr id="21" name="Deco-washi">
              <a:extLst>
                <a:ext uri="{FF2B5EF4-FFF2-40B4-BE49-F238E27FC236}">
                  <a16:creationId xmlns:a16="http://schemas.microsoft.com/office/drawing/2014/main" id="{17B81455-2187-96B5-4B04-9005CC463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555680" y="3499712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912D1DD0-E7CD-B1D6-C888-E758264AF13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712470" y="3624142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Write</a:t>
              </a:r>
            </a:p>
          </p:txBody>
        </p:sp>
        <p:pic>
          <p:nvPicPr>
            <p:cNvPr id="23" name="Write-icon" descr="Write character icon">
              <a:extLst>
                <a:ext uri="{FF2B5EF4-FFF2-40B4-BE49-F238E27FC236}">
                  <a16:creationId xmlns:a16="http://schemas.microsoft.com/office/drawing/2014/main" id="{3266DAD0-FEF5-E16D-E347-0B8F05B9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451" y="4336790"/>
              <a:ext cx="2284277" cy="1773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55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iagram with blank boxes in which one can write about the buildings on the trail&#10;&#10;">
            <a:extLst>
              <a:ext uri="{FF2B5EF4-FFF2-40B4-BE49-F238E27FC236}">
                <a16:creationId xmlns:a16="http://schemas.microsoft.com/office/drawing/2014/main" id="{BF06BFDB-EB82-5F3C-B1E3-04F10A75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62521" y="-1867666"/>
            <a:ext cx="6956916" cy="10692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994E0-FBD6-6C5D-F8E0-BA2C9C1106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Barrow Trail worksheet (1)</a:t>
            </a:r>
          </a:p>
        </p:txBody>
      </p:sp>
    </p:spTree>
    <p:extLst>
      <p:ext uri="{BB962C8B-B14F-4D97-AF65-F5344CB8AC3E}">
        <p14:creationId xmlns:p14="http://schemas.microsoft.com/office/powerpoint/2010/main" val="205737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iagram with blank boxes in which one can write about the buildings on the trail&#10;">
            <a:extLst>
              <a:ext uri="{FF2B5EF4-FFF2-40B4-BE49-F238E27FC236}">
                <a16:creationId xmlns:a16="http://schemas.microsoft.com/office/drawing/2014/main" id="{3F7C0738-2833-8437-B50C-6AF7514B9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83405" y="-2042221"/>
            <a:ext cx="7211236" cy="10796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BB24E-FA8A-BE00-71E9-D2347DC50CF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Barrow Trail worksheet (2) </a:t>
            </a:r>
          </a:p>
        </p:txBody>
      </p:sp>
    </p:spTree>
    <p:extLst>
      <p:ext uri="{BB962C8B-B14F-4D97-AF65-F5344CB8AC3E}">
        <p14:creationId xmlns:p14="http://schemas.microsoft.com/office/powerpoint/2010/main" val="252256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62B6-1B1D-E0E0-F0E6-C822D413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Trail StoryMap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8C43-D299-F37B-2B77-02960D40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434089"/>
            <a:ext cx="4541904" cy="1291739"/>
          </a:xfrm>
        </p:spPr>
        <p:txBody>
          <a:bodyPr/>
          <a:lstStyle/>
          <a:p>
            <a:r>
              <a:rPr lang="en-GB" dirty="0"/>
              <a:t>Use the </a:t>
            </a:r>
            <a:r>
              <a:rPr lang="en-GB" dirty="0">
                <a:hlinkClick r:id="rId3"/>
              </a:rPr>
              <a:t>StoryMap</a:t>
            </a:r>
            <a:r>
              <a:rPr lang="en-GB" dirty="0"/>
              <a:t> to remind yourself of the sites that you visited on the trail and the information about each one. 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6A3D1-8A65-89C3-622A-06C3686ADAE9}"/>
              </a:ext>
            </a:extLst>
          </p:cNvPr>
          <p:cNvSpPr txBox="1"/>
          <p:nvPr/>
        </p:nvSpPr>
        <p:spPr>
          <a:xfrm>
            <a:off x="1930719" y="4627161"/>
            <a:ext cx="32219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Can you add any more information to your worksheet?</a:t>
            </a:r>
          </a:p>
        </p:txBody>
      </p:sp>
      <p:pic>
        <p:nvPicPr>
          <p:cNvPr id="24" name="Picture Placeholder 23" descr="A screen shot of the Barrow trail Storymap. The image shows a map with thumbnail images of the buildings on the trail">
            <a:extLst>
              <a:ext uri="{FF2B5EF4-FFF2-40B4-BE49-F238E27FC236}">
                <a16:creationId xmlns:a16="http://schemas.microsoft.com/office/drawing/2014/main" id="{2E1868F3-654F-3F9A-3910-BB5F922D7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127" r="18659"/>
          <a:stretch/>
        </p:blipFill>
        <p:spPr>
          <a:xfrm>
            <a:off x="5221714" y="914891"/>
            <a:ext cx="6648815" cy="4406773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34B39A-C5D6-9C92-843B-928E7A72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flipV="1">
            <a:off x="8394547" y="5306952"/>
            <a:ext cx="3475982" cy="74237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9" name="Write-Char">
            <a:extLst>
              <a:ext uri="{FF2B5EF4-FFF2-40B4-BE49-F238E27FC236}">
                <a16:creationId xmlns:a16="http://schemas.microsoft.com/office/drawing/2014/main" id="{A123BD5E-727B-7D70-FCBB-DD0FD5AE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1296" y="4282095"/>
            <a:ext cx="1908267" cy="1974382"/>
            <a:chOff x="5178451" y="3499712"/>
            <a:chExt cx="2284277" cy="2610188"/>
          </a:xfrm>
        </p:grpSpPr>
        <p:sp>
          <p:nvSpPr>
            <p:cNvPr id="10" name="Deco-washi">
              <a:extLst>
                <a:ext uri="{FF2B5EF4-FFF2-40B4-BE49-F238E27FC236}">
                  <a16:creationId xmlns:a16="http://schemas.microsoft.com/office/drawing/2014/main" id="{2EF40DF8-A8D6-F81D-87AC-4CB502C7A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555680" y="3499712"/>
              <a:ext cx="1769427" cy="681038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1" name="Text Placeholder">
              <a:extLst>
                <a:ext uri="{FF2B5EF4-FFF2-40B4-BE49-F238E27FC236}">
                  <a16:creationId xmlns:a16="http://schemas.microsoft.com/office/drawing/2014/main" id="{4F2E22E1-9B8C-BEA7-7313-940462347EF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712470" y="3624142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 fontScale="85000" lnSpcReduction="2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Write</a:t>
              </a:r>
            </a:p>
          </p:txBody>
        </p:sp>
        <p:pic>
          <p:nvPicPr>
            <p:cNvPr id="12" name="Write-icon" descr="Write character icon">
              <a:extLst>
                <a:ext uri="{FF2B5EF4-FFF2-40B4-BE49-F238E27FC236}">
                  <a16:creationId xmlns:a16="http://schemas.microsoft.com/office/drawing/2014/main" id="{B515F5DC-05AC-636A-2FFA-E1AAD56C9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451" y="4336790"/>
              <a:ext cx="2284277" cy="1773110"/>
            </a:xfrm>
            <a:prstGeom prst="rect">
              <a:avLst/>
            </a:prstGeom>
          </p:spPr>
        </p:pic>
      </p:grp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E4AF07D-6615-27D4-FFC8-B19CF8049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468966" y="5451834"/>
            <a:ext cx="3491738" cy="414338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can Barrow’s buildings tell us about the story of our town </a:t>
            </a:r>
            <a:r>
              <a:rPr lang="en-GB" dirty="0">
                <a:hlinkClick r:id="rId3"/>
              </a:rPr>
              <a:t>StoryMap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8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168fb-557d-4aff-aaa1-591c64e5f6f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be30f734-6a04-496a-ba73-5e5e8d7e44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15" ma:contentTypeDescription="Create a new document." ma:contentTypeScope="" ma:versionID="b874dd9b998a3b814aeccda84769c1ef">
  <xsd:schema xmlns:xsd="http://www.w3.org/2001/XMLSchema" xmlns:xs="http://www.w3.org/2001/XMLSchema" xmlns:p="http://schemas.microsoft.com/office/2006/metadata/properties" xmlns:ns3="3cb168fb-557d-4aff-aaa1-591c64e5f6f0" xmlns:ns4="be30f734-6a04-496a-ba73-5e5e8d7e44d2" targetNamespace="http://schemas.microsoft.com/office/2006/metadata/properties" ma:root="true" ma:fieldsID="bc6165daa2a6fe768080225ad7a2e212" ns3:_="" ns4:_="">
    <xsd:import namespace="3cb168fb-557d-4aff-aaa1-591c64e5f6f0"/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68fb-557d-4aff-aaa1-591c64e5f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D2E43-4F90-40BF-B410-9AF81C15F411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3cb168fb-557d-4aff-aaa1-591c64e5f6f0"/>
    <ds:schemaRef ds:uri="http://purl.org/dc/dcmitype/"/>
    <ds:schemaRef ds:uri="http://www.w3.org/XML/1998/namespace"/>
    <ds:schemaRef ds:uri="http://schemas.microsoft.com/office/2006/documentManagement/types"/>
    <ds:schemaRef ds:uri="be30f734-6a04-496a-ba73-5e5e8d7e44d2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904DFA7-9813-4078-BFF1-CD3E0309C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68fb-557d-4aff-aaa1-591c64e5f6f0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834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Source Sans Pro Bold</vt:lpstr>
      <vt:lpstr>Office Theme</vt:lpstr>
      <vt:lpstr>What can Barrow’s buildings tell us about the story of our town?  Recap and Reflect PPT </vt:lpstr>
      <vt:lpstr>What can Barrow’s buildings tell us about the story of our town?</vt:lpstr>
      <vt:lpstr>How to use this PPT</vt:lpstr>
      <vt:lpstr>What can Barrow’s buildings tell us about the story of our town? Recap and Reflect</vt:lpstr>
      <vt:lpstr>What can you remember about the trail? Sites we visited</vt:lpstr>
      <vt:lpstr>What can you remember about the trail? Information about each site</vt:lpstr>
      <vt:lpstr>Barrow Trail worksheet (1)</vt:lpstr>
      <vt:lpstr>Barrow Trail worksheet (2) </vt:lpstr>
      <vt:lpstr>Trail StoryMap</vt:lpstr>
      <vt:lpstr>Using the trail to understand Barrow’s Story</vt:lpstr>
      <vt:lpstr>What can Barrow’s buildings tell us about the story of our town? (2) </vt:lpstr>
      <vt:lpstr>Using the trail to think about what makes Barrow special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Horsley, Daisy</cp:lastModifiedBy>
  <cp:revision>15</cp:revision>
  <dcterms:created xsi:type="dcterms:W3CDTF">2022-11-29T11:24:41Z</dcterms:created>
  <dcterms:modified xsi:type="dcterms:W3CDTF">2025-08-22T11:15:06Z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ediaServiceImageTags">
    <vt:lpwstr/>
  </property>
</Properties>
</file>