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0" r:id="rId3"/>
    <p:sldId id="261" r:id="rId4"/>
    <p:sldId id="262" r:id="rId5"/>
    <p:sldId id="278" r:id="rId6"/>
    <p:sldId id="279" r:id="rId7"/>
    <p:sldId id="280" r:id="rId8"/>
    <p:sldId id="263" r:id="rId9"/>
    <p:sldId id="264" r:id="rId10"/>
    <p:sldId id="265" r:id="rId11"/>
    <p:sldId id="266" r:id="rId12"/>
    <p:sldId id="267" r:id="rId13"/>
    <p:sldId id="268" r:id="rId14"/>
    <p:sldId id="286" r:id="rId15"/>
    <p:sldId id="287" r:id="rId16"/>
    <p:sldId id="288" r:id="rId17"/>
    <p:sldId id="269" r:id="rId18"/>
    <p:sldId id="281" r:id="rId19"/>
    <p:sldId id="282" r:id="rId20"/>
    <p:sldId id="283" r:id="rId21"/>
    <p:sldId id="284" r:id="rId22"/>
    <p:sldId id="285" r:id="rId23"/>
    <p:sldId id="289" r:id="rId24"/>
    <p:sldId id="290" r:id="rId25"/>
    <p:sldId id="291" r:id="rId26"/>
    <p:sldId id="293" r:id="rId27"/>
    <p:sldId id="292" r:id="rId28"/>
    <p:sldId id="294" r:id="rId29"/>
    <p:sldId id="295" r:id="rId30"/>
    <p:sldId id="258"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54" autoAdjust="0"/>
  </p:normalViewPr>
  <p:slideViewPr>
    <p:cSldViewPr>
      <p:cViewPr>
        <p:scale>
          <a:sx n="70" d="100"/>
          <a:sy n="70" d="100"/>
        </p:scale>
        <p:origin x="-197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0CF0DD-9F83-4D47-AC4A-FA9848FE7211}" type="datetimeFigureOut">
              <a:rPr lang="en-GB" smtClean="0"/>
              <a:t>17/01/2020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67013D-2417-40FD-BA9D-374DDEDADC98}" type="slidenum">
              <a:rPr lang="en-GB" smtClean="0"/>
              <a:t>‹#›</a:t>
            </a:fld>
            <a:endParaRPr lang="en-GB"/>
          </a:p>
        </p:txBody>
      </p:sp>
    </p:spTree>
    <p:extLst>
      <p:ext uri="{BB962C8B-B14F-4D97-AF65-F5344CB8AC3E}">
        <p14:creationId xmlns:p14="http://schemas.microsoft.com/office/powerpoint/2010/main" val="350708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content/docs/education/explorer/bradford-over-time-lesson-tw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smtClean="0">
                <a:solidFill>
                  <a:schemeClr val="tx1"/>
                </a:solidFill>
                <a:effectLst/>
                <a:latin typeface="+mn-lt"/>
                <a:ea typeface="+mn-ea"/>
                <a:cs typeface="+mn-cs"/>
              </a:rPr>
              <a:t>Learning Objective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To explore the immediate reasons for changes in a range of historic buildings in the same location across time</a:t>
            </a:r>
          </a:p>
          <a:p>
            <a:r>
              <a:rPr lang="en-GB" sz="1200" b="1" kern="1200" dirty="0" smtClean="0">
                <a:solidFill>
                  <a:schemeClr val="tx1"/>
                </a:solidFill>
                <a:effectLst/>
                <a:latin typeface="+mn-lt"/>
                <a:ea typeface="+mn-ea"/>
                <a:cs typeface="+mn-cs"/>
              </a:rPr>
              <a:t>Learning outcomes: Pupils will have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Considered how clothes sometimes act as uniforms for particular occupations as an analogy for how buildings change their appearance depending on their use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Read the history of changes of use in a range of historic Bradford buildings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Recorded these changes of use on a diagram</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Selected generic labels describing the types of use of each building over time and added these to the diagram</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Used the diagram to debate which building shows evidence of the most change</a:t>
            </a:r>
          </a:p>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place of worship.</a:t>
            </a:r>
          </a:p>
          <a:p>
            <a:endParaRPr lang="en-GB" baseline="0" dirty="0" smtClean="0"/>
          </a:p>
          <a:p>
            <a:r>
              <a:rPr lang="en-GB" baseline="0" dirty="0" smtClean="0"/>
              <a:t>Images:</a:t>
            </a:r>
          </a:p>
          <a:p>
            <a:r>
              <a:rPr lang="en-GB" dirty="0" smtClean="0"/>
              <a:t>DP220279 &amp; AA99/08737  © Historic England Archive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10</a:t>
            </a:fld>
            <a:endParaRPr lang="en-GB"/>
          </a:p>
        </p:txBody>
      </p:sp>
    </p:spTree>
    <p:extLst>
      <p:ext uri="{BB962C8B-B14F-4D97-AF65-F5344CB8AC3E}">
        <p14:creationId xmlns:p14="http://schemas.microsoft.com/office/powerpoint/2010/main" val="93648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hospital.</a:t>
            </a:r>
          </a:p>
          <a:p>
            <a:endParaRPr lang="en-GB" baseline="0" dirty="0" smtClean="0"/>
          </a:p>
          <a:p>
            <a:r>
              <a:rPr lang="en-GB" baseline="0" dirty="0" smtClean="0"/>
              <a:t>Images:</a:t>
            </a:r>
          </a:p>
          <a:p>
            <a:r>
              <a:rPr lang="en-GB" dirty="0" smtClean="0"/>
              <a:t>DP031149 &amp; DP232079  © Historic England Archive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11</a:t>
            </a:fld>
            <a:endParaRPr lang="en-GB"/>
          </a:p>
        </p:txBody>
      </p:sp>
    </p:spTree>
    <p:extLst>
      <p:ext uri="{BB962C8B-B14F-4D97-AF65-F5344CB8AC3E}">
        <p14:creationId xmlns:p14="http://schemas.microsoft.com/office/powerpoint/2010/main" val="212235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hotel.</a:t>
            </a:r>
          </a:p>
          <a:p>
            <a:endParaRPr lang="en-GB" baseline="0" dirty="0" smtClean="0"/>
          </a:p>
          <a:p>
            <a:r>
              <a:rPr lang="en-GB" baseline="0" dirty="0" smtClean="0"/>
              <a:t>Images:</a:t>
            </a:r>
          </a:p>
          <a:p>
            <a:r>
              <a:rPr lang="en-GB" dirty="0" smtClean="0"/>
              <a:t>DP042020 &amp; DP087339  © Historic England Archive</a:t>
            </a:r>
          </a:p>
          <a:p>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12</a:t>
            </a:fld>
            <a:endParaRPr lang="en-GB"/>
          </a:p>
        </p:txBody>
      </p:sp>
    </p:spTree>
    <p:extLst>
      <p:ext uri="{BB962C8B-B14F-4D97-AF65-F5344CB8AC3E}">
        <p14:creationId xmlns:p14="http://schemas.microsoft.com/office/powerpoint/2010/main" val="273627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theatre.</a:t>
            </a:r>
          </a:p>
          <a:p>
            <a:endParaRPr lang="en-GB" baseline="0" dirty="0" smtClean="0"/>
          </a:p>
          <a:p>
            <a:r>
              <a:rPr lang="en-GB" baseline="0" dirty="0" smtClean="0"/>
              <a:t>Images:</a:t>
            </a:r>
          </a:p>
          <a:p>
            <a:r>
              <a:rPr lang="en-GB" dirty="0" smtClean="0"/>
              <a:t>AA032021 &amp; DP137918 © Historic England Archive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13</a:t>
            </a:fld>
            <a:endParaRPr lang="en-GB"/>
          </a:p>
        </p:txBody>
      </p:sp>
    </p:spTree>
    <p:extLst>
      <p:ext uri="{BB962C8B-B14F-4D97-AF65-F5344CB8AC3E}">
        <p14:creationId xmlns:p14="http://schemas.microsoft.com/office/powerpoint/2010/main" val="324141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Activity 1 – How</a:t>
            </a:r>
            <a:r>
              <a:rPr lang="en-GB" sz="1200" b="1" kern="1200" baseline="0" dirty="0" smtClean="0">
                <a:solidFill>
                  <a:schemeClr val="tx1"/>
                </a:solidFill>
                <a:effectLst/>
                <a:latin typeface="+mn-lt"/>
                <a:ea typeface="+mn-ea"/>
                <a:cs typeface="+mn-cs"/>
              </a:rPr>
              <a:t> can buildings change use – summing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Ask sample groups to briefly present and explain how the school building might need to be changed for that particular option. Allow other pupils to question and challenge choices made. Lead discussion about which option might require the most and least changes and why this might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14</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Activity 2 – Using local buildings to show change over</a:t>
            </a:r>
            <a:r>
              <a:rPr lang="en-GB" sz="1200" b="1" kern="1200" baseline="0" dirty="0" smtClean="0">
                <a:solidFill>
                  <a:schemeClr val="tx1"/>
                </a:solidFill>
                <a:effectLst/>
                <a:latin typeface="+mn-lt"/>
                <a:ea typeface="+mn-ea"/>
                <a:cs typeface="+mn-cs"/>
              </a:rPr>
              <a:t> time</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Explain</a:t>
            </a:r>
            <a:r>
              <a:rPr lang="en-GB" sz="1200" kern="1200" baseline="0" dirty="0" smtClean="0">
                <a:solidFill>
                  <a:schemeClr val="tx1"/>
                </a:solidFill>
                <a:effectLst/>
                <a:latin typeface="+mn-lt"/>
                <a:ea typeface="+mn-ea"/>
                <a:cs typeface="+mn-cs"/>
              </a:rPr>
              <a:t> to pupils that they are going to </a:t>
            </a:r>
            <a:r>
              <a:rPr lang="en-GB" sz="1200" dirty="0" smtClean="0">
                <a:latin typeface="Source Sans Pro" panose="020B0503030403020204" pitchFamily="34" charset="0"/>
              </a:rPr>
              <a:t>discover the stories of 6 local buildings to find out how Bradford has changed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15</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Activity 2 – Using local buildings to show change over</a:t>
            </a:r>
            <a:r>
              <a:rPr lang="en-GB" sz="1200" b="1" kern="1200" baseline="0" dirty="0" smtClean="0">
                <a:solidFill>
                  <a:schemeClr val="tx1"/>
                </a:solidFill>
                <a:effectLst/>
                <a:latin typeface="+mn-lt"/>
                <a:ea typeface="+mn-ea"/>
                <a:cs typeface="+mn-cs"/>
              </a:rPr>
              <a:t> time</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Explain</a:t>
            </a:r>
            <a:r>
              <a:rPr lang="en-GB" sz="1200" kern="1200" baseline="0" dirty="0" smtClean="0">
                <a:solidFill>
                  <a:schemeClr val="tx1"/>
                </a:solidFill>
                <a:effectLst/>
                <a:latin typeface="+mn-lt"/>
                <a:ea typeface="+mn-ea"/>
                <a:cs typeface="+mn-cs"/>
              </a:rPr>
              <a:t> to pupils that once they’ve heard a building’s story they’re going to have to fill in a diagram like this one (in pairs or groups). They can write each different use into one of the inner segments. (The ‘fly-ins’ here are just as an example)</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Select one of the histories from Slides 17 to 22 and read out the story of the building. On their copy of the segment diagram ask pupils to fill in an inner segment of the diagram for each different use they hear for the building from being read its history (completed diagrams should resemble the example in Slide 24). </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16</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Read out loud and/or print 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17</a:t>
            </a:fld>
            <a:endParaRPr lang="en-GB"/>
          </a:p>
        </p:txBody>
      </p:sp>
    </p:spTree>
    <p:extLst>
      <p:ext uri="{BB962C8B-B14F-4D97-AF65-F5344CB8AC3E}">
        <p14:creationId xmlns:p14="http://schemas.microsoft.com/office/powerpoint/2010/main" val="1171793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Read out loud and/or print 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smtClean="0"/>
          </a:p>
          <a:p>
            <a:endParaRPr lang="en-GB" baseline="0" dirty="0" smtClean="0"/>
          </a:p>
          <a:p>
            <a:r>
              <a:rPr lang="en-GB" baseline="0" dirty="0" smtClean="0"/>
              <a:t>Images:</a:t>
            </a:r>
          </a:p>
          <a:p>
            <a:r>
              <a:rPr lang="en-GB" dirty="0" smtClean="0"/>
              <a:t>Dp071723 © Historic England Archive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18</a:t>
            </a:fld>
            <a:endParaRPr lang="en-GB"/>
          </a:p>
        </p:txBody>
      </p:sp>
    </p:spTree>
    <p:extLst>
      <p:ext uri="{BB962C8B-B14F-4D97-AF65-F5344CB8AC3E}">
        <p14:creationId xmlns:p14="http://schemas.microsoft.com/office/powerpoint/2010/main" val="1873676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Read out loud and/or print 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smtClean="0"/>
          </a:p>
          <a:p>
            <a:endParaRPr lang="en-GB" baseline="0" dirty="0" smtClean="0"/>
          </a:p>
          <a:p>
            <a:r>
              <a:rPr lang="en-GB" baseline="0" dirty="0" smtClean="0"/>
              <a:t>Images:</a:t>
            </a:r>
          </a:p>
          <a:p>
            <a:r>
              <a:rPr lang="en-GB" dirty="0" smtClean="0"/>
              <a:t>IOE01_05665_15 © Historic England Archive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19</a:t>
            </a:fld>
            <a:endParaRPr lang="en-GB"/>
          </a:p>
        </p:txBody>
      </p:sp>
    </p:spTree>
    <p:extLst>
      <p:ext uri="{BB962C8B-B14F-4D97-AF65-F5344CB8AC3E}">
        <p14:creationId xmlns:p14="http://schemas.microsoft.com/office/powerpoint/2010/main" val="187367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latin typeface="Source Sans Pro" pitchFamily="34" charset="0"/>
              </a:rPr>
              <a:t>Pupils will explore the reasons for the changes in a range of historic buildings in the same location across time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2</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Read out loud and/or print 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20</a:t>
            </a:fld>
            <a:endParaRPr lang="en-GB"/>
          </a:p>
        </p:txBody>
      </p:sp>
    </p:spTree>
    <p:extLst>
      <p:ext uri="{BB962C8B-B14F-4D97-AF65-F5344CB8AC3E}">
        <p14:creationId xmlns:p14="http://schemas.microsoft.com/office/powerpoint/2010/main" val="1873676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Read out loud and/or print</a:t>
            </a:r>
            <a:r>
              <a:rPr lang="en-GB" sz="1200" b="1"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21</a:t>
            </a:fld>
            <a:endParaRPr lang="en-GB"/>
          </a:p>
        </p:txBody>
      </p:sp>
    </p:spTree>
    <p:extLst>
      <p:ext uri="{BB962C8B-B14F-4D97-AF65-F5344CB8AC3E}">
        <p14:creationId xmlns:p14="http://schemas.microsoft.com/office/powerpoint/2010/main" val="187367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Read out loud and/or print this slide at A4 </a:t>
            </a:r>
            <a:r>
              <a:rPr lang="en-GB" sz="1200" b="0" kern="1200" dirty="0" smtClean="0">
                <a:solidFill>
                  <a:schemeClr val="tx1"/>
                </a:solidFill>
                <a:effectLst/>
                <a:latin typeface="+mn-lt"/>
                <a:ea typeface="+mn-ea"/>
                <a:cs typeface="+mn-cs"/>
              </a:rPr>
              <a:t>to</a:t>
            </a:r>
            <a:r>
              <a:rPr lang="en-GB" sz="1200" b="0" kern="1200" baseline="0" dirty="0" smtClean="0">
                <a:solidFill>
                  <a:schemeClr val="tx1"/>
                </a:solidFill>
                <a:effectLst/>
                <a:latin typeface="+mn-lt"/>
                <a:ea typeface="+mn-ea"/>
                <a:cs typeface="+mn-cs"/>
              </a:rPr>
              <a:t> give out to pupils</a:t>
            </a:r>
            <a:endParaRPr lang="en-GB" dirty="0" smtClean="0"/>
          </a:p>
          <a:p>
            <a:endParaRPr lang="en-GB" baseline="0" dirty="0" smtClean="0"/>
          </a:p>
          <a:p>
            <a:r>
              <a:rPr lang="en-GB" baseline="0" dirty="0" smtClean="0"/>
              <a:t>Images:</a:t>
            </a:r>
          </a:p>
          <a:p>
            <a:r>
              <a:rPr lang="en-GB" dirty="0" smtClean="0"/>
              <a:t>aa010818 © Historic England Archive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22</a:t>
            </a:fld>
            <a:endParaRPr lang="en-GB"/>
          </a:p>
        </p:txBody>
      </p:sp>
    </p:spTree>
    <p:extLst>
      <p:ext uri="{BB962C8B-B14F-4D97-AF65-F5344CB8AC3E}">
        <p14:creationId xmlns:p14="http://schemas.microsoft.com/office/powerpoint/2010/main" val="187367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Blank Record Sheet – </a:t>
            </a:r>
            <a:r>
              <a:rPr lang="en-GB" sz="1200" b="1" kern="1200" dirty="0" smtClean="0">
                <a:solidFill>
                  <a:schemeClr val="tx1"/>
                </a:solidFill>
                <a:effectLst/>
                <a:latin typeface="+mn-lt"/>
                <a:ea typeface="+mn-ea"/>
                <a:cs typeface="+mn-cs"/>
              </a:rPr>
              <a:t>Print at A4 for pupils to fill in </a:t>
            </a:r>
            <a:r>
              <a:rPr lang="en-GB" sz="1200" b="0" kern="1200" dirty="0" smtClean="0">
                <a:solidFill>
                  <a:schemeClr val="tx1"/>
                </a:solidFill>
                <a:effectLst/>
                <a:latin typeface="+mn-lt"/>
                <a:ea typeface="+mn-ea"/>
                <a:cs typeface="+mn-cs"/>
              </a:rPr>
              <a:t>(enough to work</a:t>
            </a:r>
            <a:r>
              <a:rPr lang="en-GB" sz="1200" b="0" kern="1200" baseline="0" dirty="0" smtClean="0">
                <a:solidFill>
                  <a:schemeClr val="tx1"/>
                </a:solidFill>
                <a:effectLst/>
                <a:latin typeface="+mn-lt"/>
                <a:ea typeface="+mn-ea"/>
                <a:cs typeface="+mn-cs"/>
              </a:rPr>
              <a:t> in pairs or groups)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Remind pupils</a:t>
            </a:r>
            <a:r>
              <a:rPr lang="en-GB" sz="1200" kern="1200" baseline="0" dirty="0" smtClean="0">
                <a:solidFill>
                  <a:schemeClr val="tx1"/>
                </a:solidFill>
                <a:effectLst/>
                <a:latin typeface="+mn-lt"/>
                <a:ea typeface="+mn-ea"/>
                <a:cs typeface="+mn-cs"/>
              </a:rPr>
              <a:t> that once they’ve heard each building’s story they’re going to have to fill in a diagram like this one. They can write each different use into one of the inner segments. </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You can either do this as a whole class activity, or once you’ve read through all 6 buildings together, split the class into 6 groups and give each group a printed copy of the information slide for one of the buildings and a blank copy of the Record Sheet with the diagram on.</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23</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Now</a:t>
            </a:r>
            <a:r>
              <a:rPr lang="en-GB" sz="1200" kern="1200" baseline="0" dirty="0" smtClean="0">
                <a:solidFill>
                  <a:schemeClr val="tx1"/>
                </a:solidFill>
                <a:effectLst/>
                <a:latin typeface="+mn-lt"/>
                <a:ea typeface="+mn-ea"/>
                <a:cs typeface="+mn-cs"/>
              </a:rPr>
              <a:t> b</a:t>
            </a:r>
            <a:r>
              <a:rPr lang="en-GB" sz="1200" kern="1200" dirty="0" smtClean="0">
                <a:solidFill>
                  <a:schemeClr val="tx1"/>
                </a:solidFill>
                <a:effectLst/>
                <a:latin typeface="+mn-lt"/>
                <a:ea typeface="+mn-ea"/>
                <a:cs typeface="+mn-cs"/>
              </a:rPr>
              <a:t>riefly lead a discussion about the completed diagrams, ensuring that the different uses of the building have been labelled. Allow time for pairs/groups to read/listen to the remaining histories if you chose at the start to divide the class into 6 groups and only look at one building each, fill in copies of the segment diagram for each one.</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24</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Now</a:t>
            </a:r>
            <a:r>
              <a:rPr lang="en-GB" sz="1200" kern="1200" baseline="0" dirty="0" smtClean="0">
                <a:solidFill>
                  <a:schemeClr val="tx1"/>
                </a:solidFill>
                <a:effectLst/>
                <a:latin typeface="+mn-lt"/>
                <a:ea typeface="+mn-ea"/>
                <a:cs typeface="+mn-cs"/>
              </a:rPr>
              <a:t> b</a:t>
            </a:r>
            <a:r>
              <a:rPr lang="en-GB" sz="1200" kern="1200" dirty="0" smtClean="0">
                <a:solidFill>
                  <a:schemeClr val="tx1"/>
                </a:solidFill>
                <a:effectLst/>
                <a:latin typeface="+mn-lt"/>
                <a:ea typeface="+mn-ea"/>
                <a:cs typeface="+mn-cs"/>
              </a:rPr>
              <a:t>riefly lead a discussion about the completed diagrams, ensuring that the different uses of the building have been labelled. Allow time for pairs/groups to read/listen to the remaining histories if you chose at the start to divide the class into 6 groups and only look at one building each, fill in copies of the segment diagram for each building.</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25</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Now</a:t>
            </a:r>
            <a:r>
              <a:rPr lang="en-GB" sz="1200" kern="1200" baseline="0" dirty="0" smtClean="0">
                <a:solidFill>
                  <a:schemeClr val="tx1"/>
                </a:solidFill>
                <a:effectLst/>
                <a:latin typeface="+mn-lt"/>
                <a:ea typeface="+mn-ea"/>
                <a:cs typeface="+mn-cs"/>
              </a:rPr>
              <a:t> ask pupils to think about the types of activity that have gone on in each – can they come up with a list. How does their list compare to the one here (using ‘fly-in’). Ask pupils to think if all these different uses could be grouped into different categories?</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26</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Now</a:t>
            </a:r>
            <a:r>
              <a:rPr lang="en-GB" sz="1200" kern="1200" baseline="0" dirty="0" smtClean="0">
                <a:solidFill>
                  <a:schemeClr val="tx1"/>
                </a:solidFill>
                <a:effectLst/>
                <a:latin typeface="+mn-lt"/>
                <a:ea typeface="+mn-ea"/>
                <a:cs typeface="+mn-cs"/>
              </a:rPr>
              <a:t> try and simplify your list to fit the 4 categories (or create your own) – use pencils to shade in the segments of you diagrams depending on which category you think each use falls into. Once children have done their shading you can then discuss – for example is the Nursery a place to work or a place to relax/ enjoy, same with the shops etc. Think about how a building have a different uses for different people at the same time – school is a place for them to learn and place for teachers to work etc.</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27</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Extension Activity </a:t>
            </a:r>
            <a:r>
              <a:rPr lang="en-GB" sz="1200" kern="1200" dirty="0" smtClean="0">
                <a:solidFill>
                  <a:schemeClr val="tx1"/>
                </a:solidFill>
                <a:effectLst/>
                <a:latin typeface="+mn-lt"/>
                <a:ea typeface="+mn-ea"/>
                <a:cs typeface="+mn-cs"/>
              </a:rPr>
              <a:t>– Pupils could put the dates/periods for each use in</a:t>
            </a:r>
            <a:r>
              <a:rPr lang="en-GB" sz="1200" kern="1200" baseline="0" dirty="0" smtClean="0">
                <a:solidFill>
                  <a:schemeClr val="tx1"/>
                </a:solidFill>
                <a:effectLst/>
                <a:latin typeface="+mn-lt"/>
                <a:ea typeface="+mn-ea"/>
                <a:cs typeface="+mn-cs"/>
              </a:rPr>
              <a:t> the outer segment of the wheel – then they could look in more detail at how uses have changed over time in a more specific way. They could try to spot patterns in the changes of use and think about why these changes happened. This idea of ‘why’ Bradford changed is covered more thoroughly in the Lesson 2 PPT </a:t>
            </a:r>
            <a:r>
              <a:rPr lang="en-GB" sz="1200" u="sng" kern="1200" dirty="0" smtClean="0">
                <a:solidFill>
                  <a:schemeClr val="tx1"/>
                </a:solidFill>
                <a:effectLst/>
                <a:latin typeface="+mn-lt"/>
                <a:ea typeface="+mn-ea"/>
                <a:cs typeface="+mn-cs"/>
                <a:hlinkClick r:id="rId3"/>
              </a:rPr>
              <a:t>https://historicengland.org.uk/content/docs/education/explorer/bradford-over-time-lesson-two</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28</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Plenary or Concluding Activity</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Lead discussion about the uses that different buildings have been put to at different times, taking comments from different pairs/small groups. Allow pupils to challenge the conclusions of different pairs/groups. </a:t>
            </a:r>
            <a:r>
              <a:rPr lang="en-GB" sz="1200" kern="1200" smtClean="0">
                <a:solidFill>
                  <a:schemeClr val="tx1"/>
                </a:solidFill>
                <a:effectLst/>
                <a:latin typeface="+mn-lt"/>
                <a:ea typeface="+mn-ea"/>
                <a:cs typeface="+mn-cs"/>
              </a:rPr>
              <a:t>Lastly lead discussion about which buildings appear to have changed the most and least (this can be supported by referring to the number of inner segments on each diagram that pupils coloured previously).</a:t>
            </a:r>
            <a:endParaRPr lang="en-GB" dirty="0" smtClean="0"/>
          </a:p>
        </p:txBody>
      </p:sp>
      <p:sp>
        <p:nvSpPr>
          <p:cNvPr id="4" name="Slide Number Placeholder 3"/>
          <p:cNvSpPr>
            <a:spLocks noGrp="1"/>
          </p:cNvSpPr>
          <p:nvPr>
            <p:ph type="sldNum" sz="quarter" idx="10"/>
          </p:nvPr>
        </p:nvSpPr>
        <p:spPr/>
        <p:txBody>
          <a:bodyPr/>
          <a:lstStyle/>
          <a:p>
            <a:fld id="{9367013D-2417-40FD-BA9D-374DDEDADC98}" type="slidenum">
              <a:rPr lang="en-GB" smtClean="0"/>
              <a:t>29</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kern="1200" dirty="0" smtClean="0">
                <a:solidFill>
                  <a:schemeClr val="tx1"/>
                </a:solidFill>
                <a:effectLst/>
                <a:latin typeface="+mn-lt"/>
                <a:ea typeface="+mn-ea"/>
                <a:cs typeface="+mn-cs"/>
              </a:rPr>
              <a:t>Starter Activity</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Ask a pupil to stand in front of the class and put on three different hats or costumes in turn that might indicate different occupations (e.g.  a builder’s helmet, a scientist’s or doctor’s white coat, a nurse’s uniform etc. - these could be fancy dress).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Take comments about what might need to change about the individual people in order for them to be able to do that job i.e. they would need knowledge, training and experience.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Make the point however that they would still be the same person with the same body even if the way they dress and what they did for a job were different. (The images of child costumes above could also be used).</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a:t>
            </a:fld>
            <a:endParaRPr lang="en-GB"/>
          </a:p>
        </p:txBody>
      </p:sp>
    </p:spTree>
    <p:extLst>
      <p:ext uri="{BB962C8B-B14F-4D97-AF65-F5344CB8AC3E}">
        <p14:creationId xmlns:p14="http://schemas.microsoft.com/office/powerpoint/2010/main" val="311988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30</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Activity 1 – How</a:t>
            </a:r>
            <a:r>
              <a:rPr lang="en-GB" sz="1200" b="1" kern="1200" baseline="0" dirty="0" smtClean="0">
                <a:solidFill>
                  <a:schemeClr val="tx1"/>
                </a:solidFill>
                <a:effectLst/>
                <a:latin typeface="+mn-lt"/>
                <a:ea typeface="+mn-ea"/>
                <a:cs typeface="+mn-cs"/>
              </a:rPr>
              <a:t> can buildings change use</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Explain that buildings can be like people - they can remain basically the same but can change what they are used for like a person who moves from one job to another might change the way they dress. </a:t>
            </a:r>
          </a:p>
          <a:p>
            <a:pPr marL="171450" indent="-171450">
              <a:buFont typeface="Arial" panose="020B0604020202020204" pitchFamily="34" charset="0"/>
              <a:buChar char="•"/>
            </a:pPr>
            <a:r>
              <a:rPr lang="en-GB" dirty="0" smtClean="0"/>
              <a:t>As well as the floor plans on the following slides you can also give each group a copy of the slide with images for their building type on (slides 8-13).</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4</a:t>
            </a:fld>
            <a:endParaRPr lang="en-GB"/>
          </a:p>
        </p:txBody>
      </p:sp>
    </p:spTree>
    <p:extLst>
      <p:ext uri="{BB962C8B-B14F-4D97-AF65-F5344CB8AC3E}">
        <p14:creationId xmlns:p14="http://schemas.microsoft.com/office/powerpoint/2010/main" val="47743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kern="1200" dirty="0" smtClean="0">
                <a:solidFill>
                  <a:schemeClr val="tx1"/>
                </a:solidFill>
                <a:effectLst/>
                <a:latin typeface="+mn-lt"/>
                <a:ea typeface="+mn-ea"/>
                <a:cs typeface="+mn-cs"/>
              </a:rPr>
              <a:t>Plan of a school for children to redesign as their chosen type of building</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Give small groups a copy of the ground plan of a school – or even</a:t>
            </a:r>
            <a:r>
              <a:rPr lang="en-GB" sz="1200" kern="1200" baseline="0" dirty="0" smtClean="0">
                <a:solidFill>
                  <a:schemeClr val="tx1"/>
                </a:solidFill>
                <a:effectLst/>
                <a:latin typeface="+mn-lt"/>
                <a:ea typeface="+mn-ea"/>
                <a:cs typeface="+mn-cs"/>
              </a:rPr>
              <a:t> use a real one of your own school!</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Allow a limited amount of time for each group to sketch roughly on their plans how the school building might need to be changed for one of the building types listed. (Explain that walls can be knocked down or put in, doorways and windows changed, equipment and furniture changed, decorations and displays changed) </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5</a:t>
            </a:fld>
            <a:endParaRPr lang="en-GB"/>
          </a:p>
        </p:txBody>
      </p:sp>
    </p:spTree>
    <p:extLst>
      <p:ext uri="{BB962C8B-B14F-4D97-AF65-F5344CB8AC3E}">
        <p14:creationId xmlns:p14="http://schemas.microsoft.com/office/powerpoint/2010/main" val="260058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kern="1200" dirty="0" smtClean="0">
                <a:solidFill>
                  <a:schemeClr val="tx1"/>
                </a:solidFill>
                <a:effectLst/>
                <a:latin typeface="+mn-lt"/>
                <a:ea typeface="+mn-ea"/>
                <a:cs typeface="+mn-cs"/>
              </a:rPr>
              <a:t>Plan with walls to print for children to write 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Give small groups a copy of the ground plan of a school – or even</a:t>
            </a:r>
            <a:r>
              <a:rPr lang="en-GB" sz="1200" kern="1200" baseline="0" dirty="0" smtClean="0">
                <a:solidFill>
                  <a:schemeClr val="tx1"/>
                </a:solidFill>
                <a:effectLst/>
                <a:latin typeface="+mn-lt"/>
                <a:ea typeface="+mn-ea"/>
                <a:cs typeface="+mn-cs"/>
              </a:rPr>
              <a:t> use a real one of your own school!</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Explain that buildings can be like people - they can remain basically the same but can change what they are used for like a person who moves from one job to another might change the way they dress.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Allow a limited amount of time for each group to sketch roughly on their plans how the school building might need to be changed for one of the building types listed. (Explain that walls can be knocked down or put in, doorways and windows changed, equipment and furniture changed, decorations and displays changed) </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6</a:t>
            </a:fld>
            <a:endParaRPr lang="en-GB"/>
          </a:p>
        </p:txBody>
      </p:sp>
    </p:spTree>
    <p:extLst>
      <p:ext uri="{BB962C8B-B14F-4D97-AF65-F5344CB8AC3E}">
        <p14:creationId xmlns:p14="http://schemas.microsoft.com/office/powerpoint/2010/main" val="260058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smtClean="0">
                <a:solidFill>
                  <a:schemeClr val="tx1"/>
                </a:solidFill>
                <a:effectLst/>
                <a:latin typeface="+mn-lt"/>
                <a:ea typeface="+mn-ea"/>
                <a:cs typeface="+mn-cs"/>
              </a:rPr>
              <a:t>Plan without walls to print for children to write 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Give small groups a copy of the ground plan of a school – or even</a:t>
            </a:r>
            <a:r>
              <a:rPr lang="en-GB" sz="1200" kern="1200" baseline="0" dirty="0" smtClean="0">
                <a:solidFill>
                  <a:schemeClr val="tx1"/>
                </a:solidFill>
                <a:effectLst/>
                <a:latin typeface="+mn-lt"/>
                <a:ea typeface="+mn-ea"/>
                <a:cs typeface="+mn-cs"/>
              </a:rPr>
              <a:t> use a real one of your own school!</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Explain that buildings can be like people - they can remain basically the same but can change what they are used for like a person who moves from one job to another might change the way they dress.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Allow a limited amount of time for each group to sketch roughly on their plans how the school building might need to be changed for one of the building types listed. (Explain that walls can be knocked down or put in, doorways and windows changed, equipment and furniture changed, decorations and displays changed) </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7</a:t>
            </a:fld>
            <a:endParaRPr lang="en-GB"/>
          </a:p>
        </p:txBody>
      </p:sp>
    </p:spTree>
    <p:extLst>
      <p:ext uri="{BB962C8B-B14F-4D97-AF65-F5344CB8AC3E}">
        <p14:creationId xmlns:p14="http://schemas.microsoft.com/office/powerpoint/2010/main" val="260058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cinema with a restaurant.</a:t>
            </a:r>
          </a:p>
          <a:p>
            <a:endParaRPr lang="en-GB" baseline="0" dirty="0" smtClean="0"/>
          </a:p>
          <a:p>
            <a:r>
              <a:rPr lang="en-GB" baseline="0" dirty="0" smtClean="0"/>
              <a:t>Images:</a:t>
            </a:r>
          </a:p>
          <a:p>
            <a:r>
              <a:rPr lang="en-GB" dirty="0" smtClean="0"/>
              <a:t>DP218304 &amp; DP161828  © Historic England Archive</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8</a:t>
            </a:fld>
            <a:endParaRPr lang="en-GB"/>
          </a:p>
        </p:txBody>
      </p:sp>
    </p:spTree>
    <p:extLst>
      <p:ext uri="{BB962C8B-B14F-4D97-AF65-F5344CB8AC3E}">
        <p14:creationId xmlns:p14="http://schemas.microsoft.com/office/powerpoint/2010/main" val="804079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Print</a:t>
            </a:r>
            <a:r>
              <a:rPr lang="en-GB" b="1" baseline="0" dirty="0" smtClean="0"/>
              <a:t> this s</a:t>
            </a:r>
            <a:r>
              <a:rPr lang="en-GB" b="1" dirty="0" smtClean="0"/>
              <a:t>lide </a:t>
            </a:r>
            <a:r>
              <a:rPr lang="en-GB" dirty="0" smtClean="0"/>
              <a:t>to give the group</a:t>
            </a:r>
            <a:r>
              <a:rPr lang="en-GB" baseline="0" dirty="0" smtClean="0"/>
              <a:t> redesigning the school plan as a block of flats.</a:t>
            </a:r>
          </a:p>
          <a:p>
            <a:endParaRPr lang="en-GB" baseline="0" dirty="0" smtClean="0"/>
          </a:p>
          <a:p>
            <a:r>
              <a:rPr lang="en-GB" baseline="0" dirty="0" smtClean="0"/>
              <a:t>Images:</a:t>
            </a:r>
          </a:p>
          <a:p>
            <a:r>
              <a:rPr lang="en-GB" dirty="0" smtClean="0"/>
              <a:t>DP058473 &amp; DP164774  © Historic England Archive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9</a:t>
            </a:fld>
            <a:endParaRPr lang="en-GB"/>
          </a:p>
        </p:txBody>
      </p:sp>
    </p:spTree>
    <p:extLst>
      <p:ext uri="{BB962C8B-B14F-4D97-AF65-F5344CB8AC3E}">
        <p14:creationId xmlns:p14="http://schemas.microsoft.com/office/powerpoint/2010/main" val="29758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79598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0847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6033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3028951"/>
            <a:ext cx="4068000" cy="3097530"/>
          </a:xfrm>
        </p:spPr>
        <p:txBody>
          <a:bodyPr/>
          <a:lstStyle>
            <a:lvl1pPr>
              <a:defRPr sz="280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2EAC8123-AF0D-43F6-8CD8-EDBE684872D6}" type="datetime1">
              <a:rPr lang="en-US" smtClean="0"/>
              <a:t>1/17/2020</a:t>
            </a:fld>
            <a:endParaRPr lang="en-US" dirty="0"/>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16D8BFB3-1106-475C-A06F-BFEAA2FC21E5}" type="slidenum">
              <a:rPr lang="en-US" smtClean="0"/>
              <a:pPr>
                <a:defRPr/>
              </a:pPr>
              <a:t>‹#›</a:t>
            </a:fld>
            <a:endParaRPr lang="en-US" dirty="0"/>
          </a:p>
        </p:txBody>
      </p:sp>
      <p:sp>
        <p:nvSpPr>
          <p:cNvPr id="7" name="Content Placeholder 6"/>
          <p:cNvSpPr>
            <a:spLocks noGrp="1"/>
          </p:cNvSpPr>
          <p:nvPr>
            <p:ph sz="quarter" idx="12"/>
          </p:nvPr>
        </p:nvSpPr>
        <p:spPr>
          <a:xfrm>
            <a:off x="4618176" y="3028951"/>
            <a:ext cx="4068000" cy="3097530"/>
          </a:xfrm>
        </p:spPr>
        <p:txBody>
          <a:bodyPr/>
          <a:lstStyle>
            <a:lvl1pPr marL="342900" indent="-342900">
              <a:defRPr lang="en-US" sz="2800" kern="1200" dirty="0" smtClean="0">
                <a:solidFill>
                  <a:schemeClr val="tx1"/>
                </a:solidFill>
                <a:latin typeface="Arial" panose="020B0604020202020204" pitchFamily="34" charset="0"/>
                <a:ea typeface="+mn-ea"/>
                <a:cs typeface="Arial" panose="020B0604020202020204" pitchFamily="34" charset="0"/>
              </a:defRPr>
            </a:lvl1pPr>
          </a:lstStyle>
          <a:p>
            <a:pPr marL="342900" lvl="0" indent="-342900" algn="l" defTabSz="457200" rtl="0" eaLnBrk="1" fontAlgn="base" hangingPunct="1">
              <a:spcBef>
                <a:spcPct val="20000"/>
              </a:spcBef>
              <a:spcAft>
                <a:spcPct val="0"/>
              </a:spcAft>
              <a:buFont typeface="Wingdings" pitchFamily="2" charset="2"/>
              <a:buChar char="§"/>
            </a:pPr>
            <a:r>
              <a:rPr lang="en-US" smtClean="0"/>
              <a:t>Click to edit Master text styles</a:t>
            </a:r>
          </a:p>
        </p:txBody>
      </p:sp>
    </p:spTree>
    <p:extLst>
      <p:ext uri="{BB962C8B-B14F-4D97-AF65-F5344CB8AC3E}">
        <p14:creationId xmlns:p14="http://schemas.microsoft.com/office/powerpoint/2010/main" val="9190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59168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16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3231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2249E3-4613-4974-89D0-4721980D6D96}" type="datetimeFigureOut">
              <a:rPr lang="en-GB" smtClean="0"/>
              <a:t>17/01/2020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939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2249E3-4613-4974-89D0-4721980D6D96}" type="datetimeFigureOut">
              <a:rPr lang="en-GB" smtClean="0"/>
              <a:t>17/01/2020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44654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17/01/2020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71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8501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195253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49E3-4613-4974-89D0-4721980D6D96}" type="datetimeFigureOut">
              <a:rPr lang="en-GB" smtClean="0"/>
              <a:t>17/01/2020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406441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s://historicengland.org.uk/services-skills/education/teaching-activities/stories-in-stone-shearbridge-mosque"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5.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hyperlink" Target="https://historicengland.org.uk/services-skills/education/"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5.tiff"/><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1560" y="1268760"/>
            <a:ext cx="7992888" cy="5339923"/>
          </a:xfrm>
          <a:prstGeom prst="rect">
            <a:avLst/>
          </a:prstGeom>
        </p:spPr>
        <p:txBody>
          <a:bodyPr wrap="square">
            <a:spAutoFit/>
          </a:bodyPr>
          <a:lstStyle/>
          <a:p>
            <a:pPr algn="ctr"/>
            <a:r>
              <a:rPr lang="en-GB" sz="3200" dirty="0" smtClean="0">
                <a:latin typeface="Source Sans Pro" pitchFamily="34" charset="0"/>
              </a:rPr>
              <a:t>Lesson </a:t>
            </a:r>
            <a:r>
              <a:rPr lang="en-GB" sz="3200" dirty="0">
                <a:latin typeface="Source Sans Pro" pitchFamily="34" charset="0"/>
              </a:rPr>
              <a:t>One: How have Bradford’s buildings changed over time?</a:t>
            </a:r>
          </a:p>
          <a:p>
            <a:endParaRPr lang="en-GB" sz="900" dirty="0" smtClean="0">
              <a:latin typeface="Source Sans Pro" pitchFamily="34" charset="0"/>
            </a:endParaRPr>
          </a:p>
          <a:p>
            <a:r>
              <a:rPr lang="en-GB" sz="2000" b="1" dirty="0" smtClean="0">
                <a:latin typeface="Source Sans Pro" pitchFamily="34" charset="0"/>
              </a:rPr>
              <a:t>Key Stage 2: </a:t>
            </a:r>
            <a:r>
              <a:rPr lang="en-GB" sz="2000" dirty="0" smtClean="0">
                <a:latin typeface="Source Sans Pro" pitchFamily="34" charset="0"/>
              </a:rPr>
              <a:t>History</a:t>
            </a:r>
          </a:p>
          <a:p>
            <a:endParaRPr lang="en-GB" sz="1000" dirty="0" smtClean="0">
              <a:latin typeface="Source Sans Pro" pitchFamily="34" charset="0"/>
            </a:endParaRPr>
          </a:p>
          <a:p>
            <a:r>
              <a:rPr lang="en-GB" sz="2000" b="1" dirty="0" smtClean="0">
                <a:latin typeface="Source Sans Pro" pitchFamily="34" charset="0"/>
              </a:rPr>
              <a:t>Learning Aims and Outcomes</a:t>
            </a:r>
          </a:p>
          <a:p>
            <a:endParaRPr lang="en-GB" sz="1000" dirty="0" smtClean="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explore the reasons for the changes in a range of historic buildings in the same location across </a:t>
            </a:r>
            <a:r>
              <a:rPr lang="en-GB" sz="2000" dirty="0" smtClean="0">
                <a:solidFill>
                  <a:srgbClr val="000000"/>
                </a:solidFill>
                <a:latin typeface="Source Sans Pro" pitchFamily="34" charset="0"/>
              </a:rPr>
              <a:t>time</a:t>
            </a:r>
          </a:p>
          <a:p>
            <a:endParaRPr lang="en-GB" sz="800" dirty="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use clothes/uniforms as an analogy for how buildings change their appearance depending on their </a:t>
            </a:r>
            <a:r>
              <a:rPr lang="en-GB" sz="2000" dirty="0" smtClean="0">
                <a:solidFill>
                  <a:srgbClr val="000000"/>
                </a:solidFill>
                <a:latin typeface="Source Sans Pro" pitchFamily="34" charset="0"/>
              </a:rPr>
              <a:t>use</a:t>
            </a:r>
          </a:p>
          <a:p>
            <a:endParaRPr lang="en-GB" sz="800" dirty="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learn how specific buildings changed their use and use labels to record these changes on a </a:t>
            </a:r>
            <a:r>
              <a:rPr lang="en-GB" sz="2000" dirty="0" smtClean="0">
                <a:solidFill>
                  <a:srgbClr val="000000"/>
                </a:solidFill>
                <a:latin typeface="Source Sans Pro" pitchFamily="34" charset="0"/>
              </a:rPr>
              <a:t>diagram</a:t>
            </a:r>
          </a:p>
          <a:p>
            <a:endParaRPr lang="en-GB" sz="800" dirty="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use their evidence to debate which </a:t>
            </a:r>
            <a:r>
              <a:rPr lang="en-GB" sz="2000" dirty="0" smtClean="0">
                <a:solidFill>
                  <a:srgbClr val="000000"/>
                </a:solidFill>
                <a:latin typeface="Source Sans Pro" pitchFamily="34" charset="0"/>
              </a:rPr>
              <a:t>of the buildings </a:t>
            </a:r>
            <a:r>
              <a:rPr lang="en-GB" sz="2000" dirty="0">
                <a:solidFill>
                  <a:srgbClr val="000000"/>
                </a:solidFill>
                <a:latin typeface="Source Sans Pro" pitchFamily="34" charset="0"/>
              </a:rPr>
              <a:t>shows the most change over time.</a:t>
            </a:r>
          </a:p>
          <a:p>
            <a:endParaRPr lang="en-US" sz="1200" dirty="0" smtClean="0">
              <a:latin typeface="Source Sans Pro" pitchFamily="34" charset="0"/>
            </a:endParaRPr>
          </a:p>
          <a:p>
            <a:r>
              <a:rPr lang="en-US" sz="1200" dirty="0" smtClean="0">
                <a:latin typeface="Source Sans Pro" pitchFamily="34" charset="0"/>
              </a:rPr>
              <a:t>This </a:t>
            </a:r>
            <a:r>
              <a:rPr lang="en-US" sz="1200" dirty="0">
                <a:latin typeface="Source Sans Pro" pitchFamily="34" charset="0"/>
              </a:rPr>
              <a:t>activity relates to </a:t>
            </a:r>
            <a:r>
              <a:rPr lang="en-US" sz="1200" dirty="0" smtClean="0">
                <a:latin typeface="Source Sans Pro" pitchFamily="34" charset="0"/>
              </a:rPr>
              <a:t>the </a:t>
            </a:r>
            <a:r>
              <a:rPr lang="en-GB" sz="1200" dirty="0">
                <a:latin typeface="Source Sans Pro" pitchFamily="34" charset="0"/>
                <a:hlinkClick r:id="rId5"/>
              </a:rPr>
              <a:t>Teaching Activity: Stories in Stone - How &amp; why has Bradford changed over time?</a:t>
            </a:r>
            <a:endParaRPr lang="en-GB" sz="1200" dirty="0">
              <a:latin typeface="Source Sans Pro" pitchFamily="34" charset="0"/>
            </a:endParaRPr>
          </a:p>
        </p:txBody>
      </p:sp>
    </p:spTree>
    <p:custDataLst>
      <p:tags r:id="rId1"/>
    </p:custDataLst>
    <p:extLst>
      <p:ext uri="{BB962C8B-B14F-4D97-AF65-F5344CB8AC3E}">
        <p14:creationId xmlns:p14="http://schemas.microsoft.com/office/powerpoint/2010/main" val="1507773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place of worship</a:t>
            </a:r>
          </a:p>
          <a:p>
            <a:pPr algn="ctr"/>
            <a:r>
              <a:rPr lang="en-GB" sz="4000" b="1" dirty="0" smtClean="0">
                <a:latin typeface="Source Sans Pro" panose="020B0503030403020204" pitchFamily="34" charset="0"/>
              </a:rPr>
              <a:t>(e.g. a Sikh Temple)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82" y="1772816"/>
            <a:ext cx="4045219" cy="490111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1772816"/>
            <a:ext cx="3880832" cy="4901116"/>
          </a:xfrm>
          <a:prstGeom prst="rect">
            <a:avLst/>
          </a:prstGeom>
        </p:spPr>
      </p:pic>
    </p:spTree>
    <p:custDataLst>
      <p:tags r:id="rId1"/>
    </p:custDataLst>
    <p:extLst>
      <p:ext uri="{BB962C8B-B14F-4D97-AF65-F5344CB8AC3E}">
        <p14:creationId xmlns:p14="http://schemas.microsoft.com/office/powerpoint/2010/main" val="1393307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hospital</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54727" b="2458"/>
          <a:stretch/>
        </p:blipFill>
        <p:spPr>
          <a:xfrm>
            <a:off x="542137" y="1199524"/>
            <a:ext cx="3151090" cy="48093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1559" r="13376"/>
          <a:stretch/>
        </p:blipFill>
        <p:spPr>
          <a:xfrm>
            <a:off x="3887740" y="1199522"/>
            <a:ext cx="4693841" cy="4809391"/>
          </a:xfrm>
          <a:prstGeom prst="rect">
            <a:avLst/>
          </a:prstGeom>
        </p:spPr>
      </p:pic>
    </p:spTree>
    <p:custDataLst>
      <p:tags r:id="rId1"/>
    </p:custDataLst>
    <p:extLst>
      <p:ext uri="{BB962C8B-B14F-4D97-AF65-F5344CB8AC3E}">
        <p14:creationId xmlns:p14="http://schemas.microsoft.com/office/powerpoint/2010/main" val="411344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hotel</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573" r="21101"/>
          <a:stretch/>
        </p:blipFill>
        <p:spPr>
          <a:xfrm>
            <a:off x="4528093" y="1602095"/>
            <a:ext cx="4085112" cy="410859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807" t="8962" r="14615" b="4762"/>
          <a:stretch/>
        </p:blipFill>
        <p:spPr>
          <a:xfrm>
            <a:off x="564909" y="1156645"/>
            <a:ext cx="3755592" cy="4999500"/>
          </a:xfrm>
          <a:prstGeom prst="rect">
            <a:avLst/>
          </a:prstGeom>
        </p:spPr>
      </p:pic>
    </p:spTree>
    <p:custDataLst>
      <p:tags r:id="rId1"/>
    </p:custDataLst>
    <p:extLst>
      <p:ext uri="{BB962C8B-B14F-4D97-AF65-F5344CB8AC3E}">
        <p14:creationId xmlns:p14="http://schemas.microsoft.com/office/powerpoint/2010/main" val="2106142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theatre</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15214"/>
          <a:stretch/>
        </p:blipFill>
        <p:spPr>
          <a:xfrm>
            <a:off x="542136" y="1124744"/>
            <a:ext cx="5933546" cy="357835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873" y="3467595"/>
            <a:ext cx="5493126" cy="3378272"/>
          </a:xfrm>
          <a:prstGeom prst="rect">
            <a:avLst/>
          </a:prstGeom>
        </p:spPr>
      </p:pic>
    </p:spTree>
    <p:custDataLst>
      <p:tags r:id="rId1"/>
    </p:custDataLst>
    <p:extLst>
      <p:ext uri="{BB962C8B-B14F-4D97-AF65-F5344CB8AC3E}">
        <p14:creationId xmlns:p14="http://schemas.microsoft.com/office/powerpoint/2010/main" val="194734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How would a school need to change to become……</a:t>
            </a:r>
          </a:p>
        </p:txBody>
      </p:sp>
      <p:sp>
        <p:nvSpPr>
          <p:cNvPr id="9" name="TextBox 8"/>
          <p:cNvSpPr txBox="1"/>
          <p:nvPr/>
        </p:nvSpPr>
        <p:spPr>
          <a:xfrm>
            <a:off x="542136" y="1988840"/>
            <a:ext cx="8059728" cy="3970318"/>
          </a:xfrm>
          <a:prstGeom prst="rect">
            <a:avLst/>
          </a:prstGeom>
          <a:noFill/>
        </p:spPr>
        <p:txBody>
          <a:bodyPr wrap="square" rtlCol="0">
            <a:spAutoFit/>
          </a:bodyPr>
          <a:lstStyle/>
          <a:p>
            <a:pPr marL="457200" indent="-457200">
              <a:buFont typeface="Arial" panose="020B0604020202020204" pitchFamily="34" charset="0"/>
              <a:buChar char="•"/>
            </a:pPr>
            <a:r>
              <a:rPr lang="en-GB" sz="2800" dirty="0" smtClean="0">
                <a:latin typeface="Source Sans Pro" panose="020B0503030403020204" pitchFamily="34" charset="0"/>
              </a:rPr>
              <a:t>Share your plans with the rest of the class</a:t>
            </a:r>
          </a:p>
          <a:p>
            <a:pPr marL="457200" indent="-457200">
              <a:buFont typeface="Arial" panose="020B0604020202020204" pitchFamily="34" charset="0"/>
              <a:buChar char="•"/>
            </a:pPr>
            <a:endParaRPr lang="en-GB" sz="2800" dirty="0">
              <a:latin typeface="Source Sans Pro" panose="020B0503030403020204" pitchFamily="34" charset="0"/>
            </a:endParaRPr>
          </a:p>
          <a:p>
            <a:pPr marL="457200" indent="-457200">
              <a:buFont typeface="Arial" panose="020B0604020202020204" pitchFamily="34" charset="0"/>
              <a:buChar char="•"/>
            </a:pPr>
            <a:r>
              <a:rPr lang="en-GB" sz="2800" dirty="0" smtClean="0">
                <a:latin typeface="Source Sans Pro" panose="020B0503030403020204" pitchFamily="34" charset="0"/>
              </a:rPr>
              <a:t>Ask each group why they chose to design their building like the did</a:t>
            </a:r>
          </a:p>
          <a:p>
            <a:pPr marL="457200" indent="-457200">
              <a:buFont typeface="Arial" panose="020B0604020202020204" pitchFamily="34" charset="0"/>
              <a:buChar char="•"/>
            </a:pPr>
            <a:endParaRPr lang="en-GB" sz="2800" dirty="0">
              <a:latin typeface="Source Sans Pro" panose="020B0503030403020204" pitchFamily="34" charset="0"/>
            </a:endParaRPr>
          </a:p>
          <a:p>
            <a:pPr marL="457200" indent="-457200">
              <a:buFont typeface="Arial" panose="020B0604020202020204" pitchFamily="34" charset="0"/>
              <a:buChar char="•"/>
            </a:pPr>
            <a:r>
              <a:rPr lang="en-GB" sz="2800" dirty="0" smtClean="0">
                <a:latin typeface="Source Sans Pro" panose="020B0503030403020204" pitchFamily="34" charset="0"/>
              </a:rPr>
              <a:t>Make suggestions for how to improve the plans</a:t>
            </a:r>
          </a:p>
          <a:p>
            <a:pPr marL="457200" indent="-457200">
              <a:buFont typeface="Arial" panose="020B0604020202020204" pitchFamily="34" charset="0"/>
              <a:buChar char="•"/>
            </a:pPr>
            <a:endParaRPr lang="en-GB" sz="2800" dirty="0">
              <a:latin typeface="Source Sans Pro" panose="020B0503030403020204" pitchFamily="34" charset="0"/>
            </a:endParaRPr>
          </a:p>
          <a:p>
            <a:pPr marL="457200" indent="-457200">
              <a:buFont typeface="Arial" panose="020B0604020202020204" pitchFamily="34" charset="0"/>
              <a:buChar char="•"/>
            </a:pPr>
            <a:r>
              <a:rPr lang="en-GB" sz="2800" dirty="0" smtClean="0">
                <a:latin typeface="Source Sans Pro" panose="020B0503030403020204" pitchFamily="34" charset="0"/>
              </a:rPr>
              <a:t>Decide which type of building would need the most changes and which the least</a:t>
            </a:r>
          </a:p>
        </p:txBody>
      </p:sp>
    </p:spTree>
    <p:custDataLst>
      <p:tags r:id="rId1"/>
    </p:custDataLst>
    <p:extLst>
      <p:ext uri="{BB962C8B-B14F-4D97-AF65-F5344CB8AC3E}">
        <p14:creationId xmlns:p14="http://schemas.microsoft.com/office/powerpoint/2010/main" val="460173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938992"/>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stories can local buildings tells us about how they have changed over time?</a:t>
            </a: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71"/>
          <a:stretch/>
        </p:blipFill>
        <p:spPr bwMode="auto">
          <a:xfrm>
            <a:off x="236157" y="2456485"/>
            <a:ext cx="2554543" cy="22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959" y="2456484"/>
            <a:ext cx="2947578" cy="22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832"/>
          <a:stretch/>
        </p:blipFill>
        <p:spPr bwMode="auto">
          <a:xfrm>
            <a:off x="3254298" y="4859136"/>
            <a:ext cx="3273823" cy="186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7128"/>
          <a:stretch/>
        </p:blipFill>
        <p:spPr>
          <a:xfrm>
            <a:off x="236158" y="4863837"/>
            <a:ext cx="2802697" cy="1864771"/>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4935" r="3834" b="4258"/>
          <a:stretch/>
        </p:blipFill>
        <p:spPr>
          <a:xfrm>
            <a:off x="6092122" y="2483423"/>
            <a:ext cx="2733754" cy="2218448"/>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4198" r="23242" b="6025"/>
          <a:stretch/>
        </p:blipFill>
        <p:spPr>
          <a:xfrm>
            <a:off x="6743564" y="4859135"/>
            <a:ext cx="2082312" cy="1874173"/>
          </a:xfrm>
          <a:prstGeom prst="rect">
            <a:avLst/>
          </a:prstGeom>
        </p:spPr>
      </p:pic>
      <p:sp>
        <p:nvSpPr>
          <p:cNvPr id="2" name="Oval Callout 1"/>
          <p:cNvSpPr/>
          <p:nvPr/>
        </p:nvSpPr>
        <p:spPr>
          <a:xfrm>
            <a:off x="2267744" y="2276872"/>
            <a:ext cx="1800200" cy="657545"/>
          </a:xfrm>
          <a:prstGeom prst="wedgeEllipseCallout">
            <a:avLst>
              <a:gd name="adj1" fmla="val -39963"/>
              <a:gd name="adj2" fmla="val 85978"/>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Callout 13"/>
          <p:cNvSpPr/>
          <p:nvPr/>
        </p:nvSpPr>
        <p:spPr>
          <a:xfrm>
            <a:off x="4872972" y="2276872"/>
            <a:ext cx="1800200" cy="657545"/>
          </a:xfrm>
          <a:prstGeom prst="wedgeEllipseCallout">
            <a:avLst>
              <a:gd name="adj1" fmla="val -39963"/>
              <a:gd name="adj2" fmla="val 85978"/>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Callout 20"/>
          <p:cNvSpPr/>
          <p:nvPr/>
        </p:nvSpPr>
        <p:spPr>
          <a:xfrm>
            <a:off x="7257688" y="2317964"/>
            <a:ext cx="1800200" cy="657545"/>
          </a:xfrm>
          <a:prstGeom prst="wedgeEllipseCallout">
            <a:avLst>
              <a:gd name="adj1" fmla="val -39963"/>
              <a:gd name="adj2" fmla="val 85978"/>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Callout 21"/>
          <p:cNvSpPr/>
          <p:nvPr/>
        </p:nvSpPr>
        <p:spPr>
          <a:xfrm>
            <a:off x="5436096" y="4606222"/>
            <a:ext cx="1800200" cy="657545"/>
          </a:xfrm>
          <a:prstGeom prst="wedgeEllipseCallout">
            <a:avLst>
              <a:gd name="adj1" fmla="val 30621"/>
              <a:gd name="adj2" fmla="val 89590"/>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Callout 24"/>
          <p:cNvSpPr/>
          <p:nvPr/>
        </p:nvSpPr>
        <p:spPr>
          <a:xfrm>
            <a:off x="2988046" y="4606221"/>
            <a:ext cx="1800200" cy="657545"/>
          </a:xfrm>
          <a:prstGeom prst="wedgeEllipseCallout">
            <a:avLst>
              <a:gd name="adj1" fmla="val 30621"/>
              <a:gd name="adj2" fmla="val 89590"/>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Callout 25"/>
          <p:cNvSpPr/>
          <p:nvPr/>
        </p:nvSpPr>
        <p:spPr>
          <a:xfrm>
            <a:off x="23308" y="4646285"/>
            <a:ext cx="1800200" cy="657545"/>
          </a:xfrm>
          <a:prstGeom prst="wedgeEllipseCallout">
            <a:avLst>
              <a:gd name="adj1" fmla="val 30621"/>
              <a:gd name="adj2" fmla="val 89590"/>
            </a:avLst>
          </a:prstGeom>
          <a:solidFill>
            <a:schemeClr val="bg1"/>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00074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Recording evidence from stories</a:t>
            </a:r>
          </a:p>
          <a:p>
            <a:pPr algn="ctr"/>
            <a:r>
              <a:rPr lang="en-GB" sz="4000" b="1" dirty="0" smtClean="0">
                <a:latin typeface="Source Sans Pro" panose="020B0503030403020204" pitchFamily="34" charset="0"/>
              </a:rPr>
              <a:t>How were the buildings used?</a:t>
            </a:r>
          </a:p>
        </p:txBody>
      </p:sp>
      <p:sp>
        <p:nvSpPr>
          <p:cNvPr id="9"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4"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5"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6"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7"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8"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9"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0"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1"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2"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23"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4"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5"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TextBox 1"/>
          <p:cNvSpPr txBox="1"/>
          <p:nvPr/>
        </p:nvSpPr>
        <p:spPr>
          <a:xfrm rot="1599477">
            <a:off x="4663098" y="2736527"/>
            <a:ext cx="1252266" cy="369332"/>
          </a:xfrm>
          <a:prstGeom prst="rect">
            <a:avLst/>
          </a:prstGeom>
          <a:noFill/>
        </p:spPr>
        <p:txBody>
          <a:bodyPr wrap="none" rtlCol="0">
            <a:spAutoFit/>
          </a:bodyPr>
          <a:lstStyle/>
          <a:p>
            <a:r>
              <a:rPr lang="en-GB" b="1" dirty="0" smtClean="0">
                <a:latin typeface="Source Sans Pro" panose="020B0503030403020204" pitchFamily="34" charset="0"/>
              </a:rPr>
              <a:t>e.g. House</a:t>
            </a:r>
            <a:endParaRPr lang="en-GB" b="1" dirty="0">
              <a:latin typeface="Source Sans Pro" panose="020B0503030403020204" pitchFamily="34" charset="0"/>
            </a:endParaRPr>
          </a:p>
        </p:txBody>
      </p:sp>
      <p:sp>
        <p:nvSpPr>
          <p:cNvPr id="28" name="TextBox 27"/>
          <p:cNvSpPr txBox="1"/>
          <p:nvPr/>
        </p:nvSpPr>
        <p:spPr>
          <a:xfrm rot="5400000">
            <a:off x="5400488" y="3958664"/>
            <a:ext cx="1169807" cy="369332"/>
          </a:xfrm>
          <a:prstGeom prst="rect">
            <a:avLst/>
          </a:prstGeom>
          <a:noFill/>
        </p:spPr>
        <p:txBody>
          <a:bodyPr wrap="none" rtlCol="0">
            <a:spAutoFit/>
          </a:bodyPr>
          <a:lstStyle/>
          <a:p>
            <a:r>
              <a:rPr lang="en-GB" b="1" dirty="0" smtClean="0">
                <a:latin typeface="Source Sans Pro" panose="020B0503030403020204" pitchFamily="34" charset="0"/>
              </a:rPr>
              <a:t>e.g. Hotel</a:t>
            </a:r>
            <a:endParaRPr lang="en-GB"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09165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0-#ppt_w/2"/>
                                          </p:val>
                                        </p:tav>
                                        <p:tav tm="100000">
                                          <p:val>
                                            <p:strVal val="#ppt_x"/>
                                          </p:val>
                                        </p:tav>
                                      </p:tavLst>
                                    </p:anim>
                                    <p:anim calcmode="lin" valueType="num">
                                      <p:cBhvr additive="base">
                                        <p:cTn id="14"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74"/>
          <a:stretch/>
        </p:blipFill>
        <p:spPr bwMode="auto">
          <a:xfrm>
            <a:off x="4589960" y="2036414"/>
            <a:ext cx="4011904" cy="23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fr-FR" sz="4000" b="1" dirty="0" err="1" smtClean="0">
                <a:latin typeface="Source Sans Pro" panose="020B0503030403020204" pitchFamily="34" charset="0"/>
              </a:rPr>
              <a:t>Tablighul</a:t>
            </a:r>
            <a:r>
              <a:rPr lang="fr-FR" sz="4000" b="1" dirty="0" smtClean="0">
                <a:latin typeface="Source Sans Pro" panose="020B0503030403020204" pitchFamily="34" charset="0"/>
              </a:rPr>
              <a:t> </a:t>
            </a:r>
            <a:r>
              <a:rPr lang="fr-FR" sz="4000" b="1" dirty="0">
                <a:latin typeface="Source Sans Pro" panose="020B0503030403020204" pitchFamily="34" charset="0"/>
              </a:rPr>
              <a:t>Islam </a:t>
            </a:r>
            <a:r>
              <a:rPr lang="fr-FR" sz="4000" b="1" dirty="0" err="1">
                <a:latin typeface="Source Sans Pro" panose="020B0503030403020204" pitchFamily="34" charset="0"/>
              </a:rPr>
              <a:t>Mosque</a:t>
            </a:r>
            <a:r>
              <a:rPr lang="fr-FR" sz="4000" b="1" dirty="0">
                <a:latin typeface="Source Sans Pro" panose="020B0503030403020204" pitchFamily="34" charset="0"/>
              </a:rPr>
              <a:t>, </a:t>
            </a:r>
            <a:endParaRPr lang="fr-FR" sz="4000" b="1" dirty="0" smtClean="0">
              <a:latin typeface="Source Sans Pro" panose="020B0503030403020204" pitchFamily="34" charset="0"/>
            </a:endParaRPr>
          </a:p>
          <a:p>
            <a:pPr algn="ctr"/>
            <a:r>
              <a:rPr lang="fr-FR" sz="4000" b="1" dirty="0" err="1" smtClean="0">
                <a:latin typeface="Source Sans Pro" panose="020B0503030403020204" pitchFamily="34" charset="0"/>
              </a:rPr>
              <a:t>Toller</a:t>
            </a:r>
            <a:r>
              <a:rPr lang="fr-FR" sz="4000" b="1" dirty="0" smtClean="0">
                <a:latin typeface="Source Sans Pro" panose="020B0503030403020204" pitchFamily="34" charset="0"/>
              </a:rPr>
              <a:t> </a:t>
            </a:r>
            <a:r>
              <a:rPr lang="fr-FR" sz="4000" b="1" dirty="0" err="1" smtClean="0">
                <a:latin typeface="Source Sans Pro" panose="020B0503030403020204" pitchFamily="34" charset="0"/>
              </a:rPr>
              <a:t>Lane</a:t>
            </a:r>
            <a:r>
              <a:rPr lang="fr-FR" sz="4000" b="1" dirty="0" smtClean="0">
                <a:latin typeface="Source Sans Pro" panose="020B0503030403020204" pitchFamily="34" charset="0"/>
              </a:rPr>
              <a:t>, Bradford</a:t>
            </a:r>
            <a:endParaRPr lang="en-GB" sz="4000" b="1" dirty="0" smtClean="0">
              <a:latin typeface="Source Sans Pro" panose="020B0503030403020204" pitchFamily="34" charset="0"/>
            </a:endParaRPr>
          </a:p>
        </p:txBody>
      </p:sp>
      <p:sp>
        <p:nvSpPr>
          <p:cNvPr id="9" name="Rectangle 8"/>
          <p:cNvSpPr/>
          <p:nvPr/>
        </p:nvSpPr>
        <p:spPr>
          <a:xfrm>
            <a:off x="523769" y="2348880"/>
            <a:ext cx="4029864" cy="1754326"/>
          </a:xfrm>
          <a:prstGeom prst="rect">
            <a:avLst/>
          </a:prstGeom>
        </p:spPr>
        <p:txBody>
          <a:bodyPr wrap="square">
            <a:spAutoFit/>
          </a:bodyPr>
          <a:lstStyle/>
          <a:p>
            <a:pPr marL="285750" indent="-285750">
              <a:buFont typeface="Arial" panose="020B0604020202020204" pitchFamily="34" charset="0"/>
              <a:buChar char="•"/>
            </a:pPr>
            <a:r>
              <a:rPr lang="en-GB" dirty="0">
                <a:latin typeface="Source Sans Pro" panose="020B0503030403020204" pitchFamily="34" charset="0"/>
              </a:rPr>
              <a:t>On 13th August 1913 the Elite Cinema was opened by the Lord Major of Bradford. It could seat 700 people and also had a big organ to play during the silent movies shown there then</a:t>
            </a:r>
            <a:r>
              <a:rPr lang="en-GB" dirty="0" smtClean="0">
                <a:latin typeface="Source Sans Pro" panose="020B0503030403020204" pitchFamily="34" charset="0"/>
              </a:rPr>
              <a:t>.</a:t>
            </a:r>
            <a:endParaRPr lang="en-GB" dirty="0">
              <a:latin typeface="Source Sans Pro" panose="020B0503030403020204" pitchFamily="34" charset="0"/>
            </a:endParaRPr>
          </a:p>
        </p:txBody>
      </p:sp>
      <p:sp>
        <p:nvSpPr>
          <p:cNvPr id="10" name="Rectangle 9"/>
          <p:cNvSpPr/>
          <p:nvPr/>
        </p:nvSpPr>
        <p:spPr>
          <a:xfrm>
            <a:off x="523769" y="4517492"/>
            <a:ext cx="4029864" cy="2031325"/>
          </a:xfrm>
          <a:prstGeom prst="rect">
            <a:avLst/>
          </a:prstGeom>
        </p:spPr>
        <p:txBody>
          <a:bodyPr wrap="square">
            <a:spAutoFit/>
          </a:bodyPr>
          <a:lstStyle/>
          <a:p>
            <a:pPr marL="285750" indent="-285750">
              <a:buFont typeface="Arial" panose="020B0604020202020204" pitchFamily="34" charset="0"/>
              <a:buChar char="•"/>
            </a:pPr>
            <a:r>
              <a:rPr lang="en-GB" dirty="0">
                <a:latin typeface="Source Sans Pro" panose="020B0503030403020204" pitchFamily="34" charset="0"/>
              </a:rPr>
              <a:t>In 1968 part of the building opened as the Star Bingo Club where people could come to gamble their money. </a:t>
            </a:r>
            <a:r>
              <a:rPr lang="en-GB" dirty="0" smtClean="0">
                <a:latin typeface="Source Sans Pro" panose="020B0503030403020204" pitchFamily="34" charset="0"/>
              </a:rPr>
              <a:t>Children’s </a:t>
            </a:r>
            <a:r>
              <a:rPr lang="en-GB" dirty="0">
                <a:latin typeface="Source Sans Pro" panose="020B0503030403020204" pitchFamily="34" charset="0"/>
              </a:rPr>
              <a:t>films were also sometimes still shown. </a:t>
            </a:r>
            <a:r>
              <a:rPr lang="en-GB" dirty="0" smtClean="0">
                <a:latin typeface="Source Sans Pro" panose="020B0503030403020204" pitchFamily="34" charset="0"/>
              </a:rPr>
              <a:t>Parts </a:t>
            </a:r>
            <a:r>
              <a:rPr lang="en-GB" dirty="0">
                <a:latin typeface="Source Sans Pro" panose="020B0503030403020204" pitchFamily="34" charset="0"/>
              </a:rPr>
              <a:t>of the building were used as studios to film television adverts. </a:t>
            </a:r>
          </a:p>
        </p:txBody>
      </p:sp>
      <p:sp>
        <p:nvSpPr>
          <p:cNvPr id="11" name="Rectangle 10"/>
          <p:cNvSpPr/>
          <p:nvPr/>
        </p:nvSpPr>
        <p:spPr>
          <a:xfrm>
            <a:off x="4619225" y="4517492"/>
            <a:ext cx="4040892" cy="1754326"/>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In </a:t>
            </a:r>
            <a:r>
              <a:rPr lang="en-GB" dirty="0">
                <a:latin typeface="Source Sans Pro" panose="020B0503030403020204" pitchFamily="34" charset="0"/>
              </a:rPr>
              <a:t>1986 the building became a mosque. In 1987 a fire destroyed part of the building. In the 1990s </a:t>
            </a:r>
            <a:r>
              <a:rPr lang="en-GB" dirty="0" smtClean="0">
                <a:latin typeface="Source Sans Pro" panose="020B0503030403020204" pitchFamily="34" charset="0"/>
              </a:rPr>
              <a:t>the burnt part  </a:t>
            </a:r>
            <a:r>
              <a:rPr lang="en-GB" dirty="0">
                <a:latin typeface="Source Sans Pro" panose="020B0503030403020204" pitchFamily="34" charset="0"/>
              </a:rPr>
              <a:t>was rebuilt as offices for the mosque. The old cinema entrance remained the same.</a:t>
            </a:r>
          </a:p>
        </p:txBody>
      </p:sp>
    </p:spTree>
    <p:custDataLst>
      <p:tags r:id="rId1"/>
    </p:custDataLst>
    <p:extLst>
      <p:ext uri="{BB962C8B-B14F-4D97-AF65-F5344CB8AC3E}">
        <p14:creationId xmlns:p14="http://schemas.microsoft.com/office/powerpoint/2010/main" val="1926486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fr-FR" sz="4000" b="1" dirty="0" err="1" smtClean="0">
                <a:latin typeface="Source Sans Pro" panose="020B0503030403020204" pitchFamily="34" charset="0"/>
              </a:rPr>
              <a:t>Minhaj-ul-Quran</a:t>
            </a:r>
            <a:r>
              <a:rPr lang="fr-FR" sz="4000" b="1" dirty="0" smtClean="0">
                <a:latin typeface="Source Sans Pro" panose="020B0503030403020204" pitchFamily="34" charset="0"/>
              </a:rPr>
              <a:t> </a:t>
            </a:r>
            <a:r>
              <a:rPr lang="fr-FR" sz="4000" b="1" dirty="0" err="1">
                <a:latin typeface="Source Sans Pro" panose="020B0503030403020204" pitchFamily="34" charset="0"/>
              </a:rPr>
              <a:t>Mosque</a:t>
            </a:r>
            <a:r>
              <a:rPr lang="fr-FR" sz="4000" b="1" dirty="0">
                <a:latin typeface="Source Sans Pro" panose="020B0503030403020204" pitchFamily="34" charset="0"/>
              </a:rPr>
              <a:t>, </a:t>
            </a:r>
            <a:endParaRPr lang="fr-FR" sz="4000" b="1" dirty="0" smtClean="0">
              <a:latin typeface="Source Sans Pro" panose="020B0503030403020204" pitchFamily="34" charset="0"/>
            </a:endParaRPr>
          </a:p>
          <a:p>
            <a:pPr algn="ctr"/>
            <a:r>
              <a:rPr lang="fr-FR" sz="4000" b="1" dirty="0" smtClean="0">
                <a:latin typeface="Source Sans Pro" panose="020B0503030403020204" pitchFamily="34" charset="0"/>
              </a:rPr>
              <a:t>187 </a:t>
            </a:r>
            <a:r>
              <a:rPr lang="fr-FR" sz="4000" b="1" dirty="0" err="1" smtClean="0">
                <a:latin typeface="Source Sans Pro" panose="020B0503030403020204" pitchFamily="34" charset="0"/>
              </a:rPr>
              <a:t>Manningham</a:t>
            </a:r>
            <a:r>
              <a:rPr lang="fr-FR" sz="4000" b="1" dirty="0" smtClean="0">
                <a:latin typeface="Source Sans Pro" panose="020B0503030403020204" pitchFamily="34" charset="0"/>
              </a:rPr>
              <a:t> </a:t>
            </a:r>
            <a:r>
              <a:rPr lang="fr-FR" sz="4000" b="1" dirty="0" err="1" smtClean="0">
                <a:latin typeface="Source Sans Pro" panose="020B0503030403020204" pitchFamily="34" charset="0"/>
              </a:rPr>
              <a:t>Lane</a:t>
            </a:r>
            <a:r>
              <a:rPr lang="fr-FR" sz="4000" b="1" dirty="0" smtClean="0">
                <a:latin typeface="Source Sans Pro" panose="020B0503030403020204" pitchFamily="34" charset="0"/>
              </a:rPr>
              <a:t>, Bradford</a:t>
            </a:r>
            <a:endParaRPr lang="en-GB" sz="4000" b="1" dirty="0" smtClean="0">
              <a:latin typeface="Source Sans Pro" panose="020B0503030403020204" pitchFamily="34" charset="0"/>
            </a:endParaRPr>
          </a:p>
        </p:txBody>
      </p:sp>
      <p:sp>
        <p:nvSpPr>
          <p:cNvPr id="9" name="Rectangle 8"/>
          <p:cNvSpPr/>
          <p:nvPr/>
        </p:nvSpPr>
        <p:spPr>
          <a:xfrm>
            <a:off x="523769" y="2348880"/>
            <a:ext cx="2824095" cy="3693319"/>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The </a:t>
            </a:r>
            <a:r>
              <a:rPr lang="en-GB" dirty="0">
                <a:latin typeface="Source Sans Pro" panose="020B0503030403020204" pitchFamily="34" charset="0"/>
              </a:rPr>
              <a:t>Belle </a:t>
            </a:r>
            <a:r>
              <a:rPr lang="en-GB" dirty="0" err="1">
                <a:latin typeface="Source Sans Pro" panose="020B0503030403020204" pitchFamily="34" charset="0"/>
              </a:rPr>
              <a:t>Vue</a:t>
            </a:r>
            <a:r>
              <a:rPr lang="en-GB" dirty="0">
                <a:latin typeface="Source Sans Pro" panose="020B0503030403020204" pitchFamily="34" charset="0"/>
              </a:rPr>
              <a:t> Hotel was built in  1874. Local soldiers used it as their pub and got drunk there</a:t>
            </a:r>
            <a:r>
              <a:rPr lang="en-GB" dirty="0" smtClean="0">
                <a:latin typeface="Source Sans Pro" panose="020B0503030403020204" pitchFamily="34" charset="0"/>
              </a:rPr>
              <a:t>.</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In 1994 the Belle </a:t>
            </a:r>
            <a:r>
              <a:rPr lang="en-GB" dirty="0" err="1">
                <a:latin typeface="Source Sans Pro" panose="020B0503030403020204" pitchFamily="34" charset="0"/>
              </a:rPr>
              <a:t>Vue</a:t>
            </a:r>
            <a:r>
              <a:rPr lang="en-GB" dirty="0">
                <a:latin typeface="Source Sans Pro" panose="020B0503030403020204" pitchFamily="34" charset="0"/>
              </a:rPr>
              <a:t> pub closed and became an Indian restaurant</a:t>
            </a:r>
            <a:r>
              <a:rPr lang="en-GB" dirty="0" smtClean="0">
                <a:latin typeface="Source Sans Pro" panose="020B0503030403020204" pitchFamily="34" charset="0"/>
              </a:rPr>
              <a:t>.</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Next </a:t>
            </a:r>
            <a:r>
              <a:rPr lang="en-GB" dirty="0" smtClean="0">
                <a:latin typeface="Source Sans Pro" panose="020B0503030403020204" pitchFamily="34" charset="0"/>
              </a:rPr>
              <a:t>to the </a:t>
            </a:r>
            <a:r>
              <a:rPr lang="en-GB" dirty="0">
                <a:latin typeface="Source Sans Pro" panose="020B0503030403020204" pitchFamily="34" charset="0"/>
              </a:rPr>
              <a:t>building was a mosque. By 2018 it was </a:t>
            </a:r>
            <a:r>
              <a:rPr lang="en-GB" dirty="0" smtClean="0">
                <a:latin typeface="Source Sans Pro" panose="020B0503030403020204" pitchFamily="34" charset="0"/>
              </a:rPr>
              <a:t>shut </a:t>
            </a:r>
            <a:r>
              <a:rPr lang="en-GB" dirty="0">
                <a:latin typeface="Source Sans Pro" panose="020B0503030403020204" pitchFamily="34" charset="0"/>
              </a:rPr>
              <a:t>up and for sale.</a:t>
            </a:r>
          </a:p>
          <a:p>
            <a:endParaRPr lang="en-GB" dirty="0">
              <a:latin typeface="Source Sans Pro" panose="020B0503030403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35" r="3834" b="4258"/>
          <a:stretch/>
        </p:blipFill>
        <p:spPr>
          <a:xfrm>
            <a:off x="3550723" y="2310872"/>
            <a:ext cx="5069214" cy="4113680"/>
          </a:xfrm>
          <a:prstGeom prst="rect">
            <a:avLst/>
          </a:prstGeom>
        </p:spPr>
      </p:pic>
    </p:spTree>
    <p:custDataLst>
      <p:tags r:id="rId1"/>
    </p:custDataLst>
    <p:extLst>
      <p:ext uri="{BB962C8B-B14F-4D97-AF65-F5344CB8AC3E}">
        <p14:creationId xmlns:p14="http://schemas.microsoft.com/office/powerpoint/2010/main" val="155504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Shiny </a:t>
            </a:r>
            <a:r>
              <a:rPr lang="en-GB" sz="4000" b="1" dirty="0">
                <a:latin typeface="Source Sans Pro" panose="020B0503030403020204" pitchFamily="34" charset="0"/>
              </a:rPr>
              <a:t>Stars Day Nursery, </a:t>
            </a:r>
            <a:endParaRPr lang="en-GB" sz="4000" b="1" dirty="0" smtClean="0">
              <a:latin typeface="Source Sans Pro" panose="020B0503030403020204" pitchFamily="34" charset="0"/>
            </a:endParaRPr>
          </a:p>
          <a:p>
            <a:pPr algn="ctr"/>
            <a:r>
              <a:rPr lang="en-GB" sz="4000" b="1" dirty="0" err="1" smtClean="0">
                <a:latin typeface="Source Sans Pro" panose="020B0503030403020204" pitchFamily="34" charset="0"/>
              </a:rPr>
              <a:t>Simes</a:t>
            </a:r>
            <a:r>
              <a:rPr lang="en-GB" sz="4000" b="1" dirty="0" smtClean="0">
                <a:latin typeface="Source Sans Pro" panose="020B0503030403020204" pitchFamily="34" charset="0"/>
              </a:rPr>
              <a:t> Street, </a:t>
            </a:r>
            <a:r>
              <a:rPr lang="fr-FR" sz="4000" b="1" dirty="0" smtClean="0">
                <a:latin typeface="Source Sans Pro" panose="020B0503030403020204" pitchFamily="34" charset="0"/>
              </a:rPr>
              <a:t>Bradford</a:t>
            </a:r>
            <a:endParaRPr lang="en-GB" sz="4000" b="1" dirty="0" smtClean="0">
              <a:latin typeface="Source Sans Pro" panose="020B0503030403020204" pitchFamily="34" charset="0"/>
            </a:endParaRPr>
          </a:p>
        </p:txBody>
      </p:sp>
      <p:sp>
        <p:nvSpPr>
          <p:cNvPr id="9" name="Rectangle 8"/>
          <p:cNvSpPr/>
          <p:nvPr/>
        </p:nvSpPr>
        <p:spPr>
          <a:xfrm>
            <a:off x="534132" y="1772816"/>
            <a:ext cx="3596212" cy="5078313"/>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Built as St Andrews  Chapel in 1849 for Scottish Protestant Christians (Scots moved to Bradford for work).</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In </a:t>
            </a:r>
            <a:r>
              <a:rPr lang="en-GB" dirty="0">
                <a:latin typeface="Source Sans Pro" panose="020B0503030403020204" pitchFamily="34" charset="0"/>
              </a:rPr>
              <a:t>1982</a:t>
            </a:r>
            <a:r>
              <a:rPr lang="en-GB" dirty="0" smtClean="0">
                <a:latin typeface="Source Sans Pro" panose="020B0503030403020204" pitchFamily="34" charset="0"/>
              </a:rPr>
              <a:t>, the </a:t>
            </a:r>
            <a:r>
              <a:rPr lang="en-GB" dirty="0">
                <a:latin typeface="Source Sans Pro" panose="020B0503030403020204" pitchFamily="34" charset="0"/>
              </a:rPr>
              <a:t>chapel closed when the Christians there went to join another church in Bradford.</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The </a:t>
            </a:r>
            <a:r>
              <a:rPr lang="en-GB" dirty="0">
                <a:latin typeface="Source Sans Pro" panose="020B0503030403020204" pitchFamily="34" charset="0"/>
              </a:rPr>
              <a:t>building became an Asian restaurant </a:t>
            </a:r>
            <a:r>
              <a:rPr lang="en-GB" dirty="0" smtClean="0">
                <a:latin typeface="Source Sans Pro" panose="020B0503030403020204" pitchFamily="34" charset="0"/>
              </a:rPr>
              <a:t>(as seen in this photo from 2001).</a:t>
            </a:r>
          </a:p>
          <a:p>
            <a:pPr marL="285750" indent="-285750">
              <a:buFont typeface="Arial" panose="020B0604020202020204" pitchFamily="34" charset="0"/>
              <a:buChar char="•"/>
            </a:pPr>
            <a:endParaRPr lang="en-GB" sz="900" dirty="0" smtClean="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Later it became a </a:t>
            </a:r>
            <a:r>
              <a:rPr lang="en-GB" dirty="0">
                <a:latin typeface="Source Sans Pro" panose="020B0503030403020204" pitchFamily="34" charset="0"/>
              </a:rPr>
              <a:t>nursery for children and their families. Families had to pay for their children to go there</a:t>
            </a:r>
            <a:r>
              <a:rPr lang="en-GB" dirty="0" smtClean="0">
                <a:latin typeface="Source Sans Pro" panose="020B0503030403020204" pitchFamily="34" charset="0"/>
              </a:rPr>
              <a:t>.</a:t>
            </a:r>
          </a:p>
          <a:p>
            <a:pPr marL="285750" indent="-285750">
              <a:buFont typeface="Arial" panose="020B0604020202020204" pitchFamily="34" charset="0"/>
              <a:buChar char="•"/>
            </a:pPr>
            <a:endParaRPr lang="en-GB" sz="900" dirty="0" smtClean="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By 2018 the building  was shut up and for </a:t>
            </a:r>
            <a:r>
              <a:rPr lang="en-GB" dirty="0" smtClean="0">
                <a:latin typeface="Source Sans Pro" panose="020B0503030403020204" pitchFamily="34" charset="0"/>
              </a:rPr>
              <a:t>sale.</a:t>
            </a:r>
            <a:endParaRPr lang="en-GB" dirty="0">
              <a:latin typeface="Source Sans Pro" panose="020B050303040302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23242" b="6026"/>
          <a:stretch/>
        </p:blipFill>
        <p:spPr>
          <a:xfrm>
            <a:off x="4259055" y="2060848"/>
            <a:ext cx="4359221" cy="4106926"/>
          </a:xfrm>
          <a:prstGeom prst="rect">
            <a:avLst/>
          </a:prstGeom>
        </p:spPr>
      </p:pic>
    </p:spTree>
    <p:custDataLst>
      <p:tags r:id="rId1"/>
    </p:custDataLst>
    <p:extLst>
      <p:ext uri="{BB962C8B-B14F-4D97-AF65-F5344CB8AC3E}">
        <p14:creationId xmlns:p14="http://schemas.microsoft.com/office/powerpoint/2010/main" val="1507013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How have Bradford buildings changed over time</a:t>
            </a:r>
            <a:r>
              <a:rPr lang="en-GB" sz="4000" b="1" dirty="0" smtClean="0">
                <a:latin typeface="Source Sans Pro" panose="020B0503030403020204" pitchFamily="34" charset="0"/>
              </a:rPr>
              <a:t>?</a:t>
            </a:r>
            <a:endParaRPr lang="en-GB"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71"/>
          <a:stretch/>
        </p:blipFill>
        <p:spPr bwMode="auto">
          <a:xfrm>
            <a:off x="236157" y="2456485"/>
            <a:ext cx="2554543" cy="22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959" y="2456484"/>
            <a:ext cx="2947578" cy="22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832"/>
          <a:stretch/>
        </p:blipFill>
        <p:spPr bwMode="auto">
          <a:xfrm>
            <a:off x="3254298" y="4859136"/>
            <a:ext cx="3273823" cy="186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7128"/>
          <a:stretch/>
        </p:blipFill>
        <p:spPr>
          <a:xfrm>
            <a:off x="236158" y="4863837"/>
            <a:ext cx="2802697" cy="1864771"/>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4935" r="3834" b="4258"/>
          <a:stretch/>
        </p:blipFill>
        <p:spPr>
          <a:xfrm>
            <a:off x="6092122" y="2483423"/>
            <a:ext cx="2733754" cy="2218448"/>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4198" r="23242" b="6025"/>
          <a:stretch/>
        </p:blipFill>
        <p:spPr>
          <a:xfrm>
            <a:off x="6743564" y="4859135"/>
            <a:ext cx="2082312" cy="1874173"/>
          </a:xfrm>
          <a:prstGeom prst="rect">
            <a:avLst/>
          </a:prstGeom>
        </p:spPr>
      </p:pic>
    </p:spTree>
    <p:custDataLst>
      <p:tags r:id="rId1"/>
    </p:custDataLst>
    <p:extLst>
      <p:ext uri="{BB962C8B-B14F-4D97-AF65-F5344CB8AC3E}">
        <p14:creationId xmlns:p14="http://schemas.microsoft.com/office/powerpoint/2010/main" val="3285311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Former Carlton House, </a:t>
            </a:r>
          </a:p>
          <a:p>
            <a:pPr algn="ctr"/>
            <a:r>
              <a:rPr lang="en-GB" sz="4000" b="1" dirty="0">
                <a:latin typeface="Source Sans Pro" panose="020B0503030403020204" pitchFamily="34" charset="0"/>
              </a:rPr>
              <a:t>1 </a:t>
            </a:r>
            <a:r>
              <a:rPr lang="en-GB" sz="4000" b="1" dirty="0" err="1">
                <a:latin typeface="Source Sans Pro" panose="020B0503030403020204" pitchFamily="34" charset="0"/>
              </a:rPr>
              <a:t>Parkfield</a:t>
            </a:r>
            <a:r>
              <a:rPr lang="en-GB" sz="4000" b="1" dirty="0">
                <a:latin typeface="Source Sans Pro" panose="020B0503030403020204" pitchFamily="34" charset="0"/>
              </a:rPr>
              <a:t> Road, </a:t>
            </a:r>
            <a:r>
              <a:rPr lang="fr-FR" sz="4000" b="1" dirty="0" smtClean="0">
                <a:latin typeface="Source Sans Pro" panose="020B0503030403020204" pitchFamily="34" charset="0"/>
              </a:rPr>
              <a:t>Bradford</a:t>
            </a:r>
            <a:endParaRPr lang="en-GB" sz="4000" b="1" dirty="0" smtClean="0">
              <a:latin typeface="Source Sans Pro" panose="020B0503030403020204" pitchFamily="34" charset="0"/>
            </a:endParaRPr>
          </a:p>
        </p:txBody>
      </p:sp>
      <p:sp>
        <p:nvSpPr>
          <p:cNvPr id="9" name="Rectangle 8"/>
          <p:cNvSpPr/>
          <p:nvPr/>
        </p:nvSpPr>
        <p:spPr>
          <a:xfrm>
            <a:off x="534131" y="1772816"/>
            <a:ext cx="4173625" cy="5078313"/>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This </a:t>
            </a:r>
            <a:r>
              <a:rPr lang="en-GB" dirty="0">
                <a:latin typeface="Source Sans Pro" panose="020B0503030403020204" pitchFamily="34" charset="0"/>
              </a:rPr>
              <a:t>Victorian building was once a private house for a rich family with servants.</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In 1939, just before the Second World War started some Jewish people in Bradford bought the house and used it as a hostel (place to stay) for 25 Jewish boys who were rescued from the Nazis in Europe.</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After </a:t>
            </a:r>
            <a:r>
              <a:rPr lang="en-GB" dirty="0">
                <a:latin typeface="Source Sans Pro" panose="020B0503030403020204" pitchFamily="34" charset="0"/>
              </a:rPr>
              <a:t>the Second World </a:t>
            </a:r>
            <a:r>
              <a:rPr lang="en-GB" dirty="0" smtClean="0">
                <a:latin typeface="Source Sans Pro" panose="020B0503030403020204" pitchFamily="34" charset="0"/>
              </a:rPr>
              <a:t>War </a:t>
            </a:r>
            <a:r>
              <a:rPr lang="en-GB" dirty="0">
                <a:latin typeface="Source Sans Pro" panose="020B0503030403020204" pitchFamily="34" charset="0"/>
              </a:rPr>
              <a:t>the house was opened as the Carlton Hotel where guests paid to spend the night</a:t>
            </a:r>
            <a:r>
              <a:rPr lang="en-GB" dirty="0" smtClean="0">
                <a:latin typeface="Source Sans Pro" panose="020B0503030403020204" pitchFamily="34" charset="0"/>
              </a:rPr>
              <a:t>.</a:t>
            </a:r>
          </a:p>
          <a:p>
            <a:pPr marL="285750" indent="-285750">
              <a:buFont typeface="Arial" panose="020B0604020202020204" pitchFamily="34" charset="0"/>
              <a:buChar char="•"/>
            </a:pPr>
            <a:endParaRPr lang="en-GB" sz="900" dirty="0" smtClean="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The </a:t>
            </a:r>
            <a:r>
              <a:rPr lang="en-GB" dirty="0">
                <a:latin typeface="Source Sans Pro" panose="020B0503030403020204" pitchFamily="34" charset="0"/>
              </a:rPr>
              <a:t>house was also once known as Carlton House. It was used for helping people get better from using drugs.</a:t>
            </a:r>
          </a:p>
          <a:p>
            <a:pPr marL="285750" indent="-285750">
              <a:buFont typeface="Arial" panose="020B0604020202020204" pitchFamily="34" charset="0"/>
              <a:buChar char="•"/>
            </a:pPr>
            <a:endParaRPr lang="en-GB" sz="900" dirty="0" smtClean="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Now </a:t>
            </a:r>
            <a:r>
              <a:rPr lang="en-GB" dirty="0">
                <a:latin typeface="Source Sans Pro" panose="020B0503030403020204" pitchFamily="34" charset="0"/>
              </a:rPr>
              <a:t>the house is divided in to </a:t>
            </a:r>
            <a:r>
              <a:rPr lang="en-GB" dirty="0" smtClean="0">
                <a:latin typeface="Source Sans Pro" panose="020B0503030403020204" pitchFamily="34" charset="0"/>
              </a:rPr>
              <a:t>flats</a:t>
            </a:r>
            <a:r>
              <a:rPr lang="en-GB" dirty="0">
                <a:latin typeface="Source Sans Pro" panose="020B0503030403020204" pitchFamily="34" charset="0"/>
              </a:rPr>
              <a:t>.</a:t>
            </a:r>
          </a:p>
        </p:txBody>
      </p:sp>
      <p:pic>
        <p:nvPicPr>
          <p:cNvPr id="5" name="Picture 2" descr="C:\Users\Owner\Pictures\Former Carlton Hotel Kindertransport hostel (Andrew Wren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38" r="29712"/>
          <a:stretch/>
        </p:blipFill>
        <p:spPr bwMode="auto">
          <a:xfrm>
            <a:off x="4732706" y="2276872"/>
            <a:ext cx="3894107" cy="37791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3946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Polish </a:t>
            </a:r>
            <a:r>
              <a:rPr lang="en-GB" sz="4000" b="1" dirty="0">
                <a:latin typeface="Source Sans Pro" panose="020B0503030403020204" pitchFamily="34" charset="0"/>
              </a:rPr>
              <a:t>Parish Church, </a:t>
            </a:r>
            <a:endParaRPr lang="en-GB" sz="4000" b="1" dirty="0" smtClean="0">
              <a:latin typeface="Source Sans Pro" panose="020B0503030403020204" pitchFamily="34" charset="0"/>
            </a:endParaRPr>
          </a:p>
          <a:p>
            <a:pPr algn="ctr"/>
            <a:r>
              <a:rPr lang="en-GB" sz="4000" b="1" dirty="0" smtClean="0">
                <a:latin typeface="Source Sans Pro" panose="020B0503030403020204" pitchFamily="34" charset="0"/>
              </a:rPr>
              <a:t>Edmund </a:t>
            </a:r>
            <a:r>
              <a:rPr lang="en-GB" sz="4000" b="1" dirty="0">
                <a:latin typeface="Source Sans Pro" panose="020B0503030403020204" pitchFamily="34" charset="0"/>
              </a:rPr>
              <a:t>Street</a:t>
            </a:r>
            <a:r>
              <a:rPr lang="fr-FR" sz="4000" b="1" dirty="0" smtClean="0">
                <a:latin typeface="Source Sans Pro" panose="020B0503030403020204" pitchFamily="34" charset="0"/>
              </a:rPr>
              <a:t>, Bradford</a:t>
            </a:r>
            <a:endParaRPr lang="en-GB" sz="4000" b="1" dirty="0" smtClean="0">
              <a:latin typeface="Source Sans Pro" panose="020B0503030403020204" pitchFamily="34" charset="0"/>
            </a:endParaRPr>
          </a:p>
        </p:txBody>
      </p:sp>
      <p:sp>
        <p:nvSpPr>
          <p:cNvPr id="9" name="Rectangle 8"/>
          <p:cNvSpPr/>
          <p:nvPr/>
        </p:nvSpPr>
        <p:spPr>
          <a:xfrm>
            <a:off x="523769" y="2166048"/>
            <a:ext cx="3112127" cy="4247317"/>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This </a:t>
            </a:r>
            <a:r>
              <a:rPr lang="en-GB" dirty="0">
                <a:latin typeface="Source Sans Pro" panose="020B0503030403020204" pitchFamily="34" charset="0"/>
              </a:rPr>
              <a:t>Church </a:t>
            </a:r>
            <a:r>
              <a:rPr lang="en-GB" dirty="0" smtClean="0">
                <a:latin typeface="Source Sans Pro" panose="020B0503030403020204" pitchFamily="34" charset="0"/>
              </a:rPr>
              <a:t>was built </a:t>
            </a:r>
            <a:r>
              <a:rPr lang="en-GB" dirty="0">
                <a:latin typeface="Source Sans Pro" panose="020B0503030403020204" pitchFamily="34" charset="0"/>
              </a:rPr>
              <a:t>in 1880</a:t>
            </a:r>
            <a:r>
              <a:rPr lang="en-GB" dirty="0" smtClean="0">
                <a:latin typeface="Source Sans Pro" panose="020B0503030403020204" pitchFamily="34" charset="0"/>
              </a:rPr>
              <a:t>. It </a:t>
            </a:r>
            <a:r>
              <a:rPr lang="en-GB" dirty="0">
                <a:latin typeface="Source Sans Pro" panose="020B0503030403020204" pitchFamily="34" charset="0"/>
              </a:rPr>
              <a:t>was called the Catholic Apostolic Church.</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In 1961 the church was hired by a group of Polish Roman Catholic Christians for worship (Poles settled in Bradford after the Second World War).</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In </a:t>
            </a:r>
            <a:r>
              <a:rPr lang="en-GB" dirty="0">
                <a:latin typeface="Source Sans Pro" panose="020B0503030403020204" pitchFamily="34" charset="0"/>
              </a:rPr>
              <a:t>1971 the Poles bought the church and altered it for their use.</a:t>
            </a:r>
          </a:p>
          <a:p>
            <a:endParaRPr lang="en-GB" dirty="0" smtClean="0">
              <a:latin typeface="Source Sans Pro" panose="020B0503030403020204" pitchFamily="34" charset="0"/>
            </a:endParaRPr>
          </a:p>
          <a:p>
            <a:endParaRPr lang="en-GB" dirty="0">
              <a:latin typeface="Source Sans Pro" panose="020B0503030403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481" r="4286"/>
          <a:stretch/>
        </p:blipFill>
        <p:spPr>
          <a:xfrm>
            <a:off x="3811571" y="2132856"/>
            <a:ext cx="4773881" cy="3690651"/>
          </a:xfrm>
          <a:prstGeom prst="rect">
            <a:avLst/>
          </a:prstGeom>
        </p:spPr>
      </p:pic>
    </p:spTree>
    <p:custDataLst>
      <p:tags r:id="rId1"/>
    </p:custDataLst>
    <p:extLst>
      <p:ext uri="{BB962C8B-B14F-4D97-AF65-F5344CB8AC3E}">
        <p14:creationId xmlns:p14="http://schemas.microsoft.com/office/powerpoint/2010/main" val="211682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Salts </a:t>
            </a:r>
            <a:r>
              <a:rPr lang="en-GB" sz="4000" b="1" dirty="0">
                <a:latin typeface="Source Sans Pro" panose="020B0503030403020204" pitchFamily="34" charset="0"/>
              </a:rPr>
              <a:t>Mill, </a:t>
            </a:r>
            <a:endParaRPr lang="en-GB" sz="4000" b="1" dirty="0" smtClean="0">
              <a:latin typeface="Source Sans Pro" panose="020B0503030403020204" pitchFamily="34" charset="0"/>
            </a:endParaRPr>
          </a:p>
          <a:p>
            <a:pPr algn="ctr"/>
            <a:r>
              <a:rPr lang="en-GB" sz="4000" b="1" dirty="0" err="1" smtClean="0">
                <a:latin typeface="Source Sans Pro" panose="020B0503030403020204" pitchFamily="34" charset="0"/>
              </a:rPr>
              <a:t>Saltaire</a:t>
            </a:r>
            <a:r>
              <a:rPr lang="en-GB" sz="4000" b="1" dirty="0">
                <a:latin typeface="Source Sans Pro" panose="020B0503030403020204" pitchFamily="34" charset="0"/>
              </a:rPr>
              <a:t>, </a:t>
            </a:r>
            <a:r>
              <a:rPr lang="fr-FR" sz="4000" b="1" dirty="0" smtClean="0">
                <a:latin typeface="Source Sans Pro" panose="020B0503030403020204" pitchFamily="34" charset="0"/>
              </a:rPr>
              <a:t>Bradford</a:t>
            </a:r>
            <a:endParaRPr lang="en-GB" sz="4000" b="1" dirty="0" smtClean="0">
              <a:latin typeface="Source Sans Pro" panose="020B0503030403020204" pitchFamily="34" charset="0"/>
            </a:endParaRPr>
          </a:p>
        </p:txBody>
      </p:sp>
      <p:sp>
        <p:nvSpPr>
          <p:cNvPr id="9" name="Rectangle 8"/>
          <p:cNvSpPr/>
          <p:nvPr/>
        </p:nvSpPr>
        <p:spPr>
          <a:xfrm>
            <a:off x="534131" y="1772816"/>
            <a:ext cx="4173625" cy="5078313"/>
          </a:xfrm>
          <a:prstGeom prst="rect">
            <a:avLst/>
          </a:prstGeom>
        </p:spPr>
        <p:txBody>
          <a:bodyPr wrap="square">
            <a:spAutoFit/>
          </a:bodyPr>
          <a:lstStyle/>
          <a:p>
            <a:pPr marL="285750" indent="-285750">
              <a:buFont typeface="Arial" panose="020B0604020202020204" pitchFamily="34" charset="0"/>
              <a:buChar char="•"/>
            </a:pPr>
            <a:r>
              <a:rPr lang="en-GB" dirty="0" smtClean="0">
                <a:latin typeface="Source Sans Pro" panose="020B0503030403020204" pitchFamily="34" charset="0"/>
              </a:rPr>
              <a:t>Salts </a:t>
            </a:r>
            <a:r>
              <a:rPr lang="en-GB" dirty="0">
                <a:latin typeface="Source Sans Pro" panose="020B0503030403020204" pitchFamily="34" charset="0"/>
              </a:rPr>
              <a:t>Mill was built for Sir Titus Salt in 1853.  It made different kinds of cloth. The mill was part of a special village called </a:t>
            </a:r>
            <a:r>
              <a:rPr lang="en-GB" dirty="0" err="1">
                <a:latin typeface="Source Sans Pro" panose="020B0503030403020204" pitchFamily="34" charset="0"/>
              </a:rPr>
              <a:t>Saltaire</a:t>
            </a:r>
            <a:r>
              <a:rPr lang="en-GB" dirty="0">
                <a:latin typeface="Source Sans Pro" panose="020B0503030403020204" pitchFamily="34" charset="0"/>
              </a:rPr>
              <a:t> built by Salt for his workers. He wanted them to live in decent houses and to be able to send their children to school.</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smtClean="0">
                <a:latin typeface="Source Sans Pro" panose="020B0503030403020204" pitchFamily="34" charset="0"/>
              </a:rPr>
              <a:t>From 1853-1986 </a:t>
            </a:r>
            <a:r>
              <a:rPr lang="en-GB" dirty="0">
                <a:latin typeface="Source Sans Pro" panose="020B0503030403020204" pitchFamily="34" charset="0"/>
              </a:rPr>
              <a:t>Bradford people worked in the mill. Some families had come from other places in England, Scotland, Wales and Ireland.</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After the Second World War  workers from Europe and South Asia had jobs at Salts Mill</a:t>
            </a:r>
            <a:r>
              <a:rPr lang="en-GB" dirty="0" smtClean="0">
                <a:latin typeface="Source Sans Pro" panose="020B0503030403020204" pitchFamily="34" charset="0"/>
              </a:rPr>
              <a:t>.</a:t>
            </a:r>
          </a:p>
          <a:p>
            <a:pPr marL="285750" indent="-285750">
              <a:buFont typeface="Arial" panose="020B0604020202020204" pitchFamily="34" charset="0"/>
              <a:buChar char="•"/>
            </a:pPr>
            <a:endParaRPr lang="en-GB" sz="900" dirty="0">
              <a:latin typeface="Source Sans Pro" panose="020B0503030403020204" pitchFamily="34" charset="0"/>
            </a:endParaRPr>
          </a:p>
          <a:p>
            <a:pPr marL="285750" indent="-285750">
              <a:buFont typeface="Arial" panose="020B0604020202020204" pitchFamily="34" charset="0"/>
              <a:buChar char="•"/>
            </a:pPr>
            <a:r>
              <a:rPr lang="en-GB" dirty="0">
                <a:latin typeface="Source Sans Pro" panose="020B0503030403020204" pitchFamily="34" charset="0"/>
              </a:rPr>
              <a:t>In 1986 Salts Mill closed and the machinery was taken out.</a:t>
            </a:r>
          </a:p>
          <a:p>
            <a:endParaRPr lang="en-GB" sz="900" dirty="0" smtClean="0">
              <a:latin typeface="Source Sans Pro" panose="020B0503030403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975" y="2420888"/>
            <a:ext cx="3891889" cy="3124631"/>
          </a:xfrm>
          <a:prstGeom prst="rect">
            <a:avLst/>
          </a:prstGeom>
        </p:spPr>
      </p:pic>
      <p:sp>
        <p:nvSpPr>
          <p:cNvPr id="6" name="Rectangle 5"/>
          <p:cNvSpPr/>
          <p:nvPr/>
        </p:nvSpPr>
        <p:spPr>
          <a:xfrm>
            <a:off x="4707755" y="5733256"/>
            <a:ext cx="3894109" cy="923330"/>
          </a:xfrm>
          <a:prstGeom prst="rect">
            <a:avLst/>
          </a:prstGeom>
        </p:spPr>
        <p:txBody>
          <a:bodyPr wrap="square">
            <a:spAutoFit/>
          </a:bodyPr>
          <a:lstStyle/>
          <a:p>
            <a:pPr marL="285750" indent="-285750">
              <a:buFont typeface="Arial" panose="020B0604020202020204" pitchFamily="34" charset="0"/>
              <a:buChar char="•"/>
            </a:pPr>
            <a:r>
              <a:rPr lang="en-GB" dirty="0">
                <a:latin typeface="Source Sans Pro" panose="020B0503030403020204" pitchFamily="34" charset="0"/>
              </a:rPr>
              <a:t>In 1987 it re-opened as a tourist attraction with an art gallery and shops. </a:t>
            </a:r>
          </a:p>
        </p:txBody>
      </p:sp>
    </p:spTree>
    <p:custDataLst>
      <p:tags r:id="rId1"/>
    </p:custDataLst>
    <p:extLst>
      <p:ext uri="{BB962C8B-B14F-4D97-AF65-F5344CB8AC3E}">
        <p14:creationId xmlns:p14="http://schemas.microsoft.com/office/powerpoint/2010/main" val="4112615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Record Sheet </a:t>
            </a:r>
            <a:endParaRPr lang="en-GB" sz="4000" b="1" dirty="0">
              <a:latin typeface="Source Sans Pro" panose="020B0503030403020204" pitchFamily="34" charset="0"/>
            </a:endParaRPr>
          </a:p>
          <a:p>
            <a:r>
              <a:rPr lang="en-GB" sz="4000" b="1" dirty="0" smtClean="0">
                <a:latin typeface="Source Sans Pro" panose="020B0503030403020204" pitchFamily="34" charset="0"/>
              </a:rPr>
              <a:t>Building name:</a:t>
            </a:r>
          </a:p>
        </p:txBody>
      </p:sp>
      <p:sp>
        <p:nvSpPr>
          <p:cNvPr id="9"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4"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5"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6"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7"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8"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9"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0"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1"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2"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23"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4"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5"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Tree>
    <p:custDataLst>
      <p:tags r:id="rId1"/>
    </p:custDataLst>
    <p:extLst>
      <p:ext uri="{BB962C8B-B14F-4D97-AF65-F5344CB8AC3E}">
        <p14:creationId xmlns:p14="http://schemas.microsoft.com/office/powerpoint/2010/main" val="2526469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Record Sheet </a:t>
            </a:r>
            <a:endParaRPr lang="en-GB" sz="4000" b="1" dirty="0">
              <a:latin typeface="Source Sans Pro" panose="020B0503030403020204" pitchFamily="34" charset="0"/>
            </a:endParaRPr>
          </a:p>
          <a:p>
            <a:r>
              <a:rPr lang="en-GB" sz="4000" b="1" dirty="0" smtClean="0">
                <a:latin typeface="Source Sans Pro" panose="020B0503030403020204" pitchFamily="34" charset="0"/>
              </a:rPr>
              <a:t>Building name: </a:t>
            </a:r>
            <a:r>
              <a:rPr lang="fr-FR" sz="3200" b="1" i="1" dirty="0" err="1">
                <a:latin typeface="Source Sans Pro" panose="020B0503030403020204" pitchFamily="34" charset="0"/>
              </a:rPr>
              <a:t>Tablighul</a:t>
            </a:r>
            <a:r>
              <a:rPr lang="fr-FR" sz="3200" b="1" i="1" dirty="0">
                <a:latin typeface="Source Sans Pro" panose="020B0503030403020204" pitchFamily="34" charset="0"/>
              </a:rPr>
              <a:t> Islam </a:t>
            </a:r>
            <a:r>
              <a:rPr lang="fr-FR" sz="3200" b="1" i="1" dirty="0" err="1">
                <a:latin typeface="Source Sans Pro" panose="020B0503030403020204" pitchFamily="34" charset="0"/>
              </a:rPr>
              <a:t>Mosque</a:t>
            </a:r>
            <a:endParaRPr lang="en-GB" sz="3200" b="1" i="1" dirty="0" smtClean="0">
              <a:latin typeface="Source Sans Pro" panose="020B0503030403020204" pitchFamily="34" charset="0"/>
            </a:endParaRPr>
          </a:p>
        </p:txBody>
      </p:sp>
      <p:sp>
        <p:nvSpPr>
          <p:cNvPr id="9"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4"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5"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6"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7"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8"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9"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0"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1"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2"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23"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24"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25"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 name="TextBox 26"/>
          <p:cNvSpPr txBox="1"/>
          <p:nvPr/>
        </p:nvSpPr>
        <p:spPr>
          <a:xfrm rot="1599477">
            <a:off x="4811377" y="2736527"/>
            <a:ext cx="955711" cy="369332"/>
          </a:xfrm>
          <a:prstGeom prst="rect">
            <a:avLst/>
          </a:prstGeom>
          <a:noFill/>
        </p:spPr>
        <p:txBody>
          <a:bodyPr wrap="none" rtlCol="0">
            <a:spAutoFit/>
          </a:bodyPr>
          <a:lstStyle/>
          <a:p>
            <a:r>
              <a:rPr lang="en-GB" b="1" i="1" dirty="0" smtClean="0">
                <a:latin typeface="Source Sans Pro" panose="020B0503030403020204" pitchFamily="34" charset="0"/>
              </a:rPr>
              <a:t>Cinema</a:t>
            </a:r>
            <a:endParaRPr lang="en-GB" b="1" i="1" dirty="0">
              <a:latin typeface="Source Sans Pro" panose="020B0503030403020204" pitchFamily="34" charset="0"/>
            </a:endParaRPr>
          </a:p>
        </p:txBody>
      </p:sp>
      <p:sp>
        <p:nvSpPr>
          <p:cNvPr id="28" name="TextBox 27"/>
          <p:cNvSpPr txBox="1"/>
          <p:nvPr/>
        </p:nvSpPr>
        <p:spPr>
          <a:xfrm rot="5400000">
            <a:off x="5581841" y="3806098"/>
            <a:ext cx="761747" cy="646331"/>
          </a:xfrm>
          <a:prstGeom prst="rect">
            <a:avLst/>
          </a:prstGeom>
          <a:noFill/>
        </p:spPr>
        <p:txBody>
          <a:bodyPr wrap="none" rtlCol="0">
            <a:spAutoFit/>
          </a:bodyPr>
          <a:lstStyle/>
          <a:p>
            <a:pPr algn="ctr"/>
            <a:r>
              <a:rPr lang="en-GB" b="1" i="1" dirty="0" smtClean="0">
                <a:latin typeface="Source Sans Pro" panose="020B0503030403020204" pitchFamily="34" charset="0"/>
              </a:rPr>
              <a:t>Bingo</a:t>
            </a:r>
          </a:p>
          <a:p>
            <a:pPr algn="ctr"/>
            <a:r>
              <a:rPr lang="en-GB" b="1" i="1" dirty="0" smtClean="0">
                <a:latin typeface="Source Sans Pro" panose="020B0503030403020204" pitchFamily="34" charset="0"/>
              </a:rPr>
              <a:t>club</a:t>
            </a:r>
            <a:endParaRPr lang="en-GB" b="1" i="1" dirty="0">
              <a:latin typeface="Source Sans Pro" panose="020B0503030403020204" pitchFamily="34" charset="0"/>
            </a:endParaRPr>
          </a:p>
        </p:txBody>
      </p:sp>
      <p:sp>
        <p:nvSpPr>
          <p:cNvPr id="29" name="TextBox 28"/>
          <p:cNvSpPr txBox="1"/>
          <p:nvPr/>
        </p:nvSpPr>
        <p:spPr>
          <a:xfrm rot="8853114">
            <a:off x="4873250" y="4996060"/>
            <a:ext cx="801118" cy="646331"/>
          </a:xfrm>
          <a:prstGeom prst="rect">
            <a:avLst/>
          </a:prstGeom>
          <a:noFill/>
        </p:spPr>
        <p:txBody>
          <a:bodyPr wrap="none" rtlCol="0">
            <a:spAutoFit/>
          </a:bodyPr>
          <a:lstStyle/>
          <a:p>
            <a:pPr algn="ctr"/>
            <a:r>
              <a:rPr lang="en-GB" b="1" i="1" dirty="0" smtClean="0">
                <a:latin typeface="Source Sans Pro" panose="020B0503030403020204" pitchFamily="34" charset="0"/>
              </a:rPr>
              <a:t>Film</a:t>
            </a:r>
          </a:p>
          <a:p>
            <a:pPr algn="ctr"/>
            <a:r>
              <a:rPr lang="en-GB" b="1" i="1" dirty="0" smtClean="0">
                <a:latin typeface="Source Sans Pro" panose="020B0503030403020204" pitchFamily="34" charset="0"/>
              </a:rPr>
              <a:t>studio</a:t>
            </a:r>
            <a:endParaRPr lang="en-GB" b="1" i="1" dirty="0">
              <a:latin typeface="Source Sans Pro" panose="020B0503030403020204" pitchFamily="34" charset="0"/>
            </a:endParaRPr>
          </a:p>
        </p:txBody>
      </p:sp>
      <p:sp>
        <p:nvSpPr>
          <p:cNvPr id="30" name="TextBox 29"/>
          <p:cNvSpPr txBox="1"/>
          <p:nvPr/>
        </p:nvSpPr>
        <p:spPr>
          <a:xfrm rot="12389064">
            <a:off x="3384915" y="5243798"/>
            <a:ext cx="942887" cy="369332"/>
          </a:xfrm>
          <a:prstGeom prst="rect">
            <a:avLst/>
          </a:prstGeom>
          <a:noFill/>
        </p:spPr>
        <p:txBody>
          <a:bodyPr wrap="none" rtlCol="0">
            <a:spAutoFit/>
          </a:bodyPr>
          <a:lstStyle/>
          <a:p>
            <a:r>
              <a:rPr lang="en-GB" b="1" i="1" dirty="0" smtClean="0">
                <a:latin typeface="Source Sans Pro" panose="020B0503030403020204" pitchFamily="34" charset="0"/>
              </a:rPr>
              <a:t>Mosque</a:t>
            </a:r>
            <a:endParaRPr lang="en-GB" b="1" i="1" dirty="0">
              <a:latin typeface="Source Sans Pro" panose="020B0503030403020204" pitchFamily="34" charset="0"/>
            </a:endParaRPr>
          </a:p>
        </p:txBody>
      </p:sp>
      <p:sp>
        <p:nvSpPr>
          <p:cNvPr id="2" name="TextBox 1"/>
          <p:cNvSpPr txBox="1"/>
          <p:nvPr/>
        </p:nvSpPr>
        <p:spPr>
          <a:xfrm>
            <a:off x="145484" y="2902041"/>
            <a:ext cx="8800551" cy="1200329"/>
          </a:xfrm>
          <a:prstGeom prst="rect">
            <a:avLst/>
          </a:prstGeom>
          <a:noFill/>
          <a:scene3d>
            <a:camera prst="orthographicFront"/>
            <a:lightRig rig="glow" dir="t"/>
          </a:scene3d>
        </p:spPr>
        <p:txBody>
          <a:bodyPr wrap="none" rtlCol="0">
            <a:spAutoFit/>
            <a:sp3d prstMaterial="dkEdge"/>
          </a:bodyPr>
          <a:lstStyle/>
          <a:p>
            <a:r>
              <a:rPr lang="en-GB" sz="7200"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atin typeface="Source Sans Pro" panose="020B0503030403020204" pitchFamily="34" charset="0"/>
              </a:rPr>
              <a:t>Example answer sheet</a:t>
            </a:r>
            <a:endParaRPr lang="en-GB" sz="7200"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atin typeface="Source Sans Pro" panose="020B0503030403020204" pitchFamily="34" charset="0"/>
            </a:endParaRPr>
          </a:p>
        </p:txBody>
      </p:sp>
    </p:spTree>
    <p:custDataLst>
      <p:tags r:id="rId1"/>
    </p:custDataLst>
    <p:extLst>
      <p:ext uri="{BB962C8B-B14F-4D97-AF65-F5344CB8AC3E}">
        <p14:creationId xmlns:p14="http://schemas.microsoft.com/office/powerpoint/2010/main" val="54376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0-#ppt_w/2"/>
                                          </p:val>
                                        </p:tav>
                                        <p:tav tm="100000">
                                          <p:val>
                                            <p:strVal val="#ppt_x"/>
                                          </p:val>
                                        </p:tav>
                                      </p:tavLst>
                                    </p:anim>
                                    <p:anim calcmode="lin" valueType="num">
                                      <p:cBhvr additive="base">
                                        <p:cTn id="14"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0-#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0-#ppt_w/2"/>
                                          </p:val>
                                        </p:tav>
                                        <p:tav tm="100000">
                                          <p:val>
                                            <p:strVal val="#ppt_x"/>
                                          </p:val>
                                        </p:tav>
                                      </p:tavLst>
                                    </p:anim>
                                    <p:anim calcmode="lin" valueType="num">
                                      <p:cBhvr additive="base">
                                        <p:cTn id="26"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uses have our buildings had?</a:t>
            </a:r>
            <a:endParaRPr lang="en-GB" sz="3200" b="1" i="1" dirty="0" smtClean="0">
              <a:latin typeface="Source Sans Pro" panose="020B0503030403020204" pitchFamily="34" charset="0"/>
            </a:endParaRPr>
          </a:p>
        </p:txBody>
      </p:sp>
      <p:grpSp>
        <p:nvGrpSpPr>
          <p:cNvPr id="31" name="Group 30"/>
          <p:cNvGrpSpPr/>
          <p:nvPr/>
        </p:nvGrpSpPr>
        <p:grpSpPr>
          <a:xfrm>
            <a:off x="409818" y="1226930"/>
            <a:ext cx="2479034" cy="2479035"/>
            <a:chOff x="2033589" y="1651194"/>
            <a:chExt cx="5079998" cy="5080000"/>
          </a:xfrm>
        </p:grpSpPr>
        <p:sp>
          <p:nvSpPr>
            <p:cNvPr id="3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3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3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4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4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46" name="Group 45"/>
          <p:cNvGrpSpPr/>
          <p:nvPr/>
        </p:nvGrpSpPr>
        <p:grpSpPr>
          <a:xfrm>
            <a:off x="3284451" y="1226930"/>
            <a:ext cx="2479034" cy="2479035"/>
            <a:chOff x="2033589" y="1651194"/>
            <a:chExt cx="5079998" cy="5080000"/>
          </a:xfrm>
        </p:grpSpPr>
        <p:sp>
          <p:nvSpPr>
            <p:cNvPr id="4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4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5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5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61" name="Group 60"/>
          <p:cNvGrpSpPr/>
          <p:nvPr/>
        </p:nvGrpSpPr>
        <p:grpSpPr>
          <a:xfrm>
            <a:off x="6159085" y="1226930"/>
            <a:ext cx="2479034" cy="2479035"/>
            <a:chOff x="2033589" y="1651194"/>
            <a:chExt cx="5079998" cy="5080000"/>
          </a:xfrm>
        </p:grpSpPr>
        <p:sp>
          <p:nvSpPr>
            <p:cNvPr id="6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6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6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7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7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76" name="Group 75"/>
          <p:cNvGrpSpPr/>
          <p:nvPr/>
        </p:nvGrpSpPr>
        <p:grpSpPr>
          <a:xfrm>
            <a:off x="368761" y="4141291"/>
            <a:ext cx="2479034" cy="2479035"/>
            <a:chOff x="2033589" y="1651194"/>
            <a:chExt cx="5079998" cy="5080000"/>
          </a:xfrm>
        </p:grpSpPr>
        <p:sp>
          <p:nvSpPr>
            <p:cNvPr id="7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7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8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8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91" name="Group 90"/>
          <p:cNvGrpSpPr/>
          <p:nvPr/>
        </p:nvGrpSpPr>
        <p:grpSpPr>
          <a:xfrm>
            <a:off x="3243394" y="4141291"/>
            <a:ext cx="2479034" cy="2479035"/>
            <a:chOff x="2033589" y="1651194"/>
            <a:chExt cx="5079998" cy="5080000"/>
          </a:xfrm>
        </p:grpSpPr>
        <p:sp>
          <p:nvSpPr>
            <p:cNvPr id="9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9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9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0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0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106" name="Group 105"/>
          <p:cNvGrpSpPr/>
          <p:nvPr/>
        </p:nvGrpSpPr>
        <p:grpSpPr>
          <a:xfrm>
            <a:off x="6118028" y="4141291"/>
            <a:ext cx="2479034" cy="2479035"/>
            <a:chOff x="2033589" y="1651194"/>
            <a:chExt cx="5079998" cy="5080000"/>
          </a:xfrm>
        </p:grpSpPr>
        <p:sp>
          <p:nvSpPr>
            <p:cNvPr id="10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0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1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1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21" name="TextBox 120"/>
          <p:cNvSpPr txBox="1"/>
          <p:nvPr/>
        </p:nvSpPr>
        <p:spPr>
          <a:xfrm rot="1599477">
            <a:off x="1624636" y="1747366"/>
            <a:ext cx="772969" cy="307777"/>
          </a:xfrm>
          <a:prstGeom prst="rect">
            <a:avLst/>
          </a:prstGeom>
          <a:noFill/>
        </p:spPr>
        <p:txBody>
          <a:bodyPr wrap="none" rtlCol="0">
            <a:spAutoFit/>
          </a:bodyPr>
          <a:lstStyle/>
          <a:p>
            <a:r>
              <a:rPr lang="en-GB" sz="1400" b="1" i="1" dirty="0" smtClean="0">
                <a:latin typeface="Source Sans Pro" panose="020B0503030403020204" pitchFamily="34" charset="0"/>
              </a:rPr>
              <a:t>Cinema</a:t>
            </a:r>
            <a:endParaRPr lang="en-GB" sz="1400" b="1" i="1" dirty="0">
              <a:latin typeface="Source Sans Pro" panose="020B0503030403020204" pitchFamily="34" charset="0"/>
            </a:endParaRPr>
          </a:p>
        </p:txBody>
      </p:sp>
      <p:sp>
        <p:nvSpPr>
          <p:cNvPr id="122" name="TextBox 121"/>
          <p:cNvSpPr txBox="1"/>
          <p:nvPr/>
        </p:nvSpPr>
        <p:spPr>
          <a:xfrm rot="5400000">
            <a:off x="1955175" y="2209413"/>
            <a:ext cx="635109" cy="523220"/>
          </a:xfrm>
          <a:prstGeom prst="rect">
            <a:avLst/>
          </a:prstGeom>
          <a:noFill/>
        </p:spPr>
        <p:txBody>
          <a:bodyPr wrap="none" rtlCol="0">
            <a:spAutoFit/>
          </a:bodyPr>
          <a:lstStyle/>
          <a:p>
            <a:pPr algn="ctr"/>
            <a:r>
              <a:rPr lang="en-GB" sz="1400" b="1" i="1" dirty="0" smtClean="0">
                <a:latin typeface="Source Sans Pro" panose="020B0503030403020204" pitchFamily="34" charset="0"/>
              </a:rPr>
              <a:t>Bingo</a:t>
            </a:r>
          </a:p>
          <a:p>
            <a:pPr algn="ctr"/>
            <a:r>
              <a:rPr lang="en-GB" sz="1400" b="1" i="1" dirty="0" smtClean="0">
                <a:latin typeface="Source Sans Pro" panose="020B0503030403020204" pitchFamily="34" charset="0"/>
              </a:rPr>
              <a:t>club</a:t>
            </a:r>
            <a:endParaRPr lang="en-GB" sz="1400" b="1" i="1" dirty="0">
              <a:latin typeface="Source Sans Pro" panose="020B0503030403020204" pitchFamily="34" charset="0"/>
            </a:endParaRPr>
          </a:p>
        </p:txBody>
      </p:sp>
      <p:sp>
        <p:nvSpPr>
          <p:cNvPr id="123" name="TextBox 122"/>
          <p:cNvSpPr txBox="1"/>
          <p:nvPr/>
        </p:nvSpPr>
        <p:spPr>
          <a:xfrm rot="8696463">
            <a:off x="1627328" y="2764562"/>
            <a:ext cx="663771"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Film</a:t>
            </a:r>
          </a:p>
          <a:p>
            <a:pPr algn="ctr"/>
            <a:r>
              <a:rPr lang="en-GB" sz="1400" b="1" i="1" dirty="0" smtClean="0">
                <a:latin typeface="Source Sans Pro" panose="020B0503030403020204" pitchFamily="34" charset="0"/>
              </a:rPr>
              <a:t>studio</a:t>
            </a:r>
            <a:endParaRPr lang="en-GB" sz="1400" b="1" i="1" dirty="0">
              <a:latin typeface="Source Sans Pro" panose="020B0503030403020204" pitchFamily="34" charset="0"/>
            </a:endParaRPr>
          </a:p>
        </p:txBody>
      </p:sp>
      <p:sp>
        <p:nvSpPr>
          <p:cNvPr id="124" name="TextBox 123"/>
          <p:cNvSpPr txBox="1"/>
          <p:nvPr/>
        </p:nvSpPr>
        <p:spPr>
          <a:xfrm rot="12304908">
            <a:off x="910310" y="2938581"/>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5" name="TextBox 124"/>
          <p:cNvSpPr txBox="1"/>
          <p:nvPr/>
        </p:nvSpPr>
        <p:spPr>
          <a:xfrm rot="1599477">
            <a:off x="4642737" y="1712301"/>
            <a:ext cx="486030" cy="307777"/>
          </a:xfrm>
          <a:prstGeom prst="rect">
            <a:avLst/>
          </a:prstGeom>
          <a:noFill/>
        </p:spPr>
        <p:txBody>
          <a:bodyPr wrap="none" rtlCol="0">
            <a:spAutoFit/>
          </a:bodyPr>
          <a:lstStyle/>
          <a:p>
            <a:r>
              <a:rPr lang="en-GB" sz="1400" b="1" i="1" dirty="0" smtClean="0">
                <a:latin typeface="Source Sans Pro" panose="020B0503030403020204" pitchFamily="34" charset="0"/>
              </a:rPr>
              <a:t>Pub</a:t>
            </a:r>
            <a:endParaRPr lang="en-GB" sz="1400" b="1" i="1" dirty="0">
              <a:latin typeface="Source Sans Pro" panose="020B0503030403020204" pitchFamily="34" charset="0"/>
            </a:endParaRPr>
          </a:p>
        </p:txBody>
      </p:sp>
      <p:sp>
        <p:nvSpPr>
          <p:cNvPr id="126" name="TextBox 125"/>
          <p:cNvSpPr txBox="1"/>
          <p:nvPr/>
        </p:nvSpPr>
        <p:spPr>
          <a:xfrm rot="5400000">
            <a:off x="4817025" y="220561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27" name="TextBox 126"/>
          <p:cNvSpPr txBox="1"/>
          <p:nvPr/>
        </p:nvSpPr>
        <p:spPr>
          <a:xfrm rot="9179126">
            <a:off x="4493929" y="3004064"/>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8" name="TextBox 127"/>
          <p:cNvSpPr txBox="1"/>
          <p:nvPr/>
        </p:nvSpPr>
        <p:spPr>
          <a:xfrm rot="1599477">
            <a:off x="7384840" y="1723970"/>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29" name="TextBox 128"/>
          <p:cNvSpPr txBox="1"/>
          <p:nvPr/>
        </p:nvSpPr>
        <p:spPr>
          <a:xfrm rot="5400000">
            <a:off x="7680638" y="219053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30" name="TextBox 129"/>
          <p:cNvSpPr txBox="1"/>
          <p:nvPr/>
        </p:nvSpPr>
        <p:spPr>
          <a:xfrm rot="9179126">
            <a:off x="7374825" y="2922348"/>
            <a:ext cx="790601" cy="307777"/>
          </a:xfrm>
          <a:prstGeom prst="rect">
            <a:avLst/>
          </a:prstGeom>
          <a:noFill/>
        </p:spPr>
        <p:txBody>
          <a:bodyPr wrap="none" rtlCol="0">
            <a:spAutoFit/>
          </a:bodyPr>
          <a:lstStyle/>
          <a:p>
            <a:r>
              <a:rPr lang="en-GB" sz="1400" b="1" i="1" dirty="0" smtClean="0">
                <a:latin typeface="Source Sans Pro" panose="020B0503030403020204" pitchFamily="34" charset="0"/>
              </a:rPr>
              <a:t>Nursery</a:t>
            </a:r>
            <a:endParaRPr lang="en-GB" sz="1400" b="1" i="1" dirty="0">
              <a:latin typeface="Source Sans Pro" panose="020B0503030403020204" pitchFamily="34" charset="0"/>
            </a:endParaRPr>
          </a:p>
        </p:txBody>
      </p:sp>
      <p:sp>
        <p:nvSpPr>
          <p:cNvPr id="131" name="TextBox 130"/>
          <p:cNvSpPr txBox="1"/>
          <p:nvPr/>
        </p:nvSpPr>
        <p:spPr>
          <a:xfrm rot="1599477">
            <a:off x="1628835" y="4619312"/>
            <a:ext cx="660758" cy="307777"/>
          </a:xfrm>
          <a:prstGeom prst="rect">
            <a:avLst/>
          </a:prstGeom>
          <a:noFill/>
        </p:spPr>
        <p:txBody>
          <a:bodyPr wrap="none" rtlCol="0">
            <a:spAutoFit/>
          </a:bodyPr>
          <a:lstStyle/>
          <a:p>
            <a:r>
              <a:rPr lang="en-GB" sz="1400" b="1" i="1" dirty="0" smtClean="0">
                <a:latin typeface="Source Sans Pro" panose="020B0503030403020204" pitchFamily="34" charset="0"/>
              </a:rPr>
              <a:t>House</a:t>
            </a:r>
            <a:endParaRPr lang="en-GB" sz="1400" b="1" i="1" dirty="0">
              <a:latin typeface="Source Sans Pro" panose="020B0503030403020204" pitchFamily="34" charset="0"/>
            </a:endParaRPr>
          </a:p>
        </p:txBody>
      </p:sp>
      <p:sp>
        <p:nvSpPr>
          <p:cNvPr id="132" name="TextBox 131"/>
          <p:cNvSpPr txBox="1"/>
          <p:nvPr/>
        </p:nvSpPr>
        <p:spPr>
          <a:xfrm rot="5400000">
            <a:off x="1910135" y="5196384"/>
            <a:ext cx="676083" cy="307777"/>
          </a:xfrm>
          <a:prstGeom prst="rect">
            <a:avLst/>
          </a:prstGeom>
          <a:noFill/>
        </p:spPr>
        <p:txBody>
          <a:bodyPr wrap="none" rtlCol="0">
            <a:spAutoFit/>
          </a:bodyPr>
          <a:lstStyle/>
          <a:p>
            <a:pPr algn="ctr"/>
            <a:r>
              <a:rPr lang="en-GB" sz="1400" b="1" i="1" dirty="0" smtClean="0">
                <a:latin typeface="Source Sans Pro" panose="020B0503030403020204" pitchFamily="34" charset="0"/>
              </a:rPr>
              <a:t>Hostel</a:t>
            </a:r>
            <a:endParaRPr lang="en-GB" sz="1400" b="1" i="1" dirty="0">
              <a:latin typeface="Source Sans Pro" panose="020B0503030403020204" pitchFamily="34" charset="0"/>
            </a:endParaRPr>
          </a:p>
        </p:txBody>
      </p:sp>
      <p:sp>
        <p:nvSpPr>
          <p:cNvPr id="133" name="TextBox 132"/>
          <p:cNvSpPr txBox="1"/>
          <p:nvPr/>
        </p:nvSpPr>
        <p:spPr>
          <a:xfrm rot="8901155">
            <a:off x="1669899" y="5852207"/>
            <a:ext cx="600742" cy="307777"/>
          </a:xfrm>
          <a:prstGeom prst="rect">
            <a:avLst/>
          </a:prstGeom>
          <a:noFill/>
        </p:spPr>
        <p:txBody>
          <a:bodyPr wrap="none" rtlCol="0">
            <a:spAutoFit/>
          </a:bodyPr>
          <a:lstStyle/>
          <a:p>
            <a:r>
              <a:rPr lang="en-GB" sz="1400" b="1" i="1" dirty="0" smtClean="0">
                <a:latin typeface="Source Sans Pro" panose="020B0503030403020204" pitchFamily="34" charset="0"/>
              </a:rPr>
              <a:t>Hotel</a:t>
            </a:r>
            <a:endParaRPr lang="en-GB" sz="1400" b="1" i="1" dirty="0">
              <a:latin typeface="Source Sans Pro" panose="020B0503030403020204" pitchFamily="34" charset="0"/>
            </a:endParaRPr>
          </a:p>
        </p:txBody>
      </p:sp>
      <p:sp>
        <p:nvSpPr>
          <p:cNvPr id="134" name="TextBox 133"/>
          <p:cNvSpPr txBox="1"/>
          <p:nvPr/>
        </p:nvSpPr>
        <p:spPr>
          <a:xfrm rot="1599477">
            <a:off x="4469901" y="4643447"/>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35" name="TextBox 134"/>
          <p:cNvSpPr txBox="1"/>
          <p:nvPr/>
        </p:nvSpPr>
        <p:spPr>
          <a:xfrm rot="1599477">
            <a:off x="7292542" y="4608699"/>
            <a:ext cx="826188"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Factory/</a:t>
            </a:r>
          </a:p>
          <a:p>
            <a:pPr algn="ctr"/>
            <a:r>
              <a:rPr lang="en-GB" sz="1400" b="1" i="1" dirty="0" smtClean="0">
                <a:latin typeface="Source Sans Pro" panose="020B0503030403020204" pitchFamily="34" charset="0"/>
              </a:rPr>
              <a:t>Mill</a:t>
            </a:r>
            <a:endParaRPr lang="en-GB" sz="1400" b="1" i="1" dirty="0">
              <a:latin typeface="Source Sans Pro" panose="020B0503030403020204" pitchFamily="34" charset="0"/>
            </a:endParaRPr>
          </a:p>
        </p:txBody>
      </p:sp>
      <p:sp>
        <p:nvSpPr>
          <p:cNvPr id="136" name="TextBox 135"/>
          <p:cNvSpPr txBox="1"/>
          <p:nvPr/>
        </p:nvSpPr>
        <p:spPr>
          <a:xfrm rot="5400000">
            <a:off x="7702631" y="5115465"/>
            <a:ext cx="729687" cy="523220"/>
          </a:xfrm>
          <a:prstGeom prst="rect">
            <a:avLst/>
          </a:prstGeom>
          <a:noFill/>
        </p:spPr>
        <p:txBody>
          <a:bodyPr wrap="none" rtlCol="0">
            <a:spAutoFit/>
          </a:bodyPr>
          <a:lstStyle/>
          <a:p>
            <a:pPr algn="ctr"/>
            <a:r>
              <a:rPr lang="en-GB" sz="1400" b="1" i="1" dirty="0" smtClean="0">
                <a:latin typeface="Source Sans Pro" panose="020B0503030403020204" pitchFamily="34" charset="0"/>
              </a:rPr>
              <a:t>Art</a:t>
            </a:r>
          </a:p>
          <a:p>
            <a:pPr algn="ctr"/>
            <a:r>
              <a:rPr lang="en-GB" sz="1400" b="1" i="1" dirty="0" smtClean="0">
                <a:latin typeface="Source Sans Pro" panose="020B0503030403020204" pitchFamily="34" charset="0"/>
              </a:rPr>
              <a:t>gallery</a:t>
            </a:r>
            <a:endParaRPr lang="en-GB" sz="1400" b="1" i="1" dirty="0">
              <a:latin typeface="Source Sans Pro" panose="020B0503030403020204" pitchFamily="34" charset="0"/>
            </a:endParaRPr>
          </a:p>
        </p:txBody>
      </p:sp>
      <p:sp>
        <p:nvSpPr>
          <p:cNvPr id="137" name="TextBox 136"/>
          <p:cNvSpPr txBox="1"/>
          <p:nvPr/>
        </p:nvSpPr>
        <p:spPr>
          <a:xfrm rot="9179126">
            <a:off x="7391287" y="5852207"/>
            <a:ext cx="628698" cy="307777"/>
          </a:xfrm>
          <a:prstGeom prst="rect">
            <a:avLst/>
          </a:prstGeom>
          <a:noFill/>
        </p:spPr>
        <p:txBody>
          <a:bodyPr wrap="none" rtlCol="0">
            <a:spAutoFit/>
          </a:bodyPr>
          <a:lstStyle/>
          <a:p>
            <a:r>
              <a:rPr lang="en-GB" sz="1400" b="1" i="1" dirty="0" smtClean="0">
                <a:latin typeface="Source Sans Pro" panose="020B0503030403020204" pitchFamily="34" charset="0"/>
              </a:rPr>
              <a:t>shops</a:t>
            </a:r>
            <a:endParaRPr lang="en-GB" sz="1400" b="1" i="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70540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0-#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0-#ppt_w/2"/>
                                          </p:val>
                                        </p:tav>
                                        <p:tav tm="100000">
                                          <p:val>
                                            <p:strVal val="#ppt_x"/>
                                          </p:val>
                                        </p:tav>
                                      </p:tavLst>
                                    </p:anim>
                                    <p:anim calcmode="lin" valueType="num">
                                      <p:cBhvr additive="base">
                                        <p:cTn id="14" dur="10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1000" fill="hold"/>
                                        <p:tgtEl>
                                          <p:spTgt spid="123"/>
                                        </p:tgtEl>
                                        <p:attrNameLst>
                                          <p:attrName>ppt_x</p:attrName>
                                        </p:attrNameLst>
                                      </p:cBhvr>
                                      <p:tavLst>
                                        <p:tav tm="0">
                                          <p:val>
                                            <p:strVal val="0-#ppt_w/2"/>
                                          </p:val>
                                        </p:tav>
                                        <p:tav tm="100000">
                                          <p:val>
                                            <p:strVal val="#ppt_x"/>
                                          </p:val>
                                        </p:tav>
                                      </p:tavLst>
                                    </p:anim>
                                    <p:anim calcmode="lin" valueType="num">
                                      <p:cBhvr additive="base">
                                        <p:cTn id="20"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anim calcmode="lin" valueType="num">
                                      <p:cBhvr additive="base">
                                        <p:cTn id="25" dur="1000" fill="hold"/>
                                        <p:tgtEl>
                                          <p:spTgt spid="124"/>
                                        </p:tgtEl>
                                        <p:attrNameLst>
                                          <p:attrName>ppt_x</p:attrName>
                                        </p:attrNameLst>
                                      </p:cBhvr>
                                      <p:tavLst>
                                        <p:tav tm="0">
                                          <p:val>
                                            <p:strVal val="0-#ppt_w/2"/>
                                          </p:val>
                                        </p:tav>
                                        <p:tav tm="100000">
                                          <p:val>
                                            <p:strVal val="#ppt_x"/>
                                          </p:val>
                                        </p:tav>
                                      </p:tavLst>
                                    </p:anim>
                                    <p:anim calcmode="lin" valueType="num">
                                      <p:cBhvr additive="base">
                                        <p:cTn id="26" dur="10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1000" fill="hold"/>
                                        <p:tgtEl>
                                          <p:spTgt spid="125"/>
                                        </p:tgtEl>
                                        <p:attrNameLst>
                                          <p:attrName>ppt_x</p:attrName>
                                        </p:attrNameLst>
                                      </p:cBhvr>
                                      <p:tavLst>
                                        <p:tav tm="0">
                                          <p:val>
                                            <p:strVal val="0-#ppt_w/2"/>
                                          </p:val>
                                        </p:tav>
                                        <p:tav tm="100000">
                                          <p:val>
                                            <p:strVal val="#ppt_x"/>
                                          </p:val>
                                        </p:tav>
                                      </p:tavLst>
                                    </p:anim>
                                    <p:anim calcmode="lin" valueType="num">
                                      <p:cBhvr additive="base">
                                        <p:cTn id="32"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 calcmode="lin" valueType="num">
                                      <p:cBhvr additive="base">
                                        <p:cTn id="37" dur="1000" fill="hold"/>
                                        <p:tgtEl>
                                          <p:spTgt spid="126"/>
                                        </p:tgtEl>
                                        <p:attrNameLst>
                                          <p:attrName>ppt_x</p:attrName>
                                        </p:attrNameLst>
                                      </p:cBhvr>
                                      <p:tavLst>
                                        <p:tav tm="0">
                                          <p:val>
                                            <p:strVal val="0-#ppt_w/2"/>
                                          </p:val>
                                        </p:tav>
                                        <p:tav tm="100000">
                                          <p:val>
                                            <p:strVal val="#ppt_x"/>
                                          </p:val>
                                        </p:tav>
                                      </p:tavLst>
                                    </p:anim>
                                    <p:anim calcmode="lin" valueType="num">
                                      <p:cBhvr additive="base">
                                        <p:cTn id="38"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7"/>
                                        </p:tgtEl>
                                        <p:attrNameLst>
                                          <p:attrName>style.visibility</p:attrName>
                                        </p:attrNameLst>
                                      </p:cBhvr>
                                      <p:to>
                                        <p:strVal val="visible"/>
                                      </p:to>
                                    </p:set>
                                    <p:anim calcmode="lin" valueType="num">
                                      <p:cBhvr additive="base">
                                        <p:cTn id="43" dur="1000" fill="hold"/>
                                        <p:tgtEl>
                                          <p:spTgt spid="127"/>
                                        </p:tgtEl>
                                        <p:attrNameLst>
                                          <p:attrName>ppt_x</p:attrName>
                                        </p:attrNameLst>
                                      </p:cBhvr>
                                      <p:tavLst>
                                        <p:tav tm="0">
                                          <p:val>
                                            <p:strVal val="0-#ppt_w/2"/>
                                          </p:val>
                                        </p:tav>
                                        <p:tav tm="100000">
                                          <p:val>
                                            <p:strVal val="#ppt_x"/>
                                          </p:val>
                                        </p:tav>
                                      </p:tavLst>
                                    </p:anim>
                                    <p:anim calcmode="lin" valueType="num">
                                      <p:cBhvr additive="base">
                                        <p:cTn id="44"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8"/>
                                        </p:tgtEl>
                                        <p:attrNameLst>
                                          <p:attrName>style.visibility</p:attrName>
                                        </p:attrNameLst>
                                      </p:cBhvr>
                                      <p:to>
                                        <p:strVal val="visible"/>
                                      </p:to>
                                    </p:set>
                                    <p:anim calcmode="lin" valueType="num">
                                      <p:cBhvr additive="base">
                                        <p:cTn id="49" dur="1000" fill="hold"/>
                                        <p:tgtEl>
                                          <p:spTgt spid="128"/>
                                        </p:tgtEl>
                                        <p:attrNameLst>
                                          <p:attrName>ppt_x</p:attrName>
                                        </p:attrNameLst>
                                      </p:cBhvr>
                                      <p:tavLst>
                                        <p:tav tm="0">
                                          <p:val>
                                            <p:strVal val="0-#ppt_w/2"/>
                                          </p:val>
                                        </p:tav>
                                        <p:tav tm="100000">
                                          <p:val>
                                            <p:strVal val="#ppt_x"/>
                                          </p:val>
                                        </p:tav>
                                      </p:tavLst>
                                    </p:anim>
                                    <p:anim calcmode="lin" valueType="num">
                                      <p:cBhvr additive="base">
                                        <p:cTn id="50"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additive="base">
                                        <p:cTn id="55" dur="1000" fill="hold"/>
                                        <p:tgtEl>
                                          <p:spTgt spid="129"/>
                                        </p:tgtEl>
                                        <p:attrNameLst>
                                          <p:attrName>ppt_x</p:attrName>
                                        </p:attrNameLst>
                                      </p:cBhvr>
                                      <p:tavLst>
                                        <p:tav tm="0">
                                          <p:val>
                                            <p:strVal val="0-#ppt_w/2"/>
                                          </p:val>
                                        </p:tav>
                                        <p:tav tm="100000">
                                          <p:val>
                                            <p:strVal val="#ppt_x"/>
                                          </p:val>
                                        </p:tav>
                                      </p:tavLst>
                                    </p:anim>
                                    <p:anim calcmode="lin" valueType="num">
                                      <p:cBhvr additive="base">
                                        <p:cTn id="56" dur="10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cBhvr additive="base">
                                        <p:cTn id="61" dur="1000" fill="hold"/>
                                        <p:tgtEl>
                                          <p:spTgt spid="130"/>
                                        </p:tgtEl>
                                        <p:attrNameLst>
                                          <p:attrName>ppt_x</p:attrName>
                                        </p:attrNameLst>
                                      </p:cBhvr>
                                      <p:tavLst>
                                        <p:tav tm="0">
                                          <p:val>
                                            <p:strVal val="0-#ppt_w/2"/>
                                          </p:val>
                                        </p:tav>
                                        <p:tav tm="100000">
                                          <p:val>
                                            <p:strVal val="#ppt_x"/>
                                          </p:val>
                                        </p:tav>
                                      </p:tavLst>
                                    </p:anim>
                                    <p:anim calcmode="lin" valueType="num">
                                      <p:cBhvr additive="base">
                                        <p:cTn id="62" dur="10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31"/>
                                        </p:tgtEl>
                                        <p:attrNameLst>
                                          <p:attrName>style.visibility</p:attrName>
                                        </p:attrNameLst>
                                      </p:cBhvr>
                                      <p:to>
                                        <p:strVal val="visible"/>
                                      </p:to>
                                    </p:set>
                                    <p:anim calcmode="lin" valueType="num">
                                      <p:cBhvr additive="base">
                                        <p:cTn id="67" dur="1000" fill="hold"/>
                                        <p:tgtEl>
                                          <p:spTgt spid="131"/>
                                        </p:tgtEl>
                                        <p:attrNameLst>
                                          <p:attrName>ppt_x</p:attrName>
                                        </p:attrNameLst>
                                      </p:cBhvr>
                                      <p:tavLst>
                                        <p:tav tm="0">
                                          <p:val>
                                            <p:strVal val="0-#ppt_w/2"/>
                                          </p:val>
                                        </p:tav>
                                        <p:tav tm="100000">
                                          <p:val>
                                            <p:strVal val="#ppt_x"/>
                                          </p:val>
                                        </p:tav>
                                      </p:tavLst>
                                    </p:anim>
                                    <p:anim calcmode="lin" valueType="num">
                                      <p:cBhvr additive="base">
                                        <p:cTn id="68" dur="1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32"/>
                                        </p:tgtEl>
                                        <p:attrNameLst>
                                          <p:attrName>style.visibility</p:attrName>
                                        </p:attrNameLst>
                                      </p:cBhvr>
                                      <p:to>
                                        <p:strVal val="visible"/>
                                      </p:to>
                                    </p:set>
                                    <p:anim calcmode="lin" valueType="num">
                                      <p:cBhvr additive="base">
                                        <p:cTn id="73" dur="1000" fill="hold"/>
                                        <p:tgtEl>
                                          <p:spTgt spid="132"/>
                                        </p:tgtEl>
                                        <p:attrNameLst>
                                          <p:attrName>ppt_x</p:attrName>
                                        </p:attrNameLst>
                                      </p:cBhvr>
                                      <p:tavLst>
                                        <p:tav tm="0">
                                          <p:val>
                                            <p:strVal val="0-#ppt_w/2"/>
                                          </p:val>
                                        </p:tav>
                                        <p:tav tm="100000">
                                          <p:val>
                                            <p:strVal val="#ppt_x"/>
                                          </p:val>
                                        </p:tav>
                                      </p:tavLst>
                                    </p:anim>
                                    <p:anim calcmode="lin" valueType="num">
                                      <p:cBhvr additive="base">
                                        <p:cTn id="74" dur="10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33"/>
                                        </p:tgtEl>
                                        <p:attrNameLst>
                                          <p:attrName>style.visibility</p:attrName>
                                        </p:attrNameLst>
                                      </p:cBhvr>
                                      <p:to>
                                        <p:strVal val="visible"/>
                                      </p:to>
                                    </p:set>
                                    <p:anim calcmode="lin" valueType="num">
                                      <p:cBhvr additive="base">
                                        <p:cTn id="79" dur="1000" fill="hold"/>
                                        <p:tgtEl>
                                          <p:spTgt spid="133"/>
                                        </p:tgtEl>
                                        <p:attrNameLst>
                                          <p:attrName>ppt_x</p:attrName>
                                        </p:attrNameLst>
                                      </p:cBhvr>
                                      <p:tavLst>
                                        <p:tav tm="0">
                                          <p:val>
                                            <p:strVal val="0-#ppt_w/2"/>
                                          </p:val>
                                        </p:tav>
                                        <p:tav tm="100000">
                                          <p:val>
                                            <p:strVal val="#ppt_x"/>
                                          </p:val>
                                        </p:tav>
                                      </p:tavLst>
                                    </p:anim>
                                    <p:anim calcmode="lin" valueType="num">
                                      <p:cBhvr additive="base">
                                        <p:cTn id="80"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34"/>
                                        </p:tgtEl>
                                        <p:attrNameLst>
                                          <p:attrName>style.visibility</p:attrName>
                                        </p:attrNameLst>
                                      </p:cBhvr>
                                      <p:to>
                                        <p:strVal val="visible"/>
                                      </p:to>
                                    </p:set>
                                    <p:anim calcmode="lin" valueType="num">
                                      <p:cBhvr additive="base">
                                        <p:cTn id="85" dur="1000" fill="hold"/>
                                        <p:tgtEl>
                                          <p:spTgt spid="134"/>
                                        </p:tgtEl>
                                        <p:attrNameLst>
                                          <p:attrName>ppt_x</p:attrName>
                                        </p:attrNameLst>
                                      </p:cBhvr>
                                      <p:tavLst>
                                        <p:tav tm="0">
                                          <p:val>
                                            <p:strVal val="0-#ppt_w/2"/>
                                          </p:val>
                                        </p:tav>
                                        <p:tav tm="100000">
                                          <p:val>
                                            <p:strVal val="#ppt_x"/>
                                          </p:val>
                                        </p:tav>
                                      </p:tavLst>
                                    </p:anim>
                                    <p:anim calcmode="lin" valueType="num">
                                      <p:cBhvr additive="base">
                                        <p:cTn id="86" dur="10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 calcmode="lin" valueType="num">
                                      <p:cBhvr additive="base">
                                        <p:cTn id="91" dur="1000" fill="hold"/>
                                        <p:tgtEl>
                                          <p:spTgt spid="135"/>
                                        </p:tgtEl>
                                        <p:attrNameLst>
                                          <p:attrName>ppt_x</p:attrName>
                                        </p:attrNameLst>
                                      </p:cBhvr>
                                      <p:tavLst>
                                        <p:tav tm="0">
                                          <p:val>
                                            <p:strVal val="0-#ppt_w/2"/>
                                          </p:val>
                                        </p:tav>
                                        <p:tav tm="100000">
                                          <p:val>
                                            <p:strVal val="#ppt_x"/>
                                          </p:val>
                                        </p:tav>
                                      </p:tavLst>
                                    </p:anim>
                                    <p:anim calcmode="lin" valueType="num">
                                      <p:cBhvr additive="base">
                                        <p:cTn id="92"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additive="base">
                                        <p:cTn id="97" dur="1000" fill="hold"/>
                                        <p:tgtEl>
                                          <p:spTgt spid="136"/>
                                        </p:tgtEl>
                                        <p:attrNameLst>
                                          <p:attrName>ppt_x</p:attrName>
                                        </p:attrNameLst>
                                      </p:cBhvr>
                                      <p:tavLst>
                                        <p:tav tm="0">
                                          <p:val>
                                            <p:strVal val="0-#ppt_w/2"/>
                                          </p:val>
                                        </p:tav>
                                        <p:tav tm="100000">
                                          <p:val>
                                            <p:strVal val="#ppt_x"/>
                                          </p:val>
                                        </p:tav>
                                      </p:tavLst>
                                    </p:anim>
                                    <p:anim calcmode="lin" valueType="num">
                                      <p:cBhvr additive="base">
                                        <p:cTn id="98" dur="10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37"/>
                                        </p:tgtEl>
                                        <p:attrNameLst>
                                          <p:attrName>style.visibility</p:attrName>
                                        </p:attrNameLst>
                                      </p:cBhvr>
                                      <p:to>
                                        <p:strVal val="visible"/>
                                      </p:to>
                                    </p:set>
                                    <p:anim calcmode="lin" valueType="num">
                                      <p:cBhvr additive="base">
                                        <p:cTn id="103" dur="1000" fill="hold"/>
                                        <p:tgtEl>
                                          <p:spTgt spid="137"/>
                                        </p:tgtEl>
                                        <p:attrNameLst>
                                          <p:attrName>ppt_x</p:attrName>
                                        </p:attrNameLst>
                                      </p:cBhvr>
                                      <p:tavLst>
                                        <p:tav tm="0">
                                          <p:val>
                                            <p:strVal val="0-#ppt_w/2"/>
                                          </p:val>
                                        </p:tav>
                                        <p:tav tm="100000">
                                          <p:val>
                                            <p:strVal val="#ppt_x"/>
                                          </p:val>
                                        </p:tav>
                                      </p:tavLst>
                                    </p:anim>
                                    <p:anim calcmode="lin" valueType="num">
                                      <p:cBhvr additive="base">
                                        <p:cTn id="104" dur="10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What </a:t>
            </a:r>
            <a:r>
              <a:rPr lang="en-GB" sz="4000" b="1" dirty="0" smtClean="0">
                <a:latin typeface="Source Sans Pro" panose="020B0503030403020204" pitchFamily="34" charset="0"/>
              </a:rPr>
              <a:t>kind </a:t>
            </a:r>
            <a:r>
              <a:rPr lang="en-GB" sz="4000" b="1" dirty="0">
                <a:latin typeface="Source Sans Pro" panose="020B0503030403020204" pitchFamily="34" charset="0"/>
              </a:rPr>
              <a:t>of places have these Bradford buildings been?</a:t>
            </a:r>
            <a:endParaRPr lang="en-GB" sz="3200" b="1" i="1" dirty="0" smtClean="0">
              <a:latin typeface="Source Sans Pro" panose="020B0503030403020204" pitchFamily="34" charset="0"/>
            </a:endParaRPr>
          </a:p>
        </p:txBody>
      </p:sp>
      <p:sp>
        <p:nvSpPr>
          <p:cNvPr id="2" name="TextBox 1"/>
          <p:cNvSpPr txBox="1"/>
          <p:nvPr/>
        </p:nvSpPr>
        <p:spPr>
          <a:xfrm>
            <a:off x="410645" y="2060848"/>
            <a:ext cx="4260077" cy="4154984"/>
          </a:xfrm>
          <a:prstGeom prst="rect">
            <a:avLst/>
          </a:prstGeom>
          <a:noFill/>
        </p:spPr>
        <p:txBody>
          <a:bodyPr wrap="none" rtlCol="0">
            <a:spAutoFit/>
          </a:bodyPr>
          <a:lstStyle/>
          <a:p>
            <a:pPr marL="342900" indent="-342900">
              <a:buFont typeface="Arial" panose="020B0604020202020204" pitchFamily="34" charset="0"/>
              <a:buChar char="•"/>
            </a:pPr>
            <a:r>
              <a:rPr lang="en-GB" sz="2400" dirty="0">
                <a:latin typeface="Source Sans Pro" panose="020B0503030403020204" pitchFamily="34" charset="0"/>
              </a:rPr>
              <a:t>A place for meeting people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eat and drink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enjoy yourself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stay in for a  </a:t>
            </a:r>
            <a:r>
              <a:rPr lang="en-GB" sz="2400" dirty="0" smtClean="0">
                <a:latin typeface="Source Sans Pro" panose="020B0503030403020204" pitchFamily="34" charset="0"/>
              </a:rPr>
              <a:t>while</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worship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gamble in </a:t>
            </a:r>
          </a:p>
        </p:txBody>
      </p:sp>
      <p:sp>
        <p:nvSpPr>
          <p:cNvPr id="3" name="TextBox 2"/>
          <p:cNvSpPr txBox="1"/>
          <p:nvPr/>
        </p:nvSpPr>
        <p:spPr>
          <a:xfrm>
            <a:off x="4906878" y="2072985"/>
            <a:ext cx="4237122" cy="4154984"/>
          </a:xfrm>
          <a:prstGeom prst="rect">
            <a:avLst/>
          </a:prstGeom>
          <a:noFill/>
        </p:spPr>
        <p:txBody>
          <a:bodyPr wrap="none" rtlCol="0">
            <a:spAutoFit/>
          </a:bodyPr>
          <a:lstStyle/>
          <a:p>
            <a:pPr marL="342900" indent="-342900">
              <a:buFont typeface="Arial" panose="020B0604020202020204" pitchFamily="34" charset="0"/>
              <a:buChar char="•"/>
            </a:pPr>
            <a:r>
              <a:rPr lang="en-GB" sz="2400" dirty="0">
                <a:latin typeface="Source Sans Pro" panose="020B0503030403020204" pitchFamily="34" charset="0"/>
              </a:rPr>
              <a:t>A place to buy and sell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in live in as a </a:t>
            </a:r>
            <a:r>
              <a:rPr lang="en-GB" sz="2400" dirty="0" smtClean="0">
                <a:latin typeface="Source Sans Pro" panose="020B0503030403020204" pitchFamily="34" charset="0"/>
              </a:rPr>
              <a:t>home</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work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help sick people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learn </a:t>
            </a:r>
            <a:r>
              <a:rPr lang="en-GB" sz="2400" dirty="0" smtClean="0">
                <a:latin typeface="Source Sans Pro" panose="020B0503030403020204" pitchFamily="34" charset="0"/>
              </a:rPr>
              <a:t>in</a:t>
            </a:r>
          </a:p>
          <a:p>
            <a:pPr marL="342900" indent="-342900">
              <a:buFont typeface="Arial" panose="020B0604020202020204" pitchFamily="34" charset="0"/>
              <a:buChar char="•"/>
            </a:pPr>
            <a:endParaRPr lang="en-GB" sz="2400" dirty="0">
              <a:latin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rPr>
              <a:t>A place to make things in</a:t>
            </a:r>
          </a:p>
        </p:txBody>
      </p:sp>
    </p:spTree>
    <p:custDataLst>
      <p:tags r:id="rId1"/>
    </p:custDataLst>
    <p:extLst>
      <p:ext uri="{BB962C8B-B14F-4D97-AF65-F5344CB8AC3E}">
        <p14:creationId xmlns:p14="http://schemas.microsoft.com/office/powerpoint/2010/main" val="4729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10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10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10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additive="base">
                                        <p:cTn id="73"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74"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uses have our buildings had?</a:t>
            </a:r>
            <a:endParaRPr lang="en-GB" sz="3200" b="1" i="1" dirty="0" smtClean="0">
              <a:latin typeface="Source Sans Pro" panose="020B0503030403020204" pitchFamily="34" charset="0"/>
            </a:endParaRPr>
          </a:p>
        </p:txBody>
      </p:sp>
      <p:grpSp>
        <p:nvGrpSpPr>
          <p:cNvPr id="31" name="Group 30"/>
          <p:cNvGrpSpPr/>
          <p:nvPr/>
        </p:nvGrpSpPr>
        <p:grpSpPr>
          <a:xfrm>
            <a:off x="409818" y="1226930"/>
            <a:ext cx="2479034" cy="2479035"/>
            <a:chOff x="2033589" y="1651194"/>
            <a:chExt cx="5079998" cy="5080000"/>
          </a:xfrm>
        </p:grpSpPr>
        <p:sp>
          <p:nvSpPr>
            <p:cNvPr id="3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3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3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4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4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46" name="Group 45"/>
          <p:cNvGrpSpPr/>
          <p:nvPr/>
        </p:nvGrpSpPr>
        <p:grpSpPr>
          <a:xfrm>
            <a:off x="3284451" y="1226930"/>
            <a:ext cx="2479034" cy="2479035"/>
            <a:chOff x="2033589" y="1651194"/>
            <a:chExt cx="5079998" cy="5080000"/>
          </a:xfrm>
        </p:grpSpPr>
        <p:sp>
          <p:nvSpPr>
            <p:cNvPr id="4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4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5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5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61" name="Group 60"/>
          <p:cNvGrpSpPr/>
          <p:nvPr/>
        </p:nvGrpSpPr>
        <p:grpSpPr>
          <a:xfrm>
            <a:off x="6159085" y="1226930"/>
            <a:ext cx="2479034" cy="2479035"/>
            <a:chOff x="2033589" y="1651194"/>
            <a:chExt cx="5079998" cy="5080000"/>
          </a:xfrm>
        </p:grpSpPr>
        <p:sp>
          <p:nvSpPr>
            <p:cNvPr id="6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6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6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7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7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76" name="Group 75"/>
          <p:cNvGrpSpPr/>
          <p:nvPr/>
        </p:nvGrpSpPr>
        <p:grpSpPr>
          <a:xfrm>
            <a:off x="368761" y="4141291"/>
            <a:ext cx="2479034" cy="2479035"/>
            <a:chOff x="2033589" y="1651194"/>
            <a:chExt cx="5079998" cy="5080000"/>
          </a:xfrm>
        </p:grpSpPr>
        <p:sp>
          <p:nvSpPr>
            <p:cNvPr id="7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7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8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8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91" name="Group 90"/>
          <p:cNvGrpSpPr/>
          <p:nvPr/>
        </p:nvGrpSpPr>
        <p:grpSpPr>
          <a:xfrm>
            <a:off x="3243394" y="4141291"/>
            <a:ext cx="2479034" cy="2479035"/>
            <a:chOff x="2033589" y="1651194"/>
            <a:chExt cx="5079998" cy="5080000"/>
          </a:xfrm>
        </p:grpSpPr>
        <p:sp>
          <p:nvSpPr>
            <p:cNvPr id="9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9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9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0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0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106" name="Group 105"/>
          <p:cNvGrpSpPr/>
          <p:nvPr/>
        </p:nvGrpSpPr>
        <p:grpSpPr>
          <a:xfrm>
            <a:off x="6118028" y="4141291"/>
            <a:ext cx="2479034" cy="2479035"/>
            <a:chOff x="2033589" y="1651194"/>
            <a:chExt cx="5079998" cy="5080000"/>
          </a:xfrm>
        </p:grpSpPr>
        <p:sp>
          <p:nvSpPr>
            <p:cNvPr id="10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0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1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1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21" name="TextBox 120"/>
          <p:cNvSpPr txBox="1"/>
          <p:nvPr/>
        </p:nvSpPr>
        <p:spPr>
          <a:xfrm rot="1599477">
            <a:off x="1624636" y="1747366"/>
            <a:ext cx="772969" cy="307777"/>
          </a:xfrm>
          <a:prstGeom prst="rect">
            <a:avLst/>
          </a:prstGeom>
          <a:noFill/>
        </p:spPr>
        <p:txBody>
          <a:bodyPr wrap="none" rtlCol="0">
            <a:spAutoFit/>
          </a:bodyPr>
          <a:lstStyle/>
          <a:p>
            <a:r>
              <a:rPr lang="en-GB" sz="1400" b="1" i="1" dirty="0" smtClean="0">
                <a:latin typeface="Source Sans Pro" panose="020B0503030403020204" pitchFamily="34" charset="0"/>
              </a:rPr>
              <a:t>Cinema</a:t>
            </a:r>
            <a:endParaRPr lang="en-GB" sz="1400" b="1" i="1" dirty="0">
              <a:latin typeface="Source Sans Pro" panose="020B0503030403020204" pitchFamily="34" charset="0"/>
            </a:endParaRPr>
          </a:p>
        </p:txBody>
      </p:sp>
      <p:sp>
        <p:nvSpPr>
          <p:cNvPr id="122" name="TextBox 121"/>
          <p:cNvSpPr txBox="1"/>
          <p:nvPr/>
        </p:nvSpPr>
        <p:spPr>
          <a:xfrm rot="5400000">
            <a:off x="1955175" y="2209413"/>
            <a:ext cx="635109" cy="523220"/>
          </a:xfrm>
          <a:prstGeom prst="rect">
            <a:avLst/>
          </a:prstGeom>
          <a:noFill/>
        </p:spPr>
        <p:txBody>
          <a:bodyPr wrap="none" rtlCol="0">
            <a:spAutoFit/>
          </a:bodyPr>
          <a:lstStyle/>
          <a:p>
            <a:pPr algn="ctr"/>
            <a:r>
              <a:rPr lang="en-GB" sz="1400" b="1" i="1" dirty="0" smtClean="0">
                <a:latin typeface="Source Sans Pro" panose="020B0503030403020204" pitchFamily="34" charset="0"/>
              </a:rPr>
              <a:t>Bingo</a:t>
            </a:r>
          </a:p>
          <a:p>
            <a:pPr algn="ctr"/>
            <a:r>
              <a:rPr lang="en-GB" sz="1400" b="1" i="1" dirty="0" smtClean="0">
                <a:latin typeface="Source Sans Pro" panose="020B0503030403020204" pitchFamily="34" charset="0"/>
              </a:rPr>
              <a:t>club</a:t>
            </a:r>
            <a:endParaRPr lang="en-GB" sz="1400" b="1" i="1" dirty="0">
              <a:latin typeface="Source Sans Pro" panose="020B0503030403020204" pitchFamily="34" charset="0"/>
            </a:endParaRPr>
          </a:p>
        </p:txBody>
      </p:sp>
      <p:sp>
        <p:nvSpPr>
          <p:cNvPr id="123" name="TextBox 122"/>
          <p:cNvSpPr txBox="1"/>
          <p:nvPr/>
        </p:nvSpPr>
        <p:spPr>
          <a:xfrm rot="8696463">
            <a:off x="1627328" y="2764562"/>
            <a:ext cx="663771"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Film</a:t>
            </a:r>
          </a:p>
          <a:p>
            <a:pPr algn="ctr"/>
            <a:r>
              <a:rPr lang="en-GB" sz="1400" b="1" i="1" dirty="0" smtClean="0">
                <a:latin typeface="Source Sans Pro" panose="020B0503030403020204" pitchFamily="34" charset="0"/>
              </a:rPr>
              <a:t>studio</a:t>
            </a:r>
            <a:endParaRPr lang="en-GB" sz="1400" b="1" i="1" dirty="0">
              <a:latin typeface="Source Sans Pro" panose="020B0503030403020204" pitchFamily="34" charset="0"/>
            </a:endParaRPr>
          </a:p>
        </p:txBody>
      </p:sp>
      <p:sp>
        <p:nvSpPr>
          <p:cNvPr id="124" name="TextBox 123"/>
          <p:cNvSpPr txBox="1"/>
          <p:nvPr/>
        </p:nvSpPr>
        <p:spPr>
          <a:xfrm rot="12304908">
            <a:off x="910310" y="2938581"/>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5" name="TextBox 124"/>
          <p:cNvSpPr txBox="1"/>
          <p:nvPr/>
        </p:nvSpPr>
        <p:spPr>
          <a:xfrm rot="1599477">
            <a:off x="4642737" y="1712301"/>
            <a:ext cx="486030" cy="307777"/>
          </a:xfrm>
          <a:prstGeom prst="rect">
            <a:avLst/>
          </a:prstGeom>
          <a:noFill/>
        </p:spPr>
        <p:txBody>
          <a:bodyPr wrap="none" rtlCol="0">
            <a:spAutoFit/>
          </a:bodyPr>
          <a:lstStyle/>
          <a:p>
            <a:r>
              <a:rPr lang="en-GB" sz="1400" b="1" i="1" dirty="0" smtClean="0">
                <a:latin typeface="Source Sans Pro" panose="020B0503030403020204" pitchFamily="34" charset="0"/>
              </a:rPr>
              <a:t>Pub</a:t>
            </a:r>
            <a:endParaRPr lang="en-GB" sz="1400" b="1" i="1" dirty="0">
              <a:latin typeface="Source Sans Pro" panose="020B0503030403020204" pitchFamily="34" charset="0"/>
            </a:endParaRPr>
          </a:p>
        </p:txBody>
      </p:sp>
      <p:sp>
        <p:nvSpPr>
          <p:cNvPr id="126" name="TextBox 125"/>
          <p:cNvSpPr txBox="1"/>
          <p:nvPr/>
        </p:nvSpPr>
        <p:spPr>
          <a:xfrm rot="5400000">
            <a:off x="4817025" y="220561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27" name="TextBox 126"/>
          <p:cNvSpPr txBox="1"/>
          <p:nvPr/>
        </p:nvSpPr>
        <p:spPr>
          <a:xfrm rot="9179126">
            <a:off x="4493929" y="3004064"/>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8" name="TextBox 127"/>
          <p:cNvSpPr txBox="1"/>
          <p:nvPr/>
        </p:nvSpPr>
        <p:spPr>
          <a:xfrm rot="1599477">
            <a:off x="7384840" y="1723970"/>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29" name="TextBox 128"/>
          <p:cNvSpPr txBox="1"/>
          <p:nvPr/>
        </p:nvSpPr>
        <p:spPr>
          <a:xfrm rot="5400000">
            <a:off x="7680638" y="219053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30" name="TextBox 129"/>
          <p:cNvSpPr txBox="1"/>
          <p:nvPr/>
        </p:nvSpPr>
        <p:spPr>
          <a:xfrm rot="9179126">
            <a:off x="7374825" y="2922348"/>
            <a:ext cx="790601" cy="307777"/>
          </a:xfrm>
          <a:prstGeom prst="rect">
            <a:avLst/>
          </a:prstGeom>
          <a:noFill/>
        </p:spPr>
        <p:txBody>
          <a:bodyPr wrap="none" rtlCol="0">
            <a:spAutoFit/>
          </a:bodyPr>
          <a:lstStyle/>
          <a:p>
            <a:r>
              <a:rPr lang="en-GB" sz="1400" b="1" i="1" dirty="0" smtClean="0">
                <a:latin typeface="Source Sans Pro" panose="020B0503030403020204" pitchFamily="34" charset="0"/>
              </a:rPr>
              <a:t>Nursery</a:t>
            </a:r>
            <a:endParaRPr lang="en-GB" sz="1400" b="1" i="1" dirty="0">
              <a:latin typeface="Source Sans Pro" panose="020B0503030403020204" pitchFamily="34" charset="0"/>
            </a:endParaRPr>
          </a:p>
        </p:txBody>
      </p:sp>
      <p:sp>
        <p:nvSpPr>
          <p:cNvPr id="131" name="TextBox 130"/>
          <p:cNvSpPr txBox="1"/>
          <p:nvPr/>
        </p:nvSpPr>
        <p:spPr>
          <a:xfrm rot="1599477">
            <a:off x="1628835" y="4619312"/>
            <a:ext cx="660758" cy="307777"/>
          </a:xfrm>
          <a:prstGeom prst="rect">
            <a:avLst/>
          </a:prstGeom>
          <a:noFill/>
        </p:spPr>
        <p:txBody>
          <a:bodyPr wrap="none" rtlCol="0">
            <a:spAutoFit/>
          </a:bodyPr>
          <a:lstStyle/>
          <a:p>
            <a:r>
              <a:rPr lang="en-GB" sz="1400" b="1" i="1" dirty="0" smtClean="0">
                <a:latin typeface="Source Sans Pro" panose="020B0503030403020204" pitchFamily="34" charset="0"/>
              </a:rPr>
              <a:t>House</a:t>
            </a:r>
            <a:endParaRPr lang="en-GB" sz="1400" b="1" i="1" dirty="0">
              <a:latin typeface="Source Sans Pro" panose="020B0503030403020204" pitchFamily="34" charset="0"/>
            </a:endParaRPr>
          </a:p>
        </p:txBody>
      </p:sp>
      <p:sp>
        <p:nvSpPr>
          <p:cNvPr id="132" name="TextBox 131"/>
          <p:cNvSpPr txBox="1"/>
          <p:nvPr/>
        </p:nvSpPr>
        <p:spPr>
          <a:xfrm rot="5400000">
            <a:off x="1910135" y="5196384"/>
            <a:ext cx="676083" cy="307777"/>
          </a:xfrm>
          <a:prstGeom prst="rect">
            <a:avLst/>
          </a:prstGeom>
          <a:noFill/>
        </p:spPr>
        <p:txBody>
          <a:bodyPr wrap="none" rtlCol="0">
            <a:spAutoFit/>
          </a:bodyPr>
          <a:lstStyle/>
          <a:p>
            <a:pPr algn="ctr"/>
            <a:r>
              <a:rPr lang="en-GB" sz="1400" b="1" i="1" dirty="0" smtClean="0">
                <a:latin typeface="Source Sans Pro" panose="020B0503030403020204" pitchFamily="34" charset="0"/>
              </a:rPr>
              <a:t>Hostel</a:t>
            </a:r>
            <a:endParaRPr lang="en-GB" sz="1400" b="1" i="1" dirty="0">
              <a:latin typeface="Source Sans Pro" panose="020B0503030403020204" pitchFamily="34" charset="0"/>
            </a:endParaRPr>
          </a:p>
        </p:txBody>
      </p:sp>
      <p:sp>
        <p:nvSpPr>
          <p:cNvPr id="133" name="TextBox 132"/>
          <p:cNvSpPr txBox="1"/>
          <p:nvPr/>
        </p:nvSpPr>
        <p:spPr>
          <a:xfrm rot="8901155">
            <a:off x="1669899" y="5852207"/>
            <a:ext cx="600742" cy="307777"/>
          </a:xfrm>
          <a:prstGeom prst="rect">
            <a:avLst/>
          </a:prstGeom>
          <a:noFill/>
        </p:spPr>
        <p:txBody>
          <a:bodyPr wrap="none" rtlCol="0">
            <a:spAutoFit/>
          </a:bodyPr>
          <a:lstStyle/>
          <a:p>
            <a:r>
              <a:rPr lang="en-GB" sz="1400" b="1" i="1" dirty="0" smtClean="0">
                <a:latin typeface="Source Sans Pro" panose="020B0503030403020204" pitchFamily="34" charset="0"/>
              </a:rPr>
              <a:t>Hotel</a:t>
            </a:r>
            <a:endParaRPr lang="en-GB" sz="1400" b="1" i="1" dirty="0">
              <a:latin typeface="Source Sans Pro" panose="020B0503030403020204" pitchFamily="34" charset="0"/>
            </a:endParaRPr>
          </a:p>
        </p:txBody>
      </p:sp>
      <p:sp>
        <p:nvSpPr>
          <p:cNvPr id="134" name="TextBox 133"/>
          <p:cNvSpPr txBox="1"/>
          <p:nvPr/>
        </p:nvSpPr>
        <p:spPr>
          <a:xfrm rot="1599477">
            <a:off x="4469901" y="4643447"/>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35" name="TextBox 134"/>
          <p:cNvSpPr txBox="1"/>
          <p:nvPr/>
        </p:nvSpPr>
        <p:spPr>
          <a:xfrm rot="1599477">
            <a:off x="7292542" y="4608699"/>
            <a:ext cx="826188"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Factory/</a:t>
            </a:r>
          </a:p>
          <a:p>
            <a:pPr algn="ctr"/>
            <a:r>
              <a:rPr lang="en-GB" sz="1400" b="1" i="1" dirty="0" smtClean="0">
                <a:latin typeface="Source Sans Pro" panose="020B0503030403020204" pitchFamily="34" charset="0"/>
              </a:rPr>
              <a:t>Mill</a:t>
            </a:r>
            <a:endParaRPr lang="en-GB" sz="1400" b="1" i="1" dirty="0">
              <a:latin typeface="Source Sans Pro" panose="020B0503030403020204" pitchFamily="34" charset="0"/>
            </a:endParaRPr>
          </a:p>
        </p:txBody>
      </p:sp>
      <p:sp>
        <p:nvSpPr>
          <p:cNvPr id="136" name="TextBox 135"/>
          <p:cNvSpPr txBox="1"/>
          <p:nvPr/>
        </p:nvSpPr>
        <p:spPr>
          <a:xfrm rot="5400000">
            <a:off x="7702631" y="5115465"/>
            <a:ext cx="729687" cy="523220"/>
          </a:xfrm>
          <a:prstGeom prst="rect">
            <a:avLst/>
          </a:prstGeom>
          <a:noFill/>
        </p:spPr>
        <p:txBody>
          <a:bodyPr wrap="none" rtlCol="0">
            <a:spAutoFit/>
          </a:bodyPr>
          <a:lstStyle/>
          <a:p>
            <a:pPr algn="ctr"/>
            <a:r>
              <a:rPr lang="en-GB" sz="1400" b="1" i="1" dirty="0" smtClean="0">
                <a:latin typeface="Source Sans Pro" panose="020B0503030403020204" pitchFamily="34" charset="0"/>
              </a:rPr>
              <a:t>Art</a:t>
            </a:r>
          </a:p>
          <a:p>
            <a:pPr algn="ctr"/>
            <a:r>
              <a:rPr lang="en-GB" sz="1400" b="1" i="1" dirty="0" smtClean="0">
                <a:latin typeface="Source Sans Pro" panose="020B0503030403020204" pitchFamily="34" charset="0"/>
              </a:rPr>
              <a:t>gallery</a:t>
            </a:r>
            <a:endParaRPr lang="en-GB" sz="1400" b="1" i="1" dirty="0">
              <a:latin typeface="Source Sans Pro" panose="020B0503030403020204" pitchFamily="34" charset="0"/>
            </a:endParaRPr>
          </a:p>
        </p:txBody>
      </p:sp>
      <p:sp>
        <p:nvSpPr>
          <p:cNvPr id="137" name="TextBox 136"/>
          <p:cNvSpPr txBox="1"/>
          <p:nvPr/>
        </p:nvSpPr>
        <p:spPr>
          <a:xfrm rot="9179126">
            <a:off x="7391287" y="5852207"/>
            <a:ext cx="628698" cy="307777"/>
          </a:xfrm>
          <a:prstGeom prst="rect">
            <a:avLst/>
          </a:prstGeom>
          <a:noFill/>
        </p:spPr>
        <p:txBody>
          <a:bodyPr wrap="none" rtlCol="0">
            <a:spAutoFit/>
          </a:bodyPr>
          <a:lstStyle/>
          <a:p>
            <a:r>
              <a:rPr lang="en-GB" sz="1400" b="1" i="1" dirty="0" smtClean="0">
                <a:latin typeface="Source Sans Pro" panose="020B0503030403020204" pitchFamily="34" charset="0"/>
              </a:rPr>
              <a:t>shops</a:t>
            </a:r>
            <a:endParaRPr lang="en-GB" sz="1400" b="1" i="1" dirty="0">
              <a:latin typeface="Source Sans Pro" panose="020B0503030403020204" pitchFamily="34" charset="0"/>
            </a:endParaRPr>
          </a:p>
        </p:txBody>
      </p:sp>
      <p:sp>
        <p:nvSpPr>
          <p:cNvPr id="5" name="TextBox 4"/>
          <p:cNvSpPr txBox="1"/>
          <p:nvPr/>
        </p:nvSpPr>
        <p:spPr>
          <a:xfrm>
            <a:off x="763215" y="3781289"/>
            <a:ext cx="964495" cy="369332"/>
          </a:xfrm>
          <a:prstGeom prst="rect">
            <a:avLst/>
          </a:prstGeom>
          <a:noFill/>
        </p:spPr>
        <p:txBody>
          <a:bodyPr wrap="none" rtlCol="0">
            <a:spAutoFit/>
          </a:bodyPr>
          <a:lstStyle/>
          <a:p>
            <a:r>
              <a:rPr lang="en-GB" dirty="0"/>
              <a:t>W</a:t>
            </a:r>
            <a:r>
              <a:rPr lang="en-GB" dirty="0" smtClean="0"/>
              <a:t>orship</a:t>
            </a:r>
            <a:endParaRPr lang="en-GB" dirty="0"/>
          </a:p>
        </p:txBody>
      </p:sp>
      <p:sp>
        <p:nvSpPr>
          <p:cNvPr id="138" name="TextBox 137"/>
          <p:cNvSpPr txBox="1"/>
          <p:nvPr/>
        </p:nvSpPr>
        <p:spPr>
          <a:xfrm>
            <a:off x="2971914" y="3781289"/>
            <a:ext cx="1284006" cy="369332"/>
          </a:xfrm>
          <a:prstGeom prst="rect">
            <a:avLst/>
          </a:prstGeom>
          <a:noFill/>
        </p:spPr>
        <p:txBody>
          <a:bodyPr wrap="none" rtlCol="0">
            <a:spAutoFit/>
          </a:bodyPr>
          <a:lstStyle/>
          <a:p>
            <a:r>
              <a:rPr lang="en-GB" dirty="0" smtClean="0"/>
              <a:t>Relax/enjoy</a:t>
            </a:r>
            <a:endParaRPr lang="en-GB" dirty="0"/>
          </a:p>
        </p:txBody>
      </p:sp>
      <p:sp>
        <p:nvSpPr>
          <p:cNvPr id="140" name="TextBox 139"/>
          <p:cNvSpPr txBox="1"/>
          <p:nvPr/>
        </p:nvSpPr>
        <p:spPr>
          <a:xfrm>
            <a:off x="5763485" y="3788548"/>
            <a:ext cx="686342" cy="369332"/>
          </a:xfrm>
          <a:prstGeom prst="rect">
            <a:avLst/>
          </a:prstGeom>
          <a:noFill/>
        </p:spPr>
        <p:txBody>
          <a:bodyPr wrap="none" rtlCol="0">
            <a:spAutoFit/>
          </a:bodyPr>
          <a:lstStyle/>
          <a:p>
            <a:r>
              <a:rPr lang="en-GB" dirty="0" smtClean="0"/>
              <a:t>Work</a:t>
            </a:r>
            <a:endParaRPr lang="en-GB" dirty="0"/>
          </a:p>
        </p:txBody>
      </p:sp>
      <p:sp>
        <p:nvSpPr>
          <p:cNvPr id="143" name="Freeform 142"/>
          <p:cNvSpPr/>
          <p:nvPr/>
        </p:nvSpPr>
        <p:spPr>
          <a:xfrm rot="14367999">
            <a:off x="1019087" y="272678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144"/>
          <p:cNvSpPr/>
          <p:nvPr/>
        </p:nvSpPr>
        <p:spPr>
          <a:xfrm>
            <a:off x="0" y="359569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145"/>
          <p:cNvSpPr/>
          <p:nvPr/>
        </p:nvSpPr>
        <p:spPr>
          <a:xfrm rot="10800000">
            <a:off x="4554337" y="266675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p:cNvSpPr/>
          <p:nvPr/>
        </p:nvSpPr>
        <p:spPr>
          <a:xfrm rot="3461844">
            <a:off x="7286864" y="148727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147"/>
          <p:cNvSpPr/>
          <p:nvPr/>
        </p:nvSpPr>
        <p:spPr>
          <a:xfrm rot="3461844">
            <a:off x="4382521" y="438248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148"/>
          <p:cNvSpPr/>
          <p:nvPr/>
        </p:nvSpPr>
        <p:spPr>
          <a:xfrm>
            <a:off x="2154902" y="36065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150"/>
          <p:cNvSpPr/>
          <p:nvPr/>
        </p:nvSpPr>
        <p:spPr>
          <a:xfrm rot="3461844">
            <a:off x="4411453" y="148727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151"/>
          <p:cNvSpPr/>
          <p:nvPr/>
        </p:nvSpPr>
        <p:spPr>
          <a:xfrm rot="3461844">
            <a:off x="1536042" y="148727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152"/>
          <p:cNvSpPr/>
          <p:nvPr/>
        </p:nvSpPr>
        <p:spPr>
          <a:xfrm rot="7012276">
            <a:off x="7686914" y="2043757"/>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reeform 153"/>
          <p:cNvSpPr/>
          <p:nvPr/>
        </p:nvSpPr>
        <p:spPr>
          <a:xfrm rot="7012276">
            <a:off x="479142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rot="7012276">
            <a:off x="194296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rot="7012276">
            <a:off x="7675027" y="49398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Freeform 156"/>
          <p:cNvSpPr/>
          <p:nvPr/>
        </p:nvSpPr>
        <p:spPr>
          <a:xfrm rot="10800000">
            <a:off x="1622784" y="555820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reeform 157"/>
          <p:cNvSpPr/>
          <p:nvPr/>
        </p:nvSpPr>
        <p:spPr>
          <a:xfrm>
            <a:off x="4976737" y="360295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rot="10800000">
            <a:off x="7425304" y="267405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3703464">
            <a:off x="7287906" y="438749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0800000">
            <a:off x="7381173" y="559768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p:cNvSpPr txBox="1"/>
          <p:nvPr/>
        </p:nvSpPr>
        <p:spPr>
          <a:xfrm>
            <a:off x="8436545" y="3770444"/>
            <a:ext cx="552715" cy="369332"/>
          </a:xfrm>
          <a:prstGeom prst="rect">
            <a:avLst/>
          </a:prstGeom>
          <a:noFill/>
        </p:spPr>
        <p:txBody>
          <a:bodyPr wrap="none" rtlCol="0">
            <a:spAutoFit/>
          </a:bodyPr>
          <a:lstStyle/>
          <a:p>
            <a:r>
              <a:rPr lang="en-GB" dirty="0" smtClean="0"/>
              <a:t>Live</a:t>
            </a:r>
            <a:endParaRPr lang="en-GB" dirty="0"/>
          </a:p>
        </p:txBody>
      </p:sp>
      <p:sp>
        <p:nvSpPr>
          <p:cNvPr id="163" name="Freeform 162"/>
          <p:cNvSpPr/>
          <p:nvPr/>
        </p:nvSpPr>
        <p:spPr>
          <a:xfrm>
            <a:off x="7649797" y="358484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rot="10800000">
            <a:off x="1671618" y="267752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rot="3662277">
            <a:off x="1496182" y="440163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rot="7292743">
            <a:off x="1892170" y="4979740"/>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72425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0-#ppt_w/2"/>
                                          </p:val>
                                        </p:tav>
                                        <p:tav tm="100000">
                                          <p:val>
                                            <p:strVal val="#ppt_x"/>
                                          </p:val>
                                        </p:tav>
                                      </p:tavLst>
                                    </p:anim>
                                    <p:anim calcmode="lin" valueType="num">
                                      <p:cBhvr additive="base">
                                        <p:cTn id="8" dur="1000" fill="hold"/>
                                        <p:tgtEl>
                                          <p:spTgt spid="1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1000" fill="hold"/>
                                        <p:tgtEl>
                                          <p:spTgt spid="146"/>
                                        </p:tgtEl>
                                        <p:attrNameLst>
                                          <p:attrName>ppt_x</p:attrName>
                                        </p:attrNameLst>
                                      </p:cBhvr>
                                      <p:tavLst>
                                        <p:tav tm="0">
                                          <p:val>
                                            <p:strVal val="0-#ppt_w/2"/>
                                          </p:val>
                                        </p:tav>
                                        <p:tav tm="100000">
                                          <p:val>
                                            <p:strVal val="#ppt_x"/>
                                          </p:val>
                                        </p:tav>
                                      </p:tavLst>
                                    </p:anim>
                                    <p:anim calcmode="lin" valueType="num">
                                      <p:cBhvr additive="base">
                                        <p:cTn id="12" dur="1000" fill="hold"/>
                                        <p:tgtEl>
                                          <p:spTgt spid="1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anim calcmode="lin" valueType="num">
                                      <p:cBhvr additive="base">
                                        <p:cTn id="15" dur="1000" fill="hold"/>
                                        <p:tgtEl>
                                          <p:spTgt spid="147"/>
                                        </p:tgtEl>
                                        <p:attrNameLst>
                                          <p:attrName>ppt_x</p:attrName>
                                        </p:attrNameLst>
                                      </p:cBhvr>
                                      <p:tavLst>
                                        <p:tav tm="0">
                                          <p:val>
                                            <p:strVal val="0-#ppt_w/2"/>
                                          </p:val>
                                        </p:tav>
                                        <p:tav tm="100000">
                                          <p:val>
                                            <p:strVal val="#ppt_x"/>
                                          </p:val>
                                        </p:tav>
                                      </p:tavLst>
                                    </p:anim>
                                    <p:anim calcmode="lin" valueType="num">
                                      <p:cBhvr additive="base">
                                        <p:cTn id="16" dur="1000" fill="hold"/>
                                        <p:tgtEl>
                                          <p:spTgt spid="14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anim calcmode="lin" valueType="num">
                                      <p:cBhvr additive="base">
                                        <p:cTn id="19" dur="1000" fill="hold"/>
                                        <p:tgtEl>
                                          <p:spTgt spid="148"/>
                                        </p:tgtEl>
                                        <p:attrNameLst>
                                          <p:attrName>ppt_x</p:attrName>
                                        </p:attrNameLst>
                                      </p:cBhvr>
                                      <p:tavLst>
                                        <p:tav tm="0">
                                          <p:val>
                                            <p:strVal val="0-#ppt_w/2"/>
                                          </p:val>
                                        </p:tav>
                                        <p:tav tm="100000">
                                          <p:val>
                                            <p:strVal val="#ppt_x"/>
                                          </p:val>
                                        </p:tav>
                                      </p:tavLst>
                                    </p:anim>
                                    <p:anim calcmode="lin" valueType="num">
                                      <p:cBhvr additive="base">
                                        <p:cTn id="20" dur="10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additive="base">
                                        <p:cTn id="25" dur="1000" fill="hold"/>
                                        <p:tgtEl>
                                          <p:spTgt spid="152"/>
                                        </p:tgtEl>
                                        <p:attrNameLst>
                                          <p:attrName>ppt_x</p:attrName>
                                        </p:attrNameLst>
                                      </p:cBhvr>
                                      <p:tavLst>
                                        <p:tav tm="0">
                                          <p:val>
                                            <p:strVal val="0-#ppt_w/2"/>
                                          </p:val>
                                        </p:tav>
                                        <p:tav tm="100000">
                                          <p:val>
                                            <p:strVal val="#ppt_x"/>
                                          </p:val>
                                        </p:tav>
                                      </p:tavLst>
                                    </p:anim>
                                    <p:anim calcmode="lin" valueType="num">
                                      <p:cBhvr additive="base">
                                        <p:cTn id="26" dur="1000" fill="hold"/>
                                        <p:tgtEl>
                                          <p:spTgt spid="15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1000" fill="hold"/>
                                        <p:tgtEl>
                                          <p:spTgt spid="155"/>
                                        </p:tgtEl>
                                        <p:attrNameLst>
                                          <p:attrName>ppt_x</p:attrName>
                                        </p:attrNameLst>
                                      </p:cBhvr>
                                      <p:tavLst>
                                        <p:tav tm="0">
                                          <p:val>
                                            <p:strVal val="0-#ppt_w/2"/>
                                          </p:val>
                                        </p:tav>
                                        <p:tav tm="100000">
                                          <p:val>
                                            <p:strVal val="#ppt_x"/>
                                          </p:val>
                                        </p:tav>
                                      </p:tavLst>
                                    </p:anim>
                                    <p:anim calcmode="lin" valueType="num">
                                      <p:cBhvr additive="base">
                                        <p:cTn id="30" dur="1000" fill="hold"/>
                                        <p:tgtEl>
                                          <p:spTgt spid="15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4"/>
                                        </p:tgtEl>
                                        <p:attrNameLst>
                                          <p:attrName>style.visibility</p:attrName>
                                        </p:attrNameLst>
                                      </p:cBhvr>
                                      <p:to>
                                        <p:strVal val="visible"/>
                                      </p:to>
                                    </p:set>
                                    <p:anim calcmode="lin" valueType="num">
                                      <p:cBhvr additive="base">
                                        <p:cTn id="33" dur="1000" fill="hold"/>
                                        <p:tgtEl>
                                          <p:spTgt spid="164"/>
                                        </p:tgtEl>
                                        <p:attrNameLst>
                                          <p:attrName>ppt_x</p:attrName>
                                        </p:attrNameLst>
                                      </p:cBhvr>
                                      <p:tavLst>
                                        <p:tav tm="0">
                                          <p:val>
                                            <p:strVal val="0-#ppt_w/2"/>
                                          </p:val>
                                        </p:tav>
                                        <p:tav tm="100000">
                                          <p:val>
                                            <p:strVal val="#ppt_x"/>
                                          </p:val>
                                        </p:tav>
                                      </p:tavLst>
                                    </p:anim>
                                    <p:anim calcmode="lin" valueType="num">
                                      <p:cBhvr additive="base">
                                        <p:cTn id="34" dur="1000" fill="hold"/>
                                        <p:tgtEl>
                                          <p:spTgt spid="16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1"/>
                                        </p:tgtEl>
                                        <p:attrNameLst>
                                          <p:attrName>style.visibility</p:attrName>
                                        </p:attrNameLst>
                                      </p:cBhvr>
                                      <p:to>
                                        <p:strVal val="visible"/>
                                      </p:to>
                                    </p:set>
                                    <p:anim calcmode="lin" valueType="num">
                                      <p:cBhvr additive="base">
                                        <p:cTn id="37" dur="1000" fill="hold"/>
                                        <p:tgtEl>
                                          <p:spTgt spid="151"/>
                                        </p:tgtEl>
                                        <p:attrNameLst>
                                          <p:attrName>ppt_x</p:attrName>
                                        </p:attrNameLst>
                                      </p:cBhvr>
                                      <p:tavLst>
                                        <p:tav tm="0">
                                          <p:val>
                                            <p:strVal val="0-#ppt_w/2"/>
                                          </p:val>
                                        </p:tav>
                                        <p:tav tm="100000">
                                          <p:val>
                                            <p:strVal val="#ppt_x"/>
                                          </p:val>
                                        </p:tav>
                                      </p:tavLst>
                                    </p:anim>
                                    <p:anim calcmode="lin" valueType="num">
                                      <p:cBhvr additive="base">
                                        <p:cTn id="38" dur="1000" fill="hold"/>
                                        <p:tgtEl>
                                          <p:spTgt spid="151"/>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anim calcmode="lin" valueType="num">
                                      <p:cBhvr additive="base">
                                        <p:cTn id="41" dur="1000" fill="hold"/>
                                        <p:tgtEl>
                                          <p:spTgt spid="154"/>
                                        </p:tgtEl>
                                        <p:attrNameLst>
                                          <p:attrName>ppt_x</p:attrName>
                                        </p:attrNameLst>
                                      </p:cBhvr>
                                      <p:tavLst>
                                        <p:tav tm="0">
                                          <p:val>
                                            <p:strVal val="0-#ppt_w/2"/>
                                          </p:val>
                                        </p:tav>
                                        <p:tav tm="100000">
                                          <p:val>
                                            <p:strVal val="#ppt_x"/>
                                          </p:val>
                                        </p:tav>
                                      </p:tavLst>
                                    </p:anim>
                                    <p:anim calcmode="lin" valueType="num">
                                      <p:cBhvr additive="base">
                                        <p:cTn id="42" dur="1000" fill="hold"/>
                                        <p:tgtEl>
                                          <p:spTgt spid="15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53"/>
                                        </p:tgtEl>
                                        <p:attrNameLst>
                                          <p:attrName>style.visibility</p:attrName>
                                        </p:attrNameLst>
                                      </p:cBhvr>
                                      <p:to>
                                        <p:strVal val="visible"/>
                                      </p:to>
                                    </p:set>
                                    <p:anim calcmode="lin" valueType="num">
                                      <p:cBhvr additive="base">
                                        <p:cTn id="45" dur="1000" fill="hold"/>
                                        <p:tgtEl>
                                          <p:spTgt spid="153"/>
                                        </p:tgtEl>
                                        <p:attrNameLst>
                                          <p:attrName>ppt_x</p:attrName>
                                        </p:attrNameLst>
                                      </p:cBhvr>
                                      <p:tavLst>
                                        <p:tav tm="0">
                                          <p:val>
                                            <p:strVal val="0-#ppt_w/2"/>
                                          </p:val>
                                        </p:tav>
                                        <p:tav tm="100000">
                                          <p:val>
                                            <p:strVal val="#ppt_x"/>
                                          </p:val>
                                        </p:tav>
                                      </p:tavLst>
                                    </p:anim>
                                    <p:anim calcmode="lin" valueType="num">
                                      <p:cBhvr additive="base">
                                        <p:cTn id="46" dur="1000" fill="hold"/>
                                        <p:tgtEl>
                                          <p:spTgt spid="15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57"/>
                                        </p:tgtEl>
                                        <p:attrNameLst>
                                          <p:attrName>style.visibility</p:attrName>
                                        </p:attrNameLst>
                                      </p:cBhvr>
                                      <p:to>
                                        <p:strVal val="visible"/>
                                      </p:to>
                                    </p:set>
                                    <p:anim calcmode="lin" valueType="num">
                                      <p:cBhvr additive="base">
                                        <p:cTn id="49" dur="1000" fill="hold"/>
                                        <p:tgtEl>
                                          <p:spTgt spid="157"/>
                                        </p:tgtEl>
                                        <p:attrNameLst>
                                          <p:attrName>ppt_x</p:attrName>
                                        </p:attrNameLst>
                                      </p:cBhvr>
                                      <p:tavLst>
                                        <p:tav tm="0">
                                          <p:val>
                                            <p:strVal val="0-#ppt_w/2"/>
                                          </p:val>
                                        </p:tav>
                                        <p:tav tm="100000">
                                          <p:val>
                                            <p:strVal val="#ppt_x"/>
                                          </p:val>
                                        </p:tav>
                                      </p:tavLst>
                                    </p:anim>
                                    <p:anim calcmode="lin" valueType="num">
                                      <p:cBhvr additive="base">
                                        <p:cTn id="50" dur="1000" fill="hold"/>
                                        <p:tgtEl>
                                          <p:spTgt spid="15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56"/>
                                        </p:tgtEl>
                                        <p:attrNameLst>
                                          <p:attrName>style.visibility</p:attrName>
                                        </p:attrNameLst>
                                      </p:cBhvr>
                                      <p:to>
                                        <p:strVal val="visible"/>
                                      </p:to>
                                    </p:set>
                                    <p:anim calcmode="lin" valueType="num">
                                      <p:cBhvr additive="base">
                                        <p:cTn id="53" dur="1000" fill="hold"/>
                                        <p:tgtEl>
                                          <p:spTgt spid="156"/>
                                        </p:tgtEl>
                                        <p:attrNameLst>
                                          <p:attrName>ppt_x</p:attrName>
                                        </p:attrNameLst>
                                      </p:cBhvr>
                                      <p:tavLst>
                                        <p:tav tm="0">
                                          <p:val>
                                            <p:strVal val="0-#ppt_w/2"/>
                                          </p:val>
                                        </p:tav>
                                        <p:tav tm="100000">
                                          <p:val>
                                            <p:strVal val="#ppt_x"/>
                                          </p:val>
                                        </p:tav>
                                      </p:tavLst>
                                    </p:anim>
                                    <p:anim calcmode="lin" valueType="num">
                                      <p:cBhvr additive="base">
                                        <p:cTn id="54" dur="1000" fill="hold"/>
                                        <p:tgtEl>
                                          <p:spTgt spid="15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additive="base">
                                        <p:cTn id="57" dur="1000" fill="hold"/>
                                        <p:tgtEl>
                                          <p:spTgt spid="161"/>
                                        </p:tgtEl>
                                        <p:attrNameLst>
                                          <p:attrName>ppt_x</p:attrName>
                                        </p:attrNameLst>
                                      </p:cBhvr>
                                      <p:tavLst>
                                        <p:tav tm="0">
                                          <p:val>
                                            <p:strVal val="0-#ppt_w/2"/>
                                          </p:val>
                                        </p:tav>
                                        <p:tav tm="100000">
                                          <p:val>
                                            <p:strVal val="#ppt_x"/>
                                          </p:val>
                                        </p:tav>
                                      </p:tavLst>
                                    </p:anim>
                                    <p:anim calcmode="lin" valueType="num">
                                      <p:cBhvr additive="base">
                                        <p:cTn id="58"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59"/>
                                        </p:tgtEl>
                                        <p:attrNameLst>
                                          <p:attrName>style.visibility</p:attrName>
                                        </p:attrNameLst>
                                      </p:cBhvr>
                                      <p:to>
                                        <p:strVal val="visible"/>
                                      </p:to>
                                    </p:set>
                                    <p:anim calcmode="lin" valueType="num">
                                      <p:cBhvr additive="base">
                                        <p:cTn id="63" dur="1000" fill="hold"/>
                                        <p:tgtEl>
                                          <p:spTgt spid="159"/>
                                        </p:tgtEl>
                                        <p:attrNameLst>
                                          <p:attrName>ppt_x</p:attrName>
                                        </p:attrNameLst>
                                      </p:cBhvr>
                                      <p:tavLst>
                                        <p:tav tm="0">
                                          <p:val>
                                            <p:strVal val="0-#ppt_w/2"/>
                                          </p:val>
                                        </p:tav>
                                        <p:tav tm="100000">
                                          <p:val>
                                            <p:strVal val="#ppt_x"/>
                                          </p:val>
                                        </p:tav>
                                      </p:tavLst>
                                    </p:anim>
                                    <p:anim calcmode="lin" valueType="num">
                                      <p:cBhvr additive="base">
                                        <p:cTn id="64" dur="1000" fill="hold"/>
                                        <p:tgtEl>
                                          <p:spTgt spid="15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0"/>
                                        </p:tgtEl>
                                        <p:attrNameLst>
                                          <p:attrName>style.visibility</p:attrName>
                                        </p:attrNameLst>
                                      </p:cBhvr>
                                      <p:to>
                                        <p:strVal val="visible"/>
                                      </p:to>
                                    </p:set>
                                    <p:anim calcmode="lin" valueType="num">
                                      <p:cBhvr additive="base">
                                        <p:cTn id="67" dur="1000" fill="hold"/>
                                        <p:tgtEl>
                                          <p:spTgt spid="160"/>
                                        </p:tgtEl>
                                        <p:attrNameLst>
                                          <p:attrName>ppt_x</p:attrName>
                                        </p:attrNameLst>
                                      </p:cBhvr>
                                      <p:tavLst>
                                        <p:tav tm="0">
                                          <p:val>
                                            <p:strVal val="0-#ppt_w/2"/>
                                          </p:val>
                                        </p:tav>
                                        <p:tav tm="100000">
                                          <p:val>
                                            <p:strVal val="#ppt_x"/>
                                          </p:val>
                                        </p:tav>
                                      </p:tavLst>
                                    </p:anim>
                                    <p:anim calcmode="lin" valueType="num">
                                      <p:cBhvr additive="base">
                                        <p:cTn id="68"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65"/>
                                        </p:tgtEl>
                                        <p:attrNameLst>
                                          <p:attrName>style.visibility</p:attrName>
                                        </p:attrNameLst>
                                      </p:cBhvr>
                                      <p:to>
                                        <p:strVal val="visible"/>
                                      </p:to>
                                    </p:set>
                                    <p:anim calcmode="lin" valueType="num">
                                      <p:cBhvr additive="base">
                                        <p:cTn id="73" dur="1000" fill="hold"/>
                                        <p:tgtEl>
                                          <p:spTgt spid="165"/>
                                        </p:tgtEl>
                                        <p:attrNameLst>
                                          <p:attrName>ppt_x</p:attrName>
                                        </p:attrNameLst>
                                      </p:cBhvr>
                                      <p:tavLst>
                                        <p:tav tm="0">
                                          <p:val>
                                            <p:strVal val="0-#ppt_w/2"/>
                                          </p:val>
                                        </p:tav>
                                        <p:tav tm="100000">
                                          <p:val>
                                            <p:strVal val="#ppt_x"/>
                                          </p:val>
                                        </p:tav>
                                      </p:tavLst>
                                    </p:anim>
                                    <p:anim calcmode="lin" valueType="num">
                                      <p:cBhvr additive="base">
                                        <p:cTn id="74" dur="1000" fill="hold"/>
                                        <p:tgtEl>
                                          <p:spTgt spid="165"/>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166"/>
                                        </p:tgtEl>
                                        <p:attrNameLst>
                                          <p:attrName>style.visibility</p:attrName>
                                        </p:attrNameLst>
                                      </p:cBhvr>
                                      <p:to>
                                        <p:strVal val="visible"/>
                                      </p:to>
                                    </p:set>
                                    <p:anim calcmode="lin" valueType="num">
                                      <p:cBhvr additive="base">
                                        <p:cTn id="77" dur="1000" fill="hold"/>
                                        <p:tgtEl>
                                          <p:spTgt spid="166"/>
                                        </p:tgtEl>
                                        <p:attrNameLst>
                                          <p:attrName>ppt_x</p:attrName>
                                        </p:attrNameLst>
                                      </p:cBhvr>
                                      <p:tavLst>
                                        <p:tav tm="0">
                                          <p:val>
                                            <p:strVal val="0-#ppt_w/2"/>
                                          </p:val>
                                        </p:tav>
                                        <p:tav tm="100000">
                                          <p:val>
                                            <p:strVal val="#ppt_x"/>
                                          </p:val>
                                        </p:tav>
                                      </p:tavLst>
                                    </p:anim>
                                    <p:anim calcmode="lin" valueType="num">
                                      <p:cBhvr additive="base">
                                        <p:cTn id="78" dur="1000" fill="hold"/>
                                        <p:tgtEl>
                                          <p:spTgt spid="1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6" grpId="0" animBg="1"/>
      <p:bldP spid="147" grpId="0" animBg="1"/>
      <p:bldP spid="148" grpId="0" animBg="1"/>
      <p:bldP spid="151" grpId="0" animBg="1"/>
      <p:bldP spid="152" grpId="0" animBg="1"/>
      <p:bldP spid="153" grpId="0" animBg="1"/>
      <p:bldP spid="154" grpId="0" animBg="1"/>
      <p:bldP spid="155" grpId="0" animBg="1"/>
      <p:bldP spid="156" grpId="0" animBg="1"/>
      <p:bldP spid="157" grpId="0" animBg="1"/>
      <p:bldP spid="159" grpId="0" animBg="1"/>
      <p:bldP spid="160" grpId="0" animBg="1"/>
      <p:bldP spid="161" grpId="0" animBg="1"/>
      <p:bldP spid="164" grpId="0" animBg="1"/>
      <p:bldP spid="165" grpId="0" animBg="1"/>
      <p:bldP spid="16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uses have our buildings had?</a:t>
            </a:r>
            <a:endParaRPr lang="en-GB" sz="3200" b="1" i="1" dirty="0" smtClean="0">
              <a:latin typeface="Source Sans Pro" panose="020B0503030403020204" pitchFamily="34" charset="0"/>
            </a:endParaRPr>
          </a:p>
        </p:txBody>
      </p:sp>
      <p:grpSp>
        <p:nvGrpSpPr>
          <p:cNvPr id="31" name="Group 30"/>
          <p:cNvGrpSpPr/>
          <p:nvPr/>
        </p:nvGrpSpPr>
        <p:grpSpPr>
          <a:xfrm>
            <a:off x="409818" y="1226930"/>
            <a:ext cx="2479034" cy="2479035"/>
            <a:chOff x="2033589" y="1651194"/>
            <a:chExt cx="5079998" cy="5080000"/>
          </a:xfrm>
        </p:grpSpPr>
        <p:sp>
          <p:nvSpPr>
            <p:cNvPr id="3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3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3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4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4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46" name="Group 45"/>
          <p:cNvGrpSpPr/>
          <p:nvPr/>
        </p:nvGrpSpPr>
        <p:grpSpPr>
          <a:xfrm>
            <a:off x="3284451" y="1226930"/>
            <a:ext cx="2479034" cy="2479035"/>
            <a:chOff x="2033589" y="1651194"/>
            <a:chExt cx="5079998" cy="5080000"/>
          </a:xfrm>
        </p:grpSpPr>
        <p:sp>
          <p:nvSpPr>
            <p:cNvPr id="4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4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5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5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61" name="Group 60"/>
          <p:cNvGrpSpPr/>
          <p:nvPr/>
        </p:nvGrpSpPr>
        <p:grpSpPr>
          <a:xfrm>
            <a:off x="6159085" y="1226930"/>
            <a:ext cx="2479034" cy="2479035"/>
            <a:chOff x="2033589" y="1651194"/>
            <a:chExt cx="5079998" cy="5080000"/>
          </a:xfrm>
        </p:grpSpPr>
        <p:sp>
          <p:nvSpPr>
            <p:cNvPr id="6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6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6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7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7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76" name="Group 75"/>
          <p:cNvGrpSpPr/>
          <p:nvPr/>
        </p:nvGrpSpPr>
        <p:grpSpPr>
          <a:xfrm>
            <a:off x="368761" y="4141291"/>
            <a:ext cx="2479034" cy="2479035"/>
            <a:chOff x="2033589" y="1651194"/>
            <a:chExt cx="5079998" cy="5080000"/>
          </a:xfrm>
        </p:grpSpPr>
        <p:sp>
          <p:nvSpPr>
            <p:cNvPr id="7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7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8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8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91" name="Group 90"/>
          <p:cNvGrpSpPr/>
          <p:nvPr/>
        </p:nvGrpSpPr>
        <p:grpSpPr>
          <a:xfrm>
            <a:off x="3243394" y="4141291"/>
            <a:ext cx="2479034" cy="2479035"/>
            <a:chOff x="2033589" y="1651194"/>
            <a:chExt cx="5079998" cy="5080000"/>
          </a:xfrm>
        </p:grpSpPr>
        <p:sp>
          <p:nvSpPr>
            <p:cNvPr id="9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9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9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0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0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106" name="Group 105"/>
          <p:cNvGrpSpPr/>
          <p:nvPr/>
        </p:nvGrpSpPr>
        <p:grpSpPr>
          <a:xfrm>
            <a:off x="6118028" y="4141291"/>
            <a:ext cx="2479034" cy="2479035"/>
            <a:chOff x="2033589" y="1651194"/>
            <a:chExt cx="5079998" cy="5080000"/>
          </a:xfrm>
        </p:grpSpPr>
        <p:sp>
          <p:nvSpPr>
            <p:cNvPr id="10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0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1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1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21" name="TextBox 120"/>
          <p:cNvSpPr txBox="1"/>
          <p:nvPr/>
        </p:nvSpPr>
        <p:spPr>
          <a:xfrm rot="1599477">
            <a:off x="1624636" y="1747366"/>
            <a:ext cx="772969" cy="307777"/>
          </a:xfrm>
          <a:prstGeom prst="rect">
            <a:avLst/>
          </a:prstGeom>
          <a:noFill/>
        </p:spPr>
        <p:txBody>
          <a:bodyPr wrap="none" rtlCol="0">
            <a:spAutoFit/>
          </a:bodyPr>
          <a:lstStyle/>
          <a:p>
            <a:r>
              <a:rPr lang="en-GB" sz="1400" b="1" i="1" dirty="0" smtClean="0">
                <a:latin typeface="Source Sans Pro" panose="020B0503030403020204" pitchFamily="34" charset="0"/>
              </a:rPr>
              <a:t>Cinema</a:t>
            </a:r>
            <a:endParaRPr lang="en-GB" sz="1400" b="1" i="1" dirty="0">
              <a:latin typeface="Source Sans Pro" panose="020B0503030403020204" pitchFamily="34" charset="0"/>
            </a:endParaRPr>
          </a:p>
        </p:txBody>
      </p:sp>
      <p:sp>
        <p:nvSpPr>
          <p:cNvPr id="122" name="TextBox 121"/>
          <p:cNvSpPr txBox="1"/>
          <p:nvPr/>
        </p:nvSpPr>
        <p:spPr>
          <a:xfrm rot="5400000">
            <a:off x="1955175" y="2209413"/>
            <a:ext cx="635109" cy="523220"/>
          </a:xfrm>
          <a:prstGeom prst="rect">
            <a:avLst/>
          </a:prstGeom>
          <a:noFill/>
        </p:spPr>
        <p:txBody>
          <a:bodyPr wrap="none" rtlCol="0">
            <a:spAutoFit/>
          </a:bodyPr>
          <a:lstStyle/>
          <a:p>
            <a:pPr algn="ctr"/>
            <a:r>
              <a:rPr lang="en-GB" sz="1400" b="1" i="1" dirty="0" smtClean="0">
                <a:latin typeface="Source Sans Pro" panose="020B0503030403020204" pitchFamily="34" charset="0"/>
              </a:rPr>
              <a:t>Bingo</a:t>
            </a:r>
          </a:p>
          <a:p>
            <a:pPr algn="ctr"/>
            <a:r>
              <a:rPr lang="en-GB" sz="1400" b="1" i="1" dirty="0" smtClean="0">
                <a:latin typeface="Source Sans Pro" panose="020B0503030403020204" pitchFamily="34" charset="0"/>
              </a:rPr>
              <a:t>club</a:t>
            </a:r>
            <a:endParaRPr lang="en-GB" sz="1400" b="1" i="1" dirty="0">
              <a:latin typeface="Source Sans Pro" panose="020B0503030403020204" pitchFamily="34" charset="0"/>
            </a:endParaRPr>
          </a:p>
        </p:txBody>
      </p:sp>
      <p:sp>
        <p:nvSpPr>
          <p:cNvPr id="123" name="TextBox 122"/>
          <p:cNvSpPr txBox="1"/>
          <p:nvPr/>
        </p:nvSpPr>
        <p:spPr>
          <a:xfrm rot="8696463">
            <a:off x="1627328" y="2764562"/>
            <a:ext cx="663771"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Film</a:t>
            </a:r>
          </a:p>
          <a:p>
            <a:pPr algn="ctr"/>
            <a:r>
              <a:rPr lang="en-GB" sz="1400" b="1" i="1" dirty="0" smtClean="0">
                <a:latin typeface="Source Sans Pro" panose="020B0503030403020204" pitchFamily="34" charset="0"/>
              </a:rPr>
              <a:t>studio</a:t>
            </a:r>
            <a:endParaRPr lang="en-GB" sz="1400" b="1" i="1" dirty="0">
              <a:latin typeface="Source Sans Pro" panose="020B0503030403020204" pitchFamily="34" charset="0"/>
            </a:endParaRPr>
          </a:p>
        </p:txBody>
      </p:sp>
      <p:sp>
        <p:nvSpPr>
          <p:cNvPr id="124" name="TextBox 123"/>
          <p:cNvSpPr txBox="1"/>
          <p:nvPr/>
        </p:nvSpPr>
        <p:spPr>
          <a:xfrm rot="12304908">
            <a:off x="910310" y="2938581"/>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5" name="TextBox 124"/>
          <p:cNvSpPr txBox="1"/>
          <p:nvPr/>
        </p:nvSpPr>
        <p:spPr>
          <a:xfrm rot="1599477">
            <a:off x="4642737" y="1712301"/>
            <a:ext cx="486030" cy="307777"/>
          </a:xfrm>
          <a:prstGeom prst="rect">
            <a:avLst/>
          </a:prstGeom>
          <a:noFill/>
        </p:spPr>
        <p:txBody>
          <a:bodyPr wrap="none" rtlCol="0">
            <a:spAutoFit/>
          </a:bodyPr>
          <a:lstStyle/>
          <a:p>
            <a:r>
              <a:rPr lang="en-GB" sz="1400" b="1" i="1" dirty="0" smtClean="0">
                <a:latin typeface="Source Sans Pro" panose="020B0503030403020204" pitchFamily="34" charset="0"/>
              </a:rPr>
              <a:t>Pub</a:t>
            </a:r>
            <a:endParaRPr lang="en-GB" sz="1400" b="1" i="1" dirty="0">
              <a:latin typeface="Source Sans Pro" panose="020B0503030403020204" pitchFamily="34" charset="0"/>
            </a:endParaRPr>
          </a:p>
        </p:txBody>
      </p:sp>
      <p:sp>
        <p:nvSpPr>
          <p:cNvPr id="126" name="TextBox 125"/>
          <p:cNvSpPr txBox="1"/>
          <p:nvPr/>
        </p:nvSpPr>
        <p:spPr>
          <a:xfrm rot="5400000">
            <a:off x="4817025" y="220561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27" name="TextBox 126"/>
          <p:cNvSpPr txBox="1"/>
          <p:nvPr/>
        </p:nvSpPr>
        <p:spPr>
          <a:xfrm rot="9179126">
            <a:off x="4493929" y="3004064"/>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8" name="TextBox 127"/>
          <p:cNvSpPr txBox="1"/>
          <p:nvPr/>
        </p:nvSpPr>
        <p:spPr>
          <a:xfrm rot="1599477">
            <a:off x="7384840" y="1723970"/>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29" name="TextBox 128"/>
          <p:cNvSpPr txBox="1"/>
          <p:nvPr/>
        </p:nvSpPr>
        <p:spPr>
          <a:xfrm rot="5400000">
            <a:off x="7680638" y="219053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30" name="TextBox 129"/>
          <p:cNvSpPr txBox="1"/>
          <p:nvPr/>
        </p:nvSpPr>
        <p:spPr>
          <a:xfrm rot="9179126">
            <a:off x="7374825" y="2922348"/>
            <a:ext cx="790601" cy="307777"/>
          </a:xfrm>
          <a:prstGeom prst="rect">
            <a:avLst/>
          </a:prstGeom>
          <a:noFill/>
        </p:spPr>
        <p:txBody>
          <a:bodyPr wrap="none" rtlCol="0">
            <a:spAutoFit/>
          </a:bodyPr>
          <a:lstStyle/>
          <a:p>
            <a:r>
              <a:rPr lang="en-GB" sz="1400" b="1" i="1" dirty="0" smtClean="0">
                <a:latin typeface="Source Sans Pro" panose="020B0503030403020204" pitchFamily="34" charset="0"/>
              </a:rPr>
              <a:t>Nursery</a:t>
            </a:r>
            <a:endParaRPr lang="en-GB" sz="1400" b="1" i="1" dirty="0">
              <a:latin typeface="Source Sans Pro" panose="020B0503030403020204" pitchFamily="34" charset="0"/>
            </a:endParaRPr>
          </a:p>
        </p:txBody>
      </p:sp>
      <p:sp>
        <p:nvSpPr>
          <p:cNvPr id="131" name="TextBox 130"/>
          <p:cNvSpPr txBox="1"/>
          <p:nvPr/>
        </p:nvSpPr>
        <p:spPr>
          <a:xfrm rot="1599477">
            <a:off x="1628835" y="4619312"/>
            <a:ext cx="660758" cy="307777"/>
          </a:xfrm>
          <a:prstGeom prst="rect">
            <a:avLst/>
          </a:prstGeom>
          <a:noFill/>
        </p:spPr>
        <p:txBody>
          <a:bodyPr wrap="none" rtlCol="0">
            <a:spAutoFit/>
          </a:bodyPr>
          <a:lstStyle/>
          <a:p>
            <a:r>
              <a:rPr lang="en-GB" sz="1400" b="1" i="1" dirty="0" smtClean="0">
                <a:latin typeface="Source Sans Pro" panose="020B0503030403020204" pitchFamily="34" charset="0"/>
              </a:rPr>
              <a:t>House</a:t>
            </a:r>
            <a:endParaRPr lang="en-GB" sz="1400" b="1" i="1" dirty="0">
              <a:latin typeface="Source Sans Pro" panose="020B0503030403020204" pitchFamily="34" charset="0"/>
            </a:endParaRPr>
          </a:p>
        </p:txBody>
      </p:sp>
      <p:sp>
        <p:nvSpPr>
          <p:cNvPr id="132" name="TextBox 131"/>
          <p:cNvSpPr txBox="1"/>
          <p:nvPr/>
        </p:nvSpPr>
        <p:spPr>
          <a:xfrm rot="5400000">
            <a:off x="1910135" y="5196384"/>
            <a:ext cx="676083" cy="307777"/>
          </a:xfrm>
          <a:prstGeom prst="rect">
            <a:avLst/>
          </a:prstGeom>
          <a:noFill/>
        </p:spPr>
        <p:txBody>
          <a:bodyPr wrap="none" rtlCol="0">
            <a:spAutoFit/>
          </a:bodyPr>
          <a:lstStyle/>
          <a:p>
            <a:pPr algn="ctr"/>
            <a:r>
              <a:rPr lang="en-GB" sz="1400" b="1" i="1" dirty="0" smtClean="0">
                <a:latin typeface="Source Sans Pro" panose="020B0503030403020204" pitchFamily="34" charset="0"/>
              </a:rPr>
              <a:t>Hostel</a:t>
            </a:r>
            <a:endParaRPr lang="en-GB" sz="1400" b="1" i="1" dirty="0">
              <a:latin typeface="Source Sans Pro" panose="020B0503030403020204" pitchFamily="34" charset="0"/>
            </a:endParaRPr>
          </a:p>
        </p:txBody>
      </p:sp>
      <p:sp>
        <p:nvSpPr>
          <p:cNvPr id="133" name="TextBox 132"/>
          <p:cNvSpPr txBox="1"/>
          <p:nvPr/>
        </p:nvSpPr>
        <p:spPr>
          <a:xfrm rot="8901155">
            <a:off x="1669899" y="5852207"/>
            <a:ext cx="600742" cy="307777"/>
          </a:xfrm>
          <a:prstGeom prst="rect">
            <a:avLst/>
          </a:prstGeom>
          <a:noFill/>
        </p:spPr>
        <p:txBody>
          <a:bodyPr wrap="none" rtlCol="0">
            <a:spAutoFit/>
          </a:bodyPr>
          <a:lstStyle/>
          <a:p>
            <a:r>
              <a:rPr lang="en-GB" sz="1400" b="1" i="1" dirty="0" smtClean="0">
                <a:latin typeface="Source Sans Pro" panose="020B0503030403020204" pitchFamily="34" charset="0"/>
              </a:rPr>
              <a:t>Hotel</a:t>
            </a:r>
            <a:endParaRPr lang="en-GB" sz="1400" b="1" i="1" dirty="0">
              <a:latin typeface="Source Sans Pro" panose="020B0503030403020204" pitchFamily="34" charset="0"/>
            </a:endParaRPr>
          </a:p>
        </p:txBody>
      </p:sp>
      <p:sp>
        <p:nvSpPr>
          <p:cNvPr id="134" name="TextBox 133"/>
          <p:cNvSpPr txBox="1"/>
          <p:nvPr/>
        </p:nvSpPr>
        <p:spPr>
          <a:xfrm rot="1599477">
            <a:off x="4469901" y="4643447"/>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35" name="TextBox 134"/>
          <p:cNvSpPr txBox="1"/>
          <p:nvPr/>
        </p:nvSpPr>
        <p:spPr>
          <a:xfrm rot="1599477">
            <a:off x="7292542" y="4608699"/>
            <a:ext cx="826188"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Factory/</a:t>
            </a:r>
          </a:p>
          <a:p>
            <a:pPr algn="ctr"/>
            <a:r>
              <a:rPr lang="en-GB" sz="1400" b="1" i="1" dirty="0" smtClean="0">
                <a:latin typeface="Source Sans Pro" panose="020B0503030403020204" pitchFamily="34" charset="0"/>
              </a:rPr>
              <a:t>Mill</a:t>
            </a:r>
            <a:endParaRPr lang="en-GB" sz="1400" b="1" i="1" dirty="0">
              <a:latin typeface="Source Sans Pro" panose="020B0503030403020204" pitchFamily="34" charset="0"/>
            </a:endParaRPr>
          </a:p>
        </p:txBody>
      </p:sp>
      <p:sp>
        <p:nvSpPr>
          <p:cNvPr id="136" name="TextBox 135"/>
          <p:cNvSpPr txBox="1"/>
          <p:nvPr/>
        </p:nvSpPr>
        <p:spPr>
          <a:xfrm rot="5400000">
            <a:off x="7702631" y="5115465"/>
            <a:ext cx="729687" cy="523220"/>
          </a:xfrm>
          <a:prstGeom prst="rect">
            <a:avLst/>
          </a:prstGeom>
          <a:noFill/>
        </p:spPr>
        <p:txBody>
          <a:bodyPr wrap="none" rtlCol="0">
            <a:spAutoFit/>
          </a:bodyPr>
          <a:lstStyle/>
          <a:p>
            <a:pPr algn="ctr"/>
            <a:r>
              <a:rPr lang="en-GB" sz="1400" b="1" i="1" dirty="0" smtClean="0">
                <a:latin typeface="Source Sans Pro" panose="020B0503030403020204" pitchFamily="34" charset="0"/>
              </a:rPr>
              <a:t>Art</a:t>
            </a:r>
          </a:p>
          <a:p>
            <a:pPr algn="ctr"/>
            <a:r>
              <a:rPr lang="en-GB" sz="1400" b="1" i="1" dirty="0" smtClean="0">
                <a:latin typeface="Source Sans Pro" panose="020B0503030403020204" pitchFamily="34" charset="0"/>
              </a:rPr>
              <a:t>gallery</a:t>
            </a:r>
            <a:endParaRPr lang="en-GB" sz="1400" b="1" i="1" dirty="0">
              <a:latin typeface="Source Sans Pro" panose="020B0503030403020204" pitchFamily="34" charset="0"/>
            </a:endParaRPr>
          </a:p>
        </p:txBody>
      </p:sp>
      <p:sp>
        <p:nvSpPr>
          <p:cNvPr id="137" name="TextBox 136"/>
          <p:cNvSpPr txBox="1"/>
          <p:nvPr/>
        </p:nvSpPr>
        <p:spPr>
          <a:xfrm rot="9179126">
            <a:off x="7391287" y="5852207"/>
            <a:ext cx="628698" cy="307777"/>
          </a:xfrm>
          <a:prstGeom prst="rect">
            <a:avLst/>
          </a:prstGeom>
          <a:noFill/>
        </p:spPr>
        <p:txBody>
          <a:bodyPr wrap="none" rtlCol="0">
            <a:spAutoFit/>
          </a:bodyPr>
          <a:lstStyle/>
          <a:p>
            <a:r>
              <a:rPr lang="en-GB" sz="1400" b="1" i="1" dirty="0" smtClean="0">
                <a:latin typeface="Source Sans Pro" panose="020B0503030403020204" pitchFamily="34" charset="0"/>
              </a:rPr>
              <a:t>shops</a:t>
            </a:r>
            <a:endParaRPr lang="en-GB" sz="1400" b="1" i="1" dirty="0">
              <a:latin typeface="Source Sans Pro" panose="020B0503030403020204" pitchFamily="34" charset="0"/>
            </a:endParaRPr>
          </a:p>
        </p:txBody>
      </p:sp>
      <p:sp>
        <p:nvSpPr>
          <p:cNvPr id="5" name="TextBox 4"/>
          <p:cNvSpPr txBox="1"/>
          <p:nvPr/>
        </p:nvSpPr>
        <p:spPr>
          <a:xfrm>
            <a:off x="763215" y="3781289"/>
            <a:ext cx="964495" cy="369332"/>
          </a:xfrm>
          <a:prstGeom prst="rect">
            <a:avLst/>
          </a:prstGeom>
          <a:noFill/>
        </p:spPr>
        <p:txBody>
          <a:bodyPr wrap="none" rtlCol="0">
            <a:spAutoFit/>
          </a:bodyPr>
          <a:lstStyle/>
          <a:p>
            <a:r>
              <a:rPr lang="en-GB" dirty="0"/>
              <a:t>W</a:t>
            </a:r>
            <a:r>
              <a:rPr lang="en-GB" dirty="0" smtClean="0"/>
              <a:t>orship</a:t>
            </a:r>
            <a:endParaRPr lang="en-GB" dirty="0"/>
          </a:p>
        </p:txBody>
      </p:sp>
      <p:sp>
        <p:nvSpPr>
          <p:cNvPr id="138" name="TextBox 137"/>
          <p:cNvSpPr txBox="1"/>
          <p:nvPr/>
        </p:nvSpPr>
        <p:spPr>
          <a:xfrm>
            <a:off x="2971914" y="3781289"/>
            <a:ext cx="1284006" cy="369332"/>
          </a:xfrm>
          <a:prstGeom prst="rect">
            <a:avLst/>
          </a:prstGeom>
          <a:noFill/>
        </p:spPr>
        <p:txBody>
          <a:bodyPr wrap="none" rtlCol="0">
            <a:spAutoFit/>
          </a:bodyPr>
          <a:lstStyle/>
          <a:p>
            <a:r>
              <a:rPr lang="en-GB" dirty="0" smtClean="0"/>
              <a:t>Relax/enjoy</a:t>
            </a:r>
            <a:endParaRPr lang="en-GB" dirty="0"/>
          </a:p>
        </p:txBody>
      </p:sp>
      <p:sp>
        <p:nvSpPr>
          <p:cNvPr id="140" name="TextBox 139"/>
          <p:cNvSpPr txBox="1"/>
          <p:nvPr/>
        </p:nvSpPr>
        <p:spPr>
          <a:xfrm>
            <a:off x="5763485" y="3788548"/>
            <a:ext cx="686342" cy="369332"/>
          </a:xfrm>
          <a:prstGeom prst="rect">
            <a:avLst/>
          </a:prstGeom>
          <a:noFill/>
        </p:spPr>
        <p:txBody>
          <a:bodyPr wrap="none" rtlCol="0">
            <a:spAutoFit/>
          </a:bodyPr>
          <a:lstStyle/>
          <a:p>
            <a:r>
              <a:rPr lang="en-GB" dirty="0" smtClean="0"/>
              <a:t>Work</a:t>
            </a:r>
            <a:endParaRPr lang="en-GB" dirty="0"/>
          </a:p>
        </p:txBody>
      </p:sp>
      <p:sp>
        <p:nvSpPr>
          <p:cNvPr id="143" name="Freeform 142"/>
          <p:cNvSpPr/>
          <p:nvPr/>
        </p:nvSpPr>
        <p:spPr>
          <a:xfrm rot="14367999">
            <a:off x="1019087" y="272678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144"/>
          <p:cNvSpPr/>
          <p:nvPr/>
        </p:nvSpPr>
        <p:spPr>
          <a:xfrm>
            <a:off x="0" y="359569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145"/>
          <p:cNvSpPr/>
          <p:nvPr/>
        </p:nvSpPr>
        <p:spPr>
          <a:xfrm rot="10800000">
            <a:off x="4554337" y="266675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p:cNvSpPr/>
          <p:nvPr/>
        </p:nvSpPr>
        <p:spPr>
          <a:xfrm rot="3461844">
            <a:off x="7286864" y="148727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147"/>
          <p:cNvSpPr/>
          <p:nvPr/>
        </p:nvSpPr>
        <p:spPr>
          <a:xfrm rot="3461844">
            <a:off x="4382521" y="438248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148"/>
          <p:cNvSpPr/>
          <p:nvPr/>
        </p:nvSpPr>
        <p:spPr>
          <a:xfrm>
            <a:off x="2154902" y="36065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150"/>
          <p:cNvSpPr/>
          <p:nvPr/>
        </p:nvSpPr>
        <p:spPr>
          <a:xfrm rot="3461844">
            <a:off x="4411453" y="148727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151"/>
          <p:cNvSpPr/>
          <p:nvPr/>
        </p:nvSpPr>
        <p:spPr>
          <a:xfrm rot="3461844">
            <a:off x="1536042" y="148727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152"/>
          <p:cNvSpPr/>
          <p:nvPr/>
        </p:nvSpPr>
        <p:spPr>
          <a:xfrm rot="7012276">
            <a:off x="7686914" y="2043757"/>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reeform 153"/>
          <p:cNvSpPr/>
          <p:nvPr/>
        </p:nvSpPr>
        <p:spPr>
          <a:xfrm rot="7012276">
            <a:off x="479142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rot="7012276">
            <a:off x="194296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rot="7012276">
            <a:off x="7675027" y="49398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Freeform 156"/>
          <p:cNvSpPr/>
          <p:nvPr/>
        </p:nvSpPr>
        <p:spPr>
          <a:xfrm rot="10800000">
            <a:off x="1622784" y="555820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reeform 157"/>
          <p:cNvSpPr/>
          <p:nvPr/>
        </p:nvSpPr>
        <p:spPr>
          <a:xfrm>
            <a:off x="4976737" y="360295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rot="10800000">
            <a:off x="7425304" y="267405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3703464">
            <a:off x="7287906" y="438749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0800000">
            <a:off x="7381173" y="559768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p:cNvSpPr txBox="1"/>
          <p:nvPr/>
        </p:nvSpPr>
        <p:spPr>
          <a:xfrm>
            <a:off x="8436545" y="3770444"/>
            <a:ext cx="552715" cy="369332"/>
          </a:xfrm>
          <a:prstGeom prst="rect">
            <a:avLst/>
          </a:prstGeom>
          <a:noFill/>
        </p:spPr>
        <p:txBody>
          <a:bodyPr wrap="none" rtlCol="0">
            <a:spAutoFit/>
          </a:bodyPr>
          <a:lstStyle/>
          <a:p>
            <a:r>
              <a:rPr lang="en-GB" dirty="0" smtClean="0"/>
              <a:t>Live</a:t>
            </a:r>
            <a:endParaRPr lang="en-GB" dirty="0"/>
          </a:p>
        </p:txBody>
      </p:sp>
      <p:sp>
        <p:nvSpPr>
          <p:cNvPr id="163" name="Freeform 162"/>
          <p:cNvSpPr/>
          <p:nvPr/>
        </p:nvSpPr>
        <p:spPr>
          <a:xfrm>
            <a:off x="7649797" y="358484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rot="10800000">
            <a:off x="1671618" y="267752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rot="3662277">
            <a:off x="1496182" y="440163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rot="7292743">
            <a:off x="1892170" y="4979740"/>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768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0-#ppt_w/2"/>
                                          </p:val>
                                        </p:tav>
                                        <p:tav tm="100000">
                                          <p:val>
                                            <p:strVal val="#ppt_x"/>
                                          </p:val>
                                        </p:tav>
                                      </p:tavLst>
                                    </p:anim>
                                    <p:anim calcmode="lin" valueType="num">
                                      <p:cBhvr additive="base">
                                        <p:cTn id="8" dur="1000" fill="hold"/>
                                        <p:tgtEl>
                                          <p:spTgt spid="1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1000" fill="hold"/>
                                        <p:tgtEl>
                                          <p:spTgt spid="146"/>
                                        </p:tgtEl>
                                        <p:attrNameLst>
                                          <p:attrName>ppt_x</p:attrName>
                                        </p:attrNameLst>
                                      </p:cBhvr>
                                      <p:tavLst>
                                        <p:tav tm="0">
                                          <p:val>
                                            <p:strVal val="0-#ppt_w/2"/>
                                          </p:val>
                                        </p:tav>
                                        <p:tav tm="100000">
                                          <p:val>
                                            <p:strVal val="#ppt_x"/>
                                          </p:val>
                                        </p:tav>
                                      </p:tavLst>
                                    </p:anim>
                                    <p:anim calcmode="lin" valueType="num">
                                      <p:cBhvr additive="base">
                                        <p:cTn id="12" dur="1000" fill="hold"/>
                                        <p:tgtEl>
                                          <p:spTgt spid="1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anim calcmode="lin" valueType="num">
                                      <p:cBhvr additive="base">
                                        <p:cTn id="15" dur="1000" fill="hold"/>
                                        <p:tgtEl>
                                          <p:spTgt spid="147"/>
                                        </p:tgtEl>
                                        <p:attrNameLst>
                                          <p:attrName>ppt_x</p:attrName>
                                        </p:attrNameLst>
                                      </p:cBhvr>
                                      <p:tavLst>
                                        <p:tav tm="0">
                                          <p:val>
                                            <p:strVal val="0-#ppt_w/2"/>
                                          </p:val>
                                        </p:tav>
                                        <p:tav tm="100000">
                                          <p:val>
                                            <p:strVal val="#ppt_x"/>
                                          </p:val>
                                        </p:tav>
                                      </p:tavLst>
                                    </p:anim>
                                    <p:anim calcmode="lin" valueType="num">
                                      <p:cBhvr additive="base">
                                        <p:cTn id="16" dur="1000" fill="hold"/>
                                        <p:tgtEl>
                                          <p:spTgt spid="14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anim calcmode="lin" valueType="num">
                                      <p:cBhvr additive="base">
                                        <p:cTn id="19" dur="1000" fill="hold"/>
                                        <p:tgtEl>
                                          <p:spTgt spid="148"/>
                                        </p:tgtEl>
                                        <p:attrNameLst>
                                          <p:attrName>ppt_x</p:attrName>
                                        </p:attrNameLst>
                                      </p:cBhvr>
                                      <p:tavLst>
                                        <p:tav tm="0">
                                          <p:val>
                                            <p:strVal val="0-#ppt_w/2"/>
                                          </p:val>
                                        </p:tav>
                                        <p:tav tm="100000">
                                          <p:val>
                                            <p:strVal val="#ppt_x"/>
                                          </p:val>
                                        </p:tav>
                                      </p:tavLst>
                                    </p:anim>
                                    <p:anim calcmode="lin" valueType="num">
                                      <p:cBhvr additive="base">
                                        <p:cTn id="20" dur="10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additive="base">
                                        <p:cTn id="25" dur="1000" fill="hold"/>
                                        <p:tgtEl>
                                          <p:spTgt spid="152"/>
                                        </p:tgtEl>
                                        <p:attrNameLst>
                                          <p:attrName>ppt_x</p:attrName>
                                        </p:attrNameLst>
                                      </p:cBhvr>
                                      <p:tavLst>
                                        <p:tav tm="0">
                                          <p:val>
                                            <p:strVal val="0-#ppt_w/2"/>
                                          </p:val>
                                        </p:tav>
                                        <p:tav tm="100000">
                                          <p:val>
                                            <p:strVal val="#ppt_x"/>
                                          </p:val>
                                        </p:tav>
                                      </p:tavLst>
                                    </p:anim>
                                    <p:anim calcmode="lin" valueType="num">
                                      <p:cBhvr additive="base">
                                        <p:cTn id="26" dur="1000" fill="hold"/>
                                        <p:tgtEl>
                                          <p:spTgt spid="15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1000" fill="hold"/>
                                        <p:tgtEl>
                                          <p:spTgt spid="155"/>
                                        </p:tgtEl>
                                        <p:attrNameLst>
                                          <p:attrName>ppt_x</p:attrName>
                                        </p:attrNameLst>
                                      </p:cBhvr>
                                      <p:tavLst>
                                        <p:tav tm="0">
                                          <p:val>
                                            <p:strVal val="0-#ppt_w/2"/>
                                          </p:val>
                                        </p:tav>
                                        <p:tav tm="100000">
                                          <p:val>
                                            <p:strVal val="#ppt_x"/>
                                          </p:val>
                                        </p:tav>
                                      </p:tavLst>
                                    </p:anim>
                                    <p:anim calcmode="lin" valueType="num">
                                      <p:cBhvr additive="base">
                                        <p:cTn id="30" dur="1000" fill="hold"/>
                                        <p:tgtEl>
                                          <p:spTgt spid="15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4"/>
                                        </p:tgtEl>
                                        <p:attrNameLst>
                                          <p:attrName>style.visibility</p:attrName>
                                        </p:attrNameLst>
                                      </p:cBhvr>
                                      <p:to>
                                        <p:strVal val="visible"/>
                                      </p:to>
                                    </p:set>
                                    <p:anim calcmode="lin" valueType="num">
                                      <p:cBhvr additive="base">
                                        <p:cTn id="33" dur="1000" fill="hold"/>
                                        <p:tgtEl>
                                          <p:spTgt spid="164"/>
                                        </p:tgtEl>
                                        <p:attrNameLst>
                                          <p:attrName>ppt_x</p:attrName>
                                        </p:attrNameLst>
                                      </p:cBhvr>
                                      <p:tavLst>
                                        <p:tav tm="0">
                                          <p:val>
                                            <p:strVal val="0-#ppt_w/2"/>
                                          </p:val>
                                        </p:tav>
                                        <p:tav tm="100000">
                                          <p:val>
                                            <p:strVal val="#ppt_x"/>
                                          </p:val>
                                        </p:tav>
                                      </p:tavLst>
                                    </p:anim>
                                    <p:anim calcmode="lin" valueType="num">
                                      <p:cBhvr additive="base">
                                        <p:cTn id="34" dur="1000" fill="hold"/>
                                        <p:tgtEl>
                                          <p:spTgt spid="16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1"/>
                                        </p:tgtEl>
                                        <p:attrNameLst>
                                          <p:attrName>style.visibility</p:attrName>
                                        </p:attrNameLst>
                                      </p:cBhvr>
                                      <p:to>
                                        <p:strVal val="visible"/>
                                      </p:to>
                                    </p:set>
                                    <p:anim calcmode="lin" valueType="num">
                                      <p:cBhvr additive="base">
                                        <p:cTn id="37" dur="1000" fill="hold"/>
                                        <p:tgtEl>
                                          <p:spTgt spid="151"/>
                                        </p:tgtEl>
                                        <p:attrNameLst>
                                          <p:attrName>ppt_x</p:attrName>
                                        </p:attrNameLst>
                                      </p:cBhvr>
                                      <p:tavLst>
                                        <p:tav tm="0">
                                          <p:val>
                                            <p:strVal val="0-#ppt_w/2"/>
                                          </p:val>
                                        </p:tav>
                                        <p:tav tm="100000">
                                          <p:val>
                                            <p:strVal val="#ppt_x"/>
                                          </p:val>
                                        </p:tav>
                                      </p:tavLst>
                                    </p:anim>
                                    <p:anim calcmode="lin" valueType="num">
                                      <p:cBhvr additive="base">
                                        <p:cTn id="38" dur="1000" fill="hold"/>
                                        <p:tgtEl>
                                          <p:spTgt spid="151"/>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anim calcmode="lin" valueType="num">
                                      <p:cBhvr additive="base">
                                        <p:cTn id="41" dur="1000" fill="hold"/>
                                        <p:tgtEl>
                                          <p:spTgt spid="154"/>
                                        </p:tgtEl>
                                        <p:attrNameLst>
                                          <p:attrName>ppt_x</p:attrName>
                                        </p:attrNameLst>
                                      </p:cBhvr>
                                      <p:tavLst>
                                        <p:tav tm="0">
                                          <p:val>
                                            <p:strVal val="0-#ppt_w/2"/>
                                          </p:val>
                                        </p:tav>
                                        <p:tav tm="100000">
                                          <p:val>
                                            <p:strVal val="#ppt_x"/>
                                          </p:val>
                                        </p:tav>
                                      </p:tavLst>
                                    </p:anim>
                                    <p:anim calcmode="lin" valueType="num">
                                      <p:cBhvr additive="base">
                                        <p:cTn id="42" dur="1000" fill="hold"/>
                                        <p:tgtEl>
                                          <p:spTgt spid="15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53"/>
                                        </p:tgtEl>
                                        <p:attrNameLst>
                                          <p:attrName>style.visibility</p:attrName>
                                        </p:attrNameLst>
                                      </p:cBhvr>
                                      <p:to>
                                        <p:strVal val="visible"/>
                                      </p:to>
                                    </p:set>
                                    <p:anim calcmode="lin" valueType="num">
                                      <p:cBhvr additive="base">
                                        <p:cTn id="45" dur="1000" fill="hold"/>
                                        <p:tgtEl>
                                          <p:spTgt spid="153"/>
                                        </p:tgtEl>
                                        <p:attrNameLst>
                                          <p:attrName>ppt_x</p:attrName>
                                        </p:attrNameLst>
                                      </p:cBhvr>
                                      <p:tavLst>
                                        <p:tav tm="0">
                                          <p:val>
                                            <p:strVal val="0-#ppt_w/2"/>
                                          </p:val>
                                        </p:tav>
                                        <p:tav tm="100000">
                                          <p:val>
                                            <p:strVal val="#ppt_x"/>
                                          </p:val>
                                        </p:tav>
                                      </p:tavLst>
                                    </p:anim>
                                    <p:anim calcmode="lin" valueType="num">
                                      <p:cBhvr additive="base">
                                        <p:cTn id="46" dur="1000" fill="hold"/>
                                        <p:tgtEl>
                                          <p:spTgt spid="15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57"/>
                                        </p:tgtEl>
                                        <p:attrNameLst>
                                          <p:attrName>style.visibility</p:attrName>
                                        </p:attrNameLst>
                                      </p:cBhvr>
                                      <p:to>
                                        <p:strVal val="visible"/>
                                      </p:to>
                                    </p:set>
                                    <p:anim calcmode="lin" valueType="num">
                                      <p:cBhvr additive="base">
                                        <p:cTn id="49" dur="1000" fill="hold"/>
                                        <p:tgtEl>
                                          <p:spTgt spid="157"/>
                                        </p:tgtEl>
                                        <p:attrNameLst>
                                          <p:attrName>ppt_x</p:attrName>
                                        </p:attrNameLst>
                                      </p:cBhvr>
                                      <p:tavLst>
                                        <p:tav tm="0">
                                          <p:val>
                                            <p:strVal val="0-#ppt_w/2"/>
                                          </p:val>
                                        </p:tav>
                                        <p:tav tm="100000">
                                          <p:val>
                                            <p:strVal val="#ppt_x"/>
                                          </p:val>
                                        </p:tav>
                                      </p:tavLst>
                                    </p:anim>
                                    <p:anim calcmode="lin" valueType="num">
                                      <p:cBhvr additive="base">
                                        <p:cTn id="50" dur="1000" fill="hold"/>
                                        <p:tgtEl>
                                          <p:spTgt spid="15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56"/>
                                        </p:tgtEl>
                                        <p:attrNameLst>
                                          <p:attrName>style.visibility</p:attrName>
                                        </p:attrNameLst>
                                      </p:cBhvr>
                                      <p:to>
                                        <p:strVal val="visible"/>
                                      </p:to>
                                    </p:set>
                                    <p:anim calcmode="lin" valueType="num">
                                      <p:cBhvr additive="base">
                                        <p:cTn id="53" dur="1000" fill="hold"/>
                                        <p:tgtEl>
                                          <p:spTgt spid="156"/>
                                        </p:tgtEl>
                                        <p:attrNameLst>
                                          <p:attrName>ppt_x</p:attrName>
                                        </p:attrNameLst>
                                      </p:cBhvr>
                                      <p:tavLst>
                                        <p:tav tm="0">
                                          <p:val>
                                            <p:strVal val="0-#ppt_w/2"/>
                                          </p:val>
                                        </p:tav>
                                        <p:tav tm="100000">
                                          <p:val>
                                            <p:strVal val="#ppt_x"/>
                                          </p:val>
                                        </p:tav>
                                      </p:tavLst>
                                    </p:anim>
                                    <p:anim calcmode="lin" valueType="num">
                                      <p:cBhvr additive="base">
                                        <p:cTn id="54" dur="1000" fill="hold"/>
                                        <p:tgtEl>
                                          <p:spTgt spid="15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additive="base">
                                        <p:cTn id="57" dur="1000" fill="hold"/>
                                        <p:tgtEl>
                                          <p:spTgt spid="161"/>
                                        </p:tgtEl>
                                        <p:attrNameLst>
                                          <p:attrName>ppt_x</p:attrName>
                                        </p:attrNameLst>
                                      </p:cBhvr>
                                      <p:tavLst>
                                        <p:tav tm="0">
                                          <p:val>
                                            <p:strVal val="0-#ppt_w/2"/>
                                          </p:val>
                                        </p:tav>
                                        <p:tav tm="100000">
                                          <p:val>
                                            <p:strVal val="#ppt_x"/>
                                          </p:val>
                                        </p:tav>
                                      </p:tavLst>
                                    </p:anim>
                                    <p:anim calcmode="lin" valueType="num">
                                      <p:cBhvr additive="base">
                                        <p:cTn id="58"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59"/>
                                        </p:tgtEl>
                                        <p:attrNameLst>
                                          <p:attrName>style.visibility</p:attrName>
                                        </p:attrNameLst>
                                      </p:cBhvr>
                                      <p:to>
                                        <p:strVal val="visible"/>
                                      </p:to>
                                    </p:set>
                                    <p:anim calcmode="lin" valueType="num">
                                      <p:cBhvr additive="base">
                                        <p:cTn id="63" dur="1000" fill="hold"/>
                                        <p:tgtEl>
                                          <p:spTgt spid="159"/>
                                        </p:tgtEl>
                                        <p:attrNameLst>
                                          <p:attrName>ppt_x</p:attrName>
                                        </p:attrNameLst>
                                      </p:cBhvr>
                                      <p:tavLst>
                                        <p:tav tm="0">
                                          <p:val>
                                            <p:strVal val="0-#ppt_w/2"/>
                                          </p:val>
                                        </p:tav>
                                        <p:tav tm="100000">
                                          <p:val>
                                            <p:strVal val="#ppt_x"/>
                                          </p:val>
                                        </p:tav>
                                      </p:tavLst>
                                    </p:anim>
                                    <p:anim calcmode="lin" valueType="num">
                                      <p:cBhvr additive="base">
                                        <p:cTn id="64" dur="1000" fill="hold"/>
                                        <p:tgtEl>
                                          <p:spTgt spid="15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0"/>
                                        </p:tgtEl>
                                        <p:attrNameLst>
                                          <p:attrName>style.visibility</p:attrName>
                                        </p:attrNameLst>
                                      </p:cBhvr>
                                      <p:to>
                                        <p:strVal val="visible"/>
                                      </p:to>
                                    </p:set>
                                    <p:anim calcmode="lin" valueType="num">
                                      <p:cBhvr additive="base">
                                        <p:cTn id="67" dur="1000" fill="hold"/>
                                        <p:tgtEl>
                                          <p:spTgt spid="160"/>
                                        </p:tgtEl>
                                        <p:attrNameLst>
                                          <p:attrName>ppt_x</p:attrName>
                                        </p:attrNameLst>
                                      </p:cBhvr>
                                      <p:tavLst>
                                        <p:tav tm="0">
                                          <p:val>
                                            <p:strVal val="0-#ppt_w/2"/>
                                          </p:val>
                                        </p:tav>
                                        <p:tav tm="100000">
                                          <p:val>
                                            <p:strVal val="#ppt_x"/>
                                          </p:val>
                                        </p:tav>
                                      </p:tavLst>
                                    </p:anim>
                                    <p:anim calcmode="lin" valueType="num">
                                      <p:cBhvr additive="base">
                                        <p:cTn id="68"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65"/>
                                        </p:tgtEl>
                                        <p:attrNameLst>
                                          <p:attrName>style.visibility</p:attrName>
                                        </p:attrNameLst>
                                      </p:cBhvr>
                                      <p:to>
                                        <p:strVal val="visible"/>
                                      </p:to>
                                    </p:set>
                                    <p:anim calcmode="lin" valueType="num">
                                      <p:cBhvr additive="base">
                                        <p:cTn id="73" dur="1000" fill="hold"/>
                                        <p:tgtEl>
                                          <p:spTgt spid="165"/>
                                        </p:tgtEl>
                                        <p:attrNameLst>
                                          <p:attrName>ppt_x</p:attrName>
                                        </p:attrNameLst>
                                      </p:cBhvr>
                                      <p:tavLst>
                                        <p:tav tm="0">
                                          <p:val>
                                            <p:strVal val="0-#ppt_w/2"/>
                                          </p:val>
                                        </p:tav>
                                        <p:tav tm="100000">
                                          <p:val>
                                            <p:strVal val="#ppt_x"/>
                                          </p:val>
                                        </p:tav>
                                      </p:tavLst>
                                    </p:anim>
                                    <p:anim calcmode="lin" valueType="num">
                                      <p:cBhvr additive="base">
                                        <p:cTn id="74" dur="1000" fill="hold"/>
                                        <p:tgtEl>
                                          <p:spTgt spid="165"/>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166"/>
                                        </p:tgtEl>
                                        <p:attrNameLst>
                                          <p:attrName>style.visibility</p:attrName>
                                        </p:attrNameLst>
                                      </p:cBhvr>
                                      <p:to>
                                        <p:strVal val="visible"/>
                                      </p:to>
                                    </p:set>
                                    <p:anim calcmode="lin" valueType="num">
                                      <p:cBhvr additive="base">
                                        <p:cTn id="77" dur="1000" fill="hold"/>
                                        <p:tgtEl>
                                          <p:spTgt spid="166"/>
                                        </p:tgtEl>
                                        <p:attrNameLst>
                                          <p:attrName>ppt_x</p:attrName>
                                        </p:attrNameLst>
                                      </p:cBhvr>
                                      <p:tavLst>
                                        <p:tav tm="0">
                                          <p:val>
                                            <p:strVal val="0-#ppt_w/2"/>
                                          </p:val>
                                        </p:tav>
                                        <p:tav tm="100000">
                                          <p:val>
                                            <p:strVal val="#ppt_x"/>
                                          </p:val>
                                        </p:tav>
                                      </p:tavLst>
                                    </p:anim>
                                    <p:anim calcmode="lin" valueType="num">
                                      <p:cBhvr additive="base">
                                        <p:cTn id="78" dur="1000" fill="hold"/>
                                        <p:tgtEl>
                                          <p:spTgt spid="1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6" grpId="0" animBg="1"/>
      <p:bldP spid="147" grpId="0" animBg="1"/>
      <p:bldP spid="148" grpId="0" animBg="1"/>
      <p:bldP spid="151" grpId="0" animBg="1"/>
      <p:bldP spid="152" grpId="0" animBg="1"/>
      <p:bldP spid="153" grpId="0" animBg="1"/>
      <p:bldP spid="154" grpId="0" animBg="1"/>
      <p:bldP spid="155" grpId="0" animBg="1"/>
      <p:bldP spid="156" grpId="0" animBg="1"/>
      <p:bldP spid="157" grpId="0" animBg="1"/>
      <p:bldP spid="159" grpId="0" animBg="1"/>
      <p:bldP spid="160" grpId="0" animBg="1"/>
      <p:bldP spid="161" grpId="0" animBg="1"/>
      <p:bldP spid="164" grpId="0" animBg="1"/>
      <p:bldP spid="165" grpId="0" animBg="1"/>
      <p:bldP spid="1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uses have our buildings had?</a:t>
            </a:r>
            <a:endParaRPr lang="en-GB" sz="3200" b="1" i="1" dirty="0" smtClean="0">
              <a:latin typeface="Source Sans Pro" panose="020B0503030403020204" pitchFamily="34" charset="0"/>
            </a:endParaRPr>
          </a:p>
        </p:txBody>
      </p:sp>
      <p:grpSp>
        <p:nvGrpSpPr>
          <p:cNvPr id="31" name="Group 30"/>
          <p:cNvGrpSpPr/>
          <p:nvPr/>
        </p:nvGrpSpPr>
        <p:grpSpPr>
          <a:xfrm>
            <a:off x="409818" y="1226930"/>
            <a:ext cx="2479034" cy="2479035"/>
            <a:chOff x="2033589" y="1651194"/>
            <a:chExt cx="5079998" cy="5080000"/>
          </a:xfrm>
        </p:grpSpPr>
        <p:sp>
          <p:nvSpPr>
            <p:cNvPr id="3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3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3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3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3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4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4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46" name="Group 45"/>
          <p:cNvGrpSpPr/>
          <p:nvPr/>
        </p:nvGrpSpPr>
        <p:grpSpPr>
          <a:xfrm>
            <a:off x="3284451" y="1226930"/>
            <a:ext cx="2479034" cy="2479035"/>
            <a:chOff x="2033589" y="1651194"/>
            <a:chExt cx="5079998" cy="5080000"/>
          </a:xfrm>
        </p:grpSpPr>
        <p:sp>
          <p:nvSpPr>
            <p:cNvPr id="4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4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4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5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5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5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5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61" name="Group 60"/>
          <p:cNvGrpSpPr/>
          <p:nvPr/>
        </p:nvGrpSpPr>
        <p:grpSpPr>
          <a:xfrm>
            <a:off x="6159085" y="1226930"/>
            <a:ext cx="2479034" cy="2479035"/>
            <a:chOff x="2033589" y="1651194"/>
            <a:chExt cx="5079998" cy="5080000"/>
          </a:xfrm>
        </p:grpSpPr>
        <p:sp>
          <p:nvSpPr>
            <p:cNvPr id="6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6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6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6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6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7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7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76" name="Group 75"/>
          <p:cNvGrpSpPr/>
          <p:nvPr/>
        </p:nvGrpSpPr>
        <p:grpSpPr>
          <a:xfrm>
            <a:off x="368761" y="4141291"/>
            <a:ext cx="2479034" cy="2479035"/>
            <a:chOff x="2033589" y="1651194"/>
            <a:chExt cx="5079998" cy="5080000"/>
          </a:xfrm>
        </p:grpSpPr>
        <p:sp>
          <p:nvSpPr>
            <p:cNvPr id="7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7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7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8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8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8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8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91" name="Group 90"/>
          <p:cNvGrpSpPr/>
          <p:nvPr/>
        </p:nvGrpSpPr>
        <p:grpSpPr>
          <a:xfrm>
            <a:off x="3243394" y="4141291"/>
            <a:ext cx="2479034" cy="2479035"/>
            <a:chOff x="2033589" y="1651194"/>
            <a:chExt cx="5079998" cy="5080000"/>
          </a:xfrm>
        </p:grpSpPr>
        <p:sp>
          <p:nvSpPr>
            <p:cNvPr id="92"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93"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4"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5"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96"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7"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98"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99"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0"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1"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02"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03"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4"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106" name="Group 105"/>
          <p:cNvGrpSpPr/>
          <p:nvPr/>
        </p:nvGrpSpPr>
        <p:grpSpPr>
          <a:xfrm>
            <a:off x="6118028" y="4141291"/>
            <a:ext cx="2479034" cy="2479035"/>
            <a:chOff x="2033589" y="1651194"/>
            <a:chExt cx="5079998" cy="5080000"/>
          </a:xfrm>
        </p:grpSpPr>
        <p:sp>
          <p:nvSpPr>
            <p:cNvPr id="107" name="Freeform 2"/>
            <p:cNvSpPr>
              <a:spLocks/>
            </p:cNvSpPr>
            <p:nvPr/>
          </p:nvSpPr>
          <p:spPr bwMode="auto">
            <a:xfrm>
              <a:off x="4573588" y="1651194"/>
              <a:ext cx="2200275" cy="1587500"/>
            </a:xfrm>
            <a:custGeom>
              <a:avLst/>
              <a:gdLst>
                <a:gd name="T0" fmla="*/ 2200275 w 1386"/>
                <a:gd name="T1" fmla="*/ 1270000 h 1000"/>
                <a:gd name="T2" fmla="*/ 2159000 w 1386"/>
                <a:gd name="T3" fmla="*/ 1200150 h 1000"/>
                <a:gd name="T4" fmla="*/ 2066925 w 1386"/>
                <a:gd name="T5" fmla="*/ 1063625 h 1000"/>
                <a:gd name="T6" fmla="*/ 1968500 w 1386"/>
                <a:gd name="T7" fmla="*/ 933450 h 1000"/>
                <a:gd name="T8" fmla="*/ 1860550 w 1386"/>
                <a:gd name="T9" fmla="*/ 809625 h 1000"/>
                <a:gd name="T10" fmla="*/ 1746250 w 1386"/>
                <a:gd name="T11" fmla="*/ 695325 h 1000"/>
                <a:gd name="T12" fmla="*/ 1622425 w 1386"/>
                <a:gd name="T13" fmla="*/ 587375 h 1000"/>
                <a:gd name="T14" fmla="*/ 1495425 w 1386"/>
                <a:gd name="T15" fmla="*/ 485775 h 1000"/>
                <a:gd name="T16" fmla="*/ 1358900 w 1386"/>
                <a:gd name="T17" fmla="*/ 393700 h 1000"/>
                <a:gd name="T18" fmla="*/ 1216025 w 1386"/>
                <a:gd name="T19" fmla="*/ 311150 h 1000"/>
                <a:gd name="T20" fmla="*/ 1069975 w 1386"/>
                <a:gd name="T21" fmla="*/ 234950 h 1000"/>
                <a:gd name="T22" fmla="*/ 917575 w 1386"/>
                <a:gd name="T23" fmla="*/ 171450 h 1000"/>
                <a:gd name="T24" fmla="*/ 758825 w 1386"/>
                <a:gd name="T25" fmla="*/ 117475 h 1000"/>
                <a:gd name="T26" fmla="*/ 596900 w 1386"/>
                <a:gd name="T27" fmla="*/ 73025 h 1000"/>
                <a:gd name="T28" fmla="*/ 431800 w 1386"/>
                <a:gd name="T29" fmla="*/ 38100 h 1000"/>
                <a:gd name="T30" fmla="*/ 260350 w 1386"/>
                <a:gd name="T31" fmla="*/ 12700 h 1000"/>
                <a:gd name="T32" fmla="*/ 88900 w 1386"/>
                <a:gd name="T33" fmla="*/ 3175 h 1000"/>
                <a:gd name="T34" fmla="*/ 0 w 1386"/>
                <a:gd name="T35" fmla="*/ 635000 h 1000"/>
                <a:gd name="T36" fmla="*/ 66675 w 1386"/>
                <a:gd name="T37" fmla="*/ 638175 h 1000"/>
                <a:gd name="T38" fmla="*/ 196850 w 1386"/>
                <a:gd name="T39" fmla="*/ 644525 h 1000"/>
                <a:gd name="T40" fmla="*/ 323850 w 1386"/>
                <a:gd name="T41" fmla="*/ 663575 h 1000"/>
                <a:gd name="T42" fmla="*/ 447675 w 1386"/>
                <a:gd name="T43" fmla="*/ 688975 h 1000"/>
                <a:gd name="T44" fmla="*/ 571500 w 1386"/>
                <a:gd name="T45" fmla="*/ 723900 h 1000"/>
                <a:gd name="T46" fmla="*/ 688975 w 1386"/>
                <a:gd name="T47" fmla="*/ 765175 h 1000"/>
                <a:gd name="T48" fmla="*/ 803275 w 1386"/>
                <a:gd name="T49" fmla="*/ 812800 h 1000"/>
                <a:gd name="T50" fmla="*/ 914400 w 1386"/>
                <a:gd name="T51" fmla="*/ 866775 h 1000"/>
                <a:gd name="T52" fmla="*/ 1019175 w 1386"/>
                <a:gd name="T53" fmla="*/ 930275 h 1000"/>
                <a:gd name="T54" fmla="*/ 1120775 w 1386"/>
                <a:gd name="T55" fmla="*/ 1000125 h 1000"/>
                <a:gd name="T56" fmla="*/ 1216025 w 1386"/>
                <a:gd name="T57" fmla="*/ 1076325 h 1000"/>
                <a:gd name="T58" fmla="*/ 1308100 w 1386"/>
                <a:gd name="T59" fmla="*/ 1155700 h 1000"/>
                <a:gd name="T60" fmla="*/ 1397000 w 1386"/>
                <a:gd name="T61" fmla="*/ 1244600 h 1000"/>
                <a:gd name="T62" fmla="*/ 1476375 w 1386"/>
                <a:gd name="T63" fmla="*/ 1336675 h 1000"/>
                <a:gd name="T64" fmla="*/ 1549400 w 1386"/>
                <a:gd name="T65" fmla="*/ 1431925 h 1000"/>
                <a:gd name="T66" fmla="*/ 1619250 w 1386"/>
                <a:gd name="T67" fmla="*/ 1536700 h 1000"/>
                <a:gd name="T68" fmla="*/ 1651000 w 1386"/>
                <a:gd name="T69" fmla="*/ 1587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040" y="1000"/>
                  </a:moveTo>
                  <a:lnTo>
                    <a:pt x="1386" y="800"/>
                  </a:lnTo>
                  <a:lnTo>
                    <a:pt x="1360" y="756"/>
                  </a:lnTo>
                  <a:lnTo>
                    <a:pt x="1332" y="712"/>
                  </a:lnTo>
                  <a:lnTo>
                    <a:pt x="1302" y="670"/>
                  </a:lnTo>
                  <a:lnTo>
                    <a:pt x="1272" y="628"/>
                  </a:lnTo>
                  <a:lnTo>
                    <a:pt x="1240" y="588"/>
                  </a:lnTo>
                  <a:lnTo>
                    <a:pt x="1206" y="550"/>
                  </a:lnTo>
                  <a:lnTo>
                    <a:pt x="1172" y="510"/>
                  </a:lnTo>
                  <a:lnTo>
                    <a:pt x="1136" y="474"/>
                  </a:lnTo>
                  <a:lnTo>
                    <a:pt x="1100" y="438"/>
                  </a:lnTo>
                  <a:lnTo>
                    <a:pt x="1062" y="404"/>
                  </a:lnTo>
                  <a:lnTo>
                    <a:pt x="1022" y="370"/>
                  </a:lnTo>
                  <a:lnTo>
                    <a:pt x="982" y="338"/>
                  </a:lnTo>
                  <a:lnTo>
                    <a:pt x="942" y="306"/>
                  </a:lnTo>
                  <a:lnTo>
                    <a:pt x="898" y="276"/>
                  </a:lnTo>
                  <a:lnTo>
                    <a:pt x="856" y="248"/>
                  </a:lnTo>
                  <a:lnTo>
                    <a:pt x="812" y="222"/>
                  </a:lnTo>
                  <a:lnTo>
                    <a:pt x="766" y="196"/>
                  </a:lnTo>
                  <a:lnTo>
                    <a:pt x="720" y="172"/>
                  </a:lnTo>
                  <a:lnTo>
                    <a:pt x="674" y="148"/>
                  </a:lnTo>
                  <a:lnTo>
                    <a:pt x="626" y="128"/>
                  </a:lnTo>
                  <a:lnTo>
                    <a:pt x="578" y="108"/>
                  </a:lnTo>
                  <a:lnTo>
                    <a:pt x="528" y="90"/>
                  </a:lnTo>
                  <a:lnTo>
                    <a:pt x="478" y="74"/>
                  </a:lnTo>
                  <a:lnTo>
                    <a:pt x="428" y="58"/>
                  </a:lnTo>
                  <a:lnTo>
                    <a:pt x="376" y="46"/>
                  </a:lnTo>
                  <a:lnTo>
                    <a:pt x="324" y="34"/>
                  </a:lnTo>
                  <a:lnTo>
                    <a:pt x="272" y="24"/>
                  </a:lnTo>
                  <a:lnTo>
                    <a:pt x="218" y="16"/>
                  </a:lnTo>
                  <a:lnTo>
                    <a:pt x="164" y="8"/>
                  </a:lnTo>
                  <a:lnTo>
                    <a:pt x="110" y="4"/>
                  </a:lnTo>
                  <a:lnTo>
                    <a:pt x="56" y="2"/>
                  </a:lnTo>
                  <a:lnTo>
                    <a:pt x="0" y="0"/>
                  </a:lnTo>
                  <a:lnTo>
                    <a:pt x="0" y="400"/>
                  </a:lnTo>
                  <a:lnTo>
                    <a:pt x="42" y="402"/>
                  </a:lnTo>
                  <a:lnTo>
                    <a:pt x="84" y="404"/>
                  </a:lnTo>
                  <a:lnTo>
                    <a:pt x="124" y="406"/>
                  </a:lnTo>
                  <a:lnTo>
                    <a:pt x="164" y="412"/>
                  </a:lnTo>
                  <a:lnTo>
                    <a:pt x="204" y="418"/>
                  </a:lnTo>
                  <a:lnTo>
                    <a:pt x="244" y="426"/>
                  </a:lnTo>
                  <a:lnTo>
                    <a:pt x="282" y="434"/>
                  </a:lnTo>
                  <a:lnTo>
                    <a:pt x="322" y="444"/>
                  </a:lnTo>
                  <a:lnTo>
                    <a:pt x="360" y="456"/>
                  </a:lnTo>
                  <a:lnTo>
                    <a:pt x="396" y="468"/>
                  </a:lnTo>
                  <a:lnTo>
                    <a:pt x="434" y="482"/>
                  </a:lnTo>
                  <a:lnTo>
                    <a:pt x="470" y="496"/>
                  </a:lnTo>
                  <a:lnTo>
                    <a:pt x="506" y="512"/>
                  </a:lnTo>
                  <a:lnTo>
                    <a:pt x="540" y="528"/>
                  </a:lnTo>
                  <a:lnTo>
                    <a:pt x="576" y="546"/>
                  </a:lnTo>
                  <a:lnTo>
                    <a:pt x="608" y="566"/>
                  </a:lnTo>
                  <a:lnTo>
                    <a:pt x="642" y="586"/>
                  </a:lnTo>
                  <a:lnTo>
                    <a:pt x="674" y="608"/>
                  </a:lnTo>
                  <a:lnTo>
                    <a:pt x="706" y="630"/>
                  </a:lnTo>
                  <a:lnTo>
                    <a:pt x="736" y="654"/>
                  </a:lnTo>
                  <a:lnTo>
                    <a:pt x="766" y="678"/>
                  </a:lnTo>
                  <a:lnTo>
                    <a:pt x="796" y="702"/>
                  </a:lnTo>
                  <a:lnTo>
                    <a:pt x="824" y="728"/>
                  </a:lnTo>
                  <a:lnTo>
                    <a:pt x="852" y="756"/>
                  </a:lnTo>
                  <a:lnTo>
                    <a:pt x="880" y="784"/>
                  </a:lnTo>
                  <a:lnTo>
                    <a:pt x="904" y="812"/>
                  </a:lnTo>
                  <a:lnTo>
                    <a:pt x="930" y="842"/>
                  </a:lnTo>
                  <a:lnTo>
                    <a:pt x="954" y="872"/>
                  </a:lnTo>
                  <a:lnTo>
                    <a:pt x="976" y="902"/>
                  </a:lnTo>
                  <a:lnTo>
                    <a:pt x="998" y="934"/>
                  </a:lnTo>
                  <a:lnTo>
                    <a:pt x="1020" y="968"/>
                  </a:lnTo>
                  <a:lnTo>
                    <a:pt x="1040" y="1000"/>
                  </a:lnTo>
                  <a:close/>
                </a:path>
              </a:pathLst>
            </a:custGeom>
            <a:noFill/>
            <a:ln w="12700">
              <a:solidFill>
                <a:srgbClr val="000000"/>
              </a:solidFill>
              <a:prstDash val="solid"/>
              <a:round/>
              <a:headEnd/>
              <a:tailEnd/>
            </a:ln>
          </p:spPr>
          <p:txBody>
            <a:bodyPr/>
            <a:lstStyle/>
            <a:p>
              <a:endParaRPr lang="en-GB"/>
            </a:p>
          </p:txBody>
        </p:sp>
        <p:sp>
          <p:nvSpPr>
            <p:cNvPr id="108" name="Freeform 3"/>
            <p:cNvSpPr>
              <a:spLocks/>
            </p:cNvSpPr>
            <p:nvPr/>
          </p:nvSpPr>
          <p:spPr bwMode="auto">
            <a:xfrm>
              <a:off x="2373314" y="1651194"/>
              <a:ext cx="2200275" cy="1587500"/>
            </a:xfrm>
            <a:custGeom>
              <a:avLst/>
              <a:gdLst>
                <a:gd name="T0" fmla="*/ 2200275 w 1386"/>
                <a:gd name="T1" fmla="*/ 0 h 1000"/>
                <a:gd name="T2" fmla="*/ 2114550 w 1386"/>
                <a:gd name="T3" fmla="*/ 3175 h 1000"/>
                <a:gd name="T4" fmla="*/ 1939925 w 1386"/>
                <a:gd name="T5" fmla="*/ 12700 h 1000"/>
                <a:gd name="T6" fmla="*/ 1771650 w 1386"/>
                <a:gd name="T7" fmla="*/ 38100 h 1000"/>
                <a:gd name="T8" fmla="*/ 1603375 w 1386"/>
                <a:gd name="T9" fmla="*/ 73025 h 1000"/>
                <a:gd name="T10" fmla="*/ 1441450 w 1386"/>
                <a:gd name="T11" fmla="*/ 117475 h 1000"/>
                <a:gd name="T12" fmla="*/ 1285875 w 1386"/>
                <a:gd name="T13" fmla="*/ 171450 h 1000"/>
                <a:gd name="T14" fmla="*/ 1133475 w 1386"/>
                <a:gd name="T15" fmla="*/ 234950 h 1000"/>
                <a:gd name="T16" fmla="*/ 984250 w 1386"/>
                <a:gd name="T17" fmla="*/ 311150 h 1000"/>
                <a:gd name="T18" fmla="*/ 844550 w 1386"/>
                <a:gd name="T19" fmla="*/ 393700 h 1000"/>
                <a:gd name="T20" fmla="*/ 708025 w 1386"/>
                <a:gd name="T21" fmla="*/ 485775 h 1000"/>
                <a:gd name="T22" fmla="*/ 577850 w 1386"/>
                <a:gd name="T23" fmla="*/ 587375 h 1000"/>
                <a:gd name="T24" fmla="*/ 457200 w 1386"/>
                <a:gd name="T25" fmla="*/ 695325 h 1000"/>
                <a:gd name="T26" fmla="*/ 339725 w 1386"/>
                <a:gd name="T27" fmla="*/ 809625 h 1000"/>
                <a:gd name="T28" fmla="*/ 234950 w 1386"/>
                <a:gd name="T29" fmla="*/ 933450 h 1000"/>
                <a:gd name="T30" fmla="*/ 133350 w 1386"/>
                <a:gd name="T31" fmla="*/ 1063625 h 1000"/>
                <a:gd name="T32" fmla="*/ 44450 w 1386"/>
                <a:gd name="T33" fmla="*/ 1200150 h 1000"/>
                <a:gd name="T34" fmla="*/ 552450 w 1386"/>
                <a:gd name="T35" fmla="*/ 1587500 h 1000"/>
                <a:gd name="T36" fmla="*/ 584200 w 1386"/>
                <a:gd name="T37" fmla="*/ 1536700 h 1000"/>
                <a:gd name="T38" fmla="*/ 650875 w 1386"/>
                <a:gd name="T39" fmla="*/ 1431925 h 1000"/>
                <a:gd name="T40" fmla="*/ 727075 w 1386"/>
                <a:gd name="T41" fmla="*/ 1336675 h 1000"/>
                <a:gd name="T42" fmla="*/ 806450 w 1386"/>
                <a:gd name="T43" fmla="*/ 1244600 h 1000"/>
                <a:gd name="T44" fmla="*/ 892175 w 1386"/>
                <a:gd name="T45" fmla="*/ 1155700 h 1000"/>
                <a:gd name="T46" fmla="*/ 984250 w 1386"/>
                <a:gd name="T47" fmla="*/ 1076325 h 1000"/>
                <a:gd name="T48" fmla="*/ 1079500 w 1386"/>
                <a:gd name="T49" fmla="*/ 1000125 h 1000"/>
                <a:gd name="T50" fmla="*/ 1181100 w 1386"/>
                <a:gd name="T51" fmla="*/ 930275 h 1000"/>
                <a:gd name="T52" fmla="*/ 1289050 w 1386"/>
                <a:gd name="T53" fmla="*/ 866775 h 1000"/>
                <a:gd name="T54" fmla="*/ 1400175 w 1386"/>
                <a:gd name="T55" fmla="*/ 812800 h 1000"/>
                <a:gd name="T56" fmla="*/ 1514475 w 1386"/>
                <a:gd name="T57" fmla="*/ 765175 h 1000"/>
                <a:gd name="T58" fmla="*/ 1631950 w 1386"/>
                <a:gd name="T59" fmla="*/ 723900 h 1000"/>
                <a:gd name="T60" fmla="*/ 1752600 w 1386"/>
                <a:gd name="T61" fmla="*/ 688975 h 1000"/>
                <a:gd name="T62" fmla="*/ 1876425 w 1386"/>
                <a:gd name="T63" fmla="*/ 663575 h 1000"/>
                <a:gd name="T64" fmla="*/ 2006600 w 1386"/>
                <a:gd name="T65" fmla="*/ 644525 h 1000"/>
                <a:gd name="T66" fmla="*/ 2133600 w 1386"/>
                <a:gd name="T67" fmla="*/ 638175 h 1000"/>
                <a:gd name="T68" fmla="*/ 2200275 w 1386"/>
                <a:gd name="T69" fmla="*/ 6350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1386" y="400"/>
                  </a:moveTo>
                  <a:lnTo>
                    <a:pt x="1386" y="0"/>
                  </a:lnTo>
                  <a:lnTo>
                    <a:pt x="1332" y="2"/>
                  </a:lnTo>
                  <a:lnTo>
                    <a:pt x="1276" y="4"/>
                  </a:lnTo>
                  <a:lnTo>
                    <a:pt x="1222" y="8"/>
                  </a:lnTo>
                  <a:lnTo>
                    <a:pt x="1168" y="16"/>
                  </a:lnTo>
                  <a:lnTo>
                    <a:pt x="1116" y="24"/>
                  </a:lnTo>
                  <a:lnTo>
                    <a:pt x="1062" y="34"/>
                  </a:lnTo>
                  <a:lnTo>
                    <a:pt x="1010" y="46"/>
                  </a:lnTo>
                  <a:lnTo>
                    <a:pt x="960" y="58"/>
                  </a:lnTo>
                  <a:lnTo>
                    <a:pt x="908" y="74"/>
                  </a:lnTo>
                  <a:lnTo>
                    <a:pt x="858" y="90"/>
                  </a:lnTo>
                  <a:lnTo>
                    <a:pt x="810" y="108"/>
                  </a:lnTo>
                  <a:lnTo>
                    <a:pt x="760" y="128"/>
                  </a:lnTo>
                  <a:lnTo>
                    <a:pt x="714" y="148"/>
                  </a:lnTo>
                  <a:lnTo>
                    <a:pt x="666" y="172"/>
                  </a:lnTo>
                  <a:lnTo>
                    <a:pt x="620" y="196"/>
                  </a:lnTo>
                  <a:lnTo>
                    <a:pt x="576" y="222"/>
                  </a:lnTo>
                  <a:lnTo>
                    <a:pt x="532" y="248"/>
                  </a:lnTo>
                  <a:lnTo>
                    <a:pt x="488" y="276"/>
                  </a:lnTo>
                  <a:lnTo>
                    <a:pt x="446" y="306"/>
                  </a:lnTo>
                  <a:lnTo>
                    <a:pt x="404" y="338"/>
                  </a:lnTo>
                  <a:lnTo>
                    <a:pt x="364" y="370"/>
                  </a:lnTo>
                  <a:lnTo>
                    <a:pt x="326" y="404"/>
                  </a:lnTo>
                  <a:lnTo>
                    <a:pt x="288" y="438"/>
                  </a:lnTo>
                  <a:lnTo>
                    <a:pt x="250" y="474"/>
                  </a:lnTo>
                  <a:lnTo>
                    <a:pt x="214" y="510"/>
                  </a:lnTo>
                  <a:lnTo>
                    <a:pt x="180" y="550"/>
                  </a:lnTo>
                  <a:lnTo>
                    <a:pt x="148" y="588"/>
                  </a:lnTo>
                  <a:lnTo>
                    <a:pt x="116" y="628"/>
                  </a:lnTo>
                  <a:lnTo>
                    <a:pt x="84" y="670"/>
                  </a:lnTo>
                  <a:lnTo>
                    <a:pt x="56" y="712"/>
                  </a:lnTo>
                  <a:lnTo>
                    <a:pt x="28" y="756"/>
                  </a:lnTo>
                  <a:lnTo>
                    <a:pt x="0" y="800"/>
                  </a:lnTo>
                  <a:lnTo>
                    <a:pt x="348" y="1000"/>
                  </a:lnTo>
                  <a:lnTo>
                    <a:pt x="368" y="968"/>
                  </a:lnTo>
                  <a:lnTo>
                    <a:pt x="388" y="934"/>
                  </a:lnTo>
                  <a:lnTo>
                    <a:pt x="410" y="902"/>
                  </a:lnTo>
                  <a:lnTo>
                    <a:pt x="434" y="872"/>
                  </a:lnTo>
                  <a:lnTo>
                    <a:pt x="458" y="842"/>
                  </a:lnTo>
                  <a:lnTo>
                    <a:pt x="482" y="812"/>
                  </a:lnTo>
                  <a:lnTo>
                    <a:pt x="508" y="784"/>
                  </a:lnTo>
                  <a:lnTo>
                    <a:pt x="534" y="756"/>
                  </a:lnTo>
                  <a:lnTo>
                    <a:pt x="562" y="728"/>
                  </a:lnTo>
                  <a:lnTo>
                    <a:pt x="590" y="702"/>
                  </a:lnTo>
                  <a:lnTo>
                    <a:pt x="620" y="678"/>
                  </a:lnTo>
                  <a:lnTo>
                    <a:pt x="650" y="654"/>
                  </a:lnTo>
                  <a:lnTo>
                    <a:pt x="680" y="630"/>
                  </a:lnTo>
                  <a:lnTo>
                    <a:pt x="712" y="608"/>
                  </a:lnTo>
                  <a:lnTo>
                    <a:pt x="744" y="586"/>
                  </a:lnTo>
                  <a:lnTo>
                    <a:pt x="778" y="566"/>
                  </a:lnTo>
                  <a:lnTo>
                    <a:pt x="812" y="546"/>
                  </a:lnTo>
                  <a:lnTo>
                    <a:pt x="846" y="528"/>
                  </a:lnTo>
                  <a:lnTo>
                    <a:pt x="882" y="512"/>
                  </a:lnTo>
                  <a:lnTo>
                    <a:pt x="918" y="496"/>
                  </a:lnTo>
                  <a:lnTo>
                    <a:pt x="954" y="482"/>
                  </a:lnTo>
                  <a:lnTo>
                    <a:pt x="990" y="468"/>
                  </a:lnTo>
                  <a:lnTo>
                    <a:pt x="1028" y="456"/>
                  </a:lnTo>
                  <a:lnTo>
                    <a:pt x="1066" y="444"/>
                  </a:lnTo>
                  <a:lnTo>
                    <a:pt x="1104" y="434"/>
                  </a:lnTo>
                  <a:lnTo>
                    <a:pt x="1144" y="426"/>
                  </a:lnTo>
                  <a:lnTo>
                    <a:pt x="1182" y="418"/>
                  </a:lnTo>
                  <a:lnTo>
                    <a:pt x="1222" y="412"/>
                  </a:lnTo>
                  <a:lnTo>
                    <a:pt x="1264" y="406"/>
                  </a:lnTo>
                  <a:lnTo>
                    <a:pt x="1304" y="404"/>
                  </a:lnTo>
                  <a:lnTo>
                    <a:pt x="1344" y="402"/>
                  </a:lnTo>
                  <a:lnTo>
                    <a:pt x="1386" y="4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09" name="Freeform 4"/>
            <p:cNvSpPr>
              <a:spLocks/>
            </p:cNvSpPr>
            <p:nvPr/>
          </p:nvSpPr>
          <p:spPr bwMode="auto">
            <a:xfrm>
              <a:off x="2033589" y="2921193"/>
              <a:ext cx="892175" cy="2540000"/>
            </a:xfrm>
            <a:custGeom>
              <a:avLst/>
              <a:gdLst>
                <a:gd name="T0" fmla="*/ 635000 w 562"/>
                <a:gd name="T1" fmla="*/ 1270000 h 1600"/>
                <a:gd name="T2" fmla="*/ 641350 w 562"/>
                <a:gd name="T3" fmla="*/ 1143000 h 1600"/>
                <a:gd name="T4" fmla="*/ 654050 w 562"/>
                <a:gd name="T5" fmla="*/ 1016000 h 1600"/>
                <a:gd name="T6" fmla="*/ 673100 w 562"/>
                <a:gd name="T7" fmla="*/ 892175 h 1600"/>
                <a:gd name="T8" fmla="*/ 701675 w 562"/>
                <a:gd name="T9" fmla="*/ 768350 h 1600"/>
                <a:gd name="T10" fmla="*/ 739775 w 562"/>
                <a:gd name="T11" fmla="*/ 650875 h 1600"/>
                <a:gd name="T12" fmla="*/ 781050 w 562"/>
                <a:gd name="T13" fmla="*/ 536575 h 1600"/>
                <a:gd name="T14" fmla="*/ 831850 w 562"/>
                <a:gd name="T15" fmla="*/ 425450 h 1600"/>
                <a:gd name="T16" fmla="*/ 892175 w 562"/>
                <a:gd name="T17" fmla="*/ 317500 h 1600"/>
                <a:gd name="T18" fmla="*/ 339725 w 562"/>
                <a:gd name="T19" fmla="*/ 0 h 1600"/>
                <a:gd name="T20" fmla="*/ 263525 w 562"/>
                <a:gd name="T21" fmla="*/ 142875 h 1600"/>
                <a:gd name="T22" fmla="*/ 196850 w 562"/>
                <a:gd name="T23" fmla="*/ 292100 h 1600"/>
                <a:gd name="T24" fmla="*/ 139700 w 562"/>
                <a:gd name="T25" fmla="*/ 444500 h 1600"/>
                <a:gd name="T26" fmla="*/ 88900 w 562"/>
                <a:gd name="T27" fmla="*/ 603250 h 1600"/>
                <a:gd name="T28" fmla="*/ 50800 w 562"/>
                <a:gd name="T29" fmla="*/ 765175 h 1600"/>
                <a:gd name="T30" fmla="*/ 22225 w 562"/>
                <a:gd name="T31" fmla="*/ 930275 h 1600"/>
                <a:gd name="T32" fmla="*/ 6350 w 562"/>
                <a:gd name="T33" fmla="*/ 1098550 h 1600"/>
                <a:gd name="T34" fmla="*/ 0 w 562"/>
                <a:gd name="T35" fmla="*/ 1270000 h 1600"/>
                <a:gd name="T36" fmla="*/ 3175 w 562"/>
                <a:gd name="T37" fmla="*/ 1358900 h 1600"/>
                <a:gd name="T38" fmla="*/ 12700 w 562"/>
                <a:gd name="T39" fmla="*/ 1527175 h 1600"/>
                <a:gd name="T40" fmla="*/ 34925 w 562"/>
                <a:gd name="T41" fmla="*/ 1695450 h 1600"/>
                <a:gd name="T42" fmla="*/ 69850 w 562"/>
                <a:gd name="T43" fmla="*/ 1860550 h 1600"/>
                <a:gd name="T44" fmla="*/ 111125 w 562"/>
                <a:gd name="T45" fmla="*/ 2019300 h 1600"/>
                <a:gd name="T46" fmla="*/ 165100 w 562"/>
                <a:gd name="T47" fmla="*/ 2174875 h 1600"/>
                <a:gd name="T48" fmla="*/ 228600 w 562"/>
                <a:gd name="T49" fmla="*/ 2324100 h 1600"/>
                <a:gd name="T50" fmla="*/ 301625 w 562"/>
                <a:gd name="T51" fmla="*/ 2470150 h 1600"/>
                <a:gd name="T52" fmla="*/ 892175 w 562"/>
                <a:gd name="T53" fmla="*/ 2222500 h 1600"/>
                <a:gd name="T54" fmla="*/ 860425 w 562"/>
                <a:gd name="T55" fmla="*/ 2171700 h 1600"/>
                <a:gd name="T56" fmla="*/ 806450 w 562"/>
                <a:gd name="T57" fmla="*/ 2060575 h 1600"/>
                <a:gd name="T58" fmla="*/ 758825 w 562"/>
                <a:gd name="T59" fmla="*/ 1949450 h 1600"/>
                <a:gd name="T60" fmla="*/ 720725 w 562"/>
                <a:gd name="T61" fmla="*/ 1831975 h 1600"/>
                <a:gd name="T62" fmla="*/ 685800 w 562"/>
                <a:gd name="T63" fmla="*/ 1711325 h 1600"/>
                <a:gd name="T64" fmla="*/ 663575 w 562"/>
                <a:gd name="T65" fmla="*/ 1590675 h 1600"/>
                <a:gd name="T66" fmla="*/ 644525 w 562"/>
                <a:gd name="T67" fmla="*/ 1463675 h 1600"/>
                <a:gd name="T68" fmla="*/ 638175 w 562"/>
                <a:gd name="T69" fmla="*/ 1336675 h 1600"/>
                <a:gd name="T70" fmla="*/ 635000 w 562"/>
                <a:gd name="T71" fmla="*/ 127000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2" h="1600">
                  <a:moveTo>
                    <a:pt x="400" y="800"/>
                  </a:moveTo>
                  <a:lnTo>
                    <a:pt x="400" y="800"/>
                  </a:lnTo>
                  <a:lnTo>
                    <a:pt x="402" y="760"/>
                  </a:lnTo>
                  <a:lnTo>
                    <a:pt x="404" y="720"/>
                  </a:lnTo>
                  <a:lnTo>
                    <a:pt x="406" y="680"/>
                  </a:lnTo>
                  <a:lnTo>
                    <a:pt x="412" y="640"/>
                  </a:lnTo>
                  <a:lnTo>
                    <a:pt x="418" y="600"/>
                  </a:lnTo>
                  <a:lnTo>
                    <a:pt x="424" y="562"/>
                  </a:lnTo>
                  <a:lnTo>
                    <a:pt x="432" y="522"/>
                  </a:lnTo>
                  <a:lnTo>
                    <a:pt x="442" y="484"/>
                  </a:lnTo>
                  <a:lnTo>
                    <a:pt x="454" y="448"/>
                  </a:lnTo>
                  <a:lnTo>
                    <a:pt x="466" y="410"/>
                  </a:lnTo>
                  <a:lnTo>
                    <a:pt x="478" y="374"/>
                  </a:lnTo>
                  <a:lnTo>
                    <a:pt x="492" y="338"/>
                  </a:lnTo>
                  <a:lnTo>
                    <a:pt x="508" y="302"/>
                  </a:lnTo>
                  <a:lnTo>
                    <a:pt x="524" y="268"/>
                  </a:lnTo>
                  <a:lnTo>
                    <a:pt x="542" y="234"/>
                  </a:lnTo>
                  <a:lnTo>
                    <a:pt x="562" y="200"/>
                  </a:lnTo>
                  <a:lnTo>
                    <a:pt x="214" y="0"/>
                  </a:lnTo>
                  <a:lnTo>
                    <a:pt x="190" y="46"/>
                  </a:lnTo>
                  <a:lnTo>
                    <a:pt x="166" y="90"/>
                  </a:lnTo>
                  <a:lnTo>
                    <a:pt x="144" y="136"/>
                  </a:lnTo>
                  <a:lnTo>
                    <a:pt x="124" y="184"/>
                  </a:lnTo>
                  <a:lnTo>
                    <a:pt x="104" y="232"/>
                  </a:lnTo>
                  <a:lnTo>
                    <a:pt x="88" y="280"/>
                  </a:lnTo>
                  <a:lnTo>
                    <a:pt x="70" y="330"/>
                  </a:lnTo>
                  <a:lnTo>
                    <a:pt x="56" y="380"/>
                  </a:lnTo>
                  <a:lnTo>
                    <a:pt x="44" y="430"/>
                  </a:lnTo>
                  <a:lnTo>
                    <a:pt x="32" y="482"/>
                  </a:lnTo>
                  <a:lnTo>
                    <a:pt x="22" y="534"/>
                  </a:lnTo>
                  <a:lnTo>
                    <a:pt x="14" y="586"/>
                  </a:lnTo>
                  <a:lnTo>
                    <a:pt x="8" y="638"/>
                  </a:lnTo>
                  <a:lnTo>
                    <a:pt x="4" y="692"/>
                  </a:lnTo>
                  <a:lnTo>
                    <a:pt x="2" y="746"/>
                  </a:lnTo>
                  <a:lnTo>
                    <a:pt x="0" y="800"/>
                  </a:lnTo>
                  <a:lnTo>
                    <a:pt x="2" y="856"/>
                  </a:lnTo>
                  <a:lnTo>
                    <a:pt x="4" y="910"/>
                  </a:lnTo>
                  <a:lnTo>
                    <a:pt x="8" y="962"/>
                  </a:lnTo>
                  <a:lnTo>
                    <a:pt x="14" y="1016"/>
                  </a:lnTo>
                  <a:lnTo>
                    <a:pt x="22" y="1068"/>
                  </a:lnTo>
                  <a:lnTo>
                    <a:pt x="32" y="1120"/>
                  </a:lnTo>
                  <a:lnTo>
                    <a:pt x="44" y="1172"/>
                  </a:lnTo>
                  <a:lnTo>
                    <a:pt x="56" y="1222"/>
                  </a:lnTo>
                  <a:lnTo>
                    <a:pt x="70" y="1272"/>
                  </a:lnTo>
                  <a:lnTo>
                    <a:pt x="88" y="1322"/>
                  </a:lnTo>
                  <a:lnTo>
                    <a:pt x="104" y="1370"/>
                  </a:lnTo>
                  <a:lnTo>
                    <a:pt x="124" y="1418"/>
                  </a:lnTo>
                  <a:lnTo>
                    <a:pt x="144" y="1464"/>
                  </a:lnTo>
                  <a:lnTo>
                    <a:pt x="166" y="1510"/>
                  </a:lnTo>
                  <a:lnTo>
                    <a:pt x="190" y="1556"/>
                  </a:lnTo>
                  <a:lnTo>
                    <a:pt x="214" y="1600"/>
                  </a:lnTo>
                  <a:lnTo>
                    <a:pt x="562" y="1400"/>
                  </a:lnTo>
                  <a:lnTo>
                    <a:pt x="542" y="1368"/>
                  </a:lnTo>
                  <a:lnTo>
                    <a:pt x="524" y="1334"/>
                  </a:lnTo>
                  <a:lnTo>
                    <a:pt x="508" y="1298"/>
                  </a:lnTo>
                  <a:lnTo>
                    <a:pt x="492" y="1264"/>
                  </a:lnTo>
                  <a:lnTo>
                    <a:pt x="478" y="1228"/>
                  </a:lnTo>
                  <a:lnTo>
                    <a:pt x="466" y="1190"/>
                  </a:lnTo>
                  <a:lnTo>
                    <a:pt x="454" y="1154"/>
                  </a:lnTo>
                  <a:lnTo>
                    <a:pt x="442" y="1116"/>
                  </a:lnTo>
                  <a:lnTo>
                    <a:pt x="432" y="1078"/>
                  </a:lnTo>
                  <a:lnTo>
                    <a:pt x="424" y="1040"/>
                  </a:lnTo>
                  <a:lnTo>
                    <a:pt x="418" y="1002"/>
                  </a:lnTo>
                  <a:lnTo>
                    <a:pt x="412" y="962"/>
                  </a:lnTo>
                  <a:lnTo>
                    <a:pt x="406" y="922"/>
                  </a:lnTo>
                  <a:lnTo>
                    <a:pt x="404" y="882"/>
                  </a:lnTo>
                  <a:lnTo>
                    <a:pt x="402" y="842"/>
                  </a:lnTo>
                  <a:lnTo>
                    <a:pt x="400" y="8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0" name="Freeform 5"/>
            <p:cNvSpPr>
              <a:spLocks/>
            </p:cNvSpPr>
            <p:nvPr/>
          </p:nvSpPr>
          <p:spPr bwMode="auto">
            <a:xfrm>
              <a:off x="4573588" y="5143694"/>
              <a:ext cx="2200275" cy="1587500"/>
            </a:xfrm>
            <a:custGeom>
              <a:avLst/>
              <a:gdLst>
                <a:gd name="T0" fmla="*/ 0 w 1386"/>
                <a:gd name="T1" fmla="*/ 1587500 h 1000"/>
                <a:gd name="T2" fmla="*/ 88900 w 1386"/>
                <a:gd name="T3" fmla="*/ 1587500 h 1000"/>
                <a:gd name="T4" fmla="*/ 260350 w 1386"/>
                <a:gd name="T5" fmla="*/ 1574800 h 1000"/>
                <a:gd name="T6" fmla="*/ 431800 w 1386"/>
                <a:gd name="T7" fmla="*/ 1552575 h 1000"/>
                <a:gd name="T8" fmla="*/ 596900 w 1386"/>
                <a:gd name="T9" fmla="*/ 1517650 h 1000"/>
                <a:gd name="T10" fmla="*/ 758825 w 1386"/>
                <a:gd name="T11" fmla="*/ 1473200 h 1000"/>
                <a:gd name="T12" fmla="*/ 917575 w 1386"/>
                <a:gd name="T13" fmla="*/ 1419225 h 1000"/>
                <a:gd name="T14" fmla="*/ 1069975 w 1386"/>
                <a:gd name="T15" fmla="*/ 1352550 h 1000"/>
                <a:gd name="T16" fmla="*/ 1216025 w 1386"/>
                <a:gd name="T17" fmla="*/ 1279525 h 1000"/>
                <a:gd name="T18" fmla="*/ 1358900 w 1386"/>
                <a:gd name="T19" fmla="*/ 1196975 h 1000"/>
                <a:gd name="T20" fmla="*/ 1495425 w 1386"/>
                <a:gd name="T21" fmla="*/ 1101725 h 1000"/>
                <a:gd name="T22" fmla="*/ 1622425 w 1386"/>
                <a:gd name="T23" fmla="*/ 1003300 h 1000"/>
                <a:gd name="T24" fmla="*/ 1746250 w 1386"/>
                <a:gd name="T25" fmla="*/ 895350 h 1000"/>
                <a:gd name="T26" fmla="*/ 1860550 w 1386"/>
                <a:gd name="T27" fmla="*/ 777875 h 1000"/>
                <a:gd name="T28" fmla="*/ 1968500 w 1386"/>
                <a:gd name="T29" fmla="*/ 654050 h 1000"/>
                <a:gd name="T30" fmla="*/ 2066925 w 1386"/>
                <a:gd name="T31" fmla="*/ 523875 h 1000"/>
                <a:gd name="T32" fmla="*/ 2159000 w 1386"/>
                <a:gd name="T33" fmla="*/ 390525 h 1000"/>
                <a:gd name="T34" fmla="*/ 1651000 w 1386"/>
                <a:gd name="T35" fmla="*/ 0 h 1000"/>
                <a:gd name="T36" fmla="*/ 1619250 w 1386"/>
                <a:gd name="T37" fmla="*/ 53975 h 1000"/>
                <a:gd name="T38" fmla="*/ 1549400 w 1386"/>
                <a:gd name="T39" fmla="*/ 155575 h 1000"/>
                <a:gd name="T40" fmla="*/ 1476375 w 1386"/>
                <a:gd name="T41" fmla="*/ 254000 h 1000"/>
                <a:gd name="T42" fmla="*/ 1397000 w 1386"/>
                <a:gd name="T43" fmla="*/ 346075 h 1000"/>
                <a:gd name="T44" fmla="*/ 1308100 w 1386"/>
                <a:gd name="T45" fmla="*/ 431800 h 1000"/>
                <a:gd name="T46" fmla="*/ 1216025 w 1386"/>
                <a:gd name="T47" fmla="*/ 514350 h 1000"/>
                <a:gd name="T48" fmla="*/ 1120775 w 1386"/>
                <a:gd name="T49" fmla="*/ 590550 h 1000"/>
                <a:gd name="T50" fmla="*/ 1019175 w 1386"/>
                <a:gd name="T51" fmla="*/ 657225 h 1000"/>
                <a:gd name="T52" fmla="*/ 914400 w 1386"/>
                <a:gd name="T53" fmla="*/ 720725 h 1000"/>
                <a:gd name="T54" fmla="*/ 803275 w 1386"/>
                <a:gd name="T55" fmla="*/ 777875 h 1000"/>
                <a:gd name="T56" fmla="*/ 688975 w 1386"/>
                <a:gd name="T57" fmla="*/ 825500 h 1000"/>
                <a:gd name="T58" fmla="*/ 571500 w 1386"/>
                <a:gd name="T59" fmla="*/ 866775 h 1000"/>
                <a:gd name="T60" fmla="*/ 447675 w 1386"/>
                <a:gd name="T61" fmla="*/ 901700 h 1000"/>
                <a:gd name="T62" fmla="*/ 323850 w 1386"/>
                <a:gd name="T63" fmla="*/ 927100 h 1000"/>
                <a:gd name="T64" fmla="*/ 196850 w 1386"/>
                <a:gd name="T65" fmla="*/ 942975 h 1000"/>
                <a:gd name="T66" fmla="*/ 66675 w 1386"/>
                <a:gd name="T67" fmla="*/ 952500 h 1000"/>
                <a:gd name="T68" fmla="*/ 0 w 1386"/>
                <a:gd name="T69" fmla="*/ 95250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0" y="600"/>
                  </a:moveTo>
                  <a:lnTo>
                    <a:pt x="0" y="1000"/>
                  </a:lnTo>
                  <a:lnTo>
                    <a:pt x="56" y="1000"/>
                  </a:lnTo>
                  <a:lnTo>
                    <a:pt x="110" y="996"/>
                  </a:lnTo>
                  <a:lnTo>
                    <a:pt x="164" y="992"/>
                  </a:lnTo>
                  <a:lnTo>
                    <a:pt x="218" y="986"/>
                  </a:lnTo>
                  <a:lnTo>
                    <a:pt x="272" y="978"/>
                  </a:lnTo>
                  <a:lnTo>
                    <a:pt x="324" y="968"/>
                  </a:lnTo>
                  <a:lnTo>
                    <a:pt x="376" y="956"/>
                  </a:lnTo>
                  <a:lnTo>
                    <a:pt x="428" y="942"/>
                  </a:lnTo>
                  <a:lnTo>
                    <a:pt x="478" y="928"/>
                  </a:lnTo>
                  <a:lnTo>
                    <a:pt x="528" y="912"/>
                  </a:lnTo>
                  <a:lnTo>
                    <a:pt x="578" y="894"/>
                  </a:lnTo>
                  <a:lnTo>
                    <a:pt x="626" y="874"/>
                  </a:lnTo>
                  <a:lnTo>
                    <a:pt x="674" y="852"/>
                  </a:lnTo>
                  <a:lnTo>
                    <a:pt x="720" y="830"/>
                  </a:lnTo>
                  <a:lnTo>
                    <a:pt x="766" y="806"/>
                  </a:lnTo>
                  <a:lnTo>
                    <a:pt x="812" y="780"/>
                  </a:lnTo>
                  <a:lnTo>
                    <a:pt x="856" y="754"/>
                  </a:lnTo>
                  <a:lnTo>
                    <a:pt x="898" y="724"/>
                  </a:lnTo>
                  <a:lnTo>
                    <a:pt x="942" y="694"/>
                  </a:lnTo>
                  <a:lnTo>
                    <a:pt x="982" y="664"/>
                  </a:lnTo>
                  <a:lnTo>
                    <a:pt x="1022" y="632"/>
                  </a:lnTo>
                  <a:lnTo>
                    <a:pt x="1062" y="598"/>
                  </a:lnTo>
                  <a:lnTo>
                    <a:pt x="1100" y="564"/>
                  </a:lnTo>
                  <a:lnTo>
                    <a:pt x="1136" y="528"/>
                  </a:lnTo>
                  <a:lnTo>
                    <a:pt x="1172" y="490"/>
                  </a:lnTo>
                  <a:lnTo>
                    <a:pt x="1206" y="452"/>
                  </a:lnTo>
                  <a:lnTo>
                    <a:pt x="1240" y="412"/>
                  </a:lnTo>
                  <a:lnTo>
                    <a:pt x="1272" y="372"/>
                  </a:lnTo>
                  <a:lnTo>
                    <a:pt x="1302" y="330"/>
                  </a:lnTo>
                  <a:lnTo>
                    <a:pt x="1332" y="288"/>
                  </a:lnTo>
                  <a:lnTo>
                    <a:pt x="1360" y="246"/>
                  </a:lnTo>
                  <a:lnTo>
                    <a:pt x="1386" y="200"/>
                  </a:lnTo>
                  <a:lnTo>
                    <a:pt x="1040" y="0"/>
                  </a:lnTo>
                  <a:lnTo>
                    <a:pt x="1020" y="34"/>
                  </a:lnTo>
                  <a:lnTo>
                    <a:pt x="998" y="66"/>
                  </a:lnTo>
                  <a:lnTo>
                    <a:pt x="976" y="98"/>
                  </a:lnTo>
                  <a:lnTo>
                    <a:pt x="954" y="130"/>
                  </a:lnTo>
                  <a:lnTo>
                    <a:pt x="930" y="160"/>
                  </a:lnTo>
                  <a:lnTo>
                    <a:pt x="904" y="190"/>
                  </a:lnTo>
                  <a:lnTo>
                    <a:pt x="880" y="218"/>
                  </a:lnTo>
                  <a:lnTo>
                    <a:pt x="852" y="246"/>
                  </a:lnTo>
                  <a:lnTo>
                    <a:pt x="824" y="272"/>
                  </a:lnTo>
                  <a:lnTo>
                    <a:pt x="796" y="298"/>
                  </a:lnTo>
                  <a:lnTo>
                    <a:pt x="766" y="324"/>
                  </a:lnTo>
                  <a:lnTo>
                    <a:pt x="736" y="348"/>
                  </a:lnTo>
                  <a:lnTo>
                    <a:pt x="706" y="372"/>
                  </a:lnTo>
                  <a:lnTo>
                    <a:pt x="674" y="394"/>
                  </a:lnTo>
                  <a:lnTo>
                    <a:pt x="642" y="414"/>
                  </a:lnTo>
                  <a:lnTo>
                    <a:pt x="608" y="436"/>
                  </a:lnTo>
                  <a:lnTo>
                    <a:pt x="576" y="454"/>
                  </a:lnTo>
                  <a:lnTo>
                    <a:pt x="540" y="472"/>
                  </a:lnTo>
                  <a:lnTo>
                    <a:pt x="506" y="490"/>
                  </a:lnTo>
                  <a:lnTo>
                    <a:pt x="470" y="506"/>
                  </a:lnTo>
                  <a:lnTo>
                    <a:pt x="434" y="520"/>
                  </a:lnTo>
                  <a:lnTo>
                    <a:pt x="396" y="534"/>
                  </a:lnTo>
                  <a:lnTo>
                    <a:pt x="360" y="546"/>
                  </a:lnTo>
                  <a:lnTo>
                    <a:pt x="322" y="558"/>
                  </a:lnTo>
                  <a:lnTo>
                    <a:pt x="282" y="568"/>
                  </a:lnTo>
                  <a:lnTo>
                    <a:pt x="244" y="576"/>
                  </a:lnTo>
                  <a:lnTo>
                    <a:pt x="204" y="584"/>
                  </a:lnTo>
                  <a:lnTo>
                    <a:pt x="164" y="590"/>
                  </a:lnTo>
                  <a:lnTo>
                    <a:pt x="124" y="594"/>
                  </a:lnTo>
                  <a:lnTo>
                    <a:pt x="84" y="598"/>
                  </a:lnTo>
                  <a:lnTo>
                    <a:pt x="42" y="600"/>
                  </a:lnTo>
                  <a:lnTo>
                    <a:pt x="0" y="600"/>
                  </a:lnTo>
                  <a:close/>
                </a:path>
              </a:pathLst>
            </a:custGeom>
            <a:noFill/>
            <a:ln w="12700">
              <a:solidFill>
                <a:srgbClr val="000000"/>
              </a:solidFill>
              <a:prstDash val="solid"/>
              <a:round/>
              <a:headEnd/>
              <a:tailEnd/>
            </a:ln>
          </p:spPr>
          <p:txBody>
            <a:bodyPr/>
            <a:lstStyle/>
            <a:p>
              <a:endParaRPr lang="en-GB"/>
            </a:p>
          </p:txBody>
        </p:sp>
        <p:sp>
          <p:nvSpPr>
            <p:cNvPr id="111" name="Freeform 6"/>
            <p:cNvSpPr>
              <a:spLocks/>
            </p:cNvSpPr>
            <p:nvPr/>
          </p:nvSpPr>
          <p:spPr bwMode="auto">
            <a:xfrm>
              <a:off x="6224587" y="2921193"/>
              <a:ext cx="889000" cy="2540000"/>
            </a:xfrm>
            <a:custGeom>
              <a:avLst/>
              <a:gdLst>
                <a:gd name="T0" fmla="*/ 0 w 560"/>
                <a:gd name="T1" fmla="*/ 317500 h 1600"/>
                <a:gd name="T2" fmla="*/ 28575 w 560"/>
                <a:gd name="T3" fmla="*/ 371475 h 1600"/>
                <a:gd name="T4" fmla="*/ 82550 w 560"/>
                <a:gd name="T5" fmla="*/ 479425 h 1600"/>
                <a:gd name="T6" fmla="*/ 130175 w 560"/>
                <a:gd name="T7" fmla="*/ 593725 h 1600"/>
                <a:gd name="T8" fmla="*/ 171450 w 560"/>
                <a:gd name="T9" fmla="*/ 711200 h 1600"/>
                <a:gd name="T10" fmla="*/ 203200 w 560"/>
                <a:gd name="T11" fmla="*/ 828675 h 1600"/>
                <a:gd name="T12" fmla="*/ 228600 w 560"/>
                <a:gd name="T13" fmla="*/ 952500 h 1600"/>
                <a:gd name="T14" fmla="*/ 244475 w 560"/>
                <a:gd name="T15" fmla="*/ 1079500 h 1600"/>
                <a:gd name="T16" fmla="*/ 254000 w 560"/>
                <a:gd name="T17" fmla="*/ 1206500 h 1600"/>
                <a:gd name="T18" fmla="*/ 254000 w 560"/>
                <a:gd name="T19" fmla="*/ 1270000 h 1600"/>
                <a:gd name="T20" fmla="*/ 250825 w 560"/>
                <a:gd name="T21" fmla="*/ 1400175 h 1600"/>
                <a:gd name="T22" fmla="*/ 238125 w 560"/>
                <a:gd name="T23" fmla="*/ 1527175 h 1600"/>
                <a:gd name="T24" fmla="*/ 215900 w 560"/>
                <a:gd name="T25" fmla="*/ 1651000 h 1600"/>
                <a:gd name="T26" fmla="*/ 187325 w 560"/>
                <a:gd name="T27" fmla="*/ 1771650 h 1600"/>
                <a:gd name="T28" fmla="*/ 152400 w 560"/>
                <a:gd name="T29" fmla="*/ 1889125 h 1600"/>
                <a:gd name="T30" fmla="*/ 107950 w 560"/>
                <a:gd name="T31" fmla="*/ 2006600 h 1600"/>
                <a:gd name="T32" fmla="*/ 57150 w 560"/>
                <a:gd name="T33" fmla="*/ 2117725 h 1600"/>
                <a:gd name="T34" fmla="*/ 0 w 560"/>
                <a:gd name="T35" fmla="*/ 2222500 h 1600"/>
                <a:gd name="T36" fmla="*/ 549275 w 560"/>
                <a:gd name="T37" fmla="*/ 2540000 h 1600"/>
                <a:gd name="T38" fmla="*/ 625475 w 560"/>
                <a:gd name="T39" fmla="*/ 2397125 h 1600"/>
                <a:gd name="T40" fmla="*/ 695325 w 560"/>
                <a:gd name="T41" fmla="*/ 2251075 h 1600"/>
                <a:gd name="T42" fmla="*/ 752475 w 560"/>
                <a:gd name="T43" fmla="*/ 2098675 h 1600"/>
                <a:gd name="T44" fmla="*/ 800100 w 560"/>
                <a:gd name="T45" fmla="*/ 1939925 h 1600"/>
                <a:gd name="T46" fmla="*/ 838200 w 560"/>
                <a:gd name="T47" fmla="*/ 1778000 h 1600"/>
                <a:gd name="T48" fmla="*/ 866775 w 560"/>
                <a:gd name="T49" fmla="*/ 1612900 h 1600"/>
                <a:gd name="T50" fmla="*/ 882650 w 560"/>
                <a:gd name="T51" fmla="*/ 1444625 h 1600"/>
                <a:gd name="T52" fmla="*/ 889000 w 560"/>
                <a:gd name="T53" fmla="*/ 1270000 h 1600"/>
                <a:gd name="T54" fmla="*/ 889000 w 560"/>
                <a:gd name="T55" fmla="*/ 1184275 h 1600"/>
                <a:gd name="T56" fmla="*/ 876300 w 560"/>
                <a:gd name="T57" fmla="*/ 1012825 h 1600"/>
                <a:gd name="T58" fmla="*/ 854075 w 560"/>
                <a:gd name="T59" fmla="*/ 847725 h 1600"/>
                <a:gd name="T60" fmla="*/ 822325 w 560"/>
                <a:gd name="T61" fmla="*/ 682625 h 1600"/>
                <a:gd name="T62" fmla="*/ 777875 w 560"/>
                <a:gd name="T63" fmla="*/ 523875 h 1600"/>
                <a:gd name="T64" fmla="*/ 723900 w 560"/>
                <a:gd name="T65" fmla="*/ 368300 h 1600"/>
                <a:gd name="T66" fmla="*/ 660400 w 560"/>
                <a:gd name="T67" fmla="*/ 215900 h 1600"/>
                <a:gd name="T68" fmla="*/ 590550 w 560"/>
                <a:gd name="T69" fmla="*/ 73025 h 1600"/>
                <a:gd name="T70" fmla="*/ 549275 w 560"/>
                <a:gd name="T71" fmla="*/ 0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0" h="1600">
                  <a:moveTo>
                    <a:pt x="346" y="0"/>
                  </a:moveTo>
                  <a:lnTo>
                    <a:pt x="0" y="200"/>
                  </a:lnTo>
                  <a:lnTo>
                    <a:pt x="18" y="234"/>
                  </a:lnTo>
                  <a:lnTo>
                    <a:pt x="36" y="268"/>
                  </a:lnTo>
                  <a:lnTo>
                    <a:pt x="52" y="302"/>
                  </a:lnTo>
                  <a:lnTo>
                    <a:pt x="68" y="338"/>
                  </a:lnTo>
                  <a:lnTo>
                    <a:pt x="82" y="374"/>
                  </a:lnTo>
                  <a:lnTo>
                    <a:pt x="96" y="410"/>
                  </a:lnTo>
                  <a:lnTo>
                    <a:pt x="108" y="448"/>
                  </a:lnTo>
                  <a:lnTo>
                    <a:pt x="118" y="484"/>
                  </a:lnTo>
                  <a:lnTo>
                    <a:pt x="128" y="522"/>
                  </a:lnTo>
                  <a:lnTo>
                    <a:pt x="136" y="562"/>
                  </a:lnTo>
                  <a:lnTo>
                    <a:pt x="144" y="600"/>
                  </a:lnTo>
                  <a:lnTo>
                    <a:pt x="150" y="640"/>
                  </a:lnTo>
                  <a:lnTo>
                    <a:pt x="154" y="680"/>
                  </a:lnTo>
                  <a:lnTo>
                    <a:pt x="158" y="720"/>
                  </a:lnTo>
                  <a:lnTo>
                    <a:pt x="160" y="760"/>
                  </a:lnTo>
                  <a:lnTo>
                    <a:pt x="160" y="800"/>
                  </a:lnTo>
                  <a:lnTo>
                    <a:pt x="160" y="842"/>
                  </a:lnTo>
                  <a:lnTo>
                    <a:pt x="158" y="882"/>
                  </a:lnTo>
                  <a:lnTo>
                    <a:pt x="154" y="922"/>
                  </a:lnTo>
                  <a:lnTo>
                    <a:pt x="150" y="962"/>
                  </a:lnTo>
                  <a:lnTo>
                    <a:pt x="144" y="1002"/>
                  </a:lnTo>
                  <a:lnTo>
                    <a:pt x="136" y="1040"/>
                  </a:lnTo>
                  <a:lnTo>
                    <a:pt x="128" y="1078"/>
                  </a:lnTo>
                  <a:lnTo>
                    <a:pt x="118" y="1116"/>
                  </a:lnTo>
                  <a:lnTo>
                    <a:pt x="108" y="1154"/>
                  </a:lnTo>
                  <a:lnTo>
                    <a:pt x="96" y="1190"/>
                  </a:lnTo>
                  <a:lnTo>
                    <a:pt x="82" y="1228"/>
                  </a:lnTo>
                  <a:lnTo>
                    <a:pt x="68" y="1264"/>
                  </a:lnTo>
                  <a:lnTo>
                    <a:pt x="52" y="1298"/>
                  </a:lnTo>
                  <a:lnTo>
                    <a:pt x="36" y="1334"/>
                  </a:lnTo>
                  <a:lnTo>
                    <a:pt x="18" y="1368"/>
                  </a:lnTo>
                  <a:lnTo>
                    <a:pt x="0" y="1400"/>
                  </a:lnTo>
                  <a:lnTo>
                    <a:pt x="346" y="1600"/>
                  </a:lnTo>
                  <a:lnTo>
                    <a:pt x="372" y="1556"/>
                  </a:lnTo>
                  <a:lnTo>
                    <a:pt x="394" y="1510"/>
                  </a:lnTo>
                  <a:lnTo>
                    <a:pt x="416" y="1464"/>
                  </a:lnTo>
                  <a:lnTo>
                    <a:pt x="438" y="1418"/>
                  </a:lnTo>
                  <a:lnTo>
                    <a:pt x="456" y="1370"/>
                  </a:lnTo>
                  <a:lnTo>
                    <a:pt x="474" y="1322"/>
                  </a:lnTo>
                  <a:lnTo>
                    <a:pt x="490" y="1272"/>
                  </a:lnTo>
                  <a:lnTo>
                    <a:pt x="504" y="1222"/>
                  </a:lnTo>
                  <a:lnTo>
                    <a:pt x="518" y="1172"/>
                  </a:lnTo>
                  <a:lnTo>
                    <a:pt x="528" y="1120"/>
                  </a:lnTo>
                  <a:lnTo>
                    <a:pt x="538" y="1068"/>
                  </a:lnTo>
                  <a:lnTo>
                    <a:pt x="546" y="1016"/>
                  </a:lnTo>
                  <a:lnTo>
                    <a:pt x="552" y="962"/>
                  </a:lnTo>
                  <a:lnTo>
                    <a:pt x="556" y="910"/>
                  </a:lnTo>
                  <a:lnTo>
                    <a:pt x="560" y="856"/>
                  </a:lnTo>
                  <a:lnTo>
                    <a:pt x="560" y="800"/>
                  </a:lnTo>
                  <a:lnTo>
                    <a:pt x="560" y="746"/>
                  </a:lnTo>
                  <a:lnTo>
                    <a:pt x="556" y="692"/>
                  </a:lnTo>
                  <a:lnTo>
                    <a:pt x="552" y="638"/>
                  </a:lnTo>
                  <a:lnTo>
                    <a:pt x="546" y="586"/>
                  </a:lnTo>
                  <a:lnTo>
                    <a:pt x="538" y="534"/>
                  </a:lnTo>
                  <a:lnTo>
                    <a:pt x="528" y="482"/>
                  </a:lnTo>
                  <a:lnTo>
                    <a:pt x="518" y="430"/>
                  </a:lnTo>
                  <a:lnTo>
                    <a:pt x="504" y="380"/>
                  </a:lnTo>
                  <a:lnTo>
                    <a:pt x="490" y="330"/>
                  </a:lnTo>
                  <a:lnTo>
                    <a:pt x="474" y="280"/>
                  </a:lnTo>
                  <a:lnTo>
                    <a:pt x="456" y="232"/>
                  </a:lnTo>
                  <a:lnTo>
                    <a:pt x="438" y="184"/>
                  </a:lnTo>
                  <a:lnTo>
                    <a:pt x="416" y="136"/>
                  </a:lnTo>
                  <a:lnTo>
                    <a:pt x="394" y="90"/>
                  </a:lnTo>
                  <a:lnTo>
                    <a:pt x="372" y="46"/>
                  </a:lnTo>
                  <a:lnTo>
                    <a:pt x="346"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2" name="Freeform 7"/>
            <p:cNvSpPr>
              <a:spLocks/>
            </p:cNvSpPr>
            <p:nvPr/>
          </p:nvSpPr>
          <p:spPr bwMode="auto">
            <a:xfrm>
              <a:off x="2373314" y="5143694"/>
              <a:ext cx="2200275" cy="1587500"/>
            </a:xfrm>
            <a:custGeom>
              <a:avLst/>
              <a:gdLst>
                <a:gd name="T0" fmla="*/ 0 w 1386"/>
                <a:gd name="T1" fmla="*/ 317500 h 1000"/>
                <a:gd name="T2" fmla="*/ 44450 w 1386"/>
                <a:gd name="T3" fmla="*/ 390525 h 1000"/>
                <a:gd name="T4" fmla="*/ 133350 w 1386"/>
                <a:gd name="T5" fmla="*/ 523875 h 1000"/>
                <a:gd name="T6" fmla="*/ 234950 w 1386"/>
                <a:gd name="T7" fmla="*/ 654050 h 1000"/>
                <a:gd name="T8" fmla="*/ 339725 w 1386"/>
                <a:gd name="T9" fmla="*/ 777875 h 1000"/>
                <a:gd name="T10" fmla="*/ 457200 w 1386"/>
                <a:gd name="T11" fmla="*/ 895350 h 1000"/>
                <a:gd name="T12" fmla="*/ 577850 w 1386"/>
                <a:gd name="T13" fmla="*/ 1003300 h 1000"/>
                <a:gd name="T14" fmla="*/ 708025 w 1386"/>
                <a:gd name="T15" fmla="*/ 1101725 h 1000"/>
                <a:gd name="T16" fmla="*/ 844550 w 1386"/>
                <a:gd name="T17" fmla="*/ 1196975 h 1000"/>
                <a:gd name="T18" fmla="*/ 984250 w 1386"/>
                <a:gd name="T19" fmla="*/ 1279525 h 1000"/>
                <a:gd name="T20" fmla="*/ 1133475 w 1386"/>
                <a:gd name="T21" fmla="*/ 1352550 h 1000"/>
                <a:gd name="T22" fmla="*/ 1285875 w 1386"/>
                <a:gd name="T23" fmla="*/ 1419225 h 1000"/>
                <a:gd name="T24" fmla="*/ 1441450 w 1386"/>
                <a:gd name="T25" fmla="*/ 1473200 h 1000"/>
                <a:gd name="T26" fmla="*/ 1603375 w 1386"/>
                <a:gd name="T27" fmla="*/ 1517650 h 1000"/>
                <a:gd name="T28" fmla="*/ 1771650 w 1386"/>
                <a:gd name="T29" fmla="*/ 1552575 h 1000"/>
                <a:gd name="T30" fmla="*/ 1939925 w 1386"/>
                <a:gd name="T31" fmla="*/ 1574800 h 1000"/>
                <a:gd name="T32" fmla="*/ 2114550 w 1386"/>
                <a:gd name="T33" fmla="*/ 1587500 h 1000"/>
                <a:gd name="T34" fmla="*/ 2200275 w 1386"/>
                <a:gd name="T35" fmla="*/ 952500 h 1000"/>
                <a:gd name="T36" fmla="*/ 2133600 w 1386"/>
                <a:gd name="T37" fmla="*/ 952500 h 1000"/>
                <a:gd name="T38" fmla="*/ 2006600 w 1386"/>
                <a:gd name="T39" fmla="*/ 942975 h 1000"/>
                <a:gd name="T40" fmla="*/ 1876425 w 1386"/>
                <a:gd name="T41" fmla="*/ 927100 h 1000"/>
                <a:gd name="T42" fmla="*/ 1752600 w 1386"/>
                <a:gd name="T43" fmla="*/ 901700 h 1000"/>
                <a:gd name="T44" fmla="*/ 1631950 w 1386"/>
                <a:gd name="T45" fmla="*/ 866775 h 1000"/>
                <a:gd name="T46" fmla="*/ 1514475 w 1386"/>
                <a:gd name="T47" fmla="*/ 825500 h 1000"/>
                <a:gd name="T48" fmla="*/ 1400175 w 1386"/>
                <a:gd name="T49" fmla="*/ 777875 h 1000"/>
                <a:gd name="T50" fmla="*/ 1289050 w 1386"/>
                <a:gd name="T51" fmla="*/ 720725 h 1000"/>
                <a:gd name="T52" fmla="*/ 1181100 w 1386"/>
                <a:gd name="T53" fmla="*/ 657225 h 1000"/>
                <a:gd name="T54" fmla="*/ 1079500 w 1386"/>
                <a:gd name="T55" fmla="*/ 590550 h 1000"/>
                <a:gd name="T56" fmla="*/ 984250 w 1386"/>
                <a:gd name="T57" fmla="*/ 514350 h 1000"/>
                <a:gd name="T58" fmla="*/ 892175 w 1386"/>
                <a:gd name="T59" fmla="*/ 431800 h 1000"/>
                <a:gd name="T60" fmla="*/ 806450 w 1386"/>
                <a:gd name="T61" fmla="*/ 346075 h 1000"/>
                <a:gd name="T62" fmla="*/ 727075 w 1386"/>
                <a:gd name="T63" fmla="*/ 254000 h 1000"/>
                <a:gd name="T64" fmla="*/ 650875 w 1386"/>
                <a:gd name="T65" fmla="*/ 155575 h 1000"/>
                <a:gd name="T66" fmla="*/ 584200 w 1386"/>
                <a:gd name="T67" fmla="*/ 53975 h 1000"/>
                <a:gd name="T68" fmla="*/ 552450 w 1386"/>
                <a:gd name="T69" fmla="*/ 0 h 1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6" h="1000">
                  <a:moveTo>
                    <a:pt x="348" y="0"/>
                  </a:moveTo>
                  <a:lnTo>
                    <a:pt x="0" y="200"/>
                  </a:lnTo>
                  <a:lnTo>
                    <a:pt x="28" y="246"/>
                  </a:lnTo>
                  <a:lnTo>
                    <a:pt x="56" y="288"/>
                  </a:lnTo>
                  <a:lnTo>
                    <a:pt x="84" y="330"/>
                  </a:lnTo>
                  <a:lnTo>
                    <a:pt x="116" y="372"/>
                  </a:lnTo>
                  <a:lnTo>
                    <a:pt x="148" y="412"/>
                  </a:lnTo>
                  <a:lnTo>
                    <a:pt x="180" y="452"/>
                  </a:lnTo>
                  <a:lnTo>
                    <a:pt x="214" y="490"/>
                  </a:lnTo>
                  <a:lnTo>
                    <a:pt x="250" y="528"/>
                  </a:lnTo>
                  <a:lnTo>
                    <a:pt x="288" y="564"/>
                  </a:lnTo>
                  <a:lnTo>
                    <a:pt x="326" y="598"/>
                  </a:lnTo>
                  <a:lnTo>
                    <a:pt x="364" y="632"/>
                  </a:lnTo>
                  <a:lnTo>
                    <a:pt x="404" y="664"/>
                  </a:lnTo>
                  <a:lnTo>
                    <a:pt x="446" y="694"/>
                  </a:lnTo>
                  <a:lnTo>
                    <a:pt x="488" y="724"/>
                  </a:lnTo>
                  <a:lnTo>
                    <a:pt x="532" y="754"/>
                  </a:lnTo>
                  <a:lnTo>
                    <a:pt x="576" y="780"/>
                  </a:lnTo>
                  <a:lnTo>
                    <a:pt x="620" y="806"/>
                  </a:lnTo>
                  <a:lnTo>
                    <a:pt x="666" y="830"/>
                  </a:lnTo>
                  <a:lnTo>
                    <a:pt x="714" y="852"/>
                  </a:lnTo>
                  <a:lnTo>
                    <a:pt x="760" y="874"/>
                  </a:lnTo>
                  <a:lnTo>
                    <a:pt x="810" y="894"/>
                  </a:lnTo>
                  <a:lnTo>
                    <a:pt x="858" y="912"/>
                  </a:lnTo>
                  <a:lnTo>
                    <a:pt x="908" y="928"/>
                  </a:lnTo>
                  <a:lnTo>
                    <a:pt x="960" y="942"/>
                  </a:lnTo>
                  <a:lnTo>
                    <a:pt x="1010" y="956"/>
                  </a:lnTo>
                  <a:lnTo>
                    <a:pt x="1062" y="968"/>
                  </a:lnTo>
                  <a:lnTo>
                    <a:pt x="1116" y="978"/>
                  </a:lnTo>
                  <a:lnTo>
                    <a:pt x="1168" y="986"/>
                  </a:lnTo>
                  <a:lnTo>
                    <a:pt x="1222" y="992"/>
                  </a:lnTo>
                  <a:lnTo>
                    <a:pt x="1276" y="996"/>
                  </a:lnTo>
                  <a:lnTo>
                    <a:pt x="1332" y="1000"/>
                  </a:lnTo>
                  <a:lnTo>
                    <a:pt x="1386" y="1000"/>
                  </a:lnTo>
                  <a:lnTo>
                    <a:pt x="1386" y="600"/>
                  </a:lnTo>
                  <a:lnTo>
                    <a:pt x="1344" y="600"/>
                  </a:lnTo>
                  <a:lnTo>
                    <a:pt x="1304" y="598"/>
                  </a:lnTo>
                  <a:lnTo>
                    <a:pt x="1264" y="594"/>
                  </a:lnTo>
                  <a:lnTo>
                    <a:pt x="1222" y="590"/>
                  </a:lnTo>
                  <a:lnTo>
                    <a:pt x="1182" y="584"/>
                  </a:lnTo>
                  <a:lnTo>
                    <a:pt x="1144" y="576"/>
                  </a:lnTo>
                  <a:lnTo>
                    <a:pt x="1104" y="568"/>
                  </a:lnTo>
                  <a:lnTo>
                    <a:pt x="1066" y="558"/>
                  </a:lnTo>
                  <a:lnTo>
                    <a:pt x="1028" y="546"/>
                  </a:lnTo>
                  <a:lnTo>
                    <a:pt x="990" y="534"/>
                  </a:lnTo>
                  <a:lnTo>
                    <a:pt x="954" y="520"/>
                  </a:lnTo>
                  <a:lnTo>
                    <a:pt x="918" y="506"/>
                  </a:lnTo>
                  <a:lnTo>
                    <a:pt x="882" y="490"/>
                  </a:lnTo>
                  <a:lnTo>
                    <a:pt x="846" y="472"/>
                  </a:lnTo>
                  <a:lnTo>
                    <a:pt x="812" y="454"/>
                  </a:lnTo>
                  <a:lnTo>
                    <a:pt x="778" y="436"/>
                  </a:lnTo>
                  <a:lnTo>
                    <a:pt x="744" y="414"/>
                  </a:lnTo>
                  <a:lnTo>
                    <a:pt x="712" y="394"/>
                  </a:lnTo>
                  <a:lnTo>
                    <a:pt x="680" y="372"/>
                  </a:lnTo>
                  <a:lnTo>
                    <a:pt x="650" y="348"/>
                  </a:lnTo>
                  <a:lnTo>
                    <a:pt x="620" y="324"/>
                  </a:lnTo>
                  <a:lnTo>
                    <a:pt x="590" y="298"/>
                  </a:lnTo>
                  <a:lnTo>
                    <a:pt x="562" y="272"/>
                  </a:lnTo>
                  <a:lnTo>
                    <a:pt x="534" y="246"/>
                  </a:lnTo>
                  <a:lnTo>
                    <a:pt x="508" y="218"/>
                  </a:lnTo>
                  <a:lnTo>
                    <a:pt x="482" y="190"/>
                  </a:lnTo>
                  <a:lnTo>
                    <a:pt x="458" y="160"/>
                  </a:lnTo>
                  <a:lnTo>
                    <a:pt x="434" y="130"/>
                  </a:lnTo>
                  <a:lnTo>
                    <a:pt x="410" y="98"/>
                  </a:lnTo>
                  <a:lnTo>
                    <a:pt x="388" y="66"/>
                  </a:lnTo>
                  <a:lnTo>
                    <a:pt x="368" y="34"/>
                  </a:lnTo>
                  <a:lnTo>
                    <a:pt x="348"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3" name="Freeform 8"/>
            <p:cNvSpPr>
              <a:spLocks/>
            </p:cNvSpPr>
            <p:nvPr/>
          </p:nvSpPr>
          <p:spPr bwMode="auto">
            <a:xfrm>
              <a:off x="2668587" y="3238693"/>
              <a:ext cx="1355725" cy="1905000"/>
            </a:xfrm>
            <a:custGeom>
              <a:avLst/>
              <a:gdLst>
                <a:gd name="T0" fmla="*/ 1270000 w 854"/>
                <a:gd name="T1" fmla="*/ 952500 h 1200"/>
                <a:gd name="T2" fmla="*/ 1270000 w 854"/>
                <a:gd name="T3" fmla="*/ 952500 h 1200"/>
                <a:gd name="T4" fmla="*/ 1273175 w 854"/>
                <a:gd name="T5" fmla="*/ 911225 h 1200"/>
                <a:gd name="T6" fmla="*/ 1276350 w 854"/>
                <a:gd name="T7" fmla="*/ 866775 h 1200"/>
                <a:gd name="T8" fmla="*/ 1282700 w 854"/>
                <a:gd name="T9" fmla="*/ 825500 h 1200"/>
                <a:gd name="T10" fmla="*/ 1292225 w 854"/>
                <a:gd name="T11" fmla="*/ 787400 h 1200"/>
                <a:gd name="T12" fmla="*/ 1304925 w 854"/>
                <a:gd name="T13" fmla="*/ 746125 h 1200"/>
                <a:gd name="T14" fmla="*/ 1320800 w 854"/>
                <a:gd name="T15" fmla="*/ 708025 h 1200"/>
                <a:gd name="T16" fmla="*/ 1336675 w 854"/>
                <a:gd name="T17" fmla="*/ 673100 h 1200"/>
                <a:gd name="T18" fmla="*/ 1355725 w 854"/>
                <a:gd name="T19" fmla="*/ 635000 h 1200"/>
                <a:gd name="T20" fmla="*/ 257175 w 854"/>
                <a:gd name="T21" fmla="*/ 0 h 1200"/>
                <a:gd name="T22" fmla="*/ 257175 w 854"/>
                <a:gd name="T23" fmla="*/ 0 h 1200"/>
                <a:gd name="T24" fmla="*/ 225425 w 854"/>
                <a:gd name="T25" fmla="*/ 53975 h 1200"/>
                <a:gd name="T26" fmla="*/ 196850 w 854"/>
                <a:gd name="T27" fmla="*/ 107950 h 1200"/>
                <a:gd name="T28" fmla="*/ 171450 w 854"/>
                <a:gd name="T29" fmla="*/ 161925 h 1200"/>
                <a:gd name="T30" fmla="*/ 146050 w 854"/>
                <a:gd name="T31" fmla="*/ 219075 h 1200"/>
                <a:gd name="T32" fmla="*/ 123825 w 854"/>
                <a:gd name="T33" fmla="*/ 276225 h 1200"/>
                <a:gd name="T34" fmla="*/ 104775 w 854"/>
                <a:gd name="T35" fmla="*/ 333375 h 1200"/>
                <a:gd name="T36" fmla="*/ 85725 w 854"/>
                <a:gd name="T37" fmla="*/ 393700 h 1200"/>
                <a:gd name="T38" fmla="*/ 66675 w 854"/>
                <a:gd name="T39" fmla="*/ 450850 h 1200"/>
                <a:gd name="T40" fmla="*/ 50800 w 854"/>
                <a:gd name="T41" fmla="*/ 511175 h 1200"/>
                <a:gd name="T42" fmla="*/ 38100 w 854"/>
                <a:gd name="T43" fmla="*/ 574675 h 1200"/>
                <a:gd name="T44" fmla="*/ 28575 w 854"/>
                <a:gd name="T45" fmla="*/ 635000 h 1200"/>
                <a:gd name="T46" fmla="*/ 19050 w 854"/>
                <a:gd name="T47" fmla="*/ 698500 h 1200"/>
                <a:gd name="T48" fmla="*/ 9525 w 854"/>
                <a:gd name="T49" fmla="*/ 762000 h 1200"/>
                <a:gd name="T50" fmla="*/ 6350 w 854"/>
                <a:gd name="T51" fmla="*/ 825500 h 1200"/>
                <a:gd name="T52" fmla="*/ 3175 w 854"/>
                <a:gd name="T53" fmla="*/ 889000 h 1200"/>
                <a:gd name="T54" fmla="*/ 0 w 854"/>
                <a:gd name="T55" fmla="*/ 952500 h 1200"/>
                <a:gd name="T56" fmla="*/ 0 w 854"/>
                <a:gd name="T57" fmla="*/ 952500 h 1200"/>
                <a:gd name="T58" fmla="*/ 3175 w 854"/>
                <a:gd name="T59" fmla="*/ 1019175 h 1200"/>
                <a:gd name="T60" fmla="*/ 6350 w 854"/>
                <a:gd name="T61" fmla="*/ 1082675 h 1200"/>
                <a:gd name="T62" fmla="*/ 9525 w 854"/>
                <a:gd name="T63" fmla="*/ 1146175 h 1200"/>
                <a:gd name="T64" fmla="*/ 19050 w 854"/>
                <a:gd name="T65" fmla="*/ 1209675 h 1200"/>
                <a:gd name="T66" fmla="*/ 28575 w 854"/>
                <a:gd name="T67" fmla="*/ 1273175 h 1200"/>
                <a:gd name="T68" fmla="*/ 38100 w 854"/>
                <a:gd name="T69" fmla="*/ 1333500 h 1200"/>
                <a:gd name="T70" fmla="*/ 50800 w 854"/>
                <a:gd name="T71" fmla="*/ 1393825 h 1200"/>
                <a:gd name="T72" fmla="*/ 66675 w 854"/>
                <a:gd name="T73" fmla="*/ 1454150 h 1200"/>
                <a:gd name="T74" fmla="*/ 85725 w 854"/>
                <a:gd name="T75" fmla="*/ 1514475 h 1200"/>
                <a:gd name="T76" fmla="*/ 104775 w 854"/>
                <a:gd name="T77" fmla="*/ 1571625 h 1200"/>
                <a:gd name="T78" fmla="*/ 123825 w 854"/>
                <a:gd name="T79" fmla="*/ 1631950 h 1200"/>
                <a:gd name="T80" fmla="*/ 146050 w 854"/>
                <a:gd name="T81" fmla="*/ 1689100 h 1200"/>
                <a:gd name="T82" fmla="*/ 171450 w 854"/>
                <a:gd name="T83" fmla="*/ 1743075 h 1200"/>
                <a:gd name="T84" fmla="*/ 196850 w 854"/>
                <a:gd name="T85" fmla="*/ 1800225 h 1200"/>
                <a:gd name="T86" fmla="*/ 225425 w 854"/>
                <a:gd name="T87" fmla="*/ 1854200 h 1200"/>
                <a:gd name="T88" fmla="*/ 257175 w 854"/>
                <a:gd name="T89" fmla="*/ 1905000 h 1200"/>
                <a:gd name="T90" fmla="*/ 1355725 w 854"/>
                <a:gd name="T91" fmla="*/ 1270000 h 1200"/>
                <a:gd name="T92" fmla="*/ 1355725 w 854"/>
                <a:gd name="T93" fmla="*/ 1270000 h 1200"/>
                <a:gd name="T94" fmla="*/ 1336675 w 854"/>
                <a:gd name="T95" fmla="*/ 1235075 h 1200"/>
                <a:gd name="T96" fmla="*/ 1320800 w 854"/>
                <a:gd name="T97" fmla="*/ 1196975 h 1200"/>
                <a:gd name="T98" fmla="*/ 1304925 w 854"/>
                <a:gd name="T99" fmla="*/ 1158875 h 1200"/>
                <a:gd name="T100" fmla="*/ 1292225 w 854"/>
                <a:gd name="T101" fmla="*/ 1120775 h 1200"/>
                <a:gd name="T102" fmla="*/ 1282700 w 854"/>
                <a:gd name="T103" fmla="*/ 1079500 h 1200"/>
                <a:gd name="T104" fmla="*/ 1276350 w 854"/>
                <a:gd name="T105" fmla="*/ 1038225 h 1200"/>
                <a:gd name="T106" fmla="*/ 1273175 w 854"/>
                <a:gd name="T107" fmla="*/ 996950 h 1200"/>
                <a:gd name="T108" fmla="*/ 1270000 w 854"/>
                <a:gd name="T109" fmla="*/ 952500 h 1200"/>
                <a:gd name="T110" fmla="*/ 1270000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800" y="600"/>
                  </a:moveTo>
                  <a:lnTo>
                    <a:pt x="800" y="600"/>
                  </a:lnTo>
                  <a:lnTo>
                    <a:pt x="802" y="574"/>
                  </a:lnTo>
                  <a:lnTo>
                    <a:pt x="804" y="546"/>
                  </a:lnTo>
                  <a:lnTo>
                    <a:pt x="808" y="520"/>
                  </a:lnTo>
                  <a:lnTo>
                    <a:pt x="814" y="496"/>
                  </a:lnTo>
                  <a:lnTo>
                    <a:pt x="822" y="470"/>
                  </a:lnTo>
                  <a:lnTo>
                    <a:pt x="832" y="446"/>
                  </a:lnTo>
                  <a:lnTo>
                    <a:pt x="842" y="424"/>
                  </a:lnTo>
                  <a:lnTo>
                    <a:pt x="854" y="400"/>
                  </a:lnTo>
                  <a:lnTo>
                    <a:pt x="162" y="0"/>
                  </a:lnTo>
                  <a:lnTo>
                    <a:pt x="142" y="34"/>
                  </a:lnTo>
                  <a:lnTo>
                    <a:pt x="124" y="68"/>
                  </a:lnTo>
                  <a:lnTo>
                    <a:pt x="108" y="102"/>
                  </a:lnTo>
                  <a:lnTo>
                    <a:pt x="92" y="138"/>
                  </a:lnTo>
                  <a:lnTo>
                    <a:pt x="78" y="174"/>
                  </a:lnTo>
                  <a:lnTo>
                    <a:pt x="66" y="210"/>
                  </a:lnTo>
                  <a:lnTo>
                    <a:pt x="54" y="248"/>
                  </a:lnTo>
                  <a:lnTo>
                    <a:pt x="42" y="284"/>
                  </a:lnTo>
                  <a:lnTo>
                    <a:pt x="32" y="322"/>
                  </a:lnTo>
                  <a:lnTo>
                    <a:pt x="24" y="362"/>
                  </a:lnTo>
                  <a:lnTo>
                    <a:pt x="18" y="400"/>
                  </a:lnTo>
                  <a:lnTo>
                    <a:pt x="12" y="440"/>
                  </a:lnTo>
                  <a:lnTo>
                    <a:pt x="6" y="480"/>
                  </a:lnTo>
                  <a:lnTo>
                    <a:pt x="4" y="520"/>
                  </a:lnTo>
                  <a:lnTo>
                    <a:pt x="2" y="560"/>
                  </a:lnTo>
                  <a:lnTo>
                    <a:pt x="0" y="600"/>
                  </a:lnTo>
                  <a:lnTo>
                    <a:pt x="2" y="642"/>
                  </a:lnTo>
                  <a:lnTo>
                    <a:pt x="4" y="682"/>
                  </a:lnTo>
                  <a:lnTo>
                    <a:pt x="6" y="722"/>
                  </a:lnTo>
                  <a:lnTo>
                    <a:pt x="12" y="762"/>
                  </a:lnTo>
                  <a:lnTo>
                    <a:pt x="18" y="802"/>
                  </a:lnTo>
                  <a:lnTo>
                    <a:pt x="24" y="840"/>
                  </a:lnTo>
                  <a:lnTo>
                    <a:pt x="32" y="878"/>
                  </a:lnTo>
                  <a:lnTo>
                    <a:pt x="42" y="916"/>
                  </a:lnTo>
                  <a:lnTo>
                    <a:pt x="54" y="954"/>
                  </a:lnTo>
                  <a:lnTo>
                    <a:pt x="66" y="990"/>
                  </a:lnTo>
                  <a:lnTo>
                    <a:pt x="78" y="1028"/>
                  </a:lnTo>
                  <a:lnTo>
                    <a:pt x="92" y="1064"/>
                  </a:lnTo>
                  <a:lnTo>
                    <a:pt x="108" y="1098"/>
                  </a:lnTo>
                  <a:lnTo>
                    <a:pt x="124" y="1134"/>
                  </a:lnTo>
                  <a:lnTo>
                    <a:pt x="142" y="1168"/>
                  </a:lnTo>
                  <a:lnTo>
                    <a:pt x="162" y="1200"/>
                  </a:lnTo>
                  <a:lnTo>
                    <a:pt x="854" y="800"/>
                  </a:lnTo>
                  <a:lnTo>
                    <a:pt x="842" y="778"/>
                  </a:lnTo>
                  <a:lnTo>
                    <a:pt x="832" y="754"/>
                  </a:lnTo>
                  <a:lnTo>
                    <a:pt x="822" y="730"/>
                  </a:lnTo>
                  <a:lnTo>
                    <a:pt x="814" y="706"/>
                  </a:lnTo>
                  <a:lnTo>
                    <a:pt x="808" y="680"/>
                  </a:lnTo>
                  <a:lnTo>
                    <a:pt x="804" y="654"/>
                  </a:lnTo>
                  <a:lnTo>
                    <a:pt x="802" y="628"/>
                  </a:lnTo>
                  <a:lnTo>
                    <a:pt x="800" y="60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4" name="Freeform 9"/>
            <p:cNvSpPr>
              <a:spLocks/>
            </p:cNvSpPr>
            <p:nvPr/>
          </p:nvSpPr>
          <p:spPr bwMode="auto">
            <a:xfrm>
              <a:off x="2925763" y="4508694"/>
              <a:ext cx="1647825" cy="1587500"/>
            </a:xfrm>
            <a:custGeom>
              <a:avLst/>
              <a:gdLst>
                <a:gd name="T0" fmla="*/ 1098550 w 1038"/>
                <a:gd name="T1" fmla="*/ 0 h 1000"/>
                <a:gd name="T2" fmla="*/ 0 w 1038"/>
                <a:gd name="T3" fmla="*/ 635000 h 1000"/>
                <a:gd name="T4" fmla="*/ 0 w 1038"/>
                <a:gd name="T5" fmla="*/ 635000 h 1000"/>
                <a:gd name="T6" fmla="*/ 31750 w 1038"/>
                <a:gd name="T7" fmla="*/ 688975 h 1000"/>
                <a:gd name="T8" fmla="*/ 63500 w 1038"/>
                <a:gd name="T9" fmla="*/ 739775 h 1000"/>
                <a:gd name="T10" fmla="*/ 98425 w 1038"/>
                <a:gd name="T11" fmla="*/ 790575 h 1000"/>
                <a:gd name="T12" fmla="*/ 136525 w 1038"/>
                <a:gd name="T13" fmla="*/ 841375 h 1000"/>
                <a:gd name="T14" fmla="*/ 174625 w 1038"/>
                <a:gd name="T15" fmla="*/ 889000 h 1000"/>
                <a:gd name="T16" fmla="*/ 212725 w 1038"/>
                <a:gd name="T17" fmla="*/ 936625 h 1000"/>
                <a:gd name="T18" fmla="*/ 254000 w 1038"/>
                <a:gd name="T19" fmla="*/ 981075 h 1000"/>
                <a:gd name="T20" fmla="*/ 295275 w 1038"/>
                <a:gd name="T21" fmla="*/ 1025525 h 1000"/>
                <a:gd name="T22" fmla="*/ 339725 w 1038"/>
                <a:gd name="T23" fmla="*/ 1066800 h 1000"/>
                <a:gd name="T24" fmla="*/ 384175 w 1038"/>
                <a:gd name="T25" fmla="*/ 1108075 h 1000"/>
                <a:gd name="T26" fmla="*/ 431800 w 1038"/>
                <a:gd name="T27" fmla="*/ 1149350 h 1000"/>
                <a:gd name="T28" fmla="*/ 479425 w 1038"/>
                <a:gd name="T29" fmla="*/ 1187450 h 1000"/>
                <a:gd name="T30" fmla="*/ 527050 w 1038"/>
                <a:gd name="T31" fmla="*/ 1225550 h 1000"/>
                <a:gd name="T32" fmla="*/ 577850 w 1038"/>
                <a:gd name="T33" fmla="*/ 1260475 h 1000"/>
                <a:gd name="T34" fmla="*/ 628650 w 1038"/>
                <a:gd name="T35" fmla="*/ 1292225 h 1000"/>
                <a:gd name="T36" fmla="*/ 682625 w 1038"/>
                <a:gd name="T37" fmla="*/ 1327150 h 1000"/>
                <a:gd name="T38" fmla="*/ 736600 w 1038"/>
                <a:gd name="T39" fmla="*/ 1355725 h 1000"/>
                <a:gd name="T40" fmla="*/ 790575 w 1038"/>
                <a:gd name="T41" fmla="*/ 1384300 h 1000"/>
                <a:gd name="T42" fmla="*/ 847725 w 1038"/>
                <a:gd name="T43" fmla="*/ 1412875 h 1000"/>
                <a:gd name="T44" fmla="*/ 904875 w 1038"/>
                <a:gd name="T45" fmla="*/ 1438275 h 1000"/>
                <a:gd name="T46" fmla="*/ 962025 w 1038"/>
                <a:gd name="T47" fmla="*/ 1460500 h 1000"/>
                <a:gd name="T48" fmla="*/ 1019175 w 1038"/>
                <a:gd name="T49" fmla="*/ 1482725 h 1000"/>
                <a:gd name="T50" fmla="*/ 1079500 w 1038"/>
                <a:gd name="T51" fmla="*/ 1501775 h 1000"/>
                <a:gd name="T52" fmla="*/ 1139825 w 1038"/>
                <a:gd name="T53" fmla="*/ 1520825 h 1000"/>
                <a:gd name="T54" fmla="*/ 1200150 w 1038"/>
                <a:gd name="T55" fmla="*/ 1536700 h 1000"/>
                <a:gd name="T56" fmla="*/ 1263650 w 1038"/>
                <a:gd name="T57" fmla="*/ 1549400 h 1000"/>
                <a:gd name="T58" fmla="*/ 1323975 w 1038"/>
                <a:gd name="T59" fmla="*/ 1562100 h 1000"/>
                <a:gd name="T60" fmla="*/ 1387475 w 1038"/>
                <a:gd name="T61" fmla="*/ 1571625 h 1000"/>
                <a:gd name="T62" fmla="*/ 1454150 w 1038"/>
                <a:gd name="T63" fmla="*/ 1577975 h 1000"/>
                <a:gd name="T64" fmla="*/ 1517650 w 1038"/>
                <a:gd name="T65" fmla="*/ 1584325 h 1000"/>
                <a:gd name="T66" fmla="*/ 1581150 w 1038"/>
                <a:gd name="T67" fmla="*/ 1587500 h 1000"/>
                <a:gd name="T68" fmla="*/ 1647825 w 1038"/>
                <a:gd name="T69" fmla="*/ 1587500 h 1000"/>
                <a:gd name="T70" fmla="*/ 1647825 w 1038"/>
                <a:gd name="T71" fmla="*/ 317500 h 1000"/>
                <a:gd name="T72" fmla="*/ 1647825 w 1038"/>
                <a:gd name="T73" fmla="*/ 317500 h 1000"/>
                <a:gd name="T74" fmla="*/ 1603375 w 1038"/>
                <a:gd name="T75" fmla="*/ 317500 h 1000"/>
                <a:gd name="T76" fmla="*/ 1562100 w 1038"/>
                <a:gd name="T77" fmla="*/ 311150 h 1000"/>
                <a:gd name="T78" fmla="*/ 1520825 w 1038"/>
                <a:gd name="T79" fmla="*/ 304800 h 1000"/>
                <a:gd name="T80" fmla="*/ 1479550 w 1038"/>
                <a:gd name="T81" fmla="*/ 295275 h 1000"/>
                <a:gd name="T82" fmla="*/ 1438275 w 1038"/>
                <a:gd name="T83" fmla="*/ 282575 h 1000"/>
                <a:gd name="T84" fmla="*/ 1400175 w 1038"/>
                <a:gd name="T85" fmla="*/ 266700 h 1000"/>
                <a:gd name="T86" fmla="*/ 1362075 w 1038"/>
                <a:gd name="T87" fmla="*/ 250825 h 1000"/>
                <a:gd name="T88" fmla="*/ 1327150 w 1038"/>
                <a:gd name="T89" fmla="*/ 231775 h 1000"/>
                <a:gd name="T90" fmla="*/ 1292225 w 1038"/>
                <a:gd name="T91" fmla="*/ 209550 h 1000"/>
                <a:gd name="T92" fmla="*/ 1260475 w 1038"/>
                <a:gd name="T93" fmla="*/ 184150 h 1000"/>
                <a:gd name="T94" fmla="*/ 1228725 w 1038"/>
                <a:gd name="T95" fmla="*/ 158750 h 1000"/>
                <a:gd name="T96" fmla="*/ 1196975 w 1038"/>
                <a:gd name="T97" fmla="*/ 130175 h 1000"/>
                <a:gd name="T98" fmla="*/ 1171575 w 1038"/>
                <a:gd name="T99" fmla="*/ 101600 h 1000"/>
                <a:gd name="T100" fmla="*/ 1143000 w 1038"/>
                <a:gd name="T101" fmla="*/ 69850 h 1000"/>
                <a:gd name="T102" fmla="*/ 1120775 w 1038"/>
                <a:gd name="T103" fmla="*/ 34925 h 1000"/>
                <a:gd name="T104" fmla="*/ 1098550 w 1038"/>
                <a:gd name="T105" fmla="*/ 0 h 1000"/>
                <a:gd name="T106" fmla="*/ 1098550 w 103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692" y="0"/>
                  </a:moveTo>
                  <a:lnTo>
                    <a:pt x="0" y="400"/>
                  </a:lnTo>
                  <a:lnTo>
                    <a:pt x="20" y="434"/>
                  </a:lnTo>
                  <a:lnTo>
                    <a:pt x="40" y="466"/>
                  </a:lnTo>
                  <a:lnTo>
                    <a:pt x="62" y="498"/>
                  </a:lnTo>
                  <a:lnTo>
                    <a:pt x="86" y="530"/>
                  </a:lnTo>
                  <a:lnTo>
                    <a:pt x="110" y="560"/>
                  </a:lnTo>
                  <a:lnTo>
                    <a:pt x="134" y="590"/>
                  </a:lnTo>
                  <a:lnTo>
                    <a:pt x="160" y="618"/>
                  </a:lnTo>
                  <a:lnTo>
                    <a:pt x="186" y="646"/>
                  </a:lnTo>
                  <a:lnTo>
                    <a:pt x="214" y="672"/>
                  </a:lnTo>
                  <a:lnTo>
                    <a:pt x="242" y="698"/>
                  </a:lnTo>
                  <a:lnTo>
                    <a:pt x="272" y="724"/>
                  </a:lnTo>
                  <a:lnTo>
                    <a:pt x="302" y="748"/>
                  </a:lnTo>
                  <a:lnTo>
                    <a:pt x="332" y="772"/>
                  </a:lnTo>
                  <a:lnTo>
                    <a:pt x="364" y="794"/>
                  </a:lnTo>
                  <a:lnTo>
                    <a:pt x="396" y="814"/>
                  </a:lnTo>
                  <a:lnTo>
                    <a:pt x="430" y="836"/>
                  </a:lnTo>
                  <a:lnTo>
                    <a:pt x="464" y="854"/>
                  </a:lnTo>
                  <a:lnTo>
                    <a:pt x="498" y="872"/>
                  </a:lnTo>
                  <a:lnTo>
                    <a:pt x="534" y="890"/>
                  </a:lnTo>
                  <a:lnTo>
                    <a:pt x="570" y="906"/>
                  </a:lnTo>
                  <a:lnTo>
                    <a:pt x="606" y="920"/>
                  </a:lnTo>
                  <a:lnTo>
                    <a:pt x="642" y="934"/>
                  </a:lnTo>
                  <a:lnTo>
                    <a:pt x="680" y="946"/>
                  </a:lnTo>
                  <a:lnTo>
                    <a:pt x="718" y="958"/>
                  </a:lnTo>
                  <a:lnTo>
                    <a:pt x="756" y="968"/>
                  </a:lnTo>
                  <a:lnTo>
                    <a:pt x="796" y="976"/>
                  </a:lnTo>
                  <a:lnTo>
                    <a:pt x="834" y="984"/>
                  </a:lnTo>
                  <a:lnTo>
                    <a:pt x="874" y="990"/>
                  </a:lnTo>
                  <a:lnTo>
                    <a:pt x="916" y="994"/>
                  </a:lnTo>
                  <a:lnTo>
                    <a:pt x="956" y="998"/>
                  </a:lnTo>
                  <a:lnTo>
                    <a:pt x="996" y="1000"/>
                  </a:lnTo>
                  <a:lnTo>
                    <a:pt x="1038" y="1000"/>
                  </a:lnTo>
                  <a:lnTo>
                    <a:pt x="1038" y="200"/>
                  </a:lnTo>
                  <a:lnTo>
                    <a:pt x="1010" y="200"/>
                  </a:lnTo>
                  <a:lnTo>
                    <a:pt x="984" y="196"/>
                  </a:lnTo>
                  <a:lnTo>
                    <a:pt x="958" y="192"/>
                  </a:lnTo>
                  <a:lnTo>
                    <a:pt x="932" y="186"/>
                  </a:lnTo>
                  <a:lnTo>
                    <a:pt x="906" y="178"/>
                  </a:lnTo>
                  <a:lnTo>
                    <a:pt x="882" y="168"/>
                  </a:lnTo>
                  <a:lnTo>
                    <a:pt x="858" y="158"/>
                  </a:lnTo>
                  <a:lnTo>
                    <a:pt x="836" y="146"/>
                  </a:lnTo>
                  <a:lnTo>
                    <a:pt x="814" y="132"/>
                  </a:lnTo>
                  <a:lnTo>
                    <a:pt x="794" y="116"/>
                  </a:lnTo>
                  <a:lnTo>
                    <a:pt x="774" y="100"/>
                  </a:lnTo>
                  <a:lnTo>
                    <a:pt x="754" y="82"/>
                  </a:lnTo>
                  <a:lnTo>
                    <a:pt x="738" y="64"/>
                  </a:lnTo>
                  <a:lnTo>
                    <a:pt x="720" y="44"/>
                  </a:lnTo>
                  <a:lnTo>
                    <a:pt x="706" y="22"/>
                  </a:lnTo>
                  <a:lnTo>
                    <a:pt x="692" y="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5" name="Freeform 10"/>
            <p:cNvSpPr>
              <a:spLocks/>
            </p:cNvSpPr>
            <p:nvPr/>
          </p:nvSpPr>
          <p:spPr bwMode="auto">
            <a:xfrm>
              <a:off x="2925763" y="2286194"/>
              <a:ext cx="1647825" cy="1587500"/>
            </a:xfrm>
            <a:custGeom>
              <a:avLst/>
              <a:gdLst>
                <a:gd name="T0" fmla="*/ 1647825 w 1038"/>
                <a:gd name="T1" fmla="*/ 1270000 h 1000"/>
                <a:gd name="T2" fmla="*/ 1647825 w 1038"/>
                <a:gd name="T3" fmla="*/ 0 h 1000"/>
                <a:gd name="T4" fmla="*/ 1647825 w 1038"/>
                <a:gd name="T5" fmla="*/ 0 h 1000"/>
                <a:gd name="T6" fmla="*/ 1581150 w 1038"/>
                <a:gd name="T7" fmla="*/ 3175 h 1000"/>
                <a:gd name="T8" fmla="*/ 1517650 w 1038"/>
                <a:gd name="T9" fmla="*/ 6350 h 1000"/>
                <a:gd name="T10" fmla="*/ 1454150 w 1038"/>
                <a:gd name="T11" fmla="*/ 9525 h 1000"/>
                <a:gd name="T12" fmla="*/ 1387475 w 1038"/>
                <a:gd name="T13" fmla="*/ 19050 h 1000"/>
                <a:gd name="T14" fmla="*/ 1323975 w 1038"/>
                <a:gd name="T15" fmla="*/ 28575 h 1000"/>
                <a:gd name="T16" fmla="*/ 1263650 w 1038"/>
                <a:gd name="T17" fmla="*/ 41275 h 1000"/>
                <a:gd name="T18" fmla="*/ 1200150 w 1038"/>
                <a:gd name="T19" fmla="*/ 53975 h 1000"/>
                <a:gd name="T20" fmla="*/ 1139825 w 1038"/>
                <a:gd name="T21" fmla="*/ 69850 h 1000"/>
                <a:gd name="T22" fmla="*/ 1079500 w 1038"/>
                <a:gd name="T23" fmla="*/ 88900 h 1000"/>
                <a:gd name="T24" fmla="*/ 1019175 w 1038"/>
                <a:gd name="T25" fmla="*/ 107950 h 1000"/>
                <a:gd name="T26" fmla="*/ 962025 w 1038"/>
                <a:gd name="T27" fmla="*/ 130175 h 1000"/>
                <a:gd name="T28" fmla="*/ 904875 w 1038"/>
                <a:gd name="T29" fmla="*/ 152400 h 1000"/>
                <a:gd name="T30" fmla="*/ 847725 w 1038"/>
                <a:gd name="T31" fmla="*/ 177800 h 1000"/>
                <a:gd name="T32" fmla="*/ 790575 w 1038"/>
                <a:gd name="T33" fmla="*/ 203200 h 1000"/>
                <a:gd name="T34" fmla="*/ 736600 w 1038"/>
                <a:gd name="T35" fmla="*/ 231775 h 1000"/>
                <a:gd name="T36" fmla="*/ 682625 w 1038"/>
                <a:gd name="T37" fmla="*/ 263525 h 1000"/>
                <a:gd name="T38" fmla="*/ 628650 w 1038"/>
                <a:gd name="T39" fmla="*/ 295275 h 1000"/>
                <a:gd name="T40" fmla="*/ 577850 w 1038"/>
                <a:gd name="T41" fmla="*/ 330200 h 1000"/>
                <a:gd name="T42" fmla="*/ 527050 w 1038"/>
                <a:gd name="T43" fmla="*/ 365125 h 1000"/>
                <a:gd name="T44" fmla="*/ 479425 w 1038"/>
                <a:gd name="T45" fmla="*/ 403225 h 1000"/>
                <a:gd name="T46" fmla="*/ 431800 w 1038"/>
                <a:gd name="T47" fmla="*/ 441325 h 1000"/>
                <a:gd name="T48" fmla="*/ 384175 w 1038"/>
                <a:gd name="T49" fmla="*/ 479425 h 1000"/>
                <a:gd name="T50" fmla="*/ 339725 w 1038"/>
                <a:gd name="T51" fmla="*/ 520700 h 1000"/>
                <a:gd name="T52" fmla="*/ 295275 w 1038"/>
                <a:gd name="T53" fmla="*/ 565150 h 1000"/>
                <a:gd name="T54" fmla="*/ 254000 w 1038"/>
                <a:gd name="T55" fmla="*/ 609600 h 1000"/>
                <a:gd name="T56" fmla="*/ 212725 w 1038"/>
                <a:gd name="T57" fmla="*/ 654050 h 1000"/>
                <a:gd name="T58" fmla="*/ 174625 w 1038"/>
                <a:gd name="T59" fmla="*/ 701675 h 1000"/>
                <a:gd name="T60" fmla="*/ 136525 w 1038"/>
                <a:gd name="T61" fmla="*/ 749300 h 1000"/>
                <a:gd name="T62" fmla="*/ 98425 w 1038"/>
                <a:gd name="T63" fmla="*/ 796925 h 1000"/>
                <a:gd name="T64" fmla="*/ 63500 w 1038"/>
                <a:gd name="T65" fmla="*/ 847725 h 1000"/>
                <a:gd name="T66" fmla="*/ 31750 w 1038"/>
                <a:gd name="T67" fmla="*/ 901700 h 1000"/>
                <a:gd name="T68" fmla="*/ 0 w 1038"/>
                <a:gd name="T69" fmla="*/ 952500 h 1000"/>
                <a:gd name="T70" fmla="*/ 1098550 w 1038"/>
                <a:gd name="T71" fmla="*/ 1587500 h 1000"/>
                <a:gd name="T72" fmla="*/ 1098550 w 1038"/>
                <a:gd name="T73" fmla="*/ 1587500 h 1000"/>
                <a:gd name="T74" fmla="*/ 1120775 w 1038"/>
                <a:gd name="T75" fmla="*/ 1552575 h 1000"/>
                <a:gd name="T76" fmla="*/ 1143000 w 1038"/>
                <a:gd name="T77" fmla="*/ 1520825 h 1000"/>
                <a:gd name="T78" fmla="*/ 1171575 w 1038"/>
                <a:gd name="T79" fmla="*/ 1489075 h 1000"/>
                <a:gd name="T80" fmla="*/ 1196975 w 1038"/>
                <a:gd name="T81" fmla="*/ 1457325 h 1000"/>
                <a:gd name="T82" fmla="*/ 1228725 w 1038"/>
                <a:gd name="T83" fmla="*/ 1431925 h 1000"/>
                <a:gd name="T84" fmla="*/ 1260475 w 1038"/>
                <a:gd name="T85" fmla="*/ 1403350 h 1000"/>
                <a:gd name="T86" fmla="*/ 1292225 w 1038"/>
                <a:gd name="T87" fmla="*/ 1381125 h 1000"/>
                <a:gd name="T88" fmla="*/ 1327150 w 1038"/>
                <a:gd name="T89" fmla="*/ 1358900 h 1000"/>
                <a:gd name="T90" fmla="*/ 1362075 w 1038"/>
                <a:gd name="T91" fmla="*/ 1339850 h 1000"/>
                <a:gd name="T92" fmla="*/ 1400175 w 1038"/>
                <a:gd name="T93" fmla="*/ 1320800 h 1000"/>
                <a:gd name="T94" fmla="*/ 1438275 w 1038"/>
                <a:gd name="T95" fmla="*/ 1304925 h 1000"/>
                <a:gd name="T96" fmla="*/ 1479550 w 1038"/>
                <a:gd name="T97" fmla="*/ 1295400 h 1000"/>
                <a:gd name="T98" fmla="*/ 1520825 w 1038"/>
                <a:gd name="T99" fmla="*/ 1282700 h 1000"/>
                <a:gd name="T100" fmla="*/ 1562100 w 1038"/>
                <a:gd name="T101" fmla="*/ 1276350 h 1000"/>
                <a:gd name="T102" fmla="*/ 1603375 w 1038"/>
                <a:gd name="T103" fmla="*/ 1273175 h 1000"/>
                <a:gd name="T104" fmla="*/ 1647825 w 1038"/>
                <a:gd name="T105" fmla="*/ 1270000 h 1000"/>
                <a:gd name="T106" fmla="*/ 1647825 w 1038"/>
                <a:gd name="T107" fmla="*/ 12700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38" h="1000">
                  <a:moveTo>
                    <a:pt x="1038" y="800"/>
                  </a:moveTo>
                  <a:lnTo>
                    <a:pt x="1038" y="0"/>
                  </a:lnTo>
                  <a:lnTo>
                    <a:pt x="996" y="2"/>
                  </a:lnTo>
                  <a:lnTo>
                    <a:pt x="956" y="4"/>
                  </a:lnTo>
                  <a:lnTo>
                    <a:pt x="916" y="6"/>
                  </a:lnTo>
                  <a:lnTo>
                    <a:pt x="874" y="12"/>
                  </a:lnTo>
                  <a:lnTo>
                    <a:pt x="834" y="18"/>
                  </a:lnTo>
                  <a:lnTo>
                    <a:pt x="796" y="26"/>
                  </a:lnTo>
                  <a:lnTo>
                    <a:pt x="756" y="34"/>
                  </a:lnTo>
                  <a:lnTo>
                    <a:pt x="718" y="44"/>
                  </a:lnTo>
                  <a:lnTo>
                    <a:pt x="680" y="56"/>
                  </a:lnTo>
                  <a:lnTo>
                    <a:pt x="642" y="68"/>
                  </a:lnTo>
                  <a:lnTo>
                    <a:pt x="606" y="82"/>
                  </a:lnTo>
                  <a:lnTo>
                    <a:pt x="570" y="96"/>
                  </a:lnTo>
                  <a:lnTo>
                    <a:pt x="534" y="112"/>
                  </a:lnTo>
                  <a:lnTo>
                    <a:pt x="498" y="128"/>
                  </a:lnTo>
                  <a:lnTo>
                    <a:pt x="464" y="146"/>
                  </a:lnTo>
                  <a:lnTo>
                    <a:pt x="430" y="166"/>
                  </a:lnTo>
                  <a:lnTo>
                    <a:pt x="396" y="186"/>
                  </a:lnTo>
                  <a:lnTo>
                    <a:pt x="364" y="208"/>
                  </a:lnTo>
                  <a:lnTo>
                    <a:pt x="332" y="230"/>
                  </a:lnTo>
                  <a:lnTo>
                    <a:pt x="302" y="254"/>
                  </a:lnTo>
                  <a:lnTo>
                    <a:pt x="272" y="278"/>
                  </a:lnTo>
                  <a:lnTo>
                    <a:pt x="242" y="302"/>
                  </a:lnTo>
                  <a:lnTo>
                    <a:pt x="214" y="328"/>
                  </a:lnTo>
                  <a:lnTo>
                    <a:pt x="186" y="356"/>
                  </a:lnTo>
                  <a:lnTo>
                    <a:pt x="160" y="384"/>
                  </a:lnTo>
                  <a:lnTo>
                    <a:pt x="134" y="412"/>
                  </a:lnTo>
                  <a:lnTo>
                    <a:pt x="110" y="442"/>
                  </a:lnTo>
                  <a:lnTo>
                    <a:pt x="86" y="472"/>
                  </a:lnTo>
                  <a:lnTo>
                    <a:pt x="62" y="502"/>
                  </a:lnTo>
                  <a:lnTo>
                    <a:pt x="40" y="534"/>
                  </a:lnTo>
                  <a:lnTo>
                    <a:pt x="20" y="568"/>
                  </a:lnTo>
                  <a:lnTo>
                    <a:pt x="0" y="600"/>
                  </a:lnTo>
                  <a:lnTo>
                    <a:pt x="692" y="1000"/>
                  </a:lnTo>
                  <a:lnTo>
                    <a:pt x="706" y="978"/>
                  </a:lnTo>
                  <a:lnTo>
                    <a:pt x="720" y="958"/>
                  </a:lnTo>
                  <a:lnTo>
                    <a:pt x="738" y="938"/>
                  </a:lnTo>
                  <a:lnTo>
                    <a:pt x="754" y="918"/>
                  </a:lnTo>
                  <a:lnTo>
                    <a:pt x="774" y="902"/>
                  </a:lnTo>
                  <a:lnTo>
                    <a:pt x="794" y="884"/>
                  </a:lnTo>
                  <a:lnTo>
                    <a:pt x="814" y="870"/>
                  </a:lnTo>
                  <a:lnTo>
                    <a:pt x="836" y="856"/>
                  </a:lnTo>
                  <a:lnTo>
                    <a:pt x="858" y="844"/>
                  </a:lnTo>
                  <a:lnTo>
                    <a:pt x="882" y="832"/>
                  </a:lnTo>
                  <a:lnTo>
                    <a:pt x="906" y="822"/>
                  </a:lnTo>
                  <a:lnTo>
                    <a:pt x="932" y="816"/>
                  </a:lnTo>
                  <a:lnTo>
                    <a:pt x="958" y="808"/>
                  </a:lnTo>
                  <a:lnTo>
                    <a:pt x="984" y="804"/>
                  </a:lnTo>
                  <a:lnTo>
                    <a:pt x="1010" y="802"/>
                  </a:lnTo>
                  <a:lnTo>
                    <a:pt x="1038" y="8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6" name="Freeform 11"/>
            <p:cNvSpPr>
              <a:spLocks/>
            </p:cNvSpPr>
            <p:nvPr/>
          </p:nvSpPr>
          <p:spPr bwMode="auto">
            <a:xfrm>
              <a:off x="4573587" y="4508694"/>
              <a:ext cx="1651000" cy="1587500"/>
            </a:xfrm>
            <a:custGeom>
              <a:avLst/>
              <a:gdLst>
                <a:gd name="T0" fmla="*/ 0 w 1040"/>
                <a:gd name="T1" fmla="*/ 317500 h 1000"/>
                <a:gd name="T2" fmla="*/ 0 w 1040"/>
                <a:gd name="T3" fmla="*/ 1587500 h 1000"/>
                <a:gd name="T4" fmla="*/ 0 w 1040"/>
                <a:gd name="T5" fmla="*/ 1587500 h 1000"/>
                <a:gd name="T6" fmla="*/ 66675 w 1040"/>
                <a:gd name="T7" fmla="*/ 1587500 h 1000"/>
                <a:gd name="T8" fmla="*/ 133350 w 1040"/>
                <a:gd name="T9" fmla="*/ 1584325 h 1000"/>
                <a:gd name="T10" fmla="*/ 196850 w 1040"/>
                <a:gd name="T11" fmla="*/ 1577975 h 1000"/>
                <a:gd name="T12" fmla="*/ 260350 w 1040"/>
                <a:gd name="T13" fmla="*/ 1571625 h 1000"/>
                <a:gd name="T14" fmla="*/ 323850 w 1040"/>
                <a:gd name="T15" fmla="*/ 1562100 h 1000"/>
                <a:gd name="T16" fmla="*/ 387350 w 1040"/>
                <a:gd name="T17" fmla="*/ 1549400 h 1000"/>
                <a:gd name="T18" fmla="*/ 447675 w 1040"/>
                <a:gd name="T19" fmla="*/ 1536700 h 1000"/>
                <a:gd name="T20" fmla="*/ 511175 w 1040"/>
                <a:gd name="T21" fmla="*/ 1520825 h 1000"/>
                <a:gd name="T22" fmla="*/ 571500 w 1040"/>
                <a:gd name="T23" fmla="*/ 1501775 h 1000"/>
                <a:gd name="T24" fmla="*/ 628650 w 1040"/>
                <a:gd name="T25" fmla="*/ 1482725 h 1000"/>
                <a:gd name="T26" fmla="*/ 688975 w 1040"/>
                <a:gd name="T27" fmla="*/ 1460500 h 1000"/>
                <a:gd name="T28" fmla="*/ 746125 w 1040"/>
                <a:gd name="T29" fmla="*/ 1438275 h 1000"/>
                <a:gd name="T30" fmla="*/ 803275 w 1040"/>
                <a:gd name="T31" fmla="*/ 1412875 h 1000"/>
                <a:gd name="T32" fmla="*/ 857250 w 1040"/>
                <a:gd name="T33" fmla="*/ 1384300 h 1000"/>
                <a:gd name="T34" fmla="*/ 914400 w 1040"/>
                <a:gd name="T35" fmla="*/ 1355725 h 1000"/>
                <a:gd name="T36" fmla="*/ 965200 w 1040"/>
                <a:gd name="T37" fmla="*/ 1327150 h 1000"/>
                <a:gd name="T38" fmla="*/ 1019175 w 1040"/>
                <a:gd name="T39" fmla="*/ 1292225 h 1000"/>
                <a:gd name="T40" fmla="*/ 1069975 w 1040"/>
                <a:gd name="T41" fmla="*/ 1260475 h 1000"/>
                <a:gd name="T42" fmla="*/ 1120775 w 1040"/>
                <a:gd name="T43" fmla="*/ 1225550 h 1000"/>
                <a:gd name="T44" fmla="*/ 1168400 w 1040"/>
                <a:gd name="T45" fmla="*/ 1187450 h 1000"/>
                <a:gd name="T46" fmla="*/ 1216025 w 1040"/>
                <a:gd name="T47" fmla="*/ 1149350 h 1000"/>
                <a:gd name="T48" fmla="*/ 1263650 w 1040"/>
                <a:gd name="T49" fmla="*/ 1108075 h 1000"/>
                <a:gd name="T50" fmla="*/ 1308100 w 1040"/>
                <a:gd name="T51" fmla="*/ 1066800 h 1000"/>
                <a:gd name="T52" fmla="*/ 1352550 w 1040"/>
                <a:gd name="T53" fmla="*/ 1025525 h 1000"/>
                <a:gd name="T54" fmla="*/ 1397000 w 1040"/>
                <a:gd name="T55" fmla="*/ 981075 h 1000"/>
                <a:gd name="T56" fmla="*/ 1435100 w 1040"/>
                <a:gd name="T57" fmla="*/ 936625 h 1000"/>
                <a:gd name="T58" fmla="*/ 1476375 w 1040"/>
                <a:gd name="T59" fmla="*/ 889000 h 1000"/>
                <a:gd name="T60" fmla="*/ 1514475 w 1040"/>
                <a:gd name="T61" fmla="*/ 841375 h 1000"/>
                <a:gd name="T62" fmla="*/ 1549400 w 1040"/>
                <a:gd name="T63" fmla="*/ 790575 h 1000"/>
                <a:gd name="T64" fmla="*/ 1584325 w 1040"/>
                <a:gd name="T65" fmla="*/ 739775 h 1000"/>
                <a:gd name="T66" fmla="*/ 1619250 w 1040"/>
                <a:gd name="T67" fmla="*/ 688975 h 1000"/>
                <a:gd name="T68" fmla="*/ 1651000 w 1040"/>
                <a:gd name="T69" fmla="*/ 635000 h 1000"/>
                <a:gd name="T70" fmla="*/ 549275 w 1040"/>
                <a:gd name="T71" fmla="*/ 0 h 1000"/>
                <a:gd name="T72" fmla="*/ 549275 w 1040"/>
                <a:gd name="T73" fmla="*/ 0 h 1000"/>
                <a:gd name="T74" fmla="*/ 530225 w 1040"/>
                <a:gd name="T75" fmla="*/ 34925 h 1000"/>
                <a:gd name="T76" fmla="*/ 504825 w 1040"/>
                <a:gd name="T77" fmla="*/ 69850 h 1000"/>
                <a:gd name="T78" fmla="*/ 479425 w 1040"/>
                <a:gd name="T79" fmla="*/ 101600 h 1000"/>
                <a:gd name="T80" fmla="*/ 450850 w 1040"/>
                <a:gd name="T81" fmla="*/ 130175 h 1000"/>
                <a:gd name="T82" fmla="*/ 422275 w 1040"/>
                <a:gd name="T83" fmla="*/ 158750 h 1000"/>
                <a:gd name="T84" fmla="*/ 390525 w 1040"/>
                <a:gd name="T85" fmla="*/ 184150 h 1000"/>
                <a:gd name="T86" fmla="*/ 358775 w 1040"/>
                <a:gd name="T87" fmla="*/ 209550 h 1000"/>
                <a:gd name="T88" fmla="*/ 323850 w 1040"/>
                <a:gd name="T89" fmla="*/ 231775 h 1000"/>
                <a:gd name="T90" fmla="*/ 285750 w 1040"/>
                <a:gd name="T91" fmla="*/ 250825 h 1000"/>
                <a:gd name="T92" fmla="*/ 247650 w 1040"/>
                <a:gd name="T93" fmla="*/ 266700 h 1000"/>
                <a:gd name="T94" fmla="*/ 209550 w 1040"/>
                <a:gd name="T95" fmla="*/ 282575 h 1000"/>
                <a:gd name="T96" fmla="*/ 171450 w 1040"/>
                <a:gd name="T97" fmla="*/ 295275 h 1000"/>
                <a:gd name="T98" fmla="*/ 130175 w 1040"/>
                <a:gd name="T99" fmla="*/ 304800 h 1000"/>
                <a:gd name="T100" fmla="*/ 88900 w 1040"/>
                <a:gd name="T101" fmla="*/ 311150 h 1000"/>
                <a:gd name="T102" fmla="*/ 44450 w 1040"/>
                <a:gd name="T103" fmla="*/ 317500 h 1000"/>
                <a:gd name="T104" fmla="*/ 0 w 1040"/>
                <a:gd name="T105" fmla="*/ 317500 h 1000"/>
                <a:gd name="T106" fmla="*/ 0 w 1040"/>
                <a:gd name="T107" fmla="*/ 31750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200"/>
                  </a:moveTo>
                  <a:lnTo>
                    <a:pt x="0" y="1000"/>
                  </a:lnTo>
                  <a:lnTo>
                    <a:pt x="42" y="1000"/>
                  </a:lnTo>
                  <a:lnTo>
                    <a:pt x="84" y="998"/>
                  </a:lnTo>
                  <a:lnTo>
                    <a:pt x="124" y="994"/>
                  </a:lnTo>
                  <a:lnTo>
                    <a:pt x="164" y="990"/>
                  </a:lnTo>
                  <a:lnTo>
                    <a:pt x="204" y="984"/>
                  </a:lnTo>
                  <a:lnTo>
                    <a:pt x="244" y="976"/>
                  </a:lnTo>
                  <a:lnTo>
                    <a:pt x="282" y="968"/>
                  </a:lnTo>
                  <a:lnTo>
                    <a:pt x="322" y="958"/>
                  </a:lnTo>
                  <a:lnTo>
                    <a:pt x="360" y="946"/>
                  </a:lnTo>
                  <a:lnTo>
                    <a:pt x="396" y="934"/>
                  </a:lnTo>
                  <a:lnTo>
                    <a:pt x="434" y="920"/>
                  </a:lnTo>
                  <a:lnTo>
                    <a:pt x="470" y="906"/>
                  </a:lnTo>
                  <a:lnTo>
                    <a:pt x="506" y="890"/>
                  </a:lnTo>
                  <a:lnTo>
                    <a:pt x="540" y="872"/>
                  </a:lnTo>
                  <a:lnTo>
                    <a:pt x="576" y="854"/>
                  </a:lnTo>
                  <a:lnTo>
                    <a:pt x="608" y="836"/>
                  </a:lnTo>
                  <a:lnTo>
                    <a:pt x="642" y="814"/>
                  </a:lnTo>
                  <a:lnTo>
                    <a:pt x="674" y="794"/>
                  </a:lnTo>
                  <a:lnTo>
                    <a:pt x="706" y="772"/>
                  </a:lnTo>
                  <a:lnTo>
                    <a:pt x="736" y="748"/>
                  </a:lnTo>
                  <a:lnTo>
                    <a:pt x="766" y="724"/>
                  </a:lnTo>
                  <a:lnTo>
                    <a:pt x="796" y="698"/>
                  </a:lnTo>
                  <a:lnTo>
                    <a:pt x="824" y="672"/>
                  </a:lnTo>
                  <a:lnTo>
                    <a:pt x="852" y="646"/>
                  </a:lnTo>
                  <a:lnTo>
                    <a:pt x="880" y="618"/>
                  </a:lnTo>
                  <a:lnTo>
                    <a:pt x="904" y="590"/>
                  </a:lnTo>
                  <a:lnTo>
                    <a:pt x="930" y="560"/>
                  </a:lnTo>
                  <a:lnTo>
                    <a:pt x="954" y="530"/>
                  </a:lnTo>
                  <a:lnTo>
                    <a:pt x="976" y="498"/>
                  </a:lnTo>
                  <a:lnTo>
                    <a:pt x="998" y="466"/>
                  </a:lnTo>
                  <a:lnTo>
                    <a:pt x="1020" y="434"/>
                  </a:lnTo>
                  <a:lnTo>
                    <a:pt x="1040" y="400"/>
                  </a:lnTo>
                  <a:lnTo>
                    <a:pt x="346" y="0"/>
                  </a:lnTo>
                  <a:lnTo>
                    <a:pt x="334" y="22"/>
                  </a:lnTo>
                  <a:lnTo>
                    <a:pt x="318" y="44"/>
                  </a:lnTo>
                  <a:lnTo>
                    <a:pt x="302" y="64"/>
                  </a:lnTo>
                  <a:lnTo>
                    <a:pt x="284" y="82"/>
                  </a:lnTo>
                  <a:lnTo>
                    <a:pt x="266" y="100"/>
                  </a:lnTo>
                  <a:lnTo>
                    <a:pt x="246" y="116"/>
                  </a:lnTo>
                  <a:lnTo>
                    <a:pt x="226" y="132"/>
                  </a:lnTo>
                  <a:lnTo>
                    <a:pt x="204" y="146"/>
                  </a:lnTo>
                  <a:lnTo>
                    <a:pt x="180" y="158"/>
                  </a:lnTo>
                  <a:lnTo>
                    <a:pt x="156" y="168"/>
                  </a:lnTo>
                  <a:lnTo>
                    <a:pt x="132" y="178"/>
                  </a:lnTo>
                  <a:lnTo>
                    <a:pt x="108" y="186"/>
                  </a:lnTo>
                  <a:lnTo>
                    <a:pt x="82" y="192"/>
                  </a:lnTo>
                  <a:lnTo>
                    <a:pt x="56" y="196"/>
                  </a:lnTo>
                  <a:lnTo>
                    <a:pt x="28" y="200"/>
                  </a:lnTo>
                  <a:lnTo>
                    <a:pt x="0" y="200"/>
                  </a:lnTo>
                  <a:close/>
                </a:path>
              </a:pathLst>
            </a:custGeom>
            <a:noFill/>
            <a:ln w="12700">
              <a:solidFill>
                <a:srgbClr val="000000"/>
              </a:solidFill>
              <a:prstDash val="solid"/>
              <a:round/>
              <a:headEnd/>
              <a:tailEnd/>
            </a:ln>
          </p:spPr>
          <p:txBody>
            <a:bodyPr/>
            <a:lstStyle/>
            <a:p>
              <a:endParaRPr lang="en-GB"/>
            </a:p>
          </p:txBody>
        </p:sp>
        <p:sp>
          <p:nvSpPr>
            <p:cNvPr id="117" name="Freeform 12"/>
            <p:cNvSpPr>
              <a:spLocks/>
            </p:cNvSpPr>
            <p:nvPr/>
          </p:nvSpPr>
          <p:spPr bwMode="auto">
            <a:xfrm>
              <a:off x="4573587" y="2286194"/>
              <a:ext cx="1651000" cy="1587500"/>
            </a:xfrm>
            <a:custGeom>
              <a:avLst/>
              <a:gdLst>
                <a:gd name="T0" fmla="*/ 0 w 1040"/>
                <a:gd name="T1" fmla="*/ 0 h 1000"/>
                <a:gd name="T2" fmla="*/ 0 w 1040"/>
                <a:gd name="T3" fmla="*/ 1270000 h 1000"/>
                <a:gd name="T4" fmla="*/ 0 w 1040"/>
                <a:gd name="T5" fmla="*/ 1270000 h 1000"/>
                <a:gd name="T6" fmla="*/ 44450 w 1040"/>
                <a:gd name="T7" fmla="*/ 1273175 h 1000"/>
                <a:gd name="T8" fmla="*/ 88900 w 1040"/>
                <a:gd name="T9" fmla="*/ 1276350 h 1000"/>
                <a:gd name="T10" fmla="*/ 130175 w 1040"/>
                <a:gd name="T11" fmla="*/ 1282700 h 1000"/>
                <a:gd name="T12" fmla="*/ 171450 w 1040"/>
                <a:gd name="T13" fmla="*/ 1295400 h 1000"/>
                <a:gd name="T14" fmla="*/ 209550 w 1040"/>
                <a:gd name="T15" fmla="*/ 1304925 h 1000"/>
                <a:gd name="T16" fmla="*/ 247650 w 1040"/>
                <a:gd name="T17" fmla="*/ 1320800 h 1000"/>
                <a:gd name="T18" fmla="*/ 285750 w 1040"/>
                <a:gd name="T19" fmla="*/ 1339850 h 1000"/>
                <a:gd name="T20" fmla="*/ 323850 w 1040"/>
                <a:gd name="T21" fmla="*/ 1358900 h 1000"/>
                <a:gd name="T22" fmla="*/ 358775 w 1040"/>
                <a:gd name="T23" fmla="*/ 1381125 h 1000"/>
                <a:gd name="T24" fmla="*/ 390525 w 1040"/>
                <a:gd name="T25" fmla="*/ 1403350 h 1000"/>
                <a:gd name="T26" fmla="*/ 422275 w 1040"/>
                <a:gd name="T27" fmla="*/ 1431925 h 1000"/>
                <a:gd name="T28" fmla="*/ 450850 w 1040"/>
                <a:gd name="T29" fmla="*/ 1457325 h 1000"/>
                <a:gd name="T30" fmla="*/ 479425 w 1040"/>
                <a:gd name="T31" fmla="*/ 1489075 h 1000"/>
                <a:gd name="T32" fmla="*/ 504825 w 1040"/>
                <a:gd name="T33" fmla="*/ 1520825 h 1000"/>
                <a:gd name="T34" fmla="*/ 530225 w 1040"/>
                <a:gd name="T35" fmla="*/ 1552575 h 1000"/>
                <a:gd name="T36" fmla="*/ 549275 w 1040"/>
                <a:gd name="T37" fmla="*/ 1587500 h 1000"/>
                <a:gd name="T38" fmla="*/ 1651000 w 1040"/>
                <a:gd name="T39" fmla="*/ 952500 h 1000"/>
                <a:gd name="T40" fmla="*/ 1651000 w 1040"/>
                <a:gd name="T41" fmla="*/ 952500 h 1000"/>
                <a:gd name="T42" fmla="*/ 1619250 w 1040"/>
                <a:gd name="T43" fmla="*/ 901700 h 1000"/>
                <a:gd name="T44" fmla="*/ 1584325 w 1040"/>
                <a:gd name="T45" fmla="*/ 847725 h 1000"/>
                <a:gd name="T46" fmla="*/ 1549400 w 1040"/>
                <a:gd name="T47" fmla="*/ 796925 h 1000"/>
                <a:gd name="T48" fmla="*/ 1514475 w 1040"/>
                <a:gd name="T49" fmla="*/ 749300 h 1000"/>
                <a:gd name="T50" fmla="*/ 1476375 w 1040"/>
                <a:gd name="T51" fmla="*/ 701675 h 1000"/>
                <a:gd name="T52" fmla="*/ 1435100 w 1040"/>
                <a:gd name="T53" fmla="*/ 654050 h 1000"/>
                <a:gd name="T54" fmla="*/ 1397000 w 1040"/>
                <a:gd name="T55" fmla="*/ 609600 h 1000"/>
                <a:gd name="T56" fmla="*/ 1352550 w 1040"/>
                <a:gd name="T57" fmla="*/ 565150 h 1000"/>
                <a:gd name="T58" fmla="*/ 1308100 w 1040"/>
                <a:gd name="T59" fmla="*/ 520700 h 1000"/>
                <a:gd name="T60" fmla="*/ 1263650 w 1040"/>
                <a:gd name="T61" fmla="*/ 479425 h 1000"/>
                <a:gd name="T62" fmla="*/ 1216025 w 1040"/>
                <a:gd name="T63" fmla="*/ 441325 h 1000"/>
                <a:gd name="T64" fmla="*/ 1168400 w 1040"/>
                <a:gd name="T65" fmla="*/ 403225 h 1000"/>
                <a:gd name="T66" fmla="*/ 1120775 w 1040"/>
                <a:gd name="T67" fmla="*/ 365125 h 1000"/>
                <a:gd name="T68" fmla="*/ 1069975 w 1040"/>
                <a:gd name="T69" fmla="*/ 330200 h 1000"/>
                <a:gd name="T70" fmla="*/ 1019175 w 1040"/>
                <a:gd name="T71" fmla="*/ 295275 h 1000"/>
                <a:gd name="T72" fmla="*/ 965200 w 1040"/>
                <a:gd name="T73" fmla="*/ 263525 h 1000"/>
                <a:gd name="T74" fmla="*/ 914400 w 1040"/>
                <a:gd name="T75" fmla="*/ 231775 h 1000"/>
                <a:gd name="T76" fmla="*/ 857250 w 1040"/>
                <a:gd name="T77" fmla="*/ 203200 h 1000"/>
                <a:gd name="T78" fmla="*/ 803275 w 1040"/>
                <a:gd name="T79" fmla="*/ 177800 h 1000"/>
                <a:gd name="T80" fmla="*/ 746125 w 1040"/>
                <a:gd name="T81" fmla="*/ 152400 h 1000"/>
                <a:gd name="T82" fmla="*/ 688975 w 1040"/>
                <a:gd name="T83" fmla="*/ 130175 h 1000"/>
                <a:gd name="T84" fmla="*/ 628650 w 1040"/>
                <a:gd name="T85" fmla="*/ 107950 h 1000"/>
                <a:gd name="T86" fmla="*/ 571500 w 1040"/>
                <a:gd name="T87" fmla="*/ 88900 h 1000"/>
                <a:gd name="T88" fmla="*/ 511175 w 1040"/>
                <a:gd name="T89" fmla="*/ 69850 h 1000"/>
                <a:gd name="T90" fmla="*/ 447675 w 1040"/>
                <a:gd name="T91" fmla="*/ 53975 h 1000"/>
                <a:gd name="T92" fmla="*/ 387350 w 1040"/>
                <a:gd name="T93" fmla="*/ 41275 h 1000"/>
                <a:gd name="T94" fmla="*/ 323850 w 1040"/>
                <a:gd name="T95" fmla="*/ 28575 h 1000"/>
                <a:gd name="T96" fmla="*/ 260350 w 1040"/>
                <a:gd name="T97" fmla="*/ 19050 h 1000"/>
                <a:gd name="T98" fmla="*/ 196850 w 1040"/>
                <a:gd name="T99" fmla="*/ 9525 h 1000"/>
                <a:gd name="T100" fmla="*/ 133350 w 1040"/>
                <a:gd name="T101" fmla="*/ 6350 h 1000"/>
                <a:gd name="T102" fmla="*/ 66675 w 1040"/>
                <a:gd name="T103" fmla="*/ 3175 h 1000"/>
                <a:gd name="T104" fmla="*/ 0 w 1040"/>
                <a:gd name="T105" fmla="*/ 0 h 1000"/>
                <a:gd name="T106" fmla="*/ 0 w 1040"/>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0" h="1000">
                  <a:moveTo>
                    <a:pt x="0" y="0"/>
                  </a:moveTo>
                  <a:lnTo>
                    <a:pt x="0" y="800"/>
                  </a:lnTo>
                  <a:lnTo>
                    <a:pt x="28" y="802"/>
                  </a:lnTo>
                  <a:lnTo>
                    <a:pt x="56" y="804"/>
                  </a:lnTo>
                  <a:lnTo>
                    <a:pt x="82" y="808"/>
                  </a:lnTo>
                  <a:lnTo>
                    <a:pt x="108" y="816"/>
                  </a:lnTo>
                  <a:lnTo>
                    <a:pt x="132" y="822"/>
                  </a:lnTo>
                  <a:lnTo>
                    <a:pt x="156" y="832"/>
                  </a:lnTo>
                  <a:lnTo>
                    <a:pt x="180" y="844"/>
                  </a:lnTo>
                  <a:lnTo>
                    <a:pt x="204" y="856"/>
                  </a:lnTo>
                  <a:lnTo>
                    <a:pt x="226" y="870"/>
                  </a:lnTo>
                  <a:lnTo>
                    <a:pt x="246" y="884"/>
                  </a:lnTo>
                  <a:lnTo>
                    <a:pt x="266" y="902"/>
                  </a:lnTo>
                  <a:lnTo>
                    <a:pt x="284" y="918"/>
                  </a:lnTo>
                  <a:lnTo>
                    <a:pt x="302" y="938"/>
                  </a:lnTo>
                  <a:lnTo>
                    <a:pt x="318" y="958"/>
                  </a:lnTo>
                  <a:lnTo>
                    <a:pt x="334" y="978"/>
                  </a:lnTo>
                  <a:lnTo>
                    <a:pt x="346" y="1000"/>
                  </a:lnTo>
                  <a:lnTo>
                    <a:pt x="1040" y="600"/>
                  </a:lnTo>
                  <a:lnTo>
                    <a:pt x="1020" y="568"/>
                  </a:lnTo>
                  <a:lnTo>
                    <a:pt x="998" y="534"/>
                  </a:lnTo>
                  <a:lnTo>
                    <a:pt x="976" y="502"/>
                  </a:lnTo>
                  <a:lnTo>
                    <a:pt x="954" y="472"/>
                  </a:lnTo>
                  <a:lnTo>
                    <a:pt x="930" y="442"/>
                  </a:lnTo>
                  <a:lnTo>
                    <a:pt x="904" y="412"/>
                  </a:lnTo>
                  <a:lnTo>
                    <a:pt x="880" y="384"/>
                  </a:lnTo>
                  <a:lnTo>
                    <a:pt x="852" y="356"/>
                  </a:lnTo>
                  <a:lnTo>
                    <a:pt x="824" y="328"/>
                  </a:lnTo>
                  <a:lnTo>
                    <a:pt x="796" y="302"/>
                  </a:lnTo>
                  <a:lnTo>
                    <a:pt x="766" y="278"/>
                  </a:lnTo>
                  <a:lnTo>
                    <a:pt x="736" y="254"/>
                  </a:lnTo>
                  <a:lnTo>
                    <a:pt x="706" y="230"/>
                  </a:lnTo>
                  <a:lnTo>
                    <a:pt x="674" y="208"/>
                  </a:lnTo>
                  <a:lnTo>
                    <a:pt x="642" y="186"/>
                  </a:lnTo>
                  <a:lnTo>
                    <a:pt x="608" y="166"/>
                  </a:lnTo>
                  <a:lnTo>
                    <a:pt x="576" y="146"/>
                  </a:lnTo>
                  <a:lnTo>
                    <a:pt x="540" y="128"/>
                  </a:lnTo>
                  <a:lnTo>
                    <a:pt x="506" y="112"/>
                  </a:lnTo>
                  <a:lnTo>
                    <a:pt x="470" y="96"/>
                  </a:lnTo>
                  <a:lnTo>
                    <a:pt x="434" y="82"/>
                  </a:lnTo>
                  <a:lnTo>
                    <a:pt x="396" y="68"/>
                  </a:lnTo>
                  <a:lnTo>
                    <a:pt x="360" y="56"/>
                  </a:lnTo>
                  <a:lnTo>
                    <a:pt x="322" y="44"/>
                  </a:lnTo>
                  <a:lnTo>
                    <a:pt x="282" y="34"/>
                  </a:lnTo>
                  <a:lnTo>
                    <a:pt x="244" y="26"/>
                  </a:lnTo>
                  <a:lnTo>
                    <a:pt x="204" y="18"/>
                  </a:lnTo>
                  <a:lnTo>
                    <a:pt x="164" y="12"/>
                  </a:lnTo>
                  <a:lnTo>
                    <a:pt x="124" y="6"/>
                  </a:lnTo>
                  <a:lnTo>
                    <a:pt x="84" y="4"/>
                  </a:lnTo>
                  <a:lnTo>
                    <a:pt x="42" y="2"/>
                  </a:lnTo>
                  <a:lnTo>
                    <a:pt x="0" y="0"/>
                  </a:lnTo>
                  <a:close/>
                </a:path>
              </a:pathLst>
            </a:custGeom>
            <a:noFill/>
            <a:ln w="12700" cap="flat" cmpd="sng">
              <a:solidFill>
                <a:srgbClr val="000000"/>
              </a:solidFill>
              <a:prstDash val="solid"/>
              <a:round/>
              <a:headEnd type="none" w="med" len="med"/>
              <a:tailEnd type="none" w="med" len="med"/>
            </a:ln>
            <a:effectLst/>
            <a:extLst/>
          </p:spPr>
          <p:txBody>
            <a:bodyPr/>
            <a:lstStyle/>
            <a:p>
              <a:endParaRPr lang="en-GB"/>
            </a:p>
          </p:txBody>
        </p:sp>
        <p:sp>
          <p:nvSpPr>
            <p:cNvPr id="118" name="Freeform 13"/>
            <p:cNvSpPr>
              <a:spLocks/>
            </p:cNvSpPr>
            <p:nvPr/>
          </p:nvSpPr>
          <p:spPr bwMode="auto">
            <a:xfrm>
              <a:off x="5122864" y="3238693"/>
              <a:ext cx="1355725" cy="1905000"/>
            </a:xfrm>
            <a:custGeom>
              <a:avLst/>
              <a:gdLst>
                <a:gd name="T0" fmla="*/ 85725 w 854"/>
                <a:gd name="T1" fmla="*/ 952500 h 1200"/>
                <a:gd name="T2" fmla="*/ 85725 w 854"/>
                <a:gd name="T3" fmla="*/ 952500 h 1200"/>
                <a:gd name="T4" fmla="*/ 85725 w 854"/>
                <a:gd name="T5" fmla="*/ 996950 h 1200"/>
                <a:gd name="T6" fmla="*/ 79375 w 854"/>
                <a:gd name="T7" fmla="*/ 1038225 h 1200"/>
                <a:gd name="T8" fmla="*/ 73025 w 854"/>
                <a:gd name="T9" fmla="*/ 1079500 h 1200"/>
                <a:gd name="T10" fmla="*/ 63500 w 854"/>
                <a:gd name="T11" fmla="*/ 1120775 h 1200"/>
                <a:gd name="T12" fmla="*/ 50800 w 854"/>
                <a:gd name="T13" fmla="*/ 1158875 h 1200"/>
                <a:gd name="T14" fmla="*/ 38100 w 854"/>
                <a:gd name="T15" fmla="*/ 1196975 h 1200"/>
                <a:gd name="T16" fmla="*/ 19050 w 854"/>
                <a:gd name="T17" fmla="*/ 1235075 h 1200"/>
                <a:gd name="T18" fmla="*/ 0 w 854"/>
                <a:gd name="T19" fmla="*/ 1270000 h 1200"/>
                <a:gd name="T20" fmla="*/ 1101725 w 854"/>
                <a:gd name="T21" fmla="*/ 1905000 h 1200"/>
                <a:gd name="T22" fmla="*/ 1101725 w 854"/>
                <a:gd name="T23" fmla="*/ 1905000 h 1200"/>
                <a:gd name="T24" fmla="*/ 1130300 w 854"/>
                <a:gd name="T25" fmla="*/ 1854200 h 1200"/>
                <a:gd name="T26" fmla="*/ 1158875 w 854"/>
                <a:gd name="T27" fmla="*/ 1800225 h 1200"/>
                <a:gd name="T28" fmla="*/ 1184275 w 854"/>
                <a:gd name="T29" fmla="*/ 1743075 h 1200"/>
                <a:gd name="T30" fmla="*/ 1209675 w 854"/>
                <a:gd name="T31" fmla="*/ 1689100 h 1200"/>
                <a:gd name="T32" fmla="*/ 1231900 w 854"/>
                <a:gd name="T33" fmla="*/ 1631950 h 1200"/>
                <a:gd name="T34" fmla="*/ 1254125 w 854"/>
                <a:gd name="T35" fmla="*/ 1571625 h 1200"/>
                <a:gd name="T36" fmla="*/ 1273175 w 854"/>
                <a:gd name="T37" fmla="*/ 1514475 h 1200"/>
                <a:gd name="T38" fmla="*/ 1289050 w 854"/>
                <a:gd name="T39" fmla="*/ 1454150 h 1200"/>
                <a:gd name="T40" fmla="*/ 1304925 w 854"/>
                <a:gd name="T41" fmla="*/ 1393825 h 1200"/>
                <a:gd name="T42" fmla="*/ 1317625 w 854"/>
                <a:gd name="T43" fmla="*/ 1333500 h 1200"/>
                <a:gd name="T44" fmla="*/ 1330325 w 854"/>
                <a:gd name="T45" fmla="*/ 1273175 h 1200"/>
                <a:gd name="T46" fmla="*/ 1339850 w 854"/>
                <a:gd name="T47" fmla="*/ 1209675 h 1200"/>
                <a:gd name="T48" fmla="*/ 1346200 w 854"/>
                <a:gd name="T49" fmla="*/ 1146175 h 1200"/>
                <a:gd name="T50" fmla="*/ 1352550 w 854"/>
                <a:gd name="T51" fmla="*/ 1082675 h 1200"/>
                <a:gd name="T52" fmla="*/ 1355725 w 854"/>
                <a:gd name="T53" fmla="*/ 1019175 h 1200"/>
                <a:gd name="T54" fmla="*/ 1355725 w 854"/>
                <a:gd name="T55" fmla="*/ 952500 h 1200"/>
                <a:gd name="T56" fmla="*/ 1355725 w 854"/>
                <a:gd name="T57" fmla="*/ 952500 h 1200"/>
                <a:gd name="T58" fmla="*/ 1355725 w 854"/>
                <a:gd name="T59" fmla="*/ 889000 h 1200"/>
                <a:gd name="T60" fmla="*/ 1352550 w 854"/>
                <a:gd name="T61" fmla="*/ 825500 h 1200"/>
                <a:gd name="T62" fmla="*/ 1346200 w 854"/>
                <a:gd name="T63" fmla="*/ 762000 h 1200"/>
                <a:gd name="T64" fmla="*/ 1339850 w 854"/>
                <a:gd name="T65" fmla="*/ 698500 h 1200"/>
                <a:gd name="T66" fmla="*/ 1330325 w 854"/>
                <a:gd name="T67" fmla="*/ 635000 h 1200"/>
                <a:gd name="T68" fmla="*/ 1317625 w 854"/>
                <a:gd name="T69" fmla="*/ 574675 h 1200"/>
                <a:gd name="T70" fmla="*/ 1304925 w 854"/>
                <a:gd name="T71" fmla="*/ 511175 h 1200"/>
                <a:gd name="T72" fmla="*/ 1289050 w 854"/>
                <a:gd name="T73" fmla="*/ 450850 h 1200"/>
                <a:gd name="T74" fmla="*/ 1273175 w 854"/>
                <a:gd name="T75" fmla="*/ 393700 h 1200"/>
                <a:gd name="T76" fmla="*/ 1254125 w 854"/>
                <a:gd name="T77" fmla="*/ 333375 h 1200"/>
                <a:gd name="T78" fmla="*/ 1231900 w 854"/>
                <a:gd name="T79" fmla="*/ 276225 h 1200"/>
                <a:gd name="T80" fmla="*/ 1209675 w 854"/>
                <a:gd name="T81" fmla="*/ 219075 h 1200"/>
                <a:gd name="T82" fmla="*/ 1184275 w 854"/>
                <a:gd name="T83" fmla="*/ 161925 h 1200"/>
                <a:gd name="T84" fmla="*/ 1158875 w 854"/>
                <a:gd name="T85" fmla="*/ 107950 h 1200"/>
                <a:gd name="T86" fmla="*/ 1130300 w 854"/>
                <a:gd name="T87" fmla="*/ 53975 h 1200"/>
                <a:gd name="T88" fmla="*/ 1101725 w 854"/>
                <a:gd name="T89" fmla="*/ 0 h 1200"/>
                <a:gd name="T90" fmla="*/ 0 w 854"/>
                <a:gd name="T91" fmla="*/ 635000 h 1200"/>
                <a:gd name="T92" fmla="*/ 0 w 854"/>
                <a:gd name="T93" fmla="*/ 635000 h 1200"/>
                <a:gd name="T94" fmla="*/ 19050 w 854"/>
                <a:gd name="T95" fmla="*/ 673100 h 1200"/>
                <a:gd name="T96" fmla="*/ 38100 w 854"/>
                <a:gd name="T97" fmla="*/ 708025 h 1200"/>
                <a:gd name="T98" fmla="*/ 50800 w 854"/>
                <a:gd name="T99" fmla="*/ 746125 h 1200"/>
                <a:gd name="T100" fmla="*/ 63500 w 854"/>
                <a:gd name="T101" fmla="*/ 787400 h 1200"/>
                <a:gd name="T102" fmla="*/ 73025 w 854"/>
                <a:gd name="T103" fmla="*/ 825500 h 1200"/>
                <a:gd name="T104" fmla="*/ 79375 w 854"/>
                <a:gd name="T105" fmla="*/ 866775 h 1200"/>
                <a:gd name="T106" fmla="*/ 85725 w 854"/>
                <a:gd name="T107" fmla="*/ 911225 h 1200"/>
                <a:gd name="T108" fmla="*/ 85725 w 854"/>
                <a:gd name="T109" fmla="*/ 952500 h 1200"/>
                <a:gd name="T110" fmla="*/ 85725 w 854"/>
                <a:gd name="T111" fmla="*/ 952500 h 1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4" h="1200">
                  <a:moveTo>
                    <a:pt x="54" y="600"/>
                  </a:moveTo>
                  <a:lnTo>
                    <a:pt x="54" y="600"/>
                  </a:lnTo>
                  <a:lnTo>
                    <a:pt x="54" y="628"/>
                  </a:lnTo>
                  <a:lnTo>
                    <a:pt x="50" y="654"/>
                  </a:lnTo>
                  <a:lnTo>
                    <a:pt x="46" y="680"/>
                  </a:lnTo>
                  <a:lnTo>
                    <a:pt x="40" y="706"/>
                  </a:lnTo>
                  <a:lnTo>
                    <a:pt x="32" y="730"/>
                  </a:lnTo>
                  <a:lnTo>
                    <a:pt x="24" y="754"/>
                  </a:lnTo>
                  <a:lnTo>
                    <a:pt x="12" y="778"/>
                  </a:lnTo>
                  <a:lnTo>
                    <a:pt x="0" y="800"/>
                  </a:lnTo>
                  <a:lnTo>
                    <a:pt x="694" y="1200"/>
                  </a:lnTo>
                  <a:lnTo>
                    <a:pt x="712" y="1168"/>
                  </a:lnTo>
                  <a:lnTo>
                    <a:pt x="730" y="1134"/>
                  </a:lnTo>
                  <a:lnTo>
                    <a:pt x="746" y="1098"/>
                  </a:lnTo>
                  <a:lnTo>
                    <a:pt x="762" y="1064"/>
                  </a:lnTo>
                  <a:lnTo>
                    <a:pt x="776" y="1028"/>
                  </a:lnTo>
                  <a:lnTo>
                    <a:pt x="790" y="990"/>
                  </a:lnTo>
                  <a:lnTo>
                    <a:pt x="802" y="954"/>
                  </a:lnTo>
                  <a:lnTo>
                    <a:pt x="812" y="916"/>
                  </a:lnTo>
                  <a:lnTo>
                    <a:pt x="822" y="878"/>
                  </a:lnTo>
                  <a:lnTo>
                    <a:pt x="830" y="840"/>
                  </a:lnTo>
                  <a:lnTo>
                    <a:pt x="838" y="802"/>
                  </a:lnTo>
                  <a:lnTo>
                    <a:pt x="844" y="762"/>
                  </a:lnTo>
                  <a:lnTo>
                    <a:pt x="848" y="722"/>
                  </a:lnTo>
                  <a:lnTo>
                    <a:pt x="852" y="682"/>
                  </a:lnTo>
                  <a:lnTo>
                    <a:pt x="854" y="642"/>
                  </a:lnTo>
                  <a:lnTo>
                    <a:pt x="854" y="600"/>
                  </a:lnTo>
                  <a:lnTo>
                    <a:pt x="854" y="560"/>
                  </a:lnTo>
                  <a:lnTo>
                    <a:pt x="852" y="520"/>
                  </a:lnTo>
                  <a:lnTo>
                    <a:pt x="848" y="480"/>
                  </a:lnTo>
                  <a:lnTo>
                    <a:pt x="844" y="440"/>
                  </a:lnTo>
                  <a:lnTo>
                    <a:pt x="838" y="400"/>
                  </a:lnTo>
                  <a:lnTo>
                    <a:pt x="830" y="362"/>
                  </a:lnTo>
                  <a:lnTo>
                    <a:pt x="822" y="322"/>
                  </a:lnTo>
                  <a:lnTo>
                    <a:pt x="812" y="284"/>
                  </a:lnTo>
                  <a:lnTo>
                    <a:pt x="802" y="248"/>
                  </a:lnTo>
                  <a:lnTo>
                    <a:pt x="790" y="210"/>
                  </a:lnTo>
                  <a:lnTo>
                    <a:pt x="776" y="174"/>
                  </a:lnTo>
                  <a:lnTo>
                    <a:pt x="762" y="138"/>
                  </a:lnTo>
                  <a:lnTo>
                    <a:pt x="746" y="102"/>
                  </a:lnTo>
                  <a:lnTo>
                    <a:pt x="730" y="68"/>
                  </a:lnTo>
                  <a:lnTo>
                    <a:pt x="712" y="34"/>
                  </a:lnTo>
                  <a:lnTo>
                    <a:pt x="694" y="0"/>
                  </a:lnTo>
                  <a:lnTo>
                    <a:pt x="0" y="400"/>
                  </a:lnTo>
                  <a:lnTo>
                    <a:pt x="12" y="424"/>
                  </a:lnTo>
                  <a:lnTo>
                    <a:pt x="24" y="446"/>
                  </a:lnTo>
                  <a:lnTo>
                    <a:pt x="32" y="470"/>
                  </a:lnTo>
                  <a:lnTo>
                    <a:pt x="40" y="496"/>
                  </a:lnTo>
                  <a:lnTo>
                    <a:pt x="46" y="520"/>
                  </a:lnTo>
                  <a:lnTo>
                    <a:pt x="50" y="546"/>
                  </a:lnTo>
                  <a:lnTo>
                    <a:pt x="54" y="574"/>
                  </a:lnTo>
                  <a:lnTo>
                    <a:pt x="54" y="600"/>
                  </a:lnTo>
                  <a:close/>
                </a:path>
              </a:pathLst>
            </a:custGeom>
            <a:noFill/>
            <a:ln w="38100" cap="flat" cmpd="sng">
              <a:solidFill>
                <a:srgbClr val="5F5F5F"/>
              </a:solidFill>
              <a:prstDash val="solid"/>
              <a:round/>
              <a:headEnd type="none" w="med" len="med"/>
              <a:tailEnd type="none" w="med" len="med"/>
            </a:ln>
            <a:effectLst/>
            <a:extLst/>
          </p:spPr>
          <p:txBody>
            <a:bodyPr/>
            <a:lstStyle/>
            <a:p>
              <a:endParaRPr lang="en-GB"/>
            </a:p>
          </p:txBody>
        </p:sp>
        <p:sp>
          <p:nvSpPr>
            <p:cNvPr id="119" name="Rectangle 14"/>
            <p:cNvSpPr>
              <a:spLocks noChangeArrowheads="1"/>
            </p:cNvSpPr>
            <p:nvPr/>
          </p:nvSpPr>
          <p:spPr bwMode="auto">
            <a:xfrm>
              <a:off x="4573587" y="4191194"/>
              <a:ext cx="1588" cy="1588"/>
            </a:xfrm>
            <a:prstGeom prst="rect">
              <a:avLst/>
            </a:prstGeom>
            <a:solidFill>
              <a:srgbClr val="FFFFFF"/>
            </a:solidFill>
            <a:ln w="1270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 name="Freeform 15"/>
            <p:cNvSpPr>
              <a:spLocks/>
            </p:cNvSpPr>
            <p:nvPr/>
          </p:nvSpPr>
          <p:spPr bwMode="auto">
            <a:xfrm>
              <a:off x="3938587" y="3549844"/>
              <a:ext cx="1270000" cy="1270000"/>
            </a:xfrm>
            <a:custGeom>
              <a:avLst/>
              <a:gdLst>
                <a:gd name="T0" fmla="*/ 1270000 w 800"/>
                <a:gd name="T1" fmla="*/ 635000 h 800"/>
                <a:gd name="T2" fmla="*/ 1257300 w 800"/>
                <a:gd name="T3" fmla="*/ 765175 h 800"/>
                <a:gd name="T4" fmla="*/ 1222375 w 800"/>
                <a:gd name="T5" fmla="*/ 882650 h 800"/>
                <a:gd name="T6" fmla="*/ 1162050 w 800"/>
                <a:gd name="T7" fmla="*/ 990600 h 800"/>
                <a:gd name="T8" fmla="*/ 1085850 w 800"/>
                <a:gd name="T9" fmla="*/ 1085850 h 800"/>
                <a:gd name="T10" fmla="*/ 990600 w 800"/>
                <a:gd name="T11" fmla="*/ 1162050 h 800"/>
                <a:gd name="T12" fmla="*/ 882650 w 800"/>
                <a:gd name="T13" fmla="*/ 1222375 h 800"/>
                <a:gd name="T14" fmla="*/ 765175 w 800"/>
                <a:gd name="T15" fmla="*/ 1257300 h 800"/>
                <a:gd name="T16" fmla="*/ 635000 w 800"/>
                <a:gd name="T17" fmla="*/ 1270000 h 800"/>
                <a:gd name="T18" fmla="*/ 571500 w 800"/>
                <a:gd name="T19" fmla="*/ 1266825 h 800"/>
                <a:gd name="T20" fmla="*/ 447675 w 800"/>
                <a:gd name="T21" fmla="*/ 1241425 h 800"/>
                <a:gd name="T22" fmla="*/ 333375 w 800"/>
                <a:gd name="T23" fmla="*/ 1193800 h 800"/>
                <a:gd name="T24" fmla="*/ 231775 w 800"/>
                <a:gd name="T25" fmla="*/ 1127125 h 800"/>
                <a:gd name="T26" fmla="*/ 146050 w 800"/>
                <a:gd name="T27" fmla="*/ 1038225 h 800"/>
                <a:gd name="T28" fmla="*/ 76200 w 800"/>
                <a:gd name="T29" fmla="*/ 939800 h 800"/>
                <a:gd name="T30" fmla="*/ 28575 w 800"/>
                <a:gd name="T31" fmla="*/ 825500 h 800"/>
                <a:gd name="T32" fmla="*/ 3175 w 800"/>
                <a:gd name="T33" fmla="*/ 701675 h 800"/>
                <a:gd name="T34" fmla="*/ 0 w 800"/>
                <a:gd name="T35" fmla="*/ 635000 h 800"/>
                <a:gd name="T36" fmla="*/ 12700 w 800"/>
                <a:gd name="T37" fmla="*/ 508000 h 800"/>
                <a:gd name="T38" fmla="*/ 50800 w 800"/>
                <a:gd name="T39" fmla="*/ 387350 h 800"/>
                <a:gd name="T40" fmla="*/ 107950 w 800"/>
                <a:gd name="T41" fmla="*/ 279400 h 800"/>
                <a:gd name="T42" fmla="*/ 187325 w 800"/>
                <a:gd name="T43" fmla="*/ 187325 h 800"/>
                <a:gd name="T44" fmla="*/ 279400 w 800"/>
                <a:gd name="T45" fmla="*/ 107950 h 800"/>
                <a:gd name="T46" fmla="*/ 387350 w 800"/>
                <a:gd name="T47" fmla="*/ 50800 h 800"/>
                <a:gd name="T48" fmla="*/ 508000 w 800"/>
                <a:gd name="T49" fmla="*/ 12700 h 800"/>
                <a:gd name="T50" fmla="*/ 635000 w 800"/>
                <a:gd name="T51" fmla="*/ 0 h 800"/>
                <a:gd name="T52" fmla="*/ 701675 w 800"/>
                <a:gd name="T53" fmla="*/ 3175 h 800"/>
                <a:gd name="T54" fmla="*/ 825500 w 800"/>
                <a:gd name="T55" fmla="*/ 28575 h 800"/>
                <a:gd name="T56" fmla="*/ 939800 w 800"/>
                <a:gd name="T57" fmla="*/ 76200 h 800"/>
                <a:gd name="T58" fmla="*/ 1038225 w 800"/>
                <a:gd name="T59" fmla="*/ 146050 h 800"/>
                <a:gd name="T60" fmla="*/ 1127125 w 800"/>
                <a:gd name="T61" fmla="*/ 231775 h 800"/>
                <a:gd name="T62" fmla="*/ 1193800 w 800"/>
                <a:gd name="T63" fmla="*/ 333375 h 800"/>
                <a:gd name="T64" fmla="*/ 1241425 w 800"/>
                <a:gd name="T65" fmla="*/ 447675 h 800"/>
                <a:gd name="T66" fmla="*/ 1266825 w 800"/>
                <a:gd name="T67" fmla="*/ 571500 h 800"/>
                <a:gd name="T68" fmla="*/ 1270000 w 800"/>
                <a:gd name="T69" fmla="*/ 63500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0" h="800">
                  <a:moveTo>
                    <a:pt x="800" y="400"/>
                  </a:moveTo>
                  <a:lnTo>
                    <a:pt x="800" y="400"/>
                  </a:lnTo>
                  <a:lnTo>
                    <a:pt x="798" y="442"/>
                  </a:lnTo>
                  <a:lnTo>
                    <a:pt x="792" y="482"/>
                  </a:lnTo>
                  <a:lnTo>
                    <a:pt x="782" y="520"/>
                  </a:lnTo>
                  <a:lnTo>
                    <a:pt x="770" y="556"/>
                  </a:lnTo>
                  <a:lnTo>
                    <a:pt x="752" y="592"/>
                  </a:lnTo>
                  <a:lnTo>
                    <a:pt x="732" y="624"/>
                  </a:lnTo>
                  <a:lnTo>
                    <a:pt x="710" y="654"/>
                  </a:lnTo>
                  <a:lnTo>
                    <a:pt x="684" y="684"/>
                  </a:lnTo>
                  <a:lnTo>
                    <a:pt x="654" y="710"/>
                  </a:lnTo>
                  <a:lnTo>
                    <a:pt x="624" y="732"/>
                  </a:lnTo>
                  <a:lnTo>
                    <a:pt x="592" y="752"/>
                  </a:lnTo>
                  <a:lnTo>
                    <a:pt x="556" y="770"/>
                  </a:lnTo>
                  <a:lnTo>
                    <a:pt x="520" y="782"/>
                  </a:lnTo>
                  <a:lnTo>
                    <a:pt x="482" y="792"/>
                  </a:lnTo>
                  <a:lnTo>
                    <a:pt x="442" y="798"/>
                  </a:lnTo>
                  <a:lnTo>
                    <a:pt x="400" y="800"/>
                  </a:lnTo>
                  <a:lnTo>
                    <a:pt x="360" y="798"/>
                  </a:lnTo>
                  <a:lnTo>
                    <a:pt x="320" y="792"/>
                  </a:lnTo>
                  <a:lnTo>
                    <a:pt x="282" y="782"/>
                  </a:lnTo>
                  <a:lnTo>
                    <a:pt x="244" y="770"/>
                  </a:lnTo>
                  <a:lnTo>
                    <a:pt x="210" y="752"/>
                  </a:lnTo>
                  <a:lnTo>
                    <a:pt x="176" y="732"/>
                  </a:lnTo>
                  <a:lnTo>
                    <a:pt x="146" y="710"/>
                  </a:lnTo>
                  <a:lnTo>
                    <a:pt x="118" y="684"/>
                  </a:lnTo>
                  <a:lnTo>
                    <a:pt x="92" y="654"/>
                  </a:lnTo>
                  <a:lnTo>
                    <a:pt x="68" y="624"/>
                  </a:lnTo>
                  <a:lnTo>
                    <a:pt x="48" y="592"/>
                  </a:lnTo>
                  <a:lnTo>
                    <a:pt x="32" y="556"/>
                  </a:lnTo>
                  <a:lnTo>
                    <a:pt x="18" y="520"/>
                  </a:lnTo>
                  <a:lnTo>
                    <a:pt x="8" y="482"/>
                  </a:lnTo>
                  <a:lnTo>
                    <a:pt x="2" y="442"/>
                  </a:lnTo>
                  <a:lnTo>
                    <a:pt x="0" y="400"/>
                  </a:lnTo>
                  <a:lnTo>
                    <a:pt x="2" y="360"/>
                  </a:lnTo>
                  <a:lnTo>
                    <a:pt x="8" y="320"/>
                  </a:lnTo>
                  <a:lnTo>
                    <a:pt x="18" y="282"/>
                  </a:lnTo>
                  <a:lnTo>
                    <a:pt x="32" y="244"/>
                  </a:lnTo>
                  <a:lnTo>
                    <a:pt x="48" y="210"/>
                  </a:lnTo>
                  <a:lnTo>
                    <a:pt x="68" y="176"/>
                  </a:lnTo>
                  <a:lnTo>
                    <a:pt x="92" y="146"/>
                  </a:lnTo>
                  <a:lnTo>
                    <a:pt x="118" y="118"/>
                  </a:lnTo>
                  <a:lnTo>
                    <a:pt x="146" y="92"/>
                  </a:lnTo>
                  <a:lnTo>
                    <a:pt x="176" y="68"/>
                  </a:lnTo>
                  <a:lnTo>
                    <a:pt x="210" y="48"/>
                  </a:lnTo>
                  <a:lnTo>
                    <a:pt x="244" y="32"/>
                  </a:lnTo>
                  <a:lnTo>
                    <a:pt x="282" y="18"/>
                  </a:lnTo>
                  <a:lnTo>
                    <a:pt x="320" y="8"/>
                  </a:lnTo>
                  <a:lnTo>
                    <a:pt x="360" y="2"/>
                  </a:lnTo>
                  <a:lnTo>
                    <a:pt x="400" y="0"/>
                  </a:lnTo>
                  <a:lnTo>
                    <a:pt x="442" y="2"/>
                  </a:lnTo>
                  <a:lnTo>
                    <a:pt x="482" y="8"/>
                  </a:lnTo>
                  <a:lnTo>
                    <a:pt x="520" y="18"/>
                  </a:lnTo>
                  <a:lnTo>
                    <a:pt x="556" y="32"/>
                  </a:lnTo>
                  <a:lnTo>
                    <a:pt x="592" y="48"/>
                  </a:lnTo>
                  <a:lnTo>
                    <a:pt x="624" y="68"/>
                  </a:lnTo>
                  <a:lnTo>
                    <a:pt x="654" y="92"/>
                  </a:lnTo>
                  <a:lnTo>
                    <a:pt x="684" y="118"/>
                  </a:lnTo>
                  <a:lnTo>
                    <a:pt x="710" y="146"/>
                  </a:lnTo>
                  <a:lnTo>
                    <a:pt x="732" y="176"/>
                  </a:lnTo>
                  <a:lnTo>
                    <a:pt x="752" y="210"/>
                  </a:lnTo>
                  <a:lnTo>
                    <a:pt x="770" y="244"/>
                  </a:lnTo>
                  <a:lnTo>
                    <a:pt x="782" y="282"/>
                  </a:lnTo>
                  <a:lnTo>
                    <a:pt x="792" y="320"/>
                  </a:lnTo>
                  <a:lnTo>
                    <a:pt x="798" y="360"/>
                  </a:lnTo>
                  <a:lnTo>
                    <a:pt x="800" y="400"/>
                  </a:lnTo>
                  <a:close/>
                </a:path>
              </a:pathLst>
            </a:custGeom>
            <a:solidFill>
              <a:srgbClr val="FFFF66"/>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21" name="TextBox 120"/>
          <p:cNvSpPr txBox="1"/>
          <p:nvPr/>
        </p:nvSpPr>
        <p:spPr>
          <a:xfrm rot="1599477">
            <a:off x="1624636" y="1747366"/>
            <a:ext cx="772969" cy="307777"/>
          </a:xfrm>
          <a:prstGeom prst="rect">
            <a:avLst/>
          </a:prstGeom>
          <a:noFill/>
        </p:spPr>
        <p:txBody>
          <a:bodyPr wrap="none" rtlCol="0">
            <a:spAutoFit/>
          </a:bodyPr>
          <a:lstStyle/>
          <a:p>
            <a:r>
              <a:rPr lang="en-GB" sz="1400" b="1" i="1" dirty="0" smtClean="0">
                <a:latin typeface="Source Sans Pro" panose="020B0503030403020204" pitchFamily="34" charset="0"/>
              </a:rPr>
              <a:t>Cinema</a:t>
            </a:r>
            <a:endParaRPr lang="en-GB" sz="1400" b="1" i="1" dirty="0">
              <a:latin typeface="Source Sans Pro" panose="020B0503030403020204" pitchFamily="34" charset="0"/>
            </a:endParaRPr>
          </a:p>
        </p:txBody>
      </p:sp>
      <p:sp>
        <p:nvSpPr>
          <p:cNvPr id="122" name="TextBox 121"/>
          <p:cNvSpPr txBox="1"/>
          <p:nvPr/>
        </p:nvSpPr>
        <p:spPr>
          <a:xfrm rot="5400000">
            <a:off x="1955175" y="2209413"/>
            <a:ext cx="635109" cy="523220"/>
          </a:xfrm>
          <a:prstGeom prst="rect">
            <a:avLst/>
          </a:prstGeom>
          <a:noFill/>
        </p:spPr>
        <p:txBody>
          <a:bodyPr wrap="none" rtlCol="0">
            <a:spAutoFit/>
          </a:bodyPr>
          <a:lstStyle/>
          <a:p>
            <a:pPr algn="ctr"/>
            <a:r>
              <a:rPr lang="en-GB" sz="1400" b="1" i="1" dirty="0" smtClean="0">
                <a:latin typeface="Source Sans Pro" panose="020B0503030403020204" pitchFamily="34" charset="0"/>
              </a:rPr>
              <a:t>Bingo</a:t>
            </a:r>
          </a:p>
          <a:p>
            <a:pPr algn="ctr"/>
            <a:r>
              <a:rPr lang="en-GB" sz="1400" b="1" i="1" dirty="0" smtClean="0">
                <a:latin typeface="Source Sans Pro" panose="020B0503030403020204" pitchFamily="34" charset="0"/>
              </a:rPr>
              <a:t>club</a:t>
            </a:r>
            <a:endParaRPr lang="en-GB" sz="1400" b="1" i="1" dirty="0">
              <a:latin typeface="Source Sans Pro" panose="020B0503030403020204" pitchFamily="34" charset="0"/>
            </a:endParaRPr>
          </a:p>
        </p:txBody>
      </p:sp>
      <p:sp>
        <p:nvSpPr>
          <p:cNvPr id="123" name="TextBox 122"/>
          <p:cNvSpPr txBox="1"/>
          <p:nvPr/>
        </p:nvSpPr>
        <p:spPr>
          <a:xfrm rot="8696463">
            <a:off x="1627328" y="2764562"/>
            <a:ext cx="663771"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Film</a:t>
            </a:r>
          </a:p>
          <a:p>
            <a:pPr algn="ctr"/>
            <a:r>
              <a:rPr lang="en-GB" sz="1400" b="1" i="1" dirty="0" smtClean="0">
                <a:latin typeface="Source Sans Pro" panose="020B0503030403020204" pitchFamily="34" charset="0"/>
              </a:rPr>
              <a:t>studio</a:t>
            </a:r>
            <a:endParaRPr lang="en-GB" sz="1400" b="1" i="1" dirty="0">
              <a:latin typeface="Source Sans Pro" panose="020B0503030403020204" pitchFamily="34" charset="0"/>
            </a:endParaRPr>
          </a:p>
        </p:txBody>
      </p:sp>
      <p:sp>
        <p:nvSpPr>
          <p:cNvPr id="124" name="TextBox 123"/>
          <p:cNvSpPr txBox="1"/>
          <p:nvPr/>
        </p:nvSpPr>
        <p:spPr>
          <a:xfrm rot="12304908">
            <a:off x="910310" y="2938581"/>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5" name="TextBox 124"/>
          <p:cNvSpPr txBox="1"/>
          <p:nvPr/>
        </p:nvSpPr>
        <p:spPr>
          <a:xfrm rot="1599477">
            <a:off x="4642737" y="1712301"/>
            <a:ext cx="486030" cy="307777"/>
          </a:xfrm>
          <a:prstGeom prst="rect">
            <a:avLst/>
          </a:prstGeom>
          <a:noFill/>
        </p:spPr>
        <p:txBody>
          <a:bodyPr wrap="none" rtlCol="0">
            <a:spAutoFit/>
          </a:bodyPr>
          <a:lstStyle/>
          <a:p>
            <a:r>
              <a:rPr lang="en-GB" sz="1400" b="1" i="1" dirty="0" smtClean="0">
                <a:latin typeface="Source Sans Pro" panose="020B0503030403020204" pitchFamily="34" charset="0"/>
              </a:rPr>
              <a:t>Pub</a:t>
            </a:r>
            <a:endParaRPr lang="en-GB" sz="1400" b="1" i="1" dirty="0">
              <a:latin typeface="Source Sans Pro" panose="020B0503030403020204" pitchFamily="34" charset="0"/>
            </a:endParaRPr>
          </a:p>
        </p:txBody>
      </p:sp>
      <p:sp>
        <p:nvSpPr>
          <p:cNvPr id="126" name="TextBox 125"/>
          <p:cNvSpPr txBox="1"/>
          <p:nvPr/>
        </p:nvSpPr>
        <p:spPr>
          <a:xfrm rot="5400000">
            <a:off x="4817025" y="220561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27" name="TextBox 126"/>
          <p:cNvSpPr txBox="1"/>
          <p:nvPr/>
        </p:nvSpPr>
        <p:spPr>
          <a:xfrm rot="9179126">
            <a:off x="4493929" y="3004064"/>
            <a:ext cx="776175" cy="307777"/>
          </a:xfrm>
          <a:prstGeom prst="rect">
            <a:avLst/>
          </a:prstGeom>
          <a:noFill/>
        </p:spPr>
        <p:txBody>
          <a:bodyPr wrap="none" rtlCol="0">
            <a:spAutoFit/>
          </a:bodyPr>
          <a:lstStyle/>
          <a:p>
            <a:r>
              <a:rPr lang="en-GB" sz="1400" b="1" i="1" dirty="0" smtClean="0">
                <a:latin typeface="Source Sans Pro" panose="020B0503030403020204" pitchFamily="34" charset="0"/>
              </a:rPr>
              <a:t>Mosque</a:t>
            </a:r>
            <a:endParaRPr lang="en-GB" sz="1400" b="1" i="1" dirty="0">
              <a:latin typeface="Source Sans Pro" panose="020B0503030403020204" pitchFamily="34" charset="0"/>
            </a:endParaRPr>
          </a:p>
        </p:txBody>
      </p:sp>
      <p:sp>
        <p:nvSpPr>
          <p:cNvPr id="128" name="TextBox 127"/>
          <p:cNvSpPr txBox="1"/>
          <p:nvPr/>
        </p:nvSpPr>
        <p:spPr>
          <a:xfrm rot="1599477">
            <a:off x="7384840" y="1723970"/>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29" name="TextBox 128"/>
          <p:cNvSpPr txBox="1"/>
          <p:nvPr/>
        </p:nvSpPr>
        <p:spPr>
          <a:xfrm rot="5400000">
            <a:off x="7680638" y="2190533"/>
            <a:ext cx="773673" cy="523220"/>
          </a:xfrm>
          <a:prstGeom prst="rect">
            <a:avLst/>
          </a:prstGeom>
          <a:noFill/>
        </p:spPr>
        <p:txBody>
          <a:bodyPr wrap="none" rtlCol="0">
            <a:spAutoFit/>
          </a:bodyPr>
          <a:lstStyle/>
          <a:p>
            <a:pPr algn="ctr"/>
            <a:r>
              <a:rPr lang="en-GB" sz="1400" b="1" i="1" dirty="0" err="1" smtClean="0">
                <a:latin typeface="Source Sans Pro" panose="020B0503030403020204" pitchFamily="34" charset="0"/>
              </a:rPr>
              <a:t>Restau</a:t>
            </a:r>
            <a:r>
              <a:rPr lang="en-GB" sz="1400" b="1" i="1" dirty="0" smtClean="0">
                <a:latin typeface="Source Sans Pro" panose="020B0503030403020204" pitchFamily="34" charset="0"/>
              </a:rPr>
              <a:t>-</a:t>
            </a:r>
          </a:p>
          <a:p>
            <a:pPr algn="ctr"/>
            <a:r>
              <a:rPr lang="en-GB" sz="1400" b="1" i="1" dirty="0" smtClean="0">
                <a:latin typeface="Source Sans Pro" panose="020B0503030403020204" pitchFamily="34" charset="0"/>
              </a:rPr>
              <a:t>rant</a:t>
            </a:r>
            <a:endParaRPr lang="en-GB" sz="1400" b="1" i="1" dirty="0">
              <a:latin typeface="Source Sans Pro" panose="020B0503030403020204" pitchFamily="34" charset="0"/>
            </a:endParaRPr>
          </a:p>
        </p:txBody>
      </p:sp>
      <p:sp>
        <p:nvSpPr>
          <p:cNvPr id="130" name="TextBox 129"/>
          <p:cNvSpPr txBox="1"/>
          <p:nvPr/>
        </p:nvSpPr>
        <p:spPr>
          <a:xfrm rot="9179126">
            <a:off x="7374825" y="2922348"/>
            <a:ext cx="790601" cy="307777"/>
          </a:xfrm>
          <a:prstGeom prst="rect">
            <a:avLst/>
          </a:prstGeom>
          <a:noFill/>
        </p:spPr>
        <p:txBody>
          <a:bodyPr wrap="none" rtlCol="0">
            <a:spAutoFit/>
          </a:bodyPr>
          <a:lstStyle/>
          <a:p>
            <a:r>
              <a:rPr lang="en-GB" sz="1400" b="1" i="1" dirty="0" smtClean="0">
                <a:latin typeface="Source Sans Pro" panose="020B0503030403020204" pitchFamily="34" charset="0"/>
              </a:rPr>
              <a:t>Nursery</a:t>
            </a:r>
            <a:endParaRPr lang="en-GB" sz="1400" b="1" i="1" dirty="0">
              <a:latin typeface="Source Sans Pro" panose="020B0503030403020204" pitchFamily="34" charset="0"/>
            </a:endParaRPr>
          </a:p>
        </p:txBody>
      </p:sp>
      <p:sp>
        <p:nvSpPr>
          <p:cNvPr id="131" name="TextBox 130"/>
          <p:cNvSpPr txBox="1"/>
          <p:nvPr/>
        </p:nvSpPr>
        <p:spPr>
          <a:xfrm rot="1599477">
            <a:off x="1628835" y="4619312"/>
            <a:ext cx="660758" cy="307777"/>
          </a:xfrm>
          <a:prstGeom prst="rect">
            <a:avLst/>
          </a:prstGeom>
          <a:noFill/>
        </p:spPr>
        <p:txBody>
          <a:bodyPr wrap="none" rtlCol="0">
            <a:spAutoFit/>
          </a:bodyPr>
          <a:lstStyle/>
          <a:p>
            <a:r>
              <a:rPr lang="en-GB" sz="1400" b="1" i="1" dirty="0" smtClean="0">
                <a:latin typeface="Source Sans Pro" panose="020B0503030403020204" pitchFamily="34" charset="0"/>
              </a:rPr>
              <a:t>House</a:t>
            </a:r>
            <a:endParaRPr lang="en-GB" sz="1400" b="1" i="1" dirty="0">
              <a:latin typeface="Source Sans Pro" panose="020B0503030403020204" pitchFamily="34" charset="0"/>
            </a:endParaRPr>
          </a:p>
        </p:txBody>
      </p:sp>
      <p:sp>
        <p:nvSpPr>
          <p:cNvPr id="132" name="TextBox 131"/>
          <p:cNvSpPr txBox="1"/>
          <p:nvPr/>
        </p:nvSpPr>
        <p:spPr>
          <a:xfrm rot="5400000">
            <a:off x="1910135" y="5196384"/>
            <a:ext cx="676083" cy="307777"/>
          </a:xfrm>
          <a:prstGeom prst="rect">
            <a:avLst/>
          </a:prstGeom>
          <a:noFill/>
        </p:spPr>
        <p:txBody>
          <a:bodyPr wrap="none" rtlCol="0">
            <a:spAutoFit/>
          </a:bodyPr>
          <a:lstStyle/>
          <a:p>
            <a:pPr algn="ctr"/>
            <a:r>
              <a:rPr lang="en-GB" sz="1400" b="1" i="1" dirty="0" smtClean="0">
                <a:latin typeface="Source Sans Pro" panose="020B0503030403020204" pitchFamily="34" charset="0"/>
              </a:rPr>
              <a:t>Hostel</a:t>
            </a:r>
            <a:endParaRPr lang="en-GB" sz="1400" b="1" i="1" dirty="0">
              <a:latin typeface="Source Sans Pro" panose="020B0503030403020204" pitchFamily="34" charset="0"/>
            </a:endParaRPr>
          </a:p>
        </p:txBody>
      </p:sp>
      <p:sp>
        <p:nvSpPr>
          <p:cNvPr id="133" name="TextBox 132"/>
          <p:cNvSpPr txBox="1"/>
          <p:nvPr/>
        </p:nvSpPr>
        <p:spPr>
          <a:xfrm rot="8901155">
            <a:off x="1669899" y="5852207"/>
            <a:ext cx="600742" cy="307777"/>
          </a:xfrm>
          <a:prstGeom prst="rect">
            <a:avLst/>
          </a:prstGeom>
          <a:noFill/>
        </p:spPr>
        <p:txBody>
          <a:bodyPr wrap="none" rtlCol="0">
            <a:spAutoFit/>
          </a:bodyPr>
          <a:lstStyle/>
          <a:p>
            <a:r>
              <a:rPr lang="en-GB" sz="1400" b="1" i="1" dirty="0" smtClean="0">
                <a:latin typeface="Source Sans Pro" panose="020B0503030403020204" pitchFamily="34" charset="0"/>
              </a:rPr>
              <a:t>Hotel</a:t>
            </a:r>
            <a:endParaRPr lang="en-GB" sz="1400" b="1" i="1" dirty="0">
              <a:latin typeface="Source Sans Pro" panose="020B0503030403020204" pitchFamily="34" charset="0"/>
            </a:endParaRPr>
          </a:p>
        </p:txBody>
      </p:sp>
      <p:sp>
        <p:nvSpPr>
          <p:cNvPr id="134" name="TextBox 133"/>
          <p:cNvSpPr txBox="1"/>
          <p:nvPr/>
        </p:nvSpPr>
        <p:spPr>
          <a:xfrm rot="1599477">
            <a:off x="4469901" y="4643447"/>
            <a:ext cx="727892" cy="307777"/>
          </a:xfrm>
          <a:prstGeom prst="rect">
            <a:avLst/>
          </a:prstGeom>
          <a:noFill/>
        </p:spPr>
        <p:txBody>
          <a:bodyPr wrap="none" rtlCol="0">
            <a:spAutoFit/>
          </a:bodyPr>
          <a:lstStyle/>
          <a:p>
            <a:r>
              <a:rPr lang="en-GB" sz="1400" b="1" i="1" dirty="0" smtClean="0">
                <a:latin typeface="Source Sans Pro" panose="020B0503030403020204" pitchFamily="34" charset="0"/>
              </a:rPr>
              <a:t>Church</a:t>
            </a:r>
            <a:endParaRPr lang="en-GB" sz="1400" b="1" i="1" dirty="0">
              <a:latin typeface="Source Sans Pro" panose="020B0503030403020204" pitchFamily="34" charset="0"/>
            </a:endParaRPr>
          </a:p>
        </p:txBody>
      </p:sp>
      <p:sp>
        <p:nvSpPr>
          <p:cNvPr id="135" name="TextBox 134"/>
          <p:cNvSpPr txBox="1"/>
          <p:nvPr/>
        </p:nvSpPr>
        <p:spPr>
          <a:xfrm rot="1599477">
            <a:off x="7292542" y="4608699"/>
            <a:ext cx="826188" cy="523220"/>
          </a:xfrm>
          <a:prstGeom prst="rect">
            <a:avLst/>
          </a:prstGeom>
          <a:noFill/>
        </p:spPr>
        <p:txBody>
          <a:bodyPr wrap="none" rtlCol="0">
            <a:spAutoFit/>
          </a:bodyPr>
          <a:lstStyle/>
          <a:p>
            <a:pPr algn="ctr"/>
            <a:r>
              <a:rPr lang="en-GB" sz="1400" b="1" i="1" dirty="0" smtClean="0">
                <a:latin typeface="Source Sans Pro" panose="020B0503030403020204" pitchFamily="34" charset="0"/>
              </a:rPr>
              <a:t>Factory/</a:t>
            </a:r>
          </a:p>
          <a:p>
            <a:pPr algn="ctr"/>
            <a:r>
              <a:rPr lang="en-GB" sz="1400" b="1" i="1" dirty="0" smtClean="0">
                <a:latin typeface="Source Sans Pro" panose="020B0503030403020204" pitchFamily="34" charset="0"/>
              </a:rPr>
              <a:t>Mill</a:t>
            </a:r>
            <a:endParaRPr lang="en-GB" sz="1400" b="1" i="1" dirty="0">
              <a:latin typeface="Source Sans Pro" panose="020B0503030403020204" pitchFamily="34" charset="0"/>
            </a:endParaRPr>
          </a:p>
        </p:txBody>
      </p:sp>
      <p:sp>
        <p:nvSpPr>
          <p:cNvPr id="136" name="TextBox 135"/>
          <p:cNvSpPr txBox="1"/>
          <p:nvPr/>
        </p:nvSpPr>
        <p:spPr>
          <a:xfrm rot="5400000">
            <a:off x="7702631" y="5115465"/>
            <a:ext cx="729687" cy="523220"/>
          </a:xfrm>
          <a:prstGeom prst="rect">
            <a:avLst/>
          </a:prstGeom>
          <a:noFill/>
        </p:spPr>
        <p:txBody>
          <a:bodyPr wrap="none" rtlCol="0">
            <a:spAutoFit/>
          </a:bodyPr>
          <a:lstStyle/>
          <a:p>
            <a:pPr algn="ctr"/>
            <a:r>
              <a:rPr lang="en-GB" sz="1400" b="1" i="1" dirty="0" smtClean="0">
                <a:latin typeface="Source Sans Pro" panose="020B0503030403020204" pitchFamily="34" charset="0"/>
              </a:rPr>
              <a:t>Art</a:t>
            </a:r>
          </a:p>
          <a:p>
            <a:pPr algn="ctr"/>
            <a:r>
              <a:rPr lang="en-GB" sz="1400" b="1" i="1" dirty="0" smtClean="0">
                <a:latin typeface="Source Sans Pro" panose="020B0503030403020204" pitchFamily="34" charset="0"/>
              </a:rPr>
              <a:t>gallery</a:t>
            </a:r>
            <a:endParaRPr lang="en-GB" sz="1400" b="1" i="1" dirty="0">
              <a:latin typeface="Source Sans Pro" panose="020B0503030403020204" pitchFamily="34" charset="0"/>
            </a:endParaRPr>
          </a:p>
        </p:txBody>
      </p:sp>
      <p:sp>
        <p:nvSpPr>
          <p:cNvPr id="137" name="TextBox 136"/>
          <p:cNvSpPr txBox="1"/>
          <p:nvPr/>
        </p:nvSpPr>
        <p:spPr>
          <a:xfrm rot="9179126">
            <a:off x="7391287" y="5852207"/>
            <a:ext cx="628698" cy="307777"/>
          </a:xfrm>
          <a:prstGeom prst="rect">
            <a:avLst/>
          </a:prstGeom>
          <a:noFill/>
        </p:spPr>
        <p:txBody>
          <a:bodyPr wrap="none" rtlCol="0">
            <a:spAutoFit/>
          </a:bodyPr>
          <a:lstStyle/>
          <a:p>
            <a:r>
              <a:rPr lang="en-GB" sz="1400" b="1" i="1" dirty="0" smtClean="0">
                <a:latin typeface="Source Sans Pro" panose="020B0503030403020204" pitchFamily="34" charset="0"/>
              </a:rPr>
              <a:t>shops</a:t>
            </a:r>
            <a:endParaRPr lang="en-GB" sz="1400" b="1" i="1" dirty="0">
              <a:latin typeface="Source Sans Pro" panose="020B0503030403020204" pitchFamily="34" charset="0"/>
            </a:endParaRPr>
          </a:p>
        </p:txBody>
      </p:sp>
      <p:sp>
        <p:nvSpPr>
          <p:cNvPr id="5" name="TextBox 4"/>
          <p:cNvSpPr txBox="1"/>
          <p:nvPr/>
        </p:nvSpPr>
        <p:spPr>
          <a:xfrm>
            <a:off x="763215" y="3781289"/>
            <a:ext cx="964495" cy="369332"/>
          </a:xfrm>
          <a:prstGeom prst="rect">
            <a:avLst/>
          </a:prstGeom>
          <a:noFill/>
        </p:spPr>
        <p:txBody>
          <a:bodyPr wrap="none" rtlCol="0">
            <a:spAutoFit/>
          </a:bodyPr>
          <a:lstStyle/>
          <a:p>
            <a:r>
              <a:rPr lang="en-GB" dirty="0"/>
              <a:t>W</a:t>
            </a:r>
            <a:r>
              <a:rPr lang="en-GB" dirty="0" smtClean="0"/>
              <a:t>orship</a:t>
            </a:r>
            <a:endParaRPr lang="en-GB" dirty="0"/>
          </a:p>
        </p:txBody>
      </p:sp>
      <p:sp>
        <p:nvSpPr>
          <p:cNvPr id="138" name="TextBox 137"/>
          <p:cNvSpPr txBox="1"/>
          <p:nvPr/>
        </p:nvSpPr>
        <p:spPr>
          <a:xfrm>
            <a:off x="2971914" y="3781289"/>
            <a:ext cx="1284006" cy="369332"/>
          </a:xfrm>
          <a:prstGeom prst="rect">
            <a:avLst/>
          </a:prstGeom>
          <a:noFill/>
        </p:spPr>
        <p:txBody>
          <a:bodyPr wrap="none" rtlCol="0">
            <a:spAutoFit/>
          </a:bodyPr>
          <a:lstStyle/>
          <a:p>
            <a:r>
              <a:rPr lang="en-GB" dirty="0" smtClean="0"/>
              <a:t>Relax/enjoy</a:t>
            </a:r>
            <a:endParaRPr lang="en-GB" dirty="0"/>
          </a:p>
        </p:txBody>
      </p:sp>
      <p:sp>
        <p:nvSpPr>
          <p:cNvPr id="140" name="TextBox 139"/>
          <p:cNvSpPr txBox="1"/>
          <p:nvPr/>
        </p:nvSpPr>
        <p:spPr>
          <a:xfrm>
            <a:off x="5763485" y="3788548"/>
            <a:ext cx="686342" cy="369332"/>
          </a:xfrm>
          <a:prstGeom prst="rect">
            <a:avLst/>
          </a:prstGeom>
          <a:noFill/>
        </p:spPr>
        <p:txBody>
          <a:bodyPr wrap="none" rtlCol="0">
            <a:spAutoFit/>
          </a:bodyPr>
          <a:lstStyle/>
          <a:p>
            <a:r>
              <a:rPr lang="en-GB" dirty="0" smtClean="0"/>
              <a:t>Work</a:t>
            </a:r>
            <a:endParaRPr lang="en-GB" dirty="0"/>
          </a:p>
        </p:txBody>
      </p:sp>
      <p:sp>
        <p:nvSpPr>
          <p:cNvPr id="143" name="Freeform 142"/>
          <p:cNvSpPr/>
          <p:nvPr/>
        </p:nvSpPr>
        <p:spPr>
          <a:xfrm rot="14367999">
            <a:off x="1019087" y="272678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144"/>
          <p:cNvSpPr/>
          <p:nvPr/>
        </p:nvSpPr>
        <p:spPr>
          <a:xfrm>
            <a:off x="0" y="359569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145"/>
          <p:cNvSpPr/>
          <p:nvPr/>
        </p:nvSpPr>
        <p:spPr>
          <a:xfrm rot="10800000">
            <a:off x="4554337" y="266675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p:cNvSpPr/>
          <p:nvPr/>
        </p:nvSpPr>
        <p:spPr>
          <a:xfrm rot="3461844">
            <a:off x="7286864" y="148727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147"/>
          <p:cNvSpPr/>
          <p:nvPr/>
        </p:nvSpPr>
        <p:spPr>
          <a:xfrm rot="3461844">
            <a:off x="4382521" y="4382481"/>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148"/>
          <p:cNvSpPr/>
          <p:nvPr/>
        </p:nvSpPr>
        <p:spPr>
          <a:xfrm>
            <a:off x="2154902" y="36065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150"/>
          <p:cNvSpPr/>
          <p:nvPr/>
        </p:nvSpPr>
        <p:spPr>
          <a:xfrm rot="3461844">
            <a:off x="4411453" y="148727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151"/>
          <p:cNvSpPr/>
          <p:nvPr/>
        </p:nvSpPr>
        <p:spPr>
          <a:xfrm rot="3461844">
            <a:off x="1536042" y="148727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152"/>
          <p:cNvSpPr/>
          <p:nvPr/>
        </p:nvSpPr>
        <p:spPr>
          <a:xfrm rot="7012276">
            <a:off x="7686914" y="2043757"/>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reeform 153"/>
          <p:cNvSpPr/>
          <p:nvPr/>
        </p:nvSpPr>
        <p:spPr>
          <a:xfrm rot="7012276">
            <a:off x="479142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rot="7012276">
            <a:off x="1942960" y="2050684"/>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rot="7012276">
            <a:off x="7675027" y="493983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Freeform 156"/>
          <p:cNvSpPr/>
          <p:nvPr/>
        </p:nvSpPr>
        <p:spPr>
          <a:xfrm rot="10800000">
            <a:off x="1622784" y="5558209"/>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reeform 157"/>
          <p:cNvSpPr/>
          <p:nvPr/>
        </p:nvSpPr>
        <p:spPr>
          <a:xfrm>
            <a:off x="4976737" y="360295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rot="10800000">
            <a:off x="7425304" y="2674053"/>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3703464">
            <a:off x="7287906" y="438749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0800000">
            <a:off x="7381173" y="5597685"/>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p:cNvSpPr txBox="1"/>
          <p:nvPr/>
        </p:nvSpPr>
        <p:spPr>
          <a:xfrm>
            <a:off x="8436545" y="3770444"/>
            <a:ext cx="552715" cy="369332"/>
          </a:xfrm>
          <a:prstGeom prst="rect">
            <a:avLst/>
          </a:prstGeom>
          <a:noFill/>
        </p:spPr>
        <p:txBody>
          <a:bodyPr wrap="none" rtlCol="0">
            <a:spAutoFit/>
          </a:bodyPr>
          <a:lstStyle/>
          <a:p>
            <a:r>
              <a:rPr lang="en-GB" dirty="0" smtClean="0"/>
              <a:t>Live</a:t>
            </a:r>
            <a:endParaRPr lang="en-GB" dirty="0"/>
          </a:p>
        </p:txBody>
      </p:sp>
      <p:sp>
        <p:nvSpPr>
          <p:cNvPr id="163" name="Freeform 162"/>
          <p:cNvSpPr/>
          <p:nvPr/>
        </p:nvSpPr>
        <p:spPr>
          <a:xfrm>
            <a:off x="7649797" y="358484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rot="10800000">
            <a:off x="1671618" y="2677528"/>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rot="3662277">
            <a:off x="1496182" y="4401632"/>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rot="7292743">
            <a:off x="1892170" y="4979740"/>
            <a:ext cx="761119" cy="718834"/>
          </a:xfrm>
          <a:custGeom>
            <a:avLst/>
            <a:gdLst>
              <a:gd name="connsiteX0" fmla="*/ 0 w 761119"/>
              <a:gd name="connsiteY0" fmla="*/ 433415 h 718834"/>
              <a:gd name="connsiteX1" fmla="*/ 47570 w 761119"/>
              <a:gd name="connsiteY1" fmla="*/ 364703 h 718834"/>
              <a:gd name="connsiteX2" fmla="*/ 89855 w 761119"/>
              <a:gd name="connsiteY2" fmla="*/ 317133 h 718834"/>
              <a:gd name="connsiteX3" fmla="*/ 126853 w 761119"/>
              <a:gd name="connsiteY3" fmla="*/ 280134 h 718834"/>
              <a:gd name="connsiteX4" fmla="*/ 179709 w 761119"/>
              <a:gd name="connsiteY4" fmla="*/ 227278 h 718834"/>
              <a:gd name="connsiteX5" fmla="*/ 206137 w 761119"/>
              <a:gd name="connsiteY5" fmla="*/ 200851 h 718834"/>
              <a:gd name="connsiteX6" fmla="*/ 232564 w 761119"/>
              <a:gd name="connsiteY6" fmla="*/ 179708 h 718834"/>
              <a:gd name="connsiteX7" fmla="*/ 285420 w 761119"/>
              <a:gd name="connsiteY7" fmla="*/ 142709 h 718834"/>
              <a:gd name="connsiteX8" fmla="*/ 354132 w 761119"/>
              <a:gd name="connsiteY8" fmla="*/ 100425 h 718834"/>
              <a:gd name="connsiteX9" fmla="*/ 417559 w 761119"/>
              <a:gd name="connsiteY9" fmla="*/ 68712 h 718834"/>
              <a:gd name="connsiteX10" fmla="*/ 470414 w 761119"/>
              <a:gd name="connsiteY10" fmla="*/ 52855 h 718834"/>
              <a:gd name="connsiteX11" fmla="*/ 512698 w 761119"/>
              <a:gd name="connsiteY11" fmla="*/ 31713 h 718834"/>
              <a:gd name="connsiteX12" fmla="*/ 581411 w 761119"/>
              <a:gd name="connsiteY12" fmla="*/ 15856 h 718834"/>
              <a:gd name="connsiteX13" fmla="*/ 650123 w 761119"/>
              <a:gd name="connsiteY13" fmla="*/ 5285 h 718834"/>
              <a:gd name="connsiteX14" fmla="*/ 687122 w 761119"/>
              <a:gd name="connsiteY14" fmla="*/ 0 h 718834"/>
              <a:gd name="connsiteX15" fmla="*/ 724120 w 761119"/>
              <a:gd name="connsiteY15" fmla="*/ 0 h 718834"/>
              <a:gd name="connsiteX16" fmla="*/ 755834 w 761119"/>
              <a:gd name="connsiteY16" fmla="*/ 0 h 718834"/>
              <a:gd name="connsiteX17" fmla="*/ 761119 w 761119"/>
              <a:gd name="connsiteY17" fmla="*/ 576125 h 718834"/>
              <a:gd name="connsiteX18" fmla="*/ 750548 w 761119"/>
              <a:gd name="connsiteY18" fmla="*/ 576125 h 718834"/>
              <a:gd name="connsiteX19" fmla="*/ 713549 w 761119"/>
              <a:gd name="connsiteY19" fmla="*/ 586696 h 718834"/>
              <a:gd name="connsiteX20" fmla="*/ 665979 w 761119"/>
              <a:gd name="connsiteY20" fmla="*/ 602552 h 718834"/>
              <a:gd name="connsiteX21" fmla="*/ 618409 w 761119"/>
              <a:gd name="connsiteY21" fmla="*/ 628980 h 718834"/>
              <a:gd name="connsiteX22" fmla="*/ 597267 w 761119"/>
              <a:gd name="connsiteY22" fmla="*/ 639551 h 718834"/>
              <a:gd name="connsiteX23" fmla="*/ 576125 w 761119"/>
              <a:gd name="connsiteY23" fmla="*/ 655408 h 718834"/>
              <a:gd name="connsiteX24" fmla="*/ 565554 w 761119"/>
              <a:gd name="connsiteY24" fmla="*/ 665979 h 718834"/>
              <a:gd name="connsiteX25" fmla="*/ 554983 w 761119"/>
              <a:gd name="connsiteY25" fmla="*/ 676550 h 718834"/>
              <a:gd name="connsiteX26" fmla="*/ 539126 w 761119"/>
              <a:gd name="connsiteY26" fmla="*/ 697692 h 718834"/>
              <a:gd name="connsiteX27" fmla="*/ 528555 w 761119"/>
              <a:gd name="connsiteY27" fmla="*/ 702978 h 718834"/>
              <a:gd name="connsiteX28" fmla="*/ 507413 w 761119"/>
              <a:gd name="connsiteY28" fmla="*/ 718834 h 718834"/>
              <a:gd name="connsiteX29" fmla="*/ 0 w 761119"/>
              <a:gd name="connsiteY29" fmla="*/ 433415 h 7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119" h="718834">
                <a:moveTo>
                  <a:pt x="0" y="433415"/>
                </a:moveTo>
                <a:lnTo>
                  <a:pt x="47570" y="364703"/>
                </a:lnTo>
                <a:lnTo>
                  <a:pt x="89855" y="317133"/>
                </a:lnTo>
                <a:lnTo>
                  <a:pt x="126853" y="280134"/>
                </a:lnTo>
                <a:lnTo>
                  <a:pt x="179709" y="227278"/>
                </a:lnTo>
                <a:lnTo>
                  <a:pt x="206137" y="200851"/>
                </a:lnTo>
                <a:lnTo>
                  <a:pt x="232564" y="179708"/>
                </a:lnTo>
                <a:lnTo>
                  <a:pt x="285420" y="142709"/>
                </a:lnTo>
                <a:lnTo>
                  <a:pt x="354132" y="100425"/>
                </a:lnTo>
                <a:lnTo>
                  <a:pt x="417559" y="68712"/>
                </a:lnTo>
                <a:lnTo>
                  <a:pt x="470414" y="52855"/>
                </a:lnTo>
                <a:lnTo>
                  <a:pt x="512698" y="31713"/>
                </a:lnTo>
                <a:lnTo>
                  <a:pt x="581411" y="15856"/>
                </a:lnTo>
                <a:lnTo>
                  <a:pt x="650123" y="5285"/>
                </a:lnTo>
                <a:lnTo>
                  <a:pt x="687122" y="0"/>
                </a:lnTo>
                <a:lnTo>
                  <a:pt x="724120" y="0"/>
                </a:lnTo>
                <a:lnTo>
                  <a:pt x="755834" y="0"/>
                </a:lnTo>
                <a:cubicBezTo>
                  <a:pt x="757596" y="192042"/>
                  <a:pt x="759357" y="384083"/>
                  <a:pt x="761119" y="576125"/>
                </a:cubicBezTo>
                <a:lnTo>
                  <a:pt x="750548" y="576125"/>
                </a:lnTo>
                <a:lnTo>
                  <a:pt x="713549" y="586696"/>
                </a:lnTo>
                <a:lnTo>
                  <a:pt x="665979" y="602552"/>
                </a:lnTo>
                <a:lnTo>
                  <a:pt x="618409" y="628980"/>
                </a:lnTo>
                <a:lnTo>
                  <a:pt x="597267" y="639551"/>
                </a:lnTo>
                <a:lnTo>
                  <a:pt x="576125" y="655408"/>
                </a:lnTo>
                <a:lnTo>
                  <a:pt x="565554" y="665979"/>
                </a:lnTo>
                <a:lnTo>
                  <a:pt x="554983" y="676550"/>
                </a:lnTo>
                <a:lnTo>
                  <a:pt x="539126" y="697692"/>
                </a:lnTo>
                <a:lnTo>
                  <a:pt x="528555" y="702978"/>
                </a:lnTo>
                <a:lnTo>
                  <a:pt x="507413" y="718834"/>
                </a:lnTo>
                <a:lnTo>
                  <a:pt x="0" y="433415"/>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89008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5576" y="1988840"/>
            <a:ext cx="2197789" cy="330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8352" y="2276872"/>
            <a:ext cx="2772409" cy="291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3992" y="2076330"/>
            <a:ext cx="3120008" cy="312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What might these people do?</a:t>
            </a:r>
          </a:p>
        </p:txBody>
      </p:sp>
    </p:spTree>
    <p:custDataLst>
      <p:tags r:id="rId1"/>
    </p:custDataLst>
    <p:extLst>
      <p:ext uri="{BB962C8B-B14F-4D97-AF65-F5344CB8AC3E}">
        <p14:creationId xmlns:p14="http://schemas.microsoft.com/office/powerpoint/2010/main" val="566468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2348880"/>
            <a:ext cx="7992888" cy="2154436"/>
          </a:xfrm>
          <a:prstGeom prst="rect">
            <a:avLst/>
          </a:prstGeom>
        </p:spPr>
        <p:txBody>
          <a:bodyPr wrap="square">
            <a:spAutoFit/>
          </a:bodyPr>
          <a:lstStyle/>
          <a:p>
            <a:pPr algn="ctr"/>
            <a:r>
              <a:rPr lang="en-GB" sz="3200" dirty="0" smtClean="0">
                <a:latin typeface="Source Sans Pro" pitchFamily="34" charset="0"/>
              </a:rPr>
              <a:t>Find more teaching resources at:</a:t>
            </a:r>
          </a:p>
          <a:p>
            <a:pPr algn="ctr"/>
            <a:endParaRPr lang="en-GB" sz="3200" dirty="0">
              <a:latin typeface="Source Sans Pro" pitchFamily="34" charset="0"/>
            </a:endParaRPr>
          </a:p>
          <a:p>
            <a:pPr algn="ctr"/>
            <a:r>
              <a:rPr lang="en-GB" sz="3200" dirty="0" smtClean="0">
                <a:latin typeface="Source Sans Pro" pitchFamily="34" charset="0"/>
                <a:hlinkClick r:id="rId5"/>
              </a:rPr>
              <a:t>HistoricEngland.org.uk/Education</a:t>
            </a:r>
            <a:endParaRPr lang="en-GB" sz="3200" dirty="0" smtClean="0">
              <a:latin typeface="Source Sans Pro" pitchFamily="34" charset="0"/>
            </a:endParaRPr>
          </a:p>
          <a:p>
            <a:pPr algn="ctr"/>
            <a:endParaRPr lang="en-GB" sz="2000" dirty="0" smtClean="0">
              <a:latin typeface="Source Sans Pro" pitchFamily="34" charset="0"/>
            </a:endParaRPr>
          </a:p>
          <a:p>
            <a:endParaRPr lang="en-GB" dirty="0" smtClean="0">
              <a:solidFill>
                <a:srgbClr val="FFFFFF"/>
              </a:solidFill>
              <a:latin typeface="Source Sans Pro Light" pitchFamily="34" charset="0"/>
            </a:endParaRPr>
          </a:p>
        </p:txBody>
      </p:sp>
    </p:spTree>
    <p:custDataLst>
      <p:tags r:id="rId1"/>
    </p:custDataLst>
    <p:extLst>
      <p:ext uri="{BB962C8B-B14F-4D97-AF65-F5344CB8AC3E}">
        <p14:creationId xmlns:p14="http://schemas.microsoft.com/office/powerpoint/2010/main" val="3259604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How would a school need to change to become……</a:t>
            </a:r>
          </a:p>
        </p:txBody>
      </p:sp>
      <p:sp>
        <p:nvSpPr>
          <p:cNvPr id="9" name="TextBox 8"/>
          <p:cNvSpPr txBox="1"/>
          <p:nvPr/>
        </p:nvSpPr>
        <p:spPr>
          <a:xfrm>
            <a:off x="542136" y="1988840"/>
            <a:ext cx="8059728" cy="4401205"/>
          </a:xfrm>
          <a:prstGeom prst="rect">
            <a:avLst/>
          </a:prstGeom>
          <a:noFill/>
        </p:spPr>
        <p:txBody>
          <a:bodyPr wrap="square" rtlCol="0">
            <a:spAutoFit/>
          </a:bodyPr>
          <a:lstStyle/>
          <a:p>
            <a:pPr marL="514350" indent="-514350">
              <a:buFont typeface="+mj-lt"/>
              <a:buAutoNum type="arabicPeriod"/>
            </a:pPr>
            <a:r>
              <a:rPr lang="en-GB" sz="2800" dirty="0">
                <a:latin typeface="Source Sans Pro" panose="020B0503030403020204" pitchFamily="34" charset="0"/>
              </a:rPr>
              <a:t>A cinema with a restaurant</a:t>
            </a:r>
          </a:p>
          <a:p>
            <a:pPr marL="514350" indent="-514350">
              <a:buFont typeface="+mj-lt"/>
              <a:buAutoNum type="arabicPeriod"/>
            </a:pPr>
            <a:r>
              <a:rPr lang="en-GB" sz="2800" dirty="0">
                <a:latin typeface="Source Sans Pro" panose="020B0503030403020204" pitchFamily="34" charset="0"/>
              </a:rPr>
              <a:t>A </a:t>
            </a:r>
            <a:r>
              <a:rPr lang="en-GB" sz="2800" dirty="0" smtClean="0">
                <a:latin typeface="Source Sans Pro" panose="020B0503030403020204" pitchFamily="34" charset="0"/>
              </a:rPr>
              <a:t>block </a:t>
            </a:r>
            <a:r>
              <a:rPr lang="en-GB" sz="2800" dirty="0">
                <a:latin typeface="Source Sans Pro" panose="020B0503030403020204" pitchFamily="34" charset="0"/>
              </a:rPr>
              <a:t>of flats</a:t>
            </a:r>
          </a:p>
          <a:p>
            <a:pPr marL="514350" indent="-514350">
              <a:buFont typeface="+mj-lt"/>
              <a:buAutoNum type="arabicPeriod"/>
            </a:pPr>
            <a:r>
              <a:rPr lang="en-GB" sz="2800" dirty="0">
                <a:latin typeface="Source Sans Pro" panose="020B0503030403020204" pitchFamily="34" charset="0"/>
              </a:rPr>
              <a:t>A place of worship </a:t>
            </a:r>
            <a:r>
              <a:rPr lang="en-GB" sz="2800" dirty="0" smtClean="0">
                <a:latin typeface="Source Sans Pro" panose="020B0503030403020204" pitchFamily="34" charset="0"/>
              </a:rPr>
              <a:t>(church</a:t>
            </a:r>
            <a:r>
              <a:rPr lang="en-GB" sz="2800" dirty="0">
                <a:latin typeface="Source Sans Pro" panose="020B0503030403020204" pitchFamily="34" charset="0"/>
              </a:rPr>
              <a:t>, mosque, temple </a:t>
            </a:r>
            <a:r>
              <a:rPr lang="en-GB" sz="2800" dirty="0" smtClean="0">
                <a:latin typeface="Source Sans Pro" panose="020B0503030403020204" pitchFamily="34" charset="0"/>
              </a:rPr>
              <a:t>etc.)</a:t>
            </a:r>
            <a:endParaRPr lang="en-GB" sz="2800" dirty="0">
              <a:latin typeface="Source Sans Pro" panose="020B0503030403020204" pitchFamily="34" charset="0"/>
            </a:endParaRPr>
          </a:p>
          <a:p>
            <a:pPr marL="514350" indent="-514350">
              <a:buFont typeface="+mj-lt"/>
              <a:buAutoNum type="arabicPeriod"/>
            </a:pPr>
            <a:r>
              <a:rPr lang="en-GB" sz="2800" dirty="0">
                <a:latin typeface="Source Sans Pro" panose="020B0503030403020204" pitchFamily="34" charset="0"/>
              </a:rPr>
              <a:t>A hospital</a:t>
            </a:r>
          </a:p>
          <a:p>
            <a:pPr marL="514350" indent="-514350">
              <a:buFont typeface="+mj-lt"/>
              <a:buAutoNum type="arabicPeriod"/>
            </a:pPr>
            <a:r>
              <a:rPr lang="en-GB" sz="2800" dirty="0">
                <a:latin typeface="Source Sans Pro" panose="020B0503030403020204" pitchFamily="34" charset="0"/>
              </a:rPr>
              <a:t>A hotel</a:t>
            </a:r>
          </a:p>
          <a:p>
            <a:pPr marL="514350" indent="-514350">
              <a:buFont typeface="+mj-lt"/>
              <a:buAutoNum type="arabicPeriod"/>
            </a:pPr>
            <a:r>
              <a:rPr lang="en-GB" sz="2800" dirty="0">
                <a:latin typeface="Source Sans Pro" panose="020B0503030403020204" pitchFamily="34" charset="0"/>
              </a:rPr>
              <a:t>A </a:t>
            </a:r>
            <a:r>
              <a:rPr lang="en-GB" sz="2800" dirty="0" smtClean="0">
                <a:latin typeface="Source Sans Pro" panose="020B0503030403020204" pitchFamily="34" charset="0"/>
              </a:rPr>
              <a:t>theatre</a:t>
            </a:r>
          </a:p>
          <a:p>
            <a:pPr marL="514350" indent="-514350">
              <a:buFont typeface="+mj-lt"/>
              <a:buAutoNum type="arabicPeriod"/>
            </a:pPr>
            <a:endParaRPr lang="en-GB" sz="2800" dirty="0">
              <a:latin typeface="Source Sans Pro" panose="020B0503030403020204" pitchFamily="34" charset="0"/>
            </a:endParaRPr>
          </a:p>
          <a:p>
            <a:r>
              <a:rPr lang="en-GB" sz="2800" dirty="0" smtClean="0">
                <a:latin typeface="Source Sans Pro" panose="020B0503030403020204" pitchFamily="34" charset="0"/>
              </a:rPr>
              <a:t>Split into 6 groups, one for each building type. Then use the floor plan on the next slide to redesign the school into each type of building.</a:t>
            </a:r>
          </a:p>
        </p:txBody>
      </p:sp>
    </p:spTree>
    <p:custDataLst>
      <p:tags r:id="rId1"/>
    </p:custDataLst>
    <p:extLst>
      <p:ext uri="{BB962C8B-B14F-4D97-AF65-F5344CB8AC3E}">
        <p14:creationId xmlns:p14="http://schemas.microsoft.com/office/powerpoint/2010/main" val="1454847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How would a school need to change to become……</a:t>
            </a:r>
          </a:p>
        </p:txBody>
      </p:sp>
      <p:grpSp>
        <p:nvGrpSpPr>
          <p:cNvPr id="34" name="Group 33"/>
          <p:cNvGrpSpPr/>
          <p:nvPr/>
        </p:nvGrpSpPr>
        <p:grpSpPr>
          <a:xfrm>
            <a:off x="542136" y="2060848"/>
            <a:ext cx="8019727" cy="4797152"/>
            <a:chOff x="542136" y="2060848"/>
            <a:chExt cx="8019727" cy="4797152"/>
          </a:xfrm>
        </p:grpSpPr>
        <p:grpSp>
          <p:nvGrpSpPr>
            <p:cNvPr id="20" name="Group 19"/>
            <p:cNvGrpSpPr/>
            <p:nvPr/>
          </p:nvGrpSpPr>
          <p:grpSpPr>
            <a:xfrm>
              <a:off x="542136" y="2060848"/>
              <a:ext cx="8019727" cy="4797152"/>
              <a:chOff x="542136" y="2060848"/>
              <a:chExt cx="8019727" cy="4797152"/>
            </a:xfrm>
          </p:grpSpPr>
          <p:grpSp>
            <p:nvGrpSpPr>
              <p:cNvPr id="3" name="Group 2"/>
              <p:cNvGrpSpPr/>
              <p:nvPr/>
            </p:nvGrpSpPr>
            <p:grpSpPr>
              <a:xfrm>
                <a:off x="542136" y="2060848"/>
                <a:ext cx="1296144" cy="3888432"/>
                <a:chOff x="683568" y="2348880"/>
                <a:chExt cx="1296144" cy="3888432"/>
              </a:xfrm>
            </p:grpSpPr>
            <p:sp>
              <p:nvSpPr>
                <p:cNvPr id="2" name="Rectangle 1"/>
                <p:cNvSpPr/>
                <p:nvPr/>
              </p:nvSpPr>
              <p:spPr>
                <a:xfrm>
                  <a:off x="683568" y="2348880"/>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83568" y="3645024"/>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3568" y="4941168"/>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7265719" y="2060848"/>
                <a:ext cx="1296144" cy="3888432"/>
                <a:chOff x="683568" y="2348880"/>
                <a:chExt cx="1296144" cy="3888432"/>
              </a:xfrm>
            </p:grpSpPr>
            <p:sp>
              <p:nvSpPr>
                <p:cNvPr id="12" name="Rectangle 11"/>
                <p:cNvSpPr/>
                <p:nvPr/>
              </p:nvSpPr>
              <p:spPr>
                <a:xfrm>
                  <a:off x="683568" y="2348880"/>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83568" y="3645024"/>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83568" y="4941168"/>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1838280" y="2060848"/>
                <a:ext cx="501472" cy="345638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762581" y="2060848"/>
                <a:ext cx="501472" cy="345638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339752" y="4581128"/>
                <a:ext cx="4422829" cy="151216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851920" y="6093296"/>
                <a:ext cx="1440160" cy="76470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339752" y="2060848"/>
                <a:ext cx="720080"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042501" y="2060848"/>
                <a:ext cx="720080"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rot="18932955">
              <a:off x="562023" y="5152546"/>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2" name="TextBox 21"/>
            <p:cNvSpPr txBox="1"/>
            <p:nvPr/>
          </p:nvSpPr>
          <p:spPr>
            <a:xfrm rot="18932955">
              <a:off x="566653" y="3820397"/>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3" name="TextBox 22"/>
            <p:cNvSpPr txBox="1"/>
            <p:nvPr/>
          </p:nvSpPr>
          <p:spPr>
            <a:xfrm rot="18932955">
              <a:off x="571283" y="2488248"/>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4" name="TextBox 23"/>
            <p:cNvSpPr txBox="1"/>
            <p:nvPr/>
          </p:nvSpPr>
          <p:spPr>
            <a:xfrm rot="18932955">
              <a:off x="7285606" y="5116541"/>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5" name="TextBox 24"/>
            <p:cNvSpPr txBox="1"/>
            <p:nvPr/>
          </p:nvSpPr>
          <p:spPr>
            <a:xfrm rot="18932955">
              <a:off x="7273456" y="3813022"/>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6" name="TextBox 25"/>
            <p:cNvSpPr txBox="1"/>
            <p:nvPr/>
          </p:nvSpPr>
          <p:spPr>
            <a:xfrm rot="18932955">
              <a:off x="7261306" y="2509503"/>
              <a:ext cx="1256370" cy="369332"/>
            </a:xfrm>
            <a:prstGeom prst="rect">
              <a:avLst/>
            </a:prstGeom>
            <a:noFill/>
          </p:spPr>
          <p:txBody>
            <a:bodyPr wrap="none" rtlCol="0">
              <a:spAutoFit/>
            </a:bodyPr>
            <a:lstStyle/>
            <a:p>
              <a:r>
                <a:rPr lang="en-GB" b="1" dirty="0" smtClean="0">
                  <a:latin typeface="Source Sans Pro" panose="020B0503030403020204" pitchFamily="34" charset="0"/>
                </a:rPr>
                <a:t>Classroom</a:t>
              </a:r>
              <a:endParaRPr lang="en-GB" b="1" dirty="0">
                <a:latin typeface="Source Sans Pro" panose="020B0503030403020204" pitchFamily="34" charset="0"/>
              </a:endParaRPr>
            </a:p>
          </p:txBody>
        </p:sp>
        <p:sp>
          <p:nvSpPr>
            <p:cNvPr id="27" name="TextBox 26"/>
            <p:cNvSpPr txBox="1"/>
            <p:nvPr/>
          </p:nvSpPr>
          <p:spPr>
            <a:xfrm rot="16200000">
              <a:off x="1565475" y="3820398"/>
              <a:ext cx="1047082" cy="369332"/>
            </a:xfrm>
            <a:prstGeom prst="rect">
              <a:avLst/>
            </a:prstGeom>
            <a:noFill/>
          </p:spPr>
          <p:txBody>
            <a:bodyPr wrap="none" rtlCol="0">
              <a:spAutoFit/>
            </a:bodyPr>
            <a:lstStyle/>
            <a:p>
              <a:r>
                <a:rPr lang="en-GB" b="1" dirty="0" smtClean="0">
                  <a:latin typeface="Source Sans Pro" panose="020B0503030403020204" pitchFamily="34" charset="0"/>
                </a:rPr>
                <a:t>Corridor</a:t>
              </a:r>
              <a:endParaRPr lang="en-GB" b="1" dirty="0">
                <a:latin typeface="Source Sans Pro" panose="020B0503030403020204" pitchFamily="34" charset="0"/>
              </a:endParaRPr>
            </a:p>
          </p:txBody>
        </p:sp>
        <p:sp>
          <p:nvSpPr>
            <p:cNvPr id="28" name="TextBox 27"/>
            <p:cNvSpPr txBox="1"/>
            <p:nvPr/>
          </p:nvSpPr>
          <p:spPr>
            <a:xfrm rot="16200000">
              <a:off x="6489776" y="3820398"/>
              <a:ext cx="1047082" cy="369332"/>
            </a:xfrm>
            <a:prstGeom prst="rect">
              <a:avLst/>
            </a:prstGeom>
            <a:noFill/>
          </p:spPr>
          <p:txBody>
            <a:bodyPr wrap="none" rtlCol="0">
              <a:spAutoFit/>
            </a:bodyPr>
            <a:lstStyle/>
            <a:p>
              <a:r>
                <a:rPr lang="en-GB" b="1" dirty="0" smtClean="0">
                  <a:latin typeface="Source Sans Pro" panose="020B0503030403020204" pitchFamily="34" charset="0"/>
                </a:rPr>
                <a:t>Corridor</a:t>
              </a:r>
              <a:endParaRPr lang="en-GB" b="1" dirty="0">
                <a:latin typeface="Source Sans Pro" panose="020B0503030403020204" pitchFamily="34" charset="0"/>
              </a:endParaRPr>
            </a:p>
          </p:txBody>
        </p:sp>
        <p:sp>
          <p:nvSpPr>
            <p:cNvPr id="29" name="TextBox 28"/>
            <p:cNvSpPr txBox="1"/>
            <p:nvPr/>
          </p:nvSpPr>
          <p:spPr>
            <a:xfrm>
              <a:off x="3966289" y="6290982"/>
              <a:ext cx="1211422" cy="369332"/>
            </a:xfrm>
            <a:prstGeom prst="rect">
              <a:avLst/>
            </a:prstGeom>
            <a:noFill/>
          </p:spPr>
          <p:txBody>
            <a:bodyPr wrap="none" rtlCol="0">
              <a:spAutoFit/>
            </a:bodyPr>
            <a:lstStyle/>
            <a:p>
              <a:r>
                <a:rPr lang="en-GB" b="1" dirty="0" smtClean="0">
                  <a:latin typeface="Source Sans Pro" panose="020B0503030403020204" pitchFamily="34" charset="0"/>
                </a:rPr>
                <a:t>Reception</a:t>
              </a:r>
              <a:endParaRPr lang="en-GB" b="1" dirty="0">
                <a:latin typeface="Source Sans Pro" panose="020B0503030403020204" pitchFamily="34" charset="0"/>
              </a:endParaRPr>
            </a:p>
          </p:txBody>
        </p:sp>
        <p:sp>
          <p:nvSpPr>
            <p:cNvPr id="30" name="TextBox 29"/>
            <p:cNvSpPr txBox="1"/>
            <p:nvPr/>
          </p:nvSpPr>
          <p:spPr>
            <a:xfrm>
              <a:off x="4253648" y="5152546"/>
              <a:ext cx="595035" cy="369332"/>
            </a:xfrm>
            <a:prstGeom prst="rect">
              <a:avLst/>
            </a:prstGeom>
            <a:noFill/>
          </p:spPr>
          <p:txBody>
            <a:bodyPr wrap="none" rtlCol="0">
              <a:spAutoFit/>
            </a:bodyPr>
            <a:lstStyle/>
            <a:p>
              <a:r>
                <a:rPr lang="en-GB" b="1" dirty="0" smtClean="0">
                  <a:latin typeface="Source Sans Pro" panose="020B0503030403020204" pitchFamily="34" charset="0"/>
                </a:rPr>
                <a:t>Hall</a:t>
              </a:r>
              <a:endParaRPr lang="en-GB" b="1" dirty="0">
                <a:latin typeface="Source Sans Pro" panose="020B0503030403020204" pitchFamily="34" charset="0"/>
              </a:endParaRPr>
            </a:p>
          </p:txBody>
        </p:sp>
        <p:sp>
          <p:nvSpPr>
            <p:cNvPr id="31" name="TextBox 30"/>
            <p:cNvSpPr txBox="1"/>
            <p:nvPr/>
          </p:nvSpPr>
          <p:spPr>
            <a:xfrm rot="16200000">
              <a:off x="2269674" y="2385754"/>
              <a:ext cx="860235" cy="646331"/>
            </a:xfrm>
            <a:prstGeom prst="rect">
              <a:avLst/>
            </a:prstGeom>
            <a:noFill/>
          </p:spPr>
          <p:txBody>
            <a:bodyPr wrap="none" rtlCol="0">
              <a:spAutoFit/>
            </a:bodyPr>
            <a:lstStyle/>
            <a:p>
              <a:pPr algn="ctr"/>
              <a:r>
                <a:rPr lang="en-GB" b="1" dirty="0" smtClean="0">
                  <a:latin typeface="Source Sans Pro" panose="020B0503030403020204" pitchFamily="34" charset="0"/>
                </a:rPr>
                <a:t>Girl’s</a:t>
              </a:r>
            </a:p>
            <a:p>
              <a:pPr algn="ctr"/>
              <a:r>
                <a:rPr lang="en-GB" b="1" dirty="0" smtClean="0">
                  <a:latin typeface="Source Sans Pro" panose="020B0503030403020204" pitchFamily="34" charset="0"/>
                </a:rPr>
                <a:t>Toilets</a:t>
              </a:r>
              <a:endParaRPr lang="en-GB" b="1" dirty="0">
                <a:latin typeface="Source Sans Pro" panose="020B0503030403020204" pitchFamily="34" charset="0"/>
              </a:endParaRPr>
            </a:p>
          </p:txBody>
        </p:sp>
        <p:sp>
          <p:nvSpPr>
            <p:cNvPr id="32" name="TextBox 31"/>
            <p:cNvSpPr txBox="1"/>
            <p:nvPr/>
          </p:nvSpPr>
          <p:spPr>
            <a:xfrm rot="16200000">
              <a:off x="5972423" y="2385754"/>
              <a:ext cx="860235" cy="646331"/>
            </a:xfrm>
            <a:prstGeom prst="rect">
              <a:avLst/>
            </a:prstGeom>
            <a:noFill/>
          </p:spPr>
          <p:txBody>
            <a:bodyPr wrap="none" rtlCol="0">
              <a:spAutoFit/>
            </a:bodyPr>
            <a:lstStyle/>
            <a:p>
              <a:pPr algn="ctr"/>
              <a:r>
                <a:rPr lang="en-GB" b="1" dirty="0" smtClean="0">
                  <a:latin typeface="Source Sans Pro" panose="020B0503030403020204" pitchFamily="34" charset="0"/>
                </a:rPr>
                <a:t>Boy’s</a:t>
              </a:r>
            </a:p>
            <a:p>
              <a:pPr algn="ctr"/>
              <a:r>
                <a:rPr lang="en-GB" b="1" dirty="0" smtClean="0">
                  <a:latin typeface="Source Sans Pro" panose="020B0503030403020204" pitchFamily="34" charset="0"/>
                </a:rPr>
                <a:t>Toilets</a:t>
              </a:r>
              <a:endParaRPr lang="en-GB" b="1" dirty="0">
                <a:latin typeface="Source Sans Pro" panose="020B0503030403020204" pitchFamily="34" charset="0"/>
              </a:endParaRPr>
            </a:p>
          </p:txBody>
        </p:sp>
        <p:sp>
          <p:nvSpPr>
            <p:cNvPr id="33" name="TextBox 32"/>
            <p:cNvSpPr txBox="1"/>
            <p:nvPr/>
          </p:nvSpPr>
          <p:spPr>
            <a:xfrm rot="18794296">
              <a:off x="3739361" y="3296856"/>
              <a:ext cx="1370183" cy="369332"/>
            </a:xfrm>
            <a:prstGeom prst="rect">
              <a:avLst/>
            </a:prstGeom>
            <a:noFill/>
          </p:spPr>
          <p:txBody>
            <a:bodyPr wrap="none" rtlCol="0">
              <a:spAutoFit/>
            </a:bodyPr>
            <a:lstStyle/>
            <a:p>
              <a:r>
                <a:rPr lang="en-GB" b="1" dirty="0" smtClean="0">
                  <a:latin typeface="Source Sans Pro" panose="020B0503030403020204" pitchFamily="34" charset="0"/>
                </a:rPr>
                <a:t>Playground</a:t>
              </a:r>
              <a:endParaRPr lang="en-GB" b="1" dirty="0">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836276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How would a school need to change to become……</a:t>
            </a:r>
          </a:p>
        </p:txBody>
      </p:sp>
      <p:grpSp>
        <p:nvGrpSpPr>
          <p:cNvPr id="20" name="Group 19"/>
          <p:cNvGrpSpPr/>
          <p:nvPr/>
        </p:nvGrpSpPr>
        <p:grpSpPr>
          <a:xfrm>
            <a:off x="542136" y="2060848"/>
            <a:ext cx="8019727" cy="4797152"/>
            <a:chOff x="542136" y="2060848"/>
            <a:chExt cx="8019727" cy="4797152"/>
          </a:xfrm>
        </p:grpSpPr>
        <p:grpSp>
          <p:nvGrpSpPr>
            <p:cNvPr id="3" name="Group 2"/>
            <p:cNvGrpSpPr/>
            <p:nvPr/>
          </p:nvGrpSpPr>
          <p:grpSpPr>
            <a:xfrm>
              <a:off x="542136" y="2060848"/>
              <a:ext cx="1296144" cy="3888432"/>
              <a:chOff x="683568" y="2348880"/>
              <a:chExt cx="1296144" cy="3888432"/>
            </a:xfrm>
          </p:grpSpPr>
          <p:sp>
            <p:nvSpPr>
              <p:cNvPr id="2" name="Rectangle 1"/>
              <p:cNvSpPr/>
              <p:nvPr/>
            </p:nvSpPr>
            <p:spPr>
              <a:xfrm>
                <a:off x="683568" y="2348880"/>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83568" y="3645024"/>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3568" y="4941168"/>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7265719" y="2060848"/>
              <a:ext cx="1296144" cy="3888432"/>
              <a:chOff x="683568" y="2348880"/>
              <a:chExt cx="1296144" cy="3888432"/>
            </a:xfrm>
          </p:grpSpPr>
          <p:sp>
            <p:nvSpPr>
              <p:cNvPr id="12" name="Rectangle 11"/>
              <p:cNvSpPr/>
              <p:nvPr/>
            </p:nvSpPr>
            <p:spPr>
              <a:xfrm>
                <a:off x="683568" y="2348880"/>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83568" y="3645024"/>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83568" y="4941168"/>
                <a:ext cx="1296144"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1838280" y="2060848"/>
              <a:ext cx="501472" cy="345638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762581" y="2060848"/>
              <a:ext cx="501472" cy="345638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339752" y="4581128"/>
              <a:ext cx="4422829" cy="151216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851920" y="6093296"/>
              <a:ext cx="1440160" cy="76470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339752" y="2060848"/>
              <a:ext cx="720080"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042501" y="2060848"/>
              <a:ext cx="720080" cy="129614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542136" y="1660158"/>
            <a:ext cx="8110490" cy="369332"/>
          </a:xfrm>
          <a:prstGeom prst="rect">
            <a:avLst/>
          </a:prstGeom>
          <a:noFill/>
        </p:spPr>
        <p:txBody>
          <a:bodyPr wrap="none" rtlCol="0">
            <a:spAutoFit/>
          </a:bodyPr>
          <a:lstStyle/>
          <a:p>
            <a:r>
              <a:rPr lang="en-GB" b="1" dirty="0" smtClean="0">
                <a:latin typeface="Source Sans Pro" panose="020B0503030403020204" pitchFamily="34" charset="0"/>
              </a:rPr>
              <a:t>If my school was a……….…………………………………...it would look like this</a:t>
            </a:r>
            <a:endParaRPr lang="en-GB"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276484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How would a school need to change to become……</a:t>
            </a:r>
          </a:p>
        </p:txBody>
      </p:sp>
      <p:sp>
        <p:nvSpPr>
          <p:cNvPr id="4" name="TextBox 3"/>
          <p:cNvSpPr txBox="1"/>
          <p:nvPr/>
        </p:nvSpPr>
        <p:spPr>
          <a:xfrm>
            <a:off x="542136" y="1660158"/>
            <a:ext cx="8110490" cy="369332"/>
          </a:xfrm>
          <a:prstGeom prst="rect">
            <a:avLst/>
          </a:prstGeom>
          <a:noFill/>
        </p:spPr>
        <p:txBody>
          <a:bodyPr wrap="none" rtlCol="0">
            <a:spAutoFit/>
          </a:bodyPr>
          <a:lstStyle/>
          <a:p>
            <a:r>
              <a:rPr lang="en-GB" b="1" dirty="0" smtClean="0">
                <a:latin typeface="Source Sans Pro" panose="020B0503030403020204" pitchFamily="34" charset="0"/>
              </a:rPr>
              <a:t>If my school was a……….…………………………………...it would look like this</a:t>
            </a:r>
            <a:endParaRPr lang="en-GB" b="1" dirty="0">
              <a:latin typeface="Source Sans Pro" panose="020B0503030403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74" y="1981829"/>
            <a:ext cx="8105452" cy="4870927"/>
          </a:xfrm>
          <a:prstGeom prst="rect">
            <a:avLst/>
          </a:prstGeom>
        </p:spPr>
      </p:pic>
    </p:spTree>
    <p:custDataLst>
      <p:tags r:id="rId1"/>
    </p:custDataLst>
    <p:extLst>
      <p:ext uri="{BB962C8B-B14F-4D97-AF65-F5344CB8AC3E}">
        <p14:creationId xmlns:p14="http://schemas.microsoft.com/office/powerpoint/2010/main" val="967537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0B2CDD-C76A-4AC6-A1B4-7D2AA4F6AB2F}" type="slidenum">
              <a:rPr lang="en-GB" smtClean="0"/>
              <a:t>8</a:t>
            </a:fld>
            <a:endParaRPr lang="en-GB"/>
          </a:p>
        </p:txBody>
      </p:sp>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cinema with a restaurant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4494" y="3652675"/>
            <a:ext cx="4809506" cy="320031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0995"/>
          <a:stretch/>
        </p:blipFill>
        <p:spPr>
          <a:xfrm>
            <a:off x="323528" y="1412776"/>
            <a:ext cx="5078209" cy="3254227"/>
          </a:xfrm>
          <a:prstGeom prst="rect">
            <a:avLst/>
          </a:prstGeom>
        </p:spPr>
      </p:pic>
    </p:spTree>
    <p:custDataLst>
      <p:tags r:id="rId1"/>
    </p:custDataLst>
    <p:extLst>
      <p:ext uri="{BB962C8B-B14F-4D97-AF65-F5344CB8AC3E}">
        <p14:creationId xmlns:p14="http://schemas.microsoft.com/office/powerpoint/2010/main" val="125366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 block of flats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843" y="1412775"/>
            <a:ext cx="3845151" cy="51838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834" y="1412775"/>
            <a:ext cx="4153954" cy="5189906"/>
          </a:xfrm>
          <a:prstGeom prst="rect">
            <a:avLst/>
          </a:prstGeom>
        </p:spPr>
      </p:pic>
    </p:spTree>
    <p:custDataLst>
      <p:tags r:id="rId1"/>
    </p:custDataLst>
    <p:extLst>
      <p:ext uri="{BB962C8B-B14F-4D97-AF65-F5344CB8AC3E}">
        <p14:creationId xmlns:p14="http://schemas.microsoft.com/office/powerpoint/2010/main" val="16387184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2981</Words>
  <Application>Microsoft Office PowerPoint</Application>
  <PresentationFormat>On-screen Show (4:3)</PresentationFormat>
  <Paragraphs>378</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63</cp:revision>
  <dcterms:created xsi:type="dcterms:W3CDTF">2016-07-29T10:53:53Z</dcterms:created>
  <dcterms:modified xsi:type="dcterms:W3CDTF">2020-01-17T12:08:42Z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9A4F0A2B-61BB-4C51-BF7C-C8DFB8A15CCA</vt:lpwstr>
  </property>
  <property fmtid="{D5CDD505-2E9C-101B-9397-08002B2CF9AE}" pid="3" name="ArticulatePath">
    <vt:lpwstr>Bradford - Lesson 1</vt:lpwstr>
  </property>
</Properties>
</file>