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1"/>
  </p:notesMasterIdLst>
  <p:sldIdLst>
    <p:sldId id="256" r:id="rId2"/>
    <p:sldId id="259"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Lst>
  <p:sldSz cx="12192000" cy="6858000"/>
  <p:notesSz cx="6858000" cy="9144000"/>
  <p:embeddedFontLst>
    <p:embeddedFont>
      <p:font typeface="Linkpen 17a Print" panose="03050602060000000000" pitchFamily="66" charset="77"/>
      <p:regular r:id="rId22"/>
    </p:embeddedFont>
    <p:embeddedFont>
      <p:font typeface="Superclarendon Rg" panose="02060605060000020003" pitchFamily="18" charset="77"/>
      <p:regular r:id="rId23"/>
      <p:bold r:id="rId24"/>
      <p:italic r:id="rId25"/>
      <p:boldItalic r:id="rId2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E4FD"/>
    <a:srgbClr val="8DD6F9"/>
    <a:srgbClr val="ABD6EE"/>
    <a:srgbClr val="A4CEE1"/>
    <a:srgbClr val="F49733"/>
    <a:srgbClr val="F6A548"/>
    <a:srgbClr val="56AE44"/>
    <a:srgbClr val="F49734"/>
    <a:srgbClr val="B65379"/>
    <a:srgbClr val="79B9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280"/>
    <p:restoredTop sz="86407"/>
  </p:normalViewPr>
  <p:slideViewPr>
    <p:cSldViewPr snapToGrid="0">
      <p:cViewPr varScale="1">
        <p:scale>
          <a:sx n="195" d="100"/>
          <a:sy n="195" d="100"/>
        </p:scale>
        <p:origin x="2008" y="18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dirty="0"/>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879431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237523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360136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10206987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6786016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2719375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37839390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9311072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2476287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2141051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dirty="0"/>
          </a:p>
        </p:txBody>
      </p:sp>
    </p:spTree>
    <p:extLst>
      <p:ext uri="{BB962C8B-B14F-4D97-AF65-F5344CB8AC3E}">
        <p14:creationId xmlns:p14="http://schemas.microsoft.com/office/powerpoint/2010/main" val="2921105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dirty="0"/>
          </a:p>
        </p:txBody>
      </p:sp>
    </p:spTree>
    <p:extLst>
      <p:ext uri="{BB962C8B-B14F-4D97-AF65-F5344CB8AC3E}">
        <p14:creationId xmlns:p14="http://schemas.microsoft.com/office/powerpoint/2010/main" val="1156501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4042365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4041548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98645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663024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2273048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3411338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7/14/25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7/14/25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7/14/25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7/14/25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7/14/25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7/14/25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7/14/25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7/14/25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0.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4.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6.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9.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4.jpe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5.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normAutofit fontScale="90000"/>
          </a:bodyPr>
          <a:lstStyle/>
          <a:p>
            <a:r>
              <a:rPr lang="en-US" dirty="0"/>
              <a:t>Bradford and the textile industry</a:t>
            </a:r>
          </a:p>
        </p:txBody>
      </p:sp>
      <p:sp>
        <p:nvSpPr>
          <p:cNvPr id="4" name="Question top" descr="How did Bradford become an international centre of the textiles industry?&#13;&#10;">
            <a:extLst>
              <a:ext uri="{FF2B5EF4-FFF2-40B4-BE49-F238E27FC236}">
                <a16:creationId xmlns:a16="http://schemas.microsoft.com/office/drawing/2014/main" id="{FA5BD8B5-5874-4293-E08C-C99A94CAA81F}"/>
              </a:ext>
            </a:extLst>
          </p:cNvPr>
          <p:cNvSpPr txBox="1"/>
          <p:nvPr/>
        </p:nvSpPr>
        <p:spPr>
          <a:xfrm>
            <a:off x="0" y="185492"/>
            <a:ext cx="12192000" cy="400110"/>
          </a:xfrm>
          <a:prstGeom prst="rect">
            <a:avLst/>
          </a:prstGeom>
          <a:noFill/>
          <a:effectLst>
            <a:outerShdw blurRad="50800" dist="50800" dir="11040000" sx="135000" sy="135000" algn="ctr" rotWithShape="0">
              <a:srgbClr val="000000"/>
            </a:outerShdw>
          </a:effectLst>
        </p:spPr>
        <p:txBody>
          <a:bodyPr wrap="square">
            <a:spAutoFit/>
          </a:bodyPr>
          <a:lstStyle/>
          <a:p>
            <a:pPr algn="ctr">
              <a:lnSpc>
                <a:spcPts val="2420"/>
              </a:lnSpc>
            </a:pPr>
            <a:r>
              <a:rPr lang="en-GB" sz="2000" dirty="0">
                <a:solidFill>
                  <a:schemeClr val="bg1"/>
                </a:solidFill>
                <a:effectLst>
                  <a:glow rad="119471">
                    <a:schemeClr val="tx1">
                      <a:alpha val="41784"/>
                    </a:schemeClr>
                  </a:glow>
                  <a:outerShdw blurRad="50800" dist="50800" dir="5400000" sx="1000" sy="1000" algn="ctr" rotWithShape="0">
                    <a:srgbClr val="000000">
                      <a:alpha val="26000"/>
                    </a:srgbClr>
                  </a:outerShdw>
                </a:effectLst>
                <a:latin typeface="Superclarendon Rg" panose="02000505080000020003" pitchFamily="2" charset="77"/>
              </a:rPr>
              <a:t>How did Bradford become an international centre of the textile industry?</a:t>
            </a:r>
          </a:p>
        </p:txBody>
      </p:sp>
      <p:pic>
        <p:nvPicPr>
          <p:cNvPr id="9" name="Title" descr="Bradford and the Textile Industry">
            <a:extLst>
              <a:ext uri="{FF2B5EF4-FFF2-40B4-BE49-F238E27FC236}">
                <a16:creationId xmlns:a16="http://schemas.microsoft.com/office/drawing/2014/main" id="{010DC867-87C8-E427-DD50-9C1E5568531E}"/>
              </a:ext>
            </a:extLst>
          </p:cNvPr>
          <p:cNvPicPr>
            <a:picLocks noChangeAspect="1"/>
          </p:cNvPicPr>
          <p:nvPr/>
        </p:nvPicPr>
        <p:blipFill>
          <a:blip r:embed="rId4"/>
          <a:srcRect t="33063" b="31545"/>
          <a:stretch/>
        </p:blipFill>
        <p:spPr>
          <a:xfrm>
            <a:off x="-1" y="2268415"/>
            <a:ext cx="12191999" cy="2426677"/>
          </a:xfrm>
          <a:prstGeom prst="rect">
            <a:avLst/>
          </a:prstGeom>
        </p:spPr>
      </p:pic>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a:srcRect l="87500" t="81556"/>
          <a:stretch/>
        </p:blipFill>
        <p:spPr>
          <a:xfrm>
            <a:off x="10668000" y="5591908"/>
            <a:ext cx="1523999" cy="1264650"/>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1A38691-136A-A6D6-470E-13BA5869E6C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A882F70-03AF-5F5B-FEF5-4553F60EBAE8}"/>
              </a:ext>
            </a:extLst>
          </p:cNvPr>
          <p:cNvSpPr>
            <a:spLocks noGrp="1"/>
          </p:cNvSpPr>
          <p:nvPr>
            <p:ph type="title"/>
          </p:nvPr>
        </p:nvSpPr>
        <p:spPr>
          <a:xfrm>
            <a:off x="0" y="-1592449"/>
            <a:ext cx="10515600" cy="1325563"/>
          </a:xfrm>
        </p:spPr>
        <p:txBody>
          <a:bodyPr/>
          <a:lstStyle/>
          <a:p>
            <a:r>
              <a:rPr lang="en-US" dirty="0"/>
              <a:t>A city of mills</a:t>
            </a:r>
          </a:p>
        </p:txBody>
      </p:sp>
      <p:sp>
        <p:nvSpPr>
          <p:cNvPr id="6" name="Slide Question">
            <a:extLst>
              <a:ext uri="{FF2B5EF4-FFF2-40B4-BE49-F238E27FC236}">
                <a16:creationId xmlns:a16="http://schemas.microsoft.com/office/drawing/2014/main" id="{955F81CD-8228-9CED-7D79-784A9DC60E32}"/>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textile industry have on local people?</a:t>
            </a:r>
          </a:p>
        </p:txBody>
      </p:sp>
      <p:sp>
        <p:nvSpPr>
          <p:cNvPr id="7" name="Title">
            <a:extLst>
              <a:ext uri="{FF2B5EF4-FFF2-40B4-BE49-F238E27FC236}">
                <a16:creationId xmlns:a16="http://schemas.microsoft.com/office/drawing/2014/main" id="{37FC7699-B391-8B00-EC36-D2CDE1B7342A}"/>
              </a:ext>
            </a:extLst>
          </p:cNvPr>
          <p:cNvSpPr txBox="1">
            <a:spLocks/>
          </p:cNvSpPr>
          <p:nvPr/>
        </p:nvSpPr>
        <p:spPr>
          <a:xfrm>
            <a:off x="494269" y="52254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City of Mills</a:t>
            </a:r>
          </a:p>
        </p:txBody>
      </p:sp>
      <p:pic>
        <p:nvPicPr>
          <p:cNvPr id="5" name="Picture 4">
            <a:extLst>
              <a:ext uri="{FF2B5EF4-FFF2-40B4-BE49-F238E27FC236}">
                <a16:creationId xmlns:a16="http://schemas.microsoft.com/office/drawing/2014/main" id="{10CEC6EB-623D-034D-F81E-9EEBC49081CC}"/>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9669780" y="362652"/>
            <a:ext cx="2153681" cy="426018"/>
          </a:xfrm>
          <a:prstGeom prst="rect">
            <a:avLst/>
          </a:prstGeom>
        </p:spPr>
      </p:pic>
      <p:sp>
        <p:nvSpPr>
          <p:cNvPr id="8" name="Text ">
            <a:extLst>
              <a:ext uri="{FF2B5EF4-FFF2-40B4-BE49-F238E27FC236}">
                <a16:creationId xmlns:a16="http://schemas.microsoft.com/office/drawing/2014/main" id="{F898D93B-2D56-1131-6301-0D4DC624D5F5}"/>
              </a:ext>
            </a:extLst>
          </p:cNvPr>
          <p:cNvSpPr txBox="1"/>
          <p:nvPr/>
        </p:nvSpPr>
        <p:spPr>
          <a:xfrm>
            <a:off x="494269" y="1337233"/>
            <a:ext cx="5110883"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ea typeface="Aptos" panose="020B0004020202020204" pitchFamily="34" charset="0"/>
                <a:cs typeface="Times New Roman (Body CS)"/>
              </a:rPr>
              <a:t>The town’s coal, iron and sandstone made it easy to build and power the mills. Thousands of workers travelled from the countryside and from other countries to join the booming textile industry.</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ea typeface="Aptos" panose="020B0004020202020204" pitchFamily="34" charset="0"/>
                <a:cs typeface="Times New Roman (Body CS)"/>
              </a:rPr>
              <a:t>By 1841, Bradford had 38 worsted mills and 70 in the borough. It was estimated that Bradford was now making two-thirds of the country’s woollen cloth.</a:t>
            </a:r>
            <a:r>
              <a:rPr lang="en-GB" sz="1600" dirty="0">
                <a:latin typeface="Linkpen 17a Print" panose="03050602060000000000" pitchFamily="66" charset="77"/>
              </a:rPr>
              <a:t> </a:t>
            </a:r>
          </a:p>
          <a:p>
            <a:pPr algn="l">
              <a:lnSpc>
                <a:spcPct val="150000"/>
              </a:lnSpc>
            </a:pPr>
            <a:endParaRPr lang="en-GB" sz="1600" dirty="0">
              <a:latin typeface="Linkpen 17a Print" panose="03050602060000000000" pitchFamily="66" charset="77"/>
            </a:endParaRPr>
          </a:p>
        </p:txBody>
      </p:sp>
      <p:pic>
        <p:nvPicPr>
          <p:cNvPr id="2" name="Picture 1">
            <a:extLst>
              <a:ext uri="{FF2B5EF4-FFF2-40B4-BE49-F238E27FC236}">
                <a16:creationId xmlns:a16="http://schemas.microsoft.com/office/drawing/2014/main" id="{41B13E92-F405-4ADC-6C3F-A8C99DB7D877}"/>
              </a:ext>
              <a:ext uri="{C183D7F6-B498-43B3-948B-1728B52AA6E4}">
                <adec:decorative xmlns:adec="http://schemas.microsoft.com/office/drawing/2017/decorative" val="1"/>
              </a:ext>
            </a:extLst>
          </p:cNvPr>
          <p:cNvPicPr>
            <a:picLocks noChangeAspect="1"/>
          </p:cNvPicPr>
          <p:nvPr/>
        </p:nvPicPr>
        <p:blipFill>
          <a:blip r:embed="rId5"/>
          <a:srcRect t="76411"/>
          <a:stretch/>
        </p:blipFill>
        <p:spPr>
          <a:xfrm>
            <a:off x="0" y="5410388"/>
            <a:ext cx="12192000" cy="1617370"/>
          </a:xfrm>
          <a:prstGeom prst="rect">
            <a:avLst/>
          </a:prstGeom>
        </p:spPr>
      </p:pic>
      <p:pic>
        <p:nvPicPr>
          <p:cNvPr id="4" name="Picture 3">
            <a:extLst>
              <a:ext uri="{FF2B5EF4-FFF2-40B4-BE49-F238E27FC236}">
                <a16:creationId xmlns:a16="http://schemas.microsoft.com/office/drawing/2014/main" id="{9273975F-920E-1DBD-83CC-DCCEA7DC823E}"/>
              </a:ext>
              <a:ext uri="{C183D7F6-B498-43B3-948B-1728B52AA6E4}">
                <adec:decorative xmlns:adec="http://schemas.microsoft.com/office/drawing/2017/decorative" val="1"/>
              </a:ext>
            </a:extLst>
          </p:cNvPr>
          <p:cNvPicPr>
            <a:picLocks noChangeAspect="1"/>
          </p:cNvPicPr>
          <p:nvPr/>
        </p:nvPicPr>
        <p:blipFill>
          <a:blip r:embed="rId6"/>
          <a:srcRect l="87375" t="82253"/>
          <a:stretch/>
        </p:blipFill>
        <p:spPr>
          <a:xfrm>
            <a:off x="10652760" y="5640432"/>
            <a:ext cx="1539240" cy="1216847"/>
          </a:xfrm>
          <a:prstGeom prst="rect">
            <a:avLst/>
          </a:prstGeom>
        </p:spPr>
      </p:pic>
      <p:grpSp>
        <p:nvGrpSpPr>
          <p:cNvPr id="17" name="Group 16" descr="A photo of Lister Mills. It shows a long building with many windows, and a tall mill chimney in the back. ">
            <a:extLst>
              <a:ext uri="{FF2B5EF4-FFF2-40B4-BE49-F238E27FC236}">
                <a16:creationId xmlns:a16="http://schemas.microsoft.com/office/drawing/2014/main" id="{964C5C84-D2B9-595D-4F74-FD5EA57FB274}"/>
              </a:ext>
            </a:extLst>
          </p:cNvPr>
          <p:cNvGrpSpPr/>
          <p:nvPr/>
        </p:nvGrpSpPr>
        <p:grpSpPr>
          <a:xfrm>
            <a:off x="5747546" y="1445989"/>
            <a:ext cx="5878508" cy="3902676"/>
            <a:chOff x="5747546" y="1445989"/>
            <a:chExt cx="5878508" cy="3902676"/>
          </a:xfrm>
        </p:grpSpPr>
        <p:pic>
          <p:nvPicPr>
            <p:cNvPr id="15" name="Picture 14" descr="A large building in the middle of a city&#10;&#10;Description automatically generated">
              <a:extLst>
                <a:ext uri="{FF2B5EF4-FFF2-40B4-BE49-F238E27FC236}">
                  <a16:creationId xmlns:a16="http://schemas.microsoft.com/office/drawing/2014/main" id="{C86B89E3-5CAC-D7B9-940E-38D0F37A34D4}"/>
                </a:ext>
              </a:extLst>
            </p:cNvPr>
            <p:cNvPicPr>
              <a:picLocks noChangeAspect="1"/>
            </p:cNvPicPr>
            <p:nvPr/>
          </p:nvPicPr>
          <p:blipFill>
            <a:blip r:embed="rId7"/>
            <a:stretch>
              <a:fillRect/>
            </a:stretch>
          </p:blipFill>
          <p:spPr>
            <a:xfrm>
              <a:off x="5747546" y="1445989"/>
              <a:ext cx="5878508" cy="3902676"/>
            </a:xfrm>
            <a:prstGeom prst="rect">
              <a:avLst/>
            </a:prstGeom>
            <a:ln w="25400">
              <a:solidFill>
                <a:schemeClr val="tx1"/>
              </a:solidFill>
            </a:ln>
          </p:spPr>
        </p:pic>
        <p:sp>
          <p:nvSpPr>
            <p:cNvPr id="16" name="TextBox 15">
              <a:extLst>
                <a:ext uri="{FF2B5EF4-FFF2-40B4-BE49-F238E27FC236}">
                  <a16:creationId xmlns:a16="http://schemas.microsoft.com/office/drawing/2014/main" id="{A6446CC8-0208-3309-D4C9-8CF03DB2E2CE}"/>
                </a:ext>
              </a:extLst>
            </p:cNvPr>
            <p:cNvSpPr txBox="1"/>
            <p:nvPr/>
          </p:nvSpPr>
          <p:spPr>
            <a:xfrm>
              <a:off x="5747546" y="1463768"/>
              <a:ext cx="2125794" cy="246221"/>
            </a:xfrm>
            <a:prstGeom prst="rect">
              <a:avLst/>
            </a:prstGeom>
            <a:noFill/>
          </p:spPr>
          <p:txBody>
            <a:bodyPr wrap="square" rtlCol="0">
              <a:spAutoFit/>
            </a:bodyPr>
            <a:lstStyle/>
            <a:p>
              <a:pPr algn="just"/>
              <a:r>
                <a:rPr lang="en-GB" sz="1000" dirty="0">
                  <a:solidFill>
                    <a:schemeClr val="tx2">
                      <a:lumMod val="60000"/>
                      <a:lumOff val="40000"/>
                    </a:schemeClr>
                  </a:solidFill>
                  <a:latin typeface="Arial" panose="020B0604020202020204" pitchFamily="34" charset="0"/>
                  <a:cs typeface="Arial" panose="020B0604020202020204" pitchFamily="34" charset="0"/>
                </a:rPr>
                <a:t>© Historic England ref: DP071598</a:t>
              </a:r>
            </a:p>
          </p:txBody>
        </p:sp>
      </p:grpSp>
    </p:spTree>
    <p:extLst>
      <p:ext uri="{BB962C8B-B14F-4D97-AF65-F5344CB8AC3E}">
        <p14:creationId xmlns:p14="http://schemas.microsoft.com/office/powerpoint/2010/main" val="2804169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B8A53D5-AB6F-4DEF-CD7B-05CDE0D6C7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123C1D-41A6-6B60-73AD-84056A570D0F}"/>
              </a:ext>
            </a:extLst>
          </p:cNvPr>
          <p:cNvSpPr>
            <a:spLocks noGrp="1"/>
          </p:cNvSpPr>
          <p:nvPr>
            <p:ph type="title"/>
          </p:nvPr>
        </p:nvSpPr>
        <p:spPr>
          <a:xfrm>
            <a:off x="0" y="-1561211"/>
            <a:ext cx="10515600" cy="1325563"/>
          </a:xfrm>
        </p:spPr>
        <p:txBody>
          <a:bodyPr/>
          <a:lstStyle/>
          <a:p>
            <a:r>
              <a:rPr lang="en-US" dirty="0"/>
              <a:t>Smoke and squalor</a:t>
            </a:r>
          </a:p>
        </p:txBody>
      </p:sp>
      <p:sp>
        <p:nvSpPr>
          <p:cNvPr id="6" name="Slide Question">
            <a:extLst>
              <a:ext uri="{FF2B5EF4-FFF2-40B4-BE49-F238E27FC236}">
                <a16:creationId xmlns:a16="http://schemas.microsoft.com/office/drawing/2014/main" id="{4A6B3ECB-6DEB-1D3D-BF54-5C3D24C6D189}"/>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textile industry have on local people?</a:t>
            </a:r>
          </a:p>
        </p:txBody>
      </p:sp>
      <p:sp>
        <p:nvSpPr>
          <p:cNvPr id="7" name="Title">
            <a:extLst>
              <a:ext uri="{FF2B5EF4-FFF2-40B4-BE49-F238E27FC236}">
                <a16:creationId xmlns:a16="http://schemas.microsoft.com/office/drawing/2014/main" id="{1A4EB921-606D-4CF3-0940-558C0A3CB18C}"/>
              </a:ext>
            </a:extLst>
          </p:cNvPr>
          <p:cNvSpPr txBox="1">
            <a:spLocks/>
          </p:cNvSpPr>
          <p:nvPr/>
        </p:nvSpPr>
        <p:spPr>
          <a:xfrm>
            <a:off x="556054" y="380788"/>
            <a:ext cx="7821513" cy="147320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Smoke and </a:t>
            </a:r>
          </a:p>
          <a:p>
            <a:pPr algn="l"/>
            <a:r>
              <a:rPr lang="en-GB" sz="4800" dirty="0">
                <a:ln w="12700">
                  <a:noFill/>
                </a:ln>
                <a:latin typeface="Superclarendon Rg" panose="02060605060000020003" pitchFamily="18" charset="77"/>
              </a:rPr>
              <a:t>Squalor </a:t>
            </a:r>
          </a:p>
        </p:txBody>
      </p:sp>
      <p:sp>
        <p:nvSpPr>
          <p:cNvPr id="8" name="Text ">
            <a:extLst>
              <a:ext uri="{FF2B5EF4-FFF2-40B4-BE49-F238E27FC236}">
                <a16:creationId xmlns:a16="http://schemas.microsoft.com/office/drawing/2014/main" id="{4C5767CE-5A8B-9F93-12F0-AEF2C8903121}"/>
              </a:ext>
            </a:extLst>
          </p:cNvPr>
          <p:cNvSpPr txBox="1"/>
          <p:nvPr/>
        </p:nvSpPr>
        <p:spPr>
          <a:xfrm>
            <a:off x="556055" y="2075211"/>
            <a:ext cx="7267146" cy="3285515"/>
          </a:xfrm>
          <a:prstGeom prst="rect">
            <a:avLst/>
          </a:prstGeom>
          <a:noFill/>
        </p:spPr>
        <p:txBody>
          <a:bodyPr wrap="square">
            <a:spAutoFit/>
          </a:bodyPr>
          <a:lstStyle/>
          <a:p>
            <a:pPr>
              <a:lnSpc>
                <a:spcPct val="150000"/>
              </a:lnSpc>
            </a:pPr>
            <a:r>
              <a:rPr lang="en-GB" sz="2000">
                <a:latin typeface="Linkpen 17a Print" panose="03050602060000000000" pitchFamily="66" charset="77"/>
                <a:ea typeface="Aptos" panose="020B0004020202020204" pitchFamily="34" charset="0"/>
                <a:cs typeface="Times New Roman (Body CS)"/>
              </a:rPr>
              <a:t>Rapid growth brought problems. Over two hundred mill chimneys filled the air with dark smoke, and houses were built too close together. With no sewers or clean water, Bradford suffered outbreaks of cholera and typhoid. Many people lived in cramped, dirty homes, and life expectancy was shockingly low.</a:t>
            </a:r>
            <a:r>
              <a:rPr lang="en-GB" sz="2000">
                <a:latin typeface="Linkpen 17a Print" panose="03050602060000000000" pitchFamily="66" charset="77"/>
              </a:rPr>
              <a:t> </a:t>
            </a:r>
          </a:p>
        </p:txBody>
      </p:sp>
      <p:pic>
        <p:nvPicPr>
          <p:cNvPr id="3" name="Picture 2" descr="A sketch of a mill chimney. It is a big tall structure with black smoke coming out of it">
            <a:extLst>
              <a:ext uri="{FF2B5EF4-FFF2-40B4-BE49-F238E27FC236}">
                <a16:creationId xmlns:a16="http://schemas.microsoft.com/office/drawing/2014/main" id="{51E4F5E9-840D-E53B-CFAF-B0AEC1882C0B}"/>
              </a:ext>
            </a:extLst>
          </p:cNvPr>
          <p:cNvPicPr>
            <a:picLocks noChangeAspect="1"/>
          </p:cNvPicPr>
          <p:nvPr/>
        </p:nvPicPr>
        <p:blipFill>
          <a:blip r:embed="rId4"/>
          <a:stretch>
            <a:fillRect/>
          </a:stretch>
        </p:blipFill>
        <p:spPr>
          <a:xfrm flipH="1">
            <a:off x="5382290" y="453993"/>
            <a:ext cx="6383296" cy="5495185"/>
          </a:xfrm>
          <a:prstGeom prst="rect">
            <a:avLst/>
          </a:prstGeom>
        </p:spPr>
      </p:pic>
      <p:pic>
        <p:nvPicPr>
          <p:cNvPr id="5" name="Picture 4">
            <a:extLst>
              <a:ext uri="{FF2B5EF4-FFF2-40B4-BE49-F238E27FC236}">
                <a16:creationId xmlns:a16="http://schemas.microsoft.com/office/drawing/2014/main" id="{C5108BC7-4366-5976-1E8C-0075ACEA6F93}"/>
              </a:ext>
              <a:ext uri="{C183D7F6-B498-43B3-948B-1728B52AA6E4}">
                <adec:decorative xmlns:adec="http://schemas.microsoft.com/office/drawing/2017/decorative" val="1"/>
              </a:ext>
            </a:extLst>
          </p:cNvPr>
          <p:cNvPicPr>
            <a:picLocks noChangeAspect="1"/>
          </p:cNvPicPr>
          <p:nvPr/>
        </p:nvPicPr>
        <p:blipFill>
          <a:blip r:embed="rId5"/>
          <a:srcRect l="1500" t="91666" r="80835" b="2121"/>
          <a:stretch/>
        </p:blipFill>
        <p:spPr>
          <a:xfrm>
            <a:off x="9669780" y="362652"/>
            <a:ext cx="2153681" cy="426018"/>
          </a:xfrm>
          <a:prstGeom prst="rect">
            <a:avLst/>
          </a:prstGeom>
        </p:spPr>
      </p:pic>
      <p:pic>
        <p:nvPicPr>
          <p:cNvPr id="9" name="Picture 8">
            <a:extLst>
              <a:ext uri="{FF2B5EF4-FFF2-40B4-BE49-F238E27FC236}">
                <a16:creationId xmlns:a16="http://schemas.microsoft.com/office/drawing/2014/main" id="{0D6FABC1-BBEB-9C70-66D6-95F604619293}"/>
              </a:ext>
              <a:ext uri="{C183D7F6-B498-43B3-948B-1728B52AA6E4}">
                <adec:decorative xmlns:adec="http://schemas.microsoft.com/office/drawing/2017/decorative" val="1"/>
              </a:ext>
            </a:extLst>
          </p:cNvPr>
          <p:cNvPicPr>
            <a:picLocks noChangeAspect="1"/>
          </p:cNvPicPr>
          <p:nvPr/>
        </p:nvPicPr>
        <p:blipFill>
          <a:blip r:embed="rId6"/>
          <a:srcRect t="76411"/>
          <a:stretch/>
        </p:blipFill>
        <p:spPr>
          <a:xfrm>
            <a:off x="0" y="5410388"/>
            <a:ext cx="12192000" cy="1617370"/>
          </a:xfrm>
          <a:prstGeom prst="rect">
            <a:avLst/>
          </a:prstGeom>
        </p:spPr>
      </p:pic>
      <p:pic>
        <p:nvPicPr>
          <p:cNvPr id="4" name="Picture 3">
            <a:extLst>
              <a:ext uri="{FF2B5EF4-FFF2-40B4-BE49-F238E27FC236}">
                <a16:creationId xmlns:a16="http://schemas.microsoft.com/office/drawing/2014/main" id="{CEAC4F24-90C0-7699-9FF3-34E424BFEF93}"/>
              </a:ext>
              <a:ext uri="{C183D7F6-B498-43B3-948B-1728B52AA6E4}">
                <adec:decorative xmlns:adec="http://schemas.microsoft.com/office/drawing/2017/decorative" val="1"/>
              </a:ext>
            </a:extLst>
          </p:cNvPr>
          <p:cNvPicPr>
            <a:picLocks noChangeAspect="1"/>
          </p:cNvPicPr>
          <p:nvPr/>
        </p:nvPicPr>
        <p:blipFill>
          <a:blip r:embed="rId7"/>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3826934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FAF6A9E-439E-2097-EDAC-07595186A25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C31B481-91BF-7B2C-6A2E-A943DACA8218}"/>
              </a:ext>
            </a:extLst>
          </p:cNvPr>
          <p:cNvSpPr>
            <a:spLocks noGrp="1"/>
          </p:cNvSpPr>
          <p:nvPr>
            <p:ph type="title"/>
          </p:nvPr>
        </p:nvSpPr>
        <p:spPr>
          <a:xfrm>
            <a:off x="0" y="-1489120"/>
            <a:ext cx="10515600" cy="1325563"/>
          </a:xfrm>
        </p:spPr>
        <p:txBody>
          <a:bodyPr/>
          <a:lstStyle/>
          <a:p>
            <a:r>
              <a:rPr lang="en-US" dirty="0"/>
              <a:t>Cleaning up the town</a:t>
            </a:r>
          </a:p>
        </p:txBody>
      </p:sp>
      <p:sp>
        <p:nvSpPr>
          <p:cNvPr id="6" name="Slide Question">
            <a:extLst>
              <a:ext uri="{FF2B5EF4-FFF2-40B4-BE49-F238E27FC236}">
                <a16:creationId xmlns:a16="http://schemas.microsoft.com/office/drawing/2014/main" id="{CDB12CAA-723B-29AE-ED8E-6ABDB9B8D5F6}"/>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textile industry have on local people?</a:t>
            </a:r>
          </a:p>
        </p:txBody>
      </p:sp>
      <p:pic>
        <p:nvPicPr>
          <p:cNvPr id="5" name="Picture 4">
            <a:extLst>
              <a:ext uri="{FF2B5EF4-FFF2-40B4-BE49-F238E27FC236}">
                <a16:creationId xmlns:a16="http://schemas.microsoft.com/office/drawing/2014/main" id="{D49C3F52-6BE4-D86C-AEE5-2ACA081843BE}"/>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358998" y="337613"/>
            <a:ext cx="2153681" cy="426018"/>
          </a:xfrm>
          <a:prstGeom prst="rect">
            <a:avLst/>
          </a:prstGeom>
        </p:spPr>
      </p:pic>
      <p:grpSp>
        <p:nvGrpSpPr>
          <p:cNvPr id="10" name="Caption" descr="Bradford Town Hall in 1875.&#13;&#10;">
            <a:extLst>
              <a:ext uri="{FF2B5EF4-FFF2-40B4-BE49-F238E27FC236}">
                <a16:creationId xmlns:a16="http://schemas.microsoft.com/office/drawing/2014/main" id="{084FB4A2-CE7D-1F83-8CCF-A3DEAE324A79}"/>
              </a:ext>
            </a:extLst>
          </p:cNvPr>
          <p:cNvGrpSpPr/>
          <p:nvPr/>
        </p:nvGrpSpPr>
        <p:grpSpPr>
          <a:xfrm>
            <a:off x="3490484" y="420163"/>
            <a:ext cx="2488112" cy="720546"/>
            <a:chOff x="5183773" y="2419369"/>
            <a:chExt cx="2488112" cy="720546"/>
          </a:xfrm>
        </p:grpSpPr>
        <p:pic>
          <p:nvPicPr>
            <p:cNvPr id="11" name="Picture 10">
              <a:extLst>
                <a:ext uri="{FF2B5EF4-FFF2-40B4-BE49-F238E27FC236}">
                  <a16:creationId xmlns:a16="http://schemas.microsoft.com/office/drawing/2014/main" id="{BE3AF21F-022C-BA64-67F3-4BBB0597F61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rot="5400000" flipV="1">
              <a:off x="5133076" y="2470066"/>
              <a:ext cx="350267" cy="248874"/>
            </a:xfrm>
            <a:prstGeom prst="rect">
              <a:avLst/>
            </a:prstGeom>
          </p:spPr>
        </p:pic>
        <p:sp>
          <p:nvSpPr>
            <p:cNvPr id="12" name="TextBox 11">
              <a:extLst>
                <a:ext uri="{FF2B5EF4-FFF2-40B4-BE49-F238E27FC236}">
                  <a16:creationId xmlns:a16="http://schemas.microsoft.com/office/drawing/2014/main" id="{9E146748-A32D-8746-BE92-7052F4B16471}"/>
                </a:ext>
              </a:extLst>
            </p:cNvPr>
            <p:cNvSpPr txBox="1"/>
            <p:nvPr/>
          </p:nvSpPr>
          <p:spPr>
            <a:xfrm>
              <a:off x="5381845" y="2428182"/>
              <a:ext cx="2290040" cy="711733"/>
            </a:xfrm>
            <a:prstGeom prst="rect">
              <a:avLst/>
            </a:prstGeom>
            <a:noFill/>
          </p:spPr>
          <p:txBody>
            <a:bodyPr wrap="square">
              <a:spAutoFit/>
            </a:bodyPr>
            <a:lstStyle/>
            <a:p>
              <a:pPr algn="ctr">
                <a:lnSpc>
                  <a:spcPct val="150000"/>
                </a:lnSpc>
              </a:pPr>
              <a:r>
                <a:rPr lang="en-GB" sz="1400" dirty="0">
                  <a:latin typeface="Linkpen 17a Print" panose="03050602060000000000" pitchFamily="66" charset="77"/>
                </a:rPr>
                <a:t>Bradford Town Hall in 1875.</a:t>
              </a:r>
            </a:p>
          </p:txBody>
        </p:sp>
      </p:grpSp>
      <p:sp>
        <p:nvSpPr>
          <p:cNvPr id="7" name="Title">
            <a:extLst>
              <a:ext uri="{FF2B5EF4-FFF2-40B4-BE49-F238E27FC236}">
                <a16:creationId xmlns:a16="http://schemas.microsoft.com/office/drawing/2014/main" id="{2AFD2464-A7D5-AD04-3531-32DFCC602B94}"/>
              </a:ext>
            </a:extLst>
          </p:cNvPr>
          <p:cNvSpPr txBox="1">
            <a:spLocks/>
          </p:cNvSpPr>
          <p:nvPr/>
        </p:nvSpPr>
        <p:spPr>
          <a:xfrm>
            <a:off x="6614080" y="420163"/>
            <a:ext cx="4930220" cy="143215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Cleaning Up the Town </a:t>
            </a:r>
          </a:p>
        </p:txBody>
      </p:sp>
      <p:sp>
        <p:nvSpPr>
          <p:cNvPr id="8" name="Text ">
            <a:extLst>
              <a:ext uri="{FF2B5EF4-FFF2-40B4-BE49-F238E27FC236}">
                <a16:creationId xmlns:a16="http://schemas.microsoft.com/office/drawing/2014/main" id="{79C20FEC-0CAA-0F5D-781B-9FA5469114DB}"/>
              </a:ext>
            </a:extLst>
          </p:cNvPr>
          <p:cNvSpPr txBox="1"/>
          <p:nvPr/>
        </p:nvSpPr>
        <p:spPr>
          <a:xfrm>
            <a:off x="6615985" y="2024846"/>
            <a:ext cx="4806395" cy="3385542"/>
          </a:xfrm>
          <a:prstGeom prst="rect">
            <a:avLst/>
          </a:prstGeom>
          <a:noFill/>
        </p:spPr>
        <p:txBody>
          <a:bodyPr wrap="square">
            <a:spAutoFit/>
          </a:bodyPr>
          <a:lstStyle/>
          <a:p>
            <a:pPr>
              <a:lnSpc>
                <a:spcPct val="150000"/>
              </a:lnSpc>
            </a:pPr>
            <a:r>
              <a:rPr lang="en-GB" sz="1600" dirty="0">
                <a:latin typeface="Linkpen 17a Print" panose="03050602060000000000" pitchFamily="66" charset="77"/>
                <a:ea typeface="Aptos" panose="020B0004020202020204" pitchFamily="34" charset="0"/>
                <a:cs typeface="Times New Roman (Body CS)"/>
              </a:rPr>
              <a:t>In 1847 Bradford gained its own town council, which began to lay drains and build sewers. By the 1870s, the streets were cleaner and new roads made travel easier. Slum houses were torn down and replaced with better homes. Although the work took decades, these improvements made life safer and healthier for everyone.</a:t>
            </a:r>
            <a:endParaRPr lang="en-GB" sz="1600" dirty="0">
              <a:latin typeface="Linkpen 17a Print" panose="03050602060000000000" pitchFamily="66" charset="77"/>
            </a:endParaRPr>
          </a:p>
        </p:txBody>
      </p:sp>
      <p:sp>
        <p:nvSpPr>
          <p:cNvPr id="13" name="TextBox 12">
            <a:extLst>
              <a:ext uri="{FF2B5EF4-FFF2-40B4-BE49-F238E27FC236}">
                <a16:creationId xmlns:a16="http://schemas.microsoft.com/office/drawing/2014/main" id="{AC894B28-3162-D2FB-4F39-37FDF4AFB00D}"/>
              </a:ext>
            </a:extLst>
          </p:cNvPr>
          <p:cNvSpPr txBox="1"/>
          <p:nvPr/>
        </p:nvSpPr>
        <p:spPr>
          <a:xfrm>
            <a:off x="358998" y="5525016"/>
            <a:ext cx="1696379" cy="230832"/>
          </a:xfrm>
          <a:prstGeom prst="rect">
            <a:avLst/>
          </a:prstGeom>
          <a:noFill/>
        </p:spPr>
        <p:txBody>
          <a:bodyPr wrap="square" rtlCol="0">
            <a:spAutoFit/>
          </a:bodyPr>
          <a:lstStyle/>
          <a:p>
            <a:r>
              <a:rPr lang="en-GB" sz="900">
                <a:solidFill>
                  <a:schemeClr val="bg1"/>
                </a:solidFill>
              </a:rPr>
              <a:t>© Historic England ref: BL00866</a:t>
            </a:r>
          </a:p>
        </p:txBody>
      </p:sp>
      <p:sp>
        <p:nvSpPr>
          <p:cNvPr id="9" name="Rectangle 8" descr="A photograph of Bradford Town Hall in 1875. ">
            <a:extLst>
              <a:ext uri="{FF2B5EF4-FFF2-40B4-BE49-F238E27FC236}">
                <a16:creationId xmlns:a16="http://schemas.microsoft.com/office/drawing/2014/main" id="{E5F2E218-0D3A-29F3-6D84-96947EBD2C6E}"/>
              </a:ext>
            </a:extLst>
          </p:cNvPr>
          <p:cNvSpPr/>
          <p:nvPr/>
        </p:nvSpPr>
        <p:spPr>
          <a:xfrm>
            <a:off x="277792" y="249880"/>
            <a:ext cx="5818208" cy="631296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5F1CF6D-80D5-5BE9-B9EF-BA1F78D8B531}"/>
              </a:ext>
              <a:ext uri="{C183D7F6-B498-43B3-948B-1728B52AA6E4}">
                <adec:decorative xmlns:adec="http://schemas.microsoft.com/office/drawing/2017/decorative" val="1"/>
              </a:ext>
            </a:extLst>
          </p:cNvPr>
          <p:cNvPicPr>
            <a:picLocks noChangeAspect="1"/>
          </p:cNvPicPr>
          <p:nvPr/>
        </p:nvPicPr>
        <p:blipFill>
          <a:blip r:embed="rId6"/>
          <a:srcRect t="76411"/>
          <a:stretch/>
        </p:blipFill>
        <p:spPr>
          <a:xfrm>
            <a:off x="0" y="5410388"/>
            <a:ext cx="12192000" cy="1617370"/>
          </a:xfrm>
          <a:prstGeom prst="rect">
            <a:avLst/>
          </a:prstGeom>
        </p:spPr>
      </p:pic>
      <p:pic>
        <p:nvPicPr>
          <p:cNvPr id="4" name="Picture 3">
            <a:extLst>
              <a:ext uri="{FF2B5EF4-FFF2-40B4-BE49-F238E27FC236}">
                <a16:creationId xmlns:a16="http://schemas.microsoft.com/office/drawing/2014/main" id="{3B9544A8-8949-0B58-145F-A84725C5C88F}"/>
              </a:ext>
              <a:ext uri="{C183D7F6-B498-43B3-948B-1728B52AA6E4}">
                <adec:decorative xmlns:adec="http://schemas.microsoft.com/office/drawing/2017/decorative" val="1"/>
              </a:ext>
            </a:extLst>
          </p:cNvPr>
          <p:cNvPicPr>
            <a:picLocks noChangeAspect="1"/>
          </p:cNvPicPr>
          <p:nvPr/>
        </p:nvPicPr>
        <p:blipFill>
          <a:blip r:embed="rId7"/>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1570432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AA8CCC2-385C-FB35-F37D-E4F4F61302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436E42-E082-A959-3D53-9BEDD7B81DAB}"/>
              </a:ext>
            </a:extLst>
          </p:cNvPr>
          <p:cNvSpPr>
            <a:spLocks noGrp="1"/>
          </p:cNvSpPr>
          <p:nvPr>
            <p:ph type="title"/>
          </p:nvPr>
        </p:nvSpPr>
        <p:spPr>
          <a:xfrm>
            <a:off x="0" y="-1632928"/>
            <a:ext cx="10515600" cy="1325563"/>
          </a:xfrm>
        </p:spPr>
        <p:txBody>
          <a:bodyPr/>
          <a:lstStyle/>
          <a:p>
            <a:r>
              <a:rPr lang="en-US" dirty="0"/>
              <a:t>Richard </a:t>
            </a:r>
            <a:r>
              <a:rPr lang="en-US" dirty="0" err="1"/>
              <a:t>Oastler</a:t>
            </a:r>
            <a:r>
              <a:rPr lang="en-US" dirty="0"/>
              <a:t>- The factory king</a:t>
            </a:r>
          </a:p>
        </p:txBody>
      </p:sp>
      <p:sp>
        <p:nvSpPr>
          <p:cNvPr id="6" name="Slide Question">
            <a:extLst>
              <a:ext uri="{FF2B5EF4-FFF2-40B4-BE49-F238E27FC236}">
                <a16:creationId xmlns:a16="http://schemas.microsoft.com/office/drawing/2014/main" id="{3D65199F-845F-1BE5-A2A6-AD9D67F00D78}"/>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textile industry have on local people?</a:t>
            </a:r>
          </a:p>
        </p:txBody>
      </p:sp>
      <p:sp>
        <p:nvSpPr>
          <p:cNvPr id="7" name="Title">
            <a:extLst>
              <a:ext uri="{FF2B5EF4-FFF2-40B4-BE49-F238E27FC236}">
                <a16:creationId xmlns:a16="http://schemas.microsoft.com/office/drawing/2014/main" id="{C05FE4AA-F99B-62AC-3CAC-E1190C41A9C0}"/>
              </a:ext>
            </a:extLst>
          </p:cNvPr>
          <p:cNvSpPr txBox="1">
            <a:spLocks/>
          </p:cNvSpPr>
          <p:nvPr/>
        </p:nvSpPr>
        <p:spPr>
          <a:xfrm>
            <a:off x="458559" y="358502"/>
            <a:ext cx="5984612" cy="125730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Richard </a:t>
            </a:r>
            <a:r>
              <a:rPr lang="en-GB" sz="4000" dirty="0" err="1">
                <a:ln w="12700">
                  <a:noFill/>
                </a:ln>
                <a:latin typeface="Superclarendon Rg" panose="02060605060000020003" pitchFamily="18" charset="77"/>
              </a:rPr>
              <a:t>Oastler</a:t>
            </a:r>
            <a:r>
              <a:rPr lang="en-GB" sz="4000" dirty="0">
                <a:ln w="12700">
                  <a:noFill/>
                </a:ln>
                <a:latin typeface="Superclarendon Rg" panose="02060605060000020003" pitchFamily="18" charset="77"/>
              </a:rPr>
              <a:t>- The Factory King </a:t>
            </a:r>
          </a:p>
        </p:txBody>
      </p:sp>
      <p:sp>
        <p:nvSpPr>
          <p:cNvPr id="11" name="TextBox 10">
            <a:extLst>
              <a:ext uri="{FF2B5EF4-FFF2-40B4-BE49-F238E27FC236}">
                <a16:creationId xmlns:a16="http://schemas.microsoft.com/office/drawing/2014/main" id="{2D66C682-D161-9C07-57AA-E74E7F3F1FE1}"/>
              </a:ext>
            </a:extLst>
          </p:cNvPr>
          <p:cNvSpPr txBox="1"/>
          <p:nvPr/>
        </p:nvSpPr>
        <p:spPr>
          <a:xfrm>
            <a:off x="10229686" y="358502"/>
            <a:ext cx="1737028" cy="400110"/>
          </a:xfrm>
          <a:prstGeom prst="rect">
            <a:avLst/>
          </a:prstGeom>
          <a:noFill/>
        </p:spPr>
        <p:txBody>
          <a:bodyPr wrap="square" rtlCol="0">
            <a:spAutoFit/>
          </a:bodyPr>
          <a:lstStyle/>
          <a:p>
            <a:pPr algn="ctr"/>
            <a:r>
              <a:rPr lang="en-GB" sz="1000" dirty="0">
                <a:solidFill>
                  <a:srgbClr val="AFE4FD"/>
                </a:solidFill>
                <a:latin typeface="Arial" panose="020B0604020202020204" pitchFamily="34" charset="0"/>
                <a:cs typeface="Arial" panose="020B0604020202020204" pitchFamily="34" charset="0"/>
              </a:rPr>
              <a:t>© Public Domain from Wikimedia Commons</a:t>
            </a:r>
          </a:p>
        </p:txBody>
      </p:sp>
      <p:sp>
        <p:nvSpPr>
          <p:cNvPr id="8" name="Text ">
            <a:extLst>
              <a:ext uri="{FF2B5EF4-FFF2-40B4-BE49-F238E27FC236}">
                <a16:creationId xmlns:a16="http://schemas.microsoft.com/office/drawing/2014/main" id="{6A3A5211-B341-7519-44E0-757A974D7810}"/>
              </a:ext>
            </a:extLst>
          </p:cNvPr>
          <p:cNvSpPr txBox="1"/>
          <p:nvPr/>
        </p:nvSpPr>
        <p:spPr>
          <a:xfrm>
            <a:off x="485063" y="1763662"/>
            <a:ext cx="6081992" cy="3297056"/>
          </a:xfrm>
          <a:prstGeom prst="rect">
            <a:avLst/>
          </a:prstGeom>
          <a:noFill/>
        </p:spPr>
        <p:txBody>
          <a:bodyPr wrap="square">
            <a:spAutoFit/>
          </a:bodyPr>
          <a:lstStyle/>
          <a:p>
            <a:pPr>
              <a:lnSpc>
                <a:spcPct val="150000"/>
              </a:lnSpc>
              <a:buNone/>
            </a:pPr>
            <a:r>
              <a:rPr lang="en-GB" sz="1400" dirty="0">
                <a:latin typeface="Linkpen 17a Print" panose="03050602060000000000" pitchFamily="66" charset="77"/>
              </a:rPr>
              <a:t>Richard </a:t>
            </a:r>
            <a:r>
              <a:rPr lang="en-GB" sz="1400" dirty="0" err="1">
                <a:latin typeface="Linkpen 17a Print" panose="03050602060000000000" pitchFamily="66" charset="77"/>
              </a:rPr>
              <a:t>Oastler</a:t>
            </a:r>
            <a:r>
              <a:rPr lang="en-GB" sz="1400" dirty="0">
                <a:latin typeface="Linkpen 17a Print" panose="03050602060000000000" pitchFamily="66" charset="77"/>
              </a:rPr>
              <a:t> was a campaigner who fought to protect children working long hours in Bradford’s mills. He believed it was wrong for children to work up to sixteen hours a day and called it “Yorkshire slavery.” His powerful speeches and letters helped lead to a new law in 1847 that limited the hours children and women could work. </a:t>
            </a:r>
            <a:r>
              <a:rPr lang="en-GB" sz="1400" dirty="0" err="1">
                <a:latin typeface="Linkpen 17a Print" panose="03050602060000000000" pitchFamily="66" charset="77"/>
              </a:rPr>
              <a:t>Oastler</a:t>
            </a:r>
            <a:r>
              <a:rPr lang="en-GB" sz="1400" dirty="0">
                <a:latin typeface="Linkpen 17a Print" panose="03050602060000000000" pitchFamily="66" charset="77"/>
              </a:rPr>
              <a:t> became known as the “Factory King,” and his efforts are still remembered in Bradford today. A statue of him standing with two children was put up in 1869, and it still stands in the city centre.</a:t>
            </a:r>
          </a:p>
        </p:txBody>
      </p:sp>
      <p:pic>
        <p:nvPicPr>
          <p:cNvPr id="13" name="Picture 12" descr="An illustration of Richard Oastler. He has thinning blonde hair and Is wearing a black suit with a bow collared shirt. ">
            <a:extLst>
              <a:ext uri="{FF2B5EF4-FFF2-40B4-BE49-F238E27FC236}">
                <a16:creationId xmlns:a16="http://schemas.microsoft.com/office/drawing/2014/main" id="{629B4503-14E5-93AE-BB16-C114615E4AE3}"/>
              </a:ext>
            </a:extLst>
          </p:cNvPr>
          <p:cNvPicPr>
            <a:picLocks noChangeAspect="1"/>
          </p:cNvPicPr>
          <p:nvPr/>
        </p:nvPicPr>
        <p:blipFill>
          <a:blip r:embed="rId4"/>
          <a:stretch>
            <a:fillRect/>
          </a:stretch>
        </p:blipFill>
        <p:spPr>
          <a:xfrm>
            <a:off x="6096000" y="987152"/>
            <a:ext cx="2748464" cy="7606214"/>
          </a:xfrm>
          <a:prstGeom prst="rect">
            <a:avLst/>
          </a:prstGeom>
        </p:spPr>
      </p:pic>
      <p:sp>
        <p:nvSpPr>
          <p:cNvPr id="9" name="Rectangle 8" descr="A photo of a statue of Richard Oastler with two children. The statue is bronze in colour and looks aged. ">
            <a:extLst>
              <a:ext uri="{FF2B5EF4-FFF2-40B4-BE49-F238E27FC236}">
                <a16:creationId xmlns:a16="http://schemas.microsoft.com/office/drawing/2014/main" id="{970D0907-EF43-FC79-CFFD-678080CB0908}"/>
              </a:ext>
            </a:extLst>
          </p:cNvPr>
          <p:cNvSpPr/>
          <p:nvPr/>
        </p:nvSpPr>
        <p:spPr>
          <a:xfrm>
            <a:off x="7627716" y="249880"/>
            <a:ext cx="4338998" cy="640556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6647FED-17FD-3CCF-A99C-0B46E7C44A3B}"/>
              </a:ext>
              <a:ext uri="{C183D7F6-B498-43B3-948B-1728B52AA6E4}">
                <adec:decorative xmlns:adec="http://schemas.microsoft.com/office/drawing/2017/decorative" val="1"/>
              </a:ext>
            </a:extLst>
          </p:cNvPr>
          <p:cNvPicPr>
            <a:picLocks noChangeAspect="1"/>
          </p:cNvPicPr>
          <p:nvPr/>
        </p:nvPicPr>
        <p:blipFill>
          <a:blip r:embed="rId5"/>
          <a:srcRect l="1500" t="91666" r="80835" b="2121"/>
          <a:stretch/>
        </p:blipFill>
        <p:spPr>
          <a:xfrm>
            <a:off x="361515" y="5335598"/>
            <a:ext cx="2153681" cy="426018"/>
          </a:xfrm>
          <a:prstGeom prst="rect">
            <a:avLst/>
          </a:prstGeom>
        </p:spPr>
      </p:pic>
      <p:pic>
        <p:nvPicPr>
          <p:cNvPr id="3" name="Picture 2">
            <a:extLst>
              <a:ext uri="{FF2B5EF4-FFF2-40B4-BE49-F238E27FC236}">
                <a16:creationId xmlns:a16="http://schemas.microsoft.com/office/drawing/2014/main" id="{6029C7B5-9DBD-083E-C765-72D9C85F5E55}"/>
              </a:ext>
              <a:ext uri="{C183D7F6-B498-43B3-948B-1728B52AA6E4}">
                <adec:decorative xmlns:adec="http://schemas.microsoft.com/office/drawing/2017/decorative" val="1"/>
              </a:ext>
            </a:extLst>
          </p:cNvPr>
          <p:cNvPicPr>
            <a:picLocks noChangeAspect="1"/>
          </p:cNvPicPr>
          <p:nvPr/>
        </p:nvPicPr>
        <p:blipFill>
          <a:blip r:embed="rId6"/>
          <a:srcRect t="76411"/>
          <a:stretch/>
        </p:blipFill>
        <p:spPr>
          <a:xfrm>
            <a:off x="0" y="5410388"/>
            <a:ext cx="12192000" cy="1617370"/>
          </a:xfrm>
          <a:prstGeom prst="rect">
            <a:avLst/>
          </a:prstGeom>
        </p:spPr>
      </p:pic>
      <p:pic>
        <p:nvPicPr>
          <p:cNvPr id="4" name="Picture 3">
            <a:extLst>
              <a:ext uri="{FF2B5EF4-FFF2-40B4-BE49-F238E27FC236}">
                <a16:creationId xmlns:a16="http://schemas.microsoft.com/office/drawing/2014/main" id="{69A42459-8785-2EC6-E974-213B36EF8208}"/>
              </a:ext>
              <a:ext uri="{C183D7F6-B498-43B3-948B-1728B52AA6E4}">
                <adec:decorative xmlns:adec="http://schemas.microsoft.com/office/drawing/2017/decorative" val="1"/>
              </a:ext>
            </a:extLst>
          </p:cNvPr>
          <p:cNvPicPr>
            <a:picLocks noChangeAspect="1"/>
          </p:cNvPicPr>
          <p:nvPr/>
        </p:nvPicPr>
        <p:blipFill>
          <a:blip r:embed="rId7"/>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360942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2" presetClass="entr" presetSubtype="4" decel="5000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9F0C4E8-A19D-EC36-15E9-9C050128E247}"/>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00911D82-8955-2A4C-FB78-B76EDEF09700}"/>
              </a:ext>
            </a:extLst>
          </p:cNvPr>
          <p:cNvSpPr>
            <a:spLocks noGrp="1"/>
          </p:cNvSpPr>
          <p:nvPr>
            <p:ph type="title"/>
          </p:nvPr>
        </p:nvSpPr>
        <p:spPr>
          <a:xfrm>
            <a:off x="0" y="-1585370"/>
            <a:ext cx="10515600" cy="1325563"/>
          </a:xfrm>
        </p:spPr>
        <p:txBody>
          <a:bodyPr/>
          <a:lstStyle/>
          <a:p>
            <a:r>
              <a:rPr lang="en-US" dirty="0"/>
              <a:t>Titas Salt and </a:t>
            </a:r>
            <a:r>
              <a:rPr lang="en-US" dirty="0" err="1"/>
              <a:t>Saltaire</a:t>
            </a:r>
            <a:endParaRPr lang="en-US" dirty="0"/>
          </a:p>
        </p:txBody>
      </p:sp>
      <p:sp>
        <p:nvSpPr>
          <p:cNvPr id="6" name="Slide Question">
            <a:extLst>
              <a:ext uri="{FF2B5EF4-FFF2-40B4-BE49-F238E27FC236}">
                <a16:creationId xmlns:a16="http://schemas.microsoft.com/office/drawing/2014/main" id="{AFFB3899-8A2F-F8E4-5431-D6AFBED5A69E}"/>
              </a:ext>
            </a:extLst>
          </p:cNvPr>
          <p:cNvSpPr txBox="1"/>
          <p:nvPr/>
        </p:nvSpPr>
        <p:spPr>
          <a:xfrm>
            <a:off x="0" y="-106243"/>
            <a:ext cx="8686800" cy="663900"/>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is Bradford's industrial past still evident in the city today?</a:t>
            </a:r>
          </a:p>
          <a:p>
            <a:pPr>
              <a:lnSpc>
                <a:spcPts val="2420"/>
              </a:lnSpc>
            </a:pPr>
            <a:endParaRPr lang="en-GB" sz="1100" dirty="0">
              <a:solidFill>
                <a:schemeClr val="bg1"/>
              </a:solidFill>
              <a:effectLst/>
              <a:latin typeface="Superclarendon Rg" panose="02000505080000020003" pitchFamily="2" charset="77"/>
            </a:endParaRPr>
          </a:p>
        </p:txBody>
      </p:sp>
      <p:sp>
        <p:nvSpPr>
          <p:cNvPr id="7" name="Title">
            <a:extLst>
              <a:ext uri="{FF2B5EF4-FFF2-40B4-BE49-F238E27FC236}">
                <a16:creationId xmlns:a16="http://schemas.microsoft.com/office/drawing/2014/main" id="{65A8E12A-2840-6788-98FE-C54BEA7D3BE3}"/>
              </a:ext>
            </a:extLst>
          </p:cNvPr>
          <p:cNvSpPr txBox="1">
            <a:spLocks/>
          </p:cNvSpPr>
          <p:nvPr/>
        </p:nvSpPr>
        <p:spPr>
          <a:xfrm>
            <a:off x="480414" y="411708"/>
            <a:ext cx="7574691" cy="739405"/>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a:ln w="12700">
                  <a:noFill/>
                </a:ln>
                <a:latin typeface="Superclarendon Rg" panose="02060605060000020003" pitchFamily="18" charset="77"/>
              </a:rPr>
              <a:t>Titus </a:t>
            </a:r>
            <a:r>
              <a:rPr lang="en-GB" dirty="0">
                <a:ln w="12700">
                  <a:noFill/>
                </a:ln>
                <a:latin typeface="Superclarendon Rg" panose="02060605060000020003" pitchFamily="18" charset="77"/>
              </a:rPr>
              <a:t>Salt and </a:t>
            </a:r>
            <a:r>
              <a:rPr lang="en-GB" dirty="0" err="1">
                <a:ln w="12700">
                  <a:noFill/>
                </a:ln>
                <a:latin typeface="Superclarendon Rg" panose="02060605060000020003" pitchFamily="18" charset="77"/>
              </a:rPr>
              <a:t>Saltaire</a:t>
            </a:r>
            <a:r>
              <a:rPr lang="en-GB" dirty="0">
                <a:ln w="12700">
                  <a:noFill/>
                </a:ln>
                <a:latin typeface="Superclarendon Rg" panose="02060605060000020003" pitchFamily="18" charset="77"/>
              </a:rPr>
              <a:t> </a:t>
            </a:r>
          </a:p>
        </p:txBody>
      </p:sp>
      <p:pic>
        <p:nvPicPr>
          <p:cNvPr id="5" name="Picture 4">
            <a:extLst>
              <a:ext uri="{FF2B5EF4-FFF2-40B4-BE49-F238E27FC236}">
                <a16:creationId xmlns:a16="http://schemas.microsoft.com/office/drawing/2014/main" id="{44C7D709-DC08-9B00-8A42-85DF2F5FA10A}"/>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9669780" y="362652"/>
            <a:ext cx="2153681" cy="426018"/>
          </a:xfrm>
          <a:prstGeom prst="rect">
            <a:avLst/>
          </a:prstGeom>
        </p:spPr>
      </p:pic>
      <p:grpSp>
        <p:nvGrpSpPr>
          <p:cNvPr id="11" name="Group 10" descr="An arial photo of Salts Mill">
            <a:extLst>
              <a:ext uri="{FF2B5EF4-FFF2-40B4-BE49-F238E27FC236}">
                <a16:creationId xmlns:a16="http://schemas.microsoft.com/office/drawing/2014/main" id="{F0887117-BC68-8214-8CFE-9DF5E5D9FB20}"/>
              </a:ext>
            </a:extLst>
          </p:cNvPr>
          <p:cNvGrpSpPr/>
          <p:nvPr/>
        </p:nvGrpSpPr>
        <p:grpSpPr>
          <a:xfrm>
            <a:off x="699822" y="1465446"/>
            <a:ext cx="6454415" cy="3630609"/>
            <a:chOff x="699822" y="1465446"/>
            <a:chExt cx="6454415" cy="3630609"/>
          </a:xfrm>
        </p:grpSpPr>
        <p:pic>
          <p:nvPicPr>
            <p:cNvPr id="3" name="Picture 2">
              <a:extLst>
                <a:ext uri="{FF2B5EF4-FFF2-40B4-BE49-F238E27FC236}">
                  <a16:creationId xmlns:a16="http://schemas.microsoft.com/office/drawing/2014/main" id="{190AD9FA-D621-B80F-69E2-DF767C39A6A9}"/>
                </a:ext>
              </a:extLst>
            </p:cNvPr>
            <p:cNvPicPr>
              <a:picLocks noChangeAspect="1"/>
            </p:cNvPicPr>
            <p:nvPr/>
          </p:nvPicPr>
          <p:blipFill>
            <a:blip r:embed="rId5"/>
            <a:stretch>
              <a:fillRect/>
            </a:stretch>
          </p:blipFill>
          <p:spPr>
            <a:xfrm>
              <a:off x="699822" y="1465446"/>
              <a:ext cx="6454415" cy="3630609"/>
            </a:xfrm>
            <a:prstGeom prst="rect">
              <a:avLst/>
            </a:prstGeom>
            <a:ln w="25400">
              <a:solidFill>
                <a:schemeClr val="tx1"/>
              </a:solidFill>
            </a:ln>
          </p:spPr>
        </p:pic>
        <p:sp>
          <p:nvSpPr>
            <p:cNvPr id="10" name="TextBox 9">
              <a:extLst>
                <a:ext uri="{FF2B5EF4-FFF2-40B4-BE49-F238E27FC236}">
                  <a16:creationId xmlns:a16="http://schemas.microsoft.com/office/drawing/2014/main" id="{1EE0E33D-4563-4AF7-962C-F644C9F2440C}"/>
                </a:ext>
              </a:extLst>
            </p:cNvPr>
            <p:cNvSpPr txBox="1"/>
            <p:nvPr/>
          </p:nvSpPr>
          <p:spPr>
            <a:xfrm>
              <a:off x="5664530" y="1465447"/>
              <a:ext cx="1489707" cy="246221"/>
            </a:xfrm>
            <a:prstGeom prst="rect">
              <a:avLst/>
            </a:prstGeom>
            <a:noFill/>
          </p:spPr>
          <p:txBody>
            <a:bodyPr wrap="square" rtlCol="0">
              <a:spAutoFit/>
            </a:bodyPr>
            <a:lstStyle/>
            <a:p>
              <a:pPr algn="just"/>
              <a:r>
                <a:rPr lang="en-GB" sz="1000" dirty="0">
                  <a:solidFill>
                    <a:schemeClr val="bg2">
                      <a:lumMod val="75000"/>
                    </a:schemeClr>
                  </a:solidFill>
                  <a:latin typeface="Arial" panose="020B0604020202020204" pitchFamily="34" charset="0"/>
                  <a:cs typeface="Arial" panose="020B0604020202020204" pitchFamily="34" charset="0"/>
                </a:rPr>
                <a:t>© </a:t>
              </a:r>
              <a:r>
                <a:rPr lang="en-GB" sz="1000" dirty="0" err="1">
                  <a:solidFill>
                    <a:schemeClr val="bg2">
                      <a:lumMod val="75000"/>
                    </a:schemeClr>
                  </a:solidFill>
                  <a:latin typeface="Arial" panose="020B0604020202020204" pitchFamily="34" charset="0"/>
                  <a:cs typeface="Arial" panose="020B0604020202020204" pitchFamily="34" charset="0"/>
                </a:rPr>
                <a:t>Alamy</a:t>
              </a:r>
              <a:r>
                <a:rPr lang="en-GB" sz="1000" dirty="0">
                  <a:solidFill>
                    <a:schemeClr val="bg2">
                      <a:lumMod val="75000"/>
                    </a:schemeClr>
                  </a:solidFill>
                  <a:latin typeface="Arial" panose="020B0604020202020204" pitchFamily="34" charset="0"/>
                  <a:cs typeface="Arial" panose="020B0604020202020204" pitchFamily="34" charset="0"/>
                </a:rPr>
                <a:t> ref: 2JKW34T </a:t>
              </a:r>
            </a:p>
          </p:txBody>
        </p:sp>
      </p:grpSp>
      <p:sp>
        <p:nvSpPr>
          <p:cNvPr id="8" name="Text ">
            <a:extLst>
              <a:ext uri="{FF2B5EF4-FFF2-40B4-BE49-F238E27FC236}">
                <a16:creationId xmlns:a16="http://schemas.microsoft.com/office/drawing/2014/main" id="{49A1B4EB-03E9-741E-FEA6-7167AA4FDBE9}"/>
              </a:ext>
            </a:extLst>
          </p:cNvPr>
          <p:cNvSpPr txBox="1"/>
          <p:nvPr/>
        </p:nvSpPr>
        <p:spPr>
          <a:xfrm>
            <a:off x="7603791" y="1304677"/>
            <a:ext cx="3888387" cy="3872214"/>
          </a:xfrm>
          <a:prstGeom prst="rect">
            <a:avLst/>
          </a:prstGeom>
          <a:noFill/>
        </p:spPr>
        <p:txBody>
          <a:bodyPr wrap="square">
            <a:spAutoFit/>
          </a:bodyPr>
          <a:lstStyle/>
          <a:p>
            <a:pPr>
              <a:lnSpc>
                <a:spcPct val="150000"/>
              </a:lnSpc>
            </a:pPr>
            <a:r>
              <a:rPr lang="en-GB" sz="1500" dirty="0">
                <a:latin typeface="Linkpen 17a Print" panose="03050602060000000000" pitchFamily="66" charset="77"/>
                <a:ea typeface="Aptos" panose="020B0004020202020204" pitchFamily="34" charset="0"/>
                <a:cs typeface="Times New Roman (Body CS)"/>
              </a:rPr>
              <a:t>Mill owner Titus Salt believed his workers deserved good homes and fresh air. In 1853 he built Salts Mill by the river on Bradford’s outskirts and created </a:t>
            </a:r>
            <a:r>
              <a:rPr lang="en-GB" sz="1500" dirty="0" err="1">
                <a:latin typeface="Linkpen 17a Print" panose="03050602060000000000" pitchFamily="66" charset="77"/>
                <a:ea typeface="Aptos" panose="020B0004020202020204" pitchFamily="34" charset="0"/>
                <a:cs typeface="Times New Roman (Body CS)"/>
              </a:rPr>
              <a:t>Saltaire</a:t>
            </a:r>
            <a:r>
              <a:rPr lang="en-GB" sz="1500" dirty="0">
                <a:latin typeface="Linkpen 17a Print" panose="03050602060000000000" pitchFamily="66" charset="77"/>
                <a:ea typeface="Aptos" panose="020B0004020202020204" pitchFamily="34" charset="0"/>
                <a:cs typeface="Times New Roman (Body CS)"/>
              </a:rPr>
              <a:t> village with houses, a school, a library and a hospital. </a:t>
            </a:r>
            <a:r>
              <a:rPr lang="en-GB" sz="1500" dirty="0" err="1">
                <a:latin typeface="Linkpen 17a Print" panose="03050602060000000000" pitchFamily="66" charset="77"/>
                <a:ea typeface="Aptos" panose="020B0004020202020204" pitchFamily="34" charset="0"/>
                <a:cs typeface="Times New Roman (Body CS)"/>
              </a:rPr>
              <a:t>Saltaire</a:t>
            </a:r>
            <a:r>
              <a:rPr lang="en-GB" sz="1500" dirty="0">
                <a:latin typeface="Linkpen 17a Print" panose="03050602060000000000" pitchFamily="66" charset="77"/>
                <a:ea typeface="Aptos" panose="020B0004020202020204" pitchFamily="34" charset="0"/>
                <a:cs typeface="Times New Roman (Body CS)"/>
              </a:rPr>
              <a:t> showed that industry and care for people could go hand in hand, and today it is a UNESCO World Heritage Site.</a:t>
            </a:r>
            <a:endParaRPr lang="en-GB" sz="1500" dirty="0">
              <a:latin typeface="Linkpen 17a Print" panose="03050602060000000000" pitchFamily="66" charset="77"/>
            </a:endParaRPr>
          </a:p>
        </p:txBody>
      </p:sp>
      <p:pic>
        <p:nvPicPr>
          <p:cNvPr id="2" name="Picture 1">
            <a:extLst>
              <a:ext uri="{FF2B5EF4-FFF2-40B4-BE49-F238E27FC236}">
                <a16:creationId xmlns:a16="http://schemas.microsoft.com/office/drawing/2014/main" id="{8BC2542E-CFCF-AC9B-8E0E-B9F8C096CFF2}"/>
              </a:ext>
              <a:ext uri="{C183D7F6-B498-43B3-948B-1728B52AA6E4}">
                <adec:decorative xmlns:adec="http://schemas.microsoft.com/office/drawing/2017/decorative" val="1"/>
              </a:ext>
            </a:extLst>
          </p:cNvPr>
          <p:cNvPicPr>
            <a:picLocks noChangeAspect="1"/>
          </p:cNvPicPr>
          <p:nvPr/>
        </p:nvPicPr>
        <p:blipFill>
          <a:blip r:embed="rId6"/>
          <a:srcRect t="76411"/>
          <a:stretch/>
        </p:blipFill>
        <p:spPr>
          <a:xfrm>
            <a:off x="0" y="5410388"/>
            <a:ext cx="12192000" cy="1617370"/>
          </a:xfrm>
          <a:prstGeom prst="rect">
            <a:avLst/>
          </a:prstGeom>
        </p:spPr>
      </p:pic>
      <p:pic>
        <p:nvPicPr>
          <p:cNvPr id="4" name="Picture 3">
            <a:extLst>
              <a:ext uri="{FF2B5EF4-FFF2-40B4-BE49-F238E27FC236}">
                <a16:creationId xmlns:a16="http://schemas.microsoft.com/office/drawing/2014/main" id="{9F92D880-F9B2-AD23-A497-0C9A6D05DAE7}"/>
              </a:ext>
              <a:ext uri="{C183D7F6-B498-43B3-948B-1728B52AA6E4}">
                <adec:decorative xmlns:adec="http://schemas.microsoft.com/office/drawing/2017/decorative" val="1"/>
              </a:ext>
            </a:extLst>
          </p:cNvPr>
          <p:cNvPicPr>
            <a:picLocks noChangeAspect="1"/>
          </p:cNvPicPr>
          <p:nvPr/>
        </p:nvPicPr>
        <p:blipFill>
          <a:blip r:embed="rId7"/>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240636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1"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3D9BF2F-AE2D-DD43-E08A-FF6131595A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239B12-2018-302B-3466-603FF16D3342}"/>
              </a:ext>
            </a:extLst>
          </p:cNvPr>
          <p:cNvSpPr>
            <a:spLocks noGrp="1"/>
          </p:cNvSpPr>
          <p:nvPr>
            <p:ph type="title"/>
          </p:nvPr>
        </p:nvSpPr>
        <p:spPr>
          <a:xfrm>
            <a:off x="0" y="-1522792"/>
            <a:ext cx="10515600" cy="1325563"/>
          </a:xfrm>
        </p:spPr>
        <p:txBody>
          <a:bodyPr/>
          <a:lstStyle/>
          <a:p>
            <a:r>
              <a:rPr lang="en-US" dirty="0"/>
              <a:t>Clues to the Past</a:t>
            </a:r>
          </a:p>
        </p:txBody>
      </p:sp>
      <p:sp>
        <p:nvSpPr>
          <p:cNvPr id="6" name="Slide Question">
            <a:extLst>
              <a:ext uri="{FF2B5EF4-FFF2-40B4-BE49-F238E27FC236}">
                <a16:creationId xmlns:a16="http://schemas.microsoft.com/office/drawing/2014/main" id="{A35DF9D2-CF9F-D051-542E-500A0EDF5DDD}"/>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is Bradford's industrial past still evident in the city today?</a:t>
            </a:r>
          </a:p>
        </p:txBody>
      </p:sp>
      <p:sp>
        <p:nvSpPr>
          <p:cNvPr id="7" name="Title">
            <a:extLst>
              <a:ext uri="{FF2B5EF4-FFF2-40B4-BE49-F238E27FC236}">
                <a16:creationId xmlns:a16="http://schemas.microsoft.com/office/drawing/2014/main" id="{7D56E970-EE7C-4E4B-4F32-71D2DFDEAB49}"/>
              </a:ext>
            </a:extLst>
          </p:cNvPr>
          <p:cNvSpPr txBox="1">
            <a:spLocks/>
          </p:cNvSpPr>
          <p:nvPr/>
        </p:nvSpPr>
        <p:spPr>
          <a:xfrm>
            <a:off x="406868" y="306917"/>
            <a:ext cx="558748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Clues to the Past </a:t>
            </a:r>
          </a:p>
        </p:txBody>
      </p:sp>
      <p:sp>
        <p:nvSpPr>
          <p:cNvPr id="8" name="Text ">
            <a:extLst>
              <a:ext uri="{FF2B5EF4-FFF2-40B4-BE49-F238E27FC236}">
                <a16:creationId xmlns:a16="http://schemas.microsoft.com/office/drawing/2014/main" id="{EF3E3F7F-52B7-0EB8-D7C7-BE5FF326133D}"/>
              </a:ext>
            </a:extLst>
          </p:cNvPr>
          <p:cNvSpPr txBox="1"/>
          <p:nvPr/>
        </p:nvSpPr>
        <p:spPr>
          <a:xfrm>
            <a:off x="411042" y="1142153"/>
            <a:ext cx="5684958" cy="1034899"/>
          </a:xfrm>
          <a:prstGeom prst="rect">
            <a:avLst/>
          </a:prstGeom>
          <a:noFill/>
        </p:spPr>
        <p:txBody>
          <a:bodyPr wrap="square">
            <a:spAutoFit/>
          </a:bodyPr>
          <a:lstStyle/>
          <a:p>
            <a:pPr>
              <a:lnSpc>
                <a:spcPct val="150000"/>
              </a:lnSpc>
            </a:pPr>
            <a:r>
              <a:rPr lang="en-GB" sz="1400">
                <a:latin typeface="Linkpen 17a Print" panose="03050602060000000000" pitchFamily="66" charset="77"/>
              </a:rPr>
              <a:t>When you walk around Bradford today, you can still see many buildings that tell the story of the city’s industrial past.</a:t>
            </a:r>
          </a:p>
        </p:txBody>
      </p:sp>
      <p:sp>
        <p:nvSpPr>
          <p:cNvPr id="3" name="TextBox 2">
            <a:extLst>
              <a:ext uri="{FF2B5EF4-FFF2-40B4-BE49-F238E27FC236}">
                <a16:creationId xmlns:a16="http://schemas.microsoft.com/office/drawing/2014/main" id="{D414C002-8122-42D4-2696-98ED4953842B}"/>
              </a:ext>
            </a:extLst>
          </p:cNvPr>
          <p:cNvSpPr txBox="1"/>
          <p:nvPr/>
        </p:nvSpPr>
        <p:spPr>
          <a:xfrm>
            <a:off x="408955" y="2349708"/>
            <a:ext cx="5689132" cy="3620222"/>
          </a:xfrm>
          <a:prstGeom prst="rect">
            <a:avLst/>
          </a:prstGeom>
          <a:noFill/>
        </p:spPr>
        <p:txBody>
          <a:bodyPr wrap="square">
            <a:spAutoFit/>
          </a:bodyPr>
          <a:lstStyle/>
          <a:p>
            <a:pPr>
              <a:lnSpc>
                <a:spcPct val="150000"/>
              </a:lnSpc>
            </a:pPr>
            <a:r>
              <a:rPr lang="en-GB" sz="1400">
                <a:latin typeface="Linkpen 17a Print" panose="03050602060000000000" pitchFamily="66" charset="77"/>
              </a:rPr>
              <a:t>Little Germany is a special area in Bradford full of beautiful old buildings. These were once large warehouses where merchants stored and sold wool. Many of the traders came from mainland Europe, especially Germany, which is how the area got its name. Today, there are 85 historic buildings in Little Germany, and they are protected so people can enjoy them for years to come. The grand stone buildings remind us of the time when Bradford was a busy and wealthy city, famous for selling wool around the world. </a:t>
            </a:r>
          </a:p>
        </p:txBody>
      </p:sp>
      <p:sp>
        <p:nvSpPr>
          <p:cNvPr id="9" name="Rectangle 8" descr="An arial photo of 'Little Germany' in Bradford. It shows lots of old buildings grouped together.">
            <a:extLst>
              <a:ext uri="{FF2B5EF4-FFF2-40B4-BE49-F238E27FC236}">
                <a16:creationId xmlns:a16="http://schemas.microsoft.com/office/drawing/2014/main" id="{3B790735-AAF2-AB14-E807-BBF4A58DF24B}"/>
              </a:ext>
            </a:extLst>
          </p:cNvPr>
          <p:cNvSpPr/>
          <p:nvPr/>
        </p:nvSpPr>
        <p:spPr>
          <a:xfrm>
            <a:off x="6331352" y="249880"/>
            <a:ext cx="5613721" cy="635751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4D8EDED-A2F9-0447-D2E6-F2389F19C2C1}"/>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275641" y="6181380"/>
            <a:ext cx="2153681" cy="426018"/>
          </a:xfrm>
          <a:prstGeom prst="rect">
            <a:avLst/>
          </a:prstGeom>
        </p:spPr>
      </p:pic>
      <p:pic>
        <p:nvPicPr>
          <p:cNvPr id="4" name="Picture 3">
            <a:extLst>
              <a:ext uri="{FF2B5EF4-FFF2-40B4-BE49-F238E27FC236}">
                <a16:creationId xmlns:a16="http://schemas.microsoft.com/office/drawing/2014/main" id="{9EA063CB-5398-2CFF-87B9-EA347DE426C9}"/>
              </a:ext>
              <a:ext uri="{C183D7F6-B498-43B3-948B-1728B52AA6E4}">
                <adec:decorative xmlns:adec="http://schemas.microsoft.com/office/drawing/2017/decorative" val="1"/>
              </a:ext>
            </a:extLst>
          </p:cNvPr>
          <p:cNvPicPr>
            <a:picLocks noChangeAspect="1"/>
          </p:cNvPicPr>
          <p:nvPr/>
        </p:nvPicPr>
        <p:blipFill>
          <a:blip r:embed="rId5"/>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361070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FF681EE-A39D-19D4-8616-20BD944331D3}"/>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0F62BFCA-1003-EDCA-07EA-12D4E19D30C2}"/>
              </a:ext>
            </a:extLst>
          </p:cNvPr>
          <p:cNvSpPr>
            <a:spLocks noGrp="1"/>
          </p:cNvSpPr>
          <p:nvPr>
            <p:ph type="title"/>
          </p:nvPr>
        </p:nvSpPr>
        <p:spPr>
          <a:xfrm>
            <a:off x="0" y="-1547956"/>
            <a:ext cx="10515600" cy="1325563"/>
          </a:xfrm>
        </p:spPr>
        <p:txBody>
          <a:bodyPr/>
          <a:lstStyle/>
          <a:p>
            <a:r>
              <a:rPr lang="en-US" dirty="0"/>
              <a:t>The Wool Exchange</a:t>
            </a:r>
          </a:p>
        </p:txBody>
      </p:sp>
      <p:sp>
        <p:nvSpPr>
          <p:cNvPr id="6" name="Slide Question">
            <a:extLst>
              <a:ext uri="{FF2B5EF4-FFF2-40B4-BE49-F238E27FC236}">
                <a16:creationId xmlns:a16="http://schemas.microsoft.com/office/drawing/2014/main" id="{89C8EDE8-63A7-8EC9-A5FA-4758D2EE1697}"/>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a:solidFill>
                  <a:schemeClr val="bg1"/>
                </a:solidFill>
                <a:effectLst/>
                <a:latin typeface="Superclarendon Rg" panose="02000505080000020003" pitchFamily="2" charset="77"/>
              </a:rPr>
              <a:t>How is Bradford's industrial past still evident in the city today?</a:t>
            </a:r>
          </a:p>
        </p:txBody>
      </p:sp>
      <p:sp>
        <p:nvSpPr>
          <p:cNvPr id="7" name="Title">
            <a:extLst>
              <a:ext uri="{FF2B5EF4-FFF2-40B4-BE49-F238E27FC236}">
                <a16:creationId xmlns:a16="http://schemas.microsoft.com/office/drawing/2014/main" id="{1A09487F-1AE9-8A09-6B88-69727CC42EDB}"/>
              </a:ext>
            </a:extLst>
          </p:cNvPr>
          <p:cNvSpPr txBox="1">
            <a:spLocks/>
          </p:cNvSpPr>
          <p:nvPr/>
        </p:nvSpPr>
        <p:spPr>
          <a:xfrm>
            <a:off x="494269" y="52254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a:ln w="12700">
                  <a:noFill/>
                </a:ln>
                <a:latin typeface="Superclarendon Rg" panose="02060605060000020003" pitchFamily="18" charset="77"/>
              </a:rPr>
              <a:t>Clues to the Past  </a:t>
            </a:r>
          </a:p>
        </p:txBody>
      </p:sp>
      <p:sp>
        <p:nvSpPr>
          <p:cNvPr id="8" name="Text ">
            <a:extLst>
              <a:ext uri="{FF2B5EF4-FFF2-40B4-BE49-F238E27FC236}">
                <a16:creationId xmlns:a16="http://schemas.microsoft.com/office/drawing/2014/main" id="{91B6C8EF-93C1-9057-B4C6-17A2558046BD}"/>
              </a:ext>
            </a:extLst>
          </p:cNvPr>
          <p:cNvSpPr txBox="1"/>
          <p:nvPr/>
        </p:nvSpPr>
        <p:spPr>
          <a:xfrm>
            <a:off x="494269" y="1378103"/>
            <a:ext cx="6756363" cy="4628190"/>
          </a:xfrm>
          <a:prstGeom prst="rect">
            <a:avLst/>
          </a:prstGeom>
          <a:noFill/>
        </p:spPr>
        <p:txBody>
          <a:bodyPr wrap="square">
            <a:spAutoFit/>
          </a:bodyPr>
          <a:lstStyle/>
          <a:p>
            <a:pPr>
              <a:lnSpc>
                <a:spcPct val="150000"/>
              </a:lnSpc>
            </a:pPr>
            <a:r>
              <a:rPr lang="en-GB">
                <a:latin typeface="Linkpen 17a Print" panose="03050602060000000000" pitchFamily="66" charset="77"/>
              </a:rPr>
              <a:t>The Wool Exchange on Market Street is one of Bradford’s most important buildings from the wool trade. It opened in the 1860s as a place where merchants came to buy and sell wool. If you were a member, you were given a special ticket to trade on the main floor. The building has a large clock tower, polished granite pillars and a beautiful wooden roof inside. Today, the Wool Exchange is a bookshop, but its impressive design still tells the story of Bradford’s rich textile past. </a:t>
            </a:r>
          </a:p>
        </p:txBody>
      </p:sp>
      <p:grpSp>
        <p:nvGrpSpPr>
          <p:cNvPr id="2" name="Group 1" descr="A photo of The Wool Exchange in Bradford. It is an old church-like building with a clock tower, archways and spires. ">
            <a:extLst>
              <a:ext uri="{FF2B5EF4-FFF2-40B4-BE49-F238E27FC236}">
                <a16:creationId xmlns:a16="http://schemas.microsoft.com/office/drawing/2014/main" id="{94EA842C-004D-CDA6-CDB4-BF1DF4F997A9}"/>
              </a:ext>
            </a:extLst>
          </p:cNvPr>
          <p:cNvGrpSpPr/>
          <p:nvPr/>
        </p:nvGrpSpPr>
        <p:grpSpPr>
          <a:xfrm>
            <a:off x="7768486" y="578212"/>
            <a:ext cx="3792959" cy="5666986"/>
            <a:chOff x="7768486" y="578212"/>
            <a:chExt cx="3792959" cy="5666986"/>
          </a:xfrm>
        </p:grpSpPr>
        <p:pic>
          <p:nvPicPr>
            <p:cNvPr id="3" name="Picture 2" descr="A clock tower in front of a building&#10;&#10;Description automatically generated">
              <a:extLst>
                <a:ext uri="{FF2B5EF4-FFF2-40B4-BE49-F238E27FC236}">
                  <a16:creationId xmlns:a16="http://schemas.microsoft.com/office/drawing/2014/main" id="{B7D4B634-78D2-3CED-4B0A-FCFE799DE9C5}"/>
                </a:ext>
              </a:extLst>
            </p:cNvPr>
            <p:cNvPicPr>
              <a:picLocks noChangeAspect="1"/>
            </p:cNvPicPr>
            <p:nvPr/>
          </p:nvPicPr>
          <p:blipFill>
            <a:blip r:embed="rId4"/>
            <a:stretch>
              <a:fillRect/>
            </a:stretch>
          </p:blipFill>
          <p:spPr>
            <a:xfrm>
              <a:off x="7781365" y="578212"/>
              <a:ext cx="3780080" cy="5666986"/>
            </a:xfrm>
            <a:prstGeom prst="rect">
              <a:avLst/>
            </a:prstGeom>
            <a:ln w="25400">
              <a:solidFill>
                <a:schemeClr val="tx1"/>
              </a:solidFill>
            </a:ln>
          </p:spPr>
        </p:pic>
        <p:sp>
          <p:nvSpPr>
            <p:cNvPr id="9" name="TextBox 8">
              <a:extLst>
                <a:ext uri="{FF2B5EF4-FFF2-40B4-BE49-F238E27FC236}">
                  <a16:creationId xmlns:a16="http://schemas.microsoft.com/office/drawing/2014/main" id="{AC15F44A-282D-341A-A00B-C8428D36CFDA}"/>
                </a:ext>
              </a:extLst>
            </p:cNvPr>
            <p:cNvSpPr txBox="1"/>
            <p:nvPr/>
          </p:nvSpPr>
          <p:spPr>
            <a:xfrm>
              <a:off x="7768486" y="578212"/>
              <a:ext cx="1737028" cy="246221"/>
            </a:xfrm>
            <a:prstGeom prst="rect">
              <a:avLst/>
            </a:prstGeom>
            <a:noFill/>
          </p:spPr>
          <p:txBody>
            <a:bodyPr wrap="square" rtlCol="0">
              <a:spAutoFit/>
            </a:bodyPr>
            <a:lstStyle/>
            <a:p>
              <a:pPr algn="just"/>
              <a:r>
                <a:rPr lang="en-GB" sz="1000" dirty="0">
                  <a:solidFill>
                    <a:schemeClr val="accent1">
                      <a:lumMod val="40000"/>
                      <a:lumOff val="60000"/>
                    </a:schemeClr>
                  </a:solidFill>
                </a:rPr>
                <a:t>© </a:t>
              </a:r>
              <a:r>
                <a:rPr lang="en-GB" sz="1000" dirty="0" err="1">
                  <a:solidFill>
                    <a:schemeClr val="accent1">
                      <a:lumMod val="40000"/>
                      <a:lumOff val="60000"/>
                    </a:schemeClr>
                  </a:solidFill>
                </a:rPr>
                <a:t>Alamy</a:t>
              </a:r>
              <a:r>
                <a:rPr lang="en-GB" sz="1000" dirty="0">
                  <a:solidFill>
                    <a:schemeClr val="accent1">
                      <a:lumMod val="40000"/>
                      <a:lumOff val="60000"/>
                    </a:schemeClr>
                  </a:solidFill>
                </a:rPr>
                <a:t> ref: BBAJ1E </a:t>
              </a:r>
            </a:p>
          </p:txBody>
        </p:sp>
      </p:grpSp>
      <p:pic>
        <p:nvPicPr>
          <p:cNvPr id="5" name="Picture 4">
            <a:extLst>
              <a:ext uri="{FF2B5EF4-FFF2-40B4-BE49-F238E27FC236}">
                <a16:creationId xmlns:a16="http://schemas.microsoft.com/office/drawing/2014/main" id="{C4B91440-AAFB-3DBF-FD1B-E59AF05679BE}"/>
              </a:ext>
              <a:ext uri="{C183D7F6-B498-43B3-948B-1728B52AA6E4}">
                <adec:decorative xmlns:adec="http://schemas.microsoft.com/office/drawing/2017/decorative" val="1"/>
              </a:ext>
            </a:extLst>
          </p:cNvPr>
          <p:cNvPicPr>
            <a:picLocks noChangeAspect="1"/>
          </p:cNvPicPr>
          <p:nvPr/>
        </p:nvPicPr>
        <p:blipFill>
          <a:blip r:embed="rId5"/>
          <a:srcRect l="1500" t="91666" r="80835" b="2121"/>
          <a:stretch/>
        </p:blipFill>
        <p:spPr>
          <a:xfrm>
            <a:off x="328557" y="6122443"/>
            <a:ext cx="2153681" cy="426018"/>
          </a:xfrm>
          <a:prstGeom prst="rect">
            <a:avLst/>
          </a:prstGeom>
        </p:spPr>
      </p:pic>
      <p:pic>
        <p:nvPicPr>
          <p:cNvPr id="4" name="Picture 3">
            <a:extLst>
              <a:ext uri="{FF2B5EF4-FFF2-40B4-BE49-F238E27FC236}">
                <a16:creationId xmlns:a16="http://schemas.microsoft.com/office/drawing/2014/main" id="{654F83EC-CC99-2DDB-2D1C-A37A24C4FB30}"/>
              </a:ext>
              <a:ext uri="{C183D7F6-B498-43B3-948B-1728B52AA6E4}">
                <adec:decorative xmlns:adec="http://schemas.microsoft.com/office/drawing/2017/decorative" val="1"/>
              </a:ext>
            </a:extLst>
          </p:cNvPr>
          <p:cNvPicPr>
            <a:picLocks noChangeAspect="1"/>
          </p:cNvPicPr>
          <p:nvPr/>
        </p:nvPicPr>
        <p:blipFill>
          <a:blip r:embed="rId6"/>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3593549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2" presetClass="entr" presetSubtype="4" decel="5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F75CBF15-8FB1-EADD-E9B0-309DFBB0391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4CB14D1-B673-4B2D-9E85-DB88AF8BD038}"/>
              </a:ext>
            </a:extLst>
          </p:cNvPr>
          <p:cNvSpPr>
            <a:spLocks noGrp="1"/>
          </p:cNvSpPr>
          <p:nvPr>
            <p:ph type="title"/>
          </p:nvPr>
        </p:nvSpPr>
        <p:spPr>
          <a:xfrm>
            <a:off x="-1889" y="-1493822"/>
            <a:ext cx="10515600" cy="1325563"/>
          </a:xfrm>
        </p:spPr>
        <p:txBody>
          <a:bodyPr/>
          <a:lstStyle/>
          <a:p>
            <a:r>
              <a:rPr lang="en-US" dirty="0"/>
              <a:t>Lister Mills</a:t>
            </a:r>
          </a:p>
        </p:txBody>
      </p:sp>
      <p:sp>
        <p:nvSpPr>
          <p:cNvPr id="6" name="Slide Question">
            <a:extLst>
              <a:ext uri="{FF2B5EF4-FFF2-40B4-BE49-F238E27FC236}">
                <a16:creationId xmlns:a16="http://schemas.microsoft.com/office/drawing/2014/main" id="{2A1CED44-EA7E-951A-8D4B-A83958D8DA38}"/>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is Bradford's industrial past still evident in the city today?</a:t>
            </a:r>
          </a:p>
        </p:txBody>
      </p:sp>
      <p:pic>
        <p:nvPicPr>
          <p:cNvPr id="5" name="Picture 4">
            <a:extLst>
              <a:ext uri="{FF2B5EF4-FFF2-40B4-BE49-F238E27FC236}">
                <a16:creationId xmlns:a16="http://schemas.microsoft.com/office/drawing/2014/main" id="{BEE62086-EA5D-AE81-FC1F-31B2BCC9D958}"/>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9669780" y="362652"/>
            <a:ext cx="2153681" cy="426018"/>
          </a:xfrm>
          <a:prstGeom prst="rect">
            <a:avLst/>
          </a:prstGeom>
        </p:spPr>
      </p:pic>
      <p:sp>
        <p:nvSpPr>
          <p:cNvPr id="7" name="Title">
            <a:extLst>
              <a:ext uri="{FF2B5EF4-FFF2-40B4-BE49-F238E27FC236}">
                <a16:creationId xmlns:a16="http://schemas.microsoft.com/office/drawing/2014/main" id="{6AA30B3E-6F3A-A78F-4A56-6167CCDE2145}"/>
              </a:ext>
            </a:extLst>
          </p:cNvPr>
          <p:cNvSpPr txBox="1">
            <a:spLocks/>
          </p:cNvSpPr>
          <p:nvPr/>
        </p:nvSpPr>
        <p:spPr>
          <a:xfrm>
            <a:off x="494269" y="52254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a:ln w="12700">
                  <a:noFill/>
                </a:ln>
                <a:latin typeface="Superclarendon Rg" panose="02060605060000020003" pitchFamily="18" charset="77"/>
              </a:rPr>
              <a:t>Clues to the Past</a:t>
            </a:r>
          </a:p>
        </p:txBody>
      </p:sp>
      <p:sp>
        <p:nvSpPr>
          <p:cNvPr id="8" name="Text ">
            <a:extLst>
              <a:ext uri="{FF2B5EF4-FFF2-40B4-BE49-F238E27FC236}">
                <a16:creationId xmlns:a16="http://schemas.microsoft.com/office/drawing/2014/main" id="{D174F1AB-E2F4-3CB3-9809-F408094571A6}"/>
              </a:ext>
            </a:extLst>
          </p:cNvPr>
          <p:cNvSpPr txBox="1"/>
          <p:nvPr/>
        </p:nvSpPr>
        <p:spPr>
          <a:xfrm>
            <a:off x="494269" y="1385985"/>
            <a:ext cx="5048115"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Lister Mills, once known as Manningham Mills, was one of the largest textile factories in the world. It was built in 1873 and had a tall chimney that can still be seen across Bradford today. At its busiest time, 11,000 people worked there making silk and velvet. During the Second World War, the factory even made parachute silk. Although it no longer makes fabric, the mill buildings have been saved and turned into homes and offices. They are an important part of Bradford’s skyline. </a:t>
            </a:r>
          </a:p>
        </p:txBody>
      </p:sp>
      <p:sp>
        <p:nvSpPr>
          <p:cNvPr id="9" name="Rectangle 8" descr="A photo of Lister Mills. It shows a long building with many windows, and a tall mill chimney in the back. ">
            <a:extLst>
              <a:ext uri="{FF2B5EF4-FFF2-40B4-BE49-F238E27FC236}">
                <a16:creationId xmlns:a16="http://schemas.microsoft.com/office/drawing/2014/main" id="{4D7B493D-BE7E-27E0-4D2A-1453B92C5119}"/>
              </a:ext>
            </a:extLst>
          </p:cNvPr>
          <p:cNvSpPr/>
          <p:nvPr/>
        </p:nvSpPr>
        <p:spPr>
          <a:xfrm>
            <a:off x="6096000" y="249880"/>
            <a:ext cx="5860648" cy="633179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26E0E50-4F9E-880B-8FBF-786D2C000812}"/>
              </a:ext>
            </a:extLst>
          </p:cNvPr>
          <p:cNvSpPr txBox="1"/>
          <p:nvPr/>
        </p:nvSpPr>
        <p:spPr>
          <a:xfrm>
            <a:off x="6096000" y="6335452"/>
            <a:ext cx="1972960" cy="246221"/>
          </a:xfrm>
          <a:prstGeom prst="rect">
            <a:avLst/>
          </a:prstGeom>
          <a:noFill/>
        </p:spPr>
        <p:txBody>
          <a:bodyPr wrap="square" rtlCol="0">
            <a:spAutoFit/>
          </a:bodyPr>
          <a:lstStyle/>
          <a:p>
            <a:pPr algn="just"/>
            <a:r>
              <a:rPr lang="en-GB" sz="1000" dirty="0">
                <a:solidFill>
                  <a:schemeClr val="accent6">
                    <a:lumMod val="60000"/>
                    <a:lumOff val="40000"/>
                  </a:schemeClr>
                </a:solidFill>
              </a:rPr>
              <a:t>© Historic England ref: DP071598</a:t>
            </a:r>
          </a:p>
        </p:txBody>
      </p:sp>
      <p:pic>
        <p:nvPicPr>
          <p:cNvPr id="4" name="Picture 3">
            <a:extLst>
              <a:ext uri="{FF2B5EF4-FFF2-40B4-BE49-F238E27FC236}">
                <a16:creationId xmlns:a16="http://schemas.microsoft.com/office/drawing/2014/main" id="{568ED00C-367C-8FEB-B905-6E4DCC755224}"/>
              </a:ext>
              <a:ext uri="{C183D7F6-B498-43B3-948B-1728B52AA6E4}">
                <adec:decorative xmlns:adec="http://schemas.microsoft.com/office/drawing/2017/decorative" val="1"/>
              </a:ext>
            </a:extLst>
          </p:cNvPr>
          <p:cNvPicPr>
            <a:picLocks noChangeAspect="1"/>
          </p:cNvPicPr>
          <p:nvPr/>
        </p:nvPicPr>
        <p:blipFill>
          <a:blip r:embed="rId5"/>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1524596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5AE11F0-F934-725B-8C42-95BF17D9327F}"/>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A36A9AAD-B2F7-F2F5-D0D7-EF2A3720868D}"/>
              </a:ext>
            </a:extLst>
          </p:cNvPr>
          <p:cNvSpPr>
            <a:spLocks noGrp="1"/>
          </p:cNvSpPr>
          <p:nvPr>
            <p:ph type="title"/>
          </p:nvPr>
        </p:nvSpPr>
        <p:spPr>
          <a:xfrm>
            <a:off x="0" y="-1529456"/>
            <a:ext cx="10515600" cy="1325563"/>
          </a:xfrm>
        </p:spPr>
        <p:txBody>
          <a:bodyPr/>
          <a:lstStyle/>
          <a:p>
            <a:r>
              <a:rPr lang="en-US" dirty="0"/>
              <a:t>Cartwright Hall</a:t>
            </a:r>
          </a:p>
        </p:txBody>
      </p:sp>
      <p:sp>
        <p:nvSpPr>
          <p:cNvPr id="6" name="Slide Question">
            <a:extLst>
              <a:ext uri="{FF2B5EF4-FFF2-40B4-BE49-F238E27FC236}">
                <a16:creationId xmlns:a16="http://schemas.microsoft.com/office/drawing/2014/main" id="{DBF3D47E-632D-3AD1-AE7A-E76ABBE166F7}"/>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is Bradford's industrial past still evident in the city today?</a:t>
            </a:r>
          </a:p>
        </p:txBody>
      </p:sp>
      <p:pic>
        <p:nvPicPr>
          <p:cNvPr id="4" name="Picture 3">
            <a:extLst>
              <a:ext uri="{FF2B5EF4-FFF2-40B4-BE49-F238E27FC236}">
                <a16:creationId xmlns:a16="http://schemas.microsoft.com/office/drawing/2014/main" id="{689492DE-4E70-E905-95C6-8C4DF17CCBA9}"/>
              </a:ext>
              <a:ext uri="{C183D7F6-B498-43B3-948B-1728B52AA6E4}">
                <adec:decorative xmlns:adec="http://schemas.microsoft.com/office/drawing/2017/decorative" val="1"/>
              </a:ext>
            </a:extLst>
          </p:cNvPr>
          <p:cNvPicPr>
            <a:picLocks noChangeAspect="1"/>
          </p:cNvPicPr>
          <p:nvPr/>
        </p:nvPicPr>
        <p:blipFill>
          <a:blip r:embed="rId4"/>
          <a:srcRect l="87375" t="82253"/>
          <a:stretch/>
        </p:blipFill>
        <p:spPr>
          <a:xfrm>
            <a:off x="10649903" y="0"/>
            <a:ext cx="1539240" cy="1216847"/>
          </a:xfrm>
          <a:prstGeom prst="rect">
            <a:avLst/>
          </a:prstGeom>
        </p:spPr>
      </p:pic>
      <p:sp>
        <p:nvSpPr>
          <p:cNvPr id="7" name="Title">
            <a:extLst>
              <a:ext uri="{FF2B5EF4-FFF2-40B4-BE49-F238E27FC236}">
                <a16:creationId xmlns:a16="http://schemas.microsoft.com/office/drawing/2014/main" id="{262DB93D-928B-E05F-123A-B33DCAEC3905}"/>
              </a:ext>
            </a:extLst>
          </p:cNvPr>
          <p:cNvSpPr txBox="1">
            <a:spLocks/>
          </p:cNvSpPr>
          <p:nvPr/>
        </p:nvSpPr>
        <p:spPr>
          <a:xfrm>
            <a:off x="494269" y="52254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Clues to the Past</a:t>
            </a:r>
          </a:p>
        </p:txBody>
      </p:sp>
      <p:pic>
        <p:nvPicPr>
          <p:cNvPr id="5" name="Picture 4">
            <a:extLst>
              <a:ext uri="{FF2B5EF4-FFF2-40B4-BE49-F238E27FC236}">
                <a16:creationId xmlns:a16="http://schemas.microsoft.com/office/drawing/2014/main" id="{E8673490-8BD3-A32D-FF72-2D552C35D0EC}"/>
              </a:ext>
              <a:ext uri="{C183D7F6-B498-43B3-948B-1728B52AA6E4}">
                <adec:decorative xmlns:adec="http://schemas.microsoft.com/office/drawing/2017/decorative" val="1"/>
              </a:ext>
            </a:extLst>
          </p:cNvPr>
          <p:cNvPicPr>
            <a:picLocks noChangeAspect="1"/>
          </p:cNvPicPr>
          <p:nvPr/>
        </p:nvPicPr>
        <p:blipFill>
          <a:blip r:embed="rId5"/>
          <a:srcRect l="1500" t="91666" r="80835" b="2121"/>
          <a:stretch/>
        </p:blipFill>
        <p:spPr>
          <a:xfrm>
            <a:off x="313420" y="6169098"/>
            <a:ext cx="2153681" cy="426018"/>
          </a:xfrm>
          <a:prstGeom prst="rect">
            <a:avLst/>
          </a:prstGeom>
        </p:spPr>
      </p:pic>
      <p:grpSp>
        <p:nvGrpSpPr>
          <p:cNvPr id="10" name="Group 9" descr="A photo of Cartwright Hall.">
            <a:extLst>
              <a:ext uri="{FF2B5EF4-FFF2-40B4-BE49-F238E27FC236}">
                <a16:creationId xmlns:a16="http://schemas.microsoft.com/office/drawing/2014/main" id="{D718F1E8-0321-D6EA-BD32-D1FA7D991BC7}"/>
              </a:ext>
            </a:extLst>
          </p:cNvPr>
          <p:cNvGrpSpPr/>
          <p:nvPr/>
        </p:nvGrpSpPr>
        <p:grpSpPr>
          <a:xfrm>
            <a:off x="760319" y="1457252"/>
            <a:ext cx="5938183" cy="4455508"/>
            <a:chOff x="760319" y="1457252"/>
            <a:chExt cx="5938183" cy="4455508"/>
          </a:xfrm>
        </p:grpSpPr>
        <p:pic>
          <p:nvPicPr>
            <p:cNvPr id="3" name="Picture 2">
              <a:extLst>
                <a:ext uri="{FF2B5EF4-FFF2-40B4-BE49-F238E27FC236}">
                  <a16:creationId xmlns:a16="http://schemas.microsoft.com/office/drawing/2014/main" id="{CC6DF678-4FE2-4C7B-BFE3-D1B91A0436C4}"/>
                </a:ext>
              </a:extLst>
            </p:cNvPr>
            <p:cNvPicPr>
              <a:picLocks noChangeAspect="1"/>
            </p:cNvPicPr>
            <p:nvPr/>
          </p:nvPicPr>
          <p:blipFill>
            <a:blip r:embed="rId6"/>
            <a:stretch>
              <a:fillRect/>
            </a:stretch>
          </p:blipFill>
          <p:spPr>
            <a:xfrm>
              <a:off x="760319" y="1457252"/>
              <a:ext cx="5938182" cy="4455508"/>
            </a:xfrm>
            <a:prstGeom prst="rect">
              <a:avLst/>
            </a:prstGeom>
            <a:ln w="25400">
              <a:solidFill>
                <a:schemeClr val="tx1"/>
              </a:solidFill>
            </a:ln>
          </p:spPr>
        </p:pic>
        <p:sp>
          <p:nvSpPr>
            <p:cNvPr id="2" name="TextBox 1">
              <a:extLst>
                <a:ext uri="{FF2B5EF4-FFF2-40B4-BE49-F238E27FC236}">
                  <a16:creationId xmlns:a16="http://schemas.microsoft.com/office/drawing/2014/main" id="{AD0F719B-F2E8-4DB8-3D3E-820CDF765527}"/>
                </a:ext>
              </a:extLst>
            </p:cNvPr>
            <p:cNvSpPr txBox="1"/>
            <p:nvPr/>
          </p:nvSpPr>
          <p:spPr>
            <a:xfrm>
              <a:off x="4595752" y="1457252"/>
              <a:ext cx="2102750" cy="246221"/>
            </a:xfrm>
            <a:prstGeom prst="rect">
              <a:avLst/>
            </a:prstGeom>
            <a:noFill/>
          </p:spPr>
          <p:txBody>
            <a:bodyPr wrap="square" rtlCol="0">
              <a:spAutoFit/>
            </a:bodyPr>
            <a:lstStyle/>
            <a:p>
              <a:pPr fontAlgn="base"/>
              <a:r>
                <a:rPr lang="en-GB" sz="1000" dirty="0">
                  <a:solidFill>
                    <a:schemeClr val="tx2">
                      <a:lumMod val="60000"/>
                      <a:lumOff val="40000"/>
                    </a:schemeClr>
                  </a:solidFill>
                  <a:latin typeface="Arial" panose="020B0604020202020204" pitchFamily="34" charset="0"/>
                  <a:cs typeface="Arial" panose="020B0604020202020204" pitchFamily="34" charset="0"/>
                </a:rPr>
                <a:t>©</a:t>
              </a:r>
              <a:r>
                <a:rPr lang="en-GB" sz="1000" b="0" dirty="0">
                  <a:solidFill>
                    <a:schemeClr val="tx2">
                      <a:lumMod val="60000"/>
                      <a:lumOff val="40000"/>
                    </a:schemeClr>
                  </a:solidFill>
                  <a:effectLst/>
                  <a:latin typeface="Arial" panose="020B0604020202020204" pitchFamily="34" charset="0"/>
                  <a:cs typeface="Arial" panose="020B0604020202020204" pitchFamily="34" charset="0"/>
                </a:rPr>
                <a:t>Historic England ref: DP032916</a:t>
              </a:r>
              <a:endParaRPr lang="en-GB" sz="1000" b="0" i="0" dirty="0">
                <a:solidFill>
                  <a:srgbClr val="B4B4B4"/>
                </a:solidFill>
                <a:effectLst/>
                <a:latin typeface="Arial" panose="020B0604020202020204" pitchFamily="34" charset="0"/>
                <a:cs typeface="Arial" panose="020B0604020202020204" pitchFamily="34" charset="0"/>
              </a:endParaRPr>
            </a:p>
          </p:txBody>
        </p:sp>
      </p:grpSp>
      <p:sp>
        <p:nvSpPr>
          <p:cNvPr id="8" name="Text ">
            <a:extLst>
              <a:ext uri="{FF2B5EF4-FFF2-40B4-BE49-F238E27FC236}">
                <a16:creationId xmlns:a16="http://schemas.microsoft.com/office/drawing/2014/main" id="{39A763F0-DCFA-FF16-7B76-73A2831C7D3F}"/>
              </a:ext>
            </a:extLst>
          </p:cNvPr>
          <p:cNvSpPr txBox="1"/>
          <p:nvPr/>
        </p:nvSpPr>
        <p:spPr>
          <a:xfrm>
            <a:off x="7021723" y="1306895"/>
            <a:ext cx="4633893" cy="4910960"/>
          </a:xfrm>
          <a:prstGeom prst="rect">
            <a:avLst/>
          </a:prstGeom>
          <a:noFill/>
        </p:spPr>
        <p:txBody>
          <a:bodyPr wrap="square">
            <a:spAutoFit/>
          </a:bodyPr>
          <a:lstStyle/>
          <a:p>
            <a:pPr>
              <a:lnSpc>
                <a:spcPct val="150000"/>
              </a:lnSpc>
            </a:pPr>
            <a:r>
              <a:rPr lang="en-GB" sz="1500" kern="0">
                <a:latin typeface="Linkpen 17a Print" panose="03050602060000000000" pitchFamily="66" charset="77"/>
                <a:ea typeface="Times New Roman" panose="02020603050405020304" pitchFamily="18" charset="0"/>
              </a:rPr>
              <a:t>Cartwright Hall was opened in 1904 in Lister Park, just outside the city centre. It was built using money given by mill owner Samuel Lister. The building was named after Edmund Cartwright, who invented a machine that helped with weaving. The hall opened during a huge exhibition that celebrated Bradford’s success in the textile industry. Today, Cartwright Hall is an art gallery that includes a special gallery for David Hockney. It still stands as a reminder of Bradford’s industrial strength and creativity.</a:t>
            </a:r>
            <a:r>
              <a:rPr lang="en-GB" sz="1500">
                <a:latin typeface="Linkpen 17a Print" panose="03050602060000000000" pitchFamily="66" charset="77"/>
              </a:rPr>
              <a:t> </a:t>
            </a:r>
          </a:p>
        </p:txBody>
      </p:sp>
    </p:spTree>
    <p:extLst>
      <p:ext uri="{BB962C8B-B14F-4D97-AF65-F5344CB8AC3E}">
        <p14:creationId xmlns:p14="http://schemas.microsoft.com/office/powerpoint/2010/main" val="942222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4CB1B03-6365-97D7-4F1E-F48104DC05A9}"/>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8D484002-7728-1659-6C2F-3D6E92AA8EE2}"/>
              </a:ext>
            </a:extLst>
          </p:cNvPr>
          <p:cNvSpPr>
            <a:spLocks noGrp="1"/>
          </p:cNvSpPr>
          <p:nvPr>
            <p:ph type="title"/>
          </p:nvPr>
        </p:nvSpPr>
        <p:spPr>
          <a:xfrm>
            <a:off x="0" y="-1609701"/>
            <a:ext cx="10515600" cy="1325563"/>
          </a:xfrm>
        </p:spPr>
        <p:txBody>
          <a:bodyPr/>
          <a:lstStyle/>
          <a:p>
            <a:r>
              <a:rPr lang="en-US" dirty="0"/>
              <a:t>Bradford City Hall</a:t>
            </a:r>
          </a:p>
        </p:txBody>
      </p:sp>
      <p:sp>
        <p:nvSpPr>
          <p:cNvPr id="6" name="Slide Question">
            <a:extLst>
              <a:ext uri="{FF2B5EF4-FFF2-40B4-BE49-F238E27FC236}">
                <a16:creationId xmlns:a16="http://schemas.microsoft.com/office/drawing/2014/main" id="{7975060E-D700-35BF-A8FE-E74E149BEC11}"/>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a:solidFill>
                  <a:schemeClr val="bg1"/>
                </a:solidFill>
                <a:effectLst/>
                <a:latin typeface="Superclarendon Rg" panose="02000505080000020003" pitchFamily="2" charset="77"/>
              </a:rPr>
              <a:t>How is Bradford's industrial past still evident in the city today?</a:t>
            </a:r>
          </a:p>
        </p:txBody>
      </p:sp>
      <p:pic>
        <p:nvPicPr>
          <p:cNvPr id="5" name="Picture 4">
            <a:extLst>
              <a:ext uri="{FF2B5EF4-FFF2-40B4-BE49-F238E27FC236}">
                <a16:creationId xmlns:a16="http://schemas.microsoft.com/office/drawing/2014/main" id="{BF0D3631-5C95-05C0-C5E0-A13628DB3813}"/>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9669780" y="362652"/>
            <a:ext cx="2153681" cy="426018"/>
          </a:xfrm>
          <a:prstGeom prst="rect">
            <a:avLst/>
          </a:prstGeom>
        </p:spPr>
      </p:pic>
      <p:sp>
        <p:nvSpPr>
          <p:cNvPr id="7" name="Title">
            <a:extLst>
              <a:ext uri="{FF2B5EF4-FFF2-40B4-BE49-F238E27FC236}">
                <a16:creationId xmlns:a16="http://schemas.microsoft.com/office/drawing/2014/main" id="{96F05E34-C8A1-6498-C092-239FBD1313D7}"/>
              </a:ext>
            </a:extLst>
          </p:cNvPr>
          <p:cNvSpPr txBox="1">
            <a:spLocks/>
          </p:cNvSpPr>
          <p:nvPr/>
        </p:nvSpPr>
        <p:spPr>
          <a:xfrm>
            <a:off x="494269" y="475893"/>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a:ln w="12700">
                  <a:noFill/>
                </a:ln>
                <a:latin typeface="Superclarendon Rg" panose="02060605060000020003" pitchFamily="18" charset="77"/>
              </a:rPr>
              <a:t>Clues to the Past  </a:t>
            </a:r>
          </a:p>
        </p:txBody>
      </p:sp>
      <p:sp>
        <p:nvSpPr>
          <p:cNvPr id="8" name="Text ">
            <a:extLst>
              <a:ext uri="{FF2B5EF4-FFF2-40B4-BE49-F238E27FC236}">
                <a16:creationId xmlns:a16="http://schemas.microsoft.com/office/drawing/2014/main" id="{64B185EB-A565-BF0A-ACFD-93FA2A8C11AE}"/>
              </a:ext>
            </a:extLst>
          </p:cNvPr>
          <p:cNvSpPr txBox="1"/>
          <p:nvPr/>
        </p:nvSpPr>
        <p:spPr>
          <a:xfrm>
            <a:off x="494268" y="1227403"/>
            <a:ext cx="10881431" cy="844462"/>
          </a:xfrm>
          <a:prstGeom prst="rect">
            <a:avLst/>
          </a:prstGeom>
          <a:noFill/>
        </p:spPr>
        <p:txBody>
          <a:bodyPr wrap="square">
            <a:spAutoFit/>
          </a:bodyPr>
          <a:lstStyle/>
          <a:p>
            <a:pPr>
              <a:lnSpc>
                <a:spcPct val="150000"/>
              </a:lnSpc>
            </a:pPr>
            <a:r>
              <a:rPr lang="en-GB" sz="1700">
                <a:latin typeface="Linkpen 17a Print" panose="03050602060000000000" pitchFamily="66" charset="77"/>
              </a:rPr>
              <a:t>Bradford City Hall, which was first called the Town Hall, opened in 1873. It was built to show off the city’s wealth and growing importance. </a:t>
            </a:r>
          </a:p>
        </p:txBody>
      </p:sp>
      <p:sp>
        <p:nvSpPr>
          <p:cNvPr id="10" name="TextBox 9">
            <a:extLst>
              <a:ext uri="{FF2B5EF4-FFF2-40B4-BE49-F238E27FC236}">
                <a16:creationId xmlns:a16="http://schemas.microsoft.com/office/drawing/2014/main" id="{FE1601D0-D5F5-3968-4337-B3FC730C080D}"/>
              </a:ext>
            </a:extLst>
          </p:cNvPr>
          <p:cNvSpPr txBox="1"/>
          <p:nvPr/>
        </p:nvSpPr>
        <p:spPr>
          <a:xfrm>
            <a:off x="494268" y="2265072"/>
            <a:ext cx="4587018" cy="3983783"/>
          </a:xfrm>
          <a:prstGeom prst="rect">
            <a:avLst/>
          </a:prstGeom>
          <a:noFill/>
        </p:spPr>
        <p:txBody>
          <a:bodyPr wrap="square">
            <a:spAutoFit/>
          </a:bodyPr>
          <a:lstStyle/>
          <a:p>
            <a:pPr>
              <a:lnSpc>
                <a:spcPct val="150000"/>
              </a:lnSpc>
            </a:pPr>
            <a:r>
              <a:rPr lang="en-GB" sz="1700">
                <a:latin typeface="Linkpen 17a Print" panose="03050602060000000000" pitchFamily="66" charset="77"/>
              </a:rPr>
              <a:t>The building has statues of 35 kings and queens and a tall clock tower that makes it easy to spot. It was built using money earned during Bradford’s industrial boom. Today, it still stands in Centenary Square and is used by the council. City Hall is a symbol of how proud Bradford was during the height of the wool trade.</a:t>
            </a:r>
            <a:endParaRPr lang="en-US" sz="1700"/>
          </a:p>
        </p:txBody>
      </p:sp>
      <p:grpSp>
        <p:nvGrpSpPr>
          <p:cNvPr id="12" name="Group 11" descr="A photo of Bradford City Hall. It has an old clock tower and statues of 35 kings and queens. ">
            <a:extLst>
              <a:ext uri="{FF2B5EF4-FFF2-40B4-BE49-F238E27FC236}">
                <a16:creationId xmlns:a16="http://schemas.microsoft.com/office/drawing/2014/main" id="{A30175F2-BB18-1E98-E259-18E8CC240738}"/>
              </a:ext>
            </a:extLst>
          </p:cNvPr>
          <p:cNvGrpSpPr/>
          <p:nvPr/>
        </p:nvGrpSpPr>
        <p:grpSpPr>
          <a:xfrm>
            <a:off x="5578999" y="2427654"/>
            <a:ext cx="5710369" cy="3728068"/>
            <a:chOff x="5578999" y="2427654"/>
            <a:chExt cx="5710369" cy="3728068"/>
          </a:xfrm>
        </p:grpSpPr>
        <p:pic>
          <p:nvPicPr>
            <p:cNvPr id="3" name="Picture 2" descr="A large building with a clock tower&#10;&#10;Description automatically generated">
              <a:extLst>
                <a:ext uri="{FF2B5EF4-FFF2-40B4-BE49-F238E27FC236}">
                  <a16:creationId xmlns:a16="http://schemas.microsoft.com/office/drawing/2014/main" id="{6F6B0906-7016-E0FE-F534-75A46423DE3D}"/>
                </a:ext>
              </a:extLst>
            </p:cNvPr>
            <p:cNvPicPr>
              <a:picLocks noChangeAspect="1"/>
            </p:cNvPicPr>
            <p:nvPr/>
          </p:nvPicPr>
          <p:blipFill>
            <a:blip r:embed="rId5"/>
            <a:stretch>
              <a:fillRect/>
            </a:stretch>
          </p:blipFill>
          <p:spPr>
            <a:xfrm>
              <a:off x="5578999" y="2427654"/>
              <a:ext cx="5588290" cy="3728068"/>
            </a:xfrm>
            <a:prstGeom prst="rect">
              <a:avLst/>
            </a:prstGeom>
            <a:ln w="25400">
              <a:solidFill>
                <a:schemeClr val="tx1"/>
              </a:solidFill>
            </a:ln>
          </p:spPr>
        </p:pic>
        <p:sp>
          <p:nvSpPr>
            <p:cNvPr id="11" name="TextBox 10">
              <a:extLst>
                <a:ext uri="{FF2B5EF4-FFF2-40B4-BE49-F238E27FC236}">
                  <a16:creationId xmlns:a16="http://schemas.microsoft.com/office/drawing/2014/main" id="{8C195A3D-1CC7-40E2-E174-73B91B394590}"/>
                </a:ext>
              </a:extLst>
            </p:cNvPr>
            <p:cNvSpPr txBox="1"/>
            <p:nvPr/>
          </p:nvSpPr>
          <p:spPr>
            <a:xfrm>
              <a:off x="9830937" y="2427654"/>
              <a:ext cx="1458431" cy="246221"/>
            </a:xfrm>
            <a:prstGeom prst="rect">
              <a:avLst/>
            </a:prstGeom>
            <a:noFill/>
          </p:spPr>
          <p:txBody>
            <a:bodyPr wrap="square" rtlCol="0">
              <a:spAutoFit/>
            </a:bodyPr>
            <a:lstStyle/>
            <a:p>
              <a:pPr algn="just"/>
              <a:r>
                <a:rPr lang="en-GB" sz="1000" dirty="0">
                  <a:solidFill>
                    <a:schemeClr val="bg1">
                      <a:lumMod val="85000"/>
                    </a:schemeClr>
                  </a:solidFill>
                </a:rPr>
                <a:t>© </a:t>
              </a:r>
              <a:r>
                <a:rPr lang="en-GB" sz="1000" dirty="0" err="1">
                  <a:solidFill>
                    <a:schemeClr val="bg1">
                      <a:lumMod val="85000"/>
                    </a:schemeClr>
                  </a:solidFill>
                </a:rPr>
                <a:t>Alamy</a:t>
              </a:r>
              <a:r>
                <a:rPr lang="en-GB" sz="1000" dirty="0">
                  <a:solidFill>
                    <a:schemeClr val="bg1">
                      <a:lumMod val="85000"/>
                    </a:schemeClr>
                  </a:solidFill>
                </a:rPr>
                <a:t> ref: D1G2TG</a:t>
              </a:r>
            </a:p>
          </p:txBody>
        </p:sp>
      </p:grpSp>
      <p:pic>
        <p:nvPicPr>
          <p:cNvPr id="4" name="Picture 3">
            <a:extLst>
              <a:ext uri="{FF2B5EF4-FFF2-40B4-BE49-F238E27FC236}">
                <a16:creationId xmlns:a16="http://schemas.microsoft.com/office/drawing/2014/main" id="{B739A7DF-F599-6E81-14F8-3098A5610904}"/>
              </a:ext>
              <a:ext uri="{C183D7F6-B498-43B3-948B-1728B52AA6E4}">
                <adec:decorative xmlns:adec="http://schemas.microsoft.com/office/drawing/2017/decorative" val="1"/>
              </a:ext>
            </a:extLst>
          </p:cNvPr>
          <p:cNvPicPr>
            <a:picLocks noChangeAspect="1"/>
          </p:cNvPicPr>
          <p:nvPr/>
        </p:nvPicPr>
        <p:blipFill>
          <a:blip r:embed="rId6"/>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2380986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normAutofit fontScale="90000"/>
          </a:bodyPr>
          <a:lstStyle/>
          <a:p>
            <a:r>
              <a:rPr lang="en-US" dirty="0"/>
              <a:t>How did Bradford become an international centre of the textile industry?</a:t>
            </a:r>
          </a:p>
        </p:txBody>
      </p:sp>
      <p:grpSp>
        <p:nvGrpSpPr>
          <p:cNvPr id="14" name="box 1" descr="When did the textile industry start in Bradford?&#13;&#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029D932F-C3B1-0326-BE7B-8610BF323246}"/>
                </a:ext>
              </a:extLst>
            </p:cNvPr>
            <p:cNvSpPr txBox="1"/>
            <p:nvPr/>
          </p:nvSpPr>
          <p:spPr>
            <a:xfrm>
              <a:off x="993513" y="869847"/>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When did the textile industry start in Bradford?</a:t>
              </a:r>
            </a:p>
          </p:txBody>
        </p:sp>
      </p:grpSp>
      <p:grpSp>
        <p:nvGrpSpPr>
          <p:cNvPr id="17" name="box 2" descr="How did transport links help the textiles industry?&#13;&#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7" y="869847"/>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transport links help the textile industry?</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F49733"/>
                </a:solidFill>
                <a:latin typeface="Superclarendon Rg" panose="02000505080000020003" pitchFamily="2" charset="77"/>
              </a:rPr>
              <a:t>How did Bradford become an international centre of the textile industry?</a:t>
            </a:r>
          </a:p>
        </p:txBody>
      </p:sp>
      <p:grpSp>
        <p:nvGrpSpPr>
          <p:cNvPr id="20" name="box 3" descr="What impact did the textile industry have on local people?&#13;&#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BE5EF4A7-564C-1CBB-1B83-6B35573A35B4}"/>
                </a:ext>
              </a:extLst>
            </p:cNvPr>
            <p:cNvSpPr txBox="1"/>
            <p:nvPr/>
          </p:nvSpPr>
          <p:spPr>
            <a:xfrm>
              <a:off x="648703" y="4453877"/>
              <a:ext cx="523729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impact did the textile industry have on local people?</a:t>
              </a:r>
            </a:p>
          </p:txBody>
        </p:sp>
      </p:grpSp>
      <p:grpSp>
        <p:nvGrpSpPr>
          <p:cNvPr id="23" name="box 4" descr="How is Bradford’s industrial past still evident in the city today?&#13;&#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a:extLst>
                <a:ext uri="{FF2B5EF4-FFF2-40B4-BE49-F238E27FC236}">
                  <a16:creationId xmlns:a16="http://schemas.microsoft.com/office/drawing/2014/main" id="{842127DB-E600-D7E0-5A94-1FF7F7902DCB}"/>
                </a:ext>
              </a:extLst>
            </p:cNvPr>
            <p:cNvSpPr txBox="1"/>
            <p:nvPr/>
          </p:nvSpPr>
          <p:spPr>
            <a:xfrm>
              <a:off x="6462516" y="4453877"/>
              <a:ext cx="4903080"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is Bradford’s industrial past still evident in the city today?</a:t>
              </a:r>
            </a:p>
          </p:txBody>
        </p:sp>
      </p:grpSp>
      <p:pic>
        <p:nvPicPr>
          <p:cNvPr id="5" name="Picture 4">
            <a:extLst>
              <a:ext uri="{FF2B5EF4-FFF2-40B4-BE49-F238E27FC236}">
                <a16:creationId xmlns:a16="http://schemas.microsoft.com/office/drawing/2014/main" id="{71AD0812-E2EB-8E8F-C682-078F060939B1}"/>
              </a:ext>
              <a:ext uri="{C183D7F6-B498-43B3-948B-1728B52AA6E4}">
                <adec:decorative xmlns:adec="http://schemas.microsoft.com/office/drawing/2017/decorative" val="1"/>
              </a:ext>
            </a:extLst>
          </p:cNvPr>
          <p:cNvPicPr>
            <a:picLocks noChangeAspect="1"/>
          </p:cNvPicPr>
          <p:nvPr/>
        </p:nvPicPr>
        <p:blipFill>
          <a:blip r:embed="rId4"/>
          <a:srcRect l="87375" t="82253"/>
          <a:stretch/>
        </p:blipFill>
        <p:spPr>
          <a:xfrm>
            <a:off x="10753268" y="5717406"/>
            <a:ext cx="1442784" cy="1140594"/>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8071D-2D15-7046-2F29-DFCC7F22761A}"/>
              </a:ext>
            </a:extLst>
          </p:cNvPr>
          <p:cNvSpPr>
            <a:spLocks noGrp="1"/>
          </p:cNvSpPr>
          <p:nvPr>
            <p:ph type="title"/>
          </p:nvPr>
        </p:nvSpPr>
        <p:spPr>
          <a:xfrm>
            <a:off x="687729" y="-1749834"/>
            <a:ext cx="10515600" cy="1325563"/>
          </a:xfrm>
        </p:spPr>
        <p:txBody>
          <a:bodyPr/>
          <a:lstStyle/>
          <a:p>
            <a:r>
              <a:rPr lang="en-US" dirty="0"/>
              <a:t>Early Bradford and the wool trade</a:t>
            </a:r>
          </a:p>
        </p:txBody>
      </p:sp>
      <p:sp>
        <p:nvSpPr>
          <p:cNvPr id="5" name="Slide Question">
            <a:extLst>
              <a:ext uri="{FF2B5EF4-FFF2-40B4-BE49-F238E27FC236}">
                <a16:creationId xmlns:a16="http://schemas.microsoft.com/office/drawing/2014/main" id="{C430BE29-0425-39FA-82EC-0AF11D55502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When did the textile industry start in Bradford?</a:t>
            </a:r>
          </a:p>
        </p:txBody>
      </p:sp>
      <p:pic>
        <p:nvPicPr>
          <p:cNvPr id="10" name="Picture 9">
            <a:extLst>
              <a:ext uri="{FF2B5EF4-FFF2-40B4-BE49-F238E27FC236}">
                <a16:creationId xmlns:a16="http://schemas.microsoft.com/office/drawing/2014/main" id="{64B25D43-EEE5-5D15-55D1-282B4B83382C}"/>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9669780" y="362652"/>
            <a:ext cx="2153681" cy="426018"/>
          </a:xfrm>
          <a:prstGeom prst="rect">
            <a:avLst/>
          </a:prstGeom>
        </p:spPr>
      </p:pic>
      <p:sp>
        <p:nvSpPr>
          <p:cNvPr id="4" name="Title">
            <a:extLst>
              <a:ext uri="{FF2B5EF4-FFF2-40B4-BE49-F238E27FC236}">
                <a16:creationId xmlns:a16="http://schemas.microsoft.com/office/drawing/2014/main" id="{4DB9FA4A-049B-1035-0E33-BDBE0DA2F5DE}"/>
              </a:ext>
            </a:extLst>
          </p:cNvPr>
          <p:cNvSpPr txBox="1">
            <a:spLocks/>
          </p:cNvSpPr>
          <p:nvPr/>
        </p:nvSpPr>
        <p:spPr>
          <a:xfrm>
            <a:off x="414259" y="279891"/>
            <a:ext cx="1032994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500" dirty="0">
                <a:ln w="12700">
                  <a:noFill/>
                </a:ln>
                <a:latin typeface="Superclarendon Rg" panose="02060605060000020003" pitchFamily="18" charset="77"/>
              </a:rPr>
              <a:t>Early Bradford and the Wool Trade </a:t>
            </a:r>
          </a:p>
        </p:txBody>
      </p:sp>
      <p:sp>
        <p:nvSpPr>
          <p:cNvPr id="6" name="TextBox 5">
            <a:extLst>
              <a:ext uri="{FF2B5EF4-FFF2-40B4-BE49-F238E27FC236}">
                <a16:creationId xmlns:a16="http://schemas.microsoft.com/office/drawing/2014/main" id="{349FDA2B-F510-91F4-93FB-3C70C991DA39}"/>
              </a:ext>
            </a:extLst>
          </p:cNvPr>
          <p:cNvSpPr txBox="1"/>
          <p:nvPr/>
        </p:nvSpPr>
        <p:spPr>
          <a:xfrm>
            <a:off x="414259" y="1293312"/>
            <a:ext cx="4910095" cy="4208844"/>
          </a:xfrm>
          <a:prstGeom prst="rect">
            <a:avLst/>
          </a:prstGeom>
          <a:noFill/>
        </p:spPr>
        <p:txBody>
          <a:bodyPr wrap="square" rtlCol="0">
            <a:spAutoFit/>
          </a:bodyPr>
          <a:lstStyle/>
          <a:p>
            <a:pPr>
              <a:lnSpc>
                <a:spcPct val="150000"/>
              </a:lnSpc>
            </a:pPr>
            <a:r>
              <a:rPr lang="en-GB" sz="2000" dirty="0">
                <a:latin typeface="Linkpen 17a Print" panose="03050602060000000000" pitchFamily="66" charset="77"/>
              </a:rPr>
              <a:t>In Medieval times, Bradford was a small market town surrounded by farms and fields. By using the wool that sheep provided, families learnt to spin and weave cloth in their own homes, laying the first stones of Bradford’s future textile success.</a:t>
            </a:r>
            <a:r>
              <a:rPr lang="en-GB" sz="2000" dirty="0">
                <a:effectLst/>
                <a:latin typeface="Linkpen 17a Print" panose="03050602060000000000" pitchFamily="66" charset="77"/>
              </a:rPr>
              <a:t> </a:t>
            </a:r>
          </a:p>
        </p:txBody>
      </p:sp>
      <p:sp>
        <p:nvSpPr>
          <p:cNvPr id="3" name="Rectangle 2" descr="A photo of a lamb and its mother standing on some grass with a blue sky in the background">
            <a:extLst>
              <a:ext uri="{FF2B5EF4-FFF2-40B4-BE49-F238E27FC236}">
                <a16:creationId xmlns:a16="http://schemas.microsoft.com/office/drawing/2014/main" id="{6C0C0846-79F0-1F63-622C-2FE27E68CE90}"/>
              </a:ext>
            </a:extLst>
          </p:cNvPr>
          <p:cNvSpPr/>
          <p:nvPr/>
        </p:nvSpPr>
        <p:spPr>
          <a:xfrm>
            <a:off x="5856790" y="273030"/>
            <a:ext cx="6088283" cy="56763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FA3AE9D-6C39-9EA6-CD7F-1BD85FCFF31D}"/>
              </a:ext>
              <a:ext uri="{C183D7F6-B498-43B3-948B-1728B52AA6E4}">
                <adec:decorative xmlns:adec="http://schemas.microsoft.com/office/drawing/2017/decorative" val="1"/>
              </a:ext>
            </a:extLst>
          </p:cNvPr>
          <p:cNvPicPr>
            <a:picLocks noChangeAspect="1"/>
          </p:cNvPicPr>
          <p:nvPr/>
        </p:nvPicPr>
        <p:blipFill>
          <a:blip r:embed="rId5"/>
          <a:srcRect t="77499"/>
          <a:stretch/>
        </p:blipFill>
        <p:spPr>
          <a:xfrm>
            <a:off x="0" y="5488133"/>
            <a:ext cx="12192000" cy="1542772"/>
          </a:xfrm>
          <a:prstGeom prst="rect">
            <a:avLst/>
          </a:prstGeom>
        </p:spPr>
      </p:pic>
      <p:pic>
        <p:nvPicPr>
          <p:cNvPr id="12" name="Picture 11">
            <a:extLst>
              <a:ext uri="{FF2B5EF4-FFF2-40B4-BE49-F238E27FC236}">
                <a16:creationId xmlns:a16="http://schemas.microsoft.com/office/drawing/2014/main" id="{01B425DA-996A-3735-7854-8461E3B6C44F}"/>
              </a:ext>
              <a:ext uri="{C183D7F6-B498-43B3-948B-1728B52AA6E4}">
                <adec:decorative xmlns:adec="http://schemas.microsoft.com/office/drawing/2017/decorative" val="1"/>
              </a:ext>
            </a:extLst>
          </p:cNvPr>
          <p:cNvPicPr>
            <a:picLocks noChangeAspect="1"/>
          </p:cNvPicPr>
          <p:nvPr/>
        </p:nvPicPr>
        <p:blipFill>
          <a:blip r:embed="rId6"/>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1174412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87DDE77-0C18-11C7-B663-2B6D71F0FA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5D4E4B-062F-1F85-1A4D-6A829996EA21}"/>
              </a:ext>
            </a:extLst>
          </p:cNvPr>
          <p:cNvSpPr>
            <a:spLocks noGrp="1"/>
          </p:cNvSpPr>
          <p:nvPr>
            <p:ph type="title"/>
          </p:nvPr>
        </p:nvSpPr>
        <p:spPr>
          <a:xfrm>
            <a:off x="-157223" y="-1672513"/>
            <a:ext cx="10515600" cy="1325563"/>
          </a:xfrm>
        </p:spPr>
        <p:txBody>
          <a:bodyPr/>
          <a:lstStyle/>
          <a:p>
            <a:r>
              <a:rPr lang="en-US" dirty="0"/>
              <a:t>Cloth-making in home workshops</a:t>
            </a:r>
          </a:p>
        </p:txBody>
      </p:sp>
      <p:sp>
        <p:nvSpPr>
          <p:cNvPr id="5" name="Slide Question">
            <a:extLst>
              <a:ext uri="{FF2B5EF4-FFF2-40B4-BE49-F238E27FC236}">
                <a16:creationId xmlns:a16="http://schemas.microsoft.com/office/drawing/2014/main" id="{73C66695-ACBA-8E81-F17D-1EAD6E684FB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When did the textile industry start in Bradford?</a:t>
            </a:r>
          </a:p>
        </p:txBody>
      </p:sp>
      <p:pic>
        <p:nvPicPr>
          <p:cNvPr id="13" name="Picture 12">
            <a:extLst>
              <a:ext uri="{FF2B5EF4-FFF2-40B4-BE49-F238E27FC236}">
                <a16:creationId xmlns:a16="http://schemas.microsoft.com/office/drawing/2014/main" id="{D49BB063-AC4B-2274-E3B3-763FF985540F}"/>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9669780" y="362652"/>
            <a:ext cx="2153681" cy="426018"/>
          </a:xfrm>
          <a:prstGeom prst="rect">
            <a:avLst/>
          </a:prstGeom>
        </p:spPr>
      </p:pic>
      <p:sp>
        <p:nvSpPr>
          <p:cNvPr id="4" name="Title">
            <a:extLst>
              <a:ext uri="{FF2B5EF4-FFF2-40B4-BE49-F238E27FC236}">
                <a16:creationId xmlns:a16="http://schemas.microsoft.com/office/drawing/2014/main" id="{4A74F967-4F68-CE27-C89D-0A87AEB58554}"/>
              </a:ext>
            </a:extLst>
          </p:cNvPr>
          <p:cNvSpPr txBox="1">
            <a:spLocks/>
          </p:cNvSpPr>
          <p:nvPr/>
        </p:nvSpPr>
        <p:spPr>
          <a:xfrm>
            <a:off x="414259" y="279891"/>
            <a:ext cx="1032994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500" dirty="0">
                <a:ln w="12700">
                  <a:noFill/>
                </a:ln>
                <a:latin typeface="Superclarendon Rg" panose="02060605060000020003" pitchFamily="18" charset="77"/>
              </a:rPr>
              <a:t>Cloth–Making in Home Workshops</a:t>
            </a:r>
          </a:p>
        </p:txBody>
      </p:sp>
      <p:sp>
        <p:nvSpPr>
          <p:cNvPr id="6" name="TextBox 5">
            <a:extLst>
              <a:ext uri="{FF2B5EF4-FFF2-40B4-BE49-F238E27FC236}">
                <a16:creationId xmlns:a16="http://schemas.microsoft.com/office/drawing/2014/main" id="{4B4AF053-64CF-F8FD-05CB-54BEF4C772D6}"/>
              </a:ext>
            </a:extLst>
          </p:cNvPr>
          <p:cNvSpPr txBox="1"/>
          <p:nvPr/>
        </p:nvSpPr>
        <p:spPr>
          <a:xfrm>
            <a:off x="487351" y="1230335"/>
            <a:ext cx="5496546" cy="3943387"/>
          </a:xfrm>
          <a:prstGeom prst="rect">
            <a:avLst/>
          </a:prstGeom>
          <a:noFill/>
        </p:spPr>
        <p:txBody>
          <a:bodyPr wrap="square" rtlCol="0">
            <a:spAutoFit/>
          </a:bodyPr>
          <a:lstStyle/>
          <a:p>
            <a:pPr>
              <a:lnSpc>
                <a:spcPct val="150000"/>
              </a:lnSpc>
            </a:pPr>
            <a:r>
              <a:rPr lang="en-GB" sz="1400" dirty="0">
                <a:effectLst/>
                <a:latin typeface="Linkpen 17a Print" panose="03050602060000000000" pitchFamily="66" charset="77"/>
                <a:ea typeface="Aptos" panose="020B0004020202020204" pitchFamily="34" charset="0"/>
                <a:cs typeface="Times New Roman (Body CS)"/>
              </a:rPr>
              <a:t>T</a:t>
            </a:r>
            <a:r>
              <a:rPr lang="en-GB" sz="1400" dirty="0">
                <a:latin typeface="Linkpen 17a Print" panose="03050602060000000000" pitchFamily="66" charset="77"/>
              </a:rPr>
              <a:t>he town kept growing slowly even when the plague struck in 1557 and 1558.</a:t>
            </a:r>
            <a:br>
              <a:rPr lang="en-GB" sz="1400" dirty="0">
                <a:latin typeface="Linkpen 17a Print" panose="03050602060000000000" pitchFamily="66" charset="77"/>
              </a:rPr>
            </a:br>
            <a:r>
              <a:rPr lang="en-GB" sz="1400" dirty="0">
                <a:latin typeface="Linkpen 17a Print" panose="03050602060000000000" pitchFamily="66" charset="77"/>
              </a:rPr>
              <a:t> </a:t>
            </a:r>
          </a:p>
          <a:p>
            <a:pPr>
              <a:lnSpc>
                <a:spcPct val="150000"/>
              </a:lnSpc>
            </a:pPr>
            <a:r>
              <a:rPr lang="en-GB" sz="1400" dirty="0">
                <a:latin typeface="Linkpen 17a Print" panose="03050602060000000000" pitchFamily="66" charset="77"/>
              </a:rPr>
              <a:t>Over the next 200 years, people living here wove coarse ‘kersey cloth’ from local wool.  </a:t>
            </a:r>
            <a:r>
              <a:rPr lang="en-GB" sz="1400" dirty="0">
                <a:effectLst/>
                <a:latin typeface="Linkpen 17a Print" panose="03050602060000000000" pitchFamily="66" charset="77"/>
                <a:ea typeface="Aptos" panose="020B0004020202020204" pitchFamily="34" charset="0"/>
                <a:cs typeface="Times New Roman (Body CS)"/>
              </a:rPr>
              <a:t>As more people earned money weaving wool, Bradford’s population grew to over two thousand. </a:t>
            </a:r>
          </a:p>
          <a:p>
            <a:pPr>
              <a:lnSpc>
                <a:spcPct val="150000"/>
              </a:lnSpc>
            </a:pPr>
            <a:endParaRPr lang="en-GB" sz="1400" dirty="0">
              <a:latin typeface="Linkpen 17a Print" panose="03050602060000000000" pitchFamily="66" charset="77"/>
              <a:ea typeface="Aptos" panose="020B0004020202020204" pitchFamily="34" charset="0"/>
              <a:cs typeface="Times New Roman (Body CS)"/>
            </a:endParaRPr>
          </a:p>
          <a:p>
            <a:pPr>
              <a:lnSpc>
                <a:spcPct val="150000"/>
              </a:lnSpc>
            </a:pPr>
            <a:r>
              <a:rPr lang="en-GB" sz="1400" dirty="0">
                <a:effectLst/>
                <a:latin typeface="Linkpen 17a Print" panose="03050602060000000000" pitchFamily="66" charset="77"/>
                <a:ea typeface="Aptos" panose="020B0004020202020204" pitchFamily="34" charset="0"/>
                <a:cs typeface="Times New Roman (Body CS)"/>
              </a:rPr>
              <a:t>Families took their woven cloth to fulling mills in the town, where the wool was cleaned and thickened to make it into a stronger cloth. After fulling, it was dyed in various colours. </a:t>
            </a:r>
          </a:p>
        </p:txBody>
      </p:sp>
      <p:grpSp>
        <p:nvGrpSpPr>
          <p:cNvPr id="18" name="Group 17" descr="An illustration of an 18th century fulling mill. It shows 3 people making cloth with huge machines in the background">
            <a:extLst>
              <a:ext uri="{FF2B5EF4-FFF2-40B4-BE49-F238E27FC236}">
                <a16:creationId xmlns:a16="http://schemas.microsoft.com/office/drawing/2014/main" id="{E150FFB6-6788-FB3C-13DB-2578FE8D9E74}"/>
              </a:ext>
            </a:extLst>
          </p:cNvPr>
          <p:cNvGrpSpPr/>
          <p:nvPr/>
        </p:nvGrpSpPr>
        <p:grpSpPr>
          <a:xfrm>
            <a:off x="6208104" y="1162621"/>
            <a:ext cx="5243213" cy="4011101"/>
            <a:chOff x="6208104" y="1162621"/>
            <a:chExt cx="5243213" cy="4011101"/>
          </a:xfrm>
        </p:grpSpPr>
        <p:pic>
          <p:nvPicPr>
            <p:cNvPr id="3" name="Picture 2">
              <a:extLst>
                <a:ext uri="{FF2B5EF4-FFF2-40B4-BE49-F238E27FC236}">
                  <a16:creationId xmlns:a16="http://schemas.microsoft.com/office/drawing/2014/main" id="{1F87C7CE-78D1-1C60-0D8E-FC1E68C0664E}"/>
                </a:ext>
              </a:extLst>
            </p:cNvPr>
            <p:cNvPicPr>
              <a:picLocks noChangeAspect="1"/>
            </p:cNvPicPr>
            <p:nvPr/>
          </p:nvPicPr>
          <p:blipFill>
            <a:blip r:embed="rId5"/>
            <a:stretch>
              <a:fillRect/>
            </a:stretch>
          </p:blipFill>
          <p:spPr>
            <a:xfrm>
              <a:off x="6208104" y="1162621"/>
              <a:ext cx="5243213" cy="3580214"/>
            </a:xfrm>
            <a:prstGeom prst="rect">
              <a:avLst/>
            </a:prstGeom>
          </p:spPr>
        </p:pic>
        <p:grpSp>
          <p:nvGrpSpPr>
            <p:cNvPr id="14" name="Caption">
              <a:extLst>
                <a:ext uri="{FF2B5EF4-FFF2-40B4-BE49-F238E27FC236}">
                  <a16:creationId xmlns:a16="http://schemas.microsoft.com/office/drawing/2014/main" id="{CC2A98AE-F89F-A05E-5F61-702B58B7B91B}"/>
                </a:ext>
              </a:extLst>
            </p:cNvPr>
            <p:cNvGrpSpPr/>
            <p:nvPr/>
          </p:nvGrpSpPr>
          <p:grpSpPr>
            <a:xfrm>
              <a:off x="6208104" y="4742835"/>
              <a:ext cx="3919745" cy="430887"/>
              <a:chOff x="5121850" y="2417403"/>
              <a:chExt cx="3919745" cy="430887"/>
            </a:xfrm>
          </p:grpSpPr>
          <p:pic>
            <p:nvPicPr>
              <p:cNvPr id="15" name="Picture 14">
                <a:extLst>
                  <a:ext uri="{FF2B5EF4-FFF2-40B4-BE49-F238E27FC236}">
                    <a16:creationId xmlns:a16="http://schemas.microsoft.com/office/drawing/2014/main" id="{0B881819-96F2-64DA-16A4-84E60CF220D6}"/>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rot="16200000">
                <a:off x="5071153" y="2510827"/>
                <a:ext cx="350267" cy="248874"/>
              </a:xfrm>
              <a:prstGeom prst="rect">
                <a:avLst/>
              </a:prstGeom>
            </p:spPr>
          </p:pic>
          <p:sp>
            <p:nvSpPr>
              <p:cNvPr id="16" name="TextBox 15">
                <a:extLst>
                  <a:ext uri="{FF2B5EF4-FFF2-40B4-BE49-F238E27FC236}">
                    <a16:creationId xmlns:a16="http://schemas.microsoft.com/office/drawing/2014/main" id="{00371E7F-FD08-48B8-E4E5-0E5BE26315EE}"/>
                  </a:ext>
                </a:extLst>
              </p:cNvPr>
              <p:cNvSpPr txBox="1"/>
              <p:nvPr/>
            </p:nvSpPr>
            <p:spPr>
              <a:xfrm>
                <a:off x="5322403" y="2417403"/>
                <a:ext cx="3719192"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An 18th Century fulling mill.</a:t>
                </a:r>
              </a:p>
            </p:txBody>
          </p:sp>
        </p:grpSp>
        <p:sp>
          <p:nvSpPr>
            <p:cNvPr id="17" name="TextBox 16">
              <a:extLst>
                <a:ext uri="{FF2B5EF4-FFF2-40B4-BE49-F238E27FC236}">
                  <a16:creationId xmlns:a16="http://schemas.microsoft.com/office/drawing/2014/main" id="{8D942999-B5A4-0A5B-B3DB-0E5EA4B3A76E}"/>
                </a:ext>
              </a:extLst>
            </p:cNvPr>
            <p:cNvSpPr txBox="1"/>
            <p:nvPr/>
          </p:nvSpPr>
          <p:spPr>
            <a:xfrm>
              <a:off x="6332540" y="1262442"/>
              <a:ext cx="2626266" cy="261610"/>
            </a:xfrm>
            <a:prstGeom prst="rect">
              <a:avLst/>
            </a:prstGeom>
            <a:noFill/>
          </p:spPr>
          <p:txBody>
            <a:bodyPr wrap="square" rtlCol="0">
              <a:spAutoFit/>
            </a:bodyPr>
            <a:lstStyle/>
            <a:p>
              <a:r>
                <a:rPr lang="en-GB" sz="1100" dirty="0">
                  <a:solidFill>
                    <a:schemeClr val="tx1">
                      <a:lumMod val="85000"/>
                      <a:lumOff val="15000"/>
                    </a:schemeClr>
                  </a:solidFill>
                  <a:latin typeface="Arial" panose="020B0604020202020204" pitchFamily="34" charset="0"/>
                  <a:cs typeface="Arial" panose="020B0604020202020204" pitchFamily="34" charset="0"/>
                </a:rPr>
                <a:t>© </a:t>
              </a:r>
              <a:r>
                <a:rPr lang="en-GB" sz="1100" dirty="0" err="1">
                  <a:solidFill>
                    <a:schemeClr val="tx1">
                      <a:lumMod val="85000"/>
                      <a:lumOff val="15000"/>
                    </a:schemeClr>
                  </a:solidFill>
                  <a:latin typeface="Arial" panose="020B0604020202020204" pitchFamily="34" charset="0"/>
                  <a:cs typeface="Arial" panose="020B0604020202020204" pitchFamily="34" charset="0"/>
                </a:rPr>
                <a:t>Alamy</a:t>
              </a:r>
              <a:r>
                <a:rPr lang="en-GB" sz="1100" dirty="0">
                  <a:solidFill>
                    <a:schemeClr val="tx1">
                      <a:lumMod val="85000"/>
                      <a:lumOff val="15000"/>
                    </a:schemeClr>
                  </a:solidFill>
                  <a:latin typeface="Arial" panose="020B0604020202020204" pitchFamily="34" charset="0"/>
                  <a:cs typeface="Arial" panose="020B0604020202020204" pitchFamily="34" charset="0"/>
                </a:rPr>
                <a:t> ref: HHG7G1</a:t>
              </a:r>
            </a:p>
          </p:txBody>
        </p:sp>
      </p:grpSp>
      <p:pic>
        <p:nvPicPr>
          <p:cNvPr id="9" name="Picture 8">
            <a:extLst>
              <a:ext uri="{FF2B5EF4-FFF2-40B4-BE49-F238E27FC236}">
                <a16:creationId xmlns:a16="http://schemas.microsoft.com/office/drawing/2014/main" id="{F6816CD4-1B23-77C8-87D3-4EE6DF759F41}"/>
              </a:ext>
              <a:ext uri="{C183D7F6-B498-43B3-948B-1728B52AA6E4}">
                <adec:decorative xmlns:adec="http://schemas.microsoft.com/office/drawing/2017/decorative" val="1"/>
              </a:ext>
            </a:extLst>
          </p:cNvPr>
          <p:cNvPicPr>
            <a:picLocks noChangeAspect="1"/>
          </p:cNvPicPr>
          <p:nvPr/>
        </p:nvPicPr>
        <p:blipFill>
          <a:blip r:embed="rId7"/>
          <a:srcRect t="76292"/>
          <a:stretch/>
        </p:blipFill>
        <p:spPr>
          <a:xfrm>
            <a:off x="0" y="5398716"/>
            <a:ext cx="12192000" cy="1625523"/>
          </a:xfrm>
          <a:prstGeom prst="rect">
            <a:avLst/>
          </a:prstGeom>
        </p:spPr>
      </p:pic>
      <p:pic>
        <p:nvPicPr>
          <p:cNvPr id="12" name="Picture 11">
            <a:extLst>
              <a:ext uri="{FF2B5EF4-FFF2-40B4-BE49-F238E27FC236}">
                <a16:creationId xmlns:a16="http://schemas.microsoft.com/office/drawing/2014/main" id="{925A0154-3C9F-D3D8-2E12-A2D3857CE0C4}"/>
              </a:ext>
              <a:ext uri="{C183D7F6-B498-43B3-948B-1728B52AA6E4}">
                <adec:decorative xmlns:adec="http://schemas.microsoft.com/office/drawing/2017/decorative" val="1"/>
              </a:ext>
            </a:extLst>
          </p:cNvPr>
          <p:cNvPicPr>
            <a:picLocks noChangeAspect="1"/>
          </p:cNvPicPr>
          <p:nvPr/>
        </p:nvPicPr>
        <p:blipFill>
          <a:blip r:embed="rId8"/>
          <a:srcRect l="87375" t="82253"/>
          <a:stretch/>
        </p:blipFill>
        <p:spPr>
          <a:xfrm>
            <a:off x="10652760" y="5641153"/>
            <a:ext cx="1539240" cy="1216847"/>
          </a:xfrm>
          <a:prstGeom prst="rect">
            <a:avLst/>
          </a:prstGeom>
        </p:spPr>
      </p:pic>
    </p:spTree>
    <p:extLst>
      <p:ext uri="{BB962C8B-B14F-4D97-AF65-F5344CB8AC3E}">
        <p14:creationId xmlns:p14="http://schemas.microsoft.com/office/powerpoint/2010/main" val="2029130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1000"/>
                                        <p:tgtEl>
                                          <p:spTgt spid="6">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1000"/>
                                        <p:tgtEl>
                                          <p:spTgt spid="6">
                                            <p:txEl>
                                              <p:pRg st="3" end="3"/>
                                            </p:txEl>
                                          </p:spTgt>
                                        </p:tgtEl>
                                      </p:cBhvr>
                                    </p:animEffect>
                                  </p:childTnLst>
                                </p:cTn>
                              </p:par>
                            </p:childTnLst>
                          </p:cTn>
                        </p:par>
                        <p:par>
                          <p:cTn id="20" fill="hold">
                            <p:stCondLst>
                              <p:cond delay="4000"/>
                            </p:stCondLst>
                            <p:childTnLst>
                              <p:par>
                                <p:cTn id="21" presetID="2" presetClass="entr" presetSubtype="2" decel="5000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1+#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2AF551-B394-CFE9-F529-2DA5EF74FF77}"/>
              </a:ext>
            </a:extLst>
          </p:cNvPr>
          <p:cNvSpPr>
            <a:spLocks noGrp="1"/>
          </p:cNvSpPr>
          <p:nvPr>
            <p:ph type="title"/>
          </p:nvPr>
        </p:nvSpPr>
        <p:spPr>
          <a:xfrm>
            <a:off x="-58978" y="-1663385"/>
            <a:ext cx="10515600" cy="1325563"/>
          </a:xfrm>
        </p:spPr>
        <p:txBody>
          <a:bodyPr/>
          <a:lstStyle/>
          <a:p>
            <a:r>
              <a:rPr lang="en-US" dirty="0"/>
              <a:t>From Kersey to Worsted</a:t>
            </a:r>
          </a:p>
        </p:txBody>
      </p:sp>
      <p:sp>
        <p:nvSpPr>
          <p:cNvPr id="6" name="Slide Question">
            <a:extLst>
              <a:ext uri="{FF2B5EF4-FFF2-40B4-BE49-F238E27FC236}">
                <a16:creationId xmlns:a16="http://schemas.microsoft.com/office/drawing/2014/main" id="{DD55C966-FABA-DEE4-21B2-66DFEAAF81A2}"/>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When did the textile industry start in Bradford?</a:t>
            </a:r>
          </a:p>
        </p:txBody>
      </p:sp>
      <p:sp>
        <p:nvSpPr>
          <p:cNvPr id="7" name="Title">
            <a:extLst>
              <a:ext uri="{FF2B5EF4-FFF2-40B4-BE49-F238E27FC236}">
                <a16:creationId xmlns:a16="http://schemas.microsoft.com/office/drawing/2014/main" id="{1E590656-49B7-E6FB-2E68-2A0707ED116A}"/>
              </a:ext>
            </a:extLst>
          </p:cNvPr>
          <p:cNvSpPr txBox="1">
            <a:spLocks/>
          </p:cNvSpPr>
          <p:nvPr/>
        </p:nvSpPr>
        <p:spPr>
          <a:xfrm>
            <a:off x="494269" y="474988"/>
            <a:ext cx="4451627" cy="97878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From Kersey to Worsted</a:t>
            </a:r>
          </a:p>
        </p:txBody>
      </p:sp>
      <p:grpSp>
        <p:nvGrpSpPr>
          <p:cNvPr id="27" name="Group 26" descr="Reconstruction of a wooden worsted weaving loom.&#13;&#10;">
            <a:extLst>
              <a:ext uri="{FF2B5EF4-FFF2-40B4-BE49-F238E27FC236}">
                <a16:creationId xmlns:a16="http://schemas.microsoft.com/office/drawing/2014/main" id="{450CA82C-84CE-ACC2-F38C-DD144BCD04E0}"/>
              </a:ext>
            </a:extLst>
          </p:cNvPr>
          <p:cNvGrpSpPr/>
          <p:nvPr/>
        </p:nvGrpSpPr>
        <p:grpSpPr>
          <a:xfrm>
            <a:off x="5848395" y="474988"/>
            <a:ext cx="3085734" cy="623248"/>
            <a:chOff x="5961284" y="372097"/>
            <a:chExt cx="3085734" cy="623248"/>
          </a:xfrm>
        </p:grpSpPr>
        <p:sp>
          <p:nvSpPr>
            <p:cNvPr id="26" name="Rectangle 25">
              <a:extLst>
                <a:ext uri="{FF2B5EF4-FFF2-40B4-BE49-F238E27FC236}">
                  <a16:creationId xmlns:a16="http://schemas.microsoft.com/office/drawing/2014/main" id="{0E1D8723-8CDF-E284-32B6-006B6A6B9B59}"/>
                </a:ext>
              </a:extLst>
            </p:cNvPr>
            <p:cNvSpPr/>
            <p:nvPr/>
          </p:nvSpPr>
          <p:spPr>
            <a:xfrm>
              <a:off x="5961284" y="372097"/>
              <a:ext cx="3085734" cy="623248"/>
            </a:xfrm>
            <a:prstGeom prst="rect">
              <a:avLst/>
            </a:prstGeom>
            <a:solidFill>
              <a:schemeClr val="bg1">
                <a:alpha val="6514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14A96D69-E777-EDD4-A885-7280527F4335}"/>
                </a:ext>
              </a:extLst>
            </p:cNvPr>
            <p:cNvGrpSpPr/>
            <p:nvPr/>
          </p:nvGrpSpPr>
          <p:grpSpPr>
            <a:xfrm>
              <a:off x="6062132" y="372097"/>
              <a:ext cx="2906300" cy="623248"/>
              <a:chOff x="2557679" y="5026405"/>
              <a:chExt cx="2906300" cy="623248"/>
            </a:xfrm>
          </p:grpSpPr>
          <p:sp>
            <p:nvSpPr>
              <p:cNvPr id="15" name="TextBox 14">
                <a:extLst>
                  <a:ext uri="{FF2B5EF4-FFF2-40B4-BE49-F238E27FC236}">
                    <a16:creationId xmlns:a16="http://schemas.microsoft.com/office/drawing/2014/main" id="{D2E9640D-D838-34C5-019D-7B48394492F5}"/>
                  </a:ext>
                </a:extLst>
              </p:cNvPr>
              <p:cNvSpPr txBox="1"/>
              <p:nvPr/>
            </p:nvSpPr>
            <p:spPr>
              <a:xfrm>
                <a:off x="2715983" y="5026405"/>
                <a:ext cx="2747996" cy="623248"/>
              </a:xfrm>
              <a:prstGeom prst="rect">
                <a:avLst/>
              </a:prstGeom>
              <a:noFill/>
            </p:spPr>
            <p:txBody>
              <a:bodyPr wrap="square">
                <a:spAutoFit/>
              </a:bodyPr>
              <a:lstStyle/>
              <a:p>
                <a:pPr algn="ctr">
                  <a:lnSpc>
                    <a:spcPct val="150000"/>
                  </a:lnSpc>
                </a:pPr>
                <a:r>
                  <a:rPr lang="en-GB" sz="1200" dirty="0">
                    <a:latin typeface="Linkpen 17a Print" panose="03050602060000000000" pitchFamily="66" charset="77"/>
                  </a:rPr>
                  <a:t>Reconstruction of a wooden Worsted weaving loom.</a:t>
                </a:r>
              </a:p>
            </p:txBody>
          </p:sp>
          <p:pic>
            <p:nvPicPr>
              <p:cNvPr id="23" name="Picture 22">
                <a:extLst>
                  <a:ext uri="{FF2B5EF4-FFF2-40B4-BE49-F238E27FC236}">
                    <a16:creationId xmlns:a16="http://schemas.microsoft.com/office/drawing/2014/main" id="{21942DD8-481A-6262-759E-6CE1784C2EA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rot="5400000">
                <a:off x="2506982" y="5106507"/>
                <a:ext cx="350267" cy="248874"/>
              </a:xfrm>
              <a:prstGeom prst="rect">
                <a:avLst/>
              </a:prstGeom>
            </p:spPr>
          </p:pic>
        </p:grpSp>
      </p:grpSp>
      <p:sp>
        <p:nvSpPr>
          <p:cNvPr id="8" name="Text ">
            <a:extLst>
              <a:ext uri="{FF2B5EF4-FFF2-40B4-BE49-F238E27FC236}">
                <a16:creationId xmlns:a16="http://schemas.microsoft.com/office/drawing/2014/main" id="{4845142B-8181-91B1-5DC8-0E5D3B7810FF}"/>
              </a:ext>
            </a:extLst>
          </p:cNvPr>
          <p:cNvSpPr txBox="1"/>
          <p:nvPr/>
        </p:nvSpPr>
        <p:spPr>
          <a:xfrm>
            <a:off x="446534" y="1603926"/>
            <a:ext cx="4752288" cy="3512500"/>
          </a:xfrm>
          <a:prstGeom prst="rect">
            <a:avLst/>
          </a:prstGeom>
          <a:noFill/>
        </p:spPr>
        <p:txBody>
          <a:bodyPr wrap="square">
            <a:spAutoFit/>
          </a:bodyPr>
          <a:lstStyle/>
          <a:p>
            <a:pPr>
              <a:lnSpc>
                <a:spcPct val="150000"/>
              </a:lnSpc>
            </a:pPr>
            <a:r>
              <a:rPr lang="en-GB" sz="1400" dirty="0">
                <a:latin typeface="Linkpen 17a Print" panose="03050602060000000000" pitchFamily="66" charset="77"/>
                <a:ea typeface="Aptos" panose="020B0004020202020204" pitchFamily="34" charset="0"/>
                <a:cs typeface="Times New Roman (Body CS)"/>
              </a:rPr>
              <a:t>At first Bradford’s cloth was rough and heavy, but over time weavers started making a finer fabric called worsted. Worsted cloth used long fibres of wool that had been straightened and combed so the threads were smoother and stronger. </a:t>
            </a:r>
          </a:p>
          <a:p>
            <a:endParaRPr lang="en-GB" sz="1400" dirty="0">
              <a:latin typeface="Linkpen 17a Print" panose="03050602060000000000" pitchFamily="66" charset="77"/>
              <a:ea typeface="Aptos" panose="020B0004020202020204" pitchFamily="34" charset="0"/>
              <a:cs typeface="Times New Roman (Body CS)"/>
            </a:endParaRPr>
          </a:p>
          <a:p>
            <a:pPr>
              <a:lnSpc>
                <a:spcPct val="150000"/>
              </a:lnSpc>
            </a:pPr>
            <a:r>
              <a:rPr lang="en-GB" sz="1400" dirty="0">
                <a:latin typeface="Linkpen 17a Print" panose="03050602060000000000" pitchFamily="66" charset="77"/>
                <a:ea typeface="Aptos" panose="020B0004020202020204" pitchFamily="34" charset="0"/>
                <a:cs typeface="Times New Roman (Body CS)"/>
              </a:rPr>
              <a:t>By 1810, Bradford was making one quarter of all the worsted in the West Riding of Yorkshire and earned the nickname ‘</a:t>
            </a:r>
            <a:r>
              <a:rPr lang="en-GB" sz="1400" dirty="0" err="1">
                <a:latin typeface="Linkpen 17a Print" panose="03050602060000000000" pitchFamily="66" charset="77"/>
                <a:ea typeface="Aptos" panose="020B0004020202020204" pitchFamily="34" charset="0"/>
                <a:cs typeface="Times New Roman (Body CS)"/>
              </a:rPr>
              <a:t>Worstedopolis</a:t>
            </a:r>
            <a:r>
              <a:rPr lang="en-GB" sz="1400" dirty="0">
                <a:latin typeface="Linkpen 17a Print" panose="03050602060000000000" pitchFamily="66" charset="77"/>
                <a:ea typeface="Aptos" panose="020B0004020202020204" pitchFamily="34" charset="0"/>
                <a:cs typeface="Times New Roman (Body CS)"/>
              </a:rPr>
              <a:t>.’</a:t>
            </a:r>
            <a:endParaRPr lang="en-GB" sz="1400" dirty="0">
              <a:latin typeface="Linkpen 17a Print" panose="03050602060000000000" pitchFamily="66" charset="77"/>
            </a:endParaRPr>
          </a:p>
        </p:txBody>
      </p:sp>
      <p:sp>
        <p:nvSpPr>
          <p:cNvPr id="3" name="Rectangle 2" descr="A reconstruction photo of a wooden Worsted weaving loom. It shows a machine knitting together lots f individual strands of wool,">
            <a:extLst>
              <a:ext uri="{FF2B5EF4-FFF2-40B4-BE49-F238E27FC236}">
                <a16:creationId xmlns:a16="http://schemas.microsoft.com/office/drawing/2014/main" id="{3181DE5C-B522-3045-DD5B-7B23A9ACA7AD}"/>
              </a:ext>
            </a:extLst>
          </p:cNvPr>
          <p:cNvSpPr/>
          <p:nvPr/>
        </p:nvSpPr>
        <p:spPr>
          <a:xfrm>
            <a:off x="5573346" y="249880"/>
            <a:ext cx="6360153" cy="591942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B4A6AFA4-57FC-DDBE-CD73-9E7158A39EFA}"/>
              </a:ext>
            </a:extLst>
          </p:cNvPr>
          <p:cNvSpPr txBox="1"/>
          <p:nvPr/>
        </p:nvSpPr>
        <p:spPr>
          <a:xfrm>
            <a:off x="5573346" y="5328466"/>
            <a:ext cx="1607693" cy="261610"/>
          </a:xfrm>
          <a:prstGeom prst="rect">
            <a:avLst/>
          </a:prstGeom>
          <a:noFill/>
        </p:spPr>
        <p:txBody>
          <a:bodyPr wrap="square" rtlCol="0">
            <a:spAutoFit/>
          </a:bodyPr>
          <a:lstStyle/>
          <a:p>
            <a:r>
              <a:rPr lang="en-GB" sz="1100">
                <a:solidFill>
                  <a:schemeClr val="bg1">
                    <a:lumMod val="95000"/>
                  </a:schemeClr>
                </a:solidFill>
                <a:latin typeface="Arial" panose="020B0604020202020204" pitchFamily="34" charset="0"/>
                <a:cs typeface="Arial" panose="020B0604020202020204" pitchFamily="34" charset="0"/>
              </a:rPr>
              <a:t>© </a:t>
            </a:r>
            <a:r>
              <a:rPr lang="en-GB" sz="1100" err="1">
                <a:solidFill>
                  <a:schemeClr val="bg1">
                    <a:lumMod val="95000"/>
                  </a:schemeClr>
                </a:solidFill>
                <a:latin typeface="Arial" panose="020B0604020202020204" pitchFamily="34" charset="0"/>
                <a:cs typeface="Arial" panose="020B0604020202020204" pitchFamily="34" charset="0"/>
              </a:rPr>
              <a:t>Alamy</a:t>
            </a:r>
            <a:r>
              <a:rPr lang="en-GB" sz="1100">
                <a:solidFill>
                  <a:schemeClr val="bg1">
                    <a:lumMod val="95000"/>
                  </a:schemeClr>
                </a:solidFill>
                <a:latin typeface="Arial" panose="020B0604020202020204" pitchFamily="34" charset="0"/>
                <a:cs typeface="Arial" panose="020B0604020202020204" pitchFamily="34" charset="0"/>
              </a:rPr>
              <a:t> ref: HHG7G1</a:t>
            </a:r>
          </a:p>
        </p:txBody>
      </p:sp>
      <p:pic>
        <p:nvPicPr>
          <p:cNvPr id="25" name="Picture 24">
            <a:extLst>
              <a:ext uri="{FF2B5EF4-FFF2-40B4-BE49-F238E27FC236}">
                <a16:creationId xmlns:a16="http://schemas.microsoft.com/office/drawing/2014/main" id="{429D3C1A-4793-7B0A-5679-5BCEBEA31C14}"/>
              </a:ext>
              <a:ext uri="{C183D7F6-B498-43B3-948B-1728B52AA6E4}">
                <adec:decorative xmlns:adec="http://schemas.microsoft.com/office/drawing/2017/decorative" val="1"/>
              </a:ext>
            </a:extLst>
          </p:cNvPr>
          <p:cNvPicPr>
            <a:picLocks noChangeAspect="1"/>
          </p:cNvPicPr>
          <p:nvPr/>
        </p:nvPicPr>
        <p:blipFill>
          <a:blip r:embed="rId5"/>
          <a:srcRect l="1500" t="91666" r="80835" b="2121"/>
          <a:stretch/>
        </p:blipFill>
        <p:spPr>
          <a:xfrm>
            <a:off x="342461" y="5312625"/>
            <a:ext cx="2153681" cy="426018"/>
          </a:xfrm>
          <a:prstGeom prst="rect">
            <a:avLst/>
          </a:prstGeom>
        </p:spPr>
      </p:pic>
      <p:pic>
        <p:nvPicPr>
          <p:cNvPr id="21" name="Picture 20">
            <a:extLst>
              <a:ext uri="{FF2B5EF4-FFF2-40B4-BE49-F238E27FC236}">
                <a16:creationId xmlns:a16="http://schemas.microsoft.com/office/drawing/2014/main" id="{2CB91508-5F95-354E-462E-F366239BEB8F}"/>
              </a:ext>
              <a:ext uri="{C183D7F6-B498-43B3-948B-1728B52AA6E4}">
                <adec:decorative xmlns:adec="http://schemas.microsoft.com/office/drawing/2017/decorative" val="1"/>
              </a:ext>
            </a:extLst>
          </p:cNvPr>
          <p:cNvPicPr>
            <a:picLocks noChangeAspect="1"/>
          </p:cNvPicPr>
          <p:nvPr/>
        </p:nvPicPr>
        <p:blipFill>
          <a:blip r:embed="rId6"/>
          <a:srcRect t="74773"/>
          <a:stretch/>
        </p:blipFill>
        <p:spPr>
          <a:xfrm>
            <a:off x="0" y="5294544"/>
            <a:ext cx="12192000" cy="1729695"/>
          </a:xfrm>
          <a:prstGeom prst="rect">
            <a:avLst/>
          </a:prstGeom>
        </p:spPr>
      </p:pic>
      <p:pic>
        <p:nvPicPr>
          <p:cNvPr id="4" name="Picture 3">
            <a:extLst>
              <a:ext uri="{FF2B5EF4-FFF2-40B4-BE49-F238E27FC236}">
                <a16:creationId xmlns:a16="http://schemas.microsoft.com/office/drawing/2014/main" id="{CC441C9E-750E-BB6B-E98B-3DC237BDE675}"/>
              </a:ext>
              <a:ext uri="{C183D7F6-B498-43B3-948B-1728B52AA6E4}">
                <adec:decorative xmlns:adec="http://schemas.microsoft.com/office/drawing/2017/decorative" val="1"/>
              </a:ext>
            </a:extLst>
          </p:cNvPr>
          <p:cNvPicPr>
            <a:picLocks noChangeAspect="1"/>
          </p:cNvPicPr>
          <p:nvPr/>
        </p:nvPicPr>
        <p:blipFill>
          <a:blip r:embed="rId7"/>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417212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5F4EC9A7-03CE-8AD7-D914-F54C9AF3FC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F2C85C-42F9-B58E-86AD-E374F03547DD}"/>
              </a:ext>
            </a:extLst>
          </p:cNvPr>
          <p:cNvSpPr>
            <a:spLocks noGrp="1"/>
          </p:cNvSpPr>
          <p:nvPr>
            <p:ph type="title"/>
          </p:nvPr>
        </p:nvSpPr>
        <p:spPr>
          <a:xfrm>
            <a:off x="0" y="-1862588"/>
            <a:ext cx="10515600" cy="1325563"/>
          </a:xfrm>
        </p:spPr>
        <p:txBody>
          <a:bodyPr/>
          <a:lstStyle/>
          <a:p>
            <a:r>
              <a:rPr lang="en-US" dirty="0"/>
              <a:t>Building better roads</a:t>
            </a:r>
          </a:p>
        </p:txBody>
      </p:sp>
      <p:sp>
        <p:nvSpPr>
          <p:cNvPr id="6" name="Slide Question">
            <a:extLst>
              <a:ext uri="{FF2B5EF4-FFF2-40B4-BE49-F238E27FC236}">
                <a16:creationId xmlns:a16="http://schemas.microsoft.com/office/drawing/2014/main" id="{3554F7EA-6E9C-5E7E-B7DE-AF479D3DE324}"/>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transport links hel</a:t>
            </a:r>
            <a:r>
              <a:rPr lang="en-GB" sz="1100" dirty="0">
                <a:solidFill>
                  <a:schemeClr val="bg1"/>
                </a:solidFill>
                <a:latin typeface="Superclarendon Rg" panose="02000505080000020003" pitchFamily="2" charset="77"/>
              </a:rPr>
              <a:t>p the textile industry?</a:t>
            </a:r>
            <a:endParaRPr lang="en-GB" sz="1100" dirty="0">
              <a:solidFill>
                <a:schemeClr val="bg1"/>
              </a:solidFill>
              <a:effectLst/>
              <a:latin typeface="Superclarendon Rg" panose="02000505080000020003" pitchFamily="2" charset="77"/>
            </a:endParaRPr>
          </a:p>
        </p:txBody>
      </p:sp>
      <p:sp>
        <p:nvSpPr>
          <p:cNvPr id="7" name="Title">
            <a:extLst>
              <a:ext uri="{FF2B5EF4-FFF2-40B4-BE49-F238E27FC236}">
                <a16:creationId xmlns:a16="http://schemas.microsoft.com/office/drawing/2014/main" id="{69FA4B6B-675C-10ED-0143-EABBA2CF284D}"/>
              </a:ext>
            </a:extLst>
          </p:cNvPr>
          <p:cNvSpPr txBox="1">
            <a:spLocks/>
          </p:cNvSpPr>
          <p:nvPr/>
        </p:nvSpPr>
        <p:spPr>
          <a:xfrm>
            <a:off x="413244" y="418374"/>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Building Better Roads</a:t>
            </a:r>
          </a:p>
        </p:txBody>
      </p:sp>
      <p:pic>
        <p:nvPicPr>
          <p:cNvPr id="5" name="Picture 4">
            <a:extLst>
              <a:ext uri="{FF2B5EF4-FFF2-40B4-BE49-F238E27FC236}">
                <a16:creationId xmlns:a16="http://schemas.microsoft.com/office/drawing/2014/main" id="{FE913879-52CB-DFD1-CB90-456398409A16}"/>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9669780" y="362652"/>
            <a:ext cx="2153681" cy="426018"/>
          </a:xfrm>
          <a:prstGeom prst="rect">
            <a:avLst/>
          </a:prstGeom>
        </p:spPr>
      </p:pic>
      <p:pic>
        <p:nvPicPr>
          <p:cNvPr id="3" name="Picture 2" descr="A photo of 3 hessian bags full of white wool.">
            <a:extLst>
              <a:ext uri="{FF2B5EF4-FFF2-40B4-BE49-F238E27FC236}">
                <a16:creationId xmlns:a16="http://schemas.microsoft.com/office/drawing/2014/main" id="{C154D4F9-AD23-7977-799E-F05EE89184E6}"/>
              </a:ext>
            </a:extLst>
          </p:cNvPr>
          <p:cNvPicPr>
            <a:picLocks noChangeAspect="1"/>
          </p:cNvPicPr>
          <p:nvPr/>
        </p:nvPicPr>
        <p:blipFill>
          <a:blip r:embed="rId5"/>
          <a:stretch>
            <a:fillRect/>
          </a:stretch>
        </p:blipFill>
        <p:spPr>
          <a:xfrm>
            <a:off x="559168" y="1322525"/>
            <a:ext cx="6062939" cy="4039987"/>
          </a:xfrm>
          <a:prstGeom prst="rect">
            <a:avLst/>
          </a:prstGeom>
          <a:ln w="25400">
            <a:solidFill>
              <a:schemeClr val="tx1"/>
            </a:solidFill>
          </a:ln>
        </p:spPr>
      </p:pic>
      <p:sp>
        <p:nvSpPr>
          <p:cNvPr id="8" name="Text ">
            <a:extLst>
              <a:ext uri="{FF2B5EF4-FFF2-40B4-BE49-F238E27FC236}">
                <a16:creationId xmlns:a16="http://schemas.microsoft.com/office/drawing/2014/main" id="{E3B4DCF8-67C3-5C16-0A4D-9ECCE45919BC}"/>
              </a:ext>
            </a:extLst>
          </p:cNvPr>
          <p:cNvSpPr txBox="1"/>
          <p:nvPr/>
        </p:nvSpPr>
        <p:spPr>
          <a:xfrm>
            <a:off x="7135013" y="1322525"/>
            <a:ext cx="4497819" cy="3943387"/>
          </a:xfrm>
          <a:prstGeom prst="rect">
            <a:avLst/>
          </a:prstGeom>
          <a:noFill/>
        </p:spPr>
        <p:txBody>
          <a:bodyPr wrap="square">
            <a:spAutoFit/>
          </a:bodyPr>
          <a:lstStyle/>
          <a:p>
            <a:pPr>
              <a:lnSpc>
                <a:spcPct val="150000"/>
              </a:lnSpc>
            </a:pPr>
            <a:r>
              <a:rPr lang="en-GB" sz="1400" dirty="0">
                <a:latin typeface="Linkpen 17a Print" panose="03050602060000000000" pitchFamily="66" charset="77"/>
                <a:ea typeface="Aptos" panose="020B0004020202020204" pitchFamily="34" charset="0"/>
                <a:cs typeface="Times New Roman (Body CS)"/>
              </a:rPr>
              <a:t>Cloth making was Bradford’s biggest industry, but the town was limited by its poor transport links.</a:t>
            </a:r>
          </a:p>
          <a:p>
            <a:pPr>
              <a:lnSpc>
                <a:spcPct val="150000"/>
              </a:lnSpc>
            </a:pPr>
            <a:endParaRPr lang="en-GB" sz="1400" dirty="0">
              <a:latin typeface="Linkpen 17a Print" panose="03050602060000000000" pitchFamily="66" charset="77"/>
              <a:ea typeface="Aptos" panose="020B0004020202020204" pitchFamily="34" charset="0"/>
              <a:cs typeface="Times New Roman (Body CS)"/>
            </a:endParaRPr>
          </a:p>
          <a:p>
            <a:pPr>
              <a:lnSpc>
                <a:spcPct val="150000"/>
              </a:lnSpc>
            </a:pPr>
            <a:r>
              <a:rPr lang="en-GB" sz="1400" dirty="0">
                <a:latin typeface="Linkpen 17a Print" panose="03050602060000000000" pitchFamily="66" charset="77"/>
                <a:ea typeface="Aptos" panose="020B0004020202020204" pitchFamily="34" charset="0"/>
                <a:cs typeface="Times New Roman (Body CS)"/>
              </a:rPr>
              <a:t>In 1734, a new toll road linked Manchester and Leeds, passing close to Bradford. Stagecoaches could now bring people, raw wool and finished cloth more quickly than before. Better roads meant local merchants and farmers could trade with towns further away, helping Bradford’s cloth reach new buyers.</a:t>
            </a:r>
            <a:endParaRPr lang="en-GB" sz="1400" dirty="0">
              <a:latin typeface="Linkpen 17a Print" panose="03050602060000000000" pitchFamily="66" charset="77"/>
            </a:endParaRPr>
          </a:p>
        </p:txBody>
      </p:sp>
      <p:pic>
        <p:nvPicPr>
          <p:cNvPr id="9" name="Picture 8">
            <a:extLst>
              <a:ext uri="{FF2B5EF4-FFF2-40B4-BE49-F238E27FC236}">
                <a16:creationId xmlns:a16="http://schemas.microsoft.com/office/drawing/2014/main" id="{357B3BAA-287B-2A09-4F91-BA93C5E5F745}"/>
              </a:ext>
              <a:ext uri="{C183D7F6-B498-43B3-948B-1728B52AA6E4}">
                <adec:decorative xmlns:adec="http://schemas.microsoft.com/office/drawing/2017/decorative" val="1"/>
              </a:ext>
            </a:extLst>
          </p:cNvPr>
          <p:cNvPicPr>
            <a:picLocks noChangeAspect="1"/>
          </p:cNvPicPr>
          <p:nvPr/>
        </p:nvPicPr>
        <p:blipFill>
          <a:blip r:embed="rId6"/>
          <a:srcRect t="74773"/>
          <a:stretch/>
        </p:blipFill>
        <p:spPr>
          <a:xfrm>
            <a:off x="0" y="5294544"/>
            <a:ext cx="12192000" cy="1729695"/>
          </a:xfrm>
          <a:prstGeom prst="rect">
            <a:avLst/>
          </a:prstGeom>
        </p:spPr>
      </p:pic>
      <p:pic>
        <p:nvPicPr>
          <p:cNvPr id="4" name="Picture 3">
            <a:extLst>
              <a:ext uri="{FF2B5EF4-FFF2-40B4-BE49-F238E27FC236}">
                <a16:creationId xmlns:a16="http://schemas.microsoft.com/office/drawing/2014/main" id="{BDFB401A-BB05-385B-1504-D3412A7C4F6B}"/>
              </a:ext>
              <a:ext uri="{C183D7F6-B498-43B3-948B-1728B52AA6E4}">
                <adec:decorative xmlns:adec="http://schemas.microsoft.com/office/drawing/2017/decorative" val="1"/>
              </a:ext>
            </a:extLst>
          </p:cNvPr>
          <p:cNvPicPr>
            <a:picLocks noChangeAspect="1"/>
          </p:cNvPicPr>
          <p:nvPr/>
        </p:nvPicPr>
        <p:blipFill>
          <a:blip r:embed="rId7"/>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1028168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1000"/>
                                        <p:tgtEl>
                                          <p:spTgt spid="8">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234B70F-AC60-8D54-0215-1B52C3F759B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E2C16AD-7BDE-3EA9-1EB8-5061995154D5}"/>
              </a:ext>
            </a:extLst>
          </p:cNvPr>
          <p:cNvSpPr>
            <a:spLocks noGrp="1"/>
          </p:cNvSpPr>
          <p:nvPr>
            <p:ph type="title"/>
          </p:nvPr>
        </p:nvSpPr>
        <p:spPr>
          <a:xfrm>
            <a:off x="0" y="-1529694"/>
            <a:ext cx="10515600" cy="1325563"/>
          </a:xfrm>
        </p:spPr>
        <p:txBody>
          <a:bodyPr/>
          <a:lstStyle/>
          <a:p>
            <a:r>
              <a:rPr lang="en-US" dirty="0"/>
              <a:t>The Bradford canal</a:t>
            </a:r>
          </a:p>
        </p:txBody>
      </p:sp>
      <p:sp>
        <p:nvSpPr>
          <p:cNvPr id="6" name="Slide Question">
            <a:extLst>
              <a:ext uri="{FF2B5EF4-FFF2-40B4-BE49-F238E27FC236}">
                <a16:creationId xmlns:a16="http://schemas.microsoft.com/office/drawing/2014/main" id="{907D0E56-4DFF-93CD-953B-A92999E0089C}"/>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a:solidFill>
                  <a:schemeClr val="bg1"/>
                </a:solidFill>
                <a:effectLst/>
                <a:latin typeface="Superclarendon Rg" panose="02000505080000020003" pitchFamily="2" charset="77"/>
              </a:rPr>
              <a:t>How did transport links hel</a:t>
            </a:r>
            <a:r>
              <a:rPr lang="en-GB" sz="1100">
                <a:solidFill>
                  <a:schemeClr val="bg1"/>
                </a:solidFill>
                <a:latin typeface="Superclarendon Rg" panose="02000505080000020003" pitchFamily="2" charset="77"/>
              </a:rPr>
              <a:t>p the textile industry?</a:t>
            </a:r>
            <a:endParaRPr lang="en-GB" sz="1100">
              <a:solidFill>
                <a:schemeClr val="bg1"/>
              </a:solidFill>
              <a:effectLst/>
              <a:latin typeface="Superclarendon Rg" panose="02000505080000020003" pitchFamily="2" charset="77"/>
            </a:endParaRPr>
          </a:p>
        </p:txBody>
      </p:sp>
      <p:pic>
        <p:nvPicPr>
          <p:cNvPr id="5" name="Picture 4">
            <a:extLst>
              <a:ext uri="{FF2B5EF4-FFF2-40B4-BE49-F238E27FC236}">
                <a16:creationId xmlns:a16="http://schemas.microsoft.com/office/drawing/2014/main" id="{6E478A92-CEF5-4F88-B918-15F2B6E0D42E}"/>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9669780" y="362652"/>
            <a:ext cx="2153681" cy="426018"/>
          </a:xfrm>
          <a:prstGeom prst="rect">
            <a:avLst/>
          </a:prstGeom>
        </p:spPr>
      </p:pic>
      <p:sp>
        <p:nvSpPr>
          <p:cNvPr id="7" name="Title">
            <a:extLst>
              <a:ext uri="{FF2B5EF4-FFF2-40B4-BE49-F238E27FC236}">
                <a16:creationId xmlns:a16="http://schemas.microsoft.com/office/drawing/2014/main" id="{4D26F451-8AE8-7B3A-F89E-ECA567CF1571}"/>
              </a:ext>
            </a:extLst>
          </p:cNvPr>
          <p:cNvSpPr txBox="1">
            <a:spLocks/>
          </p:cNvSpPr>
          <p:nvPr/>
        </p:nvSpPr>
        <p:spPr>
          <a:xfrm>
            <a:off x="494269" y="522548"/>
            <a:ext cx="81925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The Bradford Canal </a:t>
            </a:r>
          </a:p>
        </p:txBody>
      </p:sp>
      <p:sp>
        <p:nvSpPr>
          <p:cNvPr id="8" name="Text ">
            <a:extLst>
              <a:ext uri="{FF2B5EF4-FFF2-40B4-BE49-F238E27FC236}">
                <a16:creationId xmlns:a16="http://schemas.microsoft.com/office/drawing/2014/main" id="{253ADAB1-EC79-4347-05CF-276913341FD9}"/>
              </a:ext>
            </a:extLst>
          </p:cNvPr>
          <p:cNvSpPr txBox="1"/>
          <p:nvPr/>
        </p:nvSpPr>
        <p:spPr>
          <a:xfrm>
            <a:off x="719122" y="1585477"/>
            <a:ext cx="5564448" cy="3385542"/>
          </a:xfrm>
          <a:prstGeom prst="rect">
            <a:avLst/>
          </a:prstGeom>
          <a:noFill/>
        </p:spPr>
        <p:txBody>
          <a:bodyPr wrap="square">
            <a:spAutoFit/>
          </a:bodyPr>
          <a:lstStyle/>
          <a:p>
            <a:pPr>
              <a:lnSpc>
                <a:spcPct val="150000"/>
              </a:lnSpc>
            </a:pPr>
            <a:r>
              <a:rPr lang="en-GB" sz="1600">
                <a:latin typeface="Linkpen 17a Print" panose="03050602060000000000" pitchFamily="66" charset="77"/>
                <a:ea typeface="Aptos" panose="020B0004020202020204" pitchFamily="34" charset="0"/>
                <a:cs typeface="Times New Roman (Body CS)"/>
              </a:rPr>
              <a:t>In the 1770s, engineers dug a short branch from the Leeds – Liverpool Canal to Bradford. Barges could carry heavy loads of wool, finished cloth and sandstone into the town.</a:t>
            </a:r>
          </a:p>
          <a:p>
            <a:pPr>
              <a:lnSpc>
                <a:spcPct val="150000"/>
              </a:lnSpc>
            </a:pPr>
            <a:endParaRPr lang="en-GB" sz="1600">
              <a:latin typeface="Linkpen 17a Print" panose="03050602060000000000" pitchFamily="66" charset="77"/>
              <a:ea typeface="Aptos" panose="020B0004020202020204" pitchFamily="34" charset="0"/>
              <a:cs typeface="Times New Roman (Body CS)"/>
            </a:endParaRPr>
          </a:p>
          <a:p>
            <a:pPr>
              <a:lnSpc>
                <a:spcPct val="150000"/>
              </a:lnSpc>
            </a:pPr>
            <a:r>
              <a:rPr lang="en-GB" sz="1600">
                <a:latin typeface="Linkpen 17a Print" panose="03050602060000000000" pitchFamily="66" charset="77"/>
                <a:ea typeface="Aptos" panose="020B0004020202020204" pitchFamily="34" charset="0"/>
                <a:cs typeface="Times New Roman (Body CS)"/>
              </a:rPr>
              <a:t>Transport costs fell sharply, so Bradford’s mills could sell their products farther afield. The canal transformed Bradford from a rural settlement into a busy centre of industry.</a:t>
            </a:r>
            <a:r>
              <a:rPr lang="en-GB" sz="1600">
                <a:latin typeface="Linkpen 17a Print" panose="03050602060000000000" pitchFamily="66" charset="77"/>
              </a:rPr>
              <a:t> </a:t>
            </a:r>
          </a:p>
        </p:txBody>
      </p:sp>
      <p:grpSp>
        <p:nvGrpSpPr>
          <p:cNvPr id="13" name="Group 12" descr="A photograph of Bradford Canal. It shows a long brick building overlooking a lake. The sky is blue and there are trees and grass in the foreground.">
            <a:extLst>
              <a:ext uri="{FF2B5EF4-FFF2-40B4-BE49-F238E27FC236}">
                <a16:creationId xmlns:a16="http://schemas.microsoft.com/office/drawing/2014/main" id="{59FFB131-46BC-185D-57D2-A75BD4331D35}"/>
              </a:ext>
            </a:extLst>
          </p:cNvPr>
          <p:cNvGrpSpPr/>
          <p:nvPr/>
        </p:nvGrpSpPr>
        <p:grpSpPr>
          <a:xfrm>
            <a:off x="6645742" y="1333588"/>
            <a:ext cx="4827137" cy="4098599"/>
            <a:chOff x="6645742" y="1333588"/>
            <a:chExt cx="4827137" cy="4098599"/>
          </a:xfrm>
        </p:grpSpPr>
        <p:pic>
          <p:nvPicPr>
            <p:cNvPr id="9" name="Picture 8" descr="A building with a tower reflected in the water&#10;&#10;Description automatically generated">
              <a:extLst>
                <a:ext uri="{FF2B5EF4-FFF2-40B4-BE49-F238E27FC236}">
                  <a16:creationId xmlns:a16="http://schemas.microsoft.com/office/drawing/2014/main" id="{7E74DBC8-9564-D83E-FEC3-3B1BC3D65059}"/>
                </a:ext>
              </a:extLst>
            </p:cNvPr>
            <p:cNvPicPr>
              <a:picLocks noChangeAspect="1"/>
            </p:cNvPicPr>
            <p:nvPr/>
          </p:nvPicPr>
          <p:blipFill>
            <a:blip r:embed="rId5"/>
            <a:stretch>
              <a:fillRect/>
            </a:stretch>
          </p:blipFill>
          <p:spPr>
            <a:xfrm>
              <a:off x="6645742" y="1333588"/>
              <a:ext cx="4827137" cy="3634332"/>
            </a:xfrm>
            <a:prstGeom prst="rect">
              <a:avLst/>
            </a:prstGeom>
          </p:spPr>
        </p:pic>
        <p:sp>
          <p:nvSpPr>
            <p:cNvPr id="10" name="TextBox 9">
              <a:extLst>
                <a:ext uri="{FF2B5EF4-FFF2-40B4-BE49-F238E27FC236}">
                  <a16:creationId xmlns:a16="http://schemas.microsoft.com/office/drawing/2014/main" id="{A8C7D71A-1245-57E1-042A-91A60A189CED}"/>
                </a:ext>
              </a:extLst>
            </p:cNvPr>
            <p:cNvSpPr txBox="1"/>
            <p:nvPr/>
          </p:nvSpPr>
          <p:spPr>
            <a:xfrm>
              <a:off x="8751319" y="1425813"/>
              <a:ext cx="2424682" cy="230832"/>
            </a:xfrm>
            <a:prstGeom prst="rect">
              <a:avLst/>
            </a:prstGeom>
            <a:noFill/>
          </p:spPr>
          <p:txBody>
            <a:bodyPr wrap="square" rtlCol="0">
              <a:spAutoFit/>
            </a:bodyPr>
            <a:lstStyle/>
            <a:p>
              <a:r>
                <a:rPr lang="en-GB" sz="900">
                  <a:solidFill>
                    <a:srgbClr val="ABD6EE"/>
                  </a:solidFill>
                  <a:latin typeface="Arial" panose="020B0604020202020204" pitchFamily="34" charset="0"/>
                  <a:cs typeface="Arial" panose="020B0604020202020204" pitchFamily="34" charset="0"/>
                </a:rPr>
                <a:t>© Public Domain from Wikimedia Commons</a:t>
              </a:r>
            </a:p>
          </p:txBody>
        </p:sp>
        <p:pic>
          <p:nvPicPr>
            <p:cNvPr id="11" name="Picture 10">
              <a:extLst>
                <a:ext uri="{FF2B5EF4-FFF2-40B4-BE49-F238E27FC236}">
                  <a16:creationId xmlns:a16="http://schemas.microsoft.com/office/drawing/2014/main" id="{126B2C29-6DE4-51D7-8DB3-058EF3F5F300}"/>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rot="16200000">
              <a:off x="6595045" y="5094724"/>
              <a:ext cx="350267" cy="248874"/>
            </a:xfrm>
            <a:prstGeom prst="rect">
              <a:avLst/>
            </a:prstGeom>
          </p:spPr>
        </p:pic>
        <p:sp>
          <p:nvSpPr>
            <p:cNvPr id="12" name="TextBox 11">
              <a:extLst>
                <a:ext uri="{FF2B5EF4-FFF2-40B4-BE49-F238E27FC236}">
                  <a16:creationId xmlns:a16="http://schemas.microsoft.com/office/drawing/2014/main" id="{CF59F7AB-E0C4-8142-43D3-B0064E0CC57A}"/>
                </a:ext>
              </a:extLst>
            </p:cNvPr>
            <p:cNvSpPr txBox="1"/>
            <p:nvPr/>
          </p:nvSpPr>
          <p:spPr>
            <a:xfrm>
              <a:off x="6846295" y="5001300"/>
              <a:ext cx="3719192" cy="430887"/>
            </a:xfrm>
            <a:prstGeom prst="rect">
              <a:avLst/>
            </a:prstGeom>
            <a:noFill/>
          </p:spPr>
          <p:txBody>
            <a:bodyPr wrap="square">
              <a:spAutoFit/>
            </a:bodyPr>
            <a:lstStyle/>
            <a:p>
              <a:pPr>
                <a:lnSpc>
                  <a:spcPct val="150000"/>
                </a:lnSpc>
              </a:pPr>
              <a:r>
                <a:rPr lang="en-GB" sz="1600">
                  <a:latin typeface="Linkpen 17a Print" panose="03050602060000000000" pitchFamily="66" charset="77"/>
                </a:rPr>
                <a:t>The Bradford Canal</a:t>
              </a:r>
            </a:p>
          </p:txBody>
        </p:sp>
      </p:grpSp>
      <p:pic>
        <p:nvPicPr>
          <p:cNvPr id="2" name="Picture 1">
            <a:extLst>
              <a:ext uri="{FF2B5EF4-FFF2-40B4-BE49-F238E27FC236}">
                <a16:creationId xmlns:a16="http://schemas.microsoft.com/office/drawing/2014/main" id="{F95437C5-2C54-E289-B2E3-7DD5AA1D47FB}"/>
              </a:ext>
              <a:ext uri="{C183D7F6-B498-43B3-948B-1728B52AA6E4}">
                <adec:decorative xmlns:adec="http://schemas.microsoft.com/office/drawing/2017/decorative" val="1"/>
              </a:ext>
            </a:extLst>
          </p:cNvPr>
          <p:cNvPicPr>
            <a:picLocks noChangeAspect="1"/>
          </p:cNvPicPr>
          <p:nvPr/>
        </p:nvPicPr>
        <p:blipFill>
          <a:blip r:embed="rId7"/>
          <a:srcRect t="74773"/>
          <a:stretch/>
        </p:blipFill>
        <p:spPr>
          <a:xfrm>
            <a:off x="0" y="5294544"/>
            <a:ext cx="12192000" cy="1729695"/>
          </a:xfrm>
          <a:prstGeom prst="rect">
            <a:avLst/>
          </a:prstGeom>
        </p:spPr>
      </p:pic>
      <p:pic>
        <p:nvPicPr>
          <p:cNvPr id="4" name="Picture 3">
            <a:extLst>
              <a:ext uri="{FF2B5EF4-FFF2-40B4-BE49-F238E27FC236}">
                <a16:creationId xmlns:a16="http://schemas.microsoft.com/office/drawing/2014/main" id="{03885257-2208-A9A8-3DBB-0C2AB075F9F7}"/>
              </a:ext>
              <a:ext uri="{C183D7F6-B498-43B3-948B-1728B52AA6E4}">
                <adec:decorative xmlns:adec="http://schemas.microsoft.com/office/drawing/2017/decorative" val="1"/>
              </a:ext>
            </a:extLst>
          </p:cNvPr>
          <p:cNvPicPr>
            <a:picLocks noChangeAspect="1"/>
          </p:cNvPicPr>
          <p:nvPr/>
        </p:nvPicPr>
        <p:blipFill>
          <a:blip r:embed="rId8"/>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54944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1+#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721501C4-AF50-5119-0861-4D99C1815A9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CA9B498-3063-271C-4445-37AB4AAC16AE}"/>
              </a:ext>
            </a:extLst>
          </p:cNvPr>
          <p:cNvSpPr>
            <a:spLocks noGrp="1"/>
          </p:cNvSpPr>
          <p:nvPr>
            <p:ph type="title"/>
          </p:nvPr>
        </p:nvSpPr>
        <p:spPr>
          <a:xfrm>
            <a:off x="0" y="-1521114"/>
            <a:ext cx="10515600" cy="1325563"/>
          </a:xfrm>
        </p:spPr>
        <p:txBody>
          <a:bodyPr/>
          <a:lstStyle/>
          <a:p>
            <a:r>
              <a:rPr lang="en-US" dirty="0"/>
              <a:t>The Industrial Revolution arrives</a:t>
            </a:r>
          </a:p>
        </p:txBody>
      </p:sp>
      <p:sp>
        <p:nvSpPr>
          <p:cNvPr id="6" name="Slide Question">
            <a:extLst>
              <a:ext uri="{FF2B5EF4-FFF2-40B4-BE49-F238E27FC236}">
                <a16:creationId xmlns:a16="http://schemas.microsoft.com/office/drawing/2014/main" id="{96F6CADC-17C3-3121-B1F4-49B81833C95B}"/>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textile industry have on local people?</a:t>
            </a:r>
          </a:p>
        </p:txBody>
      </p:sp>
      <p:sp>
        <p:nvSpPr>
          <p:cNvPr id="7" name="Title">
            <a:extLst>
              <a:ext uri="{FF2B5EF4-FFF2-40B4-BE49-F238E27FC236}">
                <a16:creationId xmlns:a16="http://schemas.microsoft.com/office/drawing/2014/main" id="{BD872B25-DB2A-8EB1-F075-AF2D42A1EF29}"/>
              </a:ext>
            </a:extLst>
          </p:cNvPr>
          <p:cNvSpPr txBox="1">
            <a:spLocks/>
          </p:cNvSpPr>
          <p:nvPr/>
        </p:nvSpPr>
        <p:spPr>
          <a:xfrm>
            <a:off x="494269" y="249880"/>
            <a:ext cx="992754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The Industrial Revolution Arrives </a:t>
            </a:r>
          </a:p>
        </p:txBody>
      </p:sp>
      <p:pic>
        <p:nvPicPr>
          <p:cNvPr id="5" name="Picture 4">
            <a:extLst>
              <a:ext uri="{FF2B5EF4-FFF2-40B4-BE49-F238E27FC236}">
                <a16:creationId xmlns:a16="http://schemas.microsoft.com/office/drawing/2014/main" id="{F3AF6328-B3D9-A3E3-E482-EC249E35F94F}"/>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9669780" y="362652"/>
            <a:ext cx="2153681" cy="426018"/>
          </a:xfrm>
          <a:prstGeom prst="rect">
            <a:avLst/>
          </a:prstGeom>
        </p:spPr>
      </p:pic>
      <p:grpSp>
        <p:nvGrpSpPr>
          <p:cNvPr id="14" name="Group 13" descr="A photograph of the Rawson Hotel. It is an old, tall building with brown bricks. ">
            <a:extLst>
              <a:ext uri="{FF2B5EF4-FFF2-40B4-BE49-F238E27FC236}">
                <a16:creationId xmlns:a16="http://schemas.microsoft.com/office/drawing/2014/main" id="{7F015A1C-2A66-313A-D64F-8457D6C1ED5C}"/>
              </a:ext>
            </a:extLst>
          </p:cNvPr>
          <p:cNvGrpSpPr/>
          <p:nvPr/>
        </p:nvGrpSpPr>
        <p:grpSpPr>
          <a:xfrm>
            <a:off x="595441" y="1151689"/>
            <a:ext cx="4288427" cy="4343943"/>
            <a:chOff x="926016" y="1149547"/>
            <a:chExt cx="4332433" cy="4388519"/>
          </a:xfrm>
        </p:grpSpPr>
        <p:pic>
          <p:nvPicPr>
            <p:cNvPr id="9" name="Picture 8" descr="A building with a tower&#10;&#10;Description automatically generated">
              <a:extLst>
                <a:ext uri="{FF2B5EF4-FFF2-40B4-BE49-F238E27FC236}">
                  <a16:creationId xmlns:a16="http://schemas.microsoft.com/office/drawing/2014/main" id="{BB7B4E78-720C-9F5B-9C18-A2C64BF4B3A1}"/>
                </a:ext>
              </a:extLst>
            </p:cNvPr>
            <p:cNvPicPr>
              <a:picLocks noChangeAspect="1"/>
            </p:cNvPicPr>
            <p:nvPr/>
          </p:nvPicPr>
          <p:blipFill>
            <a:blip r:embed="rId5"/>
            <a:stretch>
              <a:fillRect/>
            </a:stretch>
          </p:blipFill>
          <p:spPr>
            <a:xfrm>
              <a:off x="1050452" y="1149547"/>
              <a:ext cx="3789123" cy="3610578"/>
            </a:xfrm>
            <a:prstGeom prst="rect">
              <a:avLst/>
            </a:prstGeom>
            <a:ln w="25400">
              <a:solidFill>
                <a:schemeClr val="tx1"/>
              </a:solidFill>
            </a:ln>
          </p:spPr>
        </p:pic>
        <p:grpSp>
          <p:nvGrpSpPr>
            <p:cNvPr id="12" name="Group 11">
              <a:extLst>
                <a:ext uri="{FF2B5EF4-FFF2-40B4-BE49-F238E27FC236}">
                  <a16:creationId xmlns:a16="http://schemas.microsoft.com/office/drawing/2014/main" id="{AFEAECA2-EAD7-9024-6735-81D860D46293}"/>
                </a:ext>
              </a:extLst>
            </p:cNvPr>
            <p:cNvGrpSpPr/>
            <p:nvPr/>
          </p:nvGrpSpPr>
          <p:grpSpPr>
            <a:xfrm>
              <a:off x="926016" y="4914818"/>
              <a:ext cx="4037250" cy="623248"/>
              <a:chOff x="570725" y="5108532"/>
              <a:chExt cx="4037250" cy="623248"/>
            </a:xfrm>
          </p:grpSpPr>
          <p:pic>
            <p:nvPicPr>
              <p:cNvPr id="10" name="Picture 9">
                <a:extLst>
                  <a:ext uri="{FF2B5EF4-FFF2-40B4-BE49-F238E27FC236}">
                    <a16:creationId xmlns:a16="http://schemas.microsoft.com/office/drawing/2014/main" id="{1EC8DCFE-768A-6FDC-CD79-8B40E86AAD5F}"/>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rot="16200000">
                <a:off x="520028" y="5295718"/>
                <a:ext cx="350267" cy="248874"/>
              </a:xfrm>
              <a:prstGeom prst="rect">
                <a:avLst/>
              </a:prstGeom>
            </p:spPr>
          </p:pic>
          <p:sp>
            <p:nvSpPr>
              <p:cNvPr id="11" name="TextBox 10">
                <a:extLst>
                  <a:ext uri="{FF2B5EF4-FFF2-40B4-BE49-F238E27FC236}">
                    <a16:creationId xmlns:a16="http://schemas.microsoft.com/office/drawing/2014/main" id="{F6833885-A37C-2DA3-A55B-8958E1463E9B}"/>
                  </a:ext>
                </a:extLst>
              </p:cNvPr>
              <p:cNvSpPr txBox="1"/>
              <p:nvPr/>
            </p:nvSpPr>
            <p:spPr>
              <a:xfrm>
                <a:off x="888783" y="5108532"/>
                <a:ext cx="3719192" cy="623248"/>
              </a:xfrm>
              <a:prstGeom prst="rect">
                <a:avLst/>
              </a:prstGeom>
              <a:noFill/>
            </p:spPr>
            <p:txBody>
              <a:bodyPr wrap="square">
                <a:spAutoFit/>
              </a:bodyPr>
              <a:lstStyle/>
              <a:p>
                <a:pPr>
                  <a:lnSpc>
                    <a:spcPct val="150000"/>
                  </a:lnSpc>
                </a:pPr>
                <a:r>
                  <a:rPr lang="en-GB" sz="1200">
                    <a:latin typeface="Linkpen 17a Print" panose="03050602060000000000" pitchFamily="66" charset="77"/>
                  </a:rPr>
                  <a:t>The Rawson Hotel on Rawson Place, both named after the Rawson family.</a:t>
                </a:r>
              </a:p>
            </p:txBody>
          </p:sp>
        </p:grpSp>
        <p:sp>
          <p:nvSpPr>
            <p:cNvPr id="13" name="TextBox 12">
              <a:extLst>
                <a:ext uri="{FF2B5EF4-FFF2-40B4-BE49-F238E27FC236}">
                  <a16:creationId xmlns:a16="http://schemas.microsoft.com/office/drawing/2014/main" id="{74E14317-BBEB-C46B-DD47-BA6EFAAF8719}"/>
                </a:ext>
              </a:extLst>
            </p:cNvPr>
            <p:cNvSpPr txBox="1"/>
            <p:nvPr/>
          </p:nvSpPr>
          <p:spPr>
            <a:xfrm>
              <a:off x="3077074" y="1165925"/>
              <a:ext cx="2181375" cy="507831"/>
            </a:xfrm>
            <a:prstGeom prst="rect">
              <a:avLst/>
            </a:prstGeom>
            <a:noFill/>
          </p:spPr>
          <p:txBody>
            <a:bodyPr wrap="square" rtlCol="0">
              <a:spAutoFit/>
            </a:bodyPr>
            <a:lstStyle/>
            <a:p>
              <a:r>
                <a:rPr lang="en-GB" sz="900">
                  <a:solidFill>
                    <a:schemeClr val="bg1">
                      <a:lumMod val="85000"/>
                    </a:schemeClr>
                  </a:solidFill>
                  <a:latin typeface="Arial" panose="020B0604020202020204" pitchFamily="34" charset="0"/>
                  <a:cs typeface="Arial" panose="020B0604020202020204" pitchFamily="34" charset="0"/>
                </a:rPr>
                <a:t>© </a:t>
              </a:r>
              <a:r>
                <a:rPr lang="en-GB" sz="900" b="0" i="0">
                  <a:solidFill>
                    <a:schemeClr val="bg1">
                      <a:lumMod val="85000"/>
                    </a:schemeClr>
                  </a:solidFill>
                  <a:effectLst/>
                  <a:latin typeface="Arial" panose="020B0604020202020204" pitchFamily="34" charset="0"/>
                  <a:cs typeface="Arial" panose="020B0604020202020204" pitchFamily="34" charset="0"/>
                </a:rPr>
                <a:t>Historic England Archive ref: IOE01/14628/35 </a:t>
              </a:r>
              <a:endParaRPr lang="en-GB" sz="900">
                <a:solidFill>
                  <a:schemeClr val="bg1">
                    <a:lumMod val="85000"/>
                  </a:schemeClr>
                </a:solidFill>
                <a:latin typeface="Arial" panose="020B0604020202020204" pitchFamily="34" charset="0"/>
                <a:cs typeface="Arial" panose="020B0604020202020204" pitchFamily="34" charset="0"/>
              </a:endParaRPr>
            </a:p>
            <a:p>
              <a:endParaRPr lang="en-GB" sz="900">
                <a:solidFill>
                  <a:schemeClr val="bg1">
                    <a:lumMod val="75000"/>
                  </a:schemeClr>
                </a:solidFill>
                <a:latin typeface="Arial" panose="020B0604020202020204" pitchFamily="34" charset="0"/>
                <a:cs typeface="Arial" panose="020B0604020202020204" pitchFamily="34" charset="0"/>
              </a:endParaRPr>
            </a:p>
          </p:txBody>
        </p:sp>
      </p:grpSp>
      <p:sp>
        <p:nvSpPr>
          <p:cNvPr id="8" name="Text ">
            <a:extLst>
              <a:ext uri="{FF2B5EF4-FFF2-40B4-BE49-F238E27FC236}">
                <a16:creationId xmlns:a16="http://schemas.microsoft.com/office/drawing/2014/main" id="{635D0C35-C920-BE5E-1B7A-D3DB411D19DF}"/>
              </a:ext>
            </a:extLst>
          </p:cNvPr>
          <p:cNvSpPr txBox="1"/>
          <p:nvPr/>
        </p:nvSpPr>
        <p:spPr>
          <a:xfrm>
            <a:off x="5278127" y="1261558"/>
            <a:ext cx="5971927" cy="4124206"/>
          </a:xfrm>
          <a:prstGeom prst="rect">
            <a:avLst/>
          </a:prstGeom>
          <a:noFill/>
        </p:spPr>
        <p:txBody>
          <a:bodyPr wrap="square">
            <a:spAutoFit/>
          </a:bodyPr>
          <a:lstStyle/>
          <a:p>
            <a:pPr>
              <a:lnSpc>
                <a:spcPct val="150000"/>
              </a:lnSpc>
            </a:pPr>
            <a:r>
              <a:rPr lang="en-GB" sz="1600">
                <a:latin typeface="Linkpen 17a Print" panose="03050602060000000000" pitchFamily="66" charset="77"/>
                <a:ea typeface="Aptos" panose="020B0004020202020204" pitchFamily="34" charset="0"/>
                <a:cs typeface="Times New Roman (Body CS)"/>
              </a:rPr>
              <a:t>By the end of the 1700s, inventors were creating machines that spun and wove cloth much faster than by hand. </a:t>
            </a:r>
          </a:p>
          <a:p>
            <a:pPr>
              <a:lnSpc>
                <a:spcPct val="150000"/>
              </a:lnSpc>
            </a:pPr>
            <a:endParaRPr lang="en-GB" sz="1600">
              <a:latin typeface="Linkpen 17a Print" panose="03050602060000000000" pitchFamily="66" charset="77"/>
              <a:ea typeface="Aptos" panose="020B0004020202020204" pitchFamily="34" charset="0"/>
              <a:cs typeface="Times New Roman (Body CS)"/>
            </a:endParaRPr>
          </a:p>
          <a:p>
            <a:pPr>
              <a:lnSpc>
                <a:spcPct val="150000"/>
              </a:lnSpc>
            </a:pPr>
            <a:r>
              <a:rPr lang="en-GB" sz="1600">
                <a:latin typeface="Linkpen 17a Print" panose="03050602060000000000" pitchFamily="66" charset="77"/>
                <a:ea typeface="Aptos" panose="020B0004020202020204" pitchFamily="34" charset="0"/>
                <a:cs typeface="Times New Roman (Body CS)"/>
              </a:rPr>
              <a:t>In 1795, Benjamin Rawson bought land in Bradford and built factories to make chemicals like sulphuric acid, which bleached wool. </a:t>
            </a:r>
          </a:p>
          <a:p>
            <a:pPr>
              <a:lnSpc>
                <a:spcPct val="150000"/>
              </a:lnSpc>
            </a:pPr>
            <a:endParaRPr lang="en-GB" sz="1600">
              <a:latin typeface="Linkpen 17a Print" panose="03050602060000000000" pitchFamily="66" charset="77"/>
              <a:ea typeface="Aptos" panose="020B0004020202020204" pitchFamily="34" charset="0"/>
              <a:cs typeface="Times New Roman (Body CS)"/>
            </a:endParaRPr>
          </a:p>
          <a:p>
            <a:pPr>
              <a:lnSpc>
                <a:spcPct val="150000"/>
              </a:lnSpc>
            </a:pPr>
            <a:r>
              <a:rPr lang="en-GB" sz="1600">
                <a:latin typeface="Linkpen 17a Print" panose="03050602060000000000" pitchFamily="66" charset="77"/>
                <a:ea typeface="Aptos" panose="020B0004020202020204" pitchFamily="34" charset="0"/>
                <a:cs typeface="Times New Roman (Body CS)"/>
              </a:rPr>
              <a:t>As machines hummed in the mills, Bradford’s population shot up by 700 per cent between 1801 and 1851.</a:t>
            </a:r>
            <a:r>
              <a:rPr lang="en-GB" sz="1600">
                <a:latin typeface="Linkpen 17a Print" panose="03050602060000000000" pitchFamily="66" charset="77"/>
              </a:rPr>
              <a:t> </a:t>
            </a:r>
          </a:p>
        </p:txBody>
      </p:sp>
      <p:pic>
        <p:nvPicPr>
          <p:cNvPr id="2" name="Picture 1">
            <a:extLst>
              <a:ext uri="{FF2B5EF4-FFF2-40B4-BE49-F238E27FC236}">
                <a16:creationId xmlns:a16="http://schemas.microsoft.com/office/drawing/2014/main" id="{20A0AE0F-DBD2-8595-3BA1-29DE603CB3CA}"/>
              </a:ext>
              <a:ext uri="{C183D7F6-B498-43B3-948B-1728B52AA6E4}">
                <adec:decorative xmlns:adec="http://schemas.microsoft.com/office/drawing/2017/decorative" val="1"/>
              </a:ext>
            </a:extLst>
          </p:cNvPr>
          <p:cNvPicPr>
            <a:picLocks noChangeAspect="1"/>
          </p:cNvPicPr>
          <p:nvPr/>
        </p:nvPicPr>
        <p:blipFill>
          <a:blip r:embed="rId7"/>
          <a:srcRect t="74773"/>
          <a:stretch/>
        </p:blipFill>
        <p:spPr>
          <a:xfrm>
            <a:off x="0" y="5294544"/>
            <a:ext cx="12192000" cy="1729695"/>
          </a:xfrm>
          <a:prstGeom prst="rect">
            <a:avLst/>
          </a:prstGeom>
        </p:spPr>
      </p:pic>
      <p:pic>
        <p:nvPicPr>
          <p:cNvPr id="4" name="Picture 3">
            <a:extLst>
              <a:ext uri="{FF2B5EF4-FFF2-40B4-BE49-F238E27FC236}">
                <a16:creationId xmlns:a16="http://schemas.microsoft.com/office/drawing/2014/main" id="{4B7D1B31-AB57-39C8-72AC-CBAB15F469C6}"/>
              </a:ext>
              <a:ext uri="{C183D7F6-B498-43B3-948B-1728B52AA6E4}">
                <adec:decorative xmlns:adec="http://schemas.microsoft.com/office/drawing/2017/decorative" val="1"/>
              </a:ext>
            </a:extLst>
          </p:cNvPr>
          <p:cNvPicPr>
            <a:picLocks noChangeAspect="1"/>
          </p:cNvPicPr>
          <p:nvPr/>
        </p:nvPicPr>
        <p:blipFill>
          <a:blip r:embed="rId8"/>
          <a:srcRect l="87375" t="82253"/>
          <a:stretch/>
        </p:blipFill>
        <p:spPr>
          <a:xfrm>
            <a:off x="10652760" y="5640432"/>
            <a:ext cx="1539240" cy="1216847"/>
          </a:xfrm>
          <a:prstGeom prst="rect">
            <a:avLst/>
          </a:prstGeom>
        </p:spPr>
      </p:pic>
    </p:spTree>
    <p:extLst>
      <p:ext uri="{BB962C8B-B14F-4D97-AF65-F5344CB8AC3E}">
        <p14:creationId xmlns:p14="http://schemas.microsoft.com/office/powerpoint/2010/main" val="337765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2" presetClass="entr" presetSubtype="4" decel="5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1000"/>
                                        <p:tgtEl>
                                          <p:spTgt spid="8">
                                            <p:txEl>
                                              <p:pRg st="0" end="0"/>
                                            </p:txEl>
                                          </p:spTgt>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1000"/>
                                        <p:tgtEl>
                                          <p:spTgt spid="8">
                                            <p:txEl>
                                              <p:pRg st="2" end="2"/>
                                            </p:txEl>
                                          </p:spTgt>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10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304FCE5-9BFB-1072-975D-B032E56CA9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739122-A1A9-D2D5-76C5-F04CF0E9F578}"/>
              </a:ext>
            </a:extLst>
          </p:cNvPr>
          <p:cNvSpPr>
            <a:spLocks noGrp="1"/>
          </p:cNvSpPr>
          <p:nvPr>
            <p:ph type="title"/>
          </p:nvPr>
        </p:nvSpPr>
        <p:spPr>
          <a:xfrm>
            <a:off x="0" y="-1577096"/>
            <a:ext cx="10515600" cy="1325563"/>
          </a:xfrm>
        </p:spPr>
        <p:txBody>
          <a:bodyPr/>
          <a:lstStyle/>
          <a:p>
            <a:r>
              <a:rPr lang="en-US" dirty="0"/>
              <a:t>Railways come to Bradford</a:t>
            </a:r>
          </a:p>
        </p:txBody>
      </p:sp>
      <p:sp>
        <p:nvSpPr>
          <p:cNvPr id="6" name="Slide Question">
            <a:extLst>
              <a:ext uri="{FF2B5EF4-FFF2-40B4-BE49-F238E27FC236}">
                <a16:creationId xmlns:a16="http://schemas.microsoft.com/office/drawing/2014/main" id="{4F0A4BBA-CD4A-048F-5FCA-F828FB8581DA}"/>
              </a:ext>
            </a:extLst>
          </p:cNvPr>
          <p:cNvSpPr txBox="1"/>
          <p:nvPr/>
        </p:nvSpPr>
        <p:spPr>
          <a:xfrm>
            <a:off x="0" y="-106243"/>
            <a:ext cx="8686800" cy="356123"/>
          </a:xfrm>
          <a:prstGeom prst="rect">
            <a:avLst/>
          </a:prstGeom>
          <a:noFill/>
        </p:spPr>
        <p:txBody>
          <a:bodyPr wrap="square">
            <a:spAutoFit/>
          </a:bodyPr>
          <a:lstStyle/>
          <a:p>
            <a:pPr>
              <a:lnSpc>
                <a:spcPts val="2420"/>
              </a:lnSpc>
            </a:pPr>
            <a:r>
              <a:rPr lang="en-GB" sz="1100">
                <a:solidFill>
                  <a:schemeClr val="bg1"/>
                </a:solidFill>
                <a:effectLst/>
                <a:latin typeface="Superclarendon Rg" panose="02000505080000020003" pitchFamily="2" charset="77"/>
              </a:rPr>
              <a:t>How did transport links hel</a:t>
            </a:r>
            <a:r>
              <a:rPr lang="en-GB" sz="1100">
                <a:solidFill>
                  <a:schemeClr val="bg1"/>
                </a:solidFill>
                <a:latin typeface="Superclarendon Rg" panose="02000505080000020003" pitchFamily="2" charset="77"/>
              </a:rPr>
              <a:t>p the textile industry?</a:t>
            </a:r>
            <a:endParaRPr lang="en-GB" sz="1100">
              <a:solidFill>
                <a:schemeClr val="bg1"/>
              </a:solidFill>
              <a:effectLst/>
              <a:latin typeface="Superclarendon Rg" panose="02000505080000020003" pitchFamily="2" charset="77"/>
            </a:endParaRPr>
          </a:p>
        </p:txBody>
      </p:sp>
      <p:sp>
        <p:nvSpPr>
          <p:cNvPr id="7" name="Title">
            <a:extLst>
              <a:ext uri="{FF2B5EF4-FFF2-40B4-BE49-F238E27FC236}">
                <a16:creationId xmlns:a16="http://schemas.microsoft.com/office/drawing/2014/main" id="{53A0AFE2-9CF9-7973-75FF-5C2266BF5BE3}"/>
              </a:ext>
            </a:extLst>
          </p:cNvPr>
          <p:cNvSpPr txBox="1">
            <a:spLocks/>
          </p:cNvSpPr>
          <p:nvPr/>
        </p:nvSpPr>
        <p:spPr>
          <a:xfrm>
            <a:off x="432334" y="249880"/>
            <a:ext cx="9175511" cy="90262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Railways Come to Bradford </a:t>
            </a:r>
          </a:p>
        </p:txBody>
      </p:sp>
      <p:pic>
        <p:nvPicPr>
          <p:cNvPr id="5" name="Picture 4">
            <a:extLst>
              <a:ext uri="{FF2B5EF4-FFF2-40B4-BE49-F238E27FC236}">
                <a16:creationId xmlns:a16="http://schemas.microsoft.com/office/drawing/2014/main" id="{0FA276F7-E3B9-0F0E-6CE9-04CAF7CCDD4F}"/>
              </a:ext>
              <a:ext uri="{C183D7F6-B498-43B3-948B-1728B52AA6E4}">
                <adec:decorative xmlns:adec="http://schemas.microsoft.com/office/drawing/2017/decorative" val="1"/>
              </a:ext>
            </a:extLst>
          </p:cNvPr>
          <p:cNvPicPr>
            <a:picLocks noChangeAspect="1"/>
          </p:cNvPicPr>
          <p:nvPr/>
        </p:nvPicPr>
        <p:blipFill>
          <a:blip r:embed="rId4"/>
          <a:srcRect l="1500" t="91666" r="80835" b="2121"/>
          <a:stretch/>
        </p:blipFill>
        <p:spPr>
          <a:xfrm>
            <a:off x="9669780" y="362652"/>
            <a:ext cx="2153681" cy="426018"/>
          </a:xfrm>
          <a:prstGeom prst="rect">
            <a:avLst/>
          </a:prstGeom>
        </p:spPr>
      </p:pic>
      <p:sp>
        <p:nvSpPr>
          <p:cNvPr id="8" name="Text ">
            <a:extLst>
              <a:ext uri="{FF2B5EF4-FFF2-40B4-BE49-F238E27FC236}">
                <a16:creationId xmlns:a16="http://schemas.microsoft.com/office/drawing/2014/main" id="{18D61749-1522-D07B-153B-FF19C5B78C19}"/>
              </a:ext>
            </a:extLst>
          </p:cNvPr>
          <p:cNvSpPr txBox="1"/>
          <p:nvPr/>
        </p:nvSpPr>
        <p:spPr>
          <a:xfrm>
            <a:off x="432334" y="1277934"/>
            <a:ext cx="10914857"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ea typeface="Times New Roman" panose="02020603050405020304" pitchFamily="18" charset="0"/>
              </a:rPr>
              <a:t>The first railway reached Bradford in 1846, carrying passengers and goods to Leeds in just over an hour. </a:t>
            </a:r>
          </a:p>
        </p:txBody>
      </p:sp>
      <p:sp>
        <p:nvSpPr>
          <p:cNvPr id="19" name="TextBox 18">
            <a:extLst>
              <a:ext uri="{FF2B5EF4-FFF2-40B4-BE49-F238E27FC236}">
                <a16:creationId xmlns:a16="http://schemas.microsoft.com/office/drawing/2014/main" id="{51516BFC-ECB9-6645-62F6-D03A1B88A05F}"/>
              </a:ext>
            </a:extLst>
          </p:cNvPr>
          <p:cNvSpPr txBox="1"/>
          <p:nvPr/>
        </p:nvSpPr>
        <p:spPr>
          <a:xfrm>
            <a:off x="432334" y="2281779"/>
            <a:ext cx="3709295"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ea typeface="Times New Roman" panose="02020603050405020304" pitchFamily="18" charset="0"/>
              </a:rPr>
              <a:t>In 1867 a second line linked Bradford with Manchester.</a:t>
            </a:r>
          </a:p>
        </p:txBody>
      </p:sp>
      <p:sp>
        <p:nvSpPr>
          <p:cNvPr id="14" name="TextBox 13">
            <a:extLst>
              <a:ext uri="{FF2B5EF4-FFF2-40B4-BE49-F238E27FC236}">
                <a16:creationId xmlns:a16="http://schemas.microsoft.com/office/drawing/2014/main" id="{D58E84B9-7215-E258-C949-939653298A6B}"/>
              </a:ext>
            </a:extLst>
          </p:cNvPr>
          <p:cNvSpPr txBox="1"/>
          <p:nvPr/>
        </p:nvSpPr>
        <p:spPr>
          <a:xfrm>
            <a:off x="432334" y="3285624"/>
            <a:ext cx="4077673" cy="2277547"/>
          </a:xfrm>
          <a:prstGeom prst="rect">
            <a:avLst/>
          </a:prstGeom>
          <a:noFill/>
        </p:spPr>
        <p:txBody>
          <a:bodyPr wrap="square">
            <a:spAutoFit/>
          </a:bodyPr>
          <a:lstStyle/>
          <a:p>
            <a:pPr>
              <a:lnSpc>
                <a:spcPct val="150000"/>
              </a:lnSpc>
            </a:pPr>
            <a:r>
              <a:rPr lang="en-GB" sz="1600">
                <a:latin typeface="Linkpen 17a Print" panose="03050602060000000000" pitchFamily="66" charset="77"/>
                <a:ea typeface="Times New Roman" panose="02020603050405020304" pitchFamily="18" charset="0"/>
              </a:rPr>
              <a:t>New stations and grand hotels sprang up, and the town’s trams carried workers from home to mill each day. </a:t>
            </a:r>
          </a:p>
          <a:p>
            <a:pPr>
              <a:lnSpc>
                <a:spcPct val="150000"/>
              </a:lnSpc>
            </a:pPr>
            <a:r>
              <a:rPr lang="en-GB" sz="1600">
                <a:latin typeface="Linkpen 17a Print" panose="03050602060000000000" pitchFamily="66" charset="77"/>
                <a:ea typeface="Times New Roman" panose="02020603050405020304" pitchFamily="18" charset="0"/>
              </a:rPr>
              <a:t>Railways spread Bradford cloth across Britain and beyond.</a:t>
            </a:r>
          </a:p>
        </p:txBody>
      </p:sp>
      <p:pic>
        <p:nvPicPr>
          <p:cNvPr id="9" name="Picture 8" descr="An illustration of an old steam train">
            <a:extLst>
              <a:ext uri="{FF2B5EF4-FFF2-40B4-BE49-F238E27FC236}">
                <a16:creationId xmlns:a16="http://schemas.microsoft.com/office/drawing/2014/main" id="{5B9A1A29-B718-4A70-5C4F-C1BC33A89051}"/>
              </a:ext>
            </a:extLst>
          </p:cNvPr>
          <p:cNvPicPr>
            <a:picLocks noChangeAspect="1"/>
          </p:cNvPicPr>
          <p:nvPr/>
        </p:nvPicPr>
        <p:blipFill>
          <a:blip r:embed="rId5"/>
          <a:stretch>
            <a:fillRect/>
          </a:stretch>
        </p:blipFill>
        <p:spPr>
          <a:xfrm flipH="1">
            <a:off x="4751927" y="1873955"/>
            <a:ext cx="10789590" cy="3980284"/>
          </a:xfrm>
          <a:prstGeom prst="rect">
            <a:avLst/>
          </a:prstGeom>
        </p:spPr>
      </p:pic>
      <p:pic>
        <p:nvPicPr>
          <p:cNvPr id="16" name="Picture 15">
            <a:extLst>
              <a:ext uri="{FF2B5EF4-FFF2-40B4-BE49-F238E27FC236}">
                <a16:creationId xmlns:a16="http://schemas.microsoft.com/office/drawing/2014/main" id="{6F49E9B2-9D4E-AE6B-768F-8E9B93FBF9DD}"/>
              </a:ext>
              <a:ext uri="{C183D7F6-B498-43B3-948B-1728B52AA6E4}">
                <adec:decorative xmlns:adec="http://schemas.microsoft.com/office/drawing/2017/decorative" val="1"/>
              </a:ext>
            </a:extLst>
          </p:cNvPr>
          <p:cNvPicPr>
            <a:picLocks noChangeAspect="1"/>
          </p:cNvPicPr>
          <p:nvPr/>
        </p:nvPicPr>
        <p:blipFill>
          <a:blip r:embed="rId6"/>
          <a:srcRect t="76411"/>
          <a:stretch/>
        </p:blipFill>
        <p:spPr>
          <a:xfrm>
            <a:off x="0" y="5410388"/>
            <a:ext cx="12192000" cy="1617370"/>
          </a:xfrm>
          <a:prstGeom prst="rect">
            <a:avLst/>
          </a:prstGeom>
        </p:spPr>
      </p:pic>
      <p:pic>
        <p:nvPicPr>
          <p:cNvPr id="4" name="Picture 3">
            <a:extLst>
              <a:ext uri="{FF2B5EF4-FFF2-40B4-BE49-F238E27FC236}">
                <a16:creationId xmlns:a16="http://schemas.microsoft.com/office/drawing/2014/main" id="{775933A3-149A-5D22-D460-8EBE4819EF4E}"/>
              </a:ext>
              <a:ext uri="{C183D7F6-B498-43B3-948B-1728B52AA6E4}">
                <adec:decorative xmlns:adec="http://schemas.microsoft.com/office/drawing/2017/decorative" val="1"/>
              </a:ext>
            </a:extLst>
          </p:cNvPr>
          <p:cNvPicPr>
            <a:picLocks noChangeAspect="1"/>
          </p:cNvPicPr>
          <p:nvPr/>
        </p:nvPicPr>
        <p:blipFill>
          <a:blip r:embed="rId7"/>
          <a:srcRect l="87375" t="82253"/>
          <a:stretch/>
        </p:blipFill>
        <p:spPr>
          <a:xfrm>
            <a:off x="10652760" y="5641153"/>
            <a:ext cx="1539240" cy="1216847"/>
          </a:xfrm>
          <a:prstGeom prst="rect">
            <a:avLst/>
          </a:prstGeom>
        </p:spPr>
      </p:pic>
    </p:spTree>
    <p:extLst>
      <p:ext uri="{BB962C8B-B14F-4D97-AF65-F5344CB8AC3E}">
        <p14:creationId xmlns:p14="http://schemas.microsoft.com/office/powerpoint/2010/main" val="354692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childTnLst>
                                </p:cTn>
                              </p:par>
                            </p:childTnLst>
                          </p:cTn>
                        </p:par>
                        <p:par>
                          <p:cTn id="20" fill="hold">
                            <p:stCondLst>
                              <p:cond delay="4000"/>
                            </p:stCondLst>
                            <p:childTnLst>
                              <p:par>
                                <p:cTn id="21" presetID="2" presetClass="entr" presetSubtype="2" decel="5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2000" fill="hold"/>
                                        <p:tgtEl>
                                          <p:spTgt spid="9"/>
                                        </p:tgtEl>
                                        <p:attrNameLst>
                                          <p:attrName>ppt_x</p:attrName>
                                        </p:attrNameLst>
                                      </p:cBhvr>
                                      <p:tavLst>
                                        <p:tav tm="0">
                                          <p:val>
                                            <p:strVal val="1+#ppt_w/2"/>
                                          </p:val>
                                        </p:tav>
                                        <p:tav tm="100000">
                                          <p:val>
                                            <p:strVal val="#ppt_x"/>
                                          </p:val>
                                        </p:tav>
                                      </p:tavLst>
                                    </p:anim>
                                    <p:anim calcmode="lin" valueType="num">
                                      <p:cBhvr additive="base">
                                        <p:cTn id="24" dur="2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9" grpId="0"/>
      <p:bldP spid="14"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575</TotalTime>
  <Words>1828</Words>
  <Application>Microsoft Macintosh PowerPoint</Application>
  <PresentationFormat>Widescreen</PresentationFormat>
  <Paragraphs>133</Paragraphs>
  <Slides>19</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Superclarendon Rg</vt:lpstr>
      <vt:lpstr>Calibri Light</vt:lpstr>
      <vt:lpstr>Aptos</vt:lpstr>
      <vt:lpstr>Arial</vt:lpstr>
      <vt:lpstr>Linkpen 17a Print</vt:lpstr>
      <vt:lpstr>Calibri</vt:lpstr>
      <vt:lpstr>Office Theme</vt:lpstr>
      <vt:lpstr>Bradford and the textile industry</vt:lpstr>
      <vt:lpstr>How did Bradford become an international centre of the textile industry?</vt:lpstr>
      <vt:lpstr>Early Bradford and the wool trade</vt:lpstr>
      <vt:lpstr>Cloth-making in home workshops</vt:lpstr>
      <vt:lpstr>From Kersey to Worsted</vt:lpstr>
      <vt:lpstr>Building better roads</vt:lpstr>
      <vt:lpstr>The Bradford canal</vt:lpstr>
      <vt:lpstr>The Industrial Revolution arrives</vt:lpstr>
      <vt:lpstr>Railways come to Bradford</vt:lpstr>
      <vt:lpstr>A city of mills</vt:lpstr>
      <vt:lpstr>Smoke and squalor</vt:lpstr>
      <vt:lpstr>Cleaning up the town</vt:lpstr>
      <vt:lpstr>Richard Oastler- The factory king</vt:lpstr>
      <vt:lpstr>Titas Salt and Saltaire</vt:lpstr>
      <vt:lpstr>Clues to the Past</vt:lpstr>
      <vt:lpstr>The Wool Exchange</vt:lpstr>
      <vt:lpstr>Lister Mills</vt:lpstr>
      <vt:lpstr>Cartwright Hall</vt:lpstr>
      <vt:lpstr>Bradford City Hall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Teacher's Pet Classroom Resources</cp:lastModifiedBy>
  <cp:revision>59</cp:revision>
  <dcterms:created xsi:type="dcterms:W3CDTF">2022-12-09T08:02:53Z</dcterms:created>
  <dcterms:modified xsi:type="dcterms:W3CDTF">2025-07-14T08:51:01Z</dcterms:modified>
</cp:coreProperties>
</file>