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5" r:id="rId3"/>
    <p:sldId id="257" r:id="rId4"/>
    <p:sldId id="258" r:id="rId5"/>
    <p:sldId id="259" r:id="rId6"/>
    <p:sldId id="261" r:id="rId7"/>
    <p:sldId id="266" r:id="rId8"/>
  </p:sldIdLst>
  <p:sldSz cx="9144000" cy="6858000" type="screen4x3"/>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40" autoAdjust="0"/>
  </p:normalViewPr>
  <p:slideViewPr>
    <p:cSldViewPr>
      <p:cViewPr varScale="1">
        <p:scale>
          <a:sx n="58" d="100"/>
          <a:sy n="58" d="100"/>
        </p:scale>
        <p:origin x="-23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4859B872-C11F-4EC9-B4D8-A00F2DCD1A50}" type="datetimeFigureOut">
              <a:rPr lang="en-GB" smtClean="0"/>
              <a:t>17/01/2020</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6EED350D-A1DB-4382-B19A-DAEB93513227}" type="slidenum">
              <a:rPr lang="en-GB" smtClean="0"/>
              <a:t>‹#›</a:t>
            </a:fld>
            <a:endParaRPr lang="en-GB"/>
          </a:p>
        </p:txBody>
      </p:sp>
    </p:spTree>
    <p:extLst>
      <p:ext uri="{BB962C8B-B14F-4D97-AF65-F5344CB8AC3E}">
        <p14:creationId xmlns:p14="http://schemas.microsoft.com/office/powerpoint/2010/main" val="181379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istoricengland.org.uk/content/docs/education/explorer/bradford-timeline-do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smtClean="0">
                <a:solidFill>
                  <a:schemeClr val="tx2"/>
                </a:solidFill>
              </a:rPr>
              <a:t>What can buildings tell us about the history of Bradford?</a:t>
            </a:r>
            <a:r>
              <a:rPr lang="en-GB" sz="1400" b="1" dirty="0" smtClean="0"/>
              <a:t/>
            </a:r>
            <a:br>
              <a:rPr lang="en-GB" sz="1400" b="1" dirty="0" smtClean="0"/>
            </a:br>
            <a:r>
              <a:rPr lang="en-GB" sz="1400" b="1" dirty="0" smtClean="0"/>
              <a:t>Learning Objective</a:t>
            </a:r>
            <a:r>
              <a:rPr lang="en-GB" sz="1400" dirty="0" smtClean="0"/>
              <a:t/>
            </a:r>
            <a:br>
              <a:rPr lang="en-GB" sz="1400" dirty="0" smtClean="0"/>
            </a:br>
            <a:r>
              <a:rPr lang="en-GB" sz="1400" dirty="0" smtClean="0"/>
              <a:t>To analyse an historical narrative for evidence of the development of a place over time including different settlement patterns.</a:t>
            </a:r>
          </a:p>
          <a:p>
            <a:pPr rtl="0"/>
            <a:r>
              <a:rPr lang="en-GB" sz="1400" dirty="0" smtClean="0"/>
              <a:t/>
            </a:r>
            <a:br>
              <a:rPr lang="en-GB" sz="1400" dirty="0" smtClean="0"/>
            </a:br>
            <a:r>
              <a:rPr lang="en-GB" sz="1400" b="1" dirty="0" smtClean="0"/>
              <a:t>Learning Outcomes</a:t>
            </a:r>
            <a:r>
              <a:rPr lang="en-GB" sz="1400" dirty="0" smtClean="0"/>
              <a:t/>
            </a:r>
            <a:br>
              <a:rPr lang="en-GB" sz="1400" dirty="0" smtClean="0"/>
            </a:br>
            <a:r>
              <a:rPr lang="en-GB" sz="1400" dirty="0" smtClean="0"/>
              <a:t>Pupils will analyse an historical narrative for evidence of the development of a place over time</a:t>
            </a:r>
          </a:p>
          <a:p>
            <a:pPr rtl="0"/>
            <a:endParaRPr lang="en-GB" sz="1400" dirty="0" smtClean="0"/>
          </a:p>
          <a:p>
            <a:pPr rtl="0"/>
            <a:r>
              <a:rPr lang="en-GB" sz="1400" dirty="0" smtClean="0"/>
              <a:t>Pupils will highlight information on the timeline as evidence of the development of Bradford over time, including settlement patterns of different groups of migrants</a:t>
            </a:r>
          </a:p>
          <a:p>
            <a:pPr rtl="0"/>
            <a:endParaRPr lang="en-GB" sz="1400" dirty="0" smtClean="0"/>
          </a:p>
          <a:p>
            <a:pPr rtl="0"/>
            <a:r>
              <a:rPr lang="en-GB" sz="1400" dirty="0" smtClean="0"/>
              <a:t>Pupils will considered and then reconsider whether statements about Bradford are true or false</a:t>
            </a:r>
          </a:p>
          <a:p>
            <a:pPr rtl="0"/>
            <a:endParaRPr lang="en-GB" sz="1400" dirty="0" smtClean="0"/>
          </a:p>
          <a:p>
            <a:pPr rtl="0"/>
            <a:r>
              <a:rPr lang="en-GB" sz="1400" dirty="0" smtClean="0"/>
              <a:t>Pupils will plot information on to graphs, present hem to peers and discuss relationship between different graphs </a:t>
            </a:r>
            <a:br>
              <a:rPr lang="en-GB" sz="1400" dirty="0" smtClean="0"/>
            </a:br>
            <a:r>
              <a:rPr lang="en-GB" sz="1400" dirty="0" smtClean="0"/>
              <a:t/>
            </a:r>
            <a:br>
              <a:rPr lang="en-GB" sz="1400" dirty="0" smtClean="0"/>
            </a:br>
            <a:endParaRPr lang="en-GB" sz="1400" dirty="0"/>
          </a:p>
        </p:txBody>
      </p:sp>
      <p:sp>
        <p:nvSpPr>
          <p:cNvPr id="4" name="Slide Number Placeholder 3"/>
          <p:cNvSpPr>
            <a:spLocks noGrp="1"/>
          </p:cNvSpPr>
          <p:nvPr>
            <p:ph type="sldNum" sz="quarter" idx="5"/>
          </p:nvPr>
        </p:nvSpPr>
        <p:spPr/>
        <p:txBody>
          <a:bodyPr/>
          <a:lstStyle/>
          <a:p>
            <a:pPr>
              <a:defRPr/>
            </a:pPr>
            <a:fld id="{2FA2E0A6-ECD2-43B7-8457-5B355A88D1C7}" type="slidenum">
              <a:rPr lang="en-GB" smtClean="0"/>
              <a:pPr>
                <a:defRPr/>
              </a:pPr>
              <a:t>1</a:t>
            </a:fld>
            <a:endParaRPr lang="en-GB" dirty="0"/>
          </a:p>
        </p:txBody>
      </p:sp>
      <p:sp>
        <p:nvSpPr>
          <p:cNvPr id="2" name="Footer Placeholder 1"/>
          <p:cNvSpPr>
            <a:spLocks noGrp="1"/>
          </p:cNvSpPr>
          <p:nvPr>
            <p:ph type="ftr" sz="quarter" idx="4"/>
          </p:nvPr>
        </p:nvSpPr>
        <p:spPr/>
        <p:txBody>
          <a:bodyPr/>
          <a:lstStyle/>
          <a:p>
            <a:pPr>
              <a:defRPr/>
            </a:pPr>
            <a:r>
              <a:rPr lang="en-GB" dirty="0" smtClean="0"/>
              <a:t>Historic England education</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400" dirty="0" smtClean="0"/>
              <a:t>Starter Activity</a:t>
            </a:r>
          </a:p>
          <a:p>
            <a:pPr rtl="0"/>
            <a:r>
              <a:rPr lang="en-GB" sz="1400" dirty="0" smtClean="0"/>
              <a:t>Display the image of a local building that is known to have changed its use over time</a:t>
            </a:r>
            <a:br>
              <a:rPr lang="en-GB" sz="1400" dirty="0" smtClean="0"/>
            </a:br>
            <a:r>
              <a:rPr lang="en-GB" sz="1400" dirty="0" smtClean="0"/>
              <a:t>e.g. The school building itself if it once had a former use, a former cinema that is now a bingo hall, a former factory that is now a place of worship etc.</a:t>
            </a:r>
            <a:br>
              <a:rPr lang="en-GB" sz="1400" dirty="0" smtClean="0"/>
            </a:br>
            <a:r>
              <a:rPr lang="en-GB" sz="1400" dirty="0" smtClean="0"/>
              <a:t>Explain its history and ask pairs to briefly discuss what this might reveal about the history of the locality e.g. that people go to the cinema less now, that a once important industry has declined, that a particular religion has become important. Lead discussion, taking comments from pairs.</a:t>
            </a: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2</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smtClean="0"/>
              <a:t>Initial </a:t>
            </a:r>
            <a:r>
              <a:rPr lang="en-GB" sz="1300" b="1" dirty="0"/>
              <a:t>stimulus activity or starter</a:t>
            </a:r>
          </a:p>
          <a:p>
            <a:pPr marL="181154" indent="-181154">
              <a:buFont typeface="Arial" pitchFamily="34" charset="0"/>
              <a:buChar char="•"/>
            </a:pPr>
            <a:r>
              <a:rPr lang="en-GB" sz="1300" dirty="0"/>
              <a:t>Display the statements </a:t>
            </a:r>
            <a:r>
              <a:rPr lang="en-GB" sz="1300" dirty="0" smtClean="0"/>
              <a:t>above about Bradford.</a:t>
            </a:r>
            <a:endParaRPr lang="en-GB" sz="1300" dirty="0"/>
          </a:p>
          <a:p>
            <a:pPr marL="181154" indent="-181154">
              <a:buFont typeface="Arial" pitchFamily="34" charset="0"/>
              <a:buChar char="•"/>
            </a:pPr>
            <a:r>
              <a:rPr lang="en-GB" sz="1300" dirty="0"/>
              <a:t>Ask pairs to discuss which ones they think are true or false, take comments from selected pairs and hold a class vote about each one in turn. Place T for true by a statement if the majority think the statement is true or F for false if they think it is not. Keep a record of the opinion for each statement.</a:t>
            </a: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EED350D-A1DB-4382-B19A-DAEB93513227}" type="slidenum">
              <a:rPr lang="en-GB" smtClean="0"/>
              <a:t>3</a:t>
            </a:fld>
            <a:endParaRPr lang="en-GB"/>
          </a:p>
        </p:txBody>
      </p:sp>
    </p:spTree>
    <p:extLst>
      <p:ext uri="{BB962C8B-B14F-4D97-AF65-F5344CB8AC3E}">
        <p14:creationId xmlns:p14="http://schemas.microsoft.com/office/powerpoint/2010/main" val="95247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Activity One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Give out copies of the migratory timeline </a:t>
            </a:r>
            <a:r>
              <a:rPr lang="en-GB" sz="1200" u="sng" kern="1200" dirty="0" smtClean="0">
                <a:solidFill>
                  <a:schemeClr val="tx1"/>
                </a:solidFill>
                <a:effectLst/>
                <a:latin typeface="+mn-lt"/>
                <a:ea typeface="+mn-ea"/>
                <a:cs typeface="+mn-cs"/>
                <a:hlinkClick r:id="rId3"/>
              </a:rPr>
              <a:t>https://historicengland.org.uk/content/docs/education/explorer/bradford-timeline-doc/</a:t>
            </a:r>
            <a:r>
              <a:rPr lang="en-GB" sz="1200" kern="1200" dirty="0" smtClean="0">
                <a:solidFill>
                  <a:schemeClr val="tx1"/>
                </a:solidFill>
                <a:effectLst/>
                <a:latin typeface="+mn-lt"/>
                <a:ea typeface="+mn-ea"/>
                <a:cs typeface="+mn-cs"/>
              </a:rPr>
              <a:t> </a:t>
            </a:r>
          </a:p>
          <a:p>
            <a:r>
              <a:rPr lang="en-GB" sz="1300" smtClean="0"/>
              <a:t> of </a:t>
            </a:r>
            <a:r>
              <a:rPr lang="en-GB" sz="1300" dirty="0"/>
              <a:t>Bradford to different groups or pairs.</a:t>
            </a:r>
          </a:p>
          <a:p>
            <a:pPr marL="181154" indent="-181154">
              <a:buFont typeface="Arial" pitchFamily="34" charset="0"/>
              <a:buChar char="•"/>
            </a:pPr>
            <a:r>
              <a:rPr lang="en-GB" sz="1300" dirty="0"/>
              <a:t>Allocate different groups or pairs to highlight dates and details relating to different points on slide two. These are; </a:t>
            </a:r>
          </a:p>
          <a:p>
            <a:pPr marL="664232" lvl="1" indent="-181154">
              <a:buFont typeface="Arial" pitchFamily="34" charset="0"/>
              <a:buChar char="•"/>
            </a:pPr>
            <a:r>
              <a:rPr lang="en-GB" sz="1300" dirty="0"/>
              <a:t>The population of Bradford from 1776</a:t>
            </a:r>
          </a:p>
          <a:p>
            <a:pPr marL="664232" lvl="1" indent="-181154">
              <a:buFont typeface="Arial" pitchFamily="34" charset="0"/>
              <a:buChar char="•"/>
            </a:pPr>
            <a:r>
              <a:rPr lang="en-GB" sz="1300" dirty="0" smtClean="0"/>
              <a:t>Irish </a:t>
            </a:r>
            <a:r>
              <a:rPr lang="en-GB" sz="1300" dirty="0"/>
              <a:t>people in Bradford</a:t>
            </a:r>
          </a:p>
          <a:p>
            <a:pPr marL="664232" lvl="1" indent="-181154">
              <a:buFont typeface="Arial" pitchFamily="34" charset="0"/>
              <a:buChar char="•"/>
            </a:pPr>
            <a:r>
              <a:rPr lang="en-GB" sz="1300" dirty="0"/>
              <a:t>German people in Bradford</a:t>
            </a:r>
          </a:p>
          <a:p>
            <a:pPr marL="664232" lvl="1" indent="-181154">
              <a:buFont typeface="Arial" pitchFamily="34" charset="0"/>
              <a:buChar char="•"/>
            </a:pPr>
            <a:r>
              <a:rPr lang="en-GB" sz="1300" dirty="0"/>
              <a:t>Jewish people in Bradford</a:t>
            </a:r>
          </a:p>
          <a:p>
            <a:pPr marL="664232" lvl="1" indent="-181154">
              <a:buFont typeface="Arial" pitchFamily="34" charset="0"/>
              <a:buChar char="•"/>
            </a:pPr>
            <a:r>
              <a:rPr lang="en-GB" sz="1300" dirty="0"/>
              <a:t>South Asian people in Bradford</a:t>
            </a:r>
          </a:p>
          <a:p>
            <a:pPr marL="664232" lvl="1" indent="-181154">
              <a:buFont typeface="Arial" pitchFamily="34" charset="0"/>
              <a:buChar char="•"/>
            </a:pPr>
            <a:r>
              <a:rPr lang="en-GB" sz="1300" dirty="0"/>
              <a:t>East European people in Bradford (from Poland Hungary, Latvia, Ukraine, Serbia </a:t>
            </a:r>
            <a:r>
              <a:rPr lang="en-GB" sz="1300" dirty="0" err="1"/>
              <a:t>etc</a:t>
            </a:r>
            <a:r>
              <a:rPr lang="en-GB" sz="1300" dirty="0"/>
              <a:t>)</a:t>
            </a:r>
          </a:p>
          <a:p>
            <a:pPr marL="664232" lvl="1" indent="-181154">
              <a:buFont typeface="Arial" pitchFamily="34" charset="0"/>
              <a:buChar char="•"/>
            </a:pPr>
            <a:r>
              <a:rPr lang="en-GB" sz="1300" dirty="0"/>
              <a:t>Caribbean people in Bradford</a:t>
            </a:r>
          </a:p>
          <a:p>
            <a:r>
              <a:rPr lang="en-GB" sz="1300" dirty="0"/>
              <a:t>(Some tasks will take longer than others and some groups or pairs may need to be given more than one item on the list to check the timeline for</a:t>
            </a:r>
            <a:r>
              <a:rPr lang="en-GB" sz="1300" dirty="0" smtClean="0"/>
              <a:t>.)</a:t>
            </a:r>
          </a:p>
          <a:p>
            <a:endParaRPr lang="en-GB" sz="1300" dirty="0" smtClean="0"/>
          </a:p>
          <a:p>
            <a:r>
              <a:rPr lang="en-GB" sz="1300" dirty="0" smtClean="0"/>
              <a:t>Which groups are</a:t>
            </a:r>
            <a:r>
              <a:rPr lang="en-GB" sz="1300" baseline="0" dirty="0" smtClean="0"/>
              <a:t> more challenging to research from the timeline?</a:t>
            </a:r>
            <a:endParaRPr lang="en-GB" sz="1300" dirty="0"/>
          </a:p>
          <a:p>
            <a:endParaRPr lang="en-GB" dirty="0"/>
          </a:p>
        </p:txBody>
      </p:sp>
      <p:sp>
        <p:nvSpPr>
          <p:cNvPr id="4" name="Slide Number Placeholder 3"/>
          <p:cNvSpPr>
            <a:spLocks noGrp="1"/>
          </p:cNvSpPr>
          <p:nvPr>
            <p:ph type="sldNum" sz="quarter" idx="10"/>
          </p:nvPr>
        </p:nvSpPr>
        <p:spPr/>
        <p:txBody>
          <a:bodyPr/>
          <a:lstStyle/>
          <a:p>
            <a:fld id="{6EED350D-A1DB-4382-B19A-DAEB93513227}" type="slidenum">
              <a:rPr lang="en-GB" smtClean="0"/>
              <a:t>4</a:t>
            </a:fld>
            <a:endParaRPr lang="en-GB"/>
          </a:p>
        </p:txBody>
      </p:sp>
    </p:spTree>
    <p:extLst>
      <p:ext uri="{BB962C8B-B14F-4D97-AF65-F5344CB8AC3E}">
        <p14:creationId xmlns:p14="http://schemas.microsoft.com/office/powerpoint/2010/main" val="285440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Activity Two</a:t>
            </a:r>
          </a:p>
          <a:p>
            <a:r>
              <a:rPr lang="en-GB" sz="1300" dirty="0"/>
              <a:t>Ask the pairs or groups highlighting details of the population growth of the city from the timeline to plot a graph using their data onto a version of the graph </a:t>
            </a:r>
            <a:r>
              <a:rPr lang="en-GB" sz="1300" dirty="0" smtClean="0"/>
              <a:t>on this slide.</a:t>
            </a:r>
            <a:endParaRPr lang="en-GB" sz="1300" dirty="0"/>
          </a:p>
          <a:p>
            <a:endParaRPr lang="en-GB" dirty="0"/>
          </a:p>
        </p:txBody>
      </p:sp>
      <p:sp>
        <p:nvSpPr>
          <p:cNvPr id="4" name="Slide Number Placeholder 3"/>
          <p:cNvSpPr>
            <a:spLocks noGrp="1"/>
          </p:cNvSpPr>
          <p:nvPr>
            <p:ph type="sldNum" sz="quarter" idx="10"/>
          </p:nvPr>
        </p:nvSpPr>
        <p:spPr/>
        <p:txBody>
          <a:bodyPr/>
          <a:lstStyle/>
          <a:p>
            <a:fld id="{6EED350D-A1DB-4382-B19A-DAEB93513227}" type="slidenum">
              <a:rPr lang="en-GB" smtClean="0"/>
              <a:t>5</a:t>
            </a:fld>
            <a:endParaRPr lang="en-GB"/>
          </a:p>
        </p:txBody>
      </p:sp>
    </p:spTree>
    <p:extLst>
      <p:ext uri="{BB962C8B-B14F-4D97-AF65-F5344CB8AC3E}">
        <p14:creationId xmlns:p14="http://schemas.microsoft.com/office/powerpoint/2010/main" val="369396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Explain to the remaining groups dealing with different migrants groups that they will plot a graph for their group according to how "visible" these people were (defined according to how much Bradford people were aware of this particular group and what they were doing in the city at particular times). Use the graph on Slide Six.</a:t>
            </a:r>
          </a:p>
          <a:p>
            <a:endParaRPr lang="en-GB" dirty="0"/>
          </a:p>
        </p:txBody>
      </p:sp>
      <p:sp>
        <p:nvSpPr>
          <p:cNvPr id="4" name="Slide Number Placeholder 3"/>
          <p:cNvSpPr>
            <a:spLocks noGrp="1"/>
          </p:cNvSpPr>
          <p:nvPr>
            <p:ph type="sldNum" sz="quarter" idx="10"/>
          </p:nvPr>
        </p:nvSpPr>
        <p:spPr/>
        <p:txBody>
          <a:bodyPr/>
          <a:lstStyle/>
          <a:p>
            <a:fld id="{6EED350D-A1DB-4382-B19A-DAEB93513227}" type="slidenum">
              <a:rPr lang="en-GB" smtClean="0"/>
              <a:t>6</a:t>
            </a:fld>
            <a:endParaRPr lang="en-GB"/>
          </a:p>
        </p:txBody>
      </p:sp>
    </p:spTree>
    <p:extLst>
      <p:ext uri="{BB962C8B-B14F-4D97-AF65-F5344CB8AC3E}">
        <p14:creationId xmlns:p14="http://schemas.microsoft.com/office/powerpoint/2010/main" val="213981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Activity Three</a:t>
            </a:r>
          </a:p>
          <a:p>
            <a:r>
              <a:rPr lang="en-GB" sz="1400" dirty="0" smtClean="0"/>
              <a:t>Ask selected pairs or groups to display their graphs and explain any pattern on them.</a:t>
            </a:r>
          </a:p>
          <a:p>
            <a:r>
              <a:rPr lang="en-GB" sz="1400" dirty="0" smtClean="0"/>
              <a:t>Lead discussion about any relationships between graphs that pupils might have noticed.</a:t>
            </a:r>
          </a:p>
          <a:p>
            <a:r>
              <a:rPr lang="en-GB" sz="1400" b="1" dirty="0" smtClean="0"/>
              <a:t>Plenary</a:t>
            </a:r>
          </a:p>
          <a:p>
            <a:r>
              <a:rPr lang="en-GB" sz="1400" dirty="0" smtClean="0"/>
              <a:t>Display the statements about Bradford discussed for being true or false in the starter activity (repeated in Slide Seven with answers). Review each statement in turn discussing whether knowledge and counted in the timeline changes any views on the statement being true or false.</a:t>
            </a: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EED350D-A1DB-4382-B19A-DAEB93513227}" type="slidenum">
              <a:rPr lang="en-GB" smtClean="0"/>
              <a:t>7</a:t>
            </a:fld>
            <a:endParaRPr lang="en-GB"/>
          </a:p>
        </p:txBody>
      </p:sp>
    </p:spTree>
    <p:extLst>
      <p:ext uri="{BB962C8B-B14F-4D97-AF65-F5344CB8AC3E}">
        <p14:creationId xmlns:p14="http://schemas.microsoft.com/office/powerpoint/2010/main" val="95247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C08B90-1F13-4901-9802-EA92AA25186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41948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C08B90-1F13-4901-9802-EA92AA25186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121995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C08B90-1F13-4901-9802-EA92AA25186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291031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C08B90-1F13-4901-9802-EA92AA25186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189947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08B90-1F13-4901-9802-EA92AA25186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310147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C08B90-1F13-4901-9802-EA92AA251866}"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135989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C08B90-1F13-4901-9802-EA92AA251866}" type="datetimeFigureOut">
              <a:rPr lang="en-GB" smtClean="0"/>
              <a:t>17/01/2020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102049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C08B90-1F13-4901-9802-EA92AA251866}" type="datetimeFigureOut">
              <a:rPr lang="en-GB" smtClean="0"/>
              <a:t>17/01/2020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389439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08B90-1F13-4901-9802-EA92AA251866}" type="datetimeFigureOut">
              <a:rPr lang="en-GB" smtClean="0"/>
              <a:t>17/01/2020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146133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08B90-1F13-4901-9802-EA92AA251866}"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276430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08B90-1F13-4901-9802-EA92AA251866}"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4867BA-6F85-4F63-B407-BD5635F3BCD3}" type="slidenum">
              <a:rPr lang="en-GB" smtClean="0"/>
              <a:t>‹#›</a:t>
            </a:fld>
            <a:endParaRPr lang="en-GB"/>
          </a:p>
        </p:txBody>
      </p:sp>
    </p:spTree>
    <p:extLst>
      <p:ext uri="{BB962C8B-B14F-4D97-AF65-F5344CB8AC3E}">
        <p14:creationId xmlns:p14="http://schemas.microsoft.com/office/powerpoint/2010/main" val="90569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08B90-1F13-4901-9802-EA92AA251866}" type="datetimeFigureOut">
              <a:rPr lang="en-GB" smtClean="0"/>
              <a:t>17/01/2020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867BA-6F85-4F63-B407-BD5635F3BCD3}" type="slidenum">
              <a:rPr lang="en-GB" smtClean="0"/>
              <a:t>‹#›</a:t>
            </a:fld>
            <a:endParaRPr lang="en-GB"/>
          </a:p>
        </p:txBody>
      </p:sp>
    </p:spTree>
    <p:extLst>
      <p:ext uri="{BB962C8B-B14F-4D97-AF65-F5344CB8AC3E}">
        <p14:creationId xmlns:p14="http://schemas.microsoft.com/office/powerpoint/2010/main" val="2237126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hyperlink" Target="https://historicengland.org.uk/services-skills/education/teaching-activities/stories-in-stone-shearbridge-mosque"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istoricengland.org.uk/content/docs/education/explorer/bradford-timeline-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36004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560" y="1268760"/>
            <a:ext cx="7992888" cy="5478423"/>
          </a:xfrm>
          <a:prstGeom prst="rect">
            <a:avLst/>
          </a:prstGeom>
        </p:spPr>
        <p:txBody>
          <a:bodyPr wrap="square">
            <a:spAutoFit/>
          </a:bodyPr>
          <a:lstStyle/>
          <a:p>
            <a:pPr algn="ctr"/>
            <a:r>
              <a:rPr lang="en-GB" sz="3200" dirty="0" smtClean="0">
                <a:latin typeface="Source Sans Pro" pitchFamily="34" charset="0"/>
              </a:rPr>
              <a:t>What </a:t>
            </a:r>
            <a:r>
              <a:rPr lang="en-GB" sz="3200" dirty="0">
                <a:latin typeface="Source Sans Pro" pitchFamily="34" charset="0"/>
              </a:rPr>
              <a:t>can a timeline tell us about the stories of different people </a:t>
            </a:r>
            <a:r>
              <a:rPr lang="en-GB" sz="3200" dirty="0" smtClean="0">
                <a:latin typeface="Source Sans Pro" pitchFamily="34" charset="0"/>
              </a:rPr>
              <a:t>in Bradford</a:t>
            </a:r>
            <a:r>
              <a:rPr lang="en-GB" sz="3200" dirty="0">
                <a:latin typeface="Source Sans Pro" pitchFamily="34" charset="0"/>
              </a:rPr>
              <a:t>?</a:t>
            </a:r>
            <a:endParaRPr lang="en-GB" sz="900" dirty="0" smtClean="0">
              <a:latin typeface="Source Sans Pro" pitchFamily="34" charset="0"/>
            </a:endParaRPr>
          </a:p>
          <a:p>
            <a:r>
              <a:rPr lang="en-GB" sz="2000" b="1" dirty="0" smtClean="0">
                <a:latin typeface="Source Sans Pro" pitchFamily="34" charset="0"/>
              </a:rPr>
              <a:t>Key Stage 2: </a:t>
            </a:r>
            <a:r>
              <a:rPr lang="en-GB" sz="2000" dirty="0" smtClean="0">
                <a:latin typeface="Source Sans Pro" pitchFamily="34" charset="0"/>
              </a:rPr>
              <a:t>History</a:t>
            </a:r>
          </a:p>
          <a:p>
            <a:endParaRPr lang="en-GB" sz="1000" dirty="0" smtClean="0">
              <a:latin typeface="Source Sans Pro" pitchFamily="34" charset="0"/>
            </a:endParaRPr>
          </a:p>
          <a:p>
            <a:r>
              <a:rPr lang="en-GB" sz="2000" b="1" dirty="0" smtClean="0">
                <a:latin typeface="Source Sans Pro" pitchFamily="34" charset="0"/>
              </a:rPr>
              <a:t>Learning Aims and Outcomes</a:t>
            </a:r>
          </a:p>
          <a:p>
            <a:endParaRPr lang="en-GB" sz="1000" dirty="0" smtClean="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itchFamily="34" charset="0"/>
              </a:rPr>
              <a:t>Pupils will analyse an historical narrative for evidence of the development of a place over </a:t>
            </a:r>
            <a:r>
              <a:rPr lang="en-GB" sz="2000" dirty="0" smtClean="0">
                <a:solidFill>
                  <a:srgbClr val="000000"/>
                </a:solidFill>
                <a:latin typeface="Source Sans Pro" pitchFamily="34" charset="0"/>
              </a:rPr>
              <a:t>time</a:t>
            </a:r>
          </a:p>
          <a:p>
            <a:pPr marL="342900" indent="-342900">
              <a:buFont typeface="Arial" pitchFamily="34" charset="0"/>
              <a:buChar char="•"/>
            </a:pPr>
            <a:endParaRPr lang="en-GB" sz="800" dirty="0" smtClean="0">
              <a:solidFill>
                <a:srgbClr val="000000"/>
              </a:solidFill>
              <a:latin typeface="Source Sans Pro" pitchFamily="34" charset="0"/>
            </a:endParaRPr>
          </a:p>
          <a:p>
            <a:pPr marL="342900" indent="-342900">
              <a:buFont typeface="Arial" pitchFamily="34" charset="0"/>
              <a:buChar char="•"/>
            </a:pPr>
            <a:r>
              <a:rPr lang="en-GB" sz="2000" dirty="0" smtClean="0">
                <a:solidFill>
                  <a:srgbClr val="000000"/>
                </a:solidFill>
                <a:latin typeface="Source Sans Pro" pitchFamily="34" charset="0"/>
              </a:rPr>
              <a:t>Pupils </a:t>
            </a:r>
            <a:r>
              <a:rPr lang="en-GB" sz="2000" dirty="0">
                <a:solidFill>
                  <a:srgbClr val="000000"/>
                </a:solidFill>
                <a:latin typeface="Source Sans Pro" pitchFamily="34" charset="0"/>
              </a:rPr>
              <a:t>will highlight information on the timeline as evidence of the development of Bradford over time, including settlement patterns of different groups of migrants</a:t>
            </a:r>
            <a:endParaRPr lang="en-GB" sz="2000" dirty="0" smtClean="0">
              <a:solidFill>
                <a:srgbClr val="000000"/>
              </a:solidFill>
              <a:latin typeface="Source Sans Pro" pitchFamily="34" charset="0"/>
            </a:endParaRPr>
          </a:p>
          <a:p>
            <a:endParaRPr lang="en-GB" sz="1000" dirty="0" smtClean="0">
              <a:solidFill>
                <a:srgbClr val="000000"/>
              </a:solidFill>
              <a:latin typeface="Source Sans Pro" pitchFamily="34" charset="0"/>
            </a:endParaRPr>
          </a:p>
          <a:p>
            <a:pPr marL="342900" indent="-342900">
              <a:buFont typeface="Arial" pitchFamily="34" charset="0"/>
              <a:buChar char="•"/>
            </a:pPr>
            <a:r>
              <a:rPr lang="en-GB" sz="2000" dirty="0" smtClean="0">
                <a:solidFill>
                  <a:srgbClr val="000000"/>
                </a:solidFill>
                <a:latin typeface="Source Sans Pro" pitchFamily="34" charset="0"/>
              </a:rPr>
              <a:t>Pupils will considered and then reconsider whether </a:t>
            </a:r>
            <a:r>
              <a:rPr lang="en-GB" sz="2000" dirty="0">
                <a:solidFill>
                  <a:srgbClr val="000000"/>
                </a:solidFill>
                <a:latin typeface="Source Sans Pro" pitchFamily="34" charset="0"/>
              </a:rPr>
              <a:t>statements </a:t>
            </a:r>
            <a:r>
              <a:rPr lang="en-GB" sz="2000" dirty="0" smtClean="0">
                <a:solidFill>
                  <a:srgbClr val="000000"/>
                </a:solidFill>
                <a:latin typeface="Source Sans Pro" pitchFamily="34" charset="0"/>
              </a:rPr>
              <a:t>about Bradford </a:t>
            </a:r>
            <a:r>
              <a:rPr lang="en-GB" sz="2000" dirty="0">
                <a:solidFill>
                  <a:srgbClr val="000000"/>
                </a:solidFill>
                <a:latin typeface="Source Sans Pro" pitchFamily="34" charset="0"/>
              </a:rPr>
              <a:t>are true or false</a:t>
            </a:r>
          </a:p>
          <a:p>
            <a:pPr marL="342900" indent="-342900">
              <a:buFont typeface="Arial" pitchFamily="34" charset="0"/>
              <a:buChar char="•"/>
            </a:pPr>
            <a:endParaRPr lang="en-GB" sz="800" dirty="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itchFamily="34" charset="0"/>
              </a:rPr>
              <a:t>Pupils will </a:t>
            </a:r>
            <a:r>
              <a:rPr lang="en-GB" sz="2000" dirty="0" smtClean="0">
                <a:solidFill>
                  <a:srgbClr val="000000"/>
                </a:solidFill>
                <a:latin typeface="Source Sans Pro" pitchFamily="34" charset="0"/>
              </a:rPr>
              <a:t>plot </a:t>
            </a:r>
            <a:r>
              <a:rPr lang="en-GB" sz="2000" dirty="0" smtClean="0">
                <a:solidFill>
                  <a:srgbClr val="000000"/>
                </a:solidFill>
                <a:latin typeface="Source Sans Pro" pitchFamily="34" charset="0"/>
              </a:rPr>
              <a:t>information </a:t>
            </a:r>
            <a:r>
              <a:rPr lang="en-GB" sz="2000" dirty="0">
                <a:solidFill>
                  <a:srgbClr val="000000"/>
                </a:solidFill>
                <a:latin typeface="Source Sans Pro" pitchFamily="34" charset="0"/>
              </a:rPr>
              <a:t>on to </a:t>
            </a:r>
            <a:r>
              <a:rPr lang="en-GB" sz="2000" dirty="0" smtClean="0">
                <a:solidFill>
                  <a:srgbClr val="000000"/>
                </a:solidFill>
                <a:latin typeface="Source Sans Pro" pitchFamily="34" charset="0"/>
              </a:rPr>
              <a:t>graphs, present hem to peers and discuss relationship between different graphs </a:t>
            </a:r>
            <a:endParaRPr lang="en-GB" sz="2000" dirty="0" smtClean="0">
              <a:solidFill>
                <a:srgbClr val="000000"/>
              </a:solidFill>
              <a:latin typeface="Source Sans Pro" pitchFamily="34" charset="0"/>
            </a:endParaRPr>
          </a:p>
          <a:p>
            <a:endParaRPr lang="en-GB" sz="800" dirty="0">
              <a:solidFill>
                <a:srgbClr val="000000"/>
              </a:solidFill>
              <a:latin typeface="Source Sans Pro" pitchFamily="34" charset="0"/>
            </a:endParaRPr>
          </a:p>
          <a:p>
            <a:r>
              <a:rPr lang="en-US" sz="1200" dirty="0" smtClean="0">
                <a:latin typeface="Source Sans Pro" pitchFamily="34" charset="0"/>
              </a:rPr>
              <a:t>This </a:t>
            </a:r>
            <a:r>
              <a:rPr lang="en-US" sz="1200" dirty="0">
                <a:latin typeface="Source Sans Pro" pitchFamily="34" charset="0"/>
              </a:rPr>
              <a:t>activity relates to </a:t>
            </a:r>
            <a:r>
              <a:rPr lang="en-US" sz="1200" dirty="0" smtClean="0">
                <a:latin typeface="Source Sans Pro" pitchFamily="34" charset="0"/>
              </a:rPr>
              <a:t>the </a:t>
            </a:r>
            <a:r>
              <a:rPr lang="en-GB" sz="1200" dirty="0">
                <a:latin typeface="Source Sans Pro" pitchFamily="34" charset="0"/>
                <a:hlinkClick r:id="rId5"/>
              </a:rPr>
              <a:t>Teaching Activity: Stories in Stone - How &amp; why has Bradford changed over time?</a:t>
            </a:r>
            <a:endParaRPr lang="en-GB" sz="1200" dirty="0">
              <a:latin typeface="Source Sans Pro" pitchFamily="34" charset="0"/>
            </a:endParaRPr>
          </a:p>
        </p:txBody>
      </p:sp>
    </p:spTree>
    <p:custDataLst>
      <p:tags r:id="rId1"/>
    </p:custDataLst>
    <p:extLst>
      <p:ext uri="{BB962C8B-B14F-4D97-AF65-F5344CB8AC3E}">
        <p14:creationId xmlns:p14="http://schemas.microsoft.com/office/powerpoint/2010/main" val="357117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What </a:t>
            </a:r>
            <a:r>
              <a:rPr lang="en-GB" sz="4000" b="1" dirty="0">
                <a:latin typeface="Source Sans Pro" panose="020B0503030403020204" pitchFamily="34" charset="0"/>
              </a:rPr>
              <a:t>can buildings tell us about the history of </a:t>
            </a:r>
            <a:r>
              <a:rPr lang="en-GB" sz="4000" b="1" dirty="0" smtClean="0">
                <a:latin typeface="Source Sans Pro" panose="020B0503030403020204" pitchFamily="34" charset="0"/>
              </a:rPr>
              <a:t>Bradford?</a:t>
            </a:r>
            <a:endParaRPr lang="en-GB" dirty="0"/>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71"/>
          <a:stretch/>
        </p:blipFill>
        <p:spPr bwMode="auto">
          <a:xfrm>
            <a:off x="236157" y="2456485"/>
            <a:ext cx="2554543" cy="226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959" y="2456484"/>
            <a:ext cx="2947578" cy="225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832"/>
          <a:stretch/>
        </p:blipFill>
        <p:spPr bwMode="auto">
          <a:xfrm>
            <a:off x="3254298" y="4859136"/>
            <a:ext cx="3273823" cy="186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17128"/>
          <a:stretch/>
        </p:blipFill>
        <p:spPr>
          <a:xfrm>
            <a:off x="236158" y="4863837"/>
            <a:ext cx="2802697" cy="1864771"/>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4935" r="3834" b="4258"/>
          <a:stretch/>
        </p:blipFill>
        <p:spPr>
          <a:xfrm>
            <a:off x="6092122" y="2483423"/>
            <a:ext cx="2733754" cy="2218448"/>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t="4198" r="23242" b="6025"/>
          <a:stretch/>
        </p:blipFill>
        <p:spPr>
          <a:xfrm>
            <a:off x="6743564" y="4859135"/>
            <a:ext cx="2082312" cy="1874173"/>
          </a:xfrm>
          <a:prstGeom prst="rect">
            <a:avLst/>
          </a:prstGeom>
        </p:spPr>
      </p:pic>
    </p:spTree>
    <p:custDataLst>
      <p:tags r:id="rId1"/>
    </p:custDataLst>
    <p:extLst>
      <p:ext uri="{BB962C8B-B14F-4D97-AF65-F5344CB8AC3E}">
        <p14:creationId xmlns:p14="http://schemas.microsoft.com/office/powerpoint/2010/main" val="2521331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641379"/>
          </a:xfrm>
        </p:spPr>
        <p:txBody>
          <a:bodyPr>
            <a:noAutofit/>
          </a:bodyPr>
          <a:lstStyle/>
          <a:p>
            <a:pPr>
              <a:lnSpc>
                <a:spcPct val="120000"/>
              </a:lnSpc>
            </a:pPr>
            <a:r>
              <a:rPr lang="en-GB" sz="2000" dirty="0">
                <a:latin typeface="Source Sans Pro" panose="020B0503030403020204" pitchFamily="34" charset="0"/>
              </a:rPr>
              <a:t>Bradford was once a small market </a:t>
            </a:r>
            <a:r>
              <a:rPr lang="en-GB" sz="2000" dirty="0" smtClean="0">
                <a:latin typeface="Source Sans Pro" panose="020B0503030403020204" pitchFamily="34" charset="0"/>
              </a:rPr>
              <a:t>town</a:t>
            </a:r>
            <a:endParaRPr lang="en-GB" sz="2000" dirty="0">
              <a:latin typeface="Source Sans Pro" panose="020B0503030403020204" pitchFamily="34" charset="0"/>
            </a:endParaRPr>
          </a:p>
          <a:p>
            <a:pPr>
              <a:lnSpc>
                <a:spcPct val="120000"/>
              </a:lnSpc>
            </a:pPr>
            <a:r>
              <a:rPr lang="en-GB" sz="2000" dirty="0">
                <a:latin typeface="Source Sans Pro" panose="020B0503030403020204" pitchFamily="34" charset="0"/>
              </a:rPr>
              <a:t>Making cutlery (knives, forks and spoons) was once a large Bradford industry</a:t>
            </a:r>
          </a:p>
          <a:p>
            <a:pPr>
              <a:lnSpc>
                <a:spcPct val="120000"/>
              </a:lnSpc>
            </a:pPr>
            <a:r>
              <a:rPr lang="en-GB" sz="2000" dirty="0">
                <a:latin typeface="Source Sans Pro" panose="020B0503030403020204" pitchFamily="34" charset="0"/>
              </a:rPr>
              <a:t>There were once German butchers in Bradford</a:t>
            </a:r>
          </a:p>
          <a:p>
            <a:pPr>
              <a:lnSpc>
                <a:spcPct val="120000"/>
              </a:lnSpc>
            </a:pPr>
            <a:r>
              <a:rPr lang="en-GB" sz="2000" dirty="0" smtClean="0">
                <a:latin typeface="Source Sans Pro" panose="020B0503030403020204" pitchFamily="34" charset="0"/>
              </a:rPr>
              <a:t>Migrants </a:t>
            </a:r>
            <a:r>
              <a:rPr lang="en-GB" sz="2000" dirty="0">
                <a:latin typeface="Source Sans Pro" panose="020B0503030403020204" pitchFamily="34" charset="0"/>
              </a:rPr>
              <a:t>have been coming to Bradford for over 200 </a:t>
            </a:r>
            <a:r>
              <a:rPr lang="en-GB" sz="2000" dirty="0" smtClean="0">
                <a:latin typeface="Source Sans Pro" panose="020B0503030403020204" pitchFamily="34" charset="0"/>
              </a:rPr>
              <a:t>years.</a:t>
            </a:r>
          </a:p>
          <a:p>
            <a:pPr>
              <a:lnSpc>
                <a:spcPct val="120000"/>
              </a:lnSpc>
            </a:pPr>
            <a:r>
              <a:rPr lang="en-GB" sz="2000" dirty="0" smtClean="0">
                <a:latin typeface="Source Sans Pro" panose="020B0503030403020204" pitchFamily="34" charset="0"/>
              </a:rPr>
              <a:t>Irish migrants who came to work in the mills were treated very well. </a:t>
            </a:r>
          </a:p>
          <a:p>
            <a:pPr>
              <a:lnSpc>
                <a:spcPct val="120000"/>
              </a:lnSpc>
            </a:pPr>
            <a:r>
              <a:rPr lang="en-GB" sz="2000" dirty="0" smtClean="0">
                <a:latin typeface="Source Sans Pro" panose="020B0503030403020204" pitchFamily="34" charset="0"/>
              </a:rPr>
              <a:t>Manningham was one of the richer areas of the city in the 19</a:t>
            </a:r>
            <a:r>
              <a:rPr lang="en-GB" sz="2000" baseline="30000" dirty="0" smtClean="0">
                <a:latin typeface="Source Sans Pro" panose="020B0503030403020204" pitchFamily="34" charset="0"/>
              </a:rPr>
              <a:t>th</a:t>
            </a:r>
            <a:r>
              <a:rPr lang="en-GB" sz="2000" dirty="0" smtClean="0">
                <a:latin typeface="Source Sans Pro" panose="020B0503030403020204" pitchFamily="34" charset="0"/>
              </a:rPr>
              <a:t> century.</a:t>
            </a:r>
          </a:p>
          <a:p>
            <a:pPr>
              <a:lnSpc>
                <a:spcPct val="120000"/>
              </a:lnSpc>
            </a:pPr>
            <a:r>
              <a:rPr lang="en-GB" sz="2000" dirty="0" smtClean="0">
                <a:latin typeface="Source Sans Pro" panose="020B0503030403020204" pitchFamily="34" charset="0"/>
              </a:rPr>
              <a:t>Textiles </a:t>
            </a:r>
            <a:r>
              <a:rPr lang="en-GB" sz="2000" dirty="0">
                <a:latin typeface="Source Sans Pro" panose="020B0503030403020204" pitchFamily="34" charset="0"/>
              </a:rPr>
              <a:t>(making cloth and clothes) was once a large Bradford </a:t>
            </a:r>
            <a:r>
              <a:rPr lang="en-GB" sz="2000" dirty="0" smtClean="0">
                <a:latin typeface="Source Sans Pro" panose="020B0503030403020204" pitchFamily="34" charset="0"/>
              </a:rPr>
              <a:t>industry.</a:t>
            </a:r>
            <a:r>
              <a:rPr lang="en-US" sz="2000" dirty="0">
                <a:latin typeface="Source Sans Pro" panose="020B0503030403020204" pitchFamily="34" charset="0"/>
              </a:rPr>
              <a:t> </a:t>
            </a:r>
            <a:endParaRPr lang="en-US" sz="2000" dirty="0" smtClean="0">
              <a:latin typeface="Source Sans Pro" panose="020B0503030403020204" pitchFamily="34" charset="0"/>
            </a:endParaRPr>
          </a:p>
          <a:p>
            <a:pPr>
              <a:lnSpc>
                <a:spcPct val="120000"/>
              </a:lnSpc>
            </a:pPr>
            <a:r>
              <a:rPr lang="en-GB" sz="2000" dirty="0">
                <a:latin typeface="Source Sans Pro" panose="020B0503030403020204" pitchFamily="34" charset="0"/>
              </a:rPr>
              <a:t>Living conditions for textile workers in Bradford was generally very </a:t>
            </a:r>
            <a:r>
              <a:rPr lang="en-GB" sz="2000" dirty="0" smtClean="0">
                <a:latin typeface="Source Sans Pro" panose="020B0503030403020204" pitchFamily="34" charset="0"/>
              </a:rPr>
              <a:t>good in the 19</a:t>
            </a:r>
            <a:r>
              <a:rPr lang="en-GB" sz="2000" baseline="30000" dirty="0" smtClean="0">
                <a:latin typeface="Source Sans Pro" panose="020B0503030403020204" pitchFamily="34" charset="0"/>
              </a:rPr>
              <a:t>th</a:t>
            </a:r>
            <a:r>
              <a:rPr lang="en-GB" sz="2000" dirty="0" smtClean="0">
                <a:latin typeface="Source Sans Pro" panose="020B0503030403020204" pitchFamily="34" charset="0"/>
              </a:rPr>
              <a:t> century.</a:t>
            </a:r>
            <a:endParaRPr lang="en-GB" sz="2000" dirty="0">
              <a:latin typeface="Source Sans Pro" panose="020B0503030403020204" pitchFamily="34" charset="0"/>
            </a:endParaRPr>
          </a:p>
          <a:p>
            <a:pPr>
              <a:lnSpc>
                <a:spcPct val="120000"/>
              </a:lnSpc>
            </a:pPr>
            <a:r>
              <a:rPr lang="en-US" sz="2000" dirty="0" smtClean="0">
                <a:latin typeface="Source Sans Pro" panose="020B0503030403020204" pitchFamily="34" charset="0"/>
              </a:rPr>
              <a:t>In </a:t>
            </a:r>
            <a:r>
              <a:rPr lang="en-US" sz="2000" dirty="0">
                <a:latin typeface="Source Sans Pro" panose="020B0503030403020204" pitchFamily="34" charset="0"/>
              </a:rPr>
              <a:t>the late 1940s migrants settled in Bradford from Central and Eastern Europe</a:t>
            </a:r>
            <a:endParaRPr lang="en-GB" sz="2000" dirty="0" smtClean="0">
              <a:latin typeface="Source Sans Pro" panose="020B0503030403020204" pitchFamily="34" charset="0"/>
            </a:endParaRPr>
          </a:p>
          <a:p>
            <a:endParaRPr lang="en-GB" sz="2000" dirty="0"/>
          </a:p>
          <a:p>
            <a:endParaRPr lang="en-GB" sz="2000" dirty="0"/>
          </a:p>
        </p:txBody>
      </p:sp>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Bradford</a:t>
            </a:r>
          </a:p>
          <a:p>
            <a:pPr algn="ctr"/>
            <a:r>
              <a:rPr lang="en-GB" sz="4000" b="1" dirty="0" smtClean="0">
                <a:latin typeface="Source Sans Pro" panose="020B0503030403020204" pitchFamily="34" charset="0"/>
              </a:rPr>
              <a:t>True or false?</a:t>
            </a:r>
            <a:endParaRPr lang="en-GB" dirty="0"/>
          </a:p>
        </p:txBody>
      </p:sp>
    </p:spTree>
    <p:extLst>
      <p:ext uri="{BB962C8B-B14F-4D97-AF65-F5344CB8AC3E}">
        <p14:creationId xmlns:p14="http://schemas.microsoft.com/office/powerpoint/2010/main" val="60037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136" y="260648"/>
            <a:ext cx="8059728" cy="707886"/>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Things </a:t>
            </a:r>
            <a:r>
              <a:rPr lang="en-GB" sz="4000" b="1" dirty="0">
                <a:latin typeface="Source Sans Pro" panose="020B0503030403020204" pitchFamily="34" charset="0"/>
              </a:rPr>
              <a:t>to highlight in the </a:t>
            </a:r>
            <a:r>
              <a:rPr lang="en-GB" sz="4000" b="1" dirty="0" smtClean="0">
                <a:latin typeface="Source Sans Pro" panose="020B0503030403020204" pitchFamily="34" charset="0"/>
                <a:hlinkClick r:id="rId3"/>
              </a:rPr>
              <a:t>timeline</a:t>
            </a:r>
            <a:endParaRPr lang="en-GB" dirty="0"/>
          </a:p>
        </p:txBody>
      </p:sp>
      <p:sp>
        <p:nvSpPr>
          <p:cNvPr id="7" name="Rectangle 6"/>
          <p:cNvSpPr/>
          <p:nvPr/>
        </p:nvSpPr>
        <p:spPr>
          <a:xfrm>
            <a:off x="542136" y="1196752"/>
            <a:ext cx="8059728" cy="5509200"/>
          </a:xfrm>
          <a:prstGeom prst="rect">
            <a:avLst/>
          </a:prstGeom>
        </p:spPr>
        <p:txBody>
          <a:bodyPr wrap="square">
            <a:spAutoFit/>
          </a:bodyPr>
          <a:lstStyle/>
          <a:p>
            <a:pPr marL="285750" indent="-285750">
              <a:buFont typeface="Arial" panose="020B0604020202020204" pitchFamily="34" charset="0"/>
              <a:buChar char="•"/>
            </a:pPr>
            <a:r>
              <a:rPr lang="en-GB" sz="3200" dirty="0">
                <a:latin typeface="Source Sans Pro" panose="020B0503030403020204" pitchFamily="34" charset="0"/>
              </a:rPr>
              <a:t>The population of Bradford from 1776</a:t>
            </a:r>
          </a:p>
          <a:p>
            <a:endParaRPr lang="en-GB" sz="1600" dirty="0">
              <a:latin typeface="Source Sans Pro" panose="020B0503030403020204" pitchFamily="34" charset="0"/>
            </a:endParaRPr>
          </a:p>
          <a:p>
            <a:pPr marL="285750" indent="-285750">
              <a:buFont typeface="Arial" panose="020B0604020202020204" pitchFamily="34" charset="0"/>
              <a:buChar char="•"/>
            </a:pPr>
            <a:r>
              <a:rPr lang="en-GB" sz="3200" dirty="0">
                <a:latin typeface="Source Sans Pro" panose="020B0503030403020204" pitchFamily="34" charset="0"/>
              </a:rPr>
              <a:t>Irish people in Bradford</a:t>
            </a:r>
          </a:p>
          <a:p>
            <a:endParaRPr lang="en-GB" sz="1600" dirty="0">
              <a:latin typeface="Source Sans Pro" panose="020B0503030403020204" pitchFamily="34" charset="0"/>
            </a:endParaRPr>
          </a:p>
          <a:p>
            <a:pPr marL="285750" indent="-285750">
              <a:buFont typeface="Arial" panose="020B0604020202020204" pitchFamily="34" charset="0"/>
              <a:buChar char="•"/>
            </a:pPr>
            <a:r>
              <a:rPr lang="en-GB" sz="3200" dirty="0">
                <a:latin typeface="Source Sans Pro" panose="020B0503030403020204" pitchFamily="34" charset="0"/>
              </a:rPr>
              <a:t>German people in Bradford</a:t>
            </a:r>
          </a:p>
          <a:p>
            <a:endParaRPr lang="en-GB" sz="1600" dirty="0">
              <a:latin typeface="Source Sans Pro" panose="020B0503030403020204" pitchFamily="34" charset="0"/>
            </a:endParaRPr>
          </a:p>
          <a:p>
            <a:pPr marL="285750" indent="-285750">
              <a:buFont typeface="Arial" panose="020B0604020202020204" pitchFamily="34" charset="0"/>
              <a:buChar char="•"/>
            </a:pPr>
            <a:r>
              <a:rPr lang="en-GB" sz="3200" dirty="0">
                <a:latin typeface="Source Sans Pro" panose="020B0503030403020204" pitchFamily="34" charset="0"/>
              </a:rPr>
              <a:t>Jewish people in Bradford</a:t>
            </a:r>
          </a:p>
          <a:p>
            <a:endParaRPr lang="en-GB" sz="1600" dirty="0">
              <a:latin typeface="Source Sans Pro" panose="020B0503030403020204" pitchFamily="34" charset="0"/>
            </a:endParaRPr>
          </a:p>
          <a:p>
            <a:pPr marL="285750" indent="-285750">
              <a:buFont typeface="Arial" panose="020B0604020202020204" pitchFamily="34" charset="0"/>
              <a:buChar char="•"/>
            </a:pPr>
            <a:r>
              <a:rPr lang="en-GB" sz="3200" dirty="0">
                <a:latin typeface="Source Sans Pro" panose="020B0503030403020204" pitchFamily="34" charset="0"/>
              </a:rPr>
              <a:t>South Asian people in Bradford</a:t>
            </a:r>
          </a:p>
          <a:p>
            <a:endParaRPr lang="en-GB" sz="1600" dirty="0">
              <a:latin typeface="Source Sans Pro" panose="020B0503030403020204" pitchFamily="34" charset="0"/>
            </a:endParaRPr>
          </a:p>
          <a:p>
            <a:pPr marL="285750" indent="-285750">
              <a:buFont typeface="Arial" panose="020B0604020202020204" pitchFamily="34" charset="0"/>
              <a:buChar char="•"/>
            </a:pPr>
            <a:r>
              <a:rPr lang="en-GB" sz="3200" dirty="0">
                <a:latin typeface="Source Sans Pro" panose="020B0503030403020204" pitchFamily="34" charset="0"/>
              </a:rPr>
              <a:t>East European people in Bradford (from Poland Hungary, Latvia, Ukraine, Serbia etc.)</a:t>
            </a:r>
          </a:p>
          <a:p>
            <a:endParaRPr lang="en-GB" sz="1600" dirty="0">
              <a:latin typeface="Source Sans Pro" panose="020B0503030403020204" pitchFamily="34" charset="0"/>
            </a:endParaRPr>
          </a:p>
          <a:p>
            <a:pPr marL="285750" indent="-285750">
              <a:buFont typeface="Arial" panose="020B0604020202020204" pitchFamily="34" charset="0"/>
              <a:buChar char="•"/>
            </a:pPr>
            <a:r>
              <a:rPr lang="en-GB" sz="3200" dirty="0">
                <a:latin typeface="Source Sans Pro" panose="020B0503030403020204" pitchFamily="34" charset="0"/>
              </a:rPr>
              <a:t>Caribbean people in Bradford</a:t>
            </a:r>
          </a:p>
        </p:txBody>
      </p:sp>
    </p:spTree>
    <p:extLst>
      <p:ext uri="{BB962C8B-B14F-4D97-AF65-F5344CB8AC3E}">
        <p14:creationId xmlns:p14="http://schemas.microsoft.com/office/powerpoint/2010/main" val="166507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1560" y="3326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31640" y="332656"/>
            <a:ext cx="0" cy="612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31640" y="6453336"/>
            <a:ext cx="6480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31640" y="645333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1760" y="645333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91880" y="645333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44008" y="645333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6136" y="645333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948264" y="6453336"/>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55576" y="652534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ource Sans Pro" panose="020B0503030403020204" pitchFamily="34" charset="0"/>
              </a:rPr>
              <a:t>1776</a:t>
            </a:r>
            <a:endParaRPr lang="en-GB" b="1" dirty="0">
              <a:latin typeface="Source Sans Pro" panose="020B0503030403020204" pitchFamily="34" charset="0"/>
            </a:endParaRPr>
          </a:p>
        </p:txBody>
      </p:sp>
      <p:sp>
        <p:nvSpPr>
          <p:cNvPr id="32" name="Rectangle 31"/>
          <p:cNvSpPr/>
          <p:nvPr/>
        </p:nvSpPr>
        <p:spPr>
          <a:xfrm>
            <a:off x="2195736" y="6525344"/>
            <a:ext cx="79208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ource Sans Pro" panose="020B0503030403020204" pitchFamily="34" charset="0"/>
              </a:rPr>
              <a:t>1800</a:t>
            </a:r>
            <a:endParaRPr lang="en-GB" b="1" dirty="0">
              <a:latin typeface="Source Sans Pro" panose="020B0503030403020204" pitchFamily="34" charset="0"/>
            </a:endParaRPr>
          </a:p>
        </p:txBody>
      </p:sp>
      <p:sp>
        <p:nvSpPr>
          <p:cNvPr id="33" name="Rectangle 32"/>
          <p:cNvSpPr/>
          <p:nvPr/>
        </p:nvSpPr>
        <p:spPr>
          <a:xfrm>
            <a:off x="3347864" y="6525344"/>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ource Sans Pro" panose="020B0503030403020204" pitchFamily="34" charset="0"/>
              </a:rPr>
              <a:t>1850</a:t>
            </a:r>
            <a:endParaRPr lang="en-GB" b="1" dirty="0">
              <a:latin typeface="Source Sans Pro" panose="020B0503030403020204" pitchFamily="34" charset="0"/>
            </a:endParaRPr>
          </a:p>
        </p:txBody>
      </p:sp>
      <p:sp>
        <p:nvSpPr>
          <p:cNvPr id="34" name="Rectangle 33"/>
          <p:cNvSpPr/>
          <p:nvPr/>
        </p:nvSpPr>
        <p:spPr>
          <a:xfrm>
            <a:off x="4355976" y="6525344"/>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ource Sans Pro" panose="020B0503030403020204" pitchFamily="34" charset="0"/>
              </a:rPr>
              <a:t>1900</a:t>
            </a:r>
            <a:endParaRPr lang="en-GB" b="1" dirty="0">
              <a:latin typeface="Source Sans Pro" panose="020B0503030403020204" pitchFamily="34" charset="0"/>
            </a:endParaRPr>
          </a:p>
        </p:txBody>
      </p:sp>
      <p:sp>
        <p:nvSpPr>
          <p:cNvPr id="35" name="Rectangle 34"/>
          <p:cNvSpPr/>
          <p:nvPr/>
        </p:nvSpPr>
        <p:spPr>
          <a:xfrm>
            <a:off x="5292080" y="6525344"/>
            <a:ext cx="100811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ource Sans Pro" panose="020B0503030403020204" pitchFamily="34" charset="0"/>
              </a:rPr>
              <a:t>1950</a:t>
            </a:r>
            <a:endParaRPr lang="en-GB" b="1" dirty="0">
              <a:latin typeface="Source Sans Pro" panose="020B0503030403020204" pitchFamily="34" charset="0"/>
            </a:endParaRPr>
          </a:p>
        </p:txBody>
      </p:sp>
      <p:sp>
        <p:nvSpPr>
          <p:cNvPr id="36" name="Rectangle 35"/>
          <p:cNvSpPr/>
          <p:nvPr/>
        </p:nvSpPr>
        <p:spPr>
          <a:xfrm>
            <a:off x="6588224" y="6525344"/>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ource Sans Pro" panose="020B0503030403020204" pitchFamily="34" charset="0"/>
              </a:rPr>
              <a:t>2000</a:t>
            </a:r>
            <a:endParaRPr lang="en-GB" b="1" dirty="0">
              <a:latin typeface="Source Sans Pro" panose="020B0503030403020204" pitchFamily="34" charset="0"/>
            </a:endParaRPr>
          </a:p>
        </p:txBody>
      </p:sp>
      <p:sp>
        <p:nvSpPr>
          <p:cNvPr id="37" name="Rectangle 36"/>
          <p:cNvSpPr/>
          <p:nvPr/>
        </p:nvSpPr>
        <p:spPr>
          <a:xfrm>
            <a:off x="7596336" y="6525344"/>
            <a:ext cx="9001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ource Sans Pro" panose="020B0503030403020204" pitchFamily="34" charset="0"/>
              </a:rPr>
              <a:t>TODAY</a:t>
            </a:r>
            <a:endParaRPr lang="en-GB" b="1" dirty="0">
              <a:latin typeface="Source Sans Pro" panose="020B0503030403020204" pitchFamily="34" charset="0"/>
            </a:endParaRPr>
          </a:p>
        </p:txBody>
      </p:sp>
      <p:cxnSp>
        <p:nvCxnSpPr>
          <p:cNvPr id="39" name="Straight Connector 38"/>
          <p:cNvCxnSpPr/>
          <p:nvPr/>
        </p:nvCxnSpPr>
        <p:spPr>
          <a:xfrm flipH="1">
            <a:off x="1115616" y="5517232"/>
            <a:ext cx="180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115616" y="458112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205626" y="3789040"/>
            <a:ext cx="1260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115616" y="2924944"/>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205626" y="2132856"/>
            <a:ext cx="1260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15616" y="13407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115616" y="332656"/>
            <a:ext cx="18002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07504" y="332656"/>
            <a:ext cx="864096" cy="57606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3" name="TextBox 2"/>
          <p:cNvSpPr txBox="1"/>
          <p:nvPr/>
        </p:nvSpPr>
        <p:spPr>
          <a:xfrm rot="16200000">
            <a:off x="-1473479" y="2694111"/>
            <a:ext cx="3996444" cy="461665"/>
          </a:xfrm>
          <a:prstGeom prst="rect">
            <a:avLst/>
          </a:prstGeom>
          <a:noFill/>
        </p:spPr>
        <p:txBody>
          <a:bodyPr wrap="square" rtlCol="0">
            <a:spAutoFit/>
          </a:bodyPr>
          <a:lstStyle/>
          <a:p>
            <a:pPr algn="ctr"/>
            <a:r>
              <a:rPr lang="en-GB" sz="2400" b="1" dirty="0">
                <a:latin typeface="Source Sans Pro" panose="020B0503030403020204" pitchFamily="34" charset="0"/>
              </a:rPr>
              <a:t>P</a:t>
            </a:r>
            <a:r>
              <a:rPr lang="en-GB" sz="2400" b="1" dirty="0" smtClean="0">
                <a:latin typeface="Source Sans Pro" panose="020B0503030403020204" pitchFamily="34" charset="0"/>
              </a:rPr>
              <a:t>opulation</a:t>
            </a:r>
            <a:endParaRPr lang="en-GB" sz="2400" b="1" dirty="0">
              <a:latin typeface="Source Sans Pro" panose="020B0503030403020204" pitchFamily="34" charset="0"/>
            </a:endParaRPr>
          </a:p>
        </p:txBody>
      </p:sp>
    </p:spTree>
    <p:extLst>
      <p:ext uri="{BB962C8B-B14F-4D97-AF65-F5344CB8AC3E}">
        <p14:creationId xmlns:p14="http://schemas.microsoft.com/office/powerpoint/2010/main" val="338370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788840" y="116632"/>
            <a:ext cx="0" cy="61206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88840" y="6237312"/>
            <a:ext cx="65275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04900" y="6524963"/>
            <a:ext cx="1224136" cy="288032"/>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1776</a:t>
            </a:r>
            <a:endParaRPr lang="en-GB" b="1" dirty="0">
              <a:solidFill>
                <a:schemeClr val="tx1"/>
              </a:solidFill>
              <a:latin typeface="Source Sans Pro" panose="020B0503030403020204" pitchFamily="34" charset="0"/>
            </a:endParaRPr>
          </a:p>
        </p:txBody>
      </p:sp>
      <p:cxnSp>
        <p:nvCxnSpPr>
          <p:cNvPr id="10" name="Straight Connector 9"/>
          <p:cNvCxnSpPr>
            <a:endCxn id="8" idx="0"/>
          </p:cNvCxnSpPr>
          <p:nvPr/>
        </p:nvCxnSpPr>
        <p:spPr>
          <a:xfrm>
            <a:off x="2016968" y="6237312"/>
            <a:ext cx="0" cy="2876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87824" y="6524963"/>
            <a:ext cx="1008112" cy="313374"/>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1800</a:t>
            </a:r>
            <a:endParaRPr lang="en-GB" b="1" dirty="0">
              <a:solidFill>
                <a:schemeClr val="tx1"/>
              </a:solidFill>
              <a:latin typeface="Source Sans Pro" panose="020B0503030403020204" pitchFamily="34" charset="0"/>
            </a:endParaRPr>
          </a:p>
        </p:txBody>
      </p:sp>
      <p:cxnSp>
        <p:nvCxnSpPr>
          <p:cNvPr id="13" name="Straight Connector 12"/>
          <p:cNvCxnSpPr>
            <a:endCxn id="11" idx="0"/>
          </p:cNvCxnSpPr>
          <p:nvPr/>
        </p:nvCxnSpPr>
        <p:spPr>
          <a:xfrm>
            <a:off x="3491880" y="6237312"/>
            <a:ext cx="0" cy="2876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211960" y="6537634"/>
            <a:ext cx="1080120" cy="275361"/>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1850</a:t>
            </a:r>
            <a:endParaRPr lang="en-GB" b="1" dirty="0">
              <a:solidFill>
                <a:schemeClr val="tx1"/>
              </a:solidFill>
              <a:latin typeface="Source Sans Pro" panose="020B0503030403020204" pitchFamily="34" charset="0"/>
            </a:endParaRPr>
          </a:p>
        </p:txBody>
      </p:sp>
      <p:cxnSp>
        <p:nvCxnSpPr>
          <p:cNvPr id="16" name="Straight Connector 15"/>
          <p:cNvCxnSpPr>
            <a:endCxn id="14" idx="0"/>
          </p:cNvCxnSpPr>
          <p:nvPr/>
        </p:nvCxnSpPr>
        <p:spPr>
          <a:xfrm>
            <a:off x="4752020" y="6237312"/>
            <a:ext cx="0" cy="30032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36096" y="6524963"/>
            <a:ext cx="864096" cy="288033"/>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1900</a:t>
            </a:r>
            <a:endParaRPr lang="en-GB" b="1" dirty="0">
              <a:solidFill>
                <a:schemeClr val="tx1"/>
              </a:solidFill>
              <a:latin typeface="Source Sans Pro" panose="020B0503030403020204" pitchFamily="34" charset="0"/>
            </a:endParaRPr>
          </a:p>
        </p:txBody>
      </p:sp>
      <p:cxnSp>
        <p:nvCxnSpPr>
          <p:cNvPr id="19" name="Straight Connector 18"/>
          <p:cNvCxnSpPr/>
          <p:nvPr/>
        </p:nvCxnSpPr>
        <p:spPr>
          <a:xfrm>
            <a:off x="5688124" y="6237311"/>
            <a:ext cx="0" cy="2876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37103" y="6537634"/>
            <a:ext cx="1080120" cy="307038"/>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1950</a:t>
            </a:r>
            <a:endParaRPr lang="en-GB" b="1" dirty="0">
              <a:solidFill>
                <a:schemeClr val="tx1"/>
              </a:solidFill>
              <a:latin typeface="Source Sans Pro" panose="020B0503030403020204" pitchFamily="34" charset="0"/>
            </a:endParaRPr>
          </a:p>
        </p:txBody>
      </p:sp>
      <p:cxnSp>
        <p:nvCxnSpPr>
          <p:cNvPr id="25" name="Straight Connector 24"/>
          <p:cNvCxnSpPr/>
          <p:nvPr/>
        </p:nvCxnSpPr>
        <p:spPr>
          <a:xfrm>
            <a:off x="6877163" y="6237312"/>
            <a:ext cx="0" cy="2876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596336" y="6524962"/>
            <a:ext cx="720080" cy="333038"/>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2000</a:t>
            </a:r>
            <a:endParaRPr lang="en-GB" b="1" dirty="0">
              <a:solidFill>
                <a:schemeClr val="tx1"/>
              </a:solidFill>
              <a:latin typeface="Source Sans Pro" panose="020B0503030403020204" pitchFamily="34" charset="0"/>
            </a:endParaRPr>
          </a:p>
        </p:txBody>
      </p:sp>
      <p:cxnSp>
        <p:nvCxnSpPr>
          <p:cNvPr id="30" name="Straight Connector 29"/>
          <p:cNvCxnSpPr>
            <a:endCxn id="28" idx="0"/>
          </p:cNvCxnSpPr>
          <p:nvPr/>
        </p:nvCxnSpPr>
        <p:spPr>
          <a:xfrm>
            <a:off x="7956376" y="6237312"/>
            <a:ext cx="0" cy="2876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388424" y="6524962"/>
            <a:ext cx="936104" cy="333038"/>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TODAY</a:t>
            </a:r>
            <a:endParaRPr lang="en-GB" b="1" dirty="0">
              <a:solidFill>
                <a:schemeClr val="tx1"/>
              </a:solidFill>
              <a:latin typeface="Source Sans Pro" panose="020B0503030403020204" pitchFamily="34" charset="0"/>
            </a:endParaRPr>
          </a:p>
        </p:txBody>
      </p:sp>
      <p:sp>
        <p:nvSpPr>
          <p:cNvPr id="32" name="Rectangle 31"/>
          <p:cNvSpPr/>
          <p:nvPr/>
        </p:nvSpPr>
        <p:spPr>
          <a:xfrm>
            <a:off x="107504" y="116632"/>
            <a:ext cx="1512168" cy="1346448"/>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Source Sans Pro" panose="020B0503030403020204" pitchFamily="34" charset="0"/>
              </a:rPr>
              <a:t>Highly visible (Everybody must have noticed them</a:t>
            </a:r>
            <a:r>
              <a:rPr lang="en-GB" dirty="0">
                <a:solidFill>
                  <a:schemeClr val="tx1"/>
                </a:solidFill>
              </a:rPr>
              <a:t>)</a:t>
            </a:r>
          </a:p>
        </p:txBody>
      </p:sp>
      <p:cxnSp>
        <p:nvCxnSpPr>
          <p:cNvPr id="34" name="Straight Connector 33"/>
          <p:cNvCxnSpPr>
            <a:stCxn id="32" idx="3"/>
          </p:cNvCxnSpPr>
          <p:nvPr/>
        </p:nvCxnSpPr>
        <p:spPr>
          <a:xfrm>
            <a:off x="1619672" y="789856"/>
            <a:ext cx="1691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07504" y="1700808"/>
            <a:ext cx="1512168" cy="1418456"/>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endParaRPr>
          </a:p>
          <a:p>
            <a:endParaRPr lang="en-GB" dirty="0">
              <a:solidFill>
                <a:schemeClr val="tx1"/>
              </a:solidFill>
            </a:endParaRPr>
          </a:p>
          <a:p>
            <a:r>
              <a:rPr lang="en-GB" dirty="0" smtClean="0">
                <a:solidFill>
                  <a:schemeClr val="tx1"/>
                </a:solidFill>
                <a:latin typeface="Source Sans Pro" panose="020B0503030403020204" pitchFamily="34" charset="0"/>
              </a:rPr>
              <a:t>Quite </a:t>
            </a:r>
            <a:r>
              <a:rPr lang="en-GB" dirty="0">
                <a:solidFill>
                  <a:schemeClr val="tx1"/>
                </a:solidFill>
                <a:latin typeface="Source Sans Pro" panose="020B0503030403020204" pitchFamily="34" charset="0"/>
              </a:rPr>
              <a:t>visible (most people would have noticed them)</a:t>
            </a:r>
          </a:p>
          <a:p>
            <a:r>
              <a:rPr lang="en-GB" dirty="0" smtClean="0">
                <a:solidFill>
                  <a:schemeClr val="tx1"/>
                </a:solidFill>
              </a:rPr>
              <a:t/>
            </a:r>
            <a:br>
              <a:rPr lang="en-GB" dirty="0" smtClean="0">
                <a:solidFill>
                  <a:schemeClr val="tx1"/>
                </a:solidFill>
              </a:rPr>
            </a:br>
            <a:endParaRPr lang="en-GB" dirty="0">
              <a:solidFill>
                <a:schemeClr val="tx1"/>
              </a:solidFill>
            </a:endParaRPr>
          </a:p>
        </p:txBody>
      </p:sp>
      <p:cxnSp>
        <p:nvCxnSpPr>
          <p:cNvPr id="37" name="Straight Connector 36"/>
          <p:cNvCxnSpPr>
            <a:stCxn id="35" idx="3"/>
          </p:cNvCxnSpPr>
          <p:nvPr/>
        </p:nvCxnSpPr>
        <p:spPr>
          <a:xfrm>
            <a:off x="1619672" y="2410036"/>
            <a:ext cx="1691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07504" y="3429000"/>
            <a:ext cx="1512168" cy="1296144"/>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Source Sans Pro" panose="020B0503030403020204" pitchFamily="34" charset="0"/>
              </a:rPr>
              <a:t>Not very visible (people didn't really notice them)</a:t>
            </a:r>
          </a:p>
        </p:txBody>
      </p:sp>
      <p:cxnSp>
        <p:nvCxnSpPr>
          <p:cNvPr id="40" name="Straight Connector 39"/>
          <p:cNvCxnSpPr>
            <a:stCxn id="38" idx="3"/>
          </p:cNvCxnSpPr>
          <p:nvPr/>
        </p:nvCxnSpPr>
        <p:spPr>
          <a:xfrm>
            <a:off x="1619672" y="4077072"/>
            <a:ext cx="1691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07504" y="5013175"/>
            <a:ext cx="1512168" cy="1374297"/>
          </a:xfrm>
          <a:prstGeom prst="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Source Sans Pro" panose="020B0503030403020204" pitchFamily="34" charset="0"/>
              </a:rPr>
              <a:t>Invisible (there was little evidence of them left</a:t>
            </a:r>
            <a:r>
              <a:rPr lang="en-GB" dirty="0">
                <a:solidFill>
                  <a:schemeClr val="tx1"/>
                </a:solidFill>
              </a:rPr>
              <a:t>)</a:t>
            </a:r>
          </a:p>
        </p:txBody>
      </p:sp>
      <p:cxnSp>
        <p:nvCxnSpPr>
          <p:cNvPr id="24" name="Straight Connector 23"/>
          <p:cNvCxnSpPr>
            <a:stCxn id="41" idx="3"/>
          </p:cNvCxnSpPr>
          <p:nvPr/>
        </p:nvCxnSpPr>
        <p:spPr>
          <a:xfrm flipV="1">
            <a:off x="1619672" y="5700323"/>
            <a:ext cx="169168" cy="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93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641379"/>
          </a:xfrm>
        </p:spPr>
        <p:txBody>
          <a:bodyPr>
            <a:noAutofit/>
          </a:bodyPr>
          <a:lstStyle/>
          <a:p>
            <a:pPr>
              <a:lnSpc>
                <a:spcPct val="120000"/>
              </a:lnSpc>
            </a:pPr>
            <a:r>
              <a:rPr lang="en-GB" sz="2000" dirty="0">
                <a:latin typeface="Source Sans Pro" panose="020B0503030403020204" pitchFamily="34" charset="0"/>
              </a:rPr>
              <a:t>Bradford was once a small market </a:t>
            </a:r>
            <a:r>
              <a:rPr lang="en-GB" sz="2000" dirty="0" smtClean="0">
                <a:latin typeface="Source Sans Pro" panose="020B0503030403020204" pitchFamily="34" charset="0"/>
              </a:rPr>
              <a:t>town</a:t>
            </a:r>
            <a:endParaRPr lang="en-GB" sz="2000" dirty="0">
              <a:latin typeface="Source Sans Pro" panose="020B0503030403020204" pitchFamily="34" charset="0"/>
            </a:endParaRPr>
          </a:p>
          <a:p>
            <a:pPr>
              <a:lnSpc>
                <a:spcPct val="120000"/>
              </a:lnSpc>
            </a:pPr>
            <a:r>
              <a:rPr lang="en-GB" sz="2000" dirty="0">
                <a:latin typeface="Source Sans Pro" panose="020B0503030403020204" pitchFamily="34" charset="0"/>
              </a:rPr>
              <a:t>Making cutlery (knives, forks and spoons) was once a large Bradford industry</a:t>
            </a:r>
          </a:p>
          <a:p>
            <a:pPr>
              <a:lnSpc>
                <a:spcPct val="120000"/>
              </a:lnSpc>
            </a:pPr>
            <a:r>
              <a:rPr lang="en-GB" sz="2000" dirty="0">
                <a:latin typeface="Source Sans Pro" panose="020B0503030403020204" pitchFamily="34" charset="0"/>
              </a:rPr>
              <a:t>There were once German butchers in Bradford</a:t>
            </a:r>
          </a:p>
          <a:p>
            <a:pPr>
              <a:lnSpc>
                <a:spcPct val="120000"/>
              </a:lnSpc>
            </a:pPr>
            <a:r>
              <a:rPr lang="en-GB" sz="2000" dirty="0" smtClean="0">
                <a:latin typeface="Source Sans Pro" panose="020B0503030403020204" pitchFamily="34" charset="0"/>
              </a:rPr>
              <a:t>Migrants </a:t>
            </a:r>
            <a:r>
              <a:rPr lang="en-GB" sz="2000" dirty="0">
                <a:latin typeface="Source Sans Pro" panose="020B0503030403020204" pitchFamily="34" charset="0"/>
              </a:rPr>
              <a:t>have been coming to Bradford for over 200 </a:t>
            </a:r>
            <a:r>
              <a:rPr lang="en-GB" sz="2000" dirty="0" smtClean="0">
                <a:latin typeface="Source Sans Pro" panose="020B0503030403020204" pitchFamily="34" charset="0"/>
              </a:rPr>
              <a:t>years.</a:t>
            </a:r>
          </a:p>
          <a:p>
            <a:pPr>
              <a:lnSpc>
                <a:spcPct val="120000"/>
              </a:lnSpc>
            </a:pPr>
            <a:r>
              <a:rPr lang="en-GB" sz="2000" dirty="0" smtClean="0">
                <a:latin typeface="Source Sans Pro" panose="020B0503030403020204" pitchFamily="34" charset="0"/>
              </a:rPr>
              <a:t>Irish migrants who came to work in the mills were treated very well. </a:t>
            </a:r>
          </a:p>
          <a:p>
            <a:pPr>
              <a:lnSpc>
                <a:spcPct val="120000"/>
              </a:lnSpc>
            </a:pPr>
            <a:r>
              <a:rPr lang="en-GB" sz="2000" dirty="0" smtClean="0">
                <a:latin typeface="Source Sans Pro" panose="020B0503030403020204" pitchFamily="34" charset="0"/>
              </a:rPr>
              <a:t>Manningham was one of the richer areas of the city in the 19</a:t>
            </a:r>
            <a:r>
              <a:rPr lang="en-GB" sz="2000" baseline="30000" dirty="0" smtClean="0">
                <a:latin typeface="Source Sans Pro" panose="020B0503030403020204" pitchFamily="34" charset="0"/>
              </a:rPr>
              <a:t>th</a:t>
            </a:r>
            <a:r>
              <a:rPr lang="en-GB" sz="2000" dirty="0" smtClean="0">
                <a:latin typeface="Source Sans Pro" panose="020B0503030403020204" pitchFamily="34" charset="0"/>
              </a:rPr>
              <a:t> century.</a:t>
            </a:r>
          </a:p>
          <a:p>
            <a:pPr>
              <a:lnSpc>
                <a:spcPct val="120000"/>
              </a:lnSpc>
            </a:pPr>
            <a:r>
              <a:rPr lang="en-GB" sz="2000" dirty="0" smtClean="0">
                <a:latin typeface="Source Sans Pro" panose="020B0503030403020204" pitchFamily="34" charset="0"/>
              </a:rPr>
              <a:t>Textiles </a:t>
            </a:r>
            <a:r>
              <a:rPr lang="en-GB" sz="2000" dirty="0">
                <a:latin typeface="Source Sans Pro" panose="020B0503030403020204" pitchFamily="34" charset="0"/>
              </a:rPr>
              <a:t>(making cloth and clothes) was once a large Bradford </a:t>
            </a:r>
            <a:r>
              <a:rPr lang="en-GB" sz="2000" dirty="0" smtClean="0">
                <a:latin typeface="Source Sans Pro" panose="020B0503030403020204" pitchFamily="34" charset="0"/>
              </a:rPr>
              <a:t>industry.</a:t>
            </a:r>
            <a:r>
              <a:rPr lang="en-US" sz="2000" dirty="0">
                <a:latin typeface="Source Sans Pro" panose="020B0503030403020204" pitchFamily="34" charset="0"/>
              </a:rPr>
              <a:t> </a:t>
            </a:r>
            <a:endParaRPr lang="en-US" sz="2000" dirty="0" smtClean="0">
              <a:latin typeface="Source Sans Pro" panose="020B0503030403020204" pitchFamily="34" charset="0"/>
            </a:endParaRPr>
          </a:p>
          <a:p>
            <a:pPr>
              <a:lnSpc>
                <a:spcPct val="120000"/>
              </a:lnSpc>
            </a:pPr>
            <a:r>
              <a:rPr lang="en-GB" sz="2000" dirty="0">
                <a:latin typeface="Source Sans Pro" panose="020B0503030403020204" pitchFamily="34" charset="0"/>
              </a:rPr>
              <a:t>Living conditions for textile workers in Bradford was generally very </a:t>
            </a:r>
            <a:r>
              <a:rPr lang="en-GB" sz="2000" dirty="0" smtClean="0">
                <a:latin typeface="Source Sans Pro" panose="020B0503030403020204" pitchFamily="34" charset="0"/>
              </a:rPr>
              <a:t>good in the 19</a:t>
            </a:r>
            <a:r>
              <a:rPr lang="en-GB" sz="2000" baseline="30000" dirty="0" smtClean="0">
                <a:latin typeface="Source Sans Pro" panose="020B0503030403020204" pitchFamily="34" charset="0"/>
              </a:rPr>
              <a:t>th</a:t>
            </a:r>
            <a:r>
              <a:rPr lang="en-GB" sz="2000" dirty="0" smtClean="0">
                <a:latin typeface="Source Sans Pro" panose="020B0503030403020204" pitchFamily="34" charset="0"/>
              </a:rPr>
              <a:t> century.</a:t>
            </a:r>
            <a:endParaRPr lang="en-GB" sz="2000" dirty="0">
              <a:latin typeface="Source Sans Pro" panose="020B0503030403020204" pitchFamily="34" charset="0"/>
            </a:endParaRPr>
          </a:p>
          <a:p>
            <a:pPr>
              <a:lnSpc>
                <a:spcPct val="120000"/>
              </a:lnSpc>
            </a:pPr>
            <a:r>
              <a:rPr lang="en-US" sz="2000" dirty="0" smtClean="0">
                <a:latin typeface="Source Sans Pro" panose="020B0503030403020204" pitchFamily="34" charset="0"/>
              </a:rPr>
              <a:t>In </a:t>
            </a:r>
            <a:r>
              <a:rPr lang="en-US" sz="2000" dirty="0">
                <a:latin typeface="Source Sans Pro" panose="020B0503030403020204" pitchFamily="34" charset="0"/>
              </a:rPr>
              <a:t>the late 1940s migrants settled in Bradford from Central and Eastern Europe</a:t>
            </a:r>
            <a:endParaRPr lang="en-GB" sz="2000" dirty="0" smtClean="0">
              <a:latin typeface="Source Sans Pro" panose="020B0503030403020204" pitchFamily="34" charset="0"/>
            </a:endParaRPr>
          </a:p>
          <a:p>
            <a:endParaRPr lang="en-GB" sz="2000" dirty="0"/>
          </a:p>
          <a:p>
            <a:endParaRPr lang="en-GB" sz="2000" dirty="0"/>
          </a:p>
        </p:txBody>
      </p:sp>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Bradford</a:t>
            </a:r>
          </a:p>
          <a:p>
            <a:pPr algn="ctr"/>
            <a:r>
              <a:rPr lang="en-GB" sz="4000" b="1" dirty="0" smtClean="0">
                <a:latin typeface="Source Sans Pro" panose="020B0503030403020204" pitchFamily="34" charset="0"/>
              </a:rPr>
              <a:t>True or false?</a:t>
            </a:r>
            <a:endParaRPr lang="en-GB" dirty="0"/>
          </a:p>
        </p:txBody>
      </p:sp>
    </p:spTree>
    <p:extLst>
      <p:ext uri="{BB962C8B-B14F-4D97-AF65-F5344CB8AC3E}">
        <p14:creationId xmlns:p14="http://schemas.microsoft.com/office/powerpoint/2010/main" val="1801854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804</Words>
  <Application>Microsoft Office PowerPoint</Application>
  <PresentationFormat>On-screen Show (4:3)</PresentationFormat>
  <Paragraphs>119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a timeline tell us about the stories of different people in Bradford?</dc:title>
  <dc:creator>User</dc:creator>
  <cp:lastModifiedBy>McHarg, Catherine</cp:lastModifiedBy>
  <cp:revision>18</cp:revision>
  <cp:lastPrinted>2019-12-02T11:46:32Z</cp:lastPrinted>
  <dcterms:created xsi:type="dcterms:W3CDTF">2019-09-17T15:34:01Z</dcterms:created>
  <dcterms:modified xsi:type="dcterms:W3CDTF">2020-01-17T11:20:53Z</dcterms:modified>
</cp:coreProperties>
</file>