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35"/>
  </p:notesMasterIdLst>
  <p:sldIdLst>
    <p:sldId id="256" r:id="rId2"/>
    <p:sldId id="259" r:id="rId3"/>
    <p:sldId id="257" r:id="rId4"/>
    <p:sldId id="263" r:id="rId5"/>
    <p:sldId id="264" r:id="rId6"/>
    <p:sldId id="265" r:id="rId7"/>
    <p:sldId id="266" r:id="rId8"/>
    <p:sldId id="267" r:id="rId9"/>
    <p:sldId id="268" r:id="rId10"/>
    <p:sldId id="269" r:id="rId11"/>
    <p:sldId id="270" r:id="rId12"/>
    <p:sldId id="271" r:id="rId13"/>
    <p:sldId id="272" r:id="rId14"/>
    <p:sldId id="291" r:id="rId15"/>
    <p:sldId id="29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Lst>
  <p:sldSz cx="12192000" cy="6858000"/>
  <p:notesSz cx="6858000" cy="9144000"/>
  <p:embeddedFontLst>
    <p:embeddedFont>
      <p:font typeface="Linkpen 17a Print" panose="03050602060000000000" pitchFamily="66" charset="0"/>
      <p:regular r:id="rId36"/>
      <p:italic r:id="rId37"/>
    </p:embeddedFont>
    <p:embeddedFont>
      <p:font typeface="Superclarendon Rg" panose="02060605060000020003" pitchFamily="18" charset="0"/>
      <p:regular r:id="rId38"/>
      <p:bold r:id="rId39"/>
      <p:italic r:id="rId40"/>
      <p:boldItalic r:id="rId4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5379"/>
    <a:srgbClr val="56AE44"/>
    <a:srgbClr val="F49734"/>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496613-4B90-427C-99EF-C99A792D0276}" v="12" dt="2025-08-15T15:24:48.6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893"/>
    <p:restoredTop sz="96322"/>
  </p:normalViewPr>
  <p:slideViewPr>
    <p:cSldViewPr snapToGrid="0">
      <p:cViewPr varScale="1">
        <p:scale>
          <a:sx n="106" d="100"/>
          <a:sy n="106" d="100"/>
        </p:scale>
        <p:origin x="1086" y="15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font" Target="fonts/font6.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59496613-4B90-427C-99EF-C99A792D0276}"/>
    <pc:docChg chg="modSld">
      <pc:chgData name="McHarg, Catherine" userId="88b8f76c-9ae3-4745-88eb-fe0667a22af5" providerId="ADAL" clId="{59496613-4B90-427C-99EF-C99A792D0276}" dt="2025-08-15T15:24:48.661" v="11"/>
      <pc:docMkLst>
        <pc:docMk/>
      </pc:docMkLst>
      <pc:sldChg chg="modAnim">
        <pc:chgData name="McHarg, Catherine" userId="88b8f76c-9ae3-4745-88eb-fe0667a22af5" providerId="ADAL" clId="{59496613-4B90-427C-99EF-C99A792D0276}" dt="2025-08-15T15:24:48.661" v="11"/>
        <pc:sldMkLst>
          <pc:docMk/>
          <pc:sldMk cId="1951070032" sldId="27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8/15/2025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D01977-8BD6-96CE-3AFB-E122F2815C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B3546C-4AD1-448D-8738-7C56AE8769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D8E180-5C34-9BD8-8FC3-2F9A74E567C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5414939-6959-B656-4804-3D5B752AC400}"/>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389856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6FACE5-34A5-C915-A435-CE89B50C95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5762B6-AA8C-495A-1C00-A796088085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4BFAF8-C33F-7FE1-96BF-51695CB74A8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96F2E56-9BEC-D87E-5363-6D109587582C}"/>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3921033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4C1F61-1562-F081-A1A0-ABE2824886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2AFF3C-118D-1754-28DA-AC85A39E0F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FC3D1CB-9D57-E823-1449-80D7CEC9D14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1338095-8206-CEAA-F5C5-2C8DB59ED787}"/>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16230563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2F3F0-329A-678A-5518-9637B05167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21273F-E618-C96E-88A5-54C50C8593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E0F214-C22B-ECFF-0638-D536C32FF6D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4E6B210-F574-E545-24FC-183D07462568}"/>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0572834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A0413-374B-0244-0956-BC488D2868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F57359-7B85-596A-26B9-539AE05F31E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764CC1-AD88-C7D0-779D-4863C77FC49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B9C4E79-69B4-1AC4-CA98-4E8046513749}"/>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883713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995CB-DCF0-A1B3-DB9D-9B73408388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9D64BA-09B5-9E64-6B9C-27594A6A2A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391D6F-01FE-5336-E3F0-079652893D5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44F3E7B-BE52-A943-C989-87ED2068477A}"/>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5194453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81837-B23B-2618-2E20-8E98F017AF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7A9763-3DDB-0CAD-5C95-3DEA78796E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CBFE7E-205B-3C64-2C22-2822228D97A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7668BC8-054C-4678-79B1-EEEC733247AE}"/>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12576807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C64BB-1045-8272-44E3-0E9DE75A70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026D74-9781-650A-504F-8F435E6FC1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388771-6717-8C1A-4942-E5053AE323F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0B40486-E158-FC76-9110-3141F4D4EB54}"/>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28227471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F848A-E1EE-E78B-20C8-A7E91BA76E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DC303F-3EFC-8A17-BFF3-1ED62D3B6B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8BD508-D196-620F-0C14-8EE76F6CC2B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6C43419-1C34-A5A7-9B9C-D55EFDA36EC8}"/>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34131956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46DF4-D9BF-64E2-6505-4A9DC7AAA2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5FC5AC-6F5C-C06B-79FC-18C87B2770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4F5B26-2C89-C996-3286-0BD5AF3FDED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1A394B6-9C87-932F-E9E0-CD30E3F0D893}"/>
              </a:ext>
            </a:extLst>
          </p:cNvPr>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1907739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568C0-BC0B-519C-42A6-05EDE79028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53E871-1918-9A03-E467-AA8A80DB3D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8B6C2F7-A5F6-B21C-7171-B4D977CF03E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EC6D9B0-8CF9-8D4B-08EA-7431B47A0CC3}"/>
              </a:ext>
            </a:extLst>
          </p:cNvPr>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38431193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576F8-417A-9F90-1C74-82C06C8B58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3C8759-8164-38E3-BEDF-3BB383F62A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522741-59E1-1AE5-A52F-D0546977F3C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D77CA93-20F5-282F-84B5-BDDFF63CD7DA}"/>
              </a:ext>
            </a:extLst>
          </p:cNvPr>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35089933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BB425B-CE4D-9268-3AB2-CBECC526C1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A1159DE-032D-CFDA-2D3C-1433DB4DB9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A0986F-536C-DBD4-1CDF-A4E6DEC390B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DC49709-DC77-D5C6-CE39-E31118E31BA9}"/>
              </a:ext>
            </a:extLst>
          </p:cNvPr>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39746340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D86119-593E-4420-7509-76E7C112DA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26CAD4-D211-9059-13D4-7445B066B2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5EA539-CFA6-54F0-D646-F11FC7BA3A1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7794E25-73AF-BFAF-5CBD-F28255745F4A}"/>
              </a:ext>
            </a:extLst>
          </p:cNvPr>
          <p:cNvSpPr>
            <a:spLocks noGrp="1"/>
          </p:cNvSpPr>
          <p:nvPr>
            <p:ph type="sldNum" sz="quarter" idx="5"/>
          </p:nvPr>
        </p:nvSpPr>
        <p:spPr/>
        <p:txBody>
          <a:bodyPr/>
          <a:lstStyle/>
          <a:p>
            <a:fld id="{B9A9C89F-BC79-EA45-8B75-0CCB6AC67A58}" type="slidenum">
              <a:rPr lang="en-US" smtClean="0"/>
              <a:t>23</a:t>
            </a:fld>
            <a:endParaRPr lang="en-US"/>
          </a:p>
        </p:txBody>
      </p:sp>
    </p:spTree>
    <p:extLst>
      <p:ext uri="{BB962C8B-B14F-4D97-AF65-F5344CB8AC3E}">
        <p14:creationId xmlns:p14="http://schemas.microsoft.com/office/powerpoint/2010/main" val="39022106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A6B09-CA15-AF7E-8FDB-5B3B7D91F8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E9533B-4679-7570-0715-E76687F749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339BAEF-34E9-0931-892D-7489437781D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69F45E8-CC91-33A5-9EDE-FE000C4ADB03}"/>
              </a:ext>
            </a:extLst>
          </p:cNvPr>
          <p:cNvSpPr>
            <a:spLocks noGrp="1"/>
          </p:cNvSpPr>
          <p:nvPr>
            <p:ph type="sldNum" sz="quarter" idx="5"/>
          </p:nvPr>
        </p:nvSpPr>
        <p:spPr/>
        <p:txBody>
          <a:bodyPr/>
          <a:lstStyle/>
          <a:p>
            <a:fld id="{B9A9C89F-BC79-EA45-8B75-0CCB6AC67A58}" type="slidenum">
              <a:rPr lang="en-US" smtClean="0"/>
              <a:t>24</a:t>
            </a:fld>
            <a:endParaRPr lang="en-US"/>
          </a:p>
        </p:txBody>
      </p:sp>
    </p:spTree>
    <p:extLst>
      <p:ext uri="{BB962C8B-B14F-4D97-AF65-F5344CB8AC3E}">
        <p14:creationId xmlns:p14="http://schemas.microsoft.com/office/powerpoint/2010/main" val="42616560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B19CD-656F-37ED-9221-BB373A51FA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3AF2B3-45CF-0B8B-75D2-85313F2669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020CA4-62B3-E80F-0636-2FD63F65CDB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FAF6EFD-894F-BBAD-4C5E-6008674E6E74}"/>
              </a:ext>
            </a:extLst>
          </p:cNvPr>
          <p:cNvSpPr>
            <a:spLocks noGrp="1"/>
          </p:cNvSpPr>
          <p:nvPr>
            <p:ph type="sldNum" sz="quarter" idx="5"/>
          </p:nvPr>
        </p:nvSpPr>
        <p:spPr/>
        <p:txBody>
          <a:bodyPr/>
          <a:lstStyle/>
          <a:p>
            <a:fld id="{B9A9C89F-BC79-EA45-8B75-0CCB6AC67A58}" type="slidenum">
              <a:rPr lang="en-US" smtClean="0"/>
              <a:t>25</a:t>
            </a:fld>
            <a:endParaRPr lang="en-US"/>
          </a:p>
        </p:txBody>
      </p:sp>
    </p:spTree>
    <p:extLst>
      <p:ext uri="{BB962C8B-B14F-4D97-AF65-F5344CB8AC3E}">
        <p14:creationId xmlns:p14="http://schemas.microsoft.com/office/powerpoint/2010/main" val="6882706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5D462-D57F-AA62-6E2C-A9569D5EE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B031B1-8296-F0D0-5F21-19B60E77A3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269305-0111-19A0-F88B-36BFE7F26F4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5A26A44-953C-8457-BDD5-44CF38CC8660}"/>
              </a:ext>
            </a:extLst>
          </p:cNvPr>
          <p:cNvSpPr>
            <a:spLocks noGrp="1"/>
          </p:cNvSpPr>
          <p:nvPr>
            <p:ph type="sldNum" sz="quarter" idx="5"/>
          </p:nvPr>
        </p:nvSpPr>
        <p:spPr/>
        <p:txBody>
          <a:bodyPr/>
          <a:lstStyle/>
          <a:p>
            <a:fld id="{B9A9C89F-BC79-EA45-8B75-0CCB6AC67A58}" type="slidenum">
              <a:rPr lang="en-US" smtClean="0"/>
              <a:t>26</a:t>
            </a:fld>
            <a:endParaRPr lang="en-US"/>
          </a:p>
        </p:txBody>
      </p:sp>
    </p:spTree>
    <p:extLst>
      <p:ext uri="{BB962C8B-B14F-4D97-AF65-F5344CB8AC3E}">
        <p14:creationId xmlns:p14="http://schemas.microsoft.com/office/powerpoint/2010/main" val="21513881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B10A2-E578-FC0C-287A-3AC1D492D0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0BC405-625B-FFF5-79BA-4E4809449B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AF3102-E4E2-AD57-BF64-07B4B71DEF9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262D001-55FC-D720-2494-AFDFEA0C3B5E}"/>
              </a:ext>
            </a:extLst>
          </p:cNvPr>
          <p:cNvSpPr>
            <a:spLocks noGrp="1"/>
          </p:cNvSpPr>
          <p:nvPr>
            <p:ph type="sldNum" sz="quarter" idx="5"/>
          </p:nvPr>
        </p:nvSpPr>
        <p:spPr/>
        <p:txBody>
          <a:bodyPr/>
          <a:lstStyle/>
          <a:p>
            <a:fld id="{B9A9C89F-BC79-EA45-8B75-0CCB6AC67A58}" type="slidenum">
              <a:rPr lang="en-US" smtClean="0"/>
              <a:t>27</a:t>
            </a:fld>
            <a:endParaRPr lang="en-US"/>
          </a:p>
        </p:txBody>
      </p:sp>
    </p:spTree>
    <p:extLst>
      <p:ext uri="{BB962C8B-B14F-4D97-AF65-F5344CB8AC3E}">
        <p14:creationId xmlns:p14="http://schemas.microsoft.com/office/powerpoint/2010/main" val="39690621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B508A8-3529-E5CF-4304-CA921ED9F1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F22271-E006-98CE-73DA-FFA5D59BD9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15A8C3-18A0-E214-012A-0E1BD57D4EB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AAC700A-1A22-BAAD-D326-063A78838CEB}"/>
              </a:ext>
            </a:extLst>
          </p:cNvPr>
          <p:cNvSpPr>
            <a:spLocks noGrp="1"/>
          </p:cNvSpPr>
          <p:nvPr>
            <p:ph type="sldNum" sz="quarter" idx="5"/>
          </p:nvPr>
        </p:nvSpPr>
        <p:spPr/>
        <p:txBody>
          <a:bodyPr/>
          <a:lstStyle/>
          <a:p>
            <a:fld id="{B9A9C89F-BC79-EA45-8B75-0CCB6AC67A58}" type="slidenum">
              <a:rPr lang="en-US" smtClean="0"/>
              <a:t>28</a:t>
            </a:fld>
            <a:endParaRPr lang="en-US"/>
          </a:p>
        </p:txBody>
      </p:sp>
    </p:spTree>
    <p:extLst>
      <p:ext uri="{BB962C8B-B14F-4D97-AF65-F5344CB8AC3E}">
        <p14:creationId xmlns:p14="http://schemas.microsoft.com/office/powerpoint/2010/main" val="40448895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FDCD8-5ED6-911D-2799-F8C33ED013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B323F4-117A-3E0D-D7DB-689D5BBA0F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9E6DE3-8AC1-71F7-04C0-1122C782CC1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A3B263E-CDF0-FC40-52E6-50509CDB352E}"/>
              </a:ext>
            </a:extLst>
          </p:cNvPr>
          <p:cNvSpPr>
            <a:spLocks noGrp="1"/>
          </p:cNvSpPr>
          <p:nvPr>
            <p:ph type="sldNum" sz="quarter" idx="5"/>
          </p:nvPr>
        </p:nvSpPr>
        <p:spPr/>
        <p:txBody>
          <a:bodyPr/>
          <a:lstStyle/>
          <a:p>
            <a:fld id="{B9A9C89F-BC79-EA45-8B75-0CCB6AC67A58}" type="slidenum">
              <a:rPr lang="en-US" smtClean="0"/>
              <a:t>29</a:t>
            </a:fld>
            <a:endParaRPr lang="en-US"/>
          </a:p>
        </p:txBody>
      </p:sp>
    </p:spTree>
    <p:extLst>
      <p:ext uri="{BB962C8B-B14F-4D97-AF65-F5344CB8AC3E}">
        <p14:creationId xmlns:p14="http://schemas.microsoft.com/office/powerpoint/2010/main" val="813369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8F3CF-6E43-C5EA-75FF-90288AE71A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523050-1345-2A6B-FBC1-0E795835CE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30500B-2074-6DA2-0C42-141D65DA167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8904537-52F3-B276-A19A-FBA8602CB3AA}"/>
              </a:ext>
            </a:extLst>
          </p:cNvPr>
          <p:cNvSpPr>
            <a:spLocks noGrp="1"/>
          </p:cNvSpPr>
          <p:nvPr>
            <p:ph type="sldNum" sz="quarter" idx="5"/>
          </p:nvPr>
        </p:nvSpPr>
        <p:spPr/>
        <p:txBody>
          <a:bodyPr/>
          <a:lstStyle/>
          <a:p>
            <a:fld id="{B9A9C89F-BC79-EA45-8B75-0CCB6AC67A58}" type="slidenum">
              <a:rPr lang="en-US" smtClean="0"/>
              <a:t>30</a:t>
            </a:fld>
            <a:endParaRPr lang="en-US"/>
          </a:p>
        </p:txBody>
      </p:sp>
    </p:spTree>
    <p:extLst>
      <p:ext uri="{BB962C8B-B14F-4D97-AF65-F5344CB8AC3E}">
        <p14:creationId xmlns:p14="http://schemas.microsoft.com/office/powerpoint/2010/main" val="1701137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22BEA-E20F-12FF-E5D8-91E5B8E96E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1A64FC-1E71-498E-8674-6DCCDF00C6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663456-B2E9-2D55-4FDD-F9A4665D317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D98E25A-BD3F-BF02-F7EC-7F9F120B6911}"/>
              </a:ext>
            </a:extLst>
          </p:cNvPr>
          <p:cNvSpPr>
            <a:spLocks noGrp="1"/>
          </p:cNvSpPr>
          <p:nvPr>
            <p:ph type="sldNum" sz="quarter" idx="5"/>
          </p:nvPr>
        </p:nvSpPr>
        <p:spPr/>
        <p:txBody>
          <a:bodyPr/>
          <a:lstStyle/>
          <a:p>
            <a:fld id="{B9A9C89F-BC79-EA45-8B75-0CCB6AC67A58}" type="slidenum">
              <a:rPr lang="en-US" smtClean="0"/>
              <a:t>31</a:t>
            </a:fld>
            <a:endParaRPr lang="en-US"/>
          </a:p>
        </p:txBody>
      </p:sp>
    </p:spTree>
    <p:extLst>
      <p:ext uri="{BB962C8B-B14F-4D97-AF65-F5344CB8AC3E}">
        <p14:creationId xmlns:p14="http://schemas.microsoft.com/office/powerpoint/2010/main" val="23354858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6F2F7-7C84-6C9D-CB47-6279033725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5B753D-2AD4-CC93-67CC-70EBA3C817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BB0DAF-FEB9-4B8F-F2CA-C05CF24C9F8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B9A6005-237A-3720-6D8A-C92BAC9AB731}"/>
              </a:ext>
            </a:extLst>
          </p:cNvPr>
          <p:cNvSpPr>
            <a:spLocks noGrp="1"/>
          </p:cNvSpPr>
          <p:nvPr>
            <p:ph type="sldNum" sz="quarter" idx="5"/>
          </p:nvPr>
        </p:nvSpPr>
        <p:spPr/>
        <p:txBody>
          <a:bodyPr/>
          <a:lstStyle/>
          <a:p>
            <a:fld id="{B9A9C89F-BC79-EA45-8B75-0CCB6AC67A58}" type="slidenum">
              <a:rPr lang="en-US" smtClean="0"/>
              <a:t>32</a:t>
            </a:fld>
            <a:endParaRPr lang="en-US"/>
          </a:p>
        </p:txBody>
      </p:sp>
    </p:spTree>
    <p:extLst>
      <p:ext uri="{BB962C8B-B14F-4D97-AF65-F5344CB8AC3E}">
        <p14:creationId xmlns:p14="http://schemas.microsoft.com/office/powerpoint/2010/main" val="4148104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D2813-B6CF-D0A4-C689-0029B6526C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7C9AB3-CD9C-A9F6-7ECC-F8667F4B7F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138A01-E539-5BB7-5246-E37FA8D25FC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E0332F2-BA20-2ADB-B41B-783DAA2C9CEE}"/>
              </a:ext>
            </a:extLst>
          </p:cNvPr>
          <p:cNvSpPr>
            <a:spLocks noGrp="1"/>
          </p:cNvSpPr>
          <p:nvPr>
            <p:ph type="sldNum" sz="quarter" idx="5"/>
          </p:nvPr>
        </p:nvSpPr>
        <p:spPr/>
        <p:txBody>
          <a:bodyPr/>
          <a:lstStyle/>
          <a:p>
            <a:fld id="{B9A9C89F-BC79-EA45-8B75-0CCB6AC67A58}" type="slidenum">
              <a:rPr lang="en-US" smtClean="0"/>
              <a:t>33</a:t>
            </a:fld>
            <a:endParaRPr lang="en-US"/>
          </a:p>
        </p:txBody>
      </p:sp>
    </p:spTree>
    <p:extLst>
      <p:ext uri="{BB962C8B-B14F-4D97-AF65-F5344CB8AC3E}">
        <p14:creationId xmlns:p14="http://schemas.microsoft.com/office/powerpoint/2010/main" val="1908728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C70A7E-7E98-5F1F-9D31-53B26565F5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7881DF-E22E-FEC8-7062-6C50B81A9C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86EE375-C097-4199-0E26-A57AF1512CF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6EBFB3D-91AE-0BD5-420C-069904F7502C}"/>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909602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C89E4F-DC34-B30E-0474-9A6A4BAA47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8F396C-DF78-F563-419C-1FC2D51A9E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AF4564-8F8A-D830-A2A4-17F33E4EBD9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F43E6C6-9FCF-7303-CF48-BC2C7082848B}"/>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3540405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F1CD7-6888-8C79-14AA-79656258C0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32D0D2-361C-75C0-80B2-60B37A7425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2688F6-2127-E705-9622-E6B48469D32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3658F62-361F-EC22-5DED-3339F920AC02}"/>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1263073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931334-8AFC-F4A2-E7AF-6FA28A93DC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173BC6-D81E-C2A5-69E8-47F0B5543B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591778-5121-43AD-AA95-B28F72FC8AD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6C1D442-64AC-C790-ED6D-A0CC72B7B5D6}"/>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544926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4A17E-1A1B-BCB5-5F84-29347C6FE7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29E02A-F513-01F8-C29D-3CF4BD27F9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D7EBB9-6908-3F11-908F-510866708BB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362995A-122C-910B-225A-A8A48A216EEF}"/>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3416454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2C4D41-ADD7-3210-0523-D597FF2396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C8C2DA-8278-BCCF-FDAF-1F57C1614C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A9C651-96E3-72A9-771C-47A1656ECF1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ABF6321-F581-73D1-7330-1F06F25D73CA}"/>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210103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8/15/2025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8/15/2025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8/15/2025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8/15/2025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8/15/2025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8/15/2025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24.pn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25.jpe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32.jpe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34.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7.png"/><Relationship Id="rId4" Type="http://schemas.openxmlformats.org/officeDocument/2006/relationships/image" Target="../media/image36.jp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40.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9.png"/><Relationship Id="rId4" Type="http://schemas.openxmlformats.org/officeDocument/2006/relationships/image" Target="../media/image41.jp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43.jpe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45.jp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47.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2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5.png"/><Relationship Id="rId7" Type="http://schemas.openxmlformats.org/officeDocument/2006/relationships/image" Target="../media/image54.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3.png"/></Relationships>
</file>

<file path=ppt/slides/_rels/slide2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39.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hyperlink" Target="https://player.bfi.org.uk/free/film/watch-bombing-bfd-bradford-cricket-1940-online"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57.pn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59.png"/><Relationship Id="rId4" Type="http://schemas.openxmlformats.org/officeDocument/2006/relationships/image" Target="../media/image58.jpeg"/></Relationships>
</file>

<file path=ppt/slides/_rels/slide3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5.png"/><Relationship Id="rId7" Type="http://schemas.openxmlformats.org/officeDocument/2006/relationships/image" Target="../media/image63.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62.png"/><Relationship Id="rId11" Type="http://schemas.openxmlformats.org/officeDocument/2006/relationships/image" Target="../media/image3.png"/><Relationship Id="rId5" Type="http://schemas.openxmlformats.org/officeDocument/2006/relationships/image" Target="../media/image61.png"/><Relationship Id="rId10" Type="http://schemas.openxmlformats.org/officeDocument/2006/relationships/image" Target="../media/image39.png"/><Relationship Id="rId4" Type="http://schemas.openxmlformats.org/officeDocument/2006/relationships/image" Target="../media/image60.png"/><Relationship Id="rId9"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9.png"/><Relationship Id="rId4" Type="http://schemas.openxmlformats.org/officeDocument/2006/relationships/image" Target="../media/image64.png"/></Relationships>
</file>

<file path=ppt/slides/_rels/slide3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5.png"/><Relationship Id="rId7" Type="http://schemas.openxmlformats.org/officeDocument/2006/relationships/image" Target="../media/image67.pn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hyperlink" Target="https://www.youtube.com/watch?v=_Yp2auqdtaY" TargetMode="External"/><Relationship Id="rId4" Type="http://schemas.openxmlformats.org/officeDocument/2006/relationships/image" Target="../media/image65.jpe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5.jpe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9.jpe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The World Wars</a:t>
            </a:r>
          </a:p>
        </p:txBody>
      </p:sp>
      <p:sp>
        <p:nvSpPr>
          <p:cNvPr id="4" name="Question top">
            <a:extLst>
              <a:ext uri="{FF2B5EF4-FFF2-40B4-BE49-F238E27FC236}">
                <a16:creationId xmlns:a16="http://schemas.microsoft.com/office/drawing/2014/main" id="{FA5BD8B5-5874-4293-E08C-C99A94CAA81F}"/>
              </a:ext>
            </a:extLst>
          </p:cNvPr>
          <p:cNvSpPr txBox="1"/>
          <p:nvPr/>
        </p:nvSpPr>
        <p:spPr>
          <a:xfrm>
            <a:off x="0" y="471242"/>
            <a:ext cx="12192000" cy="407035"/>
          </a:xfrm>
          <a:prstGeom prst="rect">
            <a:avLst/>
          </a:prstGeom>
          <a:noFill/>
        </p:spPr>
        <p:txBody>
          <a:bodyPr wrap="square">
            <a:spAutoFit/>
          </a:bodyPr>
          <a:lstStyle/>
          <a:p>
            <a:pPr algn="ctr">
              <a:lnSpc>
                <a:spcPts val="2420"/>
              </a:lnSpc>
            </a:pPr>
            <a:r>
              <a:rPr lang="en-GB" sz="2750" dirty="0">
                <a:solidFill>
                  <a:schemeClr val="bg1"/>
                </a:solidFill>
                <a:effectLst>
                  <a:glow rad="119471">
                    <a:schemeClr val="tx1">
                      <a:alpha val="41784"/>
                    </a:schemeClr>
                  </a:glow>
                </a:effectLst>
                <a:latin typeface="Superclarendon Rg" panose="02000505080000020003" pitchFamily="2" charset="77"/>
              </a:rPr>
              <a:t>What was the impact of the World Wars on Bradford?</a:t>
            </a:r>
          </a:p>
        </p:txBody>
      </p:sp>
      <p:pic>
        <p:nvPicPr>
          <p:cNvPr id="9" name="Title" descr="The World Wars">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AEFBC8E-B01F-4797-D5DF-D47133057AE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14B4B87-8191-FFF6-2E54-F9B1CE60140C}"/>
              </a:ext>
            </a:extLst>
          </p:cNvPr>
          <p:cNvSpPr>
            <a:spLocks noGrp="1"/>
          </p:cNvSpPr>
          <p:nvPr>
            <p:ph type="ctrTitle"/>
          </p:nvPr>
        </p:nvSpPr>
        <p:spPr>
          <a:xfrm>
            <a:off x="1524000" y="-1280448"/>
            <a:ext cx="9144000" cy="921925"/>
          </a:xfrm>
        </p:spPr>
        <p:txBody>
          <a:bodyPr>
            <a:normAutofit fontScale="90000"/>
          </a:bodyPr>
          <a:lstStyle/>
          <a:p>
            <a:r>
              <a:rPr lang="en-US" dirty="0"/>
              <a:t>Guarding the Suez Canal in Egypt</a:t>
            </a:r>
          </a:p>
        </p:txBody>
      </p:sp>
      <p:sp>
        <p:nvSpPr>
          <p:cNvPr id="10" name="Slide Question">
            <a:extLst>
              <a:ext uri="{FF2B5EF4-FFF2-40B4-BE49-F238E27FC236}">
                <a16:creationId xmlns:a16="http://schemas.microsoft.com/office/drawing/2014/main" id="{87AD1F2C-46E5-87D2-40C3-F0ED45930F8E}"/>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happened to the Bradford Pals?</a:t>
            </a:r>
          </a:p>
        </p:txBody>
      </p:sp>
      <p:sp>
        <p:nvSpPr>
          <p:cNvPr id="7" name="Title">
            <a:extLst>
              <a:ext uri="{FF2B5EF4-FFF2-40B4-BE49-F238E27FC236}">
                <a16:creationId xmlns:a16="http://schemas.microsoft.com/office/drawing/2014/main" id="{00778C97-462B-8F6C-5B52-58F75AEC1E5B}"/>
              </a:ext>
            </a:extLst>
          </p:cNvPr>
          <p:cNvSpPr txBox="1">
            <a:spLocks/>
          </p:cNvSpPr>
          <p:nvPr/>
        </p:nvSpPr>
        <p:spPr>
          <a:xfrm>
            <a:off x="411594" y="478496"/>
            <a:ext cx="1101840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Guarding the Suez Canal in Egypt</a:t>
            </a:r>
          </a:p>
        </p:txBody>
      </p:sp>
      <p:sp>
        <p:nvSpPr>
          <p:cNvPr id="18" name="TextBox 17">
            <a:extLst>
              <a:ext uri="{FF2B5EF4-FFF2-40B4-BE49-F238E27FC236}">
                <a16:creationId xmlns:a16="http://schemas.microsoft.com/office/drawing/2014/main" id="{365865E1-69C5-097C-9F2F-CC7C29967C40}"/>
              </a:ext>
            </a:extLst>
          </p:cNvPr>
          <p:cNvSpPr txBox="1"/>
          <p:nvPr/>
        </p:nvSpPr>
        <p:spPr>
          <a:xfrm>
            <a:off x="473147" y="1218475"/>
            <a:ext cx="5258520" cy="967573"/>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In December 1915 the Bradford Pals, now part of the 31st Division, sailed from Liverpool and arrived at Port Said on 21st December. </a:t>
            </a:r>
          </a:p>
        </p:txBody>
      </p:sp>
      <p:sp>
        <p:nvSpPr>
          <p:cNvPr id="2" name="TextBox 1">
            <a:extLst>
              <a:ext uri="{FF2B5EF4-FFF2-40B4-BE49-F238E27FC236}">
                <a16:creationId xmlns:a16="http://schemas.microsoft.com/office/drawing/2014/main" id="{E233A8AF-824B-B284-9ECC-4AEBD05ED28E}"/>
              </a:ext>
            </a:extLst>
          </p:cNvPr>
          <p:cNvSpPr txBox="1"/>
          <p:nvPr/>
        </p:nvSpPr>
        <p:spPr>
          <a:xfrm>
            <a:off x="424063" y="2247140"/>
            <a:ext cx="2355713" cy="1867819"/>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They spent the winter guarding the Suez Canal, where they met soldiers from India and even shared bowls of curry. </a:t>
            </a:r>
          </a:p>
        </p:txBody>
      </p:sp>
      <p:grpSp>
        <p:nvGrpSpPr>
          <p:cNvPr id="26" name="Caption" descr="The Suez Canal which links the Mediterranean Sea to the Red Sea.&#10;">
            <a:extLst>
              <a:ext uri="{FF2B5EF4-FFF2-40B4-BE49-F238E27FC236}">
                <a16:creationId xmlns:a16="http://schemas.microsoft.com/office/drawing/2014/main" id="{8046DAE9-5AB6-9A46-AD5F-896A9CB5CB02}"/>
              </a:ext>
            </a:extLst>
          </p:cNvPr>
          <p:cNvGrpSpPr/>
          <p:nvPr/>
        </p:nvGrpSpPr>
        <p:grpSpPr>
          <a:xfrm>
            <a:off x="211469" y="4214683"/>
            <a:ext cx="2488292" cy="1312860"/>
            <a:chOff x="5400659" y="2408259"/>
            <a:chExt cx="2488292" cy="1312860"/>
          </a:xfrm>
        </p:grpSpPr>
        <p:pic>
          <p:nvPicPr>
            <p:cNvPr id="27" name="Picture 26">
              <a:extLst>
                <a:ext uri="{FF2B5EF4-FFF2-40B4-BE49-F238E27FC236}">
                  <a16:creationId xmlns:a16="http://schemas.microsoft.com/office/drawing/2014/main" id="{18562A8F-6672-308F-E6F8-30D7095CE68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38684" y="2478759"/>
              <a:ext cx="350267" cy="248874"/>
            </a:xfrm>
            <a:prstGeom prst="rect">
              <a:avLst/>
            </a:prstGeom>
          </p:spPr>
        </p:pic>
        <p:sp>
          <p:nvSpPr>
            <p:cNvPr id="28" name="TextBox 27">
              <a:extLst>
                <a:ext uri="{FF2B5EF4-FFF2-40B4-BE49-F238E27FC236}">
                  <a16:creationId xmlns:a16="http://schemas.microsoft.com/office/drawing/2014/main" id="{620A9237-8933-CDD4-AF13-A9EA96A03CA5}"/>
                </a:ext>
              </a:extLst>
            </p:cNvPr>
            <p:cNvSpPr txBox="1"/>
            <p:nvPr/>
          </p:nvSpPr>
          <p:spPr>
            <a:xfrm>
              <a:off x="5400659" y="2408259"/>
              <a:ext cx="2179344" cy="1312860"/>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The Suez Canal which links the Mediterranean Sea to the Red Sea.</a:t>
              </a:r>
            </a:p>
          </p:txBody>
        </p:sp>
      </p:grpSp>
      <p:grpSp>
        <p:nvGrpSpPr>
          <p:cNvPr id="30" name="Group 29" descr="An arial photograph of The Suez Canal, linking to th Mediterranean Sea to the Red Sea. ">
            <a:extLst>
              <a:ext uri="{FF2B5EF4-FFF2-40B4-BE49-F238E27FC236}">
                <a16:creationId xmlns:a16="http://schemas.microsoft.com/office/drawing/2014/main" id="{FE0EED8A-C1F3-CDEA-78CE-EB5A86145969}"/>
              </a:ext>
            </a:extLst>
          </p:cNvPr>
          <p:cNvGrpSpPr/>
          <p:nvPr/>
        </p:nvGrpSpPr>
        <p:grpSpPr>
          <a:xfrm>
            <a:off x="2612133" y="2296348"/>
            <a:ext cx="3146966" cy="3316680"/>
            <a:chOff x="3507139" y="1283279"/>
            <a:chExt cx="3146966" cy="3316680"/>
          </a:xfrm>
        </p:grpSpPr>
        <p:pic>
          <p:nvPicPr>
            <p:cNvPr id="25" name="Picture 24" descr="Aerial view of a river and land&#10;&#10;AI-generated content may be incorrect.">
              <a:extLst>
                <a:ext uri="{FF2B5EF4-FFF2-40B4-BE49-F238E27FC236}">
                  <a16:creationId xmlns:a16="http://schemas.microsoft.com/office/drawing/2014/main" id="{44338673-066C-F241-BEFD-3A3F143306C6}"/>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0800000">
              <a:off x="3805608" y="1325511"/>
              <a:ext cx="2848497" cy="3274448"/>
            </a:xfrm>
            <a:prstGeom prst="rect">
              <a:avLst/>
            </a:prstGeom>
            <a:ln w="19050">
              <a:solidFill>
                <a:schemeClr val="tx1"/>
              </a:solidFill>
            </a:ln>
          </p:spPr>
        </p:pic>
        <p:sp>
          <p:nvSpPr>
            <p:cNvPr id="29" name="TextBox 28">
              <a:extLst>
                <a:ext uri="{FF2B5EF4-FFF2-40B4-BE49-F238E27FC236}">
                  <a16:creationId xmlns:a16="http://schemas.microsoft.com/office/drawing/2014/main" id="{F6509823-2A79-2814-E99D-E9FC7BCC1386}"/>
                </a:ext>
              </a:extLst>
            </p:cNvPr>
            <p:cNvSpPr txBox="1"/>
            <p:nvPr/>
          </p:nvSpPr>
          <p:spPr>
            <a:xfrm>
              <a:off x="3507139" y="1283279"/>
              <a:ext cx="2215674" cy="215444"/>
            </a:xfrm>
            <a:prstGeom prst="rect">
              <a:avLst/>
            </a:prstGeom>
            <a:noFill/>
          </p:spPr>
          <p:txBody>
            <a:bodyPr wrap="square">
              <a:spAutoFit/>
            </a:bodyPr>
            <a:lstStyle/>
            <a:p>
              <a:pPr algn="r"/>
              <a:r>
                <a:rPr lang="en-GB" sz="800" dirty="0">
                  <a:solidFill>
                    <a:schemeClr val="bg1">
                      <a:lumMod val="75000"/>
                    </a:schemeClr>
                  </a:solidFill>
                  <a:latin typeface="Calibri" panose="020F0502020204030204" pitchFamily="34" charset="0"/>
                  <a:cs typeface="Calibri" panose="020F0502020204030204" pitchFamily="34" charset="0"/>
                </a:rPr>
                <a:t>©Public Domain from Wikimedia Commons</a:t>
              </a:r>
            </a:p>
          </p:txBody>
        </p:sp>
      </p:grpSp>
      <p:pic>
        <p:nvPicPr>
          <p:cNvPr id="6" name="Picture 5" descr="An illustrated map showing the UK and Egypt. Liverpool, Bradford, Port Said and the Suez Canal is labelled. ">
            <a:extLst>
              <a:ext uri="{FF2B5EF4-FFF2-40B4-BE49-F238E27FC236}">
                <a16:creationId xmlns:a16="http://schemas.microsoft.com/office/drawing/2014/main" id="{D9A4C68D-DE6E-0142-01C8-DEA37B75064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14676" y="1397613"/>
            <a:ext cx="5763145" cy="4335675"/>
          </a:xfrm>
          <a:prstGeom prst="rect">
            <a:avLst/>
          </a:prstGeom>
          <a:ln w="0">
            <a:solidFill>
              <a:schemeClr val="tx1"/>
            </a:solidFill>
          </a:ln>
        </p:spPr>
      </p:pic>
      <p:pic>
        <p:nvPicPr>
          <p:cNvPr id="13" name="Picture 12" descr="A timeline highlighting World War 1 (1914 - 1918). The timeline spans from AD 1910 to AD 1922. ">
            <a:extLst>
              <a:ext uri="{FF2B5EF4-FFF2-40B4-BE49-F238E27FC236}">
                <a16:creationId xmlns:a16="http://schemas.microsoft.com/office/drawing/2014/main" id="{C973C9AA-6DD0-145C-4AB5-DA7FFC0CAC92}"/>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5" name="Logo">
            <a:extLst>
              <a:ext uri="{FF2B5EF4-FFF2-40B4-BE49-F238E27FC236}">
                <a16:creationId xmlns:a16="http://schemas.microsoft.com/office/drawing/2014/main" id="{7008096B-4DD6-860B-CA5F-128D49C82FC6}"/>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25597596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411A3DB-4206-631B-0DDD-1C738765677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BEFD068-2350-6B79-FBFF-2DFCFDD8149B}"/>
              </a:ext>
            </a:extLst>
          </p:cNvPr>
          <p:cNvSpPr>
            <a:spLocks noGrp="1"/>
          </p:cNvSpPr>
          <p:nvPr>
            <p:ph type="ctrTitle"/>
          </p:nvPr>
        </p:nvSpPr>
        <p:spPr>
          <a:xfrm>
            <a:off x="1524000" y="-1280448"/>
            <a:ext cx="9144000" cy="921925"/>
          </a:xfrm>
        </p:spPr>
        <p:txBody>
          <a:bodyPr>
            <a:normAutofit/>
          </a:bodyPr>
          <a:lstStyle/>
          <a:p>
            <a:r>
              <a:rPr lang="en-US" dirty="0"/>
              <a:t>The Battle of the Somme</a:t>
            </a:r>
          </a:p>
        </p:txBody>
      </p:sp>
      <p:sp>
        <p:nvSpPr>
          <p:cNvPr id="10" name="Slide Question">
            <a:extLst>
              <a:ext uri="{FF2B5EF4-FFF2-40B4-BE49-F238E27FC236}">
                <a16:creationId xmlns:a16="http://schemas.microsoft.com/office/drawing/2014/main" id="{2F718DE2-79DF-DBA4-634F-FDF0A4CA0FD4}"/>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happened to the Bradford Pals?</a:t>
            </a:r>
          </a:p>
        </p:txBody>
      </p:sp>
      <p:sp>
        <p:nvSpPr>
          <p:cNvPr id="7" name="Title">
            <a:extLst>
              <a:ext uri="{FF2B5EF4-FFF2-40B4-BE49-F238E27FC236}">
                <a16:creationId xmlns:a16="http://schemas.microsoft.com/office/drawing/2014/main" id="{9E8C504A-4A0D-D79D-CF2B-52E05E9D9CF5}"/>
              </a:ext>
            </a:extLst>
          </p:cNvPr>
          <p:cNvSpPr txBox="1">
            <a:spLocks/>
          </p:cNvSpPr>
          <p:nvPr/>
        </p:nvSpPr>
        <p:spPr>
          <a:xfrm>
            <a:off x="539611" y="374648"/>
            <a:ext cx="811061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The Battle of the Somme</a:t>
            </a:r>
          </a:p>
        </p:txBody>
      </p:sp>
      <p:sp>
        <p:nvSpPr>
          <p:cNvPr id="18" name="TextBox 17">
            <a:extLst>
              <a:ext uri="{FF2B5EF4-FFF2-40B4-BE49-F238E27FC236}">
                <a16:creationId xmlns:a16="http://schemas.microsoft.com/office/drawing/2014/main" id="{8B3472A8-DBC9-8397-E9DD-7D9D66F897F1}"/>
              </a:ext>
            </a:extLst>
          </p:cNvPr>
          <p:cNvSpPr txBox="1"/>
          <p:nvPr/>
        </p:nvSpPr>
        <p:spPr>
          <a:xfrm>
            <a:off x="619557" y="1747798"/>
            <a:ext cx="3518929"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In February 1916, the battalions moved from Egypt to Marseilles. </a:t>
            </a:r>
          </a:p>
        </p:txBody>
      </p:sp>
      <p:sp>
        <p:nvSpPr>
          <p:cNvPr id="2" name="TextBox 1">
            <a:extLst>
              <a:ext uri="{FF2B5EF4-FFF2-40B4-BE49-F238E27FC236}">
                <a16:creationId xmlns:a16="http://schemas.microsoft.com/office/drawing/2014/main" id="{6341F158-CB09-0803-D25B-D52A2A7B0521}"/>
              </a:ext>
            </a:extLst>
          </p:cNvPr>
          <p:cNvSpPr txBox="1"/>
          <p:nvPr/>
        </p:nvSpPr>
        <p:spPr>
          <a:xfrm>
            <a:off x="619558" y="2568535"/>
            <a:ext cx="3374022"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They travelled north to Pont Rémy in France and trained for trench warfare. </a:t>
            </a:r>
          </a:p>
        </p:txBody>
      </p:sp>
      <p:sp>
        <p:nvSpPr>
          <p:cNvPr id="3" name="TextBox 2">
            <a:extLst>
              <a:ext uri="{FF2B5EF4-FFF2-40B4-BE49-F238E27FC236}">
                <a16:creationId xmlns:a16="http://schemas.microsoft.com/office/drawing/2014/main" id="{08366AA2-32FE-7701-A2AD-064CC23EF8FA}"/>
              </a:ext>
            </a:extLst>
          </p:cNvPr>
          <p:cNvSpPr txBox="1"/>
          <p:nvPr/>
        </p:nvSpPr>
        <p:spPr>
          <a:xfrm>
            <a:off x="619557" y="3712438"/>
            <a:ext cx="3835922"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On 1st July 1916 they took part in the Battle of the Somme, one of the bloodiest battles of the war.</a:t>
            </a:r>
          </a:p>
        </p:txBody>
      </p:sp>
      <p:pic>
        <p:nvPicPr>
          <p:cNvPr id="8" name="Picture 7" descr="An illustrated diagram of the logistics of trench warfare. It shows communication trenches, zig-zag trenches to protect from exploding shells, German and British fire trenches and the large space of 'NO MAN'S LAND' between them. ">
            <a:extLst>
              <a:ext uri="{FF2B5EF4-FFF2-40B4-BE49-F238E27FC236}">
                <a16:creationId xmlns:a16="http://schemas.microsoft.com/office/drawing/2014/main" id="{5FA2E8FC-E449-F3EF-98F4-8CB2484DB0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35424" y="1066042"/>
            <a:ext cx="7220341" cy="4652763"/>
          </a:xfrm>
          <a:prstGeom prst="rect">
            <a:avLst/>
          </a:prstGeom>
        </p:spPr>
      </p:pic>
      <p:pic>
        <p:nvPicPr>
          <p:cNvPr id="13" name="Picture 12" descr="A timeline highlighting World War 1 (1914 - 1918). The timeline spans from AD 1910 to AD 1922. ">
            <a:extLst>
              <a:ext uri="{FF2B5EF4-FFF2-40B4-BE49-F238E27FC236}">
                <a16:creationId xmlns:a16="http://schemas.microsoft.com/office/drawing/2014/main" id="{9E796A86-1BC9-38CE-7897-F37D46BD7C7B}"/>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5" name="Logo">
            <a:extLst>
              <a:ext uri="{FF2B5EF4-FFF2-40B4-BE49-F238E27FC236}">
                <a16:creationId xmlns:a16="http://schemas.microsoft.com/office/drawing/2014/main" id="{20FD8D32-4579-A9B3-4387-7C8DAB8F4D1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32772201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D71DBC9-CC87-A08A-3E7F-1AC9312C412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56CB1C2C-261E-BC17-5075-AED4E5B31A76}"/>
              </a:ext>
            </a:extLst>
          </p:cNvPr>
          <p:cNvSpPr>
            <a:spLocks noGrp="1"/>
          </p:cNvSpPr>
          <p:nvPr>
            <p:ph type="ctrTitle"/>
          </p:nvPr>
        </p:nvSpPr>
        <p:spPr>
          <a:xfrm>
            <a:off x="1524000" y="-1280448"/>
            <a:ext cx="9144000" cy="921925"/>
          </a:xfrm>
        </p:spPr>
        <p:txBody>
          <a:bodyPr>
            <a:normAutofit/>
          </a:bodyPr>
          <a:lstStyle/>
          <a:p>
            <a:r>
              <a:rPr lang="en-US" dirty="0"/>
              <a:t>The First Day of the Somme</a:t>
            </a:r>
          </a:p>
        </p:txBody>
      </p:sp>
      <p:sp>
        <p:nvSpPr>
          <p:cNvPr id="10" name="Slide Question">
            <a:extLst>
              <a:ext uri="{FF2B5EF4-FFF2-40B4-BE49-F238E27FC236}">
                <a16:creationId xmlns:a16="http://schemas.microsoft.com/office/drawing/2014/main" id="{F8268477-2A5F-E8A3-80B5-B77EDDE393EB}"/>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happened to the Bradford Pals?</a:t>
            </a:r>
          </a:p>
        </p:txBody>
      </p:sp>
      <p:sp>
        <p:nvSpPr>
          <p:cNvPr id="7" name="Title">
            <a:extLst>
              <a:ext uri="{FF2B5EF4-FFF2-40B4-BE49-F238E27FC236}">
                <a16:creationId xmlns:a16="http://schemas.microsoft.com/office/drawing/2014/main" id="{046C538B-A263-B2C4-7A46-7EB3F814D978}"/>
              </a:ext>
            </a:extLst>
          </p:cNvPr>
          <p:cNvSpPr txBox="1">
            <a:spLocks/>
          </p:cNvSpPr>
          <p:nvPr/>
        </p:nvSpPr>
        <p:spPr>
          <a:xfrm>
            <a:off x="515227" y="645772"/>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The First Day of the Somme</a:t>
            </a:r>
          </a:p>
        </p:txBody>
      </p:sp>
      <p:sp>
        <p:nvSpPr>
          <p:cNvPr id="18" name="TextBox 17">
            <a:extLst>
              <a:ext uri="{FF2B5EF4-FFF2-40B4-BE49-F238E27FC236}">
                <a16:creationId xmlns:a16="http://schemas.microsoft.com/office/drawing/2014/main" id="{78C816DA-4CFB-A1C5-87FA-2E402EA210BF}"/>
              </a:ext>
            </a:extLst>
          </p:cNvPr>
          <p:cNvSpPr txBox="1"/>
          <p:nvPr/>
        </p:nvSpPr>
        <p:spPr>
          <a:xfrm>
            <a:off x="612764" y="1573018"/>
            <a:ext cx="4105542" cy="1358064"/>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At half past seven on the 1st July 1916, about two thousand Bradford Pals climbed out of their trenches to cross ‘no man’s land.’ </a:t>
            </a:r>
          </a:p>
        </p:txBody>
      </p:sp>
      <p:sp>
        <p:nvSpPr>
          <p:cNvPr id="4" name="TextBox 3">
            <a:extLst>
              <a:ext uri="{FF2B5EF4-FFF2-40B4-BE49-F238E27FC236}">
                <a16:creationId xmlns:a16="http://schemas.microsoft.com/office/drawing/2014/main" id="{874940AC-7D0C-0630-D59D-D2A1FC504200}"/>
              </a:ext>
            </a:extLst>
          </p:cNvPr>
          <p:cNvSpPr txBox="1"/>
          <p:nvPr/>
        </p:nvSpPr>
        <p:spPr>
          <a:xfrm>
            <a:off x="612763" y="3118923"/>
            <a:ext cx="4105542"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They faced heavy machine-gun fire and lost many men in the first hour. </a:t>
            </a:r>
          </a:p>
        </p:txBody>
      </p:sp>
      <p:sp>
        <p:nvSpPr>
          <p:cNvPr id="6" name="TextBox 5">
            <a:extLst>
              <a:ext uri="{FF2B5EF4-FFF2-40B4-BE49-F238E27FC236}">
                <a16:creationId xmlns:a16="http://schemas.microsoft.com/office/drawing/2014/main" id="{8F2EEFDB-CF16-D98D-0E91-BF6554579288}"/>
              </a:ext>
            </a:extLst>
          </p:cNvPr>
          <p:cNvSpPr txBox="1"/>
          <p:nvPr/>
        </p:nvSpPr>
        <p:spPr>
          <a:xfrm>
            <a:off x="612762" y="4018497"/>
            <a:ext cx="4105542"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Records show that over a thousand Bradford volunteers were killed or wounded that day.</a:t>
            </a:r>
          </a:p>
        </p:txBody>
      </p:sp>
      <p:grpSp>
        <p:nvGrpSpPr>
          <p:cNvPr id="16" name="Group 15" descr="A black and white photograph of soldiers climbing out of World War 1 trenches. ">
            <a:extLst>
              <a:ext uri="{FF2B5EF4-FFF2-40B4-BE49-F238E27FC236}">
                <a16:creationId xmlns:a16="http://schemas.microsoft.com/office/drawing/2014/main" id="{C038CCC0-E8F0-4F86-9A46-9C4A077DE95D}"/>
              </a:ext>
            </a:extLst>
          </p:cNvPr>
          <p:cNvGrpSpPr/>
          <p:nvPr/>
        </p:nvGrpSpPr>
        <p:grpSpPr>
          <a:xfrm>
            <a:off x="4817398" y="1444030"/>
            <a:ext cx="5620791" cy="3795636"/>
            <a:chOff x="4858627" y="1465296"/>
            <a:chExt cx="5620791" cy="3795636"/>
          </a:xfrm>
        </p:grpSpPr>
        <p:pic>
          <p:nvPicPr>
            <p:cNvPr id="9" name="Picture 4" descr="The Battle of the Somme">
              <a:extLst>
                <a:ext uri="{FF2B5EF4-FFF2-40B4-BE49-F238E27FC236}">
                  <a16:creationId xmlns:a16="http://schemas.microsoft.com/office/drawing/2014/main" id="{25D22A86-8399-36BE-9A4A-96A081FE65F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58627" y="1505327"/>
              <a:ext cx="5565533" cy="3755605"/>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E7F16303-A34A-DB8E-ADD0-0AA58F48E52D}"/>
                </a:ext>
              </a:extLst>
            </p:cNvPr>
            <p:cNvSpPr txBox="1"/>
            <p:nvPr/>
          </p:nvSpPr>
          <p:spPr>
            <a:xfrm>
              <a:off x="8263744" y="1465296"/>
              <a:ext cx="2215674" cy="215444"/>
            </a:xfrm>
            <a:prstGeom prst="rect">
              <a:avLst/>
            </a:prstGeom>
            <a:noFill/>
          </p:spPr>
          <p:txBody>
            <a:bodyPr wrap="square">
              <a:spAutoFit/>
            </a:bodyPr>
            <a:lstStyle/>
            <a:p>
              <a:pPr algn="r"/>
              <a:r>
                <a:rPr lang="en-GB" sz="800" dirty="0">
                  <a:solidFill>
                    <a:schemeClr val="bg1">
                      <a:lumMod val="75000"/>
                    </a:schemeClr>
                  </a:solidFill>
                  <a:latin typeface="Calibri" panose="020F0502020204030204" pitchFamily="34" charset="0"/>
                  <a:cs typeface="Calibri" panose="020F0502020204030204" pitchFamily="34" charset="0"/>
                </a:rPr>
                <a:t>©Public Domain from Wikimedia Commons</a:t>
              </a:r>
            </a:p>
          </p:txBody>
        </p:sp>
      </p:grpSp>
      <p:pic>
        <p:nvPicPr>
          <p:cNvPr id="19" name="Picture 18" descr="An illustration of a World War 1 solider in his military uniform. He wears a green army uniform and helmet. ">
            <a:extLst>
              <a:ext uri="{FF2B5EF4-FFF2-40B4-BE49-F238E27FC236}">
                <a16:creationId xmlns:a16="http://schemas.microsoft.com/office/drawing/2014/main" id="{FBF0D720-0099-AF4E-DE4F-BD90733F5DB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976585" y="1484061"/>
            <a:ext cx="2048838" cy="4857451"/>
          </a:xfrm>
          <a:prstGeom prst="rect">
            <a:avLst/>
          </a:prstGeom>
        </p:spPr>
      </p:pic>
      <p:pic>
        <p:nvPicPr>
          <p:cNvPr id="13" name="Picture 12" descr="A timeline highlighting World War 1 (1914 - 1918). The timeline spans from AD 1910 to AD 1922. ">
            <a:extLst>
              <a:ext uri="{FF2B5EF4-FFF2-40B4-BE49-F238E27FC236}">
                <a16:creationId xmlns:a16="http://schemas.microsoft.com/office/drawing/2014/main" id="{6E73CB87-A185-2D4D-6388-AC61F9FD7247}"/>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5" name="Logo">
            <a:extLst>
              <a:ext uri="{FF2B5EF4-FFF2-40B4-BE49-F238E27FC236}">
                <a16:creationId xmlns:a16="http://schemas.microsoft.com/office/drawing/2014/main" id="{F32EFD06-3A7A-256D-4CA8-A5D479AADBA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8605127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2" presetClass="entr" presetSubtype="1" accel="5000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4"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BD95887-FE51-100B-3F27-BBE3067E2BF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57DC5AE-66B1-0B93-906B-5015F75B7BE9}"/>
              </a:ext>
            </a:extLst>
          </p:cNvPr>
          <p:cNvSpPr>
            <a:spLocks noGrp="1"/>
          </p:cNvSpPr>
          <p:nvPr>
            <p:ph type="ctrTitle"/>
          </p:nvPr>
        </p:nvSpPr>
        <p:spPr>
          <a:xfrm>
            <a:off x="1524000" y="-1280448"/>
            <a:ext cx="9144000" cy="921925"/>
          </a:xfrm>
        </p:spPr>
        <p:txBody>
          <a:bodyPr>
            <a:normAutofit/>
          </a:bodyPr>
          <a:lstStyle/>
          <a:p>
            <a:r>
              <a:rPr lang="en-US" dirty="0"/>
              <a:t>Rossignol Wood</a:t>
            </a:r>
          </a:p>
        </p:txBody>
      </p:sp>
      <p:sp>
        <p:nvSpPr>
          <p:cNvPr id="10" name="Slide Question">
            <a:extLst>
              <a:ext uri="{FF2B5EF4-FFF2-40B4-BE49-F238E27FC236}">
                <a16:creationId xmlns:a16="http://schemas.microsoft.com/office/drawing/2014/main" id="{1340908C-DC9C-9478-AF68-6A3A05F98D36}"/>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happened to the Bradford Pals? How do we remember?</a:t>
            </a:r>
          </a:p>
        </p:txBody>
      </p:sp>
      <p:sp>
        <p:nvSpPr>
          <p:cNvPr id="7" name="Title">
            <a:extLst>
              <a:ext uri="{FF2B5EF4-FFF2-40B4-BE49-F238E27FC236}">
                <a16:creationId xmlns:a16="http://schemas.microsoft.com/office/drawing/2014/main" id="{3A2FE64C-0D53-F2AE-DBE5-C09CAB034B3A}"/>
              </a:ext>
            </a:extLst>
          </p:cNvPr>
          <p:cNvSpPr txBox="1">
            <a:spLocks/>
          </p:cNvSpPr>
          <p:nvPr/>
        </p:nvSpPr>
        <p:spPr>
          <a:xfrm>
            <a:off x="602129" y="464416"/>
            <a:ext cx="589023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Rossignol Wood</a:t>
            </a:r>
          </a:p>
        </p:txBody>
      </p:sp>
      <p:sp>
        <p:nvSpPr>
          <p:cNvPr id="18" name="TextBox 17">
            <a:extLst>
              <a:ext uri="{FF2B5EF4-FFF2-40B4-BE49-F238E27FC236}">
                <a16:creationId xmlns:a16="http://schemas.microsoft.com/office/drawing/2014/main" id="{3C35BF37-EC8B-8B2F-0D2E-35480DF99FB3}"/>
              </a:ext>
            </a:extLst>
          </p:cNvPr>
          <p:cNvSpPr txBox="1"/>
          <p:nvPr/>
        </p:nvSpPr>
        <p:spPr>
          <a:xfrm>
            <a:off x="600849" y="1242836"/>
            <a:ext cx="5402954" cy="388568"/>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For the survivors, the war didn't end there.</a:t>
            </a:r>
          </a:p>
        </p:txBody>
      </p:sp>
      <p:sp>
        <p:nvSpPr>
          <p:cNvPr id="4" name="TextBox 3">
            <a:extLst>
              <a:ext uri="{FF2B5EF4-FFF2-40B4-BE49-F238E27FC236}">
                <a16:creationId xmlns:a16="http://schemas.microsoft.com/office/drawing/2014/main" id="{0E29C433-8C8D-6443-7C09-5FCEAB902B2B}"/>
              </a:ext>
            </a:extLst>
          </p:cNvPr>
          <p:cNvSpPr txBox="1"/>
          <p:nvPr/>
        </p:nvSpPr>
        <p:spPr>
          <a:xfrm>
            <a:off x="600848" y="1735488"/>
            <a:ext cx="6565496" cy="689612"/>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On 27th February 1917, they suffered 222 casualties at Rossignol Wood, near the village of </a:t>
            </a:r>
            <a:r>
              <a:rPr lang="en-US" sz="1350" dirty="0" err="1">
                <a:latin typeface="Linkpen 17a Print" panose="03050602060000000000" pitchFamily="66" charset="77"/>
              </a:rPr>
              <a:t>Hébuterne</a:t>
            </a:r>
            <a:r>
              <a:rPr lang="en-US" sz="1350" dirty="0">
                <a:latin typeface="Linkpen 17a Print" panose="03050602060000000000" pitchFamily="66" charset="77"/>
              </a:rPr>
              <a:t> . </a:t>
            </a:r>
          </a:p>
        </p:txBody>
      </p:sp>
      <p:sp>
        <p:nvSpPr>
          <p:cNvPr id="6" name="TextBox 5">
            <a:extLst>
              <a:ext uri="{FF2B5EF4-FFF2-40B4-BE49-F238E27FC236}">
                <a16:creationId xmlns:a16="http://schemas.microsoft.com/office/drawing/2014/main" id="{46F63051-EC93-8DE9-858B-90C5307F6F2F}"/>
              </a:ext>
            </a:extLst>
          </p:cNvPr>
          <p:cNvSpPr txBox="1"/>
          <p:nvPr/>
        </p:nvSpPr>
        <p:spPr>
          <a:xfrm>
            <a:off x="600848" y="2550287"/>
            <a:ext cx="6459170" cy="711733"/>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By early 1918, the Bradford Pals were disbanded because so many men had been lost. </a:t>
            </a:r>
          </a:p>
        </p:txBody>
      </p:sp>
      <p:sp>
        <p:nvSpPr>
          <p:cNvPr id="2" name="TextBox 1">
            <a:extLst>
              <a:ext uri="{FF2B5EF4-FFF2-40B4-BE49-F238E27FC236}">
                <a16:creationId xmlns:a16="http://schemas.microsoft.com/office/drawing/2014/main" id="{93E96D69-A12A-FBB1-2F67-21630ECB810F}"/>
              </a:ext>
            </a:extLst>
          </p:cNvPr>
          <p:cNvSpPr txBox="1"/>
          <p:nvPr/>
        </p:nvSpPr>
        <p:spPr>
          <a:xfrm>
            <a:off x="600847" y="3365086"/>
            <a:ext cx="6671821" cy="1034899"/>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In 1916 Britain introduced conscription (when the government makes it law for certain people to join the armed forces), so volunteers were no longer grouped by community.</a:t>
            </a:r>
          </a:p>
        </p:txBody>
      </p:sp>
      <p:grpSp>
        <p:nvGrpSpPr>
          <p:cNvPr id="8" name="Caption" descr="The tiny village of Hébuterne has a plaque on its church wall commemorating the Bradford Pals. &#10;">
            <a:extLst>
              <a:ext uri="{FF2B5EF4-FFF2-40B4-BE49-F238E27FC236}">
                <a16:creationId xmlns:a16="http://schemas.microsoft.com/office/drawing/2014/main" id="{115BFCA8-9D61-0F9B-45D9-F6FBE77565B0}"/>
              </a:ext>
            </a:extLst>
          </p:cNvPr>
          <p:cNvGrpSpPr/>
          <p:nvPr/>
        </p:nvGrpSpPr>
        <p:grpSpPr>
          <a:xfrm>
            <a:off x="1427257" y="4565265"/>
            <a:ext cx="5932889" cy="689612"/>
            <a:chOff x="4854889" y="2417403"/>
            <a:chExt cx="5932889" cy="689612"/>
          </a:xfrm>
        </p:grpSpPr>
        <p:pic>
          <p:nvPicPr>
            <p:cNvPr id="11" name="Picture 10">
              <a:extLst>
                <a:ext uri="{FF2B5EF4-FFF2-40B4-BE49-F238E27FC236}">
                  <a16:creationId xmlns:a16="http://schemas.microsoft.com/office/drawing/2014/main" id="{BE1DE023-30AC-BD00-2D29-B5556AE27F2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37511" y="2478759"/>
              <a:ext cx="350267" cy="248874"/>
            </a:xfrm>
            <a:prstGeom prst="rect">
              <a:avLst/>
            </a:prstGeom>
          </p:spPr>
        </p:pic>
        <p:sp>
          <p:nvSpPr>
            <p:cNvPr id="12" name="TextBox 11">
              <a:extLst>
                <a:ext uri="{FF2B5EF4-FFF2-40B4-BE49-F238E27FC236}">
                  <a16:creationId xmlns:a16="http://schemas.microsoft.com/office/drawing/2014/main" id="{29454E3C-6F51-2F6B-F72B-90B01F336533}"/>
                </a:ext>
              </a:extLst>
            </p:cNvPr>
            <p:cNvSpPr txBox="1"/>
            <p:nvPr/>
          </p:nvSpPr>
          <p:spPr>
            <a:xfrm>
              <a:off x="4854889" y="2417403"/>
              <a:ext cx="5633318" cy="689612"/>
            </a:xfrm>
            <a:prstGeom prst="rect">
              <a:avLst/>
            </a:prstGeom>
            <a:noFill/>
          </p:spPr>
          <p:txBody>
            <a:bodyPr wrap="square">
              <a:spAutoFit/>
            </a:bodyPr>
            <a:lstStyle/>
            <a:p>
              <a:pPr algn="r">
                <a:lnSpc>
                  <a:spcPct val="150000"/>
                </a:lnSpc>
              </a:pPr>
              <a:r>
                <a:rPr lang="en-GB" sz="1350" dirty="0">
                  <a:latin typeface="Linkpen 17a Print" panose="03050602060000000000" pitchFamily="66" charset="77"/>
                </a:rPr>
                <a:t>The tiny village of </a:t>
              </a:r>
              <a:r>
                <a:rPr lang="en-GB" sz="1350" dirty="0" err="1">
                  <a:latin typeface="Linkpen 17a Print" panose="03050602060000000000" pitchFamily="66" charset="77"/>
                </a:rPr>
                <a:t>Hébuterne</a:t>
              </a:r>
              <a:r>
                <a:rPr lang="en-GB" sz="1350" dirty="0">
                  <a:latin typeface="Linkpen 17a Print" panose="03050602060000000000" pitchFamily="66" charset="77"/>
                </a:rPr>
                <a:t> has a plaque on its church wall commemorating the Bradford Pals. </a:t>
              </a:r>
            </a:p>
          </p:txBody>
        </p:sp>
      </p:grpSp>
      <p:grpSp>
        <p:nvGrpSpPr>
          <p:cNvPr id="15" name="Group 14" descr="A modern day colour photograph of a wreath of poppies laid against a brick wall. On the wall is a plaque that reads &#10;&#10;'In memory of The Bradford Pals&#10;(16th and 18th Batalions West Yorkshire Regiment 1914 - 1918)&#10;&#10;Their name liveth for evermore.' ">
            <a:extLst>
              <a:ext uri="{FF2B5EF4-FFF2-40B4-BE49-F238E27FC236}">
                <a16:creationId xmlns:a16="http://schemas.microsoft.com/office/drawing/2014/main" id="{D5677DB7-0194-382C-A090-B05976B4884B}"/>
              </a:ext>
            </a:extLst>
          </p:cNvPr>
          <p:cNvGrpSpPr/>
          <p:nvPr/>
        </p:nvGrpSpPr>
        <p:grpSpPr>
          <a:xfrm>
            <a:off x="7360146" y="558168"/>
            <a:ext cx="3843857" cy="5461632"/>
            <a:chOff x="7360146" y="558168"/>
            <a:chExt cx="3843857" cy="5461632"/>
          </a:xfrm>
        </p:grpSpPr>
        <p:pic>
          <p:nvPicPr>
            <p:cNvPr id="3" name="Picture 2">
              <a:extLst>
                <a:ext uri="{FF2B5EF4-FFF2-40B4-BE49-F238E27FC236}">
                  <a16:creationId xmlns:a16="http://schemas.microsoft.com/office/drawing/2014/main" id="{673E7245-AA13-4198-028E-B3C28CB354CB}"/>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481643" y="762143"/>
              <a:ext cx="3722360" cy="5257657"/>
            </a:xfrm>
            <a:prstGeom prst="rect">
              <a:avLst/>
            </a:prstGeom>
            <a:noFill/>
            <a:ln w="19050">
              <a:solidFill>
                <a:schemeClr val="tx1"/>
              </a:solidFill>
            </a:ln>
          </p:spPr>
        </p:pic>
        <p:sp>
          <p:nvSpPr>
            <p:cNvPr id="9" name="TextBox 8">
              <a:extLst>
                <a:ext uri="{FF2B5EF4-FFF2-40B4-BE49-F238E27FC236}">
                  <a16:creationId xmlns:a16="http://schemas.microsoft.com/office/drawing/2014/main" id="{18D8EA82-799E-AF88-E8CA-73BC3019492D}"/>
                </a:ext>
              </a:extLst>
            </p:cNvPr>
            <p:cNvSpPr txBox="1"/>
            <p:nvPr/>
          </p:nvSpPr>
          <p:spPr>
            <a:xfrm>
              <a:off x="7360146" y="558168"/>
              <a:ext cx="2215674" cy="215444"/>
            </a:xfrm>
            <a:prstGeom prst="rect">
              <a:avLst/>
            </a:prstGeom>
            <a:noFill/>
          </p:spPr>
          <p:txBody>
            <a:bodyPr wrap="square">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a:t>
              </a:r>
              <a:r>
                <a:rPr lang="en-GB" sz="800" dirty="0" err="1">
                  <a:solidFill>
                    <a:schemeClr val="bg1">
                      <a:lumMod val="75000"/>
                    </a:schemeClr>
                  </a:solidFill>
                  <a:latin typeface="Calibri" panose="020F0502020204030204" pitchFamily="34" charset="0"/>
                  <a:cs typeface="Calibri" panose="020F0502020204030204" pitchFamily="34" charset="0"/>
                </a:rPr>
                <a:t>Alamy</a:t>
              </a:r>
              <a:r>
                <a:rPr lang="en-GB" sz="800" dirty="0">
                  <a:solidFill>
                    <a:schemeClr val="bg1">
                      <a:lumMod val="75000"/>
                    </a:schemeClr>
                  </a:solidFill>
                  <a:latin typeface="Calibri" panose="020F0502020204030204" pitchFamily="34" charset="0"/>
                  <a:cs typeface="Calibri" panose="020F0502020204030204" pitchFamily="34" charset="0"/>
                </a:rPr>
                <a:t> ref: D6NJC0</a:t>
              </a:r>
            </a:p>
          </p:txBody>
        </p:sp>
      </p:grpSp>
      <p:pic>
        <p:nvPicPr>
          <p:cNvPr id="13" name="Picture 12" descr="A timeline highlighting World War 1 (1914 - 1918). The timeline spans from AD 1910 to AD 1922. ">
            <a:extLst>
              <a:ext uri="{FF2B5EF4-FFF2-40B4-BE49-F238E27FC236}">
                <a16:creationId xmlns:a16="http://schemas.microsoft.com/office/drawing/2014/main" id="{9E66238B-2E97-191F-2DC2-165771440DC5}"/>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5" name="Logo">
            <a:extLst>
              <a:ext uri="{FF2B5EF4-FFF2-40B4-BE49-F238E27FC236}">
                <a16:creationId xmlns:a16="http://schemas.microsoft.com/office/drawing/2014/main" id="{A0D0D1A6-BCAB-5C70-F2A6-3963C7E6727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33877900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4" grpId="0"/>
      <p:bldP spid="6"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2EC6B31-F98A-09ED-8030-B47E7AFC6E5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1390EA9-7482-7F06-4318-E3664FC515D3}"/>
              </a:ext>
            </a:extLst>
          </p:cNvPr>
          <p:cNvSpPr>
            <a:spLocks noGrp="1"/>
          </p:cNvSpPr>
          <p:nvPr>
            <p:ph type="ctrTitle"/>
          </p:nvPr>
        </p:nvSpPr>
        <p:spPr>
          <a:xfrm>
            <a:off x="1524000" y="-1280448"/>
            <a:ext cx="9144000" cy="921925"/>
          </a:xfrm>
        </p:spPr>
        <p:txBody>
          <a:bodyPr>
            <a:normAutofit/>
          </a:bodyPr>
          <a:lstStyle/>
          <a:p>
            <a:r>
              <a:rPr lang="en-US" dirty="0"/>
              <a:t>One Pal’s Story</a:t>
            </a:r>
          </a:p>
        </p:txBody>
      </p:sp>
      <p:sp>
        <p:nvSpPr>
          <p:cNvPr id="10" name="Slide Question">
            <a:extLst>
              <a:ext uri="{FF2B5EF4-FFF2-40B4-BE49-F238E27FC236}">
                <a16:creationId xmlns:a16="http://schemas.microsoft.com/office/drawing/2014/main" id="{7E112E63-8875-A1B8-E4FD-DAFB3F58D422}"/>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happened to the Bradford Pals? </a:t>
            </a:r>
          </a:p>
        </p:txBody>
      </p:sp>
      <p:sp>
        <p:nvSpPr>
          <p:cNvPr id="7" name="Title">
            <a:extLst>
              <a:ext uri="{FF2B5EF4-FFF2-40B4-BE49-F238E27FC236}">
                <a16:creationId xmlns:a16="http://schemas.microsoft.com/office/drawing/2014/main" id="{2F369D0E-C317-4F93-FABB-E0E77D231FA6}"/>
              </a:ext>
            </a:extLst>
          </p:cNvPr>
          <p:cNvSpPr txBox="1">
            <a:spLocks/>
          </p:cNvSpPr>
          <p:nvPr/>
        </p:nvSpPr>
        <p:spPr>
          <a:xfrm>
            <a:off x="611008" y="601096"/>
            <a:ext cx="536307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One Pal’s Story</a:t>
            </a:r>
          </a:p>
        </p:txBody>
      </p:sp>
      <p:sp>
        <p:nvSpPr>
          <p:cNvPr id="18" name="TextBox 17">
            <a:extLst>
              <a:ext uri="{FF2B5EF4-FFF2-40B4-BE49-F238E27FC236}">
                <a16:creationId xmlns:a16="http://schemas.microsoft.com/office/drawing/2014/main" id="{4D6D5DD0-2A43-F6DD-8291-C55245E1B9CD}"/>
              </a:ext>
            </a:extLst>
          </p:cNvPr>
          <p:cNvSpPr txBox="1"/>
          <p:nvPr/>
        </p:nvSpPr>
        <p:spPr>
          <a:xfrm>
            <a:off x="611008" y="1435876"/>
            <a:ext cx="6043791" cy="1001236"/>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Lance‑Corporal David Percival “Percy” Dixon was born in the village of Wray in Lancashire and moved to Bradford as a child. </a:t>
            </a:r>
          </a:p>
        </p:txBody>
      </p:sp>
      <p:sp>
        <p:nvSpPr>
          <p:cNvPr id="16" name="TextBox 15">
            <a:extLst>
              <a:ext uri="{FF2B5EF4-FFF2-40B4-BE49-F238E27FC236}">
                <a16:creationId xmlns:a16="http://schemas.microsoft.com/office/drawing/2014/main" id="{EBB9A620-C0C7-67B5-C6AB-39F66AD5E7C0}"/>
              </a:ext>
            </a:extLst>
          </p:cNvPr>
          <p:cNvSpPr txBox="1"/>
          <p:nvPr/>
        </p:nvSpPr>
        <p:spPr>
          <a:xfrm>
            <a:off x="611008" y="2530166"/>
            <a:ext cx="5698351" cy="1312860"/>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Before the outbreak of World War 1 he worked in the wool trade and was known locally as a keen sportsman and gymnast, winning many distinctions for his skill and enthusiasm.</a:t>
            </a:r>
          </a:p>
        </p:txBody>
      </p:sp>
      <p:sp>
        <p:nvSpPr>
          <p:cNvPr id="17" name="TextBox 16">
            <a:extLst>
              <a:ext uri="{FF2B5EF4-FFF2-40B4-BE49-F238E27FC236}">
                <a16:creationId xmlns:a16="http://schemas.microsoft.com/office/drawing/2014/main" id="{C0D834B9-E9A6-E5DD-32F9-045522666EA7}"/>
              </a:ext>
            </a:extLst>
          </p:cNvPr>
          <p:cNvSpPr txBox="1"/>
          <p:nvPr/>
        </p:nvSpPr>
        <p:spPr>
          <a:xfrm>
            <a:off x="611008" y="3938401"/>
            <a:ext cx="6318111" cy="1312860"/>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Percy enlisted in the 1st Bradford Pals on 4th August 1914 and sailed with the Egyptian Expeditionary Force in early 1915 to guard the Suez Canal. He later served on the Western Front in France and survived the battles of the Somme. </a:t>
            </a:r>
          </a:p>
        </p:txBody>
      </p:sp>
      <p:grpSp>
        <p:nvGrpSpPr>
          <p:cNvPr id="20" name="Group 19" descr="A black and white photograph of Lance-Corporal David Percival Dixon. A young man who is wearing his military uniform. ">
            <a:extLst>
              <a:ext uri="{FF2B5EF4-FFF2-40B4-BE49-F238E27FC236}">
                <a16:creationId xmlns:a16="http://schemas.microsoft.com/office/drawing/2014/main" id="{B26A0B9D-4739-E382-7A67-B48724F021A1}"/>
              </a:ext>
            </a:extLst>
          </p:cNvPr>
          <p:cNvGrpSpPr/>
          <p:nvPr/>
        </p:nvGrpSpPr>
        <p:grpSpPr>
          <a:xfrm>
            <a:off x="7076166" y="794914"/>
            <a:ext cx="4160794" cy="5497585"/>
            <a:chOff x="7076166" y="794914"/>
            <a:chExt cx="4160794" cy="5497585"/>
          </a:xfrm>
        </p:grpSpPr>
        <p:pic>
          <p:nvPicPr>
            <p:cNvPr id="15" name="Content Placeholder 5">
              <a:extLst>
                <a:ext uri="{FF2B5EF4-FFF2-40B4-BE49-F238E27FC236}">
                  <a16:creationId xmlns:a16="http://schemas.microsoft.com/office/drawing/2014/main" id="{93D45854-26EF-D21E-92E0-D0685AA9D7BE}"/>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147286" y="832040"/>
              <a:ext cx="4089674" cy="5460459"/>
            </a:xfrm>
            <a:prstGeom prst="rect">
              <a:avLst/>
            </a:prstGeom>
            <a:ln w="19050">
              <a:solidFill>
                <a:schemeClr val="tx1"/>
              </a:solidFill>
            </a:ln>
          </p:spPr>
        </p:pic>
        <p:sp>
          <p:nvSpPr>
            <p:cNvPr id="19" name="TextBox 18">
              <a:extLst>
                <a:ext uri="{FF2B5EF4-FFF2-40B4-BE49-F238E27FC236}">
                  <a16:creationId xmlns:a16="http://schemas.microsoft.com/office/drawing/2014/main" id="{09BEB2E5-7192-8534-E055-9C49CE60FCFF}"/>
                </a:ext>
              </a:extLst>
            </p:cNvPr>
            <p:cNvSpPr txBox="1"/>
            <p:nvPr/>
          </p:nvSpPr>
          <p:spPr>
            <a:xfrm>
              <a:off x="7076166" y="794914"/>
              <a:ext cx="2215674" cy="215444"/>
            </a:xfrm>
            <a:prstGeom prst="rect">
              <a:avLst/>
            </a:prstGeom>
            <a:noFill/>
          </p:spPr>
          <p:txBody>
            <a:bodyPr wrap="square">
              <a:spAutoFit/>
            </a:bodyPr>
            <a:lstStyle/>
            <a:p>
              <a:r>
                <a:rPr lang="en-GB" sz="800" dirty="0">
                  <a:solidFill>
                    <a:schemeClr val="bg1">
                      <a:lumMod val="95000"/>
                    </a:schemeClr>
                  </a:solidFill>
                  <a:latin typeface="Calibri" panose="020F0502020204030204" pitchFamily="34" charset="0"/>
                  <a:cs typeface="Calibri" panose="020F0502020204030204" pitchFamily="34" charset="0"/>
                </a:rPr>
                <a:t>©With kind permission of T Restorick.</a:t>
              </a:r>
            </a:p>
          </p:txBody>
        </p:sp>
      </p:grpSp>
      <p:pic>
        <p:nvPicPr>
          <p:cNvPr id="13" name="Picture 12" descr="A timeline highlighting World War 1 (1914 - 1918). The timeline spans from AD 1910 to AD 1922. ">
            <a:extLst>
              <a:ext uri="{FF2B5EF4-FFF2-40B4-BE49-F238E27FC236}">
                <a16:creationId xmlns:a16="http://schemas.microsoft.com/office/drawing/2014/main" id="{FC94B7D6-238B-2082-F6FC-35CCF1415494}"/>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5" name="Logo">
            <a:extLst>
              <a:ext uri="{FF2B5EF4-FFF2-40B4-BE49-F238E27FC236}">
                <a16:creationId xmlns:a16="http://schemas.microsoft.com/office/drawing/2014/main" id="{D0DA5B5E-6B6F-C0A0-80A1-545C2A1E6AC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8500702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927A154-2B65-54EC-06CF-6D30A411454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8561377-90B6-3A10-D4FD-2B4B297CC2C7}"/>
              </a:ext>
            </a:extLst>
          </p:cNvPr>
          <p:cNvSpPr>
            <a:spLocks noGrp="1"/>
          </p:cNvSpPr>
          <p:nvPr>
            <p:ph type="ctrTitle"/>
          </p:nvPr>
        </p:nvSpPr>
        <p:spPr>
          <a:xfrm>
            <a:off x="1524000" y="-1280448"/>
            <a:ext cx="9144000" cy="921925"/>
          </a:xfrm>
        </p:spPr>
        <p:txBody>
          <a:bodyPr>
            <a:normAutofit fontScale="90000"/>
          </a:bodyPr>
          <a:lstStyle/>
          <a:p>
            <a:r>
              <a:rPr lang="en-US" dirty="0"/>
              <a:t>Lance‑Corporal David Percival “Percy” Dixon </a:t>
            </a:r>
          </a:p>
        </p:txBody>
      </p:sp>
      <p:sp>
        <p:nvSpPr>
          <p:cNvPr id="10" name="Slide Question">
            <a:extLst>
              <a:ext uri="{FF2B5EF4-FFF2-40B4-BE49-F238E27FC236}">
                <a16:creationId xmlns:a16="http://schemas.microsoft.com/office/drawing/2014/main" id="{4F0AEA30-87CF-7183-B4DF-918362DCDDB9}"/>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happened to the Bradford Pals? </a:t>
            </a:r>
          </a:p>
        </p:txBody>
      </p:sp>
      <p:sp>
        <p:nvSpPr>
          <p:cNvPr id="4" name="Title">
            <a:extLst>
              <a:ext uri="{FF2B5EF4-FFF2-40B4-BE49-F238E27FC236}">
                <a16:creationId xmlns:a16="http://schemas.microsoft.com/office/drawing/2014/main" id="{1C440D30-BC77-5D9E-44B4-B62AC373CE98}"/>
              </a:ext>
            </a:extLst>
          </p:cNvPr>
          <p:cNvSpPr txBox="1">
            <a:spLocks/>
          </p:cNvSpPr>
          <p:nvPr/>
        </p:nvSpPr>
        <p:spPr>
          <a:xfrm>
            <a:off x="611008" y="601096"/>
            <a:ext cx="536307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One Pal’s Story</a:t>
            </a:r>
          </a:p>
        </p:txBody>
      </p:sp>
      <p:sp>
        <p:nvSpPr>
          <p:cNvPr id="18" name="TextBox 17">
            <a:extLst>
              <a:ext uri="{FF2B5EF4-FFF2-40B4-BE49-F238E27FC236}">
                <a16:creationId xmlns:a16="http://schemas.microsoft.com/office/drawing/2014/main" id="{FC1C8534-4F4A-BEAE-4ACD-D7A339ED4C75}"/>
              </a:ext>
            </a:extLst>
          </p:cNvPr>
          <p:cNvSpPr txBox="1"/>
          <p:nvPr/>
        </p:nvSpPr>
        <p:spPr>
          <a:xfrm>
            <a:off x="611008" y="1435833"/>
            <a:ext cx="4387821" cy="1624484"/>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His last visit home was in September 1918, when his niece Dorothy, aged six and a half, recalled “a young man in a funny brown suit turning cartwheels in the field next to our house”.</a:t>
            </a:r>
          </a:p>
        </p:txBody>
      </p:sp>
      <p:sp>
        <p:nvSpPr>
          <p:cNvPr id="16" name="TextBox 15">
            <a:extLst>
              <a:ext uri="{FF2B5EF4-FFF2-40B4-BE49-F238E27FC236}">
                <a16:creationId xmlns:a16="http://schemas.microsoft.com/office/drawing/2014/main" id="{AEFD3D11-B1C4-A9AA-6774-C42967DD9855}"/>
              </a:ext>
            </a:extLst>
          </p:cNvPr>
          <p:cNvSpPr txBox="1"/>
          <p:nvPr/>
        </p:nvSpPr>
        <p:spPr>
          <a:xfrm>
            <a:off x="611009" y="3181440"/>
            <a:ext cx="4558502" cy="1001236"/>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Percy was killed on 22nd October 1918 aged twenty‑eight, and his death was reported in the Craven Herald on 1st November 1918. </a:t>
            </a:r>
          </a:p>
        </p:txBody>
      </p:sp>
      <p:sp>
        <p:nvSpPr>
          <p:cNvPr id="17" name="TextBox 16">
            <a:extLst>
              <a:ext uri="{FF2B5EF4-FFF2-40B4-BE49-F238E27FC236}">
                <a16:creationId xmlns:a16="http://schemas.microsoft.com/office/drawing/2014/main" id="{E7C58158-CBBC-8ED5-8D64-94B86965F8EF}"/>
              </a:ext>
            </a:extLst>
          </p:cNvPr>
          <p:cNvSpPr txBox="1"/>
          <p:nvPr/>
        </p:nvSpPr>
        <p:spPr>
          <a:xfrm>
            <a:off x="611008" y="4303799"/>
            <a:ext cx="4225268" cy="1001236"/>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As his body could not be identified, he is commemorated on the memorial at Vis‑</a:t>
            </a:r>
            <a:r>
              <a:rPr lang="en-US" sz="1350" dirty="0" err="1">
                <a:latin typeface="Linkpen 17a Print" panose="03050602060000000000" pitchFamily="66" charset="77"/>
              </a:rPr>
              <a:t>en</a:t>
            </a:r>
            <a:r>
              <a:rPr lang="en-US" sz="1350" dirty="0">
                <a:latin typeface="Linkpen 17a Print" panose="03050602060000000000" pitchFamily="66" charset="77"/>
              </a:rPr>
              <a:t>‑Artois.</a:t>
            </a:r>
          </a:p>
        </p:txBody>
      </p:sp>
      <p:pic>
        <p:nvPicPr>
          <p:cNvPr id="11" name="Picture 10" descr="A newspaper clipping from the time that read, &#10;&#10;&quot;Lance-Corporal Dixon, who was 28 years of age, enlisted in the Bradford Pals on the outbreak of the war, and went out with the Egyptian Expeditionary Force in 1915. He was later transferred to Flanders, where he had experienced some rough fighting. He returned to the Front after the usual 14 days six weeks ago. Born at Wray, the late soldier afterwards proceeded to Bradford, where he finished his education at Smart's Academy. Prior to enlisting he was in the wool trade. A very keen sportsman and gymnast, Lance-Corporal Dixon had won many distinctions, and widespread sympathy is extended to his bereaved mother and family.&quot;&#10;">
            <a:extLst>
              <a:ext uri="{FF2B5EF4-FFF2-40B4-BE49-F238E27FC236}">
                <a16:creationId xmlns:a16="http://schemas.microsoft.com/office/drawing/2014/main" id="{D4FA2C0C-6C86-F4F8-6926-CEB2852187B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78119" y="666750"/>
            <a:ext cx="6366739" cy="4887740"/>
          </a:xfrm>
          <a:prstGeom prst="rect">
            <a:avLst/>
          </a:prstGeom>
        </p:spPr>
      </p:pic>
      <p:pic>
        <p:nvPicPr>
          <p:cNvPr id="13" name="Picture 12" descr="A timeline highlighting World War 1 (1914 - 1918). The timeline spans from AD 1910 to AD 1922. ">
            <a:extLst>
              <a:ext uri="{FF2B5EF4-FFF2-40B4-BE49-F238E27FC236}">
                <a16:creationId xmlns:a16="http://schemas.microsoft.com/office/drawing/2014/main" id="{C26FD0EC-37BA-55BD-B16E-CD7A00AA2EF7}"/>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5" name="Logo">
            <a:extLst>
              <a:ext uri="{FF2B5EF4-FFF2-40B4-BE49-F238E27FC236}">
                <a16:creationId xmlns:a16="http://schemas.microsoft.com/office/drawing/2014/main" id="{39D6A0F9-BDC8-0834-365B-4B0F039BC07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14026760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16" grpId="0"/>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2C1D331-565D-3F82-CDD0-292D05CABB2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26AD950-F204-9D89-F2D4-77B4BE7F2B6E}"/>
              </a:ext>
            </a:extLst>
          </p:cNvPr>
          <p:cNvSpPr>
            <a:spLocks noGrp="1"/>
          </p:cNvSpPr>
          <p:nvPr>
            <p:ph type="ctrTitle"/>
          </p:nvPr>
        </p:nvSpPr>
        <p:spPr>
          <a:xfrm>
            <a:off x="1524000" y="-1280448"/>
            <a:ext cx="9144000" cy="921925"/>
          </a:xfrm>
        </p:spPr>
        <p:txBody>
          <a:bodyPr>
            <a:normAutofit/>
          </a:bodyPr>
          <a:lstStyle/>
          <a:p>
            <a:r>
              <a:rPr lang="en-US" dirty="0"/>
              <a:t>The End of World War 1</a:t>
            </a:r>
          </a:p>
        </p:txBody>
      </p:sp>
      <p:sp>
        <p:nvSpPr>
          <p:cNvPr id="7" name="Title">
            <a:extLst>
              <a:ext uri="{FF2B5EF4-FFF2-40B4-BE49-F238E27FC236}">
                <a16:creationId xmlns:a16="http://schemas.microsoft.com/office/drawing/2014/main" id="{B2844E95-330B-D2A1-EA05-E1960A70C555}"/>
              </a:ext>
            </a:extLst>
          </p:cNvPr>
          <p:cNvSpPr txBox="1">
            <a:spLocks/>
          </p:cNvSpPr>
          <p:nvPr/>
        </p:nvSpPr>
        <p:spPr>
          <a:xfrm>
            <a:off x="559599" y="421530"/>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The End of World War 1</a:t>
            </a:r>
          </a:p>
        </p:txBody>
      </p:sp>
      <p:pic>
        <p:nvPicPr>
          <p:cNvPr id="17" name="Picture 16">
            <a:extLst>
              <a:ext uri="{FF2B5EF4-FFF2-40B4-BE49-F238E27FC236}">
                <a16:creationId xmlns:a16="http://schemas.microsoft.com/office/drawing/2014/main" id="{7638D00C-2195-FA09-2311-C8387A3C1F3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377108">
            <a:off x="3822449" y="1452679"/>
            <a:ext cx="2161100" cy="2392646"/>
          </a:xfrm>
          <a:prstGeom prst="rect">
            <a:avLst/>
          </a:prstGeom>
        </p:spPr>
      </p:pic>
      <p:grpSp>
        <p:nvGrpSpPr>
          <p:cNvPr id="20" name="Group 19" descr="The front page of the Daily Mail from marking the end of World War One. On it is written 'IT'S OVER! Joy and thanksgiving mark start of the Armistice on greatest day in our history.'">
            <a:extLst>
              <a:ext uri="{FF2B5EF4-FFF2-40B4-BE49-F238E27FC236}">
                <a16:creationId xmlns:a16="http://schemas.microsoft.com/office/drawing/2014/main" id="{FD4AA449-0073-E559-73C6-7EBFE1B2B433}"/>
              </a:ext>
            </a:extLst>
          </p:cNvPr>
          <p:cNvGrpSpPr/>
          <p:nvPr/>
        </p:nvGrpSpPr>
        <p:grpSpPr>
          <a:xfrm>
            <a:off x="708002" y="1133220"/>
            <a:ext cx="3568857" cy="4547469"/>
            <a:chOff x="816426" y="317965"/>
            <a:chExt cx="3568857" cy="4547469"/>
          </a:xfrm>
        </p:grpSpPr>
        <p:pic>
          <p:nvPicPr>
            <p:cNvPr id="21" name="Picture 20" descr="A newspaper with a newspaper and a newspaper with a newspaper and a newspaper with a newspaper and a newspaper with a newspaper and a newspaper with a newspaper and a newspaper with a newspaper and a newspaper with&#10;&#10;Description automatically generated">
              <a:extLst>
                <a:ext uri="{FF2B5EF4-FFF2-40B4-BE49-F238E27FC236}">
                  <a16:creationId xmlns:a16="http://schemas.microsoft.com/office/drawing/2014/main" id="{4E125C2C-33CD-9D32-D539-63A94BD7EC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16426" y="514666"/>
              <a:ext cx="3343003" cy="4350768"/>
            </a:xfrm>
            <a:prstGeom prst="rect">
              <a:avLst/>
            </a:prstGeom>
            <a:ln w="22225">
              <a:solidFill>
                <a:schemeClr val="tx1"/>
              </a:solidFill>
            </a:ln>
          </p:spPr>
        </p:pic>
        <p:sp>
          <p:nvSpPr>
            <p:cNvPr id="22" name="TextBox 21">
              <a:extLst>
                <a:ext uri="{FF2B5EF4-FFF2-40B4-BE49-F238E27FC236}">
                  <a16:creationId xmlns:a16="http://schemas.microsoft.com/office/drawing/2014/main" id="{C513C692-940C-2BA9-C36F-3961DC69D42A}"/>
                </a:ext>
              </a:extLst>
            </p:cNvPr>
            <p:cNvSpPr txBox="1"/>
            <p:nvPr/>
          </p:nvSpPr>
          <p:spPr>
            <a:xfrm>
              <a:off x="3350756" y="317965"/>
              <a:ext cx="1034527" cy="215444"/>
            </a:xfrm>
            <a:prstGeom prst="rect">
              <a:avLst/>
            </a:prstGeom>
            <a:noFill/>
          </p:spPr>
          <p:txBody>
            <a:bodyPr wrap="square">
              <a:spAutoFit/>
            </a:bodyPr>
            <a:lstStyle/>
            <a:p>
              <a:r>
                <a:rPr lang="en-GB" sz="800" b="0" i="0" dirty="0">
                  <a:solidFill>
                    <a:schemeClr val="bg1">
                      <a:lumMod val="75000"/>
                    </a:schemeClr>
                  </a:solidFill>
                  <a:effectLst/>
                  <a:latin typeface="Calibri" panose="020F0502020204030204" pitchFamily="34" charset="0"/>
                  <a:cs typeface="Calibri" panose="020F0502020204030204" pitchFamily="34" charset="0"/>
                </a:rPr>
                <a:t>©</a:t>
              </a:r>
              <a:r>
                <a:rPr lang="en-GB" sz="800" b="0" i="0" dirty="0" err="1">
                  <a:solidFill>
                    <a:schemeClr val="bg1">
                      <a:lumMod val="75000"/>
                    </a:schemeClr>
                  </a:solidFill>
                  <a:effectLst/>
                  <a:latin typeface="Calibri" panose="020F0502020204030204" pitchFamily="34" charset="0"/>
                  <a:cs typeface="Calibri" panose="020F0502020204030204" pitchFamily="34" charset="0"/>
                </a:rPr>
                <a:t>Alamy</a:t>
              </a:r>
              <a:r>
                <a:rPr lang="en-GB" sz="800" b="0" i="0" dirty="0">
                  <a:solidFill>
                    <a:schemeClr val="bg1">
                      <a:lumMod val="75000"/>
                    </a:schemeClr>
                  </a:solidFill>
                  <a:effectLst/>
                  <a:latin typeface="Calibri" panose="020F0502020204030204" pitchFamily="34" charset="0"/>
                  <a:cs typeface="Calibri" panose="020F0502020204030204" pitchFamily="34" charset="0"/>
                </a:rPr>
                <a:t> RD36MK</a:t>
              </a:r>
              <a:endParaRPr lang="en-GB" sz="800" dirty="0">
                <a:solidFill>
                  <a:schemeClr val="bg1">
                    <a:lumMod val="75000"/>
                  </a:schemeClr>
                </a:solidFill>
                <a:latin typeface="Calibri" panose="020F0502020204030204" pitchFamily="34" charset="0"/>
                <a:cs typeface="Calibri" panose="020F0502020204030204" pitchFamily="34" charset="0"/>
              </a:endParaRPr>
            </a:p>
          </p:txBody>
        </p:sp>
      </p:grpSp>
      <p:pic>
        <p:nvPicPr>
          <p:cNvPr id="19" name="Picture 18" descr="An illustration of a World War 1 soldier in green military uniform. He is smiling. ">
            <a:extLst>
              <a:ext uri="{FF2B5EF4-FFF2-40B4-BE49-F238E27FC236}">
                <a16:creationId xmlns:a16="http://schemas.microsoft.com/office/drawing/2014/main" id="{9E625AC8-628C-1305-7E91-F53B837819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283981" y="1912236"/>
            <a:ext cx="1347001" cy="4471069"/>
          </a:xfrm>
          <a:prstGeom prst="rect">
            <a:avLst/>
          </a:prstGeom>
        </p:spPr>
      </p:pic>
      <p:sp>
        <p:nvSpPr>
          <p:cNvPr id="18" name="TextBox 17">
            <a:extLst>
              <a:ext uri="{FF2B5EF4-FFF2-40B4-BE49-F238E27FC236}">
                <a16:creationId xmlns:a16="http://schemas.microsoft.com/office/drawing/2014/main" id="{3434D0EE-984D-CC97-C45B-295124342D2E}"/>
              </a:ext>
            </a:extLst>
          </p:cNvPr>
          <p:cNvSpPr txBox="1"/>
          <p:nvPr/>
        </p:nvSpPr>
        <p:spPr>
          <a:xfrm>
            <a:off x="6310535" y="1487367"/>
            <a:ext cx="5402954"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The end of World War 1 was a significant moment that brought relief and hope for a better future. </a:t>
            </a:r>
          </a:p>
        </p:txBody>
      </p:sp>
      <p:sp>
        <p:nvSpPr>
          <p:cNvPr id="9" name="TextBox 8">
            <a:extLst>
              <a:ext uri="{FF2B5EF4-FFF2-40B4-BE49-F238E27FC236}">
                <a16:creationId xmlns:a16="http://schemas.microsoft.com/office/drawing/2014/main" id="{4A3B9E5F-1D1C-2275-A94D-536F1C060A95}"/>
              </a:ext>
            </a:extLst>
          </p:cNvPr>
          <p:cNvSpPr txBox="1"/>
          <p:nvPr/>
        </p:nvSpPr>
        <p:spPr>
          <a:xfrm>
            <a:off x="6310535" y="2360929"/>
            <a:ext cx="5402954"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After four long years of fighting, the war finally came to an end on 11th November 1918. </a:t>
            </a:r>
          </a:p>
        </p:txBody>
      </p:sp>
      <p:sp>
        <p:nvSpPr>
          <p:cNvPr id="15" name="TextBox 14">
            <a:extLst>
              <a:ext uri="{FF2B5EF4-FFF2-40B4-BE49-F238E27FC236}">
                <a16:creationId xmlns:a16="http://schemas.microsoft.com/office/drawing/2014/main" id="{53BE41B4-1014-ED28-5F57-6F3E16C135AA}"/>
              </a:ext>
            </a:extLst>
          </p:cNvPr>
          <p:cNvSpPr txBox="1"/>
          <p:nvPr/>
        </p:nvSpPr>
        <p:spPr>
          <a:xfrm>
            <a:off x="6310535" y="3231607"/>
            <a:ext cx="5402954"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At the time called Armistice, this day is now known as Remembrance Day. </a:t>
            </a:r>
          </a:p>
        </p:txBody>
      </p:sp>
      <p:sp>
        <p:nvSpPr>
          <p:cNvPr id="16" name="TextBox 15">
            <a:extLst>
              <a:ext uri="{FF2B5EF4-FFF2-40B4-BE49-F238E27FC236}">
                <a16:creationId xmlns:a16="http://schemas.microsoft.com/office/drawing/2014/main" id="{C4330711-2187-5EE3-CD89-EFA44A7BD35F}"/>
              </a:ext>
            </a:extLst>
          </p:cNvPr>
          <p:cNvSpPr txBox="1"/>
          <p:nvPr/>
        </p:nvSpPr>
        <p:spPr>
          <a:xfrm>
            <a:off x="6310535" y="4105169"/>
            <a:ext cx="5402954"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It marked the agreement between the warring countries to stop fighting. People all over Bradford rejoiced and celebrated the end of the war.</a:t>
            </a:r>
          </a:p>
        </p:txBody>
      </p:sp>
      <p:pic>
        <p:nvPicPr>
          <p:cNvPr id="13" name="Picture 12" descr="A timeline highlighting World War 1 (1914 - 1918). The timeline spans from AD 1910 to AD 1922. ">
            <a:extLst>
              <a:ext uri="{FF2B5EF4-FFF2-40B4-BE49-F238E27FC236}">
                <a16:creationId xmlns:a16="http://schemas.microsoft.com/office/drawing/2014/main" id="{FC7C5F3F-019B-FBCB-446C-9E94F6833D8B}"/>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5" name="Logo">
            <a:extLst>
              <a:ext uri="{FF2B5EF4-FFF2-40B4-BE49-F238E27FC236}">
                <a16:creationId xmlns:a16="http://schemas.microsoft.com/office/drawing/2014/main" id="{D3BCD3FD-1610-312E-223A-805248268E59}"/>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4620897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2" presetClass="entr" presetSubtype="1" accel="5000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1" accel="5000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9"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026E5CA-7E20-3E25-2207-1837205E411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2A73AF30-B4AB-85FE-E23F-F68A074C9D06}"/>
              </a:ext>
            </a:extLst>
          </p:cNvPr>
          <p:cNvSpPr>
            <a:spLocks noGrp="1"/>
          </p:cNvSpPr>
          <p:nvPr>
            <p:ph type="ctrTitle"/>
          </p:nvPr>
        </p:nvSpPr>
        <p:spPr>
          <a:xfrm>
            <a:off x="1524000" y="-1280448"/>
            <a:ext cx="9144000" cy="921925"/>
          </a:xfrm>
        </p:spPr>
        <p:txBody>
          <a:bodyPr>
            <a:normAutofit/>
          </a:bodyPr>
          <a:lstStyle/>
          <a:p>
            <a:r>
              <a:rPr lang="en-US" dirty="0"/>
              <a:t>Thiepval Memorial</a:t>
            </a:r>
          </a:p>
        </p:txBody>
      </p:sp>
      <p:sp>
        <p:nvSpPr>
          <p:cNvPr id="2" name="Slide Question">
            <a:extLst>
              <a:ext uri="{FF2B5EF4-FFF2-40B4-BE49-F238E27FC236}">
                <a16:creationId xmlns:a16="http://schemas.microsoft.com/office/drawing/2014/main" id="{E386D679-6C40-3F34-EEF6-545740398395}"/>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do we remember?</a:t>
            </a:r>
          </a:p>
        </p:txBody>
      </p:sp>
      <p:sp>
        <p:nvSpPr>
          <p:cNvPr id="7" name="Title">
            <a:extLst>
              <a:ext uri="{FF2B5EF4-FFF2-40B4-BE49-F238E27FC236}">
                <a16:creationId xmlns:a16="http://schemas.microsoft.com/office/drawing/2014/main" id="{23F6F651-B190-6E05-AE88-204735A4FCE7}"/>
              </a:ext>
            </a:extLst>
          </p:cNvPr>
          <p:cNvSpPr txBox="1">
            <a:spLocks/>
          </p:cNvSpPr>
          <p:nvPr/>
        </p:nvSpPr>
        <p:spPr>
          <a:xfrm>
            <a:off x="559599" y="505928"/>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Thiepval Memorial</a:t>
            </a:r>
          </a:p>
        </p:txBody>
      </p:sp>
      <p:sp>
        <p:nvSpPr>
          <p:cNvPr id="18" name="TextBox 17">
            <a:extLst>
              <a:ext uri="{FF2B5EF4-FFF2-40B4-BE49-F238E27FC236}">
                <a16:creationId xmlns:a16="http://schemas.microsoft.com/office/drawing/2014/main" id="{E82408FC-15D2-ACD4-AA5F-F792363C559A}"/>
              </a:ext>
            </a:extLst>
          </p:cNvPr>
          <p:cNvSpPr txBox="1"/>
          <p:nvPr/>
        </p:nvSpPr>
        <p:spPr>
          <a:xfrm>
            <a:off x="559599" y="1378636"/>
            <a:ext cx="5402954"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More than half the Pals, Territorials and Bradford men from other regiments died, but their </a:t>
            </a:r>
          </a:p>
          <a:p>
            <a:pPr>
              <a:lnSpc>
                <a:spcPct val="150000"/>
              </a:lnSpc>
            </a:pPr>
            <a:r>
              <a:rPr lang="en-US" sz="1400" dirty="0">
                <a:latin typeface="Linkpen 17a Print" panose="03050602060000000000" pitchFamily="66" charset="77"/>
              </a:rPr>
              <a:t>bodies were never identified.</a:t>
            </a:r>
          </a:p>
        </p:txBody>
      </p:sp>
      <p:sp>
        <p:nvSpPr>
          <p:cNvPr id="3" name="TextBox 2">
            <a:extLst>
              <a:ext uri="{FF2B5EF4-FFF2-40B4-BE49-F238E27FC236}">
                <a16:creationId xmlns:a16="http://schemas.microsoft.com/office/drawing/2014/main" id="{16A4426F-CC19-640A-A6BB-178D23BB8367}"/>
              </a:ext>
            </a:extLst>
          </p:cNvPr>
          <p:cNvSpPr txBox="1"/>
          <p:nvPr/>
        </p:nvSpPr>
        <p:spPr>
          <a:xfrm>
            <a:off x="559599" y="2546838"/>
            <a:ext cx="4441284"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They have no known grave and are remembered on the Thiepval Memorial as the “Missing of the Somme”.</a:t>
            </a:r>
          </a:p>
        </p:txBody>
      </p:sp>
      <p:pic>
        <p:nvPicPr>
          <p:cNvPr id="10" name="Picture 9" descr="An illustration of a World War 1 solider in his military uniform. He wears a green army uniform and helmet. ">
            <a:extLst>
              <a:ext uri="{FF2B5EF4-FFF2-40B4-BE49-F238E27FC236}">
                <a16:creationId xmlns:a16="http://schemas.microsoft.com/office/drawing/2014/main" id="{2A8F6F38-8925-D416-152C-04F0F3AADC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56163" y="1790995"/>
            <a:ext cx="2007012" cy="4758289"/>
          </a:xfrm>
          <a:prstGeom prst="rect">
            <a:avLst/>
          </a:prstGeom>
        </p:spPr>
      </p:pic>
      <p:grpSp>
        <p:nvGrpSpPr>
          <p:cNvPr id="8" name="Group 7" descr="A modern day colour photograph of the Thiepval Memorial. A large brick structure surrounded by white grave stones. ">
            <a:extLst>
              <a:ext uri="{FF2B5EF4-FFF2-40B4-BE49-F238E27FC236}">
                <a16:creationId xmlns:a16="http://schemas.microsoft.com/office/drawing/2014/main" id="{FD37225C-E953-B376-EE3A-44D22F07AD3A}"/>
              </a:ext>
            </a:extLst>
          </p:cNvPr>
          <p:cNvGrpSpPr/>
          <p:nvPr/>
        </p:nvGrpSpPr>
        <p:grpSpPr>
          <a:xfrm>
            <a:off x="7043386" y="757275"/>
            <a:ext cx="4680407" cy="5265547"/>
            <a:chOff x="7043386" y="757275"/>
            <a:chExt cx="4680407" cy="5265547"/>
          </a:xfrm>
        </p:grpSpPr>
        <p:pic>
          <p:nvPicPr>
            <p:cNvPr id="4" name="Picture 3" descr="A large stone monument with flags on top&#10;&#10;AI-generated content may be incorrect.">
              <a:extLst>
                <a:ext uri="{FF2B5EF4-FFF2-40B4-BE49-F238E27FC236}">
                  <a16:creationId xmlns:a16="http://schemas.microsoft.com/office/drawing/2014/main" id="{41D8764F-357F-CE3B-295F-AEAD87A632AB}"/>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7043386" y="797552"/>
              <a:ext cx="4482307" cy="5225270"/>
            </a:xfrm>
            <a:prstGeom prst="rect">
              <a:avLst/>
            </a:prstGeom>
            <a:ln w="19050">
              <a:solidFill>
                <a:schemeClr val="tx1"/>
              </a:solidFill>
            </a:ln>
          </p:spPr>
        </p:pic>
        <p:sp>
          <p:nvSpPr>
            <p:cNvPr id="6" name="TextBox 5">
              <a:extLst>
                <a:ext uri="{FF2B5EF4-FFF2-40B4-BE49-F238E27FC236}">
                  <a16:creationId xmlns:a16="http://schemas.microsoft.com/office/drawing/2014/main" id="{27BF7229-D4E8-4F62-8E96-275A02AEE18F}"/>
                </a:ext>
              </a:extLst>
            </p:cNvPr>
            <p:cNvSpPr txBox="1"/>
            <p:nvPr/>
          </p:nvSpPr>
          <p:spPr>
            <a:xfrm>
              <a:off x="10689266" y="757275"/>
              <a:ext cx="1034527" cy="215444"/>
            </a:xfrm>
            <a:prstGeom prst="rect">
              <a:avLst/>
            </a:prstGeom>
            <a:noFill/>
          </p:spPr>
          <p:txBody>
            <a:bodyPr wrap="square">
              <a:spAutoFit/>
            </a:bodyPr>
            <a:lstStyle/>
            <a:p>
              <a:r>
                <a:rPr lang="en-GB" sz="800" b="0" i="0" dirty="0">
                  <a:solidFill>
                    <a:schemeClr val="bg1"/>
                  </a:solidFill>
                  <a:effectLst/>
                  <a:latin typeface="Calibri" panose="020F0502020204030204" pitchFamily="34" charset="0"/>
                  <a:cs typeface="Calibri" panose="020F0502020204030204" pitchFamily="34" charset="0"/>
                </a:rPr>
                <a:t>©need copyright</a:t>
              </a:r>
              <a:endParaRPr lang="en-GB" sz="800" dirty="0">
                <a:solidFill>
                  <a:schemeClr val="bg1"/>
                </a:solidFill>
                <a:latin typeface="Calibri" panose="020F0502020204030204" pitchFamily="34" charset="0"/>
                <a:cs typeface="Calibri" panose="020F0502020204030204" pitchFamily="34" charset="0"/>
              </a:endParaRPr>
            </a:p>
          </p:txBody>
        </p:sp>
      </p:grpSp>
      <p:pic>
        <p:nvPicPr>
          <p:cNvPr id="13" name="Picture 12" descr="A timeline highlighting World War 1 (1914 - 1918). The timeline spans from AD 1910 to AD 1922. ">
            <a:extLst>
              <a:ext uri="{FF2B5EF4-FFF2-40B4-BE49-F238E27FC236}">
                <a16:creationId xmlns:a16="http://schemas.microsoft.com/office/drawing/2014/main" id="{7EBFB22B-A053-1786-8A22-7A26FBBF8947}"/>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5" name="Logo">
            <a:extLst>
              <a:ext uri="{FF2B5EF4-FFF2-40B4-BE49-F238E27FC236}">
                <a16:creationId xmlns:a16="http://schemas.microsoft.com/office/drawing/2014/main" id="{6A6CEF6C-38EA-EFB0-D660-9787DB8143B3}"/>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39367545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2" presetClass="entr" presetSubtype="1" accel="5000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6F6F1AB-75E5-A356-8024-08352E6DE8E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9DDA26E-CA52-5969-5990-6FBE4FA9D1B6}"/>
              </a:ext>
            </a:extLst>
          </p:cNvPr>
          <p:cNvSpPr>
            <a:spLocks noGrp="1"/>
          </p:cNvSpPr>
          <p:nvPr>
            <p:ph type="ctrTitle"/>
          </p:nvPr>
        </p:nvSpPr>
        <p:spPr>
          <a:xfrm>
            <a:off x="1524000" y="-1280448"/>
            <a:ext cx="9144000" cy="921925"/>
          </a:xfrm>
        </p:spPr>
        <p:txBody>
          <a:bodyPr>
            <a:normAutofit/>
          </a:bodyPr>
          <a:lstStyle/>
          <a:p>
            <a:r>
              <a:rPr lang="en-US" dirty="0"/>
              <a:t>Bradford War Memorial</a:t>
            </a:r>
          </a:p>
        </p:txBody>
      </p:sp>
      <p:sp>
        <p:nvSpPr>
          <p:cNvPr id="2" name="Slide Question">
            <a:extLst>
              <a:ext uri="{FF2B5EF4-FFF2-40B4-BE49-F238E27FC236}">
                <a16:creationId xmlns:a16="http://schemas.microsoft.com/office/drawing/2014/main" id="{4AC9EC79-10B8-F07C-5919-9BAC52D2ECB2}"/>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do we remember?</a:t>
            </a:r>
          </a:p>
        </p:txBody>
      </p:sp>
      <p:sp>
        <p:nvSpPr>
          <p:cNvPr id="7" name="Title">
            <a:extLst>
              <a:ext uri="{FF2B5EF4-FFF2-40B4-BE49-F238E27FC236}">
                <a16:creationId xmlns:a16="http://schemas.microsoft.com/office/drawing/2014/main" id="{8DEB34FB-2598-60BD-D12B-A172FC16907D}"/>
              </a:ext>
            </a:extLst>
          </p:cNvPr>
          <p:cNvSpPr txBox="1">
            <a:spLocks/>
          </p:cNvSpPr>
          <p:nvPr/>
        </p:nvSpPr>
        <p:spPr>
          <a:xfrm>
            <a:off x="559599" y="505928"/>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Bradford War Memorial</a:t>
            </a:r>
          </a:p>
        </p:txBody>
      </p:sp>
      <p:sp>
        <p:nvSpPr>
          <p:cNvPr id="18" name="TextBox 17">
            <a:extLst>
              <a:ext uri="{FF2B5EF4-FFF2-40B4-BE49-F238E27FC236}">
                <a16:creationId xmlns:a16="http://schemas.microsoft.com/office/drawing/2014/main" id="{16F9E154-B5B8-95FC-0203-43529906CAEB}"/>
              </a:ext>
            </a:extLst>
          </p:cNvPr>
          <p:cNvSpPr txBox="1"/>
          <p:nvPr/>
        </p:nvSpPr>
        <p:spPr>
          <a:xfrm>
            <a:off x="559600" y="1344767"/>
            <a:ext cx="7127741" cy="1034899"/>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After World War 1, war memorials became especially important because soldiers' bodies where not brought home but buried on the battlefield. This meant families didn't have a grave to mourn at.</a:t>
            </a:r>
          </a:p>
        </p:txBody>
      </p:sp>
      <p:sp>
        <p:nvSpPr>
          <p:cNvPr id="3" name="TextBox 2">
            <a:extLst>
              <a:ext uri="{FF2B5EF4-FFF2-40B4-BE49-F238E27FC236}">
                <a16:creationId xmlns:a16="http://schemas.microsoft.com/office/drawing/2014/main" id="{8B139F6A-185F-972C-B1F6-F39C5518C25C}"/>
              </a:ext>
            </a:extLst>
          </p:cNvPr>
          <p:cNvSpPr txBox="1"/>
          <p:nvPr/>
        </p:nvSpPr>
        <p:spPr>
          <a:xfrm>
            <a:off x="559601" y="2460025"/>
            <a:ext cx="5938076" cy="711733"/>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The Bradford War Memorial </a:t>
            </a:r>
            <a:r>
              <a:rPr lang="en-US" sz="1350" dirty="0" err="1">
                <a:latin typeface="Linkpen 17a Print" panose="03050602060000000000" pitchFamily="66" charset="77"/>
              </a:rPr>
              <a:t>honours</a:t>
            </a:r>
            <a:r>
              <a:rPr lang="en-US" sz="1350" dirty="0">
                <a:latin typeface="Linkpen 17a Print" panose="03050602060000000000" pitchFamily="66" charset="77"/>
              </a:rPr>
              <a:t> the 37,000 men from the city who served in World War 1. </a:t>
            </a:r>
          </a:p>
        </p:txBody>
      </p:sp>
      <p:pic>
        <p:nvPicPr>
          <p:cNvPr id="16" name="Picture 15">
            <a:extLst>
              <a:ext uri="{FF2B5EF4-FFF2-40B4-BE49-F238E27FC236}">
                <a16:creationId xmlns:a16="http://schemas.microsoft.com/office/drawing/2014/main" id="{41F1EF6E-B55C-7EEC-D757-7B2E232B3FA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87050">
            <a:off x="6369608" y="2547626"/>
            <a:ext cx="1324798" cy="1206512"/>
          </a:xfrm>
          <a:prstGeom prst="rect">
            <a:avLst/>
          </a:prstGeom>
        </p:spPr>
      </p:pic>
      <p:sp>
        <p:nvSpPr>
          <p:cNvPr id="11" name="TextBox 10">
            <a:extLst>
              <a:ext uri="{FF2B5EF4-FFF2-40B4-BE49-F238E27FC236}">
                <a16:creationId xmlns:a16="http://schemas.microsoft.com/office/drawing/2014/main" id="{395D891F-AA51-D885-A75C-A40E38B25697}"/>
              </a:ext>
            </a:extLst>
          </p:cNvPr>
          <p:cNvSpPr txBox="1"/>
          <p:nvPr/>
        </p:nvSpPr>
        <p:spPr>
          <a:xfrm>
            <a:off x="559599" y="3252117"/>
            <a:ext cx="7029921" cy="1312860"/>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The Cenotaph, a tall stone monument with bronze </a:t>
            </a:r>
          </a:p>
          <a:p>
            <a:pPr>
              <a:lnSpc>
                <a:spcPct val="150000"/>
              </a:lnSpc>
            </a:pPr>
            <a:r>
              <a:rPr lang="en-US" sz="1350" dirty="0">
                <a:latin typeface="Linkpen 17a Print" panose="03050602060000000000" pitchFamily="66" charset="77"/>
              </a:rPr>
              <a:t>statues, was officially dedicated on 1st July 1922. </a:t>
            </a:r>
          </a:p>
          <a:p>
            <a:pPr>
              <a:lnSpc>
                <a:spcPct val="150000"/>
              </a:lnSpc>
            </a:pPr>
            <a:r>
              <a:rPr lang="en-US" sz="1350" dirty="0">
                <a:latin typeface="Linkpen 17a Print" panose="03050602060000000000" pitchFamily="66" charset="77"/>
              </a:rPr>
              <a:t>On that day, local families gathered to lay flowers and remember the loved ones they had lost.</a:t>
            </a:r>
          </a:p>
        </p:txBody>
      </p:sp>
      <p:sp>
        <p:nvSpPr>
          <p:cNvPr id="9" name="TextBox 8">
            <a:extLst>
              <a:ext uri="{FF2B5EF4-FFF2-40B4-BE49-F238E27FC236}">
                <a16:creationId xmlns:a16="http://schemas.microsoft.com/office/drawing/2014/main" id="{4A2C1593-9520-926B-7C4D-BC88B6C0C291}"/>
              </a:ext>
            </a:extLst>
          </p:cNvPr>
          <p:cNvSpPr txBox="1"/>
          <p:nvPr/>
        </p:nvSpPr>
        <p:spPr>
          <a:xfrm>
            <a:off x="559599" y="4666213"/>
            <a:ext cx="6864573" cy="689612"/>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Many of the Bradford Pals who died are also remembered on other memorials across the district as well. </a:t>
            </a:r>
          </a:p>
        </p:txBody>
      </p:sp>
      <p:grpSp>
        <p:nvGrpSpPr>
          <p:cNvPr id="19" name="Group 18" descr="A black and white photograph of the Bradford Cenotaph, a tall stone monument with bronze statues. ">
            <a:extLst>
              <a:ext uri="{FF2B5EF4-FFF2-40B4-BE49-F238E27FC236}">
                <a16:creationId xmlns:a16="http://schemas.microsoft.com/office/drawing/2014/main" id="{39FF55CA-B3D8-05D5-2B7D-097DBDD009CC}"/>
              </a:ext>
            </a:extLst>
          </p:cNvPr>
          <p:cNvGrpSpPr/>
          <p:nvPr/>
        </p:nvGrpSpPr>
        <p:grpSpPr>
          <a:xfrm>
            <a:off x="7910610" y="732183"/>
            <a:ext cx="3721790" cy="4884686"/>
            <a:chOff x="7910610" y="721550"/>
            <a:chExt cx="3721790" cy="4884686"/>
          </a:xfrm>
        </p:grpSpPr>
        <p:pic>
          <p:nvPicPr>
            <p:cNvPr id="12" name="Picture 11" descr="A monument with people standing around it&#10;&#10;AI-generated content may be incorrect.">
              <a:extLst>
                <a:ext uri="{FF2B5EF4-FFF2-40B4-BE49-F238E27FC236}">
                  <a16:creationId xmlns:a16="http://schemas.microsoft.com/office/drawing/2014/main" id="{6AFFCD48-2E86-817C-7F17-752CC0ABEE2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7985053" y="747339"/>
              <a:ext cx="3647347" cy="4858897"/>
            </a:xfrm>
            <a:prstGeom prst="rect">
              <a:avLst/>
            </a:prstGeom>
            <a:ln w="19050">
              <a:solidFill>
                <a:schemeClr val="tx1"/>
              </a:solidFill>
            </a:ln>
          </p:spPr>
        </p:pic>
        <p:sp>
          <p:nvSpPr>
            <p:cNvPr id="17" name="TextBox 16">
              <a:extLst>
                <a:ext uri="{FF2B5EF4-FFF2-40B4-BE49-F238E27FC236}">
                  <a16:creationId xmlns:a16="http://schemas.microsoft.com/office/drawing/2014/main" id="{E0ACC31B-899C-F666-0A7C-FC6E8CDA57CE}"/>
                </a:ext>
              </a:extLst>
            </p:cNvPr>
            <p:cNvSpPr txBox="1"/>
            <p:nvPr/>
          </p:nvSpPr>
          <p:spPr>
            <a:xfrm>
              <a:off x="7910610" y="721550"/>
              <a:ext cx="1765015" cy="215444"/>
            </a:xfrm>
            <a:prstGeom prst="rect">
              <a:avLst/>
            </a:prstGeom>
            <a:noFill/>
          </p:spPr>
          <p:txBody>
            <a:bodyPr wrap="square">
              <a:spAutoFit/>
            </a:bodyPr>
            <a:lstStyle/>
            <a:p>
              <a:r>
                <a:rPr lang="en-GB" sz="800" dirty="0">
                  <a:solidFill>
                    <a:schemeClr val="bg1">
                      <a:lumMod val="65000"/>
                    </a:schemeClr>
                  </a:solidFill>
                  <a:latin typeface="Calibri" panose="020F0502020204030204" pitchFamily="34" charset="0"/>
                  <a:cs typeface="Calibri" panose="020F0502020204030204" pitchFamily="34" charset="0"/>
                </a:rPr>
                <a:t>© Historic England ref: FAR01/01/025</a:t>
              </a:r>
            </a:p>
          </p:txBody>
        </p:sp>
      </p:grpSp>
      <p:pic>
        <p:nvPicPr>
          <p:cNvPr id="13" name="Picture 12" descr="A timeline highlighting World War 1 (1914 - 1918). The timeline spans from AD 1910 to AD 1922. ">
            <a:extLst>
              <a:ext uri="{FF2B5EF4-FFF2-40B4-BE49-F238E27FC236}">
                <a16:creationId xmlns:a16="http://schemas.microsoft.com/office/drawing/2014/main" id="{45B376DA-9D5F-3DDB-7845-98FAAB29A2D9}"/>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5" name="Logo">
            <a:extLst>
              <a:ext uri="{FF2B5EF4-FFF2-40B4-BE49-F238E27FC236}">
                <a16:creationId xmlns:a16="http://schemas.microsoft.com/office/drawing/2014/main" id="{70D03F9A-442A-B1B3-7975-AA6E019D9F8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19510700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0"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93E0C81-3329-F2DE-0B39-90C5BF31618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3F48A5B4-9352-CCB3-3A74-23EC08F4EA57}"/>
              </a:ext>
            </a:extLst>
          </p:cNvPr>
          <p:cNvSpPr>
            <a:spLocks noGrp="1"/>
          </p:cNvSpPr>
          <p:nvPr>
            <p:ph type="ctrTitle"/>
          </p:nvPr>
        </p:nvSpPr>
        <p:spPr>
          <a:xfrm>
            <a:off x="1524000" y="-1280448"/>
            <a:ext cx="9144000" cy="921925"/>
          </a:xfrm>
        </p:spPr>
        <p:txBody>
          <a:bodyPr>
            <a:normAutofit/>
          </a:bodyPr>
          <a:lstStyle/>
          <a:p>
            <a:r>
              <a:rPr lang="en-US" dirty="0"/>
              <a:t>World War 1 Roll of </a:t>
            </a:r>
            <a:r>
              <a:rPr lang="en-US" dirty="0" err="1"/>
              <a:t>Honour</a:t>
            </a:r>
            <a:endParaRPr lang="en-US" dirty="0"/>
          </a:p>
        </p:txBody>
      </p:sp>
      <p:sp>
        <p:nvSpPr>
          <p:cNvPr id="2" name="Slide Question">
            <a:extLst>
              <a:ext uri="{FF2B5EF4-FFF2-40B4-BE49-F238E27FC236}">
                <a16:creationId xmlns:a16="http://schemas.microsoft.com/office/drawing/2014/main" id="{92778565-0735-D548-6057-7D2826A0D72A}"/>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do we remember?</a:t>
            </a:r>
          </a:p>
        </p:txBody>
      </p:sp>
      <p:sp>
        <p:nvSpPr>
          <p:cNvPr id="7" name="Title">
            <a:extLst>
              <a:ext uri="{FF2B5EF4-FFF2-40B4-BE49-F238E27FC236}">
                <a16:creationId xmlns:a16="http://schemas.microsoft.com/office/drawing/2014/main" id="{5685C90B-E0F0-A490-165D-A76D180678FC}"/>
              </a:ext>
            </a:extLst>
          </p:cNvPr>
          <p:cNvSpPr txBox="1">
            <a:spLocks/>
          </p:cNvSpPr>
          <p:nvPr/>
        </p:nvSpPr>
        <p:spPr>
          <a:xfrm>
            <a:off x="644663" y="1645530"/>
            <a:ext cx="452276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World War 1 Roll of Honour</a:t>
            </a:r>
          </a:p>
        </p:txBody>
      </p:sp>
      <p:sp>
        <p:nvSpPr>
          <p:cNvPr id="18" name="TextBox 17">
            <a:extLst>
              <a:ext uri="{FF2B5EF4-FFF2-40B4-BE49-F238E27FC236}">
                <a16:creationId xmlns:a16="http://schemas.microsoft.com/office/drawing/2014/main" id="{BB1CA385-B80A-A607-AECF-70DBD1E29E0B}"/>
              </a:ext>
            </a:extLst>
          </p:cNvPr>
          <p:cNvSpPr txBox="1"/>
          <p:nvPr/>
        </p:nvSpPr>
        <p:spPr>
          <a:xfrm>
            <a:off x="644663" y="2577108"/>
            <a:ext cx="4809843"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Bradford’s World War 1 Roll of </a:t>
            </a:r>
            <a:r>
              <a:rPr lang="en-US" sz="1400" dirty="0" err="1">
                <a:latin typeface="Linkpen 17a Print" panose="03050602060000000000" pitchFamily="66" charset="77"/>
              </a:rPr>
              <a:t>Honour</a:t>
            </a:r>
            <a:r>
              <a:rPr lang="en-US" sz="1400" dirty="0">
                <a:latin typeface="Linkpen 17a Print" panose="03050602060000000000" pitchFamily="66" charset="77"/>
              </a:rPr>
              <a:t> is housed on the 5th and 6th floors of Bradford Central Library. </a:t>
            </a:r>
          </a:p>
        </p:txBody>
      </p:sp>
      <p:sp>
        <p:nvSpPr>
          <p:cNvPr id="4" name="TextBox 3">
            <a:extLst>
              <a:ext uri="{FF2B5EF4-FFF2-40B4-BE49-F238E27FC236}">
                <a16:creationId xmlns:a16="http://schemas.microsoft.com/office/drawing/2014/main" id="{EB013DFC-D399-7D9E-50A2-084636BA91FD}"/>
              </a:ext>
            </a:extLst>
          </p:cNvPr>
          <p:cNvSpPr txBox="1"/>
          <p:nvPr/>
        </p:nvSpPr>
        <p:spPr>
          <a:xfrm>
            <a:off x="644663" y="3735896"/>
            <a:ext cx="4363275"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This memorial lists the names of 10,500 people from Bradford who died during World War 1. </a:t>
            </a:r>
          </a:p>
        </p:txBody>
      </p:sp>
      <p:grpSp>
        <p:nvGrpSpPr>
          <p:cNvPr id="10" name="Group 9" descr="A modern day colour photograph of the City of Bradford Great War 1914-1918 Roll of Honour. A black, thick, leather bound book. ">
            <a:extLst>
              <a:ext uri="{FF2B5EF4-FFF2-40B4-BE49-F238E27FC236}">
                <a16:creationId xmlns:a16="http://schemas.microsoft.com/office/drawing/2014/main" id="{0718248A-063D-1686-14FC-06264E17BA32}"/>
              </a:ext>
            </a:extLst>
          </p:cNvPr>
          <p:cNvGrpSpPr/>
          <p:nvPr/>
        </p:nvGrpSpPr>
        <p:grpSpPr>
          <a:xfrm>
            <a:off x="5546268" y="777991"/>
            <a:ext cx="5586021" cy="4867400"/>
            <a:chOff x="5546268" y="777991"/>
            <a:chExt cx="5586021" cy="4867400"/>
          </a:xfrm>
        </p:grpSpPr>
        <p:pic>
          <p:nvPicPr>
            <p:cNvPr id="6" name="Picture 5">
              <a:extLst>
                <a:ext uri="{FF2B5EF4-FFF2-40B4-BE49-F238E27FC236}">
                  <a16:creationId xmlns:a16="http://schemas.microsoft.com/office/drawing/2014/main" id="{6C949CCB-D89F-D015-746B-5B5F4166BC56}"/>
                </a:ext>
              </a:extLst>
            </p:cNvPr>
            <p:cNvPicPr>
              <a:picLocks noChangeAspect="1"/>
            </p:cNvPicPr>
            <p:nvPr/>
          </p:nvPicPr>
          <p:blipFill>
            <a:blip r:embed="rId4"/>
            <a:stretch>
              <a:fillRect/>
            </a:stretch>
          </p:blipFill>
          <p:spPr>
            <a:xfrm>
              <a:off x="5620699" y="809890"/>
              <a:ext cx="5511590" cy="4835501"/>
            </a:xfrm>
            <a:prstGeom prst="rect">
              <a:avLst/>
            </a:prstGeom>
            <a:ln w="19050">
              <a:solidFill>
                <a:schemeClr val="tx1"/>
              </a:solidFill>
            </a:ln>
          </p:spPr>
        </p:pic>
        <p:sp>
          <p:nvSpPr>
            <p:cNvPr id="8" name="TextBox 7">
              <a:extLst>
                <a:ext uri="{FF2B5EF4-FFF2-40B4-BE49-F238E27FC236}">
                  <a16:creationId xmlns:a16="http://schemas.microsoft.com/office/drawing/2014/main" id="{ACBDCDFA-BBB2-7090-AF07-DC2DCC28FB09}"/>
                </a:ext>
              </a:extLst>
            </p:cNvPr>
            <p:cNvSpPr txBox="1"/>
            <p:nvPr/>
          </p:nvSpPr>
          <p:spPr>
            <a:xfrm>
              <a:off x="5546268" y="777991"/>
              <a:ext cx="1765015" cy="215444"/>
            </a:xfrm>
            <a:prstGeom prst="rect">
              <a:avLst/>
            </a:prstGeom>
            <a:noFill/>
          </p:spPr>
          <p:txBody>
            <a:bodyPr wrap="square">
              <a:spAutoFit/>
            </a:bodyPr>
            <a:lstStyle/>
            <a:p>
              <a:r>
                <a:rPr lang="en-GB" sz="800" dirty="0">
                  <a:solidFill>
                    <a:schemeClr val="accent2">
                      <a:lumMod val="20000"/>
                      <a:lumOff val="80000"/>
                    </a:schemeClr>
                  </a:solidFill>
                  <a:latin typeface="Calibri" panose="020F0502020204030204" pitchFamily="34" charset="0"/>
                  <a:cs typeface="Calibri" panose="020F0502020204030204" pitchFamily="34" charset="0"/>
                </a:rPr>
                <a:t>© Bradford Telegraph and Argus</a:t>
              </a:r>
            </a:p>
          </p:txBody>
        </p:sp>
      </p:grpSp>
      <p:pic>
        <p:nvPicPr>
          <p:cNvPr id="13" name="Picture 12" descr="A timeline highlighting World War 1 (1914 - 1918). The timeline spans from AD 1910 to AD 1922. ">
            <a:extLst>
              <a:ext uri="{FF2B5EF4-FFF2-40B4-BE49-F238E27FC236}">
                <a16:creationId xmlns:a16="http://schemas.microsoft.com/office/drawing/2014/main" id="{ABCD6A25-7D32-8469-4FC2-8D4F22DCACE4}"/>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5" name="Logo">
            <a:extLst>
              <a:ext uri="{FF2B5EF4-FFF2-40B4-BE49-F238E27FC236}">
                <a16:creationId xmlns:a16="http://schemas.microsoft.com/office/drawing/2014/main" id="{D5D1E44B-F237-CE89-4617-E3458DDC828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13140699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normAutofit fontScale="90000"/>
          </a:bodyPr>
          <a:lstStyle/>
          <a:p>
            <a:r>
              <a:rPr lang="en-US" dirty="0"/>
              <a:t>What was the impact of the World Wars on Bradford?</a:t>
            </a:r>
          </a:p>
        </p:txBody>
      </p:sp>
      <p:grpSp>
        <p:nvGrpSpPr>
          <p:cNvPr id="14" name="box 1" descr="What were the Pals battalions? &#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1462157" y="1065296"/>
              <a:ext cx="3610386"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were the Pals battalions? </a:t>
              </a:r>
            </a:p>
          </p:txBody>
        </p:sp>
      </p:grpSp>
      <p:grpSp>
        <p:nvGrpSpPr>
          <p:cNvPr id="17" name="box 2" descr="What happened to the Bradford Pals?&#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4" y="1065296"/>
              <a:ext cx="4547679"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happened to </a:t>
              </a:r>
            </a:p>
            <a:p>
              <a:pPr algn="ctr"/>
              <a:r>
                <a:rPr lang="en-GB" sz="2600" dirty="0">
                  <a:latin typeface="Superclarendon Rg" panose="02000505080000020003" pitchFamily="2" charset="77"/>
                </a:rPr>
                <a:t>the Bradford Pals?</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2310449" y="2753413"/>
            <a:ext cx="7571102" cy="1077218"/>
          </a:xfrm>
          <a:prstGeom prst="rect">
            <a:avLst/>
          </a:prstGeom>
          <a:noFill/>
        </p:spPr>
        <p:txBody>
          <a:bodyPr wrap="square">
            <a:spAutoFit/>
          </a:bodyPr>
          <a:lstStyle/>
          <a:p>
            <a:pPr algn="ctr"/>
            <a:r>
              <a:rPr lang="en-GB" sz="3200" dirty="0">
                <a:solidFill>
                  <a:srgbClr val="B65379"/>
                </a:solidFill>
                <a:latin typeface="Superclarendon Rg" panose="02000505080000020003" pitchFamily="2" charset="77"/>
              </a:rPr>
              <a:t>What was the impact of the World Wars on Bradford?</a:t>
            </a:r>
          </a:p>
        </p:txBody>
      </p:sp>
      <p:grpSp>
        <p:nvGrpSpPr>
          <p:cNvPr id="20" name="box 3" descr="What was the impact of WW2?&#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1433291" y="4693860"/>
              <a:ext cx="3668118" cy="892552"/>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the impact of WW2?</a:t>
              </a:r>
            </a:p>
          </p:txBody>
        </p:sp>
      </p:grpSp>
      <p:grpSp>
        <p:nvGrpSpPr>
          <p:cNvPr id="23" name="box 4" descr="How do we remember?&#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853985"/>
              <a:ext cx="4547679" cy="492443"/>
            </a:xfrm>
            <a:prstGeom prst="rect">
              <a:avLst/>
            </a:prstGeom>
            <a:noFill/>
            <a:ln w="19050">
              <a:noFill/>
            </a:ln>
          </p:spPr>
          <p:txBody>
            <a:bodyPr wrap="square">
              <a:spAutoFit/>
            </a:bodyPr>
            <a:lstStyle/>
            <a:p>
              <a:pPr algn="ctr"/>
              <a:r>
                <a:rPr lang="en-GB" sz="2600" dirty="0">
                  <a:latin typeface="Superclarendon Rg" panose="02000505080000020003" pitchFamily="2" charset="77"/>
                </a:rPr>
                <a:t>How do we remember?</a:t>
              </a:r>
            </a:p>
          </p:txBody>
        </p:sp>
      </p:grpSp>
      <p:pic>
        <p:nvPicPr>
          <p:cNvPr id="3" name="Logo">
            <a:extLst>
              <a:ext uri="{FF2B5EF4-FFF2-40B4-BE49-F238E27FC236}">
                <a16:creationId xmlns:a16="http://schemas.microsoft.com/office/drawing/2014/main" id="{84501857-1EC5-573D-31AF-20CA3556696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C538059-A967-4ABE-E4A0-79798D15C64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07DD929-EABF-2B1D-BB0E-D86CB507A957}"/>
              </a:ext>
            </a:extLst>
          </p:cNvPr>
          <p:cNvSpPr>
            <a:spLocks noGrp="1"/>
          </p:cNvSpPr>
          <p:nvPr>
            <p:ph type="ctrTitle"/>
          </p:nvPr>
        </p:nvSpPr>
        <p:spPr>
          <a:xfrm>
            <a:off x="1524000" y="-1280448"/>
            <a:ext cx="9144000" cy="921925"/>
          </a:xfrm>
        </p:spPr>
        <p:txBody>
          <a:bodyPr/>
          <a:lstStyle/>
          <a:p>
            <a:r>
              <a:rPr lang="en-US" dirty="0"/>
              <a:t>World War 2</a:t>
            </a:r>
          </a:p>
        </p:txBody>
      </p:sp>
      <p:sp>
        <p:nvSpPr>
          <p:cNvPr id="16" name="Slide Question">
            <a:extLst>
              <a:ext uri="{FF2B5EF4-FFF2-40B4-BE49-F238E27FC236}">
                <a16:creationId xmlns:a16="http://schemas.microsoft.com/office/drawing/2014/main" id="{8091C391-1960-29A1-3268-06EDFD5BD2B3}"/>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WW2?</a:t>
            </a:r>
          </a:p>
        </p:txBody>
      </p:sp>
      <p:sp>
        <p:nvSpPr>
          <p:cNvPr id="18" name="TextBox 17">
            <a:extLst>
              <a:ext uri="{FF2B5EF4-FFF2-40B4-BE49-F238E27FC236}">
                <a16:creationId xmlns:a16="http://schemas.microsoft.com/office/drawing/2014/main" id="{7A395041-9C81-AB46-6E89-BD22EBDCD468}"/>
              </a:ext>
            </a:extLst>
          </p:cNvPr>
          <p:cNvSpPr txBox="1"/>
          <p:nvPr/>
        </p:nvSpPr>
        <p:spPr>
          <a:xfrm>
            <a:off x="836049" y="1121790"/>
            <a:ext cx="4809843"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Sadly, just over 20 years after the end of World War 1, a second brutal war began…</a:t>
            </a:r>
          </a:p>
        </p:txBody>
      </p:sp>
      <p:sp>
        <p:nvSpPr>
          <p:cNvPr id="3" name="TextBox 2">
            <a:extLst>
              <a:ext uri="{FF2B5EF4-FFF2-40B4-BE49-F238E27FC236}">
                <a16:creationId xmlns:a16="http://schemas.microsoft.com/office/drawing/2014/main" id="{04B0CA17-9DC9-655C-DB17-E7C4D1EACEFB}"/>
              </a:ext>
            </a:extLst>
          </p:cNvPr>
          <p:cNvSpPr txBox="1"/>
          <p:nvPr/>
        </p:nvSpPr>
        <p:spPr>
          <a:xfrm>
            <a:off x="836049" y="1962806"/>
            <a:ext cx="4809843"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World War 2 was a global conflict that took place from 1939 to 1945. </a:t>
            </a:r>
          </a:p>
        </p:txBody>
      </p:sp>
      <p:sp>
        <p:nvSpPr>
          <p:cNvPr id="8" name="TextBox 7">
            <a:extLst>
              <a:ext uri="{FF2B5EF4-FFF2-40B4-BE49-F238E27FC236}">
                <a16:creationId xmlns:a16="http://schemas.microsoft.com/office/drawing/2014/main" id="{92A5EDD8-0340-2440-7F74-ED02EE0CD7A0}"/>
              </a:ext>
            </a:extLst>
          </p:cNvPr>
          <p:cNvSpPr txBox="1"/>
          <p:nvPr/>
        </p:nvSpPr>
        <p:spPr>
          <a:xfrm>
            <a:off x="836049" y="2804458"/>
            <a:ext cx="4809843"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It involved many countries around the world, including Britain. </a:t>
            </a:r>
          </a:p>
        </p:txBody>
      </p:sp>
      <p:sp>
        <p:nvSpPr>
          <p:cNvPr id="9" name="TextBox 8">
            <a:extLst>
              <a:ext uri="{FF2B5EF4-FFF2-40B4-BE49-F238E27FC236}">
                <a16:creationId xmlns:a16="http://schemas.microsoft.com/office/drawing/2014/main" id="{45D88986-0A10-524E-435C-A50889C22F2A}"/>
              </a:ext>
            </a:extLst>
          </p:cNvPr>
          <p:cNvSpPr txBox="1"/>
          <p:nvPr/>
        </p:nvSpPr>
        <p:spPr>
          <a:xfrm>
            <a:off x="836049" y="3646110"/>
            <a:ext cx="4809843"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The war began when Germany, led by Adolf Hitler, invaded Poland in September 1939. </a:t>
            </a:r>
          </a:p>
        </p:txBody>
      </p:sp>
      <p:grpSp>
        <p:nvGrpSpPr>
          <p:cNvPr id="10" name="Group 9" descr="A black and white photograph of Adolph Hitler.">
            <a:extLst>
              <a:ext uri="{FF2B5EF4-FFF2-40B4-BE49-F238E27FC236}">
                <a16:creationId xmlns:a16="http://schemas.microsoft.com/office/drawing/2014/main" id="{DFA02433-A7AD-0FF9-10A7-F10FDA24D780}"/>
              </a:ext>
            </a:extLst>
          </p:cNvPr>
          <p:cNvGrpSpPr/>
          <p:nvPr/>
        </p:nvGrpSpPr>
        <p:grpSpPr>
          <a:xfrm>
            <a:off x="6238523" y="992802"/>
            <a:ext cx="5085529" cy="3532076"/>
            <a:chOff x="5897357" y="1176882"/>
            <a:chExt cx="6191795" cy="4300417"/>
          </a:xfrm>
        </p:grpSpPr>
        <p:pic>
          <p:nvPicPr>
            <p:cNvPr id="11" name="Picture 10" descr="A person in a military uniform&#10;&#10;Description automatically generated">
              <a:extLst>
                <a:ext uri="{FF2B5EF4-FFF2-40B4-BE49-F238E27FC236}">
                  <a16:creationId xmlns:a16="http://schemas.microsoft.com/office/drawing/2014/main" id="{48FA00A6-E5F1-8F35-9822-5C7AEE66953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97357" y="1221990"/>
              <a:ext cx="6122749" cy="4255309"/>
            </a:xfrm>
            <a:prstGeom prst="rect">
              <a:avLst/>
            </a:prstGeom>
            <a:ln w="28575">
              <a:solidFill>
                <a:schemeClr val="tx1"/>
              </a:solidFill>
            </a:ln>
          </p:spPr>
        </p:pic>
        <p:sp>
          <p:nvSpPr>
            <p:cNvPr id="12" name="TextBox 11">
              <a:extLst>
                <a:ext uri="{FF2B5EF4-FFF2-40B4-BE49-F238E27FC236}">
                  <a16:creationId xmlns:a16="http://schemas.microsoft.com/office/drawing/2014/main" id="{6237E7E5-0D72-686F-331C-8A3F5D555EBC}"/>
                </a:ext>
              </a:extLst>
            </p:cNvPr>
            <p:cNvSpPr txBox="1"/>
            <p:nvPr/>
          </p:nvSpPr>
          <p:spPr>
            <a:xfrm>
              <a:off x="9952091" y="1176882"/>
              <a:ext cx="2137061" cy="262310"/>
            </a:xfrm>
            <a:prstGeom prst="rect">
              <a:avLst/>
            </a:prstGeom>
            <a:noFill/>
          </p:spPr>
          <p:txBody>
            <a:bodyPr wrap="square">
              <a:spAutoFit/>
            </a:bodyPr>
            <a:lstStyle/>
            <a:p>
              <a:pPr algn="r"/>
              <a:r>
                <a:rPr lang="en-GB" sz="800" b="0" i="0" dirty="0">
                  <a:solidFill>
                    <a:schemeClr val="bg1">
                      <a:lumMod val="65000"/>
                    </a:schemeClr>
                  </a:solidFill>
                  <a:effectLst/>
                  <a:latin typeface="Calibri" panose="020F0502020204030204" pitchFamily="34" charset="0"/>
                  <a:cs typeface="Calibri" panose="020F0502020204030204" pitchFamily="34" charset="0"/>
                </a:rPr>
                <a:t>© IWM (MOI) FLM 1531</a:t>
              </a:r>
              <a:endParaRPr lang="en-GB" sz="800" dirty="0">
                <a:solidFill>
                  <a:schemeClr val="bg1">
                    <a:lumMod val="65000"/>
                  </a:schemeClr>
                </a:solidFill>
                <a:latin typeface="Calibri" panose="020F0502020204030204" pitchFamily="34" charset="0"/>
                <a:cs typeface="Calibri" panose="020F0502020204030204" pitchFamily="34" charset="0"/>
              </a:endParaRPr>
            </a:p>
          </p:txBody>
        </p:sp>
      </p:grpSp>
      <p:pic>
        <p:nvPicPr>
          <p:cNvPr id="15" name="Picture 14" descr="Timeline going from AD 1910 to AD 2025. There are three boxes on the line. &#10;The first says &quot;1st September 1939 - World War 2 Begins.&quot;&#10;The second says &quot;2nd September 1945 - End of World War 2&quot;&#10;The third says &quot;You are here&quot; after 2020.">
            <a:extLst>
              <a:ext uri="{FF2B5EF4-FFF2-40B4-BE49-F238E27FC236}">
                <a16:creationId xmlns:a16="http://schemas.microsoft.com/office/drawing/2014/main" id="{21F1FB8D-C0FF-FAA8-9053-6B2026AE303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8846" y="4631266"/>
            <a:ext cx="11334307" cy="1371451"/>
          </a:xfrm>
          <a:prstGeom prst="rect">
            <a:avLst/>
          </a:prstGeom>
        </p:spPr>
      </p:pic>
      <p:pic>
        <p:nvPicPr>
          <p:cNvPr id="5" name="Logo">
            <a:extLst>
              <a:ext uri="{FF2B5EF4-FFF2-40B4-BE49-F238E27FC236}">
                <a16:creationId xmlns:a16="http://schemas.microsoft.com/office/drawing/2014/main" id="{141F9065-3DBC-F155-C2D8-0A6027DD56D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26899690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180434F-746C-926A-4701-A179A11AED0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3A6C00C7-95CE-6D22-82B0-9AEC1F4CE6C5}"/>
              </a:ext>
            </a:extLst>
          </p:cNvPr>
          <p:cNvSpPr>
            <a:spLocks noGrp="1"/>
          </p:cNvSpPr>
          <p:nvPr>
            <p:ph type="ctrTitle"/>
          </p:nvPr>
        </p:nvSpPr>
        <p:spPr>
          <a:xfrm>
            <a:off x="1524000" y="-1280448"/>
            <a:ext cx="9144000" cy="921925"/>
          </a:xfrm>
        </p:spPr>
        <p:txBody>
          <a:bodyPr>
            <a:normAutofit fontScale="90000"/>
          </a:bodyPr>
          <a:lstStyle/>
          <a:p>
            <a:r>
              <a:rPr lang="en-US" dirty="0"/>
              <a:t>The Allies and the Axis Powers</a:t>
            </a:r>
          </a:p>
        </p:txBody>
      </p:sp>
      <p:sp>
        <p:nvSpPr>
          <p:cNvPr id="2" name="Slide Question">
            <a:extLst>
              <a:ext uri="{FF2B5EF4-FFF2-40B4-BE49-F238E27FC236}">
                <a16:creationId xmlns:a16="http://schemas.microsoft.com/office/drawing/2014/main" id="{A1A59AF0-4236-FAB7-7683-B6C08C7A1F05}"/>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WW2?</a:t>
            </a:r>
          </a:p>
        </p:txBody>
      </p:sp>
      <p:sp>
        <p:nvSpPr>
          <p:cNvPr id="18" name="TextBox 17">
            <a:extLst>
              <a:ext uri="{FF2B5EF4-FFF2-40B4-BE49-F238E27FC236}">
                <a16:creationId xmlns:a16="http://schemas.microsoft.com/office/drawing/2014/main" id="{D61D6666-E7FB-9B0E-136D-4B4DC2EBB24F}"/>
              </a:ext>
            </a:extLst>
          </p:cNvPr>
          <p:cNvSpPr txBox="1"/>
          <p:nvPr/>
        </p:nvSpPr>
        <p:spPr>
          <a:xfrm>
            <a:off x="906553" y="796490"/>
            <a:ext cx="10378889" cy="689612"/>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The invasion of Poland sparked a series of alliances and declarations of war. Many nations were drawn into the conflict. </a:t>
            </a:r>
          </a:p>
        </p:txBody>
      </p:sp>
      <p:sp>
        <p:nvSpPr>
          <p:cNvPr id="20" name="TextBox 19">
            <a:extLst>
              <a:ext uri="{FF2B5EF4-FFF2-40B4-BE49-F238E27FC236}">
                <a16:creationId xmlns:a16="http://schemas.microsoft.com/office/drawing/2014/main" id="{9FA9FEA1-FC4C-9ED7-B1DE-1E2983E1B8C4}"/>
              </a:ext>
            </a:extLst>
          </p:cNvPr>
          <p:cNvSpPr txBox="1"/>
          <p:nvPr/>
        </p:nvSpPr>
        <p:spPr>
          <a:xfrm>
            <a:off x="906553" y="1620479"/>
            <a:ext cx="10378889" cy="689612"/>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The war was fought between two major alliances: the Allies, which included Britain, the United States, and the Soviet Union, and the Axis powers, led by Germany, Italy, and Japan.</a:t>
            </a:r>
          </a:p>
        </p:txBody>
      </p:sp>
      <p:pic>
        <p:nvPicPr>
          <p:cNvPr id="17" name="Picture 16"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8D54FC29-8434-12A5-6C66-452E2CDCF1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95871" y="2405537"/>
            <a:ext cx="11000254" cy="3774879"/>
          </a:xfrm>
          <a:prstGeom prst="rect">
            <a:avLst/>
          </a:prstGeom>
        </p:spPr>
      </p:pic>
      <p:pic>
        <p:nvPicPr>
          <p:cNvPr id="22" name="Picture 21" descr="A timeline highlighting World War 2 (1939 - 1945). The timeline spans from AD 1933 to AD 1952. ">
            <a:extLst>
              <a:ext uri="{FF2B5EF4-FFF2-40B4-BE49-F238E27FC236}">
                <a16:creationId xmlns:a16="http://schemas.microsoft.com/office/drawing/2014/main" id="{CEF38853-5662-A35D-DC93-F9FAA3D8E125}"/>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 y="5237521"/>
            <a:ext cx="12191999" cy="1619758"/>
          </a:xfrm>
          <a:prstGeom prst="rect">
            <a:avLst/>
          </a:prstGeom>
        </p:spPr>
      </p:pic>
      <p:pic>
        <p:nvPicPr>
          <p:cNvPr id="19" name="Picture 18" descr="An illustration of a soldier's war helmet. ">
            <a:extLst>
              <a:ext uri="{FF2B5EF4-FFF2-40B4-BE49-F238E27FC236}">
                <a16:creationId xmlns:a16="http://schemas.microsoft.com/office/drawing/2014/main" id="{F5FDBC42-524A-C837-3608-50964FCF273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045269">
            <a:off x="9814894" y="4192112"/>
            <a:ext cx="1895701" cy="1586772"/>
          </a:xfrm>
          <a:prstGeom prst="rect">
            <a:avLst/>
          </a:prstGeom>
        </p:spPr>
      </p:pic>
      <p:pic>
        <p:nvPicPr>
          <p:cNvPr id="5" name="Logo">
            <a:extLst>
              <a:ext uri="{FF2B5EF4-FFF2-40B4-BE49-F238E27FC236}">
                <a16:creationId xmlns:a16="http://schemas.microsoft.com/office/drawing/2014/main" id="{283087AE-A64A-0E7F-D1D3-B67BFD22929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212691290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2" presetClass="entr" presetSubtype="1" accel="5000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79A18DA-C732-82B6-4BFB-35095B951C6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D72F988-B58B-8F7D-6D4F-3FC7DF52BA3B}"/>
              </a:ext>
            </a:extLst>
          </p:cNvPr>
          <p:cNvSpPr>
            <a:spLocks noGrp="1"/>
          </p:cNvSpPr>
          <p:nvPr>
            <p:ph type="ctrTitle"/>
          </p:nvPr>
        </p:nvSpPr>
        <p:spPr>
          <a:xfrm>
            <a:off x="1524000" y="-1280448"/>
            <a:ext cx="9144000" cy="921925"/>
          </a:xfrm>
        </p:spPr>
        <p:txBody>
          <a:bodyPr>
            <a:normAutofit/>
          </a:bodyPr>
          <a:lstStyle/>
          <a:p>
            <a:r>
              <a:rPr lang="en-US" dirty="0"/>
              <a:t>Britain’s role in World War 2 </a:t>
            </a:r>
          </a:p>
        </p:txBody>
      </p:sp>
      <p:sp>
        <p:nvSpPr>
          <p:cNvPr id="2" name="Slide Question">
            <a:extLst>
              <a:ext uri="{FF2B5EF4-FFF2-40B4-BE49-F238E27FC236}">
                <a16:creationId xmlns:a16="http://schemas.microsoft.com/office/drawing/2014/main" id="{B0A6F81D-C453-BCDD-F3C4-72728273AABA}"/>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WW2?</a:t>
            </a:r>
          </a:p>
        </p:txBody>
      </p:sp>
      <p:sp>
        <p:nvSpPr>
          <p:cNvPr id="15" name="Title">
            <a:extLst>
              <a:ext uri="{FF2B5EF4-FFF2-40B4-BE49-F238E27FC236}">
                <a16:creationId xmlns:a16="http://schemas.microsoft.com/office/drawing/2014/main" id="{A57E3E41-6F74-CC54-9952-BC9A66219F79}"/>
              </a:ext>
            </a:extLst>
          </p:cNvPr>
          <p:cNvSpPr txBox="1">
            <a:spLocks/>
          </p:cNvSpPr>
          <p:nvPr/>
        </p:nvSpPr>
        <p:spPr>
          <a:xfrm>
            <a:off x="481853" y="382971"/>
            <a:ext cx="853123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Britain’s role in World War 2 </a:t>
            </a:r>
          </a:p>
        </p:txBody>
      </p:sp>
      <p:grpSp>
        <p:nvGrpSpPr>
          <p:cNvPr id="3" name="Group 2" descr="A black and white photograph of Neville Chamberlain and a group of men stood next too a microphone.">
            <a:extLst>
              <a:ext uri="{FF2B5EF4-FFF2-40B4-BE49-F238E27FC236}">
                <a16:creationId xmlns:a16="http://schemas.microsoft.com/office/drawing/2014/main" id="{9CBD6E7D-D650-D06A-0115-FDEA15A46201}"/>
              </a:ext>
            </a:extLst>
          </p:cNvPr>
          <p:cNvGrpSpPr/>
          <p:nvPr/>
        </p:nvGrpSpPr>
        <p:grpSpPr>
          <a:xfrm>
            <a:off x="560535" y="1239725"/>
            <a:ext cx="4404869" cy="3312437"/>
            <a:chOff x="687248" y="1173270"/>
            <a:chExt cx="4404869" cy="3312437"/>
          </a:xfrm>
        </p:grpSpPr>
        <p:pic>
          <p:nvPicPr>
            <p:cNvPr id="4" name="Picture 3" descr="A person in a black coat holding a piece of paper&#10;&#10;Description automatically generated">
              <a:extLst>
                <a:ext uri="{FF2B5EF4-FFF2-40B4-BE49-F238E27FC236}">
                  <a16:creationId xmlns:a16="http://schemas.microsoft.com/office/drawing/2014/main" id="{89232DB7-A78A-7FC5-0DAC-1B658D1E110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0400" y="1215261"/>
              <a:ext cx="4331717" cy="3270446"/>
            </a:xfrm>
            <a:prstGeom prst="rect">
              <a:avLst/>
            </a:prstGeom>
            <a:ln w="19050">
              <a:solidFill>
                <a:schemeClr val="tx1"/>
              </a:solidFill>
            </a:ln>
          </p:spPr>
        </p:pic>
        <p:sp>
          <p:nvSpPr>
            <p:cNvPr id="7" name="TextBox 6">
              <a:extLst>
                <a:ext uri="{FF2B5EF4-FFF2-40B4-BE49-F238E27FC236}">
                  <a16:creationId xmlns:a16="http://schemas.microsoft.com/office/drawing/2014/main" id="{0A37D5E7-6979-A4DB-81C9-B41DDAEA9838}"/>
                </a:ext>
              </a:extLst>
            </p:cNvPr>
            <p:cNvSpPr txBox="1"/>
            <p:nvPr/>
          </p:nvSpPr>
          <p:spPr>
            <a:xfrm>
              <a:off x="687248" y="1173270"/>
              <a:ext cx="1833101" cy="215444"/>
            </a:xfrm>
            <a:prstGeom prst="rect">
              <a:avLst/>
            </a:prstGeom>
            <a:noFill/>
          </p:spPr>
          <p:txBody>
            <a:bodyPr wrap="square">
              <a:spAutoFit/>
            </a:bodyPr>
            <a:lstStyle/>
            <a:p>
              <a:r>
                <a:rPr lang="en-GB" sz="800" b="0" i="0" dirty="0">
                  <a:solidFill>
                    <a:schemeClr val="bg1">
                      <a:lumMod val="75000"/>
                    </a:schemeClr>
                  </a:solidFill>
                  <a:effectLst/>
                  <a:latin typeface="Calibri" panose="020F0502020204030204" pitchFamily="34" charset="0"/>
                  <a:cs typeface="Calibri" panose="020F0502020204030204" pitchFamily="34" charset="0"/>
                </a:rPr>
                <a:t>© IWM HU 4255</a:t>
              </a:r>
              <a:endParaRPr lang="en-GB" sz="800" dirty="0">
                <a:solidFill>
                  <a:schemeClr val="bg1">
                    <a:lumMod val="75000"/>
                  </a:schemeClr>
                </a:solidFill>
                <a:latin typeface="Calibri" panose="020F0502020204030204" pitchFamily="34" charset="0"/>
                <a:cs typeface="Calibri" panose="020F0502020204030204" pitchFamily="34" charset="0"/>
              </a:endParaRPr>
            </a:p>
          </p:txBody>
        </p:sp>
      </p:grpSp>
      <p:sp>
        <p:nvSpPr>
          <p:cNvPr id="8" name="TextBox 7">
            <a:extLst>
              <a:ext uri="{FF2B5EF4-FFF2-40B4-BE49-F238E27FC236}">
                <a16:creationId xmlns:a16="http://schemas.microsoft.com/office/drawing/2014/main" id="{F383195E-6F70-2264-CAD1-61E371300370}"/>
              </a:ext>
            </a:extLst>
          </p:cNvPr>
          <p:cNvSpPr txBox="1"/>
          <p:nvPr/>
        </p:nvSpPr>
        <p:spPr>
          <a:xfrm>
            <a:off x="5205322" y="1294409"/>
            <a:ext cx="5908041"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the years leading up to World War II, tensions were rising across Europe. </a:t>
            </a:r>
          </a:p>
        </p:txBody>
      </p:sp>
      <p:sp>
        <p:nvSpPr>
          <p:cNvPr id="9" name="TextBox 8">
            <a:extLst>
              <a:ext uri="{FF2B5EF4-FFF2-40B4-BE49-F238E27FC236}">
                <a16:creationId xmlns:a16="http://schemas.microsoft.com/office/drawing/2014/main" id="{12819583-75BE-14A9-04C8-806603AA40BA}"/>
              </a:ext>
            </a:extLst>
          </p:cNvPr>
          <p:cNvSpPr txBox="1"/>
          <p:nvPr/>
        </p:nvSpPr>
        <p:spPr>
          <a:xfrm>
            <a:off x="5188689" y="2113800"/>
            <a:ext cx="6167474"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Adolf Hitler, the leader of Germany, had been expanding his power and influence by taking over neighbouring territories such as Austria and the Czechoslovak Republic. </a:t>
            </a:r>
          </a:p>
        </p:txBody>
      </p:sp>
      <p:sp>
        <p:nvSpPr>
          <p:cNvPr id="10" name="TextBox 9">
            <a:extLst>
              <a:ext uri="{FF2B5EF4-FFF2-40B4-BE49-F238E27FC236}">
                <a16:creationId xmlns:a16="http://schemas.microsoft.com/office/drawing/2014/main" id="{54E48F71-360E-6C0E-0935-99AF4AEA327F}"/>
              </a:ext>
            </a:extLst>
          </p:cNvPr>
          <p:cNvSpPr txBox="1"/>
          <p:nvPr/>
        </p:nvSpPr>
        <p:spPr>
          <a:xfrm>
            <a:off x="5188689" y="3230366"/>
            <a:ext cx="6167474"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British government, under Prime Minister Neville Chamberlain, hoped to avoid another war, so agreed to let Germany take this land if they promised not </a:t>
            </a:r>
          </a:p>
          <a:p>
            <a:pPr>
              <a:lnSpc>
                <a:spcPct val="150000"/>
              </a:lnSpc>
            </a:pPr>
            <a:r>
              <a:rPr lang="en-GB" sz="1300" dirty="0">
                <a:latin typeface="Linkpen 17a Print" panose="03050602060000000000" pitchFamily="66" charset="77"/>
              </a:rPr>
              <a:t>to take any more. </a:t>
            </a:r>
          </a:p>
        </p:txBody>
      </p:sp>
      <p:grpSp>
        <p:nvGrpSpPr>
          <p:cNvPr id="11" name="Group 10" descr="Neville Chamberlain, in 1938, holding a piece of paper that he and Adolf Hitler had signed. On it was the quote, “a desire never to go to war again.”&#10;">
            <a:extLst>
              <a:ext uri="{FF2B5EF4-FFF2-40B4-BE49-F238E27FC236}">
                <a16:creationId xmlns:a16="http://schemas.microsoft.com/office/drawing/2014/main" id="{0C21B053-50EE-A382-0C6D-8CF6E32B5973}"/>
              </a:ext>
            </a:extLst>
          </p:cNvPr>
          <p:cNvGrpSpPr/>
          <p:nvPr/>
        </p:nvGrpSpPr>
        <p:grpSpPr>
          <a:xfrm>
            <a:off x="633687" y="4668606"/>
            <a:ext cx="9546291" cy="668938"/>
            <a:chOff x="661298" y="5079242"/>
            <a:chExt cx="9546291" cy="668938"/>
          </a:xfrm>
        </p:grpSpPr>
        <p:sp>
          <p:nvSpPr>
            <p:cNvPr id="12" name="TextBox 11">
              <a:extLst>
                <a:ext uri="{FF2B5EF4-FFF2-40B4-BE49-F238E27FC236}">
                  <a16:creationId xmlns:a16="http://schemas.microsoft.com/office/drawing/2014/main" id="{F195A325-076A-8DF5-3D9E-6AE59A0E5978}"/>
                </a:ext>
              </a:extLst>
            </p:cNvPr>
            <p:cNvSpPr txBox="1"/>
            <p:nvPr/>
          </p:nvSpPr>
          <p:spPr>
            <a:xfrm>
              <a:off x="901027" y="5080690"/>
              <a:ext cx="9306562"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Neville Chamberlain, in 1938, holding a piece of paper that he and Adolf Hitler had signed. On it was the quote, “a desire never to go to war again.”</a:t>
              </a:r>
            </a:p>
          </p:txBody>
        </p:sp>
        <p:pic>
          <p:nvPicPr>
            <p:cNvPr id="13" name="Picture 12">
              <a:extLst>
                <a:ext uri="{FF2B5EF4-FFF2-40B4-BE49-F238E27FC236}">
                  <a16:creationId xmlns:a16="http://schemas.microsoft.com/office/drawing/2014/main" id="{72690358-8190-CB5D-84FE-07BADB21648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610601" y="5129939"/>
              <a:ext cx="350267" cy="248874"/>
            </a:xfrm>
            <a:prstGeom prst="rect">
              <a:avLst/>
            </a:prstGeom>
          </p:spPr>
        </p:pic>
      </p:grpSp>
      <p:pic>
        <p:nvPicPr>
          <p:cNvPr id="21" name="Picture 20" descr="A timeline highlighting World War 2 (1939 - 1945). The timeline spans from AD 1933 to AD 1952. ">
            <a:extLst>
              <a:ext uri="{FF2B5EF4-FFF2-40B4-BE49-F238E27FC236}">
                <a16:creationId xmlns:a16="http://schemas.microsoft.com/office/drawing/2014/main" id="{9A019AE7-2175-07CA-285A-48F077F67220}"/>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 y="5237521"/>
            <a:ext cx="12191999" cy="1619758"/>
          </a:xfrm>
          <a:prstGeom prst="rect">
            <a:avLst/>
          </a:prstGeom>
        </p:spPr>
      </p:pic>
      <p:pic>
        <p:nvPicPr>
          <p:cNvPr id="16" name="Picture 15" descr="An illustration of a soldier's war helmet. ">
            <a:extLst>
              <a:ext uri="{FF2B5EF4-FFF2-40B4-BE49-F238E27FC236}">
                <a16:creationId xmlns:a16="http://schemas.microsoft.com/office/drawing/2014/main" id="{58F89D8E-C195-0969-244D-CE8A95AC8A9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3045269">
            <a:off x="9814894" y="4192112"/>
            <a:ext cx="1895701" cy="1586772"/>
          </a:xfrm>
          <a:prstGeom prst="rect">
            <a:avLst/>
          </a:prstGeom>
        </p:spPr>
      </p:pic>
      <p:pic>
        <p:nvPicPr>
          <p:cNvPr id="5" name="Logo">
            <a:extLst>
              <a:ext uri="{FF2B5EF4-FFF2-40B4-BE49-F238E27FC236}">
                <a16:creationId xmlns:a16="http://schemas.microsoft.com/office/drawing/2014/main" id="{218B8797-8C6F-BD8F-58EB-63D4F4D05DAE}"/>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30960057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7925026-0697-BC62-5B05-C8387534DAB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F26AB31-F1E5-E8BF-DAAA-C43ED5EA9776}"/>
              </a:ext>
            </a:extLst>
          </p:cNvPr>
          <p:cNvSpPr>
            <a:spLocks noGrp="1"/>
          </p:cNvSpPr>
          <p:nvPr>
            <p:ph type="ctrTitle"/>
          </p:nvPr>
        </p:nvSpPr>
        <p:spPr>
          <a:xfrm>
            <a:off x="1524000" y="-1280448"/>
            <a:ext cx="9144000" cy="921925"/>
          </a:xfrm>
        </p:spPr>
        <p:txBody>
          <a:bodyPr/>
          <a:lstStyle/>
          <a:p>
            <a:r>
              <a:rPr lang="en-US" dirty="0"/>
              <a:t>Germany Invades Poland</a:t>
            </a:r>
          </a:p>
        </p:txBody>
      </p:sp>
      <p:sp>
        <p:nvSpPr>
          <p:cNvPr id="2" name="Slide Question">
            <a:extLst>
              <a:ext uri="{FF2B5EF4-FFF2-40B4-BE49-F238E27FC236}">
                <a16:creationId xmlns:a16="http://schemas.microsoft.com/office/drawing/2014/main" id="{AC4446E1-81BE-B943-C841-1B6DEAAAA50C}"/>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WW2?</a:t>
            </a:r>
          </a:p>
        </p:txBody>
      </p:sp>
      <p:sp>
        <p:nvSpPr>
          <p:cNvPr id="6" name="TextBox 5">
            <a:extLst>
              <a:ext uri="{FF2B5EF4-FFF2-40B4-BE49-F238E27FC236}">
                <a16:creationId xmlns:a16="http://schemas.microsoft.com/office/drawing/2014/main" id="{1797E1A3-5468-EDAA-951F-445D20493659}"/>
              </a:ext>
            </a:extLst>
          </p:cNvPr>
          <p:cNvSpPr txBox="1"/>
          <p:nvPr/>
        </p:nvSpPr>
        <p:spPr>
          <a:xfrm>
            <a:off x="507999" y="600655"/>
            <a:ext cx="3748645" cy="66749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On 3rd September 1939, Germany invaded Poland. </a:t>
            </a:r>
          </a:p>
        </p:txBody>
      </p:sp>
      <p:sp>
        <p:nvSpPr>
          <p:cNvPr id="17" name="TextBox 16">
            <a:extLst>
              <a:ext uri="{FF2B5EF4-FFF2-40B4-BE49-F238E27FC236}">
                <a16:creationId xmlns:a16="http://schemas.microsoft.com/office/drawing/2014/main" id="{F575A7D3-131F-A40C-9532-75A72C663229}"/>
              </a:ext>
            </a:extLst>
          </p:cNvPr>
          <p:cNvSpPr txBox="1"/>
          <p:nvPr/>
        </p:nvSpPr>
        <p:spPr>
          <a:xfrm>
            <a:off x="508000" y="1387713"/>
            <a:ext cx="3234821" cy="967573"/>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British government sent a letter demanding that Germany withdraw its troops from Poland. </a:t>
            </a:r>
          </a:p>
        </p:txBody>
      </p:sp>
      <p:sp>
        <p:nvSpPr>
          <p:cNvPr id="18" name="TextBox 17">
            <a:extLst>
              <a:ext uri="{FF2B5EF4-FFF2-40B4-BE49-F238E27FC236}">
                <a16:creationId xmlns:a16="http://schemas.microsoft.com/office/drawing/2014/main" id="{ED9B8254-D409-12E6-59B3-640C0E0CAAE4}"/>
              </a:ext>
            </a:extLst>
          </p:cNvPr>
          <p:cNvSpPr txBox="1"/>
          <p:nvPr/>
        </p:nvSpPr>
        <p:spPr>
          <a:xfrm>
            <a:off x="508000" y="2467700"/>
            <a:ext cx="2926315" cy="967573"/>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It warned that if they did not, Britain would ‘fulfil its obligations to Poland’. </a:t>
            </a:r>
          </a:p>
        </p:txBody>
      </p:sp>
      <p:sp>
        <p:nvSpPr>
          <p:cNvPr id="19" name="TextBox 18">
            <a:extLst>
              <a:ext uri="{FF2B5EF4-FFF2-40B4-BE49-F238E27FC236}">
                <a16:creationId xmlns:a16="http://schemas.microsoft.com/office/drawing/2014/main" id="{0F409FA6-8871-7F96-8A84-FA9DF883FB37}"/>
              </a:ext>
            </a:extLst>
          </p:cNvPr>
          <p:cNvSpPr txBox="1"/>
          <p:nvPr/>
        </p:nvSpPr>
        <p:spPr>
          <a:xfrm>
            <a:off x="508000" y="3572820"/>
            <a:ext cx="3525360" cy="66749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This was quickly rejected and Britain declared war on Germany.</a:t>
            </a:r>
          </a:p>
        </p:txBody>
      </p:sp>
      <p:sp>
        <p:nvSpPr>
          <p:cNvPr id="20" name="TextBox 19">
            <a:extLst>
              <a:ext uri="{FF2B5EF4-FFF2-40B4-BE49-F238E27FC236}">
                <a16:creationId xmlns:a16="http://schemas.microsoft.com/office/drawing/2014/main" id="{5DB43F23-8D08-F4EB-9991-B705847CA889}"/>
              </a:ext>
            </a:extLst>
          </p:cNvPr>
          <p:cNvSpPr txBox="1"/>
          <p:nvPr/>
        </p:nvSpPr>
        <p:spPr>
          <a:xfrm>
            <a:off x="507999" y="4359878"/>
            <a:ext cx="3440302" cy="967573"/>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Just over 20 years after the end of World War 1, Britain was at war once again.</a:t>
            </a:r>
          </a:p>
        </p:txBody>
      </p:sp>
      <p:pic>
        <p:nvPicPr>
          <p:cNvPr id="22" name="Picture 21" descr="An illustration of a World War 2 solider. He wears a green army uniform, a grey helmet and carries military gear. ">
            <a:extLst>
              <a:ext uri="{FF2B5EF4-FFF2-40B4-BE49-F238E27FC236}">
                <a16:creationId xmlns:a16="http://schemas.microsoft.com/office/drawing/2014/main" id="{CA8B01FA-945C-0062-A40D-83F678EADFD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68237" y="1289410"/>
            <a:ext cx="1534464" cy="4424241"/>
          </a:xfrm>
          <a:prstGeom prst="rect">
            <a:avLst/>
          </a:prstGeom>
        </p:spPr>
      </p:pic>
      <p:grpSp>
        <p:nvGrpSpPr>
          <p:cNvPr id="23" name="Group 22" descr="A news paper that had the headline &quot;War Declared By Britain and France&quot; dated September 4th 1939.">
            <a:extLst>
              <a:ext uri="{FF2B5EF4-FFF2-40B4-BE49-F238E27FC236}">
                <a16:creationId xmlns:a16="http://schemas.microsoft.com/office/drawing/2014/main" id="{B9CA4C52-0ABE-CA2F-4A38-08B15306CFAB}"/>
              </a:ext>
            </a:extLst>
          </p:cNvPr>
          <p:cNvGrpSpPr/>
          <p:nvPr/>
        </p:nvGrpSpPr>
        <p:grpSpPr>
          <a:xfrm>
            <a:off x="4915185" y="732317"/>
            <a:ext cx="6814576" cy="4504412"/>
            <a:chOff x="4231188" y="2267054"/>
            <a:chExt cx="6814576" cy="4504412"/>
          </a:xfrm>
        </p:grpSpPr>
        <p:pic>
          <p:nvPicPr>
            <p:cNvPr id="24" name="Picture 23" descr="A photograph of a newspaper from Daily Herald with the headline 'War Declared By Britain and France'.">
              <a:extLst>
                <a:ext uri="{FF2B5EF4-FFF2-40B4-BE49-F238E27FC236}">
                  <a16:creationId xmlns:a16="http://schemas.microsoft.com/office/drawing/2014/main" id="{FC69B886-9531-6278-CDE5-324A4138E0A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31188" y="2309586"/>
              <a:ext cx="6750391" cy="4461880"/>
            </a:xfrm>
            <a:prstGeom prst="rect">
              <a:avLst/>
            </a:prstGeom>
            <a:ln w="19050">
              <a:solidFill>
                <a:schemeClr val="tx1"/>
              </a:solidFill>
            </a:ln>
          </p:spPr>
        </p:pic>
        <p:sp>
          <p:nvSpPr>
            <p:cNvPr id="25" name="TextBox 24">
              <a:extLst>
                <a:ext uri="{FF2B5EF4-FFF2-40B4-BE49-F238E27FC236}">
                  <a16:creationId xmlns:a16="http://schemas.microsoft.com/office/drawing/2014/main" id="{7688BA94-101B-9117-B9A6-BC505AB6B242}"/>
                </a:ext>
              </a:extLst>
            </p:cNvPr>
            <p:cNvSpPr txBox="1"/>
            <p:nvPr/>
          </p:nvSpPr>
          <p:spPr>
            <a:xfrm>
              <a:off x="9212663" y="2267054"/>
              <a:ext cx="1833101" cy="215444"/>
            </a:xfrm>
            <a:prstGeom prst="rect">
              <a:avLst/>
            </a:prstGeom>
            <a:noFill/>
          </p:spPr>
          <p:txBody>
            <a:bodyPr wrap="square">
              <a:spAutoFit/>
            </a:bodyPr>
            <a:lstStyle/>
            <a:p>
              <a:pPr algn="r"/>
              <a:r>
                <a:rPr lang="en-GB" sz="800" b="0" i="0" dirty="0">
                  <a:solidFill>
                    <a:schemeClr val="bg2">
                      <a:lumMod val="50000"/>
                    </a:schemeClr>
                  </a:solidFill>
                  <a:effectLst/>
                  <a:latin typeface="Calibri" panose="020F0502020204030204" pitchFamily="34" charset="0"/>
                  <a:cs typeface="Calibri" panose="020F0502020204030204" pitchFamily="34" charset="0"/>
                </a:rPr>
                <a:t>© British Newspaper Archive</a:t>
              </a:r>
              <a:endParaRPr lang="en-GB" sz="800" dirty="0">
                <a:solidFill>
                  <a:schemeClr val="bg2">
                    <a:lumMod val="50000"/>
                  </a:schemeClr>
                </a:solidFill>
                <a:latin typeface="Calibri" panose="020F0502020204030204" pitchFamily="34" charset="0"/>
                <a:cs typeface="Calibri" panose="020F0502020204030204" pitchFamily="34" charset="0"/>
              </a:endParaRPr>
            </a:p>
          </p:txBody>
        </p:sp>
      </p:grpSp>
      <p:pic>
        <p:nvPicPr>
          <p:cNvPr id="21" name="Picture 20" descr="A timeline highlighting World War 2 (1939 - 1945). The timeline spans from AD 1933 to AD 1952. ">
            <a:extLst>
              <a:ext uri="{FF2B5EF4-FFF2-40B4-BE49-F238E27FC236}">
                <a16:creationId xmlns:a16="http://schemas.microsoft.com/office/drawing/2014/main" id="{4606DE21-F9CE-A333-45B2-AC37C9DA30E3}"/>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 y="5237521"/>
            <a:ext cx="12191999" cy="1619758"/>
          </a:xfrm>
          <a:prstGeom prst="rect">
            <a:avLst/>
          </a:prstGeom>
        </p:spPr>
      </p:pic>
      <p:pic>
        <p:nvPicPr>
          <p:cNvPr id="5" name="Logo">
            <a:extLst>
              <a:ext uri="{FF2B5EF4-FFF2-40B4-BE49-F238E27FC236}">
                <a16:creationId xmlns:a16="http://schemas.microsoft.com/office/drawing/2014/main" id="{76F878CD-B88C-0A83-FBA1-5291C39445B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19684907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2" presetClass="entr" presetSubtype="1" accel="5000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0530CB9-5A26-A0AD-47D0-786D05ACE63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6D2427C-C13F-B16D-89CD-614B91663824}"/>
              </a:ext>
            </a:extLst>
          </p:cNvPr>
          <p:cNvSpPr>
            <a:spLocks noGrp="1"/>
          </p:cNvSpPr>
          <p:nvPr>
            <p:ph type="ctrTitle"/>
          </p:nvPr>
        </p:nvSpPr>
        <p:spPr>
          <a:xfrm>
            <a:off x="1524000" y="-1280448"/>
            <a:ext cx="9144000" cy="921925"/>
          </a:xfrm>
        </p:spPr>
        <p:txBody>
          <a:bodyPr/>
          <a:lstStyle/>
          <a:p>
            <a:r>
              <a:rPr lang="en-US" dirty="0"/>
              <a:t>Sent To The Countryside</a:t>
            </a:r>
          </a:p>
        </p:txBody>
      </p:sp>
      <p:sp>
        <p:nvSpPr>
          <p:cNvPr id="2" name="Slide Question">
            <a:extLst>
              <a:ext uri="{FF2B5EF4-FFF2-40B4-BE49-F238E27FC236}">
                <a16:creationId xmlns:a16="http://schemas.microsoft.com/office/drawing/2014/main" id="{FEED254B-5D4E-303D-74FF-923B849791F3}"/>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WW2?</a:t>
            </a:r>
          </a:p>
        </p:txBody>
      </p:sp>
      <p:sp>
        <p:nvSpPr>
          <p:cNvPr id="3" name="TextBox 2">
            <a:extLst>
              <a:ext uri="{FF2B5EF4-FFF2-40B4-BE49-F238E27FC236}">
                <a16:creationId xmlns:a16="http://schemas.microsoft.com/office/drawing/2014/main" id="{B0CFE1AA-E625-49C2-361A-1040FE69F266}"/>
              </a:ext>
            </a:extLst>
          </p:cNvPr>
          <p:cNvSpPr txBox="1"/>
          <p:nvPr/>
        </p:nvSpPr>
        <p:spPr>
          <a:xfrm>
            <a:off x="639418" y="636576"/>
            <a:ext cx="6364886"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In September 1939, Britain prepared for war by evacuating children and pregnant women to the countryside. </a:t>
            </a:r>
          </a:p>
        </p:txBody>
      </p:sp>
      <p:sp>
        <p:nvSpPr>
          <p:cNvPr id="4" name="TextBox 3">
            <a:extLst>
              <a:ext uri="{FF2B5EF4-FFF2-40B4-BE49-F238E27FC236}">
                <a16:creationId xmlns:a16="http://schemas.microsoft.com/office/drawing/2014/main" id="{4624C9C2-C176-A63D-ED50-0A57BFF00233}"/>
              </a:ext>
            </a:extLst>
          </p:cNvPr>
          <p:cNvSpPr txBox="1"/>
          <p:nvPr/>
        </p:nvSpPr>
        <p:spPr>
          <a:xfrm>
            <a:off x="639418" y="1395569"/>
            <a:ext cx="6364886"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Young children would often be evacuated with their mothers but children who were old enough to go to school would go </a:t>
            </a:r>
          </a:p>
          <a:p>
            <a:pPr>
              <a:lnSpc>
                <a:spcPct val="150000"/>
              </a:lnSpc>
            </a:pPr>
            <a:r>
              <a:rPr lang="en-GB" sz="1300" dirty="0">
                <a:latin typeface="Linkpen 17a Print" panose="03050602060000000000" pitchFamily="66" charset="77"/>
              </a:rPr>
              <a:t>on their own, to live with people that they’d never met </a:t>
            </a:r>
          </a:p>
          <a:p>
            <a:pPr>
              <a:lnSpc>
                <a:spcPct val="150000"/>
              </a:lnSpc>
            </a:pPr>
            <a:r>
              <a:rPr lang="en-GB" sz="1300" dirty="0">
                <a:latin typeface="Linkpen 17a Print" panose="03050602060000000000" pitchFamily="66" charset="77"/>
              </a:rPr>
              <a:t>before in their lives.</a:t>
            </a:r>
          </a:p>
        </p:txBody>
      </p:sp>
      <p:sp>
        <p:nvSpPr>
          <p:cNvPr id="7" name="TextBox 6">
            <a:extLst>
              <a:ext uri="{FF2B5EF4-FFF2-40B4-BE49-F238E27FC236}">
                <a16:creationId xmlns:a16="http://schemas.microsoft.com/office/drawing/2014/main" id="{C36B60BB-AAE2-706E-72BE-C86EE51F8358}"/>
              </a:ext>
            </a:extLst>
          </p:cNvPr>
          <p:cNvSpPr txBox="1"/>
          <p:nvPr/>
        </p:nvSpPr>
        <p:spPr>
          <a:xfrm>
            <a:off x="639418" y="2736439"/>
            <a:ext cx="6186684" cy="892552"/>
          </a:xfrm>
          <a:prstGeom prst="rect">
            <a:avLst/>
          </a:prstGeom>
          <a:noFill/>
        </p:spPr>
        <p:txBody>
          <a:bodyPr wrap="square">
            <a:spAutoFit/>
          </a:bodyPr>
          <a:lstStyle/>
          <a:p>
            <a:r>
              <a:rPr lang="en-GB" sz="2600" dirty="0">
                <a:solidFill>
                  <a:srgbClr val="B65379"/>
                </a:solidFill>
                <a:latin typeface="Superclarendon Rg" panose="02000505080000020003" pitchFamily="2" charset="77"/>
              </a:rPr>
              <a:t>Why do you think they were sent to the countryside?</a:t>
            </a:r>
          </a:p>
        </p:txBody>
      </p:sp>
      <p:sp>
        <p:nvSpPr>
          <p:cNvPr id="8" name="TextBox 7">
            <a:extLst>
              <a:ext uri="{FF2B5EF4-FFF2-40B4-BE49-F238E27FC236}">
                <a16:creationId xmlns:a16="http://schemas.microsoft.com/office/drawing/2014/main" id="{2704186B-DC8E-9256-D9CD-6C4E5932BB1E}"/>
              </a:ext>
            </a:extLst>
          </p:cNvPr>
          <p:cNvSpPr txBox="1"/>
          <p:nvPr/>
        </p:nvSpPr>
        <p:spPr>
          <a:xfrm>
            <a:off x="639418" y="3702206"/>
            <a:ext cx="6019778"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aim of evacuation was to protect children from the dangers of bombings and potential invasion which were much more likely to happen in the cities. </a:t>
            </a:r>
          </a:p>
        </p:txBody>
      </p:sp>
      <p:sp>
        <p:nvSpPr>
          <p:cNvPr id="9" name="TextBox 8">
            <a:extLst>
              <a:ext uri="{FF2B5EF4-FFF2-40B4-BE49-F238E27FC236}">
                <a16:creationId xmlns:a16="http://schemas.microsoft.com/office/drawing/2014/main" id="{908BB2B0-852E-3359-14FC-A8C49B93B176}"/>
              </a:ext>
            </a:extLst>
          </p:cNvPr>
          <p:cNvSpPr txBox="1"/>
          <p:nvPr/>
        </p:nvSpPr>
        <p:spPr>
          <a:xfrm>
            <a:off x="639417" y="4742994"/>
            <a:ext cx="6019777"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mission to evacuate the children was known as Operation Pied Piper.</a:t>
            </a:r>
          </a:p>
        </p:txBody>
      </p:sp>
      <p:pic>
        <p:nvPicPr>
          <p:cNvPr id="10" name="Picture 9" descr="An illustration of a mother and child from 1939. The mother wears a blue coat and red checked skirt. The child wears a black dress and white bonnet. ">
            <a:extLst>
              <a:ext uri="{FF2B5EF4-FFF2-40B4-BE49-F238E27FC236}">
                <a16:creationId xmlns:a16="http://schemas.microsoft.com/office/drawing/2014/main" id="{6C6C2D46-2EBC-81EA-F60F-4A7AE443EFE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60864" y="1688878"/>
            <a:ext cx="1605357" cy="4342109"/>
          </a:xfrm>
          <a:prstGeom prst="rect">
            <a:avLst/>
          </a:prstGeom>
        </p:spPr>
      </p:pic>
      <p:grpSp>
        <p:nvGrpSpPr>
          <p:cNvPr id="11" name="Group 10" descr="A poster with a man talking to a little boy. The text says &quot;Leave this to us sonny - You ought to be out of London&quot;. A caption at the bottom says &quot;Ministry of Health Evacuation Scheme&quot;.">
            <a:extLst>
              <a:ext uri="{FF2B5EF4-FFF2-40B4-BE49-F238E27FC236}">
                <a16:creationId xmlns:a16="http://schemas.microsoft.com/office/drawing/2014/main" id="{A7D790D7-7126-F660-74F4-2E950DBDBA3A}"/>
              </a:ext>
            </a:extLst>
          </p:cNvPr>
          <p:cNvGrpSpPr/>
          <p:nvPr/>
        </p:nvGrpSpPr>
        <p:grpSpPr>
          <a:xfrm>
            <a:off x="8004723" y="611569"/>
            <a:ext cx="3353414" cy="5041156"/>
            <a:chOff x="8708853" y="1748113"/>
            <a:chExt cx="3353414" cy="5041156"/>
          </a:xfrm>
        </p:grpSpPr>
        <p:pic>
          <p:nvPicPr>
            <p:cNvPr id="12" name="Picture 11" descr="A person and child with a bag&#10;&#10;Description automatically generated">
              <a:extLst>
                <a:ext uri="{FF2B5EF4-FFF2-40B4-BE49-F238E27FC236}">
                  <a16:creationId xmlns:a16="http://schemas.microsoft.com/office/drawing/2014/main" id="{E14122AA-A12D-398A-23EA-030655B8710B}"/>
                </a:ext>
              </a:extLst>
            </p:cNvPr>
            <p:cNvPicPr>
              <a:picLocks noChangeAspect="1"/>
            </p:cNvPicPr>
            <p:nvPr/>
          </p:nvPicPr>
          <p:blipFill>
            <a:blip r:embed="rId5"/>
            <a:stretch>
              <a:fillRect/>
            </a:stretch>
          </p:blipFill>
          <p:spPr>
            <a:xfrm>
              <a:off x="8772861" y="1936715"/>
              <a:ext cx="3289406" cy="4852554"/>
            </a:xfrm>
            <a:prstGeom prst="rect">
              <a:avLst/>
            </a:prstGeom>
            <a:ln w="28575">
              <a:solidFill>
                <a:schemeClr val="tx1"/>
              </a:solidFill>
            </a:ln>
          </p:spPr>
        </p:pic>
        <p:sp>
          <p:nvSpPr>
            <p:cNvPr id="13" name="TextBox 12">
              <a:extLst>
                <a:ext uri="{FF2B5EF4-FFF2-40B4-BE49-F238E27FC236}">
                  <a16:creationId xmlns:a16="http://schemas.microsoft.com/office/drawing/2014/main" id="{AB59A8EC-8218-51E0-2D5C-EDD6315D806B}"/>
                </a:ext>
              </a:extLst>
            </p:cNvPr>
            <p:cNvSpPr txBox="1"/>
            <p:nvPr/>
          </p:nvSpPr>
          <p:spPr>
            <a:xfrm>
              <a:off x="8708853" y="1748113"/>
              <a:ext cx="2034531" cy="215444"/>
            </a:xfrm>
            <a:prstGeom prst="rect">
              <a:avLst/>
            </a:prstGeom>
            <a:noFill/>
          </p:spPr>
          <p:txBody>
            <a:bodyPr wrap="none" rtlCol="0">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 Public Domain from Wikimedia Commons</a:t>
              </a:r>
            </a:p>
          </p:txBody>
        </p:sp>
      </p:grpSp>
      <p:pic>
        <p:nvPicPr>
          <p:cNvPr id="21" name="Picture 20" descr="A timeline highlighting World War 2 (1939 - 1945). The timeline spans from AD 1933 to AD 1952. ">
            <a:extLst>
              <a:ext uri="{FF2B5EF4-FFF2-40B4-BE49-F238E27FC236}">
                <a16:creationId xmlns:a16="http://schemas.microsoft.com/office/drawing/2014/main" id="{BFF42BE3-17F6-8382-DD48-11363A4F01A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 y="5237521"/>
            <a:ext cx="12191999" cy="1619758"/>
          </a:xfrm>
          <a:prstGeom prst="rect">
            <a:avLst/>
          </a:prstGeom>
        </p:spPr>
      </p:pic>
      <p:pic>
        <p:nvPicPr>
          <p:cNvPr id="5" name="Logo">
            <a:extLst>
              <a:ext uri="{FF2B5EF4-FFF2-40B4-BE49-F238E27FC236}">
                <a16:creationId xmlns:a16="http://schemas.microsoft.com/office/drawing/2014/main" id="{CEB41DBD-34DA-19A4-CBAA-0A6F82E072D1}"/>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39995026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2" presetClass="entr" presetSubtype="1" accel="5000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C94874D-E17B-2B43-1093-80BA869AFC8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16714A8-49F6-DA45-467E-04EA59D9E3EF}"/>
              </a:ext>
            </a:extLst>
          </p:cNvPr>
          <p:cNvSpPr>
            <a:spLocks noGrp="1"/>
          </p:cNvSpPr>
          <p:nvPr>
            <p:ph type="ctrTitle"/>
          </p:nvPr>
        </p:nvSpPr>
        <p:spPr>
          <a:xfrm>
            <a:off x="1524000" y="-1280448"/>
            <a:ext cx="9144000" cy="921925"/>
          </a:xfrm>
        </p:spPr>
        <p:txBody>
          <a:bodyPr>
            <a:normAutofit/>
          </a:bodyPr>
          <a:lstStyle/>
          <a:p>
            <a:r>
              <a:rPr lang="en-US" dirty="0"/>
              <a:t>Evacuation</a:t>
            </a:r>
          </a:p>
        </p:txBody>
      </p:sp>
      <p:sp>
        <p:nvSpPr>
          <p:cNvPr id="2" name="Slide Question">
            <a:extLst>
              <a:ext uri="{FF2B5EF4-FFF2-40B4-BE49-F238E27FC236}">
                <a16:creationId xmlns:a16="http://schemas.microsoft.com/office/drawing/2014/main" id="{B2366205-BF30-2FF9-C422-1BC921CD397D}"/>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WW2?</a:t>
            </a:r>
          </a:p>
        </p:txBody>
      </p:sp>
      <p:sp>
        <p:nvSpPr>
          <p:cNvPr id="6" name="Title">
            <a:extLst>
              <a:ext uri="{FF2B5EF4-FFF2-40B4-BE49-F238E27FC236}">
                <a16:creationId xmlns:a16="http://schemas.microsoft.com/office/drawing/2014/main" id="{7FC97CCF-B15C-173C-39A3-597931D93C42}"/>
              </a:ext>
            </a:extLst>
          </p:cNvPr>
          <p:cNvSpPr txBox="1">
            <a:spLocks/>
          </p:cNvSpPr>
          <p:nvPr/>
        </p:nvSpPr>
        <p:spPr>
          <a:xfrm>
            <a:off x="577546" y="815477"/>
            <a:ext cx="853123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Evacuation</a:t>
            </a:r>
          </a:p>
        </p:txBody>
      </p:sp>
      <p:sp>
        <p:nvSpPr>
          <p:cNvPr id="3" name="TextBox 2">
            <a:extLst>
              <a:ext uri="{FF2B5EF4-FFF2-40B4-BE49-F238E27FC236}">
                <a16:creationId xmlns:a16="http://schemas.microsoft.com/office/drawing/2014/main" id="{784B8D80-9404-EE25-3BDC-4E9B4377CD4F}"/>
              </a:ext>
            </a:extLst>
          </p:cNvPr>
          <p:cNvSpPr txBox="1"/>
          <p:nvPr/>
        </p:nvSpPr>
        <p:spPr>
          <a:xfrm>
            <a:off x="577546" y="1634138"/>
            <a:ext cx="3512845"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Many children from Bradford were evacuated during the war to safer places like Nelson in Lancashire, or to nearby West Riding towns such as Mirfield and Harrogate.</a:t>
            </a:r>
          </a:p>
        </p:txBody>
      </p:sp>
      <p:pic>
        <p:nvPicPr>
          <p:cNvPr id="18" name="Picture 17" descr="An illustration of a mother from Word war 1 wearing a brown jacket and skirt. In front of her stands her daughter, wearing purple dress and bow in her hair. ">
            <a:extLst>
              <a:ext uri="{FF2B5EF4-FFF2-40B4-BE49-F238E27FC236}">
                <a16:creationId xmlns:a16="http://schemas.microsoft.com/office/drawing/2014/main" id="{A4AD03BB-F31B-309E-57A6-84217EF15C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45779" y="1088473"/>
            <a:ext cx="1335518" cy="4954050"/>
          </a:xfrm>
          <a:prstGeom prst="rect">
            <a:avLst/>
          </a:prstGeom>
        </p:spPr>
      </p:pic>
      <p:pic>
        <p:nvPicPr>
          <p:cNvPr id="16" name="Picture 15" descr="An illustrated map showing the locations of Harrogate, Nelson, Mirfield and Bradfield. ">
            <a:extLst>
              <a:ext uri="{FF2B5EF4-FFF2-40B4-BE49-F238E27FC236}">
                <a16:creationId xmlns:a16="http://schemas.microsoft.com/office/drawing/2014/main" id="{FA992F4D-1979-86EE-62B3-76EDEE07E90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003406" y="940565"/>
            <a:ext cx="5607949" cy="4215371"/>
          </a:xfrm>
          <a:prstGeom prst="rect">
            <a:avLst/>
          </a:prstGeom>
          <a:ln w="12700">
            <a:solidFill>
              <a:schemeClr val="tx1"/>
            </a:solidFill>
          </a:ln>
        </p:spPr>
      </p:pic>
      <p:pic>
        <p:nvPicPr>
          <p:cNvPr id="21" name="Picture 20" descr="A timeline highlighting World War 2 (1939 - 1945). The timeline spans from AD 1933 to AD 1952. ">
            <a:extLst>
              <a:ext uri="{FF2B5EF4-FFF2-40B4-BE49-F238E27FC236}">
                <a16:creationId xmlns:a16="http://schemas.microsoft.com/office/drawing/2014/main" id="{E3CD6B03-0CE1-5557-9C3E-B8EF14725DA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 y="5237521"/>
            <a:ext cx="12191999" cy="1619758"/>
          </a:xfrm>
          <a:prstGeom prst="rect">
            <a:avLst/>
          </a:prstGeom>
        </p:spPr>
      </p:pic>
      <p:pic>
        <p:nvPicPr>
          <p:cNvPr id="5" name="Logo">
            <a:extLst>
              <a:ext uri="{FF2B5EF4-FFF2-40B4-BE49-F238E27FC236}">
                <a16:creationId xmlns:a16="http://schemas.microsoft.com/office/drawing/2014/main" id="{CF21CD65-7086-C0B2-D016-7E216A571A4D}"/>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25737875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accel="5000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9336345-74D3-8082-9BC6-C1A536FEC51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C36A6E3-DDA7-D82C-8568-783AD4DCC5B5}"/>
              </a:ext>
            </a:extLst>
          </p:cNvPr>
          <p:cNvSpPr>
            <a:spLocks noGrp="1"/>
          </p:cNvSpPr>
          <p:nvPr>
            <p:ph type="ctrTitle"/>
          </p:nvPr>
        </p:nvSpPr>
        <p:spPr>
          <a:xfrm>
            <a:off x="1524000" y="-1280448"/>
            <a:ext cx="9144000" cy="921925"/>
          </a:xfrm>
        </p:spPr>
        <p:txBody>
          <a:bodyPr/>
          <a:lstStyle/>
          <a:p>
            <a:r>
              <a:rPr lang="en-US" dirty="0"/>
              <a:t>Air Raid Shelters</a:t>
            </a:r>
          </a:p>
        </p:txBody>
      </p:sp>
      <p:sp>
        <p:nvSpPr>
          <p:cNvPr id="2" name="Slide Question">
            <a:extLst>
              <a:ext uri="{FF2B5EF4-FFF2-40B4-BE49-F238E27FC236}">
                <a16:creationId xmlns:a16="http://schemas.microsoft.com/office/drawing/2014/main" id="{FB53F643-26B8-16FA-1F06-101F1523104D}"/>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WW2?</a:t>
            </a:r>
          </a:p>
        </p:txBody>
      </p:sp>
      <p:sp>
        <p:nvSpPr>
          <p:cNvPr id="3" name="TextBox 2">
            <a:extLst>
              <a:ext uri="{FF2B5EF4-FFF2-40B4-BE49-F238E27FC236}">
                <a16:creationId xmlns:a16="http://schemas.microsoft.com/office/drawing/2014/main" id="{C74A3A57-9827-F67F-5A60-A4331BDAE202}"/>
              </a:ext>
            </a:extLst>
          </p:cNvPr>
          <p:cNvSpPr txBox="1"/>
          <p:nvPr/>
        </p:nvSpPr>
        <p:spPr>
          <a:xfrm>
            <a:off x="453530" y="502317"/>
            <a:ext cx="8909926"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To prepare for the threat of attacks from the air, air raid shelters were built.</a:t>
            </a:r>
          </a:p>
        </p:txBody>
      </p:sp>
      <p:pic>
        <p:nvPicPr>
          <p:cNvPr id="4" name="Picture 3" descr="A black and white photograph of metal shelters made of corrugated metal.">
            <a:extLst>
              <a:ext uri="{FF2B5EF4-FFF2-40B4-BE49-F238E27FC236}">
                <a16:creationId xmlns:a16="http://schemas.microsoft.com/office/drawing/2014/main" id="{0F348F86-1168-05E4-2882-9EDE18D4580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0435" y="1063674"/>
            <a:ext cx="3380768" cy="2903406"/>
          </a:xfrm>
          <a:prstGeom prst="rect">
            <a:avLst/>
          </a:prstGeom>
          <a:ln w="19050">
            <a:solidFill>
              <a:schemeClr val="tx1"/>
            </a:solidFill>
          </a:ln>
        </p:spPr>
      </p:pic>
      <p:sp>
        <p:nvSpPr>
          <p:cNvPr id="9" name="TextBox 8">
            <a:extLst>
              <a:ext uri="{FF2B5EF4-FFF2-40B4-BE49-F238E27FC236}">
                <a16:creationId xmlns:a16="http://schemas.microsoft.com/office/drawing/2014/main" id="{0F0AC347-A190-9609-B2CF-7DA55369CAC1}"/>
              </a:ext>
            </a:extLst>
          </p:cNvPr>
          <p:cNvSpPr txBox="1"/>
          <p:nvPr/>
        </p:nvSpPr>
        <p:spPr>
          <a:xfrm>
            <a:off x="551066" y="4076578"/>
            <a:ext cx="3698281"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Anderson shelters were designed to be built in people’s gardens and covered in soil for extra protection.</a:t>
            </a:r>
          </a:p>
        </p:txBody>
      </p:sp>
      <p:pic>
        <p:nvPicPr>
          <p:cNvPr id="7" name="Picture 6" descr="A black and white photograph of a metal cage shelter inside a house.">
            <a:extLst>
              <a:ext uri="{FF2B5EF4-FFF2-40B4-BE49-F238E27FC236}">
                <a16:creationId xmlns:a16="http://schemas.microsoft.com/office/drawing/2014/main" id="{C0A30125-111A-D09E-6B54-BC169942267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03152" y="1063674"/>
            <a:ext cx="3380767" cy="2903406"/>
          </a:xfrm>
          <a:prstGeom prst="rect">
            <a:avLst/>
          </a:prstGeom>
          <a:ln w="19050">
            <a:solidFill>
              <a:schemeClr val="tx1"/>
            </a:solidFill>
          </a:ln>
        </p:spPr>
      </p:pic>
      <p:sp>
        <p:nvSpPr>
          <p:cNvPr id="10" name="TextBox 9">
            <a:extLst>
              <a:ext uri="{FF2B5EF4-FFF2-40B4-BE49-F238E27FC236}">
                <a16:creationId xmlns:a16="http://schemas.microsoft.com/office/drawing/2014/main" id="{797F5EC7-8F36-858A-1F61-530A6205E2D0}"/>
              </a:ext>
            </a:extLst>
          </p:cNvPr>
          <p:cNvSpPr txBox="1"/>
          <p:nvPr/>
        </p:nvSpPr>
        <p:spPr>
          <a:xfrm>
            <a:off x="4311863" y="4077006"/>
            <a:ext cx="4003081"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Morrison shelters were not as popular as Anderson shelters. They were a metal cage that would protect the people inside if the building collapsed.</a:t>
            </a:r>
          </a:p>
        </p:txBody>
      </p:sp>
      <p:pic>
        <p:nvPicPr>
          <p:cNvPr id="8" name="Picture 7" descr="A black and white photograph of a sheet of paper. On it is a list of public air raid shelters in Bradford during World War 2.">
            <a:extLst>
              <a:ext uri="{FF2B5EF4-FFF2-40B4-BE49-F238E27FC236}">
                <a16:creationId xmlns:a16="http://schemas.microsoft.com/office/drawing/2014/main" id="{C44A89ED-CB98-C23C-DF4E-1EF8942D9EF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413917" y="773774"/>
            <a:ext cx="3058755" cy="3673504"/>
          </a:xfrm>
          <a:prstGeom prst="rect">
            <a:avLst/>
          </a:prstGeom>
          <a:ln w="19050">
            <a:solidFill>
              <a:schemeClr val="tx1"/>
            </a:solidFill>
          </a:ln>
        </p:spPr>
      </p:pic>
      <p:sp>
        <p:nvSpPr>
          <p:cNvPr id="11" name="TextBox 10">
            <a:extLst>
              <a:ext uri="{FF2B5EF4-FFF2-40B4-BE49-F238E27FC236}">
                <a16:creationId xmlns:a16="http://schemas.microsoft.com/office/drawing/2014/main" id="{5C5F1B63-D04E-7C72-B8DC-37CB8F3EFD46}"/>
              </a:ext>
            </a:extLst>
          </p:cNvPr>
          <p:cNvSpPr txBox="1"/>
          <p:nvPr/>
        </p:nvSpPr>
        <p:spPr>
          <a:xfrm>
            <a:off x="8317711" y="4519626"/>
            <a:ext cx="3423185"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This is a list of public air raid shelters in Bradford during World War 2.</a:t>
            </a:r>
          </a:p>
        </p:txBody>
      </p:sp>
      <p:pic>
        <p:nvPicPr>
          <p:cNvPr id="21" name="Picture 20" descr="A timeline highlighting World War 2 (1939 - 1945). The timeline spans from AD 1933 to AD 1952. ">
            <a:extLst>
              <a:ext uri="{FF2B5EF4-FFF2-40B4-BE49-F238E27FC236}">
                <a16:creationId xmlns:a16="http://schemas.microsoft.com/office/drawing/2014/main" id="{7BAE511C-D05F-BC45-B427-6E0620B16043}"/>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 y="5237521"/>
            <a:ext cx="12191999" cy="1619758"/>
          </a:xfrm>
          <a:prstGeom prst="rect">
            <a:avLst/>
          </a:prstGeom>
        </p:spPr>
      </p:pic>
      <p:pic>
        <p:nvPicPr>
          <p:cNvPr id="5" name="Logo">
            <a:extLst>
              <a:ext uri="{FF2B5EF4-FFF2-40B4-BE49-F238E27FC236}">
                <a16:creationId xmlns:a16="http://schemas.microsoft.com/office/drawing/2014/main" id="{937C1FB3-3339-1AD1-7857-537190F29B97}"/>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34567000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AA0A6D5-4797-AC44-B134-451514EBA93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D41C9A5-A87F-9780-4C1D-28C1241C28F6}"/>
              </a:ext>
            </a:extLst>
          </p:cNvPr>
          <p:cNvSpPr>
            <a:spLocks noGrp="1"/>
          </p:cNvSpPr>
          <p:nvPr>
            <p:ph type="ctrTitle"/>
          </p:nvPr>
        </p:nvSpPr>
        <p:spPr>
          <a:xfrm>
            <a:off x="1524000" y="-1280448"/>
            <a:ext cx="9144000" cy="921925"/>
          </a:xfrm>
        </p:spPr>
        <p:txBody>
          <a:bodyPr/>
          <a:lstStyle/>
          <a:p>
            <a:r>
              <a:rPr lang="en-US" dirty="0"/>
              <a:t>The </a:t>
            </a:r>
            <a:r>
              <a:rPr lang="en-US" dirty="0" err="1"/>
              <a:t>Phoney</a:t>
            </a:r>
            <a:r>
              <a:rPr lang="en-US" dirty="0"/>
              <a:t> War</a:t>
            </a:r>
          </a:p>
        </p:txBody>
      </p:sp>
      <p:sp>
        <p:nvSpPr>
          <p:cNvPr id="2" name="Slide Question">
            <a:extLst>
              <a:ext uri="{FF2B5EF4-FFF2-40B4-BE49-F238E27FC236}">
                <a16:creationId xmlns:a16="http://schemas.microsoft.com/office/drawing/2014/main" id="{5590C2B2-DE7B-9CEC-2F5D-CE378CE36CFC}"/>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WW2?</a:t>
            </a:r>
          </a:p>
        </p:txBody>
      </p:sp>
      <p:sp>
        <p:nvSpPr>
          <p:cNvPr id="6" name="TextBox 5">
            <a:extLst>
              <a:ext uri="{FF2B5EF4-FFF2-40B4-BE49-F238E27FC236}">
                <a16:creationId xmlns:a16="http://schemas.microsoft.com/office/drawing/2014/main" id="{E788AD69-87F2-930C-FA82-7D5F1C116704}"/>
              </a:ext>
            </a:extLst>
          </p:cNvPr>
          <p:cNvSpPr txBox="1"/>
          <p:nvPr/>
        </p:nvSpPr>
        <p:spPr>
          <a:xfrm>
            <a:off x="558065" y="413510"/>
            <a:ext cx="9144000"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For the first 8 months of World War 2, there was very little actual warfare as both sides planned and prepared for war. This period of time was known as the Phoney War.</a:t>
            </a:r>
          </a:p>
        </p:txBody>
      </p:sp>
      <p:grpSp>
        <p:nvGrpSpPr>
          <p:cNvPr id="12" name="Group 11" descr="Neville &#10;Chamberlain&#10;&#10;Prime Minister from &#10;28th May 1937 &#10;– 10th May 1940 &#10;&#10;A photograph of Neville Chamberlain, he has a moustache wearing a suit and tie. A purple arrow points from this image to a photograph of Winstone Churchill. He is wearing a suit and bowtie and holding a cane.&#10;&#10;Winston &#10;Churchill&#10;&#10;Prime Minister &#10;from 10th May &#10;1940 – 26th &#10;July 1945&#10;">
            <a:extLst>
              <a:ext uri="{FF2B5EF4-FFF2-40B4-BE49-F238E27FC236}">
                <a16:creationId xmlns:a16="http://schemas.microsoft.com/office/drawing/2014/main" id="{81BE815A-EFCB-1CB7-AAF8-8C874149D9CD}"/>
              </a:ext>
            </a:extLst>
          </p:cNvPr>
          <p:cNvGrpSpPr/>
          <p:nvPr/>
        </p:nvGrpSpPr>
        <p:grpSpPr>
          <a:xfrm>
            <a:off x="-236549" y="1204437"/>
            <a:ext cx="11307240" cy="3096395"/>
            <a:chOff x="-106501" y="1454251"/>
            <a:chExt cx="11307240" cy="3096395"/>
          </a:xfrm>
        </p:grpSpPr>
        <p:grpSp>
          <p:nvGrpSpPr>
            <p:cNvPr id="13" name="Group 12">
              <a:extLst>
                <a:ext uri="{FF2B5EF4-FFF2-40B4-BE49-F238E27FC236}">
                  <a16:creationId xmlns:a16="http://schemas.microsoft.com/office/drawing/2014/main" id="{D438CDC0-7AE3-1173-A3BB-BBAFAB14F6D9}"/>
                </a:ext>
              </a:extLst>
            </p:cNvPr>
            <p:cNvGrpSpPr/>
            <p:nvPr/>
          </p:nvGrpSpPr>
          <p:grpSpPr>
            <a:xfrm>
              <a:off x="-106501" y="1463729"/>
              <a:ext cx="11307240" cy="3063103"/>
              <a:chOff x="582568" y="1463729"/>
              <a:chExt cx="11307240" cy="3063103"/>
            </a:xfrm>
          </p:grpSpPr>
          <p:grpSp>
            <p:nvGrpSpPr>
              <p:cNvPr id="17" name="Group 16" descr="Neville Chamberlain Prime Minister from 28th May 193 7 – 10th May 1940 &#10;">
                <a:extLst>
                  <a:ext uri="{FF2B5EF4-FFF2-40B4-BE49-F238E27FC236}">
                    <a16:creationId xmlns:a16="http://schemas.microsoft.com/office/drawing/2014/main" id="{7FE6932C-F46D-CDF5-0D86-B1261BA6F7D9}"/>
                  </a:ext>
                </a:extLst>
              </p:cNvPr>
              <p:cNvGrpSpPr/>
              <p:nvPr/>
            </p:nvGrpSpPr>
            <p:grpSpPr>
              <a:xfrm>
                <a:off x="582568" y="1836393"/>
                <a:ext cx="3028779" cy="1867819"/>
                <a:chOff x="28890" y="1407169"/>
                <a:chExt cx="3028779" cy="1867819"/>
              </a:xfrm>
            </p:grpSpPr>
            <p:sp>
              <p:nvSpPr>
                <p:cNvPr id="26" name="TextBox 25">
                  <a:extLst>
                    <a:ext uri="{FF2B5EF4-FFF2-40B4-BE49-F238E27FC236}">
                      <a16:creationId xmlns:a16="http://schemas.microsoft.com/office/drawing/2014/main" id="{4C3E1088-E1F7-EC25-1981-2C716B689AA5}"/>
                    </a:ext>
                  </a:extLst>
                </p:cNvPr>
                <p:cNvSpPr txBox="1"/>
                <p:nvPr/>
              </p:nvSpPr>
              <p:spPr>
                <a:xfrm>
                  <a:off x="28890" y="1407169"/>
                  <a:ext cx="2741479" cy="1867819"/>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Neville </a:t>
                  </a:r>
                </a:p>
                <a:p>
                  <a:pPr algn="r">
                    <a:lnSpc>
                      <a:spcPct val="150000"/>
                    </a:lnSpc>
                  </a:pPr>
                  <a:r>
                    <a:rPr lang="en-GB" sz="1300" dirty="0">
                      <a:latin typeface="Linkpen 17a Print" panose="03050602060000000000" pitchFamily="66" charset="77"/>
                    </a:rPr>
                    <a:t>Chamberlain</a:t>
                  </a:r>
                </a:p>
                <a:p>
                  <a:pPr algn="r">
                    <a:lnSpc>
                      <a:spcPct val="150000"/>
                    </a:lnSpc>
                  </a:pPr>
                  <a:endParaRPr lang="en-GB" sz="1300" dirty="0">
                    <a:latin typeface="Linkpen 17a Print" panose="03050602060000000000" pitchFamily="66" charset="77"/>
                  </a:endParaRPr>
                </a:p>
                <a:p>
                  <a:pPr algn="r">
                    <a:lnSpc>
                      <a:spcPct val="150000"/>
                    </a:lnSpc>
                  </a:pPr>
                  <a:r>
                    <a:rPr lang="en-GB" sz="1300" dirty="0">
                      <a:latin typeface="Linkpen 17a Print" panose="03050602060000000000" pitchFamily="66" charset="77"/>
                    </a:rPr>
                    <a:t>Prime Minister from </a:t>
                  </a:r>
                </a:p>
                <a:p>
                  <a:pPr algn="r">
                    <a:lnSpc>
                      <a:spcPct val="150000"/>
                    </a:lnSpc>
                  </a:pPr>
                  <a:r>
                    <a:rPr lang="en-GB" sz="1300" dirty="0">
                      <a:latin typeface="Linkpen 17a Print" panose="03050602060000000000" pitchFamily="66" charset="77"/>
                    </a:rPr>
                    <a:t>28th May 1937 </a:t>
                  </a:r>
                </a:p>
                <a:p>
                  <a:pPr algn="r">
                    <a:lnSpc>
                      <a:spcPct val="150000"/>
                    </a:lnSpc>
                  </a:pPr>
                  <a:r>
                    <a:rPr lang="en-GB" sz="1300" dirty="0">
                      <a:latin typeface="Linkpen 17a Print" panose="03050602060000000000" pitchFamily="66" charset="77"/>
                    </a:rPr>
                    <a:t>– 10th May 1940 </a:t>
                  </a:r>
                </a:p>
              </p:txBody>
            </p:sp>
            <p:pic>
              <p:nvPicPr>
                <p:cNvPr id="27" name="Picture 26">
                  <a:extLst>
                    <a:ext uri="{FF2B5EF4-FFF2-40B4-BE49-F238E27FC236}">
                      <a16:creationId xmlns:a16="http://schemas.microsoft.com/office/drawing/2014/main" id="{98334969-91B8-0F52-5482-7A0CB8050E8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32794" y="1522943"/>
                  <a:ext cx="324875" cy="230832"/>
                </a:xfrm>
                <a:prstGeom prst="rect">
                  <a:avLst/>
                </a:prstGeom>
              </p:spPr>
            </p:pic>
          </p:grpSp>
          <p:grpSp>
            <p:nvGrpSpPr>
              <p:cNvPr id="18" name="Group 17" descr="A photograph of Neville Chamberlain, he has a moustache wearing a suit and tie. A purple arrow points from this image to a photograph of Winstone Churchill. He is wearing a suit and bowtie and holding a cane.">
                <a:extLst>
                  <a:ext uri="{FF2B5EF4-FFF2-40B4-BE49-F238E27FC236}">
                    <a16:creationId xmlns:a16="http://schemas.microsoft.com/office/drawing/2014/main" id="{408AE865-6CC8-4072-662A-F7312F48422F}"/>
                  </a:ext>
                </a:extLst>
              </p:cNvPr>
              <p:cNvGrpSpPr/>
              <p:nvPr/>
            </p:nvGrpSpPr>
            <p:grpSpPr>
              <a:xfrm>
                <a:off x="3670308" y="1463729"/>
                <a:ext cx="5182277" cy="3063103"/>
                <a:chOff x="3331753" y="2551114"/>
                <a:chExt cx="5938358" cy="3510000"/>
              </a:xfrm>
            </p:grpSpPr>
            <p:pic>
              <p:nvPicPr>
                <p:cNvPr id="23" name="Picture 22">
                  <a:extLst>
                    <a:ext uri="{FF2B5EF4-FFF2-40B4-BE49-F238E27FC236}">
                      <a16:creationId xmlns:a16="http://schemas.microsoft.com/office/drawing/2014/main" id="{B10E45A3-2659-86E3-8DDD-B9A3EB36AA9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31753" y="2551114"/>
                  <a:ext cx="2504710" cy="3510000"/>
                </a:xfrm>
                <a:prstGeom prst="rect">
                  <a:avLst/>
                </a:prstGeom>
                <a:ln w="0">
                  <a:solidFill>
                    <a:schemeClr val="tx1"/>
                  </a:solidFill>
                </a:ln>
              </p:spPr>
            </p:pic>
            <p:pic>
              <p:nvPicPr>
                <p:cNvPr id="24" name="Picture 23">
                  <a:extLst>
                    <a:ext uri="{FF2B5EF4-FFF2-40B4-BE49-F238E27FC236}">
                      <a16:creationId xmlns:a16="http://schemas.microsoft.com/office/drawing/2014/main" id="{BB075B3E-A9C0-4BB9-32F2-6EA24FCA8D2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28631" y="2551114"/>
                  <a:ext cx="2741480" cy="3507730"/>
                </a:xfrm>
                <a:prstGeom prst="rect">
                  <a:avLst/>
                </a:prstGeom>
                <a:ln w="0">
                  <a:solidFill>
                    <a:schemeClr val="tx1"/>
                  </a:solidFill>
                </a:ln>
              </p:spPr>
            </p:pic>
            <p:sp>
              <p:nvSpPr>
                <p:cNvPr id="25" name="Down Arrow 24">
                  <a:extLst>
                    <a:ext uri="{FF2B5EF4-FFF2-40B4-BE49-F238E27FC236}">
                      <a16:creationId xmlns:a16="http://schemas.microsoft.com/office/drawing/2014/main" id="{12F71689-FE91-2771-7B48-3A9F2FF87216}"/>
                    </a:ext>
                  </a:extLst>
                </p:cNvPr>
                <p:cNvSpPr/>
                <p:nvPr/>
              </p:nvSpPr>
              <p:spPr>
                <a:xfrm rot="16200000">
                  <a:off x="5833405" y="3752515"/>
                  <a:ext cx="850174" cy="1104926"/>
                </a:xfrm>
                <a:prstGeom prst="downArrow">
                  <a:avLst>
                    <a:gd name="adj1" fmla="val 69121"/>
                    <a:gd name="adj2" fmla="val 54780"/>
                  </a:avLst>
                </a:prstGeom>
                <a:solidFill>
                  <a:srgbClr val="B65379"/>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Group 18" descr="Winston Churchill Prime Minister &#10;from 10th May 1940  – 26th July 1945&#10;">
                <a:extLst>
                  <a:ext uri="{FF2B5EF4-FFF2-40B4-BE49-F238E27FC236}">
                    <a16:creationId xmlns:a16="http://schemas.microsoft.com/office/drawing/2014/main" id="{09171CA4-6E28-2799-0CB0-E78A10B6E1D2}"/>
                  </a:ext>
                </a:extLst>
              </p:cNvPr>
              <p:cNvGrpSpPr/>
              <p:nvPr/>
            </p:nvGrpSpPr>
            <p:grpSpPr>
              <a:xfrm>
                <a:off x="8941686" y="1836392"/>
                <a:ext cx="2948122" cy="2167901"/>
                <a:chOff x="9081319" y="1407169"/>
                <a:chExt cx="2948122" cy="2167901"/>
              </a:xfrm>
            </p:grpSpPr>
            <p:pic>
              <p:nvPicPr>
                <p:cNvPr id="20" name="Picture 19">
                  <a:extLst>
                    <a:ext uri="{FF2B5EF4-FFF2-40B4-BE49-F238E27FC236}">
                      <a16:creationId xmlns:a16="http://schemas.microsoft.com/office/drawing/2014/main" id="{1EB109A4-4392-EE0B-957D-F0EDEE4A4A4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0800000">
                  <a:off x="9081319" y="1522943"/>
                  <a:ext cx="324875" cy="230832"/>
                </a:xfrm>
                <a:prstGeom prst="rect">
                  <a:avLst/>
                </a:prstGeom>
              </p:spPr>
            </p:pic>
            <p:sp>
              <p:nvSpPr>
                <p:cNvPr id="22" name="TextBox 21">
                  <a:extLst>
                    <a:ext uri="{FF2B5EF4-FFF2-40B4-BE49-F238E27FC236}">
                      <a16:creationId xmlns:a16="http://schemas.microsoft.com/office/drawing/2014/main" id="{E63E54A7-973F-C35D-3072-547A04135D38}"/>
                    </a:ext>
                  </a:extLst>
                </p:cNvPr>
                <p:cNvSpPr txBox="1"/>
                <p:nvPr/>
              </p:nvSpPr>
              <p:spPr>
                <a:xfrm>
                  <a:off x="9385391" y="1407169"/>
                  <a:ext cx="2644050" cy="2167901"/>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Winston </a:t>
                  </a:r>
                </a:p>
                <a:p>
                  <a:pPr>
                    <a:lnSpc>
                      <a:spcPct val="150000"/>
                    </a:lnSpc>
                  </a:pPr>
                  <a:r>
                    <a:rPr lang="en-GB" sz="1300" dirty="0">
                      <a:latin typeface="Linkpen 17a Print" panose="03050602060000000000" pitchFamily="66" charset="77"/>
                    </a:rPr>
                    <a:t>Churchill</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Prime Minister </a:t>
                  </a:r>
                </a:p>
                <a:p>
                  <a:pPr>
                    <a:lnSpc>
                      <a:spcPct val="150000"/>
                    </a:lnSpc>
                  </a:pPr>
                  <a:r>
                    <a:rPr lang="en-GB" sz="1300" dirty="0">
                      <a:latin typeface="Linkpen 17a Print" panose="03050602060000000000" pitchFamily="66" charset="77"/>
                    </a:rPr>
                    <a:t>from 10th May </a:t>
                  </a:r>
                </a:p>
                <a:p>
                  <a:pPr>
                    <a:lnSpc>
                      <a:spcPct val="150000"/>
                    </a:lnSpc>
                  </a:pPr>
                  <a:r>
                    <a:rPr lang="en-GB" sz="1300" dirty="0">
                      <a:latin typeface="Linkpen 17a Print" panose="03050602060000000000" pitchFamily="66" charset="77"/>
                    </a:rPr>
                    <a:t>1940 – 26th </a:t>
                  </a:r>
                </a:p>
                <a:p>
                  <a:pPr>
                    <a:lnSpc>
                      <a:spcPct val="150000"/>
                    </a:lnSpc>
                  </a:pPr>
                  <a:r>
                    <a:rPr lang="en-GB" sz="1300" dirty="0">
                      <a:latin typeface="Linkpen 17a Print" panose="03050602060000000000" pitchFamily="66" charset="77"/>
                    </a:rPr>
                    <a:t>July 1945</a:t>
                  </a:r>
                </a:p>
              </p:txBody>
            </p:sp>
          </p:grpSp>
        </p:grpSp>
        <p:sp>
          <p:nvSpPr>
            <p:cNvPr id="15" name="TextBox 14">
              <a:extLst>
                <a:ext uri="{FF2B5EF4-FFF2-40B4-BE49-F238E27FC236}">
                  <a16:creationId xmlns:a16="http://schemas.microsoft.com/office/drawing/2014/main" id="{A523A74A-6F0F-4B51-514F-D5C2A96A3867}"/>
                </a:ext>
              </a:extLst>
            </p:cNvPr>
            <p:cNvSpPr txBox="1"/>
            <p:nvPr/>
          </p:nvSpPr>
          <p:spPr>
            <a:xfrm>
              <a:off x="5734013" y="1454251"/>
              <a:ext cx="2306320" cy="215444"/>
            </a:xfrm>
            <a:prstGeom prst="rect">
              <a:avLst/>
            </a:prstGeom>
            <a:noFill/>
          </p:spPr>
          <p:txBody>
            <a:bodyPr wrap="square" rtlCol="0">
              <a:spAutoFit/>
            </a:bodyPr>
            <a:lstStyle/>
            <a:p>
              <a:r>
                <a:rPr lang="en-US" sz="750" dirty="0">
                  <a:solidFill>
                    <a:schemeClr val="bg1">
                      <a:lumMod val="75000"/>
                    </a:schemeClr>
                  </a:solidFill>
                  <a:latin typeface="Calibri" panose="020F0502020204030204" pitchFamily="34" charset="0"/>
                  <a:cs typeface="Calibri" panose="020F0502020204030204" pitchFamily="34" charset="0"/>
                </a:rPr>
                <a:t>© National Portrait Gallery, London (NPG x166506)</a:t>
              </a:r>
            </a:p>
          </p:txBody>
        </p:sp>
        <p:sp>
          <p:nvSpPr>
            <p:cNvPr id="16" name="TextBox 15">
              <a:extLst>
                <a:ext uri="{FF2B5EF4-FFF2-40B4-BE49-F238E27FC236}">
                  <a16:creationId xmlns:a16="http://schemas.microsoft.com/office/drawing/2014/main" id="{78B4EC0A-5EAB-0E5E-B9CB-F96021028326}"/>
                </a:ext>
              </a:extLst>
            </p:cNvPr>
            <p:cNvSpPr txBox="1"/>
            <p:nvPr/>
          </p:nvSpPr>
          <p:spPr>
            <a:xfrm>
              <a:off x="2952258" y="4335202"/>
              <a:ext cx="2306320" cy="215444"/>
            </a:xfrm>
            <a:prstGeom prst="rect">
              <a:avLst/>
            </a:prstGeom>
            <a:noFill/>
          </p:spPr>
          <p:txBody>
            <a:bodyPr wrap="square" rtlCol="0">
              <a:spAutoFit/>
            </a:bodyPr>
            <a:lstStyle/>
            <a:p>
              <a:r>
                <a:rPr lang="en-US" sz="750" dirty="0">
                  <a:solidFill>
                    <a:schemeClr val="bg1">
                      <a:lumMod val="75000"/>
                    </a:schemeClr>
                  </a:solidFill>
                  <a:latin typeface="Calibri" panose="020F0502020204030204" pitchFamily="34" charset="0"/>
                  <a:cs typeface="Calibri" panose="020F0502020204030204" pitchFamily="34" charset="0"/>
                </a:rPr>
                <a:t>© National Portrait Gallery, London (NPG x166506)</a:t>
              </a:r>
            </a:p>
          </p:txBody>
        </p:sp>
      </p:grpSp>
      <p:sp>
        <p:nvSpPr>
          <p:cNvPr id="28" name="TextBox 27">
            <a:extLst>
              <a:ext uri="{FF2B5EF4-FFF2-40B4-BE49-F238E27FC236}">
                <a16:creationId xmlns:a16="http://schemas.microsoft.com/office/drawing/2014/main" id="{6E7E80AD-EC75-E9D8-96BE-8C2A26BEBAE0}"/>
              </a:ext>
            </a:extLst>
          </p:cNvPr>
          <p:cNvSpPr txBox="1"/>
          <p:nvPr/>
        </p:nvSpPr>
        <p:spPr>
          <a:xfrm>
            <a:off x="574972" y="4381520"/>
            <a:ext cx="9715076"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On the 10th May 1940, the Phoney War came to an end as German troops marched into Belgium, the Netherlands and Luxembourg, marking the start of the Battle of France. On this day, Neville Chamberlain was replaced by Winston Churchill who became the new Prime Minister. </a:t>
            </a:r>
          </a:p>
        </p:txBody>
      </p:sp>
      <p:pic>
        <p:nvPicPr>
          <p:cNvPr id="30" name="Picture 29" descr="An illustration of Winston Churchill. He wears a suit, bow tie and holds a cane. ">
            <a:extLst>
              <a:ext uri="{FF2B5EF4-FFF2-40B4-BE49-F238E27FC236}">
                <a16:creationId xmlns:a16="http://schemas.microsoft.com/office/drawing/2014/main" id="{0D03EEED-04A8-C9E0-DB2B-85082364445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70205" y="1491566"/>
            <a:ext cx="1966118" cy="4872553"/>
          </a:xfrm>
          <a:prstGeom prst="rect">
            <a:avLst/>
          </a:prstGeom>
        </p:spPr>
      </p:pic>
      <p:pic>
        <p:nvPicPr>
          <p:cNvPr id="21" name="Picture 20" descr="A timeline highlighting World War 2 (1939 - 1945). The timeline spans from AD 1933 to AD 1952. ">
            <a:extLst>
              <a:ext uri="{FF2B5EF4-FFF2-40B4-BE49-F238E27FC236}">
                <a16:creationId xmlns:a16="http://schemas.microsoft.com/office/drawing/2014/main" id="{7931FA2D-4A5B-4CB2-8B12-7B2A4AA0698B}"/>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 y="5237521"/>
            <a:ext cx="12191999" cy="1619758"/>
          </a:xfrm>
          <a:prstGeom prst="rect">
            <a:avLst/>
          </a:prstGeom>
        </p:spPr>
      </p:pic>
      <p:pic>
        <p:nvPicPr>
          <p:cNvPr id="5" name="Logo">
            <a:extLst>
              <a:ext uri="{FF2B5EF4-FFF2-40B4-BE49-F238E27FC236}">
                <a16:creationId xmlns:a16="http://schemas.microsoft.com/office/drawing/2014/main" id="{B0CA011E-2235-0106-3C9E-8E8EE11E53BA}"/>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132778123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2" presetClass="entr" presetSubtype="1" accel="5000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BC6979A-6C48-FF02-4CFA-A93FF17326E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0658406-1657-4AAF-8D8B-71BCC58B72DB}"/>
              </a:ext>
            </a:extLst>
          </p:cNvPr>
          <p:cNvSpPr>
            <a:spLocks noGrp="1"/>
          </p:cNvSpPr>
          <p:nvPr>
            <p:ph type="ctrTitle"/>
          </p:nvPr>
        </p:nvSpPr>
        <p:spPr>
          <a:xfrm>
            <a:off x="1524000" y="-1280448"/>
            <a:ext cx="9144000" cy="921925"/>
          </a:xfrm>
        </p:spPr>
        <p:txBody>
          <a:bodyPr/>
          <a:lstStyle/>
          <a:p>
            <a:r>
              <a:rPr lang="en-US" dirty="0"/>
              <a:t>Air Raids</a:t>
            </a:r>
          </a:p>
        </p:txBody>
      </p:sp>
      <p:sp>
        <p:nvSpPr>
          <p:cNvPr id="2" name="Slide Question">
            <a:extLst>
              <a:ext uri="{FF2B5EF4-FFF2-40B4-BE49-F238E27FC236}">
                <a16:creationId xmlns:a16="http://schemas.microsoft.com/office/drawing/2014/main" id="{3990BBF1-1DDA-F777-9320-D947283A0BCC}"/>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WW2?</a:t>
            </a:r>
          </a:p>
        </p:txBody>
      </p:sp>
      <p:sp>
        <p:nvSpPr>
          <p:cNvPr id="3" name="Title">
            <a:extLst>
              <a:ext uri="{FF2B5EF4-FFF2-40B4-BE49-F238E27FC236}">
                <a16:creationId xmlns:a16="http://schemas.microsoft.com/office/drawing/2014/main" id="{00C888F8-1878-7E03-13AD-B0DAA4FC3956}"/>
              </a:ext>
            </a:extLst>
          </p:cNvPr>
          <p:cNvSpPr txBox="1">
            <a:spLocks/>
          </p:cNvSpPr>
          <p:nvPr/>
        </p:nvSpPr>
        <p:spPr>
          <a:xfrm>
            <a:off x="504395" y="509826"/>
            <a:ext cx="559160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Air Raids</a:t>
            </a:r>
          </a:p>
        </p:txBody>
      </p:sp>
      <p:sp>
        <p:nvSpPr>
          <p:cNvPr id="4" name="TextBox 3">
            <a:extLst>
              <a:ext uri="{FF2B5EF4-FFF2-40B4-BE49-F238E27FC236}">
                <a16:creationId xmlns:a16="http://schemas.microsoft.com/office/drawing/2014/main" id="{8747F7C2-24FB-771C-3181-6E3C2EFA64E2}"/>
              </a:ext>
            </a:extLst>
          </p:cNvPr>
          <p:cNvSpPr txBox="1"/>
          <p:nvPr/>
        </p:nvSpPr>
        <p:spPr>
          <a:xfrm>
            <a:off x="504394" y="1313545"/>
            <a:ext cx="5591606" cy="711733"/>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On the night of 31st August 1940, German bombers flew over Bradford and dropped more than 100 bombs. </a:t>
            </a:r>
          </a:p>
        </p:txBody>
      </p:sp>
      <p:sp>
        <p:nvSpPr>
          <p:cNvPr id="7" name="TextBox 6">
            <a:extLst>
              <a:ext uri="{FF2B5EF4-FFF2-40B4-BE49-F238E27FC236}">
                <a16:creationId xmlns:a16="http://schemas.microsoft.com/office/drawing/2014/main" id="{1773F5AB-8A7C-98D3-F699-34B7F8E46C71}"/>
              </a:ext>
            </a:extLst>
          </p:cNvPr>
          <p:cNvSpPr txBox="1"/>
          <p:nvPr/>
        </p:nvSpPr>
        <p:spPr>
          <a:xfrm>
            <a:off x="504394" y="2070303"/>
            <a:ext cx="5591606" cy="1681229"/>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Several buildings in the city centre were badly damaged or destroyed, including the famous Lingard's department store, the Odeon cinema and the Tatler cinema. A huge 30-foot crater was left in Hammerton Street where a bomb exploded. </a:t>
            </a:r>
          </a:p>
        </p:txBody>
      </p:sp>
      <p:sp>
        <p:nvSpPr>
          <p:cNvPr id="8" name="TextBox 7">
            <a:extLst>
              <a:ext uri="{FF2B5EF4-FFF2-40B4-BE49-F238E27FC236}">
                <a16:creationId xmlns:a16="http://schemas.microsoft.com/office/drawing/2014/main" id="{6BF69007-2CCF-95C1-011F-95F920C3C307}"/>
              </a:ext>
            </a:extLst>
          </p:cNvPr>
          <p:cNvSpPr txBox="1"/>
          <p:nvPr/>
        </p:nvSpPr>
        <p:spPr>
          <a:xfrm>
            <a:off x="504394" y="3796557"/>
            <a:ext cx="5591606" cy="689612"/>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The air raid killed one woman and left 111 other people injured.</a:t>
            </a:r>
          </a:p>
        </p:txBody>
      </p:sp>
      <p:pic>
        <p:nvPicPr>
          <p:cNvPr id="15" name="Picture 14" descr="A screenshot of the video of 'Bombing BFD Bradford Cricket'. ">
            <a:hlinkClick r:id="rId4"/>
            <a:extLst>
              <a:ext uri="{FF2B5EF4-FFF2-40B4-BE49-F238E27FC236}">
                <a16:creationId xmlns:a16="http://schemas.microsoft.com/office/drawing/2014/main" id="{D965DB08-A181-2E96-2C38-B4D35A90481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31318" y="1210956"/>
            <a:ext cx="5395111" cy="3029098"/>
          </a:xfrm>
          <a:prstGeom prst="rect">
            <a:avLst/>
          </a:prstGeom>
          <a:ln w="19050">
            <a:solidFill>
              <a:schemeClr val="tx1"/>
            </a:solidFill>
          </a:ln>
        </p:spPr>
      </p:pic>
      <p:sp>
        <p:nvSpPr>
          <p:cNvPr id="9" name="TextBox 8">
            <a:extLst>
              <a:ext uri="{FF2B5EF4-FFF2-40B4-BE49-F238E27FC236}">
                <a16:creationId xmlns:a16="http://schemas.microsoft.com/office/drawing/2014/main" id="{513313A8-F013-9DC7-2798-0013997DCED1}"/>
              </a:ext>
            </a:extLst>
          </p:cNvPr>
          <p:cNvSpPr txBox="1"/>
          <p:nvPr/>
        </p:nvSpPr>
        <p:spPr>
          <a:xfrm>
            <a:off x="504394" y="4531194"/>
            <a:ext cx="11271046" cy="711733"/>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On the night of 14th of March 1941, Bradford was bombed again by German aircraft. This time, 29 high explosive bombs and 556 incendiary bombs (designed to start fires) were dropped across the city.</a:t>
            </a:r>
          </a:p>
        </p:txBody>
      </p:sp>
      <p:pic>
        <p:nvPicPr>
          <p:cNvPr id="12" name="Picture 11">
            <a:hlinkClick r:id="rId4"/>
            <a:extLst>
              <a:ext uri="{FF2B5EF4-FFF2-40B4-BE49-F238E27FC236}">
                <a16:creationId xmlns:a16="http://schemas.microsoft.com/office/drawing/2014/main" id="{4C8E2E8A-C48A-0F58-5656-A69B51B097D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00073" y="2357205"/>
            <a:ext cx="3657600" cy="736600"/>
          </a:xfrm>
          <a:prstGeom prst="rect">
            <a:avLst/>
          </a:prstGeom>
        </p:spPr>
      </p:pic>
      <p:pic>
        <p:nvPicPr>
          <p:cNvPr id="21" name="Picture 20" descr="A timeline highlighting World War 2 (1939 - 1945). The timeline spans from AD 1933 to AD 1952. ">
            <a:extLst>
              <a:ext uri="{FF2B5EF4-FFF2-40B4-BE49-F238E27FC236}">
                <a16:creationId xmlns:a16="http://schemas.microsoft.com/office/drawing/2014/main" id="{D36B226D-3C2C-F83B-14A6-1AD4907F8669}"/>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 y="5237521"/>
            <a:ext cx="12191999" cy="1619758"/>
          </a:xfrm>
          <a:prstGeom prst="rect">
            <a:avLst/>
          </a:prstGeom>
        </p:spPr>
      </p:pic>
      <p:pic>
        <p:nvPicPr>
          <p:cNvPr id="5" name="Logo">
            <a:extLst>
              <a:ext uri="{FF2B5EF4-FFF2-40B4-BE49-F238E27FC236}">
                <a16:creationId xmlns:a16="http://schemas.microsoft.com/office/drawing/2014/main" id="{A92F74DB-AFB7-0CF6-C4E4-3540AE8492D1}"/>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22704539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8" grpId="0"/>
      <p:bldP spid="9"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B98CF4E-23F6-AD8D-23B7-100A11D6810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68D8A0C-8031-6264-7148-1A07FABE6473}"/>
              </a:ext>
            </a:extLst>
          </p:cNvPr>
          <p:cNvSpPr>
            <a:spLocks noGrp="1"/>
          </p:cNvSpPr>
          <p:nvPr>
            <p:ph type="ctrTitle"/>
          </p:nvPr>
        </p:nvSpPr>
        <p:spPr>
          <a:xfrm>
            <a:off x="1524000" y="-1280448"/>
            <a:ext cx="9144000" cy="921925"/>
          </a:xfrm>
        </p:spPr>
        <p:txBody>
          <a:bodyPr>
            <a:normAutofit/>
          </a:bodyPr>
          <a:lstStyle/>
          <a:p>
            <a:r>
              <a:rPr lang="en-US" dirty="0"/>
              <a:t>Bradford at War</a:t>
            </a:r>
          </a:p>
        </p:txBody>
      </p:sp>
      <p:sp>
        <p:nvSpPr>
          <p:cNvPr id="2" name="Slide Question">
            <a:extLst>
              <a:ext uri="{FF2B5EF4-FFF2-40B4-BE49-F238E27FC236}">
                <a16:creationId xmlns:a16="http://schemas.microsoft.com/office/drawing/2014/main" id="{AABC4011-04FC-5921-9FBA-3B902BB9F07C}"/>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WW2?</a:t>
            </a:r>
          </a:p>
        </p:txBody>
      </p:sp>
      <p:sp>
        <p:nvSpPr>
          <p:cNvPr id="3" name="Title">
            <a:extLst>
              <a:ext uri="{FF2B5EF4-FFF2-40B4-BE49-F238E27FC236}">
                <a16:creationId xmlns:a16="http://schemas.microsoft.com/office/drawing/2014/main" id="{8D9C6CE7-3B66-3893-4BC8-3051720AFB85}"/>
              </a:ext>
            </a:extLst>
          </p:cNvPr>
          <p:cNvSpPr txBox="1">
            <a:spLocks/>
          </p:cNvSpPr>
          <p:nvPr/>
        </p:nvSpPr>
        <p:spPr>
          <a:xfrm>
            <a:off x="513822" y="687598"/>
            <a:ext cx="505742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Bradford at War</a:t>
            </a:r>
          </a:p>
        </p:txBody>
      </p:sp>
      <p:sp>
        <p:nvSpPr>
          <p:cNvPr id="4" name="TextBox 3">
            <a:extLst>
              <a:ext uri="{FF2B5EF4-FFF2-40B4-BE49-F238E27FC236}">
                <a16:creationId xmlns:a16="http://schemas.microsoft.com/office/drawing/2014/main" id="{C69FFBAC-9755-C298-E426-B3B7CCDBF950}"/>
              </a:ext>
            </a:extLst>
          </p:cNvPr>
          <p:cNvSpPr txBox="1"/>
          <p:nvPr/>
        </p:nvSpPr>
        <p:spPr>
          <a:xfrm>
            <a:off x="513821" y="1544013"/>
            <a:ext cx="4765190"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Many men from Bradford served bravely around the world during the Second World War. </a:t>
            </a:r>
          </a:p>
        </p:txBody>
      </p:sp>
      <p:sp>
        <p:nvSpPr>
          <p:cNvPr id="7" name="TextBox 6">
            <a:extLst>
              <a:ext uri="{FF2B5EF4-FFF2-40B4-BE49-F238E27FC236}">
                <a16:creationId xmlns:a16="http://schemas.microsoft.com/office/drawing/2014/main" id="{2C0CEB31-C4D2-A121-91DB-7C0D9A7EFCAA}"/>
              </a:ext>
            </a:extLst>
          </p:cNvPr>
          <p:cNvSpPr txBox="1"/>
          <p:nvPr/>
        </p:nvSpPr>
        <p:spPr>
          <a:xfrm>
            <a:off x="513821" y="2325842"/>
            <a:ext cx="4887738" cy="1267655"/>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Soldiers from the West Yorkshire Regiment fought in the Far East, taking part in the long and dangerous Burma Campaign as part of the British Fourteenth Army. </a:t>
            </a:r>
          </a:p>
        </p:txBody>
      </p:sp>
      <p:sp>
        <p:nvSpPr>
          <p:cNvPr id="9" name="TextBox 8">
            <a:extLst>
              <a:ext uri="{FF2B5EF4-FFF2-40B4-BE49-F238E27FC236}">
                <a16:creationId xmlns:a16="http://schemas.microsoft.com/office/drawing/2014/main" id="{162A5814-B1C5-6B5C-983F-86CEE36DE039}"/>
              </a:ext>
            </a:extLst>
          </p:cNvPr>
          <p:cNvSpPr txBox="1"/>
          <p:nvPr/>
        </p:nvSpPr>
        <p:spPr>
          <a:xfrm>
            <a:off x="513822" y="3701692"/>
            <a:ext cx="4765189" cy="667490"/>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Others served in India, Italy, and even the Falkland Islands, helping to protect key areas.</a:t>
            </a:r>
          </a:p>
        </p:txBody>
      </p:sp>
      <p:grpSp>
        <p:nvGrpSpPr>
          <p:cNvPr id="17" name="Caption" descr="Burma, now known as Myanmar, in Southeast Asia.&#10;">
            <a:extLst>
              <a:ext uri="{FF2B5EF4-FFF2-40B4-BE49-F238E27FC236}">
                <a16:creationId xmlns:a16="http://schemas.microsoft.com/office/drawing/2014/main" id="{FC37B0BB-7D08-812E-4EF0-8FFF8B1D55A5}"/>
              </a:ext>
            </a:extLst>
          </p:cNvPr>
          <p:cNvGrpSpPr/>
          <p:nvPr/>
        </p:nvGrpSpPr>
        <p:grpSpPr>
          <a:xfrm>
            <a:off x="1772236" y="4521917"/>
            <a:ext cx="3681133" cy="667490"/>
            <a:chOff x="7085129" y="2398549"/>
            <a:chExt cx="3681133" cy="667490"/>
          </a:xfrm>
        </p:grpSpPr>
        <p:pic>
          <p:nvPicPr>
            <p:cNvPr id="18" name="Picture 17">
              <a:extLst>
                <a:ext uri="{FF2B5EF4-FFF2-40B4-BE49-F238E27FC236}">
                  <a16:creationId xmlns:a16="http://schemas.microsoft.com/office/drawing/2014/main" id="{1E080577-0AF9-80AD-4DD5-C8F1EAEC436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415995" y="2466567"/>
              <a:ext cx="350267" cy="248874"/>
            </a:xfrm>
            <a:prstGeom prst="rect">
              <a:avLst/>
            </a:prstGeom>
          </p:spPr>
        </p:pic>
        <p:sp>
          <p:nvSpPr>
            <p:cNvPr id="19" name="TextBox 18">
              <a:extLst>
                <a:ext uri="{FF2B5EF4-FFF2-40B4-BE49-F238E27FC236}">
                  <a16:creationId xmlns:a16="http://schemas.microsoft.com/office/drawing/2014/main" id="{5890F4B2-9E92-9426-DC1F-A4F70CD252DE}"/>
                </a:ext>
              </a:extLst>
            </p:cNvPr>
            <p:cNvSpPr txBox="1"/>
            <p:nvPr/>
          </p:nvSpPr>
          <p:spPr>
            <a:xfrm>
              <a:off x="7085129" y="2398549"/>
              <a:ext cx="3384223" cy="667490"/>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Burma, now known as Myanmar, in Southeast Asia.</a:t>
              </a:r>
            </a:p>
          </p:txBody>
        </p:sp>
      </p:grpSp>
      <p:pic>
        <p:nvPicPr>
          <p:cNvPr id="15" name="Picture 14" descr="An illustrated map showing the location of Burma, (now known as Myanmar), in Southeast Asia. ">
            <a:extLst>
              <a:ext uri="{FF2B5EF4-FFF2-40B4-BE49-F238E27FC236}">
                <a16:creationId xmlns:a16="http://schemas.microsoft.com/office/drawing/2014/main" id="{46CE3D35-2714-12DD-E758-740891C6CF8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96380" y="966722"/>
            <a:ext cx="5912605" cy="4213258"/>
          </a:xfrm>
          <a:prstGeom prst="rect">
            <a:avLst/>
          </a:prstGeom>
        </p:spPr>
      </p:pic>
      <p:pic>
        <p:nvPicPr>
          <p:cNvPr id="21" name="Picture 20" descr="A timeline highlighting World War 2 (1939 - 1945). The timeline spans from AD 1933 to AD 1952. ">
            <a:extLst>
              <a:ext uri="{FF2B5EF4-FFF2-40B4-BE49-F238E27FC236}">
                <a16:creationId xmlns:a16="http://schemas.microsoft.com/office/drawing/2014/main" id="{8D799F46-A344-7FD6-A5F9-30F17C278018}"/>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 y="5237521"/>
            <a:ext cx="12191999" cy="1619758"/>
          </a:xfrm>
          <a:prstGeom prst="rect">
            <a:avLst/>
          </a:prstGeom>
        </p:spPr>
      </p:pic>
      <p:pic>
        <p:nvPicPr>
          <p:cNvPr id="5" name="Logo">
            <a:extLst>
              <a:ext uri="{FF2B5EF4-FFF2-40B4-BE49-F238E27FC236}">
                <a16:creationId xmlns:a16="http://schemas.microsoft.com/office/drawing/2014/main" id="{E037B73A-47B5-0DA9-6DEC-5840F19AD32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20121640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normAutofit/>
          </a:bodyPr>
          <a:lstStyle/>
          <a:p>
            <a:r>
              <a:rPr lang="en-US" dirty="0"/>
              <a:t>World War 1  </a:t>
            </a:r>
          </a:p>
        </p:txBody>
      </p:sp>
      <p:sp>
        <p:nvSpPr>
          <p:cNvPr id="7" name="Title">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World War 1  </a:t>
            </a:r>
          </a:p>
        </p:txBody>
      </p:sp>
      <p:sp>
        <p:nvSpPr>
          <p:cNvPr id="18" name="TextBox 17">
            <a:extLst>
              <a:ext uri="{FF2B5EF4-FFF2-40B4-BE49-F238E27FC236}">
                <a16:creationId xmlns:a16="http://schemas.microsoft.com/office/drawing/2014/main" id="{984D1182-5FBA-9A6A-A473-56F75725E91F}"/>
              </a:ext>
            </a:extLst>
          </p:cNvPr>
          <p:cNvSpPr txBox="1"/>
          <p:nvPr/>
        </p:nvSpPr>
        <p:spPr>
          <a:xfrm>
            <a:off x="584790" y="1407723"/>
            <a:ext cx="5858540"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In the early 1900s, tensions in Europe were high as many countries competed with one another for power. </a:t>
            </a:r>
          </a:p>
        </p:txBody>
      </p:sp>
      <p:sp>
        <p:nvSpPr>
          <p:cNvPr id="19" name="TextBox 18">
            <a:extLst>
              <a:ext uri="{FF2B5EF4-FFF2-40B4-BE49-F238E27FC236}">
                <a16:creationId xmlns:a16="http://schemas.microsoft.com/office/drawing/2014/main" id="{844C3B24-DADB-2ECE-6AF2-C67DE8E90769}"/>
              </a:ext>
            </a:extLst>
          </p:cNvPr>
          <p:cNvSpPr txBox="1"/>
          <p:nvPr/>
        </p:nvSpPr>
        <p:spPr>
          <a:xfrm>
            <a:off x="584790" y="2242076"/>
            <a:ext cx="5339933"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On 28th June 1914, the heir to the Austro-Hungarian Empire, Archduke Franz Ferdinand, was assassinated. </a:t>
            </a:r>
          </a:p>
        </p:txBody>
      </p:sp>
      <p:sp>
        <p:nvSpPr>
          <p:cNvPr id="20" name="TextBox 19">
            <a:extLst>
              <a:ext uri="{FF2B5EF4-FFF2-40B4-BE49-F238E27FC236}">
                <a16:creationId xmlns:a16="http://schemas.microsoft.com/office/drawing/2014/main" id="{35F3D65F-E04C-1478-2480-71A041D9FD07}"/>
              </a:ext>
            </a:extLst>
          </p:cNvPr>
          <p:cNvSpPr txBox="1"/>
          <p:nvPr/>
        </p:nvSpPr>
        <p:spPr>
          <a:xfrm>
            <a:off x="584790" y="3394526"/>
            <a:ext cx="5858540" cy="168122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This event sparked a chain reaction of conflicts. Austria-Hungary blamed Serbia for the assassination and declared war on them. Soon, other countries joined in to support their allies, and the war quickly spread.</a:t>
            </a:r>
          </a:p>
        </p:txBody>
      </p:sp>
      <p:pic>
        <p:nvPicPr>
          <p:cNvPr id="25" name="Picture 24" descr="An illustration of a World War 1 soldier. He wears a green military uniform and hat. ">
            <a:extLst>
              <a:ext uri="{FF2B5EF4-FFF2-40B4-BE49-F238E27FC236}">
                <a16:creationId xmlns:a16="http://schemas.microsoft.com/office/drawing/2014/main" id="{9B5F1205-77FC-C10A-640F-BBB3FA5E547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67278" y="1516951"/>
            <a:ext cx="1473225" cy="4919518"/>
          </a:xfrm>
          <a:prstGeom prst="rect">
            <a:avLst/>
          </a:prstGeom>
        </p:spPr>
      </p:pic>
      <p:grpSp>
        <p:nvGrpSpPr>
          <p:cNvPr id="21" name="Group 20" descr="A photograph of the Archduke Franz Ferdinand, a man with a moustache and medals on his uniform jacket.">
            <a:extLst>
              <a:ext uri="{FF2B5EF4-FFF2-40B4-BE49-F238E27FC236}">
                <a16:creationId xmlns:a16="http://schemas.microsoft.com/office/drawing/2014/main" id="{A45F07BD-0298-D9E5-9516-EB04EA490607}"/>
              </a:ext>
            </a:extLst>
          </p:cNvPr>
          <p:cNvGrpSpPr/>
          <p:nvPr/>
        </p:nvGrpSpPr>
        <p:grpSpPr>
          <a:xfrm>
            <a:off x="7943954" y="879650"/>
            <a:ext cx="3727053" cy="4961751"/>
            <a:chOff x="8489093" y="1149689"/>
            <a:chExt cx="3178440" cy="4231394"/>
          </a:xfrm>
        </p:grpSpPr>
        <p:pic>
          <p:nvPicPr>
            <p:cNvPr id="22" name="Picture 21">
              <a:extLst>
                <a:ext uri="{FF2B5EF4-FFF2-40B4-BE49-F238E27FC236}">
                  <a16:creationId xmlns:a16="http://schemas.microsoft.com/office/drawing/2014/main" id="{2173227F-B2A9-56D2-0E63-CF435C460784}"/>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489093" y="1188392"/>
              <a:ext cx="3122145" cy="4192691"/>
            </a:xfrm>
            <a:prstGeom prst="rect">
              <a:avLst/>
            </a:prstGeom>
            <a:ln w="19050">
              <a:solidFill>
                <a:schemeClr val="tx1"/>
              </a:solidFill>
            </a:ln>
          </p:spPr>
        </p:pic>
        <p:sp>
          <p:nvSpPr>
            <p:cNvPr id="23" name="TextBox 22">
              <a:extLst>
                <a:ext uri="{FF2B5EF4-FFF2-40B4-BE49-F238E27FC236}">
                  <a16:creationId xmlns:a16="http://schemas.microsoft.com/office/drawing/2014/main" id="{4B4818B3-2CF8-800F-AD2B-1E337CE6BBD5}"/>
                </a:ext>
              </a:extLst>
            </p:cNvPr>
            <p:cNvSpPr txBox="1"/>
            <p:nvPr/>
          </p:nvSpPr>
          <p:spPr>
            <a:xfrm>
              <a:off x="9131683" y="1149689"/>
              <a:ext cx="2535850" cy="215444"/>
            </a:xfrm>
            <a:prstGeom prst="rect">
              <a:avLst/>
            </a:prstGeom>
            <a:noFill/>
          </p:spPr>
          <p:txBody>
            <a:bodyPr wrap="square">
              <a:spAutoFit/>
            </a:bodyPr>
            <a:lstStyle/>
            <a:p>
              <a:pPr algn="r"/>
              <a:r>
                <a:rPr lang="en-GB" sz="800" b="0" i="0" dirty="0">
                  <a:solidFill>
                    <a:schemeClr val="bg1">
                      <a:lumMod val="50000"/>
                    </a:schemeClr>
                  </a:solidFill>
                  <a:effectLst/>
                  <a:latin typeface="Calibri" panose="020F0502020204030204" pitchFamily="34" charset="0"/>
                  <a:cs typeface="Calibri" panose="020F0502020204030204" pitchFamily="34" charset="0"/>
                </a:rPr>
                <a:t>© Public Domain from Wikimedia Commons</a:t>
              </a:r>
              <a:endParaRPr lang="en-GB" sz="800" dirty="0">
                <a:solidFill>
                  <a:schemeClr val="bg1">
                    <a:lumMod val="50000"/>
                  </a:schemeClr>
                </a:solidFill>
                <a:latin typeface="Calibri" panose="020F0502020204030204" pitchFamily="34" charset="0"/>
                <a:cs typeface="Calibri" panose="020F0502020204030204" pitchFamily="34" charset="0"/>
              </a:endParaRPr>
            </a:p>
          </p:txBody>
        </p:sp>
      </p:grpSp>
      <p:pic>
        <p:nvPicPr>
          <p:cNvPr id="17" name="Picture 16" descr="A timeline highlighting World War 1 (1914 - 1918). The timeline spans from AD 1910 to AD 1922. ">
            <a:extLst>
              <a:ext uri="{FF2B5EF4-FFF2-40B4-BE49-F238E27FC236}">
                <a16:creationId xmlns:a16="http://schemas.microsoft.com/office/drawing/2014/main" id="{702FE521-FAC6-D05E-B93F-EF128A36AE3A}"/>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26" name="Logo">
            <a:extLst>
              <a:ext uri="{FF2B5EF4-FFF2-40B4-BE49-F238E27FC236}">
                <a16:creationId xmlns:a16="http://schemas.microsoft.com/office/drawing/2014/main" id="{BDEDEF5C-2C1F-2A5B-06E4-F751518B1F77}"/>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par>
                                <p:cTn id="24" presetID="2" presetClass="entr" presetSubtype="1" accel="50000" fill="hold" nodeType="with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additive="base">
                                        <p:cTn id="26" dur="500" fill="hold"/>
                                        <p:tgtEl>
                                          <p:spTgt spid="25"/>
                                        </p:tgtEl>
                                        <p:attrNameLst>
                                          <p:attrName>ppt_x</p:attrName>
                                        </p:attrNameLst>
                                      </p:cBhvr>
                                      <p:tavLst>
                                        <p:tav tm="0">
                                          <p:val>
                                            <p:strVal val="#ppt_x"/>
                                          </p:val>
                                        </p:tav>
                                        <p:tav tm="100000">
                                          <p:val>
                                            <p:strVal val="#ppt_x"/>
                                          </p:val>
                                        </p:tav>
                                      </p:tavLst>
                                    </p:anim>
                                    <p:anim calcmode="lin" valueType="num">
                                      <p:cBhvr additive="base">
                                        <p:cTn id="27"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19" grpId="0"/>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2A10EE1-0D26-0FF4-5B44-5758493DCB07}"/>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99C845C-47D2-990E-B02B-E737A89F057B}"/>
              </a:ext>
            </a:extLst>
          </p:cNvPr>
          <p:cNvSpPr>
            <a:spLocks noGrp="1"/>
          </p:cNvSpPr>
          <p:nvPr>
            <p:ph type="ctrTitle"/>
          </p:nvPr>
        </p:nvSpPr>
        <p:spPr>
          <a:xfrm>
            <a:off x="1524000" y="-1280448"/>
            <a:ext cx="9144000" cy="921925"/>
          </a:xfrm>
        </p:spPr>
        <p:txBody>
          <a:bodyPr>
            <a:normAutofit/>
          </a:bodyPr>
          <a:lstStyle/>
          <a:p>
            <a:r>
              <a:rPr lang="en-US" dirty="0"/>
              <a:t>Women at Work</a:t>
            </a:r>
          </a:p>
        </p:txBody>
      </p:sp>
      <p:sp>
        <p:nvSpPr>
          <p:cNvPr id="2" name="Slide Question">
            <a:extLst>
              <a:ext uri="{FF2B5EF4-FFF2-40B4-BE49-F238E27FC236}">
                <a16:creationId xmlns:a16="http://schemas.microsoft.com/office/drawing/2014/main" id="{94996651-9D0E-0A8B-1220-F2221DC3AE2A}"/>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WW2?</a:t>
            </a:r>
          </a:p>
        </p:txBody>
      </p:sp>
      <p:sp>
        <p:nvSpPr>
          <p:cNvPr id="3" name="Title">
            <a:extLst>
              <a:ext uri="{FF2B5EF4-FFF2-40B4-BE49-F238E27FC236}">
                <a16:creationId xmlns:a16="http://schemas.microsoft.com/office/drawing/2014/main" id="{BE9DB0B3-3C23-FD3D-4FF4-21A8A6BCF068}"/>
              </a:ext>
            </a:extLst>
          </p:cNvPr>
          <p:cNvSpPr txBox="1">
            <a:spLocks/>
          </p:cNvSpPr>
          <p:nvPr/>
        </p:nvSpPr>
        <p:spPr>
          <a:xfrm>
            <a:off x="532675" y="469311"/>
            <a:ext cx="505742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Women at Work</a:t>
            </a:r>
          </a:p>
        </p:txBody>
      </p:sp>
      <p:grpSp>
        <p:nvGrpSpPr>
          <p:cNvPr id="10" name="Group 9" descr="A black and white photograph of a group of mainly female workers cheering at Winston Churchil. He is stood raising his hat on a stick in response to the cheers. ">
            <a:extLst>
              <a:ext uri="{FF2B5EF4-FFF2-40B4-BE49-F238E27FC236}">
                <a16:creationId xmlns:a16="http://schemas.microsoft.com/office/drawing/2014/main" id="{B7EE7076-C004-6513-2B33-BA48104EF1CE}"/>
              </a:ext>
            </a:extLst>
          </p:cNvPr>
          <p:cNvGrpSpPr/>
          <p:nvPr/>
        </p:nvGrpSpPr>
        <p:grpSpPr>
          <a:xfrm>
            <a:off x="732934" y="1283613"/>
            <a:ext cx="4423527" cy="4485906"/>
            <a:chOff x="732934" y="1321321"/>
            <a:chExt cx="4423527" cy="4485906"/>
          </a:xfrm>
        </p:grpSpPr>
        <p:pic>
          <p:nvPicPr>
            <p:cNvPr id="6" name="Picture 5" descr="A group of people standing in front of a bus&#10;&#10;AI-generated content may be incorrect.">
              <a:extLst>
                <a:ext uri="{FF2B5EF4-FFF2-40B4-BE49-F238E27FC236}">
                  <a16:creationId xmlns:a16="http://schemas.microsoft.com/office/drawing/2014/main" id="{3839ABBE-8A75-839E-3A12-AF6D856A6480}"/>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32934" y="1360913"/>
              <a:ext cx="4423527" cy="4446314"/>
            </a:xfrm>
            <a:prstGeom prst="rect">
              <a:avLst/>
            </a:prstGeom>
            <a:ln w="19050">
              <a:solidFill>
                <a:schemeClr val="tx1"/>
              </a:solidFill>
            </a:ln>
          </p:spPr>
        </p:pic>
        <p:sp>
          <p:nvSpPr>
            <p:cNvPr id="8" name="TextBox 7">
              <a:extLst>
                <a:ext uri="{FF2B5EF4-FFF2-40B4-BE49-F238E27FC236}">
                  <a16:creationId xmlns:a16="http://schemas.microsoft.com/office/drawing/2014/main" id="{315D84E0-A125-D482-E2E1-872DBB955B2C}"/>
                </a:ext>
              </a:extLst>
            </p:cNvPr>
            <p:cNvSpPr txBox="1"/>
            <p:nvPr/>
          </p:nvSpPr>
          <p:spPr>
            <a:xfrm>
              <a:off x="3900428" y="1321321"/>
              <a:ext cx="923651" cy="215444"/>
            </a:xfrm>
            <a:prstGeom prst="rect">
              <a:avLst/>
            </a:prstGeom>
            <a:noFill/>
          </p:spPr>
          <p:txBody>
            <a:bodyPr wrap="none" rtlCol="0">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 IWM (H 25964)</a:t>
              </a:r>
            </a:p>
          </p:txBody>
        </p:sp>
      </p:grpSp>
      <p:sp>
        <p:nvSpPr>
          <p:cNvPr id="4" name="TextBox 3">
            <a:extLst>
              <a:ext uri="{FF2B5EF4-FFF2-40B4-BE49-F238E27FC236}">
                <a16:creationId xmlns:a16="http://schemas.microsoft.com/office/drawing/2014/main" id="{4361ED7A-055D-A477-CA2F-CA2855AEB621}"/>
              </a:ext>
            </a:extLst>
          </p:cNvPr>
          <p:cNvSpPr txBox="1"/>
          <p:nvPr/>
        </p:nvSpPr>
        <p:spPr>
          <a:xfrm>
            <a:off x="5356125" y="1165312"/>
            <a:ext cx="6112367" cy="66749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During the war, many women took up the jobs that the men who had left to serve overseas had previously done.</a:t>
            </a:r>
          </a:p>
        </p:txBody>
      </p:sp>
      <p:sp>
        <p:nvSpPr>
          <p:cNvPr id="7" name="TextBox 6">
            <a:extLst>
              <a:ext uri="{FF2B5EF4-FFF2-40B4-BE49-F238E27FC236}">
                <a16:creationId xmlns:a16="http://schemas.microsoft.com/office/drawing/2014/main" id="{D38AFBD6-F16E-823D-4FF0-B973103694A7}"/>
              </a:ext>
            </a:extLst>
          </p:cNvPr>
          <p:cNvSpPr txBox="1"/>
          <p:nvPr/>
        </p:nvSpPr>
        <p:spPr>
          <a:xfrm>
            <a:off x="5356126" y="1904677"/>
            <a:ext cx="4882956" cy="967573"/>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One such place in Bradford was Phoenix Works, which made ammunition and other military equipment during World War 2. </a:t>
            </a:r>
          </a:p>
        </p:txBody>
      </p:sp>
      <p:sp>
        <p:nvSpPr>
          <p:cNvPr id="9" name="TextBox 8">
            <a:extLst>
              <a:ext uri="{FF2B5EF4-FFF2-40B4-BE49-F238E27FC236}">
                <a16:creationId xmlns:a16="http://schemas.microsoft.com/office/drawing/2014/main" id="{101EFE53-CAB4-5FFE-C2BD-7E568EE57D38}"/>
              </a:ext>
            </a:extLst>
          </p:cNvPr>
          <p:cNvSpPr txBox="1"/>
          <p:nvPr/>
        </p:nvSpPr>
        <p:spPr>
          <a:xfrm>
            <a:off x="5356127" y="2944988"/>
            <a:ext cx="4692717" cy="66749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caption on the back of this photo, taken on 4th December 1942, by Capt. Horton, reads:</a:t>
            </a:r>
          </a:p>
        </p:txBody>
      </p:sp>
      <p:sp>
        <p:nvSpPr>
          <p:cNvPr id="11" name="TextBox 10">
            <a:extLst>
              <a:ext uri="{FF2B5EF4-FFF2-40B4-BE49-F238E27FC236}">
                <a16:creationId xmlns:a16="http://schemas.microsoft.com/office/drawing/2014/main" id="{230D421F-9F37-905B-8E09-EF49EF30317D}"/>
              </a:ext>
            </a:extLst>
          </p:cNvPr>
          <p:cNvSpPr txBox="1"/>
          <p:nvPr/>
        </p:nvSpPr>
        <p:spPr>
          <a:xfrm>
            <a:off x="5356125" y="3685216"/>
            <a:ext cx="4692717" cy="967573"/>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Prime Minister raises his famous hat on his stick in response to the cheers of the workers at a factory he visited. (Phoenix Works, Bradford)'</a:t>
            </a:r>
          </a:p>
        </p:txBody>
      </p:sp>
      <p:sp>
        <p:nvSpPr>
          <p:cNvPr id="12" name="TextBox 11">
            <a:extLst>
              <a:ext uri="{FF2B5EF4-FFF2-40B4-BE49-F238E27FC236}">
                <a16:creationId xmlns:a16="http://schemas.microsoft.com/office/drawing/2014/main" id="{CC02A90A-4313-E8C6-D92D-3DF70F559877}"/>
              </a:ext>
            </a:extLst>
          </p:cNvPr>
          <p:cNvSpPr txBox="1"/>
          <p:nvPr/>
        </p:nvSpPr>
        <p:spPr>
          <a:xfrm>
            <a:off x="5356124" y="4724664"/>
            <a:ext cx="4787117"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You can clearly see that most of the cheering crowd are women. </a:t>
            </a:r>
          </a:p>
        </p:txBody>
      </p:sp>
      <p:pic>
        <p:nvPicPr>
          <p:cNvPr id="16" name="Picture 15" descr="An illustration of a female worker during World War 2. She wears blue overalls and a green hairnet. ">
            <a:extLst>
              <a:ext uri="{FF2B5EF4-FFF2-40B4-BE49-F238E27FC236}">
                <a16:creationId xmlns:a16="http://schemas.microsoft.com/office/drawing/2014/main" id="{2F30D032-AC45-3430-2E07-58CEAC8BEAF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63010" y="1802640"/>
            <a:ext cx="1524000" cy="4942238"/>
          </a:xfrm>
          <a:prstGeom prst="rect">
            <a:avLst/>
          </a:prstGeom>
        </p:spPr>
      </p:pic>
      <p:pic>
        <p:nvPicPr>
          <p:cNvPr id="21" name="Picture 20" descr="A timeline highlighting World War 2 (1939 - 1945). The timeline spans from AD 1933 to AD 1952. ">
            <a:extLst>
              <a:ext uri="{FF2B5EF4-FFF2-40B4-BE49-F238E27FC236}">
                <a16:creationId xmlns:a16="http://schemas.microsoft.com/office/drawing/2014/main" id="{28E0D807-17AB-1572-D577-E311BB9497C4}"/>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 y="5237521"/>
            <a:ext cx="12191999" cy="1619758"/>
          </a:xfrm>
          <a:prstGeom prst="rect">
            <a:avLst/>
          </a:prstGeom>
        </p:spPr>
      </p:pic>
      <p:pic>
        <p:nvPicPr>
          <p:cNvPr id="5" name="Logo">
            <a:extLst>
              <a:ext uri="{FF2B5EF4-FFF2-40B4-BE49-F238E27FC236}">
                <a16:creationId xmlns:a16="http://schemas.microsoft.com/office/drawing/2014/main" id="{672CEF62-D2AA-4187-AA08-AD25DFA6FA3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28299213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2" presetClass="entr" presetSubtype="1" accel="5000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ppt_x"/>
                                          </p:val>
                                        </p:tav>
                                        <p:tav tm="100000">
                                          <p:val>
                                            <p:strVal val="#ppt_x"/>
                                          </p:val>
                                        </p:tav>
                                      </p:tavLst>
                                    </p:anim>
                                    <p:anim calcmode="lin" valueType="num">
                                      <p:cBhvr additive="base">
                                        <p:cTn id="35"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9" grpId="0"/>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178AE5A-C0D2-609D-8E4C-978B47D47367}"/>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10E7220-1625-4E88-42AF-33B87635DC75}"/>
              </a:ext>
            </a:extLst>
          </p:cNvPr>
          <p:cNvSpPr>
            <a:spLocks noGrp="1"/>
          </p:cNvSpPr>
          <p:nvPr>
            <p:ph type="ctrTitle"/>
          </p:nvPr>
        </p:nvSpPr>
        <p:spPr>
          <a:xfrm>
            <a:off x="2940505" y="-1280448"/>
            <a:ext cx="6215406" cy="921925"/>
          </a:xfrm>
        </p:spPr>
        <p:txBody>
          <a:bodyPr>
            <a:normAutofit fontScale="90000"/>
          </a:bodyPr>
          <a:lstStyle/>
          <a:p>
            <a:r>
              <a:rPr lang="en-US" dirty="0"/>
              <a:t>Bradford’s contribution To The War Effort</a:t>
            </a:r>
          </a:p>
        </p:txBody>
      </p:sp>
      <p:sp>
        <p:nvSpPr>
          <p:cNvPr id="2" name="Slide Question">
            <a:extLst>
              <a:ext uri="{FF2B5EF4-FFF2-40B4-BE49-F238E27FC236}">
                <a16:creationId xmlns:a16="http://schemas.microsoft.com/office/drawing/2014/main" id="{CB6E8A87-5212-0525-FBD4-2349D3FB799A}"/>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was the impact of WW2?</a:t>
            </a:r>
          </a:p>
        </p:txBody>
      </p:sp>
      <p:sp>
        <p:nvSpPr>
          <p:cNvPr id="4" name="TextBox 3">
            <a:extLst>
              <a:ext uri="{FF2B5EF4-FFF2-40B4-BE49-F238E27FC236}">
                <a16:creationId xmlns:a16="http://schemas.microsoft.com/office/drawing/2014/main" id="{F72E27A3-0029-85B1-9A46-51AA8FFE2C90}"/>
              </a:ext>
            </a:extLst>
          </p:cNvPr>
          <p:cNvSpPr txBox="1"/>
          <p:nvPr/>
        </p:nvSpPr>
        <p:spPr>
          <a:xfrm>
            <a:off x="576736" y="580851"/>
            <a:ext cx="8686800" cy="36740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When World War 2 ended in 1945, Bradford had contributed greatly to the war effort.</a:t>
            </a:r>
          </a:p>
        </p:txBody>
      </p:sp>
      <p:pic>
        <p:nvPicPr>
          <p:cNvPr id="19" name="Picture 18" descr="A purple icon showing a silhouette of a soldier wearing a helmet.&#10;">
            <a:extLst>
              <a:ext uri="{FF2B5EF4-FFF2-40B4-BE49-F238E27FC236}">
                <a16:creationId xmlns:a16="http://schemas.microsoft.com/office/drawing/2014/main" id="{B4E686DC-211C-7621-261A-2B9099550E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6939" y="1247856"/>
            <a:ext cx="1188301" cy="1188301"/>
          </a:xfrm>
          <a:prstGeom prst="rect">
            <a:avLst/>
          </a:prstGeom>
        </p:spPr>
      </p:pic>
      <p:sp>
        <p:nvSpPr>
          <p:cNvPr id="23" name="TextBox 22">
            <a:extLst>
              <a:ext uri="{FF2B5EF4-FFF2-40B4-BE49-F238E27FC236}">
                <a16:creationId xmlns:a16="http://schemas.microsoft.com/office/drawing/2014/main" id="{F65475D0-4925-2381-5597-665DD8D41544}"/>
              </a:ext>
            </a:extLst>
          </p:cNvPr>
          <p:cNvSpPr txBox="1"/>
          <p:nvPr/>
        </p:nvSpPr>
        <p:spPr>
          <a:xfrm>
            <a:off x="2026235" y="1344772"/>
            <a:ext cx="4021973"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Many people from the area fought in the war in locations around the world. Sadly, not all of them came home. </a:t>
            </a:r>
          </a:p>
        </p:txBody>
      </p:sp>
      <p:pic>
        <p:nvPicPr>
          <p:cNvPr id="17" name="Picture 16" descr="A purple icon showing a black silhouette of a car. &#10;">
            <a:extLst>
              <a:ext uri="{FF2B5EF4-FFF2-40B4-BE49-F238E27FC236}">
                <a16:creationId xmlns:a16="http://schemas.microsoft.com/office/drawing/2014/main" id="{5E2FACFC-C867-408C-EBBA-8C4AA416A7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46938" y="2603047"/>
            <a:ext cx="1188301" cy="1188301"/>
          </a:xfrm>
          <a:prstGeom prst="rect">
            <a:avLst/>
          </a:prstGeom>
        </p:spPr>
      </p:pic>
      <p:sp>
        <p:nvSpPr>
          <p:cNvPr id="24" name="TextBox 23">
            <a:extLst>
              <a:ext uri="{FF2B5EF4-FFF2-40B4-BE49-F238E27FC236}">
                <a16:creationId xmlns:a16="http://schemas.microsoft.com/office/drawing/2014/main" id="{D69DAFDB-D620-23AE-AD2B-49260617E633}"/>
              </a:ext>
            </a:extLst>
          </p:cNvPr>
          <p:cNvSpPr txBox="1"/>
          <p:nvPr/>
        </p:nvSpPr>
        <p:spPr>
          <a:xfrm>
            <a:off x="2026235" y="2713410"/>
            <a:ext cx="2985024"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Important products that were required for the war were made locally.</a:t>
            </a:r>
          </a:p>
        </p:txBody>
      </p:sp>
      <p:pic>
        <p:nvPicPr>
          <p:cNvPr id="22" name="Picture 21" descr="A purple icon showing black silhouettes of a group of military planes. ">
            <a:extLst>
              <a:ext uri="{FF2B5EF4-FFF2-40B4-BE49-F238E27FC236}">
                <a16:creationId xmlns:a16="http://schemas.microsoft.com/office/drawing/2014/main" id="{768A6823-8EFB-EA7C-B6F2-C0385C6FB94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46937" y="3956301"/>
            <a:ext cx="1188301" cy="1188301"/>
          </a:xfrm>
          <a:prstGeom prst="rect">
            <a:avLst/>
          </a:prstGeom>
        </p:spPr>
      </p:pic>
      <p:sp>
        <p:nvSpPr>
          <p:cNvPr id="25" name="TextBox 24">
            <a:extLst>
              <a:ext uri="{FF2B5EF4-FFF2-40B4-BE49-F238E27FC236}">
                <a16:creationId xmlns:a16="http://schemas.microsoft.com/office/drawing/2014/main" id="{729F82A4-3580-B629-FD76-AB3BA82FBCA4}"/>
              </a:ext>
            </a:extLst>
          </p:cNvPr>
          <p:cNvSpPr txBox="1"/>
          <p:nvPr/>
        </p:nvSpPr>
        <p:spPr>
          <a:xfrm>
            <a:off x="2026235" y="4066666"/>
            <a:ext cx="3597766"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People bravely stayed in the area during the war despite the constant danger of air raids.</a:t>
            </a:r>
          </a:p>
        </p:txBody>
      </p:sp>
      <p:pic>
        <p:nvPicPr>
          <p:cNvPr id="27" name="Picture 26" descr="An illustration of a female worker during World War 2. She wears blue overalls and a green hairnet. ">
            <a:extLst>
              <a:ext uri="{FF2B5EF4-FFF2-40B4-BE49-F238E27FC236}">
                <a16:creationId xmlns:a16="http://schemas.microsoft.com/office/drawing/2014/main" id="{4EBCAE18-72D7-86E4-D1EB-2DBCB4896E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10781" y="1987223"/>
            <a:ext cx="1309692" cy="4247251"/>
          </a:xfrm>
          <a:prstGeom prst="rect">
            <a:avLst/>
          </a:prstGeom>
        </p:spPr>
      </p:pic>
      <p:pic>
        <p:nvPicPr>
          <p:cNvPr id="28" name="Picture 27" descr="An illustration of a World War 2 solider. He wears a green army uniform, a grey helmet and carries military gear. ">
            <a:extLst>
              <a:ext uri="{FF2B5EF4-FFF2-40B4-BE49-F238E27FC236}">
                <a16:creationId xmlns:a16="http://schemas.microsoft.com/office/drawing/2014/main" id="{9D0B19F6-FFA3-C495-4E56-487F36A584E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334894" y="1856527"/>
            <a:ext cx="1534464" cy="4424241"/>
          </a:xfrm>
          <a:prstGeom prst="rect">
            <a:avLst/>
          </a:prstGeom>
        </p:spPr>
      </p:pic>
      <p:pic>
        <p:nvPicPr>
          <p:cNvPr id="29" name="Picture 28" descr="An illustration of a World War 1 soldier in green military uniform. He is smiling. ">
            <a:extLst>
              <a:ext uri="{FF2B5EF4-FFF2-40B4-BE49-F238E27FC236}">
                <a16:creationId xmlns:a16="http://schemas.microsoft.com/office/drawing/2014/main" id="{3B1D3282-9118-7685-3A8A-AC5E3A66F92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377107" y="1937232"/>
            <a:ext cx="1309693" cy="4347233"/>
          </a:xfrm>
          <a:prstGeom prst="rect">
            <a:avLst/>
          </a:prstGeom>
        </p:spPr>
      </p:pic>
      <p:sp>
        <p:nvSpPr>
          <p:cNvPr id="26" name="TextBox 25">
            <a:extLst>
              <a:ext uri="{FF2B5EF4-FFF2-40B4-BE49-F238E27FC236}">
                <a16:creationId xmlns:a16="http://schemas.microsoft.com/office/drawing/2014/main" id="{A139EE75-EB9E-BE8A-68CC-CA6D91C74FC8}"/>
              </a:ext>
            </a:extLst>
          </p:cNvPr>
          <p:cNvSpPr txBox="1"/>
          <p:nvPr/>
        </p:nvSpPr>
        <p:spPr>
          <a:xfrm>
            <a:off x="8911571" y="2866338"/>
            <a:ext cx="2692303" cy="2167901"/>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Without the contribution of people from Bradford and other communities nationwide, Britain would not have been able contribute to the war in the way that it did.</a:t>
            </a:r>
          </a:p>
        </p:txBody>
      </p:sp>
      <p:pic>
        <p:nvPicPr>
          <p:cNvPr id="21" name="Picture 20" descr="A timeline highlighting World War 2 (1939 - 1945). The timeline spans from AD 1933 to AD 1952. ">
            <a:extLst>
              <a:ext uri="{FF2B5EF4-FFF2-40B4-BE49-F238E27FC236}">
                <a16:creationId xmlns:a16="http://schemas.microsoft.com/office/drawing/2014/main" id="{116BBE7D-8D5E-2ED3-B963-1E393178F1A4}"/>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1" y="5237521"/>
            <a:ext cx="12191999" cy="1619758"/>
          </a:xfrm>
          <a:prstGeom prst="rect">
            <a:avLst/>
          </a:prstGeom>
        </p:spPr>
      </p:pic>
      <p:pic>
        <p:nvPicPr>
          <p:cNvPr id="5" name="Logo">
            <a:extLst>
              <a:ext uri="{FF2B5EF4-FFF2-40B4-BE49-F238E27FC236}">
                <a16:creationId xmlns:a16="http://schemas.microsoft.com/office/drawing/2014/main" id="{4EC534B2-1021-3AC1-0FA6-3A30A879A7EC}"/>
              </a:ext>
              <a:ext uri="{C183D7F6-B498-43B3-948B-1728B52AA6E4}">
                <adec:decorative xmlns:adec="http://schemas.microsoft.com/office/drawing/2017/decorative" val="1"/>
              </a:ext>
            </a:extLst>
          </p:cNvPr>
          <p:cNvPicPr>
            <a:picLocks noChangeAspect="1"/>
          </p:cNvPicPr>
          <p:nvPr/>
        </p:nvPicPr>
        <p:blipFill>
          <a:blip r:embed="rId11"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16118909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500"/>
                                        <p:tgtEl>
                                          <p:spTgt spid="25"/>
                                        </p:tgtEl>
                                      </p:cBhvr>
                                    </p:animEffect>
                                  </p:childTnLst>
                                </p:cTn>
                              </p:par>
                            </p:childTnLst>
                          </p:cTn>
                        </p:par>
                        <p:par>
                          <p:cTn id="32" fill="hold">
                            <p:stCondLst>
                              <p:cond delay="3500"/>
                            </p:stCondLst>
                            <p:childTnLst>
                              <p:par>
                                <p:cTn id="33" presetID="2" presetClass="entr" presetSubtype="1" accel="5000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ppt_x"/>
                                          </p:val>
                                        </p:tav>
                                        <p:tav tm="100000">
                                          <p:val>
                                            <p:strVal val="#ppt_x"/>
                                          </p:val>
                                        </p:tav>
                                      </p:tavLst>
                                    </p:anim>
                                    <p:anim calcmode="lin" valueType="num">
                                      <p:cBhvr additive="base">
                                        <p:cTn id="36" dur="500" fill="hold"/>
                                        <p:tgtEl>
                                          <p:spTgt spid="27"/>
                                        </p:tgtEl>
                                        <p:attrNameLst>
                                          <p:attrName>ppt_y</p:attrName>
                                        </p:attrNameLst>
                                      </p:cBhvr>
                                      <p:tavLst>
                                        <p:tav tm="0">
                                          <p:val>
                                            <p:strVal val="0-#ppt_h/2"/>
                                          </p:val>
                                        </p:tav>
                                        <p:tav tm="100000">
                                          <p:val>
                                            <p:strVal val="#ppt_y"/>
                                          </p:val>
                                        </p:tav>
                                      </p:tavLst>
                                    </p:anim>
                                  </p:childTnLst>
                                </p:cTn>
                              </p:par>
                              <p:par>
                                <p:cTn id="37" presetID="2" presetClass="entr" presetSubtype="1" accel="5000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0-#ppt_h/2"/>
                                          </p:val>
                                        </p:tav>
                                        <p:tav tm="100000">
                                          <p:val>
                                            <p:strVal val="#ppt_y"/>
                                          </p:val>
                                        </p:tav>
                                      </p:tavLst>
                                    </p:anim>
                                  </p:childTnLst>
                                </p:cTn>
                              </p:par>
                              <p:par>
                                <p:cTn id="41" presetID="2" presetClass="entr" presetSubtype="1" accel="50000" fill="hold"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0-#ppt_h/2"/>
                                          </p:val>
                                        </p:tav>
                                        <p:tav tm="100000">
                                          <p:val>
                                            <p:strVal val="#ppt_y"/>
                                          </p:val>
                                        </p:tav>
                                      </p:tavLst>
                                    </p:anim>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3" grpId="0"/>
      <p:bldP spid="24" grpId="0"/>
      <p:bldP spid="25" grpId="0"/>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C9AEE6C-7446-B13E-812E-5A608043070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274E4EE7-8F26-302A-1CC2-2B3B7550DAC7}"/>
              </a:ext>
            </a:extLst>
          </p:cNvPr>
          <p:cNvSpPr>
            <a:spLocks noGrp="1"/>
          </p:cNvSpPr>
          <p:nvPr>
            <p:ph type="ctrTitle"/>
          </p:nvPr>
        </p:nvSpPr>
        <p:spPr>
          <a:xfrm>
            <a:off x="1524000" y="-1280448"/>
            <a:ext cx="9144000" cy="921925"/>
          </a:xfrm>
        </p:spPr>
        <p:txBody>
          <a:bodyPr>
            <a:normAutofit/>
          </a:bodyPr>
          <a:lstStyle/>
          <a:p>
            <a:r>
              <a:rPr lang="en-US" dirty="0"/>
              <a:t>World War 2 Roll of </a:t>
            </a:r>
            <a:r>
              <a:rPr lang="en-US" dirty="0" err="1"/>
              <a:t>Honour</a:t>
            </a:r>
            <a:endParaRPr lang="en-US" dirty="0"/>
          </a:p>
        </p:txBody>
      </p:sp>
      <p:sp>
        <p:nvSpPr>
          <p:cNvPr id="2" name="Slide Question">
            <a:extLst>
              <a:ext uri="{FF2B5EF4-FFF2-40B4-BE49-F238E27FC236}">
                <a16:creationId xmlns:a16="http://schemas.microsoft.com/office/drawing/2014/main" id="{03BEE149-2779-5C11-7079-11AD3F78BE52}"/>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do we remember ?</a:t>
            </a:r>
          </a:p>
        </p:txBody>
      </p:sp>
      <p:sp>
        <p:nvSpPr>
          <p:cNvPr id="3" name="Title">
            <a:extLst>
              <a:ext uri="{FF2B5EF4-FFF2-40B4-BE49-F238E27FC236}">
                <a16:creationId xmlns:a16="http://schemas.microsoft.com/office/drawing/2014/main" id="{96D217AC-143D-4A43-EF29-7BAED10E8656}"/>
              </a:ext>
            </a:extLst>
          </p:cNvPr>
          <p:cNvSpPr txBox="1">
            <a:spLocks/>
          </p:cNvSpPr>
          <p:nvPr/>
        </p:nvSpPr>
        <p:spPr>
          <a:xfrm>
            <a:off x="617517" y="525873"/>
            <a:ext cx="868680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World War 2 Roll of Honour</a:t>
            </a:r>
          </a:p>
        </p:txBody>
      </p:sp>
      <p:sp>
        <p:nvSpPr>
          <p:cNvPr id="6" name="TextBox 5">
            <a:extLst>
              <a:ext uri="{FF2B5EF4-FFF2-40B4-BE49-F238E27FC236}">
                <a16:creationId xmlns:a16="http://schemas.microsoft.com/office/drawing/2014/main" id="{066F1185-C1B6-8E38-8D63-285641B3F2A2}"/>
              </a:ext>
            </a:extLst>
          </p:cNvPr>
          <p:cNvSpPr txBox="1"/>
          <p:nvPr/>
        </p:nvSpPr>
        <p:spPr>
          <a:xfrm>
            <a:off x="617520" y="1539387"/>
            <a:ext cx="4871957"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Inside Bradford Cathedral, a Roll of Honour commemorates the 682 people from Bradford who lost their lives serving in the World War 2. </a:t>
            </a:r>
          </a:p>
        </p:txBody>
      </p:sp>
      <p:sp>
        <p:nvSpPr>
          <p:cNvPr id="7" name="TextBox 6">
            <a:extLst>
              <a:ext uri="{FF2B5EF4-FFF2-40B4-BE49-F238E27FC236}">
                <a16:creationId xmlns:a16="http://schemas.microsoft.com/office/drawing/2014/main" id="{680609E7-DD81-169C-6AEF-A3B07873B122}"/>
              </a:ext>
            </a:extLst>
          </p:cNvPr>
          <p:cNvSpPr txBox="1"/>
          <p:nvPr/>
        </p:nvSpPr>
        <p:spPr>
          <a:xfrm>
            <a:off x="617519" y="2591772"/>
            <a:ext cx="4871957"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names are recorded in a beautifully hand-written Book of Remembrance, displayed in a specially made wooden and glass case.</a:t>
            </a:r>
          </a:p>
        </p:txBody>
      </p:sp>
      <p:sp>
        <p:nvSpPr>
          <p:cNvPr id="8" name="TextBox 7">
            <a:extLst>
              <a:ext uri="{FF2B5EF4-FFF2-40B4-BE49-F238E27FC236}">
                <a16:creationId xmlns:a16="http://schemas.microsoft.com/office/drawing/2014/main" id="{0628FBF2-3EEB-A031-0871-A51CBD53522C}"/>
              </a:ext>
            </a:extLst>
          </p:cNvPr>
          <p:cNvSpPr txBox="1"/>
          <p:nvPr/>
        </p:nvSpPr>
        <p:spPr>
          <a:xfrm>
            <a:off x="617518" y="3644157"/>
            <a:ext cx="4871957"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This quiet and respectful memorial ensures that those who died are never forgotten.</a:t>
            </a:r>
          </a:p>
        </p:txBody>
      </p:sp>
      <p:sp>
        <p:nvSpPr>
          <p:cNvPr id="9" name="TextBox 8">
            <a:extLst>
              <a:ext uri="{FF2B5EF4-FFF2-40B4-BE49-F238E27FC236}">
                <a16:creationId xmlns:a16="http://schemas.microsoft.com/office/drawing/2014/main" id="{2CE2DDDF-33E0-C8AD-9AC4-4DA2BEA88CEF}"/>
              </a:ext>
            </a:extLst>
          </p:cNvPr>
          <p:cNvSpPr txBox="1"/>
          <p:nvPr/>
        </p:nvSpPr>
        <p:spPr>
          <a:xfrm>
            <a:off x="617517" y="4408001"/>
            <a:ext cx="4871957"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A plaque on the Bradford War Memorial was also updated to include the dates of World War 2.</a:t>
            </a:r>
          </a:p>
        </p:txBody>
      </p:sp>
      <p:grpSp>
        <p:nvGrpSpPr>
          <p:cNvPr id="12" name="Group 11" descr="A colour photograph of the World War 2 Roll of Honour. A hand written book of remembrance showing the names of those who died in the war. ">
            <a:extLst>
              <a:ext uri="{FF2B5EF4-FFF2-40B4-BE49-F238E27FC236}">
                <a16:creationId xmlns:a16="http://schemas.microsoft.com/office/drawing/2014/main" id="{81AFA61F-A39D-7743-5EA3-D06BFECD9B51}"/>
              </a:ext>
            </a:extLst>
          </p:cNvPr>
          <p:cNvGrpSpPr/>
          <p:nvPr/>
        </p:nvGrpSpPr>
        <p:grpSpPr>
          <a:xfrm>
            <a:off x="5612019" y="1353316"/>
            <a:ext cx="5888675" cy="3933112"/>
            <a:chOff x="5612019" y="1353316"/>
            <a:chExt cx="5888675" cy="3933112"/>
          </a:xfrm>
        </p:grpSpPr>
        <p:pic>
          <p:nvPicPr>
            <p:cNvPr id="10" name="Picture 9">
              <a:extLst>
                <a:ext uri="{FF2B5EF4-FFF2-40B4-BE49-F238E27FC236}">
                  <a16:creationId xmlns:a16="http://schemas.microsoft.com/office/drawing/2014/main" id="{5D5E7C23-E714-DBA6-8218-21956EA1D899}"/>
                </a:ext>
              </a:extLst>
            </p:cNvPr>
            <p:cNvPicPr>
              <a:picLocks noChangeAspect="1"/>
            </p:cNvPicPr>
            <p:nvPr/>
          </p:nvPicPr>
          <p:blipFill>
            <a:blip r:embed="rId4"/>
            <a:stretch>
              <a:fillRect/>
            </a:stretch>
          </p:blipFill>
          <p:spPr>
            <a:xfrm>
              <a:off x="5612019" y="1398295"/>
              <a:ext cx="5803841" cy="3888133"/>
            </a:xfrm>
            <a:prstGeom prst="rect">
              <a:avLst/>
            </a:prstGeom>
            <a:ln w="19050">
              <a:solidFill>
                <a:schemeClr val="tx1"/>
              </a:solidFill>
            </a:ln>
          </p:spPr>
        </p:pic>
        <p:sp>
          <p:nvSpPr>
            <p:cNvPr id="11" name="TextBox 10">
              <a:extLst>
                <a:ext uri="{FF2B5EF4-FFF2-40B4-BE49-F238E27FC236}">
                  <a16:creationId xmlns:a16="http://schemas.microsoft.com/office/drawing/2014/main" id="{FB458D11-E647-5F1F-766E-36D72B4CC490}"/>
                </a:ext>
              </a:extLst>
            </p:cNvPr>
            <p:cNvSpPr txBox="1"/>
            <p:nvPr/>
          </p:nvSpPr>
          <p:spPr>
            <a:xfrm>
              <a:off x="10407125" y="1353316"/>
              <a:ext cx="1093569" cy="215444"/>
            </a:xfrm>
            <a:prstGeom prst="rect">
              <a:avLst/>
            </a:prstGeom>
            <a:noFill/>
          </p:spPr>
          <p:txBody>
            <a:bodyPr wrap="none" rtlCol="0">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 Bradford Cathedral</a:t>
              </a:r>
            </a:p>
          </p:txBody>
        </p:sp>
      </p:grpSp>
      <p:pic>
        <p:nvPicPr>
          <p:cNvPr id="21" name="Picture 20" descr="A timeline highlighting World War 2 (1939 - 1945). The timeline spans from AD 1933 to AD 1952. ">
            <a:extLst>
              <a:ext uri="{FF2B5EF4-FFF2-40B4-BE49-F238E27FC236}">
                <a16:creationId xmlns:a16="http://schemas.microsoft.com/office/drawing/2014/main" id="{72818DA8-6BBB-69D0-CD5E-09648D254937}"/>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 y="5237521"/>
            <a:ext cx="12191999" cy="1619758"/>
          </a:xfrm>
          <a:prstGeom prst="rect">
            <a:avLst/>
          </a:prstGeom>
        </p:spPr>
      </p:pic>
      <p:pic>
        <p:nvPicPr>
          <p:cNvPr id="5" name="Logo">
            <a:extLst>
              <a:ext uri="{FF2B5EF4-FFF2-40B4-BE49-F238E27FC236}">
                <a16:creationId xmlns:a16="http://schemas.microsoft.com/office/drawing/2014/main" id="{FC993E9F-1D0F-6D01-AC7E-E91EADE5082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1607488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7EB555B-0335-ED1B-27BD-D2C5351F8A8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0CF7D1A-DA53-49CC-43DC-F0E04F2A5DBC}"/>
              </a:ext>
            </a:extLst>
          </p:cNvPr>
          <p:cNvSpPr>
            <a:spLocks noGrp="1"/>
          </p:cNvSpPr>
          <p:nvPr>
            <p:ph type="ctrTitle"/>
          </p:nvPr>
        </p:nvSpPr>
        <p:spPr>
          <a:xfrm>
            <a:off x="1524000" y="-1280448"/>
            <a:ext cx="9144000" cy="921925"/>
          </a:xfrm>
        </p:spPr>
        <p:txBody>
          <a:bodyPr>
            <a:normAutofit fontScale="90000"/>
          </a:bodyPr>
          <a:lstStyle/>
          <a:p>
            <a:r>
              <a:rPr lang="en-US" dirty="0"/>
              <a:t>Commonwealth War Memorial</a:t>
            </a:r>
          </a:p>
        </p:txBody>
      </p:sp>
      <p:sp>
        <p:nvSpPr>
          <p:cNvPr id="2" name="Slide Question">
            <a:extLst>
              <a:ext uri="{FF2B5EF4-FFF2-40B4-BE49-F238E27FC236}">
                <a16:creationId xmlns:a16="http://schemas.microsoft.com/office/drawing/2014/main" id="{26F343C4-5402-7A35-98A4-990F5F2CB1CA}"/>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latin typeface="Superclarendon Rg" panose="02000505080000020003" pitchFamily="2" charset="77"/>
              </a:rPr>
              <a:t>How do we remember ?</a:t>
            </a:r>
          </a:p>
        </p:txBody>
      </p:sp>
      <p:sp>
        <p:nvSpPr>
          <p:cNvPr id="3" name="Title">
            <a:extLst>
              <a:ext uri="{FF2B5EF4-FFF2-40B4-BE49-F238E27FC236}">
                <a16:creationId xmlns:a16="http://schemas.microsoft.com/office/drawing/2014/main" id="{D0CF044B-24F4-BCE5-543D-716AFEF87466}"/>
              </a:ext>
            </a:extLst>
          </p:cNvPr>
          <p:cNvSpPr txBox="1">
            <a:spLocks/>
          </p:cNvSpPr>
          <p:nvPr/>
        </p:nvSpPr>
        <p:spPr>
          <a:xfrm>
            <a:off x="542103" y="501179"/>
            <a:ext cx="898839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Commonwealth War Memorial</a:t>
            </a:r>
          </a:p>
        </p:txBody>
      </p:sp>
      <p:sp>
        <p:nvSpPr>
          <p:cNvPr id="6" name="TextBox 5">
            <a:extLst>
              <a:ext uri="{FF2B5EF4-FFF2-40B4-BE49-F238E27FC236}">
                <a16:creationId xmlns:a16="http://schemas.microsoft.com/office/drawing/2014/main" id="{8CA4A27D-C5A9-FD88-FE02-218CA33A932E}"/>
              </a:ext>
            </a:extLst>
          </p:cNvPr>
          <p:cNvSpPr txBox="1"/>
          <p:nvPr/>
        </p:nvSpPr>
        <p:spPr>
          <a:xfrm>
            <a:off x="617520" y="1397179"/>
            <a:ext cx="5349647"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In November 2024 the first Commonwealth War Memorial outside of London was unveiled in Bradford. </a:t>
            </a:r>
          </a:p>
        </p:txBody>
      </p:sp>
      <p:sp>
        <p:nvSpPr>
          <p:cNvPr id="7" name="TextBox 6">
            <a:extLst>
              <a:ext uri="{FF2B5EF4-FFF2-40B4-BE49-F238E27FC236}">
                <a16:creationId xmlns:a16="http://schemas.microsoft.com/office/drawing/2014/main" id="{3D1D97E0-D823-7CFB-C747-CE4131285E48}"/>
              </a:ext>
            </a:extLst>
          </p:cNvPr>
          <p:cNvSpPr txBox="1"/>
          <p:nvPr/>
        </p:nvSpPr>
        <p:spPr>
          <a:xfrm>
            <a:off x="617519" y="2145415"/>
            <a:ext cx="4871957" cy="645369"/>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It honours soldiers from both World Wars from the British Empire (Commonwealth).</a:t>
            </a:r>
          </a:p>
        </p:txBody>
      </p:sp>
      <p:sp>
        <p:nvSpPr>
          <p:cNvPr id="8" name="TextBox 7">
            <a:extLst>
              <a:ext uri="{FF2B5EF4-FFF2-40B4-BE49-F238E27FC236}">
                <a16:creationId xmlns:a16="http://schemas.microsoft.com/office/drawing/2014/main" id="{ABF0F865-31C0-10B0-452E-C045F51B4938}"/>
              </a:ext>
            </a:extLst>
          </p:cNvPr>
          <p:cNvSpPr txBox="1"/>
          <p:nvPr/>
        </p:nvSpPr>
        <p:spPr>
          <a:xfrm>
            <a:off x="617518" y="2888285"/>
            <a:ext cx="4871957" cy="1222451"/>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Mayor of Bradford said:</a:t>
            </a:r>
          </a:p>
          <a:p>
            <a:pPr>
              <a:lnSpc>
                <a:spcPct val="150000"/>
              </a:lnSpc>
            </a:pPr>
            <a:r>
              <a:rPr lang="en-GB" sz="1250" dirty="0">
                <a:latin typeface="Linkpen 17a Print" panose="03050602060000000000" pitchFamily="66" charset="77"/>
              </a:rPr>
              <a:t>'It will provide a lasting tribute to the bravery of Commonwealth soldiers, offering a space for reflection and unity'.</a:t>
            </a:r>
          </a:p>
        </p:txBody>
      </p:sp>
      <p:sp>
        <p:nvSpPr>
          <p:cNvPr id="9" name="TextBox 8">
            <a:extLst>
              <a:ext uri="{FF2B5EF4-FFF2-40B4-BE49-F238E27FC236}">
                <a16:creationId xmlns:a16="http://schemas.microsoft.com/office/drawing/2014/main" id="{DF78DDF4-48B8-E98E-AF9D-D459B020B54A}"/>
              </a:ext>
            </a:extLst>
          </p:cNvPr>
          <p:cNvSpPr txBox="1"/>
          <p:nvPr/>
        </p:nvSpPr>
        <p:spPr>
          <a:xfrm>
            <a:off x="617517" y="4208237"/>
            <a:ext cx="4871957" cy="933910"/>
          </a:xfrm>
          <a:prstGeom prst="rect">
            <a:avLst/>
          </a:prstGeom>
          <a:noFill/>
        </p:spPr>
        <p:txBody>
          <a:bodyPr wrap="square">
            <a:spAutoFit/>
          </a:bodyPr>
          <a:lstStyle/>
          <a:p>
            <a:pPr>
              <a:lnSpc>
                <a:spcPct val="150000"/>
              </a:lnSpc>
            </a:pPr>
            <a:r>
              <a:rPr lang="en-GB" sz="1250" dirty="0">
                <a:latin typeface="Linkpen 17a Print" panose="03050602060000000000" pitchFamily="66" charset="77"/>
              </a:rPr>
              <a:t>The ceremony was attended by veterans, including Mirza Khan (102), who served in the Indian Army during World War 2.</a:t>
            </a:r>
          </a:p>
        </p:txBody>
      </p:sp>
      <p:grpSp>
        <p:nvGrpSpPr>
          <p:cNvPr id="23" name="Group 22" descr="A modern day colour photograph of Mirza Khan standing by the Commonwealth War memorial. Many poppy wreaths are laid in front of it. ">
            <a:extLst>
              <a:ext uri="{FF2B5EF4-FFF2-40B4-BE49-F238E27FC236}">
                <a16:creationId xmlns:a16="http://schemas.microsoft.com/office/drawing/2014/main" id="{53395DEC-5572-F25E-9B2F-F3F5298D883B}"/>
              </a:ext>
            </a:extLst>
          </p:cNvPr>
          <p:cNvGrpSpPr/>
          <p:nvPr/>
        </p:nvGrpSpPr>
        <p:grpSpPr>
          <a:xfrm>
            <a:off x="6035872" y="1405297"/>
            <a:ext cx="5183482" cy="3056686"/>
            <a:chOff x="6035872" y="1405297"/>
            <a:chExt cx="5183482" cy="3056686"/>
          </a:xfrm>
        </p:grpSpPr>
        <p:pic>
          <p:nvPicPr>
            <p:cNvPr id="4" name="Picture 3">
              <a:extLst>
                <a:ext uri="{FF2B5EF4-FFF2-40B4-BE49-F238E27FC236}">
                  <a16:creationId xmlns:a16="http://schemas.microsoft.com/office/drawing/2014/main" id="{09C8CD36-F5AE-951A-6884-4E6D39A834A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092436" y="1405297"/>
              <a:ext cx="5126918" cy="3056686"/>
            </a:xfrm>
            <a:prstGeom prst="rect">
              <a:avLst/>
            </a:prstGeom>
            <a:ln w="19050">
              <a:solidFill>
                <a:schemeClr val="tx1"/>
              </a:solidFill>
            </a:ln>
          </p:spPr>
        </p:pic>
        <p:sp>
          <p:nvSpPr>
            <p:cNvPr id="22" name="TextBox 21">
              <a:extLst>
                <a:ext uri="{FF2B5EF4-FFF2-40B4-BE49-F238E27FC236}">
                  <a16:creationId xmlns:a16="http://schemas.microsoft.com/office/drawing/2014/main" id="{E8B2A020-44CC-C3AE-A6DA-421E13702103}"/>
                </a:ext>
              </a:extLst>
            </p:cNvPr>
            <p:cNvSpPr txBox="1"/>
            <p:nvPr/>
          </p:nvSpPr>
          <p:spPr>
            <a:xfrm>
              <a:off x="6035872" y="4178916"/>
              <a:ext cx="1188146" cy="215444"/>
            </a:xfrm>
            <a:prstGeom prst="rect">
              <a:avLst/>
            </a:prstGeom>
            <a:noFill/>
          </p:spPr>
          <p:txBody>
            <a:bodyPr wrap="none" rtlCol="0">
              <a:spAutoFit/>
            </a:bodyPr>
            <a:lstStyle/>
            <a:p>
              <a:r>
                <a:rPr lang="en-GB" sz="800" dirty="0">
                  <a:solidFill>
                    <a:schemeClr val="bg1">
                      <a:lumMod val="85000"/>
                    </a:schemeClr>
                  </a:solidFill>
                  <a:latin typeface="Calibri" panose="020F0502020204030204" pitchFamily="34" charset="0"/>
                  <a:cs typeface="Calibri" panose="020F0502020204030204" pitchFamily="34" charset="0"/>
                </a:rPr>
                <a:t>© </a:t>
              </a:r>
              <a:r>
                <a:rPr lang="en-GB" sz="800" dirty="0" err="1">
                  <a:solidFill>
                    <a:schemeClr val="bg1">
                      <a:lumMod val="85000"/>
                    </a:schemeClr>
                  </a:solidFill>
                  <a:latin typeface="Calibri" panose="020F0502020204030204" pitchFamily="34" charset="0"/>
                  <a:cs typeface="Calibri" panose="020F0502020204030204" pitchFamily="34" charset="0"/>
                </a:rPr>
                <a:t>Alamy</a:t>
              </a:r>
              <a:r>
                <a:rPr lang="en-GB" sz="800" dirty="0">
                  <a:solidFill>
                    <a:schemeClr val="bg1">
                      <a:lumMod val="85000"/>
                    </a:schemeClr>
                  </a:solidFill>
                  <a:latin typeface="Calibri" panose="020F0502020204030204" pitchFamily="34" charset="0"/>
                  <a:cs typeface="Calibri" panose="020F0502020204030204" pitchFamily="34" charset="0"/>
                </a:rPr>
                <a:t> Ref: 2YGD6XW</a:t>
              </a:r>
            </a:p>
          </p:txBody>
        </p:sp>
      </p:grpSp>
      <p:grpSp>
        <p:nvGrpSpPr>
          <p:cNvPr id="19" name="Group 18" descr="You can find out more about the memorial and about Mirza Khan here.&#10;">
            <a:extLst>
              <a:ext uri="{FF2B5EF4-FFF2-40B4-BE49-F238E27FC236}">
                <a16:creationId xmlns:a16="http://schemas.microsoft.com/office/drawing/2014/main" id="{C5369A14-FD66-D559-3FDB-4E16CBA2D91A}"/>
              </a:ext>
            </a:extLst>
          </p:cNvPr>
          <p:cNvGrpSpPr/>
          <p:nvPr/>
        </p:nvGrpSpPr>
        <p:grpSpPr>
          <a:xfrm>
            <a:off x="5937623" y="4375506"/>
            <a:ext cx="5699025" cy="933910"/>
            <a:chOff x="5937623" y="4375506"/>
            <a:chExt cx="5699025" cy="933910"/>
          </a:xfrm>
        </p:grpSpPr>
        <p:sp>
          <p:nvSpPr>
            <p:cNvPr id="15" name="Rectangle 14">
              <a:hlinkClick r:id="rId5"/>
              <a:extLst>
                <a:ext uri="{FF2B5EF4-FFF2-40B4-BE49-F238E27FC236}">
                  <a16:creationId xmlns:a16="http://schemas.microsoft.com/office/drawing/2014/main" id="{9F7B0282-C934-9751-2186-08DD02B26BCC}"/>
                </a:ext>
              </a:extLst>
            </p:cNvPr>
            <p:cNvSpPr/>
            <p:nvPr/>
          </p:nvSpPr>
          <p:spPr>
            <a:xfrm>
              <a:off x="5937623" y="4375506"/>
              <a:ext cx="5498354" cy="933910"/>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hlinkClick r:id="rId5"/>
              <a:extLst>
                <a:ext uri="{FF2B5EF4-FFF2-40B4-BE49-F238E27FC236}">
                  <a16:creationId xmlns:a16="http://schemas.microsoft.com/office/drawing/2014/main" id="{62ECED74-1A8D-13FB-77BB-FD19FA138AD2}"/>
                </a:ext>
              </a:extLst>
            </p:cNvPr>
            <p:cNvSpPr txBox="1"/>
            <p:nvPr/>
          </p:nvSpPr>
          <p:spPr>
            <a:xfrm>
              <a:off x="6092436" y="4519295"/>
              <a:ext cx="5199607" cy="646331"/>
            </a:xfrm>
            <a:prstGeom prst="rect">
              <a:avLst/>
            </a:prstGeom>
            <a:noFill/>
          </p:spPr>
          <p:txBody>
            <a:bodyPr wrap="square">
              <a:spAutoFit/>
            </a:bodyPr>
            <a:lstStyle/>
            <a:p>
              <a:pPr algn="ctr"/>
              <a:r>
                <a:rPr lang="en-GB" dirty="0">
                  <a:solidFill>
                    <a:srgbClr val="B65379"/>
                  </a:solidFill>
                  <a:latin typeface="Superclarendon Rg" panose="02000505080000020003" pitchFamily="2" charset="77"/>
                </a:rPr>
                <a:t>You can find out more about the memorial and about Mirza Khan here.</a:t>
              </a:r>
            </a:p>
          </p:txBody>
        </p:sp>
        <p:pic>
          <p:nvPicPr>
            <p:cNvPr id="17" name="Picture 16" descr="A hand cursor.">
              <a:extLst>
                <a:ext uri="{FF2B5EF4-FFF2-40B4-BE49-F238E27FC236}">
                  <a16:creationId xmlns:a16="http://schemas.microsoft.com/office/drawing/2014/main" id="{41FCAFE5-B19E-F455-246E-07FB24ACF39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217548" y="4546573"/>
              <a:ext cx="419100" cy="368300"/>
            </a:xfrm>
            <a:prstGeom prst="rect">
              <a:avLst/>
            </a:prstGeom>
          </p:spPr>
        </p:pic>
      </p:grpSp>
      <p:pic>
        <p:nvPicPr>
          <p:cNvPr id="20" name="Picture 19">
            <a:extLst>
              <a:ext uri="{FF2B5EF4-FFF2-40B4-BE49-F238E27FC236}">
                <a16:creationId xmlns:a16="http://schemas.microsoft.com/office/drawing/2014/main" id="{22B2AC5C-0556-5F2E-F179-EDB797C08110}"/>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889758">
            <a:off x="10529968" y="903878"/>
            <a:ext cx="1049263" cy="955578"/>
          </a:xfrm>
          <a:prstGeom prst="rect">
            <a:avLst/>
          </a:prstGeom>
        </p:spPr>
      </p:pic>
      <p:pic>
        <p:nvPicPr>
          <p:cNvPr id="21" name="Picture 20" descr="A timeline highlighting World War 2 (1939 - 1945). The timeline spans from AD 1933 to AD 1952. ">
            <a:extLst>
              <a:ext uri="{FF2B5EF4-FFF2-40B4-BE49-F238E27FC236}">
                <a16:creationId xmlns:a16="http://schemas.microsoft.com/office/drawing/2014/main" id="{7BB150F6-BB7E-65DE-339F-9D5717DCC31B}"/>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 y="5237521"/>
            <a:ext cx="12191999" cy="1619758"/>
          </a:xfrm>
          <a:prstGeom prst="rect">
            <a:avLst/>
          </a:prstGeom>
        </p:spPr>
      </p:pic>
      <p:pic>
        <p:nvPicPr>
          <p:cNvPr id="5" name="Logo">
            <a:extLst>
              <a:ext uri="{FF2B5EF4-FFF2-40B4-BE49-F238E27FC236}">
                <a16:creationId xmlns:a16="http://schemas.microsoft.com/office/drawing/2014/main" id="{EF505D13-086E-D944-4444-BB2E65E27E8B}"/>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30901139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2" presetClass="entr" presetSubtype="2" accel="5000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800" fill="hold"/>
                                        <p:tgtEl>
                                          <p:spTgt spid="20"/>
                                        </p:tgtEl>
                                        <p:attrNameLst>
                                          <p:attrName>ppt_x</p:attrName>
                                        </p:attrNameLst>
                                      </p:cBhvr>
                                      <p:tavLst>
                                        <p:tav tm="0">
                                          <p:val>
                                            <p:strVal val="1+#ppt_w/2"/>
                                          </p:val>
                                        </p:tav>
                                        <p:tav tm="100000">
                                          <p:val>
                                            <p:strVal val="#ppt_x"/>
                                          </p:val>
                                        </p:tav>
                                      </p:tavLst>
                                    </p:anim>
                                    <p:anim calcmode="lin" valueType="num">
                                      <p:cBhvr additive="base">
                                        <p:cTn id="15" dur="800" fill="hold"/>
                                        <p:tgtEl>
                                          <p:spTgt spid="20"/>
                                        </p:tgtEl>
                                        <p:attrNameLst>
                                          <p:attrName>ppt_y</p:attrName>
                                        </p:attrNameLst>
                                      </p:cBhvr>
                                      <p:tavLst>
                                        <p:tav tm="0">
                                          <p:val>
                                            <p:strVal val="#ppt_y"/>
                                          </p:val>
                                        </p:tav>
                                        <p:tav tm="100000">
                                          <p:val>
                                            <p:strVal val="#ppt_y"/>
                                          </p:val>
                                        </p:tav>
                                      </p:tavLst>
                                    </p:anim>
                                  </p:childTnLst>
                                </p:cTn>
                              </p:par>
                            </p:childTnLst>
                          </p:cTn>
                        </p:par>
                        <p:par>
                          <p:cTn id="16" fill="hold">
                            <p:stCondLst>
                              <p:cond delay="13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8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8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300"/>
                            </p:stCondLst>
                            <p:childTnLst>
                              <p:par>
                                <p:cTn id="33" presetID="2" presetClass="entr" presetSubtype="2" accel="5000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1000" fill="hold"/>
                                        <p:tgtEl>
                                          <p:spTgt spid="19"/>
                                        </p:tgtEl>
                                        <p:attrNameLst>
                                          <p:attrName>ppt_x</p:attrName>
                                        </p:attrNameLst>
                                      </p:cBhvr>
                                      <p:tavLst>
                                        <p:tav tm="0">
                                          <p:val>
                                            <p:strVal val="1+#ppt_w/2"/>
                                          </p:val>
                                        </p:tav>
                                        <p:tav tm="100000">
                                          <p:val>
                                            <p:strVal val="#ppt_x"/>
                                          </p:val>
                                        </p:tav>
                                      </p:tavLst>
                                    </p:anim>
                                    <p:anim calcmode="lin" valueType="num">
                                      <p:cBhvr additive="base">
                                        <p:cTn id="36"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D910BB5-9CD5-C3E0-0F26-27F1B6224F2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485F3A4-B1CC-D032-DE7E-47FD68B0BCD3}"/>
              </a:ext>
            </a:extLst>
          </p:cNvPr>
          <p:cNvSpPr>
            <a:spLocks noGrp="1"/>
          </p:cNvSpPr>
          <p:nvPr>
            <p:ph type="ctrTitle"/>
          </p:nvPr>
        </p:nvSpPr>
        <p:spPr>
          <a:xfrm>
            <a:off x="1524000" y="-1280448"/>
            <a:ext cx="9144000" cy="921925"/>
          </a:xfrm>
        </p:spPr>
        <p:txBody>
          <a:bodyPr/>
          <a:lstStyle/>
          <a:p>
            <a:r>
              <a:rPr lang="en-US" dirty="0"/>
              <a:t>Britain Declares War</a:t>
            </a:r>
          </a:p>
        </p:txBody>
      </p:sp>
      <p:sp>
        <p:nvSpPr>
          <p:cNvPr id="18" name="TextBox 17">
            <a:extLst>
              <a:ext uri="{FF2B5EF4-FFF2-40B4-BE49-F238E27FC236}">
                <a16:creationId xmlns:a16="http://schemas.microsoft.com/office/drawing/2014/main" id="{A56A5177-6D1E-8FAC-D01D-A87443358A54}"/>
              </a:ext>
            </a:extLst>
          </p:cNvPr>
          <p:cNvSpPr txBox="1"/>
          <p:nvPr/>
        </p:nvSpPr>
        <p:spPr>
          <a:xfrm>
            <a:off x="584790" y="563744"/>
            <a:ext cx="6081824" cy="967573"/>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World War 1, as it later came to be known, involved many countries from different parts of the world. The two sides were called the Allies and the Central Powers.</a:t>
            </a:r>
          </a:p>
        </p:txBody>
      </p:sp>
      <p:sp>
        <p:nvSpPr>
          <p:cNvPr id="19" name="TextBox 18">
            <a:extLst>
              <a:ext uri="{FF2B5EF4-FFF2-40B4-BE49-F238E27FC236}">
                <a16:creationId xmlns:a16="http://schemas.microsoft.com/office/drawing/2014/main" id="{39BFA90A-2E39-246A-D183-5D2F3B2D0960}"/>
              </a:ext>
            </a:extLst>
          </p:cNvPr>
          <p:cNvSpPr txBox="1"/>
          <p:nvPr/>
        </p:nvSpPr>
        <p:spPr>
          <a:xfrm>
            <a:off x="584790" y="1652870"/>
            <a:ext cx="6432698" cy="667490"/>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The Allies included countries such as Britain, France, Russia, and later, the United States. </a:t>
            </a:r>
          </a:p>
        </p:txBody>
      </p:sp>
      <p:sp>
        <p:nvSpPr>
          <p:cNvPr id="20" name="TextBox 19">
            <a:extLst>
              <a:ext uri="{FF2B5EF4-FFF2-40B4-BE49-F238E27FC236}">
                <a16:creationId xmlns:a16="http://schemas.microsoft.com/office/drawing/2014/main" id="{F24A1B18-E846-33D1-34A4-91AE87DD5237}"/>
              </a:ext>
            </a:extLst>
          </p:cNvPr>
          <p:cNvSpPr txBox="1"/>
          <p:nvPr/>
        </p:nvSpPr>
        <p:spPr>
          <a:xfrm>
            <a:off x="584790" y="2441913"/>
            <a:ext cx="7081284" cy="667490"/>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They fought against the Central Powers, which included Germany, Austria-Hungary, and the Ottoman Empire (present-day Turkey).</a:t>
            </a:r>
          </a:p>
        </p:txBody>
      </p:sp>
      <p:sp>
        <p:nvSpPr>
          <p:cNvPr id="2" name="TextBox 1">
            <a:extLst>
              <a:ext uri="{FF2B5EF4-FFF2-40B4-BE49-F238E27FC236}">
                <a16:creationId xmlns:a16="http://schemas.microsoft.com/office/drawing/2014/main" id="{96BA04C4-E60F-230C-5F70-6062A3FC241E}"/>
              </a:ext>
            </a:extLst>
          </p:cNvPr>
          <p:cNvSpPr txBox="1"/>
          <p:nvPr/>
        </p:nvSpPr>
        <p:spPr>
          <a:xfrm>
            <a:off x="584790" y="3230956"/>
            <a:ext cx="7155712" cy="967573"/>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It's important to remember that World War 1 was not just fought in Europe. Battles also took place in other parts of the world, such as Africa, the Middle East, and even at sea.</a:t>
            </a:r>
          </a:p>
        </p:txBody>
      </p:sp>
      <p:grpSp>
        <p:nvGrpSpPr>
          <p:cNvPr id="8" name="Group 7" descr="Daily Mail reports on the outbreak of World War 1&#10;">
            <a:extLst>
              <a:ext uri="{FF2B5EF4-FFF2-40B4-BE49-F238E27FC236}">
                <a16:creationId xmlns:a16="http://schemas.microsoft.com/office/drawing/2014/main" id="{E887F6EB-A2E3-A63C-FADC-D2F29A35CD28}"/>
              </a:ext>
            </a:extLst>
          </p:cNvPr>
          <p:cNvGrpSpPr/>
          <p:nvPr/>
        </p:nvGrpSpPr>
        <p:grpSpPr>
          <a:xfrm>
            <a:off x="4207166" y="4304030"/>
            <a:ext cx="3654467" cy="667490"/>
            <a:chOff x="4333618" y="4032176"/>
            <a:chExt cx="3654467" cy="667490"/>
          </a:xfrm>
        </p:grpSpPr>
        <p:sp>
          <p:nvSpPr>
            <p:cNvPr id="9" name="TextBox 8">
              <a:extLst>
                <a:ext uri="{FF2B5EF4-FFF2-40B4-BE49-F238E27FC236}">
                  <a16:creationId xmlns:a16="http://schemas.microsoft.com/office/drawing/2014/main" id="{65D8F322-0F84-B719-5996-5DEF52815A94}"/>
                </a:ext>
              </a:extLst>
            </p:cNvPr>
            <p:cNvSpPr txBox="1"/>
            <p:nvPr/>
          </p:nvSpPr>
          <p:spPr>
            <a:xfrm>
              <a:off x="4333618" y="4032176"/>
              <a:ext cx="3330787" cy="667490"/>
            </a:xfrm>
            <a:prstGeom prst="rect">
              <a:avLst/>
            </a:prstGeom>
            <a:noFill/>
          </p:spPr>
          <p:txBody>
            <a:bodyPr wrap="square">
              <a:spAutoFit/>
            </a:bodyPr>
            <a:lstStyle/>
            <a:p>
              <a:pPr algn="r">
                <a:lnSpc>
                  <a:spcPct val="150000"/>
                </a:lnSpc>
              </a:pPr>
              <a:r>
                <a:rPr lang="en-GB" sz="1300" dirty="0">
                  <a:latin typeface="Linkpen 17a Print" panose="03050602060000000000" pitchFamily="66" charset="77"/>
                </a:rPr>
                <a:t>Daily Mail reports on the outbreak of World War 1</a:t>
              </a:r>
            </a:p>
          </p:txBody>
        </p:sp>
        <p:pic>
          <p:nvPicPr>
            <p:cNvPr id="10" name="Picture 9">
              <a:extLst>
                <a:ext uri="{FF2B5EF4-FFF2-40B4-BE49-F238E27FC236}">
                  <a16:creationId xmlns:a16="http://schemas.microsoft.com/office/drawing/2014/main" id="{050365CD-679D-C28B-2F73-0C8587FA340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37818" y="4106414"/>
              <a:ext cx="350267" cy="248874"/>
            </a:xfrm>
            <a:prstGeom prst="rect">
              <a:avLst/>
            </a:prstGeom>
          </p:spPr>
        </p:pic>
      </p:grpSp>
      <p:grpSp>
        <p:nvGrpSpPr>
          <p:cNvPr id="4" name="Group 3" descr="A photograph of a news paper reporting that 'Great Britain Declares War on Germany'.">
            <a:extLst>
              <a:ext uri="{FF2B5EF4-FFF2-40B4-BE49-F238E27FC236}">
                <a16:creationId xmlns:a16="http://schemas.microsoft.com/office/drawing/2014/main" id="{1DE5269E-FB2B-8628-F4AF-E795645748F6}"/>
              </a:ext>
            </a:extLst>
          </p:cNvPr>
          <p:cNvGrpSpPr/>
          <p:nvPr/>
        </p:nvGrpSpPr>
        <p:grpSpPr>
          <a:xfrm>
            <a:off x="7864884" y="686018"/>
            <a:ext cx="3448667" cy="3951757"/>
            <a:chOff x="1097245" y="294455"/>
            <a:chExt cx="4063961" cy="4656810"/>
          </a:xfrm>
        </p:grpSpPr>
        <p:pic>
          <p:nvPicPr>
            <p:cNvPr id="5" name="Picture 4">
              <a:extLst>
                <a:ext uri="{FF2B5EF4-FFF2-40B4-BE49-F238E27FC236}">
                  <a16:creationId xmlns:a16="http://schemas.microsoft.com/office/drawing/2014/main" id="{A573B379-4548-D070-4633-E90DBE382F4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36157" y="523321"/>
              <a:ext cx="3925049" cy="4427944"/>
            </a:xfrm>
            <a:prstGeom prst="rect">
              <a:avLst/>
            </a:prstGeom>
            <a:ln w="19050">
              <a:solidFill>
                <a:schemeClr val="tx1"/>
              </a:solidFill>
            </a:ln>
          </p:spPr>
        </p:pic>
        <p:sp>
          <p:nvSpPr>
            <p:cNvPr id="6" name="TextBox 5">
              <a:extLst>
                <a:ext uri="{FF2B5EF4-FFF2-40B4-BE49-F238E27FC236}">
                  <a16:creationId xmlns:a16="http://schemas.microsoft.com/office/drawing/2014/main" id="{6D0A976F-C8D4-AC83-B4DE-24EE11BCC5A3}"/>
                </a:ext>
              </a:extLst>
            </p:cNvPr>
            <p:cNvSpPr txBox="1"/>
            <p:nvPr/>
          </p:nvSpPr>
          <p:spPr>
            <a:xfrm>
              <a:off x="1097245" y="294455"/>
              <a:ext cx="3065164" cy="253882"/>
            </a:xfrm>
            <a:prstGeom prst="rect">
              <a:avLst/>
            </a:prstGeom>
            <a:noFill/>
          </p:spPr>
          <p:txBody>
            <a:bodyPr wrap="square">
              <a:spAutoFit/>
            </a:bodyPr>
            <a:lstStyle/>
            <a:p>
              <a:r>
                <a:rPr lang="en-GB" sz="800" b="0" i="0" dirty="0">
                  <a:solidFill>
                    <a:schemeClr val="bg1">
                      <a:lumMod val="75000"/>
                    </a:schemeClr>
                  </a:solidFill>
                  <a:effectLst/>
                  <a:latin typeface="Calibri" panose="020F0502020204030204" pitchFamily="34" charset="0"/>
                  <a:cs typeface="Calibri" panose="020F0502020204030204" pitchFamily="34" charset="0"/>
                </a:rPr>
                <a:t>© Public Domain from Wikimedia Commons</a:t>
              </a:r>
              <a:endParaRPr lang="en-GB" sz="800" dirty="0">
                <a:solidFill>
                  <a:schemeClr val="bg1">
                    <a:lumMod val="75000"/>
                  </a:schemeClr>
                </a:solidFill>
                <a:latin typeface="Calibri" panose="020F0502020204030204" pitchFamily="34" charset="0"/>
                <a:cs typeface="Calibri" panose="020F0502020204030204" pitchFamily="34" charset="0"/>
              </a:endParaRPr>
            </a:p>
          </p:txBody>
        </p:sp>
      </p:grpSp>
      <p:pic>
        <p:nvPicPr>
          <p:cNvPr id="3" name="Picture 2" descr="A timeline spanning from AD 1910 to AD 2020. On it is highlighted,&#10;'28th July 1914 World War 1 Begins'&#10;'4th August 1914 Britain declares war on Germany'&#10;'11th November 1918 World War Ends'&#10;">
            <a:extLst>
              <a:ext uri="{FF2B5EF4-FFF2-40B4-BE49-F238E27FC236}">
                <a16:creationId xmlns:a16="http://schemas.microsoft.com/office/drawing/2014/main" id="{0C1FF9AC-A93D-9B41-18A8-B1869CF37B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3617" y="4529551"/>
            <a:ext cx="11264766" cy="1968489"/>
          </a:xfrm>
          <a:prstGeom prst="rect">
            <a:avLst/>
          </a:prstGeom>
        </p:spPr>
      </p:pic>
      <p:pic>
        <p:nvPicPr>
          <p:cNvPr id="11" name="Logo">
            <a:extLst>
              <a:ext uri="{FF2B5EF4-FFF2-40B4-BE49-F238E27FC236}">
                <a16:creationId xmlns:a16="http://schemas.microsoft.com/office/drawing/2014/main" id="{E597560D-62C9-7258-F8E7-A1526646275E}"/>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11296762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6AF09AA-112C-8A03-E382-502E6B0E0FD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402C005-BC5A-D604-78E7-F9981AC0E427}"/>
              </a:ext>
            </a:extLst>
          </p:cNvPr>
          <p:cNvSpPr>
            <a:spLocks noGrp="1"/>
          </p:cNvSpPr>
          <p:nvPr>
            <p:ph type="ctrTitle"/>
          </p:nvPr>
        </p:nvSpPr>
        <p:spPr>
          <a:xfrm>
            <a:off x="1524000" y="-1280448"/>
            <a:ext cx="9144000" cy="921925"/>
          </a:xfrm>
        </p:spPr>
        <p:txBody>
          <a:bodyPr>
            <a:normAutofit/>
          </a:bodyPr>
          <a:lstStyle/>
          <a:p>
            <a:r>
              <a:rPr lang="en-US" dirty="0"/>
              <a:t>Getting Involved</a:t>
            </a:r>
          </a:p>
        </p:txBody>
      </p:sp>
      <p:grpSp>
        <p:nvGrpSpPr>
          <p:cNvPr id="22" name="Group 21" descr="A poster from World War 1, showing different workers (men and women) helping the war effort. At the bottom is written 'Are YOU in this?'">
            <a:extLst>
              <a:ext uri="{FF2B5EF4-FFF2-40B4-BE49-F238E27FC236}">
                <a16:creationId xmlns:a16="http://schemas.microsoft.com/office/drawing/2014/main" id="{228635A8-3E8A-FDBF-1956-F62DCF287088}"/>
              </a:ext>
            </a:extLst>
          </p:cNvPr>
          <p:cNvGrpSpPr/>
          <p:nvPr/>
        </p:nvGrpSpPr>
        <p:grpSpPr>
          <a:xfrm>
            <a:off x="552893" y="460147"/>
            <a:ext cx="3253562" cy="4997659"/>
            <a:chOff x="552893" y="460147"/>
            <a:chExt cx="3253562" cy="4997659"/>
          </a:xfrm>
        </p:grpSpPr>
        <p:pic>
          <p:nvPicPr>
            <p:cNvPr id="15" name="Picture 14" descr="A group of people working in a military position&#10;&#10;AI-generated content may be incorrect.">
              <a:extLst>
                <a:ext uri="{FF2B5EF4-FFF2-40B4-BE49-F238E27FC236}">
                  <a16:creationId xmlns:a16="http://schemas.microsoft.com/office/drawing/2014/main" id="{4D005E0C-F6C8-3C46-9521-6D2563F845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2893" y="460147"/>
              <a:ext cx="3253562" cy="4997659"/>
            </a:xfrm>
            <a:prstGeom prst="rect">
              <a:avLst/>
            </a:prstGeom>
            <a:ln w="19050">
              <a:solidFill>
                <a:schemeClr val="tx1"/>
              </a:solidFill>
            </a:ln>
          </p:spPr>
        </p:pic>
        <p:sp>
          <p:nvSpPr>
            <p:cNvPr id="21" name="TextBox 20">
              <a:extLst>
                <a:ext uri="{FF2B5EF4-FFF2-40B4-BE49-F238E27FC236}">
                  <a16:creationId xmlns:a16="http://schemas.microsoft.com/office/drawing/2014/main" id="{B9974780-FCC7-188E-1B99-CD09FEF8C9EB}"/>
                </a:ext>
              </a:extLst>
            </p:cNvPr>
            <p:cNvSpPr txBox="1"/>
            <p:nvPr/>
          </p:nvSpPr>
          <p:spPr>
            <a:xfrm>
              <a:off x="645374" y="546254"/>
              <a:ext cx="2601090" cy="215444"/>
            </a:xfrm>
            <a:prstGeom prst="rect">
              <a:avLst/>
            </a:prstGeom>
            <a:noFill/>
          </p:spPr>
          <p:txBody>
            <a:bodyPr wrap="square">
              <a:spAutoFit/>
            </a:bodyPr>
            <a:lstStyle/>
            <a:p>
              <a:r>
                <a:rPr lang="en-GB" sz="800" dirty="0">
                  <a:solidFill>
                    <a:schemeClr val="bg1">
                      <a:lumMod val="50000"/>
                    </a:schemeClr>
                  </a:solidFill>
                  <a:latin typeface="Calibri" panose="020F0502020204030204" pitchFamily="34" charset="0"/>
                  <a:cs typeface="Calibri" panose="020F0502020204030204" pitchFamily="34" charset="0"/>
                </a:rPr>
                <a:t>© IWM ref: </a:t>
              </a:r>
              <a:r>
                <a:rPr lang="en-GB" sz="800" dirty="0" err="1">
                  <a:solidFill>
                    <a:schemeClr val="bg1">
                      <a:lumMod val="50000"/>
                    </a:schemeClr>
                  </a:solidFill>
                  <a:latin typeface="Calibri" panose="020F0502020204030204" pitchFamily="34" charset="0"/>
                  <a:cs typeface="Calibri" panose="020F0502020204030204" pitchFamily="34" charset="0"/>
                </a:rPr>
                <a:t>Art.IWM</a:t>
              </a:r>
              <a:r>
                <a:rPr lang="en-GB" sz="800" dirty="0">
                  <a:solidFill>
                    <a:schemeClr val="bg1">
                      <a:lumMod val="50000"/>
                    </a:schemeClr>
                  </a:solidFill>
                  <a:latin typeface="Calibri" panose="020F0502020204030204" pitchFamily="34" charset="0"/>
                  <a:cs typeface="Calibri" panose="020F0502020204030204" pitchFamily="34" charset="0"/>
                </a:rPr>
                <a:t> PST 4899</a:t>
              </a:r>
            </a:p>
          </p:txBody>
        </p:sp>
      </p:grpSp>
      <p:sp>
        <p:nvSpPr>
          <p:cNvPr id="7" name="Title">
            <a:extLst>
              <a:ext uri="{FF2B5EF4-FFF2-40B4-BE49-F238E27FC236}">
                <a16:creationId xmlns:a16="http://schemas.microsoft.com/office/drawing/2014/main" id="{35B4C339-85C8-71AD-1924-F37BA724ED0E}"/>
              </a:ext>
            </a:extLst>
          </p:cNvPr>
          <p:cNvSpPr txBox="1">
            <a:spLocks/>
          </p:cNvSpPr>
          <p:nvPr/>
        </p:nvSpPr>
        <p:spPr>
          <a:xfrm>
            <a:off x="4169993" y="740432"/>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Getting Involved</a:t>
            </a:r>
          </a:p>
        </p:txBody>
      </p:sp>
      <p:sp>
        <p:nvSpPr>
          <p:cNvPr id="18" name="TextBox 17">
            <a:extLst>
              <a:ext uri="{FF2B5EF4-FFF2-40B4-BE49-F238E27FC236}">
                <a16:creationId xmlns:a16="http://schemas.microsoft.com/office/drawing/2014/main" id="{EE37BA40-28E4-8E14-CCF3-C11741DB3F5C}"/>
              </a:ext>
            </a:extLst>
          </p:cNvPr>
          <p:cNvSpPr txBox="1"/>
          <p:nvPr/>
        </p:nvSpPr>
        <p:spPr>
          <a:xfrm>
            <a:off x="4217982" y="1666532"/>
            <a:ext cx="5044250"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World War One was different from earlier wars because it involved the whole country, not just the soldiers. </a:t>
            </a:r>
          </a:p>
        </p:txBody>
      </p:sp>
      <p:sp>
        <p:nvSpPr>
          <p:cNvPr id="11" name="TextBox 10">
            <a:extLst>
              <a:ext uri="{FF2B5EF4-FFF2-40B4-BE49-F238E27FC236}">
                <a16:creationId xmlns:a16="http://schemas.microsoft.com/office/drawing/2014/main" id="{5273FEC6-2C70-7D25-5E2F-E8CE7102779E}"/>
              </a:ext>
            </a:extLst>
          </p:cNvPr>
          <p:cNvSpPr txBox="1"/>
          <p:nvPr/>
        </p:nvSpPr>
        <p:spPr>
          <a:xfrm>
            <a:off x="4217981" y="2823684"/>
            <a:ext cx="5117405" cy="1358064"/>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When war broke out in 1914, many people joined the army, but others helped by working in important jobs like making weapons, building equipment, or growing food. </a:t>
            </a:r>
          </a:p>
        </p:txBody>
      </p:sp>
      <p:sp>
        <p:nvSpPr>
          <p:cNvPr id="12" name="TextBox 11">
            <a:extLst>
              <a:ext uri="{FF2B5EF4-FFF2-40B4-BE49-F238E27FC236}">
                <a16:creationId xmlns:a16="http://schemas.microsoft.com/office/drawing/2014/main" id="{F06A6BA1-AE99-1299-B277-5700C6BA9F60}"/>
              </a:ext>
            </a:extLst>
          </p:cNvPr>
          <p:cNvSpPr txBox="1"/>
          <p:nvPr/>
        </p:nvSpPr>
        <p:spPr>
          <a:xfrm>
            <a:off x="4217982" y="4304001"/>
            <a:ext cx="5196773"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For the first time, women took on many of these roles too.</a:t>
            </a:r>
          </a:p>
        </p:txBody>
      </p:sp>
      <p:pic>
        <p:nvPicPr>
          <p:cNvPr id="17" name="Picture 16" descr="An illustration of a female military worker, she wears a blue jump suit and has her hair up in a purple head scarf.  ">
            <a:extLst>
              <a:ext uri="{FF2B5EF4-FFF2-40B4-BE49-F238E27FC236}">
                <a16:creationId xmlns:a16="http://schemas.microsoft.com/office/drawing/2014/main" id="{623C95BC-BC4A-4A95-813E-3550E97B4AC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847548" y="1927809"/>
            <a:ext cx="1467405" cy="4463358"/>
          </a:xfrm>
          <a:prstGeom prst="rect">
            <a:avLst/>
          </a:prstGeom>
        </p:spPr>
      </p:pic>
      <p:pic>
        <p:nvPicPr>
          <p:cNvPr id="13" name="Picture 12" descr="A timeline highlighting World War 1 (1914 - 1918). The timeline spans from AD 1910 to AD 1922. ">
            <a:extLst>
              <a:ext uri="{FF2B5EF4-FFF2-40B4-BE49-F238E27FC236}">
                <a16:creationId xmlns:a16="http://schemas.microsoft.com/office/drawing/2014/main" id="{95FB4270-F09A-3303-E28A-870C6FC0AB13}"/>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23" name="Logo">
            <a:extLst>
              <a:ext uri="{FF2B5EF4-FFF2-40B4-BE49-F238E27FC236}">
                <a16:creationId xmlns:a16="http://schemas.microsoft.com/office/drawing/2014/main" id="{9605B478-8A7D-B30E-1E3D-A5A694BDE4D5}"/>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25338570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2" presetClass="entr" presetSubtype="1" accel="5000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2075D4D-263F-6F66-41BB-11243BACB6C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20F6874E-28A7-71E9-70F5-DFE24DA535F6}"/>
              </a:ext>
            </a:extLst>
          </p:cNvPr>
          <p:cNvSpPr>
            <a:spLocks noGrp="1"/>
          </p:cNvSpPr>
          <p:nvPr>
            <p:ph type="ctrTitle"/>
          </p:nvPr>
        </p:nvSpPr>
        <p:spPr>
          <a:xfrm>
            <a:off x="1524000" y="-1280448"/>
            <a:ext cx="9144000" cy="921925"/>
          </a:xfrm>
        </p:spPr>
        <p:txBody>
          <a:bodyPr>
            <a:normAutofit/>
          </a:bodyPr>
          <a:lstStyle/>
          <a:p>
            <a:r>
              <a:rPr lang="en-US" dirty="0"/>
              <a:t>Recruitment</a:t>
            </a:r>
          </a:p>
        </p:txBody>
      </p:sp>
      <p:sp>
        <p:nvSpPr>
          <p:cNvPr id="7" name="Title">
            <a:extLst>
              <a:ext uri="{FF2B5EF4-FFF2-40B4-BE49-F238E27FC236}">
                <a16:creationId xmlns:a16="http://schemas.microsoft.com/office/drawing/2014/main" id="{F7FCB7DA-7FE8-361F-800A-85087B69550D}"/>
              </a:ext>
            </a:extLst>
          </p:cNvPr>
          <p:cNvSpPr txBox="1">
            <a:spLocks/>
          </p:cNvSpPr>
          <p:nvPr/>
        </p:nvSpPr>
        <p:spPr>
          <a:xfrm>
            <a:off x="608086" y="740432"/>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Recruitment</a:t>
            </a:r>
          </a:p>
        </p:txBody>
      </p:sp>
      <p:sp>
        <p:nvSpPr>
          <p:cNvPr id="18" name="TextBox 17">
            <a:extLst>
              <a:ext uri="{FF2B5EF4-FFF2-40B4-BE49-F238E27FC236}">
                <a16:creationId xmlns:a16="http://schemas.microsoft.com/office/drawing/2014/main" id="{AE73EDF0-2EBF-9683-1845-1A8F7EF62465}"/>
              </a:ext>
            </a:extLst>
          </p:cNvPr>
          <p:cNvSpPr txBox="1"/>
          <p:nvPr/>
        </p:nvSpPr>
        <p:spPr>
          <a:xfrm>
            <a:off x="656075" y="1666532"/>
            <a:ext cx="5044250"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At the start of World War 1 in August 1914, Britain relied entirely on volunteers rather than conscription. </a:t>
            </a:r>
          </a:p>
        </p:txBody>
      </p:sp>
      <p:sp>
        <p:nvSpPr>
          <p:cNvPr id="11" name="TextBox 10">
            <a:extLst>
              <a:ext uri="{FF2B5EF4-FFF2-40B4-BE49-F238E27FC236}">
                <a16:creationId xmlns:a16="http://schemas.microsoft.com/office/drawing/2014/main" id="{CB3C531B-2422-6752-40A9-4B54C3289158}"/>
              </a:ext>
            </a:extLst>
          </p:cNvPr>
          <p:cNvSpPr txBox="1"/>
          <p:nvPr/>
        </p:nvSpPr>
        <p:spPr>
          <a:xfrm>
            <a:off x="656074" y="2823684"/>
            <a:ext cx="5117405"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The small professional army and its reserves were not large enough for a conflict that was expected to last only until Christmas. </a:t>
            </a:r>
          </a:p>
        </p:txBody>
      </p:sp>
      <p:sp>
        <p:nvSpPr>
          <p:cNvPr id="12" name="TextBox 11">
            <a:extLst>
              <a:ext uri="{FF2B5EF4-FFF2-40B4-BE49-F238E27FC236}">
                <a16:creationId xmlns:a16="http://schemas.microsoft.com/office/drawing/2014/main" id="{659CF761-B0A0-C368-4498-6DB7F3FDC69F}"/>
              </a:ext>
            </a:extLst>
          </p:cNvPr>
          <p:cNvSpPr txBox="1"/>
          <p:nvPr/>
        </p:nvSpPr>
        <p:spPr>
          <a:xfrm>
            <a:off x="656075" y="3980836"/>
            <a:ext cx="5196773"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Lord Kitchener, the Secretary of State for War, issued a call for men to join up and defend their country. </a:t>
            </a:r>
          </a:p>
        </p:txBody>
      </p:sp>
      <p:pic>
        <p:nvPicPr>
          <p:cNvPr id="2" name="Picture 1" descr="An illustration of a World War 1 soldier. He wears a green military uniform and hat. ">
            <a:extLst>
              <a:ext uri="{FF2B5EF4-FFF2-40B4-BE49-F238E27FC236}">
                <a16:creationId xmlns:a16="http://schemas.microsoft.com/office/drawing/2014/main" id="{688C0CC6-BF75-074C-4A08-02D8C060E41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17898" y="1442084"/>
            <a:ext cx="1447315" cy="4832998"/>
          </a:xfrm>
          <a:prstGeom prst="rect">
            <a:avLst/>
          </a:prstGeom>
        </p:spPr>
      </p:pic>
      <p:grpSp>
        <p:nvGrpSpPr>
          <p:cNvPr id="3" name="Group 2" descr="The image shows a 1940's propaganda poster for Britain. It has an image of Lord Kitchener pointing at the viewer. The text reads: BRITONS. JOIN YOUR COUNTRY'S ARMY! GOD SAVE THE KING">
            <a:extLst>
              <a:ext uri="{FF2B5EF4-FFF2-40B4-BE49-F238E27FC236}">
                <a16:creationId xmlns:a16="http://schemas.microsoft.com/office/drawing/2014/main" id="{3BC473C5-5C5C-9135-4C67-7641C99367FD}"/>
              </a:ext>
            </a:extLst>
          </p:cNvPr>
          <p:cNvGrpSpPr/>
          <p:nvPr/>
        </p:nvGrpSpPr>
        <p:grpSpPr>
          <a:xfrm>
            <a:off x="7973676" y="727251"/>
            <a:ext cx="3137347" cy="4621932"/>
            <a:chOff x="2845535" y="714293"/>
            <a:chExt cx="3137347" cy="4621932"/>
          </a:xfrm>
        </p:grpSpPr>
        <p:pic>
          <p:nvPicPr>
            <p:cNvPr id="4" name="Picture 3" descr="A poster of a person with a mustache and a hat&#10;&#10;AI-generated content may be incorrect.">
              <a:extLst>
                <a:ext uri="{FF2B5EF4-FFF2-40B4-BE49-F238E27FC236}">
                  <a16:creationId xmlns:a16="http://schemas.microsoft.com/office/drawing/2014/main" id="{072B8B52-A6AB-DD31-B1CA-5BF4168A7A4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910301" y="746193"/>
              <a:ext cx="3072581" cy="4590032"/>
            </a:xfrm>
            <a:prstGeom prst="rect">
              <a:avLst/>
            </a:prstGeom>
            <a:ln w="19050">
              <a:solidFill>
                <a:schemeClr val="tx1"/>
              </a:solidFill>
            </a:ln>
          </p:spPr>
        </p:pic>
        <p:sp>
          <p:nvSpPr>
            <p:cNvPr id="5" name="TextBox 4">
              <a:extLst>
                <a:ext uri="{FF2B5EF4-FFF2-40B4-BE49-F238E27FC236}">
                  <a16:creationId xmlns:a16="http://schemas.microsoft.com/office/drawing/2014/main" id="{77AB4401-833E-B4F9-EE11-8E754B0ACE0D}"/>
                </a:ext>
              </a:extLst>
            </p:cNvPr>
            <p:cNvSpPr txBox="1"/>
            <p:nvPr/>
          </p:nvSpPr>
          <p:spPr>
            <a:xfrm>
              <a:off x="2845535" y="714293"/>
              <a:ext cx="2891562" cy="215444"/>
            </a:xfrm>
            <a:prstGeom prst="rect">
              <a:avLst/>
            </a:prstGeom>
            <a:noFill/>
          </p:spPr>
          <p:txBody>
            <a:bodyPr wrap="square">
              <a:spAutoFit/>
            </a:bodyPr>
            <a:lstStyle/>
            <a:p>
              <a:r>
                <a:rPr lang="en-GB" sz="800" b="0" i="0" dirty="0">
                  <a:solidFill>
                    <a:srgbClr val="E2432E"/>
                  </a:solidFill>
                  <a:effectLst/>
                  <a:latin typeface="Calibri" panose="020F0502020204030204" pitchFamily="34" charset="0"/>
                  <a:cs typeface="Calibri" panose="020F0502020204030204" pitchFamily="34" charset="0"/>
                </a:rPr>
                <a:t>© Public Domain from Wikimedia Commons</a:t>
              </a:r>
              <a:endParaRPr lang="en-GB" sz="800" dirty="0">
                <a:solidFill>
                  <a:srgbClr val="E2432E"/>
                </a:solidFill>
                <a:latin typeface="Calibri" panose="020F0502020204030204" pitchFamily="34" charset="0"/>
                <a:cs typeface="Calibri" panose="020F0502020204030204" pitchFamily="34" charset="0"/>
              </a:endParaRPr>
            </a:p>
          </p:txBody>
        </p:sp>
      </p:grpSp>
      <p:pic>
        <p:nvPicPr>
          <p:cNvPr id="13" name="Picture 12" descr="A timeline highlighting World War 1 (1914 - 1918). The timeline spans from AD 1910 to AD 1922. ">
            <a:extLst>
              <a:ext uri="{FF2B5EF4-FFF2-40B4-BE49-F238E27FC236}">
                <a16:creationId xmlns:a16="http://schemas.microsoft.com/office/drawing/2014/main" id="{68EA67C6-D7F1-D5EB-24B7-E26F7D22FF56}"/>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6" name="Logo">
            <a:extLst>
              <a:ext uri="{FF2B5EF4-FFF2-40B4-BE49-F238E27FC236}">
                <a16:creationId xmlns:a16="http://schemas.microsoft.com/office/drawing/2014/main" id="{FD2BC8B4-68D9-0FCA-4745-07656EE0BA4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10975795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2" presetClass="entr" presetSubtype="1" accel="50000"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FB775AF-83C1-1703-BEDF-95BDF6A2261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0FAF17C-92FC-927D-C7E5-352AB52AF65A}"/>
              </a:ext>
            </a:extLst>
          </p:cNvPr>
          <p:cNvSpPr>
            <a:spLocks noGrp="1"/>
          </p:cNvSpPr>
          <p:nvPr>
            <p:ph type="ctrTitle"/>
          </p:nvPr>
        </p:nvSpPr>
        <p:spPr>
          <a:xfrm>
            <a:off x="1524000" y="-1280448"/>
            <a:ext cx="9144000" cy="921925"/>
          </a:xfrm>
        </p:spPr>
        <p:txBody>
          <a:bodyPr>
            <a:normAutofit/>
          </a:bodyPr>
          <a:lstStyle/>
          <a:p>
            <a:r>
              <a:rPr lang="en-US" dirty="0"/>
              <a:t>Pals Battalions</a:t>
            </a:r>
          </a:p>
        </p:txBody>
      </p:sp>
      <p:sp>
        <p:nvSpPr>
          <p:cNvPr id="10" name="Slide Question">
            <a:extLst>
              <a:ext uri="{FF2B5EF4-FFF2-40B4-BE49-F238E27FC236}">
                <a16:creationId xmlns:a16="http://schemas.microsoft.com/office/drawing/2014/main" id="{6E82F958-DDAD-6B8A-DF13-F45D547C33F8}"/>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were the Pals battalions? </a:t>
            </a:r>
          </a:p>
        </p:txBody>
      </p:sp>
      <p:sp>
        <p:nvSpPr>
          <p:cNvPr id="7" name="Title">
            <a:extLst>
              <a:ext uri="{FF2B5EF4-FFF2-40B4-BE49-F238E27FC236}">
                <a16:creationId xmlns:a16="http://schemas.microsoft.com/office/drawing/2014/main" id="{0409DCA5-75FA-5564-043F-8F3720575B20}"/>
              </a:ext>
            </a:extLst>
          </p:cNvPr>
          <p:cNvSpPr txBox="1">
            <a:spLocks/>
          </p:cNvSpPr>
          <p:nvPr/>
        </p:nvSpPr>
        <p:spPr>
          <a:xfrm>
            <a:off x="576187" y="585592"/>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Pals Battalions</a:t>
            </a:r>
          </a:p>
        </p:txBody>
      </p:sp>
      <p:sp>
        <p:nvSpPr>
          <p:cNvPr id="18" name="TextBox 17">
            <a:extLst>
              <a:ext uri="{FF2B5EF4-FFF2-40B4-BE49-F238E27FC236}">
                <a16:creationId xmlns:a16="http://schemas.microsoft.com/office/drawing/2014/main" id="{5E7A9889-255F-DCDB-A22E-A3EA91D10CDF}"/>
              </a:ext>
            </a:extLst>
          </p:cNvPr>
          <p:cNvSpPr txBox="1"/>
          <p:nvPr/>
        </p:nvSpPr>
        <p:spPr>
          <a:xfrm>
            <a:off x="592277" y="1402855"/>
            <a:ext cx="4224269"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Many young men were nervous about leaving home and joining the army alone. </a:t>
            </a:r>
          </a:p>
        </p:txBody>
      </p:sp>
      <p:sp>
        <p:nvSpPr>
          <p:cNvPr id="11" name="TextBox 10">
            <a:extLst>
              <a:ext uri="{FF2B5EF4-FFF2-40B4-BE49-F238E27FC236}">
                <a16:creationId xmlns:a16="http://schemas.microsoft.com/office/drawing/2014/main" id="{65CF3CC1-300F-D77F-8247-6F8F5310359F}"/>
              </a:ext>
            </a:extLst>
          </p:cNvPr>
          <p:cNvSpPr txBox="1"/>
          <p:nvPr/>
        </p:nvSpPr>
        <p:spPr>
          <a:xfrm>
            <a:off x="592277" y="2514138"/>
            <a:ext cx="4285532" cy="1358064"/>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To help, the government created ‘Pals’ battalions, where friends, workmates and </a:t>
            </a:r>
            <a:r>
              <a:rPr lang="en-US" sz="1400" dirty="0" err="1">
                <a:latin typeface="Linkpen 17a Print" panose="03050602060000000000" pitchFamily="66" charset="77"/>
              </a:rPr>
              <a:t>neighbours</a:t>
            </a:r>
            <a:r>
              <a:rPr lang="en-US" sz="1400" dirty="0">
                <a:latin typeface="Linkpen 17a Print" panose="03050602060000000000" pitchFamily="66" charset="77"/>
              </a:rPr>
              <a:t> could enlist and serve together. </a:t>
            </a:r>
          </a:p>
        </p:txBody>
      </p:sp>
      <p:sp>
        <p:nvSpPr>
          <p:cNvPr id="12" name="TextBox 11">
            <a:extLst>
              <a:ext uri="{FF2B5EF4-FFF2-40B4-BE49-F238E27FC236}">
                <a16:creationId xmlns:a16="http://schemas.microsoft.com/office/drawing/2014/main" id="{0B0A833E-2D50-26D3-E5D4-098E2AF8880A}"/>
              </a:ext>
            </a:extLst>
          </p:cNvPr>
          <p:cNvSpPr txBox="1"/>
          <p:nvPr/>
        </p:nvSpPr>
        <p:spPr>
          <a:xfrm>
            <a:off x="592278" y="3948587"/>
            <a:ext cx="4351998" cy="1358064"/>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It was thought that men would feel braver and happier if they trained and fought alongside people they already knew. </a:t>
            </a:r>
          </a:p>
        </p:txBody>
      </p:sp>
      <p:grpSp>
        <p:nvGrpSpPr>
          <p:cNvPr id="9" name="Group 8" descr="A black and white photograph of the Bradford Pals Battalion, A group of soldiers marching in a group and smiling at the camera. ">
            <a:extLst>
              <a:ext uri="{FF2B5EF4-FFF2-40B4-BE49-F238E27FC236}">
                <a16:creationId xmlns:a16="http://schemas.microsoft.com/office/drawing/2014/main" id="{F97E07A9-4A20-66AC-E319-C786D696CB9A}"/>
              </a:ext>
            </a:extLst>
          </p:cNvPr>
          <p:cNvGrpSpPr/>
          <p:nvPr/>
        </p:nvGrpSpPr>
        <p:grpSpPr>
          <a:xfrm>
            <a:off x="5255882" y="789852"/>
            <a:ext cx="6464641" cy="4641427"/>
            <a:chOff x="5255882" y="789852"/>
            <a:chExt cx="6464641" cy="4641427"/>
          </a:xfrm>
        </p:grpSpPr>
        <p:pic>
          <p:nvPicPr>
            <p:cNvPr id="6" name="Picture 2" descr="A group of smiling soldiers walk to the front">
              <a:extLst>
                <a:ext uri="{FF2B5EF4-FFF2-40B4-BE49-F238E27FC236}">
                  <a16:creationId xmlns:a16="http://schemas.microsoft.com/office/drawing/2014/main" id="{6715AB87-986F-C920-D9FC-C3C84A72A3FF}"/>
                </a:ext>
              </a:extLst>
            </p:cNvPr>
            <p:cNvPicPr>
              <a:picLocks noChangeAspect="1" noChangeArrowheads="1"/>
            </p:cNvPicPr>
            <p:nvPr/>
          </p:nvPicPr>
          <p:blipFill>
            <a:blip r:embed="rId4" cstate="print"/>
            <a:srcRect/>
            <a:stretch>
              <a:fillRect/>
            </a:stretch>
          </p:blipFill>
          <p:spPr bwMode="auto">
            <a:xfrm>
              <a:off x="5255882" y="789852"/>
              <a:ext cx="6328031" cy="4462634"/>
            </a:xfrm>
            <a:prstGeom prst="rect">
              <a:avLst/>
            </a:prstGeom>
            <a:noFill/>
            <a:ln w="19050">
              <a:solidFill>
                <a:schemeClr val="tx1"/>
              </a:solidFill>
            </a:ln>
          </p:spPr>
        </p:pic>
        <p:sp>
          <p:nvSpPr>
            <p:cNvPr id="8" name="TextBox 7">
              <a:extLst>
                <a:ext uri="{FF2B5EF4-FFF2-40B4-BE49-F238E27FC236}">
                  <a16:creationId xmlns:a16="http://schemas.microsoft.com/office/drawing/2014/main" id="{0F62A861-2B41-1B10-A471-494C7E21078D}"/>
                </a:ext>
              </a:extLst>
            </p:cNvPr>
            <p:cNvSpPr txBox="1"/>
            <p:nvPr/>
          </p:nvSpPr>
          <p:spPr>
            <a:xfrm>
              <a:off x="9119433" y="5215835"/>
              <a:ext cx="2601090" cy="215444"/>
            </a:xfrm>
            <a:prstGeom prst="rect">
              <a:avLst/>
            </a:prstGeom>
            <a:noFill/>
          </p:spPr>
          <p:txBody>
            <a:bodyPr wrap="square">
              <a:spAutoFit/>
            </a:bodyPr>
            <a:lstStyle/>
            <a:p>
              <a:r>
                <a:rPr lang="en-GB" sz="800" dirty="0">
                  <a:solidFill>
                    <a:schemeClr val="bg1">
                      <a:lumMod val="75000"/>
                    </a:schemeClr>
                  </a:solidFill>
                  <a:latin typeface="Calibri" panose="020F0502020204030204" pitchFamily="34" charset="0"/>
                  <a:cs typeface="Calibri" panose="020F0502020204030204" pitchFamily="34" charset="0"/>
                </a:rPr>
                <a:t>© Ernest Brooks - Public Domain via Wikimedia Commons</a:t>
              </a:r>
            </a:p>
          </p:txBody>
        </p:sp>
      </p:grpSp>
      <p:pic>
        <p:nvPicPr>
          <p:cNvPr id="13" name="Picture 12" descr="A timeline highlighting World War 1 (1914 - 1918). The timeline spans from AD 1910 to AD 1922. ">
            <a:extLst>
              <a:ext uri="{FF2B5EF4-FFF2-40B4-BE49-F238E27FC236}">
                <a16:creationId xmlns:a16="http://schemas.microsoft.com/office/drawing/2014/main" id="{DDD98A21-4DFC-B6DC-0FB2-8A941A163A57}"/>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15" name="Logo">
            <a:extLst>
              <a:ext uri="{FF2B5EF4-FFF2-40B4-BE49-F238E27FC236}">
                <a16:creationId xmlns:a16="http://schemas.microsoft.com/office/drawing/2014/main" id="{12455CB4-B33E-ACCE-AC1A-4695C59FE5A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12307044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91CF775-ACBB-E9D6-F95C-2CF7FE9C833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0043727-4EF0-8671-A54B-6F43C1C85584}"/>
              </a:ext>
            </a:extLst>
          </p:cNvPr>
          <p:cNvSpPr>
            <a:spLocks noGrp="1"/>
          </p:cNvSpPr>
          <p:nvPr>
            <p:ph type="ctrTitle"/>
          </p:nvPr>
        </p:nvSpPr>
        <p:spPr>
          <a:xfrm>
            <a:off x="1524000" y="-1280448"/>
            <a:ext cx="9144000" cy="921925"/>
          </a:xfrm>
        </p:spPr>
        <p:txBody>
          <a:bodyPr>
            <a:normAutofit fontScale="90000"/>
          </a:bodyPr>
          <a:lstStyle/>
          <a:p>
            <a:r>
              <a:rPr lang="en-US" dirty="0"/>
              <a:t>Bradford Forms Its Own Pals Battalion </a:t>
            </a:r>
          </a:p>
        </p:txBody>
      </p:sp>
      <p:sp>
        <p:nvSpPr>
          <p:cNvPr id="10" name="Slide Question">
            <a:extLst>
              <a:ext uri="{FF2B5EF4-FFF2-40B4-BE49-F238E27FC236}">
                <a16:creationId xmlns:a16="http://schemas.microsoft.com/office/drawing/2014/main" id="{9F86E234-D45A-1A91-BF13-7BD07399BEB9}"/>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were the Pals battalions? </a:t>
            </a:r>
          </a:p>
        </p:txBody>
      </p:sp>
      <p:sp>
        <p:nvSpPr>
          <p:cNvPr id="7" name="Title">
            <a:extLst>
              <a:ext uri="{FF2B5EF4-FFF2-40B4-BE49-F238E27FC236}">
                <a16:creationId xmlns:a16="http://schemas.microsoft.com/office/drawing/2014/main" id="{388EB8F9-FB22-D5F2-BC41-EAE6FEA00ACA}"/>
              </a:ext>
            </a:extLst>
          </p:cNvPr>
          <p:cNvSpPr txBox="1">
            <a:spLocks/>
          </p:cNvSpPr>
          <p:nvPr/>
        </p:nvSpPr>
        <p:spPr>
          <a:xfrm>
            <a:off x="576187" y="949281"/>
            <a:ext cx="847211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Bradford Forms Its Own Pals Battalion </a:t>
            </a:r>
          </a:p>
        </p:txBody>
      </p:sp>
      <p:sp>
        <p:nvSpPr>
          <p:cNvPr id="18" name="TextBox 17">
            <a:extLst>
              <a:ext uri="{FF2B5EF4-FFF2-40B4-BE49-F238E27FC236}">
                <a16:creationId xmlns:a16="http://schemas.microsoft.com/office/drawing/2014/main" id="{EAEF6BF8-0F60-F698-2612-16F985797D0C}"/>
              </a:ext>
            </a:extLst>
          </p:cNvPr>
          <p:cNvSpPr txBox="1"/>
          <p:nvPr/>
        </p:nvSpPr>
        <p:spPr>
          <a:xfrm>
            <a:off x="507252" y="1815588"/>
            <a:ext cx="4532616" cy="1001236"/>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On 3rd September 1914, the Lord Mayor of Bradford invited local men to form the Bradford Citizens’ Army League.</a:t>
            </a:r>
          </a:p>
        </p:txBody>
      </p:sp>
      <p:sp>
        <p:nvSpPr>
          <p:cNvPr id="11" name="TextBox 10">
            <a:extLst>
              <a:ext uri="{FF2B5EF4-FFF2-40B4-BE49-F238E27FC236}">
                <a16:creationId xmlns:a16="http://schemas.microsoft.com/office/drawing/2014/main" id="{8C092035-5780-CEFD-F46E-454495005CBE}"/>
              </a:ext>
            </a:extLst>
          </p:cNvPr>
          <p:cNvSpPr txBox="1"/>
          <p:nvPr/>
        </p:nvSpPr>
        <p:spPr>
          <a:xfrm>
            <a:off x="507252" y="2926871"/>
            <a:ext cx="4285532" cy="1358064"/>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Recruitment began on 8th September at the Mechanics’ Institute, with more than four hundred young men signing up in the first week.</a:t>
            </a:r>
          </a:p>
        </p:txBody>
      </p:sp>
      <p:sp>
        <p:nvSpPr>
          <p:cNvPr id="12" name="TextBox 11">
            <a:extLst>
              <a:ext uri="{FF2B5EF4-FFF2-40B4-BE49-F238E27FC236}">
                <a16:creationId xmlns:a16="http://schemas.microsoft.com/office/drawing/2014/main" id="{5A1038F9-4660-F376-3C90-278E1BC4EA78}"/>
              </a:ext>
            </a:extLst>
          </p:cNvPr>
          <p:cNvSpPr txBox="1"/>
          <p:nvPr/>
        </p:nvSpPr>
        <p:spPr>
          <a:xfrm>
            <a:off x="507253" y="4361320"/>
            <a:ext cx="4351998" cy="1034899"/>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By October 1914, over a thousand Bradford volunteers had joined the new battalions. </a:t>
            </a:r>
          </a:p>
        </p:txBody>
      </p:sp>
      <p:grpSp>
        <p:nvGrpSpPr>
          <p:cNvPr id="4" name="Group 3" descr="A black and white photograph of the Bradford Citizens' Army League. A group of soldiers in their uniform posed for a formal group photo. ">
            <a:extLst>
              <a:ext uri="{FF2B5EF4-FFF2-40B4-BE49-F238E27FC236}">
                <a16:creationId xmlns:a16="http://schemas.microsoft.com/office/drawing/2014/main" id="{3E5D8A22-219F-5E45-1892-035EE66EB301}"/>
              </a:ext>
            </a:extLst>
          </p:cNvPr>
          <p:cNvGrpSpPr/>
          <p:nvPr/>
        </p:nvGrpSpPr>
        <p:grpSpPr>
          <a:xfrm>
            <a:off x="5100119" y="1242179"/>
            <a:ext cx="6634283" cy="4898627"/>
            <a:chOff x="5100119" y="1242179"/>
            <a:chExt cx="6634283" cy="4898627"/>
          </a:xfrm>
        </p:grpSpPr>
        <p:pic>
          <p:nvPicPr>
            <p:cNvPr id="2" name="Picture 1" descr="A group of people in uniform&#10;&#10;AI-generated content may be incorrect.">
              <a:extLst>
                <a:ext uri="{FF2B5EF4-FFF2-40B4-BE49-F238E27FC236}">
                  <a16:creationId xmlns:a16="http://schemas.microsoft.com/office/drawing/2014/main" id="{7CF6FB2B-332D-2715-4B6C-D53ED09BE45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00119" y="1274078"/>
              <a:ext cx="6488970" cy="4866728"/>
            </a:xfrm>
            <a:prstGeom prst="rect">
              <a:avLst/>
            </a:prstGeom>
            <a:ln w="19050">
              <a:solidFill>
                <a:schemeClr val="tx1"/>
              </a:solidFill>
            </a:ln>
          </p:spPr>
        </p:pic>
        <p:sp>
          <p:nvSpPr>
            <p:cNvPr id="3" name="TextBox 2">
              <a:extLst>
                <a:ext uri="{FF2B5EF4-FFF2-40B4-BE49-F238E27FC236}">
                  <a16:creationId xmlns:a16="http://schemas.microsoft.com/office/drawing/2014/main" id="{2CC5C545-3004-C552-BBAE-D2A568579C92}"/>
                </a:ext>
              </a:extLst>
            </p:cNvPr>
            <p:cNvSpPr txBox="1"/>
            <p:nvPr/>
          </p:nvSpPr>
          <p:spPr>
            <a:xfrm>
              <a:off x="9884542" y="1242179"/>
              <a:ext cx="1849860" cy="215444"/>
            </a:xfrm>
            <a:prstGeom prst="rect">
              <a:avLst/>
            </a:prstGeom>
            <a:noFill/>
          </p:spPr>
          <p:txBody>
            <a:bodyPr wrap="square">
              <a:spAutoFit/>
            </a:bodyPr>
            <a:lstStyle/>
            <a:p>
              <a:r>
                <a:rPr lang="en-GB" sz="800" dirty="0">
                  <a:solidFill>
                    <a:schemeClr val="bg1"/>
                  </a:solidFill>
                  <a:latin typeface="Calibri" panose="020F0502020204030204" pitchFamily="34" charset="0"/>
                  <a:cs typeface="Calibri" panose="020F0502020204030204" pitchFamily="34" charset="0"/>
                </a:rPr>
                <a:t>© With kind permission of G Schofield</a:t>
              </a:r>
            </a:p>
          </p:txBody>
        </p:sp>
      </p:grpSp>
      <p:pic>
        <p:nvPicPr>
          <p:cNvPr id="13" name="Picture 12" descr="A timeline highlighting World War 1 (1914 - 1918). The timeline spans from AD 1910 to AD 1922. ">
            <a:extLst>
              <a:ext uri="{FF2B5EF4-FFF2-40B4-BE49-F238E27FC236}">
                <a16:creationId xmlns:a16="http://schemas.microsoft.com/office/drawing/2014/main" id="{C42FC57A-6FED-431E-D951-B9A21352A87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5" name="Logo">
            <a:extLst>
              <a:ext uri="{FF2B5EF4-FFF2-40B4-BE49-F238E27FC236}">
                <a16:creationId xmlns:a16="http://schemas.microsoft.com/office/drawing/2014/main" id="{A483E722-3F4C-F1FE-D5D5-4EAC7BBD20C2}"/>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27251608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6ADE17F-DBC0-D7F2-AF08-899AB2F590E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58A24F09-7FA6-4515-521D-08CB2017FF67}"/>
              </a:ext>
            </a:extLst>
          </p:cNvPr>
          <p:cNvSpPr>
            <a:spLocks noGrp="1"/>
          </p:cNvSpPr>
          <p:nvPr>
            <p:ph type="ctrTitle"/>
          </p:nvPr>
        </p:nvSpPr>
        <p:spPr>
          <a:xfrm>
            <a:off x="1524000" y="-1280448"/>
            <a:ext cx="9144000" cy="921925"/>
          </a:xfrm>
        </p:spPr>
        <p:txBody>
          <a:bodyPr>
            <a:normAutofit/>
          </a:bodyPr>
          <a:lstStyle/>
          <a:p>
            <a:r>
              <a:rPr lang="en-US" dirty="0"/>
              <a:t>Training</a:t>
            </a:r>
          </a:p>
        </p:txBody>
      </p:sp>
      <p:sp>
        <p:nvSpPr>
          <p:cNvPr id="10" name="Slide Question">
            <a:extLst>
              <a:ext uri="{FF2B5EF4-FFF2-40B4-BE49-F238E27FC236}">
                <a16:creationId xmlns:a16="http://schemas.microsoft.com/office/drawing/2014/main" id="{4667141A-FABB-8C8E-BE06-F581F8B656C0}"/>
              </a:ext>
            </a:extLst>
          </p:cNvPr>
          <p:cNvSpPr txBox="1"/>
          <p:nvPr/>
        </p:nvSpPr>
        <p:spPr>
          <a:xfrm>
            <a:off x="0" y="-104359"/>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happened to the Bradford Pals?</a:t>
            </a:r>
          </a:p>
        </p:txBody>
      </p:sp>
      <p:sp>
        <p:nvSpPr>
          <p:cNvPr id="7" name="Title">
            <a:extLst>
              <a:ext uri="{FF2B5EF4-FFF2-40B4-BE49-F238E27FC236}">
                <a16:creationId xmlns:a16="http://schemas.microsoft.com/office/drawing/2014/main" id="{D6D0F846-953B-5B79-1D68-02B9481F8D9F}"/>
              </a:ext>
            </a:extLst>
          </p:cNvPr>
          <p:cNvSpPr txBox="1">
            <a:spLocks/>
          </p:cNvSpPr>
          <p:nvPr/>
        </p:nvSpPr>
        <p:spPr>
          <a:xfrm>
            <a:off x="505068" y="768117"/>
            <a:ext cx="463589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Training</a:t>
            </a:r>
          </a:p>
        </p:txBody>
      </p:sp>
      <p:sp>
        <p:nvSpPr>
          <p:cNvPr id="18" name="TextBox 17">
            <a:extLst>
              <a:ext uri="{FF2B5EF4-FFF2-40B4-BE49-F238E27FC236}">
                <a16:creationId xmlns:a16="http://schemas.microsoft.com/office/drawing/2014/main" id="{30615F4C-5CEF-D2D1-35E7-903E1C5F2373}"/>
              </a:ext>
            </a:extLst>
          </p:cNvPr>
          <p:cNvSpPr txBox="1"/>
          <p:nvPr/>
        </p:nvSpPr>
        <p:spPr>
          <a:xfrm>
            <a:off x="505067" y="1613279"/>
            <a:ext cx="4635893" cy="1001236"/>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The Bradford Pals began training first at Skipton, then Ripon, and later at </a:t>
            </a:r>
            <a:r>
              <a:rPr lang="en-US" sz="1350" dirty="0" err="1">
                <a:latin typeface="Linkpen 17a Print" panose="03050602060000000000" pitchFamily="66" charset="77"/>
              </a:rPr>
              <a:t>Fovant</a:t>
            </a:r>
            <a:r>
              <a:rPr lang="en-US" sz="1350" dirty="0">
                <a:latin typeface="Linkpen 17a Print" panose="03050602060000000000" pitchFamily="66" charset="77"/>
              </a:rPr>
              <a:t> in Wiltshire. </a:t>
            </a:r>
          </a:p>
        </p:txBody>
      </p:sp>
      <p:sp>
        <p:nvSpPr>
          <p:cNvPr id="11" name="TextBox 10">
            <a:extLst>
              <a:ext uri="{FF2B5EF4-FFF2-40B4-BE49-F238E27FC236}">
                <a16:creationId xmlns:a16="http://schemas.microsoft.com/office/drawing/2014/main" id="{80FD35C6-780A-2002-E24C-D8E1402BFBEE}"/>
              </a:ext>
            </a:extLst>
          </p:cNvPr>
          <p:cNvSpPr txBox="1"/>
          <p:nvPr/>
        </p:nvSpPr>
        <p:spPr>
          <a:xfrm>
            <a:off x="505066" y="2735881"/>
            <a:ext cx="4635893" cy="711733"/>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They </a:t>
            </a:r>
            <a:r>
              <a:rPr lang="en-US" sz="1350" dirty="0" err="1">
                <a:latin typeface="Linkpen 17a Print" panose="03050602060000000000" pitchFamily="66" charset="77"/>
              </a:rPr>
              <a:t>practised</a:t>
            </a:r>
            <a:r>
              <a:rPr lang="en-US" sz="1350" dirty="0">
                <a:latin typeface="Linkpen 17a Print" panose="03050602060000000000" pitchFamily="66" charset="77"/>
              </a:rPr>
              <a:t> marching, shooting and digging trenches. </a:t>
            </a:r>
          </a:p>
        </p:txBody>
      </p:sp>
      <p:sp>
        <p:nvSpPr>
          <p:cNvPr id="12" name="TextBox 11">
            <a:extLst>
              <a:ext uri="{FF2B5EF4-FFF2-40B4-BE49-F238E27FC236}">
                <a16:creationId xmlns:a16="http://schemas.microsoft.com/office/drawing/2014/main" id="{1B88FBFA-166D-F7E5-A807-60CBDE9F468E}"/>
              </a:ext>
            </a:extLst>
          </p:cNvPr>
          <p:cNvSpPr txBox="1"/>
          <p:nvPr/>
        </p:nvSpPr>
        <p:spPr>
          <a:xfrm>
            <a:off x="505066" y="3568980"/>
            <a:ext cx="4713440" cy="1001236"/>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The Pals battalions were given free entry to Valley Parade before they left Bradford to serve overseas. </a:t>
            </a:r>
          </a:p>
        </p:txBody>
      </p:sp>
      <p:grpSp>
        <p:nvGrpSpPr>
          <p:cNvPr id="17" name="Caption" descr="Valley Parade, the home of Bradford City.&#10;">
            <a:extLst>
              <a:ext uri="{FF2B5EF4-FFF2-40B4-BE49-F238E27FC236}">
                <a16:creationId xmlns:a16="http://schemas.microsoft.com/office/drawing/2014/main" id="{A646C997-E1C5-1DFB-89EC-1324546B6281}"/>
              </a:ext>
            </a:extLst>
          </p:cNvPr>
          <p:cNvGrpSpPr/>
          <p:nvPr/>
        </p:nvGrpSpPr>
        <p:grpSpPr>
          <a:xfrm>
            <a:off x="505066" y="4691582"/>
            <a:ext cx="4693721" cy="377989"/>
            <a:chOff x="4586633" y="2387666"/>
            <a:chExt cx="4693721" cy="377989"/>
          </a:xfrm>
        </p:grpSpPr>
        <p:pic>
          <p:nvPicPr>
            <p:cNvPr id="19" name="Picture 18">
              <a:extLst>
                <a:ext uri="{FF2B5EF4-FFF2-40B4-BE49-F238E27FC236}">
                  <a16:creationId xmlns:a16="http://schemas.microsoft.com/office/drawing/2014/main" id="{BF900775-7A49-4651-31C1-7EC9AB56C75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30087" y="2457493"/>
              <a:ext cx="350267" cy="248874"/>
            </a:xfrm>
            <a:prstGeom prst="rect">
              <a:avLst/>
            </a:prstGeom>
          </p:spPr>
        </p:pic>
        <p:sp>
          <p:nvSpPr>
            <p:cNvPr id="20" name="TextBox 19">
              <a:extLst>
                <a:ext uri="{FF2B5EF4-FFF2-40B4-BE49-F238E27FC236}">
                  <a16:creationId xmlns:a16="http://schemas.microsoft.com/office/drawing/2014/main" id="{BBBC4A28-87EC-7F3B-2FC8-C2831BF1E3A8}"/>
                </a:ext>
              </a:extLst>
            </p:cNvPr>
            <p:cNvSpPr txBox="1"/>
            <p:nvPr/>
          </p:nvSpPr>
          <p:spPr>
            <a:xfrm>
              <a:off x="4586633" y="2387666"/>
              <a:ext cx="4394254" cy="377989"/>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Valley Parade, the home of Bradford City.</a:t>
              </a:r>
            </a:p>
          </p:txBody>
        </p:sp>
      </p:grpSp>
      <p:grpSp>
        <p:nvGrpSpPr>
          <p:cNvPr id="25" name="Group 24" descr="A black and white Ariel photograph of Valley Parade. ">
            <a:extLst>
              <a:ext uri="{FF2B5EF4-FFF2-40B4-BE49-F238E27FC236}">
                <a16:creationId xmlns:a16="http://schemas.microsoft.com/office/drawing/2014/main" id="{0E4ABAC5-044B-6B11-1D12-4B96C98F9FEE}"/>
              </a:ext>
            </a:extLst>
          </p:cNvPr>
          <p:cNvGrpSpPr/>
          <p:nvPr/>
        </p:nvGrpSpPr>
        <p:grpSpPr>
          <a:xfrm>
            <a:off x="5337132" y="710810"/>
            <a:ext cx="6234696" cy="4985141"/>
            <a:chOff x="5337132" y="802250"/>
            <a:chExt cx="6234696" cy="4985141"/>
          </a:xfrm>
        </p:grpSpPr>
        <p:pic>
          <p:nvPicPr>
            <p:cNvPr id="3" name="Picture 2" descr="An aerial view of a city&#10;&#10;AI-generated content may be incorrect.">
              <a:extLst>
                <a:ext uri="{FF2B5EF4-FFF2-40B4-BE49-F238E27FC236}">
                  <a16:creationId xmlns:a16="http://schemas.microsoft.com/office/drawing/2014/main" id="{E72C75EF-369A-7698-0187-21885C29CE9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05119" y="833120"/>
              <a:ext cx="6166709" cy="4954271"/>
            </a:xfrm>
            <a:prstGeom prst="rect">
              <a:avLst/>
            </a:prstGeom>
            <a:ln w="19050">
              <a:solidFill>
                <a:schemeClr val="tx1"/>
              </a:solidFill>
            </a:ln>
          </p:spPr>
        </p:pic>
        <p:sp>
          <p:nvSpPr>
            <p:cNvPr id="4" name="TextBox 3">
              <a:extLst>
                <a:ext uri="{FF2B5EF4-FFF2-40B4-BE49-F238E27FC236}">
                  <a16:creationId xmlns:a16="http://schemas.microsoft.com/office/drawing/2014/main" id="{99CF357F-8973-9A94-AA15-3BC75C177AF4}"/>
                </a:ext>
              </a:extLst>
            </p:cNvPr>
            <p:cNvSpPr txBox="1"/>
            <p:nvPr/>
          </p:nvSpPr>
          <p:spPr>
            <a:xfrm>
              <a:off x="5337132" y="802250"/>
              <a:ext cx="2215674" cy="215444"/>
            </a:xfrm>
            <a:prstGeom prst="rect">
              <a:avLst/>
            </a:prstGeom>
            <a:noFill/>
          </p:spPr>
          <p:txBody>
            <a:bodyPr wrap="square">
              <a:spAutoFit/>
            </a:bodyPr>
            <a:lstStyle/>
            <a:p>
              <a:r>
                <a:rPr lang="en-GB" sz="800" dirty="0">
                  <a:solidFill>
                    <a:schemeClr val="bg1">
                      <a:lumMod val="85000"/>
                    </a:schemeClr>
                  </a:solidFill>
                  <a:latin typeface="Calibri" panose="020F0502020204030204" pitchFamily="34" charset="0"/>
                  <a:cs typeface="Calibri" panose="020F0502020204030204" pitchFamily="34" charset="0"/>
                </a:rPr>
                <a:t>©Historic England ref: EPW052158</a:t>
              </a:r>
            </a:p>
          </p:txBody>
        </p:sp>
      </p:grpSp>
      <p:pic>
        <p:nvPicPr>
          <p:cNvPr id="13" name="Picture 12" descr="A timeline highlighting World War 1 (1914 - 1918). The timeline spans from AD 1910 to AD 1922. ">
            <a:extLst>
              <a:ext uri="{FF2B5EF4-FFF2-40B4-BE49-F238E27FC236}">
                <a16:creationId xmlns:a16="http://schemas.microsoft.com/office/drawing/2014/main" id="{69AB636B-0E0C-640C-3039-3652DD3C1F93}"/>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0" y="5381082"/>
            <a:ext cx="12193280" cy="1476917"/>
          </a:xfrm>
          <a:prstGeom prst="rect">
            <a:avLst/>
          </a:prstGeom>
        </p:spPr>
      </p:pic>
      <p:pic>
        <p:nvPicPr>
          <p:cNvPr id="5" name="Logo">
            <a:extLst>
              <a:ext uri="{FF2B5EF4-FFF2-40B4-BE49-F238E27FC236}">
                <a16:creationId xmlns:a16="http://schemas.microsoft.com/office/drawing/2014/main" id="{DB545300-4C9E-64D3-72DA-F5E67AE339A0}"/>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668000" y="5586412"/>
            <a:ext cx="1523999" cy="1270145"/>
          </a:xfrm>
          <a:prstGeom prst="rect">
            <a:avLst/>
          </a:prstGeom>
        </p:spPr>
      </p:pic>
    </p:spTree>
    <p:extLst>
      <p:ext uri="{BB962C8B-B14F-4D97-AF65-F5344CB8AC3E}">
        <p14:creationId xmlns:p14="http://schemas.microsoft.com/office/powerpoint/2010/main" val="8563650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8" grpId="0"/>
      <p:bldP spid="11" grpId="0"/>
      <p:bldP spid="1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567</TotalTime>
  <Words>3041</Words>
  <Application>Microsoft Office PowerPoint</Application>
  <PresentationFormat>Widescreen</PresentationFormat>
  <Paragraphs>276</Paragraphs>
  <Slides>33</Slides>
  <Notes>33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Linkpen 17a Print</vt:lpstr>
      <vt:lpstr>Calibri</vt:lpstr>
      <vt:lpstr>Aptos</vt:lpstr>
      <vt:lpstr>Superclarendon Rg</vt:lpstr>
      <vt:lpstr>Calibri Light</vt:lpstr>
      <vt:lpstr>Arial</vt:lpstr>
      <vt:lpstr>Office Theme</vt:lpstr>
      <vt:lpstr>The World Wars</vt:lpstr>
      <vt:lpstr>What was the impact of the World Wars on Bradford?</vt:lpstr>
      <vt:lpstr>World War 1  </vt:lpstr>
      <vt:lpstr>Britain Declares War</vt:lpstr>
      <vt:lpstr>Getting Involved</vt:lpstr>
      <vt:lpstr>Recruitment</vt:lpstr>
      <vt:lpstr>Pals Battalions</vt:lpstr>
      <vt:lpstr>Bradford Forms Its Own Pals Battalion </vt:lpstr>
      <vt:lpstr>Training</vt:lpstr>
      <vt:lpstr>Guarding the Suez Canal in Egypt</vt:lpstr>
      <vt:lpstr>The Battle of the Somme</vt:lpstr>
      <vt:lpstr>The First Day of the Somme</vt:lpstr>
      <vt:lpstr>Rossignol Wood</vt:lpstr>
      <vt:lpstr>One Pal’s Story</vt:lpstr>
      <vt:lpstr>Lance‑Corporal David Percival “Percy” Dixon </vt:lpstr>
      <vt:lpstr>The End of World War 1</vt:lpstr>
      <vt:lpstr>Thiepval Memorial</vt:lpstr>
      <vt:lpstr>Bradford War Memorial</vt:lpstr>
      <vt:lpstr>World War 1 Roll of Honour</vt:lpstr>
      <vt:lpstr>World War 2</vt:lpstr>
      <vt:lpstr>The Allies and the Axis Powers</vt:lpstr>
      <vt:lpstr>Britain’s role in World War 2 </vt:lpstr>
      <vt:lpstr>Germany Invades Poland</vt:lpstr>
      <vt:lpstr>Sent To The Countryside</vt:lpstr>
      <vt:lpstr>Evacuation</vt:lpstr>
      <vt:lpstr>Air Raid Shelters</vt:lpstr>
      <vt:lpstr>The Phoney War</vt:lpstr>
      <vt:lpstr>Air Raids</vt:lpstr>
      <vt:lpstr>Bradford at War</vt:lpstr>
      <vt:lpstr>Women at Work</vt:lpstr>
      <vt:lpstr>Bradford’s contribution To The War Effort</vt:lpstr>
      <vt:lpstr>World War 2 Roll of Honour</vt:lpstr>
      <vt:lpstr>Commonwealth War Memorial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82</cp:revision>
  <dcterms:created xsi:type="dcterms:W3CDTF">2022-12-09T08:02:53Z</dcterms:created>
  <dcterms:modified xsi:type="dcterms:W3CDTF">2025-08-15T15:24:54Z</dcterms:modified>
</cp:coreProperties>
</file>