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3"/>
  </p:notesMasterIdLst>
  <p:sldIdLst>
    <p:sldId id="256" r:id="rId2"/>
    <p:sldId id="257" r:id="rId3"/>
    <p:sldId id="258" r:id="rId4"/>
    <p:sldId id="259" r:id="rId5"/>
    <p:sldId id="260" r:id="rId6"/>
    <p:sldId id="261" r:id="rId7"/>
    <p:sldId id="263" r:id="rId8"/>
    <p:sldId id="262" r:id="rId9"/>
    <p:sldId id="264" r:id="rId10"/>
    <p:sldId id="265" r:id="rId11"/>
    <p:sldId id="266" r:id="rId12"/>
  </p:sldIdLst>
  <p:sldSz cx="12192000" cy="6858000"/>
  <p:notesSz cx="6858000" cy="9144000"/>
  <p:embeddedFontLst>
    <p:embeddedFont>
      <p:font typeface="Calibri" panose="020F0502020204030204" pitchFamily="34" charset="0"/>
      <p:regular r:id="rId14"/>
      <p:bold r:id="rId15"/>
      <p:italic r:id="rId16"/>
      <p:boldItalic r:id="rId17"/>
    </p:embeddedFont>
    <p:embeddedFont>
      <p:font typeface="Calibri Light" panose="020F0302020204030204" pitchFamily="34" charset="0"/>
      <p:regular r:id="rId18"/>
      <p:italic r:id="rId19"/>
    </p:embeddedFont>
    <p:embeddedFont>
      <p:font typeface="Linkpen 17a Print" panose="020B0604020202020204" charset="0"/>
      <p:regular r:id="rId20"/>
      <p:bold r:id="rId21"/>
      <p:italic r:id="rId22"/>
      <p:boldItalic r:id="rId2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B64A77"/>
    <a:srgbClr val="FAB721"/>
    <a:srgbClr val="4F4F4F"/>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3"/>
    <p:restoredTop sz="96327"/>
  </p:normalViewPr>
  <p:slideViewPr>
    <p:cSldViewPr snapToGrid="0">
      <p:cViewPr varScale="1">
        <p:scale>
          <a:sx n="110" d="100"/>
          <a:sy n="110" d="100"/>
        </p:scale>
        <p:origin x="594" y="11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433F8B-1DC8-B94E-9C08-B036512D3AF4}" type="datetimeFigureOut">
              <a:rPr lang="en-US" smtClean="0"/>
              <a:t>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C52B0B-A992-3240-8927-80B121084083}" type="slidenum">
              <a:rPr lang="en-US" smtClean="0"/>
              <a:t>‹#›</a:t>
            </a:fld>
            <a:endParaRPr lang="en-US"/>
          </a:p>
        </p:txBody>
      </p:sp>
    </p:spTree>
    <p:extLst>
      <p:ext uri="{BB962C8B-B14F-4D97-AF65-F5344CB8AC3E}">
        <p14:creationId xmlns:p14="http://schemas.microsoft.com/office/powerpoint/2010/main" val="25028413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6C52B0B-A992-3240-8927-80B121084083}" type="slidenum">
              <a:rPr lang="en-US" smtClean="0"/>
              <a:t>1</a:t>
            </a:fld>
            <a:endParaRPr lang="en-US"/>
          </a:p>
        </p:txBody>
      </p:sp>
    </p:spTree>
    <p:extLst>
      <p:ext uri="{BB962C8B-B14F-4D97-AF65-F5344CB8AC3E}">
        <p14:creationId xmlns:p14="http://schemas.microsoft.com/office/powerpoint/2010/main" val="32582225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C52B0B-A992-3240-8927-80B121084083}" type="slidenum">
              <a:rPr lang="en-US" smtClean="0"/>
              <a:t>10</a:t>
            </a:fld>
            <a:endParaRPr lang="en-US"/>
          </a:p>
        </p:txBody>
      </p:sp>
    </p:spTree>
    <p:extLst>
      <p:ext uri="{BB962C8B-B14F-4D97-AF65-F5344CB8AC3E}">
        <p14:creationId xmlns:p14="http://schemas.microsoft.com/office/powerpoint/2010/main" val="40715524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6C52B0B-A992-3240-8927-80B121084083}" type="slidenum">
              <a:rPr lang="en-US" smtClean="0"/>
              <a:t>11</a:t>
            </a:fld>
            <a:endParaRPr lang="en-US"/>
          </a:p>
        </p:txBody>
      </p:sp>
    </p:spTree>
    <p:extLst>
      <p:ext uri="{BB962C8B-B14F-4D97-AF65-F5344CB8AC3E}">
        <p14:creationId xmlns:p14="http://schemas.microsoft.com/office/powerpoint/2010/main" val="66052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6C52B0B-A992-3240-8927-80B121084083}" type="slidenum">
              <a:rPr lang="en-US" smtClean="0"/>
              <a:t>2</a:t>
            </a:fld>
            <a:endParaRPr lang="en-US"/>
          </a:p>
        </p:txBody>
      </p:sp>
    </p:spTree>
    <p:extLst>
      <p:ext uri="{BB962C8B-B14F-4D97-AF65-F5344CB8AC3E}">
        <p14:creationId xmlns:p14="http://schemas.microsoft.com/office/powerpoint/2010/main" val="3324068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6C52B0B-A992-3240-8927-80B121084083}" type="slidenum">
              <a:rPr lang="en-US" smtClean="0"/>
              <a:t>3</a:t>
            </a:fld>
            <a:endParaRPr lang="en-US"/>
          </a:p>
        </p:txBody>
      </p:sp>
    </p:spTree>
    <p:extLst>
      <p:ext uri="{BB962C8B-B14F-4D97-AF65-F5344CB8AC3E}">
        <p14:creationId xmlns:p14="http://schemas.microsoft.com/office/powerpoint/2010/main" val="12069023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6C52B0B-A992-3240-8927-80B121084083}" type="slidenum">
              <a:rPr lang="en-US" smtClean="0"/>
              <a:t>4</a:t>
            </a:fld>
            <a:endParaRPr lang="en-US"/>
          </a:p>
        </p:txBody>
      </p:sp>
    </p:spTree>
    <p:extLst>
      <p:ext uri="{BB962C8B-B14F-4D97-AF65-F5344CB8AC3E}">
        <p14:creationId xmlns:p14="http://schemas.microsoft.com/office/powerpoint/2010/main" val="13537110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6C52B0B-A992-3240-8927-80B121084083}" type="slidenum">
              <a:rPr lang="en-US" smtClean="0"/>
              <a:t>5</a:t>
            </a:fld>
            <a:endParaRPr lang="en-US"/>
          </a:p>
        </p:txBody>
      </p:sp>
    </p:spTree>
    <p:extLst>
      <p:ext uri="{BB962C8B-B14F-4D97-AF65-F5344CB8AC3E}">
        <p14:creationId xmlns:p14="http://schemas.microsoft.com/office/powerpoint/2010/main" val="32477842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6C52B0B-A992-3240-8927-80B121084083}" type="slidenum">
              <a:rPr lang="en-US" smtClean="0"/>
              <a:t>6</a:t>
            </a:fld>
            <a:endParaRPr lang="en-US"/>
          </a:p>
        </p:txBody>
      </p:sp>
    </p:spTree>
    <p:extLst>
      <p:ext uri="{BB962C8B-B14F-4D97-AF65-F5344CB8AC3E}">
        <p14:creationId xmlns:p14="http://schemas.microsoft.com/office/powerpoint/2010/main" val="9948042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6C52B0B-A992-3240-8927-80B121084083}" type="slidenum">
              <a:rPr lang="en-US" smtClean="0"/>
              <a:t>7</a:t>
            </a:fld>
            <a:endParaRPr lang="en-US"/>
          </a:p>
        </p:txBody>
      </p:sp>
    </p:spTree>
    <p:extLst>
      <p:ext uri="{BB962C8B-B14F-4D97-AF65-F5344CB8AC3E}">
        <p14:creationId xmlns:p14="http://schemas.microsoft.com/office/powerpoint/2010/main" val="29454624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6C52B0B-A992-3240-8927-80B121084083}" type="slidenum">
              <a:rPr lang="en-US" smtClean="0"/>
              <a:t>8</a:t>
            </a:fld>
            <a:endParaRPr lang="en-US"/>
          </a:p>
        </p:txBody>
      </p:sp>
    </p:spTree>
    <p:extLst>
      <p:ext uri="{BB962C8B-B14F-4D97-AF65-F5344CB8AC3E}">
        <p14:creationId xmlns:p14="http://schemas.microsoft.com/office/powerpoint/2010/main" val="36866609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6C52B0B-A992-3240-8927-80B121084083}" type="slidenum">
              <a:rPr lang="en-US" smtClean="0"/>
              <a:t>9</a:t>
            </a:fld>
            <a:endParaRPr lang="en-US"/>
          </a:p>
        </p:txBody>
      </p:sp>
    </p:spTree>
    <p:extLst>
      <p:ext uri="{BB962C8B-B14F-4D97-AF65-F5344CB8AC3E}">
        <p14:creationId xmlns:p14="http://schemas.microsoft.com/office/powerpoint/2010/main" val="21950129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jp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165FC3-1E4A-E08D-7EFB-7E6664F1B5C6}"/>
              </a:ext>
            </a:extLst>
          </p:cNvPr>
          <p:cNvSpPr>
            <a:spLocks noGrp="1"/>
          </p:cNvSpPr>
          <p:nvPr>
            <p:ph type="ctrTitle"/>
          </p:nvPr>
        </p:nvSpPr>
        <p:spPr>
          <a:xfrm>
            <a:off x="1500809" y="-2581732"/>
            <a:ext cx="9144000" cy="2387600"/>
          </a:xfrm>
        </p:spPr>
        <p:txBody>
          <a:bodyPr/>
          <a:lstStyle/>
          <a:p>
            <a:r>
              <a:rPr lang="en-US" dirty="0"/>
              <a:t>Bristol’s Docks</a:t>
            </a:r>
          </a:p>
        </p:txBody>
      </p:sp>
      <p:sp>
        <p:nvSpPr>
          <p:cNvPr id="5" name="Rectangle 4" descr="Illustration of the side of a metal dredger submerged in water.">
            <a:extLst>
              <a:ext uri="{FF2B5EF4-FFF2-40B4-BE49-F238E27FC236}">
                <a16:creationId xmlns:a16="http://schemas.microsoft.com/office/drawing/2014/main" id="{C7778C06-4238-44A6-5BC4-62BFCC466882}"/>
              </a:ext>
            </a:extLst>
          </p:cNvPr>
          <p:cNvSpPr/>
          <p:nvPr/>
        </p:nvSpPr>
        <p:spPr>
          <a:xfrm>
            <a:off x="0" y="0"/>
            <a:ext cx="12168808"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quot;Bristol's Docks&quot;">
            <a:extLst>
              <a:ext uri="{FF2B5EF4-FFF2-40B4-BE49-F238E27FC236}">
                <a16:creationId xmlns:a16="http://schemas.microsoft.com/office/drawing/2014/main" id="{010DC867-87C8-E427-DD50-9C1E556853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3191" y="2091408"/>
            <a:ext cx="12191999" cy="2387601"/>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44809" y="5466522"/>
            <a:ext cx="1547191" cy="1390036"/>
          </a:xfrm>
          <a:prstGeom prst="rect">
            <a:avLst/>
          </a:prstGeom>
        </p:spPr>
      </p:pic>
    </p:spTree>
    <p:extLst>
      <p:ext uri="{BB962C8B-B14F-4D97-AF65-F5344CB8AC3E}">
        <p14:creationId xmlns:p14="http://schemas.microsoft.com/office/powerpoint/2010/main" val="395058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769B6-4A4E-F773-1266-C6D8A2872E33}"/>
              </a:ext>
            </a:extLst>
          </p:cNvPr>
          <p:cNvSpPr>
            <a:spLocks noGrp="1"/>
          </p:cNvSpPr>
          <p:nvPr>
            <p:ph type="ctrTitle"/>
          </p:nvPr>
        </p:nvSpPr>
        <p:spPr>
          <a:xfrm>
            <a:off x="1421027" y="-1229064"/>
            <a:ext cx="9144000" cy="952114"/>
          </a:xfrm>
        </p:spPr>
        <p:txBody>
          <a:bodyPr/>
          <a:lstStyle/>
          <a:p>
            <a:r>
              <a:rPr lang="en-US" dirty="0" err="1"/>
              <a:t>Avonmouth</a:t>
            </a:r>
            <a:r>
              <a:rPr lang="en-US" dirty="0"/>
              <a:t> Dock</a:t>
            </a:r>
          </a:p>
        </p:txBody>
      </p:sp>
      <p:grpSp>
        <p:nvGrpSpPr>
          <p:cNvPr id="14" name="Group 13" descr="A black and white aerial photograph of a dock">
            <a:extLst>
              <a:ext uri="{FF2B5EF4-FFF2-40B4-BE49-F238E27FC236}">
                <a16:creationId xmlns:a16="http://schemas.microsoft.com/office/drawing/2014/main" id="{D3D28C98-8CCB-660B-963A-D5FB7A679D00}"/>
              </a:ext>
            </a:extLst>
          </p:cNvPr>
          <p:cNvGrpSpPr/>
          <p:nvPr/>
        </p:nvGrpSpPr>
        <p:grpSpPr>
          <a:xfrm>
            <a:off x="488317" y="625579"/>
            <a:ext cx="6126458" cy="4842893"/>
            <a:chOff x="490714" y="948780"/>
            <a:chExt cx="6126458" cy="4842893"/>
          </a:xfrm>
        </p:grpSpPr>
        <p:pic>
          <p:nvPicPr>
            <p:cNvPr id="11" name="Picture 10" descr="Aerial view of a city&#10;&#10;Description automatically generated">
              <a:extLst>
                <a:ext uri="{FF2B5EF4-FFF2-40B4-BE49-F238E27FC236}">
                  <a16:creationId xmlns:a16="http://schemas.microsoft.com/office/drawing/2014/main" id="{30CDA70E-FA90-05B2-4C1D-100CC4AA1B0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21172" y="948780"/>
              <a:ext cx="6096000" cy="4674116"/>
            </a:xfrm>
            <a:prstGeom prst="rect">
              <a:avLst/>
            </a:prstGeom>
            <a:ln w="28575">
              <a:solidFill>
                <a:schemeClr val="tx1"/>
              </a:solidFill>
            </a:ln>
          </p:spPr>
        </p:pic>
        <p:sp>
          <p:nvSpPr>
            <p:cNvPr id="13" name="TextBox 12">
              <a:extLst>
                <a:ext uri="{FF2B5EF4-FFF2-40B4-BE49-F238E27FC236}">
                  <a16:creationId xmlns:a16="http://schemas.microsoft.com/office/drawing/2014/main" id="{F02D3E8C-029D-A0CD-D11F-82DBE94C5578}"/>
                </a:ext>
              </a:extLst>
            </p:cNvPr>
            <p:cNvSpPr txBox="1"/>
            <p:nvPr/>
          </p:nvSpPr>
          <p:spPr>
            <a:xfrm>
              <a:off x="490714" y="5360786"/>
              <a:ext cx="3029053" cy="430887"/>
            </a:xfrm>
            <a:prstGeom prst="rect">
              <a:avLst/>
            </a:prstGeom>
            <a:noFill/>
          </p:spPr>
          <p:txBody>
            <a:bodyPr wrap="square" rtlCol="0">
              <a:spAutoFit/>
            </a:bodyPr>
            <a:lstStyle/>
            <a:p>
              <a:r>
                <a:rPr lang="en-GB" sz="1050" dirty="0">
                  <a:solidFill>
                    <a:schemeClr val="tx1">
                      <a:lumMod val="65000"/>
                      <a:lumOff val="35000"/>
                    </a:schemeClr>
                  </a:solidFill>
                  <a:effectLst/>
                  <a:latin typeface="Arial" panose="020B0604020202020204" pitchFamily="34" charset="0"/>
                  <a:cs typeface="Arial" panose="020B0604020202020204" pitchFamily="34" charset="0"/>
                </a:rPr>
                <a:t>Aerial Photo -EPW005487</a:t>
              </a:r>
            </a:p>
            <a:p>
              <a:endParaRPr lang="en-US" sz="1050" dirty="0">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5" name="Group 4" descr="Caption that says &quot;Avonmouth Docks in 1921&quot;&#10;">
            <a:extLst>
              <a:ext uri="{FF2B5EF4-FFF2-40B4-BE49-F238E27FC236}">
                <a16:creationId xmlns:a16="http://schemas.microsoft.com/office/drawing/2014/main" id="{3D823DBC-A6BB-0211-1462-B97D1348389F}"/>
              </a:ext>
            </a:extLst>
          </p:cNvPr>
          <p:cNvGrpSpPr/>
          <p:nvPr/>
        </p:nvGrpSpPr>
        <p:grpSpPr>
          <a:xfrm>
            <a:off x="472404" y="5407452"/>
            <a:ext cx="3351009" cy="430887"/>
            <a:chOff x="786662" y="5084525"/>
            <a:chExt cx="3351009" cy="430887"/>
          </a:xfrm>
        </p:grpSpPr>
        <p:sp>
          <p:nvSpPr>
            <p:cNvPr id="6" name="TextBox 5">
              <a:extLst>
                <a:ext uri="{FF2B5EF4-FFF2-40B4-BE49-F238E27FC236}">
                  <a16:creationId xmlns:a16="http://schemas.microsoft.com/office/drawing/2014/main" id="{323EC196-3698-21A3-559F-CB09ADD2D884}"/>
                </a:ext>
              </a:extLst>
            </p:cNvPr>
            <p:cNvSpPr txBox="1"/>
            <p:nvPr/>
          </p:nvSpPr>
          <p:spPr>
            <a:xfrm>
              <a:off x="786662" y="5084525"/>
              <a:ext cx="3206603"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Avonmouth Docks in 1921</a:t>
              </a:r>
            </a:p>
          </p:txBody>
        </p:sp>
        <p:pic>
          <p:nvPicPr>
            <p:cNvPr id="10" name="Picture 9" descr="A black drop of water&#10;&#10;Description automatically generated">
              <a:extLst>
                <a:ext uri="{FF2B5EF4-FFF2-40B4-BE49-F238E27FC236}">
                  <a16:creationId xmlns:a16="http://schemas.microsoft.com/office/drawing/2014/main" id="{AEADE1B2-D35E-C963-016D-864D406F75F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3838100" y="5196242"/>
              <a:ext cx="350267" cy="248874"/>
            </a:xfrm>
            <a:prstGeom prst="rect">
              <a:avLst/>
            </a:prstGeom>
          </p:spPr>
        </p:pic>
      </p:grpSp>
      <p:sp>
        <p:nvSpPr>
          <p:cNvPr id="8" name="TextBox 7">
            <a:extLst>
              <a:ext uri="{FF2B5EF4-FFF2-40B4-BE49-F238E27FC236}">
                <a16:creationId xmlns:a16="http://schemas.microsoft.com/office/drawing/2014/main" id="{D865BA71-9D09-29EE-229D-D2C900EC273E}"/>
              </a:ext>
            </a:extLst>
          </p:cNvPr>
          <p:cNvSpPr txBox="1"/>
          <p:nvPr/>
        </p:nvSpPr>
        <p:spPr>
          <a:xfrm>
            <a:off x="6814623" y="425147"/>
            <a:ext cx="4856205" cy="3385542"/>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During the Industrial Revolution, ships were built to be larger so that they could carry more cargo. Unfortunately, this meant that more vessels ran aground as they navigated their way into the city. By the mid-1800s, the Bristol City docks were often cut off by ships that ran aground blocking all traffic until they had been cleared.</a:t>
            </a:r>
          </a:p>
        </p:txBody>
      </p:sp>
      <p:sp>
        <p:nvSpPr>
          <p:cNvPr id="4" name="TextBox 3">
            <a:extLst>
              <a:ext uri="{FF2B5EF4-FFF2-40B4-BE49-F238E27FC236}">
                <a16:creationId xmlns:a16="http://schemas.microsoft.com/office/drawing/2014/main" id="{2A64EEFC-3216-5337-3042-03E039BF0D19}"/>
              </a:ext>
            </a:extLst>
          </p:cNvPr>
          <p:cNvSpPr txBox="1"/>
          <p:nvPr/>
        </p:nvSpPr>
        <p:spPr>
          <a:xfrm>
            <a:off x="6814623" y="4084013"/>
            <a:ext cx="4856205"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1877, Avonmouth Docks were built at the mouth of the River Avon so that larger ships could unload there, rather than travel all the way up to Bristol.</a:t>
            </a:r>
          </a:p>
        </p:txBody>
      </p:sp>
      <p:pic>
        <p:nvPicPr>
          <p:cNvPr id="3" name="Picture 2">
            <a:extLst>
              <a:ext uri="{FF2B5EF4-FFF2-40B4-BE49-F238E27FC236}">
                <a16:creationId xmlns:a16="http://schemas.microsoft.com/office/drawing/2014/main" id="{3C95B848-3523-E501-B8FA-C21623D27E4C}"/>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644809" y="5466522"/>
            <a:ext cx="1547191" cy="1390036"/>
          </a:xfrm>
          <a:prstGeom prst="rect">
            <a:avLst/>
          </a:prstGeom>
        </p:spPr>
      </p:pic>
    </p:spTree>
    <p:extLst>
      <p:ext uri="{BB962C8B-B14F-4D97-AF65-F5344CB8AC3E}">
        <p14:creationId xmlns:p14="http://schemas.microsoft.com/office/powerpoint/2010/main" val="41243848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769B6-4A4E-F773-1266-C6D8A2872E33}"/>
              </a:ext>
            </a:extLst>
          </p:cNvPr>
          <p:cNvSpPr>
            <a:spLocks noGrp="1"/>
          </p:cNvSpPr>
          <p:nvPr>
            <p:ph type="ctrTitle"/>
          </p:nvPr>
        </p:nvSpPr>
        <p:spPr>
          <a:xfrm>
            <a:off x="1421027" y="-1229064"/>
            <a:ext cx="9144000" cy="952114"/>
          </a:xfrm>
        </p:spPr>
        <p:txBody>
          <a:bodyPr/>
          <a:lstStyle/>
          <a:p>
            <a:r>
              <a:rPr lang="en-US" dirty="0"/>
              <a:t>Timeline</a:t>
            </a:r>
          </a:p>
        </p:txBody>
      </p:sp>
      <p:sp>
        <p:nvSpPr>
          <p:cNvPr id="4" name="Title 1">
            <a:extLst>
              <a:ext uri="{FF2B5EF4-FFF2-40B4-BE49-F238E27FC236}">
                <a16:creationId xmlns:a16="http://schemas.microsoft.com/office/drawing/2014/main" id="{BEB1723D-44B7-F186-40E4-8EBCD263595B}"/>
              </a:ext>
            </a:extLst>
          </p:cNvPr>
          <p:cNvSpPr txBox="1">
            <a:spLocks/>
          </p:cNvSpPr>
          <p:nvPr/>
        </p:nvSpPr>
        <p:spPr>
          <a:xfrm>
            <a:off x="494269" y="545698"/>
            <a:ext cx="11185667"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dirty="0">
                <a:ln w="12700">
                  <a:noFill/>
                </a:ln>
                <a:latin typeface="Superclarendon Rg" panose="02060605060000020003" pitchFamily="18" charset="77"/>
              </a:rPr>
              <a:t>Timeline </a:t>
            </a:r>
          </a:p>
        </p:txBody>
      </p:sp>
      <p:sp>
        <p:nvSpPr>
          <p:cNvPr id="20" name="Rectangle 19" descr="A timeline starting at AD 1750 and ending at AD 1890.">
            <a:extLst>
              <a:ext uri="{FF2B5EF4-FFF2-40B4-BE49-F238E27FC236}">
                <a16:creationId xmlns:a16="http://schemas.microsoft.com/office/drawing/2014/main" id="{008A372A-ED50-C7C4-1405-DE9F6CDA43DA}"/>
              </a:ext>
            </a:extLst>
          </p:cNvPr>
          <p:cNvSpPr/>
          <p:nvPr/>
        </p:nvSpPr>
        <p:spPr>
          <a:xfrm>
            <a:off x="494269" y="1285103"/>
            <a:ext cx="11185667" cy="516446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label pointing at AD 1760. The caption sats &quot;AD 1760s. Bristol is England’s second largest city but is losing out on trade to Liverpool.&quot;&#10;">
            <a:extLst>
              <a:ext uri="{FF2B5EF4-FFF2-40B4-BE49-F238E27FC236}">
                <a16:creationId xmlns:a16="http://schemas.microsoft.com/office/drawing/2014/main" id="{6A26399C-A59F-1D4F-07E3-ACBA330644B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1792" y="2020824"/>
            <a:ext cx="2753360" cy="2478024"/>
          </a:xfrm>
          <a:prstGeom prst="rect">
            <a:avLst/>
          </a:prstGeom>
        </p:spPr>
      </p:pic>
      <p:pic>
        <p:nvPicPr>
          <p:cNvPr id="13" name="Picture 12" descr="A label pointing at AD 1802. The caption says &quot;AD 1802. William Jessop asked to work on improving the Bristol docks.&quot;">
            <a:extLst>
              <a:ext uri="{FF2B5EF4-FFF2-40B4-BE49-F238E27FC236}">
                <a16:creationId xmlns:a16="http://schemas.microsoft.com/office/drawing/2014/main" id="{3BC6532F-1DB6-5D9B-BB62-78A5757DC60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71482" y="2020824"/>
            <a:ext cx="2271522" cy="2478024"/>
          </a:xfrm>
          <a:prstGeom prst="rect">
            <a:avLst/>
          </a:prstGeom>
        </p:spPr>
      </p:pic>
      <p:pic>
        <p:nvPicPr>
          <p:cNvPr id="19" name="Picture 18" descr="A label pointing at AD 1877. The caption says &quot;AD 1877. Avonmouth Docks were built so that ships would not need to travel up the River Avon.&quot;">
            <a:extLst>
              <a:ext uri="{FF2B5EF4-FFF2-40B4-BE49-F238E27FC236}">
                <a16:creationId xmlns:a16="http://schemas.microsoft.com/office/drawing/2014/main" id="{B90C895F-1674-27C4-DC52-38C756B382C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584561" y="2112603"/>
            <a:ext cx="2994278" cy="2386245"/>
          </a:xfrm>
          <a:prstGeom prst="rect">
            <a:avLst/>
          </a:prstGeom>
        </p:spPr>
      </p:pic>
      <p:pic>
        <p:nvPicPr>
          <p:cNvPr id="15" name="Picture 14" descr="A label pointing at AD 1804 and 1809. The caption says &quot;AD 1804 - 1809. The Floating Harbour was created.&quot;&#10;">
            <a:extLst>
              <a:ext uri="{FF2B5EF4-FFF2-40B4-BE49-F238E27FC236}">
                <a16:creationId xmlns:a16="http://schemas.microsoft.com/office/drawing/2014/main" id="{455CC905-D106-FAE3-B475-33CF96FAA67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77735" y="3917833"/>
            <a:ext cx="2271522" cy="2019130"/>
          </a:xfrm>
          <a:prstGeom prst="rect">
            <a:avLst/>
          </a:prstGeom>
        </p:spPr>
      </p:pic>
      <p:pic>
        <p:nvPicPr>
          <p:cNvPr id="17" name="Picture 16" descr="A label pointing at AD 1832. The caption says &quot;AD 1832. Isambard Kingdom Brunel compiled a report on how to remove silt from the Floating Harbour.&quot;">
            <a:extLst>
              <a:ext uri="{FF2B5EF4-FFF2-40B4-BE49-F238E27FC236}">
                <a16:creationId xmlns:a16="http://schemas.microsoft.com/office/drawing/2014/main" id="{B89C8150-CC67-648A-30E2-CF171EBF71D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536750" y="3917833"/>
            <a:ext cx="3544950" cy="2432134"/>
          </a:xfrm>
          <a:prstGeom prst="rect">
            <a:avLst/>
          </a:prstGeom>
        </p:spPr>
      </p:pic>
      <p:pic>
        <p:nvPicPr>
          <p:cNvPr id="3" name="Picture 2">
            <a:extLst>
              <a:ext uri="{FF2B5EF4-FFF2-40B4-BE49-F238E27FC236}">
                <a16:creationId xmlns:a16="http://schemas.microsoft.com/office/drawing/2014/main" id="{3C95B848-3523-E501-B8FA-C21623D27E4C}"/>
              </a:ext>
              <a:ext uri="{C183D7F6-B498-43B3-948B-1728B52AA6E4}">
                <adec:decorative xmlns:adec="http://schemas.microsoft.com/office/drawing/2017/decorative" val="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0644809" y="5466522"/>
            <a:ext cx="1547191" cy="1390036"/>
          </a:xfrm>
          <a:prstGeom prst="rect">
            <a:avLst/>
          </a:prstGeom>
        </p:spPr>
      </p:pic>
    </p:spTree>
    <p:extLst>
      <p:ext uri="{BB962C8B-B14F-4D97-AF65-F5344CB8AC3E}">
        <p14:creationId xmlns:p14="http://schemas.microsoft.com/office/powerpoint/2010/main" val="397153614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769B6-4A4E-F773-1266-C6D8A2872E33}"/>
              </a:ext>
            </a:extLst>
          </p:cNvPr>
          <p:cNvSpPr>
            <a:spLocks noGrp="1"/>
          </p:cNvSpPr>
          <p:nvPr>
            <p:ph type="ctrTitle"/>
          </p:nvPr>
        </p:nvSpPr>
        <p:spPr>
          <a:xfrm>
            <a:off x="1421027" y="-1229064"/>
            <a:ext cx="9144000" cy="952114"/>
          </a:xfrm>
        </p:spPr>
        <p:txBody>
          <a:bodyPr/>
          <a:lstStyle/>
          <a:p>
            <a:r>
              <a:rPr lang="en-US" dirty="0"/>
              <a:t>1760s</a:t>
            </a:r>
            <a:r>
              <a:rPr lang="en-US" baseline="0" dirty="0"/>
              <a:t> Bristol</a:t>
            </a:r>
            <a:endParaRPr lang="en-US" dirty="0"/>
          </a:p>
        </p:txBody>
      </p:sp>
      <p:sp>
        <p:nvSpPr>
          <p:cNvPr id="8" name="TextBox 7">
            <a:extLst>
              <a:ext uri="{FF2B5EF4-FFF2-40B4-BE49-F238E27FC236}">
                <a16:creationId xmlns:a16="http://schemas.microsoft.com/office/drawing/2014/main" id="{D865BA71-9D09-29EE-229D-D2C900EC273E}"/>
              </a:ext>
            </a:extLst>
          </p:cNvPr>
          <p:cNvSpPr txBox="1"/>
          <p:nvPr/>
        </p:nvSpPr>
        <p:spPr>
          <a:xfrm>
            <a:off x="436395" y="423621"/>
            <a:ext cx="3475847" cy="4208844"/>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By the 1760s, Bristol was England’s second largest city, but the docks were losing trade to Liverpool which had docks that were less congested because they had more space.</a:t>
            </a:r>
          </a:p>
        </p:txBody>
      </p:sp>
      <p:grpSp>
        <p:nvGrpSpPr>
          <p:cNvPr id="15" name="Group 14" descr="Caption that says &quot;Broad Quay in the 1760s&quot;&#10;">
            <a:extLst>
              <a:ext uri="{FF2B5EF4-FFF2-40B4-BE49-F238E27FC236}">
                <a16:creationId xmlns:a16="http://schemas.microsoft.com/office/drawing/2014/main" id="{BD4157B3-3384-66E1-32ED-9222B8FD85FD}"/>
              </a:ext>
            </a:extLst>
          </p:cNvPr>
          <p:cNvGrpSpPr/>
          <p:nvPr/>
        </p:nvGrpSpPr>
        <p:grpSpPr>
          <a:xfrm>
            <a:off x="775087" y="5619244"/>
            <a:ext cx="3475847" cy="430887"/>
            <a:chOff x="786662" y="5084525"/>
            <a:chExt cx="3475847" cy="430887"/>
          </a:xfrm>
        </p:grpSpPr>
        <p:sp>
          <p:nvSpPr>
            <p:cNvPr id="14" name="TextBox 13">
              <a:extLst>
                <a:ext uri="{FF2B5EF4-FFF2-40B4-BE49-F238E27FC236}">
                  <a16:creationId xmlns:a16="http://schemas.microsoft.com/office/drawing/2014/main" id="{46B60D77-C34C-3AF6-63B5-B7C3F32A0861}"/>
                </a:ext>
              </a:extLst>
            </p:cNvPr>
            <p:cNvSpPr txBox="1"/>
            <p:nvPr/>
          </p:nvSpPr>
          <p:spPr>
            <a:xfrm>
              <a:off x="786662" y="5084525"/>
              <a:ext cx="3206603"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Broad Quay in the 1760s</a:t>
              </a:r>
            </a:p>
          </p:txBody>
        </p:sp>
        <p:pic>
          <p:nvPicPr>
            <p:cNvPr id="13" name="Picture 12" descr="A black drop of water&#10;&#10;Description automatically generated">
              <a:extLst>
                <a:ext uri="{FF2B5EF4-FFF2-40B4-BE49-F238E27FC236}">
                  <a16:creationId xmlns:a16="http://schemas.microsoft.com/office/drawing/2014/main" id="{B3F6561A-4A51-B428-949F-9F09A7E624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12242" y="5208599"/>
              <a:ext cx="350267" cy="248874"/>
            </a:xfrm>
            <a:prstGeom prst="rect">
              <a:avLst/>
            </a:prstGeom>
          </p:spPr>
        </p:pic>
      </p:grpSp>
      <p:grpSp>
        <p:nvGrpSpPr>
          <p:cNvPr id="5" name="Group 4" descr="A painting of people, horses, and boats on Bristol dock in the 1700s.">
            <a:extLst>
              <a:ext uri="{FF2B5EF4-FFF2-40B4-BE49-F238E27FC236}">
                <a16:creationId xmlns:a16="http://schemas.microsoft.com/office/drawing/2014/main" id="{38E6DB35-4C71-52D2-325F-47302965DC60}"/>
              </a:ext>
            </a:extLst>
          </p:cNvPr>
          <p:cNvGrpSpPr/>
          <p:nvPr/>
        </p:nvGrpSpPr>
        <p:grpSpPr>
          <a:xfrm>
            <a:off x="4390446" y="423621"/>
            <a:ext cx="7185287" cy="5963788"/>
            <a:chOff x="3691758" y="1654066"/>
            <a:chExt cx="5565228" cy="4619139"/>
          </a:xfrm>
        </p:grpSpPr>
        <p:pic>
          <p:nvPicPr>
            <p:cNvPr id="10" name="Picture 9">
              <a:extLst>
                <a:ext uri="{FF2B5EF4-FFF2-40B4-BE49-F238E27FC236}">
                  <a16:creationId xmlns:a16="http://schemas.microsoft.com/office/drawing/2014/main" id="{47C4446B-E505-4037-57D3-DE971D162F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91758" y="1654066"/>
              <a:ext cx="5565228" cy="4619139"/>
            </a:xfrm>
            <a:prstGeom prst="rect">
              <a:avLst/>
            </a:prstGeom>
            <a:ln w="28575">
              <a:solidFill>
                <a:schemeClr val="tx1"/>
              </a:solidFill>
            </a:ln>
          </p:spPr>
        </p:pic>
        <p:sp>
          <p:nvSpPr>
            <p:cNvPr id="11" name="TextBox 10">
              <a:extLst>
                <a:ext uri="{FF2B5EF4-FFF2-40B4-BE49-F238E27FC236}">
                  <a16:creationId xmlns:a16="http://schemas.microsoft.com/office/drawing/2014/main" id="{76AB2526-6F73-8ABB-1EA2-8035D52042C9}"/>
                </a:ext>
              </a:extLst>
            </p:cNvPr>
            <p:cNvSpPr txBox="1"/>
            <p:nvPr/>
          </p:nvSpPr>
          <p:spPr>
            <a:xfrm>
              <a:off x="3691758" y="6115874"/>
              <a:ext cx="1215750" cy="143030"/>
            </a:xfrm>
            <a:prstGeom prst="rect">
              <a:avLst/>
            </a:prstGeom>
            <a:noFill/>
          </p:spPr>
          <p:txBody>
            <a:bodyPr wrap="none" rtlCol="0">
              <a:spAutoFit/>
            </a:bodyPr>
            <a:lstStyle/>
            <a:p>
              <a:r>
                <a:rPr lang="en-GB" sz="600" dirty="0">
                  <a:solidFill>
                    <a:srgbClr val="CEC4AC"/>
                  </a:solidFill>
                  <a:latin typeface="Arial" panose="020B0604020202020204" pitchFamily="34" charset="0"/>
                  <a:cs typeface="Arial" panose="020B0604020202020204" pitchFamily="34" charset="0"/>
                </a:rPr>
                <a:t>© Bristol Museums, Galleries &amp; Archives</a:t>
              </a:r>
            </a:p>
          </p:txBody>
        </p:sp>
      </p:grpSp>
      <p:pic>
        <p:nvPicPr>
          <p:cNvPr id="3" name="Picture 2">
            <a:extLst>
              <a:ext uri="{FF2B5EF4-FFF2-40B4-BE49-F238E27FC236}">
                <a16:creationId xmlns:a16="http://schemas.microsoft.com/office/drawing/2014/main" id="{3C95B848-3523-E501-B8FA-C21623D27E4C}"/>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644809" y="5466522"/>
            <a:ext cx="1547191" cy="1390036"/>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769B6-4A4E-F773-1266-C6D8A2872E33}"/>
              </a:ext>
            </a:extLst>
          </p:cNvPr>
          <p:cNvSpPr>
            <a:spLocks noGrp="1"/>
          </p:cNvSpPr>
          <p:nvPr>
            <p:ph type="ctrTitle"/>
          </p:nvPr>
        </p:nvSpPr>
        <p:spPr>
          <a:xfrm>
            <a:off x="1421027" y="-1229064"/>
            <a:ext cx="9144000" cy="952114"/>
          </a:xfrm>
        </p:spPr>
        <p:txBody>
          <a:bodyPr/>
          <a:lstStyle/>
          <a:p>
            <a:r>
              <a:rPr lang="en-US" dirty="0"/>
              <a:t>The Severn Estuary</a:t>
            </a:r>
          </a:p>
        </p:txBody>
      </p:sp>
      <p:sp>
        <p:nvSpPr>
          <p:cNvPr id="4" name="Rectangle 3" descr="Illustration of high tide vs low tide in the Severn Estuary. It shows a sloping ground with a lower level of water labeled &quot;low tide&quot; compared to a higher level of water labeled &quot;high tide&quot; with a label in between marked &quot;total range&quot;.">
            <a:extLst>
              <a:ext uri="{FF2B5EF4-FFF2-40B4-BE49-F238E27FC236}">
                <a16:creationId xmlns:a16="http://schemas.microsoft.com/office/drawing/2014/main" id="{9437C095-5069-ECD8-7951-BDD45F75ECDE}"/>
              </a:ext>
            </a:extLst>
          </p:cNvPr>
          <p:cNvSpPr/>
          <p:nvPr/>
        </p:nvSpPr>
        <p:spPr>
          <a:xfrm>
            <a:off x="269631" y="246185"/>
            <a:ext cx="11664461" cy="63773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865BA71-9D09-29EE-229D-D2C900EC273E}"/>
              </a:ext>
            </a:extLst>
          </p:cNvPr>
          <p:cNvSpPr txBox="1"/>
          <p:nvPr/>
        </p:nvSpPr>
        <p:spPr>
          <a:xfrm>
            <a:off x="393356" y="373722"/>
            <a:ext cx="11433883" cy="143885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 Severn Estuary has one of the highest tidal ranges in the world. </a:t>
            </a:r>
            <a:br>
              <a:rPr lang="en-GB" sz="2000" dirty="0">
                <a:latin typeface="Linkpen 17a Print" panose="03050602060000000000" pitchFamily="66" charset="77"/>
              </a:rPr>
            </a:br>
            <a:r>
              <a:rPr lang="en-GB" sz="2000" dirty="0">
                <a:latin typeface="Linkpen 17a Print" panose="03050602060000000000" pitchFamily="66" charset="77"/>
              </a:rPr>
              <a:t>A tidal range is the difference between the height of the high tide and the low tide.</a:t>
            </a:r>
          </a:p>
        </p:txBody>
      </p:sp>
      <p:pic>
        <p:nvPicPr>
          <p:cNvPr id="3" name="Picture 2">
            <a:extLst>
              <a:ext uri="{FF2B5EF4-FFF2-40B4-BE49-F238E27FC236}">
                <a16:creationId xmlns:a16="http://schemas.microsoft.com/office/drawing/2014/main" id="{3C95B848-3523-E501-B8FA-C21623D27E4C}"/>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644809" y="5466522"/>
            <a:ext cx="1547191" cy="1390036"/>
          </a:xfrm>
          <a:prstGeom prst="rect">
            <a:avLst/>
          </a:prstGeom>
        </p:spPr>
      </p:pic>
    </p:spTree>
    <p:extLst>
      <p:ext uri="{BB962C8B-B14F-4D97-AF65-F5344CB8AC3E}">
        <p14:creationId xmlns:p14="http://schemas.microsoft.com/office/powerpoint/2010/main" val="9606450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769B6-4A4E-F773-1266-C6D8A2872E33}"/>
              </a:ext>
            </a:extLst>
          </p:cNvPr>
          <p:cNvSpPr>
            <a:spLocks noGrp="1"/>
          </p:cNvSpPr>
          <p:nvPr>
            <p:ph type="ctrTitle"/>
          </p:nvPr>
        </p:nvSpPr>
        <p:spPr>
          <a:xfrm>
            <a:off x="1421027" y="-1229064"/>
            <a:ext cx="9144000" cy="952114"/>
          </a:xfrm>
        </p:spPr>
        <p:txBody>
          <a:bodyPr/>
          <a:lstStyle/>
          <a:p>
            <a:r>
              <a:rPr lang="en-US" dirty="0"/>
              <a:t>Bristol </a:t>
            </a:r>
            <a:r>
              <a:rPr lang="en-US" dirty="0" err="1"/>
              <a:t>harbours</a:t>
            </a:r>
            <a:endParaRPr lang="en-US" dirty="0"/>
          </a:p>
        </p:txBody>
      </p:sp>
      <p:pic>
        <p:nvPicPr>
          <p:cNvPr id="6" name="Picture 5" descr="An illustration of a wooden boat.">
            <a:extLst>
              <a:ext uri="{FF2B5EF4-FFF2-40B4-BE49-F238E27FC236}">
                <a16:creationId xmlns:a16="http://schemas.microsoft.com/office/drawing/2014/main" id="{9788FDDC-1ADF-7983-1A74-5470242757A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9774" y="311633"/>
            <a:ext cx="6239901" cy="5849907"/>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5583194" y="915102"/>
            <a:ext cx="5694406" cy="844462"/>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In the harbours in Bristol, the tide could change by as much as 12 metres each tide. </a:t>
            </a:r>
          </a:p>
        </p:txBody>
      </p:sp>
      <p:sp>
        <p:nvSpPr>
          <p:cNvPr id="4" name="TextBox 3">
            <a:extLst>
              <a:ext uri="{FF2B5EF4-FFF2-40B4-BE49-F238E27FC236}">
                <a16:creationId xmlns:a16="http://schemas.microsoft.com/office/drawing/2014/main" id="{16DD5552-902E-6078-8870-596E7460E75A}"/>
              </a:ext>
            </a:extLst>
          </p:cNvPr>
          <p:cNvSpPr txBox="1"/>
          <p:nvPr/>
        </p:nvSpPr>
        <p:spPr>
          <a:xfrm>
            <a:off x="6669675" y="2788879"/>
            <a:ext cx="5021786" cy="2414122"/>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The ships were designed to cope with being stranded on the mud when the tide went out, this became known as being 'shipshape and Bristol fashion', but this caused massive delays and congestion.</a:t>
            </a:r>
          </a:p>
        </p:txBody>
      </p:sp>
      <p:pic>
        <p:nvPicPr>
          <p:cNvPr id="3" name="Picture 2">
            <a:extLst>
              <a:ext uri="{FF2B5EF4-FFF2-40B4-BE49-F238E27FC236}">
                <a16:creationId xmlns:a16="http://schemas.microsoft.com/office/drawing/2014/main" id="{3C95B848-3523-E501-B8FA-C21623D27E4C}"/>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44809" y="5466522"/>
            <a:ext cx="1547191" cy="1390036"/>
          </a:xfrm>
          <a:prstGeom prst="rect">
            <a:avLst/>
          </a:prstGeom>
        </p:spPr>
      </p:pic>
    </p:spTree>
    <p:extLst>
      <p:ext uri="{BB962C8B-B14F-4D97-AF65-F5344CB8AC3E}">
        <p14:creationId xmlns:p14="http://schemas.microsoft.com/office/powerpoint/2010/main" val="23990491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1+#ppt_w/2"/>
                                          </p:val>
                                        </p:tav>
                                        <p:tav tm="100000">
                                          <p:val>
                                            <p:strVal val="#ppt_x"/>
                                          </p:val>
                                        </p:tav>
                                      </p:tavLst>
                                    </p:anim>
                                    <p:anim calcmode="lin" valueType="num">
                                      <p:cBhvr additive="base">
                                        <p:cTn id="8" dur="2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25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865BA71-9D09-29EE-229D-D2C900EC273E}"/>
              </a:ext>
            </a:extLst>
          </p:cNvPr>
          <p:cNvSpPr txBox="1"/>
          <p:nvPr/>
        </p:nvSpPr>
        <p:spPr>
          <a:xfrm>
            <a:off x="580767" y="957932"/>
            <a:ext cx="2582564" cy="4670509"/>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To keep up with the competition from Liverpool, the Merchants of Bristol called on a canal engineer named William Jessop to help find a solution.</a:t>
            </a:r>
          </a:p>
        </p:txBody>
      </p:sp>
      <p:sp>
        <p:nvSpPr>
          <p:cNvPr id="2" name="Title 1">
            <a:extLst>
              <a:ext uri="{FF2B5EF4-FFF2-40B4-BE49-F238E27FC236}">
                <a16:creationId xmlns:a16="http://schemas.microsoft.com/office/drawing/2014/main" id="{F9C769B6-4A4E-F773-1266-C6D8A2872E33}"/>
              </a:ext>
            </a:extLst>
          </p:cNvPr>
          <p:cNvSpPr>
            <a:spLocks noGrp="1"/>
          </p:cNvSpPr>
          <p:nvPr>
            <p:ph type="ctrTitle"/>
          </p:nvPr>
        </p:nvSpPr>
        <p:spPr>
          <a:xfrm>
            <a:off x="1421027" y="-1229064"/>
            <a:ext cx="9144000" cy="952114"/>
          </a:xfrm>
        </p:spPr>
        <p:txBody>
          <a:bodyPr/>
          <a:lstStyle/>
          <a:p>
            <a:r>
              <a:rPr lang="en-US" dirty="0"/>
              <a:t>William Jessop </a:t>
            </a:r>
          </a:p>
        </p:txBody>
      </p:sp>
      <p:grpSp>
        <p:nvGrpSpPr>
          <p:cNvPr id="6" name="Group 5" descr="A drawing of a building with seven windows and a door with a shield above it. Above the building is a title that says &quot;The Merchant's Hall in Bristol&quot;.">
            <a:extLst>
              <a:ext uri="{FF2B5EF4-FFF2-40B4-BE49-F238E27FC236}">
                <a16:creationId xmlns:a16="http://schemas.microsoft.com/office/drawing/2014/main" id="{030BA377-A3B3-EFEF-961F-580944580318}"/>
              </a:ext>
            </a:extLst>
          </p:cNvPr>
          <p:cNvGrpSpPr/>
          <p:nvPr/>
        </p:nvGrpSpPr>
        <p:grpSpPr>
          <a:xfrm>
            <a:off x="3646400" y="807748"/>
            <a:ext cx="7842268" cy="5242503"/>
            <a:chOff x="3926816" y="1120357"/>
            <a:chExt cx="6804655" cy="4548866"/>
          </a:xfrm>
        </p:grpSpPr>
        <p:pic>
          <p:nvPicPr>
            <p:cNvPr id="4" name="Picture 3">
              <a:extLst>
                <a:ext uri="{FF2B5EF4-FFF2-40B4-BE49-F238E27FC236}">
                  <a16:creationId xmlns:a16="http://schemas.microsoft.com/office/drawing/2014/main" id="{E2CF6E24-CD92-C70D-6100-C6B54CC32296}"/>
                </a:ext>
              </a:extLst>
            </p:cNvPr>
            <p:cNvPicPr>
              <a:picLocks noChangeAspect="1"/>
            </p:cNvPicPr>
            <p:nvPr/>
          </p:nvPicPr>
          <p:blipFill>
            <a:blip r:embed="rId4"/>
            <a:stretch>
              <a:fillRect/>
            </a:stretch>
          </p:blipFill>
          <p:spPr>
            <a:xfrm>
              <a:off x="3926816" y="1120357"/>
              <a:ext cx="6804655" cy="4508084"/>
            </a:xfrm>
            <a:prstGeom prst="rect">
              <a:avLst/>
            </a:prstGeom>
            <a:ln w="28575">
              <a:solidFill>
                <a:schemeClr val="tx1"/>
              </a:solidFill>
            </a:ln>
          </p:spPr>
        </p:pic>
        <p:sp>
          <p:nvSpPr>
            <p:cNvPr id="5" name="TextBox 4">
              <a:extLst>
                <a:ext uri="{FF2B5EF4-FFF2-40B4-BE49-F238E27FC236}">
                  <a16:creationId xmlns:a16="http://schemas.microsoft.com/office/drawing/2014/main" id="{E8C15FA2-42C2-C649-76CE-05E9EE4DBCF1}"/>
                </a:ext>
              </a:extLst>
            </p:cNvPr>
            <p:cNvSpPr txBox="1"/>
            <p:nvPr/>
          </p:nvSpPr>
          <p:spPr>
            <a:xfrm>
              <a:off x="3926816" y="5469168"/>
              <a:ext cx="1915909" cy="200055"/>
            </a:xfrm>
            <a:prstGeom prst="rect">
              <a:avLst/>
            </a:prstGeom>
            <a:noFill/>
          </p:spPr>
          <p:txBody>
            <a:bodyPr wrap="none" rtlCol="0">
              <a:spAutoFit/>
            </a:bodyPr>
            <a:lstStyle/>
            <a:p>
              <a:r>
                <a:rPr lang="en-GB" sz="700" dirty="0">
                  <a:solidFill>
                    <a:srgbClr val="4F4F4F"/>
                  </a:solidFill>
                  <a:latin typeface="Arial" panose="020B0604020202020204" pitchFamily="34" charset="0"/>
                  <a:cs typeface="Arial" panose="020B0604020202020204" pitchFamily="34" charset="0"/>
                </a:rPr>
                <a:t>© Public domain from Wikimedia Commons</a:t>
              </a:r>
            </a:p>
          </p:txBody>
        </p:sp>
      </p:grpSp>
      <p:pic>
        <p:nvPicPr>
          <p:cNvPr id="3" name="Picture 2">
            <a:extLst>
              <a:ext uri="{FF2B5EF4-FFF2-40B4-BE49-F238E27FC236}">
                <a16:creationId xmlns:a16="http://schemas.microsoft.com/office/drawing/2014/main" id="{3C95B848-3523-E501-B8FA-C21623D27E4C}"/>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44809" y="5466522"/>
            <a:ext cx="1547191" cy="1390036"/>
          </a:xfrm>
          <a:prstGeom prst="rect">
            <a:avLst/>
          </a:prstGeom>
        </p:spPr>
      </p:pic>
    </p:spTree>
    <p:extLst>
      <p:ext uri="{BB962C8B-B14F-4D97-AF65-F5344CB8AC3E}">
        <p14:creationId xmlns:p14="http://schemas.microsoft.com/office/powerpoint/2010/main" val="24919055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865BA71-9D09-29EE-229D-D2C900EC273E}"/>
              </a:ext>
            </a:extLst>
          </p:cNvPr>
          <p:cNvSpPr txBox="1"/>
          <p:nvPr/>
        </p:nvSpPr>
        <p:spPr>
          <a:xfrm>
            <a:off x="461863" y="730706"/>
            <a:ext cx="7078968" cy="5232202"/>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William Jessop, born in Plymouth in 1745, was best known for his work on canals, harbours and early railways.</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He started working as an apprentice to leading civil engineer, John Smeaton, before being promoted to his assistant and eventually becoming an engineer in his own right.</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first big job that he worked on was the Grand Canal of Ireland. He went on to work on other canals, railways and the West India Docks in the Port of London.</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In 1802, he was called upon to work on the harbour at Bristol.</a:t>
            </a:r>
          </a:p>
        </p:txBody>
      </p:sp>
      <p:sp>
        <p:nvSpPr>
          <p:cNvPr id="2" name="Title 1">
            <a:extLst>
              <a:ext uri="{FF2B5EF4-FFF2-40B4-BE49-F238E27FC236}">
                <a16:creationId xmlns:a16="http://schemas.microsoft.com/office/drawing/2014/main" id="{F9C769B6-4A4E-F773-1266-C6D8A2872E33}"/>
              </a:ext>
            </a:extLst>
          </p:cNvPr>
          <p:cNvSpPr>
            <a:spLocks noGrp="1"/>
          </p:cNvSpPr>
          <p:nvPr>
            <p:ph type="ctrTitle"/>
          </p:nvPr>
        </p:nvSpPr>
        <p:spPr>
          <a:xfrm>
            <a:off x="1173892" y="-1229064"/>
            <a:ext cx="10429103" cy="952114"/>
          </a:xfrm>
        </p:spPr>
        <p:txBody>
          <a:bodyPr>
            <a:normAutofit fontScale="90000"/>
          </a:bodyPr>
          <a:lstStyle/>
          <a:p>
            <a:r>
              <a:rPr lang="en-US" dirty="0"/>
              <a:t>Canals, </a:t>
            </a:r>
            <a:r>
              <a:rPr lang="en-US" dirty="0" err="1"/>
              <a:t>harbours</a:t>
            </a:r>
            <a:r>
              <a:rPr lang="en-US" dirty="0"/>
              <a:t> and early railways</a:t>
            </a:r>
          </a:p>
        </p:txBody>
      </p:sp>
      <p:grpSp>
        <p:nvGrpSpPr>
          <p:cNvPr id="4" name="Group 3" descr="A black and white painting of William Jessop. He is a man with pale hair, black clothes, and a white collared shirt.">
            <a:extLst>
              <a:ext uri="{FF2B5EF4-FFF2-40B4-BE49-F238E27FC236}">
                <a16:creationId xmlns:a16="http://schemas.microsoft.com/office/drawing/2014/main" id="{3E43BFBB-44C4-0A99-6A4E-391FF1AA92E8}"/>
              </a:ext>
            </a:extLst>
          </p:cNvPr>
          <p:cNvGrpSpPr/>
          <p:nvPr/>
        </p:nvGrpSpPr>
        <p:grpSpPr>
          <a:xfrm>
            <a:off x="7563932" y="489294"/>
            <a:ext cx="4166205" cy="5879411"/>
            <a:chOff x="8190654" y="1102254"/>
            <a:chExt cx="3181023" cy="4489107"/>
          </a:xfrm>
        </p:grpSpPr>
        <p:pic>
          <p:nvPicPr>
            <p:cNvPr id="5" name="Picture 4" descr="A person in a suit&#10;&#10;Description automatically generated">
              <a:extLst>
                <a:ext uri="{FF2B5EF4-FFF2-40B4-BE49-F238E27FC236}">
                  <a16:creationId xmlns:a16="http://schemas.microsoft.com/office/drawing/2014/main" id="{E7A4126D-4186-22BA-144C-2D115696A434}"/>
                </a:ext>
              </a:extLst>
            </p:cNvPr>
            <p:cNvPicPr>
              <a:picLocks noChangeAspect="1"/>
            </p:cNvPicPr>
            <p:nvPr/>
          </p:nvPicPr>
          <p:blipFill>
            <a:blip r:embed="rId4"/>
            <a:stretch>
              <a:fillRect/>
            </a:stretch>
          </p:blipFill>
          <p:spPr>
            <a:xfrm>
              <a:off x="8190654" y="1102254"/>
              <a:ext cx="3181023" cy="4489107"/>
            </a:xfrm>
            <a:prstGeom prst="rect">
              <a:avLst/>
            </a:prstGeom>
            <a:ln w="28575">
              <a:solidFill>
                <a:schemeClr val="tx1"/>
              </a:solidFill>
            </a:ln>
          </p:spPr>
        </p:pic>
        <p:sp>
          <p:nvSpPr>
            <p:cNvPr id="6" name="TextBox 5">
              <a:extLst>
                <a:ext uri="{FF2B5EF4-FFF2-40B4-BE49-F238E27FC236}">
                  <a16:creationId xmlns:a16="http://schemas.microsoft.com/office/drawing/2014/main" id="{71F27B12-F20F-C28D-F9D5-571BDADB94B8}"/>
                </a:ext>
              </a:extLst>
            </p:cNvPr>
            <p:cNvSpPr txBox="1"/>
            <p:nvPr/>
          </p:nvSpPr>
          <p:spPr>
            <a:xfrm>
              <a:off x="8190654" y="5375917"/>
              <a:ext cx="2052165" cy="215444"/>
            </a:xfrm>
            <a:prstGeom prst="rect">
              <a:avLst/>
            </a:prstGeom>
            <a:noFill/>
          </p:spPr>
          <p:txBody>
            <a:bodyPr wrap="none" rtlCol="0">
              <a:spAutoFit/>
            </a:bodyPr>
            <a:lstStyle/>
            <a:p>
              <a:r>
                <a:rPr lang="en-GB" sz="800" dirty="0">
                  <a:solidFill>
                    <a:schemeClr val="tx1">
                      <a:lumMod val="50000"/>
                      <a:lumOff val="50000"/>
                    </a:schemeClr>
                  </a:solidFill>
                </a:rPr>
                <a:t>© Public domain from </a:t>
              </a:r>
              <a:r>
                <a:rPr lang="en-GB" sz="800" dirty="0">
                  <a:solidFill>
                    <a:schemeClr val="tx1">
                      <a:lumMod val="50000"/>
                      <a:lumOff val="50000"/>
                    </a:schemeClr>
                  </a:solidFill>
                  <a:latin typeface="Arial" panose="020B0604020202020204" pitchFamily="34" charset="0"/>
                  <a:cs typeface="Arial" panose="020B0604020202020204" pitchFamily="34" charset="0"/>
                </a:rPr>
                <a:t>Wikimedia</a:t>
              </a:r>
              <a:r>
                <a:rPr lang="en-GB" sz="800" dirty="0">
                  <a:solidFill>
                    <a:schemeClr val="tx1">
                      <a:lumMod val="50000"/>
                      <a:lumOff val="50000"/>
                    </a:schemeClr>
                  </a:solidFill>
                </a:rPr>
                <a:t> Commons</a:t>
              </a:r>
            </a:p>
          </p:txBody>
        </p:sp>
      </p:grpSp>
      <p:pic>
        <p:nvPicPr>
          <p:cNvPr id="3" name="Picture 2">
            <a:extLst>
              <a:ext uri="{FF2B5EF4-FFF2-40B4-BE49-F238E27FC236}">
                <a16:creationId xmlns:a16="http://schemas.microsoft.com/office/drawing/2014/main" id="{3C95B848-3523-E501-B8FA-C21623D27E4C}"/>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44809" y="5466522"/>
            <a:ext cx="1547191" cy="1390036"/>
          </a:xfrm>
          <a:prstGeom prst="rect">
            <a:avLst/>
          </a:prstGeom>
        </p:spPr>
      </p:pic>
    </p:spTree>
    <p:extLst>
      <p:ext uri="{BB962C8B-B14F-4D97-AF65-F5344CB8AC3E}">
        <p14:creationId xmlns:p14="http://schemas.microsoft.com/office/powerpoint/2010/main" val="4017760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769B6-4A4E-F773-1266-C6D8A2872E33}"/>
              </a:ext>
            </a:extLst>
          </p:cNvPr>
          <p:cNvSpPr>
            <a:spLocks noGrp="1"/>
          </p:cNvSpPr>
          <p:nvPr>
            <p:ph type="ctrTitle"/>
          </p:nvPr>
        </p:nvSpPr>
        <p:spPr>
          <a:xfrm>
            <a:off x="1421027" y="-1229064"/>
            <a:ext cx="9144000" cy="952114"/>
          </a:xfrm>
        </p:spPr>
        <p:txBody>
          <a:bodyPr/>
          <a:lstStyle/>
          <a:p>
            <a:r>
              <a:rPr lang="en-US" dirty="0"/>
              <a:t>Cumberland Basin </a:t>
            </a:r>
          </a:p>
        </p:txBody>
      </p:sp>
      <p:sp>
        <p:nvSpPr>
          <p:cNvPr id="8" name="TextBox 7">
            <a:extLst>
              <a:ext uri="{FF2B5EF4-FFF2-40B4-BE49-F238E27FC236}">
                <a16:creationId xmlns:a16="http://schemas.microsoft.com/office/drawing/2014/main" id="{D865BA71-9D09-29EE-229D-D2C900EC273E}"/>
              </a:ext>
            </a:extLst>
          </p:cNvPr>
          <p:cNvSpPr txBox="1"/>
          <p:nvPr/>
        </p:nvSpPr>
        <p:spPr>
          <a:xfrm>
            <a:off x="369153" y="398472"/>
            <a:ext cx="4349151"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William Jessop planned to install a system of dams and locks that would trap water in the harbour and keep ships afloat regardless of the tide.</a:t>
            </a:r>
          </a:p>
        </p:txBody>
      </p:sp>
      <p:sp>
        <p:nvSpPr>
          <p:cNvPr id="4" name="TextBox 3">
            <a:extLst>
              <a:ext uri="{FF2B5EF4-FFF2-40B4-BE49-F238E27FC236}">
                <a16:creationId xmlns:a16="http://schemas.microsoft.com/office/drawing/2014/main" id="{54E9156A-299A-86F6-C1C3-80159CF0E72E}"/>
              </a:ext>
            </a:extLst>
          </p:cNvPr>
          <p:cNvSpPr txBox="1"/>
          <p:nvPr/>
        </p:nvSpPr>
        <p:spPr>
          <a:xfrm>
            <a:off x="5008868" y="396229"/>
            <a:ext cx="6813979" cy="1095300"/>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Work began in 1804 and the Cumberland Basin was constructed as a wide lock, along with artificial waterways, that would allow the tidal flow of the River Avon to remain while keeping the Floating Harbour full of water.</a:t>
            </a:r>
          </a:p>
        </p:txBody>
      </p:sp>
      <p:grpSp>
        <p:nvGrpSpPr>
          <p:cNvPr id="5" name="Group 4" descr="An aerial photo of a river and buildings. It shows the Cumberland basin and the redirected course of the River Avon. ">
            <a:extLst>
              <a:ext uri="{FF2B5EF4-FFF2-40B4-BE49-F238E27FC236}">
                <a16:creationId xmlns:a16="http://schemas.microsoft.com/office/drawing/2014/main" id="{D748A01E-0EC7-1E27-C39D-09C96EFCB9D1}"/>
              </a:ext>
            </a:extLst>
          </p:cNvPr>
          <p:cNvGrpSpPr/>
          <p:nvPr/>
        </p:nvGrpSpPr>
        <p:grpSpPr>
          <a:xfrm>
            <a:off x="1823850" y="2249602"/>
            <a:ext cx="8552089" cy="3882376"/>
            <a:chOff x="1864025" y="2822626"/>
            <a:chExt cx="8552089" cy="3882376"/>
          </a:xfrm>
        </p:grpSpPr>
        <p:pic>
          <p:nvPicPr>
            <p:cNvPr id="6" name="Picture 5" descr="An aerial view of a city&#10;&#10;Description automatically generated">
              <a:extLst>
                <a:ext uri="{FF2B5EF4-FFF2-40B4-BE49-F238E27FC236}">
                  <a16:creationId xmlns:a16="http://schemas.microsoft.com/office/drawing/2014/main" id="{97081309-DC41-A9A3-0417-FDED7045A1F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64025" y="2822626"/>
              <a:ext cx="8552089" cy="3882376"/>
            </a:xfrm>
            <a:prstGeom prst="rect">
              <a:avLst/>
            </a:prstGeom>
            <a:ln w="28575">
              <a:solidFill>
                <a:schemeClr val="tx1"/>
              </a:solidFill>
            </a:ln>
          </p:spPr>
        </p:pic>
        <p:sp>
          <p:nvSpPr>
            <p:cNvPr id="7" name="TextBox 6">
              <a:extLst>
                <a:ext uri="{FF2B5EF4-FFF2-40B4-BE49-F238E27FC236}">
                  <a16:creationId xmlns:a16="http://schemas.microsoft.com/office/drawing/2014/main" id="{539905BC-8D37-D0BE-B4B3-7785672131B2}"/>
                </a:ext>
              </a:extLst>
            </p:cNvPr>
            <p:cNvSpPr txBox="1"/>
            <p:nvPr/>
          </p:nvSpPr>
          <p:spPr>
            <a:xfrm>
              <a:off x="1864025" y="2839284"/>
              <a:ext cx="881973" cy="215444"/>
            </a:xfrm>
            <a:prstGeom prst="rect">
              <a:avLst/>
            </a:prstGeom>
            <a:noFill/>
          </p:spPr>
          <p:txBody>
            <a:bodyPr wrap="none" rtlCol="0">
              <a:spAutoFit/>
            </a:bodyPr>
            <a:lstStyle/>
            <a:p>
              <a:r>
                <a:rPr lang="en-GB" sz="800" dirty="0">
                  <a:solidFill>
                    <a:schemeClr val="bg1">
                      <a:lumMod val="85000"/>
                    </a:schemeClr>
                  </a:solidFill>
                  <a:latin typeface="Arial" panose="020B0604020202020204" pitchFamily="34" charset="0"/>
                  <a:cs typeface="Arial" panose="020B0604020202020204" pitchFamily="34" charset="0"/>
                </a:rPr>
                <a:t>© 2023 Google</a:t>
              </a:r>
            </a:p>
          </p:txBody>
        </p:sp>
      </p:grpSp>
      <p:grpSp>
        <p:nvGrpSpPr>
          <p:cNvPr id="14" name="Group 13" descr="An arrow pointing to the left of the photograph with a label that says &quot;The Cumberland Basin which is still there today.&quot;">
            <a:extLst>
              <a:ext uri="{FF2B5EF4-FFF2-40B4-BE49-F238E27FC236}">
                <a16:creationId xmlns:a16="http://schemas.microsoft.com/office/drawing/2014/main" id="{6C7C8D6F-D2BB-F8B7-C0E5-D61BC619A1F7}"/>
              </a:ext>
            </a:extLst>
          </p:cNvPr>
          <p:cNvGrpSpPr/>
          <p:nvPr/>
        </p:nvGrpSpPr>
        <p:grpSpPr>
          <a:xfrm>
            <a:off x="450094" y="3878403"/>
            <a:ext cx="3497130" cy="1454244"/>
            <a:chOff x="523246" y="3878403"/>
            <a:chExt cx="3497130" cy="1454244"/>
          </a:xfrm>
        </p:grpSpPr>
        <p:cxnSp>
          <p:nvCxnSpPr>
            <p:cNvPr id="9" name="Straight Arrow Connector 8">
              <a:extLst>
                <a:ext uri="{FF2B5EF4-FFF2-40B4-BE49-F238E27FC236}">
                  <a16:creationId xmlns:a16="http://schemas.microsoft.com/office/drawing/2014/main" id="{614F29CC-47DB-1F90-122E-EE7F3AED7D4C}"/>
                </a:ext>
              </a:extLst>
            </p:cNvPr>
            <p:cNvCxnSpPr/>
            <p:nvPr/>
          </p:nvCxnSpPr>
          <p:spPr>
            <a:xfrm>
              <a:off x="1701284" y="4658472"/>
              <a:ext cx="2319092" cy="444090"/>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97B25E19-17A5-0DDB-9574-677CA16227FB}"/>
                </a:ext>
              </a:extLst>
            </p:cNvPr>
            <p:cNvSpPr txBox="1"/>
            <p:nvPr/>
          </p:nvSpPr>
          <p:spPr>
            <a:xfrm>
              <a:off x="523246" y="3878403"/>
              <a:ext cx="1306960" cy="1454244"/>
            </a:xfrm>
            <a:prstGeom prst="rect">
              <a:avLst/>
            </a:prstGeom>
            <a:noFill/>
          </p:spPr>
          <p:txBody>
            <a:bodyPr wrap="square" rtlCol="0">
              <a:spAutoFit/>
            </a:bodyPr>
            <a:lstStyle/>
            <a:p>
              <a:pPr>
                <a:lnSpc>
                  <a:spcPct val="150000"/>
                </a:lnSpc>
              </a:pPr>
              <a:r>
                <a:rPr lang="en-GB" sz="1200" dirty="0">
                  <a:latin typeface="Linkpen 17a Print" panose="03050602060000000000" pitchFamily="66" charset="77"/>
                </a:rPr>
                <a:t>The Cumberland Basin which is still there today.</a:t>
              </a:r>
            </a:p>
          </p:txBody>
        </p:sp>
      </p:grpSp>
      <p:grpSp>
        <p:nvGrpSpPr>
          <p:cNvPr id="15" name="Group 14" descr="An arrow pointing at the redirected river with the caption saying &quot;Redirected course of the River Avon.&quot;">
            <a:extLst>
              <a:ext uri="{FF2B5EF4-FFF2-40B4-BE49-F238E27FC236}">
                <a16:creationId xmlns:a16="http://schemas.microsoft.com/office/drawing/2014/main" id="{0FFE8656-E449-1F6E-57D5-C201410FF6D2}"/>
              </a:ext>
            </a:extLst>
          </p:cNvPr>
          <p:cNvGrpSpPr/>
          <p:nvPr/>
        </p:nvGrpSpPr>
        <p:grpSpPr>
          <a:xfrm>
            <a:off x="5761535" y="4419917"/>
            <a:ext cx="5988160" cy="1037666"/>
            <a:chOff x="5834687" y="4419917"/>
            <a:chExt cx="5988160" cy="1037666"/>
          </a:xfrm>
        </p:grpSpPr>
        <p:cxnSp>
          <p:nvCxnSpPr>
            <p:cNvPr id="11" name="Straight Arrow Connector 10">
              <a:extLst>
                <a:ext uri="{FF2B5EF4-FFF2-40B4-BE49-F238E27FC236}">
                  <a16:creationId xmlns:a16="http://schemas.microsoft.com/office/drawing/2014/main" id="{44240403-E65C-6500-7BD8-59F2A34B29D2}"/>
                </a:ext>
              </a:extLst>
            </p:cNvPr>
            <p:cNvCxnSpPr>
              <a:cxnSpLocks/>
            </p:cNvCxnSpPr>
            <p:nvPr/>
          </p:nvCxnSpPr>
          <p:spPr>
            <a:xfrm flipH="1">
              <a:off x="5834687" y="4928691"/>
              <a:ext cx="4810122" cy="528892"/>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5627AF24-A462-D8A0-5CC6-64018CBDB63C}"/>
                </a:ext>
              </a:extLst>
            </p:cNvPr>
            <p:cNvSpPr txBox="1"/>
            <p:nvPr/>
          </p:nvSpPr>
          <p:spPr>
            <a:xfrm>
              <a:off x="10515887" y="4419917"/>
              <a:ext cx="1306960" cy="900246"/>
            </a:xfrm>
            <a:prstGeom prst="rect">
              <a:avLst/>
            </a:prstGeom>
            <a:noFill/>
          </p:spPr>
          <p:txBody>
            <a:bodyPr wrap="square" rtlCol="0">
              <a:spAutoFit/>
            </a:bodyPr>
            <a:lstStyle/>
            <a:p>
              <a:pPr>
                <a:lnSpc>
                  <a:spcPct val="150000"/>
                </a:lnSpc>
              </a:pPr>
              <a:r>
                <a:rPr lang="en-GB" sz="1200" dirty="0">
                  <a:latin typeface="Linkpen 17a Print" panose="03050602060000000000" pitchFamily="66" charset="77"/>
                </a:rPr>
                <a:t>Redirected course of the River Avon.</a:t>
              </a:r>
            </a:p>
          </p:txBody>
        </p:sp>
      </p:grpSp>
      <p:sp>
        <p:nvSpPr>
          <p:cNvPr id="10" name="TextBox 9">
            <a:extLst>
              <a:ext uri="{FF2B5EF4-FFF2-40B4-BE49-F238E27FC236}">
                <a16:creationId xmlns:a16="http://schemas.microsoft.com/office/drawing/2014/main" id="{04F45298-2745-C79F-3D19-46E85A02BF79}"/>
              </a:ext>
            </a:extLst>
          </p:cNvPr>
          <p:cNvSpPr txBox="1"/>
          <p:nvPr/>
        </p:nvSpPr>
        <p:spPr>
          <a:xfrm>
            <a:off x="4996340" y="4605525"/>
            <a:ext cx="1530390" cy="646331"/>
          </a:xfrm>
          <a:prstGeom prst="rect">
            <a:avLst/>
          </a:prstGeom>
          <a:noFill/>
        </p:spPr>
        <p:txBody>
          <a:bodyPr wrap="square" rtlCol="0">
            <a:spAutoFit/>
          </a:bodyPr>
          <a:lstStyle/>
          <a:p>
            <a:pPr algn="ctr"/>
            <a:r>
              <a:rPr lang="en-GB" dirty="0">
                <a:ln w="9525">
                  <a:noFill/>
                </a:ln>
                <a:solidFill>
                  <a:schemeClr val="bg1"/>
                </a:solidFill>
                <a:effectLst>
                  <a:outerShdw blurRad="63500" sx="102000" sy="102000" algn="ctr" rotWithShape="0">
                    <a:prstClr val="black">
                      <a:alpha val="40000"/>
                    </a:prstClr>
                  </a:outerShdw>
                </a:effectLst>
                <a:latin typeface="Superclarendon" panose="02060605060000020003" pitchFamily="18" charset="77"/>
              </a:rPr>
              <a:t>Floating Harbour</a:t>
            </a:r>
          </a:p>
        </p:txBody>
      </p:sp>
      <p:pic>
        <p:nvPicPr>
          <p:cNvPr id="3" name="Picture 2">
            <a:extLst>
              <a:ext uri="{FF2B5EF4-FFF2-40B4-BE49-F238E27FC236}">
                <a16:creationId xmlns:a16="http://schemas.microsoft.com/office/drawing/2014/main" id="{3C95B848-3523-E501-B8FA-C21623D27E4C}"/>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44809" y="5466522"/>
            <a:ext cx="1547191" cy="1390036"/>
          </a:xfrm>
          <a:prstGeom prst="rect">
            <a:avLst/>
          </a:prstGeom>
        </p:spPr>
      </p:pic>
    </p:spTree>
    <p:extLst>
      <p:ext uri="{BB962C8B-B14F-4D97-AF65-F5344CB8AC3E}">
        <p14:creationId xmlns:p14="http://schemas.microsoft.com/office/powerpoint/2010/main" val="12806185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769B6-4A4E-F773-1266-C6D8A2872E33}"/>
              </a:ext>
            </a:extLst>
          </p:cNvPr>
          <p:cNvSpPr>
            <a:spLocks noGrp="1"/>
          </p:cNvSpPr>
          <p:nvPr>
            <p:ph type="ctrTitle"/>
          </p:nvPr>
        </p:nvSpPr>
        <p:spPr>
          <a:xfrm>
            <a:off x="1421027" y="-1229064"/>
            <a:ext cx="9144000" cy="952114"/>
          </a:xfrm>
        </p:spPr>
        <p:txBody>
          <a:bodyPr/>
          <a:lstStyle/>
          <a:p>
            <a:r>
              <a:rPr lang="en-US" dirty="0"/>
              <a:t>Floating </a:t>
            </a:r>
            <a:r>
              <a:rPr lang="en-US" dirty="0" err="1"/>
              <a:t>Harbour</a:t>
            </a:r>
            <a:endParaRPr lang="en-US" dirty="0"/>
          </a:p>
        </p:txBody>
      </p:sp>
      <p:sp>
        <p:nvSpPr>
          <p:cNvPr id="4" name="TextBox 3">
            <a:extLst>
              <a:ext uri="{FF2B5EF4-FFF2-40B4-BE49-F238E27FC236}">
                <a16:creationId xmlns:a16="http://schemas.microsoft.com/office/drawing/2014/main" id="{19420A61-8B8B-2583-1874-6C32CB9563E7}"/>
              </a:ext>
            </a:extLst>
          </p:cNvPr>
          <p:cNvSpPr txBox="1"/>
          <p:nvPr/>
        </p:nvSpPr>
        <p:spPr>
          <a:xfrm>
            <a:off x="498269" y="463952"/>
            <a:ext cx="4005405" cy="236218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 new Floating Harbour was a success, but it soon started to fill up with silt (fine sand and soil carried by water).</a:t>
            </a:r>
          </a:p>
        </p:txBody>
      </p:sp>
      <p:pic>
        <p:nvPicPr>
          <p:cNvPr id="10" name="Picture 9" descr="An illustration of a man in a top hat, a suit, and a long coat. He has his hands in his pockets and a pocket watch on his vest.">
            <a:extLst>
              <a:ext uri="{FF2B5EF4-FFF2-40B4-BE49-F238E27FC236}">
                <a16:creationId xmlns:a16="http://schemas.microsoft.com/office/drawing/2014/main" id="{4DA7DC09-3FBB-B688-0532-83D3160AF47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1495" y="274943"/>
            <a:ext cx="2406624" cy="6308113"/>
          </a:xfrm>
          <a:prstGeom prst="rect">
            <a:avLst/>
          </a:prstGeom>
        </p:spPr>
      </p:pic>
      <p:sp>
        <p:nvSpPr>
          <p:cNvPr id="5" name="TextBox 4">
            <a:extLst>
              <a:ext uri="{FF2B5EF4-FFF2-40B4-BE49-F238E27FC236}">
                <a16:creationId xmlns:a16="http://schemas.microsoft.com/office/drawing/2014/main" id="{100A39D3-2FB6-E53D-6C8B-6851BA23CB12}"/>
              </a:ext>
            </a:extLst>
          </p:cNvPr>
          <p:cNvSpPr txBox="1"/>
          <p:nvPr/>
        </p:nvSpPr>
        <p:spPr>
          <a:xfrm>
            <a:off x="7424929" y="2091256"/>
            <a:ext cx="4115133" cy="374718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A young engineer called Isambard Kingdom Brunel, who had just won a competition to build a bridge over the Avon Gorge at Clifton, was asked to come and inspect the harbour.</a:t>
            </a:r>
          </a:p>
        </p:txBody>
      </p:sp>
      <p:pic>
        <p:nvPicPr>
          <p:cNvPr id="3" name="Picture 2">
            <a:extLst>
              <a:ext uri="{FF2B5EF4-FFF2-40B4-BE49-F238E27FC236}">
                <a16:creationId xmlns:a16="http://schemas.microsoft.com/office/drawing/2014/main" id="{3C95B848-3523-E501-B8FA-C21623D27E4C}"/>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44809" y="5466522"/>
            <a:ext cx="1547191" cy="1390036"/>
          </a:xfrm>
          <a:prstGeom prst="rect">
            <a:avLst/>
          </a:prstGeom>
        </p:spPr>
      </p:pic>
    </p:spTree>
    <p:extLst>
      <p:ext uri="{BB962C8B-B14F-4D97-AF65-F5344CB8AC3E}">
        <p14:creationId xmlns:p14="http://schemas.microsoft.com/office/powerpoint/2010/main" val="25984238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769B6-4A4E-F773-1266-C6D8A2872E33}"/>
              </a:ext>
            </a:extLst>
          </p:cNvPr>
          <p:cNvSpPr>
            <a:spLocks noGrp="1"/>
          </p:cNvSpPr>
          <p:nvPr>
            <p:ph type="ctrTitle"/>
          </p:nvPr>
        </p:nvSpPr>
        <p:spPr>
          <a:xfrm>
            <a:off x="1421027" y="-1229064"/>
            <a:ext cx="9144000" cy="952114"/>
          </a:xfrm>
        </p:spPr>
        <p:txBody>
          <a:bodyPr/>
          <a:lstStyle/>
          <a:p>
            <a:r>
              <a:rPr lang="en-US" dirty="0"/>
              <a:t>Dredger No.6</a:t>
            </a:r>
          </a:p>
        </p:txBody>
      </p:sp>
      <p:sp>
        <p:nvSpPr>
          <p:cNvPr id="8" name="TextBox 7">
            <a:extLst>
              <a:ext uri="{FF2B5EF4-FFF2-40B4-BE49-F238E27FC236}">
                <a16:creationId xmlns:a16="http://schemas.microsoft.com/office/drawing/2014/main" id="{D865BA71-9D09-29EE-229D-D2C900EC273E}"/>
              </a:ext>
            </a:extLst>
          </p:cNvPr>
          <p:cNvSpPr txBox="1"/>
          <p:nvPr/>
        </p:nvSpPr>
        <p:spPr>
          <a:xfrm>
            <a:off x="461318" y="1066815"/>
            <a:ext cx="5634682" cy="236218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Brunel compiled a detailed 17-page report on the harbour. He noted that the water moved too slowly through the system which meant that a lot of silt was deposited.</a:t>
            </a:r>
          </a:p>
        </p:txBody>
      </p:sp>
      <p:pic>
        <p:nvPicPr>
          <p:cNvPr id="5" name="Picture 4" descr="A photograph of a large metal, black, dredger on a dock.">
            <a:extLst>
              <a:ext uri="{FF2B5EF4-FFF2-40B4-BE49-F238E27FC236}">
                <a16:creationId xmlns:a16="http://schemas.microsoft.com/office/drawing/2014/main" id="{2B8C3DFE-F306-3D79-D1C2-1B4A2A56FA0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13390" y="515900"/>
            <a:ext cx="5348416" cy="3572885"/>
          </a:xfrm>
          <a:prstGeom prst="rect">
            <a:avLst/>
          </a:prstGeom>
          <a:ln w="28575">
            <a:solidFill>
              <a:schemeClr val="tx1"/>
            </a:solidFill>
          </a:ln>
        </p:spPr>
      </p:pic>
      <p:sp>
        <p:nvSpPr>
          <p:cNvPr id="4" name="TextBox 3">
            <a:extLst>
              <a:ext uri="{FF2B5EF4-FFF2-40B4-BE49-F238E27FC236}">
                <a16:creationId xmlns:a16="http://schemas.microsoft.com/office/drawing/2014/main" id="{183D9D7D-2AA7-102A-E24A-CD84A2CB9525}"/>
              </a:ext>
            </a:extLst>
          </p:cNvPr>
          <p:cNvSpPr txBox="1"/>
          <p:nvPr/>
        </p:nvSpPr>
        <p:spPr>
          <a:xfrm>
            <a:off x="461318" y="4166429"/>
            <a:ext cx="10286464" cy="1429622"/>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He oversaw the improvement of the dams and introduced a dredging boat that dragged the mud into sluices which took the silt away. The first boat was replaced by a special dredger</a:t>
            </a:r>
            <a:r>
              <a:rPr lang="en-GB" sz="2000">
                <a:latin typeface="Linkpen 17a Print" panose="03050602060000000000" pitchFamily="66" charset="77"/>
              </a:rPr>
              <a:t>, ‘Bristol </a:t>
            </a:r>
            <a:r>
              <a:rPr lang="en-GB" sz="2000" dirty="0">
                <a:latin typeface="Linkpen 17a Print" panose="03050602060000000000" pitchFamily="66" charset="77"/>
              </a:rPr>
              <a:t>Dredger No.6’, in 1834 which remained in operation until the 1960s.</a:t>
            </a:r>
          </a:p>
        </p:txBody>
      </p:sp>
      <p:pic>
        <p:nvPicPr>
          <p:cNvPr id="3" name="Picture 2">
            <a:extLst>
              <a:ext uri="{FF2B5EF4-FFF2-40B4-BE49-F238E27FC236}">
                <a16:creationId xmlns:a16="http://schemas.microsoft.com/office/drawing/2014/main" id="{3C95B848-3523-E501-B8FA-C21623D27E4C}"/>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44809" y="5466522"/>
            <a:ext cx="1547191" cy="1390036"/>
          </a:xfrm>
          <a:prstGeom prst="rect">
            <a:avLst/>
          </a:prstGeom>
        </p:spPr>
      </p:pic>
    </p:spTree>
    <p:extLst>
      <p:ext uri="{BB962C8B-B14F-4D97-AF65-F5344CB8AC3E}">
        <p14:creationId xmlns:p14="http://schemas.microsoft.com/office/powerpoint/2010/main" val="34816491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188</TotalTime>
  <Words>649</Words>
  <Application>Microsoft Office PowerPoint</Application>
  <PresentationFormat>Widescreen</PresentationFormat>
  <Paragraphs>53</Paragraphs>
  <Slides>11</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Linkpen 17a Print</vt:lpstr>
      <vt:lpstr>Calibri Light</vt:lpstr>
      <vt:lpstr>Superclarendon</vt:lpstr>
      <vt:lpstr>Arial</vt:lpstr>
      <vt:lpstr>Calibri</vt:lpstr>
      <vt:lpstr>Superclarendon Rg</vt:lpstr>
      <vt:lpstr>Office Theme</vt:lpstr>
      <vt:lpstr>Bristol’s Docks</vt:lpstr>
      <vt:lpstr>1760s Bristol</vt:lpstr>
      <vt:lpstr>The Severn Estuary</vt:lpstr>
      <vt:lpstr>Bristol harbours</vt:lpstr>
      <vt:lpstr>William Jessop </vt:lpstr>
      <vt:lpstr>Canals, harbours and early railways</vt:lpstr>
      <vt:lpstr>Cumberland Basin </vt:lpstr>
      <vt:lpstr>Floating Harbour</vt:lpstr>
      <vt:lpstr>Dredger No.6</vt:lpstr>
      <vt:lpstr>Avonmouth Dock</vt:lpstr>
      <vt:lpstr>Timeline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15</cp:revision>
  <dcterms:created xsi:type="dcterms:W3CDTF">2022-12-09T08:02:53Z</dcterms:created>
  <dcterms:modified xsi:type="dcterms:W3CDTF">2024-01-09T09:04:22Z</dcterms:modified>
</cp:coreProperties>
</file>