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Calibri Light" panose="020F0302020204030204" pitchFamily="34" charset="0"/>
      <p:regular r:id="rId11"/>
      <p:italic r:id="rId12"/>
    </p:embeddedFont>
    <p:embeddedFont>
      <p:font typeface="Linkpen 17a Print" panose="020B060402020202020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7" autoAdjust="0"/>
    <p:restoredTop sz="86385" autoAdjust="0"/>
  </p:normalViewPr>
  <p:slideViewPr>
    <p:cSldViewPr snapToGrid="0">
      <p:cViewPr varScale="1">
        <p:scale>
          <a:sx n="81" d="100"/>
          <a:sy n="81" d="100"/>
        </p:scale>
        <p:origin x="126" y="100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font" Target="fonts/font9.fntdata"/><Relationship Id="rId10" Type="http://schemas.openxmlformats.org/officeDocument/2006/relationships/font" Target="fonts/font4.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6CDC7-0634-4F4F-2568-017CC475FCC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458F204F-D6A1-AF94-6D32-58FC6123D6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A6906980-91CD-E89D-9AA5-7582F704F4CB}"/>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2C238B3E-E96C-F424-B642-F2C49E45F78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243F0A-C710-8B26-2489-AFE3838E91AE}"/>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3084625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91605-03D8-3D94-E5DF-7EFC1BAEE5C7}"/>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142AF8AF-7CEF-23BB-E8E6-3B913CD3ED8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892F14-BA87-087C-8819-87B66878E2CC}"/>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206A0456-67B8-DB72-C534-FEBED53211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8C474C-E829-0594-6A7D-8EE52FCE307C}"/>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707352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693721-BC44-3FFC-4FDC-6ADCC2F579E8}"/>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4AEAD86C-DDCF-8F7B-F5E9-17B2A6550C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D57DF52-D248-0307-4DB2-3E23609B9571}"/>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E497E8E6-9518-6799-A306-8B7F59EB4D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952BE50-F811-164E-8472-19E437B2FE60}"/>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28078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86351-BFB0-8B2F-4E31-7EE5321D993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2CFE4C0A-9294-1260-E50D-E62F42ADFD1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8953B24-B354-DE2B-2A33-97F106942215}"/>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F9CD38BF-59DB-B3BB-E3AB-28678F74304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ED0B7F-6B98-C159-664B-B19C2A72A0EB}"/>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3314025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CA1C-7810-F533-C84F-A313BA46911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57ECB59C-0E69-B9D6-542C-F2D640DA03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BC0EB21-C5A5-11ED-1B4B-851BD49C8C16}"/>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1D2F6AC2-FEAE-070F-565D-E7FAC17D36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CB485D4-2FAC-C72C-F4BF-2CAF94930F6C}"/>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3012209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55956-ECB9-B9BA-54A1-17C18CF08B50}"/>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6F0E74D2-3BA7-C785-A591-E7AF6075AAD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C82CF62-6FB8-DE2A-E522-E7A039A26CD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10EA5BB-137E-BEB6-D6BC-97ECF832AD21}"/>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6" name="Footer Placeholder 5">
            <a:extLst>
              <a:ext uri="{FF2B5EF4-FFF2-40B4-BE49-F238E27FC236}">
                <a16:creationId xmlns:a16="http://schemas.microsoft.com/office/drawing/2014/main" id="{636EEFB3-F175-E467-4188-672B2BACAC8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F99FDEE-B7C0-C3C8-6778-AFD28A8FE5BC}"/>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202521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D860E-6139-9512-5D98-DA0F0DD9CF36}"/>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471947CB-575C-64F6-94B8-CDD160E2DF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FC2D2E8-9436-8E65-6E2C-6E22F29C111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EB59D8A2-46E7-3152-A570-0B49ED323A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457044F-7741-5C28-4585-27D23B848BF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F44C2704-C7B4-58BE-3BAF-27DFF1ECEE13}"/>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8" name="Footer Placeholder 7">
            <a:extLst>
              <a:ext uri="{FF2B5EF4-FFF2-40B4-BE49-F238E27FC236}">
                <a16:creationId xmlns:a16="http://schemas.microsoft.com/office/drawing/2014/main" id="{12F9DE6A-9D10-6C95-9D51-D032E385D94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E16CC01-388A-AA2B-9537-FC974DFFC5A0}"/>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1448095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7CECE-1494-104B-3641-EE8BC3665320}"/>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81B90638-B060-B552-29B8-E81DAC0C6275}"/>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4" name="Footer Placeholder 3">
            <a:extLst>
              <a:ext uri="{FF2B5EF4-FFF2-40B4-BE49-F238E27FC236}">
                <a16:creationId xmlns:a16="http://schemas.microsoft.com/office/drawing/2014/main" id="{405B1C80-2F61-D2BD-3647-71F0B0C1DE0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38A3B2C-E521-8C0B-023B-EF80879F3198}"/>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2062318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5DC162-87A6-538C-7BC5-DFBF48B7AB06}"/>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3" name="Footer Placeholder 2">
            <a:extLst>
              <a:ext uri="{FF2B5EF4-FFF2-40B4-BE49-F238E27FC236}">
                <a16:creationId xmlns:a16="http://schemas.microsoft.com/office/drawing/2014/main" id="{8790E35B-CFD7-694F-F7B7-FAB8A100B85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A901DC-3B28-7D3A-7A02-3F67CCCE20D4}"/>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2754346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FD1F9-C235-E426-D298-BBA11701978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AEE0D23D-9C15-1B51-C804-42F542C736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3AC10941-043C-1332-96E1-8E8708AFC4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D99238-9C6A-A86C-482B-A60A36AB266A}"/>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6" name="Footer Placeholder 5">
            <a:extLst>
              <a:ext uri="{FF2B5EF4-FFF2-40B4-BE49-F238E27FC236}">
                <a16:creationId xmlns:a16="http://schemas.microsoft.com/office/drawing/2014/main" id="{BB2CF567-3345-A621-D790-F8DE87D100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D6F11D-711D-854B-2953-5DA62AFD6D14}"/>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2391725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1E316-904C-910E-E042-158F3A898D8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DBB6BF3-E989-3271-56EB-5C962AD096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9CC6B9D-84EF-692B-9F22-9D18B4D419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D9E76D8-6994-A095-37E4-39A9B3577EEE}"/>
              </a:ext>
            </a:extLst>
          </p:cNvPr>
          <p:cNvSpPr>
            <a:spLocks noGrp="1"/>
          </p:cNvSpPr>
          <p:nvPr>
            <p:ph type="dt" sz="half" idx="10"/>
          </p:nvPr>
        </p:nvSpPr>
        <p:spPr/>
        <p:txBody>
          <a:bodyPr/>
          <a:lstStyle/>
          <a:p>
            <a:fld id="{A0AD5CF0-7B77-6841-898F-134673812F26}" type="datetimeFigureOut">
              <a:rPr lang="en-GB" smtClean="0"/>
              <a:t>09/01/2024</a:t>
            </a:fld>
            <a:endParaRPr lang="en-GB"/>
          </a:p>
        </p:txBody>
      </p:sp>
      <p:sp>
        <p:nvSpPr>
          <p:cNvPr id="6" name="Footer Placeholder 5">
            <a:extLst>
              <a:ext uri="{FF2B5EF4-FFF2-40B4-BE49-F238E27FC236}">
                <a16:creationId xmlns:a16="http://schemas.microsoft.com/office/drawing/2014/main" id="{B729E073-1CDE-B1CC-F137-A544ED6F4E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B82362-B8A8-2D23-C6D5-7F06E9950F1F}"/>
              </a:ext>
            </a:extLst>
          </p:cNvPr>
          <p:cNvSpPr>
            <a:spLocks noGrp="1"/>
          </p:cNvSpPr>
          <p:nvPr>
            <p:ph type="sldNum" sz="quarter" idx="12"/>
          </p:nvPr>
        </p:nvSpPr>
        <p:spPr/>
        <p:txBody>
          <a:bodyPr/>
          <a:lstStyle/>
          <a:p>
            <a:fld id="{F0076BBD-F1F3-B841-ABD0-353BC7D5A3D5}" type="slidenum">
              <a:rPr lang="en-GB" smtClean="0"/>
              <a:t>‹#›</a:t>
            </a:fld>
            <a:endParaRPr lang="en-GB"/>
          </a:p>
        </p:txBody>
      </p:sp>
    </p:spTree>
    <p:extLst>
      <p:ext uri="{BB962C8B-B14F-4D97-AF65-F5344CB8AC3E}">
        <p14:creationId xmlns:p14="http://schemas.microsoft.com/office/powerpoint/2010/main" val="1087428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3DCEEF-904C-A583-F8FA-0541A83CC8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4591399-4949-26DE-739F-7139D0FF3C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BF6F02F-94A2-825D-7D76-936BCF8E5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D5CF0-7B77-6841-898F-134673812F26}" type="datetimeFigureOut">
              <a:rPr lang="en-GB" smtClean="0"/>
              <a:t>09/01/2024</a:t>
            </a:fld>
            <a:endParaRPr lang="en-GB"/>
          </a:p>
        </p:txBody>
      </p:sp>
      <p:sp>
        <p:nvSpPr>
          <p:cNvPr id="5" name="Footer Placeholder 4">
            <a:extLst>
              <a:ext uri="{FF2B5EF4-FFF2-40B4-BE49-F238E27FC236}">
                <a16:creationId xmlns:a16="http://schemas.microsoft.com/office/drawing/2014/main" id="{EA1050B9-15E7-D533-8EFC-AF2C9B79D5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F81B61-C7EF-263C-EC10-E2E0A2A782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076BBD-F1F3-B841-ABD0-353BC7D5A3D5}" type="slidenum">
              <a:rPr lang="en-GB" smtClean="0"/>
              <a:t>‹#›</a:t>
            </a:fld>
            <a:endParaRPr lang="en-GB"/>
          </a:p>
        </p:txBody>
      </p:sp>
    </p:spTree>
    <p:extLst>
      <p:ext uri="{BB962C8B-B14F-4D97-AF65-F5344CB8AC3E}">
        <p14:creationId xmlns:p14="http://schemas.microsoft.com/office/powerpoint/2010/main" val="1757535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507283-0E67-5F32-5DEF-D4A5CE48B4A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Where to build a castle - 1</a:t>
            </a:r>
          </a:p>
        </p:txBody>
      </p:sp>
      <p:pic>
        <p:nvPicPr>
          <p:cNvPr id="5" name="Picture 4" descr="A drawing of castle walls">
            <a:extLst>
              <a:ext uri="{FF2B5EF4-FFF2-40B4-BE49-F238E27FC236}">
                <a16:creationId xmlns:a16="http://schemas.microsoft.com/office/drawing/2014/main" id="{0BD59282-EF93-4633-974A-78C6DD2481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pic>
        <p:nvPicPr>
          <p:cNvPr id="7" name="Picture 6">
            <a:extLst>
              <a:ext uri="{FF2B5EF4-FFF2-40B4-BE49-F238E27FC236}">
                <a16:creationId xmlns:a16="http://schemas.microsoft.com/office/drawing/2014/main" id="{204E1E2D-EB86-B612-71F1-7C66F8C887D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5883" y="2129742"/>
            <a:ext cx="8440233" cy="2162591"/>
          </a:xfrm>
          <a:prstGeom prst="rect">
            <a:avLst/>
          </a:prstGeom>
        </p:spPr>
      </p:pic>
    </p:spTree>
    <p:extLst>
      <p:ext uri="{BB962C8B-B14F-4D97-AF65-F5344CB8AC3E}">
        <p14:creationId xmlns:p14="http://schemas.microsoft.com/office/powerpoint/2010/main" val="3325148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2640D-8E55-9203-CDC1-7B83B99C8397}"/>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Where to build a castle - 2</a:t>
            </a:r>
          </a:p>
        </p:txBody>
      </p:sp>
      <p:pic>
        <p:nvPicPr>
          <p:cNvPr id="5" name="Content Placeholder 4">
            <a:extLst>
              <a:ext uri="{FF2B5EF4-FFF2-40B4-BE49-F238E27FC236}">
                <a16:creationId xmlns:a16="http://schemas.microsoft.com/office/drawing/2014/main" id="{355F57D4-127A-C978-35C2-BD0A798BF67B}"/>
              </a:ext>
              <a:ext uri="{C183D7F6-B498-43B3-948B-1728B52AA6E4}">
                <adec:decorative xmlns:adec="http://schemas.microsoft.com/office/drawing/2017/decorative" val="1"/>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p:spPr>
      </p:pic>
      <p:sp>
        <p:nvSpPr>
          <p:cNvPr id="12" name="TextBox 11">
            <a:extLst>
              <a:ext uri="{FF2B5EF4-FFF2-40B4-BE49-F238E27FC236}">
                <a16:creationId xmlns:a16="http://schemas.microsoft.com/office/drawing/2014/main" id="{4525749F-5A93-BAB2-2CE0-1800218452DF}"/>
              </a:ext>
            </a:extLst>
          </p:cNvPr>
          <p:cNvSpPr txBox="1"/>
          <p:nvPr/>
        </p:nvSpPr>
        <p:spPr>
          <a:xfrm>
            <a:off x="375271" y="425114"/>
            <a:ext cx="5358089" cy="461665"/>
          </a:xfrm>
          <a:prstGeom prst="rect">
            <a:avLst/>
          </a:prstGeom>
          <a:noFill/>
        </p:spPr>
        <p:txBody>
          <a:bodyPr wrap="square" rtlCol="0">
            <a:spAutoFit/>
          </a:bodyPr>
          <a:lstStyle/>
          <a:p>
            <a:r>
              <a:rPr lang="en-GB" sz="2400" dirty="0">
                <a:latin typeface="Superclarendon" panose="02060605060000020003" pitchFamily="18" charset="77"/>
              </a:rPr>
              <a:t>Where to build Bristol Castle?</a:t>
            </a:r>
          </a:p>
        </p:txBody>
      </p:sp>
      <p:sp>
        <p:nvSpPr>
          <p:cNvPr id="15" name="TextBox 14">
            <a:extLst>
              <a:ext uri="{FF2B5EF4-FFF2-40B4-BE49-F238E27FC236}">
                <a16:creationId xmlns:a16="http://schemas.microsoft.com/office/drawing/2014/main" id="{5D58D951-C794-54DC-DAF4-D85A762E3AF2}"/>
              </a:ext>
            </a:extLst>
          </p:cNvPr>
          <p:cNvSpPr txBox="1"/>
          <p:nvPr/>
        </p:nvSpPr>
        <p:spPr>
          <a:xfrm>
            <a:off x="563356" y="1140477"/>
            <a:ext cx="469127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is a relief map of Bristol. Use the key to see what each symbol means.</a:t>
            </a:r>
          </a:p>
        </p:txBody>
      </p:sp>
      <p:pic>
        <p:nvPicPr>
          <p:cNvPr id="11" name="Picture 10" descr="A drawing of a castle&#10;">
            <a:extLst>
              <a:ext uri="{FF2B5EF4-FFF2-40B4-BE49-F238E27FC236}">
                <a16:creationId xmlns:a16="http://schemas.microsoft.com/office/drawing/2014/main" id="{DD5F5083-D5E3-5A67-9E92-C778F48996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975" y="2164402"/>
            <a:ext cx="1979190" cy="1989237"/>
          </a:xfrm>
          <a:prstGeom prst="rect">
            <a:avLst/>
          </a:prstGeom>
        </p:spPr>
      </p:pic>
      <p:sp>
        <p:nvSpPr>
          <p:cNvPr id="16" name="TextBox 15">
            <a:extLst>
              <a:ext uri="{FF2B5EF4-FFF2-40B4-BE49-F238E27FC236}">
                <a16:creationId xmlns:a16="http://schemas.microsoft.com/office/drawing/2014/main" id="{C70753B5-4406-4D76-1DB0-5069D98B87C2}"/>
              </a:ext>
            </a:extLst>
          </p:cNvPr>
          <p:cNvSpPr txBox="1"/>
          <p:nvPr/>
        </p:nvSpPr>
        <p:spPr>
          <a:xfrm>
            <a:off x="768315" y="4367085"/>
            <a:ext cx="2286000"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contour lines show height in the map. The closer they are, the steeper the slope.</a:t>
            </a:r>
          </a:p>
        </p:txBody>
      </p:sp>
      <p:pic>
        <p:nvPicPr>
          <p:cNvPr id="9" name="Picture 8" descr="Key to map showing symbols for contour lines, rivers, trees and marshes">
            <a:extLst>
              <a:ext uri="{FF2B5EF4-FFF2-40B4-BE49-F238E27FC236}">
                <a16:creationId xmlns:a16="http://schemas.microsoft.com/office/drawing/2014/main" id="{36683C94-6E66-6366-628A-343AF636913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87460" y="2105908"/>
            <a:ext cx="2286000" cy="3708400"/>
          </a:xfrm>
          <a:prstGeom prst="rect">
            <a:avLst/>
          </a:prstGeom>
        </p:spPr>
      </p:pic>
      <p:pic>
        <p:nvPicPr>
          <p:cNvPr id="7" name="Picture 6" descr="A grid of a map">
            <a:extLst>
              <a:ext uri="{FF2B5EF4-FFF2-40B4-BE49-F238E27FC236}">
                <a16:creationId xmlns:a16="http://schemas.microsoft.com/office/drawing/2014/main" id="{9B0E92E3-D403-8679-C2D1-64766FECF4F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981" y="864122"/>
            <a:ext cx="5128315" cy="5128315"/>
          </a:xfrm>
          <a:prstGeom prst="rect">
            <a:avLst/>
          </a:prstGeom>
        </p:spPr>
      </p:pic>
    </p:spTree>
    <p:extLst>
      <p:ext uri="{BB962C8B-B14F-4D97-AF65-F5344CB8AC3E}">
        <p14:creationId xmlns:p14="http://schemas.microsoft.com/office/powerpoint/2010/main" val="7753639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6B70E-B2F2-E3EA-0305-517ADCA60DD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Where to build a castle - 3</a:t>
            </a:r>
          </a:p>
        </p:txBody>
      </p:sp>
      <p:pic>
        <p:nvPicPr>
          <p:cNvPr id="4" name="Content Placeholder 4">
            <a:extLst>
              <a:ext uri="{FF2B5EF4-FFF2-40B4-BE49-F238E27FC236}">
                <a16:creationId xmlns:a16="http://schemas.microsoft.com/office/drawing/2014/main" id="{1978ABE1-9AE4-C9F3-6D69-2B4A27D4ADF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8" name="TextBox 7">
            <a:extLst>
              <a:ext uri="{FF2B5EF4-FFF2-40B4-BE49-F238E27FC236}">
                <a16:creationId xmlns:a16="http://schemas.microsoft.com/office/drawing/2014/main" id="{3E74C49D-A9F5-09F5-F933-23FD681F2CB7}"/>
              </a:ext>
            </a:extLst>
          </p:cNvPr>
          <p:cNvSpPr txBox="1"/>
          <p:nvPr/>
        </p:nvSpPr>
        <p:spPr>
          <a:xfrm>
            <a:off x="831456" y="558316"/>
            <a:ext cx="10180154"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In teams you’re going to take on the roles of the Normans who invaded in 1066.</a:t>
            </a:r>
          </a:p>
          <a:p>
            <a:pPr>
              <a:lnSpc>
                <a:spcPct val="150000"/>
              </a:lnSpc>
            </a:pPr>
            <a:r>
              <a:rPr lang="en-GB" sz="1200" dirty="0">
                <a:latin typeface="Linkpen 17a Print" panose="03050602060000000000" pitchFamily="66" charset="77"/>
              </a:rPr>
              <a:t>Each of you must think about your role and what natural resources you would need.</a:t>
            </a:r>
          </a:p>
        </p:txBody>
      </p:sp>
      <p:sp>
        <p:nvSpPr>
          <p:cNvPr id="11" name="TextBox 10">
            <a:extLst>
              <a:ext uri="{FF2B5EF4-FFF2-40B4-BE49-F238E27FC236}">
                <a16:creationId xmlns:a16="http://schemas.microsoft.com/office/drawing/2014/main" id="{C24D9D47-5397-F12F-6AC8-D5FDDC8D4A3B}"/>
              </a:ext>
              <a:ext uri="{C183D7F6-B498-43B3-948B-1728B52AA6E4}">
                <adec:decorative xmlns:adec="http://schemas.microsoft.com/office/drawing/2017/decorative" val="1"/>
              </a:ext>
            </a:extLst>
          </p:cNvPr>
          <p:cNvSpPr txBox="1"/>
          <p:nvPr/>
        </p:nvSpPr>
        <p:spPr>
          <a:xfrm>
            <a:off x="566608" y="551059"/>
            <a:ext cx="389284" cy="369332"/>
          </a:xfrm>
          <a:prstGeom prst="rect">
            <a:avLst/>
          </a:prstGeom>
          <a:noFill/>
        </p:spPr>
        <p:txBody>
          <a:bodyPr wrap="square" rtlCol="0">
            <a:spAutoFit/>
          </a:bodyPr>
          <a:lstStyle/>
          <a:p>
            <a:r>
              <a:rPr lang="en-GB" dirty="0">
                <a:latin typeface="Superclarendon" panose="02060605060000020003" pitchFamily="18" charset="77"/>
              </a:rPr>
              <a:t>1.</a:t>
            </a:r>
          </a:p>
        </p:txBody>
      </p:sp>
      <p:sp>
        <p:nvSpPr>
          <p:cNvPr id="12" name="TextBox 11">
            <a:extLst>
              <a:ext uri="{FF2B5EF4-FFF2-40B4-BE49-F238E27FC236}">
                <a16:creationId xmlns:a16="http://schemas.microsoft.com/office/drawing/2014/main" id="{498C8D49-1D74-F5F8-6AE1-EB4F4A4415E8}"/>
              </a:ext>
              <a:ext uri="{C183D7F6-B498-43B3-948B-1728B52AA6E4}">
                <adec:decorative xmlns:adec="http://schemas.microsoft.com/office/drawing/2017/decorative" val="1"/>
              </a:ext>
            </a:extLst>
          </p:cNvPr>
          <p:cNvSpPr txBox="1"/>
          <p:nvPr/>
        </p:nvSpPr>
        <p:spPr>
          <a:xfrm>
            <a:off x="2478780" y="5837158"/>
            <a:ext cx="471163" cy="369332"/>
          </a:xfrm>
          <a:prstGeom prst="rect">
            <a:avLst/>
          </a:prstGeom>
          <a:noFill/>
        </p:spPr>
        <p:txBody>
          <a:bodyPr wrap="square" rtlCol="0">
            <a:spAutoFit/>
          </a:bodyPr>
          <a:lstStyle/>
          <a:p>
            <a:r>
              <a:rPr lang="en-GB" dirty="0">
                <a:latin typeface="Superclarendon" panose="02060605060000020003" pitchFamily="18" charset="77"/>
              </a:rPr>
              <a:t>2.</a:t>
            </a:r>
          </a:p>
        </p:txBody>
      </p:sp>
      <p:pic>
        <p:nvPicPr>
          <p:cNvPr id="6" name="Picture 5" descr="Images of crossed swords, a mason's hammer and chisel, an adze and bow and arrow, a cauldron and a bunch of keys.">
            <a:extLst>
              <a:ext uri="{FF2B5EF4-FFF2-40B4-BE49-F238E27FC236}">
                <a16:creationId xmlns:a16="http://schemas.microsoft.com/office/drawing/2014/main" id="{F2D20AC4-0F2E-1E45-37E1-0C344C913D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189" y="1442284"/>
            <a:ext cx="10998840" cy="2013485"/>
          </a:xfrm>
          <a:prstGeom prst="rect">
            <a:avLst/>
          </a:prstGeom>
        </p:spPr>
      </p:pic>
      <p:sp>
        <p:nvSpPr>
          <p:cNvPr id="14" name="TextBox 13">
            <a:extLst>
              <a:ext uri="{FF2B5EF4-FFF2-40B4-BE49-F238E27FC236}">
                <a16:creationId xmlns:a16="http://schemas.microsoft.com/office/drawing/2014/main" id="{DCD115AA-3FC5-49ED-F4E7-2B24D076FB25}"/>
              </a:ext>
            </a:extLst>
          </p:cNvPr>
          <p:cNvSpPr txBox="1"/>
          <p:nvPr/>
        </p:nvSpPr>
        <p:spPr>
          <a:xfrm>
            <a:off x="406277" y="3353527"/>
            <a:ext cx="1766445" cy="2102499"/>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The soldier needs a good look out spot so he can see invaders coming.</a:t>
            </a:r>
          </a:p>
          <a:p>
            <a:pPr>
              <a:lnSpc>
                <a:spcPct val="150000"/>
              </a:lnSpc>
            </a:pPr>
            <a:r>
              <a:rPr lang="en-GB" sz="1100" dirty="0">
                <a:latin typeface="Linkpen 17a Print" panose="03050602060000000000" pitchFamily="66" charset="77"/>
                <a:cs typeface="Times New Roman" panose="02020603050405020304" pitchFamily="18" charset="0"/>
              </a:rPr>
              <a:t>He needs the castle to have big strong walls to help him defend it.</a:t>
            </a:r>
            <a:endParaRPr lang="en-GB" sz="1100" dirty="0">
              <a:latin typeface="Linkpen 17a Print" panose="03050602060000000000" pitchFamily="66" charset="77"/>
            </a:endParaRPr>
          </a:p>
        </p:txBody>
      </p:sp>
      <p:sp>
        <p:nvSpPr>
          <p:cNvPr id="15" name="TextBox 14">
            <a:extLst>
              <a:ext uri="{FF2B5EF4-FFF2-40B4-BE49-F238E27FC236}">
                <a16:creationId xmlns:a16="http://schemas.microsoft.com/office/drawing/2014/main" id="{BEA68451-2DB2-3249-72B4-72EF1F47B504}"/>
              </a:ext>
            </a:extLst>
          </p:cNvPr>
          <p:cNvSpPr txBox="1"/>
          <p:nvPr/>
        </p:nvSpPr>
        <p:spPr>
          <a:xfrm>
            <a:off x="4345445" y="3383500"/>
            <a:ext cx="1821338" cy="2356414"/>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The carpenter needs wood and lots of it to build the scaffolding, cranes and other equipment to help move the stone blocks and build the castle.</a:t>
            </a:r>
          </a:p>
        </p:txBody>
      </p:sp>
      <p:sp>
        <p:nvSpPr>
          <p:cNvPr id="16" name="TextBox 15">
            <a:extLst>
              <a:ext uri="{FF2B5EF4-FFF2-40B4-BE49-F238E27FC236}">
                <a16:creationId xmlns:a16="http://schemas.microsoft.com/office/drawing/2014/main" id="{507B22A6-EA40-71D5-031E-36F4C7D0D20D}"/>
              </a:ext>
            </a:extLst>
          </p:cNvPr>
          <p:cNvSpPr txBox="1"/>
          <p:nvPr/>
        </p:nvSpPr>
        <p:spPr>
          <a:xfrm>
            <a:off x="2478780" y="3372202"/>
            <a:ext cx="1766445" cy="1594667"/>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The stone mason needs a lot of good quality stone, even if that means having to ship it in from France!</a:t>
            </a:r>
          </a:p>
        </p:txBody>
      </p:sp>
      <p:sp>
        <p:nvSpPr>
          <p:cNvPr id="17" name="TextBox 16">
            <a:extLst>
              <a:ext uri="{FF2B5EF4-FFF2-40B4-BE49-F238E27FC236}">
                <a16:creationId xmlns:a16="http://schemas.microsoft.com/office/drawing/2014/main" id="{77478181-0B16-270C-89FB-002D2B3EDCA9}"/>
              </a:ext>
            </a:extLst>
          </p:cNvPr>
          <p:cNvSpPr txBox="1"/>
          <p:nvPr/>
        </p:nvSpPr>
        <p:spPr>
          <a:xfrm>
            <a:off x="6233887" y="3414747"/>
            <a:ext cx="1724398" cy="2356414"/>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The hunter needs lots of deer and wild boar in the woods around so that he can catch it to feed all the soldiers and builders working on the castle.</a:t>
            </a:r>
          </a:p>
        </p:txBody>
      </p:sp>
      <p:sp>
        <p:nvSpPr>
          <p:cNvPr id="18" name="TextBox 17">
            <a:extLst>
              <a:ext uri="{FF2B5EF4-FFF2-40B4-BE49-F238E27FC236}">
                <a16:creationId xmlns:a16="http://schemas.microsoft.com/office/drawing/2014/main" id="{801C19A7-3F9A-50A7-71D5-8F723BB41884}"/>
              </a:ext>
            </a:extLst>
          </p:cNvPr>
          <p:cNvSpPr txBox="1"/>
          <p:nvPr/>
        </p:nvSpPr>
        <p:spPr>
          <a:xfrm>
            <a:off x="8115622" y="3431681"/>
            <a:ext cx="1661887" cy="1340752"/>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The cook needs access to firewood and food so that they can keep everyone fed.</a:t>
            </a:r>
          </a:p>
        </p:txBody>
      </p:sp>
      <p:sp>
        <p:nvSpPr>
          <p:cNvPr id="19" name="TextBox 18">
            <a:extLst>
              <a:ext uri="{FF2B5EF4-FFF2-40B4-BE49-F238E27FC236}">
                <a16:creationId xmlns:a16="http://schemas.microsoft.com/office/drawing/2014/main" id="{C8193DE4-92D4-BAFC-BBBA-32F4C2964942}"/>
              </a:ext>
            </a:extLst>
          </p:cNvPr>
          <p:cNvSpPr txBox="1"/>
          <p:nvPr/>
        </p:nvSpPr>
        <p:spPr>
          <a:xfrm>
            <a:off x="9934846" y="3431894"/>
            <a:ext cx="1749093" cy="2356414"/>
          </a:xfrm>
          <a:prstGeom prst="rect">
            <a:avLst/>
          </a:prstGeom>
          <a:noFill/>
        </p:spPr>
        <p:txBody>
          <a:bodyPr wrap="square">
            <a:spAutoFit/>
          </a:bodyPr>
          <a:lstStyle/>
          <a:p>
            <a:pPr>
              <a:lnSpc>
                <a:spcPct val="150000"/>
              </a:lnSpc>
            </a:pPr>
            <a:r>
              <a:rPr lang="en-GB" sz="1100" dirty="0">
                <a:effectLst/>
                <a:latin typeface="Linkpen 17a Print" panose="03050602060000000000" pitchFamily="66" charset="77"/>
                <a:ea typeface="Calibri" panose="020F0502020204030204" pitchFamily="34" charset="0"/>
                <a:cs typeface="Times New Roman" panose="02020603050405020304" pitchFamily="18" charset="0"/>
              </a:rPr>
              <a:t>I am a constable and I need to make sure everyone listens to each other and then report to King William where we intend to build Bristol Castle.</a:t>
            </a:r>
          </a:p>
        </p:txBody>
      </p:sp>
      <p:sp>
        <p:nvSpPr>
          <p:cNvPr id="10" name="TextBox 9">
            <a:extLst>
              <a:ext uri="{FF2B5EF4-FFF2-40B4-BE49-F238E27FC236}">
                <a16:creationId xmlns:a16="http://schemas.microsoft.com/office/drawing/2014/main" id="{03536A4D-FDA5-2749-EEB9-3B1C9016E7AD}"/>
              </a:ext>
            </a:extLst>
          </p:cNvPr>
          <p:cNvSpPr txBox="1"/>
          <p:nvPr/>
        </p:nvSpPr>
        <p:spPr>
          <a:xfrm>
            <a:off x="2772657" y="5849931"/>
            <a:ext cx="8102876"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After discussing everyone’s needs, you need to decide on the best place to build the castle, so that you can keep control of your newly conquered country!</a:t>
            </a:r>
          </a:p>
        </p:txBody>
      </p:sp>
    </p:spTree>
    <p:extLst>
      <p:ext uri="{BB962C8B-B14F-4D97-AF65-F5344CB8AC3E}">
        <p14:creationId xmlns:p14="http://schemas.microsoft.com/office/powerpoint/2010/main" val="12786548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4" grpId="0"/>
      <p:bldP spid="15" grpId="0"/>
      <p:bldP spid="16" grpId="0"/>
      <p:bldP spid="17" grpId="0"/>
      <p:bldP spid="18" grpId="0"/>
      <p:bldP spid="1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7558-7BB6-5ABB-8238-4E0379680AE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Where to build a castle - 4</a:t>
            </a:r>
          </a:p>
        </p:txBody>
      </p:sp>
      <p:pic>
        <p:nvPicPr>
          <p:cNvPr id="5" name="Picture 4">
            <a:extLst>
              <a:ext uri="{FF2B5EF4-FFF2-40B4-BE49-F238E27FC236}">
                <a16:creationId xmlns:a16="http://schemas.microsoft.com/office/drawing/2014/main" id="{29EE9D53-9D97-5CEE-238D-754F244624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10" name="TextBox 9">
            <a:extLst>
              <a:ext uri="{FF2B5EF4-FFF2-40B4-BE49-F238E27FC236}">
                <a16:creationId xmlns:a16="http://schemas.microsoft.com/office/drawing/2014/main" id="{9565D7A7-C985-B149-C008-703BF094A403}"/>
              </a:ext>
            </a:extLst>
          </p:cNvPr>
          <p:cNvSpPr txBox="1"/>
          <p:nvPr/>
        </p:nvSpPr>
        <p:spPr>
          <a:xfrm>
            <a:off x="462861" y="453432"/>
            <a:ext cx="4177174" cy="707886"/>
          </a:xfrm>
          <a:prstGeom prst="rect">
            <a:avLst/>
          </a:prstGeom>
          <a:noFill/>
        </p:spPr>
        <p:txBody>
          <a:bodyPr wrap="square" rtlCol="0">
            <a:spAutoFit/>
          </a:bodyPr>
          <a:lstStyle/>
          <a:p>
            <a:r>
              <a:rPr lang="en-GB" sz="2000" dirty="0">
                <a:latin typeface="Superclarendon" panose="02060605060000020003" pitchFamily="18" charset="77"/>
              </a:rPr>
              <a:t>Where did you choose to build Bristol Castle?</a:t>
            </a:r>
          </a:p>
        </p:txBody>
      </p:sp>
      <p:sp>
        <p:nvSpPr>
          <p:cNvPr id="12" name="TextBox 11">
            <a:extLst>
              <a:ext uri="{FF2B5EF4-FFF2-40B4-BE49-F238E27FC236}">
                <a16:creationId xmlns:a16="http://schemas.microsoft.com/office/drawing/2014/main" id="{A1546DFE-E538-8A7B-9B7D-A4BF0936DB85}"/>
              </a:ext>
            </a:extLst>
          </p:cNvPr>
          <p:cNvSpPr txBox="1"/>
          <p:nvPr/>
        </p:nvSpPr>
        <p:spPr>
          <a:xfrm>
            <a:off x="462861" y="1274920"/>
            <a:ext cx="4056742"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 the high ground, not far from the river for drinking water and bringing in French stone, with easy access to woodland for the carpenter build scaffolding, the hunter to hunt in and the cook to use for firewood! Definitely not on the marshy ground!</a:t>
            </a:r>
          </a:p>
        </p:txBody>
      </p:sp>
      <p:pic>
        <p:nvPicPr>
          <p:cNvPr id="13" name="Picture 12">
            <a:extLst>
              <a:ext uri="{FF2B5EF4-FFF2-40B4-BE49-F238E27FC236}">
                <a16:creationId xmlns:a16="http://schemas.microsoft.com/office/drawing/2014/main" id="{1A24587B-A3E2-4701-24C2-89A722F9906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9578" y="757143"/>
            <a:ext cx="934357" cy="928443"/>
          </a:xfrm>
          <a:prstGeom prst="rect">
            <a:avLst/>
          </a:prstGeom>
        </p:spPr>
      </p:pic>
      <p:pic>
        <p:nvPicPr>
          <p:cNvPr id="9" name="Picture 8" descr="A castle with hills in the foreground">
            <a:extLst>
              <a:ext uri="{FF2B5EF4-FFF2-40B4-BE49-F238E27FC236}">
                <a16:creationId xmlns:a16="http://schemas.microsoft.com/office/drawing/2014/main" id="{CED1A8C0-8671-9A1A-9985-B1AF98E2CB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779" y="3749699"/>
            <a:ext cx="2006600" cy="1993900"/>
          </a:xfrm>
          <a:prstGeom prst="rect">
            <a:avLst/>
          </a:prstGeom>
        </p:spPr>
      </p:pic>
      <p:pic>
        <p:nvPicPr>
          <p:cNvPr id="15" name="Picture 14" descr="Key to map showing symbols for contour lines, rivers, trees and marshes">
            <a:extLst>
              <a:ext uri="{FF2B5EF4-FFF2-40B4-BE49-F238E27FC236}">
                <a16:creationId xmlns:a16="http://schemas.microsoft.com/office/drawing/2014/main" id="{85823169-7327-BFE5-E1DF-3B208FA888C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39880" y="3758924"/>
            <a:ext cx="1591182" cy="2581250"/>
          </a:xfrm>
          <a:prstGeom prst="rect">
            <a:avLst/>
          </a:prstGeom>
        </p:spPr>
      </p:pic>
      <p:pic>
        <p:nvPicPr>
          <p:cNvPr id="7" name="Picture 6" descr="A grid of a map">
            <a:extLst>
              <a:ext uri="{FF2B5EF4-FFF2-40B4-BE49-F238E27FC236}">
                <a16:creationId xmlns:a16="http://schemas.microsoft.com/office/drawing/2014/main" id="{55CDCDCD-B0AD-5D9A-38AC-972FB84EDF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77707" y="527050"/>
            <a:ext cx="5803900" cy="5803900"/>
          </a:xfrm>
          <a:prstGeom prst="rect">
            <a:avLst/>
          </a:prstGeom>
        </p:spPr>
      </p:pic>
    </p:spTree>
    <p:extLst>
      <p:ext uri="{BB962C8B-B14F-4D97-AF65-F5344CB8AC3E}">
        <p14:creationId xmlns:p14="http://schemas.microsoft.com/office/powerpoint/2010/main" val="4378042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23A17-2D3F-B80C-C903-689178F5A8D4}"/>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Where to build a castle - 5</a:t>
            </a:r>
          </a:p>
        </p:txBody>
      </p:sp>
      <p:pic>
        <p:nvPicPr>
          <p:cNvPr id="5" name="Content Placeholder 4" descr="A map of a town with a man and a woman in medieval clothes either side of the map">
            <a:extLst>
              <a:ext uri="{FF2B5EF4-FFF2-40B4-BE49-F238E27FC236}">
                <a16:creationId xmlns:a16="http://schemas.microsoft.com/office/drawing/2014/main" id="{ECF2C964-43F7-8ED8-35B1-7F12D32CCDAE}"/>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0" y="0"/>
            <a:ext cx="12192000" cy="6856560"/>
          </a:xfrm>
        </p:spPr>
      </p:pic>
    </p:spTree>
    <p:extLst>
      <p:ext uri="{BB962C8B-B14F-4D97-AF65-F5344CB8AC3E}">
        <p14:creationId xmlns:p14="http://schemas.microsoft.com/office/powerpoint/2010/main" val="3966845533"/>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361</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Linkpen 17a Print</vt:lpstr>
      <vt:lpstr>Calibri Light</vt:lpstr>
      <vt:lpstr>Superclarendon</vt:lpstr>
      <vt:lpstr>Arial</vt:lpstr>
      <vt:lpstr>Calibri</vt:lpstr>
      <vt:lpstr>Office Theme</vt:lpstr>
      <vt:lpstr>Where to build a castle - 1</vt:lpstr>
      <vt:lpstr>Where to build a castle - 2</vt:lpstr>
      <vt:lpstr>Where to build a castle - 3</vt:lpstr>
      <vt:lpstr>Where to build a castle - 4</vt:lpstr>
      <vt:lpstr>Where to build a castle - 5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Christina Loftus</dc:creator>
  <cp:lastModifiedBy>McHarg, Catherine</cp:lastModifiedBy>
  <cp:revision>8</cp:revision>
  <dcterms:created xsi:type="dcterms:W3CDTF">2023-11-29T11:09:18Z</dcterms:created>
  <dcterms:modified xsi:type="dcterms:W3CDTF">2024-01-09T08:57:43Z</dcterms:modified>
</cp:coreProperties>
</file>