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7"/>
  </p:notesMasterIdLst>
  <p:sldIdLst>
    <p:sldId id="256" r:id="rId2"/>
    <p:sldId id="257" r:id="rId3"/>
    <p:sldId id="258" r:id="rId4"/>
    <p:sldId id="260" r:id="rId5"/>
    <p:sldId id="259"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embeddedFontLst>
    <p:embeddedFont>
      <p:font typeface="Calibri" panose="020F0502020204030204" pitchFamily="34" charset="0"/>
      <p:regular r:id="rId18"/>
      <p:bold r:id="rId19"/>
      <p:italic r:id="rId20"/>
      <p:boldItalic r:id="rId21"/>
    </p:embeddedFont>
    <p:embeddedFont>
      <p:font typeface="Calibri Light" panose="020F0302020204030204" pitchFamily="34" charset="0"/>
      <p:regular r:id="rId22"/>
      <p:italic r:id="rId23"/>
    </p:embeddedFont>
    <p:embeddedFont>
      <p:font typeface="Linkpen 17a Print" panose="020B0604020202020204" charset="0"/>
      <p:regular r:id="rId24"/>
      <p:bold r:id="rId25"/>
      <p:italic r:id="rId26"/>
      <p:boldItalic r:id="rId2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B71F"/>
    <a:srgbClr val="EC5E43"/>
    <a:srgbClr val="FAB7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86395"/>
  </p:normalViewPr>
  <p:slideViewPr>
    <p:cSldViewPr snapToGrid="0">
      <p:cViewPr varScale="1">
        <p:scale>
          <a:sx n="98" d="100"/>
          <a:sy n="98" d="100"/>
        </p:scale>
        <p:origin x="276" y="10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2F2B27-4CD5-D349-9D84-2412902920F3}" type="datetimeFigureOut">
              <a:rPr lang="en-GB" smtClean="0"/>
              <a:t>09/01/2024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227EE8-5D33-1F44-AA5A-32BF6F7BD720}" type="slidenum">
              <a:rPr lang="en-GB" smtClean="0"/>
              <a:t>‹#›</a:t>
            </a:fld>
            <a:endParaRPr lang="en-GB"/>
          </a:p>
        </p:txBody>
      </p:sp>
    </p:spTree>
    <p:extLst>
      <p:ext uri="{BB962C8B-B14F-4D97-AF65-F5344CB8AC3E}">
        <p14:creationId xmlns:p14="http://schemas.microsoft.com/office/powerpoint/2010/main" val="40903249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4227EE8-5D33-1F44-AA5A-32BF6F7BD720}" type="slidenum">
              <a:rPr lang="en-GB" smtClean="0"/>
              <a:t>1</a:t>
            </a:fld>
            <a:endParaRPr lang="en-GB"/>
          </a:p>
        </p:txBody>
      </p:sp>
    </p:spTree>
    <p:extLst>
      <p:ext uri="{BB962C8B-B14F-4D97-AF65-F5344CB8AC3E}">
        <p14:creationId xmlns:p14="http://schemas.microsoft.com/office/powerpoint/2010/main" val="40686337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4227EE8-5D33-1F44-AA5A-32BF6F7BD720}" type="slidenum">
              <a:rPr lang="en-GB" smtClean="0"/>
              <a:t>10</a:t>
            </a:fld>
            <a:endParaRPr lang="en-GB"/>
          </a:p>
        </p:txBody>
      </p:sp>
    </p:spTree>
    <p:extLst>
      <p:ext uri="{BB962C8B-B14F-4D97-AF65-F5344CB8AC3E}">
        <p14:creationId xmlns:p14="http://schemas.microsoft.com/office/powerpoint/2010/main" val="32954276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4227EE8-5D33-1F44-AA5A-32BF6F7BD720}" type="slidenum">
              <a:rPr lang="en-GB" smtClean="0"/>
              <a:t>11</a:t>
            </a:fld>
            <a:endParaRPr lang="en-GB"/>
          </a:p>
        </p:txBody>
      </p:sp>
    </p:spTree>
    <p:extLst>
      <p:ext uri="{BB962C8B-B14F-4D97-AF65-F5344CB8AC3E}">
        <p14:creationId xmlns:p14="http://schemas.microsoft.com/office/powerpoint/2010/main" val="37531100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4227EE8-5D33-1F44-AA5A-32BF6F7BD720}" type="slidenum">
              <a:rPr lang="en-GB" smtClean="0"/>
              <a:t>12</a:t>
            </a:fld>
            <a:endParaRPr lang="en-GB"/>
          </a:p>
        </p:txBody>
      </p:sp>
    </p:spTree>
    <p:extLst>
      <p:ext uri="{BB962C8B-B14F-4D97-AF65-F5344CB8AC3E}">
        <p14:creationId xmlns:p14="http://schemas.microsoft.com/office/powerpoint/2010/main" val="31732078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4227EE8-5D33-1F44-AA5A-32BF6F7BD720}" type="slidenum">
              <a:rPr lang="en-GB" smtClean="0"/>
              <a:t>13</a:t>
            </a:fld>
            <a:endParaRPr lang="en-GB"/>
          </a:p>
        </p:txBody>
      </p:sp>
    </p:spTree>
    <p:extLst>
      <p:ext uri="{BB962C8B-B14F-4D97-AF65-F5344CB8AC3E}">
        <p14:creationId xmlns:p14="http://schemas.microsoft.com/office/powerpoint/2010/main" val="39962351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4227EE8-5D33-1F44-AA5A-32BF6F7BD720}" type="slidenum">
              <a:rPr lang="en-GB" smtClean="0"/>
              <a:t>14</a:t>
            </a:fld>
            <a:endParaRPr lang="en-GB"/>
          </a:p>
        </p:txBody>
      </p:sp>
    </p:spTree>
    <p:extLst>
      <p:ext uri="{BB962C8B-B14F-4D97-AF65-F5344CB8AC3E}">
        <p14:creationId xmlns:p14="http://schemas.microsoft.com/office/powerpoint/2010/main" val="10772876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4227EE8-5D33-1F44-AA5A-32BF6F7BD720}" type="slidenum">
              <a:rPr lang="en-GB" smtClean="0"/>
              <a:t>15</a:t>
            </a:fld>
            <a:endParaRPr lang="en-GB"/>
          </a:p>
        </p:txBody>
      </p:sp>
    </p:spTree>
    <p:extLst>
      <p:ext uri="{BB962C8B-B14F-4D97-AF65-F5344CB8AC3E}">
        <p14:creationId xmlns:p14="http://schemas.microsoft.com/office/powerpoint/2010/main" val="17882186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4227EE8-5D33-1F44-AA5A-32BF6F7BD720}" type="slidenum">
              <a:rPr lang="en-GB" smtClean="0"/>
              <a:t>2</a:t>
            </a:fld>
            <a:endParaRPr lang="en-GB"/>
          </a:p>
        </p:txBody>
      </p:sp>
    </p:spTree>
    <p:extLst>
      <p:ext uri="{BB962C8B-B14F-4D97-AF65-F5344CB8AC3E}">
        <p14:creationId xmlns:p14="http://schemas.microsoft.com/office/powerpoint/2010/main" val="1817894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4227EE8-5D33-1F44-AA5A-32BF6F7BD720}" type="slidenum">
              <a:rPr lang="en-GB" smtClean="0"/>
              <a:t>3</a:t>
            </a:fld>
            <a:endParaRPr lang="en-GB"/>
          </a:p>
        </p:txBody>
      </p:sp>
    </p:spTree>
    <p:extLst>
      <p:ext uri="{BB962C8B-B14F-4D97-AF65-F5344CB8AC3E}">
        <p14:creationId xmlns:p14="http://schemas.microsoft.com/office/powerpoint/2010/main" val="25458519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4227EE8-5D33-1F44-AA5A-32BF6F7BD720}" type="slidenum">
              <a:rPr lang="en-GB" smtClean="0"/>
              <a:t>4</a:t>
            </a:fld>
            <a:endParaRPr lang="en-GB"/>
          </a:p>
        </p:txBody>
      </p:sp>
    </p:spTree>
    <p:extLst>
      <p:ext uri="{BB962C8B-B14F-4D97-AF65-F5344CB8AC3E}">
        <p14:creationId xmlns:p14="http://schemas.microsoft.com/office/powerpoint/2010/main" val="38236551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4227EE8-5D33-1F44-AA5A-32BF6F7BD720}" type="slidenum">
              <a:rPr lang="en-GB" smtClean="0"/>
              <a:t>5</a:t>
            </a:fld>
            <a:endParaRPr lang="en-GB"/>
          </a:p>
        </p:txBody>
      </p:sp>
    </p:spTree>
    <p:extLst>
      <p:ext uri="{BB962C8B-B14F-4D97-AF65-F5344CB8AC3E}">
        <p14:creationId xmlns:p14="http://schemas.microsoft.com/office/powerpoint/2010/main" val="22737066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4227EE8-5D33-1F44-AA5A-32BF6F7BD720}" type="slidenum">
              <a:rPr lang="en-GB" smtClean="0"/>
              <a:t>6</a:t>
            </a:fld>
            <a:endParaRPr lang="en-GB"/>
          </a:p>
        </p:txBody>
      </p:sp>
    </p:spTree>
    <p:extLst>
      <p:ext uri="{BB962C8B-B14F-4D97-AF65-F5344CB8AC3E}">
        <p14:creationId xmlns:p14="http://schemas.microsoft.com/office/powerpoint/2010/main" val="22109699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4227EE8-5D33-1F44-AA5A-32BF6F7BD720}" type="slidenum">
              <a:rPr lang="en-GB" smtClean="0"/>
              <a:t>7</a:t>
            </a:fld>
            <a:endParaRPr lang="en-GB"/>
          </a:p>
        </p:txBody>
      </p:sp>
    </p:spTree>
    <p:extLst>
      <p:ext uri="{BB962C8B-B14F-4D97-AF65-F5344CB8AC3E}">
        <p14:creationId xmlns:p14="http://schemas.microsoft.com/office/powerpoint/2010/main" val="4208744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4227EE8-5D33-1F44-AA5A-32BF6F7BD720}" type="slidenum">
              <a:rPr lang="en-GB" smtClean="0"/>
              <a:t>8</a:t>
            </a:fld>
            <a:endParaRPr lang="en-GB"/>
          </a:p>
        </p:txBody>
      </p:sp>
    </p:spTree>
    <p:extLst>
      <p:ext uri="{BB962C8B-B14F-4D97-AF65-F5344CB8AC3E}">
        <p14:creationId xmlns:p14="http://schemas.microsoft.com/office/powerpoint/2010/main" val="23102242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4227EE8-5D33-1F44-AA5A-32BF6F7BD720}" type="slidenum">
              <a:rPr lang="en-GB" smtClean="0"/>
              <a:t>9</a:t>
            </a:fld>
            <a:endParaRPr lang="en-GB"/>
          </a:p>
        </p:txBody>
      </p:sp>
    </p:spTree>
    <p:extLst>
      <p:ext uri="{BB962C8B-B14F-4D97-AF65-F5344CB8AC3E}">
        <p14:creationId xmlns:p14="http://schemas.microsoft.com/office/powerpoint/2010/main" val="28005719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1/9/2024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1/9/2024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1/9/2024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1/9/2024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png"/><Relationship Id="rId3" Type="http://schemas.openxmlformats.org/officeDocument/2006/relationships/image" Target="../media/image4.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48693-F47D-574A-D6B9-61646A714854}"/>
              </a:ext>
            </a:extLst>
          </p:cNvPr>
          <p:cNvSpPr>
            <a:spLocks noGrp="1"/>
          </p:cNvSpPr>
          <p:nvPr>
            <p:ph type="ctrTitle"/>
          </p:nvPr>
        </p:nvSpPr>
        <p:spPr>
          <a:xfrm>
            <a:off x="1523998" y="-2727742"/>
            <a:ext cx="9144000" cy="2387600"/>
          </a:xfrm>
        </p:spPr>
        <p:txBody>
          <a:bodyPr/>
          <a:lstStyle/>
          <a:p>
            <a:r>
              <a:rPr lang="en-GB" dirty="0"/>
              <a:t>How did Bristol Begin?</a:t>
            </a:r>
          </a:p>
        </p:txBody>
      </p:sp>
      <p:pic>
        <p:nvPicPr>
          <p:cNvPr id="9" name="Picture 8">
            <a:extLst>
              <a:ext uri="{FF2B5EF4-FFF2-40B4-BE49-F238E27FC236}">
                <a16:creationId xmlns:a16="http://schemas.microsoft.com/office/drawing/2014/main" id="{010DC867-87C8-E427-DD50-9C1E5568531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1442"/>
            <a:ext cx="12191999" cy="6856558"/>
          </a:xfrm>
          <a:prstGeom prst="rect">
            <a:avLst/>
          </a:prstGeom>
        </p:spPr>
      </p:pic>
      <p:pic>
        <p:nvPicPr>
          <p:cNvPr id="7" name="Picture 6" descr="Text thats says 'How did Bristol Begin?'">
            <a:extLst>
              <a:ext uri="{FF2B5EF4-FFF2-40B4-BE49-F238E27FC236}">
                <a16:creationId xmlns:a16="http://schemas.microsoft.com/office/drawing/2014/main" id="{705C2F1A-B41E-5F0C-A968-8AE5FAC33B6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29157" y="2057399"/>
            <a:ext cx="8533686" cy="2545961"/>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9F730-2966-9770-25E7-EA0C2959EE58}"/>
              </a:ext>
            </a:extLst>
          </p:cNvPr>
          <p:cNvSpPr>
            <a:spLocks noGrp="1"/>
          </p:cNvSpPr>
          <p:nvPr>
            <p:ph type="title"/>
          </p:nvPr>
        </p:nvSpPr>
        <p:spPr>
          <a:xfrm>
            <a:off x="838199" y="-1612745"/>
            <a:ext cx="10515600" cy="1325563"/>
          </a:xfrm>
        </p:spPr>
        <p:txBody>
          <a:bodyPr/>
          <a:lstStyle/>
          <a:p>
            <a:r>
              <a:rPr lang="en-GB" dirty="0"/>
              <a:t>The</a:t>
            </a:r>
            <a:r>
              <a:rPr lang="en-GB" baseline="0" dirty="0"/>
              <a:t> Place of the Bridge</a:t>
            </a:r>
            <a:endParaRPr lang="en-GB" dirty="0"/>
          </a:p>
        </p:txBody>
      </p:sp>
      <p:pic>
        <p:nvPicPr>
          <p:cNvPr id="5" name="Content Placeholder 4">
            <a:extLst>
              <a:ext uri="{FF2B5EF4-FFF2-40B4-BE49-F238E27FC236}">
                <a16:creationId xmlns:a16="http://schemas.microsoft.com/office/drawing/2014/main" id="{8EB05160-D7F9-1D8B-5BB4-FAF22F4E2908}"/>
              </a:ext>
              <a:ext uri="{C183D7F6-B498-43B3-948B-1728B52AA6E4}">
                <adec:decorative xmlns:adec="http://schemas.microsoft.com/office/drawing/2017/decorative" val="1"/>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0" y="0"/>
            <a:ext cx="12192000" cy="6856560"/>
          </a:xfrm>
        </p:spPr>
      </p:pic>
      <p:sp>
        <p:nvSpPr>
          <p:cNvPr id="8" name="TextBox 7">
            <a:extLst>
              <a:ext uri="{FF2B5EF4-FFF2-40B4-BE49-F238E27FC236}">
                <a16:creationId xmlns:a16="http://schemas.microsoft.com/office/drawing/2014/main" id="{4775BB45-B772-3C9F-344A-0963527D7721}"/>
              </a:ext>
            </a:extLst>
          </p:cNvPr>
          <p:cNvSpPr txBox="1"/>
          <p:nvPr/>
        </p:nvSpPr>
        <p:spPr>
          <a:xfrm>
            <a:off x="599648" y="587937"/>
            <a:ext cx="10992703" cy="190077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It was during this time period, that Bristol was given its name. It was known as ‘</a:t>
            </a:r>
            <a:r>
              <a:rPr lang="en-GB" sz="1600" dirty="0" err="1">
                <a:latin typeface="Linkpen 17a Print" panose="03050602060000000000" pitchFamily="66" charset="77"/>
              </a:rPr>
              <a:t>Brycgstow</a:t>
            </a:r>
            <a:r>
              <a:rPr lang="en-GB" sz="1600" dirty="0">
                <a:latin typeface="Linkpen 17a Print" panose="03050602060000000000" pitchFamily="66" charset="77"/>
              </a:rPr>
              <a:t>’ or ‘Bright Stowe’ meaning ‘place of the bridge’.</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bridge is believed </a:t>
            </a:r>
            <a:r>
              <a:rPr lang="en-GB" sz="1600">
                <a:latin typeface="Linkpen 17a Print" panose="03050602060000000000" pitchFamily="66" charset="77"/>
              </a:rPr>
              <a:t>to have been </a:t>
            </a:r>
            <a:r>
              <a:rPr lang="en-GB" sz="1600" dirty="0">
                <a:latin typeface="Linkpen 17a Print" panose="03050602060000000000" pitchFamily="66" charset="77"/>
              </a:rPr>
              <a:t>a wooden structure where Bristol Bridge sits today. A fortified settlement was then established. The town was beginning to become an important trading centre next to the River Avon.</a:t>
            </a:r>
          </a:p>
        </p:txBody>
      </p:sp>
      <p:pic>
        <p:nvPicPr>
          <p:cNvPr id="7" name="Picture 6" descr="A yellow rectangle goes across the screen. On the rectangle are two roman coins showing King Aethelred.">
            <a:extLst>
              <a:ext uri="{FF2B5EF4-FFF2-40B4-BE49-F238E27FC236}">
                <a16:creationId xmlns:a16="http://schemas.microsoft.com/office/drawing/2014/main" id="{6EBABD02-7AA5-F48E-DDA5-5AAF98FC5AF5}"/>
              </a:ext>
              <a:ext uri="{C183D7F6-B498-43B3-948B-1728B52AA6E4}">
                <adec:decorative xmlns:adec="http://schemas.microsoft.com/office/drawing/2017/decorative" val="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69823" y="3290159"/>
            <a:ext cx="13391367" cy="2675925"/>
          </a:xfrm>
          <a:prstGeom prst="rect">
            <a:avLst/>
          </a:prstGeom>
        </p:spPr>
      </p:pic>
      <p:sp>
        <p:nvSpPr>
          <p:cNvPr id="9" name="TextBox 8">
            <a:extLst>
              <a:ext uri="{FF2B5EF4-FFF2-40B4-BE49-F238E27FC236}">
                <a16:creationId xmlns:a16="http://schemas.microsoft.com/office/drawing/2014/main" id="{FA275214-7DAC-189D-131D-DE1B7D4DD05A}"/>
              </a:ext>
            </a:extLst>
          </p:cNvPr>
          <p:cNvSpPr txBox="1"/>
          <p:nvPr/>
        </p:nvSpPr>
        <p:spPr>
          <a:xfrm>
            <a:off x="2825459" y="3756161"/>
            <a:ext cx="8951542" cy="1538883"/>
          </a:xfrm>
          <a:prstGeom prst="rect">
            <a:avLst/>
          </a:prstGeom>
          <a:noFill/>
        </p:spPr>
        <p:txBody>
          <a:bodyPr wrap="square">
            <a:spAutoFit/>
          </a:bodyPr>
          <a:lstStyle/>
          <a:p>
            <a:pPr>
              <a:lnSpc>
                <a:spcPct val="150000"/>
              </a:lnSpc>
            </a:pPr>
            <a:r>
              <a:rPr lang="en-GB" sz="1600" dirty="0">
                <a:solidFill>
                  <a:schemeClr val="bg1"/>
                </a:solidFill>
                <a:latin typeface="Linkpen 17a Print" panose="03050602060000000000" pitchFamily="66" charset="77"/>
              </a:rPr>
              <a:t>By studying coins found in the area, we know that King </a:t>
            </a:r>
            <a:r>
              <a:rPr lang="en-GB" sz="1600" dirty="0" err="1">
                <a:solidFill>
                  <a:schemeClr val="bg1"/>
                </a:solidFill>
                <a:latin typeface="Linkpen 17a Print" panose="03050602060000000000" pitchFamily="66" charset="77"/>
              </a:rPr>
              <a:t>Aethelred</a:t>
            </a:r>
            <a:r>
              <a:rPr lang="en-GB" sz="1600" dirty="0">
                <a:solidFill>
                  <a:schemeClr val="bg1"/>
                </a:solidFill>
                <a:latin typeface="Linkpen 17a Print" panose="03050602060000000000" pitchFamily="66" charset="77"/>
              </a:rPr>
              <a:t> (an Anglo-Saxon king) issued a coin to the town. This is important because it informs us that the crown considered the town to be of importance and usually meant it held a market.</a:t>
            </a:r>
          </a:p>
        </p:txBody>
      </p:sp>
      <p:pic>
        <p:nvPicPr>
          <p:cNvPr id="10" name="Picture 9">
            <a:extLst>
              <a:ext uri="{FF2B5EF4-FFF2-40B4-BE49-F238E27FC236}">
                <a16:creationId xmlns:a16="http://schemas.microsoft.com/office/drawing/2014/main" id="{E9474DB7-FE00-F004-FB99-481CEC4A8728}"/>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47513" y="5507382"/>
            <a:ext cx="1371600" cy="1270000"/>
          </a:xfrm>
          <a:prstGeom prst="rect">
            <a:avLst/>
          </a:prstGeom>
        </p:spPr>
      </p:pic>
    </p:spTree>
    <p:extLst>
      <p:ext uri="{BB962C8B-B14F-4D97-AF65-F5344CB8AC3E}">
        <p14:creationId xmlns:p14="http://schemas.microsoft.com/office/powerpoint/2010/main" val="14206268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900" decel="100000" fill="hold"/>
                                        <p:tgtEl>
                                          <p:spTgt spid="7"/>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E94F4B-0EE1-3095-0F85-0A2D3A999CE4}"/>
              </a:ext>
            </a:extLst>
          </p:cNvPr>
          <p:cNvSpPr>
            <a:spLocks noGrp="1"/>
          </p:cNvSpPr>
          <p:nvPr>
            <p:ph type="title"/>
          </p:nvPr>
        </p:nvSpPr>
        <p:spPr>
          <a:xfrm>
            <a:off x="724213" y="-1522311"/>
            <a:ext cx="10515600" cy="1325563"/>
          </a:xfrm>
        </p:spPr>
        <p:txBody>
          <a:bodyPr/>
          <a:lstStyle/>
          <a:p>
            <a:r>
              <a:rPr lang="en-GB" dirty="0"/>
              <a:t>Bristol Castle</a:t>
            </a:r>
          </a:p>
        </p:txBody>
      </p:sp>
      <p:pic>
        <p:nvPicPr>
          <p:cNvPr id="5" name="Content Placeholder 4">
            <a:extLst>
              <a:ext uri="{FF2B5EF4-FFF2-40B4-BE49-F238E27FC236}">
                <a16:creationId xmlns:a16="http://schemas.microsoft.com/office/drawing/2014/main" id="{2DCB6EEE-888B-7B78-C39C-5D7D7CF65C2A}"/>
              </a:ext>
              <a:ext uri="{C183D7F6-B498-43B3-948B-1728B52AA6E4}">
                <adec:decorative xmlns:adec="http://schemas.microsoft.com/office/drawing/2017/decorative" val="1"/>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0" y="0"/>
            <a:ext cx="12194561" cy="6858000"/>
          </a:xfrm>
        </p:spPr>
      </p:pic>
      <p:sp>
        <p:nvSpPr>
          <p:cNvPr id="9" name="Title 1">
            <a:extLst>
              <a:ext uri="{FF2B5EF4-FFF2-40B4-BE49-F238E27FC236}">
                <a16:creationId xmlns:a16="http://schemas.microsoft.com/office/drawing/2014/main" id="{FF1B9809-F3E0-86D5-85E1-46C0E42142EB}"/>
              </a:ext>
            </a:extLst>
          </p:cNvPr>
          <p:cNvSpPr txBox="1">
            <a:spLocks/>
          </p:cNvSpPr>
          <p:nvPr/>
        </p:nvSpPr>
        <p:spPr>
          <a:xfrm>
            <a:off x="545620" y="614492"/>
            <a:ext cx="4808610" cy="668162"/>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Bristol Castle</a:t>
            </a:r>
          </a:p>
        </p:txBody>
      </p:sp>
      <p:sp>
        <p:nvSpPr>
          <p:cNvPr id="10" name="TextBox 9">
            <a:extLst>
              <a:ext uri="{FF2B5EF4-FFF2-40B4-BE49-F238E27FC236}">
                <a16:creationId xmlns:a16="http://schemas.microsoft.com/office/drawing/2014/main" id="{49468A1C-C6E9-9100-EB2E-CA744720BAF3}"/>
              </a:ext>
            </a:extLst>
          </p:cNvPr>
          <p:cNvSpPr txBox="1"/>
          <p:nvPr/>
        </p:nvSpPr>
        <p:spPr>
          <a:xfrm>
            <a:off x="545620" y="1579572"/>
            <a:ext cx="5336414" cy="4862870"/>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Built during the reign of William the Conqueror, Bristol Castle helped to establish the town as a major settlement in southern England.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During the Norman era, stone was imported from France, and it was used to upgrade the castle.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It was during these times that it became a place of great royal importance, and it was one of the largest castles in England.</a:t>
            </a:r>
          </a:p>
          <a:p>
            <a:pPr>
              <a:lnSpc>
                <a:spcPct val="150000"/>
              </a:lnSpc>
            </a:pPr>
            <a:endParaRPr lang="en-GB" sz="1600" dirty="0">
              <a:latin typeface="Linkpen 17a Print" panose="03050602060000000000" pitchFamily="66" charset="77"/>
            </a:endParaRPr>
          </a:p>
        </p:txBody>
      </p:sp>
      <p:pic>
        <p:nvPicPr>
          <p:cNvPr id="7" name="Picture 6" descr="The engraving shows a castle gate with a river leading into it. A boat is sailing into the gate.">
            <a:extLst>
              <a:ext uri="{FF2B5EF4-FFF2-40B4-BE49-F238E27FC236}">
                <a16:creationId xmlns:a16="http://schemas.microsoft.com/office/drawing/2014/main" id="{D7BDFFEF-DE38-3DB0-04B2-1AAF2F4024D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82013" y="614492"/>
            <a:ext cx="5509317" cy="5486504"/>
          </a:xfrm>
          <a:prstGeom prst="rect">
            <a:avLst/>
          </a:prstGeom>
        </p:spPr>
      </p:pic>
      <p:pic>
        <p:nvPicPr>
          <p:cNvPr id="8" name="Picture 7">
            <a:extLst>
              <a:ext uri="{FF2B5EF4-FFF2-40B4-BE49-F238E27FC236}">
                <a16:creationId xmlns:a16="http://schemas.microsoft.com/office/drawing/2014/main" id="{5CF17C48-9256-7311-CF46-E71824027FC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47513" y="5507382"/>
            <a:ext cx="1371600" cy="1270000"/>
          </a:xfrm>
          <a:prstGeom prst="rect">
            <a:avLst/>
          </a:prstGeom>
        </p:spPr>
      </p:pic>
    </p:spTree>
    <p:extLst>
      <p:ext uri="{BB962C8B-B14F-4D97-AF65-F5344CB8AC3E}">
        <p14:creationId xmlns:p14="http://schemas.microsoft.com/office/powerpoint/2010/main" val="123222185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1F6A0-7751-4E35-B370-538EBE614F93}"/>
              </a:ext>
            </a:extLst>
          </p:cNvPr>
          <p:cNvSpPr>
            <a:spLocks noGrp="1"/>
          </p:cNvSpPr>
          <p:nvPr>
            <p:ph type="title"/>
          </p:nvPr>
        </p:nvSpPr>
        <p:spPr>
          <a:xfrm>
            <a:off x="693821" y="-1649813"/>
            <a:ext cx="10515600" cy="1325563"/>
          </a:xfrm>
        </p:spPr>
        <p:txBody>
          <a:bodyPr/>
          <a:lstStyle/>
          <a:p>
            <a:r>
              <a:rPr lang="en-GB" dirty="0"/>
              <a:t>Castle Park</a:t>
            </a:r>
          </a:p>
        </p:txBody>
      </p:sp>
      <p:pic>
        <p:nvPicPr>
          <p:cNvPr id="8" name="Picture 7" descr="The slide shows a large image of what Castle Park looks like today. It shows a field with some ruins of what would have been a castle structure.">
            <a:extLst>
              <a:ext uri="{FF2B5EF4-FFF2-40B4-BE49-F238E27FC236}">
                <a16:creationId xmlns:a16="http://schemas.microsoft.com/office/drawing/2014/main" id="{5998264A-BD1E-4862-532C-D4DC729D46C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720"/>
            <a:ext cx="12192000" cy="6856559"/>
          </a:xfrm>
          <a:prstGeom prst="rect">
            <a:avLst/>
          </a:prstGeom>
        </p:spPr>
      </p:pic>
      <p:sp>
        <p:nvSpPr>
          <p:cNvPr id="6" name="Title 1">
            <a:extLst>
              <a:ext uri="{FF2B5EF4-FFF2-40B4-BE49-F238E27FC236}">
                <a16:creationId xmlns:a16="http://schemas.microsoft.com/office/drawing/2014/main" id="{FB86AC01-F192-D0B1-5F88-32369470A9D5}"/>
              </a:ext>
            </a:extLst>
          </p:cNvPr>
          <p:cNvSpPr txBox="1">
            <a:spLocks/>
          </p:cNvSpPr>
          <p:nvPr/>
        </p:nvSpPr>
        <p:spPr>
          <a:xfrm>
            <a:off x="1475010" y="676342"/>
            <a:ext cx="9347888" cy="55285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en-GB" sz="2000" dirty="0">
                <a:ln w="12700">
                  <a:noFill/>
                </a:ln>
                <a:latin typeface="Superclarendon Rg" panose="02060605060000020003" pitchFamily="18" charset="77"/>
              </a:rPr>
              <a:t>Today the castle sits in ruins in the area known as Castle Park.</a:t>
            </a:r>
          </a:p>
        </p:txBody>
      </p:sp>
    </p:spTree>
    <p:extLst>
      <p:ext uri="{BB962C8B-B14F-4D97-AF65-F5344CB8AC3E}">
        <p14:creationId xmlns:p14="http://schemas.microsoft.com/office/powerpoint/2010/main" val="12349610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88F826-8718-0CC6-1E96-E3945803E627}"/>
              </a:ext>
            </a:extLst>
          </p:cNvPr>
          <p:cNvSpPr>
            <a:spLocks noGrp="1"/>
          </p:cNvSpPr>
          <p:nvPr>
            <p:ph type="title"/>
          </p:nvPr>
        </p:nvSpPr>
        <p:spPr>
          <a:xfrm>
            <a:off x="602559" y="-1544317"/>
            <a:ext cx="10515600" cy="1325563"/>
          </a:xfrm>
        </p:spPr>
        <p:txBody>
          <a:bodyPr/>
          <a:lstStyle/>
          <a:p>
            <a:r>
              <a:rPr lang="en-GB" dirty="0"/>
              <a:t>13</a:t>
            </a:r>
            <a:r>
              <a:rPr lang="en-GB" baseline="30000" dirty="0"/>
              <a:t>th</a:t>
            </a:r>
            <a:r>
              <a:rPr lang="en-GB" dirty="0"/>
              <a:t> Century Map of Bristol</a:t>
            </a:r>
          </a:p>
        </p:txBody>
      </p:sp>
      <p:pic>
        <p:nvPicPr>
          <p:cNvPr id="4" name="Content Placeholder 4">
            <a:extLst>
              <a:ext uri="{FF2B5EF4-FFF2-40B4-BE49-F238E27FC236}">
                <a16:creationId xmlns:a16="http://schemas.microsoft.com/office/drawing/2014/main" id="{D5B1ECEA-F01B-32AB-A5F5-E0362EA7410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4561" cy="6858000"/>
          </a:xfrm>
          <a:prstGeom prst="rect">
            <a:avLst/>
          </a:prstGeom>
        </p:spPr>
      </p:pic>
      <p:sp>
        <p:nvSpPr>
          <p:cNvPr id="11" name="Title 1">
            <a:extLst>
              <a:ext uri="{FF2B5EF4-FFF2-40B4-BE49-F238E27FC236}">
                <a16:creationId xmlns:a16="http://schemas.microsoft.com/office/drawing/2014/main" id="{12C617FD-37C3-998E-12EF-D96ED61F545C}"/>
              </a:ext>
            </a:extLst>
          </p:cNvPr>
          <p:cNvSpPr txBox="1">
            <a:spLocks/>
          </p:cNvSpPr>
          <p:nvPr/>
        </p:nvSpPr>
        <p:spPr>
          <a:xfrm>
            <a:off x="602559" y="302352"/>
            <a:ext cx="3910561" cy="117386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r>
              <a:rPr lang="en-GB" sz="3200" dirty="0">
                <a:ln w="12700">
                  <a:noFill/>
                </a:ln>
                <a:latin typeface="Superclarendon Rg" panose="02060605060000020003" pitchFamily="18" charset="77"/>
              </a:rPr>
              <a:t>13</a:t>
            </a:r>
            <a:r>
              <a:rPr lang="en-GB" sz="3200" baseline="30000" dirty="0">
                <a:ln w="12700">
                  <a:noFill/>
                </a:ln>
                <a:latin typeface="Superclarendon Rg" panose="02060605060000020003" pitchFamily="18" charset="77"/>
              </a:rPr>
              <a:t>th</a:t>
            </a:r>
            <a:r>
              <a:rPr lang="en-GB" sz="3200" dirty="0">
                <a:ln w="12700">
                  <a:noFill/>
                </a:ln>
                <a:latin typeface="Superclarendon Rg" panose="02060605060000020003" pitchFamily="18" charset="77"/>
              </a:rPr>
              <a:t> Century</a:t>
            </a:r>
            <a:br>
              <a:rPr lang="en-GB" sz="3200" dirty="0">
                <a:ln w="12700">
                  <a:noFill/>
                </a:ln>
                <a:latin typeface="Superclarendon Rg" panose="02060605060000020003" pitchFamily="18" charset="77"/>
              </a:rPr>
            </a:br>
            <a:r>
              <a:rPr lang="en-GB" sz="3200" dirty="0">
                <a:ln w="12700">
                  <a:noFill/>
                </a:ln>
                <a:latin typeface="Superclarendon Rg" panose="02060605060000020003" pitchFamily="18" charset="77"/>
              </a:rPr>
              <a:t>Map of Bristol</a:t>
            </a:r>
          </a:p>
        </p:txBody>
      </p:sp>
      <p:pic>
        <p:nvPicPr>
          <p:cNvPr id="6" name="Content Placeholder 5" descr="A map of the city showing key locations such as churches in the city.">
            <a:extLst>
              <a:ext uri="{FF2B5EF4-FFF2-40B4-BE49-F238E27FC236}">
                <a16:creationId xmlns:a16="http://schemas.microsoft.com/office/drawing/2014/main" id="{51806FDA-5E63-8EEE-996D-3C988DF6162E}"/>
              </a:ext>
            </a:extLst>
          </p:cNvPr>
          <p:cNvPicPr>
            <a:picLocks noGrp="1" noChangeAspect="1"/>
          </p:cNvPicPr>
          <p:nvPr>
            <p:ph idx="1"/>
          </p:nvPr>
        </p:nvPicPr>
        <p:blipFill>
          <a:blip r:embed="rId4" cstate="screen">
            <a:extLst>
              <a:ext uri="{28A0092B-C50C-407E-A947-70E740481C1C}">
                <a14:useLocalDpi xmlns:a14="http://schemas.microsoft.com/office/drawing/2010/main"/>
              </a:ext>
            </a:extLst>
          </a:blip>
          <a:stretch>
            <a:fillRect/>
          </a:stretch>
        </p:blipFill>
        <p:spPr>
          <a:xfrm>
            <a:off x="4845925" y="1142461"/>
            <a:ext cx="6713536" cy="4959550"/>
          </a:xfrm>
        </p:spPr>
      </p:pic>
      <p:pic>
        <p:nvPicPr>
          <p:cNvPr id="8" name="Picture 7" descr="A photograph of a bombed out church.">
            <a:extLst>
              <a:ext uri="{FF2B5EF4-FFF2-40B4-BE49-F238E27FC236}">
                <a16:creationId xmlns:a16="http://schemas.microsoft.com/office/drawing/2014/main" id="{E1F513F2-EB74-A416-121E-6FD59B66572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2559" y="1645513"/>
            <a:ext cx="8858794" cy="2729900"/>
          </a:xfrm>
          <a:prstGeom prst="rect">
            <a:avLst/>
          </a:prstGeom>
        </p:spPr>
      </p:pic>
      <p:pic>
        <p:nvPicPr>
          <p:cNvPr id="10" name="Picture 9" descr="Ruins of the castle in a field.">
            <a:extLst>
              <a:ext uri="{FF2B5EF4-FFF2-40B4-BE49-F238E27FC236}">
                <a16:creationId xmlns:a16="http://schemas.microsoft.com/office/drawing/2014/main" id="{65136364-0CED-06F7-7C20-15084D7D8F6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300374" y="2905533"/>
            <a:ext cx="8858795" cy="3226219"/>
          </a:xfrm>
          <a:prstGeom prst="rect">
            <a:avLst/>
          </a:prstGeom>
        </p:spPr>
      </p:pic>
      <p:pic>
        <p:nvPicPr>
          <p:cNvPr id="12" name="Picture 11">
            <a:extLst>
              <a:ext uri="{FF2B5EF4-FFF2-40B4-BE49-F238E27FC236}">
                <a16:creationId xmlns:a16="http://schemas.microsoft.com/office/drawing/2014/main" id="{506D48E1-A028-266F-374E-D1912D42DC19}"/>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747513" y="5507382"/>
            <a:ext cx="1371600" cy="1270000"/>
          </a:xfrm>
          <a:prstGeom prst="rect">
            <a:avLst/>
          </a:prstGeom>
        </p:spPr>
      </p:pic>
    </p:spTree>
    <p:extLst>
      <p:ext uri="{BB962C8B-B14F-4D97-AF65-F5344CB8AC3E}">
        <p14:creationId xmlns:p14="http://schemas.microsoft.com/office/powerpoint/2010/main" val="29236403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803AE-6481-C7F0-30BE-091F782A933C}"/>
              </a:ext>
            </a:extLst>
          </p:cNvPr>
          <p:cNvSpPr>
            <a:spLocks noGrp="1"/>
          </p:cNvSpPr>
          <p:nvPr>
            <p:ph type="title"/>
          </p:nvPr>
        </p:nvSpPr>
        <p:spPr>
          <a:xfrm>
            <a:off x="865379" y="-1526708"/>
            <a:ext cx="10515600" cy="1325563"/>
          </a:xfrm>
        </p:spPr>
        <p:txBody>
          <a:bodyPr/>
          <a:lstStyle/>
          <a:p>
            <a:r>
              <a:rPr lang="en-GB" dirty="0"/>
              <a:t>The Foundation for the Future</a:t>
            </a:r>
          </a:p>
        </p:txBody>
      </p:sp>
      <p:pic>
        <p:nvPicPr>
          <p:cNvPr id="4" name="Content Placeholder 4">
            <a:extLst>
              <a:ext uri="{FF2B5EF4-FFF2-40B4-BE49-F238E27FC236}">
                <a16:creationId xmlns:a16="http://schemas.microsoft.com/office/drawing/2014/main" id="{886A0B24-8595-4BD9-7A03-80E0651A4D4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4561" cy="6858000"/>
          </a:xfrm>
          <a:prstGeom prst="rect">
            <a:avLst/>
          </a:prstGeom>
        </p:spPr>
      </p:pic>
      <p:sp>
        <p:nvSpPr>
          <p:cNvPr id="7" name="Title 1">
            <a:extLst>
              <a:ext uri="{FF2B5EF4-FFF2-40B4-BE49-F238E27FC236}">
                <a16:creationId xmlns:a16="http://schemas.microsoft.com/office/drawing/2014/main" id="{7EC4ABC1-6FD0-09B8-D8FB-3180F293AF78}"/>
              </a:ext>
            </a:extLst>
          </p:cNvPr>
          <p:cNvSpPr txBox="1">
            <a:spLocks/>
          </p:cNvSpPr>
          <p:nvPr/>
        </p:nvSpPr>
        <p:spPr>
          <a:xfrm>
            <a:off x="1244184" y="667350"/>
            <a:ext cx="9668655" cy="668162"/>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The Foundation for the Future</a:t>
            </a:r>
          </a:p>
        </p:txBody>
      </p:sp>
      <p:sp>
        <p:nvSpPr>
          <p:cNvPr id="8" name="TextBox 7">
            <a:extLst>
              <a:ext uri="{FF2B5EF4-FFF2-40B4-BE49-F238E27FC236}">
                <a16:creationId xmlns:a16="http://schemas.microsoft.com/office/drawing/2014/main" id="{7F295758-22C6-F9E3-F646-928E5D61250F}"/>
              </a:ext>
            </a:extLst>
          </p:cNvPr>
          <p:cNvSpPr txBox="1"/>
          <p:nvPr/>
        </p:nvSpPr>
        <p:spPr>
          <a:xfrm>
            <a:off x="575599" y="1727853"/>
            <a:ext cx="5000741" cy="449353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By the mid 1200s, Bristol had the potential to become England’s largest seaport.</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Its unique placement next to the River Avon allowed the area to grow, from its humble beginnings as an Iron Age Camp, through surviving invasions and royal times of turbulence, it grew into a thriving medieval city.</a:t>
            </a:r>
          </a:p>
          <a:p>
            <a:pPr>
              <a:lnSpc>
                <a:spcPct val="150000"/>
              </a:lnSpc>
            </a:pPr>
            <a:endParaRPr lang="en-GB" sz="1600" dirty="0">
              <a:latin typeface="Linkpen 17a Print" panose="03050602060000000000" pitchFamily="66" charset="77"/>
            </a:endParaRPr>
          </a:p>
          <a:p>
            <a:pPr>
              <a:lnSpc>
                <a:spcPct val="150000"/>
              </a:lnSpc>
            </a:pPr>
            <a:endParaRPr lang="en-GB" sz="1600" dirty="0">
              <a:latin typeface="Linkpen 17a Print" panose="03050602060000000000" pitchFamily="66" charset="77"/>
            </a:endParaRPr>
          </a:p>
        </p:txBody>
      </p:sp>
      <p:pic>
        <p:nvPicPr>
          <p:cNvPr id="6" name="Picture 5" descr="An illustration of a noble man is stood infront of a 14th century cartoon of what the city of Bristol looked like with its castle and bustling trade.">
            <a:extLst>
              <a:ext uri="{FF2B5EF4-FFF2-40B4-BE49-F238E27FC236}">
                <a16:creationId xmlns:a16="http://schemas.microsoft.com/office/drawing/2014/main" id="{D8EEDDD9-E72F-7244-1F97-7A323C38103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61973" y="1708878"/>
            <a:ext cx="6430027" cy="6858000"/>
          </a:xfrm>
          <a:prstGeom prst="rect">
            <a:avLst/>
          </a:prstGeom>
        </p:spPr>
      </p:pic>
      <p:pic>
        <p:nvPicPr>
          <p:cNvPr id="9" name="Picture 8">
            <a:extLst>
              <a:ext uri="{FF2B5EF4-FFF2-40B4-BE49-F238E27FC236}">
                <a16:creationId xmlns:a16="http://schemas.microsoft.com/office/drawing/2014/main" id="{A5132513-8E33-0DBA-C327-BEABDAFFE296}"/>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47513" y="5507382"/>
            <a:ext cx="1371600" cy="1270000"/>
          </a:xfrm>
          <a:prstGeom prst="rect">
            <a:avLst/>
          </a:prstGeom>
        </p:spPr>
      </p:pic>
    </p:spTree>
    <p:extLst>
      <p:ext uri="{BB962C8B-B14F-4D97-AF65-F5344CB8AC3E}">
        <p14:creationId xmlns:p14="http://schemas.microsoft.com/office/powerpoint/2010/main" val="33232568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5EEB3-DB1B-E8FB-6CB2-FDC3DCB4BF73}"/>
              </a:ext>
            </a:extLst>
          </p:cNvPr>
          <p:cNvSpPr>
            <a:spLocks noGrp="1"/>
          </p:cNvSpPr>
          <p:nvPr>
            <p:ph type="title"/>
          </p:nvPr>
        </p:nvSpPr>
        <p:spPr>
          <a:xfrm>
            <a:off x="788017" y="-1528633"/>
            <a:ext cx="10515600" cy="1325563"/>
          </a:xfrm>
        </p:spPr>
        <p:txBody>
          <a:bodyPr/>
          <a:lstStyle/>
          <a:p>
            <a:r>
              <a:rPr lang="en-GB" dirty="0"/>
              <a:t>Timeline</a:t>
            </a:r>
          </a:p>
        </p:txBody>
      </p:sp>
      <p:pic>
        <p:nvPicPr>
          <p:cNvPr id="4" name="Content Placeholder 4">
            <a:extLst>
              <a:ext uri="{FF2B5EF4-FFF2-40B4-BE49-F238E27FC236}">
                <a16:creationId xmlns:a16="http://schemas.microsoft.com/office/drawing/2014/main" id="{633C4EB7-9153-2E03-F63E-64670F37FE3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4561" cy="6858000"/>
          </a:xfrm>
          <a:prstGeom prst="rect">
            <a:avLst/>
          </a:prstGeom>
        </p:spPr>
      </p:pic>
      <p:sp>
        <p:nvSpPr>
          <p:cNvPr id="23" name="Title 1">
            <a:extLst>
              <a:ext uri="{FF2B5EF4-FFF2-40B4-BE49-F238E27FC236}">
                <a16:creationId xmlns:a16="http://schemas.microsoft.com/office/drawing/2014/main" id="{CB118976-6E69-6622-CC95-C6990EF7657B}"/>
              </a:ext>
            </a:extLst>
          </p:cNvPr>
          <p:cNvSpPr txBox="1">
            <a:spLocks/>
          </p:cNvSpPr>
          <p:nvPr/>
        </p:nvSpPr>
        <p:spPr>
          <a:xfrm>
            <a:off x="720074" y="479584"/>
            <a:ext cx="3537602" cy="668162"/>
          </a:xfrm>
          <a:prstGeom prst="rect">
            <a:avLst/>
          </a:prstGeom>
        </p:spPr>
        <p:txBody>
          <a:bodyPr vert="horz" lIns="91440" tIns="45720" rIns="91440" bIns="45720" rtlCol="0" anchor="b">
            <a:normAutofit fontScale="8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Timeline</a:t>
            </a:r>
          </a:p>
        </p:txBody>
      </p:sp>
      <p:pic>
        <p:nvPicPr>
          <p:cNvPr id="8" name="Picture 7" descr="A box which says: 350 BC - Stokeleigh Camp is the site of a fort used during the Iron Age.">
            <a:extLst>
              <a:ext uri="{FF2B5EF4-FFF2-40B4-BE49-F238E27FC236}">
                <a16:creationId xmlns:a16="http://schemas.microsoft.com/office/drawing/2014/main" id="{DB192AE8-512A-C168-6B24-A0369B20715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9907" y="1290395"/>
            <a:ext cx="2324100" cy="1905000"/>
          </a:xfrm>
          <a:prstGeom prst="rect">
            <a:avLst/>
          </a:prstGeom>
        </p:spPr>
      </p:pic>
      <p:pic>
        <p:nvPicPr>
          <p:cNvPr id="10" name="Picture 9" descr="A box which says: 100 BC - Clifton Down Camp is used by the Dobunni tribe.">
            <a:extLst>
              <a:ext uri="{FF2B5EF4-FFF2-40B4-BE49-F238E27FC236}">
                <a16:creationId xmlns:a16="http://schemas.microsoft.com/office/drawing/2014/main" id="{1669F3B4-31C6-1D02-5947-99EE014F46A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0073" y="4001190"/>
            <a:ext cx="2324100" cy="1854200"/>
          </a:xfrm>
          <a:prstGeom prst="rect">
            <a:avLst/>
          </a:prstGeom>
        </p:spPr>
      </p:pic>
      <p:pic>
        <p:nvPicPr>
          <p:cNvPr id="12" name="Picture 11" descr="A box which says: 43 BC - The Romans invade Britain.">
            <a:extLst>
              <a:ext uri="{FF2B5EF4-FFF2-40B4-BE49-F238E27FC236}">
                <a16:creationId xmlns:a16="http://schemas.microsoft.com/office/drawing/2014/main" id="{8353DBB4-DB5D-66DC-07FF-A21E88C6906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362818" y="1289311"/>
            <a:ext cx="2324100" cy="1905000"/>
          </a:xfrm>
          <a:prstGeom prst="rect">
            <a:avLst/>
          </a:prstGeom>
        </p:spPr>
      </p:pic>
      <p:pic>
        <p:nvPicPr>
          <p:cNvPr id="14" name="Picture 13" descr="A box which says: 75 BC - The Romans establish the town of Bath and it is connected to Portus Abonae near Bristol.">
            <a:extLst>
              <a:ext uri="{FF2B5EF4-FFF2-40B4-BE49-F238E27FC236}">
                <a16:creationId xmlns:a16="http://schemas.microsoft.com/office/drawing/2014/main" id="{054F1706-958F-96DA-98CF-B93135816BF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05680" y="3989647"/>
            <a:ext cx="2324100" cy="2133600"/>
          </a:xfrm>
          <a:prstGeom prst="rect">
            <a:avLst/>
          </a:prstGeom>
        </p:spPr>
      </p:pic>
      <p:pic>
        <p:nvPicPr>
          <p:cNvPr id="18" name="Picture 17" descr="A box which says: AD 1066 - The Normans take control of Britain. Around this time, a motte and bailey castle is built in Bristol.">
            <a:extLst>
              <a:ext uri="{FF2B5EF4-FFF2-40B4-BE49-F238E27FC236}">
                <a16:creationId xmlns:a16="http://schemas.microsoft.com/office/drawing/2014/main" id="{166B604C-760E-1DDD-3D0B-A909D3CABE0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468854" y="919423"/>
            <a:ext cx="2324100" cy="2260600"/>
          </a:xfrm>
          <a:prstGeom prst="rect">
            <a:avLst/>
          </a:prstGeom>
        </p:spPr>
      </p:pic>
      <p:pic>
        <p:nvPicPr>
          <p:cNvPr id="16" name="Picture 15" descr="A box which says: AD 1010 - The Anglo-Saxons establish Bristol as a settlement. It is known as Brycgstow.">
            <a:extLst>
              <a:ext uri="{FF2B5EF4-FFF2-40B4-BE49-F238E27FC236}">
                <a16:creationId xmlns:a16="http://schemas.microsoft.com/office/drawing/2014/main" id="{F6E97005-1A79-C0D9-14C2-C3F091A843A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347043" y="3986902"/>
            <a:ext cx="2324100" cy="2133600"/>
          </a:xfrm>
          <a:prstGeom prst="rect">
            <a:avLst/>
          </a:prstGeom>
        </p:spPr>
      </p:pic>
      <p:pic>
        <p:nvPicPr>
          <p:cNvPr id="20" name="Picture 19" descr="A box which says: AD 1106 - The earliest record of St Peter's church.">
            <a:extLst>
              <a:ext uri="{FF2B5EF4-FFF2-40B4-BE49-F238E27FC236}">
                <a16:creationId xmlns:a16="http://schemas.microsoft.com/office/drawing/2014/main" id="{4B09E52E-99BA-EF70-C9DE-64451190A7DE}"/>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979517" y="1275023"/>
            <a:ext cx="2324100" cy="1917700"/>
          </a:xfrm>
          <a:prstGeom prst="rect">
            <a:avLst/>
          </a:prstGeom>
        </p:spPr>
      </p:pic>
      <p:pic>
        <p:nvPicPr>
          <p:cNvPr id="6" name="Picture 5" descr="The image shows a timeline, beginning with 400 BC and ending at AD 1400.">
            <a:extLst>
              <a:ext uri="{FF2B5EF4-FFF2-40B4-BE49-F238E27FC236}">
                <a16:creationId xmlns:a16="http://schemas.microsoft.com/office/drawing/2014/main" id="{7A503506-28BD-537E-C434-C88F50ACE85A}"/>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97182" y="3177711"/>
            <a:ext cx="9503644" cy="821167"/>
          </a:xfrm>
          <a:prstGeom prst="rect">
            <a:avLst/>
          </a:prstGeom>
        </p:spPr>
      </p:pic>
      <p:pic>
        <p:nvPicPr>
          <p:cNvPr id="22" name="Picture 21" descr="A box which says: AD 1200 - Bristol becomes a thriving medieval town with trade links to the sea.">
            <a:extLst>
              <a:ext uri="{FF2B5EF4-FFF2-40B4-BE49-F238E27FC236}">
                <a16:creationId xmlns:a16="http://schemas.microsoft.com/office/drawing/2014/main" id="{5E440D69-BEE8-190D-D8C4-AA45CA597E39}"/>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9142384" y="3988490"/>
            <a:ext cx="2324100" cy="1879600"/>
          </a:xfrm>
          <a:prstGeom prst="rect">
            <a:avLst/>
          </a:prstGeom>
        </p:spPr>
      </p:pic>
      <p:pic>
        <p:nvPicPr>
          <p:cNvPr id="24" name="Picture 23">
            <a:extLst>
              <a:ext uri="{FF2B5EF4-FFF2-40B4-BE49-F238E27FC236}">
                <a16:creationId xmlns:a16="http://schemas.microsoft.com/office/drawing/2014/main" id="{AB59A8A1-0868-0D0B-AA3C-78114E4F7447}"/>
              </a:ext>
              <a:ext uri="{C183D7F6-B498-43B3-948B-1728B52AA6E4}">
                <adec:decorative xmlns:adec="http://schemas.microsoft.com/office/drawing/2017/decorative" val="1"/>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0747513" y="5507382"/>
            <a:ext cx="1371600" cy="1270000"/>
          </a:xfrm>
          <a:prstGeom prst="rect">
            <a:avLst/>
          </a:prstGeom>
        </p:spPr>
      </p:pic>
    </p:spTree>
    <p:extLst>
      <p:ext uri="{BB962C8B-B14F-4D97-AF65-F5344CB8AC3E}">
        <p14:creationId xmlns:p14="http://schemas.microsoft.com/office/powerpoint/2010/main" val="27785693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03E34D-9D48-78D2-C446-622980C58B3D}"/>
              </a:ext>
            </a:extLst>
          </p:cNvPr>
          <p:cNvSpPr>
            <a:spLocks noGrp="1"/>
          </p:cNvSpPr>
          <p:nvPr>
            <p:ph type="ctrTitle"/>
          </p:nvPr>
        </p:nvSpPr>
        <p:spPr>
          <a:xfrm>
            <a:off x="1748590" y="-2894126"/>
            <a:ext cx="9144000" cy="2387600"/>
          </a:xfrm>
        </p:spPr>
        <p:txBody>
          <a:bodyPr/>
          <a:lstStyle/>
          <a:p>
            <a:r>
              <a:rPr lang="en-GB" dirty="0"/>
              <a:t>An Ever-Changing City</a:t>
            </a:r>
          </a:p>
        </p:txBody>
      </p:sp>
      <p:pic>
        <p:nvPicPr>
          <p:cNvPr id="6" name="Picture 5" descr="Image shows an arial view of Bristol with a church and housing in view.">
            <a:extLst>
              <a:ext uri="{FF2B5EF4-FFF2-40B4-BE49-F238E27FC236}">
                <a16:creationId xmlns:a16="http://schemas.microsoft.com/office/drawing/2014/main" id="{D8F82988-3378-9D0D-4BC7-923025274C2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0"/>
            <a:ext cx="12191999" cy="6856558"/>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6626712" y="710560"/>
            <a:ext cx="526048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800" dirty="0">
                <a:ln w="12700">
                  <a:noFill/>
                </a:ln>
                <a:latin typeface="Superclarendon Rg" panose="02060605060000020003" pitchFamily="18" charset="77"/>
              </a:rPr>
              <a:t>An Ever-Changing City </a:t>
            </a:r>
          </a:p>
        </p:txBody>
      </p:sp>
      <p:sp>
        <p:nvSpPr>
          <p:cNvPr id="8" name="TextBox 7">
            <a:extLst>
              <a:ext uri="{FF2B5EF4-FFF2-40B4-BE49-F238E27FC236}">
                <a16:creationId xmlns:a16="http://schemas.microsoft.com/office/drawing/2014/main" id="{D865BA71-9D09-29EE-229D-D2C900EC273E}"/>
              </a:ext>
            </a:extLst>
          </p:cNvPr>
          <p:cNvSpPr txBox="1"/>
          <p:nvPr/>
        </p:nvSpPr>
        <p:spPr>
          <a:xfrm>
            <a:off x="6626712" y="1956491"/>
            <a:ext cx="5121340" cy="3797193"/>
          </a:xfrm>
          <a:prstGeom prst="rect">
            <a:avLst/>
          </a:prstGeom>
          <a:noFill/>
        </p:spPr>
        <p:txBody>
          <a:bodyPr wrap="square">
            <a:spAutoFit/>
          </a:bodyPr>
          <a:lstStyle/>
          <a:p>
            <a:pPr>
              <a:lnSpc>
                <a:spcPct val="150000"/>
              </a:lnSpc>
            </a:pPr>
            <a:r>
              <a:rPr lang="en-GB" dirty="0">
                <a:latin typeface="Linkpen 17a Print" panose="03050602060000000000" pitchFamily="66" charset="77"/>
              </a:rPr>
              <a:t>The city of Bristol has undergone many changes since its beginning.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The Bristol we know and love today, looked very different in its early days but traces of its history can still be found within the streets we walk.</a:t>
            </a:r>
          </a:p>
          <a:p>
            <a:pPr>
              <a:lnSpc>
                <a:spcPct val="150000"/>
              </a:lnSpc>
            </a:pPr>
            <a:endParaRPr lang="en-GB" dirty="0">
              <a:latin typeface="Linkpen 17a Print" panose="03050602060000000000" pitchFamily="66" charset="77"/>
            </a:endParaRPr>
          </a:p>
        </p:txBody>
      </p:sp>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0441F54-9AD3-7217-B4BF-BF9EA0D77AFF}"/>
              </a:ext>
            </a:extLst>
          </p:cNvPr>
          <p:cNvSpPr>
            <a:spLocks noGrp="1"/>
          </p:cNvSpPr>
          <p:nvPr>
            <p:ph type="title"/>
          </p:nvPr>
        </p:nvSpPr>
        <p:spPr>
          <a:xfrm>
            <a:off x="838200" y="-1594885"/>
            <a:ext cx="10515600" cy="1325563"/>
          </a:xfrm>
        </p:spPr>
        <p:txBody>
          <a:bodyPr/>
          <a:lstStyle/>
          <a:p>
            <a:r>
              <a:rPr lang="en-GB" dirty="0"/>
              <a:t>The Iron</a:t>
            </a:r>
            <a:r>
              <a:rPr lang="en-GB" baseline="0" dirty="0"/>
              <a:t> Age</a:t>
            </a:r>
            <a:endParaRPr lang="en-GB" dirty="0"/>
          </a:p>
        </p:txBody>
      </p:sp>
      <p:pic>
        <p:nvPicPr>
          <p:cNvPr id="5" name="Picture 4">
            <a:extLst>
              <a:ext uri="{FF2B5EF4-FFF2-40B4-BE49-F238E27FC236}">
                <a16:creationId xmlns:a16="http://schemas.microsoft.com/office/drawing/2014/main" id="{8F3183C8-AC07-DE31-74A9-BD0E7547321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20"/>
            <a:ext cx="12192000" cy="6856560"/>
          </a:xfrm>
          <a:prstGeom prst="rect">
            <a:avLst/>
          </a:prstGeom>
        </p:spPr>
      </p:pic>
      <p:sp>
        <p:nvSpPr>
          <p:cNvPr id="10" name="Title 1">
            <a:extLst>
              <a:ext uri="{FF2B5EF4-FFF2-40B4-BE49-F238E27FC236}">
                <a16:creationId xmlns:a16="http://schemas.microsoft.com/office/drawing/2014/main" id="{A8C95B24-437C-6EAB-E32C-27DA00F1BECD}"/>
              </a:ext>
            </a:extLst>
          </p:cNvPr>
          <p:cNvSpPr txBox="1">
            <a:spLocks/>
          </p:cNvSpPr>
          <p:nvPr/>
        </p:nvSpPr>
        <p:spPr>
          <a:xfrm>
            <a:off x="501925" y="640770"/>
            <a:ext cx="4718806" cy="668162"/>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The Iron Age</a:t>
            </a:r>
          </a:p>
        </p:txBody>
      </p:sp>
      <p:sp>
        <p:nvSpPr>
          <p:cNvPr id="11" name="TextBox 10">
            <a:extLst>
              <a:ext uri="{FF2B5EF4-FFF2-40B4-BE49-F238E27FC236}">
                <a16:creationId xmlns:a16="http://schemas.microsoft.com/office/drawing/2014/main" id="{78C1E143-2E12-8B48-6988-B2832E901CA7}"/>
              </a:ext>
            </a:extLst>
          </p:cNvPr>
          <p:cNvSpPr txBox="1"/>
          <p:nvPr/>
        </p:nvSpPr>
        <p:spPr>
          <a:xfrm>
            <a:off x="501925" y="1341784"/>
            <a:ext cx="5095461" cy="4862870"/>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One of the most famous Iron Age discoveries was </a:t>
            </a:r>
            <a:r>
              <a:rPr lang="en-GB" sz="1600" dirty="0" err="1">
                <a:latin typeface="Linkpen 17a Print" panose="03050602060000000000" pitchFamily="66" charset="77"/>
              </a:rPr>
              <a:t>Stokeleigh</a:t>
            </a:r>
            <a:r>
              <a:rPr lang="en-GB" sz="1600" dirty="0">
                <a:latin typeface="Linkpen 17a Print" panose="03050602060000000000" pitchFamily="66" charset="77"/>
              </a:rPr>
              <a:t> Camp.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In Leigh Woods, on the outskirts of Bristol, evidence was found that a promontory fort had existed.</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Estimated to have been in use at around 350BC, this fort was a defensive encampment that overlooked the Avon Gorge. It was occupied when the area was controlled by an early Iron Age tribe known as the </a:t>
            </a:r>
            <a:r>
              <a:rPr lang="en-GB" sz="1600" dirty="0" err="1">
                <a:latin typeface="Linkpen 17a Print" panose="03050602060000000000" pitchFamily="66" charset="77"/>
              </a:rPr>
              <a:t>Dobunni</a:t>
            </a:r>
            <a:r>
              <a:rPr lang="en-GB" sz="1600" dirty="0">
                <a:latin typeface="Linkpen 17a Print" panose="03050602060000000000" pitchFamily="66" charset="77"/>
              </a:rPr>
              <a:t>.</a:t>
            </a:r>
          </a:p>
        </p:txBody>
      </p:sp>
      <p:pic>
        <p:nvPicPr>
          <p:cNvPr id="9" name="Picture 8" descr="The image shows a map of Bristol and surrounding areas. Stokeleigh Camp is marked on the map with an image of what the area looks like today (green fields with trees).">
            <a:extLst>
              <a:ext uri="{FF2B5EF4-FFF2-40B4-BE49-F238E27FC236}">
                <a16:creationId xmlns:a16="http://schemas.microsoft.com/office/drawing/2014/main" id="{18B3C6B6-CEC5-9FE6-B3FF-E03F3BBBADE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70274" y="425450"/>
            <a:ext cx="6019800" cy="6007100"/>
          </a:xfrm>
          <a:prstGeom prst="rect">
            <a:avLst/>
          </a:prstGeom>
        </p:spPr>
      </p:pic>
      <p:sp>
        <p:nvSpPr>
          <p:cNvPr id="2" name="Title 1">
            <a:extLst>
              <a:ext uri="{FF2B5EF4-FFF2-40B4-BE49-F238E27FC236}">
                <a16:creationId xmlns:a16="http://schemas.microsoft.com/office/drawing/2014/main" id="{423537E7-6AFE-01AD-2F56-596408AFF348}"/>
              </a:ext>
            </a:extLst>
          </p:cNvPr>
          <p:cNvSpPr txBox="1">
            <a:spLocks/>
          </p:cNvSpPr>
          <p:nvPr/>
        </p:nvSpPr>
        <p:spPr>
          <a:xfrm>
            <a:off x="6046929" y="3647661"/>
            <a:ext cx="1884497" cy="30041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1400" dirty="0" err="1">
                <a:ln w="12700">
                  <a:noFill/>
                </a:ln>
                <a:latin typeface="Superclarendon Rg" panose="02060605060000020003" pitchFamily="18" charset="77"/>
              </a:rPr>
              <a:t>Stokeleigh</a:t>
            </a:r>
            <a:r>
              <a:rPr lang="en-GB" sz="1400" dirty="0">
                <a:ln w="12700">
                  <a:noFill/>
                </a:ln>
                <a:latin typeface="Superclarendon Rg" panose="02060605060000020003" pitchFamily="18" charset="77"/>
              </a:rPr>
              <a:t> Camp</a:t>
            </a:r>
          </a:p>
        </p:txBody>
      </p:sp>
      <p:pic>
        <p:nvPicPr>
          <p:cNvPr id="7" name="Picture 6">
            <a:extLst>
              <a:ext uri="{FF2B5EF4-FFF2-40B4-BE49-F238E27FC236}">
                <a16:creationId xmlns:a16="http://schemas.microsoft.com/office/drawing/2014/main" id="{E30DFD19-BFEA-B3D0-2B9C-3BD557F04FCA}"/>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47513" y="5507382"/>
            <a:ext cx="1371600" cy="1270000"/>
          </a:xfrm>
          <a:prstGeom prst="rect">
            <a:avLst/>
          </a:prstGeom>
        </p:spPr>
      </p:pic>
    </p:spTree>
    <p:extLst>
      <p:ext uri="{BB962C8B-B14F-4D97-AF65-F5344CB8AC3E}">
        <p14:creationId xmlns:p14="http://schemas.microsoft.com/office/powerpoint/2010/main" val="125152234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30B99C95-E01B-FAB1-4716-8425CC2A5F33}"/>
              </a:ext>
            </a:extLst>
          </p:cNvPr>
          <p:cNvSpPr>
            <a:spLocks noGrp="1"/>
          </p:cNvSpPr>
          <p:nvPr>
            <p:ph type="title"/>
          </p:nvPr>
        </p:nvSpPr>
        <p:spPr>
          <a:xfrm>
            <a:off x="917713" y="-1610805"/>
            <a:ext cx="10515600" cy="1325563"/>
          </a:xfrm>
        </p:spPr>
        <p:txBody>
          <a:bodyPr/>
          <a:lstStyle/>
          <a:p>
            <a:r>
              <a:rPr lang="en-GB" dirty="0"/>
              <a:t>Clifton Downs Camp</a:t>
            </a:r>
          </a:p>
        </p:txBody>
      </p:sp>
      <p:pic>
        <p:nvPicPr>
          <p:cNvPr id="5" name="Picture 4">
            <a:extLst>
              <a:ext uri="{FF2B5EF4-FFF2-40B4-BE49-F238E27FC236}">
                <a16:creationId xmlns:a16="http://schemas.microsoft.com/office/drawing/2014/main" id="{8F3183C8-AC07-DE31-74A9-BD0E7547321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20"/>
            <a:ext cx="12192000" cy="6856560"/>
          </a:xfrm>
          <a:prstGeom prst="rect">
            <a:avLst/>
          </a:prstGeom>
        </p:spPr>
      </p:pic>
      <p:sp>
        <p:nvSpPr>
          <p:cNvPr id="10" name="Title 1">
            <a:extLst>
              <a:ext uri="{FF2B5EF4-FFF2-40B4-BE49-F238E27FC236}">
                <a16:creationId xmlns:a16="http://schemas.microsoft.com/office/drawing/2014/main" id="{A8C95B24-437C-6EAB-E32C-27DA00F1BECD}"/>
              </a:ext>
            </a:extLst>
          </p:cNvPr>
          <p:cNvSpPr txBox="1">
            <a:spLocks/>
          </p:cNvSpPr>
          <p:nvPr/>
        </p:nvSpPr>
        <p:spPr>
          <a:xfrm>
            <a:off x="501926" y="253492"/>
            <a:ext cx="4718806" cy="668162"/>
          </a:xfrm>
          <a:prstGeom prst="rect">
            <a:avLst/>
          </a:prstGeom>
        </p:spPr>
        <p:txBody>
          <a:bodyPr vert="horz" lIns="91440" tIns="45720" rIns="91440" bIns="45720" rtlCol="0" anchor="b">
            <a:normAutofit fontScale="4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Clifton Downs Camp</a:t>
            </a:r>
          </a:p>
        </p:txBody>
      </p:sp>
      <p:sp>
        <p:nvSpPr>
          <p:cNvPr id="11" name="TextBox 10">
            <a:extLst>
              <a:ext uri="{FF2B5EF4-FFF2-40B4-BE49-F238E27FC236}">
                <a16:creationId xmlns:a16="http://schemas.microsoft.com/office/drawing/2014/main" id="{78C1E143-2E12-8B48-6988-B2832E901CA7}"/>
              </a:ext>
            </a:extLst>
          </p:cNvPr>
          <p:cNvSpPr txBox="1"/>
          <p:nvPr/>
        </p:nvSpPr>
        <p:spPr>
          <a:xfrm>
            <a:off x="545621" y="1078187"/>
            <a:ext cx="4828136" cy="3008772"/>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Evidence of another encampment exists at Clifton Downs. Here there is a large hill top enclosure that dates back to the Iron Age.</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This location was perfect for tribal life, offering a fantastic view point of the area. It is also believed encampments such as this would have been used for meeting places between the tribes’ leaders.</a:t>
            </a:r>
          </a:p>
        </p:txBody>
      </p:sp>
      <p:sp>
        <p:nvSpPr>
          <p:cNvPr id="4" name="Title 1">
            <a:extLst>
              <a:ext uri="{FF2B5EF4-FFF2-40B4-BE49-F238E27FC236}">
                <a16:creationId xmlns:a16="http://schemas.microsoft.com/office/drawing/2014/main" id="{4EC65D22-E24A-E8E6-AA19-80C265D30181}"/>
              </a:ext>
            </a:extLst>
          </p:cNvPr>
          <p:cNvSpPr txBox="1">
            <a:spLocks/>
          </p:cNvSpPr>
          <p:nvPr/>
        </p:nvSpPr>
        <p:spPr>
          <a:xfrm>
            <a:off x="545621" y="5374686"/>
            <a:ext cx="4718806" cy="668162"/>
          </a:xfrm>
          <a:prstGeom prst="rect">
            <a:avLst/>
          </a:prstGeom>
        </p:spPr>
        <p:txBody>
          <a:bodyPr vert="horz" lIns="91440" tIns="45720" rIns="91440" bIns="45720" rtlCol="0" anchor="b">
            <a:normAutofit fontScale="2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dirty="0">
                <a:ln w="12700">
                  <a:noFill/>
                </a:ln>
                <a:latin typeface="Superclarendon Rg" panose="02060605060000020003" pitchFamily="18" charset="77"/>
              </a:rPr>
              <a:t>Why do you think the </a:t>
            </a:r>
            <a:r>
              <a:rPr lang="en-GB" dirty="0" err="1">
                <a:ln w="12700">
                  <a:noFill/>
                </a:ln>
                <a:latin typeface="Superclarendon Rg" panose="02060605060000020003" pitchFamily="18" charset="77"/>
              </a:rPr>
              <a:t>Dobunni</a:t>
            </a:r>
            <a:r>
              <a:rPr lang="en-GB" dirty="0">
                <a:ln w="12700">
                  <a:noFill/>
                </a:ln>
                <a:latin typeface="Superclarendon Rg" panose="02060605060000020003" pitchFamily="18" charset="77"/>
              </a:rPr>
              <a:t> tribe built their camps on the top of a hill?</a:t>
            </a:r>
          </a:p>
          <a:p>
            <a:pPr algn="l"/>
            <a:endParaRPr lang="en-GB" dirty="0">
              <a:ln w="12700">
                <a:noFill/>
              </a:ln>
              <a:latin typeface="Superclarendon Rg" panose="02060605060000020003" pitchFamily="18" charset="77"/>
            </a:endParaRPr>
          </a:p>
        </p:txBody>
      </p:sp>
      <p:grpSp>
        <p:nvGrpSpPr>
          <p:cNvPr id="8" name="Group 7" descr="Image shows a map of Bristol. Clifton Downs and Stokeleigh are marked on the map. An image within a circle shows the modern day location of Clifton Down Camp.">
            <a:extLst>
              <a:ext uri="{FF2B5EF4-FFF2-40B4-BE49-F238E27FC236}">
                <a16:creationId xmlns:a16="http://schemas.microsoft.com/office/drawing/2014/main" id="{B5D673FC-EF8B-EB7F-1ED4-83CB00559F6C}"/>
              </a:ext>
            </a:extLst>
          </p:cNvPr>
          <p:cNvGrpSpPr/>
          <p:nvPr/>
        </p:nvGrpSpPr>
        <p:grpSpPr>
          <a:xfrm>
            <a:off x="5722658" y="412750"/>
            <a:ext cx="6019800" cy="6032500"/>
            <a:chOff x="5722658" y="412750"/>
            <a:chExt cx="6019800" cy="6032500"/>
          </a:xfrm>
        </p:grpSpPr>
        <p:pic>
          <p:nvPicPr>
            <p:cNvPr id="3" name="Picture 2" descr="A map of a city&#10;&#10;Description automatically generated">
              <a:extLst>
                <a:ext uri="{FF2B5EF4-FFF2-40B4-BE49-F238E27FC236}">
                  <a16:creationId xmlns:a16="http://schemas.microsoft.com/office/drawing/2014/main" id="{5E7EBED0-F9F6-93B0-3308-08E1A08D943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22658" y="412750"/>
              <a:ext cx="6019800" cy="6032500"/>
            </a:xfrm>
            <a:prstGeom prst="rect">
              <a:avLst/>
            </a:prstGeom>
          </p:spPr>
        </p:pic>
        <p:sp>
          <p:nvSpPr>
            <p:cNvPr id="2" name="Title 1">
              <a:extLst>
                <a:ext uri="{FF2B5EF4-FFF2-40B4-BE49-F238E27FC236}">
                  <a16:creationId xmlns:a16="http://schemas.microsoft.com/office/drawing/2014/main" id="{F5C6BC37-5AD8-ABB3-024A-578BB1B98F18}"/>
                </a:ext>
              </a:extLst>
            </p:cNvPr>
            <p:cNvSpPr txBox="1">
              <a:spLocks/>
            </p:cNvSpPr>
            <p:nvPr/>
          </p:nvSpPr>
          <p:spPr>
            <a:xfrm>
              <a:off x="6417631" y="3746515"/>
              <a:ext cx="1884497" cy="30041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1400" dirty="0" err="1">
                  <a:ln w="12700">
                    <a:noFill/>
                  </a:ln>
                  <a:latin typeface="Superclarendon Rg" panose="02060605060000020003" pitchFamily="18" charset="77"/>
                </a:rPr>
                <a:t>Stokeleigh</a:t>
              </a:r>
              <a:r>
                <a:rPr lang="en-GB" sz="1400" dirty="0">
                  <a:ln w="12700">
                    <a:noFill/>
                  </a:ln>
                  <a:latin typeface="Superclarendon Rg" panose="02060605060000020003" pitchFamily="18" charset="77"/>
                </a:rPr>
                <a:t> Camp</a:t>
              </a:r>
            </a:p>
          </p:txBody>
        </p:sp>
      </p:grpSp>
      <p:sp>
        <p:nvSpPr>
          <p:cNvPr id="6" name="Title 1">
            <a:extLst>
              <a:ext uri="{FF2B5EF4-FFF2-40B4-BE49-F238E27FC236}">
                <a16:creationId xmlns:a16="http://schemas.microsoft.com/office/drawing/2014/main" id="{44ABBC58-C34C-2DB0-F6DE-14AD7ED7AE3A}"/>
              </a:ext>
            </a:extLst>
          </p:cNvPr>
          <p:cNvSpPr txBox="1">
            <a:spLocks/>
          </p:cNvSpPr>
          <p:nvPr/>
        </p:nvSpPr>
        <p:spPr>
          <a:xfrm>
            <a:off x="6928377" y="3184278"/>
            <a:ext cx="1633243" cy="30041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1400" dirty="0">
                <a:ln w="12700">
                  <a:noFill/>
                </a:ln>
                <a:latin typeface="Superclarendon Rg" panose="02060605060000020003" pitchFamily="18" charset="77"/>
              </a:rPr>
              <a:t>Clifton Downs</a:t>
            </a:r>
          </a:p>
        </p:txBody>
      </p:sp>
      <p:pic>
        <p:nvPicPr>
          <p:cNvPr id="7" name="Picture 6">
            <a:extLst>
              <a:ext uri="{FF2B5EF4-FFF2-40B4-BE49-F238E27FC236}">
                <a16:creationId xmlns:a16="http://schemas.microsoft.com/office/drawing/2014/main" id="{E30DFD19-BFEA-B3D0-2B9C-3BD557F04FCA}"/>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47513" y="5507382"/>
            <a:ext cx="1371600" cy="1270000"/>
          </a:xfrm>
          <a:prstGeom prst="rect">
            <a:avLst/>
          </a:prstGeom>
        </p:spPr>
      </p:pic>
    </p:spTree>
    <p:extLst>
      <p:ext uri="{BB962C8B-B14F-4D97-AF65-F5344CB8AC3E}">
        <p14:creationId xmlns:p14="http://schemas.microsoft.com/office/powerpoint/2010/main" val="383130978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4"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DBBC64-0D43-D76D-6245-91D64EA9F841}"/>
              </a:ext>
            </a:extLst>
          </p:cNvPr>
          <p:cNvSpPr>
            <a:spLocks noGrp="1"/>
          </p:cNvSpPr>
          <p:nvPr>
            <p:ph type="title"/>
          </p:nvPr>
        </p:nvSpPr>
        <p:spPr>
          <a:xfrm>
            <a:off x="950495" y="-1672222"/>
            <a:ext cx="10515600" cy="1325563"/>
          </a:xfrm>
        </p:spPr>
        <p:txBody>
          <a:bodyPr/>
          <a:lstStyle/>
          <a:p>
            <a:r>
              <a:rPr lang="en-GB" dirty="0"/>
              <a:t>Clifton Down Camp Image</a:t>
            </a:r>
          </a:p>
        </p:txBody>
      </p:sp>
      <p:pic>
        <p:nvPicPr>
          <p:cNvPr id="7" name="Picture 6" descr="The slide shows an illustration of what the Clifton Down Camp would have looked like during the iron age. It features several huts which would have been housing and a small farm where cattle is being grazed.">
            <a:extLst>
              <a:ext uri="{FF2B5EF4-FFF2-40B4-BE49-F238E27FC236}">
                <a16:creationId xmlns:a16="http://schemas.microsoft.com/office/drawing/2014/main" id="{43DD1B12-FF51-072A-ED32-08E70F91353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720"/>
            <a:ext cx="12192000" cy="6856559"/>
          </a:xfrm>
          <a:prstGeom prst="rect">
            <a:avLst/>
          </a:prstGeom>
        </p:spPr>
      </p:pic>
    </p:spTree>
    <p:extLst>
      <p:ext uri="{BB962C8B-B14F-4D97-AF65-F5344CB8AC3E}">
        <p14:creationId xmlns:p14="http://schemas.microsoft.com/office/powerpoint/2010/main" val="3482545931"/>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AEB67-5BF6-A498-15A5-8127748CFC66}"/>
              </a:ext>
            </a:extLst>
          </p:cNvPr>
          <p:cNvSpPr>
            <a:spLocks noGrp="1"/>
          </p:cNvSpPr>
          <p:nvPr>
            <p:ph type="title"/>
          </p:nvPr>
        </p:nvSpPr>
        <p:spPr>
          <a:xfrm>
            <a:off x="917713" y="-1523753"/>
            <a:ext cx="10515600" cy="1325563"/>
          </a:xfrm>
        </p:spPr>
        <p:txBody>
          <a:bodyPr/>
          <a:lstStyle/>
          <a:p>
            <a:r>
              <a:rPr lang="en-GB" dirty="0"/>
              <a:t>The Arrival of the Romans</a:t>
            </a:r>
          </a:p>
        </p:txBody>
      </p:sp>
      <p:pic>
        <p:nvPicPr>
          <p:cNvPr id="5" name="Picture 4">
            <a:extLst>
              <a:ext uri="{FF2B5EF4-FFF2-40B4-BE49-F238E27FC236}">
                <a16:creationId xmlns:a16="http://schemas.microsoft.com/office/drawing/2014/main" id="{B33597B7-6F73-E5FF-2B77-1AA255287F6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20"/>
            <a:ext cx="12192000" cy="6856560"/>
          </a:xfrm>
          <a:prstGeom prst="rect">
            <a:avLst/>
          </a:prstGeom>
        </p:spPr>
      </p:pic>
      <p:sp>
        <p:nvSpPr>
          <p:cNvPr id="11" name="Title 1">
            <a:extLst>
              <a:ext uri="{FF2B5EF4-FFF2-40B4-BE49-F238E27FC236}">
                <a16:creationId xmlns:a16="http://schemas.microsoft.com/office/drawing/2014/main" id="{56180974-1118-1F4F-0E70-CB896C06DDFA}"/>
              </a:ext>
            </a:extLst>
          </p:cNvPr>
          <p:cNvSpPr txBox="1">
            <a:spLocks/>
          </p:cNvSpPr>
          <p:nvPr/>
        </p:nvSpPr>
        <p:spPr>
          <a:xfrm>
            <a:off x="2231333" y="233953"/>
            <a:ext cx="7558709" cy="844827"/>
          </a:xfrm>
          <a:prstGeom prst="rect">
            <a:avLst/>
          </a:prstGeom>
        </p:spPr>
        <p:txBody>
          <a:bodyPr vert="horz" lIns="91440" tIns="45720" rIns="91440" bIns="45720" rtlCol="0" anchor="b">
            <a:normAutofit fontScale="6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The Arrival of the Romans</a:t>
            </a:r>
          </a:p>
        </p:txBody>
      </p:sp>
      <p:sp>
        <p:nvSpPr>
          <p:cNvPr id="12" name="TextBox 11">
            <a:extLst>
              <a:ext uri="{FF2B5EF4-FFF2-40B4-BE49-F238E27FC236}">
                <a16:creationId xmlns:a16="http://schemas.microsoft.com/office/drawing/2014/main" id="{02ADC1E7-CAA2-E23E-93F6-9ACC5025A0DE}"/>
              </a:ext>
            </a:extLst>
          </p:cNvPr>
          <p:cNvSpPr txBox="1"/>
          <p:nvPr/>
        </p:nvSpPr>
        <p:spPr>
          <a:xfrm>
            <a:off x="579670" y="1133647"/>
            <a:ext cx="11103040"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55BC, Julius Caesar brought the Roman army to Britain for the first time. It was soon after that, in AD43, that the Roman army invaded the country.</a:t>
            </a:r>
          </a:p>
        </p:txBody>
      </p:sp>
      <p:sp>
        <p:nvSpPr>
          <p:cNvPr id="13" name="TextBox 12">
            <a:extLst>
              <a:ext uri="{FF2B5EF4-FFF2-40B4-BE49-F238E27FC236}">
                <a16:creationId xmlns:a16="http://schemas.microsoft.com/office/drawing/2014/main" id="{B84EA4AA-4F38-8B80-2E1C-1E4602DEA4E9}"/>
              </a:ext>
            </a:extLst>
          </p:cNvPr>
          <p:cNvSpPr txBox="1"/>
          <p:nvPr/>
        </p:nvSpPr>
        <p:spPr>
          <a:xfrm>
            <a:off x="544479" y="2016036"/>
            <a:ext cx="11138231"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One of their most established towns in the country was in nearby Bath. A smaller settlement was developed near Bristol and was linked to Bath via a Roman road – of which a short length of the road survives today in </a:t>
            </a:r>
            <a:r>
              <a:rPr lang="en-GB" sz="1600" dirty="0" err="1">
                <a:latin typeface="Linkpen 17a Print" panose="03050602060000000000" pitchFamily="66" charset="77"/>
              </a:rPr>
              <a:t>Durdham</a:t>
            </a:r>
            <a:r>
              <a:rPr lang="en-GB" sz="1600" dirty="0">
                <a:latin typeface="Linkpen 17a Print" panose="03050602060000000000" pitchFamily="66" charset="77"/>
              </a:rPr>
              <a:t> Down.</a:t>
            </a:r>
          </a:p>
        </p:txBody>
      </p:sp>
      <p:pic>
        <p:nvPicPr>
          <p:cNvPr id="7" name="Picture 6" descr="A map showing Bristol and Bath. There are several triangles on the map which show sites of Roman camps. A square is located on Bristol and Bath to show that these were two key sites linked by Roman road.">
            <a:extLst>
              <a:ext uri="{FF2B5EF4-FFF2-40B4-BE49-F238E27FC236}">
                <a16:creationId xmlns:a16="http://schemas.microsoft.com/office/drawing/2014/main" id="{124D1BB5-6D57-8195-CAA6-3E23E2901C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9931" y="3411194"/>
            <a:ext cx="4566233" cy="2727750"/>
          </a:xfrm>
          <a:prstGeom prst="rect">
            <a:avLst/>
          </a:prstGeom>
        </p:spPr>
      </p:pic>
      <p:pic>
        <p:nvPicPr>
          <p:cNvPr id="9" name="Picture 8" descr="A cartoon of a roman soldier is stood infront of a real photograph showing a field where there once stood a roman road. The ground is slightly raised and you can see the road underneath the grass.">
            <a:extLst>
              <a:ext uri="{FF2B5EF4-FFF2-40B4-BE49-F238E27FC236}">
                <a16:creationId xmlns:a16="http://schemas.microsoft.com/office/drawing/2014/main" id="{D3C2A9F8-62D2-395F-0ADF-EFC1DCED897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66094" y="3103610"/>
            <a:ext cx="5763875" cy="4716840"/>
          </a:xfrm>
          <a:prstGeom prst="rect">
            <a:avLst/>
          </a:prstGeom>
        </p:spPr>
      </p:pic>
      <p:pic>
        <p:nvPicPr>
          <p:cNvPr id="10" name="Picture 9">
            <a:extLst>
              <a:ext uri="{FF2B5EF4-FFF2-40B4-BE49-F238E27FC236}">
                <a16:creationId xmlns:a16="http://schemas.microsoft.com/office/drawing/2014/main" id="{A91F793C-FB69-9CC0-010A-B5F4AC156DF3}"/>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747513" y="5507382"/>
            <a:ext cx="1371600" cy="1270000"/>
          </a:xfrm>
          <a:prstGeom prst="rect">
            <a:avLst/>
          </a:prstGeom>
        </p:spPr>
      </p:pic>
    </p:spTree>
    <p:extLst>
      <p:ext uri="{BB962C8B-B14F-4D97-AF65-F5344CB8AC3E}">
        <p14:creationId xmlns:p14="http://schemas.microsoft.com/office/powerpoint/2010/main" val="9449316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44BA536-C2AE-3031-E4D5-715CF1B0628E}"/>
              </a:ext>
            </a:extLst>
          </p:cNvPr>
          <p:cNvSpPr>
            <a:spLocks noGrp="1"/>
          </p:cNvSpPr>
          <p:nvPr>
            <p:ph type="title"/>
          </p:nvPr>
        </p:nvSpPr>
        <p:spPr>
          <a:xfrm>
            <a:off x="838200" y="-1572653"/>
            <a:ext cx="10515600" cy="1325563"/>
          </a:xfrm>
        </p:spPr>
        <p:txBody>
          <a:bodyPr/>
          <a:lstStyle/>
          <a:p>
            <a:r>
              <a:rPr lang="en-GB" dirty="0"/>
              <a:t>Sea Mills</a:t>
            </a:r>
          </a:p>
        </p:txBody>
      </p:sp>
      <p:pic>
        <p:nvPicPr>
          <p:cNvPr id="5" name="Picture 4">
            <a:extLst>
              <a:ext uri="{FF2B5EF4-FFF2-40B4-BE49-F238E27FC236}">
                <a16:creationId xmlns:a16="http://schemas.microsoft.com/office/drawing/2014/main" id="{F6416C42-8761-CB4B-4711-5519ED913354}"/>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20"/>
            <a:ext cx="12192000" cy="6856560"/>
          </a:xfrm>
          <a:prstGeom prst="rect">
            <a:avLst/>
          </a:prstGeom>
        </p:spPr>
      </p:pic>
      <p:sp>
        <p:nvSpPr>
          <p:cNvPr id="9" name="Title 1">
            <a:extLst>
              <a:ext uri="{FF2B5EF4-FFF2-40B4-BE49-F238E27FC236}">
                <a16:creationId xmlns:a16="http://schemas.microsoft.com/office/drawing/2014/main" id="{151A98BF-6B6E-0FB2-C22B-7ECFBD5D5DEA}"/>
              </a:ext>
            </a:extLst>
          </p:cNvPr>
          <p:cNvSpPr txBox="1">
            <a:spLocks/>
          </p:cNvSpPr>
          <p:nvPr/>
        </p:nvSpPr>
        <p:spPr>
          <a:xfrm>
            <a:off x="545620" y="604504"/>
            <a:ext cx="4718806" cy="668162"/>
          </a:xfrm>
          <a:prstGeom prst="rect">
            <a:avLst/>
          </a:prstGeom>
        </p:spPr>
        <p:txBody>
          <a:bodyPr vert="horz" lIns="91440" tIns="45720" rIns="91440" bIns="45720" rtlCol="0" anchor="b">
            <a:normAutofit fontScale="8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Sea Mills</a:t>
            </a:r>
          </a:p>
        </p:txBody>
      </p:sp>
      <p:sp>
        <p:nvSpPr>
          <p:cNvPr id="10" name="TextBox 9">
            <a:extLst>
              <a:ext uri="{FF2B5EF4-FFF2-40B4-BE49-F238E27FC236}">
                <a16:creationId xmlns:a16="http://schemas.microsoft.com/office/drawing/2014/main" id="{A4DCC43C-D30D-B74B-441D-74798CB05269}"/>
              </a:ext>
            </a:extLst>
          </p:cNvPr>
          <p:cNvSpPr txBox="1"/>
          <p:nvPr/>
        </p:nvSpPr>
        <p:spPr>
          <a:xfrm>
            <a:off x="545620" y="1425215"/>
            <a:ext cx="5336414" cy="3385542"/>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the area of Bristol, the Roman settlement was founded at Sea Mills. It was known as Portus </a:t>
            </a:r>
            <a:r>
              <a:rPr lang="en-GB" sz="1600" dirty="0" err="1">
                <a:latin typeface="Linkpen 17a Print" panose="03050602060000000000" pitchFamily="66" charset="77"/>
              </a:rPr>
              <a:t>Abonae</a:t>
            </a:r>
            <a:r>
              <a:rPr lang="en-GB" sz="1600" dirty="0">
                <a:latin typeface="Linkpen 17a Print" panose="03050602060000000000" pitchFamily="66" charset="77"/>
              </a:rPr>
              <a:t> – which as the name suggests, was a port settlement for the Roman army.</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This port could be regarded as Bristol’s first stop in a timeline of its maritime history.</a:t>
            </a:r>
          </a:p>
        </p:txBody>
      </p:sp>
      <p:sp>
        <p:nvSpPr>
          <p:cNvPr id="8" name="Title 1">
            <a:extLst>
              <a:ext uri="{FF2B5EF4-FFF2-40B4-BE49-F238E27FC236}">
                <a16:creationId xmlns:a16="http://schemas.microsoft.com/office/drawing/2014/main" id="{F607A7DB-FBF3-FF39-E88D-2CCFE486B4F9}"/>
              </a:ext>
            </a:extLst>
          </p:cNvPr>
          <p:cNvSpPr txBox="1">
            <a:spLocks/>
          </p:cNvSpPr>
          <p:nvPr/>
        </p:nvSpPr>
        <p:spPr>
          <a:xfrm>
            <a:off x="545620" y="5188382"/>
            <a:ext cx="5336414" cy="66816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sz="2000" dirty="0">
                <a:ln w="12700">
                  <a:noFill/>
                </a:ln>
                <a:latin typeface="Superclarendon Rg" panose="02060605060000020003" pitchFamily="18" charset="77"/>
              </a:rPr>
              <a:t>Why do you think the port was important for the Roman invasion?</a:t>
            </a:r>
          </a:p>
        </p:txBody>
      </p:sp>
      <p:pic>
        <p:nvPicPr>
          <p:cNvPr id="7" name="Picture 6" descr="The image shows a map of Bristol and surrounding area. Sea Mills is marked on the map near the river.">
            <a:extLst>
              <a:ext uri="{FF2B5EF4-FFF2-40B4-BE49-F238E27FC236}">
                <a16:creationId xmlns:a16="http://schemas.microsoft.com/office/drawing/2014/main" id="{EF481251-9B52-3E85-868F-BBCDE5C2777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96000" y="760793"/>
            <a:ext cx="5336414" cy="5336414"/>
          </a:xfrm>
          <a:prstGeom prst="rect">
            <a:avLst/>
          </a:prstGeom>
        </p:spPr>
      </p:pic>
      <p:sp>
        <p:nvSpPr>
          <p:cNvPr id="2" name="Title 1">
            <a:extLst>
              <a:ext uri="{FF2B5EF4-FFF2-40B4-BE49-F238E27FC236}">
                <a16:creationId xmlns:a16="http://schemas.microsoft.com/office/drawing/2014/main" id="{096BA985-3758-5296-7875-3ABB1EA2C5AE}"/>
              </a:ext>
            </a:extLst>
          </p:cNvPr>
          <p:cNvSpPr txBox="1">
            <a:spLocks/>
          </p:cNvSpPr>
          <p:nvPr/>
        </p:nvSpPr>
        <p:spPr>
          <a:xfrm>
            <a:off x="7925155" y="2424342"/>
            <a:ext cx="1132347" cy="30041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1400" dirty="0">
                <a:ln w="12700">
                  <a:noFill/>
                </a:ln>
                <a:latin typeface="Superclarendon Rg" panose="02060605060000020003" pitchFamily="18" charset="77"/>
              </a:rPr>
              <a:t>Sea Mills</a:t>
            </a:r>
          </a:p>
        </p:txBody>
      </p:sp>
      <p:pic>
        <p:nvPicPr>
          <p:cNvPr id="11" name="Picture 10">
            <a:extLst>
              <a:ext uri="{FF2B5EF4-FFF2-40B4-BE49-F238E27FC236}">
                <a16:creationId xmlns:a16="http://schemas.microsoft.com/office/drawing/2014/main" id="{F47ABD3C-AB23-3D65-F7FB-B5A187CD2E8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47513" y="5507382"/>
            <a:ext cx="1371600" cy="1270000"/>
          </a:xfrm>
          <a:prstGeom prst="rect">
            <a:avLst/>
          </a:prstGeom>
        </p:spPr>
      </p:pic>
    </p:spTree>
    <p:extLst>
      <p:ext uri="{BB962C8B-B14F-4D97-AF65-F5344CB8AC3E}">
        <p14:creationId xmlns:p14="http://schemas.microsoft.com/office/powerpoint/2010/main" val="21764087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8"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62DD1-AA15-1766-94D8-799CC9704E63}"/>
              </a:ext>
            </a:extLst>
          </p:cNvPr>
          <p:cNvSpPr>
            <a:spLocks noGrp="1"/>
          </p:cNvSpPr>
          <p:nvPr>
            <p:ph type="title"/>
          </p:nvPr>
        </p:nvSpPr>
        <p:spPr>
          <a:xfrm>
            <a:off x="917713" y="-1548645"/>
            <a:ext cx="10515600" cy="1325563"/>
          </a:xfrm>
        </p:spPr>
        <p:txBody>
          <a:bodyPr/>
          <a:lstStyle/>
          <a:p>
            <a:r>
              <a:rPr lang="en-GB" dirty="0"/>
              <a:t>Evidence of the Romans</a:t>
            </a:r>
          </a:p>
        </p:txBody>
      </p:sp>
      <p:pic>
        <p:nvPicPr>
          <p:cNvPr id="5" name="Picture 4">
            <a:extLst>
              <a:ext uri="{FF2B5EF4-FFF2-40B4-BE49-F238E27FC236}">
                <a16:creationId xmlns:a16="http://schemas.microsoft.com/office/drawing/2014/main" id="{A4FE0393-6F5F-3C78-83E9-16C6F805C96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3280" cy="6857280"/>
          </a:xfrm>
          <a:prstGeom prst="rect">
            <a:avLst/>
          </a:prstGeom>
        </p:spPr>
      </p:pic>
      <p:sp>
        <p:nvSpPr>
          <p:cNvPr id="8" name="Title 1">
            <a:extLst>
              <a:ext uri="{FF2B5EF4-FFF2-40B4-BE49-F238E27FC236}">
                <a16:creationId xmlns:a16="http://schemas.microsoft.com/office/drawing/2014/main" id="{96D08627-17EF-6FD1-76D8-3988CD2FCF5B}"/>
              </a:ext>
            </a:extLst>
          </p:cNvPr>
          <p:cNvSpPr txBox="1">
            <a:spLocks/>
          </p:cNvSpPr>
          <p:nvPr/>
        </p:nvSpPr>
        <p:spPr>
          <a:xfrm>
            <a:off x="2002733" y="368419"/>
            <a:ext cx="8045728" cy="84482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Evidence of the Romans</a:t>
            </a:r>
          </a:p>
        </p:txBody>
      </p:sp>
      <p:sp>
        <p:nvSpPr>
          <p:cNvPr id="9" name="TextBox 8">
            <a:extLst>
              <a:ext uri="{FF2B5EF4-FFF2-40B4-BE49-F238E27FC236}">
                <a16:creationId xmlns:a16="http://schemas.microsoft.com/office/drawing/2014/main" id="{10906694-CB38-8773-9D6F-28C0747B2F20}"/>
              </a:ext>
            </a:extLst>
          </p:cNvPr>
          <p:cNvSpPr txBox="1"/>
          <p:nvPr/>
        </p:nvSpPr>
        <p:spPr>
          <a:xfrm>
            <a:off x="596076" y="1301204"/>
            <a:ext cx="5075675" cy="4862870"/>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addition to Portus </a:t>
            </a:r>
            <a:r>
              <a:rPr lang="en-GB" sz="1600" dirty="0" err="1">
                <a:latin typeface="Linkpen 17a Print" panose="03050602060000000000" pitchFamily="66" charset="77"/>
              </a:rPr>
              <a:t>Abonae</a:t>
            </a:r>
            <a:r>
              <a:rPr lang="en-GB" sz="1600" dirty="0">
                <a:latin typeface="Linkpen 17a Print" panose="03050602060000000000" pitchFamily="66" charset="77"/>
              </a:rPr>
              <a:t>, Roman villas were scattered across the surrounding area.</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One of the most important sites, that tells us about Roman occupation, is the remnants of </a:t>
            </a:r>
            <a:r>
              <a:rPr lang="en-GB" sz="1600" dirty="0" err="1">
                <a:latin typeface="Linkpen 17a Print" panose="03050602060000000000" pitchFamily="66" charset="77"/>
              </a:rPr>
              <a:t>Kingsweston</a:t>
            </a:r>
            <a:r>
              <a:rPr lang="en-GB" sz="1600" dirty="0">
                <a:latin typeface="Linkpen 17a Print" panose="03050602060000000000" pitchFamily="66" charset="77"/>
              </a:rPr>
              <a:t> Villa.</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villa provided historians with evidence of heated rooms, bath suites and mosaic floors. This suggests that wealthy families would have called the area home.</a:t>
            </a:r>
          </a:p>
        </p:txBody>
      </p:sp>
      <p:pic>
        <p:nvPicPr>
          <p:cNvPr id="7" name="Picture 6" descr="An illustration of a roman woman and her child are stood infront of a photograph of the ruins of Kingsweston Villa. ">
            <a:extLst>
              <a:ext uri="{FF2B5EF4-FFF2-40B4-BE49-F238E27FC236}">
                <a16:creationId xmlns:a16="http://schemas.microsoft.com/office/drawing/2014/main" id="{CB53420A-70A1-8986-18E8-B86FCE830A2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25887" y="1581665"/>
            <a:ext cx="7037588" cy="6858000"/>
          </a:xfrm>
          <a:prstGeom prst="rect">
            <a:avLst/>
          </a:prstGeom>
        </p:spPr>
      </p:pic>
      <p:pic>
        <p:nvPicPr>
          <p:cNvPr id="10" name="Picture 9">
            <a:extLst>
              <a:ext uri="{FF2B5EF4-FFF2-40B4-BE49-F238E27FC236}">
                <a16:creationId xmlns:a16="http://schemas.microsoft.com/office/drawing/2014/main" id="{61114CC8-69B9-F904-1B39-8736254B0B8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47513" y="5507382"/>
            <a:ext cx="1371600" cy="1270000"/>
          </a:xfrm>
          <a:prstGeom prst="rect">
            <a:avLst/>
          </a:prstGeom>
        </p:spPr>
      </p:pic>
    </p:spTree>
    <p:extLst>
      <p:ext uri="{BB962C8B-B14F-4D97-AF65-F5344CB8AC3E}">
        <p14:creationId xmlns:p14="http://schemas.microsoft.com/office/powerpoint/2010/main" val="3759487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724525-07DD-85E9-38FD-267EDCC5DCD1}"/>
              </a:ext>
            </a:extLst>
          </p:cNvPr>
          <p:cNvSpPr>
            <a:spLocks noGrp="1"/>
          </p:cNvSpPr>
          <p:nvPr>
            <p:ph type="title"/>
          </p:nvPr>
        </p:nvSpPr>
        <p:spPr>
          <a:xfrm>
            <a:off x="931920" y="-1514757"/>
            <a:ext cx="10515600" cy="1325563"/>
          </a:xfrm>
        </p:spPr>
        <p:txBody>
          <a:bodyPr/>
          <a:lstStyle/>
          <a:p>
            <a:r>
              <a:rPr lang="en-GB" dirty="0"/>
              <a:t>The Church of St Peter</a:t>
            </a:r>
          </a:p>
        </p:txBody>
      </p:sp>
      <p:pic>
        <p:nvPicPr>
          <p:cNvPr id="5" name="Picture 4">
            <a:extLst>
              <a:ext uri="{FF2B5EF4-FFF2-40B4-BE49-F238E27FC236}">
                <a16:creationId xmlns:a16="http://schemas.microsoft.com/office/drawing/2014/main" id="{C9B7255A-97C9-0027-71BA-0BF8E1E478D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20"/>
            <a:ext cx="12192000" cy="6857280"/>
          </a:xfrm>
          <a:prstGeom prst="rect">
            <a:avLst/>
          </a:prstGeom>
        </p:spPr>
      </p:pic>
      <p:sp>
        <p:nvSpPr>
          <p:cNvPr id="6" name="Title 1">
            <a:extLst>
              <a:ext uri="{FF2B5EF4-FFF2-40B4-BE49-F238E27FC236}">
                <a16:creationId xmlns:a16="http://schemas.microsoft.com/office/drawing/2014/main" id="{A0E9B1D6-282F-3A02-597F-9BBD461618B5}"/>
              </a:ext>
            </a:extLst>
          </p:cNvPr>
          <p:cNvSpPr txBox="1">
            <a:spLocks/>
          </p:cNvSpPr>
          <p:nvPr/>
        </p:nvSpPr>
        <p:spPr>
          <a:xfrm>
            <a:off x="709891" y="508644"/>
            <a:ext cx="4965353" cy="123675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GB" sz="4000" dirty="0">
                <a:ln w="12700">
                  <a:noFill/>
                </a:ln>
                <a:latin typeface="Superclarendon Rg" panose="02060605060000020003" pitchFamily="18" charset="77"/>
              </a:rPr>
              <a:t>The Church of St Peter</a:t>
            </a:r>
          </a:p>
        </p:txBody>
      </p:sp>
      <p:sp>
        <p:nvSpPr>
          <p:cNvPr id="7" name="TextBox 6">
            <a:extLst>
              <a:ext uri="{FF2B5EF4-FFF2-40B4-BE49-F238E27FC236}">
                <a16:creationId xmlns:a16="http://schemas.microsoft.com/office/drawing/2014/main" id="{AD09AE23-87CC-8154-34CF-A0549022FEB9}"/>
              </a:ext>
            </a:extLst>
          </p:cNvPr>
          <p:cNvSpPr txBox="1"/>
          <p:nvPr/>
        </p:nvSpPr>
        <p:spPr>
          <a:xfrm>
            <a:off x="709891" y="1863293"/>
            <a:ext cx="5839996" cy="264687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After the Roman withdrawal from Britain in the early 5th century, Bristol's history becomes less well-documented.</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Saint Peter’s church is built on the site of Bristol's oldest church, which was an  Anglo-Saxon place of worship.</a:t>
            </a:r>
          </a:p>
        </p:txBody>
      </p:sp>
      <p:sp>
        <p:nvSpPr>
          <p:cNvPr id="8" name="Round Diagonal Corner of Rectangle 7">
            <a:extLst>
              <a:ext uri="{FF2B5EF4-FFF2-40B4-BE49-F238E27FC236}">
                <a16:creationId xmlns:a16="http://schemas.microsoft.com/office/drawing/2014/main" id="{BD0BF875-58DD-96A4-F997-89C46FED2E96}"/>
              </a:ext>
              <a:ext uri="{C183D7F6-B498-43B3-948B-1728B52AA6E4}">
                <adec:decorative xmlns:adec="http://schemas.microsoft.com/office/drawing/2017/decorative" val="1"/>
              </a:ext>
            </a:extLst>
          </p:cNvPr>
          <p:cNvSpPr/>
          <p:nvPr/>
        </p:nvSpPr>
        <p:spPr>
          <a:xfrm>
            <a:off x="931920" y="4766400"/>
            <a:ext cx="5336415" cy="1050324"/>
          </a:xfrm>
          <a:prstGeom prst="round2DiagRect">
            <a:avLst/>
          </a:prstGeom>
          <a:solidFill>
            <a:srgbClr val="F9B71F"/>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BBB32DA8-5E08-FB3E-239D-6D60BF763BE5}"/>
              </a:ext>
            </a:extLst>
          </p:cNvPr>
          <p:cNvSpPr txBox="1"/>
          <p:nvPr/>
        </p:nvSpPr>
        <p:spPr>
          <a:xfrm>
            <a:off x="1084735" y="4930761"/>
            <a:ext cx="5183600"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During World War 2, The blitz destroyed most of the church.</a:t>
            </a:r>
          </a:p>
        </p:txBody>
      </p:sp>
    </p:spTree>
    <p:extLst>
      <p:ext uri="{BB962C8B-B14F-4D97-AF65-F5344CB8AC3E}">
        <p14:creationId xmlns:p14="http://schemas.microsoft.com/office/powerpoint/2010/main" val="254462612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291</TotalTime>
  <Words>834</Words>
  <Application>Microsoft Office PowerPoint</Application>
  <PresentationFormat>Widescreen</PresentationFormat>
  <Paragraphs>85</Paragraphs>
  <Slides>15</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Linkpen 17a Print</vt:lpstr>
      <vt:lpstr>Calibri Light</vt:lpstr>
      <vt:lpstr>Arial</vt:lpstr>
      <vt:lpstr>Superclarendon Rg</vt:lpstr>
      <vt:lpstr>Calibri</vt:lpstr>
      <vt:lpstr>Office Theme</vt:lpstr>
      <vt:lpstr>How did Bristol Begin?</vt:lpstr>
      <vt:lpstr>An Ever-Changing City</vt:lpstr>
      <vt:lpstr>The Iron Age</vt:lpstr>
      <vt:lpstr>Clifton Downs Camp</vt:lpstr>
      <vt:lpstr>Clifton Down Camp Image</vt:lpstr>
      <vt:lpstr>The Arrival of the Romans</vt:lpstr>
      <vt:lpstr>Sea Mills</vt:lpstr>
      <vt:lpstr>Evidence of the Romans</vt:lpstr>
      <vt:lpstr>The Church of St Peter</vt:lpstr>
      <vt:lpstr>The Place of the Bridge</vt:lpstr>
      <vt:lpstr>Bristol Castle</vt:lpstr>
      <vt:lpstr>Castle Park</vt:lpstr>
      <vt:lpstr>13th Century Map of Bristol</vt:lpstr>
      <vt:lpstr>The Foundation for the Future</vt:lpstr>
      <vt:lpstr>Timeline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30</cp:revision>
  <dcterms:created xsi:type="dcterms:W3CDTF">2022-12-09T08:02:53Z</dcterms:created>
  <dcterms:modified xsi:type="dcterms:W3CDTF">2024-01-09T08:29:48Z</dcterms:modified>
</cp:coreProperties>
</file>