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8"/>
  </p:notesMasterIdLst>
  <p:sldIdLst>
    <p:sldId id="256" r:id="rId2"/>
    <p:sldId id="258" r:id="rId3"/>
    <p:sldId id="257" r:id="rId4"/>
    <p:sldId id="259" r:id="rId5"/>
    <p:sldId id="260" r:id="rId6"/>
    <p:sldId id="261" r:id="rId7"/>
    <p:sldId id="262" r:id="rId8"/>
    <p:sldId id="263" r:id="rId9"/>
    <p:sldId id="264" r:id="rId10"/>
    <p:sldId id="265" r:id="rId11"/>
    <p:sldId id="268" r:id="rId12"/>
    <p:sldId id="267" r:id="rId13"/>
    <p:sldId id="269" r:id="rId14"/>
    <p:sldId id="270" r:id="rId15"/>
    <p:sldId id="266" r:id="rId16"/>
    <p:sldId id="271"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alibri Light" panose="020F0302020204030204" pitchFamily="34" charset="0"/>
      <p:regular r:id="rId23"/>
      <p:italic r:id="rId24"/>
    </p:embeddedFont>
    <p:embeddedFont>
      <p:font typeface="Linkpen 17a Print" panose="020B0604020202020204" charset="0"/>
      <p:regular r:id="rId25"/>
      <p:bold r:id="rId26"/>
      <p:italic r:id="rId27"/>
      <p:boldItalic r:id="rId2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75"/>
  </p:normalViewPr>
  <p:slideViewPr>
    <p:cSldViewPr snapToGrid="0">
      <p:cViewPr varScale="1">
        <p:scale>
          <a:sx n="98" d="100"/>
          <a:sy n="98" d="100"/>
        </p:scale>
        <p:origin x="276" y="10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5AA8F0-7FD5-9A40-89C7-D09323175102}" type="datetimeFigureOut">
              <a:rPr lang="en-GB" smtClean="0"/>
              <a:t>09/01/2024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ED974F-1789-2148-9966-A20FB1EFDC34}" type="slidenum">
              <a:rPr lang="en-GB" smtClean="0"/>
              <a:t>‹#›</a:t>
            </a:fld>
            <a:endParaRPr lang="en-GB"/>
          </a:p>
        </p:txBody>
      </p:sp>
    </p:spTree>
    <p:extLst>
      <p:ext uri="{BB962C8B-B14F-4D97-AF65-F5344CB8AC3E}">
        <p14:creationId xmlns:p14="http://schemas.microsoft.com/office/powerpoint/2010/main" val="363856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1</a:t>
            </a:fld>
            <a:endParaRPr lang="en-GB"/>
          </a:p>
        </p:txBody>
      </p:sp>
    </p:spTree>
    <p:extLst>
      <p:ext uri="{BB962C8B-B14F-4D97-AF65-F5344CB8AC3E}">
        <p14:creationId xmlns:p14="http://schemas.microsoft.com/office/powerpoint/2010/main" val="4151682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10</a:t>
            </a:fld>
            <a:endParaRPr lang="en-GB"/>
          </a:p>
        </p:txBody>
      </p:sp>
    </p:spTree>
    <p:extLst>
      <p:ext uri="{BB962C8B-B14F-4D97-AF65-F5344CB8AC3E}">
        <p14:creationId xmlns:p14="http://schemas.microsoft.com/office/powerpoint/2010/main" val="2358652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11</a:t>
            </a:fld>
            <a:endParaRPr lang="en-GB"/>
          </a:p>
        </p:txBody>
      </p:sp>
    </p:spTree>
    <p:extLst>
      <p:ext uri="{BB962C8B-B14F-4D97-AF65-F5344CB8AC3E}">
        <p14:creationId xmlns:p14="http://schemas.microsoft.com/office/powerpoint/2010/main" val="619423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12</a:t>
            </a:fld>
            <a:endParaRPr lang="en-GB"/>
          </a:p>
        </p:txBody>
      </p:sp>
    </p:spTree>
    <p:extLst>
      <p:ext uri="{BB962C8B-B14F-4D97-AF65-F5344CB8AC3E}">
        <p14:creationId xmlns:p14="http://schemas.microsoft.com/office/powerpoint/2010/main" val="2197137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13</a:t>
            </a:fld>
            <a:endParaRPr lang="en-GB"/>
          </a:p>
        </p:txBody>
      </p:sp>
    </p:spTree>
    <p:extLst>
      <p:ext uri="{BB962C8B-B14F-4D97-AF65-F5344CB8AC3E}">
        <p14:creationId xmlns:p14="http://schemas.microsoft.com/office/powerpoint/2010/main" val="1460092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14</a:t>
            </a:fld>
            <a:endParaRPr lang="en-GB"/>
          </a:p>
        </p:txBody>
      </p:sp>
    </p:spTree>
    <p:extLst>
      <p:ext uri="{BB962C8B-B14F-4D97-AF65-F5344CB8AC3E}">
        <p14:creationId xmlns:p14="http://schemas.microsoft.com/office/powerpoint/2010/main" val="2584071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15</a:t>
            </a:fld>
            <a:endParaRPr lang="en-GB"/>
          </a:p>
        </p:txBody>
      </p:sp>
    </p:spTree>
    <p:extLst>
      <p:ext uri="{BB962C8B-B14F-4D97-AF65-F5344CB8AC3E}">
        <p14:creationId xmlns:p14="http://schemas.microsoft.com/office/powerpoint/2010/main" val="2649882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16</a:t>
            </a:fld>
            <a:endParaRPr lang="en-GB"/>
          </a:p>
        </p:txBody>
      </p:sp>
    </p:spTree>
    <p:extLst>
      <p:ext uri="{BB962C8B-B14F-4D97-AF65-F5344CB8AC3E}">
        <p14:creationId xmlns:p14="http://schemas.microsoft.com/office/powerpoint/2010/main" val="904318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2</a:t>
            </a:fld>
            <a:endParaRPr lang="en-GB"/>
          </a:p>
        </p:txBody>
      </p:sp>
    </p:spTree>
    <p:extLst>
      <p:ext uri="{BB962C8B-B14F-4D97-AF65-F5344CB8AC3E}">
        <p14:creationId xmlns:p14="http://schemas.microsoft.com/office/powerpoint/2010/main" val="3632811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3</a:t>
            </a:fld>
            <a:endParaRPr lang="en-GB"/>
          </a:p>
        </p:txBody>
      </p:sp>
    </p:spTree>
    <p:extLst>
      <p:ext uri="{BB962C8B-B14F-4D97-AF65-F5344CB8AC3E}">
        <p14:creationId xmlns:p14="http://schemas.microsoft.com/office/powerpoint/2010/main" val="3215068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4</a:t>
            </a:fld>
            <a:endParaRPr lang="en-GB"/>
          </a:p>
        </p:txBody>
      </p:sp>
    </p:spTree>
    <p:extLst>
      <p:ext uri="{BB962C8B-B14F-4D97-AF65-F5344CB8AC3E}">
        <p14:creationId xmlns:p14="http://schemas.microsoft.com/office/powerpoint/2010/main" val="3740798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5</a:t>
            </a:fld>
            <a:endParaRPr lang="en-GB"/>
          </a:p>
        </p:txBody>
      </p:sp>
    </p:spTree>
    <p:extLst>
      <p:ext uri="{BB962C8B-B14F-4D97-AF65-F5344CB8AC3E}">
        <p14:creationId xmlns:p14="http://schemas.microsoft.com/office/powerpoint/2010/main" val="1105645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6</a:t>
            </a:fld>
            <a:endParaRPr lang="en-GB"/>
          </a:p>
        </p:txBody>
      </p:sp>
    </p:spTree>
    <p:extLst>
      <p:ext uri="{BB962C8B-B14F-4D97-AF65-F5344CB8AC3E}">
        <p14:creationId xmlns:p14="http://schemas.microsoft.com/office/powerpoint/2010/main" val="1390310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7</a:t>
            </a:fld>
            <a:endParaRPr lang="en-GB"/>
          </a:p>
        </p:txBody>
      </p:sp>
    </p:spTree>
    <p:extLst>
      <p:ext uri="{BB962C8B-B14F-4D97-AF65-F5344CB8AC3E}">
        <p14:creationId xmlns:p14="http://schemas.microsoft.com/office/powerpoint/2010/main" val="3932009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8</a:t>
            </a:fld>
            <a:endParaRPr lang="en-GB"/>
          </a:p>
        </p:txBody>
      </p:sp>
    </p:spTree>
    <p:extLst>
      <p:ext uri="{BB962C8B-B14F-4D97-AF65-F5344CB8AC3E}">
        <p14:creationId xmlns:p14="http://schemas.microsoft.com/office/powerpoint/2010/main" val="3236220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2ED974F-1789-2148-9966-A20FB1EFDC34}" type="slidenum">
              <a:rPr lang="en-GB" smtClean="0"/>
              <a:t>9</a:t>
            </a:fld>
            <a:endParaRPr lang="en-GB"/>
          </a:p>
        </p:txBody>
      </p:sp>
    </p:spTree>
    <p:extLst>
      <p:ext uri="{BB962C8B-B14F-4D97-AF65-F5344CB8AC3E}">
        <p14:creationId xmlns:p14="http://schemas.microsoft.com/office/powerpoint/2010/main" val="18789811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8.png"/><Relationship Id="rId4" Type="http://schemas.openxmlformats.org/officeDocument/2006/relationships/image" Target="../media/image21.emf"/></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7.emf"/></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4.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8.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8.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2D8C89-F94F-5AA6-BD23-D520C76D18DF}"/>
              </a:ext>
            </a:extLst>
          </p:cNvPr>
          <p:cNvSpPr>
            <a:spLocks noGrp="1"/>
          </p:cNvSpPr>
          <p:nvPr>
            <p:ph type="ctrTitle"/>
          </p:nvPr>
        </p:nvSpPr>
        <p:spPr>
          <a:xfrm>
            <a:off x="1523999" y="-2616338"/>
            <a:ext cx="9144000" cy="2387600"/>
          </a:xfrm>
        </p:spPr>
        <p:txBody>
          <a:bodyPr/>
          <a:lstStyle/>
          <a:p>
            <a:r>
              <a:rPr lang="en-GB" dirty="0"/>
              <a:t>Trade in Bristol</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pic>
        <p:nvPicPr>
          <p:cNvPr id="5" name="Picture 4" descr="Text that says Trade in Bristol.">
            <a:extLst>
              <a:ext uri="{FF2B5EF4-FFF2-40B4-BE49-F238E27FC236}">
                <a16:creationId xmlns:a16="http://schemas.microsoft.com/office/drawing/2014/main" id="{21A7E136-05BF-99BB-A5CC-EB6C4869C5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2049" y="1930124"/>
            <a:ext cx="7327900" cy="3136900"/>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61058-1FDD-4977-700A-539DE40AB8E4}"/>
              </a:ext>
            </a:extLst>
          </p:cNvPr>
          <p:cNvSpPr>
            <a:spLocks noGrp="1"/>
          </p:cNvSpPr>
          <p:nvPr>
            <p:ph type="title"/>
          </p:nvPr>
        </p:nvSpPr>
        <p:spPr>
          <a:xfrm>
            <a:off x="693821" y="-1505338"/>
            <a:ext cx="10515600" cy="1325563"/>
          </a:xfrm>
        </p:spPr>
        <p:txBody>
          <a:bodyPr/>
          <a:lstStyle/>
          <a:p>
            <a:r>
              <a:rPr lang="en-GB" dirty="0"/>
              <a:t>Other Arrivals</a:t>
            </a:r>
          </a:p>
        </p:txBody>
      </p:sp>
      <p:sp>
        <p:nvSpPr>
          <p:cNvPr id="9" name="TextBox 8">
            <a:extLst>
              <a:ext uri="{FF2B5EF4-FFF2-40B4-BE49-F238E27FC236}">
                <a16:creationId xmlns:a16="http://schemas.microsoft.com/office/drawing/2014/main" id="{FA030A45-7C7E-98D1-EE84-2632BF0A7C53}"/>
              </a:ext>
            </a:extLst>
          </p:cNvPr>
          <p:cNvSpPr txBox="1"/>
          <p:nvPr/>
        </p:nvSpPr>
        <p:spPr>
          <a:xfrm>
            <a:off x="-159741" y="806646"/>
            <a:ext cx="4249827" cy="1058495"/>
          </a:xfrm>
          <a:prstGeom prst="rect">
            <a:avLst/>
          </a:prstGeom>
          <a:noFill/>
        </p:spPr>
        <p:txBody>
          <a:bodyPr wrap="square">
            <a:spAutoFit/>
          </a:bodyPr>
          <a:lstStyle/>
          <a:p>
            <a:pPr algn="ctr">
              <a:lnSpc>
                <a:spcPts val="2420"/>
              </a:lnSpc>
            </a:pPr>
            <a:r>
              <a:rPr lang="en-GB" sz="4000" dirty="0">
                <a:latin typeface="Superclarendon" panose="02060605060000020003" pitchFamily="18" charset="77"/>
              </a:rPr>
              <a:t>Other</a:t>
            </a:r>
            <a:br>
              <a:rPr lang="en-GB" sz="4000" dirty="0">
                <a:latin typeface="Superclarendon" panose="02060605060000020003" pitchFamily="18" charset="77"/>
              </a:rPr>
            </a:br>
            <a:br>
              <a:rPr lang="en-GB" sz="4000" dirty="0">
                <a:latin typeface="Superclarendon" panose="02060605060000020003" pitchFamily="18" charset="77"/>
              </a:rPr>
            </a:br>
            <a:r>
              <a:rPr lang="en-GB" sz="4000" dirty="0">
                <a:latin typeface="Superclarendon" panose="02060605060000020003" pitchFamily="18" charset="77"/>
              </a:rPr>
              <a:t>Arrivals</a:t>
            </a:r>
          </a:p>
        </p:txBody>
      </p:sp>
      <p:pic>
        <p:nvPicPr>
          <p:cNvPr id="8" name="Picture 7">
            <a:extLst>
              <a:ext uri="{FF2B5EF4-FFF2-40B4-BE49-F238E27FC236}">
                <a16:creationId xmlns:a16="http://schemas.microsoft.com/office/drawing/2014/main" id="{9A5F58EE-A01D-D570-75E4-A1ABD374FE5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60349" y="2035522"/>
            <a:ext cx="3842198" cy="3742659"/>
          </a:xfrm>
          <a:prstGeom prst="rect">
            <a:avLst/>
          </a:prstGeom>
        </p:spPr>
      </p:pic>
      <p:pic>
        <p:nvPicPr>
          <p:cNvPr id="10" name="Picture 9">
            <a:extLst>
              <a:ext uri="{FF2B5EF4-FFF2-40B4-BE49-F238E27FC236}">
                <a16:creationId xmlns:a16="http://schemas.microsoft.com/office/drawing/2014/main" id="{8D2C3CF8-C3EF-98D1-D7B7-4A262215C5D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86872" y="58521"/>
            <a:ext cx="1255130" cy="1162157"/>
          </a:xfrm>
          <a:prstGeom prst="rect">
            <a:avLst/>
          </a:prstGeom>
        </p:spPr>
      </p:pic>
      <p:pic>
        <p:nvPicPr>
          <p:cNvPr id="5" name="Picture 4" descr="Four icons showing iron, honey, saffron and silk.">
            <a:extLst>
              <a:ext uri="{FF2B5EF4-FFF2-40B4-BE49-F238E27FC236}">
                <a16:creationId xmlns:a16="http://schemas.microsoft.com/office/drawing/2014/main" id="{58109181-7A06-9264-5868-0EF90EF1EC5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42037" y="1069522"/>
            <a:ext cx="7772400" cy="2359478"/>
          </a:xfrm>
          <a:prstGeom prst="rect">
            <a:avLst/>
          </a:prstGeom>
        </p:spPr>
      </p:pic>
      <p:pic>
        <p:nvPicPr>
          <p:cNvPr id="7" name="Picture 6" descr="Four icons showing knives, cinnamon, pepper and whey malt.">
            <a:extLst>
              <a:ext uri="{FF2B5EF4-FFF2-40B4-BE49-F238E27FC236}">
                <a16:creationId xmlns:a16="http://schemas.microsoft.com/office/drawing/2014/main" id="{5BEA07EA-2253-87E4-9356-21C93D78D28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42037" y="3691876"/>
            <a:ext cx="7772400" cy="2359478"/>
          </a:xfrm>
          <a:prstGeom prst="rect">
            <a:avLst/>
          </a:prstGeom>
        </p:spPr>
      </p:pic>
    </p:spTree>
    <p:extLst>
      <p:ext uri="{BB962C8B-B14F-4D97-AF65-F5344CB8AC3E}">
        <p14:creationId xmlns:p14="http://schemas.microsoft.com/office/powerpoint/2010/main" val="40129648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74CCB-F310-2D73-CC01-C6B18378CED8}"/>
              </a:ext>
            </a:extLst>
          </p:cNvPr>
          <p:cNvSpPr>
            <a:spLocks noGrp="1"/>
          </p:cNvSpPr>
          <p:nvPr>
            <p:ph type="title"/>
          </p:nvPr>
        </p:nvSpPr>
        <p:spPr>
          <a:xfrm>
            <a:off x="654908" y="-1562474"/>
            <a:ext cx="10515600" cy="1325563"/>
          </a:xfrm>
        </p:spPr>
        <p:txBody>
          <a:bodyPr/>
          <a:lstStyle/>
          <a:p>
            <a:r>
              <a:rPr lang="en-GB" dirty="0"/>
              <a:t>Royal Visitor</a:t>
            </a:r>
          </a:p>
        </p:txBody>
      </p:sp>
      <p:sp>
        <p:nvSpPr>
          <p:cNvPr id="5" name="TextBox 4">
            <a:extLst>
              <a:ext uri="{FF2B5EF4-FFF2-40B4-BE49-F238E27FC236}">
                <a16:creationId xmlns:a16="http://schemas.microsoft.com/office/drawing/2014/main" id="{5AD9ECB8-C33C-A4E0-FBD9-399B23CE9294}"/>
              </a:ext>
            </a:extLst>
          </p:cNvPr>
          <p:cNvSpPr txBox="1"/>
          <p:nvPr/>
        </p:nvSpPr>
        <p:spPr>
          <a:xfrm>
            <a:off x="5758249" y="695681"/>
            <a:ext cx="5412259" cy="466859"/>
          </a:xfrm>
          <a:prstGeom prst="rect">
            <a:avLst/>
          </a:prstGeom>
          <a:noFill/>
        </p:spPr>
        <p:txBody>
          <a:bodyPr wrap="square">
            <a:spAutoFit/>
          </a:bodyPr>
          <a:lstStyle/>
          <a:p>
            <a:pPr algn="ctr">
              <a:lnSpc>
                <a:spcPts val="2420"/>
              </a:lnSpc>
            </a:pPr>
            <a:r>
              <a:rPr lang="en-GB" sz="4800" dirty="0">
                <a:latin typeface="Superclarendon" panose="02060605060000020003" pitchFamily="18" charset="77"/>
              </a:rPr>
              <a:t>Royal Visitor</a:t>
            </a:r>
          </a:p>
        </p:txBody>
      </p:sp>
      <p:sp>
        <p:nvSpPr>
          <p:cNvPr id="4" name="TextBox 3">
            <a:extLst>
              <a:ext uri="{FF2B5EF4-FFF2-40B4-BE49-F238E27FC236}">
                <a16:creationId xmlns:a16="http://schemas.microsoft.com/office/drawing/2014/main" id="{E5B504D4-1BC6-5AF1-14C9-AC884FCAAA4C}"/>
              </a:ext>
            </a:extLst>
          </p:cNvPr>
          <p:cNvSpPr txBox="1"/>
          <p:nvPr/>
        </p:nvSpPr>
        <p:spPr>
          <a:xfrm>
            <a:off x="5540044" y="1272074"/>
            <a:ext cx="6199322" cy="5616922"/>
          </a:xfrm>
          <a:prstGeom prst="rect">
            <a:avLst/>
          </a:prstGeom>
          <a:noFill/>
        </p:spPr>
        <p:txBody>
          <a:bodyPr wrap="square">
            <a:spAutoFit/>
          </a:bodyPr>
          <a:lstStyle/>
          <a:p>
            <a:pPr>
              <a:lnSpc>
                <a:spcPts val="2420"/>
              </a:lnSpc>
            </a:pPr>
            <a:r>
              <a:rPr lang="en-GB" sz="1600" dirty="0">
                <a:latin typeface="Linkpen 17a Print" panose="03050602060000000000" pitchFamily="66" charset="77"/>
              </a:rPr>
              <a:t>Exploration paid off and by the end of the 16th century, trade from Bristol was accelerating at a rapid pace.</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Examples of this growth can be seen from accounts from 1563. One example shows imports of Spanish wine and iron making up nearly 20% of the £12,130 worth of goods received throughout the whole year. </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In today’s money that equates to around £640,000!</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This growth even led to a royal visit from Queen Elizabeth I, who visited the city shortly after signing a renewed trade treaty in 1574.</a:t>
            </a:r>
          </a:p>
          <a:p>
            <a:pPr>
              <a:lnSpc>
                <a:spcPts val="2420"/>
              </a:lnSpc>
            </a:pPr>
            <a:endParaRPr lang="en-GB" sz="1600" dirty="0">
              <a:latin typeface="Linkpen 17a Print" panose="03050602060000000000" pitchFamily="66" charset="77"/>
            </a:endParaRPr>
          </a:p>
          <a:p>
            <a:pPr>
              <a:lnSpc>
                <a:spcPts val="2420"/>
              </a:lnSpc>
            </a:pPr>
            <a:endParaRPr lang="en-GB" sz="1600" dirty="0">
              <a:latin typeface="Linkpen 17a Print" panose="03050602060000000000" pitchFamily="66" charset="77"/>
            </a:endParaRPr>
          </a:p>
        </p:txBody>
      </p:sp>
      <p:pic>
        <p:nvPicPr>
          <p:cNvPr id="6" name="Picture 5">
            <a:extLst>
              <a:ext uri="{FF2B5EF4-FFF2-40B4-BE49-F238E27FC236}">
                <a16:creationId xmlns:a16="http://schemas.microsoft.com/office/drawing/2014/main" id="{6E41270F-10DD-1465-188D-E705BF01865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834275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FBF25-0E48-D967-AA61-754542DEC143}"/>
              </a:ext>
            </a:extLst>
          </p:cNvPr>
          <p:cNvSpPr>
            <a:spLocks noGrp="1"/>
          </p:cNvSpPr>
          <p:nvPr>
            <p:ph type="title"/>
          </p:nvPr>
        </p:nvSpPr>
        <p:spPr>
          <a:xfrm>
            <a:off x="629652" y="-1482367"/>
            <a:ext cx="10515600" cy="1325563"/>
          </a:xfrm>
        </p:spPr>
        <p:txBody>
          <a:bodyPr/>
          <a:lstStyle/>
          <a:p>
            <a:r>
              <a:rPr lang="en-GB" dirty="0"/>
              <a:t>Tudor Map of Bristol</a:t>
            </a:r>
          </a:p>
        </p:txBody>
      </p:sp>
      <p:sp>
        <p:nvSpPr>
          <p:cNvPr id="5" name="TextBox 4">
            <a:extLst>
              <a:ext uri="{FF2B5EF4-FFF2-40B4-BE49-F238E27FC236}">
                <a16:creationId xmlns:a16="http://schemas.microsoft.com/office/drawing/2014/main" id="{9B04C3C0-35AB-D17D-993D-7BE6C23D4A0E}"/>
              </a:ext>
            </a:extLst>
          </p:cNvPr>
          <p:cNvSpPr txBox="1"/>
          <p:nvPr/>
        </p:nvSpPr>
        <p:spPr>
          <a:xfrm>
            <a:off x="77490" y="618191"/>
            <a:ext cx="4249827" cy="1058495"/>
          </a:xfrm>
          <a:prstGeom prst="rect">
            <a:avLst/>
          </a:prstGeom>
          <a:noFill/>
        </p:spPr>
        <p:txBody>
          <a:bodyPr wrap="square">
            <a:spAutoFit/>
          </a:bodyPr>
          <a:lstStyle/>
          <a:p>
            <a:pPr algn="ctr">
              <a:lnSpc>
                <a:spcPts val="2420"/>
              </a:lnSpc>
            </a:pPr>
            <a:r>
              <a:rPr lang="en-GB" sz="4000" dirty="0">
                <a:latin typeface="Superclarendon" panose="02060605060000020003" pitchFamily="18" charset="77"/>
              </a:rPr>
              <a:t>Tudor Map</a:t>
            </a:r>
            <a:br>
              <a:rPr lang="en-GB" sz="4000" dirty="0">
                <a:latin typeface="Superclarendon" panose="02060605060000020003" pitchFamily="18" charset="77"/>
              </a:rPr>
            </a:br>
            <a:br>
              <a:rPr lang="en-GB" sz="4000" dirty="0">
                <a:latin typeface="Superclarendon" panose="02060605060000020003" pitchFamily="18" charset="77"/>
              </a:rPr>
            </a:br>
            <a:r>
              <a:rPr lang="en-GB" sz="4000" dirty="0">
                <a:latin typeface="Superclarendon" panose="02060605060000020003" pitchFamily="18" charset="77"/>
              </a:rPr>
              <a:t>of Bristol</a:t>
            </a:r>
          </a:p>
        </p:txBody>
      </p:sp>
      <p:sp>
        <p:nvSpPr>
          <p:cNvPr id="6" name="TextBox 5">
            <a:extLst>
              <a:ext uri="{FF2B5EF4-FFF2-40B4-BE49-F238E27FC236}">
                <a16:creationId xmlns:a16="http://schemas.microsoft.com/office/drawing/2014/main" id="{0457BB17-59D5-62A5-67DC-743EFF63D7CF}"/>
              </a:ext>
            </a:extLst>
          </p:cNvPr>
          <p:cNvSpPr txBox="1"/>
          <p:nvPr/>
        </p:nvSpPr>
        <p:spPr>
          <a:xfrm>
            <a:off x="1390502" y="1538623"/>
            <a:ext cx="1623802" cy="400110"/>
          </a:xfrm>
          <a:prstGeom prst="rect">
            <a:avLst/>
          </a:prstGeom>
          <a:noFill/>
        </p:spPr>
        <p:txBody>
          <a:bodyPr wrap="square">
            <a:spAutoFit/>
          </a:bodyPr>
          <a:lstStyle/>
          <a:p>
            <a:pPr algn="ctr">
              <a:lnSpc>
                <a:spcPts val="2420"/>
              </a:lnSpc>
            </a:pPr>
            <a:r>
              <a:rPr lang="en-GB" sz="2000" dirty="0">
                <a:latin typeface="Superclarendon" panose="02060605060000020003" pitchFamily="18" charset="77"/>
              </a:rPr>
              <a:t>1590</a:t>
            </a:r>
          </a:p>
        </p:txBody>
      </p:sp>
      <p:sp>
        <p:nvSpPr>
          <p:cNvPr id="4" name="TextBox 3">
            <a:extLst>
              <a:ext uri="{FF2B5EF4-FFF2-40B4-BE49-F238E27FC236}">
                <a16:creationId xmlns:a16="http://schemas.microsoft.com/office/drawing/2014/main" id="{98C4D1DB-7973-65BB-532E-3581CEAC422E}"/>
              </a:ext>
            </a:extLst>
          </p:cNvPr>
          <p:cNvSpPr txBox="1"/>
          <p:nvPr/>
        </p:nvSpPr>
        <p:spPr>
          <a:xfrm>
            <a:off x="342196" y="1949812"/>
            <a:ext cx="3720414" cy="4078039"/>
          </a:xfrm>
          <a:prstGeom prst="rect">
            <a:avLst/>
          </a:prstGeom>
          <a:noFill/>
        </p:spPr>
        <p:txBody>
          <a:bodyPr wrap="square">
            <a:spAutoFit/>
          </a:bodyPr>
          <a:lstStyle/>
          <a:p>
            <a:pPr>
              <a:lnSpc>
                <a:spcPts val="2420"/>
              </a:lnSpc>
            </a:pPr>
            <a:r>
              <a:rPr lang="en-GB" sz="1600" dirty="0">
                <a:latin typeface="Linkpen 17a Print" panose="03050602060000000000" pitchFamily="66" charset="77"/>
              </a:rPr>
              <a:t>Can you spot the bridge?</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The castle is not on this map, in which direction would it be found?</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Where do most of the boats and ships appear to be docked?</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Do you recognise any streets, buildings or other landmarks that still exist today?</a:t>
            </a:r>
          </a:p>
        </p:txBody>
      </p:sp>
      <p:pic>
        <p:nvPicPr>
          <p:cNvPr id="7" name="Picture 6">
            <a:extLst>
              <a:ext uri="{FF2B5EF4-FFF2-40B4-BE49-F238E27FC236}">
                <a16:creationId xmlns:a16="http://schemas.microsoft.com/office/drawing/2014/main" id="{6A101DAA-4F42-0B76-7565-43441DA8951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32740334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A3F34-A083-0A78-C1C9-CCE214FF74BD}"/>
              </a:ext>
            </a:extLst>
          </p:cNvPr>
          <p:cNvSpPr>
            <a:spLocks noGrp="1"/>
          </p:cNvSpPr>
          <p:nvPr>
            <p:ph type="title"/>
          </p:nvPr>
        </p:nvSpPr>
        <p:spPr>
          <a:xfrm>
            <a:off x="838199" y="-1592460"/>
            <a:ext cx="10515600" cy="1325563"/>
          </a:xfrm>
        </p:spPr>
        <p:txBody>
          <a:bodyPr/>
          <a:lstStyle/>
          <a:p>
            <a:r>
              <a:rPr lang="en-GB" dirty="0"/>
              <a:t>1700s Onwards</a:t>
            </a:r>
          </a:p>
        </p:txBody>
      </p:sp>
      <p:sp>
        <p:nvSpPr>
          <p:cNvPr id="5" name="TextBox 4">
            <a:extLst>
              <a:ext uri="{FF2B5EF4-FFF2-40B4-BE49-F238E27FC236}">
                <a16:creationId xmlns:a16="http://schemas.microsoft.com/office/drawing/2014/main" id="{1DC7D3DD-80BD-445B-17E2-ADE73FF92F4D}"/>
              </a:ext>
            </a:extLst>
          </p:cNvPr>
          <p:cNvSpPr txBox="1"/>
          <p:nvPr/>
        </p:nvSpPr>
        <p:spPr>
          <a:xfrm>
            <a:off x="3529385" y="605936"/>
            <a:ext cx="5133229" cy="442942"/>
          </a:xfrm>
          <a:prstGeom prst="rect">
            <a:avLst/>
          </a:prstGeom>
          <a:noFill/>
        </p:spPr>
        <p:txBody>
          <a:bodyPr wrap="square">
            <a:spAutoFit/>
          </a:bodyPr>
          <a:lstStyle/>
          <a:p>
            <a:pPr algn="ctr">
              <a:lnSpc>
                <a:spcPts val="2420"/>
              </a:lnSpc>
            </a:pPr>
            <a:r>
              <a:rPr lang="en-GB" sz="4000" dirty="0">
                <a:latin typeface="Superclarendon" panose="02060605060000020003" pitchFamily="18" charset="77"/>
              </a:rPr>
              <a:t>1700s Onwards</a:t>
            </a:r>
          </a:p>
        </p:txBody>
      </p:sp>
      <p:sp>
        <p:nvSpPr>
          <p:cNvPr id="4" name="TextBox 3">
            <a:extLst>
              <a:ext uri="{FF2B5EF4-FFF2-40B4-BE49-F238E27FC236}">
                <a16:creationId xmlns:a16="http://schemas.microsoft.com/office/drawing/2014/main" id="{4C7ACC16-AEC6-E045-4AAF-238BCAD52064}"/>
              </a:ext>
            </a:extLst>
          </p:cNvPr>
          <p:cNvSpPr txBox="1"/>
          <p:nvPr/>
        </p:nvSpPr>
        <p:spPr>
          <a:xfrm>
            <a:off x="478771" y="1026040"/>
            <a:ext cx="11234458" cy="442454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As the world headed into the 18th century, Bristol merchants had gathered contracts for lucrative trade deals with Africa.</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Goods including copper and brass, as well as gunpowder were transported from Bristol and were traded in West Africa for enslaved African people.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These enslaved people were then taken from West Africa to the newly discovered West Indies and Americas. Here they would be traded for goods including sugar, tobacco and other luxury items. The traded enslaved people would </a:t>
            </a:r>
            <a:r>
              <a:rPr lang="en-GB" sz="1600">
                <a:latin typeface="Linkpen 17a Print" panose="03050602060000000000" pitchFamily="66" charset="77"/>
              </a:rPr>
              <a:t>be forced </a:t>
            </a:r>
            <a:r>
              <a:rPr lang="en-GB" sz="1600" dirty="0">
                <a:latin typeface="Linkpen 17a Print" panose="03050602060000000000" pitchFamily="66" charset="77"/>
              </a:rPr>
              <a:t>to work on plantations under horrific conditions and for no pay.</a:t>
            </a:r>
          </a:p>
          <a:p>
            <a:pPr>
              <a:lnSpc>
                <a:spcPts val="242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ships would then return to Bristol carrying their new </a:t>
            </a:r>
          </a:p>
          <a:p>
            <a:pPr>
              <a:lnSpc>
                <a:spcPct val="150000"/>
              </a:lnSpc>
            </a:pPr>
            <a:r>
              <a:rPr lang="en-GB" sz="1600" dirty="0">
                <a:latin typeface="Linkpen 17a Print" panose="03050602060000000000" pitchFamily="66" charset="77"/>
              </a:rPr>
              <a:t>cargo. This system of trade became known as the Triangular </a:t>
            </a:r>
            <a:br>
              <a:rPr lang="en-GB" sz="1600" dirty="0">
                <a:latin typeface="Linkpen 17a Print" panose="03050602060000000000" pitchFamily="66" charset="77"/>
              </a:rPr>
            </a:br>
            <a:r>
              <a:rPr lang="en-GB" sz="1600" dirty="0">
                <a:latin typeface="Linkpen 17a Print" panose="03050602060000000000" pitchFamily="66" charset="77"/>
              </a:rPr>
              <a:t>Slave Trade. </a:t>
            </a:r>
          </a:p>
        </p:txBody>
      </p:sp>
      <p:pic>
        <p:nvPicPr>
          <p:cNvPr id="6" name="Picture 5" descr="A picture of chains.">
            <a:extLst>
              <a:ext uri="{FF2B5EF4-FFF2-40B4-BE49-F238E27FC236}">
                <a16:creationId xmlns:a16="http://schemas.microsoft.com/office/drawing/2014/main" id="{FD4B6669-72C4-DEAF-033D-76A3F387DE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36023" y="4289351"/>
            <a:ext cx="3877206" cy="2178554"/>
          </a:xfrm>
          <a:prstGeom prst="rect">
            <a:avLst/>
          </a:prstGeom>
        </p:spPr>
      </p:pic>
      <p:pic>
        <p:nvPicPr>
          <p:cNvPr id="7" name="Picture 6">
            <a:extLst>
              <a:ext uri="{FF2B5EF4-FFF2-40B4-BE49-F238E27FC236}">
                <a16:creationId xmlns:a16="http://schemas.microsoft.com/office/drawing/2014/main" id="{D53B1C11-836D-D1F8-316C-A146DD75A84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7223856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136A4-7409-46C4-181F-DD1F7886AF81}"/>
              </a:ext>
            </a:extLst>
          </p:cNvPr>
          <p:cNvSpPr>
            <a:spLocks noGrp="1"/>
          </p:cNvSpPr>
          <p:nvPr>
            <p:ph type="title"/>
          </p:nvPr>
        </p:nvSpPr>
        <p:spPr>
          <a:xfrm>
            <a:off x="838200" y="-1587399"/>
            <a:ext cx="10515600" cy="1325563"/>
          </a:xfrm>
        </p:spPr>
        <p:txBody>
          <a:bodyPr/>
          <a:lstStyle/>
          <a:p>
            <a:r>
              <a:rPr lang="en-GB" dirty="0"/>
              <a:t>Transatlantic</a:t>
            </a:r>
            <a:r>
              <a:rPr lang="en-GB" baseline="0" dirty="0"/>
              <a:t> Slave Trade</a:t>
            </a:r>
            <a:endParaRPr lang="en-GB" dirty="0"/>
          </a:p>
        </p:txBody>
      </p:sp>
      <p:sp>
        <p:nvSpPr>
          <p:cNvPr id="4" name="TextBox 3">
            <a:extLst>
              <a:ext uri="{FF2B5EF4-FFF2-40B4-BE49-F238E27FC236}">
                <a16:creationId xmlns:a16="http://schemas.microsoft.com/office/drawing/2014/main" id="{422F88F4-5764-B1DA-7F41-F627C2F03F00}"/>
              </a:ext>
            </a:extLst>
          </p:cNvPr>
          <p:cNvSpPr txBox="1"/>
          <p:nvPr/>
        </p:nvSpPr>
        <p:spPr>
          <a:xfrm>
            <a:off x="492360" y="651309"/>
            <a:ext cx="6649845" cy="523220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1737, Bristol overtook London as the number one slaving port in the country. The city’s profits grew exponentially due to the transatlantic slave trade and local industry would not have been as profitable without it.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As more people in Britain learned about the horrors of the trade they began campaigning for it to be abolished. This, together with rebellions by enslaved people in the Caribbean, led in 1807 to the abolition of the international slave trade, but not slavery itself.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Slavery Abolition Act of 1833 led to the gradual abolition of slavery in most parts of the British Empire.</a:t>
            </a:r>
          </a:p>
        </p:txBody>
      </p:sp>
      <p:pic>
        <p:nvPicPr>
          <p:cNvPr id="5" name="Picture 4">
            <a:extLst>
              <a:ext uri="{FF2B5EF4-FFF2-40B4-BE49-F238E27FC236}">
                <a16:creationId xmlns:a16="http://schemas.microsoft.com/office/drawing/2014/main" id="{F9565CF1-391D-F037-40A3-AF998F7725C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03281" y="0"/>
            <a:ext cx="5253126" cy="7039601"/>
          </a:xfrm>
          <a:prstGeom prst="rect">
            <a:avLst/>
          </a:prstGeom>
        </p:spPr>
      </p:pic>
      <p:pic>
        <p:nvPicPr>
          <p:cNvPr id="6" name="Picture 5">
            <a:extLst>
              <a:ext uri="{FF2B5EF4-FFF2-40B4-BE49-F238E27FC236}">
                <a16:creationId xmlns:a16="http://schemas.microsoft.com/office/drawing/2014/main" id="{556148B2-B8A6-C539-45B4-02B37DD3F91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37822253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FB1E4-B1B9-8115-E87D-A82B2E7B99C7}"/>
              </a:ext>
            </a:extLst>
          </p:cNvPr>
          <p:cNvSpPr>
            <a:spLocks noGrp="1"/>
          </p:cNvSpPr>
          <p:nvPr>
            <p:ph type="title"/>
          </p:nvPr>
        </p:nvSpPr>
        <p:spPr>
          <a:xfrm>
            <a:off x="838200" y="-1527844"/>
            <a:ext cx="10515600" cy="1325563"/>
          </a:xfrm>
        </p:spPr>
        <p:txBody>
          <a:bodyPr/>
          <a:lstStyle/>
          <a:p>
            <a:r>
              <a:rPr lang="en-GB" dirty="0"/>
              <a:t>At Its Peak</a:t>
            </a:r>
          </a:p>
        </p:txBody>
      </p:sp>
      <p:sp>
        <p:nvSpPr>
          <p:cNvPr id="5" name="TextBox 4">
            <a:extLst>
              <a:ext uri="{FF2B5EF4-FFF2-40B4-BE49-F238E27FC236}">
                <a16:creationId xmlns:a16="http://schemas.microsoft.com/office/drawing/2014/main" id="{D2144791-ED08-33F8-EDD6-0F4128B6CAC9}"/>
              </a:ext>
            </a:extLst>
          </p:cNvPr>
          <p:cNvSpPr txBox="1"/>
          <p:nvPr/>
        </p:nvSpPr>
        <p:spPr>
          <a:xfrm>
            <a:off x="511443" y="773384"/>
            <a:ext cx="4249827" cy="454868"/>
          </a:xfrm>
          <a:prstGeom prst="rect">
            <a:avLst/>
          </a:prstGeom>
          <a:noFill/>
        </p:spPr>
        <p:txBody>
          <a:bodyPr wrap="square">
            <a:spAutoFit/>
          </a:bodyPr>
          <a:lstStyle/>
          <a:p>
            <a:pPr algn="ctr">
              <a:lnSpc>
                <a:spcPts val="2420"/>
              </a:lnSpc>
            </a:pPr>
            <a:r>
              <a:rPr lang="en-GB" sz="4400" dirty="0">
                <a:latin typeface="Superclarendon" panose="02060605060000020003" pitchFamily="18" charset="77"/>
              </a:rPr>
              <a:t>At Its Peak</a:t>
            </a:r>
          </a:p>
        </p:txBody>
      </p:sp>
      <p:sp>
        <p:nvSpPr>
          <p:cNvPr id="4" name="TextBox 3">
            <a:extLst>
              <a:ext uri="{FF2B5EF4-FFF2-40B4-BE49-F238E27FC236}">
                <a16:creationId xmlns:a16="http://schemas.microsoft.com/office/drawing/2014/main" id="{85F074AB-22C7-455A-95C2-CF73111CFEE5}"/>
              </a:ext>
            </a:extLst>
          </p:cNvPr>
          <p:cNvSpPr txBox="1"/>
          <p:nvPr/>
        </p:nvSpPr>
        <p:spPr>
          <a:xfrm>
            <a:off x="511442" y="1503093"/>
            <a:ext cx="4249828"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the 1830s, Bristol had to continue innovating to compete with ports, such as Liverpool, who were benefiting from other industries being in close proximity.</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After a period of 400 years, the city had grown from its medieval origins into a bustling industrial city with many people setting up homes and businesses in the area.</a:t>
            </a:r>
          </a:p>
        </p:txBody>
      </p:sp>
      <p:pic>
        <p:nvPicPr>
          <p:cNvPr id="6" name="Picture 5">
            <a:extLst>
              <a:ext uri="{FF2B5EF4-FFF2-40B4-BE49-F238E27FC236}">
                <a16:creationId xmlns:a16="http://schemas.microsoft.com/office/drawing/2014/main" id="{938194E3-7637-B7CE-4EAA-66D89ED2766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4283245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4B0A6-5DEE-707A-1B9F-1A59D6B7AE8E}"/>
              </a:ext>
            </a:extLst>
          </p:cNvPr>
          <p:cNvSpPr>
            <a:spLocks noGrp="1"/>
          </p:cNvSpPr>
          <p:nvPr>
            <p:ph type="title"/>
          </p:nvPr>
        </p:nvSpPr>
        <p:spPr>
          <a:xfrm>
            <a:off x="857840" y="-1519387"/>
            <a:ext cx="10515600" cy="1325563"/>
          </a:xfrm>
        </p:spPr>
        <p:txBody>
          <a:bodyPr/>
          <a:lstStyle/>
          <a:p>
            <a:r>
              <a:rPr lang="en-GB" dirty="0"/>
              <a:t>Timeline</a:t>
            </a:r>
          </a:p>
        </p:txBody>
      </p:sp>
      <p:sp>
        <p:nvSpPr>
          <p:cNvPr id="28" name="TextBox 27">
            <a:extLst>
              <a:ext uri="{FF2B5EF4-FFF2-40B4-BE49-F238E27FC236}">
                <a16:creationId xmlns:a16="http://schemas.microsoft.com/office/drawing/2014/main" id="{99CDFDE2-3AA7-024C-9E97-F0C2860AE27C}"/>
              </a:ext>
            </a:extLst>
          </p:cNvPr>
          <p:cNvSpPr txBox="1"/>
          <p:nvPr/>
        </p:nvSpPr>
        <p:spPr>
          <a:xfrm>
            <a:off x="-227319" y="599407"/>
            <a:ext cx="4249827" cy="442942"/>
          </a:xfrm>
          <a:prstGeom prst="rect">
            <a:avLst/>
          </a:prstGeom>
          <a:noFill/>
        </p:spPr>
        <p:txBody>
          <a:bodyPr wrap="square">
            <a:spAutoFit/>
          </a:bodyPr>
          <a:lstStyle/>
          <a:p>
            <a:pPr algn="ctr">
              <a:lnSpc>
                <a:spcPts val="2420"/>
              </a:lnSpc>
            </a:pPr>
            <a:r>
              <a:rPr lang="en-GB" sz="4000" dirty="0">
                <a:latin typeface="Superclarendon" panose="02060605060000020003" pitchFamily="18" charset="77"/>
              </a:rPr>
              <a:t>Timeline</a:t>
            </a:r>
          </a:p>
        </p:txBody>
      </p:sp>
      <p:pic>
        <p:nvPicPr>
          <p:cNvPr id="5" name="Picture 4" descr="A timeline image which says: Early 1300s - Most of Bristol's trade is with ireland, exchanging wool for other products.">
            <a:extLst>
              <a:ext uri="{FF2B5EF4-FFF2-40B4-BE49-F238E27FC236}">
                <a16:creationId xmlns:a16="http://schemas.microsoft.com/office/drawing/2014/main" id="{A9AF9330-2DCF-BADD-0064-E0DCE8A670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6449" y="1212935"/>
            <a:ext cx="2239461" cy="1710543"/>
          </a:xfrm>
          <a:prstGeom prst="rect">
            <a:avLst/>
          </a:prstGeom>
        </p:spPr>
      </p:pic>
      <p:pic>
        <p:nvPicPr>
          <p:cNvPr id="7" name="Picture 6" descr="A timeline image which says: Late 1300s - Bristol expands its trade routes to France, Portugal and Spain. Becoming the second largest port in England.">
            <a:extLst>
              <a:ext uri="{FF2B5EF4-FFF2-40B4-BE49-F238E27FC236}">
                <a16:creationId xmlns:a16="http://schemas.microsoft.com/office/drawing/2014/main" id="{E40774F0-D55F-9CEC-FBAA-ABC1EFE5E30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1784" y="4013649"/>
            <a:ext cx="3510468" cy="1888469"/>
          </a:xfrm>
          <a:prstGeom prst="rect">
            <a:avLst/>
          </a:prstGeom>
        </p:spPr>
      </p:pic>
      <p:pic>
        <p:nvPicPr>
          <p:cNvPr id="9" name="Picture 8" descr="A timeline image which says: The age of exploration begins.">
            <a:extLst>
              <a:ext uri="{FF2B5EF4-FFF2-40B4-BE49-F238E27FC236}">
                <a16:creationId xmlns:a16="http://schemas.microsoft.com/office/drawing/2014/main" id="{A403F0E4-30F2-5C65-026E-DBF9D36A504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68667" y="1196720"/>
            <a:ext cx="1845690" cy="1742515"/>
          </a:xfrm>
          <a:prstGeom prst="rect">
            <a:avLst/>
          </a:prstGeom>
        </p:spPr>
      </p:pic>
      <p:pic>
        <p:nvPicPr>
          <p:cNvPr id="15" name="Picture 14" descr="A timeline image which says: 1497 - John Cabot sails from Bristol to find North America.">
            <a:extLst>
              <a:ext uri="{FF2B5EF4-FFF2-40B4-BE49-F238E27FC236}">
                <a16:creationId xmlns:a16="http://schemas.microsoft.com/office/drawing/2014/main" id="{CEA7FD4D-A17A-2D43-0292-AB7ECD2454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13784" y="4030503"/>
            <a:ext cx="2583730" cy="1847140"/>
          </a:xfrm>
          <a:prstGeom prst="rect">
            <a:avLst/>
          </a:prstGeom>
        </p:spPr>
      </p:pic>
      <p:pic>
        <p:nvPicPr>
          <p:cNvPr id="17" name="Picture 16" descr="A timeline image which says: Mid 1500s - Trade routes open up with Denmark, Italy, Germany and Belgium.">
            <a:extLst>
              <a:ext uri="{FF2B5EF4-FFF2-40B4-BE49-F238E27FC236}">
                <a16:creationId xmlns:a16="http://schemas.microsoft.com/office/drawing/2014/main" id="{7F68CA0D-9AB6-EEB5-5EDA-C13DBF06B2A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09878" y="1187940"/>
            <a:ext cx="2134841" cy="1744601"/>
          </a:xfrm>
          <a:prstGeom prst="rect">
            <a:avLst/>
          </a:prstGeom>
        </p:spPr>
      </p:pic>
      <p:pic>
        <p:nvPicPr>
          <p:cNvPr id="11" name="Picture 10" descr="The image shows a timeline which begins at AD 1250 and ends on AD 1850.">
            <a:extLst>
              <a:ext uri="{FF2B5EF4-FFF2-40B4-BE49-F238E27FC236}">
                <a16:creationId xmlns:a16="http://schemas.microsoft.com/office/drawing/2014/main" id="{B07DF699-D467-6786-ED44-7A630240F18A}"/>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504193" y="2908498"/>
            <a:ext cx="9166867" cy="1148789"/>
          </a:xfrm>
          <a:prstGeom prst="rect">
            <a:avLst/>
          </a:prstGeom>
        </p:spPr>
      </p:pic>
      <p:pic>
        <p:nvPicPr>
          <p:cNvPr id="19" name="Picture 18" descr="A timeline image which says: 1574 - Queen Elizabeth I visit Bristol and renews trade contracts after great success.">
            <a:extLst>
              <a:ext uri="{FF2B5EF4-FFF2-40B4-BE49-F238E27FC236}">
                <a16:creationId xmlns:a16="http://schemas.microsoft.com/office/drawing/2014/main" id="{FB213BAF-CE64-7CC8-9EBD-9B82BA10B35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119270" y="4017073"/>
            <a:ext cx="1992740" cy="1888469"/>
          </a:xfrm>
          <a:prstGeom prst="rect">
            <a:avLst/>
          </a:prstGeom>
        </p:spPr>
      </p:pic>
      <p:pic>
        <p:nvPicPr>
          <p:cNvPr id="21" name="Picture 20" descr="A timeline image which says: 1700s - Bristol begins to operate within the Transatlantic Slave Trade.">
            <a:extLst>
              <a:ext uri="{FF2B5EF4-FFF2-40B4-BE49-F238E27FC236}">
                <a16:creationId xmlns:a16="http://schemas.microsoft.com/office/drawing/2014/main" id="{7E9E71CF-8488-882F-0F19-444173B4378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240240" y="1193305"/>
            <a:ext cx="2136466" cy="1745929"/>
          </a:xfrm>
          <a:prstGeom prst="rect">
            <a:avLst/>
          </a:prstGeom>
        </p:spPr>
      </p:pic>
      <p:pic>
        <p:nvPicPr>
          <p:cNvPr id="23" name="Picture 22" descr="A timeline image which says: 1807 - the slave trade is abolished.">
            <a:extLst>
              <a:ext uri="{FF2B5EF4-FFF2-40B4-BE49-F238E27FC236}">
                <a16:creationId xmlns:a16="http://schemas.microsoft.com/office/drawing/2014/main" id="{4295B362-6429-261C-D92F-F3C16D5F1FF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178248" y="4013649"/>
            <a:ext cx="2861791" cy="1903967"/>
          </a:xfrm>
          <a:prstGeom prst="rect">
            <a:avLst/>
          </a:prstGeom>
        </p:spPr>
      </p:pic>
      <p:pic>
        <p:nvPicPr>
          <p:cNvPr id="25" name="Picture 24" descr="A timeline image which says: 1830 - Other docks in the country become more profitable, as trade in Bristol declines.">
            <a:extLst>
              <a:ext uri="{FF2B5EF4-FFF2-40B4-BE49-F238E27FC236}">
                <a16:creationId xmlns:a16="http://schemas.microsoft.com/office/drawing/2014/main" id="{C7052AA1-3044-24FE-4743-D06D6F08B32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9471806" y="1197437"/>
            <a:ext cx="2136466" cy="1745929"/>
          </a:xfrm>
          <a:prstGeom prst="rect">
            <a:avLst/>
          </a:prstGeom>
        </p:spPr>
      </p:pic>
      <p:pic>
        <p:nvPicPr>
          <p:cNvPr id="27" name="Picture 26" descr="A timeline image which says: 1833 - Slavery is abolished within the British Empire.">
            <a:extLst>
              <a:ext uri="{FF2B5EF4-FFF2-40B4-BE49-F238E27FC236}">
                <a16:creationId xmlns:a16="http://schemas.microsoft.com/office/drawing/2014/main" id="{5B20B7FA-9559-D052-BE67-3DDACB3705C2}"/>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9281704" y="4029147"/>
            <a:ext cx="2018796" cy="1890433"/>
          </a:xfrm>
          <a:prstGeom prst="rect">
            <a:avLst/>
          </a:prstGeom>
        </p:spPr>
      </p:pic>
      <p:pic>
        <p:nvPicPr>
          <p:cNvPr id="29" name="Picture 28">
            <a:extLst>
              <a:ext uri="{FF2B5EF4-FFF2-40B4-BE49-F238E27FC236}">
                <a16:creationId xmlns:a16="http://schemas.microsoft.com/office/drawing/2014/main" id="{AF1418BC-3DEB-C836-E452-DC26D7E6F511}"/>
              </a:ext>
              <a:ext uri="{C183D7F6-B498-43B3-948B-1728B52AA6E4}">
                <adec:decorative xmlns:adec="http://schemas.microsoft.com/office/drawing/2017/decorative" val="1"/>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31453996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53722-5939-525F-AAC5-486D811F59CE}"/>
              </a:ext>
            </a:extLst>
          </p:cNvPr>
          <p:cNvSpPr>
            <a:spLocks noGrp="1"/>
          </p:cNvSpPr>
          <p:nvPr>
            <p:ph type="title"/>
          </p:nvPr>
        </p:nvSpPr>
        <p:spPr>
          <a:xfrm>
            <a:off x="677779" y="-1543886"/>
            <a:ext cx="10515600" cy="1325563"/>
          </a:xfrm>
        </p:spPr>
        <p:txBody>
          <a:bodyPr/>
          <a:lstStyle/>
          <a:p>
            <a:r>
              <a:rPr lang="en-GB" dirty="0"/>
              <a:t>Important Note</a:t>
            </a:r>
          </a:p>
        </p:txBody>
      </p:sp>
      <p:pic>
        <p:nvPicPr>
          <p:cNvPr id="5" name="Picture 4" descr="An important note which says: Bristol is very aware of its past and the unforgivable acts that were committed and enabled by people living in the area. While history cannot be changed - we have a duty to acknowledge the past and talk about it so that those who suffered are not forgotten. Remembering the past is a way to honour those who lost their lives - they will not be forgotten.">
            <a:extLst>
              <a:ext uri="{FF2B5EF4-FFF2-40B4-BE49-F238E27FC236}">
                <a16:creationId xmlns:a16="http://schemas.microsoft.com/office/drawing/2014/main" id="{21604DB5-7900-614E-5BBA-7E5A5C5A3A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1"/>
            <a:ext cx="12193280" cy="6857280"/>
          </a:xfrm>
          <a:prstGeom prst="rect">
            <a:avLst/>
          </a:prstGeom>
        </p:spPr>
      </p:pic>
    </p:spTree>
    <p:extLst>
      <p:ext uri="{BB962C8B-B14F-4D97-AF65-F5344CB8AC3E}">
        <p14:creationId xmlns:p14="http://schemas.microsoft.com/office/powerpoint/2010/main" val="784481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33FB-300B-CA14-ACF7-295B2B985574}"/>
              </a:ext>
            </a:extLst>
          </p:cNvPr>
          <p:cNvSpPr>
            <a:spLocks noGrp="1"/>
          </p:cNvSpPr>
          <p:nvPr>
            <p:ph type="ctrTitle"/>
          </p:nvPr>
        </p:nvSpPr>
        <p:spPr>
          <a:xfrm>
            <a:off x="1347579" y="-2735014"/>
            <a:ext cx="9144000" cy="2387600"/>
          </a:xfrm>
        </p:spPr>
        <p:txBody>
          <a:bodyPr/>
          <a:lstStyle/>
          <a:p>
            <a:r>
              <a:rPr lang="en-GB" dirty="0"/>
              <a:t>Bristol Coat of Arms</a:t>
            </a:r>
          </a:p>
        </p:txBody>
      </p:sp>
      <p:pic>
        <p:nvPicPr>
          <p:cNvPr id="13" name="Picture 12">
            <a:extLst>
              <a:ext uri="{FF2B5EF4-FFF2-40B4-BE49-F238E27FC236}">
                <a16:creationId xmlns:a16="http://schemas.microsoft.com/office/drawing/2014/main" id="{ABB24A43-A42A-C66D-4F26-6847C5EE81D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1620905" y="643943"/>
            <a:ext cx="8870675" cy="1308050"/>
          </a:xfrm>
          <a:prstGeom prst="rect">
            <a:avLst/>
          </a:prstGeom>
          <a:noFill/>
        </p:spPr>
        <p:txBody>
          <a:bodyPr wrap="square">
            <a:spAutoFit/>
          </a:bodyPr>
          <a:lstStyle/>
          <a:p>
            <a:pPr algn="ctr">
              <a:lnSpc>
                <a:spcPts val="2420"/>
              </a:lnSpc>
            </a:pPr>
            <a:r>
              <a:rPr lang="en-GB" sz="1600" dirty="0">
                <a:latin typeface="Linkpen 17a Print" panose="03050602060000000000" pitchFamily="66" charset="77"/>
              </a:rPr>
              <a:t>An early version of Bristol’s coat of arms, shows a castle and a ship.</a:t>
            </a:r>
          </a:p>
          <a:p>
            <a:pPr algn="ctr">
              <a:lnSpc>
                <a:spcPts val="2420"/>
              </a:lnSpc>
            </a:pPr>
            <a:endParaRPr lang="en-GB" sz="1600" dirty="0">
              <a:latin typeface="Linkpen 17a Print" panose="03050602060000000000" pitchFamily="66" charset="77"/>
            </a:endParaRPr>
          </a:p>
          <a:p>
            <a:pPr algn="ctr">
              <a:lnSpc>
                <a:spcPts val="2420"/>
              </a:lnSpc>
            </a:pPr>
            <a:r>
              <a:rPr lang="en-GB" sz="1600" b="1" dirty="0">
                <a:latin typeface="Linkpen 17a Print" panose="03050602060000000000" pitchFamily="66" charset="77"/>
              </a:rPr>
              <a:t>Why do you think these two symbols were chosen?</a:t>
            </a:r>
          </a:p>
          <a:p>
            <a:pPr>
              <a:lnSpc>
                <a:spcPts val="2420"/>
              </a:lnSpc>
            </a:pPr>
            <a:endParaRPr lang="en-GB" sz="1600" dirty="0">
              <a:latin typeface="Linkpen 17a Print" panose="03050602060000000000" pitchFamily="66" charset="77"/>
            </a:endParaRPr>
          </a:p>
        </p:txBody>
      </p:sp>
      <p:pic>
        <p:nvPicPr>
          <p:cNvPr id="17" name="Picture 16" descr="A ship with sails and masts.">
            <a:extLst>
              <a:ext uri="{FF2B5EF4-FFF2-40B4-BE49-F238E27FC236}">
                <a16:creationId xmlns:a16="http://schemas.microsoft.com/office/drawing/2014/main" id="{3A4819F9-FFF5-1D12-FBD2-D2AF99CE10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38835" y="1845535"/>
            <a:ext cx="1465000" cy="1465000"/>
          </a:xfrm>
          <a:prstGeom prst="rect">
            <a:avLst/>
          </a:prstGeom>
        </p:spPr>
      </p:pic>
      <p:sp>
        <p:nvSpPr>
          <p:cNvPr id="21" name="TextBox 20">
            <a:extLst>
              <a:ext uri="{FF2B5EF4-FFF2-40B4-BE49-F238E27FC236}">
                <a16:creationId xmlns:a16="http://schemas.microsoft.com/office/drawing/2014/main" id="{F6324D7D-A606-5B0B-A5C5-4F32E2159B2F}"/>
              </a:ext>
            </a:extLst>
          </p:cNvPr>
          <p:cNvSpPr txBox="1"/>
          <p:nvPr/>
        </p:nvSpPr>
        <p:spPr>
          <a:xfrm>
            <a:off x="451400" y="3409042"/>
            <a:ext cx="4239870" cy="2277547"/>
          </a:xfrm>
          <a:prstGeom prst="rect">
            <a:avLst/>
          </a:prstGeom>
          <a:noFill/>
        </p:spPr>
        <p:txBody>
          <a:bodyPr wrap="square">
            <a:spAutoFit/>
          </a:bodyPr>
          <a:lstStyle/>
          <a:p>
            <a:pPr algn="ctr">
              <a:lnSpc>
                <a:spcPct val="150000"/>
              </a:lnSpc>
            </a:pPr>
            <a:r>
              <a:rPr lang="en-GB" sz="1600" dirty="0">
                <a:latin typeface="Linkpen 17a Print" panose="03050602060000000000" pitchFamily="66" charset="77"/>
              </a:rPr>
              <a:t>The ship represents the city’s growing maritime trade. Over time, more and more ships would have left the docks of Bristol for destinations all over the world.</a:t>
            </a:r>
          </a:p>
          <a:p>
            <a:pPr algn="ctr">
              <a:lnSpc>
                <a:spcPct val="150000"/>
              </a:lnSpc>
            </a:pPr>
            <a:endParaRPr lang="en-GB" sz="1600" dirty="0">
              <a:latin typeface="Linkpen 17a Print" panose="03050602060000000000" pitchFamily="66" charset="77"/>
            </a:endParaRPr>
          </a:p>
        </p:txBody>
      </p:sp>
      <p:pic>
        <p:nvPicPr>
          <p:cNvPr id="15" name="Picture 14" descr="A shield with a ship and castle in a coat of arms.">
            <a:extLst>
              <a:ext uri="{FF2B5EF4-FFF2-40B4-BE49-F238E27FC236}">
                <a16:creationId xmlns:a16="http://schemas.microsoft.com/office/drawing/2014/main" id="{102581CB-7BB0-1E89-D0AA-F3CAD087760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12254" y="1934184"/>
            <a:ext cx="2967491" cy="3476763"/>
          </a:xfrm>
          <a:prstGeom prst="rect">
            <a:avLst/>
          </a:prstGeom>
        </p:spPr>
      </p:pic>
      <p:pic>
        <p:nvPicPr>
          <p:cNvPr id="19" name="Picture 18" descr="A cartoon of a castle.">
            <a:extLst>
              <a:ext uri="{FF2B5EF4-FFF2-40B4-BE49-F238E27FC236}">
                <a16:creationId xmlns:a16="http://schemas.microsoft.com/office/drawing/2014/main" id="{3AB55832-94D3-53DC-72BB-10A67166761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003001" y="1833746"/>
            <a:ext cx="1488578" cy="1488578"/>
          </a:xfrm>
          <a:prstGeom prst="rect">
            <a:avLst/>
          </a:prstGeom>
        </p:spPr>
      </p:pic>
      <p:sp>
        <p:nvSpPr>
          <p:cNvPr id="22" name="TextBox 21">
            <a:extLst>
              <a:ext uri="{FF2B5EF4-FFF2-40B4-BE49-F238E27FC236}">
                <a16:creationId xmlns:a16="http://schemas.microsoft.com/office/drawing/2014/main" id="{13BF6094-959B-A26E-7D9C-1A74C1286A47}"/>
              </a:ext>
            </a:extLst>
          </p:cNvPr>
          <p:cNvSpPr txBox="1"/>
          <p:nvPr/>
        </p:nvSpPr>
        <p:spPr>
          <a:xfrm>
            <a:off x="7500729" y="3384607"/>
            <a:ext cx="4239870" cy="1538883"/>
          </a:xfrm>
          <a:prstGeom prst="rect">
            <a:avLst/>
          </a:prstGeom>
          <a:noFill/>
        </p:spPr>
        <p:txBody>
          <a:bodyPr wrap="square">
            <a:spAutoFit/>
          </a:bodyPr>
          <a:lstStyle/>
          <a:p>
            <a:pPr algn="ctr">
              <a:lnSpc>
                <a:spcPct val="150000"/>
              </a:lnSpc>
            </a:pPr>
            <a:r>
              <a:rPr lang="en-GB" sz="1600" dirty="0">
                <a:latin typeface="Linkpen 17a Print" panose="03050602060000000000" pitchFamily="66" charset="77"/>
              </a:rPr>
              <a:t>The castle represents the famous Bristol Castle. Prior to its destruction, it was one of the largest castles in the country.</a:t>
            </a:r>
          </a:p>
        </p:txBody>
      </p:sp>
      <p:sp>
        <p:nvSpPr>
          <p:cNvPr id="20" name="TextBox 19">
            <a:extLst>
              <a:ext uri="{FF2B5EF4-FFF2-40B4-BE49-F238E27FC236}">
                <a16:creationId xmlns:a16="http://schemas.microsoft.com/office/drawing/2014/main" id="{D9109A56-72E8-78DE-36FC-F679849A6A38}"/>
              </a:ext>
            </a:extLst>
          </p:cNvPr>
          <p:cNvSpPr txBox="1"/>
          <p:nvPr/>
        </p:nvSpPr>
        <p:spPr>
          <a:xfrm>
            <a:off x="1620904" y="5650002"/>
            <a:ext cx="8870675" cy="384721"/>
          </a:xfrm>
          <a:prstGeom prst="rect">
            <a:avLst/>
          </a:prstGeom>
          <a:noFill/>
        </p:spPr>
        <p:txBody>
          <a:bodyPr wrap="square">
            <a:spAutoFit/>
          </a:bodyPr>
          <a:lstStyle/>
          <a:p>
            <a:pPr algn="ctr">
              <a:lnSpc>
                <a:spcPts val="2420"/>
              </a:lnSpc>
            </a:pPr>
            <a:r>
              <a:rPr lang="en-GB" sz="1600" dirty="0">
                <a:latin typeface="Linkpen 17a Print" panose="03050602060000000000" pitchFamily="66" charset="77"/>
              </a:rPr>
              <a:t>Both were important symbols of the establishment and growth of the city.</a:t>
            </a:r>
          </a:p>
        </p:txBody>
      </p:sp>
      <p:pic>
        <p:nvPicPr>
          <p:cNvPr id="25" name="Picture 24">
            <a:extLst>
              <a:ext uri="{FF2B5EF4-FFF2-40B4-BE49-F238E27FC236}">
                <a16:creationId xmlns:a16="http://schemas.microsoft.com/office/drawing/2014/main" id="{785D278C-9783-5CB8-BCEC-5648E8C1E052}"/>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22"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A0108-536A-ABB0-88C0-B95B48F4737B}"/>
              </a:ext>
            </a:extLst>
          </p:cNvPr>
          <p:cNvSpPr>
            <a:spLocks noGrp="1"/>
          </p:cNvSpPr>
          <p:nvPr>
            <p:ph type="title"/>
          </p:nvPr>
        </p:nvSpPr>
        <p:spPr>
          <a:xfrm>
            <a:off x="952243" y="-1484971"/>
            <a:ext cx="10515600" cy="1325563"/>
          </a:xfrm>
        </p:spPr>
        <p:txBody>
          <a:bodyPr/>
          <a:lstStyle/>
          <a:p>
            <a:r>
              <a:rPr lang="en-GB" dirty="0"/>
              <a:t>Ireland</a:t>
            </a:r>
          </a:p>
        </p:txBody>
      </p:sp>
      <p:pic>
        <p:nvPicPr>
          <p:cNvPr id="5" name="Content Placeholder 4">
            <a:extLst>
              <a:ext uri="{FF2B5EF4-FFF2-40B4-BE49-F238E27FC236}">
                <a16:creationId xmlns:a16="http://schemas.microsoft.com/office/drawing/2014/main" id="{9D6F6EBC-018B-F738-0242-48ACE0B68A47}"/>
              </a:ext>
              <a:ext uri="{C183D7F6-B498-43B3-948B-1728B52AA6E4}">
                <adec:decorative xmlns:adec="http://schemas.microsoft.com/office/drawing/2017/decorative" val="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0"/>
            <a:ext cx="12192000" cy="6856560"/>
          </a:xfrm>
        </p:spPr>
      </p:pic>
      <p:pic>
        <p:nvPicPr>
          <p:cNvPr id="7" name="Picture 6" descr="A cartoon of a person who works on the docks.">
            <a:extLst>
              <a:ext uri="{FF2B5EF4-FFF2-40B4-BE49-F238E27FC236}">
                <a16:creationId xmlns:a16="http://schemas.microsoft.com/office/drawing/2014/main" id="{27546B65-21B0-1BFD-CAD7-10AEB36BB2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89843" y="-190794"/>
            <a:ext cx="4345126" cy="10954872"/>
          </a:xfrm>
          <a:prstGeom prst="rect">
            <a:avLst/>
          </a:prstGeom>
        </p:spPr>
      </p:pic>
      <p:pic>
        <p:nvPicPr>
          <p:cNvPr id="8" name="Picture 7">
            <a:extLst>
              <a:ext uri="{FF2B5EF4-FFF2-40B4-BE49-F238E27FC236}">
                <a16:creationId xmlns:a16="http://schemas.microsoft.com/office/drawing/2014/main" id="{18521D77-A10A-9BA6-917D-6B5E583AF9E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
        <p:nvSpPr>
          <p:cNvPr id="9" name="TextBox 8">
            <a:extLst>
              <a:ext uri="{FF2B5EF4-FFF2-40B4-BE49-F238E27FC236}">
                <a16:creationId xmlns:a16="http://schemas.microsoft.com/office/drawing/2014/main" id="{6B4D1A90-C864-DCE7-A32D-651BFE037AE1}"/>
              </a:ext>
            </a:extLst>
          </p:cNvPr>
          <p:cNvSpPr txBox="1"/>
          <p:nvPr/>
        </p:nvSpPr>
        <p:spPr>
          <a:xfrm>
            <a:off x="590862" y="1818415"/>
            <a:ext cx="7598981" cy="3797193"/>
          </a:xfrm>
          <a:prstGeom prst="rect">
            <a:avLst/>
          </a:prstGeom>
          <a:noFill/>
        </p:spPr>
        <p:txBody>
          <a:bodyPr wrap="square">
            <a:spAutoFit/>
          </a:bodyPr>
          <a:lstStyle/>
          <a:p>
            <a:pPr>
              <a:lnSpc>
                <a:spcPct val="150000"/>
              </a:lnSpc>
            </a:pPr>
            <a:r>
              <a:rPr lang="en-GB" dirty="0">
                <a:latin typeface="Linkpen 17a Print" panose="03050602060000000000" pitchFamily="66" charset="77"/>
              </a:rPr>
              <a:t>In late medieval times, much of Bristol’s trade was with Ireland.</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export of wool was very important - with at least 1/3 of all wool leaving Bristol heading to Ireland.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In return, the Irish provided Bristol sailors with corn, linen, timber, fish and even cattle. These were all items that were in high demand amongst the English.</a:t>
            </a:r>
          </a:p>
        </p:txBody>
      </p:sp>
      <p:sp>
        <p:nvSpPr>
          <p:cNvPr id="10" name="TextBox 9">
            <a:extLst>
              <a:ext uri="{FF2B5EF4-FFF2-40B4-BE49-F238E27FC236}">
                <a16:creationId xmlns:a16="http://schemas.microsoft.com/office/drawing/2014/main" id="{01B8A476-3BF0-94F7-52BA-15C801C3BD62}"/>
              </a:ext>
            </a:extLst>
          </p:cNvPr>
          <p:cNvSpPr txBox="1"/>
          <p:nvPr/>
        </p:nvSpPr>
        <p:spPr>
          <a:xfrm>
            <a:off x="2682241" y="978816"/>
            <a:ext cx="3879196" cy="520784"/>
          </a:xfrm>
          <a:prstGeom prst="rect">
            <a:avLst/>
          </a:prstGeom>
          <a:noFill/>
        </p:spPr>
        <p:txBody>
          <a:bodyPr wrap="square">
            <a:spAutoFit/>
          </a:bodyPr>
          <a:lstStyle/>
          <a:p>
            <a:pPr algn="ctr">
              <a:lnSpc>
                <a:spcPts val="2420"/>
              </a:lnSpc>
            </a:pPr>
            <a:r>
              <a:rPr lang="en-GB" sz="6600" dirty="0">
                <a:latin typeface="Superclarendon" panose="02060605060000020003" pitchFamily="18" charset="77"/>
              </a:rPr>
              <a:t>Ireland</a:t>
            </a:r>
          </a:p>
        </p:txBody>
      </p:sp>
    </p:spTree>
    <p:extLst>
      <p:ext uri="{BB962C8B-B14F-4D97-AF65-F5344CB8AC3E}">
        <p14:creationId xmlns:p14="http://schemas.microsoft.com/office/powerpoint/2010/main" val="27860567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9A6A2-C261-1314-1907-2AFB9D40AE47}"/>
              </a:ext>
            </a:extLst>
          </p:cNvPr>
          <p:cNvSpPr>
            <a:spLocks noGrp="1"/>
          </p:cNvSpPr>
          <p:nvPr>
            <p:ph type="title"/>
          </p:nvPr>
        </p:nvSpPr>
        <p:spPr/>
        <p:txBody>
          <a:bodyPr/>
          <a:lstStyle/>
          <a:p>
            <a:r>
              <a:rPr lang="en-GB" dirty="0"/>
              <a:t>Growing Importance</a:t>
            </a:r>
          </a:p>
        </p:txBody>
      </p:sp>
      <p:pic>
        <p:nvPicPr>
          <p:cNvPr id="4" name="Content Placeholder 4">
            <a:extLst>
              <a:ext uri="{FF2B5EF4-FFF2-40B4-BE49-F238E27FC236}">
                <a16:creationId xmlns:a16="http://schemas.microsoft.com/office/drawing/2014/main" id="{4CAD04D7-5A3E-1310-A0D1-B7A5CC0504E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6560"/>
          </a:xfrm>
          <a:prstGeom prst="rect">
            <a:avLst/>
          </a:prstGeom>
        </p:spPr>
      </p:pic>
      <p:sp>
        <p:nvSpPr>
          <p:cNvPr id="7" name="TextBox 6">
            <a:extLst>
              <a:ext uri="{FF2B5EF4-FFF2-40B4-BE49-F238E27FC236}">
                <a16:creationId xmlns:a16="http://schemas.microsoft.com/office/drawing/2014/main" id="{B6EA05AF-DA6D-51E6-780B-62E691340023}"/>
              </a:ext>
            </a:extLst>
          </p:cNvPr>
          <p:cNvSpPr txBox="1"/>
          <p:nvPr/>
        </p:nvSpPr>
        <p:spPr>
          <a:xfrm>
            <a:off x="367747" y="706147"/>
            <a:ext cx="7911279" cy="466859"/>
          </a:xfrm>
          <a:prstGeom prst="rect">
            <a:avLst/>
          </a:prstGeom>
          <a:noFill/>
        </p:spPr>
        <p:txBody>
          <a:bodyPr wrap="square">
            <a:spAutoFit/>
          </a:bodyPr>
          <a:lstStyle/>
          <a:p>
            <a:pPr algn="ctr">
              <a:lnSpc>
                <a:spcPts val="2420"/>
              </a:lnSpc>
            </a:pPr>
            <a:r>
              <a:rPr lang="en-GB" sz="4800" dirty="0">
                <a:latin typeface="Superclarendon" panose="02060605060000020003" pitchFamily="18" charset="77"/>
              </a:rPr>
              <a:t>Growing Importance</a:t>
            </a:r>
          </a:p>
        </p:txBody>
      </p:sp>
      <p:sp>
        <p:nvSpPr>
          <p:cNvPr id="6" name="TextBox 5">
            <a:extLst>
              <a:ext uri="{FF2B5EF4-FFF2-40B4-BE49-F238E27FC236}">
                <a16:creationId xmlns:a16="http://schemas.microsoft.com/office/drawing/2014/main" id="{B5B7366F-E698-801C-6D7B-6803C0F1945A}"/>
              </a:ext>
            </a:extLst>
          </p:cNvPr>
          <p:cNvSpPr txBox="1"/>
          <p:nvPr/>
        </p:nvSpPr>
        <p:spPr>
          <a:xfrm>
            <a:off x="518984" y="1477935"/>
            <a:ext cx="6977607"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the end of the 1300s, Bristol was the second most important port in England, after London.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Cloth was being transported from towns and cities across the country, ready for merchants in Bristol to export.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boom allowed Bristol to expand its trade routes to countries such as France, Portugal and Spain.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In return for the cloth, the ships would return with a range of goods including large quantities of wine, dyes and linen.</a:t>
            </a:r>
          </a:p>
        </p:txBody>
      </p:sp>
      <p:pic>
        <p:nvPicPr>
          <p:cNvPr id="15" name="Picture 14" descr="A red cloth in a circle.">
            <a:extLst>
              <a:ext uri="{FF2B5EF4-FFF2-40B4-BE49-F238E27FC236}">
                <a16:creationId xmlns:a16="http://schemas.microsoft.com/office/drawing/2014/main" id="{8F92C3D5-7F85-08B1-4ED4-20D756E9B3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50779" y="1536069"/>
            <a:ext cx="1868400" cy="1868400"/>
          </a:xfrm>
          <a:prstGeom prst="rect">
            <a:avLst/>
          </a:prstGeom>
        </p:spPr>
      </p:pic>
      <p:pic>
        <p:nvPicPr>
          <p:cNvPr id="13" name="Picture 12" descr="A group of wine bottles.">
            <a:extLst>
              <a:ext uri="{FF2B5EF4-FFF2-40B4-BE49-F238E27FC236}">
                <a16:creationId xmlns:a16="http://schemas.microsoft.com/office/drawing/2014/main" id="{D1B50018-E3A1-199B-18EE-DE5A01AAB2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25666" y="3134067"/>
            <a:ext cx="1868400" cy="1868400"/>
          </a:xfrm>
          <a:prstGeom prst="rect">
            <a:avLst/>
          </a:prstGeom>
        </p:spPr>
      </p:pic>
      <p:pic>
        <p:nvPicPr>
          <p:cNvPr id="17" name="Picture 16">
            <a:extLst>
              <a:ext uri="{FF2B5EF4-FFF2-40B4-BE49-F238E27FC236}">
                <a16:creationId xmlns:a16="http://schemas.microsoft.com/office/drawing/2014/main" id="{E2C37496-FAD5-5E9B-15D8-D84F23778E1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163128" y="1973377"/>
            <a:ext cx="2597350" cy="2415948"/>
          </a:xfrm>
          <a:prstGeom prst="rect">
            <a:avLst/>
          </a:prstGeom>
        </p:spPr>
      </p:pic>
      <p:pic>
        <p:nvPicPr>
          <p:cNvPr id="5" name="Picture 4">
            <a:extLst>
              <a:ext uri="{FF2B5EF4-FFF2-40B4-BE49-F238E27FC236}">
                <a16:creationId xmlns:a16="http://schemas.microsoft.com/office/drawing/2014/main" id="{BFB5E1B1-1E8A-16DF-0955-79450595E36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34470323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C40CF-70A2-B403-56D3-962C8FABC33E}"/>
              </a:ext>
            </a:extLst>
          </p:cNvPr>
          <p:cNvSpPr>
            <a:spLocks noGrp="1"/>
          </p:cNvSpPr>
          <p:nvPr>
            <p:ph type="title"/>
          </p:nvPr>
        </p:nvSpPr>
        <p:spPr>
          <a:xfrm>
            <a:off x="838200" y="-1541996"/>
            <a:ext cx="10515600" cy="1325563"/>
          </a:xfrm>
        </p:spPr>
        <p:txBody>
          <a:bodyPr/>
          <a:lstStyle/>
          <a:p>
            <a:r>
              <a:rPr lang="en-GB" dirty="0"/>
              <a:t>Exploration</a:t>
            </a:r>
          </a:p>
        </p:txBody>
      </p:sp>
      <p:pic>
        <p:nvPicPr>
          <p:cNvPr id="4" name="Content Placeholder 4">
            <a:extLst>
              <a:ext uri="{FF2B5EF4-FFF2-40B4-BE49-F238E27FC236}">
                <a16:creationId xmlns:a16="http://schemas.microsoft.com/office/drawing/2014/main" id="{4CAD04D7-5A3E-1310-A0D1-B7A5CC0504E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6560"/>
          </a:xfrm>
          <a:prstGeom prst="rect">
            <a:avLst/>
          </a:prstGeom>
        </p:spPr>
      </p:pic>
      <p:pic>
        <p:nvPicPr>
          <p:cNvPr id="7" name="Content Placeholder 6" descr="A painting of a group of people in a boat. They are shaking hands as one of them is about to embark on a journey.">
            <a:extLst>
              <a:ext uri="{FF2B5EF4-FFF2-40B4-BE49-F238E27FC236}">
                <a16:creationId xmlns:a16="http://schemas.microsoft.com/office/drawing/2014/main" id="{11B89018-0795-C511-DDC6-AFBC9FA7D34F}"/>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595749" y="614661"/>
            <a:ext cx="5142322" cy="5353651"/>
          </a:xfrm>
        </p:spPr>
      </p:pic>
      <p:sp>
        <p:nvSpPr>
          <p:cNvPr id="9" name="TextBox 8">
            <a:extLst>
              <a:ext uri="{FF2B5EF4-FFF2-40B4-BE49-F238E27FC236}">
                <a16:creationId xmlns:a16="http://schemas.microsoft.com/office/drawing/2014/main" id="{BE6F8784-417B-605E-F574-FDE109A514AE}"/>
              </a:ext>
            </a:extLst>
          </p:cNvPr>
          <p:cNvSpPr txBox="1"/>
          <p:nvPr/>
        </p:nvSpPr>
        <p:spPr>
          <a:xfrm>
            <a:off x="6540187" y="791119"/>
            <a:ext cx="4355782" cy="466859"/>
          </a:xfrm>
          <a:prstGeom prst="rect">
            <a:avLst/>
          </a:prstGeom>
          <a:noFill/>
        </p:spPr>
        <p:txBody>
          <a:bodyPr wrap="square">
            <a:spAutoFit/>
          </a:bodyPr>
          <a:lstStyle/>
          <a:p>
            <a:pPr algn="ctr">
              <a:lnSpc>
                <a:spcPts val="2420"/>
              </a:lnSpc>
            </a:pPr>
            <a:r>
              <a:rPr lang="en-GB" sz="4800" dirty="0">
                <a:latin typeface="Superclarendon" panose="02060605060000020003" pitchFamily="18" charset="77"/>
              </a:rPr>
              <a:t>Exploration</a:t>
            </a:r>
          </a:p>
        </p:txBody>
      </p:sp>
      <p:sp>
        <p:nvSpPr>
          <p:cNvPr id="8" name="TextBox 7">
            <a:extLst>
              <a:ext uri="{FF2B5EF4-FFF2-40B4-BE49-F238E27FC236}">
                <a16:creationId xmlns:a16="http://schemas.microsoft.com/office/drawing/2014/main" id="{F395C19D-6B00-9B5C-7D17-CA1574C0C1FF}"/>
              </a:ext>
            </a:extLst>
          </p:cNvPr>
          <p:cNvSpPr txBox="1"/>
          <p:nvPr/>
        </p:nvSpPr>
        <p:spPr>
          <a:xfrm>
            <a:off x="5853044" y="1285726"/>
            <a:ext cx="5515173" cy="3865289"/>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As the country developed, Bristol was struggling to strike trade deals with the spice markets in the East.</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This led to a great rush for exploration, with Bristolian sailors heading out across the sea, sailing south and west, in hope of finding new lands.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It was during this exploration period that John Cabot, an Italian explorer living in Bristol, became the first documented European to set foot in North America in 1497. He named the land he discovered Newfoundland.</a:t>
            </a:r>
          </a:p>
        </p:txBody>
      </p:sp>
      <p:pic>
        <p:nvPicPr>
          <p:cNvPr id="5" name="Picture 4">
            <a:extLst>
              <a:ext uri="{FF2B5EF4-FFF2-40B4-BE49-F238E27FC236}">
                <a16:creationId xmlns:a16="http://schemas.microsoft.com/office/drawing/2014/main" id="{BFB5E1B1-1E8A-16DF-0955-79450595E36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26838465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171F6-A861-36CA-4EBB-9507041770BB}"/>
              </a:ext>
            </a:extLst>
          </p:cNvPr>
          <p:cNvSpPr>
            <a:spLocks noGrp="1"/>
          </p:cNvSpPr>
          <p:nvPr>
            <p:ph type="title"/>
          </p:nvPr>
        </p:nvSpPr>
        <p:spPr>
          <a:xfrm>
            <a:off x="709863" y="-1439139"/>
            <a:ext cx="10515600" cy="1325563"/>
          </a:xfrm>
        </p:spPr>
        <p:txBody>
          <a:bodyPr/>
          <a:lstStyle/>
          <a:p>
            <a:r>
              <a:rPr lang="en-GB" dirty="0"/>
              <a:t>What was Traded?</a:t>
            </a:r>
          </a:p>
        </p:txBody>
      </p:sp>
      <p:pic>
        <p:nvPicPr>
          <p:cNvPr id="11" name="Picture 10" descr="The image shows a book with log details of all the ports that the ships leaving Bristol were destined for. The list includes France, Spain, The Spanish Island, Portugal, Italy, Ireland, Scot and the Baltic, Flanders and Scandinavia areas.">
            <a:extLst>
              <a:ext uri="{FF2B5EF4-FFF2-40B4-BE49-F238E27FC236}">
                <a16:creationId xmlns:a16="http://schemas.microsoft.com/office/drawing/2014/main" id="{83FE4D80-86AE-C814-94F4-36B5367EDBD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784284" y="95270"/>
            <a:ext cx="9925555" cy="6667459"/>
          </a:xfrm>
          <a:prstGeom prst="rect">
            <a:avLst/>
          </a:prstGeom>
        </p:spPr>
      </p:pic>
      <p:pic>
        <p:nvPicPr>
          <p:cNvPr id="16" name="Picture 15">
            <a:extLst>
              <a:ext uri="{FF2B5EF4-FFF2-40B4-BE49-F238E27FC236}">
                <a16:creationId xmlns:a16="http://schemas.microsoft.com/office/drawing/2014/main" id="{C17EB482-4E03-013E-8C0C-FEF884458F2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36870" y="21629"/>
            <a:ext cx="1255130" cy="1162157"/>
          </a:xfrm>
          <a:prstGeom prst="rect">
            <a:avLst/>
          </a:prstGeom>
        </p:spPr>
      </p:pic>
      <p:sp>
        <p:nvSpPr>
          <p:cNvPr id="15" name="TextBox 14">
            <a:extLst>
              <a:ext uri="{FF2B5EF4-FFF2-40B4-BE49-F238E27FC236}">
                <a16:creationId xmlns:a16="http://schemas.microsoft.com/office/drawing/2014/main" id="{3669544A-5DB6-BAD9-9C38-2013AAD93E69}"/>
              </a:ext>
            </a:extLst>
          </p:cNvPr>
          <p:cNvSpPr txBox="1"/>
          <p:nvPr/>
        </p:nvSpPr>
        <p:spPr>
          <a:xfrm>
            <a:off x="5226297" y="849008"/>
            <a:ext cx="5625546" cy="442942"/>
          </a:xfrm>
          <a:prstGeom prst="rect">
            <a:avLst/>
          </a:prstGeom>
          <a:noFill/>
        </p:spPr>
        <p:txBody>
          <a:bodyPr wrap="square">
            <a:spAutoFit/>
          </a:bodyPr>
          <a:lstStyle/>
          <a:p>
            <a:pPr algn="ctr">
              <a:lnSpc>
                <a:spcPts val="2420"/>
              </a:lnSpc>
            </a:pPr>
            <a:r>
              <a:rPr lang="en-GB" sz="4000" dirty="0">
                <a:latin typeface="Superclarendon" panose="02060605060000020003" pitchFamily="18" charset="77"/>
              </a:rPr>
              <a:t>What was traded?</a:t>
            </a:r>
          </a:p>
        </p:txBody>
      </p:sp>
      <p:sp>
        <p:nvSpPr>
          <p:cNvPr id="14" name="TextBox 13">
            <a:extLst>
              <a:ext uri="{FF2B5EF4-FFF2-40B4-BE49-F238E27FC236}">
                <a16:creationId xmlns:a16="http://schemas.microsoft.com/office/drawing/2014/main" id="{39CCECBE-5BCC-BB33-EDCE-8CE35219761A}"/>
              </a:ext>
            </a:extLst>
          </p:cNvPr>
          <p:cNvSpPr txBox="1"/>
          <p:nvPr/>
        </p:nvSpPr>
        <p:spPr>
          <a:xfrm>
            <a:off x="5414870" y="1454195"/>
            <a:ext cx="6262265" cy="1000274"/>
          </a:xfrm>
          <a:prstGeom prst="rect">
            <a:avLst/>
          </a:prstGeom>
          <a:noFill/>
        </p:spPr>
        <p:txBody>
          <a:bodyPr wrap="square">
            <a:spAutoFit/>
          </a:bodyPr>
          <a:lstStyle/>
          <a:p>
            <a:pPr>
              <a:lnSpc>
                <a:spcPts val="2420"/>
              </a:lnSpc>
            </a:pPr>
            <a:r>
              <a:rPr lang="en-GB" sz="1600" dirty="0">
                <a:latin typeface="Linkpen 17a Print" panose="03050602060000000000" pitchFamily="66" charset="77"/>
              </a:rPr>
              <a:t>By looking at shipping records from the time, we can gain an idea of how vast Bristol’s trade network became.</a:t>
            </a:r>
          </a:p>
        </p:txBody>
      </p:sp>
      <p:pic>
        <p:nvPicPr>
          <p:cNvPr id="13" name="Picture 12" descr="A map of europe with a yellow highlighted areas.">
            <a:extLst>
              <a:ext uri="{FF2B5EF4-FFF2-40B4-BE49-F238E27FC236}">
                <a16:creationId xmlns:a16="http://schemas.microsoft.com/office/drawing/2014/main" id="{149F361D-F228-F280-2C8A-22ACF4BA22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30983" y="2579642"/>
            <a:ext cx="4567501" cy="3536951"/>
          </a:xfrm>
          <a:prstGeom prst="rect">
            <a:avLst/>
          </a:prstGeom>
        </p:spPr>
      </p:pic>
      <p:pic>
        <p:nvPicPr>
          <p:cNvPr id="18" name="Picture 17" descr="A cartoon of a person who works on the docks.">
            <a:extLst>
              <a:ext uri="{FF2B5EF4-FFF2-40B4-BE49-F238E27FC236}">
                <a16:creationId xmlns:a16="http://schemas.microsoft.com/office/drawing/2014/main" id="{6297459D-C671-655B-7573-5A593573B0C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381956" y="2454469"/>
            <a:ext cx="2522818" cy="3662124"/>
          </a:xfrm>
          <a:prstGeom prst="rect">
            <a:avLst/>
          </a:prstGeom>
        </p:spPr>
      </p:pic>
    </p:spTree>
    <p:extLst>
      <p:ext uri="{BB962C8B-B14F-4D97-AF65-F5344CB8AC3E}">
        <p14:creationId xmlns:p14="http://schemas.microsoft.com/office/powerpoint/2010/main" val="22447453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45347-F4A8-282B-D185-DD2E93CAED1D}"/>
              </a:ext>
            </a:extLst>
          </p:cNvPr>
          <p:cNvSpPr>
            <a:spLocks noGrp="1"/>
          </p:cNvSpPr>
          <p:nvPr>
            <p:ph type="title"/>
          </p:nvPr>
        </p:nvSpPr>
        <p:spPr>
          <a:xfrm>
            <a:off x="661737" y="-1530015"/>
            <a:ext cx="10515600" cy="1325563"/>
          </a:xfrm>
        </p:spPr>
        <p:txBody>
          <a:bodyPr/>
          <a:lstStyle/>
          <a:p>
            <a:r>
              <a:rPr lang="en-GB" dirty="0"/>
              <a:t>Expanding List</a:t>
            </a:r>
          </a:p>
        </p:txBody>
      </p:sp>
      <p:sp>
        <p:nvSpPr>
          <p:cNvPr id="7" name="TextBox 6">
            <a:extLst>
              <a:ext uri="{FF2B5EF4-FFF2-40B4-BE49-F238E27FC236}">
                <a16:creationId xmlns:a16="http://schemas.microsoft.com/office/drawing/2014/main" id="{E59912DB-35C1-D856-63A1-A8F90BF40250}"/>
              </a:ext>
            </a:extLst>
          </p:cNvPr>
          <p:cNvSpPr txBox="1"/>
          <p:nvPr/>
        </p:nvSpPr>
        <p:spPr>
          <a:xfrm>
            <a:off x="470454" y="943654"/>
            <a:ext cx="4249827" cy="1058495"/>
          </a:xfrm>
          <a:prstGeom prst="rect">
            <a:avLst/>
          </a:prstGeom>
          <a:noFill/>
        </p:spPr>
        <p:txBody>
          <a:bodyPr wrap="square">
            <a:spAutoFit/>
          </a:bodyPr>
          <a:lstStyle/>
          <a:p>
            <a:pPr algn="ctr">
              <a:lnSpc>
                <a:spcPts val="2420"/>
              </a:lnSpc>
            </a:pPr>
            <a:r>
              <a:rPr lang="en-GB" sz="4000" dirty="0">
                <a:latin typeface="Superclarendon" panose="02060605060000020003" pitchFamily="18" charset="77"/>
              </a:rPr>
              <a:t>Expanding</a:t>
            </a:r>
            <a:br>
              <a:rPr lang="en-GB" sz="4000" dirty="0">
                <a:latin typeface="Superclarendon" panose="02060605060000020003" pitchFamily="18" charset="77"/>
              </a:rPr>
            </a:br>
            <a:endParaRPr lang="en-GB" sz="4000" dirty="0">
              <a:latin typeface="Superclarendon" panose="02060605060000020003" pitchFamily="18" charset="77"/>
            </a:endParaRPr>
          </a:p>
          <a:p>
            <a:pPr algn="ctr">
              <a:lnSpc>
                <a:spcPts val="2420"/>
              </a:lnSpc>
            </a:pPr>
            <a:r>
              <a:rPr lang="en-GB" sz="4000" dirty="0">
                <a:latin typeface="Superclarendon" panose="02060605060000020003" pitchFamily="18" charset="77"/>
              </a:rPr>
              <a:t>List</a:t>
            </a:r>
          </a:p>
        </p:txBody>
      </p:sp>
      <p:sp>
        <p:nvSpPr>
          <p:cNvPr id="6" name="TextBox 5">
            <a:extLst>
              <a:ext uri="{FF2B5EF4-FFF2-40B4-BE49-F238E27FC236}">
                <a16:creationId xmlns:a16="http://schemas.microsoft.com/office/drawing/2014/main" id="{E131025C-D96B-FB25-2BB2-9855599FA581}"/>
              </a:ext>
            </a:extLst>
          </p:cNvPr>
          <p:cNvSpPr txBox="1"/>
          <p:nvPr/>
        </p:nvSpPr>
        <p:spPr>
          <a:xfrm>
            <a:off x="901014" y="2203302"/>
            <a:ext cx="3349710"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the 17th century, trade had expanded, and Bristol was now exporting goods to Denmark, Germany and Belgium.</a:t>
            </a:r>
          </a:p>
        </p:txBody>
      </p:sp>
      <p:pic>
        <p:nvPicPr>
          <p:cNvPr id="5" name="Picture 4" descr="A map of Europe with different coloured countries/regions.">
            <a:extLst>
              <a:ext uri="{FF2B5EF4-FFF2-40B4-BE49-F238E27FC236}">
                <a16:creationId xmlns:a16="http://schemas.microsoft.com/office/drawing/2014/main" id="{341EBA3E-62E5-D988-2917-876DD06875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7533" y="800100"/>
            <a:ext cx="6781800" cy="5257800"/>
          </a:xfrm>
          <a:prstGeom prst="rect">
            <a:avLst/>
          </a:prstGeom>
        </p:spPr>
      </p:pic>
      <p:pic>
        <p:nvPicPr>
          <p:cNvPr id="9" name="Picture 8" descr="A ship with sails and a flag">
            <a:extLst>
              <a:ext uri="{FF2B5EF4-FFF2-40B4-BE49-F238E27FC236}">
                <a16:creationId xmlns:a16="http://schemas.microsoft.com/office/drawing/2014/main" id="{965B2FB9-925D-1144-E355-F19C65CF82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3145825" y="3313585"/>
            <a:ext cx="3443416" cy="2844892"/>
          </a:xfrm>
          <a:prstGeom prst="rect">
            <a:avLst/>
          </a:prstGeom>
        </p:spPr>
      </p:pic>
      <p:pic>
        <p:nvPicPr>
          <p:cNvPr id="10" name="Picture 9">
            <a:extLst>
              <a:ext uri="{FF2B5EF4-FFF2-40B4-BE49-F238E27FC236}">
                <a16:creationId xmlns:a16="http://schemas.microsoft.com/office/drawing/2014/main" id="{36188670-26BB-C3AE-E459-895924BB2AE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2666051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54B0B-8EED-B401-8789-9AF220972E74}"/>
              </a:ext>
            </a:extLst>
          </p:cNvPr>
          <p:cNvSpPr>
            <a:spLocks noGrp="1"/>
          </p:cNvSpPr>
          <p:nvPr>
            <p:ph type="title"/>
          </p:nvPr>
        </p:nvSpPr>
        <p:spPr>
          <a:xfrm>
            <a:off x="645694" y="-1418322"/>
            <a:ext cx="10515600" cy="1325563"/>
          </a:xfrm>
        </p:spPr>
        <p:txBody>
          <a:bodyPr/>
          <a:lstStyle/>
          <a:p>
            <a:r>
              <a:rPr lang="en-GB" dirty="0"/>
              <a:t>An Ocean of Trade</a:t>
            </a:r>
          </a:p>
        </p:txBody>
      </p:sp>
      <p:sp>
        <p:nvSpPr>
          <p:cNvPr id="8" name="TextBox 7">
            <a:extLst>
              <a:ext uri="{FF2B5EF4-FFF2-40B4-BE49-F238E27FC236}">
                <a16:creationId xmlns:a16="http://schemas.microsoft.com/office/drawing/2014/main" id="{1F080718-2264-EDCC-3CDF-5A44E912F1A9}"/>
              </a:ext>
            </a:extLst>
          </p:cNvPr>
          <p:cNvSpPr txBox="1"/>
          <p:nvPr/>
        </p:nvSpPr>
        <p:spPr>
          <a:xfrm>
            <a:off x="470454" y="943654"/>
            <a:ext cx="4425630" cy="1082412"/>
          </a:xfrm>
          <a:prstGeom prst="rect">
            <a:avLst/>
          </a:prstGeom>
          <a:noFill/>
        </p:spPr>
        <p:txBody>
          <a:bodyPr wrap="square">
            <a:spAutoFit/>
          </a:bodyPr>
          <a:lstStyle/>
          <a:p>
            <a:pPr algn="ctr">
              <a:lnSpc>
                <a:spcPts val="2420"/>
              </a:lnSpc>
            </a:pPr>
            <a:r>
              <a:rPr lang="en-GB" sz="4800" dirty="0">
                <a:latin typeface="Superclarendon" panose="02060605060000020003" pitchFamily="18" charset="77"/>
              </a:rPr>
              <a:t>An Ocean of </a:t>
            </a:r>
          </a:p>
          <a:p>
            <a:pPr algn="ctr">
              <a:lnSpc>
                <a:spcPts val="2420"/>
              </a:lnSpc>
            </a:pPr>
            <a:endParaRPr lang="en-GB" sz="4800" dirty="0">
              <a:latin typeface="Superclarendon" panose="02060605060000020003" pitchFamily="18" charset="77"/>
            </a:endParaRPr>
          </a:p>
          <a:p>
            <a:pPr algn="ctr">
              <a:lnSpc>
                <a:spcPts val="2420"/>
              </a:lnSpc>
            </a:pPr>
            <a:r>
              <a:rPr lang="en-GB" sz="4800" dirty="0">
                <a:latin typeface="Superclarendon" panose="02060605060000020003" pitchFamily="18" charset="77"/>
              </a:rPr>
              <a:t>Trade</a:t>
            </a:r>
          </a:p>
        </p:txBody>
      </p:sp>
      <p:sp>
        <p:nvSpPr>
          <p:cNvPr id="7" name="TextBox 6">
            <a:extLst>
              <a:ext uri="{FF2B5EF4-FFF2-40B4-BE49-F238E27FC236}">
                <a16:creationId xmlns:a16="http://schemas.microsoft.com/office/drawing/2014/main" id="{1924ECDB-5DF4-768D-7E10-E6126BCC4828}"/>
              </a:ext>
            </a:extLst>
          </p:cNvPr>
          <p:cNvSpPr txBox="1"/>
          <p:nvPr/>
        </p:nvSpPr>
        <p:spPr>
          <a:xfrm>
            <a:off x="901014" y="2265087"/>
            <a:ext cx="3720414"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Look carefully at the cargo records from 1503.</a:t>
            </a:r>
          </a:p>
          <a:p>
            <a:pPr>
              <a:lnSpc>
                <a:spcPct val="150000"/>
              </a:lnSpc>
            </a:pPr>
            <a:endParaRPr lang="en-GB" sz="1600" dirty="0">
              <a:latin typeface="Linkpen 17a Print" panose="03050602060000000000" pitchFamily="66" charset="77"/>
            </a:endParaRPr>
          </a:p>
          <a:p>
            <a:pPr>
              <a:lnSpc>
                <a:spcPct val="150000"/>
              </a:lnSpc>
            </a:pPr>
            <a:r>
              <a:rPr lang="en-GB" sz="1600" b="1" dirty="0">
                <a:latin typeface="Linkpen 17a Print" panose="03050602060000000000" pitchFamily="66" charset="77"/>
              </a:rPr>
              <a:t>What items on the list do you recognise?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These records show a vast quantity of fish being transported back to Bristol.</a:t>
            </a:r>
          </a:p>
        </p:txBody>
      </p:sp>
      <p:pic>
        <p:nvPicPr>
          <p:cNvPr id="5" name="Picture 4">
            <a:extLst>
              <a:ext uri="{FF2B5EF4-FFF2-40B4-BE49-F238E27FC236}">
                <a16:creationId xmlns:a16="http://schemas.microsoft.com/office/drawing/2014/main" id="{6802630F-D949-1611-DB39-8B537A7AD831}"/>
              </a:ext>
            </a:extLst>
          </p:cNvPr>
          <p:cNvPicPr>
            <a:picLocks noChangeAspect="1"/>
          </p:cNvPicPr>
          <p:nvPr/>
        </p:nvPicPr>
        <p:blipFill>
          <a:blip r:embed="rId4"/>
          <a:srcRect/>
          <a:stretch/>
        </p:blipFill>
        <p:spPr>
          <a:xfrm>
            <a:off x="5269946" y="250053"/>
            <a:ext cx="6451600" cy="6184900"/>
          </a:xfrm>
          <a:prstGeom prst="rect">
            <a:avLst/>
          </a:prstGeom>
        </p:spPr>
      </p:pic>
      <p:pic>
        <p:nvPicPr>
          <p:cNvPr id="6" name="Picture 5">
            <a:extLst>
              <a:ext uri="{FF2B5EF4-FFF2-40B4-BE49-F238E27FC236}">
                <a16:creationId xmlns:a16="http://schemas.microsoft.com/office/drawing/2014/main" id="{AC09C9BC-3FFE-196D-C7E0-BEC74DFBAA5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40278" y="5615608"/>
            <a:ext cx="1255130" cy="1162157"/>
          </a:xfrm>
          <a:prstGeom prst="rect">
            <a:avLst/>
          </a:prstGeom>
        </p:spPr>
      </p:pic>
    </p:spTree>
    <p:extLst>
      <p:ext uri="{BB962C8B-B14F-4D97-AF65-F5344CB8AC3E}">
        <p14:creationId xmlns:p14="http://schemas.microsoft.com/office/powerpoint/2010/main" val="23329718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449</TotalTime>
  <Words>942</Words>
  <Application>Microsoft Office PowerPoint</Application>
  <PresentationFormat>Widescreen</PresentationFormat>
  <Paragraphs>108</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Linkpen 17a Print</vt:lpstr>
      <vt:lpstr>Calibri Light</vt:lpstr>
      <vt:lpstr>Superclarendon</vt:lpstr>
      <vt:lpstr>Arial</vt:lpstr>
      <vt:lpstr>Calibri</vt:lpstr>
      <vt:lpstr>Office Theme</vt:lpstr>
      <vt:lpstr>Trade in Bristol</vt:lpstr>
      <vt:lpstr>Important Note</vt:lpstr>
      <vt:lpstr>Bristol Coat of Arms</vt:lpstr>
      <vt:lpstr>Ireland</vt:lpstr>
      <vt:lpstr>Growing Importance</vt:lpstr>
      <vt:lpstr>Exploration</vt:lpstr>
      <vt:lpstr>What was Traded?</vt:lpstr>
      <vt:lpstr>Expanding List</vt:lpstr>
      <vt:lpstr>An Ocean of Trade</vt:lpstr>
      <vt:lpstr>Other Arrivals</vt:lpstr>
      <vt:lpstr>Royal Visitor</vt:lpstr>
      <vt:lpstr>Tudor Map of Bristol</vt:lpstr>
      <vt:lpstr>1700s Onwards</vt:lpstr>
      <vt:lpstr>Transatlantic Slave Trade</vt:lpstr>
      <vt:lpstr>At Its Peak</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30</cp:revision>
  <dcterms:created xsi:type="dcterms:W3CDTF">2022-12-09T08:02:53Z</dcterms:created>
  <dcterms:modified xsi:type="dcterms:W3CDTF">2024-01-09T09:02:58Z</dcterms:modified>
</cp:coreProperties>
</file>