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8" r:id="rId3"/>
    <p:sldId id="259" r:id="rId4"/>
    <p:sldId id="260" r:id="rId5"/>
    <p:sldId id="261" r:id="rId6"/>
    <p:sldId id="262" r:id="rId7"/>
    <p:sldId id="263" r:id="rId8"/>
    <p:sldId id="279" r:id="rId9"/>
    <p:sldId id="280"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54"/>
    <p:restoredTop sz="94684"/>
  </p:normalViewPr>
  <p:slideViewPr>
    <p:cSldViewPr snapToGrid="0">
      <p:cViewPr varScale="1">
        <p:scale>
          <a:sx n="77" d="100"/>
          <a:sy n="77" d="100"/>
        </p:scale>
        <p:origin x="126" y="1104"/>
      </p:cViewPr>
      <p:guideLst/>
    </p:cSldViewPr>
  </p:slideViewPr>
  <p:notesTextViewPr>
    <p:cViewPr>
      <p:scale>
        <a:sx n="40" d="100"/>
        <a:sy n="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977CC-C782-EE45-B877-698D77305E84}"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B7BAC-DCD3-164A-BB30-6A230474D9EC}" type="slidenum">
              <a:rPr lang="en-US" smtClean="0"/>
              <a:t>‹#›</a:t>
            </a:fld>
            <a:endParaRPr lang="en-US"/>
          </a:p>
        </p:txBody>
      </p:sp>
    </p:spTree>
    <p:extLst>
      <p:ext uri="{BB962C8B-B14F-4D97-AF65-F5344CB8AC3E}">
        <p14:creationId xmlns:p14="http://schemas.microsoft.com/office/powerpoint/2010/main" val="12113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DB7BAC-DCD3-164A-BB30-6A230474D9EC}" type="slidenum">
              <a:rPr lang="en-US" smtClean="0"/>
              <a:t>1</a:t>
            </a:fld>
            <a:endParaRPr lang="en-US"/>
          </a:p>
        </p:txBody>
      </p:sp>
    </p:spTree>
    <p:extLst>
      <p:ext uri="{BB962C8B-B14F-4D97-AF65-F5344CB8AC3E}">
        <p14:creationId xmlns:p14="http://schemas.microsoft.com/office/powerpoint/2010/main" val="2913986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C465-1D96-C9F6-5951-4A0BB8B5B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90AE9-6706-3110-9903-ABEFC4504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8C7FE-D802-082B-E7B5-00661C71DE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FABF2C-D82C-2C98-91F6-7E4A19737E6F}"/>
              </a:ext>
            </a:extLst>
          </p:cNvPr>
          <p:cNvSpPr>
            <a:spLocks noGrp="1"/>
          </p:cNvSpPr>
          <p:nvPr>
            <p:ph type="sldNum" sz="quarter" idx="5"/>
          </p:nvPr>
        </p:nvSpPr>
        <p:spPr/>
        <p:txBody>
          <a:bodyPr/>
          <a:lstStyle/>
          <a:p>
            <a:fld id="{22DB7BAC-DCD3-164A-BB30-6A230474D9EC}" type="slidenum">
              <a:rPr lang="en-US" smtClean="0"/>
              <a:t>10</a:t>
            </a:fld>
            <a:endParaRPr lang="en-US"/>
          </a:p>
        </p:txBody>
      </p:sp>
    </p:spTree>
    <p:extLst>
      <p:ext uri="{BB962C8B-B14F-4D97-AF65-F5344CB8AC3E}">
        <p14:creationId xmlns:p14="http://schemas.microsoft.com/office/powerpoint/2010/main" val="2083106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B5F8-8EBC-980D-09F2-9BCF9723A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295BD-1041-E40C-F457-A436FF4F4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931477-A5D8-C8BD-EC07-C2A961D60D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46CB0B-CE6E-3286-6A29-14B3BF0A51D2}"/>
              </a:ext>
            </a:extLst>
          </p:cNvPr>
          <p:cNvSpPr>
            <a:spLocks noGrp="1"/>
          </p:cNvSpPr>
          <p:nvPr>
            <p:ph type="sldNum" sz="quarter" idx="5"/>
          </p:nvPr>
        </p:nvSpPr>
        <p:spPr/>
        <p:txBody>
          <a:bodyPr/>
          <a:lstStyle/>
          <a:p>
            <a:fld id="{22DB7BAC-DCD3-164A-BB30-6A230474D9EC}" type="slidenum">
              <a:rPr lang="en-US" smtClean="0"/>
              <a:t>11</a:t>
            </a:fld>
            <a:endParaRPr lang="en-US"/>
          </a:p>
        </p:txBody>
      </p:sp>
    </p:spTree>
    <p:extLst>
      <p:ext uri="{BB962C8B-B14F-4D97-AF65-F5344CB8AC3E}">
        <p14:creationId xmlns:p14="http://schemas.microsoft.com/office/powerpoint/2010/main" val="290885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973E-56BB-9B6B-4DE7-025416D5D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9B625-55D2-05CD-6A49-528A2FC1A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F6FFB-82D9-F2BB-E11D-D7E917D75C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1AB76D-2FDD-74A3-E6F1-59C82A4F2B54}"/>
              </a:ext>
            </a:extLst>
          </p:cNvPr>
          <p:cNvSpPr>
            <a:spLocks noGrp="1"/>
          </p:cNvSpPr>
          <p:nvPr>
            <p:ph type="sldNum" sz="quarter" idx="5"/>
          </p:nvPr>
        </p:nvSpPr>
        <p:spPr/>
        <p:txBody>
          <a:bodyPr/>
          <a:lstStyle/>
          <a:p>
            <a:fld id="{22DB7BAC-DCD3-164A-BB30-6A230474D9EC}" type="slidenum">
              <a:rPr lang="en-US" smtClean="0"/>
              <a:t>12</a:t>
            </a:fld>
            <a:endParaRPr lang="en-US"/>
          </a:p>
        </p:txBody>
      </p:sp>
    </p:spTree>
    <p:extLst>
      <p:ext uri="{BB962C8B-B14F-4D97-AF65-F5344CB8AC3E}">
        <p14:creationId xmlns:p14="http://schemas.microsoft.com/office/powerpoint/2010/main" val="197463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67F95-C2DB-0BB8-5570-73489FDA1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B2D83-9D06-2942-5AA6-C443BE912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B8B78-3E07-D17B-0B93-63B8C76808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4C8C45-5F41-1925-ED44-1488AE625800}"/>
              </a:ext>
            </a:extLst>
          </p:cNvPr>
          <p:cNvSpPr>
            <a:spLocks noGrp="1"/>
          </p:cNvSpPr>
          <p:nvPr>
            <p:ph type="sldNum" sz="quarter" idx="5"/>
          </p:nvPr>
        </p:nvSpPr>
        <p:spPr/>
        <p:txBody>
          <a:bodyPr/>
          <a:lstStyle/>
          <a:p>
            <a:fld id="{22DB7BAC-DCD3-164A-BB30-6A230474D9EC}" type="slidenum">
              <a:rPr lang="en-US" smtClean="0"/>
              <a:t>13</a:t>
            </a:fld>
            <a:endParaRPr lang="en-US"/>
          </a:p>
        </p:txBody>
      </p:sp>
    </p:spTree>
    <p:extLst>
      <p:ext uri="{BB962C8B-B14F-4D97-AF65-F5344CB8AC3E}">
        <p14:creationId xmlns:p14="http://schemas.microsoft.com/office/powerpoint/2010/main" val="307101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3224F-2006-3576-43BB-4BC847C97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70655-77E7-8C4D-2356-2F8A1FD1F8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F92E3-16FB-079D-D15C-B928E97F14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68996D-6882-AA3A-8E54-D76038AEECE4}"/>
              </a:ext>
            </a:extLst>
          </p:cNvPr>
          <p:cNvSpPr>
            <a:spLocks noGrp="1"/>
          </p:cNvSpPr>
          <p:nvPr>
            <p:ph type="sldNum" sz="quarter" idx="5"/>
          </p:nvPr>
        </p:nvSpPr>
        <p:spPr/>
        <p:txBody>
          <a:bodyPr/>
          <a:lstStyle/>
          <a:p>
            <a:fld id="{22DB7BAC-DCD3-164A-BB30-6A230474D9EC}" type="slidenum">
              <a:rPr lang="en-US" smtClean="0"/>
              <a:t>14</a:t>
            </a:fld>
            <a:endParaRPr lang="en-US"/>
          </a:p>
        </p:txBody>
      </p:sp>
    </p:spTree>
    <p:extLst>
      <p:ext uri="{BB962C8B-B14F-4D97-AF65-F5344CB8AC3E}">
        <p14:creationId xmlns:p14="http://schemas.microsoft.com/office/powerpoint/2010/main" val="397911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9CBB-23B1-61F6-53F7-4B69DAA59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16360-F20E-C15A-6B81-AE6126981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7CA27-1258-8C4D-E221-3B533A8400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FC48A7-551B-49CB-CA47-3420B5C143AE}"/>
              </a:ext>
            </a:extLst>
          </p:cNvPr>
          <p:cNvSpPr>
            <a:spLocks noGrp="1"/>
          </p:cNvSpPr>
          <p:nvPr>
            <p:ph type="sldNum" sz="quarter" idx="5"/>
          </p:nvPr>
        </p:nvSpPr>
        <p:spPr/>
        <p:txBody>
          <a:bodyPr/>
          <a:lstStyle/>
          <a:p>
            <a:fld id="{22DB7BAC-DCD3-164A-BB30-6A230474D9EC}" type="slidenum">
              <a:rPr lang="en-US" smtClean="0"/>
              <a:t>15</a:t>
            </a:fld>
            <a:endParaRPr lang="en-US"/>
          </a:p>
        </p:txBody>
      </p:sp>
    </p:spTree>
    <p:extLst>
      <p:ext uri="{BB962C8B-B14F-4D97-AF65-F5344CB8AC3E}">
        <p14:creationId xmlns:p14="http://schemas.microsoft.com/office/powerpoint/2010/main" val="1968227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40FA-6B26-6836-EF9A-345E14BEBA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DDE71-82CB-732B-56F4-1F2600D2ED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60655-0897-9FFA-9ADF-C6542D8CD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B56109-2076-9837-1423-683F0ADD8E6D}"/>
              </a:ext>
            </a:extLst>
          </p:cNvPr>
          <p:cNvSpPr>
            <a:spLocks noGrp="1"/>
          </p:cNvSpPr>
          <p:nvPr>
            <p:ph type="sldNum" sz="quarter" idx="5"/>
          </p:nvPr>
        </p:nvSpPr>
        <p:spPr/>
        <p:txBody>
          <a:bodyPr/>
          <a:lstStyle/>
          <a:p>
            <a:fld id="{22DB7BAC-DCD3-164A-BB30-6A230474D9EC}" type="slidenum">
              <a:rPr lang="en-US" smtClean="0"/>
              <a:t>16</a:t>
            </a:fld>
            <a:endParaRPr lang="en-US"/>
          </a:p>
        </p:txBody>
      </p:sp>
    </p:spTree>
    <p:extLst>
      <p:ext uri="{BB962C8B-B14F-4D97-AF65-F5344CB8AC3E}">
        <p14:creationId xmlns:p14="http://schemas.microsoft.com/office/powerpoint/2010/main" val="2873138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59D7-81B0-1C59-48D2-62AE5D778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78256-CED6-060B-F483-BBD2CABAE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1FB84-B14A-F095-7874-FE334EF79C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584D42-1791-3C3B-B3A7-F6CE548C468E}"/>
              </a:ext>
            </a:extLst>
          </p:cNvPr>
          <p:cNvSpPr>
            <a:spLocks noGrp="1"/>
          </p:cNvSpPr>
          <p:nvPr>
            <p:ph type="sldNum" sz="quarter" idx="5"/>
          </p:nvPr>
        </p:nvSpPr>
        <p:spPr/>
        <p:txBody>
          <a:bodyPr/>
          <a:lstStyle/>
          <a:p>
            <a:fld id="{22DB7BAC-DCD3-164A-BB30-6A230474D9EC}" type="slidenum">
              <a:rPr lang="en-US" smtClean="0"/>
              <a:t>17</a:t>
            </a:fld>
            <a:endParaRPr lang="en-US"/>
          </a:p>
        </p:txBody>
      </p:sp>
    </p:spTree>
    <p:extLst>
      <p:ext uri="{BB962C8B-B14F-4D97-AF65-F5344CB8AC3E}">
        <p14:creationId xmlns:p14="http://schemas.microsoft.com/office/powerpoint/2010/main" val="249993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FAEEB-4D55-C943-65E5-A0781ED7B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218BF-FEF6-E377-3918-6EC82C6AD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645D5-F576-180E-9849-13E923F8C3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BB0F47-9D55-CCFE-04BE-5CCFCF83CB33}"/>
              </a:ext>
            </a:extLst>
          </p:cNvPr>
          <p:cNvSpPr>
            <a:spLocks noGrp="1"/>
          </p:cNvSpPr>
          <p:nvPr>
            <p:ph type="sldNum" sz="quarter" idx="5"/>
          </p:nvPr>
        </p:nvSpPr>
        <p:spPr/>
        <p:txBody>
          <a:bodyPr/>
          <a:lstStyle/>
          <a:p>
            <a:fld id="{22DB7BAC-DCD3-164A-BB30-6A230474D9EC}" type="slidenum">
              <a:rPr lang="en-US" smtClean="0"/>
              <a:t>18</a:t>
            </a:fld>
            <a:endParaRPr lang="en-US"/>
          </a:p>
        </p:txBody>
      </p:sp>
    </p:spTree>
    <p:extLst>
      <p:ext uri="{BB962C8B-B14F-4D97-AF65-F5344CB8AC3E}">
        <p14:creationId xmlns:p14="http://schemas.microsoft.com/office/powerpoint/2010/main" val="2551185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CE6CA-72B0-2AF1-08E2-8012B8E2A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3D965-A99D-0521-A216-01F7AFB25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D1BE8-2170-1568-EB4C-1A5DF1CC30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753412-E611-993C-0CC6-27EAB440487C}"/>
              </a:ext>
            </a:extLst>
          </p:cNvPr>
          <p:cNvSpPr>
            <a:spLocks noGrp="1"/>
          </p:cNvSpPr>
          <p:nvPr>
            <p:ph type="sldNum" sz="quarter" idx="5"/>
          </p:nvPr>
        </p:nvSpPr>
        <p:spPr/>
        <p:txBody>
          <a:bodyPr/>
          <a:lstStyle/>
          <a:p>
            <a:fld id="{22DB7BAC-DCD3-164A-BB30-6A230474D9EC}" type="slidenum">
              <a:rPr lang="en-US" smtClean="0"/>
              <a:t>19</a:t>
            </a:fld>
            <a:endParaRPr lang="en-US"/>
          </a:p>
        </p:txBody>
      </p:sp>
    </p:spTree>
    <p:extLst>
      <p:ext uri="{BB962C8B-B14F-4D97-AF65-F5344CB8AC3E}">
        <p14:creationId xmlns:p14="http://schemas.microsoft.com/office/powerpoint/2010/main" val="115254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15F1-8CE1-56A0-F456-8676FC469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493E8-5A8A-095A-8F75-078E4BB82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BA6AE-8621-4C9A-D1FE-371C40983B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7FB651-97D0-B15E-E13F-317620C0BEBD}"/>
              </a:ext>
            </a:extLst>
          </p:cNvPr>
          <p:cNvSpPr>
            <a:spLocks noGrp="1"/>
          </p:cNvSpPr>
          <p:nvPr>
            <p:ph type="sldNum" sz="quarter" idx="5"/>
          </p:nvPr>
        </p:nvSpPr>
        <p:spPr/>
        <p:txBody>
          <a:bodyPr/>
          <a:lstStyle/>
          <a:p>
            <a:fld id="{22DB7BAC-DCD3-164A-BB30-6A230474D9EC}" type="slidenum">
              <a:rPr lang="en-US" smtClean="0"/>
              <a:t>2</a:t>
            </a:fld>
            <a:endParaRPr lang="en-US"/>
          </a:p>
        </p:txBody>
      </p:sp>
    </p:spTree>
    <p:extLst>
      <p:ext uri="{BB962C8B-B14F-4D97-AF65-F5344CB8AC3E}">
        <p14:creationId xmlns:p14="http://schemas.microsoft.com/office/powerpoint/2010/main" val="331567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1DDF3-4860-2C28-70D7-BF86218C0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9C2EA-C1F2-B596-A487-B76394E74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A5E3A-0576-E419-A590-AF5B57C9AD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9E72A5-5F20-7EAB-4832-716CA2CC2550}"/>
              </a:ext>
            </a:extLst>
          </p:cNvPr>
          <p:cNvSpPr>
            <a:spLocks noGrp="1"/>
          </p:cNvSpPr>
          <p:nvPr>
            <p:ph type="sldNum" sz="quarter" idx="5"/>
          </p:nvPr>
        </p:nvSpPr>
        <p:spPr/>
        <p:txBody>
          <a:bodyPr/>
          <a:lstStyle/>
          <a:p>
            <a:fld id="{22DB7BAC-DCD3-164A-BB30-6A230474D9EC}" type="slidenum">
              <a:rPr lang="en-US" smtClean="0"/>
              <a:t>20</a:t>
            </a:fld>
            <a:endParaRPr lang="en-US"/>
          </a:p>
        </p:txBody>
      </p:sp>
    </p:spTree>
    <p:extLst>
      <p:ext uri="{BB962C8B-B14F-4D97-AF65-F5344CB8AC3E}">
        <p14:creationId xmlns:p14="http://schemas.microsoft.com/office/powerpoint/2010/main" val="765407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53AE1-34A6-EB89-D497-AD8422BB5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340AC-5B42-7FBA-BC8B-57A65648A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00D3D-EFBD-D024-8377-794E3FF21C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12C057-279F-D6BD-CE40-A96015CBA8BC}"/>
              </a:ext>
            </a:extLst>
          </p:cNvPr>
          <p:cNvSpPr>
            <a:spLocks noGrp="1"/>
          </p:cNvSpPr>
          <p:nvPr>
            <p:ph type="sldNum" sz="quarter" idx="5"/>
          </p:nvPr>
        </p:nvSpPr>
        <p:spPr/>
        <p:txBody>
          <a:bodyPr/>
          <a:lstStyle/>
          <a:p>
            <a:fld id="{22DB7BAC-DCD3-164A-BB30-6A230474D9EC}" type="slidenum">
              <a:rPr lang="en-US" smtClean="0"/>
              <a:t>21</a:t>
            </a:fld>
            <a:endParaRPr lang="en-US"/>
          </a:p>
        </p:txBody>
      </p:sp>
    </p:spTree>
    <p:extLst>
      <p:ext uri="{BB962C8B-B14F-4D97-AF65-F5344CB8AC3E}">
        <p14:creationId xmlns:p14="http://schemas.microsoft.com/office/powerpoint/2010/main" val="2920226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2F5AD-9805-EEC3-8342-7AD72E702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51EB6-AD91-175F-800D-E690D42BE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AF948-5B5B-B7E2-D83A-E1FA74F186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4430C7-7769-57AC-BF6E-900C2EF182CD}"/>
              </a:ext>
            </a:extLst>
          </p:cNvPr>
          <p:cNvSpPr>
            <a:spLocks noGrp="1"/>
          </p:cNvSpPr>
          <p:nvPr>
            <p:ph type="sldNum" sz="quarter" idx="5"/>
          </p:nvPr>
        </p:nvSpPr>
        <p:spPr/>
        <p:txBody>
          <a:bodyPr/>
          <a:lstStyle/>
          <a:p>
            <a:fld id="{22DB7BAC-DCD3-164A-BB30-6A230474D9EC}" type="slidenum">
              <a:rPr lang="en-US" smtClean="0"/>
              <a:t>22</a:t>
            </a:fld>
            <a:endParaRPr lang="en-US"/>
          </a:p>
        </p:txBody>
      </p:sp>
    </p:spTree>
    <p:extLst>
      <p:ext uri="{BB962C8B-B14F-4D97-AF65-F5344CB8AC3E}">
        <p14:creationId xmlns:p14="http://schemas.microsoft.com/office/powerpoint/2010/main" val="850091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D88E-A6D8-E596-8A08-21FB4F33E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57399-7AAA-DC80-90DA-BEFB84DA98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36EDA3-0ED0-A83E-4670-B1229AED73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A8CE94-F16B-A63A-7E49-05AF064DFC51}"/>
              </a:ext>
            </a:extLst>
          </p:cNvPr>
          <p:cNvSpPr>
            <a:spLocks noGrp="1"/>
          </p:cNvSpPr>
          <p:nvPr>
            <p:ph type="sldNum" sz="quarter" idx="5"/>
          </p:nvPr>
        </p:nvSpPr>
        <p:spPr/>
        <p:txBody>
          <a:bodyPr/>
          <a:lstStyle/>
          <a:p>
            <a:fld id="{22DB7BAC-DCD3-164A-BB30-6A230474D9EC}" type="slidenum">
              <a:rPr lang="en-US" smtClean="0"/>
              <a:t>23</a:t>
            </a:fld>
            <a:endParaRPr lang="en-US"/>
          </a:p>
        </p:txBody>
      </p:sp>
    </p:spTree>
    <p:extLst>
      <p:ext uri="{BB962C8B-B14F-4D97-AF65-F5344CB8AC3E}">
        <p14:creationId xmlns:p14="http://schemas.microsoft.com/office/powerpoint/2010/main" val="2017194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EB941-67EA-BB6B-355C-E37590954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DF252-2391-77A1-F61B-7FF77C06C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0E90F-516A-4ADF-4B3E-F6BFDD1D32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6D2387-294D-BAFB-4F73-B307CBC89916}"/>
              </a:ext>
            </a:extLst>
          </p:cNvPr>
          <p:cNvSpPr>
            <a:spLocks noGrp="1"/>
          </p:cNvSpPr>
          <p:nvPr>
            <p:ph type="sldNum" sz="quarter" idx="5"/>
          </p:nvPr>
        </p:nvSpPr>
        <p:spPr/>
        <p:txBody>
          <a:bodyPr/>
          <a:lstStyle/>
          <a:p>
            <a:fld id="{22DB7BAC-DCD3-164A-BB30-6A230474D9EC}" type="slidenum">
              <a:rPr lang="en-US" smtClean="0"/>
              <a:t>24</a:t>
            </a:fld>
            <a:endParaRPr lang="en-US"/>
          </a:p>
        </p:txBody>
      </p:sp>
    </p:spTree>
    <p:extLst>
      <p:ext uri="{BB962C8B-B14F-4D97-AF65-F5344CB8AC3E}">
        <p14:creationId xmlns:p14="http://schemas.microsoft.com/office/powerpoint/2010/main" val="1208774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D017-A335-2C11-58EB-4C0F069CF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5AC91-BAFB-1104-FF3A-2CB5DF82C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5B3AF-DC97-76C8-2AD8-4563E015B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AA269E-057C-C06B-FD1C-9A210EE87A02}"/>
              </a:ext>
            </a:extLst>
          </p:cNvPr>
          <p:cNvSpPr>
            <a:spLocks noGrp="1"/>
          </p:cNvSpPr>
          <p:nvPr>
            <p:ph type="sldNum" sz="quarter" idx="5"/>
          </p:nvPr>
        </p:nvSpPr>
        <p:spPr/>
        <p:txBody>
          <a:bodyPr/>
          <a:lstStyle/>
          <a:p>
            <a:fld id="{22DB7BAC-DCD3-164A-BB30-6A230474D9EC}" type="slidenum">
              <a:rPr lang="en-US" smtClean="0"/>
              <a:t>25</a:t>
            </a:fld>
            <a:endParaRPr lang="en-US"/>
          </a:p>
        </p:txBody>
      </p:sp>
    </p:spTree>
    <p:extLst>
      <p:ext uri="{BB962C8B-B14F-4D97-AF65-F5344CB8AC3E}">
        <p14:creationId xmlns:p14="http://schemas.microsoft.com/office/powerpoint/2010/main" val="2862929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7900-D2A4-E74F-29E4-5E44E5289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428D9-32EB-7306-AF95-0B2E04ED3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30D9D-DB6E-4C7B-03FF-1651B7776D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ABF438-9DD0-A983-5770-6EEB75EA9805}"/>
              </a:ext>
            </a:extLst>
          </p:cNvPr>
          <p:cNvSpPr>
            <a:spLocks noGrp="1"/>
          </p:cNvSpPr>
          <p:nvPr>
            <p:ph type="sldNum" sz="quarter" idx="5"/>
          </p:nvPr>
        </p:nvSpPr>
        <p:spPr/>
        <p:txBody>
          <a:bodyPr/>
          <a:lstStyle/>
          <a:p>
            <a:fld id="{22DB7BAC-DCD3-164A-BB30-6A230474D9EC}" type="slidenum">
              <a:rPr lang="en-US" smtClean="0"/>
              <a:t>26</a:t>
            </a:fld>
            <a:endParaRPr lang="en-US"/>
          </a:p>
        </p:txBody>
      </p:sp>
    </p:spTree>
    <p:extLst>
      <p:ext uri="{BB962C8B-B14F-4D97-AF65-F5344CB8AC3E}">
        <p14:creationId xmlns:p14="http://schemas.microsoft.com/office/powerpoint/2010/main" val="28262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99143-4B21-1303-5767-A401BACFC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B0A35-A41B-E116-AE16-673FB1B9E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9C03F-B519-6908-AE05-C3FB4A934E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3586D1-258C-706F-0F51-62CD2B6DC482}"/>
              </a:ext>
            </a:extLst>
          </p:cNvPr>
          <p:cNvSpPr>
            <a:spLocks noGrp="1"/>
          </p:cNvSpPr>
          <p:nvPr>
            <p:ph type="sldNum" sz="quarter" idx="5"/>
          </p:nvPr>
        </p:nvSpPr>
        <p:spPr/>
        <p:txBody>
          <a:bodyPr/>
          <a:lstStyle/>
          <a:p>
            <a:fld id="{22DB7BAC-DCD3-164A-BB30-6A230474D9EC}" type="slidenum">
              <a:rPr lang="en-US" smtClean="0"/>
              <a:t>27</a:t>
            </a:fld>
            <a:endParaRPr lang="en-US"/>
          </a:p>
        </p:txBody>
      </p:sp>
    </p:spTree>
    <p:extLst>
      <p:ext uri="{BB962C8B-B14F-4D97-AF65-F5344CB8AC3E}">
        <p14:creationId xmlns:p14="http://schemas.microsoft.com/office/powerpoint/2010/main" val="3831224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FDF42-7F86-055B-381E-777B5CB37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B2DBB-94A8-1699-CA69-251D58E2C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BA41A-B4B9-4A02-8D48-3415867F9A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ABAFD5-72A1-9803-10D5-DF4F84ED0D7D}"/>
              </a:ext>
            </a:extLst>
          </p:cNvPr>
          <p:cNvSpPr>
            <a:spLocks noGrp="1"/>
          </p:cNvSpPr>
          <p:nvPr>
            <p:ph type="sldNum" sz="quarter" idx="5"/>
          </p:nvPr>
        </p:nvSpPr>
        <p:spPr/>
        <p:txBody>
          <a:bodyPr/>
          <a:lstStyle/>
          <a:p>
            <a:fld id="{22DB7BAC-DCD3-164A-BB30-6A230474D9EC}" type="slidenum">
              <a:rPr lang="en-US" smtClean="0"/>
              <a:t>28</a:t>
            </a:fld>
            <a:endParaRPr lang="en-US"/>
          </a:p>
        </p:txBody>
      </p:sp>
    </p:spTree>
    <p:extLst>
      <p:ext uri="{BB962C8B-B14F-4D97-AF65-F5344CB8AC3E}">
        <p14:creationId xmlns:p14="http://schemas.microsoft.com/office/powerpoint/2010/main" val="3952248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F4AE7-E7C3-FFA1-9C60-FF4E1E8E3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39876-AE62-087A-A284-D26DB0C86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379FEF-312A-2E0A-C30F-852A539F5E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8F5766-B1F7-704E-0624-CC1C1374DA41}"/>
              </a:ext>
            </a:extLst>
          </p:cNvPr>
          <p:cNvSpPr>
            <a:spLocks noGrp="1"/>
          </p:cNvSpPr>
          <p:nvPr>
            <p:ph type="sldNum" sz="quarter" idx="5"/>
          </p:nvPr>
        </p:nvSpPr>
        <p:spPr/>
        <p:txBody>
          <a:bodyPr/>
          <a:lstStyle/>
          <a:p>
            <a:fld id="{22DB7BAC-DCD3-164A-BB30-6A230474D9EC}" type="slidenum">
              <a:rPr lang="en-US" smtClean="0"/>
              <a:t>3</a:t>
            </a:fld>
            <a:endParaRPr lang="en-US"/>
          </a:p>
        </p:txBody>
      </p:sp>
    </p:spTree>
    <p:extLst>
      <p:ext uri="{BB962C8B-B14F-4D97-AF65-F5344CB8AC3E}">
        <p14:creationId xmlns:p14="http://schemas.microsoft.com/office/powerpoint/2010/main" val="4077864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4187C-ED51-A852-7BD1-7173282A4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9EAA5-D7E2-40D0-BF09-ECB6E3E8B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630E9-BD2F-8B09-E6BD-22D630EE10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5B40EC-C80D-3CB7-19A8-9B3B7E78AED3}"/>
              </a:ext>
            </a:extLst>
          </p:cNvPr>
          <p:cNvSpPr>
            <a:spLocks noGrp="1"/>
          </p:cNvSpPr>
          <p:nvPr>
            <p:ph type="sldNum" sz="quarter" idx="5"/>
          </p:nvPr>
        </p:nvSpPr>
        <p:spPr/>
        <p:txBody>
          <a:bodyPr/>
          <a:lstStyle/>
          <a:p>
            <a:fld id="{22DB7BAC-DCD3-164A-BB30-6A230474D9EC}" type="slidenum">
              <a:rPr lang="en-US" smtClean="0"/>
              <a:t>4</a:t>
            </a:fld>
            <a:endParaRPr lang="en-US"/>
          </a:p>
        </p:txBody>
      </p:sp>
    </p:spTree>
    <p:extLst>
      <p:ext uri="{BB962C8B-B14F-4D97-AF65-F5344CB8AC3E}">
        <p14:creationId xmlns:p14="http://schemas.microsoft.com/office/powerpoint/2010/main" val="767071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130F-9234-30C8-D4FF-88AD6376A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097A8-C9A3-0E69-CB3D-746BDEE47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AA3A5-361D-5781-40EB-CE1447E79B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D25BC1-B340-766C-66D3-5EA598D1AC12}"/>
              </a:ext>
            </a:extLst>
          </p:cNvPr>
          <p:cNvSpPr>
            <a:spLocks noGrp="1"/>
          </p:cNvSpPr>
          <p:nvPr>
            <p:ph type="sldNum" sz="quarter" idx="5"/>
          </p:nvPr>
        </p:nvSpPr>
        <p:spPr/>
        <p:txBody>
          <a:bodyPr/>
          <a:lstStyle/>
          <a:p>
            <a:fld id="{22DB7BAC-DCD3-164A-BB30-6A230474D9EC}" type="slidenum">
              <a:rPr lang="en-US" smtClean="0"/>
              <a:t>5</a:t>
            </a:fld>
            <a:endParaRPr lang="en-US"/>
          </a:p>
        </p:txBody>
      </p:sp>
    </p:spTree>
    <p:extLst>
      <p:ext uri="{BB962C8B-B14F-4D97-AF65-F5344CB8AC3E}">
        <p14:creationId xmlns:p14="http://schemas.microsoft.com/office/powerpoint/2010/main" val="777963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0F81-EC96-1C9C-5187-AB087922E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69B7F-E48E-6FDD-4094-F1A6907E6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D8AA4-4B6D-D759-FC46-9F0EAFFA56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6BD950-8AD5-EB62-29BD-DD5C7F8D73D9}"/>
              </a:ext>
            </a:extLst>
          </p:cNvPr>
          <p:cNvSpPr>
            <a:spLocks noGrp="1"/>
          </p:cNvSpPr>
          <p:nvPr>
            <p:ph type="sldNum" sz="quarter" idx="5"/>
          </p:nvPr>
        </p:nvSpPr>
        <p:spPr/>
        <p:txBody>
          <a:bodyPr/>
          <a:lstStyle/>
          <a:p>
            <a:fld id="{22DB7BAC-DCD3-164A-BB30-6A230474D9EC}" type="slidenum">
              <a:rPr lang="en-US" smtClean="0"/>
              <a:t>6</a:t>
            </a:fld>
            <a:endParaRPr lang="en-US"/>
          </a:p>
        </p:txBody>
      </p:sp>
    </p:spTree>
    <p:extLst>
      <p:ext uri="{BB962C8B-B14F-4D97-AF65-F5344CB8AC3E}">
        <p14:creationId xmlns:p14="http://schemas.microsoft.com/office/powerpoint/2010/main" val="294250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54C82-ED65-3B33-2410-7D96E6565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3361C-C72D-BAEC-248B-0C755B76B5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1B603-7D69-3531-0063-8C2068209F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747700-4DFA-B9BC-5B88-17D5AE70A233}"/>
              </a:ext>
            </a:extLst>
          </p:cNvPr>
          <p:cNvSpPr>
            <a:spLocks noGrp="1"/>
          </p:cNvSpPr>
          <p:nvPr>
            <p:ph type="sldNum" sz="quarter" idx="5"/>
          </p:nvPr>
        </p:nvSpPr>
        <p:spPr/>
        <p:txBody>
          <a:bodyPr/>
          <a:lstStyle/>
          <a:p>
            <a:fld id="{22DB7BAC-DCD3-164A-BB30-6A230474D9EC}" type="slidenum">
              <a:rPr lang="en-US" smtClean="0"/>
              <a:t>7</a:t>
            </a:fld>
            <a:endParaRPr lang="en-US"/>
          </a:p>
        </p:txBody>
      </p:sp>
    </p:spTree>
    <p:extLst>
      <p:ext uri="{BB962C8B-B14F-4D97-AF65-F5344CB8AC3E}">
        <p14:creationId xmlns:p14="http://schemas.microsoft.com/office/powerpoint/2010/main" val="1463301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B8C91-0CE6-1C00-D873-0E39B274F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FE98D-A093-D670-931A-AE1F8750B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E4AD7-6270-390E-8329-160ABCD9C4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C332A0-0932-3D39-AB57-5FE438F50EA1}"/>
              </a:ext>
            </a:extLst>
          </p:cNvPr>
          <p:cNvSpPr>
            <a:spLocks noGrp="1"/>
          </p:cNvSpPr>
          <p:nvPr>
            <p:ph type="sldNum" sz="quarter" idx="5"/>
          </p:nvPr>
        </p:nvSpPr>
        <p:spPr/>
        <p:txBody>
          <a:bodyPr/>
          <a:lstStyle/>
          <a:p>
            <a:fld id="{22DB7BAC-DCD3-164A-BB30-6A230474D9EC}" type="slidenum">
              <a:rPr lang="en-US" smtClean="0"/>
              <a:t>8</a:t>
            </a:fld>
            <a:endParaRPr lang="en-US"/>
          </a:p>
        </p:txBody>
      </p:sp>
    </p:spTree>
    <p:extLst>
      <p:ext uri="{BB962C8B-B14F-4D97-AF65-F5344CB8AC3E}">
        <p14:creationId xmlns:p14="http://schemas.microsoft.com/office/powerpoint/2010/main" val="109767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CB264-FAD9-3EC2-94F4-B382DB894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05506-2DE2-7809-A643-93A3B0D815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05D6B-F3EF-6767-E96E-CBF718219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EEFA8E-13B2-7B5D-26A9-797CA1811A30}"/>
              </a:ext>
            </a:extLst>
          </p:cNvPr>
          <p:cNvSpPr>
            <a:spLocks noGrp="1"/>
          </p:cNvSpPr>
          <p:nvPr>
            <p:ph type="sldNum" sz="quarter" idx="5"/>
          </p:nvPr>
        </p:nvSpPr>
        <p:spPr/>
        <p:txBody>
          <a:bodyPr/>
          <a:lstStyle/>
          <a:p>
            <a:fld id="{22DB7BAC-DCD3-164A-BB30-6A230474D9EC}" type="slidenum">
              <a:rPr lang="en-US" smtClean="0"/>
              <a:t>9</a:t>
            </a:fld>
            <a:endParaRPr lang="en-US"/>
          </a:p>
        </p:txBody>
      </p:sp>
    </p:spTree>
    <p:extLst>
      <p:ext uri="{BB962C8B-B14F-4D97-AF65-F5344CB8AC3E}">
        <p14:creationId xmlns:p14="http://schemas.microsoft.com/office/powerpoint/2010/main" val="3457742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845-0F9B-9E73-F8EB-25A28BF247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FA5AC35-87CB-0202-5185-AB1F63EA8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BDA376-E56B-F329-D90B-C7B1554C62A6}"/>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D722C398-2D14-6651-12C4-C4C97A6FA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F1E7A-EF19-215B-EA2F-97F8943F77B6}"/>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68290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C127-2A4E-7F0D-6EF6-557B381F53F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5B175F-B065-9374-0F33-9A552F2607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EFD4B4-612F-ECDD-9304-6B72A285720B}"/>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DD4FE5AC-A583-0454-635E-5BF82D782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06885-AD3C-96E7-AD0A-9E5BCA264ED8}"/>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64344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070D3-5032-1170-F10E-E37A56BC0DA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B5DD9-0FF4-7366-B84A-15F1B7AF52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D05B5F-6FC6-6F0D-5C24-CFFE098E0465}"/>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53B7BDAE-8219-CBBC-8301-720772F90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879219-FAF1-3E55-33BF-E750A018E985}"/>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1812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BCF8-0432-8AA9-0913-5741FB76BE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1A04FEB-2AE4-4422-2B61-85081D51DB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714BF5-79FB-F2BA-0155-8117362FD627}"/>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8E94097E-FED6-D30F-E3AC-6EE470188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8D0C9-2138-667B-25BF-D7A3DACC14C7}"/>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283746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11F5F-24FA-C352-4296-710243818BD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7104B4A-FC1D-E7B0-B67D-990CE443F0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DA95ECB-8EA9-5006-78A6-6763F64A31AC}"/>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09917147-734C-DEF2-E265-E408A9ED5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739D3-34BC-DFE9-6D77-2410D9C16EEE}"/>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22637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6951A-1493-290B-2C1D-28BD566A46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22BD91B-DEDC-9C56-4EAE-1EE62D5251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FA68819-CCEF-0CCB-DBBF-2840D916200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B9C079-2F9A-29C6-4B64-E800EE6D32D3}"/>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BD5C2D05-03E9-D5A6-51D6-A23A8AD2F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89CD0-2CB5-3678-C548-5F2B4A9D2CAC}"/>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29295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B84F1-04DD-3830-B73C-0E6FF30045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7A12498-D159-CB3A-0B21-A0BA4AC60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94286AB-6C5F-B9B2-236D-6DF98B235AD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A0BD041-BE9B-E7D0-1A05-1F492E1B4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0BADFAB-60BD-9250-FA1D-77E9EEF2510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BC60FA-ECD9-1C04-1110-04EE6F3C764C}"/>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8" name="Footer Placeholder 7">
            <a:extLst>
              <a:ext uri="{FF2B5EF4-FFF2-40B4-BE49-F238E27FC236}">
                <a16:creationId xmlns:a16="http://schemas.microsoft.com/office/drawing/2014/main" id="{D1B09209-3249-C1E3-6C41-A15366FF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41B056-A1DE-AD32-A80D-6972D84D6A4E}"/>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97242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C7E4-7A27-E604-AD8A-94636D64F2A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F82221-CFE6-5B82-A0D1-FA2AE1432391}"/>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4" name="Footer Placeholder 3">
            <a:extLst>
              <a:ext uri="{FF2B5EF4-FFF2-40B4-BE49-F238E27FC236}">
                <a16:creationId xmlns:a16="http://schemas.microsoft.com/office/drawing/2014/main" id="{D548CFAF-6012-CC1A-10C1-C1B2880FE3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0CFA2-1592-493E-7643-1DFFE7C71D00}"/>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20324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D3C02-FAE7-4420-75BA-43CC025C1FB1}"/>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3" name="Footer Placeholder 2">
            <a:extLst>
              <a:ext uri="{FF2B5EF4-FFF2-40B4-BE49-F238E27FC236}">
                <a16:creationId xmlns:a16="http://schemas.microsoft.com/office/drawing/2014/main" id="{A368C5B9-8155-EB49-23AA-DDAB3876E2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418A8-E2E5-DDAA-A370-D70862F723C5}"/>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297792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51FC-0F88-18CF-3895-3FB64CE0CCC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9C437E-5F87-D97E-ABFD-6EF93D4D69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8242CC1-E44B-0BB0-5687-FDEFA9368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A8AEFC-5B31-9F51-DD3A-68C67FB84685}"/>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19786F2C-BBB1-9013-0AA1-B95A68A585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34883-571F-5ECC-15AB-5A844F014CA9}"/>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1900622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1BB4-FCB8-1FD7-22AD-129EDD700B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5490FD9-B48C-DAEB-13C1-4A1B3DE629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FCEEAA-560C-372E-EFF1-F65CA5623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62BAE3-7871-F6C8-B2D9-0DA891171404}"/>
              </a:ext>
            </a:extLst>
          </p:cNvPr>
          <p:cNvSpPr>
            <a:spLocks noGrp="1"/>
          </p:cNvSpPr>
          <p:nvPr>
            <p:ph type="dt" sz="half" idx="10"/>
          </p:nvPr>
        </p:nvSpPr>
        <p:spPr/>
        <p:txBody>
          <a:bodyPr/>
          <a:lstStyle/>
          <a:p>
            <a:fld id="{50AEE700-2CD0-E647-A96F-88099AAAE460}" type="datetimeFigureOut">
              <a:rPr lang="en-US" smtClean="0"/>
              <a:t>6/4/2025</a:t>
            </a:fld>
            <a:endParaRPr lang="en-US"/>
          </a:p>
        </p:txBody>
      </p:sp>
      <p:sp>
        <p:nvSpPr>
          <p:cNvPr id="6" name="Footer Placeholder 5">
            <a:extLst>
              <a:ext uri="{FF2B5EF4-FFF2-40B4-BE49-F238E27FC236}">
                <a16:creationId xmlns:a16="http://schemas.microsoft.com/office/drawing/2014/main" id="{2B7FCDB3-D5C9-DD6A-A07D-93263B404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DC691-B126-3319-59E4-038F990E91CA}"/>
              </a:ext>
            </a:extLst>
          </p:cNvPr>
          <p:cNvSpPr>
            <a:spLocks noGrp="1"/>
          </p:cNvSpPr>
          <p:nvPr>
            <p:ph type="sldNum" sz="quarter" idx="12"/>
          </p:nvPr>
        </p:nvSpPr>
        <p:spPr/>
        <p:txBody>
          <a:bodyPr/>
          <a:lstStyle/>
          <a:p>
            <a:fld id="{6D9D08A7-193F-C14C-B9B9-A2E9965A11D1}" type="slidenum">
              <a:rPr lang="en-US" smtClean="0"/>
              <a:t>‹#›</a:t>
            </a:fld>
            <a:endParaRPr lang="en-US"/>
          </a:p>
        </p:txBody>
      </p:sp>
    </p:spTree>
    <p:extLst>
      <p:ext uri="{BB962C8B-B14F-4D97-AF65-F5344CB8AC3E}">
        <p14:creationId xmlns:p14="http://schemas.microsoft.com/office/powerpoint/2010/main" val="345213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E6035-15DB-3831-4216-DD52BF7C2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EF8CCE-BB2E-5C04-373D-F2181ED28C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9974BF-D92F-624B-EB4B-C970BB5FD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AEE700-2CD0-E647-A96F-88099AAAE460}" type="datetimeFigureOut">
              <a:rPr lang="en-US" smtClean="0"/>
              <a:t>6/4/2025</a:t>
            </a:fld>
            <a:endParaRPr lang="en-US"/>
          </a:p>
        </p:txBody>
      </p:sp>
      <p:sp>
        <p:nvSpPr>
          <p:cNvPr id="5" name="Footer Placeholder 4">
            <a:extLst>
              <a:ext uri="{FF2B5EF4-FFF2-40B4-BE49-F238E27FC236}">
                <a16:creationId xmlns:a16="http://schemas.microsoft.com/office/drawing/2014/main" id="{9ABAA1E0-08E4-771A-7574-5DAE705BC6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72C5C6-2648-BE16-F08C-89457EAF5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9D08A7-193F-C14C-B9B9-A2E9965A11D1}" type="slidenum">
              <a:rPr lang="en-US" smtClean="0"/>
              <a:t>‹#›</a:t>
            </a:fld>
            <a:endParaRPr lang="en-US"/>
          </a:p>
        </p:txBody>
      </p:sp>
    </p:spTree>
    <p:extLst>
      <p:ext uri="{BB962C8B-B14F-4D97-AF65-F5344CB8AC3E}">
        <p14:creationId xmlns:p14="http://schemas.microsoft.com/office/powerpoint/2010/main" val="2486975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1F8DA-0EA1-ABE5-4A66-660E9E7368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Street Spotters – Build your own Heritage Trail</a:t>
            </a:r>
          </a:p>
        </p:txBody>
      </p:sp>
      <p:pic>
        <p:nvPicPr>
          <p:cNvPr id="4" name="Picture 3" descr="A montage of images of things you find in te street such as post boxes, sign posts, statues etc.">
            <a:extLst>
              <a:ext uri="{FF2B5EF4-FFF2-40B4-BE49-F238E27FC236}">
                <a16:creationId xmlns:a16="http://schemas.microsoft.com/office/drawing/2014/main" id="{D72362C7-8FDF-8ADF-0AD3-981DE91820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20"/>
            <a:ext cx="12193280" cy="6857280"/>
          </a:xfrm>
          <a:prstGeom prst="rect">
            <a:avLst/>
          </a:prstGeom>
        </p:spPr>
      </p:pic>
    </p:spTree>
    <p:extLst>
      <p:ext uri="{BB962C8B-B14F-4D97-AF65-F5344CB8AC3E}">
        <p14:creationId xmlns:p14="http://schemas.microsoft.com/office/powerpoint/2010/main" val="27800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A90D66-7ED7-C9CB-BEAC-51625C752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21899-35E4-F040-0281-FE61A74EE4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Passageway for horse and carriage</a:t>
            </a:r>
          </a:p>
        </p:txBody>
      </p:sp>
      <p:pic>
        <p:nvPicPr>
          <p:cNvPr id="3" name="Picture 2" descr="Photo of a row of terraced house with a passageway between some of them. If you look closely at some terraced houses, you might see a tall gateway that goes to the back of the house.​&#10;&#10;These gateways were made big enough for a horse and carriage to pass through. ​&#10;&#10;In Victorian Britain, before cars were popular, people used them to get to small businesses that were behind the houses or to park the carriages and keep the horses in a stable at the back.​">
            <a:extLst>
              <a:ext uri="{FF2B5EF4-FFF2-40B4-BE49-F238E27FC236}">
                <a16:creationId xmlns:a16="http://schemas.microsoft.com/office/drawing/2014/main" id="{A9CB26AE-CD59-4F41-34A4-BC3FE4398A1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720"/>
            <a:ext cx="12193273" cy="6857276"/>
          </a:xfrm>
          <a:prstGeom prst="rect">
            <a:avLst/>
          </a:prstGeom>
        </p:spPr>
      </p:pic>
    </p:spTree>
    <p:extLst>
      <p:ext uri="{BB962C8B-B14F-4D97-AF65-F5344CB8AC3E}">
        <p14:creationId xmlns:p14="http://schemas.microsoft.com/office/powerpoint/2010/main" val="386991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340B662-BD93-566F-ADB3-F0277E9D3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ED4D1-1037-0097-C284-C2234588E2B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Houses that used to be corner shops</a:t>
            </a:r>
          </a:p>
        </p:txBody>
      </p:sp>
      <p:pic>
        <p:nvPicPr>
          <p:cNvPr id="3" name="Picture 2" descr="In Victorian times, small corner shops were very popular. ​&#10;&#10;​&#10;&#10;Since there were no supermarkets or cars back then, people bought all their food and other things they needed from these local shops. ​&#10;&#10;​&#10;Today, some of these corner shops have been turned into houses.​ A photo of two buildings with cut-away corners, one that's still a shop and one that's now just a house.">
            <a:extLst>
              <a:ext uri="{FF2B5EF4-FFF2-40B4-BE49-F238E27FC236}">
                <a16:creationId xmlns:a16="http://schemas.microsoft.com/office/drawing/2014/main" id="{E0E02FA2-EF98-E060-92ED-3219BC81C30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720"/>
            <a:ext cx="12193273" cy="6857275"/>
          </a:xfrm>
          <a:prstGeom prst="rect">
            <a:avLst/>
          </a:prstGeom>
        </p:spPr>
      </p:pic>
      <p:pic>
        <p:nvPicPr>
          <p:cNvPr id="5" name="Picture 4" descr="Can you spot a house with its fornt door on the corner of two streets?">
            <a:extLst>
              <a:ext uri="{FF2B5EF4-FFF2-40B4-BE49-F238E27FC236}">
                <a16:creationId xmlns:a16="http://schemas.microsoft.com/office/drawing/2014/main" id="{D06E10D8-893D-BD2A-1CD7-FE6D1700691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554940" y="3765176"/>
            <a:ext cx="5257801" cy="2393577"/>
          </a:xfrm>
          <a:prstGeom prst="rect">
            <a:avLst/>
          </a:prstGeom>
        </p:spPr>
      </p:pic>
    </p:spTree>
    <p:extLst>
      <p:ext uri="{BB962C8B-B14F-4D97-AF65-F5344CB8AC3E}">
        <p14:creationId xmlns:p14="http://schemas.microsoft.com/office/powerpoint/2010/main" val="16353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464DC9-A0F8-C4F6-DFC4-C0C8E73A1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B0DAA-4CC5-D7AC-7389-8D8BEB17194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Name plaques and dates</a:t>
            </a:r>
          </a:p>
        </p:txBody>
      </p:sp>
      <p:pic>
        <p:nvPicPr>
          <p:cNvPr id="3" name="Picture 2" descr="If you look carefully on some buildings, you may see names and dates of when the houses where built. A photo of a plaque that reads ' Globe Villas 1902'">
            <a:extLst>
              <a:ext uri="{FF2B5EF4-FFF2-40B4-BE49-F238E27FC236}">
                <a16:creationId xmlns:a16="http://schemas.microsoft.com/office/drawing/2014/main" id="{4AD1A652-2845-9E45-43B3-985C72342CA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720"/>
            <a:ext cx="12193273" cy="6857275"/>
          </a:xfrm>
          <a:prstGeom prst="rect">
            <a:avLst/>
          </a:prstGeom>
        </p:spPr>
      </p:pic>
    </p:spTree>
    <p:extLst>
      <p:ext uri="{BB962C8B-B14F-4D97-AF65-F5344CB8AC3E}">
        <p14:creationId xmlns:p14="http://schemas.microsoft.com/office/powerpoint/2010/main" val="151485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B2773E-12B3-BFFE-9A86-58D08F437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F5426-203A-A057-4FF9-8AF8B7A7F34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Street surfaces </a:t>
            </a:r>
          </a:p>
        </p:txBody>
      </p:sp>
      <p:pic>
        <p:nvPicPr>
          <p:cNvPr id="3" name="Picture 2" descr="You might notice old road surfaces that people used before tarmac was invented.​ If you are lucky, you might even see evidence of old tram lines. ​">
            <a:extLst>
              <a:ext uri="{FF2B5EF4-FFF2-40B4-BE49-F238E27FC236}">
                <a16:creationId xmlns:a16="http://schemas.microsoft.com/office/drawing/2014/main" id="{7B32CA58-46C3-C18B-2F76-00788148898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720"/>
            <a:ext cx="12193272" cy="6857274"/>
          </a:xfrm>
          <a:prstGeom prst="rect">
            <a:avLst/>
          </a:prstGeom>
        </p:spPr>
      </p:pic>
    </p:spTree>
    <p:extLst>
      <p:ext uri="{BB962C8B-B14F-4D97-AF65-F5344CB8AC3E}">
        <p14:creationId xmlns:p14="http://schemas.microsoft.com/office/powerpoint/2010/main" val="15336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5BBFA24-67F3-F849-B570-BB0A940637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AB36B-D3A0-1F9E-F0F3-E5692F02197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Street lights</a:t>
            </a:r>
          </a:p>
        </p:txBody>
      </p:sp>
      <p:pic>
        <p:nvPicPr>
          <p:cNvPr id="3" name="Picture 2" descr="The first public street to be illuminated by gaslight was Pall Mall, in London, in 1807.​&#10;&#10;The lights became increasingly popular and many different designs, normally made from iron, quickly followed.​&#10;&#10;The first electric lights were introduced in 1879. Outside London, Chesterfield in Derbyshire and Taunton in Somerset were lit by electricity from the 1880s.​ Some of these early lampposts still exist today.​">
            <a:extLst>
              <a:ext uri="{FF2B5EF4-FFF2-40B4-BE49-F238E27FC236}">
                <a16:creationId xmlns:a16="http://schemas.microsoft.com/office/drawing/2014/main" id="{3818F86A-2D03-E7C2-A287-92923F34C5A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 y="720"/>
            <a:ext cx="12193272" cy="6857274"/>
          </a:xfrm>
          <a:prstGeom prst="rect">
            <a:avLst/>
          </a:prstGeom>
        </p:spPr>
      </p:pic>
    </p:spTree>
    <p:extLst>
      <p:ext uri="{BB962C8B-B14F-4D97-AF65-F5344CB8AC3E}">
        <p14:creationId xmlns:p14="http://schemas.microsoft.com/office/powerpoint/2010/main" val="130286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97554D3-756F-F317-79A7-838749F69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758F9F-1AE1-8B26-23D1-137D547EBEA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Corner guard</a:t>
            </a:r>
          </a:p>
        </p:txBody>
      </p:sp>
      <p:pic>
        <p:nvPicPr>
          <p:cNvPr id="3" name="Picture 2" descr="Corner guards are sometimes called bollards or other names like guard stones, jostle stones, or wheel guards. ​&#10;&#10;A long time ago, people put them on the corners of buildings to stop carts, carriages, or cars from hitting and damaging the walls when turning.​&#10;&#10;They were usually made of strong materials like stone or iron and were often used in places with narrow streets where turning was tricky.​ Photo showing a rail andbollard used as a corner guard.">
            <a:extLst>
              <a:ext uri="{FF2B5EF4-FFF2-40B4-BE49-F238E27FC236}">
                <a16:creationId xmlns:a16="http://schemas.microsoft.com/office/drawing/2014/main" id="{1E1774F1-5B5D-CC74-7B99-7CBE570F7CA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 y="720"/>
            <a:ext cx="12193270" cy="6857273"/>
          </a:xfrm>
          <a:prstGeom prst="rect">
            <a:avLst/>
          </a:prstGeom>
        </p:spPr>
      </p:pic>
    </p:spTree>
    <p:extLst>
      <p:ext uri="{BB962C8B-B14F-4D97-AF65-F5344CB8AC3E}">
        <p14:creationId xmlns:p14="http://schemas.microsoft.com/office/powerpoint/2010/main" val="171978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5B8C39D-6957-A066-B5E3-16BC621EDE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5F378-B4B7-D3F7-3DB6-3579F9A812A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Boot scraper</a:t>
            </a:r>
          </a:p>
        </p:txBody>
      </p:sp>
      <p:pic>
        <p:nvPicPr>
          <p:cNvPr id="3" name="Picture 2" descr="Photo showing a boot scraper next to a door on a Victorian terraced house. Before cars were invented, people used horses to get around and most roads back then weren’t paved like they are today. ​&#10;&#10;This made the streets very messy with mud and horse poo. Because of this, people had to scrape and clean their shoes before going inside a house.​">
            <a:extLst>
              <a:ext uri="{FF2B5EF4-FFF2-40B4-BE49-F238E27FC236}">
                <a16:creationId xmlns:a16="http://schemas.microsoft.com/office/drawing/2014/main" id="{C71D7E30-CF75-6CDA-E50B-240AB69BB80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 y="720"/>
            <a:ext cx="12193268" cy="6857273"/>
          </a:xfrm>
          <a:prstGeom prst="rect">
            <a:avLst/>
          </a:prstGeom>
        </p:spPr>
      </p:pic>
    </p:spTree>
    <p:extLst>
      <p:ext uri="{BB962C8B-B14F-4D97-AF65-F5344CB8AC3E}">
        <p14:creationId xmlns:p14="http://schemas.microsoft.com/office/powerpoint/2010/main" val="36153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1DD08A-1149-296F-F1BA-2878C28400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C474A-CDC1-AA4E-1EB6-7D09B2903D1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Chimneys </a:t>
            </a:r>
          </a:p>
        </p:txBody>
      </p:sp>
      <p:pic>
        <p:nvPicPr>
          <p:cNvPr id="3" name="Picture 2" descr="Before central heating and radiators, people used wood and/or coal fires to keep their houses warm. ​&#10;&#10;Each big room had its own fireplace and smoke from the fire went up through the chimney and safely out of the house through a chimney pot.​ A photo showing a house with lots of chimney pots">
            <a:extLst>
              <a:ext uri="{FF2B5EF4-FFF2-40B4-BE49-F238E27FC236}">
                <a16:creationId xmlns:a16="http://schemas.microsoft.com/office/drawing/2014/main" id="{0DEDA71B-ED8C-5E30-589D-76470ABAA59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 y="720"/>
            <a:ext cx="12193268" cy="6857272"/>
          </a:xfrm>
          <a:prstGeom prst="rect">
            <a:avLst/>
          </a:prstGeom>
        </p:spPr>
      </p:pic>
      <p:pic>
        <p:nvPicPr>
          <p:cNvPr id="4" name="Picture 3" descr="How many different sorts of chimney pots can you spot?">
            <a:extLst>
              <a:ext uri="{FF2B5EF4-FFF2-40B4-BE49-F238E27FC236}">
                <a16:creationId xmlns:a16="http://schemas.microsoft.com/office/drawing/2014/main" id="{63C81F2F-4DB9-F469-0589-C0F7FF67197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03612" y="4047564"/>
            <a:ext cx="5486400" cy="2809715"/>
          </a:xfrm>
          <a:prstGeom prst="rect">
            <a:avLst/>
          </a:prstGeom>
        </p:spPr>
      </p:pic>
    </p:spTree>
    <p:extLst>
      <p:ext uri="{BB962C8B-B14F-4D97-AF65-F5344CB8AC3E}">
        <p14:creationId xmlns:p14="http://schemas.microsoft.com/office/powerpoint/2010/main" val="288850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16D37B4-2BE9-AD65-0390-F8682D6DB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4F769-41F7-30BB-4D49-9ACEBC97AAA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Thatched roof </a:t>
            </a:r>
          </a:p>
        </p:txBody>
      </p:sp>
      <p:pic>
        <p:nvPicPr>
          <p:cNvPr id="3" name="Picture 2" descr="a photo of a house with a thatched roof. In the past, straw was often used to make roofs for houses. It is waterproof and helps keep the house warm. ​&#10;&#10;Straw comes from the long stems of wheat, which is a plant people grow to make bread. ​&#10;&#10;After the grains are taken off to make flour, the leftover stalks were dried and used as bedding for people and animals or to make a thatched roof.">
            <a:extLst>
              <a:ext uri="{FF2B5EF4-FFF2-40B4-BE49-F238E27FC236}">
                <a16:creationId xmlns:a16="http://schemas.microsoft.com/office/drawing/2014/main" id="{C9D15AE0-59EF-B2AA-327C-29C0CCAA7A3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 y="720"/>
            <a:ext cx="12193266" cy="6857272"/>
          </a:xfrm>
          <a:prstGeom prst="rect">
            <a:avLst/>
          </a:prstGeom>
        </p:spPr>
      </p:pic>
    </p:spTree>
    <p:extLst>
      <p:ext uri="{BB962C8B-B14F-4D97-AF65-F5344CB8AC3E}">
        <p14:creationId xmlns:p14="http://schemas.microsoft.com/office/powerpoint/2010/main" val="173075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9DE29F-3BE7-5D11-56AD-A36F139C0A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E3C23-A66F-9906-FAC7-636EEAD60E9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Slate roofs</a:t>
            </a:r>
          </a:p>
        </p:txBody>
      </p:sp>
      <p:pic>
        <p:nvPicPr>
          <p:cNvPr id="3" name="Picture 2" descr="Slate is a natural rock that comes from underground. It’s special because it can be split into thin pieces, which makes it great for putting on roofs. ​&#10;&#10;A long time ago, before factories made tiles, people often used slate on their houses. Each piece of slate is a little different. ​&#10;&#10;On a slate roof, the bigger pieces are usually placed at the bottom, and the smaller ones are put near the top, which is called the apex. This helps the roof stay strong and keeps rainwater flowing off properly.​">
            <a:extLst>
              <a:ext uri="{FF2B5EF4-FFF2-40B4-BE49-F238E27FC236}">
                <a16:creationId xmlns:a16="http://schemas.microsoft.com/office/drawing/2014/main" id="{63329C05-46FE-348C-0A16-7D908E1EFC9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 y="720"/>
            <a:ext cx="12193266" cy="6857271"/>
          </a:xfrm>
          <a:prstGeom prst="rect">
            <a:avLst/>
          </a:prstGeom>
        </p:spPr>
      </p:pic>
    </p:spTree>
    <p:extLst>
      <p:ext uri="{BB962C8B-B14F-4D97-AF65-F5344CB8AC3E}">
        <p14:creationId xmlns:p14="http://schemas.microsoft.com/office/powerpoint/2010/main" val="42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D139532-2C46-3F7C-1656-B9F29DC5C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039B8-4864-1780-4E97-4184F5B013B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What’s special about where you live?</a:t>
            </a:r>
          </a:p>
        </p:txBody>
      </p:sp>
      <p:pic>
        <p:nvPicPr>
          <p:cNvPr id="4" name="Picture 3">
            <a:extLst>
              <a:ext uri="{FF2B5EF4-FFF2-40B4-BE49-F238E27FC236}">
                <a16:creationId xmlns:a16="http://schemas.microsoft.com/office/drawing/2014/main" id="{1F0D6813-938C-7FD9-15B2-CC5E593B5C2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627094"/>
            <a:ext cx="2783541" cy="2985247"/>
          </a:xfrm>
          <a:prstGeom prst="rect">
            <a:avLst/>
          </a:prstGeom>
        </p:spPr>
      </p:pic>
      <p:pic>
        <p:nvPicPr>
          <p:cNvPr id="7" name="Picture 6">
            <a:extLst>
              <a:ext uri="{FF2B5EF4-FFF2-40B4-BE49-F238E27FC236}">
                <a16:creationId xmlns:a16="http://schemas.microsoft.com/office/drawing/2014/main" id="{0ED5B8C5-0380-BD44-63DB-27B5BE2F678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59306" y="720"/>
            <a:ext cx="2030506" cy="2985247"/>
          </a:xfrm>
          <a:prstGeom prst="rect">
            <a:avLst/>
          </a:prstGeom>
        </p:spPr>
      </p:pic>
      <p:pic>
        <p:nvPicPr>
          <p:cNvPr id="9" name="Picture 8">
            <a:extLst>
              <a:ext uri="{FF2B5EF4-FFF2-40B4-BE49-F238E27FC236}">
                <a16:creationId xmlns:a16="http://schemas.microsoft.com/office/drawing/2014/main" id="{76907FAA-2FF0-16B2-9FD6-C2B452B54757}"/>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126940" y="720"/>
            <a:ext cx="4262719" cy="3334151"/>
          </a:xfrm>
          <a:prstGeom prst="rect">
            <a:avLst/>
          </a:prstGeom>
        </p:spPr>
      </p:pic>
      <p:pic>
        <p:nvPicPr>
          <p:cNvPr id="11" name="Picture 10">
            <a:extLst>
              <a:ext uri="{FF2B5EF4-FFF2-40B4-BE49-F238E27FC236}">
                <a16:creationId xmlns:a16="http://schemas.microsoft.com/office/drawing/2014/main" id="{00D97225-F89C-FCB5-D39D-5FA4CCE5BE64}"/>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641540" y="2017058"/>
            <a:ext cx="2551739" cy="3334151"/>
          </a:xfrm>
          <a:prstGeom prst="rect">
            <a:avLst/>
          </a:prstGeom>
        </p:spPr>
      </p:pic>
      <p:pic>
        <p:nvPicPr>
          <p:cNvPr id="13" name="Picture 12">
            <a:extLst>
              <a:ext uri="{FF2B5EF4-FFF2-40B4-BE49-F238E27FC236}">
                <a16:creationId xmlns:a16="http://schemas.microsoft.com/office/drawing/2014/main" id="{69B75216-F6E4-55D1-EB30-31D032CEB789}"/>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0" y="4612340"/>
            <a:ext cx="12193280" cy="2245659"/>
          </a:xfrm>
          <a:prstGeom prst="rect">
            <a:avLst/>
          </a:prstGeom>
        </p:spPr>
      </p:pic>
      <p:pic>
        <p:nvPicPr>
          <p:cNvPr id="15" name="Picture 14" descr="On the following slides, you will see different things that you may find on a walk through your local area. It will help you understand what you are looking at and the history behind it.​&#10;​&#10;Use the information to create your own checklist of things to spot near your school.">
            <a:extLst>
              <a:ext uri="{FF2B5EF4-FFF2-40B4-BE49-F238E27FC236}">
                <a16:creationId xmlns:a16="http://schemas.microsoft.com/office/drawing/2014/main" id="{DF428C15-4F0A-1249-C841-492688AE29D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01706" y="793376"/>
            <a:ext cx="11752729" cy="5472953"/>
          </a:xfrm>
          <a:prstGeom prst="rect">
            <a:avLst/>
          </a:prstGeom>
        </p:spPr>
      </p:pic>
    </p:spTree>
    <p:extLst>
      <p:ext uri="{BB962C8B-B14F-4D97-AF65-F5344CB8AC3E}">
        <p14:creationId xmlns:p14="http://schemas.microsoft.com/office/powerpoint/2010/main" val="158720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0"/>
                                  </p:stCondLst>
                                  <p:childTnLst>
                                    <p:anim calcmode="lin" valueType="num">
                                      <p:cBhvr additive="base">
                                        <p:cTn id="6" dur="1000"/>
                                        <p:tgtEl>
                                          <p:spTgt spid="4"/>
                                        </p:tgtEl>
                                        <p:attrNameLst>
                                          <p:attrName>ppt_x</p:attrName>
                                        </p:attrNameLst>
                                      </p:cBhvr>
                                      <p:tavLst>
                                        <p:tav tm="0">
                                          <p:val>
                                            <p:strVal val="ppt_x"/>
                                          </p:val>
                                        </p:tav>
                                        <p:tav tm="100000">
                                          <p:val>
                                            <p:strVal val="0-ppt_w/2"/>
                                          </p:val>
                                        </p:tav>
                                      </p:tavLst>
                                    </p:anim>
                                    <p:anim calcmode="lin" valueType="num">
                                      <p:cBhvr additive="base">
                                        <p:cTn id="7" dur="1000"/>
                                        <p:tgtEl>
                                          <p:spTgt spid="4"/>
                                        </p:tgtEl>
                                        <p:attrNameLst>
                                          <p:attrName>ppt_y</p:attrName>
                                        </p:attrNameLst>
                                      </p:cBhvr>
                                      <p:tavLst>
                                        <p:tav tm="0">
                                          <p:val>
                                            <p:strVal val="ppt_y"/>
                                          </p:val>
                                        </p:tav>
                                        <p:tav tm="100000">
                                          <p:val>
                                            <p:strVal val="ppt_y"/>
                                          </p:val>
                                        </p:tav>
                                      </p:tavLst>
                                    </p:anim>
                                    <p:set>
                                      <p:cBhvr>
                                        <p:cTn id="8" dur="1" fill="hold">
                                          <p:stCondLst>
                                            <p:cond delay="999"/>
                                          </p:stCondLst>
                                        </p:cTn>
                                        <p:tgtEl>
                                          <p:spTgt spid="4"/>
                                        </p:tgtEl>
                                        <p:attrNameLst>
                                          <p:attrName>style.visibility</p:attrName>
                                        </p:attrNameLst>
                                      </p:cBhvr>
                                      <p:to>
                                        <p:strVal val="hidden"/>
                                      </p:to>
                                    </p:set>
                                  </p:childTnLst>
                                </p:cTn>
                              </p:par>
                              <p:par>
                                <p:cTn id="9" presetID="2" presetClass="exit" presetSubtype="1" accel="50000" decel="50000" fill="hold" nodeType="withEffect">
                                  <p:stCondLst>
                                    <p:cond delay="0"/>
                                  </p:stCondLst>
                                  <p:childTnLst>
                                    <p:anim calcmode="lin" valueType="num">
                                      <p:cBhvr additive="base">
                                        <p:cTn id="10" dur="1000"/>
                                        <p:tgtEl>
                                          <p:spTgt spid="7"/>
                                        </p:tgtEl>
                                        <p:attrNameLst>
                                          <p:attrName>ppt_x</p:attrName>
                                        </p:attrNameLst>
                                      </p:cBhvr>
                                      <p:tavLst>
                                        <p:tav tm="0">
                                          <p:val>
                                            <p:strVal val="ppt_x"/>
                                          </p:val>
                                        </p:tav>
                                        <p:tav tm="100000">
                                          <p:val>
                                            <p:strVal val="ppt_x"/>
                                          </p:val>
                                        </p:tav>
                                      </p:tavLst>
                                    </p:anim>
                                    <p:anim calcmode="lin" valueType="num">
                                      <p:cBhvr additive="base">
                                        <p:cTn id="11" dur="1000"/>
                                        <p:tgtEl>
                                          <p:spTgt spid="7"/>
                                        </p:tgtEl>
                                        <p:attrNameLst>
                                          <p:attrName>ppt_y</p:attrName>
                                        </p:attrNameLst>
                                      </p:cBhvr>
                                      <p:tavLst>
                                        <p:tav tm="0">
                                          <p:val>
                                            <p:strVal val="ppt_y"/>
                                          </p:val>
                                        </p:tav>
                                        <p:tav tm="100000">
                                          <p:val>
                                            <p:strVal val="0-ppt_h/2"/>
                                          </p:val>
                                        </p:tav>
                                      </p:tavLst>
                                    </p:anim>
                                    <p:set>
                                      <p:cBhvr>
                                        <p:cTn id="12" dur="1" fill="hold">
                                          <p:stCondLst>
                                            <p:cond delay="999"/>
                                          </p:stCondLst>
                                        </p:cTn>
                                        <p:tgtEl>
                                          <p:spTgt spid="7"/>
                                        </p:tgtEl>
                                        <p:attrNameLst>
                                          <p:attrName>style.visibility</p:attrName>
                                        </p:attrNameLst>
                                      </p:cBhvr>
                                      <p:to>
                                        <p:strVal val="hidden"/>
                                      </p:to>
                                    </p:set>
                                  </p:childTnLst>
                                </p:cTn>
                              </p:par>
                              <p:par>
                                <p:cTn id="13" presetID="2" presetClass="exit" presetSubtype="3" accel="50000" decel="50000" fill="hold" nodeType="withEffect">
                                  <p:stCondLst>
                                    <p:cond delay="0"/>
                                  </p:stCondLst>
                                  <p:childTnLst>
                                    <p:anim calcmode="lin" valueType="num">
                                      <p:cBhvr additive="base">
                                        <p:cTn id="14" dur="1000"/>
                                        <p:tgtEl>
                                          <p:spTgt spid="9"/>
                                        </p:tgtEl>
                                        <p:attrNameLst>
                                          <p:attrName>ppt_x</p:attrName>
                                        </p:attrNameLst>
                                      </p:cBhvr>
                                      <p:tavLst>
                                        <p:tav tm="0">
                                          <p:val>
                                            <p:strVal val="ppt_x"/>
                                          </p:val>
                                        </p:tav>
                                        <p:tav tm="100000">
                                          <p:val>
                                            <p:strVal val="1+ppt_w/2"/>
                                          </p:val>
                                        </p:tav>
                                      </p:tavLst>
                                    </p:anim>
                                    <p:anim calcmode="lin" valueType="num">
                                      <p:cBhvr additive="base">
                                        <p:cTn id="15" dur="1000"/>
                                        <p:tgtEl>
                                          <p:spTgt spid="9"/>
                                        </p:tgtEl>
                                        <p:attrNameLst>
                                          <p:attrName>ppt_y</p:attrName>
                                        </p:attrNameLst>
                                      </p:cBhvr>
                                      <p:tavLst>
                                        <p:tav tm="0">
                                          <p:val>
                                            <p:strVal val="ppt_y"/>
                                          </p:val>
                                        </p:tav>
                                        <p:tav tm="100000">
                                          <p:val>
                                            <p:strVal val="0-ppt_h/2"/>
                                          </p:val>
                                        </p:tav>
                                      </p:tavLst>
                                    </p:anim>
                                    <p:set>
                                      <p:cBhvr>
                                        <p:cTn id="16" dur="1" fill="hold">
                                          <p:stCondLst>
                                            <p:cond delay="999"/>
                                          </p:stCondLst>
                                        </p:cTn>
                                        <p:tgtEl>
                                          <p:spTgt spid="9"/>
                                        </p:tgtEl>
                                        <p:attrNameLst>
                                          <p:attrName>style.visibility</p:attrName>
                                        </p:attrNameLst>
                                      </p:cBhvr>
                                      <p:to>
                                        <p:strVal val="hidden"/>
                                      </p:to>
                                    </p:set>
                                  </p:childTnLst>
                                </p:cTn>
                              </p:par>
                              <p:par>
                                <p:cTn id="17" presetID="2" presetClass="exit" presetSubtype="2" accel="50000" decel="50000" fill="hold" nodeType="withEffect">
                                  <p:stCondLst>
                                    <p:cond delay="0"/>
                                  </p:stCondLst>
                                  <p:childTnLst>
                                    <p:anim calcmode="lin" valueType="num">
                                      <p:cBhvr additive="base">
                                        <p:cTn id="18" dur="1000"/>
                                        <p:tgtEl>
                                          <p:spTgt spid="11"/>
                                        </p:tgtEl>
                                        <p:attrNameLst>
                                          <p:attrName>ppt_x</p:attrName>
                                        </p:attrNameLst>
                                      </p:cBhvr>
                                      <p:tavLst>
                                        <p:tav tm="0">
                                          <p:val>
                                            <p:strVal val="ppt_x"/>
                                          </p:val>
                                        </p:tav>
                                        <p:tav tm="100000">
                                          <p:val>
                                            <p:strVal val="1+ppt_w/2"/>
                                          </p:val>
                                        </p:tav>
                                      </p:tavLst>
                                    </p:anim>
                                    <p:anim calcmode="lin" valueType="num">
                                      <p:cBhvr additive="base">
                                        <p:cTn id="19" dur="1000"/>
                                        <p:tgtEl>
                                          <p:spTgt spid="11"/>
                                        </p:tgtEl>
                                        <p:attrNameLst>
                                          <p:attrName>ppt_y</p:attrName>
                                        </p:attrNameLst>
                                      </p:cBhvr>
                                      <p:tavLst>
                                        <p:tav tm="0">
                                          <p:val>
                                            <p:strVal val="ppt_y"/>
                                          </p:val>
                                        </p:tav>
                                        <p:tav tm="100000">
                                          <p:val>
                                            <p:strVal val="ppt_y"/>
                                          </p:val>
                                        </p:tav>
                                      </p:tavLst>
                                    </p:anim>
                                    <p:set>
                                      <p:cBhvr>
                                        <p:cTn id="20" dur="1" fill="hold">
                                          <p:stCondLst>
                                            <p:cond delay="999"/>
                                          </p:stCondLst>
                                        </p:cTn>
                                        <p:tgtEl>
                                          <p:spTgt spid="11"/>
                                        </p:tgtEl>
                                        <p:attrNameLst>
                                          <p:attrName>style.visibility</p:attrName>
                                        </p:attrNameLst>
                                      </p:cBhvr>
                                      <p:to>
                                        <p:strVal val="hidden"/>
                                      </p:to>
                                    </p:set>
                                  </p:childTnLst>
                                </p:cTn>
                              </p:par>
                              <p:par>
                                <p:cTn id="21" presetID="2" presetClass="exit" presetSubtype="4" accel="50000" decel="50000" fill="hold" nodeType="withEffect">
                                  <p:stCondLst>
                                    <p:cond delay="0"/>
                                  </p:stCondLst>
                                  <p:childTnLst>
                                    <p:anim calcmode="lin" valueType="num">
                                      <p:cBhvr additive="base">
                                        <p:cTn id="22" dur="1000"/>
                                        <p:tgtEl>
                                          <p:spTgt spid="13"/>
                                        </p:tgtEl>
                                        <p:attrNameLst>
                                          <p:attrName>ppt_x</p:attrName>
                                        </p:attrNameLst>
                                      </p:cBhvr>
                                      <p:tavLst>
                                        <p:tav tm="0">
                                          <p:val>
                                            <p:strVal val="ppt_x"/>
                                          </p:val>
                                        </p:tav>
                                        <p:tav tm="100000">
                                          <p:val>
                                            <p:strVal val="ppt_x"/>
                                          </p:val>
                                        </p:tav>
                                      </p:tavLst>
                                    </p:anim>
                                    <p:anim calcmode="lin" valueType="num">
                                      <p:cBhvr additive="base">
                                        <p:cTn id="23" dur="1000"/>
                                        <p:tgtEl>
                                          <p:spTgt spid="13"/>
                                        </p:tgtEl>
                                        <p:attrNameLst>
                                          <p:attrName>ppt_y</p:attrName>
                                        </p:attrNameLst>
                                      </p:cBhvr>
                                      <p:tavLst>
                                        <p:tav tm="0">
                                          <p:val>
                                            <p:strVal val="ppt_y"/>
                                          </p:val>
                                        </p:tav>
                                        <p:tav tm="100000">
                                          <p:val>
                                            <p:strVal val="1+ppt_h/2"/>
                                          </p:val>
                                        </p:tav>
                                      </p:tavLst>
                                    </p:anim>
                                    <p:set>
                                      <p:cBhvr>
                                        <p:cTn id="24" dur="1" fill="hold">
                                          <p:stCondLst>
                                            <p:cond delay="999"/>
                                          </p:stCondLst>
                                        </p:cTn>
                                        <p:tgtEl>
                                          <p:spTgt spid="13"/>
                                        </p:tgtEl>
                                        <p:attrNameLst>
                                          <p:attrName>style.visibility</p:attrName>
                                        </p:attrNameLst>
                                      </p:cBhvr>
                                      <p:to>
                                        <p:strVal val="hidden"/>
                                      </p:to>
                                    </p:set>
                                  </p:childTnLst>
                                </p:cTn>
                              </p:par>
                              <p:par>
                                <p:cTn id="25" presetID="2" presetClass="entr" presetSubtype="1" accel="50000" decel="50000" fill="hold" nodeType="withEffect">
                                  <p:stCondLst>
                                    <p:cond delay="2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C7AAC1-2C76-DD18-3741-EACDFDC79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76B96-F93B-3D50-5D4D-94FC4985030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Fire plaques</a:t>
            </a:r>
          </a:p>
        </p:txBody>
      </p:sp>
      <p:pic>
        <p:nvPicPr>
          <p:cNvPr id="3" name="Picture 2" descr="Before postal services most houses didn’t have addresses. ​&#10;&#10;Fire marks or plaques were put on buildings to show the properties that were insured. ​&#10;That way, the local fire brigade knew which houses had paid to be saved and which hadn’t!​ Photo of a metal fire plaque on an old house.">
            <a:extLst>
              <a:ext uri="{FF2B5EF4-FFF2-40B4-BE49-F238E27FC236}">
                <a16:creationId xmlns:a16="http://schemas.microsoft.com/office/drawing/2014/main" id="{6475EEF4-1D61-6680-7DCF-D773179B631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 y="720"/>
            <a:ext cx="12193265" cy="6857271"/>
          </a:xfrm>
          <a:prstGeom prst="rect">
            <a:avLst/>
          </a:prstGeom>
        </p:spPr>
      </p:pic>
    </p:spTree>
    <p:extLst>
      <p:ext uri="{BB962C8B-B14F-4D97-AF65-F5344CB8AC3E}">
        <p14:creationId xmlns:p14="http://schemas.microsoft.com/office/powerpoint/2010/main" val="395330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84E62B6-0296-3711-851C-B115911D33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441C86-6C1A-7053-1771-2550964FE7F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Coal holes</a:t>
            </a:r>
          </a:p>
        </p:txBody>
      </p:sp>
      <p:pic>
        <p:nvPicPr>
          <p:cNvPr id="3" name="Picture 2" descr="Photo of a circular metal garting in a pavement. A coal hole or coal grid is a hatch in the pavement above an underground coal bunker.​&#10;&#10;They are sometimes found outside houses that existed during the period when coal was widely used in fires for heating and cooking.​&#10;Most examples are from the early 19th century to the middle  of the 20th century.​">
            <a:extLst>
              <a:ext uri="{FF2B5EF4-FFF2-40B4-BE49-F238E27FC236}">
                <a16:creationId xmlns:a16="http://schemas.microsoft.com/office/drawing/2014/main" id="{DBAE26D3-2D89-2300-C2CF-911416F6630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 y="720"/>
            <a:ext cx="12193265" cy="6857270"/>
          </a:xfrm>
          <a:prstGeom prst="rect">
            <a:avLst/>
          </a:prstGeom>
        </p:spPr>
      </p:pic>
    </p:spTree>
    <p:extLst>
      <p:ext uri="{BB962C8B-B14F-4D97-AF65-F5344CB8AC3E}">
        <p14:creationId xmlns:p14="http://schemas.microsoft.com/office/powerpoint/2010/main" val="13412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0431BCE-3530-5C11-2E9B-E62EFEEDC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AD991-1ECD-D8D9-E6BF-52825155175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Phone boxes</a:t>
            </a:r>
          </a:p>
        </p:txBody>
      </p:sp>
      <p:pic>
        <p:nvPicPr>
          <p:cNvPr id="3" name="Picture 2" descr="Although many telephone boxes now have other uses (including libraries, first aid stations, and even a little theatre!) they are still an important part of many streets. Photos of 4 different types of phonebox.">
            <a:extLst>
              <a:ext uri="{FF2B5EF4-FFF2-40B4-BE49-F238E27FC236}">
                <a16:creationId xmlns:a16="http://schemas.microsoft.com/office/drawing/2014/main" id="{BCD5EC5B-7C3C-780D-EA1C-6E67619F9CF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 y="720"/>
            <a:ext cx="12193265" cy="6857270"/>
          </a:xfrm>
          <a:prstGeom prst="rect">
            <a:avLst/>
          </a:prstGeom>
        </p:spPr>
      </p:pic>
      <p:pic>
        <p:nvPicPr>
          <p:cNvPr id="4" name="Picture 3" descr="Can you find any telephone boxes?">
            <a:extLst>
              <a:ext uri="{FF2B5EF4-FFF2-40B4-BE49-F238E27FC236}">
                <a16:creationId xmlns:a16="http://schemas.microsoft.com/office/drawing/2014/main" id="{C7DF74EB-75AD-B1C8-D1C9-E887884AE4C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3617258"/>
            <a:ext cx="4679576" cy="3240021"/>
          </a:xfrm>
          <a:prstGeom prst="rect">
            <a:avLst/>
          </a:prstGeom>
        </p:spPr>
      </p:pic>
    </p:spTree>
    <p:extLst>
      <p:ext uri="{BB962C8B-B14F-4D97-AF65-F5344CB8AC3E}">
        <p14:creationId xmlns:p14="http://schemas.microsoft.com/office/powerpoint/2010/main" val="12908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0-#ppt_w/2"/>
                                          </p:val>
                                        </p:tav>
                                        <p:tav tm="100000">
                                          <p:val>
                                            <p:strVal val="#ppt_x"/>
                                          </p:val>
                                        </p:tav>
                                      </p:tavLst>
                                    </p:anim>
                                    <p:anim calcmode="lin" valueType="num">
                                      <p:cBhvr additive="base">
                                        <p:cTn id="1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8E1B3CA-F6E1-67DB-AB28-860945D67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05CB1-CF3E-AD80-3CB0-639BD0EE866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Post boxes</a:t>
            </a:r>
          </a:p>
        </p:txBody>
      </p:sp>
      <p:pic>
        <p:nvPicPr>
          <p:cNvPr id="3" name="Picture 2" descr="The first Royal Mail post boxes were installed in England in 1853. Since then, their design has changed many times.​&#10;​&#10;There are lots of different types of post box for you to find. You can also look for the royal cypher on them which tells you who was on the throne at the time they were put up.​ Photos of 4 different types of post box and a diagram showing the different royal cyphers used on them.">
            <a:extLst>
              <a:ext uri="{FF2B5EF4-FFF2-40B4-BE49-F238E27FC236}">
                <a16:creationId xmlns:a16="http://schemas.microsoft.com/office/drawing/2014/main" id="{A8C5968E-B47B-FDCC-F608-D498BE7D6FC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 y="720"/>
            <a:ext cx="12193263" cy="6857270"/>
          </a:xfrm>
          <a:prstGeom prst="rect">
            <a:avLst/>
          </a:prstGeom>
        </p:spPr>
      </p:pic>
    </p:spTree>
    <p:extLst>
      <p:ext uri="{BB962C8B-B14F-4D97-AF65-F5344CB8AC3E}">
        <p14:creationId xmlns:p14="http://schemas.microsoft.com/office/powerpoint/2010/main" val="278234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73844F-41FC-A27A-65E6-707CE75D6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77016-5813-0694-EA96-D3B525B3DE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Crossings and beacons</a:t>
            </a:r>
          </a:p>
        </p:txBody>
      </p:sp>
      <p:pic>
        <p:nvPicPr>
          <p:cNvPr id="3" name="Picture 2" descr="Crossing roads is something we all do almost every day. The first official crossings were introduced in 1935, and the lights that accompanied them were almost immediately called ‘Belisha Beacons’, after the Transport Minister who introduced them. ​&#10;&#10;​&#10;&#10;The painted white stripes, which led to the crossings becoming known as ‘zebra crossings’ were first introduced in 1949. ​Photo showing the famous Abbey Road zebra crossing in London.">
            <a:extLst>
              <a:ext uri="{FF2B5EF4-FFF2-40B4-BE49-F238E27FC236}">
                <a16:creationId xmlns:a16="http://schemas.microsoft.com/office/drawing/2014/main" id="{092EAB0E-4934-885A-3421-21951E50EDB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 y="720"/>
            <a:ext cx="12193263" cy="6857269"/>
          </a:xfrm>
          <a:prstGeom prst="rect">
            <a:avLst/>
          </a:prstGeom>
        </p:spPr>
      </p:pic>
    </p:spTree>
    <p:extLst>
      <p:ext uri="{BB962C8B-B14F-4D97-AF65-F5344CB8AC3E}">
        <p14:creationId xmlns:p14="http://schemas.microsoft.com/office/powerpoint/2010/main" val="40682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0F047AF-3AA5-1F93-1A4B-9CD271E323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1DA149-7B4B-F838-0745-AC329EE6E0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War Memorials</a:t>
            </a:r>
          </a:p>
        </p:txBody>
      </p:sp>
      <p:pic>
        <p:nvPicPr>
          <p:cNvPr id="3" name="Picture 2" descr="We remember soldiers who died during wars by maintaining monuments or places of rest, allowing people to have a place to pray, think and remember the past. Photo of a war memorial with a soldier on top and a close-up photo of a statue of a soldier stiing down with his head bowed.">
            <a:extLst>
              <a:ext uri="{FF2B5EF4-FFF2-40B4-BE49-F238E27FC236}">
                <a16:creationId xmlns:a16="http://schemas.microsoft.com/office/drawing/2014/main" id="{7748EFD0-1F3F-8642-72F9-BF90311FD2F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 y="720"/>
            <a:ext cx="12193259" cy="6857267"/>
          </a:xfrm>
          <a:prstGeom prst="rect">
            <a:avLst/>
          </a:prstGeom>
        </p:spPr>
      </p:pic>
      <p:pic>
        <p:nvPicPr>
          <p:cNvPr id="2" name="Picture 1" descr="There area around 100,00 war memorials in the UK.">
            <a:extLst>
              <a:ext uri="{FF2B5EF4-FFF2-40B4-BE49-F238E27FC236}">
                <a16:creationId xmlns:a16="http://schemas.microsoft.com/office/drawing/2014/main" id="{CDFDD648-C0A9-7151-738A-10BB2AB35DA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0" y="2743200"/>
            <a:ext cx="5419165" cy="2958353"/>
          </a:xfrm>
          <a:prstGeom prst="rect">
            <a:avLst/>
          </a:prstGeom>
        </p:spPr>
      </p:pic>
    </p:spTree>
    <p:extLst>
      <p:ext uri="{BB962C8B-B14F-4D97-AF65-F5344CB8AC3E}">
        <p14:creationId xmlns:p14="http://schemas.microsoft.com/office/powerpoint/2010/main" val="422462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ABBF1F1-D30E-1FE0-3BC9-BC6425F21B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7068FB-1721-FA06-7A4E-81358EA3E37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'Blue' plaques</a:t>
            </a:r>
          </a:p>
        </p:txBody>
      </p:sp>
      <p:pic>
        <p:nvPicPr>
          <p:cNvPr id="3" name="Picture 2" descr="The first official scheme to put up plaques to commemorate famous people was begun in the 1860s by the Society of Arts. The first plaque was to the poet Lord Byron, put up in 1867.​&#10;&#10;​&#10;&#10;Today national 'Blue' plaque schemes are run by English Heritage in London and Historic England outside of London.​&#10;&#10;​&#10;&#10;However, there are hundreds of other local societies that also run plaque schemes across the county.​ Photos of two differnt types of 'blue' plaque">
            <a:extLst>
              <a:ext uri="{FF2B5EF4-FFF2-40B4-BE49-F238E27FC236}">
                <a16:creationId xmlns:a16="http://schemas.microsoft.com/office/drawing/2014/main" id="{5C102CF9-9ACA-7BD0-6545-7B04503BE43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 y="720"/>
            <a:ext cx="12193259" cy="6857267"/>
          </a:xfrm>
          <a:prstGeom prst="rect">
            <a:avLst/>
          </a:prstGeom>
        </p:spPr>
      </p:pic>
      <p:pic>
        <p:nvPicPr>
          <p:cNvPr id="2" name="Picture 1" descr="Has anyone got a plaque near you? Who would you like to have a plaque?">
            <a:extLst>
              <a:ext uri="{FF2B5EF4-FFF2-40B4-BE49-F238E27FC236}">
                <a16:creationId xmlns:a16="http://schemas.microsoft.com/office/drawing/2014/main" id="{A32A5FA2-D8BF-4BCA-9CD1-365A7F089DD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99094" y="4195482"/>
            <a:ext cx="5992906" cy="2661797"/>
          </a:xfrm>
          <a:prstGeom prst="rect">
            <a:avLst/>
          </a:prstGeom>
        </p:spPr>
      </p:pic>
    </p:spTree>
    <p:extLst>
      <p:ext uri="{BB962C8B-B14F-4D97-AF65-F5344CB8AC3E}">
        <p14:creationId xmlns:p14="http://schemas.microsoft.com/office/powerpoint/2010/main" val="76250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accel="50000"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05FBB4-DC3B-43E1-5DCC-620639A0CC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6D64FA-423C-5039-6D6F-9705B834A2F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Statues and sculptures</a:t>
            </a:r>
          </a:p>
        </p:txBody>
      </p:sp>
      <p:pic>
        <p:nvPicPr>
          <p:cNvPr id="3" name="Picture 2" descr="For hundreds of years, we have celebrated important people and events with statues and sculptures in public places. ​&#10;&#10;​&#10;&#10;Sometimes a sculpture can tell you something about the past, sometimes it is just there for us to enjoy as a piece of art. Through our culture, places, stories, and rituals we pass down what matters to us. Photos of 4 differnt types of statue; a soldier, a bear, a fisherman and a footballer">
            <a:extLst>
              <a:ext uri="{FF2B5EF4-FFF2-40B4-BE49-F238E27FC236}">
                <a16:creationId xmlns:a16="http://schemas.microsoft.com/office/drawing/2014/main" id="{EE79DE08-25C4-C2AE-A4C4-898CBD6E8B3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 y="720"/>
            <a:ext cx="12193257" cy="6857267"/>
          </a:xfrm>
          <a:prstGeom prst="rect">
            <a:avLst/>
          </a:prstGeom>
        </p:spPr>
      </p:pic>
      <p:pic>
        <p:nvPicPr>
          <p:cNvPr id="2" name="Picture 1" descr="What or who would you like to see a statue of in your neighbourhood?">
            <a:extLst>
              <a:ext uri="{FF2B5EF4-FFF2-40B4-BE49-F238E27FC236}">
                <a16:creationId xmlns:a16="http://schemas.microsoft.com/office/drawing/2014/main" id="{EE8BA1B8-4ADB-77DB-1479-FD0E72DDE68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777318" y="145684"/>
            <a:ext cx="5414682" cy="3078656"/>
          </a:xfrm>
          <a:prstGeom prst="rect">
            <a:avLst/>
          </a:prstGeom>
        </p:spPr>
      </p:pic>
    </p:spTree>
    <p:extLst>
      <p:ext uri="{BB962C8B-B14F-4D97-AF65-F5344CB8AC3E}">
        <p14:creationId xmlns:p14="http://schemas.microsoft.com/office/powerpoint/2010/main" val="355424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2" accel="50000"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FAF55B3-B8DE-180E-AA2A-B6C2C22CD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46A45C-439C-4602-1D67-AC87DB334B1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Walk around your local area</a:t>
            </a:r>
          </a:p>
        </p:txBody>
      </p:sp>
      <p:pic>
        <p:nvPicPr>
          <p:cNvPr id="6" name="Picture 5" descr="Now, go for a walk aorund your local area and see how many features you can find.">
            <a:extLst>
              <a:ext uri="{FF2B5EF4-FFF2-40B4-BE49-F238E27FC236}">
                <a16:creationId xmlns:a16="http://schemas.microsoft.com/office/drawing/2014/main" id="{CBB7FCCB-A206-8A0A-110A-5F783281A73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12694" y="1963271"/>
            <a:ext cx="6441141" cy="1842248"/>
          </a:xfrm>
          <a:prstGeom prst="rect">
            <a:avLst/>
          </a:prstGeom>
        </p:spPr>
      </p:pic>
      <p:pic>
        <p:nvPicPr>
          <p:cNvPr id="4" name="Picture 3" descr="Use the sheet provided to create a  checklist for your own Heritatg Trail. Image of the worksheet">
            <a:extLst>
              <a:ext uri="{FF2B5EF4-FFF2-40B4-BE49-F238E27FC236}">
                <a16:creationId xmlns:a16="http://schemas.microsoft.com/office/drawing/2014/main" id="{78F3616C-6732-3388-6871-02C775202E1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7165" y="3966882"/>
            <a:ext cx="6911788" cy="1290918"/>
          </a:xfrm>
          <a:prstGeom prst="rect">
            <a:avLst/>
          </a:prstGeom>
        </p:spPr>
      </p:pic>
      <p:pic>
        <p:nvPicPr>
          <p:cNvPr id="5" name="Picture 4">
            <a:extLst>
              <a:ext uri="{FF2B5EF4-FFF2-40B4-BE49-F238E27FC236}">
                <a16:creationId xmlns:a16="http://schemas.microsoft.com/office/drawing/2014/main" id="{D2BE7A81-C593-1AD0-2763-A4E738BDA93F}"/>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801658" y="506763"/>
            <a:ext cx="3881359" cy="5844474"/>
          </a:xfrm>
          <a:prstGeom prst="rect">
            <a:avLst/>
          </a:prstGeom>
        </p:spPr>
      </p:pic>
    </p:spTree>
    <p:extLst>
      <p:ext uri="{BB962C8B-B14F-4D97-AF65-F5344CB8AC3E}">
        <p14:creationId xmlns:p14="http://schemas.microsoft.com/office/powerpoint/2010/main" val="112687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2" presetClass="entr" presetSubtype="2" accel="50000" decel="5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BAB6647-FF3F-91DD-7C2D-ACAFD962F2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485062-49D4-9C81-18ED-9359509D40C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Terraced Houses</a:t>
            </a:r>
          </a:p>
        </p:txBody>
      </p:sp>
      <p:pic>
        <p:nvPicPr>
          <p:cNvPr id="3" name="Picture 2" descr="TTerraced houses were popular during the Victorian and Edwardian times. These houses are built in rows and joined to each other on both sides. This means they need fewer materials to build and stay warmer. ​&#10;&#10;Terraced houses were made when lots of people moved to cities to work in factories during the Industrial Revolution.​&#10;&#10;A long time ago, they usually had a toilet outside in the yard. Now, most of them have been changed to have a bathroom inside instead. Photo of a typical terrace house">
            <a:extLst>
              <a:ext uri="{FF2B5EF4-FFF2-40B4-BE49-F238E27FC236}">
                <a16:creationId xmlns:a16="http://schemas.microsoft.com/office/drawing/2014/main" id="{47509F17-0027-8B9B-5929-09FDD351FC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79" cy="6857279"/>
          </a:xfrm>
          <a:prstGeom prst="rect">
            <a:avLst/>
          </a:prstGeom>
        </p:spPr>
      </p:pic>
      <p:pic>
        <p:nvPicPr>
          <p:cNvPr id="2" name="Picture 1" descr="If you can see around the back, can you see evidence of old outside toilets?">
            <a:extLst>
              <a:ext uri="{FF2B5EF4-FFF2-40B4-BE49-F238E27FC236}">
                <a16:creationId xmlns:a16="http://schemas.microsoft.com/office/drawing/2014/main" id="{37D04F89-3CCF-349F-A86E-267C3D4C95A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96000" y="720"/>
            <a:ext cx="4970929" cy="2675245"/>
          </a:xfrm>
          <a:prstGeom prst="rect">
            <a:avLst/>
          </a:prstGeom>
        </p:spPr>
      </p:pic>
    </p:spTree>
    <p:extLst>
      <p:ext uri="{BB962C8B-B14F-4D97-AF65-F5344CB8AC3E}">
        <p14:creationId xmlns:p14="http://schemas.microsoft.com/office/powerpoint/2010/main" val="117229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accel="50000"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4AE45FF-AD0F-3A87-346C-07A14E5F9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B4442-6DB9-66FF-FA87-F4E041D5BA8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Semi-detached houses</a:t>
            </a:r>
          </a:p>
        </p:txBody>
      </p:sp>
      <p:pic>
        <p:nvPicPr>
          <p:cNvPr id="3" name="Picture 2" descr="Semi-detached houses are two houses joined together on one side. They started becoming popular for families in the 1930s. ​&#10;&#10;Unlike most Victorian terrace houses, these homes usually had an indoor toilet and bathroom from the start, and many even have had central heating. ​&#10;You might still see a chimney on these houses because they often had a fireplace too.​ Photo of a typcal semi-detatched house">
            <a:extLst>
              <a:ext uri="{FF2B5EF4-FFF2-40B4-BE49-F238E27FC236}">
                <a16:creationId xmlns:a16="http://schemas.microsoft.com/office/drawing/2014/main" id="{3606568C-8729-1759-9463-3EA34987ADD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720"/>
            <a:ext cx="12193279" cy="6857278"/>
          </a:xfrm>
          <a:prstGeom prst="rect">
            <a:avLst/>
          </a:prstGeom>
        </p:spPr>
      </p:pic>
    </p:spTree>
    <p:extLst>
      <p:ext uri="{BB962C8B-B14F-4D97-AF65-F5344CB8AC3E}">
        <p14:creationId xmlns:p14="http://schemas.microsoft.com/office/powerpoint/2010/main" val="1661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123BC8A-BE4D-E5C5-B71E-2131D4232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6361E2-1EA3-875C-9FC7-E4FA50279A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Detached house</a:t>
            </a:r>
          </a:p>
        </p:txBody>
      </p:sp>
      <p:pic>
        <p:nvPicPr>
          <p:cNvPr id="3" name="Picture 2" descr="Detached houses are not joined to any other house. They stand alone.">
            <a:extLst>
              <a:ext uri="{FF2B5EF4-FFF2-40B4-BE49-F238E27FC236}">
                <a16:creationId xmlns:a16="http://schemas.microsoft.com/office/drawing/2014/main" id="{AE5F5564-B70D-469B-EA56-DC15B0A0A1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0"/>
            <a:ext cx="12193277" cy="6857277"/>
          </a:xfrm>
          <a:prstGeom prst="rect">
            <a:avLst/>
          </a:prstGeom>
        </p:spPr>
      </p:pic>
    </p:spTree>
    <p:extLst>
      <p:ext uri="{BB962C8B-B14F-4D97-AF65-F5344CB8AC3E}">
        <p14:creationId xmlns:p14="http://schemas.microsoft.com/office/powerpoint/2010/main" val="352293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8C89353-2ECF-A709-B5F8-F1BA4A06F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B6505-74E2-1587-6625-9E642AE5C07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Bungalow</a:t>
            </a:r>
          </a:p>
        </p:txBody>
      </p:sp>
      <p:pic>
        <p:nvPicPr>
          <p:cNvPr id="3" name="Picture 2" descr="Photo of a typical bungalow. Bungalows are houses with no upstairs. ​&#10;&#10;Everything—like the kitchen, living room, bathroom, and bedrooms—is on the ground floor. ​&#10;They can be popular with older people because there are no stairs to climb.​">
            <a:extLst>
              <a:ext uri="{FF2B5EF4-FFF2-40B4-BE49-F238E27FC236}">
                <a16:creationId xmlns:a16="http://schemas.microsoft.com/office/drawing/2014/main" id="{062A3199-E807-3815-D2F3-5DD61E6A55B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 y="720"/>
            <a:ext cx="12193277" cy="6857277"/>
          </a:xfrm>
          <a:prstGeom prst="rect">
            <a:avLst/>
          </a:prstGeom>
        </p:spPr>
      </p:pic>
    </p:spTree>
    <p:extLst>
      <p:ext uri="{BB962C8B-B14F-4D97-AF65-F5344CB8AC3E}">
        <p14:creationId xmlns:p14="http://schemas.microsoft.com/office/powerpoint/2010/main" val="7852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49EE83-B355-A8B5-1FF1-81E84A9DA8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66D6BA-1640-C333-3956-8956052671E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Mock Tudor features</a:t>
            </a:r>
          </a:p>
        </p:txBody>
      </p:sp>
      <p:pic>
        <p:nvPicPr>
          <p:cNvPr id="3" name="Picture 2" descr="Architects often use designs from the past in modern buildings. ​&#10;&#10;For example, some newer houses might have exposed wooden beams like those found in Tudor buildings or tall columns like in old Roman or Greek buildings.">
            <a:extLst>
              <a:ext uri="{FF2B5EF4-FFF2-40B4-BE49-F238E27FC236}">
                <a16:creationId xmlns:a16="http://schemas.microsoft.com/office/drawing/2014/main" id="{8CD0C29B-BA9F-D336-8489-0110A572F86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 y="720"/>
            <a:ext cx="12193275" cy="6857277"/>
          </a:xfrm>
          <a:prstGeom prst="rect">
            <a:avLst/>
          </a:prstGeom>
        </p:spPr>
      </p:pic>
      <p:pic>
        <p:nvPicPr>
          <p:cNvPr id="2" name="Picture 1" descr="Can you notice anything like this on your heritage trail?">
            <a:extLst>
              <a:ext uri="{FF2B5EF4-FFF2-40B4-BE49-F238E27FC236}">
                <a16:creationId xmlns:a16="http://schemas.microsoft.com/office/drawing/2014/main" id="{6A4C7626-E051-82C3-FB49-6667D09CAC3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11941" y="3818965"/>
            <a:ext cx="5459506" cy="2474259"/>
          </a:xfrm>
          <a:prstGeom prst="rect">
            <a:avLst/>
          </a:prstGeom>
        </p:spPr>
      </p:pic>
    </p:spTree>
    <p:extLst>
      <p:ext uri="{BB962C8B-B14F-4D97-AF65-F5344CB8AC3E}">
        <p14:creationId xmlns:p14="http://schemas.microsoft.com/office/powerpoint/2010/main" val="23188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accel="50000"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6601141-B25E-8466-0D33-F1EAEA2BF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C4E9C-7194-E54D-4CEE-71BB7124504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Georgian sash windows</a:t>
            </a:r>
          </a:p>
        </p:txBody>
      </p:sp>
      <p:pic>
        <p:nvPicPr>
          <p:cNvPr id="3" name="Picture 2" descr="Sash windows have one or more windows that can be moved up or down. Sash windows from the Georgian period (1714-1836) typically have 12 small panes of glass.​&#10;&#10;​&#10;&#10;Each pane of glass was hand-blown and cut to shape. Because of this you can spot if the window still has its original glass, as it will be a little bit 'wobbly' or imperfect when you look closely at it.​ Photo of a Georgian sash windows with labels pointing out te 12 small panes of glass and the fact the glass looks 'wobbly'.">
            <a:extLst>
              <a:ext uri="{FF2B5EF4-FFF2-40B4-BE49-F238E27FC236}">
                <a16:creationId xmlns:a16="http://schemas.microsoft.com/office/drawing/2014/main" id="{34FCF997-9116-A442-9A06-18977EF5478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 y="720"/>
            <a:ext cx="12193261" cy="6857268"/>
          </a:xfrm>
          <a:prstGeom prst="rect">
            <a:avLst/>
          </a:prstGeom>
        </p:spPr>
      </p:pic>
    </p:spTree>
    <p:extLst>
      <p:ext uri="{BB962C8B-B14F-4D97-AF65-F5344CB8AC3E}">
        <p14:creationId xmlns:p14="http://schemas.microsoft.com/office/powerpoint/2010/main" val="13911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AA8E032-844B-06F2-2868-CDF6F4A5A4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AB30B-E79C-9493-270C-ED320964EE9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GB" dirty="0"/>
              <a:t>Victorian sash windows</a:t>
            </a:r>
          </a:p>
        </p:txBody>
      </p:sp>
      <p:pic>
        <p:nvPicPr>
          <p:cNvPr id="3" name="Picture 2" descr="Sash windows have one or more windows that can be moved up or down. Sash windows from the Victorian period (1837-1901) typically have 4 larger panes of glass and horns (the ‘sticky-out’ bits on the bottom of the frame, to support the heavier weight of the glass.​&#10;&#10;​&#10;&#10;In Victorian times, the hand-blown method from Georgian times became less common and glass was made using machines. This is why Victorian windows could now have much bigger (and heavier) panes of glass and the glass isn't 'wobbly'.​ Photo of a Victorian Sash window with labels showing the 4 panes of glass and 'horens' on the frame.">
            <a:extLst>
              <a:ext uri="{FF2B5EF4-FFF2-40B4-BE49-F238E27FC236}">
                <a16:creationId xmlns:a16="http://schemas.microsoft.com/office/drawing/2014/main" id="{254E051F-8C7D-AC7F-C6E5-52C02FD12BD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 y="720"/>
            <a:ext cx="12193261" cy="6857268"/>
          </a:xfrm>
          <a:prstGeom prst="rect">
            <a:avLst/>
          </a:prstGeom>
        </p:spPr>
      </p:pic>
    </p:spTree>
    <p:extLst>
      <p:ext uri="{BB962C8B-B14F-4D97-AF65-F5344CB8AC3E}">
        <p14:creationId xmlns:p14="http://schemas.microsoft.com/office/powerpoint/2010/main" val="180133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272</TotalTime>
  <Words>112</Words>
  <Application>Microsoft Office PowerPoint</Application>
  <PresentationFormat>Widescreen</PresentationFormat>
  <Paragraphs>56</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Aptos</vt:lpstr>
      <vt:lpstr>Arial</vt:lpstr>
      <vt:lpstr>Aptos Display</vt:lpstr>
      <vt:lpstr>Office Theme</vt:lpstr>
      <vt:lpstr>Street Spotters – Build your own Heritage Trail</vt:lpstr>
      <vt:lpstr>What’s special about where you live?</vt:lpstr>
      <vt:lpstr>Terraced Houses</vt:lpstr>
      <vt:lpstr>Semi-detached houses</vt:lpstr>
      <vt:lpstr>Detached house</vt:lpstr>
      <vt:lpstr>Bungalow</vt:lpstr>
      <vt:lpstr>Mock Tudor features</vt:lpstr>
      <vt:lpstr>Georgian sash windows</vt:lpstr>
      <vt:lpstr>Victorian sash windows</vt:lpstr>
      <vt:lpstr>Passageway for horse and carriage</vt:lpstr>
      <vt:lpstr>Houses that used to be corner shops</vt:lpstr>
      <vt:lpstr>Name plaques and dates</vt:lpstr>
      <vt:lpstr>Street surfaces </vt:lpstr>
      <vt:lpstr>Street lights</vt:lpstr>
      <vt:lpstr>Corner guard</vt:lpstr>
      <vt:lpstr>Boot scraper</vt:lpstr>
      <vt:lpstr>Chimneys </vt:lpstr>
      <vt:lpstr>Thatched roof </vt:lpstr>
      <vt:lpstr>Slate roofs</vt:lpstr>
      <vt:lpstr>Fire plaques</vt:lpstr>
      <vt:lpstr>Coal holes</vt:lpstr>
      <vt:lpstr>Phone boxes</vt:lpstr>
      <vt:lpstr>Post boxes</vt:lpstr>
      <vt:lpstr>Crossings and beacons</vt:lpstr>
      <vt:lpstr>War Memorials</vt:lpstr>
      <vt:lpstr>'Blue' plaques</vt:lpstr>
      <vt:lpstr>Statues and sculptures</vt:lpstr>
      <vt:lpstr>Walk around your local area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Teacher's Pet Classroom Resources</dc:creator>
  <cp:lastModifiedBy>McHarg, Catherine</cp:lastModifiedBy>
  <cp:revision>18</cp:revision>
  <dcterms:created xsi:type="dcterms:W3CDTF">2025-05-13T14:13:46Z</dcterms:created>
  <dcterms:modified xsi:type="dcterms:W3CDTF">2025-06-04T12:14:12Z</dcterms:modified>
</cp:coreProperties>
</file>