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62" r:id="rId5"/>
    <p:sldId id="364" r:id="rId6"/>
    <p:sldId id="365" r:id="rId7"/>
    <p:sldId id="375" r:id="rId8"/>
    <p:sldId id="366" r:id="rId9"/>
    <p:sldId id="376" r:id="rId10"/>
    <p:sldId id="367" r:id="rId11"/>
    <p:sldId id="368" r:id="rId12"/>
    <p:sldId id="377" r:id="rId13"/>
    <p:sldId id="369" r:id="rId14"/>
    <p:sldId id="370" r:id="rId15"/>
    <p:sldId id="371" r:id="rId16"/>
    <p:sldId id="372" r:id="rId17"/>
    <p:sldId id="378" r:id="rId18"/>
    <p:sldId id="373" r:id="rId19"/>
    <p:sldId id="3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37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B2C52B3-00A7-7B8C-C890-E6C05AC322EC}" name="Lam, Angela" initials="LA" userId="S::angela.lam@historicengland.org.uk::46b424b5-1ebe-420a-bf15-40e751be50ea" providerId="AD"/>
  <p188:author id="{B41FC8FF-5477-433A-DD58-11F5029A4DC4}" name="McHarg, Catherine" initials="MC" userId="S::catherine.mcharg@historicengland.org.uk::88b8f76c-9ae3-4745-88eb-fe0667a22af5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ese, Emily-Ann" initials="CE" lastIdx="5" clrIdx="0">
    <p:extLst>
      <p:ext uri="{19B8F6BF-5375-455C-9EA6-DF929625EA0E}">
        <p15:presenceInfo xmlns:p15="http://schemas.microsoft.com/office/powerpoint/2012/main" userId="S::Emily-Ann.Cheese@historicengland.org.uk::876ce6bc-6da5-4efb-a3e9-dc8197e35e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625"/>
    <a:srgbClr val="F5B292"/>
    <a:srgbClr val="FBECCC"/>
    <a:srgbClr val="F5C946"/>
    <a:srgbClr val="7EB5A9"/>
    <a:srgbClr val="40907F"/>
    <a:srgbClr val="7AA62C"/>
    <a:srgbClr val="ADD0F0"/>
    <a:srgbClr val="F192B4"/>
    <a:srgbClr val="99B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AF15EE-2FA1-0140-B793-B5227E02A9F1}" v="45" dt="2023-07-05T13:02:52.4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7" autoAdjust="0"/>
    <p:restoredTop sz="86395"/>
  </p:normalViewPr>
  <p:slideViewPr>
    <p:cSldViewPr snapToGrid="0">
      <p:cViewPr varScale="1">
        <p:scale>
          <a:sx n="92" d="100"/>
          <a:sy n="92" d="100"/>
        </p:scale>
        <p:origin x="1014" y="90"/>
      </p:cViewPr>
      <p:guideLst>
        <p:guide orient="horz" pos="4110"/>
        <p:guide pos="37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4" d="100"/>
          <a:sy n="124" d="100"/>
        </p:scale>
        <p:origin x="384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1944299-672F-11EE-16BA-E31C18584D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68AE45-B4D7-0013-3592-80BC1DD14A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69F94-C859-B74E-8120-19D32CC83F4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E9E07-0643-32BA-F461-AD6FCB4DE2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2F9C54-3384-9C1B-B200-63D107E22E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90668D-9747-7B40-AB07-D99BCB2AD0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6731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83990-A5BB-0244-AEBF-938B6F8000C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FFB68-4C17-3C4E-8F1F-E2E74032E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BL08258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BL08258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BB98/06062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istoricengland.org.uk/services-skills/education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BL08258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BL08258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BL08258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BL08258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BL0825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BL08258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BL0825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england.org.uk/images-books/photos/item/BL08258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Source: Historic England Archive Ref: BL08258 Date: 1887 -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https://historicengland.org.uk/images-books/photos/item/BL08258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7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Source: Historic England Archive Ref: BL08258 Date: 1887 -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https://historicengland.org.uk/images-books/photos/item/BL08258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38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80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42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Source: Historic England Archive Ref: BB98/06062 Date: 1896 – 1920 -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https://historicengland.org.uk/images-books/photos/item/BB98/06062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l"/>
            <a:endParaRPr lang="en-GB" sz="1200" dirty="0">
              <a:latin typeface="Source Sans Pro" pitchFamily="34" charset="0"/>
            </a:endParaRPr>
          </a:p>
          <a:p>
            <a:pPr algn="l"/>
            <a:r>
              <a:rPr lang="en-GB" sz="1200" dirty="0">
                <a:latin typeface="Source Sans Pro" pitchFamily="34" charset="0"/>
              </a:rPr>
              <a:t>Find more teaching resources at: </a:t>
            </a:r>
            <a:r>
              <a:rPr lang="en-GB" sz="1200" dirty="0">
                <a:latin typeface="Source Sans Pro" pitchFamily="34" charset="0"/>
                <a:hlinkClick r:id="rId4"/>
              </a:rPr>
              <a:t>HistoricEngland.org.uk/Education</a:t>
            </a:r>
            <a:endParaRPr lang="en-GB" sz="1200" dirty="0">
              <a:latin typeface="Source Sans Pro" pitchFamily="34" charset="0"/>
            </a:endParaRPr>
          </a:p>
          <a:p>
            <a:pPr algn="ctr"/>
            <a:endParaRPr lang="en-GB" sz="1000" dirty="0">
              <a:latin typeface="Source Sans Pro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9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Source: Historic England Archive Ref: BL08258 Date: 1887 -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https://historicengland.org.uk/images-books/photos/item/BL08258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You can print out the next slide if you’d like pupils to do this pairs or small groups, rather than all together on a whiteboard,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358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Source: Historic England Archive Ref: BL08258 Date: 1887 -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https://historicengland.org.uk/images-books/photos/item/BL08258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259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Source: Historic England Archive Ref: BL08258 Date: 1887 -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https://historicengland.org.uk/images-books/photos/item/BL08258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Source: Historic England Archive Ref: BL08258 Date: 1887 -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https://historicengland.org.uk/images-books/photos/item/BL08258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86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Source: Historic England Archive Ref: BL08258 Date: 1887 -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https://historicengland.org.uk/images-books/photos/item/BL08258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68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Source: Historic England Archive Ref: BL08258 Date: 1887 -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https://historicengland.org.uk/images-books/photos/item/BL08258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89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Source: Historic England Archive Ref: BL08258 Date: 1887 -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https://historicengland.org.uk/images-books/photos/item/BL08258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01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Image: </a:t>
            </a:r>
            <a:r>
              <a:rPr lang="en-GB" b="0" i="0" dirty="0">
                <a:solidFill>
                  <a:srgbClr val="151515"/>
                </a:solidFill>
                <a:effectLst/>
                <a:latin typeface="Source Sans Pro" panose="020B0503030403020204" pitchFamily="34" charset="0"/>
              </a:rPr>
              <a:t>Source: Historic England Archive Ref: BL08258 Date: 1887 -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3"/>
              </a:rPr>
              <a:t>https://historicengland.org.uk/images-books/photos/item/BL08258</a:t>
            </a:r>
            <a:r>
              <a:rPr lang="en-GB" sz="1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FFB68-4C17-3C4E-8F1F-E2E74032E6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1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hyperlink" Target="mailto:contact@historicengland.org.uk?subject=Education%20Resources" TargetMode="External"/><Relationship Id="rId4" Type="http://schemas.openxmlformats.org/officeDocument/2006/relationships/hyperlink" Target="http://www.historicengland.org.uk/education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historicengland.org.uk?subject=Education%20Resources" TargetMode="External"/><Relationship Id="rId2" Type="http://schemas.openxmlformats.org/officeDocument/2006/relationships/hyperlink" Target="http://www.historicengland.org.uk/education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ront Cover -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C63036-2AAB-6E04-89BC-E62DFBB8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40462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369C1781-720E-1D93-58A4-0181FF076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2" y="0"/>
            <a:ext cx="4122821" cy="6858000"/>
            <a:chOff x="0" y="0"/>
            <a:chExt cx="1825933" cy="340805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3C66558-6BC5-3EAF-D9D4-3E5DD05ACF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825933" cy="3408051"/>
            </a:xfrm>
            <a:custGeom>
              <a:avLst/>
              <a:gdLst/>
              <a:ahLst/>
              <a:cxnLst/>
              <a:rect l="l" t="t" r="r" b="b"/>
              <a:pathLst>
                <a:path w="1825933" h="3408051">
                  <a:moveTo>
                    <a:pt x="0" y="0"/>
                  </a:moveTo>
                  <a:lnTo>
                    <a:pt x="1825933" y="0"/>
                  </a:lnTo>
                  <a:lnTo>
                    <a:pt x="1825933" y="3408051"/>
                  </a:lnTo>
                  <a:lnTo>
                    <a:pt x="0" y="3408051"/>
                  </a:lnTo>
                  <a:close/>
                </a:path>
              </a:pathLst>
            </a:custGeom>
            <a:solidFill>
              <a:srgbClr val="EC6625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9" name="Picture 4" descr="Historic England logo">
            <a:extLst>
              <a:ext uri="{FF2B5EF4-FFF2-40B4-BE49-F238E27FC236}">
                <a16:creationId xmlns:a16="http://schemas.microsoft.com/office/drawing/2014/main" id="{F77E6D1A-3889-6FDB-E8F1-345B1A1444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763"/>
          <a:stretch>
            <a:fillRect/>
          </a:stretch>
        </p:blipFill>
        <p:spPr>
          <a:xfrm>
            <a:off x="365709" y="552891"/>
            <a:ext cx="2209809" cy="7763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E87A62-87CE-37A0-C03A-E79436DB79B7}"/>
              </a:ext>
            </a:extLst>
          </p:cNvPr>
          <p:cNvSpPr txBox="1"/>
          <p:nvPr userDrawn="1"/>
        </p:nvSpPr>
        <p:spPr>
          <a:xfrm>
            <a:off x="365709" y="1693087"/>
            <a:ext cx="3857005" cy="707886"/>
          </a:xfrm>
          <a:prstGeom prst="rect">
            <a:avLst/>
          </a:prstGeom>
          <a:noFill/>
        </p:spPr>
        <p:txBody>
          <a:bodyPr wrap="square" lIns="0" rIns="90000" rtlCol="0">
            <a:spAutoFit/>
          </a:bodyPr>
          <a:lstStyle/>
          <a:p>
            <a:r>
              <a:rPr lang="en-US" sz="4000" b="1" i="0" baseline="0" dirty="0">
                <a:latin typeface="Arial" panose="020B0604020202020204" pitchFamily="34" charset="0"/>
              </a:rPr>
              <a:t>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67521-F3A6-44BC-B943-55AC31C4358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5709" y="2559090"/>
            <a:ext cx="3578970" cy="2410371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Title here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86F0CE02-6F25-7873-FF45-05A1A8F286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2819" y="0"/>
            <a:ext cx="8069181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97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4961834" cy="1099374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8" y="1780413"/>
            <a:ext cx="5905354" cy="426647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DBE7C6AD-9EF4-C8BD-F254-F9A43B879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733588">
            <a:off x="5851663" y="42543"/>
            <a:ext cx="3533443" cy="38219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AF10C154-B5F4-2AB9-E4DC-9B98B67E4E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0733588">
            <a:off x="6138793" y="244200"/>
            <a:ext cx="2945160" cy="276267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Washi">
            <a:extLst>
              <a:ext uri="{FF2B5EF4-FFF2-40B4-BE49-F238E27FC236}">
                <a16:creationId xmlns:a16="http://schemas.microsoft.com/office/drawing/2014/main" id="{3D843452-DDC2-464B-128D-56EE03D75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897031" y="1148588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FD7BA617-E113-D9F9-7D00-48C49575825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013845" y="1211200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67B0742A-D5AC-E9BC-AC04-0EAB1A6EE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268507">
            <a:off x="7916434" y="2772772"/>
            <a:ext cx="3554984" cy="384529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AECF7057-A67D-92F7-5C78-311852F7C4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1268507">
            <a:off x="8441820" y="3060311"/>
            <a:ext cx="2878832" cy="27640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EC0D0A2A-79D8-C43B-BA57-BBEFE892C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96050" y="6057900"/>
            <a:ext cx="2836863" cy="631825"/>
          </a:xfrm>
          <a:prstGeom prst="rect">
            <a:avLst/>
          </a:prstGeom>
          <a:blipFill>
            <a:blip r:embed="rId3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5E7A1B5F-101B-7A92-3AEC-2AF04A484F8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496128" y="6179553"/>
            <a:ext cx="260323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128206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Title+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4320194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2" name="AutoShape 5">
            <a:extLst>
              <a:ext uri="{FF2B5EF4-FFF2-40B4-BE49-F238E27FC236}">
                <a16:creationId xmlns:a16="http://schemas.microsoft.com/office/drawing/2014/main" id="{0686A806-8B99-4CCF-73F4-B0B3B2E13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880028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age - Title+Content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109719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771699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A10B67-A54C-2859-F342-DD804B0F7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7" y="-1032572"/>
            <a:ext cx="10515600" cy="982193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539926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05685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-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858C5593-7A4D-F1CA-FAE6-FE2094900D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5" y="759956"/>
            <a:ext cx="10996613" cy="710288"/>
          </a:xfrm>
          <a:prstGeom prst="rect">
            <a:avLst/>
          </a:prstGeom>
        </p:spPr>
        <p:txBody>
          <a:bodyPr lIns="0"/>
          <a:lstStyle>
            <a:lvl1pPr algn="ctr">
              <a:defRPr sz="46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– Big Statements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4AC80B6-5158-96C5-F3E2-F3233BB9C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885" y="2158706"/>
            <a:ext cx="10971915" cy="3631732"/>
          </a:xfrm>
          <a:prstGeom prst="rect">
            <a:avLst/>
          </a:prstGeom>
        </p:spPr>
        <p:txBody>
          <a:bodyPr lIns="0" rIns="90000"/>
          <a:lstStyle>
            <a:lvl1pPr marL="0" indent="0" algn="ctr">
              <a:buFontTx/>
              <a:buNone/>
              <a:defRPr sz="3200" b="1" i="0" baseline="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2" name="AutoShape 5">
            <a:extLst>
              <a:ext uri="{FF2B5EF4-FFF2-40B4-BE49-F238E27FC236}">
                <a16:creationId xmlns:a16="http://schemas.microsoft.com/office/drawing/2014/main" id="{8DC9ECEE-0EE8-C1DE-10B8-270F3DA5D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898698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6069-348B-8FA0-F7CB-6D53057E3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85" y="-1049337"/>
            <a:ext cx="10515600" cy="992187"/>
          </a:xfrm>
        </p:spPr>
        <p:txBody>
          <a:bodyPr/>
          <a:lstStyle>
            <a:lvl1pPr>
              <a:defRPr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391178"/>
            <a:ext cx="10971915" cy="6002128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3337160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8">
            <a:extLst>
              <a:ext uri="{FF2B5EF4-FFF2-40B4-BE49-F238E27FC236}">
                <a16:creationId xmlns:a16="http://schemas.microsoft.com/office/drawing/2014/main" id="{69542118-A086-8DBB-1902-845F881F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5580905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6" y="1411704"/>
            <a:ext cx="5324852" cy="498160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F6B04-3C74-61E5-A8E9-58BFA80B09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15">
            <a:extLst>
              <a:ext uri="{FF2B5EF4-FFF2-40B4-BE49-F238E27FC236}">
                <a16:creationId xmlns:a16="http://schemas.microsoft.com/office/drawing/2014/main" id="{A8D4281E-727A-E0FF-DF59-20BE3AF4F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706738" y="6173927"/>
            <a:ext cx="3643313" cy="579437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6" name="Text Placeholder 41">
            <a:extLst>
              <a:ext uri="{FF2B5EF4-FFF2-40B4-BE49-F238E27FC236}">
                <a16:creationId xmlns:a16="http://schemas.microsoft.com/office/drawing/2014/main" id="{5EBB73BC-55F3-4270-D904-0E40AD5957E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976304" y="6256477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302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8">
            <a:extLst>
              <a:ext uri="{FF2B5EF4-FFF2-40B4-BE49-F238E27FC236}">
                <a16:creationId xmlns:a16="http://schemas.microsoft.com/office/drawing/2014/main" id="{A9F01D6F-7A5D-7A07-82DF-165C6B94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83" y="142007"/>
            <a:ext cx="4837111" cy="260001"/>
          </a:xfrm>
          <a:prstGeom prst="rect">
            <a:avLst/>
          </a:prstGeom>
        </p:spPr>
        <p:txBody>
          <a:bodyPr lIns="0" rIns="90000"/>
          <a:lstStyle>
            <a:lvl1pPr algn="ctr">
              <a:defRPr sz="18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6F3E1C4C-1657-08AF-3752-DB99B3A9D1D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3182" y="715139"/>
            <a:ext cx="4837112" cy="449262"/>
          </a:xfrm>
          <a:prstGeom prst="rect">
            <a:avLst/>
          </a:prstGeom>
        </p:spPr>
        <p:txBody>
          <a:bodyPr/>
          <a:lstStyle>
            <a:lvl1pPr algn="ctr">
              <a:defRPr sz="1800" b="1"/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59B9C638-F0C7-4816-ADAB-9BC6297F08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243982" y="1183537"/>
            <a:ext cx="3775513" cy="4085161"/>
          </a:xfrm>
          <a:prstGeom prst="rect">
            <a:avLst/>
          </a:prstGeom>
          <a:ln w="38100" cap="sq">
            <a:solidFill>
              <a:srgbClr val="EC6625"/>
            </a:solidFill>
          </a:ln>
        </p:spPr>
        <p:txBody>
          <a:bodyPr/>
          <a:lstStyle>
            <a:lvl1pPr>
              <a:defRPr>
                <a:solidFill>
                  <a:srgbClr val="EC66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4FD5CCA4-0816-0EAE-30F9-330997DCC172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326502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71AB78D4-44BE-8D7A-6700-D52C0D73AA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00736" y="165652"/>
            <a:ext cx="4837103" cy="267677"/>
          </a:xfrm>
          <a:prstGeom prst="rect">
            <a:avLst/>
          </a:prstGeom>
        </p:spPr>
        <p:txBody>
          <a:bodyPr lIns="0" tIns="0"/>
          <a:lstStyle>
            <a:lvl1pPr algn="ctr">
              <a:defRPr lang="en-US" sz="1800" b="1" i="0" kern="1200" baseline="0" dirty="0">
                <a:solidFill>
                  <a:srgbClr val="EC6625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481F48B-D76F-FA6B-6B47-5936D5CD00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00736" y="715139"/>
            <a:ext cx="4837103" cy="449263"/>
          </a:xfrm>
          <a:prstGeom prst="rect">
            <a:avLst/>
          </a:prstGeom>
        </p:spPr>
        <p:txBody>
          <a:bodyPr/>
          <a:lstStyle>
            <a:lvl1pPr algn="ctr">
              <a:defRPr lang="en-GB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EC6DD91D-C862-8ACA-5535-A9F4C42D360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1531" y="1194646"/>
            <a:ext cx="3775513" cy="4085161"/>
          </a:xfrm>
          <a:prstGeom prst="rect">
            <a:avLst/>
          </a:prstGeom>
          <a:ln w="38100" cap="sq">
            <a:solidFill>
              <a:srgbClr val="EC6625"/>
            </a:solidFill>
          </a:ln>
        </p:spPr>
        <p:txBody>
          <a:bodyPr/>
          <a:lstStyle>
            <a:lvl1pPr>
              <a:defRPr>
                <a:solidFill>
                  <a:srgbClr val="EC662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5785154F-0EA4-256D-CB79-16180119B43C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6414051" y="5425444"/>
            <a:ext cx="5610472" cy="11700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A7E0E7-5DA6-F4EB-0192-5AEE9092535E}"/>
              </a:ext>
            </a:extLst>
          </p:cNvPr>
          <p:cNvCxnSpPr>
            <a:cxnSpLocks/>
          </p:cNvCxnSpPr>
          <p:nvPr userDrawn="1"/>
        </p:nvCxnSpPr>
        <p:spPr>
          <a:xfrm>
            <a:off x="0" y="570323"/>
            <a:ext cx="12192000" cy="0"/>
          </a:xfrm>
          <a:prstGeom prst="line">
            <a:avLst/>
          </a:prstGeom>
          <a:ln w="15875">
            <a:solidFill>
              <a:srgbClr val="EC66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Scissors icon">
            <a:extLst>
              <a:ext uri="{FF2B5EF4-FFF2-40B4-BE49-F238E27FC236}">
                <a16:creationId xmlns:a16="http://schemas.microsoft.com/office/drawing/2014/main" id="{6F72EBA6-F59E-F096-F2DA-C54BD75E2B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 flipH="1">
            <a:off x="5931494" y="213191"/>
            <a:ext cx="329010" cy="255213"/>
          </a:xfrm>
          <a:prstGeom prst="rect">
            <a:avLst/>
          </a:prstGeom>
        </p:spPr>
      </p:pic>
      <p:cxnSp>
        <p:nvCxnSpPr>
          <p:cNvPr id="19" name="Straight Connector 18" descr="Dotted Line">
            <a:extLst>
              <a:ext uri="{FF2B5EF4-FFF2-40B4-BE49-F238E27FC236}">
                <a16:creationId xmlns:a16="http://schemas.microsoft.com/office/drawing/2014/main" id="{7D055D7C-91E0-EBF4-9F57-37C2B0E02D9D}"/>
              </a:ext>
            </a:extLst>
          </p:cNvPr>
          <p:cNvCxnSpPr>
            <a:cxnSpLocks/>
          </p:cNvCxnSpPr>
          <p:nvPr userDrawn="1"/>
        </p:nvCxnSpPr>
        <p:spPr>
          <a:xfrm>
            <a:off x="6095999" y="589460"/>
            <a:ext cx="0" cy="6337120"/>
          </a:xfrm>
          <a:prstGeom prst="line">
            <a:avLst/>
          </a:prstGeom>
          <a:ln w="34925">
            <a:prstDash val="dash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759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- Content Block - Pictur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8">
            <a:extLst>
              <a:ext uri="{FF2B5EF4-FFF2-40B4-BE49-F238E27FC236}">
                <a16:creationId xmlns:a16="http://schemas.microsoft.com/office/drawing/2014/main" id="{293A6F18-5388-F9FC-054F-BCCF55E21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1420267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4546" y="1399707"/>
            <a:ext cx="11362908" cy="192171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256E01-267D-D2C4-531F-70FF91F1090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4338" y="3429000"/>
            <a:ext cx="11363325" cy="31194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8187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Pic-Two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7185" y="1408082"/>
            <a:ext cx="3775513" cy="4085161"/>
          </a:xfrm>
          <a:prstGeom prst="rect">
            <a:avLst/>
          </a:prstGeom>
          <a:ln w="50800" cap="sq">
            <a:solidFill>
              <a:srgbClr val="EC6625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B770CF50-F2D9-0FC2-CE98-BE9A43735138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515862" y="1447425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7EA080D-EE25-C150-E234-3CA7E62CEFD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546598" y="3710012"/>
            <a:ext cx="2263258" cy="199454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4" name="Picture Placeholder 13">
            <a:extLst>
              <a:ext uri="{FF2B5EF4-FFF2-40B4-BE49-F238E27FC236}">
                <a16:creationId xmlns:a16="http://schemas.microsoft.com/office/drawing/2014/main" id="{9FE13C11-8856-F5C3-4CAA-470BB54091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80706" y="1386419"/>
            <a:ext cx="3775513" cy="4085161"/>
          </a:xfrm>
          <a:prstGeom prst="rect">
            <a:avLst/>
          </a:prstGeom>
          <a:ln w="50800" cap="sq">
            <a:solidFill>
              <a:srgbClr val="EC6625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6" name="Arrow">
            <a:extLst>
              <a:ext uri="{FF2B5EF4-FFF2-40B4-BE49-F238E27FC236}">
                <a16:creationId xmlns:a16="http://schemas.microsoft.com/office/drawing/2014/main" id="{2405DC80-D4F9-AF03-87B4-5FD807E27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0481903">
            <a:off x="5890120" y="720270"/>
            <a:ext cx="1778000" cy="635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21" name="Arrow">
            <a:extLst>
              <a:ext uri="{FF2B5EF4-FFF2-40B4-BE49-F238E27FC236}">
                <a16:creationId xmlns:a16="http://schemas.microsoft.com/office/drawing/2014/main" id="{490A7667-F713-501A-63AF-EEAD14526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9839628">
            <a:off x="3322173" y="5443789"/>
            <a:ext cx="1778000" cy="635000"/>
          </a:xfrm>
          <a:prstGeom prst="rect">
            <a:avLst/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B7D3DE-DD22-069A-F37E-A57DB023C08C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HistoricEngland.org.uk/Education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contact@historicengland.org.uk</a:t>
            </a:r>
            <a:endParaRPr lang="en-US" sz="1600" baseline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7" descr="Historic England logo">
            <a:extLst>
              <a:ext uri="{FF2B5EF4-FFF2-40B4-BE49-F238E27FC236}">
                <a16:creationId xmlns:a16="http://schemas.microsoft.com/office/drawing/2014/main" id="{11D99608-A4E7-6CA1-122D-F9FC40489A1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  <p:sp>
        <p:nvSpPr>
          <p:cNvPr id="20" name="AutoShape 5">
            <a:extLst>
              <a:ext uri="{FF2B5EF4-FFF2-40B4-BE49-F238E27FC236}">
                <a16:creationId xmlns:a16="http://schemas.microsoft.com/office/drawing/2014/main" id="{6F01D4DD-FAF6-D59B-C700-66E45D95B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005876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>
            <a:extLst>
              <a:ext uri="{FF2B5EF4-FFF2-40B4-BE49-F238E27FC236}">
                <a16:creationId xmlns:a16="http://schemas.microsoft.com/office/drawing/2014/main" id="{F383AC8C-9FEF-1752-1DF9-79280F5C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87" y="365126"/>
            <a:ext cx="10996613" cy="717226"/>
          </a:xfrm>
          <a:prstGeom prst="rect">
            <a:avLst/>
          </a:prstGeom>
        </p:spPr>
        <p:txBody>
          <a:bodyPr lIns="0" rIns="90000" anchor="ctr" anchorCtr="0">
            <a:normAutofit/>
          </a:bodyPr>
          <a:lstStyle>
            <a:lvl1pPr>
              <a:lnSpc>
                <a:spcPct val="100000"/>
              </a:lnSpc>
              <a:defRPr sz="3200" b="1" i="0" baseline="0">
                <a:solidFill>
                  <a:srgbClr val="EC6625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F7F29-C05D-47B8-95BB-4F65B64CE2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88" y="1389063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pPr lvl="0"/>
            <a:r>
              <a:rPr lang="en-GB" dirty="0"/>
              <a:t>Key stage: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72924A-B63A-E950-7027-25979926085A}"/>
              </a:ext>
            </a:extLst>
          </p:cNvPr>
          <p:cNvSpPr txBox="1"/>
          <p:nvPr userDrawn="1"/>
        </p:nvSpPr>
        <p:spPr>
          <a:xfrm>
            <a:off x="357186" y="1861564"/>
            <a:ext cx="8229600" cy="461665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spc="50" baseline="0" dirty="0">
                <a:solidFill>
                  <a:srgbClr val="1917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links:</a:t>
            </a:r>
            <a:endParaRPr lang="en-US" sz="2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199DACC-5A6A-BE68-0E51-6447F4EC62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6" y="2429353"/>
            <a:ext cx="10996613" cy="3392103"/>
          </a:xfrm>
          <a:prstGeom prst="rect">
            <a:avLst/>
          </a:prstGeom>
        </p:spPr>
        <p:txBody>
          <a:bodyPr lIns="0" rIns="90000"/>
          <a:lstStyle>
            <a:lvl1pPr marL="0" indent="0" algn="l">
              <a:buFontTx/>
              <a:buNone/>
              <a:defRPr sz="2000" b="0" i="0" baseline="0"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baseline="0">
                <a:latin typeface="Arial" panose="020B0604020202020204" pitchFamily="34" charset="0"/>
              </a:defRPr>
            </a:lvl2pPr>
            <a:lvl3pPr marL="914400" indent="0" algn="l">
              <a:buFontTx/>
              <a:buNone/>
              <a:defRPr/>
            </a:lvl3pPr>
            <a:lvl4pPr marL="1371600" indent="0" algn="l">
              <a:buFontTx/>
              <a:buNone/>
              <a:defRPr/>
            </a:lvl4pPr>
            <a:lvl5pPr marL="1828800" indent="0" algn="l">
              <a:buFontTx/>
              <a:buNone/>
              <a:defRPr/>
            </a:lvl5pPr>
          </a:lstStyle>
          <a:p>
            <a:pPr lvl="0"/>
            <a:r>
              <a:rPr lang="en-GB"/>
              <a:t>Click to edit curriculum links.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6A5A495-96CF-60C4-401B-4D1F86AF16AD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HistoricEngland.org.uk/Education</a:t>
            </a:r>
            <a:r>
              <a:rPr lang="en-US" sz="1600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</a:t>
            </a:r>
            <a:r>
              <a:rPr lang="en-US" sz="1600" baseline="0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contact@historicengland.org.uk</a:t>
            </a:r>
            <a:endParaRPr lang="en-US" sz="1600" baseline="0" dirty="0">
              <a:solidFill>
                <a:srgbClr val="7373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D3104B1F-1AA8-952F-2D5F-AD59684EFC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0" name="Group 2">
            <a:extLst>
              <a:ext uri="{FF2B5EF4-FFF2-40B4-BE49-F238E27FC236}">
                <a16:creationId xmlns:a16="http://schemas.microsoft.com/office/drawing/2014/main" id="{C5FF42A0-2B22-9A4D-5106-8ED5B94E4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F205FFBF-5408-C844-0E3B-D5D353C06527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2" name="TextBox 4">
            <a:extLst>
              <a:ext uri="{FF2B5EF4-FFF2-40B4-BE49-F238E27FC236}">
                <a16:creationId xmlns:a16="http://schemas.microsoft.com/office/drawing/2014/main" id="{239144C5-C2E0-CF18-E233-F8758440FD2C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  <p:pic>
        <p:nvPicPr>
          <p:cNvPr id="18" name="Picture 7" descr="Historic England logo">
            <a:extLst>
              <a:ext uri="{FF2B5EF4-FFF2-40B4-BE49-F238E27FC236}">
                <a16:creationId xmlns:a16="http://schemas.microsoft.com/office/drawing/2014/main" id="{01A08B8C-ABF2-20A3-5D1C-95CA417988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03372" y="6102232"/>
            <a:ext cx="2072055" cy="6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4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Pic-Three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15" name="Polaroid 1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186" y="1255125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Picture 1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647" y="1411496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0" name="Washi">
            <a:extLst>
              <a:ext uri="{FF2B5EF4-FFF2-40B4-BE49-F238E27FC236}">
                <a16:creationId xmlns:a16="http://schemas.microsoft.com/office/drawing/2014/main" id="{68DAFA26-B1D9-C74E-55A7-71DDCA28D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65507" y="3731741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04AA8EC4-47E9-F593-B708-794FEFA658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 rot="21383919">
            <a:off x="1100444" y="3865091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D6D5F453-CE35-87E0-FC81-F5D5D79C5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870" y="4542450"/>
            <a:ext cx="3251585" cy="1646477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6" name="Polaroid 2">
            <a:extLst>
              <a:ext uri="{FF2B5EF4-FFF2-40B4-BE49-F238E27FC236}">
                <a16:creationId xmlns:a16="http://schemas.microsoft.com/office/drawing/2014/main" id="{0C5B97FC-AB4E-1DB1-74F5-C823905C4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65654" y="1285653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0" name="Picture 2">
            <a:extLst>
              <a:ext uri="{FF2B5EF4-FFF2-40B4-BE49-F238E27FC236}">
                <a16:creationId xmlns:a16="http://schemas.microsoft.com/office/drawing/2014/main" id="{81CDE749-F5AA-654D-BBBB-7ACE2055796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25413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3" name="Washi">
            <a:extLst>
              <a:ext uri="{FF2B5EF4-FFF2-40B4-BE49-F238E27FC236}">
                <a16:creationId xmlns:a16="http://schemas.microsoft.com/office/drawing/2014/main" id="{D1F788DE-674D-9F5F-697C-9723C3D82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3450" y="3758075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325C52C7-8BDD-D376-3E1E-92884E9DA81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 rot="21383919">
            <a:off x="5018387" y="3891425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BA456B3-BB9F-16E3-E3F4-07C61BB5FD9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55428" y="4549703"/>
            <a:ext cx="3259495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sp>
        <p:nvSpPr>
          <p:cNvPr id="14" name="Polaroid 3">
            <a:extLst>
              <a:ext uri="{FF2B5EF4-FFF2-40B4-BE49-F238E27FC236}">
                <a16:creationId xmlns:a16="http://schemas.microsoft.com/office/drawing/2014/main" id="{FDF09B61-4E47-EA9C-608B-975D7A5BD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777224" y="1276969"/>
            <a:ext cx="3449269" cy="3116363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Picture 3">
            <a:extLst>
              <a:ext uri="{FF2B5EF4-FFF2-40B4-BE49-F238E27FC236}">
                <a16:creationId xmlns:a16="http://schemas.microsoft.com/office/drawing/2014/main" id="{B09CC26C-3F88-BC76-6D25-8A833EFEA4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53685" y="1433340"/>
            <a:ext cx="2860157" cy="22526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5" name="Washi 3">
            <a:extLst>
              <a:ext uri="{FF2B5EF4-FFF2-40B4-BE49-F238E27FC236}">
                <a16:creationId xmlns:a16="http://schemas.microsoft.com/office/drawing/2014/main" id="{0E7352E7-3CC4-489C-AB1C-12552E4C6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62619" y="3715787"/>
            <a:ext cx="2328862" cy="681038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46" name="Text Washi 3">
            <a:extLst>
              <a:ext uri="{FF2B5EF4-FFF2-40B4-BE49-F238E27FC236}">
                <a16:creationId xmlns:a16="http://schemas.microsoft.com/office/drawing/2014/main" id="{46F6435A-4A38-0C36-BAA1-5EF43129997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 rot="21383919">
            <a:off x="8497556" y="3849137"/>
            <a:ext cx="2058987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3">
            <a:extLst>
              <a:ext uri="{FF2B5EF4-FFF2-40B4-BE49-F238E27FC236}">
                <a16:creationId xmlns:a16="http://schemas.microsoft.com/office/drawing/2014/main" id="{2C53A28A-6631-911A-6522-1F821C55EED4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7963896" y="4549703"/>
            <a:ext cx="3259494" cy="163922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>
            <a:noAutofit/>
          </a:bodyPr>
          <a:lstStyle>
            <a:lvl1pPr marL="0" indent="0">
              <a:buNone/>
              <a:defRPr sz="1400" b="0" i="0" baseline="0">
                <a:solidFill>
                  <a:srgbClr val="1A1B23"/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316815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8C572-26AF-0076-FD55-E69E186A9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913835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EF481FE-D554-7D5C-11A7-101603AF94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9494" y="308635"/>
            <a:ext cx="2444971" cy="1934836"/>
          </a:xfrm>
          <a:custGeom>
            <a:avLst/>
            <a:gdLst>
              <a:gd name="connsiteX0" fmla="*/ 2788316 w 4149725"/>
              <a:gd name="connsiteY0" fmla="*/ 381 h 3467217"/>
              <a:gd name="connsiteX1" fmla="*/ 4024737 w 4149725"/>
              <a:gd name="connsiteY1" fmla="*/ 1272374 h 3467217"/>
              <a:gd name="connsiteX2" fmla="*/ 2427276 w 4149725"/>
              <a:gd name="connsiteY2" fmla="*/ 3440737 h 3467217"/>
              <a:gd name="connsiteX3" fmla="*/ 2101551 w 4149725"/>
              <a:gd name="connsiteY3" fmla="*/ 3461487 h 3467217"/>
              <a:gd name="connsiteX4" fmla="*/ 1831999 w 4149725"/>
              <a:gd name="connsiteY4" fmla="*/ 3467217 h 3467217"/>
              <a:gd name="connsiteX5" fmla="*/ 1795576 w 4149725"/>
              <a:gd name="connsiteY5" fmla="*/ 3467217 h 3467217"/>
              <a:gd name="connsiteX6" fmla="*/ 1549345 w 4149725"/>
              <a:gd name="connsiteY6" fmla="*/ 3458882 h 3467217"/>
              <a:gd name="connsiteX7" fmla="*/ 61571 w 4149725"/>
              <a:gd name="connsiteY7" fmla="*/ 1762783 h 3467217"/>
              <a:gd name="connsiteX8" fmla="*/ 2766 w 4149725"/>
              <a:gd name="connsiteY8" fmla="*/ 1303081 h 3467217"/>
              <a:gd name="connsiteX9" fmla="*/ 0 w 4149725"/>
              <a:gd name="connsiteY9" fmla="*/ 1221180 h 3467217"/>
              <a:gd name="connsiteX10" fmla="*/ 0 w 4149725"/>
              <a:gd name="connsiteY10" fmla="*/ 1044568 h 3467217"/>
              <a:gd name="connsiteX11" fmla="*/ 5362 w 4149725"/>
              <a:gd name="connsiteY11" fmla="*/ 945509 h 3467217"/>
              <a:gd name="connsiteX12" fmla="*/ 1366367 w 4149725"/>
              <a:gd name="connsiteY12" fmla="*/ 140557 h 3467217"/>
              <a:gd name="connsiteX13" fmla="*/ 2788316 w 4149725"/>
              <a:gd name="connsiteY13" fmla="*/ 381 h 3467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49725" h="3467217">
                <a:moveTo>
                  <a:pt x="2788316" y="381"/>
                </a:moveTo>
                <a:cubicBezTo>
                  <a:pt x="3575094" y="-10601"/>
                  <a:pt x="4218058" y="211214"/>
                  <a:pt x="4024737" y="1272374"/>
                </a:cubicBezTo>
                <a:cubicBezTo>
                  <a:pt x="4300672" y="2354137"/>
                  <a:pt x="4258462" y="3292128"/>
                  <a:pt x="2427276" y="3440737"/>
                </a:cubicBezTo>
                <a:cubicBezTo>
                  <a:pt x="2312827" y="3450025"/>
                  <a:pt x="2204372" y="3456968"/>
                  <a:pt x="2101551" y="3461487"/>
                </a:cubicBezTo>
                <a:lnTo>
                  <a:pt x="1831999" y="3467217"/>
                </a:lnTo>
                <a:lnTo>
                  <a:pt x="1795576" y="3467217"/>
                </a:lnTo>
                <a:lnTo>
                  <a:pt x="1549345" y="3458882"/>
                </a:lnTo>
                <a:cubicBezTo>
                  <a:pt x="486889" y="3387486"/>
                  <a:pt x="254775" y="2879815"/>
                  <a:pt x="61571" y="1762783"/>
                </a:cubicBezTo>
                <a:cubicBezTo>
                  <a:pt x="31847" y="1590932"/>
                  <a:pt x="12190" y="1438496"/>
                  <a:pt x="2766" y="1303081"/>
                </a:cubicBezTo>
                <a:lnTo>
                  <a:pt x="0" y="1221180"/>
                </a:lnTo>
                <a:lnTo>
                  <a:pt x="0" y="1044568"/>
                </a:lnTo>
                <a:lnTo>
                  <a:pt x="5362" y="945509"/>
                </a:lnTo>
                <a:cubicBezTo>
                  <a:pt x="72622" y="322919"/>
                  <a:pt x="514286" y="226936"/>
                  <a:pt x="1366367" y="140557"/>
                </a:cubicBezTo>
                <a:cubicBezTo>
                  <a:pt x="1792408" y="97367"/>
                  <a:pt x="2316248" y="6971"/>
                  <a:pt x="2788316" y="38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06F4889F-F488-9EF0-93A4-9666726685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14804" y="308634"/>
            <a:ext cx="3025476" cy="2743200"/>
          </a:xfrm>
          <a:custGeom>
            <a:avLst/>
            <a:gdLst>
              <a:gd name="connsiteX0" fmla="*/ 1510826 w 3025476"/>
              <a:gd name="connsiteY0" fmla="*/ 1 h 2743200"/>
              <a:gd name="connsiteX1" fmla="*/ 2284123 w 3025476"/>
              <a:gd name="connsiteY1" fmla="*/ 178326 h 2743200"/>
              <a:gd name="connsiteX2" fmla="*/ 2793488 w 3025476"/>
              <a:gd name="connsiteY2" fmla="*/ 2372415 h 2743200"/>
              <a:gd name="connsiteX3" fmla="*/ 403525 w 3025476"/>
              <a:gd name="connsiteY3" fmla="*/ 2497667 h 2743200"/>
              <a:gd name="connsiteX4" fmla="*/ 183168 w 3025476"/>
              <a:gd name="connsiteY4" fmla="*/ 394671 h 2743200"/>
              <a:gd name="connsiteX5" fmla="*/ 1510826 w 3025476"/>
              <a:gd name="connsiteY5" fmla="*/ 1 h 27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5476" h="2743200">
                <a:moveTo>
                  <a:pt x="1510826" y="1"/>
                </a:moveTo>
                <a:cubicBezTo>
                  <a:pt x="1828822" y="-121"/>
                  <a:pt x="2120978" y="54717"/>
                  <a:pt x="2284123" y="178326"/>
                </a:cubicBezTo>
                <a:cubicBezTo>
                  <a:pt x="2719176" y="507950"/>
                  <a:pt x="3380786" y="841509"/>
                  <a:pt x="2793488" y="2372415"/>
                </a:cubicBezTo>
                <a:cubicBezTo>
                  <a:pt x="2614918" y="2862038"/>
                  <a:pt x="838578" y="2827291"/>
                  <a:pt x="403525" y="2497667"/>
                </a:cubicBezTo>
                <a:cubicBezTo>
                  <a:pt x="-31529" y="2168043"/>
                  <a:pt x="-130266" y="781227"/>
                  <a:pt x="183168" y="394671"/>
                </a:cubicBezTo>
                <a:cubicBezTo>
                  <a:pt x="379063" y="153073"/>
                  <a:pt x="980832" y="204"/>
                  <a:pt x="1510826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DB1708DE-2876-9669-5DAB-51C5E2F3A7D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38963" y="134998"/>
            <a:ext cx="3486999" cy="2395552"/>
          </a:xfrm>
          <a:custGeom>
            <a:avLst/>
            <a:gdLst>
              <a:gd name="connsiteX0" fmla="*/ 3560583 w 4649036"/>
              <a:gd name="connsiteY0" fmla="*/ 1 h 4064878"/>
              <a:gd name="connsiteX1" fmla="*/ 4453893 w 4649036"/>
              <a:gd name="connsiteY1" fmla="*/ 3334471 h 4064878"/>
              <a:gd name="connsiteX2" fmla="*/ 227015 w 4649036"/>
              <a:gd name="connsiteY2" fmla="*/ 3388139 h 4064878"/>
              <a:gd name="connsiteX3" fmla="*/ 2376 w 4649036"/>
              <a:gd name="connsiteY3" fmla="*/ 1974758 h 4064878"/>
              <a:gd name="connsiteX4" fmla="*/ 0 w 4649036"/>
              <a:gd name="connsiteY4" fmla="*/ 1879718 h 4064878"/>
              <a:gd name="connsiteX5" fmla="*/ 0 w 4649036"/>
              <a:gd name="connsiteY5" fmla="*/ 1751537 h 4064878"/>
              <a:gd name="connsiteX6" fmla="*/ 2680 w 4649036"/>
              <a:gd name="connsiteY6" fmla="*/ 1657229 h 4064878"/>
              <a:gd name="connsiteX7" fmla="*/ 3560583 w 4649036"/>
              <a:gd name="connsiteY7" fmla="*/ 1 h 406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9036" h="4064878">
                <a:moveTo>
                  <a:pt x="3560583" y="1"/>
                </a:moveTo>
                <a:cubicBezTo>
                  <a:pt x="4577187" y="-1606"/>
                  <a:pt x="4898077" y="2906354"/>
                  <a:pt x="4453893" y="3334471"/>
                </a:cubicBezTo>
                <a:cubicBezTo>
                  <a:pt x="3894222" y="3782051"/>
                  <a:pt x="650182" y="4697659"/>
                  <a:pt x="227015" y="3388139"/>
                </a:cubicBezTo>
                <a:cubicBezTo>
                  <a:pt x="105560" y="2832619"/>
                  <a:pt x="21394" y="2366228"/>
                  <a:pt x="2376" y="1974758"/>
                </a:cubicBezTo>
                <a:lnTo>
                  <a:pt x="0" y="1879718"/>
                </a:lnTo>
                <a:lnTo>
                  <a:pt x="0" y="1751537"/>
                </a:lnTo>
                <a:lnTo>
                  <a:pt x="2680" y="1657229"/>
                </a:lnTo>
                <a:cubicBezTo>
                  <a:pt x="69985" y="507827"/>
                  <a:pt x="926555" y="123430"/>
                  <a:pt x="3560583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7C0FB81A-5F99-A83C-B0CB-826458F737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2308" y="2654405"/>
            <a:ext cx="4727624" cy="3452813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6E6AE3BC-5F4B-E8C5-775E-9C907806C34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0314" y="2967038"/>
            <a:ext cx="5047470" cy="353103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7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74923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int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8">
            <a:extLst>
              <a:ext uri="{FF2B5EF4-FFF2-40B4-BE49-F238E27FC236}">
                <a16:creationId xmlns:a16="http://schemas.microsoft.com/office/drawing/2014/main" id="{6EE332A7-64A0-F7AC-66DE-349EAA89F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35DA5C-8636-113C-BE4F-E6FD7062F037}"/>
              </a:ext>
            </a:extLst>
          </p:cNvPr>
          <p:cNvSpPr txBox="1"/>
          <p:nvPr userDrawn="1"/>
        </p:nvSpPr>
        <p:spPr>
          <a:xfrm>
            <a:off x="357187" y="6213394"/>
            <a:ext cx="8801101" cy="376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resources at </a:t>
            </a:r>
            <a:r>
              <a:rPr lang="en-US" sz="160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HistoricEngland.org.uk/Education </a:t>
            </a:r>
            <a:r>
              <a:rPr lang="en-US" sz="1600" baseline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contact@historicengland.org.uk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A62145B-4E75-E2ED-9F23-A019DEE922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03372" y="6102737"/>
            <a:ext cx="2072055" cy="684997"/>
          </a:xfrm>
          <a:prstGeom prst="rect">
            <a:avLst/>
          </a:prstGeom>
        </p:spPr>
      </p:pic>
      <p:sp>
        <p:nvSpPr>
          <p:cNvPr id="9" name="AutoShape 5">
            <a:extLst>
              <a:ext uri="{FF2B5EF4-FFF2-40B4-BE49-F238E27FC236}">
                <a16:creationId xmlns:a16="http://schemas.microsoft.com/office/drawing/2014/main" id="{846CF8BC-0846-CCE9-FD35-FD5C57642F61}"/>
              </a:ext>
            </a:extLst>
          </p:cNvPr>
          <p:cNvSpPr/>
          <p:nvPr userDrawn="1"/>
        </p:nvSpPr>
        <p:spPr>
          <a:xfrm flipV="1">
            <a:off x="357186" y="6102232"/>
            <a:ext cx="10996613" cy="5038"/>
          </a:xfrm>
          <a:prstGeom prst="line">
            <a:avLst/>
          </a:prstGeom>
          <a:ln w="19050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5188A52-A560-F221-5934-A54112C03111}"/>
              </a:ext>
            </a:extLst>
          </p:cNvPr>
          <p:cNvGrpSpPr/>
          <p:nvPr userDrawn="1"/>
        </p:nvGrpSpPr>
        <p:grpSpPr>
          <a:xfrm rot="-5400000">
            <a:off x="8449493" y="3115493"/>
            <a:ext cx="6858000" cy="627015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A7902E11-CBD6-1C9C-F7EA-083EA2C66C6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76FB1245-27FD-F4F7-82EC-8888D8CFC3C5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OUT</a:t>
            </a:r>
          </a:p>
        </p:txBody>
      </p:sp>
    </p:spTree>
    <p:extLst>
      <p:ext uri="{BB962C8B-B14F-4D97-AF65-F5344CB8AC3E}">
        <p14:creationId xmlns:p14="http://schemas.microsoft.com/office/powerpoint/2010/main" val="1429220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63FF02-0301-DF84-92E0-8321102B7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-1384129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628A1918-E2A7-EBB9-C28A-C2CC1463B9B0}"/>
              </a:ext>
            </a:extLst>
          </p:cNvPr>
          <p:cNvSpPr txBox="1"/>
          <p:nvPr userDrawn="1"/>
        </p:nvSpPr>
        <p:spPr>
          <a:xfrm>
            <a:off x="172728" y="170820"/>
            <a:ext cx="5872948" cy="773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 dirty="0">
                <a:solidFill>
                  <a:srgbClr val="000000"/>
                </a:solidFill>
                <a:latin typeface="Source Sans Pro Bold"/>
              </a:rPr>
              <a:t>What questions do you want to ask?</a:t>
            </a:r>
          </a:p>
          <a:p>
            <a:pPr algn="ctr">
              <a:lnSpc>
                <a:spcPts val="2239"/>
              </a:lnSpc>
            </a:pPr>
            <a:endParaRPr lang="en-US" sz="2599" dirty="0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7EB986A1-83F6-37D2-BB8B-C71E4DC6F8D3}"/>
              </a:ext>
            </a:extLst>
          </p:cNvPr>
          <p:cNvSpPr txBox="1"/>
          <p:nvPr userDrawn="1"/>
        </p:nvSpPr>
        <p:spPr>
          <a:xfrm>
            <a:off x="1698735" y="1073554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infer?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BBB9F31F-B590-3EAD-D5AA-0FFEDA23E77D}"/>
              </a:ext>
            </a:extLst>
          </p:cNvPr>
          <p:cNvSpPr txBox="1"/>
          <p:nvPr userDrawn="1"/>
        </p:nvSpPr>
        <p:spPr>
          <a:xfrm>
            <a:off x="2366892" y="2098003"/>
            <a:ext cx="3781220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</a:pPr>
            <a:r>
              <a:rPr lang="en-US" sz="2599">
                <a:solidFill>
                  <a:srgbClr val="000000"/>
                </a:solidFill>
                <a:latin typeface="Source Sans Pro Bold"/>
              </a:rPr>
              <a:t>What can you see?</a:t>
            </a:r>
          </a:p>
          <a:p>
            <a:pPr algn="ctr">
              <a:lnSpc>
                <a:spcPts val="2239"/>
              </a:lnSpc>
            </a:pPr>
            <a:endParaRPr lang="en-US" sz="2599">
              <a:solidFill>
                <a:srgbClr val="000000"/>
              </a:solidFill>
              <a:latin typeface="Source Sans Pro Bold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6A9E11-F418-56A1-2859-F3281D9A93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001749" y="1033769"/>
            <a:ext cx="8632004" cy="518209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0A662A-6637-47DD-BC6A-70B7339D6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0966" y="174661"/>
            <a:ext cx="11270751" cy="6503541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1270751"/>
                      <a:gd name="connsiteY0" fmla="*/ 0 h 6503541"/>
                      <a:gd name="connsiteX1" fmla="*/ 11270751 w 11270751"/>
                      <a:gd name="connsiteY1" fmla="*/ 0 h 6503541"/>
                      <a:gd name="connsiteX2" fmla="*/ 11270751 w 11270751"/>
                      <a:gd name="connsiteY2" fmla="*/ 6503541 h 6503541"/>
                      <a:gd name="connsiteX3" fmla="*/ 0 w 11270751"/>
                      <a:gd name="connsiteY3" fmla="*/ 6503541 h 6503541"/>
                      <a:gd name="connsiteX4" fmla="*/ 0 w 11270751"/>
                      <a:gd name="connsiteY4" fmla="*/ 0 h 6503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270751" h="6503541" extrusionOk="0">
                        <a:moveTo>
                          <a:pt x="0" y="0"/>
                        </a:moveTo>
                        <a:cubicBezTo>
                          <a:pt x="4092115" y="118645"/>
                          <a:pt x="5781703" y="116012"/>
                          <a:pt x="11270751" y="0"/>
                        </a:cubicBezTo>
                        <a:cubicBezTo>
                          <a:pt x="11137869" y="1071026"/>
                          <a:pt x="11355702" y="4371912"/>
                          <a:pt x="11270751" y="6503541"/>
                        </a:cubicBezTo>
                        <a:cubicBezTo>
                          <a:pt x="7904284" y="6638141"/>
                          <a:pt x="5425909" y="6346345"/>
                          <a:pt x="0" y="6503541"/>
                        </a:cubicBezTo>
                        <a:cubicBezTo>
                          <a:pt x="-20187" y="3551173"/>
                          <a:pt x="-152480" y="90784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D92522-9D74-AE0E-F519-9C39507E1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716493" y="2101844"/>
            <a:ext cx="7030588" cy="3722385"/>
          </a:xfrm>
          <a:prstGeom prst="rect">
            <a:avLst/>
          </a:prstGeom>
          <a:noFill/>
          <a:ln w="57150">
            <a:solidFill>
              <a:srgbClr val="EC6625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632004"/>
                      <a:gd name="connsiteY0" fmla="*/ 0 h 4699210"/>
                      <a:gd name="connsiteX1" fmla="*/ 8632004 w 8632004"/>
                      <a:gd name="connsiteY1" fmla="*/ 0 h 4699210"/>
                      <a:gd name="connsiteX2" fmla="*/ 8632004 w 8632004"/>
                      <a:gd name="connsiteY2" fmla="*/ 4699210 h 4699210"/>
                      <a:gd name="connsiteX3" fmla="*/ 0 w 8632004"/>
                      <a:gd name="connsiteY3" fmla="*/ 4699210 h 4699210"/>
                      <a:gd name="connsiteX4" fmla="*/ 0 w 8632004"/>
                      <a:gd name="connsiteY4" fmla="*/ 0 h 4699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32004" h="4699210" extrusionOk="0">
                        <a:moveTo>
                          <a:pt x="0" y="0"/>
                        </a:moveTo>
                        <a:cubicBezTo>
                          <a:pt x="1768627" y="118645"/>
                          <a:pt x="5385676" y="116012"/>
                          <a:pt x="8632004" y="0"/>
                        </a:cubicBezTo>
                        <a:cubicBezTo>
                          <a:pt x="8499122" y="1950098"/>
                          <a:pt x="8716955" y="3989278"/>
                          <a:pt x="8632004" y="4699210"/>
                        </a:cubicBezTo>
                        <a:cubicBezTo>
                          <a:pt x="7704048" y="4833810"/>
                          <a:pt x="3460537" y="4542014"/>
                          <a:pt x="0" y="4699210"/>
                        </a:cubicBezTo>
                        <a:cubicBezTo>
                          <a:pt x="-20187" y="2745943"/>
                          <a:pt x="-152480" y="114242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13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75416AA-2391-2D1B-F0B8-BB5B91072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494" y="-1016135"/>
            <a:ext cx="10515600" cy="1016135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706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>
            <a:extLst>
              <a:ext uri="{FF2B5EF4-FFF2-40B4-BE49-F238E27FC236}">
                <a16:creationId xmlns:a16="http://schemas.microsoft.com/office/drawing/2014/main" id="{40320725-1898-A86A-ED6B-74F787FC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66" y="-1384129"/>
            <a:ext cx="10515600" cy="1325563"/>
          </a:xfrm>
        </p:spPr>
        <p:txBody>
          <a:bodyPr/>
          <a:lstStyle>
            <a:lvl1pPr>
              <a:defRPr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Picture 10">
            <a:extLst>
              <a:ext uri="{FF2B5EF4-FFF2-40B4-BE49-F238E27FC236}">
                <a16:creationId xmlns:a16="http://schemas.microsoft.com/office/drawing/2014/main" id="{EC168A8E-E3C7-B41A-726B-1B6D379334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231877">
            <a:off x="89072" y="298489"/>
            <a:ext cx="6021134" cy="6299999"/>
          </a:xfrm>
          <a:custGeom>
            <a:avLst/>
            <a:gdLst>
              <a:gd name="connsiteX0" fmla="*/ 8808595 w 8829787"/>
              <a:gd name="connsiteY0" fmla="*/ 3482560 h 6161228"/>
              <a:gd name="connsiteX1" fmla="*/ 8829667 w 8829787"/>
              <a:gd name="connsiteY1" fmla="*/ 4542806 h 6161228"/>
              <a:gd name="connsiteX2" fmla="*/ 8664598 w 8829787"/>
              <a:gd name="connsiteY2" fmla="*/ 4860106 h 6161228"/>
              <a:gd name="connsiteX3" fmla="*/ 7252730 w 8829787"/>
              <a:gd name="connsiteY3" fmla="*/ 5161927 h 6161228"/>
              <a:gd name="connsiteX4" fmla="*/ 6732937 w 8829787"/>
              <a:gd name="connsiteY4" fmla="*/ 5270274 h 6161228"/>
              <a:gd name="connsiteX5" fmla="*/ 5805739 w 8829787"/>
              <a:gd name="connsiteY5" fmla="*/ 5440532 h 6161228"/>
              <a:gd name="connsiteX6" fmla="*/ 4801276 w 8829787"/>
              <a:gd name="connsiteY6" fmla="*/ 5564357 h 6161228"/>
              <a:gd name="connsiteX7" fmla="*/ 3284043 w 8829787"/>
              <a:gd name="connsiteY7" fmla="*/ 5734615 h 6161228"/>
              <a:gd name="connsiteX8" fmla="*/ 2525427 w 8829787"/>
              <a:gd name="connsiteY8" fmla="*/ 5827483 h 6161228"/>
              <a:gd name="connsiteX9" fmla="*/ 980098 w 8829787"/>
              <a:gd name="connsiteY9" fmla="*/ 6113827 h 6161228"/>
              <a:gd name="connsiteX10" fmla="*/ 509475 w 8829787"/>
              <a:gd name="connsiteY10" fmla="*/ 6137044 h 6161228"/>
              <a:gd name="connsiteX11" fmla="*/ 365479 w 8829787"/>
              <a:gd name="connsiteY11" fmla="*/ 6067393 h 6161228"/>
              <a:gd name="connsiteX12" fmla="*/ 235531 w 8829787"/>
              <a:gd name="connsiteY12" fmla="*/ 5781049 h 6161228"/>
              <a:gd name="connsiteX13" fmla="*/ 7243 w 8829787"/>
              <a:gd name="connsiteY13" fmla="*/ 2840221 h 6161228"/>
              <a:gd name="connsiteX14" fmla="*/ 52901 w 8829787"/>
              <a:gd name="connsiteY14" fmla="*/ 2035363 h 6161228"/>
              <a:gd name="connsiteX15" fmla="*/ 165288 w 8829787"/>
              <a:gd name="connsiteY15" fmla="*/ 1222765 h 6161228"/>
              <a:gd name="connsiteX16" fmla="*/ 368991 w 8829787"/>
              <a:gd name="connsiteY16" fmla="*/ 936422 h 6161228"/>
              <a:gd name="connsiteX17" fmla="*/ 755323 w 8829787"/>
              <a:gd name="connsiteY17" fmla="*/ 936422 h 6161228"/>
              <a:gd name="connsiteX18" fmla="*/ 1612278 w 8829787"/>
              <a:gd name="connsiteY18" fmla="*/ 874509 h 6161228"/>
              <a:gd name="connsiteX19" fmla="*/ 2286604 w 8829787"/>
              <a:gd name="connsiteY19" fmla="*/ 828075 h 6161228"/>
              <a:gd name="connsiteX20" fmla="*/ 4407919 w 8829787"/>
              <a:gd name="connsiteY20" fmla="*/ 704251 h 6161228"/>
              <a:gd name="connsiteX21" fmla="*/ 5482625 w 8829787"/>
              <a:gd name="connsiteY21" fmla="*/ 503036 h 6161228"/>
              <a:gd name="connsiteX22" fmla="*/ 6121829 w 8829787"/>
              <a:gd name="connsiteY22" fmla="*/ 371473 h 6161228"/>
              <a:gd name="connsiteX23" fmla="*/ 7010394 w 8829787"/>
              <a:gd name="connsiteY23" fmla="*/ 131563 h 6161228"/>
              <a:gd name="connsiteX24" fmla="*/ 7459944 w 8829787"/>
              <a:gd name="connsiteY24" fmla="*/ 54173 h 6161228"/>
              <a:gd name="connsiteX25" fmla="*/ 8380117 w 8829787"/>
              <a:gd name="connsiteY25" fmla="*/ 0 h 6161228"/>
              <a:gd name="connsiteX26" fmla="*/ 8538162 w 8829787"/>
              <a:gd name="connsiteY26" fmla="*/ 30956 h 6161228"/>
              <a:gd name="connsiteX27" fmla="*/ 8629477 w 8829787"/>
              <a:gd name="connsiteY27" fmla="*/ 208954 h 6161228"/>
              <a:gd name="connsiteX28" fmla="*/ 8762937 w 8829787"/>
              <a:gd name="connsiteY28" fmla="*/ 1896060 h 6161228"/>
              <a:gd name="connsiteX29" fmla="*/ 8798059 w 8829787"/>
              <a:gd name="connsiteY29" fmla="*/ 2778309 h 6161228"/>
              <a:gd name="connsiteX30" fmla="*/ 8798059 w 8829787"/>
              <a:gd name="connsiteY30" fmla="*/ 3467082 h 6161228"/>
              <a:gd name="connsiteX31" fmla="*/ 8808595 w 8829787"/>
              <a:gd name="connsiteY31" fmla="*/ 3467082 h 616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829787" h="6161228">
                <a:moveTo>
                  <a:pt x="8808595" y="3482560"/>
                </a:moveTo>
                <a:cubicBezTo>
                  <a:pt x="8815619" y="3830816"/>
                  <a:pt x="8822643" y="4186811"/>
                  <a:pt x="8829667" y="4542806"/>
                </a:cubicBezTo>
                <a:cubicBezTo>
                  <a:pt x="8833180" y="4705325"/>
                  <a:pt x="8759425" y="4852366"/>
                  <a:pt x="8664598" y="4860106"/>
                </a:cubicBezTo>
                <a:cubicBezTo>
                  <a:pt x="8190463" y="4906540"/>
                  <a:pt x="7719840" y="5007147"/>
                  <a:pt x="7252730" y="5161927"/>
                </a:cubicBezTo>
                <a:cubicBezTo>
                  <a:pt x="7080636" y="5216101"/>
                  <a:pt x="6905030" y="5239318"/>
                  <a:pt x="6732937" y="5270274"/>
                </a:cubicBezTo>
                <a:cubicBezTo>
                  <a:pt x="6423871" y="5332186"/>
                  <a:pt x="6114805" y="5394098"/>
                  <a:pt x="5805739" y="5440532"/>
                </a:cubicBezTo>
                <a:cubicBezTo>
                  <a:pt x="5472089" y="5494705"/>
                  <a:pt x="5134926" y="5548878"/>
                  <a:pt x="4801276" y="5564357"/>
                </a:cubicBezTo>
                <a:cubicBezTo>
                  <a:pt x="4295532" y="5595312"/>
                  <a:pt x="3786275" y="5634007"/>
                  <a:pt x="3284043" y="5734615"/>
                </a:cubicBezTo>
                <a:cubicBezTo>
                  <a:pt x="3031171" y="5781049"/>
                  <a:pt x="2778299" y="5788788"/>
                  <a:pt x="2525427" y="5827483"/>
                </a:cubicBezTo>
                <a:cubicBezTo>
                  <a:pt x="2009147" y="5904873"/>
                  <a:pt x="1492866" y="5951308"/>
                  <a:pt x="980098" y="6113827"/>
                </a:cubicBezTo>
                <a:cubicBezTo>
                  <a:pt x="825565" y="6168000"/>
                  <a:pt x="667520" y="6175739"/>
                  <a:pt x="509475" y="6137044"/>
                </a:cubicBezTo>
                <a:cubicBezTo>
                  <a:pt x="460306" y="6121566"/>
                  <a:pt x="411136" y="6098349"/>
                  <a:pt x="365479" y="6067393"/>
                </a:cubicBezTo>
                <a:cubicBezTo>
                  <a:pt x="295236" y="6013220"/>
                  <a:pt x="249579" y="5935829"/>
                  <a:pt x="235531" y="5781049"/>
                </a:cubicBezTo>
                <a:cubicBezTo>
                  <a:pt x="165288" y="4798194"/>
                  <a:pt x="88022" y="3823077"/>
                  <a:pt x="7243" y="2840221"/>
                </a:cubicBezTo>
                <a:cubicBezTo>
                  <a:pt x="-10317" y="2569355"/>
                  <a:pt x="3731" y="2290750"/>
                  <a:pt x="52901" y="2035363"/>
                </a:cubicBezTo>
                <a:cubicBezTo>
                  <a:pt x="98558" y="1772236"/>
                  <a:pt x="154752" y="1509109"/>
                  <a:pt x="165288" y="1222765"/>
                </a:cubicBezTo>
                <a:cubicBezTo>
                  <a:pt x="172313" y="1037029"/>
                  <a:pt x="253091" y="936422"/>
                  <a:pt x="368991" y="936422"/>
                </a:cubicBezTo>
                <a:cubicBezTo>
                  <a:pt x="498939" y="936422"/>
                  <a:pt x="625375" y="944161"/>
                  <a:pt x="755323" y="936422"/>
                </a:cubicBezTo>
                <a:cubicBezTo>
                  <a:pt x="1039804" y="920944"/>
                  <a:pt x="1327797" y="897726"/>
                  <a:pt x="1612278" y="874509"/>
                </a:cubicBezTo>
                <a:cubicBezTo>
                  <a:pt x="1837054" y="859031"/>
                  <a:pt x="2061829" y="820336"/>
                  <a:pt x="2286604" y="828075"/>
                </a:cubicBezTo>
                <a:cubicBezTo>
                  <a:pt x="2996050" y="843553"/>
                  <a:pt x="3701985" y="773902"/>
                  <a:pt x="4407919" y="704251"/>
                </a:cubicBezTo>
                <a:cubicBezTo>
                  <a:pt x="4766155" y="673295"/>
                  <a:pt x="5124390" y="572688"/>
                  <a:pt x="5482625" y="503036"/>
                </a:cubicBezTo>
                <a:cubicBezTo>
                  <a:pt x="5696864" y="464341"/>
                  <a:pt x="5907591" y="425646"/>
                  <a:pt x="6121829" y="371473"/>
                </a:cubicBezTo>
                <a:cubicBezTo>
                  <a:pt x="6420359" y="294083"/>
                  <a:pt x="6715377" y="208954"/>
                  <a:pt x="7010394" y="131563"/>
                </a:cubicBezTo>
                <a:cubicBezTo>
                  <a:pt x="7157902" y="92868"/>
                  <a:pt x="7308923" y="69651"/>
                  <a:pt x="7459944" y="54173"/>
                </a:cubicBezTo>
                <a:cubicBezTo>
                  <a:pt x="7765498" y="30956"/>
                  <a:pt x="8074564" y="15478"/>
                  <a:pt x="8380117" y="0"/>
                </a:cubicBezTo>
                <a:cubicBezTo>
                  <a:pt x="8432799" y="0"/>
                  <a:pt x="8485480" y="15478"/>
                  <a:pt x="8538162" y="30956"/>
                </a:cubicBezTo>
                <a:cubicBezTo>
                  <a:pt x="8583820" y="38695"/>
                  <a:pt x="8622453" y="108346"/>
                  <a:pt x="8629477" y="208954"/>
                </a:cubicBezTo>
                <a:cubicBezTo>
                  <a:pt x="8671622" y="773902"/>
                  <a:pt x="8720792" y="1331112"/>
                  <a:pt x="8762937" y="1896060"/>
                </a:cubicBezTo>
                <a:cubicBezTo>
                  <a:pt x="8784010" y="2190143"/>
                  <a:pt x="8791034" y="2484226"/>
                  <a:pt x="8798059" y="2778309"/>
                </a:cubicBezTo>
                <a:cubicBezTo>
                  <a:pt x="8805083" y="3010479"/>
                  <a:pt x="8798059" y="3234911"/>
                  <a:pt x="8798059" y="3467082"/>
                </a:cubicBezTo>
                <a:lnTo>
                  <a:pt x="8808595" y="3467082"/>
                </a:lnTo>
                <a:close/>
              </a:path>
            </a:pathLst>
          </a:custGeom>
          <a:solidFill>
            <a:srgbClr val="EC6625"/>
          </a:solidFill>
          <a:ln w="2437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7E152C8-1564-9CD4-2ABE-55064C1128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885" y="365126"/>
            <a:ext cx="10996612" cy="461962"/>
          </a:xfrm>
          <a:prstGeom prst="rect">
            <a:avLst/>
          </a:prstGeom>
        </p:spPr>
        <p:txBody>
          <a:bodyPr lIns="0"/>
          <a:lstStyle>
            <a:lvl1pPr>
              <a:defRPr sz="2400" b="1" baseline="0">
                <a:solidFill>
                  <a:srgbClr val="EC6625"/>
                </a:solidFill>
              </a:defRPr>
            </a:lvl1pPr>
          </a:lstStyle>
          <a:p>
            <a:pPr lvl="0"/>
            <a:r>
              <a:rPr lang="en-GB" dirty="0"/>
              <a:t>How to use this PPT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65FCCB3-3076-2340-5BC6-BD76E591FAD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714115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3A5F7B0-87B9-D779-448F-83341593B1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885" y="945469"/>
            <a:ext cx="5247950" cy="461962"/>
          </a:xfrm>
          <a:prstGeom prst="rect">
            <a:avLst/>
          </a:prstGeom>
        </p:spPr>
        <p:txBody>
          <a:bodyPr lIns="0"/>
          <a:lstStyle>
            <a:lvl1pPr>
              <a:defRPr sz="2400" b="1"/>
            </a:lvl1pPr>
          </a:lstStyle>
          <a:p>
            <a:r>
              <a:rPr lang="en-GB" sz="2400" b="1" dirty="0">
                <a:cs typeface="Arial"/>
              </a:rPr>
              <a:t>Accompanying Resources: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4F0D21-6282-06E8-999E-BB08C0F3C3D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477886" y="1470244"/>
            <a:ext cx="5247950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02263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ola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 sz="24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A5EC1B8E-118E-BFBF-C139-E7D78D135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14652" y="1075414"/>
            <a:ext cx="5048013" cy="5460246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8E962C4A-7DAF-900E-E9A3-FB229FE24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37" y="1386985"/>
            <a:ext cx="4151741" cy="398511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1F4DD1BE-B6E0-CBE2-78DB-2ABB2921DA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117447" y="5692944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955480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7" name="Picture 5">
            <a:extLst>
              <a:ext uri="{FF2B5EF4-FFF2-40B4-BE49-F238E27FC236}">
                <a16:creationId xmlns:a16="http://schemas.microsoft.com/office/drawing/2014/main" id="{B7BB9657-BC72-7070-9EFC-2C2344D5F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81" y="1205909"/>
            <a:ext cx="5836444" cy="5337766"/>
          </a:xfrm>
          <a:custGeom>
            <a:avLst/>
            <a:gdLst>
              <a:gd name="connsiteX0" fmla="*/ 2014951 w 4369304"/>
              <a:gd name="connsiteY0" fmla="*/ 4041708 h 4114026"/>
              <a:gd name="connsiteX1" fmla="*/ 1431807 w 4369304"/>
              <a:gd name="connsiteY1" fmla="*/ 4043255 h 4114026"/>
              <a:gd name="connsiteX2" fmla="*/ 1024998 w 4369304"/>
              <a:gd name="connsiteY2" fmla="*/ 4092757 h 4114026"/>
              <a:gd name="connsiteX3" fmla="*/ 817727 w 4369304"/>
              <a:gd name="connsiteY3" fmla="*/ 4111319 h 4114026"/>
              <a:gd name="connsiteX4" fmla="*/ 398544 w 4369304"/>
              <a:gd name="connsiteY4" fmla="*/ 4109773 h 4114026"/>
              <a:gd name="connsiteX5" fmla="*/ 185085 w 4369304"/>
              <a:gd name="connsiteY5" fmla="*/ 4077287 h 4114026"/>
              <a:gd name="connsiteX6" fmla="*/ 117026 w 4369304"/>
              <a:gd name="connsiteY6" fmla="*/ 3995301 h 4114026"/>
              <a:gd name="connsiteX7" fmla="*/ 70622 w 4369304"/>
              <a:gd name="connsiteY7" fmla="*/ 3767904 h 4114026"/>
              <a:gd name="connsiteX8" fmla="*/ 30405 w 4369304"/>
              <a:gd name="connsiteY8" fmla="*/ 3340955 h 4114026"/>
              <a:gd name="connsiteX9" fmla="*/ 1016 w 4369304"/>
              <a:gd name="connsiteY9" fmla="*/ 2784065 h 4114026"/>
              <a:gd name="connsiteX10" fmla="*/ 2563 w 4369304"/>
              <a:gd name="connsiteY10" fmla="*/ 2357115 h 4114026"/>
              <a:gd name="connsiteX11" fmla="*/ 18031 w 4369304"/>
              <a:gd name="connsiteY11" fmla="*/ 1815694 h 4114026"/>
              <a:gd name="connsiteX12" fmla="*/ 21124 w 4369304"/>
              <a:gd name="connsiteY12" fmla="*/ 1418136 h 4114026"/>
              <a:gd name="connsiteX13" fmla="*/ 47420 w 4369304"/>
              <a:gd name="connsiteY13" fmla="*/ 969530 h 4114026"/>
              <a:gd name="connsiteX14" fmla="*/ 155696 w 4369304"/>
              <a:gd name="connsiteY14" fmla="*/ 308997 h 4114026"/>
              <a:gd name="connsiteX15" fmla="*/ 233036 w 4369304"/>
              <a:gd name="connsiteY15" fmla="*/ 194525 h 4114026"/>
              <a:gd name="connsiteX16" fmla="*/ 429480 w 4369304"/>
              <a:gd name="connsiteY16" fmla="*/ 140383 h 4114026"/>
              <a:gd name="connsiteX17" fmla="*/ 605815 w 4369304"/>
              <a:gd name="connsiteY17" fmla="*/ 101710 h 4114026"/>
              <a:gd name="connsiteX18" fmla="*/ 943018 w 4369304"/>
              <a:gd name="connsiteY18" fmla="*/ 61490 h 4114026"/>
              <a:gd name="connsiteX19" fmla="*/ 1526162 w 4369304"/>
              <a:gd name="connsiteY19" fmla="*/ 93975 h 4114026"/>
              <a:gd name="connsiteX20" fmla="*/ 1833975 w 4369304"/>
              <a:gd name="connsiteY20" fmla="*/ 128007 h 4114026"/>
              <a:gd name="connsiteX21" fmla="*/ 2621297 w 4369304"/>
              <a:gd name="connsiteY21" fmla="*/ 118726 h 4114026"/>
              <a:gd name="connsiteX22" fmla="*/ 3040480 w 4369304"/>
              <a:gd name="connsiteY22" fmla="*/ 90881 h 4114026"/>
              <a:gd name="connsiteX23" fmla="*/ 3309624 w 4369304"/>
              <a:gd name="connsiteY23" fmla="*/ 53755 h 4114026"/>
              <a:gd name="connsiteX24" fmla="*/ 3736541 w 4369304"/>
              <a:gd name="connsiteY24" fmla="*/ 25911 h 4114026"/>
              <a:gd name="connsiteX25" fmla="*/ 4089211 w 4369304"/>
              <a:gd name="connsiteY25" fmla="*/ 1160 h 4114026"/>
              <a:gd name="connsiteX26" fmla="*/ 4158817 w 4369304"/>
              <a:gd name="connsiteY26" fmla="*/ 10442 h 4114026"/>
              <a:gd name="connsiteX27" fmla="*/ 4231517 w 4369304"/>
              <a:gd name="connsiteY27" fmla="*/ 120273 h 4114026"/>
              <a:gd name="connsiteX28" fmla="*/ 4260906 w 4369304"/>
              <a:gd name="connsiteY28" fmla="*/ 287340 h 4114026"/>
              <a:gd name="connsiteX29" fmla="*/ 4327419 w 4369304"/>
              <a:gd name="connsiteY29" fmla="*/ 650865 h 4114026"/>
              <a:gd name="connsiteX30" fmla="*/ 4367636 w 4369304"/>
              <a:gd name="connsiteY30" fmla="*/ 1071627 h 4114026"/>
              <a:gd name="connsiteX31" fmla="*/ 4362995 w 4369304"/>
              <a:gd name="connsiteY31" fmla="*/ 1305212 h 4114026"/>
              <a:gd name="connsiteX32" fmla="*/ 4347527 w 4369304"/>
              <a:gd name="connsiteY32" fmla="*/ 1792490 h 4114026"/>
              <a:gd name="connsiteX33" fmla="*/ 4332059 w 4369304"/>
              <a:gd name="connsiteY33" fmla="*/ 2171485 h 4114026"/>
              <a:gd name="connsiteX34" fmla="*/ 4328966 w 4369304"/>
              <a:gd name="connsiteY34" fmla="*/ 2760861 h 4114026"/>
              <a:gd name="connsiteX35" fmla="*/ 4305764 w 4369304"/>
              <a:gd name="connsiteY35" fmla="*/ 3384268 h 4114026"/>
              <a:gd name="connsiteX36" fmla="*/ 4285655 w 4369304"/>
              <a:gd name="connsiteY36" fmla="*/ 3628681 h 4114026"/>
              <a:gd name="connsiteX37" fmla="*/ 4256266 w 4369304"/>
              <a:gd name="connsiteY37" fmla="*/ 3795748 h 4114026"/>
              <a:gd name="connsiteX38" fmla="*/ 4177379 w 4369304"/>
              <a:gd name="connsiteY38" fmla="*/ 3885470 h 4114026"/>
              <a:gd name="connsiteX39" fmla="*/ 3540097 w 4369304"/>
              <a:gd name="connsiteY39" fmla="*/ 3934971 h 4114026"/>
              <a:gd name="connsiteX40" fmla="*/ 3236924 w 4369304"/>
              <a:gd name="connsiteY40" fmla="*/ 3973644 h 4114026"/>
              <a:gd name="connsiteX41" fmla="*/ 3111633 w 4369304"/>
              <a:gd name="connsiteY41" fmla="*/ 3987566 h 4114026"/>
              <a:gd name="connsiteX42" fmla="*/ 2861051 w 4369304"/>
              <a:gd name="connsiteY42" fmla="*/ 4030880 h 4114026"/>
              <a:gd name="connsiteX43" fmla="*/ 2621297 w 4369304"/>
              <a:gd name="connsiteY43" fmla="*/ 4061818 h 4114026"/>
              <a:gd name="connsiteX44" fmla="*/ 2016498 w 4369304"/>
              <a:gd name="connsiteY44" fmla="*/ 4050990 h 4114026"/>
              <a:gd name="connsiteX45" fmla="*/ 2014951 w 4369304"/>
              <a:gd name="connsiteY45" fmla="*/ 4041708 h 411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4369304" h="4114026">
                <a:moveTo>
                  <a:pt x="2014951" y="4041708"/>
                </a:moveTo>
                <a:cubicBezTo>
                  <a:pt x="1820054" y="4041708"/>
                  <a:pt x="1626704" y="4035521"/>
                  <a:pt x="1431807" y="4043255"/>
                </a:cubicBezTo>
                <a:cubicBezTo>
                  <a:pt x="1295689" y="4049443"/>
                  <a:pt x="1161117" y="4075740"/>
                  <a:pt x="1024998" y="4092757"/>
                </a:cubicBezTo>
                <a:cubicBezTo>
                  <a:pt x="955392" y="4100491"/>
                  <a:pt x="887333" y="4111319"/>
                  <a:pt x="817727" y="4111319"/>
                </a:cubicBezTo>
                <a:cubicBezTo>
                  <a:pt x="678515" y="4114413"/>
                  <a:pt x="537756" y="4115960"/>
                  <a:pt x="398544" y="4109773"/>
                </a:cubicBezTo>
                <a:cubicBezTo>
                  <a:pt x="327391" y="4106679"/>
                  <a:pt x="256238" y="4088116"/>
                  <a:pt x="185085" y="4077287"/>
                </a:cubicBezTo>
                <a:cubicBezTo>
                  <a:pt x="152603" y="4071100"/>
                  <a:pt x="132494" y="4041708"/>
                  <a:pt x="117026" y="3995301"/>
                </a:cubicBezTo>
                <a:cubicBezTo>
                  <a:pt x="92277" y="3921049"/>
                  <a:pt x="76809" y="3845250"/>
                  <a:pt x="70622" y="3767904"/>
                </a:cubicBezTo>
                <a:cubicBezTo>
                  <a:pt x="56701" y="3625587"/>
                  <a:pt x="44326" y="3483271"/>
                  <a:pt x="30405" y="3340955"/>
                </a:cubicBezTo>
                <a:cubicBezTo>
                  <a:pt x="11844" y="3156872"/>
                  <a:pt x="2563" y="2969695"/>
                  <a:pt x="1016" y="2784065"/>
                </a:cubicBezTo>
                <a:cubicBezTo>
                  <a:pt x="-531" y="2641748"/>
                  <a:pt x="-531" y="2499432"/>
                  <a:pt x="2563" y="2357115"/>
                </a:cubicBezTo>
                <a:cubicBezTo>
                  <a:pt x="5656" y="2176126"/>
                  <a:pt x="13390" y="1996684"/>
                  <a:pt x="18031" y="1815694"/>
                </a:cubicBezTo>
                <a:cubicBezTo>
                  <a:pt x="21124" y="1682659"/>
                  <a:pt x="21124" y="1551171"/>
                  <a:pt x="21124" y="1418136"/>
                </a:cubicBezTo>
                <a:cubicBezTo>
                  <a:pt x="21124" y="1266539"/>
                  <a:pt x="36592" y="1119581"/>
                  <a:pt x="47420" y="969530"/>
                </a:cubicBezTo>
                <a:cubicBezTo>
                  <a:pt x="64435" y="740587"/>
                  <a:pt x="106199" y="524018"/>
                  <a:pt x="155696" y="308997"/>
                </a:cubicBezTo>
                <a:cubicBezTo>
                  <a:pt x="169617" y="247120"/>
                  <a:pt x="192819" y="209994"/>
                  <a:pt x="233036" y="194525"/>
                </a:cubicBezTo>
                <a:cubicBezTo>
                  <a:pt x="296455" y="168227"/>
                  <a:pt x="362967" y="149664"/>
                  <a:pt x="429480" y="140383"/>
                </a:cubicBezTo>
                <a:cubicBezTo>
                  <a:pt x="489805" y="131101"/>
                  <a:pt x="548584" y="118726"/>
                  <a:pt x="605815" y="101710"/>
                </a:cubicBezTo>
                <a:cubicBezTo>
                  <a:pt x="715638" y="67678"/>
                  <a:pt x="830101" y="55302"/>
                  <a:pt x="943018" y="61490"/>
                </a:cubicBezTo>
                <a:cubicBezTo>
                  <a:pt x="1137915" y="70771"/>
                  <a:pt x="1331265" y="80053"/>
                  <a:pt x="1526162" y="93975"/>
                </a:cubicBezTo>
                <a:cubicBezTo>
                  <a:pt x="1628251" y="101710"/>
                  <a:pt x="1730340" y="126460"/>
                  <a:pt x="1833975" y="128007"/>
                </a:cubicBezTo>
                <a:cubicBezTo>
                  <a:pt x="2096932" y="131101"/>
                  <a:pt x="2358341" y="126460"/>
                  <a:pt x="2621297" y="118726"/>
                </a:cubicBezTo>
                <a:cubicBezTo>
                  <a:pt x="2760509" y="115632"/>
                  <a:pt x="2901268" y="103257"/>
                  <a:pt x="3040480" y="90881"/>
                </a:cubicBezTo>
                <a:cubicBezTo>
                  <a:pt x="3130195" y="83147"/>
                  <a:pt x="3219909" y="69225"/>
                  <a:pt x="3309624" y="53755"/>
                </a:cubicBezTo>
                <a:cubicBezTo>
                  <a:pt x="3451929" y="29005"/>
                  <a:pt x="3594235" y="27458"/>
                  <a:pt x="3736541" y="25911"/>
                </a:cubicBezTo>
                <a:cubicBezTo>
                  <a:pt x="3854098" y="24364"/>
                  <a:pt x="3971654" y="25911"/>
                  <a:pt x="4089211" y="1160"/>
                </a:cubicBezTo>
                <a:cubicBezTo>
                  <a:pt x="4112413" y="-1934"/>
                  <a:pt x="4137162" y="1160"/>
                  <a:pt x="4158817" y="10442"/>
                </a:cubicBezTo>
                <a:cubicBezTo>
                  <a:pt x="4194394" y="24364"/>
                  <a:pt x="4220689" y="61490"/>
                  <a:pt x="4231517" y="120273"/>
                </a:cubicBezTo>
                <a:cubicBezTo>
                  <a:pt x="4242345" y="175962"/>
                  <a:pt x="4250079" y="231651"/>
                  <a:pt x="4260906" y="287340"/>
                </a:cubicBezTo>
                <a:cubicBezTo>
                  <a:pt x="4282562" y="407999"/>
                  <a:pt x="4310404" y="527112"/>
                  <a:pt x="4327419" y="650865"/>
                </a:cubicBezTo>
                <a:cubicBezTo>
                  <a:pt x="4345980" y="790088"/>
                  <a:pt x="4358355" y="930858"/>
                  <a:pt x="4367636" y="1071627"/>
                </a:cubicBezTo>
                <a:cubicBezTo>
                  <a:pt x="4372276" y="1148973"/>
                  <a:pt x="4366089" y="1227866"/>
                  <a:pt x="4362995" y="1305212"/>
                </a:cubicBezTo>
                <a:cubicBezTo>
                  <a:pt x="4358355" y="1467638"/>
                  <a:pt x="4353714" y="1630064"/>
                  <a:pt x="4347527" y="1792490"/>
                </a:cubicBezTo>
                <a:cubicBezTo>
                  <a:pt x="4342887" y="1919338"/>
                  <a:pt x="4333606" y="2044638"/>
                  <a:pt x="4332059" y="2171485"/>
                </a:cubicBezTo>
                <a:cubicBezTo>
                  <a:pt x="4328966" y="2367944"/>
                  <a:pt x="4325872" y="2564402"/>
                  <a:pt x="4328966" y="2760861"/>
                </a:cubicBezTo>
                <a:cubicBezTo>
                  <a:pt x="4333606" y="2969695"/>
                  <a:pt x="4325872" y="3176981"/>
                  <a:pt x="4305764" y="3384268"/>
                </a:cubicBezTo>
                <a:cubicBezTo>
                  <a:pt x="4298030" y="3464708"/>
                  <a:pt x="4294936" y="3548242"/>
                  <a:pt x="4285655" y="3628681"/>
                </a:cubicBezTo>
                <a:cubicBezTo>
                  <a:pt x="4277921" y="3684370"/>
                  <a:pt x="4268640" y="3740059"/>
                  <a:pt x="4256266" y="3795748"/>
                </a:cubicBezTo>
                <a:cubicBezTo>
                  <a:pt x="4243891" y="3854531"/>
                  <a:pt x="4217596" y="3880829"/>
                  <a:pt x="4177379" y="3885470"/>
                </a:cubicBezTo>
                <a:cubicBezTo>
                  <a:pt x="3965467" y="3908673"/>
                  <a:pt x="3752009" y="3924143"/>
                  <a:pt x="3540097" y="3934971"/>
                </a:cubicBezTo>
                <a:cubicBezTo>
                  <a:pt x="3439555" y="3939612"/>
                  <a:pt x="3337466" y="3961269"/>
                  <a:pt x="3236924" y="3973644"/>
                </a:cubicBezTo>
                <a:cubicBezTo>
                  <a:pt x="3195160" y="3978285"/>
                  <a:pt x="3153397" y="3979831"/>
                  <a:pt x="3111633" y="3987566"/>
                </a:cubicBezTo>
                <a:cubicBezTo>
                  <a:pt x="3028106" y="4001489"/>
                  <a:pt x="2944578" y="4018504"/>
                  <a:pt x="2861051" y="4030880"/>
                </a:cubicBezTo>
                <a:cubicBezTo>
                  <a:pt x="2780618" y="4043255"/>
                  <a:pt x="2700184" y="4060271"/>
                  <a:pt x="2621297" y="4061818"/>
                </a:cubicBezTo>
                <a:cubicBezTo>
                  <a:pt x="2420213" y="4061818"/>
                  <a:pt x="2217582" y="4054084"/>
                  <a:pt x="2016498" y="4050990"/>
                </a:cubicBezTo>
                <a:lnTo>
                  <a:pt x="2014951" y="4041708"/>
                </a:lnTo>
                <a:close/>
              </a:path>
            </a:pathLst>
          </a:custGeom>
          <a:solidFill>
            <a:srgbClr val="ADD0F0"/>
          </a:solidFill>
          <a:ln w="1544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sz="2400"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63881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-Content-Blo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" name="Picture 4">
            <a:extLst>
              <a:ext uri="{FF2B5EF4-FFF2-40B4-BE49-F238E27FC236}">
                <a16:creationId xmlns:a16="http://schemas.microsoft.com/office/drawing/2014/main" id="{7F9051B8-6A0F-FA37-0CF4-7373DF660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30533" y="1009291"/>
            <a:ext cx="5447342" cy="5598543"/>
          </a:xfrm>
          <a:custGeom>
            <a:avLst/>
            <a:gdLst>
              <a:gd name="connsiteX0" fmla="*/ 4570229 w 4570515"/>
              <a:gd name="connsiteY0" fmla="*/ 763192 h 2758286"/>
              <a:gd name="connsiteX1" fmla="*/ 4540684 w 4570515"/>
              <a:gd name="connsiteY1" fmla="*/ 1372800 h 2758286"/>
              <a:gd name="connsiteX2" fmla="*/ 4504322 w 4570515"/>
              <a:gd name="connsiteY2" fmla="*/ 1868676 h 2758286"/>
              <a:gd name="connsiteX3" fmla="*/ 4404325 w 4570515"/>
              <a:gd name="connsiteY3" fmla="*/ 2603390 h 2758286"/>
              <a:gd name="connsiteX4" fmla="*/ 4240694 w 4570515"/>
              <a:gd name="connsiteY4" fmla="*/ 2755792 h 2758286"/>
              <a:gd name="connsiteX5" fmla="*/ 3974793 w 4570515"/>
              <a:gd name="connsiteY5" fmla="*/ 2751243 h 2758286"/>
              <a:gd name="connsiteX6" fmla="*/ 3604350 w 4570515"/>
              <a:gd name="connsiteY6" fmla="*/ 2746694 h 2758286"/>
              <a:gd name="connsiteX7" fmla="*/ 3249816 w 4570515"/>
              <a:gd name="connsiteY7" fmla="*/ 2739870 h 2758286"/>
              <a:gd name="connsiteX8" fmla="*/ 2395298 w 4570515"/>
              <a:gd name="connsiteY8" fmla="*/ 2689827 h 2758286"/>
              <a:gd name="connsiteX9" fmla="*/ 1981674 w 4570515"/>
              <a:gd name="connsiteY9" fmla="*/ 2664806 h 2758286"/>
              <a:gd name="connsiteX10" fmla="*/ 1345331 w 4570515"/>
              <a:gd name="connsiteY10" fmla="*/ 2646609 h 2758286"/>
              <a:gd name="connsiteX11" fmla="*/ 620354 w 4570515"/>
              <a:gd name="connsiteY11" fmla="*/ 2617038 h 2758286"/>
              <a:gd name="connsiteX12" fmla="*/ 365816 w 4570515"/>
              <a:gd name="connsiteY12" fmla="*/ 2592017 h 2758286"/>
              <a:gd name="connsiteX13" fmla="*/ 190822 w 4570515"/>
              <a:gd name="connsiteY13" fmla="*/ 2551073 h 2758286"/>
              <a:gd name="connsiteX14" fmla="*/ 149914 w 4570515"/>
              <a:gd name="connsiteY14" fmla="*/ 2498756 h 2758286"/>
              <a:gd name="connsiteX15" fmla="*/ 120370 w 4570515"/>
              <a:gd name="connsiteY15" fmla="*/ 2243994 h 2758286"/>
              <a:gd name="connsiteX16" fmla="*/ 97643 w 4570515"/>
              <a:gd name="connsiteY16" fmla="*/ 1841380 h 2758286"/>
              <a:gd name="connsiteX17" fmla="*/ 79462 w 4570515"/>
              <a:gd name="connsiteY17" fmla="*/ 1507005 h 2758286"/>
              <a:gd name="connsiteX18" fmla="*/ 49917 w 4570515"/>
              <a:gd name="connsiteY18" fmla="*/ 1236321 h 2758286"/>
              <a:gd name="connsiteX19" fmla="*/ 20373 w 4570515"/>
              <a:gd name="connsiteY19" fmla="*/ 867826 h 2758286"/>
              <a:gd name="connsiteX20" fmla="*/ 2191 w 4570515"/>
              <a:gd name="connsiteY20" fmla="*/ 547099 h 2758286"/>
              <a:gd name="connsiteX21" fmla="*/ 29463 w 4570515"/>
              <a:gd name="connsiteY21" fmla="*/ 228647 h 2758286"/>
              <a:gd name="connsiteX22" fmla="*/ 47645 w 4570515"/>
              <a:gd name="connsiteY22" fmla="*/ 171781 h 2758286"/>
              <a:gd name="connsiteX23" fmla="*/ 152187 w 4570515"/>
              <a:gd name="connsiteY23" fmla="*/ 101266 h 2758286"/>
              <a:gd name="connsiteX24" fmla="*/ 527175 w 4570515"/>
              <a:gd name="connsiteY24" fmla="*/ 119463 h 2758286"/>
              <a:gd name="connsiteX25" fmla="*/ 843074 w 4570515"/>
              <a:gd name="connsiteY25" fmla="*/ 133111 h 2758286"/>
              <a:gd name="connsiteX26" fmla="*/ 1808952 w 4570515"/>
              <a:gd name="connsiteY26" fmla="*/ 117189 h 2758286"/>
              <a:gd name="connsiteX27" fmla="*/ 2358935 w 4570515"/>
              <a:gd name="connsiteY27" fmla="*/ 103541 h 2758286"/>
              <a:gd name="connsiteX28" fmla="*/ 2920281 w 4570515"/>
              <a:gd name="connsiteY28" fmla="*/ 76245 h 2758286"/>
              <a:gd name="connsiteX29" fmla="*/ 3404357 w 4570515"/>
              <a:gd name="connsiteY29" fmla="*/ 46674 h 2758286"/>
              <a:gd name="connsiteX30" fmla="*/ 3761163 w 4570515"/>
              <a:gd name="connsiteY30" fmla="*/ 8005 h 2758286"/>
              <a:gd name="connsiteX31" fmla="*/ 4479323 w 4570515"/>
              <a:gd name="connsiteY31" fmla="*/ 103541 h 2758286"/>
              <a:gd name="connsiteX32" fmla="*/ 4549775 w 4570515"/>
              <a:gd name="connsiteY32" fmla="*/ 194527 h 2758286"/>
              <a:gd name="connsiteX33" fmla="*/ 4570229 w 4570515"/>
              <a:gd name="connsiteY33" fmla="*/ 763192 h 27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0515" h="2758286">
                <a:moveTo>
                  <a:pt x="4570229" y="763192"/>
                </a:moveTo>
                <a:cubicBezTo>
                  <a:pt x="4572501" y="967911"/>
                  <a:pt x="4561138" y="1170356"/>
                  <a:pt x="4540684" y="1372800"/>
                </a:cubicBezTo>
                <a:cubicBezTo>
                  <a:pt x="4527048" y="1536576"/>
                  <a:pt x="4515685" y="1702626"/>
                  <a:pt x="4504322" y="1868676"/>
                </a:cubicBezTo>
                <a:cubicBezTo>
                  <a:pt x="4486140" y="2114339"/>
                  <a:pt x="4454323" y="2360002"/>
                  <a:pt x="4404325" y="2603390"/>
                </a:cubicBezTo>
                <a:cubicBezTo>
                  <a:pt x="4379326" y="2721673"/>
                  <a:pt x="4361144" y="2744419"/>
                  <a:pt x="4240694" y="2755792"/>
                </a:cubicBezTo>
                <a:cubicBezTo>
                  <a:pt x="4152060" y="2762616"/>
                  <a:pt x="4063427" y="2753518"/>
                  <a:pt x="3974793" y="2751243"/>
                </a:cubicBezTo>
                <a:cubicBezTo>
                  <a:pt x="3852070" y="2748969"/>
                  <a:pt x="3727074" y="2746694"/>
                  <a:pt x="3604350" y="2746694"/>
                </a:cubicBezTo>
                <a:cubicBezTo>
                  <a:pt x="3486172" y="2744419"/>
                  <a:pt x="3367994" y="2746694"/>
                  <a:pt x="3249816" y="2739870"/>
                </a:cubicBezTo>
                <a:cubicBezTo>
                  <a:pt x="2965734" y="2723947"/>
                  <a:pt x="2679380" y="2708025"/>
                  <a:pt x="2395298" y="2689827"/>
                </a:cubicBezTo>
                <a:cubicBezTo>
                  <a:pt x="2256666" y="2680729"/>
                  <a:pt x="2120306" y="2673905"/>
                  <a:pt x="1981674" y="2664806"/>
                </a:cubicBezTo>
                <a:cubicBezTo>
                  <a:pt x="1770317" y="2651158"/>
                  <a:pt x="1556688" y="2639785"/>
                  <a:pt x="1345331" y="2646609"/>
                </a:cubicBezTo>
                <a:cubicBezTo>
                  <a:pt x="1104429" y="2651158"/>
                  <a:pt x="861255" y="2642060"/>
                  <a:pt x="620354" y="2617038"/>
                </a:cubicBezTo>
                <a:cubicBezTo>
                  <a:pt x="536266" y="2607940"/>
                  <a:pt x="449905" y="2603390"/>
                  <a:pt x="365816" y="2592017"/>
                </a:cubicBezTo>
                <a:cubicBezTo>
                  <a:pt x="306727" y="2582918"/>
                  <a:pt x="249911" y="2566996"/>
                  <a:pt x="190822" y="2551073"/>
                </a:cubicBezTo>
                <a:cubicBezTo>
                  <a:pt x="168095" y="2544249"/>
                  <a:pt x="149914" y="2523777"/>
                  <a:pt x="149914" y="2498756"/>
                </a:cubicBezTo>
                <a:cubicBezTo>
                  <a:pt x="140823" y="2414594"/>
                  <a:pt x="127188" y="2330431"/>
                  <a:pt x="120370" y="2243994"/>
                </a:cubicBezTo>
                <a:cubicBezTo>
                  <a:pt x="111279" y="2109789"/>
                  <a:pt x="104461" y="1975585"/>
                  <a:pt x="97643" y="1841380"/>
                </a:cubicBezTo>
                <a:cubicBezTo>
                  <a:pt x="90825" y="1729922"/>
                  <a:pt x="88552" y="1618463"/>
                  <a:pt x="79462" y="1507005"/>
                </a:cubicBezTo>
                <a:cubicBezTo>
                  <a:pt x="72644" y="1416019"/>
                  <a:pt x="56735" y="1327307"/>
                  <a:pt x="49917" y="1236321"/>
                </a:cubicBezTo>
                <a:cubicBezTo>
                  <a:pt x="38554" y="1113489"/>
                  <a:pt x="29463" y="990658"/>
                  <a:pt x="20373" y="867826"/>
                </a:cubicBezTo>
                <a:cubicBezTo>
                  <a:pt x="13555" y="760917"/>
                  <a:pt x="6737" y="654008"/>
                  <a:pt x="2191" y="547099"/>
                </a:cubicBezTo>
                <a:cubicBezTo>
                  <a:pt x="-4626" y="440190"/>
                  <a:pt x="4464" y="333281"/>
                  <a:pt x="29463" y="228647"/>
                </a:cubicBezTo>
                <a:cubicBezTo>
                  <a:pt x="34009" y="208175"/>
                  <a:pt x="40827" y="189978"/>
                  <a:pt x="47645" y="171781"/>
                </a:cubicBezTo>
                <a:cubicBezTo>
                  <a:pt x="61281" y="126287"/>
                  <a:pt x="104461" y="96717"/>
                  <a:pt x="152187" y="101266"/>
                </a:cubicBezTo>
                <a:cubicBezTo>
                  <a:pt x="277183" y="108090"/>
                  <a:pt x="402179" y="114914"/>
                  <a:pt x="527175" y="119463"/>
                </a:cubicBezTo>
                <a:cubicBezTo>
                  <a:pt x="631717" y="124013"/>
                  <a:pt x="738532" y="130837"/>
                  <a:pt x="843074" y="133111"/>
                </a:cubicBezTo>
                <a:cubicBezTo>
                  <a:pt x="1165791" y="139935"/>
                  <a:pt x="1486235" y="130837"/>
                  <a:pt x="1808952" y="117189"/>
                </a:cubicBezTo>
                <a:cubicBezTo>
                  <a:pt x="1993037" y="110365"/>
                  <a:pt x="2177123" y="110365"/>
                  <a:pt x="2358935" y="103541"/>
                </a:cubicBezTo>
                <a:cubicBezTo>
                  <a:pt x="2545293" y="96717"/>
                  <a:pt x="2731650" y="87618"/>
                  <a:pt x="2920281" y="76245"/>
                </a:cubicBezTo>
                <a:cubicBezTo>
                  <a:pt x="3081640" y="67146"/>
                  <a:pt x="3242998" y="60322"/>
                  <a:pt x="3404357" y="46674"/>
                </a:cubicBezTo>
                <a:cubicBezTo>
                  <a:pt x="3522535" y="35301"/>
                  <a:pt x="3642985" y="19379"/>
                  <a:pt x="3761163" y="8005"/>
                </a:cubicBezTo>
                <a:cubicBezTo>
                  <a:pt x="4004337" y="-17016"/>
                  <a:pt x="4249784" y="17104"/>
                  <a:pt x="4479323" y="103541"/>
                </a:cubicBezTo>
                <a:cubicBezTo>
                  <a:pt x="4522503" y="119463"/>
                  <a:pt x="4547502" y="146759"/>
                  <a:pt x="4549775" y="194527"/>
                </a:cubicBezTo>
                <a:cubicBezTo>
                  <a:pt x="4554320" y="365127"/>
                  <a:pt x="4561138" y="531177"/>
                  <a:pt x="4570229" y="763192"/>
                </a:cubicBezTo>
                <a:close/>
              </a:path>
            </a:pathLst>
          </a:custGeom>
          <a:solidFill>
            <a:srgbClr val="F5C946">
              <a:alpha val="55000"/>
            </a:srgbClr>
          </a:solidFill>
          <a:ln w="226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885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13C50CF-7625-3423-D7C1-AB8CCED37FE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096000" y="1470244"/>
            <a:ext cx="5022887" cy="5022630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8E59193-A3A0-30E6-3A8C-CFFFB8F9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0D31D11-A3E5-685A-2EBE-0A650CDE66DB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FC1B9C2-45DE-65B7-EF36-24FD589172B2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70471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3816" y="1178981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8651" y="5669571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08217" y="5752121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3534" y="1065876"/>
            <a:ext cx="5905354" cy="5183131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Bullet level</a:t>
            </a:r>
          </a:p>
          <a:p>
            <a:pPr lvl="2"/>
            <a:r>
              <a:rPr lang="en-GB" dirty="0"/>
              <a:t>Second level</a:t>
            </a: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821DB049-EE30-C60F-4BE8-EC4BF44F3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74C30591-6FD3-9022-64B0-DA6538303BBF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7" name="TextBox 4">
            <a:extLst>
              <a:ext uri="{FF2B5EF4-FFF2-40B4-BE49-F238E27FC236}">
                <a16:creationId xmlns:a16="http://schemas.microsoft.com/office/drawing/2014/main" id="{D58DDF2A-AC69-11D0-7197-CFA5E5AE316D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37823935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7" y="365126"/>
            <a:ext cx="10996613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2"/>
            <a:ext cx="5905354" cy="4383786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2" name="Picture Placeholder 47">
            <a:extLst>
              <a:ext uri="{FF2B5EF4-FFF2-40B4-BE49-F238E27FC236}">
                <a16:creationId xmlns:a16="http://schemas.microsoft.com/office/drawing/2014/main" id="{E6E49DD5-550C-9257-424C-6F84C1CE75D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83284" y="1075414"/>
            <a:ext cx="4632984" cy="4093986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F06F181-EF0F-68FA-60E5-D566B1226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078120" y="5589969"/>
            <a:ext cx="3643313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CD5E8960-9ED3-2081-B390-CBF38C392AC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347686" y="5672519"/>
            <a:ext cx="2830459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FDE46AC-A9E1-7572-F6FB-B125C72FF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93CC7725-7842-6C90-329A-E7C115E56D54}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72FBDE7-90A9-23FC-478B-516940194C99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2491949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-2-Pebble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0ECA9B9A-3111-4A58-2F7B-030E6944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65126"/>
            <a:ext cx="6819952" cy="710288"/>
          </a:xfrm>
          <a:prstGeom prst="rect">
            <a:avLst/>
          </a:prstGeom>
        </p:spPr>
        <p:txBody>
          <a:bodyPr lIns="0" rIns="90000"/>
          <a:lstStyle>
            <a:lvl1pPr>
              <a:defRPr sz="3200" baseline="0">
                <a:solidFill>
                  <a:srgbClr val="EC6625"/>
                </a:solidFill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D4FEF29-A892-E704-608B-3048DF1207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7187" y="1080311"/>
            <a:ext cx="5905354" cy="5308613"/>
          </a:xfrm>
          <a:prstGeom prst="rect">
            <a:avLst/>
          </a:prstGeom>
        </p:spPr>
        <p:txBody>
          <a:bodyPr lIns="0" rIns="90000"/>
          <a:lstStyle>
            <a:lvl1pPr marL="0" indent="0">
              <a:buFontTx/>
              <a:buNone/>
              <a:defRPr b="0" i="0" baseline="0"/>
            </a:lvl1pPr>
            <a:lvl2pPr marL="800100" indent="-3429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text</a:t>
            </a:r>
          </a:p>
          <a:p>
            <a:pPr lvl="1"/>
            <a:r>
              <a:rPr lang="en-GB"/>
              <a:t>Bullet level</a:t>
            </a:r>
          </a:p>
          <a:p>
            <a:pPr lvl="2"/>
            <a:r>
              <a:rPr lang="en-GB"/>
              <a:t>Second level</a:t>
            </a:r>
          </a:p>
        </p:txBody>
      </p:sp>
      <p:sp>
        <p:nvSpPr>
          <p:cNvPr id="7" name="Picture Placeholder 43">
            <a:extLst>
              <a:ext uri="{FF2B5EF4-FFF2-40B4-BE49-F238E27FC236}">
                <a16:creationId xmlns:a16="http://schemas.microsoft.com/office/drawing/2014/main" id="{119E02C8-E0FD-C021-53C9-50A98870C03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2453" y="127931"/>
            <a:ext cx="4204166" cy="3070506"/>
          </a:xfrm>
          <a:custGeom>
            <a:avLst/>
            <a:gdLst>
              <a:gd name="connsiteX0" fmla="*/ 1284154 w 4727624"/>
              <a:gd name="connsiteY0" fmla="*/ 0 h 3452813"/>
              <a:gd name="connsiteX1" fmla="*/ 1298461 w 4727624"/>
              <a:gd name="connsiteY1" fmla="*/ 0 h 3452813"/>
              <a:gd name="connsiteX2" fmla="*/ 1376680 w 4727624"/>
              <a:gd name="connsiteY2" fmla="*/ 1055 h 3452813"/>
              <a:gd name="connsiteX3" fmla="*/ 4719748 w 4727624"/>
              <a:gd name="connsiteY3" fmla="*/ 1626257 h 3452813"/>
              <a:gd name="connsiteX4" fmla="*/ 4727624 w 4727624"/>
              <a:gd name="connsiteY4" fmla="*/ 1715565 h 3452813"/>
              <a:gd name="connsiteX5" fmla="*/ 4727624 w 4727624"/>
              <a:gd name="connsiteY5" fmla="*/ 1715588 h 3452813"/>
              <a:gd name="connsiteX6" fmla="*/ 4710061 w 4727624"/>
              <a:gd name="connsiteY6" fmla="*/ 1892018 h 3452813"/>
              <a:gd name="connsiteX7" fmla="*/ 2399224 w 4727624"/>
              <a:gd name="connsiteY7" fmla="*/ 3448684 h 3452813"/>
              <a:gd name="connsiteX8" fmla="*/ 38925 w 4727624"/>
              <a:gd name="connsiteY8" fmla="*/ 2130247 h 3452813"/>
              <a:gd name="connsiteX9" fmla="*/ 1208378 w 4727624"/>
              <a:gd name="connsiteY9" fmla="*/ 3735 h 3452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7624" h="3452813">
                <a:moveTo>
                  <a:pt x="1284154" y="0"/>
                </a:moveTo>
                <a:lnTo>
                  <a:pt x="1298461" y="0"/>
                </a:lnTo>
                <a:lnTo>
                  <a:pt x="1376680" y="1055"/>
                </a:lnTo>
                <a:cubicBezTo>
                  <a:pt x="2289869" y="36882"/>
                  <a:pt x="4568831" y="767049"/>
                  <a:pt x="4719748" y="1626257"/>
                </a:cubicBezTo>
                <a:lnTo>
                  <a:pt x="4727624" y="1715565"/>
                </a:lnTo>
                <a:lnTo>
                  <a:pt x="4727624" y="1715588"/>
                </a:lnTo>
                <a:lnTo>
                  <a:pt x="4710061" y="1892018"/>
                </a:lnTo>
                <a:cubicBezTo>
                  <a:pt x="4537247" y="2758608"/>
                  <a:pt x="3131834" y="3383892"/>
                  <a:pt x="2399224" y="3448684"/>
                </a:cubicBezTo>
                <a:cubicBezTo>
                  <a:pt x="1617774" y="3517796"/>
                  <a:pt x="237399" y="2704405"/>
                  <a:pt x="38925" y="2130247"/>
                </a:cubicBezTo>
                <a:cubicBezTo>
                  <a:pt x="-159549" y="1556089"/>
                  <a:pt x="426928" y="72847"/>
                  <a:pt x="1208378" y="3735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0" name="Washi">
            <a:extLst>
              <a:ext uri="{FF2B5EF4-FFF2-40B4-BE49-F238E27FC236}">
                <a16:creationId xmlns:a16="http://schemas.microsoft.com/office/drawing/2014/main" id="{39C52D04-F408-5642-E06A-3FDED0B51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177139" y="2630017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6E098A6C-30D9-2247-8DF2-5E5C9D8A4AA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232224" y="2701550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47">
            <a:extLst>
              <a:ext uri="{FF2B5EF4-FFF2-40B4-BE49-F238E27FC236}">
                <a16:creationId xmlns:a16="http://schemas.microsoft.com/office/drawing/2014/main" id="{FFE1C230-603A-EEEC-B599-2DE9E313C8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52998" y="3355905"/>
            <a:ext cx="4823228" cy="3374164"/>
          </a:xfrm>
          <a:custGeom>
            <a:avLst/>
            <a:gdLst>
              <a:gd name="connsiteX0" fmla="*/ 2020018 w 5047470"/>
              <a:gd name="connsiteY0" fmla="*/ 0 h 3531036"/>
              <a:gd name="connsiteX1" fmla="*/ 2024920 w 5047470"/>
              <a:gd name="connsiteY1" fmla="*/ 0 h 3531036"/>
              <a:gd name="connsiteX2" fmla="*/ 2275186 w 5047470"/>
              <a:gd name="connsiteY2" fmla="*/ 5334 h 3531036"/>
              <a:gd name="connsiteX3" fmla="*/ 4233310 w 5047470"/>
              <a:gd name="connsiteY3" fmla="*/ 509457 h 3531036"/>
              <a:gd name="connsiteX4" fmla="*/ 4741974 w 5047470"/>
              <a:gd name="connsiteY4" fmla="*/ 3216818 h 3531036"/>
              <a:gd name="connsiteX5" fmla="*/ 286933 w 5047470"/>
              <a:gd name="connsiteY5" fmla="*/ 3216818 h 3531036"/>
              <a:gd name="connsiteX6" fmla="*/ 827495 w 5047470"/>
              <a:gd name="connsiteY6" fmla="*/ 245214 h 3531036"/>
              <a:gd name="connsiteX7" fmla="*/ 1777462 w 5047470"/>
              <a:gd name="connsiteY7" fmla="*/ 6800 h 3531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47470" h="3531036">
                <a:moveTo>
                  <a:pt x="2020018" y="0"/>
                </a:moveTo>
                <a:lnTo>
                  <a:pt x="2024920" y="0"/>
                </a:lnTo>
                <a:lnTo>
                  <a:pt x="2275186" y="5334"/>
                </a:lnTo>
                <a:cubicBezTo>
                  <a:pt x="3042689" y="39314"/>
                  <a:pt x="3866328" y="230869"/>
                  <a:pt x="4233310" y="509457"/>
                </a:cubicBezTo>
                <a:cubicBezTo>
                  <a:pt x="4885723" y="1004725"/>
                  <a:pt x="5399704" y="2765591"/>
                  <a:pt x="4741974" y="3216818"/>
                </a:cubicBezTo>
                <a:cubicBezTo>
                  <a:pt x="4084245" y="3668045"/>
                  <a:pt x="918081" y="3602215"/>
                  <a:pt x="286933" y="3216818"/>
                </a:cubicBezTo>
                <a:cubicBezTo>
                  <a:pt x="-344215" y="2831420"/>
                  <a:pt x="169766" y="696441"/>
                  <a:pt x="827495" y="245214"/>
                </a:cubicBezTo>
                <a:cubicBezTo>
                  <a:pt x="1033036" y="104205"/>
                  <a:pt x="1379001" y="28766"/>
                  <a:pt x="1777462" y="680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 </a:t>
            </a:r>
          </a:p>
        </p:txBody>
      </p:sp>
      <p:sp>
        <p:nvSpPr>
          <p:cNvPr id="15" name="Washi">
            <a:extLst>
              <a:ext uri="{FF2B5EF4-FFF2-40B4-BE49-F238E27FC236}">
                <a16:creationId xmlns:a16="http://schemas.microsoft.com/office/drawing/2014/main" id="{E3B1B4E7-928C-1AD7-05F2-BB41C3FE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178952" y="6110222"/>
            <a:ext cx="2223218" cy="579437"/>
          </a:xfrm>
          <a:prstGeom prst="rect">
            <a:avLst/>
          </a:prstGeom>
          <a:blipFill>
            <a:blip r:embed="rId2"/>
            <a:stretch>
              <a:fillRect l="-412" r="-412"/>
            </a:stretch>
          </a:blipFill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B1AC22B-BC52-1F39-7611-60030CB1439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234037" y="6181755"/>
            <a:ext cx="2021945" cy="414338"/>
          </a:xfrm>
          <a:prstGeom prst="rect">
            <a:avLst/>
          </a:prstGeom>
          <a:noFill/>
        </p:spPr>
        <p:txBody>
          <a:bodyPr anchor="ctr" anchorCtr="0"/>
          <a:lstStyle>
            <a:lvl1pPr algn="ctr">
              <a:defRPr sz="14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7EAA60FF-3B89-0C06-377E-4ED2EFB90E3B}"/>
              </a:ext>
            </a:extLst>
          </p:cNvPr>
          <p:cNvGrpSpPr/>
          <p:nvPr userDrawn="1"/>
        </p:nvGrpSpPr>
        <p:grpSpPr>
          <a:xfrm rot="-5400000">
            <a:off x="8435508" y="3101506"/>
            <a:ext cx="6857998" cy="654989"/>
            <a:chOff x="0" y="0"/>
            <a:chExt cx="1993384" cy="182252"/>
          </a:xfrm>
        </p:grpSpPr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38E2BA92-43E0-BFA6-3C6C-58A00BDC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0"/>
              <a:ext cx="1993384" cy="182252"/>
            </a:xfrm>
            <a:custGeom>
              <a:avLst/>
              <a:gdLst/>
              <a:ahLst/>
              <a:cxnLst/>
              <a:rect l="l" t="t" r="r" b="b"/>
              <a:pathLst>
                <a:path w="1993384" h="182252">
                  <a:moveTo>
                    <a:pt x="0" y="0"/>
                  </a:moveTo>
                  <a:lnTo>
                    <a:pt x="1993384" y="0"/>
                  </a:lnTo>
                  <a:lnTo>
                    <a:pt x="1993384" y="182252"/>
                  </a:lnTo>
                  <a:lnTo>
                    <a:pt x="0" y="182252"/>
                  </a:lnTo>
                  <a:close/>
                </a:path>
              </a:pathLst>
            </a:custGeom>
            <a:solidFill>
              <a:srgbClr val="EC6625"/>
            </a:solidFill>
          </p:spPr>
        </p:sp>
      </p:grpSp>
      <p:sp>
        <p:nvSpPr>
          <p:cNvPr id="13" name="TextBox 4">
            <a:extLst>
              <a:ext uri="{FF2B5EF4-FFF2-40B4-BE49-F238E27FC236}">
                <a16:creationId xmlns:a16="http://schemas.microsoft.com/office/drawing/2014/main" id="{DB35D363-26EC-3664-652F-49FC520A80EE}"/>
              </a:ext>
            </a:extLst>
          </p:cNvPr>
          <p:cNvSpPr txBox="1"/>
          <p:nvPr userDrawn="1"/>
        </p:nvSpPr>
        <p:spPr>
          <a:xfrm rot="5400000">
            <a:off x="10122260" y="2020216"/>
            <a:ext cx="3665406" cy="654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3000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Resources</a:t>
            </a:r>
          </a:p>
        </p:txBody>
      </p:sp>
    </p:spTree>
    <p:extLst>
      <p:ext uri="{BB962C8B-B14F-4D97-AF65-F5344CB8AC3E}">
        <p14:creationId xmlns:p14="http://schemas.microsoft.com/office/powerpoint/2010/main" val="1155489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3358D3-0AB5-6620-A638-0B4A1EB1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27907"/>
            <a:ext cx="10515600" cy="1027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43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1" r:id="rId2"/>
    <p:sldLayoutId id="2147483691" r:id="rId3"/>
    <p:sldLayoutId id="2147483650" r:id="rId4"/>
    <p:sldLayoutId id="2147483683" r:id="rId5"/>
    <p:sldLayoutId id="2147483684" r:id="rId6"/>
    <p:sldLayoutId id="2147483673" r:id="rId7"/>
    <p:sldLayoutId id="2147483677" r:id="rId8"/>
    <p:sldLayoutId id="2147483679" r:id="rId9"/>
    <p:sldLayoutId id="2147483680" r:id="rId10"/>
    <p:sldLayoutId id="2147483666" r:id="rId11"/>
    <p:sldLayoutId id="2147483685" r:id="rId12"/>
    <p:sldLayoutId id="2147483667" r:id="rId13"/>
    <p:sldLayoutId id="2147483675" r:id="rId14"/>
    <p:sldLayoutId id="2147483671" r:id="rId15"/>
    <p:sldLayoutId id="2147483681" r:id="rId16"/>
    <p:sldLayoutId id="2147483672" r:id="rId17"/>
    <p:sldLayoutId id="2147483678" r:id="rId18"/>
    <p:sldLayoutId id="2147483664" r:id="rId19"/>
    <p:sldLayoutId id="2147483663" r:id="rId20"/>
    <p:sldLayoutId id="2147483660" r:id="rId21"/>
    <p:sldLayoutId id="2147483670" r:id="rId22"/>
    <p:sldLayoutId id="2147483682" r:id="rId23"/>
    <p:sldLayoutId id="214748369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i="0" kern="1200" baseline="0">
          <a:solidFill>
            <a:srgbClr val="597F32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BBBC2-8584-047C-E0CD-229B909F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Source Sans Pro" pitchFamily="34" charset="0"/>
              </a:rPr>
              <a:t>Can we be room detectives?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11C4E-84C9-7E67-55AD-819936D13C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>
                <a:latin typeface="Source Sans Pro" pitchFamily="34" charset="0"/>
              </a:rPr>
              <a:t>Can we be room detectives?</a:t>
            </a:r>
          </a:p>
        </p:txBody>
      </p:sp>
      <p:pic>
        <p:nvPicPr>
          <p:cNvPr id="6" name="Picture Placeholder 5" descr="Picture of an old kitchen, with a table and large black fireplace and metal pieces. ">
            <a:extLst>
              <a:ext uri="{FF2B5EF4-FFF2-40B4-BE49-F238E27FC236}">
                <a16:creationId xmlns:a16="http://schemas.microsoft.com/office/drawing/2014/main" id="{9B159169-C7A8-72AD-4456-5715BED1C49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5366" r="53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4589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9385-2581-1F78-3CDC-5A67E03FC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" y="158567"/>
            <a:ext cx="10996613" cy="710288"/>
          </a:xfrm>
        </p:spPr>
        <p:txBody>
          <a:bodyPr>
            <a:normAutofit/>
          </a:bodyPr>
          <a:lstStyle/>
          <a:p>
            <a:r>
              <a:rPr lang="en-US" dirty="0"/>
              <a:t>Room Detective – Objects </a:t>
            </a:r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6" name="Picture 55" descr="A black and white photo of plates, bowls, sieves, saucepans and other kitchen items.">
            <a:extLst>
              <a:ext uri="{FF2B5EF4-FFF2-40B4-BE49-F238E27FC236}">
                <a16:creationId xmlns:a16="http://schemas.microsoft.com/office/drawing/2014/main" id="{383CB8DA-0D23-7E4D-7F8F-92651C44B389}"/>
              </a:ext>
            </a:extLst>
          </p:cNvPr>
          <p:cNvPicPr>
            <a:picLocks/>
          </p:cNvPicPr>
          <p:nvPr/>
        </p:nvPicPr>
        <p:blipFill>
          <a:blip r:embed="rId3"/>
          <a:srcRect l="7389" r="7389"/>
          <a:stretch/>
        </p:blipFill>
        <p:spPr>
          <a:xfrm>
            <a:off x="441405" y="1048277"/>
            <a:ext cx="7298758" cy="52840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6272543-48D5-371B-8D9C-EBCF98720567}"/>
              </a:ext>
            </a:extLst>
          </p:cNvPr>
          <p:cNvSpPr txBox="1"/>
          <p:nvPr/>
        </p:nvSpPr>
        <p:spPr>
          <a:xfrm>
            <a:off x="8069983" y="1535716"/>
            <a:ext cx="30097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Sieves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Plates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Mixing Bowl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Washi">
            <a:extLst>
              <a:ext uri="{FF2B5EF4-FFF2-40B4-BE49-F238E27FC236}">
                <a16:creationId xmlns:a16="http://schemas.microsoft.com/office/drawing/2014/main" id="{2B207A07-9B0B-28ED-5F41-BABE379AA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5783" y="3584738"/>
            <a:ext cx="718119" cy="548526"/>
            <a:chOff x="7229092" y="392172"/>
            <a:chExt cx="718119" cy="548526"/>
          </a:xfrm>
        </p:grpSpPr>
        <p:sp>
          <p:nvSpPr>
            <p:cNvPr id="44" name="Picture 9">
              <a:extLst>
                <a:ext uri="{FF2B5EF4-FFF2-40B4-BE49-F238E27FC236}">
                  <a16:creationId xmlns:a16="http://schemas.microsoft.com/office/drawing/2014/main" id="{8CE6DB3A-8DE7-B4CF-B2D7-FC83A7F51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7229092" y="392172"/>
              <a:ext cx="718119" cy="548526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Text Placeholder">
              <a:extLst>
                <a:ext uri="{FF2B5EF4-FFF2-40B4-BE49-F238E27FC236}">
                  <a16:creationId xmlns:a16="http://schemas.microsoft.com/office/drawing/2014/main" id="{57E66563-2C17-C702-E1B6-A0D7E55AE542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298825" y="512762"/>
              <a:ext cx="501584" cy="254855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47" name="Washi">
            <a:extLst>
              <a:ext uri="{FF2B5EF4-FFF2-40B4-BE49-F238E27FC236}">
                <a16:creationId xmlns:a16="http://schemas.microsoft.com/office/drawing/2014/main" id="{9FB25D07-2BCC-672A-3A75-F1D94A880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167428" y="2946311"/>
            <a:ext cx="718119" cy="568858"/>
            <a:chOff x="7291968" y="1187764"/>
            <a:chExt cx="718119" cy="568858"/>
          </a:xfrm>
        </p:grpSpPr>
        <p:sp>
          <p:nvSpPr>
            <p:cNvPr id="48" name="Picture 9">
              <a:extLst>
                <a:ext uri="{FF2B5EF4-FFF2-40B4-BE49-F238E27FC236}">
                  <a16:creationId xmlns:a16="http://schemas.microsoft.com/office/drawing/2014/main" id="{DCD11DBB-9887-B5C5-7C70-CBC6013AB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718119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Text Placeholder">
              <a:extLst>
                <a:ext uri="{FF2B5EF4-FFF2-40B4-BE49-F238E27FC236}">
                  <a16:creationId xmlns:a16="http://schemas.microsoft.com/office/drawing/2014/main" id="{009A7023-A28D-E515-B98E-A23B774B5F60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537071" cy="30731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3</a:t>
              </a:r>
            </a:p>
          </p:txBody>
        </p:sp>
      </p:grpSp>
      <p:grpSp>
        <p:nvGrpSpPr>
          <p:cNvPr id="50" name="Washi">
            <a:extLst>
              <a:ext uri="{FF2B5EF4-FFF2-40B4-BE49-F238E27FC236}">
                <a16:creationId xmlns:a16="http://schemas.microsoft.com/office/drawing/2014/main" id="{CECF300F-D52C-1C59-9070-BEC5E7E4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224303" y="2199601"/>
            <a:ext cx="604371" cy="548527"/>
            <a:chOff x="9425511" y="585479"/>
            <a:chExt cx="604371" cy="548527"/>
          </a:xfrm>
        </p:grpSpPr>
        <p:sp>
          <p:nvSpPr>
            <p:cNvPr id="51" name="Washi">
              <a:extLst>
                <a:ext uri="{FF2B5EF4-FFF2-40B4-BE49-F238E27FC236}">
                  <a16:creationId xmlns:a16="http://schemas.microsoft.com/office/drawing/2014/main" id="{67823EBC-69A8-9A40-D003-AA9F44968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585479"/>
              <a:ext cx="604371" cy="548527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52" name="Text Placeholder">
              <a:extLst>
                <a:ext uri="{FF2B5EF4-FFF2-40B4-BE49-F238E27FC236}">
                  <a16:creationId xmlns:a16="http://schemas.microsoft.com/office/drawing/2014/main" id="{9564B820-6722-8C0E-7742-FA13ADFCD82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2032" y="636686"/>
              <a:ext cx="455286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2</a:t>
              </a:r>
            </a:p>
          </p:txBody>
        </p:sp>
      </p:grpSp>
      <p:grpSp>
        <p:nvGrpSpPr>
          <p:cNvPr id="4" name="Investigate-Char">
            <a:extLst>
              <a:ext uri="{FF2B5EF4-FFF2-40B4-BE49-F238E27FC236}">
                <a16:creationId xmlns:a16="http://schemas.microsoft.com/office/drawing/2014/main" id="{1D21850F-4824-8915-F625-D5CC4B3CE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9574321" y="4426065"/>
            <a:ext cx="1887870" cy="2431935"/>
            <a:chOff x="2927307" y="1046164"/>
            <a:chExt cx="2067904" cy="2663853"/>
          </a:xfrm>
        </p:grpSpPr>
        <p:sp>
          <p:nvSpPr>
            <p:cNvPr id="53" name="Deco-Washi">
              <a:extLst>
                <a:ext uri="{FF2B5EF4-FFF2-40B4-BE49-F238E27FC236}">
                  <a16:creationId xmlns:a16="http://schemas.microsoft.com/office/drawing/2014/main" id="{E85A4058-F196-5E0B-06AA-4B90E4821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2927307" y="1046164"/>
              <a:ext cx="1769427" cy="681038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54" name="Text Placeholder" descr="Investigate">
              <a:extLst>
                <a:ext uri="{FF2B5EF4-FFF2-40B4-BE49-F238E27FC236}">
                  <a16:creationId xmlns:a16="http://schemas.microsoft.com/office/drawing/2014/main" id="{5A0963D4-0597-68C0-2522-D9616121D7EC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2972878" y="1154832"/>
              <a:ext cx="1700794" cy="414338"/>
            </a:xfrm>
            <a:prstGeom prst="rect">
              <a:avLst/>
            </a:prstGeom>
            <a:noFill/>
          </p:spPr>
          <p:txBody>
            <a:bodyPr wrap="square" anchor="ctr" anchorCtr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Investigate</a:t>
              </a:r>
            </a:p>
          </p:txBody>
        </p:sp>
        <p:pic>
          <p:nvPicPr>
            <p:cNvPr id="55" name="Investigate-Char" descr="Investigate character icon">
              <a:extLst>
                <a:ext uri="{FF2B5EF4-FFF2-40B4-BE49-F238E27FC236}">
                  <a16:creationId xmlns:a16="http://schemas.microsoft.com/office/drawing/2014/main" id="{2BCDFE52-A390-C092-8F97-E34709A87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36829" y="1719984"/>
              <a:ext cx="1958382" cy="1990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572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9385-2581-1F78-3CDC-5A67E03FC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" y="158567"/>
            <a:ext cx="10996613" cy="710288"/>
          </a:xfrm>
        </p:spPr>
        <p:txBody>
          <a:bodyPr>
            <a:normAutofit/>
          </a:bodyPr>
          <a:lstStyle/>
          <a:p>
            <a:r>
              <a:rPr lang="en-US" dirty="0"/>
              <a:t>Room Detective – did you work out what room this is? </a:t>
            </a:r>
          </a:p>
        </p:txBody>
      </p:sp>
      <p:pic>
        <p:nvPicPr>
          <p:cNvPr id="4" name="Picture 3" descr="Picture of an old kitchen, with a table and large black fireplace and metal pieces. ">
            <a:extLst>
              <a:ext uri="{FF2B5EF4-FFF2-40B4-BE49-F238E27FC236}">
                <a16:creationId xmlns:a16="http://schemas.microsoft.com/office/drawing/2014/main" id="{45576548-7631-C2A8-3958-21B538652F5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8" y="1065103"/>
            <a:ext cx="6944254" cy="5267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4AAA72BC-22B3-18FB-ED98-0485A7A83D7B}"/>
              </a:ext>
            </a:extLst>
          </p:cNvPr>
          <p:cNvSpPr txBox="1"/>
          <p:nvPr/>
        </p:nvSpPr>
        <p:spPr>
          <a:xfrm>
            <a:off x="8081430" y="2501514"/>
            <a:ext cx="25307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It's a Victorian</a:t>
            </a:r>
          </a:p>
          <a:p>
            <a:pPr algn="ctr"/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KITCHEN!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BE8B10A-8CB3-0053-59A8-09469C0B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98585" y="2026226"/>
            <a:ext cx="3467733" cy="2450653"/>
            <a:chOff x="7598585" y="1653417"/>
            <a:chExt cx="3496485" cy="3252781"/>
          </a:xfrm>
        </p:grpSpPr>
        <p:sp>
          <p:nvSpPr>
            <p:cNvPr id="46" name="Picture 3" descr="Decorative shape">
              <a:extLst>
                <a:ext uri="{FF2B5EF4-FFF2-40B4-BE49-F238E27FC236}">
                  <a16:creationId xmlns:a16="http://schemas.microsoft.com/office/drawing/2014/main" id="{4B8BB652-ABE5-ED90-FADD-B78F2AAF9BD9}"/>
                </a:ext>
              </a:extLst>
            </p:cNvPr>
            <p:cNvSpPr/>
            <p:nvPr/>
          </p:nvSpPr>
          <p:spPr>
            <a:xfrm>
              <a:off x="7598585" y="1653417"/>
              <a:ext cx="3496485" cy="3252781"/>
            </a:xfrm>
            <a:custGeom>
              <a:avLst/>
              <a:gdLst>
                <a:gd name="connsiteX0" fmla="*/ 2423456 w 3699535"/>
                <a:gd name="connsiteY0" fmla="*/ 3245783 h 3441679"/>
                <a:gd name="connsiteX1" fmla="*/ 3574928 w 3699535"/>
                <a:gd name="connsiteY1" fmla="*/ 1408492 h 3441679"/>
                <a:gd name="connsiteX2" fmla="*/ 1013235 w 3699535"/>
                <a:gd name="connsiteY2" fmla="*/ 420423 h 3441679"/>
                <a:gd name="connsiteX3" fmla="*/ 451872 w 3699535"/>
                <a:gd name="connsiteY3" fmla="*/ 2723277 h 3441679"/>
                <a:gd name="connsiteX4" fmla="*/ 2423456 w 3699535"/>
                <a:gd name="connsiteY4" fmla="*/ 3245783 h 3441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9535" h="3441679">
                  <a:moveTo>
                    <a:pt x="2423456" y="3245783"/>
                  </a:moveTo>
                  <a:cubicBezTo>
                    <a:pt x="2423456" y="3245783"/>
                    <a:pt x="4173083" y="2741783"/>
                    <a:pt x="3574928" y="1408492"/>
                  </a:cubicBezTo>
                  <a:cubicBezTo>
                    <a:pt x="2976792" y="75201"/>
                    <a:pt x="2159625" y="-435217"/>
                    <a:pt x="1013235" y="420423"/>
                  </a:cubicBezTo>
                  <a:cubicBezTo>
                    <a:pt x="-133172" y="1276064"/>
                    <a:pt x="-287122" y="2107440"/>
                    <a:pt x="451872" y="2723277"/>
                  </a:cubicBezTo>
                  <a:cubicBezTo>
                    <a:pt x="1190866" y="3339115"/>
                    <a:pt x="1602869" y="3681430"/>
                    <a:pt x="2423456" y="3245783"/>
                  </a:cubicBezTo>
                </a:path>
              </a:pathLst>
            </a:custGeom>
            <a:solidFill>
              <a:srgbClr val="F5B6CD"/>
            </a:solidFill>
            <a:ln w="46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6272543-48D5-371B-8D9C-EBCF98720567}"/>
                </a:ext>
              </a:extLst>
            </p:cNvPr>
            <p:cNvSpPr txBox="1"/>
            <p:nvPr/>
          </p:nvSpPr>
          <p:spPr>
            <a:xfrm>
              <a:off x="8105205" y="2841575"/>
              <a:ext cx="274844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Click here to reveal the answer!</a:t>
              </a:r>
              <a:endParaRPr lang="en-US" sz="2400" b="1" dirty="0"/>
            </a:p>
          </p:txBody>
        </p:sp>
      </p:grpSp>
      <p:grpSp>
        <p:nvGrpSpPr>
          <p:cNvPr id="3" name="Investigate-Char">
            <a:extLst>
              <a:ext uri="{FF2B5EF4-FFF2-40B4-BE49-F238E27FC236}">
                <a16:creationId xmlns:a16="http://schemas.microsoft.com/office/drawing/2014/main" id="{22C783F0-175D-52B0-1201-77EA20F43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9574321" y="4426065"/>
            <a:ext cx="1887870" cy="2431935"/>
            <a:chOff x="2927307" y="1046164"/>
            <a:chExt cx="2067904" cy="2663853"/>
          </a:xfrm>
        </p:grpSpPr>
        <p:sp>
          <p:nvSpPr>
            <p:cNvPr id="48" name="Deco-Washi">
              <a:extLst>
                <a:ext uri="{FF2B5EF4-FFF2-40B4-BE49-F238E27FC236}">
                  <a16:creationId xmlns:a16="http://schemas.microsoft.com/office/drawing/2014/main" id="{96C116A0-A08E-4B3B-7FD7-505291AAE8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2927307" y="1046164"/>
              <a:ext cx="1769427" cy="681038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49" name="Text Placeholder" descr="Investigate">
              <a:extLst>
                <a:ext uri="{FF2B5EF4-FFF2-40B4-BE49-F238E27FC236}">
                  <a16:creationId xmlns:a16="http://schemas.microsoft.com/office/drawing/2014/main" id="{77B30D30-869B-60F4-A13D-F090926FD9CB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2972878" y="1154832"/>
              <a:ext cx="1700794" cy="414338"/>
            </a:xfrm>
            <a:prstGeom prst="rect">
              <a:avLst/>
            </a:prstGeom>
            <a:noFill/>
          </p:spPr>
          <p:txBody>
            <a:bodyPr wrap="square" anchor="ctr" anchorCtr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Investigate</a:t>
              </a:r>
            </a:p>
          </p:txBody>
        </p:sp>
        <p:pic>
          <p:nvPicPr>
            <p:cNvPr id="50" name="Investigate-Char" descr="Investigate character icon">
              <a:extLst>
                <a:ext uri="{FF2B5EF4-FFF2-40B4-BE49-F238E27FC236}">
                  <a16:creationId xmlns:a16="http://schemas.microsoft.com/office/drawing/2014/main" id="{913043D7-CD0F-23DA-0ADF-F423B02CB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36829" y="1719984"/>
              <a:ext cx="1958382" cy="1990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106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FE57E-A4A3-45AF-A869-D270EE13B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cs typeface="Arial" panose="020B0604020202020204" pitchFamily="34" charset="0"/>
              </a:rPr>
              <a:t>Extension/Further Work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2A04F-4C27-338C-869F-20073C123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63270"/>
            <a:ext cx="4625788" cy="3720557"/>
          </a:xfrm>
        </p:spPr>
        <p:txBody>
          <a:bodyPr/>
          <a:lstStyle/>
          <a:p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was it like to live in the past? </a:t>
            </a:r>
          </a:p>
          <a:p>
            <a:endParaRPr lang="en-GB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KITCHENS today different from those in the past?</a:t>
            </a:r>
          </a:p>
          <a:p>
            <a:pPr algn="ctr"/>
            <a:endParaRPr lang="en-GB" sz="2800" dirty="0">
              <a:solidFill>
                <a:srgbClr val="000000"/>
              </a:solidFill>
              <a:latin typeface="Source Sans Pro" pitchFamily="34" charset="0"/>
            </a:endParaRPr>
          </a:p>
          <a:p>
            <a:pPr algn="ctr"/>
            <a:endParaRPr lang="en-GB" sz="2800" dirty="0">
              <a:solidFill>
                <a:srgbClr val="000000"/>
              </a:solidFill>
              <a:latin typeface="Source Sans Pro" pitchFamily="34" charset="0"/>
            </a:endParaRPr>
          </a:p>
          <a:p>
            <a:endParaRPr lang="en-GB" dirty="0">
              <a:solidFill>
                <a:srgbClr val="000000"/>
              </a:solidFill>
              <a:latin typeface="Source Sans Pro" pitchFamily="34" charset="0"/>
            </a:endParaRPr>
          </a:p>
          <a:p>
            <a:endParaRPr lang="en-GB" dirty="0">
              <a:solidFill>
                <a:srgbClr val="000000"/>
              </a:solidFill>
              <a:latin typeface="Source Sans Pro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C071F-01E5-C181-546A-DF6F0A15EDE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93225" y="1391706"/>
            <a:ext cx="4625788" cy="2191871"/>
          </a:xfrm>
        </p:spPr>
        <p:txBody>
          <a:bodyPr/>
          <a:lstStyle/>
          <a:p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class write a list of </a:t>
            </a: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OBJECTS 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and/or pieces of </a:t>
            </a: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FURNITURE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 would find in your KITCHEN today…</a:t>
            </a:r>
          </a:p>
          <a:p>
            <a:endParaRPr lang="en-US" dirty="0"/>
          </a:p>
        </p:txBody>
      </p:sp>
      <p:grpSp>
        <p:nvGrpSpPr>
          <p:cNvPr id="5" name="Class Discussion" descr="Class discussion">
            <a:extLst>
              <a:ext uri="{FF2B5EF4-FFF2-40B4-BE49-F238E27FC236}">
                <a16:creationId xmlns:a16="http://schemas.microsoft.com/office/drawing/2014/main" id="{B60A0714-65C8-B19B-2009-ACED058A0B9D}"/>
              </a:ext>
            </a:extLst>
          </p:cNvPr>
          <p:cNvGrpSpPr/>
          <p:nvPr/>
        </p:nvGrpSpPr>
        <p:grpSpPr>
          <a:xfrm>
            <a:off x="6063142" y="3899870"/>
            <a:ext cx="5085954" cy="2593003"/>
            <a:chOff x="5385834" y="3967144"/>
            <a:chExt cx="5085954" cy="2593003"/>
          </a:xfrm>
        </p:grpSpPr>
        <p:pic>
          <p:nvPicPr>
            <p:cNvPr id="6" name="Icon" descr="Class discussion character icon">
              <a:extLst>
                <a:ext uri="{FF2B5EF4-FFF2-40B4-BE49-F238E27FC236}">
                  <a16:creationId xmlns:a16="http://schemas.microsoft.com/office/drawing/2014/main" id="{A20B0631-4B2E-77C5-7B81-8430A354AE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5834" y="3967144"/>
              <a:ext cx="5085954" cy="2593003"/>
            </a:xfrm>
            <a:prstGeom prst="rect">
              <a:avLst/>
            </a:prstGeom>
          </p:spPr>
        </p:pic>
        <p:sp>
          <p:nvSpPr>
            <p:cNvPr id="7" name="Washi">
              <a:extLst>
                <a:ext uri="{FF2B5EF4-FFF2-40B4-BE49-F238E27FC236}">
                  <a16:creationId xmlns:a16="http://schemas.microsoft.com/office/drawing/2014/main" id="{0D4EC121-7DBF-37FB-C3D4-8775F1635E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72979" y="4413664"/>
              <a:ext cx="2098192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192B4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Text Placeholder">
              <a:extLst>
                <a:ext uri="{FF2B5EF4-FFF2-40B4-BE49-F238E27FC236}">
                  <a16:creationId xmlns:a16="http://schemas.microsoft.com/office/drawing/2014/main" id="{20449CD1-5AAA-5FF6-3167-F6089E869B9A}"/>
                </a:ext>
              </a:extLst>
            </p:cNvPr>
            <p:cNvSpPr txBox="1">
              <a:spLocks/>
            </p:cNvSpPr>
            <p:nvPr/>
          </p:nvSpPr>
          <p:spPr>
            <a:xfrm>
              <a:off x="6072979" y="4496072"/>
              <a:ext cx="2098192" cy="293377"/>
            </a:xfrm>
            <a:prstGeom prst="rect">
              <a:avLst/>
            </a:prstGeom>
            <a:noFill/>
          </p:spPr>
          <p:txBody>
            <a:bodyPr anchor="ctr" anchorCtr="0">
              <a:normAutofit fontScale="85000" lnSpcReduction="20000"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/>
                <a:t>Class discussion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8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D53F7D-216E-56CE-5D6D-67777A46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 Objects / Furniture – Print out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F1358-2990-125B-345A-036AB3F9C39C}"/>
              </a:ext>
            </a:extLst>
          </p:cNvPr>
          <p:cNvSpPr txBox="1"/>
          <p:nvPr/>
        </p:nvSpPr>
        <p:spPr>
          <a:xfrm>
            <a:off x="258856" y="1075414"/>
            <a:ext cx="11466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your list of 10 kitchen items</a:t>
            </a:r>
          </a:p>
        </p:txBody>
      </p:sp>
      <p:graphicFrame>
        <p:nvGraphicFramePr>
          <p:cNvPr id="8" name="Table 7" descr="Table">
            <a:extLst>
              <a:ext uri="{FF2B5EF4-FFF2-40B4-BE49-F238E27FC236}">
                <a16:creationId xmlns:a16="http://schemas.microsoft.com/office/drawing/2014/main" id="{116A887E-5D2A-726D-23BE-3C03309F3EEC}"/>
              </a:ext>
            </a:extLst>
          </p:cNvPr>
          <p:cNvGraphicFramePr>
            <a:graphicFrameLocks noGrp="1"/>
          </p:cNvGraphicFramePr>
          <p:nvPr/>
        </p:nvGraphicFramePr>
        <p:xfrm>
          <a:off x="717270" y="1785702"/>
          <a:ext cx="10026932" cy="3831228"/>
        </p:xfrm>
        <a:graphic>
          <a:graphicData uri="http://schemas.openxmlformats.org/drawingml/2006/table">
            <a:tbl>
              <a:tblPr firstRow="1">
                <a:tableStyleId>{5940675A-B579-460E-94D1-54222C63F5DA}</a:tableStyleId>
              </a:tblPr>
              <a:tblGrid>
                <a:gridCol w="250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6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6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</a:rPr>
                        <a:t>Modern Kitchen</a:t>
                      </a:r>
                      <a:endParaRPr lang="en-US" sz="1600" b="1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</a:rPr>
                        <a:t>Victorian Kitchen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</a:rPr>
                        <a:t>Modern Kitchen 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</a:rPr>
                        <a:t>Victorian Kitchen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7061818"/>
                  </a:ext>
                </a:extLst>
              </a:tr>
              <a:tr h="66984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</a:rPr>
                        <a:t>1.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6. </a:t>
                      </a:r>
                      <a:endParaRPr lang="en-US" sz="2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82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</a:rPr>
                        <a:t>2. </a:t>
                      </a:r>
                    </a:p>
                    <a:p>
                      <a:pPr algn="l">
                        <a:defRPr/>
                      </a:pP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7. </a:t>
                      </a:r>
                      <a:endParaRPr lang="en-US" sz="2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8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en-US" sz="2000" u="none" kern="1200" dirty="0">
                          <a:solidFill>
                            <a:srgbClr val="000000"/>
                          </a:solidFill>
                        </a:rPr>
                        <a:t>3. </a:t>
                      </a:r>
                      <a:endParaRPr lang="en-US" sz="2000" u="non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en-US" sz="2400" b="1" u="non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en-US" sz="2000" u="none" kern="1200" dirty="0">
                          <a:solidFill>
                            <a:srgbClr val="000000"/>
                          </a:solidFill>
                        </a:rPr>
                        <a:t>8. </a:t>
                      </a:r>
                      <a:endParaRPr lang="en-US" sz="2000" u="non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endParaRPr lang="en-US" sz="2400" b="1" u="none" kern="12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84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</a:rPr>
                        <a:t>4. </a:t>
                      </a: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9. </a:t>
                      </a:r>
                      <a:endParaRPr lang="en-US" sz="2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82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</a:rPr>
                        <a:t>5. </a:t>
                      </a:r>
                    </a:p>
                    <a:p>
                      <a:pPr algn="l">
                        <a:defRPr/>
                      </a:pPr>
                      <a:endParaRPr lang="en-US" sz="2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10. </a:t>
                      </a:r>
                      <a:endParaRPr lang="en-US" sz="2000" dirty="0"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F843C32-CDC6-4344-7B9D-1EEB8D1AAFDE}"/>
              </a:ext>
            </a:extLst>
          </p:cNvPr>
          <p:cNvSpPr txBox="1"/>
          <p:nvPr/>
        </p:nvSpPr>
        <p:spPr>
          <a:xfrm>
            <a:off x="258855" y="6212047"/>
            <a:ext cx="10745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hen write ‘YES’ or ‘NO’ in the other column if you think you would find the item in a Victorian Kitchen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789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D53F7D-216E-56CE-5D6D-67777A46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Kitchen Objects / Furniture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BF1358-2990-125B-345A-036AB3F9C39C}"/>
              </a:ext>
            </a:extLst>
          </p:cNvPr>
          <p:cNvSpPr txBox="1"/>
          <p:nvPr/>
        </p:nvSpPr>
        <p:spPr>
          <a:xfrm>
            <a:off x="258856" y="1075414"/>
            <a:ext cx="114669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list might look something like this, but which of them would you also find in a Victorian kitchen?</a:t>
            </a:r>
          </a:p>
        </p:txBody>
      </p:sp>
      <p:graphicFrame>
        <p:nvGraphicFramePr>
          <p:cNvPr id="8" name="Table 7" descr="Table">
            <a:extLst>
              <a:ext uri="{FF2B5EF4-FFF2-40B4-BE49-F238E27FC236}">
                <a16:creationId xmlns:a16="http://schemas.microsoft.com/office/drawing/2014/main" id="{116A887E-5D2A-726D-23BE-3C03309F3EEC}"/>
              </a:ext>
            </a:extLst>
          </p:cNvPr>
          <p:cNvGraphicFramePr>
            <a:graphicFrameLocks noGrp="1"/>
          </p:cNvGraphicFramePr>
          <p:nvPr/>
        </p:nvGraphicFramePr>
        <p:xfrm>
          <a:off x="717270" y="1785702"/>
          <a:ext cx="10026932" cy="3893620"/>
        </p:xfrm>
        <a:graphic>
          <a:graphicData uri="http://schemas.openxmlformats.org/drawingml/2006/table">
            <a:tbl>
              <a:tblPr firstRow="1"/>
              <a:tblGrid>
                <a:gridCol w="2506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6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616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+mn-lt"/>
                        </a:rPr>
                        <a:t>Modern Kitchen</a:t>
                      </a:r>
                      <a:endParaRPr lang="en-US" sz="1600" b="1" dirty="0">
                        <a:latin typeface="Arial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0E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+mn-lt"/>
                        </a:rPr>
                        <a:t>Victorian Kitchen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0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+mn-lt"/>
                        </a:rPr>
                        <a:t>Modern Kitchen 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0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+mn-lt"/>
                        </a:rPr>
                        <a:t>Victorian Kitchen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D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061818"/>
                  </a:ext>
                </a:extLst>
              </a:tr>
              <a:tr h="66984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latin typeface="+mn-lt"/>
                        </a:rPr>
                        <a:t>1. Stove/cooker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/>
                        </a:rPr>
                        <a:t>YES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</a:rPr>
                        <a:t>6. Knife, fork, spoon </a:t>
                      </a:r>
                      <a:r>
                        <a:rPr lang="en-US" sz="2000" dirty="0" err="1">
                          <a:latin typeface="Arial"/>
                        </a:rPr>
                        <a:t>etc</a:t>
                      </a:r>
                      <a:endParaRPr lang="en-US" sz="2000" dirty="0">
                        <a:latin typeface="Arial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882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latin typeface="+mn-lt"/>
                        </a:rPr>
                        <a:t>2. Fridge</a:t>
                      </a:r>
                    </a:p>
                    <a:p>
                      <a:pPr algn="l">
                        <a:defRPr/>
                      </a:pPr>
                      <a:endParaRPr lang="en-US" sz="2000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+mn-lt"/>
                        </a:rPr>
                        <a:t>NO</a:t>
                      </a:r>
                      <a:endParaRPr lang="en-US" sz="2400" b="1" dirty="0">
                        <a:latin typeface="Arial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</a:rPr>
                        <a:t>7. Saucepan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84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en-US" sz="2000" u="non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3. Sink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en-US" sz="2400" b="1" u="non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defRPr/>
                      </a:pPr>
                      <a:r>
                        <a:rPr lang="en-US" sz="2000" u="none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8. Plate, bowl, cup </a:t>
                      </a:r>
                      <a:r>
                        <a:rPr lang="en-US" sz="2000" u="none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etc</a:t>
                      </a:r>
                      <a:endParaRPr lang="en-US" sz="2000" u="non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defRPr/>
                      </a:pPr>
                      <a:r>
                        <a:rPr lang="en-US" sz="2400" b="1" u="non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YES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9844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latin typeface="+mn-lt"/>
                        </a:rPr>
                        <a:t>4. Table</a:t>
                      </a:r>
                      <a:endParaRPr lang="en-US" sz="2000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/>
                        </a:rPr>
                        <a:t>YES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</a:rPr>
                        <a:t>9. Kettle (electric)</a:t>
                      </a: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8821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000" u="none" dirty="0">
                          <a:solidFill>
                            <a:srgbClr val="000000"/>
                          </a:solidFill>
                          <a:latin typeface="+mn-lt"/>
                        </a:rPr>
                        <a:t>5. Dishwasher</a:t>
                      </a:r>
                    </a:p>
                    <a:p>
                      <a:pPr algn="l">
                        <a:defRPr/>
                      </a:pPr>
                      <a:endParaRPr lang="en-US" sz="2000" dirty="0">
                        <a:latin typeface="+mn-lt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/>
                        </a:rPr>
                        <a:t>NO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/>
                        </a:rPr>
                        <a:t>10. </a:t>
                      </a:r>
                      <a:r>
                        <a:rPr lang="en-US" sz="2000" dirty="0" err="1">
                          <a:latin typeface="Arial"/>
                        </a:rPr>
                        <a:t>Mircowave</a:t>
                      </a:r>
                      <a:endParaRPr lang="en-US" sz="2000" dirty="0">
                        <a:latin typeface="Arial"/>
                      </a:endParaRPr>
                    </a:p>
                  </a:txBody>
                  <a:tcPr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7AC50A78-0EB4-F789-4E76-095A5B082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8733" y="2028756"/>
            <a:ext cx="1148757" cy="1136284"/>
            <a:chOff x="3988733" y="3487681"/>
            <a:chExt cx="1148757" cy="1136284"/>
          </a:xfrm>
        </p:grpSpPr>
        <p:pic>
          <p:nvPicPr>
            <p:cNvPr id="9" name="Picture 4" descr="Decorative shape">
              <a:extLst>
                <a:ext uri="{FF2B5EF4-FFF2-40B4-BE49-F238E27FC236}">
                  <a16:creationId xmlns:a16="http://schemas.microsoft.com/office/drawing/2014/main" id="{BB5A1309-1C8E-583D-7988-9B60783A91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7690239" flipH="1">
              <a:off x="3994970" y="3481444"/>
              <a:ext cx="1136284" cy="1148757"/>
            </a:xfrm>
            <a:prstGeom prst="rect">
              <a:avLst/>
            </a:prstGeom>
          </p:spPr>
        </p:pic>
        <p:pic>
          <p:nvPicPr>
            <p:cNvPr id="7" name="Question Mark" descr="Question mark">
              <a:extLst>
                <a:ext uri="{FF2B5EF4-FFF2-40B4-BE49-F238E27FC236}">
                  <a16:creationId xmlns:a16="http://schemas.microsoft.com/office/drawing/2014/main" id="{1AF34652-132C-DF2E-95A0-DE698061ED6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1207958">
              <a:off x="4331599" y="3681379"/>
              <a:ext cx="322376" cy="570578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749A05-5472-610D-753A-118130BA5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8733" y="2800835"/>
            <a:ext cx="1148757" cy="1136284"/>
            <a:chOff x="3988733" y="3487681"/>
            <a:chExt cx="1148757" cy="1136284"/>
          </a:xfrm>
        </p:grpSpPr>
        <p:pic>
          <p:nvPicPr>
            <p:cNvPr id="12" name="Picture 4" descr="Decorative shape">
              <a:extLst>
                <a:ext uri="{FF2B5EF4-FFF2-40B4-BE49-F238E27FC236}">
                  <a16:creationId xmlns:a16="http://schemas.microsoft.com/office/drawing/2014/main" id="{A06E0828-F362-FA6C-FC0D-A78D4C632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7690239" flipH="1">
              <a:off x="3994970" y="3481444"/>
              <a:ext cx="1136284" cy="1148757"/>
            </a:xfrm>
            <a:prstGeom prst="rect">
              <a:avLst/>
            </a:prstGeom>
          </p:spPr>
        </p:pic>
        <p:pic>
          <p:nvPicPr>
            <p:cNvPr id="13" name="Question Mark" descr="Question mark">
              <a:extLst>
                <a:ext uri="{FF2B5EF4-FFF2-40B4-BE49-F238E27FC236}">
                  <a16:creationId xmlns:a16="http://schemas.microsoft.com/office/drawing/2014/main" id="{C65103B7-AC27-FD37-49B1-76D1AE2EF011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1207958">
              <a:off x="4331599" y="3681379"/>
              <a:ext cx="322376" cy="57057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E0EEE6-7E78-5307-7667-11166C5BE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8733" y="3567046"/>
            <a:ext cx="1148757" cy="1136284"/>
            <a:chOff x="3988733" y="3487681"/>
            <a:chExt cx="1148757" cy="1136284"/>
          </a:xfrm>
        </p:grpSpPr>
        <p:pic>
          <p:nvPicPr>
            <p:cNvPr id="15" name="Picture 4" descr="Decorative shape">
              <a:extLst>
                <a:ext uri="{FF2B5EF4-FFF2-40B4-BE49-F238E27FC236}">
                  <a16:creationId xmlns:a16="http://schemas.microsoft.com/office/drawing/2014/main" id="{051B5388-40BD-A0EF-0816-961A01D76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7690239" flipH="1">
              <a:off x="3994970" y="3481444"/>
              <a:ext cx="1136284" cy="1148757"/>
            </a:xfrm>
            <a:prstGeom prst="rect">
              <a:avLst/>
            </a:prstGeom>
          </p:spPr>
        </p:pic>
        <p:pic>
          <p:nvPicPr>
            <p:cNvPr id="16" name="Question Mark" descr="Question mark">
              <a:extLst>
                <a:ext uri="{FF2B5EF4-FFF2-40B4-BE49-F238E27FC236}">
                  <a16:creationId xmlns:a16="http://schemas.microsoft.com/office/drawing/2014/main" id="{D7DD36F9-77E6-22FA-6CAC-5118EDBB7BD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1207958">
              <a:off x="4331599" y="3681379"/>
              <a:ext cx="322376" cy="57057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A4C00A-AA57-7B7C-CF74-3AA4BC032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8733" y="4265420"/>
            <a:ext cx="1148757" cy="1136284"/>
            <a:chOff x="3988733" y="3487681"/>
            <a:chExt cx="1148757" cy="1136284"/>
          </a:xfrm>
        </p:grpSpPr>
        <p:pic>
          <p:nvPicPr>
            <p:cNvPr id="18" name="Picture 4" descr="Decorative shape">
              <a:extLst>
                <a:ext uri="{FF2B5EF4-FFF2-40B4-BE49-F238E27FC236}">
                  <a16:creationId xmlns:a16="http://schemas.microsoft.com/office/drawing/2014/main" id="{A676880A-6608-6EDF-D2BC-0DF2C2B9B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7690239" flipH="1">
              <a:off x="3994970" y="3481444"/>
              <a:ext cx="1136284" cy="1148757"/>
            </a:xfrm>
            <a:prstGeom prst="rect">
              <a:avLst/>
            </a:prstGeom>
          </p:spPr>
        </p:pic>
        <p:pic>
          <p:nvPicPr>
            <p:cNvPr id="19" name="Question Mark" descr="Question mark">
              <a:extLst>
                <a:ext uri="{FF2B5EF4-FFF2-40B4-BE49-F238E27FC236}">
                  <a16:creationId xmlns:a16="http://schemas.microsoft.com/office/drawing/2014/main" id="{01708990-A0A8-CFB6-9C85-AC97F478C6B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1207958">
              <a:off x="4331599" y="3681379"/>
              <a:ext cx="322376" cy="57057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B6B293-AC36-FB20-B255-2DF59FAC49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88733" y="4936815"/>
            <a:ext cx="1148757" cy="1136284"/>
            <a:chOff x="3988733" y="3487681"/>
            <a:chExt cx="1148757" cy="1136284"/>
          </a:xfrm>
        </p:grpSpPr>
        <p:pic>
          <p:nvPicPr>
            <p:cNvPr id="21" name="Picture 4" descr="Decorative shape">
              <a:extLst>
                <a:ext uri="{FF2B5EF4-FFF2-40B4-BE49-F238E27FC236}">
                  <a16:creationId xmlns:a16="http://schemas.microsoft.com/office/drawing/2014/main" id="{565A1D23-302E-04D0-EC13-28117D640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7690239" flipH="1">
              <a:off x="3994970" y="3481444"/>
              <a:ext cx="1136284" cy="1148757"/>
            </a:xfrm>
            <a:prstGeom prst="rect">
              <a:avLst/>
            </a:prstGeom>
          </p:spPr>
        </p:pic>
        <p:pic>
          <p:nvPicPr>
            <p:cNvPr id="22" name="Question Mark" descr="Question mark">
              <a:extLst>
                <a:ext uri="{FF2B5EF4-FFF2-40B4-BE49-F238E27FC236}">
                  <a16:creationId xmlns:a16="http://schemas.microsoft.com/office/drawing/2014/main" id="{54F87744-900E-35E6-2A4D-7221695AD4D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1207958">
              <a:off x="4331599" y="3681379"/>
              <a:ext cx="322376" cy="570578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F8F2885-5B4C-6CD2-6329-B6138A373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77592" y="2028755"/>
            <a:ext cx="1148757" cy="1136284"/>
            <a:chOff x="3988733" y="3487681"/>
            <a:chExt cx="1148757" cy="1136284"/>
          </a:xfrm>
        </p:grpSpPr>
        <p:pic>
          <p:nvPicPr>
            <p:cNvPr id="24" name="Picture 4" descr="Decorative shape">
              <a:extLst>
                <a:ext uri="{FF2B5EF4-FFF2-40B4-BE49-F238E27FC236}">
                  <a16:creationId xmlns:a16="http://schemas.microsoft.com/office/drawing/2014/main" id="{7813A83A-A6D9-D344-52EE-C57B251DE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7690239" flipH="1">
              <a:off x="3994970" y="3481444"/>
              <a:ext cx="1136284" cy="1148757"/>
            </a:xfrm>
            <a:prstGeom prst="rect">
              <a:avLst/>
            </a:prstGeom>
          </p:spPr>
        </p:pic>
        <p:pic>
          <p:nvPicPr>
            <p:cNvPr id="25" name="Question Mark" descr="Question mark">
              <a:extLst>
                <a:ext uri="{FF2B5EF4-FFF2-40B4-BE49-F238E27FC236}">
                  <a16:creationId xmlns:a16="http://schemas.microsoft.com/office/drawing/2014/main" id="{4BE1EB5A-F2F2-3812-1047-99462728B34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1207958">
              <a:off x="4331599" y="3681379"/>
              <a:ext cx="322376" cy="57057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B8DA5CA-93DA-470B-FC47-AE6EE062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77592" y="2765418"/>
            <a:ext cx="1148757" cy="1136284"/>
            <a:chOff x="3988733" y="3487681"/>
            <a:chExt cx="1148757" cy="1136284"/>
          </a:xfrm>
        </p:grpSpPr>
        <p:pic>
          <p:nvPicPr>
            <p:cNvPr id="27" name="Picture 4" descr="Decorative shape">
              <a:extLst>
                <a:ext uri="{FF2B5EF4-FFF2-40B4-BE49-F238E27FC236}">
                  <a16:creationId xmlns:a16="http://schemas.microsoft.com/office/drawing/2014/main" id="{93C1958F-F9AB-D230-BBC2-13064E0BA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7690239" flipH="1">
              <a:off x="3994970" y="3481444"/>
              <a:ext cx="1136284" cy="1148757"/>
            </a:xfrm>
            <a:prstGeom prst="rect">
              <a:avLst/>
            </a:prstGeom>
          </p:spPr>
        </p:pic>
        <p:pic>
          <p:nvPicPr>
            <p:cNvPr id="28" name="Question Mark" descr="Question mark">
              <a:extLst>
                <a:ext uri="{FF2B5EF4-FFF2-40B4-BE49-F238E27FC236}">
                  <a16:creationId xmlns:a16="http://schemas.microsoft.com/office/drawing/2014/main" id="{769781A5-8DBC-3D64-97CD-3AE4CE8EE24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1207958">
              <a:off x="4331599" y="3681379"/>
              <a:ext cx="322376" cy="570578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C44F77-DAC5-EEA2-1E6C-A679749B7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77592" y="3488590"/>
            <a:ext cx="1148757" cy="1136284"/>
            <a:chOff x="3988733" y="3487681"/>
            <a:chExt cx="1148757" cy="1136284"/>
          </a:xfrm>
        </p:grpSpPr>
        <p:pic>
          <p:nvPicPr>
            <p:cNvPr id="30" name="Picture 4" descr="Decorative shape">
              <a:extLst>
                <a:ext uri="{FF2B5EF4-FFF2-40B4-BE49-F238E27FC236}">
                  <a16:creationId xmlns:a16="http://schemas.microsoft.com/office/drawing/2014/main" id="{77A2B3F7-CF25-EB3B-B69F-5AC51834E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7690239" flipH="1">
              <a:off x="3994970" y="3481444"/>
              <a:ext cx="1136284" cy="1148757"/>
            </a:xfrm>
            <a:prstGeom prst="rect">
              <a:avLst/>
            </a:prstGeom>
          </p:spPr>
        </p:pic>
        <p:pic>
          <p:nvPicPr>
            <p:cNvPr id="31" name="Question Mark" descr="Question mark">
              <a:extLst>
                <a:ext uri="{FF2B5EF4-FFF2-40B4-BE49-F238E27FC236}">
                  <a16:creationId xmlns:a16="http://schemas.microsoft.com/office/drawing/2014/main" id="{FD5782BA-5863-A18E-7802-8EB06AD6492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1207958">
              <a:off x="4331599" y="3681379"/>
              <a:ext cx="322376" cy="57057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2C7D76-118E-39B5-1A3E-9656F402D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77592" y="4254801"/>
            <a:ext cx="1148757" cy="1136284"/>
            <a:chOff x="3988733" y="3487681"/>
            <a:chExt cx="1148757" cy="1136284"/>
          </a:xfrm>
        </p:grpSpPr>
        <p:pic>
          <p:nvPicPr>
            <p:cNvPr id="33" name="Picture 4" descr="Decorative shape">
              <a:extLst>
                <a:ext uri="{FF2B5EF4-FFF2-40B4-BE49-F238E27FC236}">
                  <a16:creationId xmlns:a16="http://schemas.microsoft.com/office/drawing/2014/main" id="{CACE9997-6C22-327F-07B7-FF46F8D96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7690239" flipH="1">
              <a:off x="3994970" y="3481444"/>
              <a:ext cx="1136284" cy="1148757"/>
            </a:xfrm>
            <a:prstGeom prst="rect">
              <a:avLst/>
            </a:prstGeom>
          </p:spPr>
        </p:pic>
        <p:pic>
          <p:nvPicPr>
            <p:cNvPr id="34" name="Question Mark" descr="Question mark">
              <a:extLst>
                <a:ext uri="{FF2B5EF4-FFF2-40B4-BE49-F238E27FC236}">
                  <a16:creationId xmlns:a16="http://schemas.microsoft.com/office/drawing/2014/main" id="{AA685B70-9604-F04B-37DD-DD1150D9D41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1207958">
              <a:off x="4331599" y="3681379"/>
              <a:ext cx="322376" cy="570578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A0330F-C9FD-8C44-8AFB-099EEF6D9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77592" y="4965195"/>
            <a:ext cx="1148757" cy="1136284"/>
            <a:chOff x="3988733" y="3487681"/>
            <a:chExt cx="1148757" cy="1136284"/>
          </a:xfrm>
        </p:grpSpPr>
        <p:pic>
          <p:nvPicPr>
            <p:cNvPr id="36" name="Picture 4" descr="Decorative shape">
              <a:extLst>
                <a:ext uri="{FF2B5EF4-FFF2-40B4-BE49-F238E27FC236}">
                  <a16:creationId xmlns:a16="http://schemas.microsoft.com/office/drawing/2014/main" id="{D7303EA6-EA7C-45A6-E695-D35999B6BF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7690239" flipH="1">
              <a:off x="3994970" y="3481444"/>
              <a:ext cx="1136284" cy="1148757"/>
            </a:xfrm>
            <a:prstGeom prst="rect">
              <a:avLst/>
            </a:prstGeom>
          </p:spPr>
        </p:pic>
        <p:pic>
          <p:nvPicPr>
            <p:cNvPr id="37" name="Question Mark" descr="Question mark">
              <a:extLst>
                <a:ext uri="{FF2B5EF4-FFF2-40B4-BE49-F238E27FC236}">
                  <a16:creationId xmlns:a16="http://schemas.microsoft.com/office/drawing/2014/main" id="{99B60EEA-85E7-7EE4-4047-92304BA1BEB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1207958">
              <a:off x="4331599" y="3681379"/>
              <a:ext cx="322376" cy="57057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F843C32-CDC6-4344-7B9D-1EEB8D1AAFDE}"/>
              </a:ext>
            </a:extLst>
          </p:cNvPr>
          <p:cNvSpPr txBox="1"/>
          <p:nvPr/>
        </p:nvSpPr>
        <p:spPr>
          <a:xfrm>
            <a:off x="2661445" y="6212047"/>
            <a:ext cx="6138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Click on the ? To reveal the answer</a:t>
            </a:r>
          </a:p>
        </p:txBody>
      </p:sp>
    </p:spTree>
    <p:extLst>
      <p:ext uri="{BB962C8B-B14F-4D97-AF65-F5344CB8AC3E}">
        <p14:creationId xmlns:p14="http://schemas.microsoft.com/office/powerpoint/2010/main" val="391827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5F66-9ECA-B741-5C1C-261C2C67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 did the Victorians do?</a:t>
            </a:r>
          </a:p>
        </p:txBody>
      </p:sp>
      <p:sp>
        <p:nvSpPr>
          <p:cNvPr id="4" name="Picture 4" descr="Decorative shape">
            <a:extLst>
              <a:ext uri="{FF2B5EF4-FFF2-40B4-BE49-F238E27FC236}">
                <a16:creationId xmlns:a16="http://schemas.microsoft.com/office/drawing/2014/main" id="{6C4B3C04-4C88-1070-5724-7F050F1BBD2C}"/>
              </a:ext>
            </a:extLst>
          </p:cNvPr>
          <p:cNvSpPr/>
          <p:nvPr/>
        </p:nvSpPr>
        <p:spPr>
          <a:xfrm>
            <a:off x="904009" y="1289295"/>
            <a:ext cx="9621981" cy="5350496"/>
          </a:xfrm>
          <a:custGeom>
            <a:avLst/>
            <a:gdLst>
              <a:gd name="connsiteX0" fmla="*/ 4570229 w 4570515"/>
              <a:gd name="connsiteY0" fmla="*/ 763192 h 2758286"/>
              <a:gd name="connsiteX1" fmla="*/ 4540684 w 4570515"/>
              <a:gd name="connsiteY1" fmla="*/ 1372800 h 2758286"/>
              <a:gd name="connsiteX2" fmla="*/ 4504322 w 4570515"/>
              <a:gd name="connsiteY2" fmla="*/ 1868676 h 2758286"/>
              <a:gd name="connsiteX3" fmla="*/ 4404325 w 4570515"/>
              <a:gd name="connsiteY3" fmla="*/ 2603390 h 2758286"/>
              <a:gd name="connsiteX4" fmla="*/ 4240694 w 4570515"/>
              <a:gd name="connsiteY4" fmla="*/ 2755792 h 2758286"/>
              <a:gd name="connsiteX5" fmla="*/ 3974793 w 4570515"/>
              <a:gd name="connsiteY5" fmla="*/ 2751243 h 2758286"/>
              <a:gd name="connsiteX6" fmla="*/ 3604350 w 4570515"/>
              <a:gd name="connsiteY6" fmla="*/ 2746694 h 2758286"/>
              <a:gd name="connsiteX7" fmla="*/ 3249816 w 4570515"/>
              <a:gd name="connsiteY7" fmla="*/ 2739870 h 2758286"/>
              <a:gd name="connsiteX8" fmla="*/ 2395298 w 4570515"/>
              <a:gd name="connsiteY8" fmla="*/ 2689827 h 2758286"/>
              <a:gd name="connsiteX9" fmla="*/ 1981674 w 4570515"/>
              <a:gd name="connsiteY9" fmla="*/ 2664806 h 2758286"/>
              <a:gd name="connsiteX10" fmla="*/ 1345331 w 4570515"/>
              <a:gd name="connsiteY10" fmla="*/ 2646609 h 2758286"/>
              <a:gd name="connsiteX11" fmla="*/ 620354 w 4570515"/>
              <a:gd name="connsiteY11" fmla="*/ 2617038 h 2758286"/>
              <a:gd name="connsiteX12" fmla="*/ 365816 w 4570515"/>
              <a:gd name="connsiteY12" fmla="*/ 2592017 h 2758286"/>
              <a:gd name="connsiteX13" fmla="*/ 190822 w 4570515"/>
              <a:gd name="connsiteY13" fmla="*/ 2551073 h 2758286"/>
              <a:gd name="connsiteX14" fmla="*/ 149914 w 4570515"/>
              <a:gd name="connsiteY14" fmla="*/ 2498756 h 2758286"/>
              <a:gd name="connsiteX15" fmla="*/ 120370 w 4570515"/>
              <a:gd name="connsiteY15" fmla="*/ 2243994 h 2758286"/>
              <a:gd name="connsiteX16" fmla="*/ 97643 w 4570515"/>
              <a:gd name="connsiteY16" fmla="*/ 1841380 h 2758286"/>
              <a:gd name="connsiteX17" fmla="*/ 79462 w 4570515"/>
              <a:gd name="connsiteY17" fmla="*/ 1507005 h 2758286"/>
              <a:gd name="connsiteX18" fmla="*/ 49917 w 4570515"/>
              <a:gd name="connsiteY18" fmla="*/ 1236321 h 2758286"/>
              <a:gd name="connsiteX19" fmla="*/ 20373 w 4570515"/>
              <a:gd name="connsiteY19" fmla="*/ 867826 h 2758286"/>
              <a:gd name="connsiteX20" fmla="*/ 2191 w 4570515"/>
              <a:gd name="connsiteY20" fmla="*/ 547099 h 2758286"/>
              <a:gd name="connsiteX21" fmla="*/ 29463 w 4570515"/>
              <a:gd name="connsiteY21" fmla="*/ 228647 h 2758286"/>
              <a:gd name="connsiteX22" fmla="*/ 47645 w 4570515"/>
              <a:gd name="connsiteY22" fmla="*/ 171781 h 2758286"/>
              <a:gd name="connsiteX23" fmla="*/ 152187 w 4570515"/>
              <a:gd name="connsiteY23" fmla="*/ 101266 h 2758286"/>
              <a:gd name="connsiteX24" fmla="*/ 527175 w 4570515"/>
              <a:gd name="connsiteY24" fmla="*/ 119463 h 2758286"/>
              <a:gd name="connsiteX25" fmla="*/ 843074 w 4570515"/>
              <a:gd name="connsiteY25" fmla="*/ 133111 h 2758286"/>
              <a:gd name="connsiteX26" fmla="*/ 1808952 w 4570515"/>
              <a:gd name="connsiteY26" fmla="*/ 117189 h 2758286"/>
              <a:gd name="connsiteX27" fmla="*/ 2358935 w 4570515"/>
              <a:gd name="connsiteY27" fmla="*/ 103541 h 2758286"/>
              <a:gd name="connsiteX28" fmla="*/ 2920281 w 4570515"/>
              <a:gd name="connsiteY28" fmla="*/ 76245 h 2758286"/>
              <a:gd name="connsiteX29" fmla="*/ 3404357 w 4570515"/>
              <a:gd name="connsiteY29" fmla="*/ 46674 h 2758286"/>
              <a:gd name="connsiteX30" fmla="*/ 3761163 w 4570515"/>
              <a:gd name="connsiteY30" fmla="*/ 8005 h 2758286"/>
              <a:gd name="connsiteX31" fmla="*/ 4479323 w 4570515"/>
              <a:gd name="connsiteY31" fmla="*/ 103541 h 2758286"/>
              <a:gd name="connsiteX32" fmla="*/ 4549775 w 4570515"/>
              <a:gd name="connsiteY32" fmla="*/ 194527 h 2758286"/>
              <a:gd name="connsiteX33" fmla="*/ 4570229 w 4570515"/>
              <a:gd name="connsiteY33" fmla="*/ 763192 h 27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0515" h="2758286">
                <a:moveTo>
                  <a:pt x="4570229" y="763192"/>
                </a:moveTo>
                <a:cubicBezTo>
                  <a:pt x="4572501" y="967911"/>
                  <a:pt x="4561138" y="1170356"/>
                  <a:pt x="4540684" y="1372800"/>
                </a:cubicBezTo>
                <a:cubicBezTo>
                  <a:pt x="4527048" y="1536576"/>
                  <a:pt x="4515685" y="1702626"/>
                  <a:pt x="4504322" y="1868676"/>
                </a:cubicBezTo>
                <a:cubicBezTo>
                  <a:pt x="4486140" y="2114339"/>
                  <a:pt x="4454323" y="2360002"/>
                  <a:pt x="4404325" y="2603390"/>
                </a:cubicBezTo>
                <a:cubicBezTo>
                  <a:pt x="4379326" y="2721673"/>
                  <a:pt x="4361144" y="2744419"/>
                  <a:pt x="4240694" y="2755792"/>
                </a:cubicBezTo>
                <a:cubicBezTo>
                  <a:pt x="4152060" y="2762616"/>
                  <a:pt x="4063427" y="2753518"/>
                  <a:pt x="3974793" y="2751243"/>
                </a:cubicBezTo>
                <a:cubicBezTo>
                  <a:pt x="3852070" y="2748969"/>
                  <a:pt x="3727074" y="2746694"/>
                  <a:pt x="3604350" y="2746694"/>
                </a:cubicBezTo>
                <a:cubicBezTo>
                  <a:pt x="3486172" y="2744419"/>
                  <a:pt x="3367994" y="2746694"/>
                  <a:pt x="3249816" y="2739870"/>
                </a:cubicBezTo>
                <a:cubicBezTo>
                  <a:pt x="2965734" y="2723947"/>
                  <a:pt x="2679380" y="2708025"/>
                  <a:pt x="2395298" y="2689827"/>
                </a:cubicBezTo>
                <a:cubicBezTo>
                  <a:pt x="2256666" y="2680729"/>
                  <a:pt x="2120306" y="2673905"/>
                  <a:pt x="1981674" y="2664806"/>
                </a:cubicBezTo>
                <a:cubicBezTo>
                  <a:pt x="1770317" y="2651158"/>
                  <a:pt x="1556688" y="2639785"/>
                  <a:pt x="1345331" y="2646609"/>
                </a:cubicBezTo>
                <a:cubicBezTo>
                  <a:pt x="1104429" y="2651158"/>
                  <a:pt x="861255" y="2642060"/>
                  <a:pt x="620354" y="2617038"/>
                </a:cubicBezTo>
                <a:cubicBezTo>
                  <a:pt x="536266" y="2607940"/>
                  <a:pt x="449905" y="2603390"/>
                  <a:pt x="365816" y="2592017"/>
                </a:cubicBezTo>
                <a:cubicBezTo>
                  <a:pt x="306727" y="2582918"/>
                  <a:pt x="249911" y="2566996"/>
                  <a:pt x="190822" y="2551073"/>
                </a:cubicBezTo>
                <a:cubicBezTo>
                  <a:pt x="168095" y="2544249"/>
                  <a:pt x="149914" y="2523777"/>
                  <a:pt x="149914" y="2498756"/>
                </a:cubicBezTo>
                <a:cubicBezTo>
                  <a:pt x="140823" y="2414594"/>
                  <a:pt x="127188" y="2330431"/>
                  <a:pt x="120370" y="2243994"/>
                </a:cubicBezTo>
                <a:cubicBezTo>
                  <a:pt x="111279" y="2109789"/>
                  <a:pt x="104461" y="1975585"/>
                  <a:pt x="97643" y="1841380"/>
                </a:cubicBezTo>
                <a:cubicBezTo>
                  <a:pt x="90825" y="1729922"/>
                  <a:pt x="88552" y="1618463"/>
                  <a:pt x="79462" y="1507005"/>
                </a:cubicBezTo>
                <a:cubicBezTo>
                  <a:pt x="72644" y="1416019"/>
                  <a:pt x="56735" y="1327307"/>
                  <a:pt x="49917" y="1236321"/>
                </a:cubicBezTo>
                <a:cubicBezTo>
                  <a:pt x="38554" y="1113489"/>
                  <a:pt x="29463" y="990658"/>
                  <a:pt x="20373" y="867826"/>
                </a:cubicBezTo>
                <a:cubicBezTo>
                  <a:pt x="13555" y="760917"/>
                  <a:pt x="6737" y="654008"/>
                  <a:pt x="2191" y="547099"/>
                </a:cubicBezTo>
                <a:cubicBezTo>
                  <a:pt x="-4626" y="440190"/>
                  <a:pt x="4464" y="333281"/>
                  <a:pt x="29463" y="228647"/>
                </a:cubicBezTo>
                <a:cubicBezTo>
                  <a:pt x="34009" y="208175"/>
                  <a:pt x="40827" y="189978"/>
                  <a:pt x="47645" y="171781"/>
                </a:cubicBezTo>
                <a:cubicBezTo>
                  <a:pt x="61281" y="126287"/>
                  <a:pt x="104461" y="96717"/>
                  <a:pt x="152187" y="101266"/>
                </a:cubicBezTo>
                <a:cubicBezTo>
                  <a:pt x="277183" y="108090"/>
                  <a:pt x="402179" y="114914"/>
                  <a:pt x="527175" y="119463"/>
                </a:cubicBezTo>
                <a:cubicBezTo>
                  <a:pt x="631717" y="124013"/>
                  <a:pt x="738532" y="130837"/>
                  <a:pt x="843074" y="133111"/>
                </a:cubicBezTo>
                <a:cubicBezTo>
                  <a:pt x="1165791" y="139935"/>
                  <a:pt x="1486235" y="130837"/>
                  <a:pt x="1808952" y="117189"/>
                </a:cubicBezTo>
                <a:cubicBezTo>
                  <a:pt x="1993037" y="110365"/>
                  <a:pt x="2177123" y="110365"/>
                  <a:pt x="2358935" y="103541"/>
                </a:cubicBezTo>
                <a:cubicBezTo>
                  <a:pt x="2545293" y="96717"/>
                  <a:pt x="2731650" y="87618"/>
                  <a:pt x="2920281" y="76245"/>
                </a:cubicBezTo>
                <a:cubicBezTo>
                  <a:pt x="3081640" y="67146"/>
                  <a:pt x="3242998" y="60322"/>
                  <a:pt x="3404357" y="46674"/>
                </a:cubicBezTo>
                <a:cubicBezTo>
                  <a:pt x="3522535" y="35301"/>
                  <a:pt x="3642985" y="19379"/>
                  <a:pt x="3761163" y="8005"/>
                </a:cubicBezTo>
                <a:cubicBezTo>
                  <a:pt x="4004337" y="-17016"/>
                  <a:pt x="4249784" y="17104"/>
                  <a:pt x="4479323" y="103541"/>
                </a:cubicBezTo>
                <a:cubicBezTo>
                  <a:pt x="4522503" y="119463"/>
                  <a:pt x="4547502" y="146759"/>
                  <a:pt x="4549775" y="194527"/>
                </a:cubicBezTo>
                <a:cubicBezTo>
                  <a:pt x="4554320" y="365127"/>
                  <a:pt x="4561138" y="531177"/>
                  <a:pt x="4570229" y="763192"/>
                </a:cubicBezTo>
                <a:close/>
              </a:path>
            </a:pathLst>
          </a:custGeom>
          <a:solidFill>
            <a:srgbClr val="F5B292"/>
          </a:solidFill>
          <a:ln w="226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7153B-2DDE-93A7-5077-693F7C64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011" y="1990166"/>
            <a:ext cx="8361216" cy="3984607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800" dirty="0">
                <a:solidFill>
                  <a:srgbClr val="000000"/>
                </a:solidFill>
              </a:rPr>
              <a:t>They used wood or coal powered stoves (cookers) to cook their food.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800" dirty="0">
                <a:solidFill>
                  <a:srgbClr val="000000"/>
                </a:solidFill>
              </a:rPr>
              <a:t>They kept their food  cold in a larder – a cold room on the north side of the house.</a:t>
            </a:r>
            <a:endParaRPr lang="en-GB" dirty="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800" dirty="0">
                <a:solidFill>
                  <a:srgbClr val="000000"/>
                </a:solidFill>
              </a:rPr>
              <a:t>They washed their dishes by hand.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800" dirty="0">
                <a:solidFill>
                  <a:srgbClr val="000000"/>
                </a:solidFill>
              </a:rPr>
              <a:t>They used metal kettles that sat on top of a stove.</a:t>
            </a:r>
          </a:p>
          <a:p>
            <a:endParaRPr lang="en-GB" sz="2800" dirty="0">
              <a:solidFill>
                <a:srgbClr val="000000"/>
              </a:solidFill>
              <a:latin typeface="Source Sans Pro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5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A5F66-9ECA-B741-5C1C-261C2C672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 if they were rich…</a:t>
            </a:r>
          </a:p>
        </p:txBody>
      </p:sp>
      <p:sp>
        <p:nvSpPr>
          <p:cNvPr id="4" name="Picture 4">
            <a:extLst>
              <a:ext uri="{FF2B5EF4-FFF2-40B4-BE49-F238E27FC236}">
                <a16:creationId xmlns:a16="http://schemas.microsoft.com/office/drawing/2014/main" id="{6C4B3C04-4C88-1070-5724-7F050F1BB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92381" y="2635672"/>
            <a:ext cx="2209799" cy="1358153"/>
          </a:xfrm>
          <a:custGeom>
            <a:avLst/>
            <a:gdLst>
              <a:gd name="connsiteX0" fmla="*/ 4570229 w 4570515"/>
              <a:gd name="connsiteY0" fmla="*/ 763192 h 2758286"/>
              <a:gd name="connsiteX1" fmla="*/ 4540684 w 4570515"/>
              <a:gd name="connsiteY1" fmla="*/ 1372800 h 2758286"/>
              <a:gd name="connsiteX2" fmla="*/ 4504322 w 4570515"/>
              <a:gd name="connsiteY2" fmla="*/ 1868676 h 2758286"/>
              <a:gd name="connsiteX3" fmla="*/ 4404325 w 4570515"/>
              <a:gd name="connsiteY3" fmla="*/ 2603390 h 2758286"/>
              <a:gd name="connsiteX4" fmla="*/ 4240694 w 4570515"/>
              <a:gd name="connsiteY4" fmla="*/ 2755792 h 2758286"/>
              <a:gd name="connsiteX5" fmla="*/ 3974793 w 4570515"/>
              <a:gd name="connsiteY5" fmla="*/ 2751243 h 2758286"/>
              <a:gd name="connsiteX6" fmla="*/ 3604350 w 4570515"/>
              <a:gd name="connsiteY6" fmla="*/ 2746694 h 2758286"/>
              <a:gd name="connsiteX7" fmla="*/ 3249816 w 4570515"/>
              <a:gd name="connsiteY7" fmla="*/ 2739870 h 2758286"/>
              <a:gd name="connsiteX8" fmla="*/ 2395298 w 4570515"/>
              <a:gd name="connsiteY8" fmla="*/ 2689827 h 2758286"/>
              <a:gd name="connsiteX9" fmla="*/ 1981674 w 4570515"/>
              <a:gd name="connsiteY9" fmla="*/ 2664806 h 2758286"/>
              <a:gd name="connsiteX10" fmla="*/ 1345331 w 4570515"/>
              <a:gd name="connsiteY10" fmla="*/ 2646609 h 2758286"/>
              <a:gd name="connsiteX11" fmla="*/ 620354 w 4570515"/>
              <a:gd name="connsiteY11" fmla="*/ 2617038 h 2758286"/>
              <a:gd name="connsiteX12" fmla="*/ 365816 w 4570515"/>
              <a:gd name="connsiteY12" fmla="*/ 2592017 h 2758286"/>
              <a:gd name="connsiteX13" fmla="*/ 190822 w 4570515"/>
              <a:gd name="connsiteY13" fmla="*/ 2551073 h 2758286"/>
              <a:gd name="connsiteX14" fmla="*/ 149914 w 4570515"/>
              <a:gd name="connsiteY14" fmla="*/ 2498756 h 2758286"/>
              <a:gd name="connsiteX15" fmla="*/ 120370 w 4570515"/>
              <a:gd name="connsiteY15" fmla="*/ 2243994 h 2758286"/>
              <a:gd name="connsiteX16" fmla="*/ 97643 w 4570515"/>
              <a:gd name="connsiteY16" fmla="*/ 1841380 h 2758286"/>
              <a:gd name="connsiteX17" fmla="*/ 79462 w 4570515"/>
              <a:gd name="connsiteY17" fmla="*/ 1507005 h 2758286"/>
              <a:gd name="connsiteX18" fmla="*/ 49917 w 4570515"/>
              <a:gd name="connsiteY18" fmla="*/ 1236321 h 2758286"/>
              <a:gd name="connsiteX19" fmla="*/ 20373 w 4570515"/>
              <a:gd name="connsiteY19" fmla="*/ 867826 h 2758286"/>
              <a:gd name="connsiteX20" fmla="*/ 2191 w 4570515"/>
              <a:gd name="connsiteY20" fmla="*/ 547099 h 2758286"/>
              <a:gd name="connsiteX21" fmla="*/ 29463 w 4570515"/>
              <a:gd name="connsiteY21" fmla="*/ 228647 h 2758286"/>
              <a:gd name="connsiteX22" fmla="*/ 47645 w 4570515"/>
              <a:gd name="connsiteY22" fmla="*/ 171781 h 2758286"/>
              <a:gd name="connsiteX23" fmla="*/ 152187 w 4570515"/>
              <a:gd name="connsiteY23" fmla="*/ 101266 h 2758286"/>
              <a:gd name="connsiteX24" fmla="*/ 527175 w 4570515"/>
              <a:gd name="connsiteY24" fmla="*/ 119463 h 2758286"/>
              <a:gd name="connsiteX25" fmla="*/ 843074 w 4570515"/>
              <a:gd name="connsiteY25" fmla="*/ 133111 h 2758286"/>
              <a:gd name="connsiteX26" fmla="*/ 1808952 w 4570515"/>
              <a:gd name="connsiteY26" fmla="*/ 117189 h 2758286"/>
              <a:gd name="connsiteX27" fmla="*/ 2358935 w 4570515"/>
              <a:gd name="connsiteY27" fmla="*/ 103541 h 2758286"/>
              <a:gd name="connsiteX28" fmla="*/ 2920281 w 4570515"/>
              <a:gd name="connsiteY28" fmla="*/ 76245 h 2758286"/>
              <a:gd name="connsiteX29" fmla="*/ 3404357 w 4570515"/>
              <a:gd name="connsiteY29" fmla="*/ 46674 h 2758286"/>
              <a:gd name="connsiteX30" fmla="*/ 3761163 w 4570515"/>
              <a:gd name="connsiteY30" fmla="*/ 8005 h 2758286"/>
              <a:gd name="connsiteX31" fmla="*/ 4479323 w 4570515"/>
              <a:gd name="connsiteY31" fmla="*/ 103541 h 2758286"/>
              <a:gd name="connsiteX32" fmla="*/ 4549775 w 4570515"/>
              <a:gd name="connsiteY32" fmla="*/ 194527 h 2758286"/>
              <a:gd name="connsiteX33" fmla="*/ 4570229 w 4570515"/>
              <a:gd name="connsiteY33" fmla="*/ 763192 h 2758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570515" h="2758286">
                <a:moveTo>
                  <a:pt x="4570229" y="763192"/>
                </a:moveTo>
                <a:cubicBezTo>
                  <a:pt x="4572501" y="967911"/>
                  <a:pt x="4561138" y="1170356"/>
                  <a:pt x="4540684" y="1372800"/>
                </a:cubicBezTo>
                <a:cubicBezTo>
                  <a:pt x="4527048" y="1536576"/>
                  <a:pt x="4515685" y="1702626"/>
                  <a:pt x="4504322" y="1868676"/>
                </a:cubicBezTo>
                <a:cubicBezTo>
                  <a:pt x="4486140" y="2114339"/>
                  <a:pt x="4454323" y="2360002"/>
                  <a:pt x="4404325" y="2603390"/>
                </a:cubicBezTo>
                <a:cubicBezTo>
                  <a:pt x="4379326" y="2721673"/>
                  <a:pt x="4361144" y="2744419"/>
                  <a:pt x="4240694" y="2755792"/>
                </a:cubicBezTo>
                <a:cubicBezTo>
                  <a:pt x="4152060" y="2762616"/>
                  <a:pt x="4063427" y="2753518"/>
                  <a:pt x="3974793" y="2751243"/>
                </a:cubicBezTo>
                <a:cubicBezTo>
                  <a:pt x="3852070" y="2748969"/>
                  <a:pt x="3727074" y="2746694"/>
                  <a:pt x="3604350" y="2746694"/>
                </a:cubicBezTo>
                <a:cubicBezTo>
                  <a:pt x="3486172" y="2744419"/>
                  <a:pt x="3367994" y="2746694"/>
                  <a:pt x="3249816" y="2739870"/>
                </a:cubicBezTo>
                <a:cubicBezTo>
                  <a:pt x="2965734" y="2723947"/>
                  <a:pt x="2679380" y="2708025"/>
                  <a:pt x="2395298" y="2689827"/>
                </a:cubicBezTo>
                <a:cubicBezTo>
                  <a:pt x="2256666" y="2680729"/>
                  <a:pt x="2120306" y="2673905"/>
                  <a:pt x="1981674" y="2664806"/>
                </a:cubicBezTo>
                <a:cubicBezTo>
                  <a:pt x="1770317" y="2651158"/>
                  <a:pt x="1556688" y="2639785"/>
                  <a:pt x="1345331" y="2646609"/>
                </a:cubicBezTo>
                <a:cubicBezTo>
                  <a:pt x="1104429" y="2651158"/>
                  <a:pt x="861255" y="2642060"/>
                  <a:pt x="620354" y="2617038"/>
                </a:cubicBezTo>
                <a:cubicBezTo>
                  <a:pt x="536266" y="2607940"/>
                  <a:pt x="449905" y="2603390"/>
                  <a:pt x="365816" y="2592017"/>
                </a:cubicBezTo>
                <a:cubicBezTo>
                  <a:pt x="306727" y="2582918"/>
                  <a:pt x="249911" y="2566996"/>
                  <a:pt x="190822" y="2551073"/>
                </a:cubicBezTo>
                <a:cubicBezTo>
                  <a:pt x="168095" y="2544249"/>
                  <a:pt x="149914" y="2523777"/>
                  <a:pt x="149914" y="2498756"/>
                </a:cubicBezTo>
                <a:cubicBezTo>
                  <a:pt x="140823" y="2414594"/>
                  <a:pt x="127188" y="2330431"/>
                  <a:pt x="120370" y="2243994"/>
                </a:cubicBezTo>
                <a:cubicBezTo>
                  <a:pt x="111279" y="2109789"/>
                  <a:pt x="104461" y="1975585"/>
                  <a:pt x="97643" y="1841380"/>
                </a:cubicBezTo>
                <a:cubicBezTo>
                  <a:pt x="90825" y="1729922"/>
                  <a:pt x="88552" y="1618463"/>
                  <a:pt x="79462" y="1507005"/>
                </a:cubicBezTo>
                <a:cubicBezTo>
                  <a:pt x="72644" y="1416019"/>
                  <a:pt x="56735" y="1327307"/>
                  <a:pt x="49917" y="1236321"/>
                </a:cubicBezTo>
                <a:cubicBezTo>
                  <a:pt x="38554" y="1113489"/>
                  <a:pt x="29463" y="990658"/>
                  <a:pt x="20373" y="867826"/>
                </a:cubicBezTo>
                <a:cubicBezTo>
                  <a:pt x="13555" y="760917"/>
                  <a:pt x="6737" y="654008"/>
                  <a:pt x="2191" y="547099"/>
                </a:cubicBezTo>
                <a:cubicBezTo>
                  <a:pt x="-4626" y="440190"/>
                  <a:pt x="4464" y="333281"/>
                  <a:pt x="29463" y="228647"/>
                </a:cubicBezTo>
                <a:cubicBezTo>
                  <a:pt x="34009" y="208175"/>
                  <a:pt x="40827" y="189978"/>
                  <a:pt x="47645" y="171781"/>
                </a:cubicBezTo>
                <a:cubicBezTo>
                  <a:pt x="61281" y="126287"/>
                  <a:pt x="104461" y="96717"/>
                  <a:pt x="152187" y="101266"/>
                </a:cubicBezTo>
                <a:cubicBezTo>
                  <a:pt x="277183" y="108090"/>
                  <a:pt x="402179" y="114914"/>
                  <a:pt x="527175" y="119463"/>
                </a:cubicBezTo>
                <a:cubicBezTo>
                  <a:pt x="631717" y="124013"/>
                  <a:pt x="738532" y="130837"/>
                  <a:pt x="843074" y="133111"/>
                </a:cubicBezTo>
                <a:cubicBezTo>
                  <a:pt x="1165791" y="139935"/>
                  <a:pt x="1486235" y="130837"/>
                  <a:pt x="1808952" y="117189"/>
                </a:cubicBezTo>
                <a:cubicBezTo>
                  <a:pt x="1993037" y="110365"/>
                  <a:pt x="2177123" y="110365"/>
                  <a:pt x="2358935" y="103541"/>
                </a:cubicBezTo>
                <a:cubicBezTo>
                  <a:pt x="2545293" y="96717"/>
                  <a:pt x="2731650" y="87618"/>
                  <a:pt x="2920281" y="76245"/>
                </a:cubicBezTo>
                <a:cubicBezTo>
                  <a:pt x="3081640" y="67146"/>
                  <a:pt x="3242998" y="60322"/>
                  <a:pt x="3404357" y="46674"/>
                </a:cubicBezTo>
                <a:cubicBezTo>
                  <a:pt x="3522535" y="35301"/>
                  <a:pt x="3642985" y="19379"/>
                  <a:pt x="3761163" y="8005"/>
                </a:cubicBezTo>
                <a:cubicBezTo>
                  <a:pt x="4004337" y="-17016"/>
                  <a:pt x="4249784" y="17104"/>
                  <a:pt x="4479323" y="103541"/>
                </a:cubicBezTo>
                <a:cubicBezTo>
                  <a:pt x="4522503" y="119463"/>
                  <a:pt x="4547502" y="146759"/>
                  <a:pt x="4549775" y="194527"/>
                </a:cubicBezTo>
                <a:cubicBezTo>
                  <a:pt x="4554320" y="365127"/>
                  <a:pt x="4561138" y="531177"/>
                  <a:pt x="4570229" y="763192"/>
                </a:cubicBezTo>
                <a:close/>
              </a:path>
            </a:pathLst>
          </a:custGeom>
          <a:solidFill>
            <a:srgbClr val="F5B292"/>
          </a:solidFill>
          <a:ln w="226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7153B-2DDE-93A7-5077-693F7C643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6063" y="2817207"/>
            <a:ext cx="1644411" cy="995081"/>
          </a:xfrm>
        </p:spPr>
        <p:txBody>
          <a:bodyPr/>
          <a:lstStyle/>
          <a:p>
            <a:r>
              <a:rPr lang="en-GB" dirty="0">
                <a:solidFill>
                  <a:srgbClr val="000000"/>
                </a:solidFill>
              </a:rPr>
              <a:t>They had servants!</a:t>
            </a:r>
            <a:endParaRPr lang="en-GB" sz="28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Black and white photo of two female maids wearing black and white uniforms standing on a step outside a open door. ">
            <a:extLst>
              <a:ext uri="{FF2B5EF4-FFF2-40B4-BE49-F238E27FC236}">
                <a16:creationId xmlns:a16="http://schemas.microsoft.com/office/drawing/2014/main" id="{152E10DA-6422-BD87-0A85-6462B8D8B288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83" y="437029"/>
            <a:ext cx="4348330" cy="59839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962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96CC-A770-E3AD-0ABF-BB78C5A3C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be a room detective?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678D8-FA5D-C7BE-9759-4A0069100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492" y="1372822"/>
            <a:ext cx="5559521" cy="4704415"/>
          </a:xfrm>
        </p:spPr>
        <p:txBody>
          <a:bodyPr/>
          <a:lstStyle/>
          <a:p>
            <a:r>
              <a:rPr lang="en-GB" dirty="0"/>
              <a:t>Look carefully at the old photograph on the next slide - it was taken in 1887!</a:t>
            </a:r>
          </a:p>
          <a:p>
            <a:endParaRPr lang="en-GB" dirty="0"/>
          </a:p>
          <a:p>
            <a:r>
              <a:rPr lang="en-GB" b="1" dirty="0">
                <a:solidFill>
                  <a:srgbClr val="000000"/>
                </a:solidFill>
              </a:rPr>
              <a:t>What FURNITURE can you see?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What OBJECTS can you see?</a:t>
            </a:r>
          </a:p>
          <a:p>
            <a:endParaRPr lang="en-GB" b="1" dirty="0">
              <a:solidFill>
                <a:srgbClr val="000000"/>
              </a:solidFill>
            </a:endParaRPr>
          </a:p>
          <a:p>
            <a:r>
              <a:rPr lang="en-GB" b="1" dirty="0">
                <a:solidFill>
                  <a:srgbClr val="000000"/>
                </a:solidFill>
              </a:rPr>
              <a:t>What ROOM do you think it is?</a:t>
            </a:r>
          </a:p>
          <a:p>
            <a:endParaRPr lang="en-US" dirty="0"/>
          </a:p>
        </p:txBody>
      </p:sp>
      <p:pic>
        <p:nvPicPr>
          <p:cNvPr id="5" name="Picture 4" descr="Picture of an old kitchen, with a table and large black fireplace and metal pieces. ">
            <a:extLst>
              <a:ext uri="{FF2B5EF4-FFF2-40B4-BE49-F238E27FC236}">
                <a16:creationId xmlns:a16="http://schemas.microsoft.com/office/drawing/2014/main" id="{46865A70-1892-A8A2-95F3-10D705215CF5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/>
        </p:blipFill>
        <p:spPr>
          <a:xfrm>
            <a:off x="6096000" y="1253056"/>
            <a:ext cx="5086912" cy="38592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4" name="Investigate-Char">
            <a:extLst>
              <a:ext uri="{FF2B5EF4-FFF2-40B4-BE49-F238E27FC236}">
                <a16:creationId xmlns:a16="http://schemas.microsoft.com/office/drawing/2014/main" id="{60DAD694-8B87-CC92-367C-BCC00F33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9574321" y="4426065"/>
            <a:ext cx="1887870" cy="2431935"/>
            <a:chOff x="2927307" y="1046164"/>
            <a:chExt cx="2067904" cy="2663853"/>
          </a:xfrm>
        </p:grpSpPr>
        <p:sp>
          <p:nvSpPr>
            <p:cNvPr id="45" name="Deco-Washi">
              <a:extLst>
                <a:ext uri="{FF2B5EF4-FFF2-40B4-BE49-F238E27FC236}">
                  <a16:creationId xmlns:a16="http://schemas.microsoft.com/office/drawing/2014/main" id="{A1FB0305-B803-08FC-A2B4-D4D7D170E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2927307" y="1046164"/>
              <a:ext cx="1769427" cy="681038"/>
            </a:xfrm>
            <a:prstGeom prst="rect">
              <a:avLst/>
            </a:pr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46" name="Text Placeholder" descr="Investigate">
              <a:extLst>
                <a:ext uri="{FF2B5EF4-FFF2-40B4-BE49-F238E27FC236}">
                  <a16:creationId xmlns:a16="http://schemas.microsoft.com/office/drawing/2014/main" id="{B842CDE3-FDCD-600E-00F9-C6A7CE177B7D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2972878" y="1154832"/>
              <a:ext cx="1700794" cy="414338"/>
            </a:xfrm>
            <a:prstGeom prst="rect">
              <a:avLst/>
            </a:prstGeom>
            <a:noFill/>
          </p:spPr>
          <p:txBody>
            <a:bodyPr wrap="square" anchor="ctr" anchorCtr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Investigate</a:t>
              </a:r>
            </a:p>
          </p:txBody>
        </p:sp>
        <p:pic>
          <p:nvPicPr>
            <p:cNvPr id="47" name="Investigate-Char" descr="Investigate character icon">
              <a:extLst>
                <a:ext uri="{FF2B5EF4-FFF2-40B4-BE49-F238E27FC236}">
                  <a16:creationId xmlns:a16="http://schemas.microsoft.com/office/drawing/2014/main" id="{64B895C4-74F2-343C-8FB9-6D5976291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36829" y="1719984"/>
              <a:ext cx="1958382" cy="1990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79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9385-2581-1F78-3CDC-5A67E03FC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" y="158567"/>
            <a:ext cx="10996613" cy="710288"/>
          </a:xfrm>
        </p:spPr>
        <p:txBody>
          <a:bodyPr>
            <a:normAutofit/>
          </a:bodyPr>
          <a:lstStyle/>
          <a:p>
            <a:r>
              <a:rPr lang="en-US" dirty="0"/>
              <a:t>Room Detective</a:t>
            </a:r>
          </a:p>
        </p:txBody>
      </p:sp>
      <p:pic>
        <p:nvPicPr>
          <p:cNvPr id="4" name="Picture 3" descr="Picture of an old kitchen, with a table and large black fireplace and metal pieces. ">
            <a:extLst>
              <a:ext uri="{FF2B5EF4-FFF2-40B4-BE49-F238E27FC236}">
                <a16:creationId xmlns:a16="http://schemas.microsoft.com/office/drawing/2014/main" id="{45576548-7631-C2A8-3958-21B538652F5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8" y="1065103"/>
            <a:ext cx="6944254" cy="5267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6272543-48D5-371B-8D9C-EBCF98720567}"/>
              </a:ext>
            </a:extLst>
          </p:cNvPr>
          <p:cNvSpPr txBox="1"/>
          <p:nvPr/>
        </p:nvSpPr>
        <p:spPr>
          <a:xfrm>
            <a:off x="7822219" y="1577667"/>
            <a:ext cx="34065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Look carefully at the old photo. </a:t>
            </a:r>
          </a:p>
          <a:p>
            <a:endParaRPr lang="en-US" sz="3200" b="1" dirty="0"/>
          </a:p>
          <a:p>
            <a:r>
              <a:rPr lang="en-US" sz="3200" b="1" dirty="0"/>
              <a:t>What clues can you see? </a:t>
            </a:r>
          </a:p>
        </p:txBody>
      </p:sp>
      <p:grpSp>
        <p:nvGrpSpPr>
          <p:cNvPr id="48" name="Investigate-Char">
            <a:extLst>
              <a:ext uri="{FF2B5EF4-FFF2-40B4-BE49-F238E27FC236}">
                <a16:creationId xmlns:a16="http://schemas.microsoft.com/office/drawing/2014/main" id="{CC87AAB2-EBF7-CF81-5C62-807DB5BC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9574321" y="4426065"/>
            <a:ext cx="1887870" cy="2431935"/>
            <a:chOff x="2927307" y="1046164"/>
            <a:chExt cx="2067904" cy="2663853"/>
          </a:xfrm>
        </p:grpSpPr>
        <p:sp>
          <p:nvSpPr>
            <p:cNvPr id="49" name="Deco-Washi">
              <a:extLst>
                <a:ext uri="{FF2B5EF4-FFF2-40B4-BE49-F238E27FC236}">
                  <a16:creationId xmlns:a16="http://schemas.microsoft.com/office/drawing/2014/main" id="{82CE8118-6923-0E2C-3A75-B30A36183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2927307" y="1046164"/>
              <a:ext cx="1769427" cy="681038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50" name="Text Placeholder" descr="Investigate">
              <a:extLst>
                <a:ext uri="{FF2B5EF4-FFF2-40B4-BE49-F238E27FC236}">
                  <a16:creationId xmlns:a16="http://schemas.microsoft.com/office/drawing/2014/main" id="{A037EFA0-79B5-5701-DEA0-C06648A632B6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2972878" y="1154832"/>
              <a:ext cx="1700794" cy="414338"/>
            </a:xfrm>
            <a:prstGeom prst="rect">
              <a:avLst/>
            </a:prstGeom>
            <a:noFill/>
          </p:spPr>
          <p:txBody>
            <a:bodyPr wrap="square" anchor="ctr" anchorCtr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Investigate</a:t>
              </a:r>
            </a:p>
          </p:txBody>
        </p:sp>
        <p:pic>
          <p:nvPicPr>
            <p:cNvPr id="51" name="Investigate-Char" descr="Investigate character icon">
              <a:extLst>
                <a:ext uri="{FF2B5EF4-FFF2-40B4-BE49-F238E27FC236}">
                  <a16:creationId xmlns:a16="http://schemas.microsoft.com/office/drawing/2014/main" id="{12736629-EFA1-7C62-44D3-AD50EC983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36829" y="1719984"/>
              <a:ext cx="1958382" cy="1990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836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of an old kitchen, with a table and large black fireplace and metal pieces. ">
            <a:extLst>
              <a:ext uri="{FF2B5EF4-FFF2-40B4-BE49-F238E27FC236}">
                <a16:creationId xmlns:a16="http://schemas.microsoft.com/office/drawing/2014/main" id="{60D5B12D-5DF6-5A12-254A-5D7C8108E993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1576228" y="0"/>
            <a:ext cx="9039543" cy="68580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3F003F4-64D4-FF3A-ACD1-EED5B67C1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Room Detective – Print out</a:t>
            </a:r>
          </a:p>
        </p:txBody>
      </p:sp>
    </p:spTree>
    <p:extLst>
      <p:ext uri="{BB962C8B-B14F-4D97-AF65-F5344CB8AC3E}">
        <p14:creationId xmlns:p14="http://schemas.microsoft.com/office/powerpoint/2010/main" val="253804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9385-2581-1F78-3CDC-5A67E03FC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" y="158567"/>
            <a:ext cx="10996613" cy="710288"/>
          </a:xfrm>
        </p:spPr>
        <p:txBody>
          <a:bodyPr>
            <a:normAutofit/>
          </a:bodyPr>
          <a:lstStyle/>
          <a:p>
            <a:r>
              <a:rPr lang="en-US" dirty="0"/>
              <a:t>Room Detective – Furniture </a:t>
            </a: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4" name="Picture 3" descr="Picture of an old kitchen, with a table and large black fireplace and metal pieces. ">
            <a:extLst>
              <a:ext uri="{FF2B5EF4-FFF2-40B4-BE49-F238E27FC236}">
                <a16:creationId xmlns:a16="http://schemas.microsoft.com/office/drawing/2014/main" id="{45576548-7631-C2A8-3958-21B538652F5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8" y="1065103"/>
            <a:ext cx="6944254" cy="5267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6272543-48D5-371B-8D9C-EBCF98720567}"/>
              </a:ext>
            </a:extLst>
          </p:cNvPr>
          <p:cNvSpPr txBox="1"/>
          <p:nvPr/>
        </p:nvSpPr>
        <p:spPr>
          <a:xfrm>
            <a:off x="7807917" y="1522619"/>
            <a:ext cx="34065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Can you match the right word to the right number?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Cupboard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Cooker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Fireplace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Washi">
            <a:extLst>
              <a:ext uri="{FF2B5EF4-FFF2-40B4-BE49-F238E27FC236}">
                <a16:creationId xmlns:a16="http://schemas.microsoft.com/office/drawing/2014/main" id="{2B207A07-9B0B-28ED-5F41-BABE379AA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77163" y="3561346"/>
            <a:ext cx="718119" cy="548526"/>
            <a:chOff x="7229092" y="392172"/>
            <a:chExt cx="718119" cy="548526"/>
          </a:xfrm>
        </p:grpSpPr>
        <p:sp>
          <p:nvSpPr>
            <p:cNvPr id="44" name="Picture 9">
              <a:extLst>
                <a:ext uri="{FF2B5EF4-FFF2-40B4-BE49-F238E27FC236}">
                  <a16:creationId xmlns:a16="http://schemas.microsoft.com/office/drawing/2014/main" id="{8CE6DB3A-8DE7-B4CF-B2D7-FC83A7F51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7229092" y="392172"/>
              <a:ext cx="718119" cy="548526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Text Placeholder">
              <a:extLst>
                <a:ext uri="{FF2B5EF4-FFF2-40B4-BE49-F238E27FC236}">
                  <a16:creationId xmlns:a16="http://schemas.microsoft.com/office/drawing/2014/main" id="{57E66563-2C17-C702-E1B6-A0D7E55AE542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298825" y="512762"/>
              <a:ext cx="501584" cy="254855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47" name="Washi">
            <a:extLst>
              <a:ext uri="{FF2B5EF4-FFF2-40B4-BE49-F238E27FC236}">
                <a16:creationId xmlns:a16="http://schemas.microsoft.com/office/drawing/2014/main" id="{9FB25D07-2BCC-672A-3A75-F1D94A880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24532" y="3204587"/>
            <a:ext cx="718119" cy="568858"/>
            <a:chOff x="7291968" y="1187764"/>
            <a:chExt cx="718119" cy="568858"/>
          </a:xfrm>
        </p:grpSpPr>
        <p:sp>
          <p:nvSpPr>
            <p:cNvPr id="48" name="Picture 9">
              <a:extLst>
                <a:ext uri="{FF2B5EF4-FFF2-40B4-BE49-F238E27FC236}">
                  <a16:creationId xmlns:a16="http://schemas.microsoft.com/office/drawing/2014/main" id="{DCD11DBB-9887-B5C5-7C70-CBC6013AB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718119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Text Placeholder">
              <a:extLst>
                <a:ext uri="{FF2B5EF4-FFF2-40B4-BE49-F238E27FC236}">
                  <a16:creationId xmlns:a16="http://schemas.microsoft.com/office/drawing/2014/main" id="{009A7023-A28D-E515-B98E-A23B774B5F60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537071" cy="30731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3</a:t>
              </a:r>
            </a:p>
          </p:txBody>
        </p:sp>
      </p:grpSp>
      <p:grpSp>
        <p:nvGrpSpPr>
          <p:cNvPr id="50" name="Washi">
            <a:extLst>
              <a:ext uri="{FF2B5EF4-FFF2-40B4-BE49-F238E27FC236}">
                <a16:creationId xmlns:a16="http://schemas.microsoft.com/office/drawing/2014/main" id="{CECF300F-D52C-1C59-9070-BEC5E7E4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59046" y="3853286"/>
            <a:ext cx="604371" cy="548527"/>
            <a:chOff x="9425511" y="585479"/>
            <a:chExt cx="604371" cy="548527"/>
          </a:xfrm>
        </p:grpSpPr>
        <p:sp>
          <p:nvSpPr>
            <p:cNvPr id="51" name="Washi">
              <a:extLst>
                <a:ext uri="{FF2B5EF4-FFF2-40B4-BE49-F238E27FC236}">
                  <a16:creationId xmlns:a16="http://schemas.microsoft.com/office/drawing/2014/main" id="{67823EBC-69A8-9A40-D003-AA9F44968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585479"/>
              <a:ext cx="604371" cy="548527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52" name="Text Placeholder">
              <a:extLst>
                <a:ext uri="{FF2B5EF4-FFF2-40B4-BE49-F238E27FC236}">
                  <a16:creationId xmlns:a16="http://schemas.microsoft.com/office/drawing/2014/main" id="{9564B820-6722-8C0E-7742-FA13ADFCD82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2032" y="636686"/>
              <a:ext cx="455286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2</a:t>
              </a:r>
            </a:p>
          </p:txBody>
        </p:sp>
      </p:grpSp>
      <p:grpSp>
        <p:nvGrpSpPr>
          <p:cNvPr id="53" name="Washi">
            <a:extLst>
              <a:ext uri="{FF2B5EF4-FFF2-40B4-BE49-F238E27FC236}">
                <a16:creationId xmlns:a16="http://schemas.microsoft.com/office/drawing/2014/main" id="{E8CA88DC-EC72-9DF1-5FC2-0A668210B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47036" y="5758064"/>
            <a:ext cx="718119" cy="537406"/>
            <a:chOff x="9704512" y="1591710"/>
            <a:chExt cx="718119" cy="53740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9BED091-109D-79CB-1208-C8046CF5B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4512" y="1591710"/>
              <a:ext cx="718119" cy="537406"/>
            </a:xfrm>
            <a:prstGeom prst="rect">
              <a:avLst/>
            </a:prstGeom>
          </p:spPr>
        </p:pic>
        <p:sp>
          <p:nvSpPr>
            <p:cNvPr id="55" name="Text Placeholder">
              <a:extLst>
                <a:ext uri="{FF2B5EF4-FFF2-40B4-BE49-F238E27FC236}">
                  <a16:creationId xmlns:a16="http://schemas.microsoft.com/office/drawing/2014/main" id="{07FBE429-10A1-FED3-2301-8A1BEF4B254F}"/>
                </a:ext>
              </a:extLst>
            </p:cNvPr>
            <p:cNvSpPr txBox="1">
              <a:spLocks/>
            </p:cNvSpPr>
            <p:nvPr/>
          </p:nvSpPr>
          <p:spPr>
            <a:xfrm>
              <a:off x="9704512" y="1696109"/>
              <a:ext cx="622829" cy="307503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4</a:t>
              </a:r>
            </a:p>
          </p:txBody>
        </p:sp>
      </p:grpSp>
      <p:grpSp>
        <p:nvGrpSpPr>
          <p:cNvPr id="56" name="Investigate-Char">
            <a:extLst>
              <a:ext uri="{FF2B5EF4-FFF2-40B4-BE49-F238E27FC236}">
                <a16:creationId xmlns:a16="http://schemas.microsoft.com/office/drawing/2014/main" id="{A0CB508E-5B0A-3A21-0125-6AF5FFEAF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9574321" y="4426065"/>
            <a:ext cx="1887870" cy="2431935"/>
            <a:chOff x="2927307" y="1046164"/>
            <a:chExt cx="2067904" cy="2663853"/>
          </a:xfrm>
        </p:grpSpPr>
        <p:sp>
          <p:nvSpPr>
            <p:cNvPr id="57" name="Deco-Washi">
              <a:extLst>
                <a:ext uri="{FF2B5EF4-FFF2-40B4-BE49-F238E27FC236}">
                  <a16:creationId xmlns:a16="http://schemas.microsoft.com/office/drawing/2014/main" id="{10C7C858-61AC-70CE-2F4E-48A9B8C92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2927307" y="1046164"/>
              <a:ext cx="1769427" cy="681038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58" name="Text Placeholder" descr="Investigate">
              <a:extLst>
                <a:ext uri="{FF2B5EF4-FFF2-40B4-BE49-F238E27FC236}">
                  <a16:creationId xmlns:a16="http://schemas.microsoft.com/office/drawing/2014/main" id="{2AF11E83-F4D0-CFF6-A7A5-9C3237E65EE3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2972878" y="1154832"/>
              <a:ext cx="1700794" cy="414338"/>
            </a:xfrm>
            <a:prstGeom prst="rect">
              <a:avLst/>
            </a:prstGeom>
            <a:noFill/>
          </p:spPr>
          <p:txBody>
            <a:bodyPr wrap="square" anchor="ctr" anchorCtr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Investigate</a:t>
              </a:r>
            </a:p>
          </p:txBody>
        </p:sp>
        <p:pic>
          <p:nvPicPr>
            <p:cNvPr id="59" name="Investigate-Char" descr="Investigate character icon">
              <a:extLst>
                <a:ext uri="{FF2B5EF4-FFF2-40B4-BE49-F238E27FC236}">
                  <a16:creationId xmlns:a16="http://schemas.microsoft.com/office/drawing/2014/main" id="{220E154F-8003-E3CF-42A8-49169C7B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36829" y="1719984"/>
              <a:ext cx="1958382" cy="1990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018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9385-2581-1F78-3CDC-5A67E03F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Room Detective – Furniture </a:t>
            </a: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4" name="Picture 3" descr="Picture of an old kitchen, with a table and large black fireplace and metal pieces. ">
            <a:extLst>
              <a:ext uri="{FF2B5EF4-FFF2-40B4-BE49-F238E27FC236}">
                <a16:creationId xmlns:a16="http://schemas.microsoft.com/office/drawing/2014/main" id="{45576548-7631-C2A8-3958-21B538652F5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8" y="1065103"/>
            <a:ext cx="6944254" cy="5267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6272543-48D5-371B-8D9C-EBCF98720567}"/>
              </a:ext>
            </a:extLst>
          </p:cNvPr>
          <p:cNvSpPr txBox="1"/>
          <p:nvPr/>
        </p:nvSpPr>
        <p:spPr>
          <a:xfrm>
            <a:off x="7676167" y="1065103"/>
            <a:ext cx="34065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Can you match the right word to the right number?</a:t>
            </a:r>
          </a:p>
        </p:txBody>
      </p:sp>
      <p:grpSp>
        <p:nvGrpSpPr>
          <p:cNvPr id="47" name="Washi">
            <a:extLst>
              <a:ext uri="{FF2B5EF4-FFF2-40B4-BE49-F238E27FC236}">
                <a16:creationId xmlns:a16="http://schemas.microsoft.com/office/drawing/2014/main" id="{9FB25D07-2BCC-672A-3A75-F1D94A880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24532" y="3204587"/>
            <a:ext cx="718119" cy="568858"/>
            <a:chOff x="7291968" y="1187764"/>
            <a:chExt cx="718119" cy="568858"/>
          </a:xfrm>
          <a:solidFill>
            <a:schemeClr val="bg1"/>
          </a:solidFill>
        </p:grpSpPr>
        <p:sp>
          <p:nvSpPr>
            <p:cNvPr id="48" name="Picture 9">
              <a:extLst>
                <a:ext uri="{FF2B5EF4-FFF2-40B4-BE49-F238E27FC236}">
                  <a16:creationId xmlns:a16="http://schemas.microsoft.com/office/drawing/2014/main" id="{DCD11DBB-9887-B5C5-7C70-CBC6013AB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718119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grpFill/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Text Placeholder">
              <a:extLst>
                <a:ext uri="{FF2B5EF4-FFF2-40B4-BE49-F238E27FC236}">
                  <a16:creationId xmlns:a16="http://schemas.microsoft.com/office/drawing/2014/main" id="{009A7023-A28D-E515-B98E-A23B774B5F60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537071" cy="307318"/>
            </a:xfrm>
            <a:prstGeom prst="rect">
              <a:avLst/>
            </a:prstGeom>
            <a:grp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3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8C006D2-6381-4C57-9E80-6C0BAD4EADBD}"/>
              </a:ext>
            </a:extLst>
          </p:cNvPr>
          <p:cNvGraphicFramePr>
            <a:graphicFrameLocks noGrp="1"/>
          </p:cNvGraphicFramePr>
          <p:nvPr/>
        </p:nvGraphicFramePr>
        <p:xfrm>
          <a:off x="7713783" y="3037322"/>
          <a:ext cx="3594854" cy="2590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7427">
                  <a:extLst>
                    <a:ext uri="{9D8B030D-6E8A-4147-A177-3AD203B41FA5}">
                      <a16:colId xmlns:a16="http://schemas.microsoft.com/office/drawing/2014/main" val="2810309887"/>
                    </a:ext>
                  </a:extLst>
                </a:gridCol>
                <a:gridCol w="1797427">
                  <a:extLst>
                    <a:ext uri="{9D8B030D-6E8A-4147-A177-3AD203B41FA5}">
                      <a16:colId xmlns:a16="http://schemas.microsoft.com/office/drawing/2014/main" val="8385993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800" b="1" dirty="0"/>
                        <a:t>Furniture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71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Cupboard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052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Cooker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25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933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Fireplace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7699119"/>
                  </a:ext>
                </a:extLst>
              </a:tr>
            </a:tbl>
          </a:graphicData>
        </a:graphic>
      </p:graphicFrame>
      <p:grpSp>
        <p:nvGrpSpPr>
          <p:cNvPr id="6" name="Washi">
            <a:extLst>
              <a:ext uri="{FF2B5EF4-FFF2-40B4-BE49-F238E27FC236}">
                <a16:creationId xmlns:a16="http://schemas.microsoft.com/office/drawing/2014/main" id="{53A93985-EF01-B56B-B513-5348E797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16995" y="3896591"/>
            <a:ext cx="612700" cy="485350"/>
            <a:chOff x="7291968" y="1187764"/>
            <a:chExt cx="718119" cy="568858"/>
          </a:xfrm>
          <a:solidFill>
            <a:schemeClr val="bg1"/>
          </a:solidFill>
        </p:grpSpPr>
        <p:sp>
          <p:nvSpPr>
            <p:cNvPr id="7" name="Picture 9">
              <a:extLst>
                <a:ext uri="{FF2B5EF4-FFF2-40B4-BE49-F238E27FC236}">
                  <a16:creationId xmlns:a16="http://schemas.microsoft.com/office/drawing/2014/main" id="{A6047443-C591-35AE-D587-32672392D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718119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grpFill/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Text Placeholder">
              <a:extLst>
                <a:ext uri="{FF2B5EF4-FFF2-40B4-BE49-F238E27FC236}">
                  <a16:creationId xmlns:a16="http://schemas.microsoft.com/office/drawing/2014/main" id="{70F8B42A-6351-FEC6-0A2A-FD95AF589900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537071" cy="307318"/>
            </a:xfrm>
            <a:prstGeom prst="rect">
              <a:avLst/>
            </a:prstGeom>
            <a:grp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2</a:t>
              </a:r>
            </a:p>
          </p:txBody>
        </p:sp>
      </p:grpSp>
      <p:grpSp>
        <p:nvGrpSpPr>
          <p:cNvPr id="9" name="Washi">
            <a:extLst>
              <a:ext uri="{FF2B5EF4-FFF2-40B4-BE49-F238E27FC236}">
                <a16:creationId xmlns:a16="http://schemas.microsoft.com/office/drawing/2014/main" id="{9F63F1E1-A150-7CB3-897A-1C7F8E1CD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63813" y="3751117"/>
            <a:ext cx="640807" cy="507615"/>
            <a:chOff x="7291968" y="1187764"/>
            <a:chExt cx="718119" cy="568858"/>
          </a:xfrm>
          <a:solidFill>
            <a:schemeClr val="bg1"/>
          </a:solidFill>
        </p:grpSpPr>
        <p:sp>
          <p:nvSpPr>
            <p:cNvPr id="10" name="Picture 9">
              <a:extLst>
                <a:ext uri="{FF2B5EF4-FFF2-40B4-BE49-F238E27FC236}">
                  <a16:creationId xmlns:a16="http://schemas.microsoft.com/office/drawing/2014/main" id="{A6F7FD94-90C9-EA1B-45F5-78C2D9CFD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718119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grpFill/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Text Placeholder">
              <a:extLst>
                <a:ext uri="{FF2B5EF4-FFF2-40B4-BE49-F238E27FC236}">
                  <a16:creationId xmlns:a16="http://schemas.microsoft.com/office/drawing/2014/main" id="{E1EAA528-5481-C8A2-20B5-32C34611C9FA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537071" cy="307318"/>
            </a:xfrm>
            <a:prstGeom prst="rect">
              <a:avLst/>
            </a:prstGeom>
            <a:grp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12" name="Washi">
            <a:extLst>
              <a:ext uri="{FF2B5EF4-FFF2-40B4-BE49-F238E27FC236}">
                <a16:creationId xmlns:a16="http://schemas.microsoft.com/office/drawing/2014/main" id="{741A4D60-EAE6-B2B0-4F53-995BA9C72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06764" y="5758643"/>
            <a:ext cx="718119" cy="568858"/>
            <a:chOff x="7291968" y="1187764"/>
            <a:chExt cx="718119" cy="568858"/>
          </a:xfrm>
          <a:solidFill>
            <a:schemeClr val="bg1"/>
          </a:solidFill>
        </p:grpSpPr>
        <p:sp>
          <p:nvSpPr>
            <p:cNvPr id="13" name="Picture 9">
              <a:extLst>
                <a:ext uri="{FF2B5EF4-FFF2-40B4-BE49-F238E27FC236}">
                  <a16:creationId xmlns:a16="http://schemas.microsoft.com/office/drawing/2014/main" id="{A27013D5-D399-817C-0159-059B4CB3AD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718119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grpFill/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Text Placeholder">
              <a:extLst>
                <a:ext uri="{FF2B5EF4-FFF2-40B4-BE49-F238E27FC236}">
                  <a16:creationId xmlns:a16="http://schemas.microsoft.com/office/drawing/2014/main" id="{34E83456-DC9D-AFE0-5310-053ED7BEF687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537071" cy="307318"/>
            </a:xfrm>
            <a:prstGeom prst="rect">
              <a:avLst/>
            </a:prstGeom>
            <a:grp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4472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9385-2581-1F78-3CDC-5A67E03FC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" y="158567"/>
            <a:ext cx="10996613" cy="710288"/>
          </a:xfrm>
        </p:spPr>
        <p:txBody>
          <a:bodyPr>
            <a:normAutofit/>
          </a:bodyPr>
          <a:lstStyle/>
          <a:p>
            <a:r>
              <a:rPr lang="en-US" dirty="0"/>
              <a:t>Room Detective – Furniture </a:t>
            </a:r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4" name="Picture 3" descr="Picture of an old kitchen, with a table and large black fireplace and metal pieces. ">
            <a:extLst>
              <a:ext uri="{FF2B5EF4-FFF2-40B4-BE49-F238E27FC236}">
                <a16:creationId xmlns:a16="http://schemas.microsoft.com/office/drawing/2014/main" id="{45576548-7631-C2A8-3958-21B538652F5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8" y="1065103"/>
            <a:ext cx="6944254" cy="526723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6272543-48D5-371B-8D9C-EBCF98720567}"/>
              </a:ext>
            </a:extLst>
          </p:cNvPr>
          <p:cNvSpPr txBox="1"/>
          <p:nvPr/>
        </p:nvSpPr>
        <p:spPr>
          <a:xfrm>
            <a:off x="7871027" y="1065103"/>
            <a:ext cx="340658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Cupboard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Cooker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Fireplace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Washi" descr="Washi tape">
            <a:extLst>
              <a:ext uri="{FF2B5EF4-FFF2-40B4-BE49-F238E27FC236}">
                <a16:creationId xmlns:a16="http://schemas.microsoft.com/office/drawing/2014/main" id="{2B207A07-9B0B-28ED-5F41-BABE379AA4A6}"/>
              </a:ext>
            </a:extLst>
          </p:cNvPr>
          <p:cNvGrpSpPr/>
          <p:nvPr/>
        </p:nvGrpSpPr>
        <p:grpSpPr>
          <a:xfrm>
            <a:off x="9156739" y="2493477"/>
            <a:ext cx="718119" cy="548526"/>
            <a:chOff x="7229092" y="392172"/>
            <a:chExt cx="718119" cy="548526"/>
          </a:xfrm>
        </p:grpSpPr>
        <p:sp>
          <p:nvSpPr>
            <p:cNvPr id="44" name="Picture 9">
              <a:extLst>
                <a:ext uri="{FF2B5EF4-FFF2-40B4-BE49-F238E27FC236}">
                  <a16:creationId xmlns:a16="http://schemas.microsoft.com/office/drawing/2014/main" id="{8CE6DB3A-8DE7-B4CF-B2D7-FC83A7F51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7229092" y="392172"/>
              <a:ext cx="718119" cy="548526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Text Placeholder">
              <a:extLst>
                <a:ext uri="{FF2B5EF4-FFF2-40B4-BE49-F238E27FC236}">
                  <a16:creationId xmlns:a16="http://schemas.microsoft.com/office/drawing/2014/main" id="{57E66563-2C17-C702-E1B6-A0D7E55AE542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298825" y="512762"/>
              <a:ext cx="501584" cy="254855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47" name="Washi" descr="Washi tape">
            <a:extLst>
              <a:ext uri="{FF2B5EF4-FFF2-40B4-BE49-F238E27FC236}">
                <a16:creationId xmlns:a16="http://schemas.microsoft.com/office/drawing/2014/main" id="{9FB25D07-2BCC-672A-3A75-F1D94A8802C0}"/>
              </a:ext>
            </a:extLst>
          </p:cNvPr>
          <p:cNvGrpSpPr/>
          <p:nvPr/>
        </p:nvGrpSpPr>
        <p:grpSpPr>
          <a:xfrm>
            <a:off x="9477264" y="1700420"/>
            <a:ext cx="718119" cy="568858"/>
            <a:chOff x="7291968" y="1187764"/>
            <a:chExt cx="718119" cy="568858"/>
          </a:xfrm>
        </p:grpSpPr>
        <p:sp>
          <p:nvSpPr>
            <p:cNvPr id="48" name="Picture 9">
              <a:extLst>
                <a:ext uri="{FF2B5EF4-FFF2-40B4-BE49-F238E27FC236}">
                  <a16:creationId xmlns:a16="http://schemas.microsoft.com/office/drawing/2014/main" id="{DCD11DBB-9887-B5C5-7C70-CBC6013AB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718119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Text Placeholder">
              <a:extLst>
                <a:ext uri="{FF2B5EF4-FFF2-40B4-BE49-F238E27FC236}">
                  <a16:creationId xmlns:a16="http://schemas.microsoft.com/office/drawing/2014/main" id="{009A7023-A28D-E515-B98E-A23B774B5F60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537071" cy="30731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3</a:t>
              </a:r>
            </a:p>
          </p:txBody>
        </p:sp>
      </p:grpSp>
      <p:grpSp>
        <p:nvGrpSpPr>
          <p:cNvPr id="50" name="Washi" descr="Washi tape">
            <a:extLst>
              <a:ext uri="{FF2B5EF4-FFF2-40B4-BE49-F238E27FC236}">
                <a16:creationId xmlns:a16="http://schemas.microsoft.com/office/drawing/2014/main" id="{CECF300F-D52C-1C59-9070-BEC5E7E48B9E}"/>
              </a:ext>
            </a:extLst>
          </p:cNvPr>
          <p:cNvGrpSpPr/>
          <p:nvPr/>
        </p:nvGrpSpPr>
        <p:grpSpPr>
          <a:xfrm>
            <a:off x="9326608" y="3933756"/>
            <a:ext cx="604371" cy="548527"/>
            <a:chOff x="9425511" y="585479"/>
            <a:chExt cx="604371" cy="548527"/>
          </a:xfrm>
        </p:grpSpPr>
        <p:sp>
          <p:nvSpPr>
            <p:cNvPr id="51" name="Washi">
              <a:extLst>
                <a:ext uri="{FF2B5EF4-FFF2-40B4-BE49-F238E27FC236}">
                  <a16:creationId xmlns:a16="http://schemas.microsoft.com/office/drawing/2014/main" id="{67823EBC-69A8-9A40-D003-AA9F44968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585479"/>
              <a:ext cx="604371" cy="548527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52" name="Text Placeholder">
              <a:extLst>
                <a:ext uri="{FF2B5EF4-FFF2-40B4-BE49-F238E27FC236}">
                  <a16:creationId xmlns:a16="http://schemas.microsoft.com/office/drawing/2014/main" id="{9564B820-6722-8C0E-7742-FA13ADFCD82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2032" y="636686"/>
              <a:ext cx="455286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2</a:t>
              </a:r>
            </a:p>
          </p:txBody>
        </p:sp>
      </p:grpSp>
      <p:grpSp>
        <p:nvGrpSpPr>
          <p:cNvPr id="53" name="Washi" descr="Washi tape">
            <a:extLst>
              <a:ext uri="{FF2B5EF4-FFF2-40B4-BE49-F238E27FC236}">
                <a16:creationId xmlns:a16="http://schemas.microsoft.com/office/drawing/2014/main" id="{E8CA88DC-EC72-9DF1-5FC2-0A668210BAC9}"/>
              </a:ext>
            </a:extLst>
          </p:cNvPr>
          <p:cNvGrpSpPr/>
          <p:nvPr/>
        </p:nvGrpSpPr>
        <p:grpSpPr>
          <a:xfrm>
            <a:off x="8925403" y="3256069"/>
            <a:ext cx="718119" cy="537406"/>
            <a:chOff x="9704512" y="1591710"/>
            <a:chExt cx="718119" cy="537406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D9BED091-109D-79CB-1208-C8046CF5B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04512" y="1591710"/>
              <a:ext cx="718119" cy="537406"/>
            </a:xfrm>
            <a:prstGeom prst="rect">
              <a:avLst/>
            </a:prstGeom>
          </p:spPr>
        </p:pic>
        <p:sp>
          <p:nvSpPr>
            <p:cNvPr id="55" name="Text Placeholder">
              <a:extLst>
                <a:ext uri="{FF2B5EF4-FFF2-40B4-BE49-F238E27FC236}">
                  <a16:creationId xmlns:a16="http://schemas.microsoft.com/office/drawing/2014/main" id="{07FBE429-10A1-FED3-2301-8A1BEF4B254F}"/>
                </a:ext>
              </a:extLst>
            </p:cNvPr>
            <p:cNvSpPr txBox="1">
              <a:spLocks/>
            </p:cNvSpPr>
            <p:nvPr/>
          </p:nvSpPr>
          <p:spPr>
            <a:xfrm>
              <a:off x="9704512" y="1696109"/>
              <a:ext cx="622829" cy="307503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4</a:t>
              </a:r>
            </a:p>
          </p:txBody>
        </p:sp>
      </p:grpSp>
      <p:grpSp>
        <p:nvGrpSpPr>
          <p:cNvPr id="56" name="Investigate-Char">
            <a:extLst>
              <a:ext uri="{FF2B5EF4-FFF2-40B4-BE49-F238E27FC236}">
                <a16:creationId xmlns:a16="http://schemas.microsoft.com/office/drawing/2014/main" id="{75461B82-C07C-70DB-81F3-088D6289D6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9574321" y="4426065"/>
            <a:ext cx="1887870" cy="2431935"/>
            <a:chOff x="2927307" y="1046164"/>
            <a:chExt cx="2067904" cy="2663853"/>
          </a:xfrm>
        </p:grpSpPr>
        <p:sp>
          <p:nvSpPr>
            <p:cNvPr id="57" name="Deco-Washi">
              <a:extLst>
                <a:ext uri="{FF2B5EF4-FFF2-40B4-BE49-F238E27FC236}">
                  <a16:creationId xmlns:a16="http://schemas.microsoft.com/office/drawing/2014/main" id="{3C3BB9C3-CC90-F821-F908-570C9AD0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2927307" y="1046164"/>
              <a:ext cx="1769427" cy="681038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58" name="Text Placeholder" descr="Investigate">
              <a:extLst>
                <a:ext uri="{FF2B5EF4-FFF2-40B4-BE49-F238E27FC236}">
                  <a16:creationId xmlns:a16="http://schemas.microsoft.com/office/drawing/2014/main" id="{1E909158-AA9E-648F-3F44-9FFCCE299B07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2972878" y="1154832"/>
              <a:ext cx="1700794" cy="414338"/>
            </a:xfrm>
            <a:prstGeom prst="rect">
              <a:avLst/>
            </a:prstGeom>
            <a:noFill/>
          </p:spPr>
          <p:txBody>
            <a:bodyPr wrap="square" anchor="ctr" anchorCtr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Investigate</a:t>
              </a:r>
            </a:p>
          </p:txBody>
        </p:sp>
        <p:pic>
          <p:nvPicPr>
            <p:cNvPr id="59" name="Investigate-Char" descr="Investigate character icon">
              <a:extLst>
                <a:ext uri="{FF2B5EF4-FFF2-40B4-BE49-F238E27FC236}">
                  <a16:creationId xmlns:a16="http://schemas.microsoft.com/office/drawing/2014/main" id="{8CB2DF31-6D13-5CAF-1017-B176B68DE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36829" y="1719984"/>
              <a:ext cx="1958382" cy="1990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616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9385-2581-1F78-3CDC-5A67E03FC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6" y="158567"/>
            <a:ext cx="10996613" cy="710288"/>
          </a:xfrm>
        </p:spPr>
        <p:txBody>
          <a:bodyPr>
            <a:normAutofit/>
          </a:bodyPr>
          <a:lstStyle/>
          <a:p>
            <a:r>
              <a:rPr lang="en-US" dirty="0"/>
              <a:t>Room Detective – Objects </a:t>
            </a:r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56" name="Picture 55" descr="A black and white photo of plates, bowls, sieves, saucepans and other kitchen items.">
            <a:extLst>
              <a:ext uri="{FF2B5EF4-FFF2-40B4-BE49-F238E27FC236}">
                <a16:creationId xmlns:a16="http://schemas.microsoft.com/office/drawing/2014/main" id="{383CB8DA-0D23-7E4D-7F8F-92651C44B389}"/>
              </a:ext>
            </a:extLst>
          </p:cNvPr>
          <p:cNvPicPr>
            <a:picLocks/>
          </p:cNvPicPr>
          <p:nvPr/>
        </p:nvPicPr>
        <p:blipFill>
          <a:blip r:embed="rId3"/>
          <a:srcRect l="7389" r="7389"/>
          <a:stretch/>
        </p:blipFill>
        <p:spPr>
          <a:xfrm>
            <a:off x="441405" y="1048277"/>
            <a:ext cx="7298758" cy="52840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D6272543-48D5-371B-8D9C-EBCF98720567}"/>
              </a:ext>
            </a:extLst>
          </p:cNvPr>
          <p:cNvSpPr txBox="1"/>
          <p:nvPr/>
        </p:nvSpPr>
        <p:spPr>
          <a:xfrm>
            <a:off x="8069983" y="1535716"/>
            <a:ext cx="30097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Can you match the right word to the right number?</a:t>
            </a:r>
          </a:p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Sieves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Plates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Mixing Bowl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Washi">
            <a:extLst>
              <a:ext uri="{FF2B5EF4-FFF2-40B4-BE49-F238E27FC236}">
                <a16:creationId xmlns:a16="http://schemas.microsoft.com/office/drawing/2014/main" id="{2B207A07-9B0B-28ED-5F41-BABE379AA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53250" y="1940837"/>
            <a:ext cx="718119" cy="548526"/>
            <a:chOff x="7229092" y="392172"/>
            <a:chExt cx="718119" cy="548526"/>
          </a:xfrm>
        </p:grpSpPr>
        <p:sp>
          <p:nvSpPr>
            <p:cNvPr id="44" name="Picture 9">
              <a:extLst>
                <a:ext uri="{FF2B5EF4-FFF2-40B4-BE49-F238E27FC236}">
                  <a16:creationId xmlns:a16="http://schemas.microsoft.com/office/drawing/2014/main" id="{8CE6DB3A-8DE7-B4CF-B2D7-FC83A7F510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V="1">
              <a:off x="7229092" y="392172"/>
              <a:ext cx="718119" cy="548526"/>
            </a:xfrm>
            <a:custGeom>
              <a:avLst/>
              <a:gdLst>
                <a:gd name="connsiteX0" fmla="*/ -9 w 1699655"/>
                <a:gd name="connsiteY0" fmla="*/ 403590 h 548526"/>
                <a:gd name="connsiteX1" fmla="*/ -9 w 1699655"/>
                <a:gd name="connsiteY1" fmla="*/ 389709 h 548526"/>
                <a:gd name="connsiteX2" fmla="*/ 1104 w 1699655"/>
                <a:gd name="connsiteY2" fmla="*/ 380087 h 548526"/>
                <a:gd name="connsiteX3" fmla="*/ 7926 w 1699655"/>
                <a:gd name="connsiteY3" fmla="*/ 329422 h 548526"/>
                <a:gd name="connsiteX4" fmla="*/ 11222 w 1699655"/>
                <a:gd name="connsiteY4" fmla="*/ 277199 h 548526"/>
                <a:gd name="connsiteX5" fmla="*/ 11446 w 1699655"/>
                <a:gd name="connsiteY5" fmla="*/ 220084 h 548526"/>
                <a:gd name="connsiteX6" fmla="*/ 11182 w 1699655"/>
                <a:gd name="connsiteY6" fmla="*/ 186012 h 548526"/>
                <a:gd name="connsiteX7" fmla="*/ 9699 w 1699655"/>
                <a:gd name="connsiteY7" fmla="*/ 147904 h 548526"/>
                <a:gd name="connsiteX8" fmla="*/ 9976 w 1699655"/>
                <a:gd name="connsiteY8" fmla="*/ 113839 h 548526"/>
                <a:gd name="connsiteX9" fmla="*/ 10220 w 1699655"/>
                <a:gd name="connsiteY9" fmla="*/ 94610 h 548526"/>
                <a:gd name="connsiteX10" fmla="*/ 14590 w 1699655"/>
                <a:gd name="connsiteY10" fmla="*/ 61770 h 548526"/>
                <a:gd name="connsiteX11" fmla="*/ 23468 w 1699655"/>
                <a:gd name="connsiteY11" fmla="*/ 30906 h 548526"/>
                <a:gd name="connsiteX12" fmla="*/ 64400 w 1699655"/>
                <a:gd name="connsiteY12" fmla="*/ 3623 h 548526"/>
                <a:gd name="connsiteX13" fmla="*/ 108191 w 1699655"/>
                <a:gd name="connsiteY13" fmla="*/ 567 h 548526"/>
                <a:gd name="connsiteX14" fmla="*/ 160737 w 1699655"/>
                <a:gd name="connsiteY14" fmla="*/ 331 h 548526"/>
                <a:gd name="connsiteX15" fmla="*/ 202044 w 1699655"/>
                <a:gd name="connsiteY15" fmla="*/ 2 h 548526"/>
                <a:gd name="connsiteX16" fmla="*/ 284962 w 1699655"/>
                <a:gd name="connsiteY16" fmla="*/ 2240 h 548526"/>
                <a:gd name="connsiteX17" fmla="*/ 367036 w 1699655"/>
                <a:gd name="connsiteY17" fmla="*/ 4722 h 548526"/>
                <a:gd name="connsiteX18" fmla="*/ 440739 w 1699655"/>
                <a:gd name="connsiteY18" fmla="*/ 6632 h 548526"/>
                <a:gd name="connsiteX19" fmla="*/ 509287 w 1699655"/>
                <a:gd name="connsiteY19" fmla="*/ 7917 h 548526"/>
                <a:gd name="connsiteX20" fmla="*/ 585402 w 1699655"/>
                <a:gd name="connsiteY20" fmla="*/ 9781 h 548526"/>
                <a:gd name="connsiteX21" fmla="*/ 666797 w 1699655"/>
                <a:gd name="connsiteY21" fmla="*/ 10992 h 548526"/>
                <a:gd name="connsiteX22" fmla="*/ 760254 w 1699655"/>
                <a:gd name="connsiteY22" fmla="*/ 11743 h 548526"/>
                <a:gd name="connsiteX23" fmla="*/ 825181 w 1699655"/>
                <a:gd name="connsiteY23" fmla="*/ 12935 h 548526"/>
                <a:gd name="connsiteX24" fmla="*/ 912996 w 1699655"/>
                <a:gd name="connsiteY24" fmla="*/ 14212 h 548526"/>
                <a:gd name="connsiteX25" fmla="*/ 975968 w 1699655"/>
                <a:gd name="connsiteY25" fmla="*/ 14811 h 548526"/>
                <a:gd name="connsiteX26" fmla="*/ 1071801 w 1699655"/>
                <a:gd name="connsiteY26" fmla="*/ 16128 h 548526"/>
                <a:gd name="connsiteX27" fmla="*/ 1150714 w 1699655"/>
                <a:gd name="connsiteY27" fmla="*/ 18011 h 548526"/>
                <a:gd name="connsiteX28" fmla="*/ 1216730 w 1699655"/>
                <a:gd name="connsiteY28" fmla="*/ 20494 h 548526"/>
                <a:gd name="connsiteX29" fmla="*/ 1294721 w 1699655"/>
                <a:gd name="connsiteY29" fmla="*/ 23681 h 548526"/>
                <a:gd name="connsiteX30" fmla="*/ 1347453 w 1699655"/>
                <a:gd name="connsiteY30" fmla="*/ 26355 h 548526"/>
                <a:gd name="connsiteX31" fmla="*/ 1426458 w 1699655"/>
                <a:gd name="connsiteY31" fmla="*/ 31222 h 548526"/>
                <a:gd name="connsiteX32" fmla="*/ 1477926 w 1699655"/>
                <a:gd name="connsiteY32" fmla="*/ 34363 h 548526"/>
                <a:gd name="connsiteX33" fmla="*/ 1551092 w 1699655"/>
                <a:gd name="connsiteY33" fmla="*/ 42686 h 548526"/>
                <a:gd name="connsiteX34" fmla="*/ 1639618 w 1699655"/>
                <a:gd name="connsiteY34" fmla="*/ 69250 h 548526"/>
                <a:gd name="connsiteX35" fmla="*/ 1686289 w 1699655"/>
                <a:gd name="connsiteY35" fmla="*/ 111725 h 548526"/>
                <a:gd name="connsiteX36" fmla="*/ 1693918 w 1699655"/>
                <a:gd name="connsiteY36" fmla="*/ 144084 h 548526"/>
                <a:gd name="connsiteX37" fmla="*/ 1697516 w 1699655"/>
                <a:gd name="connsiteY37" fmla="*/ 206374 h 548526"/>
                <a:gd name="connsiteX38" fmla="*/ 1695579 w 1699655"/>
                <a:gd name="connsiteY38" fmla="*/ 249530 h 548526"/>
                <a:gd name="connsiteX39" fmla="*/ 1695320 w 1699655"/>
                <a:gd name="connsiteY39" fmla="*/ 300315 h 548526"/>
                <a:gd name="connsiteX40" fmla="*/ 1699223 w 1699655"/>
                <a:gd name="connsiteY40" fmla="*/ 359118 h 548526"/>
                <a:gd name="connsiteX41" fmla="*/ 1695966 w 1699655"/>
                <a:gd name="connsiteY41" fmla="*/ 409387 h 548526"/>
                <a:gd name="connsiteX42" fmla="*/ 1684960 w 1699655"/>
                <a:gd name="connsiteY42" fmla="*/ 464706 h 548526"/>
                <a:gd name="connsiteX43" fmla="*/ 1663152 w 1699655"/>
                <a:gd name="connsiteY43" fmla="*/ 516431 h 548526"/>
                <a:gd name="connsiteX44" fmla="*/ 1638834 w 1699655"/>
                <a:gd name="connsiteY44" fmla="*/ 533860 h 548526"/>
                <a:gd name="connsiteX45" fmla="*/ 1618935 w 1699655"/>
                <a:gd name="connsiteY45" fmla="*/ 538386 h 548526"/>
                <a:gd name="connsiteX46" fmla="*/ 1563758 w 1699655"/>
                <a:gd name="connsiteY46" fmla="*/ 543418 h 548526"/>
                <a:gd name="connsiteX47" fmla="*/ 1496220 w 1699655"/>
                <a:gd name="connsiteY47" fmla="*/ 546579 h 548526"/>
                <a:gd name="connsiteX48" fmla="*/ 1411227 w 1699655"/>
                <a:gd name="connsiteY48" fmla="*/ 547944 h 548526"/>
                <a:gd name="connsiteX49" fmla="*/ 1355479 w 1699655"/>
                <a:gd name="connsiteY49" fmla="*/ 548441 h 548526"/>
                <a:gd name="connsiteX50" fmla="*/ 1185032 w 1699655"/>
                <a:gd name="connsiteY50" fmla="*/ 547344 h 548526"/>
                <a:gd name="connsiteX51" fmla="*/ 1120972 w 1699655"/>
                <a:gd name="connsiteY51" fmla="*/ 545492 h 548526"/>
                <a:gd name="connsiteX52" fmla="*/ 1061385 w 1699655"/>
                <a:gd name="connsiteY52" fmla="*/ 543040 h 548526"/>
                <a:gd name="connsiteX53" fmla="*/ 1003690 w 1699655"/>
                <a:gd name="connsiteY53" fmla="*/ 541722 h 548526"/>
                <a:gd name="connsiteX54" fmla="*/ 929095 w 1699655"/>
                <a:gd name="connsiteY54" fmla="*/ 540976 h 548526"/>
                <a:gd name="connsiteX55" fmla="*/ 899850 w 1699655"/>
                <a:gd name="connsiteY55" fmla="*/ 540229 h 548526"/>
                <a:gd name="connsiteX56" fmla="*/ 852312 w 1699655"/>
                <a:gd name="connsiteY56" fmla="*/ 537833 h 548526"/>
                <a:gd name="connsiteX57" fmla="*/ 826352 w 1699655"/>
                <a:gd name="connsiteY57" fmla="*/ 536478 h 548526"/>
                <a:gd name="connsiteX58" fmla="*/ 770866 w 1699655"/>
                <a:gd name="connsiteY58" fmla="*/ 533418 h 548526"/>
                <a:gd name="connsiteX59" fmla="*/ 732927 w 1699655"/>
                <a:gd name="connsiteY59" fmla="*/ 531445 h 548526"/>
                <a:gd name="connsiteX60" fmla="*/ 677838 w 1699655"/>
                <a:gd name="connsiteY60" fmla="*/ 528376 h 548526"/>
                <a:gd name="connsiteX61" fmla="*/ 641105 w 1699655"/>
                <a:gd name="connsiteY61" fmla="*/ 526394 h 548526"/>
                <a:gd name="connsiteX62" fmla="*/ 591256 w 1699655"/>
                <a:gd name="connsiteY62" fmla="*/ 523344 h 548526"/>
                <a:gd name="connsiteX63" fmla="*/ 558959 w 1699655"/>
                <a:gd name="connsiteY63" fmla="*/ 521371 h 548526"/>
                <a:gd name="connsiteX64" fmla="*/ 509524 w 1699655"/>
                <a:gd name="connsiteY64" fmla="*/ 518330 h 548526"/>
                <a:gd name="connsiteX65" fmla="*/ 474011 w 1699655"/>
                <a:gd name="connsiteY65" fmla="*/ 516302 h 548526"/>
                <a:gd name="connsiteX66" fmla="*/ 427358 w 1699655"/>
                <a:gd name="connsiteY66" fmla="*/ 513343 h 548526"/>
                <a:gd name="connsiteX67" fmla="*/ 391838 w 1699655"/>
                <a:gd name="connsiteY67" fmla="*/ 511260 h 548526"/>
                <a:gd name="connsiteX68" fmla="*/ 331397 w 1699655"/>
                <a:gd name="connsiteY68" fmla="*/ 506330 h 548526"/>
                <a:gd name="connsiteX69" fmla="*/ 283986 w 1699655"/>
                <a:gd name="connsiteY69" fmla="*/ 500790 h 548526"/>
                <a:gd name="connsiteX70" fmla="*/ 225324 w 1699655"/>
                <a:gd name="connsiteY70" fmla="*/ 496182 h 548526"/>
                <a:gd name="connsiteX71" fmla="*/ 208068 w 1699655"/>
                <a:gd name="connsiteY71" fmla="*/ 496182 h 548526"/>
                <a:gd name="connsiteX72" fmla="*/ 192539 w 1699655"/>
                <a:gd name="connsiteY72" fmla="*/ 495168 h 548526"/>
                <a:gd name="connsiteX73" fmla="*/ 161112 w 1699655"/>
                <a:gd name="connsiteY73" fmla="*/ 489242 h 548526"/>
                <a:gd name="connsiteX74" fmla="*/ 117281 w 1699655"/>
                <a:gd name="connsiteY74" fmla="*/ 479674 h 548526"/>
                <a:gd name="connsiteX75" fmla="*/ 81972 w 1699655"/>
                <a:gd name="connsiteY75" fmla="*/ 466282 h 548526"/>
                <a:gd name="connsiteX76" fmla="*/ 26243 w 1699655"/>
                <a:gd name="connsiteY76" fmla="*/ 440254 h 548526"/>
                <a:gd name="connsiteX77" fmla="*/ 20970 w 1699655"/>
                <a:gd name="connsiteY77" fmla="*/ 436890 h 548526"/>
                <a:gd name="connsiteX78" fmla="*/ 2119 w 1699655"/>
                <a:gd name="connsiteY78" fmla="*/ 414401 h 548526"/>
                <a:gd name="connsiteX79" fmla="*/ -9 w 1699655"/>
                <a:gd name="connsiteY79" fmla="*/ 403590 h 548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699655" h="548526">
                  <a:moveTo>
                    <a:pt x="-9" y="403590"/>
                  </a:moveTo>
                  <a:lnTo>
                    <a:pt x="-9" y="389709"/>
                  </a:lnTo>
                  <a:cubicBezTo>
                    <a:pt x="353" y="386502"/>
                    <a:pt x="649" y="383294"/>
                    <a:pt x="1104" y="380087"/>
                  </a:cubicBezTo>
                  <a:cubicBezTo>
                    <a:pt x="3411" y="363192"/>
                    <a:pt x="6258" y="346344"/>
                    <a:pt x="7926" y="329422"/>
                  </a:cubicBezTo>
                  <a:cubicBezTo>
                    <a:pt x="9653" y="312048"/>
                    <a:pt x="10681" y="294619"/>
                    <a:pt x="11222" y="277199"/>
                  </a:cubicBezTo>
                  <a:cubicBezTo>
                    <a:pt x="11789" y="258176"/>
                    <a:pt x="11460" y="239122"/>
                    <a:pt x="11446" y="220084"/>
                  </a:cubicBezTo>
                  <a:cubicBezTo>
                    <a:pt x="11446" y="208731"/>
                    <a:pt x="11446" y="197365"/>
                    <a:pt x="11182" y="186012"/>
                  </a:cubicBezTo>
                  <a:cubicBezTo>
                    <a:pt x="10846" y="173309"/>
                    <a:pt x="9930" y="160613"/>
                    <a:pt x="9699" y="147904"/>
                  </a:cubicBezTo>
                  <a:cubicBezTo>
                    <a:pt x="9488" y="136544"/>
                    <a:pt x="9865" y="125192"/>
                    <a:pt x="9976" y="113839"/>
                  </a:cubicBezTo>
                  <a:cubicBezTo>
                    <a:pt x="10029" y="107432"/>
                    <a:pt x="9580" y="100985"/>
                    <a:pt x="10220" y="94610"/>
                  </a:cubicBezTo>
                  <a:cubicBezTo>
                    <a:pt x="11321" y="83640"/>
                    <a:pt x="13120" y="72715"/>
                    <a:pt x="14590" y="61770"/>
                  </a:cubicBezTo>
                  <a:cubicBezTo>
                    <a:pt x="15875" y="51073"/>
                    <a:pt x="18872" y="40651"/>
                    <a:pt x="23468" y="30906"/>
                  </a:cubicBezTo>
                  <a:cubicBezTo>
                    <a:pt x="31176" y="15090"/>
                    <a:pt x="46824" y="4661"/>
                    <a:pt x="64400" y="3623"/>
                  </a:cubicBezTo>
                  <a:cubicBezTo>
                    <a:pt x="78861" y="1865"/>
                    <a:pt x="93559" y="989"/>
                    <a:pt x="108191" y="567"/>
                  </a:cubicBezTo>
                  <a:cubicBezTo>
                    <a:pt x="125685" y="34"/>
                    <a:pt x="143225" y="423"/>
                    <a:pt x="160737" y="331"/>
                  </a:cubicBezTo>
                  <a:cubicBezTo>
                    <a:pt x="174513" y="264"/>
                    <a:pt x="188282" y="-262"/>
                    <a:pt x="202044" y="2"/>
                  </a:cubicBezTo>
                  <a:cubicBezTo>
                    <a:pt x="229688" y="534"/>
                    <a:pt x="257318" y="1437"/>
                    <a:pt x="284962" y="2240"/>
                  </a:cubicBezTo>
                  <a:cubicBezTo>
                    <a:pt x="312322" y="3037"/>
                    <a:pt x="339669" y="3939"/>
                    <a:pt x="367036" y="4722"/>
                  </a:cubicBezTo>
                  <a:cubicBezTo>
                    <a:pt x="391595" y="5421"/>
                    <a:pt x="416162" y="6057"/>
                    <a:pt x="440739" y="6632"/>
                  </a:cubicBezTo>
                  <a:cubicBezTo>
                    <a:pt x="463577" y="7139"/>
                    <a:pt x="486442" y="7416"/>
                    <a:pt x="509287" y="7917"/>
                  </a:cubicBezTo>
                  <a:cubicBezTo>
                    <a:pt x="534670" y="8463"/>
                    <a:pt x="560039" y="9273"/>
                    <a:pt x="585402" y="9781"/>
                  </a:cubicBezTo>
                  <a:cubicBezTo>
                    <a:pt x="612528" y="10307"/>
                    <a:pt x="639659" y="10711"/>
                    <a:pt x="666797" y="10992"/>
                  </a:cubicBezTo>
                  <a:cubicBezTo>
                    <a:pt x="697941" y="11321"/>
                    <a:pt x="729098" y="11387"/>
                    <a:pt x="760254" y="11743"/>
                  </a:cubicBezTo>
                  <a:cubicBezTo>
                    <a:pt x="781899" y="11986"/>
                    <a:pt x="803532" y="12579"/>
                    <a:pt x="825181" y="12935"/>
                  </a:cubicBezTo>
                  <a:cubicBezTo>
                    <a:pt x="854453" y="13408"/>
                    <a:pt x="883715" y="13834"/>
                    <a:pt x="912996" y="14212"/>
                  </a:cubicBezTo>
                  <a:cubicBezTo>
                    <a:pt x="933975" y="14482"/>
                    <a:pt x="954972" y="14554"/>
                    <a:pt x="975968" y="14811"/>
                  </a:cubicBezTo>
                  <a:cubicBezTo>
                    <a:pt x="1007906" y="15194"/>
                    <a:pt x="1039863" y="15569"/>
                    <a:pt x="1071801" y="16128"/>
                  </a:cubicBezTo>
                  <a:cubicBezTo>
                    <a:pt x="1098102" y="16602"/>
                    <a:pt x="1124413" y="17230"/>
                    <a:pt x="1150714" y="18011"/>
                  </a:cubicBezTo>
                  <a:cubicBezTo>
                    <a:pt x="1172735" y="18670"/>
                    <a:pt x="1194728" y="19625"/>
                    <a:pt x="1216730" y="20494"/>
                  </a:cubicBezTo>
                  <a:cubicBezTo>
                    <a:pt x="1242727" y="21522"/>
                    <a:pt x="1268724" y="22536"/>
                    <a:pt x="1294721" y="23681"/>
                  </a:cubicBezTo>
                  <a:cubicBezTo>
                    <a:pt x="1312295" y="24458"/>
                    <a:pt x="1329879" y="25350"/>
                    <a:pt x="1347453" y="26355"/>
                  </a:cubicBezTo>
                  <a:cubicBezTo>
                    <a:pt x="1373819" y="27890"/>
                    <a:pt x="1400111" y="29595"/>
                    <a:pt x="1426458" y="31222"/>
                  </a:cubicBezTo>
                  <a:cubicBezTo>
                    <a:pt x="1443590" y="32283"/>
                    <a:pt x="1460749" y="33330"/>
                    <a:pt x="1477926" y="34363"/>
                  </a:cubicBezTo>
                  <a:cubicBezTo>
                    <a:pt x="1502447" y="35838"/>
                    <a:pt x="1526866" y="38616"/>
                    <a:pt x="1551092" y="42686"/>
                  </a:cubicBezTo>
                  <a:cubicBezTo>
                    <a:pt x="1581665" y="47497"/>
                    <a:pt x="1611444" y="56432"/>
                    <a:pt x="1639618" y="69250"/>
                  </a:cubicBezTo>
                  <a:cubicBezTo>
                    <a:pt x="1661205" y="79339"/>
                    <a:pt x="1677848" y="92714"/>
                    <a:pt x="1686289" y="111725"/>
                  </a:cubicBezTo>
                  <a:cubicBezTo>
                    <a:pt x="1690745" y="121969"/>
                    <a:pt x="1693337" y="132929"/>
                    <a:pt x="1693918" y="144084"/>
                  </a:cubicBezTo>
                  <a:cubicBezTo>
                    <a:pt x="1695237" y="164854"/>
                    <a:pt x="1697045" y="185603"/>
                    <a:pt x="1697516" y="206374"/>
                  </a:cubicBezTo>
                  <a:cubicBezTo>
                    <a:pt x="1697830" y="220743"/>
                    <a:pt x="1695911" y="235137"/>
                    <a:pt x="1695579" y="249530"/>
                  </a:cubicBezTo>
                  <a:cubicBezTo>
                    <a:pt x="1695182" y="266452"/>
                    <a:pt x="1695643" y="283384"/>
                    <a:pt x="1695320" y="300315"/>
                  </a:cubicBezTo>
                  <a:cubicBezTo>
                    <a:pt x="1694961" y="320002"/>
                    <a:pt x="1697645" y="339533"/>
                    <a:pt x="1699223" y="359118"/>
                  </a:cubicBezTo>
                  <a:cubicBezTo>
                    <a:pt x="1700339" y="375939"/>
                    <a:pt x="1699250" y="392843"/>
                    <a:pt x="1695966" y="409387"/>
                  </a:cubicBezTo>
                  <a:cubicBezTo>
                    <a:pt x="1692562" y="427830"/>
                    <a:pt x="1688900" y="446263"/>
                    <a:pt x="1684960" y="464706"/>
                  </a:cubicBezTo>
                  <a:cubicBezTo>
                    <a:pt x="1681030" y="483168"/>
                    <a:pt x="1673632" y="500716"/>
                    <a:pt x="1663152" y="516431"/>
                  </a:cubicBezTo>
                  <a:cubicBezTo>
                    <a:pt x="1657432" y="525003"/>
                    <a:pt x="1648788" y="531197"/>
                    <a:pt x="1638834" y="533860"/>
                  </a:cubicBezTo>
                  <a:cubicBezTo>
                    <a:pt x="1632339" y="535943"/>
                    <a:pt x="1625688" y="537455"/>
                    <a:pt x="1618935" y="538386"/>
                  </a:cubicBezTo>
                  <a:cubicBezTo>
                    <a:pt x="1600595" y="540423"/>
                    <a:pt x="1582200" y="542229"/>
                    <a:pt x="1563758" y="543418"/>
                  </a:cubicBezTo>
                  <a:cubicBezTo>
                    <a:pt x="1541276" y="544874"/>
                    <a:pt x="1518767" y="545934"/>
                    <a:pt x="1496220" y="546579"/>
                  </a:cubicBezTo>
                  <a:cubicBezTo>
                    <a:pt x="1467871" y="547363"/>
                    <a:pt x="1439567" y="547566"/>
                    <a:pt x="1411227" y="547944"/>
                  </a:cubicBezTo>
                  <a:cubicBezTo>
                    <a:pt x="1392647" y="548192"/>
                    <a:pt x="1374059" y="548524"/>
                    <a:pt x="1355479" y="548441"/>
                  </a:cubicBezTo>
                  <a:cubicBezTo>
                    <a:pt x="1298669" y="548202"/>
                    <a:pt x="1241851" y="547833"/>
                    <a:pt x="1185032" y="547344"/>
                  </a:cubicBezTo>
                  <a:cubicBezTo>
                    <a:pt x="1163666" y="547132"/>
                    <a:pt x="1142310" y="546257"/>
                    <a:pt x="1120972" y="545492"/>
                  </a:cubicBezTo>
                  <a:cubicBezTo>
                    <a:pt x="1101110" y="544782"/>
                    <a:pt x="1081257" y="543694"/>
                    <a:pt x="1061385" y="543040"/>
                  </a:cubicBezTo>
                  <a:cubicBezTo>
                    <a:pt x="1042178" y="542413"/>
                    <a:pt x="1022934" y="542026"/>
                    <a:pt x="1003690" y="541722"/>
                  </a:cubicBezTo>
                  <a:cubicBezTo>
                    <a:pt x="978837" y="541372"/>
                    <a:pt x="953966" y="541270"/>
                    <a:pt x="929095" y="540976"/>
                  </a:cubicBezTo>
                  <a:cubicBezTo>
                    <a:pt x="919343" y="540856"/>
                    <a:pt x="909592" y="540644"/>
                    <a:pt x="899850" y="540229"/>
                  </a:cubicBezTo>
                  <a:cubicBezTo>
                    <a:pt x="884001" y="539565"/>
                    <a:pt x="868162" y="538644"/>
                    <a:pt x="852312" y="537833"/>
                  </a:cubicBezTo>
                  <a:cubicBezTo>
                    <a:pt x="843650" y="537390"/>
                    <a:pt x="834997" y="536939"/>
                    <a:pt x="826352" y="536478"/>
                  </a:cubicBezTo>
                  <a:cubicBezTo>
                    <a:pt x="807852" y="535473"/>
                    <a:pt x="789357" y="534450"/>
                    <a:pt x="770866" y="533418"/>
                  </a:cubicBezTo>
                  <a:cubicBezTo>
                    <a:pt x="758218" y="532763"/>
                    <a:pt x="745576" y="532100"/>
                    <a:pt x="732927" y="531445"/>
                  </a:cubicBezTo>
                  <a:cubicBezTo>
                    <a:pt x="714564" y="530441"/>
                    <a:pt x="696201" y="529418"/>
                    <a:pt x="677838" y="528376"/>
                  </a:cubicBezTo>
                  <a:cubicBezTo>
                    <a:pt x="665591" y="527713"/>
                    <a:pt x="653345" y="527095"/>
                    <a:pt x="641105" y="526394"/>
                  </a:cubicBezTo>
                  <a:cubicBezTo>
                    <a:pt x="624482" y="525418"/>
                    <a:pt x="607865" y="524358"/>
                    <a:pt x="591256" y="523344"/>
                  </a:cubicBezTo>
                  <a:lnTo>
                    <a:pt x="558959" y="521371"/>
                  </a:lnTo>
                  <a:cubicBezTo>
                    <a:pt x="542481" y="520357"/>
                    <a:pt x="526003" y="519307"/>
                    <a:pt x="509524" y="518330"/>
                  </a:cubicBezTo>
                  <a:cubicBezTo>
                    <a:pt x="497661" y="517620"/>
                    <a:pt x="485836" y="517012"/>
                    <a:pt x="474011" y="516302"/>
                  </a:cubicBezTo>
                  <a:cubicBezTo>
                    <a:pt x="458456" y="515344"/>
                    <a:pt x="442907" y="514293"/>
                    <a:pt x="427358" y="513343"/>
                  </a:cubicBezTo>
                  <a:cubicBezTo>
                    <a:pt x="415494" y="512606"/>
                    <a:pt x="403630" y="512145"/>
                    <a:pt x="391838" y="511260"/>
                  </a:cubicBezTo>
                  <a:cubicBezTo>
                    <a:pt x="371676" y="509767"/>
                    <a:pt x="351507" y="508237"/>
                    <a:pt x="331397" y="506330"/>
                  </a:cubicBezTo>
                  <a:cubicBezTo>
                    <a:pt x="315538" y="504836"/>
                    <a:pt x="299666" y="503131"/>
                    <a:pt x="283986" y="500790"/>
                  </a:cubicBezTo>
                  <a:cubicBezTo>
                    <a:pt x="264640" y="497269"/>
                    <a:pt x="244984" y="495721"/>
                    <a:pt x="225324" y="496182"/>
                  </a:cubicBezTo>
                  <a:cubicBezTo>
                    <a:pt x="219604" y="496486"/>
                    <a:pt x="213817" y="496348"/>
                    <a:pt x="208068" y="496182"/>
                  </a:cubicBezTo>
                  <a:cubicBezTo>
                    <a:pt x="202875" y="496191"/>
                    <a:pt x="197687" y="495850"/>
                    <a:pt x="192539" y="495168"/>
                  </a:cubicBezTo>
                  <a:cubicBezTo>
                    <a:pt x="181994" y="493454"/>
                    <a:pt x="171540" y="491389"/>
                    <a:pt x="161112" y="489242"/>
                  </a:cubicBezTo>
                  <a:cubicBezTo>
                    <a:pt x="146434" y="486228"/>
                    <a:pt x="131492" y="483711"/>
                    <a:pt x="117281" y="479674"/>
                  </a:cubicBezTo>
                  <a:cubicBezTo>
                    <a:pt x="105210" y="476043"/>
                    <a:pt x="93411" y="471573"/>
                    <a:pt x="81972" y="466282"/>
                  </a:cubicBezTo>
                  <a:cubicBezTo>
                    <a:pt x="63154" y="457950"/>
                    <a:pt x="44778" y="449010"/>
                    <a:pt x="26243" y="440254"/>
                  </a:cubicBezTo>
                  <a:cubicBezTo>
                    <a:pt x="24368" y="439332"/>
                    <a:pt x="22599" y="438208"/>
                    <a:pt x="20970" y="436890"/>
                  </a:cubicBezTo>
                  <a:cubicBezTo>
                    <a:pt x="12685" y="430447"/>
                    <a:pt x="4315" y="424005"/>
                    <a:pt x="2119" y="414401"/>
                  </a:cubicBezTo>
                  <a:cubicBezTo>
                    <a:pt x="1236" y="410834"/>
                    <a:pt x="676" y="407212"/>
                    <a:pt x="-9" y="403590"/>
                  </a:cubicBezTo>
                  <a:close/>
                </a:path>
              </a:pathLst>
            </a:custGeom>
            <a:solidFill>
              <a:srgbClr val="ADD0F0"/>
            </a:solidFill>
            <a:ln w="92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Text Placeholder">
              <a:extLst>
                <a:ext uri="{FF2B5EF4-FFF2-40B4-BE49-F238E27FC236}">
                  <a16:creationId xmlns:a16="http://schemas.microsoft.com/office/drawing/2014/main" id="{57E66563-2C17-C702-E1B6-A0D7E55AE542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7298825" y="512762"/>
              <a:ext cx="501584" cy="254855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47" name="Washi">
            <a:extLst>
              <a:ext uri="{FF2B5EF4-FFF2-40B4-BE49-F238E27FC236}">
                <a16:creationId xmlns:a16="http://schemas.microsoft.com/office/drawing/2014/main" id="{9FB25D07-2BCC-672A-3A75-F1D94A880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54003" y="4432676"/>
            <a:ext cx="718119" cy="568858"/>
            <a:chOff x="7291968" y="1187764"/>
            <a:chExt cx="718119" cy="568858"/>
          </a:xfrm>
        </p:grpSpPr>
        <p:sp>
          <p:nvSpPr>
            <p:cNvPr id="48" name="Picture 9">
              <a:extLst>
                <a:ext uri="{FF2B5EF4-FFF2-40B4-BE49-F238E27FC236}">
                  <a16:creationId xmlns:a16="http://schemas.microsoft.com/office/drawing/2014/main" id="{DCD11DBB-9887-B5C5-7C70-CBC6013AB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718119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solidFill>
              <a:srgbClr val="F5B6CD"/>
            </a:solidFill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Text Placeholder">
              <a:extLst>
                <a:ext uri="{FF2B5EF4-FFF2-40B4-BE49-F238E27FC236}">
                  <a16:creationId xmlns:a16="http://schemas.microsoft.com/office/drawing/2014/main" id="{009A7023-A28D-E515-B98E-A23B774B5F60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537071" cy="30731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3</a:t>
              </a:r>
            </a:p>
          </p:txBody>
        </p:sp>
      </p:grpSp>
      <p:grpSp>
        <p:nvGrpSpPr>
          <p:cNvPr id="50" name="Washi">
            <a:extLst>
              <a:ext uri="{FF2B5EF4-FFF2-40B4-BE49-F238E27FC236}">
                <a16:creationId xmlns:a16="http://schemas.microsoft.com/office/drawing/2014/main" id="{CECF300F-D52C-1C59-9070-BEC5E7E4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2309" y="3690308"/>
            <a:ext cx="604371" cy="548527"/>
            <a:chOff x="9425511" y="585479"/>
            <a:chExt cx="604371" cy="548527"/>
          </a:xfrm>
        </p:grpSpPr>
        <p:sp>
          <p:nvSpPr>
            <p:cNvPr id="51" name="Washi">
              <a:extLst>
                <a:ext uri="{FF2B5EF4-FFF2-40B4-BE49-F238E27FC236}">
                  <a16:creationId xmlns:a16="http://schemas.microsoft.com/office/drawing/2014/main" id="{67823EBC-69A8-9A40-D003-AA9F44968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9425511" y="585479"/>
              <a:ext cx="604371" cy="548527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52" name="Text Placeholder">
              <a:extLst>
                <a:ext uri="{FF2B5EF4-FFF2-40B4-BE49-F238E27FC236}">
                  <a16:creationId xmlns:a16="http://schemas.microsoft.com/office/drawing/2014/main" id="{9564B820-6722-8C0E-7742-FA13ADFCD823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9562032" y="636686"/>
              <a:ext cx="455286" cy="414338"/>
            </a:xfrm>
            <a:prstGeom prst="rect">
              <a:avLst/>
            </a:prstGeom>
            <a:no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2</a:t>
              </a:r>
            </a:p>
          </p:txBody>
        </p:sp>
      </p:grpSp>
      <p:grpSp>
        <p:nvGrpSpPr>
          <p:cNvPr id="4" name="Investigate-Char">
            <a:extLst>
              <a:ext uri="{FF2B5EF4-FFF2-40B4-BE49-F238E27FC236}">
                <a16:creationId xmlns:a16="http://schemas.microsoft.com/office/drawing/2014/main" id="{27A7BFA7-25A0-8A8A-E67F-7B13C4E78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9574321" y="4426065"/>
            <a:ext cx="1887870" cy="2431935"/>
            <a:chOff x="2927307" y="1046164"/>
            <a:chExt cx="2067904" cy="2663853"/>
          </a:xfrm>
        </p:grpSpPr>
        <p:sp>
          <p:nvSpPr>
            <p:cNvPr id="53" name="Deco-Washi">
              <a:extLst>
                <a:ext uri="{FF2B5EF4-FFF2-40B4-BE49-F238E27FC236}">
                  <a16:creationId xmlns:a16="http://schemas.microsoft.com/office/drawing/2014/main" id="{668EE720-CD8E-9D41-6658-DE30F7B50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 txBox="1">
              <a:spLocks/>
            </p:cNvSpPr>
            <p:nvPr/>
          </p:nvSpPr>
          <p:spPr>
            <a:xfrm>
              <a:off x="2927307" y="1046164"/>
              <a:ext cx="1769427" cy="681038"/>
            </a:xfrm>
            <a:prstGeom prst="rect">
              <a:avLst/>
            </a:pr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412" r="-412"/>
              </a:stretch>
            </a:blipFill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 </a:t>
              </a:r>
            </a:p>
          </p:txBody>
        </p:sp>
        <p:sp>
          <p:nvSpPr>
            <p:cNvPr id="54" name="Text Placeholder" descr="Investigate">
              <a:extLst>
                <a:ext uri="{FF2B5EF4-FFF2-40B4-BE49-F238E27FC236}">
                  <a16:creationId xmlns:a16="http://schemas.microsoft.com/office/drawing/2014/main" id="{F2DDD71A-E6A9-C810-ABD0-0ABC020A5971}"/>
                </a:ext>
              </a:extLst>
            </p:cNvPr>
            <p:cNvSpPr txBox="1">
              <a:spLocks/>
            </p:cNvSpPr>
            <p:nvPr/>
          </p:nvSpPr>
          <p:spPr>
            <a:xfrm rot="21383919">
              <a:off x="2972878" y="1154832"/>
              <a:ext cx="1700794" cy="414338"/>
            </a:xfrm>
            <a:prstGeom prst="rect">
              <a:avLst/>
            </a:prstGeom>
            <a:noFill/>
          </p:spPr>
          <p:txBody>
            <a:bodyPr wrap="square" anchor="ctr" anchorCtr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000"/>
                <a:t>Investigate</a:t>
              </a:r>
            </a:p>
          </p:txBody>
        </p:sp>
        <p:pic>
          <p:nvPicPr>
            <p:cNvPr id="55" name="Investigate-Char" descr="Investigate character icon">
              <a:extLst>
                <a:ext uri="{FF2B5EF4-FFF2-40B4-BE49-F238E27FC236}">
                  <a16:creationId xmlns:a16="http://schemas.microsoft.com/office/drawing/2014/main" id="{75513F3B-ED40-D825-08BE-1829A13F9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36829" y="1719984"/>
              <a:ext cx="1958382" cy="19900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896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19385-2581-1F78-3CDC-5A67E03F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Room Detective – Objects </a:t>
            </a: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56" name="Picture 55" descr="A black and white photo of plates, bowls, sieves, saucepans and other kitchen items.">
            <a:extLst>
              <a:ext uri="{FF2B5EF4-FFF2-40B4-BE49-F238E27FC236}">
                <a16:creationId xmlns:a16="http://schemas.microsoft.com/office/drawing/2014/main" id="{383CB8DA-0D23-7E4D-7F8F-92651C44B389}"/>
              </a:ext>
            </a:extLst>
          </p:cNvPr>
          <p:cNvPicPr>
            <a:picLocks/>
          </p:cNvPicPr>
          <p:nvPr/>
        </p:nvPicPr>
        <p:blipFill>
          <a:blip r:embed="rId3">
            <a:grayscl/>
          </a:blip>
          <a:srcRect l="7389" r="7389"/>
          <a:stretch/>
        </p:blipFill>
        <p:spPr>
          <a:xfrm>
            <a:off x="441405" y="1048277"/>
            <a:ext cx="7298758" cy="52840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5" name="Washi">
            <a:extLst>
              <a:ext uri="{FF2B5EF4-FFF2-40B4-BE49-F238E27FC236}">
                <a16:creationId xmlns:a16="http://schemas.microsoft.com/office/drawing/2014/main" id="{E0FC2319-1639-2781-6B24-75D4F12E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73687" y="1868358"/>
            <a:ext cx="640807" cy="507615"/>
            <a:chOff x="7291968" y="1187764"/>
            <a:chExt cx="718119" cy="568858"/>
          </a:xfrm>
          <a:solidFill>
            <a:schemeClr val="bg1"/>
          </a:solidFill>
        </p:grpSpPr>
        <p:sp>
          <p:nvSpPr>
            <p:cNvPr id="6" name="Picture 9">
              <a:extLst>
                <a:ext uri="{FF2B5EF4-FFF2-40B4-BE49-F238E27FC236}">
                  <a16:creationId xmlns:a16="http://schemas.microsoft.com/office/drawing/2014/main" id="{126A1D44-CA3D-4D11-3A26-DCE94FAEF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718119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grpFill/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Text Placeholder">
              <a:extLst>
                <a:ext uri="{FF2B5EF4-FFF2-40B4-BE49-F238E27FC236}">
                  <a16:creationId xmlns:a16="http://schemas.microsoft.com/office/drawing/2014/main" id="{D8A048FB-D507-B129-8AA7-A9DE9C35AE81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537071" cy="307318"/>
            </a:xfrm>
            <a:prstGeom prst="rect">
              <a:avLst/>
            </a:prstGeom>
            <a:grp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1</a:t>
              </a:r>
            </a:p>
          </p:txBody>
        </p:sp>
      </p:grpSp>
      <p:grpSp>
        <p:nvGrpSpPr>
          <p:cNvPr id="8" name="Washi">
            <a:extLst>
              <a:ext uri="{FF2B5EF4-FFF2-40B4-BE49-F238E27FC236}">
                <a16:creationId xmlns:a16="http://schemas.microsoft.com/office/drawing/2014/main" id="{1EF2B7BA-FAB9-FC26-5A0F-45BFE6516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20092" y="3690308"/>
            <a:ext cx="612700" cy="485350"/>
            <a:chOff x="7291968" y="1187764"/>
            <a:chExt cx="718119" cy="568858"/>
          </a:xfrm>
          <a:solidFill>
            <a:schemeClr val="bg1"/>
          </a:solidFill>
        </p:grpSpPr>
        <p:sp>
          <p:nvSpPr>
            <p:cNvPr id="9" name="Picture 9">
              <a:extLst>
                <a:ext uri="{FF2B5EF4-FFF2-40B4-BE49-F238E27FC236}">
                  <a16:creationId xmlns:a16="http://schemas.microsoft.com/office/drawing/2014/main" id="{088382C8-75FD-4162-89ED-562F7F272F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718119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grpFill/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Text Placeholder">
              <a:extLst>
                <a:ext uri="{FF2B5EF4-FFF2-40B4-BE49-F238E27FC236}">
                  <a16:creationId xmlns:a16="http://schemas.microsoft.com/office/drawing/2014/main" id="{318A95F9-7AF6-E104-3F36-52402BB4C6FC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537071" cy="307318"/>
            </a:xfrm>
            <a:prstGeom prst="rect">
              <a:avLst/>
            </a:prstGeom>
            <a:grp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2</a:t>
              </a:r>
            </a:p>
          </p:txBody>
        </p:sp>
      </p:grpSp>
      <p:grpSp>
        <p:nvGrpSpPr>
          <p:cNvPr id="11" name="Washi">
            <a:extLst>
              <a:ext uri="{FF2B5EF4-FFF2-40B4-BE49-F238E27FC236}">
                <a16:creationId xmlns:a16="http://schemas.microsoft.com/office/drawing/2014/main" id="{88BE55F5-955A-CEF3-C255-D4D4AC304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58077" y="4429975"/>
            <a:ext cx="718119" cy="568858"/>
            <a:chOff x="7291968" y="1187764"/>
            <a:chExt cx="718119" cy="568858"/>
          </a:xfrm>
          <a:solidFill>
            <a:schemeClr val="bg1"/>
          </a:solidFill>
        </p:grpSpPr>
        <p:sp>
          <p:nvSpPr>
            <p:cNvPr id="12" name="Picture 9">
              <a:extLst>
                <a:ext uri="{FF2B5EF4-FFF2-40B4-BE49-F238E27FC236}">
                  <a16:creationId xmlns:a16="http://schemas.microsoft.com/office/drawing/2014/main" id="{A5A2DB59-21C3-745F-B334-17292C3DB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291968" y="1187764"/>
              <a:ext cx="718119" cy="568858"/>
            </a:xfrm>
            <a:custGeom>
              <a:avLst/>
              <a:gdLst>
                <a:gd name="connsiteX0" fmla="*/ 0 w 1760422"/>
                <a:gd name="connsiteY0" fmla="*/ 418628 h 568858"/>
                <a:gd name="connsiteX1" fmla="*/ 0 w 1760422"/>
                <a:gd name="connsiteY1" fmla="*/ 404232 h 568858"/>
                <a:gd name="connsiteX2" fmla="*/ 1154 w 1760422"/>
                <a:gd name="connsiteY2" fmla="*/ 394254 h 568858"/>
                <a:gd name="connsiteX3" fmla="*/ 8220 w 1760422"/>
                <a:gd name="connsiteY3" fmla="*/ 341710 h 568858"/>
                <a:gd name="connsiteX4" fmla="*/ 11633 w 1760422"/>
                <a:gd name="connsiteY4" fmla="*/ 287547 h 568858"/>
                <a:gd name="connsiteX5" fmla="*/ 11865 w 1760422"/>
                <a:gd name="connsiteY5" fmla="*/ 228317 h 568858"/>
                <a:gd name="connsiteX6" fmla="*/ 11592 w 1760422"/>
                <a:gd name="connsiteY6" fmla="*/ 192982 h 568858"/>
                <a:gd name="connsiteX7" fmla="*/ 10056 w 1760422"/>
                <a:gd name="connsiteY7" fmla="*/ 153461 h 568858"/>
                <a:gd name="connsiteX8" fmla="*/ 10343 w 1760422"/>
                <a:gd name="connsiteY8" fmla="*/ 118133 h 568858"/>
                <a:gd name="connsiteX9" fmla="*/ 10595 w 1760422"/>
                <a:gd name="connsiteY9" fmla="*/ 98192 h 568858"/>
                <a:gd name="connsiteX10" fmla="*/ 15122 w 1760422"/>
                <a:gd name="connsiteY10" fmla="*/ 64134 h 568858"/>
                <a:gd name="connsiteX11" fmla="*/ 24317 w 1760422"/>
                <a:gd name="connsiteY11" fmla="*/ 32126 h 568858"/>
                <a:gd name="connsiteX12" fmla="*/ 66712 w 1760422"/>
                <a:gd name="connsiteY12" fmla="*/ 3832 h 568858"/>
                <a:gd name="connsiteX13" fmla="*/ 112070 w 1760422"/>
                <a:gd name="connsiteY13" fmla="*/ 663 h 568858"/>
                <a:gd name="connsiteX14" fmla="*/ 166494 w 1760422"/>
                <a:gd name="connsiteY14" fmla="*/ 417 h 568858"/>
                <a:gd name="connsiteX15" fmla="*/ 209278 w 1760422"/>
                <a:gd name="connsiteY15" fmla="*/ 76 h 568858"/>
                <a:gd name="connsiteX16" fmla="*/ 295160 w 1760422"/>
                <a:gd name="connsiteY16" fmla="*/ 2398 h 568858"/>
                <a:gd name="connsiteX17" fmla="*/ 380168 w 1760422"/>
                <a:gd name="connsiteY17" fmla="*/ 4973 h 568858"/>
                <a:gd name="connsiteX18" fmla="*/ 456506 w 1760422"/>
                <a:gd name="connsiteY18" fmla="*/ 6953 h 568858"/>
                <a:gd name="connsiteX19" fmla="*/ 527505 w 1760422"/>
                <a:gd name="connsiteY19" fmla="*/ 8285 h 568858"/>
                <a:gd name="connsiteX20" fmla="*/ 606342 w 1760422"/>
                <a:gd name="connsiteY20" fmla="*/ 10217 h 568858"/>
                <a:gd name="connsiteX21" fmla="*/ 690647 w 1760422"/>
                <a:gd name="connsiteY21" fmla="*/ 11474 h 568858"/>
                <a:gd name="connsiteX22" fmla="*/ 787445 w 1760422"/>
                <a:gd name="connsiteY22" fmla="*/ 12253 h 568858"/>
                <a:gd name="connsiteX23" fmla="*/ 854697 w 1760422"/>
                <a:gd name="connsiteY23" fmla="*/ 13489 h 568858"/>
                <a:gd name="connsiteX24" fmla="*/ 945644 w 1760422"/>
                <a:gd name="connsiteY24" fmla="*/ 14813 h 568858"/>
                <a:gd name="connsiteX25" fmla="*/ 1010875 w 1760422"/>
                <a:gd name="connsiteY25" fmla="*/ 15435 h 568858"/>
                <a:gd name="connsiteX26" fmla="*/ 1110131 w 1760422"/>
                <a:gd name="connsiteY26" fmla="*/ 16801 h 568858"/>
                <a:gd name="connsiteX27" fmla="*/ 1191869 w 1760422"/>
                <a:gd name="connsiteY27" fmla="*/ 18754 h 568858"/>
                <a:gd name="connsiteX28" fmla="*/ 1260240 w 1760422"/>
                <a:gd name="connsiteY28" fmla="*/ 21329 h 568858"/>
                <a:gd name="connsiteX29" fmla="*/ 1341022 w 1760422"/>
                <a:gd name="connsiteY29" fmla="*/ 24634 h 568858"/>
                <a:gd name="connsiteX30" fmla="*/ 1395637 w 1760422"/>
                <a:gd name="connsiteY30" fmla="*/ 27407 h 568858"/>
                <a:gd name="connsiteX31" fmla="*/ 1477464 w 1760422"/>
                <a:gd name="connsiteY31" fmla="*/ 32453 h 568858"/>
                <a:gd name="connsiteX32" fmla="*/ 1530775 w 1760422"/>
                <a:gd name="connsiteY32" fmla="*/ 35711 h 568858"/>
                <a:gd name="connsiteX33" fmla="*/ 1606553 w 1760422"/>
                <a:gd name="connsiteY33" fmla="*/ 44343 h 568858"/>
                <a:gd name="connsiteX34" fmla="*/ 1698245 w 1760422"/>
                <a:gd name="connsiteY34" fmla="*/ 71893 h 568858"/>
                <a:gd name="connsiteX35" fmla="*/ 1746586 w 1760422"/>
                <a:gd name="connsiteY35" fmla="*/ 115941 h 568858"/>
                <a:gd name="connsiteX36" fmla="*/ 1754492 w 1760422"/>
                <a:gd name="connsiteY36" fmla="*/ 149500 h 568858"/>
                <a:gd name="connsiteX37" fmla="*/ 1758212 w 1760422"/>
                <a:gd name="connsiteY37" fmla="*/ 214098 h 568858"/>
                <a:gd name="connsiteX38" fmla="*/ 1756205 w 1760422"/>
                <a:gd name="connsiteY38" fmla="*/ 258850 h 568858"/>
                <a:gd name="connsiteX39" fmla="*/ 1755946 w 1760422"/>
                <a:gd name="connsiteY39" fmla="*/ 311525 h 568858"/>
                <a:gd name="connsiteX40" fmla="*/ 1759980 w 1760422"/>
                <a:gd name="connsiteY40" fmla="*/ 372503 h 568858"/>
                <a:gd name="connsiteX41" fmla="*/ 1756608 w 1760422"/>
                <a:gd name="connsiteY41" fmla="*/ 424638 h 568858"/>
                <a:gd name="connsiteX42" fmla="*/ 1745214 w 1760422"/>
                <a:gd name="connsiteY42" fmla="*/ 482003 h 568858"/>
                <a:gd name="connsiteX43" fmla="*/ 1722624 w 1760422"/>
                <a:gd name="connsiteY43" fmla="*/ 535647 h 568858"/>
                <a:gd name="connsiteX44" fmla="*/ 1697433 w 1760422"/>
                <a:gd name="connsiteY44" fmla="*/ 553724 h 568858"/>
                <a:gd name="connsiteX45" fmla="*/ 1676822 w 1760422"/>
                <a:gd name="connsiteY45" fmla="*/ 558416 h 568858"/>
                <a:gd name="connsiteX46" fmla="*/ 1619675 w 1760422"/>
                <a:gd name="connsiteY46" fmla="*/ 563634 h 568858"/>
                <a:gd name="connsiteX47" fmla="*/ 1549720 w 1760422"/>
                <a:gd name="connsiteY47" fmla="*/ 566912 h 568858"/>
                <a:gd name="connsiteX48" fmla="*/ 1461687 w 1760422"/>
                <a:gd name="connsiteY48" fmla="*/ 568326 h 568858"/>
                <a:gd name="connsiteX49" fmla="*/ 1403946 w 1760422"/>
                <a:gd name="connsiteY49" fmla="*/ 568844 h 568858"/>
                <a:gd name="connsiteX50" fmla="*/ 1227410 w 1760422"/>
                <a:gd name="connsiteY50" fmla="*/ 567711 h 568858"/>
                <a:gd name="connsiteX51" fmla="*/ 1161059 w 1760422"/>
                <a:gd name="connsiteY51" fmla="*/ 565785 h 568858"/>
                <a:gd name="connsiteX52" fmla="*/ 1099344 w 1760422"/>
                <a:gd name="connsiteY52" fmla="*/ 563245 h 568858"/>
                <a:gd name="connsiteX53" fmla="*/ 1039589 w 1760422"/>
                <a:gd name="connsiteY53" fmla="*/ 561879 h 568858"/>
                <a:gd name="connsiteX54" fmla="*/ 962322 w 1760422"/>
                <a:gd name="connsiteY54" fmla="*/ 561100 h 568858"/>
                <a:gd name="connsiteX55" fmla="*/ 932031 w 1760422"/>
                <a:gd name="connsiteY55" fmla="*/ 560328 h 568858"/>
                <a:gd name="connsiteX56" fmla="*/ 882796 w 1760422"/>
                <a:gd name="connsiteY56" fmla="*/ 557843 h 568858"/>
                <a:gd name="connsiteX57" fmla="*/ 855905 w 1760422"/>
                <a:gd name="connsiteY57" fmla="*/ 556436 h 568858"/>
                <a:gd name="connsiteX58" fmla="*/ 798436 w 1760422"/>
                <a:gd name="connsiteY58" fmla="*/ 553267 h 568858"/>
                <a:gd name="connsiteX59" fmla="*/ 759141 w 1760422"/>
                <a:gd name="connsiteY59" fmla="*/ 551218 h 568858"/>
                <a:gd name="connsiteX60" fmla="*/ 702082 w 1760422"/>
                <a:gd name="connsiteY60" fmla="*/ 548036 h 568858"/>
                <a:gd name="connsiteX61" fmla="*/ 664036 w 1760422"/>
                <a:gd name="connsiteY61" fmla="*/ 545987 h 568858"/>
                <a:gd name="connsiteX62" fmla="*/ 612404 w 1760422"/>
                <a:gd name="connsiteY62" fmla="*/ 542818 h 568858"/>
                <a:gd name="connsiteX63" fmla="*/ 578953 w 1760422"/>
                <a:gd name="connsiteY63" fmla="*/ 540769 h 568858"/>
                <a:gd name="connsiteX64" fmla="*/ 527751 w 1760422"/>
                <a:gd name="connsiteY64" fmla="*/ 537614 h 568858"/>
                <a:gd name="connsiteX65" fmla="*/ 490968 w 1760422"/>
                <a:gd name="connsiteY65" fmla="*/ 535511 h 568858"/>
                <a:gd name="connsiteX66" fmla="*/ 442647 w 1760422"/>
                <a:gd name="connsiteY66" fmla="*/ 532444 h 568858"/>
                <a:gd name="connsiteX67" fmla="*/ 405857 w 1760422"/>
                <a:gd name="connsiteY67" fmla="*/ 530286 h 568858"/>
                <a:gd name="connsiteX68" fmla="*/ 343255 w 1760422"/>
                <a:gd name="connsiteY68" fmla="*/ 525178 h 568858"/>
                <a:gd name="connsiteX69" fmla="*/ 294149 w 1760422"/>
                <a:gd name="connsiteY69" fmla="*/ 519428 h 568858"/>
                <a:gd name="connsiteX70" fmla="*/ 233390 w 1760422"/>
                <a:gd name="connsiteY70" fmla="*/ 514647 h 568858"/>
                <a:gd name="connsiteX71" fmla="*/ 215517 w 1760422"/>
                <a:gd name="connsiteY71" fmla="*/ 514647 h 568858"/>
                <a:gd name="connsiteX72" fmla="*/ 199433 w 1760422"/>
                <a:gd name="connsiteY72" fmla="*/ 513596 h 568858"/>
                <a:gd name="connsiteX73" fmla="*/ 166883 w 1760422"/>
                <a:gd name="connsiteY73" fmla="*/ 507449 h 568858"/>
                <a:gd name="connsiteX74" fmla="*/ 121484 w 1760422"/>
                <a:gd name="connsiteY74" fmla="*/ 497526 h 568858"/>
                <a:gd name="connsiteX75" fmla="*/ 84913 w 1760422"/>
                <a:gd name="connsiteY75" fmla="*/ 483643 h 568858"/>
                <a:gd name="connsiteX76" fmla="*/ 27191 w 1760422"/>
                <a:gd name="connsiteY76" fmla="*/ 456653 h 568858"/>
                <a:gd name="connsiteX77" fmla="*/ 21730 w 1760422"/>
                <a:gd name="connsiteY77" fmla="*/ 453164 h 568858"/>
                <a:gd name="connsiteX78" fmla="*/ 2205 w 1760422"/>
                <a:gd name="connsiteY78" fmla="*/ 429842 h 568858"/>
                <a:gd name="connsiteX79" fmla="*/ 0 w 1760422"/>
                <a:gd name="connsiteY79" fmla="*/ 418628 h 568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1760422" h="568858">
                  <a:moveTo>
                    <a:pt x="0" y="418628"/>
                  </a:moveTo>
                  <a:lnTo>
                    <a:pt x="0" y="404232"/>
                  </a:lnTo>
                  <a:cubicBezTo>
                    <a:pt x="375" y="400899"/>
                    <a:pt x="683" y="397573"/>
                    <a:pt x="1154" y="394254"/>
                  </a:cubicBezTo>
                  <a:cubicBezTo>
                    <a:pt x="3543" y="376730"/>
                    <a:pt x="6492" y="359261"/>
                    <a:pt x="8220" y="341710"/>
                  </a:cubicBezTo>
                  <a:cubicBezTo>
                    <a:pt x="10008" y="323694"/>
                    <a:pt x="11073" y="305617"/>
                    <a:pt x="11633" y="287547"/>
                  </a:cubicBezTo>
                  <a:cubicBezTo>
                    <a:pt x="12220" y="267817"/>
                    <a:pt x="11879" y="248060"/>
                    <a:pt x="11865" y="228317"/>
                  </a:cubicBezTo>
                  <a:cubicBezTo>
                    <a:pt x="11865" y="216543"/>
                    <a:pt x="11865" y="204756"/>
                    <a:pt x="11592" y="192982"/>
                  </a:cubicBezTo>
                  <a:cubicBezTo>
                    <a:pt x="11244" y="179809"/>
                    <a:pt x="10295" y="166642"/>
                    <a:pt x="10056" y="153461"/>
                  </a:cubicBezTo>
                  <a:cubicBezTo>
                    <a:pt x="9838" y="141681"/>
                    <a:pt x="10227" y="129907"/>
                    <a:pt x="10343" y="118133"/>
                  </a:cubicBezTo>
                  <a:cubicBezTo>
                    <a:pt x="10397" y="111489"/>
                    <a:pt x="9933" y="104803"/>
                    <a:pt x="10595" y="98192"/>
                  </a:cubicBezTo>
                  <a:cubicBezTo>
                    <a:pt x="11735" y="86814"/>
                    <a:pt x="13599" y="75485"/>
                    <a:pt x="15122" y="64134"/>
                  </a:cubicBezTo>
                  <a:cubicBezTo>
                    <a:pt x="16452" y="53041"/>
                    <a:pt x="19557" y="42233"/>
                    <a:pt x="24317" y="32126"/>
                  </a:cubicBezTo>
                  <a:cubicBezTo>
                    <a:pt x="32301" y="15725"/>
                    <a:pt x="48508" y="4908"/>
                    <a:pt x="66712" y="3832"/>
                  </a:cubicBezTo>
                  <a:cubicBezTo>
                    <a:pt x="81690" y="2009"/>
                    <a:pt x="96914" y="1100"/>
                    <a:pt x="112070" y="663"/>
                  </a:cubicBezTo>
                  <a:cubicBezTo>
                    <a:pt x="130188" y="110"/>
                    <a:pt x="148355" y="513"/>
                    <a:pt x="166494" y="417"/>
                  </a:cubicBezTo>
                  <a:cubicBezTo>
                    <a:pt x="180762" y="349"/>
                    <a:pt x="195023" y="-197"/>
                    <a:pt x="209278" y="76"/>
                  </a:cubicBezTo>
                  <a:cubicBezTo>
                    <a:pt x="237910" y="629"/>
                    <a:pt x="266528" y="1565"/>
                    <a:pt x="295160" y="2398"/>
                  </a:cubicBezTo>
                  <a:cubicBezTo>
                    <a:pt x="323498" y="3224"/>
                    <a:pt x="351823" y="4160"/>
                    <a:pt x="380168" y="4973"/>
                  </a:cubicBezTo>
                  <a:cubicBezTo>
                    <a:pt x="405605" y="5696"/>
                    <a:pt x="431051" y="6357"/>
                    <a:pt x="456506" y="6953"/>
                  </a:cubicBezTo>
                  <a:cubicBezTo>
                    <a:pt x="480161" y="7479"/>
                    <a:pt x="503843" y="7766"/>
                    <a:pt x="527505" y="8285"/>
                  </a:cubicBezTo>
                  <a:cubicBezTo>
                    <a:pt x="553796" y="8852"/>
                    <a:pt x="580072" y="9692"/>
                    <a:pt x="606342" y="10217"/>
                  </a:cubicBezTo>
                  <a:cubicBezTo>
                    <a:pt x="634437" y="10764"/>
                    <a:pt x="662538" y="11183"/>
                    <a:pt x="690647" y="11474"/>
                  </a:cubicBezTo>
                  <a:cubicBezTo>
                    <a:pt x="722904" y="11815"/>
                    <a:pt x="755175" y="11884"/>
                    <a:pt x="787445" y="12253"/>
                  </a:cubicBezTo>
                  <a:cubicBezTo>
                    <a:pt x="809865" y="12505"/>
                    <a:pt x="832270" y="13120"/>
                    <a:pt x="854697" y="13489"/>
                  </a:cubicBezTo>
                  <a:cubicBezTo>
                    <a:pt x="885008" y="13980"/>
                    <a:pt x="915324" y="14422"/>
                    <a:pt x="945644" y="14813"/>
                  </a:cubicBezTo>
                  <a:cubicBezTo>
                    <a:pt x="967381" y="15093"/>
                    <a:pt x="989125" y="15169"/>
                    <a:pt x="1010875" y="15435"/>
                  </a:cubicBezTo>
                  <a:cubicBezTo>
                    <a:pt x="1043951" y="15831"/>
                    <a:pt x="1077048" y="16220"/>
                    <a:pt x="1110131" y="16801"/>
                  </a:cubicBezTo>
                  <a:cubicBezTo>
                    <a:pt x="1137375" y="17293"/>
                    <a:pt x="1164621" y="17944"/>
                    <a:pt x="1191869" y="18754"/>
                  </a:cubicBezTo>
                  <a:cubicBezTo>
                    <a:pt x="1214671" y="19437"/>
                    <a:pt x="1237452" y="20427"/>
                    <a:pt x="1260240" y="21329"/>
                  </a:cubicBezTo>
                  <a:cubicBezTo>
                    <a:pt x="1287172" y="22394"/>
                    <a:pt x="1314097" y="23446"/>
                    <a:pt x="1341022" y="24634"/>
                  </a:cubicBezTo>
                  <a:cubicBezTo>
                    <a:pt x="1359227" y="25440"/>
                    <a:pt x="1377432" y="26364"/>
                    <a:pt x="1395637" y="27407"/>
                  </a:cubicBezTo>
                  <a:cubicBezTo>
                    <a:pt x="1422945" y="28998"/>
                    <a:pt x="1450177" y="30767"/>
                    <a:pt x="1477464" y="32453"/>
                  </a:cubicBezTo>
                  <a:cubicBezTo>
                    <a:pt x="1495214" y="33555"/>
                    <a:pt x="1512984" y="34641"/>
                    <a:pt x="1530775" y="35711"/>
                  </a:cubicBezTo>
                  <a:cubicBezTo>
                    <a:pt x="1556170" y="37242"/>
                    <a:pt x="1581465" y="40123"/>
                    <a:pt x="1606553" y="44343"/>
                  </a:cubicBezTo>
                  <a:cubicBezTo>
                    <a:pt x="1638223" y="49332"/>
                    <a:pt x="1669069" y="58599"/>
                    <a:pt x="1698245" y="71893"/>
                  </a:cubicBezTo>
                  <a:cubicBezTo>
                    <a:pt x="1720610" y="82355"/>
                    <a:pt x="1737841" y="96225"/>
                    <a:pt x="1746586" y="115941"/>
                  </a:cubicBezTo>
                  <a:cubicBezTo>
                    <a:pt x="1751205" y="126565"/>
                    <a:pt x="1753883" y="137931"/>
                    <a:pt x="1754492" y="149500"/>
                  </a:cubicBezTo>
                  <a:cubicBezTo>
                    <a:pt x="1755857" y="171040"/>
                    <a:pt x="1757727" y="192559"/>
                    <a:pt x="1758212" y="214098"/>
                  </a:cubicBezTo>
                  <a:cubicBezTo>
                    <a:pt x="1758540" y="229000"/>
                    <a:pt x="1756553" y="243929"/>
                    <a:pt x="1756205" y="258850"/>
                  </a:cubicBezTo>
                  <a:cubicBezTo>
                    <a:pt x="1755796" y="276402"/>
                    <a:pt x="1756273" y="293967"/>
                    <a:pt x="1755946" y="311525"/>
                  </a:cubicBezTo>
                  <a:cubicBezTo>
                    <a:pt x="1755570" y="331937"/>
                    <a:pt x="1758349" y="352193"/>
                    <a:pt x="1759980" y="372503"/>
                  </a:cubicBezTo>
                  <a:cubicBezTo>
                    <a:pt x="1761144" y="389954"/>
                    <a:pt x="1760010" y="407482"/>
                    <a:pt x="1756608" y="424638"/>
                  </a:cubicBezTo>
                  <a:cubicBezTo>
                    <a:pt x="1753085" y="443760"/>
                    <a:pt x="1749287" y="462882"/>
                    <a:pt x="1745214" y="482003"/>
                  </a:cubicBezTo>
                  <a:cubicBezTo>
                    <a:pt x="1741141" y="501152"/>
                    <a:pt x="1733475" y="519355"/>
                    <a:pt x="1722624" y="535647"/>
                  </a:cubicBezTo>
                  <a:cubicBezTo>
                    <a:pt x="1716704" y="544537"/>
                    <a:pt x="1707748" y="550964"/>
                    <a:pt x="1697433" y="553724"/>
                  </a:cubicBezTo>
                  <a:cubicBezTo>
                    <a:pt x="1690712" y="555883"/>
                    <a:pt x="1683815" y="557453"/>
                    <a:pt x="1676822" y="558416"/>
                  </a:cubicBezTo>
                  <a:cubicBezTo>
                    <a:pt x="1657830" y="560526"/>
                    <a:pt x="1638776" y="562405"/>
                    <a:pt x="1619675" y="563634"/>
                  </a:cubicBezTo>
                  <a:cubicBezTo>
                    <a:pt x="1596395" y="565150"/>
                    <a:pt x="1573077" y="566243"/>
                    <a:pt x="1549720" y="566912"/>
                  </a:cubicBezTo>
                  <a:cubicBezTo>
                    <a:pt x="1520364" y="567724"/>
                    <a:pt x="1491043" y="567936"/>
                    <a:pt x="1461687" y="568326"/>
                  </a:cubicBezTo>
                  <a:cubicBezTo>
                    <a:pt x="1442449" y="568592"/>
                    <a:pt x="1423197" y="568933"/>
                    <a:pt x="1403946" y="568844"/>
                  </a:cubicBezTo>
                  <a:cubicBezTo>
                    <a:pt x="1345107" y="568594"/>
                    <a:pt x="1286262" y="568216"/>
                    <a:pt x="1227410" y="567711"/>
                  </a:cubicBezTo>
                  <a:cubicBezTo>
                    <a:pt x="1205284" y="567492"/>
                    <a:pt x="1183158" y="566577"/>
                    <a:pt x="1161059" y="565785"/>
                  </a:cubicBezTo>
                  <a:cubicBezTo>
                    <a:pt x="1140483" y="565054"/>
                    <a:pt x="1119927" y="563921"/>
                    <a:pt x="1099344" y="563245"/>
                  </a:cubicBezTo>
                  <a:cubicBezTo>
                    <a:pt x="1079444" y="562596"/>
                    <a:pt x="1059516" y="562193"/>
                    <a:pt x="1039589" y="561879"/>
                  </a:cubicBezTo>
                  <a:cubicBezTo>
                    <a:pt x="1013845" y="561517"/>
                    <a:pt x="988080" y="561414"/>
                    <a:pt x="962322" y="561100"/>
                  </a:cubicBezTo>
                  <a:cubicBezTo>
                    <a:pt x="952218" y="560977"/>
                    <a:pt x="942121" y="560759"/>
                    <a:pt x="932031" y="560328"/>
                  </a:cubicBezTo>
                  <a:cubicBezTo>
                    <a:pt x="915613" y="559645"/>
                    <a:pt x="899215" y="558689"/>
                    <a:pt x="882796" y="557843"/>
                  </a:cubicBezTo>
                  <a:cubicBezTo>
                    <a:pt x="873825" y="557387"/>
                    <a:pt x="864862" y="556918"/>
                    <a:pt x="855905" y="556436"/>
                  </a:cubicBezTo>
                  <a:cubicBezTo>
                    <a:pt x="836744" y="555393"/>
                    <a:pt x="817588" y="554337"/>
                    <a:pt x="798436" y="553267"/>
                  </a:cubicBezTo>
                  <a:cubicBezTo>
                    <a:pt x="785336" y="552584"/>
                    <a:pt x="772242" y="551901"/>
                    <a:pt x="759141" y="551218"/>
                  </a:cubicBezTo>
                  <a:cubicBezTo>
                    <a:pt x="740121" y="550180"/>
                    <a:pt x="721102" y="549119"/>
                    <a:pt x="702082" y="548036"/>
                  </a:cubicBezTo>
                  <a:cubicBezTo>
                    <a:pt x="689398" y="547353"/>
                    <a:pt x="676713" y="546711"/>
                    <a:pt x="664036" y="545987"/>
                  </a:cubicBezTo>
                  <a:cubicBezTo>
                    <a:pt x="646818" y="544969"/>
                    <a:pt x="629608" y="543870"/>
                    <a:pt x="612404" y="542818"/>
                  </a:cubicBezTo>
                  <a:lnTo>
                    <a:pt x="578953" y="540769"/>
                  </a:lnTo>
                  <a:cubicBezTo>
                    <a:pt x="561885" y="539718"/>
                    <a:pt x="544818" y="538632"/>
                    <a:pt x="527751" y="537614"/>
                  </a:cubicBezTo>
                  <a:cubicBezTo>
                    <a:pt x="515463" y="536884"/>
                    <a:pt x="503215" y="536248"/>
                    <a:pt x="490968" y="535511"/>
                  </a:cubicBezTo>
                  <a:cubicBezTo>
                    <a:pt x="474857" y="534521"/>
                    <a:pt x="458752" y="533428"/>
                    <a:pt x="442647" y="532444"/>
                  </a:cubicBezTo>
                  <a:cubicBezTo>
                    <a:pt x="430359" y="531686"/>
                    <a:pt x="418071" y="531208"/>
                    <a:pt x="405857" y="530286"/>
                  </a:cubicBezTo>
                  <a:cubicBezTo>
                    <a:pt x="384974" y="528736"/>
                    <a:pt x="364084" y="527152"/>
                    <a:pt x="343255" y="525178"/>
                  </a:cubicBezTo>
                  <a:cubicBezTo>
                    <a:pt x="326830" y="523621"/>
                    <a:pt x="310390" y="521859"/>
                    <a:pt x="294149" y="519428"/>
                  </a:cubicBezTo>
                  <a:cubicBezTo>
                    <a:pt x="274111" y="515774"/>
                    <a:pt x="253753" y="514173"/>
                    <a:pt x="233390" y="514647"/>
                  </a:cubicBezTo>
                  <a:cubicBezTo>
                    <a:pt x="227464" y="514968"/>
                    <a:pt x="221470" y="514818"/>
                    <a:pt x="215517" y="514647"/>
                  </a:cubicBezTo>
                  <a:cubicBezTo>
                    <a:pt x="210139" y="514659"/>
                    <a:pt x="204765" y="514308"/>
                    <a:pt x="199433" y="513596"/>
                  </a:cubicBezTo>
                  <a:cubicBezTo>
                    <a:pt x="188510" y="511820"/>
                    <a:pt x="177683" y="509683"/>
                    <a:pt x="166883" y="507449"/>
                  </a:cubicBezTo>
                  <a:cubicBezTo>
                    <a:pt x="151679" y="504328"/>
                    <a:pt x="136203" y="501720"/>
                    <a:pt x="121484" y="497526"/>
                  </a:cubicBezTo>
                  <a:cubicBezTo>
                    <a:pt x="108981" y="493768"/>
                    <a:pt x="96760" y="489129"/>
                    <a:pt x="84913" y="483643"/>
                  </a:cubicBezTo>
                  <a:cubicBezTo>
                    <a:pt x="65422" y="475004"/>
                    <a:pt x="46389" y="465729"/>
                    <a:pt x="27191" y="456653"/>
                  </a:cubicBezTo>
                  <a:cubicBezTo>
                    <a:pt x="25249" y="455693"/>
                    <a:pt x="23417" y="454523"/>
                    <a:pt x="21730" y="453164"/>
                  </a:cubicBezTo>
                  <a:cubicBezTo>
                    <a:pt x="13149" y="446478"/>
                    <a:pt x="4478" y="439799"/>
                    <a:pt x="2205" y="429842"/>
                  </a:cubicBezTo>
                  <a:cubicBezTo>
                    <a:pt x="1290" y="426133"/>
                    <a:pt x="710" y="422384"/>
                    <a:pt x="0" y="418628"/>
                  </a:cubicBezTo>
                  <a:close/>
                </a:path>
              </a:pathLst>
            </a:custGeom>
            <a:grpFill/>
            <a:ln w="67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Text Placeholder">
              <a:extLst>
                <a:ext uri="{FF2B5EF4-FFF2-40B4-BE49-F238E27FC236}">
                  <a16:creationId xmlns:a16="http://schemas.microsoft.com/office/drawing/2014/main" id="{961B2237-539B-BF0B-8D9D-0481B5BE41B6}"/>
                </a:ext>
              </a:extLst>
            </p:cNvPr>
            <p:cNvSpPr txBox="1">
              <a:spLocks/>
            </p:cNvSpPr>
            <p:nvPr/>
          </p:nvSpPr>
          <p:spPr>
            <a:xfrm>
              <a:off x="7410140" y="1287144"/>
              <a:ext cx="537071" cy="307318"/>
            </a:xfrm>
            <a:prstGeom prst="rect">
              <a:avLst/>
            </a:prstGeom>
            <a:grpFill/>
          </p:spPr>
          <p:txBody>
            <a:bodyPr anchor="ctr" anchorCtr="0"/>
            <a:lstStyle>
              <a:lvl1pPr marL="0" indent="0" algn="ctr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Tx/>
                <a:buNone/>
                <a:defRPr sz="1400" b="1" i="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Tx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/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53AB4AB-BA23-B4D2-D0B0-B8A775B7F163}"/>
              </a:ext>
            </a:extLst>
          </p:cNvPr>
          <p:cNvSpPr txBox="1"/>
          <p:nvPr/>
        </p:nvSpPr>
        <p:spPr>
          <a:xfrm>
            <a:off x="7839502" y="1075414"/>
            <a:ext cx="34065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Can you match the right word to the right number?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178F7D2-CF5D-01A2-74B4-B7C5DC42CB45}"/>
              </a:ext>
            </a:extLst>
          </p:cNvPr>
          <p:cNvGraphicFramePr>
            <a:graphicFrameLocks noGrp="1"/>
          </p:cNvGraphicFramePr>
          <p:nvPr/>
        </p:nvGraphicFramePr>
        <p:xfrm>
          <a:off x="7877118" y="3047633"/>
          <a:ext cx="3594854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7427">
                  <a:extLst>
                    <a:ext uri="{9D8B030D-6E8A-4147-A177-3AD203B41FA5}">
                      <a16:colId xmlns:a16="http://schemas.microsoft.com/office/drawing/2014/main" val="2810309887"/>
                    </a:ext>
                  </a:extLst>
                </a:gridCol>
                <a:gridCol w="1797427">
                  <a:extLst>
                    <a:ext uri="{9D8B030D-6E8A-4147-A177-3AD203B41FA5}">
                      <a16:colId xmlns:a16="http://schemas.microsoft.com/office/drawing/2014/main" val="8385993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2800" b="1" dirty="0"/>
                        <a:t>Furniture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/>
                        <a:t>Number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971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Sieves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0523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Plates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9525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Mixing bowl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9333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1242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istoricEngland-Colour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65B9E3"/>
      </a:accent1>
      <a:accent2>
        <a:srgbClr val="F192B3"/>
      </a:accent2>
      <a:accent3>
        <a:srgbClr val="7FB5A9"/>
      </a:accent3>
      <a:accent4>
        <a:srgbClr val="F5C946"/>
      </a:accent4>
      <a:accent5>
        <a:srgbClr val="A761FF"/>
      </a:accent5>
      <a:accent6>
        <a:srgbClr val="F18C5C"/>
      </a:accent6>
      <a:hlink>
        <a:srgbClr val="32A2DB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cb168fb-557d-4aff-aaa1-591c64e5f6f0">
      <UserInfo>
        <DisplayName>Horsley, Daisy</DisplayName>
        <AccountId>21</AccountId>
        <AccountType/>
      </UserInfo>
      <UserInfo>
        <DisplayName>Angel, Victoria</DisplayName>
        <AccountId>24</AccountId>
        <AccountType/>
      </UserInfo>
    </SharedWithUsers>
    <_activity xmlns="be30f734-6a04-496a-ba73-5e5e8d7e44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E8938743425438F2EDCFC960B8DB1" ma:contentTypeVersion="15" ma:contentTypeDescription="Create a new document." ma:contentTypeScope="" ma:versionID="b874dd9b998a3b814aeccda84769c1ef">
  <xsd:schema xmlns:xsd="http://www.w3.org/2001/XMLSchema" xmlns:xs="http://www.w3.org/2001/XMLSchema" xmlns:p="http://schemas.microsoft.com/office/2006/metadata/properties" xmlns:ns3="3cb168fb-557d-4aff-aaa1-591c64e5f6f0" xmlns:ns4="be30f734-6a04-496a-ba73-5e5e8d7e44d2" targetNamespace="http://schemas.microsoft.com/office/2006/metadata/properties" ma:root="true" ma:fieldsID="bc6165daa2a6fe768080225ad7a2e212" ns3:_="" ns4:_="">
    <xsd:import namespace="3cb168fb-557d-4aff-aaa1-591c64e5f6f0"/>
    <xsd:import namespace="be30f734-6a04-496a-ba73-5e5e8d7e44d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Location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68fb-557d-4aff-aaa1-591c64e5f6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0f734-6a04-496a-ba73-5e5e8d7e4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6D2E43-4F90-40BF-B410-9AF81C15F411}">
  <ds:schemaRefs>
    <ds:schemaRef ds:uri="3cb168fb-557d-4aff-aaa1-591c64e5f6f0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e30f734-6a04-496a-ba73-5e5e8d7e44d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921F565-DE58-4D2E-B103-5CB618AE7B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04DFA7-9813-4078-BFF1-CD3E0309C0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b168fb-557d-4aff-aaa1-591c64e5f6f0"/>
    <ds:schemaRef ds:uri="be30f734-6a04-496a-ba73-5e5e8d7e4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900</Words>
  <Application>Microsoft Office PowerPoint</Application>
  <PresentationFormat>Widescreen</PresentationFormat>
  <Paragraphs>191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Source Sans Pro</vt:lpstr>
      <vt:lpstr>Source Sans Pro Bold</vt:lpstr>
      <vt:lpstr>Office Theme</vt:lpstr>
      <vt:lpstr>Can we be room detectives?</vt:lpstr>
      <vt:lpstr>Can YOU be a room detective? </vt:lpstr>
      <vt:lpstr>Room Detective</vt:lpstr>
      <vt:lpstr>Room Detective – Print out</vt:lpstr>
      <vt:lpstr>Room Detective – Furniture 1</vt:lpstr>
      <vt:lpstr>Room Detective – Furniture 2</vt:lpstr>
      <vt:lpstr>Room Detective – Furniture 3</vt:lpstr>
      <vt:lpstr>Room Detective – Objects 1</vt:lpstr>
      <vt:lpstr>Room Detective – Objects 2</vt:lpstr>
      <vt:lpstr>Room Detective – Objects 3</vt:lpstr>
      <vt:lpstr>Room Detective – did you work out what room this is? </vt:lpstr>
      <vt:lpstr>Extension/Further Work</vt:lpstr>
      <vt:lpstr>Kitchen Objects / Furniture – Print out</vt:lpstr>
      <vt:lpstr>Kitchen Objects / Furniture</vt:lpstr>
      <vt:lpstr>So, what did the Victorians do?</vt:lpstr>
      <vt:lpstr>Or if they were rich…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Cheese, Emily-Ann</dc:creator>
  <cp:lastModifiedBy>McHarg, Catherine</cp:lastModifiedBy>
  <cp:revision>6</cp:revision>
  <dcterms:created xsi:type="dcterms:W3CDTF">2022-11-29T11:24:41Z</dcterms:created>
  <dcterms:modified xsi:type="dcterms:W3CDTF">2025-01-07T17:06:49Z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0x010100AE6E8938743425438F2EDCFC960B8DB1</vt:lpwstr>
  </property>
  <property fmtid="{D5CDD505-2E9C-101B-9397-08002B2CF9AE}" pid="3" name="MediaServiceImageTags">
    <vt:lpwstr/>
  </property>
</Properties>
</file>