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4"/>
  </p:notesMasterIdLst>
  <p:handoutMasterIdLst>
    <p:handoutMasterId r:id="rId75"/>
  </p:handoutMasterIdLst>
  <p:sldIdLst>
    <p:sldId id="362" r:id="rId5"/>
    <p:sldId id="363" r:id="rId6"/>
    <p:sldId id="364" r:id="rId7"/>
    <p:sldId id="365" r:id="rId8"/>
    <p:sldId id="366" r:id="rId9"/>
    <p:sldId id="367" r:id="rId10"/>
    <p:sldId id="368" r:id="rId11"/>
    <p:sldId id="369" r:id="rId12"/>
    <p:sldId id="370" r:id="rId13"/>
    <p:sldId id="372" r:id="rId14"/>
    <p:sldId id="373" r:id="rId15"/>
    <p:sldId id="374" r:id="rId16"/>
    <p:sldId id="375" r:id="rId17"/>
    <p:sldId id="376" r:id="rId18"/>
    <p:sldId id="377" r:id="rId19"/>
    <p:sldId id="378" r:id="rId20"/>
    <p:sldId id="379" r:id="rId21"/>
    <p:sldId id="380" r:id="rId22"/>
    <p:sldId id="381" r:id="rId23"/>
    <p:sldId id="382" r:id="rId24"/>
    <p:sldId id="383" r:id="rId25"/>
    <p:sldId id="384" r:id="rId26"/>
    <p:sldId id="386" r:id="rId27"/>
    <p:sldId id="387" r:id="rId28"/>
    <p:sldId id="388" r:id="rId29"/>
    <p:sldId id="389" r:id="rId30"/>
    <p:sldId id="390" r:id="rId31"/>
    <p:sldId id="391" r:id="rId32"/>
    <p:sldId id="392" r:id="rId33"/>
    <p:sldId id="393" r:id="rId34"/>
    <p:sldId id="394" r:id="rId35"/>
    <p:sldId id="395" r:id="rId36"/>
    <p:sldId id="396" r:id="rId37"/>
    <p:sldId id="397" r:id="rId38"/>
    <p:sldId id="398" r:id="rId39"/>
    <p:sldId id="399" r:id="rId40"/>
    <p:sldId id="400" r:id="rId41"/>
    <p:sldId id="401" r:id="rId42"/>
    <p:sldId id="402" r:id="rId43"/>
    <p:sldId id="403" r:id="rId44"/>
    <p:sldId id="404" r:id="rId45"/>
    <p:sldId id="405" r:id="rId46"/>
    <p:sldId id="406" r:id="rId47"/>
    <p:sldId id="407" r:id="rId48"/>
    <p:sldId id="408" r:id="rId49"/>
    <p:sldId id="409" r:id="rId50"/>
    <p:sldId id="410" r:id="rId51"/>
    <p:sldId id="411" r:id="rId52"/>
    <p:sldId id="412" r:id="rId53"/>
    <p:sldId id="413" r:id="rId54"/>
    <p:sldId id="414" r:id="rId55"/>
    <p:sldId id="415" r:id="rId56"/>
    <p:sldId id="416" r:id="rId57"/>
    <p:sldId id="417" r:id="rId58"/>
    <p:sldId id="418" r:id="rId59"/>
    <p:sldId id="419" r:id="rId60"/>
    <p:sldId id="420" r:id="rId61"/>
    <p:sldId id="421" r:id="rId62"/>
    <p:sldId id="422" r:id="rId63"/>
    <p:sldId id="423" r:id="rId64"/>
    <p:sldId id="424" r:id="rId65"/>
    <p:sldId id="425" r:id="rId66"/>
    <p:sldId id="426" r:id="rId67"/>
    <p:sldId id="427" r:id="rId68"/>
    <p:sldId id="428" r:id="rId69"/>
    <p:sldId id="429" r:id="rId70"/>
    <p:sldId id="430" r:id="rId71"/>
    <p:sldId id="431" r:id="rId72"/>
    <p:sldId id="432"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C946"/>
    <a:srgbClr val="7AA62C"/>
    <a:srgbClr val="ADD0F0"/>
    <a:srgbClr val="F192B4"/>
    <a:srgbClr val="7EB5A9"/>
    <a:srgbClr val="FBECCC"/>
    <a:srgbClr val="99BF71"/>
    <a:srgbClr val="B62126"/>
    <a:srgbClr val="596CA4"/>
    <a:srgbClr val="EC6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F078D7-6FEB-334C-97A5-B4970660C869}" v="54" dt="2023-07-14T13:31:21.4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9" autoAdjust="0"/>
    <p:restoredTop sz="86395"/>
  </p:normalViewPr>
  <p:slideViewPr>
    <p:cSldViewPr snapToGrid="0">
      <p:cViewPr varScale="1">
        <p:scale>
          <a:sx n="94" d="100"/>
          <a:sy n="94" d="100"/>
        </p:scale>
        <p:origin x="1080" y="90"/>
      </p:cViewPr>
      <p:guideLst>
        <p:guide orient="horz" pos="4110"/>
        <p:guide pos="3749"/>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24" d="100"/>
          <a:sy n="124" d="100"/>
        </p:scale>
        <p:origin x="3848"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8/9/2024</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8/9/2024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caring-for-people-isolation-hospitals"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historicengland.org.uk/images-books/photos/item/MED01/01/2128"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istoricengland.org.uk/images-books/photos/item/MED01/01/2717"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historicengland.org.uk/images-books/photos/item/MED01/01/2717"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historicengland.org.uk/images-books/photos/item/BB92/07249"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historicengland.org.uk/images-books/photos/item/MED01/01/0428"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historicengland.org.uk/images-books/photos/item/BL20157"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historicengland.org.uk/images-books/photos/item/MED01/01/2717"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historicengland.org.uk/images-books/photos/item/MED01/01/2726"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zitis.myzen.co.uk/sthelier.html"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historicengland.org.uk/images-books/photos/item/MED01/01/3757"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historicengland.org.uk/images-books/photos/item/MED01/01/2358"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caring-for-people-isolation-hospital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british-history.ac.uk/vch/essex/vol5/pp281-294#fnn286"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historicengland.org.uk/images-books/archive/collections/aerial-photos/record/epw005337" TargetMode="External"/><Relationship Id="rId5" Type="http://schemas.openxmlformats.org/officeDocument/2006/relationships/hyperlink" Target="https://ezitis.myzen.co.uk/dagenham.html" TargetMode="External"/><Relationship Id="rId4" Type="http://schemas.openxmlformats.org/officeDocument/2006/relationships/hyperlink" Target="https://www.british-history.ac.uk/vch/essex/vol5/pp281-294"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historicengland.org.uk/images-books/photos/item/MED01/01/0429"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lostliverpool.blogspot.com/2008/02/history-of-university-hospital-aintree.html"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historicengland.org.uk/images-books/archive/collections/aerial-photos/record/epr000615" TargetMode="External"/><Relationship Id="rId4" Type="http://schemas.openxmlformats.org/officeDocument/2006/relationships/hyperlink" Target="https://www.liverpoolecho.co.uk/news/health/a-history-of-healthcare-3492855"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historicengland.org.uk/images-books/photos/item/MED01/01/3318"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historicengland.org.uk/images-books/photos/item/MED01/01/1912"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historicengland.org.uk/images-books/photos/item/MED01/01/3319"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zitis.myzen.co.uk/sthelier.html"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historicengland.org.uk/images-books/photos/item/MED01/01/3758"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historicengland.org.uk/images-books/photos/item/MED01/01/0179"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historicengland.org.uk/images-books/photos/item/MED01/01/3855"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historicengland.org.uk/images-books/photos/item/MED01/01/0323"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leicester.omeka.net/exhibits/show/postwar"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leicester.omeka.net/exhibits/show/postwar/health/tb"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gresham.ac.uk/lecture/transcript/download/front-line-infectious-disease-control-at-britains-borders/"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historicengland.org.uk/images-books/photos/item/AA001810"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historicengland.org.uk/images-books/photos/item/IC171/004"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historicengland.org.uk/images-books/photos/item/IC171/005"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historicengland.org.uk/images-books/photos/item/IOE01/15293/08"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historic-hospitals.com/2015/08/30/humphreys-hospital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historic-hospitals.com/2015/08/30/humphreys-hospitals/"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historicengland.org.uk/images-books/photos/item/JLP01/09/820189"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historicengland.org.uk/images-books/photos/item/IOE01/06536/21"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historicengland.org.uk/listing/what-is-designation/heritage-highlights/jenners-hut-birthplace-public-health/"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historicengland.org.uk/get-involved/100-places/science-discovery/cholera-smallpox-immunology/"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how-you-can-enrich-the-list/"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ellcomecollection.org/works?query=%22Dimsdale,%20Thomas,%201712-1800.%22"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en.wikipedia.org/wiki/Thomas_Dimsdal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ellcomecollection.org/works?query=%22Dimsdale,%20Thomas,%201712-1800.%22"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wiltshire-opc.org.uk/Items/Mere/Mere%20-%20History%20of%20St.%20Michaels.pdf"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wiltshire-opc.org.uk/Items/Mere/Mere%20-%20History%20of%20St.%20Michaels.pdf"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bl.uk/catalogues/illuminatedmanuscripts/ILLUMIN.ASP?Size=mid&amp;IllID=61638"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www.littlewaychapel.com/blog/simple-childrens-lesson-for-st-francis-day"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eveningnews24.co.uk/news/lazar-house-sprowston-leper-hospital-norwich-heritage-open-days-1-6278849"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eveningnews24.co.uk/news/lazar-house-sprowston-leper-hospital-norwich-heritage-open-days-1-6278849"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historicengland.org.uk/images-books/photos/item/MED01/01/0428"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historicengland.org.uk/images-books/photos/item/MED01/01/2128"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historicengland.org.uk/images-books/photos/item/MED01/01/0377"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This PowerPoint relates to this Teaching  Activity: </a:t>
            </a:r>
            <a:r>
              <a:rPr lang="en-US" sz="1200" dirty="0">
                <a:latin typeface="Arial" panose="020B0604020202020204" pitchFamily="34" charset="0"/>
                <a:cs typeface="Arial" panose="020B0604020202020204" pitchFamily="34" charset="0"/>
                <a:hlinkClick r:id="rId3"/>
              </a:rPr>
              <a:t>https://historicengland.org.uk/services-skills/education/teaching-activities/caring-for-people-isolation-hospitals</a:t>
            </a: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kern="1200" baseline="0" dirty="0">
                <a:solidFill>
                  <a:schemeClr val="tx1"/>
                </a:solidFill>
                <a:effectLst/>
                <a:latin typeface="+mn-lt"/>
                <a:ea typeface="+mn-ea"/>
                <a:cs typeface="+mn-cs"/>
              </a:rPr>
              <a:t>Source: </a:t>
            </a:r>
            <a:r>
              <a:rPr lang="en-GB" dirty="0">
                <a:ea typeface="MS PGothic" pitchFamily="34" charset="-128"/>
                <a:cs typeface="Arial" charset="0"/>
              </a:rPr>
              <a:t>Historic England Archive.</a:t>
            </a:r>
            <a:r>
              <a:rPr lang="en-GB" baseline="0" dirty="0">
                <a:ea typeface="MS PGothic" pitchFamily="34" charset="-128"/>
                <a:cs typeface="Arial" charset="0"/>
              </a:rPr>
              <a:t> </a:t>
            </a:r>
            <a:r>
              <a:rPr lang="en-GB" sz="1200" b="0" i="0" kern="1200" dirty="0">
                <a:solidFill>
                  <a:schemeClr val="tx1"/>
                </a:solidFill>
                <a:effectLst/>
                <a:latin typeface="+mn-lt"/>
                <a:ea typeface="+mn-ea"/>
                <a:cs typeface="+mn-cs"/>
              </a:rPr>
              <a:t>Patients outside a ward at the King George V Sanatorium, </a:t>
            </a:r>
            <a:r>
              <a:rPr lang="en-GB" sz="1200" b="0" i="0" kern="1200" dirty="0" err="1">
                <a:solidFill>
                  <a:schemeClr val="tx1"/>
                </a:solidFill>
                <a:effectLst/>
                <a:latin typeface="+mn-lt"/>
                <a:ea typeface="+mn-ea"/>
                <a:cs typeface="+mn-cs"/>
              </a:rPr>
              <a:t>Hambledon</a:t>
            </a:r>
            <a:r>
              <a:rPr lang="en-GB" sz="1200" b="0" i="0" kern="1200" dirty="0">
                <a:solidFill>
                  <a:schemeClr val="tx1"/>
                </a:solidFill>
                <a:effectLst/>
                <a:latin typeface="+mn-lt"/>
                <a:ea typeface="+mn-ea"/>
                <a:cs typeface="+mn-cs"/>
              </a:rPr>
              <a:t> </a:t>
            </a:r>
            <a:r>
              <a:rPr lang="en-GB" dirty="0">
                <a:ea typeface="MS PGothic" pitchFamily="34" charset="-128"/>
                <a:cs typeface="Arial" charset="0"/>
              </a:rPr>
              <a:t>- </a:t>
            </a:r>
            <a:r>
              <a:rPr lang="en-GB" b="0" i="0" dirty="0">
                <a:solidFill>
                  <a:srgbClr val="151515"/>
                </a:solidFill>
                <a:effectLst/>
                <a:latin typeface="Source Sans Pro" panose="020B0503030403020204" pitchFamily="34" charset="0"/>
              </a:rPr>
              <a:t>29 Oct 1941 </a:t>
            </a:r>
            <a:r>
              <a:rPr lang="en-GB" dirty="0">
                <a:ea typeface="MS PGothic" pitchFamily="34" charset="-128"/>
                <a:cs typeface="Arial" charset="0"/>
              </a:rPr>
              <a:t>Ref: </a:t>
            </a:r>
            <a:r>
              <a:rPr lang="en-GB" b="0" i="0" dirty="0">
                <a:solidFill>
                  <a:srgbClr val="151515"/>
                </a:solidFill>
                <a:effectLst/>
                <a:latin typeface="Source Sans Pro" panose="020B0503030403020204" pitchFamily="34" charset="0"/>
              </a:rPr>
              <a:t>MED01/01/2128 -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https://historicengland.org.uk/images-books/photos/item/MED01/01/2128</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1768111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Source: </a:t>
            </a:r>
            <a:r>
              <a:rPr lang="en-GB" dirty="0">
                <a:ea typeface="MS PGothic" pitchFamily="34" charset="-128"/>
                <a:cs typeface="Arial" charset="0"/>
              </a:rPr>
              <a:t>Historic England Archive.</a:t>
            </a:r>
            <a:r>
              <a:rPr lang="en-GB" baseline="0" dirty="0">
                <a:ea typeface="MS PGothic" pitchFamily="34" charset="-128"/>
                <a:cs typeface="Arial" charset="0"/>
              </a:rPr>
              <a:t> </a:t>
            </a:r>
            <a:r>
              <a:rPr lang="en-GB" sz="1200" b="0" i="0" kern="1200" dirty="0">
                <a:solidFill>
                  <a:schemeClr val="tx1"/>
                </a:solidFill>
                <a:effectLst/>
                <a:latin typeface="+mn-lt"/>
                <a:ea typeface="+mn-ea"/>
                <a:cs typeface="+mn-cs"/>
              </a:rPr>
              <a:t>An exterior view of the nurses' home at Harefield (TB) Sanatorium</a:t>
            </a:r>
            <a:r>
              <a:rPr lang="en-GB" dirty="0"/>
              <a:t>, </a:t>
            </a:r>
            <a:r>
              <a:rPr lang="en-GB" baseline="0" dirty="0">
                <a:latin typeface="Arial" panose="020B0604020202020204" pitchFamily="34" charset="0"/>
                <a:cs typeface="Arial" panose="020B0604020202020204" pitchFamily="34" charset="0"/>
              </a:rPr>
              <a:t>Harefield Sanitorium, Harefield, Greater London</a:t>
            </a:r>
            <a:r>
              <a:rPr lang="en-GB" baseline="0" dirty="0">
                <a:latin typeface="+mn-lt"/>
                <a:ea typeface="MS PGothic" pitchFamily="34" charset="-128"/>
                <a:cs typeface="Arial" charset="0"/>
              </a:rPr>
              <a:t> </a:t>
            </a:r>
            <a:r>
              <a:rPr lang="en-GB" dirty="0">
                <a:ea typeface="MS PGothic" pitchFamily="34" charset="-128"/>
                <a:cs typeface="Arial" charset="0"/>
              </a:rPr>
              <a:t>– 8</a:t>
            </a:r>
            <a:r>
              <a:rPr lang="en-GB" baseline="30000" dirty="0">
                <a:ea typeface="MS PGothic" pitchFamily="34" charset="-128"/>
                <a:cs typeface="Arial" charset="0"/>
              </a:rPr>
              <a:t>th</a:t>
            </a:r>
            <a:r>
              <a:rPr lang="en-GB" dirty="0">
                <a:ea typeface="MS PGothic" pitchFamily="34" charset="-128"/>
                <a:cs typeface="Arial" charset="0"/>
              </a:rPr>
              <a:t> March 1942 Ref:</a:t>
            </a:r>
            <a:r>
              <a:rPr lang="en-GB" sz="1200" b="0" i="0" kern="1200" dirty="0">
                <a:solidFill>
                  <a:schemeClr val="tx1"/>
                </a:solidFill>
                <a:effectLst/>
                <a:latin typeface="+mn-lt"/>
                <a:ea typeface="+mn-ea"/>
                <a:cs typeface="+mn-cs"/>
              </a:rPr>
              <a:t>med01_01_2717 -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https://historicengland.org.uk/images-books/photos/item/MED01/01/2717</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939822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Source: </a:t>
            </a:r>
            <a:r>
              <a:rPr lang="en-GB" dirty="0">
                <a:ea typeface="MS PGothic" pitchFamily="34" charset="-128"/>
                <a:cs typeface="Arial" charset="0"/>
              </a:rPr>
              <a:t>Historic England Archive.</a:t>
            </a:r>
            <a:r>
              <a:rPr lang="en-GB" baseline="0" dirty="0">
                <a:ea typeface="MS PGothic" pitchFamily="34" charset="-128"/>
                <a:cs typeface="Arial" charset="0"/>
              </a:rPr>
              <a:t> </a:t>
            </a:r>
            <a:r>
              <a:rPr lang="en-GB" sz="1200" b="0" i="0" kern="1200" dirty="0">
                <a:solidFill>
                  <a:schemeClr val="tx1"/>
                </a:solidFill>
                <a:effectLst/>
                <a:latin typeface="+mn-lt"/>
                <a:ea typeface="+mn-ea"/>
                <a:cs typeface="+mn-cs"/>
              </a:rPr>
              <a:t>An exterior view of the nurses' home at Harefield (TB) Sanatorium</a:t>
            </a:r>
            <a:r>
              <a:rPr lang="en-GB" dirty="0"/>
              <a:t>, </a:t>
            </a:r>
            <a:r>
              <a:rPr lang="en-GB" baseline="0" dirty="0">
                <a:latin typeface="Arial" panose="020B0604020202020204" pitchFamily="34" charset="0"/>
                <a:cs typeface="Arial" panose="020B0604020202020204" pitchFamily="34" charset="0"/>
              </a:rPr>
              <a:t>Harefield Sanitorium, Harefield, Greater London</a:t>
            </a:r>
            <a:r>
              <a:rPr lang="en-GB" baseline="0" dirty="0">
                <a:latin typeface="+mn-lt"/>
                <a:ea typeface="MS PGothic" pitchFamily="34" charset="-128"/>
                <a:cs typeface="Arial" charset="0"/>
              </a:rPr>
              <a:t> </a:t>
            </a:r>
            <a:r>
              <a:rPr lang="en-GB" dirty="0">
                <a:ea typeface="MS PGothic" pitchFamily="34" charset="-128"/>
                <a:cs typeface="Arial" charset="0"/>
              </a:rPr>
              <a:t>– 8</a:t>
            </a:r>
            <a:r>
              <a:rPr lang="en-GB" baseline="30000" dirty="0">
                <a:ea typeface="MS PGothic" pitchFamily="34" charset="-128"/>
                <a:cs typeface="Arial" charset="0"/>
              </a:rPr>
              <a:t>th</a:t>
            </a:r>
            <a:r>
              <a:rPr lang="en-GB" dirty="0">
                <a:ea typeface="MS PGothic" pitchFamily="34" charset="-128"/>
                <a:cs typeface="Arial" charset="0"/>
              </a:rPr>
              <a:t> March 1942 Ref:</a:t>
            </a:r>
            <a:r>
              <a:rPr lang="en-GB" sz="1200" b="0" i="0" kern="1200" dirty="0">
                <a:solidFill>
                  <a:schemeClr val="tx1"/>
                </a:solidFill>
                <a:effectLst/>
                <a:latin typeface="+mn-lt"/>
                <a:ea typeface="+mn-ea"/>
                <a:cs typeface="+mn-cs"/>
              </a:rPr>
              <a:t>med01_01_2717 -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https://historicengland.org.uk/images-books/photos/item/MED01/01/2717</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807408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Fresh air formed an important part of the treatment for tuberculosis, with many hospitals using open windows and balconies. These revolving sleeping chalets were a feature of the treatment at </a:t>
            </a:r>
            <a:r>
              <a:rPr lang="en-GB" dirty="0" err="1">
                <a:latin typeface="Arial" panose="020B0604020202020204" pitchFamily="34" charset="0"/>
                <a:cs typeface="Arial" panose="020B0604020202020204" pitchFamily="34" charset="0"/>
              </a:rPr>
              <a:t>Mundesley</a:t>
            </a:r>
            <a:r>
              <a:rPr lang="en-GB" dirty="0">
                <a:latin typeface="Arial" panose="020B0604020202020204" pitchFamily="34" charset="0"/>
                <a:cs typeface="Arial" panose="020B0604020202020204" pitchFamily="34" charset="0"/>
              </a:rPr>
              <a:t> Hospital from around 1900. Note</a:t>
            </a:r>
            <a:r>
              <a:rPr lang="en-GB" baseline="0" dirty="0">
                <a:latin typeface="Arial" panose="020B0604020202020204" pitchFamily="34" charset="0"/>
                <a:cs typeface="Arial" panose="020B0604020202020204" pitchFamily="34" charset="0"/>
              </a:rPr>
              <a:t> how the huts are on wheels so that they can moved to face into the sun or wind to provide the best ‘fresh air’ for the patients. </a:t>
            </a:r>
            <a:r>
              <a:rPr lang="en-GB" sz="1200" b="0" i="0" kern="1200" dirty="0" err="1">
                <a:solidFill>
                  <a:schemeClr val="tx1"/>
                </a:solidFill>
                <a:effectLst/>
                <a:latin typeface="+mn-lt"/>
                <a:ea typeface="+mn-ea"/>
                <a:cs typeface="+mn-cs"/>
              </a:rPr>
              <a:t>Mundesley</a:t>
            </a:r>
            <a:r>
              <a:rPr lang="en-GB" sz="1200" b="0" i="0" kern="1200" dirty="0">
                <a:solidFill>
                  <a:schemeClr val="tx1"/>
                </a:solidFill>
                <a:effectLst/>
                <a:latin typeface="+mn-lt"/>
                <a:ea typeface="+mn-ea"/>
                <a:cs typeface="+mn-cs"/>
              </a:rPr>
              <a:t> Hospital was established by F W Burton-Fanning - as a TB sanatorium for rich patients. It was one of the first private TB sanatoria and the first large one to be built in England. It was modelled on TB sanatoria in Germany and Switzerland where open-air treatment had been pioneered.</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 </a:t>
            </a:r>
            <a:endParaRPr lang="en-GB"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dirty="0">
                <a:latin typeface="Arial" panose="020B0604020202020204" pitchFamily="34" charset="0"/>
                <a:cs typeface="Arial" panose="020B0604020202020204" pitchFamily="34" charset="0"/>
              </a:rPr>
              <a:t>Crown </a:t>
            </a:r>
            <a:r>
              <a:rPr lang="en-GB" dirty="0" err="1">
                <a:latin typeface="Arial" panose="020B0604020202020204" pitchFamily="34" charset="0"/>
                <a:cs typeface="Arial" panose="020B0604020202020204" pitchFamily="34" charset="0"/>
              </a:rPr>
              <a:t>copyright.NMR</a:t>
            </a:r>
            <a:r>
              <a:rPr lang="en-GB" dirty="0">
                <a:latin typeface="Arial" panose="020B0604020202020204" pitchFamily="34" charset="0"/>
                <a:cs typeface="Arial" panose="020B0604020202020204" pitchFamily="34" charset="0"/>
              </a:rPr>
              <a:t> </a:t>
            </a:r>
            <a:r>
              <a:rPr lang="en-GB" dirty="0">
                <a:ea typeface="MS PGothic" pitchFamily="34" charset="-128"/>
                <a:cs typeface="Arial" charset="0"/>
              </a:rPr>
              <a:t>Historic England Archive.</a:t>
            </a:r>
            <a:r>
              <a:rPr lang="en-GB" baseline="0" dirty="0">
                <a:ea typeface="MS PGothic" pitchFamily="34" charset="-128"/>
                <a:cs typeface="Arial" charset="0"/>
              </a:rPr>
              <a:t> </a:t>
            </a:r>
            <a:r>
              <a:rPr lang="en-GB" dirty="0">
                <a:latin typeface="Arial" panose="020B0604020202020204" pitchFamily="34" charset="0"/>
                <a:cs typeface="Arial" panose="020B0604020202020204" pitchFamily="34" charset="0"/>
              </a:rPr>
              <a:t>Shelters at </a:t>
            </a:r>
            <a:r>
              <a:rPr lang="en-GB" dirty="0" err="1">
                <a:latin typeface="Arial" panose="020B0604020202020204" pitchFamily="34" charset="0"/>
                <a:cs typeface="Arial" panose="020B0604020202020204" pitchFamily="34" charset="0"/>
              </a:rPr>
              <a:t>Mundesley</a:t>
            </a:r>
            <a:r>
              <a:rPr lang="en-GB" dirty="0">
                <a:latin typeface="Arial" panose="020B0604020202020204" pitchFamily="34" charset="0"/>
                <a:cs typeface="Arial" panose="020B0604020202020204" pitchFamily="34" charset="0"/>
              </a:rPr>
              <a:t> Hospital, Norfolk</a:t>
            </a:r>
            <a:r>
              <a:rPr lang="en-GB" dirty="0">
                <a:ea typeface="MS PGothic" pitchFamily="34" charset="-128"/>
                <a:cs typeface="Arial" charset="0"/>
              </a:rPr>
              <a:t> - </a:t>
            </a:r>
            <a:r>
              <a:rPr lang="en-GB" dirty="0">
                <a:latin typeface="Arial" panose="020B0604020202020204" pitchFamily="34" charset="0"/>
                <a:cs typeface="Arial" panose="020B0604020202020204" pitchFamily="34" charset="0"/>
              </a:rPr>
              <a:t>September 1992 </a:t>
            </a:r>
            <a:r>
              <a:rPr lang="en-GB" dirty="0">
                <a:ea typeface="MS PGothic" pitchFamily="34" charset="-128"/>
                <a:cs typeface="Arial" charset="0"/>
              </a:rPr>
              <a:t> Ref:</a:t>
            </a:r>
            <a:r>
              <a:rPr lang="en-GB" dirty="0">
                <a:latin typeface="Arial" panose="020B0604020202020204" pitchFamily="34" charset="0"/>
                <a:cs typeface="Arial" panose="020B0604020202020204" pitchFamily="34" charset="0"/>
              </a:rPr>
              <a:t>bb92/07249 -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https://historicengland.org.uk/images-books/photos/item/BB92/07249</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672047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caption on the reverse of the photograph reads: “Oxford City isolation hospital, Oxford. Part of the women’s section of the open-air T.B. wards at the Oxford City Isolation Hospital, Oxford.” </a:t>
            </a:r>
            <a:endParaRPr lang="en-GB" dirty="0">
              <a:ea typeface="MS PGothic" pitchFamily="34" charset="-128"/>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kern="1200" baseline="0" dirty="0">
                <a:solidFill>
                  <a:schemeClr val="tx1"/>
                </a:solidFill>
                <a:effectLst/>
                <a:latin typeface="+mn-lt"/>
                <a:ea typeface="+mn-ea"/>
                <a:cs typeface="+mn-cs"/>
              </a:rPr>
              <a:t>Source: </a:t>
            </a:r>
            <a:r>
              <a:rPr lang="en-GB" dirty="0">
                <a:ea typeface="MS PGothic" pitchFamily="34" charset="-128"/>
                <a:cs typeface="Arial" charset="0"/>
              </a:rPr>
              <a:t>Historic England Archive.</a:t>
            </a:r>
            <a:r>
              <a:rPr lang="en-GB" baseline="0" dirty="0">
                <a:ea typeface="MS PGothic" pitchFamily="34" charset="-128"/>
                <a:cs typeface="Arial" charset="0"/>
              </a:rPr>
              <a:t> </a:t>
            </a:r>
            <a:r>
              <a:rPr lang="en-GB" sz="1200" b="0" i="0" kern="1200" dirty="0">
                <a:solidFill>
                  <a:schemeClr val="tx1"/>
                </a:solidFill>
                <a:effectLst/>
                <a:latin typeface="+mn-lt"/>
                <a:ea typeface="+mn-ea"/>
                <a:cs typeface="+mn-cs"/>
              </a:rPr>
              <a:t>The exterior of the open-air women's ward and veranda at Cold Arbour Hospital,</a:t>
            </a:r>
            <a:r>
              <a:rPr lang="en-GB" sz="1200" b="0" i="0" kern="1200" baseline="0" dirty="0">
                <a:solidFill>
                  <a:schemeClr val="tx1"/>
                </a:solidFill>
                <a:effectLst/>
                <a:latin typeface="+mn-lt"/>
                <a:ea typeface="+mn-ea"/>
                <a:cs typeface="+mn-cs"/>
              </a:rPr>
              <a:t> Oxford</a:t>
            </a:r>
            <a:r>
              <a:rPr lang="en-GB" dirty="0">
                <a:ea typeface="MS PGothic" pitchFamily="34" charset="-128"/>
                <a:cs typeface="Arial" charset="0"/>
              </a:rPr>
              <a:t> - 24th June 1939 Ref:</a:t>
            </a:r>
            <a:r>
              <a:rPr lang="en-GB" sz="1200" b="0" i="0" kern="1200" dirty="0">
                <a:solidFill>
                  <a:schemeClr val="tx1"/>
                </a:solidFill>
                <a:effectLst/>
                <a:latin typeface="+mn-lt"/>
                <a:ea typeface="+mn-ea"/>
                <a:cs typeface="+mn-cs"/>
              </a:rPr>
              <a:t>med01_01_0428 -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https://historicengland.org.uk/images-books/photos/item/MED01/01/0428</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125672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London Fever Hospital was a voluntary run infectious diseases hospital founded in 1802, moving to Liverpool Road in 1848. This photograph shows a ward designed in the early 20th century by Keith Downes Young, architect to the London Fever Hospital for over 40 years.</a:t>
            </a:r>
            <a:endParaRPr lang="en-GB" dirty="0">
              <a:ea typeface="MS PGothic" pitchFamily="34" charset="-128"/>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a:t>
            </a:r>
            <a:r>
              <a:rPr lang="en-GB" sz="1200" kern="1200" baseline="0" dirty="0">
                <a:solidFill>
                  <a:schemeClr val="tx1"/>
                </a:solidFill>
                <a:effectLst/>
                <a:latin typeface="+mn-lt"/>
                <a:ea typeface="+mn-ea"/>
                <a:cs typeface="+mn-cs"/>
              </a:rPr>
              <a:t> Source: </a:t>
            </a:r>
            <a:r>
              <a:rPr lang="en-GB" dirty="0">
                <a:ea typeface="MS PGothic" pitchFamily="34" charset="-128"/>
                <a:cs typeface="Arial" charset="0"/>
              </a:rPr>
              <a:t>Historic England Archive.</a:t>
            </a:r>
            <a:r>
              <a:rPr lang="en-GB" baseline="0" dirty="0">
                <a:ea typeface="MS PGothic" pitchFamily="34" charset="-128"/>
                <a:cs typeface="Arial" charset="0"/>
              </a:rPr>
              <a:t> </a:t>
            </a:r>
            <a:r>
              <a:rPr lang="en-GB" sz="1200" b="0" i="0" kern="1200" dirty="0">
                <a:solidFill>
                  <a:schemeClr val="tx1"/>
                </a:solidFill>
                <a:effectLst/>
                <a:latin typeface="+mn-lt"/>
                <a:ea typeface="+mn-ea"/>
                <a:cs typeface="+mn-cs"/>
              </a:rPr>
              <a:t>The Female Scarlet Ward at the London Fever Hospital,</a:t>
            </a:r>
            <a:r>
              <a:rPr lang="en-GB" sz="1200" b="0" i="0" kern="1200" baseline="0" dirty="0">
                <a:solidFill>
                  <a:schemeClr val="tx1"/>
                </a:solidFill>
                <a:effectLst/>
                <a:latin typeface="+mn-lt"/>
                <a:ea typeface="+mn-ea"/>
                <a:cs typeface="+mn-cs"/>
              </a:rPr>
              <a:t> Liverpool Road, Islington, London</a:t>
            </a:r>
            <a:r>
              <a:rPr lang="en-GB" dirty="0">
                <a:ea typeface="MS PGothic" pitchFamily="34" charset="-128"/>
                <a:cs typeface="Arial" charset="0"/>
              </a:rPr>
              <a:t> – Jan-Feb 1908 Ref:</a:t>
            </a:r>
            <a:r>
              <a:rPr lang="en-GB" sz="1200" b="0" i="0" kern="1200" baseline="0" dirty="0">
                <a:solidFill>
                  <a:schemeClr val="tx1"/>
                </a:solidFill>
                <a:effectLst/>
                <a:latin typeface="+mn-lt"/>
                <a:ea typeface="+mn-ea"/>
                <a:cs typeface="+mn-cs"/>
              </a:rPr>
              <a:t> bl20157 -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https://historicengland.org.uk/images-books/photos/item/BL20157</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780168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caption on the reverse of the photograph reads: “Training in a T.B. hospital (Pictures taken at </a:t>
            </a:r>
            <a:r>
              <a:rPr lang="en-GB" sz="1200" b="0" i="0" kern="1200" dirty="0" err="1">
                <a:solidFill>
                  <a:schemeClr val="tx1"/>
                </a:solidFill>
                <a:effectLst/>
                <a:latin typeface="+mn-lt"/>
                <a:ea typeface="+mn-ea"/>
                <a:cs typeface="+mn-cs"/>
              </a:rPr>
              <a:t>Harefields</a:t>
            </a:r>
            <a:r>
              <a:rPr lang="en-GB" sz="1200" b="0" i="0" kern="1200" dirty="0">
                <a:solidFill>
                  <a:schemeClr val="tx1"/>
                </a:solidFill>
                <a:effectLst/>
                <a:latin typeface="+mn-lt"/>
                <a:ea typeface="+mn-ea"/>
                <a:cs typeface="+mn-cs"/>
              </a:rPr>
              <a:t> Hospital, (Middlesex County Council) Middlesex) Picture shows part of the exterior of the fine Nurses’ Home at </a:t>
            </a:r>
            <a:r>
              <a:rPr lang="en-GB" sz="1200" b="0" i="0" kern="1200" dirty="0" err="1">
                <a:solidFill>
                  <a:schemeClr val="tx1"/>
                </a:solidFill>
                <a:effectLst/>
                <a:latin typeface="+mn-lt"/>
                <a:ea typeface="+mn-ea"/>
                <a:cs typeface="+mn-cs"/>
              </a:rPr>
              <a:t>Harefields</a:t>
            </a:r>
            <a:r>
              <a:rPr lang="en-GB" sz="1200" b="0" i="0" kern="1200" dirty="0">
                <a:solidFill>
                  <a:schemeClr val="tx1"/>
                </a:solidFill>
                <a:effectLst/>
                <a:latin typeface="+mn-lt"/>
                <a:ea typeface="+mn-ea"/>
                <a:cs typeface="+mn-cs"/>
              </a:rPr>
              <a:t> Hospital, Middlesex.”</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Nurses caring for patients with TB also lived alongside them at</a:t>
            </a:r>
            <a:r>
              <a:rPr lang="en-GB" sz="1200" b="0" i="0" kern="1200" baseline="0" dirty="0">
                <a:solidFill>
                  <a:schemeClr val="tx1"/>
                </a:solidFill>
                <a:effectLst/>
                <a:latin typeface="+mn-lt"/>
                <a:ea typeface="+mn-ea"/>
                <a:cs typeface="+mn-cs"/>
              </a:rPr>
              <a:t> the hospital. Whilst not in full isolation, keeping all the nurses saying ‘on-site’ was designed to increase efficiency and help reduce the risk of spreading infection to the wider population.</a:t>
            </a:r>
            <a:endParaRPr lang="en-GB" sz="1200" b="0" i="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kern="1200" baseline="0" dirty="0">
                <a:solidFill>
                  <a:schemeClr val="tx1"/>
                </a:solidFill>
                <a:effectLst/>
                <a:latin typeface="+mn-lt"/>
                <a:ea typeface="+mn-ea"/>
                <a:cs typeface="+mn-cs"/>
              </a:rPr>
              <a:t>Source: </a:t>
            </a:r>
            <a:r>
              <a:rPr lang="en-GB" dirty="0">
                <a:ea typeface="MS PGothic" pitchFamily="34" charset="-128"/>
                <a:cs typeface="Arial" charset="0"/>
              </a:rPr>
              <a:t>Historic England Archive.</a:t>
            </a:r>
            <a:r>
              <a:rPr lang="en-GB" baseline="0" dirty="0">
                <a:ea typeface="MS PGothic" pitchFamily="34" charset="-128"/>
                <a:cs typeface="Arial" charset="0"/>
              </a:rPr>
              <a:t> </a:t>
            </a:r>
            <a:r>
              <a:rPr lang="en-GB" sz="1200" b="0" i="0" kern="1200" dirty="0">
                <a:solidFill>
                  <a:schemeClr val="tx1"/>
                </a:solidFill>
                <a:effectLst/>
                <a:latin typeface="+mn-lt"/>
                <a:ea typeface="+mn-ea"/>
                <a:cs typeface="+mn-cs"/>
              </a:rPr>
              <a:t>An exterior view of the nurses' home at Harefield (TB) Sanatorium</a:t>
            </a:r>
            <a:r>
              <a:rPr lang="en-GB" dirty="0"/>
              <a:t>, </a:t>
            </a:r>
            <a:r>
              <a:rPr lang="en-GB" baseline="0" dirty="0">
                <a:latin typeface="Arial" panose="020B0604020202020204" pitchFamily="34" charset="0"/>
                <a:cs typeface="Arial" panose="020B0604020202020204" pitchFamily="34" charset="0"/>
              </a:rPr>
              <a:t>Harefield Sanitorium, Harefield, Greater London</a:t>
            </a:r>
            <a:r>
              <a:rPr lang="en-GB" baseline="0" dirty="0">
                <a:latin typeface="+mn-lt"/>
                <a:ea typeface="MS PGothic" pitchFamily="34" charset="-128"/>
                <a:cs typeface="Arial" charset="0"/>
              </a:rPr>
              <a:t> </a:t>
            </a:r>
            <a:r>
              <a:rPr lang="en-GB" dirty="0">
                <a:ea typeface="MS PGothic" pitchFamily="34" charset="-128"/>
                <a:cs typeface="Arial" charset="0"/>
              </a:rPr>
              <a:t>– 8</a:t>
            </a:r>
            <a:r>
              <a:rPr lang="en-GB" baseline="30000" dirty="0">
                <a:ea typeface="MS PGothic" pitchFamily="34" charset="-128"/>
                <a:cs typeface="Arial" charset="0"/>
              </a:rPr>
              <a:t>th</a:t>
            </a:r>
            <a:r>
              <a:rPr lang="en-GB" dirty="0">
                <a:ea typeface="MS PGothic" pitchFamily="34" charset="-128"/>
                <a:cs typeface="Arial" charset="0"/>
              </a:rPr>
              <a:t> March 1942 Ref:</a:t>
            </a:r>
            <a:r>
              <a:rPr lang="en-GB" sz="1200" b="0" i="0" kern="1200" dirty="0">
                <a:solidFill>
                  <a:schemeClr val="tx1"/>
                </a:solidFill>
                <a:effectLst/>
                <a:latin typeface="+mn-lt"/>
                <a:ea typeface="+mn-ea"/>
                <a:cs typeface="+mn-cs"/>
              </a:rPr>
              <a:t>med01_01_2717 - </a:t>
            </a:r>
            <a:r>
              <a:rPr lang="en-GB" sz="12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https://historicengland.org.uk/images-books/photos/item/MED01/01/2717</a:t>
            </a:r>
            <a:r>
              <a:rPr lang="en-GB" sz="12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2971096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Harefield Sanatorium opened in 1921, on the site of a the First World War auxiliary hospital, for the treatment of tuberculosis patients. Children may have stayed at the sanatorium for up to a few years whilst undergoing treatment. Fresh air was advocated as a key factor in the treatment of tuberculosis. Patients were exposed to fresh air in ‘open air wards’ or taken out onto verandas or into gardens. The hospital became world-renown for the treatment of lung and respiratory conditions.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kern="1200" baseline="0" dirty="0">
                <a:solidFill>
                  <a:schemeClr val="tx1"/>
                </a:solidFill>
                <a:effectLst/>
                <a:latin typeface="+mn-lt"/>
                <a:ea typeface="+mn-ea"/>
                <a:cs typeface="+mn-cs"/>
              </a:rPr>
              <a:t>Source: </a:t>
            </a:r>
            <a:r>
              <a:rPr lang="en-GB" dirty="0">
                <a:ea typeface="MS PGothic" pitchFamily="34" charset="-128"/>
                <a:cs typeface="Arial" charset="0"/>
              </a:rPr>
              <a:t>Historic England Archive.</a:t>
            </a:r>
            <a:r>
              <a:rPr lang="en-GB" baseline="0" dirty="0">
                <a:ea typeface="MS PGothic" pitchFamily="34" charset="-128"/>
                <a:cs typeface="Arial" charset="0"/>
              </a:rPr>
              <a:t> </a:t>
            </a:r>
            <a:r>
              <a:rPr lang="en-GB" dirty="0">
                <a:latin typeface="Arial" panose="020B0604020202020204" pitchFamily="34" charset="0"/>
                <a:cs typeface="Arial" panose="020B0604020202020204" pitchFamily="34" charset="0"/>
              </a:rPr>
              <a:t>Treatment of T.B. children, patients in their beds under the </a:t>
            </a:r>
            <a:r>
              <a:rPr lang="en-GB" dirty="0" err="1">
                <a:latin typeface="Arial" panose="020B0604020202020204" pitchFamily="34" charset="0"/>
                <a:cs typeface="Arial" panose="020B0604020202020204" pitchFamily="34" charset="0"/>
              </a:rPr>
              <a:t>verandah</a:t>
            </a:r>
            <a:r>
              <a:rPr lang="en-GB" dirty="0">
                <a:latin typeface="Arial" panose="020B0604020202020204" pitchFamily="34" charset="0"/>
                <a:cs typeface="Arial" panose="020B0604020202020204" pitchFamily="34" charset="0"/>
              </a:rPr>
              <a:t> alongside the wards,</a:t>
            </a:r>
            <a:r>
              <a:rPr lang="en-GB" baseline="0" dirty="0">
                <a:latin typeface="Arial" panose="020B0604020202020204" pitchFamily="34" charset="0"/>
                <a:cs typeface="Arial" panose="020B0604020202020204" pitchFamily="34" charset="0"/>
              </a:rPr>
              <a:t> Harefield Sanitorium, Harefield, Greater London </a:t>
            </a:r>
            <a:r>
              <a:rPr lang="en-GB" dirty="0">
                <a:ea typeface="MS PGothic" pitchFamily="34" charset="-128"/>
                <a:cs typeface="Arial" charset="0"/>
              </a:rPr>
              <a:t>- 8th March 1942 Ref: </a:t>
            </a:r>
            <a:r>
              <a:rPr lang="en-GB" sz="1200" b="0" i="0" kern="1200" dirty="0">
                <a:solidFill>
                  <a:schemeClr val="tx1"/>
                </a:solidFill>
                <a:effectLst/>
                <a:latin typeface="+mn-lt"/>
                <a:ea typeface="+mn-ea"/>
                <a:cs typeface="+mn-cs"/>
              </a:rPr>
              <a:t>med01_01_2726 -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https://historicengland.org.uk/images-books/photos/item/MED01/01/2726</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2148169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Leicester Royal Infirmary was built on the pavilion plan in 1771, and the ward blocks are typical of those built throughout the country in the late 19th century. Towers containing the sanitary facilities flank sun balconies where patients' beds have been wheeled.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dirty="0">
                <a:latin typeface="Arial" panose="020B0604020202020204" pitchFamily="34" charset="0"/>
                <a:cs typeface="Arial" panose="020B0604020202020204" pitchFamily="34" charset="0"/>
              </a:rPr>
              <a:t>Crown </a:t>
            </a:r>
            <a:r>
              <a:rPr lang="en-GB" dirty="0" err="1">
                <a:latin typeface="Arial" panose="020B0604020202020204" pitchFamily="34" charset="0"/>
                <a:cs typeface="Arial" panose="020B0604020202020204" pitchFamily="34" charset="0"/>
              </a:rPr>
              <a:t>copyright.NMR</a:t>
            </a:r>
            <a:r>
              <a:rPr lang="en-GB" dirty="0">
                <a:latin typeface="Arial" panose="020B0604020202020204" pitchFamily="34" charset="0"/>
                <a:cs typeface="Arial" panose="020B0604020202020204" pitchFamily="34" charset="0"/>
              </a:rPr>
              <a:t> </a:t>
            </a:r>
            <a:r>
              <a:rPr lang="en-GB" dirty="0">
                <a:ea typeface="MS PGothic" pitchFamily="34" charset="-128"/>
                <a:cs typeface="Arial" charset="0"/>
              </a:rPr>
              <a:t>Historic England Archive.</a:t>
            </a:r>
            <a:r>
              <a:rPr lang="en-GB" baseline="0" dirty="0">
                <a:ea typeface="MS PGothic" pitchFamily="34" charset="-128"/>
                <a:cs typeface="Arial" charset="0"/>
              </a:rPr>
              <a:t> </a:t>
            </a:r>
            <a:r>
              <a:rPr lang="en-GB" sz="1200" b="0" i="0" kern="1200" dirty="0">
                <a:solidFill>
                  <a:schemeClr val="tx1"/>
                </a:solidFill>
                <a:effectLst/>
                <a:latin typeface="+mn-lt"/>
                <a:ea typeface="+mn-ea"/>
                <a:cs typeface="+mn-cs"/>
              </a:rPr>
              <a:t>Beds on balconies at Leicester Royal</a:t>
            </a:r>
            <a:r>
              <a:rPr lang="en-GB" sz="1200" b="0" i="0" kern="1200" baseline="0" dirty="0">
                <a:solidFill>
                  <a:schemeClr val="tx1"/>
                </a:solidFill>
                <a:effectLst/>
                <a:latin typeface="+mn-lt"/>
                <a:ea typeface="+mn-ea"/>
                <a:cs typeface="+mn-cs"/>
              </a:rPr>
              <a:t> Infirmary </a:t>
            </a:r>
            <a:r>
              <a:rPr lang="en-GB" dirty="0">
                <a:ea typeface="MS PGothic" pitchFamily="34" charset="-128"/>
                <a:cs typeface="Arial" charset="0"/>
              </a:rPr>
              <a:t>– date unknown Ref: </a:t>
            </a:r>
            <a:r>
              <a:rPr lang="en-GB" dirty="0">
                <a:latin typeface="Arial" panose="020B0604020202020204" pitchFamily="34" charset="0"/>
                <a:cs typeface="Arial" panose="020B0604020202020204" pitchFamily="34" charset="0"/>
              </a:rPr>
              <a:t>bb92/04314</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1283663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caption on the reverse of the photograph reads: “St. Helier’s Hospital Surrey. Pic shows how the nurse can from the corridor in the isolation block draw the curtains inside an infectious ward.”</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hospital was commissioned in 1934, as part of the St Helier council estate. Queen Mary laid the foundation stone for the new hospital in March 1938 and it received its first patients in February 1941.Find out more about the St Helier Hospital and housing estate: </a:t>
            </a:r>
            <a:r>
              <a:rPr lang="en-GB" dirty="0">
                <a:hlinkClick r:id="rId3"/>
              </a:rPr>
              <a:t>https://ezitis.myzen.co.uk/sthelier.html</a:t>
            </a: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kern="1200" baseline="0" dirty="0">
                <a:solidFill>
                  <a:schemeClr val="tx1"/>
                </a:solidFill>
                <a:effectLst/>
                <a:latin typeface="+mn-lt"/>
                <a:ea typeface="+mn-ea"/>
                <a:cs typeface="+mn-cs"/>
              </a:rPr>
              <a:t>Source: </a:t>
            </a:r>
            <a:r>
              <a:rPr lang="en-GB" dirty="0">
                <a:ea typeface="MS PGothic" pitchFamily="34" charset="-128"/>
                <a:cs typeface="Arial" charset="0"/>
              </a:rPr>
              <a:t>Historic England Archive.</a:t>
            </a:r>
            <a:r>
              <a:rPr lang="en-GB" baseline="0" dirty="0">
                <a:ea typeface="MS PGothic" pitchFamily="34" charset="-128"/>
                <a:cs typeface="Arial" charset="0"/>
              </a:rPr>
              <a:t> </a:t>
            </a:r>
            <a:r>
              <a:rPr lang="en-GB" dirty="0"/>
              <a:t>A nurse using a pulley in the corridor to draw the curtains in a ward of the isolation block at St Helier Hospital, Sutton, Greater London Authority</a:t>
            </a:r>
            <a:r>
              <a:rPr lang="en-GB" baseline="0" dirty="0"/>
              <a:t> </a:t>
            </a:r>
            <a:r>
              <a:rPr lang="en-GB" dirty="0">
                <a:ea typeface="MS PGothic" pitchFamily="34" charset="-128"/>
                <a:cs typeface="Arial" charset="0"/>
              </a:rPr>
              <a:t>- 27th April 1943Ref:</a:t>
            </a:r>
            <a:r>
              <a:rPr lang="en-GB" sz="1200" b="0" i="0" kern="1200" dirty="0">
                <a:solidFill>
                  <a:schemeClr val="tx1"/>
                </a:solidFill>
                <a:effectLst/>
                <a:latin typeface="+mn-lt"/>
                <a:ea typeface="+mn-ea"/>
                <a:cs typeface="+mn-cs"/>
              </a:rPr>
              <a:t>med01_01_3757 -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https://historicengland.org.uk/images-books/photos/item/MED01/01/3757</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2361164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kern="1200" baseline="0" dirty="0">
                <a:solidFill>
                  <a:schemeClr val="tx1"/>
                </a:solidFill>
                <a:effectLst/>
                <a:latin typeface="+mn-lt"/>
                <a:ea typeface="+mn-ea"/>
                <a:cs typeface="+mn-cs"/>
              </a:rPr>
              <a:t>Source: </a:t>
            </a:r>
            <a:r>
              <a:rPr lang="en-GB" dirty="0">
                <a:ea typeface="MS PGothic" pitchFamily="34" charset="-128"/>
                <a:cs typeface="Arial" charset="0"/>
              </a:rPr>
              <a:t>Historic England Archive.</a:t>
            </a:r>
            <a:r>
              <a:rPr lang="en-GB" baseline="0" dirty="0">
                <a:ea typeface="MS PGothic" pitchFamily="34" charset="-128"/>
                <a:cs typeface="Arial" charset="0"/>
              </a:rPr>
              <a:t> </a:t>
            </a:r>
            <a:r>
              <a:rPr lang="en-GB" dirty="0"/>
              <a:t>A view into a young child's room in the isolation block at Lodge Moor Hospital,</a:t>
            </a:r>
            <a:r>
              <a:rPr lang="en-GB" baseline="0" dirty="0"/>
              <a:t> Sheffield </a:t>
            </a:r>
            <a:r>
              <a:rPr lang="en-GB" dirty="0">
                <a:ea typeface="MS PGothic" pitchFamily="34" charset="-128"/>
                <a:cs typeface="Arial" charset="0"/>
              </a:rPr>
              <a:t>– 12</a:t>
            </a:r>
            <a:r>
              <a:rPr lang="en-GB" baseline="30000" dirty="0">
                <a:ea typeface="MS PGothic" pitchFamily="34" charset="-128"/>
                <a:cs typeface="Arial" charset="0"/>
              </a:rPr>
              <a:t>th</a:t>
            </a:r>
            <a:r>
              <a:rPr lang="en-GB" dirty="0">
                <a:ea typeface="MS PGothic" pitchFamily="34" charset="-128"/>
                <a:cs typeface="Arial" charset="0"/>
              </a:rPr>
              <a:t> December 1941 Ref:</a:t>
            </a:r>
            <a:r>
              <a:rPr lang="en-GB" sz="1200" b="0" i="0" kern="1200" dirty="0">
                <a:solidFill>
                  <a:schemeClr val="tx1"/>
                </a:solidFill>
                <a:effectLst/>
                <a:latin typeface="+mn-lt"/>
                <a:ea typeface="+mn-ea"/>
                <a:cs typeface="+mn-cs"/>
              </a:rPr>
              <a:t>med01_01_2358 -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https://historicengland.org.uk/images-books/photos/item/MED01/01/2358</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ea typeface="MS PGothic" pitchFamily="34" charset="-128"/>
                <a:cs typeface="Arial" charset="0"/>
              </a:rPr>
              <a:t> </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2470621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This PowerPoint relates to this Teaching  Activity: </a:t>
            </a:r>
            <a:r>
              <a:rPr lang="en-US" sz="1200">
                <a:latin typeface="Arial" panose="020B0604020202020204" pitchFamily="34" charset="0"/>
                <a:cs typeface="Arial" panose="020B0604020202020204" pitchFamily="34" charset="0"/>
                <a:hlinkClick r:id="rId3"/>
              </a:rPr>
              <a:t>https://historicengland.org.uk/services-skills/education/teaching-activities/caring-for-people-isolation-hospitals</a:t>
            </a:r>
            <a:r>
              <a:rPr lang="en-US" sz="1200">
                <a:latin typeface="Arial" panose="020B0604020202020204" pitchFamily="34" charset="0"/>
                <a:cs typeface="Arial" panose="020B0604020202020204" pitchFamily="34" charset="0"/>
              </a:rPr>
              <a:t> </a:t>
            </a:r>
            <a:endParaRPr lang="en-GB" sz="1200">
              <a:latin typeface="Arial" panose="020B0604020202020204" pitchFamily="34" charset="0"/>
              <a:cs typeface="Arial" panose="020B0604020202020204" pitchFamily="34" charset="0"/>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GB">
                <a:ea typeface="MS PGothic" pitchFamily="34" charset="-128"/>
                <a:cs typeface="Arial" charset="0"/>
              </a:rPr>
              <a:t>Although this PPT is written as a teacher-led</a:t>
            </a:r>
            <a:r>
              <a:rPr lang="en-GB" baseline="0">
                <a:ea typeface="MS PGothic" pitchFamily="34" charset="-128"/>
                <a:cs typeface="Arial" charset="0"/>
              </a:rPr>
              <a:t> </a:t>
            </a:r>
            <a:r>
              <a:rPr lang="en-GB">
                <a:ea typeface="MS PGothic" pitchFamily="34" charset="-128"/>
                <a:cs typeface="Arial" charset="0"/>
              </a:rPr>
              <a:t>classroom presentation, it is designed so that all the activities and research tasks within it</a:t>
            </a:r>
            <a:r>
              <a:rPr lang="en-GB" baseline="0">
                <a:ea typeface="MS PGothic" pitchFamily="34" charset="-128"/>
                <a:cs typeface="Arial" charset="0"/>
              </a:rPr>
              <a:t> </a:t>
            </a:r>
            <a:r>
              <a:rPr lang="en-GB">
                <a:ea typeface="MS PGothic" pitchFamily="34" charset="-128"/>
                <a:cs typeface="Arial" charset="0"/>
              </a:rPr>
              <a:t>could be done by students as part of their home learning.</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2</a:t>
            </a:fld>
            <a:endParaRPr lang="en-US"/>
          </a:p>
        </p:txBody>
      </p:sp>
    </p:spTree>
    <p:extLst>
      <p:ext uri="{BB962C8B-B14F-4D97-AF65-F5344CB8AC3E}">
        <p14:creationId xmlns:p14="http://schemas.microsoft.com/office/powerpoint/2010/main" val="1872814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This aerial photo of an isolation hospital shows </a:t>
            </a:r>
            <a:r>
              <a:rPr lang="en-GB" sz="1200" b="0" i="0" kern="1200" baseline="0" dirty="0">
                <a:solidFill>
                  <a:schemeClr val="tx1"/>
                </a:solidFill>
                <a:effectLst/>
                <a:latin typeface="+mn-lt"/>
                <a:ea typeface="+mn-ea"/>
                <a:cs typeface="+mn-cs"/>
              </a:rPr>
              <a:t>how they were built on the edge of urban areas, surrounded only by fields where possible. </a:t>
            </a:r>
            <a:r>
              <a:rPr lang="en-GB" sz="1200" b="0" i="0" kern="1200" dirty="0">
                <a:solidFill>
                  <a:schemeClr val="tx1"/>
                </a:solidFill>
                <a:effectLst/>
                <a:latin typeface="+mn-lt"/>
                <a:ea typeface="+mn-ea"/>
                <a:cs typeface="+mn-cs"/>
              </a:rPr>
              <a:t>The Dagenham Sanatorium, Rainham Road South, was opened in 1899 as a smallpox hospital for the county borough of West Ham, and later became a tuberculosis sanatorium. </a:t>
            </a:r>
            <a:r>
              <a:rPr lang="en-GB" sz="1200" b="0" i="0" u="none" strike="noStrike" kern="1200" dirty="0">
                <a:solidFill>
                  <a:schemeClr val="tx1"/>
                </a:solidFill>
                <a:effectLst/>
                <a:latin typeface="+mn-lt"/>
                <a:ea typeface="+mn-ea"/>
                <a:cs typeface="+mn-cs"/>
                <a:hlinkClick r:id="rId3"/>
              </a:rPr>
              <a:t>(fn. 286)</a:t>
            </a:r>
            <a:r>
              <a:rPr lang="en-GB" sz="1200" b="0" i="0" u="none" strike="noStrike" kern="1200" dirty="0">
                <a:solidFill>
                  <a:schemeClr val="tx1"/>
                </a:solidFill>
                <a:effectLst/>
                <a:latin typeface="+mn-lt"/>
                <a:ea typeface="+mn-ea"/>
                <a:cs typeface="+mn-cs"/>
              </a:rPr>
              <a:t>. </a:t>
            </a:r>
            <a:r>
              <a:rPr lang="en-GB" dirty="0">
                <a:hlinkClick r:id="rId4"/>
              </a:rPr>
              <a:t>https://www.british-history.ac.uk/vch/essex/vol5/pp281-294</a:t>
            </a:r>
            <a:r>
              <a:rPr lang="en-GB" dirty="0"/>
              <a:t>  Find more information here: </a:t>
            </a:r>
            <a:r>
              <a:rPr lang="en-GB" dirty="0">
                <a:hlinkClick r:id="rId5"/>
              </a:rPr>
              <a:t>https://ezitis.myzen.co.uk/dagenham.html</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dirty="0">
                <a:ea typeface="MS PGothic" pitchFamily="34" charset="-128"/>
                <a:cs typeface="Arial" charset="0"/>
              </a:rPr>
              <a:t>Historic England Archive (</a:t>
            </a:r>
            <a:r>
              <a:rPr lang="en-GB" dirty="0" err="1">
                <a:ea typeface="MS PGothic" pitchFamily="34" charset="-128"/>
                <a:cs typeface="Arial" charset="0"/>
              </a:rPr>
              <a:t>Aerofilms</a:t>
            </a:r>
            <a:r>
              <a:rPr lang="en-GB" dirty="0">
                <a:ea typeface="MS PGothic" pitchFamily="34" charset="-128"/>
                <a:cs typeface="Arial" charset="0"/>
              </a:rPr>
              <a:t> Collection). </a:t>
            </a:r>
            <a:r>
              <a:rPr lang="en-GB" dirty="0"/>
              <a:t>The Isolation Hospital, Dagenham, Greater London </a:t>
            </a:r>
            <a:r>
              <a:rPr lang="en-GB" dirty="0">
                <a:ea typeface="MS PGothic" pitchFamily="34" charset="-128"/>
                <a:cs typeface="Arial" charset="0"/>
              </a:rPr>
              <a:t>– January 1921 Ref: epw005337 -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6"/>
              </a:rPr>
              <a:t>https://historicengland.org.uk/images-books/archive/collections/aerial-photos/record/epw005337</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1436713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caption on the reverse of the photograph reads: “Oxford City isolation hospital, Oxford. Three wards in one. This picture, taken in the scarlet fever block of the Oxford City Isolation Hospital, shows three separate wards in one each being separated from the other by a large sheet of glass. Each section has four beds in it.” </a:t>
            </a: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Source: </a:t>
            </a:r>
            <a:r>
              <a:rPr lang="en-GB" dirty="0">
                <a:ea typeface="MS PGothic" pitchFamily="34" charset="-128"/>
                <a:cs typeface="Arial" charset="0"/>
              </a:rPr>
              <a:t>Historic England Archive.</a:t>
            </a:r>
            <a:r>
              <a:rPr lang="en-GB" baseline="0" dirty="0">
                <a:ea typeface="MS PGothic" pitchFamily="34" charset="-128"/>
                <a:cs typeface="Arial" charset="0"/>
              </a:rPr>
              <a:t> </a:t>
            </a:r>
            <a:r>
              <a:rPr lang="en-GB" dirty="0"/>
              <a:t>A view of three wards, each separated from the others by large internal windows, at Cold Arbour Hospital</a:t>
            </a:r>
            <a:r>
              <a:rPr lang="en-GB" sz="1200" b="0" i="0" kern="1200" dirty="0">
                <a:solidFill>
                  <a:schemeClr val="tx1"/>
                </a:solidFill>
                <a:effectLst/>
                <a:latin typeface="+mn-lt"/>
                <a:ea typeface="+mn-ea"/>
                <a:cs typeface="+mn-cs"/>
              </a:rPr>
              <a:t>,</a:t>
            </a:r>
            <a:r>
              <a:rPr lang="en-GB" sz="1200" b="0" i="0" kern="1200" baseline="0" dirty="0">
                <a:solidFill>
                  <a:schemeClr val="tx1"/>
                </a:solidFill>
                <a:effectLst/>
                <a:latin typeface="+mn-lt"/>
                <a:ea typeface="+mn-ea"/>
                <a:cs typeface="+mn-cs"/>
              </a:rPr>
              <a:t> Oxford</a:t>
            </a:r>
            <a:r>
              <a:rPr lang="en-GB" dirty="0">
                <a:ea typeface="MS PGothic" pitchFamily="34" charset="-128"/>
                <a:cs typeface="Arial" charset="0"/>
              </a:rPr>
              <a:t> – 10</a:t>
            </a:r>
            <a:r>
              <a:rPr lang="en-GB" baseline="30000" dirty="0">
                <a:ea typeface="MS PGothic" pitchFamily="34" charset="-128"/>
                <a:cs typeface="Arial" charset="0"/>
              </a:rPr>
              <a:t>th</a:t>
            </a:r>
            <a:r>
              <a:rPr lang="en-GB" dirty="0">
                <a:ea typeface="MS PGothic" pitchFamily="34" charset="-128"/>
                <a:cs typeface="Arial" charset="0"/>
              </a:rPr>
              <a:t> May 1943 Ref:</a:t>
            </a:r>
            <a:r>
              <a:rPr lang="en-GB" sz="1200" b="0" i="0" kern="1200" dirty="0">
                <a:solidFill>
                  <a:schemeClr val="tx1"/>
                </a:solidFill>
                <a:effectLst/>
                <a:latin typeface="+mn-lt"/>
                <a:ea typeface="+mn-ea"/>
                <a:cs typeface="+mn-cs"/>
              </a:rPr>
              <a:t>med01_01_0429 -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https://historicengland.org.uk/images-books/photos/item/MED01/01/0429</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1855887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Fazakerley Sanatorium was opened on the 8th October 1920 by Dr John </a:t>
            </a:r>
            <a:r>
              <a:rPr lang="en-GB" sz="1200" b="0" i="0" kern="1200" dirty="0" err="1">
                <a:solidFill>
                  <a:schemeClr val="tx1"/>
                </a:solidFill>
                <a:effectLst/>
                <a:latin typeface="+mn-lt"/>
                <a:ea typeface="+mn-ea"/>
                <a:cs typeface="+mn-cs"/>
              </a:rPr>
              <a:t>Utting</a:t>
            </a:r>
            <a:r>
              <a:rPr lang="en-GB" sz="1200" b="0" i="0" kern="1200" dirty="0">
                <a:solidFill>
                  <a:schemeClr val="tx1"/>
                </a:solidFill>
                <a:effectLst/>
                <a:latin typeface="+mn-lt"/>
                <a:ea typeface="+mn-ea"/>
                <a:cs typeface="+mn-cs"/>
              </a:rPr>
              <a:t> JP. It was built to house 245 pulmonary TB patients - </a:t>
            </a:r>
            <a:r>
              <a:rPr lang="en-GB" dirty="0">
                <a:hlinkClick r:id="rId3"/>
              </a:rPr>
              <a:t>http://lostliverpool.blogspot.com/2008/02/history-of-university-hospital-aintree.html </a:t>
            </a:r>
            <a:r>
              <a:rPr lang="en-GB" dirty="0"/>
              <a:t> </a:t>
            </a:r>
            <a:r>
              <a:rPr lang="en-GB" sz="1200" b="0" i="0" kern="1200" dirty="0">
                <a:solidFill>
                  <a:schemeClr val="tx1"/>
                </a:solidFill>
                <a:effectLst/>
                <a:latin typeface="+mn-lt"/>
                <a:ea typeface="+mn-ea"/>
                <a:cs typeface="+mn-cs"/>
              </a:rPr>
              <a:t>“…if children with tuberculosis were admitted, they would often have their brother or sister admitted with them to keep them company.” Find out more from people who worked there: </a:t>
            </a:r>
            <a:r>
              <a:rPr lang="en-GB" dirty="0">
                <a:hlinkClick r:id="rId4"/>
              </a:rPr>
              <a:t>https://www.liverpoolecho.co.uk/news/health/a-history-of-healthcare-3492855</a:t>
            </a: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dirty="0">
                <a:ea typeface="MS PGothic" pitchFamily="34" charset="-128"/>
                <a:cs typeface="Arial" charset="0"/>
              </a:rPr>
              <a:t>Historic England Archive (</a:t>
            </a:r>
            <a:r>
              <a:rPr lang="en-GB" dirty="0" err="1">
                <a:ea typeface="MS PGothic" pitchFamily="34" charset="-128"/>
                <a:cs typeface="Arial" charset="0"/>
              </a:rPr>
              <a:t>Aerofilms</a:t>
            </a:r>
            <a:r>
              <a:rPr lang="en-GB" dirty="0">
                <a:ea typeface="MS PGothic" pitchFamily="34" charset="-128"/>
                <a:cs typeface="Arial" charset="0"/>
              </a:rPr>
              <a:t> Collection). </a:t>
            </a:r>
            <a:r>
              <a:rPr lang="en-GB" dirty="0">
                <a:latin typeface="Arial" panose="020B0604020202020204" pitchFamily="34" charset="0"/>
                <a:cs typeface="Arial" panose="020B0604020202020204" pitchFamily="34" charset="0"/>
              </a:rPr>
              <a:t>Fazakerley Sanatorium and Isolation Hospital </a:t>
            </a:r>
            <a:r>
              <a:rPr lang="en-GB" dirty="0">
                <a:ea typeface="MS PGothic" pitchFamily="34" charset="-128"/>
                <a:cs typeface="Arial" charset="0"/>
              </a:rPr>
              <a:t>– May 1935</a:t>
            </a:r>
            <a:r>
              <a:rPr lang="en-GB" baseline="0" dirty="0">
                <a:ea typeface="MS PGothic" pitchFamily="34" charset="-128"/>
                <a:cs typeface="Arial" charset="0"/>
              </a:rPr>
              <a:t> </a:t>
            </a:r>
            <a:r>
              <a:rPr lang="en-GB" dirty="0">
                <a:ea typeface="MS PGothic" pitchFamily="34" charset="-128"/>
                <a:cs typeface="Arial" charset="0"/>
              </a:rPr>
              <a:t>Ref: epr000615 -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5"/>
              </a:rPr>
              <a:t>https://historicengland.org.uk/images-books/archive/collections/aerial-photos/record/epr000615</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3871211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ea typeface="MS PGothic" pitchFamily="34" charset="-128"/>
                <a:cs typeface="Arial" charset="0"/>
              </a:rPr>
              <a:t>This</a:t>
            </a:r>
            <a:r>
              <a:rPr lang="en-GB" baseline="0">
                <a:ea typeface="MS PGothic" pitchFamily="34" charset="-128"/>
                <a:cs typeface="Arial" charset="0"/>
              </a:rPr>
              <a:t> task could also be done remotely be assigning each student a particular photo to focus on and then asking them to write their summary and email it to the teacher.</a:t>
            </a:r>
            <a:endParaRPr lang="en-GB">
              <a:ea typeface="MS PGothic" pitchFamily="34" charset="-128"/>
              <a:cs typeface="Arial" charset="0"/>
            </a:endParaRP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23</a:t>
            </a:fld>
            <a:endParaRPr lang="en-US"/>
          </a:p>
        </p:txBody>
      </p:sp>
    </p:spTree>
    <p:extLst>
      <p:ext uri="{BB962C8B-B14F-4D97-AF65-F5344CB8AC3E}">
        <p14:creationId xmlns:p14="http://schemas.microsoft.com/office/powerpoint/2010/main" val="2941844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“Tuberculosis treatment.</a:t>
            </a:r>
            <a:r>
              <a:rPr lang="en-GB" baseline="0"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Picture shows a postural drainage frame in use.” The hospital became world-renown for the treatment of lung and respiratory conditions. Postural drainage refers to the clearing of mucus from the lungs using gravity. This was to help</a:t>
            </a:r>
            <a:r>
              <a:rPr lang="en-GB" baseline="0"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patients to breath more easily.</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Source: </a:t>
            </a:r>
            <a:r>
              <a:rPr lang="en-GB" dirty="0">
                <a:ea typeface="MS PGothic" pitchFamily="34" charset="-128"/>
                <a:cs typeface="Arial" charset="0"/>
              </a:rPr>
              <a:t>Historic England Archive.</a:t>
            </a:r>
            <a:r>
              <a:rPr lang="en-GB" baseline="0" dirty="0">
                <a:ea typeface="MS PGothic" pitchFamily="34" charset="-128"/>
                <a:cs typeface="Arial" charset="0"/>
              </a:rPr>
              <a:t> </a:t>
            </a:r>
            <a:r>
              <a:rPr lang="en-GB" dirty="0">
                <a:latin typeface="Arial" panose="020B0604020202020204" pitchFamily="34" charset="0"/>
                <a:cs typeface="Arial" panose="020B0604020202020204" pitchFamily="34" charset="0"/>
              </a:rPr>
              <a:t>A patient positioned on a postural drainage frame, at Harefield Sanatorium</a:t>
            </a:r>
            <a:r>
              <a:rPr lang="en-GB" baseline="0" dirty="0">
                <a:latin typeface="Arial" panose="020B0604020202020204" pitchFamily="34" charset="0"/>
                <a:cs typeface="Arial" panose="020B0604020202020204" pitchFamily="34" charset="0"/>
              </a:rPr>
              <a:t>, Harefield, Greater London</a:t>
            </a:r>
            <a:r>
              <a:rPr lang="en-GB" dirty="0">
                <a:ea typeface="MS PGothic" pitchFamily="34" charset="-128"/>
                <a:cs typeface="Arial" charset="0"/>
              </a:rPr>
              <a:t>- 9th October 1942</a:t>
            </a:r>
            <a:r>
              <a:rPr lang="en-GB" baseline="0" dirty="0">
                <a:ea typeface="MS PGothic" pitchFamily="34" charset="-128"/>
                <a:cs typeface="Arial" charset="0"/>
              </a:rPr>
              <a:t> </a:t>
            </a:r>
            <a:r>
              <a:rPr lang="en-GB" dirty="0">
                <a:ea typeface="MS PGothic" pitchFamily="34" charset="-128"/>
                <a:cs typeface="Arial" charset="0"/>
              </a:rPr>
              <a:t>Ref:</a:t>
            </a:r>
            <a:r>
              <a:rPr lang="en-GB" sz="1200" b="0" i="0" kern="1200" dirty="0">
                <a:solidFill>
                  <a:schemeClr val="tx1"/>
                </a:solidFill>
                <a:effectLst/>
                <a:latin typeface="+mn-lt"/>
                <a:ea typeface="+mn-ea"/>
                <a:cs typeface="+mn-cs"/>
              </a:rPr>
              <a:t>med01_01_3318 -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https://historicengland.org.uk/images-books/photos/item/MED01/01/3318</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3062485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caption on the reverse of the photograph reads: “Infantile paralysis in an iron lung. Picture shows Jean Mary Ashworth, aged 15, who suffering from anterior </a:t>
            </a:r>
            <a:r>
              <a:rPr lang="en-GB" sz="1200" b="0" i="0" kern="1200" dirty="0" err="1">
                <a:solidFill>
                  <a:schemeClr val="tx1"/>
                </a:solidFill>
                <a:effectLst/>
                <a:latin typeface="+mn-lt"/>
                <a:ea typeface="+mn-ea"/>
                <a:cs typeface="+mn-cs"/>
              </a:rPr>
              <a:t>polioencephalitis</a:t>
            </a:r>
            <a:r>
              <a:rPr lang="en-GB" sz="1200" b="0" i="0" kern="1200" dirty="0">
                <a:solidFill>
                  <a:schemeClr val="tx1"/>
                </a:solidFill>
                <a:effectLst/>
                <a:latin typeface="+mn-lt"/>
                <a:ea typeface="+mn-ea"/>
                <a:cs typeface="+mn-cs"/>
              </a:rPr>
              <a:t> was placed in a Both respirator cabinet.”</a:t>
            </a:r>
          </a:p>
          <a:p>
            <a:pPr marL="0" marR="0" indent="0" algn="l" defTabSz="914400" rtl="0" eaLnBrk="1" fontAlgn="auto" latinLnBrk="0" hangingPunct="1">
              <a:lnSpc>
                <a:spcPct val="100000"/>
              </a:lnSpc>
              <a:spcBef>
                <a:spcPts val="0"/>
              </a:spcBef>
              <a:spcAft>
                <a:spcPts val="0"/>
              </a:spcAft>
              <a:buClrTx/>
              <a:buSzTx/>
              <a:buFontTx/>
              <a:buNone/>
              <a:tabLst/>
              <a:defRPr/>
            </a:pPr>
            <a:br>
              <a:rPr lang="en-GB" dirty="0"/>
            </a:br>
            <a:r>
              <a:rPr lang="en-GB" sz="1200" b="0" i="0" kern="1200" dirty="0" err="1">
                <a:solidFill>
                  <a:schemeClr val="tx1"/>
                </a:solidFill>
                <a:effectLst/>
                <a:latin typeface="+mn-lt"/>
                <a:ea typeface="+mn-ea"/>
                <a:cs typeface="+mn-cs"/>
              </a:rPr>
              <a:t>Polioencephalitis</a:t>
            </a:r>
            <a:r>
              <a:rPr lang="en-GB" sz="1200" b="0" i="0" kern="1200" dirty="0">
                <a:solidFill>
                  <a:schemeClr val="tx1"/>
                </a:solidFill>
                <a:effectLst/>
                <a:latin typeface="+mn-lt"/>
                <a:ea typeface="+mn-ea"/>
                <a:cs typeface="+mn-cs"/>
              </a:rPr>
              <a:t>, a viral infection of the brain resulting in inflammation of the brain’s grey matter, is caused by the poliomyelitis virus. In the 1930s it was believed that poliomyelitis and </a:t>
            </a:r>
            <a:r>
              <a:rPr lang="en-GB" sz="1200" b="0" i="0" kern="1200" dirty="0" err="1">
                <a:solidFill>
                  <a:schemeClr val="tx1"/>
                </a:solidFill>
                <a:effectLst/>
                <a:latin typeface="+mn-lt"/>
                <a:ea typeface="+mn-ea"/>
                <a:cs typeface="+mn-cs"/>
              </a:rPr>
              <a:t>polioencephalitis</a:t>
            </a:r>
            <a:r>
              <a:rPr lang="en-GB" sz="1200" b="0" i="0" kern="1200" dirty="0">
                <a:solidFill>
                  <a:schemeClr val="tx1"/>
                </a:solidFill>
                <a:effectLst/>
                <a:latin typeface="+mn-lt"/>
                <a:ea typeface="+mn-ea"/>
                <a:cs typeface="+mn-cs"/>
              </a:rPr>
              <a:t> were “the same disease”. The Both respirator, a negative pressure ventilator, was invented by Edward Both in 1937. It was cheaper than alternative models of the iron lung, and could be constructed and transported with more ease. Iron lungs enabled patients to breathe when muscle control had been lost or when breathing exceeded their ability, but are now largely obsolete. </a:t>
            </a:r>
            <a:endParaRPr lang="en-GB" dirty="0">
              <a:ea typeface="MS PGothic" pitchFamily="34" charset="-128"/>
              <a:cs typeface="Arial"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Source: </a:t>
            </a:r>
            <a:r>
              <a:rPr lang="en-GB" dirty="0">
                <a:ea typeface="MS PGothic" pitchFamily="34" charset="-128"/>
                <a:cs typeface="Arial" charset="0"/>
              </a:rPr>
              <a:t>Historic England Archive.</a:t>
            </a:r>
            <a:r>
              <a:rPr lang="en-GB" baseline="0" dirty="0">
                <a:ea typeface="MS PGothic" pitchFamily="34" charset="-128"/>
                <a:cs typeface="Arial" charset="0"/>
              </a:rPr>
              <a:t> </a:t>
            </a:r>
            <a:r>
              <a:rPr lang="en-GB" sz="1200" b="0" i="0" kern="1200" dirty="0">
                <a:solidFill>
                  <a:schemeClr val="tx1"/>
                </a:solidFill>
                <a:effectLst/>
                <a:latin typeface="+mn-lt"/>
                <a:ea typeface="+mn-ea"/>
                <a:cs typeface="+mn-cs"/>
              </a:rPr>
              <a:t>A nurse attending to a patient in an iron lung at Central Middlesex County Hospital,</a:t>
            </a:r>
            <a:r>
              <a:rPr lang="en-GB" sz="1200" b="0" i="0" kern="1200" baseline="0" dirty="0">
                <a:solidFill>
                  <a:schemeClr val="tx1"/>
                </a:solidFill>
                <a:effectLst/>
                <a:latin typeface="+mn-lt"/>
                <a:ea typeface="+mn-ea"/>
                <a:cs typeface="+mn-cs"/>
              </a:rPr>
              <a:t> Brent, London</a:t>
            </a:r>
            <a:r>
              <a:rPr lang="en-GB" baseline="0" dirty="0"/>
              <a:t> </a:t>
            </a:r>
            <a:r>
              <a:rPr lang="en-GB" dirty="0">
                <a:ea typeface="MS PGothic" pitchFamily="34" charset="-128"/>
                <a:cs typeface="Arial" charset="0"/>
              </a:rPr>
              <a:t>– 18</a:t>
            </a:r>
            <a:r>
              <a:rPr lang="en-GB" baseline="30000" dirty="0">
                <a:ea typeface="MS PGothic" pitchFamily="34" charset="-128"/>
                <a:cs typeface="Arial" charset="0"/>
              </a:rPr>
              <a:t>th</a:t>
            </a:r>
            <a:r>
              <a:rPr lang="en-GB" dirty="0">
                <a:ea typeface="MS PGothic" pitchFamily="34" charset="-128"/>
                <a:cs typeface="Arial" charset="0"/>
              </a:rPr>
              <a:t> July 1941 Ref:</a:t>
            </a:r>
            <a:r>
              <a:rPr lang="en-GB" sz="1200" b="0" i="0" kern="1200" dirty="0">
                <a:solidFill>
                  <a:schemeClr val="tx1"/>
                </a:solidFill>
                <a:effectLst/>
                <a:latin typeface="+mn-lt"/>
                <a:ea typeface="+mn-ea"/>
                <a:cs typeface="+mn-cs"/>
              </a:rPr>
              <a:t>med01_01_1912 -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https://historicengland.org.uk/images-books/photos/item/MED01/01/1912</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689167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“Tuberculosis treatment. Picture shows the measurement of vital capacity with a spirometer.” A spirometer tests the function of a patient’s lungs and is used to assess the progress of disease or treatment. It records a patient’s total vital capacity – the total volume of air breathed out.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Source: </a:t>
            </a:r>
            <a:r>
              <a:rPr lang="en-GB" dirty="0">
                <a:ea typeface="MS PGothic" pitchFamily="34" charset="-128"/>
                <a:cs typeface="Arial" charset="0"/>
              </a:rPr>
              <a:t>Historic England Archive.</a:t>
            </a:r>
            <a:r>
              <a:rPr lang="en-GB" baseline="0" dirty="0">
                <a:ea typeface="MS PGothic" pitchFamily="34" charset="-128"/>
                <a:cs typeface="Arial" charset="0"/>
              </a:rPr>
              <a:t> </a:t>
            </a:r>
            <a:r>
              <a:rPr lang="en-GB" dirty="0">
                <a:latin typeface="Arial" panose="020B0604020202020204" pitchFamily="34" charset="0"/>
                <a:cs typeface="Arial" panose="020B0604020202020204" pitchFamily="34" charset="0"/>
              </a:rPr>
              <a:t>A nurse observing a patient whilst using a spirometer to test his lung function, Harefield Sanatorium, </a:t>
            </a:r>
            <a:r>
              <a:rPr lang="en-GB" baseline="0" dirty="0">
                <a:latin typeface="Arial" panose="020B0604020202020204" pitchFamily="34" charset="0"/>
                <a:cs typeface="Arial" panose="020B0604020202020204" pitchFamily="34" charset="0"/>
              </a:rPr>
              <a:t>Harefield, Greater London </a:t>
            </a:r>
            <a:r>
              <a:rPr lang="en-GB" dirty="0">
                <a:ea typeface="MS PGothic" pitchFamily="34" charset="-128"/>
                <a:cs typeface="Arial" charset="0"/>
              </a:rPr>
              <a:t>- 9th October 1942 Ref:</a:t>
            </a:r>
            <a:r>
              <a:rPr lang="en-GB" sz="1200" b="0" i="0" kern="1200" dirty="0">
                <a:solidFill>
                  <a:schemeClr val="tx1"/>
                </a:solidFill>
                <a:effectLst/>
                <a:latin typeface="+mn-lt"/>
                <a:ea typeface="+mn-ea"/>
                <a:cs typeface="+mn-cs"/>
              </a:rPr>
              <a:t>med01_01_3319 -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https://historicengland.org.uk/images-books/photos/item/MED01/01/3319</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26</a:t>
            </a:fld>
            <a:endParaRPr lang="en-US"/>
          </a:p>
        </p:txBody>
      </p:sp>
    </p:spTree>
    <p:extLst>
      <p:ext uri="{BB962C8B-B14F-4D97-AF65-F5344CB8AC3E}">
        <p14:creationId xmlns:p14="http://schemas.microsoft.com/office/powerpoint/2010/main" val="28690288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caption on the reverse of the photograph reads: “St. Helier’s Hospital Surrey. Pic shows the linen steriliser in the isolation block. Soiled linen is seen being placed in the steriliser, and after autoclaving it will be removed from the other end outside the isolation block.” </a:t>
            </a:r>
          </a:p>
          <a:p>
            <a:endParaRPr lang="en-GB" dirty="0"/>
          </a:p>
          <a:p>
            <a:r>
              <a:rPr lang="en-GB" sz="1200" b="0" i="0" kern="1200" dirty="0">
                <a:solidFill>
                  <a:schemeClr val="tx1"/>
                </a:solidFill>
                <a:effectLst/>
                <a:latin typeface="+mn-lt"/>
                <a:ea typeface="+mn-ea"/>
                <a:cs typeface="+mn-cs"/>
              </a:rPr>
              <a:t>The hospital was commissioned in 1934, as part of the St Helier council estate. Queen Mary laid the foundation stone for the new hospital in March 1938 and it received its first patients in February 1941. Find out more about the St Helier Hospital and housing estate: </a:t>
            </a:r>
            <a:r>
              <a:rPr lang="en-GB" dirty="0">
                <a:hlinkClick r:id="rId3"/>
              </a:rPr>
              <a:t>https://ezitis.myzen.co.uk/sthelier.html</a:t>
            </a:r>
            <a:endParaRPr lang="en-GB" b="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Source: </a:t>
            </a:r>
            <a:r>
              <a:rPr lang="en-GB" dirty="0">
                <a:ea typeface="MS PGothic" pitchFamily="34" charset="-128"/>
                <a:cs typeface="Arial" charset="0"/>
              </a:rPr>
              <a:t>Historic England Archive.</a:t>
            </a:r>
            <a:r>
              <a:rPr lang="en-GB" baseline="0" dirty="0">
                <a:ea typeface="MS PGothic" pitchFamily="34" charset="-128"/>
                <a:cs typeface="Arial" charset="0"/>
              </a:rPr>
              <a:t> </a:t>
            </a:r>
            <a:r>
              <a:rPr lang="en-GB" dirty="0"/>
              <a:t>A nurse placing linen into a steriliser, in the isolation block at St Helier Hospital, Sutton, Greater London Authority</a:t>
            </a:r>
            <a:r>
              <a:rPr lang="en-GB" baseline="0" dirty="0"/>
              <a:t> </a:t>
            </a:r>
            <a:r>
              <a:rPr lang="en-GB" dirty="0">
                <a:ea typeface="MS PGothic" pitchFamily="34" charset="-128"/>
                <a:cs typeface="Arial" charset="0"/>
              </a:rPr>
              <a:t>- 27th April 1943 Ref:</a:t>
            </a:r>
            <a:r>
              <a:rPr lang="en-GB" sz="1200" b="0" i="0" kern="1200" dirty="0">
                <a:solidFill>
                  <a:schemeClr val="tx1"/>
                </a:solidFill>
                <a:effectLst/>
                <a:latin typeface="+mn-lt"/>
                <a:ea typeface="+mn-ea"/>
                <a:cs typeface="+mn-cs"/>
              </a:rPr>
              <a:t>med01_01_3758 -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https://historicengland.org.uk/images-books/photos/item/MED01/01/3758</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27</a:t>
            </a:fld>
            <a:endParaRPr lang="en-US"/>
          </a:p>
        </p:txBody>
      </p:sp>
    </p:spTree>
    <p:extLst>
      <p:ext uri="{BB962C8B-B14F-4D97-AF65-F5344CB8AC3E}">
        <p14:creationId xmlns:p14="http://schemas.microsoft.com/office/powerpoint/2010/main" val="18301153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a:t>
            </a:r>
            <a:r>
              <a:rPr lang="en-GB" sz="1200" b="0" i="0" kern="1200" baseline="0" dirty="0">
                <a:solidFill>
                  <a:schemeClr val="tx1"/>
                </a:solidFill>
                <a:effectLst/>
                <a:latin typeface="+mn-lt"/>
                <a:ea typeface="+mn-ea"/>
                <a:cs typeface="+mn-cs"/>
              </a:rPr>
              <a:t> image was originally titled ‘</a:t>
            </a:r>
            <a:r>
              <a:rPr lang="en-GB" dirty="0">
                <a:latin typeface="Arial" panose="020B0604020202020204" pitchFamily="34" charset="0"/>
                <a:cs typeface="Arial" panose="020B0604020202020204" pitchFamily="34" charset="0"/>
              </a:rPr>
              <a:t>These gases give life’. Here the oxygen coming via the pipeline from the left-hand group of cylinders issues besides the patient’s bed, and under the control of the nurse at the stop-cock passes through the flow-meter, which indicates in litres per minute the amount of oxygen the patient is receiving. The piped provision of oxygen to patient’s in bed was an important invention – which led the way to the creation of other assisted</a:t>
            </a:r>
            <a:r>
              <a:rPr lang="en-GB" baseline="0" dirty="0">
                <a:latin typeface="Arial" panose="020B0604020202020204" pitchFamily="34" charset="0"/>
                <a:cs typeface="Arial" panose="020B0604020202020204" pitchFamily="34" charset="0"/>
              </a:rPr>
              <a:t> breathing equipment, such as ventilators</a:t>
            </a:r>
            <a:endParaRPr lang="en-GB" dirty="0">
              <a:ea typeface="MS PGothic" pitchFamily="34" charset="-128"/>
              <a:cs typeface="Arial"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Source: </a:t>
            </a:r>
            <a:r>
              <a:rPr lang="en-GB" dirty="0">
                <a:ea typeface="MS PGothic" pitchFamily="34" charset="-128"/>
                <a:cs typeface="Arial" charset="0"/>
              </a:rPr>
              <a:t>Historic England Archive.</a:t>
            </a:r>
            <a:r>
              <a:rPr lang="en-GB" baseline="0" dirty="0">
                <a:ea typeface="MS PGothic" pitchFamily="34" charset="-128"/>
                <a:cs typeface="Arial" charset="0"/>
              </a:rPr>
              <a:t> </a:t>
            </a:r>
            <a:r>
              <a:rPr lang="en-GB" dirty="0">
                <a:latin typeface="Arial" panose="020B0604020202020204" pitchFamily="34" charset="0"/>
                <a:cs typeface="Arial" panose="020B0604020202020204" pitchFamily="34" charset="0"/>
              </a:rPr>
              <a:t>A stop-cock and flow-meter for administering oxygen beside a patient's bed at St Bartholomew's Hospital</a:t>
            </a:r>
            <a:r>
              <a:rPr lang="en-GB" baseline="0" dirty="0">
                <a:latin typeface="Arial" panose="020B0604020202020204" pitchFamily="34" charset="0"/>
                <a:cs typeface="Arial" panose="020B0604020202020204" pitchFamily="34" charset="0"/>
              </a:rPr>
              <a:t> </a:t>
            </a:r>
            <a:r>
              <a:rPr lang="en-GB" dirty="0">
                <a:ea typeface="MS PGothic" pitchFamily="34" charset="-128"/>
                <a:cs typeface="Arial" charset="0"/>
              </a:rPr>
              <a:t>– 3</a:t>
            </a:r>
            <a:r>
              <a:rPr lang="en-GB" baseline="30000" dirty="0">
                <a:ea typeface="MS PGothic" pitchFamily="34" charset="-128"/>
                <a:cs typeface="Arial" charset="0"/>
              </a:rPr>
              <a:t>rd</a:t>
            </a:r>
            <a:r>
              <a:rPr lang="en-GB" dirty="0">
                <a:ea typeface="MS PGothic" pitchFamily="34" charset="-128"/>
                <a:cs typeface="Arial" charset="0"/>
              </a:rPr>
              <a:t> February 1939 Ref:</a:t>
            </a:r>
            <a:r>
              <a:rPr lang="en-GB" sz="1200" b="0" i="0" kern="1200" dirty="0">
                <a:solidFill>
                  <a:schemeClr val="tx1"/>
                </a:solidFill>
                <a:effectLst/>
                <a:latin typeface="+mn-lt"/>
                <a:ea typeface="+mn-ea"/>
                <a:cs typeface="+mn-cs"/>
              </a:rPr>
              <a:t>med01_01_0179 -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https://historicengland.org.uk/images-books/photos/item/MED01/01/0179</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28</a:t>
            </a:fld>
            <a:endParaRPr lang="en-US"/>
          </a:p>
        </p:txBody>
      </p:sp>
    </p:spTree>
    <p:extLst>
      <p:ext uri="{BB962C8B-B14F-4D97-AF65-F5344CB8AC3E}">
        <p14:creationId xmlns:p14="http://schemas.microsoft.com/office/powerpoint/2010/main" val="146552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The caption on the reverse of the photograph reads: “L.C.C. Nurses Demonstrate the Iron Lung to Intending Nurses. Pic shows Sister Pike, of Grove (L.C.C.) Hospital, demonstrating the iron lung to intending nurses at the nursing exhibition in Oxford Street, London. Mile End Hospital nurses also assisted.”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Iron lungs, or negative pressure ventilators, enabled patients to breathe when muscle control had been lost or when breathing exceeded their ability. Often used to treat patients with poliomyelitis, the machine is now largely obsolete. </a:t>
            </a:r>
            <a:endParaRPr lang="en-GB" sz="1200" b="0" i="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Source: </a:t>
            </a:r>
            <a:r>
              <a:rPr lang="en-GB" dirty="0">
                <a:ea typeface="MS PGothic" pitchFamily="34" charset="-128"/>
                <a:cs typeface="Arial" charset="0"/>
              </a:rPr>
              <a:t>Historic England Archive.</a:t>
            </a:r>
            <a:r>
              <a:rPr lang="en-GB" baseline="0" dirty="0">
                <a:ea typeface="MS PGothic" pitchFamily="34" charset="-128"/>
                <a:cs typeface="Arial" charset="0"/>
              </a:rPr>
              <a:t> </a:t>
            </a:r>
            <a:r>
              <a:rPr lang="en-GB" dirty="0"/>
              <a:t>Nurses demonstrating the use of an iron lung to group of women, at an exhibition of nursing, Oxford Street, London</a:t>
            </a:r>
            <a:r>
              <a:rPr lang="en-GB" baseline="0" dirty="0"/>
              <a:t> </a:t>
            </a:r>
            <a:r>
              <a:rPr lang="en-GB" dirty="0">
                <a:ea typeface="MS PGothic" pitchFamily="34" charset="-128"/>
                <a:cs typeface="Arial" charset="0"/>
              </a:rPr>
              <a:t>– 12</a:t>
            </a:r>
            <a:r>
              <a:rPr lang="en-GB" baseline="30000" dirty="0">
                <a:ea typeface="MS PGothic" pitchFamily="34" charset="-128"/>
                <a:cs typeface="Arial" charset="0"/>
              </a:rPr>
              <a:t>th</a:t>
            </a:r>
            <a:r>
              <a:rPr lang="en-GB" dirty="0">
                <a:ea typeface="MS PGothic" pitchFamily="34" charset="-128"/>
                <a:cs typeface="Arial" charset="0"/>
              </a:rPr>
              <a:t> December 1941 Ref:</a:t>
            </a:r>
            <a:r>
              <a:rPr lang="en-GB" sz="1200" b="0" i="0" kern="1200" dirty="0">
                <a:solidFill>
                  <a:schemeClr val="tx1"/>
                </a:solidFill>
                <a:effectLst/>
                <a:latin typeface="+mn-lt"/>
                <a:ea typeface="+mn-ea"/>
                <a:cs typeface="+mn-cs"/>
              </a:rPr>
              <a:t>med01_01_3855 -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https://historicengland.org.uk/images-books/photos/item/MED01/01/3855</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29</a:t>
            </a:fld>
            <a:endParaRPr lang="en-US"/>
          </a:p>
        </p:txBody>
      </p:sp>
    </p:spTree>
    <p:extLst>
      <p:ext uri="{BB962C8B-B14F-4D97-AF65-F5344CB8AC3E}">
        <p14:creationId xmlns:p14="http://schemas.microsoft.com/office/powerpoint/2010/main" val="74768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ea typeface="MS PGothic" pitchFamily="34" charset="-128"/>
                <a:cs typeface="Arial" charset="0"/>
              </a:rPr>
              <a:t>Ask pupils to look at the map and work out which is</a:t>
            </a:r>
            <a:r>
              <a:rPr lang="en-GB" baseline="0">
                <a:ea typeface="MS PGothic" pitchFamily="34" charset="-128"/>
                <a:cs typeface="Arial" charset="0"/>
              </a:rPr>
              <a:t> their local Nightingale Hospital. Ask if they’ve heard about it in the news before. Discuss with pupils why the new hospitals are necessary. Go online to find an image of it and see what the building looks like and/or use Google to look at the site from the air to get a sense of the size and scale of the building.</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3</a:t>
            </a:fld>
            <a:endParaRPr lang="en-US"/>
          </a:p>
        </p:txBody>
      </p:sp>
    </p:spTree>
    <p:extLst>
      <p:ext uri="{BB962C8B-B14F-4D97-AF65-F5344CB8AC3E}">
        <p14:creationId xmlns:p14="http://schemas.microsoft.com/office/powerpoint/2010/main" val="1854960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caption on the reverse of the photograph reads: “Iron lungs for Australia. Photo shows:- Work on the production of a consignment of 167 “iron lungs” for Australia proceeding apace at the Morris Motor Works at Cowley, Oxford. It will be remembered that Lord Nuffield, the car magnate, recently undertook to supply every hospital in the British Empire with an “iron lung”.”</a:t>
            </a:r>
            <a:br>
              <a:rPr lang="en-GB" dirty="0"/>
            </a:br>
            <a:br>
              <a:rPr lang="en-GB" dirty="0"/>
            </a:br>
            <a:r>
              <a:rPr lang="en-GB" sz="1200" b="0" i="0" kern="1200" dirty="0">
                <a:solidFill>
                  <a:schemeClr val="tx1"/>
                </a:solidFill>
                <a:effectLst/>
                <a:latin typeface="+mn-lt"/>
                <a:ea typeface="+mn-ea"/>
                <a:cs typeface="+mn-cs"/>
              </a:rPr>
              <a:t>The first iron lung in the UK was designed in 1933. In 1937, Australia was facing an epidemic of poliomyelitis, with iron lungs being one of the main methods of treating the illness’s complications. Lord Nuffield, having seen the iron lung in operation, offered part of his factory in Oxford to be taken over for the production of Both respirators, an affordable version of the iron lung. Over 1,700 of these respirators were distributed to hospitals following his offer to provide free iron lungs to any hospital in the Commonwealth that requested one. High-resolution copies of this image are available for free for non-commercial use. Please Enquire to place an order.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Source: </a:t>
            </a:r>
            <a:r>
              <a:rPr lang="en-GB" dirty="0">
                <a:ea typeface="MS PGothic" pitchFamily="34" charset="-128"/>
                <a:cs typeface="Arial" charset="0"/>
              </a:rPr>
              <a:t>Historic England Archive.</a:t>
            </a:r>
            <a:r>
              <a:rPr lang="en-GB" baseline="0" dirty="0">
                <a:ea typeface="MS PGothic" pitchFamily="34" charset="-128"/>
                <a:cs typeface="Arial" charset="0"/>
              </a:rPr>
              <a:t> </a:t>
            </a:r>
            <a:r>
              <a:rPr lang="en-GB" sz="1200" b="0" i="0" kern="1200" dirty="0">
                <a:solidFill>
                  <a:schemeClr val="tx1"/>
                </a:solidFill>
                <a:effectLst/>
                <a:latin typeface="+mn-lt"/>
                <a:ea typeface="+mn-ea"/>
                <a:cs typeface="+mn-cs"/>
              </a:rPr>
              <a:t>A scene in a factory producing iron lungs at the Morris Motor Works</a:t>
            </a:r>
            <a:r>
              <a:rPr lang="en-GB" dirty="0"/>
              <a:t>, Cowley, Oxfordshire</a:t>
            </a:r>
            <a:r>
              <a:rPr lang="en-GB" dirty="0">
                <a:ea typeface="MS PGothic" pitchFamily="34" charset="-128"/>
                <a:cs typeface="Arial" charset="0"/>
              </a:rPr>
              <a:t> - 28th March 1939 Ref:</a:t>
            </a:r>
            <a:r>
              <a:rPr lang="en-GB" sz="1200" b="0" i="0" kern="1200" dirty="0">
                <a:solidFill>
                  <a:schemeClr val="tx1"/>
                </a:solidFill>
                <a:effectLst/>
                <a:latin typeface="+mn-lt"/>
                <a:ea typeface="+mn-ea"/>
                <a:cs typeface="+mn-cs"/>
              </a:rPr>
              <a:t>med01_01_0</a:t>
            </a:r>
            <a:r>
              <a:rPr lang="en-GB" dirty="0"/>
              <a:t>323</a:t>
            </a:r>
            <a:r>
              <a:rPr lang="en-GB" sz="1200" b="0" i="0" kern="1200" dirty="0">
                <a:solidFill>
                  <a:schemeClr val="tx1"/>
                </a:solidFill>
                <a:effectLst/>
                <a:latin typeface="+mn-lt"/>
                <a:ea typeface="+mn-ea"/>
                <a:cs typeface="+mn-cs"/>
              </a:rPr>
              <a:t>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https://historicengland.org.uk/images-books/photos/item/MED01/01/0323</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30</a:t>
            </a:fld>
            <a:endParaRPr lang="en-US"/>
          </a:p>
        </p:txBody>
      </p:sp>
    </p:spTree>
    <p:extLst>
      <p:ext uri="{BB962C8B-B14F-4D97-AF65-F5344CB8AC3E}">
        <p14:creationId xmlns:p14="http://schemas.microsoft.com/office/powerpoint/2010/main" val="40204616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University of Leicester, Special Collections Exhibition on </a:t>
            </a:r>
            <a:r>
              <a:rPr lang="en-GB" sz="1200" b="1" i="0" u="none" strike="noStrike" kern="1200" dirty="0">
                <a:solidFill>
                  <a:schemeClr val="tx1"/>
                </a:solidFill>
                <a:effectLst/>
                <a:latin typeface="+mn-lt"/>
                <a:ea typeface="+mn-ea"/>
                <a:cs typeface="+mn-cs"/>
                <a:hlinkClick r:id="rId3"/>
              </a:rPr>
              <a:t>The Post War History of Leicester 1945-1962</a:t>
            </a:r>
            <a:r>
              <a:rPr lang="en-GB" sz="1200" b="1" i="0" u="none" strike="noStrike" kern="1200" dirty="0">
                <a:solidFill>
                  <a:schemeClr val="tx1"/>
                </a:solidFill>
                <a:effectLst/>
                <a:latin typeface="+mn-lt"/>
                <a:ea typeface="+mn-ea"/>
                <a:cs typeface="+mn-cs"/>
              </a:rPr>
              <a:t> – Case Study TB </a:t>
            </a:r>
            <a:r>
              <a:rPr lang="en-GB" dirty="0">
                <a:hlinkClick r:id="rId4"/>
              </a:rPr>
              <a:t>https://leicester.omeka.net/exhibits/show/postwar/health/tb</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Excellent additional information on</a:t>
            </a:r>
            <a:r>
              <a:rPr lang="en-GB" baseline="0" dirty="0"/>
              <a:t> TB with audio and video files</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33</a:t>
            </a:fld>
            <a:endParaRPr lang="en-US"/>
          </a:p>
        </p:txBody>
      </p:sp>
    </p:spTree>
    <p:extLst>
      <p:ext uri="{BB962C8B-B14F-4D97-AF65-F5344CB8AC3E}">
        <p14:creationId xmlns:p14="http://schemas.microsoft.com/office/powerpoint/2010/main" val="3754166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ea typeface="MS PGothic" pitchFamily="34" charset="-128"/>
                <a:cs typeface="Arial" charset="0"/>
              </a:rPr>
              <a:t>Image: </a:t>
            </a:r>
            <a:r>
              <a:rPr lang="en-GB" sz="1200" kern="1200">
                <a:solidFill>
                  <a:schemeClr val="tx1"/>
                </a:solidFill>
                <a:effectLst/>
                <a:latin typeface="+mn-lt"/>
                <a:ea typeface="+mn-ea"/>
                <a:cs typeface="+mn-cs"/>
              </a:rPr>
              <a:t>©</a:t>
            </a:r>
            <a:r>
              <a:rPr lang="en-GB" sz="1200" kern="1200" baseline="0">
                <a:solidFill>
                  <a:schemeClr val="tx1"/>
                </a:solidFill>
                <a:effectLst/>
                <a:latin typeface="+mn-lt"/>
                <a:ea typeface="+mn-ea"/>
                <a:cs typeface="+mn-cs"/>
              </a:rPr>
              <a:t> </a:t>
            </a:r>
            <a:r>
              <a:rPr lang="en-GB">
                <a:ea typeface="MS PGothic" pitchFamily="34" charset="-128"/>
                <a:cs typeface="Arial" charset="0"/>
              </a:rPr>
              <a:t>Historic England</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34</a:t>
            </a:fld>
            <a:endParaRPr lang="en-US"/>
          </a:p>
        </p:txBody>
      </p:sp>
    </p:spTree>
    <p:extLst>
      <p:ext uri="{BB962C8B-B14F-4D97-AF65-F5344CB8AC3E}">
        <p14:creationId xmlns:p14="http://schemas.microsoft.com/office/powerpoint/2010/main" val="6436010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Port of London Sanitary Authority, now the London Port Health Authority, based its operations at Gravesend where a hulk, the “Hygeia” was maintained as a quarantine station where accommodation was provided for the boarding medical officers who provided a service twenty four hours a day. Various quarantine launches were at the medical officers’ disposal, including, for example, the Humphrey Morris which was acquired in 1962 and had a consultation room, a small hospital with accommodation for two stretcher cases and three sitting patients. </a:t>
            </a:r>
          </a:p>
          <a:p>
            <a:endParaRPr lang="en-GB" dirty="0"/>
          </a:p>
          <a:p>
            <a:r>
              <a:rPr lang="en-GB" dirty="0"/>
              <a:t>Up until 1978 the Port Health Authority’s team of doctors screened all vessels entering the Port of London and decided which ones should be boarded. In fact, all ships coming from areas known to have certain endemic diseases, such as Africa, Asia, Central and South America were boarded. In order to carry out these health checks, the Port Health Authority had to have accurate information on shipping. Therefore, all ships masters were required to radio ahead, giving the Authority at least four hours notice of their arrival, so that the authority had time to check where they had been and to make any necessary preparations. </a:t>
            </a:r>
          </a:p>
          <a:p>
            <a:endParaRPr lang="en-GB" dirty="0"/>
          </a:p>
          <a:p>
            <a:r>
              <a:rPr lang="en-GB" dirty="0"/>
              <a:t>There are many accounts of different infectious diseases in the annual reports produced by the Medical Officer of Health for the Port Health Authority. These range from Malaria to Smallpox, and interestingly the 1957 report refers extensively to Asian Influenza and the arrangements being made to deal with the potential introduction of the disease via the port. One report refers to the SS Arcadia, a cruise ship, that had 176 out of its crew of 725 affected. Complete disinfection of all the accommodation had to be carried out and control measures were introduced to prevent further spread amongst other crew. </a:t>
            </a:r>
          </a:p>
          <a:p>
            <a:endParaRPr lang="en-GB" dirty="0"/>
          </a:p>
          <a:p>
            <a:r>
              <a:rPr lang="en-GB" dirty="0"/>
              <a:t>From: </a:t>
            </a:r>
            <a:r>
              <a:rPr lang="en-GB" sz="1200" u="sng" kern="1200" dirty="0">
                <a:solidFill>
                  <a:schemeClr val="tx1"/>
                </a:solidFill>
                <a:effectLst/>
                <a:latin typeface="+mn-lt"/>
                <a:ea typeface="+mn-ea"/>
                <a:cs typeface="+mn-cs"/>
                <a:hlinkClick r:id="rId3"/>
              </a:rPr>
              <a:t>https://www.gresham.ac.uk/lecture/transcript/download/front-line-infectious-disease-control-at-britains-borders/</a:t>
            </a:r>
            <a:r>
              <a:rPr lang="en-GB" sz="1200" kern="1200" dirty="0">
                <a:solidFill>
                  <a:schemeClr val="tx1"/>
                </a:solidFill>
                <a:effectLst/>
                <a:latin typeface="+mn-lt"/>
                <a:ea typeface="+mn-ea"/>
                <a:cs typeface="+mn-cs"/>
              </a:rPr>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dirty="0"/>
              <a:t>Historic England Archive</a:t>
            </a:r>
            <a:r>
              <a:rPr lang="en-GB" dirty="0">
                <a:ea typeface="MS PGothic" pitchFamily="34" charset="-128"/>
                <a:cs typeface="Arial" charset="0"/>
              </a:rPr>
              <a:t>. </a:t>
            </a:r>
            <a:r>
              <a:rPr lang="en-GB" sz="1200" b="0" i="0" kern="1200" dirty="0">
                <a:solidFill>
                  <a:schemeClr val="tx1"/>
                </a:solidFill>
                <a:effectLst/>
                <a:latin typeface="+mn-lt"/>
                <a:ea typeface="+mn-ea"/>
                <a:cs typeface="+mn-cs"/>
              </a:rPr>
              <a:t>The Port Health Authority vessel, the 'Hygeia', moored on the water,</a:t>
            </a:r>
            <a:r>
              <a:rPr lang="en-GB" sz="1200" b="0" i="0" kern="1200" baseline="0" dirty="0">
                <a:solidFill>
                  <a:schemeClr val="tx1"/>
                </a:solidFill>
                <a:effectLst/>
                <a:latin typeface="+mn-lt"/>
                <a:ea typeface="+mn-ea"/>
                <a:cs typeface="+mn-cs"/>
              </a:rPr>
              <a:t> Gravesend, Greater London.</a:t>
            </a:r>
            <a:r>
              <a:rPr lang="en-GB" sz="1200" b="0" i="0" kern="1200" dirty="0">
                <a:solidFill>
                  <a:schemeClr val="tx1"/>
                </a:solidFill>
                <a:effectLst/>
                <a:latin typeface="+mn-lt"/>
                <a:ea typeface="+mn-ea"/>
                <a:cs typeface="+mn-cs"/>
              </a:rPr>
              <a:t> The Corporation of the City of London became responsible for preventing the spread of infectious diseases through the port in 1872.</a:t>
            </a:r>
            <a:r>
              <a:rPr lang="en-GB" sz="1200" b="0" i="0" kern="1200" baseline="0" dirty="0">
                <a:solidFill>
                  <a:schemeClr val="tx1"/>
                </a:solidFill>
                <a:effectLst/>
                <a:latin typeface="+mn-lt"/>
                <a:ea typeface="+mn-ea"/>
                <a:cs typeface="+mn-cs"/>
              </a:rPr>
              <a:t> </a:t>
            </a:r>
            <a:r>
              <a:rPr lang="en-GB" dirty="0">
                <a:ea typeface="MS PGothic" pitchFamily="34" charset="-128"/>
                <a:cs typeface="Arial" charset="0"/>
              </a:rPr>
              <a:t>– </a:t>
            </a:r>
            <a:r>
              <a:rPr lang="en-GB" dirty="0"/>
              <a:t>Date: circa 1945 – circa1965</a:t>
            </a:r>
            <a:r>
              <a:rPr lang="en-GB" dirty="0">
                <a:ea typeface="MS PGothic" pitchFamily="34" charset="-128"/>
                <a:cs typeface="Arial" charset="0"/>
              </a:rPr>
              <a:t>Ref: </a:t>
            </a:r>
            <a:r>
              <a:rPr lang="en-GB" sz="1200" b="0" i="0" kern="1200" dirty="0">
                <a:solidFill>
                  <a:schemeClr val="tx1"/>
                </a:solidFill>
                <a:effectLst/>
                <a:latin typeface="+mn-lt"/>
                <a:ea typeface="+mn-ea"/>
                <a:cs typeface="+mn-cs"/>
              </a:rPr>
              <a:t>AA001810 -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https://historicengland.org.uk/images-books/photos/item/AA001810</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35</a:t>
            </a:fld>
            <a:endParaRPr lang="en-US"/>
          </a:p>
        </p:txBody>
      </p:sp>
    </p:spTree>
    <p:extLst>
      <p:ext uri="{BB962C8B-B14F-4D97-AF65-F5344CB8AC3E}">
        <p14:creationId xmlns:p14="http://schemas.microsoft.com/office/powerpoint/2010/main" val="21439819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dirty="0"/>
              <a:t>Historic England Archive</a:t>
            </a:r>
            <a:r>
              <a:rPr lang="en-GB" dirty="0">
                <a:ea typeface="MS PGothic" pitchFamily="34" charset="-128"/>
                <a:cs typeface="Arial" charset="0"/>
              </a:rPr>
              <a:t>. </a:t>
            </a:r>
            <a:r>
              <a:rPr lang="en-GB" dirty="0"/>
              <a:t>Reconstruction illustration depicting an aerial view of a plague-ridden ship anchored in St Helen's Pool near the Pest House, a Quarantine Station on St Helen's in the Isles of Scilly, as it may have looked in the late-eighteenth century</a:t>
            </a:r>
            <a:r>
              <a:rPr lang="en-GB" baseline="0" dirty="0"/>
              <a:t> </a:t>
            </a:r>
            <a:r>
              <a:rPr lang="en-GB" dirty="0">
                <a:ea typeface="MS PGothic" pitchFamily="34" charset="-128"/>
                <a:cs typeface="Arial" charset="0"/>
              </a:rPr>
              <a:t>– </a:t>
            </a:r>
            <a:r>
              <a:rPr lang="en-GB" dirty="0"/>
              <a:t>Date: circa 1995 - circa 2005  </a:t>
            </a:r>
            <a:r>
              <a:rPr lang="en-GB" dirty="0">
                <a:ea typeface="MS PGothic" pitchFamily="34" charset="-128"/>
                <a:cs typeface="Arial" charset="0"/>
              </a:rPr>
              <a:t>Ref: </a:t>
            </a:r>
            <a:r>
              <a:rPr lang="en-GB" dirty="0"/>
              <a:t>IC171/004 -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https://historicengland.org.uk/images-books/photos/item/IC171/004</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36</a:t>
            </a:fld>
            <a:endParaRPr lang="en-US"/>
          </a:p>
        </p:txBody>
      </p:sp>
    </p:spTree>
    <p:extLst>
      <p:ext uri="{BB962C8B-B14F-4D97-AF65-F5344CB8AC3E}">
        <p14:creationId xmlns:p14="http://schemas.microsoft.com/office/powerpoint/2010/main" val="39040063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dirty="0"/>
              <a:t>Historic England Archive</a:t>
            </a:r>
            <a:r>
              <a:rPr lang="en-GB" dirty="0">
                <a:ea typeface="MS PGothic" pitchFamily="34" charset="-128"/>
                <a:cs typeface="Arial"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S PGothic" pitchFamily="34" charset="-128"/>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Reconstruction illustration showing passengers from a plague-ridden ship being brought ashore near St Helen's Quarantine Station, known as the Pest House, in the Isles of Scilly in the late-eighteenth century</a:t>
            </a:r>
            <a:r>
              <a:rPr lang="en-GB" baseline="0" dirty="0"/>
              <a:t> </a:t>
            </a:r>
            <a:r>
              <a:rPr lang="en-GB" dirty="0">
                <a:ea typeface="MS PGothic" pitchFamily="34" charset="-128"/>
                <a:cs typeface="Arial" charset="0"/>
              </a:rPr>
              <a:t>– </a:t>
            </a:r>
            <a:r>
              <a:rPr lang="en-GB" dirty="0"/>
              <a:t>Date: circa 1995 - circa 2005  </a:t>
            </a:r>
            <a:r>
              <a:rPr lang="en-GB" dirty="0">
                <a:ea typeface="MS PGothic" pitchFamily="34" charset="-128"/>
                <a:cs typeface="Arial" charset="0"/>
              </a:rPr>
              <a:t>Ref: </a:t>
            </a:r>
            <a:r>
              <a:rPr lang="en-GB" dirty="0"/>
              <a:t>IC171/005 -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https://historicengland.org.uk/images-books/photos/item/IC171/005</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37</a:t>
            </a:fld>
            <a:endParaRPr lang="en-US"/>
          </a:p>
        </p:txBody>
      </p:sp>
    </p:spTree>
    <p:extLst>
      <p:ext uri="{BB962C8B-B14F-4D97-AF65-F5344CB8AC3E}">
        <p14:creationId xmlns:p14="http://schemas.microsoft.com/office/powerpoint/2010/main" val="32919539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isolation hospital dates from the early 1900s. It was built to a pre-fabricated system by Humphrey's of Knightsbridge. It was type 3 of their range as published in their 1900 catalogue. It is a single storey building with two wards reached via external porches, one on each side of the kitchen, bathroom, store, washroom. There are three asymmetrically placed bedrooms all reached via a lobby placed off-centre. It was recommended as a model pre-fabricated isolation hospital. Hospitals like this were once important in the treatment of infectious diseases in Britain and the Empire. This is now the best preserved example left.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dirty="0"/>
              <a:t>Rev Andrew Salmon. Source Historic England Archive</a:t>
            </a:r>
            <a:r>
              <a:rPr lang="en-GB" dirty="0">
                <a:ea typeface="MS PGothic" pitchFamily="34" charset="-128"/>
                <a:cs typeface="Arial" charset="0"/>
              </a:rPr>
              <a:t>. </a:t>
            </a:r>
            <a:r>
              <a:rPr lang="en-GB" dirty="0">
                <a:latin typeface="Arial" panose="020B0604020202020204" pitchFamily="34" charset="0"/>
                <a:cs typeface="Arial" panose="020B0604020202020204" pitchFamily="34" charset="0"/>
              </a:rPr>
              <a:t>Former Isolation Hospital, Arne, Dorset</a:t>
            </a:r>
            <a:r>
              <a:rPr lang="en-GB" baseline="0" dirty="0">
                <a:latin typeface="Arial" panose="020B0604020202020204" pitchFamily="34" charset="0"/>
                <a:cs typeface="Arial" panose="020B0604020202020204" pitchFamily="34" charset="0"/>
              </a:rPr>
              <a:t> </a:t>
            </a:r>
            <a:r>
              <a:rPr lang="en-GB" dirty="0">
                <a:ea typeface="MS PGothic" pitchFamily="34" charset="-128"/>
                <a:cs typeface="Arial" charset="0"/>
              </a:rPr>
              <a:t>– 27</a:t>
            </a:r>
            <a:r>
              <a:rPr lang="en-GB" baseline="30000" dirty="0">
                <a:ea typeface="MS PGothic" pitchFamily="34" charset="-128"/>
                <a:cs typeface="Arial" charset="0"/>
              </a:rPr>
              <a:t>th</a:t>
            </a:r>
            <a:r>
              <a:rPr lang="en-GB" dirty="0">
                <a:ea typeface="MS PGothic" pitchFamily="34" charset="-128"/>
                <a:cs typeface="Arial" charset="0"/>
              </a:rPr>
              <a:t> February 2006 Ref: </a:t>
            </a:r>
            <a:r>
              <a:rPr lang="en-GB" dirty="0"/>
              <a:t>IOE01/15293/08 -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https://historicengland.org.uk/images-books/photos/item/IOE01/15293/08</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38</a:t>
            </a:fld>
            <a:endParaRPr lang="en-US"/>
          </a:p>
        </p:txBody>
      </p:sp>
    </p:spTree>
    <p:extLst>
      <p:ext uri="{BB962C8B-B14F-4D97-AF65-F5344CB8AC3E}">
        <p14:creationId xmlns:p14="http://schemas.microsoft.com/office/powerpoint/2010/main" val="4665089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t>Image: </a:t>
            </a:r>
            <a:r>
              <a:rPr lang="en-GB" sz="1200"/>
              <a:t>© </a:t>
            </a:r>
            <a:r>
              <a:rPr lang="en-GB" sz="1200">
                <a:latin typeface="Arial" panose="020B0604020202020204" pitchFamily="34" charset="0"/>
                <a:cs typeface="Arial" panose="020B0604020202020204" pitchFamily="34" charset="0"/>
              </a:rPr>
              <a:t>The hospital, (advert for Humphrey’s Isolation Hospitals) v. 57, 6 Feb 1915, p. 429</a:t>
            </a:r>
          </a:p>
          <a:p>
            <a:pPr marL="0" marR="0" indent="0" algn="l" defTabSz="914400" rtl="0" eaLnBrk="1" fontAlgn="auto" latinLnBrk="0" hangingPunct="1">
              <a:lnSpc>
                <a:spcPct val="100000"/>
              </a:lnSpc>
              <a:spcBef>
                <a:spcPts val="0"/>
              </a:spcBef>
              <a:spcAft>
                <a:spcPts val="0"/>
              </a:spcAft>
              <a:buClrTx/>
              <a:buSzTx/>
              <a:buFontTx/>
              <a:buNone/>
              <a:tabLst/>
              <a:defRPr/>
            </a:pPr>
            <a:endParaRPr lang="en-GB"/>
          </a:p>
          <a:p>
            <a:pPr marL="0" marR="0" indent="0" algn="l" defTabSz="914400" rtl="0" eaLnBrk="1" fontAlgn="auto" latinLnBrk="0" hangingPunct="1">
              <a:lnSpc>
                <a:spcPct val="100000"/>
              </a:lnSpc>
              <a:spcBef>
                <a:spcPts val="0"/>
              </a:spcBef>
              <a:spcAft>
                <a:spcPts val="0"/>
              </a:spcAft>
              <a:buClrTx/>
              <a:buSzTx/>
              <a:buFontTx/>
              <a:buNone/>
              <a:tabLst/>
              <a:defRPr/>
            </a:pPr>
            <a:r>
              <a:rPr lang="en-GB"/>
              <a:t>Find out more about Humphrey’s Hospital: </a:t>
            </a:r>
            <a:r>
              <a:rPr lang="en-GB">
                <a:hlinkClick r:id="rId3"/>
              </a:rPr>
              <a:t>https://historic-hospitals.com/2015/08/30/humphreys-hospitals/</a:t>
            </a:r>
            <a:r>
              <a:rPr lang="en-GB"/>
              <a:t> </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39</a:t>
            </a:fld>
            <a:endParaRPr lang="en-US"/>
          </a:p>
        </p:txBody>
      </p:sp>
    </p:spTree>
    <p:extLst>
      <p:ext uri="{BB962C8B-B14F-4D97-AF65-F5344CB8AC3E}">
        <p14:creationId xmlns:p14="http://schemas.microsoft.com/office/powerpoint/2010/main" val="11127174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sz="1200" dirty="0"/>
              <a:t>© </a:t>
            </a:r>
            <a:r>
              <a:rPr lang="en-GB" sz="1200" dirty="0">
                <a:latin typeface="Arial" panose="020B0604020202020204" pitchFamily="34" charset="0"/>
                <a:cs typeface="Arial" panose="020B0604020202020204" pitchFamily="34" charset="0"/>
              </a:rPr>
              <a:t>The hospital, (advert for Humphrey’s Isolation Hospitals) v. 57, 6 Feb 1915, p. 429</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Find out more about Humphrey’s Hospital: </a:t>
            </a:r>
            <a:r>
              <a:rPr lang="en-GB" dirty="0">
                <a:hlinkClick r:id="rId3"/>
              </a:rPr>
              <a:t>https://historic-hospitals.com/2015/08/30/humphreys-hospitals/</a:t>
            </a:r>
            <a:r>
              <a:rPr lang="en-GB" dirty="0"/>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40</a:t>
            </a:fld>
            <a:endParaRPr lang="en-US"/>
          </a:p>
        </p:txBody>
      </p:sp>
    </p:spTree>
    <p:extLst>
      <p:ext uri="{BB962C8B-B14F-4D97-AF65-F5344CB8AC3E}">
        <p14:creationId xmlns:p14="http://schemas.microsoft.com/office/powerpoint/2010/main" val="35944638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41</a:t>
            </a:fld>
            <a:endParaRPr lang="en-US"/>
          </a:p>
        </p:txBody>
      </p:sp>
    </p:spTree>
    <p:extLst>
      <p:ext uri="{BB962C8B-B14F-4D97-AF65-F5344CB8AC3E}">
        <p14:creationId xmlns:p14="http://schemas.microsoft.com/office/powerpoint/2010/main" val="247927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kern="1200" dirty="0">
                <a:solidFill>
                  <a:schemeClr val="tx1"/>
                </a:solidFill>
                <a:effectLst/>
                <a:latin typeface="+mn-lt"/>
                <a:ea typeface="+mn-ea"/>
                <a:cs typeface="+mn-cs"/>
              </a:rPr>
              <a:t>Source: </a:t>
            </a:r>
            <a:r>
              <a:rPr lang="en-GB" dirty="0">
                <a:ea typeface="MS PGothic" pitchFamily="34" charset="-128"/>
                <a:cs typeface="Arial" charset="0"/>
              </a:rPr>
              <a:t>Historic England Archive. John Laing Photographic Collection. </a:t>
            </a:r>
            <a:r>
              <a:rPr lang="en-GB" sz="1200" b="0" i="0" kern="1200" dirty="0">
                <a:solidFill>
                  <a:schemeClr val="tx1"/>
                </a:solidFill>
                <a:effectLst/>
                <a:latin typeface="+mn-lt"/>
                <a:ea typeface="+mn-ea"/>
                <a:cs typeface="+mn-cs"/>
              </a:rPr>
              <a:t>An exterior view of the Harrogate Conference Centre, seen from the junction of King's Road and Strawberry Dale Avenue,</a:t>
            </a:r>
            <a:r>
              <a:rPr lang="en-GB" sz="1200" b="0" i="0" kern="1200" baseline="0" dirty="0">
                <a:solidFill>
                  <a:schemeClr val="tx1"/>
                </a:solidFill>
                <a:effectLst/>
                <a:latin typeface="+mn-lt"/>
                <a:ea typeface="+mn-ea"/>
                <a:cs typeface="+mn-cs"/>
              </a:rPr>
              <a:t> Harrogate – 2</a:t>
            </a:r>
            <a:r>
              <a:rPr lang="en-GB" sz="1200" b="0" i="0" kern="1200" baseline="30000" dirty="0">
                <a:solidFill>
                  <a:schemeClr val="tx1"/>
                </a:solidFill>
                <a:effectLst/>
                <a:latin typeface="+mn-lt"/>
                <a:ea typeface="+mn-ea"/>
                <a:cs typeface="+mn-cs"/>
              </a:rPr>
              <a:t>nd</a:t>
            </a:r>
            <a:r>
              <a:rPr lang="en-GB" sz="1200" b="0" i="0" kern="1200" baseline="0" dirty="0">
                <a:solidFill>
                  <a:schemeClr val="tx1"/>
                </a:solidFill>
                <a:effectLst/>
                <a:latin typeface="+mn-lt"/>
                <a:ea typeface="+mn-ea"/>
                <a:cs typeface="+mn-cs"/>
              </a:rPr>
              <a:t> February 1982 Ref: </a:t>
            </a:r>
            <a:r>
              <a:rPr lang="en-GB" sz="1200" b="0" i="0" kern="1200" dirty="0">
                <a:solidFill>
                  <a:schemeClr val="tx1"/>
                </a:solidFill>
                <a:effectLst/>
                <a:latin typeface="+mn-lt"/>
                <a:ea typeface="+mn-ea"/>
                <a:cs typeface="+mn-cs"/>
              </a:rPr>
              <a:t>JLP01/09/820189 -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https://historicengland.org.uk/images-books/photos/item/JLP01/09/820189</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dirty="0"/>
              <a:t>Mr Peter </a:t>
            </a:r>
            <a:r>
              <a:rPr lang="en-GB" dirty="0" err="1"/>
              <a:t>Sargeant</a:t>
            </a:r>
            <a:r>
              <a:rPr lang="en-GB" dirty="0"/>
              <a:t>. Source Historic England Archive</a:t>
            </a:r>
            <a:r>
              <a:rPr lang="en-GB" dirty="0">
                <a:ea typeface="MS PGothic" pitchFamily="34" charset="-128"/>
                <a:cs typeface="Arial" charset="0"/>
              </a:rPr>
              <a:t>. </a:t>
            </a:r>
            <a:r>
              <a:rPr lang="en-GB" sz="1200" b="0" i="0" kern="1200" dirty="0">
                <a:solidFill>
                  <a:schemeClr val="tx1"/>
                </a:solidFill>
                <a:effectLst/>
                <a:latin typeface="+mn-lt"/>
                <a:ea typeface="+mn-ea"/>
                <a:cs typeface="+mn-cs"/>
              </a:rPr>
              <a:t>G Mex / Former Central Station,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Windmill Street, Manchester </a:t>
            </a:r>
            <a:r>
              <a:rPr lang="en-GB" dirty="0">
                <a:ea typeface="MS PGothic" pitchFamily="34" charset="-128"/>
                <a:cs typeface="Arial" charset="0"/>
              </a:rPr>
              <a:t>– 12</a:t>
            </a:r>
            <a:r>
              <a:rPr lang="en-GB" baseline="30000" dirty="0">
                <a:ea typeface="MS PGothic" pitchFamily="34" charset="-128"/>
                <a:cs typeface="Arial" charset="0"/>
              </a:rPr>
              <a:t>th</a:t>
            </a:r>
            <a:r>
              <a:rPr lang="en-GB" dirty="0">
                <a:ea typeface="MS PGothic" pitchFamily="34" charset="-128"/>
                <a:cs typeface="Arial" charset="0"/>
              </a:rPr>
              <a:t> May 2002 Ref: </a:t>
            </a:r>
            <a:r>
              <a:rPr lang="en-GB" dirty="0"/>
              <a:t>IOE01/</a:t>
            </a:r>
            <a:r>
              <a:rPr lang="en-GB" sz="1200" b="0" i="0" kern="1200" dirty="0">
                <a:solidFill>
                  <a:schemeClr val="tx1"/>
                </a:solidFill>
                <a:effectLst/>
                <a:latin typeface="+mn-lt"/>
                <a:ea typeface="+mn-ea"/>
                <a:cs typeface="+mn-cs"/>
              </a:rPr>
              <a:t>06536/21 -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https://historicengland.org.uk/images-books/photos/item/IOE01/06536/21</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31608215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42</a:t>
            </a:fld>
            <a:endParaRPr lang="en-US"/>
          </a:p>
        </p:txBody>
      </p:sp>
    </p:spTree>
    <p:extLst>
      <p:ext uri="{BB962C8B-B14F-4D97-AF65-F5344CB8AC3E}">
        <p14:creationId xmlns:p14="http://schemas.microsoft.com/office/powerpoint/2010/main" val="28742739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43</a:t>
            </a:fld>
            <a:endParaRPr lang="en-US"/>
          </a:p>
        </p:txBody>
      </p:sp>
    </p:spTree>
    <p:extLst>
      <p:ext uri="{BB962C8B-B14F-4D97-AF65-F5344CB8AC3E}">
        <p14:creationId xmlns:p14="http://schemas.microsoft.com/office/powerpoint/2010/main" val="26935924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ea typeface="MS PGothic" pitchFamily="34" charset="-128"/>
                <a:cs typeface="Arial" charset="0"/>
              </a:rPr>
              <a:t>Image: </a:t>
            </a:r>
            <a:r>
              <a:rPr lang="en-GB" sz="1200" kern="1200">
                <a:solidFill>
                  <a:schemeClr val="tx1"/>
                </a:solidFill>
                <a:effectLst/>
                <a:latin typeface="+mn-lt"/>
                <a:ea typeface="+mn-ea"/>
                <a:cs typeface="+mn-cs"/>
              </a:rPr>
              <a:t>©</a:t>
            </a:r>
            <a:r>
              <a:rPr lang="en-GB" sz="1200" kern="1200" baseline="0">
                <a:solidFill>
                  <a:schemeClr val="tx1"/>
                </a:solidFill>
                <a:effectLst/>
                <a:latin typeface="+mn-lt"/>
                <a:ea typeface="+mn-ea"/>
                <a:cs typeface="+mn-cs"/>
              </a:rPr>
              <a:t> Source: </a:t>
            </a:r>
            <a:r>
              <a:rPr lang="en-GB">
                <a:ea typeface="MS PGothic" pitchFamily="34" charset="-128"/>
                <a:cs typeface="Arial" charset="0"/>
              </a:rPr>
              <a:t>Historic England Archive.</a:t>
            </a:r>
            <a:r>
              <a:rPr lang="en-GB" baseline="0">
                <a:ea typeface="MS PGothic" pitchFamily="34" charset="-128"/>
                <a:cs typeface="Arial" charset="0"/>
              </a:rPr>
              <a:t> </a:t>
            </a:r>
            <a:r>
              <a:rPr lang="en-GB" sz="1200" b="0" i="0" kern="1200">
                <a:solidFill>
                  <a:schemeClr val="tx1"/>
                </a:solidFill>
                <a:effectLst/>
                <a:latin typeface="+mn-lt"/>
                <a:ea typeface="+mn-ea"/>
                <a:cs typeface="+mn-cs"/>
              </a:rPr>
              <a:t>A doctor injecting a nurse with diphtheria vaccine at Lodge Moor Hospital,</a:t>
            </a:r>
            <a:r>
              <a:rPr lang="en-GB" sz="1200" b="0" i="0" kern="1200" baseline="0">
                <a:solidFill>
                  <a:schemeClr val="tx1"/>
                </a:solidFill>
                <a:effectLst/>
                <a:latin typeface="+mn-lt"/>
                <a:ea typeface="+mn-ea"/>
                <a:cs typeface="+mn-cs"/>
              </a:rPr>
              <a:t> Sheffield</a:t>
            </a:r>
            <a:r>
              <a:rPr lang="en-GB" baseline="0"/>
              <a:t> </a:t>
            </a:r>
            <a:r>
              <a:rPr lang="en-GB">
                <a:ea typeface="MS PGothic" pitchFamily="34" charset="-128"/>
                <a:cs typeface="Arial" charset="0"/>
              </a:rPr>
              <a:t>– 12</a:t>
            </a:r>
            <a:r>
              <a:rPr lang="en-GB" baseline="30000">
                <a:ea typeface="MS PGothic" pitchFamily="34" charset="-128"/>
                <a:cs typeface="Arial" charset="0"/>
              </a:rPr>
              <a:t>th</a:t>
            </a:r>
            <a:r>
              <a:rPr lang="en-GB">
                <a:ea typeface="MS PGothic" pitchFamily="34" charset="-128"/>
                <a:cs typeface="Arial" charset="0"/>
              </a:rPr>
              <a:t> December 1941 Ref:</a:t>
            </a:r>
            <a:r>
              <a:rPr lang="en-GB" sz="1200" b="0" i="0" kern="1200">
                <a:solidFill>
                  <a:schemeClr val="tx1"/>
                </a:solidFill>
                <a:effectLst/>
                <a:latin typeface="+mn-lt"/>
                <a:ea typeface="+mn-ea"/>
                <a:cs typeface="+mn-cs"/>
              </a:rPr>
              <a:t>med01_01_2356 </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44</a:t>
            </a:fld>
            <a:endParaRPr lang="en-US"/>
          </a:p>
        </p:txBody>
      </p:sp>
    </p:spTree>
    <p:extLst>
      <p:ext uri="{BB962C8B-B14F-4D97-AF65-F5344CB8AC3E}">
        <p14:creationId xmlns:p14="http://schemas.microsoft.com/office/powerpoint/2010/main" val="1007618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ea typeface="MS PGothic" pitchFamily="34" charset="-128"/>
                <a:cs typeface="Arial" charset="0"/>
              </a:rPr>
              <a:t>Image: </a:t>
            </a:r>
            <a:r>
              <a:rPr lang="en-GB" sz="1200" kern="1200">
                <a:solidFill>
                  <a:schemeClr val="tx1"/>
                </a:solidFill>
                <a:effectLst/>
                <a:latin typeface="+mn-lt"/>
                <a:ea typeface="+mn-ea"/>
                <a:cs typeface="+mn-cs"/>
              </a:rPr>
              <a:t>©</a:t>
            </a:r>
            <a:r>
              <a:rPr lang="en-GB" sz="1200" kern="1200" baseline="0">
                <a:solidFill>
                  <a:schemeClr val="tx1"/>
                </a:solidFill>
                <a:effectLst/>
                <a:latin typeface="+mn-lt"/>
                <a:ea typeface="+mn-ea"/>
                <a:cs typeface="+mn-cs"/>
              </a:rPr>
              <a:t> </a:t>
            </a:r>
            <a:r>
              <a:rPr lang="en-GB">
                <a:ea typeface="MS PGothic" pitchFamily="34" charset="-128"/>
                <a:cs typeface="Arial" charset="0"/>
              </a:rPr>
              <a:t>Historic England Archive.</a:t>
            </a:r>
            <a:r>
              <a:rPr lang="en-GB" baseline="0">
                <a:ea typeface="MS PGothic" pitchFamily="34" charset="-128"/>
                <a:cs typeface="Arial" charset="0"/>
              </a:rPr>
              <a:t> </a:t>
            </a:r>
            <a:r>
              <a:rPr lang="en-GB" sz="1200" b="0" i="0" kern="1200">
                <a:solidFill>
                  <a:schemeClr val="tx1"/>
                </a:solidFill>
                <a:effectLst/>
                <a:latin typeface="+mn-lt"/>
                <a:ea typeface="+mn-ea"/>
                <a:cs typeface="+mn-cs"/>
              </a:rPr>
              <a:t>Portrait of a horned cow in a cowshed,</a:t>
            </a:r>
            <a:r>
              <a:rPr lang="en-GB" sz="1200" b="0" i="0" kern="1200" baseline="0">
                <a:solidFill>
                  <a:schemeClr val="tx1"/>
                </a:solidFill>
                <a:effectLst/>
                <a:latin typeface="+mn-lt"/>
                <a:ea typeface="+mn-ea"/>
                <a:cs typeface="+mn-cs"/>
              </a:rPr>
              <a:t> </a:t>
            </a:r>
            <a:r>
              <a:rPr lang="en-GB" sz="1200" b="0" i="0" kern="1200">
                <a:solidFill>
                  <a:schemeClr val="tx1"/>
                </a:solidFill>
                <a:effectLst/>
                <a:latin typeface="+mn-lt"/>
                <a:ea typeface="+mn-ea"/>
                <a:cs typeface="+mn-cs"/>
              </a:rPr>
              <a:t>Wood Farm, Dereham, Norfolk </a:t>
            </a:r>
            <a:r>
              <a:rPr lang="en-GB">
                <a:ea typeface="MS PGothic" pitchFamily="34" charset="-128"/>
                <a:cs typeface="Arial" charset="0"/>
              </a:rPr>
              <a:t>– 1956 Ref:</a:t>
            </a:r>
            <a:r>
              <a:rPr lang="en-GB" sz="1200" b="0" i="0" kern="1200">
                <a:solidFill>
                  <a:schemeClr val="tx1"/>
                </a:solidFill>
                <a:effectLst/>
                <a:latin typeface="+mn-lt"/>
                <a:ea typeface="+mn-ea"/>
                <a:cs typeface="+mn-cs"/>
              </a:rPr>
              <a:t>aa081139</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45</a:t>
            </a:fld>
            <a:endParaRPr lang="en-US"/>
          </a:p>
        </p:txBody>
      </p:sp>
    </p:spTree>
    <p:extLst>
      <p:ext uri="{BB962C8B-B14F-4D97-AF65-F5344CB8AC3E}">
        <p14:creationId xmlns:p14="http://schemas.microsoft.com/office/powerpoint/2010/main" val="7871464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ea typeface="MS PGothic" pitchFamily="34" charset="-128"/>
                <a:cs typeface="Arial" charset="0"/>
              </a:rPr>
              <a:t>Image: </a:t>
            </a:r>
            <a:r>
              <a:rPr lang="en-GB" sz="1200" kern="1200">
                <a:solidFill>
                  <a:schemeClr val="tx1"/>
                </a:solidFill>
                <a:effectLst/>
                <a:latin typeface="+mn-lt"/>
                <a:ea typeface="+mn-ea"/>
                <a:cs typeface="+mn-cs"/>
              </a:rPr>
              <a:t>©</a:t>
            </a:r>
            <a:r>
              <a:rPr lang="en-GB" sz="1200" kern="1200" baseline="0">
                <a:solidFill>
                  <a:schemeClr val="tx1"/>
                </a:solidFill>
                <a:effectLst/>
                <a:latin typeface="+mn-lt"/>
                <a:ea typeface="+mn-ea"/>
                <a:cs typeface="+mn-cs"/>
              </a:rPr>
              <a:t> Source: </a:t>
            </a:r>
            <a:r>
              <a:rPr lang="en-GB">
                <a:ea typeface="MS PGothic" pitchFamily="34" charset="-128"/>
                <a:cs typeface="Arial" charset="0"/>
              </a:rPr>
              <a:t>Historic England Archive. </a:t>
            </a:r>
            <a:r>
              <a:rPr lang="en-GB" sz="1200" b="0" i="0" kern="1200">
                <a:solidFill>
                  <a:schemeClr val="tx1"/>
                </a:solidFill>
                <a:effectLst/>
                <a:latin typeface="+mn-lt"/>
                <a:ea typeface="+mn-ea"/>
                <a:cs typeface="+mn-cs"/>
              </a:rPr>
              <a:t>Exterior view of the Jenner Hut in the grounds of The Chantry</a:t>
            </a:r>
            <a:r>
              <a:rPr lang="en-GB">
                <a:ea typeface="MS PGothic" pitchFamily="34" charset="-128"/>
                <a:cs typeface="Arial" charset="0"/>
              </a:rPr>
              <a:t>, Berkeley, Gloucestershire – 1920-1940 Ref: aa44_12384</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46</a:t>
            </a:fld>
            <a:endParaRPr lang="en-US"/>
          </a:p>
        </p:txBody>
      </p:sp>
    </p:spTree>
    <p:extLst>
      <p:ext uri="{BB962C8B-B14F-4D97-AF65-F5344CB8AC3E}">
        <p14:creationId xmlns:p14="http://schemas.microsoft.com/office/powerpoint/2010/main" val="4998553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ea typeface="MS PGothic" pitchFamily="34" charset="-128"/>
                <a:cs typeface="Arial" charset="0"/>
              </a:rPr>
              <a:t>Image: </a:t>
            </a:r>
            <a:r>
              <a:rPr lang="en-GB" sz="1200" kern="1200">
                <a:solidFill>
                  <a:schemeClr val="tx1"/>
                </a:solidFill>
                <a:effectLst/>
                <a:latin typeface="+mn-lt"/>
                <a:ea typeface="+mn-ea"/>
                <a:cs typeface="+mn-cs"/>
              </a:rPr>
              <a:t>©</a:t>
            </a:r>
            <a:r>
              <a:rPr lang="en-GB" sz="1200" kern="1200" baseline="0">
                <a:solidFill>
                  <a:schemeClr val="tx1"/>
                </a:solidFill>
                <a:effectLst/>
                <a:latin typeface="+mn-lt"/>
                <a:ea typeface="+mn-ea"/>
                <a:cs typeface="+mn-cs"/>
              </a:rPr>
              <a:t> Source: </a:t>
            </a:r>
            <a:r>
              <a:rPr lang="en-GB">
                <a:ea typeface="MS PGothic" pitchFamily="34" charset="-128"/>
                <a:cs typeface="Arial" charset="0"/>
              </a:rPr>
              <a:t>Historic England Archive. </a:t>
            </a:r>
            <a:r>
              <a:rPr lang="en-GB" sz="1200" b="0" i="0" kern="1200">
                <a:solidFill>
                  <a:schemeClr val="tx1"/>
                </a:solidFill>
                <a:effectLst/>
                <a:latin typeface="+mn-lt"/>
                <a:ea typeface="+mn-ea"/>
                <a:cs typeface="+mn-cs"/>
              </a:rPr>
              <a:t>Interior view of the Jenner Hut in the grounds of The Chantry</a:t>
            </a:r>
            <a:r>
              <a:rPr lang="en-GB">
                <a:ea typeface="MS PGothic" pitchFamily="34" charset="-128"/>
                <a:cs typeface="Arial" charset="0"/>
              </a:rPr>
              <a:t>, Berkeley, Gloucestershire – 1920-1940 Ref: aa44_12385</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47</a:t>
            </a:fld>
            <a:endParaRPr lang="en-US"/>
          </a:p>
        </p:txBody>
      </p:sp>
    </p:spTree>
    <p:extLst>
      <p:ext uri="{BB962C8B-B14F-4D97-AF65-F5344CB8AC3E}">
        <p14:creationId xmlns:p14="http://schemas.microsoft.com/office/powerpoint/2010/main" val="10408295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a:t>
            </a:r>
            <a:r>
              <a:rPr lang="en-GB" sz="1200" kern="1200" baseline="0">
                <a:solidFill>
                  <a:schemeClr val="tx1"/>
                </a:solidFill>
                <a:effectLst/>
                <a:latin typeface="+mn-lt"/>
                <a:ea typeface="+mn-ea"/>
                <a:cs typeface="+mn-cs"/>
              </a:rPr>
              <a:t> </a:t>
            </a:r>
            <a:r>
              <a:rPr lang="en-GB">
                <a:ea typeface="MS PGothic" pitchFamily="34" charset="-128"/>
                <a:cs typeface="Arial" charset="0"/>
              </a:rPr>
              <a:t>Historic England Archive.</a:t>
            </a:r>
            <a:r>
              <a:rPr lang="en-GB" baseline="0">
                <a:ea typeface="MS PGothic" pitchFamily="34" charset="-128"/>
                <a:cs typeface="Arial" charset="0"/>
              </a:rPr>
              <a:t> </a:t>
            </a:r>
            <a:r>
              <a:rPr lang="en-GB" sz="1200" b="0" i="0" kern="1200">
                <a:solidFill>
                  <a:schemeClr val="tx1"/>
                </a:solidFill>
                <a:effectLst/>
                <a:latin typeface="+mn-lt"/>
                <a:ea typeface="+mn-ea"/>
                <a:cs typeface="+mn-cs"/>
              </a:rPr>
              <a:t>Portrait of a horned cow in a cowshed,</a:t>
            </a:r>
            <a:r>
              <a:rPr lang="en-GB" sz="1200" b="0" i="0" kern="1200" baseline="0">
                <a:solidFill>
                  <a:schemeClr val="tx1"/>
                </a:solidFill>
                <a:effectLst/>
                <a:latin typeface="+mn-lt"/>
                <a:ea typeface="+mn-ea"/>
                <a:cs typeface="+mn-cs"/>
              </a:rPr>
              <a:t> </a:t>
            </a:r>
            <a:r>
              <a:rPr lang="en-GB" sz="1200" b="0" i="0" kern="1200">
                <a:solidFill>
                  <a:schemeClr val="tx1"/>
                </a:solidFill>
                <a:effectLst/>
                <a:latin typeface="+mn-lt"/>
                <a:ea typeface="+mn-ea"/>
                <a:cs typeface="+mn-cs"/>
              </a:rPr>
              <a:t>Wood Farm, Dereham, Norfolk </a:t>
            </a:r>
            <a:r>
              <a:rPr lang="en-GB">
                <a:ea typeface="MS PGothic" pitchFamily="34" charset="-128"/>
                <a:cs typeface="Arial" charset="0"/>
              </a:rPr>
              <a:t>– 1956 Ref:</a:t>
            </a:r>
            <a:r>
              <a:rPr lang="en-GB" sz="1200" b="0" i="0" kern="1200">
                <a:solidFill>
                  <a:schemeClr val="tx1"/>
                </a:solidFill>
                <a:effectLst/>
                <a:latin typeface="+mn-lt"/>
                <a:ea typeface="+mn-ea"/>
                <a:cs typeface="+mn-cs"/>
              </a:rPr>
              <a:t>aa081139</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48</a:t>
            </a:fld>
            <a:endParaRPr lang="en-US"/>
          </a:p>
        </p:txBody>
      </p:sp>
    </p:spTree>
    <p:extLst>
      <p:ext uri="{BB962C8B-B14F-4D97-AF65-F5344CB8AC3E}">
        <p14:creationId xmlns:p14="http://schemas.microsoft.com/office/powerpoint/2010/main" val="18723226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MS PGothic" pitchFamily="34" charset="-128"/>
                <a:cs typeface="Arial" charset="0"/>
              </a:rPr>
              <a:t>Image: </a:t>
            </a:r>
            <a:r>
              <a:rPr lang="en-GB" sz="1200" kern="1200">
                <a:solidFill>
                  <a:schemeClr val="tx1"/>
                </a:solidFill>
                <a:effectLst/>
                <a:latin typeface="+mn-lt"/>
                <a:ea typeface="+mn-ea"/>
                <a:cs typeface="+mn-cs"/>
              </a:rPr>
              <a:t>©</a:t>
            </a:r>
            <a:r>
              <a:rPr lang="en-GB" sz="1200" kern="1200" baseline="0">
                <a:solidFill>
                  <a:schemeClr val="tx1"/>
                </a:solidFill>
                <a:effectLst/>
                <a:latin typeface="+mn-lt"/>
                <a:ea typeface="+mn-ea"/>
                <a:cs typeface="+mn-cs"/>
              </a:rPr>
              <a:t> </a:t>
            </a:r>
            <a:r>
              <a:rPr lang="en-GB"/>
              <a:t>IoE Mr Peter Yardley. Source Historic England Archive</a:t>
            </a:r>
            <a:r>
              <a:rPr lang="en-GB">
                <a:ea typeface="MS PGothic" pitchFamily="34" charset="-128"/>
                <a:cs typeface="Arial" charset="0"/>
              </a:rPr>
              <a:t>. </a:t>
            </a:r>
            <a:r>
              <a:rPr lang="en-GB" sz="1200" b="0" i="0" kern="1200">
                <a:solidFill>
                  <a:schemeClr val="tx1"/>
                </a:solidFill>
                <a:effectLst/>
                <a:latin typeface="+mn-lt"/>
                <a:ea typeface="+mn-ea"/>
                <a:cs typeface="+mn-cs"/>
              </a:rPr>
              <a:t>Jenner Hut in the grounds of The Chantry</a:t>
            </a:r>
            <a:r>
              <a:rPr lang="en-GB">
                <a:ea typeface="MS PGothic" pitchFamily="34" charset="-128"/>
                <a:cs typeface="Arial" charset="0"/>
              </a:rPr>
              <a:t>, Berkeley, Gloucestershire – 30</a:t>
            </a:r>
            <a:r>
              <a:rPr lang="en-GB" baseline="30000">
                <a:ea typeface="MS PGothic" pitchFamily="34" charset="-128"/>
                <a:cs typeface="Arial" charset="0"/>
              </a:rPr>
              <a:t>th</a:t>
            </a:r>
            <a:r>
              <a:rPr lang="en-GB">
                <a:ea typeface="MS PGothic" pitchFamily="34" charset="-128"/>
                <a:cs typeface="Arial" charset="0"/>
              </a:rPr>
              <a:t> June 2001 Ref: </a:t>
            </a:r>
            <a:r>
              <a:rPr lang="en-GB"/>
              <a:t>IOE01/05871/13</a:t>
            </a:r>
          </a:p>
          <a:p>
            <a:endParaRPr lang="en-GB"/>
          </a:p>
          <a:p>
            <a:r>
              <a:rPr lang="en-GB"/>
              <a:t>Find out more here: </a:t>
            </a:r>
            <a:r>
              <a:rPr lang="en-GB">
                <a:hlinkClick r:id="rId3"/>
              </a:rPr>
              <a:t>https://historicengland.org.uk/listing/what-is-designation/heritage-highlights/jenners-hut-birthplace-public-health/</a:t>
            </a:r>
            <a:r>
              <a:rPr lang="en-GB"/>
              <a:t> This webpage also has more details and an audio piece discussing Edward and his hut: </a:t>
            </a:r>
            <a:r>
              <a:rPr lang="en-GB">
                <a:hlinkClick r:id="rId4"/>
              </a:rPr>
              <a:t>https://historicengland.org.uk/get-involved/100-places/science-discovery/cholera-smallpox-immunology/</a:t>
            </a:r>
            <a:endParaRPr lang="en-GB"/>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49</a:t>
            </a:fld>
            <a:endParaRPr lang="en-US"/>
          </a:p>
        </p:txBody>
      </p:sp>
    </p:spTree>
    <p:extLst>
      <p:ext uri="{BB962C8B-B14F-4D97-AF65-F5344CB8AC3E}">
        <p14:creationId xmlns:p14="http://schemas.microsoft.com/office/powerpoint/2010/main" val="25036933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MS PGothic" pitchFamily="34" charset="-128"/>
                <a:cs typeface="Arial" charset="0"/>
              </a:rPr>
              <a:t>Image: </a:t>
            </a:r>
            <a:r>
              <a:rPr lang="en-GB" sz="1200" kern="1200">
                <a:solidFill>
                  <a:schemeClr val="tx1"/>
                </a:solidFill>
                <a:effectLst/>
                <a:latin typeface="+mn-lt"/>
                <a:ea typeface="+mn-ea"/>
                <a:cs typeface="+mn-cs"/>
              </a:rPr>
              <a:t>©</a:t>
            </a:r>
            <a:r>
              <a:rPr lang="en-GB" sz="1200" kern="1200" baseline="0">
                <a:solidFill>
                  <a:schemeClr val="tx1"/>
                </a:solidFill>
                <a:effectLst/>
                <a:latin typeface="+mn-lt"/>
                <a:ea typeface="+mn-ea"/>
                <a:cs typeface="+mn-cs"/>
              </a:rPr>
              <a:t> </a:t>
            </a:r>
            <a:r>
              <a:rPr lang="en-GB"/>
              <a:t>IoE Mr Peter Yardley. Source Historic England Archive</a:t>
            </a:r>
            <a:r>
              <a:rPr lang="en-GB">
                <a:ea typeface="MS PGothic" pitchFamily="34" charset="-128"/>
                <a:cs typeface="Arial" charset="0"/>
              </a:rPr>
              <a:t>. </a:t>
            </a:r>
            <a:r>
              <a:rPr lang="en-GB" sz="1200" b="0" i="0" kern="1200">
                <a:solidFill>
                  <a:schemeClr val="tx1"/>
                </a:solidFill>
                <a:effectLst/>
                <a:latin typeface="+mn-lt"/>
                <a:ea typeface="+mn-ea"/>
                <a:cs typeface="+mn-cs"/>
              </a:rPr>
              <a:t>Jenner Hut in the grounds of The Chantry</a:t>
            </a:r>
            <a:r>
              <a:rPr lang="en-GB">
                <a:ea typeface="MS PGothic" pitchFamily="34" charset="-128"/>
                <a:cs typeface="Arial" charset="0"/>
              </a:rPr>
              <a:t>, Berkeley, Gloucestershire – 30</a:t>
            </a:r>
            <a:r>
              <a:rPr lang="en-GB" baseline="30000">
                <a:ea typeface="MS PGothic" pitchFamily="34" charset="-128"/>
                <a:cs typeface="Arial" charset="0"/>
              </a:rPr>
              <a:t>th</a:t>
            </a:r>
            <a:r>
              <a:rPr lang="en-GB">
                <a:ea typeface="MS PGothic" pitchFamily="34" charset="-128"/>
                <a:cs typeface="Arial" charset="0"/>
              </a:rPr>
              <a:t> June 2001 Ref: </a:t>
            </a:r>
            <a:r>
              <a:rPr lang="en-GB"/>
              <a:t>IOE01/05871/13</a:t>
            </a:r>
          </a:p>
          <a:p>
            <a:endParaRPr lang="en-GB"/>
          </a:p>
          <a:p>
            <a:r>
              <a:rPr lang="en-GB"/>
              <a:t>Find out more about Listed Buildings with our Enriching the List project: </a:t>
            </a:r>
            <a:r>
              <a:rPr lang="en-GB">
                <a:hlinkClick r:id="rId3"/>
              </a:rPr>
              <a:t>https://historicengland.org.uk/services-skills/education/teaching-activities/how-you-can-enrich-the-list/</a:t>
            </a:r>
            <a:endParaRPr lang="en-GB"/>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50</a:t>
            </a:fld>
            <a:endParaRPr lang="en-US"/>
          </a:p>
        </p:txBody>
      </p:sp>
    </p:spTree>
    <p:extLst>
      <p:ext uri="{BB962C8B-B14F-4D97-AF65-F5344CB8AC3E}">
        <p14:creationId xmlns:p14="http://schemas.microsoft.com/office/powerpoint/2010/main" val="31678364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ea typeface="MS PGothic" pitchFamily="34" charset="-128"/>
                <a:cs typeface="Arial" charset="0"/>
              </a:rPr>
              <a:t>Image: </a:t>
            </a:r>
            <a:r>
              <a:rPr lang="en-GB" sz="1200" kern="1200">
                <a:solidFill>
                  <a:schemeClr val="tx1"/>
                </a:solidFill>
                <a:effectLst/>
                <a:latin typeface="+mn-lt"/>
                <a:ea typeface="+mn-ea"/>
                <a:cs typeface="+mn-cs"/>
              </a:rPr>
              <a:t>©</a:t>
            </a:r>
            <a:r>
              <a:rPr lang="en-GB" sz="1200" kern="1200" baseline="0">
                <a:solidFill>
                  <a:schemeClr val="tx1"/>
                </a:solidFill>
                <a:effectLst/>
                <a:latin typeface="+mn-lt"/>
                <a:ea typeface="+mn-ea"/>
                <a:cs typeface="+mn-cs"/>
              </a:rPr>
              <a:t> </a:t>
            </a:r>
            <a:r>
              <a:rPr lang="en-GB"/>
              <a:t>Mr A, </a:t>
            </a:r>
            <a:r>
              <a:rPr lang="en-GB" err="1"/>
              <a:t>Gude</a:t>
            </a:r>
            <a:r>
              <a:rPr lang="en-GB"/>
              <a:t>. Source Historic England Archive</a:t>
            </a:r>
            <a:r>
              <a:rPr lang="en-GB">
                <a:ea typeface="MS PGothic" pitchFamily="34" charset="-128"/>
                <a:cs typeface="Arial" charset="0"/>
              </a:rPr>
              <a:t>. </a:t>
            </a:r>
            <a:r>
              <a:rPr lang="en-GB">
                <a:latin typeface="Arial" panose="020B0604020202020204" pitchFamily="34" charset="0"/>
                <a:cs typeface="Arial" panose="020B0604020202020204" pitchFamily="34" charset="0"/>
              </a:rPr>
              <a:t>The Old Pest House, </a:t>
            </a:r>
            <a:r>
              <a:rPr lang="en-GB" err="1">
                <a:latin typeface="Arial" panose="020B0604020202020204" pitchFamily="34" charset="0"/>
                <a:cs typeface="Arial" panose="020B0604020202020204" pitchFamily="34" charset="0"/>
              </a:rPr>
              <a:t>Byde</a:t>
            </a:r>
            <a:r>
              <a:rPr lang="en-GB">
                <a:latin typeface="Arial" panose="020B0604020202020204" pitchFamily="34" charset="0"/>
                <a:cs typeface="Arial" panose="020B0604020202020204" pitchFamily="34" charset="0"/>
              </a:rPr>
              <a:t> Street, Hertford, Hertfordshire </a:t>
            </a:r>
            <a:r>
              <a:rPr lang="en-GB">
                <a:ea typeface="MS PGothic" pitchFamily="34" charset="-128"/>
                <a:cs typeface="Arial" charset="0"/>
              </a:rPr>
              <a:t>– 17</a:t>
            </a:r>
            <a:r>
              <a:rPr lang="en-GB" baseline="30000">
                <a:ea typeface="MS PGothic" pitchFamily="34" charset="-128"/>
                <a:cs typeface="Arial" charset="0"/>
              </a:rPr>
              <a:t>th</a:t>
            </a:r>
            <a:r>
              <a:rPr lang="en-GB">
                <a:ea typeface="MS PGothic" pitchFamily="34" charset="-128"/>
                <a:cs typeface="Arial" charset="0"/>
              </a:rPr>
              <a:t> April 2003 Ref: </a:t>
            </a:r>
            <a:r>
              <a:rPr lang="en-GB">
                <a:latin typeface="Arial" panose="020B0604020202020204" pitchFamily="34" charset="0"/>
                <a:cs typeface="Arial" panose="020B0604020202020204" pitchFamily="34" charset="0"/>
              </a:rPr>
              <a:t>IOE01/10388/34</a:t>
            </a:r>
          </a:p>
          <a:p>
            <a:pPr marL="0" marR="0" indent="0" algn="l" defTabSz="914400" rtl="0" eaLnBrk="1" fontAlgn="auto" latinLnBrk="0" hangingPunct="1">
              <a:lnSpc>
                <a:spcPct val="100000"/>
              </a:lnSpc>
              <a:spcBef>
                <a:spcPts val="0"/>
              </a:spcBef>
              <a:spcAft>
                <a:spcPts val="0"/>
              </a:spcAft>
              <a:buClrTx/>
              <a:buSzTx/>
              <a:buFontTx/>
              <a:buNone/>
              <a:tabLst/>
              <a:defRPr/>
            </a:pPr>
            <a:endParaRPr lang="en-GB">
              <a:latin typeface="Arial" panose="020B0604020202020204" pitchFamily="34" charset="0"/>
              <a:cs typeface="Arial" panose="020B0604020202020204" pitchFamily="34" charset="0"/>
            </a:endParaRPr>
          </a:p>
          <a:p>
            <a:r>
              <a:rPr lang="en-GB"/>
              <a:t>Unlike Jenner, </a:t>
            </a:r>
            <a:r>
              <a:rPr lang="en-GB" err="1"/>
              <a:t>Dimsdale</a:t>
            </a:r>
            <a:r>
              <a:rPr lang="en-GB"/>
              <a:t> inoculated people with actual smallpox, not cowpox. Whilst this worked for many people, giving them a mild case of smallpox, from which they recovered</a:t>
            </a:r>
            <a:r>
              <a:rPr lang="en-GB" baseline="0"/>
              <a:t> and developed immunity – it didn’t work for everyone. Some people who were given it got full-blown smallpox and died!</a:t>
            </a:r>
            <a:endParaRPr lang="en-GB"/>
          </a:p>
          <a:p>
            <a:r>
              <a:rPr lang="en-GB"/>
              <a:t>He wrote many scientific papers on smallpox and </a:t>
            </a:r>
            <a:r>
              <a:rPr lang="en-GB" err="1"/>
              <a:t>innoculation</a:t>
            </a:r>
            <a:r>
              <a:rPr lang="en-GB"/>
              <a:t>. HE</a:t>
            </a:r>
            <a:r>
              <a:rPr lang="en-GB" baseline="0"/>
              <a:t> even went to Russia and inoculated Catherine the Great, her son and many people at the Russian court.</a:t>
            </a:r>
          </a:p>
          <a:p>
            <a:endParaRPr lang="en-GB" baseline="0"/>
          </a:p>
          <a:p>
            <a:r>
              <a:rPr lang="en-GB" baseline="0"/>
              <a:t>Find his papers here: </a:t>
            </a:r>
            <a:r>
              <a:rPr lang="en-GB">
                <a:hlinkClick r:id="rId3"/>
              </a:rPr>
              <a:t>https://wellcomecollection.org/works?query=%22Dimsdale,%20Thomas,%201712-1800.%22</a:t>
            </a:r>
            <a:r>
              <a:rPr lang="en-GB" baseline="0"/>
              <a:t>  </a:t>
            </a:r>
            <a:r>
              <a:rPr lang="en-GB">
                <a:latin typeface="Arial" panose="020B0604020202020204" pitchFamily="34" charset="0"/>
                <a:cs typeface="Arial" panose="020B0604020202020204" pitchFamily="34" charset="0"/>
              </a:rPr>
              <a:t>Find out more:</a:t>
            </a:r>
          </a:p>
          <a:p>
            <a:r>
              <a:rPr lang="en-GB" sz="1200">
                <a:latin typeface="Arial" panose="020B0604020202020204" pitchFamily="34" charset="0"/>
                <a:cs typeface="Arial" panose="020B0604020202020204" pitchFamily="34" charset="0"/>
                <a:hlinkClick r:id="rId4"/>
              </a:rPr>
              <a:t>https://en.wikipedia.org/wiki/Thomas_Dimsdale</a:t>
            </a:r>
            <a:r>
              <a:rPr lang="en-GB" sz="1200">
                <a:latin typeface="Arial" panose="020B0604020202020204" pitchFamily="34" charset="0"/>
                <a:cs typeface="Arial" panose="020B0604020202020204" pitchFamily="34" charset="0"/>
              </a:rPr>
              <a:t> </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51</a:t>
            </a:fld>
            <a:endParaRPr lang="en-US"/>
          </a:p>
        </p:txBody>
      </p:sp>
    </p:spTree>
    <p:extLst>
      <p:ext uri="{BB962C8B-B14F-4D97-AF65-F5344CB8AC3E}">
        <p14:creationId xmlns:p14="http://schemas.microsoft.com/office/powerpoint/2010/main" val="2763695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dirty="0">
                <a:ea typeface="MS PGothic" pitchFamily="34" charset="-128"/>
                <a:cs typeface="Arial" charset="0"/>
              </a:rPr>
              <a:t>Historic England Archive (</a:t>
            </a:r>
            <a:r>
              <a:rPr lang="en-GB" dirty="0" err="1">
                <a:ea typeface="MS PGothic" pitchFamily="34" charset="-128"/>
                <a:cs typeface="Arial" charset="0"/>
              </a:rPr>
              <a:t>Aerofilms</a:t>
            </a:r>
            <a:r>
              <a:rPr lang="en-GB" dirty="0">
                <a:ea typeface="MS PGothic" pitchFamily="34" charset="-128"/>
                <a:cs typeface="Arial" charset="0"/>
              </a:rPr>
              <a:t> Collection). </a:t>
            </a:r>
            <a:r>
              <a:rPr lang="en-GB" dirty="0" err="1">
                <a:ea typeface="MS PGothic" pitchFamily="34" charset="-128"/>
                <a:cs typeface="Arial" charset="0"/>
              </a:rPr>
              <a:t>Claverton</a:t>
            </a:r>
            <a:r>
              <a:rPr lang="en-GB" dirty="0">
                <a:ea typeface="MS PGothic" pitchFamily="34" charset="-128"/>
                <a:cs typeface="Arial" charset="0"/>
              </a:rPr>
              <a:t> Down Isolation Hospital, </a:t>
            </a:r>
            <a:r>
              <a:rPr lang="en-GB" dirty="0" err="1">
                <a:ea typeface="MS PGothic" pitchFamily="34" charset="-128"/>
                <a:cs typeface="Arial" charset="0"/>
              </a:rPr>
              <a:t>Claverton</a:t>
            </a:r>
            <a:r>
              <a:rPr lang="en-GB" dirty="0">
                <a:ea typeface="MS PGothic" pitchFamily="34" charset="-128"/>
                <a:cs typeface="Arial" charset="0"/>
              </a:rPr>
              <a:t> Down, Bath - 4th July 1934 Ref: epr000134</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10802654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Unlike Jenner, </a:t>
            </a:r>
            <a:r>
              <a:rPr lang="en-GB" err="1"/>
              <a:t>Dimsdale</a:t>
            </a:r>
            <a:r>
              <a:rPr lang="en-GB"/>
              <a:t> inoculated people with actual smallpox, not cowpox. Whilst this worked for many people, giving them a mild case of smallpox, from which they recovered</a:t>
            </a:r>
            <a:r>
              <a:rPr lang="en-GB" baseline="0"/>
              <a:t> and developed immunity – it didn’t work for everyone. Some people who were given it got full-blown smallpox and died!</a:t>
            </a:r>
          </a:p>
          <a:p>
            <a:endParaRPr lang="en-GB"/>
          </a:p>
          <a:p>
            <a:r>
              <a:rPr lang="en-GB"/>
              <a:t>He wrote many scientific papers on smallpox and </a:t>
            </a:r>
            <a:r>
              <a:rPr lang="en-GB" err="1"/>
              <a:t>innoculation</a:t>
            </a:r>
            <a:r>
              <a:rPr lang="en-GB"/>
              <a:t>. HE</a:t>
            </a:r>
            <a:r>
              <a:rPr lang="en-GB" baseline="0"/>
              <a:t> even went to Russia and </a:t>
            </a:r>
            <a:r>
              <a:rPr lang="en-GB" baseline="0" err="1"/>
              <a:t>innocuated</a:t>
            </a:r>
            <a:r>
              <a:rPr lang="en-GB" baseline="0"/>
              <a:t> Catherine the Great, her son and many people at the Russian court.</a:t>
            </a:r>
          </a:p>
          <a:p>
            <a:endParaRPr lang="en-GB" baseline="0"/>
          </a:p>
          <a:p>
            <a:r>
              <a:rPr lang="en-GB" baseline="0"/>
              <a:t>Find his papers here: </a:t>
            </a:r>
            <a:r>
              <a:rPr lang="en-GB">
                <a:hlinkClick r:id="rId3"/>
              </a:rPr>
              <a:t>https://wellcomecollection.org/works?query=%22Dimsdale,%20Thomas,%201712-1800.%22</a:t>
            </a:r>
            <a:endParaRPr lang="en-GB"/>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52</a:t>
            </a:fld>
            <a:endParaRPr lang="en-US"/>
          </a:p>
        </p:txBody>
      </p:sp>
    </p:spTree>
    <p:extLst>
      <p:ext uri="{BB962C8B-B14F-4D97-AF65-F5344CB8AC3E}">
        <p14:creationId xmlns:p14="http://schemas.microsoft.com/office/powerpoint/2010/main" val="8312676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ea typeface="MS PGothic" pitchFamily="34" charset="-128"/>
                <a:cs typeface="Arial" charset="0"/>
              </a:rPr>
              <a:t>Image: </a:t>
            </a:r>
            <a:r>
              <a:rPr lang="en-GB" sz="1200" kern="1200">
                <a:solidFill>
                  <a:schemeClr val="tx1"/>
                </a:solidFill>
                <a:effectLst/>
                <a:latin typeface="+mn-lt"/>
                <a:ea typeface="+mn-ea"/>
                <a:cs typeface="+mn-cs"/>
              </a:rPr>
              <a:t>©</a:t>
            </a:r>
            <a:r>
              <a:rPr lang="en-GB" sz="1200" kern="1200" baseline="0">
                <a:solidFill>
                  <a:schemeClr val="tx1"/>
                </a:solidFill>
                <a:effectLst/>
                <a:latin typeface="+mn-lt"/>
                <a:ea typeface="+mn-ea"/>
                <a:cs typeface="+mn-cs"/>
              </a:rPr>
              <a:t> </a:t>
            </a:r>
            <a:r>
              <a:rPr lang="en-GB"/>
              <a:t>Ms Geraldine Bunn. Source Historic England Archive</a:t>
            </a:r>
            <a:r>
              <a:rPr lang="en-GB">
                <a:ea typeface="MS PGothic" pitchFamily="34" charset="-128"/>
                <a:cs typeface="Arial" charset="0"/>
              </a:rPr>
              <a:t>. E</a:t>
            </a:r>
            <a:r>
              <a:rPr lang="en-GB" sz="1200" b="0" i="0" kern="1200">
                <a:solidFill>
                  <a:schemeClr val="tx1"/>
                </a:solidFill>
                <a:effectLst/>
                <a:latin typeface="+mn-lt"/>
                <a:ea typeface="+mn-ea"/>
                <a:cs typeface="+mn-cs"/>
              </a:rPr>
              <a:t>dmund Dolling monument, c.10 m east of north east corner of Church of St Michael, Mere, Somerset </a:t>
            </a:r>
            <a:r>
              <a:rPr lang="en-GB">
                <a:ea typeface="MS PGothic" pitchFamily="34" charset="-128"/>
                <a:cs typeface="Arial" charset="0"/>
              </a:rPr>
              <a:t>– 13</a:t>
            </a:r>
            <a:r>
              <a:rPr lang="en-GB" baseline="30000">
                <a:ea typeface="MS PGothic" pitchFamily="34" charset="-128"/>
                <a:cs typeface="Arial" charset="0"/>
              </a:rPr>
              <a:t>th</a:t>
            </a:r>
            <a:r>
              <a:rPr lang="en-GB">
                <a:ea typeface="MS PGothic" pitchFamily="34" charset="-128"/>
                <a:cs typeface="Arial" charset="0"/>
              </a:rPr>
              <a:t> September 2002 Ref: </a:t>
            </a:r>
            <a:r>
              <a:rPr lang="en-GB" sz="1200" b="0" i="0" kern="1200">
                <a:solidFill>
                  <a:schemeClr val="tx1"/>
                </a:solidFill>
                <a:effectLst/>
                <a:latin typeface="+mn-lt"/>
                <a:ea typeface="+mn-ea"/>
                <a:cs typeface="+mn-cs"/>
              </a:rPr>
              <a:t>IOE01/04615/11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t>There</a:t>
            </a:r>
            <a:r>
              <a:rPr lang="en-GB" baseline="0"/>
              <a:t> is more information on inoculation in this document here (including more about </a:t>
            </a:r>
            <a:r>
              <a:rPr lang="en-GB">
                <a:latin typeface="Arial" panose="020B0604020202020204" pitchFamily="34" charset="0"/>
                <a:cs typeface="Arial" panose="020B0604020202020204" pitchFamily="34" charset="0"/>
              </a:rPr>
              <a:t>Lady Mary Wortley Montague)</a:t>
            </a:r>
            <a:r>
              <a:rPr lang="en-GB" baseline="0"/>
              <a:t>: </a:t>
            </a:r>
            <a:r>
              <a:rPr lang="en-GB">
                <a:hlinkClick r:id="rId3"/>
              </a:rPr>
              <a:t>https://www.wiltshire-opc.org.uk/Items/Mere/Mere%20-%20History%20of%20St.%20Michaels.pdf</a:t>
            </a:r>
            <a:endParaRPr lang="en-GB"/>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53</a:t>
            </a:fld>
            <a:endParaRPr lang="en-US"/>
          </a:p>
        </p:txBody>
      </p:sp>
    </p:spTree>
    <p:extLst>
      <p:ext uri="{BB962C8B-B14F-4D97-AF65-F5344CB8AC3E}">
        <p14:creationId xmlns:p14="http://schemas.microsoft.com/office/powerpoint/2010/main" val="5592107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ea typeface="MS PGothic" pitchFamily="34" charset="-128"/>
                <a:cs typeface="Arial" charset="0"/>
              </a:rPr>
              <a:t>Image: </a:t>
            </a:r>
            <a:r>
              <a:rPr lang="en-GB" sz="1200" kern="1200">
                <a:solidFill>
                  <a:schemeClr val="tx1"/>
                </a:solidFill>
                <a:effectLst/>
                <a:latin typeface="+mn-lt"/>
                <a:ea typeface="+mn-ea"/>
                <a:cs typeface="+mn-cs"/>
              </a:rPr>
              <a:t>©</a:t>
            </a:r>
            <a:r>
              <a:rPr lang="en-GB" sz="1200" kern="1200" baseline="0">
                <a:solidFill>
                  <a:schemeClr val="tx1"/>
                </a:solidFill>
                <a:effectLst/>
                <a:latin typeface="+mn-lt"/>
                <a:ea typeface="+mn-ea"/>
                <a:cs typeface="+mn-cs"/>
              </a:rPr>
              <a:t> </a:t>
            </a:r>
            <a:r>
              <a:rPr lang="en-GB"/>
              <a:t>Source Historic England Archive</a:t>
            </a:r>
            <a:r>
              <a:rPr lang="en-GB">
                <a:ea typeface="MS PGothic" pitchFamily="34" charset="-128"/>
                <a:cs typeface="Arial" charset="0"/>
              </a:rPr>
              <a:t>. </a:t>
            </a:r>
            <a:r>
              <a:rPr lang="en-GB" sz="1200" b="0" i="0" kern="1200">
                <a:solidFill>
                  <a:schemeClr val="tx1"/>
                </a:solidFill>
                <a:effectLst/>
                <a:latin typeface="+mn-lt"/>
                <a:ea typeface="+mn-ea"/>
                <a:cs typeface="+mn-cs"/>
              </a:rPr>
              <a:t>Interior in Lord Rothschild's room at Tring Park showing a portrait of Queen Elizabeth I,</a:t>
            </a:r>
            <a:r>
              <a:rPr lang="en-GB" sz="1200" b="0" i="0" kern="1200" baseline="0">
                <a:solidFill>
                  <a:schemeClr val="tx1"/>
                </a:solidFill>
                <a:effectLst/>
                <a:latin typeface="+mn-lt"/>
                <a:ea typeface="+mn-ea"/>
                <a:cs typeface="+mn-cs"/>
              </a:rPr>
              <a:t> Tring, </a:t>
            </a:r>
            <a:r>
              <a:rPr lang="en-GB" sz="1200" b="0" i="0" kern="1200" baseline="0" err="1">
                <a:solidFill>
                  <a:schemeClr val="tx1"/>
                </a:solidFill>
                <a:effectLst/>
                <a:latin typeface="+mn-lt"/>
                <a:ea typeface="+mn-ea"/>
                <a:cs typeface="+mn-cs"/>
              </a:rPr>
              <a:t>Hertfordhire</a:t>
            </a:r>
            <a:r>
              <a:rPr lang="en-GB" sz="1200" b="0" i="0" kern="1200" baseline="0">
                <a:solidFill>
                  <a:schemeClr val="tx1"/>
                </a:solidFill>
                <a:effectLst/>
                <a:latin typeface="+mn-lt"/>
                <a:ea typeface="+mn-ea"/>
                <a:cs typeface="+mn-cs"/>
              </a:rPr>
              <a:t> </a:t>
            </a:r>
            <a:r>
              <a:rPr lang="en-GB">
                <a:ea typeface="MS PGothic" pitchFamily="34" charset="-128"/>
                <a:cs typeface="Arial" charset="0"/>
              </a:rPr>
              <a:t>–September 1890 Ref: </a:t>
            </a:r>
            <a:r>
              <a:rPr lang="en-GB" sz="1200" b="0" i="0" kern="1200">
                <a:solidFill>
                  <a:schemeClr val="tx1"/>
                </a:solidFill>
                <a:effectLst/>
                <a:latin typeface="+mn-lt"/>
                <a:ea typeface="+mn-ea"/>
                <a:cs typeface="+mn-cs"/>
              </a:rPr>
              <a:t>bl10436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t>There</a:t>
            </a:r>
            <a:r>
              <a:rPr lang="en-GB" baseline="0"/>
              <a:t> is more information on inoculation in this document here: </a:t>
            </a:r>
            <a:r>
              <a:rPr lang="en-GB">
                <a:hlinkClick r:id="rId3"/>
              </a:rPr>
              <a:t>https://www.wiltshire-opc.org.uk/Items/Mere/Mere%20-%20History%20of%20St.%20Michaels.pdf</a:t>
            </a:r>
            <a:endParaRPr lang="en-GB"/>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54</a:t>
            </a:fld>
            <a:endParaRPr lang="en-US"/>
          </a:p>
        </p:txBody>
      </p:sp>
    </p:spTree>
    <p:extLst>
      <p:ext uri="{BB962C8B-B14F-4D97-AF65-F5344CB8AC3E}">
        <p14:creationId xmlns:p14="http://schemas.microsoft.com/office/powerpoint/2010/main" val="4026235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A leper begging for alms from the margins of an English Pontifical (manuscript</a:t>
            </a:r>
            <a:r>
              <a:rPr lang="en-GB" sz="1200" b="0" i="0" kern="1200" baseline="0">
                <a:solidFill>
                  <a:schemeClr val="tx1"/>
                </a:solidFill>
                <a:effectLst/>
                <a:latin typeface="+mn-lt"/>
                <a:ea typeface="+mn-ea"/>
                <a:cs typeface="+mn-cs"/>
              </a:rPr>
              <a:t> relating to or for the Pope). Date: </a:t>
            </a:r>
            <a:r>
              <a:rPr lang="en-GB" sz="1200" b="0" i="0" kern="1200">
                <a:solidFill>
                  <a:schemeClr val="tx1"/>
                </a:solidFill>
                <a:effectLst/>
                <a:latin typeface="+mn-lt"/>
                <a:ea typeface="+mn-ea"/>
                <a:cs typeface="+mn-cs"/>
              </a:rPr>
              <a:t>c 1425. From: MS Lansdowne 451, </a:t>
            </a:r>
            <a:r>
              <a:rPr lang="en-GB" sz="1200" b="0" i="0" kern="1200" err="1">
                <a:solidFill>
                  <a:schemeClr val="tx1"/>
                </a:solidFill>
                <a:effectLst/>
                <a:latin typeface="+mn-lt"/>
                <a:ea typeface="+mn-ea"/>
                <a:cs typeface="+mn-cs"/>
              </a:rPr>
              <a:t>fo</a:t>
            </a:r>
            <a:r>
              <a:rPr lang="en-GB" sz="1200" b="0" i="0" kern="1200">
                <a:solidFill>
                  <a:schemeClr val="tx1"/>
                </a:solidFill>
                <a:effectLst/>
                <a:latin typeface="+mn-lt"/>
                <a:ea typeface="+mn-ea"/>
                <a:cs typeface="+mn-cs"/>
              </a:rPr>
              <a:t> 127r © British Library</a:t>
            </a:r>
            <a:endParaRPr lang="en-GB">
              <a:ea typeface="MS PGothic" pitchFamily="34" charset="-128"/>
              <a:cs typeface="Arial" charset="0"/>
            </a:endParaRP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56</a:t>
            </a:fld>
            <a:endParaRPr lang="en-US"/>
          </a:p>
        </p:txBody>
      </p:sp>
    </p:spTree>
    <p:extLst>
      <p:ext uri="{BB962C8B-B14F-4D97-AF65-F5344CB8AC3E}">
        <p14:creationId xmlns:p14="http://schemas.microsoft.com/office/powerpoint/2010/main" val="24954856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A leper begging for alms from the margins of an English Pontifical (manuscript</a:t>
            </a:r>
            <a:r>
              <a:rPr lang="en-GB" sz="1200" b="0" i="0" kern="1200" baseline="0">
                <a:solidFill>
                  <a:schemeClr val="tx1"/>
                </a:solidFill>
                <a:effectLst/>
                <a:latin typeface="+mn-lt"/>
                <a:ea typeface="+mn-ea"/>
                <a:cs typeface="+mn-cs"/>
              </a:rPr>
              <a:t> relating to or for the Pope). Date: </a:t>
            </a:r>
            <a:r>
              <a:rPr lang="en-GB" sz="1200" b="0" i="0" kern="1200">
                <a:solidFill>
                  <a:schemeClr val="tx1"/>
                </a:solidFill>
                <a:effectLst/>
                <a:latin typeface="+mn-lt"/>
                <a:ea typeface="+mn-ea"/>
                <a:cs typeface="+mn-cs"/>
              </a:rPr>
              <a:t>c 1425. From: MS Lansdowne 451, </a:t>
            </a:r>
            <a:r>
              <a:rPr lang="en-GB" sz="1200" b="0" i="0" kern="1200" err="1">
                <a:solidFill>
                  <a:schemeClr val="tx1"/>
                </a:solidFill>
                <a:effectLst/>
                <a:latin typeface="+mn-lt"/>
                <a:ea typeface="+mn-ea"/>
                <a:cs typeface="+mn-cs"/>
              </a:rPr>
              <a:t>fo</a:t>
            </a:r>
            <a:r>
              <a:rPr lang="en-GB" sz="1200" b="0" i="0" kern="1200">
                <a:solidFill>
                  <a:schemeClr val="tx1"/>
                </a:solidFill>
                <a:effectLst/>
                <a:latin typeface="+mn-lt"/>
                <a:ea typeface="+mn-ea"/>
                <a:cs typeface="+mn-cs"/>
              </a:rPr>
              <a:t> 127r © British Library</a:t>
            </a:r>
            <a:endParaRPr lang="en-GB">
              <a:ea typeface="MS PGothic" pitchFamily="34" charset="-128"/>
              <a:cs typeface="Arial" charset="0"/>
            </a:endParaRP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57</a:t>
            </a:fld>
            <a:endParaRPr lang="en-US"/>
          </a:p>
        </p:txBody>
      </p:sp>
    </p:spTree>
    <p:extLst>
      <p:ext uri="{BB962C8B-B14F-4D97-AF65-F5344CB8AC3E}">
        <p14:creationId xmlns:p14="http://schemas.microsoft.com/office/powerpoint/2010/main" val="13106073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ea typeface="MS PGothic" pitchFamily="34" charset="-128"/>
                <a:cs typeface="Arial" charset="0"/>
              </a:rPr>
              <a:t>Image: </a:t>
            </a:r>
            <a:r>
              <a:rPr lang="en-GB" sz="1200" kern="1200">
                <a:solidFill>
                  <a:schemeClr val="tx1"/>
                </a:solidFill>
                <a:effectLst/>
                <a:latin typeface="+mn-lt"/>
                <a:ea typeface="+mn-ea"/>
                <a:cs typeface="+mn-cs"/>
              </a:rPr>
              <a:t>©</a:t>
            </a:r>
            <a:r>
              <a:rPr lang="en-GB" sz="1200" kern="1200" baseline="0">
                <a:solidFill>
                  <a:schemeClr val="tx1"/>
                </a:solidFill>
                <a:effectLst/>
                <a:latin typeface="+mn-lt"/>
                <a:ea typeface="+mn-ea"/>
                <a:cs typeface="+mn-cs"/>
              </a:rPr>
              <a:t> </a:t>
            </a:r>
            <a:r>
              <a:rPr lang="en-GB"/>
              <a:t>Mr Duncan Miller. Source Historic England Archive</a:t>
            </a:r>
            <a:r>
              <a:rPr lang="en-GB">
                <a:ea typeface="MS PGothic" pitchFamily="34" charset="-128"/>
                <a:cs typeface="Arial" charset="0"/>
              </a:rPr>
              <a:t>. </a:t>
            </a:r>
            <a:r>
              <a:rPr lang="en-GB"/>
              <a:t>The Lepers' Well, Broad Street, Lyme Regis, Dorset</a:t>
            </a:r>
            <a:r>
              <a:rPr lang="en-GB" sz="1200" b="0" i="0" kern="1200">
                <a:solidFill>
                  <a:schemeClr val="tx1"/>
                </a:solidFill>
                <a:effectLst/>
                <a:latin typeface="+mn-lt"/>
                <a:ea typeface="+mn-ea"/>
                <a:cs typeface="+mn-cs"/>
              </a:rPr>
              <a:t> </a:t>
            </a:r>
            <a:r>
              <a:rPr lang="en-GB">
                <a:ea typeface="MS PGothic" pitchFamily="34" charset="-128"/>
                <a:cs typeface="Arial" charset="0"/>
              </a:rPr>
              <a:t>– 21</a:t>
            </a:r>
            <a:r>
              <a:rPr lang="en-GB" baseline="30000">
                <a:ea typeface="MS PGothic" pitchFamily="34" charset="-128"/>
                <a:cs typeface="Arial" charset="0"/>
              </a:rPr>
              <a:t>st</a:t>
            </a:r>
            <a:r>
              <a:rPr lang="en-GB">
                <a:ea typeface="MS PGothic" pitchFamily="34" charset="-128"/>
                <a:cs typeface="Arial" charset="0"/>
              </a:rPr>
              <a:t> August 2004 Ref: </a:t>
            </a:r>
            <a:r>
              <a:rPr lang="en-GB"/>
              <a:t>IOE01/12749/19</a:t>
            </a:r>
            <a:endParaRPr lang="en-GB">
              <a:ea typeface="MS PGothic" pitchFamily="34" charset="-128"/>
              <a:cs typeface="Arial" charset="0"/>
            </a:endParaRP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58</a:t>
            </a:fld>
            <a:endParaRPr lang="en-US"/>
          </a:p>
        </p:txBody>
      </p:sp>
    </p:spTree>
    <p:extLst>
      <p:ext uri="{BB962C8B-B14F-4D97-AF65-F5344CB8AC3E}">
        <p14:creationId xmlns:p14="http://schemas.microsoft.com/office/powerpoint/2010/main" val="35558622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ea typeface="MS PGothic" pitchFamily="34" charset="-128"/>
                <a:cs typeface="Arial" charset="0"/>
              </a:rPr>
              <a:t>Image: </a:t>
            </a:r>
            <a:r>
              <a:rPr lang="en-GB" sz="1200" kern="1200">
                <a:solidFill>
                  <a:schemeClr val="tx1"/>
                </a:solidFill>
                <a:effectLst/>
                <a:latin typeface="+mn-lt"/>
                <a:ea typeface="+mn-ea"/>
                <a:cs typeface="+mn-cs"/>
              </a:rPr>
              <a:t>©</a:t>
            </a:r>
            <a:r>
              <a:rPr lang="en-GB" sz="1200" kern="1200" baseline="0">
                <a:solidFill>
                  <a:schemeClr val="tx1"/>
                </a:solidFill>
                <a:effectLst/>
                <a:latin typeface="+mn-lt"/>
                <a:ea typeface="+mn-ea"/>
                <a:cs typeface="+mn-cs"/>
              </a:rPr>
              <a:t> </a:t>
            </a:r>
            <a:r>
              <a:rPr lang="en-GB"/>
              <a:t>Ms Eve Wilson. Source Historic England Archive</a:t>
            </a:r>
            <a:r>
              <a:rPr lang="en-GB">
                <a:ea typeface="MS PGothic" pitchFamily="34" charset="-128"/>
                <a:cs typeface="Arial" charset="0"/>
              </a:rPr>
              <a:t>. </a:t>
            </a:r>
            <a:r>
              <a:rPr lang="en-GB"/>
              <a:t>Hospital Of The Forest Of </a:t>
            </a:r>
            <a:r>
              <a:rPr lang="en-GB" err="1"/>
              <a:t>Blean</a:t>
            </a:r>
            <a:r>
              <a:rPr lang="en-GB"/>
              <a:t> / The Old Leper Church Of St Nicholas</a:t>
            </a:r>
            <a:r>
              <a:rPr lang="en-GB" baseline="0"/>
              <a:t> </a:t>
            </a:r>
            <a:r>
              <a:rPr lang="en-GB">
                <a:ea typeface="MS PGothic" pitchFamily="34" charset="-128"/>
                <a:cs typeface="Arial" charset="0"/>
              </a:rPr>
              <a:t>– 5</a:t>
            </a:r>
            <a:r>
              <a:rPr lang="en-GB" baseline="30000">
                <a:ea typeface="MS PGothic" pitchFamily="34" charset="-128"/>
                <a:cs typeface="Arial" charset="0"/>
              </a:rPr>
              <a:t>th</a:t>
            </a:r>
            <a:r>
              <a:rPr lang="en-GB">
                <a:ea typeface="MS PGothic" pitchFamily="34" charset="-128"/>
                <a:cs typeface="Arial" charset="0"/>
              </a:rPr>
              <a:t> May 2006 Ref: </a:t>
            </a:r>
            <a:r>
              <a:rPr lang="en-GB"/>
              <a:t>IOE01/14608/32</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59</a:t>
            </a:fld>
            <a:endParaRPr lang="en-US"/>
          </a:p>
        </p:txBody>
      </p:sp>
    </p:spTree>
    <p:extLst>
      <p:ext uri="{BB962C8B-B14F-4D97-AF65-F5344CB8AC3E}">
        <p14:creationId xmlns:p14="http://schemas.microsoft.com/office/powerpoint/2010/main" val="26834608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latin typeface="Arial" panose="020B0604020202020204" pitchFamily="34" charset="0"/>
                <a:cs typeface="Arial" panose="020B0604020202020204" pitchFamily="34" charset="0"/>
              </a:rPr>
              <a:t>Image: Francis seated among the lepers, giving alms. © The British Library</a:t>
            </a:r>
          </a:p>
          <a:p>
            <a:endParaRPr lang="en-GB">
              <a:hlinkClick r:id=""/>
            </a:endParaRPr>
          </a:p>
          <a:p>
            <a:r>
              <a:rPr lang="en-GB">
                <a:hlinkClick r:id=""/>
              </a:rPr>
              <a:t>St Francis and the</a:t>
            </a:r>
            <a:r>
              <a:rPr lang="en-GB" baseline="0">
                <a:hlinkClick r:id="rId3"/>
              </a:rPr>
              <a:t> lepers </a:t>
            </a:r>
            <a:r>
              <a:rPr lang="en-GB">
                <a:hlinkClick r:id="rId3"/>
              </a:rPr>
              <a:t>http://www.bl.uk/catalogues/illuminatedmanuscripts/ILLUMIN.ASP?Size=mid&amp;IllID=61638</a:t>
            </a:r>
            <a:endParaRPr lang="en-GB"/>
          </a:p>
          <a:p>
            <a:endParaRPr lang="en-GB"/>
          </a:p>
          <a:p>
            <a:r>
              <a:rPr lang="en-GB"/>
              <a:t>If you teach in a Christian school you may wish to view this weblink: </a:t>
            </a:r>
            <a:r>
              <a:rPr lang="en-GB">
                <a:hlinkClick r:id="rId4"/>
              </a:rPr>
              <a:t>https://www.littlewaychapel.com/blog/simple-childrens-lesson-for-st-francis-day</a:t>
            </a:r>
            <a:endParaRPr lang="en-GB"/>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60</a:t>
            </a:fld>
            <a:endParaRPr lang="en-US"/>
          </a:p>
        </p:txBody>
      </p:sp>
    </p:spTree>
    <p:extLst>
      <p:ext uri="{BB962C8B-B14F-4D97-AF65-F5344CB8AC3E}">
        <p14:creationId xmlns:p14="http://schemas.microsoft.com/office/powerpoint/2010/main" val="11951147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ea typeface="MS PGothic" pitchFamily="34" charset="-128"/>
                <a:cs typeface="Arial" charset="0"/>
              </a:rPr>
              <a:t>Image: </a:t>
            </a:r>
            <a:r>
              <a:rPr lang="en-GB" sz="1200" kern="1200">
                <a:solidFill>
                  <a:schemeClr val="tx1"/>
                </a:solidFill>
                <a:effectLst/>
                <a:latin typeface="+mn-lt"/>
                <a:ea typeface="+mn-ea"/>
                <a:cs typeface="+mn-cs"/>
              </a:rPr>
              <a:t>©</a:t>
            </a:r>
            <a:r>
              <a:rPr lang="en-GB" sz="1200" kern="1200" baseline="0">
                <a:solidFill>
                  <a:schemeClr val="tx1"/>
                </a:solidFill>
                <a:effectLst/>
                <a:latin typeface="+mn-lt"/>
                <a:ea typeface="+mn-ea"/>
                <a:cs typeface="+mn-cs"/>
              </a:rPr>
              <a:t> </a:t>
            </a:r>
            <a:r>
              <a:rPr lang="en-GB"/>
              <a:t>Mr Russell Sparkes. Source Historic England Archive</a:t>
            </a:r>
            <a:r>
              <a:rPr lang="en-GB">
                <a:ea typeface="MS PGothic" pitchFamily="34" charset="-128"/>
                <a:cs typeface="Arial" charset="0"/>
              </a:rPr>
              <a:t>. </a:t>
            </a:r>
            <a:r>
              <a:rPr lang="en-GB"/>
              <a:t>Lazar House, </a:t>
            </a:r>
            <a:r>
              <a:rPr lang="en-GB" err="1"/>
              <a:t>Sprowston</a:t>
            </a:r>
            <a:r>
              <a:rPr lang="en-GB"/>
              <a:t> Road, Norwich, Norfolk</a:t>
            </a:r>
            <a:r>
              <a:rPr lang="en-GB" baseline="0"/>
              <a:t> </a:t>
            </a:r>
            <a:r>
              <a:rPr lang="en-GB">
                <a:ea typeface="MS PGothic" pitchFamily="34" charset="-128"/>
                <a:cs typeface="Arial" charset="0"/>
              </a:rPr>
              <a:t>– 29</a:t>
            </a:r>
            <a:r>
              <a:rPr lang="en-GB" baseline="30000">
                <a:ea typeface="MS PGothic" pitchFamily="34" charset="-128"/>
                <a:cs typeface="Arial" charset="0"/>
              </a:rPr>
              <a:t>th</a:t>
            </a:r>
            <a:r>
              <a:rPr lang="en-GB">
                <a:ea typeface="MS PGothic" pitchFamily="34" charset="-128"/>
                <a:cs typeface="Arial" charset="0"/>
              </a:rPr>
              <a:t> May 2006 Ref: </a:t>
            </a:r>
            <a:r>
              <a:rPr lang="en-GB"/>
              <a:t>IOE01/13348/31</a:t>
            </a:r>
          </a:p>
          <a:p>
            <a:pPr marL="0" marR="0" indent="0" algn="l" defTabSz="914400" rtl="0" eaLnBrk="1" fontAlgn="auto" latinLnBrk="0" hangingPunct="1">
              <a:lnSpc>
                <a:spcPct val="100000"/>
              </a:lnSpc>
              <a:spcBef>
                <a:spcPts val="0"/>
              </a:spcBef>
              <a:spcAft>
                <a:spcPts val="0"/>
              </a:spcAft>
              <a:buClrTx/>
              <a:buSzTx/>
              <a:buFontTx/>
              <a:buNone/>
              <a:tabLst/>
              <a:defRPr/>
            </a:pPr>
            <a:endParaRPr lang="en-GB"/>
          </a:p>
          <a:p>
            <a:pPr marL="0" marR="0" indent="0" algn="l" defTabSz="914400" rtl="0" eaLnBrk="1" fontAlgn="auto" latinLnBrk="0" hangingPunct="1">
              <a:lnSpc>
                <a:spcPct val="100000"/>
              </a:lnSpc>
              <a:spcBef>
                <a:spcPts val="0"/>
              </a:spcBef>
              <a:spcAft>
                <a:spcPts val="0"/>
              </a:spcAft>
              <a:buClrTx/>
              <a:buSzTx/>
              <a:buFontTx/>
              <a:buNone/>
              <a:tabLst/>
              <a:defRPr/>
            </a:pPr>
            <a:r>
              <a:rPr lang="en-GB"/>
              <a:t>More information about Lazar House: </a:t>
            </a:r>
            <a:r>
              <a:rPr lang="en-GB">
                <a:hlinkClick r:id="rId3"/>
              </a:rPr>
              <a:t>https://www.eveningnews24.co.uk/news/lazar-house-sprowston-leper-hospital-norwich-heritage-open-days-1-6278849</a:t>
            </a:r>
            <a:endParaRPr lang="en-GB"/>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61</a:t>
            </a:fld>
            <a:endParaRPr lang="en-US"/>
          </a:p>
        </p:txBody>
      </p:sp>
    </p:spTree>
    <p:extLst>
      <p:ext uri="{BB962C8B-B14F-4D97-AF65-F5344CB8AC3E}">
        <p14:creationId xmlns:p14="http://schemas.microsoft.com/office/powerpoint/2010/main" val="28719788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ea typeface="MS PGothic" pitchFamily="34" charset="-128"/>
                <a:cs typeface="Arial" charset="0"/>
              </a:rPr>
              <a:t>Image: </a:t>
            </a:r>
            <a:r>
              <a:rPr lang="en-GB" sz="1200" kern="1200">
                <a:solidFill>
                  <a:schemeClr val="tx1"/>
                </a:solidFill>
                <a:effectLst/>
                <a:latin typeface="+mn-lt"/>
                <a:ea typeface="+mn-ea"/>
                <a:cs typeface="+mn-cs"/>
              </a:rPr>
              <a:t>©</a:t>
            </a:r>
            <a:r>
              <a:rPr lang="en-GB" sz="1200" kern="1200" baseline="0">
                <a:solidFill>
                  <a:schemeClr val="tx1"/>
                </a:solidFill>
                <a:effectLst/>
                <a:latin typeface="+mn-lt"/>
                <a:ea typeface="+mn-ea"/>
                <a:cs typeface="+mn-cs"/>
              </a:rPr>
              <a:t> </a:t>
            </a:r>
            <a:r>
              <a:rPr lang="en-GB"/>
              <a:t>Mr James Brown. Source Historic England Archive</a:t>
            </a:r>
            <a:r>
              <a:rPr lang="en-GB">
                <a:ea typeface="MS PGothic" pitchFamily="34" charset="-128"/>
                <a:cs typeface="Arial" charset="0"/>
              </a:rPr>
              <a:t>. </a:t>
            </a:r>
            <a:r>
              <a:rPr lang="en-GB"/>
              <a:t>The Old School (former Hospital of St John</a:t>
            </a:r>
            <a:r>
              <a:rPr lang="en-GB" baseline="0"/>
              <a:t> the Evangelist)</a:t>
            </a:r>
            <a:r>
              <a:rPr lang="en-GB"/>
              <a:t>, Blyth, Nottinghamshire</a:t>
            </a:r>
            <a:r>
              <a:rPr lang="en-GB" baseline="0"/>
              <a:t> </a:t>
            </a:r>
            <a:r>
              <a:rPr lang="en-GB">
                <a:ea typeface="MS PGothic" pitchFamily="34" charset="-128"/>
                <a:cs typeface="Arial" charset="0"/>
              </a:rPr>
              <a:t>– 17</a:t>
            </a:r>
            <a:r>
              <a:rPr lang="en-GB" baseline="30000">
                <a:ea typeface="MS PGothic" pitchFamily="34" charset="-128"/>
                <a:cs typeface="Arial" charset="0"/>
              </a:rPr>
              <a:t>th</a:t>
            </a:r>
            <a:r>
              <a:rPr lang="en-GB">
                <a:ea typeface="MS PGothic" pitchFamily="34" charset="-128"/>
                <a:cs typeface="Arial" charset="0"/>
              </a:rPr>
              <a:t> August 2007 Ref: </a:t>
            </a:r>
            <a:r>
              <a:rPr lang="en-GB"/>
              <a:t>IOE01/16726/07</a:t>
            </a:r>
          </a:p>
          <a:p>
            <a:pPr marL="0" marR="0" indent="0" algn="l" defTabSz="914400" rtl="0" eaLnBrk="1" fontAlgn="auto" latinLnBrk="0" hangingPunct="1">
              <a:lnSpc>
                <a:spcPct val="100000"/>
              </a:lnSpc>
              <a:spcBef>
                <a:spcPts val="0"/>
              </a:spcBef>
              <a:spcAft>
                <a:spcPts val="0"/>
              </a:spcAft>
              <a:buClrTx/>
              <a:buSzTx/>
              <a:buFontTx/>
              <a:buNone/>
              <a:tabLst/>
              <a:defRPr/>
            </a:pPr>
            <a:endParaRPr lang="en-GB"/>
          </a:p>
          <a:p>
            <a:pPr marL="0" marR="0" indent="0" algn="l" defTabSz="914400" rtl="0" eaLnBrk="1" fontAlgn="auto" latinLnBrk="0" hangingPunct="1">
              <a:lnSpc>
                <a:spcPct val="100000"/>
              </a:lnSpc>
              <a:spcBef>
                <a:spcPts val="0"/>
              </a:spcBef>
              <a:spcAft>
                <a:spcPts val="0"/>
              </a:spcAft>
              <a:buClrTx/>
              <a:buSzTx/>
              <a:buFontTx/>
              <a:buNone/>
              <a:tabLst/>
              <a:defRPr/>
            </a:pPr>
            <a:r>
              <a:rPr lang="en-GB"/>
              <a:t>More information about Lazar House: </a:t>
            </a:r>
            <a:r>
              <a:rPr lang="en-GB">
                <a:hlinkClick r:id="rId3"/>
              </a:rPr>
              <a:t>https://www.eveningnews24.co.uk/news/lazar-house-sprowston-leper-hospital-norwich-heritage-open-days-1-6278849</a:t>
            </a:r>
            <a:endParaRPr lang="en-GB"/>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62</a:t>
            </a:fld>
            <a:endParaRPr lang="en-US"/>
          </a:p>
        </p:txBody>
      </p:sp>
    </p:spTree>
    <p:extLst>
      <p:ext uri="{BB962C8B-B14F-4D97-AF65-F5344CB8AC3E}">
        <p14:creationId xmlns:p14="http://schemas.microsoft.com/office/powerpoint/2010/main" val="2839291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kern="1200" baseline="0" dirty="0">
                <a:solidFill>
                  <a:schemeClr val="tx1"/>
                </a:solidFill>
                <a:effectLst/>
                <a:latin typeface="+mn-lt"/>
                <a:ea typeface="+mn-ea"/>
                <a:cs typeface="+mn-cs"/>
              </a:rPr>
              <a:t>Source: </a:t>
            </a:r>
            <a:r>
              <a:rPr lang="en-GB" dirty="0">
                <a:ea typeface="MS PGothic" pitchFamily="34" charset="-128"/>
                <a:cs typeface="Arial" charset="0"/>
              </a:rPr>
              <a:t>Historic England Archive.</a:t>
            </a:r>
            <a:r>
              <a:rPr lang="en-GB" baseline="0" dirty="0">
                <a:ea typeface="MS PGothic" pitchFamily="34" charset="-128"/>
                <a:cs typeface="Arial" charset="0"/>
              </a:rPr>
              <a:t> </a:t>
            </a:r>
            <a:r>
              <a:rPr lang="en-GB" sz="1200" b="0" i="0" kern="1200" dirty="0">
                <a:solidFill>
                  <a:schemeClr val="tx1"/>
                </a:solidFill>
                <a:effectLst/>
                <a:latin typeface="+mn-lt"/>
                <a:ea typeface="+mn-ea"/>
                <a:cs typeface="+mn-cs"/>
              </a:rPr>
              <a:t>The exterior of the open-air women's ward and veranda at Cold Arbour Hospital,</a:t>
            </a:r>
            <a:r>
              <a:rPr lang="en-GB" sz="1200" b="0" i="0" kern="1200" baseline="0" dirty="0">
                <a:solidFill>
                  <a:schemeClr val="tx1"/>
                </a:solidFill>
                <a:effectLst/>
                <a:latin typeface="+mn-lt"/>
                <a:ea typeface="+mn-ea"/>
                <a:cs typeface="+mn-cs"/>
              </a:rPr>
              <a:t> Oxford</a:t>
            </a:r>
            <a:r>
              <a:rPr lang="en-GB" dirty="0">
                <a:ea typeface="MS PGothic" pitchFamily="34" charset="-128"/>
                <a:cs typeface="Arial" charset="0"/>
              </a:rPr>
              <a:t> - 24th June 1939 Ref:</a:t>
            </a:r>
            <a:r>
              <a:rPr lang="en-GB" sz="1200" b="0" i="0" kern="1200" dirty="0">
                <a:solidFill>
                  <a:schemeClr val="tx1"/>
                </a:solidFill>
                <a:effectLst/>
                <a:latin typeface="+mn-lt"/>
                <a:ea typeface="+mn-ea"/>
                <a:cs typeface="+mn-cs"/>
              </a:rPr>
              <a:t>med01_01_0428 -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https://historicengland.org.uk/images-books/photos/item/MED01/01/0428</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15579106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ea typeface="MS PGothic" pitchFamily="34" charset="-128"/>
                <a:cs typeface="Arial" charset="0"/>
              </a:rPr>
              <a:t>Image: </a:t>
            </a:r>
            <a:r>
              <a:rPr lang="en-GB"/>
              <a:t>Historic England Archive</a:t>
            </a:r>
            <a:r>
              <a:rPr lang="en-GB">
                <a:ea typeface="MS PGothic" pitchFamily="34" charset="-128"/>
                <a:cs typeface="Arial"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a:solidFill>
                <a:schemeClr val="tx1"/>
              </a:solidFill>
              <a:effectLst/>
              <a:latin typeface="+mn-lt"/>
              <a:ea typeface="MS PGothic" pitchFamily="34" charset="-128"/>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Reconstruction illustration showing Cistercian monks working in the Infirmary Cloister at </a:t>
            </a:r>
            <a:r>
              <a:rPr lang="en-GB" sz="1200" b="0" i="0" kern="1200" err="1">
                <a:solidFill>
                  <a:schemeClr val="tx1"/>
                </a:solidFill>
                <a:effectLst/>
                <a:latin typeface="+mn-lt"/>
                <a:ea typeface="+mn-ea"/>
                <a:cs typeface="+mn-cs"/>
              </a:rPr>
              <a:t>Rievaulx</a:t>
            </a:r>
            <a:r>
              <a:rPr lang="en-GB" sz="1200" b="0" i="0" kern="1200">
                <a:solidFill>
                  <a:schemeClr val="tx1"/>
                </a:solidFill>
                <a:effectLst/>
                <a:latin typeface="+mn-lt"/>
                <a:ea typeface="+mn-ea"/>
                <a:cs typeface="+mn-cs"/>
              </a:rPr>
              <a:t> Abbey, as it may have appeared in the mid-thirteenth century. Medicinal herbs for the treatment of the sick were grown in the cloister garden.</a:t>
            </a:r>
            <a:r>
              <a:rPr lang="en-GB" sz="1200" b="0" i="0" kern="1200" baseline="0">
                <a:solidFill>
                  <a:schemeClr val="tx1"/>
                </a:solidFill>
                <a:effectLst/>
                <a:latin typeface="+mn-lt"/>
                <a:ea typeface="+mn-ea"/>
                <a:cs typeface="+mn-cs"/>
              </a:rPr>
              <a:t> </a:t>
            </a:r>
            <a:r>
              <a:rPr lang="it-IT"/>
              <a:t>Date:</a:t>
            </a:r>
            <a:r>
              <a:rPr lang="it-IT" sz="1200" b="0" i="0" kern="1200">
                <a:solidFill>
                  <a:schemeClr val="tx1"/>
                </a:solidFill>
                <a:effectLst/>
                <a:latin typeface="+mn-lt"/>
                <a:ea typeface="+mn-ea"/>
                <a:cs typeface="+mn-cs"/>
              </a:rPr>
              <a:t> </a:t>
            </a:r>
            <a:r>
              <a:rPr lang="it-IT"/>
              <a:t>circa 1993 - circa 2005 </a:t>
            </a:r>
            <a:r>
              <a:rPr lang="en-GB">
                <a:ea typeface="MS PGothic" pitchFamily="34" charset="-128"/>
                <a:cs typeface="Arial" charset="0"/>
              </a:rPr>
              <a:t>Ref: </a:t>
            </a:r>
            <a:r>
              <a:rPr lang="en-GB" sz="1200" b="0" i="0" kern="1200">
                <a:solidFill>
                  <a:schemeClr val="tx1"/>
                </a:solidFill>
                <a:effectLst/>
                <a:latin typeface="+mn-lt"/>
                <a:ea typeface="+mn-ea"/>
                <a:cs typeface="+mn-cs"/>
              </a:rPr>
              <a:t> </a:t>
            </a:r>
            <a:r>
              <a:rPr lang="en-GB"/>
              <a:t>IC086/013</a:t>
            </a:r>
            <a:endParaRPr lang="en-GB">
              <a:ea typeface="MS PGothic" pitchFamily="34" charset="-128"/>
              <a:cs typeface="Arial" charset="0"/>
            </a:endParaRP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64</a:t>
            </a:fld>
            <a:endParaRPr lang="en-US"/>
          </a:p>
        </p:txBody>
      </p:sp>
    </p:spTree>
    <p:extLst>
      <p:ext uri="{BB962C8B-B14F-4D97-AF65-F5344CB8AC3E}">
        <p14:creationId xmlns:p14="http://schemas.microsoft.com/office/powerpoint/2010/main" val="3956955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ea typeface="MS PGothic" pitchFamily="34" charset="-128"/>
                <a:cs typeface="Arial" charset="0"/>
              </a:rPr>
              <a:t>All of these tasks could be done remotely as part of students home learning. Any slides or information produced could be uploaded and shared</a:t>
            </a:r>
            <a:r>
              <a:rPr lang="en-GB" baseline="0">
                <a:ea typeface="MS PGothic" pitchFamily="34" charset="-128"/>
                <a:cs typeface="Arial" charset="0"/>
              </a:rPr>
              <a:t> via the school’s learning platform.</a:t>
            </a:r>
            <a:endParaRPr lang="en-GB">
              <a:ea typeface="MS PGothic" pitchFamily="34" charset="-128"/>
              <a:cs typeface="Arial" charset="0"/>
            </a:endParaRP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65</a:t>
            </a:fld>
            <a:endParaRPr lang="en-US"/>
          </a:p>
        </p:txBody>
      </p:sp>
    </p:spTree>
    <p:extLst>
      <p:ext uri="{BB962C8B-B14F-4D97-AF65-F5344CB8AC3E}">
        <p14:creationId xmlns:p14="http://schemas.microsoft.com/office/powerpoint/2010/main" val="7412006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ea typeface="MS PGothic" pitchFamily="34" charset="-128"/>
                <a:cs typeface="Arial" charset="0"/>
              </a:rPr>
              <a:t>All of these tasks could be done remotely as part of students home learning. Any slides or information produced could be uploaded and shared</a:t>
            </a:r>
            <a:r>
              <a:rPr lang="en-GB" baseline="0">
                <a:ea typeface="MS PGothic" pitchFamily="34" charset="-128"/>
                <a:cs typeface="Arial" charset="0"/>
              </a:rPr>
              <a:t> via the school’s learning platform.</a:t>
            </a:r>
            <a:endParaRPr lang="en-GB">
              <a:ea typeface="MS PGothic" pitchFamily="34" charset="-128"/>
              <a:cs typeface="Arial" charset="0"/>
            </a:endParaRP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66</a:t>
            </a:fld>
            <a:endParaRPr lang="en-US"/>
          </a:p>
        </p:txBody>
      </p:sp>
    </p:spTree>
    <p:extLst>
      <p:ext uri="{BB962C8B-B14F-4D97-AF65-F5344CB8AC3E}">
        <p14:creationId xmlns:p14="http://schemas.microsoft.com/office/powerpoint/2010/main" val="29860992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ea typeface="MS PGothic" pitchFamily="34" charset="-128"/>
                <a:cs typeface="Arial" charset="0"/>
              </a:rPr>
              <a:t>All of these tasks could be done remotely as part of students home learning. Any slides or information produced could be uploaded and shared</a:t>
            </a:r>
            <a:r>
              <a:rPr lang="en-GB" baseline="0">
                <a:ea typeface="MS PGothic" pitchFamily="34" charset="-128"/>
                <a:cs typeface="Arial" charset="0"/>
              </a:rPr>
              <a:t> via the school’s learning platform.</a:t>
            </a:r>
            <a:endParaRPr lang="en-GB">
              <a:ea typeface="MS PGothic" pitchFamily="34" charset="-128"/>
              <a:cs typeface="Arial" charset="0"/>
            </a:endParaRP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67</a:t>
            </a:fld>
            <a:endParaRPr lang="en-US"/>
          </a:p>
        </p:txBody>
      </p:sp>
    </p:spTree>
    <p:extLst>
      <p:ext uri="{BB962C8B-B14F-4D97-AF65-F5344CB8AC3E}">
        <p14:creationId xmlns:p14="http://schemas.microsoft.com/office/powerpoint/2010/main" val="7317137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ea typeface="MS PGothic" pitchFamily="34" charset="-128"/>
                <a:cs typeface="Arial" charset="0"/>
              </a:rPr>
              <a:t>All of these tasks could be done remotely as part of students home learning. Any slides or information produced could be uploaded and shared</a:t>
            </a:r>
            <a:r>
              <a:rPr lang="en-GB" baseline="0">
                <a:ea typeface="MS PGothic" pitchFamily="34" charset="-128"/>
                <a:cs typeface="Arial" charset="0"/>
              </a:rPr>
              <a:t> via the school’s learning platform.</a:t>
            </a:r>
            <a:endParaRPr lang="en-GB">
              <a:ea typeface="MS PGothic" pitchFamily="34" charset="-128"/>
              <a:cs typeface="Arial" charset="0"/>
            </a:endParaRP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68</a:t>
            </a:fld>
            <a:endParaRPr lang="en-US"/>
          </a:p>
        </p:txBody>
      </p:sp>
    </p:spTree>
    <p:extLst>
      <p:ext uri="{BB962C8B-B14F-4D97-AF65-F5344CB8AC3E}">
        <p14:creationId xmlns:p14="http://schemas.microsoft.com/office/powerpoint/2010/main" val="2522861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kern="1200" baseline="0" dirty="0">
                <a:solidFill>
                  <a:schemeClr val="tx1"/>
                </a:solidFill>
                <a:effectLst/>
                <a:latin typeface="+mn-lt"/>
                <a:ea typeface="+mn-ea"/>
                <a:cs typeface="+mn-cs"/>
              </a:rPr>
              <a:t>Source: </a:t>
            </a:r>
            <a:r>
              <a:rPr lang="en-GB" dirty="0">
                <a:ea typeface="MS PGothic" pitchFamily="34" charset="-128"/>
                <a:cs typeface="Arial" charset="0"/>
              </a:rPr>
              <a:t>Historic England Archive.</a:t>
            </a:r>
            <a:r>
              <a:rPr lang="en-GB" baseline="0" dirty="0">
                <a:ea typeface="MS PGothic" pitchFamily="34" charset="-128"/>
                <a:cs typeface="Arial" charset="0"/>
              </a:rPr>
              <a:t> </a:t>
            </a:r>
            <a:r>
              <a:rPr lang="en-GB" sz="1200" b="0" i="0" kern="1200" dirty="0">
                <a:solidFill>
                  <a:schemeClr val="tx1"/>
                </a:solidFill>
                <a:effectLst/>
                <a:latin typeface="+mn-lt"/>
                <a:ea typeface="+mn-ea"/>
                <a:cs typeface="+mn-cs"/>
              </a:rPr>
              <a:t>Patients outside a ward at the King George V Sanatorium, </a:t>
            </a:r>
            <a:r>
              <a:rPr lang="en-GB" sz="1200" b="0" i="0" kern="1200" dirty="0" err="1">
                <a:solidFill>
                  <a:schemeClr val="tx1"/>
                </a:solidFill>
                <a:effectLst/>
                <a:latin typeface="+mn-lt"/>
                <a:ea typeface="+mn-ea"/>
                <a:cs typeface="+mn-cs"/>
              </a:rPr>
              <a:t>Hambledon</a:t>
            </a:r>
            <a:r>
              <a:rPr lang="en-GB" sz="1200" b="0" i="0" kern="1200" dirty="0">
                <a:solidFill>
                  <a:schemeClr val="tx1"/>
                </a:solidFill>
                <a:effectLst/>
                <a:latin typeface="+mn-lt"/>
                <a:ea typeface="+mn-ea"/>
                <a:cs typeface="+mn-cs"/>
              </a:rPr>
              <a:t> </a:t>
            </a:r>
            <a:r>
              <a:rPr lang="en-GB" dirty="0">
                <a:ea typeface="MS PGothic" pitchFamily="34" charset="-128"/>
                <a:cs typeface="Arial" charset="0"/>
              </a:rPr>
              <a:t>- </a:t>
            </a:r>
            <a:r>
              <a:rPr lang="en-GB" b="0" i="0" dirty="0">
                <a:solidFill>
                  <a:srgbClr val="151515"/>
                </a:solidFill>
                <a:effectLst/>
                <a:latin typeface="Source Sans Pro" panose="020B0503030403020204" pitchFamily="34" charset="0"/>
              </a:rPr>
              <a:t>29 Oct 1941 </a:t>
            </a:r>
            <a:r>
              <a:rPr lang="en-GB" dirty="0">
                <a:ea typeface="MS PGothic" pitchFamily="34" charset="-128"/>
                <a:cs typeface="Arial" charset="0"/>
              </a:rPr>
              <a:t>Ref: </a:t>
            </a:r>
            <a:r>
              <a:rPr lang="en-GB" b="0" i="0" dirty="0">
                <a:solidFill>
                  <a:srgbClr val="151515"/>
                </a:solidFill>
                <a:effectLst/>
                <a:latin typeface="Source Sans Pro" panose="020B0503030403020204" pitchFamily="34" charset="0"/>
              </a:rPr>
              <a:t>MED01/01/2128 -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https://historicengland.org.uk/images-books/photos/item/MED01/01/2128</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3229690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ea typeface="MS PGothic" pitchFamily="34" charset="-128"/>
                <a:cs typeface="Arial" charset="0"/>
              </a:rPr>
              <a:t>Image: </a:t>
            </a:r>
            <a:r>
              <a:rPr lang="en-GB" sz="1200" kern="1200">
                <a:solidFill>
                  <a:schemeClr val="tx1"/>
                </a:solidFill>
                <a:effectLst/>
                <a:latin typeface="+mn-lt"/>
                <a:ea typeface="+mn-ea"/>
                <a:cs typeface="+mn-cs"/>
              </a:rPr>
              <a:t>©</a:t>
            </a:r>
            <a:r>
              <a:rPr lang="en-GB" sz="1200" kern="1200" baseline="0">
                <a:solidFill>
                  <a:schemeClr val="tx1"/>
                </a:solidFill>
                <a:effectLst/>
                <a:latin typeface="+mn-lt"/>
                <a:ea typeface="+mn-ea"/>
                <a:cs typeface="+mn-cs"/>
              </a:rPr>
              <a:t> </a:t>
            </a:r>
            <a:r>
              <a:rPr lang="en-GB" sz="1200" b="0" i="0" kern="1200">
                <a:solidFill>
                  <a:schemeClr val="tx1"/>
                </a:solidFill>
                <a:effectLst/>
                <a:latin typeface="+mn-lt"/>
                <a:ea typeface="+mn-ea"/>
                <a:cs typeface="+mn-cs"/>
              </a:rPr>
              <a:t>The hospital, ‘The new isolation hospital for Leicester.’ v. 30, 14 Sep 1901, pp. 402-403</a:t>
            </a:r>
            <a:endParaRPr lang="en-GB">
              <a:ea typeface="MS PGothic" pitchFamily="34" charset="-128"/>
              <a:cs typeface="Arial" charset="0"/>
            </a:endParaRP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3618262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Source: </a:t>
            </a:r>
            <a:r>
              <a:rPr lang="en-GB" dirty="0">
                <a:ea typeface="MS PGothic" pitchFamily="34" charset="-128"/>
                <a:cs typeface="Arial" charset="0"/>
              </a:rPr>
              <a:t>Historic England Archive.</a:t>
            </a:r>
            <a:r>
              <a:rPr lang="en-GB" baseline="0" dirty="0">
                <a:ea typeface="MS PGothic" pitchFamily="34" charset="-128"/>
                <a:cs typeface="Arial" charset="0"/>
              </a:rPr>
              <a:t> </a:t>
            </a:r>
            <a:r>
              <a:rPr lang="en-GB" sz="1200" b="0" i="0" kern="1200" dirty="0">
                <a:solidFill>
                  <a:schemeClr val="tx1"/>
                </a:solidFill>
                <a:effectLst/>
                <a:latin typeface="+mn-lt"/>
                <a:ea typeface="+mn-ea"/>
                <a:cs typeface="+mn-cs"/>
              </a:rPr>
              <a:t>Two nurses operating an iron lung at an exhibition in Charing Cross underground station,</a:t>
            </a:r>
            <a:r>
              <a:rPr lang="en-GB" sz="1200" b="0" i="0" kern="1200" baseline="0" dirty="0">
                <a:solidFill>
                  <a:schemeClr val="tx1"/>
                </a:solidFill>
                <a:effectLst/>
                <a:latin typeface="+mn-lt"/>
                <a:ea typeface="+mn-ea"/>
                <a:cs typeface="+mn-cs"/>
              </a:rPr>
              <a:t> London </a:t>
            </a:r>
            <a:r>
              <a:rPr lang="en-GB" dirty="0">
                <a:ea typeface="MS PGothic" pitchFamily="34" charset="-128"/>
                <a:cs typeface="Arial" charset="0"/>
              </a:rPr>
              <a:t>– 8</a:t>
            </a:r>
            <a:r>
              <a:rPr lang="en-GB" baseline="30000" dirty="0">
                <a:ea typeface="MS PGothic" pitchFamily="34" charset="-128"/>
                <a:cs typeface="Arial" charset="0"/>
              </a:rPr>
              <a:t>th</a:t>
            </a:r>
            <a:r>
              <a:rPr lang="en-GB" dirty="0">
                <a:ea typeface="MS PGothic" pitchFamily="34" charset="-128"/>
                <a:cs typeface="Arial" charset="0"/>
              </a:rPr>
              <a:t> May 1939 Ref:</a:t>
            </a:r>
            <a:r>
              <a:rPr lang="en-GB" sz="1200" b="0" i="0" kern="1200" dirty="0">
                <a:solidFill>
                  <a:schemeClr val="tx1"/>
                </a:solidFill>
                <a:effectLst/>
                <a:latin typeface="+mn-lt"/>
                <a:ea typeface="+mn-ea"/>
                <a:cs typeface="+mn-cs"/>
              </a:rPr>
              <a:t>med01_01_0377 -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https://historicengland.org.uk/images-books/photos/item/MED01/01/0377</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6555813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mailto:contact@historicengland.org.uk?subject=Education%20Resources" TargetMode="External"/><Relationship Id="rId4" Type="http://schemas.openxmlformats.org/officeDocument/2006/relationships/hyperlink" Target="http://www.historicengland.org.uk/education"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lvl1pPr>
              <a:defRPr baseline="0">
                <a:solidFill>
                  <a:srgbClr val="F5C946"/>
                </a:solidFill>
              </a:defRPr>
            </a:lvl1pPr>
          </a:lstStyle>
          <a:p>
            <a:r>
              <a:rPr lang="en-GB" dirty="0"/>
              <a:t>Click to edit Master title style</a:t>
            </a:r>
            <a:endParaRPr lang="en-US" dirty="0"/>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F5C946"/>
            </a:solidFill>
          </p:spPr>
          <p:txBody>
            <a:bodyPr/>
            <a:lstStyle/>
            <a:p>
              <a:endParaRPr lang="en-US" dirty="0"/>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lvl1pPr>
              <a:defRPr baseline="0">
                <a:solidFill>
                  <a:srgbClr val="B58906"/>
                </a:solidFill>
              </a:defRPr>
            </a:lvl1p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solidFill>
                  <a:srgbClr val="B58906"/>
                </a:solidFill>
              </a:defRPr>
            </a:lvl1pPr>
          </a:lstStyle>
          <a:p>
            <a:r>
              <a:rPr lang="en-GB" dirty="0"/>
              <a:t>Click to edit</a:t>
            </a:r>
            <a:endParaRPr lang="en-US" dirty="0"/>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F5C946"/>
            </a:solidFill>
          </a:ln>
        </p:spPr>
        <p:txBody>
          <a:bodyPr/>
          <a:lstStyle/>
          <a:p>
            <a:endParaRPr lang="en-US"/>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lIns="0" tIns="0"/>
          <a:lstStyle>
            <a:lvl1pPr algn="ctr">
              <a:defRPr lang="en-US" sz="1800" b="1" i="0" kern="1200" baseline="0" dirty="0">
                <a:solidFill>
                  <a:srgbClr val="B58906"/>
                </a:solidFill>
                <a:latin typeface="Arial" panose="020B0604020202020204" pitchFamily="34" charset="0"/>
                <a:ea typeface="+mj-ea"/>
                <a:cs typeface="+mj-cs"/>
              </a:defRPr>
            </a:lvl1pPr>
          </a:lstStyle>
          <a:p>
            <a:pPr lvl="0"/>
            <a:r>
              <a:rPr lang="en-GB" dirty="0"/>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F5C946"/>
            </a:solidFill>
          </a:ln>
        </p:spPr>
        <p:txBody>
          <a:body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F5C946"/>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F5C946"/>
            </a:solidFill>
          </a:ln>
        </p:spPr>
        <p:txBody>
          <a:bodyPr/>
          <a:lstStyle/>
          <a:p>
            <a:endParaRPr lang="en-US" dirty="0"/>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F5C946"/>
            </a:solidFill>
          </a:ln>
        </p:spPr>
        <p:txBody>
          <a:bodyPr/>
          <a:lstStyle/>
          <a:p>
            <a:endParaRPr lang="en-US"/>
          </a:p>
        </p:txBody>
      </p:sp>
      <p:sp>
        <p:nvSpPr>
          <p:cNvPr id="6" name="Arrow">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21" name="Arrow">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4"/>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5"/>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6"/>
          <a:srcRect/>
          <a:stretch>
            <a:fillRect/>
          </a:stretch>
        </p:blipFill>
        <p:spPr>
          <a:xfrm>
            <a:off x="8903372" y="6102232"/>
            <a:ext cx="2072055" cy="686007"/>
          </a:xfrm>
          <a:prstGeom prst="rect">
            <a:avLst/>
          </a:prstGeom>
        </p:spPr>
      </p:pic>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B58906"/>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dirty="0"/>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lvl1pPr>
              <a:defRPr baseline="0">
                <a:solidFill>
                  <a:srgbClr val="B58906"/>
                </a:solidFill>
              </a:defRPr>
            </a:lvl1pPr>
          </a:lstStyle>
          <a:p>
            <a:r>
              <a:rPr lang="en-GB" dirty="0"/>
              <a:t>Click to edit Master title style</a:t>
            </a:r>
            <a:endParaRPr lang="en-US" dirty="0"/>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lvl1pPr>
              <a:defRPr baseline="0">
                <a:solidFill>
                  <a:srgbClr val="B58906"/>
                </a:solidFill>
              </a:defRPr>
            </a:lvl1pPr>
          </a:lstStyle>
          <a:p>
            <a:r>
              <a:rPr lang="en-GB" dirty="0"/>
              <a:t>Click to edit Master title style</a:t>
            </a:r>
            <a:endParaRPr lang="en-US" dirty="0"/>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lvl1pPr>
              <a:defRPr baseline="0">
                <a:solidFill>
                  <a:srgbClr val="B58906"/>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40320725-1898-A86A-ED6B-74F787FC122B}"/>
              </a:ext>
            </a:extLst>
          </p:cNvPr>
          <p:cNvSpPr>
            <a:spLocks noGrp="1"/>
          </p:cNvSpPr>
          <p:nvPr>
            <p:ph type="title"/>
          </p:nvPr>
        </p:nvSpPr>
        <p:spPr>
          <a:xfrm>
            <a:off x="410966" y="-1384129"/>
            <a:ext cx="10515600" cy="1325563"/>
          </a:xfrm>
        </p:spPr>
        <p:txBody>
          <a:bodyPr/>
          <a:lstStyle>
            <a:lvl1pPr>
              <a:defRPr baseline="0">
                <a:solidFill>
                  <a:srgbClr val="B58906"/>
                </a:solidFill>
              </a:defRPr>
            </a:lvl1pPr>
          </a:lstStyle>
          <a:p>
            <a:r>
              <a:rPr lang="en-GB" dirty="0"/>
              <a:t>Click to edit Master title style</a:t>
            </a:r>
            <a:endParaRPr lang="en-US" dirty="0"/>
          </a:p>
        </p:txBody>
      </p:sp>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F5C946"/>
          </a:solidFill>
          <a:ln w="24379" cap="flat">
            <a:noFill/>
            <a:prstDash val="solid"/>
            <a:miter/>
          </a:ln>
        </p:spPr>
        <p:txBody>
          <a:bodyPr rtlCol="0" anchor="ctr"/>
          <a:lstStyle/>
          <a:p>
            <a:endParaRPr lang="en-US"/>
          </a:p>
        </p:txBody>
      </p:sp>
      <p:sp>
        <p:nvSpPr>
          <p:cNvPr id="14" name="Text Placeholder 2">
            <a:extLst>
              <a:ext uri="{FF2B5EF4-FFF2-40B4-BE49-F238E27FC236}">
                <a16:creationId xmlns:a16="http://schemas.microsoft.com/office/drawing/2014/main" id="{C7E152C8-1564-9CD4-2ABE-55064C1128DA}"/>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B58906"/>
                </a:solidFill>
              </a:defRPr>
            </a:lvl1pPr>
          </a:lstStyle>
          <a:p>
            <a:pPr lvl="0"/>
            <a:r>
              <a:rPr lang="en-GB" dirty="0"/>
              <a:t>How to use this PPT</a:t>
            </a:r>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6" name="Text Placeholder 2">
            <a:extLst>
              <a:ext uri="{FF2B5EF4-FFF2-40B4-BE49-F238E27FC236}">
                <a16:creationId xmlns:a16="http://schemas.microsoft.com/office/drawing/2014/main" id="{F3A5F7B0-87B9-D779-448F-83341593B120}"/>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902263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alpha val="5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027907"/>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82" r:id="rId22"/>
    <p:sldLayoutId id="2147483690" r:id="rId23"/>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35.svg"/><Relationship Id="rId5" Type="http://schemas.openxmlformats.org/officeDocument/2006/relationships/image" Target="../media/image11.png"/><Relationship Id="rId4" Type="http://schemas.openxmlformats.org/officeDocument/2006/relationships/image" Target="../media/image34.sv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hyperlink" Target="https://historicengland.org.uk/listing/the-list/list-entry/1140120" TargetMode="External"/><Relationship Id="rId7"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hyperlink" Target="https://www.bbc.co.uk/news/health-52125059" TargetMode="External"/><Relationship Id="rId5" Type="http://schemas.openxmlformats.org/officeDocument/2006/relationships/hyperlink" Target="https://www.bbc.co.uk/news/av/uk-52112652/coronavirus-transforming-london-s-excel-centre-into-nightingale-hospital" TargetMode="External"/><Relationship Id="rId10" Type="http://schemas.openxmlformats.org/officeDocument/2006/relationships/image" Target="../media/image55.png"/><Relationship Id="rId4" Type="http://schemas.openxmlformats.org/officeDocument/2006/relationships/hyperlink" Target="https://historic-hospitals.com/2015/08/30/humphreys-hospitals/" TargetMode="External"/><Relationship Id="rId9"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35.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62.svg"/><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hyperlink" Target="https://historicengland.org.uk/listing/the-list/list-entry/1090633" TargetMode="External"/><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63.jpeg"/></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hyperlink" Target="https://time.com/5542895/mary-montagu-smallpox/" TargetMode="External"/><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hyperlink" Target="https://historicengland.org.uk/listing/the-list/map-search" TargetMode="External"/><Relationship Id="rId2" Type="http://schemas.openxmlformats.org/officeDocument/2006/relationships/hyperlink" Target="https://historicengland.org.uk/listing/what-is-designation/" TargetMode="Externa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hyperlink" Target="http://www.historicengland.org.uk/education" TargetMode="External"/><Relationship Id="rId2" Type="http://schemas.openxmlformats.org/officeDocument/2006/relationships/image" Target="../media/image75.emf"/><Relationship Id="rId1" Type="http://schemas.openxmlformats.org/officeDocument/2006/relationships/slideLayout" Target="../slideLayouts/slideLayout2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20A5-72A3-A7A5-C7F6-F41A8F4A9685}"/>
              </a:ext>
            </a:extLst>
          </p:cNvPr>
          <p:cNvSpPr>
            <a:spLocks noGrp="1"/>
          </p:cNvSpPr>
          <p:nvPr>
            <p:ph type="title"/>
          </p:nvPr>
        </p:nvSpPr>
        <p:spPr/>
        <p:txBody>
          <a:bodyPr/>
          <a:lstStyle/>
          <a:p>
            <a:r>
              <a:rPr lang="en-GB" sz="2800">
                <a:latin typeface="Arial" panose="020B0604020202020204" pitchFamily="34" charset="0"/>
                <a:cs typeface="Arial" panose="020B0604020202020204" pitchFamily="34" charset="0"/>
              </a:rPr>
              <a:t>Caring for people in the past: Isolation hospitals</a:t>
            </a:r>
            <a:endParaRPr lang="en-US"/>
          </a:p>
        </p:txBody>
      </p:sp>
      <p:sp>
        <p:nvSpPr>
          <p:cNvPr id="3" name="Subtitle 2">
            <a:extLst>
              <a:ext uri="{FF2B5EF4-FFF2-40B4-BE49-F238E27FC236}">
                <a16:creationId xmlns:a16="http://schemas.microsoft.com/office/drawing/2014/main" id="{56AEE5E8-472E-D801-6808-9401FA71E3AB}"/>
              </a:ext>
            </a:extLst>
          </p:cNvPr>
          <p:cNvSpPr>
            <a:spLocks noGrp="1"/>
          </p:cNvSpPr>
          <p:nvPr>
            <p:ph type="subTitle" idx="1"/>
          </p:nvPr>
        </p:nvSpPr>
        <p:spPr>
          <a:xfrm>
            <a:off x="365709" y="2559090"/>
            <a:ext cx="3578970" cy="4015131"/>
          </a:xfrm>
        </p:spPr>
        <p:txBody>
          <a:bodyPr/>
          <a:lstStyle/>
          <a:p>
            <a:r>
              <a:rPr lang="en-GB">
                <a:latin typeface="Arial" panose="020B0604020202020204" pitchFamily="34" charset="0"/>
                <a:cs typeface="Arial" panose="020B0604020202020204" pitchFamily="34" charset="0"/>
              </a:rPr>
              <a:t>Caring for people in the past: Isolation hospitals</a:t>
            </a:r>
          </a:p>
          <a:p>
            <a:r>
              <a:rPr lang="en-GB" sz="2000" b="0">
                <a:latin typeface="Arial" panose="020B0604020202020204" pitchFamily="34" charset="0"/>
                <a:cs typeface="Arial" panose="020B0604020202020204" pitchFamily="34" charset="0"/>
              </a:rPr>
              <a:t>A history of isolation – we are not alone!</a:t>
            </a:r>
          </a:p>
          <a:p>
            <a:r>
              <a:rPr lang="en-GB" sz="2000" b="0">
                <a:latin typeface="Arial" panose="020B0604020202020204" pitchFamily="34" charset="0"/>
                <a:cs typeface="Arial" panose="020B0604020202020204" pitchFamily="34" charset="0"/>
              </a:rPr>
              <a:t>A timeline of places that tell the story of England’s isolation history</a:t>
            </a:r>
            <a:endParaRPr lang="en-US" sz="2000" b="0">
              <a:latin typeface="Arial" panose="020B0604020202020204" pitchFamily="34" charset="0"/>
              <a:cs typeface="Arial" panose="020B0604020202020204" pitchFamily="34" charset="0"/>
            </a:endParaRPr>
          </a:p>
          <a:p>
            <a:endParaRPr lang="en-US"/>
          </a:p>
        </p:txBody>
      </p:sp>
      <p:pic>
        <p:nvPicPr>
          <p:cNvPr id="6" name="Picture Placeholder 5" descr="A black and white photo of two men sitting in chairs outside with their feet up and a blanket around them. ">
            <a:extLst>
              <a:ext uri="{FF2B5EF4-FFF2-40B4-BE49-F238E27FC236}">
                <a16:creationId xmlns:a16="http://schemas.microsoft.com/office/drawing/2014/main" id="{6BB37B62-3B17-A604-7F7D-0BFB3C087082}"/>
              </a:ext>
            </a:extLst>
          </p:cNvPr>
          <p:cNvPicPr>
            <a:picLocks noGrp="1" noChangeAspect="1"/>
          </p:cNvPicPr>
          <p:nvPr>
            <p:ph type="pic" sz="quarter" idx="10"/>
          </p:nvPr>
        </p:nvPicPr>
        <p:blipFill rotWithShape="1">
          <a:blip r:embed="rId3"/>
          <a:srcRect l="4704" r="38122"/>
          <a:stretch/>
        </p:blipFill>
        <p:spPr>
          <a:xfrm>
            <a:off x="4122819" y="0"/>
            <a:ext cx="8069181" cy="6858000"/>
          </a:xfrm>
        </p:spPr>
      </p:pic>
    </p:spTree>
    <p:extLst>
      <p:ext uri="{BB962C8B-B14F-4D97-AF65-F5344CB8AC3E}">
        <p14:creationId xmlns:p14="http://schemas.microsoft.com/office/powerpoint/2010/main" val="3943159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A0123-B8A0-BDFF-37E0-849638A79F0B}"/>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Activity 1</a:t>
            </a:r>
            <a:endParaRPr lang="en-US"/>
          </a:p>
        </p:txBody>
      </p:sp>
      <p:sp>
        <p:nvSpPr>
          <p:cNvPr id="3" name="Content Placeholder 2">
            <a:extLst>
              <a:ext uri="{FF2B5EF4-FFF2-40B4-BE49-F238E27FC236}">
                <a16:creationId xmlns:a16="http://schemas.microsoft.com/office/drawing/2014/main" id="{1684C4ED-5066-3784-459A-5AA32D693C9D}"/>
              </a:ext>
            </a:extLst>
          </p:cNvPr>
          <p:cNvSpPr>
            <a:spLocks noGrp="1"/>
          </p:cNvSpPr>
          <p:nvPr>
            <p:ph idx="1"/>
          </p:nvPr>
        </p:nvSpPr>
        <p:spPr>
          <a:xfrm>
            <a:off x="662153" y="1923393"/>
            <a:ext cx="4573264" cy="3294994"/>
          </a:xfrm>
        </p:spPr>
        <p:txBody>
          <a:bodyPr/>
          <a:lstStyle/>
          <a:p>
            <a:r>
              <a:rPr lang="en-GB" sz="2000">
                <a:latin typeface="Arial" panose="020B0604020202020204" pitchFamily="34" charset="0"/>
                <a:cs typeface="Arial" panose="020B0604020202020204" pitchFamily="34" charset="0"/>
              </a:rPr>
              <a:t>The following archive photos show </a:t>
            </a:r>
            <a:r>
              <a:rPr lang="en-GB" sz="2000" b="1">
                <a:latin typeface="Arial" panose="020B0604020202020204" pitchFamily="34" charset="0"/>
                <a:cs typeface="Arial" panose="020B0604020202020204" pitchFamily="34" charset="0"/>
              </a:rPr>
              <a:t>places</a:t>
            </a:r>
            <a:r>
              <a:rPr lang="en-GB" sz="2000">
                <a:latin typeface="Arial" panose="020B0604020202020204" pitchFamily="34" charset="0"/>
                <a:cs typeface="Arial" panose="020B0604020202020204" pitchFamily="34" charset="0"/>
              </a:rPr>
              <a:t> designed to treat patients with these diseases. They were all taken in specialist hospitals, just like the Nightingale ones today. </a:t>
            </a:r>
          </a:p>
          <a:p>
            <a:r>
              <a:rPr lang="en-GB" sz="2000">
                <a:latin typeface="Arial" panose="020B0604020202020204" pitchFamily="34" charset="0"/>
                <a:cs typeface="Arial" panose="020B0604020202020204" pitchFamily="34" charset="0"/>
              </a:rPr>
              <a:t>Look closely at the photos. Think about the different ways you could categorise the photos, to help you examine them as  primary evidence.</a:t>
            </a:r>
          </a:p>
        </p:txBody>
      </p:sp>
      <p:pic>
        <p:nvPicPr>
          <p:cNvPr id="5" name="Picture 4" descr="A black and white photo of 4 young female nurses stood outside the entrance to a building. ">
            <a:extLst>
              <a:ext uri="{FF2B5EF4-FFF2-40B4-BE49-F238E27FC236}">
                <a16:creationId xmlns:a16="http://schemas.microsoft.com/office/drawing/2014/main" id="{D6607F4B-90C9-1E47-CE21-575BA54C75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287" t="52408" r="15371" b="20926"/>
          <a:stretch/>
        </p:blipFill>
        <p:spPr>
          <a:xfrm>
            <a:off x="6512870" y="1483817"/>
            <a:ext cx="4573264" cy="4429451"/>
          </a:xfrm>
          <a:prstGeom prst="rect">
            <a:avLst/>
          </a:prstGeom>
        </p:spPr>
      </p:pic>
    </p:spTree>
    <p:extLst>
      <p:ext uri="{BB962C8B-B14F-4D97-AF65-F5344CB8AC3E}">
        <p14:creationId xmlns:p14="http://schemas.microsoft.com/office/powerpoint/2010/main" val="1440166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A0123-B8A0-BDFF-37E0-849638A79F0B}"/>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Activity 2</a:t>
            </a:r>
            <a:endParaRPr lang="en-US"/>
          </a:p>
        </p:txBody>
      </p:sp>
      <p:sp>
        <p:nvSpPr>
          <p:cNvPr id="3" name="Content Placeholder 2">
            <a:extLst>
              <a:ext uri="{FF2B5EF4-FFF2-40B4-BE49-F238E27FC236}">
                <a16:creationId xmlns:a16="http://schemas.microsoft.com/office/drawing/2014/main" id="{1684C4ED-5066-3784-459A-5AA32D693C9D}"/>
              </a:ext>
            </a:extLst>
          </p:cNvPr>
          <p:cNvSpPr>
            <a:spLocks noGrp="1"/>
          </p:cNvSpPr>
          <p:nvPr>
            <p:ph idx="1"/>
          </p:nvPr>
        </p:nvSpPr>
        <p:spPr>
          <a:xfrm>
            <a:off x="693683" y="1797268"/>
            <a:ext cx="4698124" cy="4695605"/>
          </a:xfrm>
        </p:spPr>
        <p:txBody>
          <a:bodyPr/>
          <a:lstStyle/>
          <a:p>
            <a:r>
              <a:rPr lang="en-GB" sz="2000">
                <a:latin typeface="Arial" panose="020B0604020202020204" pitchFamily="34" charset="0"/>
                <a:cs typeface="Arial" panose="020B0604020202020204" pitchFamily="34" charset="0"/>
              </a:rPr>
              <a:t>Here are some suggestions to get you started:</a:t>
            </a:r>
          </a:p>
          <a:p>
            <a:pPr marL="342900" indent="-342900">
              <a:spcAft>
                <a:spcPts val="600"/>
              </a:spcAft>
              <a:buFont typeface="Arial" panose="020B0604020202020204" pitchFamily="34" charset="0"/>
              <a:buChar char="•"/>
            </a:pPr>
            <a:r>
              <a:rPr lang="en-GB" sz="2000">
                <a:latin typeface="Arial" panose="020B0604020202020204" pitchFamily="34" charset="0"/>
                <a:cs typeface="Arial" panose="020B0604020202020204" pitchFamily="34" charset="0"/>
              </a:rPr>
              <a:t>Photos taken inside/outside</a:t>
            </a:r>
          </a:p>
          <a:p>
            <a:pPr marL="342900" indent="-342900">
              <a:spcAft>
                <a:spcPts val="600"/>
              </a:spcAft>
              <a:buFont typeface="Arial" panose="020B0604020202020204" pitchFamily="34" charset="0"/>
              <a:buChar char="•"/>
            </a:pPr>
            <a:r>
              <a:rPr lang="en-GB" sz="2000">
                <a:latin typeface="Arial" panose="020B0604020202020204" pitchFamily="34" charset="0"/>
                <a:cs typeface="Arial" panose="020B0604020202020204" pitchFamily="34" charset="0"/>
              </a:rPr>
              <a:t>Photos with/without patients</a:t>
            </a:r>
          </a:p>
          <a:p>
            <a:pPr marL="342900" indent="-342900">
              <a:spcAft>
                <a:spcPts val="600"/>
              </a:spcAft>
              <a:buFont typeface="Arial" panose="020B0604020202020204" pitchFamily="34" charset="0"/>
              <a:buChar char="•"/>
            </a:pPr>
            <a:r>
              <a:rPr lang="en-GB" sz="2000">
                <a:latin typeface="Arial" panose="020B0604020202020204" pitchFamily="34" charset="0"/>
                <a:cs typeface="Arial" panose="020B0604020202020204" pitchFamily="34" charset="0"/>
              </a:rPr>
              <a:t>Photos with adults/children</a:t>
            </a:r>
          </a:p>
          <a:p>
            <a:pPr marL="342900" indent="-342900">
              <a:spcAft>
                <a:spcPts val="600"/>
              </a:spcAft>
              <a:buFont typeface="Arial" panose="020B0604020202020204" pitchFamily="34" charset="0"/>
              <a:buChar char="•"/>
            </a:pPr>
            <a:r>
              <a:rPr lang="en-GB" sz="2000">
                <a:latin typeface="Arial" panose="020B0604020202020204" pitchFamily="34" charset="0"/>
                <a:cs typeface="Arial" panose="020B0604020202020204" pitchFamily="34" charset="0"/>
              </a:rPr>
              <a:t>Photos with/without specialist equipment</a:t>
            </a:r>
          </a:p>
          <a:p>
            <a:pPr>
              <a:spcAft>
                <a:spcPts val="600"/>
              </a:spcAft>
            </a:pPr>
            <a:r>
              <a:rPr lang="en-GB" sz="2000" b="1">
                <a:latin typeface="Arial" panose="020B0604020202020204" pitchFamily="34" charset="0"/>
                <a:cs typeface="Arial" panose="020B0604020202020204" pitchFamily="34" charset="0"/>
              </a:rPr>
              <a:t>What other categories could you come up with? </a:t>
            </a:r>
          </a:p>
        </p:txBody>
      </p:sp>
      <p:pic>
        <p:nvPicPr>
          <p:cNvPr id="5" name="Picture 4" descr="A black and white photo of 4 young female nurses stood outside the entrance to a building. ">
            <a:extLst>
              <a:ext uri="{FF2B5EF4-FFF2-40B4-BE49-F238E27FC236}">
                <a16:creationId xmlns:a16="http://schemas.microsoft.com/office/drawing/2014/main" id="{D6607F4B-90C9-1E47-CE21-575BA54C75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287" t="52408" r="15371" b="20926"/>
          <a:stretch/>
        </p:blipFill>
        <p:spPr>
          <a:xfrm>
            <a:off x="6512870" y="1483817"/>
            <a:ext cx="4573264" cy="4429451"/>
          </a:xfrm>
          <a:prstGeom prst="rect">
            <a:avLst/>
          </a:prstGeom>
        </p:spPr>
      </p:pic>
    </p:spTree>
    <p:extLst>
      <p:ext uri="{BB962C8B-B14F-4D97-AF65-F5344CB8AC3E}">
        <p14:creationId xmlns:p14="http://schemas.microsoft.com/office/powerpoint/2010/main" val="3488710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D9088-0A74-0635-AC67-E7F7535EDB47}"/>
              </a:ext>
            </a:extLst>
          </p:cNvPr>
          <p:cNvSpPr>
            <a:spLocks noGrp="1"/>
          </p:cNvSpPr>
          <p:nvPr>
            <p:ph type="title"/>
          </p:nvPr>
        </p:nvSpPr>
        <p:spPr/>
        <p:txBody>
          <a:bodyPr>
            <a:normAutofit fontScale="90000"/>
          </a:bodyPr>
          <a:lstStyle/>
          <a:p>
            <a:r>
              <a:rPr lang="en-GB">
                <a:latin typeface="Arial" panose="020B0604020202020204" pitchFamily="34" charset="0"/>
                <a:cs typeface="Arial" panose="020B0604020202020204" pitchFamily="34" charset="0"/>
              </a:rPr>
              <a:t>Revolving sleeping chalets for TB patients, </a:t>
            </a:r>
            <a:r>
              <a:rPr lang="en-GB" err="1">
                <a:latin typeface="Arial" panose="020B0604020202020204" pitchFamily="34" charset="0"/>
                <a:cs typeface="Arial" panose="020B0604020202020204" pitchFamily="34" charset="0"/>
              </a:rPr>
              <a:t>Mundesley</a:t>
            </a:r>
            <a:r>
              <a:rPr lang="en-GB">
                <a:latin typeface="Arial" panose="020B0604020202020204" pitchFamily="34" charset="0"/>
                <a:cs typeface="Arial" panose="020B0604020202020204" pitchFamily="34" charset="0"/>
              </a:rPr>
              <a:t> Hospital, </a:t>
            </a:r>
            <a:r>
              <a:rPr lang="en-GB" err="1">
                <a:latin typeface="Arial" panose="020B0604020202020204" pitchFamily="34" charset="0"/>
                <a:cs typeface="Arial" panose="020B0604020202020204" pitchFamily="34" charset="0"/>
              </a:rPr>
              <a:t>Mundesley</a:t>
            </a:r>
            <a:endParaRPr lang="en-US"/>
          </a:p>
        </p:txBody>
      </p:sp>
      <p:pic>
        <p:nvPicPr>
          <p:cNvPr id="4" name="Picture 2" descr="Shelters at Mundesley Hospital, Norfolk">
            <a:extLst>
              <a:ext uri="{FF2B5EF4-FFF2-40B4-BE49-F238E27FC236}">
                <a16:creationId xmlns:a16="http://schemas.microsoft.com/office/drawing/2014/main" id="{1FDB447A-551E-B039-36AC-0E2E58222C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59" b="18498"/>
          <a:stretch/>
        </p:blipFill>
        <p:spPr bwMode="auto">
          <a:xfrm>
            <a:off x="1497939" y="1337342"/>
            <a:ext cx="8715107" cy="5155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605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ADBD4-B616-72FF-F8D0-C534359347A9}"/>
              </a:ext>
            </a:extLst>
          </p:cNvPr>
          <p:cNvSpPr>
            <a:spLocks noGrp="1"/>
          </p:cNvSpPr>
          <p:nvPr>
            <p:ph type="title"/>
          </p:nvPr>
        </p:nvSpPr>
        <p:spPr/>
        <p:txBody>
          <a:bodyPr>
            <a:normAutofit fontScale="90000"/>
          </a:bodyPr>
          <a:lstStyle/>
          <a:p>
            <a:r>
              <a:rPr lang="en-GB">
                <a:latin typeface="Arial" panose="020B0604020202020204" pitchFamily="34" charset="0"/>
                <a:cs typeface="Arial" panose="020B0604020202020204" pitchFamily="34" charset="0"/>
              </a:rPr>
              <a:t>The open-air women's ward and veranda at Cold Arbour Hospital, Oxford</a:t>
            </a:r>
            <a:endParaRPr lang="en-US"/>
          </a:p>
        </p:txBody>
      </p:sp>
      <p:pic>
        <p:nvPicPr>
          <p:cNvPr id="4" name="Picture 3" descr="A black and white photo of people sat in chairs outside a long building with the doors open. And two nurses stood round a trolley. ">
            <a:extLst>
              <a:ext uri="{FF2B5EF4-FFF2-40B4-BE49-F238E27FC236}">
                <a16:creationId xmlns:a16="http://schemas.microsoft.com/office/drawing/2014/main" id="{A590C83B-711B-4F11-2EBE-B2F7A5F6C8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157" t="13984" r="4852" b="35070"/>
          <a:stretch/>
        </p:blipFill>
        <p:spPr>
          <a:xfrm>
            <a:off x="1295505" y="1425503"/>
            <a:ext cx="9119976" cy="5067371"/>
          </a:xfrm>
          <a:prstGeom prst="rect">
            <a:avLst/>
          </a:prstGeom>
        </p:spPr>
      </p:pic>
    </p:spTree>
    <p:extLst>
      <p:ext uri="{BB962C8B-B14F-4D97-AF65-F5344CB8AC3E}">
        <p14:creationId xmlns:p14="http://schemas.microsoft.com/office/powerpoint/2010/main" val="1614138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7D0E8-54AF-8322-38E8-0958B28693B2}"/>
              </a:ext>
            </a:extLst>
          </p:cNvPr>
          <p:cNvSpPr>
            <a:spLocks noGrp="1"/>
          </p:cNvSpPr>
          <p:nvPr>
            <p:ph type="title"/>
          </p:nvPr>
        </p:nvSpPr>
        <p:spPr/>
        <p:txBody>
          <a:bodyPr>
            <a:normAutofit fontScale="90000"/>
          </a:bodyPr>
          <a:lstStyle/>
          <a:p>
            <a:r>
              <a:rPr lang="en-GB">
                <a:latin typeface="Arial" panose="020B0604020202020204" pitchFamily="34" charset="0"/>
                <a:cs typeface="Arial" panose="020B0604020202020204" pitchFamily="34" charset="0"/>
              </a:rPr>
              <a:t>The Female Scarlet Fever Ward, London Fever Hospital, London</a:t>
            </a:r>
            <a:endParaRPr lang="en-US"/>
          </a:p>
        </p:txBody>
      </p:sp>
      <p:pic>
        <p:nvPicPr>
          <p:cNvPr id="4" name="Picture 3" descr="A black and white photo of a long room with lots of beds with white sheets and windows. ">
            <a:extLst>
              <a:ext uri="{FF2B5EF4-FFF2-40B4-BE49-F238E27FC236}">
                <a16:creationId xmlns:a16="http://schemas.microsoft.com/office/drawing/2014/main" id="{8C3DFC41-D957-EB39-91BA-7843910E3A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429" b="7533"/>
          <a:stretch/>
        </p:blipFill>
        <p:spPr>
          <a:xfrm>
            <a:off x="1686734" y="1260161"/>
            <a:ext cx="8337518" cy="5077577"/>
          </a:xfrm>
          <a:prstGeom prst="rect">
            <a:avLst/>
          </a:prstGeom>
        </p:spPr>
      </p:pic>
    </p:spTree>
    <p:extLst>
      <p:ext uri="{BB962C8B-B14F-4D97-AF65-F5344CB8AC3E}">
        <p14:creationId xmlns:p14="http://schemas.microsoft.com/office/powerpoint/2010/main" val="102316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873DA-FFC4-ECA8-F63C-329066094C15}"/>
              </a:ext>
            </a:extLst>
          </p:cNvPr>
          <p:cNvSpPr>
            <a:spLocks noGrp="1"/>
          </p:cNvSpPr>
          <p:nvPr>
            <p:ph type="title"/>
          </p:nvPr>
        </p:nvSpPr>
        <p:spPr/>
        <p:txBody>
          <a:bodyPr>
            <a:normAutofit fontScale="90000"/>
          </a:bodyPr>
          <a:lstStyle/>
          <a:p>
            <a:r>
              <a:rPr lang="en-GB">
                <a:latin typeface="Arial" panose="020B0604020202020204" pitchFamily="34" charset="0"/>
                <a:cs typeface="Arial" panose="020B0604020202020204" pitchFamily="34" charset="0"/>
              </a:rPr>
              <a:t>Nurses outside the nurses' home, Harefield Sanatorium, Harefield</a:t>
            </a:r>
            <a:endParaRPr lang="en-US"/>
          </a:p>
        </p:txBody>
      </p:sp>
      <p:pic>
        <p:nvPicPr>
          <p:cNvPr id="4" name="Picture 3" descr="A black and white photo of a long building with 4 young female nurses stood outside the main entrance. There are small trees in front with no leaves. ">
            <a:extLst>
              <a:ext uri="{FF2B5EF4-FFF2-40B4-BE49-F238E27FC236}">
                <a16:creationId xmlns:a16="http://schemas.microsoft.com/office/drawing/2014/main" id="{ED168C2E-F9C6-05C9-26C2-0B467C261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83" t="5887" r="4133" b="18615"/>
          <a:stretch/>
        </p:blipFill>
        <p:spPr>
          <a:xfrm>
            <a:off x="1702466" y="1315231"/>
            <a:ext cx="8306054" cy="5177643"/>
          </a:xfrm>
          <a:prstGeom prst="rect">
            <a:avLst/>
          </a:prstGeom>
        </p:spPr>
      </p:pic>
    </p:spTree>
    <p:extLst>
      <p:ext uri="{BB962C8B-B14F-4D97-AF65-F5344CB8AC3E}">
        <p14:creationId xmlns:p14="http://schemas.microsoft.com/office/powerpoint/2010/main" val="490801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BE426-B2FB-77A1-92EA-5D873A10A7BD}"/>
              </a:ext>
            </a:extLst>
          </p:cNvPr>
          <p:cNvSpPr>
            <a:spLocks noGrp="1"/>
          </p:cNvSpPr>
          <p:nvPr>
            <p:ph type="title"/>
          </p:nvPr>
        </p:nvSpPr>
        <p:spPr/>
        <p:txBody>
          <a:bodyPr>
            <a:normAutofit fontScale="90000"/>
          </a:bodyPr>
          <a:lstStyle/>
          <a:p>
            <a:r>
              <a:rPr lang="en-GB">
                <a:latin typeface="Arial" panose="020B0604020202020204" pitchFamily="34" charset="0"/>
                <a:cs typeface="Arial" panose="020B0604020202020204" pitchFamily="34" charset="0"/>
              </a:rPr>
              <a:t>Treatment of TB children outside in their beds, Harefield </a:t>
            </a:r>
            <a:r>
              <a:rPr lang="en-GB" err="1">
                <a:latin typeface="Arial" panose="020B0604020202020204" pitchFamily="34" charset="0"/>
                <a:cs typeface="Arial" panose="020B0604020202020204" pitchFamily="34" charset="0"/>
              </a:rPr>
              <a:t>Santorium</a:t>
            </a:r>
            <a:r>
              <a:rPr lang="en-GB">
                <a:latin typeface="Arial" panose="020B0604020202020204" pitchFamily="34" charset="0"/>
                <a:cs typeface="Arial" panose="020B0604020202020204" pitchFamily="34" charset="0"/>
              </a:rPr>
              <a:t>, Harefield</a:t>
            </a:r>
            <a:endParaRPr lang="en-US"/>
          </a:p>
        </p:txBody>
      </p:sp>
      <p:pic>
        <p:nvPicPr>
          <p:cNvPr id="4" name="Picture 3" descr="A black and white photo of a child in a hospital bed outside a building with a nose, there are other patients in bed and nurses attending to them. ">
            <a:extLst>
              <a:ext uri="{FF2B5EF4-FFF2-40B4-BE49-F238E27FC236}">
                <a16:creationId xmlns:a16="http://schemas.microsoft.com/office/drawing/2014/main" id="{07E376D8-9855-0D26-82BD-FDEFEBFC8C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52" t="15600" b="8305"/>
          <a:stretch/>
        </p:blipFill>
        <p:spPr>
          <a:xfrm>
            <a:off x="1286295" y="1287006"/>
            <a:ext cx="9138395" cy="5205868"/>
          </a:xfrm>
          <a:prstGeom prst="rect">
            <a:avLst/>
          </a:prstGeom>
        </p:spPr>
      </p:pic>
    </p:spTree>
    <p:extLst>
      <p:ext uri="{BB962C8B-B14F-4D97-AF65-F5344CB8AC3E}">
        <p14:creationId xmlns:p14="http://schemas.microsoft.com/office/powerpoint/2010/main" val="1146577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A1EE1-1457-8304-21B0-8EC48284C001}"/>
              </a:ext>
            </a:extLst>
          </p:cNvPr>
          <p:cNvSpPr>
            <a:spLocks noGrp="1"/>
          </p:cNvSpPr>
          <p:nvPr>
            <p:ph type="title"/>
          </p:nvPr>
        </p:nvSpPr>
        <p:spPr/>
        <p:txBody>
          <a:bodyPr>
            <a:normAutofit fontScale="90000"/>
          </a:bodyPr>
          <a:lstStyle/>
          <a:p>
            <a:r>
              <a:rPr lang="en-GB">
                <a:latin typeface="Arial" panose="020B0604020202020204" pitchFamily="34" charset="0"/>
                <a:cs typeface="Arial" panose="020B0604020202020204" pitchFamily="34" charset="0"/>
              </a:rPr>
              <a:t>Beds on balconies at Leicester Royal Infirmary, Leicester</a:t>
            </a:r>
            <a:endParaRPr lang="en-US"/>
          </a:p>
        </p:txBody>
      </p:sp>
      <p:pic>
        <p:nvPicPr>
          <p:cNvPr id="4" name="Picture 3" descr="A black and white photo of a building. There are three stories and in the centre are large balconies on each level. There are nurses in white and patients in their beds on the balconies. ">
            <a:extLst>
              <a:ext uri="{FF2B5EF4-FFF2-40B4-BE49-F238E27FC236}">
                <a16:creationId xmlns:a16="http://schemas.microsoft.com/office/drawing/2014/main" id="{AFC05BDF-B08F-4C90-E4EE-626F6CAE6C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374" b="22969"/>
          <a:stretch/>
        </p:blipFill>
        <p:spPr>
          <a:xfrm>
            <a:off x="609180" y="1534704"/>
            <a:ext cx="5778950" cy="4629514"/>
          </a:xfrm>
          <a:prstGeom prst="rect">
            <a:avLst/>
          </a:prstGeom>
        </p:spPr>
      </p:pic>
      <p:pic>
        <p:nvPicPr>
          <p:cNvPr id="5" name="Picture 4" descr="A black and white photo of a building. There are three stories and in the centre are large balconies on each level. There are nurses in white and patients in their beds on the balconies. ">
            <a:extLst>
              <a:ext uri="{FF2B5EF4-FFF2-40B4-BE49-F238E27FC236}">
                <a16:creationId xmlns:a16="http://schemas.microsoft.com/office/drawing/2014/main" id="{E85D563B-22DE-6155-4085-4918D16823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10" t="32510" r="28302" b="27473"/>
          <a:stretch/>
        </p:blipFill>
        <p:spPr>
          <a:xfrm>
            <a:off x="6779173" y="1269930"/>
            <a:ext cx="4421007" cy="5159062"/>
          </a:xfrm>
          <a:prstGeom prst="rect">
            <a:avLst/>
          </a:prstGeom>
        </p:spPr>
      </p:pic>
    </p:spTree>
    <p:extLst>
      <p:ext uri="{BB962C8B-B14F-4D97-AF65-F5344CB8AC3E}">
        <p14:creationId xmlns:p14="http://schemas.microsoft.com/office/powerpoint/2010/main" val="1838281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EC3E5-3139-9B82-6A34-C2F528D6E5B8}"/>
              </a:ext>
            </a:extLst>
          </p:cNvPr>
          <p:cNvSpPr>
            <a:spLocks noGrp="1"/>
          </p:cNvSpPr>
          <p:nvPr>
            <p:ph type="title"/>
          </p:nvPr>
        </p:nvSpPr>
        <p:spPr/>
        <p:txBody>
          <a:bodyPr>
            <a:normAutofit fontScale="90000"/>
          </a:bodyPr>
          <a:lstStyle/>
          <a:p>
            <a:r>
              <a:rPr lang="en-GB">
                <a:latin typeface="Arial" panose="020B0604020202020204" pitchFamily="34" charset="0"/>
                <a:cs typeface="Arial" panose="020B0604020202020204" pitchFamily="34" charset="0"/>
              </a:rPr>
              <a:t>Nurse using a pulley in the corridor to draw the curtains on a ward in an isolation block, St Helier Hospital, Sutton.</a:t>
            </a:r>
            <a:endParaRPr lang="en-US"/>
          </a:p>
        </p:txBody>
      </p:sp>
      <p:pic>
        <p:nvPicPr>
          <p:cNvPr id="4" name="Picture 3" descr="A nurse in white looking through a glass window in a door. ">
            <a:extLst>
              <a:ext uri="{FF2B5EF4-FFF2-40B4-BE49-F238E27FC236}">
                <a16:creationId xmlns:a16="http://schemas.microsoft.com/office/drawing/2014/main" id="{890795C0-A8E2-6B75-4876-8FDB4D83FD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89" t="18429" r="2153" b="3204"/>
          <a:stretch/>
        </p:blipFill>
        <p:spPr>
          <a:xfrm>
            <a:off x="3242020" y="1409536"/>
            <a:ext cx="5211345" cy="5083338"/>
          </a:xfrm>
          <a:prstGeom prst="rect">
            <a:avLst/>
          </a:prstGeom>
        </p:spPr>
      </p:pic>
    </p:spTree>
    <p:extLst>
      <p:ext uri="{BB962C8B-B14F-4D97-AF65-F5344CB8AC3E}">
        <p14:creationId xmlns:p14="http://schemas.microsoft.com/office/powerpoint/2010/main" val="2986158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103A-53D2-E0BA-F2BE-3E8F0F810B4D}"/>
              </a:ext>
            </a:extLst>
          </p:cNvPr>
          <p:cNvSpPr>
            <a:spLocks noGrp="1"/>
          </p:cNvSpPr>
          <p:nvPr>
            <p:ph type="title"/>
          </p:nvPr>
        </p:nvSpPr>
        <p:spPr/>
        <p:txBody>
          <a:bodyPr>
            <a:normAutofit fontScale="90000"/>
          </a:bodyPr>
          <a:lstStyle/>
          <a:p>
            <a:r>
              <a:rPr lang="en-GB">
                <a:latin typeface="Arial" panose="020B0604020202020204" pitchFamily="34" charset="0"/>
                <a:cs typeface="Arial" panose="020B0604020202020204" pitchFamily="34" charset="0"/>
              </a:rPr>
              <a:t>Child's room in the isolation block at Lodge Moor Hospital, Sheffield</a:t>
            </a:r>
            <a:endParaRPr lang="en-US"/>
          </a:p>
        </p:txBody>
      </p:sp>
      <p:pic>
        <p:nvPicPr>
          <p:cNvPr id="4" name="Picture 3" descr="A black and white photo of a children in a hospital bed and nurse attending to her. ">
            <a:extLst>
              <a:ext uri="{FF2B5EF4-FFF2-40B4-BE49-F238E27FC236}">
                <a16:creationId xmlns:a16="http://schemas.microsoft.com/office/drawing/2014/main" id="{C3E67B1C-07C4-F8D6-8420-7671BE05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1" t="11676" r="3544" b="5108"/>
          <a:stretch/>
        </p:blipFill>
        <p:spPr>
          <a:xfrm>
            <a:off x="2001774" y="1281359"/>
            <a:ext cx="7707438" cy="5211515"/>
          </a:xfrm>
          <a:prstGeom prst="rect">
            <a:avLst/>
          </a:prstGeom>
        </p:spPr>
      </p:pic>
    </p:spTree>
    <p:extLst>
      <p:ext uri="{BB962C8B-B14F-4D97-AF65-F5344CB8AC3E}">
        <p14:creationId xmlns:p14="http://schemas.microsoft.com/office/powerpoint/2010/main" val="2729578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3F3F3-1D1E-2FA8-248F-9FFEB34EEFD5}"/>
              </a:ext>
            </a:extLst>
          </p:cNvPr>
          <p:cNvSpPr>
            <a:spLocks noGrp="1"/>
          </p:cNvSpPr>
          <p:nvPr>
            <p:ph type="title"/>
          </p:nvPr>
        </p:nvSpPr>
        <p:spPr/>
        <p:txBody>
          <a:bodyPr>
            <a:normAutofit fontScale="90000"/>
          </a:bodyPr>
          <a:lstStyle/>
          <a:p>
            <a:r>
              <a:rPr lang="en-GB" sz="3200">
                <a:latin typeface="Arial" panose="020B0604020202020204" pitchFamily="34" charset="0"/>
                <a:cs typeface="Arial" panose="020B0604020202020204" pitchFamily="34" charset="0"/>
              </a:rPr>
              <a:t>How and why have we cared for people in the past? Focus: Isolation hospitals</a:t>
            </a:r>
            <a:endParaRPr lang="en-US"/>
          </a:p>
        </p:txBody>
      </p:sp>
      <p:sp>
        <p:nvSpPr>
          <p:cNvPr id="3" name="Text Placeholder 2">
            <a:extLst>
              <a:ext uri="{FF2B5EF4-FFF2-40B4-BE49-F238E27FC236}">
                <a16:creationId xmlns:a16="http://schemas.microsoft.com/office/drawing/2014/main" id="{F95E2881-EB7C-133F-FA87-8D240E81BB79}"/>
              </a:ext>
            </a:extLst>
          </p:cNvPr>
          <p:cNvSpPr>
            <a:spLocks noGrp="1"/>
          </p:cNvSpPr>
          <p:nvPr>
            <p:ph type="body" sz="quarter" idx="10"/>
          </p:nvPr>
        </p:nvSpPr>
        <p:spPr/>
        <p:txBody>
          <a:bodyPr/>
          <a:lstStyle/>
          <a:p>
            <a:r>
              <a:rPr lang="en-GB" sz="2400" b="1">
                <a:latin typeface="Arial" panose="020B0604020202020204" pitchFamily="34" charset="0"/>
                <a:cs typeface="Arial" panose="020B0604020202020204" pitchFamily="34" charset="0"/>
              </a:rPr>
              <a:t>Key Stage 3: History</a:t>
            </a:r>
            <a:endParaRPr lang="en-GB" sz="240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2B7819BA-DB65-F5C7-719D-4CBD128C9BD4}"/>
              </a:ext>
            </a:extLst>
          </p:cNvPr>
          <p:cNvSpPr>
            <a:spLocks noGrp="1"/>
          </p:cNvSpPr>
          <p:nvPr>
            <p:ph idx="1"/>
          </p:nvPr>
        </p:nvSpPr>
        <p:spPr/>
        <p:txBody>
          <a:bodyPr/>
          <a:lstStyle/>
          <a:p>
            <a:r>
              <a:rPr lang="en-GB" sz="2400" b="1">
                <a:latin typeface="Arial" panose="020B0604020202020204" pitchFamily="34" charset="0"/>
                <a:cs typeface="Arial" panose="020B0604020202020204" pitchFamily="34" charset="0"/>
              </a:rPr>
              <a:t>Learning Aims and Outcomes</a:t>
            </a:r>
            <a:endParaRPr lang="en-GB" sz="180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r>
              <a:rPr lang="en-GB">
                <a:solidFill>
                  <a:srgbClr val="000000"/>
                </a:solidFill>
                <a:latin typeface="Arial" panose="020B0604020202020204" pitchFamily="34" charset="0"/>
                <a:cs typeface="Arial" panose="020B0604020202020204" pitchFamily="34" charset="0"/>
              </a:rPr>
              <a:t>To develop historical enquiry skills by using photographs as primary source evidence to build knowledge, draw conclusions and stimulate new questions</a:t>
            </a:r>
          </a:p>
          <a:p>
            <a:pPr marL="342900" indent="-342900">
              <a:buFont typeface="Arial" pitchFamily="34" charset="0"/>
              <a:buChar char="•"/>
            </a:pPr>
            <a:r>
              <a:rPr lang="en-GB">
                <a:solidFill>
                  <a:srgbClr val="000000"/>
                </a:solidFill>
                <a:latin typeface="Arial" panose="020B0604020202020204" pitchFamily="34" charset="0"/>
                <a:cs typeface="Arial" panose="020B0604020202020204" pitchFamily="34" charset="0"/>
              </a:rPr>
              <a:t>To understand how and why people cared for each other in the past, focusing on those with infectious diseases</a:t>
            </a:r>
          </a:p>
          <a:p>
            <a:pPr marL="342900" indent="-342900">
              <a:buFont typeface="Arial" pitchFamily="34" charset="0"/>
              <a:buChar char="•"/>
            </a:pPr>
            <a:r>
              <a:rPr lang="en-GB">
                <a:solidFill>
                  <a:srgbClr val="000000"/>
                </a:solidFill>
                <a:latin typeface="Arial" panose="020B0604020202020204" pitchFamily="34" charset="0"/>
                <a:cs typeface="Arial" panose="020B0604020202020204" pitchFamily="34" charset="0"/>
              </a:rPr>
              <a:t>To use buildings as a source of evidence for interpreting the past</a:t>
            </a:r>
          </a:p>
          <a:p>
            <a:pPr marL="342900" indent="-342900">
              <a:buFont typeface="Arial" pitchFamily="34" charset="0"/>
              <a:buChar char="•"/>
            </a:pPr>
            <a:r>
              <a:rPr lang="en-GB">
                <a:solidFill>
                  <a:srgbClr val="000000"/>
                </a:solidFill>
                <a:latin typeface="Arial" panose="020B0604020202020204" pitchFamily="34" charset="0"/>
                <a:cs typeface="Arial" panose="020B0604020202020204" pitchFamily="34" charset="0"/>
              </a:rPr>
              <a:t>To look at examples of change and continuity in health care and the development of treatments for the sick, over time </a:t>
            </a:r>
          </a:p>
          <a:p>
            <a:endParaRPr lang="en-US"/>
          </a:p>
        </p:txBody>
      </p:sp>
    </p:spTree>
    <p:extLst>
      <p:ext uri="{BB962C8B-B14F-4D97-AF65-F5344CB8AC3E}">
        <p14:creationId xmlns:p14="http://schemas.microsoft.com/office/powerpoint/2010/main" val="1544625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A7103-DA88-58E6-BA41-2EAFC9F6BBDF}"/>
              </a:ext>
            </a:extLst>
          </p:cNvPr>
          <p:cNvSpPr>
            <a:spLocks noGrp="1"/>
          </p:cNvSpPr>
          <p:nvPr>
            <p:ph type="title"/>
          </p:nvPr>
        </p:nvSpPr>
        <p:spPr/>
        <p:txBody>
          <a:bodyPr>
            <a:normAutofit/>
          </a:bodyPr>
          <a:lstStyle/>
          <a:p>
            <a:r>
              <a:rPr lang="en-GB">
                <a:latin typeface="Arial" panose="020B0604020202020204" pitchFamily="34" charset="0"/>
                <a:cs typeface="Arial" panose="020B0604020202020204" pitchFamily="34" charset="0"/>
              </a:rPr>
              <a:t>The Isolation Hospital, Dagenham, Greater London </a:t>
            </a:r>
            <a:endParaRPr lang="en-US"/>
          </a:p>
        </p:txBody>
      </p:sp>
      <p:pic>
        <p:nvPicPr>
          <p:cNvPr id="4" name="Picture 3" descr="A black and white arial photo of a number of low level buildings amongst fields and trees. ">
            <a:extLst>
              <a:ext uri="{FF2B5EF4-FFF2-40B4-BE49-F238E27FC236}">
                <a16:creationId xmlns:a16="http://schemas.microsoft.com/office/drawing/2014/main" id="{8F969E31-46AC-A2ED-0F13-8FA28DD7EE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351"/>
          <a:stretch/>
        </p:blipFill>
        <p:spPr>
          <a:xfrm>
            <a:off x="2367017" y="1272647"/>
            <a:ext cx="7457965" cy="5220227"/>
          </a:xfrm>
          <a:prstGeom prst="rect">
            <a:avLst/>
          </a:prstGeom>
        </p:spPr>
      </p:pic>
    </p:spTree>
    <p:extLst>
      <p:ext uri="{BB962C8B-B14F-4D97-AF65-F5344CB8AC3E}">
        <p14:creationId xmlns:p14="http://schemas.microsoft.com/office/powerpoint/2010/main" val="821181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95D31-F11A-F649-9DCE-0790F36C8992}"/>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Cold Arbour Hospital, Oxford</a:t>
            </a:r>
            <a:endParaRPr lang="en-US"/>
          </a:p>
        </p:txBody>
      </p:sp>
      <p:pic>
        <p:nvPicPr>
          <p:cNvPr id="4" name="Picture 3" descr="A black and white photo of the inside of a building with hospital beds and a rocking horse. ">
            <a:extLst>
              <a:ext uri="{FF2B5EF4-FFF2-40B4-BE49-F238E27FC236}">
                <a16:creationId xmlns:a16="http://schemas.microsoft.com/office/drawing/2014/main" id="{A8133A2C-3A91-5C27-E99F-3C68950BB7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24" t="22323" r="1908" b="3377"/>
          <a:stretch/>
        </p:blipFill>
        <p:spPr>
          <a:xfrm>
            <a:off x="1312015" y="1243007"/>
            <a:ext cx="8306727" cy="4918135"/>
          </a:xfrm>
          <a:prstGeom prst="rect">
            <a:avLst/>
          </a:prstGeom>
        </p:spPr>
      </p:pic>
      <p:grpSp>
        <p:nvGrpSpPr>
          <p:cNvPr id="5" name="Washi" descr="Washi tape">
            <a:extLst>
              <a:ext uri="{FF2B5EF4-FFF2-40B4-BE49-F238E27FC236}">
                <a16:creationId xmlns:a16="http://schemas.microsoft.com/office/drawing/2014/main" id="{7B39180B-7B64-31CE-41BC-45341E21BC65}"/>
              </a:ext>
            </a:extLst>
          </p:cNvPr>
          <p:cNvGrpSpPr/>
          <p:nvPr/>
        </p:nvGrpSpPr>
        <p:grpSpPr>
          <a:xfrm>
            <a:off x="5747038" y="4871544"/>
            <a:ext cx="5606762" cy="1763220"/>
            <a:chOff x="5707119" y="1289118"/>
            <a:chExt cx="5606762" cy="1763220"/>
          </a:xfrm>
        </p:grpSpPr>
        <p:pic>
          <p:nvPicPr>
            <p:cNvPr id="6" name="Picture 5">
              <a:extLst>
                <a:ext uri="{FF2B5EF4-FFF2-40B4-BE49-F238E27FC236}">
                  <a16:creationId xmlns:a16="http://schemas.microsoft.com/office/drawing/2014/main" id="{7D62B045-48B3-76EE-FD85-8473E716F91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07119" y="1289118"/>
              <a:ext cx="5606762" cy="1763220"/>
            </a:xfrm>
            <a:prstGeom prst="rect">
              <a:avLst/>
            </a:prstGeom>
          </p:spPr>
        </p:pic>
        <p:sp>
          <p:nvSpPr>
            <p:cNvPr id="7" name="Text Placeholder">
              <a:extLst>
                <a:ext uri="{FF2B5EF4-FFF2-40B4-BE49-F238E27FC236}">
                  <a16:creationId xmlns:a16="http://schemas.microsoft.com/office/drawing/2014/main" id="{F39C38E4-4213-438B-D4F8-C8BE1FE2BB2B}"/>
                </a:ext>
              </a:extLst>
            </p:cNvPr>
            <p:cNvSpPr txBox="1">
              <a:spLocks/>
            </p:cNvSpPr>
            <p:nvPr/>
          </p:nvSpPr>
          <p:spPr>
            <a:xfrm>
              <a:off x="5977299" y="1686107"/>
              <a:ext cx="5066401" cy="96924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a:latin typeface="Arial" panose="020B0604020202020204" pitchFamily="34" charset="0"/>
                  <a:cs typeface="Arial" panose="020B0604020202020204" pitchFamily="34" charset="0"/>
                </a:rPr>
                <a:t>Three children’s wards, each isolated from the others by large internal windows, so children and nurses could still see each other, Cold Arbour Hospital, Oxford </a:t>
              </a:r>
            </a:p>
          </p:txBody>
        </p:sp>
      </p:grpSp>
    </p:spTree>
    <p:extLst>
      <p:ext uri="{BB962C8B-B14F-4D97-AF65-F5344CB8AC3E}">
        <p14:creationId xmlns:p14="http://schemas.microsoft.com/office/powerpoint/2010/main" val="3937265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BD255-25F7-C471-52F9-97B0143038FA}"/>
              </a:ext>
            </a:extLst>
          </p:cNvPr>
          <p:cNvSpPr>
            <a:spLocks noGrp="1"/>
          </p:cNvSpPr>
          <p:nvPr>
            <p:ph type="title"/>
          </p:nvPr>
        </p:nvSpPr>
        <p:spPr/>
        <p:txBody>
          <a:bodyPr>
            <a:normAutofit fontScale="90000"/>
          </a:bodyPr>
          <a:lstStyle/>
          <a:p>
            <a:r>
              <a:rPr lang="en-GB">
                <a:latin typeface="Arial" panose="020B0604020202020204" pitchFamily="34" charset="0"/>
                <a:cs typeface="Arial" panose="020B0604020202020204" pitchFamily="34" charset="0"/>
              </a:rPr>
              <a:t>Fazakerley Sanatorium and Isolation Hospital, Lower Lane, Fazakerley, Liverpool</a:t>
            </a:r>
            <a:endParaRPr lang="en-US"/>
          </a:p>
        </p:txBody>
      </p:sp>
      <p:pic>
        <p:nvPicPr>
          <p:cNvPr id="6" name="Picture 5" descr="A black and white photo of an area with lots of fields, trees and low level buildings. ">
            <a:extLst>
              <a:ext uri="{FF2B5EF4-FFF2-40B4-BE49-F238E27FC236}">
                <a16:creationId xmlns:a16="http://schemas.microsoft.com/office/drawing/2014/main" id="{1B572730-970D-9032-79B8-17A665870F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9" b="23635"/>
          <a:stretch/>
        </p:blipFill>
        <p:spPr>
          <a:xfrm>
            <a:off x="1283493" y="1272422"/>
            <a:ext cx="9144000" cy="5220452"/>
          </a:xfrm>
          <a:prstGeom prst="rect">
            <a:avLst/>
          </a:prstGeom>
        </p:spPr>
      </p:pic>
    </p:spTree>
    <p:extLst>
      <p:ext uri="{BB962C8B-B14F-4D97-AF65-F5344CB8AC3E}">
        <p14:creationId xmlns:p14="http://schemas.microsoft.com/office/powerpoint/2010/main" val="1545473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205D4-E5A8-9E42-D6C9-43E7AB1872BC}"/>
              </a:ext>
            </a:extLst>
          </p:cNvPr>
          <p:cNvSpPr>
            <a:spLocks noGrp="1"/>
          </p:cNvSpPr>
          <p:nvPr>
            <p:ph type="title"/>
          </p:nvPr>
        </p:nvSpPr>
        <p:spPr/>
        <p:txBody>
          <a:bodyPr>
            <a:normAutofit/>
          </a:bodyPr>
          <a:lstStyle/>
          <a:p>
            <a:r>
              <a:rPr lang="en-GB">
                <a:latin typeface="Arial" panose="020B0604020202020204" pitchFamily="34" charset="0"/>
                <a:cs typeface="Arial" panose="020B0604020202020204" pitchFamily="34" charset="0"/>
              </a:rPr>
              <a:t>Research Task 1</a:t>
            </a:r>
            <a:endParaRPr lang="en-US"/>
          </a:p>
        </p:txBody>
      </p:sp>
      <p:pic>
        <p:nvPicPr>
          <p:cNvPr id="4" name="Picture 11" descr="Decorative shape">
            <a:extLst>
              <a:ext uri="{FF2B5EF4-FFF2-40B4-BE49-F238E27FC236}">
                <a16:creationId xmlns:a16="http://schemas.microsoft.com/office/drawing/2014/main" id="{2EE6CCD5-623C-2152-FC8E-CCAC3B4D66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3682" y="1263003"/>
            <a:ext cx="9756152" cy="4821729"/>
          </a:xfrm>
          <a:prstGeom prst="rect">
            <a:avLst/>
          </a:prstGeom>
        </p:spPr>
      </p:pic>
      <p:sp>
        <p:nvSpPr>
          <p:cNvPr id="3" name="Content Placeholder 2">
            <a:extLst>
              <a:ext uri="{FF2B5EF4-FFF2-40B4-BE49-F238E27FC236}">
                <a16:creationId xmlns:a16="http://schemas.microsoft.com/office/drawing/2014/main" id="{F074F62B-C529-7DAE-89A1-A5EACC4CA318}"/>
              </a:ext>
            </a:extLst>
          </p:cNvPr>
          <p:cNvSpPr>
            <a:spLocks noGrp="1"/>
          </p:cNvSpPr>
          <p:nvPr>
            <p:ph idx="1"/>
          </p:nvPr>
        </p:nvSpPr>
        <p:spPr>
          <a:xfrm>
            <a:off x="1355835" y="1844564"/>
            <a:ext cx="8765627" cy="4821729"/>
          </a:xfrm>
        </p:spPr>
        <p:txBody>
          <a:bodyPr/>
          <a:lstStyle/>
          <a:p>
            <a:r>
              <a:rPr lang="en-GB" sz="2000">
                <a:latin typeface="Arial" panose="020B0604020202020204" pitchFamily="34" charset="0"/>
                <a:cs typeface="Arial" panose="020B0604020202020204" pitchFamily="34" charset="0"/>
              </a:rPr>
              <a:t>The following archive photos show </a:t>
            </a:r>
            <a:r>
              <a:rPr lang="en-GB" sz="2000" b="1">
                <a:latin typeface="Arial" panose="020B0604020202020204" pitchFamily="34" charset="0"/>
                <a:cs typeface="Arial" panose="020B0604020202020204" pitchFamily="34" charset="0"/>
              </a:rPr>
              <a:t>equipment</a:t>
            </a:r>
            <a:r>
              <a:rPr lang="en-GB" sz="2000">
                <a:latin typeface="Arial" panose="020B0604020202020204" pitchFamily="34" charset="0"/>
                <a:cs typeface="Arial" panose="020B0604020202020204" pitchFamily="34" charset="0"/>
              </a:rPr>
              <a:t> designed to treat patients with these diseases. They were all taken in specialist hospitals, just like the Nightingale ones today. </a:t>
            </a:r>
          </a:p>
          <a:p>
            <a:r>
              <a:rPr lang="en-GB" sz="2000">
                <a:latin typeface="Arial" panose="020B0604020202020204" pitchFamily="34" charset="0"/>
                <a:cs typeface="Arial" panose="020B0604020202020204" pitchFamily="34" charset="0"/>
              </a:rPr>
              <a:t>Divide into groups, each group should look at a specific photo.</a:t>
            </a:r>
          </a:p>
          <a:p>
            <a:r>
              <a:rPr lang="en-GB" sz="2000">
                <a:latin typeface="Arial" panose="020B0604020202020204" pitchFamily="34" charset="0"/>
                <a:cs typeface="Arial" panose="020B0604020202020204" pitchFamily="34" charset="0"/>
              </a:rPr>
              <a:t>Think about what each piece of equipment was designed to do. Assign each one of the following functions: diagnosis, treatment, prevention.</a:t>
            </a:r>
          </a:p>
          <a:p>
            <a:r>
              <a:rPr lang="en-GB" sz="2000">
                <a:latin typeface="Arial" panose="020B0604020202020204" pitchFamily="34" charset="0"/>
                <a:cs typeface="Arial" panose="020B0604020202020204" pitchFamily="34" charset="0"/>
              </a:rPr>
              <a:t>Then </a:t>
            </a:r>
            <a:r>
              <a:rPr lang="en-GB" sz="2000" b="1">
                <a:latin typeface="Arial" panose="020B0604020202020204" pitchFamily="34" charset="0"/>
                <a:cs typeface="Arial" panose="020B0604020202020204" pitchFamily="34" charset="0"/>
              </a:rPr>
              <a:t>research</a:t>
            </a:r>
            <a:r>
              <a:rPr lang="en-GB" sz="2000">
                <a:latin typeface="Arial" panose="020B0604020202020204" pitchFamily="34" charset="0"/>
                <a:cs typeface="Arial" panose="020B0604020202020204" pitchFamily="34" charset="0"/>
              </a:rPr>
              <a:t> your piece of equipment online and produce a short summary to share with the class – so that everyone then understands the function and importance of each piece of equipment in the treatment of infectious diseases.</a:t>
            </a:r>
          </a:p>
          <a:p>
            <a:endParaRPr lang="en-GB" sz="2000">
              <a:latin typeface="Arial" panose="020B0604020202020204" pitchFamily="34" charset="0"/>
              <a:cs typeface="Arial" panose="020B0604020202020204" pitchFamily="34" charset="0"/>
            </a:endParaRPr>
          </a:p>
          <a:p>
            <a:endParaRPr lang="en-US"/>
          </a:p>
        </p:txBody>
      </p:sp>
      <p:grpSp>
        <p:nvGrpSpPr>
          <p:cNvPr id="5" name="Research Character" descr="Research">
            <a:extLst>
              <a:ext uri="{FF2B5EF4-FFF2-40B4-BE49-F238E27FC236}">
                <a16:creationId xmlns:a16="http://schemas.microsoft.com/office/drawing/2014/main" id="{A88357E3-18DB-00EE-85B0-A6B34012E788}"/>
              </a:ext>
            </a:extLst>
          </p:cNvPr>
          <p:cNvGrpSpPr/>
          <p:nvPr/>
        </p:nvGrpSpPr>
        <p:grpSpPr>
          <a:xfrm>
            <a:off x="9368268" y="187534"/>
            <a:ext cx="1985532" cy="2150938"/>
            <a:chOff x="7823486" y="378506"/>
            <a:chExt cx="2889756" cy="2981745"/>
          </a:xfrm>
        </p:grpSpPr>
        <p:sp>
          <p:nvSpPr>
            <p:cNvPr id="6" name="Washi">
              <a:extLst>
                <a:ext uri="{FF2B5EF4-FFF2-40B4-BE49-F238E27FC236}">
                  <a16:creationId xmlns:a16="http://schemas.microsoft.com/office/drawing/2014/main" id="{C21B5955-348B-AB6B-915E-E73C9DBF5679}"/>
                </a:ext>
                <a:ext uri="{C183D7F6-B498-43B3-948B-1728B52AA6E4}">
                  <adec:decorative xmlns:adec="http://schemas.microsoft.com/office/drawing/2017/decorative" val="1"/>
                </a:ext>
              </a:extLst>
            </p:cNvPr>
            <p:cNvSpPr txBox="1">
              <a:spLocks/>
            </p:cNvSpPr>
            <p:nvPr/>
          </p:nvSpPr>
          <p:spPr>
            <a:xfrm>
              <a:off x="7990988" y="378506"/>
              <a:ext cx="2233899" cy="681038"/>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7" name="Text Placeholder">
              <a:extLst>
                <a:ext uri="{FF2B5EF4-FFF2-40B4-BE49-F238E27FC236}">
                  <a16:creationId xmlns:a16="http://schemas.microsoft.com/office/drawing/2014/main" id="{6B34A261-9FA7-A4E3-0A3C-2EC6D7F97181}"/>
                </a:ext>
              </a:extLst>
            </p:cNvPr>
            <p:cNvSpPr txBox="1">
              <a:spLocks/>
            </p:cNvSpPr>
            <p:nvPr/>
          </p:nvSpPr>
          <p:spPr>
            <a:xfrm rot="21383919">
              <a:off x="7823486" y="482625"/>
              <a:ext cx="2568901" cy="414339"/>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solidFill>
                    <a:srgbClr val="3F3F3F"/>
                  </a:solidFill>
                  <a:latin typeface="Helvetica" pitchFamily="2" charset="0"/>
                </a:rPr>
                <a:t>Research</a:t>
              </a:r>
              <a:endParaRPr lang="en-GB" sz="2000">
                <a:solidFill>
                  <a:srgbClr val="3F3F3F"/>
                </a:solidFill>
                <a:effectLst/>
                <a:latin typeface="Helvetica" pitchFamily="2" charset="0"/>
              </a:endParaRPr>
            </a:p>
          </p:txBody>
        </p:sp>
        <p:pic>
          <p:nvPicPr>
            <p:cNvPr id="8" name="Icon" descr="Research character icon">
              <a:extLst>
                <a:ext uri="{FF2B5EF4-FFF2-40B4-BE49-F238E27FC236}">
                  <a16:creationId xmlns:a16="http://schemas.microsoft.com/office/drawing/2014/main" id="{BD0D290D-ABDB-7209-FDFC-0AECE45B8ED0}"/>
                </a:ext>
              </a:extLst>
            </p:cNvPr>
            <p:cNvPicPr>
              <a:picLocks noChangeAspect="1"/>
            </p:cNvPicPr>
            <p:nvPr/>
          </p:nvPicPr>
          <p:blipFill>
            <a:blip r:embed="rId7"/>
            <a:stretch>
              <a:fillRect/>
            </a:stretch>
          </p:blipFill>
          <p:spPr>
            <a:xfrm>
              <a:off x="7972927" y="876582"/>
              <a:ext cx="2740315" cy="2483669"/>
            </a:xfrm>
            <a:prstGeom prst="rect">
              <a:avLst/>
            </a:prstGeom>
          </p:spPr>
        </p:pic>
      </p:grpSp>
    </p:spTree>
    <p:extLst>
      <p:ext uri="{BB962C8B-B14F-4D97-AF65-F5344CB8AC3E}">
        <p14:creationId xmlns:p14="http://schemas.microsoft.com/office/powerpoint/2010/main" val="3610824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19818-DA94-9A69-BF78-CA0C04579904}"/>
              </a:ext>
            </a:extLst>
          </p:cNvPr>
          <p:cNvSpPr>
            <a:spLocks noGrp="1"/>
          </p:cNvSpPr>
          <p:nvPr>
            <p:ph type="title"/>
          </p:nvPr>
        </p:nvSpPr>
        <p:spPr/>
        <p:txBody>
          <a:bodyPr>
            <a:normAutofit fontScale="90000"/>
          </a:bodyPr>
          <a:lstStyle/>
          <a:p>
            <a:r>
              <a:rPr lang="en-GB">
                <a:latin typeface="Arial" panose="020B0604020202020204" pitchFamily="34" charset="0"/>
                <a:cs typeface="Arial" panose="020B0604020202020204" pitchFamily="34" charset="0"/>
              </a:rPr>
              <a:t>A TB patient on a postural drainage frame, Harefield Sanatorium, Harefield</a:t>
            </a:r>
            <a:endParaRPr lang="en-US"/>
          </a:p>
        </p:txBody>
      </p:sp>
      <p:pic>
        <p:nvPicPr>
          <p:cNvPr id="4" name="Picture 3" descr="A black and white photo of a man wearing a white shirt and black trousers lying down and forward over an upside down V-shaped frame and mattress. ">
            <a:extLst>
              <a:ext uri="{FF2B5EF4-FFF2-40B4-BE49-F238E27FC236}">
                <a16:creationId xmlns:a16="http://schemas.microsoft.com/office/drawing/2014/main" id="{347F5D59-B590-ED38-BCFB-90494371E8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92" t="22469" r="4025" b="10068"/>
          <a:stretch/>
        </p:blipFill>
        <p:spPr>
          <a:xfrm>
            <a:off x="1285161" y="1273990"/>
            <a:ext cx="9140663" cy="5218884"/>
          </a:xfrm>
          <a:prstGeom prst="rect">
            <a:avLst/>
          </a:prstGeom>
        </p:spPr>
      </p:pic>
    </p:spTree>
    <p:extLst>
      <p:ext uri="{BB962C8B-B14F-4D97-AF65-F5344CB8AC3E}">
        <p14:creationId xmlns:p14="http://schemas.microsoft.com/office/powerpoint/2010/main" val="1827385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DB8F2-C469-0391-8616-B4707CD23116}"/>
              </a:ext>
            </a:extLst>
          </p:cNvPr>
          <p:cNvSpPr>
            <a:spLocks noGrp="1"/>
          </p:cNvSpPr>
          <p:nvPr>
            <p:ph type="title"/>
          </p:nvPr>
        </p:nvSpPr>
        <p:spPr>
          <a:xfrm>
            <a:off x="357188" y="365125"/>
            <a:ext cx="4427464" cy="1825181"/>
          </a:xfrm>
        </p:spPr>
        <p:txBody>
          <a:bodyPr>
            <a:normAutofit fontScale="90000"/>
          </a:bodyPr>
          <a:lstStyle/>
          <a:p>
            <a:r>
              <a:rPr lang="en-GB">
                <a:latin typeface="Arial" panose="020B0604020202020204" pitchFamily="34" charset="0"/>
                <a:cs typeface="Arial" panose="020B0604020202020204" pitchFamily="34" charset="0"/>
              </a:rPr>
              <a:t>A nurse attending to a patient in an iron lung, Central Middlesex County Hospital, Brent</a:t>
            </a:r>
            <a:endParaRPr lang="en-US"/>
          </a:p>
        </p:txBody>
      </p:sp>
      <p:pic>
        <p:nvPicPr>
          <p:cNvPr id="4" name="Picture 3" descr="A black and white photo of a nurse wearing a mask and attending to a patient in a metal box. ">
            <a:extLst>
              <a:ext uri="{FF2B5EF4-FFF2-40B4-BE49-F238E27FC236}">
                <a16:creationId xmlns:a16="http://schemas.microsoft.com/office/drawing/2014/main" id="{6CEB7B41-E54F-4AC7-C9F2-6B4C24B3E0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41" t="7965" r="3377" b="6493"/>
          <a:stretch/>
        </p:blipFill>
        <p:spPr>
          <a:xfrm>
            <a:off x="5409752" y="177015"/>
            <a:ext cx="5095216" cy="6503970"/>
          </a:xfrm>
          <a:prstGeom prst="rect">
            <a:avLst/>
          </a:prstGeom>
        </p:spPr>
      </p:pic>
    </p:spTree>
    <p:extLst>
      <p:ext uri="{BB962C8B-B14F-4D97-AF65-F5344CB8AC3E}">
        <p14:creationId xmlns:p14="http://schemas.microsoft.com/office/powerpoint/2010/main" val="2233321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9F0D1-500E-FFD7-E9DC-BB548773B943}"/>
              </a:ext>
            </a:extLst>
          </p:cNvPr>
          <p:cNvSpPr>
            <a:spLocks noGrp="1"/>
          </p:cNvSpPr>
          <p:nvPr>
            <p:ph type="title"/>
          </p:nvPr>
        </p:nvSpPr>
        <p:spPr/>
        <p:txBody>
          <a:bodyPr>
            <a:normAutofit fontScale="90000"/>
          </a:bodyPr>
          <a:lstStyle/>
          <a:p>
            <a:r>
              <a:rPr lang="en-GB">
                <a:latin typeface="Arial" panose="020B0604020202020204" pitchFamily="34" charset="0"/>
                <a:cs typeface="Arial" panose="020B0604020202020204" pitchFamily="34" charset="0"/>
              </a:rPr>
              <a:t>A TB patient using a spirometer to test his lungs, Harefield Sanatorium, Harefield</a:t>
            </a:r>
            <a:endParaRPr lang="en-US"/>
          </a:p>
        </p:txBody>
      </p:sp>
      <p:pic>
        <p:nvPicPr>
          <p:cNvPr id="4" name="Picture 3" descr="A black and white photo of a woman on the left and a man on the right. In the centre is a medical instrument. The man is holding a tube which is attached to the instrument. ">
            <a:extLst>
              <a:ext uri="{FF2B5EF4-FFF2-40B4-BE49-F238E27FC236}">
                <a16:creationId xmlns:a16="http://schemas.microsoft.com/office/drawing/2014/main" id="{C32AFCE0-4CBC-65A2-12DD-4A399DD75D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13" t="12806" r="3247" b="12270"/>
          <a:stretch/>
        </p:blipFill>
        <p:spPr>
          <a:xfrm>
            <a:off x="1811944" y="1379594"/>
            <a:ext cx="8087097" cy="5113280"/>
          </a:xfrm>
          <a:prstGeom prst="rect">
            <a:avLst/>
          </a:prstGeom>
        </p:spPr>
      </p:pic>
    </p:spTree>
    <p:extLst>
      <p:ext uri="{BB962C8B-B14F-4D97-AF65-F5344CB8AC3E}">
        <p14:creationId xmlns:p14="http://schemas.microsoft.com/office/powerpoint/2010/main" val="1903146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398AD-39F3-8A08-883D-913B2EE356CE}"/>
              </a:ext>
            </a:extLst>
          </p:cNvPr>
          <p:cNvSpPr>
            <a:spLocks noGrp="1"/>
          </p:cNvSpPr>
          <p:nvPr>
            <p:ph type="title"/>
          </p:nvPr>
        </p:nvSpPr>
        <p:spPr/>
        <p:txBody>
          <a:bodyPr>
            <a:normAutofit fontScale="90000"/>
          </a:bodyPr>
          <a:lstStyle/>
          <a:p>
            <a:r>
              <a:rPr lang="en-GB">
                <a:latin typeface="Arial" panose="020B0604020202020204" pitchFamily="34" charset="0"/>
                <a:cs typeface="Arial" panose="020B0604020202020204" pitchFamily="34" charset="0"/>
              </a:rPr>
              <a:t>Nurse placing linen into a steriliser on an isolation block, St Helier Hospital, Sutton</a:t>
            </a:r>
            <a:endParaRPr lang="en-US"/>
          </a:p>
        </p:txBody>
      </p:sp>
      <p:pic>
        <p:nvPicPr>
          <p:cNvPr id="4" name="Picture 3" descr="A black and white photo of a nurse standing over a patient who is inside a big metal container with lots of wheels and handles on it. ">
            <a:extLst>
              <a:ext uri="{FF2B5EF4-FFF2-40B4-BE49-F238E27FC236}">
                <a16:creationId xmlns:a16="http://schemas.microsoft.com/office/drawing/2014/main" id="{646D9D66-8455-429F-8215-B9206859FC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429" b="1818"/>
          <a:stretch/>
        </p:blipFill>
        <p:spPr>
          <a:xfrm>
            <a:off x="2603188" y="1409486"/>
            <a:ext cx="6985624" cy="5083388"/>
          </a:xfrm>
          <a:prstGeom prst="rect">
            <a:avLst/>
          </a:prstGeom>
        </p:spPr>
      </p:pic>
    </p:spTree>
    <p:extLst>
      <p:ext uri="{BB962C8B-B14F-4D97-AF65-F5344CB8AC3E}">
        <p14:creationId xmlns:p14="http://schemas.microsoft.com/office/powerpoint/2010/main" val="3738217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B931D-0239-E601-B601-D8EAF8442B1D}"/>
              </a:ext>
            </a:extLst>
          </p:cNvPr>
          <p:cNvSpPr>
            <a:spLocks noGrp="1"/>
          </p:cNvSpPr>
          <p:nvPr>
            <p:ph type="title"/>
          </p:nvPr>
        </p:nvSpPr>
        <p:spPr/>
        <p:txBody>
          <a:bodyPr>
            <a:normAutofit fontScale="90000"/>
          </a:bodyPr>
          <a:lstStyle/>
          <a:p>
            <a:r>
              <a:rPr lang="en-GB">
                <a:latin typeface="Arial" panose="020B0604020202020204" pitchFamily="34" charset="0"/>
                <a:cs typeface="Arial" panose="020B0604020202020204" pitchFamily="34" charset="0"/>
              </a:rPr>
              <a:t>Administering oxygen beside a patient's bed, St Bartholomew's Hospital, London</a:t>
            </a:r>
            <a:endParaRPr lang="en-US"/>
          </a:p>
        </p:txBody>
      </p:sp>
      <p:pic>
        <p:nvPicPr>
          <p:cNvPr id="4" name="Picture 3" descr="A black and white photo of a persons hand and arm holding a plug towards a socket on the wall. ">
            <a:extLst>
              <a:ext uri="{FF2B5EF4-FFF2-40B4-BE49-F238E27FC236}">
                <a16:creationId xmlns:a16="http://schemas.microsoft.com/office/drawing/2014/main" id="{22B2621D-5750-A231-5746-1B55BFEC38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25" t="4673" r="1864" b="4005"/>
          <a:stretch/>
        </p:blipFill>
        <p:spPr>
          <a:xfrm>
            <a:off x="2590592" y="1303048"/>
            <a:ext cx="7010815" cy="5189826"/>
          </a:xfrm>
          <a:prstGeom prst="rect">
            <a:avLst/>
          </a:prstGeom>
        </p:spPr>
      </p:pic>
    </p:spTree>
    <p:extLst>
      <p:ext uri="{BB962C8B-B14F-4D97-AF65-F5344CB8AC3E}">
        <p14:creationId xmlns:p14="http://schemas.microsoft.com/office/powerpoint/2010/main" val="4293583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897D3-4CE0-0A5F-BCDA-F5A817E38D75}"/>
              </a:ext>
            </a:extLst>
          </p:cNvPr>
          <p:cNvSpPr>
            <a:spLocks noGrp="1"/>
          </p:cNvSpPr>
          <p:nvPr>
            <p:ph type="title"/>
          </p:nvPr>
        </p:nvSpPr>
        <p:spPr/>
        <p:txBody>
          <a:bodyPr>
            <a:normAutofit/>
          </a:bodyPr>
          <a:lstStyle/>
          <a:p>
            <a:r>
              <a:rPr lang="en-GB">
                <a:latin typeface="Arial" panose="020B0604020202020204" pitchFamily="34" charset="0"/>
                <a:cs typeface="Arial" panose="020B0604020202020204" pitchFamily="34" charset="0"/>
              </a:rPr>
              <a:t>Nurses demonstrating the use of an iron lung, London</a:t>
            </a:r>
            <a:endParaRPr lang="en-US"/>
          </a:p>
        </p:txBody>
      </p:sp>
      <p:pic>
        <p:nvPicPr>
          <p:cNvPr id="4" name="Picture 3" descr="A black and white photo of nurses and other women and men standing round a metal box containing a patient. Their end is stuck out at one end. ">
            <a:extLst>
              <a:ext uri="{FF2B5EF4-FFF2-40B4-BE49-F238E27FC236}">
                <a16:creationId xmlns:a16="http://schemas.microsoft.com/office/drawing/2014/main" id="{752F7565-E27F-A414-82BC-AB26E18AE3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0" t="6807" r="4026" b="2174"/>
          <a:stretch/>
        </p:blipFill>
        <p:spPr>
          <a:xfrm>
            <a:off x="2311642" y="1277019"/>
            <a:ext cx="7568715" cy="5215855"/>
          </a:xfrm>
          <a:prstGeom prst="rect">
            <a:avLst/>
          </a:prstGeom>
        </p:spPr>
      </p:pic>
    </p:spTree>
    <p:extLst>
      <p:ext uri="{BB962C8B-B14F-4D97-AF65-F5344CB8AC3E}">
        <p14:creationId xmlns:p14="http://schemas.microsoft.com/office/powerpoint/2010/main" val="52185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 of England.">
            <a:extLst>
              <a:ext uri="{FF2B5EF4-FFF2-40B4-BE49-F238E27FC236}">
                <a16:creationId xmlns:a16="http://schemas.microsoft.com/office/drawing/2014/main" id="{3AA07123-07E4-F515-524B-0BDFF3E86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9452" y="0"/>
            <a:ext cx="7454348" cy="6858000"/>
          </a:xfrm>
          <a:prstGeom prst="rect">
            <a:avLst/>
          </a:prstGeom>
        </p:spPr>
      </p:pic>
      <p:grpSp>
        <p:nvGrpSpPr>
          <p:cNvPr id="5" name="Group 4">
            <a:extLst>
              <a:ext uri="{FF2B5EF4-FFF2-40B4-BE49-F238E27FC236}">
                <a16:creationId xmlns:a16="http://schemas.microsoft.com/office/drawing/2014/main" id="{D67ED2A7-0D94-2016-CF5D-62485329CFC4}"/>
              </a:ext>
              <a:ext uri="{C183D7F6-B498-43B3-948B-1728B52AA6E4}">
                <adec:decorative xmlns:adec="http://schemas.microsoft.com/office/drawing/2017/decorative" val="1"/>
              </a:ext>
            </a:extLst>
          </p:cNvPr>
          <p:cNvGrpSpPr/>
          <p:nvPr/>
        </p:nvGrpSpPr>
        <p:grpSpPr>
          <a:xfrm>
            <a:off x="9059294" y="1053135"/>
            <a:ext cx="1569828" cy="307777"/>
            <a:chOff x="6830833" y="1053135"/>
            <a:chExt cx="1569828" cy="307777"/>
          </a:xfrm>
        </p:grpSpPr>
        <p:sp>
          <p:nvSpPr>
            <p:cNvPr id="6" name="Oval 5">
              <a:extLst>
                <a:ext uri="{FF2B5EF4-FFF2-40B4-BE49-F238E27FC236}">
                  <a16:creationId xmlns:a16="http://schemas.microsoft.com/office/drawing/2014/main" id="{CD40A74D-10A7-E160-AB8E-5FFEE10E8146}"/>
                </a:ext>
              </a:extLst>
            </p:cNvPr>
            <p:cNvSpPr/>
            <p:nvPr/>
          </p:nvSpPr>
          <p:spPr>
            <a:xfrm>
              <a:off x="6830833" y="1124744"/>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02FD6DC-FB73-5759-348F-254F9CC0C363}"/>
                </a:ext>
              </a:extLst>
            </p:cNvPr>
            <p:cNvSpPr txBox="1"/>
            <p:nvPr/>
          </p:nvSpPr>
          <p:spPr>
            <a:xfrm>
              <a:off x="7310298" y="1053135"/>
              <a:ext cx="1090363" cy="307777"/>
            </a:xfrm>
            <a:prstGeom prst="rect">
              <a:avLst/>
            </a:prstGeom>
            <a:noFill/>
          </p:spPr>
          <p:txBody>
            <a:bodyPr wrap="none" rtlCol="0">
              <a:spAutoFit/>
            </a:bodyPr>
            <a:lstStyle/>
            <a:p>
              <a:r>
                <a:rPr lang="en-GB" sz="1400" b="1">
                  <a:latin typeface="Arial" panose="020B0604020202020204" pitchFamily="34" charset="0"/>
                  <a:cs typeface="Arial" panose="020B0604020202020204" pitchFamily="34" charset="0"/>
                </a:rPr>
                <a:t>North East</a:t>
              </a:r>
            </a:p>
          </p:txBody>
        </p:sp>
      </p:grpSp>
      <p:grpSp>
        <p:nvGrpSpPr>
          <p:cNvPr id="8" name="Group 7">
            <a:extLst>
              <a:ext uri="{FF2B5EF4-FFF2-40B4-BE49-F238E27FC236}">
                <a16:creationId xmlns:a16="http://schemas.microsoft.com/office/drawing/2014/main" id="{83622BAE-CC10-76E9-B3FF-E8F87BFEB998}"/>
              </a:ext>
              <a:ext uri="{C183D7F6-B498-43B3-948B-1728B52AA6E4}">
                <adec:decorative xmlns:adec="http://schemas.microsoft.com/office/drawing/2017/decorative" val="1"/>
              </a:ext>
            </a:extLst>
          </p:cNvPr>
          <p:cNvGrpSpPr/>
          <p:nvPr/>
        </p:nvGrpSpPr>
        <p:grpSpPr>
          <a:xfrm>
            <a:off x="8832436" y="2085667"/>
            <a:ext cx="2450030" cy="523220"/>
            <a:chOff x="6603975" y="2085667"/>
            <a:chExt cx="2450030" cy="523220"/>
          </a:xfrm>
        </p:grpSpPr>
        <p:sp>
          <p:nvSpPr>
            <p:cNvPr id="9" name="Oval 8">
              <a:extLst>
                <a:ext uri="{FF2B5EF4-FFF2-40B4-BE49-F238E27FC236}">
                  <a16:creationId xmlns:a16="http://schemas.microsoft.com/office/drawing/2014/main" id="{EC9B02BA-9EF0-B469-E913-5FC616500A9F}"/>
                </a:ext>
              </a:extLst>
            </p:cNvPr>
            <p:cNvSpPr/>
            <p:nvPr/>
          </p:nvSpPr>
          <p:spPr>
            <a:xfrm>
              <a:off x="6603975" y="2276872"/>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6A339BEB-91D0-4A52-FD76-5780BAAB2841}"/>
                </a:ext>
              </a:extLst>
            </p:cNvPr>
            <p:cNvSpPr txBox="1"/>
            <p:nvPr/>
          </p:nvSpPr>
          <p:spPr>
            <a:xfrm>
              <a:off x="7855478" y="2085667"/>
              <a:ext cx="1198527" cy="523220"/>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Yorkshire &amp; the Humber</a:t>
              </a:r>
            </a:p>
          </p:txBody>
        </p:sp>
      </p:grpSp>
      <p:grpSp>
        <p:nvGrpSpPr>
          <p:cNvPr id="11" name="Group 10">
            <a:extLst>
              <a:ext uri="{FF2B5EF4-FFF2-40B4-BE49-F238E27FC236}">
                <a16:creationId xmlns:a16="http://schemas.microsoft.com/office/drawing/2014/main" id="{7EBF30CA-9221-9DF4-1651-C1DAB1A85B54}"/>
              </a:ext>
              <a:ext uri="{C183D7F6-B498-43B3-948B-1728B52AA6E4}">
                <adec:decorative xmlns:adec="http://schemas.microsoft.com/office/drawing/2017/decorative" val="1"/>
              </a:ext>
            </a:extLst>
          </p:cNvPr>
          <p:cNvGrpSpPr/>
          <p:nvPr/>
        </p:nvGrpSpPr>
        <p:grpSpPr>
          <a:xfrm>
            <a:off x="6415381" y="2368431"/>
            <a:ext cx="1899698" cy="532300"/>
            <a:chOff x="4186920" y="2368431"/>
            <a:chExt cx="1899698" cy="532300"/>
          </a:xfrm>
        </p:grpSpPr>
        <p:sp>
          <p:nvSpPr>
            <p:cNvPr id="12" name="Oval 11">
              <a:extLst>
                <a:ext uri="{FF2B5EF4-FFF2-40B4-BE49-F238E27FC236}">
                  <a16:creationId xmlns:a16="http://schemas.microsoft.com/office/drawing/2014/main" id="{CD9E0F0E-D756-8089-B752-624C9E21987D}"/>
                </a:ext>
              </a:extLst>
            </p:cNvPr>
            <p:cNvSpPr/>
            <p:nvPr/>
          </p:nvSpPr>
          <p:spPr>
            <a:xfrm>
              <a:off x="5937701" y="2759920"/>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2392637A-5C3F-7BD6-EB4A-AB350E966785}"/>
                </a:ext>
              </a:extLst>
            </p:cNvPr>
            <p:cNvSpPr txBox="1"/>
            <p:nvPr/>
          </p:nvSpPr>
          <p:spPr>
            <a:xfrm>
              <a:off x="4186920" y="2368431"/>
              <a:ext cx="1136786" cy="307777"/>
            </a:xfrm>
            <a:prstGeom prst="rect">
              <a:avLst/>
            </a:prstGeom>
            <a:noFill/>
          </p:spPr>
          <p:txBody>
            <a:bodyPr wrap="none" rtlCol="0">
              <a:spAutoFit/>
            </a:bodyPr>
            <a:lstStyle/>
            <a:p>
              <a:r>
                <a:rPr lang="en-GB" sz="1400" b="1">
                  <a:latin typeface="Arial" panose="020B0604020202020204" pitchFamily="34" charset="0"/>
                  <a:cs typeface="Arial" panose="020B0604020202020204" pitchFamily="34" charset="0"/>
                </a:rPr>
                <a:t>North West</a:t>
              </a:r>
            </a:p>
          </p:txBody>
        </p:sp>
      </p:grpSp>
      <p:grpSp>
        <p:nvGrpSpPr>
          <p:cNvPr id="14" name="Group 13">
            <a:extLst>
              <a:ext uri="{FF2B5EF4-FFF2-40B4-BE49-F238E27FC236}">
                <a16:creationId xmlns:a16="http://schemas.microsoft.com/office/drawing/2014/main" id="{F89444B3-A840-3679-5394-3A0E601FA78A}"/>
              </a:ext>
              <a:ext uri="{C183D7F6-B498-43B3-948B-1728B52AA6E4}">
                <adec:decorative xmlns:adec="http://schemas.microsoft.com/office/drawing/2017/decorative" val="1"/>
              </a:ext>
            </a:extLst>
          </p:cNvPr>
          <p:cNvGrpSpPr/>
          <p:nvPr/>
        </p:nvGrpSpPr>
        <p:grpSpPr>
          <a:xfrm>
            <a:off x="9538759" y="5451551"/>
            <a:ext cx="1772801" cy="307777"/>
            <a:chOff x="7310298" y="5451551"/>
            <a:chExt cx="1772801" cy="307777"/>
          </a:xfrm>
        </p:grpSpPr>
        <p:sp>
          <p:nvSpPr>
            <p:cNvPr id="15" name="Oval 14">
              <a:extLst>
                <a:ext uri="{FF2B5EF4-FFF2-40B4-BE49-F238E27FC236}">
                  <a16:creationId xmlns:a16="http://schemas.microsoft.com/office/drawing/2014/main" id="{AC8D9826-6549-F237-8CAE-73AD26E750C1}"/>
                </a:ext>
              </a:extLst>
            </p:cNvPr>
            <p:cNvSpPr/>
            <p:nvPr/>
          </p:nvSpPr>
          <p:spPr>
            <a:xfrm>
              <a:off x="7310298" y="5464629"/>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D05FBDE2-36B2-FFBB-3715-CF1074FA95DF}"/>
                </a:ext>
              </a:extLst>
            </p:cNvPr>
            <p:cNvSpPr txBox="1"/>
            <p:nvPr/>
          </p:nvSpPr>
          <p:spPr>
            <a:xfrm>
              <a:off x="8244408" y="5451551"/>
              <a:ext cx="838691" cy="307777"/>
            </a:xfrm>
            <a:prstGeom prst="rect">
              <a:avLst/>
            </a:prstGeom>
            <a:noFill/>
          </p:spPr>
          <p:txBody>
            <a:bodyPr wrap="none" rtlCol="0">
              <a:spAutoFit/>
            </a:bodyPr>
            <a:lstStyle/>
            <a:p>
              <a:r>
                <a:rPr lang="en-GB" sz="1400" b="1">
                  <a:latin typeface="Arial" panose="020B0604020202020204" pitchFamily="34" charset="0"/>
                  <a:cs typeface="Arial" panose="020B0604020202020204" pitchFamily="34" charset="0"/>
                </a:rPr>
                <a:t>London</a:t>
              </a:r>
            </a:p>
          </p:txBody>
        </p:sp>
      </p:grpSp>
      <p:grpSp>
        <p:nvGrpSpPr>
          <p:cNvPr id="17" name="Group 16">
            <a:extLst>
              <a:ext uri="{FF2B5EF4-FFF2-40B4-BE49-F238E27FC236}">
                <a16:creationId xmlns:a16="http://schemas.microsoft.com/office/drawing/2014/main" id="{EB0EBCB3-3636-0AFF-C2B9-AF4CA1B50F59}"/>
              </a:ext>
              <a:ext uri="{C183D7F6-B498-43B3-948B-1728B52AA6E4}">
                <adec:decorative xmlns:adec="http://schemas.microsoft.com/office/drawing/2017/decorative" val="1"/>
              </a:ext>
            </a:extLst>
          </p:cNvPr>
          <p:cNvGrpSpPr/>
          <p:nvPr/>
        </p:nvGrpSpPr>
        <p:grpSpPr>
          <a:xfrm>
            <a:off x="6550991" y="6078684"/>
            <a:ext cx="732893" cy="682429"/>
            <a:chOff x="4322530" y="6078684"/>
            <a:chExt cx="732893" cy="682429"/>
          </a:xfrm>
        </p:grpSpPr>
        <p:sp>
          <p:nvSpPr>
            <p:cNvPr id="18" name="Oval 17">
              <a:extLst>
                <a:ext uri="{FF2B5EF4-FFF2-40B4-BE49-F238E27FC236}">
                  <a16:creationId xmlns:a16="http://schemas.microsoft.com/office/drawing/2014/main" id="{D55AF070-8E79-B1BF-3644-1B325BB5AC31}"/>
                </a:ext>
              </a:extLst>
            </p:cNvPr>
            <p:cNvSpPr/>
            <p:nvPr/>
          </p:nvSpPr>
          <p:spPr>
            <a:xfrm>
              <a:off x="4322530" y="6078684"/>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115CA62E-ADC1-913E-0202-B70752B2F5B9}"/>
                </a:ext>
              </a:extLst>
            </p:cNvPr>
            <p:cNvSpPr txBox="1"/>
            <p:nvPr/>
          </p:nvSpPr>
          <p:spPr>
            <a:xfrm>
              <a:off x="4322530" y="6453336"/>
              <a:ext cx="732893" cy="307777"/>
            </a:xfrm>
            <a:prstGeom prst="rect">
              <a:avLst/>
            </a:prstGeom>
            <a:noFill/>
          </p:spPr>
          <p:txBody>
            <a:bodyPr wrap="none" rtlCol="0">
              <a:spAutoFit/>
            </a:bodyPr>
            <a:lstStyle/>
            <a:p>
              <a:r>
                <a:rPr lang="en-GB" sz="1400" b="1">
                  <a:latin typeface="Arial" panose="020B0604020202020204" pitchFamily="34" charset="0"/>
                  <a:cs typeface="Arial" panose="020B0604020202020204" pitchFamily="34" charset="0"/>
                </a:rPr>
                <a:t>Exeter</a:t>
              </a:r>
            </a:p>
          </p:txBody>
        </p:sp>
      </p:grpSp>
      <p:grpSp>
        <p:nvGrpSpPr>
          <p:cNvPr id="20" name="Group 19">
            <a:extLst>
              <a:ext uri="{FF2B5EF4-FFF2-40B4-BE49-F238E27FC236}">
                <a16:creationId xmlns:a16="http://schemas.microsoft.com/office/drawing/2014/main" id="{790D3D68-35E6-DC1D-E98C-A0E3CF504450}"/>
              </a:ext>
              <a:ext uri="{C183D7F6-B498-43B3-948B-1728B52AA6E4}">
                <adec:decorative xmlns:adec="http://schemas.microsoft.com/office/drawing/2017/decorative" val="1"/>
              </a:ext>
            </a:extLst>
          </p:cNvPr>
          <p:cNvGrpSpPr/>
          <p:nvPr/>
        </p:nvGrpSpPr>
        <p:grpSpPr>
          <a:xfrm>
            <a:off x="6401329" y="5229200"/>
            <a:ext cx="1299755" cy="351848"/>
            <a:chOff x="4172868" y="5229200"/>
            <a:chExt cx="1299755" cy="351848"/>
          </a:xfrm>
        </p:grpSpPr>
        <p:sp>
          <p:nvSpPr>
            <p:cNvPr id="21" name="Oval 20">
              <a:extLst>
                <a:ext uri="{FF2B5EF4-FFF2-40B4-BE49-F238E27FC236}">
                  <a16:creationId xmlns:a16="http://schemas.microsoft.com/office/drawing/2014/main" id="{2E358379-36B3-42FE-0CC7-674C5BFBC357}"/>
                </a:ext>
              </a:extLst>
            </p:cNvPr>
            <p:cNvSpPr/>
            <p:nvPr/>
          </p:nvSpPr>
          <p:spPr>
            <a:xfrm>
              <a:off x="5323706" y="5229200"/>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F26F952C-B92A-582F-E38E-1CE0A993A66D}"/>
                </a:ext>
              </a:extLst>
            </p:cNvPr>
            <p:cNvSpPr txBox="1"/>
            <p:nvPr/>
          </p:nvSpPr>
          <p:spPr>
            <a:xfrm>
              <a:off x="4172868" y="5273271"/>
              <a:ext cx="752129" cy="307777"/>
            </a:xfrm>
            <a:prstGeom prst="rect">
              <a:avLst/>
            </a:prstGeom>
            <a:noFill/>
          </p:spPr>
          <p:txBody>
            <a:bodyPr wrap="none" rtlCol="0">
              <a:spAutoFit/>
            </a:bodyPr>
            <a:lstStyle/>
            <a:p>
              <a:r>
                <a:rPr lang="en-GB" sz="1400" b="1">
                  <a:latin typeface="Arial" panose="020B0604020202020204" pitchFamily="34" charset="0"/>
                  <a:cs typeface="Arial" panose="020B0604020202020204" pitchFamily="34" charset="0"/>
                </a:rPr>
                <a:t>Bristol</a:t>
              </a:r>
            </a:p>
          </p:txBody>
        </p:sp>
      </p:grpSp>
      <p:grpSp>
        <p:nvGrpSpPr>
          <p:cNvPr id="23" name="Group 22">
            <a:extLst>
              <a:ext uri="{FF2B5EF4-FFF2-40B4-BE49-F238E27FC236}">
                <a16:creationId xmlns:a16="http://schemas.microsoft.com/office/drawing/2014/main" id="{F587718B-4E0C-D43B-A7A1-F8CFE6F74085}"/>
              </a:ext>
              <a:ext uri="{C183D7F6-B498-43B3-948B-1728B52AA6E4}">
                <adec:decorative xmlns:adec="http://schemas.microsoft.com/office/drawing/2017/decorative" val="1"/>
              </a:ext>
            </a:extLst>
          </p:cNvPr>
          <p:cNvGrpSpPr/>
          <p:nvPr/>
        </p:nvGrpSpPr>
        <p:grpSpPr>
          <a:xfrm>
            <a:off x="6142010" y="4077072"/>
            <a:ext cx="2247528" cy="378182"/>
            <a:chOff x="3913549" y="4077072"/>
            <a:chExt cx="2247528" cy="378182"/>
          </a:xfrm>
        </p:grpSpPr>
        <p:sp>
          <p:nvSpPr>
            <p:cNvPr id="24" name="Oval 23">
              <a:extLst>
                <a:ext uri="{FF2B5EF4-FFF2-40B4-BE49-F238E27FC236}">
                  <a16:creationId xmlns:a16="http://schemas.microsoft.com/office/drawing/2014/main" id="{6BDAB779-1E15-C9CB-AA5B-560B77D8FF3A}"/>
                </a:ext>
              </a:extLst>
            </p:cNvPr>
            <p:cNvSpPr/>
            <p:nvPr/>
          </p:nvSpPr>
          <p:spPr>
            <a:xfrm>
              <a:off x="6012160" y="4077072"/>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FC8FB9A8-C63D-B4DC-4A6B-91BD459A05D2}"/>
                </a:ext>
              </a:extLst>
            </p:cNvPr>
            <p:cNvSpPr txBox="1"/>
            <p:nvPr/>
          </p:nvSpPr>
          <p:spPr>
            <a:xfrm>
              <a:off x="3913549" y="4147477"/>
              <a:ext cx="1231427" cy="307777"/>
            </a:xfrm>
            <a:prstGeom prst="rect">
              <a:avLst/>
            </a:prstGeom>
            <a:noFill/>
          </p:spPr>
          <p:txBody>
            <a:bodyPr wrap="none" rtlCol="0">
              <a:spAutoFit/>
            </a:bodyPr>
            <a:lstStyle/>
            <a:p>
              <a:r>
                <a:rPr lang="en-GB" sz="1400" b="1">
                  <a:latin typeface="Arial" panose="020B0604020202020204" pitchFamily="34" charset="0"/>
                  <a:cs typeface="Arial" panose="020B0604020202020204" pitchFamily="34" charset="0"/>
                </a:rPr>
                <a:t>Birmingham</a:t>
              </a:r>
            </a:p>
          </p:txBody>
        </p:sp>
      </p:grpSp>
      <p:sp>
        <p:nvSpPr>
          <p:cNvPr id="2" name="Title 1">
            <a:extLst>
              <a:ext uri="{FF2B5EF4-FFF2-40B4-BE49-F238E27FC236}">
                <a16:creationId xmlns:a16="http://schemas.microsoft.com/office/drawing/2014/main" id="{89FF0971-D0FE-80CE-B00E-C33E01014A0F}"/>
              </a:ext>
            </a:extLst>
          </p:cNvPr>
          <p:cNvSpPr>
            <a:spLocks noGrp="1"/>
          </p:cNvSpPr>
          <p:nvPr>
            <p:ph type="title"/>
          </p:nvPr>
        </p:nvSpPr>
        <p:spPr/>
        <p:txBody>
          <a:bodyPr/>
          <a:lstStyle/>
          <a:p>
            <a:r>
              <a:rPr lang="en-US"/>
              <a:t>Florence Nightingale</a:t>
            </a:r>
          </a:p>
        </p:txBody>
      </p:sp>
      <p:sp>
        <p:nvSpPr>
          <p:cNvPr id="3" name="Content Placeholder 2">
            <a:extLst>
              <a:ext uri="{FF2B5EF4-FFF2-40B4-BE49-F238E27FC236}">
                <a16:creationId xmlns:a16="http://schemas.microsoft.com/office/drawing/2014/main" id="{31A6BC0C-6CC7-6A18-28B2-D413C8E14C05}"/>
              </a:ext>
            </a:extLst>
          </p:cNvPr>
          <p:cNvSpPr>
            <a:spLocks noGrp="1"/>
          </p:cNvSpPr>
          <p:nvPr>
            <p:ph idx="1"/>
          </p:nvPr>
        </p:nvSpPr>
        <p:spPr>
          <a:xfrm>
            <a:off x="662152" y="1797268"/>
            <a:ext cx="4377272" cy="4695605"/>
          </a:xfrm>
        </p:spPr>
        <p:txBody>
          <a:bodyPr/>
          <a:lstStyle/>
          <a:p>
            <a:r>
              <a:rPr lang="en-GB" sz="2000">
                <a:latin typeface="Arial" panose="020B0604020202020204" pitchFamily="34" charset="0"/>
                <a:cs typeface="Arial" panose="020B0604020202020204" pitchFamily="34" charset="0"/>
              </a:rPr>
              <a:t>The year 2020 marks 200 years since the birth of Florence Nightingale – a pioneering nurse whose actions helped save the lives of many.</a:t>
            </a:r>
          </a:p>
          <a:p>
            <a:r>
              <a:rPr lang="en-GB" sz="2000">
                <a:latin typeface="Arial" panose="020B0604020202020204" pitchFamily="34" charset="0"/>
                <a:cs typeface="Arial" panose="020B0604020202020204" pitchFamily="34" charset="0"/>
              </a:rPr>
              <a:t>It is with due respect for her work that the new Covid-19 hospitals should all be named in her honour.</a:t>
            </a:r>
          </a:p>
          <a:p>
            <a:r>
              <a:rPr lang="en-GB" sz="2000">
                <a:latin typeface="Arial" panose="020B0604020202020204" pitchFamily="34" charset="0"/>
                <a:cs typeface="Arial" panose="020B0604020202020204" pitchFamily="34" charset="0"/>
              </a:rPr>
              <a:t>This map shows the locations of the new ‘Nightingale’ hospitals being built in 2020.</a:t>
            </a:r>
          </a:p>
          <a:p>
            <a:endParaRPr lang="en-US"/>
          </a:p>
        </p:txBody>
      </p:sp>
    </p:spTree>
    <p:extLst>
      <p:ext uri="{BB962C8B-B14F-4D97-AF65-F5344CB8AC3E}">
        <p14:creationId xmlns:p14="http://schemas.microsoft.com/office/powerpoint/2010/main" val="390615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1+#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0-#ppt_w/2"/>
                                          </p:val>
                                        </p:tav>
                                        <p:tav tm="100000">
                                          <p:val>
                                            <p:strVal val="#ppt_x"/>
                                          </p:val>
                                        </p:tav>
                                      </p:tavLst>
                                    </p:anim>
                                    <p:anim calcmode="lin" valueType="num">
                                      <p:cBhvr additive="base">
                                        <p:cTn id="20"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0-#ppt_w/2"/>
                                          </p:val>
                                        </p:tav>
                                        <p:tav tm="100000">
                                          <p:val>
                                            <p:strVal val="#ppt_x"/>
                                          </p:val>
                                        </p:tav>
                                      </p:tavLst>
                                    </p:anim>
                                    <p:anim calcmode="lin" valueType="num">
                                      <p:cBhvr additive="base">
                                        <p:cTn id="26"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1000" fill="hold"/>
                                        <p:tgtEl>
                                          <p:spTgt spid="20"/>
                                        </p:tgtEl>
                                        <p:attrNameLst>
                                          <p:attrName>ppt_x</p:attrName>
                                        </p:attrNameLst>
                                      </p:cBhvr>
                                      <p:tavLst>
                                        <p:tav tm="0">
                                          <p:val>
                                            <p:strVal val="0-#ppt_w/2"/>
                                          </p:val>
                                        </p:tav>
                                        <p:tav tm="100000">
                                          <p:val>
                                            <p:strVal val="#ppt_x"/>
                                          </p:val>
                                        </p:tav>
                                      </p:tavLst>
                                    </p:anim>
                                    <p:anim calcmode="lin" valueType="num">
                                      <p:cBhvr additive="base">
                                        <p:cTn id="32"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1000" fill="hold"/>
                                        <p:tgtEl>
                                          <p:spTgt spid="14"/>
                                        </p:tgtEl>
                                        <p:attrNameLst>
                                          <p:attrName>ppt_x</p:attrName>
                                        </p:attrNameLst>
                                      </p:cBhvr>
                                      <p:tavLst>
                                        <p:tav tm="0">
                                          <p:val>
                                            <p:strVal val="1+#ppt_w/2"/>
                                          </p:val>
                                        </p:tav>
                                        <p:tav tm="100000">
                                          <p:val>
                                            <p:strVal val="#ppt_x"/>
                                          </p:val>
                                        </p:tav>
                                      </p:tavLst>
                                    </p:anim>
                                    <p:anim calcmode="lin" valueType="num">
                                      <p:cBhvr additive="base">
                                        <p:cTn id="3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ppt_x"/>
                                          </p:val>
                                        </p:tav>
                                        <p:tav tm="100000">
                                          <p:val>
                                            <p:strVal val="#ppt_x"/>
                                          </p:val>
                                        </p:tav>
                                      </p:tavLst>
                                    </p:anim>
                                    <p:anim calcmode="lin" valueType="num">
                                      <p:cBhvr additive="base">
                                        <p:cTn id="44"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5F4D0-6989-213E-FB46-BAC52CC401B6}"/>
              </a:ext>
            </a:extLst>
          </p:cNvPr>
          <p:cNvSpPr>
            <a:spLocks noGrp="1"/>
          </p:cNvSpPr>
          <p:nvPr>
            <p:ph type="title"/>
          </p:nvPr>
        </p:nvSpPr>
        <p:spPr/>
        <p:txBody>
          <a:bodyPr>
            <a:normAutofit/>
          </a:bodyPr>
          <a:lstStyle/>
          <a:p>
            <a:r>
              <a:rPr lang="en-GB">
                <a:latin typeface="Arial" panose="020B0604020202020204" pitchFamily="34" charset="0"/>
                <a:cs typeface="Arial" panose="020B0604020202020204" pitchFamily="34" charset="0"/>
              </a:rPr>
              <a:t>Making iron lungs, Morris Motor Works, Cowley, Oxford </a:t>
            </a:r>
            <a:endParaRPr lang="en-US"/>
          </a:p>
        </p:txBody>
      </p:sp>
      <p:pic>
        <p:nvPicPr>
          <p:cNvPr id="4" name="Picture 3" descr="A black and white photo of a room with lots of white metal boxes in it. There are men around working. ">
            <a:extLst>
              <a:ext uri="{FF2B5EF4-FFF2-40B4-BE49-F238E27FC236}">
                <a16:creationId xmlns:a16="http://schemas.microsoft.com/office/drawing/2014/main" id="{D5C5FD5E-3D45-AB01-9F95-F1B4482619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49" t="27203" r="11038" b="9212"/>
          <a:stretch/>
        </p:blipFill>
        <p:spPr>
          <a:xfrm>
            <a:off x="1569930" y="1424763"/>
            <a:ext cx="9052139" cy="4891667"/>
          </a:xfrm>
          <a:prstGeom prst="rect">
            <a:avLst/>
          </a:prstGeom>
        </p:spPr>
      </p:pic>
      <p:grpSp>
        <p:nvGrpSpPr>
          <p:cNvPr id="7" name="Washi" descr="Washi tape">
            <a:extLst>
              <a:ext uri="{FF2B5EF4-FFF2-40B4-BE49-F238E27FC236}">
                <a16:creationId xmlns:a16="http://schemas.microsoft.com/office/drawing/2014/main" id="{EAD25E62-F8BE-6BEA-C07A-931A5E03F28B}"/>
              </a:ext>
            </a:extLst>
          </p:cNvPr>
          <p:cNvGrpSpPr/>
          <p:nvPr/>
        </p:nvGrpSpPr>
        <p:grpSpPr>
          <a:xfrm>
            <a:off x="4782041" y="5433237"/>
            <a:ext cx="6571759" cy="1281842"/>
            <a:chOff x="4742121" y="1418828"/>
            <a:chExt cx="6571759" cy="1281842"/>
          </a:xfrm>
        </p:grpSpPr>
        <p:pic>
          <p:nvPicPr>
            <p:cNvPr id="8" name="Picture 7">
              <a:extLst>
                <a:ext uri="{FF2B5EF4-FFF2-40B4-BE49-F238E27FC236}">
                  <a16:creationId xmlns:a16="http://schemas.microsoft.com/office/drawing/2014/main" id="{F6A61AE7-F4F7-3D25-7A6D-CA0F8EBD0C3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742121" y="1418828"/>
              <a:ext cx="6571759" cy="1281842"/>
            </a:xfrm>
            <a:prstGeom prst="rect">
              <a:avLst/>
            </a:prstGeom>
          </p:spPr>
        </p:pic>
        <p:sp>
          <p:nvSpPr>
            <p:cNvPr id="9" name="Text Placeholder">
              <a:extLst>
                <a:ext uri="{FF2B5EF4-FFF2-40B4-BE49-F238E27FC236}">
                  <a16:creationId xmlns:a16="http://schemas.microsoft.com/office/drawing/2014/main" id="{3A05C2FD-CCE4-6D10-98D1-9CC058BCF4E8}"/>
                </a:ext>
              </a:extLst>
            </p:cNvPr>
            <p:cNvSpPr txBox="1">
              <a:spLocks/>
            </p:cNvSpPr>
            <p:nvPr/>
          </p:nvSpPr>
          <p:spPr>
            <a:xfrm>
              <a:off x="4954772" y="1696109"/>
              <a:ext cx="6207629" cy="69196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latin typeface="Arial" panose="020B0604020202020204" pitchFamily="34" charset="0"/>
                  <a:cs typeface="Arial" panose="020B0604020202020204" pitchFamily="34" charset="0"/>
                </a:rPr>
                <a:t>The caption on the reverse of the photograph reads: “Iron lungs for Australia.”</a:t>
              </a:r>
            </a:p>
          </p:txBody>
        </p:sp>
      </p:grpSp>
    </p:spTree>
    <p:extLst>
      <p:ext uri="{BB962C8B-B14F-4D97-AF65-F5344CB8AC3E}">
        <p14:creationId xmlns:p14="http://schemas.microsoft.com/office/powerpoint/2010/main" val="3201918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F24DB-4AFC-D44F-C0B8-6818B069C3AB}"/>
              </a:ext>
            </a:extLst>
          </p:cNvPr>
          <p:cNvSpPr>
            <a:spLocks noGrp="1"/>
          </p:cNvSpPr>
          <p:nvPr>
            <p:ph type="title"/>
          </p:nvPr>
        </p:nvSpPr>
        <p:spPr>
          <a:xfrm>
            <a:off x="409858" y="-1037160"/>
            <a:ext cx="10996613" cy="710288"/>
          </a:xfrm>
        </p:spPr>
        <p:txBody>
          <a:bodyPr>
            <a:normAutofit fontScale="90000"/>
          </a:bodyPr>
          <a:lstStyle/>
          <a:p>
            <a:r>
              <a:rPr lang="en-GB">
                <a:latin typeface="Arial" panose="020B0604020202020204" pitchFamily="34" charset="0"/>
                <a:cs typeface="Arial" panose="020B0604020202020204" pitchFamily="34" charset="0"/>
              </a:rPr>
              <a:t>Making iron lungs, Morris Motor Works, Cowley, Oxford cont. </a:t>
            </a:r>
            <a:endParaRPr lang="en-US"/>
          </a:p>
        </p:txBody>
      </p:sp>
      <p:pic>
        <p:nvPicPr>
          <p:cNvPr id="5" name="Picture 11" descr="Decorative shape">
            <a:extLst>
              <a:ext uri="{FF2B5EF4-FFF2-40B4-BE49-F238E27FC236}">
                <a16:creationId xmlns:a16="http://schemas.microsoft.com/office/drawing/2014/main" id="{CEBDB6AA-B9DF-C689-CC7B-3021790E7B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586" y="531629"/>
            <a:ext cx="10441158" cy="6178624"/>
          </a:xfrm>
          <a:prstGeom prst="rect">
            <a:avLst/>
          </a:prstGeom>
        </p:spPr>
      </p:pic>
      <p:sp>
        <p:nvSpPr>
          <p:cNvPr id="4" name="TextBox 3">
            <a:extLst>
              <a:ext uri="{FF2B5EF4-FFF2-40B4-BE49-F238E27FC236}">
                <a16:creationId xmlns:a16="http://schemas.microsoft.com/office/drawing/2014/main" id="{39143E05-1071-A7E2-5E1F-41E4A6F5D099}"/>
              </a:ext>
            </a:extLst>
          </p:cNvPr>
          <p:cNvSpPr txBox="1"/>
          <p:nvPr/>
        </p:nvSpPr>
        <p:spPr>
          <a:xfrm>
            <a:off x="1364512" y="1266450"/>
            <a:ext cx="9462975" cy="4708981"/>
          </a:xfrm>
          <a:prstGeom prst="rect">
            <a:avLst/>
          </a:prstGeom>
          <a:noFill/>
        </p:spPr>
        <p:txBody>
          <a:bodyPr wrap="square" rtlCol="0">
            <a:spAutoFit/>
          </a:bodyPr>
          <a:lstStyle/>
          <a:p>
            <a:r>
              <a:rPr lang="en-GB" sz="2000">
                <a:latin typeface="Arial" panose="020B0604020202020204" pitchFamily="34" charset="0"/>
                <a:cs typeface="Arial" panose="020B0604020202020204" pitchFamily="34" charset="0"/>
              </a:rPr>
              <a:t>Work on the production of a consignment of 167 “iron lungs” for Australia proceeding apace at the Morris Motor Works at Cowley, Oxford. It will be remembered that Lord Nuffield, the car magnate, recently undertook to supply every hospital in the British Empire with an “iron lung”.”</a:t>
            </a:r>
          </a:p>
          <a:p>
            <a:endParaRPr lang="en-GB" sz="2000">
              <a:latin typeface="Arial" panose="020B0604020202020204" pitchFamily="34" charset="0"/>
              <a:cs typeface="Arial" panose="020B0604020202020204" pitchFamily="34" charset="0"/>
            </a:endParaRPr>
          </a:p>
          <a:p>
            <a:r>
              <a:rPr lang="en-GB" sz="2000">
                <a:latin typeface="Arial" panose="020B0604020202020204" pitchFamily="34" charset="0"/>
                <a:cs typeface="Arial" panose="020B0604020202020204" pitchFamily="34" charset="0"/>
              </a:rPr>
              <a:t>The first iron lung in the UK was designed in 1933. In 1937, Australia was facing an epidemic of poliomyelitis, with iron lungs being one of the main methods of treating the illness’s complications. Lord Nuffield, having seen the iron lung in operation, offered part of his factory in Oxford to be taken over for the production of respirators, an affordable version of the iron lung. Over 1,700 of these respirators were distributed to hospitals following his offer to provide free iron lungs to any hospital in the Commonwealth that requested one.</a:t>
            </a:r>
          </a:p>
          <a:p>
            <a:endParaRPr lang="en-GB" sz="2000">
              <a:latin typeface="Arial" panose="020B0604020202020204" pitchFamily="34" charset="0"/>
              <a:cs typeface="Arial" panose="020B0604020202020204" pitchFamily="34" charset="0"/>
            </a:endParaRPr>
          </a:p>
          <a:p>
            <a:r>
              <a:rPr lang="en-GB" sz="2000">
                <a:latin typeface="Arial" panose="020B0604020202020204" pitchFamily="34" charset="0"/>
                <a:cs typeface="Arial" panose="020B0604020202020204" pitchFamily="34" charset="0"/>
              </a:rPr>
              <a:t>The same response, of an offer to help build respirators, was offered by many British companies at the start of the Covid-19 outbreak in early 2020.</a:t>
            </a:r>
          </a:p>
        </p:txBody>
      </p:sp>
    </p:spTree>
    <p:extLst>
      <p:ext uri="{BB962C8B-B14F-4D97-AF65-F5344CB8AC3E}">
        <p14:creationId xmlns:p14="http://schemas.microsoft.com/office/powerpoint/2010/main" val="3745801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7523C-2300-4028-F6E3-5683E7B84CB2}"/>
              </a:ext>
            </a:extLst>
          </p:cNvPr>
          <p:cNvSpPr>
            <a:spLocks noGrp="1"/>
          </p:cNvSpPr>
          <p:nvPr>
            <p:ph type="title"/>
          </p:nvPr>
        </p:nvSpPr>
        <p:spPr/>
        <p:txBody>
          <a:bodyPr/>
          <a:lstStyle/>
          <a:p>
            <a:r>
              <a:rPr lang="en-US"/>
              <a:t>Activity 3</a:t>
            </a:r>
          </a:p>
        </p:txBody>
      </p:sp>
      <p:sp>
        <p:nvSpPr>
          <p:cNvPr id="3" name="Content Placeholder 2">
            <a:extLst>
              <a:ext uri="{FF2B5EF4-FFF2-40B4-BE49-F238E27FC236}">
                <a16:creationId xmlns:a16="http://schemas.microsoft.com/office/drawing/2014/main" id="{11FAF290-508D-371A-B485-62E75084A55B}"/>
              </a:ext>
            </a:extLst>
          </p:cNvPr>
          <p:cNvSpPr>
            <a:spLocks noGrp="1"/>
          </p:cNvSpPr>
          <p:nvPr>
            <p:ph idx="1"/>
          </p:nvPr>
        </p:nvSpPr>
        <p:spPr>
          <a:xfrm>
            <a:off x="744279" y="1828800"/>
            <a:ext cx="4660493" cy="4664073"/>
          </a:xfrm>
        </p:spPr>
        <p:txBody>
          <a:bodyPr/>
          <a:lstStyle/>
          <a:p>
            <a:r>
              <a:rPr lang="en-GB" sz="2400" b="1">
                <a:latin typeface="Arial" panose="020B0604020202020204" pitchFamily="34" charset="0"/>
                <a:cs typeface="Arial" panose="020B0604020202020204" pitchFamily="34" charset="0"/>
              </a:rPr>
              <a:t>Having looked at a range of evidence discuss the following questions, making sure you can back up your points with specific examples.</a:t>
            </a:r>
          </a:p>
          <a:p>
            <a:endParaRPr lang="en-GB" b="1">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Listen to the audio clips on the next slide – does this affect your thoughts?</a:t>
            </a:r>
          </a:p>
          <a:p>
            <a:endParaRPr lang="en-US"/>
          </a:p>
        </p:txBody>
      </p:sp>
      <p:sp>
        <p:nvSpPr>
          <p:cNvPr id="4" name="Content Placeholder 3">
            <a:extLst>
              <a:ext uri="{FF2B5EF4-FFF2-40B4-BE49-F238E27FC236}">
                <a16:creationId xmlns:a16="http://schemas.microsoft.com/office/drawing/2014/main" id="{B0663E9C-851D-EABD-BECC-DF956AB2CA08}"/>
              </a:ext>
            </a:extLst>
          </p:cNvPr>
          <p:cNvSpPr>
            <a:spLocks noGrp="1"/>
          </p:cNvSpPr>
          <p:nvPr>
            <p:ph idx="10"/>
          </p:nvPr>
        </p:nvSpPr>
        <p:spPr>
          <a:xfrm>
            <a:off x="6452302" y="574158"/>
            <a:ext cx="4660493" cy="5918715"/>
          </a:xfrm>
        </p:spPr>
        <p:txBody>
          <a:bodyPr/>
          <a:lstStyle/>
          <a:p>
            <a:pPr marL="342900" indent="-342900">
              <a:buFont typeface="Arial" panose="020B0604020202020204" pitchFamily="34" charset="0"/>
              <a:buChar char="•"/>
            </a:pPr>
            <a:r>
              <a:rPr lang="en-GB" sz="2400">
                <a:latin typeface="Arial" panose="020B0604020202020204" pitchFamily="34" charset="0"/>
                <a:cs typeface="Arial" panose="020B0604020202020204" pitchFamily="34" charset="0"/>
              </a:rPr>
              <a:t>How are people being treated?</a:t>
            </a:r>
          </a:p>
          <a:p>
            <a:pPr marL="285750" indent="-285750">
              <a:buFont typeface="Arial" panose="020B0604020202020204" pitchFamily="34" charset="0"/>
              <a:buChar char="•"/>
            </a:pPr>
            <a:r>
              <a:rPr lang="en-GB" sz="2400">
                <a:latin typeface="Arial" panose="020B0604020202020204" pitchFamily="34" charset="0"/>
                <a:cs typeface="Arial" panose="020B0604020202020204" pitchFamily="34" charset="0"/>
              </a:rPr>
              <a:t>Who is being treated – young, old, everyone?</a:t>
            </a:r>
          </a:p>
          <a:p>
            <a:pPr marL="285750" indent="-285750">
              <a:buFont typeface="Arial" panose="020B0604020202020204" pitchFamily="34" charset="0"/>
              <a:buChar char="•"/>
            </a:pPr>
            <a:r>
              <a:rPr lang="en-GB" sz="2400">
                <a:latin typeface="Arial" panose="020B0604020202020204" pitchFamily="34" charset="0"/>
                <a:cs typeface="Arial" panose="020B0604020202020204" pitchFamily="34" charset="0"/>
              </a:rPr>
              <a:t>What do the hospitals have in common?</a:t>
            </a:r>
          </a:p>
          <a:p>
            <a:pPr marL="285750" indent="-285750">
              <a:buFont typeface="Arial" panose="020B0604020202020204" pitchFamily="34" charset="0"/>
              <a:buChar char="•"/>
            </a:pPr>
            <a:r>
              <a:rPr lang="en-GB" sz="2400">
                <a:latin typeface="Arial" panose="020B0604020202020204" pitchFamily="34" charset="0"/>
                <a:cs typeface="Arial" panose="020B0604020202020204" pitchFamily="34" charset="0"/>
              </a:rPr>
              <a:t>Where you can clearly see the faces of people in the photos, what words would you use to describe their emotions?</a:t>
            </a:r>
          </a:p>
          <a:p>
            <a:pPr marL="285750" indent="-285750">
              <a:buFont typeface="Arial" panose="020B0604020202020204" pitchFamily="34" charset="0"/>
              <a:buChar char="•"/>
            </a:pPr>
            <a:r>
              <a:rPr lang="en-GB" sz="2400">
                <a:latin typeface="Arial" panose="020B0604020202020204" pitchFamily="34" charset="0"/>
                <a:cs typeface="Arial" panose="020B0604020202020204" pitchFamily="34" charset="0"/>
              </a:rPr>
              <a:t>From looking at the photos how do you think it felt to be in isolation?</a:t>
            </a:r>
          </a:p>
          <a:p>
            <a:pPr marL="285750" indent="-285750">
              <a:buFont typeface="Arial" panose="020B0604020202020204" pitchFamily="34" charset="0"/>
              <a:buChar char="•"/>
            </a:pPr>
            <a:r>
              <a:rPr lang="en-GB" sz="2400">
                <a:latin typeface="Arial" panose="020B0604020202020204" pitchFamily="34" charset="0"/>
                <a:cs typeface="Arial" panose="020B0604020202020204" pitchFamily="34" charset="0"/>
              </a:rPr>
              <a:t>Do you think it was the same experience for everyone?</a:t>
            </a:r>
          </a:p>
          <a:p>
            <a:endParaRPr lang="en-US"/>
          </a:p>
        </p:txBody>
      </p:sp>
    </p:spTree>
    <p:extLst>
      <p:ext uri="{BB962C8B-B14F-4D97-AF65-F5344CB8AC3E}">
        <p14:creationId xmlns:p14="http://schemas.microsoft.com/office/powerpoint/2010/main" val="2974766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11550-C9FC-60E0-2144-DBFC1CC1F578}"/>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University of Leicester, Special Collections Exhibition</a:t>
            </a:r>
            <a:endParaRPr lang="en-US"/>
          </a:p>
        </p:txBody>
      </p:sp>
      <p:sp>
        <p:nvSpPr>
          <p:cNvPr id="3" name="Content Placeholder 2">
            <a:extLst>
              <a:ext uri="{FF2B5EF4-FFF2-40B4-BE49-F238E27FC236}">
                <a16:creationId xmlns:a16="http://schemas.microsoft.com/office/drawing/2014/main" id="{D28598A9-AEFD-AC07-5CB8-7B3CA3F537F7}"/>
              </a:ext>
            </a:extLst>
          </p:cNvPr>
          <p:cNvSpPr>
            <a:spLocks noGrp="1"/>
          </p:cNvSpPr>
          <p:nvPr>
            <p:ph idx="1"/>
          </p:nvPr>
        </p:nvSpPr>
        <p:spPr>
          <a:xfrm>
            <a:off x="723014" y="1867710"/>
            <a:ext cx="3934046" cy="4625164"/>
          </a:xfrm>
        </p:spPr>
        <p:txBody>
          <a:bodyPr/>
          <a:lstStyle/>
          <a:p>
            <a:r>
              <a:rPr lang="en-GB" sz="2400">
                <a:latin typeface="Arial" panose="020B0604020202020204" pitchFamily="34" charset="0"/>
                <a:cs typeface="Arial" panose="020B0604020202020204" pitchFamily="34" charset="0"/>
              </a:rPr>
              <a:t>University of Leicester, Special Collections Exhibition on ‘The Post War History of Leicester 1945-1962 – Case Study TB’  has additional information on TB, including audio files.</a:t>
            </a:r>
          </a:p>
          <a:p>
            <a:r>
              <a:rPr lang="en-GB" sz="2400">
                <a:latin typeface="Arial" panose="020B0604020202020204" pitchFamily="34" charset="0"/>
                <a:cs typeface="Arial" panose="020B0604020202020204" pitchFamily="34" charset="0"/>
              </a:rPr>
              <a:t>They talk about with life with TB at the </a:t>
            </a:r>
            <a:r>
              <a:rPr lang="en-GB" sz="2400" err="1">
                <a:latin typeface="Arial" panose="020B0604020202020204" pitchFamily="34" charset="0"/>
                <a:cs typeface="Arial" panose="020B0604020202020204" pitchFamily="34" charset="0"/>
              </a:rPr>
              <a:t>Groby</a:t>
            </a:r>
            <a:r>
              <a:rPr lang="en-GB" sz="2400">
                <a:latin typeface="Arial" panose="020B0604020202020204" pitchFamily="34" charset="0"/>
                <a:cs typeface="Arial" panose="020B0604020202020204" pitchFamily="34" charset="0"/>
              </a:rPr>
              <a:t> Road Isolation Hospital, shown on the previous slide</a:t>
            </a:r>
          </a:p>
          <a:p>
            <a:endParaRPr lang="en-US"/>
          </a:p>
        </p:txBody>
      </p:sp>
      <p:pic>
        <p:nvPicPr>
          <p:cNvPr id="5" name="Picture 3">
            <a:extLst>
              <a:ext uri="{FF2B5EF4-FFF2-40B4-BE49-F238E27FC236}">
                <a16:creationId xmlns:a16="http://schemas.microsoft.com/office/drawing/2014/main" id="{A45942B8-3341-D406-B392-35267D506B30}"/>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08" r="1086" b="70009"/>
          <a:stretch/>
        </p:blipFill>
        <p:spPr bwMode="auto">
          <a:xfrm flipV="1">
            <a:off x="5818777" y="1103423"/>
            <a:ext cx="4591119" cy="558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a16="http://schemas.microsoft.com/office/drawing/2014/main" id="{8BF43501-C029-1D73-77E9-E49E2A464DED}"/>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14" r="36951"/>
          <a:stretch/>
        </p:blipFill>
        <p:spPr bwMode="auto">
          <a:xfrm>
            <a:off x="5818777" y="1867711"/>
            <a:ext cx="4591119" cy="4625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91744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C086-7A24-2E3D-1579-DB4ACDF08CE3}"/>
              </a:ext>
            </a:extLst>
          </p:cNvPr>
          <p:cNvSpPr>
            <a:spLocks noGrp="1"/>
          </p:cNvSpPr>
          <p:nvPr>
            <p:ph type="title"/>
          </p:nvPr>
        </p:nvSpPr>
        <p:spPr/>
        <p:txBody>
          <a:bodyPr/>
          <a:lstStyle/>
          <a:p>
            <a:r>
              <a:rPr lang="en-US"/>
              <a:t>British Empire</a:t>
            </a:r>
          </a:p>
        </p:txBody>
      </p:sp>
      <p:pic>
        <p:nvPicPr>
          <p:cNvPr id="4" name="Picture 3" descr="Map of the world with some countries in pink. ">
            <a:extLst>
              <a:ext uri="{FF2B5EF4-FFF2-40B4-BE49-F238E27FC236}">
                <a16:creationId xmlns:a16="http://schemas.microsoft.com/office/drawing/2014/main" id="{CABD4A86-07BC-46BA-548B-3337E66AAD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88" b="13792"/>
          <a:stretch/>
        </p:blipFill>
        <p:spPr>
          <a:xfrm>
            <a:off x="1373513" y="2606301"/>
            <a:ext cx="8795689" cy="4108159"/>
          </a:xfrm>
          <a:prstGeom prst="rect">
            <a:avLst/>
          </a:prstGeom>
        </p:spPr>
      </p:pic>
      <p:sp>
        <p:nvSpPr>
          <p:cNvPr id="3" name="Content Placeholder 2">
            <a:extLst>
              <a:ext uri="{FF2B5EF4-FFF2-40B4-BE49-F238E27FC236}">
                <a16:creationId xmlns:a16="http://schemas.microsoft.com/office/drawing/2014/main" id="{B736C1FF-1758-374A-3711-33A914AA488E}"/>
              </a:ext>
            </a:extLst>
          </p:cNvPr>
          <p:cNvSpPr>
            <a:spLocks noGrp="1"/>
          </p:cNvSpPr>
          <p:nvPr>
            <p:ph idx="1"/>
          </p:nvPr>
        </p:nvSpPr>
        <p:spPr>
          <a:xfrm>
            <a:off x="603492" y="1257593"/>
            <a:ext cx="10560694" cy="1102835"/>
          </a:xfrm>
        </p:spPr>
        <p:txBody>
          <a:bodyPr/>
          <a:lstStyle/>
          <a:p>
            <a:r>
              <a:rPr lang="en-GB" sz="2000">
                <a:latin typeface="Arial" panose="020B0604020202020204" pitchFamily="34" charset="0"/>
                <a:cs typeface="Arial" panose="020B0604020202020204" pitchFamily="34" charset="0"/>
              </a:rPr>
              <a:t>At the start of the 20</a:t>
            </a:r>
            <a:r>
              <a:rPr lang="en-GB" sz="2000" baseline="30000">
                <a:latin typeface="Arial" panose="020B0604020202020204" pitchFamily="34" charset="0"/>
                <a:cs typeface="Arial" panose="020B0604020202020204" pitchFamily="34" charset="0"/>
              </a:rPr>
              <a:t>th</a:t>
            </a:r>
            <a:r>
              <a:rPr lang="en-GB" sz="2000">
                <a:latin typeface="Arial" panose="020B0604020202020204" pitchFamily="34" charset="0"/>
                <a:cs typeface="Arial" panose="020B0604020202020204" pitchFamily="34" charset="0"/>
              </a:rPr>
              <a:t> century, England was part of the British Empire. This had an impact on our response to infectious diseases too! Quarantining ships arriving into ports was an important step in isolating infectious diseases. As was providing hospitals across the Empire.</a:t>
            </a:r>
          </a:p>
          <a:p>
            <a:endParaRPr lang="en-US"/>
          </a:p>
        </p:txBody>
      </p:sp>
    </p:spTree>
    <p:extLst>
      <p:ext uri="{BB962C8B-B14F-4D97-AF65-F5344CB8AC3E}">
        <p14:creationId xmlns:p14="http://schemas.microsoft.com/office/powerpoint/2010/main" val="37370671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5F4D0-6989-213E-FB46-BAC52CC401B6}"/>
              </a:ext>
            </a:extLst>
          </p:cNvPr>
          <p:cNvSpPr>
            <a:spLocks noGrp="1"/>
          </p:cNvSpPr>
          <p:nvPr>
            <p:ph type="title"/>
          </p:nvPr>
        </p:nvSpPr>
        <p:spPr/>
        <p:txBody>
          <a:bodyPr>
            <a:normAutofit/>
          </a:bodyPr>
          <a:lstStyle/>
          <a:p>
            <a:r>
              <a:rPr lang="en-GB">
                <a:latin typeface="Arial" panose="020B0604020202020204" pitchFamily="34" charset="0"/>
                <a:cs typeface="Arial" panose="020B0604020202020204" pitchFamily="34" charset="0"/>
              </a:rPr>
              <a:t>The Port Health Authority vessel, Hygeia</a:t>
            </a:r>
            <a:endParaRPr lang="en-US"/>
          </a:p>
        </p:txBody>
      </p:sp>
      <p:pic>
        <p:nvPicPr>
          <p:cNvPr id="3" name="Picture 2" descr="A black and white photo of a boat in the sea. ">
            <a:extLst>
              <a:ext uri="{FF2B5EF4-FFF2-40B4-BE49-F238E27FC236}">
                <a16:creationId xmlns:a16="http://schemas.microsoft.com/office/drawing/2014/main" id="{0E5021D7-02C8-E92F-D4B0-AED5DCAB81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2609"/>
          <a:stretch/>
        </p:blipFill>
        <p:spPr>
          <a:xfrm>
            <a:off x="554458" y="1307931"/>
            <a:ext cx="8562888" cy="4816422"/>
          </a:xfrm>
          <a:prstGeom prst="rect">
            <a:avLst/>
          </a:prstGeom>
        </p:spPr>
      </p:pic>
      <p:grpSp>
        <p:nvGrpSpPr>
          <p:cNvPr id="7" name="Washi" descr="Washi tape">
            <a:extLst>
              <a:ext uri="{FF2B5EF4-FFF2-40B4-BE49-F238E27FC236}">
                <a16:creationId xmlns:a16="http://schemas.microsoft.com/office/drawing/2014/main" id="{EAD25E62-F8BE-6BEA-C07A-931A5E03F28B}"/>
              </a:ext>
            </a:extLst>
          </p:cNvPr>
          <p:cNvGrpSpPr/>
          <p:nvPr/>
        </p:nvGrpSpPr>
        <p:grpSpPr>
          <a:xfrm>
            <a:off x="7655442" y="1307932"/>
            <a:ext cx="3698358" cy="5407148"/>
            <a:chOff x="7615522" y="-2706477"/>
            <a:chExt cx="3698358" cy="5407148"/>
          </a:xfrm>
        </p:grpSpPr>
        <p:pic>
          <p:nvPicPr>
            <p:cNvPr id="8" name="Picture 7">
              <a:extLst>
                <a:ext uri="{FF2B5EF4-FFF2-40B4-BE49-F238E27FC236}">
                  <a16:creationId xmlns:a16="http://schemas.microsoft.com/office/drawing/2014/main" id="{F6A61AE7-F4F7-3D25-7A6D-CA0F8EBD0C3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15522" y="-2706477"/>
              <a:ext cx="3698358" cy="5407148"/>
            </a:xfrm>
            <a:prstGeom prst="rect">
              <a:avLst/>
            </a:prstGeom>
          </p:spPr>
        </p:pic>
        <p:sp>
          <p:nvSpPr>
            <p:cNvPr id="9" name="Text Placeholder">
              <a:extLst>
                <a:ext uri="{FF2B5EF4-FFF2-40B4-BE49-F238E27FC236}">
                  <a16:creationId xmlns:a16="http://schemas.microsoft.com/office/drawing/2014/main" id="{3A05C2FD-CCE4-6D10-98D1-9CC058BCF4E8}"/>
                </a:ext>
              </a:extLst>
            </p:cNvPr>
            <p:cNvSpPr txBox="1">
              <a:spLocks/>
            </p:cNvSpPr>
            <p:nvPr/>
          </p:nvSpPr>
          <p:spPr>
            <a:xfrm>
              <a:off x="7891968" y="-2313200"/>
              <a:ext cx="3270433" cy="470127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0">
                  <a:latin typeface="Arial" panose="020B0604020202020204" pitchFamily="34" charset="0"/>
                  <a:cs typeface="Arial" panose="020B0604020202020204" pitchFamily="34" charset="0"/>
                </a:rPr>
                <a:t>The Port Health Authority vessel, the 'Hygeia', moored on the water, Gravesend. </a:t>
              </a:r>
            </a:p>
            <a:p>
              <a:r>
                <a:rPr lang="en-GB" sz="2400" b="0">
                  <a:latin typeface="Arial" panose="020B0604020202020204" pitchFamily="34" charset="0"/>
                  <a:cs typeface="Arial" panose="020B0604020202020204" pitchFamily="34" charset="0"/>
                </a:rPr>
                <a:t>The Corporation of the City of London became responsible for preventing the spread of infectious diseases through the port in 1872. </a:t>
              </a:r>
            </a:p>
          </p:txBody>
        </p:sp>
      </p:grpSp>
    </p:spTree>
    <p:extLst>
      <p:ext uri="{BB962C8B-B14F-4D97-AF65-F5344CB8AC3E}">
        <p14:creationId xmlns:p14="http://schemas.microsoft.com/office/powerpoint/2010/main" val="40369841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E47CF-1426-7435-3550-532CBFDDD38D}"/>
              </a:ext>
            </a:extLst>
          </p:cNvPr>
          <p:cNvSpPr>
            <a:spLocks noGrp="1"/>
          </p:cNvSpPr>
          <p:nvPr>
            <p:ph type="title"/>
          </p:nvPr>
        </p:nvSpPr>
        <p:spPr/>
        <p:txBody>
          <a:bodyPr>
            <a:normAutofit fontScale="90000"/>
          </a:bodyPr>
          <a:lstStyle/>
          <a:p>
            <a:r>
              <a:rPr lang="en-GB">
                <a:latin typeface="Arial" panose="020B0604020202020204" pitchFamily="34" charset="0"/>
                <a:cs typeface="Arial" panose="020B0604020202020204" pitchFamily="34" charset="0"/>
              </a:rPr>
              <a:t>Plague ship and Quarantine Station (Pest House), St Helen’s, Isles of Scilly</a:t>
            </a:r>
            <a:endParaRPr lang="en-US"/>
          </a:p>
        </p:txBody>
      </p:sp>
      <p:sp>
        <p:nvSpPr>
          <p:cNvPr id="8" name="TextBox 7">
            <a:extLst>
              <a:ext uri="{FF2B5EF4-FFF2-40B4-BE49-F238E27FC236}">
                <a16:creationId xmlns:a16="http://schemas.microsoft.com/office/drawing/2014/main" id="{0FD99201-96F2-7710-3A66-AB613DBB78EB}"/>
              </a:ext>
            </a:extLst>
          </p:cNvPr>
          <p:cNvSpPr txBox="1"/>
          <p:nvPr/>
        </p:nvSpPr>
        <p:spPr>
          <a:xfrm>
            <a:off x="651164" y="1601618"/>
            <a:ext cx="5770901" cy="4891256"/>
          </a:xfrm>
          <a:prstGeom prst="rect">
            <a:avLst/>
          </a:prstGeom>
          <a:noFill/>
        </p:spPr>
        <p:txBody>
          <a:bodyPr wrap="square">
            <a:spAutoFit/>
          </a:bodyPr>
          <a:lstStyle/>
          <a:p>
            <a:r>
              <a:rPr lang="en-GB" sz="2000">
                <a:latin typeface="Arial" panose="020B0604020202020204" pitchFamily="34" charset="0"/>
                <a:cs typeface="Arial" panose="020B0604020202020204" pitchFamily="34" charset="0"/>
              </a:rPr>
              <a:t>A Quarantine Station was built on St Helens in 1764.</a:t>
            </a:r>
          </a:p>
          <a:p>
            <a:endParaRPr lang="en-GB" sz="2000">
              <a:latin typeface="Arial" panose="020B0604020202020204" pitchFamily="34" charset="0"/>
              <a:cs typeface="Arial" panose="020B0604020202020204" pitchFamily="34" charset="0"/>
            </a:endParaRPr>
          </a:p>
          <a:p>
            <a:r>
              <a:rPr lang="en-GB" sz="2000">
                <a:latin typeface="Arial" panose="020B0604020202020204" pitchFamily="34" charset="0"/>
                <a:cs typeface="Arial" panose="020B0604020202020204" pitchFamily="34" charset="0"/>
              </a:rPr>
              <a:t>Any plague-ridden ship to the north of Cape Finisterre and heading for England was required to anchor in St Helen's Pool.</a:t>
            </a:r>
          </a:p>
          <a:p>
            <a:endParaRPr lang="en-GB" sz="2000">
              <a:latin typeface="Arial" panose="020B0604020202020204" pitchFamily="34" charset="0"/>
              <a:cs typeface="Arial" panose="020B0604020202020204" pitchFamily="34" charset="0"/>
            </a:endParaRPr>
          </a:p>
          <a:p>
            <a:r>
              <a:rPr lang="en-GB" sz="2000">
                <a:latin typeface="Arial" panose="020B0604020202020204" pitchFamily="34" charset="0"/>
                <a:cs typeface="Arial" panose="020B0604020202020204" pitchFamily="34" charset="0"/>
              </a:rPr>
              <a:t>The quarantine station had a national role, as an attempt to safeguard the country from ship-borne infectious diseases arriving via the Western Approaches.</a:t>
            </a:r>
          </a:p>
          <a:p>
            <a:endParaRPr lang="en-GB" sz="2000">
              <a:latin typeface="Arial" panose="020B0604020202020204" pitchFamily="34" charset="0"/>
              <a:cs typeface="Arial" panose="020B0604020202020204" pitchFamily="34" charset="0"/>
            </a:endParaRPr>
          </a:p>
          <a:p>
            <a:r>
              <a:rPr lang="en-GB" sz="2000">
                <a:latin typeface="Arial" panose="020B0604020202020204" pitchFamily="34" charset="0"/>
                <a:cs typeface="Arial" panose="020B0604020202020204" pitchFamily="34" charset="0"/>
              </a:rPr>
              <a:t>St Helen’s was chosen as it was uninhabited. The facility remained open in 1850, but was officially closed under the Public Health Act, 1896.</a:t>
            </a:r>
          </a:p>
        </p:txBody>
      </p:sp>
      <p:pic>
        <p:nvPicPr>
          <p:cNvPr id="6" name="Content Placeholder 5" descr="Reconstruction illustration depicting an aerial view of a plague-ridden ship anchored in St Helen's Pool near the Pest House, a Quarantine Station on St Helen's in the Isles of Scilly">
            <a:extLst>
              <a:ext uri="{FF2B5EF4-FFF2-40B4-BE49-F238E27FC236}">
                <a16:creationId xmlns:a16="http://schemas.microsoft.com/office/drawing/2014/main" id="{EA0350E5-C73A-257B-50E0-BE1C8A6ACAC8}"/>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8182" t="17138" r="17713" b="6597"/>
          <a:stretch/>
        </p:blipFill>
        <p:spPr>
          <a:xfrm>
            <a:off x="6796782" y="1601618"/>
            <a:ext cx="4352237" cy="4891256"/>
          </a:xfrm>
          <a:prstGeom prst="rect">
            <a:avLst/>
          </a:prstGeom>
        </p:spPr>
      </p:pic>
    </p:spTree>
    <p:extLst>
      <p:ext uri="{BB962C8B-B14F-4D97-AF65-F5344CB8AC3E}">
        <p14:creationId xmlns:p14="http://schemas.microsoft.com/office/powerpoint/2010/main" val="3943776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A57E3-0A25-716B-47EB-5698F76DB8B2}"/>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Pest House</a:t>
            </a:r>
            <a:endParaRPr lang="en-US"/>
          </a:p>
        </p:txBody>
      </p:sp>
      <p:pic>
        <p:nvPicPr>
          <p:cNvPr id="5" name="Picture 4" descr="Reconstruction illustration showing passengers from a plague-ridden ship being brought ashore near St Helen's Quarantine Station, known as the Pest House, in the Isles of Scilly in the late-eighteenth century ">
            <a:extLst>
              <a:ext uri="{FF2B5EF4-FFF2-40B4-BE49-F238E27FC236}">
                <a16:creationId xmlns:a16="http://schemas.microsoft.com/office/drawing/2014/main" id="{52A7D321-A0D3-F357-84F3-89EDB20897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689" t="32915" r="21299" b="24506"/>
          <a:stretch/>
        </p:blipFill>
        <p:spPr>
          <a:xfrm>
            <a:off x="614916" y="2159727"/>
            <a:ext cx="10738884" cy="4333147"/>
          </a:xfrm>
          <a:prstGeom prst="rect">
            <a:avLst/>
          </a:prstGeom>
        </p:spPr>
      </p:pic>
      <p:grpSp>
        <p:nvGrpSpPr>
          <p:cNvPr id="6" name="Washi" descr="Washi tape">
            <a:extLst>
              <a:ext uri="{FF2B5EF4-FFF2-40B4-BE49-F238E27FC236}">
                <a16:creationId xmlns:a16="http://schemas.microsoft.com/office/drawing/2014/main" id="{7343FA6C-1718-D5A7-6FAB-563F23449706}"/>
              </a:ext>
            </a:extLst>
          </p:cNvPr>
          <p:cNvGrpSpPr/>
          <p:nvPr/>
        </p:nvGrpSpPr>
        <p:grpSpPr>
          <a:xfrm>
            <a:off x="3084998" y="365126"/>
            <a:ext cx="8034886" cy="2636875"/>
            <a:chOff x="3084998" y="365126"/>
            <a:chExt cx="8034886" cy="2636875"/>
          </a:xfrm>
        </p:grpSpPr>
        <p:pic>
          <p:nvPicPr>
            <p:cNvPr id="7" name="Washi">
              <a:extLst>
                <a:ext uri="{FF2B5EF4-FFF2-40B4-BE49-F238E27FC236}">
                  <a16:creationId xmlns:a16="http://schemas.microsoft.com/office/drawing/2014/main" id="{89B590EA-E238-2887-82AB-EECE1426DC1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84998" y="365126"/>
              <a:ext cx="8034886" cy="2636875"/>
            </a:xfrm>
            <a:prstGeom prst="rect">
              <a:avLst/>
            </a:prstGeom>
          </p:spPr>
        </p:pic>
        <p:sp>
          <p:nvSpPr>
            <p:cNvPr id="8" name="Text Placeholder">
              <a:extLst>
                <a:ext uri="{FF2B5EF4-FFF2-40B4-BE49-F238E27FC236}">
                  <a16:creationId xmlns:a16="http://schemas.microsoft.com/office/drawing/2014/main" id="{ABFA3DFB-91DD-43FA-08AA-80478208ED88}"/>
                </a:ext>
              </a:extLst>
            </p:cNvPr>
            <p:cNvSpPr txBox="1">
              <a:spLocks/>
            </p:cNvSpPr>
            <p:nvPr/>
          </p:nvSpPr>
          <p:spPr>
            <a:xfrm>
              <a:off x="3505614" y="594427"/>
              <a:ext cx="7041884" cy="2199256"/>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latin typeface="Arial" panose="020B0604020202020204" pitchFamily="34" charset="0"/>
                  <a:cs typeface="Arial" panose="020B0604020202020204" pitchFamily="34" charset="0"/>
                </a:rPr>
                <a:t>This illustration shows passengers from a plague-ridden ship being brought ashore to stay in the ‘Pest House’. Unfortunately survival rates were low, even if you arrived with a minor ailment.  There was no segregation of diseases, and bedding etc. was re-used and shared. So you were likely to catch/die from something worse after your arrival!</a:t>
              </a:r>
            </a:p>
          </p:txBody>
        </p:sp>
      </p:grpSp>
    </p:spTree>
    <p:extLst>
      <p:ext uri="{BB962C8B-B14F-4D97-AF65-F5344CB8AC3E}">
        <p14:creationId xmlns:p14="http://schemas.microsoft.com/office/powerpoint/2010/main" val="15079583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1D9D4-6FCA-E1B5-F65C-60536A42367C}"/>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Former Isolation Hospital, Arne, Dorset</a:t>
            </a:r>
          </a:p>
        </p:txBody>
      </p:sp>
      <p:sp>
        <p:nvSpPr>
          <p:cNvPr id="3" name="Content Placeholder 2">
            <a:extLst>
              <a:ext uri="{FF2B5EF4-FFF2-40B4-BE49-F238E27FC236}">
                <a16:creationId xmlns:a16="http://schemas.microsoft.com/office/drawing/2014/main" id="{2090D10F-40C9-83D3-3012-0816AD33994F}"/>
              </a:ext>
            </a:extLst>
          </p:cNvPr>
          <p:cNvSpPr>
            <a:spLocks noGrp="1"/>
          </p:cNvSpPr>
          <p:nvPr>
            <p:ph idx="1"/>
          </p:nvPr>
        </p:nvSpPr>
        <p:spPr>
          <a:xfrm>
            <a:off x="381886" y="1470244"/>
            <a:ext cx="2637761" cy="4831244"/>
          </a:xfrm>
        </p:spPr>
        <p:txBody>
          <a:bodyPr/>
          <a:lstStyle/>
          <a:p>
            <a:r>
              <a:rPr lang="en-GB" sz="2000">
                <a:latin typeface="Arial" panose="020B0604020202020204" pitchFamily="34" charset="0"/>
                <a:cs typeface="Arial" panose="020B0604020202020204" pitchFamily="34" charset="0"/>
              </a:rPr>
              <a:t>This isolation hospital dates from the early 1900s. </a:t>
            </a:r>
          </a:p>
          <a:p>
            <a:r>
              <a:rPr lang="en-GB" sz="2000">
                <a:latin typeface="Arial" panose="020B0604020202020204" pitchFamily="34" charset="0"/>
                <a:cs typeface="Arial" panose="020B0604020202020204" pitchFamily="34" charset="0"/>
              </a:rPr>
              <a:t>It was built to a pre-fabricated system by Humphrey's of Knightsbridge. It was recommended as a model pre-fabricated isolation hospital. Hospitals like this were once important in the treatment of infectious diseases in Britain and the Empire. </a:t>
            </a:r>
          </a:p>
        </p:txBody>
      </p:sp>
      <p:pic>
        <p:nvPicPr>
          <p:cNvPr id="4" name="Picture 3" descr="A photo of a house with grey cladding and red roofs. In front is a fence. ">
            <a:extLst>
              <a:ext uri="{FF2B5EF4-FFF2-40B4-BE49-F238E27FC236}">
                <a16:creationId xmlns:a16="http://schemas.microsoft.com/office/drawing/2014/main" id="{D4AA3FD6-414A-5DB2-BC96-4BBB2512E1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31" t="30095" r="8701" b="14703"/>
          <a:stretch/>
        </p:blipFill>
        <p:spPr>
          <a:xfrm>
            <a:off x="3182173" y="1831815"/>
            <a:ext cx="7968343" cy="3555941"/>
          </a:xfrm>
          <a:prstGeom prst="rect">
            <a:avLst/>
          </a:prstGeom>
        </p:spPr>
      </p:pic>
    </p:spTree>
    <p:extLst>
      <p:ext uri="{BB962C8B-B14F-4D97-AF65-F5344CB8AC3E}">
        <p14:creationId xmlns:p14="http://schemas.microsoft.com/office/powerpoint/2010/main" val="30090833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326DE-9E0A-8F21-6850-3E6798C693C1}"/>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Humphreys’ Isolation Hospitals </a:t>
            </a:r>
            <a:r>
              <a:rPr lang="en-GB">
                <a:solidFill>
                  <a:schemeClr val="bg1"/>
                </a:solidFill>
                <a:latin typeface="Arial" panose="020B0604020202020204" pitchFamily="34" charset="0"/>
                <a:cs typeface="Arial" panose="020B0604020202020204" pitchFamily="34" charset="0"/>
              </a:rPr>
              <a:t>1</a:t>
            </a:r>
            <a:endParaRPr lang="en-US">
              <a:solidFill>
                <a:schemeClr val="bg1"/>
              </a:solidFill>
            </a:endParaRPr>
          </a:p>
        </p:txBody>
      </p:sp>
      <p:sp>
        <p:nvSpPr>
          <p:cNvPr id="3" name="Content Placeholder 2">
            <a:extLst>
              <a:ext uri="{FF2B5EF4-FFF2-40B4-BE49-F238E27FC236}">
                <a16:creationId xmlns:a16="http://schemas.microsoft.com/office/drawing/2014/main" id="{DF9431AB-0724-9071-FB35-B9DFBC35B371}"/>
              </a:ext>
            </a:extLst>
          </p:cNvPr>
          <p:cNvSpPr>
            <a:spLocks noGrp="1"/>
          </p:cNvSpPr>
          <p:nvPr>
            <p:ph idx="1"/>
          </p:nvPr>
        </p:nvSpPr>
        <p:spPr>
          <a:xfrm>
            <a:off x="764659" y="1835370"/>
            <a:ext cx="3637222" cy="5022630"/>
          </a:xfrm>
        </p:spPr>
        <p:txBody>
          <a:bodyPr/>
          <a:lstStyle/>
          <a:p>
            <a:r>
              <a:rPr lang="en-GB" sz="2000">
                <a:latin typeface="Arial" panose="020B0604020202020204" pitchFamily="34" charset="0"/>
                <a:cs typeface="Arial" panose="020B0604020202020204" pitchFamily="34" charset="0"/>
              </a:rPr>
              <a:t>This advert from 1915 shows an illustration of one of ‘Humphreys’ Isolation Hospitals’.</a:t>
            </a:r>
          </a:p>
          <a:p>
            <a:r>
              <a:rPr lang="en-GB" sz="2000">
                <a:latin typeface="Arial" panose="020B0604020202020204" pitchFamily="34" charset="0"/>
                <a:cs typeface="Arial" panose="020B0604020202020204" pitchFamily="34" charset="0"/>
              </a:rPr>
              <a:t>It also has the costs for each, depending on how many ‘beds’ they are designed for.</a:t>
            </a:r>
          </a:p>
          <a:p>
            <a:r>
              <a:rPr lang="en-GB" sz="2000">
                <a:latin typeface="Arial" panose="020B0604020202020204" pitchFamily="34" charset="0"/>
                <a:cs typeface="Arial" panose="020B0604020202020204" pitchFamily="34" charset="0"/>
              </a:rPr>
              <a:t>‘Flat-pack’ hospitals like this could be easily shipped and assembled anywhere they were needed across The Empire.</a:t>
            </a:r>
          </a:p>
        </p:txBody>
      </p:sp>
      <p:pic>
        <p:nvPicPr>
          <p:cNvPr id="4" name="Picture 3" descr="Advert for Humphrey’s Isolation Hospitals with text and a picture of a house. ">
            <a:extLst>
              <a:ext uri="{FF2B5EF4-FFF2-40B4-BE49-F238E27FC236}">
                <a16:creationId xmlns:a16="http://schemas.microsoft.com/office/drawing/2014/main" id="{4084C918-C844-32C7-8F9E-FD1F4A6868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91" b="41299"/>
          <a:stretch/>
        </p:blipFill>
        <p:spPr>
          <a:xfrm>
            <a:off x="4746994" y="1162096"/>
            <a:ext cx="6265765" cy="5330778"/>
          </a:xfrm>
          <a:prstGeom prst="rect">
            <a:avLst/>
          </a:prstGeom>
        </p:spPr>
      </p:pic>
    </p:spTree>
    <p:extLst>
      <p:ext uri="{BB962C8B-B14F-4D97-AF65-F5344CB8AC3E}">
        <p14:creationId xmlns:p14="http://schemas.microsoft.com/office/powerpoint/2010/main" val="134983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3E4E4-2687-E2DD-F98D-965AF84A696D}"/>
              </a:ext>
            </a:extLst>
          </p:cNvPr>
          <p:cNvSpPr>
            <a:spLocks noGrp="1"/>
          </p:cNvSpPr>
          <p:nvPr>
            <p:ph type="title"/>
          </p:nvPr>
        </p:nvSpPr>
        <p:spPr/>
        <p:txBody>
          <a:bodyPr/>
          <a:lstStyle/>
          <a:p>
            <a:r>
              <a:rPr lang="en-US"/>
              <a:t>Nightingale Hospitals</a:t>
            </a:r>
          </a:p>
        </p:txBody>
      </p:sp>
      <p:sp>
        <p:nvSpPr>
          <p:cNvPr id="3" name="Content Placeholder 2">
            <a:extLst>
              <a:ext uri="{FF2B5EF4-FFF2-40B4-BE49-F238E27FC236}">
                <a16:creationId xmlns:a16="http://schemas.microsoft.com/office/drawing/2014/main" id="{E55D6739-9D33-D39C-5233-EBC4AEC536D6}"/>
              </a:ext>
            </a:extLst>
          </p:cNvPr>
          <p:cNvSpPr>
            <a:spLocks noGrp="1"/>
          </p:cNvSpPr>
          <p:nvPr>
            <p:ph idx="1"/>
          </p:nvPr>
        </p:nvSpPr>
        <p:spPr>
          <a:xfrm>
            <a:off x="936017" y="1312609"/>
            <a:ext cx="4692273" cy="5076315"/>
          </a:xfrm>
        </p:spPr>
        <p:txBody>
          <a:bodyPr/>
          <a:lstStyle/>
          <a:p>
            <a:r>
              <a:rPr lang="en-GB" sz="2000">
                <a:latin typeface="Arial" panose="020B0604020202020204" pitchFamily="34" charset="0"/>
                <a:cs typeface="Arial" panose="020B0604020202020204" pitchFamily="34" charset="0"/>
              </a:rPr>
              <a:t>Many of the Nightingale Hospitals are brand new.</a:t>
            </a:r>
          </a:p>
          <a:p>
            <a:r>
              <a:rPr lang="en-GB" sz="2000">
                <a:latin typeface="Arial" panose="020B0604020202020204" pitchFamily="34" charset="0"/>
                <a:cs typeface="Arial" panose="020B0604020202020204" pitchFamily="34" charset="0"/>
              </a:rPr>
              <a:t>Others are reusing existing buildings, in more of a ‘make do and mend’ ethos.</a:t>
            </a:r>
          </a:p>
          <a:p>
            <a:endParaRPr lang="en-GB" sz="2000">
              <a:latin typeface="Arial" panose="020B0604020202020204" pitchFamily="34" charset="0"/>
              <a:cs typeface="Arial" panose="020B0604020202020204" pitchFamily="34" charset="0"/>
            </a:endParaRPr>
          </a:p>
          <a:p>
            <a:r>
              <a:rPr lang="en-GB" sz="2000">
                <a:latin typeface="Arial" panose="020B0604020202020204" pitchFamily="34" charset="0"/>
                <a:cs typeface="Arial" panose="020B0604020202020204" pitchFamily="34" charset="0"/>
              </a:rPr>
              <a:t>These include: </a:t>
            </a:r>
          </a:p>
          <a:p>
            <a:r>
              <a:rPr lang="en-GB" sz="2000">
                <a:latin typeface="Arial" panose="020B0604020202020204" pitchFamily="34" charset="0"/>
                <a:cs typeface="Arial" panose="020B0604020202020204" pitchFamily="34" charset="0"/>
              </a:rPr>
              <a:t>The Harrogate Convention Centre – Yorkshire &amp; the Humber, opened in 1982 as Harrogate Conference Centre.</a:t>
            </a:r>
          </a:p>
          <a:p>
            <a:r>
              <a:rPr lang="en-GB" sz="2000">
                <a:latin typeface="Arial" panose="020B0604020202020204" pitchFamily="34" charset="0"/>
                <a:cs typeface="Arial" panose="020B0604020202020204" pitchFamily="34" charset="0"/>
              </a:rPr>
              <a:t>Manchester Central Convention Complex – North West, opened in 1880 as Manchester Central Railway Station.</a:t>
            </a:r>
          </a:p>
        </p:txBody>
      </p:sp>
      <p:pic>
        <p:nvPicPr>
          <p:cNvPr id="11" name="Picture Placeholder 10" descr="A black and white photo of a large round glass and concrete building. ">
            <a:extLst>
              <a:ext uri="{FF2B5EF4-FFF2-40B4-BE49-F238E27FC236}">
                <a16:creationId xmlns:a16="http://schemas.microsoft.com/office/drawing/2014/main" id="{97AFD65D-EF8F-F4CB-56B1-7382B5B67675}"/>
              </a:ext>
            </a:extLst>
          </p:cNvPr>
          <p:cNvPicPr>
            <a:picLocks noGrp="1" noChangeAspect="1"/>
          </p:cNvPicPr>
          <p:nvPr>
            <p:ph type="pic" sz="quarter" idx="13"/>
          </p:nvPr>
        </p:nvPicPr>
        <p:blipFill>
          <a:blip r:embed="rId3"/>
          <a:srcRect l="8426" r="8426"/>
          <a:stretch>
            <a:fillRect/>
          </a:stretch>
        </p:blipFill>
        <p:spPr/>
      </p:pic>
      <p:sp>
        <p:nvSpPr>
          <p:cNvPr id="5" name="Picture Placeholder 4">
            <a:extLst>
              <a:ext uri="{FF2B5EF4-FFF2-40B4-BE49-F238E27FC236}">
                <a16:creationId xmlns:a16="http://schemas.microsoft.com/office/drawing/2014/main" id="{C3A981FA-1A05-7B15-7380-E81C32BB6DD3}"/>
              </a:ext>
              <a:ext uri="{C183D7F6-B498-43B3-948B-1728B52AA6E4}">
                <adec:decorative xmlns:adec="http://schemas.microsoft.com/office/drawing/2017/decorative" val="1"/>
              </a:ext>
            </a:extLst>
          </p:cNvPr>
          <p:cNvSpPr>
            <a:spLocks noGrp="1"/>
          </p:cNvSpPr>
          <p:nvPr>
            <p:ph type="pic" sz="quarter" idx="24"/>
          </p:nvPr>
        </p:nvSpPr>
        <p:spPr/>
        <p:txBody>
          <a:bodyPr/>
          <a:lstStyle/>
          <a:p>
            <a:endParaRPr lang="en-US"/>
          </a:p>
        </p:txBody>
      </p:sp>
      <p:sp>
        <p:nvSpPr>
          <p:cNvPr id="6" name="Text Placeholder 5">
            <a:extLst>
              <a:ext uri="{FF2B5EF4-FFF2-40B4-BE49-F238E27FC236}">
                <a16:creationId xmlns:a16="http://schemas.microsoft.com/office/drawing/2014/main" id="{D4D526C0-A048-F130-867D-9460FAD9CABE}"/>
              </a:ext>
            </a:extLst>
          </p:cNvPr>
          <p:cNvSpPr>
            <a:spLocks noGrp="1"/>
          </p:cNvSpPr>
          <p:nvPr>
            <p:ph type="body" sz="quarter" idx="23"/>
          </p:nvPr>
        </p:nvSpPr>
        <p:spPr/>
        <p:txBody>
          <a:bodyPr/>
          <a:lstStyle/>
          <a:p>
            <a:r>
              <a:rPr lang="en-US"/>
              <a:t>Harrogate Conference Centre</a:t>
            </a:r>
          </a:p>
        </p:txBody>
      </p:sp>
      <p:pic>
        <p:nvPicPr>
          <p:cNvPr id="13" name="Picture Placeholder 12" descr="An image of of a large building with a large glass roof and steps leading up to it. ">
            <a:extLst>
              <a:ext uri="{FF2B5EF4-FFF2-40B4-BE49-F238E27FC236}">
                <a16:creationId xmlns:a16="http://schemas.microsoft.com/office/drawing/2014/main" id="{A59C465E-D9D4-A777-38EC-4037E5CBDCFB}"/>
              </a:ext>
            </a:extLst>
          </p:cNvPr>
          <p:cNvPicPr>
            <a:picLocks noGrp="1" noChangeAspect="1"/>
          </p:cNvPicPr>
          <p:nvPr>
            <p:ph type="pic" sz="quarter" idx="14"/>
          </p:nvPr>
        </p:nvPicPr>
        <p:blipFill>
          <a:blip r:embed="rId4"/>
          <a:srcRect l="14259" r="14259"/>
          <a:stretch>
            <a:fillRect/>
          </a:stretch>
        </p:blipFill>
        <p:spPr/>
      </p:pic>
      <p:sp>
        <p:nvSpPr>
          <p:cNvPr id="8" name="Picture Placeholder 7">
            <a:extLst>
              <a:ext uri="{FF2B5EF4-FFF2-40B4-BE49-F238E27FC236}">
                <a16:creationId xmlns:a16="http://schemas.microsoft.com/office/drawing/2014/main" id="{15D6FF66-D5F8-61B4-3F08-FFAB35FC34E1}"/>
              </a:ext>
              <a:ext uri="{C183D7F6-B498-43B3-948B-1728B52AA6E4}">
                <adec:decorative xmlns:adec="http://schemas.microsoft.com/office/drawing/2017/decorative" val="1"/>
              </a:ext>
            </a:extLst>
          </p:cNvPr>
          <p:cNvSpPr>
            <a:spLocks noGrp="1"/>
          </p:cNvSpPr>
          <p:nvPr>
            <p:ph type="pic" sz="quarter" idx="25"/>
          </p:nvPr>
        </p:nvSpPr>
        <p:spPr/>
        <p:txBody>
          <a:bodyPr/>
          <a:lstStyle/>
          <a:p>
            <a:endParaRPr lang="en-US"/>
          </a:p>
        </p:txBody>
      </p:sp>
      <p:sp>
        <p:nvSpPr>
          <p:cNvPr id="9" name="Text Placeholder 8">
            <a:extLst>
              <a:ext uri="{FF2B5EF4-FFF2-40B4-BE49-F238E27FC236}">
                <a16:creationId xmlns:a16="http://schemas.microsoft.com/office/drawing/2014/main" id="{75D34C2D-F2A5-29DB-101B-706CB2C496FD}"/>
              </a:ext>
            </a:extLst>
          </p:cNvPr>
          <p:cNvSpPr>
            <a:spLocks noGrp="1"/>
          </p:cNvSpPr>
          <p:nvPr>
            <p:ph type="body" sz="quarter" idx="26"/>
          </p:nvPr>
        </p:nvSpPr>
        <p:spPr/>
        <p:txBody>
          <a:bodyPr/>
          <a:lstStyle/>
          <a:p>
            <a:r>
              <a:rPr lang="en-US"/>
              <a:t>Former Central Station, Manchester</a:t>
            </a:r>
          </a:p>
        </p:txBody>
      </p:sp>
    </p:spTree>
    <p:extLst>
      <p:ext uri="{BB962C8B-B14F-4D97-AF65-F5344CB8AC3E}">
        <p14:creationId xmlns:p14="http://schemas.microsoft.com/office/powerpoint/2010/main" val="3374402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326DE-9E0A-8F21-6850-3E6798C693C1}"/>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Humphreys’ Isolation Hospitals </a:t>
            </a:r>
            <a:r>
              <a:rPr lang="en-GB">
                <a:solidFill>
                  <a:schemeClr val="bg1"/>
                </a:solidFill>
                <a:latin typeface="Arial" panose="020B0604020202020204" pitchFamily="34" charset="0"/>
                <a:cs typeface="Arial" panose="020B0604020202020204" pitchFamily="34" charset="0"/>
              </a:rPr>
              <a:t>2</a:t>
            </a:r>
            <a:endParaRPr lang="en-US">
              <a:solidFill>
                <a:schemeClr val="bg1"/>
              </a:solidFill>
            </a:endParaRPr>
          </a:p>
        </p:txBody>
      </p:sp>
      <p:sp>
        <p:nvSpPr>
          <p:cNvPr id="3" name="Content Placeholder 2">
            <a:extLst>
              <a:ext uri="{FF2B5EF4-FFF2-40B4-BE49-F238E27FC236}">
                <a16:creationId xmlns:a16="http://schemas.microsoft.com/office/drawing/2014/main" id="{DF9431AB-0724-9071-FB35-B9DFBC35B371}"/>
              </a:ext>
            </a:extLst>
          </p:cNvPr>
          <p:cNvSpPr>
            <a:spLocks noGrp="1"/>
          </p:cNvSpPr>
          <p:nvPr>
            <p:ph idx="1"/>
          </p:nvPr>
        </p:nvSpPr>
        <p:spPr>
          <a:xfrm>
            <a:off x="764659" y="1835370"/>
            <a:ext cx="1936011" cy="5022630"/>
          </a:xfrm>
        </p:spPr>
        <p:txBody>
          <a:bodyPr/>
          <a:lstStyle/>
          <a:p>
            <a:r>
              <a:rPr lang="en-GB" sz="2000">
                <a:latin typeface="Arial" panose="020B0604020202020204" pitchFamily="34" charset="0"/>
                <a:cs typeface="Arial" panose="020B0604020202020204" pitchFamily="34" charset="0"/>
              </a:rPr>
              <a:t>Given the date of 1915, as well as giving a list of locations, the advert also promotes their use by the military. </a:t>
            </a:r>
          </a:p>
        </p:txBody>
      </p:sp>
      <p:pic>
        <p:nvPicPr>
          <p:cNvPr id="5" name="Picture 4" descr="Advert for Humphrey’s Isolation Hospitals">
            <a:extLst>
              <a:ext uri="{FF2B5EF4-FFF2-40B4-BE49-F238E27FC236}">
                <a16:creationId xmlns:a16="http://schemas.microsoft.com/office/drawing/2014/main" id="{57BD23B1-828B-341F-DD4D-A5E70E708E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5411" b="4530"/>
          <a:stretch/>
        </p:blipFill>
        <p:spPr>
          <a:xfrm>
            <a:off x="3303820" y="1461476"/>
            <a:ext cx="7725049" cy="4700592"/>
          </a:xfrm>
          <a:prstGeom prst="rect">
            <a:avLst/>
          </a:prstGeom>
        </p:spPr>
      </p:pic>
    </p:spTree>
    <p:extLst>
      <p:ext uri="{BB962C8B-B14F-4D97-AF65-F5344CB8AC3E}">
        <p14:creationId xmlns:p14="http://schemas.microsoft.com/office/powerpoint/2010/main" val="17704454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descr="Decorative shape">
            <a:extLst>
              <a:ext uri="{FF2B5EF4-FFF2-40B4-BE49-F238E27FC236}">
                <a16:creationId xmlns:a16="http://schemas.microsoft.com/office/drawing/2014/main" id="{7ED54AEA-FE63-D864-98A6-514C9E865379}"/>
              </a:ext>
            </a:extLst>
          </p:cNvPr>
          <p:cNvSpPr/>
          <p:nvPr/>
        </p:nvSpPr>
        <p:spPr>
          <a:xfrm>
            <a:off x="630364" y="964822"/>
            <a:ext cx="10264963" cy="5528051"/>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chemeClr val="accent4">
              <a:lumMod val="20000"/>
              <a:lumOff val="80000"/>
            </a:schemeClr>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6531BA7-9E09-9429-7F64-EA12690A2595}"/>
              </a:ext>
            </a:extLst>
          </p:cNvPr>
          <p:cNvSpPr>
            <a:spLocks noGrp="1"/>
          </p:cNvSpPr>
          <p:nvPr>
            <p:ph type="title"/>
          </p:nvPr>
        </p:nvSpPr>
        <p:spPr/>
        <p:txBody>
          <a:bodyPr>
            <a:normAutofit/>
          </a:bodyPr>
          <a:lstStyle/>
          <a:p>
            <a:r>
              <a:rPr lang="en-GB">
                <a:latin typeface="Arial" panose="020B0604020202020204" pitchFamily="34" charset="0"/>
                <a:cs typeface="Arial" panose="020B0604020202020204" pitchFamily="34" charset="0"/>
              </a:rPr>
              <a:t>Research Task 2</a:t>
            </a:r>
            <a:endParaRPr lang="en-US"/>
          </a:p>
        </p:txBody>
      </p:sp>
      <p:sp>
        <p:nvSpPr>
          <p:cNvPr id="3" name="Content Placeholder 2">
            <a:extLst>
              <a:ext uri="{FF2B5EF4-FFF2-40B4-BE49-F238E27FC236}">
                <a16:creationId xmlns:a16="http://schemas.microsoft.com/office/drawing/2014/main" id="{D7C80E17-315B-2D2E-8FF5-AC3228B581D2}"/>
              </a:ext>
            </a:extLst>
          </p:cNvPr>
          <p:cNvSpPr>
            <a:spLocks noGrp="1"/>
          </p:cNvSpPr>
          <p:nvPr>
            <p:ph idx="1"/>
          </p:nvPr>
        </p:nvSpPr>
        <p:spPr>
          <a:xfrm>
            <a:off x="1105786" y="1509822"/>
            <a:ext cx="9314121" cy="4983051"/>
          </a:xfrm>
        </p:spPr>
        <p:txBody>
          <a:bodyPr/>
          <a:lstStyle/>
          <a:p>
            <a:r>
              <a:rPr lang="en-GB" sz="2400" dirty="0">
                <a:latin typeface="Arial" panose="020B0604020202020204" pitchFamily="34" charset="0"/>
                <a:cs typeface="Arial" panose="020B0604020202020204" pitchFamily="34" charset="0"/>
              </a:rPr>
              <a:t>Use the links below, </a:t>
            </a:r>
            <a:r>
              <a:rPr lang="en-GB" sz="2400" b="1" dirty="0">
                <a:latin typeface="Arial" panose="020B0604020202020204" pitchFamily="34" charset="0"/>
                <a:cs typeface="Arial" panose="020B0604020202020204" pitchFamily="34" charset="0"/>
              </a:rPr>
              <a:t>and any other information you can find</a:t>
            </a:r>
            <a:r>
              <a:rPr lang="en-GB" sz="2400" dirty="0">
                <a:latin typeface="Arial" panose="020B0604020202020204" pitchFamily="34" charset="0"/>
                <a:cs typeface="Arial" panose="020B0604020202020204" pitchFamily="34" charset="0"/>
              </a:rPr>
              <a:t>, to look more closely at the actual design of the ‘flat pack’ hospital and how long it took to build. Then </a:t>
            </a:r>
            <a:r>
              <a:rPr lang="en-GB" sz="2400" b="1" dirty="0">
                <a:latin typeface="Arial" panose="020B0604020202020204" pitchFamily="34" charset="0"/>
                <a:cs typeface="Arial" panose="020B0604020202020204" pitchFamily="34" charset="0"/>
              </a:rPr>
              <a:t>compare</a:t>
            </a:r>
            <a:r>
              <a:rPr lang="en-GB" sz="2400" dirty="0">
                <a:latin typeface="Arial" panose="020B0604020202020204" pitchFamily="34" charset="0"/>
                <a:cs typeface="Arial" panose="020B0604020202020204" pitchFamily="34" charset="0"/>
              </a:rPr>
              <a:t> it to the design and build of the new Nightingale Hospitals.</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hlinkClick r:id="rId3"/>
              </a:rPr>
              <a:t>https://historicengland.org.uk/listing/the-list/list-entry/1140120</a:t>
            </a:r>
            <a:r>
              <a:rPr lang="en-GB" sz="2000" dirty="0">
                <a:latin typeface="Arial" panose="020B0604020202020204" pitchFamily="34" charset="0"/>
                <a:cs typeface="Arial" panose="020B0604020202020204" pitchFamily="34" charset="0"/>
              </a:rPr>
              <a:t> </a:t>
            </a:r>
          </a:p>
          <a:p>
            <a:r>
              <a:rPr lang="en-GB" sz="2000" dirty="0">
                <a:latin typeface="Arial" panose="020B0604020202020204" pitchFamily="34" charset="0"/>
                <a:cs typeface="Arial" panose="020B0604020202020204" pitchFamily="34" charset="0"/>
                <a:hlinkClick r:id="rId4"/>
              </a:rPr>
              <a:t>https://historic-hospitals.com/2015/08/30/humphreys-hospitals/</a:t>
            </a:r>
            <a:r>
              <a:rPr lang="en-GB" sz="2000" dirty="0">
                <a:latin typeface="Arial" panose="020B0604020202020204" pitchFamily="34" charset="0"/>
                <a:cs typeface="Arial" panose="020B0604020202020204" pitchFamily="34" charset="0"/>
              </a:rPr>
              <a:t> </a:t>
            </a:r>
          </a:p>
          <a:p>
            <a:r>
              <a:rPr lang="en-GB" sz="2000" dirty="0">
                <a:latin typeface="Arial" panose="020B0604020202020204" pitchFamily="34" charset="0"/>
                <a:cs typeface="Arial" panose="020B0604020202020204" pitchFamily="34" charset="0"/>
                <a:hlinkClick r:id="rId5"/>
              </a:rPr>
              <a:t>https://www.bbc.co.uk/news/av/uk-52112652/coronavirus-transforming-london-s-excel-centre-into-nightingale-hospital</a:t>
            </a:r>
            <a:r>
              <a:rPr lang="en-GB" sz="2000" dirty="0">
                <a:latin typeface="Arial" panose="020B0604020202020204" pitchFamily="34" charset="0"/>
                <a:cs typeface="Arial" panose="020B0604020202020204" pitchFamily="34" charset="0"/>
              </a:rPr>
              <a:t> </a:t>
            </a:r>
          </a:p>
          <a:p>
            <a:r>
              <a:rPr lang="en-GB" sz="2000" dirty="0">
                <a:latin typeface="Arial" panose="020B0604020202020204" pitchFamily="34" charset="0"/>
                <a:cs typeface="Arial" panose="020B0604020202020204" pitchFamily="34" charset="0"/>
                <a:hlinkClick r:id="rId6"/>
              </a:rPr>
              <a:t>https://www.bbc.co.uk/news/health-52125059</a:t>
            </a:r>
            <a:endParaRPr lang="en-US" dirty="0"/>
          </a:p>
        </p:txBody>
      </p:sp>
      <p:grpSp>
        <p:nvGrpSpPr>
          <p:cNvPr id="5" name="Examine Char" descr="Examine Character">
            <a:extLst>
              <a:ext uri="{FF2B5EF4-FFF2-40B4-BE49-F238E27FC236}">
                <a16:creationId xmlns:a16="http://schemas.microsoft.com/office/drawing/2014/main" id="{C02856D2-A663-3748-9923-58695FEF9827}"/>
              </a:ext>
            </a:extLst>
          </p:cNvPr>
          <p:cNvGrpSpPr/>
          <p:nvPr/>
        </p:nvGrpSpPr>
        <p:grpSpPr>
          <a:xfrm>
            <a:off x="6713313" y="4835010"/>
            <a:ext cx="2124709" cy="1657863"/>
            <a:chOff x="2571215" y="3693234"/>
            <a:chExt cx="3111021" cy="2927642"/>
          </a:xfrm>
        </p:grpSpPr>
        <p:sp>
          <p:nvSpPr>
            <p:cNvPr id="6" name="Washi">
              <a:extLst>
                <a:ext uri="{FF2B5EF4-FFF2-40B4-BE49-F238E27FC236}">
                  <a16:creationId xmlns:a16="http://schemas.microsoft.com/office/drawing/2014/main" id="{70E527CA-3F87-2B4B-6F2D-6C1723AF905D}"/>
                </a:ext>
                <a:ext uri="{C183D7F6-B498-43B3-948B-1728B52AA6E4}">
                  <adec:decorative xmlns:adec="http://schemas.microsoft.com/office/drawing/2017/decorative" val="1"/>
                </a:ext>
              </a:extLst>
            </p:cNvPr>
            <p:cNvSpPr txBox="1">
              <a:spLocks/>
            </p:cNvSpPr>
            <p:nvPr/>
          </p:nvSpPr>
          <p:spPr>
            <a:xfrm>
              <a:off x="2589126" y="3693234"/>
              <a:ext cx="1769427" cy="681038"/>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7" name="Text Placeholder">
              <a:extLst>
                <a:ext uri="{FF2B5EF4-FFF2-40B4-BE49-F238E27FC236}">
                  <a16:creationId xmlns:a16="http://schemas.microsoft.com/office/drawing/2014/main" id="{09FD397A-22CF-201D-4E99-BB5370C85913}"/>
                </a:ext>
              </a:extLst>
            </p:cNvPr>
            <p:cNvSpPr txBox="1">
              <a:spLocks/>
            </p:cNvSpPr>
            <p:nvPr/>
          </p:nvSpPr>
          <p:spPr>
            <a:xfrm rot="21383919">
              <a:off x="2571215" y="3743559"/>
              <a:ext cx="1773176" cy="54778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rgbClr val="3F3F3F"/>
                  </a:solidFill>
                  <a:effectLst/>
                  <a:latin typeface="Helvetica" pitchFamily="2" charset="0"/>
                </a:rPr>
                <a:t>Look closer</a:t>
              </a:r>
            </a:p>
          </p:txBody>
        </p:sp>
        <p:pic>
          <p:nvPicPr>
            <p:cNvPr id="8" name="Examine-icon" descr="Examine character icon">
              <a:extLst>
                <a:ext uri="{FF2B5EF4-FFF2-40B4-BE49-F238E27FC236}">
                  <a16:creationId xmlns:a16="http://schemas.microsoft.com/office/drawing/2014/main" id="{8802F32B-9174-E29D-9360-1FC0FDF38D1C}"/>
                </a:ext>
              </a:extLst>
            </p:cNvPr>
            <p:cNvPicPr>
              <a:picLocks noChangeAspect="1"/>
            </p:cNvPicPr>
            <p:nvPr/>
          </p:nvPicPr>
          <p:blipFill>
            <a:blip r:embed="rId9"/>
            <a:stretch>
              <a:fillRect/>
            </a:stretch>
          </p:blipFill>
          <p:spPr>
            <a:xfrm>
              <a:off x="2879832" y="4072440"/>
              <a:ext cx="2802404" cy="2548436"/>
            </a:xfrm>
            <a:prstGeom prst="rect">
              <a:avLst/>
            </a:prstGeom>
          </p:spPr>
        </p:pic>
      </p:grpSp>
      <p:grpSp>
        <p:nvGrpSpPr>
          <p:cNvPr id="9" name="Analyse" descr="Analyse Character">
            <a:extLst>
              <a:ext uri="{FF2B5EF4-FFF2-40B4-BE49-F238E27FC236}">
                <a16:creationId xmlns:a16="http://schemas.microsoft.com/office/drawing/2014/main" id="{BC83C62B-7E6D-1B8D-7673-4C3ECD29F2AC}"/>
              </a:ext>
            </a:extLst>
          </p:cNvPr>
          <p:cNvGrpSpPr/>
          <p:nvPr/>
        </p:nvGrpSpPr>
        <p:grpSpPr>
          <a:xfrm>
            <a:off x="8775055" y="4854301"/>
            <a:ext cx="2141052" cy="1524622"/>
            <a:chOff x="5950786" y="3751048"/>
            <a:chExt cx="3134950" cy="2692350"/>
          </a:xfrm>
        </p:grpSpPr>
        <p:sp>
          <p:nvSpPr>
            <p:cNvPr id="10" name="Washi">
              <a:extLst>
                <a:ext uri="{FF2B5EF4-FFF2-40B4-BE49-F238E27FC236}">
                  <a16:creationId xmlns:a16="http://schemas.microsoft.com/office/drawing/2014/main" id="{1B33EE88-515F-515F-F5AB-96DA8A40A4DB}"/>
                </a:ext>
                <a:ext uri="{C183D7F6-B498-43B3-948B-1728B52AA6E4}">
                  <adec:decorative xmlns:adec="http://schemas.microsoft.com/office/drawing/2017/decorative" val="1"/>
                </a:ext>
              </a:extLst>
            </p:cNvPr>
            <p:cNvSpPr txBox="1">
              <a:spLocks/>
            </p:cNvSpPr>
            <p:nvPr/>
          </p:nvSpPr>
          <p:spPr>
            <a:xfrm>
              <a:off x="5950786" y="3808059"/>
              <a:ext cx="1769427" cy="681038"/>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1" name="Text Placeholder">
              <a:extLst>
                <a:ext uri="{FF2B5EF4-FFF2-40B4-BE49-F238E27FC236}">
                  <a16:creationId xmlns:a16="http://schemas.microsoft.com/office/drawing/2014/main" id="{47565B29-0C59-8949-0C4C-6E787CE946AE}"/>
                </a:ext>
              </a:extLst>
            </p:cNvPr>
            <p:cNvSpPr txBox="1">
              <a:spLocks/>
            </p:cNvSpPr>
            <p:nvPr/>
          </p:nvSpPr>
          <p:spPr>
            <a:xfrm rot="21383919">
              <a:off x="6107576" y="3932489"/>
              <a:ext cx="1455846" cy="41433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rgbClr val="3F3F3F"/>
                  </a:solidFill>
                  <a:effectLst/>
                  <a:latin typeface="Helvetica" pitchFamily="2" charset="0"/>
                </a:rPr>
                <a:t>Compare</a:t>
              </a:r>
            </a:p>
          </p:txBody>
        </p:sp>
        <p:pic>
          <p:nvPicPr>
            <p:cNvPr id="12" name="Analyse" descr="Analyse character icon">
              <a:extLst>
                <a:ext uri="{FF2B5EF4-FFF2-40B4-BE49-F238E27FC236}">
                  <a16:creationId xmlns:a16="http://schemas.microsoft.com/office/drawing/2014/main" id="{328BCAF8-685D-2F58-2B19-CAB50D10C53C}"/>
                </a:ext>
              </a:extLst>
            </p:cNvPr>
            <p:cNvPicPr>
              <a:picLocks noChangeAspect="1"/>
            </p:cNvPicPr>
            <p:nvPr/>
          </p:nvPicPr>
          <p:blipFill>
            <a:blip r:embed="rId10"/>
            <a:stretch>
              <a:fillRect/>
            </a:stretch>
          </p:blipFill>
          <p:spPr>
            <a:xfrm>
              <a:off x="6342395" y="3751048"/>
              <a:ext cx="2743341" cy="2692350"/>
            </a:xfrm>
            <a:prstGeom prst="rect">
              <a:avLst/>
            </a:prstGeom>
          </p:spPr>
        </p:pic>
      </p:grpSp>
    </p:spTree>
    <p:extLst>
      <p:ext uri="{BB962C8B-B14F-4D97-AF65-F5344CB8AC3E}">
        <p14:creationId xmlns:p14="http://schemas.microsoft.com/office/powerpoint/2010/main" val="9081788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31BA7-9E09-9429-7F64-EA12690A2595}"/>
              </a:ext>
            </a:extLst>
          </p:cNvPr>
          <p:cNvSpPr>
            <a:spLocks noGrp="1"/>
          </p:cNvSpPr>
          <p:nvPr>
            <p:ph type="title"/>
          </p:nvPr>
        </p:nvSpPr>
        <p:spPr/>
        <p:txBody>
          <a:bodyPr>
            <a:normAutofit/>
          </a:bodyPr>
          <a:lstStyle/>
          <a:p>
            <a:r>
              <a:rPr lang="en-GB">
                <a:latin typeface="Arial" panose="020B0604020202020204" pitchFamily="34" charset="0"/>
                <a:cs typeface="Arial" panose="020B0604020202020204" pitchFamily="34" charset="0"/>
              </a:rPr>
              <a:t>Research Task 3</a:t>
            </a:r>
            <a:endParaRPr lang="en-US"/>
          </a:p>
        </p:txBody>
      </p:sp>
      <p:sp>
        <p:nvSpPr>
          <p:cNvPr id="4" name="Picture 4" descr="Decorative shape">
            <a:extLst>
              <a:ext uri="{FF2B5EF4-FFF2-40B4-BE49-F238E27FC236}">
                <a16:creationId xmlns:a16="http://schemas.microsoft.com/office/drawing/2014/main" id="{7ED54AEA-FE63-D864-98A6-514C9E865379}"/>
              </a:ext>
            </a:extLst>
          </p:cNvPr>
          <p:cNvSpPr/>
          <p:nvPr/>
        </p:nvSpPr>
        <p:spPr>
          <a:xfrm>
            <a:off x="2105247" y="1616149"/>
            <a:ext cx="7081284" cy="3806455"/>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B292"/>
          </a:solidFill>
          <a:ln w="22699"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D7C80E17-315B-2D2E-8FF5-AC3228B581D2}"/>
              </a:ext>
            </a:extLst>
          </p:cNvPr>
          <p:cNvSpPr>
            <a:spLocks noGrp="1"/>
          </p:cNvSpPr>
          <p:nvPr>
            <p:ph idx="1"/>
          </p:nvPr>
        </p:nvSpPr>
        <p:spPr>
          <a:xfrm>
            <a:off x="2700671" y="2413590"/>
            <a:ext cx="6485860" cy="3806455"/>
          </a:xfrm>
        </p:spPr>
        <p:txBody>
          <a:bodyPr/>
          <a:lstStyle/>
          <a:p>
            <a:r>
              <a:rPr lang="en-GB" sz="2400">
                <a:latin typeface="Arial" panose="020B0604020202020204" pitchFamily="34" charset="0"/>
                <a:cs typeface="Arial" panose="020B0604020202020204" pitchFamily="34" charset="0"/>
              </a:rPr>
              <a:t>Having looked at all these different types of isolation hospital:</a:t>
            </a:r>
          </a:p>
          <a:p>
            <a:r>
              <a:rPr lang="en-GB" sz="2400">
                <a:latin typeface="Arial" panose="020B0604020202020204" pitchFamily="34" charset="0"/>
                <a:cs typeface="Arial" panose="020B0604020202020204" pitchFamily="34" charset="0"/>
              </a:rPr>
              <a:t>‘If you were advising on the design of an isolation hospital what are the </a:t>
            </a:r>
            <a:r>
              <a:rPr lang="en-GB" sz="2400" b="1">
                <a:latin typeface="Arial" panose="020B0604020202020204" pitchFamily="34" charset="0"/>
                <a:cs typeface="Arial" panose="020B0604020202020204" pitchFamily="34" charset="0"/>
              </a:rPr>
              <a:t>3 most important features</a:t>
            </a:r>
            <a:r>
              <a:rPr lang="en-GB" sz="2400">
                <a:latin typeface="Arial" panose="020B0604020202020204" pitchFamily="34" charset="0"/>
                <a:cs typeface="Arial" panose="020B0604020202020204" pitchFamily="34" charset="0"/>
              </a:rPr>
              <a:t> that it must include?</a:t>
            </a:r>
          </a:p>
          <a:p>
            <a:endParaRPr lang="en-US"/>
          </a:p>
        </p:txBody>
      </p:sp>
      <p:grpSp>
        <p:nvGrpSpPr>
          <p:cNvPr id="13" name="Consider Char" descr="Consider Character">
            <a:extLst>
              <a:ext uri="{FF2B5EF4-FFF2-40B4-BE49-F238E27FC236}">
                <a16:creationId xmlns:a16="http://schemas.microsoft.com/office/drawing/2014/main" id="{4A15DDA8-A6F0-3520-5332-F35C130A9CC0}"/>
              </a:ext>
            </a:extLst>
          </p:cNvPr>
          <p:cNvGrpSpPr/>
          <p:nvPr/>
        </p:nvGrpSpPr>
        <p:grpSpPr>
          <a:xfrm>
            <a:off x="9259059" y="751105"/>
            <a:ext cx="1801641" cy="2243499"/>
            <a:chOff x="8257250" y="394378"/>
            <a:chExt cx="2568902" cy="3308244"/>
          </a:xfrm>
        </p:grpSpPr>
        <p:sp>
          <p:nvSpPr>
            <p:cNvPr id="14" name="Washi">
              <a:extLst>
                <a:ext uri="{FF2B5EF4-FFF2-40B4-BE49-F238E27FC236}">
                  <a16:creationId xmlns:a16="http://schemas.microsoft.com/office/drawing/2014/main" id="{C16D9D0F-5DF9-F69A-A135-E583758E727E}"/>
                </a:ext>
                <a:ext uri="{C183D7F6-B498-43B3-948B-1728B52AA6E4}">
                  <adec:decorative xmlns:adec="http://schemas.microsoft.com/office/drawing/2017/decorative" val="1"/>
                </a:ext>
              </a:extLst>
            </p:cNvPr>
            <p:cNvSpPr txBox="1">
              <a:spLocks/>
            </p:cNvSpPr>
            <p:nvPr/>
          </p:nvSpPr>
          <p:spPr>
            <a:xfrm>
              <a:off x="8424752" y="394378"/>
              <a:ext cx="2233899"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5" name="Text Placeholder">
              <a:extLst>
                <a:ext uri="{FF2B5EF4-FFF2-40B4-BE49-F238E27FC236}">
                  <a16:creationId xmlns:a16="http://schemas.microsoft.com/office/drawing/2014/main" id="{7C0C4E1C-02EE-33BE-331E-56C3FE67F9F7}"/>
                </a:ext>
              </a:extLst>
            </p:cNvPr>
            <p:cNvSpPr txBox="1">
              <a:spLocks/>
            </p:cNvSpPr>
            <p:nvPr/>
          </p:nvSpPr>
          <p:spPr>
            <a:xfrm rot="21383919">
              <a:off x="8257250" y="499943"/>
              <a:ext cx="2568902" cy="414339"/>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a:solidFill>
                    <a:srgbClr val="3F3F3F"/>
                  </a:solidFill>
                  <a:latin typeface="Helvetica" pitchFamily="2" charset="0"/>
                </a:rPr>
                <a:t>Consider</a:t>
              </a:r>
              <a:endParaRPr lang="en-GB" sz="1800">
                <a:solidFill>
                  <a:srgbClr val="3F3F3F"/>
                </a:solidFill>
                <a:effectLst/>
                <a:latin typeface="Helvetica" pitchFamily="2" charset="0"/>
              </a:endParaRPr>
            </a:p>
          </p:txBody>
        </p:sp>
        <p:pic>
          <p:nvPicPr>
            <p:cNvPr id="16" name="Consider-icon" descr="Consider character icon">
              <a:extLst>
                <a:ext uri="{FF2B5EF4-FFF2-40B4-BE49-F238E27FC236}">
                  <a16:creationId xmlns:a16="http://schemas.microsoft.com/office/drawing/2014/main" id="{110B0F88-20F5-D3A7-B24A-9C45B6364588}"/>
                </a:ext>
              </a:extLst>
            </p:cNvPr>
            <p:cNvPicPr>
              <a:picLocks noChangeAspect="1"/>
            </p:cNvPicPr>
            <p:nvPr/>
          </p:nvPicPr>
          <p:blipFill>
            <a:blip r:embed="rId5"/>
            <a:stretch>
              <a:fillRect/>
            </a:stretch>
          </p:blipFill>
          <p:spPr>
            <a:xfrm>
              <a:off x="8273064" y="1091568"/>
              <a:ext cx="2466497" cy="2611054"/>
            </a:xfrm>
            <a:prstGeom prst="rect">
              <a:avLst/>
            </a:prstGeom>
          </p:spPr>
        </p:pic>
      </p:grpSp>
    </p:spTree>
    <p:extLst>
      <p:ext uri="{BB962C8B-B14F-4D97-AF65-F5344CB8AC3E}">
        <p14:creationId xmlns:p14="http://schemas.microsoft.com/office/powerpoint/2010/main" val="166813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50" fill="hold">
                                          <p:stCondLst>
                                            <p:cond delay="0"/>
                                          </p:stCondLst>
                                        </p:cTn>
                                        <p:tgtEl>
                                          <p:spTgt spid="13"/>
                                        </p:tgtEl>
                                        <p:attrNameLst>
                                          <p:attrName>r</p:attrName>
                                        </p:attrNameLst>
                                      </p:cBhvr>
                                    </p:animRot>
                                    <p:animRot by="-240000">
                                      <p:cBhvr>
                                        <p:cTn id="7" dur="300" fill="hold">
                                          <p:stCondLst>
                                            <p:cond delay="300"/>
                                          </p:stCondLst>
                                        </p:cTn>
                                        <p:tgtEl>
                                          <p:spTgt spid="13"/>
                                        </p:tgtEl>
                                        <p:attrNameLst>
                                          <p:attrName>r</p:attrName>
                                        </p:attrNameLst>
                                      </p:cBhvr>
                                    </p:animRot>
                                    <p:animRot by="240000">
                                      <p:cBhvr>
                                        <p:cTn id="8" dur="300" fill="hold">
                                          <p:stCondLst>
                                            <p:cond delay="600"/>
                                          </p:stCondLst>
                                        </p:cTn>
                                        <p:tgtEl>
                                          <p:spTgt spid="13"/>
                                        </p:tgtEl>
                                        <p:attrNameLst>
                                          <p:attrName>r</p:attrName>
                                        </p:attrNameLst>
                                      </p:cBhvr>
                                    </p:animRot>
                                    <p:animRot by="-240000">
                                      <p:cBhvr>
                                        <p:cTn id="9" dur="300" fill="hold">
                                          <p:stCondLst>
                                            <p:cond delay="900"/>
                                          </p:stCondLst>
                                        </p:cTn>
                                        <p:tgtEl>
                                          <p:spTgt spid="13"/>
                                        </p:tgtEl>
                                        <p:attrNameLst>
                                          <p:attrName>r</p:attrName>
                                        </p:attrNameLst>
                                      </p:cBhvr>
                                    </p:animRot>
                                    <p:animRot by="120000">
                                      <p:cBhvr>
                                        <p:cTn id="10" dur="300" fill="hold">
                                          <p:stCondLst>
                                            <p:cond delay="12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descr="Decorative shape">
            <a:extLst>
              <a:ext uri="{FF2B5EF4-FFF2-40B4-BE49-F238E27FC236}">
                <a16:creationId xmlns:a16="http://schemas.microsoft.com/office/drawing/2014/main" id="{7ED54AEA-FE63-D864-98A6-514C9E865379}"/>
              </a:ext>
            </a:extLst>
          </p:cNvPr>
          <p:cNvSpPr/>
          <p:nvPr/>
        </p:nvSpPr>
        <p:spPr>
          <a:xfrm>
            <a:off x="772131" y="1006474"/>
            <a:ext cx="10264963" cy="5486400"/>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B292"/>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6531BA7-9E09-9429-7F64-EA12690A2595}"/>
              </a:ext>
            </a:extLst>
          </p:cNvPr>
          <p:cNvSpPr>
            <a:spLocks noGrp="1"/>
          </p:cNvSpPr>
          <p:nvPr>
            <p:ph type="title"/>
          </p:nvPr>
        </p:nvSpPr>
        <p:spPr/>
        <p:txBody>
          <a:bodyPr>
            <a:normAutofit/>
          </a:bodyPr>
          <a:lstStyle/>
          <a:p>
            <a:r>
              <a:rPr lang="en-GB">
                <a:latin typeface="Arial" panose="020B0604020202020204" pitchFamily="34" charset="0"/>
                <a:cs typeface="Arial" panose="020B0604020202020204" pitchFamily="34" charset="0"/>
              </a:rPr>
              <a:t>Research Task 4</a:t>
            </a:r>
            <a:endParaRPr lang="en-US"/>
          </a:p>
        </p:txBody>
      </p:sp>
      <p:sp>
        <p:nvSpPr>
          <p:cNvPr id="3" name="Content Placeholder 2">
            <a:extLst>
              <a:ext uri="{FF2B5EF4-FFF2-40B4-BE49-F238E27FC236}">
                <a16:creationId xmlns:a16="http://schemas.microsoft.com/office/drawing/2014/main" id="{D7C80E17-315B-2D2E-8FF5-AC3228B581D2}"/>
              </a:ext>
            </a:extLst>
          </p:cNvPr>
          <p:cNvSpPr>
            <a:spLocks noGrp="1"/>
          </p:cNvSpPr>
          <p:nvPr>
            <p:ph idx="1"/>
          </p:nvPr>
        </p:nvSpPr>
        <p:spPr>
          <a:xfrm>
            <a:off x="1630325" y="1495572"/>
            <a:ext cx="8931349" cy="4040372"/>
          </a:xfrm>
        </p:spPr>
        <p:txBody>
          <a:bodyPr/>
          <a:lstStyle/>
          <a:p>
            <a:r>
              <a:rPr lang="en-GB" sz="2400" b="1">
                <a:latin typeface="Arial" panose="020B0604020202020204" pitchFamily="34" charset="0"/>
                <a:cs typeface="Arial" panose="020B0604020202020204" pitchFamily="34" charset="0"/>
              </a:rPr>
              <a:t>As you discovered earlier, England sent medical equipment to Australia to help them during the 1937 Polio epidemic.</a:t>
            </a:r>
          </a:p>
          <a:p>
            <a:endParaRPr lang="en-GB" sz="2000">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Can you now try to find:</a:t>
            </a:r>
          </a:p>
          <a:p>
            <a:r>
              <a:rPr lang="en-GB" sz="2400">
                <a:latin typeface="Arial" panose="020B0604020202020204" pitchFamily="34" charset="0"/>
                <a:cs typeface="Arial" panose="020B0604020202020204" pitchFamily="34" charset="0"/>
              </a:rPr>
              <a:t>Examples of British companies helping Empire countries deal with infectious diseases.</a:t>
            </a:r>
          </a:p>
          <a:p>
            <a:r>
              <a:rPr lang="en-GB" sz="2400">
                <a:latin typeface="Arial" panose="020B0604020202020204" pitchFamily="34" charset="0"/>
                <a:cs typeface="Arial" panose="020B0604020202020204" pitchFamily="34" charset="0"/>
              </a:rPr>
              <a:t>Did they help for free?</a:t>
            </a:r>
          </a:p>
          <a:p>
            <a:r>
              <a:rPr lang="en-GB" sz="2400">
                <a:latin typeface="Arial" panose="020B0604020202020204" pitchFamily="34" charset="0"/>
                <a:cs typeface="Arial" panose="020B0604020202020204" pitchFamily="34" charset="0"/>
              </a:rPr>
              <a:t>Did they ever refuse to help?</a:t>
            </a:r>
          </a:p>
          <a:p>
            <a:r>
              <a:rPr lang="en-GB" sz="2400">
                <a:latin typeface="Arial" panose="020B0604020202020204" pitchFamily="34" charset="0"/>
                <a:cs typeface="Arial" panose="020B0604020202020204" pitchFamily="34" charset="0"/>
              </a:rPr>
              <a:t>In terms of hospitals and medical developments was it an advantage to be in the British Empire?</a:t>
            </a:r>
          </a:p>
        </p:txBody>
      </p:sp>
    </p:spTree>
    <p:extLst>
      <p:ext uri="{BB962C8B-B14F-4D97-AF65-F5344CB8AC3E}">
        <p14:creationId xmlns:p14="http://schemas.microsoft.com/office/powerpoint/2010/main" val="1150725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704C0-633B-8CC7-B43A-7B2F1CF3AB18}"/>
              </a:ext>
            </a:extLst>
          </p:cNvPr>
          <p:cNvSpPr>
            <a:spLocks noGrp="1"/>
          </p:cNvSpPr>
          <p:nvPr>
            <p:ph type="title"/>
          </p:nvPr>
        </p:nvSpPr>
        <p:spPr/>
        <p:txBody>
          <a:bodyPr>
            <a:normAutofit/>
          </a:bodyPr>
          <a:lstStyle/>
          <a:p>
            <a:r>
              <a:rPr lang="en-GB" sz="3200">
                <a:latin typeface="Arial" panose="020B0604020202020204" pitchFamily="34" charset="0"/>
                <a:cs typeface="Arial" panose="020B0604020202020204" pitchFamily="34" charset="0"/>
              </a:rPr>
              <a:t>Vaccination </a:t>
            </a:r>
            <a:r>
              <a:rPr lang="en-GB" sz="3200">
                <a:solidFill>
                  <a:schemeClr val="bg1"/>
                </a:solidFill>
                <a:latin typeface="Arial" panose="020B0604020202020204" pitchFamily="34" charset="0"/>
                <a:cs typeface="Arial" panose="020B0604020202020204" pitchFamily="34" charset="0"/>
              </a:rPr>
              <a:t>1</a:t>
            </a:r>
            <a:endParaRPr lang="en-US">
              <a:solidFill>
                <a:schemeClr val="bg1"/>
              </a:solidFill>
            </a:endParaRPr>
          </a:p>
        </p:txBody>
      </p:sp>
      <p:sp>
        <p:nvSpPr>
          <p:cNvPr id="3" name="Content Placeholder 2">
            <a:extLst>
              <a:ext uri="{FF2B5EF4-FFF2-40B4-BE49-F238E27FC236}">
                <a16:creationId xmlns:a16="http://schemas.microsoft.com/office/drawing/2014/main" id="{AB03C2FD-5B62-736B-3716-CE2B7AFA8F77}"/>
              </a:ext>
            </a:extLst>
          </p:cNvPr>
          <p:cNvSpPr>
            <a:spLocks noGrp="1"/>
          </p:cNvSpPr>
          <p:nvPr>
            <p:ph idx="1"/>
          </p:nvPr>
        </p:nvSpPr>
        <p:spPr>
          <a:xfrm>
            <a:off x="574157" y="1312609"/>
            <a:ext cx="4380615" cy="5076315"/>
          </a:xfrm>
        </p:spPr>
        <p:txBody>
          <a:bodyPr/>
          <a:lstStyle/>
          <a:p>
            <a:r>
              <a:rPr lang="en-GB" sz="2000">
                <a:latin typeface="Arial" panose="020B0604020202020204" pitchFamily="34" charset="0"/>
                <a:cs typeface="Arial" panose="020B0604020202020204" pitchFamily="34" charset="0"/>
              </a:rPr>
              <a:t>In 2020 scientists across the world worked on a vaccine for Covid-19. </a:t>
            </a:r>
          </a:p>
          <a:p>
            <a:r>
              <a:rPr lang="en-GB" sz="2000">
                <a:latin typeface="Arial" panose="020B0604020202020204" pitchFamily="34" charset="0"/>
                <a:cs typeface="Arial" panose="020B0604020202020204" pitchFamily="34" charset="0"/>
              </a:rPr>
              <a:t>The process of vaccinating people is called immunisation. It means people either can’t catch a disease, or if they do, the symptoms will be very mild and they won’t be very ill.</a:t>
            </a:r>
          </a:p>
          <a:p>
            <a:r>
              <a:rPr lang="en-GB" sz="2000">
                <a:latin typeface="Arial" panose="020B0604020202020204" pitchFamily="34" charset="0"/>
                <a:cs typeface="Arial" panose="020B0604020202020204" pitchFamily="34" charset="0"/>
              </a:rPr>
              <a:t>Immunisation is one of the most successful and cost-effective health treatments ever invented. Every year 2-3 million deaths are prevented from a wide variety of diseases across the world by immunisation programmes.</a:t>
            </a:r>
            <a:endParaRPr lang="en-US"/>
          </a:p>
        </p:txBody>
      </p:sp>
      <p:pic>
        <p:nvPicPr>
          <p:cNvPr id="11" name="Picture Placeholder 10" descr="A person injecting another person's arm&#10;&#10;">
            <a:extLst>
              <a:ext uri="{FF2B5EF4-FFF2-40B4-BE49-F238E27FC236}">
                <a16:creationId xmlns:a16="http://schemas.microsoft.com/office/drawing/2014/main" id="{2E224B9E-A354-A072-DF69-745755ABECC3}"/>
              </a:ext>
            </a:extLst>
          </p:cNvPr>
          <p:cNvPicPr>
            <a:picLocks noGrp="1" noChangeAspect="1"/>
          </p:cNvPicPr>
          <p:nvPr>
            <p:ph type="pic" sz="quarter" idx="13"/>
          </p:nvPr>
        </p:nvPicPr>
        <p:blipFill>
          <a:blip r:embed="rId3"/>
          <a:srcRect t="4370" b="4370"/>
          <a:stretch>
            <a:fillRect/>
          </a:stretch>
        </p:blipFill>
        <p:spPr>
          <a:xfrm>
            <a:off x="5649446" y="365126"/>
            <a:ext cx="5968397" cy="4359009"/>
          </a:xfrm>
        </p:spPr>
      </p:pic>
    </p:spTree>
    <p:extLst>
      <p:ext uri="{BB962C8B-B14F-4D97-AF65-F5344CB8AC3E}">
        <p14:creationId xmlns:p14="http://schemas.microsoft.com/office/powerpoint/2010/main" val="36263188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704C0-633B-8CC7-B43A-7B2F1CF3AB18}"/>
              </a:ext>
            </a:extLst>
          </p:cNvPr>
          <p:cNvSpPr>
            <a:spLocks noGrp="1"/>
          </p:cNvSpPr>
          <p:nvPr>
            <p:ph type="title"/>
          </p:nvPr>
        </p:nvSpPr>
        <p:spPr/>
        <p:txBody>
          <a:bodyPr>
            <a:normAutofit/>
          </a:bodyPr>
          <a:lstStyle/>
          <a:p>
            <a:r>
              <a:rPr lang="en-GB" sz="3200">
                <a:latin typeface="Arial" panose="020B0604020202020204" pitchFamily="34" charset="0"/>
                <a:cs typeface="Arial" panose="020B0604020202020204" pitchFamily="34" charset="0"/>
              </a:rPr>
              <a:t>Vaccination </a:t>
            </a:r>
            <a:r>
              <a:rPr lang="en-GB" sz="3200">
                <a:solidFill>
                  <a:schemeClr val="bg1"/>
                </a:solidFill>
                <a:latin typeface="Arial" panose="020B0604020202020204" pitchFamily="34" charset="0"/>
                <a:cs typeface="Arial" panose="020B0604020202020204" pitchFamily="34" charset="0"/>
              </a:rPr>
              <a:t>2</a:t>
            </a:r>
            <a:endParaRPr lang="en-US">
              <a:solidFill>
                <a:schemeClr val="bg1"/>
              </a:solidFill>
            </a:endParaRPr>
          </a:p>
        </p:txBody>
      </p:sp>
      <p:sp>
        <p:nvSpPr>
          <p:cNvPr id="3" name="Content Placeholder 2">
            <a:extLst>
              <a:ext uri="{FF2B5EF4-FFF2-40B4-BE49-F238E27FC236}">
                <a16:creationId xmlns:a16="http://schemas.microsoft.com/office/drawing/2014/main" id="{AB03C2FD-5B62-736B-3716-CE2B7AFA8F77}"/>
              </a:ext>
            </a:extLst>
          </p:cNvPr>
          <p:cNvSpPr>
            <a:spLocks noGrp="1"/>
          </p:cNvSpPr>
          <p:nvPr>
            <p:ph idx="1"/>
          </p:nvPr>
        </p:nvSpPr>
        <p:spPr>
          <a:xfrm>
            <a:off x="680484" y="1780442"/>
            <a:ext cx="3487480" cy="5545391"/>
          </a:xfrm>
        </p:spPr>
        <p:txBody>
          <a:bodyPr/>
          <a:lstStyle/>
          <a:p>
            <a:r>
              <a:rPr lang="en-GB" sz="2000">
                <a:latin typeface="Arial" panose="020B0604020202020204" pitchFamily="34" charset="0"/>
                <a:cs typeface="Arial" panose="020B0604020202020204" pitchFamily="34" charset="0"/>
              </a:rPr>
              <a:t>In England it has completely stopped anyone from getting a disease called smallpox. Smallpox was a very serious disease in 18th century Europe. </a:t>
            </a:r>
          </a:p>
          <a:p>
            <a:r>
              <a:rPr lang="en-GB" sz="2000">
                <a:latin typeface="Arial" panose="020B0604020202020204" pitchFamily="34" charset="0"/>
                <a:cs typeface="Arial" panose="020B0604020202020204" pitchFamily="34" charset="0"/>
              </a:rPr>
              <a:t>It killed more than 400,000 people each year and was known as the ‘speckled monster’ in England. </a:t>
            </a:r>
          </a:p>
          <a:p>
            <a:r>
              <a:rPr lang="en-GB" sz="2000">
                <a:latin typeface="Arial" panose="020B0604020202020204" pitchFamily="34" charset="0"/>
                <a:cs typeface="Arial" panose="020B0604020202020204" pitchFamily="34" charset="0"/>
              </a:rPr>
              <a:t>But one man (&amp; a cow called Blossom!) set out to change all that!</a:t>
            </a:r>
          </a:p>
          <a:p>
            <a:endParaRPr lang="en-GB" sz="2000">
              <a:latin typeface="Arial" panose="020B0604020202020204" pitchFamily="34" charset="0"/>
              <a:cs typeface="Arial" panose="020B0604020202020204" pitchFamily="34" charset="0"/>
            </a:endParaRPr>
          </a:p>
          <a:p>
            <a:endParaRPr lang="en-US"/>
          </a:p>
        </p:txBody>
      </p:sp>
      <p:pic>
        <p:nvPicPr>
          <p:cNvPr id="13" name="Picture Placeholder 12" descr="A cow with horns looking at the camera&#10;">
            <a:extLst>
              <a:ext uri="{FF2B5EF4-FFF2-40B4-BE49-F238E27FC236}">
                <a16:creationId xmlns:a16="http://schemas.microsoft.com/office/drawing/2014/main" id="{388CB255-5CA5-22EF-DCF0-E58F1BBF9E54}"/>
              </a:ext>
            </a:extLst>
          </p:cNvPr>
          <p:cNvPicPr>
            <a:picLocks noGrp="1" noChangeAspect="1"/>
          </p:cNvPicPr>
          <p:nvPr>
            <p:ph type="pic" sz="quarter" idx="14"/>
          </p:nvPr>
        </p:nvPicPr>
        <p:blipFill>
          <a:blip r:embed="rId3"/>
          <a:srcRect t="9420" b="9420"/>
          <a:stretch>
            <a:fillRect/>
          </a:stretch>
        </p:blipFill>
        <p:spPr>
          <a:xfrm>
            <a:off x="4393500" y="1240631"/>
            <a:ext cx="6819952" cy="4771003"/>
          </a:xfrm>
        </p:spPr>
      </p:pic>
    </p:spTree>
    <p:extLst>
      <p:ext uri="{BB962C8B-B14F-4D97-AF65-F5344CB8AC3E}">
        <p14:creationId xmlns:p14="http://schemas.microsoft.com/office/powerpoint/2010/main" val="29384524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ED3AE-7A3F-7C20-F5CE-42424490480C}"/>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Dr Edward Jenner </a:t>
            </a:r>
            <a:r>
              <a:rPr lang="en-GB">
                <a:solidFill>
                  <a:schemeClr val="bg1"/>
                </a:solidFill>
                <a:latin typeface="Arial" panose="020B0604020202020204" pitchFamily="34" charset="0"/>
                <a:cs typeface="Arial" panose="020B0604020202020204" pitchFamily="34" charset="0"/>
              </a:rPr>
              <a:t>1</a:t>
            </a:r>
            <a:endParaRPr lang="en-US">
              <a:solidFill>
                <a:schemeClr val="bg1"/>
              </a:solidFill>
            </a:endParaRPr>
          </a:p>
        </p:txBody>
      </p:sp>
      <p:sp>
        <p:nvSpPr>
          <p:cNvPr id="3" name="Content Placeholder 2">
            <a:extLst>
              <a:ext uri="{FF2B5EF4-FFF2-40B4-BE49-F238E27FC236}">
                <a16:creationId xmlns:a16="http://schemas.microsoft.com/office/drawing/2014/main" id="{7B50A161-2083-C8D2-6894-694235F892AD}"/>
              </a:ext>
            </a:extLst>
          </p:cNvPr>
          <p:cNvSpPr>
            <a:spLocks noGrp="1"/>
          </p:cNvSpPr>
          <p:nvPr>
            <p:ph idx="1"/>
          </p:nvPr>
        </p:nvSpPr>
        <p:spPr>
          <a:xfrm>
            <a:off x="381886" y="1470244"/>
            <a:ext cx="4402766" cy="5022630"/>
          </a:xfrm>
        </p:spPr>
        <p:txBody>
          <a:bodyPr/>
          <a:lstStyle/>
          <a:p>
            <a:r>
              <a:rPr lang="en-GB" sz="2000">
                <a:latin typeface="Arial" panose="020B0604020202020204" pitchFamily="34" charset="0"/>
                <a:cs typeface="Arial" panose="020B0604020202020204" pitchFamily="34" charset="0"/>
              </a:rPr>
              <a:t>This hut belonged to Dr Edward Jenner (1749-1823) . </a:t>
            </a:r>
          </a:p>
          <a:p>
            <a:r>
              <a:rPr lang="en-GB" sz="2000">
                <a:latin typeface="Arial" panose="020B0604020202020204" pitchFamily="34" charset="0"/>
                <a:cs typeface="Arial" panose="020B0604020202020204" pitchFamily="34" charset="0"/>
              </a:rPr>
              <a:t>It is where he did his first vaccination against smallpox in 1796. </a:t>
            </a:r>
          </a:p>
          <a:p>
            <a:r>
              <a:rPr lang="en-GB" sz="2000">
                <a:latin typeface="Arial" panose="020B0604020202020204" pitchFamily="34" charset="0"/>
                <a:cs typeface="Arial" panose="020B0604020202020204" pitchFamily="34" charset="0"/>
              </a:rPr>
              <a:t>Edward was working as a country doctor in Gloucestershire. </a:t>
            </a:r>
          </a:p>
          <a:p>
            <a:r>
              <a:rPr lang="en-GB" sz="2000">
                <a:latin typeface="Arial" panose="020B0604020202020204" pitchFamily="34" charset="0"/>
                <a:cs typeface="Arial" panose="020B0604020202020204" pitchFamily="34" charset="0"/>
              </a:rPr>
              <a:t>He was able to see a link between cowpox, a relatively mild disease, and the deadly smallpox. </a:t>
            </a:r>
          </a:p>
          <a:p>
            <a:r>
              <a:rPr lang="en-GB" sz="2000">
                <a:latin typeface="Arial" panose="020B0604020202020204" pitchFamily="34" charset="0"/>
                <a:cs typeface="Arial" panose="020B0604020202020204" pitchFamily="34" charset="0"/>
              </a:rPr>
              <a:t>It was widely known that getting cowpox would stop you from getting smallpox, but Edward was the first to carry out controlled experiments. </a:t>
            </a:r>
          </a:p>
        </p:txBody>
      </p:sp>
      <p:pic>
        <p:nvPicPr>
          <p:cNvPr id="4" name="Picture 3" descr="A black and white photo of a round hut with a thatched roof surrounded by trees. ">
            <a:extLst>
              <a:ext uri="{FF2B5EF4-FFF2-40B4-BE49-F238E27FC236}">
                <a16:creationId xmlns:a16="http://schemas.microsoft.com/office/drawing/2014/main" id="{6429E8D0-F3B7-D582-0D8C-18B29CD034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236" t="2635" r="11805" b="3288"/>
          <a:stretch/>
        </p:blipFill>
        <p:spPr>
          <a:xfrm>
            <a:off x="5273749" y="423530"/>
            <a:ext cx="5779960" cy="6010939"/>
          </a:xfrm>
          <a:prstGeom prst="rect">
            <a:avLst/>
          </a:prstGeom>
        </p:spPr>
      </p:pic>
    </p:spTree>
    <p:extLst>
      <p:ext uri="{BB962C8B-B14F-4D97-AF65-F5344CB8AC3E}">
        <p14:creationId xmlns:p14="http://schemas.microsoft.com/office/powerpoint/2010/main" val="40483240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3A40A-E437-21CA-3919-71BB2271A746}"/>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Dr Edward Jenner </a:t>
            </a:r>
            <a:r>
              <a:rPr lang="en-GB">
                <a:solidFill>
                  <a:schemeClr val="bg1"/>
                </a:solidFill>
                <a:latin typeface="Arial" panose="020B0604020202020204" pitchFamily="34" charset="0"/>
                <a:cs typeface="Arial" panose="020B0604020202020204" pitchFamily="34" charset="0"/>
              </a:rPr>
              <a:t>2</a:t>
            </a:r>
            <a:endParaRPr lang="en-US">
              <a:solidFill>
                <a:schemeClr val="bg1"/>
              </a:solidFill>
            </a:endParaRPr>
          </a:p>
        </p:txBody>
      </p:sp>
      <p:sp>
        <p:nvSpPr>
          <p:cNvPr id="3" name="Content Placeholder 2">
            <a:extLst>
              <a:ext uri="{FF2B5EF4-FFF2-40B4-BE49-F238E27FC236}">
                <a16:creationId xmlns:a16="http://schemas.microsoft.com/office/drawing/2014/main" id="{6C04785E-0D84-2AEB-7C92-BF0810603F82}"/>
              </a:ext>
            </a:extLst>
          </p:cNvPr>
          <p:cNvSpPr>
            <a:spLocks noGrp="1"/>
          </p:cNvSpPr>
          <p:nvPr>
            <p:ph idx="1"/>
          </p:nvPr>
        </p:nvSpPr>
        <p:spPr>
          <a:xfrm>
            <a:off x="381886" y="1470244"/>
            <a:ext cx="5125780" cy="5022630"/>
          </a:xfrm>
        </p:spPr>
        <p:txBody>
          <a:bodyPr/>
          <a:lstStyle/>
          <a:p>
            <a:r>
              <a:rPr lang="en-GB" sz="2000">
                <a:latin typeface="Arial" panose="020B0604020202020204" pitchFamily="34" charset="0"/>
                <a:cs typeface="Arial" panose="020B0604020202020204" pitchFamily="34" charset="0"/>
              </a:rPr>
              <a:t>On 14 May 1796, in this very hut, Edward scraped pus from cowpox blisters on the hands of Sarah </a:t>
            </a:r>
            <a:r>
              <a:rPr lang="en-GB" sz="2000" err="1">
                <a:latin typeface="Arial" panose="020B0604020202020204" pitchFamily="34" charset="0"/>
                <a:cs typeface="Arial" panose="020B0604020202020204" pitchFamily="34" charset="0"/>
              </a:rPr>
              <a:t>Nelmes</a:t>
            </a:r>
            <a:r>
              <a:rPr lang="en-GB" sz="2000">
                <a:latin typeface="Arial" panose="020B0604020202020204" pitchFamily="34" charset="0"/>
                <a:cs typeface="Arial" panose="020B0604020202020204" pitchFamily="34" charset="0"/>
              </a:rPr>
              <a:t>, a milkmaid who had caught the virus from a cow called Blossom. </a:t>
            </a:r>
          </a:p>
          <a:p>
            <a:r>
              <a:rPr lang="en-GB" sz="2000">
                <a:latin typeface="Arial" panose="020B0604020202020204" pitchFamily="34" charset="0"/>
                <a:cs typeface="Arial" panose="020B0604020202020204" pitchFamily="34" charset="0"/>
              </a:rPr>
              <a:t>He then used the pus to inoculate James Phipps, his gardener's 8-year-old son, by inserting it into a cut.</a:t>
            </a:r>
          </a:p>
          <a:p>
            <a:r>
              <a:rPr lang="en-GB" sz="2000">
                <a:latin typeface="Arial" panose="020B0604020202020204" pitchFamily="34" charset="0"/>
                <a:cs typeface="Arial" panose="020B0604020202020204" pitchFamily="34" charset="0"/>
              </a:rPr>
              <a:t>James had a fever and had some uneasiness, but no full-blown infection, and a few days later was fully recovered!</a:t>
            </a:r>
          </a:p>
          <a:p>
            <a:r>
              <a:rPr lang="en-GB" sz="2000">
                <a:latin typeface="Arial" panose="020B0604020202020204" pitchFamily="34" charset="0"/>
                <a:cs typeface="Arial" panose="020B0604020202020204" pitchFamily="34" charset="0"/>
              </a:rPr>
              <a:t>Edward repeated the experiment on James two more times, using smallpox ‘material’, but James never got smallpox – he was immune!</a:t>
            </a:r>
          </a:p>
        </p:txBody>
      </p:sp>
      <p:pic>
        <p:nvPicPr>
          <p:cNvPr id="4" name="Picture 3" descr="The inside of a hut with a thatched roof. There are a couple of small pictures on the wall and a fireplace. ">
            <a:extLst>
              <a:ext uri="{FF2B5EF4-FFF2-40B4-BE49-F238E27FC236}">
                <a16:creationId xmlns:a16="http://schemas.microsoft.com/office/drawing/2014/main" id="{3CEF1260-9F96-2D05-288F-FF04D576B9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78" t="2460" r="3100" b="3194"/>
          <a:stretch/>
        </p:blipFill>
        <p:spPr>
          <a:xfrm>
            <a:off x="6337005" y="419148"/>
            <a:ext cx="4695147" cy="6073726"/>
          </a:xfrm>
          <a:prstGeom prst="rect">
            <a:avLst/>
          </a:prstGeom>
        </p:spPr>
      </p:pic>
    </p:spTree>
    <p:extLst>
      <p:ext uri="{BB962C8B-B14F-4D97-AF65-F5344CB8AC3E}">
        <p14:creationId xmlns:p14="http://schemas.microsoft.com/office/powerpoint/2010/main" val="42398268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82B74-72EA-F289-C5B8-501FA7CF4225}"/>
              </a:ext>
            </a:extLst>
          </p:cNvPr>
          <p:cNvSpPr>
            <a:spLocks noGrp="1"/>
          </p:cNvSpPr>
          <p:nvPr>
            <p:ph type="title"/>
          </p:nvPr>
        </p:nvSpPr>
        <p:spPr/>
        <p:txBody>
          <a:bodyPr/>
          <a:lstStyle/>
          <a:p>
            <a:r>
              <a:rPr lang="en-US"/>
              <a:t>Activity 4</a:t>
            </a:r>
          </a:p>
        </p:txBody>
      </p:sp>
      <p:sp>
        <p:nvSpPr>
          <p:cNvPr id="3" name="Content Placeholder 2">
            <a:extLst>
              <a:ext uri="{FF2B5EF4-FFF2-40B4-BE49-F238E27FC236}">
                <a16:creationId xmlns:a16="http://schemas.microsoft.com/office/drawing/2014/main" id="{09F296A6-7EC7-016D-1CC1-EDBD26D73AE7}"/>
              </a:ext>
            </a:extLst>
          </p:cNvPr>
          <p:cNvSpPr>
            <a:spLocks noGrp="1"/>
          </p:cNvSpPr>
          <p:nvPr>
            <p:ph idx="1"/>
          </p:nvPr>
        </p:nvSpPr>
        <p:spPr>
          <a:xfrm>
            <a:off x="485109" y="1722984"/>
            <a:ext cx="5022887" cy="5022630"/>
          </a:xfrm>
        </p:spPr>
        <p:txBody>
          <a:bodyPr/>
          <a:lstStyle/>
          <a:p>
            <a:r>
              <a:rPr lang="en-GB" sz="2000">
                <a:latin typeface="Arial" panose="020B0604020202020204" pitchFamily="34" charset="0"/>
                <a:cs typeface="Arial" panose="020B0604020202020204" pitchFamily="34" charset="0"/>
              </a:rPr>
              <a:t>New medical treatments often create what we call ethical dilemmas. Think about the situation between Edward and James.</a:t>
            </a:r>
          </a:p>
          <a:p>
            <a:endParaRPr lang="en-GB" sz="2000">
              <a:latin typeface="Arial" panose="020B0604020202020204" pitchFamily="34" charset="0"/>
              <a:cs typeface="Arial" panose="020B0604020202020204" pitchFamily="34" charset="0"/>
            </a:endParaRPr>
          </a:p>
          <a:p>
            <a:r>
              <a:rPr lang="en-GB" sz="2000" b="1">
                <a:latin typeface="Arial" panose="020B0604020202020204" pitchFamily="34" charset="0"/>
                <a:cs typeface="Arial" panose="020B0604020202020204" pitchFamily="34" charset="0"/>
              </a:rPr>
              <a:t>Was Edward right to experiment on an 8 year old boy? </a:t>
            </a:r>
          </a:p>
          <a:p>
            <a:r>
              <a:rPr lang="en-GB" sz="2000" b="1">
                <a:latin typeface="Arial" panose="020B0604020202020204" pitchFamily="34" charset="0"/>
                <a:cs typeface="Arial" panose="020B0604020202020204" pitchFamily="34" charset="0"/>
              </a:rPr>
              <a:t>What were the risks? </a:t>
            </a:r>
          </a:p>
          <a:p>
            <a:r>
              <a:rPr lang="en-GB" sz="2000" b="1">
                <a:latin typeface="Arial" panose="020B0604020202020204" pitchFamily="34" charset="0"/>
                <a:cs typeface="Arial" panose="020B0604020202020204" pitchFamily="34" charset="0"/>
              </a:rPr>
              <a:t>What were the benefits? </a:t>
            </a:r>
          </a:p>
          <a:p>
            <a:r>
              <a:rPr lang="en-GB" sz="2000" b="1">
                <a:latin typeface="Arial" panose="020B0604020202020204" pitchFamily="34" charset="0"/>
                <a:cs typeface="Arial" panose="020B0604020202020204" pitchFamily="34" charset="0"/>
              </a:rPr>
              <a:t>On balance was this the right thing to do? </a:t>
            </a:r>
          </a:p>
          <a:p>
            <a:r>
              <a:rPr lang="en-GB" sz="2000" b="1">
                <a:latin typeface="Arial" panose="020B0604020202020204" pitchFamily="34" charset="0"/>
                <a:cs typeface="Arial" panose="020B0604020202020204" pitchFamily="34" charset="0"/>
              </a:rPr>
              <a:t>Do you think this would happen today? </a:t>
            </a:r>
          </a:p>
        </p:txBody>
      </p:sp>
      <p:pic>
        <p:nvPicPr>
          <p:cNvPr id="5" name="Picture Placeholder 12" descr="A cow with horns looking at the camera&#10;">
            <a:extLst>
              <a:ext uri="{FF2B5EF4-FFF2-40B4-BE49-F238E27FC236}">
                <a16:creationId xmlns:a16="http://schemas.microsoft.com/office/drawing/2014/main" id="{25F74096-26F1-2062-1924-3662BF04185F}"/>
              </a:ext>
            </a:extLst>
          </p:cNvPr>
          <p:cNvPicPr>
            <a:picLocks noChangeAspect="1"/>
          </p:cNvPicPr>
          <p:nvPr/>
        </p:nvPicPr>
        <p:blipFill>
          <a:blip r:embed="rId3"/>
          <a:srcRect t="9420" b="9420"/>
          <a:stretch>
            <a:fillRect/>
          </a:stretch>
        </p:blipFill>
        <p:spPr>
          <a:xfrm>
            <a:off x="5635917" y="391707"/>
            <a:ext cx="5492827" cy="3842592"/>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pic>
        <p:nvPicPr>
          <p:cNvPr id="8" name="Picture 4" descr="Decorative shape">
            <a:extLst>
              <a:ext uri="{FF2B5EF4-FFF2-40B4-BE49-F238E27FC236}">
                <a16:creationId xmlns:a16="http://schemas.microsoft.com/office/drawing/2014/main" id="{B13D962C-3410-12F4-172D-EE1198143F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581023" y="3352479"/>
            <a:ext cx="3772777" cy="2767391"/>
          </a:xfrm>
          <a:prstGeom prst="rect">
            <a:avLst/>
          </a:prstGeom>
        </p:spPr>
      </p:pic>
      <p:sp>
        <p:nvSpPr>
          <p:cNvPr id="7" name="TextBox 6">
            <a:extLst>
              <a:ext uri="{FF2B5EF4-FFF2-40B4-BE49-F238E27FC236}">
                <a16:creationId xmlns:a16="http://schemas.microsoft.com/office/drawing/2014/main" id="{B87B36C0-8804-B39E-0F2C-B73A472D2A19}"/>
              </a:ext>
            </a:extLst>
          </p:cNvPr>
          <p:cNvSpPr txBox="1"/>
          <p:nvPr/>
        </p:nvSpPr>
        <p:spPr>
          <a:xfrm>
            <a:off x="8280549" y="4371196"/>
            <a:ext cx="2254102" cy="1200329"/>
          </a:xfrm>
          <a:prstGeom prst="rect">
            <a:avLst/>
          </a:prstGeom>
          <a:noFill/>
        </p:spPr>
        <p:txBody>
          <a:bodyPr wrap="square">
            <a:spAutoFit/>
          </a:bodyPr>
          <a:lstStyle/>
          <a:p>
            <a:r>
              <a:rPr lang="en-GB" sz="2400" b="1">
                <a:latin typeface="Arial" panose="020B0604020202020204" pitchFamily="34" charset="0"/>
                <a:cs typeface="Arial" panose="020B0604020202020204" pitchFamily="34" charset="0"/>
              </a:rPr>
              <a:t>Did you know that </a:t>
            </a:r>
            <a:r>
              <a:rPr lang="en-GB" sz="2400" b="1" err="1">
                <a:latin typeface="Arial" panose="020B0604020202020204" pitchFamily="34" charset="0"/>
                <a:cs typeface="Arial" panose="020B0604020202020204" pitchFamily="34" charset="0"/>
              </a:rPr>
              <a:t>vacca</a:t>
            </a:r>
            <a:r>
              <a:rPr lang="en-GB" sz="2400" b="1">
                <a:latin typeface="Arial" panose="020B0604020202020204" pitchFamily="34" charset="0"/>
                <a:cs typeface="Arial" panose="020B0604020202020204" pitchFamily="34" charset="0"/>
              </a:rPr>
              <a:t> = cow in Latin!</a:t>
            </a:r>
          </a:p>
        </p:txBody>
      </p:sp>
    </p:spTree>
    <p:extLst>
      <p:ext uri="{BB962C8B-B14F-4D97-AF65-F5344CB8AC3E}">
        <p14:creationId xmlns:p14="http://schemas.microsoft.com/office/powerpoint/2010/main" val="24487651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8C56-C1AF-DEAC-7241-C9C0A91E3D94}"/>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Temple of Vaccinia </a:t>
            </a:r>
            <a:r>
              <a:rPr lang="en-GB">
                <a:solidFill>
                  <a:schemeClr val="bg1"/>
                </a:solidFill>
                <a:latin typeface="Arial" panose="020B0604020202020204" pitchFamily="34" charset="0"/>
                <a:cs typeface="Arial" panose="020B0604020202020204" pitchFamily="34" charset="0"/>
              </a:rPr>
              <a:t>1</a:t>
            </a:r>
            <a:endParaRPr lang="en-US">
              <a:solidFill>
                <a:schemeClr val="bg1"/>
              </a:solidFill>
            </a:endParaRPr>
          </a:p>
        </p:txBody>
      </p:sp>
      <p:sp>
        <p:nvSpPr>
          <p:cNvPr id="3" name="Content Placeholder 2">
            <a:extLst>
              <a:ext uri="{FF2B5EF4-FFF2-40B4-BE49-F238E27FC236}">
                <a16:creationId xmlns:a16="http://schemas.microsoft.com/office/drawing/2014/main" id="{12F3607A-410D-5887-79C7-7A81212E6775}"/>
              </a:ext>
            </a:extLst>
          </p:cNvPr>
          <p:cNvSpPr>
            <a:spLocks noGrp="1"/>
          </p:cNvSpPr>
          <p:nvPr>
            <p:ph idx="1"/>
          </p:nvPr>
        </p:nvSpPr>
        <p:spPr>
          <a:xfrm>
            <a:off x="637952" y="1339702"/>
            <a:ext cx="4912243" cy="5153172"/>
          </a:xfrm>
        </p:spPr>
        <p:txBody>
          <a:bodyPr/>
          <a:lstStyle/>
          <a:p>
            <a:r>
              <a:rPr lang="en-GB" sz="2000">
                <a:latin typeface="Arial" panose="020B0604020202020204" pitchFamily="34" charset="0"/>
                <a:cs typeface="Arial" panose="020B0604020202020204" pitchFamily="34" charset="0"/>
              </a:rPr>
              <a:t>In all, Edward tested his method on 23 people: all recovered fully and were completely immune to smallpox. </a:t>
            </a:r>
          </a:p>
          <a:p>
            <a:r>
              <a:rPr lang="en-GB" sz="2000">
                <a:latin typeface="Arial" panose="020B0604020202020204" pitchFamily="34" charset="0"/>
                <a:cs typeface="Arial" panose="020B0604020202020204" pitchFamily="34" charset="0"/>
              </a:rPr>
              <a:t>He ‘christened’ his hut the 'Temple of Vaccinia', and continued to use it to provide vaccinations to the poor of the district free of charge.</a:t>
            </a:r>
          </a:p>
          <a:p>
            <a:r>
              <a:rPr lang="en-GB" sz="2000">
                <a:latin typeface="Arial" panose="020B0604020202020204" pitchFamily="34" charset="0"/>
                <a:cs typeface="Arial" panose="020B0604020202020204" pitchFamily="34" charset="0"/>
              </a:rPr>
              <a:t>After he published his findings, there was an almost instantaneous response as his theory of vaccination was taken up globally, in the Americas, South-East Asia and China. </a:t>
            </a:r>
          </a:p>
          <a:p>
            <a:r>
              <a:rPr lang="en-GB" sz="2000">
                <a:latin typeface="Arial" panose="020B0604020202020204" pitchFamily="34" charset="0"/>
                <a:cs typeface="Arial" panose="020B0604020202020204" pitchFamily="34" charset="0"/>
              </a:rPr>
              <a:t>As a pioneer of vaccination, Edward is acknowledged as having </a:t>
            </a:r>
            <a:r>
              <a:rPr lang="en-GB" sz="2000" b="1">
                <a:latin typeface="Arial" panose="020B0604020202020204" pitchFamily="34" charset="0"/>
                <a:cs typeface="Arial" panose="020B0604020202020204" pitchFamily="34" charset="0"/>
              </a:rPr>
              <a:t>saved more lives than any other human!</a:t>
            </a:r>
          </a:p>
        </p:txBody>
      </p:sp>
      <p:pic>
        <p:nvPicPr>
          <p:cNvPr id="4" name="Picture 3" descr="A photo of a hut with a small arched doorway and thatched roof. ">
            <a:extLst>
              <a:ext uri="{FF2B5EF4-FFF2-40B4-BE49-F238E27FC236}">
                <a16:creationId xmlns:a16="http://schemas.microsoft.com/office/drawing/2014/main" id="{DDD343A7-9875-59D3-0A04-39B47D2CFE2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7252" b="14395"/>
          <a:stretch/>
        </p:blipFill>
        <p:spPr>
          <a:xfrm>
            <a:off x="5963981" y="365126"/>
            <a:ext cx="5168310" cy="6074273"/>
          </a:xfrm>
          <a:prstGeom prst="rect">
            <a:avLst/>
          </a:prstGeom>
        </p:spPr>
      </p:pic>
    </p:spTree>
    <p:extLst>
      <p:ext uri="{BB962C8B-B14F-4D97-AF65-F5344CB8AC3E}">
        <p14:creationId xmlns:p14="http://schemas.microsoft.com/office/powerpoint/2010/main" val="1881409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15B50-B7DD-8CB9-94F5-8BFDFE543607}"/>
              </a:ext>
            </a:extLst>
          </p:cNvPr>
          <p:cNvSpPr>
            <a:spLocks noGrp="1"/>
          </p:cNvSpPr>
          <p:nvPr>
            <p:ph type="title"/>
          </p:nvPr>
        </p:nvSpPr>
        <p:spPr/>
        <p:txBody>
          <a:bodyPr/>
          <a:lstStyle/>
          <a:p>
            <a:r>
              <a:rPr lang="en-US"/>
              <a:t>Isolation Hospital</a:t>
            </a:r>
          </a:p>
        </p:txBody>
      </p:sp>
      <p:sp>
        <p:nvSpPr>
          <p:cNvPr id="3" name="Content Placeholder 2">
            <a:extLst>
              <a:ext uri="{FF2B5EF4-FFF2-40B4-BE49-F238E27FC236}">
                <a16:creationId xmlns:a16="http://schemas.microsoft.com/office/drawing/2014/main" id="{A7FC9C15-D61C-5780-4382-89CE8E214D88}"/>
              </a:ext>
            </a:extLst>
          </p:cNvPr>
          <p:cNvSpPr>
            <a:spLocks noGrp="1"/>
          </p:cNvSpPr>
          <p:nvPr>
            <p:ph idx="1"/>
          </p:nvPr>
        </p:nvSpPr>
        <p:spPr>
          <a:xfrm>
            <a:off x="520263" y="2023448"/>
            <a:ext cx="2849881" cy="5022630"/>
          </a:xfrm>
        </p:spPr>
        <p:txBody>
          <a:bodyPr/>
          <a:lstStyle/>
          <a:p>
            <a:r>
              <a:rPr lang="en-GB" sz="2000">
                <a:latin typeface="Arial" panose="020B0604020202020204" pitchFamily="34" charset="0"/>
                <a:cs typeface="Arial" panose="020B0604020202020204" pitchFamily="34" charset="0"/>
              </a:rPr>
              <a:t>In history this type of building is called an ‘isolation hospital’. This is because those inside them needed to be kept isolated – away from other people. </a:t>
            </a:r>
          </a:p>
          <a:p>
            <a:r>
              <a:rPr lang="en-GB" sz="2000">
                <a:latin typeface="Arial" panose="020B0604020202020204" pitchFamily="34" charset="0"/>
                <a:cs typeface="Arial" panose="020B0604020202020204" pitchFamily="34" charset="0"/>
              </a:rPr>
              <a:t>This often included doctors and nurses, or those caring for the sick, as well the people who were sick themselves.</a:t>
            </a:r>
          </a:p>
        </p:txBody>
      </p:sp>
      <p:pic>
        <p:nvPicPr>
          <p:cNvPr id="4" name="Picture Placeholder 10" descr="A black and white aerial photo of one storey houses next to fields and trees.">
            <a:extLst>
              <a:ext uri="{FF2B5EF4-FFF2-40B4-BE49-F238E27FC236}">
                <a16:creationId xmlns:a16="http://schemas.microsoft.com/office/drawing/2014/main" id="{3354C65E-F8E0-0A06-D571-70461CA13F80}"/>
              </a:ext>
            </a:extLst>
          </p:cNvPr>
          <p:cNvPicPr>
            <a:picLocks noChangeAspect="1"/>
          </p:cNvPicPr>
          <p:nvPr/>
        </p:nvPicPr>
        <p:blipFill>
          <a:blip r:embed="rId3"/>
          <a:srcRect l="14803" r="14803"/>
          <a:stretch/>
        </p:blipFill>
        <p:spPr>
          <a:xfrm>
            <a:off x="3463641" y="1217304"/>
            <a:ext cx="7376967" cy="538775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pic>
      <p:sp>
        <p:nvSpPr>
          <p:cNvPr id="5" name="Picture 4" descr="Decorative shape">
            <a:extLst>
              <a:ext uri="{FF2B5EF4-FFF2-40B4-BE49-F238E27FC236}">
                <a16:creationId xmlns:a16="http://schemas.microsoft.com/office/drawing/2014/main" id="{591FA416-3213-06D2-C11B-AF7CF976CEFA}"/>
              </a:ext>
            </a:extLst>
          </p:cNvPr>
          <p:cNvSpPr/>
          <p:nvPr/>
        </p:nvSpPr>
        <p:spPr>
          <a:xfrm>
            <a:off x="7280877" y="507016"/>
            <a:ext cx="3944171" cy="1778984"/>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B292"/>
          </a:solidFill>
          <a:ln w="22699"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BDDF927C-8611-21E2-5817-3B87725476C5}"/>
              </a:ext>
            </a:extLst>
          </p:cNvPr>
          <p:cNvSpPr txBox="1"/>
          <p:nvPr/>
        </p:nvSpPr>
        <p:spPr>
          <a:xfrm>
            <a:off x="7566136" y="823119"/>
            <a:ext cx="3361109" cy="1200329"/>
          </a:xfrm>
          <a:prstGeom prst="rect">
            <a:avLst/>
          </a:prstGeom>
          <a:noFill/>
        </p:spPr>
        <p:txBody>
          <a:bodyPr wrap="square">
            <a:spAutoFit/>
          </a:bodyPr>
          <a:lstStyle/>
          <a:p>
            <a:r>
              <a:rPr lang="en-GB" sz="1800">
                <a:latin typeface="Arial" panose="020B0604020202020204" pitchFamily="34" charset="0"/>
                <a:cs typeface="Arial" panose="020B0604020202020204" pitchFamily="34" charset="0"/>
              </a:rPr>
              <a:t>The Nightingale Hospitals are just the latest in our history of buildings used to care for those with infectious diseases.</a:t>
            </a:r>
          </a:p>
        </p:txBody>
      </p:sp>
    </p:spTree>
    <p:extLst>
      <p:ext uri="{BB962C8B-B14F-4D97-AF65-F5344CB8AC3E}">
        <p14:creationId xmlns:p14="http://schemas.microsoft.com/office/powerpoint/2010/main" val="28471092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8C56-C1AF-DEAC-7241-C9C0A91E3D94}"/>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Temple of Vaccinia </a:t>
            </a:r>
            <a:r>
              <a:rPr lang="en-GB">
                <a:solidFill>
                  <a:schemeClr val="bg1"/>
                </a:solidFill>
                <a:latin typeface="Arial" panose="020B0604020202020204" pitchFamily="34" charset="0"/>
                <a:cs typeface="Arial" panose="020B0604020202020204" pitchFamily="34" charset="0"/>
              </a:rPr>
              <a:t>2</a:t>
            </a:r>
            <a:endParaRPr lang="en-US">
              <a:solidFill>
                <a:schemeClr val="bg1"/>
              </a:solidFill>
            </a:endParaRPr>
          </a:p>
        </p:txBody>
      </p:sp>
      <p:sp>
        <p:nvSpPr>
          <p:cNvPr id="3" name="Content Placeholder 2">
            <a:extLst>
              <a:ext uri="{FF2B5EF4-FFF2-40B4-BE49-F238E27FC236}">
                <a16:creationId xmlns:a16="http://schemas.microsoft.com/office/drawing/2014/main" id="{12F3607A-410D-5887-79C7-7A81212E6775}"/>
              </a:ext>
            </a:extLst>
          </p:cNvPr>
          <p:cNvSpPr>
            <a:spLocks noGrp="1"/>
          </p:cNvSpPr>
          <p:nvPr>
            <p:ph idx="1"/>
          </p:nvPr>
        </p:nvSpPr>
        <p:spPr>
          <a:xfrm>
            <a:off x="637952" y="1339702"/>
            <a:ext cx="4912243" cy="5153172"/>
          </a:xfrm>
        </p:spPr>
        <p:txBody>
          <a:bodyPr/>
          <a:lstStyle/>
          <a:p>
            <a:r>
              <a:rPr lang="en-GB" sz="2000">
                <a:latin typeface="Arial" panose="020B0604020202020204" pitchFamily="34" charset="0"/>
                <a:cs typeface="Arial" panose="020B0604020202020204" pitchFamily="34" charset="0"/>
              </a:rPr>
              <a:t>So important to our heritage is Edward’s hut that in 1952, it was </a:t>
            </a:r>
            <a:r>
              <a:rPr lang="en-GB" sz="2000">
                <a:latin typeface="Arial" panose="020B0604020202020204" pitchFamily="34" charset="0"/>
                <a:cs typeface="Arial" panose="020B0604020202020204" pitchFamily="34" charset="0"/>
                <a:hlinkClick r:id="rId3"/>
              </a:rPr>
              <a:t>listed as Grade II*</a:t>
            </a:r>
            <a:r>
              <a:rPr lang="en-GB" sz="2000">
                <a:latin typeface="Arial" panose="020B0604020202020204" pitchFamily="34" charset="0"/>
                <a:cs typeface="Arial" panose="020B0604020202020204" pitchFamily="34" charset="0"/>
              </a:rPr>
              <a:t>. That means it’s protected, so future generations can learn from it.</a:t>
            </a:r>
          </a:p>
          <a:p>
            <a:r>
              <a:rPr lang="en-GB" sz="2000">
                <a:latin typeface="Arial" panose="020B0604020202020204" pitchFamily="34" charset="0"/>
                <a:cs typeface="Arial" panose="020B0604020202020204" pitchFamily="34" charset="0"/>
              </a:rPr>
              <a:t>Before Edward’s brilliant work – and even for quite a while after it, there was still a great need for places dedicated to helping those infected with smallpox.</a:t>
            </a:r>
          </a:p>
          <a:p>
            <a:r>
              <a:rPr lang="en-GB" sz="2000">
                <a:latin typeface="Arial" panose="020B0604020202020204" pitchFamily="34" charset="0"/>
                <a:cs typeface="Arial" panose="020B0604020202020204" pitchFamily="34" charset="0"/>
              </a:rPr>
              <a:t>It was not until ‘The Vaccination Act’ of 1853 that all babies up to 3 month months old HAD to have a smallpox vaccination in England and Wales. </a:t>
            </a:r>
          </a:p>
          <a:p>
            <a:r>
              <a:rPr lang="en-GB" sz="2000">
                <a:latin typeface="Arial" panose="020B0604020202020204" pitchFamily="34" charset="0"/>
                <a:cs typeface="Arial" panose="020B0604020202020204" pitchFamily="34" charset="0"/>
              </a:rPr>
              <a:t>So let’s look at some other heritage related to smallpox here in England.</a:t>
            </a:r>
          </a:p>
        </p:txBody>
      </p:sp>
      <p:pic>
        <p:nvPicPr>
          <p:cNvPr id="4" name="Picture 3" descr="A photo of a hut with a small arched doorway and thatched roof. ">
            <a:extLst>
              <a:ext uri="{FF2B5EF4-FFF2-40B4-BE49-F238E27FC236}">
                <a16:creationId xmlns:a16="http://schemas.microsoft.com/office/drawing/2014/main" id="{DDD343A7-9875-59D3-0A04-39B47D2CFE2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7252" b="14395"/>
          <a:stretch/>
        </p:blipFill>
        <p:spPr>
          <a:xfrm>
            <a:off x="5963981" y="365126"/>
            <a:ext cx="5168310" cy="6074273"/>
          </a:xfrm>
          <a:prstGeom prst="rect">
            <a:avLst/>
          </a:prstGeom>
        </p:spPr>
      </p:pic>
    </p:spTree>
    <p:extLst>
      <p:ext uri="{BB962C8B-B14F-4D97-AF65-F5344CB8AC3E}">
        <p14:creationId xmlns:p14="http://schemas.microsoft.com/office/powerpoint/2010/main" val="11165962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FF460-3842-A62A-9BDF-D1F8397A0920}"/>
              </a:ext>
            </a:extLst>
          </p:cNvPr>
          <p:cNvSpPr>
            <a:spLocks noGrp="1"/>
          </p:cNvSpPr>
          <p:nvPr>
            <p:ph type="title"/>
          </p:nvPr>
        </p:nvSpPr>
        <p:spPr/>
        <p:txBody>
          <a:bodyPr>
            <a:normAutofit fontScale="90000"/>
          </a:bodyPr>
          <a:lstStyle/>
          <a:p>
            <a:r>
              <a:rPr lang="en-GB">
                <a:latin typeface="Arial" panose="020B0604020202020204" pitchFamily="34" charset="0"/>
                <a:cs typeface="Arial" panose="020B0604020202020204" pitchFamily="34" charset="0"/>
              </a:rPr>
              <a:t>The Old Pest House, </a:t>
            </a:r>
            <a:r>
              <a:rPr lang="en-GB" err="1">
                <a:latin typeface="Arial" panose="020B0604020202020204" pitchFamily="34" charset="0"/>
                <a:cs typeface="Arial" panose="020B0604020202020204" pitchFamily="34" charset="0"/>
              </a:rPr>
              <a:t>Byde</a:t>
            </a:r>
            <a:r>
              <a:rPr lang="en-GB">
                <a:latin typeface="Arial" panose="020B0604020202020204" pitchFamily="34" charset="0"/>
                <a:cs typeface="Arial" panose="020B0604020202020204" pitchFamily="34" charset="0"/>
              </a:rPr>
              <a:t> Street, Hertford, Hertfordshire.</a:t>
            </a:r>
            <a:endParaRPr lang="en-US"/>
          </a:p>
        </p:txBody>
      </p:sp>
      <p:sp>
        <p:nvSpPr>
          <p:cNvPr id="3" name="Content Placeholder 2">
            <a:extLst>
              <a:ext uri="{FF2B5EF4-FFF2-40B4-BE49-F238E27FC236}">
                <a16:creationId xmlns:a16="http://schemas.microsoft.com/office/drawing/2014/main" id="{5BB738FE-080B-1255-8494-13F9E67C27AD}"/>
              </a:ext>
            </a:extLst>
          </p:cNvPr>
          <p:cNvSpPr>
            <a:spLocks noGrp="1"/>
          </p:cNvSpPr>
          <p:nvPr>
            <p:ph idx="1"/>
          </p:nvPr>
        </p:nvSpPr>
        <p:spPr>
          <a:xfrm>
            <a:off x="744278" y="1679944"/>
            <a:ext cx="3317359" cy="4812930"/>
          </a:xfrm>
        </p:spPr>
        <p:txBody>
          <a:bodyPr/>
          <a:lstStyle/>
          <a:p>
            <a:r>
              <a:rPr lang="en-GB" sz="2000">
                <a:latin typeface="Arial" panose="020B0604020202020204" pitchFamily="34" charset="0"/>
                <a:cs typeface="Arial" panose="020B0604020202020204" pitchFamily="34" charset="0"/>
              </a:rPr>
              <a:t>This house was built in 1763 as an isolation hospital against smallpox by Thomas </a:t>
            </a:r>
            <a:r>
              <a:rPr lang="en-GB" sz="2000" err="1">
                <a:latin typeface="Arial" panose="020B0604020202020204" pitchFamily="34" charset="0"/>
                <a:cs typeface="Arial" panose="020B0604020202020204" pitchFamily="34" charset="0"/>
              </a:rPr>
              <a:t>Dimsdale</a:t>
            </a:r>
            <a:r>
              <a:rPr lang="en-GB" sz="2000">
                <a:latin typeface="Arial" panose="020B0604020202020204" pitchFamily="34" charset="0"/>
                <a:cs typeface="Arial" panose="020B0604020202020204" pitchFamily="34" charset="0"/>
              </a:rPr>
              <a:t> (1712-1800).</a:t>
            </a:r>
          </a:p>
          <a:p>
            <a:r>
              <a:rPr lang="en-GB" sz="2000">
                <a:latin typeface="Arial" panose="020B0604020202020204" pitchFamily="34" charset="0"/>
                <a:cs typeface="Arial" panose="020B0604020202020204" pitchFamily="34" charset="0"/>
              </a:rPr>
              <a:t>Thomas was also a doctor and pioneer of smallpox inoculation.</a:t>
            </a:r>
          </a:p>
          <a:p>
            <a:r>
              <a:rPr lang="en-GB" sz="2000">
                <a:latin typeface="Arial" panose="020B0604020202020204" pitchFamily="34" charset="0"/>
                <a:cs typeface="Arial" panose="020B0604020202020204" pitchFamily="34" charset="0"/>
              </a:rPr>
              <a:t>He lived next door and his house was known as 'The Inoculation House‘.</a:t>
            </a:r>
          </a:p>
        </p:txBody>
      </p:sp>
      <p:pic>
        <p:nvPicPr>
          <p:cNvPr id="4" name="Picture 3" descr="A photo of a house with a cottage feel. There is a door in the centre and bay windows either side. There are windows in the roof and a chimney either side. ">
            <a:extLst>
              <a:ext uri="{FF2B5EF4-FFF2-40B4-BE49-F238E27FC236}">
                <a16:creationId xmlns:a16="http://schemas.microsoft.com/office/drawing/2014/main" id="{AE79C14B-8215-1D39-9868-DF3459CCDB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73"/>
          <a:stretch/>
        </p:blipFill>
        <p:spPr>
          <a:xfrm>
            <a:off x="4742121" y="1288888"/>
            <a:ext cx="6187044" cy="5016219"/>
          </a:xfrm>
          <a:prstGeom prst="rect">
            <a:avLst/>
          </a:prstGeom>
        </p:spPr>
      </p:pic>
    </p:spTree>
    <p:extLst>
      <p:ext uri="{BB962C8B-B14F-4D97-AF65-F5344CB8AC3E}">
        <p14:creationId xmlns:p14="http://schemas.microsoft.com/office/powerpoint/2010/main" val="27367354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DC42D-05A0-79BA-B59D-08F64730D374}"/>
              </a:ext>
            </a:extLst>
          </p:cNvPr>
          <p:cNvSpPr>
            <a:spLocks noGrp="1"/>
          </p:cNvSpPr>
          <p:nvPr>
            <p:ph type="title"/>
          </p:nvPr>
        </p:nvSpPr>
        <p:spPr/>
        <p:txBody>
          <a:bodyPr>
            <a:normAutofit/>
          </a:bodyPr>
          <a:lstStyle/>
          <a:p>
            <a:r>
              <a:rPr lang="en-GB" sz="3200">
                <a:latin typeface="Arial" panose="020B0604020202020204" pitchFamily="34" charset="0"/>
                <a:cs typeface="Arial" panose="020B0604020202020204" pitchFamily="34" charset="0"/>
              </a:rPr>
              <a:t>Inoculation Vs Vaccination</a:t>
            </a:r>
            <a:endParaRPr lang="en-US"/>
          </a:p>
        </p:txBody>
      </p:sp>
      <p:sp>
        <p:nvSpPr>
          <p:cNvPr id="4" name="Picture 5" descr="Decorative shape">
            <a:extLst>
              <a:ext uri="{FF2B5EF4-FFF2-40B4-BE49-F238E27FC236}">
                <a16:creationId xmlns:a16="http://schemas.microsoft.com/office/drawing/2014/main" id="{95B9B3B5-CEA9-1E31-CCAB-1C465038D813}"/>
              </a:ext>
            </a:extLst>
          </p:cNvPr>
          <p:cNvSpPr/>
          <p:nvPr/>
        </p:nvSpPr>
        <p:spPr>
          <a:xfrm>
            <a:off x="934414" y="1212080"/>
            <a:ext cx="9506758" cy="5082393"/>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CF8F3FF1-B5A6-4DA5-3CD4-0F2394C18679}"/>
              </a:ext>
            </a:extLst>
          </p:cNvPr>
          <p:cNvSpPr>
            <a:spLocks noGrp="1"/>
          </p:cNvSpPr>
          <p:nvPr>
            <p:ph idx="1"/>
          </p:nvPr>
        </p:nvSpPr>
        <p:spPr>
          <a:xfrm>
            <a:off x="1583625" y="1871329"/>
            <a:ext cx="8208335" cy="4834195"/>
          </a:xfrm>
        </p:spPr>
        <p:txBody>
          <a:bodyPr/>
          <a:lstStyle/>
          <a:p>
            <a:r>
              <a:rPr lang="en-GB" sz="2000">
                <a:latin typeface="Arial" panose="020B0604020202020204" pitchFamily="34" charset="0"/>
                <a:cs typeface="Arial" panose="020B0604020202020204" pitchFamily="34" charset="0"/>
              </a:rPr>
              <a:t>Before Edward Jenner’s vaccine, Thomas </a:t>
            </a:r>
            <a:r>
              <a:rPr lang="en-GB" sz="2000" err="1">
                <a:latin typeface="Arial" panose="020B0604020202020204" pitchFamily="34" charset="0"/>
                <a:cs typeface="Arial" panose="020B0604020202020204" pitchFamily="34" charset="0"/>
              </a:rPr>
              <a:t>Dimsdale</a:t>
            </a:r>
            <a:r>
              <a:rPr lang="en-GB" sz="2000">
                <a:latin typeface="Arial" panose="020B0604020202020204" pitchFamily="34" charset="0"/>
                <a:cs typeface="Arial" panose="020B0604020202020204" pitchFamily="34" charset="0"/>
              </a:rPr>
              <a:t> inoculated people. This meant deliberately infecting them with actual smallpox, not cowpox. </a:t>
            </a:r>
          </a:p>
          <a:p>
            <a:r>
              <a:rPr lang="en-GB" sz="2000">
                <a:latin typeface="Arial" panose="020B0604020202020204" pitchFamily="34" charset="0"/>
                <a:cs typeface="Arial" panose="020B0604020202020204" pitchFamily="34" charset="0"/>
              </a:rPr>
              <a:t>This worked for many people, giving them a mild case of smallpox, from which they recovered and developed immunity.</a:t>
            </a:r>
          </a:p>
          <a:p>
            <a:r>
              <a:rPr lang="en-GB" sz="2000">
                <a:latin typeface="Arial" panose="020B0604020202020204" pitchFamily="34" charset="0"/>
                <a:cs typeface="Arial" panose="020B0604020202020204" pitchFamily="34" charset="0"/>
              </a:rPr>
              <a:t>But it didn’t work for everyone, some people who were given it got full-blown smallpox and died!</a:t>
            </a:r>
          </a:p>
          <a:p>
            <a:r>
              <a:rPr lang="en-GB" sz="2000">
                <a:latin typeface="Arial" panose="020B0604020202020204" pitchFamily="34" charset="0"/>
                <a:cs typeface="Arial" panose="020B0604020202020204" pitchFamily="34" charset="0"/>
              </a:rPr>
              <a:t>However, it was the work of earlier doctors like Thomas, who helped Edward find a better solution.</a:t>
            </a:r>
          </a:p>
          <a:p>
            <a:r>
              <a:rPr lang="en-GB" sz="2000">
                <a:latin typeface="Arial" panose="020B0604020202020204" pitchFamily="34" charset="0"/>
                <a:cs typeface="Arial" panose="020B0604020202020204" pitchFamily="34" charset="0"/>
              </a:rPr>
              <a:t>Both however, should be thankful to </a:t>
            </a:r>
            <a:r>
              <a:rPr lang="en-GB" sz="2000">
                <a:latin typeface="Arial" panose="020B0604020202020204" pitchFamily="34" charset="0"/>
                <a:cs typeface="Arial" panose="020B0604020202020204" pitchFamily="34" charset="0"/>
                <a:hlinkClick r:id="rId3"/>
              </a:rPr>
              <a:t>Lady Mary Wortley Montague</a:t>
            </a:r>
            <a:r>
              <a:rPr lang="en-GB" sz="2000">
                <a:latin typeface="Arial" panose="020B0604020202020204" pitchFamily="34" charset="0"/>
                <a:cs typeface="Arial" panose="020B0604020202020204" pitchFamily="34" charset="0"/>
              </a:rPr>
              <a:t>, who was influential in introducing the practice of inoculation into England.</a:t>
            </a:r>
          </a:p>
        </p:txBody>
      </p:sp>
    </p:spTree>
    <p:extLst>
      <p:ext uri="{BB962C8B-B14F-4D97-AF65-F5344CB8AC3E}">
        <p14:creationId xmlns:p14="http://schemas.microsoft.com/office/powerpoint/2010/main" val="15877793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F34E-961C-48B7-C1D7-FE83196DE0B7}"/>
              </a:ext>
            </a:extLst>
          </p:cNvPr>
          <p:cNvSpPr>
            <a:spLocks noGrp="1"/>
          </p:cNvSpPr>
          <p:nvPr>
            <p:ph type="title"/>
          </p:nvPr>
        </p:nvSpPr>
        <p:spPr/>
        <p:txBody>
          <a:bodyPr>
            <a:normAutofit fontScale="90000"/>
          </a:bodyPr>
          <a:lstStyle/>
          <a:p>
            <a:r>
              <a:rPr lang="en-GB">
                <a:latin typeface="Arial" panose="020B0604020202020204" pitchFamily="34" charset="0"/>
                <a:cs typeface="Arial" panose="020B0604020202020204" pitchFamily="34" charset="0"/>
              </a:rPr>
              <a:t>Grave of Edmund Dolling, Church Street, Mere, Wiltshire.</a:t>
            </a:r>
            <a:endParaRPr lang="en-US"/>
          </a:p>
        </p:txBody>
      </p:sp>
      <p:sp>
        <p:nvSpPr>
          <p:cNvPr id="5" name="Picture 3" descr="Decorative shape">
            <a:extLst>
              <a:ext uri="{FF2B5EF4-FFF2-40B4-BE49-F238E27FC236}">
                <a16:creationId xmlns:a16="http://schemas.microsoft.com/office/drawing/2014/main" id="{4A580E3A-654F-9C7B-157E-6C04841470D4}"/>
              </a:ext>
            </a:extLst>
          </p:cNvPr>
          <p:cNvSpPr/>
          <p:nvPr/>
        </p:nvSpPr>
        <p:spPr>
          <a:xfrm rot="275827">
            <a:off x="407860" y="1973976"/>
            <a:ext cx="6234998" cy="4167963"/>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FBECCC"/>
          </a:solidFill>
          <a:ln w="16366"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E25CA946-5A74-425C-87D6-59A06505775B}"/>
              </a:ext>
            </a:extLst>
          </p:cNvPr>
          <p:cNvSpPr>
            <a:spLocks noGrp="1"/>
          </p:cNvSpPr>
          <p:nvPr>
            <p:ph idx="1"/>
          </p:nvPr>
        </p:nvSpPr>
        <p:spPr>
          <a:xfrm>
            <a:off x="1019838" y="1470244"/>
            <a:ext cx="5253371" cy="5022630"/>
          </a:xfrm>
        </p:spPr>
        <p:txBody>
          <a:bodyPr/>
          <a:lstStyle/>
          <a:p>
            <a:r>
              <a:rPr lang="en-GB" sz="2400" b="1">
                <a:latin typeface="Arial" panose="020B0604020202020204" pitchFamily="34" charset="0"/>
                <a:cs typeface="Arial" panose="020B0604020202020204" pitchFamily="34" charset="0"/>
              </a:rPr>
              <a:t>This is the grave of Edmund Dolling, its inscription reads:</a:t>
            </a:r>
          </a:p>
          <a:p>
            <a:pPr algn="ctr"/>
            <a:endParaRPr lang="en-GB" sz="2000">
              <a:latin typeface="Arial" panose="020B0604020202020204" pitchFamily="34" charset="0"/>
              <a:cs typeface="Arial" panose="020B0604020202020204" pitchFamily="34" charset="0"/>
            </a:endParaRPr>
          </a:p>
          <a:p>
            <a:pPr algn="ctr"/>
            <a:r>
              <a:rPr lang="en-GB" sz="2000">
                <a:latin typeface="Arial" panose="020B0604020202020204" pitchFamily="34" charset="0"/>
                <a:cs typeface="Arial" panose="020B0604020202020204" pitchFamily="34" charset="0"/>
              </a:rPr>
              <a:t>In Memory of Edmund Dolling who Died of ye Small Pox which he designedly took Sept 6 1737 Aged 21 years. </a:t>
            </a:r>
          </a:p>
          <a:p>
            <a:pPr algn="ctr"/>
            <a:r>
              <a:rPr lang="en-GB" sz="2000">
                <a:latin typeface="Arial" panose="020B0604020202020204" pitchFamily="34" charset="0"/>
                <a:cs typeface="Arial" panose="020B0604020202020204" pitchFamily="34" charset="0"/>
              </a:rPr>
              <a:t>Stop Passenger my Fate deplore, Take warning by my </a:t>
            </a:r>
            <a:r>
              <a:rPr lang="en-GB" sz="2000" err="1">
                <a:latin typeface="Arial" panose="020B0604020202020204" pitchFamily="34" charset="0"/>
                <a:cs typeface="Arial" panose="020B0604020202020204" pitchFamily="34" charset="0"/>
              </a:rPr>
              <a:t>Toomb</a:t>
            </a:r>
            <a:r>
              <a:rPr lang="en-GB" sz="2000">
                <a:latin typeface="Arial" panose="020B0604020202020204" pitchFamily="34" charset="0"/>
                <a:cs typeface="Arial" panose="020B0604020202020204" pitchFamily="34" charset="0"/>
              </a:rPr>
              <a:t>, </a:t>
            </a:r>
          </a:p>
          <a:p>
            <a:pPr algn="ctr"/>
            <a:r>
              <a:rPr lang="en-GB" sz="2000">
                <a:latin typeface="Arial" panose="020B0604020202020204" pitchFamily="34" charset="0"/>
                <a:cs typeface="Arial" panose="020B0604020202020204" pitchFamily="34" charset="0"/>
              </a:rPr>
              <a:t>And not like me tempt ye Lord,</a:t>
            </a:r>
          </a:p>
          <a:p>
            <a:pPr algn="ctr"/>
            <a:r>
              <a:rPr lang="en-GB" sz="2000">
                <a:latin typeface="Arial" panose="020B0604020202020204" pitchFamily="34" charset="0"/>
                <a:cs typeface="Arial" panose="020B0604020202020204" pitchFamily="34" charset="0"/>
              </a:rPr>
              <a:t>Lest thou </a:t>
            </a:r>
            <a:r>
              <a:rPr lang="en-GB" sz="2000" err="1">
                <a:latin typeface="Arial" panose="020B0604020202020204" pitchFamily="34" charset="0"/>
                <a:cs typeface="Arial" panose="020B0604020202020204" pitchFamily="34" charset="0"/>
              </a:rPr>
              <a:t>shouldst</a:t>
            </a:r>
            <a:r>
              <a:rPr lang="en-GB" sz="2000">
                <a:latin typeface="Arial" panose="020B0604020202020204" pitchFamily="34" charset="0"/>
                <a:cs typeface="Arial" panose="020B0604020202020204" pitchFamily="34" charset="0"/>
              </a:rPr>
              <a:t> have my Doom.</a:t>
            </a:r>
          </a:p>
          <a:p>
            <a:endParaRPr lang="en-GB" sz="2000">
              <a:latin typeface="Arial" panose="020B0604020202020204" pitchFamily="34" charset="0"/>
              <a:cs typeface="Arial" panose="020B0604020202020204" pitchFamily="34" charset="0"/>
            </a:endParaRPr>
          </a:p>
          <a:p>
            <a:r>
              <a:rPr lang="en-GB" sz="2000">
                <a:latin typeface="Arial" panose="020B0604020202020204" pitchFamily="34" charset="0"/>
                <a:cs typeface="Arial" panose="020B0604020202020204" pitchFamily="34" charset="0"/>
              </a:rPr>
              <a:t>It is an example of an early and unsuccessful attempt at inoculation.</a:t>
            </a:r>
          </a:p>
        </p:txBody>
      </p:sp>
      <p:pic>
        <p:nvPicPr>
          <p:cNvPr id="4" name="Picture 3" descr="A photo of a grave stone. You can't read what the inscription says. ">
            <a:extLst>
              <a:ext uri="{FF2B5EF4-FFF2-40B4-BE49-F238E27FC236}">
                <a16:creationId xmlns:a16="http://schemas.microsoft.com/office/drawing/2014/main" id="{28CCE5A6-4CEC-9028-0711-10847F4589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27" t="8310" r="12347" b="14287"/>
          <a:stretch/>
        </p:blipFill>
        <p:spPr>
          <a:xfrm>
            <a:off x="7088374" y="1470244"/>
            <a:ext cx="3771354" cy="4914854"/>
          </a:xfrm>
          <a:prstGeom prst="rect">
            <a:avLst/>
          </a:prstGeom>
        </p:spPr>
      </p:pic>
    </p:spTree>
    <p:extLst>
      <p:ext uri="{BB962C8B-B14F-4D97-AF65-F5344CB8AC3E}">
        <p14:creationId xmlns:p14="http://schemas.microsoft.com/office/powerpoint/2010/main" val="36395001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79E52-ECC2-56C7-FB42-4452A495FC62}"/>
              </a:ext>
            </a:extLst>
          </p:cNvPr>
          <p:cNvSpPr>
            <a:spLocks noGrp="1"/>
          </p:cNvSpPr>
          <p:nvPr>
            <p:ph type="title"/>
          </p:nvPr>
        </p:nvSpPr>
        <p:spPr/>
        <p:txBody>
          <a:bodyPr>
            <a:normAutofit/>
          </a:bodyPr>
          <a:lstStyle/>
          <a:p>
            <a:r>
              <a:rPr lang="en-GB">
                <a:latin typeface="Arial" panose="020B0604020202020204" pitchFamily="34" charset="0"/>
                <a:cs typeface="Arial" panose="020B0604020202020204" pitchFamily="34" charset="0"/>
              </a:rPr>
              <a:t>Fascinating Fact</a:t>
            </a:r>
            <a:endParaRPr lang="en-US"/>
          </a:p>
        </p:txBody>
      </p:sp>
      <p:pic>
        <p:nvPicPr>
          <p:cNvPr id="4" name="Picture 3" descr="Black and white image of a picture of Queen Elizabeth I in a frame. ">
            <a:extLst>
              <a:ext uri="{FF2B5EF4-FFF2-40B4-BE49-F238E27FC236}">
                <a16:creationId xmlns:a16="http://schemas.microsoft.com/office/drawing/2014/main" id="{179A5057-4BB9-9B56-D580-91F57FB041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7623" y="497413"/>
            <a:ext cx="4828068" cy="5995461"/>
          </a:xfrm>
          <a:prstGeom prst="rect">
            <a:avLst/>
          </a:prstGeom>
        </p:spPr>
      </p:pic>
      <p:sp>
        <p:nvSpPr>
          <p:cNvPr id="5" name="Picture 3" descr="Decorative shape">
            <a:extLst>
              <a:ext uri="{FF2B5EF4-FFF2-40B4-BE49-F238E27FC236}">
                <a16:creationId xmlns:a16="http://schemas.microsoft.com/office/drawing/2014/main" id="{C1805B89-721D-40AD-66A8-331569512E5B}"/>
              </a:ext>
            </a:extLst>
          </p:cNvPr>
          <p:cNvSpPr/>
          <p:nvPr/>
        </p:nvSpPr>
        <p:spPr>
          <a:xfrm>
            <a:off x="737190" y="1291492"/>
            <a:ext cx="5358810" cy="4985303"/>
          </a:xfrm>
          <a:custGeom>
            <a:avLst/>
            <a:gdLst>
              <a:gd name="connsiteX0" fmla="*/ 2423456 w 3699535"/>
              <a:gd name="connsiteY0" fmla="*/ 3245783 h 3441679"/>
              <a:gd name="connsiteX1" fmla="*/ 3574928 w 3699535"/>
              <a:gd name="connsiteY1" fmla="*/ 1408492 h 3441679"/>
              <a:gd name="connsiteX2" fmla="*/ 1013235 w 3699535"/>
              <a:gd name="connsiteY2" fmla="*/ 420423 h 3441679"/>
              <a:gd name="connsiteX3" fmla="*/ 451872 w 3699535"/>
              <a:gd name="connsiteY3" fmla="*/ 2723277 h 3441679"/>
              <a:gd name="connsiteX4" fmla="*/ 2423456 w 3699535"/>
              <a:gd name="connsiteY4" fmla="*/ 3245783 h 344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9535" h="3441679">
                <a:moveTo>
                  <a:pt x="2423456" y="3245783"/>
                </a:moveTo>
                <a:cubicBezTo>
                  <a:pt x="2423456" y="3245783"/>
                  <a:pt x="4173083" y="2741783"/>
                  <a:pt x="3574928" y="1408492"/>
                </a:cubicBezTo>
                <a:cubicBezTo>
                  <a:pt x="2976792" y="75201"/>
                  <a:pt x="2159625" y="-435217"/>
                  <a:pt x="1013235" y="420423"/>
                </a:cubicBezTo>
                <a:cubicBezTo>
                  <a:pt x="-133172" y="1276064"/>
                  <a:pt x="-287122" y="2107440"/>
                  <a:pt x="451872" y="2723277"/>
                </a:cubicBezTo>
                <a:cubicBezTo>
                  <a:pt x="1190866" y="3339115"/>
                  <a:pt x="1602869" y="3681430"/>
                  <a:pt x="2423456" y="3245783"/>
                </a:cubicBezTo>
              </a:path>
            </a:pathLst>
          </a:custGeom>
          <a:solidFill>
            <a:srgbClr val="F5B6CD"/>
          </a:solidFill>
          <a:ln w="4678"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C6F748C1-C744-526E-A7CA-4F0C0D0639F1}"/>
              </a:ext>
            </a:extLst>
          </p:cNvPr>
          <p:cNvSpPr>
            <a:spLocks noGrp="1"/>
          </p:cNvSpPr>
          <p:nvPr>
            <p:ph idx="1"/>
          </p:nvPr>
        </p:nvSpPr>
        <p:spPr>
          <a:xfrm>
            <a:off x="1299974" y="2278318"/>
            <a:ext cx="4233242" cy="2889105"/>
          </a:xfrm>
        </p:spPr>
        <p:txBody>
          <a:bodyPr/>
          <a:lstStyle/>
          <a:p>
            <a:pPr algn="ctr"/>
            <a:r>
              <a:rPr lang="en-GB" sz="2400" b="1">
                <a:latin typeface="Arial" panose="020B0604020202020204" pitchFamily="34" charset="0"/>
                <a:cs typeface="Arial" panose="020B0604020202020204" pitchFamily="34" charset="0"/>
              </a:rPr>
              <a:t>Did you know Queen Elizabeth I survived smallpox.</a:t>
            </a:r>
          </a:p>
          <a:p>
            <a:pPr algn="ctr"/>
            <a:r>
              <a:rPr lang="en-GB" sz="2400" b="1">
                <a:latin typeface="Arial" panose="020B0604020202020204" pitchFamily="34" charset="0"/>
                <a:cs typeface="Arial" panose="020B0604020202020204" pitchFamily="34" charset="0"/>
              </a:rPr>
              <a:t>The disease left her with terrible scars.</a:t>
            </a:r>
          </a:p>
          <a:p>
            <a:pPr algn="ctr"/>
            <a:r>
              <a:rPr lang="en-GB" sz="2400" b="1">
                <a:latin typeface="Arial" panose="020B0604020202020204" pitchFamily="34" charset="0"/>
                <a:cs typeface="Arial" panose="020B0604020202020204" pitchFamily="34" charset="0"/>
              </a:rPr>
              <a:t>Not that you’d ever know it from her official portraits!</a:t>
            </a:r>
          </a:p>
          <a:p>
            <a:pPr algn="ctr"/>
            <a:endParaRPr lang="en-US"/>
          </a:p>
        </p:txBody>
      </p:sp>
    </p:spTree>
    <p:extLst>
      <p:ext uri="{BB962C8B-B14F-4D97-AF65-F5344CB8AC3E}">
        <p14:creationId xmlns:p14="http://schemas.microsoft.com/office/powerpoint/2010/main" val="103400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36385-12E5-3E12-528C-EDF1AC094D10}"/>
              </a:ext>
            </a:extLst>
          </p:cNvPr>
          <p:cNvSpPr>
            <a:spLocks noGrp="1"/>
          </p:cNvSpPr>
          <p:nvPr>
            <p:ph type="title"/>
          </p:nvPr>
        </p:nvSpPr>
        <p:spPr/>
        <p:txBody>
          <a:bodyPr>
            <a:normAutofit/>
          </a:bodyPr>
          <a:lstStyle/>
          <a:p>
            <a:r>
              <a:rPr lang="en-GB">
                <a:latin typeface="Arial" panose="020B0604020202020204" pitchFamily="34" charset="0"/>
                <a:cs typeface="Arial" panose="020B0604020202020204" pitchFamily="34" charset="0"/>
              </a:rPr>
              <a:t>Research Task 5</a:t>
            </a:r>
            <a:endParaRPr lang="en-US"/>
          </a:p>
        </p:txBody>
      </p:sp>
      <p:sp>
        <p:nvSpPr>
          <p:cNvPr id="3" name="Content Placeholder 2">
            <a:extLst>
              <a:ext uri="{FF2B5EF4-FFF2-40B4-BE49-F238E27FC236}">
                <a16:creationId xmlns:a16="http://schemas.microsoft.com/office/drawing/2014/main" id="{451FCF7F-67F9-1213-3FF3-818AEF77BFD8}"/>
              </a:ext>
            </a:extLst>
          </p:cNvPr>
          <p:cNvSpPr>
            <a:spLocks noGrp="1"/>
          </p:cNvSpPr>
          <p:nvPr>
            <p:ph idx="1"/>
          </p:nvPr>
        </p:nvSpPr>
        <p:spPr>
          <a:xfrm>
            <a:off x="510363" y="1679944"/>
            <a:ext cx="5171743" cy="4812930"/>
          </a:xfrm>
        </p:spPr>
        <p:txBody>
          <a:bodyPr/>
          <a:lstStyle/>
          <a:p>
            <a:r>
              <a:rPr lang="en-GB" sz="2400" b="1">
                <a:latin typeface="Arial" panose="020B0604020202020204" pitchFamily="34" charset="0"/>
                <a:cs typeface="Arial" panose="020B0604020202020204" pitchFamily="34" charset="0"/>
              </a:rPr>
              <a:t>Search the National Heritage List for England</a:t>
            </a:r>
            <a:r>
              <a:rPr lang="en-US" sz="2400" b="1">
                <a:latin typeface="Arial" panose="020B0604020202020204" pitchFamily="34" charset="0"/>
                <a:cs typeface="Arial" panose="020B0604020202020204" pitchFamily="34" charset="0"/>
              </a:rPr>
              <a:t>.</a:t>
            </a:r>
            <a:endParaRPr lang="en-US" b="1">
              <a:latin typeface="Arial" panose="020B0604020202020204" pitchFamily="34" charset="0"/>
              <a:cs typeface="Arial" panose="020B0604020202020204" pitchFamily="34" charset="0"/>
            </a:endParaRPr>
          </a:p>
          <a:p>
            <a:r>
              <a:rPr lang="en-GB" sz="2000">
                <a:latin typeface="Arial" panose="020B0604020202020204" pitchFamily="34" charset="0"/>
                <a:cs typeface="Arial" panose="020B0604020202020204" pitchFamily="34" charset="0"/>
              </a:rPr>
              <a:t>All of this evidence for smallpox comes from ‘listed’ heritage. </a:t>
            </a:r>
          </a:p>
          <a:p>
            <a:r>
              <a:rPr lang="en-GB" sz="2000">
                <a:latin typeface="Arial" panose="020B0604020202020204" pitchFamily="34" charset="0"/>
                <a:cs typeface="Arial" panose="020B0604020202020204" pitchFamily="34" charset="0"/>
                <a:hlinkClick r:id="rId2"/>
              </a:rPr>
              <a:t>Listing</a:t>
            </a:r>
            <a:r>
              <a:rPr lang="en-GB" sz="2000">
                <a:latin typeface="Arial" panose="020B0604020202020204" pitchFamily="34" charset="0"/>
                <a:cs typeface="Arial" panose="020B0604020202020204" pitchFamily="34" charset="0"/>
              </a:rPr>
              <a:t> highlights what is significant about a building or site, and helps to protect it for the future.</a:t>
            </a:r>
          </a:p>
          <a:p>
            <a:r>
              <a:rPr lang="en-GB" sz="2000">
                <a:latin typeface="Arial" panose="020B0604020202020204" pitchFamily="34" charset="0"/>
                <a:cs typeface="Arial" panose="020B0604020202020204" pitchFamily="34" charset="0"/>
              </a:rPr>
              <a:t>Why not search the National Heritage List for England to see what nationally important ‘listed’ heritage is near your school?</a:t>
            </a:r>
          </a:p>
          <a:p>
            <a:r>
              <a:rPr lang="en-GB" sz="2000">
                <a:latin typeface="Arial" panose="020B0604020202020204" pitchFamily="34" charset="0"/>
                <a:cs typeface="Arial" panose="020B0604020202020204" pitchFamily="34" charset="0"/>
              </a:rPr>
              <a:t>Go to the </a:t>
            </a:r>
            <a:r>
              <a:rPr lang="en-GB" sz="2000">
                <a:latin typeface="Arial" panose="020B0604020202020204" pitchFamily="34" charset="0"/>
                <a:cs typeface="Arial" panose="020B0604020202020204" pitchFamily="34" charset="0"/>
                <a:hlinkClick r:id="rId3"/>
              </a:rPr>
              <a:t>Map Search</a:t>
            </a:r>
            <a:r>
              <a:rPr lang="en-GB" sz="2000">
                <a:latin typeface="Arial" panose="020B0604020202020204" pitchFamily="34" charset="0"/>
                <a:cs typeface="Arial" panose="020B0604020202020204" pitchFamily="34" charset="0"/>
              </a:rPr>
              <a:t>, put in the school’s postcode and see what evidence from the past you uncover!</a:t>
            </a:r>
          </a:p>
        </p:txBody>
      </p:sp>
      <p:pic>
        <p:nvPicPr>
          <p:cNvPr id="5" name="Picture 3" descr="An image of a map. ">
            <a:extLst>
              <a:ext uri="{FF2B5EF4-FFF2-40B4-BE49-F238E27FC236}">
                <a16:creationId xmlns:a16="http://schemas.microsoft.com/office/drawing/2014/main" id="{581A9DC4-EDB8-DEDF-947A-4991C11DEC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987" t="12012" r="12121"/>
          <a:stretch/>
        </p:blipFill>
        <p:spPr bwMode="auto">
          <a:xfrm>
            <a:off x="6015841" y="1075413"/>
            <a:ext cx="5337960" cy="4812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44874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239EF-5D04-4E66-21FF-E7EC99E698DA}"/>
              </a:ext>
            </a:extLst>
          </p:cNvPr>
          <p:cNvSpPr>
            <a:spLocks noGrp="1"/>
          </p:cNvSpPr>
          <p:nvPr>
            <p:ph type="title"/>
          </p:nvPr>
        </p:nvSpPr>
        <p:spPr>
          <a:xfrm>
            <a:off x="357187" y="365126"/>
            <a:ext cx="6617771" cy="710288"/>
          </a:xfrm>
        </p:spPr>
        <p:txBody>
          <a:bodyPr>
            <a:normAutofit fontScale="90000"/>
          </a:bodyPr>
          <a:lstStyle/>
          <a:p>
            <a:r>
              <a:rPr lang="en-GB" sz="3200">
                <a:latin typeface="Arial" panose="020B0604020202020204" pitchFamily="34" charset="0"/>
                <a:cs typeface="Arial" panose="020B0604020202020204" pitchFamily="34" charset="0"/>
              </a:rPr>
              <a:t>So how did people treat infectious diseases in medieval times?</a:t>
            </a:r>
            <a:endParaRPr lang="en-US"/>
          </a:p>
        </p:txBody>
      </p:sp>
      <p:sp>
        <p:nvSpPr>
          <p:cNvPr id="3" name="Content Placeholder 2">
            <a:extLst>
              <a:ext uri="{FF2B5EF4-FFF2-40B4-BE49-F238E27FC236}">
                <a16:creationId xmlns:a16="http://schemas.microsoft.com/office/drawing/2014/main" id="{C6645B68-05E3-421E-5B41-48659C3FF3F6}"/>
              </a:ext>
            </a:extLst>
          </p:cNvPr>
          <p:cNvSpPr>
            <a:spLocks noGrp="1"/>
          </p:cNvSpPr>
          <p:nvPr>
            <p:ph idx="1"/>
          </p:nvPr>
        </p:nvSpPr>
        <p:spPr>
          <a:xfrm>
            <a:off x="807187" y="1470244"/>
            <a:ext cx="5125779" cy="5022630"/>
          </a:xfrm>
        </p:spPr>
        <p:txBody>
          <a:bodyPr/>
          <a:lstStyle/>
          <a:p>
            <a:r>
              <a:rPr lang="en-GB" sz="2000">
                <a:latin typeface="Arial" panose="020B0604020202020204" pitchFamily="34" charset="0"/>
                <a:cs typeface="Arial" panose="020B0604020202020204" pitchFamily="34" charset="0"/>
              </a:rPr>
              <a:t>Leprosy, known today as Hansen's disease, entered England in the 4th century AD and had spread across the country by 1050. The disease was already known about from ancient societies in China, Egypt and India.</a:t>
            </a:r>
          </a:p>
          <a:p>
            <a:r>
              <a:rPr lang="en-GB" sz="2000">
                <a:latin typeface="Arial" panose="020B0604020202020204" pitchFamily="34" charset="0"/>
                <a:cs typeface="Arial" panose="020B0604020202020204" pitchFamily="34" charset="0"/>
              </a:rPr>
              <a:t>It is caused by bacteria and leads to skin defects and deformities. In its extreme form it could cause the loss of fingers and toes and other terrible conditions. </a:t>
            </a:r>
          </a:p>
          <a:p>
            <a:r>
              <a:rPr lang="en-GB" sz="2000">
                <a:latin typeface="Arial" panose="020B0604020202020204" pitchFamily="34" charset="0"/>
                <a:cs typeface="Arial" panose="020B0604020202020204" pitchFamily="34" charset="0"/>
              </a:rPr>
              <a:t>People knew it was contagious and so people with the disease were shunned from ‘normal’ society and had to live separately.</a:t>
            </a:r>
          </a:p>
        </p:txBody>
      </p:sp>
      <p:pic>
        <p:nvPicPr>
          <p:cNvPr id="4" name="Picture 2" descr="Detail">
            <a:extLst>
              <a:ext uri="{FF2B5EF4-FFF2-40B4-BE49-F238E27FC236}">
                <a16:creationId xmlns:a16="http://schemas.microsoft.com/office/drawing/2014/main" id="{566E8540-094E-B4F9-C347-A56F9A72A5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98" t="14094" r="14988" b="27524"/>
          <a:stretch/>
        </p:blipFill>
        <p:spPr bwMode="auto">
          <a:xfrm>
            <a:off x="6433320" y="1068302"/>
            <a:ext cx="4477280" cy="5204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6904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239EF-5D04-4E66-21FF-E7EC99E698DA}"/>
              </a:ext>
            </a:extLst>
          </p:cNvPr>
          <p:cNvSpPr>
            <a:spLocks noGrp="1"/>
          </p:cNvSpPr>
          <p:nvPr>
            <p:ph type="title"/>
          </p:nvPr>
        </p:nvSpPr>
        <p:spPr>
          <a:xfrm>
            <a:off x="357187" y="365126"/>
            <a:ext cx="6617771" cy="710288"/>
          </a:xfrm>
        </p:spPr>
        <p:txBody>
          <a:bodyPr>
            <a:normAutofit fontScale="90000"/>
          </a:bodyPr>
          <a:lstStyle/>
          <a:p>
            <a:r>
              <a:rPr lang="en-GB">
                <a:latin typeface="Arial" panose="020B0604020202020204" pitchFamily="34" charset="0"/>
                <a:cs typeface="Arial" panose="020B0604020202020204" pitchFamily="34" charset="0"/>
              </a:rPr>
              <a:t>Look carefully at the drawing, what do you notice about the person?</a:t>
            </a:r>
          </a:p>
        </p:txBody>
      </p:sp>
      <p:sp>
        <p:nvSpPr>
          <p:cNvPr id="3" name="Content Placeholder 2">
            <a:extLst>
              <a:ext uri="{FF2B5EF4-FFF2-40B4-BE49-F238E27FC236}">
                <a16:creationId xmlns:a16="http://schemas.microsoft.com/office/drawing/2014/main" id="{C6645B68-05E3-421E-5B41-48659C3FF3F6}"/>
              </a:ext>
            </a:extLst>
          </p:cNvPr>
          <p:cNvSpPr>
            <a:spLocks noGrp="1"/>
          </p:cNvSpPr>
          <p:nvPr>
            <p:ph idx="1"/>
          </p:nvPr>
        </p:nvSpPr>
        <p:spPr>
          <a:xfrm>
            <a:off x="807187" y="1470244"/>
            <a:ext cx="5125779" cy="5022630"/>
          </a:xfrm>
        </p:spPr>
        <p:txBody>
          <a:bodyPr/>
          <a:lstStyle/>
          <a:p>
            <a:pPr marL="285750" indent="-285750">
              <a:buFont typeface="Arial" panose="020B0604020202020204" pitchFamily="34" charset="0"/>
              <a:buChar char="•"/>
            </a:pPr>
            <a:r>
              <a:rPr lang="en-GB" sz="2000">
                <a:latin typeface="Arial" panose="020B0604020202020204" pitchFamily="34" charset="0"/>
                <a:cs typeface="Arial" panose="020B0604020202020204" pitchFamily="34" charset="0"/>
              </a:rPr>
              <a:t>He has spots on his face, showing the marks on the skin caused by leprosy</a:t>
            </a:r>
          </a:p>
          <a:p>
            <a:pPr marL="285750" indent="-285750">
              <a:buFont typeface="Arial" panose="020B0604020202020204" pitchFamily="34" charset="0"/>
              <a:buChar char="•"/>
            </a:pPr>
            <a:r>
              <a:rPr lang="en-GB" sz="2000">
                <a:latin typeface="Arial" panose="020B0604020202020204" pitchFamily="34" charset="0"/>
                <a:cs typeface="Arial" panose="020B0604020202020204" pitchFamily="34" charset="0"/>
              </a:rPr>
              <a:t>He has bandages on one hand and one foot. Showing he had a very severe case of leprosy, causing him to lose fingers and toes</a:t>
            </a:r>
          </a:p>
          <a:p>
            <a:pPr marL="285750" indent="-285750">
              <a:buFont typeface="Arial" panose="020B0604020202020204" pitchFamily="34" charset="0"/>
              <a:buChar char="•"/>
            </a:pPr>
            <a:r>
              <a:rPr lang="en-GB" sz="2000">
                <a:latin typeface="Arial" panose="020B0604020202020204" pitchFamily="34" charset="0"/>
                <a:cs typeface="Arial" panose="020B0604020202020204" pitchFamily="34" charset="0"/>
              </a:rPr>
              <a:t>He’s holding a bell, to ring to get people’s attention and ask for help. He’s too poorly to work and needs to rely on charity or ‘alms’ from other people to help him</a:t>
            </a:r>
          </a:p>
          <a:p>
            <a:endParaRPr lang="en-GB" sz="2000">
              <a:latin typeface="Arial" panose="020B0604020202020204" pitchFamily="34" charset="0"/>
              <a:cs typeface="Arial" panose="020B0604020202020204" pitchFamily="34" charset="0"/>
            </a:endParaRPr>
          </a:p>
          <a:p>
            <a:r>
              <a:rPr lang="en-GB" sz="2000">
                <a:latin typeface="Arial" panose="020B0604020202020204" pitchFamily="34" charset="0"/>
                <a:cs typeface="Arial" panose="020B0604020202020204" pitchFamily="34" charset="0"/>
              </a:rPr>
              <a:t>‘Alms’ is a medieval word used to describe anything – money, food, clothes etc. – given freely to the poor to help them.</a:t>
            </a:r>
          </a:p>
          <a:p>
            <a:pPr marL="285750" indent="-285750">
              <a:buFont typeface="Arial" panose="020B0604020202020204" pitchFamily="34" charset="0"/>
              <a:buChar char="•"/>
            </a:pPr>
            <a:endParaRPr lang="en-GB" sz="20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400">
              <a:latin typeface="Arial" panose="020B0604020202020204" pitchFamily="34" charset="0"/>
              <a:cs typeface="Arial" panose="020B0604020202020204" pitchFamily="34" charset="0"/>
            </a:endParaRPr>
          </a:p>
        </p:txBody>
      </p:sp>
      <p:pic>
        <p:nvPicPr>
          <p:cNvPr id="4" name="Picture 2" descr="Detail">
            <a:extLst>
              <a:ext uri="{FF2B5EF4-FFF2-40B4-BE49-F238E27FC236}">
                <a16:creationId xmlns:a16="http://schemas.microsoft.com/office/drawing/2014/main" id="{566E8540-094E-B4F9-C347-A56F9A72A5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98" t="14094" r="14988" b="27524"/>
          <a:stretch/>
        </p:blipFill>
        <p:spPr bwMode="auto">
          <a:xfrm>
            <a:off x="6433320" y="1068302"/>
            <a:ext cx="4477280" cy="5204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1571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CFE02-40C5-87F9-E2EC-438B468B5302}"/>
              </a:ext>
            </a:extLst>
          </p:cNvPr>
          <p:cNvSpPr>
            <a:spLocks noGrp="1"/>
          </p:cNvSpPr>
          <p:nvPr>
            <p:ph type="title"/>
          </p:nvPr>
        </p:nvSpPr>
        <p:spPr/>
        <p:txBody>
          <a:bodyPr/>
          <a:lstStyle/>
          <a:p>
            <a:r>
              <a:rPr lang="en-GB"/>
              <a:t>The Lepers' Well</a:t>
            </a:r>
            <a:endParaRPr lang="en-US"/>
          </a:p>
        </p:txBody>
      </p:sp>
      <p:sp>
        <p:nvSpPr>
          <p:cNvPr id="3" name="Content Placeholder 2">
            <a:extLst>
              <a:ext uri="{FF2B5EF4-FFF2-40B4-BE49-F238E27FC236}">
                <a16:creationId xmlns:a16="http://schemas.microsoft.com/office/drawing/2014/main" id="{CD0F2A71-1512-070C-08E0-5DCE4787F72D}"/>
              </a:ext>
            </a:extLst>
          </p:cNvPr>
          <p:cNvSpPr>
            <a:spLocks noGrp="1"/>
          </p:cNvSpPr>
          <p:nvPr>
            <p:ph idx="1"/>
          </p:nvPr>
        </p:nvSpPr>
        <p:spPr>
          <a:xfrm>
            <a:off x="659220" y="1254642"/>
            <a:ext cx="5946258" cy="5238232"/>
          </a:xfrm>
        </p:spPr>
        <p:txBody>
          <a:bodyPr/>
          <a:lstStyle/>
          <a:p>
            <a:r>
              <a:rPr lang="en-GB" sz="2000">
                <a:latin typeface="Arial" panose="020B0604020202020204" pitchFamily="34" charset="0"/>
                <a:cs typeface="Arial" panose="020B0604020202020204" pitchFamily="34" charset="0"/>
              </a:rPr>
              <a:t>From the time of the Norman Conquest to about 1350, at least 350 religious houses and hospitals for the care of lepers - known as 'lazar' (leper) houses - were built in England. </a:t>
            </a:r>
          </a:p>
          <a:p>
            <a:r>
              <a:rPr lang="en-GB" sz="2000">
                <a:latin typeface="Arial" panose="020B0604020202020204" pitchFamily="34" charset="0"/>
                <a:cs typeface="Arial" panose="020B0604020202020204" pitchFamily="34" charset="0"/>
              </a:rPr>
              <a:t>At this time in England monks and ‘the church’ were the only way most ordinary people could access any kind of health care.</a:t>
            </a:r>
          </a:p>
          <a:p>
            <a:r>
              <a:rPr lang="en-GB" sz="2000">
                <a:latin typeface="Arial" panose="020B0604020202020204" pitchFamily="34" charset="0"/>
                <a:cs typeface="Arial" panose="020B0604020202020204" pitchFamily="34" charset="0"/>
              </a:rPr>
              <a:t>Parts of some of these religious buildings still remain today, like this well, the only part left from a leper hospital in Lyme Regis, Dorset. </a:t>
            </a:r>
          </a:p>
          <a:p>
            <a:r>
              <a:rPr lang="en-GB" sz="2000">
                <a:latin typeface="Arial" panose="020B0604020202020204" pitchFamily="34" charset="0"/>
                <a:cs typeface="Arial" panose="020B0604020202020204" pitchFamily="34" charset="0"/>
              </a:rPr>
              <a:t>The rise in cases of leprosy – and the associated increase in number of places to care for them – may have been linked to a rise in the number of people travelling across the world on religious pilgrimages, then bringing the disease back with them.</a:t>
            </a:r>
          </a:p>
        </p:txBody>
      </p:sp>
      <p:pic>
        <p:nvPicPr>
          <p:cNvPr id="6" name="Picture 2" descr="The Lepers' Well, Broad Street, Lyme Regis, Dorset">
            <a:extLst>
              <a:ext uri="{FF2B5EF4-FFF2-40B4-BE49-F238E27FC236}">
                <a16:creationId xmlns:a16="http://schemas.microsoft.com/office/drawing/2014/main" id="{D93A536E-C91B-8657-50DD-FDE14B936D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4959" y="365126"/>
            <a:ext cx="4136949" cy="6200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8255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81FA2-4AD5-E839-4E02-EF545F0955A8}"/>
              </a:ext>
            </a:extLst>
          </p:cNvPr>
          <p:cNvSpPr>
            <a:spLocks noGrp="1"/>
          </p:cNvSpPr>
          <p:nvPr>
            <p:ph type="title"/>
          </p:nvPr>
        </p:nvSpPr>
        <p:spPr/>
        <p:txBody>
          <a:bodyPr>
            <a:normAutofit fontScale="90000"/>
          </a:bodyPr>
          <a:lstStyle/>
          <a:p>
            <a:r>
              <a:rPr lang="en-GB">
                <a:latin typeface="Arial" panose="020B0604020202020204" pitchFamily="34" charset="0"/>
                <a:cs typeface="Arial" panose="020B0604020202020204" pitchFamily="34" charset="0"/>
              </a:rPr>
              <a:t>The Old Leper Church Of St Nicholas, </a:t>
            </a:r>
            <a:r>
              <a:rPr lang="en-GB" err="1">
                <a:latin typeface="Arial" panose="020B0604020202020204" pitchFamily="34" charset="0"/>
                <a:cs typeface="Arial" panose="020B0604020202020204" pitchFamily="34" charset="0"/>
              </a:rPr>
              <a:t>Harbledown</a:t>
            </a:r>
            <a:r>
              <a:rPr lang="en-GB">
                <a:latin typeface="Arial" panose="020B0604020202020204" pitchFamily="34" charset="0"/>
                <a:cs typeface="Arial" panose="020B0604020202020204" pitchFamily="34" charset="0"/>
              </a:rPr>
              <a:t>, Canterbury, Kent</a:t>
            </a:r>
            <a:endParaRPr lang="en-US"/>
          </a:p>
        </p:txBody>
      </p:sp>
      <p:sp>
        <p:nvSpPr>
          <p:cNvPr id="3" name="Content Placeholder 2">
            <a:extLst>
              <a:ext uri="{FF2B5EF4-FFF2-40B4-BE49-F238E27FC236}">
                <a16:creationId xmlns:a16="http://schemas.microsoft.com/office/drawing/2014/main" id="{0518ECE6-F003-7BC8-192F-3B92C92905F2}"/>
              </a:ext>
            </a:extLst>
          </p:cNvPr>
          <p:cNvSpPr>
            <a:spLocks noGrp="1"/>
          </p:cNvSpPr>
          <p:nvPr>
            <p:ph idx="1"/>
          </p:nvPr>
        </p:nvSpPr>
        <p:spPr>
          <a:xfrm>
            <a:off x="531629" y="1835370"/>
            <a:ext cx="3083442" cy="5022630"/>
          </a:xfrm>
        </p:spPr>
        <p:txBody>
          <a:bodyPr/>
          <a:lstStyle/>
          <a:p>
            <a:r>
              <a:rPr lang="en-GB" sz="2000">
                <a:latin typeface="Arial" panose="020B0604020202020204" pitchFamily="34" charset="0"/>
                <a:cs typeface="Arial" panose="020B0604020202020204" pitchFamily="34" charset="0"/>
              </a:rPr>
              <a:t>This church was built as part of a leper hospital. </a:t>
            </a:r>
          </a:p>
          <a:p>
            <a:r>
              <a:rPr lang="en-GB" sz="2000">
                <a:latin typeface="Arial" panose="020B0604020202020204" pitchFamily="34" charset="0"/>
                <a:cs typeface="Arial" panose="020B0604020202020204" pitchFamily="34" charset="0"/>
              </a:rPr>
              <a:t>It was founded by Lanfranc, archbishop of Canterbury (1070-89), in about 1085. </a:t>
            </a:r>
          </a:p>
          <a:p>
            <a:r>
              <a:rPr lang="en-GB" sz="2000">
                <a:latin typeface="Arial" panose="020B0604020202020204" pitchFamily="34" charset="0"/>
                <a:cs typeface="Arial" panose="020B0604020202020204" pitchFamily="34" charset="0"/>
              </a:rPr>
              <a:t>It is the oldest surviving building from a leper hospital in England.</a:t>
            </a:r>
          </a:p>
          <a:p>
            <a:r>
              <a:rPr lang="en-GB" sz="2000" err="1">
                <a:latin typeface="Arial" panose="020B0604020202020204" pitchFamily="34" charset="0"/>
                <a:cs typeface="Arial" panose="020B0604020202020204" pitchFamily="34" charset="0"/>
              </a:rPr>
              <a:t>Harbledown</a:t>
            </a:r>
            <a:r>
              <a:rPr lang="en-GB" sz="2000">
                <a:latin typeface="Arial" panose="020B0604020202020204" pitchFamily="34" charset="0"/>
                <a:cs typeface="Arial" panose="020B0604020202020204" pitchFamily="34" charset="0"/>
              </a:rPr>
              <a:t> was the last step for pilgrims on their way to Canterbury. </a:t>
            </a:r>
          </a:p>
          <a:p>
            <a:endParaRPr lang="en-US"/>
          </a:p>
        </p:txBody>
      </p:sp>
      <p:pic>
        <p:nvPicPr>
          <p:cNvPr id="4" name="Picture 3" descr="A photo of the exterior of a church. ">
            <a:extLst>
              <a:ext uri="{FF2B5EF4-FFF2-40B4-BE49-F238E27FC236}">
                <a16:creationId xmlns:a16="http://schemas.microsoft.com/office/drawing/2014/main" id="{44B9E15C-AC6B-E864-3A1E-EE52D87CF2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12" b="6194"/>
          <a:stretch/>
        </p:blipFill>
        <p:spPr>
          <a:xfrm>
            <a:off x="3851224" y="1224270"/>
            <a:ext cx="7259384" cy="5022630"/>
          </a:xfrm>
          <a:prstGeom prst="rect">
            <a:avLst/>
          </a:prstGeom>
        </p:spPr>
      </p:pic>
    </p:spTree>
    <p:extLst>
      <p:ext uri="{BB962C8B-B14F-4D97-AF65-F5344CB8AC3E}">
        <p14:creationId xmlns:p14="http://schemas.microsoft.com/office/powerpoint/2010/main" val="3165703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15B50-B7DD-8CB9-94F5-8BFDFE543607}"/>
              </a:ext>
            </a:extLst>
          </p:cNvPr>
          <p:cNvSpPr>
            <a:spLocks noGrp="1"/>
          </p:cNvSpPr>
          <p:nvPr>
            <p:ph type="title"/>
          </p:nvPr>
        </p:nvSpPr>
        <p:spPr/>
        <p:txBody>
          <a:bodyPr/>
          <a:lstStyle/>
          <a:p>
            <a:r>
              <a:rPr lang="en-US" dirty="0"/>
              <a:t>Covid-19</a:t>
            </a:r>
          </a:p>
        </p:txBody>
      </p:sp>
      <p:sp>
        <p:nvSpPr>
          <p:cNvPr id="3" name="Content Placeholder 2">
            <a:extLst>
              <a:ext uri="{FF2B5EF4-FFF2-40B4-BE49-F238E27FC236}">
                <a16:creationId xmlns:a16="http://schemas.microsoft.com/office/drawing/2014/main" id="{A7FC9C15-D61C-5780-4382-89CE8E214D88}"/>
              </a:ext>
            </a:extLst>
          </p:cNvPr>
          <p:cNvSpPr>
            <a:spLocks noGrp="1"/>
          </p:cNvSpPr>
          <p:nvPr>
            <p:ph idx="1"/>
          </p:nvPr>
        </p:nvSpPr>
        <p:spPr>
          <a:xfrm>
            <a:off x="694692" y="1634342"/>
            <a:ext cx="2411115" cy="5022630"/>
          </a:xfrm>
        </p:spPr>
        <p:txBody>
          <a:bodyPr/>
          <a:lstStyle/>
          <a:p>
            <a:r>
              <a:rPr lang="en-GB" sz="2000">
                <a:latin typeface="Arial" panose="020B0604020202020204" pitchFamily="34" charset="0"/>
                <a:cs typeface="Arial" panose="020B0604020202020204" pitchFamily="34" charset="0"/>
              </a:rPr>
              <a:t>In the early 20</a:t>
            </a:r>
            <a:r>
              <a:rPr lang="en-GB" sz="2000" baseline="30000">
                <a:latin typeface="Arial" panose="020B0604020202020204" pitchFamily="34" charset="0"/>
                <a:cs typeface="Arial" panose="020B0604020202020204" pitchFamily="34" charset="0"/>
              </a:rPr>
              <a:t>th</a:t>
            </a:r>
            <a:r>
              <a:rPr lang="en-GB" sz="2000">
                <a:latin typeface="Arial" panose="020B0604020202020204" pitchFamily="34" charset="0"/>
                <a:cs typeface="Arial" panose="020B0604020202020204" pitchFamily="34" charset="0"/>
              </a:rPr>
              <a:t> century, there were other infectious diseases that affected many people’s daily lives.</a:t>
            </a:r>
          </a:p>
          <a:p>
            <a:r>
              <a:rPr lang="en-GB" sz="2000">
                <a:latin typeface="Arial" panose="020B0604020202020204" pitchFamily="34" charset="0"/>
                <a:cs typeface="Arial" panose="020B0604020202020204" pitchFamily="34" charset="0"/>
              </a:rPr>
              <a:t>The three main ones that required treatment in isolation hospitals were Tuberculosis (TB), Scarlet Fever &amp; Polio.</a:t>
            </a:r>
          </a:p>
        </p:txBody>
      </p:sp>
      <p:pic>
        <p:nvPicPr>
          <p:cNvPr id="4" name="Picture Placeholder 10" descr="A black and white photo of people sat in chairs outside a long building with the doors open. And two nurses stood round a trolley. ">
            <a:extLst>
              <a:ext uri="{FF2B5EF4-FFF2-40B4-BE49-F238E27FC236}">
                <a16:creationId xmlns:a16="http://schemas.microsoft.com/office/drawing/2014/main" id="{3354C65E-F8E0-0A06-D571-70461CA13F80}"/>
              </a:ext>
            </a:extLst>
          </p:cNvPr>
          <p:cNvPicPr>
            <a:picLocks noChangeAspect="1"/>
          </p:cNvPicPr>
          <p:nvPr/>
        </p:nvPicPr>
        <p:blipFill>
          <a:blip r:embed="rId3"/>
          <a:srcRect l="9152" r="9152"/>
          <a:stretch/>
        </p:blipFill>
        <p:spPr>
          <a:xfrm>
            <a:off x="3105807" y="725214"/>
            <a:ext cx="8121820" cy="5931758"/>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pic>
      <p:grpSp>
        <p:nvGrpSpPr>
          <p:cNvPr id="5" name="Washi" descr="Washi tape">
            <a:extLst>
              <a:ext uri="{FF2B5EF4-FFF2-40B4-BE49-F238E27FC236}">
                <a16:creationId xmlns:a16="http://schemas.microsoft.com/office/drawing/2014/main" id="{DC231AAA-429B-D75E-9888-5144D027A9EB}"/>
              </a:ext>
            </a:extLst>
          </p:cNvPr>
          <p:cNvGrpSpPr/>
          <p:nvPr/>
        </p:nvGrpSpPr>
        <p:grpSpPr>
          <a:xfrm>
            <a:off x="7575812" y="365126"/>
            <a:ext cx="3714901" cy="1662856"/>
            <a:chOff x="7598979" y="725214"/>
            <a:chExt cx="3714901" cy="1662856"/>
          </a:xfrm>
        </p:grpSpPr>
        <p:pic>
          <p:nvPicPr>
            <p:cNvPr id="6" name="Picture 5">
              <a:extLst>
                <a:ext uri="{FF2B5EF4-FFF2-40B4-BE49-F238E27FC236}">
                  <a16:creationId xmlns:a16="http://schemas.microsoft.com/office/drawing/2014/main" id="{E0ED099F-7AA2-D174-DDB7-2952FFC65C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98979" y="725214"/>
              <a:ext cx="3714901" cy="1662856"/>
            </a:xfrm>
            <a:prstGeom prst="rect">
              <a:avLst/>
            </a:prstGeom>
          </p:spPr>
        </p:pic>
        <p:sp>
          <p:nvSpPr>
            <p:cNvPr id="7" name="Text Placeholder">
              <a:extLst>
                <a:ext uri="{FF2B5EF4-FFF2-40B4-BE49-F238E27FC236}">
                  <a16:creationId xmlns:a16="http://schemas.microsoft.com/office/drawing/2014/main" id="{65E4E706-E93D-CFB6-CF58-49716E7A7F16}"/>
                </a:ext>
              </a:extLst>
            </p:cNvPr>
            <p:cNvSpPr txBox="1">
              <a:spLocks/>
            </p:cNvSpPr>
            <p:nvPr/>
          </p:nvSpPr>
          <p:spPr>
            <a:xfrm>
              <a:off x="7882760" y="1279199"/>
              <a:ext cx="3279642" cy="71028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a:latin typeface="Arial" panose="020B0604020202020204" pitchFamily="34" charset="0"/>
                  <a:cs typeface="Arial" panose="020B0604020202020204" pitchFamily="34" charset="0"/>
                </a:rPr>
                <a:t>Covid-19 is the first major infectious disease to affect our daily lives in the 21</a:t>
              </a:r>
              <a:r>
                <a:rPr lang="en-GB" sz="2000" b="0" baseline="30000">
                  <a:latin typeface="Arial" panose="020B0604020202020204" pitchFamily="34" charset="0"/>
                  <a:cs typeface="Arial" panose="020B0604020202020204" pitchFamily="34" charset="0"/>
                </a:rPr>
                <a:t>st</a:t>
              </a:r>
              <a:r>
                <a:rPr lang="en-GB" sz="2000" b="0">
                  <a:latin typeface="Arial" panose="020B0604020202020204" pitchFamily="34" charset="0"/>
                  <a:cs typeface="Arial" panose="020B0604020202020204" pitchFamily="34" charset="0"/>
                </a:rPr>
                <a:t> century.</a:t>
              </a:r>
            </a:p>
          </p:txBody>
        </p:sp>
      </p:grpSp>
    </p:spTree>
    <p:extLst>
      <p:ext uri="{BB962C8B-B14F-4D97-AF65-F5344CB8AC3E}">
        <p14:creationId xmlns:p14="http://schemas.microsoft.com/office/powerpoint/2010/main" val="21921082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35CC7-F1D3-7846-18B5-AAC65A84DDAC}"/>
              </a:ext>
            </a:extLst>
          </p:cNvPr>
          <p:cNvSpPr>
            <a:spLocks noGrp="1"/>
          </p:cNvSpPr>
          <p:nvPr>
            <p:ph type="title"/>
          </p:nvPr>
        </p:nvSpPr>
        <p:spPr/>
        <p:txBody>
          <a:bodyPr/>
          <a:lstStyle/>
          <a:p>
            <a:r>
              <a:rPr lang="en-US"/>
              <a:t>Leprosy</a:t>
            </a:r>
          </a:p>
        </p:txBody>
      </p:sp>
      <p:sp>
        <p:nvSpPr>
          <p:cNvPr id="3" name="Content Placeholder 2">
            <a:extLst>
              <a:ext uri="{FF2B5EF4-FFF2-40B4-BE49-F238E27FC236}">
                <a16:creationId xmlns:a16="http://schemas.microsoft.com/office/drawing/2014/main" id="{C4CFE2DE-51DD-BECA-7B5F-2A6A40773AFD}"/>
              </a:ext>
            </a:extLst>
          </p:cNvPr>
          <p:cNvSpPr>
            <a:spLocks noGrp="1"/>
          </p:cNvSpPr>
          <p:nvPr>
            <p:ph idx="1"/>
          </p:nvPr>
        </p:nvSpPr>
        <p:spPr>
          <a:xfrm>
            <a:off x="838198" y="1446028"/>
            <a:ext cx="5257802" cy="5046846"/>
          </a:xfrm>
        </p:spPr>
        <p:txBody>
          <a:bodyPr/>
          <a:lstStyle/>
          <a:p>
            <a:r>
              <a:rPr lang="en-GB" sz="2000">
                <a:latin typeface="Arial" panose="020B0604020202020204" pitchFamily="34" charset="0"/>
                <a:cs typeface="Arial" panose="020B0604020202020204" pitchFamily="34" charset="0"/>
              </a:rPr>
              <a:t>People reacted to leprosy in different ways.</a:t>
            </a:r>
          </a:p>
          <a:p>
            <a:r>
              <a:rPr lang="en-GB" sz="2000">
                <a:latin typeface="Arial" panose="020B0604020202020204" pitchFamily="34" charset="0"/>
                <a:cs typeface="Arial" panose="020B0604020202020204" pitchFamily="34" charset="0"/>
              </a:rPr>
              <a:t>Some people believed getting it was a punishment for sin.</a:t>
            </a:r>
          </a:p>
          <a:p>
            <a:r>
              <a:rPr lang="en-GB" sz="2000">
                <a:latin typeface="Arial" panose="020B0604020202020204" pitchFamily="34" charset="0"/>
                <a:cs typeface="Arial" panose="020B0604020202020204" pitchFamily="34" charset="0"/>
              </a:rPr>
              <a:t>Others saw the suffering of lepers as similar to the suffering of Jesus Christ. So, because lepers were suffering on earth they would go directly to heaven when they died. Therefore they were seen as being closer to God than other people. This made them special.</a:t>
            </a:r>
          </a:p>
          <a:p>
            <a:r>
              <a:rPr lang="en-GB" sz="2000">
                <a:latin typeface="Arial" panose="020B0604020202020204" pitchFamily="34" charset="0"/>
                <a:cs typeface="Arial" panose="020B0604020202020204" pitchFamily="34" charset="0"/>
              </a:rPr>
              <a:t>Many of those who cared for them, or made charitable donations, believed that such good works would make their own journey to heaven quicker when they died.</a:t>
            </a:r>
          </a:p>
        </p:txBody>
      </p:sp>
      <p:pic>
        <p:nvPicPr>
          <p:cNvPr id="4" name="Picture 2" descr="Francis and the lepers">
            <a:extLst>
              <a:ext uri="{FF2B5EF4-FFF2-40B4-BE49-F238E27FC236}">
                <a16:creationId xmlns:a16="http://schemas.microsoft.com/office/drawing/2014/main" id="{3103047C-4447-34FE-556A-59B94F7868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59" t="10116" r="15501" b="22876"/>
          <a:stretch/>
        </p:blipFill>
        <p:spPr bwMode="auto">
          <a:xfrm>
            <a:off x="6322829" y="365126"/>
            <a:ext cx="4818320" cy="6153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2089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D3D01-1BA1-AF63-96BE-4BA18ED0738E}"/>
              </a:ext>
            </a:extLst>
          </p:cNvPr>
          <p:cNvSpPr>
            <a:spLocks noGrp="1"/>
          </p:cNvSpPr>
          <p:nvPr>
            <p:ph type="title"/>
          </p:nvPr>
        </p:nvSpPr>
        <p:spPr/>
        <p:txBody>
          <a:bodyPr>
            <a:normAutofit/>
          </a:bodyPr>
          <a:lstStyle/>
          <a:p>
            <a:r>
              <a:rPr lang="en-GB">
                <a:latin typeface="Arial" panose="020B0604020202020204" pitchFamily="34" charset="0"/>
                <a:cs typeface="Arial" panose="020B0604020202020204" pitchFamily="34" charset="0"/>
              </a:rPr>
              <a:t>Lazar (Leper) House, </a:t>
            </a:r>
            <a:r>
              <a:rPr lang="en-GB" err="1">
                <a:latin typeface="Arial" panose="020B0604020202020204" pitchFamily="34" charset="0"/>
                <a:cs typeface="Arial" panose="020B0604020202020204" pitchFamily="34" charset="0"/>
              </a:rPr>
              <a:t>Sprowston</a:t>
            </a:r>
            <a:r>
              <a:rPr lang="en-GB">
                <a:latin typeface="Arial" panose="020B0604020202020204" pitchFamily="34" charset="0"/>
                <a:cs typeface="Arial" panose="020B0604020202020204" pitchFamily="34" charset="0"/>
              </a:rPr>
              <a:t> Road, Norwich, Norfolk</a:t>
            </a:r>
            <a:endParaRPr lang="en-US"/>
          </a:p>
        </p:txBody>
      </p:sp>
      <p:sp>
        <p:nvSpPr>
          <p:cNvPr id="3" name="Content Placeholder 2">
            <a:extLst>
              <a:ext uri="{FF2B5EF4-FFF2-40B4-BE49-F238E27FC236}">
                <a16:creationId xmlns:a16="http://schemas.microsoft.com/office/drawing/2014/main" id="{BB432FBC-ACF9-D87E-CB59-B9A1A4C6F10B}"/>
              </a:ext>
            </a:extLst>
          </p:cNvPr>
          <p:cNvSpPr>
            <a:spLocks noGrp="1"/>
          </p:cNvSpPr>
          <p:nvPr>
            <p:ph idx="1"/>
          </p:nvPr>
        </p:nvSpPr>
        <p:spPr>
          <a:xfrm>
            <a:off x="381886" y="1470244"/>
            <a:ext cx="3786078" cy="5022630"/>
          </a:xfrm>
        </p:spPr>
        <p:txBody>
          <a:bodyPr/>
          <a:lstStyle/>
          <a:p>
            <a:r>
              <a:rPr lang="en-GB" sz="2000">
                <a:latin typeface="Arial" panose="020B0604020202020204" pitchFamily="34" charset="0"/>
                <a:cs typeface="Arial" panose="020B0604020202020204" pitchFamily="34" charset="0"/>
              </a:rPr>
              <a:t>This house is all that remains of the Leper Hospital of St Mary Magdalen. </a:t>
            </a:r>
          </a:p>
          <a:p>
            <a:r>
              <a:rPr lang="en-GB" sz="2000">
                <a:latin typeface="Arial" panose="020B0604020202020204" pitchFamily="34" charset="0"/>
                <a:cs typeface="Arial" panose="020B0604020202020204" pitchFamily="34" charset="0"/>
              </a:rPr>
              <a:t>It was founded before 1119 by Bishop Herbert de </a:t>
            </a:r>
            <a:r>
              <a:rPr lang="en-GB" sz="2000" err="1">
                <a:latin typeface="Arial" panose="020B0604020202020204" pitchFamily="34" charset="0"/>
                <a:cs typeface="Arial" panose="020B0604020202020204" pitchFamily="34" charset="0"/>
              </a:rPr>
              <a:t>Losigna</a:t>
            </a:r>
            <a:r>
              <a:rPr lang="en-GB" sz="2000">
                <a:latin typeface="Arial" panose="020B0604020202020204" pitchFamily="34" charset="0"/>
                <a:cs typeface="Arial" panose="020B0604020202020204" pitchFamily="34" charset="0"/>
              </a:rPr>
              <a:t>, the first Bishop of Norwich. </a:t>
            </a:r>
          </a:p>
          <a:p>
            <a:r>
              <a:rPr lang="en-GB" sz="2000">
                <a:latin typeface="Arial" panose="020B0604020202020204" pitchFamily="34" charset="0"/>
                <a:cs typeface="Arial" panose="020B0604020202020204" pitchFamily="34" charset="0"/>
              </a:rPr>
              <a:t>Such houses were built on the edge of towns and cities, as lepers needed to stay in contact with society to beg alms, trade items, and offer services such as praying for the souls of benefactors. </a:t>
            </a:r>
          </a:p>
        </p:txBody>
      </p:sp>
      <p:pic>
        <p:nvPicPr>
          <p:cNvPr id="4" name="Picture 3" descr="A photo of an old stone and brick building. ">
            <a:extLst>
              <a:ext uri="{FF2B5EF4-FFF2-40B4-BE49-F238E27FC236}">
                <a16:creationId xmlns:a16="http://schemas.microsoft.com/office/drawing/2014/main" id="{1D600DD9-0857-D872-E948-1C07D38307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7320" b="14692"/>
          <a:stretch/>
        </p:blipFill>
        <p:spPr>
          <a:xfrm>
            <a:off x="4440209" y="1470244"/>
            <a:ext cx="6549726" cy="4505254"/>
          </a:xfrm>
          <a:prstGeom prst="rect">
            <a:avLst/>
          </a:prstGeom>
        </p:spPr>
      </p:pic>
    </p:spTree>
    <p:extLst>
      <p:ext uri="{BB962C8B-B14F-4D97-AF65-F5344CB8AC3E}">
        <p14:creationId xmlns:p14="http://schemas.microsoft.com/office/powerpoint/2010/main" val="30312787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0F70A-DCC4-181C-23B0-0414A0C01038}"/>
              </a:ext>
            </a:extLst>
          </p:cNvPr>
          <p:cNvSpPr>
            <a:spLocks noGrp="1"/>
          </p:cNvSpPr>
          <p:nvPr>
            <p:ph type="title"/>
          </p:nvPr>
        </p:nvSpPr>
        <p:spPr/>
        <p:txBody>
          <a:bodyPr>
            <a:normAutofit fontScale="90000"/>
          </a:bodyPr>
          <a:lstStyle/>
          <a:p>
            <a:r>
              <a:rPr lang="en-GB">
                <a:latin typeface="Arial" panose="020B0604020202020204" pitchFamily="34" charset="0"/>
                <a:cs typeface="Arial" panose="020B0604020202020204" pitchFamily="34" charset="0"/>
              </a:rPr>
              <a:t>The Old School (former Hospital of St John the Evangelist), Blyth, Nottinghamshire</a:t>
            </a:r>
            <a:endParaRPr lang="en-US"/>
          </a:p>
        </p:txBody>
      </p:sp>
      <p:sp>
        <p:nvSpPr>
          <p:cNvPr id="3" name="Content Placeholder 2">
            <a:extLst>
              <a:ext uri="{FF2B5EF4-FFF2-40B4-BE49-F238E27FC236}">
                <a16:creationId xmlns:a16="http://schemas.microsoft.com/office/drawing/2014/main" id="{213E0BF7-7404-5BB7-34EE-D793959969EF}"/>
              </a:ext>
            </a:extLst>
          </p:cNvPr>
          <p:cNvSpPr>
            <a:spLocks noGrp="1"/>
          </p:cNvSpPr>
          <p:nvPr>
            <p:ph idx="1"/>
          </p:nvPr>
        </p:nvSpPr>
        <p:spPr>
          <a:xfrm>
            <a:off x="574158" y="1734512"/>
            <a:ext cx="3636336" cy="4758362"/>
          </a:xfrm>
        </p:spPr>
        <p:txBody>
          <a:bodyPr/>
          <a:lstStyle/>
          <a:p>
            <a:r>
              <a:rPr lang="en-GB" sz="2000">
                <a:latin typeface="Arial" panose="020B0604020202020204" pitchFamily="34" charset="0"/>
                <a:cs typeface="Arial" panose="020B0604020202020204" pitchFamily="34" charset="0"/>
              </a:rPr>
              <a:t>This building was originally part of the Hospital of Saint John the Evangelist. </a:t>
            </a:r>
          </a:p>
          <a:p>
            <a:r>
              <a:rPr lang="en-GB" sz="2000">
                <a:latin typeface="Arial" panose="020B0604020202020204" pitchFamily="34" charset="0"/>
                <a:cs typeface="Arial" panose="020B0604020202020204" pitchFamily="34" charset="0"/>
              </a:rPr>
              <a:t>The hospital was founded in the reign of King John (1199-1216). It was rebuilt on this site in 1446. </a:t>
            </a:r>
          </a:p>
          <a:p>
            <a:r>
              <a:rPr lang="en-GB" sz="2000">
                <a:latin typeface="Arial" panose="020B0604020202020204" pitchFamily="34" charset="0"/>
                <a:cs typeface="Arial" panose="020B0604020202020204" pitchFamily="34" charset="0"/>
              </a:rPr>
              <a:t>It was originally for lepers. </a:t>
            </a:r>
          </a:p>
          <a:p>
            <a:r>
              <a:rPr lang="en-GB" sz="2000">
                <a:latin typeface="Arial" panose="020B0604020202020204" pitchFamily="34" charset="0"/>
                <a:cs typeface="Arial" panose="020B0604020202020204" pitchFamily="34" charset="0"/>
              </a:rPr>
              <a:t>The building was later used as a school.</a:t>
            </a:r>
          </a:p>
        </p:txBody>
      </p:sp>
      <p:pic>
        <p:nvPicPr>
          <p:cNvPr id="4" name="Picture 3" descr="A photo of a low level building with a small door and windows The roof is red tiled. ">
            <a:extLst>
              <a:ext uri="{FF2B5EF4-FFF2-40B4-BE49-F238E27FC236}">
                <a16:creationId xmlns:a16="http://schemas.microsoft.com/office/drawing/2014/main" id="{DD789723-289B-4FFD-9160-47C0C99EEE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03" t="10698" r="14935" b="14497"/>
          <a:stretch/>
        </p:blipFill>
        <p:spPr>
          <a:xfrm>
            <a:off x="4572000" y="1418585"/>
            <a:ext cx="6579921" cy="4758362"/>
          </a:xfrm>
          <a:prstGeom prst="rect">
            <a:avLst/>
          </a:prstGeom>
        </p:spPr>
      </p:pic>
    </p:spTree>
    <p:extLst>
      <p:ext uri="{BB962C8B-B14F-4D97-AF65-F5344CB8AC3E}">
        <p14:creationId xmlns:p14="http://schemas.microsoft.com/office/powerpoint/2010/main" val="33129367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9D678-E41F-13F5-2473-18497D3AF1A2}"/>
              </a:ext>
            </a:extLst>
          </p:cNvPr>
          <p:cNvSpPr>
            <a:spLocks noGrp="1"/>
          </p:cNvSpPr>
          <p:nvPr>
            <p:ph type="title"/>
          </p:nvPr>
        </p:nvSpPr>
        <p:spPr/>
        <p:txBody>
          <a:bodyPr/>
          <a:lstStyle/>
          <a:p>
            <a:r>
              <a:rPr lang="en-US"/>
              <a:t>Leper Houses </a:t>
            </a:r>
            <a:r>
              <a:rPr lang="en-US">
                <a:solidFill>
                  <a:schemeClr val="bg1"/>
                </a:solidFill>
              </a:rPr>
              <a:t>1</a:t>
            </a:r>
          </a:p>
        </p:txBody>
      </p:sp>
      <p:sp>
        <p:nvSpPr>
          <p:cNvPr id="3" name="Content Placeholder 2">
            <a:extLst>
              <a:ext uri="{FF2B5EF4-FFF2-40B4-BE49-F238E27FC236}">
                <a16:creationId xmlns:a16="http://schemas.microsoft.com/office/drawing/2014/main" id="{4D879DFE-0BCB-0DE3-5CDE-430A4ECDF262}"/>
              </a:ext>
            </a:extLst>
          </p:cNvPr>
          <p:cNvSpPr>
            <a:spLocks noGrp="1"/>
          </p:cNvSpPr>
          <p:nvPr>
            <p:ph idx="1"/>
          </p:nvPr>
        </p:nvSpPr>
        <p:spPr>
          <a:xfrm>
            <a:off x="616688" y="1701208"/>
            <a:ext cx="4788084" cy="4791665"/>
          </a:xfrm>
        </p:spPr>
        <p:txBody>
          <a:bodyPr/>
          <a:lstStyle/>
          <a:p>
            <a:r>
              <a:rPr lang="en-GB" sz="2000">
                <a:latin typeface="Arial" panose="020B0604020202020204" pitchFamily="34" charset="0"/>
                <a:cs typeface="Arial" panose="020B0604020202020204" pitchFamily="34" charset="0"/>
              </a:rPr>
              <a:t>Care in religious leper houses centred as much on a person's spiritual needs as on their physical problems. </a:t>
            </a:r>
          </a:p>
          <a:p>
            <a:r>
              <a:rPr lang="en-GB" sz="2000">
                <a:latin typeface="Arial" panose="020B0604020202020204" pitchFamily="34" charset="0"/>
                <a:cs typeface="Arial" panose="020B0604020202020204" pitchFamily="34" charset="0"/>
              </a:rPr>
              <a:t>Most had a detached chapel where praying and singing continued throughout the day.</a:t>
            </a:r>
          </a:p>
          <a:p>
            <a:endParaRPr lang="en-GB" sz="2000">
              <a:latin typeface="Arial" panose="020B0604020202020204" pitchFamily="34" charset="0"/>
              <a:cs typeface="Arial" panose="020B0604020202020204" pitchFamily="34" charset="0"/>
            </a:endParaRPr>
          </a:p>
          <a:p>
            <a:r>
              <a:rPr lang="en-GB" sz="2000">
                <a:latin typeface="Arial" panose="020B0604020202020204" pitchFamily="34" charset="0"/>
                <a:cs typeface="Arial" panose="020B0604020202020204" pitchFamily="34" charset="0"/>
              </a:rPr>
              <a:t>Like the example from </a:t>
            </a:r>
            <a:r>
              <a:rPr lang="en-GB" sz="2000" err="1">
                <a:latin typeface="Arial" panose="020B0604020202020204" pitchFamily="34" charset="0"/>
                <a:cs typeface="Arial" panose="020B0604020202020204" pitchFamily="34" charset="0"/>
              </a:rPr>
              <a:t>Harbledown</a:t>
            </a:r>
            <a:r>
              <a:rPr lang="en-GB" sz="2000">
                <a:latin typeface="Arial" panose="020B0604020202020204" pitchFamily="34" charset="0"/>
                <a:cs typeface="Arial" panose="020B0604020202020204" pitchFamily="34" charset="0"/>
              </a:rPr>
              <a:t>, where according to a source from 1344:</a:t>
            </a:r>
          </a:p>
          <a:p>
            <a:r>
              <a:rPr lang="en-GB" sz="2000" i="1">
                <a:latin typeface="Arial" panose="020B0604020202020204" pitchFamily="34" charset="0"/>
                <a:cs typeface="Arial" panose="020B0604020202020204" pitchFamily="34" charset="0"/>
              </a:rPr>
              <a:t>‘inmates wore a distinct habit, heard daily mass and said the Lord’s Prayer and Hail Mary and the canonical hours.’</a:t>
            </a:r>
          </a:p>
        </p:txBody>
      </p:sp>
      <p:sp>
        <p:nvSpPr>
          <p:cNvPr id="4" name="Content Placeholder 3">
            <a:extLst>
              <a:ext uri="{FF2B5EF4-FFF2-40B4-BE49-F238E27FC236}">
                <a16:creationId xmlns:a16="http://schemas.microsoft.com/office/drawing/2014/main" id="{BB8C5787-1646-E054-34CB-50EF70659F6C}"/>
              </a:ext>
            </a:extLst>
          </p:cNvPr>
          <p:cNvSpPr>
            <a:spLocks noGrp="1"/>
          </p:cNvSpPr>
          <p:nvPr>
            <p:ph idx="10"/>
          </p:nvPr>
        </p:nvSpPr>
        <p:spPr>
          <a:xfrm>
            <a:off x="6096000" y="365126"/>
            <a:ext cx="5257800" cy="5022630"/>
          </a:xfrm>
        </p:spPr>
        <p:txBody>
          <a:bodyPr/>
          <a:lstStyle/>
          <a:p>
            <a:r>
              <a:rPr lang="en-GB" sz="2000">
                <a:latin typeface="Arial" panose="020B0604020202020204" pitchFamily="34" charset="0"/>
                <a:cs typeface="Arial" panose="020B0604020202020204" pitchFamily="34" charset="0"/>
              </a:rPr>
              <a:t>The canonical hours in the Middle Ages were 9 sets of prayers said every day:</a:t>
            </a:r>
          </a:p>
          <a:p>
            <a:endParaRPr lang="en-GB" sz="2000">
              <a:latin typeface="Arial" panose="020B0604020202020204" pitchFamily="34" charset="0"/>
              <a:cs typeface="Arial" panose="020B0604020202020204" pitchFamily="34" charset="0"/>
            </a:endParaRPr>
          </a:p>
          <a:p>
            <a:r>
              <a:rPr lang="en-GB" sz="2000" b="1">
                <a:latin typeface="Arial" panose="020B0604020202020204" pitchFamily="34" charset="0"/>
                <a:cs typeface="Arial" panose="020B0604020202020204" pitchFamily="34" charset="0"/>
              </a:rPr>
              <a:t>Vigil</a:t>
            </a:r>
            <a:r>
              <a:rPr lang="en-GB" sz="2000">
                <a:latin typeface="Arial" panose="020B0604020202020204" pitchFamily="34" charset="0"/>
                <a:cs typeface="Arial" panose="020B0604020202020204" pitchFamily="34" charset="0"/>
              </a:rPr>
              <a:t> (eighth hour of night: 2 am.)</a:t>
            </a:r>
          </a:p>
          <a:p>
            <a:r>
              <a:rPr lang="en-GB" sz="2000" b="1">
                <a:latin typeface="Arial" panose="020B0604020202020204" pitchFamily="34" charset="0"/>
                <a:cs typeface="Arial" panose="020B0604020202020204" pitchFamily="34" charset="0"/>
              </a:rPr>
              <a:t>Matins</a:t>
            </a:r>
            <a:r>
              <a:rPr lang="en-GB" sz="2000">
                <a:latin typeface="Arial" panose="020B0604020202020204" pitchFamily="34" charset="0"/>
                <a:cs typeface="Arial" panose="020B0604020202020204" pitchFamily="34" charset="0"/>
              </a:rPr>
              <a:t> (a later portion of Vigil, from 3 am. to dawn)</a:t>
            </a:r>
          </a:p>
          <a:p>
            <a:r>
              <a:rPr lang="en-GB" sz="2000" b="1">
                <a:latin typeface="Arial" panose="020B0604020202020204" pitchFamily="34" charset="0"/>
                <a:cs typeface="Arial" panose="020B0604020202020204" pitchFamily="34" charset="0"/>
              </a:rPr>
              <a:t>Lauds</a:t>
            </a:r>
            <a:r>
              <a:rPr lang="en-GB" sz="2000">
                <a:latin typeface="Arial" panose="020B0604020202020204" pitchFamily="34" charset="0"/>
                <a:cs typeface="Arial" panose="020B0604020202020204" pitchFamily="34" charset="0"/>
              </a:rPr>
              <a:t> (dawn; approximately 5 am., but varies seasonally)</a:t>
            </a:r>
          </a:p>
          <a:p>
            <a:r>
              <a:rPr lang="en-GB" sz="2000" b="1">
                <a:latin typeface="Arial" panose="020B0604020202020204" pitchFamily="34" charset="0"/>
                <a:cs typeface="Arial" panose="020B0604020202020204" pitchFamily="34" charset="0"/>
              </a:rPr>
              <a:t>Prime</a:t>
            </a:r>
            <a:r>
              <a:rPr lang="en-GB" sz="2000">
                <a:latin typeface="Arial" panose="020B0604020202020204" pitchFamily="34" charset="0"/>
                <a:cs typeface="Arial" panose="020B0604020202020204" pitchFamily="34" charset="0"/>
              </a:rPr>
              <a:t> (early morning, the first hour of daylight, approximately 6 am.)</a:t>
            </a:r>
          </a:p>
          <a:p>
            <a:r>
              <a:rPr lang="en-GB" sz="2000" b="1">
                <a:latin typeface="Arial" panose="020B0604020202020204" pitchFamily="34" charset="0"/>
                <a:cs typeface="Arial" panose="020B0604020202020204" pitchFamily="34" charset="0"/>
              </a:rPr>
              <a:t>Terce</a:t>
            </a:r>
            <a:r>
              <a:rPr lang="en-GB" sz="2000">
                <a:latin typeface="Arial" panose="020B0604020202020204" pitchFamily="34" charset="0"/>
                <a:cs typeface="Arial" panose="020B0604020202020204" pitchFamily="34" charset="0"/>
              </a:rPr>
              <a:t> (third hour, 9 am.)</a:t>
            </a:r>
          </a:p>
          <a:p>
            <a:r>
              <a:rPr lang="en-GB" sz="2000" b="1">
                <a:latin typeface="Arial" panose="020B0604020202020204" pitchFamily="34" charset="0"/>
                <a:cs typeface="Arial" panose="020B0604020202020204" pitchFamily="34" charset="0"/>
              </a:rPr>
              <a:t>Sext</a:t>
            </a:r>
            <a:r>
              <a:rPr lang="en-GB" sz="2000">
                <a:latin typeface="Arial" panose="020B0604020202020204" pitchFamily="34" charset="0"/>
                <a:cs typeface="Arial" panose="020B0604020202020204" pitchFamily="34" charset="0"/>
              </a:rPr>
              <a:t> (sixth hour, noon)</a:t>
            </a:r>
          </a:p>
          <a:p>
            <a:r>
              <a:rPr lang="en-GB" sz="2000" b="1" err="1">
                <a:latin typeface="Arial" panose="020B0604020202020204" pitchFamily="34" charset="0"/>
                <a:cs typeface="Arial" panose="020B0604020202020204" pitchFamily="34" charset="0"/>
              </a:rPr>
              <a:t>Nones</a:t>
            </a:r>
            <a:r>
              <a:rPr lang="en-GB" sz="2000">
                <a:latin typeface="Arial" panose="020B0604020202020204" pitchFamily="34" charset="0"/>
                <a:cs typeface="Arial" panose="020B0604020202020204" pitchFamily="34" charset="0"/>
              </a:rPr>
              <a:t> (ninth hour, 3 pm.)</a:t>
            </a:r>
          </a:p>
          <a:p>
            <a:r>
              <a:rPr lang="en-GB" sz="2000" b="1">
                <a:latin typeface="Arial" panose="020B0604020202020204" pitchFamily="34" charset="0"/>
                <a:cs typeface="Arial" panose="020B0604020202020204" pitchFamily="34" charset="0"/>
              </a:rPr>
              <a:t>Vespers</a:t>
            </a:r>
            <a:r>
              <a:rPr lang="en-GB" sz="2000">
                <a:latin typeface="Arial" panose="020B0604020202020204" pitchFamily="34" charset="0"/>
                <a:cs typeface="Arial" panose="020B0604020202020204" pitchFamily="34" charset="0"/>
              </a:rPr>
              <a:t> (sunset, approximately 6 pm.)</a:t>
            </a:r>
          </a:p>
          <a:p>
            <a:r>
              <a:rPr lang="en-GB" sz="2000" b="1">
                <a:latin typeface="Arial" panose="020B0604020202020204" pitchFamily="34" charset="0"/>
                <a:cs typeface="Arial" panose="020B0604020202020204" pitchFamily="34" charset="0"/>
              </a:rPr>
              <a:t>Compline</a:t>
            </a:r>
            <a:r>
              <a:rPr lang="en-GB" sz="2000">
                <a:latin typeface="Arial" panose="020B0604020202020204" pitchFamily="34" charset="0"/>
                <a:cs typeface="Arial" panose="020B0604020202020204" pitchFamily="34" charset="0"/>
              </a:rPr>
              <a:t> (end of the day before retiring, approximately 7 pm.)</a:t>
            </a:r>
            <a:endParaRPr lang="en-US" sz="2000"/>
          </a:p>
        </p:txBody>
      </p:sp>
    </p:spTree>
    <p:extLst>
      <p:ext uri="{BB962C8B-B14F-4D97-AF65-F5344CB8AC3E}">
        <p14:creationId xmlns:p14="http://schemas.microsoft.com/office/powerpoint/2010/main" val="38498885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25DAB-527A-1A7C-FF49-BDE024CC973D}"/>
              </a:ext>
            </a:extLst>
          </p:cNvPr>
          <p:cNvSpPr>
            <a:spLocks noGrp="1"/>
          </p:cNvSpPr>
          <p:nvPr>
            <p:ph type="title"/>
          </p:nvPr>
        </p:nvSpPr>
        <p:spPr/>
        <p:txBody>
          <a:bodyPr/>
          <a:lstStyle/>
          <a:p>
            <a:r>
              <a:rPr lang="en-US"/>
              <a:t>Leper Houses </a:t>
            </a:r>
            <a:r>
              <a:rPr lang="en-US">
                <a:solidFill>
                  <a:schemeClr val="bg1"/>
                </a:solidFill>
              </a:rPr>
              <a:t>2</a:t>
            </a:r>
          </a:p>
        </p:txBody>
      </p:sp>
      <p:sp>
        <p:nvSpPr>
          <p:cNvPr id="3" name="Content Placeholder 2">
            <a:extLst>
              <a:ext uri="{FF2B5EF4-FFF2-40B4-BE49-F238E27FC236}">
                <a16:creationId xmlns:a16="http://schemas.microsoft.com/office/drawing/2014/main" id="{42F05968-6FCC-DFB3-6A89-7F00230F7004}"/>
              </a:ext>
            </a:extLst>
          </p:cNvPr>
          <p:cNvSpPr>
            <a:spLocks noGrp="1"/>
          </p:cNvSpPr>
          <p:nvPr>
            <p:ph idx="1"/>
          </p:nvPr>
        </p:nvSpPr>
        <p:spPr>
          <a:xfrm>
            <a:off x="381886" y="1470244"/>
            <a:ext cx="5083250" cy="5022630"/>
          </a:xfrm>
        </p:spPr>
        <p:txBody>
          <a:bodyPr/>
          <a:lstStyle/>
          <a:p>
            <a:r>
              <a:rPr lang="en-GB" sz="2000">
                <a:latin typeface="Arial" panose="020B0604020202020204" pitchFamily="34" charset="0"/>
                <a:cs typeface="Arial" panose="020B0604020202020204" pitchFamily="34" charset="0"/>
              </a:rPr>
              <a:t>The emphasis was on cleanliness and wholesome food - clothes were washed twice a week and a varied diet was supplied if possible, often from the house's own fields and livestock. </a:t>
            </a:r>
          </a:p>
          <a:p>
            <a:r>
              <a:rPr lang="en-GB" sz="2000">
                <a:latin typeface="Arial" panose="020B0604020202020204" pitchFamily="34" charset="0"/>
                <a:cs typeface="Arial" panose="020B0604020202020204" pitchFamily="34" charset="0"/>
              </a:rPr>
              <a:t>The therapeutic effect of gardening work and the beauty of nature were recognised.</a:t>
            </a:r>
          </a:p>
          <a:p>
            <a:r>
              <a:rPr lang="en-GB" sz="2000">
                <a:latin typeface="Arial" panose="020B0604020202020204" pitchFamily="34" charset="0"/>
                <a:cs typeface="Arial" panose="020B0604020202020204" pitchFamily="34" charset="0"/>
              </a:rPr>
              <a:t>Like the monasteries of the time, many leper houses had their own fragrant gardens of flowers and healing herbs, and residents took part in their upkeep.</a:t>
            </a:r>
          </a:p>
          <a:p>
            <a:r>
              <a:rPr lang="en-GB" sz="2000">
                <a:latin typeface="Arial" panose="020B0604020202020204" pitchFamily="34" charset="0"/>
                <a:cs typeface="Arial" panose="020B0604020202020204" pitchFamily="34" charset="0"/>
              </a:rPr>
              <a:t>Many lepers stayed in touch with their family and friends and were allowed to make visits home and receive visitors.</a:t>
            </a:r>
          </a:p>
        </p:txBody>
      </p:sp>
      <p:pic>
        <p:nvPicPr>
          <p:cNvPr id="4" name="Picture 3" descr="Reconstruction illustration showing Cistercian monks working in the Infirmary Cloister at Rievaulx Abbey, as it may have appeared in the mid-thirteenth century. ">
            <a:extLst>
              <a:ext uri="{FF2B5EF4-FFF2-40B4-BE49-F238E27FC236}">
                <a16:creationId xmlns:a16="http://schemas.microsoft.com/office/drawing/2014/main" id="{26928D21-EE49-0863-2CD9-CF5498F8F4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437" r="14198"/>
          <a:stretch/>
        </p:blipFill>
        <p:spPr>
          <a:xfrm>
            <a:off x="5855493" y="541307"/>
            <a:ext cx="5447547" cy="5951567"/>
          </a:xfrm>
          <a:prstGeom prst="rect">
            <a:avLst/>
          </a:prstGeom>
        </p:spPr>
      </p:pic>
    </p:spTree>
    <p:extLst>
      <p:ext uri="{BB962C8B-B14F-4D97-AF65-F5344CB8AC3E}">
        <p14:creationId xmlns:p14="http://schemas.microsoft.com/office/powerpoint/2010/main" val="10833104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78AD3-AB6D-F8A5-A01D-1EC0BF065EB1}"/>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Activity 5</a:t>
            </a:r>
            <a:endParaRPr lang="en-US"/>
          </a:p>
        </p:txBody>
      </p:sp>
      <p:sp>
        <p:nvSpPr>
          <p:cNvPr id="3" name="Content Placeholder 2">
            <a:extLst>
              <a:ext uri="{FF2B5EF4-FFF2-40B4-BE49-F238E27FC236}">
                <a16:creationId xmlns:a16="http://schemas.microsoft.com/office/drawing/2014/main" id="{064BE349-54C6-AFAE-989F-9F66CC759292}"/>
              </a:ext>
            </a:extLst>
          </p:cNvPr>
          <p:cNvSpPr>
            <a:spLocks noGrp="1"/>
          </p:cNvSpPr>
          <p:nvPr>
            <p:ph idx="1"/>
          </p:nvPr>
        </p:nvSpPr>
        <p:spPr>
          <a:xfrm>
            <a:off x="808073" y="2126512"/>
            <a:ext cx="4614531" cy="4366362"/>
          </a:xfrm>
        </p:spPr>
        <p:txBody>
          <a:bodyPr/>
          <a:lstStyle/>
          <a:p>
            <a:r>
              <a:rPr lang="en-GB" sz="2400" b="1">
                <a:latin typeface="Arial" panose="020B0604020202020204" pitchFamily="34" charset="0"/>
                <a:cs typeface="Arial" panose="020B0604020202020204" pitchFamily="34" charset="0"/>
              </a:rPr>
              <a:t>Having now considered a range of evidence, discuss the following questions, making sure to back up your points with specific examples.</a:t>
            </a:r>
          </a:p>
        </p:txBody>
      </p:sp>
      <p:sp>
        <p:nvSpPr>
          <p:cNvPr id="4" name="Content Placeholder 3">
            <a:extLst>
              <a:ext uri="{FF2B5EF4-FFF2-40B4-BE49-F238E27FC236}">
                <a16:creationId xmlns:a16="http://schemas.microsoft.com/office/drawing/2014/main" id="{08145693-2826-7805-AA0C-242698D6BEE5}"/>
              </a:ext>
            </a:extLst>
          </p:cNvPr>
          <p:cNvSpPr>
            <a:spLocks noGrp="1"/>
          </p:cNvSpPr>
          <p:nvPr>
            <p:ph idx="10"/>
          </p:nvPr>
        </p:nvSpPr>
        <p:spPr>
          <a:xfrm>
            <a:off x="6330803" y="1360967"/>
            <a:ext cx="4788084" cy="5131907"/>
          </a:xfrm>
        </p:spPr>
        <p:txBody>
          <a:bodyPr/>
          <a:lstStyle/>
          <a:p>
            <a:pPr marL="285750" indent="-285750">
              <a:buFont typeface="Arial" panose="020B0604020202020204" pitchFamily="34" charset="0"/>
              <a:buChar char="•"/>
            </a:pPr>
            <a:r>
              <a:rPr lang="en-GB" sz="2000">
                <a:latin typeface="Arial" panose="020B0604020202020204" pitchFamily="34" charset="0"/>
                <a:cs typeface="Arial" panose="020B0604020202020204" pitchFamily="34" charset="0"/>
              </a:rPr>
              <a:t>How was the treatment of those with leprosy in medieval times different to the later treatment of people with smallpox and TB?</a:t>
            </a:r>
          </a:p>
          <a:p>
            <a:pPr marL="285750" indent="-285750">
              <a:buFont typeface="Arial" panose="020B0604020202020204" pitchFamily="34" charset="0"/>
              <a:buChar char="•"/>
            </a:pPr>
            <a:r>
              <a:rPr lang="en-GB" sz="2000">
                <a:latin typeface="Arial" panose="020B0604020202020204" pitchFamily="34" charset="0"/>
                <a:cs typeface="Arial" panose="020B0604020202020204" pitchFamily="34" charset="0"/>
              </a:rPr>
              <a:t>Can you identify which treatments were ‘spiritual’ and which were ‘physical’? </a:t>
            </a:r>
          </a:p>
          <a:p>
            <a:pPr marL="285750" indent="-285750">
              <a:buFont typeface="Arial" panose="020B0604020202020204" pitchFamily="34" charset="0"/>
              <a:buChar char="•"/>
            </a:pPr>
            <a:r>
              <a:rPr lang="en-GB" sz="2000">
                <a:latin typeface="Arial" panose="020B0604020202020204" pitchFamily="34" charset="0"/>
                <a:cs typeface="Arial" panose="020B0604020202020204" pitchFamily="34" charset="0"/>
              </a:rPr>
              <a:t>Today we rely on ‘physical’ treatments, such as vaccines and drugs, to cure illnesses. Does that mean the people no longer need ‘spiritual’ treatments or do they still provide important ‘mental health’ benefits?</a:t>
            </a:r>
          </a:p>
        </p:txBody>
      </p:sp>
    </p:spTree>
    <p:extLst>
      <p:ext uri="{BB962C8B-B14F-4D97-AF65-F5344CB8AC3E}">
        <p14:creationId xmlns:p14="http://schemas.microsoft.com/office/powerpoint/2010/main" val="16070977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78AD3-AB6D-F8A5-A01D-1EC0BF065EB1}"/>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Activity 6</a:t>
            </a:r>
            <a:endParaRPr lang="en-US"/>
          </a:p>
        </p:txBody>
      </p:sp>
      <p:sp>
        <p:nvSpPr>
          <p:cNvPr id="3" name="Content Placeholder 2">
            <a:extLst>
              <a:ext uri="{FF2B5EF4-FFF2-40B4-BE49-F238E27FC236}">
                <a16:creationId xmlns:a16="http://schemas.microsoft.com/office/drawing/2014/main" id="{064BE349-54C6-AFAE-989F-9F66CC759292}"/>
              </a:ext>
            </a:extLst>
          </p:cNvPr>
          <p:cNvSpPr>
            <a:spLocks noGrp="1"/>
          </p:cNvSpPr>
          <p:nvPr>
            <p:ph idx="1"/>
          </p:nvPr>
        </p:nvSpPr>
        <p:spPr>
          <a:xfrm>
            <a:off x="808073" y="2126512"/>
            <a:ext cx="4614531" cy="4366362"/>
          </a:xfrm>
        </p:spPr>
        <p:txBody>
          <a:bodyPr/>
          <a:lstStyle/>
          <a:p>
            <a:r>
              <a:rPr lang="en-GB" b="1">
                <a:latin typeface="Arial" panose="020B0604020202020204" pitchFamily="34" charset="0"/>
                <a:cs typeface="Arial" panose="020B0604020202020204" pitchFamily="34" charset="0"/>
              </a:rPr>
              <a:t>Having now looked at a range of responses to the isolation of patients with infectious diseases, can you attempt to:</a:t>
            </a:r>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Identify the similarities and differences in our responses to isolation over time?</a:t>
            </a:r>
          </a:p>
          <a:p>
            <a:r>
              <a:rPr lang="en-GB">
                <a:latin typeface="Arial" panose="020B0604020202020204" pitchFamily="34" charset="0"/>
                <a:cs typeface="Arial" panose="020B0604020202020204" pitchFamily="34" charset="0"/>
              </a:rPr>
              <a:t>Highlight some significant developments and create a graph showing progress v time.</a:t>
            </a:r>
          </a:p>
        </p:txBody>
      </p:sp>
      <p:sp>
        <p:nvSpPr>
          <p:cNvPr id="4" name="Content Placeholder 3">
            <a:extLst>
              <a:ext uri="{FF2B5EF4-FFF2-40B4-BE49-F238E27FC236}">
                <a16:creationId xmlns:a16="http://schemas.microsoft.com/office/drawing/2014/main" id="{08145693-2826-7805-AA0C-242698D6BEE5}"/>
              </a:ext>
            </a:extLst>
          </p:cNvPr>
          <p:cNvSpPr>
            <a:spLocks noGrp="1"/>
          </p:cNvSpPr>
          <p:nvPr>
            <p:ph idx="10"/>
          </p:nvPr>
        </p:nvSpPr>
        <p:spPr>
          <a:xfrm>
            <a:off x="6330803" y="1360967"/>
            <a:ext cx="4788084" cy="5131907"/>
          </a:xfrm>
        </p:spPr>
        <p:txBody>
          <a:bodyPr/>
          <a:lstStyle/>
          <a:p>
            <a:r>
              <a:rPr lang="en-GB" sz="2400" b="1">
                <a:latin typeface="Arial" panose="020B0604020202020204" pitchFamily="34" charset="0"/>
                <a:cs typeface="Arial" panose="020B0604020202020204" pitchFamily="34" charset="0"/>
              </a:rPr>
              <a:t>Reflection:</a:t>
            </a:r>
          </a:p>
          <a:p>
            <a:r>
              <a:rPr lang="en-GB" sz="2400">
                <a:latin typeface="Arial" panose="020B0604020202020204" pitchFamily="34" charset="0"/>
                <a:cs typeface="Arial" panose="020B0604020202020204" pitchFamily="34" charset="0"/>
              </a:rPr>
              <a:t>What is the most interesting/surprising fact you’ve discovered</a:t>
            </a:r>
          </a:p>
          <a:p>
            <a:r>
              <a:rPr lang="en-GB" sz="2400">
                <a:latin typeface="Arial" panose="020B0604020202020204" pitchFamily="34" charset="0"/>
                <a:cs typeface="Arial" panose="020B0604020202020204" pitchFamily="34" charset="0"/>
              </a:rPr>
              <a:t>about isolation and infectious diseases?</a:t>
            </a:r>
          </a:p>
        </p:txBody>
      </p:sp>
      <p:grpSp>
        <p:nvGrpSpPr>
          <p:cNvPr id="5" name="Group 4">
            <a:extLst>
              <a:ext uri="{FF2B5EF4-FFF2-40B4-BE49-F238E27FC236}">
                <a16:creationId xmlns:a16="http://schemas.microsoft.com/office/drawing/2014/main" id="{5E3E31BB-F526-A708-FE93-5BDC4887BF49}"/>
              </a:ext>
              <a:ext uri="{C183D7F6-B498-43B3-948B-1728B52AA6E4}">
                <adec:decorative xmlns:adec="http://schemas.microsoft.com/office/drawing/2017/decorative" val="1"/>
              </a:ext>
            </a:extLst>
          </p:cNvPr>
          <p:cNvGrpSpPr/>
          <p:nvPr/>
        </p:nvGrpSpPr>
        <p:grpSpPr>
          <a:xfrm>
            <a:off x="6078327" y="4309693"/>
            <a:ext cx="5040560" cy="2227504"/>
            <a:chOff x="1259632" y="4500172"/>
            <a:chExt cx="5040560" cy="2227504"/>
          </a:xfrm>
        </p:grpSpPr>
        <p:sp>
          <p:nvSpPr>
            <p:cNvPr id="6" name="TextBox 5">
              <a:extLst>
                <a:ext uri="{FF2B5EF4-FFF2-40B4-BE49-F238E27FC236}">
                  <a16:creationId xmlns:a16="http://schemas.microsoft.com/office/drawing/2014/main" id="{29471751-AD90-2C3B-FA47-7A2FBD107F0A}"/>
                </a:ext>
              </a:extLst>
            </p:cNvPr>
            <p:cNvSpPr txBox="1"/>
            <p:nvPr/>
          </p:nvSpPr>
          <p:spPr>
            <a:xfrm>
              <a:off x="1259632" y="5013176"/>
              <a:ext cx="461665" cy="1015663"/>
            </a:xfrm>
            <a:prstGeom prst="rect">
              <a:avLst/>
            </a:prstGeom>
            <a:noFill/>
          </p:spPr>
          <p:txBody>
            <a:bodyPr vert="vert270" wrap="none" rtlCol="0">
              <a:spAutoFit/>
            </a:bodyPr>
            <a:lstStyle/>
            <a:p>
              <a:r>
                <a:rPr lang="en-GB">
                  <a:latin typeface="Arial" panose="020B0604020202020204" pitchFamily="34" charset="0"/>
                  <a:cs typeface="Arial" panose="020B0604020202020204" pitchFamily="34" charset="0"/>
                </a:rPr>
                <a:t>Progress</a:t>
              </a:r>
            </a:p>
          </p:txBody>
        </p:sp>
        <p:grpSp>
          <p:nvGrpSpPr>
            <p:cNvPr id="7" name="Group 6">
              <a:extLst>
                <a:ext uri="{FF2B5EF4-FFF2-40B4-BE49-F238E27FC236}">
                  <a16:creationId xmlns:a16="http://schemas.microsoft.com/office/drawing/2014/main" id="{AAC5EDD8-1A19-0421-388E-BDE7CA187C8D}"/>
                </a:ext>
              </a:extLst>
            </p:cNvPr>
            <p:cNvGrpSpPr/>
            <p:nvPr/>
          </p:nvGrpSpPr>
          <p:grpSpPr>
            <a:xfrm>
              <a:off x="1907704" y="4500172"/>
              <a:ext cx="4392488" cy="2227504"/>
              <a:chOff x="1907704" y="4500172"/>
              <a:chExt cx="4392488" cy="2227504"/>
            </a:xfrm>
          </p:grpSpPr>
          <p:cxnSp>
            <p:nvCxnSpPr>
              <p:cNvPr id="8" name="Straight Arrow Connector 7">
                <a:extLst>
                  <a:ext uri="{FF2B5EF4-FFF2-40B4-BE49-F238E27FC236}">
                    <a16:creationId xmlns:a16="http://schemas.microsoft.com/office/drawing/2014/main" id="{CEB11FF1-E26E-FB8A-89AC-FE1348DC0D26}"/>
                  </a:ext>
                </a:extLst>
              </p:cNvPr>
              <p:cNvCxnSpPr/>
              <p:nvPr/>
            </p:nvCxnSpPr>
            <p:spPr>
              <a:xfrm flipV="1">
                <a:off x="1907704" y="4500172"/>
                <a:ext cx="0" cy="18002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B40ED01-A3C3-EEB5-088B-E9ED3B7F1189}"/>
                  </a:ext>
                </a:extLst>
              </p:cNvPr>
              <p:cNvCxnSpPr/>
              <p:nvPr/>
            </p:nvCxnSpPr>
            <p:spPr>
              <a:xfrm>
                <a:off x="1907704" y="6300372"/>
                <a:ext cx="4392488"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E8B533B-39E0-64A6-7700-3E49E33450FD}"/>
                  </a:ext>
                </a:extLst>
              </p:cNvPr>
              <p:cNvSpPr txBox="1"/>
              <p:nvPr/>
            </p:nvSpPr>
            <p:spPr>
              <a:xfrm>
                <a:off x="3759430" y="6358344"/>
                <a:ext cx="689035" cy="369332"/>
              </a:xfrm>
              <a:prstGeom prst="rect">
                <a:avLst/>
              </a:prstGeom>
              <a:noFill/>
            </p:spPr>
            <p:txBody>
              <a:bodyPr wrap="none" rtlCol="0">
                <a:spAutoFit/>
              </a:bodyPr>
              <a:lstStyle/>
              <a:p>
                <a:r>
                  <a:rPr lang="en-GB">
                    <a:latin typeface="Arial" panose="020B0604020202020204" pitchFamily="34" charset="0"/>
                    <a:cs typeface="Arial" panose="020B0604020202020204" pitchFamily="34" charset="0"/>
                  </a:rPr>
                  <a:t>Time</a:t>
                </a:r>
              </a:p>
            </p:txBody>
          </p:sp>
        </p:grpSp>
      </p:grpSp>
    </p:spTree>
    <p:extLst>
      <p:ext uri="{BB962C8B-B14F-4D97-AF65-F5344CB8AC3E}">
        <p14:creationId xmlns:p14="http://schemas.microsoft.com/office/powerpoint/2010/main" val="376250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78AD3-AB6D-F8A5-A01D-1EC0BF065EB1}"/>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Activity 7</a:t>
            </a:r>
            <a:endParaRPr lang="en-US"/>
          </a:p>
        </p:txBody>
      </p:sp>
      <p:sp>
        <p:nvSpPr>
          <p:cNvPr id="3" name="Content Placeholder 2">
            <a:extLst>
              <a:ext uri="{FF2B5EF4-FFF2-40B4-BE49-F238E27FC236}">
                <a16:creationId xmlns:a16="http://schemas.microsoft.com/office/drawing/2014/main" id="{064BE349-54C6-AFAE-989F-9F66CC759292}"/>
              </a:ext>
            </a:extLst>
          </p:cNvPr>
          <p:cNvSpPr>
            <a:spLocks noGrp="1"/>
          </p:cNvSpPr>
          <p:nvPr>
            <p:ph idx="1"/>
          </p:nvPr>
        </p:nvSpPr>
        <p:spPr>
          <a:xfrm>
            <a:off x="808073" y="2126512"/>
            <a:ext cx="4614531" cy="4366362"/>
          </a:xfrm>
        </p:spPr>
        <p:txBody>
          <a:bodyPr/>
          <a:lstStyle/>
          <a:p>
            <a:r>
              <a:rPr lang="en-GB" sz="3200" b="1">
                <a:latin typeface="Arial" panose="020B0604020202020204" pitchFamily="34" charset="0"/>
                <a:cs typeface="Arial" panose="020B0604020202020204" pitchFamily="34" charset="0"/>
              </a:rPr>
              <a:t>Summary</a:t>
            </a:r>
          </a:p>
          <a:p>
            <a:endParaRPr lang="en-GB" sz="3200">
              <a:latin typeface="Arial" panose="020B0604020202020204" pitchFamily="34" charset="0"/>
              <a:cs typeface="Arial" panose="020B0604020202020204" pitchFamily="34" charset="0"/>
            </a:endParaRPr>
          </a:p>
          <a:p>
            <a:r>
              <a:rPr lang="en-GB" sz="3200">
                <a:latin typeface="Arial" panose="020B0604020202020204" pitchFamily="34" charset="0"/>
                <a:cs typeface="Arial" panose="020B0604020202020204" pitchFamily="34" charset="0"/>
              </a:rPr>
              <a:t>‘Hospitals are now better at treating disease than at any other time in history’</a:t>
            </a:r>
            <a:endParaRPr lang="en-GB">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08145693-2826-7805-AA0C-242698D6BEE5}"/>
              </a:ext>
            </a:extLst>
          </p:cNvPr>
          <p:cNvSpPr>
            <a:spLocks noGrp="1"/>
          </p:cNvSpPr>
          <p:nvPr>
            <p:ph idx="10"/>
          </p:nvPr>
        </p:nvSpPr>
        <p:spPr>
          <a:xfrm>
            <a:off x="6504355" y="2126512"/>
            <a:ext cx="4614531" cy="4366362"/>
          </a:xfrm>
        </p:spPr>
        <p:txBody>
          <a:bodyPr/>
          <a:lstStyle/>
          <a:p>
            <a:r>
              <a:rPr lang="en-GB" sz="2400" b="1">
                <a:latin typeface="Arial" panose="020B0604020202020204" pitchFamily="34" charset="0"/>
                <a:cs typeface="Arial" panose="020B0604020202020204" pitchFamily="34" charset="0"/>
              </a:rPr>
              <a:t>How far would you agree with this view? </a:t>
            </a:r>
          </a:p>
          <a:p>
            <a:endParaRPr lang="en-GB" sz="2400">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Use the evidence in these slides, and your own research, to support your answer.</a:t>
            </a:r>
          </a:p>
        </p:txBody>
      </p:sp>
    </p:spTree>
    <p:extLst>
      <p:ext uri="{BB962C8B-B14F-4D97-AF65-F5344CB8AC3E}">
        <p14:creationId xmlns:p14="http://schemas.microsoft.com/office/powerpoint/2010/main" val="942782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78AD3-AB6D-F8A5-A01D-1EC0BF065EB1}"/>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Extension Research</a:t>
            </a:r>
          </a:p>
        </p:txBody>
      </p:sp>
      <p:sp>
        <p:nvSpPr>
          <p:cNvPr id="3" name="Content Placeholder 2">
            <a:extLst>
              <a:ext uri="{FF2B5EF4-FFF2-40B4-BE49-F238E27FC236}">
                <a16:creationId xmlns:a16="http://schemas.microsoft.com/office/drawing/2014/main" id="{064BE349-54C6-AFAE-989F-9F66CC759292}"/>
              </a:ext>
            </a:extLst>
          </p:cNvPr>
          <p:cNvSpPr>
            <a:spLocks noGrp="1"/>
          </p:cNvSpPr>
          <p:nvPr>
            <p:ph idx="1"/>
          </p:nvPr>
        </p:nvSpPr>
        <p:spPr>
          <a:xfrm>
            <a:off x="808073" y="2126512"/>
            <a:ext cx="4614531" cy="4366362"/>
          </a:xfrm>
        </p:spPr>
        <p:txBody>
          <a:bodyPr/>
          <a:lstStyle/>
          <a:p>
            <a:r>
              <a:rPr lang="en-GB" sz="2400" b="1">
                <a:latin typeface="Arial" panose="020B0604020202020204" pitchFamily="34" charset="0"/>
                <a:cs typeface="Arial" panose="020B0604020202020204" pitchFamily="34" charset="0"/>
              </a:rPr>
              <a:t>Having looked at the how the treatment of disease has developed over a long period of time:</a:t>
            </a:r>
          </a:p>
          <a:p>
            <a:r>
              <a:rPr lang="en-GB" sz="2400">
                <a:latin typeface="Arial" panose="020B0604020202020204" pitchFamily="34" charset="0"/>
                <a:cs typeface="Arial" panose="020B0604020202020204" pitchFamily="34" charset="0"/>
              </a:rPr>
              <a:t>What new questions have you generated after looking through all the photos?</a:t>
            </a:r>
          </a:p>
          <a:p>
            <a:r>
              <a:rPr lang="en-GB" sz="2400">
                <a:latin typeface="Arial" panose="020B0604020202020204" pitchFamily="34" charset="0"/>
                <a:cs typeface="Arial" panose="020B0604020202020204" pitchFamily="34" charset="0"/>
              </a:rPr>
              <a:t>Is there anything else you’d now like to research further?</a:t>
            </a:r>
          </a:p>
        </p:txBody>
      </p:sp>
      <p:sp>
        <p:nvSpPr>
          <p:cNvPr id="4" name="Content Placeholder 3">
            <a:extLst>
              <a:ext uri="{FF2B5EF4-FFF2-40B4-BE49-F238E27FC236}">
                <a16:creationId xmlns:a16="http://schemas.microsoft.com/office/drawing/2014/main" id="{08145693-2826-7805-AA0C-242698D6BEE5}"/>
              </a:ext>
            </a:extLst>
          </p:cNvPr>
          <p:cNvSpPr>
            <a:spLocks noGrp="1"/>
          </p:cNvSpPr>
          <p:nvPr>
            <p:ph idx="10"/>
          </p:nvPr>
        </p:nvSpPr>
        <p:spPr>
          <a:xfrm>
            <a:off x="6504355" y="2615608"/>
            <a:ext cx="4614531" cy="3877265"/>
          </a:xfrm>
        </p:spPr>
        <p:txBody>
          <a:bodyPr/>
          <a:lstStyle/>
          <a:p>
            <a:r>
              <a:rPr lang="en-GB" sz="2400" b="1">
                <a:latin typeface="Arial" panose="020B0604020202020204" pitchFamily="34" charset="0"/>
                <a:cs typeface="Arial" panose="020B0604020202020204" pitchFamily="34" charset="0"/>
              </a:rPr>
              <a:t>Challenge: </a:t>
            </a:r>
          </a:p>
          <a:p>
            <a:r>
              <a:rPr lang="en-GB" sz="2400">
                <a:latin typeface="Arial" panose="020B0604020202020204" pitchFamily="34" charset="0"/>
                <a:cs typeface="Arial" panose="020B0604020202020204" pitchFamily="34" charset="0"/>
              </a:rPr>
              <a:t>The new Covid-19 hospitals are all called ‘Nightingale’ – whilst at least one should retain this name, could you suggest 6 other names of past medical professionals that the others could be named after instead?</a:t>
            </a:r>
          </a:p>
        </p:txBody>
      </p:sp>
    </p:spTree>
    <p:extLst>
      <p:ext uri="{BB962C8B-B14F-4D97-AF65-F5344CB8AC3E}">
        <p14:creationId xmlns:p14="http://schemas.microsoft.com/office/powerpoint/2010/main" val="18457003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1997D0D-9988-498A-8D32-CAFF5AC0B5E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77826" y="565830"/>
            <a:ext cx="9636347" cy="5896462"/>
          </a:xfrm>
          <a:prstGeom prst="rect">
            <a:avLst/>
          </a:prstGeom>
        </p:spPr>
      </p:pic>
      <p:sp>
        <p:nvSpPr>
          <p:cNvPr id="2" name="Title 1">
            <a:extLst>
              <a:ext uri="{FF2B5EF4-FFF2-40B4-BE49-F238E27FC236}">
                <a16:creationId xmlns:a16="http://schemas.microsoft.com/office/drawing/2014/main" id="{40687A83-8913-49E6-A715-95A016FBF067}"/>
              </a:ext>
            </a:extLst>
          </p:cNvPr>
          <p:cNvSpPr>
            <a:spLocks noGrp="1"/>
          </p:cNvSpPr>
          <p:nvPr>
            <p:ph type="title"/>
          </p:nvPr>
        </p:nvSpPr>
        <p:spPr/>
        <p:txBody>
          <a:bodyPr/>
          <a:lstStyle/>
          <a:p>
            <a:r>
              <a:rPr lang="en-GB"/>
              <a:t>More resources</a:t>
            </a:r>
          </a:p>
        </p:txBody>
      </p:sp>
      <p:sp>
        <p:nvSpPr>
          <p:cNvPr id="18" name="TextBox 17">
            <a:extLst>
              <a:ext uri="{FF2B5EF4-FFF2-40B4-BE49-F238E27FC236}">
                <a16:creationId xmlns:a16="http://schemas.microsoft.com/office/drawing/2014/main" id="{90CF117D-5386-4B3F-8C25-BEFC6FF36C12}"/>
              </a:ext>
            </a:extLst>
          </p:cNvPr>
          <p:cNvSpPr txBox="1"/>
          <p:nvPr/>
        </p:nvSpPr>
        <p:spPr>
          <a:xfrm>
            <a:off x="3051544" y="1382233"/>
            <a:ext cx="6253670" cy="461665"/>
          </a:xfrm>
          <a:prstGeom prst="rect">
            <a:avLst/>
          </a:prstGeom>
          <a:noFill/>
        </p:spPr>
        <p:txBody>
          <a:bodyPr wrap="square" rtlCol="0">
            <a:spAutoFit/>
          </a:bodyPr>
          <a:lstStyle/>
          <a:p>
            <a:pPr algn="ctr"/>
            <a:r>
              <a:rPr lang="en-GB" sz="2400"/>
              <a:t>MORE RESOURSCES AT</a:t>
            </a:r>
          </a:p>
        </p:txBody>
      </p:sp>
      <p:sp>
        <p:nvSpPr>
          <p:cNvPr id="15" name="TextBox 14">
            <a:extLst>
              <a:ext uri="{FF2B5EF4-FFF2-40B4-BE49-F238E27FC236}">
                <a16:creationId xmlns:a16="http://schemas.microsoft.com/office/drawing/2014/main" id="{7E786403-4259-401C-B5EB-BBB01A8E16A0}"/>
              </a:ext>
            </a:extLst>
          </p:cNvPr>
          <p:cNvSpPr txBox="1"/>
          <p:nvPr/>
        </p:nvSpPr>
        <p:spPr>
          <a:xfrm>
            <a:off x="3186496" y="3210991"/>
            <a:ext cx="6118718" cy="436017"/>
          </a:xfrm>
          <a:prstGeom prst="rect">
            <a:avLst/>
          </a:prstGeom>
        </p:spPr>
        <p:txBody>
          <a:bodyPr wrap="square" lIns="0" tIns="0" rIns="0" bIns="0" rtlCol="0" anchor="t">
            <a:spAutoFit/>
          </a:bodyPr>
          <a:lstStyle/>
          <a:p>
            <a:pPr algn="ctr">
              <a:lnSpc>
                <a:spcPts val="3359"/>
              </a:lnSpc>
            </a:pPr>
            <a:r>
              <a:rPr lang="en-US" sz="3200" baseline="0" dirty="0">
                <a:solidFill>
                  <a:schemeClr val="bg1">
                    <a:lumMod val="50000"/>
                  </a:schemeClr>
                </a:solidFill>
                <a:latin typeface="Arial" panose="020B0604020202020204" pitchFamily="34" charset="0"/>
                <a:cs typeface="Arial" panose="020B0604020202020204" pitchFamily="34" charset="0"/>
                <a:hlinkClick r:id="rId3"/>
              </a:rPr>
              <a:t>HistoricEngland.org.uk/Education</a:t>
            </a:r>
            <a:endParaRPr lang="en-US" sz="3200" baseline="0" dirty="0">
              <a:solidFill>
                <a:schemeClr val="bg1">
                  <a:lumMod val="50000"/>
                </a:schemeClr>
              </a:solidFill>
              <a:latin typeface="Arial" panose="020B0604020202020204" pitchFamily="34" charset="0"/>
              <a:cs typeface="Arial" panose="020B0604020202020204" pitchFamily="34" charset="0"/>
            </a:endParaRPr>
          </a:p>
        </p:txBody>
      </p:sp>
      <p:pic>
        <p:nvPicPr>
          <p:cNvPr id="16" name="Picture 7" descr="Historic England logo">
            <a:extLst>
              <a:ext uri="{FF2B5EF4-FFF2-40B4-BE49-F238E27FC236}">
                <a16:creationId xmlns:a16="http://schemas.microsoft.com/office/drawing/2014/main" id="{1ED56333-3D6D-402E-AC99-95FEF75BA2F2}"/>
              </a:ext>
            </a:extLst>
          </p:cNvPr>
          <p:cNvPicPr>
            <a:picLocks noChangeAspect="1"/>
          </p:cNvPicPr>
          <p:nvPr/>
        </p:nvPicPr>
        <p:blipFill>
          <a:blip r:embed="rId4"/>
          <a:srcRect/>
          <a:stretch>
            <a:fillRect/>
          </a:stretch>
        </p:blipFill>
        <p:spPr>
          <a:xfrm>
            <a:off x="4120545" y="4515907"/>
            <a:ext cx="3950909" cy="1308050"/>
          </a:xfrm>
          <a:prstGeom prst="rect">
            <a:avLst/>
          </a:prstGeom>
        </p:spPr>
      </p:pic>
    </p:spTree>
    <p:extLst>
      <p:ext uri="{BB962C8B-B14F-4D97-AF65-F5344CB8AC3E}">
        <p14:creationId xmlns:p14="http://schemas.microsoft.com/office/powerpoint/2010/main" val="725073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15B50-B7DD-8CB9-94F5-8BFDFE543607}"/>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Tuberculosis (TB)</a:t>
            </a:r>
          </a:p>
        </p:txBody>
      </p:sp>
      <p:sp>
        <p:nvSpPr>
          <p:cNvPr id="3" name="Content Placeholder 2">
            <a:extLst>
              <a:ext uri="{FF2B5EF4-FFF2-40B4-BE49-F238E27FC236}">
                <a16:creationId xmlns:a16="http://schemas.microsoft.com/office/drawing/2014/main" id="{A7FC9C15-D61C-5780-4382-89CE8E214D88}"/>
              </a:ext>
            </a:extLst>
          </p:cNvPr>
          <p:cNvSpPr>
            <a:spLocks noGrp="1"/>
          </p:cNvSpPr>
          <p:nvPr>
            <p:ph idx="1"/>
          </p:nvPr>
        </p:nvSpPr>
        <p:spPr>
          <a:xfrm>
            <a:off x="489740" y="1470244"/>
            <a:ext cx="3467405" cy="5022630"/>
          </a:xfrm>
        </p:spPr>
        <p:txBody>
          <a:bodyPr/>
          <a:lstStyle/>
          <a:p>
            <a:r>
              <a:rPr lang="en-GB" sz="2000">
                <a:latin typeface="Arial" panose="020B0604020202020204" pitchFamily="34" charset="0"/>
                <a:cs typeface="Arial" panose="020B0604020202020204" pitchFamily="34" charset="0"/>
              </a:rPr>
              <a:t>This was an infectious bacterial disease transmitted through the air, that mainly affected people’s lungs. </a:t>
            </a:r>
          </a:p>
          <a:p>
            <a:r>
              <a:rPr lang="en-GB" sz="2000">
                <a:latin typeface="Arial" panose="020B0604020202020204" pitchFamily="34" charset="0"/>
                <a:cs typeface="Arial" panose="020B0604020202020204" pitchFamily="34" charset="0"/>
              </a:rPr>
              <a:t>It was often called TB and in the 19</a:t>
            </a:r>
            <a:r>
              <a:rPr lang="en-GB" sz="2000" baseline="30000">
                <a:latin typeface="Arial" panose="020B0604020202020204" pitchFamily="34" charset="0"/>
                <a:cs typeface="Arial" panose="020B0604020202020204" pitchFamily="34" charset="0"/>
              </a:rPr>
              <a:t>th</a:t>
            </a:r>
            <a:r>
              <a:rPr lang="en-GB" sz="2000">
                <a:latin typeface="Arial" panose="020B0604020202020204" pitchFamily="34" charset="0"/>
                <a:cs typeface="Arial" panose="020B0604020202020204" pitchFamily="34" charset="0"/>
              </a:rPr>
              <a:t> century the same disease was known as Consumption.</a:t>
            </a:r>
          </a:p>
          <a:p>
            <a:r>
              <a:rPr lang="en-GB" sz="2000">
                <a:latin typeface="Arial" panose="020B0604020202020204" pitchFamily="34" charset="0"/>
                <a:cs typeface="Arial" panose="020B0604020202020204" pitchFamily="34" charset="0"/>
              </a:rPr>
              <a:t>Before vaccines and antibiotics were developed it was treated by sending patients to a hospital in a place with clean air for ‘bed-rest’, often outside.</a:t>
            </a:r>
          </a:p>
        </p:txBody>
      </p:sp>
      <p:pic>
        <p:nvPicPr>
          <p:cNvPr id="4" name="Picture Placeholder 10" descr="A black and white photo of two men sat on chairs outside with their feet up. ">
            <a:extLst>
              <a:ext uri="{FF2B5EF4-FFF2-40B4-BE49-F238E27FC236}">
                <a16:creationId xmlns:a16="http://schemas.microsoft.com/office/drawing/2014/main" id="{3354C65E-F8E0-0A06-D571-70461CA13F80}"/>
              </a:ext>
            </a:extLst>
          </p:cNvPr>
          <p:cNvPicPr>
            <a:picLocks noChangeAspect="1"/>
          </p:cNvPicPr>
          <p:nvPr/>
        </p:nvPicPr>
        <p:blipFill rotWithShape="1">
          <a:blip r:embed="rId3"/>
          <a:srcRect l="8985" r="24483"/>
          <a:stretch/>
        </p:blipFill>
        <p:spPr>
          <a:xfrm>
            <a:off x="4258852" y="838108"/>
            <a:ext cx="7094948" cy="5181784"/>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pic>
      <p:grpSp>
        <p:nvGrpSpPr>
          <p:cNvPr id="8" name="Washi" descr="Washi tape">
            <a:extLst>
              <a:ext uri="{FF2B5EF4-FFF2-40B4-BE49-F238E27FC236}">
                <a16:creationId xmlns:a16="http://schemas.microsoft.com/office/drawing/2014/main" id="{F30FBBD7-9364-3D99-DA86-2DDA70354CB9}"/>
              </a:ext>
            </a:extLst>
          </p:cNvPr>
          <p:cNvGrpSpPr/>
          <p:nvPr/>
        </p:nvGrpSpPr>
        <p:grpSpPr>
          <a:xfrm>
            <a:off x="7323849" y="4981895"/>
            <a:ext cx="3843434" cy="1274488"/>
            <a:chOff x="6157201" y="365127"/>
            <a:chExt cx="3843434" cy="1274488"/>
          </a:xfrm>
        </p:grpSpPr>
        <p:sp>
          <p:nvSpPr>
            <p:cNvPr id="9" name="Picture 9">
              <a:extLst>
                <a:ext uri="{FF2B5EF4-FFF2-40B4-BE49-F238E27FC236}">
                  <a16:creationId xmlns:a16="http://schemas.microsoft.com/office/drawing/2014/main" id="{4961A3C1-53D0-0D87-A4A5-68AE41EC26A5}"/>
                </a:ext>
                <a:ext uri="{C183D7F6-B498-43B3-948B-1728B52AA6E4}">
                  <adec:decorative xmlns:adec="http://schemas.microsoft.com/office/drawing/2017/decorative" val="1"/>
                </a:ext>
              </a:extLst>
            </p:cNvPr>
            <p:cNvSpPr/>
            <p:nvPr/>
          </p:nvSpPr>
          <p:spPr>
            <a:xfrm rot="10800000" flipV="1">
              <a:off x="6157201" y="365127"/>
              <a:ext cx="3843434" cy="1274488"/>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76B047D8-634F-8AD5-716F-7350F51F5099}"/>
                </a:ext>
              </a:extLst>
            </p:cNvPr>
            <p:cNvSpPr txBox="1">
              <a:spLocks/>
            </p:cNvSpPr>
            <p:nvPr/>
          </p:nvSpPr>
          <p:spPr>
            <a:xfrm rot="21383919">
              <a:off x="6168206" y="772814"/>
              <a:ext cx="3821427" cy="470485"/>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a:latin typeface="Arial" panose="020B0604020202020204" pitchFamily="34" charset="0"/>
                  <a:cs typeface="Arial" panose="020B0604020202020204" pitchFamily="34" charset="0"/>
                </a:rPr>
                <a:t>Outbreaks of TB declined majorly after a vaccine was introduce in 1953.</a:t>
              </a:r>
            </a:p>
          </p:txBody>
        </p:sp>
      </p:grpSp>
    </p:spTree>
    <p:extLst>
      <p:ext uri="{BB962C8B-B14F-4D97-AF65-F5344CB8AC3E}">
        <p14:creationId xmlns:p14="http://schemas.microsoft.com/office/powerpoint/2010/main" val="131178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15B50-B7DD-8CB9-94F5-8BFDFE543607}"/>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Scarlet Fever</a:t>
            </a:r>
          </a:p>
        </p:txBody>
      </p:sp>
      <p:sp>
        <p:nvSpPr>
          <p:cNvPr id="11" name="Picture 8" descr="Decorative shape">
            <a:extLst>
              <a:ext uri="{FF2B5EF4-FFF2-40B4-BE49-F238E27FC236}">
                <a16:creationId xmlns:a16="http://schemas.microsoft.com/office/drawing/2014/main" id="{A6044D45-3668-8284-8996-19B00A17CA03}"/>
              </a:ext>
            </a:extLst>
          </p:cNvPr>
          <p:cNvSpPr/>
          <p:nvPr/>
        </p:nvSpPr>
        <p:spPr>
          <a:xfrm>
            <a:off x="0" y="1161766"/>
            <a:ext cx="3925614" cy="4390629"/>
          </a:xfrm>
          <a:custGeom>
            <a:avLst/>
            <a:gdLst>
              <a:gd name="connsiteX0" fmla="*/ 742992 w 1986770"/>
              <a:gd name="connsiteY0" fmla="*/ 214 h 2349826"/>
              <a:gd name="connsiteX1" fmla="*/ 19412 w 1986770"/>
              <a:gd name="connsiteY1" fmla="*/ 525388 h 2349826"/>
              <a:gd name="connsiteX2" fmla="*/ 193396 w 1986770"/>
              <a:gd name="connsiteY2" fmla="*/ 1102591 h 2349826"/>
              <a:gd name="connsiteX3" fmla="*/ 934862 w 1986770"/>
              <a:gd name="connsiteY3" fmla="*/ 2302524 h 2349826"/>
              <a:gd name="connsiteX4" fmla="*/ 742992 w 1986770"/>
              <a:gd name="connsiteY4" fmla="*/ 214 h 2349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770" h="2349826">
                <a:moveTo>
                  <a:pt x="742992" y="214"/>
                </a:moveTo>
                <a:cubicBezTo>
                  <a:pt x="477950" y="-7916"/>
                  <a:pt x="86079" y="216462"/>
                  <a:pt x="19412" y="525388"/>
                </a:cubicBezTo>
                <a:cubicBezTo>
                  <a:pt x="-63515" y="909106"/>
                  <a:pt x="142989" y="785536"/>
                  <a:pt x="193396" y="1102591"/>
                </a:cubicBezTo>
                <a:cubicBezTo>
                  <a:pt x="287705" y="1692802"/>
                  <a:pt x="214534" y="2105787"/>
                  <a:pt x="934862" y="2302524"/>
                </a:cubicBezTo>
                <a:cubicBezTo>
                  <a:pt x="2529990" y="2736646"/>
                  <a:pt x="2185273" y="40862"/>
                  <a:pt x="742992" y="214"/>
                </a:cubicBezTo>
                <a:close/>
              </a:path>
            </a:pathLst>
          </a:custGeom>
          <a:solidFill>
            <a:srgbClr val="F5B292"/>
          </a:solidFill>
          <a:ln w="16239"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7E348D8E-BAF9-7A4D-C516-8A64C561848D}"/>
              </a:ext>
            </a:extLst>
          </p:cNvPr>
          <p:cNvSpPr txBox="1"/>
          <p:nvPr/>
        </p:nvSpPr>
        <p:spPr>
          <a:xfrm>
            <a:off x="826567" y="1872054"/>
            <a:ext cx="2594552" cy="2862322"/>
          </a:xfrm>
          <a:prstGeom prst="rect">
            <a:avLst/>
          </a:prstGeom>
          <a:noFill/>
        </p:spPr>
        <p:txBody>
          <a:bodyPr wrap="square">
            <a:spAutoFit/>
          </a:bodyPr>
          <a:lstStyle/>
          <a:p>
            <a:r>
              <a:rPr lang="en-GB" sz="1800">
                <a:latin typeface="Arial" panose="020B0604020202020204" pitchFamily="34" charset="0"/>
                <a:cs typeface="Arial" panose="020B0604020202020204" pitchFamily="34" charset="0"/>
              </a:rPr>
              <a:t>This is a bacterial illness that mainly affects children. </a:t>
            </a:r>
          </a:p>
          <a:p>
            <a:r>
              <a:rPr lang="en-GB" sz="1800">
                <a:latin typeface="Arial" panose="020B0604020202020204" pitchFamily="34" charset="0"/>
                <a:cs typeface="Arial" panose="020B0604020202020204" pitchFamily="34" charset="0"/>
              </a:rPr>
              <a:t>It causes a distinctive pink-red rash, hence the name ‘scarlet’ fever. It is easily spread to other people, not all of whom get symptoms or seem sick.</a:t>
            </a:r>
          </a:p>
        </p:txBody>
      </p:sp>
      <p:sp>
        <p:nvSpPr>
          <p:cNvPr id="3" name="Content Placeholder 2">
            <a:extLst>
              <a:ext uri="{FF2B5EF4-FFF2-40B4-BE49-F238E27FC236}">
                <a16:creationId xmlns:a16="http://schemas.microsoft.com/office/drawing/2014/main" id="{A7FC9C15-D61C-5780-4382-89CE8E214D88}"/>
              </a:ext>
            </a:extLst>
          </p:cNvPr>
          <p:cNvSpPr>
            <a:spLocks noGrp="1"/>
          </p:cNvSpPr>
          <p:nvPr>
            <p:ph idx="1"/>
          </p:nvPr>
        </p:nvSpPr>
        <p:spPr>
          <a:xfrm>
            <a:off x="3531476" y="5215733"/>
            <a:ext cx="7587201" cy="1284956"/>
          </a:xfrm>
        </p:spPr>
        <p:txBody>
          <a:bodyPr/>
          <a:lstStyle/>
          <a:p>
            <a:r>
              <a:rPr lang="en-GB" sz="2000">
                <a:latin typeface="Arial" panose="020B0604020202020204" pitchFamily="34" charset="0"/>
                <a:cs typeface="Arial" panose="020B0604020202020204" pitchFamily="34" charset="0"/>
              </a:rPr>
              <a:t>In the first decades of the 20th century in England and Wales it was a leading cause of child death. There is no vaccine, but from 1945 onwards antibiotic treatments became available and this led to a large decline in cases.</a:t>
            </a:r>
          </a:p>
        </p:txBody>
      </p:sp>
      <p:pic>
        <p:nvPicPr>
          <p:cNvPr id="5" name="Picture 4" descr="A floorpan sketch of a building. ">
            <a:extLst>
              <a:ext uri="{FF2B5EF4-FFF2-40B4-BE49-F238E27FC236}">
                <a16:creationId xmlns:a16="http://schemas.microsoft.com/office/drawing/2014/main" id="{C9CC8356-EAC3-1A12-1C96-18FABC02B2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1203" y="1653867"/>
            <a:ext cx="7107474" cy="2992621"/>
          </a:xfrm>
          <a:prstGeom prst="rect">
            <a:avLst/>
          </a:prstGeom>
        </p:spPr>
      </p:pic>
    </p:spTree>
    <p:extLst>
      <p:ext uri="{BB962C8B-B14F-4D97-AF65-F5344CB8AC3E}">
        <p14:creationId xmlns:p14="http://schemas.microsoft.com/office/powerpoint/2010/main" val="1565145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15B50-B7DD-8CB9-94F5-8BFDFE543607}"/>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Poliomyelitis (Polio)</a:t>
            </a:r>
          </a:p>
        </p:txBody>
      </p:sp>
      <p:grpSp>
        <p:nvGrpSpPr>
          <p:cNvPr id="5" name="Washi" descr="Washi tape">
            <a:extLst>
              <a:ext uri="{FF2B5EF4-FFF2-40B4-BE49-F238E27FC236}">
                <a16:creationId xmlns:a16="http://schemas.microsoft.com/office/drawing/2014/main" id="{DC231AAA-429B-D75E-9888-5144D027A9EB}"/>
              </a:ext>
            </a:extLst>
          </p:cNvPr>
          <p:cNvGrpSpPr/>
          <p:nvPr/>
        </p:nvGrpSpPr>
        <p:grpSpPr>
          <a:xfrm>
            <a:off x="357187" y="1233068"/>
            <a:ext cx="9682630" cy="1473095"/>
            <a:chOff x="380354" y="1593156"/>
            <a:chExt cx="9682630" cy="1473095"/>
          </a:xfrm>
        </p:grpSpPr>
        <p:pic>
          <p:nvPicPr>
            <p:cNvPr id="6" name="Picture 5">
              <a:extLst>
                <a:ext uri="{FF2B5EF4-FFF2-40B4-BE49-F238E27FC236}">
                  <a16:creationId xmlns:a16="http://schemas.microsoft.com/office/drawing/2014/main" id="{E0ED099F-7AA2-D174-DDB7-2952FFC65C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0354" y="1593156"/>
              <a:ext cx="9682630" cy="1473095"/>
            </a:xfrm>
            <a:prstGeom prst="rect">
              <a:avLst/>
            </a:prstGeom>
          </p:spPr>
        </p:pic>
        <p:sp>
          <p:nvSpPr>
            <p:cNvPr id="7" name="Text Placeholder">
              <a:extLst>
                <a:ext uri="{FF2B5EF4-FFF2-40B4-BE49-F238E27FC236}">
                  <a16:creationId xmlns:a16="http://schemas.microsoft.com/office/drawing/2014/main" id="{65E4E706-E93D-CFB6-CF58-49716E7A7F16}"/>
                </a:ext>
              </a:extLst>
            </p:cNvPr>
            <p:cNvSpPr txBox="1">
              <a:spLocks/>
            </p:cNvSpPr>
            <p:nvPr/>
          </p:nvSpPr>
          <p:spPr>
            <a:xfrm>
              <a:off x="664132" y="1920874"/>
              <a:ext cx="9247374" cy="88286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a:latin typeface="Arial" panose="020B0604020202020204" pitchFamily="34" charset="0"/>
                  <a:cs typeface="Arial" panose="020B0604020202020204" pitchFamily="34" charset="0"/>
                </a:rPr>
                <a:t>This is caused by the poliovirus, a highly contagious virus specific to humans. It can invade the central nervous system, destroying or damaging the nerve cells that control muscles, resulting in weakness, then paralysis. </a:t>
              </a:r>
            </a:p>
          </p:txBody>
        </p:sp>
      </p:grpSp>
      <p:sp>
        <p:nvSpPr>
          <p:cNvPr id="3" name="Content Placeholder 2">
            <a:extLst>
              <a:ext uri="{FF2B5EF4-FFF2-40B4-BE49-F238E27FC236}">
                <a16:creationId xmlns:a16="http://schemas.microsoft.com/office/drawing/2014/main" id="{A7FC9C15-D61C-5780-4382-89CE8E214D88}"/>
              </a:ext>
            </a:extLst>
          </p:cNvPr>
          <p:cNvSpPr>
            <a:spLocks noGrp="1"/>
          </p:cNvSpPr>
          <p:nvPr>
            <p:ph idx="1"/>
          </p:nvPr>
        </p:nvSpPr>
        <p:spPr>
          <a:xfrm>
            <a:off x="640965" y="3113617"/>
            <a:ext cx="5107018" cy="3379257"/>
          </a:xfrm>
        </p:spPr>
        <p:txBody>
          <a:bodyPr/>
          <a:lstStyle/>
          <a:p>
            <a:r>
              <a:rPr lang="en-GB" sz="2000">
                <a:latin typeface="Arial" panose="020B0604020202020204" pitchFamily="34" charset="0"/>
                <a:cs typeface="Arial" panose="020B0604020202020204" pitchFamily="34" charset="0"/>
              </a:rPr>
              <a:t>It mainly affects children aged under five years of age. One in 200 infections leads to irreversible paralysis and, among those paralysed, 5 to 10 % die when their breathing muscles become immobilized. </a:t>
            </a:r>
          </a:p>
          <a:p>
            <a:r>
              <a:rPr lang="en-GB" sz="2000">
                <a:latin typeface="Arial" panose="020B0604020202020204" pitchFamily="34" charset="0"/>
                <a:cs typeface="Arial" panose="020B0604020202020204" pitchFamily="34" charset="0"/>
              </a:rPr>
              <a:t>There is no cure for polio once a person becomes infected; it can only be prevented by immunization. A vaccine was developed in the 1950s and there have been no cases in the UK since the mid 1980’s.</a:t>
            </a:r>
          </a:p>
        </p:txBody>
      </p:sp>
      <p:pic>
        <p:nvPicPr>
          <p:cNvPr id="4" name="Picture Placeholder 10" descr="A black and white photo of two nurses stood over a patience in a metal container. ">
            <a:extLst>
              <a:ext uri="{FF2B5EF4-FFF2-40B4-BE49-F238E27FC236}">
                <a16:creationId xmlns:a16="http://schemas.microsoft.com/office/drawing/2014/main" id="{3354C65E-F8E0-0A06-D571-70461CA13F80}"/>
              </a:ext>
            </a:extLst>
          </p:cNvPr>
          <p:cNvPicPr>
            <a:picLocks noChangeAspect="1"/>
          </p:cNvPicPr>
          <p:nvPr/>
        </p:nvPicPr>
        <p:blipFill rotWithShape="1">
          <a:blip r:embed="rId4"/>
          <a:srcRect l="4392" r="27816"/>
          <a:stretch/>
        </p:blipFill>
        <p:spPr>
          <a:xfrm>
            <a:off x="5855493" y="2548509"/>
            <a:ext cx="5900596" cy="4309491"/>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pic>
    </p:spTree>
    <p:extLst>
      <p:ext uri="{BB962C8B-B14F-4D97-AF65-F5344CB8AC3E}">
        <p14:creationId xmlns:p14="http://schemas.microsoft.com/office/powerpoint/2010/main" val="2583696964"/>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2.xml><?xml version="1.0" encoding="utf-8"?>
<ds:datastoreItem xmlns:ds="http://schemas.openxmlformats.org/officeDocument/2006/customXml" ds:itemID="{116D2E43-4F90-40BF-B410-9AF81C15F411}">
  <ds:schemaRefs>
    <ds:schemaRef ds:uri="3cb168fb-557d-4aff-aaa1-591c64e5f6f0"/>
    <ds:schemaRef ds:uri="http://schemas.microsoft.com/office/2006/metadata/properties"/>
    <ds:schemaRef ds:uri="be30f734-6a04-496a-ba73-5e5e8d7e44d2"/>
    <ds:schemaRef ds:uri="http://purl.org/dc/elements/1.1/"/>
    <ds:schemaRef ds:uri="http://www.w3.org/XML/1998/namespace"/>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C904DFA7-9813-4078-BFF1-CD3E0309C097}">
  <ds:schemaRefs>
    <ds:schemaRef ds:uri="3cb168fb-557d-4aff-aaa1-591c64e5f6f0"/>
    <ds:schemaRef ds:uri="be30f734-6a04-496a-ba73-5e5e8d7e44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829</TotalTime>
  <Words>9655</Words>
  <Application>Microsoft Office PowerPoint</Application>
  <PresentationFormat>Widescreen</PresentationFormat>
  <Paragraphs>530</Paragraphs>
  <Slides>69</Slides>
  <Notes>64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69</vt:i4>
      </vt:variant>
    </vt:vector>
  </HeadingPairs>
  <TitlesOfParts>
    <vt:vector size="75" baseType="lpstr">
      <vt:lpstr>Arial</vt:lpstr>
      <vt:lpstr>Calibri</vt:lpstr>
      <vt:lpstr>Helvetica</vt:lpstr>
      <vt:lpstr>Source Sans Pro</vt:lpstr>
      <vt:lpstr>Source Sans Pro Bold</vt:lpstr>
      <vt:lpstr>Office Theme</vt:lpstr>
      <vt:lpstr>Caring for people in the past: Isolation hospitals</vt:lpstr>
      <vt:lpstr>How and why have we cared for people in the past? Focus: Isolation hospitals</vt:lpstr>
      <vt:lpstr>Florence Nightingale</vt:lpstr>
      <vt:lpstr>Nightingale Hospitals</vt:lpstr>
      <vt:lpstr>Isolation Hospital</vt:lpstr>
      <vt:lpstr>Covid-19</vt:lpstr>
      <vt:lpstr>Tuberculosis (TB)</vt:lpstr>
      <vt:lpstr>Scarlet Fever</vt:lpstr>
      <vt:lpstr>Poliomyelitis (Polio)</vt:lpstr>
      <vt:lpstr>Activity 1</vt:lpstr>
      <vt:lpstr>Activity 2</vt:lpstr>
      <vt:lpstr>Revolving sleeping chalets for TB patients, Mundesley Hospital, Mundesley</vt:lpstr>
      <vt:lpstr>The open-air women's ward and veranda at Cold Arbour Hospital, Oxford</vt:lpstr>
      <vt:lpstr>The Female Scarlet Fever Ward, London Fever Hospital, London</vt:lpstr>
      <vt:lpstr>Nurses outside the nurses' home, Harefield Sanatorium, Harefield</vt:lpstr>
      <vt:lpstr>Treatment of TB children outside in their beds, Harefield Santorium, Harefield</vt:lpstr>
      <vt:lpstr>Beds on balconies at Leicester Royal Infirmary, Leicester</vt:lpstr>
      <vt:lpstr>Nurse using a pulley in the corridor to draw the curtains on a ward in an isolation block, St Helier Hospital, Sutton.</vt:lpstr>
      <vt:lpstr>Child's room in the isolation block at Lodge Moor Hospital, Sheffield</vt:lpstr>
      <vt:lpstr>The Isolation Hospital, Dagenham, Greater London </vt:lpstr>
      <vt:lpstr>Cold Arbour Hospital, Oxford</vt:lpstr>
      <vt:lpstr>Fazakerley Sanatorium and Isolation Hospital, Lower Lane, Fazakerley, Liverpool</vt:lpstr>
      <vt:lpstr>Research Task 1</vt:lpstr>
      <vt:lpstr>A TB patient on a postural drainage frame, Harefield Sanatorium, Harefield</vt:lpstr>
      <vt:lpstr>A nurse attending to a patient in an iron lung, Central Middlesex County Hospital, Brent</vt:lpstr>
      <vt:lpstr>A TB patient using a spirometer to test his lungs, Harefield Sanatorium, Harefield</vt:lpstr>
      <vt:lpstr>Nurse placing linen into a steriliser on an isolation block, St Helier Hospital, Sutton</vt:lpstr>
      <vt:lpstr>Administering oxygen beside a patient's bed, St Bartholomew's Hospital, London</vt:lpstr>
      <vt:lpstr>Nurses demonstrating the use of an iron lung, London</vt:lpstr>
      <vt:lpstr>Making iron lungs, Morris Motor Works, Cowley, Oxford </vt:lpstr>
      <vt:lpstr>Making iron lungs, Morris Motor Works, Cowley, Oxford cont. </vt:lpstr>
      <vt:lpstr>Activity 3</vt:lpstr>
      <vt:lpstr>University of Leicester, Special Collections Exhibition</vt:lpstr>
      <vt:lpstr>British Empire</vt:lpstr>
      <vt:lpstr>The Port Health Authority vessel, Hygeia</vt:lpstr>
      <vt:lpstr>Plague ship and Quarantine Station (Pest House), St Helen’s, Isles of Scilly</vt:lpstr>
      <vt:lpstr>Pest House</vt:lpstr>
      <vt:lpstr>Former Isolation Hospital, Arne, Dorset</vt:lpstr>
      <vt:lpstr>Humphreys’ Isolation Hospitals 1</vt:lpstr>
      <vt:lpstr>Humphreys’ Isolation Hospitals 2</vt:lpstr>
      <vt:lpstr>Research Task 2</vt:lpstr>
      <vt:lpstr>Research Task 3</vt:lpstr>
      <vt:lpstr>Research Task 4</vt:lpstr>
      <vt:lpstr>Vaccination 1</vt:lpstr>
      <vt:lpstr>Vaccination 2</vt:lpstr>
      <vt:lpstr>Dr Edward Jenner 1</vt:lpstr>
      <vt:lpstr>Dr Edward Jenner 2</vt:lpstr>
      <vt:lpstr>Activity 4</vt:lpstr>
      <vt:lpstr>Temple of Vaccinia 1</vt:lpstr>
      <vt:lpstr>Temple of Vaccinia 2</vt:lpstr>
      <vt:lpstr>The Old Pest House, Byde Street, Hertford, Hertfordshire.</vt:lpstr>
      <vt:lpstr>Inoculation Vs Vaccination</vt:lpstr>
      <vt:lpstr>Grave of Edmund Dolling, Church Street, Mere, Wiltshire.</vt:lpstr>
      <vt:lpstr>Fascinating Fact</vt:lpstr>
      <vt:lpstr>Research Task 5</vt:lpstr>
      <vt:lpstr>So how did people treat infectious diseases in medieval times?</vt:lpstr>
      <vt:lpstr>Look carefully at the drawing, what do you notice about the person?</vt:lpstr>
      <vt:lpstr>The Lepers' Well</vt:lpstr>
      <vt:lpstr>The Old Leper Church Of St Nicholas, Harbledown, Canterbury, Kent</vt:lpstr>
      <vt:lpstr>Leprosy</vt:lpstr>
      <vt:lpstr>Lazar (Leper) House, Sprowston Road, Norwich, Norfolk</vt:lpstr>
      <vt:lpstr>The Old School (former Hospital of St John the Evangelist), Blyth, Nottinghamshire</vt:lpstr>
      <vt:lpstr>Leper Houses 1</vt:lpstr>
      <vt:lpstr>Leper Houses 2</vt:lpstr>
      <vt:lpstr>Activity 5</vt:lpstr>
      <vt:lpstr>Activity 6</vt:lpstr>
      <vt:lpstr>Activity 7</vt:lpstr>
      <vt:lpstr>Extension Research</vt:lpstr>
      <vt:lpstr>More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5</cp:revision>
  <dcterms:created xsi:type="dcterms:W3CDTF">2022-11-29T11:24:41Z</dcterms:created>
  <dcterms:modified xsi:type="dcterms:W3CDTF">2024-08-09T13:46:04Z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