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62" r:id="rId5"/>
    <p:sldId id="363" r:id="rId6"/>
    <p:sldId id="364" r:id="rId7"/>
    <p:sldId id="375" r:id="rId8"/>
    <p:sldId id="376" r:id="rId9"/>
    <p:sldId id="372" r:id="rId10"/>
    <p:sldId id="373" r:id="rId11"/>
    <p:sldId id="377" r:id="rId12"/>
    <p:sldId id="378" r:id="rId13"/>
    <p:sldId id="379" r:id="rId14"/>
    <p:sldId id="384" r:id="rId15"/>
    <p:sldId id="385" r:id="rId16"/>
    <p:sldId id="4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946"/>
    <a:srgbClr val="7AA62C"/>
    <a:srgbClr val="ADD0F0"/>
    <a:srgbClr val="F192B4"/>
    <a:srgbClr val="7EB5A9"/>
    <a:srgbClr val="FBECCC"/>
    <a:srgbClr val="99BF71"/>
    <a:srgbClr val="B62126"/>
    <a:srgbClr val="596CA4"/>
    <a:srgbClr val="EC6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90B5C-5B1B-45A3-AA71-EB5D98A0DD2D}" v="1" dt="2024-08-30T09:54:33.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28" y="114"/>
      </p:cViewPr>
      <p:guideLst>
        <p:guide orient="horz" pos="4110"/>
        <p:guide pos="374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8/30/2024</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L8zp7WF-03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app=desktop&amp;v=XlP3J3J3Upw"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bc.co.uk/teach/bring-the-noise/the-rise-of-reggae/zdkxqp3" TargetMode="External"/><Relationship Id="rId4" Type="http://schemas.openxmlformats.org/officeDocument/2006/relationships/hyperlink" Target="https://www.youtube.com/watch?app=desktop&amp;v=0Q7SCTOSmt4"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istoryworkshop.org.uk/notting-hill-carnival-disturbanc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a:t>
            </a:fld>
            <a:endParaRPr lang="en-US"/>
          </a:p>
        </p:txBody>
      </p:sp>
    </p:spTree>
    <p:extLst>
      <p:ext uri="{BB962C8B-B14F-4D97-AF65-F5344CB8AC3E}">
        <p14:creationId xmlns:p14="http://schemas.microsoft.com/office/powerpoint/2010/main" val="51572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a:t>
            </a:r>
            <a:r>
              <a:rPr lang="en-GB" err="1"/>
              <a:t>Pixaby</a:t>
            </a:r>
            <a:endParaRPr lang="en-GB"/>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a:t>
            </a:fld>
            <a:endParaRPr lang="en-US"/>
          </a:p>
        </p:txBody>
      </p:sp>
    </p:spTree>
    <p:extLst>
      <p:ext uri="{BB962C8B-B14F-4D97-AF65-F5344CB8AC3E}">
        <p14:creationId xmlns:p14="http://schemas.microsoft.com/office/powerpoint/2010/main" val="186511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rPr>
              <a:t>The clip is several minutes long. You only need to watch 1-2 minutes!</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354374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34326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415293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a:t>Image: Still from </a:t>
            </a:r>
            <a:r>
              <a:rPr lang="en-GB" sz="1200" u="sng">
                <a:solidFill>
                  <a:srgbClr val="1155CC"/>
                </a:solidFill>
                <a:hlinkClick r:id="rId3">
                  <a:extLst>
                    <a:ext uri="{A12FA001-AC4F-418D-AE19-62706E023703}">
                      <ahyp:hlinkClr xmlns:ahyp="http://schemas.microsoft.com/office/drawing/2018/hyperlinkcolor" val="tx"/>
                    </a:ext>
                  </a:extLst>
                </a:hlinkClick>
              </a:rPr>
              <a:t>https://www.youtube.com/watch?v=L8zp7WF-03U</a:t>
            </a:r>
            <a:r>
              <a:rPr lang="en-GB" sz="1200" u="sng">
                <a:solidFill>
                  <a:srgbClr val="1155CC"/>
                </a:solidFill>
              </a:rPr>
              <a:t> </a:t>
            </a:r>
            <a:r>
              <a:rPr lang="en-GB"/>
              <a:t> </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267064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Clip 1 - </a:t>
            </a:r>
            <a:r>
              <a:rPr lang="en-GB" sz="1200" b="0" i="0" u="sng" strike="noStrike" cap="none" dirty="0">
                <a:solidFill>
                  <a:srgbClr val="000000"/>
                </a:solidFill>
                <a:effectLst/>
                <a:latin typeface="Arial"/>
                <a:ea typeface="Arial"/>
                <a:cs typeface="Arial"/>
                <a:sym typeface="Arial"/>
                <a:hlinkClick r:id="rId3"/>
              </a:rPr>
              <a:t>https://www.youtube.com/watch?app=desktop&amp;v=XlP3J3J3Upw</a:t>
            </a:r>
            <a:r>
              <a:rPr lang="en-GB" sz="1200" b="0" i="0" u="none" strike="noStrike" cap="none" dirty="0">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b="0" i="0" u="none" strike="noStrike" cap="none" dirty="0">
                <a:solidFill>
                  <a:srgbClr val="000000"/>
                </a:solidFill>
                <a:effectLst/>
                <a:latin typeface="Arial"/>
                <a:ea typeface="Arial"/>
                <a:cs typeface="Arial"/>
                <a:sym typeface="Arial"/>
              </a:rPr>
              <a:t>Clip 2 - </a:t>
            </a:r>
            <a:r>
              <a:rPr lang="en-GB" sz="1200" b="0" i="0" u="sng" strike="noStrike" cap="none" dirty="0">
                <a:solidFill>
                  <a:srgbClr val="000000"/>
                </a:solidFill>
                <a:effectLst/>
                <a:latin typeface="Arial"/>
                <a:ea typeface="Arial"/>
                <a:cs typeface="Arial"/>
                <a:sym typeface="Arial"/>
                <a:hlinkClick r:id="rId4"/>
              </a:rPr>
              <a:t>https://www.youtube.com/watch?app=desktop&amp;v=0Q7SCTOSmt4</a:t>
            </a:r>
            <a:r>
              <a:rPr lang="en-GB" sz="1200" b="0" i="0" u="none" strike="noStrike" cap="none" dirty="0">
                <a:solidFill>
                  <a:srgbClr val="000000"/>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lvl="0" indent="0" algn="l" rtl="0">
              <a:spcBef>
                <a:spcPts val="0"/>
              </a:spcBef>
              <a:spcAft>
                <a:spcPts val="0"/>
              </a:spcAft>
              <a:buNone/>
            </a:pPr>
            <a:r>
              <a:rPr lang="en-GB" dirty="0"/>
              <a:t>Find out more about the history and influence of Reggae at </a:t>
            </a:r>
            <a:r>
              <a:rPr lang="en-GB" sz="1200" b="1" dirty="0">
                <a:solidFill>
                  <a:srgbClr val="FF0000"/>
                </a:solidFill>
                <a:hlinkClick r:id="rId5"/>
              </a:rPr>
              <a:t>https://www.bbc.co.uk/teach/bring-the-noise/the-rise-of-reggae/zdkxqp3</a:t>
            </a:r>
            <a:r>
              <a:rPr lang="en-GB" sz="1200" b="1" dirty="0">
                <a:solidFill>
                  <a:srgbClr val="FF0000"/>
                </a:solidFill>
              </a:rPr>
              <a:t>  </a:t>
            </a:r>
            <a:endParaRPr lang="en-GB" dirty="0"/>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133455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Find out more here: </a:t>
            </a:r>
            <a:r>
              <a:rPr lang="en-GB" sz="1200">
                <a:solidFill>
                  <a:srgbClr val="FF0000"/>
                </a:solidFill>
                <a:hlinkClick r:id="rId3"/>
              </a:rPr>
              <a:t>https://www.historyworkshop.org.uk/notting-hill-carnival-disturbances/</a:t>
            </a:r>
            <a:r>
              <a:rPr lang="en-GB" sz="1200">
                <a:solidFill>
                  <a:srgbClr val="FF0000"/>
                </a:solidFill>
              </a:rPr>
              <a:t> </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65975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1868180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F5C946"/>
                </a:solidFill>
              </a:defRPr>
            </a:lvl1pPr>
          </a:lstStyle>
          <a:p>
            <a:r>
              <a:rPr lang="en-GB"/>
              <a:t>Click to edit Master title style</a:t>
            </a:r>
            <a:endParaRPr lang="en-US"/>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F5C946"/>
            </a:solidFill>
          </p:spPr>
          <p:txBody>
            <a:bodyPr/>
            <a:lstStyle/>
            <a:p>
              <a:endParaRPr lang="en-US"/>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B58906"/>
                </a:solidFill>
              </a:defRPr>
            </a:lvl1pPr>
          </a:lstStyle>
          <a:p>
            <a:r>
              <a:rPr lang="en-GB"/>
              <a:t>Click to edit Master title style</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p>
            <a:r>
              <a:rPr lang="en-GB"/>
              <a:t>Click to edit Master title style</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B58906"/>
                </a:solidFill>
              </a:defRPr>
            </a:lvl1pPr>
          </a:lstStyle>
          <a:p>
            <a:r>
              <a:rPr lang="en-GB"/>
              <a:t>Click to edit</a:t>
            </a:r>
            <a:endParaRPr lang="en-US"/>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F5C946"/>
            </a:solidFill>
          </a:ln>
        </p:spPr>
        <p:txBody>
          <a:bodyPr/>
          <a:lstStyle/>
          <a:p>
            <a:endParaRPr lang="en-US"/>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B58906"/>
                </a:solidFill>
                <a:latin typeface="Arial" panose="020B0604020202020204" pitchFamily="34" charset="0"/>
                <a:ea typeface="+mj-ea"/>
                <a:cs typeface="+mj-cs"/>
              </a:defRPr>
            </a:lvl1pPr>
          </a:lstStyle>
          <a:p>
            <a:pPr lvl="0"/>
            <a:r>
              <a:rPr lang="en-GB"/>
              <a:t>Click to edit</a:t>
            </a:r>
            <a:endParaRPr lang="en-US"/>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a:t>Click to edit</a:t>
            </a:r>
            <a:endParaRPr lang="en-US"/>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F5C946"/>
            </a:solidFill>
          </a:ln>
        </p:spPr>
        <p:txBody>
          <a:bodyPr/>
          <a:lstStyle/>
          <a:p>
            <a:endParaRPr lang="en-US"/>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F5C946"/>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F5C946"/>
            </a:solidFill>
          </a:ln>
        </p:spPr>
        <p:txBody>
          <a:bodyPr/>
          <a:lstStyle/>
          <a:p>
            <a:endParaRPr lang="en-US"/>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F5C946"/>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B58906"/>
                </a:solidFill>
              </a:defRPr>
            </a:lvl1pPr>
          </a:lstStyle>
          <a:p>
            <a:r>
              <a:rPr lang="en-US"/>
              <a:t>Click to edit title</a:t>
            </a:r>
            <a:endParaRPr lang="en-GB"/>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a:solidFill>
                  <a:srgbClr val="191715"/>
                </a:solidFill>
                <a:latin typeface="Arial" panose="020B0604020202020204" pitchFamily="34" charset="0"/>
                <a:cs typeface="Arial" panose="020B0604020202020204" pitchFamily="34" charset="0"/>
              </a:rPr>
              <a:t>Curriculum links:</a:t>
            </a:r>
            <a:endParaRPr lang="en-US" sz="2400" baseline="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B58906"/>
                </a:solidFill>
              </a:defRPr>
            </a:lvl1pPr>
          </a:lstStyle>
          <a:p>
            <a:r>
              <a:rPr lang="en-GB"/>
              <a:t>Click to edit Master title style</a:t>
            </a:r>
            <a:endParaRPr lang="en-US"/>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lvl1pPr>
              <a:defRPr baseline="0">
                <a:solidFill>
                  <a:srgbClr val="B58906"/>
                </a:solidFill>
              </a:defRPr>
            </a:lvl1pPr>
          </a:lstStyle>
          <a:p>
            <a:r>
              <a:rPr lang="en-GB"/>
              <a:t>Click to edit Master title style</a:t>
            </a:r>
            <a:endParaRPr lang="en-US"/>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a:solidFill>
                  <a:srgbClr val="000000"/>
                </a:solidFill>
                <a:latin typeface="Source Sans Pro Bold"/>
              </a:rPr>
              <a:t>What questions do you want to ask?</a:t>
            </a:r>
          </a:p>
          <a:p>
            <a:pPr algn="ctr">
              <a:lnSpc>
                <a:spcPts val="2239"/>
              </a:lnSpc>
            </a:pPr>
            <a:endParaRPr lang="en-US" sz="2599">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B58906"/>
                </a:solidFill>
              </a:defRPr>
            </a:lvl1pPr>
          </a:lstStyle>
          <a:p>
            <a:r>
              <a:rPr lang="en-GB"/>
              <a:t>Click to edit Master title style</a:t>
            </a:r>
            <a:endParaRPr lang="en-US"/>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0320725-1898-A86A-ED6B-74F787FC122B}"/>
              </a:ext>
            </a:extLst>
          </p:cNvPr>
          <p:cNvSpPr>
            <a:spLocks noGrp="1"/>
          </p:cNvSpPr>
          <p:nvPr>
            <p:ph type="title"/>
          </p:nvPr>
        </p:nvSpPr>
        <p:spPr>
          <a:xfrm>
            <a:off x="410966" y="-1384129"/>
            <a:ext cx="10515600" cy="1325563"/>
          </a:xfrm>
        </p:spPr>
        <p:txBody>
          <a:bodyPr/>
          <a:lstStyle>
            <a:lvl1pPr>
              <a:defRPr baseline="0">
                <a:solidFill>
                  <a:srgbClr val="B58906"/>
                </a:solidFill>
              </a:defRPr>
            </a:lvl1pPr>
          </a:lstStyle>
          <a:p>
            <a:r>
              <a:rPr lang="en-GB"/>
              <a:t>Click to edit Master title style</a:t>
            </a:r>
            <a:endParaRPr lang="en-US"/>
          </a:p>
        </p:txBody>
      </p:sp>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F5C946"/>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B58906"/>
                </a:solidFill>
              </a:defRPr>
            </a:lvl1pPr>
          </a:lstStyle>
          <a:p>
            <a:pPr lvl="0"/>
            <a:r>
              <a:rPr lang="en-GB"/>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a:t>Bullet level</a:t>
            </a:r>
          </a:p>
          <a:p>
            <a:pPr lvl="2"/>
            <a:r>
              <a:rPr lang="en-GB"/>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B58906"/>
                </a:solidFill>
              </a:defRPr>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5C946"/>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82" r:id="rId22"/>
    <p:sldLayoutId id="2147483690" r:id="rId23"/>
  </p:sldLayoutIdLst>
  <p:txStyles>
    <p:titleStyle>
      <a:lvl1pPr algn="l" defTabSz="914400" rtl="0" eaLnBrk="1" latinLnBrk="0" hangingPunct="1">
        <a:lnSpc>
          <a:spcPct val="90000"/>
        </a:lnSpc>
        <a:spcBef>
          <a:spcPct val="0"/>
        </a:spcBef>
        <a:buNone/>
        <a:defRPr sz="26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www.historicengland.org.uk/education" TargetMode="External"/><Relationship Id="rId2" Type="http://schemas.openxmlformats.org/officeDocument/2006/relationships/image" Target="../media/image24.emf"/><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hyperlink" Target="mailto:contact@historicengland.org.uk?subject=Education%20Resour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istoricengland.org.uk/content/docs/education/explorer/carnival-manchester-s-o-w-od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youtube.com/watch?v=uYqAX9vCU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www.youtube.com/embed/L8zp7WF-03U?start=90&amp;end=4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app=desktop&amp;v=XlP3J3J3Upw"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hyperlink" Target="https://www.youtube.com/watch?app=desktop&amp;v=0Q7SCTOSmt4"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948B-660C-8AFB-122F-E4D58A9308EF}"/>
              </a:ext>
            </a:extLst>
          </p:cNvPr>
          <p:cNvSpPr>
            <a:spLocks noGrp="1"/>
          </p:cNvSpPr>
          <p:nvPr>
            <p:ph type="title"/>
          </p:nvPr>
        </p:nvSpPr>
        <p:spPr/>
        <p:txBody>
          <a:bodyPr/>
          <a:lstStyle/>
          <a:p>
            <a:r>
              <a:rPr lang="en-US"/>
              <a:t>Carnival In Manchester: Lesson 3</a:t>
            </a:r>
          </a:p>
        </p:txBody>
      </p:sp>
      <p:sp>
        <p:nvSpPr>
          <p:cNvPr id="3" name="Subtitle 2">
            <a:extLst>
              <a:ext uri="{FF2B5EF4-FFF2-40B4-BE49-F238E27FC236}">
                <a16:creationId xmlns:a16="http://schemas.microsoft.com/office/drawing/2014/main" id="{3ACF1578-C894-53BB-B2CD-C2CA48293F7F}"/>
              </a:ext>
            </a:extLst>
          </p:cNvPr>
          <p:cNvSpPr>
            <a:spLocks noGrp="1"/>
          </p:cNvSpPr>
          <p:nvPr>
            <p:ph type="subTitle" idx="1"/>
          </p:nvPr>
        </p:nvSpPr>
        <p:spPr/>
        <p:txBody>
          <a:bodyPr/>
          <a:lstStyle/>
          <a:p>
            <a:r>
              <a:rPr lang="en-GB"/>
              <a:t>What can primary evidence tell us about the significance of carnival to the Manchester community in the 1970s?</a:t>
            </a:r>
          </a:p>
        </p:txBody>
      </p:sp>
      <p:pic>
        <p:nvPicPr>
          <p:cNvPr id="6" name="Picture Placeholder 5" descr="A black men in yellow and red outfits playing the steel drums">
            <a:extLst>
              <a:ext uri="{FF2B5EF4-FFF2-40B4-BE49-F238E27FC236}">
                <a16:creationId xmlns:a16="http://schemas.microsoft.com/office/drawing/2014/main" id="{87D38F1D-5A91-81C5-71EA-305A82B86247}"/>
              </a:ext>
            </a:extLst>
          </p:cNvPr>
          <p:cNvPicPr>
            <a:picLocks noGrp="1" noChangeAspect="1"/>
          </p:cNvPicPr>
          <p:nvPr>
            <p:ph type="pic" sz="quarter" idx="10"/>
          </p:nvPr>
        </p:nvPicPr>
        <p:blipFill>
          <a:blip r:embed="rId2"/>
          <a:srcRect l="5831" r="5831"/>
          <a:stretch>
            <a:fillRect/>
          </a:stretch>
        </p:blipFill>
        <p:spPr/>
      </p:pic>
    </p:spTree>
    <p:extLst>
      <p:ext uri="{BB962C8B-B14F-4D97-AF65-F5344CB8AC3E}">
        <p14:creationId xmlns:p14="http://schemas.microsoft.com/office/powerpoint/2010/main" val="278268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F973-1565-4F33-9239-2D8BBEEE371E}"/>
              </a:ext>
            </a:extLst>
          </p:cNvPr>
          <p:cNvSpPr>
            <a:spLocks noGrp="1"/>
          </p:cNvSpPr>
          <p:nvPr>
            <p:ph type="title"/>
          </p:nvPr>
        </p:nvSpPr>
        <p:spPr/>
        <p:txBody>
          <a:bodyPr/>
          <a:lstStyle/>
          <a:p>
            <a:r>
              <a:rPr lang="en-US"/>
              <a:t>Music Lyrics</a:t>
            </a:r>
          </a:p>
        </p:txBody>
      </p:sp>
      <p:sp>
        <p:nvSpPr>
          <p:cNvPr id="3" name="Content Placeholder 2">
            <a:extLst>
              <a:ext uri="{FF2B5EF4-FFF2-40B4-BE49-F238E27FC236}">
                <a16:creationId xmlns:a16="http://schemas.microsoft.com/office/drawing/2014/main" id="{3D94F93B-3907-9DED-5EC7-112074C43DDF}"/>
              </a:ext>
            </a:extLst>
          </p:cNvPr>
          <p:cNvSpPr>
            <a:spLocks noGrp="1"/>
          </p:cNvSpPr>
          <p:nvPr>
            <p:ph idx="1"/>
          </p:nvPr>
        </p:nvSpPr>
        <p:spPr>
          <a:xfrm>
            <a:off x="585787" y="1577433"/>
            <a:ext cx="5000625" cy="4578349"/>
          </a:xfrm>
        </p:spPr>
        <p:txBody>
          <a:bodyPr/>
          <a:lstStyle/>
          <a:p>
            <a:r>
              <a:rPr lang="en-GB" sz="2400">
                <a:latin typeface="Arial" panose="020B0604020202020204" pitchFamily="34" charset="0"/>
              </a:rPr>
              <a:t>Read the lyrics to ‘Police and Thieves’ recorded by Junior </a:t>
            </a:r>
            <a:r>
              <a:rPr lang="en-GB" sz="2400" err="1">
                <a:latin typeface="Arial" panose="020B0604020202020204" pitchFamily="34" charset="0"/>
              </a:rPr>
              <a:t>Murvin</a:t>
            </a:r>
            <a:r>
              <a:rPr lang="en-GB" sz="2400">
                <a:latin typeface="Arial" panose="020B0604020202020204" pitchFamily="34" charset="0"/>
              </a:rPr>
              <a:t> in 1976 (one of the examples you have just listened to). </a:t>
            </a:r>
          </a:p>
          <a:p>
            <a:r>
              <a:rPr lang="en-GB" sz="2400" b="1">
                <a:latin typeface="Arial" panose="020B0604020202020204" pitchFamily="34" charset="0"/>
              </a:rPr>
              <a:t>What do these lyrics reveal to us about some of the issues in the late 1970s/1980s? </a:t>
            </a:r>
          </a:p>
          <a:p>
            <a:endParaRPr lang="en-US"/>
          </a:p>
        </p:txBody>
      </p:sp>
      <p:pic>
        <p:nvPicPr>
          <p:cNvPr id="6" name="Picture Placeholder 10" descr="A black person in a military uniform holding a microphone&#10;">
            <a:extLst>
              <a:ext uri="{FF2B5EF4-FFF2-40B4-BE49-F238E27FC236}">
                <a16:creationId xmlns:a16="http://schemas.microsoft.com/office/drawing/2014/main" id="{44290BDF-413D-9CC4-84AE-6DD0FA8789DB}"/>
              </a:ext>
            </a:extLst>
          </p:cNvPr>
          <p:cNvPicPr>
            <a:picLocks noChangeAspect="1"/>
          </p:cNvPicPr>
          <p:nvPr/>
        </p:nvPicPr>
        <p:blipFill>
          <a:blip r:embed="rId3"/>
          <a:srcRect t="1380" b="1380"/>
          <a:stretch>
            <a:fillRect/>
          </a:stretch>
        </p:blipFill>
        <p:spPr>
          <a:xfrm>
            <a:off x="2972866" y="4229100"/>
            <a:ext cx="3325400" cy="2428701"/>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pic>
      <p:sp>
        <p:nvSpPr>
          <p:cNvPr id="5" name="Google Shape;103;p19">
            <a:extLst>
              <a:ext uri="{FF2B5EF4-FFF2-40B4-BE49-F238E27FC236}">
                <a16:creationId xmlns:a16="http://schemas.microsoft.com/office/drawing/2014/main" id="{C781ACF9-E161-AE87-5BC7-802D04A0EE2E}"/>
              </a:ext>
            </a:extLst>
          </p:cNvPr>
          <p:cNvSpPr txBox="1"/>
          <p:nvPr/>
        </p:nvSpPr>
        <p:spPr>
          <a:xfrm>
            <a:off x="6441141" y="1577433"/>
            <a:ext cx="4697400" cy="4247286"/>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450" b="1">
                <a:solidFill>
                  <a:srgbClr val="202124"/>
                </a:solidFill>
                <a:latin typeface="Arial" panose="020B0604020202020204" pitchFamily="34" charset="0"/>
              </a:rPr>
              <a:t>Police and thieves in the street (Oh Yeah)</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Scaring the nation with their guns and ammunition</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Police and thieves in the street (Oh Yeah)</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Fighting the nation with their guns and ammunition</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From Genesis to Revelation</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The next generation will be, hear me</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From Genesis to Revelation</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The next generation will be, hear me</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And all the crimes come in, day by day</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And no one stops it in any way</a:t>
            </a:r>
            <a:endParaRPr sz="1450" b="1">
              <a:solidFill>
                <a:srgbClr val="202124"/>
              </a:solidFill>
              <a:latin typeface="Arial" panose="020B0604020202020204" pitchFamily="34" charset="0"/>
            </a:endParaRPr>
          </a:p>
          <a:p>
            <a:pPr marL="0" lvl="0" indent="0" algn="l" rtl="0">
              <a:lnSpc>
                <a:spcPct val="100000"/>
              </a:lnSpc>
              <a:spcBef>
                <a:spcPts val="900"/>
              </a:spcBef>
              <a:spcAft>
                <a:spcPts val="0"/>
              </a:spcAft>
              <a:buNone/>
            </a:pPr>
            <a:r>
              <a:rPr lang="en-GB" sz="1450" b="1">
                <a:solidFill>
                  <a:srgbClr val="202124"/>
                </a:solidFill>
                <a:latin typeface="Arial" panose="020B0604020202020204" pitchFamily="34" charset="0"/>
              </a:rPr>
              <a:t>All the peace maker turn war officers</a:t>
            </a:r>
            <a:endParaRPr sz="1450" b="1">
              <a:solidFill>
                <a:srgbClr val="202124"/>
              </a:solidFill>
              <a:latin typeface="Arial" panose="020B0604020202020204" pitchFamily="34" charset="0"/>
            </a:endParaRPr>
          </a:p>
          <a:p>
            <a:pPr marL="0" lvl="0" indent="0" algn="l" rtl="0">
              <a:lnSpc>
                <a:spcPct val="100000"/>
              </a:lnSpc>
              <a:spcBef>
                <a:spcPts val="900"/>
              </a:spcBef>
              <a:spcAft>
                <a:spcPts val="900"/>
              </a:spcAft>
              <a:buNone/>
            </a:pPr>
            <a:r>
              <a:rPr lang="en-GB" sz="1450" b="1">
                <a:solidFill>
                  <a:srgbClr val="202124"/>
                </a:solidFill>
                <a:latin typeface="Arial" panose="020B0604020202020204" pitchFamily="34" charset="0"/>
              </a:rPr>
              <a:t>Hear what I say</a:t>
            </a:r>
            <a:endParaRPr sz="1450" b="1">
              <a:solidFill>
                <a:srgbClr val="202124"/>
              </a:solidFill>
              <a:latin typeface="Arial" panose="020B0604020202020204" pitchFamily="34" charset="0"/>
            </a:endParaRPr>
          </a:p>
        </p:txBody>
      </p:sp>
    </p:spTree>
    <p:extLst>
      <p:ext uri="{BB962C8B-B14F-4D97-AF65-F5344CB8AC3E}">
        <p14:creationId xmlns:p14="http://schemas.microsoft.com/office/powerpoint/2010/main" val="320457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53F7D-216E-56CE-5D6D-67777A4689A5}"/>
              </a:ext>
            </a:extLst>
          </p:cNvPr>
          <p:cNvSpPr>
            <a:spLocks noGrp="1"/>
          </p:cNvSpPr>
          <p:nvPr>
            <p:ph type="title"/>
          </p:nvPr>
        </p:nvSpPr>
        <p:spPr>
          <a:xfrm>
            <a:off x="357187" y="513397"/>
            <a:ext cx="10996613" cy="1220787"/>
          </a:xfrm>
        </p:spPr>
        <p:txBody>
          <a:bodyPr>
            <a:normAutofit fontScale="90000"/>
          </a:bodyPr>
          <a:lstStyle/>
          <a:p>
            <a:r>
              <a:rPr lang="en-GB" sz="3200"/>
              <a:t>Reflection - How far can music add to our understanding of the significance of carnival to the Manchester Community in the 1970’s?</a:t>
            </a:r>
            <a:br>
              <a:rPr lang="en-GB"/>
            </a:br>
            <a:endParaRPr lang="en-US"/>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extLst>
              <p:ext uri="{D42A27DB-BD31-4B8C-83A1-F6EECF244321}">
                <p14:modId xmlns:p14="http://schemas.microsoft.com/office/powerpoint/2010/main" val="1362257359"/>
              </p:ext>
            </p:extLst>
          </p:nvPr>
        </p:nvGraphicFramePr>
        <p:xfrm>
          <a:off x="357187" y="1818114"/>
          <a:ext cx="10601326" cy="4526489"/>
        </p:xfrm>
        <a:graphic>
          <a:graphicData uri="http://schemas.openxmlformats.org/drawingml/2006/table">
            <a:tbl>
              <a:tblPr firstRow="1"/>
              <a:tblGrid>
                <a:gridCol w="5314951">
                  <a:extLst>
                    <a:ext uri="{9D8B030D-6E8A-4147-A177-3AD203B41FA5}">
                      <a16:colId xmlns:a16="http://schemas.microsoft.com/office/drawing/2014/main" val="20001"/>
                    </a:ext>
                  </a:extLst>
                </a:gridCol>
                <a:gridCol w="5286375">
                  <a:extLst>
                    <a:ext uri="{9D8B030D-6E8A-4147-A177-3AD203B41FA5}">
                      <a16:colId xmlns:a16="http://schemas.microsoft.com/office/drawing/2014/main" val="20002"/>
                    </a:ext>
                  </a:extLst>
                </a:gridCol>
              </a:tblGrid>
              <a:tr h="1082249">
                <a:tc>
                  <a:txBody>
                    <a:bodyPr/>
                    <a:lstStyle/>
                    <a:p>
                      <a:r>
                        <a:rPr lang="en-GB" b="1">
                          <a:latin typeface="Arial" panose="020B0604020202020204" pitchFamily="34" charset="0"/>
                        </a:rPr>
                        <a:t>How does the music associated with carnival support what you have already found out about carnival in previous lessons?</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8D0ED"/>
                    </a:solidFill>
                  </a:tcPr>
                </a:tc>
                <a:tc>
                  <a:txBody>
                    <a:bodyPr/>
                    <a:lstStyle/>
                    <a:p>
                      <a:r>
                        <a:rPr lang="en-GB" b="1">
                          <a:latin typeface="Arial" panose="020B0604020202020204" pitchFamily="34" charset="0"/>
                        </a:rPr>
                        <a:t>Does the music associated with carnival add anything extra to your understanding of carnival?</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8D0ED"/>
                    </a:solidFill>
                  </a:tcPr>
                </a:tc>
                <a:extLst>
                  <a:ext uri="{0D108BD9-81ED-4DB2-BD59-A6C34878D82A}">
                    <a16:rowId xmlns:a16="http://schemas.microsoft.com/office/drawing/2014/main" val="4097061818"/>
                  </a:ext>
                </a:extLst>
              </a:tr>
              <a:tr h="1909797">
                <a:tc>
                  <a:txBody>
                    <a:bodyPr/>
                    <a:lstStyle/>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8F6"/>
                    </a:solidFill>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8F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071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B3DA-934D-907E-A66A-9A9F8CDE8D38}"/>
              </a:ext>
            </a:extLst>
          </p:cNvPr>
          <p:cNvSpPr>
            <a:spLocks noGrp="1"/>
          </p:cNvSpPr>
          <p:nvPr>
            <p:ph type="title"/>
          </p:nvPr>
        </p:nvSpPr>
        <p:spPr>
          <a:xfrm>
            <a:off x="369535" y="636588"/>
            <a:ext cx="10996613" cy="710288"/>
          </a:xfrm>
        </p:spPr>
        <p:txBody>
          <a:bodyPr>
            <a:normAutofit fontScale="90000"/>
          </a:bodyPr>
          <a:lstStyle/>
          <a:p>
            <a:r>
              <a:rPr lang="en-GB"/>
              <a:t>DRAWING CONCLUSIONS: </a:t>
            </a:r>
            <a:r>
              <a:rPr lang="en-GB" sz="3200" b="1"/>
              <a:t>What can primary evidence tell us about the significance of carnival to the Manchester community the 1970s?</a:t>
            </a:r>
            <a:endParaRPr lang="en-US"/>
          </a:p>
        </p:txBody>
      </p:sp>
      <p:sp>
        <p:nvSpPr>
          <p:cNvPr id="3" name="Content Placeholder 2">
            <a:extLst>
              <a:ext uri="{FF2B5EF4-FFF2-40B4-BE49-F238E27FC236}">
                <a16:creationId xmlns:a16="http://schemas.microsoft.com/office/drawing/2014/main" id="{0B30F814-BF3B-1FF4-B89E-40C8E5E09E7B}"/>
              </a:ext>
            </a:extLst>
          </p:cNvPr>
          <p:cNvSpPr>
            <a:spLocks noGrp="1"/>
          </p:cNvSpPr>
          <p:nvPr>
            <p:ph idx="1"/>
          </p:nvPr>
        </p:nvSpPr>
        <p:spPr>
          <a:xfrm>
            <a:off x="771524" y="1957388"/>
            <a:ext cx="9572625" cy="4900612"/>
          </a:xfrm>
        </p:spPr>
        <p:txBody>
          <a:bodyPr/>
          <a:lstStyle/>
          <a:p>
            <a:pPr marL="114300" indent="0">
              <a:buNone/>
            </a:pPr>
            <a:r>
              <a:rPr lang="en-GB" sz="2000"/>
              <a:t>Complete this sentence: </a:t>
            </a:r>
          </a:p>
          <a:p>
            <a:pPr marL="114300" indent="0">
              <a:buNone/>
            </a:pPr>
            <a:r>
              <a:rPr lang="en-GB" sz="2800"/>
              <a:t>Having examined a range of primary evidence about carnival, I believe that carnival was significant to the Manchester Community in the 1970s because…</a:t>
            </a:r>
          </a:p>
          <a:p>
            <a:pPr marL="114300" indent="0">
              <a:buNone/>
            </a:pPr>
            <a:endParaRPr lang="en-GB" sz="2800"/>
          </a:p>
          <a:p>
            <a:endParaRPr lang="en-US"/>
          </a:p>
        </p:txBody>
      </p:sp>
      <p:cxnSp>
        <p:nvCxnSpPr>
          <p:cNvPr id="8" name="Straight Connector 7">
            <a:extLst>
              <a:ext uri="{FF2B5EF4-FFF2-40B4-BE49-F238E27FC236}">
                <a16:creationId xmlns:a16="http://schemas.microsoft.com/office/drawing/2014/main" id="{2A39240D-0E73-8D4D-695F-96FC57447AEE}"/>
              </a:ext>
              <a:ext uri="{C183D7F6-B498-43B3-948B-1728B52AA6E4}">
                <adec:decorative xmlns:adec="http://schemas.microsoft.com/office/drawing/2017/decorative" val="1"/>
              </a:ext>
            </a:extLst>
          </p:cNvPr>
          <p:cNvCxnSpPr/>
          <p:nvPr/>
        </p:nvCxnSpPr>
        <p:spPr>
          <a:xfrm>
            <a:off x="914400" y="4371975"/>
            <a:ext cx="808672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2579678-58FB-FA32-3F19-9693DAD1169F}"/>
              </a:ext>
              <a:ext uri="{C183D7F6-B498-43B3-948B-1728B52AA6E4}">
                <adec:decorative xmlns:adec="http://schemas.microsoft.com/office/drawing/2017/decorative" val="1"/>
              </a:ext>
            </a:extLst>
          </p:cNvPr>
          <p:cNvCxnSpPr/>
          <p:nvPr/>
        </p:nvCxnSpPr>
        <p:spPr>
          <a:xfrm>
            <a:off x="914400" y="5010150"/>
            <a:ext cx="808672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8F79FCE-66DD-DAEF-6317-92D4CA9B6F0C}"/>
              </a:ext>
              <a:ext uri="{C183D7F6-B498-43B3-948B-1728B52AA6E4}">
                <adec:decorative xmlns:adec="http://schemas.microsoft.com/office/drawing/2017/decorative" val="1"/>
              </a:ext>
            </a:extLst>
          </p:cNvPr>
          <p:cNvCxnSpPr/>
          <p:nvPr/>
        </p:nvCxnSpPr>
        <p:spPr>
          <a:xfrm>
            <a:off x="914400" y="5653087"/>
            <a:ext cx="8086725"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A2DF615-A562-71E5-C7DD-79A8D80DA8BB}"/>
              </a:ext>
              <a:ext uri="{C183D7F6-B498-43B3-948B-1728B52AA6E4}">
                <adec:decorative xmlns:adec="http://schemas.microsoft.com/office/drawing/2017/decorative" val="1"/>
              </a:ext>
            </a:extLst>
          </p:cNvPr>
          <p:cNvCxnSpPr/>
          <p:nvPr/>
        </p:nvCxnSpPr>
        <p:spPr>
          <a:xfrm>
            <a:off x="914400" y="6230937"/>
            <a:ext cx="8086725" cy="0"/>
          </a:xfrm>
          <a:prstGeom prst="line">
            <a:avLst/>
          </a:prstGeom>
        </p:spPr>
        <p:style>
          <a:lnRef idx="1">
            <a:schemeClr val="dk1"/>
          </a:lnRef>
          <a:fillRef idx="0">
            <a:schemeClr val="dk1"/>
          </a:fillRef>
          <a:effectRef idx="0">
            <a:schemeClr val="dk1"/>
          </a:effectRef>
          <a:fontRef idx="minor">
            <a:schemeClr val="tx1"/>
          </a:fontRef>
        </p:style>
      </p:cxnSp>
      <p:grpSp>
        <p:nvGrpSpPr>
          <p:cNvPr id="12" name="Write-Char" descr="Write Character">
            <a:extLst>
              <a:ext uri="{FF2B5EF4-FFF2-40B4-BE49-F238E27FC236}">
                <a16:creationId xmlns:a16="http://schemas.microsoft.com/office/drawing/2014/main" id="{1532290E-5FDC-B135-5A68-D1A5908BF4D1}"/>
              </a:ext>
            </a:extLst>
          </p:cNvPr>
          <p:cNvGrpSpPr/>
          <p:nvPr/>
        </p:nvGrpSpPr>
        <p:grpSpPr>
          <a:xfrm>
            <a:off x="9081871" y="1859588"/>
            <a:ext cx="2284277" cy="2610188"/>
            <a:chOff x="5178451" y="3499712"/>
            <a:chExt cx="2284277" cy="2610188"/>
          </a:xfrm>
        </p:grpSpPr>
        <p:sp>
          <p:nvSpPr>
            <p:cNvPr id="13" name="Deco-washi">
              <a:extLst>
                <a:ext uri="{FF2B5EF4-FFF2-40B4-BE49-F238E27FC236}">
                  <a16:creationId xmlns:a16="http://schemas.microsoft.com/office/drawing/2014/main" id="{52B86873-DD26-9A99-735E-1DC4FD951202}"/>
                </a:ext>
                <a:ext uri="{C183D7F6-B498-43B3-948B-1728B52AA6E4}">
                  <adec:decorative xmlns:adec="http://schemas.microsoft.com/office/drawing/2017/decorative" val="1"/>
                </a:ext>
              </a:extLst>
            </p:cNvPr>
            <p:cNvSpPr txBox="1">
              <a:spLocks/>
            </p:cNvSpPr>
            <p:nvPr/>
          </p:nvSpPr>
          <p:spPr>
            <a:xfrm>
              <a:off x="5555680" y="3499712"/>
              <a:ext cx="1769427" cy="681038"/>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4" name="Text Placeholder">
              <a:extLst>
                <a:ext uri="{FF2B5EF4-FFF2-40B4-BE49-F238E27FC236}">
                  <a16:creationId xmlns:a16="http://schemas.microsoft.com/office/drawing/2014/main" id="{FAC40168-345B-AC03-8324-850A5C15341C}"/>
                </a:ext>
              </a:extLst>
            </p:cNvPr>
            <p:cNvSpPr txBox="1">
              <a:spLocks/>
            </p:cNvSpPr>
            <p:nvPr/>
          </p:nvSpPr>
          <p:spPr>
            <a:xfrm rot="21383919">
              <a:off x="5712470" y="3624142"/>
              <a:ext cx="1455846" cy="414338"/>
            </a:xfrm>
            <a:prstGeom prst="rect">
              <a:avLst/>
            </a:prstGeom>
            <a:noFill/>
          </p:spPr>
          <p:txBody>
            <a:bodyPr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Write</a:t>
              </a:r>
            </a:p>
          </p:txBody>
        </p:sp>
        <p:pic>
          <p:nvPicPr>
            <p:cNvPr id="15" name="Write-icon" descr="Write character icon">
              <a:extLst>
                <a:ext uri="{FF2B5EF4-FFF2-40B4-BE49-F238E27FC236}">
                  <a16:creationId xmlns:a16="http://schemas.microsoft.com/office/drawing/2014/main" id="{927D8F44-1735-E5BB-0F91-F59C642E07F9}"/>
                </a:ext>
              </a:extLst>
            </p:cNvPr>
            <p:cNvPicPr>
              <a:picLocks noChangeAspect="1"/>
            </p:cNvPicPr>
            <p:nvPr/>
          </p:nvPicPr>
          <p:blipFill>
            <a:blip r:embed="rId4"/>
            <a:stretch>
              <a:fillRect/>
            </a:stretch>
          </p:blipFill>
          <p:spPr>
            <a:xfrm>
              <a:off x="5178451" y="4336790"/>
              <a:ext cx="2284277" cy="1773110"/>
            </a:xfrm>
            <a:prstGeom prst="rect">
              <a:avLst/>
            </a:prstGeom>
          </p:spPr>
        </p:pic>
      </p:grpSp>
      <p:pic>
        <p:nvPicPr>
          <p:cNvPr id="6" name="Picture 11">
            <a:extLst>
              <a:ext uri="{FF2B5EF4-FFF2-40B4-BE49-F238E27FC236}">
                <a16:creationId xmlns:a16="http://schemas.microsoft.com/office/drawing/2014/main" id="{56007962-A4BD-9738-6F0B-642A20068F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67588" y="4718717"/>
            <a:ext cx="3352888" cy="2036880"/>
          </a:xfrm>
          <a:prstGeom prst="rect">
            <a:avLst/>
          </a:prstGeom>
        </p:spPr>
      </p:pic>
      <p:sp>
        <p:nvSpPr>
          <p:cNvPr id="5" name="TextBox 4">
            <a:extLst>
              <a:ext uri="{FF2B5EF4-FFF2-40B4-BE49-F238E27FC236}">
                <a16:creationId xmlns:a16="http://schemas.microsoft.com/office/drawing/2014/main" id="{DF222C01-3C9A-A528-542F-FC392F554B42}"/>
              </a:ext>
            </a:extLst>
          </p:cNvPr>
          <p:cNvSpPr txBox="1"/>
          <p:nvPr/>
        </p:nvSpPr>
        <p:spPr>
          <a:xfrm>
            <a:off x="8189516" y="4961095"/>
            <a:ext cx="3176632" cy="1477328"/>
          </a:xfrm>
          <a:prstGeom prst="rect">
            <a:avLst/>
          </a:prstGeom>
          <a:noFill/>
        </p:spPr>
        <p:txBody>
          <a:bodyPr wrap="square">
            <a:spAutoFit/>
          </a:bodyPr>
          <a:lstStyle/>
          <a:p>
            <a:pPr marL="114300" indent="0">
              <a:buNone/>
            </a:pPr>
            <a:r>
              <a:rPr lang="en-GB" sz="1800" i="1"/>
              <a:t>Can you explain at least 3 reasons why carnival was significant to the Manchester Community in the 1970s?</a:t>
            </a:r>
          </a:p>
        </p:txBody>
      </p:sp>
    </p:spTree>
    <p:extLst>
      <p:ext uri="{BB962C8B-B14F-4D97-AF65-F5344CB8AC3E}">
        <p14:creationId xmlns:p14="http://schemas.microsoft.com/office/powerpoint/2010/main" val="399127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997D0D-9988-498A-8D32-CAFF5AC0B5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7826" y="565830"/>
            <a:ext cx="9636347" cy="5896462"/>
          </a:xfrm>
          <a:prstGeom prst="rect">
            <a:avLst/>
          </a:prstGeom>
        </p:spPr>
      </p:pic>
      <p:sp>
        <p:nvSpPr>
          <p:cNvPr id="2" name="Title 1">
            <a:extLst>
              <a:ext uri="{FF2B5EF4-FFF2-40B4-BE49-F238E27FC236}">
                <a16:creationId xmlns:a16="http://schemas.microsoft.com/office/drawing/2014/main" id="{40687A83-8913-49E6-A715-95A016FBF067}"/>
              </a:ext>
            </a:extLst>
          </p:cNvPr>
          <p:cNvSpPr>
            <a:spLocks noGrp="1"/>
          </p:cNvSpPr>
          <p:nvPr>
            <p:ph type="title"/>
          </p:nvPr>
        </p:nvSpPr>
        <p:spPr/>
        <p:txBody>
          <a:bodyPr/>
          <a:lstStyle/>
          <a:p>
            <a:r>
              <a:rPr lang="en-GB"/>
              <a:t>More resources</a:t>
            </a:r>
          </a:p>
        </p:txBody>
      </p:sp>
      <p:sp>
        <p:nvSpPr>
          <p:cNvPr id="18" name="TextBox 17">
            <a:extLst>
              <a:ext uri="{FF2B5EF4-FFF2-40B4-BE49-F238E27FC236}">
                <a16:creationId xmlns:a16="http://schemas.microsoft.com/office/drawing/2014/main" id="{90CF117D-5386-4B3F-8C25-BEFC6FF36C12}"/>
              </a:ext>
            </a:extLst>
          </p:cNvPr>
          <p:cNvSpPr txBox="1"/>
          <p:nvPr/>
        </p:nvSpPr>
        <p:spPr>
          <a:xfrm>
            <a:off x="3051544" y="1382233"/>
            <a:ext cx="6253670" cy="461665"/>
          </a:xfrm>
          <a:prstGeom prst="rect">
            <a:avLst/>
          </a:prstGeom>
          <a:noFill/>
        </p:spPr>
        <p:txBody>
          <a:bodyPr wrap="square" rtlCol="0">
            <a:spAutoFit/>
          </a:bodyPr>
          <a:lstStyle/>
          <a:p>
            <a:pPr algn="ctr"/>
            <a:r>
              <a:rPr lang="en-GB" sz="2400"/>
              <a:t>MORE RESOURSCES AT</a:t>
            </a:r>
          </a:p>
        </p:txBody>
      </p:sp>
      <p:sp>
        <p:nvSpPr>
          <p:cNvPr id="15" name="TextBox 14">
            <a:extLst>
              <a:ext uri="{FF2B5EF4-FFF2-40B4-BE49-F238E27FC236}">
                <a16:creationId xmlns:a16="http://schemas.microsoft.com/office/drawing/2014/main" id="{7E786403-4259-401C-B5EB-BBB01A8E16A0}"/>
              </a:ext>
            </a:extLst>
          </p:cNvPr>
          <p:cNvSpPr txBox="1"/>
          <p:nvPr/>
        </p:nvSpPr>
        <p:spPr>
          <a:xfrm>
            <a:off x="3264195" y="2642027"/>
            <a:ext cx="6118718" cy="1308050"/>
          </a:xfrm>
          <a:prstGeom prst="rect">
            <a:avLst/>
          </a:prstGeom>
        </p:spPr>
        <p:txBody>
          <a:bodyPr wrap="square" lIns="0" tIns="0" rIns="0" bIns="0" rtlCol="0" anchor="t">
            <a:spAutoFit/>
          </a:bodyPr>
          <a:lstStyle/>
          <a:p>
            <a:pPr algn="ctr">
              <a:lnSpc>
                <a:spcPts val="3359"/>
              </a:lnSpc>
            </a:pPr>
            <a:r>
              <a:rPr lang="en-US" sz="3200" baseline="0">
                <a:solidFill>
                  <a:schemeClr val="bg1">
                    <a:lumMod val="50000"/>
                  </a:schemeClr>
                </a:solidFill>
                <a:latin typeface="Arial" panose="020B0604020202020204" pitchFamily="34" charset="0"/>
                <a:cs typeface="Arial" panose="020B0604020202020204" pitchFamily="34" charset="0"/>
                <a:hlinkClick r:id="rId3"/>
              </a:rPr>
              <a:t>HistoricEngland.org.uk/Education</a:t>
            </a:r>
            <a:endParaRPr lang="en-US" sz="3200" baseline="0">
              <a:solidFill>
                <a:schemeClr val="bg1">
                  <a:lumMod val="50000"/>
                </a:schemeClr>
              </a:solidFill>
              <a:latin typeface="Arial" panose="020B0604020202020204" pitchFamily="34" charset="0"/>
              <a:cs typeface="Arial" panose="020B0604020202020204" pitchFamily="34" charset="0"/>
            </a:endParaRPr>
          </a:p>
          <a:p>
            <a:pPr algn="ctr">
              <a:lnSpc>
                <a:spcPts val="3359"/>
              </a:lnSpc>
            </a:pPr>
            <a:r>
              <a:rPr lang="en-US" sz="3200" baseline="0">
                <a:solidFill>
                  <a:schemeClr val="bg1">
                    <a:lumMod val="50000"/>
                  </a:schemeClr>
                </a:solidFill>
                <a:latin typeface="Arial" panose="020B0604020202020204" pitchFamily="34" charset="0"/>
                <a:cs typeface="Arial" panose="020B0604020202020204" pitchFamily="34" charset="0"/>
              </a:rPr>
              <a:t> </a:t>
            </a:r>
          </a:p>
          <a:p>
            <a:pPr algn="ctr">
              <a:lnSpc>
                <a:spcPts val="3359"/>
              </a:lnSpc>
            </a:pPr>
            <a:r>
              <a:rPr lang="en-US" sz="3200" baseline="0">
                <a:solidFill>
                  <a:srgbClr val="737373"/>
                </a:solidFill>
                <a:latin typeface="Arial" panose="020B0604020202020204" pitchFamily="34" charset="0"/>
                <a:cs typeface="Arial" panose="020B0604020202020204" pitchFamily="34" charset="0"/>
                <a:hlinkClick r:id="rId4"/>
              </a:rPr>
              <a:t>contact@historicengland.org.uk</a:t>
            </a:r>
            <a:endParaRPr lang="en-US" sz="3200" baseline="0">
              <a:solidFill>
                <a:srgbClr val="737373"/>
              </a:solidFill>
              <a:latin typeface="Arial" panose="020B0604020202020204" pitchFamily="34" charset="0"/>
              <a:cs typeface="Arial" panose="020B0604020202020204" pitchFamily="34" charset="0"/>
            </a:endParaRPr>
          </a:p>
        </p:txBody>
      </p:sp>
      <p:pic>
        <p:nvPicPr>
          <p:cNvPr id="16" name="Picture 7" descr="Historic England logo">
            <a:extLst>
              <a:ext uri="{FF2B5EF4-FFF2-40B4-BE49-F238E27FC236}">
                <a16:creationId xmlns:a16="http://schemas.microsoft.com/office/drawing/2014/main" id="{1ED56333-3D6D-402E-AC99-95FEF75BA2F2}"/>
              </a:ext>
            </a:extLst>
          </p:cNvPr>
          <p:cNvPicPr>
            <a:picLocks noChangeAspect="1"/>
          </p:cNvPicPr>
          <p:nvPr/>
        </p:nvPicPr>
        <p:blipFill>
          <a:blip r:embed="rId5"/>
          <a:srcRect/>
          <a:stretch>
            <a:fillRect/>
          </a:stretch>
        </p:blipFill>
        <p:spPr>
          <a:xfrm>
            <a:off x="4120545" y="4515907"/>
            <a:ext cx="3950909" cy="1308050"/>
          </a:xfrm>
          <a:prstGeom prst="rect">
            <a:avLst/>
          </a:prstGeom>
        </p:spPr>
      </p:pic>
    </p:spTree>
    <p:extLst>
      <p:ext uri="{BB962C8B-B14F-4D97-AF65-F5344CB8AC3E}">
        <p14:creationId xmlns:p14="http://schemas.microsoft.com/office/powerpoint/2010/main" val="72507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1B90-167C-7A65-75C9-196D67140528}"/>
              </a:ext>
            </a:extLst>
          </p:cNvPr>
          <p:cNvSpPr>
            <a:spLocks noGrp="1"/>
          </p:cNvSpPr>
          <p:nvPr>
            <p:ph type="title"/>
          </p:nvPr>
        </p:nvSpPr>
        <p:spPr/>
        <p:txBody>
          <a:bodyPr>
            <a:normAutofit fontScale="90000"/>
          </a:bodyPr>
          <a:lstStyle/>
          <a:p>
            <a:r>
              <a:rPr lang="en-GB" sz="3200" b="1">
                <a:latin typeface="Arial" panose="020B0604020202020204" pitchFamily="34" charset="0"/>
              </a:rPr>
              <a:t>Lesson 3: How can music add to our understanding of the significance of carnival to the Manchester Community in the 1970’s? </a:t>
            </a:r>
            <a:endParaRPr lang="en-US"/>
          </a:p>
        </p:txBody>
      </p:sp>
      <p:sp>
        <p:nvSpPr>
          <p:cNvPr id="3" name="Text Placeholder 2">
            <a:extLst>
              <a:ext uri="{FF2B5EF4-FFF2-40B4-BE49-F238E27FC236}">
                <a16:creationId xmlns:a16="http://schemas.microsoft.com/office/drawing/2014/main" id="{FF670E28-36AB-7A5F-57B9-0A00274943DF}"/>
              </a:ext>
            </a:extLst>
          </p:cNvPr>
          <p:cNvSpPr>
            <a:spLocks noGrp="1"/>
          </p:cNvSpPr>
          <p:nvPr>
            <p:ph type="body" sz="quarter" idx="10"/>
          </p:nvPr>
        </p:nvSpPr>
        <p:spPr/>
        <p:txBody>
          <a:bodyPr/>
          <a:lstStyle/>
          <a:p>
            <a:r>
              <a:rPr lang="en-US"/>
              <a:t>Key Stage 3</a:t>
            </a:r>
          </a:p>
        </p:txBody>
      </p:sp>
      <p:sp>
        <p:nvSpPr>
          <p:cNvPr id="7" name="Content Placeholder 3">
            <a:extLst>
              <a:ext uri="{FF2B5EF4-FFF2-40B4-BE49-F238E27FC236}">
                <a16:creationId xmlns:a16="http://schemas.microsoft.com/office/drawing/2014/main" id="{686AEF50-CE8E-EADF-BED2-8E7E0AD1E17C}"/>
              </a:ext>
            </a:extLst>
          </p:cNvPr>
          <p:cNvSpPr>
            <a:spLocks noGrp="1"/>
          </p:cNvSpPr>
          <p:nvPr>
            <p:ph idx="1"/>
          </p:nvPr>
        </p:nvSpPr>
        <p:spPr>
          <a:xfrm>
            <a:off x="357186" y="2429353"/>
            <a:ext cx="10996613" cy="3392103"/>
          </a:xfrm>
        </p:spPr>
        <p:txBody>
          <a:bodyPr/>
          <a:lstStyle/>
          <a:p>
            <a:pPr marL="342900" indent="-342900">
              <a:buFont typeface="Arial" panose="020B0604020202020204" pitchFamily="34" charset="0"/>
              <a:buChar char="•"/>
            </a:pPr>
            <a:r>
              <a:rPr lang="en-GB" dirty="0"/>
              <a:t>Develop historical enquiry skills by using historical evidence to find out about a topic in the past.</a:t>
            </a:r>
          </a:p>
          <a:p>
            <a:pPr marL="342900" indent="-342900">
              <a:buFont typeface="Arial" panose="020B0604020202020204" pitchFamily="34" charset="0"/>
              <a:buChar char="•"/>
            </a:pPr>
            <a:r>
              <a:rPr lang="en-GB" dirty="0"/>
              <a:t>Explore diverse and inclusive histories that students will be less familiar with / are less often studied in the classroom.</a:t>
            </a:r>
          </a:p>
          <a:p>
            <a:pPr marL="342900" indent="-342900">
              <a:buFont typeface="Arial" panose="020B0604020202020204" pitchFamily="34" charset="0"/>
              <a:buChar char="•"/>
            </a:pPr>
            <a:r>
              <a:rPr lang="en-GB" dirty="0"/>
              <a:t>Analyse local source material, including newspapers</a:t>
            </a:r>
          </a:p>
          <a:p>
            <a:pPr marL="342900" indent="-342900">
              <a:buFont typeface="Arial" panose="020B0604020202020204" pitchFamily="34" charset="0"/>
              <a:buChar char="•"/>
            </a:pPr>
            <a:endParaRPr lang="en-GB" dirty="0"/>
          </a:p>
          <a:p>
            <a:r>
              <a:rPr lang="en-GB" sz="1600" dirty="0">
                <a:latin typeface="Arial" panose="020B0604020202020204" pitchFamily="34" charset="0"/>
              </a:rPr>
              <a:t>The following PPT was produced by Michelle O’Neill, Head of History at Wellacre Academy in Trafford, Manchester and Jessica White, former PhD student at Manchester University and now lecturer in Black British History at the University of Liverpool.  It focuses on the use of newspapers as evidence to explore the significance of carnival to the Manchester community in the 1970s.  </a:t>
            </a:r>
            <a:r>
              <a:rPr lang="en-GB" sz="1600">
                <a:latin typeface="Arial" panose="020B0604020202020204" pitchFamily="34" charset="0"/>
              </a:rPr>
              <a:t>For more information, see </a:t>
            </a:r>
            <a:r>
              <a:rPr lang="en-GB" sz="1600">
                <a:latin typeface="Arial" panose="020B0604020202020204" pitchFamily="34" charset="0"/>
                <a:hlinkClick r:id="rId3"/>
              </a:rPr>
              <a:t>Overview and Scheme of Work</a:t>
            </a:r>
            <a:r>
              <a:rPr lang="en-GB" sz="1600">
                <a:latin typeface="Arial" panose="020B0604020202020204" pitchFamily="34" charset="0"/>
              </a:rPr>
              <a:t>.</a:t>
            </a:r>
          </a:p>
          <a:p>
            <a:endParaRPr lang="en-US" dirty="0"/>
          </a:p>
        </p:txBody>
      </p:sp>
    </p:spTree>
    <p:extLst>
      <p:ext uri="{BB962C8B-B14F-4D97-AF65-F5344CB8AC3E}">
        <p14:creationId xmlns:p14="http://schemas.microsoft.com/office/powerpoint/2010/main" val="40402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B7B6-EF02-708B-282D-BC8F9CF4E4D6}"/>
              </a:ext>
            </a:extLst>
          </p:cNvPr>
          <p:cNvSpPr>
            <a:spLocks noGrp="1"/>
          </p:cNvSpPr>
          <p:nvPr>
            <p:ph type="title"/>
          </p:nvPr>
        </p:nvSpPr>
        <p:spPr/>
        <p:txBody>
          <a:bodyPr>
            <a:normAutofit fontScale="90000"/>
          </a:bodyPr>
          <a:lstStyle/>
          <a:p>
            <a:r>
              <a:rPr lang="en-GB">
                <a:latin typeface="Arial" panose="020B0604020202020204" pitchFamily="34" charset="0"/>
              </a:rPr>
              <a:t>Which were more useful for telling us about the significance of carnival to the Manchester community the 1970s? Why?</a:t>
            </a:r>
            <a:endParaRPr lang="en-US"/>
          </a:p>
        </p:txBody>
      </p:sp>
      <p:sp>
        <p:nvSpPr>
          <p:cNvPr id="8" name="Picture 5">
            <a:extLst>
              <a:ext uri="{FF2B5EF4-FFF2-40B4-BE49-F238E27FC236}">
                <a16:creationId xmlns:a16="http://schemas.microsoft.com/office/drawing/2014/main" id="{87CFC40A-9BA5-34D7-0DDB-14E20F5C532A}"/>
              </a:ext>
              <a:ext uri="{C183D7F6-B498-43B3-948B-1728B52AA6E4}">
                <adec:decorative xmlns:adec="http://schemas.microsoft.com/office/drawing/2017/decorative" val="1"/>
              </a:ext>
            </a:extLst>
          </p:cNvPr>
          <p:cNvSpPr/>
          <p:nvPr/>
        </p:nvSpPr>
        <p:spPr>
          <a:xfrm>
            <a:off x="1203974" y="3106653"/>
            <a:ext cx="2495634" cy="1174913"/>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691875A7-5C06-88E2-AC9E-E2A58BCA76AF}"/>
              </a:ext>
            </a:extLst>
          </p:cNvPr>
          <p:cNvSpPr txBox="1"/>
          <p:nvPr/>
        </p:nvSpPr>
        <p:spPr>
          <a:xfrm>
            <a:off x="1390927" y="3259528"/>
            <a:ext cx="2081535" cy="830997"/>
          </a:xfrm>
          <a:prstGeom prst="rect">
            <a:avLst/>
          </a:prstGeom>
          <a:noFill/>
        </p:spPr>
        <p:txBody>
          <a:bodyPr wrap="square" rtlCol="0">
            <a:spAutoFit/>
          </a:bodyPr>
          <a:lstStyle/>
          <a:p>
            <a:pPr algn="ctr"/>
            <a:r>
              <a:rPr lang="en-GB" sz="2400">
                <a:latin typeface="Arial" panose="020B0604020202020204" pitchFamily="34" charset="0"/>
              </a:rPr>
              <a:t>Newspaper articles</a:t>
            </a:r>
          </a:p>
        </p:txBody>
      </p:sp>
      <p:pic>
        <p:nvPicPr>
          <p:cNvPr id="4" name="Picture 3">
            <a:extLst>
              <a:ext uri="{FF2B5EF4-FFF2-40B4-BE49-F238E27FC236}">
                <a16:creationId xmlns:a16="http://schemas.microsoft.com/office/drawing/2014/main" id="{A107BFED-5FE3-04A2-21D5-2AB4D493B9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86561" y="1613297"/>
            <a:ext cx="4418878" cy="4422333"/>
          </a:xfrm>
          <a:prstGeom prst="rect">
            <a:avLst/>
          </a:prstGeom>
        </p:spPr>
      </p:pic>
      <p:sp>
        <p:nvSpPr>
          <p:cNvPr id="9" name="Picture 5">
            <a:extLst>
              <a:ext uri="{FF2B5EF4-FFF2-40B4-BE49-F238E27FC236}">
                <a16:creationId xmlns:a16="http://schemas.microsoft.com/office/drawing/2014/main" id="{13DF3F25-80F9-D11B-153E-1568FD814F60}"/>
              </a:ext>
              <a:ext uri="{C183D7F6-B498-43B3-948B-1728B52AA6E4}">
                <adec:decorative xmlns:adec="http://schemas.microsoft.com/office/drawing/2017/decorative" val="1"/>
              </a:ext>
            </a:extLst>
          </p:cNvPr>
          <p:cNvSpPr/>
          <p:nvPr/>
        </p:nvSpPr>
        <p:spPr>
          <a:xfrm>
            <a:off x="8492392" y="3033738"/>
            <a:ext cx="2495634" cy="1174913"/>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23C41009-7D8F-ABF1-F4C3-39A944A1DE34}"/>
              </a:ext>
            </a:extLst>
          </p:cNvPr>
          <p:cNvSpPr txBox="1"/>
          <p:nvPr/>
        </p:nvSpPr>
        <p:spPr>
          <a:xfrm>
            <a:off x="8679344" y="3364787"/>
            <a:ext cx="2121729" cy="461665"/>
          </a:xfrm>
          <a:prstGeom prst="rect">
            <a:avLst/>
          </a:prstGeom>
          <a:noFill/>
        </p:spPr>
        <p:txBody>
          <a:bodyPr wrap="square" rtlCol="0">
            <a:spAutoFit/>
          </a:bodyPr>
          <a:lstStyle/>
          <a:p>
            <a:pPr algn="ctr"/>
            <a:r>
              <a:rPr lang="en-GB" sz="2400">
                <a:latin typeface="Arial" panose="020B0604020202020204" pitchFamily="34" charset="0"/>
              </a:rPr>
              <a:t>Photographs</a:t>
            </a:r>
          </a:p>
        </p:txBody>
      </p:sp>
    </p:spTree>
    <p:extLst>
      <p:ext uri="{BB962C8B-B14F-4D97-AF65-F5344CB8AC3E}">
        <p14:creationId xmlns:p14="http://schemas.microsoft.com/office/powerpoint/2010/main" val="32969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1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8AC6-E8B1-8344-397F-4CA95C122EAA}"/>
              </a:ext>
            </a:extLst>
          </p:cNvPr>
          <p:cNvSpPr>
            <a:spLocks noGrp="1"/>
          </p:cNvSpPr>
          <p:nvPr>
            <p:ph type="title"/>
          </p:nvPr>
        </p:nvSpPr>
        <p:spPr/>
        <p:txBody>
          <a:bodyPr>
            <a:normAutofit/>
          </a:bodyPr>
          <a:lstStyle/>
          <a:p>
            <a:r>
              <a:rPr lang="en-GB" sz="3200" b="1"/>
              <a:t>Key Question</a:t>
            </a:r>
            <a:endParaRPr lang="en-US"/>
          </a:p>
        </p:txBody>
      </p:sp>
      <p:pic>
        <p:nvPicPr>
          <p:cNvPr id="4" name="Picture 11">
            <a:extLst>
              <a:ext uri="{FF2B5EF4-FFF2-40B4-BE49-F238E27FC236}">
                <a16:creationId xmlns:a16="http://schemas.microsoft.com/office/drawing/2014/main" id="{1E3D1499-A60E-61C6-E6D8-1DAC293A5D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0280" y="1885950"/>
            <a:ext cx="9062470" cy="2958494"/>
          </a:xfrm>
          <a:prstGeom prst="rect">
            <a:avLst/>
          </a:prstGeom>
        </p:spPr>
      </p:pic>
      <p:sp>
        <p:nvSpPr>
          <p:cNvPr id="3" name="Content Placeholder 2">
            <a:extLst>
              <a:ext uri="{FF2B5EF4-FFF2-40B4-BE49-F238E27FC236}">
                <a16:creationId xmlns:a16="http://schemas.microsoft.com/office/drawing/2014/main" id="{2798ACAF-D521-96B6-F142-7B9B8865C392}"/>
              </a:ext>
            </a:extLst>
          </p:cNvPr>
          <p:cNvSpPr>
            <a:spLocks noGrp="1"/>
          </p:cNvSpPr>
          <p:nvPr>
            <p:ph idx="1"/>
          </p:nvPr>
        </p:nvSpPr>
        <p:spPr>
          <a:xfrm>
            <a:off x="2722293" y="2386011"/>
            <a:ext cx="6747414" cy="2301269"/>
          </a:xfrm>
        </p:spPr>
        <p:txBody>
          <a:bodyPr/>
          <a:lstStyle/>
          <a:p>
            <a:pPr marL="114300" indent="0" algn="ctr">
              <a:buNone/>
            </a:pPr>
            <a:r>
              <a:rPr lang="en-GB" sz="3200" b="1"/>
              <a:t>How far can music add to our understanding of the significance of carnival to the Manchester Community in the 1970’s? </a:t>
            </a:r>
            <a:endParaRPr lang="en-GB" sz="2800" b="1"/>
          </a:p>
        </p:txBody>
      </p:sp>
      <p:pic>
        <p:nvPicPr>
          <p:cNvPr id="5" name="Question Mark" descr="Question mark">
            <a:extLst>
              <a:ext uri="{FF2B5EF4-FFF2-40B4-BE49-F238E27FC236}">
                <a16:creationId xmlns:a16="http://schemas.microsoft.com/office/drawing/2014/main" id="{E3123A51-D416-2D9C-5B1A-2B31BAD6AF0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2518">
            <a:off x="9602262" y="1083723"/>
            <a:ext cx="744846" cy="13183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84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108A-2BE1-028A-9531-1B0FFA1BA657}"/>
              </a:ext>
            </a:extLst>
          </p:cNvPr>
          <p:cNvSpPr>
            <a:spLocks noGrp="1"/>
          </p:cNvSpPr>
          <p:nvPr>
            <p:ph type="title"/>
          </p:nvPr>
        </p:nvSpPr>
        <p:spPr>
          <a:xfrm>
            <a:off x="357187" y="365126"/>
            <a:ext cx="10996613" cy="1323474"/>
          </a:xfrm>
        </p:spPr>
        <p:txBody>
          <a:bodyPr>
            <a:normAutofit/>
          </a:bodyPr>
          <a:lstStyle/>
          <a:p>
            <a:r>
              <a:rPr lang="en-GB"/>
              <a:t>Watch 1 or 2 minutes of this video of The Trinidad Allstars.</a:t>
            </a:r>
            <a:endParaRPr lang="en-US"/>
          </a:p>
        </p:txBody>
      </p:sp>
      <p:sp>
        <p:nvSpPr>
          <p:cNvPr id="9" name="Picture 5">
            <a:extLst>
              <a:ext uri="{FF2B5EF4-FFF2-40B4-BE49-F238E27FC236}">
                <a16:creationId xmlns:a16="http://schemas.microsoft.com/office/drawing/2014/main" id="{379D8FAC-FC60-8A37-B5B6-A22D760B169D}"/>
              </a:ext>
              <a:ext uri="{C183D7F6-B498-43B3-948B-1728B52AA6E4}">
                <adec:decorative xmlns:adec="http://schemas.microsoft.com/office/drawing/2017/decorative" val="1"/>
              </a:ext>
            </a:extLst>
          </p:cNvPr>
          <p:cNvSpPr/>
          <p:nvPr/>
        </p:nvSpPr>
        <p:spPr>
          <a:xfrm>
            <a:off x="173545" y="2781201"/>
            <a:ext cx="5319855" cy="360531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C04BBC3-D75D-9BD1-F513-D52008DD591D}"/>
              </a:ext>
            </a:extLst>
          </p:cNvPr>
          <p:cNvSpPr>
            <a:spLocks noGrp="1"/>
          </p:cNvSpPr>
          <p:nvPr>
            <p:ph idx="1"/>
          </p:nvPr>
        </p:nvSpPr>
        <p:spPr>
          <a:xfrm>
            <a:off x="535638" y="1937209"/>
            <a:ext cx="4957763" cy="4920791"/>
          </a:xfrm>
        </p:spPr>
        <p:txBody>
          <a:bodyPr/>
          <a:lstStyle/>
          <a:p>
            <a:pPr lvl="0" algn="l" rtl="0">
              <a:spcBef>
                <a:spcPts val="0"/>
              </a:spcBef>
              <a:spcAft>
                <a:spcPts val="0"/>
              </a:spcAft>
            </a:pPr>
            <a:r>
              <a:rPr lang="en-GB" sz="2000"/>
              <a:t>It is an example of the type of music you might hear at carnival in Manchester </a:t>
            </a:r>
          </a:p>
          <a:p>
            <a:pPr lvl="0" algn="l" rtl="0">
              <a:spcBef>
                <a:spcPts val="0"/>
              </a:spcBef>
              <a:spcAft>
                <a:spcPts val="0"/>
              </a:spcAft>
            </a:pPr>
            <a:endParaRPr lang="en-GB"/>
          </a:p>
          <a:p>
            <a:pPr marL="0" lvl="0" indent="0" algn="l" rtl="0">
              <a:spcBef>
                <a:spcPts val="0"/>
              </a:spcBef>
              <a:spcAft>
                <a:spcPts val="0"/>
              </a:spcAft>
              <a:buNone/>
            </a:pPr>
            <a:endParaRPr lang="en-GB"/>
          </a:p>
          <a:p>
            <a:pPr marL="285750" lvl="0" indent="-285750" algn="l" rtl="0">
              <a:spcBef>
                <a:spcPts val="0"/>
              </a:spcBef>
              <a:spcAft>
                <a:spcPts val="0"/>
              </a:spcAft>
              <a:buFont typeface="Arial" panose="020B0604020202020204" pitchFamily="34" charset="0"/>
              <a:buChar char="•"/>
            </a:pPr>
            <a:r>
              <a:rPr lang="en-GB" sz="2400"/>
              <a:t>Write down 5 or more words to describe the musicians</a:t>
            </a:r>
          </a:p>
          <a:p>
            <a:pPr lvl="0" algn="l" rtl="0">
              <a:spcBef>
                <a:spcPts val="0"/>
              </a:spcBef>
              <a:spcAft>
                <a:spcPts val="0"/>
              </a:spcAft>
            </a:pPr>
            <a:endParaRPr lang="en-GB" sz="2400"/>
          </a:p>
          <a:p>
            <a:pPr marL="285750" lvl="0" indent="-285750" algn="l" rtl="0">
              <a:spcBef>
                <a:spcPts val="0"/>
              </a:spcBef>
              <a:spcAft>
                <a:spcPts val="0"/>
              </a:spcAft>
              <a:buFont typeface="Arial" panose="020B0604020202020204" pitchFamily="34" charset="0"/>
              <a:buChar char="•"/>
            </a:pPr>
            <a:r>
              <a:rPr lang="en-GB" sz="2400"/>
              <a:t>Write down 2 or more sentences to describe how the music makes you feel </a:t>
            </a:r>
          </a:p>
          <a:p>
            <a:endParaRPr lang="en-US"/>
          </a:p>
        </p:txBody>
      </p:sp>
      <p:pic>
        <p:nvPicPr>
          <p:cNvPr id="8" name="Picture Placeholder 7" descr="A group of black people in yellow and red outfits playing steel drums&#10;">
            <a:extLst>
              <a:ext uri="{FF2B5EF4-FFF2-40B4-BE49-F238E27FC236}">
                <a16:creationId xmlns:a16="http://schemas.microsoft.com/office/drawing/2014/main" id="{84B9C582-0F64-9382-70E1-902E1BD614A0}"/>
              </a:ext>
            </a:extLst>
          </p:cNvPr>
          <p:cNvPicPr>
            <a:picLocks noGrp="1" noChangeAspect="1"/>
          </p:cNvPicPr>
          <p:nvPr>
            <p:ph type="pic" sz="quarter" idx="14"/>
          </p:nvPr>
        </p:nvPicPr>
        <p:blipFill>
          <a:blip r:embed="rId3"/>
          <a:srcRect l="7527" r="7527"/>
          <a:stretch>
            <a:fillRect/>
          </a:stretch>
        </p:blipFill>
        <p:spPr>
          <a:xfrm>
            <a:off x="5855493" y="1432942"/>
            <a:ext cx="4632984" cy="4093986"/>
          </a:xfrm>
        </p:spPr>
      </p:pic>
      <p:sp>
        <p:nvSpPr>
          <p:cNvPr id="5" name="Picture Placeholder 4">
            <a:extLst>
              <a:ext uri="{FF2B5EF4-FFF2-40B4-BE49-F238E27FC236}">
                <a16:creationId xmlns:a16="http://schemas.microsoft.com/office/drawing/2014/main" id="{6BBFBC0B-F0CF-1296-6B2D-2746305C73D4}"/>
              </a:ext>
              <a:ext uri="{C183D7F6-B498-43B3-948B-1728B52AA6E4}">
                <adec:decorative xmlns:adec="http://schemas.microsoft.com/office/drawing/2017/decorative" val="1"/>
              </a:ext>
            </a:extLst>
          </p:cNvPr>
          <p:cNvSpPr>
            <a:spLocks noGrp="1"/>
          </p:cNvSpPr>
          <p:nvPr>
            <p:ph type="pic" sz="quarter" idx="24"/>
          </p:nvPr>
        </p:nvSpPr>
        <p:spPr>
          <a:xfrm>
            <a:off x="5763672" y="5589969"/>
            <a:ext cx="4957762" cy="579437"/>
          </a:xfrm>
        </p:spPr>
        <p:txBody>
          <a:bodyPr/>
          <a:lstStyle/>
          <a:p>
            <a:endParaRPr lang="en-GB"/>
          </a:p>
        </p:txBody>
      </p:sp>
      <p:sp>
        <p:nvSpPr>
          <p:cNvPr id="6" name="Text Placeholder 5">
            <a:extLst>
              <a:ext uri="{FF2B5EF4-FFF2-40B4-BE49-F238E27FC236}">
                <a16:creationId xmlns:a16="http://schemas.microsoft.com/office/drawing/2014/main" id="{8EC2C082-ED18-C6C4-062F-85D7BAD6E116}"/>
              </a:ext>
            </a:extLst>
          </p:cNvPr>
          <p:cNvSpPr>
            <a:spLocks noGrp="1"/>
          </p:cNvSpPr>
          <p:nvPr>
            <p:ph type="body" sz="quarter" idx="23"/>
          </p:nvPr>
        </p:nvSpPr>
        <p:spPr>
          <a:xfrm>
            <a:off x="6088449" y="5832778"/>
            <a:ext cx="4632984" cy="414338"/>
          </a:xfrm>
        </p:spPr>
        <p:txBody>
          <a:bodyPr/>
          <a:lstStyle/>
          <a:p>
            <a:r>
              <a:rPr lang="en-GB" sz="1400" u="sng">
                <a:solidFill>
                  <a:schemeClr val="hlink"/>
                </a:solidFill>
                <a:latin typeface="Arial" panose="020B0604020202020204" pitchFamily="34" charset="0"/>
                <a:hlinkClick r:id="rId4"/>
              </a:rPr>
              <a:t>https://www.youtube.com/watch?v=uYqAX9vCUrk</a:t>
            </a:r>
            <a:endParaRPr lang="en-GB">
              <a:latin typeface="Arial" panose="020B0604020202020204" pitchFamily="34" charset="0"/>
            </a:endParaRPr>
          </a:p>
          <a:p>
            <a:endParaRPr lang="en-US"/>
          </a:p>
        </p:txBody>
      </p:sp>
    </p:spTree>
    <p:extLst>
      <p:ext uri="{BB962C8B-B14F-4D97-AF65-F5344CB8AC3E}">
        <p14:creationId xmlns:p14="http://schemas.microsoft.com/office/powerpoint/2010/main" val="107039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06A7-D293-0295-C548-D0A4C337A76D}"/>
              </a:ext>
            </a:extLst>
          </p:cNvPr>
          <p:cNvSpPr>
            <a:spLocks noGrp="1"/>
          </p:cNvSpPr>
          <p:nvPr>
            <p:ph type="title"/>
          </p:nvPr>
        </p:nvSpPr>
        <p:spPr/>
        <p:txBody>
          <a:bodyPr>
            <a:normAutofit/>
          </a:bodyPr>
          <a:lstStyle/>
          <a:p>
            <a:pPr lvl="0"/>
            <a:r>
              <a:rPr lang="en-GB" sz="3200">
                <a:latin typeface="Arial" panose="020B0604020202020204" pitchFamily="34" charset="0"/>
              </a:rPr>
              <a:t>Carnival Music - A History </a:t>
            </a:r>
            <a:r>
              <a:rPr lang="en-GB" sz="3200">
                <a:solidFill>
                  <a:schemeClr val="bg1"/>
                </a:solidFill>
                <a:latin typeface="Arial" panose="020B0604020202020204" pitchFamily="34" charset="0"/>
              </a:rPr>
              <a:t>1</a:t>
            </a:r>
          </a:p>
        </p:txBody>
      </p:sp>
      <p:sp>
        <p:nvSpPr>
          <p:cNvPr id="3" name="Content Placeholder 2">
            <a:extLst>
              <a:ext uri="{FF2B5EF4-FFF2-40B4-BE49-F238E27FC236}">
                <a16:creationId xmlns:a16="http://schemas.microsoft.com/office/drawing/2014/main" id="{EF5A50BB-8157-BFBA-0FAB-1E33683F112C}"/>
              </a:ext>
            </a:extLst>
          </p:cNvPr>
          <p:cNvSpPr>
            <a:spLocks noGrp="1"/>
          </p:cNvSpPr>
          <p:nvPr>
            <p:ph idx="1"/>
          </p:nvPr>
        </p:nvSpPr>
        <p:spPr>
          <a:xfrm>
            <a:off x="381886" y="1470244"/>
            <a:ext cx="5314064" cy="5022630"/>
          </a:xfrm>
        </p:spPr>
        <p:txBody>
          <a:bodyPr/>
          <a:lstStyle/>
          <a:p>
            <a:pPr marL="0" lvl="0" indent="0" algn="l" rtl="0">
              <a:spcBef>
                <a:spcPts val="0"/>
              </a:spcBef>
              <a:spcAft>
                <a:spcPts val="0"/>
              </a:spcAft>
              <a:buNone/>
            </a:pPr>
            <a:r>
              <a:rPr lang="en-GB" sz="2000" dirty="0">
                <a:latin typeface="Arial" panose="020B0604020202020204" pitchFamily="34" charset="0"/>
              </a:rPr>
              <a:t>During the Second World War – Carnival was banned in Trinidad, but the Trinidadian </a:t>
            </a:r>
            <a:r>
              <a:rPr lang="en-GB" sz="2000" dirty="0" err="1">
                <a:latin typeface="Arial" panose="020B0604020202020204" pitchFamily="34" charset="0"/>
              </a:rPr>
              <a:t>carnivalists</a:t>
            </a:r>
            <a:r>
              <a:rPr lang="en-GB" sz="2000" dirty="0">
                <a:latin typeface="Arial" panose="020B0604020202020204" pitchFamily="34" charset="0"/>
              </a:rPr>
              <a:t> began using anything they could find – rubbish can lids, scrap metal, etc – to form drums. Steel pan replaced traditional drumming in the Trinidadian Carnival, and Windrush migrants brought the steel pan tradition with them to Britain.</a:t>
            </a:r>
          </a:p>
          <a:p>
            <a:pPr marL="0" lvl="0" indent="0" algn="l" rtl="0">
              <a:spcBef>
                <a:spcPts val="0"/>
              </a:spcBef>
              <a:spcAft>
                <a:spcPts val="0"/>
              </a:spcAft>
              <a:buNone/>
            </a:pPr>
            <a:endParaRPr lang="en-GB" sz="2000" dirty="0">
              <a:latin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rPr>
              <a:t>In the early years of the Notting Hill Carnival (then named the Notting Hill Festival) it had a steel band march.  The steel band players, through moving through the streets and extending the march, turned the Festival into a Carnival.</a:t>
            </a:r>
          </a:p>
        </p:txBody>
      </p:sp>
      <p:pic>
        <p:nvPicPr>
          <p:cNvPr id="4" name="Picture Placeholder 14" descr="A photo of a group of black men and children wearing suits, right shorts and playing steel drums. ">
            <a:extLst>
              <a:ext uri="{FF2B5EF4-FFF2-40B4-BE49-F238E27FC236}">
                <a16:creationId xmlns:a16="http://schemas.microsoft.com/office/drawing/2014/main" id="{7B8FAD4E-4B1F-0924-0AA7-B7B302FC0A6D}"/>
              </a:ext>
            </a:extLst>
          </p:cNvPr>
          <p:cNvPicPr>
            <a:picLocks noChangeAspect="1"/>
          </p:cNvPicPr>
          <p:nvPr/>
        </p:nvPicPr>
        <p:blipFill>
          <a:blip r:embed="rId3"/>
          <a:srcRect t="12376" b="12376"/>
          <a:stretch/>
        </p:blipFill>
        <p:spPr>
          <a:xfrm>
            <a:off x="5855493" y="1685925"/>
            <a:ext cx="5326857" cy="4022167"/>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pic>
    </p:spTree>
    <p:extLst>
      <p:ext uri="{BB962C8B-B14F-4D97-AF65-F5344CB8AC3E}">
        <p14:creationId xmlns:p14="http://schemas.microsoft.com/office/powerpoint/2010/main" val="234664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06A7-D293-0295-C548-D0A4C337A76D}"/>
              </a:ext>
            </a:extLst>
          </p:cNvPr>
          <p:cNvSpPr>
            <a:spLocks noGrp="1"/>
          </p:cNvSpPr>
          <p:nvPr>
            <p:ph type="title"/>
          </p:nvPr>
        </p:nvSpPr>
        <p:spPr/>
        <p:txBody>
          <a:bodyPr>
            <a:normAutofit/>
          </a:bodyPr>
          <a:lstStyle/>
          <a:p>
            <a:r>
              <a:rPr lang="en-GB" sz="3200">
                <a:latin typeface="Arial" panose="020B0604020202020204" pitchFamily="34" charset="0"/>
              </a:rPr>
              <a:t>Carnival Music - A History </a:t>
            </a:r>
            <a:r>
              <a:rPr lang="en-GB" sz="3200">
                <a:solidFill>
                  <a:schemeClr val="bg1"/>
                </a:solidFill>
                <a:latin typeface="Arial" panose="020B0604020202020204" pitchFamily="34" charset="0"/>
              </a:rPr>
              <a:t>2</a:t>
            </a:r>
            <a:endParaRPr lang="en-US">
              <a:solidFill>
                <a:schemeClr val="bg1"/>
              </a:solidFill>
            </a:endParaRPr>
          </a:p>
        </p:txBody>
      </p:sp>
      <p:sp>
        <p:nvSpPr>
          <p:cNvPr id="3" name="Content Placeholder 2">
            <a:extLst>
              <a:ext uri="{FF2B5EF4-FFF2-40B4-BE49-F238E27FC236}">
                <a16:creationId xmlns:a16="http://schemas.microsoft.com/office/drawing/2014/main" id="{EF5A50BB-8157-BFBA-0FAB-1E33683F112C}"/>
              </a:ext>
            </a:extLst>
          </p:cNvPr>
          <p:cNvSpPr>
            <a:spLocks noGrp="1"/>
          </p:cNvSpPr>
          <p:nvPr>
            <p:ph idx="1"/>
          </p:nvPr>
        </p:nvSpPr>
        <p:spPr>
          <a:xfrm>
            <a:off x="381886" y="1470244"/>
            <a:ext cx="5314064" cy="5022630"/>
          </a:xfrm>
        </p:spPr>
        <p:txBody>
          <a:bodyPr/>
          <a:lstStyle/>
          <a:p>
            <a:pPr marL="0" lvl="0" indent="0" algn="l" rtl="0">
              <a:spcBef>
                <a:spcPts val="0"/>
              </a:spcBef>
              <a:spcAft>
                <a:spcPts val="0"/>
              </a:spcAft>
              <a:buNone/>
            </a:pPr>
            <a:r>
              <a:rPr lang="en-GB" sz="2000">
                <a:latin typeface="Arial" panose="020B0604020202020204" pitchFamily="34" charset="0"/>
              </a:rPr>
              <a:t>1975 - Carnival Development Committee made a change  - Jamaican DJs were asked to play music at Notting Hill (it is important to remember that the biggest single group of Caribbean immigrants to Britain were from Jamaica, which didn’t not share Trinidad Carnival traditions).</a:t>
            </a:r>
          </a:p>
          <a:p>
            <a:pPr marL="0" lvl="0" indent="0" algn="l" rtl="0">
              <a:spcBef>
                <a:spcPts val="0"/>
              </a:spcBef>
              <a:spcAft>
                <a:spcPts val="0"/>
              </a:spcAft>
              <a:buNone/>
            </a:pPr>
            <a:endParaRPr lang="en-GB" sz="2000">
              <a:latin typeface="Arial" panose="020B0604020202020204" pitchFamily="34" charset="0"/>
            </a:endParaRPr>
          </a:p>
          <a:p>
            <a:pPr marL="0" lvl="0" indent="0" algn="l" rtl="0">
              <a:spcBef>
                <a:spcPts val="0"/>
              </a:spcBef>
              <a:spcAft>
                <a:spcPts val="0"/>
              </a:spcAft>
              <a:buNone/>
            </a:pPr>
            <a:r>
              <a:rPr lang="en-GB" sz="2000">
                <a:latin typeface="Arial" panose="020B0604020202020204" pitchFamily="34" charset="0"/>
              </a:rPr>
              <a:t>Over time, reggae music replaced steel bands as the main source of music at the event. Recorded music replaced performed music. A lot of the reggae was ‘resistant’ – spoke of violence and police oppression.</a:t>
            </a:r>
          </a:p>
          <a:p>
            <a:endParaRPr lang="en-US"/>
          </a:p>
        </p:txBody>
      </p:sp>
      <p:pic>
        <p:nvPicPr>
          <p:cNvPr id="4" name="Picture Placeholder 14" descr="A photo of a group of black men and children wearing suits, right shorts and playing steel drums. ">
            <a:extLst>
              <a:ext uri="{FF2B5EF4-FFF2-40B4-BE49-F238E27FC236}">
                <a16:creationId xmlns:a16="http://schemas.microsoft.com/office/drawing/2014/main" id="{B0929467-9729-37B2-A8F5-45F0BA7E58BF}"/>
              </a:ext>
            </a:extLst>
          </p:cNvPr>
          <p:cNvPicPr>
            <a:picLocks noChangeAspect="1"/>
          </p:cNvPicPr>
          <p:nvPr/>
        </p:nvPicPr>
        <p:blipFill>
          <a:blip r:embed="rId3"/>
          <a:srcRect t="12376" b="12376"/>
          <a:stretch/>
        </p:blipFill>
        <p:spPr>
          <a:xfrm>
            <a:off x="5855493" y="1685925"/>
            <a:ext cx="5326857" cy="4022167"/>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pic>
    </p:spTree>
    <p:extLst>
      <p:ext uri="{BB962C8B-B14F-4D97-AF65-F5344CB8AC3E}">
        <p14:creationId xmlns:p14="http://schemas.microsoft.com/office/powerpoint/2010/main" val="172740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5">
            <a:extLst>
              <a:ext uri="{FF2B5EF4-FFF2-40B4-BE49-F238E27FC236}">
                <a16:creationId xmlns:a16="http://schemas.microsoft.com/office/drawing/2014/main" id="{379D8FAC-FC60-8A37-B5B6-A22D760B169D}"/>
              </a:ext>
              <a:ext uri="{C183D7F6-B498-43B3-948B-1728B52AA6E4}">
                <adec:decorative xmlns:adec="http://schemas.microsoft.com/office/drawing/2017/decorative" val="1"/>
              </a:ext>
            </a:extLst>
          </p:cNvPr>
          <p:cNvSpPr/>
          <p:nvPr/>
        </p:nvSpPr>
        <p:spPr>
          <a:xfrm>
            <a:off x="173545" y="4343400"/>
            <a:ext cx="6222494" cy="2149474"/>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E2A108A-2BE1-028A-9531-1B0FFA1BA657}"/>
              </a:ext>
            </a:extLst>
          </p:cNvPr>
          <p:cNvSpPr>
            <a:spLocks noGrp="1"/>
          </p:cNvSpPr>
          <p:nvPr>
            <p:ph type="title"/>
          </p:nvPr>
        </p:nvSpPr>
        <p:spPr/>
        <p:txBody>
          <a:bodyPr>
            <a:normAutofit/>
          </a:bodyPr>
          <a:lstStyle/>
          <a:p>
            <a:r>
              <a:rPr lang="en-GB"/>
              <a:t>1977 Documentary</a:t>
            </a:r>
            <a:endParaRPr lang="en-US"/>
          </a:p>
        </p:txBody>
      </p:sp>
      <p:sp>
        <p:nvSpPr>
          <p:cNvPr id="3" name="Content Placeholder 2">
            <a:extLst>
              <a:ext uri="{FF2B5EF4-FFF2-40B4-BE49-F238E27FC236}">
                <a16:creationId xmlns:a16="http://schemas.microsoft.com/office/drawing/2014/main" id="{3C04BBC3-D75D-9BD1-F513-D52008DD591D}"/>
              </a:ext>
            </a:extLst>
          </p:cNvPr>
          <p:cNvSpPr>
            <a:spLocks noGrp="1"/>
          </p:cNvSpPr>
          <p:nvPr>
            <p:ph idx="1"/>
          </p:nvPr>
        </p:nvSpPr>
        <p:spPr>
          <a:xfrm>
            <a:off x="357187" y="1080312"/>
            <a:ext cx="5905354" cy="3090472"/>
          </a:xfrm>
        </p:spPr>
        <p:txBody>
          <a:bodyPr/>
          <a:lstStyle/>
          <a:p>
            <a:pPr marL="0" lvl="0" indent="0" algn="l" rtl="0">
              <a:spcBef>
                <a:spcPts val="0"/>
              </a:spcBef>
              <a:spcAft>
                <a:spcPts val="0"/>
              </a:spcAft>
              <a:buNone/>
            </a:pPr>
            <a:r>
              <a:rPr lang="en-GB" sz="2000" dirty="0">
                <a:latin typeface="Arial" panose="020B0604020202020204" pitchFamily="34" charset="0"/>
              </a:rPr>
              <a:t>Watch the video from the link (1 minute 30 seconds to 8 minutes). It is from a 1977 documentary about carnival, showing Manchester school children prepare to perform at the Leeds Caribbean Carnival. </a:t>
            </a:r>
          </a:p>
          <a:p>
            <a:pPr marL="0" lvl="0" indent="0" algn="l" rtl="0">
              <a:spcBef>
                <a:spcPts val="0"/>
              </a:spcBef>
              <a:spcAft>
                <a:spcPts val="0"/>
              </a:spcAft>
              <a:buNone/>
            </a:pPr>
            <a:endParaRPr lang="en-GB" sz="2000" dirty="0">
              <a:solidFill>
                <a:srgbClr val="FF0000"/>
              </a:solidFill>
              <a:latin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rPr>
              <a:t>Now watch a few more minutes from 21 minutes onwards -  you can see what a Caribbean carnival in the 1970s looked like.</a:t>
            </a:r>
          </a:p>
          <a:p>
            <a:endParaRPr lang="en-US" dirty="0"/>
          </a:p>
          <a:p>
            <a:pPr marL="285750" lvl="0" indent="-285750" algn="l" rtl="0">
              <a:spcBef>
                <a:spcPts val="0"/>
              </a:spcBef>
              <a:spcAft>
                <a:spcPts val="0"/>
              </a:spcAft>
              <a:buFont typeface="Arial" panose="020B0604020202020204" pitchFamily="34" charset="0"/>
              <a:buChar char="•"/>
            </a:pPr>
            <a:r>
              <a:rPr lang="en-GB" sz="2400" b="1" dirty="0">
                <a:latin typeface="Arial" panose="020B0604020202020204" pitchFamily="34" charset="0"/>
              </a:rPr>
              <a:t>Write down five things you found interesting from the clips.</a:t>
            </a:r>
          </a:p>
          <a:p>
            <a:pPr lvl="0" algn="l" rtl="0">
              <a:spcBef>
                <a:spcPts val="0"/>
              </a:spcBef>
              <a:spcAft>
                <a:spcPts val="0"/>
              </a:spcAft>
            </a:pPr>
            <a:endParaRPr lang="en-GB" sz="2400" b="1" dirty="0">
              <a:latin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GB" sz="2400" b="1" dirty="0">
                <a:latin typeface="Arial" panose="020B0604020202020204" pitchFamily="34" charset="0"/>
              </a:rPr>
              <a:t>Write down two questions you have. </a:t>
            </a:r>
          </a:p>
        </p:txBody>
      </p:sp>
      <p:pic>
        <p:nvPicPr>
          <p:cNvPr id="8" name="Picture Placeholder 7" descr="Photo of a black man playing the steel drums&#10;">
            <a:extLst>
              <a:ext uri="{FF2B5EF4-FFF2-40B4-BE49-F238E27FC236}">
                <a16:creationId xmlns:a16="http://schemas.microsoft.com/office/drawing/2014/main" id="{84B9C582-0F64-9382-70E1-902E1BD614A0}"/>
              </a:ext>
            </a:extLst>
          </p:cNvPr>
          <p:cNvPicPr>
            <a:picLocks noGrp="1" noChangeAspect="1"/>
          </p:cNvPicPr>
          <p:nvPr>
            <p:ph type="pic" sz="quarter" idx="14"/>
          </p:nvPr>
        </p:nvPicPr>
        <p:blipFill rotWithShape="1">
          <a:blip r:embed="rId3"/>
          <a:srcRect l="9394" r="9394"/>
          <a:stretch/>
        </p:blipFill>
        <p:spPr/>
      </p:pic>
      <p:sp>
        <p:nvSpPr>
          <p:cNvPr id="4" name="Picture Placeholder 3">
            <a:extLst>
              <a:ext uri="{FF2B5EF4-FFF2-40B4-BE49-F238E27FC236}">
                <a16:creationId xmlns:a16="http://schemas.microsoft.com/office/drawing/2014/main" id="{8D14FCCD-F551-5902-4135-9680756B2F4C}"/>
              </a:ext>
              <a:ext uri="{C183D7F6-B498-43B3-948B-1728B52AA6E4}">
                <adec:decorative xmlns:adec="http://schemas.microsoft.com/office/drawing/2017/decorative" val="1"/>
              </a:ext>
            </a:extLst>
          </p:cNvPr>
          <p:cNvSpPr>
            <a:spLocks noGrp="1"/>
          </p:cNvSpPr>
          <p:nvPr>
            <p:ph type="pic" sz="quarter" idx="24"/>
          </p:nvPr>
        </p:nvSpPr>
        <p:spPr/>
      </p:sp>
      <p:sp>
        <p:nvSpPr>
          <p:cNvPr id="10" name="Text Placeholder 9">
            <a:extLst>
              <a:ext uri="{FF2B5EF4-FFF2-40B4-BE49-F238E27FC236}">
                <a16:creationId xmlns:a16="http://schemas.microsoft.com/office/drawing/2014/main" id="{5DCA1209-ED76-94C2-77F8-C6FC4CBC26A8}"/>
              </a:ext>
            </a:extLst>
          </p:cNvPr>
          <p:cNvSpPr>
            <a:spLocks noGrp="1"/>
          </p:cNvSpPr>
          <p:nvPr>
            <p:ph type="body" sz="quarter" idx="23"/>
          </p:nvPr>
        </p:nvSpPr>
        <p:spPr>
          <a:xfrm>
            <a:off x="7347686" y="5672519"/>
            <a:ext cx="3307873" cy="414338"/>
          </a:xfrm>
        </p:spPr>
        <p:txBody>
          <a:bodyPr/>
          <a:lstStyle/>
          <a:p>
            <a:r>
              <a:rPr lang="en-GB" dirty="0">
                <a:hlinkClick r:id="rId4"/>
              </a:rPr>
              <a:t>https://www.youtube.com/embed/L8zp7WF-03U?start=90&amp;end=483</a:t>
            </a:r>
            <a:r>
              <a:rPr lang="en-GB" dirty="0"/>
              <a:t> </a:t>
            </a:r>
          </a:p>
        </p:txBody>
      </p:sp>
    </p:spTree>
    <p:extLst>
      <p:ext uri="{BB962C8B-B14F-4D97-AF65-F5344CB8AC3E}">
        <p14:creationId xmlns:p14="http://schemas.microsoft.com/office/powerpoint/2010/main" val="322520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56A599-A99E-3CCB-9F89-289649FD6867}"/>
              </a:ext>
              <a:ext uri="{C183D7F6-B498-43B3-948B-1728B52AA6E4}">
                <adec:decorative xmlns:adec="http://schemas.microsoft.com/office/drawing/2017/decorative" val="1"/>
              </a:ext>
            </a:extLst>
          </p:cNvPr>
          <p:cNvSpPr>
            <a:spLocks noGrp="1"/>
          </p:cNvSpPr>
          <p:nvPr>
            <p:ph type="pic" sz="quarter" idx="25"/>
          </p:nvPr>
        </p:nvSpPr>
        <p:spPr>
          <a:xfrm>
            <a:off x="2727048" y="6176299"/>
            <a:ext cx="3686920" cy="579437"/>
          </a:xfrm>
        </p:spPr>
        <p:txBody>
          <a:bodyPr/>
          <a:lstStyle/>
          <a:p>
            <a:endParaRPr lang="en-GB"/>
          </a:p>
        </p:txBody>
      </p:sp>
      <p:sp>
        <p:nvSpPr>
          <p:cNvPr id="2" name="Title 1">
            <a:extLst>
              <a:ext uri="{FF2B5EF4-FFF2-40B4-BE49-F238E27FC236}">
                <a16:creationId xmlns:a16="http://schemas.microsoft.com/office/drawing/2014/main" id="{FB929545-660F-4E2A-CDA8-E87CB48CC66F}"/>
              </a:ext>
            </a:extLst>
          </p:cNvPr>
          <p:cNvSpPr>
            <a:spLocks noGrp="1"/>
          </p:cNvSpPr>
          <p:nvPr>
            <p:ph type="title"/>
          </p:nvPr>
        </p:nvSpPr>
        <p:spPr/>
        <p:txBody>
          <a:bodyPr/>
          <a:lstStyle/>
          <a:p>
            <a:r>
              <a:rPr lang="en-US"/>
              <a:t>Reggae Music </a:t>
            </a:r>
          </a:p>
        </p:txBody>
      </p:sp>
      <p:sp>
        <p:nvSpPr>
          <p:cNvPr id="3" name="Content Placeholder 2">
            <a:extLst>
              <a:ext uri="{FF2B5EF4-FFF2-40B4-BE49-F238E27FC236}">
                <a16:creationId xmlns:a16="http://schemas.microsoft.com/office/drawing/2014/main" id="{E9BE7923-20B5-9BC1-1899-7DDE5099D2F4}"/>
              </a:ext>
            </a:extLst>
          </p:cNvPr>
          <p:cNvSpPr>
            <a:spLocks noGrp="1"/>
          </p:cNvSpPr>
          <p:nvPr>
            <p:ph idx="1"/>
          </p:nvPr>
        </p:nvSpPr>
        <p:spPr>
          <a:xfrm>
            <a:off x="745714" y="1663184"/>
            <a:ext cx="4343401" cy="5308613"/>
          </a:xfrm>
        </p:spPr>
        <p:txBody>
          <a:bodyPr/>
          <a:lstStyle/>
          <a:p>
            <a:pPr lvl="0"/>
            <a:r>
              <a:rPr lang="en-GB" sz="2000">
                <a:latin typeface="Arial" panose="020B0604020202020204" pitchFamily="34" charset="0"/>
              </a:rPr>
              <a:t>Click on the images to listen to two examples of popular reggae music from the late 1970s - early 1980s. </a:t>
            </a:r>
          </a:p>
          <a:p>
            <a:pPr lvl="0"/>
            <a:r>
              <a:rPr lang="en-GB" sz="2400" b="1">
                <a:latin typeface="Arial" panose="020B0604020202020204" pitchFamily="34" charset="0"/>
              </a:rPr>
              <a:t>Can you recognise any similar sounds in any music that is popular today? </a:t>
            </a:r>
          </a:p>
          <a:p>
            <a:pPr lvl="0"/>
            <a:r>
              <a:rPr lang="en-GB" sz="2000">
                <a:latin typeface="Arial" panose="020B0604020202020204" pitchFamily="34" charset="0"/>
              </a:rPr>
              <a:t>(The clips are quite long – you could just watch a couple of minutes of each one)</a:t>
            </a:r>
            <a:r>
              <a:rPr lang="en-GB" sz="2000">
                <a:solidFill>
                  <a:srgbClr val="FF0000"/>
                </a:solidFill>
                <a:latin typeface="Arial" panose="020B0604020202020204" pitchFamily="34" charset="0"/>
              </a:rPr>
              <a:t> </a:t>
            </a:r>
          </a:p>
          <a:p>
            <a:endParaRPr lang="en-US"/>
          </a:p>
        </p:txBody>
      </p:sp>
      <p:pic>
        <p:nvPicPr>
          <p:cNvPr id="11" name="Picture Placeholder 10" descr="A black person in a military uniform holding a microphone&#10;">
            <a:hlinkClick r:id="rId3"/>
            <a:extLst>
              <a:ext uri="{FF2B5EF4-FFF2-40B4-BE49-F238E27FC236}">
                <a16:creationId xmlns:a16="http://schemas.microsoft.com/office/drawing/2014/main" id="{9982E365-FC8C-CB65-207D-CFCA996CCCF9}"/>
              </a:ext>
            </a:extLst>
          </p:cNvPr>
          <p:cNvPicPr>
            <a:picLocks noGrp="1" noChangeAspect="1"/>
          </p:cNvPicPr>
          <p:nvPr>
            <p:ph type="pic" sz="quarter" idx="13"/>
          </p:nvPr>
        </p:nvPicPr>
        <p:blipFill>
          <a:blip r:embed="rId4"/>
          <a:srcRect t="1380" b="1380"/>
          <a:stretch>
            <a:fillRect/>
          </a:stretch>
        </p:blipFill>
        <p:spPr>
          <a:xfrm>
            <a:off x="5000804" y="1770"/>
            <a:ext cx="4204166" cy="3070506"/>
          </a:xfrm>
        </p:spPr>
      </p:pic>
      <p:sp>
        <p:nvSpPr>
          <p:cNvPr id="5" name="Picture Placeholder 4">
            <a:extLst>
              <a:ext uri="{FF2B5EF4-FFF2-40B4-BE49-F238E27FC236}">
                <a16:creationId xmlns:a16="http://schemas.microsoft.com/office/drawing/2014/main" id="{D48ABE6D-5651-15D5-F227-141956ED154E}"/>
              </a:ext>
              <a:ext uri="{C183D7F6-B498-43B3-948B-1728B52AA6E4}">
                <adec:decorative xmlns:adec="http://schemas.microsoft.com/office/drawing/2017/decorative" val="1"/>
              </a:ext>
            </a:extLst>
          </p:cNvPr>
          <p:cNvSpPr>
            <a:spLocks noGrp="1"/>
          </p:cNvSpPr>
          <p:nvPr>
            <p:ph type="pic" sz="quarter" idx="24"/>
          </p:nvPr>
        </p:nvSpPr>
        <p:spPr>
          <a:xfrm>
            <a:off x="8472196" y="2564978"/>
            <a:ext cx="3044770" cy="710288"/>
          </a:xfrm>
        </p:spPr>
        <p:txBody>
          <a:bodyPr/>
          <a:lstStyle/>
          <a:p>
            <a:endParaRPr lang="en-GB"/>
          </a:p>
        </p:txBody>
      </p:sp>
      <p:sp>
        <p:nvSpPr>
          <p:cNvPr id="6" name="Text Placeholder 5">
            <a:extLst>
              <a:ext uri="{FF2B5EF4-FFF2-40B4-BE49-F238E27FC236}">
                <a16:creationId xmlns:a16="http://schemas.microsoft.com/office/drawing/2014/main" id="{4D3B6CB2-46AD-93E2-3E02-6D6C224A1F0E}"/>
              </a:ext>
            </a:extLst>
          </p:cNvPr>
          <p:cNvSpPr>
            <a:spLocks noGrp="1"/>
          </p:cNvSpPr>
          <p:nvPr>
            <p:ph type="body" sz="quarter" idx="23"/>
          </p:nvPr>
        </p:nvSpPr>
        <p:spPr>
          <a:xfrm>
            <a:off x="8658578" y="2694079"/>
            <a:ext cx="2672006" cy="414338"/>
          </a:xfrm>
        </p:spPr>
        <p:txBody>
          <a:bodyPr/>
          <a:lstStyle/>
          <a:p>
            <a:pPr algn="ctr"/>
            <a:r>
              <a:rPr lang="en-GB" dirty="0">
                <a:latin typeface="Arial" panose="020B0604020202020204" pitchFamily="34" charset="0"/>
              </a:rPr>
              <a:t>Police and Thieves, recorded by Junior </a:t>
            </a:r>
            <a:r>
              <a:rPr lang="en-GB" dirty="0" err="1">
                <a:latin typeface="Arial" panose="020B0604020202020204" pitchFamily="34" charset="0"/>
              </a:rPr>
              <a:t>Murvin</a:t>
            </a:r>
            <a:r>
              <a:rPr lang="en-GB" dirty="0">
                <a:latin typeface="Arial" panose="020B0604020202020204" pitchFamily="34" charset="0"/>
              </a:rPr>
              <a:t> in 1976</a:t>
            </a:r>
            <a:endParaRPr lang="en-US" dirty="0"/>
          </a:p>
        </p:txBody>
      </p:sp>
      <p:sp>
        <p:nvSpPr>
          <p:cNvPr id="9" name="Text Placeholder 8">
            <a:extLst>
              <a:ext uri="{FF2B5EF4-FFF2-40B4-BE49-F238E27FC236}">
                <a16:creationId xmlns:a16="http://schemas.microsoft.com/office/drawing/2014/main" id="{770FD396-B9F6-532D-BB30-10D691F5DA33}"/>
              </a:ext>
            </a:extLst>
          </p:cNvPr>
          <p:cNvSpPr>
            <a:spLocks noGrp="1"/>
          </p:cNvSpPr>
          <p:nvPr>
            <p:ph type="body" sz="quarter" idx="26"/>
          </p:nvPr>
        </p:nvSpPr>
        <p:spPr>
          <a:xfrm>
            <a:off x="2928729" y="6285705"/>
            <a:ext cx="3283557" cy="414338"/>
          </a:xfrm>
        </p:spPr>
        <p:txBody>
          <a:bodyPr/>
          <a:lstStyle/>
          <a:p>
            <a:r>
              <a:rPr lang="en-GB" dirty="0">
                <a:latin typeface="Arial" panose="020B0604020202020204" pitchFamily="34" charset="0"/>
              </a:rPr>
              <a:t>Three Babylon, recorded by Aswad in 1976</a:t>
            </a:r>
            <a:endParaRPr lang="en-US" dirty="0"/>
          </a:p>
        </p:txBody>
      </p:sp>
      <p:pic>
        <p:nvPicPr>
          <p:cNvPr id="13" name="Picture Placeholder 12" descr="A group of four black men with dreadlocks and hats standing on a sidewalk.">
            <a:hlinkClick r:id="rId5"/>
            <a:extLst>
              <a:ext uri="{FF2B5EF4-FFF2-40B4-BE49-F238E27FC236}">
                <a16:creationId xmlns:a16="http://schemas.microsoft.com/office/drawing/2014/main" id="{7956EB43-5FD8-21D2-B691-15E7F1305CED}"/>
              </a:ext>
            </a:extLst>
          </p:cNvPr>
          <p:cNvPicPr>
            <a:picLocks noGrp="1" noChangeAspect="1"/>
          </p:cNvPicPr>
          <p:nvPr>
            <p:ph type="pic" sz="quarter" idx="14"/>
          </p:nvPr>
        </p:nvPicPr>
        <p:blipFill>
          <a:blip r:embed="rId6"/>
          <a:srcRect t="3419" b="3419"/>
          <a:stretch>
            <a:fillRect/>
          </a:stretch>
        </p:blipFill>
        <p:spPr/>
      </p:pic>
    </p:spTree>
    <p:extLst>
      <p:ext uri="{BB962C8B-B14F-4D97-AF65-F5344CB8AC3E}">
        <p14:creationId xmlns:p14="http://schemas.microsoft.com/office/powerpoint/2010/main" val="3919646885"/>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4DFA7-9813-4078-BFF1-CD3E0309C097}">
  <ds:schemaRefs>
    <ds:schemaRef ds:uri="3cb168fb-557d-4aff-aaa1-591c64e5f6f0"/>
    <ds:schemaRef ds:uri="be30f734-6a04-496a-ba73-5e5e8d7e4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6D2E43-4F90-40BF-B410-9AF81C15F411}">
  <ds:schemaRefs>
    <ds:schemaRef ds:uri="3cb168fb-557d-4aff-aaa1-591c64e5f6f0"/>
    <ds:schemaRef ds:uri="be30f734-6a04-496a-ba73-5e5e8d7e44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Widescreen</PresentationFormat>
  <Paragraphs>110</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Source Sans Pro Bold</vt:lpstr>
      <vt:lpstr>Office Theme</vt:lpstr>
      <vt:lpstr>Carnival In Manchester: Lesson 3</vt:lpstr>
      <vt:lpstr>Lesson 3: How can music add to our understanding of the significance of carnival to the Manchester Community in the 1970’s? </vt:lpstr>
      <vt:lpstr>Which were more useful for telling us about the significance of carnival to the Manchester community the 1970s? Why?</vt:lpstr>
      <vt:lpstr>Key Question</vt:lpstr>
      <vt:lpstr>Watch 1 or 2 minutes of this video of The Trinidad Allstars.</vt:lpstr>
      <vt:lpstr>Carnival Music - A History 1</vt:lpstr>
      <vt:lpstr>Carnival Music - A History 2</vt:lpstr>
      <vt:lpstr>1977 Documentary</vt:lpstr>
      <vt:lpstr>Reggae Music </vt:lpstr>
      <vt:lpstr>Music Lyrics</vt:lpstr>
      <vt:lpstr>Reflection - How far can music add to our understanding of the significance of carnival to the Manchester Community in the 1970’s? </vt:lpstr>
      <vt:lpstr>DRAWING CONCLUSIONS: What can primary evidence tell us about the significance of carnival to the Manchester community the 1970s?</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2</cp:revision>
  <dcterms:created xsi:type="dcterms:W3CDTF">2022-11-29T11:24:41Z</dcterms:created>
  <dcterms:modified xsi:type="dcterms:W3CDTF">2024-08-30T09:54:43Z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