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62" r:id="rId5"/>
    <p:sldId id="363" r:id="rId6"/>
    <p:sldId id="364"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80" r:id="rId22"/>
    <p:sldId id="286" r:id="rId23"/>
    <p:sldId id="4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5159A5-3E48-48E8-BEFD-1FB6FDA15822}" v="16" dt="2024-08-30T09:27:04.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2034" autoAdjust="0"/>
  </p:normalViewPr>
  <p:slideViewPr>
    <p:cSldViewPr snapToGrid="0">
      <p:cViewPr varScale="1">
        <p:scale>
          <a:sx n="100" d="100"/>
          <a:sy n="100" d="100"/>
        </p:scale>
        <p:origin x="636" y="96"/>
      </p:cViewPr>
      <p:guideLst>
        <p:guide orient="horz" pos="4110"/>
        <p:guide pos="3749"/>
      </p:guideLst>
    </p:cSldViewPr>
  </p:slideViewPr>
  <p:outlineViewPr>
    <p:cViewPr>
      <p:scale>
        <a:sx n="33" d="100"/>
        <a:sy n="33" d="100"/>
      </p:scale>
      <p:origin x="0" y="-228"/>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8/30/2024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curid=1444241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omhistory.com/2020/10/05/the-beginnings-of-manchesters-caribbean-carniva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rive.google.com/file/d/1b1Pp2iKLb7iPjFq8RswrsdHvAkxm6PCX/vie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hcarnival.org/experience/nhc-is-m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curid=1444241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952539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Alexandra Park Carnival, Whalley Range, Manchester By Tom Jolliffe, CC BY-SA 2.0, </a:t>
            </a:r>
            <a:r>
              <a:rPr lang="en-GB" sz="1200" dirty="0">
                <a:latin typeface="Arial" panose="020B0604020202020204" pitchFamily="34" charset="0"/>
                <a:hlinkClick r:id="rId3"/>
              </a:rPr>
              <a:t>https://commons.wikimedia.org/w/index.php?curid=14442419</a:t>
            </a:r>
            <a:r>
              <a:rPr lang="en-GB" sz="1200" dirty="0">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15293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6A6C6E"/>
                </a:solidFill>
                <a:highlight>
                  <a:srgbClr val="FFFFFF"/>
                </a:highlight>
                <a:latin typeface="Arial" panose="020B0604020202020204" pitchFamily="34" charset="0"/>
              </a:rPr>
              <a:t>Rayner, T. L, ‘Carnival 1977 Address’, Manchester, 1977. Ahmed Iqbal Ullah Race Relations Centre – GB3228.09/2/16.</a:t>
            </a:r>
            <a:endParaRPr lang="en-GB" sz="14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94888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PRINT this slide and hand out to students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32064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Could be used as help sheet - with some key points highlighted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02719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Please note. The original article, along with the image to which it refers, can be viewed at </a:t>
            </a:r>
            <a:r>
              <a:rPr lang="en-GB" sz="1200" dirty="0">
                <a:latin typeface="Arial" panose="020B0604020202020204" pitchFamily="34" charset="0"/>
                <a:hlinkClick r:id="rId3"/>
              </a:rPr>
              <a:t>https://uomhistory.com/2020/10/05/the-beginnings-of-manchesters-caribbean-carnival/</a:t>
            </a:r>
            <a:r>
              <a:rPr lang="en-GB" sz="1200" dirty="0">
                <a:latin typeface="Arial" panose="020B0604020202020204" pitchFamily="34" charset="0"/>
              </a:rPr>
              <a:t>. Look out for the title of the article  “We are all for Manchester”, underneath an image of two women hugging!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PRINT this slide and hand out to students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85110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86818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Images taken from the personal collection of Lois Gyves</a:t>
            </a:r>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207140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Images taken from the personal collection of Lois Gyves</a:t>
            </a:r>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90363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Images taken from the personal collection of Lois Gyves</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40783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Images taken from the personal collection of Lois Gyves</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48839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Images taken from the personal collection of Lois Gyves</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54584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information came from </a:t>
            </a:r>
            <a:r>
              <a:rPr lang="en-GB" sz="1200" b="0" i="0" u="sng" strike="noStrike" cap="none" dirty="0">
                <a:solidFill>
                  <a:srgbClr val="000000"/>
                </a:solidFill>
                <a:effectLst/>
                <a:latin typeface="Arial"/>
                <a:ea typeface="Arial"/>
                <a:cs typeface="Arial"/>
                <a:sym typeface="Arial"/>
                <a:hlinkClick r:id="rId3"/>
              </a:rPr>
              <a:t>https://drive.google.com/file/d/1b1Pp2iKLb7iPjFq8RswrsdHvAkxm6PCX/view</a:t>
            </a:r>
            <a:r>
              <a:rPr lang="en-GB" sz="1200" b="0" i="0" u="none" strike="noStrike" cap="none" dirty="0">
                <a:solidFill>
                  <a:srgbClr val="000000"/>
                </a:solidFill>
                <a:effectLst/>
                <a:latin typeface="Arial"/>
                <a:ea typeface="Arial"/>
                <a:cs typeface="Arial"/>
                <a:sym typeface="Arial"/>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88763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Image – </a:t>
            </a:r>
            <a:r>
              <a:rPr lang="en-GB" dirty="0" err="1"/>
              <a:t>Pixaby</a:t>
            </a:r>
            <a:r>
              <a:rPr lang="en-GB" dirty="0"/>
              <a:t> – There are lots more Notting Hill Carnival is Me films here: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https://nhcarnival.org/experience/nhc-is-me</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564731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Alexandra Park Carnival, Whalley Range, Manchester By Tom Jolliffe, CC BY-SA 2.0, </a:t>
            </a:r>
            <a:r>
              <a:rPr lang="en-GB" sz="1200" dirty="0">
                <a:latin typeface="Arial" panose="020B0604020202020204" pitchFamily="34" charset="0"/>
                <a:hlinkClick r:id="rId3"/>
              </a:rPr>
              <a:t>https://commons.wikimedia.org/w/index.php?curid=14442419</a:t>
            </a:r>
            <a:r>
              <a:rPr lang="en-GB" sz="1200" dirty="0">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432648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jDmDb-fF4OI"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hyperlink" Target="https://www.youtube.com/watch?v=Wg8L47fZn9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historicengland.org.uk/content/docs/education/explorer/carnival-manchester-s-o-w-od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32.emf"/><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hyperlink" Target="mailto:contact@historicengland.org.uk?subject=Education%20Resourc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svg"/><Relationship Id="rId9"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image" Target="../media/image11.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0E93-7632-1A6A-0B8D-82D0422B4E84}"/>
              </a:ext>
            </a:extLst>
          </p:cNvPr>
          <p:cNvSpPr>
            <a:spLocks noGrp="1"/>
          </p:cNvSpPr>
          <p:nvPr>
            <p:ph type="title"/>
          </p:nvPr>
        </p:nvSpPr>
        <p:spPr/>
        <p:txBody>
          <a:bodyPr/>
          <a:lstStyle/>
          <a:p>
            <a:r>
              <a:rPr lang="en-US" dirty="0"/>
              <a:t>Carnival in Manchester</a:t>
            </a:r>
          </a:p>
        </p:txBody>
      </p:sp>
      <p:sp>
        <p:nvSpPr>
          <p:cNvPr id="3" name="Subtitle 2">
            <a:extLst>
              <a:ext uri="{FF2B5EF4-FFF2-40B4-BE49-F238E27FC236}">
                <a16:creationId xmlns:a16="http://schemas.microsoft.com/office/drawing/2014/main" id="{343F0F90-7A4D-E46F-5573-34B05580367A}"/>
              </a:ext>
            </a:extLst>
          </p:cNvPr>
          <p:cNvSpPr>
            <a:spLocks noGrp="1"/>
          </p:cNvSpPr>
          <p:nvPr>
            <p:ph type="subTitle" idx="1"/>
          </p:nvPr>
        </p:nvSpPr>
        <p:spPr/>
        <p:txBody>
          <a:bodyPr/>
          <a:lstStyle/>
          <a:p>
            <a:r>
              <a:rPr lang="en-GB" sz="2400" b="1" dirty="0">
                <a:latin typeface="Arial" panose="020B0604020202020204" pitchFamily="34" charset="0"/>
              </a:rPr>
              <a:t>What can primary evidence tell us about the significance of carnival to the Manchester community in the 1970s?</a:t>
            </a:r>
            <a:endParaRPr lang="en-US" dirty="0"/>
          </a:p>
        </p:txBody>
      </p:sp>
      <p:pic>
        <p:nvPicPr>
          <p:cNvPr id="6" name="Picture Placeholder 5" descr="A group of people in bright clothing walking down a street&#10;&#10;">
            <a:extLst>
              <a:ext uri="{FF2B5EF4-FFF2-40B4-BE49-F238E27FC236}">
                <a16:creationId xmlns:a16="http://schemas.microsoft.com/office/drawing/2014/main" id="{E3267166-71D7-DFE2-8021-D53114E184A0}"/>
              </a:ext>
            </a:extLst>
          </p:cNvPr>
          <p:cNvPicPr>
            <a:picLocks noGrp="1" noChangeAspect="1"/>
          </p:cNvPicPr>
          <p:nvPr>
            <p:ph type="pic" sz="quarter" idx="10"/>
          </p:nvPr>
        </p:nvPicPr>
        <p:blipFill>
          <a:blip r:embed="rId2"/>
          <a:srcRect l="6808" r="6808"/>
          <a:stretch>
            <a:fillRect/>
          </a:stretch>
        </p:blipFill>
        <p:spPr/>
      </p:pic>
    </p:spTree>
    <p:extLst>
      <p:ext uri="{BB962C8B-B14F-4D97-AF65-F5344CB8AC3E}">
        <p14:creationId xmlns:p14="http://schemas.microsoft.com/office/powerpoint/2010/main" val="126899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1DB0-55BC-BC64-50A7-0B748EBBF4F9}"/>
              </a:ext>
            </a:extLst>
          </p:cNvPr>
          <p:cNvSpPr>
            <a:spLocks noGrp="1"/>
          </p:cNvSpPr>
          <p:nvPr>
            <p:ph type="title"/>
          </p:nvPr>
        </p:nvSpPr>
        <p:spPr/>
        <p:txBody>
          <a:bodyPr/>
          <a:lstStyle/>
          <a:p>
            <a:r>
              <a:rPr lang="en-GB" dirty="0"/>
              <a:t>The Notting Hill Carnival</a:t>
            </a:r>
            <a:endParaRPr lang="en-US" dirty="0"/>
          </a:p>
        </p:txBody>
      </p:sp>
      <p:sp>
        <p:nvSpPr>
          <p:cNvPr id="3" name="Content Placeholder 2">
            <a:extLst>
              <a:ext uri="{FF2B5EF4-FFF2-40B4-BE49-F238E27FC236}">
                <a16:creationId xmlns:a16="http://schemas.microsoft.com/office/drawing/2014/main" id="{96E83723-4476-D72D-36D5-9BC6FF438E8D}"/>
              </a:ext>
            </a:extLst>
          </p:cNvPr>
          <p:cNvSpPr>
            <a:spLocks noGrp="1"/>
          </p:cNvSpPr>
          <p:nvPr>
            <p:ph idx="1"/>
          </p:nvPr>
        </p:nvSpPr>
        <p:spPr>
          <a:xfrm>
            <a:off x="381885" y="1470244"/>
            <a:ext cx="5447415" cy="5022630"/>
          </a:xfrm>
        </p:spPr>
        <p:txBody>
          <a:bodyPr/>
          <a:lstStyle/>
          <a:p>
            <a:r>
              <a:rPr lang="en-GB" b="1" dirty="0">
                <a:latin typeface="Arial" panose="020B0604020202020204" pitchFamily="34" charset="0"/>
              </a:rPr>
              <a:t>Notting Hill Carnival was the first Caribbean carnival in Britain. The earliest carnival there began in 1959.</a:t>
            </a:r>
          </a:p>
          <a:p>
            <a:endParaRPr lang="en-GB" b="1" dirty="0">
              <a:latin typeface="Arial" panose="020B0604020202020204" pitchFamily="34" charset="0"/>
            </a:endParaRPr>
          </a:p>
          <a:p>
            <a:r>
              <a:rPr lang="en-GB" dirty="0">
                <a:latin typeface="Arial" panose="020B0604020202020204" pitchFamily="34" charset="0"/>
              </a:rPr>
              <a:t>Watch one or both of these videos:</a:t>
            </a:r>
          </a:p>
          <a:p>
            <a:pPr marL="285750" lvl="0" indent="-285750">
              <a:buFont typeface="Arial" panose="020B0604020202020204" pitchFamily="34" charset="0"/>
              <a:buChar char="•"/>
            </a:pPr>
            <a:r>
              <a:rPr lang="en-GB" sz="2000" u="sng" dirty="0">
                <a:latin typeface="Arial" panose="020B0604020202020204" pitchFamily="34" charset="0"/>
                <a:hlinkClick r:id="rId3"/>
              </a:rPr>
              <a:t>https://youtu.be/jDmDb-fF4OI</a:t>
            </a:r>
            <a:endParaRPr lang="en-GB" sz="2000" u="sng" dirty="0">
              <a:latin typeface="Arial" panose="020B0604020202020204" pitchFamily="34" charset="0"/>
            </a:endParaRPr>
          </a:p>
          <a:p>
            <a:pPr marL="285750" lvl="0" indent="-285750">
              <a:buFont typeface="Arial" panose="020B0604020202020204" pitchFamily="34" charset="0"/>
              <a:buChar char="•"/>
            </a:pPr>
            <a:r>
              <a:rPr lang="en-GB" sz="2000" u="sng" dirty="0">
                <a:latin typeface="Arial" panose="020B0604020202020204" pitchFamily="34" charset="0"/>
                <a:hlinkClick r:id="rId4">
                  <a:extLst>
                    <a:ext uri="{A12FA001-AC4F-418D-AE19-62706E023703}">
                      <ahyp:hlinkClr xmlns:ahyp="http://schemas.microsoft.com/office/drawing/2018/hyperlinkcolor" val="tx"/>
                    </a:ext>
                  </a:extLst>
                </a:hlinkClick>
              </a:rPr>
              <a:t>https://www.youtube.com/watch?v=Wg8L47fZn90</a:t>
            </a:r>
            <a:endParaRPr lang="en-GB" sz="2000" u="sng" dirty="0">
              <a:latin typeface="Arial" panose="020B0604020202020204" pitchFamily="34" charset="0"/>
            </a:endParaRPr>
          </a:p>
          <a:p>
            <a:endParaRPr lang="en-GB" b="1" dirty="0">
              <a:latin typeface="Arial" panose="020B0604020202020204" pitchFamily="34" charset="0"/>
            </a:endParaRPr>
          </a:p>
          <a:p>
            <a:r>
              <a:rPr lang="en-GB" b="1" dirty="0">
                <a:latin typeface="Arial" panose="020B0604020202020204" pitchFamily="34" charset="0"/>
              </a:rPr>
              <a:t>What is the significance of carnival to the people in the videos? </a:t>
            </a:r>
            <a:endParaRPr lang="en-GB" dirty="0">
              <a:latin typeface="Arial" panose="020B0604020202020204" pitchFamily="34" charset="0"/>
            </a:endParaRPr>
          </a:p>
          <a:p>
            <a:endParaRPr lang="en-US" dirty="0"/>
          </a:p>
        </p:txBody>
      </p:sp>
      <p:pic>
        <p:nvPicPr>
          <p:cNvPr id="5" name="Picture 4" descr="A picture of a black woman wearing a colourful blue and green outfit and headress. ">
            <a:extLst>
              <a:ext uri="{FF2B5EF4-FFF2-40B4-BE49-F238E27FC236}">
                <a16:creationId xmlns:a16="http://schemas.microsoft.com/office/drawing/2014/main" id="{914ADCCD-74EE-CDCC-DF69-D2E8CE847973}"/>
              </a:ext>
            </a:extLst>
          </p:cNvPr>
          <p:cNvPicPr>
            <a:picLocks noChangeAspect="1"/>
          </p:cNvPicPr>
          <p:nvPr/>
        </p:nvPicPr>
        <p:blipFill>
          <a:blip r:embed="rId5"/>
          <a:stretch>
            <a:fillRect/>
          </a:stretch>
        </p:blipFill>
        <p:spPr>
          <a:xfrm>
            <a:off x="6787230" y="365126"/>
            <a:ext cx="3899820" cy="5858886"/>
          </a:xfrm>
          <a:prstGeom prst="rect">
            <a:avLst/>
          </a:prstGeom>
        </p:spPr>
      </p:pic>
    </p:spTree>
    <p:extLst>
      <p:ext uri="{BB962C8B-B14F-4D97-AF65-F5344CB8AC3E}">
        <p14:creationId xmlns:p14="http://schemas.microsoft.com/office/powerpoint/2010/main" val="124390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06A7-D293-0295-C548-D0A4C337A76D}"/>
              </a:ext>
            </a:extLst>
          </p:cNvPr>
          <p:cNvSpPr>
            <a:spLocks noGrp="1"/>
          </p:cNvSpPr>
          <p:nvPr>
            <p:ph type="title"/>
          </p:nvPr>
        </p:nvSpPr>
        <p:spPr/>
        <p:txBody>
          <a:bodyPr>
            <a:normAutofit/>
          </a:bodyPr>
          <a:lstStyle/>
          <a:p>
            <a:r>
              <a:rPr lang="en-GB" sz="3200" dirty="0">
                <a:latin typeface="Arial" panose="020B0604020202020204" pitchFamily="34" charset="0"/>
              </a:rPr>
              <a:t>Manchester Caribbean Carnival – History </a:t>
            </a:r>
            <a:r>
              <a:rPr lang="en-GB" sz="3200" dirty="0">
                <a:solidFill>
                  <a:schemeClr val="bg1"/>
                </a:solidFill>
                <a:latin typeface="Arial" panose="020B0604020202020204" pitchFamily="34" charset="0"/>
              </a:rPr>
              <a:t>1</a:t>
            </a:r>
            <a:endParaRPr lang="en-US" dirty="0">
              <a:solidFill>
                <a:schemeClr val="bg1"/>
              </a:solidFill>
            </a:endParaRPr>
          </a:p>
        </p:txBody>
      </p:sp>
      <p:sp>
        <p:nvSpPr>
          <p:cNvPr id="3" name="Content Placeholder 2">
            <a:extLst>
              <a:ext uri="{FF2B5EF4-FFF2-40B4-BE49-F238E27FC236}">
                <a16:creationId xmlns:a16="http://schemas.microsoft.com/office/drawing/2014/main" id="{EF5A50BB-8157-BFBA-0FAB-1E33683F112C}"/>
              </a:ext>
            </a:extLst>
          </p:cNvPr>
          <p:cNvSpPr>
            <a:spLocks noGrp="1"/>
          </p:cNvSpPr>
          <p:nvPr>
            <p:ph idx="1"/>
          </p:nvPr>
        </p:nvSpPr>
        <p:spPr>
          <a:xfrm>
            <a:off x="381886" y="1470244"/>
            <a:ext cx="5314064" cy="5022630"/>
          </a:xfrm>
        </p:spPr>
        <p:txBody>
          <a:bodyPr/>
          <a:lstStyle/>
          <a:p>
            <a:pPr marL="0" lvl="0" indent="0" algn="l" rtl="0">
              <a:spcBef>
                <a:spcPts val="0"/>
              </a:spcBef>
              <a:spcAft>
                <a:spcPts val="0"/>
              </a:spcAft>
              <a:buNone/>
            </a:pPr>
            <a:r>
              <a:rPr lang="en-GB" sz="2000" dirty="0">
                <a:latin typeface="Arial" panose="020B0604020202020204" pitchFamily="34" charset="0"/>
              </a:rPr>
              <a:t>Moss Side is an area of Manchester with a long African and Caribbean history. It was popular with African seamen during and after both world wars. Following Windrush, during the 1950s and ‘60s, a new wave of settlers arriving from the Caribbean contributed to the district’s multicultural feel.</a:t>
            </a:r>
          </a:p>
          <a:p>
            <a:pPr marL="0" lvl="0" indent="0" algn="l" rtl="0">
              <a:spcBef>
                <a:spcPts val="0"/>
              </a:spcBef>
              <a:spcAft>
                <a:spcPts val="0"/>
              </a:spcAft>
              <a:buNone/>
            </a:pPr>
            <a:endParaRPr lang="en-GB" sz="2000" dirty="0">
              <a:latin typeface="Arial" panose="020B0604020202020204" pitchFamily="34" charset="0"/>
            </a:endParaRPr>
          </a:p>
          <a:p>
            <a:pPr marL="0" lvl="0" indent="0" algn="l" rtl="0">
              <a:spcBef>
                <a:spcPts val="0"/>
              </a:spcBef>
              <a:spcAft>
                <a:spcPts val="0"/>
              </a:spcAft>
              <a:buNone/>
            </a:pPr>
            <a:r>
              <a:rPr lang="en-GB" sz="2000" dirty="0">
                <a:latin typeface="Arial" panose="020B0604020202020204" pitchFamily="34" charset="0"/>
              </a:rPr>
              <a:t>There’s some disagreement as to exactly when the carnival started – some say it was the summer of 1970, others say 1971. It is believed that a group of locals from St. Kits &amp; Nevis and Trinidadian origin decided to throw an impromptu procession through the streets, just like they used to back home.</a:t>
            </a:r>
            <a:endParaRPr lang="en-US" dirty="0"/>
          </a:p>
        </p:txBody>
      </p:sp>
      <p:pic>
        <p:nvPicPr>
          <p:cNvPr id="5" name="Picture Placeholder 14" descr="A photo of a group of black men and children wearing suits, right shorts and playing steel drums. ">
            <a:extLst>
              <a:ext uri="{FF2B5EF4-FFF2-40B4-BE49-F238E27FC236}">
                <a16:creationId xmlns:a16="http://schemas.microsoft.com/office/drawing/2014/main" id="{164E88E8-187A-3AE6-FEB3-90A10B1CA904}"/>
              </a:ext>
            </a:extLst>
          </p:cNvPr>
          <p:cNvPicPr>
            <a:picLocks noChangeAspect="1"/>
          </p:cNvPicPr>
          <p:nvPr/>
        </p:nvPicPr>
        <p:blipFill>
          <a:blip r:embed="rId3"/>
          <a:srcRect t="12376" b="12376"/>
          <a:stretch/>
        </p:blipFill>
        <p:spPr>
          <a:xfrm>
            <a:off x="5855493" y="1685925"/>
            <a:ext cx="5326857" cy="402216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Tree>
    <p:extLst>
      <p:ext uri="{BB962C8B-B14F-4D97-AF65-F5344CB8AC3E}">
        <p14:creationId xmlns:p14="http://schemas.microsoft.com/office/powerpoint/2010/main" val="2346647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06A7-D293-0295-C548-D0A4C337A76D}"/>
              </a:ext>
            </a:extLst>
          </p:cNvPr>
          <p:cNvSpPr>
            <a:spLocks noGrp="1"/>
          </p:cNvSpPr>
          <p:nvPr>
            <p:ph type="title"/>
          </p:nvPr>
        </p:nvSpPr>
        <p:spPr/>
        <p:txBody>
          <a:bodyPr>
            <a:normAutofit/>
          </a:bodyPr>
          <a:lstStyle/>
          <a:p>
            <a:r>
              <a:rPr lang="en-GB" sz="3200" dirty="0">
                <a:latin typeface="Arial" panose="020B0604020202020204" pitchFamily="34" charset="0"/>
              </a:rPr>
              <a:t>Manchester Caribbean Carnival – History </a:t>
            </a:r>
            <a:r>
              <a:rPr lang="en-GB" sz="3200" dirty="0">
                <a:solidFill>
                  <a:schemeClr val="bg1"/>
                </a:solidFill>
                <a:latin typeface="Arial" panose="020B0604020202020204" pitchFamily="34" charset="0"/>
              </a:rPr>
              <a:t>2</a:t>
            </a:r>
            <a:endParaRPr lang="en-US" dirty="0">
              <a:solidFill>
                <a:schemeClr val="bg1"/>
              </a:solidFill>
            </a:endParaRPr>
          </a:p>
        </p:txBody>
      </p:sp>
      <p:sp>
        <p:nvSpPr>
          <p:cNvPr id="3" name="Content Placeholder 2">
            <a:extLst>
              <a:ext uri="{FF2B5EF4-FFF2-40B4-BE49-F238E27FC236}">
                <a16:creationId xmlns:a16="http://schemas.microsoft.com/office/drawing/2014/main" id="{EF5A50BB-8157-BFBA-0FAB-1E33683F112C}"/>
              </a:ext>
            </a:extLst>
          </p:cNvPr>
          <p:cNvSpPr>
            <a:spLocks noGrp="1"/>
          </p:cNvSpPr>
          <p:nvPr>
            <p:ph idx="1"/>
          </p:nvPr>
        </p:nvSpPr>
        <p:spPr>
          <a:xfrm>
            <a:off x="381886" y="1470244"/>
            <a:ext cx="5314064" cy="5022630"/>
          </a:xfrm>
        </p:spPr>
        <p:txBody>
          <a:bodyPr/>
          <a:lstStyle/>
          <a:p>
            <a:pPr marL="0" lvl="0" indent="0" algn="l" rtl="0">
              <a:spcBef>
                <a:spcPts val="0"/>
              </a:spcBef>
              <a:spcAft>
                <a:spcPts val="0"/>
              </a:spcAft>
              <a:buNone/>
            </a:pPr>
            <a:r>
              <a:rPr lang="en-GB" sz="2000" dirty="0">
                <a:latin typeface="Arial" panose="020B0604020202020204" pitchFamily="34" charset="0"/>
              </a:rPr>
              <a:t>Every year since, traditional mas bands, dance troupes and floats have formed a parade which snakes through neighbouring Hulme and Moss Side itself on the Saturday of carnival weekend. The procession ends up in the park for a party of community events, music and food.</a:t>
            </a:r>
          </a:p>
          <a:p>
            <a:endParaRPr lang="en-US" dirty="0"/>
          </a:p>
        </p:txBody>
      </p:sp>
      <p:pic>
        <p:nvPicPr>
          <p:cNvPr id="4" name="Picture Placeholder 14" descr="A photo of a group of black men and children wearing suits, right shorts and playing steel drums. ">
            <a:extLst>
              <a:ext uri="{FF2B5EF4-FFF2-40B4-BE49-F238E27FC236}">
                <a16:creationId xmlns:a16="http://schemas.microsoft.com/office/drawing/2014/main" id="{11D25CE5-7D5F-39A8-2F77-63770B3FFECE}"/>
              </a:ext>
            </a:extLst>
          </p:cNvPr>
          <p:cNvPicPr>
            <a:picLocks noChangeAspect="1"/>
          </p:cNvPicPr>
          <p:nvPr/>
        </p:nvPicPr>
        <p:blipFill>
          <a:blip r:embed="rId3"/>
          <a:srcRect t="12376" b="12376"/>
          <a:stretch/>
        </p:blipFill>
        <p:spPr>
          <a:xfrm>
            <a:off x="5855493" y="1685925"/>
            <a:ext cx="5326857" cy="4022167"/>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Tree>
    <p:extLst>
      <p:ext uri="{BB962C8B-B14F-4D97-AF65-F5344CB8AC3E}">
        <p14:creationId xmlns:p14="http://schemas.microsoft.com/office/powerpoint/2010/main" val="1727401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5DC6-7B6C-723E-90E0-A8C366764635}"/>
              </a:ext>
            </a:extLst>
          </p:cNvPr>
          <p:cNvSpPr>
            <a:spLocks noGrp="1"/>
          </p:cNvSpPr>
          <p:nvPr>
            <p:ph type="title"/>
          </p:nvPr>
        </p:nvSpPr>
        <p:spPr/>
        <p:txBody>
          <a:bodyPr>
            <a:normAutofit/>
          </a:bodyPr>
          <a:lstStyle/>
          <a:p>
            <a:r>
              <a:rPr lang="en-GB" sz="3200" dirty="0">
                <a:latin typeface="Arial" panose="020B0604020202020204" pitchFamily="34" charset="0"/>
              </a:rPr>
              <a:t>Manchester Caribbean Carnival – History </a:t>
            </a:r>
            <a:r>
              <a:rPr lang="en-GB" sz="3200" dirty="0">
                <a:solidFill>
                  <a:schemeClr val="bg1"/>
                </a:solidFill>
                <a:latin typeface="Arial" panose="020B0604020202020204" pitchFamily="34" charset="0"/>
              </a:rPr>
              <a:t>3</a:t>
            </a:r>
            <a:endParaRPr lang="en-US" dirty="0">
              <a:solidFill>
                <a:schemeClr val="bg1"/>
              </a:solidFill>
            </a:endParaRPr>
          </a:p>
        </p:txBody>
      </p:sp>
      <p:sp>
        <p:nvSpPr>
          <p:cNvPr id="3" name="Content Placeholder 2">
            <a:extLst>
              <a:ext uri="{FF2B5EF4-FFF2-40B4-BE49-F238E27FC236}">
                <a16:creationId xmlns:a16="http://schemas.microsoft.com/office/drawing/2014/main" id="{541EFF4B-C76D-9091-0378-2145F9C96AD9}"/>
              </a:ext>
            </a:extLst>
          </p:cNvPr>
          <p:cNvSpPr>
            <a:spLocks noGrp="1"/>
          </p:cNvSpPr>
          <p:nvPr>
            <p:ph idx="1"/>
          </p:nvPr>
        </p:nvSpPr>
        <p:spPr>
          <a:xfrm>
            <a:off x="685800" y="1470244"/>
            <a:ext cx="4718972" cy="5022630"/>
          </a:xfrm>
        </p:spPr>
        <p:txBody>
          <a:bodyPr/>
          <a:lstStyle/>
          <a:p>
            <a:pPr marL="0" lvl="0" indent="0" algn="l" rtl="0">
              <a:spcBef>
                <a:spcPts val="0"/>
              </a:spcBef>
              <a:spcAft>
                <a:spcPts val="0"/>
              </a:spcAft>
              <a:buNone/>
            </a:pPr>
            <a:r>
              <a:rPr lang="en-GB" sz="2400" dirty="0">
                <a:latin typeface="Arial" panose="020B0604020202020204" pitchFamily="34" charset="0"/>
              </a:rPr>
              <a:t>This document is from the personal collection of </a:t>
            </a:r>
            <a:r>
              <a:rPr lang="en-GB" sz="2400" dirty="0" err="1">
                <a:latin typeface="Arial" panose="020B0604020202020204" pitchFamily="34" charset="0"/>
              </a:rPr>
              <a:t>Locita</a:t>
            </a:r>
            <a:r>
              <a:rPr lang="en-GB" sz="2400" dirty="0">
                <a:latin typeface="Arial" panose="020B0604020202020204" pitchFamily="34" charset="0"/>
              </a:rPr>
              <a:t> Brandy, carnival organiser. It is a speech made by T.L. Rayner (carnival committee member) on the opening of the 1977 Caribbean Carnival in Manchester. </a:t>
            </a:r>
          </a:p>
          <a:p>
            <a:pPr marL="0" lvl="0" indent="0" algn="l" rtl="0">
              <a:spcBef>
                <a:spcPts val="0"/>
              </a:spcBef>
              <a:spcAft>
                <a:spcPts val="0"/>
              </a:spcAft>
              <a:buNone/>
            </a:pPr>
            <a:endParaRPr lang="en-GB" sz="2400" dirty="0">
              <a:latin typeface="Arial" panose="020B0604020202020204" pitchFamily="34" charset="0"/>
            </a:endParaRPr>
          </a:p>
          <a:p>
            <a:pPr marL="0" lvl="0" indent="0" algn="l" rtl="0">
              <a:spcBef>
                <a:spcPts val="0"/>
              </a:spcBef>
              <a:spcAft>
                <a:spcPts val="0"/>
              </a:spcAft>
              <a:buNone/>
            </a:pPr>
            <a:r>
              <a:rPr lang="en-GB" sz="2400" b="1" dirty="0">
                <a:latin typeface="Arial" panose="020B0604020202020204" pitchFamily="34" charset="0"/>
              </a:rPr>
              <a:t>What can we learn about the carnival in the 1970’s from this document?</a:t>
            </a:r>
          </a:p>
          <a:p>
            <a:endParaRPr lang="en-US" dirty="0"/>
          </a:p>
        </p:txBody>
      </p:sp>
      <p:pic>
        <p:nvPicPr>
          <p:cNvPr id="5" name="Google Shape;90;p18">
            <a:extLst>
              <a:ext uri="{FF2B5EF4-FFF2-40B4-BE49-F238E27FC236}">
                <a16:creationId xmlns:a16="http://schemas.microsoft.com/office/drawing/2014/main" id="{2E040654-4622-C8DE-4582-A781F3DE68EC}"/>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54250" y="1470244"/>
            <a:ext cx="5466200" cy="4591608"/>
          </a:xfrm>
          <a:prstGeom prst="rect">
            <a:avLst/>
          </a:prstGeom>
          <a:noFill/>
          <a:ln>
            <a:noFill/>
          </a:ln>
        </p:spPr>
      </p:pic>
    </p:spTree>
    <p:extLst>
      <p:ext uri="{BB962C8B-B14F-4D97-AF65-F5344CB8AC3E}">
        <p14:creationId xmlns:p14="http://schemas.microsoft.com/office/powerpoint/2010/main" val="38833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8AC6-E8B1-8344-397F-4CA95C122EAA}"/>
              </a:ext>
            </a:extLst>
          </p:cNvPr>
          <p:cNvSpPr>
            <a:spLocks noGrp="1"/>
          </p:cNvSpPr>
          <p:nvPr>
            <p:ph type="title"/>
          </p:nvPr>
        </p:nvSpPr>
        <p:spPr/>
        <p:txBody>
          <a:bodyPr>
            <a:normAutofit/>
          </a:bodyPr>
          <a:lstStyle/>
          <a:p>
            <a:r>
              <a:rPr lang="en-GB" sz="3200" b="1" dirty="0"/>
              <a:t>Key Question</a:t>
            </a:r>
            <a:endParaRPr lang="en-US" dirty="0"/>
          </a:p>
        </p:txBody>
      </p:sp>
      <p:pic>
        <p:nvPicPr>
          <p:cNvPr id="4" name="Picture 11">
            <a:extLst>
              <a:ext uri="{FF2B5EF4-FFF2-40B4-BE49-F238E27FC236}">
                <a16:creationId xmlns:a16="http://schemas.microsoft.com/office/drawing/2014/main" id="{1E3D1499-A60E-61C6-E6D8-1DAC293A5D7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0280" y="1885950"/>
            <a:ext cx="9062470" cy="2958494"/>
          </a:xfrm>
          <a:prstGeom prst="rect">
            <a:avLst/>
          </a:prstGeom>
        </p:spPr>
      </p:pic>
      <p:sp>
        <p:nvSpPr>
          <p:cNvPr id="3" name="Content Placeholder 2">
            <a:extLst>
              <a:ext uri="{FF2B5EF4-FFF2-40B4-BE49-F238E27FC236}">
                <a16:creationId xmlns:a16="http://schemas.microsoft.com/office/drawing/2014/main" id="{2798ACAF-D521-96B6-F142-7B9B8865C392}"/>
              </a:ext>
            </a:extLst>
          </p:cNvPr>
          <p:cNvSpPr>
            <a:spLocks noGrp="1"/>
          </p:cNvSpPr>
          <p:nvPr>
            <p:ph idx="1"/>
          </p:nvPr>
        </p:nvSpPr>
        <p:spPr>
          <a:xfrm>
            <a:off x="2076450" y="2533650"/>
            <a:ext cx="8039100" cy="1638300"/>
          </a:xfrm>
        </p:spPr>
        <p:txBody>
          <a:bodyPr/>
          <a:lstStyle/>
          <a:p>
            <a:pPr algn="ctr"/>
            <a:r>
              <a:rPr lang="en-GB" sz="3200" b="1" dirty="0"/>
              <a:t>What can newspaper articles tell us about the significance of carnival to the Manchester community in the 1970’s?</a:t>
            </a:r>
          </a:p>
          <a:p>
            <a:pPr algn="ctr"/>
            <a:endParaRPr lang="en-US" dirty="0"/>
          </a:p>
        </p:txBody>
      </p:sp>
      <p:pic>
        <p:nvPicPr>
          <p:cNvPr id="6" name="Question Mark" descr="Question mark">
            <a:extLst>
              <a:ext uri="{FF2B5EF4-FFF2-40B4-BE49-F238E27FC236}">
                <a16:creationId xmlns:a16="http://schemas.microsoft.com/office/drawing/2014/main" id="{ADB68618-7C58-510B-1279-D52B5BBD95E0}"/>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325">
            <a:off x="5483069" y="517998"/>
            <a:ext cx="744846" cy="1318312"/>
          </a:xfrm>
          <a:prstGeom prst="rect">
            <a:avLst/>
          </a:prstGeom>
        </p:spPr>
      </p:pic>
    </p:spTree>
    <p:extLst>
      <p:ext uri="{BB962C8B-B14F-4D97-AF65-F5344CB8AC3E}">
        <p14:creationId xmlns:p14="http://schemas.microsoft.com/office/powerpoint/2010/main" val="189840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8AC6-E8B1-8344-397F-4CA95C122EAA}"/>
              </a:ext>
            </a:extLst>
          </p:cNvPr>
          <p:cNvSpPr>
            <a:spLocks noGrp="1"/>
          </p:cNvSpPr>
          <p:nvPr>
            <p:ph type="title"/>
          </p:nvPr>
        </p:nvSpPr>
        <p:spPr/>
        <p:txBody>
          <a:bodyPr>
            <a:normAutofit/>
          </a:bodyPr>
          <a:lstStyle/>
          <a:p>
            <a:pPr marL="0" lvl="0" indent="0" algn="l" rtl="0">
              <a:spcBef>
                <a:spcPts val="0"/>
              </a:spcBef>
              <a:spcAft>
                <a:spcPts val="0"/>
              </a:spcAft>
              <a:buNone/>
            </a:pPr>
            <a:r>
              <a:rPr lang="en-GB" sz="3200" dirty="0">
                <a:latin typeface="Arial" panose="020B0604020202020204" pitchFamily="34" charset="0"/>
              </a:rPr>
              <a:t>Manchester Caribbean Carnival – Newspapers </a:t>
            </a:r>
            <a:r>
              <a:rPr lang="en-GB" sz="3200" dirty="0">
                <a:solidFill>
                  <a:schemeClr val="bg1"/>
                </a:solidFill>
                <a:latin typeface="Arial" panose="020B0604020202020204" pitchFamily="34" charset="0"/>
              </a:rPr>
              <a:t>1</a:t>
            </a:r>
          </a:p>
        </p:txBody>
      </p:sp>
      <p:pic>
        <p:nvPicPr>
          <p:cNvPr id="4" name="Picture 11">
            <a:extLst>
              <a:ext uri="{FF2B5EF4-FFF2-40B4-BE49-F238E27FC236}">
                <a16:creationId xmlns:a16="http://schemas.microsoft.com/office/drawing/2014/main" id="{1E3D1499-A60E-61C6-E6D8-1DAC293A5D7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8578" y="1075414"/>
            <a:ext cx="10112843" cy="5581650"/>
          </a:xfrm>
          <a:prstGeom prst="rect">
            <a:avLst/>
          </a:prstGeom>
        </p:spPr>
      </p:pic>
      <p:sp>
        <p:nvSpPr>
          <p:cNvPr id="3" name="Content Placeholder 2">
            <a:extLst>
              <a:ext uri="{FF2B5EF4-FFF2-40B4-BE49-F238E27FC236}">
                <a16:creationId xmlns:a16="http://schemas.microsoft.com/office/drawing/2014/main" id="{2798ACAF-D521-96B6-F142-7B9B8865C392}"/>
              </a:ext>
            </a:extLst>
          </p:cNvPr>
          <p:cNvSpPr>
            <a:spLocks noGrp="1"/>
          </p:cNvSpPr>
          <p:nvPr>
            <p:ph idx="1"/>
          </p:nvPr>
        </p:nvSpPr>
        <p:spPr>
          <a:xfrm>
            <a:off x="1314449" y="1562100"/>
            <a:ext cx="8801100" cy="5295900"/>
          </a:xfrm>
        </p:spPr>
        <p:txBody>
          <a:bodyPr/>
          <a:lstStyle/>
          <a:p>
            <a:pPr marL="114300" lvl="0" rtl="0">
              <a:spcBef>
                <a:spcPts val="0"/>
              </a:spcBef>
              <a:spcAft>
                <a:spcPts val="0"/>
              </a:spcAft>
              <a:buSzPts val="1800"/>
            </a:pPr>
            <a:r>
              <a:rPr lang="en-GB" sz="3200" b="1" dirty="0">
                <a:latin typeface="Arial" panose="020B0604020202020204" pitchFamily="34" charset="0"/>
              </a:rPr>
              <a:t>Read the newspaper article on the next slide - </a:t>
            </a:r>
            <a:r>
              <a:rPr lang="en-GB" sz="3200" b="1" i="1" dirty="0">
                <a:latin typeface="Arial" panose="020B0604020202020204" pitchFamily="34" charset="0"/>
              </a:rPr>
              <a:t>Happy festival helps race relations. </a:t>
            </a:r>
          </a:p>
          <a:p>
            <a:pPr marL="114300" lvl="0" rtl="0">
              <a:spcBef>
                <a:spcPts val="0"/>
              </a:spcBef>
              <a:spcAft>
                <a:spcPts val="0"/>
              </a:spcAft>
              <a:buSzPts val="1800"/>
            </a:pPr>
            <a:endParaRPr lang="en-GB" sz="3200" i="1" dirty="0">
              <a:latin typeface="Arial" panose="020B0604020202020204" pitchFamily="34" charset="0"/>
            </a:endParaRPr>
          </a:p>
          <a:p>
            <a:pPr marL="114300" lvl="0" rtl="0">
              <a:spcBef>
                <a:spcPts val="0"/>
              </a:spcBef>
              <a:spcAft>
                <a:spcPts val="0"/>
              </a:spcAft>
              <a:buSzPts val="1800"/>
            </a:pPr>
            <a:r>
              <a:rPr lang="en-GB" sz="3200" dirty="0">
                <a:latin typeface="Arial" panose="020B0604020202020204" pitchFamily="34" charset="0"/>
              </a:rPr>
              <a:t>Use the article to identify ten facts about the history of the Manchester Caribbean Carnival. </a:t>
            </a:r>
          </a:p>
          <a:p>
            <a:pPr marL="114300" lvl="0" rtl="0">
              <a:spcBef>
                <a:spcPts val="0"/>
              </a:spcBef>
              <a:spcAft>
                <a:spcPts val="0"/>
              </a:spcAft>
              <a:buSzPts val="1800"/>
            </a:pPr>
            <a:endParaRPr lang="en-GB" sz="3200" dirty="0">
              <a:latin typeface="Arial" panose="020B0604020202020204" pitchFamily="34" charset="0"/>
            </a:endParaRPr>
          </a:p>
          <a:p>
            <a:pPr marL="114300" lvl="0" rtl="0">
              <a:spcBef>
                <a:spcPts val="0"/>
              </a:spcBef>
              <a:spcAft>
                <a:spcPts val="0"/>
              </a:spcAft>
              <a:buSzPts val="1800"/>
            </a:pPr>
            <a:r>
              <a:rPr lang="en-GB" sz="3200" dirty="0">
                <a:latin typeface="Arial" panose="020B0604020202020204" pitchFamily="34" charset="0"/>
              </a:rPr>
              <a:t>What does the article tell us about the significance of the carnival to the Manchester community by 1972? </a:t>
            </a:r>
          </a:p>
          <a:p>
            <a:pPr algn="ctr"/>
            <a:endParaRPr lang="en-US" dirty="0"/>
          </a:p>
        </p:txBody>
      </p:sp>
    </p:spTree>
    <p:extLst>
      <p:ext uri="{BB962C8B-B14F-4D97-AF65-F5344CB8AC3E}">
        <p14:creationId xmlns:p14="http://schemas.microsoft.com/office/powerpoint/2010/main" val="2593245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2A22-D361-7716-ED4C-89E1F26D33F2}"/>
              </a:ext>
            </a:extLst>
          </p:cNvPr>
          <p:cNvSpPr>
            <a:spLocks noGrp="1"/>
          </p:cNvSpPr>
          <p:nvPr>
            <p:ph type="title"/>
          </p:nvPr>
        </p:nvSpPr>
        <p:spPr/>
        <p:txBody>
          <a:bodyPr/>
          <a:lstStyle/>
          <a:p>
            <a:r>
              <a:rPr lang="en-US" dirty="0"/>
              <a:t>The Guardian</a:t>
            </a:r>
          </a:p>
        </p:txBody>
      </p:sp>
      <p:sp>
        <p:nvSpPr>
          <p:cNvPr id="4" name="Google Shape;111;p21">
            <a:extLst>
              <a:ext uri="{FF2B5EF4-FFF2-40B4-BE49-F238E27FC236}">
                <a16:creationId xmlns:a16="http://schemas.microsoft.com/office/drawing/2014/main" id="{1B10C9C4-4FE9-D2F2-8B9D-E8DC17C054AD}"/>
              </a:ext>
            </a:extLst>
          </p:cNvPr>
          <p:cNvSpPr txBox="1">
            <a:spLocks/>
          </p:cNvSpPr>
          <p:nvPr/>
        </p:nvSpPr>
        <p:spPr>
          <a:xfrm>
            <a:off x="647700" y="476991"/>
            <a:ext cx="10515600" cy="5904017"/>
          </a:xfrm>
          <a:prstGeom prst="rect">
            <a:avLst/>
          </a:prstGeom>
          <a:solidFill>
            <a:srgbClr val="E6D6B9">
              <a:alpha val="25000"/>
            </a:srgbClr>
          </a:solidFill>
        </p:spPr>
        <p:txBody>
          <a:bodyPr spcFirstLastPara="1" wrap="square" lIns="91425" tIns="91425" rIns="91425" bIns="91425" anchor="t" anchorCtr="0">
            <a:noAutofit/>
          </a:bodyPr>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spcBef>
                <a:spcPts val="0"/>
              </a:spcBef>
              <a:buClr>
                <a:schemeClr val="dk1"/>
              </a:buClr>
              <a:buSzPts val="935"/>
              <a:buFont typeface="Arial"/>
              <a:buNone/>
            </a:pPr>
            <a:r>
              <a:rPr lang="en-GB" sz="1400" b="1" dirty="0">
                <a:solidFill>
                  <a:schemeClr val="dk1"/>
                </a:solidFill>
                <a:ea typeface="Calibri"/>
                <a:sym typeface="Calibri"/>
              </a:rPr>
              <a:t>Happy festival helps race relations 	</a:t>
            </a:r>
            <a:r>
              <a:rPr lang="en-GB" sz="1400" i="1" dirty="0">
                <a:solidFill>
                  <a:schemeClr val="dk1"/>
                </a:solidFill>
                <a:ea typeface="Calibri"/>
                <a:sym typeface="Calibri"/>
              </a:rPr>
              <a:t>The Guardian; </a:t>
            </a:r>
            <a:r>
              <a:rPr lang="en-GB" sz="1400" dirty="0">
                <a:solidFill>
                  <a:schemeClr val="dk1"/>
                </a:solidFill>
                <a:ea typeface="Calibri"/>
                <a:sym typeface="Calibri"/>
              </a:rPr>
              <a:t>May 30, 1972, pg. 24</a:t>
            </a:r>
          </a:p>
          <a:p>
            <a:pPr>
              <a:lnSpc>
                <a:spcPct val="97916"/>
              </a:lnSpc>
              <a:spcBef>
                <a:spcPts val="0"/>
              </a:spcBef>
              <a:buSzPts val="935"/>
            </a:pPr>
            <a:endParaRPr lang="en-GB" sz="1350" dirty="0">
              <a:solidFill>
                <a:schemeClr val="dk1"/>
              </a:solidFill>
              <a:ea typeface="Calibri"/>
              <a:sym typeface="Calibri"/>
            </a:endParaRPr>
          </a:p>
          <a:p>
            <a:pPr>
              <a:lnSpc>
                <a:spcPct val="97916"/>
              </a:lnSpc>
              <a:spcBef>
                <a:spcPts val="800"/>
              </a:spcBef>
              <a:buClr>
                <a:schemeClr val="dk1"/>
              </a:buClr>
              <a:buSzPts val="935"/>
              <a:buFont typeface="Arial"/>
              <a:buNone/>
            </a:pPr>
            <a:r>
              <a:rPr lang="en-GB" sz="1500" i="1" dirty="0">
                <a:ea typeface="Calibri"/>
                <a:sym typeface="Calibri"/>
              </a:rPr>
              <a:t>The Alexandra Park Festival in Manchester’s Moss Side, which took place yesterday like dozens of other Bank Holiday events throughout the country, is now assuming a new importance as a focal point of improving race relations in the community.</a:t>
            </a:r>
          </a:p>
          <a:p>
            <a:pPr>
              <a:lnSpc>
                <a:spcPct val="97916"/>
              </a:lnSpc>
              <a:spcBef>
                <a:spcPts val="800"/>
              </a:spcBef>
              <a:buClr>
                <a:schemeClr val="dk1"/>
              </a:buClr>
              <a:buSzPts val="935"/>
              <a:buFont typeface="Arial"/>
              <a:buNone/>
            </a:pPr>
            <a:r>
              <a:rPr lang="en-GB" sz="1500" i="1" dirty="0">
                <a:ea typeface="Calibri"/>
                <a:sym typeface="Calibri"/>
              </a:rPr>
              <a:t>The festival was started three years ago to celebrate the centenary of the park, which lies to the South of the Moss Side area, where one third of the 30,000 community are West Indians.</a:t>
            </a:r>
          </a:p>
          <a:p>
            <a:pPr>
              <a:lnSpc>
                <a:spcPct val="97916"/>
              </a:lnSpc>
              <a:spcBef>
                <a:spcPts val="800"/>
              </a:spcBef>
              <a:buClr>
                <a:schemeClr val="dk1"/>
              </a:buClr>
              <a:buSzPts val="935"/>
              <a:buFont typeface="Arial"/>
              <a:buNone/>
            </a:pPr>
            <a:r>
              <a:rPr lang="en-GB" sz="1500" i="1" dirty="0">
                <a:ea typeface="Calibri"/>
                <a:sym typeface="Calibri"/>
              </a:rPr>
              <a:t>This year the Leeward Islands Association, which represents the West Indians, combined with the organisers to put on a festival which had more of the flavour of the West Indian carnival than the mere staid British procession.</a:t>
            </a:r>
          </a:p>
          <a:p>
            <a:pPr>
              <a:lnSpc>
                <a:spcPct val="97916"/>
              </a:lnSpc>
              <a:spcBef>
                <a:spcPts val="800"/>
              </a:spcBef>
              <a:buClr>
                <a:schemeClr val="dk1"/>
              </a:buClr>
              <a:buSzPts val="935"/>
              <a:buFont typeface="Arial"/>
              <a:buNone/>
            </a:pPr>
            <a:r>
              <a:rPr lang="en-GB" sz="1500" i="1" dirty="0">
                <a:ea typeface="Calibri"/>
                <a:sym typeface="Calibri"/>
              </a:rPr>
              <a:t>As gaily-coloured steel bands and West Indian dancers joined the more traditional lorry-borne floats. Mr Moses Leader, the chairman of the association, said he was hoping that the festival would now be expanded to provide an even greater opportunity for the two races to work together and understand each other.</a:t>
            </a:r>
          </a:p>
          <a:p>
            <a:pPr>
              <a:lnSpc>
                <a:spcPct val="97916"/>
              </a:lnSpc>
              <a:spcBef>
                <a:spcPts val="800"/>
              </a:spcBef>
              <a:buClr>
                <a:schemeClr val="dk1"/>
              </a:buClr>
              <a:buSzPts val="935"/>
              <a:buFont typeface="Arial"/>
              <a:buNone/>
            </a:pPr>
            <a:r>
              <a:rPr lang="en-GB" sz="1500" i="1" dirty="0">
                <a:ea typeface="Calibri"/>
                <a:sym typeface="Calibri"/>
              </a:rPr>
              <a:t>Moss Side, a decaying area of Victorian terraces, which is rapidly being torn apart by the bulldozers under the corporation’s slum clearance programme, houses one out of three West Indians in the Greater Manchester area. Although its former residents are now being scattered to the suburbs, Mr Leader said that the festival could provide an ideal basis for them all to meet again once a year.</a:t>
            </a:r>
          </a:p>
          <a:p>
            <a:pPr>
              <a:lnSpc>
                <a:spcPct val="97916"/>
              </a:lnSpc>
              <a:spcBef>
                <a:spcPts val="800"/>
              </a:spcBef>
              <a:buClr>
                <a:schemeClr val="dk1"/>
              </a:buClr>
              <a:buSzPts val="935"/>
              <a:buFont typeface="Arial"/>
              <a:buNone/>
            </a:pPr>
            <a:r>
              <a:rPr lang="en-GB" sz="1500" i="1" dirty="0">
                <a:ea typeface="Calibri"/>
                <a:sym typeface="Calibri"/>
              </a:rPr>
              <a:t>The committee has been working for nearly a year to organise the festival, which included processions, a carnival queen, dances and football matches, and has financed it through jumble sales, a charity </a:t>
            </a:r>
            <a:r>
              <a:rPr lang="en-GB" sz="1500" i="1" dirty="0" err="1">
                <a:ea typeface="Calibri"/>
                <a:sym typeface="Calibri"/>
              </a:rPr>
              <a:t>shop,and</a:t>
            </a:r>
            <a:r>
              <a:rPr lang="en-GB" sz="1500" i="1" dirty="0">
                <a:ea typeface="Calibri"/>
                <a:sym typeface="Calibri"/>
              </a:rPr>
              <a:t> donations. “It is ideal as a link between black and white by which both can understand the other and learn mutual respect, which leads to good race relations,” Mr Leader said.</a:t>
            </a:r>
          </a:p>
          <a:p>
            <a:pPr>
              <a:lnSpc>
                <a:spcPct val="97916"/>
              </a:lnSpc>
              <a:spcBef>
                <a:spcPts val="800"/>
              </a:spcBef>
              <a:buClr>
                <a:schemeClr val="dk1"/>
              </a:buClr>
              <a:buSzPts val="935"/>
              <a:buFont typeface="Arial"/>
              <a:buNone/>
            </a:pPr>
            <a:r>
              <a:rPr lang="en-GB" sz="1500" i="1" dirty="0">
                <a:ea typeface="Calibri"/>
                <a:sym typeface="Calibri"/>
              </a:rPr>
              <a:t>Mr John Rayner, a dispatch manager who is the festival chairman, said: “I think this festival is unique in Manchester. Race relations in Moss Side are already excellent, and this sort of thing should make them even better”.</a:t>
            </a:r>
          </a:p>
          <a:p>
            <a:pPr>
              <a:lnSpc>
                <a:spcPct val="105000"/>
              </a:lnSpc>
              <a:spcBef>
                <a:spcPts val="800"/>
              </a:spcBef>
              <a:spcAft>
                <a:spcPts val="1200"/>
              </a:spcAft>
              <a:buSzPts val="935"/>
            </a:pPr>
            <a:endParaRPr lang="en-GB" sz="2029" dirty="0">
              <a:ea typeface="Calibri"/>
              <a:sym typeface="Calibri"/>
            </a:endParaRPr>
          </a:p>
        </p:txBody>
      </p:sp>
    </p:spTree>
    <p:extLst>
      <p:ext uri="{BB962C8B-B14F-4D97-AF65-F5344CB8AC3E}">
        <p14:creationId xmlns:p14="http://schemas.microsoft.com/office/powerpoint/2010/main" val="327036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2A22-D361-7716-ED4C-89E1F26D33F2}"/>
              </a:ext>
            </a:extLst>
          </p:cNvPr>
          <p:cNvSpPr>
            <a:spLocks noGrp="1"/>
          </p:cNvSpPr>
          <p:nvPr>
            <p:ph type="title"/>
          </p:nvPr>
        </p:nvSpPr>
        <p:spPr/>
        <p:txBody>
          <a:bodyPr/>
          <a:lstStyle/>
          <a:p>
            <a:r>
              <a:rPr lang="en-US" dirty="0"/>
              <a:t>The Guardian Help Sheet</a:t>
            </a:r>
          </a:p>
        </p:txBody>
      </p:sp>
      <p:sp>
        <p:nvSpPr>
          <p:cNvPr id="4" name="Google Shape;111;p21">
            <a:extLst>
              <a:ext uri="{FF2B5EF4-FFF2-40B4-BE49-F238E27FC236}">
                <a16:creationId xmlns:a16="http://schemas.microsoft.com/office/drawing/2014/main" id="{1B10C9C4-4FE9-D2F2-8B9D-E8DC17C054AD}"/>
              </a:ext>
            </a:extLst>
          </p:cNvPr>
          <p:cNvSpPr txBox="1">
            <a:spLocks/>
          </p:cNvSpPr>
          <p:nvPr/>
        </p:nvSpPr>
        <p:spPr>
          <a:xfrm>
            <a:off x="647700" y="476991"/>
            <a:ext cx="10515600" cy="6171459"/>
          </a:xfrm>
          <a:prstGeom prst="rect">
            <a:avLst/>
          </a:prstGeom>
          <a:solidFill>
            <a:srgbClr val="E6D6B9">
              <a:alpha val="25000"/>
            </a:srgbClr>
          </a:solidFill>
        </p:spPr>
        <p:txBody>
          <a:bodyPr spcFirstLastPara="1" wrap="square" lIns="91425" tIns="91425" rIns="91425" bIns="91425" anchor="t" anchorCtr="0">
            <a:noAutofit/>
          </a:bodyPr>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spcBef>
                <a:spcPts val="0"/>
              </a:spcBef>
              <a:buClr>
                <a:schemeClr val="dk1"/>
              </a:buClr>
              <a:buSzPts val="935"/>
              <a:buFont typeface="Arial"/>
              <a:buNone/>
            </a:pPr>
            <a:r>
              <a:rPr lang="en-GB" sz="1400" b="1" dirty="0">
                <a:solidFill>
                  <a:schemeClr val="dk1"/>
                </a:solidFill>
                <a:ea typeface="Calibri"/>
                <a:sym typeface="Calibri"/>
              </a:rPr>
              <a:t>Happy festival helps race relations 	</a:t>
            </a:r>
            <a:r>
              <a:rPr lang="en-GB" sz="1400" i="1" dirty="0">
                <a:solidFill>
                  <a:schemeClr val="dk1"/>
                </a:solidFill>
                <a:ea typeface="Calibri"/>
                <a:sym typeface="Calibri"/>
              </a:rPr>
              <a:t>The Guardian; </a:t>
            </a:r>
            <a:r>
              <a:rPr lang="en-GB" sz="1400" dirty="0">
                <a:solidFill>
                  <a:schemeClr val="dk1"/>
                </a:solidFill>
                <a:ea typeface="Calibri"/>
                <a:sym typeface="Calibri"/>
              </a:rPr>
              <a:t>May 30, 1972, pg. 24</a:t>
            </a:r>
          </a:p>
          <a:p>
            <a:pPr>
              <a:lnSpc>
                <a:spcPct val="97916"/>
              </a:lnSpc>
              <a:spcBef>
                <a:spcPts val="0"/>
              </a:spcBef>
              <a:buSzPts val="935"/>
            </a:pPr>
            <a:endParaRPr lang="en-GB" sz="1350" dirty="0">
              <a:solidFill>
                <a:schemeClr val="dk1"/>
              </a:solidFill>
              <a:ea typeface="Calibri"/>
              <a:sym typeface="Calibri"/>
            </a:endParaRP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The </a:t>
            </a:r>
            <a:r>
              <a:rPr lang="en-GB" sz="1500" dirty="0">
                <a:solidFill>
                  <a:srgbClr val="FF0000"/>
                </a:solidFill>
                <a:ea typeface="Calibri"/>
                <a:sym typeface="Calibri"/>
              </a:rPr>
              <a:t>Alexandra Park </a:t>
            </a:r>
            <a:r>
              <a:rPr lang="en-GB" sz="1500" dirty="0">
                <a:solidFill>
                  <a:schemeClr val="dk1"/>
                </a:solidFill>
                <a:ea typeface="Calibri"/>
                <a:sym typeface="Calibri"/>
              </a:rPr>
              <a:t>Festival in Manchester’s </a:t>
            </a:r>
            <a:r>
              <a:rPr lang="en-GB" sz="1500" dirty="0">
                <a:solidFill>
                  <a:srgbClr val="FF0000"/>
                </a:solidFill>
                <a:ea typeface="Calibri"/>
                <a:sym typeface="Calibri"/>
              </a:rPr>
              <a:t>Moss Side</a:t>
            </a:r>
            <a:r>
              <a:rPr lang="en-GB" sz="1500" dirty="0">
                <a:solidFill>
                  <a:schemeClr val="dk1"/>
                </a:solidFill>
                <a:ea typeface="Calibri"/>
                <a:sym typeface="Calibri"/>
              </a:rPr>
              <a:t>, which took place yesterday like dozens of other </a:t>
            </a:r>
            <a:r>
              <a:rPr lang="en-GB" sz="1500" dirty="0">
                <a:solidFill>
                  <a:srgbClr val="FF0000"/>
                </a:solidFill>
                <a:ea typeface="Calibri"/>
                <a:sym typeface="Calibri"/>
              </a:rPr>
              <a:t>Bank Holiday</a:t>
            </a:r>
            <a:r>
              <a:rPr lang="en-GB" sz="1500" dirty="0">
                <a:solidFill>
                  <a:schemeClr val="dk1"/>
                </a:solidFill>
                <a:ea typeface="Calibri"/>
                <a:sym typeface="Calibri"/>
              </a:rPr>
              <a:t> events throughout the country, is now assuming a new importance as a </a:t>
            </a:r>
            <a:r>
              <a:rPr lang="en-GB" sz="1500" dirty="0">
                <a:solidFill>
                  <a:srgbClr val="FF0000"/>
                </a:solidFill>
                <a:ea typeface="Calibri"/>
                <a:sym typeface="Calibri"/>
              </a:rPr>
              <a:t>focal point of improving race relations </a:t>
            </a:r>
            <a:r>
              <a:rPr lang="en-GB" sz="1500" dirty="0">
                <a:solidFill>
                  <a:schemeClr val="dk1"/>
                </a:solidFill>
                <a:ea typeface="Calibri"/>
                <a:sym typeface="Calibri"/>
              </a:rPr>
              <a:t>in the community.</a:t>
            </a: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The festival was started three years ago to celebrate the centenary of the park, which lies to the South of the Moss Side area, where one third of the </a:t>
            </a:r>
            <a:r>
              <a:rPr lang="en-GB" sz="1500" dirty="0">
                <a:solidFill>
                  <a:srgbClr val="FF0000"/>
                </a:solidFill>
                <a:ea typeface="Calibri"/>
                <a:sym typeface="Calibri"/>
              </a:rPr>
              <a:t>30,000 community are West Indians.</a:t>
            </a: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This year the Leeward Islands Association, which represents the West Indians, combined with the organisers to put on a festival which had more of the flavour of the West Indian carnival than the mere staid British procession.</a:t>
            </a: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As gaily-coloured </a:t>
            </a:r>
            <a:r>
              <a:rPr lang="en-GB" sz="1500" dirty="0">
                <a:solidFill>
                  <a:srgbClr val="FF0000"/>
                </a:solidFill>
                <a:ea typeface="Calibri"/>
                <a:sym typeface="Calibri"/>
              </a:rPr>
              <a:t>steel bands and West Indian dancers </a:t>
            </a:r>
            <a:r>
              <a:rPr lang="en-GB" sz="1500" dirty="0">
                <a:solidFill>
                  <a:schemeClr val="dk1"/>
                </a:solidFill>
                <a:ea typeface="Calibri"/>
                <a:sym typeface="Calibri"/>
              </a:rPr>
              <a:t>joined the more traditional lorry-borne floats. Mr Moses Leader, the chairman of the association, said he was hoping that the festival would now be expanded to provide an even greater opportunity for the </a:t>
            </a:r>
            <a:r>
              <a:rPr lang="en-GB" sz="1500" dirty="0">
                <a:solidFill>
                  <a:srgbClr val="FF0000"/>
                </a:solidFill>
                <a:ea typeface="Calibri"/>
                <a:sym typeface="Calibri"/>
              </a:rPr>
              <a:t>two races to work together and understand each other.</a:t>
            </a: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Moss Side, a decaying area of Victorian terraces, which is rapidly being torn apart by the bulldozers under the corporation’s slum clearance programme, houses one out of three West Indians in the Greater Manchester area. Although its former residents are now being scattered to the suburbs, Mr Leader said that the festival could provide an ideal basis for them all to meet again once a year.</a:t>
            </a: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The committee has been working for nearly a year to organise the festival, which </a:t>
            </a:r>
            <a:r>
              <a:rPr lang="en-GB" sz="1500" dirty="0">
                <a:solidFill>
                  <a:srgbClr val="FF0000"/>
                </a:solidFill>
                <a:ea typeface="Calibri"/>
                <a:sym typeface="Calibri"/>
              </a:rPr>
              <a:t>included processions, a carnival queen, dances and football matches, and has financed it through jumble sales, a charity </a:t>
            </a:r>
            <a:r>
              <a:rPr lang="en-GB" sz="1500" dirty="0" err="1">
                <a:solidFill>
                  <a:srgbClr val="FF0000"/>
                </a:solidFill>
                <a:ea typeface="Calibri"/>
                <a:sym typeface="Calibri"/>
              </a:rPr>
              <a:t>shop,and</a:t>
            </a:r>
            <a:r>
              <a:rPr lang="en-GB" sz="1500" dirty="0">
                <a:solidFill>
                  <a:srgbClr val="FF0000"/>
                </a:solidFill>
                <a:ea typeface="Calibri"/>
                <a:sym typeface="Calibri"/>
              </a:rPr>
              <a:t> donations. </a:t>
            </a:r>
            <a:r>
              <a:rPr lang="en-GB" sz="1500" dirty="0">
                <a:solidFill>
                  <a:schemeClr val="dk1"/>
                </a:solidFill>
                <a:ea typeface="Calibri"/>
                <a:sym typeface="Calibri"/>
              </a:rPr>
              <a:t>“It is ideal as a link between black and white by which both can understand the other and learn </a:t>
            </a:r>
            <a:r>
              <a:rPr lang="en-GB" sz="1500" dirty="0">
                <a:solidFill>
                  <a:srgbClr val="FF0000"/>
                </a:solidFill>
                <a:ea typeface="Calibri"/>
                <a:sym typeface="Calibri"/>
              </a:rPr>
              <a:t>mutual respect, which leads to good race relations</a:t>
            </a:r>
            <a:r>
              <a:rPr lang="en-GB" sz="1500" dirty="0">
                <a:solidFill>
                  <a:schemeClr val="dk1"/>
                </a:solidFill>
                <a:ea typeface="Calibri"/>
                <a:sym typeface="Calibri"/>
              </a:rPr>
              <a:t>,” Mr Leader said.</a:t>
            </a:r>
          </a:p>
          <a:p>
            <a:pPr marL="0" lvl="0" indent="0" algn="l" rtl="0">
              <a:lnSpc>
                <a:spcPct val="97916"/>
              </a:lnSpc>
              <a:spcBef>
                <a:spcPts val="800"/>
              </a:spcBef>
              <a:spcAft>
                <a:spcPts val="0"/>
              </a:spcAft>
              <a:buClr>
                <a:schemeClr val="dk1"/>
              </a:buClr>
              <a:buSzPts val="935"/>
              <a:buFont typeface="Arial"/>
              <a:buNone/>
            </a:pPr>
            <a:r>
              <a:rPr lang="en-GB" sz="1500" dirty="0">
                <a:solidFill>
                  <a:schemeClr val="dk1"/>
                </a:solidFill>
                <a:ea typeface="Calibri"/>
                <a:sym typeface="Calibri"/>
              </a:rPr>
              <a:t>Mr John Rayner, a dispatch manager who is the festival chairman, said: “I think this festival is </a:t>
            </a:r>
            <a:r>
              <a:rPr lang="en-GB" sz="1500" dirty="0">
                <a:solidFill>
                  <a:srgbClr val="FF0000"/>
                </a:solidFill>
                <a:ea typeface="Calibri"/>
                <a:sym typeface="Calibri"/>
              </a:rPr>
              <a:t>unique in Manchester. </a:t>
            </a:r>
            <a:r>
              <a:rPr lang="en-GB" sz="1500" dirty="0">
                <a:solidFill>
                  <a:schemeClr val="dk1"/>
                </a:solidFill>
                <a:ea typeface="Calibri"/>
                <a:sym typeface="Calibri"/>
              </a:rPr>
              <a:t>Race relations in Moss Side are already excellent, and this sort of thing should make them even better”.</a:t>
            </a:r>
          </a:p>
          <a:p>
            <a:pPr>
              <a:lnSpc>
                <a:spcPct val="105000"/>
              </a:lnSpc>
              <a:spcBef>
                <a:spcPts val="800"/>
              </a:spcBef>
              <a:spcAft>
                <a:spcPts val="1200"/>
              </a:spcAft>
              <a:buSzPts val="935"/>
            </a:pPr>
            <a:endParaRPr lang="en-GB" sz="2029" dirty="0">
              <a:ea typeface="Calibri"/>
              <a:sym typeface="Calibri"/>
            </a:endParaRPr>
          </a:p>
        </p:txBody>
      </p:sp>
    </p:spTree>
    <p:extLst>
      <p:ext uri="{BB962C8B-B14F-4D97-AF65-F5344CB8AC3E}">
        <p14:creationId xmlns:p14="http://schemas.microsoft.com/office/powerpoint/2010/main" val="282985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8AC6-E8B1-8344-397F-4CA95C122EAA}"/>
              </a:ext>
            </a:extLst>
          </p:cNvPr>
          <p:cNvSpPr>
            <a:spLocks noGrp="1"/>
          </p:cNvSpPr>
          <p:nvPr>
            <p:ph type="title"/>
          </p:nvPr>
        </p:nvSpPr>
        <p:spPr/>
        <p:txBody>
          <a:bodyPr>
            <a:normAutofit/>
          </a:bodyPr>
          <a:lstStyle/>
          <a:p>
            <a:pPr marL="0" lvl="0" indent="0" algn="l" rtl="0">
              <a:spcBef>
                <a:spcPts val="0"/>
              </a:spcBef>
              <a:spcAft>
                <a:spcPts val="0"/>
              </a:spcAft>
              <a:buNone/>
            </a:pPr>
            <a:r>
              <a:rPr lang="en-GB" sz="3200" dirty="0">
                <a:latin typeface="Arial" panose="020B0604020202020204" pitchFamily="34" charset="0"/>
              </a:rPr>
              <a:t>Manchester Caribbean Carnival – Newspapers </a:t>
            </a:r>
            <a:r>
              <a:rPr lang="en-GB" sz="3200" dirty="0">
                <a:solidFill>
                  <a:schemeClr val="bg1"/>
                </a:solidFill>
                <a:latin typeface="Arial" panose="020B0604020202020204" pitchFamily="34" charset="0"/>
              </a:rPr>
              <a:t>2</a:t>
            </a:r>
          </a:p>
        </p:txBody>
      </p:sp>
      <p:pic>
        <p:nvPicPr>
          <p:cNvPr id="4" name="Picture 11">
            <a:extLst>
              <a:ext uri="{FF2B5EF4-FFF2-40B4-BE49-F238E27FC236}">
                <a16:creationId xmlns:a16="http://schemas.microsoft.com/office/drawing/2014/main" id="{1E3D1499-A60E-61C6-E6D8-1DAC293A5D7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075414"/>
            <a:ext cx="11353800" cy="1829711"/>
          </a:xfrm>
          <a:prstGeom prst="rect">
            <a:avLst/>
          </a:prstGeom>
        </p:spPr>
      </p:pic>
      <p:sp>
        <p:nvSpPr>
          <p:cNvPr id="3" name="Content Placeholder 2">
            <a:extLst>
              <a:ext uri="{FF2B5EF4-FFF2-40B4-BE49-F238E27FC236}">
                <a16:creationId xmlns:a16="http://schemas.microsoft.com/office/drawing/2014/main" id="{2798ACAF-D521-96B6-F142-7B9B8865C392}"/>
              </a:ext>
            </a:extLst>
          </p:cNvPr>
          <p:cNvSpPr>
            <a:spLocks noGrp="1"/>
          </p:cNvSpPr>
          <p:nvPr>
            <p:ph idx="1"/>
          </p:nvPr>
        </p:nvSpPr>
        <p:spPr>
          <a:xfrm>
            <a:off x="357188" y="1370689"/>
            <a:ext cx="10996612" cy="1829711"/>
          </a:xfrm>
        </p:spPr>
        <p:txBody>
          <a:bodyPr/>
          <a:lstStyle/>
          <a:p>
            <a:pPr lvl="0"/>
            <a:r>
              <a:rPr lang="en-GB" sz="3200" b="1" dirty="0">
                <a:latin typeface="Arial" panose="020B0604020202020204" pitchFamily="34" charset="0"/>
              </a:rPr>
              <a:t>Read the article below - “</a:t>
            </a:r>
            <a:r>
              <a:rPr lang="en-GB" sz="3200" b="1" i="1" dirty="0">
                <a:latin typeface="Arial" panose="020B0604020202020204" pitchFamily="34" charset="0"/>
              </a:rPr>
              <a:t>We are all for Manchester</a:t>
            </a:r>
            <a:r>
              <a:rPr lang="en-GB" sz="3200" b="1" dirty="0">
                <a:latin typeface="Arial" panose="020B0604020202020204" pitchFamily="34" charset="0"/>
              </a:rPr>
              <a:t>.” </a:t>
            </a:r>
            <a:endParaRPr lang="en-GB" sz="3200" dirty="0">
              <a:latin typeface="Arial" panose="020B0604020202020204" pitchFamily="34" charset="0"/>
            </a:endParaRPr>
          </a:p>
          <a:p>
            <a:pPr marL="0" lvl="0" indent="0">
              <a:buNone/>
            </a:pPr>
            <a:r>
              <a:rPr lang="en-GB" sz="3200" dirty="0">
                <a:latin typeface="Arial" panose="020B0604020202020204" pitchFamily="34" charset="0"/>
              </a:rPr>
              <a:t>What does the article suggest about Carnival in the 1970’s?       </a:t>
            </a:r>
          </a:p>
          <a:p>
            <a:pPr algn="ctr"/>
            <a:endParaRPr lang="en-US" dirty="0"/>
          </a:p>
        </p:txBody>
      </p:sp>
      <p:sp>
        <p:nvSpPr>
          <p:cNvPr id="5" name="Google Shape;111;p21">
            <a:extLst>
              <a:ext uri="{FF2B5EF4-FFF2-40B4-BE49-F238E27FC236}">
                <a16:creationId xmlns:a16="http://schemas.microsoft.com/office/drawing/2014/main" id="{3728198F-DAB9-8077-D0F8-6C1FCFDFB349}"/>
              </a:ext>
            </a:extLst>
          </p:cNvPr>
          <p:cNvSpPr txBox="1">
            <a:spLocks/>
          </p:cNvSpPr>
          <p:nvPr/>
        </p:nvSpPr>
        <p:spPr>
          <a:xfrm>
            <a:off x="647700" y="3124200"/>
            <a:ext cx="10515600" cy="3524250"/>
          </a:xfrm>
          <a:prstGeom prst="rect">
            <a:avLst/>
          </a:prstGeom>
          <a:solidFill>
            <a:srgbClr val="E6D6B9">
              <a:alpha val="25000"/>
            </a:srgbClr>
          </a:solidFill>
        </p:spPr>
        <p:txBody>
          <a:bodyPr spcFirstLastPara="1" wrap="square" lIns="91425" tIns="91425" rIns="91425" bIns="91425" anchor="t" anchorCtr="0">
            <a:noAutofit/>
          </a:bodyPr>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spcBef>
                <a:spcPts val="0"/>
              </a:spcBef>
              <a:buClr>
                <a:schemeClr val="dk1"/>
              </a:buClr>
              <a:buSzPts val="935"/>
              <a:buFont typeface="Arial"/>
              <a:buNone/>
            </a:pPr>
            <a:r>
              <a:rPr lang="en-GB" sz="2400" b="1" dirty="0"/>
              <a:t>We are all for Manchester!, </a:t>
            </a:r>
            <a:r>
              <a:rPr lang="en-GB" sz="2400" i="1" dirty="0"/>
              <a:t>Manchester Evening News</a:t>
            </a:r>
            <a:r>
              <a:rPr lang="en-GB" sz="2400" dirty="0"/>
              <a:t>, 1976</a:t>
            </a:r>
          </a:p>
          <a:p>
            <a:pPr algn="ctr">
              <a:lnSpc>
                <a:spcPct val="90000"/>
              </a:lnSpc>
              <a:spcBef>
                <a:spcPts val="0"/>
              </a:spcBef>
              <a:buClr>
                <a:schemeClr val="dk1"/>
              </a:buClr>
              <a:buSzPts val="935"/>
              <a:buFont typeface="Arial"/>
              <a:buNone/>
            </a:pPr>
            <a:endParaRPr lang="en-GB" sz="2000" dirty="0"/>
          </a:p>
          <a:p>
            <a:pPr algn="ctr">
              <a:lnSpc>
                <a:spcPct val="90000"/>
              </a:lnSpc>
              <a:spcBef>
                <a:spcPts val="0"/>
              </a:spcBef>
              <a:buClr>
                <a:schemeClr val="dk1"/>
              </a:buClr>
              <a:buSzPts val="935"/>
            </a:pPr>
            <a:r>
              <a:rPr lang="en-GB" sz="2000" i="1" dirty="0"/>
              <a:t>Mancunians accused us of anti-Manchester bias when we put a picture (of the Carnival Queen) on page 15 of last week’s issue: ‘Are we not good enough for your front page? An irate reader asks. And he continued: “And journalistically speaking I think it would have made good sense if that picture appeared on the front page because it is such a beautiful shot and, moreover, Manchester deserves better treatment. No argument about that so here once again folks is the heart-warming sight of 21-year-old Irma Brandy, newly crowned Manchester Carnival Queen, getting a well-deserved hug and kiss from Mother Brandy. “Well done my little girl” she seems to be saying. And we share that view too.</a:t>
            </a:r>
            <a:endParaRPr lang="en-GB" sz="2000" dirty="0"/>
          </a:p>
          <a:p>
            <a:pPr algn="ctr">
              <a:lnSpc>
                <a:spcPct val="90000"/>
              </a:lnSpc>
              <a:spcBef>
                <a:spcPts val="0"/>
              </a:spcBef>
              <a:buClr>
                <a:schemeClr val="dk1"/>
              </a:buClr>
              <a:buSzPts val="935"/>
              <a:buFont typeface="Arial"/>
              <a:buNone/>
            </a:pPr>
            <a:br>
              <a:rPr lang="en-GB" sz="1400" dirty="0"/>
            </a:br>
            <a:endParaRPr lang="en-GB" sz="2029" dirty="0">
              <a:ea typeface="Calibri"/>
              <a:sym typeface="Calibri"/>
            </a:endParaRPr>
          </a:p>
        </p:txBody>
      </p:sp>
    </p:spTree>
    <p:extLst>
      <p:ext uri="{BB962C8B-B14F-4D97-AF65-F5344CB8AC3E}">
        <p14:creationId xmlns:p14="http://schemas.microsoft.com/office/powerpoint/2010/main" val="104391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fontScale="90000"/>
          </a:bodyPr>
          <a:lstStyle/>
          <a:p>
            <a:r>
              <a:rPr lang="en-GB" sz="3200" dirty="0"/>
              <a:t>Reflection - How useful are newspaper articles for telling us about the significance of Carnival?</a:t>
            </a:r>
            <a:endParaRPr lang="en-US" dirty="0"/>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3749018102"/>
              </p:ext>
            </p:extLst>
          </p:nvPr>
        </p:nvGraphicFramePr>
        <p:xfrm>
          <a:off x="357187" y="1460926"/>
          <a:ext cx="10945813" cy="4840814"/>
        </p:xfrm>
        <a:graphic>
          <a:graphicData uri="http://schemas.openxmlformats.org/drawingml/2006/table">
            <a:tbl>
              <a:tblPr firstRow="1"/>
              <a:tblGrid>
                <a:gridCol w="1402723">
                  <a:extLst>
                    <a:ext uri="{9D8B030D-6E8A-4147-A177-3AD203B41FA5}">
                      <a16:colId xmlns:a16="http://schemas.microsoft.com/office/drawing/2014/main" val="20000"/>
                    </a:ext>
                  </a:extLst>
                </a:gridCol>
                <a:gridCol w="2978541">
                  <a:extLst>
                    <a:ext uri="{9D8B030D-6E8A-4147-A177-3AD203B41FA5}">
                      <a16:colId xmlns:a16="http://schemas.microsoft.com/office/drawing/2014/main" val="20001"/>
                    </a:ext>
                  </a:extLst>
                </a:gridCol>
                <a:gridCol w="3859448">
                  <a:extLst>
                    <a:ext uri="{9D8B030D-6E8A-4147-A177-3AD203B41FA5}">
                      <a16:colId xmlns:a16="http://schemas.microsoft.com/office/drawing/2014/main" val="20002"/>
                    </a:ext>
                  </a:extLst>
                </a:gridCol>
                <a:gridCol w="2705101">
                  <a:extLst>
                    <a:ext uri="{9D8B030D-6E8A-4147-A177-3AD203B41FA5}">
                      <a16:colId xmlns:a16="http://schemas.microsoft.com/office/drawing/2014/main" val="20003"/>
                    </a:ext>
                  </a:extLst>
                </a:gridCol>
              </a:tblGrid>
              <a:tr h="1396574">
                <a:tc>
                  <a:txBody>
                    <a:bodyPr/>
                    <a:lstStyle/>
                    <a:p>
                      <a:pPr algn="l">
                        <a:defRPr/>
                      </a:pPr>
                      <a:r>
                        <a:rPr lang="en-US" sz="1600" b="1" u="none">
                          <a:solidFill>
                            <a:srgbClr val="000000"/>
                          </a:solidFill>
                          <a:latin typeface="+mn-lt"/>
                        </a:rPr>
                        <a:t>Title</a:t>
                      </a:r>
                      <a:endParaRPr lang="en-US" sz="1600" b="1">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2400" b="1">
                          <a:latin typeface="Arial" panose="020B0604020202020204" pitchFamily="34" charset="0"/>
                        </a:rPr>
                        <a:t>Useful because…</a:t>
                      </a:r>
                    </a:p>
                    <a:p>
                      <a:r>
                        <a:rPr lang="en-GB" sz="1200"/>
                        <a:t>(What is this type of evidence useful for telling us about the significance of Carnival? What makes this type of evidence reliable?)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2400" b="1">
                          <a:latin typeface="Arial" panose="020B0604020202020204" pitchFamily="34" charset="0"/>
                        </a:rPr>
                        <a:t>Not so useful because…</a:t>
                      </a:r>
                    </a:p>
                    <a:p>
                      <a:r>
                        <a:rPr lang="en-GB" sz="1200"/>
                        <a:t>(What is this type of evidence less useful for telling us about the significance of </a:t>
                      </a:r>
                      <a:r>
                        <a:rPr lang="en-GB" sz="1200" err="1"/>
                        <a:t>Carnival?What</a:t>
                      </a:r>
                      <a:r>
                        <a:rPr lang="en-GB" sz="1200"/>
                        <a:t> makes this type of evidence less reliable?)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r>
                        <a:rPr lang="en-GB" sz="2400" b="1">
                          <a:latin typeface="Arial" panose="020B0604020202020204" pitchFamily="34" charset="0"/>
                        </a:rPr>
                        <a:t>More useful if…</a:t>
                      </a:r>
                    </a:p>
                    <a:p>
                      <a:r>
                        <a:rPr lang="en-GB" sz="1200"/>
                        <a:t>(What other evidence would you like to see to tell you more about the significance of Carnival?)</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1909797">
                <a:tc>
                  <a:txBody>
                    <a:bodyPr/>
                    <a:lstStyle/>
                    <a:p>
                      <a:pPr algn="l">
                        <a:defRPr/>
                      </a:pPr>
                      <a:r>
                        <a:rPr lang="en-GB" sz="1600">
                          <a:latin typeface="Arial" panose="020B0604020202020204" pitchFamily="34" charset="0"/>
                        </a:rPr>
                        <a:t>Newspapers</a:t>
                      </a:r>
                      <a:endParaRPr lang="en-US" sz="160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3057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9F7B-1BF3-31B3-7C87-45615B08347D}"/>
              </a:ext>
            </a:extLst>
          </p:cNvPr>
          <p:cNvSpPr>
            <a:spLocks noGrp="1"/>
          </p:cNvSpPr>
          <p:nvPr>
            <p:ph type="title"/>
          </p:nvPr>
        </p:nvSpPr>
        <p:spPr/>
        <p:txBody>
          <a:bodyPr>
            <a:normAutofit fontScale="90000"/>
          </a:bodyPr>
          <a:lstStyle/>
          <a:p>
            <a:r>
              <a:rPr lang="en-GB" sz="3200" b="1" dirty="0">
                <a:latin typeface="Arial" panose="020B0604020202020204" pitchFamily="34" charset="0"/>
              </a:rPr>
              <a:t>Lesson 1: What can newspapers tell us about the significance of carnival to the Manchester Community in the 1970’s?</a:t>
            </a:r>
            <a:endParaRPr lang="en-US" dirty="0"/>
          </a:p>
        </p:txBody>
      </p:sp>
      <p:sp>
        <p:nvSpPr>
          <p:cNvPr id="3" name="Text Placeholder 2">
            <a:extLst>
              <a:ext uri="{FF2B5EF4-FFF2-40B4-BE49-F238E27FC236}">
                <a16:creationId xmlns:a16="http://schemas.microsoft.com/office/drawing/2014/main" id="{6A13487E-9F47-D9B8-689F-4624066850D4}"/>
              </a:ext>
            </a:extLst>
          </p:cNvPr>
          <p:cNvSpPr>
            <a:spLocks noGrp="1"/>
          </p:cNvSpPr>
          <p:nvPr>
            <p:ph type="body" sz="quarter" idx="10"/>
          </p:nvPr>
        </p:nvSpPr>
        <p:spPr/>
        <p:txBody>
          <a:bodyPr/>
          <a:lstStyle/>
          <a:p>
            <a:r>
              <a:rPr lang="en-US" dirty="0"/>
              <a:t>Key Stage 3</a:t>
            </a:r>
          </a:p>
        </p:txBody>
      </p:sp>
      <p:sp>
        <p:nvSpPr>
          <p:cNvPr id="4" name="Content Placeholder 3">
            <a:extLst>
              <a:ext uri="{FF2B5EF4-FFF2-40B4-BE49-F238E27FC236}">
                <a16:creationId xmlns:a16="http://schemas.microsoft.com/office/drawing/2014/main" id="{A5C08689-1D38-1EDF-31F4-DFCAAFE2FD6F}"/>
              </a:ext>
            </a:extLst>
          </p:cNvPr>
          <p:cNvSpPr>
            <a:spLocks noGrp="1"/>
          </p:cNvSpPr>
          <p:nvPr>
            <p:ph idx="1"/>
          </p:nvPr>
        </p:nvSpPr>
        <p:spPr/>
        <p:txBody>
          <a:bodyPr/>
          <a:lstStyle/>
          <a:p>
            <a:pPr marL="342900" indent="-342900">
              <a:buFont typeface="Arial" panose="020B0604020202020204" pitchFamily="34" charset="0"/>
              <a:buChar char="•"/>
            </a:pPr>
            <a:r>
              <a:rPr lang="en-GB" dirty="0"/>
              <a:t>Develop historical enquiry skills by using historical evidence to find out about a topic in the past.</a:t>
            </a:r>
          </a:p>
          <a:p>
            <a:pPr marL="342900" indent="-342900">
              <a:buFont typeface="Arial" panose="020B0604020202020204" pitchFamily="34" charset="0"/>
              <a:buChar char="•"/>
            </a:pPr>
            <a:r>
              <a:rPr lang="en-GB" dirty="0"/>
              <a:t>Explore diverse and inclusive histories that students will be less familiar with / are less often studied in the classroom.</a:t>
            </a:r>
          </a:p>
          <a:p>
            <a:pPr marL="342900" indent="-342900">
              <a:buFont typeface="Arial" panose="020B0604020202020204" pitchFamily="34" charset="0"/>
              <a:buChar char="•"/>
            </a:pPr>
            <a:r>
              <a:rPr lang="en-GB" dirty="0"/>
              <a:t>Analyse local source material, including newspapers</a:t>
            </a:r>
          </a:p>
          <a:p>
            <a:pPr marL="342900" indent="-342900">
              <a:buFont typeface="Arial" panose="020B0604020202020204" pitchFamily="34" charset="0"/>
              <a:buChar char="•"/>
            </a:pPr>
            <a:endParaRPr lang="en-GB" dirty="0"/>
          </a:p>
          <a:p>
            <a:r>
              <a:rPr lang="en-GB" sz="1600" dirty="0">
                <a:latin typeface="Arial" panose="020B0604020202020204" pitchFamily="34" charset="0"/>
              </a:rPr>
              <a:t>The following PPT was produced by Michelle O’Neill, Head of History at Wellacre Academy in Trafford, Manchester and Jessica White, former PhD student at Manchester University and now lecturer in Black British History at the University of Liverpool.  It focuses on the use of newspapers as evidence to explore the significance of carnival to the Manchester community in the 1970s.  For more information, see </a:t>
            </a:r>
            <a:r>
              <a:rPr lang="en-GB" sz="1600" dirty="0">
                <a:latin typeface="Arial" panose="020B0604020202020204" pitchFamily="34" charset="0"/>
                <a:hlinkClick r:id="rId3"/>
              </a:rPr>
              <a:t>Overview and Scheme of Work</a:t>
            </a:r>
            <a:r>
              <a:rPr lang="en-GB" sz="1600" dirty="0">
                <a:latin typeface="Arial" panose="020B0604020202020204" pitchFamily="34" charset="0"/>
              </a:rPr>
              <a:t>.</a:t>
            </a:r>
          </a:p>
          <a:p>
            <a:endParaRPr lang="en-US" dirty="0"/>
          </a:p>
        </p:txBody>
      </p:sp>
    </p:spTree>
    <p:extLst>
      <p:ext uri="{BB962C8B-B14F-4D97-AF65-F5344CB8AC3E}">
        <p14:creationId xmlns:p14="http://schemas.microsoft.com/office/powerpoint/2010/main" val="124272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997D0D-9988-498A-8D32-CAFF5AC0B5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77826" y="565830"/>
            <a:ext cx="9636347" cy="5896462"/>
          </a:xfrm>
          <a:prstGeom prst="rect">
            <a:avLst/>
          </a:prstGeom>
        </p:spPr>
      </p:pic>
      <p:sp>
        <p:nvSpPr>
          <p:cNvPr id="2" name="Title 1">
            <a:extLst>
              <a:ext uri="{FF2B5EF4-FFF2-40B4-BE49-F238E27FC236}">
                <a16:creationId xmlns:a16="http://schemas.microsoft.com/office/drawing/2014/main" id="{40687A83-8913-49E6-A715-95A016FBF067}"/>
              </a:ext>
            </a:extLst>
          </p:cNvPr>
          <p:cNvSpPr>
            <a:spLocks noGrp="1"/>
          </p:cNvSpPr>
          <p:nvPr>
            <p:ph type="title"/>
          </p:nvPr>
        </p:nvSpPr>
        <p:spPr/>
        <p:txBody>
          <a:bodyPr/>
          <a:lstStyle/>
          <a:p>
            <a:r>
              <a:rPr lang="en-GB"/>
              <a:t>More resources</a:t>
            </a:r>
          </a:p>
        </p:txBody>
      </p:sp>
      <p:sp>
        <p:nvSpPr>
          <p:cNvPr id="18" name="TextBox 17">
            <a:extLst>
              <a:ext uri="{FF2B5EF4-FFF2-40B4-BE49-F238E27FC236}">
                <a16:creationId xmlns:a16="http://schemas.microsoft.com/office/drawing/2014/main" id="{90CF117D-5386-4B3F-8C25-BEFC6FF36C12}"/>
              </a:ext>
            </a:extLst>
          </p:cNvPr>
          <p:cNvSpPr txBox="1"/>
          <p:nvPr/>
        </p:nvSpPr>
        <p:spPr>
          <a:xfrm>
            <a:off x="3051544" y="1382233"/>
            <a:ext cx="6253670" cy="461665"/>
          </a:xfrm>
          <a:prstGeom prst="rect">
            <a:avLst/>
          </a:prstGeom>
          <a:noFill/>
        </p:spPr>
        <p:txBody>
          <a:bodyPr wrap="square" rtlCol="0">
            <a:spAutoFit/>
          </a:bodyPr>
          <a:lstStyle/>
          <a:p>
            <a:pPr algn="ctr"/>
            <a:r>
              <a:rPr lang="en-GB" sz="2400"/>
              <a:t>MORE RESOURSCES AT</a:t>
            </a:r>
          </a:p>
        </p:txBody>
      </p:sp>
      <p:sp>
        <p:nvSpPr>
          <p:cNvPr id="15" name="TextBox 14">
            <a:extLst>
              <a:ext uri="{FF2B5EF4-FFF2-40B4-BE49-F238E27FC236}">
                <a16:creationId xmlns:a16="http://schemas.microsoft.com/office/drawing/2014/main" id="{7E786403-4259-401C-B5EB-BBB01A8E16A0}"/>
              </a:ext>
            </a:extLst>
          </p:cNvPr>
          <p:cNvSpPr txBox="1"/>
          <p:nvPr/>
        </p:nvSpPr>
        <p:spPr>
          <a:xfrm>
            <a:off x="3264195" y="2642027"/>
            <a:ext cx="6118718" cy="1308050"/>
          </a:xfrm>
          <a:prstGeom prst="rect">
            <a:avLst/>
          </a:prstGeom>
        </p:spPr>
        <p:txBody>
          <a:bodyPr wrap="square" lIns="0" tIns="0" rIns="0" bIns="0" rtlCol="0" anchor="t">
            <a:spAutoFit/>
          </a:bodyPr>
          <a:lstStyle/>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endParaRPr lang="en-US" sz="3200" baseline="0">
              <a:solidFill>
                <a:schemeClr val="bg1">
                  <a:lumMod val="50000"/>
                </a:schemeClr>
              </a:solidFill>
              <a:latin typeface="Arial" panose="020B0604020202020204" pitchFamily="34" charset="0"/>
              <a:cs typeface="Arial" panose="020B0604020202020204" pitchFamily="34" charset="0"/>
            </a:endParaRPr>
          </a:p>
          <a:p>
            <a:pPr algn="ctr">
              <a:lnSpc>
                <a:spcPts val="3359"/>
              </a:lnSpc>
            </a:pPr>
            <a:r>
              <a:rPr lang="en-US" sz="3200" baseline="0">
                <a:solidFill>
                  <a:schemeClr val="bg1">
                    <a:lumMod val="50000"/>
                  </a:schemeClr>
                </a:solidFill>
                <a:latin typeface="Arial" panose="020B0604020202020204" pitchFamily="34" charset="0"/>
                <a:cs typeface="Arial" panose="020B0604020202020204" pitchFamily="34" charset="0"/>
              </a:rPr>
              <a:t> </a:t>
            </a:r>
          </a:p>
          <a:p>
            <a:pPr algn="ctr">
              <a:lnSpc>
                <a:spcPts val="3359"/>
              </a:lnSpc>
            </a:pPr>
            <a:r>
              <a:rPr lang="en-US" sz="3200" baseline="0">
                <a:solidFill>
                  <a:srgbClr val="737373"/>
                </a:solidFill>
                <a:latin typeface="Arial" panose="020B0604020202020204" pitchFamily="34" charset="0"/>
                <a:cs typeface="Arial" panose="020B0604020202020204" pitchFamily="34" charset="0"/>
                <a:hlinkClick r:id="rId4"/>
              </a:rPr>
              <a:t>contact@historicengland.org.uk</a:t>
            </a:r>
            <a:endParaRPr lang="en-US" sz="3200" baseline="0">
              <a:solidFill>
                <a:srgbClr val="737373"/>
              </a:solidFill>
              <a:latin typeface="Arial" panose="020B0604020202020204" pitchFamily="34" charset="0"/>
              <a:cs typeface="Arial" panose="020B0604020202020204" pitchFamily="34" charset="0"/>
            </a:endParaRPr>
          </a:p>
        </p:txBody>
      </p:sp>
      <p:pic>
        <p:nvPicPr>
          <p:cNvPr id="16" name="Picture 7" descr="Historic England logo">
            <a:extLst>
              <a:ext uri="{FF2B5EF4-FFF2-40B4-BE49-F238E27FC236}">
                <a16:creationId xmlns:a16="http://schemas.microsoft.com/office/drawing/2014/main" id="{1ED56333-3D6D-402E-AC99-95FEF75BA2F2}"/>
              </a:ext>
            </a:extLst>
          </p:cNvPr>
          <p:cNvPicPr>
            <a:picLocks noChangeAspect="1"/>
          </p:cNvPicPr>
          <p:nvPr/>
        </p:nvPicPr>
        <p:blipFill>
          <a:blip r:embed="rId5"/>
          <a:srcRect/>
          <a:stretch>
            <a:fillRect/>
          </a:stretch>
        </p:blipFill>
        <p:spPr>
          <a:xfrm>
            <a:off x="4120545" y="4515907"/>
            <a:ext cx="3950909" cy="1308050"/>
          </a:xfrm>
          <a:prstGeom prst="rect">
            <a:avLst/>
          </a:prstGeom>
        </p:spPr>
      </p:pic>
    </p:spTree>
    <p:extLst>
      <p:ext uri="{BB962C8B-B14F-4D97-AF65-F5344CB8AC3E}">
        <p14:creationId xmlns:p14="http://schemas.microsoft.com/office/powerpoint/2010/main" val="725073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041D16-28B0-A438-7DD6-B1B1BB98E9C3}"/>
              </a:ext>
            </a:extLst>
          </p:cNvPr>
          <p:cNvSpPr>
            <a:spLocks noGrp="1"/>
          </p:cNvSpPr>
          <p:nvPr>
            <p:ph type="title"/>
          </p:nvPr>
        </p:nvSpPr>
        <p:spPr/>
        <p:txBody>
          <a:bodyPr/>
          <a:lstStyle/>
          <a:p>
            <a:r>
              <a:rPr lang="en-GB" dirty="0"/>
              <a:t>What is going on in these images? </a:t>
            </a:r>
            <a:r>
              <a:rPr lang="en-GB" dirty="0">
                <a:solidFill>
                  <a:schemeClr val="bg1"/>
                </a:solidFill>
              </a:rPr>
              <a:t>1</a:t>
            </a:r>
          </a:p>
        </p:txBody>
      </p:sp>
      <p:pic>
        <p:nvPicPr>
          <p:cNvPr id="18" name="Picture 11">
            <a:extLst>
              <a:ext uri="{FF2B5EF4-FFF2-40B4-BE49-F238E27FC236}">
                <a16:creationId xmlns:a16="http://schemas.microsoft.com/office/drawing/2014/main" id="{C5FF545E-DC45-ED1B-DC16-452051B10F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6618" y="1193437"/>
            <a:ext cx="4233164" cy="2036880"/>
          </a:xfrm>
          <a:prstGeom prst="rect">
            <a:avLst/>
          </a:prstGeom>
        </p:spPr>
      </p:pic>
      <p:pic>
        <p:nvPicPr>
          <p:cNvPr id="11" name="Picture Placeholder 10" descr="A person in a big bright carnival outfit walking in a parade">
            <a:extLst>
              <a:ext uri="{FF2B5EF4-FFF2-40B4-BE49-F238E27FC236}">
                <a16:creationId xmlns:a16="http://schemas.microsoft.com/office/drawing/2014/main" id="{4575F48A-9472-C0FC-A512-59E511722D6E}"/>
              </a:ext>
              <a:ext uri="{C183D7F6-B498-43B3-948B-1728B52AA6E4}">
                <adec:decorative xmlns:adec="http://schemas.microsoft.com/office/drawing/2017/decorative" val="0"/>
              </a:ext>
            </a:extLst>
          </p:cNvPr>
          <p:cNvPicPr>
            <a:picLocks noGrp="1" noChangeAspect="1"/>
          </p:cNvPicPr>
          <p:nvPr>
            <p:ph type="pic" sz="quarter" idx="4294967295"/>
          </p:nvPr>
        </p:nvPicPr>
        <p:blipFill>
          <a:blip r:embed="rId5"/>
          <a:srcRect t="16682" b="16682"/>
          <a:stretch>
            <a:fillRect/>
          </a:stretch>
        </p:blipFill>
        <p:spPr>
          <a:xfrm>
            <a:off x="2020888" y="962025"/>
            <a:ext cx="3025775"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sp>
        <p:nvSpPr>
          <p:cNvPr id="17" name="TextBox 16">
            <a:extLst>
              <a:ext uri="{FF2B5EF4-FFF2-40B4-BE49-F238E27FC236}">
                <a16:creationId xmlns:a16="http://schemas.microsoft.com/office/drawing/2014/main" id="{A6924E47-CF9E-7889-4DFB-EDAD5EA0D8BB}"/>
              </a:ext>
            </a:extLst>
          </p:cNvPr>
          <p:cNvSpPr txBox="1"/>
          <p:nvPr/>
        </p:nvSpPr>
        <p:spPr>
          <a:xfrm>
            <a:off x="6910174" y="1589289"/>
            <a:ext cx="4086051" cy="1200329"/>
          </a:xfrm>
          <a:prstGeom prst="rect">
            <a:avLst/>
          </a:prstGeom>
          <a:noFill/>
        </p:spPr>
        <p:txBody>
          <a:bodyPr wrap="square">
            <a:spAutoFit/>
          </a:bodyPr>
          <a:lstStyle/>
          <a:p>
            <a:pPr marL="0" lvl="0" indent="0" algn="ctr" rtl="0">
              <a:spcBef>
                <a:spcPts val="0"/>
              </a:spcBef>
              <a:spcAft>
                <a:spcPts val="0"/>
              </a:spcAft>
              <a:buNone/>
            </a:pPr>
            <a:r>
              <a:rPr lang="en-GB" dirty="0"/>
              <a:t>In pairs, focus on one of these images. Complete the activity as shown on slides 4 – 7 then compare your findings with the class ….</a:t>
            </a:r>
          </a:p>
        </p:txBody>
      </p:sp>
      <p:pic>
        <p:nvPicPr>
          <p:cNvPr id="13" name="Picture Placeholder 12" descr="A group of people wearing bright colours marching in a parade, holding a banner.">
            <a:extLst>
              <a:ext uri="{FF2B5EF4-FFF2-40B4-BE49-F238E27FC236}">
                <a16:creationId xmlns:a16="http://schemas.microsoft.com/office/drawing/2014/main" id="{0C795B94-4021-5CF5-DC23-7A93636E911A}"/>
              </a:ext>
            </a:extLst>
          </p:cNvPr>
          <p:cNvPicPr>
            <a:picLocks noGrp="1" noChangeAspect="1"/>
          </p:cNvPicPr>
          <p:nvPr>
            <p:ph type="pic" sz="quarter" idx="4294967295"/>
          </p:nvPr>
        </p:nvPicPr>
        <p:blipFill>
          <a:blip r:embed="rId6"/>
          <a:srcRect t="1103" b="1103"/>
          <a:stretch>
            <a:fillRect/>
          </a:stretch>
        </p:blipFill>
        <p:spPr>
          <a:xfrm>
            <a:off x="112863" y="3271500"/>
            <a:ext cx="4727575"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3" name="Picture Placeholder 10" descr="Young people walking behind a carnival van, wearing red and black. ">
            <a:extLst>
              <a:ext uri="{FF2B5EF4-FFF2-40B4-BE49-F238E27FC236}">
                <a16:creationId xmlns:a16="http://schemas.microsoft.com/office/drawing/2014/main" id="{D8D3666D-4E2E-1138-8F5F-70B656431215}"/>
              </a:ext>
              <a:ext uri="{C183D7F6-B498-43B3-948B-1728B52AA6E4}">
                <adec:decorative xmlns:adec="http://schemas.microsoft.com/office/drawing/2017/decorative" val="0"/>
              </a:ext>
            </a:extLst>
          </p:cNvPr>
          <p:cNvPicPr>
            <a:picLocks noChangeAspect="1"/>
          </p:cNvPicPr>
          <p:nvPr/>
        </p:nvPicPr>
        <p:blipFill rotWithShape="1">
          <a:blip r:embed="rId7"/>
          <a:srcRect l="8247" t="2998" r="14543" b="-2998"/>
          <a:stretch/>
        </p:blipFill>
        <p:spPr>
          <a:xfrm>
            <a:off x="4530062" y="2690911"/>
            <a:ext cx="2649090" cy="2401693"/>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5" name="Picture Placeholder 14" descr="A group of people in bright clothing walking down a street&#10;">
            <a:extLst>
              <a:ext uri="{FF2B5EF4-FFF2-40B4-BE49-F238E27FC236}">
                <a16:creationId xmlns:a16="http://schemas.microsoft.com/office/drawing/2014/main" id="{F8F2A07E-1457-EACE-34AD-6B3C23AC417B}"/>
              </a:ext>
            </a:extLst>
          </p:cNvPr>
          <p:cNvPicPr>
            <a:picLocks noGrp="1" noChangeAspect="1"/>
          </p:cNvPicPr>
          <p:nvPr>
            <p:ph type="pic" sz="quarter" idx="4294967295"/>
          </p:nvPr>
        </p:nvPicPr>
        <p:blipFill>
          <a:blip r:embed="rId8"/>
          <a:srcRect t="2370" b="2370"/>
          <a:stretch>
            <a:fillRect/>
          </a:stretch>
        </p:blipFill>
        <p:spPr>
          <a:xfrm>
            <a:off x="6307138" y="3325812"/>
            <a:ext cx="5046662" cy="3532188"/>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19" name="Pairs">
            <a:extLst>
              <a:ext uri="{FF2B5EF4-FFF2-40B4-BE49-F238E27FC236}">
                <a16:creationId xmlns:a16="http://schemas.microsoft.com/office/drawing/2014/main" id="{F36AFFBE-0F94-7085-7DD3-22D64F8338E3}"/>
              </a:ext>
              <a:ext uri="{C183D7F6-B498-43B3-948B-1728B52AA6E4}">
                <adec:decorative xmlns:adec="http://schemas.microsoft.com/office/drawing/2017/decorative" val="1"/>
              </a:ext>
            </a:extLst>
          </p:cNvPr>
          <p:cNvGrpSpPr/>
          <p:nvPr/>
        </p:nvGrpSpPr>
        <p:grpSpPr>
          <a:xfrm>
            <a:off x="9361787" y="75153"/>
            <a:ext cx="1942898" cy="1297695"/>
            <a:chOff x="8618284" y="1592074"/>
            <a:chExt cx="3304436" cy="2207090"/>
          </a:xfrm>
        </p:grpSpPr>
        <p:sp>
          <p:nvSpPr>
            <p:cNvPr id="20" name="Washi">
              <a:extLst>
                <a:ext uri="{FF2B5EF4-FFF2-40B4-BE49-F238E27FC236}">
                  <a16:creationId xmlns:a16="http://schemas.microsoft.com/office/drawing/2014/main" id="{610528F0-E9D2-BDA0-7B8C-F74F5EF95232}"/>
                </a:ext>
                <a:ext uri="{C183D7F6-B498-43B3-948B-1728B52AA6E4}">
                  <adec:decorative xmlns:adec="http://schemas.microsoft.com/office/drawing/2017/decorative" val="1"/>
                </a:ext>
              </a:extLst>
            </p:cNvPr>
            <p:cNvSpPr/>
            <p:nvPr/>
          </p:nvSpPr>
          <p:spPr>
            <a:xfrm>
              <a:off x="9493872" y="1592074"/>
              <a:ext cx="1452641"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21" name="Text Placeholder">
              <a:extLst>
                <a:ext uri="{FF2B5EF4-FFF2-40B4-BE49-F238E27FC236}">
                  <a16:creationId xmlns:a16="http://schemas.microsoft.com/office/drawing/2014/main" id="{2E11F19C-9E2F-1C25-680D-973AA9992316}"/>
                </a:ext>
              </a:extLst>
            </p:cNvPr>
            <p:cNvSpPr txBox="1">
              <a:spLocks/>
            </p:cNvSpPr>
            <p:nvPr/>
          </p:nvSpPr>
          <p:spPr>
            <a:xfrm>
              <a:off x="9167385" y="1729814"/>
              <a:ext cx="2105613" cy="293377"/>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Pairs</a:t>
              </a:r>
            </a:p>
          </p:txBody>
        </p:sp>
        <p:pic>
          <p:nvPicPr>
            <p:cNvPr id="22" name="Icon" descr="Pairs character icon">
              <a:extLst>
                <a:ext uri="{FF2B5EF4-FFF2-40B4-BE49-F238E27FC236}">
                  <a16:creationId xmlns:a16="http://schemas.microsoft.com/office/drawing/2014/main" id="{63B2630E-620D-59B0-ECE9-5314009BA053}"/>
                </a:ext>
              </a:extLst>
            </p:cNvPr>
            <p:cNvPicPr>
              <a:picLocks noChangeAspect="1"/>
            </p:cNvPicPr>
            <p:nvPr/>
          </p:nvPicPr>
          <p:blipFill>
            <a:blip r:embed="rId9"/>
            <a:stretch>
              <a:fillRect/>
            </a:stretch>
          </p:blipFill>
          <p:spPr>
            <a:xfrm>
              <a:off x="8618284" y="2044483"/>
              <a:ext cx="3304436" cy="1754681"/>
            </a:xfrm>
            <a:prstGeom prst="rect">
              <a:avLst/>
            </a:prstGeom>
          </p:spPr>
        </p:pic>
      </p:grpSp>
    </p:spTree>
    <p:extLst>
      <p:ext uri="{BB962C8B-B14F-4D97-AF65-F5344CB8AC3E}">
        <p14:creationId xmlns:p14="http://schemas.microsoft.com/office/powerpoint/2010/main" val="291956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D09E436-85F9-A2F2-6AB6-A3A3A8A69080}"/>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600" b="1" i="0" kern="1200" baseline="0">
                <a:solidFill>
                  <a:srgbClr val="B58906"/>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B58906"/>
                </a:solidFill>
                <a:effectLst/>
                <a:uLnTx/>
                <a:uFillTx/>
                <a:latin typeface="Arial" panose="020B0604020202020204" pitchFamily="34" charset="0"/>
                <a:ea typeface="+mj-ea"/>
                <a:cs typeface="+mj-cs"/>
              </a:rPr>
              <a:t>What is going on in these images? </a:t>
            </a:r>
            <a:r>
              <a:rPr kumimoji="0" lang="en-GB" sz="26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2</a:t>
            </a:r>
          </a:p>
        </p:txBody>
      </p:sp>
      <p:pic>
        <p:nvPicPr>
          <p:cNvPr id="15" name="Picture Placeholder 14" descr="A group of people in bright clothing walking down a street&#10;">
            <a:extLst>
              <a:ext uri="{FF2B5EF4-FFF2-40B4-BE49-F238E27FC236}">
                <a16:creationId xmlns:a16="http://schemas.microsoft.com/office/drawing/2014/main" id="{F8F2A07E-1457-EACE-34AD-6B3C23AC417B}"/>
              </a:ext>
            </a:extLst>
          </p:cNvPr>
          <p:cNvPicPr>
            <a:picLocks noGrp="1" noChangeAspect="1"/>
          </p:cNvPicPr>
          <p:nvPr>
            <p:ph type="pic" sz="quarter" idx="14"/>
          </p:nvPr>
        </p:nvPicPr>
        <p:blipFill>
          <a:blip r:embed="rId3"/>
          <a:srcRect t="2370" b="2370"/>
          <a:stretch>
            <a:fillRect/>
          </a:stretch>
        </p:blipFill>
        <p:spPr>
          <a:xfrm>
            <a:off x="384987" y="1255131"/>
            <a:ext cx="7256205" cy="5076191"/>
          </a:xfrm>
        </p:spPr>
      </p:pic>
      <p:sp>
        <p:nvSpPr>
          <p:cNvPr id="23" name="Picture 3" descr="Decorative shape">
            <a:extLst>
              <a:ext uri="{FF2B5EF4-FFF2-40B4-BE49-F238E27FC236}">
                <a16:creationId xmlns:a16="http://schemas.microsoft.com/office/drawing/2014/main" id="{8BB93E65-C05F-A2EF-8AFD-991DF47F718B}"/>
              </a:ext>
            </a:extLst>
          </p:cNvPr>
          <p:cNvSpPr/>
          <p:nvPr/>
        </p:nvSpPr>
        <p:spPr>
          <a:xfrm>
            <a:off x="6060179" y="1255131"/>
            <a:ext cx="2190305" cy="2037641"/>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E1CCECED-5191-F905-20FB-7ACA183D629E}"/>
              </a:ext>
            </a:extLst>
          </p:cNvPr>
          <p:cNvSpPr txBox="1"/>
          <p:nvPr/>
        </p:nvSpPr>
        <p:spPr>
          <a:xfrm>
            <a:off x="6445230" y="1923480"/>
            <a:ext cx="1520792" cy="707886"/>
          </a:xfrm>
          <a:prstGeom prst="rect">
            <a:avLst/>
          </a:prstGeom>
          <a:noFill/>
        </p:spPr>
        <p:txBody>
          <a:bodyPr wrap="square">
            <a:spAutoFit/>
          </a:bodyPr>
          <a:lstStyle/>
          <a:p>
            <a:r>
              <a:rPr lang="en-GB" sz="2000" b="1" dirty="0">
                <a:latin typeface="Arial" panose="020B0604020202020204" pitchFamily="34" charset="0"/>
              </a:rPr>
              <a:t>What can you infer?</a:t>
            </a:r>
          </a:p>
        </p:txBody>
      </p:sp>
      <p:pic>
        <p:nvPicPr>
          <p:cNvPr id="24" name="Picture 3" descr="Decorative shape">
            <a:extLst>
              <a:ext uri="{FF2B5EF4-FFF2-40B4-BE49-F238E27FC236}">
                <a16:creationId xmlns:a16="http://schemas.microsoft.com/office/drawing/2014/main" id="{BA898588-5064-93E6-D4EB-D4D8C2D397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08389" y="1148243"/>
            <a:ext cx="3842885" cy="3544487"/>
          </a:xfrm>
          <a:prstGeom prst="rect">
            <a:avLst/>
          </a:prstGeom>
        </p:spPr>
      </p:pic>
      <p:sp>
        <p:nvSpPr>
          <p:cNvPr id="17" name="TextBox 16">
            <a:extLst>
              <a:ext uri="{FF2B5EF4-FFF2-40B4-BE49-F238E27FC236}">
                <a16:creationId xmlns:a16="http://schemas.microsoft.com/office/drawing/2014/main" id="{A6924E47-CF9E-7889-4DFB-EDAD5EA0D8BB}"/>
              </a:ext>
            </a:extLst>
          </p:cNvPr>
          <p:cNvSpPr txBox="1"/>
          <p:nvPr/>
        </p:nvSpPr>
        <p:spPr>
          <a:xfrm>
            <a:off x="8510428" y="2399622"/>
            <a:ext cx="2115996" cy="1585221"/>
          </a:xfrm>
          <a:prstGeom prst="rect">
            <a:avLst/>
          </a:prstGeom>
          <a:noFill/>
        </p:spPr>
        <p:txBody>
          <a:bodyPr wrap="square">
            <a:spAutoFit/>
          </a:bodyPr>
          <a:lstStyle/>
          <a:p>
            <a:r>
              <a:rPr lang="en-GB" sz="2000" b="1" dirty="0">
                <a:latin typeface="Arial" panose="020B0604020202020204" pitchFamily="34" charset="0"/>
              </a:rPr>
              <a:t>What questions do you want to ask?</a:t>
            </a:r>
          </a:p>
          <a:p>
            <a:endParaRPr lang="en-GB" dirty="0">
              <a:latin typeface="Arial" panose="020B0604020202020204" pitchFamily="34" charset="0"/>
            </a:endParaRPr>
          </a:p>
          <a:p>
            <a:endParaRPr lang="en-GB" dirty="0">
              <a:latin typeface="Arial" panose="020B0604020202020204" pitchFamily="34" charset="0"/>
            </a:endParaRPr>
          </a:p>
        </p:txBody>
      </p:sp>
      <p:pic>
        <p:nvPicPr>
          <p:cNvPr id="25" name="Picture 4" descr="Decorative shape">
            <a:extLst>
              <a:ext uri="{FF2B5EF4-FFF2-40B4-BE49-F238E27FC236}">
                <a16:creationId xmlns:a16="http://schemas.microsoft.com/office/drawing/2014/main" id="{B8F75922-380B-7BBB-B3DC-91B4FB136C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122976" y="3658869"/>
            <a:ext cx="2480441" cy="2507669"/>
          </a:xfrm>
          <a:prstGeom prst="rect">
            <a:avLst/>
          </a:prstGeom>
        </p:spPr>
      </p:pic>
      <p:sp>
        <p:nvSpPr>
          <p:cNvPr id="16" name="TextBox 15">
            <a:extLst>
              <a:ext uri="{FF2B5EF4-FFF2-40B4-BE49-F238E27FC236}">
                <a16:creationId xmlns:a16="http://schemas.microsoft.com/office/drawing/2014/main" id="{B4AD842F-DB92-352C-66A0-290721E61E1A}"/>
              </a:ext>
            </a:extLst>
          </p:cNvPr>
          <p:cNvSpPr txBox="1"/>
          <p:nvPr/>
        </p:nvSpPr>
        <p:spPr>
          <a:xfrm>
            <a:off x="8624338" y="4894983"/>
            <a:ext cx="1477716" cy="707886"/>
          </a:xfrm>
          <a:prstGeom prst="rect">
            <a:avLst/>
          </a:prstGeom>
          <a:noFill/>
        </p:spPr>
        <p:txBody>
          <a:bodyPr wrap="square">
            <a:spAutoFit/>
          </a:bodyPr>
          <a:lstStyle/>
          <a:p>
            <a:r>
              <a:rPr lang="en-GB" sz="2000" b="1" dirty="0">
                <a:latin typeface="Arial" panose="020B0604020202020204" pitchFamily="34" charset="0"/>
              </a:rPr>
              <a:t>What can you see?</a:t>
            </a:r>
          </a:p>
        </p:txBody>
      </p:sp>
    </p:spTree>
    <p:extLst>
      <p:ext uri="{BB962C8B-B14F-4D97-AF65-F5344CB8AC3E}">
        <p14:creationId xmlns:p14="http://schemas.microsoft.com/office/powerpoint/2010/main" val="236606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474D8C-DC83-C289-7407-8D67889CF41F}"/>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600" b="1" i="0" kern="1200" baseline="0">
                <a:solidFill>
                  <a:srgbClr val="B58906"/>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B58906"/>
                </a:solidFill>
                <a:effectLst/>
                <a:uLnTx/>
                <a:uFillTx/>
                <a:latin typeface="Arial" panose="020B0604020202020204" pitchFamily="34" charset="0"/>
                <a:ea typeface="+mj-ea"/>
                <a:cs typeface="+mj-cs"/>
              </a:rPr>
              <a:t>What is going on in these images? </a:t>
            </a:r>
            <a:r>
              <a:rPr kumimoji="0" lang="en-GB" sz="26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3</a:t>
            </a:r>
          </a:p>
        </p:txBody>
      </p:sp>
      <p:pic>
        <p:nvPicPr>
          <p:cNvPr id="15" name="Picture Placeholder 14" descr="Black children wearing bright colours clothes and holding a banner walking down a street. ">
            <a:extLst>
              <a:ext uri="{FF2B5EF4-FFF2-40B4-BE49-F238E27FC236}">
                <a16:creationId xmlns:a16="http://schemas.microsoft.com/office/drawing/2014/main" id="{F8F2A07E-1457-EACE-34AD-6B3C23AC417B}"/>
              </a:ext>
            </a:extLst>
          </p:cNvPr>
          <p:cNvPicPr>
            <a:picLocks noGrp="1" noChangeAspect="1"/>
          </p:cNvPicPr>
          <p:nvPr>
            <p:ph type="pic" sz="quarter" idx="14"/>
          </p:nvPr>
        </p:nvPicPr>
        <p:blipFill>
          <a:blip r:embed="rId3"/>
          <a:srcRect t="3165" b="3165"/>
          <a:stretch/>
        </p:blipFill>
        <p:spPr>
          <a:xfrm>
            <a:off x="384987" y="1255131"/>
            <a:ext cx="7256205" cy="5076191"/>
          </a:xfrm>
        </p:spPr>
      </p:pic>
      <p:sp>
        <p:nvSpPr>
          <p:cNvPr id="23" name="Picture 3">
            <a:extLst>
              <a:ext uri="{FF2B5EF4-FFF2-40B4-BE49-F238E27FC236}">
                <a16:creationId xmlns:a16="http://schemas.microsoft.com/office/drawing/2014/main" id="{8BB93E65-C05F-A2EF-8AFD-991DF47F718B}"/>
              </a:ext>
              <a:ext uri="{C183D7F6-B498-43B3-948B-1728B52AA6E4}">
                <adec:decorative xmlns:adec="http://schemas.microsoft.com/office/drawing/2017/decorative" val="1"/>
              </a:ext>
            </a:extLst>
          </p:cNvPr>
          <p:cNvSpPr/>
          <p:nvPr/>
        </p:nvSpPr>
        <p:spPr>
          <a:xfrm>
            <a:off x="6060179" y="1255131"/>
            <a:ext cx="2190305" cy="2037641"/>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E1CCECED-5191-F905-20FB-7ACA183D629E}"/>
              </a:ext>
            </a:extLst>
          </p:cNvPr>
          <p:cNvSpPr txBox="1"/>
          <p:nvPr/>
        </p:nvSpPr>
        <p:spPr>
          <a:xfrm>
            <a:off x="6445230" y="1923480"/>
            <a:ext cx="1520792" cy="707886"/>
          </a:xfrm>
          <a:prstGeom prst="rect">
            <a:avLst/>
          </a:prstGeom>
          <a:noFill/>
        </p:spPr>
        <p:txBody>
          <a:bodyPr wrap="square">
            <a:spAutoFit/>
          </a:bodyPr>
          <a:lstStyle/>
          <a:p>
            <a:r>
              <a:rPr lang="en-GB" sz="2000" b="1" dirty="0">
                <a:latin typeface="Arial" panose="020B0604020202020204" pitchFamily="34" charset="0"/>
              </a:rPr>
              <a:t>What can you infer?</a:t>
            </a:r>
          </a:p>
        </p:txBody>
      </p:sp>
      <p:pic>
        <p:nvPicPr>
          <p:cNvPr id="24" name="Picture 3">
            <a:extLst>
              <a:ext uri="{FF2B5EF4-FFF2-40B4-BE49-F238E27FC236}">
                <a16:creationId xmlns:a16="http://schemas.microsoft.com/office/drawing/2014/main" id="{BA898588-5064-93E6-D4EB-D4D8C2D397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08389" y="1148243"/>
            <a:ext cx="3842885" cy="3544487"/>
          </a:xfrm>
          <a:prstGeom prst="rect">
            <a:avLst/>
          </a:prstGeom>
        </p:spPr>
      </p:pic>
      <p:sp>
        <p:nvSpPr>
          <p:cNvPr id="17" name="TextBox 16">
            <a:extLst>
              <a:ext uri="{FF2B5EF4-FFF2-40B4-BE49-F238E27FC236}">
                <a16:creationId xmlns:a16="http://schemas.microsoft.com/office/drawing/2014/main" id="{A6924E47-CF9E-7889-4DFB-EDAD5EA0D8BB}"/>
              </a:ext>
            </a:extLst>
          </p:cNvPr>
          <p:cNvSpPr txBox="1"/>
          <p:nvPr/>
        </p:nvSpPr>
        <p:spPr>
          <a:xfrm>
            <a:off x="8510428" y="2399622"/>
            <a:ext cx="2115996" cy="1585221"/>
          </a:xfrm>
          <a:prstGeom prst="rect">
            <a:avLst/>
          </a:prstGeom>
          <a:noFill/>
        </p:spPr>
        <p:txBody>
          <a:bodyPr wrap="square">
            <a:spAutoFit/>
          </a:bodyPr>
          <a:lstStyle/>
          <a:p>
            <a:r>
              <a:rPr lang="en-GB" sz="2000" b="1" dirty="0">
                <a:latin typeface="Arial" panose="020B0604020202020204" pitchFamily="34" charset="0"/>
              </a:rPr>
              <a:t>What questions do you want to ask?</a:t>
            </a:r>
          </a:p>
          <a:p>
            <a:endParaRPr lang="en-GB" dirty="0">
              <a:latin typeface="Arial" panose="020B0604020202020204" pitchFamily="34" charset="0"/>
            </a:endParaRPr>
          </a:p>
          <a:p>
            <a:endParaRPr lang="en-GB" dirty="0">
              <a:latin typeface="Arial" panose="020B0604020202020204" pitchFamily="34" charset="0"/>
            </a:endParaRPr>
          </a:p>
        </p:txBody>
      </p:sp>
      <p:pic>
        <p:nvPicPr>
          <p:cNvPr id="25" name="Picture 4">
            <a:extLst>
              <a:ext uri="{FF2B5EF4-FFF2-40B4-BE49-F238E27FC236}">
                <a16:creationId xmlns:a16="http://schemas.microsoft.com/office/drawing/2014/main" id="{B8F75922-380B-7BBB-B3DC-91B4FB136CF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122976" y="3658869"/>
            <a:ext cx="2480441" cy="2507669"/>
          </a:xfrm>
          <a:prstGeom prst="rect">
            <a:avLst/>
          </a:prstGeom>
        </p:spPr>
      </p:pic>
      <p:sp>
        <p:nvSpPr>
          <p:cNvPr id="16" name="TextBox 15">
            <a:extLst>
              <a:ext uri="{FF2B5EF4-FFF2-40B4-BE49-F238E27FC236}">
                <a16:creationId xmlns:a16="http://schemas.microsoft.com/office/drawing/2014/main" id="{B4AD842F-DB92-352C-66A0-290721E61E1A}"/>
              </a:ext>
            </a:extLst>
          </p:cNvPr>
          <p:cNvSpPr txBox="1"/>
          <p:nvPr/>
        </p:nvSpPr>
        <p:spPr>
          <a:xfrm>
            <a:off x="8624338" y="4894983"/>
            <a:ext cx="1477716" cy="707886"/>
          </a:xfrm>
          <a:prstGeom prst="rect">
            <a:avLst/>
          </a:prstGeom>
          <a:noFill/>
        </p:spPr>
        <p:txBody>
          <a:bodyPr wrap="square">
            <a:spAutoFit/>
          </a:bodyPr>
          <a:lstStyle/>
          <a:p>
            <a:r>
              <a:rPr lang="en-GB" sz="2000" b="1" dirty="0">
                <a:latin typeface="Arial" panose="020B0604020202020204" pitchFamily="34" charset="0"/>
              </a:rPr>
              <a:t>What can you see?</a:t>
            </a:r>
          </a:p>
        </p:txBody>
      </p:sp>
    </p:spTree>
    <p:extLst>
      <p:ext uri="{BB962C8B-B14F-4D97-AF65-F5344CB8AC3E}">
        <p14:creationId xmlns:p14="http://schemas.microsoft.com/office/powerpoint/2010/main" val="366199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B89B5-FF03-33CD-019A-844E70A6D7CF}"/>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600" b="1" i="0" kern="1200" baseline="0">
                <a:solidFill>
                  <a:srgbClr val="B58906"/>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B58906"/>
                </a:solidFill>
                <a:effectLst/>
                <a:uLnTx/>
                <a:uFillTx/>
                <a:latin typeface="Arial" panose="020B0604020202020204" pitchFamily="34" charset="0"/>
                <a:ea typeface="+mj-ea"/>
                <a:cs typeface="+mj-cs"/>
              </a:rPr>
              <a:t>What is going on in these images? </a:t>
            </a:r>
            <a:r>
              <a:rPr kumimoji="0" lang="en-GB" sz="26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4</a:t>
            </a:r>
          </a:p>
        </p:txBody>
      </p:sp>
      <p:pic>
        <p:nvPicPr>
          <p:cNvPr id="15" name="Picture Placeholder 14" descr="Young people walking behind a carnival van, wearing red and black. ">
            <a:extLst>
              <a:ext uri="{FF2B5EF4-FFF2-40B4-BE49-F238E27FC236}">
                <a16:creationId xmlns:a16="http://schemas.microsoft.com/office/drawing/2014/main" id="{F8F2A07E-1457-EACE-34AD-6B3C23AC417B}"/>
              </a:ext>
            </a:extLst>
          </p:cNvPr>
          <p:cNvPicPr>
            <a:picLocks noGrp="1" noChangeAspect="1"/>
          </p:cNvPicPr>
          <p:nvPr>
            <p:ph type="pic" sz="quarter" idx="14"/>
          </p:nvPr>
        </p:nvPicPr>
        <p:blipFill>
          <a:blip r:embed="rId3"/>
          <a:srcRect l="92" r="92"/>
          <a:stretch/>
        </p:blipFill>
        <p:spPr>
          <a:xfrm>
            <a:off x="384987" y="1255131"/>
            <a:ext cx="7256205" cy="5076191"/>
          </a:xfrm>
        </p:spPr>
      </p:pic>
      <p:sp>
        <p:nvSpPr>
          <p:cNvPr id="23" name="Picture 3">
            <a:extLst>
              <a:ext uri="{FF2B5EF4-FFF2-40B4-BE49-F238E27FC236}">
                <a16:creationId xmlns:a16="http://schemas.microsoft.com/office/drawing/2014/main" id="{8BB93E65-C05F-A2EF-8AFD-991DF47F718B}"/>
              </a:ext>
              <a:ext uri="{C183D7F6-B498-43B3-948B-1728B52AA6E4}">
                <adec:decorative xmlns:adec="http://schemas.microsoft.com/office/drawing/2017/decorative" val="1"/>
              </a:ext>
            </a:extLst>
          </p:cNvPr>
          <p:cNvSpPr/>
          <p:nvPr/>
        </p:nvSpPr>
        <p:spPr>
          <a:xfrm>
            <a:off x="6060179" y="1255131"/>
            <a:ext cx="2190305" cy="2037641"/>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E1CCECED-5191-F905-20FB-7ACA183D629E}"/>
              </a:ext>
            </a:extLst>
          </p:cNvPr>
          <p:cNvSpPr txBox="1"/>
          <p:nvPr/>
        </p:nvSpPr>
        <p:spPr>
          <a:xfrm>
            <a:off x="6445230" y="1923480"/>
            <a:ext cx="1520792" cy="707886"/>
          </a:xfrm>
          <a:prstGeom prst="rect">
            <a:avLst/>
          </a:prstGeom>
          <a:noFill/>
        </p:spPr>
        <p:txBody>
          <a:bodyPr wrap="square">
            <a:spAutoFit/>
          </a:bodyPr>
          <a:lstStyle/>
          <a:p>
            <a:r>
              <a:rPr lang="en-GB" sz="2000" b="1" dirty="0">
                <a:latin typeface="Arial" panose="020B0604020202020204" pitchFamily="34" charset="0"/>
              </a:rPr>
              <a:t>What can you infer?</a:t>
            </a:r>
          </a:p>
        </p:txBody>
      </p:sp>
      <p:pic>
        <p:nvPicPr>
          <p:cNvPr id="24" name="Picture 3">
            <a:extLst>
              <a:ext uri="{FF2B5EF4-FFF2-40B4-BE49-F238E27FC236}">
                <a16:creationId xmlns:a16="http://schemas.microsoft.com/office/drawing/2014/main" id="{BA898588-5064-93E6-D4EB-D4D8C2D397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08389" y="1148243"/>
            <a:ext cx="3842885" cy="3544487"/>
          </a:xfrm>
          <a:prstGeom prst="rect">
            <a:avLst/>
          </a:prstGeom>
        </p:spPr>
      </p:pic>
      <p:sp>
        <p:nvSpPr>
          <p:cNvPr id="17" name="TextBox 16">
            <a:extLst>
              <a:ext uri="{FF2B5EF4-FFF2-40B4-BE49-F238E27FC236}">
                <a16:creationId xmlns:a16="http://schemas.microsoft.com/office/drawing/2014/main" id="{A6924E47-CF9E-7889-4DFB-EDAD5EA0D8BB}"/>
              </a:ext>
            </a:extLst>
          </p:cNvPr>
          <p:cNvSpPr txBox="1"/>
          <p:nvPr/>
        </p:nvSpPr>
        <p:spPr>
          <a:xfrm>
            <a:off x="8510428" y="2399622"/>
            <a:ext cx="2115996" cy="1585221"/>
          </a:xfrm>
          <a:prstGeom prst="rect">
            <a:avLst/>
          </a:prstGeom>
          <a:noFill/>
        </p:spPr>
        <p:txBody>
          <a:bodyPr wrap="square">
            <a:spAutoFit/>
          </a:bodyPr>
          <a:lstStyle/>
          <a:p>
            <a:r>
              <a:rPr lang="en-GB" sz="2000" b="1" dirty="0">
                <a:latin typeface="Arial" panose="020B0604020202020204" pitchFamily="34" charset="0"/>
              </a:rPr>
              <a:t>What questions do you want to ask?</a:t>
            </a:r>
          </a:p>
          <a:p>
            <a:endParaRPr lang="en-GB" dirty="0">
              <a:latin typeface="Arial" panose="020B0604020202020204" pitchFamily="34" charset="0"/>
            </a:endParaRPr>
          </a:p>
          <a:p>
            <a:endParaRPr lang="en-GB" dirty="0">
              <a:latin typeface="Arial" panose="020B0604020202020204" pitchFamily="34" charset="0"/>
            </a:endParaRPr>
          </a:p>
        </p:txBody>
      </p:sp>
      <p:pic>
        <p:nvPicPr>
          <p:cNvPr id="25" name="Picture 4">
            <a:extLst>
              <a:ext uri="{FF2B5EF4-FFF2-40B4-BE49-F238E27FC236}">
                <a16:creationId xmlns:a16="http://schemas.microsoft.com/office/drawing/2014/main" id="{B8F75922-380B-7BBB-B3DC-91B4FB136CF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122976" y="3658869"/>
            <a:ext cx="2480441" cy="2507669"/>
          </a:xfrm>
          <a:prstGeom prst="rect">
            <a:avLst/>
          </a:prstGeom>
        </p:spPr>
      </p:pic>
      <p:sp>
        <p:nvSpPr>
          <p:cNvPr id="16" name="TextBox 15">
            <a:extLst>
              <a:ext uri="{FF2B5EF4-FFF2-40B4-BE49-F238E27FC236}">
                <a16:creationId xmlns:a16="http://schemas.microsoft.com/office/drawing/2014/main" id="{B4AD842F-DB92-352C-66A0-290721E61E1A}"/>
              </a:ext>
            </a:extLst>
          </p:cNvPr>
          <p:cNvSpPr txBox="1"/>
          <p:nvPr/>
        </p:nvSpPr>
        <p:spPr>
          <a:xfrm>
            <a:off x="8624338" y="4894983"/>
            <a:ext cx="1477716" cy="707886"/>
          </a:xfrm>
          <a:prstGeom prst="rect">
            <a:avLst/>
          </a:prstGeom>
          <a:noFill/>
        </p:spPr>
        <p:txBody>
          <a:bodyPr wrap="square">
            <a:spAutoFit/>
          </a:bodyPr>
          <a:lstStyle/>
          <a:p>
            <a:r>
              <a:rPr lang="en-GB" sz="2000" b="1" dirty="0">
                <a:latin typeface="Arial" panose="020B0604020202020204" pitchFamily="34" charset="0"/>
              </a:rPr>
              <a:t>What can you see?</a:t>
            </a:r>
          </a:p>
        </p:txBody>
      </p:sp>
    </p:spTree>
    <p:extLst>
      <p:ext uri="{BB962C8B-B14F-4D97-AF65-F5344CB8AC3E}">
        <p14:creationId xmlns:p14="http://schemas.microsoft.com/office/powerpoint/2010/main" val="314427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1B83D4-A846-BE60-85AD-DFDAB9901952}"/>
              </a:ext>
            </a:extLst>
          </p:cNvPr>
          <p:cNvSpPr txBox="1">
            <a:spLocks noGrp="1"/>
          </p:cNvSpPr>
          <p:nvPr>
            <p:ph type="title" idx="4294967295"/>
          </p:nvPr>
        </p:nvSpPr>
        <p:spPr>
          <a:xfrm>
            <a:off x="357187" y="365126"/>
            <a:ext cx="10996613" cy="710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600" b="1" i="0" kern="1200" baseline="0">
                <a:solidFill>
                  <a:srgbClr val="B58906"/>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B58906"/>
                </a:solidFill>
                <a:effectLst/>
                <a:uLnTx/>
                <a:uFillTx/>
                <a:latin typeface="Arial" panose="020B0604020202020204" pitchFamily="34" charset="0"/>
                <a:ea typeface="+mj-ea"/>
                <a:cs typeface="+mj-cs"/>
              </a:rPr>
              <a:t>What is going on in these images? </a:t>
            </a:r>
            <a:r>
              <a:rPr kumimoji="0" lang="en-GB" sz="26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5</a:t>
            </a:r>
          </a:p>
        </p:txBody>
      </p:sp>
      <p:pic>
        <p:nvPicPr>
          <p:cNvPr id="15" name="Picture Placeholder 14" descr="A black woman wearing a red and yellow/gold outfit and headress. ">
            <a:extLst>
              <a:ext uri="{FF2B5EF4-FFF2-40B4-BE49-F238E27FC236}">
                <a16:creationId xmlns:a16="http://schemas.microsoft.com/office/drawing/2014/main" id="{F8F2A07E-1457-EACE-34AD-6B3C23AC417B}"/>
              </a:ext>
            </a:extLst>
          </p:cNvPr>
          <p:cNvPicPr>
            <a:picLocks noGrp="1" noChangeAspect="1"/>
          </p:cNvPicPr>
          <p:nvPr>
            <p:ph type="pic" sz="quarter" idx="14"/>
          </p:nvPr>
        </p:nvPicPr>
        <p:blipFill>
          <a:blip r:embed="rId3"/>
          <a:srcRect t="24291" b="24291"/>
          <a:stretch/>
        </p:blipFill>
        <p:spPr>
          <a:xfrm>
            <a:off x="384987" y="1255131"/>
            <a:ext cx="7256205" cy="5076191"/>
          </a:xfrm>
        </p:spPr>
      </p:pic>
      <p:sp>
        <p:nvSpPr>
          <p:cNvPr id="23" name="Picture 3">
            <a:extLst>
              <a:ext uri="{FF2B5EF4-FFF2-40B4-BE49-F238E27FC236}">
                <a16:creationId xmlns:a16="http://schemas.microsoft.com/office/drawing/2014/main" id="{8BB93E65-C05F-A2EF-8AFD-991DF47F718B}"/>
              </a:ext>
              <a:ext uri="{C183D7F6-B498-43B3-948B-1728B52AA6E4}">
                <adec:decorative xmlns:adec="http://schemas.microsoft.com/office/drawing/2017/decorative" val="1"/>
              </a:ext>
            </a:extLst>
          </p:cNvPr>
          <p:cNvSpPr/>
          <p:nvPr/>
        </p:nvSpPr>
        <p:spPr>
          <a:xfrm>
            <a:off x="6060179" y="1255131"/>
            <a:ext cx="2190305" cy="2037641"/>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E1CCECED-5191-F905-20FB-7ACA183D629E}"/>
              </a:ext>
            </a:extLst>
          </p:cNvPr>
          <p:cNvSpPr txBox="1"/>
          <p:nvPr/>
        </p:nvSpPr>
        <p:spPr>
          <a:xfrm>
            <a:off x="6445230" y="1923480"/>
            <a:ext cx="1520792" cy="707886"/>
          </a:xfrm>
          <a:prstGeom prst="rect">
            <a:avLst/>
          </a:prstGeom>
          <a:noFill/>
        </p:spPr>
        <p:txBody>
          <a:bodyPr wrap="square">
            <a:spAutoFit/>
          </a:bodyPr>
          <a:lstStyle/>
          <a:p>
            <a:r>
              <a:rPr lang="en-GB" sz="2000" b="1" dirty="0">
                <a:latin typeface="Arial" panose="020B0604020202020204" pitchFamily="34" charset="0"/>
              </a:rPr>
              <a:t>What can you infer?</a:t>
            </a:r>
          </a:p>
        </p:txBody>
      </p:sp>
      <p:pic>
        <p:nvPicPr>
          <p:cNvPr id="24" name="Picture 3">
            <a:extLst>
              <a:ext uri="{FF2B5EF4-FFF2-40B4-BE49-F238E27FC236}">
                <a16:creationId xmlns:a16="http://schemas.microsoft.com/office/drawing/2014/main" id="{BA898588-5064-93E6-D4EB-D4D8C2D3975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08389" y="1148243"/>
            <a:ext cx="3842885" cy="3544487"/>
          </a:xfrm>
          <a:prstGeom prst="rect">
            <a:avLst/>
          </a:prstGeom>
        </p:spPr>
      </p:pic>
      <p:sp>
        <p:nvSpPr>
          <p:cNvPr id="17" name="TextBox 16">
            <a:extLst>
              <a:ext uri="{FF2B5EF4-FFF2-40B4-BE49-F238E27FC236}">
                <a16:creationId xmlns:a16="http://schemas.microsoft.com/office/drawing/2014/main" id="{A6924E47-CF9E-7889-4DFB-EDAD5EA0D8BB}"/>
              </a:ext>
            </a:extLst>
          </p:cNvPr>
          <p:cNvSpPr txBox="1"/>
          <p:nvPr/>
        </p:nvSpPr>
        <p:spPr>
          <a:xfrm>
            <a:off x="8510428" y="2399622"/>
            <a:ext cx="2115996" cy="1585221"/>
          </a:xfrm>
          <a:prstGeom prst="rect">
            <a:avLst/>
          </a:prstGeom>
          <a:noFill/>
        </p:spPr>
        <p:txBody>
          <a:bodyPr wrap="square">
            <a:spAutoFit/>
          </a:bodyPr>
          <a:lstStyle/>
          <a:p>
            <a:r>
              <a:rPr lang="en-GB" sz="2000" b="1" dirty="0">
                <a:latin typeface="Arial" panose="020B0604020202020204" pitchFamily="34" charset="0"/>
              </a:rPr>
              <a:t>What questions do you want to ask?</a:t>
            </a:r>
          </a:p>
          <a:p>
            <a:endParaRPr lang="en-GB" dirty="0">
              <a:latin typeface="Arial" panose="020B0604020202020204" pitchFamily="34" charset="0"/>
            </a:endParaRPr>
          </a:p>
          <a:p>
            <a:endParaRPr lang="en-GB" dirty="0">
              <a:latin typeface="Arial" panose="020B0604020202020204" pitchFamily="34" charset="0"/>
            </a:endParaRPr>
          </a:p>
        </p:txBody>
      </p:sp>
      <p:pic>
        <p:nvPicPr>
          <p:cNvPr id="25" name="Picture 4">
            <a:extLst>
              <a:ext uri="{FF2B5EF4-FFF2-40B4-BE49-F238E27FC236}">
                <a16:creationId xmlns:a16="http://schemas.microsoft.com/office/drawing/2014/main" id="{B8F75922-380B-7BBB-B3DC-91B4FB136CF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122976" y="3658869"/>
            <a:ext cx="2480441" cy="2507669"/>
          </a:xfrm>
          <a:prstGeom prst="rect">
            <a:avLst/>
          </a:prstGeom>
        </p:spPr>
      </p:pic>
      <p:sp>
        <p:nvSpPr>
          <p:cNvPr id="16" name="TextBox 15">
            <a:extLst>
              <a:ext uri="{FF2B5EF4-FFF2-40B4-BE49-F238E27FC236}">
                <a16:creationId xmlns:a16="http://schemas.microsoft.com/office/drawing/2014/main" id="{B4AD842F-DB92-352C-66A0-290721E61E1A}"/>
              </a:ext>
            </a:extLst>
          </p:cNvPr>
          <p:cNvSpPr txBox="1"/>
          <p:nvPr/>
        </p:nvSpPr>
        <p:spPr>
          <a:xfrm>
            <a:off x="8624338" y="4894983"/>
            <a:ext cx="1477716" cy="707886"/>
          </a:xfrm>
          <a:prstGeom prst="rect">
            <a:avLst/>
          </a:prstGeom>
          <a:noFill/>
        </p:spPr>
        <p:txBody>
          <a:bodyPr wrap="square">
            <a:spAutoFit/>
          </a:bodyPr>
          <a:lstStyle/>
          <a:p>
            <a:r>
              <a:rPr lang="en-GB" sz="2000" b="1" dirty="0">
                <a:latin typeface="Arial" panose="020B0604020202020204" pitchFamily="34" charset="0"/>
              </a:rPr>
              <a:t>What can you see?</a:t>
            </a:r>
          </a:p>
        </p:txBody>
      </p:sp>
    </p:spTree>
    <p:extLst>
      <p:ext uri="{BB962C8B-B14F-4D97-AF65-F5344CB8AC3E}">
        <p14:creationId xmlns:p14="http://schemas.microsoft.com/office/powerpoint/2010/main" val="261619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3644-6677-63D7-3F6D-6D843D0E1FDD}"/>
              </a:ext>
            </a:extLst>
          </p:cNvPr>
          <p:cNvSpPr>
            <a:spLocks noGrp="1"/>
          </p:cNvSpPr>
          <p:nvPr>
            <p:ph type="title"/>
          </p:nvPr>
        </p:nvSpPr>
        <p:spPr/>
        <p:txBody>
          <a:bodyPr/>
          <a:lstStyle/>
          <a:p>
            <a:r>
              <a:rPr lang="en-GB" sz="3200" dirty="0"/>
              <a:t>What is going on in these images? </a:t>
            </a:r>
            <a:endParaRPr lang="en-US" dirty="0"/>
          </a:p>
        </p:txBody>
      </p:sp>
      <p:sp>
        <p:nvSpPr>
          <p:cNvPr id="3" name="Content Placeholder 2">
            <a:extLst>
              <a:ext uri="{FF2B5EF4-FFF2-40B4-BE49-F238E27FC236}">
                <a16:creationId xmlns:a16="http://schemas.microsoft.com/office/drawing/2014/main" id="{15E12F19-D64B-F51B-F096-705202671AF3}"/>
              </a:ext>
            </a:extLst>
          </p:cNvPr>
          <p:cNvSpPr>
            <a:spLocks noGrp="1"/>
          </p:cNvSpPr>
          <p:nvPr>
            <p:ph idx="1"/>
          </p:nvPr>
        </p:nvSpPr>
        <p:spPr>
          <a:xfrm>
            <a:off x="1052480" y="4151988"/>
            <a:ext cx="9911687" cy="915772"/>
          </a:xfrm>
        </p:spPr>
        <p:txBody>
          <a:bodyPr/>
          <a:lstStyle/>
          <a:p>
            <a:pPr>
              <a:spcBef>
                <a:spcPts val="0"/>
              </a:spcBef>
            </a:pPr>
            <a:r>
              <a:rPr lang="en-GB" sz="2400" dirty="0"/>
              <a:t>What have you learnt from the images about the</a:t>
            </a:r>
          </a:p>
          <a:p>
            <a:pPr>
              <a:spcBef>
                <a:spcPts val="0"/>
              </a:spcBef>
              <a:spcAft>
                <a:spcPts val="1200"/>
              </a:spcAft>
            </a:pPr>
            <a:r>
              <a:rPr lang="en-GB" sz="2400" dirty="0"/>
              <a:t>Manchester Caribbean Carnival?</a:t>
            </a:r>
          </a:p>
        </p:txBody>
      </p:sp>
      <p:pic>
        <p:nvPicPr>
          <p:cNvPr id="4" name="Picture 11" descr="Decorative shape">
            <a:extLst>
              <a:ext uri="{FF2B5EF4-FFF2-40B4-BE49-F238E27FC236}">
                <a16:creationId xmlns:a16="http://schemas.microsoft.com/office/drawing/2014/main" id="{6CCA7AA8-31D8-BAA0-62C1-3E8FC5B00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6807" y="1236766"/>
            <a:ext cx="9911687" cy="2371878"/>
          </a:xfrm>
          <a:prstGeom prst="rect">
            <a:avLst/>
          </a:prstGeom>
        </p:spPr>
      </p:pic>
      <p:sp>
        <p:nvSpPr>
          <p:cNvPr id="6" name="TextBox 5">
            <a:extLst>
              <a:ext uri="{FF2B5EF4-FFF2-40B4-BE49-F238E27FC236}">
                <a16:creationId xmlns:a16="http://schemas.microsoft.com/office/drawing/2014/main" id="{A3375E6F-B4EA-FF8C-4E92-ACC5893526FD}"/>
              </a:ext>
            </a:extLst>
          </p:cNvPr>
          <p:cNvSpPr txBox="1"/>
          <p:nvPr/>
        </p:nvSpPr>
        <p:spPr>
          <a:xfrm>
            <a:off x="1320675" y="1545069"/>
            <a:ext cx="9069636" cy="1723549"/>
          </a:xfrm>
          <a:prstGeom prst="rect">
            <a:avLst/>
          </a:prstGeom>
          <a:noFill/>
        </p:spPr>
        <p:txBody>
          <a:bodyPr wrap="square">
            <a:spAutoFit/>
          </a:bodyPr>
          <a:lstStyle/>
          <a:p>
            <a:pPr>
              <a:spcAft>
                <a:spcPts val="1200"/>
              </a:spcAft>
            </a:pPr>
            <a:r>
              <a:rPr lang="en-GB" sz="2400" dirty="0"/>
              <a:t>These images show scenes from the Manchester Caribbean Carnival in 1992.</a:t>
            </a:r>
          </a:p>
          <a:p>
            <a:r>
              <a:rPr lang="en-GB" sz="2400" dirty="0"/>
              <a:t>They were taken by Lois Gyves who attended the carnival. They are part of a personal collection.</a:t>
            </a:r>
          </a:p>
        </p:txBody>
      </p:sp>
      <p:grpSp>
        <p:nvGrpSpPr>
          <p:cNvPr id="11" name="Speak-Char" descr="Speak Character">
            <a:extLst>
              <a:ext uri="{FF2B5EF4-FFF2-40B4-BE49-F238E27FC236}">
                <a16:creationId xmlns:a16="http://schemas.microsoft.com/office/drawing/2014/main" id="{FCA88520-A5A3-796B-8C21-7CFA84BFF1E0}"/>
              </a:ext>
            </a:extLst>
          </p:cNvPr>
          <p:cNvGrpSpPr/>
          <p:nvPr/>
        </p:nvGrpSpPr>
        <p:grpSpPr>
          <a:xfrm>
            <a:off x="7662416" y="3769996"/>
            <a:ext cx="2615403" cy="2845802"/>
            <a:chOff x="170822" y="3858005"/>
            <a:chExt cx="2615403" cy="2845802"/>
          </a:xfrm>
        </p:grpSpPr>
        <p:sp>
          <p:nvSpPr>
            <p:cNvPr id="12" name="Deco-washi">
              <a:extLst>
                <a:ext uri="{FF2B5EF4-FFF2-40B4-BE49-F238E27FC236}">
                  <a16:creationId xmlns:a16="http://schemas.microsoft.com/office/drawing/2014/main" id="{F00993B7-C652-AE52-3AAD-3DCFCE178364}"/>
                </a:ext>
                <a:ext uri="{C183D7F6-B498-43B3-948B-1728B52AA6E4}">
                  <adec:decorative xmlns:adec="http://schemas.microsoft.com/office/drawing/2017/decorative" val="1"/>
                </a:ext>
              </a:extLst>
            </p:cNvPr>
            <p:cNvSpPr txBox="1">
              <a:spLocks/>
            </p:cNvSpPr>
            <p:nvPr/>
          </p:nvSpPr>
          <p:spPr>
            <a:xfrm>
              <a:off x="794044" y="3858005"/>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85C70A83-4F93-AAFD-3876-80052E57051B}"/>
                </a:ext>
              </a:extLst>
            </p:cNvPr>
            <p:cNvSpPr txBox="1">
              <a:spLocks/>
            </p:cNvSpPr>
            <p:nvPr/>
          </p:nvSpPr>
          <p:spPr>
            <a:xfrm rot="21383919">
              <a:off x="950834" y="3982435"/>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Speak</a:t>
              </a:r>
            </a:p>
          </p:txBody>
        </p:sp>
        <p:pic>
          <p:nvPicPr>
            <p:cNvPr id="14" name="Speak-icon" descr="Speak character icon">
              <a:extLst>
                <a:ext uri="{FF2B5EF4-FFF2-40B4-BE49-F238E27FC236}">
                  <a16:creationId xmlns:a16="http://schemas.microsoft.com/office/drawing/2014/main" id="{AFE1F50A-41B3-E9CC-3A80-6529A018FDD9}"/>
                </a:ext>
              </a:extLst>
            </p:cNvPr>
            <p:cNvPicPr>
              <a:picLocks noChangeAspect="1"/>
            </p:cNvPicPr>
            <p:nvPr/>
          </p:nvPicPr>
          <p:blipFill>
            <a:blip r:embed="rId6"/>
            <a:stretch>
              <a:fillRect/>
            </a:stretch>
          </p:blipFill>
          <p:spPr>
            <a:xfrm>
              <a:off x="170822" y="4570291"/>
              <a:ext cx="2615403" cy="2133516"/>
            </a:xfrm>
            <a:prstGeom prst="rect">
              <a:avLst/>
            </a:prstGeom>
          </p:spPr>
        </p:pic>
      </p:grpSp>
      <p:sp>
        <p:nvSpPr>
          <p:cNvPr id="15" name="Content Placeholder 2">
            <a:extLst>
              <a:ext uri="{FF2B5EF4-FFF2-40B4-BE49-F238E27FC236}">
                <a16:creationId xmlns:a16="http://schemas.microsoft.com/office/drawing/2014/main" id="{AA169600-8C98-4481-E9DA-EB2244AEFD10}"/>
              </a:ext>
            </a:extLst>
          </p:cNvPr>
          <p:cNvSpPr txBox="1">
            <a:spLocks/>
          </p:cNvSpPr>
          <p:nvPr/>
        </p:nvSpPr>
        <p:spPr>
          <a:xfrm>
            <a:off x="1052480" y="5272011"/>
            <a:ext cx="5118802" cy="666081"/>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What do you still want to know?</a:t>
            </a:r>
          </a:p>
        </p:txBody>
      </p:sp>
    </p:spTree>
    <p:extLst>
      <p:ext uri="{BB962C8B-B14F-4D97-AF65-F5344CB8AC3E}">
        <p14:creationId xmlns:p14="http://schemas.microsoft.com/office/powerpoint/2010/main" val="6698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E849-F73D-523B-6A2C-66154F552A39}"/>
              </a:ext>
            </a:extLst>
          </p:cNvPr>
          <p:cNvSpPr>
            <a:spLocks noGrp="1"/>
          </p:cNvSpPr>
          <p:nvPr>
            <p:ph type="title"/>
          </p:nvPr>
        </p:nvSpPr>
        <p:spPr/>
        <p:txBody>
          <a:bodyPr>
            <a:normAutofit/>
          </a:bodyPr>
          <a:lstStyle/>
          <a:p>
            <a:r>
              <a:rPr lang="en-GB" sz="3200" dirty="0"/>
              <a:t>Carnival – the basics!</a:t>
            </a:r>
            <a:endParaRPr lang="en-US" sz="3200" dirty="0"/>
          </a:p>
        </p:txBody>
      </p:sp>
      <p:grpSp>
        <p:nvGrpSpPr>
          <p:cNvPr id="3" name="Group 2">
            <a:extLst>
              <a:ext uri="{FF2B5EF4-FFF2-40B4-BE49-F238E27FC236}">
                <a16:creationId xmlns:a16="http://schemas.microsoft.com/office/drawing/2014/main" id="{1F380D1C-BFBE-2F8A-EE32-8061C3F34741}"/>
              </a:ext>
              <a:ext uri="{C183D7F6-B498-43B3-948B-1728B52AA6E4}">
                <adec:decorative xmlns:adec="http://schemas.microsoft.com/office/drawing/2017/decorative" val="1"/>
              </a:ext>
            </a:extLst>
          </p:cNvPr>
          <p:cNvGrpSpPr/>
          <p:nvPr/>
        </p:nvGrpSpPr>
        <p:grpSpPr>
          <a:xfrm>
            <a:off x="381884" y="1259262"/>
            <a:ext cx="5142615" cy="2036880"/>
            <a:chOff x="381884" y="1259262"/>
            <a:chExt cx="5142615" cy="2036880"/>
          </a:xfrm>
        </p:grpSpPr>
        <p:sp>
          <p:nvSpPr>
            <p:cNvPr id="5" name="Picture 5">
              <a:extLst>
                <a:ext uri="{FF2B5EF4-FFF2-40B4-BE49-F238E27FC236}">
                  <a16:creationId xmlns:a16="http://schemas.microsoft.com/office/drawing/2014/main" id="{A1438FD6-2D96-2FF0-B8A9-16435B6E41DC}"/>
                </a:ext>
                <a:ext uri="{C183D7F6-B498-43B3-948B-1728B52AA6E4}">
                  <adec:decorative xmlns:adec="http://schemas.microsoft.com/office/drawing/2017/decorative" val="1"/>
                </a:ext>
              </a:extLst>
            </p:cNvPr>
            <p:cNvSpPr/>
            <p:nvPr/>
          </p:nvSpPr>
          <p:spPr>
            <a:xfrm>
              <a:off x="381884" y="1259262"/>
              <a:ext cx="5142615" cy="203688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9AD97B42-A720-9462-0AFB-793CF2E7FA94}"/>
                </a:ext>
              </a:extLst>
            </p:cNvPr>
            <p:cNvSpPr txBox="1"/>
            <p:nvPr/>
          </p:nvSpPr>
          <p:spPr>
            <a:xfrm>
              <a:off x="538730" y="1635451"/>
              <a:ext cx="4739952" cy="1323439"/>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n-GB" sz="2000" dirty="0">
                  <a:latin typeface="Arial" panose="020B0604020202020204" pitchFamily="34" charset="0"/>
                </a:rPr>
                <a:t>The first Caribbean carnivals took place in the slavery era when, in 1784, French colonials introduced Mardi Gras masquerade balls into Trinidad.</a:t>
              </a:r>
            </a:p>
          </p:txBody>
        </p:sp>
      </p:grpSp>
      <p:grpSp>
        <p:nvGrpSpPr>
          <p:cNvPr id="8" name="Group 7">
            <a:extLst>
              <a:ext uri="{FF2B5EF4-FFF2-40B4-BE49-F238E27FC236}">
                <a16:creationId xmlns:a16="http://schemas.microsoft.com/office/drawing/2014/main" id="{B4E473FD-61E5-21BD-62D2-82317DA4627D}"/>
              </a:ext>
              <a:ext uri="{C183D7F6-B498-43B3-948B-1728B52AA6E4}">
                <adec:decorative xmlns:adec="http://schemas.microsoft.com/office/drawing/2017/decorative" val="1"/>
              </a:ext>
            </a:extLst>
          </p:cNvPr>
          <p:cNvGrpSpPr/>
          <p:nvPr/>
        </p:nvGrpSpPr>
        <p:grpSpPr>
          <a:xfrm>
            <a:off x="6096000" y="1740457"/>
            <a:ext cx="5142615" cy="2218866"/>
            <a:chOff x="6096000" y="1740457"/>
            <a:chExt cx="5142615" cy="2218866"/>
          </a:xfrm>
        </p:grpSpPr>
        <p:sp>
          <p:nvSpPr>
            <p:cNvPr id="4" name="Picture 4">
              <a:extLst>
                <a:ext uri="{FF2B5EF4-FFF2-40B4-BE49-F238E27FC236}">
                  <a16:creationId xmlns:a16="http://schemas.microsoft.com/office/drawing/2014/main" id="{58B9036F-19D3-7F99-96C9-825EDE09291B}"/>
                </a:ext>
                <a:ext uri="{C183D7F6-B498-43B3-948B-1728B52AA6E4}">
                  <adec:decorative xmlns:adec="http://schemas.microsoft.com/office/drawing/2017/decorative" val="1"/>
                </a:ext>
              </a:extLst>
            </p:cNvPr>
            <p:cNvSpPr/>
            <p:nvPr/>
          </p:nvSpPr>
          <p:spPr>
            <a:xfrm>
              <a:off x="6096000" y="1740457"/>
              <a:ext cx="5142615" cy="2218866"/>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29B90806-A02D-0483-06AA-C5C1B2C7FE4B}"/>
                </a:ext>
              </a:extLst>
            </p:cNvPr>
            <p:cNvSpPr txBox="1"/>
            <p:nvPr/>
          </p:nvSpPr>
          <p:spPr>
            <a:xfrm>
              <a:off x="6381749" y="2046547"/>
              <a:ext cx="4515735" cy="1631216"/>
            </a:xfrm>
            <a:prstGeom prst="rect">
              <a:avLst/>
            </a:prstGeom>
            <a:noFill/>
          </p:spPr>
          <p:txBody>
            <a:bodyPr wrap="square">
              <a:spAutoFit/>
            </a:bodyPr>
            <a:lstStyle/>
            <a:p>
              <a:pPr marL="0" lvl="0" indent="0" algn="ctr" rtl="0">
                <a:spcBef>
                  <a:spcPts val="0"/>
                </a:spcBef>
                <a:spcAft>
                  <a:spcPts val="0"/>
                </a:spcAft>
                <a:buClr>
                  <a:schemeClr val="dk1"/>
                </a:buClr>
                <a:buSzPts val="1100"/>
                <a:buFont typeface="Arial"/>
                <a:buNone/>
              </a:pPr>
              <a:r>
                <a:rPr lang="en-GB" sz="2000" dirty="0">
                  <a:latin typeface="Arial" panose="020B0604020202020204" pitchFamily="34" charset="0"/>
                </a:rPr>
                <a:t>When slavery was abolished in 1834, freed Africans were brought onto the streets and this colonial Mardi Gras was transformed into an African-Caribbean Carnival.</a:t>
              </a:r>
            </a:p>
          </p:txBody>
        </p:sp>
      </p:grpSp>
      <p:grpSp>
        <p:nvGrpSpPr>
          <p:cNvPr id="10" name="Group 9">
            <a:extLst>
              <a:ext uri="{FF2B5EF4-FFF2-40B4-BE49-F238E27FC236}">
                <a16:creationId xmlns:a16="http://schemas.microsoft.com/office/drawing/2014/main" id="{D72E4EA9-493D-3974-F1E7-2869E12B1AC7}"/>
              </a:ext>
              <a:ext uri="{C183D7F6-B498-43B3-948B-1728B52AA6E4}">
                <adec:decorative xmlns:adec="http://schemas.microsoft.com/office/drawing/2017/decorative" val="1"/>
              </a:ext>
            </a:extLst>
          </p:cNvPr>
          <p:cNvGrpSpPr/>
          <p:nvPr/>
        </p:nvGrpSpPr>
        <p:grpSpPr>
          <a:xfrm>
            <a:off x="1472179" y="3677762"/>
            <a:ext cx="4090073" cy="2951637"/>
            <a:chOff x="1472179" y="3677762"/>
            <a:chExt cx="4090073" cy="2951637"/>
          </a:xfrm>
        </p:grpSpPr>
        <p:pic>
          <p:nvPicPr>
            <p:cNvPr id="6" name="Picture 11">
              <a:extLst>
                <a:ext uri="{FF2B5EF4-FFF2-40B4-BE49-F238E27FC236}">
                  <a16:creationId xmlns:a16="http://schemas.microsoft.com/office/drawing/2014/main" id="{1436D3C7-DE93-971B-4B78-223C09789F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179" y="3677762"/>
              <a:ext cx="4090073" cy="2951637"/>
            </a:xfrm>
            <a:prstGeom prst="rect">
              <a:avLst/>
            </a:prstGeom>
          </p:spPr>
        </p:pic>
        <p:sp>
          <p:nvSpPr>
            <p:cNvPr id="13" name="TextBox 12">
              <a:extLst>
                <a:ext uri="{FF2B5EF4-FFF2-40B4-BE49-F238E27FC236}">
                  <a16:creationId xmlns:a16="http://schemas.microsoft.com/office/drawing/2014/main" id="{F0F98D18-C375-9A3A-1047-AFA762B82A1D}"/>
                </a:ext>
              </a:extLst>
            </p:cNvPr>
            <p:cNvSpPr txBox="1"/>
            <p:nvPr/>
          </p:nvSpPr>
          <p:spPr>
            <a:xfrm>
              <a:off x="1695451" y="3983853"/>
              <a:ext cx="3583232" cy="2246769"/>
            </a:xfrm>
            <a:prstGeom prst="rect">
              <a:avLst/>
            </a:prstGeom>
            <a:noFill/>
          </p:spPr>
          <p:txBody>
            <a:bodyPr wrap="square">
              <a:spAutoFit/>
            </a:bodyPr>
            <a:lstStyle/>
            <a:p>
              <a:pPr marL="0" lvl="0" indent="0" algn="ctr" rtl="0">
                <a:spcBef>
                  <a:spcPts val="0"/>
                </a:spcBef>
                <a:spcAft>
                  <a:spcPts val="0"/>
                </a:spcAft>
                <a:buNone/>
              </a:pPr>
              <a:r>
                <a:rPr lang="en-GB" sz="2000" dirty="0">
                  <a:latin typeface="Arial" panose="020B0604020202020204" pitchFamily="34" charset="0"/>
                </a:rPr>
                <a:t>The masquerade element of carnival, also called ‘playing mas’, was, and still is, a key component of the British Caribbean carnival, as was traditional Trinidadian music, such as </a:t>
              </a:r>
              <a:r>
                <a:rPr lang="en-GB" sz="2000" dirty="0" err="1">
                  <a:latin typeface="Arial" panose="020B0604020202020204" pitchFamily="34" charset="0"/>
                </a:rPr>
                <a:t>Soca</a:t>
              </a:r>
              <a:r>
                <a:rPr lang="en-GB" sz="2000" dirty="0">
                  <a:latin typeface="Arial" panose="020B0604020202020204" pitchFamily="34" charset="0"/>
                </a:rPr>
                <a:t> and Calypso.</a:t>
              </a:r>
            </a:p>
          </p:txBody>
        </p:sp>
      </p:grpSp>
      <p:grpSp>
        <p:nvGrpSpPr>
          <p:cNvPr id="12" name="Group 11">
            <a:extLst>
              <a:ext uri="{FF2B5EF4-FFF2-40B4-BE49-F238E27FC236}">
                <a16:creationId xmlns:a16="http://schemas.microsoft.com/office/drawing/2014/main" id="{11D54493-731B-4DAB-060E-F5C0716A8803}"/>
              </a:ext>
              <a:ext uri="{C183D7F6-B498-43B3-948B-1728B52AA6E4}">
                <adec:decorative xmlns:adec="http://schemas.microsoft.com/office/drawing/2017/decorative" val="1"/>
              </a:ext>
            </a:extLst>
          </p:cNvPr>
          <p:cNvGrpSpPr/>
          <p:nvPr/>
        </p:nvGrpSpPr>
        <p:grpSpPr>
          <a:xfrm>
            <a:off x="6406475" y="3983853"/>
            <a:ext cx="4090073" cy="2645546"/>
            <a:chOff x="6406475" y="3983853"/>
            <a:chExt cx="4090073" cy="2645546"/>
          </a:xfrm>
        </p:grpSpPr>
        <p:pic>
          <p:nvPicPr>
            <p:cNvPr id="7" name="Picture 10">
              <a:extLst>
                <a:ext uri="{FF2B5EF4-FFF2-40B4-BE49-F238E27FC236}">
                  <a16:creationId xmlns:a16="http://schemas.microsoft.com/office/drawing/2014/main" id="{F2F6EF1D-43BC-BA59-0658-6CC36B26CE7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257" r="15257"/>
            <a:stretch>
              <a:fillRect/>
            </a:stretch>
          </p:blipFill>
          <p:spPr>
            <a:xfrm>
              <a:off x="6406475" y="3983853"/>
              <a:ext cx="4090073" cy="2645546"/>
            </a:xfrm>
            <a:prstGeom prst="rect">
              <a:avLst/>
            </a:prstGeom>
          </p:spPr>
        </p:pic>
        <p:sp>
          <p:nvSpPr>
            <p:cNvPr id="15" name="TextBox 14">
              <a:extLst>
                <a:ext uri="{FF2B5EF4-FFF2-40B4-BE49-F238E27FC236}">
                  <a16:creationId xmlns:a16="http://schemas.microsoft.com/office/drawing/2014/main" id="{E5554526-C0FD-84DB-6227-5DF7AF6535F5}"/>
                </a:ext>
              </a:extLst>
            </p:cNvPr>
            <p:cNvSpPr txBox="1"/>
            <p:nvPr/>
          </p:nvSpPr>
          <p:spPr>
            <a:xfrm>
              <a:off x="6629750" y="4591050"/>
              <a:ext cx="3652496" cy="1477328"/>
            </a:xfrm>
            <a:prstGeom prst="rect">
              <a:avLst/>
            </a:prstGeom>
            <a:noFill/>
          </p:spPr>
          <p:txBody>
            <a:bodyPr wrap="square">
              <a:spAutoFit/>
            </a:bodyPr>
            <a:lstStyle/>
            <a:p>
              <a:pPr marL="0" lvl="0" indent="0" algn="ctr" rtl="0">
                <a:spcBef>
                  <a:spcPts val="0"/>
                </a:spcBef>
                <a:spcAft>
                  <a:spcPts val="0"/>
                </a:spcAft>
                <a:buNone/>
              </a:pPr>
              <a:r>
                <a:rPr lang="en-GB" sz="1800" dirty="0">
                  <a:latin typeface="Arial" panose="020B0604020202020204" pitchFamily="34" charset="0"/>
                </a:rPr>
                <a:t>Caribbean carnivals are now held all over the world. The Notting Hill Carnival, held annually over August Bank Holiday in London, is one of the biggest in the world!</a:t>
              </a:r>
            </a:p>
          </p:txBody>
        </p:sp>
      </p:grpSp>
    </p:spTree>
    <p:extLst>
      <p:ext uri="{BB962C8B-B14F-4D97-AF65-F5344CB8AC3E}">
        <p14:creationId xmlns:p14="http://schemas.microsoft.com/office/powerpoint/2010/main" val="17507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http://schemas.microsoft.com/office/2006/metadata/properties"/>
    <ds:schemaRef ds:uri="3cb168fb-557d-4aff-aaa1-591c64e5f6f0"/>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be30f734-6a04-496a-ba73-5e5e8d7e44d2"/>
    <ds:schemaRef ds:uri="http://purl.org/dc/terms/"/>
  </ds:schemaRefs>
</ds:datastoreItem>
</file>

<file path=customXml/itemProps3.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931</TotalTime>
  <Words>2225</Words>
  <Application>Microsoft Office PowerPoint</Application>
  <PresentationFormat>Widescreen</PresentationFormat>
  <Paragraphs>156</Paragraphs>
  <Slides>20</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Source Sans Pro Bold</vt:lpstr>
      <vt:lpstr>Office Theme</vt:lpstr>
      <vt:lpstr>Carnival in Manchester</vt:lpstr>
      <vt:lpstr>Lesson 1: What can newspapers tell us about the significance of carnival to the Manchester Community in the 1970’s?</vt:lpstr>
      <vt:lpstr>What is going on in these images? 1</vt:lpstr>
      <vt:lpstr>What is going on in these images? 2</vt:lpstr>
      <vt:lpstr>What is going on in these images? 3</vt:lpstr>
      <vt:lpstr>What is going on in these images? 4</vt:lpstr>
      <vt:lpstr>What is going on in these images? 5</vt:lpstr>
      <vt:lpstr>What is going on in these images? </vt:lpstr>
      <vt:lpstr>Carnival – the basics!</vt:lpstr>
      <vt:lpstr>The Notting Hill Carnival</vt:lpstr>
      <vt:lpstr>Manchester Caribbean Carnival – History 1</vt:lpstr>
      <vt:lpstr>Manchester Caribbean Carnival – History 2</vt:lpstr>
      <vt:lpstr>Manchester Caribbean Carnival – History 3</vt:lpstr>
      <vt:lpstr>Key Question</vt:lpstr>
      <vt:lpstr>Manchester Caribbean Carnival – Newspapers 1</vt:lpstr>
      <vt:lpstr>The Guardian</vt:lpstr>
      <vt:lpstr>The Guardian Help Sheet</vt:lpstr>
      <vt:lpstr>Manchester Caribbean Carnival – Newspapers 2</vt:lpstr>
      <vt:lpstr>Reflection - How useful are newspaper articles for telling us about the significance of Carnival?</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14</cp:revision>
  <dcterms:created xsi:type="dcterms:W3CDTF">2022-11-29T11:24:41Z</dcterms:created>
  <dcterms:modified xsi:type="dcterms:W3CDTF">2024-08-30T09:27:50Z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