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62" r:id="rId5"/>
    <p:sldId id="371" r:id="rId6"/>
    <p:sldId id="370" r:id="rId7"/>
    <p:sldId id="385" r:id="rId8"/>
    <p:sldId id="386" r:id="rId9"/>
    <p:sldId id="374" r:id="rId10"/>
    <p:sldId id="375" r:id="rId11"/>
    <p:sldId id="376" r:id="rId12"/>
    <p:sldId id="377" r:id="rId13"/>
    <p:sldId id="378" r:id="rId14"/>
    <p:sldId id="379" r:id="rId15"/>
    <p:sldId id="380" r:id="rId16"/>
    <p:sldId id="381" r:id="rId17"/>
    <p:sldId id="382" r:id="rId18"/>
    <p:sldId id="383" r:id="rId19"/>
    <p:sldId id="384" r:id="rId20"/>
    <p:sldId id="4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679A81-D410-47DD-B5DD-30302E0A03E2}" v="1" dt="2024-08-30T09:30:00.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86" autoAdjust="0"/>
  </p:normalViewPr>
  <p:slideViewPr>
    <p:cSldViewPr snapToGrid="0">
      <p:cViewPr varScale="1">
        <p:scale>
          <a:sx n="99" d="100"/>
          <a:sy n="99" d="100"/>
        </p:scale>
        <p:origin x="996" y="90"/>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8/30/2024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b1Pp2iKLb7iPjFq8RswrsdHvAkxm6PCX/view"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curid=1444241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curid=144424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13033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5000"/>
              </a:lnSpc>
            </a:pPr>
            <a:r>
              <a:rPr lang="en-GB" sz="1200" b="1" dirty="0">
                <a:solidFill>
                  <a:srgbClr val="999999"/>
                </a:solidFill>
                <a:latin typeface="Arial" panose="020B0604020202020204" pitchFamily="34" charset="0"/>
              </a:rPr>
              <a:t>Scottish bagpipe band perform at the first carnival procession in Alexandra Park (Manchester Central Library Archives, 1970)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PRINT this slide and hand out to students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83048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86818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information came from </a:t>
            </a:r>
            <a:r>
              <a:rPr lang="en-GB" sz="1200" b="0" i="0" u="sng" strike="noStrike" cap="none">
                <a:solidFill>
                  <a:srgbClr val="000000"/>
                </a:solidFill>
                <a:effectLst/>
                <a:latin typeface="Arial"/>
                <a:ea typeface="Arial"/>
                <a:cs typeface="Arial"/>
                <a:sym typeface="Arial"/>
                <a:hlinkClick r:id="rId3"/>
              </a:rPr>
              <a:t>https://drive.google.com/file/d/1b1Pp2iKLb7iPjFq8RswrsdHvAkxm6PCX/view</a:t>
            </a:r>
            <a:r>
              <a:rPr lang="en-GB" sz="1200" b="0" i="0" u="none" strike="noStrike" cap="none">
                <a:solidFill>
                  <a:srgbClr val="000000"/>
                </a:solidFill>
                <a:effectLst/>
                <a:latin typeface="Arial"/>
                <a:ea typeface="Arial"/>
                <a:cs typeface="Arial"/>
                <a:sym typeface="Arial"/>
              </a:rPr>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288763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rPr>
              <a:t>Alexandra Park Carnival, Whalley Range, Manchester By Tom Jolliffe, CC BY-SA 2.0, </a:t>
            </a:r>
            <a:r>
              <a:rPr lang="en-GB" sz="1200">
                <a:latin typeface="Arial" panose="020B0604020202020204" pitchFamily="34" charset="0"/>
                <a:hlinkClick r:id="rId3"/>
              </a:rPr>
              <a:t>https://commons.wikimedia.org/w/index.php?curid=14442419</a:t>
            </a:r>
            <a:r>
              <a:rPr lang="en-GB" sz="1200">
                <a:latin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43264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rPr>
              <a:t>Alexandra Park Carnival, Whalley Range, Manchester By Tom Jolliffe, CC BY-SA 2.0, </a:t>
            </a:r>
            <a:r>
              <a:rPr lang="en-GB" sz="1200">
                <a:latin typeface="Arial" panose="020B0604020202020204" pitchFamily="34" charset="0"/>
                <a:hlinkClick r:id="rId3"/>
              </a:rPr>
              <a:t>https://commons.wikimedia.org/w/index.php?curid=14442419</a:t>
            </a:r>
            <a:r>
              <a:rPr lang="en-GB" sz="1200">
                <a:latin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415293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err="1"/>
              <a:t>Pixaby</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69161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999999"/>
                </a:solidFill>
                <a:highlight>
                  <a:srgbClr val="FFFFFF"/>
                </a:highlight>
                <a:latin typeface="Arial" panose="020B0604020202020204" pitchFamily="34" charset="0"/>
              </a:rPr>
              <a:t>Claremont Junior School float, 1987. Courtesy </a:t>
            </a:r>
            <a:r>
              <a:rPr lang="en-GB" sz="1200" b="1" err="1">
                <a:solidFill>
                  <a:srgbClr val="999999"/>
                </a:solidFill>
                <a:highlight>
                  <a:srgbClr val="FFFFFF"/>
                </a:highlight>
                <a:latin typeface="Arial" panose="020B0604020202020204" pitchFamily="34" charset="0"/>
              </a:rPr>
              <a:t>Locita</a:t>
            </a:r>
            <a:r>
              <a:rPr lang="en-GB" sz="1200" b="1">
                <a:solidFill>
                  <a:srgbClr val="999999"/>
                </a:solidFill>
                <a:highlight>
                  <a:srgbClr val="FFFFFF"/>
                </a:highlight>
                <a:latin typeface="Arial" panose="020B0604020202020204" pitchFamily="34" charset="0"/>
              </a:rPr>
              <a:t> Brandy</a:t>
            </a: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4586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999999"/>
                </a:solidFill>
                <a:highlight>
                  <a:srgbClr val="FFFFFF"/>
                </a:highlight>
                <a:latin typeface="Arial" panose="020B0604020202020204" pitchFamily="34" charset="0"/>
              </a:rPr>
              <a:t>Claremont Junior School float, 1987. Courtesy </a:t>
            </a:r>
            <a:r>
              <a:rPr lang="en-GB" sz="1200" b="1" err="1">
                <a:solidFill>
                  <a:srgbClr val="999999"/>
                </a:solidFill>
                <a:highlight>
                  <a:srgbClr val="FFFFFF"/>
                </a:highlight>
                <a:latin typeface="Arial" panose="020B0604020202020204" pitchFamily="34" charset="0"/>
              </a:rPr>
              <a:t>Locita</a:t>
            </a:r>
            <a:r>
              <a:rPr lang="en-GB" sz="1200" b="1">
                <a:solidFill>
                  <a:srgbClr val="999999"/>
                </a:solidFill>
                <a:highlight>
                  <a:srgbClr val="FFFFFF"/>
                </a:highlight>
                <a:latin typeface="Arial" panose="020B0604020202020204" pitchFamily="34" charset="0"/>
              </a:rPr>
              <a:t> Brandy</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58009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999999"/>
                </a:solidFill>
                <a:highlight>
                  <a:srgbClr val="FFFFFF"/>
                </a:highlight>
                <a:latin typeface="Arial" panose="020B0604020202020204" pitchFamily="34" charset="0"/>
              </a:rPr>
              <a:t>Irma Brandy (daughter of </a:t>
            </a:r>
            <a:r>
              <a:rPr lang="en-GB" sz="1200" b="1" err="1">
                <a:solidFill>
                  <a:srgbClr val="999999"/>
                </a:solidFill>
                <a:highlight>
                  <a:srgbClr val="FFFFFF"/>
                </a:highlight>
                <a:latin typeface="Arial" panose="020B0604020202020204" pitchFamily="34" charset="0"/>
              </a:rPr>
              <a:t>Locita</a:t>
            </a:r>
            <a:r>
              <a:rPr lang="en-GB" sz="1200" b="1">
                <a:solidFill>
                  <a:srgbClr val="999999"/>
                </a:solidFill>
                <a:highlight>
                  <a:srgbClr val="FFFFFF"/>
                </a:highlight>
                <a:latin typeface="Arial" panose="020B0604020202020204" pitchFamily="34" charset="0"/>
              </a:rPr>
              <a:t> Brandy) as Carnival Queen, 1976</a:t>
            </a:r>
            <a:endParaRPr lang="en-GB" sz="1400">
              <a:solidFill>
                <a:srgbClr val="FFFFFF"/>
              </a:solidFill>
              <a:highlight>
                <a:srgbClr val="FFFFFF"/>
              </a:highlight>
              <a:latin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t>PRINT this slide and hand out to students</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006121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Aft>
                <a:spcPts val="400"/>
              </a:spcAft>
              <a:buNone/>
            </a:pPr>
            <a:r>
              <a:rPr lang="en-GB" sz="1200" b="1">
                <a:solidFill>
                  <a:srgbClr val="999999"/>
                </a:solidFill>
                <a:highlight>
                  <a:srgbClr val="FFFFFF"/>
                </a:highlight>
                <a:latin typeface="Arial" panose="020B0604020202020204" pitchFamily="34" charset="0"/>
              </a:rPr>
              <a:t>Carnival organiser Mrs Brandy leads out the parade, 1974. Courtesy </a:t>
            </a:r>
            <a:r>
              <a:rPr lang="en-GB" sz="1200" b="1" err="1">
                <a:solidFill>
                  <a:srgbClr val="999999"/>
                </a:solidFill>
                <a:highlight>
                  <a:srgbClr val="FFFFFF"/>
                </a:highlight>
                <a:latin typeface="Arial" panose="020B0604020202020204" pitchFamily="34" charset="0"/>
              </a:rPr>
              <a:t>Locita</a:t>
            </a:r>
            <a:r>
              <a:rPr lang="en-GB" sz="1200" b="1">
                <a:solidFill>
                  <a:srgbClr val="999999"/>
                </a:solidFill>
                <a:highlight>
                  <a:srgbClr val="FFFFFF"/>
                </a:highlight>
                <a:latin typeface="Arial" panose="020B0604020202020204" pitchFamily="34" charset="0"/>
              </a:rPr>
              <a:t> Brandy</a:t>
            </a:r>
            <a:endParaRPr lang="en-GB" sz="600">
              <a:solidFill>
                <a:srgbClr val="FFFFFF"/>
              </a:solidFill>
              <a:highlight>
                <a:srgbClr val="FFFFFF"/>
              </a:highlight>
              <a:latin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t>PRINT this slide and hand out to students</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410747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a:t>Click to edit Master title style</a:t>
            </a:r>
            <a:endParaRPr lang="en-US"/>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5.emf"/><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historicengland.org.uk/content/docs/education/explorer/carnival-manchester-s-o-w-od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60B9-3D47-9E91-D363-C6FDB1A133C2}"/>
              </a:ext>
            </a:extLst>
          </p:cNvPr>
          <p:cNvSpPr>
            <a:spLocks noGrp="1"/>
          </p:cNvSpPr>
          <p:nvPr>
            <p:ph type="title"/>
          </p:nvPr>
        </p:nvSpPr>
        <p:spPr/>
        <p:txBody>
          <a:bodyPr/>
          <a:lstStyle/>
          <a:p>
            <a:r>
              <a:rPr lang="en-US"/>
              <a:t>Carnival in Manchester: Lesson 2</a:t>
            </a:r>
          </a:p>
        </p:txBody>
      </p:sp>
      <p:sp>
        <p:nvSpPr>
          <p:cNvPr id="3" name="Subtitle 2">
            <a:extLst>
              <a:ext uri="{FF2B5EF4-FFF2-40B4-BE49-F238E27FC236}">
                <a16:creationId xmlns:a16="http://schemas.microsoft.com/office/drawing/2014/main" id="{647186F8-59F6-A7A0-4870-77855C5F3657}"/>
              </a:ext>
            </a:extLst>
          </p:cNvPr>
          <p:cNvSpPr>
            <a:spLocks noGrp="1"/>
          </p:cNvSpPr>
          <p:nvPr>
            <p:ph type="subTitle" idx="1"/>
          </p:nvPr>
        </p:nvSpPr>
        <p:spPr/>
        <p:txBody>
          <a:bodyPr/>
          <a:lstStyle/>
          <a:p>
            <a:r>
              <a:rPr lang="en-GB"/>
              <a:t>What can primary evidence tell us about the significance of carnival to the Manchester community in the 1970s?</a:t>
            </a:r>
          </a:p>
        </p:txBody>
      </p:sp>
      <p:pic>
        <p:nvPicPr>
          <p:cNvPr id="6" name="Picture Placeholder 5" descr="A red truck with balloons on the roof&#10;">
            <a:extLst>
              <a:ext uri="{FF2B5EF4-FFF2-40B4-BE49-F238E27FC236}">
                <a16:creationId xmlns:a16="http://schemas.microsoft.com/office/drawing/2014/main" id="{D6FF05E8-7A17-7381-D023-CD93EAFC5CF1}"/>
              </a:ext>
            </a:extLst>
          </p:cNvPr>
          <p:cNvPicPr>
            <a:picLocks noGrp="1" noChangeAspect="1"/>
          </p:cNvPicPr>
          <p:nvPr>
            <p:ph type="pic" sz="quarter" idx="10"/>
          </p:nvPr>
        </p:nvPicPr>
        <p:blipFill>
          <a:blip r:embed="rId2"/>
          <a:srcRect l="10665" r="10665"/>
          <a:stretch>
            <a:fillRect/>
          </a:stretch>
        </p:blipFill>
        <p:spPr/>
      </p:pic>
    </p:spTree>
    <p:extLst>
      <p:ext uri="{BB962C8B-B14F-4D97-AF65-F5344CB8AC3E}">
        <p14:creationId xmlns:p14="http://schemas.microsoft.com/office/powerpoint/2010/main" val="2868289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7EEF-2E03-0B7D-E2C3-9E8A15C8C316}"/>
              </a:ext>
            </a:extLst>
          </p:cNvPr>
          <p:cNvSpPr>
            <a:spLocks noGrp="1"/>
          </p:cNvSpPr>
          <p:nvPr>
            <p:ph type="title"/>
          </p:nvPr>
        </p:nvSpPr>
        <p:spPr/>
        <p:txBody>
          <a:bodyPr>
            <a:normAutofit/>
          </a:bodyPr>
          <a:lstStyle/>
          <a:p>
            <a:r>
              <a:rPr lang="en-GB" b="1">
                <a:latin typeface="Arial" panose="020B0604020202020204" pitchFamily="34" charset="0"/>
              </a:rPr>
              <a:t>Photograph 1. Example</a:t>
            </a:r>
            <a:endParaRPr lang="en-US"/>
          </a:p>
        </p:txBody>
      </p:sp>
      <p:sp>
        <p:nvSpPr>
          <p:cNvPr id="3" name="Content Placeholder 2">
            <a:extLst>
              <a:ext uri="{FF2B5EF4-FFF2-40B4-BE49-F238E27FC236}">
                <a16:creationId xmlns:a16="http://schemas.microsoft.com/office/drawing/2014/main" id="{EDBD33FD-B3E0-E1CC-12A0-F5E11A6AC29F}"/>
              </a:ext>
            </a:extLst>
          </p:cNvPr>
          <p:cNvSpPr>
            <a:spLocks noGrp="1"/>
          </p:cNvSpPr>
          <p:nvPr>
            <p:ph idx="1"/>
          </p:nvPr>
        </p:nvSpPr>
        <p:spPr>
          <a:xfrm>
            <a:off x="623454" y="1717964"/>
            <a:ext cx="4447310" cy="4774910"/>
          </a:xfrm>
        </p:spPr>
        <p:txBody>
          <a:bodyPr/>
          <a:lstStyle/>
          <a:p>
            <a:pPr marL="0" lvl="0" indent="0" algn="l" rtl="0">
              <a:spcBef>
                <a:spcPts val="0"/>
              </a:spcBef>
              <a:spcAft>
                <a:spcPts val="0"/>
              </a:spcAft>
              <a:buNone/>
            </a:pPr>
            <a:r>
              <a:rPr lang="en-GB" sz="2000" b="1" i="1">
                <a:latin typeface="Arial" panose="020B0604020202020204" pitchFamily="34" charset="0"/>
              </a:rPr>
              <a:t>In the photograph I see a carnival float decorated with balloons and loud speakers on top. I see a person in a colourful costume and people of different races watching from the side, including children.</a:t>
            </a:r>
          </a:p>
          <a:p>
            <a:pPr marL="0" lvl="0" indent="0" algn="l" rtl="0">
              <a:spcBef>
                <a:spcPts val="0"/>
              </a:spcBef>
              <a:spcAft>
                <a:spcPts val="0"/>
              </a:spcAft>
              <a:buNone/>
            </a:pPr>
            <a:endParaRPr lang="en-GB" sz="2000" b="1" i="1">
              <a:latin typeface="Arial" panose="020B0604020202020204" pitchFamily="34" charset="0"/>
            </a:endParaRPr>
          </a:p>
          <a:p>
            <a:pPr marL="0" lvl="0" indent="0" algn="l" rtl="0">
              <a:spcBef>
                <a:spcPts val="0"/>
              </a:spcBef>
              <a:spcAft>
                <a:spcPts val="0"/>
              </a:spcAft>
              <a:buNone/>
            </a:pPr>
            <a:r>
              <a:rPr lang="en-GB" sz="2000" b="1" i="1">
                <a:latin typeface="Arial" panose="020B0604020202020204" pitchFamily="34" charset="0"/>
              </a:rPr>
              <a:t>This makes me think that the Manchester Caribbean Carnival is a celebratory event, with music. It is multicultural and multigenerational, bringing all sorts of people from different backgrounds together.</a:t>
            </a:r>
          </a:p>
        </p:txBody>
      </p:sp>
      <p:pic>
        <p:nvPicPr>
          <p:cNvPr id="5" name="Google Shape;110;p20" descr="A red truck with balloons on top">
            <a:extLst>
              <a:ext uri="{FF2B5EF4-FFF2-40B4-BE49-F238E27FC236}">
                <a16:creationId xmlns:a16="http://schemas.microsoft.com/office/drawing/2014/main" id="{438E7C96-FFD1-74F9-2345-17DFF78B1DB0}"/>
              </a:ext>
            </a:extLst>
          </p:cNvPr>
          <p:cNvPicPr preferRelativeResize="0"/>
          <p:nvPr/>
        </p:nvPicPr>
        <p:blipFill>
          <a:blip r:embed="rId2">
            <a:alphaModFix/>
          </a:blip>
          <a:stretch>
            <a:fillRect/>
          </a:stretch>
        </p:blipFill>
        <p:spPr>
          <a:xfrm>
            <a:off x="5303356" y="1717964"/>
            <a:ext cx="5849553" cy="3921594"/>
          </a:xfrm>
          <a:prstGeom prst="rect">
            <a:avLst/>
          </a:prstGeom>
          <a:noFill/>
          <a:ln>
            <a:noFill/>
          </a:ln>
        </p:spPr>
      </p:pic>
    </p:spTree>
    <p:extLst>
      <p:ext uri="{BB962C8B-B14F-4D97-AF65-F5344CB8AC3E}">
        <p14:creationId xmlns:p14="http://schemas.microsoft.com/office/powerpoint/2010/main" val="218456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0A90-5A3A-62D5-F2DC-8599B4584CAA}"/>
              </a:ext>
            </a:extLst>
          </p:cNvPr>
          <p:cNvSpPr>
            <a:spLocks noGrp="1"/>
          </p:cNvSpPr>
          <p:nvPr>
            <p:ph type="title"/>
          </p:nvPr>
        </p:nvSpPr>
        <p:spPr/>
        <p:txBody>
          <a:bodyPr/>
          <a:lstStyle/>
          <a:p>
            <a:r>
              <a:rPr lang="en-GB" sz="3200" b="1">
                <a:latin typeface="Arial" panose="020B0604020202020204" pitchFamily="34" charset="0"/>
              </a:rPr>
              <a:t>Task</a:t>
            </a:r>
            <a:endParaRPr lang="en-US"/>
          </a:p>
        </p:txBody>
      </p:sp>
      <p:sp>
        <p:nvSpPr>
          <p:cNvPr id="4" name="Picture 4">
            <a:extLst>
              <a:ext uri="{FF2B5EF4-FFF2-40B4-BE49-F238E27FC236}">
                <a16:creationId xmlns:a16="http://schemas.microsoft.com/office/drawing/2014/main" id="{106E3A4E-5E79-11E7-87B1-0A6A9497A2A5}"/>
              </a:ext>
              <a:ext uri="{C183D7F6-B498-43B3-948B-1728B52AA6E4}">
                <adec:decorative xmlns:adec="http://schemas.microsoft.com/office/drawing/2017/decorative" val="1"/>
              </a:ext>
            </a:extLst>
          </p:cNvPr>
          <p:cNvSpPr/>
          <p:nvPr/>
        </p:nvSpPr>
        <p:spPr>
          <a:xfrm>
            <a:off x="838200" y="1075414"/>
            <a:ext cx="9689060" cy="499658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8D817984-8A93-751A-68C0-B907163EE1DF}"/>
              </a:ext>
            </a:extLst>
          </p:cNvPr>
          <p:cNvSpPr>
            <a:spLocks noGrp="1"/>
          </p:cNvSpPr>
          <p:nvPr>
            <p:ph idx="1"/>
          </p:nvPr>
        </p:nvSpPr>
        <p:spPr>
          <a:xfrm>
            <a:off x="1328939" y="1620982"/>
            <a:ext cx="8707582" cy="4996583"/>
          </a:xfrm>
        </p:spPr>
        <p:txBody>
          <a:bodyPr/>
          <a:lstStyle/>
          <a:p>
            <a:pPr marL="0" lvl="0" indent="0" algn="ctr" rtl="0">
              <a:spcBef>
                <a:spcPts val="0"/>
              </a:spcBef>
              <a:spcAft>
                <a:spcPts val="0"/>
              </a:spcAft>
              <a:buNone/>
            </a:pPr>
            <a:r>
              <a:rPr lang="en-GB" sz="2800">
                <a:latin typeface="Arial" panose="020B0604020202020204" pitchFamily="34" charset="0"/>
              </a:rPr>
              <a:t>Write an analysis of Photographs 2, 3 and 4. Focus on what you </a:t>
            </a:r>
            <a:r>
              <a:rPr lang="en-GB" sz="2800">
                <a:solidFill>
                  <a:srgbClr val="FF0000"/>
                </a:solidFill>
                <a:latin typeface="Arial" panose="020B0604020202020204" pitchFamily="34" charset="0"/>
              </a:rPr>
              <a:t>see</a:t>
            </a:r>
            <a:r>
              <a:rPr lang="en-GB" sz="2800">
                <a:latin typeface="Arial" panose="020B0604020202020204" pitchFamily="34" charset="0"/>
              </a:rPr>
              <a:t> </a:t>
            </a:r>
            <a:r>
              <a:rPr lang="en-GB" sz="2800">
                <a:solidFill>
                  <a:srgbClr val="FF0000"/>
                </a:solidFill>
                <a:latin typeface="Arial" panose="020B0604020202020204" pitchFamily="34" charset="0"/>
              </a:rPr>
              <a:t>in</a:t>
            </a:r>
            <a:r>
              <a:rPr lang="en-GB" sz="2800">
                <a:latin typeface="Arial" panose="020B0604020202020204" pitchFamily="34" charset="0"/>
              </a:rPr>
              <a:t> the photographs, and what you can </a:t>
            </a:r>
            <a:r>
              <a:rPr lang="en-GB" sz="2800">
                <a:solidFill>
                  <a:srgbClr val="FF0000"/>
                </a:solidFill>
                <a:latin typeface="Arial" panose="020B0604020202020204" pitchFamily="34" charset="0"/>
              </a:rPr>
              <a:t>infer from </a:t>
            </a:r>
            <a:r>
              <a:rPr lang="en-GB" sz="2800">
                <a:latin typeface="Arial" panose="020B0604020202020204" pitchFamily="34" charset="0"/>
              </a:rPr>
              <a:t>the photographs…</a:t>
            </a:r>
          </a:p>
          <a:p>
            <a:pPr marL="0" lvl="0" indent="0" algn="ctr" rtl="0">
              <a:spcBef>
                <a:spcPts val="0"/>
              </a:spcBef>
              <a:spcAft>
                <a:spcPts val="0"/>
              </a:spcAft>
              <a:buNone/>
            </a:pPr>
            <a:endParaRPr lang="en-GB" sz="2800">
              <a:latin typeface="Arial" panose="020B0604020202020204" pitchFamily="34" charset="0"/>
            </a:endParaRPr>
          </a:p>
          <a:p>
            <a:pPr marL="0" lvl="0" indent="0" algn="ctr" rtl="0">
              <a:spcBef>
                <a:spcPts val="0"/>
              </a:spcBef>
              <a:spcAft>
                <a:spcPts val="0"/>
              </a:spcAft>
              <a:buNone/>
            </a:pPr>
            <a:endParaRPr lang="en-GB" sz="2800">
              <a:latin typeface="Arial" panose="020B0604020202020204" pitchFamily="34" charset="0"/>
            </a:endParaRPr>
          </a:p>
          <a:p>
            <a:pPr marL="0" lvl="0" indent="0" algn="ctr" rtl="0">
              <a:spcBef>
                <a:spcPts val="0"/>
              </a:spcBef>
              <a:spcAft>
                <a:spcPts val="0"/>
              </a:spcAft>
              <a:buNone/>
            </a:pPr>
            <a:r>
              <a:rPr lang="en-GB" sz="2800" b="1" i="1">
                <a:latin typeface="Arial" panose="020B0604020202020204" pitchFamily="34" charset="0"/>
              </a:rPr>
              <a:t>In the photograph I see…</a:t>
            </a:r>
          </a:p>
          <a:p>
            <a:pPr marL="0" lvl="0" indent="0" algn="ctr" rtl="0">
              <a:spcBef>
                <a:spcPts val="0"/>
              </a:spcBef>
              <a:spcAft>
                <a:spcPts val="0"/>
              </a:spcAft>
              <a:buNone/>
            </a:pPr>
            <a:endParaRPr lang="en-GB" sz="2800" b="1" i="1">
              <a:latin typeface="Arial" panose="020B0604020202020204" pitchFamily="34" charset="0"/>
            </a:endParaRPr>
          </a:p>
          <a:p>
            <a:pPr marL="0" lvl="0" indent="0" algn="ctr" rtl="0">
              <a:spcBef>
                <a:spcPts val="0"/>
              </a:spcBef>
              <a:spcAft>
                <a:spcPts val="0"/>
              </a:spcAft>
              <a:buNone/>
            </a:pPr>
            <a:r>
              <a:rPr lang="en-GB" sz="2800" b="1" i="1">
                <a:latin typeface="Arial" panose="020B0604020202020204" pitchFamily="34" charset="0"/>
              </a:rPr>
              <a:t>This photograph makes me think...</a:t>
            </a:r>
          </a:p>
          <a:p>
            <a:endParaRPr lang="en-US"/>
          </a:p>
        </p:txBody>
      </p:sp>
    </p:spTree>
    <p:extLst>
      <p:ext uri="{BB962C8B-B14F-4D97-AF65-F5344CB8AC3E}">
        <p14:creationId xmlns:p14="http://schemas.microsoft.com/office/powerpoint/2010/main" val="232012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B99E-7BD1-2063-34CA-D17359752728}"/>
              </a:ext>
            </a:extLst>
          </p:cNvPr>
          <p:cNvSpPr>
            <a:spLocks noGrp="1"/>
          </p:cNvSpPr>
          <p:nvPr>
            <p:ph type="title"/>
          </p:nvPr>
        </p:nvSpPr>
        <p:spPr/>
        <p:txBody>
          <a:bodyPr/>
          <a:lstStyle/>
          <a:p>
            <a:r>
              <a:rPr lang="en-US"/>
              <a:t>TASK: Photograph 2</a:t>
            </a:r>
          </a:p>
        </p:txBody>
      </p:sp>
      <p:sp>
        <p:nvSpPr>
          <p:cNvPr id="3" name="Content Placeholder 2">
            <a:extLst>
              <a:ext uri="{FF2B5EF4-FFF2-40B4-BE49-F238E27FC236}">
                <a16:creationId xmlns:a16="http://schemas.microsoft.com/office/drawing/2014/main" id="{B4DEAD67-2782-8032-FB7B-3A2662894BD4}"/>
              </a:ext>
            </a:extLst>
          </p:cNvPr>
          <p:cNvSpPr>
            <a:spLocks noGrp="1"/>
          </p:cNvSpPr>
          <p:nvPr>
            <p:ph idx="1"/>
          </p:nvPr>
        </p:nvSpPr>
        <p:spPr>
          <a:xfrm>
            <a:off x="512618" y="1745672"/>
            <a:ext cx="4892154" cy="4747201"/>
          </a:xfrm>
        </p:spPr>
        <p:txBody>
          <a:bodyPr/>
          <a:lstStyle/>
          <a:p>
            <a:pPr marL="0" lvl="0" indent="0" algn="l" rtl="0">
              <a:spcBef>
                <a:spcPts val="0"/>
              </a:spcBef>
              <a:spcAft>
                <a:spcPts val="0"/>
              </a:spcAft>
              <a:buNone/>
            </a:pPr>
            <a:r>
              <a:rPr lang="en-GB" sz="2400" b="1" i="1">
                <a:latin typeface="Arial" panose="020B0604020202020204" pitchFamily="34" charset="0"/>
              </a:rPr>
              <a:t>In the photograph I see…</a:t>
            </a: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endParaRPr lang="en-GB" b="1" i="1">
              <a:latin typeface="Arial" panose="020B0604020202020204" pitchFamily="34" charset="0"/>
            </a:endParaRP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endParaRPr lang="en-GB" b="1" i="1">
              <a:latin typeface="Arial" panose="020B0604020202020204" pitchFamily="34" charset="0"/>
            </a:endParaRP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r>
              <a:rPr lang="en-GB" sz="2400" b="1" i="1">
                <a:latin typeface="Arial" panose="020B0604020202020204" pitchFamily="34" charset="0"/>
              </a:rPr>
              <a:t>This photograph makes me think...</a:t>
            </a:r>
          </a:p>
          <a:p>
            <a:endParaRPr lang="en-US"/>
          </a:p>
        </p:txBody>
      </p:sp>
      <p:pic>
        <p:nvPicPr>
          <p:cNvPr id="5" name="Google Shape;123;p22" descr="A photo of black people walking in a carnival in the 70s. ">
            <a:extLst>
              <a:ext uri="{FF2B5EF4-FFF2-40B4-BE49-F238E27FC236}">
                <a16:creationId xmlns:a16="http://schemas.microsoft.com/office/drawing/2014/main" id="{1971D0F2-B748-CDCD-AEB3-626F25A8F3EE}"/>
              </a:ext>
            </a:extLst>
          </p:cNvPr>
          <p:cNvPicPr preferRelativeResize="0"/>
          <p:nvPr/>
        </p:nvPicPr>
        <p:blipFill>
          <a:blip r:embed="rId3">
            <a:alphaModFix/>
          </a:blip>
          <a:stretch>
            <a:fillRect/>
          </a:stretch>
        </p:blipFill>
        <p:spPr>
          <a:xfrm>
            <a:off x="5256270" y="1745672"/>
            <a:ext cx="5855076" cy="3922901"/>
          </a:xfrm>
          <a:prstGeom prst="rect">
            <a:avLst/>
          </a:prstGeom>
          <a:noFill/>
          <a:ln>
            <a:noFill/>
          </a:ln>
        </p:spPr>
      </p:pic>
    </p:spTree>
    <p:extLst>
      <p:ext uri="{BB962C8B-B14F-4D97-AF65-F5344CB8AC3E}">
        <p14:creationId xmlns:p14="http://schemas.microsoft.com/office/powerpoint/2010/main" val="792281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B99E-7BD1-2063-34CA-D17359752728}"/>
              </a:ext>
            </a:extLst>
          </p:cNvPr>
          <p:cNvSpPr>
            <a:spLocks noGrp="1"/>
          </p:cNvSpPr>
          <p:nvPr>
            <p:ph type="title"/>
          </p:nvPr>
        </p:nvSpPr>
        <p:spPr/>
        <p:txBody>
          <a:bodyPr/>
          <a:lstStyle/>
          <a:p>
            <a:r>
              <a:rPr lang="en-US"/>
              <a:t>TASK: Photograph 3</a:t>
            </a:r>
          </a:p>
        </p:txBody>
      </p:sp>
      <p:sp>
        <p:nvSpPr>
          <p:cNvPr id="3" name="Content Placeholder 2">
            <a:extLst>
              <a:ext uri="{FF2B5EF4-FFF2-40B4-BE49-F238E27FC236}">
                <a16:creationId xmlns:a16="http://schemas.microsoft.com/office/drawing/2014/main" id="{B4DEAD67-2782-8032-FB7B-3A2662894BD4}"/>
              </a:ext>
            </a:extLst>
          </p:cNvPr>
          <p:cNvSpPr>
            <a:spLocks noGrp="1"/>
          </p:cNvSpPr>
          <p:nvPr>
            <p:ph idx="1"/>
          </p:nvPr>
        </p:nvSpPr>
        <p:spPr>
          <a:xfrm>
            <a:off x="512618" y="1745672"/>
            <a:ext cx="4892154" cy="4747201"/>
          </a:xfrm>
        </p:spPr>
        <p:txBody>
          <a:bodyPr/>
          <a:lstStyle/>
          <a:p>
            <a:pPr marL="0" lvl="0" indent="0" algn="l" rtl="0">
              <a:spcBef>
                <a:spcPts val="0"/>
              </a:spcBef>
              <a:spcAft>
                <a:spcPts val="0"/>
              </a:spcAft>
              <a:buNone/>
            </a:pPr>
            <a:r>
              <a:rPr lang="en-GB" sz="2400" b="1" i="1">
                <a:latin typeface="Arial" panose="020B0604020202020204" pitchFamily="34" charset="0"/>
              </a:rPr>
              <a:t>In the photograph I see…</a:t>
            </a: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endParaRPr lang="en-GB" b="1" i="1">
              <a:latin typeface="Arial" panose="020B0604020202020204" pitchFamily="34" charset="0"/>
            </a:endParaRP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endParaRPr lang="en-GB" b="1" i="1">
              <a:latin typeface="Arial" panose="020B0604020202020204" pitchFamily="34" charset="0"/>
            </a:endParaRP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r>
              <a:rPr lang="en-GB" sz="2400" b="1" i="1">
                <a:latin typeface="Arial" panose="020B0604020202020204" pitchFamily="34" charset="0"/>
              </a:rPr>
              <a:t>This photograph makes me think...</a:t>
            </a:r>
          </a:p>
          <a:p>
            <a:endParaRPr lang="en-US"/>
          </a:p>
        </p:txBody>
      </p:sp>
      <p:pic>
        <p:nvPicPr>
          <p:cNvPr id="4" name="Google Shape;132;p23" descr="A black and white photo of black women and children walking in a carnival. ">
            <a:extLst>
              <a:ext uri="{FF2B5EF4-FFF2-40B4-BE49-F238E27FC236}">
                <a16:creationId xmlns:a16="http://schemas.microsoft.com/office/drawing/2014/main" id="{65E0BB69-612A-2F2A-B45C-19A30EAE16C9}"/>
              </a:ext>
            </a:extLst>
          </p:cNvPr>
          <p:cNvPicPr preferRelativeResize="0"/>
          <p:nvPr/>
        </p:nvPicPr>
        <p:blipFill>
          <a:blip r:embed="rId3">
            <a:alphaModFix/>
          </a:blip>
          <a:stretch>
            <a:fillRect/>
          </a:stretch>
        </p:blipFill>
        <p:spPr>
          <a:xfrm>
            <a:off x="6787230" y="216448"/>
            <a:ext cx="4240988" cy="6425104"/>
          </a:xfrm>
          <a:prstGeom prst="rect">
            <a:avLst/>
          </a:prstGeom>
          <a:noFill/>
          <a:ln>
            <a:noFill/>
          </a:ln>
        </p:spPr>
      </p:pic>
    </p:spTree>
    <p:extLst>
      <p:ext uri="{BB962C8B-B14F-4D97-AF65-F5344CB8AC3E}">
        <p14:creationId xmlns:p14="http://schemas.microsoft.com/office/powerpoint/2010/main" val="1413995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B99E-7BD1-2063-34CA-D17359752728}"/>
              </a:ext>
            </a:extLst>
          </p:cNvPr>
          <p:cNvSpPr>
            <a:spLocks noGrp="1"/>
          </p:cNvSpPr>
          <p:nvPr>
            <p:ph type="title"/>
          </p:nvPr>
        </p:nvSpPr>
        <p:spPr/>
        <p:txBody>
          <a:bodyPr/>
          <a:lstStyle/>
          <a:p>
            <a:r>
              <a:rPr lang="en-US"/>
              <a:t>TASK: Photograph 4</a:t>
            </a:r>
          </a:p>
        </p:txBody>
      </p:sp>
      <p:sp>
        <p:nvSpPr>
          <p:cNvPr id="3" name="Content Placeholder 2">
            <a:extLst>
              <a:ext uri="{FF2B5EF4-FFF2-40B4-BE49-F238E27FC236}">
                <a16:creationId xmlns:a16="http://schemas.microsoft.com/office/drawing/2014/main" id="{B4DEAD67-2782-8032-FB7B-3A2662894BD4}"/>
              </a:ext>
            </a:extLst>
          </p:cNvPr>
          <p:cNvSpPr>
            <a:spLocks noGrp="1"/>
          </p:cNvSpPr>
          <p:nvPr>
            <p:ph idx="1"/>
          </p:nvPr>
        </p:nvSpPr>
        <p:spPr>
          <a:xfrm>
            <a:off x="512618" y="1745672"/>
            <a:ext cx="4892154" cy="4747201"/>
          </a:xfrm>
        </p:spPr>
        <p:txBody>
          <a:bodyPr/>
          <a:lstStyle/>
          <a:p>
            <a:pPr marL="0" lvl="0" indent="0" algn="l" rtl="0">
              <a:spcBef>
                <a:spcPts val="0"/>
              </a:spcBef>
              <a:spcAft>
                <a:spcPts val="0"/>
              </a:spcAft>
              <a:buNone/>
            </a:pPr>
            <a:r>
              <a:rPr lang="en-GB" sz="2400" b="1" i="1">
                <a:latin typeface="Arial" panose="020B0604020202020204" pitchFamily="34" charset="0"/>
              </a:rPr>
              <a:t>In the photograph I see…</a:t>
            </a: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endParaRPr lang="en-GB" b="1" i="1">
              <a:latin typeface="Arial" panose="020B0604020202020204" pitchFamily="34" charset="0"/>
            </a:endParaRP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endParaRPr lang="en-GB" b="1" i="1">
              <a:latin typeface="Arial" panose="020B0604020202020204" pitchFamily="34" charset="0"/>
            </a:endParaRPr>
          </a:p>
          <a:p>
            <a:pPr marL="0" lvl="0" indent="0" algn="l" rtl="0">
              <a:spcBef>
                <a:spcPts val="0"/>
              </a:spcBef>
              <a:spcAft>
                <a:spcPts val="0"/>
              </a:spcAft>
              <a:buNone/>
            </a:pPr>
            <a:endParaRPr lang="en-GB" sz="2400" b="1" i="1">
              <a:latin typeface="Arial" panose="020B0604020202020204" pitchFamily="34" charset="0"/>
            </a:endParaRPr>
          </a:p>
          <a:p>
            <a:pPr marL="0" lvl="0" indent="0" algn="l" rtl="0">
              <a:spcBef>
                <a:spcPts val="0"/>
              </a:spcBef>
              <a:spcAft>
                <a:spcPts val="0"/>
              </a:spcAft>
              <a:buNone/>
            </a:pPr>
            <a:r>
              <a:rPr lang="en-GB" sz="2400" b="1" i="1">
                <a:latin typeface="Arial" panose="020B0604020202020204" pitchFamily="34" charset="0"/>
              </a:rPr>
              <a:t>This photograph makes me think...</a:t>
            </a:r>
          </a:p>
          <a:p>
            <a:endParaRPr lang="en-US"/>
          </a:p>
        </p:txBody>
      </p:sp>
      <p:pic>
        <p:nvPicPr>
          <p:cNvPr id="5" name="Google Shape;141;p24" descr="A black and white photo of men playing the bagpipes whilst walking down a road. ">
            <a:extLst>
              <a:ext uri="{FF2B5EF4-FFF2-40B4-BE49-F238E27FC236}">
                <a16:creationId xmlns:a16="http://schemas.microsoft.com/office/drawing/2014/main" id="{DCCC94C9-E766-585C-C922-E3386BADA965}"/>
              </a:ext>
            </a:extLst>
          </p:cNvPr>
          <p:cNvPicPr preferRelativeResize="0"/>
          <p:nvPr/>
        </p:nvPicPr>
        <p:blipFill>
          <a:blip r:embed="rId3">
            <a:alphaModFix/>
          </a:blip>
          <a:stretch>
            <a:fillRect/>
          </a:stretch>
        </p:blipFill>
        <p:spPr>
          <a:xfrm>
            <a:off x="5290714" y="1745672"/>
            <a:ext cx="5779068" cy="4097286"/>
          </a:xfrm>
          <a:prstGeom prst="rect">
            <a:avLst/>
          </a:prstGeom>
          <a:noFill/>
          <a:ln>
            <a:noFill/>
          </a:ln>
        </p:spPr>
      </p:pic>
    </p:spTree>
    <p:extLst>
      <p:ext uri="{BB962C8B-B14F-4D97-AF65-F5344CB8AC3E}">
        <p14:creationId xmlns:p14="http://schemas.microsoft.com/office/powerpoint/2010/main" val="2443378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Decorative shape">
            <a:extLst>
              <a:ext uri="{FF2B5EF4-FFF2-40B4-BE49-F238E27FC236}">
                <a16:creationId xmlns:a16="http://schemas.microsoft.com/office/drawing/2014/main" id="{5AA16B90-93A9-0228-8BDC-9005C9190D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9183" y="934920"/>
            <a:ext cx="9713633" cy="3332280"/>
          </a:xfrm>
          <a:prstGeom prst="rect">
            <a:avLst/>
          </a:prstGeom>
        </p:spPr>
      </p:pic>
      <p:sp>
        <p:nvSpPr>
          <p:cNvPr id="2" name="Title 1">
            <a:extLst>
              <a:ext uri="{FF2B5EF4-FFF2-40B4-BE49-F238E27FC236}">
                <a16:creationId xmlns:a16="http://schemas.microsoft.com/office/drawing/2014/main" id="{3014A10D-0954-2D21-41F9-018E72D234E6}"/>
              </a:ext>
            </a:extLst>
          </p:cNvPr>
          <p:cNvSpPr>
            <a:spLocks noGrp="1"/>
          </p:cNvSpPr>
          <p:nvPr>
            <p:ph type="title"/>
          </p:nvPr>
        </p:nvSpPr>
        <p:spPr/>
        <p:txBody>
          <a:bodyPr>
            <a:normAutofit/>
          </a:bodyPr>
          <a:lstStyle/>
          <a:p>
            <a:r>
              <a:rPr lang="en-GB" sz="3200"/>
              <a:t>Purpose</a:t>
            </a:r>
            <a:endParaRPr lang="en-US"/>
          </a:p>
        </p:txBody>
      </p:sp>
      <p:sp>
        <p:nvSpPr>
          <p:cNvPr id="3" name="Content Placeholder 2">
            <a:extLst>
              <a:ext uri="{FF2B5EF4-FFF2-40B4-BE49-F238E27FC236}">
                <a16:creationId xmlns:a16="http://schemas.microsoft.com/office/drawing/2014/main" id="{7A30E063-C2A6-B74D-D952-BD00F8A6410A}"/>
              </a:ext>
            </a:extLst>
          </p:cNvPr>
          <p:cNvSpPr>
            <a:spLocks noGrp="1"/>
          </p:cNvSpPr>
          <p:nvPr>
            <p:ph idx="1"/>
          </p:nvPr>
        </p:nvSpPr>
        <p:spPr>
          <a:xfrm>
            <a:off x="1864236" y="1607126"/>
            <a:ext cx="8686800" cy="2189019"/>
          </a:xfrm>
        </p:spPr>
        <p:txBody>
          <a:bodyPr/>
          <a:lstStyle/>
          <a:p>
            <a:r>
              <a:rPr lang="en-GB" sz="2400"/>
              <a:t>Most of the photographs we have looked at are from the personal collection of </a:t>
            </a:r>
            <a:r>
              <a:rPr lang="en-GB" sz="2400" err="1"/>
              <a:t>Locita</a:t>
            </a:r>
            <a:r>
              <a:rPr lang="en-GB" sz="2400"/>
              <a:t> Brandy, who organised the first carnival and continued in the role for many years. She donated these photographs (and other documents about carnival) to an archive for historians and other interested people to access.</a:t>
            </a:r>
          </a:p>
          <a:p>
            <a:endParaRPr lang="en-US"/>
          </a:p>
        </p:txBody>
      </p:sp>
      <p:pic>
        <p:nvPicPr>
          <p:cNvPr id="7" name="Picture 10" descr="Decorative shape">
            <a:extLst>
              <a:ext uri="{FF2B5EF4-FFF2-40B4-BE49-F238E27FC236}">
                <a16:creationId xmlns:a16="http://schemas.microsoft.com/office/drawing/2014/main" id="{E82D7B41-95AC-206A-EDAF-D4EFC666CA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257" r="15257"/>
          <a:stretch>
            <a:fillRect/>
          </a:stretch>
        </p:blipFill>
        <p:spPr>
          <a:xfrm>
            <a:off x="357187" y="3621979"/>
            <a:ext cx="7067399" cy="3229356"/>
          </a:xfrm>
          <a:prstGeom prst="rect">
            <a:avLst/>
          </a:prstGeom>
        </p:spPr>
      </p:pic>
      <p:sp>
        <p:nvSpPr>
          <p:cNvPr id="6" name="TextBox 5">
            <a:extLst>
              <a:ext uri="{FF2B5EF4-FFF2-40B4-BE49-F238E27FC236}">
                <a16:creationId xmlns:a16="http://schemas.microsoft.com/office/drawing/2014/main" id="{51A82E1F-B780-2AAA-3A70-10EB0D050404}"/>
              </a:ext>
            </a:extLst>
          </p:cNvPr>
          <p:cNvSpPr txBox="1"/>
          <p:nvPr/>
        </p:nvSpPr>
        <p:spPr>
          <a:xfrm>
            <a:off x="706582" y="4327858"/>
            <a:ext cx="6390408" cy="1908215"/>
          </a:xfrm>
          <a:prstGeom prst="rect">
            <a:avLst/>
          </a:prstGeom>
          <a:noFill/>
        </p:spPr>
        <p:txBody>
          <a:bodyPr wrap="square">
            <a:spAutoFit/>
          </a:bodyPr>
          <a:lstStyle/>
          <a:p>
            <a:pPr indent="-457200">
              <a:lnSpc>
                <a:spcPct val="100000"/>
              </a:lnSpc>
              <a:spcBef>
                <a:spcPts val="1200"/>
              </a:spcBef>
              <a:buClr>
                <a:schemeClr val="dk1"/>
              </a:buClr>
              <a:buSzPct val="42307"/>
            </a:pPr>
            <a:r>
              <a:rPr lang="en-GB" sz="1800" b="1">
                <a:latin typeface="Arial" panose="020B0604020202020204" pitchFamily="34" charset="0"/>
                <a:cs typeface="Arial" panose="020B0604020202020204" pitchFamily="34" charset="0"/>
              </a:rPr>
              <a:t>REFLECT</a:t>
            </a:r>
          </a:p>
          <a:p>
            <a:pPr indent="-457200">
              <a:lnSpc>
                <a:spcPct val="100000"/>
              </a:lnSpc>
              <a:spcBef>
                <a:spcPts val="1200"/>
              </a:spcBef>
              <a:buClr>
                <a:schemeClr val="dk1"/>
              </a:buClr>
              <a:buSzPct val="42307"/>
            </a:pPr>
            <a:r>
              <a:rPr lang="en-GB" sz="1800" b="1">
                <a:latin typeface="Arial" panose="020B0604020202020204" pitchFamily="34" charset="0"/>
                <a:cs typeface="Arial" panose="020B0604020202020204" pitchFamily="34" charset="0"/>
              </a:rPr>
              <a:t>Why do people take and keep personal photographs? Explore several reasons.</a:t>
            </a:r>
          </a:p>
          <a:p>
            <a:pPr indent="-457200">
              <a:lnSpc>
                <a:spcPct val="100000"/>
              </a:lnSpc>
              <a:buClr>
                <a:schemeClr val="dk1"/>
              </a:buClr>
              <a:buSzPct val="42307"/>
            </a:pPr>
            <a:endParaRPr lang="en-GB" sz="1800" b="1">
              <a:latin typeface="Arial" panose="020B0604020202020204" pitchFamily="34" charset="0"/>
              <a:cs typeface="Arial" panose="020B0604020202020204" pitchFamily="34" charset="0"/>
            </a:endParaRPr>
          </a:p>
          <a:p>
            <a:pPr indent="-457200">
              <a:lnSpc>
                <a:spcPct val="100000"/>
              </a:lnSpc>
              <a:buClr>
                <a:schemeClr val="dk1"/>
              </a:buClr>
              <a:buSzPct val="42307"/>
            </a:pPr>
            <a:r>
              <a:rPr lang="en-GB" sz="1800" b="1">
                <a:latin typeface="Arial" panose="020B0604020202020204" pitchFamily="34" charset="0"/>
                <a:cs typeface="Arial" panose="020B0604020202020204" pitchFamily="34" charset="0"/>
              </a:rPr>
              <a:t>Why do you think Ms Brandy donated her carnival photographs and documents to an archive?</a:t>
            </a:r>
          </a:p>
        </p:txBody>
      </p:sp>
    </p:spTree>
    <p:extLst>
      <p:ext uri="{BB962C8B-B14F-4D97-AF65-F5344CB8AC3E}">
        <p14:creationId xmlns:p14="http://schemas.microsoft.com/office/powerpoint/2010/main" val="368945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fontScale="90000"/>
          </a:bodyPr>
          <a:lstStyle/>
          <a:p>
            <a:r>
              <a:rPr lang="en-GB" sz="3200"/>
              <a:t>Reflection - How useful are photographs for telling us about the significance of Carnival?</a:t>
            </a:r>
            <a:endParaRPr lang="en-US"/>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3598762166"/>
              </p:ext>
            </p:extLst>
          </p:nvPr>
        </p:nvGraphicFramePr>
        <p:xfrm>
          <a:off x="357187" y="1460926"/>
          <a:ext cx="10945813" cy="4840814"/>
        </p:xfrm>
        <a:graphic>
          <a:graphicData uri="http://schemas.openxmlformats.org/drawingml/2006/table">
            <a:tbl>
              <a:tblPr firstRow="1"/>
              <a:tblGrid>
                <a:gridCol w="1402723">
                  <a:extLst>
                    <a:ext uri="{9D8B030D-6E8A-4147-A177-3AD203B41FA5}">
                      <a16:colId xmlns:a16="http://schemas.microsoft.com/office/drawing/2014/main" val="20000"/>
                    </a:ext>
                  </a:extLst>
                </a:gridCol>
                <a:gridCol w="2978541">
                  <a:extLst>
                    <a:ext uri="{9D8B030D-6E8A-4147-A177-3AD203B41FA5}">
                      <a16:colId xmlns:a16="http://schemas.microsoft.com/office/drawing/2014/main" val="20001"/>
                    </a:ext>
                  </a:extLst>
                </a:gridCol>
                <a:gridCol w="3859448">
                  <a:extLst>
                    <a:ext uri="{9D8B030D-6E8A-4147-A177-3AD203B41FA5}">
                      <a16:colId xmlns:a16="http://schemas.microsoft.com/office/drawing/2014/main" val="20002"/>
                    </a:ext>
                  </a:extLst>
                </a:gridCol>
                <a:gridCol w="2705101">
                  <a:extLst>
                    <a:ext uri="{9D8B030D-6E8A-4147-A177-3AD203B41FA5}">
                      <a16:colId xmlns:a16="http://schemas.microsoft.com/office/drawing/2014/main" val="20003"/>
                    </a:ext>
                  </a:extLst>
                </a:gridCol>
              </a:tblGrid>
              <a:tr h="1396574">
                <a:tc>
                  <a:txBody>
                    <a:bodyPr/>
                    <a:lstStyle/>
                    <a:p>
                      <a:pPr algn="l">
                        <a:defRPr/>
                      </a:pPr>
                      <a:r>
                        <a:rPr lang="en-US" sz="1600" b="1" u="none">
                          <a:solidFill>
                            <a:srgbClr val="000000"/>
                          </a:solidFill>
                          <a:latin typeface="+mn-lt"/>
                        </a:rPr>
                        <a:t>Title</a:t>
                      </a:r>
                      <a:endParaRPr lang="en-US" sz="16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2400" b="1">
                          <a:latin typeface="Arial" panose="020B0604020202020204" pitchFamily="34" charset="0"/>
                        </a:rPr>
                        <a:t>Useful because…</a:t>
                      </a:r>
                    </a:p>
                    <a:p>
                      <a:r>
                        <a:rPr lang="en-GB" sz="1200"/>
                        <a:t>(What is this type of evidence useful for telling us about the significance of Carnival? What makes this type of evidence reliable?)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2400" b="1">
                          <a:latin typeface="Arial" panose="020B0604020202020204" pitchFamily="34" charset="0"/>
                        </a:rPr>
                        <a:t>Not so useful because…</a:t>
                      </a:r>
                    </a:p>
                    <a:p>
                      <a:r>
                        <a:rPr lang="en-GB" sz="1200"/>
                        <a:t>(What is this type of evidence less useful for telling us about the significance of </a:t>
                      </a:r>
                      <a:r>
                        <a:rPr lang="en-GB" sz="1200" err="1"/>
                        <a:t>Carnival</a:t>
                      </a:r>
                      <a:r>
                        <a:rPr lang="en-GB" sz="1200"/>
                        <a:t>? What makes this type of evidence less reliable?)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2400" b="1">
                          <a:latin typeface="Arial" panose="020B0604020202020204" pitchFamily="34" charset="0"/>
                        </a:rPr>
                        <a:t>More useful if…</a:t>
                      </a:r>
                    </a:p>
                    <a:p>
                      <a:r>
                        <a:rPr lang="en-GB" sz="1200"/>
                        <a:t>(What other evidence would you like to see to tell you more about the significance of Carnival?)</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1909797">
                <a:tc>
                  <a:txBody>
                    <a:bodyPr/>
                    <a:lstStyle/>
                    <a:p>
                      <a:pPr algn="l">
                        <a:defRPr/>
                      </a:pPr>
                      <a:r>
                        <a:rPr lang="en-GB" sz="1600">
                          <a:latin typeface="Arial" panose="020B0604020202020204" pitchFamily="34" charset="0"/>
                        </a:rPr>
                        <a:t>Photographs</a:t>
                      </a:r>
                      <a:endParaRPr lang="en-US" sz="160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90718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404E-BC8C-F53E-E6C7-9A3907587B66}"/>
              </a:ext>
            </a:extLst>
          </p:cNvPr>
          <p:cNvSpPr>
            <a:spLocks noGrp="1"/>
          </p:cNvSpPr>
          <p:nvPr>
            <p:ph type="title"/>
          </p:nvPr>
        </p:nvSpPr>
        <p:spPr>
          <a:xfrm>
            <a:off x="357187" y="365126"/>
            <a:ext cx="11178321" cy="717226"/>
          </a:xfrm>
        </p:spPr>
        <p:txBody>
          <a:bodyPr>
            <a:normAutofit fontScale="90000"/>
          </a:bodyPr>
          <a:lstStyle/>
          <a:p>
            <a:r>
              <a:rPr lang="en-GB" sz="3200" b="1">
                <a:latin typeface="Arial" panose="020B0604020202020204" pitchFamily="34" charset="0"/>
              </a:rPr>
              <a:t>Lesson 2: What can photographs tell us about the significance of carnival to the Manchester Community in the 1970’s?</a:t>
            </a:r>
            <a:endParaRPr lang="en-US"/>
          </a:p>
        </p:txBody>
      </p:sp>
      <p:sp>
        <p:nvSpPr>
          <p:cNvPr id="3" name="Text Placeholder 2">
            <a:extLst>
              <a:ext uri="{FF2B5EF4-FFF2-40B4-BE49-F238E27FC236}">
                <a16:creationId xmlns:a16="http://schemas.microsoft.com/office/drawing/2014/main" id="{1AA70BEE-A892-909A-F4F1-2C39C8372C84}"/>
              </a:ext>
            </a:extLst>
          </p:cNvPr>
          <p:cNvSpPr>
            <a:spLocks noGrp="1"/>
          </p:cNvSpPr>
          <p:nvPr>
            <p:ph type="body" sz="quarter" idx="10"/>
          </p:nvPr>
        </p:nvSpPr>
        <p:spPr/>
        <p:txBody>
          <a:bodyPr/>
          <a:lstStyle/>
          <a:p>
            <a:r>
              <a:rPr lang="en-US"/>
              <a:t>Key Stage 3</a:t>
            </a:r>
          </a:p>
        </p:txBody>
      </p:sp>
      <p:sp>
        <p:nvSpPr>
          <p:cNvPr id="4" name="Content Placeholder 3">
            <a:extLst>
              <a:ext uri="{FF2B5EF4-FFF2-40B4-BE49-F238E27FC236}">
                <a16:creationId xmlns:a16="http://schemas.microsoft.com/office/drawing/2014/main" id="{80C80851-5AD6-6D8A-1730-1BA1FC6F1577}"/>
              </a:ext>
            </a:extLst>
          </p:cNvPr>
          <p:cNvSpPr>
            <a:spLocks noGrp="1"/>
          </p:cNvSpPr>
          <p:nvPr>
            <p:ph idx="1"/>
          </p:nvPr>
        </p:nvSpPr>
        <p:spPr/>
        <p:txBody>
          <a:bodyPr/>
          <a:lstStyle/>
          <a:p>
            <a:pPr marL="342900" indent="-342900">
              <a:buFont typeface="Arial" panose="020B0604020202020204" pitchFamily="34" charset="0"/>
              <a:buChar char="•"/>
            </a:pPr>
            <a:r>
              <a:rPr lang="en-GB" dirty="0"/>
              <a:t>Develop historical enquiry skills by using historical evidence to find out about a topic in the past.</a:t>
            </a:r>
          </a:p>
          <a:p>
            <a:pPr marL="342900" indent="-342900">
              <a:buFont typeface="Arial" panose="020B0604020202020204" pitchFamily="34" charset="0"/>
              <a:buChar char="•"/>
            </a:pPr>
            <a:r>
              <a:rPr lang="en-GB" dirty="0"/>
              <a:t>Explore diverse and inclusive histories that students will be less familiar with / are less often studied in the classroom.</a:t>
            </a:r>
          </a:p>
          <a:p>
            <a:pPr marL="342900" indent="-342900">
              <a:buFont typeface="Arial" panose="020B0604020202020204" pitchFamily="34" charset="0"/>
              <a:buChar char="•"/>
            </a:pPr>
            <a:r>
              <a:rPr lang="en-GB" dirty="0"/>
              <a:t>Analyse local source material, including newspapers</a:t>
            </a:r>
          </a:p>
          <a:p>
            <a:pPr marL="342900" indent="-342900">
              <a:buFont typeface="Arial" panose="020B0604020202020204" pitchFamily="34" charset="0"/>
              <a:buChar char="•"/>
            </a:pPr>
            <a:endParaRPr lang="en-GB" dirty="0"/>
          </a:p>
          <a:p>
            <a:r>
              <a:rPr lang="en-GB" sz="1600" dirty="0">
                <a:latin typeface="Arial" panose="020B0604020202020204" pitchFamily="34" charset="0"/>
              </a:rPr>
              <a:t>The following PPT was produced by Michelle O’Neill, Head of History at Wellacre Academy in Trafford, Manchester and Jessica White, former PhD student at Manchester University and now lecturer in Black British History at the University of Liverpool.  It focuses on the use of newspapers as evidence to explore the significance of carnival to the Manchester community in the 1970s.  For more information, see </a:t>
            </a:r>
            <a:r>
              <a:rPr lang="en-GB" sz="1600" dirty="0">
                <a:latin typeface="Arial" panose="020B0604020202020204" pitchFamily="34" charset="0"/>
                <a:hlinkClick r:id="rId3"/>
              </a:rPr>
              <a:t>Overview and Scheme of Work</a:t>
            </a:r>
            <a:r>
              <a:rPr lang="en-GB" sz="1600" dirty="0">
                <a:latin typeface="Arial" panose="020B0604020202020204" pitchFamily="34" charset="0"/>
              </a:rPr>
              <a:t>.</a:t>
            </a:r>
          </a:p>
          <a:p>
            <a:endParaRPr lang="en-US" dirty="0"/>
          </a:p>
        </p:txBody>
      </p:sp>
    </p:spTree>
    <p:extLst>
      <p:ext uri="{BB962C8B-B14F-4D97-AF65-F5344CB8AC3E}">
        <p14:creationId xmlns:p14="http://schemas.microsoft.com/office/powerpoint/2010/main" val="25309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E849-F73D-523B-6A2C-66154F552A39}"/>
              </a:ext>
            </a:extLst>
          </p:cNvPr>
          <p:cNvSpPr>
            <a:spLocks noGrp="1"/>
          </p:cNvSpPr>
          <p:nvPr>
            <p:ph type="title"/>
          </p:nvPr>
        </p:nvSpPr>
        <p:spPr/>
        <p:txBody>
          <a:bodyPr>
            <a:normAutofit/>
          </a:bodyPr>
          <a:lstStyle/>
          <a:p>
            <a:r>
              <a:rPr lang="en-GB" sz="3200"/>
              <a:t>Carnival – the basics!</a:t>
            </a:r>
            <a:endParaRPr lang="en-US" sz="3200"/>
          </a:p>
        </p:txBody>
      </p:sp>
      <p:grpSp>
        <p:nvGrpSpPr>
          <p:cNvPr id="3" name="Group 2">
            <a:extLst>
              <a:ext uri="{FF2B5EF4-FFF2-40B4-BE49-F238E27FC236}">
                <a16:creationId xmlns:a16="http://schemas.microsoft.com/office/drawing/2014/main" id="{1F380D1C-BFBE-2F8A-EE32-8061C3F34741}"/>
              </a:ext>
              <a:ext uri="{C183D7F6-B498-43B3-948B-1728B52AA6E4}">
                <adec:decorative xmlns:adec="http://schemas.microsoft.com/office/drawing/2017/decorative" val="1"/>
              </a:ext>
            </a:extLst>
          </p:cNvPr>
          <p:cNvGrpSpPr/>
          <p:nvPr/>
        </p:nvGrpSpPr>
        <p:grpSpPr>
          <a:xfrm>
            <a:off x="381884" y="1259262"/>
            <a:ext cx="5142615" cy="2036880"/>
            <a:chOff x="381884" y="1259262"/>
            <a:chExt cx="5142615" cy="2036880"/>
          </a:xfrm>
        </p:grpSpPr>
        <p:sp>
          <p:nvSpPr>
            <p:cNvPr id="5" name="Picture 5">
              <a:extLst>
                <a:ext uri="{FF2B5EF4-FFF2-40B4-BE49-F238E27FC236}">
                  <a16:creationId xmlns:a16="http://schemas.microsoft.com/office/drawing/2014/main" id="{A1438FD6-2D96-2FF0-B8A9-16435B6E41DC}"/>
                </a:ext>
                <a:ext uri="{C183D7F6-B498-43B3-948B-1728B52AA6E4}">
                  <adec:decorative xmlns:adec="http://schemas.microsoft.com/office/drawing/2017/decorative" val="1"/>
                </a:ext>
              </a:extLst>
            </p:cNvPr>
            <p:cNvSpPr/>
            <p:nvPr/>
          </p:nvSpPr>
          <p:spPr>
            <a:xfrm>
              <a:off x="381884" y="1259262"/>
              <a:ext cx="5142615" cy="203688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9AD97B42-A720-9462-0AFB-793CF2E7FA94}"/>
                </a:ext>
              </a:extLst>
            </p:cNvPr>
            <p:cNvSpPr txBox="1"/>
            <p:nvPr/>
          </p:nvSpPr>
          <p:spPr>
            <a:xfrm>
              <a:off x="538730" y="1635451"/>
              <a:ext cx="4739952" cy="1323439"/>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n-GB" sz="2000">
                  <a:latin typeface="Arial" panose="020B0604020202020204" pitchFamily="34" charset="0"/>
                </a:rPr>
                <a:t>The first Caribbean carnivals took place in the slavery era when, in 1784, French colonials introduced Mardi Gras masquerade balls into Trinidad.</a:t>
              </a:r>
            </a:p>
          </p:txBody>
        </p:sp>
      </p:grpSp>
      <p:grpSp>
        <p:nvGrpSpPr>
          <p:cNvPr id="8" name="Group 7">
            <a:extLst>
              <a:ext uri="{FF2B5EF4-FFF2-40B4-BE49-F238E27FC236}">
                <a16:creationId xmlns:a16="http://schemas.microsoft.com/office/drawing/2014/main" id="{B4E473FD-61E5-21BD-62D2-82317DA4627D}"/>
              </a:ext>
              <a:ext uri="{C183D7F6-B498-43B3-948B-1728B52AA6E4}">
                <adec:decorative xmlns:adec="http://schemas.microsoft.com/office/drawing/2017/decorative" val="1"/>
              </a:ext>
            </a:extLst>
          </p:cNvPr>
          <p:cNvGrpSpPr/>
          <p:nvPr/>
        </p:nvGrpSpPr>
        <p:grpSpPr>
          <a:xfrm>
            <a:off x="6096000" y="1740457"/>
            <a:ext cx="5142615" cy="2218866"/>
            <a:chOff x="6096000" y="1740457"/>
            <a:chExt cx="5142615" cy="2218866"/>
          </a:xfrm>
        </p:grpSpPr>
        <p:sp>
          <p:nvSpPr>
            <p:cNvPr id="4" name="Picture 4">
              <a:extLst>
                <a:ext uri="{FF2B5EF4-FFF2-40B4-BE49-F238E27FC236}">
                  <a16:creationId xmlns:a16="http://schemas.microsoft.com/office/drawing/2014/main" id="{58B9036F-19D3-7F99-96C9-825EDE09291B}"/>
                </a:ext>
                <a:ext uri="{C183D7F6-B498-43B3-948B-1728B52AA6E4}">
                  <adec:decorative xmlns:adec="http://schemas.microsoft.com/office/drawing/2017/decorative" val="1"/>
                </a:ext>
              </a:extLst>
            </p:cNvPr>
            <p:cNvSpPr/>
            <p:nvPr/>
          </p:nvSpPr>
          <p:spPr>
            <a:xfrm>
              <a:off x="6096000" y="1740457"/>
              <a:ext cx="5142615" cy="2218866"/>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29B90806-A02D-0483-06AA-C5C1B2C7FE4B}"/>
                </a:ext>
              </a:extLst>
            </p:cNvPr>
            <p:cNvSpPr txBox="1"/>
            <p:nvPr/>
          </p:nvSpPr>
          <p:spPr>
            <a:xfrm>
              <a:off x="6381749" y="2046547"/>
              <a:ext cx="4515735" cy="1631216"/>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n-GB" sz="2000">
                  <a:latin typeface="Arial" panose="020B0604020202020204" pitchFamily="34" charset="0"/>
                </a:rPr>
                <a:t>When slavery was abolished in 1834, freed Africans were brought onto the streets and this colonial Mardi Gras was transformed into an African-Caribbean Carnival.</a:t>
              </a:r>
            </a:p>
          </p:txBody>
        </p:sp>
      </p:grpSp>
      <p:grpSp>
        <p:nvGrpSpPr>
          <p:cNvPr id="10" name="Group 9">
            <a:extLst>
              <a:ext uri="{FF2B5EF4-FFF2-40B4-BE49-F238E27FC236}">
                <a16:creationId xmlns:a16="http://schemas.microsoft.com/office/drawing/2014/main" id="{D72E4EA9-493D-3974-F1E7-2869E12B1AC7}"/>
              </a:ext>
              <a:ext uri="{C183D7F6-B498-43B3-948B-1728B52AA6E4}">
                <adec:decorative xmlns:adec="http://schemas.microsoft.com/office/drawing/2017/decorative" val="1"/>
              </a:ext>
            </a:extLst>
          </p:cNvPr>
          <p:cNvGrpSpPr/>
          <p:nvPr/>
        </p:nvGrpSpPr>
        <p:grpSpPr>
          <a:xfrm>
            <a:off x="1472179" y="3677762"/>
            <a:ext cx="4090073" cy="2951637"/>
            <a:chOff x="1472179" y="3677762"/>
            <a:chExt cx="4090073" cy="2951637"/>
          </a:xfrm>
        </p:grpSpPr>
        <p:pic>
          <p:nvPicPr>
            <p:cNvPr id="6" name="Picture 11">
              <a:extLst>
                <a:ext uri="{FF2B5EF4-FFF2-40B4-BE49-F238E27FC236}">
                  <a16:creationId xmlns:a16="http://schemas.microsoft.com/office/drawing/2014/main" id="{1436D3C7-DE93-971B-4B78-223C09789F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179" y="3677762"/>
              <a:ext cx="4090073" cy="2951637"/>
            </a:xfrm>
            <a:prstGeom prst="rect">
              <a:avLst/>
            </a:prstGeom>
          </p:spPr>
        </p:pic>
        <p:sp>
          <p:nvSpPr>
            <p:cNvPr id="13" name="TextBox 12">
              <a:extLst>
                <a:ext uri="{FF2B5EF4-FFF2-40B4-BE49-F238E27FC236}">
                  <a16:creationId xmlns:a16="http://schemas.microsoft.com/office/drawing/2014/main" id="{F0F98D18-C375-9A3A-1047-AFA762B82A1D}"/>
                </a:ext>
              </a:extLst>
            </p:cNvPr>
            <p:cNvSpPr txBox="1"/>
            <p:nvPr/>
          </p:nvSpPr>
          <p:spPr>
            <a:xfrm>
              <a:off x="1695451" y="3983853"/>
              <a:ext cx="3583232" cy="2246769"/>
            </a:xfrm>
            <a:prstGeom prst="rect">
              <a:avLst/>
            </a:prstGeom>
            <a:noFill/>
          </p:spPr>
          <p:txBody>
            <a:bodyPr wrap="square">
              <a:spAutoFit/>
            </a:bodyPr>
            <a:lstStyle/>
            <a:p>
              <a:pPr marL="0" lvl="0" indent="0" algn="ctr" rtl="0">
                <a:spcBef>
                  <a:spcPts val="0"/>
                </a:spcBef>
                <a:spcAft>
                  <a:spcPts val="0"/>
                </a:spcAft>
                <a:buNone/>
              </a:pPr>
              <a:r>
                <a:rPr lang="en-GB" sz="2000">
                  <a:latin typeface="Arial" panose="020B0604020202020204" pitchFamily="34" charset="0"/>
                </a:rPr>
                <a:t>The masquerade element of carnival, also called ‘playing mas’, was, and still is, a key component of the British Caribbean carnival, as was traditional Trinidadian music, such as </a:t>
              </a:r>
              <a:r>
                <a:rPr lang="en-GB" sz="2000" err="1">
                  <a:latin typeface="Arial" panose="020B0604020202020204" pitchFamily="34" charset="0"/>
                </a:rPr>
                <a:t>Soca</a:t>
              </a:r>
              <a:r>
                <a:rPr lang="en-GB" sz="2000">
                  <a:latin typeface="Arial" panose="020B0604020202020204" pitchFamily="34" charset="0"/>
                </a:rPr>
                <a:t> and Calypso.</a:t>
              </a:r>
            </a:p>
          </p:txBody>
        </p:sp>
      </p:grpSp>
      <p:grpSp>
        <p:nvGrpSpPr>
          <p:cNvPr id="12" name="Group 11">
            <a:extLst>
              <a:ext uri="{FF2B5EF4-FFF2-40B4-BE49-F238E27FC236}">
                <a16:creationId xmlns:a16="http://schemas.microsoft.com/office/drawing/2014/main" id="{11D54493-731B-4DAB-060E-F5C0716A8803}"/>
              </a:ext>
              <a:ext uri="{C183D7F6-B498-43B3-948B-1728B52AA6E4}">
                <adec:decorative xmlns:adec="http://schemas.microsoft.com/office/drawing/2017/decorative" val="1"/>
              </a:ext>
            </a:extLst>
          </p:cNvPr>
          <p:cNvGrpSpPr/>
          <p:nvPr/>
        </p:nvGrpSpPr>
        <p:grpSpPr>
          <a:xfrm>
            <a:off x="6406475" y="3983853"/>
            <a:ext cx="4491009" cy="2645546"/>
            <a:chOff x="6406475" y="3983853"/>
            <a:chExt cx="4090073" cy="2645546"/>
          </a:xfrm>
        </p:grpSpPr>
        <p:pic>
          <p:nvPicPr>
            <p:cNvPr id="7" name="Picture 10">
              <a:extLst>
                <a:ext uri="{FF2B5EF4-FFF2-40B4-BE49-F238E27FC236}">
                  <a16:creationId xmlns:a16="http://schemas.microsoft.com/office/drawing/2014/main" id="{F2F6EF1D-43BC-BA59-0658-6CC36B26CE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257" r="15257"/>
            <a:stretch>
              <a:fillRect/>
            </a:stretch>
          </p:blipFill>
          <p:spPr>
            <a:xfrm>
              <a:off x="6406475" y="3983853"/>
              <a:ext cx="4090073" cy="2645546"/>
            </a:xfrm>
            <a:prstGeom prst="rect">
              <a:avLst/>
            </a:prstGeom>
          </p:spPr>
        </p:pic>
        <p:sp>
          <p:nvSpPr>
            <p:cNvPr id="15" name="TextBox 14">
              <a:extLst>
                <a:ext uri="{FF2B5EF4-FFF2-40B4-BE49-F238E27FC236}">
                  <a16:creationId xmlns:a16="http://schemas.microsoft.com/office/drawing/2014/main" id="{E5554526-C0FD-84DB-6227-5DF7AF6535F5}"/>
                </a:ext>
              </a:extLst>
            </p:cNvPr>
            <p:cNvSpPr txBox="1"/>
            <p:nvPr/>
          </p:nvSpPr>
          <p:spPr>
            <a:xfrm>
              <a:off x="6614004" y="4553882"/>
              <a:ext cx="3652496" cy="1938992"/>
            </a:xfrm>
            <a:prstGeom prst="rect">
              <a:avLst/>
            </a:prstGeom>
            <a:noFill/>
          </p:spPr>
          <p:txBody>
            <a:bodyPr wrap="square">
              <a:spAutoFit/>
            </a:bodyPr>
            <a:lstStyle/>
            <a:p>
              <a:pPr marL="0" lvl="0" indent="0" algn="ctr" rtl="0">
                <a:spcBef>
                  <a:spcPts val="0"/>
                </a:spcBef>
                <a:spcAft>
                  <a:spcPts val="0"/>
                </a:spcAft>
                <a:buNone/>
              </a:pPr>
              <a:r>
                <a:rPr lang="en-GB" sz="2000">
                  <a:latin typeface="Arial" panose="020B0604020202020204" pitchFamily="34" charset="0"/>
                </a:rPr>
                <a:t>Caribbean carnivals are now held all over the world. The Notting Hill Carnival, held annually over August Bank Holiday in London, is one of the biggest in the world!</a:t>
              </a:r>
            </a:p>
          </p:txBody>
        </p:sp>
      </p:grpSp>
    </p:spTree>
    <p:extLst>
      <p:ext uri="{BB962C8B-B14F-4D97-AF65-F5344CB8AC3E}">
        <p14:creationId xmlns:p14="http://schemas.microsoft.com/office/powerpoint/2010/main" val="17507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06A7-D293-0295-C548-D0A4C337A76D}"/>
              </a:ext>
            </a:extLst>
          </p:cNvPr>
          <p:cNvSpPr>
            <a:spLocks noGrp="1"/>
          </p:cNvSpPr>
          <p:nvPr>
            <p:ph type="title"/>
          </p:nvPr>
        </p:nvSpPr>
        <p:spPr/>
        <p:txBody>
          <a:bodyPr>
            <a:normAutofit/>
          </a:bodyPr>
          <a:lstStyle/>
          <a:p>
            <a:r>
              <a:rPr lang="en-GB" sz="3200">
                <a:latin typeface="Arial" panose="020B0604020202020204" pitchFamily="34" charset="0"/>
              </a:rPr>
              <a:t>Manchester Caribbean Carnival – History </a:t>
            </a:r>
            <a:r>
              <a:rPr lang="en-GB" sz="3200">
                <a:solidFill>
                  <a:schemeClr val="bg1"/>
                </a:solidFill>
                <a:latin typeface="Arial" panose="020B0604020202020204" pitchFamily="34" charset="0"/>
              </a:rPr>
              <a:t>1</a:t>
            </a:r>
            <a:endParaRPr lang="en-US">
              <a:solidFill>
                <a:schemeClr val="bg1"/>
              </a:solidFill>
            </a:endParaRPr>
          </a:p>
        </p:txBody>
      </p:sp>
      <p:sp>
        <p:nvSpPr>
          <p:cNvPr id="3" name="Content Placeholder 2">
            <a:extLst>
              <a:ext uri="{FF2B5EF4-FFF2-40B4-BE49-F238E27FC236}">
                <a16:creationId xmlns:a16="http://schemas.microsoft.com/office/drawing/2014/main" id="{EF5A50BB-8157-BFBA-0FAB-1E33683F112C}"/>
              </a:ext>
            </a:extLst>
          </p:cNvPr>
          <p:cNvSpPr>
            <a:spLocks noGrp="1"/>
          </p:cNvSpPr>
          <p:nvPr>
            <p:ph idx="1"/>
          </p:nvPr>
        </p:nvSpPr>
        <p:spPr>
          <a:xfrm>
            <a:off x="381886" y="1470244"/>
            <a:ext cx="5314064" cy="5022630"/>
          </a:xfrm>
        </p:spPr>
        <p:txBody>
          <a:bodyPr/>
          <a:lstStyle/>
          <a:p>
            <a:pPr marL="0" lvl="0" indent="0" algn="l" rtl="0">
              <a:spcBef>
                <a:spcPts val="0"/>
              </a:spcBef>
              <a:spcAft>
                <a:spcPts val="0"/>
              </a:spcAft>
              <a:buNone/>
            </a:pPr>
            <a:r>
              <a:rPr lang="en-GB" sz="2000">
                <a:latin typeface="Arial" panose="020B0604020202020204" pitchFamily="34" charset="0"/>
              </a:rPr>
              <a:t>Moss Side is an area of Manchester with a long African and Caribbean history. It was popular with African seamen during and after both world wars. Following Windrush, during the 1950s and ‘60s, a new wave of settlers arriving from the Caribbean contributed to the district’s multicultural feel.</a:t>
            </a:r>
          </a:p>
          <a:p>
            <a:pPr marL="0" lvl="0" indent="0" algn="l" rtl="0">
              <a:spcBef>
                <a:spcPts val="0"/>
              </a:spcBef>
              <a:spcAft>
                <a:spcPts val="0"/>
              </a:spcAft>
              <a:buNone/>
            </a:pPr>
            <a:endParaRPr lang="en-GB" sz="2000">
              <a:latin typeface="Arial" panose="020B0604020202020204" pitchFamily="34" charset="0"/>
            </a:endParaRPr>
          </a:p>
          <a:p>
            <a:pPr marL="0" lvl="0" indent="0" algn="l" rtl="0">
              <a:spcBef>
                <a:spcPts val="0"/>
              </a:spcBef>
              <a:spcAft>
                <a:spcPts val="0"/>
              </a:spcAft>
              <a:buNone/>
            </a:pPr>
            <a:r>
              <a:rPr lang="en-GB" sz="2000">
                <a:latin typeface="Arial" panose="020B0604020202020204" pitchFamily="34" charset="0"/>
              </a:rPr>
              <a:t>There’s some disagreement as to exactly when the carnival started – some say it was the summer of 1970, others say 1971. It is believed that a group of locals from St. Kits &amp; Nevis and Trinidadian origin decided to throw an impromptu procession through the streets, just like they used to back home.</a:t>
            </a:r>
            <a:endParaRPr lang="en-US"/>
          </a:p>
        </p:txBody>
      </p:sp>
      <p:pic>
        <p:nvPicPr>
          <p:cNvPr id="5" name="Picture Placeholder 14" descr="A photo of a group of black men and children wearing suits, right shorts and playing steel drums. ">
            <a:extLst>
              <a:ext uri="{FF2B5EF4-FFF2-40B4-BE49-F238E27FC236}">
                <a16:creationId xmlns:a16="http://schemas.microsoft.com/office/drawing/2014/main" id="{164E88E8-187A-3AE6-FEB3-90A10B1CA904}"/>
              </a:ext>
            </a:extLst>
          </p:cNvPr>
          <p:cNvPicPr>
            <a:picLocks noChangeAspect="1"/>
          </p:cNvPicPr>
          <p:nvPr/>
        </p:nvPicPr>
        <p:blipFill>
          <a:blip r:embed="rId3"/>
          <a:srcRect t="12376" b="12376"/>
          <a:stretch/>
        </p:blipFill>
        <p:spPr>
          <a:xfrm>
            <a:off x="5855493" y="1685925"/>
            <a:ext cx="5326857" cy="402216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Tree>
    <p:extLst>
      <p:ext uri="{BB962C8B-B14F-4D97-AF65-F5344CB8AC3E}">
        <p14:creationId xmlns:p14="http://schemas.microsoft.com/office/powerpoint/2010/main" val="2330008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06A7-D293-0295-C548-D0A4C337A76D}"/>
              </a:ext>
            </a:extLst>
          </p:cNvPr>
          <p:cNvSpPr>
            <a:spLocks noGrp="1"/>
          </p:cNvSpPr>
          <p:nvPr>
            <p:ph type="title"/>
          </p:nvPr>
        </p:nvSpPr>
        <p:spPr/>
        <p:txBody>
          <a:bodyPr>
            <a:normAutofit/>
          </a:bodyPr>
          <a:lstStyle/>
          <a:p>
            <a:r>
              <a:rPr lang="en-GB" sz="3200">
                <a:latin typeface="Arial" panose="020B0604020202020204" pitchFamily="34" charset="0"/>
              </a:rPr>
              <a:t>Manchester Caribbean Carnival – History </a:t>
            </a:r>
            <a:r>
              <a:rPr lang="en-GB" sz="3200">
                <a:solidFill>
                  <a:schemeClr val="bg1"/>
                </a:solidFill>
                <a:latin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EF5A50BB-8157-BFBA-0FAB-1E33683F112C}"/>
              </a:ext>
            </a:extLst>
          </p:cNvPr>
          <p:cNvSpPr>
            <a:spLocks noGrp="1"/>
          </p:cNvSpPr>
          <p:nvPr>
            <p:ph idx="1"/>
          </p:nvPr>
        </p:nvSpPr>
        <p:spPr>
          <a:xfrm>
            <a:off x="381886" y="1470244"/>
            <a:ext cx="5314064" cy="5022630"/>
          </a:xfrm>
        </p:spPr>
        <p:txBody>
          <a:bodyPr/>
          <a:lstStyle/>
          <a:p>
            <a:pPr marL="0" lvl="0" indent="0" algn="l" rtl="0">
              <a:spcBef>
                <a:spcPts val="0"/>
              </a:spcBef>
              <a:spcAft>
                <a:spcPts val="0"/>
              </a:spcAft>
              <a:buNone/>
            </a:pPr>
            <a:r>
              <a:rPr lang="en-GB" sz="2000">
                <a:latin typeface="Arial" panose="020B0604020202020204" pitchFamily="34" charset="0"/>
              </a:rPr>
              <a:t>Every year since, traditional mas bands, dance troupes and floats have formed a parade which snakes through neighbouring Hulme and Moss Side itself on the Saturday of carnival weekend. The procession ends up in the park for a party of community events, music and food.</a:t>
            </a:r>
          </a:p>
          <a:p>
            <a:endParaRPr lang="en-US"/>
          </a:p>
        </p:txBody>
      </p:sp>
      <p:pic>
        <p:nvPicPr>
          <p:cNvPr id="4" name="Picture Placeholder 14" descr="A photo of a group of black men and children wearing suits, right shorts and playing steel drums. ">
            <a:extLst>
              <a:ext uri="{FF2B5EF4-FFF2-40B4-BE49-F238E27FC236}">
                <a16:creationId xmlns:a16="http://schemas.microsoft.com/office/drawing/2014/main" id="{11D25CE5-7D5F-39A8-2F77-63770B3FFECE}"/>
              </a:ext>
            </a:extLst>
          </p:cNvPr>
          <p:cNvPicPr>
            <a:picLocks noChangeAspect="1"/>
          </p:cNvPicPr>
          <p:nvPr/>
        </p:nvPicPr>
        <p:blipFill>
          <a:blip r:embed="rId3"/>
          <a:srcRect t="12376" b="12376"/>
          <a:stretch/>
        </p:blipFill>
        <p:spPr>
          <a:xfrm>
            <a:off x="5855493" y="1685925"/>
            <a:ext cx="5326857" cy="402216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Tree>
    <p:extLst>
      <p:ext uri="{BB962C8B-B14F-4D97-AF65-F5344CB8AC3E}">
        <p14:creationId xmlns:p14="http://schemas.microsoft.com/office/powerpoint/2010/main" val="68293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2310-A41A-4085-BAA4-2AF72C3A0924}"/>
              </a:ext>
            </a:extLst>
          </p:cNvPr>
          <p:cNvSpPr>
            <a:spLocks noGrp="1"/>
          </p:cNvSpPr>
          <p:nvPr>
            <p:ph type="title"/>
          </p:nvPr>
        </p:nvSpPr>
        <p:spPr>
          <a:xfrm>
            <a:off x="357187" y="365126"/>
            <a:ext cx="10996613" cy="1280794"/>
          </a:xfrm>
        </p:spPr>
        <p:txBody>
          <a:bodyPr>
            <a:normAutofit fontScale="90000"/>
          </a:bodyPr>
          <a:lstStyle/>
          <a:p>
            <a:r>
              <a:rPr lang="en-GB" sz="3200"/>
              <a:t>How useful were newspaper articles for telling us about the significance of carnival to the Manchester community</a:t>
            </a:r>
            <a:br>
              <a:rPr lang="en-GB" sz="3200"/>
            </a:br>
            <a:r>
              <a:rPr lang="en-GB" sz="3200"/>
              <a:t>in the 1970s?</a:t>
            </a:r>
            <a:endParaRPr lang="en-US"/>
          </a:p>
        </p:txBody>
      </p:sp>
      <p:pic>
        <p:nvPicPr>
          <p:cNvPr id="4" name="Picture 3">
            <a:extLst>
              <a:ext uri="{FF2B5EF4-FFF2-40B4-BE49-F238E27FC236}">
                <a16:creationId xmlns:a16="http://schemas.microsoft.com/office/drawing/2014/main" id="{034494E7-29CE-7DDB-5ACD-3239B7E1E8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08926" y="1639515"/>
            <a:ext cx="6462940" cy="4217742"/>
          </a:xfrm>
          <a:prstGeom prst="rect">
            <a:avLst/>
          </a:prstGeom>
        </p:spPr>
      </p:pic>
      <p:sp>
        <p:nvSpPr>
          <p:cNvPr id="8" name="Picture 5">
            <a:extLst>
              <a:ext uri="{FF2B5EF4-FFF2-40B4-BE49-F238E27FC236}">
                <a16:creationId xmlns:a16="http://schemas.microsoft.com/office/drawing/2014/main" id="{EEE637C1-A5D7-1032-5FAD-70BD42A1DF4E}"/>
              </a:ext>
              <a:ext uri="{C183D7F6-B498-43B3-948B-1728B52AA6E4}">
                <adec:decorative xmlns:adec="http://schemas.microsoft.com/office/drawing/2017/decorative" val="1"/>
              </a:ext>
            </a:extLst>
          </p:cNvPr>
          <p:cNvSpPr/>
          <p:nvPr/>
        </p:nvSpPr>
        <p:spPr>
          <a:xfrm>
            <a:off x="234580" y="2447961"/>
            <a:ext cx="2495634" cy="117491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9CCB66E5-0AF7-B9EE-FE74-82EBFF23CB24}"/>
              </a:ext>
            </a:extLst>
          </p:cNvPr>
          <p:cNvSpPr txBox="1"/>
          <p:nvPr/>
        </p:nvSpPr>
        <p:spPr>
          <a:xfrm>
            <a:off x="357187" y="2639813"/>
            <a:ext cx="2129132" cy="707886"/>
          </a:xfrm>
          <a:prstGeom prst="rect">
            <a:avLst/>
          </a:prstGeom>
          <a:noFill/>
        </p:spPr>
        <p:txBody>
          <a:bodyPr wrap="square">
            <a:spAutoFit/>
          </a:bodyPr>
          <a:lstStyle/>
          <a:p>
            <a:pPr marL="114300" indent="0" algn="ctr">
              <a:buFont typeface="Arial" panose="020B0604020202020204" pitchFamily="34" charset="0"/>
              <a:buNone/>
            </a:pPr>
            <a:r>
              <a:rPr lang="en-GB" sz="2000" b="1">
                <a:latin typeface="Arial" panose="020B0604020202020204" pitchFamily="34" charset="0"/>
              </a:rPr>
              <a:t>Less useful for / because...</a:t>
            </a:r>
          </a:p>
        </p:txBody>
      </p:sp>
      <p:sp>
        <p:nvSpPr>
          <p:cNvPr id="9" name="Picture 5">
            <a:extLst>
              <a:ext uri="{FF2B5EF4-FFF2-40B4-BE49-F238E27FC236}">
                <a16:creationId xmlns:a16="http://schemas.microsoft.com/office/drawing/2014/main" id="{33074DCD-872D-0236-FB54-B7F6F5A18CA3}"/>
              </a:ext>
              <a:ext uri="{C183D7F6-B498-43B3-948B-1728B52AA6E4}">
                <adec:decorative xmlns:adec="http://schemas.microsoft.com/office/drawing/2017/decorative" val="1"/>
              </a:ext>
            </a:extLst>
          </p:cNvPr>
          <p:cNvSpPr/>
          <p:nvPr/>
        </p:nvSpPr>
        <p:spPr>
          <a:xfrm>
            <a:off x="8741271" y="4304470"/>
            <a:ext cx="2495634" cy="117491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7" name="Text Placeholder 2">
            <a:extLst>
              <a:ext uri="{FF2B5EF4-FFF2-40B4-BE49-F238E27FC236}">
                <a16:creationId xmlns:a16="http://schemas.microsoft.com/office/drawing/2014/main" id="{A58989EB-BDCF-AFEB-B93F-372BEA9DCE05}"/>
              </a:ext>
            </a:extLst>
          </p:cNvPr>
          <p:cNvSpPr txBox="1">
            <a:spLocks/>
          </p:cNvSpPr>
          <p:nvPr/>
        </p:nvSpPr>
        <p:spPr>
          <a:xfrm>
            <a:off x="9216821" y="4615614"/>
            <a:ext cx="1562737" cy="635259"/>
          </a:xfrm>
          <a:prstGeom prst="rect">
            <a:avLst/>
          </a:prstGeom>
        </p:spPr>
        <p:txBody>
          <a:bodyPr lIns="0" rIns="90000">
            <a:normAutofit fontScale="70000" lnSpcReduction="20000"/>
          </a:bodyPr>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lgn="ctr"/>
            <a:r>
              <a:rPr lang="en-GB" b="1"/>
              <a:t>Useful for / because…</a:t>
            </a:r>
          </a:p>
        </p:txBody>
      </p:sp>
      <p:sp>
        <p:nvSpPr>
          <p:cNvPr id="11" name="TextBox 10">
            <a:extLst>
              <a:ext uri="{FF2B5EF4-FFF2-40B4-BE49-F238E27FC236}">
                <a16:creationId xmlns:a16="http://schemas.microsoft.com/office/drawing/2014/main" id="{BE2701C5-21EE-DCE4-FD61-071DCADD7D9E}"/>
              </a:ext>
            </a:extLst>
          </p:cNvPr>
          <p:cNvSpPr txBox="1"/>
          <p:nvPr/>
        </p:nvSpPr>
        <p:spPr>
          <a:xfrm>
            <a:off x="1143705" y="6168401"/>
            <a:ext cx="9393381" cy="461665"/>
          </a:xfrm>
          <a:prstGeom prst="rect">
            <a:avLst/>
          </a:prstGeom>
          <a:noFill/>
        </p:spPr>
        <p:txBody>
          <a:bodyPr wrap="square">
            <a:spAutoFit/>
          </a:bodyPr>
          <a:lstStyle/>
          <a:p>
            <a:pPr marL="114300" indent="0" algn="ctr">
              <a:buFont typeface="Arial" panose="020B0604020202020204" pitchFamily="34" charset="0"/>
              <a:buNone/>
            </a:pPr>
            <a:r>
              <a:rPr lang="en-GB" sz="2400" b="1">
                <a:latin typeface="Arial" panose="020B0604020202020204" pitchFamily="34" charset="0"/>
              </a:rPr>
              <a:t> What other evidence might help you find out more?...</a:t>
            </a:r>
          </a:p>
        </p:txBody>
      </p:sp>
    </p:spTree>
    <p:extLst>
      <p:ext uri="{BB962C8B-B14F-4D97-AF65-F5344CB8AC3E}">
        <p14:creationId xmlns:p14="http://schemas.microsoft.com/office/powerpoint/2010/main" val="3026616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8AC6-E8B1-8344-397F-4CA95C122EAA}"/>
              </a:ext>
            </a:extLst>
          </p:cNvPr>
          <p:cNvSpPr>
            <a:spLocks noGrp="1"/>
          </p:cNvSpPr>
          <p:nvPr>
            <p:ph type="title"/>
          </p:nvPr>
        </p:nvSpPr>
        <p:spPr/>
        <p:txBody>
          <a:bodyPr>
            <a:normAutofit/>
          </a:bodyPr>
          <a:lstStyle/>
          <a:p>
            <a:r>
              <a:rPr lang="en-GB" sz="3200" b="1"/>
              <a:t>Key Question</a:t>
            </a:r>
            <a:endParaRPr lang="en-US"/>
          </a:p>
        </p:txBody>
      </p:sp>
      <p:pic>
        <p:nvPicPr>
          <p:cNvPr id="4" name="Picture 11">
            <a:extLst>
              <a:ext uri="{FF2B5EF4-FFF2-40B4-BE49-F238E27FC236}">
                <a16:creationId xmlns:a16="http://schemas.microsoft.com/office/drawing/2014/main" id="{1E3D1499-A60E-61C6-E6D8-1DAC293A5D7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0280" y="1885950"/>
            <a:ext cx="9062470" cy="2958494"/>
          </a:xfrm>
          <a:prstGeom prst="rect">
            <a:avLst/>
          </a:prstGeom>
        </p:spPr>
      </p:pic>
      <p:sp>
        <p:nvSpPr>
          <p:cNvPr id="3" name="Content Placeholder 2">
            <a:extLst>
              <a:ext uri="{FF2B5EF4-FFF2-40B4-BE49-F238E27FC236}">
                <a16:creationId xmlns:a16="http://schemas.microsoft.com/office/drawing/2014/main" id="{2798ACAF-D521-96B6-F142-7B9B8865C392}"/>
              </a:ext>
            </a:extLst>
          </p:cNvPr>
          <p:cNvSpPr>
            <a:spLocks noGrp="1"/>
          </p:cNvSpPr>
          <p:nvPr>
            <p:ph idx="1"/>
          </p:nvPr>
        </p:nvSpPr>
        <p:spPr>
          <a:xfrm>
            <a:off x="1967961" y="2564647"/>
            <a:ext cx="8338411" cy="1638300"/>
          </a:xfrm>
        </p:spPr>
        <p:txBody>
          <a:bodyPr/>
          <a:lstStyle/>
          <a:p>
            <a:pPr marL="114300" indent="0">
              <a:buNone/>
            </a:pPr>
            <a:r>
              <a:rPr lang="en-GB" sz="3200" b="1"/>
              <a:t>What can photographs tell us about the significance of carnival to the Manchester  community in the 1970’s?</a:t>
            </a:r>
            <a:endParaRPr lang="en-GB" sz="2800" b="1"/>
          </a:p>
        </p:txBody>
      </p:sp>
      <p:pic>
        <p:nvPicPr>
          <p:cNvPr id="5" name="Question Mark" descr="Question mark">
            <a:extLst>
              <a:ext uri="{FF2B5EF4-FFF2-40B4-BE49-F238E27FC236}">
                <a16:creationId xmlns:a16="http://schemas.microsoft.com/office/drawing/2014/main" id="{5ACE6C22-342B-4446-22AE-032A89843BA7}"/>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785">
            <a:off x="9366132" y="3781976"/>
            <a:ext cx="744846" cy="1318312"/>
          </a:xfrm>
          <a:prstGeom prst="rect">
            <a:avLst/>
          </a:prstGeom>
        </p:spPr>
      </p:pic>
    </p:spTree>
    <p:extLst>
      <p:ext uri="{BB962C8B-B14F-4D97-AF65-F5344CB8AC3E}">
        <p14:creationId xmlns:p14="http://schemas.microsoft.com/office/powerpoint/2010/main" val="189840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7709-B455-DF56-CECB-ADC01FA92895}"/>
              </a:ext>
            </a:extLst>
          </p:cNvPr>
          <p:cNvSpPr>
            <a:spLocks noGrp="1"/>
          </p:cNvSpPr>
          <p:nvPr>
            <p:ph type="title"/>
          </p:nvPr>
        </p:nvSpPr>
        <p:spPr/>
        <p:txBody>
          <a:bodyPr>
            <a:normAutofit/>
          </a:bodyPr>
          <a:lstStyle/>
          <a:p>
            <a:r>
              <a:rPr lang="en-GB" b="1">
                <a:latin typeface="Arial" panose="020B0604020202020204" pitchFamily="34" charset="0"/>
              </a:rPr>
              <a:t>Photograph 1</a:t>
            </a:r>
            <a:endParaRPr lang="en-US"/>
          </a:p>
        </p:txBody>
      </p:sp>
      <p:sp>
        <p:nvSpPr>
          <p:cNvPr id="3" name="Content Placeholder 2">
            <a:extLst>
              <a:ext uri="{FF2B5EF4-FFF2-40B4-BE49-F238E27FC236}">
                <a16:creationId xmlns:a16="http://schemas.microsoft.com/office/drawing/2014/main" id="{5976B889-864E-8787-1166-BA35D7C6F299}"/>
              </a:ext>
            </a:extLst>
          </p:cNvPr>
          <p:cNvSpPr>
            <a:spLocks noGrp="1"/>
          </p:cNvSpPr>
          <p:nvPr>
            <p:ph idx="1"/>
          </p:nvPr>
        </p:nvSpPr>
        <p:spPr>
          <a:xfrm>
            <a:off x="714395" y="1691917"/>
            <a:ext cx="3469679" cy="5022630"/>
          </a:xfrm>
        </p:spPr>
        <p:txBody>
          <a:bodyPr/>
          <a:lstStyle/>
          <a:p>
            <a:pPr marL="0" lvl="0" indent="0" algn="l" rtl="0">
              <a:spcBef>
                <a:spcPts val="0"/>
              </a:spcBef>
              <a:spcAft>
                <a:spcPts val="0"/>
              </a:spcAft>
              <a:buNone/>
            </a:pPr>
            <a:endParaRPr lang="en-GB" sz="2800" b="1">
              <a:latin typeface="Arial" panose="020B0604020202020204" pitchFamily="34" charset="0"/>
            </a:endParaRPr>
          </a:p>
          <a:p>
            <a:pPr marL="114300" lvl="0" algn="l" rtl="0">
              <a:spcBef>
                <a:spcPts val="0"/>
              </a:spcBef>
              <a:spcAft>
                <a:spcPts val="0"/>
              </a:spcAft>
              <a:buSzPts val="1800"/>
            </a:pPr>
            <a:r>
              <a:rPr lang="en-GB" sz="2800" b="1">
                <a:latin typeface="Arial" panose="020B0604020202020204" pitchFamily="34" charset="0"/>
              </a:rPr>
              <a:t>Describe what you </a:t>
            </a:r>
            <a:r>
              <a:rPr lang="en-GB" sz="2800" b="1">
                <a:solidFill>
                  <a:srgbClr val="FF0000"/>
                </a:solidFill>
                <a:latin typeface="Arial" panose="020B0604020202020204" pitchFamily="34" charset="0"/>
              </a:rPr>
              <a:t>see</a:t>
            </a:r>
            <a:r>
              <a:rPr lang="en-GB" sz="2800" b="1">
                <a:latin typeface="Arial" panose="020B0604020202020204" pitchFamily="34" charset="0"/>
              </a:rPr>
              <a:t> in this picture. </a:t>
            </a:r>
          </a:p>
          <a:p>
            <a:pPr marL="114300" lvl="0" algn="l" rtl="0">
              <a:spcBef>
                <a:spcPts val="0"/>
              </a:spcBef>
              <a:spcAft>
                <a:spcPts val="0"/>
              </a:spcAft>
              <a:buSzPts val="1800"/>
            </a:pPr>
            <a:endParaRPr lang="en-GB" b="1">
              <a:latin typeface="Arial" panose="020B0604020202020204" pitchFamily="34" charset="0"/>
            </a:endParaRPr>
          </a:p>
          <a:p>
            <a:pPr marL="114300" lvl="0" algn="l" rtl="0">
              <a:spcBef>
                <a:spcPts val="0"/>
              </a:spcBef>
              <a:spcAft>
                <a:spcPts val="0"/>
              </a:spcAft>
              <a:buSzPts val="1800"/>
            </a:pPr>
            <a:r>
              <a:rPr lang="en-GB" sz="2800" b="1">
                <a:latin typeface="Arial" panose="020B0604020202020204" pitchFamily="34" charset="0"/>
              </a:rPr>
              <a:t>Try to comment on at least five things you notice.</a:t>
            </a:r>
          </a:p>
          <a:p>
            <a:endParaRPr lang="en-US"/>
          </a:p>
        </p:txBody>
      </p:sp>
      <p:pic>
        <p:nvPicPr>
          <p:cNvPr id="5" name="Google Shape;94;p18" descr="A red truck with balloons on top">
            <a:extLst>
              <a:ext uri="{FF2B5EF4-FFF2-40B4-BE49-F238E27FC236}">
                <a16:creationId xmlns:a16="http://schemas.microsoft.com/office/drawing/2014/main" id="{BBED7CEE-6964-FAA7-28FE-FB0A2ED7ECDD}"/>
              </a:ext>
            </a:extLst>
          </p:cNvPr>
          <p:cNvPicPr preferRelativeResize="0"/>
          <p:nvPr/>
        </p:nvPicPr>
        <p:blipFill>
          <a:blip r:embed="rId3">
            <a:alphaModFix/>
          </a:blip>
          <a:stretch>
            <a:fillRect/>
          </a:stretch>
        </p:blipFill>
        <p:spPr>
          <a:xfrm>
            <a:off x="4593182" y="1497953"/>
            <a:ext cx="6538946" cy="4383769"/>
          </a:xfrm>
          <a:prstGeom prst="rect">
            <a:avLst/>
          </a:prstGeom>
          <a:noFill/>
          <a:ln>
            <a:noFill/>
          </a:ln>
        </p:spPr>
      </p:pic>
    </p:spTree>
    <p:extLst>
      <p:ext uri="{BB962C8B-B14F-4D97-AF65-F5344CB8AC3E}">
        <p14:creationId xmlns:p14="http://schemas.microsoft.com/office/powerpoint/2010/main" val="1211897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7709-B455-DF56-CECB-ADC01FA92895}"/>
              </a:ext>
            </a:extLst>
          </p:cNvPr>
          <p:cNvSpPr>
            <a:spLocks noGrp="1"/>
          </p:cNvSpPr>
          <p:nvPr>
            <p:ph type="title"/>
          </p:nvPr>
        </p:nvSpPr>
        <p:spPr/>
        <p:txBody>
          <a:bodyPr>
            <a:normAutofit/>
          </a:bodyPr>
          <a:lstStyle/>
          <a:p>
            <a:r>
              <a:rPr lang="en-GB" b="1">
                <a:latin typeface="Arial" panose="020B0604020202020204" pitchFamily="34" charset="0"/>
              </a:rPr>
              <a:t>Photograph 1</a:t>
            </a:r>
            <a:r>
              <a:rPr lang="en-GB" b="1">
                <a:solidFill>
                  <a:schemeClr val="bg1"/>
                </a:solidFill>
                <a:latin typeface="Arial" panose="020B0604020202020204" pitchFamily="34" charset="0"/>
              </a:rPr>
              <a:t> a</a:t>
            </a:r>
            <a:endParaRPr lang="en-US">
              <a:solidFill>
                <a:schemeClr val="bg1"/>
              </a:solidFill>
            </a:endParaRPr>
          </a:p>
        </p:txBody>
      </p:sp>
      <p:sp>
        <p:nvSpPr>
          <p:cNvPr id="3" name="Content Placeholder 2">
            <a:extLst>
              <a:ext uri="{FF2B5EF4-FFF2-40B4-BE49-F238E27FC236}">
                <a16:creationId xmlns:a16="http://schemas.microsoft.com/office/drawing/2014/main" id="{5976B889-864E-8787-1166-BA35D7C6F299}"/>
              </a:ext>
            </a:extLst>
          </p:cNvPr>
          <p:cNvSpPr>
            <a:spLocks noGrp="1"/>
          </p:cNvSpPr>
          <p:nvPr>
            <p:ph idx="1"/>
          </p:nvPr>
        </p:nvSpPr>
        <p:spPr>
          <a:xfrm>
            <a:off x="357187" y="1837857"/>
            <a:ext cx="3799177" cy="4043865"/>
          </a:xfrm>
        </p:spPr>
        <p:txBody>
          <a:bodyPr/>
          <a:lstStyle/>
          <a:p>
            <a:pPr marL="457200" lvl="0" indent="0" algn="l" rtl="0">
              <a:spcBef>
                <a:spcPts val="0"/>
              </a:spcBef>
              <a:spcAft>
                <a:spcPts val="0"/>
              </a:spcAft>
              <a:buNone/>
            </a:pPr>
            <a:r>
              <a:rPr lang="en-GB" sz="2800" b="1">
                <a:latin typeface="Arial" panose="020B0604020202020204" pitchFamily="34" charset="0"/>
              </a:rPr>
              <a:t>Describe what </a:t>
            </a:r>
            <a:r>
              <a:rPr lang="en-GB" b="1">
                <a:latin typeface="Arial" panose="020B0604020202020204" pitchFamily="34" charset="0"/>
              </a:rPr>
              <a:t>you </a:t>
            </a:r>
            <a:r>
              <a:rPr lang="en-GB" sz="2800" b="1">
                <a:latin typeface="Arial" panose="020B0604020202020204" pitchFamily="34" charset="0"/>
              </a:rPr>
              <a:t>can </a:t>
            </a:r>
            <a:r>
              <a:rPr lang="en-GB" sz="2800" b="1">
                <a:solidFill>
                  <a:srgbClr val="FF0000"/>
                </a:solidFill>
                <a:latin typeface="Arial" panose="020B0604020202020204" pitchFamily="34" charset="0"/>
              </a:rPr>
              <a:t>infer </a:t>
            </a:r>
            <a:r>
              <a:rPr lang="en-GB" sz="2800" b="1">
                <a:latin typeface="Arial" panose="020B0604020202020204" pitchFamily="34" charset="0"/>
              </a:rPr>
              <a:t>from thi</a:t>
            </a:r>
            <a:r>
              <a:rPr lang="en-GB" b="1">
                <a:latin typeface="Arial" panose="020B0604020202020204" pitchFamily="34" charset="0"/>
              </a:rPr>
              <a:t>s </a:t>
            </a:r>
            <a:r>
              <a:rPr lang="en-GB" sz="2800" b="1">
                <a:latin typeface="Arial" panose="020B0604020202020204" pitchFamily="34" charset="0"/>
              </a:rPr>
              <a:t>photograph (what does it reveal to </a:t>
            </a:r>
            <a:r>
              <a:rPr lang="en-GB" b="1">
                <a:latin typeface="Arial" panose="020B0604020202020204" pitchFamily="34" charset="0"/>
              </a:rPr>
              <a:t>you about carnival</a:t>
            </a:r>
            <a:r>
              <a:rPr lang="en-GB" sz="2800" b="1">
                <a:latin typeface="Arial" panose="020B0604020202020204" pitchFamily="34" charset="0"/>
              </a:rPr>
              <a:t>)?</a:t>
            </a:r>
          </a:p>
          <a:p>
            <a:pPr marL="457200" lvl="0" indent="0" algn="l" rtl="0">
              <a:spcBef>
                <a:spcPts val="0"/>
              </a:spcBef>
              <a:spcAft>
                <a:spcPts val="0"/>
              </a:spcAft>
              <a:buNone/>
            </a:pPr>
            <a:endParaRPr lang="en-GB" b="1">
              <a:latin typeface="Arial" panose="020B0604020202020204" pitchFamily="34" charset="0"/>
            </a:endParaRPr>
          </a:p>
          <a:p>
            <a:pPr marL="457200" lvl="0" indent="0" algn="l" rtl="0">
              <a:spcBef>
                <a:spcPts val="0"/>
              </a:spcBef>
              <a:spcAft>
                <a:spcPts val="0"/>
              </a:spcAft>
              <a:buNone/>
            </a:pPr>
            <a:r>
              <a:rPr lang="en-GB" sz="2800" b="1" i="1">
                <a:latin typeface="Arial" panose="020B0604020202020204" pitchFamily="34" charset="0"/>
              </a:rPr>
              <a:t>I think this because….</a:t>
            </a:r>
          </a:p>
          <a:p>
            <a:endParaRPr lang="en-US"/>
          </a:p>
        </p:txBody>
      </p:sp>
      <p:pic>
        <p:nvPicPr>
          <p:cNvPr id="5" name="Google Shape;94;p18" descr="A red truck with balloons on top">
            <a:extLst>
              <a:ext uri="{FF2B5EF4-FFF2-40B4-BE49-F238E27FC236}">
                <a16:creationId xmlns:a16="http://schemas.microsoft.com/office/drawing/2014/main" id="{BBED7CEE-6964-FAA7-28FE-FB0A2ED7ECDD}"/>
              </a:ext>
            </a:extLst>
          </p:cNvPr>
          <p:cNvPicPr preferRelativeResize="0"/>
          <p:nvPr/>
        </p:nvPicPr>
        <p:blipFill>
          <a:blip r:embed="rId3">
            <a:alphaModFix/>
          </a:blip>
          <a:stretch>
            <a:fillRect/>
          </a:stretch>
        </p:blipFill>
        <p:spPr>
          <a:xfrm>
            <a:off x="4593182" y="1497953"/>
            <a:ext cx="6538946" cy="4383769"/>
          </a:xfrm>
          <a:prstGeom prst="rect">
            <a:avLst/>
          </a:prstGeom>
          <a:noFill/>
          <a:ln>
            <a:noFill/>
          </a:ln>
        </p:spPr>
      </p:pic>
    </p:spTree>
    <p:extLst>
      <p:ext uri="{BB962C8B-B14F-4D97-AF65-F5344CB8AC3E}">
        <p14:creationId xmlns:p14="http://schemas.microsoft.com/office/powerpoint/2010/main" val="3698199605"/>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6D2E43-4F90-40BF-B410-9AF81C15F411}">
  <ds:schemaRefs>
    <ds:schemaRef ds:uri="3cb168fb-557d-4aff-aaa1-591c64e5f6f0"/>
    <ds:schemaRef ds:uri="be30f734-6a04-496a-ba73-5e5e8d7e4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1145</Words>
  <Application>Microsoft Office PowerPoint</Application>
  <PresentationFormat>Widescreen</PresentationFormat>
  <Paragraphs>134</Paragraphs>
  <Slides>17</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Source Sans Pro Bold</vt:lpstr>
      <vt:lpstr>Office Theme</vt:lpstr>
      <vt:lpstr>Carnival in Manchester: Lesson 2</vt:lpstr>
      <vt:lpstr>Lesson 2: What can photographs tell us about the significance of carnival to the Manchester Community in the 1970’s?</vt:lpstr>
      <vt:lpstr>Carnival – the basics!</vt:lpstr>
      <vt:lpstr>Manchester Caribbean Carnival – History 1</vt:lpstr>
      <vt:lpstr>Manchester Caribbean Carnival – History 2</vt:lpstr>
      <vt:lpstr>How useful were newspaper articles for telling us about the significance of carnival to the Manchester community in the 1970s?</vt:lpstr>
      <vt:lpstr>Key Question</vt:lpstr>
      <vt:lpstr>Photograph 1</vt:lpstr>
      <vt:lpstr>Photograph 1 a</vt:lpstr>
      <vt:lpstr>Photograph 1. Example</vt:lpstr>
      <vt:lpstr>Task</vt:lpstr>
      <vt:lpstr>TASK: Photograph 2</vt:lpstr>
      <vt:lpstr>TASK: Photograph 3</vt:lpstr>
      <vt:lpstr>TASK: Photograph 4</vt:lpstr>
      <vt:lpstr>Purpose</vt:lpstr>
      <vt:lpstr>Reflection - How useful are photographs for telling us about the significance of Carnival?</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cp:revision>
  <dcterms:created xsi:type="dcterms:W3CDTF">2022-11-29T11:24:41Z</dcterms:created>
  <dcterms:modified xsi:type="dcterms:W3CDTF">2024-08-30T09:33:43Z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