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79" r:id="rId8"/>
    <p:sldId id="262" r:id="rId9"/>
    <p:sldId id="264" r:id="rId10"/>
    <p:sldId id="276" r:id="rId11"/>
    <p:sldId id="263" r:id="rId12"/>
    <p:sldId id="265" r:id="rId13"/>
    <p:sldId id="273" r:id="rId14"/>
    <p:sldId id="274" r:id="rId15"/>
    <p:sldId id="275" r:id="rId16"/>
    <p:sldId id="266" r:id="rId17"/>
    <p:sldId id="267" r:id="rId18"/>
    <p:sldId id="268" r:id="rId19"/>
    <p:sldId id="278" r:id="rId20"/>
    <p:sldId id="269" r:id="rId21"/>
    <p:sldId id="270" r:id="rId22"/>
    <p:sldId id="271" r:id="rId23"/>
    <p:sldId id="277" r:id="rId24"/>
    <p:sldId id="272" r:id="rId25"/>
    <p:sldId id="281" r:id="rId26"/>
    <p:sldId id="280" r:id="rId27"/>
    <p:sldId id="282" r:id="rId28"/>
    <p:sldId id="283" r:id="rId29"/>
    <p:sldId id="284" r:id="rId30"/>
    <p:sldId id="285" r:id="rId31"/>
  </p:sldIdLst>
  <p:sldSz cx="12192000" cy="6858000"/>
  <p:notesSz cx="6858000" cy="9144000"/>
  <p:embeddedFontLst>
    <p:embeddedFont>
      <p:font typeface="Aptos" panose="020B0004020202020204" pitchFamily="34" charset="0"/>
      <p:regular r:id="rId32"/>
      <p:bold r:id="rId33"/>
      <p:italic r:id="rId34"/>
      <p:boldItalic r:id="rId35"/>
    </p:embeddedFont>
    <p:embeddedFont>
      <p:font typeface="Aptos Display" panose="020B0004020202020204" pitchFamily="34" charset="0"/>
      <p:regular r:id="rId36"/>
      <p:bold r:id="rId37"/>
      <p:italic r:id="rId38"/>
      <p:boldItalic r:id="rId39"/>
    </p:embeddedFont>
    <p:embeddedFont>
      <p:font typeface="Calibri" panose="020F0502020204030204" pitchFamily="34" charset="0"/>
      <p:regular r:id="rId40"/>
      <p:bold r:id="rId41"/>
      <p:italic r:id="rId42"/>
      <p:boldItalic r:id="rId43"/>
    </p:embeddedFont>
    <p:embeddedFont>
      <p:font typeface="Nunito" panose="00000500000000000000" pitchFamily="2" charset="0"/>
      <p:regular r:id="rId44"/>
      <p:bold r:id="rId45"/>
      <p:italic r:id="rId46"/>
      <p:boldItalic r:id="rId4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4B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C26354-C81E-4436-9DF3-F87095BCA0BC}" v="4" dt="2024-05-10T15:04:02.0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44"/>
    <p:restoredTop sz="96344"/>
  </p:normalViewPr>
  <p:slideViewPr>
    <p:cSldViewPr snapToGrid="0">
      <p:cViewPr varScale="1">
        <p:scale>
          <a:sx n="105" d="100"/>
          <a:sy n="105" d="100"/>
        </p:scale>
        <p:origin x="888"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font" Target="fonts/font16.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3.fntdata"/><Relationship Id="rId52"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20" Type="http://schemas.openxmlformats.org/officeDocument/2006/relationships/slide" Target="slides/slide19.xml"/><Relationship Id="rId41"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herine McHarg" userId="88b8f76c-9ae3-4745-88eb-fe0667a22af5" providerId="ADAL" clId="{D3C26354-C81E-4436-9DF3-F87095BCA0BC}"/>
    <pc:docChg chg="modSld">
      <pc:chgData name="Catherine McHarg" userId="88b8f76c-9ae3-4745-88eb-fe0667a22af5" providerId="ADAL" clId="{D3C26354-C81E-4436-9DF3-F87095BCA0BC}" dt="2024-05-10T15:04:02.035" v="9" actId="20577"/>
      <pc:docMkLst>
        <pc:docMk/>
      </pc:docMkLst>
      <pc:sldChg chg="modSp">
        <pc:chgData name="Catherine McHarg" userId="88b8f76c-9ae3-4745-88eb-fe0667a22af5" providerId="ADAL" clId="{D3C26354-C81E-4436-9DF3-F87095BCA0BC}" dt="2024-05-10T15:02:03.466" v="0" actId="20577"/>
        <pc:sldMkLst>
          <pc:docMk/>
          <pc:sldMk cId="479342256" sldId="260"/>
        </pc:sldMkLst>
        <pc:spChg chg="mod">
          <ac:chgData name="Catherine McHarg" userId="88b8f76c-9ae3-4745-88eb-fe0667a22af5" providerId="ADAL" clId="{D3C26354-C81E-4436-9DF3-F87095BCA0BC}" dt="2024-05-10T15:02:03.466" v="0" actId="20577"/>
          <ac:spMkLst>
            <pc:docMk/>
            <pc:sldMk cId="479342256" sldId="260"/>
            <ac:spMk id="3" creationId="{9E520B0C-C405-11CD-D175-938866106CF4}"/>
          </ac:spMkLst>
        </pc:spChg>
      </pc:sldChg>
      <pc:sldChg chg="modSp mod">
        <pc:chgData name="Catherine McHarg" userId="88b8f76c-9ae3-4745-88eb-fe0667a22af5" providerId="ADAL" clId="{D3C26354-C81E-4436-9DF3-F87095BCA0BC}" dt="2024-05-10T15:03:17.186" v="7" actId="1076"/>
        <pc:sldMkLst>
          <pc:docMk/>
          <pc:sldMk cId="3852806958" sldId="269"/>
        </pc:sldMkLst>
        <pc:spChg chg="mod">
          <ac:chgData name="Catherine McHarg" userId="88b8f76c-9ae3-4745-88eb-fe0667a22af5" providerId="ADAL" clId="{D3C26354-C81E-4436-9DF3-F87095BCA0BC}" dt="2024-05-10T15:02:55.135" v="2" actId="14100"/>
          <ac:spMkLst>
            <pc:docMk/>
            <pc:sldMk cId="3852806958" sldId="269"/>
            <ac:spMk id="9" creationId="{38E0EF1B-D5F9-1E90-BC3F-57E58CABFB87}"/>
          </ac:spMkLst>
        </pc:spChg>
        <pc:spChg chg="mod">
          <ac:chgData name="Catherine McHarg" userId="88b8f76c-9ae3-4745-88eb-fe0667a22af5" providerId="ADAL" clId="{D3C26354-C81E-4436-9DF3-F87095BCA0BC}" dt="2024-05-10T15:03:14.065" v="6" actId="1076"/>
          <ac:spMkLst>
            <pc:docMk/>
            <pc:sldMk cId="3852806958" sldId="269"/>
            <ac:spMk id="10" creationId="{6E8D3C63-478B-2109-AC2C-C49980DA884A}"/>
          </ac:spMkLst>
        </pc:spChg>
        <pc:spChg chg="mod">
          <ac:chgData name="Catherine McHarg" userId="88b8f76c-9ae3-4745-88eb-fe0667a22af5" providerId="ADAL" clId="{D3C26354-C81E-4436-9DF3-F87095BCA0BC}" dt="2024-05-10T15:03:17.186" v="7" actId="1076"/>
          <ac:spMkLst>
            <pc:docMk/>
            <pc:sldMk cId="3852806958" sldId="269"/>
            <ac:spMk id="12" creationId="{DA3E7E4D-BF0C-39CC-06C7-86CBD07102FA}"/>
          </ac:spMkLst>
        </pc:spChg>
      </pc:sldChg>
      <pc:sldChg chg="modSp">
        <pc:chgData name="Catherine McHarg" userId="88b8f76c-9ae3-4745-88eb-fe0667a22af5" providerId="ADAL" clId="{D3C26354-C81E-4436-9DF3-F87095BCA0BC}" dt="2024-05-10T15:04:02.035" v="9" actId="20577"/>
        <pc:sldMkLst>
          <pc:docMk/>
          <pc:sldMk cId="3947599033" sldId="284"/>
        </pc:sldMkLst>
        <pc:spChg chg="mod">
          <ac:chgData name="Catherine McHarg" userId="88b8f76c-9ae3-4745-88eb-fe0667a22af5" providerId="ADAL" clId="{D3C26354-C81E-4436-9DF3-F87095BCA0BC}" dt="2024-05-10T15:04:02.035" v="9" actId="20577"/>
          <ac:spMkLst>
            <pc:docMk/>
            <pc:sldMk cId="3947599033" sldId="284"/>
            <ac:spMk id="13" creationId="{859856E4-E09D-AF54-61B0-7AD51E9E4A74}"/>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45AEF-10D3-2F77-D821-7C71BC9A858F}"/>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4B4D756-2209-C882-4B84-0361075536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CBFA994-8F1B-B910-87D8-053D412316AC}"/>
              </a:ext>
            </a:extLst>
          </p:cNvPr>
          <p:cNvSpPr>
            <a:spLocks noGrp="1"/>
          </p:cNvSpPr>
          <p:nvPr>
            <p:ph type="dt" sz="half" idx="10"/>
          </p:nvPr>
        </p:nvSpPr>
        <p:spPr/>
        <p:txBody>
          <a:bodyPr/>
          <a:lstStyle/>
          <a:p>
            <a:fld id="{37170A7D-53AE-EA41-8BF5-B2085C1F9B22}" type="datetimeFigureOut">
              <a:rPr lang="en-US" smtClean="0"/>
              <a:t>5/10/2024</a:t>
            </a:fld>
            <a:endParaRPr lang="en-US"/>
          </a:p>
        </p:txBody>
      </p:sp>
      <p:sp>
        <p:nvSpPr>
          <p:cNvPr id="5" name="Footer Placeholder 4">
            <a:extLst>
              <a:ext uri="{FF2B5EF4-FFF2-40B4-BE49-F238E27FC236}">
                <a16:creationId xmlns:a16="http://schemas.microsoft.com/office/drawing/2014/main" id="{62E3D230-FC59-8257-9CFB-D9DB3E1B0F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82BBF9-C55E-7F83-68CA-F5988B528E1A}"/>
              </a:ext>
            </a:extLst>
          </p:cNvPr>
          <p:cNvSpPr>
            <a:spLocks noGrp="1"/>
          </p:cNvSpPr>
          <p:nvPr>
            <p:ph type="sldNum" sz="quarter" idx="12"/>
          </p:nvPr>
        </p:nvSpPr>
        <p:spPr/>
        <p:txBody>
          <a:bodyPr/>
          <a:lstStyle/>
          <a:p>
            <a:fld id="{7C647720-A121-E24D-BD41-4BC6B42CB5FC}" type="slidenum">
              <a:rPr lang="en-US" smtClean="0"/>
              <a:t>‹#›</a:t>
            </a:fld>
            <a:endParaRPr lang="en-US"/>
          </a:p>
        </p:txBody>
      </p:sp>
    </p:spTree>
    <p:extLst>
      <p:ext uri="{BB962C8B-B14F-4D97-AF65-F5344CB8AC3E}">
        <p14:creationId xmlns:p14="http://schemas.microsoft.com/office/powerpoint/2010/main" val="28405382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82496-BC32-E504-F74B-89B57F6E928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4D4EB9D-4335-1BB6-F2CE-907637F01B9E}"/>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832242E-3AE0-5F59-4AA4-BC4226B35545}"/>
              </a:ext>
            </a:extLst>
          </p:cNvPr>
          <p:cNvSpPr>
            <a:spLocks noGrp="1"/>
          </p:cNvSpPr>
          <p:nvPr>
            <p:ph type="dt" sz="half" idx="10"/>
          </p:nvPr>
        </p:nvSpPr>
        <p:spPr/>
        <p:txBody>
          <a:bodyPr/>
          <a:lstStyle/>
          <a:p>
            <a:fld id="{37170A7D-53AE-EA41-8BF5-B2085C1F9B22}" type="datetimeFigureOut">
              <a:rPr lang="en-US" smtClean="0"/>
              <a:t>5/10/2024</a:t>
            </a:fld>
            <a:endParaRPr lang="en-US"/>
          </a:p>
        </p:txBody>
      </p:sp>
      <p:sp>
        <p:nvSpPr>
          <p:cNvPr id="5" name="Footer Placeholder 4">
            <a:extLst>
              <a:ext uri="{FF2B5EF4-FFF2-40B4-BE49-F238E27FC236}">
                <a16:creationId xmlns:a16="http://schemas.microsoft.com/office/drawing/2014/main" id="{8B083D97-3120-AD27-671F-FDF12C62C82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967903-B0DB-8B28-C222-66F785C9B657}"/>
              </a:ext>
            </a:extLst>
          </p:cNvPr>
          <p:cNvSpPr>
            <a:spLocks noGrp="1"/>
          </p:cNvSpPr>
          <p:nvPr>
            <p:ph type="sldNum" sz="quarter" idx="12"/>
          </p:nvPr>
        </p:nvSpPr>
        <p:spPr/>
        <p:txBody>
          <a:bodyPr/>
          <a:lstStyle/>
          <a:p>
            <a:fld id="{7C647720-A121-E24D-BD41-4BC6B42CB5FC}" type="slidenum">
              <a:rPr lang="en-US" smtClean="0"/>
              <a:t>‹#›</a:t>
            </a:fld>
            <a:endParaRPr lang="en-US"/>
          </a:p>
        </p:txBody>
      </p:sp>
    </p:spTree>
    <p:extLst>
      <p:ext uri="{BB962C8B-B14F-4D97-AF65-F5344CB8AC3E}">
        <p14:creationId xmlns:p14="http://schemas.microsoft.com/office/powerpoint/2010/main" val="26271835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4A564C-3779-BC79-7D9F-E49F70E8DBC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4DCBC5CF-A4CA-6BB6-AB2B-D68C0D25647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6541F33-8158-F066-4D45-9DCFA9D5C288}"/>
              </a:ext>
            </a:extLst>
          </p:cNvPr>
          <p:cNvSpPr>
            <a:spLocks noGrp="1"/>
          </p:cNvSpPr>
          <p:nvPr>
            <p:ph type="dt" sz="half" idx="10"/>
          </p:nvPr>
        </p:nvSpPr>
        <p:spPr/>
        <p:txBody>
          <a:bodyPr/>
          <a:lstStyle/>
          <a:p>
            <a:fld id="{37170A7D-53AE-EA41-8BF5-B2085C1F9B22}" type="datetimeFigureOut">
              <a:rPr lang="en-US" smtClean="0"/>
              <a:t>5/10/2024</a:t>
            </a:fld>
            <a:endParaRPr lang="en-US"/>
          </a:p>
        </p:txBody>
      </p:sp>
      <p:sp>
        <p:nvSpPr>
          <p:cNvPr id="5" name="Footer Placeholder 4">
            <a:extLst>
              <a:ext uri="{FF2B5EF4-FFF2-40B4-BE49-F238E27FC236}">
                <a16:creationId xmlns:a16="http://schemas.microsoft.com/office/drawing/2014/main" id="{7BDC416A-8863-E4C3-FDF5-0A77B594EC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F632D3-D84F-517F-4486-5A5DC3B4CDF1}"/>
              </a:ext>
            </a:extLst>
          </p:cNvPr>
          <p:cNvSpPr>
            <a:spLocks noGrp="1"/>
          </p:cNvSpPr>
          <p:nvPr>
            <p:ph type="sldNum" sz="quarter" idx="12"/>
          </p:nvPr>
        </p:nvSpPr>
        <p:spPr/>
        <p:txBody>
          <a:bodyPr/>
          <a:lstStyle/>
          <a:p>
            <a:fld id="{7C647720-A121-E24D-BD41-4BC6B42CB5FC}" type="slidenum">
              <a:rPr lang="en-US" smtClean="0"/>
              <a:t>‹#›</a:t>
            </a:fld>
            <a:endParaRPr lang="en-US"/>
          </a:p>
        </p:txBody>
      </p:sp>
    </p:spTree>
    <p:extLst>
      <p:ext uri="{BB962C8B-B14F-4D97-AF65-F5344CB8AC3E}">
        <p14:creationId xmlns:p14="http://schemas.microsoft.com/office/powerpoint/2010/main" val="2185220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F6312-BC22-1D73-7F27-58CCBB0962B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055FDD0-67A4-1C40-670B-E477BC45B8B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E1A8DF0-AA13-5899-0E1F-4BA1500E4C8B}"/>
              </a:ext>
            </a:extLst>
          </p:cNvPr>
          <p:cNvSpPr>
            <a:spLocks noGrp="1"/>
          </p:cNvSpPr>
          <p:nvPr>
            <p:ph type="dt" sz="half" idx="10"/>
          </p:nvPr>
        </p:nvSpPr>
        <p:spPr/>
        <p:txBody>
          <a:bodyPr/>
          <a:lstStyle/>
          <a:p>
            <a:fld id="{37170A7D-53AE-EA41-8BF5-B2085C1F9B22}" type="datetimeFigureOut">
              <a:rPr lang="en-US" smtClean="0"/>
              <a:t>5/10/2024</a:t>
            </a:fld>
            <a:endParaRPr lang="en-US"/>
          </a:p>
        </p:txBody>
      </p:sp>
      <p:sp>
        <p:nvSpPr>
          <p:cNvPr id="5" name="Footer Placeholder 4">
            <a:extLst>
              <a:ext uri="{FF2B5EF4-FFF2-40B4-BE49-F238E27FC236}">
                <a16:creationId xmlns:a16="http://schemas.microsoft.com/office/drawing/2014/main" id="{17C7337B-BA03-D438-BC3A-7F3C2BF803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48E4CB-DC1A-ECB9-3D4F-DE0890EDEA52}"/>
              </a:ext>
            </a:extLst>
          </p:cNvPr>
          <p:cNvSpPr>
            <a:spLocks noGrp="1"/>
          </p:cNvSpPr>
          <p:nvPr>
            <p:ph type="sldNum" sz="quarter" idx="12"/>
          </p:nvPr>
        </p:nvSpPr>
        <p:spPr/>
        <p:txBody>
          <a:bodyPr/>
          <a:lstStyle/>
          <a:p>
            <a:fld id="{7C647720-A121-E24D-BD41-4BC6B42CB5FC}" type="slidenum">
              <a:rPr lang="en-US" smtClean="0"/>
              <a:t>‹#›</a:t>
            </a:fld>
            <a:endParaRPr lang="en-US"/>
          </a:p>
        </p:txBody>
      </p:sp>
    </p:spTree>
    <p:extLst>
      <p:ext uri="{BB962C8B-B14F-4D97-AF65-F5344CB8AC3E}">
        <p14:creationId xmlns:p14="http://schemas.microsoft.com/office/powerpoint/2010/main" val="5992544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21A47-02E2-7E87-C977-4055FAB2AB0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25861397-1F08-C588-70D6-68453011A4B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F3FB2BB-BB90-A301-4612-4D3D43FA4049}"/>
              </a:ext>
            </a:extLst>
          </p:cNvPr>
          <p:cNvSpPr>
            <a:spLocks noGrp="1"/>
          </p:cNvSpPr>
          <p:nvPr>
            <p:ph type="dt" sz="half" idx="10"/>
          </p:nvPr>
        </p:nvSpPr>
        <p:spPr/>
        <p:txBody>
          <a:bodyPr/>
          <a:lstStyle/>
          <a:p>
            <a:fld id="{37170A7D-53AE-EA41-8BF5-B2085C1F9B22}" type="datetimeFigureOut">
              <a:rPr lang="en-US" smtClean="0"/>
              <a:t>5/10/2024</a:t>
            </a:fld>
            <a:endParaRPr lang="en-US"/>
          </a:p>
        </p:txBody>
      </p:sp>
      <p:sp>
        <p:nvSpPr>
          <p:cNvPr id="5" name="Footer Placeholder 4">
            <a:extLst>
              <a:ext uri="{FF2B5EF4-FFF2-40B4-BE49-F238E27FC236}">
                <a16:creationId xmlns:a16="http://schemas.microsoft.com/office/drawing/2014/main" id="{5AEAD4BA-0288-7D2E-86C2-F61CF64660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3AF4ED-A1CC-5586-E6D3-9ECE272AEE35}"/>
              </a:ext>
            </a:extLst>
          </p:cNvPr>
          <p:cNvSpPr>
            <a:spLocks noGrp="1"/>
          </p:cNvSpPr>
          <p:nvPr>
            <p:ph type="sldNum" sz="quarter" idx="12"/>
          </p:nvPr>
        </p:nvSpPr>
        <p:spPr/>
        <p:txBody>
          <a:bodyPr/>
          <a:lstStyle/>
          <a:p>
            <a:fld id="{7C647720-A121-E24D-BD41-4BC6B42CB5FC}" type="slidenum">
              <a:rPr lang="en-US" smtClean="0"/>
              <a:t>‹#›</a:t>
            </a:fld>
            <a:endParaRPr lang="en-US"/>
          </a:p>
        </p:txBody>
      </p:sp>
    </p:spTree>
    <p:extLst>
      <p:ext uri="{BB962C8B-B14F-4D97-AF65-F5344CB8AC3E}">
        <p14:creationId xmlns:p14="http://schemas.microsoft.com/office/powerpoint/2010/main" val="1570428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7CB84-89D8-CF6A-607A-DF3715B319E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F631D97-77B4-0B36-0E41-4C8E80D1ED0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114104B3-CDA0-589A-C7CF-D3BC63868FE3}"/>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45B1AD68-1EDD-A1F9-7081-517DA6B24946}"/>
              </a:ext>
            </a:extLst>
          </p:cNvPr>
          <p:cNvSpPr>
            <a:spLocks noGrp="1"/>
          </p:cNvSpPr>
          <p:nvPr>
            <p:ph type="dt" sz="half" idx="10"/>
          </p:nvPr>
        </p:nvSpPr>
        <p:spPr/>
        <p:txBody>
          <a:bodyPr/>
          <a:lstStyle/>
          <a:p>
            <a:fld id="{37170A7D-53AE-EA41-8BF5-B2085C1F9B22}" type="datetimeFigureOut">
              <a:rPr lang="en-US" smtClean="0"/>
              <a:t>5/10/2024</a:t>
            </a:fld>
            <a:endParaRPr lang="en-US"/>
          </a:p>
        </p:txBody>
      </p:sp>
      <p:sp>
        <p:nvSpPr>
          <p:cNvPr id="6" name="Footer Placeholder 5">
            <a:extLst>
              <a:ext uri="{FF2B5EF4-FFF2-40B4-BE49-F238E27FC236}">
                <a16:creationId xmlns:a16="http://schemas.microsoft.com/office/drawing/2014/main" id="{118EC2D3-948A-8A12-B57D-25195F8C66F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D3AA00D-29D3-7D22-BB43-A42568458AA7}"/>
              </a:ext>
            </a:extLst>
          </p:cNvPr>
          <p:cNvSpPr>
            <a:spLocks noGrp="1"/>
          </p:cNvSpPr>
          <p:nvPr>
            <p:ph type="sldNum" sz="quarter" idx="12"/>
          </p:nvPr>
        </p:nvSpPr>
        <p:spPr/>
        <p:txBody>
          <a:bodyPr/>
          <a:lstStyle/>
          <a:p>
            <a:fld id="{7C647720-A121-E24D-BD41-4BC6B42CB5FC}" type="slidenum">
              <a:rPr lang="en-US" smtClean="0"/>
              <a:t>‹#›</a:t>
            </a:fld>
            <a:endParaRPr lang="en-US"/>
          </a:p>
        </p:txBody>
      </p:sp>
    </p:spTree>
    <p:extLst>
      <p:ext uri="{BB962C8B-B14F-4D97-AF65-F5344CB8AC3E}">
        <p14:creationId xmlns:p14="http://schemas.microsoft.com/office/powerpoint/2010/main" val="3024844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09BB1-32EF-1C73-F6A3-9B100259C687}"/>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7C2B212-13C9-5B69-B2EA-7957B966AE1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5D285C5-EAF8-E110-9A25-1AE21E5545A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C1C9AE46-3C6E-B184-D5CA-D0FB87235F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8B53ECD-EE4A-168D-4690-1631169B4C3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5FF80DD2-3FFE-C98D-5BF0-FB5119F31B30}"/>
              </a:ext>
            </a:extLst>
          </p:cNvPr>
          <p:cNvSpPr>
            <a:spLocks noGrp="1"/>
          </p:cNvSpPr>
          <p:nvPr>
            <p:ph type="dt" sz="half" idx="10"/>
          </p:nvPr>
        </p:nvSpPr>
        <p:spPr/>
        <p:txBody>
          <a:bodyPr/>
          <a:lstStyle/>
          <a:p>
            <a:fld id="{37170A7D-53AE-EA41-8BF5-B2085C1F9B22}" type="datetimeFigureOut">
              <a:rPr lang="en-US" smtClean="0"/>
              <a:t>5/10/2024</a:t>
            </a:fld>
            <a:endParaRPr lang="en-US"/>
          </a:p>
        </p:txBody>
      </p:sp>
      <p:sp>
        <p:nvSpPr>
          <p:cNvPr id="8" name="Footer Placeholder 7">
            <a:extLst>
              <a:ext uri="{FF2B5EF4-FFF2-40B4-BE49-F238E27FC236}">
                <a16:creationId xmlns:a16="http://schemas.microsoft.com/office/drawing/2014/main" id="{FF5B78F7-08C1-7774-EDE5-8E8C70BDD74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B1EF486-2D10-8C39-8C56-4CB13FD10368}"/>
              </a:ext>
            </a:extLst>
          </p:cNvPr>
          <p:cNvSpPr>
            <a:spLocks noGrp="1"/>
          </p:cNvSpPr>
          <p:nvPr>
            <p:ph type="sldNum" sz="quarter" idx="12"/>
          </p:nvPr>
        </p:nvSpPr>
        <p:spPr/>
        <p:txBody>
          <a:bodyPr/>
          <a:lstStyle/>
          <a:p>
            <a:fld id="{7C647720-A121-E24D-BD41-4BC6B42CB5FC}" type="slidenum">
              <a:rPr lang="en-US" smtClean="0"/>
              <a:t>‹#›</a:t>
            </a:fld>
            <a:endParaRPr lang="en-US"/>
          </a:p>
        </p:txBody>
      </p:sp>
    </p:spTree>
    <p:extLst>
      <p:ext uri="{BB962C8B-B14F-4D97-AF65-F5344CB8AC3E}">
        <p14:creationId xmlns:p14="http://schemas.microsoft.com/office/powerpoint/2010/main" val="1570632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74F16-DA02-062F-8500-754797CE3A4E}"/>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5EB40685-7308-2080-403C-24995B105D08}"/>
              </a:ext>
            </a:extLst>
          </p:cNvPr>
          <p:cNvSpPr>
            <a:spLocks noGrp="1"/>
          </p:cNvSpPr>
          <p:nvPr>
            <p:ph type="dt" sz="half" idx="10"/>
          </p:nvPr>
        </p:nvSpPr>
        <p:spPr/>
        <p:txBody>
          <a:bodyPr/>
          <a:lstStyle/>
          <a:p>
            <a:fld id="{37170A7D-53AE-EA41-8BF5-B2085C1F9B22}" type="datetimeFigureOut">
              <a:rPr lang="en-US" smtClean="0"/>
              <a:t>5/10/2024</a:t>
            </a:fld>
            <a:endParaRPr lang="en-US"/>
          </a:p>
        </p:txBody>
      </p:sp>
      <p:sp>
        <p:nvSpPr>
          <p:cNvPr id="4" name="Footer Placeholder 3">
            <a:extLst>
              <a:ext uri="{FF2B5EF4-FFF2-40B4-BE49-F238E27FC236}">
                <a16:creationId xmlns:a16="http://schemas.microsoft.com/office/drawing/2014/main" id="{2B30C02C-2AD3-9705-F424-80FB7B62668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478F67D-AC07-0CB9-1229-2F933200F80E}"/>
              </a:ext>
            </a:extLst>
          </p:cNvPr>
          <p:cNvSpPr>
            <a:spLocks noGrp="1"/>
          </p:cNvSpPr>
          <p:nvPr>
            <p:ph type="sldNum" sz="quarter" idx="12"/>
          </p:nvPr>
        </p:nvSpPr>
        <p:spPr/>
        <p:txBody>
          <a:bodyPr/>
          <a:lstStyle/>
          <a:p>
            <a:fld id="{7C647720-A121-E24D-BD41-4BC6B42CB5FC}" type="slidenum">
              <a:rPr lang="en-US" smtClean="0"/>
              <a:t>‹#›</a:t>
            </a:fld>
            <a:endParaRPr lang="en-US"/>
          </a:p>
        </p:txBody>
      </p:sp>
    </p:spTree>
    <p:extLst>
      <p:ext uri="{BB962C8B-B14F-4D97-AF65-F5344CB8AC3E}">
        <p14:creationId xmlns:p14="http://schemas.microsoft.com/office/powerpoint/2010/main" val="833195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832FF69-D8CC-934B-F609-5683ABFE82FF}"/>
              </a:ext>
            </a:extLst>
          </p:cNvPr>
          <p:cNvSpPr>
            <a:spLocks noGrp="1"/>
          </p:cNvSpPr>
          <p:nvPr>
            <p:ph type="dt" sz="half" idx="10"/>
          </p:nvPr>
        </p:nvSpPr>
        <p:spPr/>
        <p:txBody>
          <a:bodyPr/>
          <a:lstStyle/>
          <a:p>
            <a:fld id="{37170A7D-53AE-EA41-8BF5-B2085C1F9B22}" type="datetimeFigureOut">
              <a:rPr lang="en-US" smtClean="0"/>
              <a:t>5/10/2024</a:t>
            </a:fld>
            <a:endParaRPr lang="en-US"/>
          </a:p>
        </p:txBody>
      </p:sp>
      <p:sp>
        <p:nvSpPr>
          <p:cNvPr id="3" name="Footer Placeholder 2">
            <a:extLst>
              <a:ext uri="{FF2B5EF4-FFF2-40B4-BE49-F238E27FC236}">
                <a16:creationId xmlns:a16="http://schemas.microsoft.com/office/drawing/2014/main" id="{E622BEA6-156E-BCC4-ED06-6E6962DBA7A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DD89B25-DA7E-C651-0735-8D9DFA8FD5D6}"/>
              </a:ext>
            </a:extLst>
          </p:cNvPr>
          <p:cNvSpPr>
            <a:spLocks noGrp="1"/>
          </p:cNvSpPr>
          <p:nvPr>
            <p:ph type="sldNum" sz="quarter" idx="12"/>
          </p:nvPr>
        </p:nvSpPr>
        <p:spPr/>
        <p:txBody>
          <a:bodyPr/>
          <a:lstStyle/>
          <a:p>
            <a:fld id="{7C647720-A121-E24D-BD41-4BC6B42CB5FC}" type="slidenum">
              <a:rPr lang="en-US" smtClean="0"/>
              <a:t>‹#›</a:t>
            </a:fld>
            <a:endParaRPr lang="en-US"/>
          </a:p>
        </p:txBody>
      </p:sp>
    </p:spTree>
    <p:extLst>
      <p:ext uri="{BB962C8B-B14F-4D97-AF65-F5344CB8AC3E}">
        <p14:creationId xmlns:p14="http://schemas.microsoft.com/office/powerpoint/2010/main" val="17839222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15D8-5E9F-F6F0-869E-C4CCB705800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F8C0649B-C950-2D3A-D2F3-2B360F0C70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DA6FB12D-CE46-7EE4-52E5-1EFC38F2BC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2FB0D15-C310-147D-32CD-AC8E33575BE0}"/>
              </a:ext>
            </a:extLst>
          </p:cNvPr>
          <p:cNvSpPr>
            <a:spLocks noGrp="1"/>
          </p:cNvSpPr>
          <p:nvPr>
            <p:ph type="dt" sz="half" idx="10"/>
          </p:nvPr>
        </p:nvSpPr>
        <p:spPr/>
        <p:txBody>
          <a:bodyPr/>
          <a:lstStyle/>
          <a:p>
            <a:fld id="{37170A7D-53AE-EA41-8BF5-B2085C1F9B22}" type="datetimeFigureOut">
              <a:rPr lang="en-US" smtClean="0"/>
              <a:t>5/10/2024</a:t>
            </a:fld>
            <a:endParaRPr lang="en-US"/>
          </a:p>
        </p:txBody>
      </p:sp>
      <p:sp>
        <p:nvSpPr>
          <p:cNvPr id="6" name="Footer Placeholder 5">
            <a:extLst>
              <a:ext uri="{FF2B5EF4-FFF2-40B4-BE49-F238E27FC236}">
                <a16:creationId xmlns:a16="http://schemas.microsoft.com/office/drawing/2014/main" id="{450C59CE-3A67-4783-7FB0-26B0BDFA4C7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0E53CE-D8B3-5B95-4A99-25B2F7773FE5}"/>
              </a:ext>
            </a:extLst>
          </p:cNvPr>
          <p:cNvSpPr>
            <a:spLocks noGrp="1"/>
          </p:cNvSpPr>
          <p:nvPr>
            <p:ph type="sldNum" sz="quarter" idx="12"/>
          </p:nvPr>
        </p:nvSpPr>
        <p:spPr/>
        <p:txBody>
          <a:bodyPr/>
          <a:lstStyle/>
          <a:p>
            <a:fld id="{7C647720-A121-E24D-BD41-4BC6B42CB5FC}" type="slidenum">
              <a:rPr lang="en-US" smtClean="0"/>
              <a:t>‹#›</a:t>
            </a:fld>
            <a:endParaRPr lang="en-US"/>
          </a:p>
        </p:txBody>
      </p:sp>
    </p:spTree>
    <p:extLst>
      <p:ext uri="{BB962C8B-B14F-4D97-AF65-F5344CB8AC3E}">
        <p14:creationId xmlns:p14="http://schemas.microsoft.com/office/powerpoint/2010/main" val="2153151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64EF9-DA74-7D5B-B791-C7AB2A18C7F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0682F4E-1621-A447-B08F-DABB7E3FE7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BD5ADE3-4B7D-5215-6985-C22754F3B8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A213243-E8E4-B1A4-47B5-C69D15B7AF32}"/>
              </a:ext>
            </a:extLst>
          </p:cNvPr>
          <p:cNvSpPr>
            <a:spLocks noGrp="1"/>
          </p:cNvSpPr>
          <p:nvPr>
            <p:ph type="dt" sz="half" idx="10"/>
          </p:nvPr>
        </p:nvSpPr>
        <p:spPr/>
        <p:txBody>
          <a:bodyPr/>
          <a:lstStyle/>
          <a:p>
            <a:fld id="{37170A7D-53AE-EA41-8BF5-B2085C1F9B22}" type="datetimeFigureOut">
              <a:rPr lang="en-US" smtClean="0"/>
              <a:t>5/10/2024</a:t>
            </a:fld>
            <a:endParaRPr lang="en-US"/>
          </a:p>
        </p:txBody>
      </p:sp>
      <p:sp>
        <p:nvSpPr>
          <p:cNvPr id="6" name="Footer Placeholder 5">
            <a:extLst>
              <a:ext uri="{FF2B5EF4-FFF2-40B4-BE49-F238E27FC236}">
                <a16:creationId xmlns:a16="http://schemas.microsoft.com/office/drawing/2014/main" id="{D373037A-61F7-604C-FC5B-4FB435CD269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C3D1C40-8FB7-CFF7-C507-F101D453D1AC}"/>
              </a:ext>
            </a:extLst>
          </p:cNvPr>
          <p:cNvSpPr>
            <a:spLocks noGrp="1"/>
          </p:cNvSpPr>
          <p:nvPr>
            <p:ph type="sldNum" sz="quarter" idx="12"/>
          </p:nvPr>
        </p:nvSpPr>
        <p:spPr/>
        <p:txBody>
          <a:bodyPr/>
          <a:lstStyle/>
          <a:p>
            <a:fld id="{7C647720-A121-E24D-BD41-4BC6B42CB5FC}" type="slidenum">
              <a:rPr lang="en-US" smtClean="0"/>
              <a:t>‹#›</a:t>
            </a:fld>
            <a:endParaRPr lang="en-US"/>
          </a:p>
        </p:txBody>
      </p:sp>
    </p:spTree>
    <p:extLst>
      <p:ext uri="{BB962C8B-B14F-4D97-AF65-F5344CB8AC3E}">
        <p14:creationId xmlns:p14="http://schemas.microsoft.com/office/powerpoint/2010/main" val="3025382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23F3F3-5594-2FED-7BF4-249A5B16155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68ABFAD-1C74-ED6B-9C26-2486E60359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9203ED5-DC8F-7739-8212-FF3227EC6E8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7170A7D-53AE-EA41-8BF5-B2085C1F9B22}" type="datetimeFigureOut">
              <a:rPr lang="en-US" smtClean="0"/>
              <a:t>5/10/2024</a:t>
            </a:fld>
            <a:endParaRPr lang="en-US"/>
          </a:p>
        </p:txBody>
      </p:sp>
      <p:sp>
        <p:nvSpPr>
          <p:cNvPr id="5" name="Footer Placeholder 4">
            <a:extLst>
              <a:ext uri="{FF2B5EF4-FFF2-40B4-BE49-F238E27FC236}">
                <a16:creationId xmlns:a16="http://schemas.microsoft.com/office/drawing/2014/main" id="{696289C4-D658-50AE-5FDE-91D5EB4B1A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D821C5C-1CB0-D821-BA00-A14965D81C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C647720-A121-E24D-BD41-4BC6B42CB5FC}" type="slidenum">
              <a:rPr lang="en-US" smtClean="0"/>
              <a:t>‹#›</a:t>
            </a:fld>
            <a:endParaRPr lang="en-US"/>
          </a:p>
        </p:txBody>
      </p:sp>
    </p:spTree>
    <p:extLst>
      <p:ext uri="{BB962C8B-B14F-4D97-AF65-F5344CB8AC3E}">
        <p14:creationId xmlns:p14="http://schemas.microsoft.com/office/powerpoint/2010/main" val="3212927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8.jpe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30.jpe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3.png"/><Relationship Id="rId4" Type="http://schemas.openxmlformats.org/officeDocument/2006/relationships/hyperlink" Target="https://youtu.be/_CkXYq5lJpM?si=iHcZIdhQArWs-9Z6"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3.png"/><Relationship Id="rId4" Type="http://schemas.openxmlformats.org/officeDocument/2006/relationships/hyperlink" Target="https://www.youtube.com/watch?v=9MxOrKuNuwk"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C9507-0B09-398F-D939-3296C1C29BBB}"/>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Coventry World War 2</a:t>
            </a:r>
          </a:p>
        </p:txBody>
      </p:sp>
      <p:pic>
        <p:nvPicPr>
          <p:cNvPr id="5" name="Picture 4" descr="A colour illustrated background of the destroyed Coventry Cathedral. On it a title reads, 'Coventry World War 2'. ">
            <a:extLst>
              <a:ext uri="{FF2B5EF4-FFF2-40B4-BE49-F238E27FC236}">
                <a16:creationId xmlns:a16="http://schemas.microsoft.com/office/drawing/2014/main" id="{0745FBEA-6CA3-EF69-A6A1-D24E059DC2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20"/>
            <a:ext cx="12192000" cy="6856560"/>
          </a:xfrm>
          <a:prstGeom prst="rect">
            <a:avLst/>
          </a:prstGeom>
        </p:spPr>
      </p:pic>
    </p:spTree>
    <p:extLst>
      <p:ext uri="{BB962C8B-B14F-4D97-AF65-F5344CB8AC3E}">
        <p14:creationId xmlns:p14="http://schemas.microsoft.com/office/powerpoint/2010/main" val="2705524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8F765210-BFAD-4365-76E3-85A9E5B8EE6F}"/>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The </a:t>
            </a:r>
            <a:r>
              <a:rPr lang="en-US" dirty="0" err="1"/>
              <a:t>Phoney</a:t>
            </a:r>
            <a:r>
              <a:rPr lang="en-US" dirty="0"/>
              <a:t> War part 2</a:t>
            </a:r>
          </a:p>
        </p:txBody>
      </p:sp>
      <p:sp>
        <p:nvSpPr>
          <p:cNvPr id="3" name="TextBox 2">
            <a:extLst>
              <a:ext uri="{FF2B5EF4-FFF2-40B4-BE49-F238E27FC236}">
                <a16:creationId xmlns:a16="http://schemas.microsoft.com/office/drawing/2014/main" id="{501CDA64-80B8-FEA1-37F6-0C3AC04DEE83}"/>
              </a:ext>
            </a:extLst>
          </p:cNvPr>
          <p:cNvSpPr txBox="1"/>
          <p:nvPr/>
        </p:nvSpPr>
        <p:spPr>
          <a:xfrm>
            <a:off x="801033" y="1065251"/>
            <a:ext cx="5009457" cy="4478149"/>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During the period of time known as the Phoney War, people in Coventry would have tried to continue with their normal lives. However, reminders of the impending war were </a:t>
            </a:r>
          </a:p>
          <a:p>
            <a:pPr>
              <a:lnSpc>
                <a:spcPct val="150000"/>
              </a:lnSpc>
            </a:pPr>
            <a:r>
              <a:rPr lang="en-GB" sz="2400" dirty="0">
                <a:latin typeface="Linkpen 17a Print" panose="03050602060000000000" pitchFamily="66" charset="77"/>
              </a:rPr>
              <a:t>never far away.</a:t>
            </a:r>
          </a:p>
        </p:txBody>
      </p:sp>
      <p:grpSp>
        <p:nvGrpSpPr>
          <p:cNvPr id="12" name="Group 11" descr="A poster of hands holding a gas mask. The text says &quot;Hitler will end no warning - so always carry your gas mask&quot;. A caption at the bottom says &quot;Issued by the Ministry of Home Security&quot;.">
            <a:extLst>
              <a:ext uri="{FF2B5EF4-FFF2-40B4-BE49-F238E27FC236}">
                <a16:creationId xmlns:a16="http://schemas.microsoft.com/office/drawing/2014/main" id="{DA7393F1-F68F-0E44-1CCE-D167C97E06AD}"/>
              </a:ext>
            </a:extLst>
          </p:cNvPr>
          <p:cNvGrpSpPr/>
          <p:nvPr/>
        </p:nvGrpSpPr>
        <p:grpSpPr>
          <a:xfrm>
            <a:off x="7062124" y="451188"/>
            <a:ext cx="3936492" cy="5866190"/>
            <a:chOff x="6740972" y="475834"/>
            <a:chExt cx="3936492" cy="5866190"/>
          </a:xfrm>
        </p:grpSpPr>
        <p:pic>
          <p:nvPicPr>
            <p:cNvPr id="13" name="Picture 12" descr="A poster with hands holding a gas mask&#10;&#10;Description automatically generated">
              <a:extLst>
                <a:ext uri="{FF2B5EF4-FFF2-40B4-BE49-F238E27FC236}">
                  <a16:creationId xmlns:a16="http://schemas.microsoft.com/office/drawing/2014/main" id="{DEB5BD28-2898-161C-89A9-E4097147CAF4}"/>
                </a:ext>
              </a:extLst>
            </p:cNvPr>
            <p:cNvPicPr>
              <a:picLocks noChangeAspect="1"/>
            </p:cNvPicPr>
            <p:nvPr/>
          </p:nvPicPr>
          <p:blipFill>
            <a:blip r:embed="rId3"/>
            <a:stretch>
              <a:fillRect/>
            </a:stretch>
          </p:blipFill>
          <p:spPr>
            <a:xfrm>
              <a:off x="6740972" y="514532"/>
              <a:ext cx="3867998" cy="5827492"/>
            </a:xfrm>
            <a:prstGeom prst="rect">
              <a:avLst/>
            </a:prstGeom>
            <a:ln w="19050">
              <a:solidFill>
                <a:schemeClr val="tx1"/>
              </a:solidFill>
            </a:ln>
          </p:spPr>
        </p:pic>
        <p:sp>
          <p:nvSpPr>
            <p:cNvPr id="14" name="TextBox 13">
              <a:extLst>
                <a:ext uri="{FF2B5EF4-FFF2-40B4-BE49-F238E27FC236}">
                  <a16:creationId xmlns:a16="http://schemas.microsoft.com/office/drawing/2014/main" id="{C58A319F-4EFA-2A54-BA7B-2E0216BF8647}"/>
                </a:ext>
              </a:extLst>
            </p:cNvPr>
            <p:cNvSpPr txBox="1"/>
            <p:nvPr/>
          </p:nvSpPr>
          <p:spPr>
            <a:xfrm>
              <a:off x="9748326" y="475834"/>
              <a:ext cx="929138" cy="215444"/>
            </a:xfrm>
            <a:prstGeom prst="rect">
              <a:avLst/>
            </a:prstGeom>
            <a:noFill/>
            <a:ln w="19050">
              <a:noFill/>
            </a:ln>
          </p:spPr>
          <p:txBody>
            <a:bodyPr wrap="square">
              <a:spAutoFit/>
            </a:bodyPr>
            <a:lstStyle/>
            <a:p>
              <a:r>
                <a:rPr lang="en-GB" sz="800" b="0" i="0" dirty="0">
                  <a:solidFill>
                    <a:schemeClr val="bg1">
                      <a:lumMod val="50000"/>
                    </a:schemeClr>
                  </a:solidFill>
                  <a:effectLst/>
                  <a:latin typeface="Calibri" panose="020F0502020204030204" pitchFamily="34" charset="0"/>
                  <a:cs typeface="Calibri" panose="020F0502020204030204" pitchFamily="34" charset="0"/>
                </a:rPr>
                <a:t>© IWM HU 36871</a:t>
              </a:r>
              <a:endParaRPr lang="en-GB" sz="800" dirty="0">
                <a:solidFill>
                  <a:schemeClr val="bg1">
                    <a:lumMod val="50000"/>
                  </a:schemeClr>
                </a:solidFill>
                <a:latin typeface="Calibri" panose="020F0502020204030204" pitchFamily="34" charset="0"/>
                <a:cs typeface="Calibri" panose="020F0502020204030204" pitchFamily="34" charset="0"/>
              </a:endParaRPr>
            </a:p>
          </p:txBody>
        </p:sp>
      </p:grpSp>
      <p:pic>
        <p:nvPicPr>
          <p:cNvPr id="11" name="Picture 10">
            <a:extLst>
              <a:ext uri="{FF2B5EF4-FFF2-40B4-BE49-F238E27FC236}">
                <a16:creationId xmlns:a16="http://schemas.microsoft.com/office/drawing/2014/main" id="{F6E3D1FD-0278-7C36-0358-953A0574EF37}"/>
              </a:ext>
              <a:ext uri="{C183D7F6-B498-43B3-948B-1728B52AA6E4}">
                <adec:decorative xmlns:adec="http://schemas.microsoft.com/office/drawing/2017/decorative" val="1"/>
              </a:ext>
            </a:extLst>
          </p:cNvPr>
          <p:cNvPicPr>
            <a:picLocks noChangeAspect="1"/>
          </p:cNvPicPr>
          <p:nvPr/>
        </p:nvPicPr>
        <p:blipFill rotWithShape="1">
          <a:blip r:embed="rId4"/>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2474002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567C43AE-AF6A-918D-F626-871BE86FDE0C}"/>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The new Prime Minister</a:t>
            </a:r>
          </a:p>
        </p:txBody>
      </p:sp>
      <p:sp>
        <p:nvSpPr>
          <p:cNvPr id="6" name="TextBox 5">
            <a:extLst>
              <a:ext uri="{FF2B5EF4-FFF2-40B4-BE49-F238E27FC236}">
                <a16:creationId xmlns:a16="http://schemas.microsoft.com/office/drawing/2014/main" id="{E083EA4F-ECA3-2C79-CA57-B82BFAF38712}"/>
              </a:ext>
            </a:extLst>
          </p:cNvPr>
          <p:cNvSpPr txBox="1"/>
          <p:nvPr/>
        </p:nvSpPr>
        <p:spPr>
          <a:xfrm>
            <a:off x="514842" y="462966"/>
            <a:ext cx="11162315" cy="1719702"/>
          </a:xfrm>
          <a:prstGeom prst="rect">
            <a:avLst/>
          </a:prstGeom>
          <a:noFill/>
        </p:spPr>
        <p:txBody>
          <a:bodyPr wrap="square">
            <a:spAutoFit/>
          </a:bodyPr>
          <a:lstStyle/>
          <a:p>
            <a:pPr>
              <a:lnSpc>
                <a:spcPct val="150000"/>
              </a:lnSpc>
            </a:pPr>
            <a:r>
              <a:rPr lang="en-GB" sz="1800" dirty="0">
                <a:latin typeface="Linkpen 17a Print" panose="03050602060000000000" pitchFamily="66" charset="77"/>
              </a:rPr>
              <a:t>On the 10th of May 1940, the Phoney War came to an end as German troops marched into Belgium, the Netherlands and Luxembourg, marking the start of </a:t>
            </a:r>
          </a:p>
          <a:p>
            <a:pPr>
              <a:lnSpc>
                <a:spcPct val="150000"/>
              </a:lnSpc>
            </a:pPr>
            <a:r>
              <a:rPr lang="en-GB" sz="1800" dirty="0">
                <a:latin typeface="Linkpen 17a Print" panose="03050602060000000000" pitchFamily="66" charset="77"/>
              </a:rPr>
              <a:t>the Battle of France. On this day, Neville Chamberlain was replaced by Winston Churchill, who became the new Prime Minister. </a:t>
            </a:r>
          </a:p>
        </p:txBody>
      </p:sp>
      <p:sp>
        <p:nvSpPr>
          <p:cNvPr id="9" name="TextBox 8">
            <a:extLst>
              <a:ext uri="{FF2B5EF4-FFF2-40B4-BE49-F238E27FC236}">
                <a16:creationId xmlns:a16="http://schemas.microsoft.com/office/drawing/2014/main" id="{CA9A31F7-AFBF-ADEA-BD9B-0E0CBFB9F02A}"/>
              </a:ext>
            </a:extLst>
          </p:cNvPr>
          <p:cNvSpPr txBox="1"/>
          <p:nvPr/>
        </p:nvSpPr>
        <p:spPr>
          <a:xfrm>
            <a:off x="28890" y="2506460"/>
            <a:ext cx="2741479" cy="2277547"/>
          </a:xfrm>
          <a:prstGeom prst="rect">
            <a:avLst/>
          </a:prstGeom>
          <a:noFill/>
        </p:spPr>
        <p:txBody>
          <a:bodyPr wrap="square">
            <a:spAutoFit/>
          </a:bodyPr>
          <a:lstStyle/>
          <a:p>
            <a:pPr algn="r">
              <a:lnSpc>
                <a:spcPct val="150000"/>
              </a:lnSpc>
            </a:pPr>
            <a:r>
              <a:rPr lang="en-GB" sz="1600" dirty="0">
                <a:latin typeface="Linkpen 17a Print" panose="03050602060000000000" pitchFamily="66" charset="77"/>
              </a:rPr>
              <a:t>Neville </a:t>
            </a:r>
          </a:p>
          <a:p>
            <a:pPr algn="r">
              <a:lnSpc>
                <a:spcPct val="150000"/>
              </a:lnSpc>
            </a:pPr>
            <a:r>
              <a:rPr lang="en-GB" sz="1600" dirty="0">
                <a:latin typeface="Linkpen 17a Print" panose="03050602060000000000" pitchFamily="66" charset="77"/>
              </a:rPr>
              <a:t>Chamberlain</a:t>
            </a:r>
          </a:p>
          <a:p>
            <a:pPr algn="r">
              <a:lnSpc>
                <a:spcPct val="150000"/>
              </a:lnSpc>
            </a:pPr>
            <a:endParaRPr lang="en-GB" sz="1600" dirty="0">
              <a:latin typeface="Linkpen 17a Print" panose="03050602060000000000" pitchFamily="66" charset="77"/>
            </a:endParaRPr>
          </a:p>
          <a:p>
            <a:pPr algn="r">
              <a:lnSpc>
                <a:spcPct val="150000"/>
              </a:lnSpc>
            </a:pPr>
            <a:r>
              <a:rPr lang="en-GB" sz="1600" dirty="0">
                <a:latin typeface="Linkpen 17a Print" panose="03050602060000000000" pitchFamily="66" charset="77"/>
              </a:rPr>
              <a:t>Prime Minister from 28th May 1937 </a:t>
            </a:r>
          </a:p>
          <a:p>
            <a:pPr algn="r">
              <a:lnSpc>
                <a:spcPct val="150000"/>
              </a:lnSpc>
            </a:pPr>
            <a:r>
              <a:rPr lang="en-GB" sz="1600" dirty="0">
                <a:latin typeface="Linkpen 17a Print" panose="03050602060000000000" pitchFamily="66" charset="77"/>
              </a:rPr>
              <a:t>– 10th May 1940 </a:t>
            </a:r>
          </a:p>
        </p:txBody>
      </p:sp>
      <p:pic>
        <p:nvPicPr>
          <p:cNvPr id="10" name="Picture 9">
            <a:extLst>
              <a:ext uri="{FF2B5EF4-FFF2-40B4-BE49-F238E27FC236}">
                <a16:creationId xmlns:a16="http://schemas.microsoft.com/office/drawing/2014/main" id="{33B9D3DE-2401-166E-AD1B-D0562E72F72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32794" y="2622234"/>
            <a:ext cx="324875" cy="230832"/>
          </a:xfrm>
          <a:prstGeom prst="rect">
            <a:avLst/>
          </a:prstGeom>
        </p:spPr>
      </p:pic>
      <p:grpSp>
        <p:nvGrpSpPr>
          <p:cNvPr id="14" name="Group 13" descr="A photograph of Neville Chamberlain, he has a moustache wearing a suit and tie. A purple arrow points from this image to a photograph of Winstone Churchill. He is wearing a suit and bowtie and holding a cane.">
            <a:extLst>
              <a:ext uri="{FF2B5EF4-FFF2-40B4-BE49-F238E27FC236}">
                <a16:creationId xmlns:a16="http://schemas.microsoft.com/office/drawing/2014/main" id="{CAF64A7C-8A9E-150D-6CCC-43506195AA7A}"/>
              </a:ext>
            </a:extLst>
          </p:cNvPr>
          <p:cNvGrpSpPr/>
          <p:nvPr/>
        </p:nvGrpSpPr>
        <p:grpSpPr>
          <a:xfrm>
            <a:off x="3165881" y="2551114"/>
            <a:ext cx="5823998" cy="3510000"/>
            <a:chOff x="3165881" y="2551114"/>
            <a:chExt cx="5823998" cy="3510000"/>
          </a:xfrm>
        </p:grpSpPr>
        <p:pic>
          <p:nvPicPr>
            <p:cNvPr id="4" name="Picture 3">
              <a:extLst>
                <a:ext uri="{FF2B5EF4-FFF2-40B4-BE49-F238E27FC236}">
                  <a16:creationId xmlns:a16="http://schemas.microsoft.com/office/drawing/2014/main" id="{B853D58E-A2F7-A564-684C-23548B76C3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65881" y="2551114"/>
              <a:ext cx="2504709" cy="3510000"/>
            </a:xfrm>
            <a:prstGeom prst="rect">
              <a:avLst/>
            </a:prstGeom>
            <a:ln w="9525">
              <a:noFill/>
            </a:ln>
          </p:spPr>
        </p:pic>
        <p:pic>
          <p:nvPicPr>
            <p:cNvPr id="2" name="Picture 1">
              <a:extLst>
                <a:ext uri="{FF2B5EF4-FFF2-40B4-BE49-F238E27FC236}">
                  <a16:creationId xmlns:a16="http://schemas.microsoft.com/office/drawing/2014/main" id="{CFAAED90-EFC3-5A28-3244-0CA3F649170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48400" y="2551114"/>
              <a:ext cx="2741479" cy="3507730"/>
            </a:xfrm>
            <a:prstGeom prst="rect">
              <a:avLst/>
            </a:prstGeom>
            <a:ln w="9525">
              <a:noFill/>
            </a:ln>
          </p:spPr>
        </p:pic>
        <p:sp>
          <p:nvSpPr>
            <p:cNvPr id="3" name="Down Arrow 2">
              <a:extLst>
                <a:ext uri="{FF2B5EF4-FFF2-40B4-BE49-F238E27FC236}">
                  <a16:creationId xmlns:a16="http://schemas.microsoft.com/office/drawing/2014/main" id="{CFB2B721-BA68-2437-729D-C5E45BD4D3A4}"/>
                </a:ext>
              </a:extLst>
            </p:cNvPr>
            <p:cNvSpPr/>
            <p:nvPr/>
          </p:nvSpPr>
          <p:spPr>
            <a:xfrm rot="16200000">
              <a:off x="5639395" y="3752516"/>
              <a:ext cx="850174" cy="1104926"/>
            </a:xfrm>
            <a:prstGeom prst="downArrow">
              <a:avLst>
                <a:gd name="adj1" fmla="val 69121"/>
                <a:gd name="adj2" fmla="val 54780"/>
              </a:avLst>
            </a:prstGeom>
            <a:solidFill>
              <a:srgbClr val="B64B77"/>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a:extLst>
              <a:ext uri="{FF2B5EF4-FFF2-40B4-BE49-F238E27FC236}">
                <a16:creationId xmlns:a16="http://schemas.microsoft.com/office/drawing/2014/main" id="{54AE70BE-207C-10C7-6C4A-C8ACC35994D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9081319" y="2622234"/>
            <a:ext cx="324875" cy="230832"/>
          </a:xfrm>
          <a:prstGeom prst="rect">
            <a:avLst/>
          </a:prstGeom>
        </p:spPr>
      </p:pic>
      <p:sp>
        <p:nvSpPr>
          <p:cNvPr id="8" name="TextBox 7">
            <a:extLst>
              <a:ext uri="{FF2B5EF4-FFF2-40B4-BE49-F238E27FC236}">
                <a16:creationId xmlns:a16="http://schemas.microsoft.com/office/drawing/2014/main" id="{83F67F07-106E-96C5-9484-22E8EDAA38E8}"/>
              </a:ext>
            </a:extLst>
          </p:cNvPr>
          <p:cNvSpPr txBox="1"/>
          <p:nvPr/>
        </p:nvSpPr>
        <p:spPr>
          <a:xfrm>
            <a:off x="9385391" y="2506460"/>
            <a:ext cx="2644050" cy="227754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Winston </a:t>
            </a:r>
          </a:p>
          <a:p>
            <a:pPr>
              <a:lnSpc>
                <a:spcPct val="150000"/>
              </a:lnSpc>
            </a:pPr>
            <a:r>
              <a:rPr lang="en-GB" sz="1600" dirty="0">
                <a:latin typeface="Linkpen 17a Print" panose="03050602060000000000" pitchFamily="66" charset="77"/>
              </a:rPr>
              <a:t>Churchill</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Prime Minister </a:t>
            </a:r>
          </a:p>
          <a:p>
            <a:pPr>
              <a:lnSpc>
                <a:spcPct val="150000"/>
              </a:lnSpc>
            </a:pPr>
            <a:r>
              <a:rPr lang="en-GB" sz="1600" dirty="0">
                <a:latin typeface="Linkpen 17a Print" panose="03050602060000000000" pitchFamily="66" charset="77"/>
              </a:rPr>
              <a:t>from 10th May 1940 </a:t>
            </a:r>
          </a:p>
          <a:p>
            <a:pPr>
              <a:lnSpc>
                <a:spcPct val="150000"/>
              </a:lnSpc>
            </a:pPr>
            <a:r>
              <a:rPr lang="en-GB" sz="1600" dirty="0">
                <a:latin typeface="Linkpen 17a Print" panose="03050602060000000000" pitchFamily="66" charset="77"/>
              </a:rPr>
              <a:t>– 26th July 1945</a:t>
            </a:r>
          </a:p>
        </p:txBody>
      </p:sp>
    </p:spTree>
    <p:extLst>
      <p:ext uri="{BB962C8B-B14F-4D97-AF65-F5344CB8AC3E}">
        <p14:creationId xmlns:p14="http://schemas.microsoft.com/office/powerpoint/2010/main" val="3669108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A7CC827-56F5-D987-3AC0-FB67859CC085}"/>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Air Raid Shelters</a:t>
            </a:r>
          </a:p>
        </p:txBody>
      </p:sp>
      <p:sp>
        <p:nvSpPr>
          <p:cNvPr id="8" name="Title 1">
            <a:extLst>
              <a:ext uri="{FF2B5EF4-FFF2-40B4-BE49-F238E27FC236}">
                <a16:creationId xmlns:a16="http://schemas.microsoft.com/office/drawing/2014/main" id="{CB2D6FCF-5040-EA32-5598-24C820CDABB1}"/>
              </a:ext>
            </a:extLst>
          </p:cNvPr>
          <p:cNvSpPr txBox="1">
            <a:spLocks/>
          </p:cNvSpPr>
          <p:nvPr/>
        </p:nvSpPr>
        <p:spPr>
          <a:xfrm>
            <a:off x="585367" y="653950"/>
            <a:ext cx="426095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300" dirty="0">
                <a:ln w="12700">
                  <a:noFill/>
                </a:ln>
                <a:latin typeface="Superclarendon Rg" panose="02060605060000020003" pitchFamily="18" charset="77"/>
              </a:rPr>
              <a:t>Air raid shelters</a:t>
            </a:r>
          </a:p>
        </p:txBody>
      </p:sp>
      <p:sp>
        <p:nvSpPr>
          <p:cNvPr id="5" name="TextBox 4">
            <a:extLst>
              <a:ext uri="{FF2B5EF4-FFF2-40B4-BE49-F238E27FC236}">
                <a16:creationId xmlns:a16="http://schemas.microsoft.com/office/drawing/2014/main" id="{9317987E-C475-45BB-1C35-016C19AEB680}"/>
              </a:ext>
            </a:extLst>
          </p:cNvPr>
          <p:cNvSpPr txBox="1"/>
          <p:nvPr/>
        </p:nvSpPr>
        <p:spPr>
          <a:xfrm>
            <a:off x="585367" y="1704908"/>
            <a:ext cx="4078067" cy="143885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To prepare for the upcoming war, air raid shelters were prepared.</a:t>
            </a:r>
            <a:endParaRPr lang="en-US" sz="2000" dirty="0"/>
          </a:p>
        </p:txBody>
      </p:sp>
      <p:sp>
        <p:nvSpPr>
          <p:cNvPr id="6" name="TextBox 5">
            <a:extLst>
              <a:ext uri="{FF2B5EF4-FFF2-40B4-BE49-F238E27FC236}">
                <a16:creationId xmlns:a16="http://schemas.microsoft.com/office/drawing/2014/main" id="{E083EA4F-ECA3-2C79-CA57-B82BFAF38712}"/>
              </a:ext>
            </a:extLst>
          </p:cNvPr>
          <p:cNvSpPr txBox="1"/>
          <p:nvPr/>
        </p:nvSpPr>
        <p:spPr>
          <a:xfrm>
            <a:off x="585367" y="3455317"/>
            <a:ext cx="3697490" cy="2362185"/>
          </a:xfrm>
          <a:prstGeom prst="rect">
            <a:avLst/>
          </a:prstGeom>
          <a:noFill/>
        </p:spPr>
        <p:txBody>
          <a:bodyPr wrap="square">
            <a:spAutoFit/>
          </a:bodyPr>
          <a:lstStyle/>
          <a:p>
            <a:pPr>
              <a:lnSpc>
                <a:spcPct val="150000"/>
              </a:lnSpc>
              <a:spcBef>
                <a:spcPts val="1200"/>
              </a:spcBef>
            </a:pPr>
            <a:r>
              <a:rPr lang="en-GB" sz="2000" dirty="0">
                <a:latin typeface="Linkpen 17a Print" panose="03050602060000000000" pitchFamily="66" charset="77"/>
              </a:rPr>
              <a:t>Anderson shelters were designed to be built in people’s gardens and covered in soil for extra protection.</a:t>
            </a:r>
          </a:p>
        </p:txBody>
      </p:sp>
      <p:grpSp>
        <p:nvGrpSpPr>
          <p:cNvPr id="2" name="Group 1" descr="A black and white photograph of metal shelters made of corrugated metal.">
            <a:extLst>
              <a:ext uri="{FF2B5EF4-FFF2-40B4-BE49-F238E27FC236}">
                <a16:creationId xmlns:a16="http://schemas.microsoft.com/office/drawing/2014/main" id="{D326954B-35B0-D31F-E375-7189DB146B8B}"/>
              </a:ext>
            </a:extLst>
          </p:cNvPr>
          <p:cNvGrpSpPr/>
          <p:nvPr/>
        </p:nvGrpSpPr>
        <p:grpSpPr>
          <a:xfrm>
            <a:off x="5031512" y="622454"/>
            <a:ext cx="6523577" cy="5581596"/>
            <a:chOff x="4990872" y="622454"/>
            <a:chExt cx="6523577" cy="5581596"/>
          </a:xfrm>
        </p:grpSpPr>
        <p:pic>
          <p:nvPicPr>
            <p:cNvPr id="4" name="Picture 3" descr="A black and white photograph of metal shelters made of corrugated metal.">
              <a:extLst>
                <a:ext uri="{FF2B5EF4-FFF2-40B4-BE49-F238E27FC236}">
                  <a16:creationId xmlns:a16="http://schemas.microsoft.com/office/drawing/2014/main" id="{490DB224-1CC4-37D0-1180-F7CE07D167D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90872" y="653950"/>
              <a:ext cx="6462618" cy="5550100"/>
            </a:xfrm>
            <a:prstGeom prst="rect">
              <a:avLst/>
            </a:prstGeom>
            <a:ln w="19050">
              <a:solidFill>
                <a:schemeClr val="tx1"/>
              </a:solidFill>
            </a:ln>
          </p:spPr>
        </p:pic>
        <p:sp>
          <p:nvSpPr>
            <p:cNvPr id="7" name="TextBox 6">
              <a:extLst>
                <a:ext uri="{FF2B5EF4-FFF2-40B4-BE49-F238E27FC236}">
                  <a16:creationId xmlns:a16="http://schemas.microsoft.com/office/drawing/2014/main" id="{E5C50F5B-35AB-68C7-2F83-1D79CA55BEFE}"/>
                </a:ext>
              </a:extLst>
            </p:cNvPr>
            <p:cNvSpPr txBox="1"/>
            <p:nvPr/>
          </p:nvSpPr>
          <p:spPr>
            <a:xfrm>
              <a:off x="6528285" y="622454"/>
              <a:ext cx="4986164" cy="215444"/>
            </a:xfrm>
            <a:prstGeom prst="rect">
              <a:avLst/>
            </a:prstGeom>
            <a:noFill/>
          </p:spPr>
          <p:txBody>
            <a:bodyPr wrap="square" rtlCol="0">
              <a:spAutoFit/>
            </a:bodyPr>
            <a:lstStyle/>
            <a:p>
              <a:pPr algn="r"/>
              <a:r>
                <a:rPr lang="en-GB" sz="800" dirty="0">
                  <a:solidFill>
                    <a:schemeClr val="bg1">
                      <a:lumMod val="65000"/>
                      <a:alpha val="73000"/>
                    </a:schemeClr>
                  </a:solidFill>
                  <a:latin typeface="Arial" panose="020B0604020202020204" pitchFamily="34" charset="0"/>
                  <a:cs typeface="Arial" panose="020B0604020202020204" pitchFamily="34" charset="0"/>
                </a:rPr>
                <a:t>© </a:t>
              </a:r>
              <a:r>
                <a:rPr lang="en-GB" sz="800" dirty="0" err="1">
                  <a:solidFill>
                    <a:schemeClr val="bg1">
                      <a:lumMod val="65000"/>
                      <a:alpha val="73000"/>
                    </a:schemeClr>
                  </a:solidFill>
                  <a:latin typeface="Arial" panose="020B0604020202020204" pitchFamily="34" charset="0"/>
                  <a:cs typeface="Arial" panose="020B0604020202020204" pitchFamily="34" charset="0"/>
                </a:rPr>
                <a:t>Alamy</a:t>
              </a:r>
              <a:r>
                <a:rPr lang="en-GB" sz="800" dirty="0">
                  <a:solidFill>
                    <a:schemeClr val="bg1">
                      <a:lumMod val="65000"/>
                      <a:alpha val="73000"/>
                    </a:schemeClr>
                  </a:solidFill>
                  <a:latin typeface="Arial" panose="020B0604020202020204" pitchFamily="34" charset="0"/>
                  <a:cs typeface="Arial" panose="020B0604020202020204" pitchFamily="34" charset="0"/>
                </a:rPr>
                <a:t> Ref: 2HHTK0B </a:t>
              </a:r>
            </a:p>
          </p:txBody>
        </p:sp>
      </p:grpSp>
      <p:pic>
        <p:nvPicPr>
          <p:cNvPr id="9" name="Picture 8">
            <a:extLst>
              <a:ext uri="{FF2B5EF4-FFF2-40B4-BE49-F238E27FC236}">
                <a16:creationId xmlns:a16="http://schemas.microsoft.com/office/drawing/2014/main" id="{F719E083-FA3B-FBD6-18E7-9E34AA7092FE}"/>
              </a:ext>
              <a:ext uri="{C183D7F6-B498-43B3-948B-1728B52AA6E4}">
                <adec:decorative xmlns:adec="http://schemas.microsoft.com/office/drawing/2017/decorative" val="1"/>
              </a:ext>
            </a:extLst>
          </p:cNvPr>
          <p:cNvPicPr>
            <a:picLocks noChangeAspect="1"/>
          </p:cNvPicPr>
          <p:nvPr/>
        </p:nvPicPr>
        <p:blipFill rotWithShape="1">
          <a:blip r:embed="rId4"/>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1527669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EE8DA35-63B7-9E5F-0DA1-E6FED21A4A77}"/>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Morrison Shelters</a:t>
            </a:r>
          </a:p>
        </p:txBody>
      </p:sp>
      <p:sp>
        <p:nvSpPr>
          <p:cNvPr id="2" name="TextBox 1">
            <a:extLst>
              <a:ext uri="{FF2B5EF4-FFF2-40B4-BE49-F238E27FC236}">
                <a16:creationId xmlns:a16="http://schemas.microsoft.com/office/drawing/2014/main" id="{995AD80F-6D4B-9B6E-D0C1-9FCD9AAF0D59}"/>
              </a:ext>
            </a:extLst>
          </p:cNvPr>
          <p:cNvSpPr txBox="1"/>
          <p:nvPr/>
        </p:nvSpPr>
        <p:spPr>
          <a:xfrm>
            <a:off x="671146" y="1247894"/>
            <a:ext cx="4608528" cy="1708160"/>
          </a:xfrm>
          <a:prstGeom prst="rect">
            <a:avLst/>
          </a:prstGeom>
          <a:noFill/>
        </p:spPr>
        <p:txBody>
          <a:bodyPr wrap="square">
            <a:spAutoFit/>
          </a:bodyPr>
          <a:lstStyle/>
          <a:p>
            <a:pPr>
              <a:lnSpc>
                <a:spcPct val="150000"/>
              </a:lnSpc>
              <a:spcBef>
                <a:spcPts val="1200"/>
              </a:spcBef>
            </a:pPr>
            <a:r>
              <a:rPr lang="en-GB" sz="2400" dirty="0">
                <a:latin typeface="Linkpen 17a Print" panose="03050602060000000000" pitchFamily="66" charset="77"/>
              </a:rPr>
              <a:t>Morrison shelters were not as popular as Anderson shelters.</a:t>
            </a:r>
          </a:p>
        </p:txBody>
      </p:sp>
      <p:sp>
        <p:nvSpPr>
          <p:cNvPr id="3" name="TextBox 2">
            <a:extLst>
              <a:ext uri="{FF2B5EF4-FFF2-40B4-BE49-F238E27FC236}">
                <a16:creationId xmlns:a16="http://schemas.microsoft.com/office/drawing/2014/main" id="{090B9358-0330-C934-C4F6-2AA98F922A1E}"/>
              </a:ext>
            </a:extLst>
          </p:cNvPr>
          <p:cNvSpPr txBox="1"/>
          <p:nvPr/>
        </p:nvSpPr>
        <p:spPr>
          <a:xfrm>
            <a:off x="671146" y="3236829"/>
            <a:ext cx="4608528" cy="2262158"/>
          </a:xfrm>
          <a:prstGeom prst="rect">
            <a:avLst/>
          </a:prstGeom>
          <a:noFill/>
        </p:spPr>
        <p:txBody>
          <a:bodyPr wrap="square">
            <a:spAutoFit/>
          </a:bodyPr>
          <a:lstStyle/>
          <a:p>
            <a:pPr>
              <a:lnSpc>
                <a:spcPct val="150000"/>
              </a:lnSpc>
              <a:spcBef>
                <a:spcPts val="1200"/>
              </a:spcBef>
            </a:pPr>
            <a:r>
              <a:rPr lang="en-GB" sz="2400" dirty="0">
                <a:latin typeface="Linkpen 17a Print" panose="03050602060000000000" pitchFamily="66" charset="77"/>
              </a:rPr>
              <a:t>They were a metal cage that would protect the people inside if the building collapsed.</a:t>
            </a:r>
          </a:p>
        </p:txBody>
      </p:sp>
      <p:grpSp>
        <p:nvGrpSpPr>
          <p:cNvPr id="4" name="Group 3" descr="A black and white photograph of a metal cage shelter inside a house.">
            <a:extLst>
              <a:ext uri="{FF2B5EF4-FFF2-40B4-BE49-F238E27FC236}">
                <a16:creationId xmlns:a16="http://schemas.microsoft.com/office/drawing/2014/main" id="{3378F256-9582-CF33-8F26-D685B0CEDB28}"/>
              </a:ext>
            </a:extLst>
          </p:cNvPr>
          <p:cNvGrpSpPr/>
          <p:nvPr/>
        </p:nvGrpSpPr>
        <p:grpSpPr>
          <a:xfrm>
            <a:off x="5466528" y="861206"/>
            <a:ext cx="5973046" cy="5106482"/>
            <a:chOff x="5466528" y="861206"/>
            <a:chExt cx="5973046" cy="5106482"/>
          </a:xfrm>
        </p:grpSpPr>
        <p:pic>
          <p:nvPicPr>
            <p:cNvPr id="8" name="Picture 7" descr="A black and white photograph of a metal cage shelter inside a house.">
              <a:extLst>
                <a:ext uri="{FF2B5EF4-FFF2-40B4-BE49-F238E27FC236}">
                  <a16:creationId xmlns:a16="http://schemas.microsoft.com/office/drawing/2014/main" id="{A9956191-D3E0-B6F7-7962-A333ED41100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525456" y="888638"/>
              <a:ext cx="5914118" cy="5079050"/>
            </a:xfrm>
            <a:prstGeom prst="rect">
              <a:avLst/>
            </a:prstGeom>
            <a:ln w="25400">
              <a:solidFill>
                <a:schemeClr val="tx1"/>
              </a:solidFill>
            </a:ln>
          </p:spPr>
        </p:pic>
        <p:sp>
          <p:nvSpPr>
            <p:cNvPr id="9" name="TextBox 8">
              <a:extLst>
                <a:ext uri="{FF2B5EF4-FFF2-40B4-BE49-F238E27FC236}">
                  <a16:creationId xmlns:a16="http://schemas.microsoft.com/office/drawing/2014/main" id="{874CFB77-B33D-A3AF-7889-19A63E631BE3}"/>
                </a:ext>
              </a:extLst>
            </p:cNvPr>
            <p:cNvSpPr txBox="1"/>
            <p:nvPr/>
          </p:nvSpPr>
          <p:spPr>
            <a:xfrm>
              <a:off x="5466528" y="861206"/>
              <a:ext cx="895664" cy="215444"/>
            </a:xfrm>
            <a:prstGeom prst="rect">
              <a:avLst/>
            </a:prstGeom>
            <a:noFill/>
          </p:spPr>
          <p:txBody>
            <a:bodyPr wrap="square" rtlCol="0">
              <a:spAutoFit/>
            </a:bodyPr>
            <a:lstStyle/>
            <a:p>
              <a:r>
                <a:rPr lang="en-GB" sz="800" dirty="0">
                  <a:solidFill>
                    <a:schemeClr val="bg1">
                      <a:lumMod val="65000"/>
                    </a:schemeClr>
                  </a:solidFill>
                  <a:latin typeface="Arial" panose="020B0604020202020204" pitchFamily="34" charset="0"/>
                  <a:cs typeface="Arial" panose="020B0604020202020204" pitchFamily="34" charset="0"/>
                </a:rPr>
                <a:t>© IWM D 2053</a:t>
              </a:r>
            </a:p>
          </p:txBody>
        </p:sp>
      </p:grpSp>
      <p:pic>
        <p:nvPicPr>
          <p:cNvPr id="5" name="Picture 4">
            <a:extLst>
              <a:ext uri="{FF2B5EF4-FFF2-40B4-BE49-F238E27FC236}">
                <a16:creationId xmlns:a16="http://schemas.microsoft.com/office/drawing/2014/main" id="{4F72467B-E445-22C5-2C3B-13D096698898}"/>
              </a:ext>
              <a:ext uri="{C183D7F6-B498-43B3-948B-1728B52AA6E4}">
                <adec:decorative xmlns:adec="http://schemas.microsoft.com/office/drawing/2017/decorative" val="1"/>
              </a:ext>
            </a:extLst>
          </p:cNvPr>
          <p:cNvPicPr>
            <a:picLocks noChangeAspect="1"/>
          </p:cNvPicPr>
          <p:nvPr/>
        </p:nvPicPr>
        <p:blipFill rotWithShape="1">
          <a:blip r:embed="rId4"/>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2443786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D6C6BA5-AB29-18B2-525E-3FA18D9E794D}"/>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Public Air Raid Shelters</a:t>
            </a:r>
          </a:p>
        </p:txBody>
      </p:sp>
      <p:sp>
        <p:nvSpPr>
          <p:cNvPr id="3" name="TextBox 2">
            <a:extLst>
              <a:ext uri="{FF2B5EF4-FFF2-40B4-BE49-F238E27FC236}">
                <a16:creationId xmlns:a16="http://schemas.microsoft.com/office/drawing/2014/main" id="{45FAD443-0AB2-9FD6-48C7-3881B338FE68}"/>
              </a:ext>
            </a:extLst>
          </p:cNvPr>
          <p:cNvSpPr txBox="1"/>
          <p:nvPr/>
        </p:nvSpPr>
        <p:spPr>
          <a:xfrm>
            <a:off x="530326" y="1357923"/>
            <a:ext cx="4272382" cy="1900520"/>
          </a:xfrm>
          <a:prstGeom prst="rect">
            <a:avLst/>
          </a:prstGeom>
          <a:noFill/>
        </p:spPr>
        <p:txBody>
          <a:bodyPr wrap="square">
            <a:spAutoFit/>
          </a:bodyPr>
          <a:lstStyle/>
          <a:p>
            <a:pPr>
              <a:lnSpc>
                <a:spcPct val="150000"/>
              </a:lnSpc>
              <a:spcBef>
                <a:spcPts val="1200"/>
              </a:spcBef>
            </a:pPr>
            <a:r>
              <a:rPr lang="en-GB" sz="2000" dirty="0">
                <a:latin typeface="Linkpen 17a Print" panose="03050602060000000000" pitchFamily="66" charset="77"/>
              </a:rPr>
              <a:t>There were public air raid shelters all over Coventry including at Radford Recreation Ground.</a:t>
            </a:r>
          </a:p>
        </p:txBody>
      </p:sp>
      <p:sp>
        <p:nvSpPr>
          <p:cNvPr id="2" name="TextBox 1">
            <a:extLst>
              <a:ext uri="{FF2B5EF4-FFF2-40B4-BE49-F238E27FC236}">
                <a16:creationId xmlns:a16="http://schemas.microsoft.com/office/drawing/2014/main" id="{20E25665-9A7E-9DC5-E55D-172D21C4168C}"/>
              </a:ext>
            </a:extLst>
          </p:cNvPr>
          <p:cNvSpPr txBox="1"/>
          <p:nvPr/>
        </p:nvSpPr>
        <p:spPr>
          <a:xfrm>
            <a:off x="530326" y="3582963"/>
            <a:ext cx="4272382" cy="1900520"/>
          </a:xfrm>
          <a:prstGeom prst="rect">
            <a:avLst/>
          </a:prstGeom>
          <a:noFill/>
        </p:spPr>
        <p:txBody>
          <a:bodyPr wrap="square">
            <a:spAutoFit/>
          </a:bodyPr>
          <a:lstStyle/>
          <a:p>
            <a:pPr>
              <a:lnSpc>
                <a:spcPct val="150000"/>
              </a:lnSpc>
              <a:spcBef>
                <a:spcPts val="1200"/>
              </a:spcBef>
            </a:pPr>
            <a:r>
              <a:rPr lang="en-GB" sz="2000" dirty="0">
                <a:latin typeface="Linkpen 17a Print" panose="03050602060000000000" pitchFamily="66" charset="77"/>
              </a:rPr>
              <a:t>If you look at a satellite image on Google Maps you can still see the outlines of where the shelters were.</a:t>
            </a:r>
          </a:p>
        </p:txBody>
      </p:sp>
      <p:grpSp>
        <p:nvGrpSpPr>
          <p:cNvPr id="4" name="Group 3" descr="An aerial view of a field. On it you can see the outlines of where the shelters were. ">
            <a:extLst>
              <a:ext uri="{FF2B5EF4-FFF2-40B4-BE49-F238E27FC236}">
                <a16:creationId xmlns:a16="http://schemas.microsoft.com/office/drawing/2014/main" id="{B952C9CE-30AD-4FC4-D4FD-AC9AE547173E}"/>
              </a:ext>
            </a:extLst>
          </p:cNvPr>
          <p:cNvGrpSpPr/>
          <p:nvPr/>
        </p:nvGrpSpPr>
        <p:grpSpPr>
          <a:xfrm>
            <a:off x="5038441" y="1124205"/>
            <a:ext cx="6592753" cy="4597581"/>
            <a:chOff x="5038441" y="1124205"/>
            <a:chExt cx="6592753" cy="4597581"/>
          </a:xfrm>
        </p:grpSpPr>
        <p:pic>
          <p:nvPicPr>
            <p:cNvPr id="8" name="Picture 7" descr="An aerial view of a field. On it you can see the outlines of where the shelters were. ">
              <a:extLst>
                <a:ext uri="{FF2B5EF4-FFF2-40B4-BE49-F238E27FC236}">
                  <a16:creationId xmlns:a16="http://schemas.microsoft.com/office/drawing/2014/main" id="{C43C2722-3CB5-D113-C02E-7A621EE78A6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97369" y="1124205"/>
              <a:ext cx="6533825" cy="4553025"/>
            </a:xfrm>
            <a:prstGeom prst="rect">
              <a:avLst/>
            </a:prstGeom>
            <a:ln w="19050">
              <a:solidFill>
                <a:schemeClr val="tx1"/>
              </a:solidFill>
            </a:ln>
          </p:spPr>
        </p:pic>
        <p:sp>
          <p:nvSpPr>
            <p:cNvPr id="9" name="TextBox 8">
              <a:extLst>
                <a:ext uri="{FF2B5EF4-FFF2-40B4-BE49-F238E27FC236}">
                  <a16:creationId xmlns:a16="http://schemas.microsoft.com/office/drawing/2014/main" id="{BF875D9F-77F7-172D-E57A-3D5FD6BE2C35}"/>
                </a:ext>
              </a:extLst>
            </p:cNvPr>
            <p:cNvSpPr txBox="1"/>
            <p:nvPr/>
          </p:nvSpPr>
          <p:spPr>
            <a:xfrm>
              <a:off x="5038441" y="5506342"/>
              <a:ext cx="1592056" cy="215444"/>
            </a:xfrm>
            <a:prstGeom prst="rect">
              <a:avLst/>
            </a:prstGeom>
            <a:noFill/>
          </p:spPr>
          <p:txBody>
            <a:bodyPr wrap="square" rtlCol="0">
              <a:spAutoFit/>
            </a:bodyPr>
            <a:lstStyle/>
            <a:p>
              <a:r>
                <a:rPr lang="en-GB" sz="800" dirty="0">
                  <a:solidFill>
                    <a:schemeClr val="bg1">
                      <a:alpha val="73000"/>
                    </a:schemeClr>
                  </a:solidFill>
                  <a:latin typeface="Arial" panose="020B0604020202020204" pitchFamily="34" charset="0"/>
                  <a:cs typeface="Arial" panose="020B0604020202020204" pitchFamily="34" charset="0"/>
                </a:rPr>
                <a:t>© Google 2024</a:t>
              </a:r>
            </a:p>
          </p:txBody>
        </p:sp>
      </p:grpSp>
      <p:pic>
        <p:nvPicPr>
          <p:cNvPr id="5" name="Picture 4">
            <a:extLst>
              <a:ext uri="{FF2B5EF4-FFF2-40B4-BE49-F238E27FC236}">
                <a16:creationId xmlns:a16="http://schemas.microsoft.com/office/drawing/2014/main" id="{0180770A-AE7F-6D28-EC0F-8DCF86898DE9}"/>
              </a:ext>
              <a:ext uri="{C183D7F6-B498-43B3-948B-1728B52AA6E4}">
                <adec:decorative xmlns:adec="http://schemas.microsoft.com/office/drawing/2017/decorative" val="1"/>
              </a:ext>
            </a:extLst>
          </p:cNvPr>
          <p:cNvPicPr>
            <a:picLocks noChangeAspect="1"/>
          </p:cNvPicPr>
          <p:nvPr/>
        </p:nvPicPr>
        <p:blipFill rotWithShape="1">
          <a:blip r:embed="rId4"/>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4291573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1D73E23-48F3-DB1B-6BDB-0D47E174B134}"/>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The Blackout</a:t>
            </a:r>
          </a:p>
        </p:txBody>
      </p:sp>
      <p:sp>
        <p:nvSpPr>
          <p:cNvPr id="5" name="TextBox 4">
            <a:extLst>
              <a:ext uri="{FF2B5EF4-FFF2-40B4-BE49-F238E27FC236}">
                <a16:creationId xmlns:a16="http://schemas.microsoft.com/office/drawing/2014/main" id="{8327DC4E-30B7-DF26-3C6B-72439D91BC34}"/>
              </a:ext>
            </a:extLst>
          </p:cNvPr>
          <p:cNvSpPr txBox="1"/>
          <p:nvPr/>
        </p:nvSpPr>
        <p:spPr>
          <a:xfrm>
            <a:off x="653191" y="1514655"/>
            <a:ext cx="6712809" cy="2589170"/>
          </a:xfrm>
          <a:prstGeom prst="rect">
            <a:avLst/>
          </a:prstGeom>
          <a:noFill/>
        </p:spPr>
        <p:txBody>
          <a:bodyPr wrap="square">
            <a:spAutoFit/>
          </a:bodyPr>
          <a:lstStyle/>
          <a:p>
            <a:pPr>
              <a:lnSpc>
                <a:spcPct val="150000"/>
              </a:lnSpc>
            </a:pPr>
            <a:r>
              <a:rPr lang="en-GB" sz="2200" dirty="0">
                <a:latin typeface="Linkpen 17a Print" panose="03050602060000000000" pitchFamily="66" charset="77"/>
              </a:rPr>
              <a:t>Once the war began, to make it harder for German bombers to locate buildings at night, all windows had to be covered with heavy curtains, cardboard or paint so no light could escape. </a:t>
            </a:r>
            <a:endParaRPr lang="en-US" sz="2200" dirty="0"/>
          </a:p>
        </p:txBody>
      </p:sp>
      <p:sp>
        <p:nvSpPr>
          <p:cNvPr id="2" name="TextBox 1">
            <a:extLst>
              <a:ext uri="{FF2B5EF4-FFF2-40B4-BE49-F238E27FC236}">
                <a16:creationId xmlns:a16="http://schemas.microsoft.com/office/drawing/2014/main" id="{47CE1620-C8C3-6E23-9021-1D5E6BD36086}"/>
              </a:ext>
            </a:extLst>
          </p:cNvPr>
          <p:cNvSpPr txBox="1"/>
          <p:nvPr/>
        </p:nvSpPr>
        <p:spPr>
          <a:xfrm>
            <a:off x="653190" y="4536440"/>
            <a:ext cx="6712809" cy="557845"/>
          </a:xfrm>
          <a:prstGeom prst="rect">
            <a:avLst/>
          </a:prstGeom>
          <a:noFill/>
        </p:spPr>
        <p:txBody>
          <a:bodyPr wrap="square">
            <a:spAutoFit/>
          </a:bodyPr>
          <a:lstStyle/>
          <a:p>
            <a:pPr>
              <a:lnSpc>
                <a:spcPct val="150000"/>
              </a:lnSpc>
            </a:pPr>
            <a:r>
              <a:rPr lang="en-GB" sz="2200" dirty="0">
                <a:latin typeface="Linkpen 17a Print" panose="03050602060000000000" pitchFamily="66" charset="77"/>
              </a:rPr>
              <a:t>This was called the blackout.</a:t>
            </a:r>
            <a:endParaRPr lang="en-US" sz="2200" dirty="0"/>
          </a:p>
        </p:txBody>
      </p:sp>
      <p:sp>
        <p:nvSpPr>
          <p:cNvPr id="6" name="Rectangle 5" descr="A World War 2 poster. On it is written &quot;Air Raid Wardens Wanted. A responsible job for responsible men&quot;. It shows an illustration of a man wearing a protective helmet, suit and tie. ">
            <a:extLst>
              <a:ext uri="{FF2B5EF4-FFF2-40B4-BE49-F238E27FC236}">
                <a16:creationId xmlns:a16="http://schemas.microsoft.com/office/drawing/2014/main" id="{46596038-9CD6-47A1-DD44-2DEDDC258CEB}"/>
              </a:ext>
            </a:extLst>
          </p:cNvPr>
          <p:cNvSpPr/>
          <p:nvPr/>
        </p:nvSpPr>
        <p:spPr>
          <a:xfrm>
            <a:off x="7691718" y="174812"/>
            <a:ext cx="4262717" cy="648148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5E5ECE3-BB41-C90A-CBE7-B2497A834F30}"/>
              </a:ext>
              <a:ext uri="{C183D7F6-B498-43B3-948B-1728B52AA6E4}">
                <adec:decorative xmlns:adec="http://schemas.microsoft.com/office/drawing/2017/decorative" val="1"/>
              </a:ext>
            </a:extLst>
          </p:cNvPr>
          <p:cNvPicPr>
            <a:picLocks noChangeAspect="1"/>
          </p:cNvPicPr>
          <p:nvPr/>
        </p:nvPicPr>
        <p:blipFill rotWithShape="1">
          <a:blip r:embed="rId3"/>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2388144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8E1EEF3-3A4A-4F92-EA08-63C13953A079}"/>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Air Raid Wardens</a:t>
            </a:r>
          </a:p>
        </p:txBody>
      </p:sp>
      <p:sp>
        <p:nvSpPr>
          <p:cNvPr id="7" name="TextBox 6">
            <a:extLst>
              <a:ext uri="{FF2B5EF4-FFF2-40B4-BE49-F238E27FC236}">
                <a16:creationId xmlns:a16="http://schemas.microsoft.com/office/drawing/2014/main" id="{8EAB9413-7E72-6E11-EC7E-0710DE25C016}"/>
              </a:ext>
            </a:extLst>
          </p:cNvPr>
          <p:cNvSpPr txBox="1"/>
          <p:nvPr/>
        </p:nvSpPr>
        <p:spPr>
          <a:xfrm>
            <a:off x="627342" y="834370"/>
            <a:ext cx="6638667" cy="1573508"/>
          </a:xfrm>
          <a:prstGeom prst="rect">
            <a:avLst/>
          </a:prstGeom>
          <a:noFill/>
        </p:spPr>
        <p:txBody>
          <a:bodyPr wrap="square">
            <a:spAutoFit/>
          </a:bodyPr>
          <a:lstStyle/>
          <a:p>
            <a:pPr>
              <a:lnSpc>
                <a:spcPct val="150000"/>
              </a:lnSpc>
              <a:spcBef>
                <a:spcPts val="1200"/>
              </a:spcBef>
            </a:pPr>
            <a:r>
              <a:rPr lang="en-GB" sz="2200" dirty="0">
                <a:latin typeface="Linkpen 17a Print" panose="03050602060000000000" pitchFamily="66" charset="77"/>
              </a:rPr>
              <a:t>ARP (Air Raid Precautions) wardens would make sure that the blackout was being carried out properly. </a:t>
            </a:r>
          </a:p>
        </p:txBody>
      </p:sp>
      <p:sp>
        <p:nvSpPr>
          <p:cNvPr id="2" name="TextBox 1">
            <a:extLst>
              <a:ext uri="{FF2B5EF4-FFF2-40B4-BE49-F238E27FC236}">
                <a16:creationId xmlns:a16="http://schemas.microsoft.com/office/drawing/2014/main" id="{BA6EB760-F08A-5BDA-0EC1-EAE7159CBAEB}"/>
              </a:ext>
            </a:extLst>
          </p:cNvPr>
          <p:cNvSpPr txBox="1"/>
          <p:nvPr/>
        </p:nvSpPr>
        <p:spPr>
          <a:xfrm>
            <a:off x="627343" y="2703108"/>
            <a:ext cx="6638667" cy="3097002"/>
          </a:xfrm>
          <a:prstGeom prst="rect">
            <a:avLst/>
          </a:prstGeom>
          <a:noFill/>
        </p:spPr>
        <p:txBody>
          <a:bodyPr wrap="square">
            <a:spAutoFit/>
          </a:bodyPr>
          <a:lstStyle/>
          <a:p>
            <a:pPr>
              <a:lnSpc>
                <a:spcPct val="150000"/>
              </a:lnSpc>
              <a:spcBef>
                <a:spcPts val="1200"/>
              </a:spcBef>
            </a:pPr>
            <a:r>
              <a:rPr lang="en-GB" sz="2200" dirty="0">
                <a:latin typeface="Linkpen 17a Print" panose="03050602060000000000" pitchFamily="66" charset="77"/>
              </a:rPr>
              <a:t>They also sounded the warning sirens, guided people to public shelters, issued and checked gas masks, rescued people from bombed out buildings and found places to stay for those who had lost their homes.</a:t>
            </a:r>
          </a:p>
        </p:txBody>
      </p:sp>
      <p:sp>
        <p:nvSpPr>
          <p:cNvPr id="5" name="Rectangle 4" descr="A World War 2 poster. On it is written &quot;Air Raid Wardens Wanted. A responsible job for responsible men&quot;. It shows an illustration of a man wearing a protective helmet, suit and tie. ">
            <a:extLst>
              <a:ext uri="{FF2B5EF4-FFF2-40B4-BE49-F238E27FC236}">
                <a16:creationId xmlns:a16="http://schemas.microsoft.com/office/drawing/2014/main" id="{6416D705-6FCC-1DD4-1543-1629067C95EB}"/>
              </a:ext>
            </a:extLst>
          </p:cNvPr>
          <p:cNvSpPr/>
          <p:nvPr/>
        </p:nvSpPr>
        <p:spPr>
          <a:xfrm>
            <a:off x="7691718" y="174812"/>
            <a:ext cx="4262717" cy="648148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87A0A105-260A-06E1-BD24-32367225EDD2}"/>
              </a:ext>
              <a:ext uri="{C183D7F6-B498-43B3-948B-1728B52AA6E4}">
                <adec:decorative xmlns:adec="http://schemas.microsoft.com/office/drawing/2017/decorative" val="1"/>
              </a:ext>
            </a:extLst>
          </p:cNvPr>
          <p:cNvPicPr>
            <a:picLocks noChangeAspect="1"/>
          </p:cNvPicPr>
          <p:nvPr/>
        </p:nvPicPr>
        <p:blipFill rotWithShape="1">
          <a:blip r:embed="rId3"/>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340014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85C63DC-AEA5-344F-DECA-E1E8046A3222}"/>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Coventry Troops</a:t>
            </a:r>
          </a:p>
        </p:txBody>
      </p:sp>
      <p:sp>
        <p:nvSpPr>
          <p:cNvPr id="6" name="TextBox 5">
            <a:extLst>
              <a:ext uri="{FF2B5EF4-FFF2-40B4-BE49-F238E27FC236}">
                <a16:creationId xmlns:a16="http://schemas.microsoft.com/office/drawing/2014/main" id="{45BE6486-E7F5-DD2C-2661-9C30EC20B688}"/>
              </a:ext>
            </a:extLst>
          </p:cNvPr>
          <p:cNvSpPr txBox="1"/>
          <p:nvPr/>
        </p:nvSpPr>
        <p:spPr>
          <a:xfrm>
            <a:off x="595998" y="443679"/>
            <a:ext cx="5271982" cy="1304203"/>
          </a:xfrm>
          <a:prstGeom prst="rect">
            <a:avLst/>
          </a:prstGeom>
          <a:ln w="25400"/>
        </p:spPr>
        <p:style>
          <a:lnRef idx="2">
            <a:schemeClr val="dk1"/>
          </a:lnRef>
          <a:fillRef idx="1">
            <a:schemeClr val="lt1"/>
          </a:fillRef>
          <a:effectRef idx="0">
            <a:schemeClr val="dk1"/>
          </a:effectRef>
          <a:fontRef idx="minor">
            <a:schemeClr val="dk1"/>
          </a:fontRef>
        </p:style>
        <p:txBody>
          <a:bodyPr wrap="square" rtlCol="0">
            <a:spAutoFit/>
          </a:bodyPr>
          <a:lstStyle/>
          <a:p>
            <a:pPr>
              <a:lnSpc>
                <a:spcPct val="150000"/>
              </a:lnSpc>
            </a:pPr>
            <a:r>
              <a:rPr lang="en-GB" dirty="0">
                <a:latin typeface="Linkpen 17a Print" panose="03050602060000000000" pitchFamily="66" charset="77"/>
              </a:rPr>
              <a:t>  Troops of the 2</a:t>
            </a:r>
            <a:r>
              <a:rPr lang="en-GB" baseline="30000" dirty="0">
                <a:latin typeface="Linkpen 17a Print" panose="03050602060000000000" pitchFamily="66" charset="77"/>
              </a:rPr>
              <a:t>nd</a:t>
            </a:r>
            <a:r>
              <a:rPr lang="en-GB" dirty="0">
                <a:latin typeface="Linkpen 17a Print" panose="03050602060000000000" pitchFamily="66" charset="77"/>
              </a:rPr>
              <a:t> Battalion, Royal       </a:t>
            </a:r>
          </a:p>
          <a:p>
            <a:pPr>
              <a:lnSpc>
                <a:spcPct val="150000"/>
              </a:lnSpc>
            </a:pPr>
            <a:r>
              <a:rPr lang="en-GB" dirty="0">
                <a:latin typeface="Linkpen 17a Print" panose="03050602060000000000" pitchFamily="66" charset="77"/>
              </a:rPr>
              <a:t>  Warwickshire Regiment in Venray, </a:t>
            </a:r>
          </a:p>
          <a:p>
            <a:pPr>
              <a:lnSpc>
                <a:spcPct val="150000"/>
              </a:lnSpc>
            </a:pPr>
            <a:r>
              <a:rPr lang="en-GB" dirty="0">
                <a:latin typeface="Linkpen 17a Print" panose="03050602060000000000" pitchFamily="66" charset="77"/>
              </a:rPr>
              <a:t>  The Netherlands in 1944.</a:t>
            </a:r>
          </a:p>
        </p:txBody>
      </p:sp>
      <p:grpSp>
        <p:nvGrpSpPr>
          <p:cNvPr id="9" name="Group 8" descr="A black and white photograph of the troops of the Royal Warwickshire Regiment. ">
            <a:extLst>
              <a:ext uri="{FF2B5EF4-FFF2-40B4-BE49-F238E27FC236}">
                <a16:creationId xmlns:a16="http://schemas.microsoft.com/office/drawing/2014/main" id="{B6A55454-0833-9921-B1CD-E2BF15F40E97}"/>
              </a:ext>
            </a:extLst>
          </p:cNvPr>
          <p:cNvGrpSpPr/>
          <p:nvPr/>
        </p:nvGrpSpPr>
        <p:grpSpPr>
          <a:xfrm>
            <a:off x="245304" y="174812"/>
            <a:ext cx="6088261" cy="6481482"/>
            <a:chOff x="245304" y="174812"/>
            <a:chExt cx="6088261" cy="6481482"/>
          </a:xfrm>
        </p:grpSpPr>
        <p:sp>
          <p:nvSpPr>
            <p:cNvPr id="4" name="TextBox 3">
              <a:extLst>
                <a:ext uri="{FF2B5EF4-FFF2-40B4-BE49-F238E27FC236}">
                  <a16:creationId xmlns:a16="http://schemas.microsoft.com/office/drawing/2014/main" id="{A5A01E6D-B4AD-9094-04FC-B4097D814219}"/>
                </a:ext>
              </a:extLst>
            </p:cNvPr>
            <p:cNvSpPr txBox="1"/>
            <p:nvPr/>
          </p:nvSpPr>
          <p:spPr>
            <a:xfrm>
              <a:off x="245304" y="228235"/>
              <a:ext cx="2223576" cy="215444"/>
            </a:xfrm>
            <a:prstGeom prst="rect">
              <a:avLst/>
            </a:prstGeom>
            <a:noFill/>
          </p:spPr>
          <p:txBody>
            <a:bodyPr wrap="square" rtlCol="0">
              <a:spAutoFit/>
            </a:bodyPr>
            <a:lstStyle/>
            <a:p>
              <a:r>
                <a:rPr lang="en-GB" sz="800" dirty="0">
                  <a:solidFill>
                    <a:schemeClr val="bg1">
                      <a:lumMod val="65000"/>
                    </a:schemeClr>
                  </a:solidFill>
                  <a:latin typeface="Arial" panose="020B0604020202020204" pitchFamily="34" charset="0"/>
                  <a:cs typeface="Arial" panose="020B0604020202020204" pitchFamily="34" charset="0"/>
                </a:rPr>
                <a:t>© Public Domain from Wikimedia Commons</a:t>
              </a:r>
            </a:p>
          </p:txBody>
        </p:sp>
        <p:sp>
          <p:nvSpPr>
            <p:cNvPr id="8" name="Rectangle 7">
              <a:extLst>
                <a:ext uri="{FF2B5EF4-FFF2-40B4-BE49-F238E27FC236}">
                  <a16:creationId xmlns:a16="http://schemas.microsoft.com/office/drawing/2014/main" id="{C342B0C2-E47A-3311-4369-F0C2815768E5}"/>
                </a:ext>
              </a:extLst>
            </p:cNvPr>
            <p:cNvSpPr/>
            <p:nvPr/>
          </p:nvSpPr>
          <p:spPr>
            <a:xfrm>
              <a:off x="245304" y="174812"/>
              <a:ext cx="6088261" cy="648148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a:extLst>
              <a:ext uri="{FF2B5EF4-FFF2-40B4-BE49-F238E27FC236}">
                <a16:creationId xmlns:a16="http://schemas.microsoft.com/office/drawing/2014/main" id="{518D972E-4BBC-D1D4-8A0A-F7894FD77213}"/>
              </a:ext>
            </a:extLst>
          </p:cNvPr>
          <p:cNvSpPr txBox="1"/>
          <p:nvPr/>
        </p:nvSpPr>
        <p:spPr>
          <a:xfrm>
            <a:off x="6747571" y="649553"/>
            <a:ext cx="4340310" cy="3097002"/>
          </a:xfrm>
          <a:prstGeom prst="rect">
            <a:avLst/>
          </a:prstGeom>
          <a:noFill/>
        </p:spPr>
        <p:txBody>
          <a:bodyPr wrap="square">
            <a:spAutoFit/>
          </a:bodyPr>
          <a:lstStyle/>
          <a:p>
            <a:pPr>
              <a:lnSpc>
                <a:spcPct val="150000"/>
              </a:lnSpc>
            </a:pPr>
            <a:r>
              <a:rPr lang="en-GB" sz="2200" dirty="0">
                <a:latin typeface="Linkpen 17a Print" panose="03050602060000000000" pitchFamily="66" charset="77"/>
              </a:rPr>
              <a:t>People from Coventry fought in World War 2 in the Army, Royal Navy and Royal Air Force. Many served in the Royal Warwickshire Regiment.</a:t>
            </a:r>
          </a:p>
        </p:txBody>
      </p:sp>
      <p:sp>
        <p:nvSpPr>
          <p:cNvPr id="2" name="TextBox 1">
            <a:extLst>
              <a:ext uri="{FF2B5EF4-FFF2-40B4-BE49-F238E27FC236}">
                <a16:creationId xmlns:a16="http://schemas.microsoft.com/office/drawing/2014/main" id="{03713378-A532-7A0E-2669-8E5AD7648612}"/>
              </a:ext>
            </a:extLst>
          </p:cNvPr>
          <p:cNvSpPr txBox="1"/>
          <p:nvPr/>
        </p:nvSpPr>
        <p:spPr>
          <a:xfrm>
            <a:off x="6747571" y="4055988"/>
            <a:ext cx="4340310" cy="2081339"/>
          </a:xfrm>
          <a:prstGeom prst="rect">
            <a:avLst/>
          </a:prstGeom>
          <a:noFill/>
        </p:spPr>
        <p:txBody>
          <a:bodyPr wrap="square">
            <a:spAutoFit/>
          </a:bodyPr>
          <a:lstStyle/>
          <a:p>
            <a:pPr>
              <a:lnSpc>
                <a:spcPct val="150000"/>
              </a:lnSpc>
            </a:pPr>
            <a:r>
              <a:rPr lang="en-GB" sz="2200" dirty="0">
                <a:latin typeface="Linkpen 17a Print" panose="03050602060000000000" pitchFamily="66" charset="77"/>
              </a:rPr>
              <a:t>Some fought abroad and others stayed in England to defend the country from attack.</a:t>
            </a:r>
          </a:p>
        </p:txBody>
      </p:sp>
      <p:pic>
        <p:nvPicPr>
          <p:cNvPr id="3" name="Picture 2">
            <a:extLst>
              <a:ext uri="{FF2B5EF4-FFF2-40B4-BE49-F238E27FC236}">
                <a16:creationId xmlns:a16="http://schemas.microsoft.com/office/drawing/2014/main" id="{60FE186E-E1CD-7839-4A4C-2CFE8A50C3A6}"/>
              </a:ext>
              <a:ext uri="{C183D7F6-B498-43B3-948B-1728B52AA6E4}">
                <adec:decorative xmlns:adec="http://schemas.microsoft.com/office/drawing/2017/decorative" val="1"/>
              </a:ext>
            </a:extLst>
          </p:cNvPr>
          <p:cNvPicPr>
            <a:picLocks noChangeAspect="1"/>
          </p:cNvPicPr>
          <p:nvPr/>
        </p:nvPicPr>
        <p:blipFill rotWithShape="1">
          <a:blip r:embed="rId3"/>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1076670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75A26C5-06C1-110F-0CDA-8D9A74702301}"/>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Weapons Production</a:t>
            </a:r>
          </a:p>
        </p:txBody>
      </p:sp>
      <p:sp>
        <p:nvSpPr>
          <p:cNvPr id="6" name="TextBox 5">
            <a:extLst>
              <a:ext uri="{FF2B5EF4-FFF2-40B4-BE49-F238E27FC236}">
                <a16:creationId xmlns:a16="http://schemas.microsoft.com/office/drawing/2014/main" id="{45BE6486-E7F5-DD2C-2661-9C30EC20B688}"/>
              </a:ext>
            </a:extLst>
          </p:cNvPr>
          <p:cNvSpPr txBox="1"/>
          <p:nvPr/>
        </p:nvSpPr>
        <p:spPr>
          <a:xfrm>
            <a:off x="605632" y="674009"/>
            <a:ext cx="4449845" cy="2135200"/>
          </a:xfrm>
          <a:prstGeom prst="rect">
            <a:avLst/>
          </a:prstGeom>
          <a:noFill/>
        </p:spPr>
        <p:txBody>
          <a:bodyPr wrap="square" rtlCol="0">
            <a:spAutoFit/>
          </a:bodyPr>
          <a:lstStyle/>
          <a:p>
            <a:pPr>
              <a:lnSpc>
                <a:spcPct val="150000"/>
              </a:lnSpc>
            </a:pPr>
            <a:r>
              <a:rPr lang="en-GB" dirty="0">
                <a:latin typeface="Linkpen 17a Print" panose="03050602060000000000" pitchFamily="66" charset="77"/>
              </a:rPr>
              <a:t>At home, Coventry played a very important role using its manufacturing skills to produce important equipment to support the war effort.</a:t>
            </a:r>
          </a:p>
        </p:txBody>
      </p:sp>
      <p:sp>
        <p:nvSpPr>
          <p:cNvPr id="2" name="TextBox 1">
            <a:extLst>
              <a:ext uri="{FF2B5EF4-FFF2-40B4-BE49-F238E27FC236}">
                <a16:creationId xmlns:a16="http://schemas.microsoft.com/office/drawing/2014/main" id="{1C05C807-A6E8-82D0-CBC6-5AFAB9675D2E}"/>
              </a:ext>
            </a:extLst>
          </p:cNvPr>
          <p:cNvSpPr txBox="1"/>
          <p:nvPr/>
        </p:nvSpPr>
        <p:spPr>
          <a:xfrm>
            <a:off x="605632" y="3039614"/>
            <a:ext cx="4449845" cy="2966197"/>
          </a:xfrm>
          <a:prstGeom prst="rect">
            <a:avLst/>
          </a:prstGeom>
          <a:noFill/>
        </p:spPr>
        <p:txBody>
          <a:bodyPr wrap="square" rtlCol="0">
            <a:spAutoFit/>
          </a:bodyPr>
          <a:lstStyle/>
          <a:p>
            <a:pPr>
              <a:lnSpc>
                <a:spcPct val="150000"/>
              </a:lnSpc>
            </a:pPr>
            <a:r>
              <a:rPr lang="en-GB" dirty="0">
                <a:latin typeface="Linkpen 17a Print" panose="03050602060000000000" pitchFamily="66" charset="77"/>
              </a:rPr>
              <a:t>During World War 1, Coventry had been a major munitions producer (munitions are military weapons, ammunition and equipment). This expertise was called upon once again during World War 2. </a:t>
            </a:r>
          </a:p>
        </p:txBody>
      </p:sp>
      <p:sp>
        <p:nvSpPr>
          <p:cNvPr id="4" name="TextBox 3">
            <a:extLst>
              <a:ext uri="{FF2B5EF4-FFF2-40B4-BE49-F238E27FC236}">
                <a16:creationId xmlns:a16="http://schemas.microsoft.com/office/drawing/2014/main" id="{F12683A0-B760-4BF6-F871-94D63A9E42AE}"/>
              </a:ext>
            </a:extLst>
          </p:cNvPr>
          <p:cNvSpPr txBox="1"/>
          <p:nvPr/>
        </p:nvSpPr>
        <p:spPr>
          <a:xfrm>
            <a:off x="5839992" y="537684"/>
            <a:ext cx="5631208" cy="888705"/>
          </a:xfrm>
          <a:prstGeom prst="rect">
            <a:avLst/>
          </a:prstGeom>
          <a:ln w="25400"/>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en-GB" sz="1800" b="0" i="0" dirty="0">
                <a:effectLst/>
                <a:latin typeface="Linkpen 17a Print" panose="03050602060000000000" pitchFamily="66" charset="77"/>
              </a:rPr>
              <a:t> Standard Motor Co Banner Lane Works,  </a:t>
            </a:r>
          </a:p>
          <a:p>
            <a:pPr>
              <a:lnSpc>
                <a:spcPct val="150000"/>
              </a:lnSpc>
            </a:pPr>
            <a:r>
              <a:rPr lang="en-GB" dirty="0">
                <a:latin typeface="Linkpen 17a Print" panose="03050602060000000000" pitchFamily="66" charset="77"/>
              </a:rPr>
              <a:t> </a:t>
            </a:r>
            <a:r>
              <a:rPr lang="en-GB" sz="1800" b="0" i="0" dirty="0">
                <a:effectLst/>
                <a:latin typeface="Linkpen 17a Print" panose="03050602060000000000" pitchFamily="66" charset="77"/>
              </a:rPr>
              <a:t>Coventry, 1946 </a:t>
            </a:r>
            <a:endParaRPr lang="en-US" dirty="0">
              <a:latin typeface="Linkpen 17a Print" panose="03050602060000000000" pitchFamily="66" charset="77"/>
            </a:endParaRPr>
          </a:p>
        </p:txBody>
      </p:sp>
      <p:grpSp>
        <p:nvGrpSpPr>
          <p:cNvPr id="12" name="Group 11" descr="A black and white Ariel photograph of the Standard Motor Co Banner Lane Works factory. ">
            <a:extLst>
              <a:ext uri="{FF2B5EF4-FFF2-40B4-BE49-F238E27FC236}">
                <a16:creationId xmlns:a16="http://schemas.microsoft.com/office/drawing/2014/main" id="{363B5E25-D28B-2115-6D6D-C500B551FF27}"/>
              </a:ext>
            </a:extLst>
          </p:cNvPr>
          <p:cNvGrpSpPr/>
          <p:nvPr/>
        </p:nvGrpSpPr>
        <p:grpSpPr>
          <a:xfrm>
            <a:off x="5055477" y="215153"/>
            <a:ext cx="6939299" cy="6414079"/>
            <a:chOff x="5055477" y="215153"/>
            <a:chExt cx="6939299" cy="6414079"/>
          </a:xfrm>
        </p:grpSpPr>
        <p:sp>
          <p:nvSpPr>
            <p:cNvPr id="7" name="TextBox 6">
              <a:extLst>
                <a:ext uri="{FF2B5EF4-FFF2-40B4-BE49-F238E27FC236}">
                  <a16:creationId xmlns:a16="http://schemas.microsoft.com/office/drawing/2014/main" id="{80A49BD0-8F55-6C65-5A70-61CFCE7E4D8D}"/>
                </a:ext>
              </a:extLst>
            </p:cNvPr>
            <p:cNvSpPr txBox="1"/>
            <p:nvPr/>
          </p:nvSpPr>
          <p:spPr>
            <a:xfrm>
              <a:off x="5055477" y="6413788"/>
              <a:ext cx="2630684" cy="215444"/>
            </a:xfrm>
            <a:prstGeom prst="rect">
              <a:avLst/>
            </a:prstGeom>
            <a:noFill/>
          </p:spPr>
          <p:txBody>
            <a:bodyPr wrap="square">
              <a:spAutoFit/>
            </a:bodyPr>
            <a:lstStyle/>
            <a:p>
              <a:r>
                <a:rPr lang="en-GB" sz="800" b="0" i="0" dirty="0">
                  <a:solidFill>
                    <a:schemeClr val="tx1">
                      <a:lumMod val="75000"/>
                      <a:lumOff val="25000"/>
                    </a:schemeClr>
                  </a:solidFill>
                  <a:effectLst/>
                  <a:latin typeface="Arial" panose="020B0604020202020204" pitchFamily="34" charset="0"/>
                  <a:cs typeface="Arial" panose="020B0604020202020204" pitchFamily="34" charset="0"/>
                </a:rPr>
                <a:t>© Historic England. </a:t>
              </a:r>
              <a:r>
                <a:rPr lang="en-GB" sz="800" b="0" i="0" dirty="0" err="1">
                  <a:solidFill>
                    <a:schemeClr val="tx1">
                      <a:lumMod val="75000"/>
                      <a:lumOff val="25000"/>
                    </a:schemeClr>
                  </a:solidFill>
                  <a:effectLst/>
                  <a:latin typeface="Arial" panose="020B0604020202020204" pitchFamily="34" charset="0"/>
                  <a:cs typeface="Arial" panose="020B0604020202020204" pitchFamily="34" charset="0"/>
                </a:rPr>
                <a:t>Aerofilms</a:t>
              </a:r>
              <a:r>
                <a:rPr lang="en-GB" sz="800" b="0" i="0" dirty="0">
                  <a:solidFill>
                    <a:schemeClr val="tx1">
                      <a:lumMod val="75000"/>
                      <a:lumOff val="25000"/>
                    </a:schemeClr>
                  </a:solidFill>
                  <a:effectLst/>
                  <a:latin typeface="Arial" panose="020B0604020202020204" pitchFamily="34" charset="0"/>
                  <a:cs typeface="Arial" panose="020B0604020202020204" pitchFamily="34" charset="0"/>
                </a:rPr>
                <a:t> Collection    </a:t>
              </a:r>
            </a:p>
          </p:txBody>
        </p:sp>
        <p:sp>
          <p:nvSpPr>
            <p:cNvPr id="11" name="Rectangle 10">
              <a:extLst>
                <a:ext uri="{FF2B5EF4-FFF2-40B4-BE49-F238E27FC236}">
                  <a16:creationId xmlns:a16="http://schemas.microsoft.com/office/drawing/2014/main" id="{FFC2C9C3-D2AC-6DCE-5F31-60B64E6F87E4}"/>
                </a:ext>
              </a:extLst>
            </p:cNvPr>
            <p:cNvSpPr/>
            <p:nvPr/>
          </p:nvSpPr>
          <p:spPr>
            <a:xfrm>
              <a:off x="5271247" y="215153"/>
              <a:ext cx="6723529" cy="641407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A14C08F7-CE6E-65A0-7C42-82AB06CA9563}"/>
              </a:ext>
              <a:ext uri="{C183D7F6-B498-43B3-948B-1728B52AA6E4}">
                <adec:decorative xmlns:adec="http://schemas.microsoft.com/office/drawing/2017/decorative" val="1"/>
              </a:ext>
            </a:extLst>
          </p:cNvPr>
          <p:cNvPicPr>
            <a:picLocks noChangeAspect="1"/>
          </p:cNvPicPr>
          <p:nvPr/>
        </p:nvPicPr>
        <p:blipFill rotWithShape="1">
          <a:blip r:embed="rId3"/>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898421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3D572D4-9192-BCC3-EC17-1C0264AFB5B5}"/>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Shadow Factories</a:t>
            </a:r>
          </a:p>
        </p:txBody>
      </p:sp>
      <p:sp>
        <p:nvSpPr>
          <p:cNvPr id="3" name="TextBox 2">
            <a:extLst>
              <a:ext uri="{FF2B5EF4-FFF2-40B4-BE49-F238E27FC236}">
                <a16:creationId xmlns:a16="http://schemas.microsoft.com/office/drawing/2014/main" id="{E2E5F4F9-6E34-E2BA-62D2-8034F6BF38D8}"/>
              </a:ext>
            </a:extLst>
          </p:cNvPr>
          <p:cNvSpPr txBox="1"/>
          <p:nvPr/>
        </p:nvSpPr>
        <p:spPr>
          <a:xfrm>
            <a:off x="645050" y="704464"/>
            <a:ext cx="4204743" cy="2687274"/>
          </a:xfrm>
          <a:prstGeom prst="rect">
            <a:avLst/>
          </a:prstGeom>
          <a:noFill/>
        </p:spPr>
        <p:txBody>
          <a:bodyPr wrap="square">
            <a:spAutoFit/>
          </a:bodyPr>
          <a:lstStyle/>
          <a:p>
            <a:pPr>
              <a:lnSpc>
                <a:spcPct val="150000"/>
              </a:lnSpc>
            </a:pPr>
            <a:r>
              <a:rPr lang="en-GB" sz="1900" dirty="0">
                <a:latin typeface="Linkpen 17a Print" panose="03050602060000000000" pitchFamily="66" charset="77"/>
              </a:rPr>
              <a:t>Coventry had many shadow factories – factories that had sprung up in the shadow of motor industry plants – that produced aeroplane parts.</a:t>
            </a:r>
          </a:p>
        </p:txBody>
      </p:sp>
      <p:sp>
        <p:nvSpPr>
          <p:cNvPr id="4" name="TextBox 3">
            <a:extLst>
              <a:ext uri="{FF2B5EF4-FFF2-40B4-BE49-F238E27FC236}">
                <a16:creationId xmlns:a16="http://schemas.microsoft.com/office/drawing/2014/main" id="{1FF16A7D-317A-5671-FBD9-DDEC106C9D2A}"/>
              </a:ext>
            </a:extLst>
          </p:cNvPr>
          <p:cNvSpPr txBox="1"/>
          <p:nvPr/>
        </p:nvSpPr>
        <p:spPr>
          <a:xfrm>
            <a:off x="645050" y="3628313"/>
            <a:ext cx="4204743" cy="2248693"/>
          </a:xfrm>
          <a:prstGeom prst="rect">
            <a:avLst/>
          </a:prstGeom>
          <a:noFill/>
        </p:spPr>
        <p:txBody>
          <a:bodyPr wrap="square">
            <a:spAutoFit/>
          </a:bodyPr>
          <a:lstStyle/>
          <a:p>
            <a:pPr>
              <a:lnSpc>
                <a:spcPct val="150000"/>
              </a:lnSpc>
            </a:pPr>
            <a:r>
              <a:rPr lang="en-GB" sz="1900" dirty="0">
                <a:latin typeface="Linkpen 17a Print" panose="03050602060000000000" pitchFamily="66" charset="77"/>
              </a:rPr>
              <a:t>One of the largest shadow factories was built at Banner Lane and was managed by the Standard Motor Company. </a:t>
            </a:r>
          </a:p>
        </p:txBody>
      </p:sp>
      <p:grpSp>
        <p:nvGrpSpPr>
          <p:cNvPr id="11" name="Group 10" descr="A black and white Ariel photograph of the Standard Motor Co Banner Lane Works factory. ">
            <a:extLst>
              <a:ext uri="{FF2B5EF4-FFF2-40B4-BE49-F238E27FC236}">
                <a16:creationId xmlns:a16="http://schemas.microsoft.com/office/drawing/2014/main" id="{57543BA9-CA48-7EAD-10C9-BEA143887754}"/>
              </a:ext>
            </a:extLst>
          </p:cNvPr>
          <p:cNvGrpSpPr/>
          <p:nvPr/>
        </p:nvGrpSpPr>
        <p:grpSpPr>
          <a:xfrm>
            <a:off x="4849793" y="201706"/>
            <a:ext cx="7158431" cy="6521823"/>
            <a:chOff x="4849793" y="201706"/>
            <a:chExt cx="7158431" cy="6521823"/>
          </a:xfrm>
        </p:grpSpPr>
        <p:sp>
          <p:nvSpPr>
            <p:cNvPr id="7" name="TextBox 6">
              <a:extLst>
                <a:ext uri="{FF2B5EF4-FFF2-40B4-BE49-F238E27FC236}">
                  <a16:creationId xmlns:a16="http://schemas.microsoft.com/office/drawing/2014/main" id="{10F697BC-D7A2-43C8-0BE6-08B6BD679479}"/>
                </a:ext>
              </a:extLst>
            </p:cNvPr>
            <p:cNvSpPr txBox="1"/>
            <p:nvPr/>
          </p:nvSpPr>
          <p:spPr>
            <a:xfrm>
              <a:off x="5055477" y="6413788"/>
              <a:ext cx="2630684" cy="215444"/>
            </a:xfrm>
            <a:prstGeom prst="rect">
              <a:avLst/>
            </a:prstGeom>
            <a:noFill/>
          </p:spPr>
          <p:txBody>
            <a:bodyPr wrap="square">
              <a:spAutoFit/>
            </a:bodyPr>
            <a:lstStyle/>
            <a:p>
              <a:r>
                <a:rPr lang="en-GB" sz="800" b="0" i="0" dirty="0">
                  <a:solidFill>
                    <a:schemeClr val="tx1">
                      <a:lumMod val="75000"/>
                      <a:lumOff val="25000"/>
                    </a:schemeClr>
                  </a:solidFill>
                  <a:effectLst/>
                  <a:latin typeface="Arial" panose="020B0604020202020204" pitchFamily="34" charset="0"/>
                  <a:cs typeface="Arial" panose="020B0604020202020204" pitchFamily="34" charset="0"/>
                </a:rPr>
                <a:t>© Historic England. </a:t>
              </a:r>
              <a:r>
                <a:rPr lang="en-GB" sz="800" b="0" i="0" dirty="0" err="1">
                  <a:solidFill>
                    <a:schemeClr val="tx1">
                      <a:lumMod val="75000"/>
                      <a:lumOff val="25000"/>
                    </a:schemeClr>
                  </a:solidFill>
                  <a:effectLst/>
                  <a:latin typeface="Arial" panose="020B0604020202020204" pitchFamily="34" charset="0"/>
                  <a:cs typeface="Arial" panose="020B0604020202020204" pitchFamily="34" charset="0"/>
                </a:rPr>
                <a:t>Aerofilms</a:t>
              </a:r>
              <a:r>
                <a:rPr lang="en-GB" sz="800" b="0" i="0" dirty="0">
                  <a:solidFill>
                    <a:schemeClr val="tx1">
                      <a:lumMod val="75000"/>
                      <a:lumOff val="25000"/>
                    </a:schemeClr>
                  </a:solidFill>
                  <a:effectLst/>
                  <a:latin typeface="Arial" panose="020B0604020202020204" pitchFamily="34" charset="0"/>
                  <a:cs typeface="Arial" panose="020B0604020202020204" pitchFamily="34" charset="0"/>
                </a:rPr>
                <a:t> Collection    </a:t>
              </a:r>
            </a:p>
          </p:txBody>
        </p:sp>
        <p:sp>
          <p:nvSpPr>
            <p:cNvPr id="10" name="Rectangle 9">
              <a:extLst>
                <a:ext uri="{FF2B5EF4-FFF2-40B4-BE49-F238E27FC236}">
                  <a16:creationId xmlns:a16="http://schemas.microsoft.com/office/drawing/2014/main" id="{175FB8CE-8CA0-AFF9-1A90-DD8AB3CD851D}"/>
                </a:ext>
              </a:extLst>
            </p:cNvPr>
            <p:cNvSpPr/>
            <p:nvPr/>
          </p:nvSpPr>
          <p:spPr>
            <a:xfrm>
              <a:off x="4849793" y="201706"/>
              <a:ext cx="7158431" cy="652182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a:extLst>
              <a:ext uri="{FF2B5EF4-FFF2-40B4-BE49-F238E27FC236}">
                <a16:creationId xmlns:a16="http://schemas.microsoft.com/office/drawing/2014/main" id="{14498B77-4C5A-54BF-A537-F111D2799035}"/>
              </a:ext>
            </a:extLst>
          </p:cNvPr>
          <p:cNvSpPr txBox="1"/>
          <p:nvPr/>
        </p:nvSpPr>
        <p:spPr>
          <a:xfrm>
            <a:off x="5839992" y="537684"/>
            <a:ext cx="5631208" cy="888705"/>
          </a:xfrm>
          <a:prstGeom prst="rect">
            <a:avLst/>
          </a:prstGeom>
          <a:ln w="25400"/>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en-GB" sz="1800" b="0" i="0" dirty="0">
                <a:effectLst/>
                <a:latin typeface="Linkpen 17a Print" panose="03050602060000000000" pitchFamily="66" charset="77"/>
              </a:rPr>
              <a:t> Standard Motor Co Banner Lane Works,  </a:t>
            </a:r>
          </a:p>
          <a:p>
            <a:pPr>
              <a:lnSpc>
                <a:spcPct val="150000"/>
              </a:lnSpc>
            </a:pPr>
            <a:r>
              <a:rPr lang="en-GB" dirty="0">
                <a:latin typeface="Linkpen 17a Print" panose="03050602060000000000" pitchFamily="66" charset="77"/>
              </a:rPr>
              <a:t> </a:t>
            </a:r>
            <a:r>
              <a:rPr lang="en-GB" sz="1800" b="0" i="0" dirty="0">
                <a:effectLst/>
                <a:latin typeface="Linkpen 17a Print" panose="03050602060000000000" pitchFamily="66" charset="77"/>
              </a:rPr>
              <a:t>Coventry, 1946 </a:t>
            </a:r>
            <a:endParaRPr lang="en-US" dirty="0">
              <a:latin typeface="Linkpen 17a Print" panose="03050602060000000000" pitchFamily="66" charset="77"/>
            </a:endParaRPr>
          </a:p>
        </p:txBody>
      </p:sp>
      <p:pic>
        <p:nvPicPr>
          <p:cNvPr id="9" name="Picture 8">
            <a:extLst>
              <a:ext uri="{FF2B5EF4-FFF2-40B4-BE49-F238E27FC236}">
                <a16:creationId xmlns:a16="http://schemas.microsoft.com/office/drawing/2014/main" id="{01D9E027-BF97-7AA5-4879-FF03D2979E37}"/>
              </a:ext>
              <a:ext uri="{C183D7F6-B498-43B3-948B-1728B52AA6E4}">
                <adec:decorative xmlns:adec="http://schemas.microsoft.com/office/drawing/2017/decorative" val="1"/>
              </a:ext>
            </a:extLst>
          </p:cNvPr>
          <p:cNvPicPr>
            <a:picLocks noChangeAspect="1"/>
          </p:cNvPicPr>
          <p:nvPr/>
        </p:nvPicPr>
        <p:blipFill rotWithShape="1">
          <a:blip r:embed="rId3"/>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3145191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646BEE3D-0ADB-CC20-0DCF-5A1ED552DAB5}"/>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What was World War 2?</a:t>
            </a:r>
          </a:p>
        </p:txBody>
      </p:sp>
      <p:sp>
        <p:nvSpPr>
          <p:cNvPr id="5" name="Title 1">
            <a:extLst>
              <a:ext uri="{FF2B5EF4-FFF2-40B4-BE49-F238E27FC236}">
                <a16:creationId xmlns:a16="http://schemas.microsoft.com/office/drawing/2014/main" id="{5EBD502F-7056-4018-70AF-8D3381C94657}"/>
              </a:ext>
            </a:extLst>
          </p:cNvPr>
          <p:cNvSpPr txBox="1">
            <a:spLocks/>
          </p:cNvSpPr>
          <p:nvPr/>
        </p:nvSpPr>
        <p:spPr>
          <a:xfrm>
            <a:off x="572146" y="709828"/>
            <a:ext cx="664793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panose="02060605060000020003" pitchFamily="18" charset="77"/>
              </a:rPr>
              <a:t>What was World War 2?</a:t>
            </a:r>
          </a:p>
        </p:txBody>
      </p:sp>
      <p:sp>
        <p:nvSpPr>
          <p:cNvPr id="4" name="TextBox 3">
            <a:extLst>
              <a:ext uri="{FF2B5EF4-FFF2-40B4-BE49-F238E27FC236}">
                <a16:creationId xmlns:a16="http://schemas.microsoft.com/office/drawing/2014/main" id="{06CAC55B-BAB5-8E53-ECBC-8BCE136F4B75}"/>
              </a:ext>
            </a:extLst>
          </p:cNvPr>
          <p:cNvSpPr txBox="1"/>
          <p:nvPr/>
        </p:nvSpPr>
        <p:spPr>
          <a:xfrm>
            <a:off x="572146" y="1776908"/>
            <a:ext cx="6042454" cy="1065676"/>
          </a:xfrm>
          <a:prstGeom prst="rect">
            <a:avLst/>
          </a:prstGeom>
          <a:noFill/>
        </p:spPr>
        <p:txBody>
          <a:bodyPr wrap="square" rtlCol="0">
            <a:spAutoFit/>
          </a:bodyPr>
          <a:lstStyle/>
          <a:p>
            <a:pPr>
              <a:lnSpc>
                <a:spcPct val="150000"/>
              </a:lnSpc>
            </a:pPr>
            <a:r>
              <a:rPr lang="en-GB" sz="2200" kern="100" dirty="0">
                <a:effectLst/>
                <a:latin typeface="Linkpen 17a Print" panose="03050602060000000000" pitchFamily="66" charset="77"/>
                <a:ea typeface="Calibri" panose="020F0502020204030204" pitchFamily="34" charset="0"/>
                <a:cs typeface="Times New Roman" panose="02020603050405020304" pitchFamily="18" charset="0"/>
              </a:rPr>
              <a:t>World War 2 was a global conflict that took place from 1939 to 1945.</a:t>
            </a:r>
            <a:endParaRPr lang="en-US" sz="2200" dirty="0"/>
          </a:p>
        </p:txBody>
      </p:sp>
      <p:sp>
        <p:nvSpPr>
          <p:cNvPr id="8" name="TextBox 7">
            <a:extLst>
              <a:ext uri="{FF2B5EF4-FFF2-40B4-BE49-F238E27FC236}">
                <a16:creationId xmlns:a16="http://schemas.microsoft.com/office/drawing/2014/main" id="{7AF8C48A-6DE4-715F-0E74-90A3674DE90D}"/>
              </a:ext>
            </a:extLst>
          </p:cNvPr>
          <p:cNvSpPr txBox="1"/>
          <p:nvPr/>
        </p:nvSpPr>
        <p:spPr>
          <a:xfrm>
            <a:off x="572146" y="3178128"/>
            <a:ext cx="6042454" cy="2970044"/>
          </a:xfrm>
          <a:prstGeom prst="rect">
            <a:avLst/>
          </a:prstGeom>
          <a:noFill/>
        </p:spPr>
        <p:txBody>
          <a:bodyPr wrap="square" rtlCol="0">
            <a:spAutoFit/>
          </a:bodyPr>
          <a:lstStyle/>
          <a:p>
            <a:pPr>
              <a:lnSpc>
                <a:spcPct val="150000"/>
              </a:lnSpc>
            </a:pPr>
            <a:r>
              <a:rPr lang="en-GB" sz="2200" kern="100" dirty="0">
                <a:effectLst/>
                <a:latin typeface="Linkpen 17a Print" panose="03050602060000000000" pitchFamily="66" charset="77"/>
                <a:ea typeface="Calibri" panose="020F0502020204030204" pitchFamily="34" charset="0"/>
                <a:cs typeface="Times New Roman" panose="02020603050405020304" pitchFamily="18" charset="0"/>
              </a:rPr>
              <a:t>It involved many countries around the world, including Britain. The war began when Germany, led by Adolf Hitler, invaded Poland in September 1939. </a:t>
            </a:r>
          </a:p>
          <a:p>
            <a:endParaRPr lang="en-US" sz="2200" dirty="0"/>
          </a:p>
        </p:txBody>
      </p:sp>
      <p:grpSp>
        <p:nvGrpSpPr>
          <p:cNvPr id="14" name="Group 13" descr="A black and white photograph of Adolf Hitler. ">
            <a:extLst>
              <a:ext uri="{FF2B5EF4-FFF2-40B4-BE49-F238E27FC236}">
                <a16:creationId xmlns:a16="http://schemas.microsoft.com/office/drawing/2014/main" id="{AB5859C5-3B05-ABC0-C208-D6150978497E}"/>
              </a:ext>
            </a:extLst>
          </p:cNvPr>
          <p:cNvGrpSpPr/>
          <p:nvPr/>
        </p:nvGrpSpPr>
        <p:grpSpPr>
          <a:xfrm>
            <a:off x="7113494" y="220804"/>
            <a:ext cx="4900122" cy="6435490"/>
            <a:chOff x="7113494" y="220804"/>
            <a:chExt cx="4900122" cy="6435490"/>
          </a:xfrm>
        </p:grpSpPr>
        <p:sp>
          <p:nvSpPr>
            <p:cNvPr id="6" name="TextBox 5">
              <a:extLst>
                <a:ext uri="{FF2B5EF4-FFF2-40B4-BE49-F238E27FC236}">
                  <a16:creationId xmlns:a16="http://schemas.microsoft.com/office/drawing/2014/main" id="{40325068-533D-218D-9826-BC3A3B4AD971}"/>
                </a:ext>
              </a:extLst>
            </p:cNvPr>
            <p:cNvSpPr txBox="1"/>
            <p:nvPr/>
          </p:nvSpPr>
          <p:spPr>
            <a:xfrm>
              <a:off x="10661894" y="220804"/>
              <a:ext cx="1351722" cy="215444"/>
            </a:xfrm>
            <a:prstGeom prst="rect">
              <a:avLst/>
            </a:prstGeom>
            <a:noFill/>
          </p:spPr>
          <p:txBody>
            <a:bodyPr wrap="square" rtlCol="0">
              <a:spAutoFit/>
            </a:bodyPr>
            <a:lstStyle/>
            <a:p>
              <a:r>
                <a:rPr lang="en-US" sz="800" dirty="0">
                  <a:solidFill>
                    <a:schemeClr val="bg1">
                      <a:lumMod val="50000"/>
                    </a:schemeClr>
                  </a:solidFill>
                  <a:latin typeface="Nunito" panose="02000503000000000000" pitchFamily="2" charset="77"/>
                </a:rPr>
                <a:t>© IWM (MOI) FLM 1531</a:t>
              </a:r>
            </a:p>
          </p:txBody>
        </p:sp>
        <p:sp>
          <p:nvSpPr>
            <p:cNvPr id="13" name="Rectangle 12">
              <a:extLst>
                <a:ext uri="{FF2B5EF4-FFF2-40B4-BE49-F238E27FC236}">
                  <a16:creationId xmlns:a16="http://schemas.microsoft.com/office/drawing/2014/main" id="{2F83B9AC-522A-7DE8-CEAD-FFB3FC3C219C}"/>
                </a:ext>
              </a:extLst>
            </p:cNvPr>
            <p:cNvSpPr/>
            <p:nvPr/>
          </p:nvSpPr>
          <p:spPr>
            <a:xfrm>
              <a:off x="7113494" y="220804"/>
              <a:ext cx="4900122" cy="643549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45386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390FC25E-1B95-E72B-861C-D785AAEA1298}"/>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The Banner Lane Shadow Factory</a:t>
            </a:r>
          </a:p>
        </p:txBody>
      </p:sp>
      <p:sp>
        <p:nvSpPr>
          <p:cNvPr id="3" name="TextBox 2">
            <a:extLst>
              <a:ext uri="{FF2B5EF4-FFF2-40B4-BE49-F238E27FC236}">
                <a16:creationId xmlns:a16="http://schemas.microsoft.com/office/drawing/2014/main" id="{E2E5F4F9-6E34-E2BA-62D2-8034F6BF38D8}"/>
              </a:ext>
            </a:extLst>
          </p:cNvPr>
          <p:cNvSpPr txBox="1"/>
          <p:nvPr/>
        </p:nvSpPr>
        <p:spPr>
          <a:xfrm>
            <a:off x="655330" y="443274"/>
            <a:ext cx="11065465" cy="844462"/>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The Banner Lane shadow factory produced around 20,000 Bristol Hercules aero engines during the war years.</a:t>
            </a:r>
          </a:p>
        </p:txBody>
      </p:sp>
      <p:sp>
        <p:nvSpPr>
          <p:cNvPr id="5" name="TextBox 4">
            <a:extLst>
              <a:ext uri="{FF2B5EF4-FFF2-40B4-BE49-F238E27FC236}">
                <a16:creationId xmlns:a16="http://schemas.microsoft.com/office/drawing/2014/main" id="{0604A8FF-0FA9-51FF-016A-9E03AF5C6155}"/>
              </a:ext>
            </a:extLst>
          </p:cNvPr>
          <p:cNvSpPr txBox="1"/>
          <p:nvPr/>
        </p:nvSpPr>
        <p:spPr>
          <a:xfrm>
            <a:off x="665490" y="1423037"/>
            <a:ext cx="11065465" cy="452047"/>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The engines were used in aircraft such as the Wellington bomber.</a:t>
            </a:r>
          </a:p>
        </p:txBody>
      </p:sp>
      <p:grpSp>
        <p:nvGrpSpPr>
          <p:cNvPr id="15" name="Group 14" descr="A black and white photograph of the Wellington Bomber planes flying together in formation. ">
            <a:extLst>
              <a:ext uri="{FF2B5EF4-FFF2-40B4-BE49-F238E27FC236}">
                <a16:creationId xmlns:a16="http://schemas.microsoft.com/office/drawing/2014/main" id="{0051881A-E38E-FECD-F0C0-9E783C6CD22A}"/>
              </a:ext>
            </a:extLst>
          </p:cNvPr>
          <p:cNvGrpSpPr/>
          <p:nvPr/>
        </p:nvGrpSpPr>
        <p:grpSpPr>
          <a:xfrm>
            <a:off x="684794" y="2134391"/>
            <a:ext cx="5347209" cy="3437128"/>
            <a:chOff x="684794" y="2134391"/>
            <a:chExt cx="5347209" cy="3437128"/>
          </a:xfrm>
        </p:grpSpPr>
        <p:pic>
          <p:nvPicPr>
            <p:cNvPr id="2" name="Picture 1">
              <a:extLst>
                <a:ext uri="{FF2B5EF4-FFF2-40B4-BE49-F238E27FC236}">
                  <a16:creationId xmlns:a16="http://schemas.microsoft.com/office/drawing/2014/main" id="{0C69F865-63FB-4029-AE4B-F1147C60F5B5}"/>
                </a:ext>
              </a:extLst>
            </p:cNvPr>
            <p:cNvPicPr>
              <a:picLocks noChangeAspect="1"/>
            </p:cNvPicPr>
            <p:nvPr/>
          </p:nvPicPr>
          <p:blipFill rotWithShape="1">
            <a:blip r:embed="rId3"/>
            <a:srcRect l="380" t="14137" r="-380" b="3674"/>
            <a:stretch/>
          </p:blipFill>
          <p:spPr>
            <a:xfrm>
              <a:off x="736093" y="2167919"/>
              <a:ext cx="5295910" cy="3403600"/>
            </a:xfrm>
            <a:prstGeom prst="rect">
              <a:avLst/>
            </a:prstGeom>
            <a:ln w="25400">
              <a:solidFill>
                <a:schemeClr val="tx1"/>
              </a:solidFill>
            </a:ln>
          </p:spPr>
        </p:pic>
        <p:sp>
          <p:nvSpPr>
            <p:cNvPr id="7" name="TextBox 6">
              <a:extLst>
                <a:ext uri="{FF2B5EF4-FFF2-40B4-BE49-F238E27FC236}">
                  <a16:creationId xmlns:a16="http://schemas.microsoft.com/office/drawing/2014/main" id="{8CC2FCE9-B031-8068-E7A8-47BC5CB3221C}"/>
                </a:ext>
              </a:extLst>
            </p:cNvPr>
            <p:cNvSpPr txBox="1"/>
            <p:nvPr/>
          </p:nvSpPr>
          <p:spPr>
            <a:xfrm>
              <a:off x="684794" y="2134391"/>
              <a:ext cx="2752027" cy="215444"/>
            </a:xfrm>
            <a:prstGeom prst="rect">
              <a:avLst/>
            </a:prstGeom>
            <a:noFill/>
          </p:spPr>
          <p:txBody>
            <a:bodyPr wrap="square">
              <a:spAutoFit/>
            </a:bodyPr>
            <a:lstStyle/>
            <a:p>
              <a:r>
                <a:rPr lang="en-GB" sz="800" dirty="0">
                  <a:solidFill>
                    <a:schemeClr val="bg1">
                      <a:lumMod val="50000"/>
                    </a:schemeClr>
                  </a:solidFill>
                  <a:latin typeface="Arial" panose="020B0604020202020204" pitchFamily="34" charset="0"/>
                  <a:cs typeface="Arial" panose="020B0604020202020204" pitchFamily="34" charset="0"/>
                </a:rPr>
                <a:t>© Public Domain from Wikimedia Commons</a:t>
              </a:r>
            </a:p>
          </p:txBody>
        </p:sp>
      </p:grpSp>
      <p:pic>
        <p:nvPicPr>
          <p:cNvPr id="14" name="Picture 13">
            <a:extLst>
              <a:ext uri="{FF2B5EF4-FFF2-40B4-BE49-F238E27FC236}">
                <a16:creationId xmlns:a16="http://schemas.microsoft.com/office/drawing/2014/main" id="{94BDA981-8176-1B08-AD48-800CCD30BBE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742079" y="5705000"/>
            <a:ext cx="324875" cy="230832"/>
          </a:xfrm>
          <a:prstGeom prst="rect">
            <a:avLst/>
          </a:prstGeom>
        </p:spPr>
      </p:pic>
      <p:sp>
        <p:nvSpPr>
          <p:cNvPr id="13" name="TextBox 12">
            <a:extLst>
              <a:ext uri="{FF2B5EF4-FFF2-40B4-BE49-F238E27FC236}">
                <a16:creationId xmlns:a16="http://schemas.microsoft.com/office/drawing/2014/main" id="{3BEDFE88-C647-6A27-C546-8E8C72A6F45D}"/>
              </a:ext>
            </a:extLst>
          </p:cNvPr>
          <p:cNvSpPr txBox="1"/>
          <p:nvPr/>
        </p:nvSpPr>
        <p:spPr>
          <a:xfrm>
            <a:off x="1007635" y="5585494"/>
            <a:ext cx="5129005" cy="452047"/>
          </a:xfrm>
          <a:prstGeom prst="rect">
            <a:avLst/>
          </a:prstGeom>
          <a:noFill/>
        </p:spPr>
        <p:txBody>
          <a:bodyPr wrap="square" rtlCol="0">
            <a:spAutoFit/>
          </a:bodyPr>
          <a:lstStyle/>
          <a:p>
            <a:pPr>
              <a:lnSpc>
                <a:spcPct val="150000"/>
              </a:lnSpc>
            </a:pPr>
            <a:r>
              <a:rPr lang="en-GB" sz="1700" dirty="0">
                <a:latin typeface="Linkpen 17a Print" panose="03050602060000000000" pitchFamily="66" charset="77"/>
              </a:rPr>
              <a:t>Wellington bombers flying in formation.</a:t>
            </a:r>
          </a:p>
        </p:txBody>
      </p:sp>
      <p:sp>
        <p:nvSpPr>
          <p:cNvPr id="6" name="TextBox 5">
            <a:extLst>
              <a:ext uri="{FF2B5EF4-FFF2-40B4-BE49-F238E27FC236}">
                <a16:creationId xmlns:a16="http://schemas.microsoft.com/office/drawing/2014/main" id="{45BE6486-E7F5-DD2C-2661-9C30EC20B688}"/>
              </a:ext>
            </a:extLst>
          </p:cNvPr>
          <p:cNvSpPr txBox="1"/>
          <p:nvPr/>
        </p:nvSpPr>
        <p:spPr>
          <a:xfrm>
            <a:off x="6611612" y="2045999"/>
            <a:ext cx="5415776" cy="844462"/>
          </a:xfrm>
          <a:prstGeom prst="rect">
            <a:avLst/>
          </a:prstGeom>
          <a:noFill/>
        </p:spPr>
        <p:txBody>
          <a:bodyPr wrap="square" rtlCol="0">
            <a:spAutoFit/>
          </a:bodyPr>
          <a:lstStyle/>
          <a:p>
            <a:pPr>
              <a:lnSpc>
                <a:spcPct val="150000"/>
              </a:lnSpc>
            </a:pPr>
            <a:r>
              <a:rPr lang="en-GB" sz="1700" dirty="0">
                <a:latin typeface="Linkpen 17a Print" panose="03050602060000000000" pitchFamily="66" charset="77"/>
              </a:rPr>
              <a:t>Other shadow factories in Coventry included:</a:t>
            </a:r>
          </a:p>
        </p:txBody>
      </p:sp>
      <p:sp>
        <p:nvSpPr>
          <p:cNvPr id="8" name="TextBox 7">
            <a:extLst>
              <a:ext uri="{FF2B5EF4-FFF2-40B4-BE49-F238E27FC236}">
                <a16:creationId xmlns:a16="http://schemas.microsoft.com/office/drawing/2014/main" id="{CDD30168-81E4-2BB1-CA3C-DD6B6421474C}"/>
              </a:ext>
            </a:extLst>
          </p:cNvPr>
          <p:cNvSpPr txBox="1"/>
          <p:nvPr/>
        </p:nvSpPr>
        <p:spPr>
          <a:xfrm>
            <a:off x="6316350" y="2980926"/>
            <a:ext cx="5664190" cy="45204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GB" sz="1700" dirty="0">
                <a:latin typeface="Linkpen 17a Print" panose="03050602060000000000" pitchFamily="66" charset="77"/>
              </a:rPr>
              <a:t>Browns Lane managed by Daimler</a:t>
            </a:r>
          </a:p>
        </p:txBody>
      </p:sp>
      <p:sp>
        <p:nvSpPr>
          <p:cNvPr id="9" name="TextBox 8">
            <a:extLst>
              <a:ext uri="{FF2B5EF4-FFF2-40B4-BE49-F238E27FC236}">
                <a16:creationId xmlns:a16="http://schemas.microsoft.com/office/drawing/2014/main" id="{38E0EF1B-D5F9-1E90-BC3F-57E58CABFB87}"/>
              </a:ext>
            </a:extLst>
          </p:cNvPr>
          <p:cNvSpPr txBox="1"/>
          <p:nvPr/>
        </p:nvSpPr>
        <p:spPr>
          <a:xfrm>
            <a:off x="6316351" y="3519985"/>
            <a:ext cx="5525129" cy="836639"/>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GB" sz="1700" dirty="0">
                <a:latin typeface="Linkpen 17a Print" panose="03050602060000000000" pitchFamily="66" charset="77"/>
              </a:rPr>
              <a:t>Canley, </a:t>
            </a:r>
            <a:r>
              <a:rPr lang="en-GB" sz="1700" dirty="0" err="1">
                <a:latin typeface="Linkpen 17a Print" panose="03050602060000000000" pitchFamily="66" charset="77"/>
              </a:rPr>
              <a:t>Fletchamstead</a:t>
            </a:r>
            <a:r>
              <a:rPr lang="en-GB" sz="1700" dirty="0">
                <a:latin typeface="Linkpen 17a Print" panose="03050602060000000000" pitchFamily="66" charset="77"/>
              </a:rPr>
              <a:t> Highway managed by Standard Motor Company and H M Hobson.</a:t>
            </a:r>
          </a:p>
        </p:txBody>
      </p:sp>
      <p:sp>
        <p:nvSpPr>
          <p:cNvPr id="10" name="TextBox 9">
            <a:extLst>
              <a:ext uri="{FF2B5EF4-FFF2-40B4-BE49-F238E27FC236}">
                <a16:creationId xmlns:a16="http://schemas.microsoft.com/office/drawing/2014/main" id="{6E8D3C63-478B-2109-AC2C-C49980DA884A}"/>
              </a:ext>
            </a:extLst>
          </p:cNvPr>
          <p:cNvSpPr txBox="1"/>
          <p:nvPr/>
        </p:nvSpPr>
        <p:spPr>
          <a:xfrm>
            <a:off x="6363198" y="4550792"/>
            <a:ext cx="5478282" cy="444224"/>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GB" sz="1700" dirty="0">
                <a:latin typeface="Linkpen 17a Print" panose="03050602060000000000" pitchFamily="66" charset="77"/>
              </a:rPr>
              <a:t>Stoke </a:t>
            </a:r>
            <a:r>
              <a:rPr lang="en-GB" sz="1700" dirty="0" err="1">
                <a:latin typeface="Linkpen 17a Print" panose="03050602060000000000" pitchFamily="66" charset="77"/>
              </a:rPr>
              <a:t>Aldermoor</a:t>
            </a:r>
            <a:r>
              <a:rPr lang="en-GB" sz="1700" dirty="0">
                <a:latin typeface="Linkpen 17a Print" panose="03050602060000000000" pitchFamily="66" charset="77"/>
              </a:rPr>
              <a:t> Lane managed by Humber</a:t>
            </a:r>
          </a:p>
        </p:txBody>
      </p:sp>
      <p:sp>
        <p:nvSpPr>
          <p:cNvPr id="12" name="TextBox 11">
            <a:extLst>
              <a:ext uri="{FF2B5EF4-FFF2-40B4-BE49-F238E27FC236}">
                <a16:creationId xmlns:a16="http://schemas.microsoft.com/office/drawing/2014/main" id="{DA3E7E4D-BF0C-39CC-06C7-86CBD07102FA}"/>
              </a:ext>
            </a:extLst>
          </p:cNvPr>
          <p:cNvSpPr txBox="1"/>
          <p:nvPr/>
        </p:nvSpPr>
        <p:spPr>
          <a:xfrm>
            <a:off x="6355175" y="5189184"/>
            <a:ext cx="5664190" cy="45204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GB" sz="1700" dirty="0">
                <a:latin typeface="Linkpen 17a Print" panose="03050602060000000000" pitchFamily="66" charset="77"/>
              </a:rPr>
              <a:t>Ryton managed by Humber</a:t>
            </a:r>
          </a:p>
        </p:txBody>
      </p:sp>
      <p:pic>
        <p:nvPicPr>
          <p:cNvPr id="17" name="Picture 16">
            <a:extLst>
              <a:ext uri="{FF2B5EF4-FFF2-40B4-BE49-F238E27FC236}">
                <a16:creationId xmlns:a16="http://schemas.microsoft.com/office/drawing/2014/main" id="{3C653F67-8373-DA42-1425-B801E7D09154}"/>
              </a:ext>
              <a:ext uri="{C183D7F6-B498-43B3-948B-1728B52AA6E4}">
                <adec:decorative xmlns:adec="http://schemas.microsoft.com/office/drawing/2017/decorative" val="1"/>
              </a:ext>
            </a:extLst>
          </p:cNvPr>
          <p:cNvPicPr>
            <a:picLocks noChangeAspect="1"/>
          </p:cNvPicPr>
          <p:nvPr/>
        </p:nvPicPr>
        <p:blipFill rotWithShape="1">
          <a:blip r:embed="rId5"/>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3852806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3" grpId="0"/>
      <p:bldP spid="6" grpId="0"/>
      <p:bldP spid="8" grpId="0"/>
      <p:bldP spid="9" grpId="0"/>
      <p:bldP spid="10"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FF59967-F810-E678-5D87-57E9FD7C9C99}"/>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An Industrial City</a:t>
            </a:r>
          </a:p>
        </p:txBody>
      </p:sp>
      <p:sp>
        <p:nvSpPr>
          <p:cNvPr id="4" name="TextBox 3">
            <a:extLst>
              <a:ext uri="{FF2B5EF4-FFF2-40B4-BE49-F238E27FC236}">
                <a16:creationId xmlns:a16="http://schemas.microsoft.com/office/drawing/2014/main" id="{FB9BE667-B7E1-3290-96F8-BD37D0B51895}"/>
              </a:ext>
            </a:extLst>
          </p:cNvPr>
          <p:cNvSpPr txBox="1"/>
          <p:nvPr/>
        </p:nvSpPr>
        <p:spPr>
          <a:xfrm>
            <a:off x="668553" y="940273"/>
            <a:ext cx="5153514" cy="2589170"/>
          </a:xfrm>
          <a:prstGeom prst="rect">
            <a:avLst/>
          </a:prstGeom>
          <a:noFill/>
        </p:spPr>
        <p:txBody>
          <a:bodyPr wrap="square">
            <a:spAutoFit/>
          </a:bodyPr>
          <a:lstStyle/>
          <a:p>
            <a:pPr>
              <a:lnSpc>
                <a:spcPct val="150000"/>
              </a:lnSpc>
            </a:pPr>
            <a:r>
              <a:rPr lang="en-GB" sz="2200" dirty="0">
                <a:latin typeface="Linkpen 17a Print" panose="03050602060000000000" pitchFamily="66" charset="77"/>
              </a:rPr>
              <a:t>As an industrial city with the ability to produce important war time equipment, Coventry was seen as a target for German bombers. </a:t>
            </a:r>
          </a:p>
        </p:txBody>
      </p:sp>
      <p:sp>
        <p:nvSpPr>
          <p:cNvPr id="7" name="TextBox 6">
            <a:extLst>
              <a:ext uri="{FF2B5EF4-FFF2-40B4-BE49-F238E27FC236}">
                <a16:creationId xmlns:a16="http://schemas.microsoft.com/office/drawing/2014/main" id="{87D1DA4A-DFA0-5589-72D5-F5CBF1EAD5FB}"/>
              </a:ext>
            </a:extLst>
          </p:cNvPr>
          <p:cNvSpPr txBox="1"/>
          <p:nvPr/>
        </p:nvSpPr>
        <p:spPr>
          <a:xfrm>
            <a:off x="668553" y="3774574"/>
            <a:ext cx="5153514" cy="2081339"/>
          </a:xfrm>
          <a:prstGeom prst="rect">
            <a:avLst/>
          </a:prstGeom>
          <a:noFill/>
        </p:spPr>
        <p:txBody>
          <a:bodyPr wrap="square">
            <a:spAutoFit/>
          </a:bodyPr>
          <a:lstStyle/>
          <a:p>
            <a:pPr>
              <a:lnSpc>
                <a:spcPct val="150000"/>
              </a:lnSpc>
            </a:pPr>
            <a:r>
              <a:rPr lang="en-GB" sz="2200" dirty="0">
                <a:latin typeface="Linkpen 17a Print" panose="03050602060000000000" pitchFamily="66" charset="77"/>
              </a:rPr>
              <a:t>Between August and October 1940, there were 17 bombing raids on Coventry by the Luftwaffe.</a:t>
            </a:r>
          </a:p>
        </p:txBody>
      </p:sp>
      <p:grpSp>
        <p:nvGrpSpPr>
          <p:cNvPr id="8" name="Group 7" descr="A black and white Ariel photograph of a German bomber from the German air force. ">
            <a:extLst>
              <a:ext uri="{FF2B5EF4-FFF2-40B4-BE49-F238E27FC236}">
                <a16:creationId xmlns:a16="http://schemas.microsoft.com/office/drawing/2014/main" id="{506A1D78-72A4-1AD5-8750-289D0E593BB3}"/>
              </a:ext>
            </a:extLst>
          </p:cNvPr>
          <p:cNvGrpSpPr/>
          <p:nvPr/>
        </p:nvGrpSpPr>
        <p:grpSpPr>
          <a:xfrm>
            <a:off x="6096000" y="232358"/>
            <a:ext cx="5881266" cy="6410489"/>
            <a:chOff x="6096000" y="232358"/>
            <a:chExt cx="5881266" cy="6410489"/>
          </a:xfrm>
        </p:grpSpPr>
        <p:sp>
          <p:nvSpPr>
            <p:cNvPr id="10" name="TextBox 9">
              <a:extLst>
                <a:ext uri="{FF2B5EF4-FFF2-40B4-BE49-F238E27FC236}">
                  <a16:creationId xmlns:a16="http://schemas.microsoft.com/office/drawing/2014/main" id="{BDE64217-DA71-68E4-1FD7-3005E8A0F17D}"/>
                </a:ext>
              </a:extLst>
            </p:cNvPr>
            <p:cNvSpPr txBox="1"/>
            <p:nvPr/>
          </p:nvSpPr>
          <p:spPr>
            <a:xfrm>
              <a:off x="9792052" y="232358"/>
              <a:ext cx="2185214" cy="215444"/>
            </a:xfrm>
            <a:prstGeom prst="rect">
              <a:avLst/>
            </a:prstGeom>
            <a:noFill/>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GB" sz="800" dirty="0">
                  <a:latin typeface="Arial" panose="020B0604020202020204" pitchFamily="34" charset="0"/>
                  <a:cs typeface="Arial" panose="020B0604020202020204" pitchFamily="34" charset="0"/>
                </a:rPr>
                <a:t>© Public Domain from Wikimedia Commons</a:t>
              </a:r>
            </a:p>
          </p:txBody>
        </p:sp>
        <p:sp>
          <p:nvSpPr>
            <p:cNvPr id="6" name="Rectangle 5">
              <a:extLst>
                <a:ext uri="{FF2B5EF4-FFF2-40B4-BE49-F238E27FC236}">
                  <a16:creationId xmlns:a16="http://schemas.microsoft.com/office/drawing/2014/main" id="{A3039376-38B9-665F-28CD-7330DD3AA106}"/>
                </a:ext>
              </a:extLst>
            </p:cNvPr>
            <p:cNvSpPr/>
            <p:nvPr/>
          </p:nvSpPr>
          <p:spPr>
            <a:xfrm>
              <a:off x="6096000" y="232358"/>
              <a:ext cx="5881266" cy="641048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651C2647-50DA-D24D-79B3-3F0E4F4FE632}"/>
              </a:ext>
            </a:extLst>
          </p:cNvPr>
          <p:cNvSpPr txBox="1"/>
          <p:nvPr/>
        </p:nvSpPr>
        <p:spPr>
          <a:xfrm flipH="1">
            <a:off x="6641922" y="5017050"/>
            <a:ext cx="3512548" cy="1304203"/>
          </a:xfrm>
          <a:prstGeom prst="rect">
            <a:avLst/>
          </a:prstGeom>
          <a:ln w="25400"/>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en-GB" sz="1800" dirty="0">
                <a:latin typeface="Linkpen 17a Print" panose="03050602060000000000" pitchFamily="66" charset="77"/>
              </a:rPr>
              <a:t> A German</a:t>
            </a:r>
            <a:r>
              <a:rPr lang="en-GB" dirty="0">
                <a:latin typeface="Linkpen 17a Print" panose="03050602060000000000" pitchFamily="66" charset="77"/>
              </a:rPr>
              <a:t> </a:t>
            </a:r>
            <a:r>
              <a:rPr lang="en-GB" sz="1800" dirty="0">
                <a:latin typeface="Linkpen 17a Print" panose="03050602060000000000" pitchFamily="66" charset="77"/>
              </a:rPr>
              <a:t>bomber </a:t>
            </a:r>
          </a:p>
          <a:p>
            <a:pPr>
              <a:lnSpc>
                <a:spcPct val="150000"/>
              </a:lnSpc>
            </a:pPr>
            <a:r>
              <a:rPr lang="en-GB" dirty="0">
                <a:latin typeface="Linkpen 17a Print" panose="03050602060000000000" pitchFamily="66" charset="77"/>
              </a:rPr>
              <a:t> </a:t>
            </a:r>
            <a:r>
              <a:rPr lang="en-GB" sz="1800" dirty="0">
                <a:latin typeface="Linkpen 17a Print" panose="03050602060000000000" pitchFamily="66" charset="77"/>
              </a:rPr>
              <a:t>from the Luftwaffe </a:t>
            </a:r>
          </a:p>
          <a:p>
            <a:pPr>
              <a:lnSpc>
                <a:spcPct val="150000"/>
              </a:lnSpc>
            </a:pPr>
            <a:r>
              <a:rPr lang="en-GB" sz="1800" dirty="0">
                <a:latin typeface="Linkpen 17a Print" panose="03050602060000000000" pitchFamily="66" charset="77"/>
              </a:rPr>
              <a:t> (the German air force). </a:t>
            </a:r>
          </a:p>
        </p:txBody>
      </p:sp>
      <p:pic>
        <p:nvPicPr>
          <p:cNvPr id="3" name="Picture 2">
            <a:extLst>
              <a:ext uri="{FF2B5EF4-FFF2-40B4-BE49-F238E27FC236}">
                <a16:creationId xmlns:a16="http://schemas.microsoft.com/office/drawing/2014/main" id="{7805AACC-5B16-F916-9A52-F72B0DB52D73}"/>
              </a:ext>
              <a:ext uri="{C183D7F6-B498-43B3-948B-1728B52AA6E4}">
                <adec:decorative xmlns:adec="http://schemas.microsoft.com/office/drawing/2017/decorative" val="1"/>
              </a:ext>
            </a:extLst>
          </p:cNvPr>
          <p:cNvPicPr>
            <a:picLocks noChangeAspect="1"/>
          </p:cNvPicPr>
          <p:nvPr/>
        </p:nvPicPr>
        <p:blipFill rotWithShape="1">
          <a:blip r:embed="rId3"/>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1127249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5644B6C-8A26-A212-8563-26229841831B}"/>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Early Bombing Raids</a:t>
            </a:r>
          </a:p>
        </p:txBody>
      </p:sp>
      <p:sp>
        <p:nvSpPr>
          <p:cNvPr id="4" name="TextBox 3">
            <a:extLst>
              <a:ext uri="{FF2B5EF4-FFF2-40B4-BE49-F238E27FC236}">
                <a16:creationId xmlns:a16="http://schemas.microsoft.com/office/drawing/2014/main" id="{FB9BE667-B7E1-3290-96F8-BD37D0B51895}"/>
              </a:ext>
            </a:extLst>
          </p:cNvPr>
          <p:cNvSpPr txBox="1"/>
          <p:nvPr/>
        </p:nvSpPr>
        <p:spPr>
          <a:xfrm>
            <a:off x="672139" y="2247121"/>
            <a:ext cx="4346901" cy="2262158"/>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The early bombing raids could not prepare Coventry for what was to come.</a:t>
            </a:r>
          </a:p>
        </p:txBody>
      </p:sp>
      <p:grpSp>
        <p:nvGrpSpPr>
          <p:cNvPr id="8" name="Group 7" descr="A photograph of Coventry Cathedral reduced to rubble. ">
            <a:extLst>
              <a:ext uri="{FF2B5EF4-FFF2-40B4-BE49-F238E27FC236}">
                <a16:creationId xmlns:a16="http://schemas.microsoft.com/office/drawing/2014/main" id="{AD4B2227-7911-870C-C661-DF9918B97353}"/>
              </a:ext>
            </a:extLst>
          </p:cNvPr>
          <p:cNvGrpSpPr/>
          <p:nvPr/>
        </p:nvGrpSpPr>
        <p:grpSpPr>
          <a:xfrm>
            <a:off x="5019040" y="233416"/>
            <a:ext cx="6976916" cy="6409431"/>
            <a:chOff x="5019040" y="233416"/>
            <a:chExt cx="6976916" cy="6409431"/>
          </a:xfrm>
        </p:grpSpPr>
        <p:sp>
          <p:nvSpPr>
            <p:cNvPr id="5" name="TextBox 4">
              <a:extLst>
                <a:ext uri="{FF2B5EF4-FFF2-40B4-BE49-F238E27FC236}">
                  <a16:creationId xmlns:a16="http://schemas.microsoft.com/office/drawing/2014/main" id="{444086B3-9DAD-C13D-F754-5E810089FA8B}"/>
                </a:ext>
              </a:extLst>
            </p:cNvPr>
            <p:cNvSpPr txBox="1"/>
            <p:nvPr/>
          </p:nvSpPr>
          <p:spPr>
            <a:xfrm>
              <a:off x="10751705" y="233416"/>
              <a:ext cx="1244251" cy="215444"/>
            </a:xfrm>
            <a:prstGeom prst="rect">
              <a:avLst/>
            </a:prstGeom>
            <a:noFill/>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GB" sz="800" dirty="0">
                  <a:latin typeface="Arial" panose="020B0604020202020204" pitchFamily="34" charset="0"/>
                  <a:cs typeface="Arial" panose="020B0604020202020204" pitchFamily="34" charset="0"/>
                </a:rPr>
                <a:t>© </a:t>
              </a:r>
              <a:r>
                <a:rPr lang="en-GB" sz="800" dirty="0" err="1">
                  <a:latin typeface="Arial" panose="020B0604020202020204" pitchFamily="34" charset="0"/>
                  <a:cs typeface="Arial" panose="020B0604020202020204" pitchFamily="34" charset="0"/>
                </a:rPr>
                <a:t>Alamy</a:t>
              </a:r>
              <a:r>
                <a:rPr lang="en-GB" sz="800" dirty="0">
                  <a:latin typeface="Arial" panose="020B0604020202020204" pitchFamily="34" charset="0"/>
                  <a:cs typeface="Arial" panose="020B0604020202020204" pitchFamily="34" charset="0"/>
                </a:rPr>
                <a:t> ref: 2F8CD3G</a:t>
              </a:r>
            </a:p>
          </p:txBody>
        </p:sp>
        <p:sp>
          <p:nvSpPr>
            <p:cNvPr id="7" name="Rectangle 6">
              <a:extLst>
                <a:ext uri="{FF2B5EF4-FFF2-40B4-BE49-F238E27FC236}">
                  <a16:creationId xmlns:a16="http://schemas.microsoft.com/office/drawing/2014/main" id="{33B21BAF-0943-EB25-8CAE-FCB36B767FCE}"/>
                </a:ext>
              </a:extLst>
            </p:cNvPr>
            <p:cNvSpPr/>
            <p:nvPr/>
          </p:nvSpPr>
          <p:spPr>
            <a:xfrm>
              <a:off x="5019040" y="233416"/>
              <a:ext cx="6976916" cy="640943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extBox 2">
            <a:extLst>
              <a:ext uri="{FF2B5EF4-FFF2-40B4-BE49-F238E27FC236}">
                <a16:creationId xmlns:a16="http://schemas.microsoft.com/office/drawing/2014/main" id="{E84DA50A-6888-38A4-CC59-4923AA39F024}"/>
              </a:ext>
            </a:extLst>
          </p:cNvPr>
          <p:cNvSpPr txBox="1"/>
          <p:nvPr/>
        </p:nvSpPr>
        <p:spPr>
          <a:xfrm flipH="1">
            <a:off x="5100243" y="5519407"/>
            <a:ext cx="5226845" cy="800219"/>
          </a:xfrm>
          <a:prstGeom prst="rect">
            <a:avLst/>
          </a:prstGeom>
          <a:ln w="25400"/>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en-GB" sz="1600" dirty="0">
                <a:latin typeface="Linkpen 17a Print" panose="03050602060000000000" pitchFamily="66" charset="77"/>
              </a:rPr>
              <a:t> The Cathedral reduced to rubble on </a:t>
            </a:r>
          </a:p>
          <a:p>
            <a:pPr>
              <a:lnSpc>
                <a:spcPct val="150000"/>
              </a:lnSpc>
            </a:pPr>
            <a:r>
              <a:rPr lang="en-GB" sz="1600" dirty="0">
                <a:latin typeface="Linkpen 17a Print" panose="03050602060000000000" pitchFamily="66" charset="77"/>
              </a:rPr>
              <a:t> the morning of the 15</a:t>
            </a:r>
            <a:r>
              <a:rPr lang="en-GB" sz="1600" baseline="30000" dirty="0">
                <a:latin typeface="Linkpen 17a Print" panose="03050602060000000000" pitchFamily="66" charset="77"/>
              </a:rPr>
              <a:t>th</a:t>
            </a:r>
            <a:r>
              <a:rPr lang="en-GB" sz="1600" dirty="0">
                <a:latin typeface="Linkpen 17a Print" panose="03050602060000000000" pitchFamily="66" charset="77"/>
              </a:rPr>
              <a:t> of November 1940.</a:t>
            </a:r>
          </a:p>
        </p:txBody>
      </p:sp>
      <p:pic>
        <p:nvPicPr>
          <p:cNvPr id="2" name="Picture 1">
            <a:extLst>
              <a:ext uri="{FF2B5EF4-FFF2-40B4-BE49-F238E27FC236}">
                <a16:creationId xmlns:a16="http://schemas.microsoft.com/office/drawing/2014/main" id="{2D4CDDC3-2756-13EA-74A8-CFF7AC172779}"/>
              </a:ext>
              <a:ext uri="{C183D7F6-B498-43B3-948B-1728B52AA6E4}">
                <adec:decorative xmlns:adec="http://schemas.microsoft.com/office/drawing/2017/decorative" val="1"/>
              </a:ext>
            </a:extLst>
          </p:cNvPr>
          <p:cNvPicPr>
            <a:picLocks noChangeAspect="1"/>
          </p:cNvPicPr>
          <p:nvPr/>
        </p:nvPicPr>
        <p:blipFill rotWithShape="1">
          <a:blip r:embed="rId3"/>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3306766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6561BEC-53BB-BD26-E4A3-402B64D6D94F}"/>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The 10 hour raid</a:t>
            </a:r>
          </a:p>
        </p:txBody>
      </p:sp>
      <p:sp>
        <p:nvSpPr>
          <p:cNvPr id="2" name="TextBox 1">
            <a:extLst>
              <a:ext uri="{FF2B5EF4-FFF2-40B4-BE49-F238E27FC236}">
                <a16:creationId xmlns:a16="http://schemas.microsoft.com/office/drawing/2014/main" id="{E64D781B-F57E-D797-8D37-74240CC0DEA6}"/>
              </a:ext>
            </a:extLst>
          </p:cNvPr>
          <p:cNvSpPr txBox="1"/>
          <p:nvPr/>
        </p:nvSpPr>
        <p:spPr>
          <a:xfrm>
            <a:off x="579602" y="610887"/>
            <a:ext cx="4247041" cy="2806538"/>
          </a:xfrm>
          <a:prstGeom prst="rect">
            <a:avLst/>
          </a:prstGeom>
          <a:noFill/>
        </p:spPr>
        <p:txBody>
          <a:bodyPr wrap="square" rtlCol="0">
            <a:spAutoFit/>
          </a:bodyPr>
          <a:lstStyle/>
          <a:p>
            <a:pPr>
              <a:lnSpc>
                <a:spcPct val="150000"/>
              </a:lnSpc>
            </a:pPr>
            <a:r>
              <a:rPr lang="en-GB" sz="1700" dirty="0">
                <a:latin typeface="Linkpen 17a Print" panose="03050602060000000000" pitchFamily="66" charset="77"/>
              </a:rPr>
              <a:t>On the 14</a:t>
            </a:r>
            <a:r>
              <a:rPr lang="en-GB" sz="1700" baseline="30000" dirty="0">
                <a:latin typeface="Linkpen 17a Print" panose="03050602060000000000" pitchFamily="66" charset="77"/>
              </a:rPr>
              <a:t>th</a:t>
            </a:r>
            <a:r>
              <a:rPr lang="en-GB" sz="1700" dirty="0">
                <a:latin typeface="Linkpen 17a Print" panose="03050602060000000000" pitchFamily="66" charset="77"/>
              </a:rPr>
              <a:t> of November 1940 and into the early hours of the 15th, Coventry was subjected to the most intensive single night of bombing that any British city endured in the whole of World War 2.</a:t>
            </a:r>
          </a:p>
        </p:txBody>
      </p:sp>
      <p:sp>
        <p:nvSpPr>
          <p:cNvPr id="4" name="TextBox 3">
            <a:extLst>
              <a:ext uri="{FF2B5EF4-FFF2-40B4-BE49-F238E27FC236}">
                <a16:creationId xmlns:a16="http://schemas.microsoft.com/office/drawing/2014/main" id="{FF084235-9292-3A7E-4BED-CF58EABB8E41}"/>
              </a:ext>
            </a:extLst>
          </p:cNvPr>
          <p:cNvSpPr txBox="1"/>
          <p:nvPr/>
        </p:nvSpPr>
        <p:spPr>
          <a:xfrm>
            <a:off x="579602" y="3616286"/>
            <a:ext cx="4385937" cy="2414122"/>
          </a:xfrm>
          <a:prstGeom prst="rect">
            <a:avLst/>
          </a:prstGeom>
          <a:noFill/>
        </p:spPr>
        <p:txBody>
          <a:bodyPr wrap="square" rtlCol="0">
            <a:spAutoFit/>
          </a:bodyPr>
          <a:lstStyle/>
          <a:p>
            <a:pPr>
              <a:lnSpc>
                <a:spcPct val="150000"/>
              </a:lnSpc>
            </a:pPr>
            <a:r>
              <a:rPr lang="en-GB" sz="1700" dirty="0">
                <a:latin typeface="Linkpen 17a Print" panose="03050602060000000000" pitchFamily="66" charset="77"/>
              </a:rPr>
              <a:t>During the 10 hour raid, more than 1,500 bombs were dropped on Coventry. Over 4,300 homes were destroyed and around two-thirds of the city’s buildings were damaged.</a:t>
            </a:r>
          </a:p>
        </p:txBody>
      </p:sp>
      <p:grpSp>
        <p:nvGrpSpPr>
          <p:cNvPr id="13" name="Group 12" descr="A photograph of Coventry Cathedral reduced to rubble. ">
            <a:extLst>
              <a:ext uri="{FF2B5EF4-FFF2-40B4-BE49-F238E27FC236}">
                <a16:creationId xmlns:a16="http://schemas.microsoft.com/office/drawing/2014/main" id="{7475A6EB-E069-B34B-4C61-A56BE99C2517}"/>
              </a:ext>
            </a:extLst>
          </p:cNvPr>
          <p:cNvGrpSpPr/>
          <p:nvPr/>
        </p:nvGrpSpPr>
        <p:grpSpPr>
          <a:xfrm>
            <a:off x="4965539" y="233416"/>
            <a:ext cx="7030417" cy="6449772"/>
            <a:chOff x="4965539" y="233416"/>
            <a:chExt cx="7030417" cy="6449772"/>
          </a:xfrm>
        </p:grpSpPr>
        <p:sp>
          <p:nvSpPr>
            <p:cNvPr id="7" name="TextBox 6">
              <a:extLst>
                <a:ext uri="{FF2B5EF4-FFF2-40B4-BE49-F238E27FC236}">
                  <a16:creationId xmlns:a16="http://schemas.microsoft.com/office/drawing/2014/main" id="{A297B068-EAEB-0A72-7047-DD511EF461B9}"/>
                </a:ext>
              </a:extLst>
            </p:cNvPr>
            <p:cNvSpPr txBox="1"/>
            <p:nvPr/>
          </p:nvSpPr>
          <p:spPr>
            <a:xfrm>
              <a:off x="10751705" y="233416"/>
              <a:ext cx="1244251" cy="215444"/>
            </a:xfrm>
            <a:prstGeom prst="rect">
              <a:avLst/>
            </a:prstGeom>
            <a:noFill/>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GB" sz="800" dirty="0">
                  <a:latin typeface="Arial" panose="020B0604020202020204" pitchFamily="34" charset="0"/>
                  <a:cs typeface="Arial" panose="020B0604020202020204" pitchFamily="34" charset="0"/>
                </a:rPr>
                <a:t>© </a:t>
              </a:r>
              <a:r>
                <a:rPr lang="en-GB" sz="800" dirty="0" err="1">
                  <a:latin typeface="Arial" panose="020B0604020202020204" pitchFamily="34" charset="0"/>
                  <a:cs typeface="Arial" panose="020B0604020202020204" pitchFamily="34" charset="0"/>
                </a:rPr>
                <a:t>Alamy</a:t>
              </a:r>
              <a:r>
                <a:rPr lang="en-GB" sz="800" dirty="0">
                  <a:latin typeface="Arial" panose="020B0604020202020204" pitchFamily="34" charset="0"/>
                  <a:cs typeface="Arial" panose="020B0604020202020204" pitchFamily="34" charset="0"/>
                </a:rPr>
                <a:t> ref: 2F8CD3G</a:t>
              </a:r>
            </a:p>
          </p:txBody>
        </p:sp>
        <p:sp>
          <p:nvSpPr>
            <p:cNvPr id="12" name="Rectangle 11">
              <a:extLst>
                <a:ext uri="{FF2B5EF4-FFF2-40B4-BE49-F238E27FC236}">
                  <a16:creationId xmlns:a16="http://schemas.microsoft.com/office/drawing/2014/main" id="{F6932371-E23C-19C4-5021-C9BC7DF5FFD4}"/>
                </a:ext>
              </a:extLst>
            </p:cNvPr>
            <p:cNvSpPr/>
            <p:nvPr/>
          </p:nvSpPr>
          <p:spPr>
            <a:xfrm>
              <a:off x="4965539" y="233416"/>
              <a:ext cx="7030417" cy="644977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4A4A173D-214D-8A37-5968-151D97F3CE6E}"/>
              </a:ext>
            </a:extLst>
          </p:cNvPr>
          <p:cNvSpPr txBox="1"/>
          <p:nvPr/>
        </p:nvSpPr>
        <p:spPr>
          <a:xfrm flipH="1">
            <a:off x="5100243" y="5519407"/>
            <a:ext cx="5226845" cy="800219"/>
          </a:xfrm>
          <a:prstGeom prst="rect">
            <a:avLst/>
          </a:prstGeom>
          <a:ln w="25400"/>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en-GB" sz="1600" dirty="0">
                <a:latin typeface="Linkpen 17a Print" panose="03050602060000000000" pitchFamily="66" charset="77"/>
              </a:rPr>
              <a:t> The Cathedral reduced to rubble on </a:t>
            </a:r>
          </a:p>
          <a:p>
            <a:pPr>
              <a:lnSpc>
                <a:spcPct val="150000"/>
              </a:lnSpc>
            </a:pPr>
            <a:r>
              <a:rPr lang="en-GB" sz="1600" dirty="0">
                <a:latin typeface="Linkpen 17a Print" panose="03050602060000000000" pitchFamily="66" charset="77"/>
              </a:rPr>
              <a:t> the morning of the 15</a:t>
            </a:r>
            <a:r>
              <a:rPr lang="en-GB" sz="1600" baseline="30000" dirty="0">
                <a:latin typeface="Linkpen 17a Print" panose="03050602060000000000" pitchFamily="66" charset="77"/>
              </a:rPr>
              <a:t>th</a:t>
            </a:r>
            <a:r>
              <a:rPr lang="en-GB" sz="1600" dirty="0">
                <a:latin typeface="Linkpen 17a Print" panose="03050602060000000000" pitchFamily="66" charset="77"/>
              </a:rPr>
              <a:t> of November 1940.</a:t>
            </a:r>
          </a:p>
        </p:txBody>
      </p:sp>
      <p:pic>
        <p:nvPicPr>
          <p:cNvPr id="6" name="Picture 5">
            <a:extLst>
              <a:ext uri="{FF2B5EF4-FFF2-40B4-BE49-F238E27FC236}">
                <a16:creationId xmlns:a16="http://schemas.microsoft.com/office/drawing/2014/main" id="{8CDD3EB4-6521-4CB2-D64A-6BE0605AE929}"/>
              </a:ext>
              <a:ext uri="{C183D7F6-B498-43B3-948B-1728B52AA6E4}">
                <adec:decorative xmlns:adec="http://schemas.microsoft.com/office/drawing/2017/decorative" val="1"/>
              </a:ext>
            </a:extLst>
          </p:cNvPr>
          <p:cNvPicPr>
            <a:picLocks noChangeAspect="1"/>
          </p:cNvPicPr>
          <p:nvPr/>
        </p:nvPicPr>
        <p:blipFill rotWithShape="1">
          <a:blip r:embed="rId3"/>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278556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531E0B8-DB2A-1EDB-9F11-302301859FC7}"/>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Bomb Damage</a:t>
            </a:r>
          </a:p>
        </p:txBody>
      </p:sp>
      <p:grpSp>
        <p:nvGrpSpPr>
          <p:cNvPr id="8" name="Group 7" descr="A photograph of a postcard that shows Broadgate before the bomb damage. ">
            <a:extLst>
              <a:ext uri="{FF2B5EF4-FFF2-40B4-BE49-F238E27FC236}">
                <a16:creationId xmlns:a16="http://schemas.microsoft.com/office/drawing/2014/main" id="{0756FD8D-036F-F192-963C-19C034C19B2E}"/>
              </a:ext>
            </a:extLst>
          </p:cNvPr>
          <p:cNvGrpSpPr/>
          <p:nvPr/>
        </p:nvGrpSpPr>
        <p:grpSpPr>
          <a:xfrm>
            <a:off x="713832" y="936822"/>
            <a:ext cx="5680772" cy="3620349"/>
            <a:chOff x="713832" y="936822"/>
            <a:chExt cx="5680772" cy="3620349"/>
          </a:xfrm>
        </p:grpSpPr>
        <p:pic>
          <p:nvPicPr>
            <p:cNvPr id="5" name="Picture 4" descr="A street with buildings and cars&#10;&#10;Description automatically generated with medium confidence">
              <a:extLst>
                <a:ext uri="{FF2B5EF4-FFF2-40B4-BE49-F238E27FC236}">
                  <a16:creationId xmlns:a16="http://schemas.microsoft.com/office/drawing/2014/main" id="{914F8D2B-76FE-50D2-43D3-A7601D82932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3832" y="947222"/>
              <a:ext cx="5680772" cy="3609949"/>
            </a:xfrm>
            <a:prstGeom prst="rect">
              <a:avLst/>
            </a:prstGeom>
            <a:ln w="25400">
              <a:solidFill>
                <a:schemeClr val="tx1"/>
              </a:solidFill>
            </a:ln>
          </p:spPr>
        </p:pic>
        <p:sp>
          <p:nvSpPr>
            <p:cNvPr id="7" name="TextBox 6">
              <a:extLst>
                <a:ext uri="{FF2B5EF4-FFF2-40B4-BE49-F238E27FC236}">
                  <a16:creationId xmlns:a16="http://schemas.microsoft.com/office/drawing/2014/main" id="{DA56F3F0-D8C1-EACD-D869-65F0245818BB}"/>
                </a:ext>
              </a:extLst>
            </p:cNvPr>
            <p:cNvSpPr txBox="1"/>
            <p:nvPr/>
          </p:nvSpPr>
          <p:spPr>
            <a:xfrm>
              <a:off x="4357395" y="936822"/>
              <a:ext cx="2034531" cy="215444"/>
            </a:xfrm>
            <a:prstGeom prst="rect">
              <a:avLst/>
            </a:prstGeom>
            <a:noFill/>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GB" sz="800" dirty="0">
                  <a:latin typeface="Calibri" panose="020F0502020204030204" pitchFamily="34" charset="0"/>
                  <a:cs typeface="Calibri" panose="020F0502020204030204" pitchFamily="34" charset="0"/>
                </a:rPr>
                <a:t>© Public Domain from Wikimedia Commons</a:t>
              </a:r>
            </a:p>
          </p:txBody>
        </p:sp>
      </p:grpSp>
      <p:pic>
        <p:nvPicPr>
          <p:cNvPr id="2" name="Picture 1">
            <a:extLst>
              <a:ext uri="{FF2B5EF4-FFF2-40B4-BE49-F238E27FC236}">
                <a16:creationId xmlns:a16="http://schemas.microsoft.com/office/drawing/2014/main" id="{EE06352B-734C-EAFA-D6CD-A8D44E9C19C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839747" y="4810193"/>
            <a:ext cx="324875" cy="230832"/>
          </a:xfrm>
          <a:prstGeom prst="rect">
            <a:avLst/>
          </a:prstGeom>
        </p:spPr>
      </p:pic>
      <p:sp>
        <p:nvSpPr>
          <p:cNvPr id="3" name="TextBox 2">
            <a:extLst>
              <a:ext uri="{FF2B5EF4-FFF2-40B4-BE49-F238E27FC236}">
                <a16:creationId xmlns:a16="http://schemas.microsoft.com/office/drawing/2014/main" id="{ED9564B2-6D42-2483-AB52-96FDCDE74A7C}"/>
              </a:ext>
            </a:extLst>
          </p:cNvPr>
          <p:cNvSpPr txBox="1"/>
          <p:nvPr/>
        </p:nvSpPr>
        <p:spPr>
          <a:xfrm flipH="1">
            <a:off x="1117600" y="4690910"/>
            <a:ext cx="5235695" cy="88870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en-GB" dirty="0">
                <a:latin typeface="Linkpen 17a Print" panose="03050602060000000000" pitchFamily="66" charset="77"/>
              </a:rPr>
              <a:t>This postcard from 1939 shows Broadgate before the bomb damage.</a:t>
            </a:r>
          </a:p>
        </p:txBody>
      </p:sp>
      <p:grpSp>
        <p:nvGrpSpPr>
          <p:cNvPr id="11" name="Group 10" descr="A black and white photograph of the damage caused my the bombs to Broadgate. ">
            <a:extLst>
              <a:ext uri="{FF2B5EF4-FFF2-40B4-BE49-F238E27FC236}">
                <a16:creationId xmlns:a16="http://schemas.microsoft.com/office/drawing/2014/main" id="{4E8F56C1-4B4D-A218-CAB0-45DE8929F85E}"/>
              </a:ext>
            </a:extLst>
          </p:cNvPr>
          <p:cNvGrpSpPr/>
          <p:nvPr/>
        </p:nvGrpSpPr>
        <p:grpSpPr>
          <a:xfrm>
            <a:off x="6663587" y="915485"/>
            <a:ext cx="4862084" cy="3641686"/>
            <a:chOff x="6663587" y="915485"/>
            <a:chExt cx="4862084" cy="3641686"/>
          </a:xfrm>
        </p:grpSpPr>
        <p:pic>
          <p:nvPicPr>
            <p:cNvPr id="6" name="Picture 5" descr="A city destroyed by earthquake&#10;&#10;Description automatically generated">
              <a:extLst>
                <a:ext uri="{FF2B5EF4-FFF2-40B4-BE49-F238E27FC236}">
                  <a16:creationId xmlns:a16="http://schemas.microsoft.com/office/drawing/2014/main" id="{CD4CD024-96E1-EFB3-0330-6B25AB98E9B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63587" y="941057"/>
              <a:ext cx="4799516" cy="3616114"/>
            </a:xfrm>
            <a:prstGeom prst="rect">
              <a:avLst/>
            </a:prstGeom>
            <a:ln w="25400">
              <a:solidFill>
                <a:schemeClr val="tx1"/>
              </a:solidFill>
            </a:ln>
          </p:spPr>
        </p:pic>
        <p:sp>
          <p:nvSpPr>
            <p:cNvPr id="10" name="TextBox 9">
              <a:extLst>
                <a:ext uri="{FF2B5EF4-FFF2-40B4-BE49-F238E27FC236}">
                  <a16:creationId xmlns:a16="http://schemas.microsoft.com/office/drawing/2014/main" id="{BDE64217-DA71-68E4-1FD7-3005E8A0F17D}"/>
                </a:ext>
              </a:extLst>
            </p:cNvPr>
            <p:cNvSpPr txBox="1"/>
            <p:nvPr/>
          </p:nvSpPr>
          <p:spPr>
            <a:xfrm>
              <a:off x="9491140" y="915485"/>
              <a:ext cx="2034531" cy="215444"/>
            </a:xfrm>
            <a:prstGeom prst="rect">
              <a:avLst/>
            </a:prstGeom>
            <a:noFill/>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GB" sz="800" dirty="0">
                  <a:latin typeface="Calibri" panose="020F0502020204030204" pitchFamily="34" charset="0"/>
                  <a:cs typeface="Calibri" panose="020F0502020204030204" pitchFamily="34" charset="0"/>
                </a:rPr>
                <a:t>© Public Domain from Wikimedia Commons</a:t>
              </a:r>
            </a:p>
          </p:txBody>
        </p:sp>
      </p:grpSp>
      <p:pic>
        <p:nvPicPr>
          <p:cNvPr id="4" name="Picture 3">
            <a:extLst>
              <a:ext uri="{FF2B5EF4-FFF2-40B4-BE49-F238E27FC236}">
                <a16:creationId xmlns:a16="http://schemas.microsoft.com/office/drawing/2014/main" id="{6E257D79-909C-7BCC-C70E-83DFA07568F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6710452" y="4810194"/>
            <a:ext cx="324875" cy="230832"/>
          </a:xfrm>
          <a:prstGeom prst="rect">
            <a:avLst/>
          </a:prstGeom>
        </p:spPr>
      </p:pic>
      <p:sp>
        <p:nvSpPr>
          <p:cNvPr id="9" name="TextBox 8">
            <a:extLst>
              <a:ext uri="{FF2B5EF4-FFF2-40B4-BE49-F238E27FC236}">
                <a16:creationId xmlns:a16="http://schemas.microsoft.com/office/drawing/2014/main" id="{651C2647-50DA-D24D-79B3-3F0E4F4FE632}"/>
              </a:ext>
            </a:extLst>
          </p:cNvPr>
          <p:cNvSpPr txBox="1"/>
          <p:nvPr/>
        </p:nvSpPr>
        <p:spPr>
          <a:xfrm flipH="1">
            <a:off x="7036883" y="4690910"/>
            <a:ext cx="4799517" cy="88870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en-GB" dirty="0">
                <a:latin typeface="Linkpen 17a Print" panose="03050602060000000000" pitchFamily="66" charset="77"/>
              </a:rPr>
              <a:t>Here you can see the </a:t>
            </a:r>
          </a:p>
          <a:p>
            <a:pPr>
              <a:lnSpc>
                <a:spcPct val="150000"/>
              </a:lnSpc>
            </a:pPr>
            <a:r>
              <a:rPr lang="en-GB" dirty="0">
                <a:latin typeface="Linkpen 17a Print" panose="03050602060000000000" pitchFamily="66" charset="77"/>
              </a:rPr>
              <a:t>damage caused by the bombs.</a:t>
            </a:r>
          </a:p>
        </p:txBody>
      </p:sp>
      <p:pic>
        <p:nvPicPr>
          <p:cNvPr id="12" name="Picture 11">
            <a:extLst>
              <a:ext uri="{FF2B5EF4-FFF2-40B4-BE49-F238E27FC236}">
                <a16:creationId xmlns:a16="http://schemas.microsoft.com/office/drawing/2014/main" id="{56E1F419-2EA7-BCC4-901E-99222D50654B}"/>
              </a:ext>
              <a:ext uri="{C183D7F6-B498-43B3-948B-1728B52AA6E4}">
                <adec:decorative xmlns:adec="http://schemas.microsoft.com/office/drawing/2017/decorative" val="1"/>
              </a:ext>
            </a:extLst>
          </p:cNvPr>
          <p:cNvPicPr>
            <a:picLocks noChangeAspect="1"/>
          </p:cNvPicPr>
          <p:nvPr/>
        </p:nvPicPr>
        <p:blipFill rotWithShape="1">
          <a:blip r:embed="rId6"/>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2136749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26123507-36E5-DE82-A82A-B78A2DDC83FA}"/>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Bomb Damage Part 2</a:t>
            </a:r>
          </a:p>
        </p:txBody>
      </p:sp>
      <p:grpSp>
        <p:nvGrpSpPr>
          <p:cNvPr id="7" name="Group 6" descr="A black and white photograph of rescuers looking for survivors in the rubble of a house destroyed by the bombings. ">
            <a:extLst>
              <a:ext uri="{FF2B5EF4-FFF2-40B4-BE49-F238E27FC236}">
                <a16:creationId xmlns:a16="http://schemas.microsoft.com/office/drawing/2014/main" id="{F1C609DA-1A6C-4622-9074-C18E5FE4AC21}"/>
              </a:ext>
            </a:extLst>
          </p:cNvPr>
          <p:cNvGrpSpPr/>
          <p:nvPr/>
        </p:nvGrpSpPr>
        <p:grpSpPr>
          <a:xfrm>
            <a:off x="1696210" y="442126"/>
            <a:ext cx="4036859" cy="4779739"/>
            <a:chOff x="1696210" y="442126"/>
            <a:chExt cx="4036859" cy="4779739"/>
          </a:xfrm>
        </p:grpSpPr>
        <p:pic>
          <p:nvPicPr>
            <p:cNvPr id="2" name="Picture 1" descr="A group of men standing in front of a destroyed building&#10;&#10;Description automatically generated">
              <a:extLst>
                <a:ext uri="{FF2B5EF4-FFF2-40B4-BE49-F238E27FC236}">
                  <a16:creationId xmlns:a16="http://schemas.microsoft.com/office/drawing/2014/main" id="{DC5F6097-8E5A-A311-8114-178504BEADB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5333"/>
            <a:stretch/>
          </p:blipFill>
          <p:spPr>
            <a:xfrm>
              <a:off x="1696210" y="465551"/>
              <a:ext cx="3970420" cy="4756314"/>
            </a:xfrm>
            <a:prstGeom prst="rect">
              <a:avLst/>
            </a:prstGeom>
            <a:ln w="25400">
              <a:solidFill>
                <a:schemeClr val="tx1"/>
              </a:solidFill>
            </a:ln>
          </p:spPr>
        </p:pic>
        <p:sp>
          <p:nvSpPr>
            <p:cNvPr id="8" name="TextBox 7">
              <a:extLst>
                <a:ext uri="{FF2B5EF4-FFF2-40B4-BE49-F238E27FC236}">
                  <a16:creationId xmlns:a16="http://schemas.microsoft.com/office/drawing/2014/main" id="{4CB515A2-1C79-0F16-EA15-D3C43ED24B48}"/>
                </a:ext>
              </a:extLst>
            </p:cNvPr>
            <p:cNvSpPr txBox="1"/>
            <p:nvPr/>
          </p:nvSpPr>
          <p:spPr>
            <a:xfrm>
              <a:off x="4461567" y="442126"/>
              <a:ext cx="1271502" cy="215444"/>
            </a:xfrm>
            <a:prstGeom prst="rect">
              <a:avLst/>
            </a:prstGeom>
            <a:noFill/>
          </p:spPr>
          <p:txBody>
            <a:bodyPr wrap="none" rtlCol="0">
              <a:spAutoFit/>
            </a:bodyPr>
            <a:lstStyle/>
            <a:p>
              <a:r>
                <a:rPr lang="en-GB" sz="800" dirty="0">
                  <a:latin typeface="Arial" panose="020B0604020202020204" pitchFamily="34" charset="0"/>
                  <a:cs typeface="Arial" panose="020B0604020202020204" pitchFamily="34" charset="0"/>
                </a:rPr>
                <a:t>© </a:t>
              </a:r>
              <a:r>
                <a:rPr lang="en-GB" sz="800" dirty="0" err="1">
                  <a:latin typeface="Arial" panose="020B0604020202020204" pitchFamily="34" charset="0"/>
                  <a:cs typeface="Arial" panose="020B0604020202020204" pitchFamily="34" charset="0"/>
                </a:rPr>
                <a:t>Alamy</a:t>
              </a:r>
              <a:r>
                <a:rPr lang="en-GB" sz="800" dirty="0">
                  <a:latin typeface="Arial" panose="020B0604020202020204" pitchFamily="34" charset="0"/>
                  <a:cs typeface="Arial" panose="020B0604020202020204" pitchFamily="34" charset="0"/>
                </a:rPr>
                <a:t> ref: 2HHTK0A</a:t>
              </a:r>
            </a:p>
          </p:txBody>
        </p:sp>
      </p:grpSp>
      <p:pic>
        <p:nvPicPr>
          <p:cNvPr id="5" name="Picture 4">
            <a:extLst>
              <a:ext uri="{FF2B5EF4-FFF2-40B4-BE49-F238E27FC236}">
                <a16:creationId xmlns:a16="http://schemas.microsoft.com/office/drawing/2014/main" id="{330740D3-0CFF-7F1B-292D-FE993936B3F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1675385" y="5407653"/>
            <a:ext cx="324875" cy="230832"/>
          </a:xfrm>
          <a:prstGeom prst="rect">
            <a:avLst/>
          </a:prstGeom>
        </p:spPr>
      </p:pic>
      <p:sp>
        <p:nvSpPr>
          <p:cNvPr id="3" name="TextBox 2">
            <a:extLst>
              <a:ext uri="{FF2B5EF4-FFF2-40B4-BE49-F238E27FC236}">
                <a16:creationId xmlns:a16="http://schemas.microsoft.com/office/drawing/2014/main" id="{ED9564B2-6D42-2483-AB52-96FDCDE74A7C}"/>
              </a:ext>
            </a:extLst>
          </p:cNvPr>
          <p:cNvSpPr txBox="1"/>
          <p:nvPr/>
        </p:nvSpPr>
        <p:spPr>
          <a:xfrm flipH="1">
            <a:off x="1975182" y="5317109"/>
            <a:ext cx="3636584" cy="800219"/>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en-GB" sz="1600" dirty="0">
                <a:latin typeface="Linkpen 17a Print" panose="03050602060000000000" pitchFamily="66" charset="77"/>
              </a:rPr>
              <a:t>Rescuers looking for survivors in the rubble of a house.</a:t>
            </a:r>
          </a:p>
        </p:txBody>
      </p:sp>
      <p:grpSp>
        <p:nvGrpSpPr>
          <p:cNvPr id="10" name="Group 9" descr="A black and white photograph of people inspecting the damage caused by the bombing. The silhouette of the cathedral can be seen in the background. ">
            <a:extLst>
              <a:ext uri="{FF2B5EF4-FFF2-40B4-BE49-F238E27FC236}">
                <a16:creationId xmlns:a16="http://schemas.microsoft.com/office/drawing/2014/main" id="{9F3A3FA7-779B-B89F-8621-6904EE73873E}"/>
              </a:ext>
            </a:extLst>
          </p:cNvPr>
          <p:cNvGrpSpPr/>
          <p:nvPr/>
        </p:nvGrpSpPr>
        <p:grpSpPr>
          <a:xfrm>
            <a:off x="6118793" y="434055"/>
            <a:ext cx="4419744" cy="4782138"/>
            <a:chOff x="6118793" y="434055"/>
            <a:chExt cx="4419744" cy="4782138"/>
          </a:xfrm>
        </p:grpSpPr>
        <p:pic>
          <p:nvPicPr>
            <p:cNvPr id="4" name="Picture 3" descr="A group of people walking in a city&#10;&#10;Description automatically generated">
              <a:extLst>
                <a:ext uri="{FF2B5EF4-FFF2-40B4-BE49-F238E27FC236}">
                  <a16:creationId xmlns:a16="http://schemas.microsoft.com/office/drawing/2014/main" id="{961CA545-9FA1-F32B-4A63-D4BFD5215F3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b="15063"/>
            <a:stretch/>
          </p:blipFill>
          <p:spPr>
            <a:xfrm>
              <a:off x="6118793" y="459879"/>
              <a:ext cx="4273440" cy="4756314"/>
            </a:xfrm>
            <a:prstGeom prst="rect">
              <a:avLst/>
            </a:prstGeom>
            <a:ln w="25400">
              <a:solidFill>
                <a:schemeClr val="tx1"/>
              </a:solidFill>
            </a:ln>
          </p:spPr>
        </p:pic>
        <p:sp>
          <p:nvSpPr>
            <p:cNvPr id="12" name="TextBox 11">
              <a:extLst>
                <a:ext uri="{FF2B5EF4-FFF2-40B4-BE49-F238E27FC236}">
                  <a16:creationId xmlns:a16="http://schemas.microsoft.com/office/drawing/2014/main" id="{60C81B39-0468-BAEB-70F5-12C0D0D5F9FB}"/>
                </a:ext>
              </a:extLst>
            </p:cNvPr>
            <p:cNvSpPr txBox="1"/>
            <p:nvPr/>
          </p:nvSpPr>
          <p:spPr>
            <a:xfrm>
              <a:off x="9267035" y="434055"/>
              <a:ext cx="1271502" cy="215444"/>
            </a:xfrm>
            <a:prstGeom prst="rect">
              <a:avLst/>
            </a:prstGeom>
            <a:noFill/>
          </p:spPr>
          <p:txBody>
            <a:bodyPr wrap="square">
              <a:spAutoFit/>
            </a:bodyPr>
            <a:lstStyle/>
            <a:p>
              <a:r>
                <a:rPr lang="en-GB" sz="800" dirty="0">
                  <a:latin typeface="Arial" panose="020B0604020202020204" pitchFamily="34" charset="0"/>
                  <a:cs typeface="Arial" panose="020B0604020202020204" pitchFamily="34" charset="0"/>
                </a:rPr>
                <a:t>© </a:t>
              </a:r>
              <a:r>
                <a:rPr lang="en-GB" sz="800" dirty="0" err="1">
                  <a:latin typeface="Arial" panose="020B0604020202020204" pitchFamily="34" charset="0"/>
                  <a:cs typeface="Arial" panose="020B0604020202020204" pitchFamily="34" charset="0"/>
                </a:rPr>
                <a:t>Alamy</a:t>
              </a:r>
              <a:r>
                <a:rPr lang="en-GB" sz="800" dirty="0">
                  <a:latin typeface="Arial" panose="020B0604020202020204" pitchFamily="34" charset="0"/>
                  <a:cs typeface="Arial" panose="020B0604020202020204" pitchFamily="34" charset="0"/>
                </a:rPr>
                <a:t> ref: 2J7JJ3B</a:t>
              </a:r>
            </a:p>
          </p:txBody>
        </p:sp>
      </p:grpSp>
      <p:pic>
        <p:nvPicPr>
          <p:cNvPr id="6" name="Picture 5">
            <a:extLst>
              <a:ext uri="{FF2B5EF4-FFF2-40B4-BE49-F238E27FC236}">
                <a16:creationId xmlns:a16="http://schemas.microsoft.com/office/drawing/2014/main" id="{212D115E-3C2E-A3F2-75E1-01640FEDFFF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6120628" y="5407654"/>
            <a:ext cx="324875" cy="230832"/>
          </a:xfrm>
          <a:prstGeom prst="rect">
            <a:avLst/>
          </a:prstGeom>
        </p:spPr>
      </p:pic>
      <p:sp>
        <p:nvSpPr>
          <p:cNvPr id="9" name="TextBox 8">
            <a:extLst>
              <a:ext uri="{FF2B5EF4-FFF2-40B4-BE49-F238E27FC236}">
                <a16:creationId xmlns:a16="http://schemas.microsoft.com/office/drawing/2014/main" id="{651C2647-50DA-D24D-79B3-3F0E4F4FE632}"/>
              </a:ext>
            </a:extLst>
          </p:cNvPr>
          <p:cNvSpPr txBox="1"/>
          <p:nvPr/>
        </p:nvSpPr>
        <p:spPr>
          <a:xfrm flipH="1">
            <a:off x="6416691" y="5311437"/>
            <a:ext cx="4052903" cy="800219"/>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en-GB" sz="1600" dirty="0">
                <a:latin typeface="Linkpen 17a Print" panose="03050602060000000000" pitchFamily="66" charset="77"/>
              </a:rPr>
              <a:t>People inspecting the damage </a:t>
            </a:r>
          </a:p>
          <a:p>
            <a:pPr>
              <a:lnSpc>
                <a:spcPct val="150000"/>
              </a:lnSpc>
            </a:pPr>
            <a:r>
              <a:rPr lang="en-GB" sz="1600" dirty="0">
                <a:latin typeface="Linkpen 17a Print" panose="03050602060000000000" pitchFamily="66" charset="77"/>
              </a:rPr>
              <a:t>in the aftermath of the bombing.</a:t>
            </a:r>
          </a:p>
        </p:txBody>
      </p:sp>
      <p:pic>
        <p:nvPicPr>
          <p:cNvPr id="11" name="Picture 10">
            <a:extLst>
              <a:ext uri="{FF2B5EF4-FFF2-40B4-BE49-F238E27FC236}">
                <a16:creationId xmlns:a16="http://schemas.microsoft.com/office/drawing/2014/main" id="{24CC22CD-65C4-EB7F-4B72-AA104055B3DE}"/>
              </a:ext>
              <a:ext uri="{C183D7F6-B498-43B3-948B-1728B52AA6E4}">
                <adec:decorative xmlns:adec="http://schemas.microsoft.com/office/drawing/2017/decorative" val="1"/>
              </a:ext>
            </a:extLst>
          </p:cNvPr>
          <p:cNvPicPr>
            <a:picLocks noChangeAspect="1"/>
          </p:cNvPicPr>
          <p:nvPr/>
        </p:nvPicPr>
        <p:blipFill rotWithShape="1">
          <a:blip r:embed="rId6"/>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2641500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66EF74-8361-0A5C-1C1D-4AFB41FEC218}"/>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The Destruction Left Behind</a:t>
            </a:r>
          </a:p>
        </p:txBody>
      </p:sp>
      <p:sp>
        <p:nvSpPr>
          <p:cNvPr id="13" name="TextBox 12">
            <a:extLst>
              <a:ext uri="{FF2B5EF4-FFF2-40B4-BE49-F238E27FC236}">
                <a16:creationId xmlns:a16="http://schemas.microsoft.com/office/drawing/2014/main" id="{859856E4-E09D-AF54-61B0-7AD51E9E4A74}"/>
              </a:ext>
            </a:extLst>
          </p:cNvPr>
          <p:cNvSpPr txBox="1"/>
          <p:nvPr/>
        </p:nvSpPr>
        <p:spPr>
          <a:xfrm>
            <a:off x="893636" y="1666349"/>
            <a:ext cx="3598905" cy="3270126"/>
          </a:xfrm>
          <a:prstGeom prst="rect">
            <a:avLst/>
          </a:prstGeom>
          <a:noFill/>
        </p:spPr>
        <p:txBody>
          <a:bodyPr wrap="square">
            <a:spAutoFit/>
          </a:bodyPr>
          <a:lstStyle/>
          <a:p>
            <a:pPr>
              <a:lnSpc>
                <a:spcPct val="150000"/>
              </a:lnSpc>
            </a:pPr>
            <a:r>
              <a:rPr lang="en-GB" sz="2800" dirty="0">
                <a:latin typeface="Linkpen 17a Print" panose="03050602060000000000" pitchFamily="66" charset="77"/>
              </a:rPr>
              <a:t>This footage from the time shows some of the destruction left behind. </a:t>
            </a:r>
          </a:p>
        </p:txBody>
      </p:sp>
      <p:pic>
        <p:nvPicPr>
          <p:cNvPr id="4" name="Picture 3" descr="A black and white photograph of a destroyed building surrounded by rubble. &#10;">
            <a:extLst>
              <a:ext uri="{FF2B5EF4-FFF2-40B4-BE49-F238E27FC236}">
                <a16:creationId xmlns:a16="http://schemas.microsoft.com/office/drawing/2014/main" id="{75A19058-4871-30D1-6E48-6F8AF016FE41}"/>
              </a:ext>
            </a:extLst>
          </p:cNvPr>
          <p:cNvPicPr>
            <a:picLocks noChangeAspect="1"/>
          </p:cNvPicPr>
          <p:nvPr/>
        </p:nvPicPr>
        <p:blipFill>
          <a:blip r:embed="rId3"/>
          <a:stretch>
            <a:fillRect/>
          </a:stretch>
        </p:blipFill>
        <p:spPr>
          <a:xfrm>
            <a:off x="4728157" y="945368"/>
            <a:ext cx="6439912" cy="5016498"/>
          </a:xfrm>
          <a:prstGeom prst="rect">
            <a:avLst/>
          </a:prstGeom>
          <a:ln w="25400">
            <a:solidFill>
              <a:schemeClr val="tx1"/>
            </a:solidFill>
          </a:ln>
        </p:spPr>
      </p:pic>
      <p:pic>
        <p:nvPicPr>
          <p:cNvPr id="11" name="Picture 10" descr="A video link that reads 'Watch Footage, opens external link'. ">
            <a:hlinkClick r:id="rId4"/>
            <a:extLst>
              <a:ext uri="{FF2B5EF4-FFF2-40B4-BE49-F238E27FC236}">
                <a16:creationId xmlns:a16="http://schemas.microsoft.com/office/drawing/2014/main" id="{6DFDED38-8E9E-A574-2B73-09DF8854F08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19313" y="2968100"/>
            <a:ext cx="3657600" cy="736600"/>
          </a:xfrm>
          <a:prstGeom prst="rect">
            <a:avLst/>
          </a:prstGeom>
        </p:spPr>
      </p:pic>
      <p:pic>
        <p:nvPicPr>
          <p:cNvPr id="2" name="Picture 1">
            <a:extLst>
              <a:ext uri="{FF2B5EF4-FFF2-40B4-BE49-F238E27FC236}">
                <a16:creationId xmlns:a16="http://schemas.microsoft.com/office/drawing/2014/main" id="{DB571BA0-2BA0-9AF8-DB5C-4A60BBDA0F27}"/>
              </a:ext>
              <a:ext uri="{C183D7F6-B498-43B3-948B-1728B52AA6E4}">
                <adec:decorative xmlns:adec="http://schemas.microsoft.com/office/drawing/2017/decorative" val="1"/>
              </a:ext>
            </a:extLst>
          </p:cNvPr>
          <p:cNvPicPr>
            <a:picLocks noChangeAspect="1"/>
          </p:cNvPicPr>
          <p:nvPr/>
        </p:nvPicPr>
        <p:blipFill rotWithShape="1">
          <a:blip r:embed="rId6"/>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590964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843C3A3-A7CC-561A-F9AA-5FF072F7DFE8}"/>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The Remains of The Cathedral</a:t>
            </a:r>
          </a:p>
        </p:txBody>
      </p:sp>
      <p:sp>
        <p:nvSpPr>
          <p:cNvPr id="13" name="TextBox 12">
            <a:extLst>
              <a:ext uri="{FF2B5EF4-FFF2-40B4-BE49-F238E27FC236}">
                <a16:creationId xmlns:a16="http://schemas.microsoft.com/office/drawing/2014/main" id="{859856E4-E09D-AF54-61B0-7AD51E9E4A74}"/>
              </a:ext>
            </a:extLst>
          </p:cNvPr>
          <p:cNvSpPr txBox="1"/>
          <p:nvPr/>
        </p:nvSpPr>
        <p:spPr>
          <a:xfrm>
            <a:off x="692644" y="707001"/>
            <a:ext cx="3682586" cy="282385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This aerial photograph taken in 1946 shows lots of areas of bare ground where buildings had been destroyed by bombing.</a:t>
            </a:r>
          </a:p>
        </p:txBody>
      </p:sp>
      <p:sp>
        <p:nvSpPr>
          <p:cNvPr id="3" name="TextBox 2">
            <a:extLst>
              <a:ext uri="{FF2B5EF4-FFF2-40B4-BE49-F238E27FC236}">
                <a16:creationId xmlns:a16="http://schemas.microsoft.com/office/drawing/2014/main" id="{3F3AAB9B-FF9A-E926-06F7-A4DFCA8B2738}"/>
              </a:ext>
            </a:extLst>
          </p:cNvPr>
          <p:cNvSpPr txBox="1"/>
          <p:nvPr/>
        </p:nvSpPr>
        <p:spPr>
          <a:xfrm>
            <a:off x="692643" y="3631409"/>
            <a:ext cx="3682586" cy="2369880"/>
          </a:xfrm>
          <a:prstGeom prst="rect">
            <a:avLst/>
          </a:prstGeom>
          <a:noFill/>
        </p:spPr>
        <p:txBody>
          <a:bodyPr wrap="square">
            <a:spAutoFit/>
          </a:bodyPr>
          <a:lstStyle/>
          <a:p>
            <a:r>
              <a:rPr lang="en-GB" sz="3700" dirty="0">
                <a:solidFill>
                  <a:srgbClr val="B64B77"/>
                </a:solidFill>
                <a:latin typeface="Superclarendon Rg" panose="02000505080000020003" pitchFamily="2" charset="77"/>
              </a:rPr>
              <a:t>Can you see the remains of the cathedral?</a:t>
            </a:r>
          </a:p>
        </p:txBody>
      </p:sp>
      <p:grpSp>
        <p:nvGrpSpPr>
          <p:cNvPr id="9" name="Group 8" descr="A black and white Ariel photograph of Coventry. ">
            <a:extLst>
              <a:ext uri="{FF2B5EF4-FFF2-40B4-BE49-F238E27FC236}">
                <a16:creationId xmlns:a16="http://schemas.microsoft.com/office/drawing/2014/main" id="{5069BE40-0C48-C8DA-8CAD-CFE3BD5995D5}"/>
              </a:ext>
            </a:extLst>
          </p:cNvPr>
          <p:cNvGrpSpPr/>
          <p:nvPr/>
        </p:nvGrpSpPr>
        <p:grpSpPr>
          <a:xfrm>
            <a:off x="4667602" y="188259"/>
            <a:ext cx="7327174" cy="6454510"/>
            <a:chOff x="4667602" y="188259"/>
            <a:chExt cx="7327174" cy="6454510"/>
          </a:xfrm>
        </p:grpSpPr>
        <p:sp>
          <p:nvSpPr>
            <p:cNvPr id="6" name="TextBox 5">
              <a:extLst>
                <a:ext uri="{FF2B5EF4-FFF2-40B4-BE49-F238E27FC236}">
                  <a16:creationId xmlns:a16="http://schemas.microsoft.com/office/drawing/2014/main" id="{AB3A2215-F95E-47E3-3953-9B0A5D01C221}"/>
                </a:ext>
              </a:extLst>
            </p:cNvPr>
            <p:cNvSpPr txBox="1"/>
            <p:nvPr/>
          </p:nvSpPr>
          <p:spPr>
            <a:xfrm>
              <a:off x="4667602" y="6427325"/>
              <a:ext cx="3287678" cy="215444"/>
            </a:xfrm>
            <a:prstGeom prst="rect">
              <a:avLst/>
            </a:prstGeom>
            <a:noFill/>
          </p:spPr>
          <p:txBody>
            <a:bodyPr wrap="square">
              <a:spAutoFit/>
            </a:bodyPr>
            <a:lstStyle/>
            <a:p>
              <a:r>
                <a:rPr lang="en-GB" sz="800" dirty="0">
                  <a:solidFill>
                    <a:schemeClr val="bg1"/>
                  </a:solidFill>
                  <a:latin typeface="Arial" panose="020B0604020202020204" pitchFamily="34" charset="0"/>
                  <a:cs typeface="Arial" panose="020B0604020202020204" pitchFamily="34" charset="0"/>
                </a:rPr>
                <a:t>© Historic England Archive (</a:t>
              </a:r>
              <a:r>
                <a:rPr lang="en-GB" sz="800" dirty="0" err="1">
                  <a:solidFill>
                    <a:schemeClr val="bg1"/>
                  </a:solidFill>
                  <a:latin typeface="Arial" panose="020B0604020202020204" pitchFamily="34" charset="0"/>
                  <a:cs typeface="Arial" panose="020B0604020202020204" pitchFamily="34" charset="0"/>
                </a:rPr>
                <a:t>Aerofilms</a:t>
              </a:r>
              <a:r>
                <a:rPr lang="en-GB" sz="800" dirty="0">
                  <a:solidFill>
                    <a:schemeClr val="bg1"/>
                  </a:solidFill>
                  <a:latin typeface="Arial" panose="020B0604020202020204" pitchFamily="34" charset="0"/>
                  <a:cs typeface="Arial" panose="020B0604020202020204" pitchFamily="34" charset="0"/>
                </a:rPr>
                <a:t> Collection) Ref: EAW001831</a:t>
              </a:r>
            </a:p>
          </p:txBody>
        </p:sp>
        <p:sp>
          <p:nvSpPr>
            <p:cNvPr id="8" name="Rectangle 7">
              <a:extLst>
                <a:ext uri="{FF2B5EF4-FFF2-40B4-BE49-F238E27FC236}">
                  <a16:creationId xmlns:a16="http://schemas.microsoft.com/office/drawing/2014/main" id="{F46AE0CB-931B-62CE-3A60-6D14605734CD}"/>
                </a:ext>
              </a:extLst>
            </p:cNvPr>
            <p:cNvSpPr/>
            <p:nvPr/>
          </p:nvSpPr>
          <p:spPr>
            <a:xfrm>
              <a:off x="4667602" y="188259"/>
              <a:ext cx="7327174" cy="64545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Oval 3" descr="A purple circle highlighting the remains of the cathedral. ">
            <a:extLst>
              <a:ext uri="{FF2B5EF4-FFF2-40B4-BE49-F238E27FC236}">
                <a16:creationId xmlns:a16="http://schemas.microsoft.com/office/drawing/2014/main" id="{3179EDD2-088B-9400-BAB0-74926B94A75A}"/>
              </a:ext>
            </a:extLst>
          </p:cNvPr>
          <p:cNvSpPr/>
          <p:nvPr/>
        </p:nvSpPr>
        <p:spPr>
          <a:xfrm>
            <a:off x="7307486" y="2776981"/>
            <a:ext cx="3179178" cy="3179178"/>
          </a:xfrm>
          <a:prstGeom prst="ellipse">
            <a:avLst/>
          </a:prstGeom>
          <a:solidFill>
            <a:srgbClr val="B64B77">
              <a:alpha val="50271"/>
            </a:srgb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5399811-19FF-04EC-A191-4F0929BB505B}"/>
              </a:ext>
              <a:ext uri="{C183D7F6-B498-43B3-948B-1728B52AA6E4}">
                <adec:decorative xmlns:adec="http://schemas.microsoft.com/office/drawing/2017/decorative" val="1"/>
              </a:ext>
            </a:extLst>
          </p:cNvPr>
          <p:cNvPicPr>
            <a:picLocks noChangeAspect="1"/>
          </p:cNvPicPr>
          <p:nvPr/>
        </p:nvPicPr>
        <p:blipFill rotWithShape="1">
          <a:blip r:embed="rId3"/>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3834289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4AC05BF-3E36-C0FE-2F91-0F59D9617520}"/>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Winston Churchill</a:t>
            </a:r>
          </a:p>
        </p:txBody>
      </p:sp>
      <p:grpSp>
        <p:nvGrpSpPr>
          <p:cNvPr id="6" name="Group 5" descr="A black and white photograph of Winston Churchill visiting the ruins of Coventry Cathedral. ">
            <a:extLst>
              <a:ext uri="{FF2B5EF4-FFF2-40B4-BE49-F238E27FC236}">
                <a16:creationId xmlns:a16="http://schemas.microsoft.com/office/drawing/2014/main" id="{DAFC9C6A-C3DD-92FE-6FF7-CE973D95834F}"/>
              </a:ext>
            </a:extLst>
          </p:cNvPr>
          <p:cNvGrpSpPr/>
          <p:nvPr/>
        </p:nvGrpSpPr>
        <p:grpSpPr>
          <a:xfrm>
            <a:off x="237772" y="244286"/>
            <a:ext cx="7225346" cy="6438902"/>
            <a:chOff x="237772" y="244286"/>
            <a:chExt cx="7225346" cy="6438902"/>
          </a:xfrm>
        </p:grpSpPr>
        <p:sp>
          <p:nvSpPr>
            <p:cNvPr id="2" name="TextBox 1">
              <a:extLst>
                <a:ext uri="{FF2B5EF4-FFF2-40B4-BE49-F238E27FC236}">
                  <a16:creationId xmlns:a16="http://schemas.microsoft.com/office/drawing/2014/main" id="{0A3A0EFE-6C70-D12C-8EE5-AEEE525A91AA}"/>
                </a:ext>
              </a:extLst>
            </p:cNvPr>
            <p:cNvSpPr txBox="1"/>
            <p:nvPr/>
          </p:nvSpPr>
          <p:spPr>
            <a:xfrm>
              <a:off x="237772" y="244286"/>
              <a:ext cx="2238113" cy="215444"/>
            </a:xfrm>
            <a:prstGeom prst="rect">
              <a:avLst/>
            </a:prstGeom>
            <a:noFill/>
          </p:spPr>
          <p:txBody>
            <a:bodyPr wrap="none" rtlCol="0">
              <a:spAutoFit/>
            </a:bodyPr>
            <a:lstStyle/>
            <a:p>
              <a:r>
                <a:rPr lang="en-GB" sz="800" dirty="0">
                  <a:latin typeface="Arial" panose="020B0604020202020204" pitchFamily="34" charset="0"/>
                  <a:cs typeface="Arial" panose="020B0604020202020204" pitchFamily="34" charset="0"/>
                </a:rPr>
                <a:t>© Public Domain from Wikimedia Commons</a:t>
              </a:r>
            </a:p>
          </p:txBody>
        </p:sp>
        <p:sp>
          <p:nvSpPr>
            <p:cNvPr id="5" name="Rectangle 4">
              <a:extLst>
                <a:ext uri="{FF2B5EF4-FFF2-40B4-BE49-F238E27FC236}">
                  <a16:creationId xmlns:a16="http://schemas.microsoft.com/office/drawing/2014/main" id="{B6185884-AC19-F9DE-EEF7-5CC4463449BD}"/>
                </a:ext>
              </a:extLst>
            </p:cNvPr>
            <p:cNvSpPr/>
            <p:nvPr/>
          </p:nvSpPr>
          <p:spPr>
            <a:xfrm>
              <a:off x="237772" y="244286"/>
              <a:ext cx="7225346" cy="643890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a:extLst>
              <a:ext uri="{FF2B5EF4-FFF2-40B4-BE49-F238E27FC236}">
                <a16:creationId xmlns:a16="http://schemas.microsoft.com/office/drawing/2014/main" id="{859856E4-E09D-AF54-61B0-7AD51E9E4A74}"/>
              </a:ext>
            </a:extLst>
          </p:cNvPr>
          <p:cNvSpPr txBox="1"/>
          <p:nvPr/>
        </p:nvSpPr>
        <p:spPr>
          <a:xfrm>
            <a:off x="7893413" y="2035284"/>
            <a:ext cx="3598905" cy="2589170"/>
          </a:xfrm>
          <a:prstGeom prst="rect">
            <a:avLst/>
          </a:prstGeom>
          <a:noFill/>
        </p:spPr>
        <p:txBody>
          <a:bodyPr wrap="square">
            <a:spAutoFit/>
          </a:bodyPr>
          <a:lstStyle/>
          <a:p>
            <a:pPr>
              <a:lnSpc>
                <a:spcPct val="150000"/>
              </a:lnSpc>
            </a:pPr>
            <a:r>
              <a:rPr lang="en-GB" sz="2200" dirty="0">
                <a:latin typeface="Linkpen 17a Print" panose="03050602060000000000" pitchFamily="66" charset="77"/>
              </a:rPr>
              <a:t>Prime Minister, Winston Churchill visiting the ruins of Coventry Cathedral in September 1941.</a:t>
            </a:r>
          </a:p>
        </p:txBody>
      </p:sp>
      <p:pic>
        <p:nvPicPr>
          <p:cNvPr id="3" name="Picture 2">
            <a:extLst>
              <a:ext uri="{FF2B5EF4-FFF2-40B4-BE49-F238E27FC236}">
                <a16:creationId xmlns:a16="http://schemas.microsoft.com/office/drawing/2014/main" id="{23E6251C-F2E6-2C74-33B9-A0B2FC0C9943}"/>
              </a:ext>
              <a:ext uri="{C183D7F6-B498-43B3-948B-1728B52AA6E4}">
                <adec:decorative xmlns:adec="http://schemas.microsoft.com/office/drawing/2017/decorative" val="1"/>
              </a:ext>
            </a:extLst>
          </p:cNvPr>
          <p:cNvPicPr>
            <a:picLocks noChangeAspect="1"/>
          </p:cNvPicPr>
          <p:nvPr/>
        </p:nvPicPr>
        <p:blipFill rotWithShape="1">
          <a:blip r:embed="rId3"/>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3706675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08E755D-0764-1975-ECA7-68C246DC7F6B}"/>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Air Raids</a:t>
            </a:r>
          </a:p>
        </p:txBody>
      </p:sp>
      <p:sp>
        <p:nvSpPr>
          <p:cNvPr id="13" name="TextBox 12">
            <a:extLst>
              <a:ext uri="{FF2B5EF4-FFF2-40B4-BE49-F238E27FC236}">
                <a16:creationId xmlns:a16="http://schemas.microsoft.com/office/drawing/2014/main" id="{859856E4-E09D-AF54-61B0-7AD51E9E4A74}"/>
              </a:ext>
            </a:extLst>
          </p:cNvPr>
          <p:cNvSpPr txBox="1"/>
          <p:nvPr/>
        </p:nvSpPr>
        <p:spPr>
          <a:xfrm>
            <a:off x="846731" y="1061960"/>
            <a:ext cx="3598905" cy="1563377"/>
          </a:xfrm>
          <a:prstGeom prst="rect">
            <a:avLst/>
          </a:prstGeom>
          <a:noFill/>
        </p:spPr>
        <p:txBody>
          <a:bodyPr wrap="square">
            <a:spAutoFit/>
          </a:bodyPr>
          <a:lstStyle/>
          <a:p>
            <a:pPr>
              <a:lnSpc>
                <a:spcPct val="150000"/>
              </a:lnSpc>
            </a:pPr>
            <a:r>
              <a:rPr lang="en-GB" sz="2200" dirty="0">
                <a:latin typeface="Linkpen 17a Print" panose="03050602060000000000" pitchFamily="66" charset="77"/>
              </a:rPr>
              <a:t>Coventry was also subjected to raids in April 1941 and </a:t>
            </a:r>
          </a:p>
          <a:p>
            <a:pPr>
              <a:lnSpc>
                <a:spcPct val="150000"/>
              </a:lnSpc>
            </a:pPr>
            <a:r>
              <a:rPr lang="en-GB" sz="2200" dirty="0">
                <a:latin typeface="Linkpen 17a Print" panose="03050602060000000000" pitchFamily="66" charset="77"/>
              </a:rPr>
              <a:t>a final air raid in August 1942.</a:t>
            </a:r>
          </a:p>
        </p:txBody>
      </p:sp>
      <p:sp>
        <p:nvSpPr>
          <p:cNvPr id="3" name="TextBox 2">
            <a:extLst>
              <a:ext uri="{FF2B5EF4-FFF2-40B4-BE49-F238E27FC236}">
                <a16:creationId xmlns:a16="http://schemas.microsoft.com/office/drawing/2014/main" id="{BC043A3E-679A-BF5A-0BDA-4041BF91641C}"/>
              </a:ext>
            </a:extLst>
          </p:cNvPr>
          <p:cNvSpPr txBox="1"/>
          <p:nvPr/>
        </p:nvSpPr>
        <p:spPr>
          <a:xfrm>
            <a:off x="846731" y="3933165"/>
            <a:ext cx="3598905" cy="1573508"/>
          </a:xfrm>
          <a:prstGeom prst="rect">
            <a:avLst/>
          </a:prstGeom>
          <a:noFill/>
        </p:spPr>
        <p:txBody>
          <a:bodyPr wrap="square">
            <a:spAutoFit/>
          </a:bodyPr>
          <a:lstStyle/>
          <a:p>
            <a:pPr>
              <a:lnSpc>
                <a:spcPct val="150000"/>
              </a:lnSpc>
            </a:pPr>
            <a:r>
              <a:rPr lang="en-GB" sz="2200" dirty="0">
                <a:latin typeface="Linkpen 17a Print" panose="03050602060000000000" pitchFamily="66" charset="77"/>
              </a:rPr>
              <a:t>In total, 1,236 people were killed by air raids in the city.</a:t>
            </a:r>
          </a:p>
        </p:txBody>
      </p:sp>
      <p:grpSp>
        <p:nvGrpSpPr>
          <p:cNvPr id="8" name="Group 7" descr="A black and white photograph of children searching for books among the ruins of their school after a raid. ">
            <a:extLst>
              <a:ext uri="{FF2B5EF4-FFF2-40B4-BE49-F238E27FC236}">
                <a16:creationId xmlns:a16="http://schemas.microsoft.com/office/drawing/2014/main" id="{4A7C0979-F3C1-2CF6-054E-789833C1AFA8}"/>
              </a:ext>
            </a:extLst>
          </p:cNvPr>
          <p:cNvGrpSpPr/>
          <p:nvPr/>
        </p:nvGrpSpPr>
        <p:grpSpPr>
          <a:xfrm>
            <a:off x="4702317" y="256643"/>
            <a:ext cx="7305907" cy="6439992"/>
            <a:chOff x="4702317" y="256643"/>
            <a:chExt cx="7305907" cy="6439992"/>
          </a:xfrm>
        </p:grpSpPr>
        <p:sp>
          <p:nvSpPr>
            <p:cNvPr id="2" name="TextBox 1">
              <a:extLst>
                <a:ext uri="{FF2B5EF4-FFF2-40B4-BE49-F238E27FC236}">
                  <a16:creationId xmlns:a16="http://schemas.microsoft.com/office/drawing/2014/main" id="{0A3A0EFE-6C70-D12C-8EE5-AEEE525A91AA}"/>
                </a:ext>
              </a:extLst>
            </p:cNvPr>
            <p:cNvSpPr txBox="1"/>
            <p:nvPr/>
          </p:nvSpPr>
          <p:spPr>
            <a:xfrm>
              <a:off x="4702317" y="256643"/>
              <a:ext cx="2238113" cy="215444"/>
            </a:xfrm>
            <a:prstGeom prst="rect">
              <a:avLst/>
            </a:prstGeom>
            <a:noFill/>
          </p:spPr>
          <p:txBody>
            <a:bodyPr wrap="none" rtlCol="0">
              <a:spAutoFit/>
            </a:bodyPr>
            <a:lstStyle/>
            <a:p>
              <a:r>
                <a:rPr lang="en-GB" sz="800" dirty="0">
                  <a:latin typeface="Arial" panose="020B0604020202020204" pitchFamily="34" charset="0"/>
                  <a:cs typeface="Arial" panose="020B0604020202020204" pitchFamily="34" charset="0"/>
                </a:rPr>
                <a:t>© Public Domain from Wikimedia Commons</a:t>
              </a:r>
            </a:p>
          </p:txBody>
        </p:sp>
        <p:sp>
          <p:nvSpPr>
            <p:cNvPr id="7" name="Rectangle 6">
              <a:extLst>
                <a:ext uri="{FF2B5EF4-FFF2-40B4-BE49-F238E27FC236}">
                  <a16:creationId xmlns:a16="http://schemas.microsoft.com/office/drawing/2014/main" id="{C0C2DF84-CD23-5583-BCD3-3AF4222A3126}"/>
                </a:ext>
              </a:extLst>
            </p:cNvPr>
            <p:cNvSpPr/>
            <p:nvPr/>
          </p:nvSpPr>
          <p:spPr>
            <a:xfrm>
              <a:off x="4881282" y="256643"/>
              <a:ext cx="7126942" cy="643999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extBox 3">
            <a:extLst>
              <a:ext uri="{FF2B5EF4-FFF2-40B4-BE49-F238E27FC236}">
                <a16:creationId xmlns:a16="http://schemas.microsoft.com/office/drawing/2014/main" id="{78F27603-39B6-9F54-5256-1ACC9E45395A}"/>
              </a:ext>
            </a:extLst>
          </p:cNvPr>
          <p:cNvSpPr txBox="1"/>
          <p:nvPr/>
        </p:nvSpPr>
        <p:spPr>
          <a:xfrm>
            <a:off x="5045508" y="730052"/>
            <a:ext cx="6564526" cy="888705"/>
          </a:xfrm>
          <a:prstGeom prst="rect">
            <a:avLst/>
          </a:prstGeom>
          <a:ln w="25400"/>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en-GB" b="0" i="0" dirty="0">
                <a:solidFill>
                  <a:srgbClr val="202122"/>
                </a:solidFill>
                <a:effectLst/>
                <a:latin typeface="Linkpen 17a Print" panose="03050602060000000000" pitchFamily="66" charset="77"/>
              </a:rPr>
              <a:t> Children searching for books among the </a:t>
            </a:r>
          </a:p>
          <a:p>
            <a:pPr>
              <a:lnSpc>
                <a:spcPct val="150000"/>
              </a:lnSpc>
            </a:pPr>
            <a:r>
              <a:rPr lang="en-GB" dirty="0">
                <a:solidFill>
                  <a:srgbClr val="202122"/>
                </a:solidFill>
                <a:latin typeface="Linkpen 17a Print" panose="03050602060000000000" pitchFamily="66" charset="77"/>
              </a:rPr>
              <a:t> </a:t>
            </a:r>
            <a:r>
              <a:rPr lang="en-GB" b="0" i="0" dirty="0">
                <a:solidFill>
                  <a:srgbClr val="202122"/>
                </a:solidFill>
                <a:effectLst/>
                <a:latin typeface="Linkpen 17a Print" panose="03050602060000000000" pitchFamily="66" charset="77"/>
              </a:rPr>
              <a:t>ruins of their school after an April 1941 raid.</a:t>
            </a:r>
            <a:endParaRPr lang="en-GB" dirty="0">
              <a:latin typeface="Linkpen 17a Print" panose="03050602060000000000" pitchFamily="66" charset="77"/>
            </a:endParaRPr>
          </a:p>
        </p:txBody>
      </p:sp>
      <p:pic>
        <p:nvPicPr>
          <p:cNvPr id="5" name="Picture 4">
            <a:extLst>
              <a:ext uri="{FF2B5EF4-FFF2-40B4-BE49-F238E27FC236}">
                <a16:creationId xmlns:a16="http://schemas.microsoft.com/office/drawing/2014/main" id="{68A45BA2-08D1-3827-546C-DF9FC2B5BB70}"/>
              </a:ext>
              <a:ext uri="{C183D7F6-B498-43B3-948B-1728B52AA6E4}">
                <adec:decorative xmlns:adec="http://schemas.microsoft.com/office/drawing/2017/decorative" val="1"/>
              </a:ext>
            </a:extLst>
          </p:cNvPr>
          <p:cNvPicPr>
            <a:picLocks noChangeAspect="1"/>
          </p:cNvPicPr>
          <p:nvPr/>
        </p:nvPicPr>
        <p:blipFill rotWithShape="1">
          <a:blip r:embed="rId3"/>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3947599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FDAEB-D0AF-5DBB-76BD-BF45D8001C04}"/>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The invasion of Poland</a:t>
            </a:r>
          </a:p>
        </p:txBody>
      </p:sp>
      <p:sp>
        <p:nvSpPr>
          <p:cNvPr id="3" name="TextBox 2">
            <a:extLst>
              <a:ext uri="{FF2B5EF4-FFF2-40B4-BE49-F238E27FC236}">
                <a16:creationId xmlns:a16="http://schemas.microsoft.com/office/drawing/2014/main" id="{9E520B0C-C405-11CD-D175-938866106CF4}"/>
              </a:ext>
            </a:extLst>
          </p:cNvPr>
          <p:cNvSpPr txBox="1"/>
          <p:nvPr/>
        </p:nvSpPr>
        <p:spPr>
          <a:xfrm>
            <a:off x="670234" y="545855"/>
            <a:ext cx="11104494"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The invasion of Poland sparked a series of alliances and declarations of war. Many nations were drawn into the conflict. The war was fought between two major alliances: the Allies, which included Britain, the United States, and the Soviet Union, and the Axis powers, led by Germany, Italy, and Japan.</a:t>
            </a:r>
          </a:p>
        </p:txBody>
      </p:sp>
      <p:pic>
        <p:nvPicPr>
          <p:cNvPr id="4" name="Picture 3" descr="An image of a world map with blue highlighted Allies forces, red highlighted Axis Powers, and pale grey highlighted neutral countries and territories.&#10;&#10;The key on the right indicated red is 'Axis Powers (and their colonies), Blue is 'Allies (and their collonies), and pale grey is 'Neutral countries and territories'.">
            <a:extLst>
              <a:ext uri="{FF2B5EF4-FFF2-40B4-BE49-F238E27FC236}">
                <a16:creationId xmlns:a16="http://schemas.microsoft.com/office/drawing/2014/main" id="{99B172FB-161D-2C18-BB73-C41F7DC6CC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0330" y="2381846"/>
            <a:ext cx="11311150" cy="3881566"/>
          </a:xfrm>
          <a:prstGeom prst="rect">
            <a:avLst/>
          </a:prstGeom>
        </p:spPr>
      </p:pic>
    </p:spTree>
    <p:extLst>
      <p:ext uri="{BB962C8B-B14F-4D97-AF65-F5344CB8AC3E}">
        <p14:creationId xmlns:p14="http://schemas.microsoft.com/office/powerpoint/2010/main" val="1817025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866BBD-1E6D-95CF-4AE2-3E4A64920130}"/>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The End of World War 2</a:t>
            </a:r>
          </a:p>
        </p:txBody>
      </p:sp>
      <p:sp>
        <p:nvSpPr>
          <p:cNvPr id="7" name="Rectangle 6" descr="An illustrated background of the destroyed Coventry Cathedral. ">
            <a:extLst>
              <a:ext uri="{FF2B5EF4-FFF2-40B4-BE49-F238E27FC236}">
                <a16:creationId xmlns:a16="http://schemas.microsoft.com/office/drawing/2014/main" id="{D0BB8B27-7F51-516E-220A-B75A03B430C7}"/>
              </a:ext>
            </a:extLst>
          </p:cNvPr>
          <p:cNvSpPr/>
          <p:nvPr/>
        </p:nvSpPr>
        <p:spPr>
          <a:xfrm>
            <a:off x="0" y="-107576"/>
            <a:ext cx="12192000" cy="696557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236DE5A-1B70-ED93-36A8-8A3A04B6B882}"/>
              </a:ext>
            </a:extLst>
          </p:cNvPr>
          <p:cNvSpPr txBox="1"/>
          <p:nvPr/>
        </p:nvSpPr>
        <p:spPr>
          <a:xfrm>
            <a:off x="1152536" y="1489085"/>
            <a:ext cx="8443783" cy="584775"/>
          </a:xfrm>
          <a:prstGeom prst="rect">
            <a:avLst/>
          </a:prstGeom>
          <a:noFill/>
        </p:spPr>
        <p:txBody>
          <a:bodyPr wrap="square" rtlCol="0">
            <a:spAutoFit/>
          </a:bodyPr>
          <a:lstStyle/>
          <a:p>
            <a:r>
              <a:rPr lang="en-GB" sz="3200" dirty="0">
                <a:ln w="0"/>
                <a:effectLst>
                  <a:outerShdw blurRad="38100" dist="19050" dir="2700000" algn="tl" rotWithShape="0">
                    <a:schemeClr val="dk1">
                      <a:alpha val="40000"/>
                    </a:schemeClr>
                  </a:outerShdw>
                </a:effectLst>
                <a:latin typeface="Superclarendon Rg" panose="02000505080000020003" pitchFamily="2" charset="77"/>
              </a:rPr>
              <a:t>World War 2 ended on 8</a:t>
            </a:r>
            <a:r>
              <a:rPr lang="en-GB" sz="3200" baseline="30000" dirty="0">
                <a:ln w="0"/>
                <a:effectLst>
                  <a:outerShdw blurRad="38100" dist="19050" dir="2700000" algn="tl" rotWithShape="0">
                    <a:schemeClr val="dk1">
                      <a:alpha val="40000"/>
                    </a:schemeClr>
                  </a:outerShdw>
                </a:effectLst>
                <a:latin typeface="Superclarendon Rg" panose="02000505080000020003" pitchFamily="2" charset="77"/>
              </a:rPr>
              <a:t>th</a:t>
            </a:r>
            <a:r>
              <a:rPr lang="en-GB" sz="3200" dirty="0">
                <a:ln w="0"/>
                <a:effectLst>
                  <a:outerShdw blurRad="38100" dist="19050" dir="2700000" algn="tl" rotWithShape="0">
                    <a:schemeClr val="dk1">
                      <a:alpha val="40000"/>
                    </a:schemeClr>
                  </a:outerShdw>
                </a:effectLst>
                <a:latin typeface="Superclarendon Rg" panose="02000505080000020003" pitchFamily="2" charset="77"/>
              </a:rPr>
              <a:t> May 1945.</a:t>
            </a:r>
          </a:p>
        </p:txBody>
      </p:sp>
      <p:sp>
        <p:nvSpPr>
          <p:cNvPr id="13" name="TextBox 12">
            <a:extLst>
              <a:ext uri="{FF2B5EF4-FFF2-40B4-BE49-F238E27FC236}">
                <a16:creationId xmlns:a16="http://schemas.microsoft.com/office/drawing/2014/main" id="{859856E4-E09D-AF54-61B0-7AD51E9E4A74}"/>
              </a:ext>
            </a:extLst>
          </p:cNvPr>
          <p:cNvSpPr txBox="1"/>
          <p:nvPr/>
        </p:nvSpPr>
        <p:spPr>
          <a:xfrm>
            <a:off x="1152536" y="2264622"/>
            <a:ext cx="8443783" cy="3233578"/>
          </a:xfrm>
          <a:prstGeom prst="rect">
            <a:avLst/>
          </a:prstGeom>
          <a:solidFill>
            <a:schemeClr val="lt1">
              <a:alpha val="64000"/>
            </a:schemeClr>
          </a:solidFill>
        </p:spPr>
        <p:style>
          <a:lnRef idx="2">
            <a:schemeClr val="dk1"/>
          </a:lnRef>
          <a:fillRef idx="1">
            <a:schemeClr val="lt1"/>
          </a:fillRef>
          <a:effectRef idx="0">
            <a:schemeClr val="dk1"/>
          </a:effectRef>
          <a:fontRef idx="minor">
            <a:schemeClr val="dk1"/>
          </a:fontRef>
        </p:style>
        <p:txBody>
          <a:bodyPr wrap="square">
            <a:spAutoFit/>
          </a:bodyPr>
          <a:lstStyle/>
          <a:p>
            <a:pPr algn="ctr">
              <a:lnSpc>
                <a:spcPct val="150000"/>
              </a:lnSpc>
              <a:spcBef>
                <a:spcPts val="1200"/>
              </a:spcBef>
            </a:pPr>
            <a:r>
              <a:rPr lang="en-GB" sz="2300" dirty="0">
                <a:latin typeface="Linkpen 17a Print" panose="03050602060000000000" pitchFamily="66" charset="77"/>
              </a:rPr>
              <a:t>Whether they were away at war or working hard at home, the people of Coventry lived through incredibly difficult times between 1939 and 1945. Their bravery and fighting spirit made a huge contribution to the area and Britain as a whole. </a:t>
            </a:r>
          </a:p>
        </p:txBody>
      </p:sp>
      <p:pic>
        <p:nvPicPr>
          <p:cNvPr id="6" name="Picture 5" descr="A colour illustration of an Air raid Warden. He is wearing a protective helmet and a blue suit and  tie. ">
            <a:extLst>
              <a:ext uri="{FF2B5EF4-FFF2-40B4-BE49-F238E27FC236}">
                <a16:creationId xmlns:a16="http://schemas.microsoft.com/office/drawing/2014/main" id="{494EA2ED-9B33-6D59-DC90-78B3DE7DDDE3}"/>
              </a:ext>
            </a:extLst>
          </p:cNvPr>
          <p:cNvPicPr>
            <a:picLocks noChangeAspect="1"/>
          </p:cNvPicPr>
          <p:nvPr/>
        </p:nvPicPr>
        <p:blipFill>
          <a:blip r:embed="rId3"/>
          <a:stretch>
            <a:fillRect/>
          </a:stretch>
        </p:blipFill>
        <p:spPr>
          <a:xfrm>
            <a:off x="9124520" y="994275"/>
            <a:ext cx="2098343" cy="5774272"/>
          </a:xfrm>
          <a:prstGeom prst="rect">
            <a:avLst/>
          </a:prstGeom>
        </p:spPr>
      </p:pic>
      <p:pic>
        <p:nvPicPr>
          <p:cNvPr id="2" name="Picture 1">
            <a:extLst>
              <a:ext uri="{FF2B5EF4-FFF2-40B4-BE49-F238E27FC236}">
                <a16:creationId xmlns:a16="http://schemas.microsoft.com/office/drawing/2014/main" id="{3CB05D70-7A87-2DC9-8D6D-7DD418839874}"/>
              </a:ext>
              <a:ext uri="{C183D7F6-B498-43B3-948B-1728B52AA6E4}">
                <adec:decorative xmlns:adec="http://schemas.microsoft.com/office/drawing/2017/decorative" val="1"/>
              </a:ext>
            </a:extLst>
          </p:cNvPr>
          <p:cNvPicPr>
            <a:picLocks noChangeAspect="1"/>
          </p:cNvPicPr>
          <p:nvPr/>
        </p:nvPicPr>
        <p:blipFill rotWithShape="1">
          <a:blip r:embed="rId4"/>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1137518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A6A64CD-580C-4FD3-4CBD-E9B60AE4BCBA}"/>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The years leading up to World War 2</a:t>
            </a:r>
          </a:p>
        </p:txBody>
      </p:sp>
      <p:grpSp>
        <p:nvGrpSpPr>
          <p:cNvPr id="9" name="Group 8" descr="A black and white photograph of Neville Chamberlain making a speech. ">
            <a:extLst>
              <a:ext uri="{FF2B5EF4-FFF2-40B4-BE49-F238E27FC236}">
                <a16:creationId xmlns:a16="http://schemas.microsoft.com/office/drawing/2014/main" id="{70031C4F-A454-01F6-C62C-3E1ECDDE1A34}"/>
              </a:ext>
            </a:extLst>
          </p:cNvPr>
          <p:cNvGrpSpPr/>
          <p:nvPr/>
        </p:nvGrpSpPr>
        <p:grpSpPr>
          <a:xfrm>
            <a:off x="832094" y="764687"/>
            <a:ext cx="4870752" cy="3683955"/>
            <a:chOff x="832094" y="764687"/>
            <a:chExt cx="4870752" cy="3683955"/>
          </a:xfrm>
        </p:grpSpPr>
        <p:pic>
          <p:nvPicPr>
            <p:cNvPr id="2" name="Picture 1" descr="A person in a black coat holding a piece of paper&#10;&#10;Description automatically generated">
              <a:extLst>
                <a:ext uri="{FF2B5EF4-FFF2-40B4-BE49-F238E27FC236}">
                  <a16:creationId xmlns:a16="http://schemas.microsoft.com/office/drawing/2014/main" id="{D9BFAE61-7961-4971-CD01-66C0BDF9FD4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6102" y="819551"/>
              <a:ext cx="4806744" cy="3629091"/>
            </a:xfrm>
            <a:prstGeom prst="rect">
              <a:avLst/>
            </a:prstGeom>
            <a:ln w="25400">
              <a:solidFill>
                <a:schemeClr val="tx1"/>
              </a:solidFill>
            </a:ln>
          </p:spPr>
        </p:pic>
        <p:sp>
          <p:nvSpPr>
            <p:cNvPr id="7" name="TextBox 6">
              <a:extLst>
                <a:ext uri="{FF2B5EF4-FFF2-40B4-BE49-F238E27FC236}">
                  <a16:creationId xmlns:a16="http://schemas.microsoft.com/office/drawing/2014/main" id="{E038DD1C-4CCF-EDE8-678D-E919FD434987}"/>
                </a:ext>
              </a:extLst>
            </p:cNvPr>
            <p:cNvSpPr txBox="1"/>
            <p:nvPr/>
          </p:nvSpPr>
          <p:spPr>
            <a:xfrm>
              <a:off x="832094" y="764687"/>
              <a:ext cx="1351722" cy="215444"/>
            </a:xfrm>
            <a:prstGeom prst="rect">
              <a:avLst/>
            </a:prstGeom>
            <a:noFill/>
          </p:spPr>
          <p:txBody>
            <a:bodyPr wrap="square" rtlCol="0">
              <a:spAutoFit/>
            </a:bodyPr>
            <a:lstStyle/>
            <a:p>
              <a:r>
                <a:rPr lang="en-US" sz="800" dirty="0">
                  <a:solidFill>
                    <a:schemeClr val="bg1">
                      <a:lumMod val="65000"/>
                    </a:schemeClr>
                  </a:solidFill>
                  <a:latin typeface="Nunito" panose="02000503000000000000" pitchFamily="2" charset="77"/>
                </a:rPr>
                <a:t>© IWM HU 4255</a:t>
              </a:r>
            </a:p>
          </p:txBody>
        </p:sp>
      </p:grpSp>
      <p:pic>
        <p:nvPicPr>
          <p:cNvPr id="5" name="Picture 4">
            <a:extLst>
              <a:ext uri="{FF2B5EF4-FFF2-40B4-BE49-F238E27FC236}">
                <a16:creationId xmlns:a16="http://schemas.microsoft.com/office/drawing/2014/main" id="{F613A75F-2DAB-699E-D145-2180C9E0524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794217" y="4661123"/>
            <a:ext cx="324875" cy="230832"/>
          </a:xfrm>
          <a:prstGeom prst="rect">
            <a:avLst/>
          </a:prstGeom>
        </p:spPr>
      </p:pic>
      <p:sp>
        <p:nvSpPr>
          <p:cNvPr id="4" name="TextBox 3">
            <a:extLst>
              <a:ext uri="{FF2B5EF4-FFF2-40B4-BE49-F238E27FC236}">
                <a16:creationId xmlns:a16="http://schemas.microsoft.com/office/drawing/2014/main" id="{789CDCAE-E54E-1866-6235-5CA670D1F6F8}"/>
              </a:ext>
            </a:extLst>
          </p:cNvPr>
          <p:cNvSpPr txBox="1"/>
          <p:nvPr/>
        </p:nvSpPr>
        <p:spPr>
          <a:xfrm>
            <a:off x="1065762" y="4550094"/>
            <a:ext cx="4667794"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Neville Chamberlain, in 1938, holding a piece of paper that he and Adolf Hitler had signed. On it was the quote, “a desire never to go to war again.”</a:t>
            </a:r>
          </a:p>
        </p:txBody>
      </p:sp>
      <p:sp>
        <p:nvSpPr>
          <p:cNvPr id="3" name="TextBox 2">
            <a:extLst>
              <a:ext uri="{FF2B5EF4-FFF2-40B4-BE49-F238E27FC236}">
                <a16:creationId xmlns:a16="http://schemas.microsoft.com/office/drawing/2014/main" id="{9E520B0C-C405-11CD-D175-938866106CF4}"/>
              </a:ext>
            </a:extLst>
          </p:cNvPr>
          <p:cNvSpPr txBox="1"/>
          <p:nvPr/>
        </p:nvSpPr>
        <p:spPr>
          <a:xfrm>
            <a:off x="6079407" y="650956"/>
            <a:ext cx="5391103" cy="2806538"/>
          </a:xfrm>
          <a:prstGeom prst="rect">
            <a:avLst/>
          </a:prstGeom>
          <a:noFill/>
        </p:spPr>
        <p:txBody>
          <a:bodyPr wrap="square">
            <a:spAutoFit/>
          </a:bodyPr>
          <a:lstStyle/>
          <a:p>
            <a:pPr>
              <a:lnSpc>
                <a:spcPct val="150000"/>
              </a:lnSpc>
            </a:pPr>
            <a:r>
              <a:rPr lang="en-GB" sz="1700" kern="100" dirty="0">
                <a:effectLst/>
                <a:latin typeface="Linkpen 17a Print" panose="03050602060000000000" pitchFamily="66" charset="77"/>
                <a:ea typeface="Calibri" panose="020F0502020204030204" pitchFamily="34" charset="0"/>
                <a:cs typeface="Times New Roman" panose="02020603050405020304" pitchFamily="18" charset="0"/>
              </a:rPr>
              <a:t>In the years leading up to World War II, tensions were rising across Europe. Adolf Hitler, the leader of Germany, had been expanding his power and influence by taking over neighbouring territories such as Austria and the Czechoslovak Republic.</a:t>
            </a:r>
          </a:p>
        </p:txBody>
      </p:sp>
      <p:sp>
        <p:nvSpPr>
          <p:cNvPr id="6" name="TextBox 5">
            <a:extLst>
              <a:ext uri="{FF2B5EF4-FFF2-40B4-BE49-F238E27FC236}">
                <a16:creationId xmlns:a16="http://schemas.microsoft.com/office/drawing/2014/main" id="{B02F8174-2379-7967-DDA5-1FB20F09C5A8}"/>
              </a:ext>
            </a:extLst>
          </p:cNvPr>
          <p:cNvSpPr txBox="1"/>
          <p:nvPr/>
        </p:nvSpPr>
        <p:spPr>
          <a:xfrm>
            <a:off x="6067533" y="3696135"/>
            <a:ext cx="5712656" cy="2414122"/>
          </a:xfrm>
          <a:prstGeom prst="rect">
            <a:avLst/>
          </a:prstGeom>
          <a:noFill/>
        </p:spPr>
        <p:txBody>
          <a:bodyPr wrap="square">
            <a:spAutoFit/>
          </a:bodyPr>
          <a:lstStyle/>
          <a:p>
            <a:pPr>
              <a:lnSpc>
                <a:spcPct val="150000"/>
              </a:lnSpc>
            </a:pPr>
            <a:r>
              <a:rPr lang="en-GB" sz="1700" kern="100" dirty="0">
                <a:effectLst/>
                <a:latin typeface="Linkpen 17a Print" panose="03050602060000000000" pitchFamily="66" charset="77"/>
                <a:ea typeface="Calibri" panose="020F0502020204030204" pitchFamily="34" charset="0"/>
                <a:cs typeface="Times New Roman" panose="02020603050405020304" pitchFamily="18" charset="0"/>
              </a:rPr>
              <a:t>The British government, under Prime Minister Neville Chamberlain, hoped to avoid another war, so agreed to let Germany take this land if they </a:t>
            </a:r>
          </a:p>
          <a:p>
            <a:pPr>
              <a:lnSpc>
                <a:spcPct val="150000"/>
              </a:lnSpc>
            </a:pPr>
            <a:r>
              <a:rPr lang="en-GB" sz="1700" kern="100" dirty="0">
                <a:effectLst/>
                <a:latin typeface="Linkpen 17a Print" panose="03050602060000000000" pitchFamily="66" charset="77"/>
                <a:ea typeface="Calibri" panose="020F0502020204030204" pitchFamily="34" charset="0"/>
                <a:cs typeface="Times New Roman" panose="02020603050405020304" pitchFamily="18" charset="0"/>
              </a:rPr>
              <a:t>promised not to take </a:t>
            </a:r>
          </a:p>
          <a:p>
            <a:pPr>
              <a:lnSpc>
                <a:spcPct val="150000"/>
              </a:lnSpc>
            </a:pPr>
            <a:r>
              <a:rPr lang="en-GB" sz="1700" kern="100" dirty="0">
                <a:effectLst/>
                <a:latin typeface="Linkpen 17a Print" panose="03050602060000000000" pitchFamily="66" charset="77"/>
                <a:ea typeface="Calibri" panose="020F0502020204030204" pitchFamily="34" charset="0"/>
                <a:cs typeface="Times New Roman" panose="02020603050405020304" pitchFamily="18" charset="0"/>
              </a:rPr>
              <a:t>any more. </a:t>
            </a:r>
          </a:p>
        </p:txBody>
      </p:sp>
    </p:spTree>
    <p:extLst>
      <p:ext uri="{BB962C8B-B14F-4D97-AF65-F5344CB8AC3E}">
        <p14:creationId xmlns:p14="http://schemas.microsoft.com/office/powerpoint/2010/main" val="4172898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1969C33-1865-BDCF-7EF2-4B8DC85A2937}"/>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German invades Poland</a:t>
            </a:r>
          </a:p>
        </p:txBody>
      </p:sp>
      <p:sp>
        <p:nvSpPr>
          <p:cNvPr id="3" name="TextBox 2">
            <a:extLst>
              <a:ext uri="{FF2B5EF4-FFF2-40B4-BE49-F238E27FC236}">
                <a16:creationId xmlns:a16="http://schemas.microsoft.com/office/drawing/2014/main" id="{9E520B0C-C405-11CD-D175-938866106CF4}"/>
              </a:ext>
            </a:extLst>
          </p:cNvPr>
          <p:cNvSpPr txBox="1"/>
          <p:nvPr/>
        </p:nvSpPr>
        <p:spPr>
          <a:xfrm>
            <a:off x="593776" y="711140"/>
            <a:ext cx="4176074" cy="1711366"/>
          </a:xfrm>
          <a:prstGeom prst="rect">
            <a:avLst/>
          </a:prstGeom>
          <a:noFill/>
        </p:spPr>
        <p:txBody>
          <a:bodyPr wrap="square">
            <a:spAutoFit/>
          </a:bodyPr>
          <a:lstStyle/>
          <a:p>
            <a:pPr>
              <a:lnSpc>
                <a:spcPct val="150000"/>
              </a:lnSpc>
            </a:pPr>
            <a:r>
              <a:rPr lang="en-GB" dirty="0">
                <a:latin typeface="Linkpen 17a Print" panose="03050602060000000000" pitchFamily="66" charset="77"/>
              </a:rPr>
              <a:t>On September the 3rd, 1939, Germany invaded Poland. The British government sent a letter demanding that Germany withdraw its troops from Poland. </a:t>
            </a:r>
          </a:p>
        </p:txBody>
      </p:sp>
      <p:sp>
        <p:nvSpPr>
          <p:cNvPr id="6" name="TextBox 5">
            <a:extLst>
              <a:ext uri="{FF2B5EF4-FFF2-40B4-BE49-F238E27FC236}">
                <a16:creationId xmlns:a16="http://schemas.microsoft.com/office/drawing/2014/main" id="{4C09F5A5-3282-5131-3CA9-8CD88AF48CFF}"/>
              </a:ext>
            </a:extLst>
          </p:cNvPr>
          <p:cNvSpPr txBox="1"/>
          <p:nvPr/>
        </p:nvSpPr>
        <p:spPr>
          <a:xfrm>
            <a:off x="593776" y="3429000"/>
            <a:ext cx="4176074" cy="2550698"/>
          </a:xfrm>
          <a:prstGeom prst="rect">
            <a:avLst/>
          </a:prstGeom>
          <a:noFill/>
        </p:spPr>
        <p:txBody>
          <a:bodyPr wrap="square">
            <a:spAutoFit/>
          </a:bodyPr>
          <a:lstStyle/>
          <a:p>
            <a:pPr>
              <a:lnSpc>
                <a:spcPct val="150000"/>
              </a:lnSpc>
            </a:pPr>
            <a:r>
              <a:rPr lang="en-GB" dirty="0">
                <a:latin typeface="Linkpen 17a Print" panose="03050602060000000000" pitchFamily="66" charset="77"/>
              </a:rPr>
              <a:t>It warned that if they did not, Britain would ‘fulfil its obligations to Poland’. This was quickly rejected, and Britain declared war on Germany.</a:t>
            </a:r>
          </a:p>
        </p:txBody>
      </p:sp>
      <p:grpSp>
        <p:nvGrpSpPr>
          <p:cNvPr id="2" name="Group 1" descr="A news paper that has the headline &quot;War Declared By Britain and France&quot; dated September 4th 1939.">
            <a:extLst>
              <a:ext uri="{FF2B5EF4-FFF2-40B4-BE49-F238E27FC236}">
                <a16:creationId xmlns:a16="http://schemas.microsoft.com/office/drawing/2014/main" id="{56274CC8-54C2-BA13-7C99-03B584F47082}"/>
              </a:ext>
            </a:extLst>
          </p:cNvPr>
          <p:cNvGrpSpPr/>
          <p:nvPr/>
        </p:nvGrpSpPr>
        <p:grpSpPr>
          <a:xfrm>
            <a:off x="4811567" y="1192487"/>
            <a:ext cx="6773343" cy="4473026"/>
            <a:chOff x="4777365" y="2359972"/>
            <a:chExt cx="5768309" cy="3809315"/>
          </a:xfrm>
        </p:grpSpPr>
        <p:pic>
          <p:nvPicPr>
            <p:cNvPr id="4" name="Picture 3" descr="A photograph of a newspaper from Daily Herald with the headline 'War Declared By Britain and France'.">
              <a:extLst>
                <a:ext uri="{FF2B5EF4-FFF2-40B4-BE49-F238E27FC236}">
                  <a16:creationId xmlns:a16="http://schemas.microsoft.com/office/drawing/2014/main" id="{87402F09-4ABC-A45A-ED0F-F8019958255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77365" y="2389414"/>
              <a:ext cx="5718581" cy="3779873"/>
            </a:xfrm>
            <a:prstGeom prst="rect">
              <a:avLst/>
            </a:prstGeom>
            <a:ln w="25400">
              <a:solidFill>
                <a:schemeClr val="tx1"/>
              </a:solidFill>
            </a:ln>
          </p:spPr>
        </p:pic>
        <p:sp>
          <p:nvSpPr>
            <p:cNvPr id="5" name="TextBox 4">
              <a:extLst>
                <a:ext uri="{FF2B5EF4-FFF2-40B4-BE49-F238E27FC236}">
                  <a16:creationId xmlns:a16="http://schemas.microsoft.com/office/drawing/2014/main" id="{81A73A64-8C19-1E5C-FC02-FE8FB98F2177}"/>
                </a:ext>
              </a:extLst>
            </p:cNvPr>
            <p:cNvSpPr txBox="1"/>
            <p:nvPr/>
          </p:nvSpPr>
          <p:spPr>
            <a:xfrm>
              <a:off x="8712573" y="2359972"/>
              <a:ext cx="1833101" cy="183476"/>
            </a:xfrm>
            <a:prstGeom prst="rect">
              <a:avLst/>
            </a:prstGeom>
            <a:noFill/>
            <a:ln w="25400">
              <a:noFill/>
            </a:ln>
          </p:spPr>
          <p:txBody>
            <a:bodyPr wrap="square">
              <a:spAutoFit/>
            </a:bodyPr>
            <a:lstStyle/>
            <a:p>
              <a:pPr algn="r"/>
              <a:r>
                <a:rPr lang="en-GB" sz="800" b="0" i="0" dirty="0">
                  <a:solidFill>
                    <a:schemeClr val="bg2">
                      <a:lumMod val="50000"/>
                    </a:schemeClr>
                  </a:solidFill>
                  <a:effectLst/>
                  <a:latin typeface="Calibri" panose="020F0502020204030204" pitchFamily="34" charset="0"/>
                  <a:cs typeface="Calibri" panose="020F0502020204030204" pitchFamily="34" charset="0"/>
                </a:rPr>
                <a:t>© British Newspaper Archive</a:t>
              </a:r>
              <a:endParaRPr lang="en-GB" sz="800" dirty="0">
                <a:solidFill>
                  <a:schemeClr val="bg2">
                    <a:lumMod val="50000"/>
                  </a:schemeClr>
                </a:solidFill>
                <a:latin typeface="Calibri" panose="020F0502020204030204" pitchFamily="34" charset="0"/>
                <a:cs typeface="Calibri" panose="020F0502020204030204" pitchFamily="34" charset="0"/>
              </a:endParaRPr>
            </a:p>
          </p:txBody>
        </p:sp>
      </p:grpSp>
      <p:pic>
        <p:nvPicPr>
          <p:cNvPr id="8" name="Picture 7">
            <a:extLst>
              <a:ext uri="{FF2B5EF4-FFF2-40B4-BE49-F238E27FC236}">
                <a16:creationId xmlns:a16="http://schemas.microsoft.com/office/drawing/2014/main" id="{353EFCCB-2887-53F4-8A23-3789298D20D0}"/>
              </a:ext>
              <a:ext uri="{C183D7F6-B498-43B3-948B-1728B52AA6E4}">
                <adec:decorative xmlns:adec="http://schemas.microsoft.com/office/drawing/2017/decorative" val="1"/>
              </a:ext>
            </a:extLst>
          </p:cNvPr>
          <p:cNvPicPr>
            <a:picLocks noChangeAspect="1"/>
          </p:cNvPicPr>
          <p:nvPr/>
        </p:nvPicPr>
        <p:blipFill rotWithShape="1">
          <a:blip r:embed="rId4"/>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479342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512EBF86-EDD1-7235-647F-E3457107E3F9}"/>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Evacuation</a:t>
            </a:r>
          </a:p>
        </p:txBody>
      </p:sp>
      <p:sp>
        <p:nvSpPr>
          <p:cNvPr id="3" name="TextBox 2">
            <a:extLst>
              <a:ext uri="{FF2B5EF4-FFF2-40B4-BE49-F238E27FC236}">
                <a16:creationId xmlns:a16="http://schemas.microsoft.com/office/drawing/2014/main" id="{9E520B0C-C405-11CD-D175-938866106CF4}"/>
              </a:ext>
            </a:extLst>
          </p:cNvPr>
          <p:cNvSpPr txBox="1"/>
          <p:nvPr/>
        </p:nvSpPr>
        <p:spPr>
          <a:xfrm>
            <a:off x="689113" y="492364"/>
            <a:ext cx="10813774" cy="1629292"/>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In September 1939, Britain prepared for war by evacuating children and pregnant women to the countryside. Younger children would often be evacuated with their mothers but children who were old enough to go to school would go on their own. They went to live with people that they’d never met before in their lives.</a:t>
            </a:r>
          </a:p>
        </p:txBody>
      </p:sp>
      <p:grpSp>
        <p:nvGrpSpPr>
          <p:cNvPr id="8" name="Group 7" descr="A black and white photograph of a group of World War 2 children being evacuated. ">
            <a:extLst>
              <a:ext uri="{FF2B5EF4-FFF2-40B4-BE49-F238E27FC236}">
                <a16:creationId xmlns:a16="http://schemas.microsoft.com/office/drawing/2014/main" id="{F1039F77-33D2-4227-942A-C41DA25EBDA0}"/>
              </a:ext>
            </a:extLst>
          </p:cNvPr>
          <p:cNvGrpSpPr/>
          <p:nvPr/>
        </p:nvGrpSpPr>
        <p:grpSpPr>
          <a:xfrm>
            <a:off x="215153" y="2689412"/>
            <a:ext cx="11766176" cy="3956528"/>
            <a:chOff x="215153" y="2689412"/>
            <a:chExt cx="11766176" cy="3956528"/>
          </a:xfrm>
        </p:grpSpPr>
        <p:sp>
          <p:nvSpPr>
            <p:cNvPr id="5" name="TextBox 4">
              <a:extLst>
                <a:ext uri="{FF2B5EF4-FFF2-40B4-BE49-F238E27FC236}">
                  <a16:creationId xmlns:a16="http://schemas.microsoft.com/office/drawing/2014/main" id="{B7C74663-5906-F5B5-D1F3-4A65CD6A9B30}"/>
                </a:ext>
              </a:extLst>
            </p:cNvPr>
            <p:cNvSpPr txBox="1"/>
            <p:nvPr/>
          </p:nvSpPr>
          <p:spPr>
            <a:xfrm>
              <a:off x="9613429" y="6430496"/>
              <a:ext cx="1351722" cy="215444"/>
            </a:xfrm>
            <a:prstGeom prst="rect">
              <a:avLst/>
            </a:prstGeom>
            <a:noFill/>
          </p:spPr>
          <p:txBody>
            <a:bodyPr wrap="square" rtlCol="0">
              <a:spAutoFit/>
            </a:bodyPr>
            <a:lstStyle/>
            <a:p>
              <a:r>
                <a:rPr lang="en-GB" sz="800" b="0" i="0" dirty="0">
                  <a:solidFill>
                    <a:schemeClr val="bg1">
                      <a:lumMod val="65000"/>
                    </a:schemeClr>
                  </a:solidFill>
                  <a:effectLst/>
                  <a:latin typeface="Nunito" panose="02000503000000000000" pitchFamily="2" charset="77"/>
                </a:rPr>
                <a:t>© </a:t>
              </a:r>
              <a:r>
                <a:rPr lang="en-GB" sz="800" b="0" i="0" dirty="0">
                  <a:solidFill>
                    <a:schemeClr val="bg1">
                      <a:lumMod val="65000"/>
                    </a:schemeClr>
                  </a:solidFill>
                  <a:effectLst/>
                  <a:latin typeface="Calibri" panose="020F0502020204030204" pitchFamily="34" charset="0"/>
                  <a:cs typeface="Calibri" panose="020F0502020204030204" pitchFamily="34" charset="0"/>
                </a:rPr>
                <a:t>IWM</a:t>
              </a:r>
              <a:r>
                <a:rPr lang="en-GB" sz="800" b="0" i="0" dirty="0">
                  <a:solidFill>
                    <a:schemeClr val="bg1">
                      <a:lumMod val="65000"/>
                    </a:schemeClr>
                  </a:solidFill>
                  <a:effectLst/>
                  <a:latin typeface="Nunito" panose="02000503000000000000" pitchFamily="2" charset="77"/>
                </a:rPr>
                <a:t> (D 2587)</a:t>
              </a:r>
              <a:endParaRPr lang="en-US" sz="800" dirty="0">
                <a:solidFill>
                  <a:schemeClr val="bg1">
                    <a:lumMod val="65000"/>
                  </a:schemeClr>
                </a:solidFill>
                <a:latin typeface="Nunito" panose="02000503000000000000" pitchFamily="2" charset="77"/>
              </a:endParaRPr>
            </a:p>
          </p:txBody>
        </p:sp>
        <p:sp>
          <p:nvSpPr>
            <p:cNvPr id="7" name="Rectangle 6">
              <a:extLst>
                <a:ext uri="{FF2B5EF4-FFF2-40B4-BE49-F238E27FC236}">
                  <a16:creationId xmlns:a16="http://schemas.microsoft.com/office/drawing/2014/main" id="{580F531E-9189-DF10-7DDC-996A9910D616}"/>
                </a:ext>
              </a:extLst>
            </p:cNvPr>
            <p:cNvSpPr/>
            <p:nvPr/>
          </p:nvSpPr>
          <p:spPr>
            <a:xfrm>
              <a:off x="215153" y="2689412"/>
              <a:ext cx="11766176" cy="395652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a:extLst>
              <a:ext uri="{FF2B5EF4-FFF2-40B4-BE49-F238E27FC236}">
                <a16:creationId xmlns:a16="http://schemas.microsoft.com/office/drawing/2014/main" id="{5C1DFB9E-5726-9E19-E260-0134E0BCB6A3}"/>
              </a:ext>
              <a:ext uri="{C183D7F6-B498-43B3-948B-1728B52AA6E4}">
                <adec:decorative xmlns:adec="http://schemas.microsoft.com/office/drawing/2017/decorative" val="1"/>
              </a:ext>
            </a:extLst>
          </p:cNvPr>
          <p:cNvPicPr>
            <a:picLocks noChangeAspect="1"/>
          </p:cNvPicPr>
          <p:nvPr/>
        </p:nvPicPr>
        <p:blipFill rotWithShape="1">
          <a:blip r:embed="rId3"/>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3378595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59117B7-0E37-FB34-5734-2E6984A27D28}"/>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Operation Pied Piper</a:t>
            </a:r>
          </a:p>
        </p:txBody>
      </p:sp>
      <p:sp>
        <p:nvSpPr>
          <p:cNvPr id="5" name="Title 1">
            <a:extLst>
              <a:ext uri="{FF2B5EF4-FFF2-40B4-BE49-F238E27FC236}">
                <a16:creationId xmlns:a16="http://schemas.microsoft.com/office/drawing/2014/main" id="{D73E4F9B-70C3-1C85-7A59-564CCF5FAB4D}"/>
              </a:ext>
            </a:extLst>
          </p:cNvPr>
          <p:cNvSpPr txBox="1">
            <a:spLocks/>
          </p:cNvSpPr>
          <p:nvPr/>
        </p:nvSpPr>
        <p:spPr>
          <a:xfrm>
            <a:off x="483460" y="321788"/>
            <a:ext cx="11253581" cy="59926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2900" dirty="0">
                <a:ln w="12700">
                  <a:noFill/>
                </a:ln>
                <a:solidFill>
                  <a:srgbClr val="B64B77"/>
                </a:solidFill>
                <a:latin typeface="Superclarendon Rg" panose="02060605060000020003" pitchFamily="18" charset="77"/>
              </a:rPr>
              <a:t>Why do you think they were sent to the countryside?</a:t>
            </a:r>
          </a:p>
        </p:txBody>
      </p:sp>
      <p:sp>
        <p:nvSpPr>
          <p:cNvPr id="4" name="TextBox 3">
            <a:extLst>
              <a:ext uri="{FF2B5EF4-FFF2-40B4-BE49-F238E27FC236}">
                <a16:creationId xmlns:a16="http://schemas.microsoft.com/office/drawing/2014/main" id="{9B3B1F03-4238-483C-A8F0-AA99789328EF}"/>
              </a:ext>
            </a:extLst>
          </p:cNvPr>
          <p:cNvSpPr txBox="1"/>
          <p:nvPr/>
        </p:nvSpPr>
        <p:spPr>
          <a:xfrm>
            <a:off x="538655" y="932629"/>
            <a:ext cx="11253581" cy="1236877"/>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The aim of evacuation was to protect children from the dangers of bombings and potential invasion, which were much more likely to happen in the cities. The mission to evacuate the children was known as Operation Pied Piper.</a:t>
            </a:r>
          </a:p>
        </p:txBody>
      </p:sp>
      <p:grpSp>
        <p:nvGrpSpPr>
          <p:cNvPr id="9" name="Group 8" descr="A black and white photograph of a group of World War 2 children being evacuated. ">
            <a:extLst>
              <a:ext uri="{FF2B5EF4-FFF2-40B4-BE49-F238E27FC236}">
                <a16:creationId xmlns:a16="http://schemas.microsoft.com/office/drawing/2014/main" id="{6C3980F1-8CD2-6BFA-5812-F7D4BC780BB0}"/>
              </a:ext>
            </a:extLst>
          </p:cNvPr>
          <p:cNvGrpSpPr/>
          <p:nvPr/>
        </p:nvGrpSpPr>
        <p:grpSpPr>
          <a:xfrm>
            <a:off x="215153" y="2689412"/>
            <a:ext cx="11766176" cy="3956528"/>
            <a:chOff x="215153" y="2689412"/>
            <a:chExt cx="11766176" cy="3956528"/>
          </a:xfrm>
        </p:grpSpPr>
        <p:sp>
          <p:nvSpPr>
            <p:cNvPr id="6" name="TextBox 5">
              <a:extLst>
                <a:ext uri="{FF2B5EF4-FFF2-40B4-BE49-F238E27FC236}">
                  <a16:creationId xmlns:a16="http://schemas.microsoft.com/office/drawing/2014/main" id="{10620FA4-674E-F379-177E-370216211DE2}"/>
                </a:ext>
              </a:extLst>
            </p:cNvPr>
            <p:cNvSpPr txBox="1"/>
            <p:nvPr/>
          </p:nvSpPr>
          <p:spPr>
            <a:xfrm>
              <a:off x="9613429" y="6430496"/>
              <a:ext cx="1351722" cy="215444"/>
            </a:xfrm>
            <a:prstGeom prst="rect">
              <a:avLst/>
            </a:prstGeom>
            <a:noFill/>
          </p:spPr>
          <p:txBody>
            <a:bodyPr wrap="square" rtlCol="0">
              <a:spAutoFit/>
            </a:bodyPr>
            <a:lstStyle/>
            <a:p>
              <a:r>
                <a:rPr lang="en-GB" sz="800" b="0" i="0" dirty="0">
                  <a:solidFill>
                    <a:schemeClr val="bg1">
                      <a:lumMod val="65000"/>
                    </a:schemeClr>
                  </a:solidFill>
                  <a:effectLst/>
                  <a:latin typeface="Nunito" panose="02000503000000000000" pitchFamily="2" charset="77"/>
                </a:rPr>
                <a:t>© </a:t>
              </a:r>
              <a:r>
                <a:rPr lang="en-GB" sz="800" b="0" i="0" dirty="0">
                  <a:solidFill>
                    <a:schemeClr val="bg1">
                      <a:lumMod val="65000"/>
                    </a:schemeClr>
                  </a:solidFill>
                  <a:effectLst/>
                  <a:latin typeface="Calibri" panose="020F0502020204030204" pitchFamily="34" charset="0"/>
                  <a:cs typeface="Calibri" panose="020F0502020204030204" pitchFamily="34" charset="0"/>
                </a:rPr>
                <a:t>IWM</a:t>
              </a:r>
              <a:r>
                <a:rPr lang="en-GB" sz="800" b="0" i="0" dirty="0">
                  <a:solidFill>
                    <a:schemeClr val="bg1">
                      <a:lumMod val="65000"/>
                    </a:schemeClr>
                  </a:solidFill>
                  <a:effectLst/>
                  <a:latin typeface="Nunito" panose="02000503000000000000" pitchFamily="2" charset="77"/>
                </a:rPr>
                <a:t> (D 2587)</a:t>
              </a:r>
              <a:endParaRPr lang="en-US" sz="800" dirty="0">
                <a:solidFill>
                  <a:schemeClr val="bg1">
                    <a:lumMod val="65000"/>
                  </a:schemeClr>
                </a:solidFill>
                <a:latin typeface="Nunito" panose="02000503000000000000" pitchFamily="2" charset="77"/>
              </a:endParaRPr>
            </a:p>
          </p:txBody>
        </p:sp>
        <p:sp>
          <p:nvSpPr>
            <p:cNvPr id="8" name="Rectangle 7">
              <a:extLst>
                <a:ext uri="{FF2B5EF4-FFF2-40B4-BE49-F238E27FC236}">
                  <a16:creationId xmlns:a16="http://schemas.microsoft.com/office/drawing/2014/main" id="{2568A34B-8FAA-A484-7147-239E230D2D97}"/>
                </a:ext>
              </a:extLst>
            </p:cNvPr>
            <p:cNvSpPr/>
            <p:nvPr/>
          </p:nvSpPr>
          <p:spPr>
            <a:xfrm>
              <a:off x="215153" y="2689412"/>
              <a:ext cx="11766176" cy="395652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a:extLst>
              <a:ext uri="{FF2B5EF4-FFF2-40B4-BE49-F238E27FC236}">
                <a16:creationId xmlns:a16="http://schemas.microsoft.com/office/drawing/2014/main" id="{A58EC188-7DD7-415B-80EE-26F818763552}"/>
              </a:ext>
              <a:ext uri="{C183D7F6-B498-43B3-948B-1728B52AA6E4}">
                <adec:decorative xmlns:adec="http://schemas.microsoft.com/office/drawing/2017/decorative" val="1"/>
              </a:ext>
            </a:extLst>
          </p:cNvPr>
          <p:cNvPicPr>
            <a:picLocks noChangeAspect="1"/>
          </p:cNvPicPr>
          <p:nvPr/>
        </p:nvPicPr>
        <p:blipFill rotWithShape="1">
          <a:blip r:embed="rId3"/>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1746697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AC340-D466-212C-B9DA-A07D4BBAC036}"/>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The children of Coventry</a:t>
            </a:r>
          </a:p>
        </p:txBody>
      </p:sp>
      <p:sp>
        <p:nvSpPr>
          <p:cNvPr id="3" name="TextBox 2">
            <a:extLst>
              <a:ext uri="{FF2B5EF4-FFF2-40B4-BE49-F238E27FC236}">
                <a16:creationId xmlns:a16="http://schemas.microsoft.com/office/drawing/2014/main" id="{9E520B0C-C405-11CD-D175-938866106CF4}"/>
              </a:ext>
            </a:extLst>
          </p:cNvPr>
          <p:cNvSpPr txBox="1"/>
          <p:nvPr/>
        </p:nvSpPr>
        <p:spPr>
          <a:xfrm>
            <a:off x="745486" y="799130"/>
            <a:ext cx="4845090" cy="282385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Some children from Coventry were evacuated to small villages in the countryside </a:t>
            </a:r>
          </a:p>
          <a:p>
            <a:pPr>
              <a:lnSpc>
                <a:spcPct val="150000"/>
              </a:lnSpc>
            </a:pPr>
            <a:r>
              <a:rPr lang="en-GB" sz="2000" dirty="0">
                <a:latin typeface="Linkpen 17a Print" panose="03050602060000000000" pitchFamily="66" charset="77"/>
              </a:rPr>
              <a:t>in places such as Northamptonshire, Yorkshire, Staffordshire and Wales.</a:t>
            </a:r>
          </a:p>
        </p:txBody>
      </p:sp>
      <p:sp>
        <p:nvSpPr>
          <p:cNvPr id="6" name="TextBox 5">
            <a:extLst>
              <a:ext uri="{FF2B5EF4-FFF2-40B4-BE49-F238E27FC236}">
                <a16:creationId xmlns:a16="http://schemas.microsoft.com/office/drawing/2014/main" id="{E083EA4F-ECA3-2C79-CA57-B82BFAF38712}"/>
              </a:ext>
            </a:extLst>
          </p:cNvPr>
          <p:cNvSpPr txBox="1"/>
          <p:nvPr/>
        </p:nvSpPr>
        <p:spPr>
          <a:xfrm>
            <a:off x="745486" y="3919784"/>
            <a:ext cx="5007135" cy="190052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Towards the end of the war, in 1945, children were evacuated from Eindhoven and came to live in Coventry.</a:t>
            </a:r>
          </a:p>
        </p:txBody>
      </p:sp>
      <p:pic>
        <p:nvPicPr>
          <p:cNvPr id="12" name="Picture 11" descr="A black and white image of a child getting a hair cut. ">
            <a:extLst>
              <a:ext uri="{FF2B5EF4-FFF2-40B4-BE49-F238E27FC236}">
                <a16:creationId xmlns:a16="http://schemas.microsoft.com/office/drawing/2014/main" id="{0B94E15A-4A50-7AF7-0052-FCEC39FCB4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29781" y="1259707"/>
            <a:ext cx="5569807" cy="4338586"/>
          </a:xfrm>
          <a:prstGeom prst="rect">
            <a:avLst/>
          </a:prstGeom>
          <a:ln w="19050">
            <a:solidFill>
              <a:schemeClr val="tx1"/>
            </a:solidFill>
          </a:ln>
        </p:spPr>
      </p:pic>
      <p:pic>
        <p:nvPicPr>
          <p:cNvPr id="14" name="Picture 13" descr="A video link that reads 'Watch Footage, opens external link'. ">
            <a:hlinkClick r:id="rId4"/>
            <a:extLst>
              <a:ext uri="{FF2B5EF4-FFF2-40B4-BE49-F238E27FC236}">
                <a16:creationId xmlns:a16="http://schemas.microsoft.com/office/drawing/2014/main" id="{6492BB5E-9706-84A5-F7D4-6698AE2046E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14564" y="3073676"/>
            <a:ext cx="3657600" cy="736600"/>
          </a:xfrm>
          <a:prstGeom prst="rect">
            <a:avLst/>
          </a:prstGeom>
        </p:spPr>
      </p:pic>
      <p:pic>
        <p:nvPicPr>
          <p:cNvPr id="4" name="Picture 3">
            <a:extLst>
              <a:ext uri="{FF2B5EF4-FFF2-40B4-BE49-F238E27FC236}">
                <a16:creationId xmlns:a16="http://schemas.microsoft.com/office/drawing/2014/main" id="{090E4CF5-5617-F500-9693-073A4EDD224C}"/>
              </a:ext>
              <a:ext uri="{C183D7F6-B498-43B3-948B-1728B52AA6E4}">
                <adec:decorative xmlns:adec="http://schemas.microsoft.com/office/drawing/2017/decorative" val="1"/>
              </a:ext>
            </a:extLst>
          </p:cNvPr>
          <p:cNvPicPr>
            <a:picLocks noChangeAspect="1"/>
          </p:cNvPicPr>
          <p:nvPr/>
        </p:nvPicPr>
        <p:blipFill rotWithShape="1">
          <a:blip r:embed="rId6"/>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2093542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77D4E506-9344-45DB-E038-3A687B170AD4}"/>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gn="ctr"/>
            <a:r>
              <a:rPr lang="en-US" dirty="0"/>
              <a:t>The </a:t>
            </a:r>
            <a:r>
              <a:rPr lang="en-US" dirty="0" err="1"/>
              <a:t>Phoney</a:t>
            </a:r>
            <a:r>
              <a:rPr lang="en-US" dirty="0"/>
              <a:t> War</a:t>
            </a:r>
          </a:p>
        </p:txBody>
      </p:sp>
      <p:sp>
        <p:nvSpPr>
          <p:cNvPr id="3" name="Title 1">
            <a:extLst>
              <a:ext uri="{FF2B5EF4-FFF2-40B4-BE49-F238E27FC236}">
                <a16:creationId xmlns:a16="http://schemas.microsoft.com/office/drawing/2014/main" id="{0E6EA47F-1C6F-E949-EEE8-61C46B989AB7}"/>
              </a:ext>
            </a:extLst>
          </p:cNvPr>
          <p:cNvSpPr txBox="1">
            <a:spLocks/>
          </p:cNvSpPr>
          <p:nvPr/>
        </p:nvSpPr>
        <p:spPr>
          <a:xfrm>
            <a:off x="674430" y="1115928"/>
            <a:ext cx="664793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700" dirty="0">
                <a:ln w="12700">
                  <a:noFill/>
                </a:ln>
                <a:latin typeface="Superclarendon Rg" panose="02060605060000020003" pitchFamily="18" charset="77"/>
              </a:rPr>
              <a:t>The Phoney War</a:t>
            </a:r>
          </a:p>
        </p:txBody>
      </p:sp>
      <p:sp>
        <p:nvSpPr>
          <p:cNvPr id="8" name="TextBox 7">
            <a:extLst>
              <a:ext uri="{FF2B5EF4-FFF2-40B4-BE49-F238E27FC236}">
                <a16:creationId xmlns:a16="http://schemas.microsoft.com/office/drawing/2014/main" id="{91224F38-2830-803E-D5C6-571B9BDE33D0}"/>
              </a:ext>
            </a:extLst>
          </p:cNvPr>
          <p:cNvSpPr txBox="1"/>
          <p:nvPr/>
        </p:nvSpPr>
        <p:spPr>
          <a:xfrm>
            <a:off x="674430" y="2059904"/>
            <a:ext cx="6016625" cy="3370153"/>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For the first 8 months of World War 2, there was very little actual warfare, as both sides planned and prepared for war. This period of time was known as the </a:t>
            </a:r>
            <a:r>
              <a:rPr lang="en-GB" sz="2400" b="1" dirty="0">
                <a:latin typeface="Linkpen 17a Print" panose="03050602060000000000" pitchFamily="66" charset="77"/>
              </a:rPr>
              <a:t>Phoney War</a:t>
            </a:r>
            <a:r>
              <a:rPr lang="en-GB" sz="2400" dirty="0">
                <a:latin typeface="Linkpen 17a Print" panose="03050602060000000000" pitchFamily="66" charset="77"/>
              </a:rPr>
              <a:t>.</a:t>
            </a:r>
          </a:p>
        </p:txBody>
      </p:sp>
      <p:grpSp>
        <p:nvGrpSpPr>
          <p:cNvPr id="7" name="Group 6" descr="A poster of hands holding a gas mask. The text says &quot;Hitler will end no warning - so always carry your gas mask&quot;. A caption at the bottom says &quot;Issued by the Ministry of Home Security&quot;.">
            <a:extLst>
              <a:ext uri="{FF2B5EF4-FFF2-40B4-BE49-F238E27FC236}">
                <a16:creationId xmlns:a16="http://schemas.microsoft.com/office/drawing/2014/main" id="{25A038DD-5981-8954-9057-11601F7C2B8E}"/>
              </a:ext>
            </a:extLst>
          </p:cNvPr>
          <p:cNvGrpSpPr/>
          <p:nvPr/>
        </p:nvGrpSpPr>
        <p:grpSpPr>
          <a:xfrm>
            <a:off x="7062124" y="451188"/>
            <a:ext cx="3936492" cy="5866190"/>
            <a:chOff x="6740972" y="475834"/>
            <a:chExt cx="3936492" cy="5866190"/>
          </a:xfrm>
        </p:grpSpPr>
        <p:pic>
          <p:nvPicPr>
            <p:cNvPr id="9" name="Picture 8" descr="A poster with hands holding a gas mask&#10;&#10;Description automatically generated">
              <a:extLst>
                <a:ext uri="{FF2B5EF4-FFF2-40B4-BE49-F238E27FC236}">
                  <a16:creationId xmlns:a16="http://schemas.microsoft.com/office/drawing/2014/main" id="{00B894A5-8C24-17CB-AE11-48C5FCAAF5AC}"/>
                </a:ext>
              </a:extLst>
            </p:cNvPr>
            <p:cNvPicPr>
              <a:picLocks noChangeAspect="1"/>
            </p:cNvPicPr>
            <p:nvPr/>
          </p:nvPicPr>
          <p:blipFill>
            <a:blip r:embed="rId3"/>
            <a:stretch>
              <a:fillRect/>
            </a:stretch>
          </p:blipFill>
          <p:spPr>
            <a:xfrm>
              <a:off x="6740972" y="514532"/>
              <a:ext cx="3867998" cy="5827492"/>
            </a:xfrm>
            <a:prstGeom prst="rect">
              <a:avLst/>
            </a:prstGeom>
            <a:ln w="19050">
              <a:solidFill>
                <a:schemeClr val="tx1"/>
              </a:solidFill>
            </a:ln>
          </p:spPr>
        </p:pic>
        <p:sp>
          <p:nvSpPr>
            <p:cNvPr id="10" name="TextBox 9">
              <a:extLst>
                <a:ext uri="{FF2B5EF4-FFF2-40B4-BE49-F238E27FC236}">
                  <a16:creationId xmlns:a16="http://schemas.microsoft.com/office/drawing/2014/main" id="{518E5AEC-0023-CF71-F6FA-EE3419398F2A}"/>
                </a:ext>
              </a:extLst>
            </p:cNvPr>
            <p:cNvSpPr txBox="1"/>
            <p:nvPr/>
          </p:nvSpPr>
          <p:spPr>
            <a:xfrm>
              <a:off x="9748326" y="475834"/>
              <a:ext cx="929138" cy="215444"/>
            </a:xfrm>
            <a:prstGeom prst="rect">
              <a:avLst/>
            </a:prstGeom>
            <a:noFill/>
            <a:ln w="19050">
              <a:noFill/>
            </a:ln>
          </p:spPr>
          <p:txBody>
            <a:bodyPr wrap="square">
              <a:spAutoFit/>
            </a:bodyPr>
            <a:lstStyle/>
            <a:p>
              <a:r>
                <a:rPr lang="en-GB" sz="800" b="0" i="0" dirty="0">
                  <a:solidFill>
                    <a:schemeClr val="bg1">
                      <a:lumMod val="50000"/>
                    </a:schemeClr>
                  </a:solidFill>
                  <a:effectLst/>
                  <a:latin typeface="Calibri" panose="020F0502020204030204" pitchFamily="34" charset="0"/>
                  <a:cs typeface="Calibri" panose="020F0502020204030204" pitchFamily="34" charset="0"/>
                </a:rPr>
                <a:t>© IWM HU 36871</a:t>
              </a:r>
              <a:endParaRPr lang="en-GB" sz="800" dirty="0">
                <a:solidFill>
                  <a:schemeClr val="bg1">
                    <a:lumMod val="50000"/>
                  </a:schemeClr>
                </a:solidFill>
                <a:latin typeface="Calibri" panose="020F0502020204030204" pitchFamily="34" charset="0"/>
                <a:cs typeface="Calibri" panose="020F0502020204030204" pitchFamily="34" charset="0"/>
              </a:endParaRPr>
            </a:p>
          </p:txBody>
        </p:sp>
      </p:grpSp>
      <p:pic>
        <p:nvPicPr>
          <p:cNvPr id="12" name="Picture 11">
            <a:extLst>
              <a:ext uri="{FF2B5EF4-FFF2-40B4-BE49-F238E27FC236}">
                <a16:creationId xmlns:a16="http://schemas.microsoft.com/office/drawing/2014/main" id="{BD49A381-D58B-F0FC-65A0-75997D49E350}"/>
              </a:ext>
              <a:ext uri="{C183D7F6-B498-43B3-948B-1728B52AA6E4}">
                <adec:decorative xmlns:adec="http://schemas.microsoft.com/office/drawing/2017/decorative" val="1"/>
              </a:ext>
            </a:extLst>
          </p:cNvPr>
          <p:cNvPicPr>
            <a:picLocks noChangeAspect="1"/>
          </p:cNvPicPr>
          <p:nvPr/>
        </p:nvPicPr>
        <p:blipFill rotWithShape="1">
          <a:blip r:embed="rId4"/>
          <a:srcRect l="85054" t="77803"/>
          <a:stretch/>
        </p:blipFill>
        <p:spPr>
          <a:xfrm>
            <a:off x="10370916" y="5335928"/>
            <a:ext cx="1822364" cy="1522071"/>
          </a:xfrm>
          <a:prstGeom prst="rect">
            <a:avLst/>
          </a:prstGeom>
        </p:spPr>
      </p:pic>
    </p:spTree>
    <p:extLst>
      <p:ext uri="{BB962C8B-B14F-4D97-AF65-F5344CB8AC3E}">
        <p14:creationId xmlns:p14="http://schemas.microsoft.com/office/powerpoint/2010/main" val="841077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441</TotalTime>
  <Words>1657</Words>
  <Application>Microsoft Office PowerPoint</Application>
  <PresentationFormat>Widescreen</PresentationFormat>
  <Paragraphs>149</Paragraphs>
  <Slides>30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Arial</vt:lpstr>
      <vt:lpstr>Superclarendon Rg</vt:lpstr>
      <vt:lpstr>Aptos</vt:lpstr>
      <vt:lpstr>Linkpen 17a Print</vt:lpstr>
      <vt:lpstr>Calibri</vt:lpstr>
      <vt:lpstr>Aptos Display</vt:lpstr>
      <vt:lpstr>Nunito</vt:lpstr>
      <vt:lpstr>Office Theme</vt:lpstr>
      <vt:lpstr>Coventry World War 2</vt:lpstr>
      <vt:lpstr>What was World War 2?</vt:lpstr>
      <vt:lpstr>The invasion of Poland</vt:lpstr>
      <vt:lpstr>The years leading up to World War 2</vt:lpstr>
      <vt:lpstr>German invades Poland</vt:lpstr>
      <vt:lpstr>Evacuation</vt:lpstr>
      <vt:lpstr>Operation Pied Piper</vt:lpstr>
      <vt:lpstr>The children of Coventry</vt:lpstr>
      <vt:lpstr>The Phoney War</vt:lpstr>
      <vt:lpstr>The Phoney War part 2</vt:lpstr>
      <vt:lpstr>The new Prime Minister</vt:lpstr>
      <vt:lpstr>Air Raid Shelters</vt:lpstr>
      <vt:lpstr>Morrison Shelters</vt:lpstr>
      <vt:lpstr>Public Air Raid Shelters</vt:lpstr>
      <vt:lpstr>The Blackout</vt:lpstr>
      <vt:lpstr>Air Raid Wardens</vt:lpstr>
      <vt:lpstr>Coventry Troops</vt:lpstr>
      <vt:lpstr>Weapons Production</vt:lpstr>
      <vt:lpstr>Shadow Factories</vt:lpstr>
      <vt:lpstr>The Banner Lane Shadow Factory</vt:lpstr>
      <vt:lpstr>An Industrial City</vt:lpstr>
      <vt:lpstr>Early Bombing Raids</vt:lpstr>
      <vt:lpstr>The 10 hour raid</vt:lpstr>
      <vt:lpstr>Bomb Damage</vt:lpstr>
      <vt:lpstr>Bomb Damage Part 2</vt:lpstr>
      <vt:lpstr>The Destruction Left Behind</vt:lpstr>
      <vt:lpstr>The Remains of The Cathedral</vt:lpstr>
      <vt:lpstr>Winston Churchill</vt:lpstr>
      <vt:lpstr>Air Raids</vt:lpstr>
      <vt:lpstr>The End of World War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Christina Loftus</dc:creator>
  <cp:lastModifiedBy>Catherine McHarg</cp:lastModifiedBy>
  <cp:revision>44</cp:revision>
  <dcterms:created xsi:type="dcterms:W3CDTF">2024-03-06T11:30:06Z</dcterms:created>
  <dcterms:modified xsi:type="dcterms:W3CDTF">2024-05-10T15:04:08Z</dcterms:modified>
</cp:coreProperties>
</file>