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2"/>
  </p:notesMasterIdLst>
  <p:handoutMasterIdLst>
    <p:handoutMasterId r:id="rId53"/>
  </p:handoutMasterIdLst>
  <p:sldIdLst>
    <p:sldId id="363" r:id="rId5"/>
    <p:sldId id="364" r:id="rId6"/>
    <p:sldId id="365" r:id="rId7"/>
    <p:sldId id="366" r:id="rId8"/>
    <p:sldId id="367" r:id="rId9"/>
    <p:sldId id="368" r:id="rId10"/>
    <p:sldId id="369" r:id="rId11"/>
    <p:sldId id="370" r:id="rId12"/>
    <p:sldId id="371" r:id="rId13"/>
    <p:sldId id="372" r:id="rId14"/>
    <p:sldId id="409" r:id="rId15"/>
    <p:sldId id="410" r:id="rId16"/>
    <p:sldId id="373" r:id="rId17"/>
    <p:sldId id="374" r:id="rId18"/>
    <p:sldId id="375" r:id="rId19"/>
    <p:sldId id="376" r:id="rId20"/>
    <p:sldId id="377" r:id="rId21"/>
    <p:sldId id="378" r:id="rId22"/>
    <p:sldId id="379" r:id="rId23"/>
    <p:sldId id="380" r:id="rId24"/>
    <p:sldId id="381" r:id="rId25"/>
    <p:sldId id="382" r:id="rId26"/>
    <p:sldId id="383" r:id="rId27"/>
    <p:sldId id="384" r:id="rId28"/>
    <p:sldId id="385" r:id="rId29"/>
    <p:sldId id="386" r:id="rId30"/>
    <p:sldId id="387" r:id="rId31"/>
    <p:sldId id="388" r:id="rId32"/>
    <p:sldId id="389" r:id="rId33"/>
    <p:sldId id="390" r:id="rId34"/>
    <p:sldId id="391" r:id="rId35"/>
    <p:sldId id="392" r:id="rId36"/>
    <p:sldId id="393" r:id="rId37"/>
    <p:sldId id="394" r:id="rId38"/>
    <p:sldId id="395" r:id="rId39"/>
    <p:sldId id="396" r:id="rId40"/>
    <p:sldId id="397" r:id="rId41"/>
    <p:sldId id="398" r:id="rId42"/>
    <p:sldId id="399" r:id="rId43"/>
    <p:sldId id="400" r:id="rId44"/>
    <p:sldId id="401" r:id="rId45"/>
    <p:sldId id="402" r:id="rId46"/>
    <p:sldId id="403" r:id="rId47"/>
    <p:sldId id="404" r:id="rId48"/>
    <p:sldId id="405" r:id="rId49"/>
    <p:sldId id="406" r:id="rId50"/>
    <p:sldId id="40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10" userDrawn="1">
          <p15:clr>
            <a:srgbClr val="A4A3A4"/>
          </p15:clr>
        </p15:guide>
        <p15:guide id="2" pos="374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B2C52B3-00A7-7B8C-C890-E6C05AC322EC}" name="Lam, Angela" initials="LA" userId="S::angela.lam@historicengland.org.uk::46b424b5-1ebe-420a-bf15-40e751be50ea" providerId="AD"/>
  <p188:author id="{B41FC8FF-5477-433A-DD58-11F5029A4DC4}" name="McHarg, Catherine" initials="MC" userId="S::catherine.mcharg@historicengland.org.uk::88b8f76c-9ae3-4745-88eb-fe0667a22af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eese, Emily-Ann" initials="CE" lastIdx="5" clrIdx="0">
    <p:extLst>
      <p:ext uri="{19B8F6BF-5375-455C-9EA6-DF929625EA0E}">
        <p15:presenceInfo xmlns:p15="http://schemas.microsoft.com/office/powerpoint/2012/main" userId="S::Emily-Ann.Cheese@historicengland.org.uk::876ce6bc-6da5-4efb-a3e9-dc8197e35ef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5274"/>
    <a:srgbClr val="F192B4"/>
    <a:srgbClr val="40907F"/>
    <a:srgbClr val="7EB5A9"/>
    <a:srgbClr val="F5C946"/>
    <a:srgbClr val="7AA62C"/>
    <a:srgbClr val="ADD0F0"/>
    <a:srgbClr val="FBECCC"/>
    <a:srgbClr val="99BF71"/>
    <a:srgbClr val="B621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60F5D0-487F-4383-B9FC-064C69873E7D}" v="8" dt="2024-08-05T10:09:51.6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016"/>
    <p:restoredTop sz="86395"/>
  </p:normalViewPr>
  <p:slideViewPr>
    <p:cSldViewPr snapToGrid="0">
      <p:cViewPr>
        <p:scale>
          <a:sx n="60" d="100"/>
          <a:sy n="60" d="100"/>
        </p:scale>
        <p:origin x="1974" y="834"/>
      </p:cViewPr>
      <p:guideLst>
        <p:guide orient="horz" pos="4110"/>
        <p:guide pos="3749"/>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124" d="100"/>
          <a:sy n="124" d="100"/>
        </p:scale>
        <p:origin x="3848"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1.xml"/><Relationship Id="rId61" Type="http://schemas.microsoft.com/office/2018/10/relationships/authors" Targe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Harg, Catherine" userId="88b8f76c-9ae3-4745-88eb-fe0667a22af5" providerId="ADAL" clId="{F460F5D0-487F-4383-B9FC-064C69873E7D}"/>
    <pc:docChg chg="undo custSel addSld delSld modSld modMainMaster">
      <pc:chgData name="McHarg, Catherine" userId="88b8f76c-9ae3-4745-88eb-fe0667a22af5" providerId="ADAL" clId="{F460F5D0-487F-4383-B9FC-064C69873E7D}" dt="2024-08-05T10:31:34.835" v="242" actId="207"/>
      <pc:docMkLst>
        <pc:docMk/>
      </pc:docMkLst>
      <pc:sldChg chg="del">
        <pc:chgData name="McHarg, Catherine" userId="88b8f76c-9ae3-4745-88eb-fe0667a22af5" providerId="ADAL" clId="{F460F5D0-487F-4383-B9FC-064C69873E7D}" dt="2024-08-05T10:18:26.459" v="235" actId="47"/>
        <pc:sldMkLst>
          <pc:docMk/>
          <pc:sldMk cId="602609153" sldId="283"/>
        </pc:sldMkLst>
      </pc:sldChg>
      <pc:sldChg chg="del">
        <pc:chgData name="McHarg, Catherine" userId="88b8f76c-9ae3-4745-88eb-fe0667a22af5" providerId="ADAL" clId="{F460F5D0-487F-4383-B9FC-064C69873E7D}" dt="2024-08-05T10:18:26.459" v="235" actId="47"/>
        <pc:sldMkLst>
          <pc:docMk/>
          <pc:sldMk cId="2353640299" sldId="285"/>
        </pc:sldMkLst>
      </pc:sldChg>
      <pc:sldChg chg="del">
        <pc:chgData name="McHarg, Catherine" userId="88b8f76c-9ae3-4745-88eb-fe0667a22af5" providerId="ADAL" clId="{F460F5D0-487F-4383-B9FC-064C69873E7D}" dt="2024-08-05T10:18:26.459" v="235" actId="47"/>
        <pc:sldMkLst>
          <pc:docMk/>
          <pc:sldMk cId="333057673" sldId="286"/>
        </pc:sldMkLst>
      </pc:sldChg>
      <pc:sldChg chg="del">
        <pc:chgData name="McHarg, Catherine" userId="88b8f76c-9ae3-4745-88eb-fe0667a22af5" providerId="ADAL" clId="{F460F5D0-487F-4383-B9FC-064C69873E7D}" dt="2024-08-05T10:18:26.459" v="235" actId="47"/>
        <pc:sldMkLst>
          <pc:docMk/>
          <pc:sldMk cId="708060320" sldId="287"/>
        </pc:sldMkLst>
      </pc:sldChg>
      <pc:sldChg chg="del">
        <pc:chgData name="McHarg, Catherine" userId="88b8f76c-9ae3-4745-88eb-fe0667a22af5" providerId="ADAL" clId="{F460F5D0-487F-4383-B9FC-064C69873E7D}" dt="2024-08-05T10:18:26.459" v="235" actId="47"/>
        <pc:sldMkLst>
          <pc:docMk/>
          <pc:sldMk cId="359891337" sldId="289"/>
        </pc:sldMkLst>
      </pc:sldChg>
      <pc:sldChg chg="del">
        <pc:chgData name="McHarg, Catherine" userId="88b8f76c-9ae3-4745-88eb-fe0667a22af5" providerId="ADAL" clId="{F460F5D0-487F-4383-B9FC-064C69873E7D}" dt="2024-08-05T10:18:26.459" v="235" actId="47"/>
        <pc:sldMkLst>
          <pc:docMk/>
          <pc:sldMk cId="1958285999" sldId="291"/>
        </pc:sldMkLst>
      </pc:sldChg>
      <pc:sldChg chg="del">
        <pc:chgData name="McHarg, Catherine" userId="88b8f76c-9ae3-4745-88eb-fe0667a22af5" providerId="ADAL" clId="{F460F5D0-487F-4383-B9FC-064C69873E7D}" dt="2024-08-05T10:18:26.459" v="235" actId="47"/>
        <pc:sldMkLst>
          <pc:docMk/>
          <pc:sldMk cId="2076478782" sldId="292"/>
        </pc:sldMkLst>
      </pc:sldChg>
      <pc:sldChg chg="del">
        <pc:chgData name="McHarg, Catherine" userId="88b8f76c-9ae3-4745-88eb-fe0667a22af5" providerId="ADAL" clId="{F460F5D0-487F-4383-B9FC-064C69873E7D}" dt="2024-08-05T10:18:26.459" v="235" actId="47"/>
        <pc:sldMkLst>
          <pc:docMk/>
          <pc:sldMk cId="1668708215" sldId="309"/>
        </pc:sldMkLst>
      </pc:sldChg>
      <pc:sldChg chg="del">
        <pc:chgData name="McHarg, Catherine" userId="88b8f76c-9ae3-4745-88eb-fe0667a22af5" providerId="ADAL" clId="{F460F5D0-487F-4383-B9FC-064C69873E7D}" dt="2024-08-05T10:18:26.459" v="235" actId="47"/>
        <pc:sldMkLst>
          <pc:docMk/>
          <pc:sldMk cId="2605245185" sldId="310"/>
        </pc:sldMkLst>
      </pc:sldChg>
      <pc:sldChg chg="del">
        <pc:chgData name="McHarg, Catherine" userId="88b8f76c-9ae3-4745-88eb-fe0667a22af5" providerId="ADAL" clId="{F460F5D0-487F-4383-B9FC-064C69873E7D}" dt="2024-08-05T10:18:26.459" v="235" actId="47"/>
        <pc:sldMkLst>
          <pc:docMk/>
          <pc:sldMk cId="2739499449" sldId="343"/>
        </pc:sldMkLst>
      </pc:sldChg>
      <pc:sldChg chg="del">
        <pc:chgData name="McHarg, Catherine" userId="88b8f76c-9ae3-4745-88eb-fe0667a22af5" providerId="ADAL" clId="{F460F5D0-487F-4383-B9FC-064C69873E7D}" dt="2024-08-05T10:18:26.459" v="235" actId="47"/>
        <pc:sldMkLst>
          <pc:docMk/>
          <pc:sldMk cId="659483176" sldId="356"/>
        </pc:sldMkLst>
      </pc:sldChg>
      <pc:sldChg chg="del">
        <pc:chgData name="McHarg, Catherine" userId="88b8f76c-9ae3-4745-88eb-fe0667a22af5" providerId="ADAL" clId="{F460F5D0-487F-4383-B9FC-064C69873E7D}" dt="2024-08-05T10:18:26.459" v="235" actId="47"/>
        <pc:sldMkLst>
          <pc:docMk/>
          <pc:sldMk cId="1693127398" sldId="358"/>
        </pc:sldMkLst>
      </pc:sldChg>
      <pc:sldChg chg="del">
        <pc:chgData name="McHarg, Catherine" userId="88b8f76c-9ae3-4745-88eb-fe0667a22af5" providerId="ADAL" clId="{F460F5D0-487F-4383-B9FC-064C69873E7D}" dt="2024-08-05T10:18:26.459" v="235" actId="47"/>
        <pc:sldMkLst>
          <pc:docMk/>
          <pc:sldMk cId="3850329531" sldId="360"/>
        </pc:sldMkLst>
      </pc:sldChg>
      <pc:sldChg chg="del">
        <pc:chgData name="McHarg, Catherine" userId="88b8f76c-9ae3-4745-88eb-fe0667a22af5" providerId="ADAL" clId="{F460F5D0-487F-4383-B9FC-064C69873E7D}" dt="2024-08-05T10:18:26.459" v="235" actId="47"/>
        <pc:sldMkLst>
          <pc:docMk/>
          <pc:sldMk cId="825104220" sldId="361"/>
        </pc:sldMkLst>
      </pc:sldChg>
      <pc:sldChg chg="del">
        <pc:chgData name="McHarg, Catherine" userId="88b8f76c-9ae3-4745-88eb-fe0667a22af5" providerId="ADAL" clId="{F460F5D0-487F-4383-B9FC-064C69873E7D}" dt="2024-08-05T10:18:26.459" v="235" actId="47"/>
        <pc:sldMkLst>
          <pc:docMk/>
          <pc:sldMk cId="2225253303" sldId="362"/>
        </pc:sldMkLst>
      </pc:sldChg>
      <pc:sldChg chg="modSp mod">
        <pc:chgData name="McHarg, Catherine" userId="88b8f76c-9ae3-4745-88eb-fe0667a22af5" providerId="ADAL" clId="{F460F5D0-487F-4383-B9FC-064C69873E7D}" dt="2024-08-05T10:30:58.789" v="236" actId="13244"/>
        <pc:sldMkLst>
          <pc:docMk/>
          <pc:sldMk cId="3400831548" sldId="368"/>
        </pc:sldMkLst>
        <pc:spChg chg="ord">
          <ac:chgData name="McHarg, Catherine" userId="88b8f76c-9ae3-4745-88eb-fe0667a22af5" providerId="ADAL" clId="{F460F5D0-487F-4383-B9FC-064C69873E7D}" dt="2024-08-05T10:30:58.789" v="236" actId="13244"/>
          <ac:spMkLst>
            <pc:docMk/>
            <pc:sldMk cId="3400831548" sldId="368"/>
            <ac:spMk id="2" creationId="{8DBBDEF1-915F-D062-4D2E-8B32C8B0D4A9}"/>
          </ac:spMkLst>
        </pc:spChg>
      </pc:sldChg>
      <pc:sldChg chg="add del modNotesTx">
        <pc:chgData name="McHarg, Catherine" userId="88b8f76c-9ae3-4745-88eb-fe0667a22af5" providerId="ADAL" clId="{F460F5D0-487F-4383-B9FC-064C69873E7D}" dt="2024-08-05T09:51:28.270" v="100"/>
        <pc:sldMkLst>
          <pc:docMk/>
          <pc:sldMk cId="4086779985" sldId="373"/>
        </pc:sldMkLst>
      </pc:sldChg>
      <pc:sldChg chg="modSp mod">
        <pc:chgData name="McHarg, Catherine" userId="88b8f76c-9ae3-4745-88eb-fe0667a22af5" providerId="ADAL" clId="{F460F5D0-487F-4383-B9FC-064C69873E7D}" dt="2024-08-05T09:57:57.949" v="151" actId="207"/>
        <pc:sldMkLst>
          <pc:docMk/>
          <pc:sldMk cId="2842315094" sldId="376"/>
        </pc:sldMkLst>
        <pc:spChg chg="mod">
          <ac:chgData name="McHarg, Catherine" userId="88b8f76c-9ae3-4745-88eb-fe0667a22af5" providerId="ADAL" clId="{F460F5D0-487F-4383-B9FC-064C69873E7D}" dt="2024-08-05T09:57:57.949" v="151" actId="207"/>
          <ac:spMkLst>
            <pc:docMk/>
            <pc:sldMk cId="2842315094" sldId="376"/>
            <ac:spMk id="3" creationId="{D40F142D-5494-E334-FD87-80C6FF638F7F}"/>
          </ac:spMkLst>
        </pc:spChg>
        <pc:spChg chg="mod">
          <ac:chgData name="McHarg, Catherine" userId="88b8f76c-9ae3-4745-88eb-fe0667a22af5" providerId="ADAL" clId="{F460F5D0-487F-4383-B9FC-064C69873E7D}" dt="2024-08-05T09:56:46.190" v="145" actId="14100"/>
          <ac:spMkLst>
            <pc:docMk/>
            <pc:sldMk cId="2842315094" sldId="376"/>
            <ac:spMk id="4" creationId="{FAB2D582-3B55-8FDD-0EA6-A429035A5DB0}"/>
          </ac:spMkLst>
        </pc:spChg>
      </pc:sldChg>
      <pc:sldChg chg="modSp mod modClrScheme chgLayout">
        <pc:chgData name="McHarg, Catherine" userId="88b8f76c-9ae3-4745-88eb-fe0667a22af5" providerId="ADAL" clId="{F460F5D0-487F-4383-B9FC-064C69873E7D}" dt="2024-08-05T09:54:53.571" v="104"/>
        <pc:sldMkLst>
          <pc:docMk/>
          <pc:sldMk cId="3362509231" sldId="377"/>
        </pc:sldMkLst>
        <pc:spChg chg="mod ord">
          <ac:chgData name="McHarg, Catherine" userId="88b8f76c-9ae3-4745-88eb-fe0667a22af5" providerId="ADAL" clId="{F460F5D0-487F-4383-B9FC-064C69873E7D}" dt="2024-08-05T09:54:27.599" v="102" actId="700"/>
          <ac:spMkLst>
            <pc:docMk/>
            <pc:sldMk cId="3362509231" sldId="377"/>
            <ac:spMk id="3" creationId="{4FBD9213-5B8A-C8C8-5B36-C613CA008739}"/>
          </ac:spMkLst>
        </pc:spChg>
        <pc:graphicFrameChg chg="modGraphic">
          <ac:chgData name="McHarg, Catherine" userId="88b8f76c-9ae3-4745-88eb-fe0667a22af5" providerId="ADAL" clId="{F460F5D0-487F-4383-B9FC-064C69873E7D}" dt="2024-08-05T09:54:53.571" v="104"/>
          <ac:graphicFrameMkLst>
            <pc:docMk/>
            <pc:sldMk cId="3362509231" sldId="377"/>
            <ac:graphicFrameMk id="8" creationId="{116A887E-5D2A-726D-23BE-3C03309F3EEC}"/>
          </ac:graphicFrameMkLst>
        </pc:graphicFrameChg>
      </pc:sldChg>
      <pc:sldChg chg="modSp mod">
        <pc:chgData name="McHarg, Catherine" userId="88b8f76c-9ae3-4745-88eb-fe0667a22af5" providerId="ADAL" clId="{F460F5D0-487F-4383-B9FC-064C69873E7D}" dt="2024-08-05T09:59:17.222" v="152" actId="33524"/>
        <pc:sldMkLst>
          <pc:docMk/>
          <pc:sldMk cId="1777284874" sldId="378"/>
        </pc:sldMkLst>
        <pc:spChg chg="mod">
          <ac:chgData name="McHarg, Catherine" userId="88b8f76c-9ae3-4745-88eb-fe0667a22af5" providerId="ADAL" clId="{F460F5D0-487F-4383-B9FC-064C69873E7D}" dt="2024-08-05T09:59:17.222" v="152" actId="33524"/>
          <ac:spMkLst>
            <pc:docMk/>
            <pc:sldMk cId="1777284874" sldId="378"/>
            <ac:spMk id="3" creationId="{EC51E89F-8174-02BD-389F-C9C36AA85974}"/>
          </ac:spMkLst>
        </pc:spChg>
      </pc:sldChg>
      <pc:sldChg chg="modSp mod">
        <pc:chgData name="McHarg, Catherine" userId="88b8f76c-9ae3-4745-88eb-fe0667a22af5" providerId="ADAL" clId="{F460F5D0-487F-4383-B9FC-064C69873E7D}" dt="2024-08-05T10:00:08.961" v="153" actId="33524"/>
        <pc:sldMkLst>
          <pc:docMk/>
          <pc:sldMk cId="2228209057" sldId="391"/>
        </pc:sldMkLst>
        <pc:spChg chg="mod">
          <ac:chgData name="McHarg, Catherine" userId="88b8f76c-9ae3-4745-88eb-fe0667a22af5" providerId="ADAL" clId="{F460F5D0-487F-4383-B9FC-064C69873E7D}" dt="2024-08-05T10:00:08.961" v="153" actId="33524"/>
          <ac:spMkLst>
            <pc:docMk/>
            <pc:sldMk cId="2228209057" sldId="391"/>
            <ac:spMk id="3" creationId="{EC51E89F-8174-02BD-389F-C9C36AA85974}"/>
          </ac:spMkLst>
        </pc:spChg>
      </pc:sldChg>
      <pc:sldChg chg="modSp mod">
        <pc:chgData name="McHarg, Catherine" userId="88b8f76c-9ae3-4745-88eb-fe0667a22af5" providerId="ADAL" clId="{F460F5D0-487F-4383-B9FC-064C69873E7D}" dt="2024-08-05T10:02:58.069" v="168" actId="1076"/>
        <pc:sldMkLst>
          <pc:docMk/>
          <pc:sldMk cId="217468457" sldId="403"/>
        </pc:sldMkLst>
        <pc:spChg chg="mod">
          <ac:chgData name="McHarg, Catherine" userId="88b8f76c-9ae3-4745-88eb-fe0667a22af5" providerId="ADAL" clId="{F460F5D0-487F-4383-B9FC-064C69873E7D}" dt="2024-08-05T10:01:37.551" v="155" actId="20577"/>
          <ac:spMkLst>
            <pc:docMk/>
            <pc:sldMk cId="217468457" sldId="403"/>
            <ac:spMk id="2" creationId="{194DBF55-A844-6170-4CF9-42EF1D563F2D}"/>
          </ac:spMkLst>
        </pc:spChg>
        <pc:spChg chg="mod">
          <ac:chgData name="McHarg, Catherine" userId="88b8f76c-9ae3-4745-88eb-fe0667a22af5" providerId="ADAL" clId="{F460F5D0-487F-4383-B9FC-064C69873E7D}" dt="2024-08-05T10:02:53.516" v="167" actId="1076"/>
          <ac:spMkLst>
            <pc:docMk/>
            <pc:sldMk cId="217468457" sldId="403"/>
            <ac:spMk id="3" creationId="{D40F142D-5494-E334-FD87-80C6FF638F7F}"/>
          </ac:spMkLst>
        </pc:spChg>
        <pc:spChg chg="mod">
          <ac:chgData name="McHarg, Catherine" userId="88b8f76c-9ae3-4745-88eb-fe0667a22af5" providerId="ADAL" clId="{F460F5D0-487F-4383-B9FC-064C69873E7D}" dt="2024-08-05T10:02:53.516" v="167" actId="1076"/>
          <ac:spMkLst>
            <pc:docMk/>
            <pc:sldMk cId="217468457" sldId="403"/>
            <ac:spMk id="4" creationId="{FAB2D582-3B55-8FDD-0EA6-A429035A5DB0}"/>
          </ac:spMkLst>
        </pc:spChg>
        <pc:grpChg chg="mod">
          <ac:chgData name="McHarg, Catherine" userId="88b8f76c-9ae3-4745-88eb-fe0667a22af5" providerId="ADAL" clId="{F460F5D0-487F-4383-B9FC-064C69873E7D}" dt="2024-08-05T10:02:58.069" v="168" actId="1076"/>
          <ac:grpSpMkLst>
            <pc:docMk/>
            <pc:sldMk cId="217468457" sldId="403"/>
            <ac:grpSpMk id="5" creationId="{5F4566AA-8CCF-9FA0-385A-B99C20914F55}"/>
          </ac:grpSpMkLst>
        </pc:grpChg>
      </pc:sldChg>
      <pc:sldChg chg="addSp modSp mod">
        <pc:chgData name="McHarg, Catherine" userId="88b8f76c-9ae3-4745-88eb-fe0667a22af5" providerId="ADAL" clId="{F460F5D0-487F-4383-B9FC-064C69873E7D}" dt="2024-08-05T10:31:18.663" v="239" actId="13244"/>
        <pc:sldMkLst>
          <pc:docMk/>
          <pc:sldMk cId="3836935247" sldId="404"/>
        </pc:sldMkLst>
        <pc:spChg chg="mod ord">
          <ac:chgData name="McHarg, Catherine" userId="88b8f76c-9ae3-4745-88eb-fe0667a22af5" providerId="ADAL" clId="{F460F5D0-487F-4383-B9FC-064C69873E7D}" dt="2024-08-05T10:31:15.195" v="238" actId="14100"/>
          <ac:spMkLst>
            <pc:docMk/>
            <pc:sldMk cId="3836935247" sldId="404"/>
            <ac:spMk id="2" creationId="{194DBF55-A844-6170-4CF9-42EF1D563F2D}"/>
          </ac:spMkLst>
        </pc:spChg>
        <pc:spChg chg="mod">
          <ac:chgData name="McHarg, Catherine" userId="88b8f76c-9ae3-4745-88eb-fe0667a22af5" providerId="ADAL" clId="{F460F5D0-487F-4383-B9FC-064C69873E7D}" dt="2024-08-05T10:05:42.203" v="182" actId="1076"/>
          <ac:spMkLst>
            <pc:docMk/>
            <pc:sldMk cId="3836935247" sldId="404"/>
            <ac:spMk id="3" creationId="{D40F142D-5494-E334-FD87-80C6FF638F7F}"/>
          </ac:spMkLst>
        </pc:spChg>
        <pc:spChg chg="mod">
          <ac:chgData name="McHarg, Catherine" userId="88b8f76c-9ae3-4745-88eb-fe0667a22af5" providerId="ADAL" clId="{F460F5D0-487F-4383-B9FC-064C69873E7D}" dt="2024-08-05T10:05:56.900" v="184" actId="14100"/>
          <ac:spMkLst>
            <pc:docMk/>
            <pc:sldMk cId="3836935247" sldId="404"/>
            <ac:spMk id="4" creationId="{FAB2D582-3B55-8FDD-0EA6-A429035A5DB0}"/>
          </ac:spMkLst>
        </pc:spChg>
        <pc:spChg chg="mod">
          <ac:chgData name="McHarg, Catherine" userId="88b8f76c-9ae3-4745-88eb-fe0667a22af5" providerId="ADAL" clId="{F460F5D0-487F-4383-B9FC-064C69873E7D}" dt="2024-08-05T10:04:30.563" v="177"/>
          <ac:spMkLst>
            <pc:docMk/>
            <pc:sldMk cId="3836935247" sldId="404"/>
            <ac:spMk id="6" creationId="{EB99883F-82FC-7C45-FDB6-34CADA399064}"/>
          </ac:spMkLst>
        </pc:spChg>
        <pc:spChg chg="mod">
          <ac:chgData name="McHarg, Catherine" userId="88b8f76c-9ae3-4745-88eb-fe0667a22af5" providerId="ADAL" clId="{F460F5D0-487F-4383-B9FC-064C69873E7D}" dt="2024-08-05T10:07:00.201" v="195" actId="27636"/>
          <ac:spMkLst>
            <pc:docMk/>
            <pc:sldMk cId="3836935247" sldId="404"/>
            <ac:spMk id="7" creationId="{83E8DC33-3809-D2B6-057B-EC5B1EDD3275}"/>
          </ac:spMkLst>
        </pc:spChg>
        <pc:grpChg chg="add mod ord">
          <ac:chgData name="McHarg, Catherine" userId="88b8f76c-9ae3-4745-88eb-fe0667a22af5" providerId="ADAL" clId="{F460F5D0-487F-4383-B9FC-064C69873E7D}" dt="2024-08-05T10:31:18.663" v="239" actId="13244"/>
          <ac:grpSpMkLst>
            <pc:docMk/>
            <pc:sldMk cId="3836935247" sldId="404"/>
            <ac:grpSpMk id="5" creationId="{2DD8E1D0-6088-ED32-3B5F-E1A24FC6BEF6}"/>
          </ac:grpSpMkLst>
        </pc:grpChg>
        <pc:picChg chg="mod">
          <ac:chgData name="McHarg, Catherine" userId="88b8f76c-9ae3-4745-88eb-fe0667a22af5" providerId="ADAL" clId="{F460F5D0-487F-4383-B9FC-064C69873E7D}" dt="2024-08-05T10:04:30.563" v="177"/>
          <ac:picMkLst>
            <pc:docMk/>
            <pc:sldMk cId="3836935247" sldId="404"/>
            <ac:picMk id="8" creationId="{5AD4011A-A135-942A-F0DB-FC49AEAB53F7}"/>
          </ac:picMkLst>
        </pc:picChg>
      </pc:sldChg>
      <pc:sldChg chg="addSp delSp modSp mod">
        <pc:chgData name="McHarg, Catherine" userId="88b8f76c-9ae3-4745-88eb-fe0667a22af5" providerId="ADAL" clId="{F460F5D0-487F-4383-B9FC-064C69873E7D}" dt="2024-08-05T10:10:12.519" v="228" actId="1076"/>
        <pc:sldMkLst>
          <pc:docMk/>
          <pc:sldMk cId="2554840810" sldId="405"/>
        </pc:sldMkLst>
        <pc:spChg chg="mod">
          <ac:chgData name="McHarg, Catherine" userId="88b8f76c-9ae3-4745-88eb-fe0667a22af5" providerId="ADAL" clId="{F460F5D0-487F-4383-B9FC-064C69873E7D}" dt="2024-08-05T10:10:12.519" v="228" actId="1076"/>
          <ac:spMkLst>
            <pc:docMk/>
            <pc:sldMk cId="2554840810" sldId="405"/>
            <ac:spMk id="3" creationId="{AD144F8F-BD4F-2D58-88E5-F20B64CE202B}"/>
          </ac:spMkLst>
        </pc:spChg>
        <pc:spChg chg="mod">
          <ac:chgData name="McHarg, Catherine" userId="88b8f76c-9ae3-4745-88eb-fe0667a22af5" providerId="ADAL" clId="{F460F5D0-487F-4383-B9FC-064C69873E7D}" dt="2024-08-05T10:07:00.154" v="194"/>
          <ac:spMkLst>
            <pc:docMk/>
            <pc:sldMk cId="2554840810" sldId="405"/>
            <ac:spMk id="5" creationId="{DEEBCAD1-78F6-4EEE-3F81-7D949814E49B}"/>
          </ac:spMkLst>
        </pc:spChg>
        <pc:spChg chg="mod">
          <ac:chgData name="McHarg, Catherine" userId="88b8f76c-9ae3-4745-88eb-fe0667a22af5" providerId="ADAL" clId="{F460F5D0-487F-4383-B9FC-064C69873E7D}" dt="2024-08-05T10:08:46.325" v="218" actId="27636"/>
          <ac:spMkLst>
            <pc:docMk/>
            <pc:sldMk cId="2554840810" sldId="405"/>
            <ac:spMk id="7" creationId="{3553D678-DD78-F190-7F76-A12068C1B0D5}"/>
          </ac:spMkLst>
        </pc:spChg>
        <pc:spChg chg="mod">
          <ac:chgData name="McHarg, Catherine" userId="88b8f76c-9ae3-4745-88eb-fe0667a22af5" providerId="ADAL" clId="{F460F5D0-487F-4383-B9FC-064C69873E7D}" dt="2024-08-05T10:09:51.649" v="224"/>
          <ac:spMkLst>
            <pc:docMk/>
            <pc:sldMk cId="2554840810" sldId="405"/>
            <ac:spMk id="10" creationId="{A84D31D3-4E56-39B2-B5F8-5B906D477372}"/>
          </ac:spMkLst>
        </pc:spChg>
        <pc:spChg chg="mod">
          <ac:chgData name="McHarg, Catherine" userId="88b8f76c-9ae3-4745-88eb-fe0667a22af5" providerId="ADAL" clId="{F460F5D0-487F-4383-B9FC-064C69873E7D}" dt="2024-08-05T10:09:51.649" v="224"/>
          <ac:spMkLst>
            <pc:docMk/>
            <pc:sldMk cId="2554840810" sldId="405"/>
            <ac:spMk id="11" creationId="{D13B82CA-7FDC-8025-BF9B-4EC0B6705627}"/>
          </ac:spMkLst>
        </pc:spChg>
        <pc:grpChg chg="add del mod">
          <ac:chgData name="McHarg, Catherine" userId="88b8f76c-9ae3-4745-88eb-fe0667a22af5" providerId="ADAL" clId="{F460F5D0-487F-4383-B9FC-064C69873E7D}" dt="2024-08-05T10:08:55.360" v="220" actId="478"/>
          <ac:grpSpMkLst>
            <pc:docMk/>
            <pc:sldMk cId="2554840810" sldId="405"/>
            <ac:grpSpMk id="2" creationId="{8D3DA620-5CBD-CCAB-B720-6AC4BCDCC416}"/>
          </ac:grpSpMkLst>
        </pc:grpChg>
        <pc:grpChg chg="add mod">
          <ac:chgData name="McHarg, Catherine" userId="88b8f76c-9ae3-4745-88eb-fe0667a22af5" providerId="ADAL" clId="{F460F5D0-487F-4383-B9FC-064C69873E7D}" dt="2024-08-05T10:10:06.070" v="227" actId="1076"/>
          <ac:grpSpMkLst>
            <pc:docMk/>
            <pc:sldMk cId="2554840810" sldId="405"/>
            <ac:grpSpMk id="9" creationId="{3C4D38F2-6F36-7DA2-1D7A-149C1436B095}"/>
          </ac:grpSpMkLst>
        </pc:grpChg>
        <pc:picChg chg="mod">
          <ac:chgData name="McHarg, Catherine" userId="88b8f76c-9ae3-4745-88eb-fe0667a22af5" providerId="ADAL" clId="{F460F5D0-487F-4383-B9FC-064C69873E7D}" dt="2024-08-05T10:10:12.519" v="228" actId="1076"/>
          <ac:picMkLst>
            <pc:docMk/>
            <pc:sldMk cId="2554840810" sldId="405"/>
            <ac:picMk id="4" creationId="{03C5EF6A-464F-FB93-20B5-8EED9BEC606E}"/>
          </ac:picMkLst>
        </pc:picChg>
        <pc:picChg chg="mod">
          <ac:chgData name="McHarg, Catherine" userId="88b8f76c-9ae3-4745-88eb-fe0667a22af5" providerId="ADAL" clId="{F460F5D0-487F-4383-B9FC-064C69873E7D}" dt="2024-08-05T10:07:00.154" v="194"/>
          <ac:picMkLst>
            <pc:docMk/>
            <pc:sldMk cId="2554840810" sldId="405"/>
            <ac:picMk id="8" creationId="{2FCD93CF-DDEC-5B15-B0D6-120254F784D3}"/>
          </ac:picMkLst>
        </pc:picChg>
        <pc:picChg chg="mod">
          <ac:chgData name="McHarg, Catherine" userId="88b8f76c-9ae3-4745-88eb-fe0667a22af5" providerId="ADAL" clId="{F460F5D0-487F-4383-B9FC-064C69873E7D}" dt="2024-08-05T10:09:51.649" v="224"/>
          <ac:picMkLst>
            <pc:docMk/>
            <pc:sldMk cId="2554840810" sldId="405"/>
            <ac:picMk id="12" creationId="{108DECF1-F28F-B70A-38D4-5F37F64B4E53}"/>
          </ac:picMkLst>
        </pc:picChg>
      </pc:sldChg>
      <pc:sldChg chg="addSp delSp modSp mod">
        <pc:chgData name="McHarg, Catherine" userId="88b8f76c-9ae3-4745-88eb-fe0667a22af5" providerId="ADAL" clId="{F460F5D0-487F-4383-B9FC-064C69873E7D}" dt="2024-08-05T10:09:51.684" v="225" actId="27636"/>
        <pc:sldMkLst>
          <pc:docMk/>
          <pc:sldMk cId="89722747" sldId="406"/>
        </pc:sldMkLst>
        <pc:spChg chg="mod">
          <ac:chgData name="McHarg, Catherine" userId="88b8f76c-9ae3-4745-88eb-fe0667a22af5" providerId="ADAL" clId="{F460F5D0-487F-4383-B9FC-064C69873E7D}" dt="2024-08-05T10:08:39.607" v="214" actId="1076"/>
          <ac:spMkLst>
            <pc:docMk/>
            <pc:sldMk cId="89722747" sldId="406"/>
            <ac:spMk id="3" creationId="{AD144F8F-BD4F-2D58-88E5-F20B64CE202B}"/>
          </ac:spMkLst>
        </pc:spChg>
        <pc:spChg chg="mod">
          <ac:chgData name="McHarg, Catherine" userId="88b8f76c-9ae3-4745-88eb-fe0667a22af5" providerId="ADAL" clId="{F460F5D0-487F-4383-B9FC-064C69873E7D}" dt="2024-08-05T10:08:46.278" v="216"/>
          <ac:spMkLst>
            <pc:docMk/>
            <pc:sldMk cId="89722747" sldId="406"/>
            <ac:spMk id="5" creationId="{439E574D-E952-3F76-A95C-D64A9A2176BD}"/>
          </ac:spMkLst>
        </pc:spChg>
        <pc:spChg chg="mod">
          <ac:chgData name="McHarg, Catherine" userId="88b8f76c-9ae3-4745-88eb-fe0667a22af5" providerId="ADAL" clId="{F460F5D0-487F-4383-B9FC-064C69873E7D}" dt="2024-08-05T10:08:45.120" v="215" actId="14100"/>
          <ac:spMkLst>
            <pc:docMk/>
            <pc:sldMk cId="89722747" sldId="406"/>
            <ac:spMk id="6" creationId="{1B1C8800-9FF9-D44C-0EB8-BC18A245C9BE}"/>
          </ac:spMkLst>
        </pc:spChg>
        <pc:spChg chg="mod">
          <ac:chgData name="McHarg, Catherine" userId="88b8f76c-9ae3-4745-88eb-fe0667a22af5" providerId="ADAL" clId="{F460F5D0-487F-4383-B9FC-064C69873E7D}" dt="2024-08-05T10:08:46.309" v="217" actId="27636"/>
          <ac:spMkLst>
            <pc:docMk/>
            <pc:sldMk cId="89722747" sldId="406"/>
            <ac:spMk id="7" creationId="{234B6FC5-900C-38F8-4062-4142B53CCA14}"/>
          </ac:spMkLst>
        </pc:spChg>
        <pc:spChg chg="mod">
          <ac:chgData name="McHarg, Catherine" userId="88b8f76c-9ae3-4745-88eb-fe0667a22af5" providerId="ADAL" clId="{F460F5D0-487F-4383-B9FC-064C69873E7D}" dt="2024-08-05T10:09:23.515" v="221"/>
          <ac:spMkLst>
            <pc:docMk/>
            <pc:sldMk cId="89722747" sldId="406"/>
            <ac:spMk id="10" creationId="{2DD50E81-F200-7C7F-C1CF-1F6AEEEB9290}"/>
          </ac:spMkLst>
        </pc:spChg>
        <pc:spChg chg="mod">
          <ac:chgData name="McHarg, Catherine" userId="88b8f76c-9ae3-4745-88eb-fe0667a22af5" providerId="ADAL" clId="{F460F5D0-487F-4383-B9FC-064C69873E7D}" dt="2024-08-05T10:09:51.684" v="225" actId="27636"/>
          <ac:spMkLst>
            <pc:docMk/>
            <pc:sldMk cId="89722747" sldId="406"/>
            <ac:spMk id="11" creationId="{137E2743-7CED-46A5-91F1-CAD84B4EC89A}"/>
          </ac:spMkLst>
        </pc:spChg>
        <pc:grpChg chg="add del mod">
          <ac:chgData name="McHarg, Catherine" userId="88b8f76c-9ae3-4745-88eb-fe0667a22af5" providerId="ADAL" clId="{F460F5D0-487F-4383-B9FC-064C69873E7D}" dt="2024-08-05T10:08:52.693" v="219" actId="478"/>
          <ac:grpSpMkLst>
            <pc:docMk/>
            <pc:sldMk cId="89722747" sldId="406"/>
            <ac:grpSpMk id="2" creationId="{35B2C3AA-8F9F-2959-92A4-8A3294CB29DA}"/>
          </ac:grpSpMkLst>
        </pc:grpChg>
        <pc:grpChg chg="add mod">
          <ac:chgData name="McHarg, Catherine" userId="88b8f76c-9ae3-4745-88eb-fe0667a22af5" providerId="ADAL" clId="{F460F5D0-487F-4383-B9FC-064C69873E7D}" dt="2024-08-05T10:09:33.894" v="223" actId="1076"/>
          <ac:grpSpMkLst>
            <pc:docMk/>
            <pc:sldMk cId="89722747" sldId="406"/>
            <ac:grpSpMk id="9" creationId="{4D466253-CED0-90B0-4C0F-3E8ECDD01372}"/>
          </ac:grpSpMkLst>
        </pc:grpChg>
        <pc:picChg chg="mod">
          <ac:chgData name="McHarg, Catherine" userId="88b8f76c-9ae3-4745-88eb-fe0667a22af5" providerId="ADAL" clId="{F460F5D0-487F-4383-B9FC-064C69873E7D}" dt="2024-08-05T10:08:36.984" v="213" actId="1076"/>
          <ac:picMkLst>
            <pc:docMk/>
            <pc:sldMk cId="89722747" sldId="406"/>
            <ac:picMk id="4" creationId="{03C5EF6A-464F-FB93-20B5-8EED9BEC606E}"/>
          </ac:picMkLst>
        </pc:picChg>
        <pc:picChg chg="mod">
          <ac:chgData name="McHarg, Catherine" userId="88b8f76c-9ae3-4745-88eb-fe0667a22af5" providerId="ADAL" clId="{F460F5D0-487F-4383-B9FC-064C69873E7D}" dt="2024-08-05T10:08:46.278" v="216"/>
          <ac:picMkLst>
            <pc:docMk/>
            <pc:sldMk cId="89722747" sldId="406"/>
            <ac:picMk id="8" creationId="{0AA5F218-9D37-23C0-DE2F-6FF7738D8081}"/>
          </ac:picMkLst>
        </pc:picChg>
        <pc:picChg chg="mod">
          <ac:chgData name="McHarg, Catherine" userId="88b8f76c-9ae3-4745-88eb-fe0667a22af5" providerId="ADAL" clId="{F460F5D0-487F-4383-B9FC-064C69873E7D}" dt="2024-08-05T10:09:23.515" v="221"/>
          <ac:picMkLst>
            <pc:docMk/>
            <pc:sldMk cId="89722747" sldId="406"/>
            <ac:picMk id="12" creationId="{235470EC-0280-2220-8A37-774549BB8707}"/>
          </ac:picMkLst>
        </pc:picChg>
      </pc:sldChg>
      <pc:sldChg chg="modSp del mod">
        <pc:chgData name="McHarg, Catherine" userId="88b8f76c-9ae3-4745-88eb-fe0667a22af5" providerId="ADAL" clId="{F460F5D0-487F-4383-B9FC-064C69873E7D}" dt="2024-08-05T10:11:01.430" v="230" actId="2696"/>
        <pc:sldMkLst>
          <pc:docMk/>
          <pc:sldMk cId="3769558424" sldId="407"/>
        </pc:sldMkLst>
        <pc:spChg chg="mod">
          <ac:chgData name="McHarg, Catherine" userId="88b8f76c-9ae3-4745-88eb-fe0667a22af5" providerId="ADAL" clId="{F460F5D0-487F-4383-B9FC-064C69873E7D}" dt="2024-08-05T10:10:58.431" v="229" actId="6549"/>
          <ac:spMkLst>
            <pc:docMk/>
            <pc:sldMk cId="3769558424" sldId="407"/>
            <ac:spMk id="3" creationId="{AD144F8F-BD4F-2D58-88E5-F20B64CE202B}"/>
          </ac:spMkLst>
        </pc:spChg>
      </pc:sldChg>
      <pc:sldChg chg="modSp mod">
        <pc:chgData name="McHarg, Catherine" userId="88b8f76c-9ae3-4745-88eb-fe0667a22af5" providerId="ADAL" clId="{F460F5D0-487F-4383-B9FC-064C69873E7D}" dt="2024-08-05T10:18:01.967" v="234" actId="1076"/>
        <pc:sldMkLst>
          <pc:docMk/>
          <pc:sldMk cId="725073515" sldId="408"/>
        </pc:sldMkLst>
        <pc:spChg chg="mod">
          <ac:chgData name="McHarg, Catherine" userId="88b8f76c-9ae3-4745-88eb-fe0667a22af5" providerId="ADAL" clId="{F460F5D0-487F-4383-B9FC-064C69873E7D}" dt="2024-08-05T10:18:01.967" v="234" actId="1076"/>
          <ac:spMkLst>
            <pc:docMk/>
            <pc:sldMk cId="725073515" sldId="408"/>
            <ac:spMk id="15" creationId="{7E786403-4259-401C-B5EB-BBB01A8E16A0}"/>
          </ac:spMkLst>
        </pc:spChg>
      </pc:sldChg>
      <pc:sldChg chg="addSp delSp modSp new mod">
        <pc:chgData name="McHarg, Catherine" userId="88b8f76c-9ae3-4745-88eb-fe0667a22af5" providerId="ADAL" clId="{F460F5D0-487F-4383-B9FC-064C69873E7D}" dt="2024-08-05T09:49:37.950" v="86" actId="1076"/>
        <pc:sldMkLst>
          <pc:docMk/>
          <pc:sldMk cId="392387249" sldId="409"/>
        </pc:sldMkLst>
        <pc:spChg chg="mod">
          <ac:chgData name="McHarg, Catherine" userId="88b8f76c-9ae3-4745-88eb-fe0667a22af5" providerId="ADAL" clId="{F460F5D0-487F-4383-B9FC-064C69873E7D}" dt="2024-08-05T09:42:27.812" v="34" actId="255"/>
          <ac:spMkLst>
            <pc:docMk/>
            <pc:sldMk cId="392387249" sldId="409"/>
            <ac:spMk id="2" creationId="{9B06AAF1-991C-7688-E47D-D545BB139A19}"/>
          </ac:spMkLst>
        </pc:spChg>
        <pc:spChg chg="add del mod">
          <ac:chgData name="McHarg, Catherine" userId="88b8f76c-9ae3-4745-88eb-fe0667a22af5" providerId="ADAL" clId="{F460F5D0-487F-4383-B9FC-064C69873E7D}" dt="2024-08-05T09:49:37.950" v="86" actId="1076"/>
          <ac:spMkLst>
            <pc:docMk/>
            <pc:sldMk cId="392387249" sldId="409"/>
            <ac:spMk id="3" creationId="{DDE11F9D-DBDB-415F-73E1-48E50C2318E8}"/>
          </ac:spMkLst>
        </pc:spChg>
      </pc:sldChg>
      <pc:sldChg chg="new del">
        <pc:chgData name="McHarg, Catherine" userId="88b8f76c-9ae3-4745-88eb-fe0667a22af5" providerId="ADAL" clId="{F460F5D0-487F-4383-B9FC-064C69873E7D}" dt="2024-08-05T09:41:30.329" v="20" actId="47"/>
        <pc:sldMkLst>
          <pc:docMk/>
          <pc:sldMk cId="2287112179" sldId="409"/>
        </pc:sldMkLst>
      </pc:sldChg>
      <pc:sldChg chg="modSp add del mod">
        <pc:chgData name="McHarg, Catherine" userId="88b8f76c-9ae3-4745-88eb-fe0667a22af5" providerId="ADAL" clId="{F460F5D0-487F-4383-B9FC-064C69873E7D}" dt="2024-08-05T09:45:03.323" v="57" actId="47"/>
        <pc:sldMkLst>
          <pc:docMk/>
          <pc:sldMk cId="1123720093" sldId="410"/>
        </pc:sldMkLst>
        <pc:spChg chg="mod">
          <ac:chgData name="McHarg, Catherine" userId="88b8f76c-9ae3-4745-88eb-fe0667a22af5" providerId="ADAL" clId="{F460F5D0-487F-4383-B9FC-064C69873E7D}" dt="2024-08-05T09:45:00.393" v="56" actId="6549"/>
          <ac:spMkLst>
            <pc:docMk/>
            <pc:sldMk cId="1123720093" sldId="410"/>
            <ac:spMk id="3" creationId="{DDE11F9D-DBDB-415F-73E1-48E50C2318E8}"/>
          </ac:spMkLst>
        </pc:spChg>
      </pc:sldChg>
      <pc:sldChg chg="modSp add mod">
        <pc:chgData name="McHarg, Catherine" userId="88b8f76c-9ae3-4745-88eb-fe0667a22af5" providerId="ADAL" clId="{F460F5D0-487F-4383-B9FC-064C69873E7D}" dt="2024-08-05T10:31:34.835" v="242" actId="207"/>
        <pc:sldMkLst>
          <pc:docMk/>
          <pc:sldMk cId="1966490007" sldId="410"/>
        </pc:sldMkLst>
        <pc:spChg chg="mod">
          <ac:chgData name="McHarg, Catherine" userId="88b8f76c-9ae3-4745-88eb-fe0667a22af5" providerId="ADAL" clId="{F460F5D0-487F-4383-B9FC-064C69873E7D}" dt="2024-08-05T10:31:34.835" v="242" actId="207"/>
          <ac:spMkLst>
            <pc:docMk/>
            <pc:sldMk cId="1966490007" sldId="410"/>
            <ac:spMk id="2" creationId="{9B06AAF1-991C-7688-E47D-D545BB139A19}"/>
          </ac:spMkLst>
        </pc:spChg>
        <pc:spChg chg="mod">
          <ac:chgData name="McHarg, Catherine" userId="88b8f76c-9ae3-4745-88eb-fe0667a22af5" providerId="ADAL" clId="{F460F5D0-487F-4383-B9FC-064C69873E7D}" dt="2024-08-05T09:49:17.826" v="84" actId="1076"/>
          <ac:spMkLst>
            <pc:docMk/>
            <pc:sldMk cId="1966490007" sldId="410"/>
            <ac:spMk id="3" creationId="{DDE11F9D-DBDB-415F-73E1-48E50C2318E8}"/>
          </ac:spMkLst>
        </pc:spChg>
      </pc:sldChg>
      <pc:sldMasterChg chg="addSldLayout delSldLayout modSldLayout">
        <pc:chgData name="McHarg, Catherine" userId="88b8f76c-9ae3-4745-88eb-fe0667a22af5" providerId="ADAL" clId="{F460F5D0-487F-4383-B9FC-064C69873E7D}" dt="2024-08-05T10:18:26.459" v="235" actId="47"/>
        <pc:sldMasterMkLst>
          <pc:docMk/>
          <pc:sldMasterMk cId="2215143578" sldId="2147483648"/>
        </pc:sldMasterMkLst>
        <pc:sldLayoutChg chg="addSp delSp del mod">
          <pc:chgData name="McHarg, Catherine" userId="88b8f76c-9ae3-4745-88eb-fe0667a22af5" providerId="ADAL" clId="{F460F5D0-487F-4383-B9FC-064C69873E7D}" dt="2024-08-05T10:18:26.459" v="235" actId="47"/>
          <pc:sldLayoutMkLst>
            <pc:docMk/>
            <pc:sldMasterMk cId="2215143578" sldId="2147483648"/>
            <pc:sldLayoutMk cId="1429220050" sldId="2147483670"/>
          </pc:sldLayoutMkLst>
          <pc:spChg chg="add del">
            <ac:chgData name="McHarg, Catherine" userId="88b8f76c-9ae3-4745-88eb-fe0667a22af5" providerId="ADAL" clId="{F460F5D0-487F-4383-B9FC-064C69873E7D}" dt="2024-08-05T09:40:47.205" v="6" actId="478"/>
            <ac:spMkLst>
              <pc:docMk/>
              <pc:sldMasterMk cId="2215143578" sldId="2147483648"/>
              <pc:sldLayoutMk cId="1429220050" sldId="2147483670"/>
              <ac:spMk id="8" creationId="{D735DA5C-8636-113C-BE4F-E6FD7062F037}"/>
            </ac:spMkLst>
          </pc:spChg>
          <pc:spChg chg="add del">
            <ac:chgData name="McHarg, Catherine" userId="88b8f76c-9ae3-4745-88eb-fe0667a22af5" providerId="ADAL" clId="{F460F5D0-487F-4383-B9FC-064C69873E7D}" dt="2024-08-05T09:40:46.687" v="5" actId="478"/>
            <ac:spMkLst>
              <pc:docMk/>
              <pc:sldMasterMk cId="2215143578" sldId="2147483648"/>
              <pc:sldLayoutMk cId="1429220050" sldId="2147483670"/>
              <ac:spMk id="9" creationId="{846CF8BC-0846-CCE9-FD35-FD5C57642F61}"/>
            </ac:spMkLst>
          </pc:spChg>
          <pc:picChg chg="add del">
            <ac:chgData name="McHarg, Catherine" userId="88b8f76c-9ae3-4745-88eb-fe0667a22af5" providerId="ADAL" clId="{F460F5D0-487F-4383-B9FC-064C69873E7D}" dt="2024-08-05T09:40:46.123" v="4" actId="478"/>
            <ac:picMkLst>
              <pc:docMk/>
              <pc:sldMasterMk cId="2215143578" sldId="2147483648"/>
              <pc:sldLayoutMk cId="1429220050" sldId="2147483670"/>
              <ac:picMk id="2" creationId="{BA62145B-4E75-E2ED-9F23-A019DEE9223B}"/>
            </ac:picMkLst>
          </pc:picChg>
        </pc:sldLayoutChg>
        <pc:sldLayoutChg chg="delSp add mod modTransition">
          <pc:chgData name="McHarg, Catherine" userId="88b8f76c-9ae3-4745-88eb-fe0667a22af5" providerId="ADAL" clId="{F460F5D0-487F-4383-B9FC-064C69873E7D}" dt="2024-08-05T09:41:01.169" v="11" actId="478"/>
          <pc:sldLayoutMkLst>
            <pc:docMk/>
            <pc:sldMasterMk cId="2215143578" sldId="2147483648"/>
            <pc:sldLayoutMk cId="649694107" sldId="2147483692"/>
          </pc:sldLayoutMkLst>
          <pc:spChg chg="del">
            <ac:chgData name="McHarg, Catherine" userId="88b8f76c-9ae3-4745-88eb-fe0667a22af5" providerId="ADAL" clId="{F460F5D0-487F-4383-B9FC-064C69873E7D}" dt="2024-08-05T09:41:00.467" v="10" actId="478"/>
            <ac:spMkLst>
              <pc:docMk/>
              <pc:sldMasterMk cId="2215143578" sldId="2147483648"/>
              <pc:sldLayoutMk cId="649694107" sldId="2147483692"/>
              <ac:spMk id="8" creationId="{D735DA5C-8636-113C-BE4F-E6FD7062F037}"/>
            </ac:spMkLst>
          </pc:spChg>
          <pc:spChg chg="del">
            <ac:chgData name="McHarg, Catherine" userId="88b8f76c-9ae3-4745-88eb-fe0667a22af5" providerId="ADAL" clId="{F460F5D0-487F-4383-B9FC-064C69873E7D}" dt="2024-08-05T09:40:59.194" v="9" actId="478"/>
            <ac:spMkLst>
              <pc:docMk/>
              <pc:sldMasterMk cId="2215143578" sldId="2147483648"/>
              <pc:sldLayoutMk cId="649694107" sldId="2147483692"/>
              <ac:spMk id="9" creationId="{846CF8BC-0846-CCE9-FD35-FD5C57642F61}"/>
            </ac:spMkLst>
          </pc:spChg>
          <pc:picChg chg="del">
            <ac:chgData name="McHarg, Catherine" userId="88b8f76c-9ae3-4745-88eb-fe0667a22af5" providerId="ADAL" clId="{F460F5D0-487F-4383-B9FC-064C69873E7D}" dt="2024-08-05T09:41:01.169" v="11" actId="478"/>
            <ac:picMkLst>
              <pc:docMk/>
              <pc:sldMasterMk cId="2215143578" sldId="2147483648"/>
              <pc:sldLayoutMk cId="649694107" sldId="2147483692"/>
              <ac:picMk id="2" creationId="{BA62145B-4E75-E2ED-9F23-A019DEE9223B}"/>
            </ac:picMkLst>
          </pc:picChg>
        </pc:sldLayoutChg>
        <pc:sldLayoutChg chg="delSp modSp add mod modTransition">
          <pc:chgData name="McHarg, Catherine" userId="88b8f76c-9ae3-4745-88eb-fe0667a22af5" providerId="ADAL" clId="{F460F5D0-487F-4383-B9FC-064C69873E7D}" dt="2024-08-05T09:41:24.254" v="19" actId="14100"/>
          <pc:sldLayoutMkLst>
            <pc:docMk/>
            <pc:sldMasterMk cId="2215143578" sldId="2147483648"/>
            <pc:sldLayoutMk cId="562261151" sldId="2147483693"/>
          </pc:sldLayoutMkLst>
          <pc:spChg chg="del">
            <ac:chgData name="McHarg, Catherine" userId="88b8f76c-9ae3-4745-88eb-fe0667a22af5" providerId="ADAL" clId="{F460F5D0-487F-4383-B9FC-064C69873E7D}" dt="2024-08-05T09:41:03.857" v="12" actId="478"/>
            <ac:spMkLst>
              <pc:docMk/>
              <pc:sldMasterMk cId="2215143578" sldId="2147483648"/>
              <pc:sldLayoutMk cId="562261151" sldId="2147483693"/>
              <ac:spMk id="8" creationId="{D735DA5C-8636-113C-BE4F-E6FD7062F037}"/>
            </ac:spMkLst>
          </pc:spChg>
          <pc:spChg chg="del">
            <ac:chgData name="McHarg, Catherine" userId="88b8f76c-9ae3-4745-88eb-fe0667a22af5" providerId="ADAL" clId="{F460F5D0-487F-4383-B9FC-064C69873E7D}" dt="2024-08-05T09:41:04.759" v="13" actId="478"/>
            <ac:spMkLst>
              <pc:docMk/>
              <pc:sldMasterMk cId="2215143578" sldId="2147483648"/>
              <pc:sldLayoutMk cId="562261151" sldId="2147483693"/>
              <ac:spMk id="9" creationId="{846CF8BC-0846-CCE9-FD35-FD5C57642F61}"/>
            </ac:spMkLst>
          </pc:spChg>
          <pc:spChg chg="mod">
            <ac:chgData name="McHarg, Catherine" userId="88b8f76c-9ae3-4745-88eb-fe0667a22af5" providerId="ADAL" clId="{F460F5D0-487F-4383-B9FC-064C69873E7D}" dt="2024-08-05T09:41:24.254" v="19" actId="14100"/>
            <ac:spMkLst>
              <pc:docMk/>
              <pc:sldMasterMk cId="2215143578" sldId="2147483648"/>
              <pc:sldLayoutMk cId="562261151" sldId="2147483693"/>
              <ac:spMk id="13" creationId="{6EE332A7-64A0-F7AC-66DE-349EAA89F1B5}"/>
            </ac:spMkLst>
          </pc:spChg>
          <pc:picChg chg="del">
            <ac:chgData name="McHarg, Catherine" userId="88b8f76c-9ae3-4745-88eb-fe0667a22af5" providerId="ADAL" clId="{F460F5D0-487F-4383-B9FC-064C69873E7D}" dt="2024-08-05T09:41:05.886" v="14" actId="478"/>
            <ac:picMkLst>
              <pc:docMk/>
              <pc:sldMasterMk cId="2215143578" sldId="2147483648"/>
              <pc:sldLayoutMk cId="562261151" sldId="2147483693"/>
              <ac:picMk id="2" creationId="{BA62145B-4E75-E2ED-9F23-A019DEE9223B}"/>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1944299-672F-11EE-16BA-E31C18584DA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A68AE45-B4D7-0013-3592-80BC1DD14AB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969F94-C859-B74E-8120-19D32CC83F4F}" type="datetimeFigureOut">
              <a:rPr lang="en-US" smtClean="0"/>
              <a:t>8/5/2024</a:t>
            </a:fld>
            <a:endParaRPr lang="en-US"/>
          </a:p>
        </p:txBody>
      </p:sp>
      <p:sp>
        <p:nvSpPr>
          <p:cNvPr id="4" name="Footer Placeholder 3">
            <a:extLst>
              <a:ext uri="{FF2B5EF4-FFF2-40B4-BE49-F238E27FC236}">
                <a16:creationId xmlns:a16="http://schemas.microsoft.com/office/drawing/2014/main" id="{A02E9E07-0643-32BA-F461-AD6FCB4DE29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D2F9C54-3384-9C1B-B200-63D107E22E1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90668D-9747-7B40-AB07-D99BCB2AD0D3}" type="slidenum">
              <a:rPr lang="en-US" smtClean="0"/>
              <a:t>‹#›</a:t>
            </a:fld>
            <a:endParaRPr lang="en-US"/>
          </a:p>
        </p:txBody>
      </p:sp>
    </p:spTree>
    <p:extLst>
      <p:ext uri="{BB962C8B-B14F-4D97-AF65-F5344CB8AC3E}">
        <p14:creationId xmlns:p14="http://schemas.microsoft.com/office/powerpoint/2010/main" val="243676731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F83990-A5BB-0244-AEBF-938B6F8000C9}" type="datetimeFigureOut">
              <a:rPr lang="en-US" smtClean="0"/>
              <a:t>8/5/2024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FFFB68-4C17-3C4E-8F1F-E2E74032E6C9}" type="slidenum">
              <a:rPr lang="en-US" smtClean="0"/>
              <a:t>‹#›</a:t>
            </a:fld>
            <a:endParaRPr lang="en-US"/>
          </a:p>
        </p:txBody>
      </p:sp>
    </p:spTree>
    <p:extLst>
      <p:ext uri="{BB962C8B-B14F-4D97-AF65-F5344CB8AC3E}">
        <p14:creationId xmlns:p14="http://schemas.microsoft.com/office/powerpoint/2010/main" val="1354832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cistercians.shef.ac.uk/roche/history/spoilation/sherbrook.php"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english-heritage.org.uk/visit/places/roche-abbey/"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1200">
                <a:cs typeface="Arial" panose="020B0604020202020204" pitchFamily="34" charset="0"/>
              </a:rPr>
              <a:t>Relates to: </a:t>
            </a:r>
          </a:p>
          <a:p>
            <a:pPr>
              <a:defRPr/>
            </a:pPr>
            <a:r>
              <a:rPr lang="en-GB" sz="1200" b="1">
                <a:cs typeface="Arial" panose="020B0604020202020204" pitchFamily="34" charset="0"/>
              </a:rPr>
              <a:t>OCR</a:t>
            </a:r>
            <a:r>
              <a:rPr lang="en-GB" sz="1200">
                <a:cs typeface="Arial" panose="020B0604020202020204" pitchFamily="34" charset="0"/>
              </a:rPr>
              <a:t> - Unit Y106: England 1485–1558: the Early Tudors - The reign of Henry VIII after 1529 – The Dissolution of the Monasteries</a:t>
            </a:r>
          </a:p>
          <a:p>
            <a:pPr>
              <a:defRPr/>
            </a:pPr>
            <a:r>
              <a:rPr lang="en-GB" sz="1200" b="1">
                <a:cs typeface="Arial" panose="020B0604020202020204" pitchFamily="34" charset="0"/>
              </a:rPr>
              <a:t>EDEXCEL</a:t>
            </a:r>
            <a:r>
              <a:rPr lang="en-GB" sz="1200">
                <a:cs typeface="Arial" panose="020B0604020202020204" pitchFamily="34" charset="0"/>
              </a:rPr>
              <a:t> - A1 Henry VIII: Authority, Nation and Religion,1509-40 -  The Dissolution of the Monasteries</a:t>
            </a:r>
          </a:p>
          <a:p>
            <a:pPr>
              <a:defRPr/>
            </a:pPr>
            <a:r>
              <a:rPr lang="en-GB" sz="1200" b="1">
                <a:cs typeface="Arial" panose="020B0604020202020204" pitchFamily="34" charset="0"/>
              </a:rPr>
              <a:t>AQA</a:t>
            </a:r>
            <a:r>
              <a:rPr lang="en-GB" sz="1200">
                <a:cs typeface="Arial" panose="020B0604020202020204" pitchFamily="34" charset="0"/>
              </a:rPr>
              <a:t> - 2D Religious conflict and the Church in England, c1529–c1570 - Change and reaction, 1536–1547 - The Dissolution of the Monasteries</a:t>
            </a:r>
          </a:p>
          <a:p>
            <a:pPr>
              <a:defRPr/>
            </a:pPr>
            <a:endParaRPr lang="en-GB" sz="1200">
              <a:cs typeface="Arial" panose="020B0604020202020204" pitchFamily="34" charset="0"/>
            </a:endParaRPr>
          </a:p>
          <a:p>
            <a:pPr>
              <a:defRPr/>
            </a:pPr>
            <a:r>
              <a:rPr lang="en-GB" sz="1200">
                <a:cs typeface="Arial" panose="020B0604020202020204" pitchFamily="34" charset="0"/>
              </a:rPr>
              <a:t>This PowerPoint relates to the Teaching Activity: </a:t>
            </a:r>
          </a:p>
          <a:p>
            <a:pPr>
              <a:defRPr/>
            </a:pPr>
            <a:r>
              <a:rPr lang="en-GB" sz="1200">
                <a:cs typeface="Arial" panose="020B0604020202020204" pitchFamily="34" charset="0"/>
              </a:rPr>
              <a:t>What effect did The Dissolution of the Monasteries have on society and culture?</a:t>
            </a:r>
          </a:p>
        </p:txBody>
      </p:sp>
      <p:sp>
        <p:nvSpPr>
          <p:cNvPr id="4" name="Slide Number Placeholder 3"/>
          <p:cNvSpPr>
            <a:spLocks noGrp="1"/>
          </p:cNvSpPr>
          <p:nvPr>
            <p:ph type="sldNum" sz="quarter" idx="5"/>
          </p:nvPr>
        </p:nvSpPr>
        <p:spPr/>
        <p:txBody>
          <a:bodyPr/>
          <a:lstStyle/>
          <a:p>
            <a:fld id="{1AFFFB68-4C17-3C4E-8F1F-E2E74032E6C9}" type="slidenum">
              <a:rPr lang="en-US" smtClean="0"/>
              <a:t>2</a:t>
            </a:fld>
            <a:endParaRPr lang="en-US"/>
          </a:p>
        </p:txBody>
      </p:sp>
    </p:spTree>
    <p:extLst>
      <p:ext uri="{BB962C8B-B14F-4D97-AF65-F5344CB8AC3E}">
        <p14:creationId xmlns:p14="http://schemas.microsoft.com/office/powerpoint/2010/main" val="1556701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FFFB68-4C17-3C4E-8F1F-E2E74032E6C9}" type="slidenum">
              <a:rPr lang="en-US" smtClean="0"/>
              <a:t>14</a:t>
            </a:fld>
            <a:endParaRPr lang="en-US"/>
          </a:p>
        </p:txBody>
      </p:sp>
    </p:spTree>
    <p:extLst>
      <p:ext uri="{BB962C8B-B14F-4D97-AF65-F5344CB8AC3E}">
        <p14:creationId xmlns:p14="http://schemas.microsoft.com/office/powerpoint/2010/main" val="2181950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FFFB68-4C17-3C4E-8F1F-E2E74032E6C9}" type="slidenum">
              <a:rPr lang="en-US" smtClean="0"/>
              <a:t>17</a:t>
            </a:fld>
            <a:endParaRPr lang="en-US"/>
          </a:p>
        </p:txBody>
      </p:sp>
    </p:spTree>
    <p:extLst>
      <p:ext uri="{BB962C8B-B14F-4D97-AF65-F5344CB8AC3E}">
        <p14:creationId xmlns:p14="http://schemas.microsoft.com/office/powerpoint/2010/main" val="3746418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a:solidFill>
                  <a:srgbClr val="000000"/>
                </a:solidFill>
              </a:rPr>
              <a:t>Photograph taken August 1990 © Crown copyright. Historic England Archive ref: </a:t>
            </a:r>
            <a:r>
              <a:rPr lang="en-GB" altLang="en-US" sz="1200" err="1">
                <a:solidFill>
                  <a:srgbClr val="000000"/>
                </a:solidFill>
              </a:rPr>
              <a:t>nmr</a:t>
            </a:r>
            <a:r>
              <a:rPr lang="en-GB" altLang="en-US" sz="1200">
                <a:solidFill>
                  <a:srgbClr val="000000"/>
                </a:solidFill>
              </a:rPr>
              <a:t> 12018/24</a:t>
            </a:r>
          </a:p>
          <a:p>
            <a:endParaRPr lang="en-US"/>
          </a:p>
        </p:txBody>
      </p:sp>
      <p:sp>
        <p:nvSpPr>
          <p:cNvPr id="4" name="Slide Number Placeholder 3"/>
          <p:cNvSpPr>
            <a:spLocks noGrp="1"/>
          </p:cNvSpPr>
          <p:nvPr>
            <p:ph type="sldNum" sz="quarter" idx="5"/>
          </p:nvPr>
        </p:nvSpPr>
        <p:spPr/>
        <p:txBody>
          <a:bodyPr/>
          <a:lstStyle/>
          <a:p>
            <a:fld id="{1AFFFB68-4C17-3C4E-8F1F-E2E74032E6C9}" type="slidenum">
              <a:rPr lang="en-US" smtClean="0"/>
              <a:t>18</a:t>
            </a:fld>
            <a:endParaRPr lang="en-US"/>
          </a:p>
        </p:txBody>
      </p:sp>
    </p:spTree>
    <p:extLst>
      <p:ext uri="{BB962C8B-B14F-4D97-AF65-F5344CB8AC3E}">
        <p14:creationId xmlns:p14="http://schemas.microsoft.com/office/powerpoint/2010/main" val="3757862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a:solidFill>
                  <a:srgbClr val="000000"/>
                </a:solidFill>
              </a:rPr>
              <a:t>Photograph taken August 1990 © Crown copyright. Historic England Archive ref: </a:t>
            </a:r>
            <a:r>
              <a:rPr lang="en-GB" altLang="en-US" sz="1200" err="1">
                <a:solidFill>
                  <a:srgbClr val="000000"/>
                </a:solidFill>
              </a:rPr>
              <a:t>nmr</a:t>
            </a:r>
            <a:r>
              <a:rPr lang="en-GB" altLang="en-US" sz="1200">
                <a:solidFill>
                  <a:srgbClr val="000000"/>
                </a:solidFill>
              </a:rPr>
              <a:t> 12018/24</a:t>
            </a:r>
          </a:p>
          <a:p>
            <a:endParaRPr lang="en-US"/>
          </a:p>
        </p:txBody>
      </p:sp>
      <p:sp>
        <p:nvSpPr>
          <p:cNvPr id="4" name="Slide Number Placeholder 3"/>
          <p:cNvSpPr>
            <a:spLocks noGrp="1"/>
          </p:cNvSpPr>
          <p:nvPr>
            <p:ph type="sldNum" sz="quarter" idx="5"/>
          </p:nvPr>
        </p:nvSpPr>
        <p:spPr/>
        <p:txBody>
          <a:bodyPr/>
          <a:lstStyle/>
          <a:p>
            <a:fld id="{1AFFFB68-4C17-3C4E-8F1F-E2E74032E6C9}" type="slidenum">
              <a:rPr lang="en-US" smtClean="0"/>
              <a:t>19</a:t>
            </a:fld>
            <a:endParaRPr lang="en-US"/>
          </a:p>
        </p:txBody>
      </p:sp>
    </p:spTree>
    <p:extLst>
      <p:ext uri="{BB962C8B-B14F-4D97-AF65-F5344CB8AC3E}">
        <p14:creationId xmlns:p14="http://schemas.microsoft.com/office/powerpoint/2010/main" val="3748076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a:solidFill>
                  <a:srgbClr val="000000"/>
                </a:solidFill>
              </a:rPr>
              <a:t>Photograph taken 1st May 1992 © </a:t>
            </a:r>
            <a:r>
              <a:rPr lang="en-GB" altLang="en-US" sz="1200" err="1">
                <a:solidFill>
                  <a:srgbClr val="000000"/>
                </a:solidFill>
              </a:rPr>
              <a:t>Skyscan</a:t>
            </a:r>
            <a:r>
              <a:rPr lang="en-GB" altLang="en-US" sz="1200">
                <a:solidFill>
                  <a:srgbClr val="000000"/>
                </a:solidFill>
              </a:rPr>
              <a:t> Balloon Photography ref: K930645</a:t>
            </a:r>
          </a:p>
          <a:p>
            <a:endParaRPr lang="en-US"/>
          </a:p>
        </p:txBody>
      </p:sp>
      <p:sp>
        <p:nvSpPr>
          <p:cNvPr id="4" name="Slide Number Placeholder 3"/>
          <p:cNvSpPr>
            <a:spLocks noGrp="1"/>
          </p:cNvSpPr>
          <p:nvPr>
            <p:ph type="sldNum" sz="quarter" idx="5"/>
          </p:nvPr>
        </p:nvSpPr>
        <p:spPr/>
        <p:txBody>
          <a:bodyPr/>
          <a:lstStyle/>
          <a:p>
            <a:fld id="{1AFFFB68-4C17-3C4E-8F1F-E2E74032E6C9}" type="slidenum">
              <a:rPr lang="en-US" smtClean="0"/>
              <a:t>20</a:t>
            </a:fld>
            <a:endParaRPr lang="en-US"/>
          </a:p>
        </p:txBody>
      </p:sp>
    </p:spTree>
    <p:extLst>
      <p:ext uri="{BB962C8B-B14F-4D97-AF65-F5344CB8AC3E}">
        <p14:creationId xmlns:p14="http://schemas.microsoft.com/office/powerpoint/2010/main" val="9204387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FontTx/>
              <a:buNone/>
            </a:pPr>
            <a:r>
              <a:rPr lang="en-GB" altLang="en-US" sz="1200">
                <a:solidFill>
                  <a:srgbClr val="000000"/>
                </a:solidFill>
              </a:rPr>
              <a:t>Photograph taken 1896 - 1920 © Reproduced by permission of Historic England Archive ref: AA97/08058</a:t>
            </a:r>
          </a:p>
          <a:p>
            <a:endParaRPr lang="en-US"/>
          </a:p>
        </p:txBody>
      </p:sp>
      <p:sp>
        <p:nvSpPr>
          <p:cNvPr id="4" name="Slide Number Placeholder 3"/>
          <p:cNvSpPr>
            <a:spLocks noGrp="1"/>
          </p:cNvSpPr>
          <p:nvPr>
            <p:ph type="sldNum" sz="quarter" idx="5"/>
          </p:nvPr>
        </p:nvSpPr>
        <p:spPr/>
        <p:txBody>
          <a:bodyPr/>
          <a:lstStyle/>
          <a:p>
            <a:fld id="{1AFFFB68-4C17-3C4E-8F1F-E2E74032E6C9}" type="slidenum">
              <a:rPr lang="en-US" smtClean="0"/>
              <a:t>21</a:t>
            </a:fld>
            <a:endParaRPr lang="en-US"/>
          </a:p>
        </p:txBody>
      </p:sp>
    </p:spTree>
    <p:extLst>
      <p:ext uri="{BB962C8B-B14F-4D97-AF65-F5344CB8AC3E}">
        <p14:creationId xmlns:p14="http://schemas.microsoft.com/office/powerpoint/2010/main" val="2699944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FontTx/>
              <a:buNone/>
            </a:pPr>
            <a:r>
              <a:rPr lang="en-GB" altLang="en-US" sz="1200">
                <a:solidFill>
                  <a:srgbClr val="000000"/>
                </a:solidFill>
              </a:rPr>
              <a:t>Photograph taken 1896 - 1920 © Reproduced by permission of Historic England Archive ref: AA97/08058</a:t>
            </a:r>
          </a:p>
          <a:p>
            <a:endParaRPr lang="en-US"/>
          </a:p>
        </p:txBody>
      </p:sp>
      <p:sp>
        <p:nvSpPr>
          <p:cNvPr id="4" name="Slide Number Placeholder 3"/>
          <p:cNvSpPr>
            <a:spLocks noGrp="1"/>
          </p:cNvSpPr>
          <p:nvPr>
            <p:ph type="sldNum" sz="quarter" idx="5"/>
          </p:nvPr>
        </p:nvSpPr>
        <p:spPr/>
        <p:txBody>
          <a:bodyPr/>
          <a:lstStyle/>
          <a:p>
            <a:fld id="{1AFFFB68-4C17-3C4E-8F1F-E2E74032E6C9}" type="slidenum">
              <a:rPr lang="en-US" smtClean="0"/>
              <a:t>22</a:t>
            </a:fld>
            <a:endParaRPr lang="en-US"/>
          </a:p>
        </p:txBody>
      </p:sp>
    </p:spTree>
    <p:extLst>
      <p:ext uri="{BB962C8B-B14F-4D97-AF65-F5344CB8AC3E}">
        <p14:creationId xmlns:p14="http://schemas.microsoft.com/office/powerpoint/2010/main" val="34270312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a:solidFill>
                  <a:srgbClr val="000000"/>
                </a:solidFill>
              </a:rPr>
              <a:t>Photograph taken 1st May 1992 © </a:t>
            </a:r>
            <a:r>
              <a:rPr lang="en-GB" altLang="en-US" sz="1200" err="1">
                <a:solidFill>
                  <a:srgbClr val="000000"/>
                </a:solidFill>
              </a:rPr>
              <a:t>Skyscan</a:t>
            </a:r>
            <a:r>
              <a:rPr lang="en-GB" altLang="en-US" sz="1200">
                <a:solidFill>
                  <a:srgbClr val="000000"/>
                </a:solidFill>
              </a:rPr>
              <a:t> Balloon Photography ref: K930645</a:t>
            </a:r>
          </a:p>
          <a:p>
            <a:endParaRPr lang="en-US"/>
          </a:p>
        </p:txBody>
      </p:sp>
      <p:sp>
        <p:nvSpPr>
          <p:cNvPr id="4" name="Slide Number Placeholder 3"/>
          <p:cNvSpPr>
            <a:spLocks noGrp="1"/>
          </p:cNvSpPr>
          <p:nvPr>
            <p:ph type="sldNum" sz="quarter" idx="5"/>
          </p:nvPr>
        </p:nvSpPr>
        <p:spPr/>
        <p:txBody>
          <a:bodyPr/>
          <a:lstStyle/>
          <a:p>
            <a:fld id="{1AFFFB68-4C17-3C4E-8F1F-E2E74032E6C9}" type="slidenum">
              <a:rPr lang="en-US" smtClean="0"/>
              <a:t>23</a:t>
            </a:fld>
            <a:endParaRPr lang="en-US"/>
          </a:p>
        </p:txBody>
      </p:sp>
    </p:spTree>
    <p:extLst>
      <p:ext uri="{BB962C8B-B14F-4D97-AF65-F5344CB8AC3E}">
        <p14:creationId xmlns:p14="http://schemas.microsoft.com/office/powerpoint/2010/main" val="5012097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a:solidFill>
                  <a:srgbClr val="000000"/>
                </a:solidFill>
              </a:rPr>
              <a:t>Photograph taken 1st May 1992 © </a:t>
            </a:r>
            <a:r>
              <a:rPr lang="en-GB" altLang="en-US" sz="1200" err="1">
                <a:solidFill>
                  <a:srgbClr val="000000"/>
                </a:solidFill>
              </a:rPr>
              <a:t>Skyscan</a:t>
            </a:r>
            <a:r>
              <a:rPr lang="en-GB" altLang="en-US" sz="1200">
                <a:solidFill>
                  <a:srgbClr val="000000"/>
                </a:solidFill>
              </a:rPr>
              <a:t> Balloon Photography ref: K930645</a:t>
            </a:r>
          </a:p>
          <a:p>
            <a:endParaRPr lang="en-US"/>
          </a:p>
        </p:txBody>
      </p:sp>
      <p:sp>
        <p:nvSpPr>
          <p:cNvPr id="4" name="Slide Number Placeholder 3"/>
          <p:cNvSpPr>
            <a:spLocks noGrp="1"/>
          </p:cNvSpPr>
          <p:nvPr>
            <p:ph type="sldNum" sz="quarter" idx="5"/>
          </p:nvPr>
        </p:nvSpPr>
        <p:spPr/>
        <p:txBody>
          <a:bodyPr/>
          <a:lstStyle/>
          <a:p>
            <a:fld id="{1AFFFB68-4C17-3C4E-8F1F-E2E74032E6C9}" type="slidenum">
              <a:rPr lang="en-US" smtClean="0"/>
              <a:t>24</a:t>
            </a:fld>
            <a:endParaRPr lang="en-US"/>
          </a:p>
        </p:txBody>
      </p:sp>
    </p:spTree>
    <p:extLst>
      <p:ext uri="{BB962C8B-B14F-4D97-AF65-F5344CB8AC3E}">
        <p14:creationId xmlns:p14="http://schemas.microsoft.com/office/powerpoint/2010/main" val="33062379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FontTx/>
              <a:buNone/>
            </a:pPr>
            <a:r>
              <a:rPr lang="en-GB" altLang="en-US" sz="1200">
                <a:solidFill>
                  <a:srgbClr val="000000"/>
                </a:solidFill>
              </a:rPr>
              <a:t>Photograph taken 26 June 2001 © David Sanderson. Source Historic England Archive ref: 265970</a:t>
            </a:r>
          </a:p>
          <a:p>
            <a:endParaRPr lang="en-US"/>
          </a:p>
        </p:txBody>
      </p:sp>
      <p:sp>
        <p:nvSpPr>
          <p:cNvPr id="4" name="Slide Number Placeholder 3"/>
          <p:cNvSpPr>
            <a:spLocks noGrp="1"/>
          </p:cNvSpPr>
          <p:nvPr>
            <p:ph type="sldNum" sz="quarter" idx="5"/>
          </p:nvPr>
        </p:nvSpPr>
        <p:spPr/>
        <p:txBody>
          <a:bodyPr/>
          <a:lstStyle/>
          <a:p>
            <a:fld id="{1AFFFB68-4C17-3C4E-8F1F-E2E74032E6C9}" type="slidenum">
              <a:rPr lang="en-US" smtClean="0"/>
              <a:t>25</a:t>
            </a:fld>
            <a:endParaRPr lang="en-US"/>
          </a:p>
        </p:txBody>
      </p:sp>
    </p:spTree>
    <p:extLst>
      <p:ext uri="{BB962C8B-B14F-4D97-AF65-F5344CB8AC3E}">
        <p14:creationId xmlns:p14="http://schemas.microsoft.com/office/powerpoint/2010/main" val="4267702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a:solidFill>
                  <a:srgbClr val="000000"/>
                </a:solidFill>
              </a:rPr>
              <a:t>Photograph taken July 1999 © Copyright Historic England Archive ref: </a:t>
            </a:r>
            <a:r>
              <a:rPr lang="en-GB" altLang="en-US" sz="1200" err="1">
                <a:solidFill>
                  <a:srgbClr val="000000"/>
                </a:solidFill>
              </a:rPr>
              <a:t>nmr</a:t>
            </a:r>
            <a:r>
              <a:rPr lang="en-GB" altLang="en-US" sz="1200">
                <a:solidFill>
                  <a:srgbClr val="000000"/>
                </a:solidFill>
              </a:rPr>
              <a:t> 17292/28</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a:t>Download the Information Sheet provided via the link or use following slides to read the full account. </a:t>
            </a:r>
          </a:p>
          <a:p>
            <a:endParaRPr lang="en-US"/>
          </a:p>
        </p:txBody>
      </p:sp>
      <p:sp>
        <p:nvSpPr>
          <p:cNvPr id="4" name="Slide Number Placeholder 3"/>
          <p:cNvSpPr>
            <a:spLocks noGrp="1"/>
          </p:cNvSpPr>
          <p:nvPr>
            <p:ph type="sldNum" sz="quarter" idx="5"/>
          </p:nvPr>
        </p:nvSpPr>
        <p:spPr/>
        <p:txBody>
          <a:bodyPr/>
          <a:lstStyle/>
          <a:p>
            <a:fld id="{1AFFFB68-4C17-3C4E-8F1F-E2E74032E6C9}" type="slidenum">
              <a:rPr lang="en-US" smtClean="0"/>
              <a:t>4</a:t>
            </a:fld>
            <a:endParaRPr lang="en-US"/>
          </a:p>
        </p:txBody>
      </p:sp>
    </p:spTree>
    <p:extLst>
      <p:ext uri="{BB962C8B-B14F-4D97-AF65-F5344CB8AC3E}">
        <p14:creationId xmlns:p14="http://schemas.microsoft.com/office/powerpoint/2010/main" val="16811243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FontTx/>
              <a:buNone/>
            </a:pPr>
            <a:r>
              <a:rPr lang="en-GB" altLang="en-US" sz="1200">
                <a:solidFill>
                  <a:srgbClr val="000000"/>
                </a:solidFill>
              </a:rPr>
              <a:t>Photograph taken 30 April 2001 © Mr CJ Wright. Source Historic England Archive ref: 388372</a:t>
            </a:r>
          </a:p>
          <a:p>
            <a:endParaRPr lang="en-US"/>
          </a:p>
        </p:txBody>
      </p:sp>
      <p:sp>
        <p:nvSpPr>
          <p:cNvPr id="4" name="Slide Number Placeholder 3"/>
          <p:cNvSpPr>
            <a:spLocks noGrp="1"/>
          </p:cNvSpPr>
          <p:nvPr>
            <p:ph type="sldNum" sz="quarter" idx="5"/>
          </p:nvPr>
        </p:nvSpPr>
        <p:spPr/>
        <p:txBody>
          <a:bodyPr/>
          <a:lstStyle/>
          <a:p>
            <a:fld id="{1AFFFB68-4C17-3C4E-8F1F-E2E74032E6C9}" type="slidenum">
              <a:rPr lang="en-US" smtClean="0"/>
              <a:t>26</a:t>
            </a:fld>
            <a:endParaRPr lang="en-US"/>
          </a:p>
        </p:txBody>
      </p:sp>
    </p:spTree>
    <p:extLst>
      <p:ext uri="{BB962C8B-B14F-4D97-AF65-F5344CB8AC3E}">
        <p14:creationId xmlns:p14="http://schemas.microsoft.com/office/powerpoint/2010/main" val="23071248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FontTx/>
              <a:buNone/>
            </a:pPr>
            <a:r>
              <a:rPr lang="en-GB" altLang="en-US" sz="1200">
                <a:solidFill>
                  <a:srgbClr val="000000"/>
                </a:solidFill>
              </a:rPr>
              <a:t>Photograph taken 30 April 2001 © Mr CJ Wright. Source Historic England Archive ref: 388372</a:t>
            </a:r>
          </a:p>
          <a:p>
            <a:endParaRPr lang="en-US"/>
          </a:p>
        </p:txBody>
      </p:sp>
      <p:sp>
        <p:nvSpPr>
          <p:cNvPr id="4" name="Slide Number Placeholder 3"/>
          <p:cNvSpPr>
            <a:spLocks noGrp="1"/>
          </p:cNvSpPr>
          <p:nvPr>
            <p:ph type="sldNum" sz="quarter" idx="5"/>
          </p:nvPr>
        </p:nvSpPr>
        <p:spPr/>
        <p:txBody>
          <a:bodyPr/>
          <a:lstStyle/>
          <a:p>
            <a:fld id="{1AFFFB68-4C17-3C4E-8F1F-E2E74032E6C9}" type="slidenum">
              <a:rPr lang="en-US" smtClean="0"/>
              <a:t>27</a:t>
            </a:fld>
            <a:endParaRPr lang="en-US"/>
          </a:p>
        </p:txBody>
      </p:sp>
    </p:spTree>
    <p:extLst>
      <p:ext uri="{BB962C8B-B14F-4D97-AF65-F5344CB8AC3E}">
        <p14:creationId xmlns:p14="http://schemas.microsoft.com/office/powerpoint/2010/main" val="40274748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FontTx/>
              <a:buNone/>
            </a:pPr>
            <a:r>
              <a:rPr lang="en-GB" altLang="en-US" sz="1200">
                <a:solidFill>
                  <a:srgbClr val="000000"/>
                </a:solidFill>
              </a:rPr>
              <a:t>Photograph taken 07 September 1999 © Mr G Williams. Source Historic England Archive ref: 460896</a:t>
            </a:r>
          </a:p>
          <a:p>
            <a:endParaRPr lang="en-US"/>
          </a:p>
        </p:txBody>
      </p:sp>
      <p:sp>
        <p:nvSpPr>
          <p:cNvPr id="4" name="Slide Number Placeholder 3"/>
          <p:cNvSpPr>
            <a:spLocks noGrp="1"/>
          </p:cNvSpPr>
          <p:nvPr>
            <p:ph type="sldNum" sz="quarter" idx="5"/>
          </p:nvPr>
        </p:nvSpPr>
        <p:spPr/>
        <p:txBody>
          <a:bodyPr/>
          <a:lstStyle/>
          <a:p>
            <a:fld id="{1AFFFB68-4C17-3C4E-8F1F-E2E74032E6C9}" type="slidenum">
              <a:rPr lang="en-US" smtClean="0"/>
              <a:t>28</a:t>
            </a:fld>
            <a:endParaRPr lang="en-US"/>
          </a:p>
        </p:txBody>
      </p:sp>
    </p:spTree>
    <p:extLst>
      <p:ext uri="{BB962C8B-B14F-4D97-AF65-F5344CB8AC3E}">
        <p14:creationId xmlns:p14="http://schemas.microsoft.com/office/powerpoint/2010/main" val="4469288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FontTx/>
              <a:buNone/>
            </a:pPr>
            <a:r>
              <a:rPr lang="en-GB" altLang="en-US" sz="1200">
                <a:solidFill>
                  <a:srgbClr val="000000"/>
                </a:solidFill>
              </a:rPr>
              <a:t>Photograph taken 07 September 1999 © Mr G Williams. Source Historic England Archive ref: 460896</a:t>
            </a:r>
          </a:p>
          <a:p>
            <a:endParaRPr lang="en-US"/>
          </a:p>
        </p:txBody>
      </p:sp>
      <p:sp>
        <p:nvSpPr>
          <p:cNvPr id="4" name="Slide Number Placeholder 3"/>
          <p:cNvSpPr>
            <a:spLocks noGrp="1"/>
          </p:cNvSpPr>
          <p:nvPr>
            <p:ph type="sldNum" sz="quarter" idx="5"/>
          </p:nvPr>
        </p:nvSpPr>
        <p:spPr/>
        <p:txBody>
          <a:bodyPr/>
          <a:lstStyle/>
          <a:p>
            <a:fld id="{1AFFFB68-4C17-3C4E-8F1F-E2E74032E6C9}" type="slidenum">
              <a:rPr lang="en-US" smtClean="0"/>
              <a:t>29</a:t>
            </a:fld>
            <a:endParaRPr lang="en-US"/>
          </a:p>
        </p:txBody>
      </p:sp>
    </p:spTree>
    <p:extLst>
      <p:ext uri="{BB962C8B-B14F-4D97-AF65-F5344CB8AC3E}">
        <p14:creationId xmlns:p14="http://schemas.microsoft.com/office/powerpoint/2010/main" val="28248138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FontTx/>
              <a:buNone/>
            </a:pPr>
            <a:r>
              <a:rPr lang="en-GB" altLang="en-US" sz="1200">
                <a:solidFill>
                  <a:srgbClr val="000000"/>
                </a:solidFill>
              </a:rPr>
              <a:t>Photograph taken 10 April 2005 © Mr Trevor Hope. Source Historic England Archive ref: 293053</a:t>
            </a:r>
          </a:p>
          <a:p>
            <a:endParaRPr lang="en-US"/>
          </a:p>
        </p:txBody>
      </p:sp>
      <p:sp>
        <p:nvSpPr>
          <p:cNvPr id="4" name="Slide Number Placeholder 3"/>
          <p:cNvSpPr>
            <a:spLocks noGrp="1"/>
          </p:cNvSpPr>
          <p:nvPr>
            <p:ph type="sldNum" sz="quarter" idx="5"/>
          </p:nvPr>
        </p:nvSpPr>
        <p:spPr/>
        <p:txBody>
          <a:bodyPr/>
          <a:lstStyle/>
          <a:p>
            <a:fld id="{1AFFFB68-4C17-3C4E-8F1F-E2E74032E6C9}" type="slidenum">
              <a:rPr lang="en-US" smtClean="0"/>
              <a:t>30</a:t>
            </a:fld>
            <a:endParaRPr lang="en-US"/>
          </a:p>
        </p:txBody>
      </p:sp>
    </p:spTree>
    <p:extLst>
      <p:ext uri="{BB962C8B-B14F-4D97-AF65-F5344CB8AC3E}">
        <p14:creationId xmlns:p14="http://schemas.microsoft.com/office/powerpoint/2010/main" val="17851620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FontTx/>
              <a:buNone/>
            </a:pPr>
            <a:r>
              <a:rPr lang="en-GB" altLang="en-US" sz="1200">
                <a:solidFill>
                  <a:srgbClr val="000000"/>
                </a:solidFill>
              </a:rPr>
              <a:t>Photograph taken August 1990 © Crown copyright. Historic England Archive ref: </a:t>
            </a:r>
            <a:r>
              <a:rPr lang="en-GB" altLang="en-US" sz="1200" err="1">
                <a:solidFill>
                  <a:srgbClr val="000000"/>
                </a:solidFill>
              </a:rPr>
              <a:t>nmr</a:t>
            </a:r>
            <a:r>
              <a:rPr lang="en-GB" altLang="en-US" sz="1200">
                <a:solidFill>
                  <a:srgbClr val="000000"/>
                </a:solidFill>
              </a:rPr>
              <a:t> 12018/24</a:t>
            </a:r>
          </a:p>
          <a:p>
            <a:endParaRPr lang="en-US"/>
          </a:p>
        </p:txBody>
      </p:sp>
      <p:sp>
        <p:nvSpPr>
          <p:cNvPr id="4" name="Slide Number Placeholder 3"/>
          <p:cNvSpPr>
            <a:spLocks noGrp="1"/>
          </p:cNvSpPr>
          <p:nvPr>
            <p:ph type="sldNum" sz="quarter" idx="5"/>
          </p:nvPr>
        </p:nvSpPr>
        <p:spPr/>
        <p:txBody>
          <a:bodyPr/>
          <a:lstStyle/>
          <a:p>
            <a:fld id="{1AFFFB68-4C17-3C4E-8F1F-E2E74032E6C9}" type="slidenum">
              <a:rPr lang="en-US" smtClean="0"/>
              <a:t>31</a:t>
            </a:fld>
            <a:endParaRPr lang="en-US"/>
          </a:p>
        </p:txBody>
      </p:sp>
    </p:spTree>
    <p:extLst>
      <p:ext uri="{BB962C8B-B14F-4D97-AF65-F5344CB8AC3E}">
        <p14:creationId xmlns:p14="http://schemas.microsoft.com/office/powerpoint/2010/main" val="11111695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FontTx/>
              <a:buNone/>
            </a:pPr>
            <a:r>
              <a:rPr lang="en-GB" altLang="en-US" sz="1200">
                <a:solidFill>
                  <a:srgbClr val="000000"/>
                </a:solidFill>
              </a:rPr>
              <a:t>Photograph taken August 1990 © Crown copyright. Historic England Archive ref: </a:t>
            </a:r>
            <a:r>
              <a:rPr lang="en-GB" altLang="en-US" sz="1200" err="1">
                <a:solidFill>
                  <a:srgbClr val="000000"/>
                </a:solidFill>
              </a:rPr>
              <a:t>nmr</a:t>
            </a:r>
            <a:r>
              <a:rPr lang="en-GB" altLang="en-US" sz="1200">
                <a:solidFill>
                  <a:srgbClr val="000000"/>
                </a:solidFill>
              </a:rPr>
              <a:t> 12018/24</a:t>
            </a:r>
          </a:p>
          <a:p>
            <a:endParaRPr lang="en-US"/>
          </a:p>
        </p:txBody>
      </p:sp>
      <p:sp>
        <p:nvSpPr>
          <p:cNvPr id="4" name="Slide Number Placeholder 3"/>
          <p:cNvSpPr>
            <a:spLocks noGrp="1"/>
          </p:cNvSpPr>
          <p:nvPr>
            <p:ph type="sldNum" sz="quarter" idx="5"/>
          </p:nvPr>
        </p:nvSpPr>
        <p:spPr/>
        <p:txBody>
          <a:bodyPr/>
          <a:lstStyle/>
          <a:p>
            <a:fld id="{1AFFFB68-4C17-3C4E-8F1F-E2E74032E6C9}" type="slidenum">
              <a:rPr lang="en-US" smtClean="0"/>
              <a:t>32</a:t>
            </a:fld>
            <a:endParaRPr lang="en-US"/>
          </a:p>
        </p:txBody>
      </p:sp>
    </p:spTree>
    <p:extLst>
      <p:ext uri="{BB962C8B-B14F-4D97-AF65-F5344CB8AC3E}">
        <p14:creationId xmlns:p14="http://schemas.microsoft.com/office/powerpoint/2010/main" val="40581517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FontTx/>
              <a:buNone/>
            </a:pPr>
            <a:r>
              <a:rPr lang="en-GB" altLang="en-US" sz="1200">
                <a:solidFill>
                  <a:srgbClr val="000000"/>
                </a:solidFill>
              </a:rPr>
              <a:t>Photograph taken 1992 © Copyright Historic England Archive ref: j950135</a:t>
            </a:r>
          </a:p>
          <a:p>
            <a:endParaRPr lang="en-US"/>
          </a:p>
        </p:txBody>
      </p:sp>
      <p:sp>
        <p:nvSpPr>
          <p:cNvPr id="4" name="Slide Number Placeholder 3"/>
          <p:cNvSpPr>
            <a:spLocks noGrp="1"/>
          </p:cNvSpPr>
          <p:nvPr>
            <p:ph type="sldNum" sz="quarter" idx="5"/>
          </p:nvPr>
        </p:nvSpPr>
        <p:spPr/>
        <p:txBody>
          <a:bodyPr/>
          <a:lstStyle/>
          <a:p>
            <a:fld id="{1AFFFB68-4C17-3C4E-8F1F-E2E74032E6C9}" type="slidenum">
              <a:rPr lang="en-US" smtClean="0"/>
              <a:t>33</a:t>
            </a:fld>
            <a:endParaRPr lang="en-US"/>
          </a:p>
        </p:txBody>
      </p:sp>
    </p:spTree>
    <p:extLst>
      <p:ext uri="{BB962C8B-B14F-4D97-AF65-F5344CB8AC3E}">
        <p14:creationId xmlns:p14="http://schemas.microsoft.com/office/powerpoint/2010/main" val="16182808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FontTx/>
              <a:buNone/>
            </a:pPr>
            <a:r>
              <a:rPr lang="en-GB" altLang="en-US" sz="1200">
                <a:solidFill>
                  <a:srgbClr val="000000"/>
                </a:solidFill>
              </a:rPr>
              <a:t>Photograph taken 18 April 2001 © Ms Pamela Jackson LRPS. Source Historic England </a:t>
            </a:r>
            <a:r>
              <a:rPr lang="en-GB" altLang="en-US" sz="1200" err="1">
                <a:solidFill>
                  <a:srgbClr val="000000"/>
                </a:solidFill>
              </a:rPr>
              <a:t>Archive.NM</a:t>
            </a:r>
            <a:r>
              <a:rPr lang="en-GB" altLang="en-US" sz="1200">
                <a:solidFill>
                  <a:srgbClr val="000000"/>
                </a:solidFill>
              </a:rPr>
              <a:t> ref: 38934</a:t>
            </a:r>
          </a:p>
          <a:p>
            <a:endParaRPr lang="en-US"/>
          </a:p>
        </p:txBody>
      </p:sp>
      <p:sp>
        <p:nvSpPr>
          <p:cNvPr id="4" name="Slide Number Placeholder 3"/>
          <p:cNvSpPr>
            <a:spLocks noGrp="1"/>
          </p:cNvSpPr>
          <p:nvPr>
            <p:ph type="sldNum" sz="quarter" idx="5"/>
          </p:nvPr>
        </p:nvSpPr>
        <p:spPr/>
        <p:txBody>
          <a:bodyPr/>
          <a:lstStyle/>
          <a:p>
            <a:fld id="{1AFFFB68-4C17-3C4E-8F1F-E2E74032E6C9}" type="slidenum">
              <a:rPr lang="en-US" smtClean="0"/>
              <a:t>34</a:t>
            </a:fld>
            <a:endParaRPr lang="en-US"/>
          </a:p>
        </p:txBody>
      </p:sp>
    </p:spTree>
    <p:extLst>
      <p:ext uri="{BB962C8B-B14F-4D97-AF65-F5344CB8AC3E}">
        <p14:creationId xmlns:p14="http://schemas.microsoft.com/office/powerpoint/2010/main" val="11778762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FontTx/>
              <a:buNone/>
            </a:pPr>
            <a:r>
              <a:rPr lang="en-GB" altLang="en-US" sz="1200">
                <a:solidFill>
                  <a:srgbClr val="000000"/>
                </a:solidFill>
              </a:rPr>
              <a:t>Photograph taken September 2007 © Copyright Historic England Archive ref: dp046153</a:t>
            </a:r>
          </a:p>
          <a:p>
            <a:endParaRPr lang="en-US"/>
          </a:p>
        </p:txBody>
      </p:sp>
      <p:sp>
        <p:nvSpPr>
          <p:cNvPr id="4" name="Slide Number Placeholder 3"/>
          <p:cNvSpPr>
            <a:spLocks noGrp="1"/>
          </p:cNvSpPr>
          <p:nvPr>
            <p:ph type="sldNum" sz="quarter" idx="5"/>
          </p:nvPr>
        </p:nvSpPr>
        <p:spPr/>
        <p:txBody>
          <a:bodyPr/>
          <a:lstStyle/>
          <a:p>
            <a:fld id="{1AFFFB68-4C17-3C4E-8F1F-E2E74032E6C9}" type="slidenum">
              <a:rPr lang="en-US" smtClean="0"/>
              <a:t>35</a:t>
            </a:fld>
            <a:endParaRPr lang="en-US"/>
          </a:p>
        </p:txBody>
      </p:sp>
    </p:spTree>
    <p:extLst>
      <p:ext uri="{BB962C8B-B14F-4D97-AF65-F5344CB8AC3E}">
        <p14:creationId xmlns:p14="http://schemas.microsoft.com/office/powerpoint/2010/main" val="2962224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30000"/>
              </a:lnSpc>
              <a:spcAft>
                <a:spcPts val="800"/>
              </a:spcAft>
            </a:pPr>
            <a:r>
              <a:rPr lang="en-US" sz="1800" spc="25" dirty="0">
                <a:effectLst/>
                <a:latin typeface="Source Sans Pro" panose="020B0503030403020204" pitchFamily="34" charset="0"/>
                <a:ea typeface="Calibri" panose="020F0502020204030204" pitchFamily="34" charset="0"/>
                <a:cs typeface="Times New Roman" panose="02020603050405020304" pitchFamily="18" charset="0"/>
              </a:rPr>
              <a:t>This account is taken from the Cistercians in Yorkshire website and based on </a:t>
            </a:r>
            <a:r>
              <a:rPr lang="en-US" sz="1800" u="sng" spc="25" dirty="0">
                <a:solidFill>
                  <a:srgbClr val="0000FF"/>
                </a:solidFill>
                <a:effectLst/>
                <a:latin typeface="Source Sans Pro" panose="020B0503030403020204" pitchFamily="34" charset="0"/>
                <a:ea typeface="Calibri" panose="020F0502020204030204" pitchFamily="34" charset="0"/>
                <a:cs typeface="Times New Roman" panose="02020603050405020304" pitchFamily="18" charset="0"/>
                <a:hlinkClick r:id="rId3"/>
              </a:rPr>
              <a:t>Michael Sherbrook's account</a:t>
            </a:r>
            <a:r>
              <a:rPr lang="en-US" sz="1800" spc="25" dirty="0">
                <a:effectLst/>
                <a:latin typeface="Source Sans Pro" panose="020B0503030403020204" pitchFamily="34" charset="0"/>
                <a:ea typeface="Calibri" panose="020F0502020204030204" pitchFamily="34" charset="0"/>
                <a:cs typeface="Times New Roman" panose="02020603050405020304" pitchFamily="18" charset="0"/>
              </a:rPr>
              <a:t> of the spoliation of Roche. The original account is in the British Library reference; BL, Add. MS 5813, </a:t>
            </a:r>
            <a:r>
              <a:rPr lang="en-US" sz="1800" spc="25" dirty="0" err="1">
                <a:effectLst/>
                <a:latin typeface="Source Sans Pro" panose="020B0503030403020204" pitchFamily="34" charset="0"/>
                <a:ea typeface="Calibri" panose="020F0502020204030204" pitchFamily="34" charset="0"/>
                <a:cs typeface="Times New Roman" panose="02020603050405020304" pitchFamily="18" charset="0"/>
              </a:rPr>
              <a:t>fo</a:t>
            </a:r>
            <a:r>
              <a:rPr lang="en-US" sz="1800" spc="25" dirty="0">
                <a:effectLst/>
                <a:latin typeface="Source Sans Pro" panose="020B0503030403020204" pitchFamily="34" charset="0"/>
                <a:ea typeface="Calibri" panose="020F0502020204030204" pitchFamily="34" charset="0"/>
                <a:cs typeface="Times New Roman" panose="02020603050405020304" pitchFamily="18" charset="0"/>
              </a:rPr>
              <a:t>. 5, p. 1. For a transcription, see Tudor Treatises, ed. A. G. Dickens, YAS Rec. Ser. 125 (Wakefield, 1959), pp. 123-126.</a:t>
            </a:r>
            <a:endParaRPr lang="en-GB" sz="1800" spc="25" dirty="0">
              <a:effectLst/>
              <a:latin typeface="Source Sans Pro" panose="020B050303040302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AFFFB68-4C17-3C4E-8F1F-E2E74032E6C9}" type="slidenum">
              <a:rPr lang="en-US" smtClean="0"/>
              <a:t>5</a:t>
            </a:fld>
            <a:endParaRPr lang="en-US"/>
          </a:p>
        </p:txBody>
      </p:sp>
    </p:spTree>
    <p:extLst>
      <p:ext uri="{BB962C8B-B14F-4D97-AF65-F5344CB8AC3E}">
        <p14:creationId xmlns:p14="http://schemas.microsoft.com/office/powerpoint/2010/main" val="25098246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FontTx/>
              <a:buNone/>
            </a:pPr>
            <a:r>
              <a:rPr lang="en-GB" altLang="en-US" sz="1200">
                <a:solidFill>
                  <a:srgbClr val="000000"/>
                </a:solidFill>
              </a:rPr>
              <a:t>Photograph taken September 2007 © Copyright Historic England Archive ref: dp046153</a:t>
            </a:r>
          </a:p>
          <a:p>
            <a:endParaRPr lang="en-US"/>
          </a:p>
        </p:txBody>
      </p:sp>
      <p:sp>
        <p:nvSpPr>
          <p:cNvPr id="4" name="Slide Number Placeholder 3"/>
          <p:cNvSpPr>
            <a:spLocks noGrp="1"/>
          </p:cNvSpPr>
          <p:nvPr>
            <p:ph type="sldNum" sz="quarter" idx="5"/>
          </p:nvPr>
        </p:nvSpPr>
        <p:spPr/>
        <p:txBody>
          <a:bodyPr/>
          <a:lstStyle/>
          <a:p>
            <a:fld id="{1AFFFB68-4C17-3C4E-8F1F-E2E74032E6C9}" type="slidenum">
              <a:rPr lang="en-US" smtClean="0"/>
              <a:t>36</a:t>
            </a:fld>
            <a:endParaRPr lang="en-US"/>
          </a:p>
        </p:txBody>
      </p:sp>
    </p:spTree>
    <p:extLst>
      <p:ext uri="{BB962C8B-B14F-4D97-AF65-F5344CB8AC3E}">
        <p14:creationId xmlns:p14="http://schemas.microsoft.com/office/powerpoint/2010/main" val="1031794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FontTx/>
              <a:buNone/>
            </a:pPr>
            <a:r>
              <a:rPr lang="en-GB" altLang="en-US" sz="1200">
                <a:solidFill>
                  <a:srgbClr val="000000"/>
                </a:solidFill>
              </a:rPr>
              <a:t>Photograph taken 27 June 2002 © Mr Alan Bradley LRPS. Source Historic England Archive ref: 322105</a:t>
            </a:r>
          </a:p>
          <a:p>
            <a:endParaRPr lang="en-US"/>
          </a:p>
        </p:txBody>
      </p:sp>
      <p:sp>
        <p:nvSpPr>
          <p:cNvPr id="4" name="Slide Number Placeholder 3"/>
          <p:cNvSpPr>
            <a:spLocks noGrp="1"/>
          </p:cNvSpPr>
          <p:nvPr>
            <p:ph type="sldNum" sz="quarter" idx="5"/>
          </p:nvPr>
        </p:nvSpPr>
        <p:spPr/>
        <p:txBody>
          <a:bodyPr/>
          <a:lstStyle/>
          <a:p>
            <a:fld id="{1AFFFB68-4C17-3C4E-8F1F-E2E74032E6C9}" type="slidenum">
              <a:rPr lang="en-US" smtClean="0"/>
              <a:t>37</a:t>
            </a:fld>
            <a:endParaRPr lang="en-US"/>
          </a:p>
        </p:txBody>
      </p:sp>
    </p:spTree>
    <p:extLst>
      <p:ext uri="{BB962C8B-B14F-4D97-AF65-F5344CB8AC3E}">
        <p14:creationId xmlns:p14="http://schemas.microsoft.com/office/powerpoint/2010/main" val="19152286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FontTx/>
              <a:buNone/>
            </a:pPr>
            <a:r>
              <a:rPr lang="en-GB" altLang="en-US" sz="1200">
                <a:solidFill>
                  <a:srgbClr val="000000"/>
                </a:solidFill>
              </a:rPr>
              <a:t>Photograph taken 27 June 2002 © Mr Alan Bradley LRPS. Source Historic England Archive ref: 322105</a:t>
            </a:r>
          </a:p>
          <a:p>
            <a:endParaRPr lang="en-US"/>
          </a:p>
        </p:txBody>
      </p:sp>
      <p:sp>
        <p:nvSpPr>
          <p:cNvPr id="4" name="Slide Number Placeholder 3"/>
          <p:cNvSpPr>
            <a:spLocks noGrp="1"/>
          </p:cNvSpPr>
          <p:nvPr>
            <p:ph type="sldNum" sz="quarter" idx="5"/>
          </p:nvPr>
        </p:nvSpPr>
        <p:spPr/>
        <p:txBody>
          <a:bodyPr/>
          <a:lstStyle/>
          <a:p>
            <a:fld id="{1AFFFB68-4C17-3C4E-8F1F-E2E74032E6C9}" type="slidenum">
              <a:rPr lang="en-US" smtClean="0"/>
              <a:t>38</a:t>
            </a:fld>
            <a:endParaRPr lang="en-US"/>
          </a:p>
        </p:txBody>
      </p:sp>
    </p:spTree>
    <p:extLst>
      <p:ext uri="{BB962C8B-B14F-4D97-AF65-F5344CB8AC3E}">
        <p14:creationId xmlns:p14="http://schemas.microsoft.com/office/powerpoint/2010/main" val="37179900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FontTx/>
              <a:buNone/>
            </a:pPr>
            <a:r>
              <a:rPr lang="en-GB" altLang="en-US" sz="1200">
                <a:solidFill>
                  <a:srgbClr val="000000"/>
                </a:solidFill>
              </a:rPr>
              <a:t>Photograph taken 27 June 2002 © Mr Alan Bradley LRPS. Source Historic England Archive ref: 322105</a:t>
            </a:r>
          </a:p>
          <a:p>
            <a:endParaRPr lang="en-US"/>
          </a:p>
        </p:txBody>
      </p:sp>
      <p:sp>
        <p:nvSpPr>
          <p:cNvPr id="4" name="Slide Number Placeholder 3"/>
          <p:cNvSpPr>
            <a:spLocks noGrp="1"/>
          </p:cNvSpPr>
          <p:nvPr>
            <p:ph type="sldNum" sz="quarter" idx="5"/>
          </p:nvPr>
        </p:nvSpPr>
        <p:spPr/>
        <p:txBody>
          <a:bodyPr/>
          <a:lstStyle/>
          <a:p>
            <a:fld id="{1AFFFB68-4C17-3C4E-8F1F-E2E74032E6C9}" type="slidenum">
              <a:rPr lang="en-US" smtClean="0"/>
              <a:t>39</a:t>
            </a:fld>
            <a:endParaRPr lang="en-US"/>
          </a:p>
        </p:txBody>
      </p:sp>
    </p:spTree>
    <p:extLst>
      <p:ext uri="{BB962C8B-B14F-4D97-AF65-F5344CB8AC3E}">
        <p14:creationId xmlns:p14="http://schemas.microsoft.com/office/powerpoint/2010/main" val="24403585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FontTx/>
              <a:buNone/>
            </a:pPr>
            <a:r>
              <a:rPr lang="en-GB" altLang="en-US" sz="1200">
                <a:solidFill>
                  <a:srgbClr val="000000"/>
                </a:solidFill>
              </a:rPr>
              <a:t>Photograph taken August 1990 © Crown copyright. Historic England Archive ref: </a:t>
            </a:r>
            <a:r>
              <a:rPr lang="en-GB" altLang="en-US" sz="1200" err="1">
                <a:solidFill>
                  <a:srgbClr val="000000"/>
                </a:solidFill>
              </a:rPr>
              <a:t>nmr</a:t>
            </a:r>
            <a:r>
              <a:rPr lang="en-GB" altLang="en-US" sz="1200">
                <a:solidFill>
                  <a:srgbClr val="000000"/>
                </a:solidFill>
              </a:rPr>
              <a:t> 12018/24</a:t>
            </a:r>
          </a:p>
          <a:p>
            <a:endParaRPr lang="en-US"/>
          </a:p>
        </p:txBody>
      </p:sp>
      <p:sp>
        <p:nvSpPr>
          <p:cNvPr id="4" name="Slide Number Placeholder 3"/>
          <p:cNvSpPr>
            <a:spLocks noGrp="1"/>
          </p:cNvSpPr>
          <p:nvPr>
            <p:ph type="sldNum" sz="quarter" idx="5"/>
          </p:nvPr>
        </p:nvSpPr>
        <p:spPr/>
        <p:txBody>
          <a:bodyPr/>
          <a:lstStyle/>
          <a:p>
            <a:fld id="{1AFFFB68-4C17-3C4E-8F1F-E2E74032E6C9}" type="slidenum">
              <a:rPr lang="en-US" smtClean="0"/>
              <a:t>40</a:t>
            </a:fld>
            <a:endParaRPr lang="en-US"/>
          </a:p>
        </p:txBody>
      </p:sp>
    </p:spTree>
    <p:extLst>
      <p:ext uri="{BB962C8B-B14F-4D97-AF65-F5344CB8AC3E}">
        <p14:creationId xmlns:p14="http://schemas.microsoft.com/office/powerpoint/2010/main" val="6903951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FontTx/>
              <a:buNone/>
            </a:pPr>
            <a:r>
              <a:rPr lang="en-GB" altLang="en-US" sz="1200">
                <a:solidFill>
                  <a:srgbClr val="000000"/>
                </a:solidFill>
              </a:rPr>
              <a:t>Photograph taken August 1990 © Crown copyright. Historic England Archive ref: </a:t>
            </a:r>
            <a:r>
              <a:rPr lang="en-GB" altLang="en-US" sz="1200" err="1">
                <a:solidFill>
                  <a:srgbClr val="000000"/>
                </a:solidFill>
              </a:rPr>
              <a:t>nmr</a:t>
            </a:r>
            <a:r>
              <a:rPr lang="en-GB" altLang="en-US" sz="1200">
                <a:solidFill>
                  <a:srgbClr val="000000"/>
                </a:solidFill>
              </a:rPr>
              <a:t> 12018/24</a:t>
            </a:r>
          </a:p>
          <a:p>
            <a:endParaRPr lang="en-US"/>
          </a:p>
        </p:txBody>
      </p:sp>
      <p:sp>
        <p:nvSpPr>
          <p:cNvPr id="4" name="Slide Number Placeholder 3"/>
          <p:cNvSpPr>
            <a:spLocks noGrp="1"/>
          </p:cNvSpPr>
          <p:nvPr>
            <p:ph type="sldNum" sz="quarter" idx="5"/>
          </p:nvPr>
        </p:nvSpPr>
        <p:spPr/>
        <p:txBody>
          <a:bodyPr/>
          <a:lstStyle/>
          <a:p>
            <a:fld id="{1AFFFB68-4C17-3C4E-8F1F-E2E74032E6C9}" type="slidenum">
              <a:rPr lang="en-US" smtClean="0"/>
              <a:t>41</a:t>
            </a:fld>
            <a:endParaRPr lang="en-US"/>
          </a:p>
        </p:txBody>
      </p:sp>
    </p:spTree>
    <p:extLst>
      <p:ext uri="{BB962C8B-B14F-4D97-AF65-F5344CB8AC3E}">
        <p14:creationId xmlns:p14="http://schemas.microsoft.com/office/powerpoint/2010/main" val="15803294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a:t>You may wish to divide the students into groups to assess each example and/or give each group only some of the examples, so that the groups can then report back the findings for their specific monasteries.</a:t>
            </a:r>
          </a:p>
          <a:p>
            <a:endParaRPr lang="en-US"/>
          </a:p>
        </p:txBody>
      </p:sp>
      <p:sp>
        <p:nvSpPr>
          <p:cNvPr id="4" name="Slide Number Placeholder 3"/>
          <p:cNvSpPr>
            <a:spLocks noGrp="1"/>
          </p:cNvSpPr>
          <p:nvPr>
            <p:ph type="sldNum" sz="quarter" idx="5"/>
          </p:nvPr>
        </p:nvSpPr>
        <p:spPr/>
        <p:txBody>
          <a:bodyPr/>
          <a:lstStyle/>
          <a:p>
            <a:fld id="{1AFFFB68-4C17-3C4E-8F1F-E2E74032E6C9}" type="slidenum">
              <a:rPr lang="en-US" smtClean="0"/>
              <a:t>42</a:t>
            </a:fld>
            <a:endParaRPr lang="en-US"/>
          </a:p>
        </p:txBody>
      </p:sp>
    </p:spTree>
    <p:extLst>
      <p:ext uri="{BB962C8B-B14F-4D97-AF65-F5344CB8AC3E}">
        <p14:creationId xmlns:p14="http://schemas.microsoft.com/office/powerpoint/2010/main" val="6028309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FFFB68-4C17-3C4E-8F1F-E2E74032E6C9}" type="slidenum">
              <a:rPr lang="en-US" smtClean="0"/>
              <a:t>43</a:t>
            </a:fld>
            <a:endParaRPr lang="en-US"/>
          </a:p>
        </p:txBody>
      </p:sp>
    </p:spTree>
    <p:extLst>
      <p:ext uri="{BB962C8B-B14F-4D97-AF65-F5344CB8AC3E}">
        <p14:creationId xmlns:p14="http://schemas.microsoft.com/office/powerpoint/2010/main" val="17776370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a:t>NB: The Cistercians in Yorkshire website was created and is managed by the University of Sheffield – as it is an older web page it has an http: not https: </a:t>
            </a:r>
            <a:r>
              <a:rPr lang="en-GB" altLang="en-US" err="1"/>
              <a:t>url</a:t>
            </a:r>
            <a:r>
              <a:rPr lang="en-GB" altLang="en-US"/>
              <a:t>, however it is a trusted source of information</a:t>
            </a:r>
          </a:p>
          <a:p>
            <a:endParaRPr lang="en-US"/>
          </a:p>
        </p:txBody>
      </p:sp>
      <p:sp>
        <p:nvSpPr>
          <p:cNvPr id="4" name="Slide Number Placeholder 3"/>
          <p:cNvSpPr>
            <a:spLocks noGrp="1"/>
          </p:cNvSpPr>
          <p:nvPr>
            <p:ph type="sldNum" sz="quarter" idx="5"/>
          </p:nvPr>
        </p:nvSpPr>
        <p:spPr/>
        <p:txBody>
          <a:bodyPr/>
          <a:lstStyle/>
          <a:p>
            <a:fld id="{1AFFFB68-4C17-3C4E-8F1F-E2E74032E6C9}" type="slidenum">
              <a:rPr lang="en-US" smtClean="0"/>
              <a:t>46</a:t>
            </a:fld>
            <a:endParaRPr lang="en-US"/>
          </a:p>
        </p:txBody>
      </p:sp>
    </p:spTree>
    <p:extLst>
      <p:ext uri="{BB962C8B-B14F-4D97-AF65-F5344CB8AC3E}">
        <p14:creationId xmlns:p14="http://schemas.microsoft.com/office/powerpoint/2010/main" val="146334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a:solidFill>
                  <a:srgbClr val="000000"/>
                </a:solidFill>
              </a:rPr>
              <a:t>The original account is in the British Library reference; BL, Add. MS 5813, </a:t>
            </a:r>
            <a:r>
              <a:rPr lang="en-GB" altLang="en-US" sz="1200" err="1">
                <a:solidFill>
                  <a:srgbClr val="000000"/>
                </a:solidFill>
              </a:rPr>
              <a:t>fo</a:t>
            </a:r>
            <a:r>
              <a:rPr lang="en-GB" altLang="en-US" sz="1200">
                <a:solidFill>
                  <a:srgbClr val="000000"/>
                </a:solidFill>
              </a:rPr>
              <a:t>. 5, p. 1. For a transcription, see </a:t>
            </a:r>
            <a:r>
              <a:rPr lang="en-GB" altLang="en-US" sz="1200" i="1">
                <a:solidFill>
                  <a:srgbClr val="000000"/>
                </a:solidFill>
              </a:rPr>
              <a:t>Tudor Treatises,</a:t>
            </a:r>
            <a:r>
              <a:rPr lang="en-GB" altLang="en-US" sz="1200">
                <a:solidFill>
                  <a:srgbClr val="000000"/>
                </a:solidFill>
              </a:rPr>
              <a:t> ed. A. G. Dickens, YAS Rec. Ser. 125 (Wakefield, 1959), pp. 123-126.</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a:t>NB: The Cistercians in Yorkshire website was created and is managed by the University of Sheffield – as it is an older web page it has an http: not https: </a:t>
            </a:r>
            <a:r>
              <a:rPr lang="en-GB" altLang="en-US" err="1"/>
              <a:t>url</a:t>
            </a:r>
            <a:r>
              <a:rPr lang="en-GB" altLang="en-US"/>
              <a:t>, however it is a trusted source of information</a:t>
            </a:r>
          </a:p>
          <a:p>
            <a:endParaRPr lang="en-US"/>
          </a:p>
        </p:txBody>
      </p:sp>
      <p:sp>
        <p:nvSpPr>
          <p:cNvPr id="4" name="Slide Number Placeholder 3"/>
          <p:cNvSpPr>
            <a:spLocks noGrp="1"/>
          </p:cNvSpPr>
          <p:nvPr>
            <p:ph type="sldNum" sz="quarter" idx="5"/>
          </p:nvPr>
        </p:nvSpPr>
        <p:spPr/>
        <p:txBody>
          <a:bodyPr/>
          <a:lstStyle/>
          <a:p>
            <a:fld id="{1AFFFB68-4C17-3C4E-8F1F-E2E74032E6C9}" type="slidenum">
              <a:rPr lang="en-US" smtClean="0"/>
              <a:t>6</a:t>
            </a:fld>
            <a:endParaRPr lang="en-US"/>
          </a:p>
        </p:txBody>
      </p:sp>
    </p:spTree>
    <p:extLst>
      <p:ext uri="{BB962C8B-B14F-4D97-AF65-F5344CB8AC3E}">
        <p14:creationId xmlns:p14="http://schemas.microsoft.com/office/powerpoint/2010/main" val="894381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a:solidFill>
                  <a:srgbClr val="000000"/>
                </a:solidFill>
              </a:rPr>
              <a:t>The original account is in the British Library reference; BL, Add. MS 5813, </a:t>
            </a:r>
            <a:r>
              <a:rPr lang="en-GB" altLang="en-US" sz="1200" err="1">
                <a:solidFill>
                  <a:srgbClr val="000000"/>
                </a:solidFill>
              </a:rPr>
              <a:t>fo</a:t>
            </a:r>
            <a:r>
              <a:rPr lang="en-GB" altLang="en-US" sz="1200">
                <a:solidFill>
                  <a:srgbClr val="000000"/>
                </a:solidFill>
              </a:rPr>
              <a:t>. 5, p. 1. For a transcription, see </a:t>
            </a:r>
            <a:r>
              <a:rPr lang="en-GB" altLang="en-US" sz="1200" i="1">
                <a:solidFill>
                  <a:srgbClr val="000000"/>
                </a:solidFill>
              </a:rPr>
              <a:t>Tudor Treatises,</a:t>
            </a:r>
            <a:r>
              <a:rPr lang="en-GB" altLang="en-US" sz="1200">
                <a:solidFill>
                  <a:srgbClr val="000000"/>
                </a:solidFill>
              </a:rPr>
              <a:t> ed. A. G. Dickens, YAS Rec. Ser. 125 (Wakefield, 1959), pp. 123-126.</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a:t>NB: The Cistercians in Yorkshire website was created and is managed by the University of Sheffield – as it is an older web page it has an http: not https: </a:t>
            </a:r>
            <a:r>
              <a:rPr lang="en-GB" altLang="en-US" err="1"/>
              <a:t>url</a:t>
            </a:r>
            <a:r>
              <a:rPr lang="en-GB" altLang="en-US"/>
              <a:t>, however it is a trusted source of information</a:t>
            </a:r>
          </a:p>
          <a:p>
            <a:endParaRPr lang="en-US"/>
          </a:p>
        </p:txBody>
      </p:sp>
      <p:sp>
        <p:nvSpPr>
          <p:cNvPr id="4" name="Slide Number Placeholder 3"/>
          <p:cNvSpPr>
            <a:spLocks noGrp="1"/>
          </p:cNvSpPr>
          <p:nvPr>
            <p:ph type="sldNum" sz="quarter" idx="5"/>
          </p:nvPr>
        </p:nvSpPr>
        <p:spPr/>
        <p:txBody>
          <a:bodyPr/>
          <a:lstStyle/>
          <a:p>
            <a:fld id="{1AFFFB68-4C17-3C4E-8F1F-E2E74032E6C9}" type="slidenum">
              <a:rPr lang="en-US" smtClean="0"/>
              <a:t>7</a:t>
            </a:fld>
            <a:endParaRPr lang="en-US"/>
          </a:p>
        </p:txBody>
      </p:sp>
    </p:spTree>
    <p:extLst>
      <p:ext uri="{BB962C8B-B14F-4D97-AF65-F5344CB8AC3E}">
        <p14:creationId xmlns:p14="http://schemas.microsoft.com/office/powerpoint/2010/main" val="2489553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a:solidFill>
                  <a:srgbClr val="000000"/>
                </a:solidFill>
              </a:rPr>
              <a:t>The original account is in the British Library reference; BL, Add. MS 5813, </a:t>
            </a:r>
            <a:r>
              <a:rPr lang="en-GB" altLang="en-US" sz="1200" err="1">
                <a:solidFill>
                  <a:srgbClr val="000000"/>
                </a:solidFill>
              </a:rPr>
              <a:t>fo</a:t>
            </a:r>
            <a:r>
              <a:rPr lang="en-GB" altLang="en-US" sz="1200">
                <a:solidFill>
                  <a:srgbClr val="000000"/>
                </a:solidFill>
              </a:rPr>
              <a:t>. 5, p. 1. For a transcription, see </a:t>
            </a:r>
            <a:r>
              <a:rPr lang="en-GB" altLang="en-US" sz="1200" i="1">
                <a:solidFill>
                  <a:srgbClr val="000000"/>
                </a:solidFill>
              </a:rPr>
              <a:t>Tudor Treatises,</a:t>
            </a:r>
            <a:r>
              <a:rPr lang="en-GB" altLang="en-US" sz="1200">
                <a:solidFill>
                  <a:srgbClr val="000000"/>
                </a:solidFill>
              </a:rPr>
              <a:t> ed. A. G. Dickens, YAS Rec. Ser. 125 (Wakefield, 1959), pp. 123-126.</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a:t>NB: The Cistercians in Yorkshire website was created and is managed by the University of Sheffield – as it is an older web page it has an http: not https: </a:t>
            </a:r>
            <a:r>
              <a:rPr lang="en-GB" altLang="en-US" err="1"/>
              <a:t>url</a:t>
            </a:r>
            <a:r>
              <a:rPr lang="en-GB" altLang="en-US"/>
              <a:t>, however it is a trusted source of information</a:t>
            </a:r>
          </a:p>
          <a:p>
            <a:endParaRPr lang="en-US"/>
          </a:p>
        </p:txBody>
      </p:sp>
      <p:sp>
        <p:nvSpPr>
          <p:cNvPr id="4" name="Slide Number Placeholder 3"/>
          <p:cNvSpPr>
            <a:spLocks noGrp="1"/>
          </p:cNvSpPr>
          <p:nvPr>
            <p:ph type="sldNum" sz="quarter" idx="5"/>
          </p:nvPr>
        </p:nvSpPr>
        <p:spPr/>
        <p:txBody>
          <a:bodyPr/>
          <a:lstStyle/>
          <a:p>
            <a:fld id="{1AFFFB68-4C17-3C4E-8F1F-E2E74032E6C9}" type="slidenum">
              <a:rPr lang="en-US" smtClean="0"/>
              <a:t>8</a:t>
            </a:fld>
            <a:endParaRPr lang="en-US"/>
          </a:p>
        </p:txBody>
      </p:sp>
    </p:spTree>
    <p:extLst>
      <p:ext uri="{BB962C8B-B14F-4D97-AF65-F5344CB8AC3E}">
        <p14:creationId xmlns:p14="http://schemas.microsoft.com/office/powerpoint/2010/main" val="3700192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a:solidFill>
                  <a:srgbClr val="000000"/>
                </a:solidFill>
              </a:rPr>
              <a:t>The original account is in the British Library reference; BL, Add. MS 5813, </a:t>
            </a:r>
            <a:r>
              <a:rPr lang="en-GB" altLang="en-US" sz="1200" err="1">
                <a:solidFill>
                  <a:srgbClr val="000000"/>
                </a:solidFill>
              </a:rPr>
              <a:t>fo</a:t>
            </a:r>
            <a:r>
              <a:rPr lang="en-GB" altLang="en-US" sz="1200">
                <a:solidFill>
                  <a:srgbClr val="000000"/>
                </a:solidFill>
              </a:rPr>
              <a:t>. 5, p. 1. For a transcription, see </a:t>
            </a:r>
            <a:r>
              <a:rPr lang="en-GB" altLang="en-US" sz="1200" i="1">
                <a:solidFill>
                  <a:srgbClr val="000000"/>
                </a:solidFill>
              </a:rPr>
              <a:t>Tudor Treatises,</a:t>
            </a:r>
            <a:r>
              <a:rPr lang="en-GB" altLang="en-US" sz="1200">
                <a:solidFill>
                  <a:srgbClr val="000000"/>
                </a:solidFill>
              </a:rPr>
              <a:t> ed. A. G. Dickens, YAS Rec. Ser. 125 (Wakefield, 1959), pp. 123-126.</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a:t>NB: The Cistercians in Yorkshire website was created and is managed by the University of Sheffield – as it is an older web page it has an http: not https: </a:t>
            </a:r>
            <a:r>
              <a:rPr lang="en-GB" altLang="en-US" err="1"/>
              <a:t>url</a:t>
            </a:r>
            <a:r>
              <a:rPr lang="en-GB" altLang="en-US"/>
              <a:t>, however it is a trusted source of information</a:t>
            </a:r>
          </a:p>
          <a:p>
            <a:endParaRPr lang="en-US"/>
          </a:p>
        </p:txBody>
      </p:sp>
      <p:sp>
        <p:nvSpPr>
          <p:cNvPr id="4" name="Slide Number Placeholder 3"/>
          <p:cNvSpPr>
            <a:spLocks noGrp="1"/>
          </p:cNvSpPr>
          <p:nvPr>
            <p:ph type="sldNum" sz="quarter" idx="5"/>
          </p:nvPr>
        </p:nvSpPr>
        <p:spPr/>
        <p:txBody>
          <a:bodyPr/>
          <a:lstStyle/>
          <a:p>
            <a:fld id="{1AFFFB68-4C17-3C4E-8F1F-E2E74032E6C9}" type="slidenum">
              <a:rPr lang="en-US" smtClean="0"/>
              <a:t>9</a:t>
            </a:fld>
            <a:endParaRPr lang="en-US"/>
          </a:p>
        </p:txBody>
      </p:sp>
    </p:spTree>
    <p:extLst>
      <p:ext uri="{BB962C8B-B14F-4D97-AF65-F5344CB8AC3E}">
        <p14:creationId xmlns:p14="http://schemas.microsoft.com/office/powerpoint/2010/main" val="2767716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a:solidFill>
                  <a:srgbClr val="000000"/>
                </a:solidFill>
              </a:rPr>
              <a:t>The original account is in the British Library reference; BL, Add. MS 5813, </a:t>
            </a:r>
            <a:r>
              <a:rPr lang="en-GB" altLang="en-US" sz="1200" err="1">
                <a:solidFill>
                  <a:srgbClr val="000000"/>
                </a:solidFill>
              </a:rPr>
              <a:t>fo</a:t>
            </a:r>
            <a:r>
              <a:rPr lang="en-GB" altLang="en-US" sz="1200">
                <a:solidFill>
                  <a:srgbClr val="000000"/>
                </a:solidFill>
              </a:rPr>
              <a:t>. 5, p. 1. For a transcription, see </a:t>
            </a:r>
            <a:r>
              <a:rPr lang="en-GB" altLang="en-US" sz="1200" i="1">
                <a:solidFill>
                  <a:srgbClr val="000000"/>
                </a:solidFill>
              </a:rPr>
              <a:t>Tudor Treatises,</a:t>
            </a:r>
            <a:r>
              <a:rPr lang="en-GB" altLang="en-US" sz="1200">
                <a:solidFill>
                  <a:srgbClr val="000000"/>
                </a:solidFill>
              </a:rPr>
              <a:t> ed. A. G. Dickens, YAS Rec. Ser. 125 (Wakefield, 1959), pp. 123-126.</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a:t>NB: The Cistercians in Yorkshire website was created and is managed by the University of Sheffield – as it is an older web page it has an http: not https: </a:t>
            </a:r>
            <a:r>
              <a:rPr lang="en-GB" altLang="en-US" err="1"/>
              <a:t>url</a:t>
            </a:r>
            <a:r>
              <a:rPr lang="en-GB" altLang="en-US"/>
              <a:t>, however it is a trusted source of information</a:t>
            </a:r>
          </a:p>
          <a:p>
            <a:endParaRPr lang="en-US"/>
          </a:p>
        </p:txBody>
      </p:sp>
      <p:sp>
        <p:nvSpPr>
          <p:cNvPr id="4" name="Slide Number Placeholder 3"/>
          <p:cNvSpPr>
            <a:spLocks noGrp="1"/>
          </p:cNvSpPr>
          <p:nvPr>
            <p:ph type="sldNum" sz="quarter" idx="5"/>
          </p:nvPr>
        </p:nvSpPr>
        <p:spPr/>
        <p:txBody>
          <a:bodyPr/>
          <a:lstStyle/>
          <a:p>
            <a:fld id="{1AFFFB68-4C17-3C4E-8F1F-E2E74032E6C9}" type="slidenum">
              <a:rPr lang="en-US" smtClean="0"/>
              <a:t>10</a:t>
            </a:fld>
            <a:endParaRPr lang="en-US"/>
          </a:p>
        </p:txBody>
      </p:sp>
    </p:spTree>
    <p:extLst>
      <p:ext uri="{BB962C8B-B14F-4D97-AF65-F5344CB8AC3E}">
        <p14:creationId xmlns:p14="http://schemas.microsoft.com/office/powerpoint/2010/main" val="3416189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spc="25" dirty="0">
                <a:effectLst/>
                <a:latin typeface="Source Sans Pro" panose="020B0503030403020204" pitchFamily="34" charset="0"/>
                <a:ea typeface="Calibri" panose="020F0502020204030204" pitchFamily="34" charset="0"/>
                <a:cs typeface="Times New Roman" panose="02020603050405020304" pitchFamily="18" charset="0"/>
              </a:rPr>
              <a:t>Roche Abbey is an English Heritage property and students can visit for free as part of a pre-booked group: </a:t>
            </a:r>
            <a:r>
              <a:rPr lang="en-US" sz="1800" u="sng" spc="25" dirty="0">
                <a:solidFill>
                  <a:srgbClr val="0000FF"/>
                </a:solidFill>
                <a:effectLst/>
                <a:latin typeface="Source Sans Pro" panose="020B0503030403020204" pitchFamily="34" charset="0"/>
                <a:ea typeface="Calibri" panose="020F0502020204030204" pitchFamily="34" charset="0"/>
                <a:cs typeface="Times New Roman" panose="02020603050405020304" pitchFamily="18" charset="0"/>
                <a:hlinkClick r:id="rId3"/>
              </a:rPr>
              <a:t>https://www.english-heritage.org.uk/visit/places/roche-abbey/</a:t>
            </a:r>
            <a:r>
              <a:rPr lang="en-US" sz="1800" spc="25" dirty="0">
                <a:effectLst/>
                <a:latin typeface="Source Sans Pro" panose="020B0503030403020204" pitchFamily="34" charset="0"/>
                <a:ea typeface="Calibri" panose="020F0502020204030204" pitchFamily="34" charset="0"/>
                <a:cs typeface="Times New Roman" panose="02020603050405020304" pitchFamily="18" charset="0"/>
              </a:rPr>
              <a:t> </a:t>
            </a:r>
            <a:endParaRPr lang="en-GB" sz="1800" spc="25" dirty="0">
              <a:effectLst/>
              <a:latin typeface="Source Sans Pro" panose="020B0503030403020204" pitchFamily="34" charset="0"/>
              <a:ea typeface="Calibri" panose="020F0502020204030204" pitchFamily="34" charset="0"/>
              <a:cs typeface="Times New Roman" panose="02020603050405020304" pitchFamily="18" charset="0"/>
            </a:endParaRPr>
          </a:p>
          <a:p>
            <a:endParaRPr lang="en-GB" b="0" dirty="0"/>
          </a:p>
        </p:txBody>
      </p:sp>
      <p:sp>
        <p:nvSpPr>
          <p:cNvPr id="4" name="Slide Number Placeholder 3"/>
          <p:cNvSpPr>
            <a:spLocks noGrp="1"/>
          </p:cNvSpPr>
          <p:nvPr>
            <p:ph type="sldNum" sz="quarter" idx="5"/>
          </p:nvPr>
        </p:nvSpPr>
        <p:spPr/>
        <p:txBody>
          <a:bodyPr/>
          <a:lstStyle/>
          <a:p>
            <a:fld id="{1AFFFB68-4C17-3C4E-8F1F-E2E74032E6C9}" type="slidenum">
              <a:rPr lang="en-US" smtClean="0"/>
              <a:t>13</a:t>
            </a:fld>
            <a:endParaRPr lang="en-US"/>
          </a:p>
        </p:txBody>
      </p:sp>
    </p:spTree>
    <p:extLst>
      <p:ext uri="{BB962C8B-B14F-4D97-AF65-F5344CB8AC3E}">
        <p14:creationId xmlns:p14="http://schemas.microsoft.com/office/powerpoint/2010/main" val="37350143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mailto:contact@historicengland.org.uk?subject=Education%20Resources" TargetMode="External"/><Relationship Id="rId2" Type="http://schemas.openxmlformats.org/officeDocument/2006/relationships/hyperlink" Target="http://www.historicengland.org.uk/education"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mailto:contact@historicengland.org.uk?subject=Education%20Resources" TargetMode="External"/><Relationship Id="rId2" Type="http://schemas.openxmlformats.org/officeDocument/2006/relationships/hyperlink" Target="http://www.historicengland.org.uk/education"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hyperlink" Target="mailto:contact@historicengland.org.uk?subject=Education%20Resources" TargetMode="External"/><Relationship Id="rId2" Type="http://schemas.openxmlformats.org/officeDocument/2006/relationships/hyperlink" Target="http://www.historicengland.org.uk/education"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hyperlink" Target="mailto:contact@historicengland.org.uk?subject=Education%20Resources" TargetMode="External"/><Relationship Id="rId4" Type="http://schemas.openxmlformats.org/officeDocument/2006/relationships/hyperlink" Target="http://www.historicengland.org.uk/education"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hyperlink" Target="mailto:contact@historicengland.org.uk?subject=Education%20Resources" TargetMode="External"/><Relationship Id="rId2" Type="http://schemas.openxmlformats.org/officeDocument/2006/relationships/hyperlink" Target="http://www.historicengland.org.uk/education"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Front Cover - Single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C63036-2AAB-6E04-89BC-E62DFBB81AC4}"/>
              </a:ext>
            </a:extLst>
          </p:cNvPr>
          <p:cNvSpPr>
            <a:spLocks noGrp="1"/>
          </p:cNvSpPr>
          <p:nvPr>
            <p:ph type="title"/>
          </p:nvPr>
        </p:nvSpPr>
        <p:spPr>
          <a:xfrm>
            <a:off x="0" y="-1404622"/>
            <a:ext cx="10515600" cy="1325563"/>
          </a:xfrm>
          <a:prstGeom prst="rect">
            <a:avLst/>
          </a:prstGeom>
        </p:spPr>
        <p:txBody>
          <a:bodyPr/>
          <a:lstStyle>
            <a:lvl1pPr>
              <a:defRPr baseline="0">
                <a:solidFill>
                  <a:srgbClr val="B15274"/>
                </a:solidFill>
              </a:defRPr>
            </a:lvl1pPr>
          </a:lstStyle>
          <a:p>
            <a:r>
              <a:rPr lang="en-GB" dirty="0"/>
              <a:t>Click to edit Master title style</a:t>
            </a:r>
            <a:endParaRPr lang="en-US" dirty="0"/>
          </a:p>
        </p:txBody>
      </p:sp>
      <p:grpSp>
        <p:nvGrpSpPr>
          <p:cNvPr id="7" name="Group 2">
            <a:extLst>
              <a:ext uri="{FF2B5EF4-FFF2-40B4-BE49-F238E27FC236}">
                <a16:creationId xmlns:a16="http://schemas.microsoft.com/office/drawing/2014/main" id="{369C1781-720E-1D93-58A4-0181FF076ECE}"/>
              </a:ext>
              <a:ext uri="{C183D7F6-B498-43B3-948B-1728B52AA6E4}">
                <adec:decorative xmlns:adec="http://schemas.microsoft.com/office/drawing/2017/decorative" val="1"/>
              </a:ext>
            </a:extLst>
          </p:cNvPr>
          <p:cNvGrpSpPr/>
          <p:nvPr userDrawn="1"/>
        </p:nvGrpSpPr>
        <p:grpSpPr>
          <a:xfrm>
            <a:off x="-2" y="0"/>
            <a:ext cx="4122821" cy="6858000"/>
            <a:chOff x="0" y="0"/>
            <a:chExt cx="1825933" cy="3408051"/>
          </a:xfrm>
        </p:grpSpPr>
        <p:sp>
          <p:nvSpPr>
            <p:cNvPr id="8" name="Freeform 3">
              <a:extLst>
                <a:ext uri="{FF2B5EF4-FFF2-40B4-BE49-F238E27FC236}">
                  <a16:creationId xmlns:a16="http://schemas.microsoft.com/office/drawing/2014/main" id="{A3C66558-6BC5-3EAF-D9D4-3E5DD05ACF55}"/>
                </a:ext>
                <a:ext uri="{C183D7F6-B498-43B3-948B-1728B52AA6E4}">
                  <adec:decorative xmlns:adec="http://schemas.microsoft.com/office/drawing/2017/decorative" val="1"/>
                </a:ext>
              </a:extLst>
            </p:cNvPr>
            <p:cNvSpPr/>
            <p:nvPr/>
          </p:nvSpPr>
          <p:spPr>
            <a:xfrm>
              <a:off x="0" y="0"/>
              <a:ext cx="1825933" cy="3408051"/>
            </a:xfrm>
            <a:custGeom>
              <a:avLst/>
              <a:gdLst/>
              <a:ahLst/>
              <a:cxnLst/>
              <a:rect l="l" t="t" r="r" b="b"/>
              <a:pathLst>
                <a:path w="1825933" h="3408051">
                  <a:moveTo>
                    <a:pt x="0" y="0"/>
                  </a:moveTo>
                  <a:lnTo>
                    <a:pt x="1825933" y="0"/>
                  </a:lnTo>
                  <a:lnTo>
                    <a:pt x="1825933" y="3408051"/>
                  </a:lnTo>
                  <a:lnTo>
                    <a:pt x="0" y="3408051"/>
                  </a:lnTo>
                  <a:close/>
                </a:path>
              </a:pathLst>
            </a:custGeom>
            <a:solidFill>
              <a:srgbClr val="F192B4"/>
            </a:solidFill>
          </p:spPr>
          <p:txBody>
            <a:bodyPr/>
            <a:lstStyle/>
            <a:p>
              <a:endParaRPr lang="en-US" dirty="0"/>
            </a:p>
          </p:txBody>
        </p:sp>
      </p:grpSp>
      <p:pic>
        <p:nvPicPr>
          <p:cNvPr id="9" name="Picture 4" descr="Historic England logo">
            <a:extLst>
              <a:ext uri="{FF2B5EF4-FFF2-40B4-BE49-F238E27FC236}">
                <a16:creationId xmlns:a16="http://schemas.microsoft.com/office/drawing/2014/main" id="{F77E6D1A-3889-6FDB-E8F1-345B1A144433}"/>
              </a:ext>
            </a:extLst>
          </p:cNvPr>
          <p:cNvPicPr>
            <a:picLocks noChangeAspect="1"/>
          </p:cNvPicPr>
          <p:nvPr userDrawn="1"/>
        </p:nvPicPr>
        <p:blipFill>
          <a:blip r:embed="rId2"/>
          <a:srcRect l="5763"/>
          <a:stretch>
            <a:fillRect/>
          </a:stretch>
        </p:blipFill>
        <p:spPr>
          <a:xfrm>
            <a:off x="365709" y="552891"/>
            <a:ext cx="2209809" cy="776356"/>
          </a:xfrm>
          <a:prstGeom prst="rect">
            <a:avLst/>
          </a:prstGeom>
        </p:spPr>
      </p:pic>
      <p:sp>
        <p:nvSpPr>
          <p:cNvPr id="10" name="TextBox 9">
            <a:extLst>
              <a:ext uri="{FF2B5EF4-FFF2-40B4-BE49-F238E27FC236}">
                <a16:creationId xmlns:a16="http://schemas.microsoft.com/office/drawing/2014/main" id="{69E87A62-87CE-37A0-C03A-E79436DB79B7}"/>
              </a:ext>
            </a:extLst>
          </p:cNvPr>
          <p:cNvSpPr txBox="1"/>
          <p:nvPr userDrawn="1"/>
        </p:nvSpPr>
        <p:spPr>
          <a:xfrm>
            <a:off x="365709" y="1693087"/>
            <a:ext cx="3857005" cy="707886"/>
          </a:xfrm>
          <a:prstGeom prst="rect">
            <a:avLst/>
          </a:prstGeom>
          <a:noFill/>
        </p:spPr>
        <p:txBody>
          <a:bodyPr wrap="square" lIns="0" rIns="90000" rtlCol="0">
            <a:spAutoFit/>
          </a:bodyPr>
          <a:lstStyle/>
          <a:p>
            <a:r>
              <a:rPr lang="en-US" sz="4000" b="1" i="0" baseline="0" dirty="0">
                <a:latin typeface="Arial" panose="020B0604020202020204" pitchFamily="34" charset="0"/>
              </a:rPr>
              <a:t>Education</a:t>
            </a:r>
          </a:p>
        </p:txBody>
      </p:sp>
      <p:sp>
        <p:nvSpPr>
          <p:cNvPr id="3" name="Subtitle 2">
            <a:extLst>
              <a:ext uri="{FF2B5EF4-FFF2-40B4-BE49-F238E27FC236}">
                <a16:creationId xmlns:a16="http://schemas.microsoft.com/office/drawing/2014/main" id="{22867521-F3A6-44BC-B943-55AC31C43580}"/>
              </a:ext>
            </a:extLst>
          </p:cNvPr>
          <p:cNvSpPr>
            <a:spLocks noGrp="1"/>
          </p:cNvSpPr>
          <p:nvPr>
            <p:ph type="subTitle" idx="1" hasCustomPrompt="1"/>
          </p:nvPr>
        </p:nvSpPr>
        <p:spPr>
          <a:xfrm>
            <a:off x="365709" y="2559090"/>
            <a:ext cx="3578970" cy="2410371"/>
          </a:xfrm>
          <a:prstGeom prst="rect">
            <a:avLst/>
          </a:prstGeom>
        </p:spPr>
        <p:txBody>
          <a:bodyPr lIns="0"/>
          <a:lstStyle>
            <a:lvl1pPr marL="0" marR="0" indent="0" algn="l" defTabSz="914400" rtl="0" eaLnBrk="1" fontAlgn="auto" latinLnBrk="0" hangingPunct="1">
              <a:lnSpc>
                <a:spcPct val="100000"/>
              </a:lnSpc>
              <a:spcBef>
                <a:spcPts val="1000"/>
              </a:spcBef>
              <a:spcAft>
                <a:spcPts val="0"/>
              </a:spcAft>
              <a:buClrTx/>
              <a:buSzTx/>
              <a:buFontTx/>
              <a:buNone/>
              <a:tabLst/>
              <a:defRPr sz="2400" b="1" i="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Title here</a:t>
            </a:r>
          </a:p>
        </p:txBody>
      </p:sp>
      <p:sp>
        <p:nvSpPr>
          <p:cNvPr id="11" name="Picture Placeholder 16">
            <a:extLst>
              <a:ext uri="{FF2B5EF4-FFF2-40B4-BE49-F238E27FC236}">
                <a16:creationId xmlns:a16="http://schemas.microsoft.com/office/drawing/2014/main" id="{86F0CE02-6F25-7873-FF45-05A1A8F2862A}"/>
              </a:ext>
            </a:extLst>
          </p:cNvPr>
          <p:cNvSpPr>
            <a:spLocks noGrp="1"/>
          </p:cNvSpPr>
          <p:nvPr>
            <p:ph type="pic" sz="quarter" idx="10"/>
          </p:nvPr>
        </p:nvSpPr>
        <p:spPr>
          <a:xfrm>
            <a:off x="4122819" y="0"/>
            <a:ext cx="8069181" cy="6858000"/>
          </a:xfrm>
          <a:prstGeom prst="rect">
            <a:avLst/>
          </a:prstGeom>
        </p:spPr>
        <p:txBody>
          <a:bodyPr/>
          <a:lstStyle/>
          <a:p>
            <a:endParaRPr lang="en-US" dirty="0"/>
          </a:p>
        </p:txBody>
      </p:sp>
    </p:spTree>
    <p:extLst>
      <p:ext uri="{BB962C8B-B14F-4D97-AF65-F5344CB8AC3E}">
        <p14:creationId xmlns:p14="http://schemas.microsoft.com/office/powerpoint/2010/main" val="10798977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Content-Polaroid-Left">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8" y="365126"/>
            <a:ext cx="4961834" cy="1099374"/>
          </a:xfrm>
          <a:prstGeom prst="rect">
            <a:avLst/>
          </a:prstGeom>
        </p:spPr>
        <p:txBody>
          <a:bodyPr lIns="0" rIns="90000"/>
          <a:lstStyle>
            <a:lvl1pPr>
              <a:defRPr sz="3200" baseline="0">
                <a:solidFill>
                  <a:srgbClr val="B15274"/>
                </a:solidFill>
              </a:defRPr>
            </a:lvl1pPr>
          </a:lstStyle>
          <a:p>
            <a:r>
              <a:rPr lang="en-GB" dirty="0"/>
              <a:t>Click to edit</a:t>
            </a:r>
            <a:endParaRPr lang="en-US" dirty="0"/>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57188" y="1780413"/>
            <a:ext cx="5905354" cy="4266470"/>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sp>
        <p:nvSpPr>
          <p:cNvPr id="2" name="Picture Placeholder 13">
            <a:extLst>
              <a:ext uri="{FF2B5EF4-FFF2-40B4-BE49-F238E27FC236}">
                <a16:creationId xmlns:a16="http://schemas.microsoft.com/office/drawing/2014/main" id="{DBE7C6AD-9EF4-C8BD-F254-F9A43B87974C}"/>
              </a:ext>
              <a:ext uri="{C183D7F6-B498-43B3-948B-1728B52AA6E4}">
                <adec:decorative xmlns:adec="http://schemas.microsoft.com/office/drawing/2017/decorative" val="1"/>
              </a:ext>
            </a:extLst>
          </p:cNvPr>
          <p:cNvSpPr>
            <a:spLocks noGrp="1"/>
          </p:cNvSpPr>
          <p:nvPr>
            <p:ph type="pic" sz="quarter" idx="11" hasCustomPrompt="1"/>
          </p:nvPr>
        </p:nvSpPr>
        <p:spPr>
          <a:xfrm rot="20733588">
            <a:off x="5851663" y="42543"/>
            <a:ext cx="3533443" cy="3821993"/>
          </a:xfrm>
          <a:prstGeom prst="rect">
            <a:avLst/>
          </a:prstGeom>
          <a:blipFill>
            <a:blip r:embed="rId2"/>
            <a:stretch>
              <a:fillRect l="-412" r="-412"/>
            </a:stretch>
          </a:blipFill>
        </p:spPr>
        <p:txBody>
          <a:bodyPr/>
          <a:lstStyle/>
          <a:p>
            <a:r>
              <a:rPr lang="en-US"/>
              <a:t> </a:t>
            </a:r>
          </a:p>
        </p:txBody>
      </p:sp>
      <p:sp>
        <p:nvSpPr>
          <p:cNvPr id="3" name="Picture Placeholder 13">
            <a:extLst>
              <a:ext uri="{FF2B5EF4-FFF2-40B4-BE49-F238E27FC236}">
                <a16:creationId xmlns:a16="http://schemas.microsoft.com/office/drawing/2014/main" id="{AF10C154-B5F4-2AB9-E4DC-9B98B67E4EC8}"/>
              </a:ext>
            </a:extLst>
          </p:cNvPr>
          <p:cNvSpPr>
            <a:spLocks noGrp="1"/>
          </p:cNvSpPr>
          <p:nvPr>
            <p:ph type="pic" sz="quarter" idx="12"/>
          </p:nvPr>
        </p:nvSpPr>
        <p:spPr>
          <a:xfrm rot="20733588">
            <a:off x="6138793" y="244200"/>
            <a:ext cx="2945160" cy="2762675"/>
          </a:xfrm>
          <a:prstGeom prst="rect">
            <a:avLst/>
          </a:prstGeom>
        </p:spPr>
        <p:txBody>
          <a:bodyPr/>
          <a:lstStyle/>
          <a:p>
            <a:endParaRPr lang="en-US"/>
          </a:p>
        </p:txBody>
      </p:sp>
      <p:sp>
        <p:nvSpPr>
          <p:cNvPr id="13" name="Washi">
            <a:extLst>
              <a:ext uri="{FF2B5EF4-FFF2-40B4-BE49-F238E27FC236}">
                <a16:creationId xmlns:a16="http://schemas.microsoft.com/office/drawing/2014/main" id="{3D843452-DDC2-464B-128D-56EE03D75799}"/>
              </a:ext>
              <a:ext uri="{C183D7F6-B498-43B3-948B-1728B52AA6E4}">
                <adec:decorative xmlns:adec="http://schemas.microsoft.com/office/drawing/2017/decorative" val="1"/>
              </a:ext>
            </a:extLst>
          </p:cNvPr>
          <p:cNvSpPr>
            <a:spLocks noGrp="1"/>
          </p:cNvSpPr>
          <p:nvPr>
            <p:ph type="pic" sz="quarter" idx="26" hasCustomPrompt="1"/>
          </p:nvPr>
        </p:nvSpPr>
        <p:spPr>
          <a:xfrm>
            <a:off x="8897031" y="1148588"/>
            <a:ext cx="2836863" cy="631825"/>
          </a:xfrm>
          <a:prstGeom prst="rect">
            <a:avLst/>
          </a:prstGeom>
          <a:blipFill>
            <a:blip r:embed="rId3"/>
            <a:stretch>
              <a:fillRect l="-412" r="-412"/>
            </a:stretch>
          </a:blipFill>
        </p:spPr>
        <p:txBody>
          <a:bodyPr/>
          <a:lstStyle/>
          <a:p>
            <a:r>
              <a:rPr lang="en-US"/>
              <a:t> </a:t>
            </a:r>
          </a:p>
        </p:txBody>
      </p:sp>
      <p:sp>
        <p:nvSpPr>
          <p:cNvPr id="6" name="Text Placeholder">
            <a:extLst>
              <a:ext uri="{FF2B5EF4-FFF2-40B4-BE49-F238E27FC236}">
                <a16:creationId xmlns:a16="http://schemas.microsoft.com/office/drawing/2014/main" id="{FD7BA617-E113-D9F9-7D00-48C495758257}"/>
              </a:ext>
            </a:extLst>
          </p:cNvPr>
          <p:cNvSpPr>
            <a:spLocks noGrp="1"/>
          </p:cNvSpPr>
          <p:nvPr>
            <p:ph type="body" sz="quarter" idx="23"/>
          </p:nvPr>
        </p:nvSpPr>
        <p:spPr>
          <a:xfrm>
            <a:off x="9013845" y="1211200"/>
            <a:ext cx="2603237" cy="414338"/>
          </a:xfrm>
          <a:prstGeom prst="rect">
            <a:avLst/>
          </a:prstGeom>
          <a:noFill/>
        </p:spPr>
        <p:txBody>
          <a:bodyPr anchor="ctr" anchorCtr="0"/>
          <a:lstStyle>
            <a:lvl1pPr algn="ctr">
              <a:defRPr sz="1400" b="1" i="0" baseline="0">
                <a:solidFill>
                  <a:schemeClr val="tx1"/>
                </a:solidFill>
              </a:defRPr>
            </a:lvl1pPr>
          </a:lstStyle>
          <a:p>
            <a:pPr lvl="0"/>
            <a:r>
              <a:rPr lang="en-US"/>
              <a:t>Click to edit</a:t>
            </a:r>
          </a:p>
        </p:txBody>
      </p:sp>
      <p:sp>
        <p:nvSpPr>
          <p:cNvPr id="4" name="Picture Placeholder 13">
            <a:extLst>
              <a:ext uri="{FF2B5EF4-FFF2-40B4-BE49-F238E27FC236}">
                <a16:creationId xmlns:a16="http://schemas.microsoft.com/office/drawing/2014/main" id="{67B0742A-D5AC-E9BC-AC04-0EAB1A6EE463}"/>
              </a:ext>
              <a:ext uri="{C183D7F6-B498-43B3-948B-1728B52AA6E4}">
                <adec:decorative xmlns:adec="http://schemas.microsoft.com/office/drawing/2017/decorative" val="1"/>
              </a:ext>
            </a:extLst>
          </p:cNvPr>
          <p:cNvSpPr>
            <a:spLocks noGrp="1"/>
          </p:cNvSpPr>
          <p:nvPr>
            <p:ph type="pic" sz="quarter" idx="13" hasCustomPrompt="1"/>
          </p:nvPr>
        </p:nvSpPr>
        <p:spPr>
          <a:xfrm rot="1268507">
            <a:off x="7916434" y="2772772"/>
            <a:ext cx="3554984" cy="3845293"/>
          </a:xfrm>
          <a:prstGeom prst="rect">
            <a:avLst/>
          </a:prstGeom>
          <a:blipFill>
            <a:blip r:embed="rId2"/>
            <a:stretch>
              <a:fillRect l="-412" r="-412"/>
            </a:stretch>
          </a:blipFill>
        </p:spPr>
        <p:txBody>
          <a:bodyPr/>
          <a:lstStyle/>
          <a:p>
            <a:r>
              <a:rPr lang="en-US"/>
              <a:t> </a:t>
            </a:r>
          </a:p>
        </p:txBody>
      </p:sp>
      <p:sp>
        <p:nvSpPr>
          <p:cNvPr id="5" name="Picture Placeholder 13">
            <a:extLst>
              <a:ext uri="{FF2B5EF4-FFF2-40B4-BE49-F238E27FC236}">
                <a16:creationId xmlns:a16="http://schemas.microsoft.com/office/drawing/2014/main" id="{AECF7057-A67D-92F7-5C78-311852F7C474}"/>
              </a:ext>
            </a:extLst>
          </p:cNvPr>
          <p:cNvSpPr>
            <a:spLocks noGrp="1"/>
          </p:cNvSpPr>
          <p:nvPr>
            <p:ph type="pic" sz="quarter" idx="14"/>
          </p:nvPr>
        </p:nvSpPr>
        <p:spPr>
          <a:xfrm rot="1268507">
            <a:off x="8441820" y="3060311"/>
            <a:ext cx="2878832" cy="2764023"/>
          </a:xfrm>
          <a:prstGeom prst="rect">
            <a:avLst/>
          </a:prstGeom>
        </p:spPr>
        <p:txBody>
          <a:bodyPr/>
          <a:lstStyle/>
          <a:p>
            <a:endParaRPr lang="en-US"/>
          </a:p>
        </p:txBody>
      </p:sp>
      <p:sp>
        <p:nvSpPr>
          <p:cNvPr id="10" name="Washi">
            <a:extLst>
              <a:ext uri="{FF2B5EF4-FFF2-40B4-BE49-F238E27FC236}">
                <a16:creationId xmlns:a16="http://schemas.microsoft.com/office/drawing/2014/main" id="{EC0D0A2A-79D8-C43B-BA57-BBEFE892C5D8}"/>
              </a:ext>
              <a:ext uri="{C183D7F6-B498-43B3-948B-1728B52AA6E4}">
                <adec:decorative xmlns:adec="http://schemas.microsoft.com/office/drawing/2017/decorative" val="1"/>
              </a:ext>
            </a:extLst>
          </p:cNvPr>
          <p:cNvSpPr>
            <a:spLocks noGrp="1"/>
          </p:cNvSpPr>
          <p:nvPr>
            <p:ph type="pic" sz="quarter" idx="25" hasCustomPrompt="1"/>
          </p:nvPr>
        </p:nvSpPr>
        <p:spPr>
          <a:xfrm>
            <a:off x="6496050" y="6057900"/>
            <a:ext cx="2836863" cy="631825"/>
          </a:xfrm>
          <a:prstGeom prst="rect">
            <a:avLst/>
          </a:prstGeom>
          <a:blipFill>
            <a:blip r:embed="rId3"/>
            <a:stretch>
              <a:fillRect l="-412" r="-412"/>
            </a:stretch>
          </a:blipFill>
        </p:spPr>
        <p:txBody>
          <a:bodyPr/>
          <a:lstStyle/>
          <a:p>
            <a:r>
              <a:rPr lang="en-US"/>
              <a:t> </a:t>
            </a:r>
          </a:p>
        </p:txBody>
      </p:sp>
      <p:sp>
        <p:nvSpPr>
          <p:cNvPr id="8" name="Text Placeholder 41">
            <a:extLst>
              <a:ext uri="{FF2B5EF4-FFF2-40B4-BE49-F238E27FC236}">
                <a16:creationId xmlns:a16="http://schemas.microsoft.com/office/drawing/2014/main" id="{5E7A1B5F-101B-7A92-3AEC-2AF04A484F8D}"/>
              </a:ext>
            </a:extLst>
          </p:cNvPr>
          <p:cNvSpPr>
            <a:spLocks noGrp="1"/>
          </p:cNvSpPr>
          <p:nvPr>
            <p:ph type="body" sz="quarter" idx="24"/>
          </p:nvPr>
        </p:nvSpPr>
        <p:spPr>
          <a:xfrm>
            <a:off x="6496128" y="6179553"/>
            <a:ext cx="2603237" cy="414338"/>
          </a:xfrm>
          <a:prstGeom prst="rect">
            <a:avLst/>
          </a:prstGeom>
          <a:noFill/>
        </p:spPr>
        <p:txBody>
          <a:bodyPr anchor="ctr" anchorCtr="0"/>
          <a:lstStyle>
            <a:lvl1pPr algn="ctr">
              <a:defRPr sz="1400" b="1" i="0" baseline="0">
                <a:solidFill>
                  <a:schemeClr val="tx1"/>
                </a:solidFill>
              </a:defRPr>
            </a:lvl1pPr>
          </a:lstStyle>
          <a:p>
            <a:pPr lvl="0"/>
            <a:r>
              <a:rPr lang="en-US"/>
              <a:t>Click to edit</a:t>
            </a:r>
          </a:p>
        </p:txBody>
      </p:sp>
    </p:spTree>
    <p:extLst>
      <p:ext uri="{BB962C8B-B14F-4D97-AF65-F5344CB8AC3E}">
        <p14:creationId xmlns:p14="http://schemas.microsoft.com/office/powerpoint/2010/main" val="21282066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Page - Title+Content">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a:lstStyle>
            <a:lvl1pPr>
              <a:defRPr sz="3200" baseline="0">
                <a:solidFill>
                  <a:srgbClr val="B15274"/>
                </a:solidFill>
              </a:defRPr>
            </a:lvl1pPr>
          </a:lstStyle>
          <a:p>
            <a:r>
              <a:rPr lang="en-GB" dirty="0"/>
              <a:t>Click to edit</a:t>
            </a:r>
            <a:endParaRPr lang="en-US" dirty="0"/>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81885" y="1470244"/>
            <a:ext cx="10971915" cy="4320194"/>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dirty="0"/>
              <a:t>Click to edit text</a:t>
            </a:r>
          </a:p>
          <a:p>
            <a:pPr lvl="1"/>
            <a:r>
              <a:rPr lang="en-GB" dirty="0"/>
              <a:t>Bullet level</a:t>
            </a:r>
          </a:p>
          <a:p>
            <a:pPr lvl="2"/>
            <a:r>
              <a:rPr lang="en-GB" dirty="0"/>
              <a:t>Second level</a:t>
            </a:r>
          </a:p>
        </p:txBody>
      </p:sp>
      <p:sp>
        <p:nvSpPr>
          <p:cNvPr id="7" name="TextBox 6">
            <a:extLst>
              <a:ext uri="{FF2B5EF4-FFF2-40B4-BE49-F238E27FC236}">
                <a16:creationId xmlns:a16="http://schemas.microsoft.com/office/drawing/2014/main" id="{30B7D3DE-DD22-069A-F37E-A57DB023C08C}"/>
              </a:ext>
            </a:extLst>
          </p:cNvPr>
          <p:cNvSpPr txBox="1"/>
          <p:nvPr userDrawn="1"/>
        </p:nvSpPr>
        <p:spPr>
          <a:xfrm>
            <a:off x="357187" y="6213394"/>
            <a:ext cx="8801101" cy="376081"/>
          </a:xfrm>
          <a:prstGeom prst="rect">
            <a:avLst/>
          </a:prstGeom>
        </p:spPr>
        <p:txBody>
          <a:bodyPr wrap="square" lIns="0" tIns="0" rIns="0" bIns="0" rtlCol="0" anchor="t">
            <a:spAutoFit/>
          </a:bodyPr>
          <a:lstStyle/>
          <a:p>
            <a:pPr>
              <a:lnSpc>
                <a:spcPts val="3359"/>
              </a:lnSpc>
            </a:pPr>
            <a:r>
              <a:rPr lang="en-US" sz="1600" baseline="0" dirty="0">
                <a:solidFill>
                  <a:srgbClr val="737373"/>
                </a:solidFill>
                <a:latin typeface="Arial" panose="020B0604020202020204" pitchFamily="34" charset="0"/>
                <a:cs typeface="Arial" panose="020B0604020202020204" pitchFamily="34" charset="0"/>
              </a:rPr>
              <a:t>More resources at </a:t>
            </a:r>
            <a:r>
              <a:rPr lang="en-US" sz="1600" baseline="0" dirty="0">
                <a:solidFill>
                  <a:schemeClr val="bg1">
                    <a:lumMod val="50000"/>
                  </a:schemeClr>
                </a:solidFill>
                <a:latin typeface="Arial" panose="020B0604020202020204" pitchFamily="34" charset="0"/>
                <a:cs typeface="Arial" panose="020B0604020202020204" pitchFamily="34" charset="0"/>
                <a:hlinkClick r:id="rId2"/>
              </a:rPr>
              <a:t>HistoricEngland.org.uk/Education</a:t>
            </a:r>
            <a:r>
              <a:rPr lang="en-US" sz="1600" baseline="0" dirty="0">
                <a:solidFill>
                  <a:schemeClr val="bg1">
                    <a:lumMod val="50000"/>
                  </a:schemeClr>
                </a:solidFill>
                <a:latin typeface="Arial" panose="020B0604020202020204" pitchFamily="34" charset="0"/>
                <a:cs typeface="Arial" panose="020B0604020202020204" pitchFamily="34" charset="0"/>
              </a:rPr>
              <a:t> </a:t>
            </a:r>
            <a:r>
              <a:rPr lang="en-US" sz="1600" baseline="0" dirty="0">
                <a:solidFill>
                  <a:srgbClr val="737373"/>
                </a:solidFill>
                <a:latin typeface="Arial" panose="020B0604020202020204" pitchFamily="34" charset="0"/>
                <a:cs typeface="Arial" panose="020B0604020202020204" pitchFamily="34" charset="0"/>
              </a:rPr>
              <a:t>| </a:t>
            </a:r>
            <a:r>
              <a:rPr lang="en-US" sz="1600" baseline="0" dirty="0">
                <a:solidFill>
                  <a:srgbClr val="737373"/>
                </a:solidFill>
                <a:latin typeface="Arial" panose="020B0604020202020204" pitchFamily="34" charset="0"/>
                <a:cs typeface="Arial" panose="020B0604020202020204" pitchFamily="34" charset="0"/>
                <a:hlinkClick r:id="rId3"/>
              </a:rPr>
              <a:t>contact@historicengland.org.uk</a:t>
            </a:r>
            <a:endParaRPr lang="en-US" sz="1600" baseline="0" dirty="0">
              <a:solidFill>
                <a:srgbClr val="737373"/>
              </a:solidFill>
              <a:latin typeface="Arial" panose="020B0604020202020204" pitchFamily="34" charset="0"/>
              <a:cs typeface="Arial" panose="020B0604020202020204" pitchFamily="34" charset="0"/>
            </a:endParaRPr>
          </a:p>
        </p:txBody>
      </p:sp>
      <p:pic>
        <p:nvPicPr>
          <p:cNvPr id="9" name="Picture 7" descr="Historic England logo">
            <a:extLst>
              <a:ext uri="{FF2B5EF4-FFF2-40B4-BE49-F238E27FC236}">
                <a16:creationId xmlns:a16="http://schemas.microsoft.com/office/drawing/2014/main" id="{11D99608-A4E7-6CA1-122D-F9FC40489A14}"/>
              </a:ext>
            </a:extLst>
          </p:cNvPr>
          <p:cNvPicPr>
            <a:picLocks noChangeAspect="1"/>
          </p:cNvPicPr>
          <p:nvPr userDrawn="1"/>
        </p:nvPicPr>
        <p:blipFill>
          <a:blip r:embed="rId4"/>
          <a:srcRect/>
          <a:stretch>
            <a:fillRect/>
          </a:stretch>
        </p:blipFill>
        <p:spPr>
          <a:xfrm>
            <a:off x="8903372" y="6102232"/>
            <a:ext cx="2072055" cy="686007"/>
          </a:xfrm>
          <a:prstGeom prst="rect">
            <a:avLst/>
          </a:prstGeom>
        </p:spPr>
      </p:pic>
      <p:sp>
        <p:nvSpPr>
          <p:cNvPr id="2" name="AutoShape 5">
            <a:extLst>
              <a:ext uri="{FF2B5EF4-FFF2-40B4-BE49-F238E27FC236}">
                <a16:creationId xmlns:a16="http://schemas.microsoft.com/office/drawing/2014/main" id="{0686A806-8B99-4CCF-73F4-B0B3B2E13398}"/>
              </a:ext>
              <a:ext uri="{C183D7F6-B498-43B3-948B-1728B52AA6E4}">
                <adec:decorative xmlns:adec="http://schemas.microsoft.com/office/drawing/2017/decorative" val="1"/>
              </a:ext>
            </a:extLst>
          </p:cNvPr>
          <p:cNvSpPr/>
          <p:nvPr userDrawn="1"/>
        </p:nvSpPr>
        <p:spPr>
          <a:xfrm flipV="1">
            <a:off x="357186" y="6102232"/>
            <a:ext cx="10996613" cy="5038"/>
          </a:xfrm>
          <a:prstGeom prst="line">
            <a:avLst/>
          </a:prstGeom>
          <a:ln w="19050" cap="rnd">
            <a:solidFill>
              <a:srgbClr val="D9D9D9"/>
            </a:solidFill>
            <a:prstDash val="solid"/>
            <a:headEnd type="none" w="sm" len="sm"/>
            <a:tailEnd type="none" w="sm" len="sm"/>
          </a:ln>
        </p:spPr>
      </p:sp>
      <p:grpSp>
        <p:nvGrpSpPr>
          <p:cNvPr id="11" name="Group 2">
            <a:extLst>
              <a:ext uri="{FF2B5EF4-FFF2-40B4-BE49-F238E27FC236}">
                <a16:creationId xmlns:a16="http://schemas.microsoft.com/office/drawing/2014/main" id="{7EAA60FF-3B89-0C06-377E-4ED2EFB90E3B}"/>
              </a:ext>
              <a:ext uri="{C183D7F6-B498-43B3-948B-1728B52AA6E4}">
                <adec:decorative xmlns:adec="http://schemas.microsoft.com/office/drawing/2017/decorative" val="1"/>
              </a:ext>
            </a:extLst>
          </p:cNvPr>
          <p:cNvGrpSpPr/>
          <p:nvPr userDrawn="1"/>
        </p:nvGrpSpPr>
        <p:grpSpPr>
          <a:xfrm rot="-5400000">
            <a:off x="8435508" y="3101506"/>
            <a:ext cx="6857998" cy="654989"/>
            <a:chOff x="0" y="0"/>
            <a:chExt cx="1993384" cy="182252"/>
          </a:xfrm>
        </p:grpSpPr>
        <p:sp>
          <p:nvSpPr>
            <p:cNvPr id="12" name="Freeform 3">
              <a:extLst>
                <a:ext uri="{FF2B5EF4-FFF2-40B4-BE49-F238E27FC236}">
                  <a16:creationId xmlns:a16="http://schemas.microsoft.com/office/drawing/2014/main" id="{38E2BA92-43E0-BFA6-3C6C-58A00BDC6A5C}"/>
                </a:ext>
                <a:ext uri="{C183D7F6-B498-43B3-948B-1728B52AA6E4}">
                  <adec:decorative xmlns:adec="http://schemas.microsoft.com/office/drawing/2017/decorative" val="1"/>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F192B4"/>
            </a:solidFill>
          </p:spPr>
        </p:sp>
      </p:grpSp>
      <p:sp>
        <p:nvSpPr>
          <p:cNvPr id="13" name="TextBox 4">
            <a:extLst>
              <a:ext uri="{FF2B5EF4-FFF2-40B4-BE49-F238E27FC236}">
                <a16:creationId xmlns:a16="http://schemas.microsoft.com/office/drawing/2014/main" id="{DB35D363-26EC-3664-652F-49FC520A80EE}"/>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8800285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Full Page - Title+Content - no footer">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a:lstStyle>
            <a:lvl1pPr>
              <a:defRPr sz="3200" baseline="0">
                <a:solidFill>
                  <a:srgbClr val="B15274"/>
                </a:solidFill>
              </a:defRPr>
            </a:lvl1pPr>
          </a:lstStyle>
          <a:p>
            <a:r>
              <a:rPr lang="en-GB" dirty="0"/>
              <a:t>Click to edit</a:t>
            </a:r>
            <a:endParaRPr lang="en-US" dirty="0"/>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81885" y="1470244"/>
            <a:ext cx="10971915" cy="5022630"/>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grpSp>
        <p:nvGrpSpPr>
          <p:cNvPr id="11" name="Group 2">
            <a:extLst>
              <a:ext uri="{FF2B5EF4-FFF2-40B4-BE49-F238E27FC236}">
                <a16:creationId xmlns:a16="http://schemas.microsoft.com/office/drawing/2014/main" id="{7EAA60FF-3B89-0C06-377E-4ED2EFB90E3B}"/>
              </a:ext>
              <a:ext uri="{C183D7F6-B498-43B3-948B-1728B52AA6E4}">
                <adec:decorative xmlns:adec="http://schemas.microsoft.com/office/drawing/2017/decorative" val="1"/>
              </a:ext>
            </a:extLst>
          </p:cNvPr>
          <p:cNvGrpSpPr/>
          <p:nvPr userDrawn="1"/>
        </p:nvGrpSpPr>
        <p:grpSpPr>
          <a:xfrm rot="-5400000">
            <a:off x="8435508" y="3101506"/>
            <a:ext cx="6857998" cy="654989"/>
            <a:chOff x="0" y="0"/>
            <a:chExt cx="1993384" cy="182252"/>
          </a:xfrm>
        </p:grpSpPr>
        <p:sp>
          <p:nvSpPr>
            <p:cNvPr id="12" name="Freeform 3">
              <a:extLst>
                <a:ext uri="{FF2B5EF4-FFF2-40B4-BE49-F238E27FC236}">
                  <a16:creationId xmlns:a16="http://schemas.microsoft.com/office/drawing/2014/main" id="{38E2BA92-43E0-BFA6-3C6C-58A00BDC6A5C}"/>
                </a:ext>
                <a:ext uri="{C183D7F6-B498-43B3-948B-1728B52AA6E4}">
                  <adec:decorative xmlns:adec="http://schemas.microsoft.com/office/drawing/2017/decorative" val="1"/>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F192B4"/>
            </a:solidFill>
          </p:spPr>
        </p:sp>
      </p:grpSp>
      <p:sp>
        <p:nvSpPr>
          <p:cNvPr id="13" name="TextBox 4">
            <a:extLst>
              <a:ext uri="{FF2B5EF4-FFF2-40B4-BE49-F238E27FC236}">
                <a16:creationId xmlns:a16="http://schemas.microsoft.com/office/drawing/2014/main" id="{DB35D363-26EC-3664-652F-49FC520A80EE}"/>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7716993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Page - Content Block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A10B67-A54C-2859-F342-DD804B0F7164}"/>
              </a:ext>
            </a:extLst>
          </p:cNvPr>
          <p:cNvSpPr>
            <a:spLocks noGrp="1"/>
          </p:cNvSpPr>
          <p:nvPr>
            <p:ph type="title"/>
          </p:nvPr>
        </p:nvSpPr>
        <p:spPr>
          <a:xfrm>
            <a:off x="166687" y="-1032572"/>
            <a:ext cx="10515600" cy="982193"/>
          </a:xfrm>
        </p:spPr>
        <p:txBody>
          <a:bodyPr/>
          <a:lstStyle>
            <a:lvl1pPr>
              <a:defRPr baseline="0">
                <a:solidFill>
                  <a:srgbClr val="B15274"/>
                </a:solidFill>
              </a:defRPr>
            </a:lvl1pPr>
          </a:lstStyle>
          <a:p>
            <a:r>
              <a:rPr lang="en-GB" dirty="0"/>
              <a:t>Click to edit Master title style</a:t>
            </a:r>
            <a:endParaRPr lang="en-US" dirty="0"/>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81885" y="391178"/>
            <a:ext cx="10971915" cy="5399260"/>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dirty="0"/>
              <a:t>Click to edit text</a:t>
            </a:r>
          </a:p>
          <a:p>
            <a:pPr lvl="1"/>
            <a:r>
              <a:rPr lang="en-GB" dirty="0"/>
              <a:t>Bullet level</a:t>
            </a:r>
          </a:p>
          <a:p>
            <a:pPr lvl="2"/>
            <a:r>
              <a:rPr lang="en-GB" dirty="0"/>
              <a:t>Second level</a:t>
            </a:r>
          </a:p>
        </p:txBody>
      </p:sp>
      <p:sp>
        <p:nvSpPr>
          <p:cNvPr id="7" name="TextBox 6">
            <a:extLst>
              <a:ext uri="{FF2B5EF4-FFF2-40B4-BE49-F238E27FC236}">
                <a16:creationId xmlns:a16="http://schemas.microsoft.com/office/drawing/2014/main" id="{30B7D3DE-DD22-069A-F37E-A57DB023C08C}"/>
              </a:ext>
            </a:extLst>
          </p:cNvPr>
          <p:cNvSpPr txBox="1"/>
          <p:nvPr userDrawn="1"/>
        </p:nvSpPr>
        <p:spPr>
          <a:xfrm>
            <a:off x="357187" y="6213394"/>
            <a:ext cx="8801101" cy="376081"/>
          </a:xfrm>
          <a:prstGeom prst="rect">
            <a:avLst/>
          </a:prstGeom>
        </p:spPr>
        <p:txBody>
          <a:bodyPr wrap="square" lIns="0" tIns="0" rIns="0" bIns="0" rtlCol="0" anchor="t">
            <a:spAutoFit/>
          </a:bodyPr>
          <a:lstStyle/>
          <a:p>
            <a:pPr>
              <a:lnSpc>
                <a:spcPts val="3359"/>
              </a:lnSpc>
            </a:pPr>
            <a:r>
              <a:rPr lang="en-US" sz="1600" baseline="0" dirty="0">
                <a:solidFill>
                  <a:srgbClr val="737373"/>
                </a:solidFill>
                <a:latin typeface="Arial" panose="020B0604020202020204" pitchFamily="34" charset="0"/>
                <a:cs typeface="Arial" panose="020B0604020202020204" pitchFamily="34" charset="0"/>
              </a:rPr>
              <a:t>More resources at </a:t>
            </a:r>
            <a:r>
              <a:rPr lang="en-US" sz="1600" baseline="0" dirty="0">
                <a:solidFill>
                  <a:schemeClr val="bg1">
                    <a:lumMod val="50000"/>
                  </a:schemeClr>
                </a:solidFill>
                <a:latin typeface="Arial" panose="020B0604020202020204" pitchFamily="34" charset="0"/>
                <a:cs typeface="Arial" panose="020B0604020202020204" pitchFamily="34" charset="0"/>
                <a:hlinkClick r:id="rId2"/>
              </a:rPr>
              <a:t>HistoricEngland.org.uk/Education</a:t>
            </a:r>
            <a:r>
              <a:rPr lang="en-US" sz="1600" baseline="0" dirty="0">
                <a:solidFill>
                  <a:schemeClr val="bg1">
                    <a:lumMod val="50000"/>
                  </a:schemeClr>
                </a:solidFill>
                <a:latin typeface="Arial" panose="020B0604020202020204" pitchFamily="34" charset="0"/>
                <a:cs typeface="Arial" panose="020B0604020202020204" pitchFamily="34" charset="0"/>
              </a:rPr>
              <a:t> </a:t>
            </a:r>
            <a:r>
              <a:rPr lang="en-US" sz="1600" baseline="0" dirty="0">
                <a:solidFill>
                  <a:srgbClr val="737373"/>
                </a:solidFill>
                <a:latin typeface="Arial" panose="020B0604020202020204" pitchFamily="34" charset="0"/>
                <a:cs typeface="Arial" panose="020B0604020202020204" pitchFamily="34" charset="0"/>
              </a:rPr>
              <a:t>| </a:t>
            </a:r>
            <a:r>
              <a:rPr lang="en-US" sz="1600" baseline="0" dirty="0">
                <a:solidFill>
                  <a:srgbClr val="737373"/>
                </a:solidFill>
                <a:latin typeface="Arial" panose="020B0604020202020204" pitchFamily="34" charset="0"/>
                <a:cs typeface="Arial" panose="020B0604020202020204" pitchFamily="34" charset="0"/>
                <a:hlinkClick r:id="rId3"/>
              </a:rPr>
              <a:t>contact@historicengland.org.uk</a:t>
            </a:r>
            <a:endParaRPr lang="en-US" sz="1600" baseline="0" dirty="0">
              <a:solidFill>
                <a:srgbClr val="737373"/>
              </a:solidFill>
              <a:latin typeface="Arial" panose="020B0604020202020204" pitchFamily="34" charset="0"/>
              <a:cs typeface="Arial" panose="020B0604020202020204" pitchFamily="34" charset="0"/>
            </a:endParaRPr>
          </a:p>
        </p:txBody>
      </p:sp>
      <p:pic>
        <p:nvPicPr>
          <p:cNvPr id="9" name="Picture 7" descr="Historic England logo">
            <a:extLst>
              <a:ext uri="{FF2B5EF4-FFF2-40B4-BE49-F238E27FC236}">
                <a16:creationId xmlns:a16="http://schemas.microsoft.com/office/drawing/2014/main" id="{11D99608-A4E7-6CA1-122D-F9FC40489A14}"/>
              </a:ext>
            </a:extLst>
          </p:cNvPr>
          <p:cNvPicPr>
            <a:picLocks noChangeAspect="1"/>
          </p:cNvPicPr>
          <p:nvPr userDrawn="1"/>
        </p:nvPicPr>
        <p:blipFill>
          <a:blip r:embed="rId4"/>
          <a:srcRect/>
          <a:stretch>
            <a:fillRect/>
          </a:stretch>
        </p:blipFill>
        <p:spPr>
          <a:xfrm>
            <a:off x="8903372" y="6102232"/>
            <a:ext cx="2072055" cy="686007"/>
          </a:xfrm>
          <a:prstGeom prst="rect">
            <a:avLst/>
          </a:prstGeom>
        </p:spPr>
      </p:pic>
      <p:grpSp>
        <p:nvGrpSpPr>
          <p:cNvPr id="11" name="Group 2">
            <a:extLst>
              <a:ext uri="{FF2B5EF4-FFF2-40B4-BE49-F238E27FC236}">
                <a16:creationId xmlns:a16="http://schemas.microsoft.com/office/drawing/2014/main" id="{7EAA60FF-3B89-0C06-377E-4ED2EFB90E3B}"/>
              </a:ext>
              <a:ext uri="{C183D7F6-B498-43B3-948B-1728B52AA6E4}">
                <adec:decorative xmlns:adec="http://schemas.microsoft.com/office/drawing/2017/decorative" val="1"/>
              </a:ext>
            </a:extLst>
          </p:cNvPr>
          <p:cNvGrpSpPr/>
          <p:nvPr userDrawn="1"/>
        </p:nvGrpSpPr>
        <p:grpSpPr>
          <a:xfrm rot="-5400000">
            <a:off x="8435508" y="3101506"/>
            <a:ext cx="6857998" cy="654989"/>
            <a:chOff x="0" y="0"/>
            <a:chExt cx="1993384" cy="182252"/>
          </a:xfrm>
        </p:grpSpPr>
        <p:sp>
          <p:nvSpPr>
            <p:cNvPr id="12" name="Freeform 3">
              <a:extLst>
                <a:ext uri="{FF2B5EF4-FFF2-40B4-BE49-F238E27FC236}">
                  <a16:creationId xmlns:a16="http://schemas.microsoft.com/office/drawing/2014/main" id="{38E2BA92-43E0-BFA6-3C6C-58A00BDC6A5C}"/>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F192B4"/>
            </a:solidFill>
          </p:spPr>
        </p:sp>
      </p:grpSp>
      <p:sp>
        <p:nvSpPr>
          <p:cNvPr id="2" name="AutoShape 5">
            <a:extLst>
              <a:ext uri="{FF2B5EF4-FFF2-40B4-BE49-F238E27FC236}">
                <a16:creationId xmlns:a16="http://schemas.microsoft.com/office/drawing/2014/main" id="{8DC9ECEE-0EE8-C1DE-10B8-270F3DA5D0C7}"/>
              </a:ext>
              <a:ext uri="{C183D7F6-B498-43B3-948B-1728B52AA6E4}">
                <adec:decorative xmlns:adec="http://schemas.microsoft.com/office/drawing/2017/decorative" val="1"/>
              </a:ext>
            </a:extLst>
          </p:cNvPr>
          <p:cNvSpPr/>
          <p:nvPr userDrawn="1"/>
        </p:nvSpPr>
        <p:spPr>
          <a:xfrm flipV="1">
            <a:off x="357186" y="6102232"/>
            <a:ext cx="10996613" cy="5038"/>
          </a:xfrm>
          <a:prstGeom prst="line">
            <a:avLst/>
          </a:prstGeom>
          <a:ln w="19050" cap="rnd">
            <a:solidFill>
              <a:srgbClr val="D9D9D9"/>
            </a:solidFill>
            <a:prstDash val="solid"/>
            <a:headEnd type="none" w="sm" len="sm"/>
            <a:tailEnd type="none" w="sm" len="sm"/>
          </a:ln>
        </p:spPr>
      </p:sp>
      <p:sp>
        <p:nvSpPr>
          <p:cNvPr id="13" name="TextBox 4">
            <a:extLst>
              <a:ext uri="{FF2B5EF4-FFF2-40B4-BE49-F238E27FC236}">
                <a16:creationId xmlns:a16="http://schemas.microsoft.com/office/drawing/2014/main" id="{DB35D363-26EC-3664-652F-49FC520A80EE}"/>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20568557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g-Statement">
    <p:spTree>
      <p:nvGrpSpPr>
        <p:cNvPr id="1" name=""/>
        <p:cNvGrpSpPr/>
        <p:nvPr/>
      </p:nvGrpSpPr>
      <p:grpSpPr>
        <a:xfrm>
          <a:off x="0" y="0"/>
          <a:ext cx="0" cy="0"/>
          <a:chOff x="0" y="0"/>
          <a:chExt cx="0" cy="0"/>
        </a:xfrm>
      </p:grpSpPr>
      <p:sp>
        <p:nvSpPr>
          <p:cNvPr id="3" name="Title 18">
            <a:extLst>
              <a:ext uri="{FF2B5EF4-FFF2-40B4-BE49-F238E27FC236}">
                <a16:creationId xmlns:a16="http://schemas.microsoft.com/office/drawing/2014/main" id="{858C5593-7A4D-F1CA-FAE6-FE2094900D82}"/>
              </a:ext>
            </a:extLst>
          </p:cNvPr>
          <p:cNvSpPr>
            <a:spLocks noGrp="1"/>
          </p:cNvSpPr>
          <p:nvPr>
            <p:ph type="title" hasCustomPrompt="1"/>
          </p:nvPr>
        </p:nvSpPr>
        <p:spPr>
          <a:xfrm>
            <a:off x="357185" y="759956"/>
            <a:ext cx="10996613" cy="710288"/>
          </a:xfrm>
          <a:prstGeom prst="rect">
            <a:avLst/>
          </a:prstGeom>
        </p:spPr>
        <p:txBody>
          <a:bodyPr lIns="0"/>
          <a:lstStyle>
            <a:lvl1pPr algn="ctr">
              <a:defRPr sz="4600" baseline="0">
                <a:solidFill>
                  <a:schemeClr val="tx1"/>
                </a:solidFill>
              </a:defRPr>
            </a:lvl1pPr>
          </a:lstStyle>
          <a:p>
            <a:r>
              <a:rPr lang="en-GB"/>
              <a:t>Click to edit – Big Statements</a:t>
            </a:r>
            <a:endParaRPr lang="en-US"/>
          </a:p>
        </p:txBody>
      </p:sp>
      <p:sp>
        <p:nvSpPr>
          <p:cNvPr id="4" name="Content Placeholder 2">
            <a:extLst>
              <a:ext uri="{FF2B5EF4-FFF2-40B4-BE49-F238E27FC236}">
                <a16:creationId xmlns:a16="http://schemas.microsoft.com/office/drawing/2014/main" id="{84AC80B6-5158-96C5-F3E2-F3233BB9C600}"/>
              </a:ext>
            </a:extLst>
          </p:cNvPr>
          <p:cNvSpPr>
            <a:spLocks noGrp="1"/>
          </p:cNvSpPr>
          <p:nvPr>
            <p:ph idx="1"/>
          </p:nvPr>
        </p:nvSpPr>
        <p:spPr>
          <a:xfrm>
            <a:off x="381885" y="2158706"/>
            <a:ext cx="10971915" cy="3631732"/>
          </a:xfrm>
          <a:prstGeom prst="rect">
            <a:avLst/>
          </a:prstGeom>
        </p:spPr>
        <p:txBody>
          <a:bodyPr lIns="0" rIns="90000"/>
          <a:lstStyle>
            <a:lvl1pPr marL="0" indent="0" algn="ctr">
              <a:buFontTx/>
              <a:buNone/>
              <a:defRPr sz="3200" b="1" i="0" baseline="0"/>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GB"/>
              <a:t>Click to edit Master text styles</a:t>
            </a:r>
          </a:p>
        </p:txBody>
      </p:sp>
      <p:sp>
        <p:nvSpPr>
          <p:cNvPr id="7" name="TextBox 6">
            <a:extLst>
              <a:ext uri="{FF2B5EF4-FFF2-40B4-BE49-F238E27FC236}">
                <a16:creationId xmlns:a16="http://schemas.microsoft.com/office/drawing/2014/main" id="{30B7D3DE-DD22-069A-F37E-A57DB023C08C}"/>
              </a:ext>
            </a:extLst>
          </p:cNvPr>
          <p:cNvSpPr txBox="1"/>
          <p:nvPr userDrawn="1"/>
        </p:nvSpPr>
        <p:spPr>
          <a:xfrm>
            <a:off x="357187" y="6213394"/>
            <a:ext cx="8801101" cy="376081"/>
          </a:xfrm>
          <a:prstGeom prst="rect">
            <a:avLst/>
          </a:prstGeom>
        </p:spPr>
        <p:txBody>
          <a:bodyPr wrap="square" lIns="0" tIns="0" rIns="0" bIns="0" rtlCol="0" anchor="t">
            <a:spAutoFit/>
          </a:bodyPr>
          <a:lstStyle/>
          <a:p>
            <a:pPr>
              <a:lnSpc>
                <a:spcPts val="3359"/>
              </a:lnSpc>
            </a:pPr>
            <a:r>
              <a:rPr lang="en-US" sz="1600" baseline="0" dirty="0">
                <a:solidFill>
                  <a:srgbClr val="737373"/>
                </a:solidFill>
                <a:latin typeface="Arial" panose="020B0604020202020204" pitchFamily="34" charset="0"/>
                <a:cs typeface="Arial" panose="020B0604020202020204" pitchFamily="34" charset="0"/>
              </a:rPr>
              <a:t>More resources at </a:t>
            </a:r>
            <a:r>
              <a:rPr lang="en-US" sz="1600" baseline="0" dirty="0">
                <a:solidFill>
                  <a:schemeClr val="bg1">
                    <a:lumMod val="50000"/>
                  </a:schemeClr>
                </a:solidFill>
                <a:latin typeface="Arial" panose="020B0604020202020204" pitchFamily="34" charset="0"/>
                <a:cs typeface="Arial" panose="020B0604020202020204" pitchFamily="34" charset="0"/>
                <a:hlinkClick r:id="rId2"/>
              </a:rPr>
              <a:t>HistoricEngland.org.uk/Education</a:t>
            </a:r>
            <a:r>
              <a:rPr lang="en-US" sz="1600" baseline="0" dirty="0">
                <a:solidFill>
                  <a:schemeClr val="bg1">
                    <a:lumMod val="50000"/>
                  </a:schemeClr>
                </a:solidFill>
                <a:latin typeface="Arial" panose="020B0604020202020204" pitchFamily="34" charset="0"/>
                <a:cs typeface="Arial" panose="020B0604020202020204" pitchFamily="34" charset="0"/>
              </a:rPr>
              <a:t> </a:t>
            </a:r>
            <a:r>
              <a:rPr lang="en-US" sz="1600" baseline="0" dirty="0">
                <a:solidFill>
                  <a:srgbClr val="737373"/>
                </a:solidFill>
                <a:latin typeface="Arial" panose="020B0604020202020204" pitchFamily="34" charset="0"/>
                <a:cs typeface="Arial" panose="020B0604020202020204" pitchFamily="34" charset="0"/>
              </a:rPr>
              <a:t>| </a:t>
            </a:r>
            <a:r>
              <a:rPr lang="en-US" sz="1600" baseline="0" dirty="0">
                <a:solidFill>
                  <a:srgbClr val="737373"/>
                </a:solidFill>
                <a:latin typeface="Arial" panose="020B0604020202020204" pitchFamily="34" charset="0"/>
                <a:cs typeface="Arial" panose="020B0604020202020204" pitchFamily="34" charset="0"/>
                <a:hlinkClick r:id="rId3"/>
              </a:rPr>
              <a:t>contact@historicengland.org.uk</a:t>
            </a:r>
            <a:endParaRPr lang="en-US" sz="1600" baseline="0" dirty="0">
              <a:solidFill>
                <a:srgbClr val="737373"/>
              </a:solidFill>
              <a:latin typeface="Arial" panose="020B0604020202020204" pitchFamily="34" charset="0"/>
              <a:cs typeface="Arial" panose="020B0604020202020204" pitchFamily="34" charset="0"/>
            </a:endParaRPr>
          </a:p>
        </p:txBody>
      </p:sp>
      <p:pic>
        <p:nvPicPr>
          <p:cNvPr id="9" name="Picture 7" descr="Historic England logo">
            <a:extLst>
              <a:ext uri="{FF2B5EF4-FFF2-40B4-BE49-F238E27FC236}">
                <a16:creationId xmlns:a16="http://schemas.microsoft.com/office/drawing/2014/main" id="{11D99608-A4E7-6CA1-122D-F9FC40489A14}"/>
              </a:ext>
            </a:extLst>
          </p:cNvPr>
          <p:cNvPicPr>
            <a:picLocks noChangeAspect="1"/>
          </p:cNvPicPr>
          <p:nvPr userDrawn="1"/>
        </p:nvPicPr>
        <p:blipFill>
          <a:blip r:embed="rId4"/>
          <a:srcRect/>
          <a:stretch>
            <a:fillRect/>
          </a:stretch>
        </p:blipFill>
        <p:spPr>
          <a:xfrm>
            <a:off x="8903372" y="6102232"/>
            <a:ext cx="2072055" cy="686007"/>
          </a:xfrm>
          <a:prstGeom prst="rect">
            <a:avLst/>
          </a:prstGeom>
        </p:spPr>
      </p:pic>
      <p:grpSp>
        <p:nvGrpSpPr>
          <p:cNvPr id="11" name="Group 2">
            <a:extLst>
              <a:ext uri="{FF2B5EF4-FFF2-40B4-BE49-F238E27FC236}">
                <a16:creationId xmlns:a16="http://schemas.microsoft.com/office/drawing/2014/main" id="{7EAA60FF-3B89-0C06-377E-4ED2EFB90E3B}"/>
              </a:ext>
              <a:ext uri="{C183D7F6-B498-43B3-948B-1728B52AA6E4}">
                <adec:decorative xmlns:adec="http://schemas.microsoft.com/office/drawing/2017/decorative" val="1"/>
              </a:ext>
            </a:extLst>
          </p:cNvPr>
          <p:cNvGrpSpPr/>
          <p:nvPr userDrawn="1"/>
        </p:nvGrpSpPr>
        <p:grpSpPr>
          <a:xfrm rot="-5400000">
            <a:off x="8435508" y="3101506"/>
            <a:ext cx="6857998" cy="654989"/>
            <a:chOff x="0" y="0"/>
            <a:chExt cx="1993384" cy="182252"/>
          </a:xfrm>
        </p:grpSpPr>
        <p:sp>
          <p:nvSpPr>
            <p:cNvPr id="12" name="Freeform 3">
              <a:extLst>
                <a:ext uri="{FF2B5EF4-FFF2-40B4-BE49-F238E27FC236}">
                  <a16:creationId xmlns:a16="http://schemas.microsoft.com/office/drawing/2014/main" id="{38E2BA92-43E0-BFA6-3C6C-58A00BDC6A5C}"/>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F192B4"/>
            </a:solidFill>
          </p:spPr>
        </p:sp>
      </p:grpSp>
      <p:sp>
        <p:nvSpPr>
          <p:cNvPr id="2" name="AutoShape 5">
            <a:extLst>
              <a:ext uri="{FF2B5EF4-FFF2-40B4-BE49-F238E27FC236}">
                <a16:creationId xmlns:a16="http://schemas.microsoft.com/office/drawing/2014/main" id="{8DC9ECEE-0EE8-C1DE-10B8-270F3DA5D0C7}"/>
              </a:ext>
              <a:ext uri="{C183D7F6-B498-43B3-948B-1728B52AA6E4}">
                <adec:decorative xmlns:adec="http://schemas.microsoft.com/office/drawing/2017/decorative" val="1"/>
              </a:ext>
            </a:extLst>
          </p:cNvPr>
          <p:cNvSpPr/>
          <p:nvPr userDrawn="1"/>
        </p:nvSpPr>
        <p:spPr>
          <a:xfrm flipV="1">
            <a:off x="357186" y="6102232"/>
            <a:ext cx="10996613" cy="5038"/>
          </a:xfrm>
          <a:prstGeom prst="line">
            <a:avLst/>
          </a:prstGeom>
          <a:ln w="19050" cap="rnd">
            <a:solidFill>
              <a:srgbClr val="D9D9D9"/>
            </a:solidFill>
            <a:prstDash val="solid"/>
            <a:headEnd type="none" w="sm" len="sm"/>
            <a:tailEnd type="none" w="sm" len="sm"/>
          </a:ln>
        </p:spPr>
      </p:sp>
      <p:sp>
        <p:nvSpPr>
          <p:cNvPr id="13" name="TextBox 4">
            <a:extLst>
              <a:ext uri="{FF2B5EF4-FFF2-40B4-BE49-F238E27FC236}">
                <a16:creationId xmlns:a16="http://schemas.microsoft.com/office/drawing/2014/main" id="{DB35D363-26EC-3664-652F-49FC520A80EE}"/>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8986989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Page - Content Blo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F6069-348B-8FA0-F7CB-6D53057E38A0}"/>
              </a:ext>
            </a:extLst>
          </p:cNvPr>
          <p:cNvSpPr>
            <a:spLocks noGrp="1"/>
          </p:cNvSpPr>
          <p:nvPr>
            <p:ph type="title"/>
          </p:nvPr>
        </p:nvSpPr>
        <p:spPr>
          <a:xfrm>
            <a:off x="381885" y="-1049337"/>
            <a:ext cx="10515600" cy="992187"/>
          </a:xfrm>
        </p:spPr>
        <p:txBody>
          <a:bodyPr/>
          <a:lstStyle>
            <a:lvl1pPr>
              <a:defRPr>
                <a:solidFill>
                  <a:srgbClr val="B15274"/>
                </a:solidFill>
              </a:defRPr>
            </a:lvl1pPr>
          </a:lstStyle>
          <a:p>
            <a:r>
              <a:rPr lang="en-GB" dirty="0"/>
              <a:t>Click to edit Master title style</a:t>
            </a:r>
            <a:endParaRPr lang="en-US" dirty="0"/>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81885" y="391178"/>
            <a:ext cx="10971915" cy="6002128"/>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grpSp>
        <p:nvGrpSpPr>
          <p:cNvPr id="11" name="Group 2">
            <a:extLst>
              <a:ext uri="{FF2B5EF4-FFF2-40B4-BE49-F238E27FC236}">
                <a16:creationId xmlns:a16="http://schemas.microsoft.com/office/drawing/2014/main" id="{7EAA60FF-3B89-0C06-377E-4ED2EFB90E3B}"/>
              </a:ext>
              <a:ext uri="{C183D7F6-B498-43B3-948B-1728B52AA6E4}">
                <adec:decorative xmlns:adec="http://schemas.microsoft.com/office/drawing/2017/decorative" val="1"/>
              </a:ext>
            </a:extLst>
          </p:cNvPr>
          <p:cNvGrpSpPr/>
          <p:nvPr userDrawn="1"/>
        </p:nvGrpSpPr>
        <p:grpSpPr>
          <a:xfrm rot="-5400000">
            <a:off x="8435508" y="3101506"/>
            <a:ext cx="6857998" cy="654989"/>
            <a:chOff x="0" y="0"/>
            <a:chExt cx="1993384" cy="182252"/>
          </a:xfrm>
        </p:grpSpPr>
        <p:sp>
          <p:nvSpPr>
            <p:cNvPr id="12" name="Freeform 3">
              <a:extLst>
                <a:ext uri="{FF2B5EF4-FFF2-40B4-BE49-F238E27FC236}">
                  <a16:creationId xmlns:a16="http://schemas.microsoft.com/office/drawing/2014/main" id="{38E2BA92-43E0-BFA6-3C6C-58A00BDC6A5C}"/>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F192B4"/>
            </a:solidFill>
          </p:spPr>
        </p:sp>
      </p:grpSp>
      <p:sp>
        <p:nvSpPr>
          <p:cNvPr id="13" name="TextBox 4">
            <a:extLst>
              <a:ext uri="{FF2B5EF4-FFF2-40B4-BE49-F238E27FC236}">
                <a16:creationId xmlns:a16="http://schemas.microsoft.com/office/drawing/2014/main" id="{DB35D363-26EC-3664-652F-49FC520A80EE}"/>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23337160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Page - Content Block - Full Picture">
    <p:spTree>
      <p:nvGrpSpPr>
        <p:cNvPr id="1" name=""/>
        <p:cNvGrpSpPr/>
        <p:nvPr/>
      </p:nvGrpSpPr>
      <p:grpSpPr>
        <a:xfrm>
          <a:off x="0" y="0"/>
          <a:ext cx="0" cy="0"/>
          <a:chOff x="0" y="0"/>
          <a:chExt cx="0" cy="0"/>
        </a:xfrm>
      </p:grpSpPr>
      <p:sp>
        <p:nvSpPr>
          <p:cNvPr id="4" name="Title 18">
            <a:extLst>
              <a:ext uri="{FF2B5EF4-FFF2-40B4-BE49-F238E27FC236}">
                <a16:creationId xmlns:a16="http://schemas.microsoft.com/office/drawing/2014/main" id="{69542118-A086-8DBB-1902-845F881FEC69}"/>
              </a:ext>
            </a:extLst>
          </p:cNvPr>
          <p:cNvSpPr>
            <a:spLocks noGrp="1"/>
          </p:cNvSpPr>
          <p:nvPr>
            <p:ph type="title"/>
          </p:nvPr>
        </p:nvSpPr>
        <p:spPr>
          <a:xfrm>
            <a:off x="357187" y="365126"/>
            <a:ext cx="5580905" cy="710288"/>
          </a:xfrm>
          <a:prstGeom prst="rect">
            <a:avLst/>
          </a:prstGeom>
        </p:spPr>
        <p:txBody>
          <a:bodyPr lIns="0" rIns="90000"/>
          <a:lstStyle>
            <a:lvl1pPr>
              <a:defRPr sz="3200" baseline="0">
                <a:solidFill>
                  <a:srgbClr val="B15274"/>
                </a:solidFill>
              </a:defRPr>
            </a:lvl1pPr>
          </a:lstStyle>
          <a:p>
            <a:r>
              <a:rPr lang="en-GB" dirty="0"/>
              <a:t>Click to edit</a:t>
            </a:r>
            <a:endParaRPr lang="en-US" dirty="0"/>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81886" y="1411704"/>
            <a:ext cx="5324852" cy="4981601"/>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sp>
        <p:nvSpPr>
          <p:cNvPr id="3" name="Picture Placeholder 2">
            <a:extLst>
              <a:ext uri="{FF2B5EF4-FFF2-40B4-BE49-F238E27FC236}">
                <a16:creationId xmlns:a16="http://schemas.microsoft.com/office/drawing/2014/main" id="{E24F6B04-3C74-61E5-A8E9-58BFA80B098E}"/>
              </a:ext>
            </a:extLst>
          </p:cNvPr>
          <p:cNvSpPr>
            <a:spLocks noGrp="1"/>
          </p:cNvSpPr>
          <p:nvPr>
            <p:ph type="pic" sz="quarter" idx="10"/>
          </p:nvPr>
        </p:nvSpPr>
        <p:spPr>
          <a:xfrm>
            <a:off x="6096000" y="0"/>
            <a:ext cx="6096000" cy="6858000"/>
          </a:xfrm>
          <a:prstGeom prst="rect">
            <a:avLst/>
          </a:prstGeom>
        </p:spPr>
        <p:txBody>
          <a:bodyPr/>
          <a:lstStyle/>
          <a:p>
            <a:endParaRPr lang="en-US"/>
          </a:p>
        </p:txBody>
      </p:sp>
      <p:sp>
        <p:nvSpPr>
          <p:cNvPr id="5" name="Picture Placeholder 15">
            <a:extLst>
              <a:ext uri="{FF2B5EF4-FFF2-40B4-BE49-F238E27FC236}">
                <a16:creationId xmlns:a16="http://schemas.microsoft.com/office/drawing/2014/main" id="{A8D4281E-727A-E0FF-DF59-20BE3AF4F993}"/>
              </a:ext>
              <a:ext uri="{C183D7F6-B498-43B3-948B-1728B52AA6E4}">
                <adec:decorative xmlns:adec="http://schemas.microsoft.com/office/drawing/2017/decorative" val="1"/>
              </a:ext>
            </a:extLst>
          </p:cNvPr>
          <p:cNvSpPr>
            <a:spLocks noGrp="1"/>
          </p:cNvSpPr>
          <p:nvPr>
            <p:ph type="pic" sz="quarter" idx="24" hasCustomPrompt="1"/>
          </p:nvPr>
        </p:nvSpPr>
        <p:spPr>
          <a:xfrm>
            <a:off x="5706738" y="6173927"/>
            <a:ext cx="3643313" cy="579437"/>
          </a:xfrm>
          <a:prstGeom prst="rect">
            <a:avLst/>
          </a:prstGeom>
          <a:blipFill>
            <a:blip r:embed="rId2">
              <a:extLst>
                <a:ext uri="{96DAC541-7B7A-43D3-8B79-37D633B846F1}">
                  <asvg:svgBlip xmlns:asvg="http://schemas.microsoft.com/office/drawing/2016/SVG/main" r:embed="rId3"/>
                </a:ext>
              </a:extLst>
            </a:blip>
            <a:stretch>
              <a:fillRect l="-412" r="-412"/>
            </a:stretch>
          </a:blipFill>
        </p:spPr>
        <p:txBody>
          <a:bodyPr/>
          <a:lstStyle/>
          <a:p>
            <a:r>
              <a:rPr lang="en-US"/>
              <a:t> </a:t>
            </a:r>
          </a:p>
        </p:txBody>
      </p:sp>
      <p:sp>
        <p:nvSpPr>
          <p:cNvPr id="6" name="Text Placeholder 41">
            <a:extLst>
              <a:ext uri="{FF2B5EF4-FFF2-40B4-BE49-F238E27FC236}">
                <a16:creationId xmlns:a16="http://schemas.microsoft.com/office/drawing/2014/main" id="{5EBB73BC-55F3-4270-D904-0E40AD5957E9}"/>
              </a:ext>
            </a:extLst>
          </p:cNvPr>
          <p:cNvSpPr>
            <a:spLocks noGrp="1"/>
          </p:cNvSpPr>
          <p:nvPr>
            <p:ph type="body" sz="quarter" idx="23"/>
          </p:nvPr>
        </p:nvSpPr>
        <p:spPr>
          <a:xfrm>
            <a:off x="5976304" y="6256477"/>
            <a:ext cx="2830459" cy="414338"/>
          </a:xfrm>
          <a:prstGeom prst="rect">
            <a:avLst/>
          </a:prstGeom>
          <a:noFill/>
        </p:spPr>
        <p:txBody>
          <a:bodyPr anchor="ctr" anchorCtr="0"/>
          <a:lstStyle>
            <a:lvl1pPr algn="ctr">
              <a:defRPr sz="1400" b="1" i="0" baseline="0">
                <a:solidFill>
                  <a:schemeClr val="tx1"/>
                </a:solidFill>
              </a:defRPr>
            </a:lvl1pPr>
          </a:lstStyle>
          <a:p>
            <a:pPr lvl="0"/>
            <a:r>
              <a:rPr lang="en-US"/>
              <a:t>Click to edit</a:t>
            </a:r>
          </a:p>
        </p:txBody>
      </p:sp>
    </p:spTree>
    <p:extLst>
      <p:ext uri="{BB962C8B-B14F-4D97-AF65-F5344CB8AC3E}">
        <p14:creationId xmlns:p14="http://schemas.microsoft.com/office/powerpoint/2010/main" val="2530286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meline Page">
    <p:spTree>
      <p:nvGrpSpPr>
        <p:cNvPr id="1" name=""/>
        <p:cNvGrpSpPr/>
        <p:nvPr/>
      </p:nvGrpSpPr>
      <p:grpSpPr>
        <a:xfrm>
          <a:off x="0" y="0"/>
          <a:ext cx="0" cy="0"/>
          <a:chOff x="0" y="0"/>
          <a:chExt cx="0" cy="0"/>
        </a:xfrm>
      </p:grpSpPr>
      <p:sp>
        <p:nvSpPr>
          <p:cNvPr id="3" name="Title 18">
            <a:extLst>
              <a:ext uri="{FF2B5EF4-FFF2-40B4-BE49-F238E27FC236}">
                <a16:creationId xmlns:a16="http://schemas.microsoft.com/office/drawing/2014/main" id="{A9F01D6F-7A5D-7A07-82DF-165C6B942EE7}"/>
              </a:ext>
            </a:extLst>
          </p:cNvPr>
          <p:cNvSpPr>
            <a:spLocks noGrp="1"/>
          </p:cNvSpPr>
          <p:nvPr>
            <p:ph type="title"/>
          </p:nvPr>
        </p:nvSpPr>
        <p:spPr>
          <a:xfrm>
            <a:off x="713183" y="142007"/>
            <a:ext cx="4837111" cy="260001"/>
          </a:xfrm>
          <a:prstGeom prst="rect">
            <a:avLst/>
          </a:prstGeom>
        </p:spPr>
        <p:txBody>
          <a:bodyPr lIns="0" rIns="90000"/>
          <a:lstStyle>
            <a:lvl1pPr algn="ctr">
              <a:defRPr sz="1800" baseline="0">
                <a:solidFill>
                  <a:srgbClr val="B15274"/>
                </a:solidFill>
              </a:defRPr>
            </a:lvl1pPr>
          </a:lstStyle>
          <a:p>
            <a:r>
              <a:rPr lang="en-GB" dirty="0"/>
              <a:t>Click to edit</a:t>
            </a:r>
            <a:endParaRPr lang="en-US" dirty="0"/>
          </a:p>
        </p:txBody>
      </p:sp>
      <p:sp>
        <p:nvSpPr>
          <p:cNvPr id="30" name="Text Placeholder 29">
            <a:extLst>
              <a:ext uri="{FF2B5EF4-FFF2-40B4-BE49-F238E27FC236}">
                <a16:creationId xmlns:a16="http://schemas.microsoft.com/office/drawing/2014/main" id="{6F3E1C4C-1657-08AF-3752-DB99B3A9D1D9}"/>
              </a:ext>
            </a:extLst>
          </p:cNvPr>
          <p:cNvSpPr>
            <a:spLocks noGrp="1"/>
          </p:cNvSpPr>
          <p:nvPr>
            <p:ph type="body" sz="quarter" idx="20"/>
          </p:nvPr>
        </p:nvSpPr>
        <p:spPr>
          <a:xfrm>
            <a:off x="713182" y="715139"/>
            <a:ext cx="4837112" cy="449262"/>
          </a:xfrm>
          <a:prstGeom prst="rect">
            <a:avLst/>
          </a:prstGeom>
        </p:spPr>
        <p:txBody>
          <a:bodyPr/>
          <a:lstStyle>
            <a:lvl1pPr algn="ctr">
              <a:defRPr sz="1800" b="1"/>
            </a:lvl1pPr>
          </a:lstStyle>
          <a:p>
            <a:pPr lvl="0"/>
            <a:r>
              <a:rPr lang="en-US"/>
              <a:t>Click to edit</a:t>
            </a:r>
          </a:p>
        </p:txBody>
      </p:sp>
      <p:sp>
        <p:nvSpPr>
          <p:cNvPr id="2" name="Picture Placeholder 13">
            <a:extLst>
              <a:ext uri="{FF2B5EF4-FFF2-40B4-BE49-F238E27FC236}">
                <a16:creationId xmlns:a16="http://schemas.microsoft.com/office/drawing/2014/main" id="{59B9C638-F0C7-4816-ADAB-9BC6297F0894}"/>
              </a:ext>
            </a:extLst>
          </p:cNvPr>
          <p:cNvSpPr>
            <a:spLocks noGrp="1"/>
          </p:cNvSpPr>
          <p:nvPr>
            <p:ph type="pic" sz="quarter" idx="12"/>
          </p:nvPr>
        </p:nvSpPr>
        <p:spPr>
          <a:xfrm>
            <a:off x="1243982" y="1183537"/>
            <a:ext cx="3775513" cy="4085161"/>
          </a:xfrm>
          <a:prstGeom prst="rect">
            <a:avLst/>
          </a:prstGeom>
          <a:ln w="38100" cap="sq">
            <a:solidFill>
              <a:srgbClr val="B15274"/>
            </a:solidFill>
          </a:ln>
        </p:spPr>
        <p:txBody>
          <a:bodyPr/>
          <a:lstStyle/>
          <a:p>
            <a:endParaRPr lang="en-US"/>
          </a:p>
        </p:txBody>
      </p:sp>
      <p:sp>
        <p:nvSpPr>
          <p:cNvPr id="28" name="Text Placeholder 3">
            <a:extLst>
              <a:ext uri="{FF2B5EF4-FFF2-40B4-BE49-F238E27FC236}">
                <a16:creationId xmlns:a16="http://schemas.microsoft.com/office/drawing/2014/main" id="{4FD5CCA4-0816-0EAE-30F9-330997DCC172}"/>
              </a:ext>
            </a:extLst>
          </p:cNvPr>
          <p:cNvSpPr>
            <a:spLocks noGrp="1"/>
          </p:cNvSpPr>
          <p:nvPr>
            <p:ph type="body" sz="half" idx="19"/>
          </p:nvPr>
        </p:nvSpPr>
        <p:spPr>
          <a:xfrm>
            <a:off x="326502" y="5425444"/>
            <a:ext cx="5610472" cy="1170019"/>
          </a:xfrm>
          <a:prstGeom prst="rect">
            <a:avLst/>
          </a:prstGeom>
          <a:solidFill>
            <a:schemeClr val="bg1"/>
          </a:solidFill>
        </p:spPr>
        <p:txBody>
          <a:bodyPr wrap="square" lIns="0" tIns="0" rIns="0" bIns="0">
            <a:noAutofit/>
          </a:bodyPr>
          <a:lstStyle>
            <a:lvl1pPr marL="0" indent="0">
              <a:buNone/>
              <a:defRPr sz="1400" b="0" i="0" baseline="0">
                <a:solidFill>
                  <a:srgbClr val="1A1B23"/>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a:t>
            </a:r>
          </a:p>
        </p:txBody>
      </p:sp>
      <p:sp>
        <p:nvSpPr>
          <p:cNvPr id="27" name="Text Placeholder 26">
            <a:extLst>
              <a:ext uri="{FF2B5EF4-FFF2-40B4-BE49-F238E27FC236}">
                <a16:creationId xmlns:a16="http://schemas.microsoft.com/office/drawing/2014/main" id="{71AB78D4-44BE-8D7A-6700-D52C0D73AAF0}"/>
              </a:ext>
            </a:extLst>
          </p:cNvPr>
          <p:cNvSpPr>
            <a:spLocks noGrp="1"/>
          </p:cNvSpPr>
          <p:nvPr>
            <p:ph type="body" sz="quarter" idx="18"/>
          </p:nvPr>
        </p:nvSpPr>
        <p:spPr>
          <a:xfrm>
            <a:off x="6800736" y="165652"/>
            <a:ext cx="4837103" cy="267677"/>
          </a:xfrm>
          <a:prstGeom prst="rect">
            <a:avLst/>
          </a:prstGeom>
        </p:spPr>
        <p:txBody>
          <a:bodyPr lIns="0" tIns="0"/>
          <a:lstStyle>
            <a:lvl1pPr algn="ctr">
              <a:defRPr lang="en-US" sz="1800" b="1" i="0" kern="1200" baseline="0" dirty="0">
                <a:solidFill>
                  <a:srgbClr val="B15274"/>
                </a:solidFill>
                <a:latin typeface="Arial" panose="020B0604020202020204" pitchFamily="34" charset="0"/>
                <a:ea typeface="+mj-ea"/>
                <a:cs typeface="+mj-cs"/>
              </a:defRPr>
            </a:lvl1pPr>
          </a:lstStyle>
          <a:p>
            <a:pPr lvl="0"/>
            <a:r>
              <a:rPr lang="en-GB" dirty="0"/>
              <a:t>Click to edit</a:t>
            </a:r>
            <a:endParaRPr lang="en-US" dirty="0"/>
          </a:p>
        </p:txBody>
      </p:sp>
      <p:sp>
        <p:nvSpPr>
          <p:cNvPr id="33" name="Text Placeholder 32">
            <a:extLst>
              <a:ext uri="{FF2B5EF4-FFF2-40B4-BE49-F238E27FC236}">
                <a16:creationId xmlns:a16="http://schemas.microsoft.com/office/drawing/2014/main" id="{9481F48B-D76F-FA6B-6B47-5936D5CD00F2}"/>
              </a:ext>
            </a:extLst>
          </p:cNvPr>
          <p:cNvSpPr>
            <a:spLocks noGrp="1"/>
          </p:cNvSpPr>
          <p:nvPr>
            <p:ph type="body" sz="quarter" idx="21"/>
          </p:nvPr>
        </p:nvSpPr>
        <p:spPr>
          <a:xfrm>
            <a:off x="6800736" y="715139"/>
            <a:ext cx="4837103" cy="449263"/>
          </a:xfrm>
          <a:prstGeom prst="rect">
            <a:avLst/>
          </a:prstGeom>
        </p:spPr>
        <p:txBody>
          <a:bodyPr/>
          <a:lstStyle>
            <a:lvl1pPr algn="ctr">
              <a:defRPr lang="en-GB" sz="1800" b="1" kern="1200" dirty="0" smtClean="0">
                <a:solidFill>
                  <a:schemeClr val="tx1"/>
                </a:solidFill>
                <a:latin typeface="+mn-lt"/>
                <a:ea typeface="+mn-ea"/>
                <a:cs typeface="+mn-cs"/>
              </a:defRPr>
            </a:lvl1pPr>
          </a:lstStyle>
          <a:p>
            <a:pPr lvl="0"/>
            <a:r>
              <a:rPr lang="en-GB" dirty="0"/>
              <a:t>Click to edit</a:t>
            </a:r>
            <a:endParaRPr lang="en-US" dirty="0"/>
          </a:p>
        </p:txBody>
      </p:sp>
      <p:sp>
        <p:nvSpPr>
          <p:cNvPr id="8" name="Picture Placeholder 13">
            <a:extLst>
              <a:ext uri="{FF2B5EF4-FFF2-40B4-BE49-F238E27FC236}">
                <a16:creationId xmlns:a16="http://schemas.microsoft.com/office/drawing/2014/main" id="{EC6DD91D-C862-8ACA-5535-A9F4C42D3603}"/>
              </a:ext>
            </a:extLst>
          </p:cNvPr>
          <p:cNvSpPr>
            <a:spLocks noGrp="1"/>
          </p:cNvSpPr>
          <p:nvPr>
            <p:ph type="pic" sz="quarter" idx="16"/>
          </p:nvPr>
        </p:nvSpPr>
        <p:spPr>
          <a:xfrm>
            <a:off x="7331531" y="1194646"/>
            <a:ext cx="3775513" cy="4085161"/>
          </a:xfrm>
          <a:prstGeom prst="rect">
            <a:avLst/>
          </a:prstGeom>
          <a:ln w="38100" cap="sq">
            <a:solidFill>
              <a:srgbClr val="B15274"/>
            </a:solidFill>
          </a:ln>
        </p:spPr>
        <p:txBody>
          <a:bodyPr/>
          <a:lstStyle/>
          <a:p>
            <a:endParaRPr lang="en-US" dirty="0"/>
          </a:p>
        </p:txBody>
      </p:sp>
      <p:sp>
        <p:nvSpPr>
          <p:cNvPr id="11" name="Text Placeholder 3">
            <a:extLst>
              <a:ext uri="{FF2B5EF4-FFF2-40B4-BE49-F238E27FC236}">
                <a16:creationId xmlns:a16="http://schemas.microsoft.com/office/drawing/2014/main" id="{5785154F-0EA4-256D-CB79-16180119B43C}"/>
              </a:ext>
            </a:extLst>
          </p:cNvPr>
          <p:cNvSpPr>
            <a:spLocks noGrp="1"/>
          </p:cNvSpPr>
          <p:nvPr>
            <p:ph type="body" sz="half" idx="17"/>
          </p:nvPr>
        </p:nvSpPr>
        <p:spPr>
          <a:xfrm>
            <a:off x="6414051" y="5425444"/>
            <a:ext cx="5610472" cy="1170019"/>
          </a:xfrm>
          <a:prstGeom prst="rect">
            <a:avLst/>
          </a:prstGeom>
          <a:solidFill>
            <a:schemeClr val="bg1"/>
          </a:solidFill>
        </p:spPr>
        <p:txBody>
          <a:bodyPr wrap="square" lIns="0" tIns="0" rIns="0" bIns="0">
            <a:noAutofit/>
          </a:bodyPr>
          <a:lstStyle>
            <a:lvl1pPr marL="0" indent="0">
              <a:buNone/>
              <a:defRPr sz="1400" b="0" i="0" baseline="0">
                <a:solidFill>
                  <a:srgbClr val="1A1B23"/>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a:t>
            </a:r>
          </a:p>
        </p:txBody>
      </p:sp>
      <p:cxnSp>
        <p:nvCxnSpPr>
          <p:cNvPr id="13" name="Straight Connector 12">
            <a:extLst>
              <a:ext uri="{FF2B5EF4-FFF2-40B4-BE49-F238E27FC236}">
                <a16:creationId xmlns:a16="http://schemas.microsoft.com/office/drawing/2014/main" id="{FAA7E0E7-5DA6-F4EB-0192-5AEE9092535E}"/>
              </a:ext>
            </a:extLst>
          </p:cNvPr>
          <p:cNvCxnSpPr>
            <a:cxnSpLocks/>
          </p:cNvCxnSpPr>
          <p:nvPr userDrawn="1"/>
        </p:nvCxnSpPr>
        <p:spPr>
          <a:xfrm>
            <a:off x="0" y="570323"/>
            <a:ext cx="12192000" cy="0"/>
          </a:xfrm>
          <a:prstGeom prst="line">
            <a:avLst/>
          </a:prstGeom>
          <a:ln w="15875">
            <a:solidFill>
              <a:srgbClr val="B15274"/>
            </a:solidFill>
          </a:ln>
        </p:spPr>
        <p:style>
          <a:lnRef idx="1">
            <a:schemeClr val="accent1"/>
          </a:lnRef>
          <a:fillRef idx="0">
            <a:schemeClr val="accent1"/>
          </a:fillRef>
          <a:effectRef idx="0">
            <a:schemeClr val="accent1"/>
          </a:effectRef>
          <a:fontRef idx="minor">
            <a:schemeClr val="tx1"/>
          </a:fontRef>
        </p:style>
      </p:cxnSp>
      <p:pic>
        <p:nvPicPr>
          <p:cNvPr id="18" name="Picture 17" descr="Scissors icon">
            <a:extLst>
              <a:ext uri="{FF2B5EF4-FFF2-40B4-BE49-F238E27FC236}">
                <a16:creationId xmlns:a16="http://schemas.microsoft.com/office/drawing/2014/main" id="{6F72EBA6-F59E-F096-F2DA-C54BD75E2B25}"/>
              </a:ext>
            </a:extLst>
          </p:cNvPr>
          <p:cNvPicPr>
            <a:picLocks noChangeAspect="1"/>
          </p:cNvPicPr>
          <p:nvPr userDrawn="1"/>
        </p:nvPicPr>
        <p:blipFill>
          <a:blip r:embed="rId2"/>
          <a:stretch>
            <a:fillRect/>
          </a:stretch>
        </p:blipFill>
        <p:spPr>
          <a:xfrm rot="16200000" flipH="1">
            <a:off x="5931494" y="213191"/>
            <a:ext cx="329010" cy="255213"/>
          </a:xfrm>
          <a:prstGeom prst="rect">
            <a:avLst/>
          </a:prstGeom>
        </p:spPr>
      </p:pic>
      <p:cxnSp>
        <p:nvCxnSpPr>
          <p:cNvPr id="19" name="Straight Connector 18" descr="Dotted Line">
            <a:extLst>
              <a:ext uri="{FF2B5EF4-FFF2-40B4-BE49-F238E27FC236}">
                <a16:creationId xmlns:a16="http://schemas.microsoft.com/office/drawing/2014/main" id="{7D055D7C-91E0-EBF4-9F57-37C2B0E02D9D}"/>
              </a:ext>
            </a:extLst>
          </p:cNvPr>
          <p:cNvCxnSpPr>
            <a:cxnSpLocks/>
          </p:cNvCxnSpPr>
          <p:nvPr userDrawn="1"/>
        </p:nvCxnSpPr>
        <p:spPr>
          <a:xfrm>
            <a:off x="6095999" y="589460"/>
            <a:ext cx="0" cy="6337120"/>
          </a:xfrm>
          <a:prstGeom prst="line">
            <a:avLst/>
          </a:prstGeom>
          <a:ln w="34925">
            <a:prstDash val="dash"/>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897593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Page - Content Block - Picture Bottom">
    <p:spTree>
      <p:nvGrpSpPr>
        <p:cNvPr id="1" name=""/>
        <p:cNvGrpSpPr/>
        <p:nvPr/>
      </p:nvGrpSpPr>
      <p:grpSpPr>
        <a:xfrm>
          <a:off x="0" y="0"/>
          <a:ext cx="0" cy="0"/>
          <a:chOff x="0" y="0"/>
          <a:chExt cx="0" cy="0"/>
        </a:xfrm>
      </p:grpSpPr>
      <p:sp>
        <p:nvSpPr>
          <p:cNvPr id="2" name="Title 18">
            <a:extLst>
              <a:ext uri="{FF2B5EF4-FFF2-40B4-BE49-F238E27FC236}">
                <a16:creationId xmlns:a16="http://schemas.microsoft.com/office/drawing/2014/main" id="{293A6F18-5388-F9FC-054F-BCCF55E217AE}"/>
              </a:ext>
            </a:extLst>
          </p:cNvPr>
          <p:cNvSpPr>
            <a:spLocks noGrp="1"/>
          </p:cNvSpPr>
          <p:nvPr>
            <p:ph type="title"/>
          </p:nvPr>
        </p:nvSpPr>
        <p:spPr>
          <a:xfrm>
            <a:off x="357187" y="365126"/>
            <a:ext cx="11420267" cy="710288"/>
          </a:xfrm>
          <a:prstGeom prst="rect">
            <a:avLst/>
          </a:prstGeom>
        </p:spPr>
        <p:txBody>
          <a:bodyPr lIns="0" rIns="90000"/>
          <a:lstStyle>
            <a:lvl1pPr>
              <a:defRPr sz="3200" baseline="0">
                <a:solidFill>
                  <a:srgbClr val="B15274"/>
                </a:solidFill>
              </a:defRPr>
            </a:lvl1pPr>
          </a:lstStyle>
          <a:p>
            <a:r>
              <a:rPr lang="en-GB" dirty="0"/>
              <a:t>Click to edit</a:t>
            </a:r>
            <a:endParaRPr lang="en-US" dirty="0"/>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414546" y="1399707"/>
            <a:ext cx="11362908" cy="1921716"/>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sp>
        <p:nvSpPr>
          <p:cNvPr id="4" name="Picture Placeholder 3">
            <a:extLst>
              <a:ext uri="{FF2B5EF4-FFF2-40B4-BE49-F238E27FC236}">
                <a16:creationId xmlns:a16="http://schemas.microsoft.com/office/drawing/2014/main" id="{6F256E01-267D-D2C4-531F-70FF91F1090A}"/>
              </a:ext>
            </a:extLst>
          </p:cNvPr>
          <p:cNvSpPr>
            <a:spLocks noGrp="1"/>
          </p:cNvSpPr>
          <p:nvPr>
            <p:ph type="pic" sz="quarter" idx="10"/>
          </p:nvPr>
        </p:nvSpPr>
        <p:spPr>
          <a:xfrm>
            <a:off x="414338" y="3429000"/>
            <a:ext cx="11363325" cy="3119438"/>
          </a:xfrm>
          <a:prstGeom prst="rect">
            <a:avLst/>
          </a:prstGeom>
        </p:spPr>
        <p:txBody>
          <a:bodyPr/>
          <a:lstStyle/>
          <a:p>
            <a:endParaRPr lang="en-US"/>
          </a:p>
        </p:txBody>
      </p:sp>
    </p:spTree>
    <p:extLst>
      <p:ext uri="{BB962C8B-B14F-4D97-AF65-F5344CB8AC3E}">
        <p14:creationId xmlns:p14="http://schemas.microsoft.com/office/powerpoint/2010/main" val="30318187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Pic-Two-Text">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rIns="90000"/>
          <a:lstStyle>
            <a:lvl1pPr>
              <a:defRPr sz="3200" baseline="0">
                <a:solidFill>
                  <a:srgbClr val="B15274"/>
                </a:solidFill>
              </a:defRPr>
            </a:lvl1pPr>
          </a:lstStyle>
          <a:p>
            <a:r>
              <a:rPr lang="en-GB" dirty="0"/>
              <a:t>Click to edit</a:t>
            </a:r>
            <a:endParaRPr lang="en-US" dirty="0"/>
          </a:p>
        </p:txBody>
      </p:sp>
      <p:sp>
        <p:nvSpPr>
          <p:cNvPr id="16" name="Picture Placeholder 13">
            <a:extLst>
              <a:ext uri="{FF2B5EF4-FFF2-40B4-BE49-F238E27FC236}">
                <a16:creationId xmlns:a16="http://schemas.microsoft.com/office/drawing/2014/main" id="{8E962C4A-7DAF-900E-E9A3-FB229FE24B09}"/>
              </a:ext>
            </a:extLst>
          </p:cNvPr>
          <p:cNvSpPr>
            <a:spLocks noGrp="1"/>
          </p:cNvSpPr>
          <p:nvPr>
            <p:ph type="pic" sz="quarter" idx="12"/>
          </p:nvPr>
        </p:nvSpPr>
        <p:spPr>
          <a:xfrm>
            <a:off x="357185" y="1408082"/>
            <a:ext cx="3775513" cy="4085161"/>
          </a:xfrm>
          <a:prstGeom prst="rect">
            <a:avLst/>
          </a:prstGeom>
          <a:ln w="50800" cap="sq">
            <a:solidFill>
              <a:srgbClr val="B15274"/>
            </a:solidFill>
          </a:ln>
        </p:spPr>
        <p:txBody>
          <a:bodyPr/>
          <a:lstStyle/>
          <a:p>
            <a:endParaRPr lang="en-US" dirty="0"/>
          </a:p>
        </p:txBody>
      </p:sp>
      <p:sp>
        <p:nvSpPr>
          <p:cNvPr id="14" name="Text Placeholder 3">
            <a:extLst>
              <a:ext uri="{FF2B5EF4-FFF2-40B4-BE49-F238E27FC236}">
                <a16:creationId xmlns:a16="http://schemas.microsoft.com/office/drawing/2014/main" id="{B770CF50-F2D9-0FC2-CE98-BE9A43735138}"/>
              </a:ext>
            </a:extLst>
          </p:cNvPr>
          <p:cNvSpPr>
            <a:spLocks noGrp="1"/>
          </p:cNvSpPr>
          <p:nvPr>
            <p:ph type="body" sz="half" idx="16"/>
          </p:nvPr>
        </p:nvSpPr>
        <p:spPr>
          <a:xfrm>
            <a:off x="4515862" y="1447425"/>
            <a:ext cx="2263258" cy="1994540"/>
          </a:xfrm>
          <a:prstGeom prst="rect">
            <a:avLst/>
          </a:prstGeom>
          <a:solidFill>
            <a:schemeClr val="bg1"/>
          </a:solidFill>
        </p:spPr>
        <p:txBody>
          <a:bodyPr wrap="square" lIns="180000" tIns="180000" rIns="180000" bIns="180000">
            <a:noAutofit/>
          </a:bodyPr>
          <a:lstStyle>
            <a:lvl1pPr marL="0" indent="0">
              <a:buNone/>
              <a:defRPr sz="1400" b="0" i="0" baseline="0">
                <a:solidFill>
                  <a:srgbClr val="1A1B23"/>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a:t>
            </a:r>
          </a:p>
        </p:txBody>
      </p:sp>
      <p:sp>
        <p:nvSpPr>
          <p:cNvPr id="10" name="Text Placeholder 3">
            <a:extLst>
              <a:ext uri="{FF2B5EF4-FFF2-40B4-BE49-F238E27FC236}">
                <a16:creationId xmlns:a16="http://schemas.microsoft.com/office/drawing/2014/main" id="{37EA080D-EE25-C150-E234-3CA7E62CEFD1}"/>
              </a:ext>
            </a:extLst>
          </p:cNvPr>
          <p:cNvSpPr>
            <a:spLocks noGrp="1"/>
          </p:cNvSpPr>
          <p:nvPr>
            <p:ph type="body" sz="half" idx="15"/>
          </p:nvPr>
        </p:nvSpPr>
        <p:spPr>
          <a:xfrm>
            <a:off x="4546598" y="3710012"/>
            <a:ext cx="2263258" cy="1994540"/>
          </a:xfrm>
          <a:prstGeom prst="rect">
            <a:avLst/>
          </a:prstGeom>
          <a:solidFill>
            <a:schemeClr val="bg1"/>
          </a:solidFill>
        </p:spPr>
        <p:txBody>
          <a:bodyPr wrap="square" lIns="180000" tIns="180000" rIns="180000" bIns="180000">
            <a:noAutofit/>
          </a:bodyPr>
          <a:lstStyle>
            <a:lvl1pPr marL="0" indent="0">
              <a:buNone/>
              <a:defRPr sz="1400" b="0" i="0" baseline="0">
                <a:solidFill>
                  <a:srgbClr val="1A1B23"/>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a:t>
            </a:r>
          </a:p>
        </p:txBody>
      </p:sp>
      <p:sp>
        <p:nvSpPr>
          <p:cNvPr id="4" name="Picture Placeholder 13">
            <a:extLst>
              <a:ext uri="{FF2B5EF4-FFF2-40B4-BE49-F238E27FC236}">
                <a16:creationId xmlns:a16="http://schemas.microsoft.com/office/drawing/2014/main" id="{9FE13C11-8856-F5C3-4CAA-470BB540919A}"/>
              </a:ext>
            </a:extLst>
          </p:cNvPr>
          <p:cNvSpPr>
            <a:spLocks noGrp="1"/>
          </p:cNvSpPr>
          <p:nvPr>
            <p:ph type="pic" sz="quarter" idx="17"/>
          </p:nvPr>
        </p:nvSpPr>
        <p:spPr>
          <a:xfrm>
            <a:off x="7480706" y="1386419"/>
            <a:ext cx="3775513" cy="4085161"/>
          </a:xfrm>
          <a:prstGeom prst="rect">
            <a:avLst/>
          </a:prstGeom>
          <a:ln w="50800" cap="sq">
            <a:solidFill>
              <a:srgbClr val="B15274"/>
            </a:solidFill>
          </a:ln>
        </p:spPr>
        <p:txBody>
          <a:bodyPr/>
          <a:lstStyle/>
          <a:p>
            <a:endParaRPr lang="en-US"/>
          </a:p>
        </p:txBody>
      </p:sp>
      <p:sp>
        <p:nvSpPr>
          <p:cNvPr id="6" name="Arrow">
            <a:extLst>
              <a:ext uri="{FF2B5EF4-FFF2-40B4-BE49-F238E27FC236}">
                <a16:creationId xmlns:a16="http://schemas.microsoft.com/office/drawing/2014/main" id="{2405DC80-D4F9-AF03-87B4-5FD807E27C67}"/>
              </a:ext>
              <a:ext uri="{C183D7F6-B498-43B3-948B-1728B52AA6E4}">
                <adec:decorative xmlns:adec="http://schemas.microsoft.com/office/drawing/2017/decorative" val="1"/>
              </a:ext>
            </a:extLst>
          </p:cNvPr>
          <p:cNvSpPr>
            <a:spLocks noGrp="1"/>
          </p:cNvSpPr>
          <p:nvPr>
            <p:ph type="pic" sz="quarter" idx="18" hasCustomPrompt="1"/>
          </p:nvPr>
        </p:nvSpPr>
        <p:spPr>
          <a:xfrm rot="20481903">
            <a:off x="5890120" y="720270"/>
            <a:ext cx="1778000" cy="635000"/>
          </a:xfrm>
          <a:prstGeom prst="rect">
            <a:avLst/>
          </a:prstGeom>
          <a:blipFill>
            <a:blip r:embed="rId2">
              <a:extLst>
                <a:ext uri="{96DAC541-7B7A-43D3-8B79-37D633B846F1}">
                  <asvg:svgBlip xmlns:asvg="http://schemas.microsoft.com/office/drawing/2016/SVG/main" r:embed="rId3"/>
                </a:ext>
              </a:extLst>
            </a:blip>
            <a:stretch>
              <a:fillRect l="-412" r="-412"/>
            </a:stretch>
          </a:blipFill>
        </p:spPr>
        <p:txBody>
          <a:bodyPr/>
          <a:lstStyle/>
          <a:p>
            <a:r>
              <a:rPr lang="en-US"/>
              <a:t> </a:t>
            </a:r>
          </a:p>
        </p:txBody>
      </p:sp>
      <p:sp>
        <p:nvSpPr>
          <p:cNvPr id="21" name="Arrow">
            <a:extLst>
              <a:ext uri="{FF2B5EF4-FFF2-40B4-BE49-F238E27FC236}">
                <a16:creationId xmlns:a16="http://schemas.microsoft.com/office/drawing/2014/main" id="{490A7667-F713-501A-63AF-EEAD14526B82}"/>
              </a:ext>
              <a:ext uri="{C183D7F6-B498-43B3-948B-1728B52AA6E4}">
                <adec:decorative xmlns:adec="http://schemas.microsoft.com/office/drawing/2017/decorative" val="1"/>
              </a:ext>
            </a:extLst>
          </p:cNvPr>
          <p:cNvSpPr>
            <a:spLocks noGrp="1"/>
          </p:cNvSpPr>
          <p:nvPr>
            <p:ph type="pic" sz="quarter" idx="19" hasCustomPrompt="1"/>
          </p:nvPr>
        </p:nvSpPr>
        <p:spPr>
          <a:xfrm rot="9839628">
            <a:off x="3322173" y="5443789"/>
            <a:ext cx="1778000" cy="635000"/>
          </a:xfrm>
          <a:prstGeom prst="rect">
            <a:avLst/>
          </a:prstGeom>
          <a:blipFill>
            <a:blip r:embed="rId2">
              <a:extLst>
                <a:ext uri="{96DAC541-7B7A-43D3-8B79-37D633B846F1}">
                  <asvg:svgBlip xmlns:asvg="http://schemas.microsoft.com/office/drawing/2016/SVG/main" r:embed="rId3"/>
                </a:ext>
              </a:extLst>
            </a:blip>
            <a:stretch>
              <a:fillRect l="-412" r="-412"/>
            </a:stretch>
          </a:blipFill>
        </p:spPr>
        <p:txBody>
          <a:bodyPr/>
          <a:lstStyle/>
          <a:p>
            <a:r>
              <a:rPr lang="en-US"/>
              <a:t> </a:t>
            </a:r>
          </a:p>
        </p:txBody>
      </p:sp>
      <p:sp>
        <p:nvSpPr>
          <p:cNvPr id="7" name="TextBox 6">
            <a:extLst>
              <a:ext uri="{FF2B5EF4-FFF2-40B4-BE49-F238E27FC236}">
                <a16:creationId xmlns:a16="http://schemas.microsoft.com/office/drawing/2014/main" id="{30B7D3DE-DD22-069A-F37E-A57DB023C08C}"/>
              </a:ext>
            </a:extLst>
          </p:cNvPr>
          <p:cNvSpPr txBox="1"/>
          <p:nvPr userDrawn="1"/>
        </p:nvSpPr>
        <p:spPr>
          <a:xfrm>
            <a:off x="357187" y="6213394"/>
            <a:ext cx="8801101" cy="376081"/>
          </a:xfrm>
          <a:prstGeom prst="rect">
            <a:avLst/>
          </a:prstGeom>
        </p:spPr>
        <p:txBody>
          <a:bodyPr wrap="square" lIns="0" tIns="0" rIns="0" bIns="0" rtlCol="0" anchor="t">
            <a:spAutoFit/>
          </a:bodyPr>
          <a:lstStyle/>
          <a:p>
            <a:pPr>
              <a:lnSpc>
                <a:spcPts val="3359"/>
              </a:lnSpc>
            </a:pPr>
            <a:r>
              <a:rPr lang="en-US" sz="1600" baseline="0">
                <a:solidFill>
                  <a:srgbClr val="737373"/>
                </a:solidFill>
                <a:latin typeface="Arial" panose="020B0604020202020204" pitchFamily="34" charset="0"/>
                <a:cs typeface="Arial" panose="020B0604020202020204" pitchFamily="34" charset="0"/>
              </a:rPr>
              <a:t>More resources at </a:t>
            </a:r>
            <a:r>
              <a:rPr lang="en-US" sz="1600" baseline="0">
                <a:solidFill>
                  <a:schemeClr val="bg1">
                    <a:lumMod val="50000"/>
                  </a:schemeClr>
                </a:solidFill>
                <a:latin typeface="Arial" panose="020B0604020202020204" pitchFamily="34" charset="0"/>
                <a:cs typeface="Arial" panose="020B0604020202020204" pitchFamily="34" charset="0"/>
                <a:hlinkClick r:id="rId4"/>
              </a:rPr>
              <a:t>HistoricEngland.org.uk/Education</a:t>
            </a:r>
            <a:r>
              <a:rPr lang="en-US" sz="1600" baseline="0">
                <a:solidFill>
                  <a:schemeClr val="bg1">
                    <a:lumMod val="50000"/>
                  </a:schemeClr>
                </a:solidFill>
                <a:latin typeface="Arial" panose="020B0604020202020204" pitchFamily="34" charset="0"/>
                <a:cs typeface="Arial" panose="020B0604020202020204" pitchFamily="34" charset="0"/>
              </a:rPr>
              <a:t> </a:t>
            </a:r>
            <a:r>
              <a:rPr lang="en-US" sz="1600" baseline="0">
                <a:solidFill>
                  <a:srgbClr val="737373"/>
                </a:solidFill>
                <a:latin typeface="Arial" panose="020B0604020202020204" pitchFamily="34" charset="0"/>
                <a:cs typeface="Arial" panose="020B0604020202020204" pitchFamily="34" charset="0"/>
              </a:rPr>
              <a:t>| </a:t>
            </a:r>
            <a:r>
              <a:rPr lang="en-US" sz="1600" baseline="0">
                <a:solidFill>
                  <a:srgbClr val="737373"/>
                </a:solidFill>
                <a:latin typeface="Arial" panose="020B0604020202020204" pitchFamily="34" charset="0"/>
                <a:cs typeface="Arial" panose="020B0604020202020204" pitchFamily="34" charset="0"/>
                <a:hlinkClick r:id="rId5"/>
              </a:rPr>
              <a:t>contact@historicengland.org.uk</a:t>
            </a:r>
            <a:endParaRPr lang="en-US" sz="1600" baseline="0">
              <a:solidFill>
                <a:srgbClr val="737373"/>
              </a:solidFill>
              <a:latin typeface="Arial" panose="020B0604020202020204" pitchFamily="34" charset="0"/>
              <a:cs typeface="Arial" panose="020B0604020202020204" pitchFamily="34" charset="0"/>
            </a:endParaRPr>
          </a:p>
        </p:txBody>
      </p:sp>
      <p:pic>
        <p:nvPicPr>
          <p:cNvPr id="9" name="Picture 7" descr="Historic England logo">
            <a:extLst>
              <a:ext uri="{FF2B5EF4-FFF2-40B4-BE49-F238E27FC236}">
                <a16:creationId xmlns:a16="http://schemas.microsoft.com/office/drawing/2014/main" id="{11D99608-A4E7-6CA1-122D-F9FC40489A14}"/>
              </a:ext>
            </a:extLst>
          </p:cNvPr>
          <p:cNvPicPr>
            <a:picLocks noChangeAspect="1"/>
          </p:cNvPicPr>
          <p:nvPr userDrawn="1"/>
        </p:nvPicPr>
        <p:blipFill>
          <a:blip r:embed="rId6"/>
          <a:srcRect/>
          <a:stretch>
            <a:fillRect/>
          </a:stretch>
        </p:blipFill>
        <p:spPr>
          <a:xfrm>
            <a:off x="8903372" y="6102232"/>
            <a:ext cx="2072055" cy="686007"/>
          </a:xfrm>
          <a:prstGeom prst="rect">
            <a:avLst/>
          </a:prstGeom>
        </p:spPr>
      </p:pic>
      <p:sp>
        <p:nvSpPr>
          <p:cNvPr id="20" name="AutoShape 5">
            <a:extLst>
              <a:ext uri="{FF2B5EF4-FFF2-40B4-BE49-F238E27FC236}">
                <a16:creationId xmlns:a16="http://schemas.microsoft.com/office/drawing/2014/main" id="{6F01D4DD-FAF6-D59B-C700-66E45D95B6AB}"/>
              </a:ext>
              <a:ext uri="{C183D7F6-B498-43B3-948B-1728B52AA6E4}">
                <adec:decorative xmlns:adec="http://schemas.microsoft.com/office/drawing/2017/decorative" val="1"/>
              </a:ext>
            </a:extLst>
          </p:cNvPr>
          <p:cNvSpPr/>
          <p:nvPr userDrawn="1"/>
        </p:nvSpPr>
        <p:spPr>
          <a:xfrm flipV="1">
            <a:off x="357186" y="6102232"/>
            <a:ext cx="10996613" cy="5038"/>
          </a:xfrm>
          <a:prstGeom prst="line">
            <a:avLst/>
          </a:prstGeom>
          <a:ln w="19050" cap="rnd">
            <a:solidFill>
              <a:srgbClr val="D9D9D9"/>
            </a:solidFill>
            <a:prstDash val="solid"/>
            <a:headEnd type="none" w="sm" len="sm"/>
            <a:tailEnd type="none" w="sm" len="sm"/>
          </a:ln>
        </p:spPr>
      </p:sp>
      <p:grpSp>
        <p:nvGrpSpPr>
          <p:cNvPr id="11" name="Group 2">
            <a:extLst>
              <a:ext uri="{FF2B5EF4-FFF2-40B4-BE49-F238E27FC236}">
                <a16:creationId xmlns:a16="http://schemas.microsoft.com/office/drawing/2014/main" id="{7EAA60FF-3B89-0C06-377E-4ED2EFB90E3B}"/>
              </a:ext>
              <a:ext uri="{C183D7F6-B498-43B3-948B-1728B52AA6E4}">
                <adec:decorative xmlns:adec="http://schemas.microsoft.com/office/drawing/2017/decorative" val="1"/>
              </a:ext>
            </a:extLst>
          </p:cNvPr>
          <p:cNvGrpSpPr/>
          <p:nvPr userDrawn="1"/>
        </p:nvGrpSpPr>
        <p:grpSpPr>
          <a:xfrm rot="-5400000">
            <a:off x="8435508" y="3101506"/>
            <a:ext cx="6857998" cy="654989"/>
            <a:chOff x="0" y="0"/>
            <a:chExt cx="1993384" cy="182252"/>
          </a:xfrm>
        </p:grpSpPr>
        <p:sp>
          <p:nvSpPr>
            <p:cNvPr id="12" name="Freeform 3">
              <a:extLst>
                <a:ext uri="{FF2B5EF4-FFF2-40B4-BE49-F238E27FC236}">
                  <a16:creationId xmlns:a16="http://schemas.microsoft.com/office/drawing/2014/main" id="{38E2BA92-43E0-BFA6-3C6C-58A00BDC6A5C}"/>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F192B4"/>
            </a:solidFill>
          </p:spPr>
        </p:sp>
      </p:grpSp>
      <p:sp>
        <p:nvSpPr>
          <p:cNvPr id="13" name="TextBox 4">
            <a:extLst>
              <a:ext uri="{FF2B5EF4-FFF2-40B4-BE49-F238E27FC236}">
                <a16:creationId xmlns:a16="http://schemas.microsoft.com/office/drawing/2014/main" id="{DB35D363-26EC-3664-652F-49FC520A80EE}"/>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10058769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Page">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F383AC8C-9FEF-1752-1DF9-79280F5C56D5}"/>
              </a:ext>
            </a:extLst>
          </p:cNvPr>
          <p:cNvSpPr>
            <a:spLocks noGrp="1"/>
          </p:cNvSpPr>
          <p:nvPr>
            <p:ph type="title" hasCustomPrompt="1"/>
          </p:nvPr>
        </p:nvSpPr>
        <p:spPr>
          <a:xfrm>
            <a:off x="357187" y="365126"/>
            <a:ext cx="10996613" cy="717226"/>
          </a:xfrm>
          <a:prstGeom prst="rect">
            <a:avLst/>
          </a:prstGeom>
        </p:spPr>
        <p:txBody>
          <a:bodyPr lIns="0" rIns="90000" anchor="ctr" anchorCtr="0">
            <a:normAutofit/>
          </a:bodyPr>
          <a:lstStyle>
            <a:lvl1pPr>
              <a:lnSpc>
                <a:spcPct val="100000"/>
              </a:lnSpc>
              <a:defRPr sz="3200" b="1" i="0" baseline="0">
                <a:solidFill>
                  <a:srgbClr val="B15274"/>
                </a:solidFill>
              </a:defRPr>
            </a:lvl1pPr>
          </a:lstStyle>
          <a:p>
            <a:r>
              <a:rPr lang="en-US" dirty="0"/>
              <a:t>Click to edit title</a:t>
            </a:r>
            <a:endParaRPr lang="en-GB" dirty="0"/>
          </a:p>
        </p:txBody>
      </p:sp>
      <p:sp>
        <p:nvSpPr>
          <p:cNvPr id="3" name="Text Placeholder 2">
            <a:extLst>
              <a:ext uri="{FF2B5EF4-FFF2-40B4-BE49-F238E27FC236}">
                <a16:creationId xmlns:a16="http://schemas.microsoft.com/office/drawing/2014/main" id="{13BF7F29-C05D-47B8-95BB-4F65B64CE2F0}"/>
              </a:ext>
            </a:extLst>
          </p:cNvPr>
          <p:cNvSpPr>
            <a:spLocks noGrp="1"/>
          </p:cNvSpPr>
          <p:nvPr>
            <p:ph type="body" sz="quarter" idx="10" hasCustomPrompt="1"/>
          </p:nvPr>
        </p:nvSpPr>
        <p:spPr>
          <a:xfrm>
            <a:off x="357188" y="1389063"/>
            <a:ext cx="10996612" cy="461962"/>
          </a:xfrm>
          <a:prstGeom prst="rect">
            <a:avLst/>
          </a:prstGeom>
        </p:spPr>
        <p:txBody>
          <a:bodyPr lIns="0"/>
          <a:lstStyle>
            <a:lvl1pPr>
              <a:defRPr sz="2400" b="1"/>
            </a:lvl1pPr>
          </a:lstStyle>
          <a:p>
            <a:pPr lvl="0"/>
            <a:r>
              <a:rPr lang="en-GB" dirty="0"/>
              <a:t>Key stage:</a:t>
            </a:r>
          </a:p>
        </p:txBody>
      </p:sp>
      <p:sp>
        <p:nvSpPr>
          <p:cNvPr id="6" name="TextBox 5">
            <a:extLst>
              <a:ext uri="{FF2B5EF4-FFF2-40B4-BE49-F238E27FC236}">
                <a16:creationId xmlns:a16="http://schemas.microsoft.com/office/drawing/2014/main" id="{D572924A-B63A-E950-7027-25979926085A}"/>
              </a:ext>
            </a:extLst>
          </p:cNvPr>
          <p:cNvSpPr txBox="1"/>
          <p:nvPr userDrawn="1"/>
        </p:nvSpPr>
        <p:spPr>
          <a:xfrm>
            <a:off x="357186" y="1861564"/>
            <a:ext cx="8229600" cy="461665"/>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spc="50" baseline="0" dirty="0">
                <a:solidFill>
                  <a:srgbClr val="191715"/>
                </a:solidFill>
                <a:latin typeface="Arial" panose="020B0604020202020204" pitchFamily="34" charset="0"/>
                <a:cs typeface="Arial" panose="020B0604020202020204" pitchFamily="34" charset="0"/>
              </a:rPr>
              <a:t>Curriculum links:</a:t>
            </a:r>
            <a:endParaRPr lang="en-US" sz="2400" baseline="0" dirty="0">
              <a:latin typeface="Arial" panose="020B0604020202020204" pitchFamily="34" charset="0"/>
              <a:cs typeface="Arial" panose="020B0604020202020204" pitchFamily="34" charset="0"/>
            </a:endParaRPr>
          </a:p>
        </p:txBody>
      </p:sp>
      <p:sp>
        <p:nvSpPr>
          <p:cNvPr id="13" name="Content Placeholder 2">
            <a:extLst>
              <a:ext uri="{FF2B5EF4-FFF2-40B4-BE49-F238E27FC236}">
                <a16:creationId xmlns:a16="http://schemas.microsoft.com/office/drawing/2014/main" id="{E199DACC-5A6A-BE68-0E51-6447F4EC6223}"/>
              </a:ext>
            </a:extLst>
          </p:cNvPr>
          <p:cNvSpPr>
            <a:spLocks noGrp="1"/>
          </p:cNvSpPr>
          <p:nvPr>
            <p:ph idx="1" hasCustomPrompt="1"/>
          </p:nvPr>
        </p:nvSpPr>
        <p:spPr>
          <a:xfrm>
            <a:off x="357186" y="2429353"/>
            <a:ext cx="10996613" cy="3392103"/>
          </a:xfrm>
          <a:prstGeom prst="rect">
            <a:avLst/>
          </a:prstGeom>
        </p:spPr>
        <p:txBody>
          <a:bodyPr lIns="0" rIns="90000"/>
          <a:lstStyle>
            <a:lvl1pPr marL="0" indent="0" algn="l">
              <a:buFontTx/>
              <a:buNone/>
              <a:defRPr sz="2000" b="0" i="0" baseline="0">
                <a:latin typeface="Arial" panose="020B0604020202020204" pitchFamily="34" charset="0"/>
              </a:defRPr>
            </a:lvl1pPr>
            <a:lvl2pPr marL="457200" indent="0">
              <a:buFontTx/>
              <a:buNone/>
              <a:defRPr baseline="0">
                <a:latin typeface="Arial" panose="020B0604020202020204" pitchFamily="34" charset="0"/>
              </a:defRPr>
            </a:lvl2pPr>
            <a:lvl3pPr marL="914400" indent="0" algn="l">
              <a:buFontTx/>
              <a:buNone/>
              <a:defRPr/>
            </a:lvl3pPr>
            <a:lvl4pPr marL="1371600" indent="0" algn="l">
              <a:buFontTx/>
              <a:buNone/>
              <a:defRPr/>
            </a:lvl4pPr>
            <a:lvl5pPr marL="1828800" indent="0" algn="l">
              <a:buFontTx/>
              <a:buNone/>
              <a:defRPr/>
            </a:lvl5pPr>
          </a:lstStyle>
          <a:p>
            <a:pPr lvl="0"/>
            <a:r>
              <a:rPr lang="en-GB"/>
              <a:t>Click to edit curriculum links.</a:t>
            </a:r>
          </a:p>
        </p:txBody>
      </p:sp>
      <p:sp>
        <p:nvSpPr>
          <p:cNvPr id="16" name="TextBox 15">
            <a:extLst>
              <a:ext uri="{FF2B5EF4-FFF2-40B4-BE49-F238E27FC236}">
                <a16:creationId xmlns:a16="http://schemas.microsoft.com/office/drawing/2014/main" id="{16A5A495-96CF-60C4-401B-4D1F86AF16AD}"/>
              </a:ext>
            </a:extLst>
          </p:cNvPr>
          <p:cNvSpPr txBox="1"/>
          <p:nvPr userDrawn="1"/>
        </p:nvSpPr>
        <p:spPr>
          <a:xfrm>
            <a:off x="357187" y="6213394"/>
            <a:ext cx="8801101" cy="376081"/>
          </a:xfrm>
          <a:prstGeom prst="rect">
            <a:avLst/>
          </a:prstGeom>
        </p:spPr>
        <p:txBody>
          <a:bodyPr wrap="square" lIns="0" tIns="0" rIns="0" bIns="0" rtlCol="0" anchor="t">
            <a:spAutoFit/>
          </a:bodyPr>
          <a:lstStyle/>
          <a:p>
            <a:pPr>
              <a:lnSpc>
                <a:spcPts val="3359"/>
              </a:lnSpc>
            </a:pPr>
            <a:r>
              <a:rPr lang="en-US" sz="1600" baseline="0" dirty="0">
                <a:solidFill>
                  <a:srgbClr val="737373"/>
                </a:solidFill>
                <a:latin typeface="Arial" panose="020B0604020202020204" pitchFamily="34" charset="0"/>
                <a:cs typeface="Arial" panose="020B0604020202020204" pitchFamily="34" charset="0"/>
              </a:rPr>
              <a:t>More resources at </a:t>
            </a:r>
            <a:r>
              <a:rPr lang="en-US" sz="1600" baseline="0" dirty="0">
                <a:solidFill>
                  <a:schemeClr val="bg1">
                    <a:lumMod val="50000"/>
                  </a:schemeClr>
                </a:solidFill>
                <a:latin typeface="Arial" panose="020B0604020202020204" pitchFamily="34" charset="0"/>
                <a:cs typeface="Arial" panose="020B0604020202020204" pitchFamily="34" charset="0"/>
                <a:hlinkClick r:id="rId2"/>
              </a:rPr>
              <a:t>HistoricEngland.org.uk/Education</a:t>
            </a:r>
            <a:r>
              <a:rPr lang="en-US" sz="1600" baseline="0" dirty="0">
                <a:solidFill>
                  <a:schemeClr val="bg1">
                    <a:lumMod val="50000"/>
                  </a:schemeClr>
                </a:solidFill>
                <a:latin typeface="Arial" panose="020B0604020202020204" pitchFamily="34" charset="0"/>
                <a:cs typeface="Arial" panose="020B0604020202020204" pitchFamily="34" charset="0"/>
              </a:rPr>
              <a:t> </a:t>
            </a:r>
            <a:r>
              <a:rPr lang="en-US" sz="1600" baseline="0" dirty="0">
                <a:solidFill>
                  <a:srgbClr val="737373"/>
                </a:solidFill>
                <a:latin typeface="Arial" panose="020B0604020202020204" pitchFamily="34" charset="0"/>
                <a:cs typeface="Arial" panose="020B0604020202020204" pitchFamily="34" charset="0"/>
              </a:rPr>
              <a:t>| </a:t>
            </a:r>
            <a:r>
              <a:rPr lang="en-US" sz="1600" baseline="0" dirty="0">
                <a:solidFill>
                  <a:srgbClr val="737373"/>
                </a:solidFill>
                <a:latin typeface="Arial" panose="020B0604020202020204" pitchFamily="34" charset="0"/>
                <a:cs typeface="Arial" panose="020B0604020202020204" pitchFamily="34" charset="0"/>
                <a:hlinkClick r:id="rId3"/>
              </a:rPr>
              <a:t>contact@historicengland.org.uk</a:t>
            </a:r>
            <a:endParaRPr lang="en-US" sz="1600" baseline="0" dirty="0">
              <a:solidFill>
                <a:srgbClr val="737373"/>
              </a:solidFill>
              <a:latin typeface="Arial" panose="020B0604020202020204" pitchFamily="34" charset="0"/>
              <a:cs typeface="Arial" panose="020B0604020202020204" pitchFamily="34" charset="0"/>
            </a:endParaRPr>
          </a:p>
        </p:txBody>
      </p:sp>
      <p:sp>
        <p:nvSpPr>
          <p:cNvPr id="17" name="AutoShape 5">
            <a:extLst>
              <a:ext uri="{FF2B5EF4-FFF2-40B4-BE49-F238E27FC236}">
                <a16:creationId xmlns:a16="http://schemas.microsoft.com/office/drawing/2014/main" id="{D3104B1F-1AA8-952F-2D5F-AD59684EFC27}"/>
              </a:ext>
              <a:ext uri="{C183D7F6-B498-43B3-948B-1728B52AA6E4}">
                <adec:decorative xmlns:adec="http://schemas.microsoft.com/office/drawing/2017/decorative" val="1"/>
              </a:ext>
            </a:extLst>
          </p:cNvPr>
          <p:cNvSpPr/>
          <p:nvPr userDrawn="1"/>
        </p:nvSpPr>
        <p:spPr>
          <a:xfrm flipV="1">
            <a:off x="357186" y="6102232"/>
            <a:ext cx="10996613" cy="5038"/>
          </a:xfrm>
          <a:prstGeom prst="line">
            <a:avLst/>
          </a:prstGeom>
          <a:ln w="19050" cap="rnd">
            <a:solidFill>
              <a:srgbClr val="D9D9D9"/>
            </a:solidFill>
            <a:prstDash val="solid"/>
            <a:headEnd type="none" w="sm" len="sm"/>
            <a:tailEnd type="none" w="sm" len="sm"/>
          </a:ln>
        </p:spPr>
      </p:sp>
      <p:grpSp>
        <p:nvGrpSpPr>
          <p:cNvPr id="10" name="Group 2">
            <a:extLst>
              <a:ext uri="{FF2B5EF4-FFF2-40B4-BE49-F238E27FC236}">
                <a16:creationId xmlns:a16="http://schemas.microsoft.com/office/drawing/2014/main" id="{C5FF42A0-2B22-9A4D-5106-8ED5B94E40D0}"/>
              </a:ext>
              <a:ext uri="{C183D7F6-B498-43B3-948B-1728B52AA6E4}">
                <adec:decorative xmlns:adec="http://schemas.microsoft.com/office/drawing/2017/decorative" val="1"/>
              </a:ext>
            </a:extLst>
          </p:cNvPr>
          <p:cNvGrpSpPr/>
          <p:nvPr userDrawn="1"/>
        </p:nvGrpSpPr>
        <p:grpSpPr>
          <a:xfrm rot="-5400000">
            <a:off x="8435508" y="3101506"/>
            <a:ext cx="6857998" cy="654989"/>
            <a:chOff x="0" y="0"/>
            <a:chExt cx="1993384" cy="182252"/>
          </a:xfrm>
        </p:grpSpPr>
        <p:sp>
          <p:nvSpPr>
            <p:cNvPr id="11" name="Freeform 3">
              <a:extLst>
                <a:ext uri="{FF2B5EF4-FFF2-40B4-BE49-F238E27FC236}">
                  <a16:creationId xmlns:a16="http://schemas.microsoft.com/office/drawing/2014/main" id="{F205FFBF-5408-C844-0E3B-D5D353C06527}"/>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F192B4"/>
            </a:solidFill>
          </p:spPr>
        </p:sp>
      </p:grpSp>
      <p:sp>
        <p:nvSpPr>
          <p:cNvPr id="12" name="TextBox 4">
            <a:extLst>
              <a:ext uri="{FF2B5EF4-FFF2-40B4-BE49-F238E27FC236}">
                <a16:creationId xmlns:a16="http://schemas.microsoft.com/office/drawing/2014/main" id="{239144C5-C2E0-CF18-E233-F8758440FD2C}"/>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pic>
        <p:nvPicPr>
          <p:cNvPr id="18" name="Picture 7" descr="Historic England logo">
            <a:extLst>
              <a:ext uri="{FF2B5EF4-FFF2-40B4-BE49-F238E27FC236}">
                <a16:creationId xmlns:a16="http://schemas.microsoft.com/office/drawing/2014/main" id="{01A08B8C-ABF2-20A3-5D1C-95CA41798853}"/>
              </a:ext>
            </a:extLst>
          </p:cNvPr>
          <p:cNvPicPr>
            <a:picLocks noChangeAspect="1"/>
          </p:cNvPicPr>
          <p:nvPr userDrawn="1"/>
        </p:nvPicPr>
        <p:blipFill>
          <a:blip r:embed="rId4"/>
          <a:srcRect/>
          <a:stretch>
            <a:fillRect/>
          </a:stretch>
        </p:blipFill>
        <p:spPr>
          <a:xfrm>
            <a:off x="8903372" y="6102232"/>
            <a:ext cx="2072055" cy="686007"/>
          </a:xfrm>
          <a:prstGeom prst="rect">
            <a:avLst/>
          </a:prstGeom>
        </p:spPr>
      </p:pic>
    </p:spTree>
    <p:extLst>
      <p:ext uri="{BB962C8B-B14F-4D97-AF65-F5344CB8AC3E}">
        <p14:creationId xmlns:p14="http://schemas.microsoft.com/office/powerpoint/2010/main" val="1158484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Pic-Three-Text">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rIns="90000"/>
          <a:lstStyle>
            <a:lvl1pPr>
              <a:defRPr sz="3200" baseline="0">
                <a:solidFill>
                  <a:srgbClr val="B15274"/>
                </a:solidFill>
              </a:defRPr>
            </a:lvl1pPr>
          </a:lstStyle>
          <a:p>
            <a:r>
              <a:rPr lang="en-GB" dirty="0"/>
              <a:t>Click to edit</a:t>
            </a:r>
            <a:endParaRPr lang="en-US" dirty="0"/>
          </a:p>
        </p:txBody>
      </p:sp>
      <p:sp>
        <p:nvSpPr>
          <p:cNvPr id="15" name="Polaroid 1">
            <a:extLst>
              <a:ext uri="{FF2B5EF4-FFF2-40B4-BE49-F238E27FC236}">
                <a16:creationId xmlns:a16="http://schemas.microsoft.com/office/drawing/2014/main" id="{A5EC1B8E-118E-BFBF-C139-E7D78D13583F}"/>
              </a:ext>
              <a:ext uri="{C183D7F6-B498-43B3-948B-1728B52AA6E4}">
                <adec:decorative xmlns:adec="http://schemas.microsoft.com/office/drawing/2017/decorative" val="1"/>
              </a:ext>
            </a:extLst>
          </p:cNvPr>
          <p:cNvSpPr>
            <a:spLocks noGrp="1"/>
          </p:cNvSpPr>
          <p:nvPr>
            <p:ph type="pic" sz="quarter" idx="11" hasCustomPrompt="1"/>
          </p:nvPr>
        </p:nvSpPr>
        <p:spPr>
          <a:xfrm>
            <a:off x="357186" y="1255125"/>
            <a:ext cx="3449269" cy="3116363"/>
          </a:xfrm>
          <a:prstGeom prst="rect">
            <a:avLst/>
          </a:prstGeom>
          <a:blipFill>
            <a:blip r:embed="rId2"/>
            <a:stretch>
              <a:fillRect l="-412" r="-412"/>
            </a:stretch>
          </a:blipFill>
        </p:spPr>
        <p:txBody>
          <a:bodyPr/>
          <a:lstStyle/>
          <a:p>
            <a:r>
              <a:rPr lang="en-US" dirty="0"/>
              <a:t> </a:t>
            </a:r>
          </a:p>
        </p:txBody>
      </p:sp>
      <p:sp>
        <p:nvSpPr>
          <p:cNvPr id="16" name="Picture 1">
            <a:extLst>
              <a:ext uri="{FF2B5EF4-FFF2-40B4-BE49-F238E27FC236}">
                <a16:creationId xmlns:a16="http://schemas.microsoft.com/office/drawing/2014/main" id="{8E962C4A-7DAF-900E-E9A3-FB229FE24B09}"/>
              </a:ext>
            </a:extLst>
          </p:cNvPr>
          <p:cNvSpPr>
            <a:spLocks noGrp="1"/>
          </p:cNvSpPr>
          <p:nvPr>
            <p:ph type="pic" sz="quarter" idx="12"/>
          </p:nvPr>
        </p:nvSpPr>
        <p:spPr>
          <a:xfrm>
            <a:off x="733647" y="1411496"/>
            <a:ext cx="2860157" cy="2252620"/>
          </a:xfrm>
          <a:prstGeom prst="rect">
            <a:avLst/>
          </a:prstGeom>
        </p:spPr>
        <p:txBody>
          <a:bodyPr/>
          <a:lstStyle/>
          <a:p>
            <a:endParaRPr lang="en-US" dirty="0"/>
          </a:p>
        </p:txBody>
      </p:sp>
      <p:sp>
        <p:nvSpPr>
          <p:cNvPr id="40" name="Washi">
            <a:extLst>
              <a:ext uri="{FF2B5EF4-FFF2-40B4-BE49-F238E27FC236}">
                <a16:creationId xmlns:a16="http://schemas.microsoft.com/office/drawing/2014/main" id="{68DAFA26-B1D9-C74E-55A7-71DDCA28DD34}"/>
              </a:ext>
              <a:ext uri="{C183D7F6-B498-43B3-948B-1728B52AA6E4}">
                <adec:decorative xmlns:adec="http://schemas.microsoft.com/office/drawing/2017/decorative" val="1"/>
              </a:ext>
            </a:extLst>
          </p:cNvPr>
          <p:cNvSpPr>
            <a:spLocks noGrp="1"/>
          </p:cNvSpPr>
          <p:nvPr>
            <p:ph type="pic" sz="quarter" idx="22" hasCustomPrompt="1"/>
          </p:nvPr>
        </p:nvSpPr>
        <p:spPr>
          <a:xfrm>
            <a:off x="965507" y="3731741"/>
            <a:ext cx="2328862" cy="681038"/>
          </a:xfrm>
          <a:prstGeom prst="rect">
            <a:avLst/>
          </a:prstGeom>
          <a:blipFill>
            <a:blip r:embed="rId3">
              <a:extLst>
                <a:ext uri="{96DAC541-7B7A-43D3-8B79-37D633B846F1}">
                  <asvg:svgBlip xmlns:asvg="http://schemas.microsoft.com/office/drawing/2016/SVG/main" r:embed="rId4"/>
                </a:ext>
              </a:extLst>
            </a:blip>
            <a:stretch>
              <a:fillRect l="-412" r="-412"/>
            </a:stretch>
          </a:blipFill>
        </p:spPr>
        <p:txBody>
          <a:bodyPr/>
          <a:lstStyle/>
          <a:p>
            <a:r>
              <a:rPr lang="en-US" dirty="0"/>
              <a:t> </a:t>
            </a:r>
          </a:p>
        </p:txBody>
      </p:sp>
      <p:sp>
        <p:nvSpPr>
          <p:cNvPr id="42" name="Text Placeholder 1">
            <a:extLst>
              <a:ext uri="{FF2B5EF4-FFF2-40B4-BE49-F238E27FC236}">
                <a16:creationId xmlns:a16="http://schemas.microsoft.com/office/drawing/2014/main" id="{04AA8EC4-47E9-F593-B708-794FEFA65850}"/>
              </a:ext>
            </a:extLst>
          </p:cNvPr>
          <p:cNvSpPr>
            <a:spLocks noGrp="1"/>
          </p:cNvSpPr>
          <p:nvPr>
            <p:ph type="body" sz="quarter" idx="23"/>
          </p:nvPr>
        </p:nvSpPr>
        <p:spPr>
          <a:xfrm rot="21383919">
            <a:off x="1100444" y="3865091"/>
            <a:ext cx="2058987" cy="414338"/>
          </a:xfrm>
          <a:prstGeom prst="rect">
            <a:avLst/>
          </a:prstGeom>
          <a:noFill/>
        </p:spPr>
        <p:txBody>
          <a:bodyPr anchor="ctr" anchorCtr="0"/>
          <a:lstStyle>
            <a:lvl1pPr algn="ctr">
              <a:defRPr sz="1400" b="1" i="0" baseline="0">
                <a:solidFill>
                  <a:schemeClr val="tx1"/>
                </a:solidFill>
              </a:defRPr>
            </a:lvl1pPr>
          </a:lstStyle>
          <a:p>
            <a:pPr lvl="0"/>
            <a:r>
              <a:rPr lang="en-US" dirty="0"/>
              <a:t>Click to edit</a:t>
            </a:r>
          </a:p>
        </p:txBody>
      </p:sp>
      <p:sp>
        <p:nvSpPr>
          <p:cNvPr id="20" name="Text Placeholder 1">
            <a:extLst>
              <a:ext uri="{FF2B5EF4-FFF2-40B4-BE49-F238E27FC236}">
                <a16:creationId xmlns:a16="http://schemas.microsoft.com/office/drawing/2014/main" id="{D6D5F453-CE35-87E0-FC81-F5D5D79C5AF6}"/>
              </a:ext>
            </a:extLst>
          </p:cNvPr>
          <p:cNvSpPr>
            <a:spLocks noGrp="1"/>
          </p:cNvSpPr>
          <p:nvPr>
            <p:ph type="body" sz="half" idx="2"/>
          </p:nvPr>
        </p:nvSpPr>
        <p:spPr>
          <a:xfrm>
            <a:off x="554870" y="4542450"/>
            <a:ext cx="3251585" cy="1646477"/>
          </a:xfrm>
          <a:prstGeom prst="rect">
            <a:avLst/>
          </a:prstGeom>
          <a:solidFill>
            <a:schemeClr val="bg1"/>
          </a:solidFill>
        </p:spPr>
        <p:txBody>
          <a:bodyPr wrap="square" lIns="180000" tIns="180000" rIns="180000" bIns="180000">
            <a:noAutofit/>
          </a:bodyPr>
          <a:lstStyle>
            <a:lvl1pPr marL="0" indent="0">
              <a:buNone/>
              <a:defRPr sz="1400" b="0" i="0" baseline="0">
                <a:solidFill>
                  <a:srgbClr val="1A1B23"/>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a:t>
            </a:r>
          </a:p>
        </p:txBody>
      </p:sp>
      <p:sp>
        <p:nvSpPr>
          <p:cNvPr id="6" name="Polaroid 2">
            <a:extLst>
              <a:ext uri="{FF2B5EF4-FFF2-40B4-BE49-F238E27FC236}">
                <a16:creationId xmlns:a16="http://schemas.microsoft.com/office/drawing/2014/main" id="{0C5B97FC-AB4E-1DB1-74F5-C823905C4A26}"/>
              </a:ext>
              <a:ext uri="{C183D7F6-B498-43B3-948B-1728B52AA6E4}">
                <adec:decorative xmlns:adec="http://schemas.microsoft.com/office/drawing/2017/decorative" val="1"/>
              </a:ext>
            </a:extLst>
          </p:cNvPr>
          <p:cNvSpPr>
            <a:spLocks noGrp="1"/>
          </p:cNvSpPr>
          <p:nvPr>
            <p:ph type="pic" sz="quarter" idx="13" hasCustomPrompt="1"/>
          </p:nvPr>
        </p:nvSpPr>
        <p:spPr>
          <a:xfrm>
            <a:off x="4065654" y="1285653"/>
            <a:ext cx="3449269" cy="3116363"/>
          </a:xfrm>
          <a:prstGeom prst="rect">
            <a:avLst/>
          </a:prstGeom>
          <a:blipFill>
            <a:blip r:embed="rId2"/>
            <a:stretch>
              <a:fillRect l="-412" r="-412"/>
            </a:stretch>
          </a:blipFill>
        </p:spPr>
        <p:txBody>
          <a:bodyPr/>
          <a:lstStyle/>
          <a:p>
            <a:r>
              <a:rPr lang="en-US"/>
              <a:t> </a:t>
            </a:r>
          </a:p>
        </p:txBody>
      </p:sp>
      <p:sp>
        <p:nvSpPr>
          <p:cNvPr id="10" name="Picture 2">
            <a:extLst>
              <a:ext uri="{FF2B5EF4-FFF2-40B4-BE49-F238E27FC236}">
                <a16:creationId xmlns:a16="http://schemas.microsoft.com/office/drawing/2014/main" id="{81CDE749-F5AA-654D-BBBB-7ACE20557961}"/>
              </a:ext>
            </a:extLst>
          </p:cNvPr>
          <p:cNvSpPr>
            <a:spLocks noGrp="1"/>
          </p:cNvSpPr>
          <p:nvPr>
            <p:ph type="pic" sz="quarter" idx="14"/>
          </p:nvPr>
        </p:nvSpPr>
        <p:spPr>
          <a:xfrm>
            <a:off x="4425413" y="1433340"/>
            <a:ext cx="2860157" cy="2252620"/>
          </a:xfrm>
          <a:prstGeom prst="rect">
            <a:avLst/>
          </a:prstGeom>
        </p:spPr>
        <p:txBody>
          <a:bodyPr/>
          <a:lstStyle/>
          <a:p>
            <a:endParaRPr lang="en-US"/>
          </a:p>
        </p:txBody>
      </p:sp>
      <p:sp>
        <p:nvSpPr>
          <p:cNvPr id="43" name="Washi">
            <a:extLst>
              <a:ext uri="{FF2B5EF4-FFF2-40B4-BE49-F238E27FC236}">
                <a16:creationId xmlns:a16="http://schemas.microsoft.com/office/drawing/2014/main" id="{D1F788DE-674D-9F5F-697C-9723C3D8243A}"/>
              </a:ext>
              <a:ext uri="{C183D7F6-B498-43B3-948B-1728B52AA6E4}">
                <adec:decorative xmlns:adec="http://schemas.microsoft.com/office/drawing/2017/decorative" val="1"/>
              </a:ext>
            </a:extLst>
          </p:cNvPr>
          <p:cNvSpPr>
            <a:spLocks noGrp="1"/>
          </p:cNvSpPr>
          <p:nvPr>
            <p:ph type="pic" sz="quarter" idx="24" hasCustomPrompt="1"/>
          </p:nvPr>
        </p:nvSpPr>
        <p:spPr>
          <a:xfrm>
            <a:off x="4883450" y="3758075"/>
            <a:ext cx="2328862" cy="681038"/>
          </a:xfrm>
          <a:prstGeom prst="rect">
            <a:avLst/>
          </a:prstGeom>
          <a:blipFill>
            <a:blip r:embed="rId3">
              <a:extLst>
                <a:ext uri="{96DAC541-7B7A-43D3-8B79-37D633B846F1}">
                  <asvg:svgBlip xmlns:asvg="http://schemas.microsoft.com/office/drawing/2016/SVG/main" r:embed="rId4"/>
                </a:ext>
              </a:extLst>
            </a:blip>
            <a:stretch>
              <a:fillRect l="-412" r="-412"/>
            </a:stretch>
          </a:blipFill>
        </p:spPr>
        <p:txBody>
          <a:bodyPr/>
          <a:lstStyle/>
          <a:p>
            <a:r>
              <a:rPr lang="en-US"/>
              <a:t> </a:t>
            </a:r>
          </a:p>
        </p:txBody>
      </p:sp>
      <p:sp>
        <p:nvSpPr>
          <p:cNvPr id="44" name="Text Placeholder 2">
            <a:extLst>
              <a:ext uri="{FF2B5EF4-FFF2-40B4-BE49-F238E27FC236}">
                <a16:creationId xmlns:a16="http://schemas.microsoft.com/office/drawing/2014/main" id="{325C52C7-8BDD-D376-3E1E-92884E9DA81A}"/>
              </a:ext>
            </a:extLst>
          </p:cNvPr>
          <p:cNvSpPr>
            <a:spLocks noGrp="1"/>
          </p:cNvSpPr>
          <p:nvPr>
            <p:ph type="body" sz="quarter" idx="25"/>
          </p:nvPr>
        </p:nvSpPr>
        <p:spPr>
          <a:xfrm rot="21383919">
            <a:off x="5018387" y="3891425"/>
            <a:ext cx="2058987" cy="414338"/>
          </a:xfrm>
          <a:prstGeom prst="rect">
            <a:avLst/>
          </a:prstGeom>
          <a:noFill/>
        </p:spPr>
        <p:txBody>
          <a:bodyPr anchor="ctr" anchorCtr="0"/>
          <a:lstStyle>
            <a:lvl1pPr algn="ctr">
              <a:defRPr sz="1400" b="1" i="0" baseline="0">
                <a:solidFill>
                  <a:schemeClr val="tx1"/>
                </a:solidFill>
              </a:defRPr>
            </a:lvl1pPr>
          </a:lstStyle>
          <a:p>
            <a:pPr lvl="0"/>
            <a:r>
              <a:rPr lang="en-US"/>
              <a:t>Click to edit</a:t>
            </a:r>
          </a:p>
        </p:txBody>
      </p:sp>
      <p:sp>
        <p:nvSpPr>
          <p:cNvPr id="21" name="Text Placeholder 2">
            <a:extLst>
              <a:ext uri="{FF2B5EF4-FFF2-40B4-BE49-F238E27FC236}">
                <a16:creationId xmlns:a16="http://schemas.microsoft.com/office/drawing/2014/main" id="{CBA456B3-BB9F-16E3-E3F4-07C61BB5FD9E}"/>
              </a:ext>
            </a:extLst>
          </p:cNvPr>
          <p:cNvSpPr>
            <a:spLocks noGrp="1"/>
          </p:cNvSpPr>
          <p:nvPr>
            <p:ph type="body" sz="half" idx="17"/>
          </p:nvPr>
        </p:nvSpPr>
        <p:spPr>
          <a:xfrm>
            <a:off x="4255428" y="4549703"/>
            <a:ext cx="3259495" cy="1639224"/>
          </a:xfrm>
          <a:prstGeom prst="rect">
            <a:avLst/>
          </a:prstGeom>
          <a:solidFill>
            <a:schemeClr val="bg1"/>
          </a:solidFill>
        </p:spPr>
        <p:txBody>
          <a:bodyPr wrap="square" lIns="180000" tIns="180000" rIns="180000" bIns="180000">
            <a:noAutofit/>
          </a:bodyPr>
          <a:lstStyle>
            <a:lvl1pPr marL="0" indent="0">
              <a:buNone/>
              <a:defRPr sz="1400" b="0" i="0" baseline="0">
                <a:solidFill>
                  <a:srgbClr val="1A1B23"/>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a:t>
            </a:r>
          </a:p>
        </p:txBody>
      </p:sp>
      <p:sp>
        <p:nvSpPr>
          <p:cNvPr id="14" name="Polaroid 3">
            <a:extLst>
              <a:ext uri="{FF2B5EF4-FFF2-40B4-BE49-F238E27FC236}">
                <a16:creationId xmlns:a16="http://schemas.microsoft.com/office/drawing/2014/main" id="{FDF09B61-4E47-EA9C-608B-975D7A5BD4AB}"/>
              </a:ext>
              <a:ext uri="{C183D7F6-B498-43B3-948B-1728B52AA6E4}">
                <adec:decorative xmlns:adec="http://schemas.microsoft.com/office/drawing/2017/decorative" val="1"/>
              </a:ext>
            </a:extLst>
          </p:cNvPr>
          <p:cNvSpPr>
            <a:spLocks noGrp="1"/>
          </p:cNvSpPr>
          <p:nvPr>
            <p:ph type="pic" sz="quarter" idx="15" hasCustomPrompt="1"/>
          </p:nvPr>
        </p:nvSpPr>
        <p:spPr>
          <a:xfrm>
            <a:off x="7777224" y="1276969"/>
            <a:ext cx="3449269" cy="3116363"/>
          </a:xfrm>
          <a:prstGeom prst="rect">
            <a:avLst/>
          </a:prstGeom>
          <a:blipFill>
            <a:blip r:embed="rId2"/>
            <a:stretch>
              <a:fillRect l="-412" r="-412"/>
            </a:stretch>
          </a:blipFill>
        </p:spPr>
        <p:txBody>
          <a:bodyPr/>
          <a:lstStyle/>
          <a:p>
            <a:r>
              <a:rPr lang="en-US"/>
              <a:t> </a:t>
            </a:r>
          </a:p>
        </p:txBody>
      </p:sp>
      <p:sp>
        <p:nvSpPr>
          <p:cNvPr id="17" name="Picture 3">
            <a:extLst>
              <a:ext uri="{FF2B5EF4-FFF2-40B4-BE49-F238E27FC236}">
                <a16:creationId xmlns:a16="http://schemas.microsoft.com/office/drawing/2014/main" id="{B09CC26C-3F88-BC76-6D25-8A833EFEA479}"/>
              </a:ext>
            </a:extLst>
          </p:cNvPr>
          <p:cNvSpPr>
            <a:spLocks noGrp="1"/>
          </p:cNvSpPr>
          <p:nvPr>
            <p:ph type="pic" sz="quarter" idx="16"/>
          </p:nvPr>
        </p:nvSpPr>
        <p:spPr>
          <a:xfrm>
            <a:off x="8153685" y="1433340"/>
            <a:ext cx="2860157" cy="2252620"/>
          </a:xfrm>
          <a:prstGeom prst="rect">
            <a:avLst/>
          </a:prstGeom>
        </p:spPr>
        <p:txBody>
          <a:bodyPr/>
          <a:lstStyle/>
          <a:p>
            <a:endParaRPr lang="en-US"/>
          </a:p>
        </p:txBody>
      </p:sp>
      <p:sp>
        <p:nvSpPr>
          <p:cNvPr id="45" name="Washi 3">
            <a:extLst>
              <a:ext uri="{FF2B5EF4-FFF2-40B4-BE49-F238E27FC236}">
                <a16:creationId xmlns:a16="http://schemas.microsoft.com/office/drawing/2014/main" id="{0E7352E7-3CC4-489C-AB1C-12552E4C62F8}"/>
              </a:ext>
              <a:ext uri="{C183D7F6-B498-43B3-948B-1728B52AA6E4}">
                <adec:decorative xmlns:adec="http://schemas.microsoft.com/office/drawing/2017/decorative" val="1"/>
              </a:ext>
            </a:extLst>
          </p:cNvPr>
          <p:cNvSpPr>
            <a:spLocks noGrp="1"/>
          </p:cNvSpPr>
          <p:nvPr>
            <p:ph type="pic" sz="quarter" idx="26" hasCustomPrompt="1"/>
          </p:nvPr>
        </p:nvSpPr>
        <p:spPr>
          <a:xfrm>
            <a:off x="8362619" y="3715787"/>
            <a:ext cx="2328862" cy="681038"/>
          </a:xfrm>
          <a:prstGeom prst="rect">
            <a:avLst/>
          </a:prstGeom>
          <a:blipFill>
            <a:blip r:embed="rId3">
              <a:extLst>
                <a:ext uri="{96DAC541-7B7A-43D3-8B79-37D633B846F1}">
                  <asvg:svgBlip xmlns:asvg="http://schemas.microsoft.com/office/drawing/2016/SVG/main" r:embed="rId4"/>
                </a:ext>
              </a:extLst>
            </a:blip>
            <a:stretch>
              <a:fillRect l="-412" r="-412"/>
            </a:stretch>
          </a:blipFill>
        </p:spPr>
        <p:txBody>
          <a:bodyPr/>
          <a:lstStyle/>
          <a:p>
            <a:r>
              <a:rPr lang="en-US"/>
              <a:t> </a:t>
            </a:r>
          </a:p>
        </p:txBody>
      </p:sp>
      <p:sp>
        <p:nvSpPr>
          <p:cNvPr id="46" name="Text Washi 3">
            <a:extLst>
              <a:ext uri="{FF2B5EF4-FFF2-40B4-BE49-F238E27FC236}">
                <a16:creationId xmlns:a16="http://schemas.microsoft.com/office/drawing/2014/main" id="{46F6435A-4A38-0C36-BAA1-5EF431299977}"/>
              </a:ext>
            </a:extLst>
          </p:cNvPr>
          <p:cNvSpPr>
            <a:spLocks noGrp="1"/>
          </p:cNvSpPr>
          <p:nvPr>
            <p:ph type="body" sz="quarter" idx="27"/>
          </p:nvPr>
        </p:nvSpPr>
        <p:spPr>
          <a:xfrm rot="21383919">
            <a:off x="8497556" y="3849137"/>
            <a:ext cx="2058987" cy="414338"/>
          </a:xfrm>
          <a:prstGeom prst="rect">
            <a:avLst/>
          </a:prstGeom>
          <a:noFill/>
        </p:spPr>
        <p:txBody>
          <a:bodyPr anchor="ctr" anchorCtr="0"/>
          <a:lstStyle>
            <a:lvl1pPr algn="ctr">
              <a:defRPr sz="1400" b="1" i="0" baseline="0">
                <a:solidFill>
                  <a:schemeClr val="tx1"/>
                </a:solidFill>
              </a:defRPr>
            </a:lvl1pPr>
          </a:lstStyle>
          <a:p>
            <a:pPr lvl="0"/>
            <a:r>
              <a:rPr lang="en-US"/>
              <a:t>Click to edit</a:t>
            </a:r>
          </a:p>
        </p:txBody>
      </p:sp>
      <p:sp>
        <p:nvSpPr>
          <p:cNvPr id="22" name="Text 3">
            <a:extLst>
              <a:ext uri="{FF2B5EF4-FFF2-40B4-BE49-F238E27FC236}">
                <a16:creationId xmlns:a16="http://schemas.microsoft.com/office/drawing/2014/main" id="{2C53A28A-6631-911A-6522-1F821C55EED4}"/>
              </a:ext>
            </a:extLst>
          </p:cNvPr>
          <p:cNvSpPr>
            <a:spLocks noGrp="1"/>
          </p:cNvSpPr>
          <p:nvPr>
            <p:ph type="body" sz="half" idx="18"/>
          </p:nvPr>
        </p:nvSpPr>
        <p:spPr>
          <a:xfrm>
            <a:off x="7963896" y="4549703"/>
            <a:ext cx="3259494" cy="1639224"/>
          </a:xfrm>
          <a:prstGeom prst="rect">
            <a:avLst/>
          </a:prstGeom>
          <a:solidFill>
            <a:schemeClr val="bg1"/>
          </a:solidFill>
        </p:spPr>
        <p:txBody>
          <a:bodyPr wrap="square" lIns="180000" tIns="180000" rIns="180000" bIns="180000">
            <a:noAutofit/>
          </a:bodyPr>
          <a:lstStyle>
            <a:lvl1pPr marL="0" indent="0">
              <a:buNone/>
              <a:defRPr sz="1400" b="0" i="0" baseline="0">
                <a:solidFill>
                  <a:srgbClr val="1A1B23"/>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a:t>
            </a:r>
          </a:p>
        </p:txBody>
      </p:sp>
      <p:grpSp>
        <p:nvGrpSpPr>
          <p:cNvPr id="11" name="Group 2">
            <a:extLst>
              <a:ext uri="{FF2B5EF4-FFF2-40B4-BE49-F238E27FC236}">
                <a16:creationId xmlns:a16="http://schemas.microsoft.com/office/drawing/2014/main" id="{7EAA60FF-3B89-0C06-377E-4ED2EFB90E3B}"/>
              </a:ext>
              <a:ext uri="{C183D7F6-B498-43B3-948B-1728B52AA6E4}">
                <adec:decorative xmlns:adec="http://schemas.microsoft.com/office/drawing/2017/decorative" val="1"/>
              </a:ext>
            </a:extLst>
          </p:cNvPr>
          <p:cNvGrpSpPr/>
          <p:nvPr userDrawn="1"/>
        </p:nvGrpSpPr>
        <p:grpSpPr>
          <a:xfrm rot="-5400000">
            <a:off x="8435508" y="3101506"/>
            <a:ext cx="6857998" cy="654989"/>
            <a:chOff x="0" y="0"/>
            <a:chExt cx="1993384" cy="182252"/>
          </a:xfrm>
        </p:grpSpPr>
        <p:sp>
          <p:nvSpPr>
            <p:cNvPr id="12" name="Freeform 3">
              <a:extLst>
                <a:ext uri="{FF2B5EF4-FFF2-40B4-BE49-F238E27FC236}">
                  <a16:creationId xmlns:a16="http://schemas.microsoft.com/office/drawing/2014/main" id="{38E2BA92-43E0-BFA6-3C6C-58A00BDC6A5C}"/>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F192B4"/>
            </a:solidFill>
          </p:spPr>
        </p:sp>
      </p:grpSp>
      <p:sp>
        <p:nvSpPr>
          <p:cNvPr id="13" name="TextBox 4">
            <a:extLst>
              <a:ext uri="{FF2B5EF4-FFF2-40B4-BE49-F238E27FC236}">
                <a16:creationId xmlns:a16="http://schemas.microsoft.com/office/drawing/2014/main" id="{DB35D363-26EC-3664-652F-49FC520A80EE}"/>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33168150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eb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8C572-26AF-0076-FD55-E69E186A9DE8}"/>
              </a:ext>
            </a:extLst>
          </p:cNvPr>
          <p:cNvSpPr>
            <a:spLocks noGrp="1"/>
          </p:cNvSpPr>
          <p:nvPr>
            <p:ph type="title"/>
          </p:nvPr>
        </p:nvSpPr>
        <p:spPr>
          <a:xfrm>
            <a:off x="319494" y="-1016135"/>
            <a:ext cx="10515600" cy="913835"/>
          </a:xfrm>
        </p:spPr>
        <p:txBody>
          <a:bodyPr/>
          <a:lstStyle>
            <a:lvl1pPr>
              <a:defRPr baseline="0">
                <a:solidFill>
                  <a:srgbClr val="B15274"/>
                </a:solidFill>
              </a:defRPr>
            </a:lvl1pPr>
          </a:lstStyle>
          <a:p>
            <a:r>
              <a:rPr lang="en-GB" dirty="0"/>
              <a:t>Click to edit Master title style</a:t>
            </a:r>
            <a:endParaRPr lang="en-US" dirty="0"/>
          </a:p>
        </p:txBody>
      </p:sp>
      <p:sp>
        <p:nvSpPr>
          <p:cNvPr id="26" name="Picture Placeholder 25">
            <a:extLst>
              <a:ext uri="{FF2B5EF4-FFF2-40B4-BE49-F238E27FC236}">
                <a16:creationId xmlns:a16="http://schemas.microsoft.com/office/drawing/2014/main" id="{6EF481FE-D554-7D5C-11A7-101603AF9495}"/>
              </a:ext>
            </a:extLst>
          </p:cNvPr>
          <p:cNvSpPr>
            <a:spLocks noGrp="1"/>
          </p:cNvSpPr>
          <p:nvPr>
            <p:ph type="pic" sz="quarter" idx="10" hasCustomPrompt="1"/>
          </p:nvPr>
        </p:nvSpPr>
        <p:spPr>
          <a:xfrm>
            <a:off x="319494" y="308635"/>
            <a:ext cx="2444971" cy="1934836"/>
          </a:xfrm>
          <a:custGeom>
            <a:avLst/>
            <a:gdLst>
              <a:gd name="connsiteX0" fmla="*/ 2788316 w 4149725"/>
              <a:gd name="connsiteY0" fmla="*/ 381 h 3467217"/>
              <a:gd name="connsiteX1" fmla="*/ 4024737 w 4149725"/>
              <a:gd name="connsiteY1" fmla="*/ 1272374 h 3467217"/>
              <a:gd name="connsiteX2" fmla="*/ 2427276 w 4149725"/>
              <a:gd name="connsiteY2" fmla="*/ 3440737 h 3467217"/>
              <a:gd name="connsiteX3" fmla="*/ 2101551 w 4149725"/>
              <a:gd name="connsiteY3" fmla="*/ 3461487 h 3467217"/>
              <a:gd name="connsiteX4" fmla="*/ 1831999 w 4149725"/>
              <a:gd name="connsiteY4" fmla="*/ 3467217 h 3467217"/>
              <a:gd name="connsiteX5" fmla="*/ 1795576 w 4149725"/>
              <a:gd name="connsiteY5" fmla="*/ 3467217 h 3467217"/>
              <a:gd name="connsiteX6" fmla="*/ 1549345 w 4149725"/>
              <a:gd name="connsiteY6" fmla="*/ 3458882 h 3467217"/>
              <a:gd name="connsiteX7" fmla="*/ 61571 w 4149725"/>
              <a:gd name="connsiteY7" fmla="*/ 1762783 h 3467217"/>
              <a:gd name="connsiteX8" fmla="*/ 2766 w 4149725"/>
              <a:gd name="connsiteY8" fmla="*/ 1303081 h 3467217"/>
              <a:gd name="connsiteX9" fmla="*/ 0 w 4149725"/>
              <a:gd name="connsiteY9" fmla="*/ 1221180 h 3467217"/>
              <a:gd name="connsiteX10" fmla="*/ 0 w 4149725"/>
              <a:gd name="connsiteY10" fmla="*/ 1044568 h 3467217"/>
              <a:gd name="connsiteX11" fmla="*/ 5362 w 4149725"/>
              <a:gd name="connsiteY11" fmla="*/ 945509 h 3467217"/>
              <a:gd name="connsiteX12" fmla="*/ 1366367 w 4149725"/>
              <a:gd name="connsiteY12" fmla="*/ 140557 h 3467217"/>
              <a:gd name="connsiteX13" fmla="*/ 2788316 w 4149725"/>
              <a:gd name="connsiteY13" fmla="*/ 381 h 346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49725" h="3467217">
                <a:moveTo>
                  <a:pt x="2788316" y="381"/>
                </a:moveTo>
                <a:cubicBezTo>
                  <a:pt x="3575094" y="-10601"/>
                  <a:pt x="4218058" y="211214"/>
                  <a:pt x="4024737" y="1272374"/>
                </a:cubicBezTo>
                <a:cubicBezTo>
                  <a:pt x="4300672" y="2354137"/>
                  <a:pt x="4258462" y="3292128"/>
                  <a:pt x="2427276" y="3440737"/>
                </a:cubicBezTo>
                <a:cubicBezTo>
                  <a:pt x="2312827" y="3450025"/>
                  <a:pt x="2204372" y="3456968"/>
                  <a:pt x="2101551" y="3461487"/>
                </a:cubicBezTo>
                <a:lnTo>
                  <a:pt x="1831999" y="3467217"/>
                </a:lnTo>
                <a:lnTo>
                  <a:pt x="1795576" y="3467217"/>
                </a:lnTo>
                <a:lnTo>
                  <a:pt x="1549345" y="3458882"/>
                </a:lnTo>
                <a:cubicBezTo>
                  <a:pt x="486889" y="3387486"/>
                  <a:pt x="254775" y="2879815"/>
                  <a:pt x="61571" y="1762783"/>
                </a:cubicBezTo>
                <a:cubicBezTo>
                  <a:pt x="31847" y="1590932"/>
                  <a:pt x="12190" y="1438496"/>
                  <a:pt x="2766" y="1303081"/>
                </a:cubicBezTo>
                <a:lnTo>
                  <a:pt x="0" y="1221180"/>
                </a:lnTo>
                <a:lnTo>
                  <a:pt x="0" y="1044568"/>
                </a:lnTo>
                <a:lnTo>
                  <a:pt x="5362" y="945509"/>
                </a:lnTo>
                <a:cubicBezTo>
                  <a:pt x="72622" y="322919"/>
                  <a:pt x="514286" y="226936"/>
                  <a:pt x="1366367" y="140557"/>
                </a:cubicBezTo>
                <a:cubicBezTo>
                  <a:pt x="1792408" y="97367"/>
                  <a:pt x="2316248" y="6971"/>
                  <a:pt x="2788316" y="381"/>
                </a:cubicBezTo>
                <a:close/>
              </a:path>
            </a:pathLst>
          </a:custGeom>
        </p:spPr>
        <p:txBody>
          <a:bodyPr wrap="square">
            <a:noAutofit/>
          </a:bodyPr>
          <a:lstStyle/>
          <a:p>
            <a:r>
              <a:rPr lang="en-US"/>
              <a:t> </a:t>
            </a:r>
          </a:p>
        </p:txBody>
      </p:sp>
      <p:sp>
        <p:nvSpPr>
          <p:cNvPr id="39" name="Picture Placeholder 38">
            <a:extLst>
              <a:ext uri="{FF2B5EF4-FFF2-40B4-BE49-F238E27FC236}">
                <a16:creationId xmlns:a16="http://schemas.microsoft.com/office/drawing/2014/main" id="{06F4889F-F488-9EF0-93A4-9666726685F5}"/>
              </a:ext>
            </a:extLst>
          </p:cNvPr>
          <p:cNvSpPr>
            <a:spLocks noGrp="1"/>
          </p:cNvSpPr>
          <p:nvPr>
            <p:ph type="pic" sz="quarter" idx="12" hasCustomPrompt="1"/>
          </p:nvPr>
        </p:nvSpPr>
        <p:spPr>
          <a:xfrm>
            <a:off x="3814804" y="308634"/>
            <a:ext cx="3025476" cy="2743200"/>
          </a:xfrm>
          <a:custGeom>
            <a:avLst/>
            <a:gdLst>
              <a:gd name="connsiteX0" fmla="*/ 1510826 w 3025476"/>
              <a:gd name="connsiteY0" fmla="*/ 1 h 2743200"/>
              <a:gd name="connsiteX1" fmla="*/ 2284123 w 3025476"/>
              <a:gd name="connsiteY1" fmla="*/ 178326 h 2743200"/>
              <a:gd name="connsiteX2" fmla="*/ 2793488 w 3025476"/>
              <a:gd name="connsiteY2" fmla="*/ 2372415 h 2743200"/>
              <a:gd name="connsiteX3" fmla="*/ 403525 w 3025476"/>
              <a:gd name="connsiteY3" fmla="*/ 2497667 h 2743200"/>
              <a:gd name="connsiteX4" fmla="*/ 183168 w 3025476"/>
              <a:gd name="connsiteY4" fmla="*/ 394671 h 2743200"/>
              <a:gd name="connsiteX5" fmla="*/ 1510826 w 3025476"/>
              <a:gd name="connsiteY5" fmla="*/ 1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5476" h="2743200">
                <a:moveTo>
                  <a:pt x="1510826" y="1"/>
                </a:moveTo>
                <a:cubicBezTo>
                  <a:pt x="1828822" y="-121"/>
                  <a:pt x="2120978" y="54717"/>
                  <a:pt x="2284123" y="178326"/>
                </a:cubicBezTo>
                <a:cubicBezTo>
                  <a:pt x="2719176" y="507950"/>
                  <a:pt x="3380786" y="841509"/>
                  <a:pt x="2793488" y="2372415"/>
                </a:cubicBezTo>
                <a:cubicBezTo>
                  <a:pt x="2614918" y="2862038"/>
                  <a:pt x="838578" y="2827291"/>
                  <a:pt x="403525" y="2497667"/>
                </a:cubicBezTo>
                <a:cubicBezTo>
                  <a:pt x="-31529" y="2168043"/>
                  <a:pt x="-130266" y="781227"/>
                  <a:pt x="183168" y="394671"/>
                </a:cubicBezTo>
                <a:cubicBezTo>
                  <a:pt x="379063" y="153073"/>
                  <a:pt x="980832" y="204"/>
                  <a:pt x="1510826" y="1"/>
                </a:cubicBezTo>
                <a:close/>
              </a:path>
            </a:pathLst>
          </a:custGeom>
        </p:spPr>
        <p:txBody>
          <a:bodyPr wrap="square">
            <a:noAutofit/>
          </a:bodyPr>
          <a:lstStyle/>
          <a:p>
            <a:r>
              <a:rPr lang="en-US"/>
              <a:t> </a:t>
            </a:r>
          </a:p>
        </p:txBody>
      </p:sp>
      <p:sp>
        <p:nvSpPr>
          <p:cNvPr id="32" name="Picture Placeholder 31">
            <a:extLst>
              <a:ext uri="{FF2B5EF4-FFF2-40B4-BE49-F238E27FC236}">
                <a16:creationId xmlns:a16="http://schemas.microsoft.com/office/drawing/2014/main" id="{DB1708DE-2876-9669-5DAB-51C5E2F3A7D3}"/>
              </a:ext>
            </a:extLst>
          </p:cNvPr>
          <p:cNvSpPr>
            <a:spLocks noGrp="1"/>
          </p:cNvSpPr>
          <p:nvPr>
            <p:ph type="pic" sz="quarter" idx="11" hasCustomPrompt="1"/>
          </p:nvPr>
        </p:nvSpPr>
        <p:spPr>
          <a:xfrm>
            <a:off x="7738963" y="134998"/>
            <a:ext cx="3486999" cy="2395552"/>
          </a:xfrm>
          <a:custGeom>
            <a:avLst/>
            <a:gdLst>
              <a:gd name="connsiteX0" fmla="*/ 3560583 w 4649036"/>
              <a:gd name="connsiteY0" fmla="*/ 1 h 4064878"/>
              <a:gd name="connsiteX1" fmla="*/ 4453893 w 4649036"/>
              <a:gd name="connsiteY1" fmla="*/ 3334471 h 4064878"/>
              <a:gd name="connsiteX2" fmla="*/ 227015 w 4649036"/>
              <a:gd name="connsiteY2" fmla="*/ 3388139 h 4064878"/>
              <a:gd name="connsiteX3" fmla="*/ 2376 w 4649036"/>
              <a:gd name="connsiteY3" fmla="*/ 1974758 h 4064878"/>
              <a:gd name="connsiteX4" fmla="*/ 0 w 4649036"/>
              <a:gd name="connsiteY4" fmla="*/ 1879718 h 4064878"/>
              <a:gd name="connsiteX5" fmla="*/ 0 w 4649036"/>
              <a:gd name="connsiteY5" fmla="*/ 1751537 h 4064878"/>
              <a:gd name="connsiteX6" fmla="*/ 2680 w 4649036"/>
              <a:gd name="connsiteY6" fmla="*/ 1657229 h 4064878"/>
              <a:gd name="connsiteX7" fmla="*/ 3560583 w 4649036"/>
              <a:gd name="connsiteY7" fmla="*/ 1 h 4064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9036" h="4064878">
                <a:moveTo>
                  <a:pt x="3560583" y="1"/>
                </a:moveTo>
                <a:cubicBezTo>
                  <a:pt x="4577187" y="-1606"/>
                  <a:pt x="4898077" y="2906354"/>
                  <a:pt x="4453893" y="3334471"/>
                </a:cubicBezTo>
                <a:cubicBezTo>
                  <a:pt x="3894222" y="3782051"/>
                  <a:pt x="650182" y="4697659"/>
                  <a:pt x="227015" y="3388139"/>
                </a:cubicBezTo>
                <a:cubicBezTo>
                  <a:pt x="105560" y="2832619"/>
                  <a:pt x="21394" y="2366228"/>
                  <a:pt x="2376" y="1974758"/>
                </a:cubicBezTo>
                <a:lnTo>
                  <a:pt x="0" y="1879718"/>
                </a:lnTo>
                <a:lnTo>
                  <a:pt x="0" y="1751537"/>
                </a:lnTo>
                <a:lnTo>
                  <a:pt x="2680" y="1657229"/>
                </a:lnTo>
                <a:cubicBezTo>
                  <a:pt x="69985" y="507827"/>
                  <a:pt x="926555" y="123430"/>
                  <a:pt x="3560583" y="1"/>
                </a:cubicBezTo>
                <a:close/>
              </a:path>
            </a:pathLst>
          </a:custGeom>
        </p:spPr>
        <p:txBody>
          <a:bodyPr wrap="square">
            <a:noAutofit/>
          </a:bodyPr>
          <a:lstStyle/>
          <a:p>
            <a:r>
              <a:rPr lang="en-US"/>
              <a:t> </a:t>
            </a:r>
          </a:p>
        </p:txBody>
      </p:sp>
      <p:sp>
        <p:nvSpPr>
          <p:cNvPr id="44" name="Picture Placeholder 43">
            <a:extLst>
              <a:ext uri="{FF2B5EF4-FFF2-40B4-BE49-F238E27FC236}">
                <a16:creationId xmlns:a16="http://schemas.microsoft.com/office/drawing/2014/main" id="{7C0FB81A-5F99-A83C-B0CB-826458F73759}"/>
              </a:ext>
            </a:extLst>
          </p:cNvPr>
          <p:cNvSpPr>
            <a:spLocks noGrp="1"/>
          </p:cNvSpPr>
          <p:nvPr>
            <p:ph type="pic" sz="quarter" idx="13" hasCustomPrompt="1"/>
          </p:nvPr>
        </p:nvSpPr>
        <p:spPr>
          <a:xfrm>
            <a:off x="552308" y="2654405"/>
            <a:ext cx="4727624" cy="3452813"/>
          </a:xfrm>
          <a:custGeom>
            <a:avLst/>
            <a:gdLst>
              <a:gd name="connsiteX0" fmla="*/ 1284154 w 4727624"/>
              <a:gd name="connsiteY0" fmla="*/ 0 h 3452813"/>
              <a:gd name="connsiteX1" fmla="*/ 1298461 w 4727624"/>
              <a:gd name="connsiteY1" fmla="*/ 0 h 3452813"/>
              <a:gd name="connsiteX2" fmla="*/ 1376680 w 4727624"/>
              <a:gd name="connsiteY2" fmla="*/ 1055 h 3452813"/>
              <a:gd name="connsiteX3" fmla="*/ 4719748 w 4727624"/>
              <a:gd name="connsiteY3" fmla="*/ 1626257 h 3452813"/>
              <a:gd name="connsiteX4" fmla="*/ 4727624 w 4727624"/>
              <a:gd name="connsiteY4" fmla="*/ 1715565 h 3452813"/>
              <a:gd name="connsiteX5" fmla="*/ 4727624 w 4727624"/>
              <a:gd name="connsiteY5" fmla="*/ 1715588 h 3452813"/>
              <a:gd name="connsiteX6" fmla="*/ 4710061 w 4727624"/>
              <a:gd name="connsiteY6" fmla="*/ 1892018 h 3452813"/>
              <a:gd name="connsiteX7" fmla="*/ 2399224 w 4727624"/>
              <a:gd name="connsiteY7" fmla="*/ 3448684 h 3452813"/>
              <a:gd name="connsiteX8" fmla="*/ 38925 w 4727624"/>
              <a:gd name="connsiteY8" fmla="*/ 2130247 h 3452813"/>
              <a:gd name="connsiteX9" fmla="*/ 1208378 w 4727624"/>
              <a:gd name="connsiteY9" fmla="*/ 3735 h 345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27624" h="3452813">
                <a:moveTo>
                  <a:pt x="1284154" y="0"/>
                </a:moveTo>
                <a:lnTo>
                  <a:pt x="1298461" y="0"/>
                </a:lnTo>
                <a:lnTo>
                  <a:pt x="1376680" y="1055"/>
                </a:lnTo>
                <a:cubicBezTo>
                  <a:pt x="2289869" y="36882"/>
                  <a:pt x="4568831" y="767049"/>
                  <a:pt x="4719748" y="1626257"/>
                </a:cubicBezTo>
                <a:lnTo>
                  <a:pt x="4727624" y="1715565"/>
                </a:lnTo>
                <a:lnTo>
                  <a:pt x="4727624" y="1715588"/>
                </a:lnTo>
                <a:lnTo>
                  <a:pt x="4710061" y="1892018"/>
                </a:lnTo>
                <a:cubicBezTo>
                  <a:pt x="4537247" y="2758608"/>
                  <a:pt x="3131834" y="3383892"/>
                  <a:pt x="2399224" y="3448684"/>
                </a:cubicBezTo>
                <a:cubicBezTo>
                  <a:pt x="1617774" y="3517796"/>
                  <a:pt x="237399" y="2704405"/>
                  <a:pt x="38925" y="2130247"/>
                </a:cubicBezTo>
                <a:cubicBezTo>
                  <a:pt x="-159549" y="1556089"/>
                  <a:pt x="426928" y="72847"/>
                  <a:pt x="1208378" y="3735"/>
                </a:cubicBezTo>
                <a:close/>
              </a:path>
            </a:pathLst>
          </a:custGeom>
        </p:spPr>
        <p:txBody>
          <a:bodyPr wrap="square">
            <a:noAutofit/>
          </a:bodyPr>
          <a:lstStyle/>
          <a:p>
            <a:r>
              <a:rPr lang="en-US"/>
              <a:t> </a:t>
            </a:r>
          </a:p>
        </p:txBody>
      </p:sp>
      <p:sp>
        <p:nvSpPr>
          <p:cNvPr id="48" name="Picture Placeholder 47">
            <a:extLst>
              <a:ext uri="{FF2B5EF4-FFF2-40B4-BE49-F238E27FC236}">
                <a16:creationId xmlns:a16="http://schemas.microsoft.com/office/drawing/2014/main" id="{6E6AE3BC-5F4B-E8C5-775E-9C907806C34E}"/>
              </a:ext>
            </a:extLst>
          </p:cNvPr>
          <p:cNvSpPr>
            <a:spLocks noGrp="1"/>
          </p:cNvSpPr>
          <p:nvPr>
            <p:ph type="pic" sz="quarter" idx="14" hasCustomPrompt="1"/>
          </p:nvPr>
        </p:nvSpPr>
        <p:spPr>
          <a:xfrm>
            <a:off x="6390314" y="2967038"/>
            <a:ext cx="5047470" cy="3531036"/>
          </a:xfrm>
          <a:custGeom>
            <a:avLst/>
            <a:gdLst>
              <a:gd name="connsiteX0" fmla="*/ 2020018 w 5047470"/>
              <a:gd name="connsiteY0" fmla="*/ 0 h 3531036"/>
              <a:gd name="connsiteX1" fmla="*/ 2024920 w 5047470"/>
              <a:gd name="connsiteY1" fmla="*/ 0 h 3531036"/>
              <a:gd name="connsiteX2" fmla="*/ 2275186 w 5047470"/>
              <a:gd name="connsiteY2" fmla="*/ 5334 h 3531036"/>
              <a:gd name="connsiteX3" fmla="*/ 4233310 w 5047470"/>
              <a:gd name="connsiteY3" fmla="*/ 509457 h 3531036"/>
              <a:gd name="connsiteX4" fmla="*/ 4741974 w 5047470"/>
              <a:gd name="connsiteY4" fmla="*/ 3216818 h 3531036"/>
              <a:gd name="connsiteX5" fmla="*/ 286933 w 5047470"/>
              <a:gd name="connsiteY5" fmla="*/ 3216818 h 3531036"/>
              <a:gd name="connsiteX6" fmla="*/ 827495 w 5047470"/>
              <a:gd name="connsiteY6" fmla="*/ 245214 h 3531036"/>
              <a:gd name="connsiteX7" fmla="*/ 1777462 w 5047470"/>
              <a:gd name="connsiteY7" fmla="*/ 6800 h 353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47470" h="3531036">
                <a:moveTo>
                  <a:pt x="2020018" y="0"/>
                </a:moveTo>
                <a:lnTo>
                  <a:pt x="2024920" y="0"/>
                </a:lnTo>
                <a:lnTo>
                  <a:pt x="2275186" y="5334"/>
                </a:lnTo>
                <a:cubicBezTo>
                  <a:pt x="3042689" y="39314"/>
                  <a:pt x="3866328" y="230869"/>
                  <a:pt x="4233310" y="509457"/>
                </a:cubicBezTo>
                <a:cubicBezTo>
                  <a:pt x="4885723" y="1004725"/>
                  <a:pt x="5399704" y="2765591"/>
                  <a:pt x="4741974" y="3216818"/>
                </a:cubicBezTo>
                <a:cubicBezTo>
                  <a:pt x="4084245" y="3668045"/>
                  <a:pt x="918081" y="3602215"/>
                  <a:pt x="286933" y="3216818"/>
                </a:cubicBezTo>
                <a:cubicBezTo>
                  <a:pt x="-344215" y="2831420"/>
                  <a:pt x="169766" y="696441"/>
                  <a:pt x="827495" y="245214"/>
                </a:cubicBezTo>
                <a:cubicBezTo>
                  <a:pt x="1033036" y="104205"/>
                  <a:pt x="1379001" y="28766"/>
                  <a:pt x="1777462" y="6800"/>
                </a:cubicBezTo>
                <a:close/>
              </a:path>
            </a:pathLst>
          </a:custGeom>
        </p:spPr>
        <p:txBody>
          <a:bodyPr wrap="square">
            <a:noAutofit/>
          </a:bodyPr>
          <a:lstStyle/>
          <a:p>
            <a:r>
              <a:rPr lang="en-US"/>
              <a:t> </a:t>
            </a:r>
          </a:p>
        </p:txBody>
      </p:sp>
      <p:grpSp>
        <p:nvGrpSpPr>
          <p:cNvPr id="11" name="Group 2">
            <a:extLst>
              <a:ext uri="{FF2B5EF4-FFF2-40B4-BE49-F238E27FC236}">
                <a16:creationId xmlns:a16="http://schemas.microsoft.com/office/drawing/2014/main" id="{7EAA60FF-3B89-0C06-377E-4ED2EFB90E3B}"/>
              </a:ext>
            </a:extLst>
          </p:cNvPr>
          <p:cNvGrpSpPr/>
          <p:nvPr userDrawn="1"/>
        </p:nvGrpSpPr>
        <p:grpSpPr>
          <a:xfrm rot="-5400000">
            <a:off x="8435507" y="3101506"/>
            <a:ext cx="6857998" cy="654989"/>
            <a:chOff x="0" y="0"/>
            <a:chExt cx="1993384" cy="182252"/>
          </a:xfrm>
        </p:grpSpPr>
        <p:sp>
          <p:nvSpPr>
            <p:cNvPr id="12" name="Freeform 3">
              <a:extLst>
                <a:ext uri="{FF2B5EF4-FFF2-40B4-BE49-F238E27FC236}">
                  <a16:creationId xmlns:a16="http://schemas.microsoft.com/office/drawing/2014/main" id="{38E2BA92-43E0-BFA6-3C6C-58A00BDC6A5C}"/>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F192B4"/>
            </a:solidFill>
          </p:spPr>
        </p:sp>
      </p:grpSp>
      <p:sp>
        <p:nvSpPr>
          <p:cNvPr id="13" name="TextBox 4">
            <a:extLst>
              <a:ext uri="{FF2B5EF4-FFF2-40B4-BE49-F238E27FC236}">
                <a16:creationId xmlns:a16="http://schemas.microsoft.com/office/drawing/2014/main" id="{DB35D363-26EC-3664-652F-49FC520A80EE}"/>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29749232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rint-Out">
    <p:spTree>
      <p:nvGrpSpPr>
        <p:cNvPr id="1" name=""/>
        <p:cNvGrpSpPr/>
        <p:nvPr/>
      </p:nvGrpSpPr>
      <p:grpSpPr>
        <a:xfrm>
          <a:off x="0" y="0"/>
          <a:ext cx="0" cy="0"/>
          <a:chOff x="0" y="0"/>
          <a:chExt cx="0" cy="0"/>
        </a:xfrm>
      </p:grpSpPr>
      <p:sp>
        <p:nvSpPr>
          <p:cNvPr id="13" name="Title 18">
            <a:extLst>
              <a:ext uri="{FF2B5EF4-FFF2-40B4-BE49-F238E27FC236}">
                <a16:creationId xmlns:a16="http://schemas.microsoft.com/office/drawing/2014/main" id="{6EE332A7-64A0-F7AC-66DE-349EAA89F1B5}"/>
              </a:ext>
            </a:extLst>
          </p:cNvPr>
          <p:cNvSpPr>
            <a:spLocks noGrp="1"/>
          </p:cNvSpPr>
          <p:nvPr>
            <p:ph type="title"/>
          </p:nvPr>
        </p:nvSpPr>
        <p:spPr>
          <a:xfrm>
            <a:off x="357187" y="365126"/>
            <a:ext cx="10996613" cy="710288"/>
          </a:xfrm>
          <a:prstGeom prst="rect">
            <a:avLst/>
          </a:prstGeom>
        </p:spPr>
        <p:txBody>
          <a:bodyPr lIns="0" rIns="90000"/>
          <a:lstStyle>
            <a:lvl1pPr>
              <a:defRPr sz="3200" baseline="0">
                <a:solidFill>
                  <a:schemeClr val="tx1"/>
                </a:solidFill>
              </a:defRPr>
            </a:lvl1pPr>
          </a:lstStyle>
          <a:p>
            <a:r>
              <a:rPr lang="en-GB"/>
              <a:t>Click to edit</a:t>
            </a:r>
            <a:endParaRPr lang="en-US"/>
          </a:p>
        </p:txBody>
      </p:sp>
      <p:grpSp>
        <p:nvGrpSpPr>
          <p:cNvPr id="5" name="Group 2">
            <a:extLst>
              <a:ext uri="{FF2B5EF4-FFF2-40B4-BE49-F238E27FC236}">
                <a16:creationId xmlns:a16="http://schemas.microsoft.com/office/drawing/2014/main" id="{55188A52-A560-F221-5934-A54112C03111}"/>
              </a:ext>
            </a:extLst>
          </p:cNvPr>
          <p:cNvGrpSpPr/>
          <p:nvPr userDrawn="1"/>
        </p:nvGrpSpPr>
        <p:grpSpPr>
          <a:xfrm rot="-5400000">
            <a:off x="8449493" y="3115493"/>
            <a:ext cx="6858000" cy="627015"/>
            <a:chOff x="0" y="0"/>
            <a:chExt cx="1993384" cy="182252"/>
          </a:xfrm>
        </p:grpSpPr>
        <p:sp>
          <p:nvSpPr>
            <p:cNvPr id="6" name="Freeform 3">
              <a:extLst>
                <a:ext uri="{FF2B5EF4-FFF2-40B4-BE49-F238E27FC236}">
                  <a16:creationId xmlns:a16="http://schemas.microsoft.com/office/drawing/2014/main" id="{A7902E11-CBD6-1C9C-F7EA-083EA2C66C6F}"/>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D9D9D9"/>
            </a:solidFill>
          </p:spPr>
        </p:sp>
      </p:grpSp>
      <p:sp>
        <p:nvSpPr>
          <p:cNvPr id="7" name="TextBox 4">
            <a:extLst>
              <a:ext uri="{FF2B5EF4-FFF2-40B4-BE49-F238E27FC236}">
                <a16:creationId xmlns:a16="http://schemas.microsoft.com/office/drawing/2014/main" id="{76FB1245-27FD-F4F7-82EC-8888D8CFC3C5}"/>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chemeClr val="tx1"/>
                </a:solidFill>
                <a:latin typeface="Arial" panose="020B0604020202020204" pitchFamily="34" charset="0"/>
                <a:cs typeface="Arial" panose="020B0604020202020204" pitchFamily="34" charset="0"/>
              </a:rPr>
              <a:t>PRINT OUT</a:t>
            </a:r>
          </a:p>
        </p:txBody>
      </p:sp>
    </p:spTree>
    <p:extLst>
      <p:ext uri="{BB962C8B-B14F-4D97-AF65-F5344CB8AC3E}">
        <p14:creationId xmlns:p14="http://schemas.microsoft.com/office/powerpoint/2010/main" val="6496941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Print-Out">
    <p:spTree>
      <p:nvGrpSpPr>
        <p:cNvPr id="1" name=""/>
        <p:cNvGrpSpPr/>
        <p:nvPr/>
      </p:nvGrpSpPr>
      <p:grpSpPr>
        <a:xfrm>
          <a:off x="0" y="0"/>
          <a:ext cx="0" cy="0"/>
          <a:chOff x="0" y="0"/>
          <a:chExt cx="0" cy="0"/>
        </a:xfrm>
      </p:grpSpPr>
      <p:sp>
        <p:nvSpPr>
          <p:cNvPr id="13" name="Title 18">
            <a:extLst>
              <a:ext uri="{FF2B5EF4-FFF2-40B4-BE49-F238E27FC236}">
                <a16:creationId xmlns:a16="http://schemas.microsoft.com/office/drawing/2014/main" id="{6EE332A7-64A0-F7AC-66DE-349EAA89F1B5}"/>
              </a:ext>
            </a:extLst>
          </p:cNvPr>
          <p:cNvSpPr>
            <a:spLocks noGrp="1"/>
          </p:cNvSpPr>
          <p:nvPr>
            <p:ph type="title"/>
          </p:nvPr>
        </p:nvSpPr>
        <p:spPr>
          <a:xfrm rot="5400000">
            <a:off x="7840021" y="3098272"/>
            <a:ext cx="6232127" cy="710288"/>
          </a:xfrm>
          <a:prstGeom prst="rect">
            <a:avLst/>
          </a:prstGeom>
        </p:spPr>
        <p:txBody>
          <a:bodyPr lIns="0" rIns="90000"/>
          <a:lstStyle>
            <a:lvl1pPr>
              <a:defRPr sz="3200" baseline="0">
                <a:solidFill>
                  <a:schemeClr val="tx1"/>
                </a:solidFill>
              </a:defRPr>
            </a:lvl1pPr>
          </a:lstStyle>
          <a:p>
            <a:r>
              <a:rPr lang="en-GB"/>
              <a:t>Click to edit</a:t>
            </a:r>
            <a:endParaRPr lang="en-US"/>
          </a:p>
        </p:txBody>
      </p:sp>
      <p:grpSp>
        <p:nvGrpSpPr>
          <p:cNvPr id="5" name="Group 2">
            <a:extLst>
              <a:ext uri="{FF2B5EF4-FFF2-40B4-BE49-F238E27FC236}">
                <a16:creationId xmlns:a16="http://schemas.microsoft.com/office/drawing/2014/main" id="{55188A52-A560-F221-5934-A54112C03111}"/>
              </a:ext>
            </a:extLst>
          </p:cNvPr>
          <p:cNvGrpSpPr/>
          <p:nvPr userDrawn="1"/>
        </p:nvGrpSpPr>
        <p:grpSpPr>
          <a:xfrm rot="-5400000">
            <a:off x="8449493" y="3115493"/>
            <a:ext cx="6858000" cy="627015"/>
            <a:chOff x="0" y="0"/>
            <a:chExt cx="1993384" cy="182252"/>
          </a:xfrm>
        </p:grpSpPr>
        <p:sp>
          <p:nvSpPr>
            <p:cNvPr id="6" name="Freeform 3">
              <a:extLst>
                <a:ext uri="{FF2B5EF4-FFF2-40B4-BE49-F238E27FC236}">
                  <a16:creationId xmlns:a16="http://schemas.microsoft.com/office/drawing/2014/main" id="{A7902E11-CBD6-1C9C-F7EA-083EA2C66C6F}"/>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D9D9D9"/>
            </a:solidFill>
          </p:spPr>
        </p:sp>
      </p:grpSp>
      <p:sp>
        <p:nvSpPr>
          <p:cNvPr id="7" name="TextBox 4">
            <a:extLst>
              <a:ext uri="{FF2B5EF4-FFF2-40B4-BE49-F238E27FC236}">
                <a16:creationId xmlns:a16="http://schemas.microsoft.com/office/drawing/2014/main" id="{76FB1245-27FD-F4F7-82EC-8888D8CFC3C5}"/>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chemeClr val="tx1"/>
                </a:solidFill>
                <a:latin typeface="Arial" panose="020B0604020202020204" pitchFamily="34" charset="0"/>
                <a:cs typeface="Arial" panose="020B0604020202020204" pitchFamily="34" charset="0"/>
              </a:rPr>
              <a:t>PRINT OUT</a:t>
            </a:r>
          </a:p>
        </p:txBody>
      </p:sp>
    </p:spTree>
    <p:extLst>
      <p:ext uri="{BB962C8B-B14F-4D97-AF65-F5344CB8AC3E}">
        <p14:creationId xmlns:p14="http://schemas.microsoft.com/office/powerpoint/2010/main" val="5622611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Infer">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63FF02-0301-DF84-92E0-8321102B7A72}"/>
              </a:ext>
            </a:extLst>
          </p:cNvPr>
          <p:cNvSpPr>
            <a:spLocks noGrp="1"/>
          </p:cNvSpPr>
          <p:nvPr>
            <p:ph type="title"/>
          </p:nvPr>
        </p:nvSpPr>
        <p:spPr>
          <a:xfrm>
            <a:off x="410966" y="-1384129"/>
            <a:ext cx="10515600" cy="1325563"/>
          </a:xfrm>
        </p:spPr>
        <p:txBody>
          <a:bodyPr/>
          <a:lstStyle>
            <a:lvl1pPr>
              <a:defRPr baseline="0">
                <a:solidFill>
                  <a:srgbClr val="B15274"/>
                </a:solidFill>
              </a:defRPr>
            </a:lvl1pPr>
          </a:lstStyle>
          <a:p>
            <a:r>
              <a:rPr lang="en-GB" dirty="0"/>
              <a:t>Click to edit Master title style</a:t>
            </a:r>
            <a:endParaRPr lang="en-US" dirty="0"/>
          </a:p>
        </p:txBody>
      </p:sp>
      <p:sp>
        <p:nvSpPr>
          <p:cNvPr id="2" name="TextBox 11">
            <a:extLst>
              <a:ext uri="{FF2B5EF4-FFF2-40B4-BE49-F238E27FC236}">
                <a16:creationId xmlns:a16="http://schemas.microsoft.com/office/drawing/2014/main" id="{628A1918-E2A7-EBB9-C28A-C2CC1463B9B0}"/>
              </a:ext>
            </a:extLst>
          </p:cNvPr>
          <p:cNvSpPr txBox="1"/>
          <p:nvPr userDrawn="1"/>
        </p:nvSpPr>
        <p:spPr>
          <a:xfrm>
            <a:off x="172728" y="170820"/>
            <a:ext cx="5872948" cy="773225"/>
          </a:xfrm>
          <a:prstGeom prst="rect">
            <a:avLst/>
          </a:prstGeom>
        </p:spPr>
        <p:txBody>
          <a:bodyPr wrap="square" lIns="0" tIns="0" rIns="0" bIns="0" rtlCol="0" anchor="t">
            <a:spAutoFit/>
          </a:bodyPr>
          <a:lstStyle/>
          <a:p>
            <a:pPr algn="ctr">
              <a:lnSpc>
                <a:spcPts val="3639"/>
              </a:lnSpc>
            </a:pPr>
            <a:r>
              <a:rPr lang="en-US" sz="2599" dirty="0">
                <a:solidFill>
                  <a:srgbClr val="000000"/>
                </a:solidFill>
                <a:latin typeface="Source Sans Pro Bold"/>
              </a:rPr>
              <a:t>What questions do you want to ask?</a:t>
            </a:r>
          </a:p>
          <a:p>
            <a:pPr algn="ctr">
              <a:lnSpc>
                <a:spcPts val="2239"/>
              </a:lnSpc>
            </a:pPr>
            <a:endParaRPr lang="en-US" sz="2599" dirty="0">
              <a:solidFill>
                <a:srgbClr val="000000"/>
              </a:solidFill>
              <a:latin typeface="Source Sans Pro Bold"/>
            </a:endParaRPr>
          </a:p>
        </p:txBody>
      </p:sp>
      <p:sp>
        <p:nvSpPr>
          <p:cNvPr id="4" name="TextBox 12">
            <a:extLst>
              <a:ext uri="{FF2B5EF4-FFF2-40B4-BE49-F238E27FC236}">
                <a16:creationId xmlns:a16="http://schemas.microsoft.com/office/drawing/2014/main" id="{7EB986A1-83F6-37D2-BB8B-C71E4DC6F8D3}"/>
              </a:ext>
            </a:extLst>
          </p:cNvPr>
          <p:cNvSpPr txBox="1"/>
          <p:nvPr userDrawn="1"/>
        </p:nvSpPr>
        <p:spPr>
          <a:xfrm>
            <a:off x="1698735" y="1073554"/>
            <a:ext cx="3781220" cy="727710"/>
          </a:xfrm>
          <a:prstGeom prst="rect">
            <a:avLst/>
          </a:prstGeom>
        </p:spPr>
        <p:txBody>
          <a:bodyPr lIns="0" tIns="0" rIns="0" bIns="0" rtlCol="0" anchor="t">
            <a:spAutoFit/>
          </a:bodyPr>
          <a:lstStyle/>
          <a:p>
            <a:pPr algn="ctr">
              <a:lnSpc>
                <a:spcPts val="3639"/>
              </a:lnSpc>
            </a:pPr>
            <a:r>
              <a:rPr lang="en-US" sz="2599">
                <a:solidFill>
                  <a:srgbClr val="000000"/>
                </a:solidFill>
                <a:latin typeface="Source Sans Pro Bold"/>
              </a:rPr>
              <a:t>What can you infer?</a:t>
            </a:r>
          </a:p>
          <a:p>
            <a:pPr algn="ctr">
              <a:lnSpc>
                <a:spcPts val="2239"/>
              </a:lnSpc>
            </a:pPr>
            <a:endParaRPr lang="en-US" sz="2599">
              <a:solidFill>
                <a:srgbClr val="000000"/>
              </a:solidFill>
              <a:latin typeface="Source Sans Pro Bold"/>
            </a:endParaRPr>
          </a:p>
        </p:txBody>
      </p:sp>
      <p:sp>
        <p:nvSpPr>
          <p:cNvPr id="3" name="TextBox 13">
            <a:extLst>
              <a:ext uri="{FF2B5EF4-FFF2-40B4-BE49-F238E27FC236}">
                <a16:creationId xmlns:a16="http://schemas.microsoft.com/office/drawing/2014/main" id="{BBB9F31F-B590-3EAD-D5AA-0FFEDA23E77D}"/>
              </a:ext>
            </a:extLst>
          </p:cNvPr>
          <p:cNvSpPr txBox="1"/>
          <p:nvPr userDrawn="1"/>
        </p:nvSpPr>
        <p:spPr>
          <a:xfrm>
            <a:off x="2366892" y="2098003"/>
            <a:ext cx="3781220" cy="727710"/>
          </a:xfrm>
          <a:prstGeom prst="rect">
            <a:avLst/>
          </a:prstGeom>
        </p:spPr>
        <p:txBody>
          <a:bodyPr lIns="0" tIns="0" rIns="0" bIns="0" rtlCol="0" anchor="t">
            <a:spAutoFit/>
          </a:bodyPr>
          <a:lstStyle/>
          <a:p>
            <a:pPr algn="ctr">
              <a:lnSpc>
                <a:spcPts val="3639"/>
              </a:lnSpc>
            </a:pPr>
            <a:r>
              <a:rPr lang="en-US" sz="2599">
                <a:solidFill>
                  <a:srgbClr val="000000"/>
                </a:solidFill>
                <a:latin typeface="Source Sans Pro Bold"/>
              </a:rPr>
              <a:t>What can you see?</a:t>
            </a:r>
          </a:p>
          <a:p>
            <a:pPr algn="ctr">
              <a:lnSpc>
                <a:spcPts val="2239"/>
              </a:lnSpc>
            </a:pPr>
            <a:endParaRPr lang="en-US" sz="2599">
              <a:solidFill>
                <a:srgbClr val="000000"/>
              </a:solidFill>
              <a:latin typeface="Source Sans Pro Bold"/>
            </a:endParaRPr>
          </a:p>
        </p:txBody>
      </p:sp>
      <p:sp>
        <p:nvSpPr>
          <p:cNvPr id="10" name="Rectangle 9">
            <a:extLst>
              <a:ext uri="{FF2B5EF4-FFF2-40B4-BE49-F238E27FC236}">
                <a16:creationId xmlns:a16="http://schemas.microsoft.com/office/drawing/2014/main" id="{BA6A9E11-F418-56A1-2859-F3281D9A9325}"/>
              </a:ext>
              <a:ext uri="{C183D7F6-B498-43B3-948B-1728B52AA6E4}">
                <adec:decorative xmlns:adec="http://schemas.microsoft.com/office/drawing/2017/decorative" val="1"/>
              </a:ext>
            </a:extLst>
          </p:cNvPr>
          <p:cNvSpPr/>
          <p:nvPr userDrawn="1"/>
        </p:nvSpPr>
        <p:spPr>
          <a:xfrm>
            <a:off x="2001749" y="1033769"/>
            <a:ext cx="8632004" cy="5182095"/>
          </a:xfrm>
          <a:prstGeom prst="rect">
            <a:avLst/>
          </a:prstGeom>
          <a:noFill/>
          <a:ln w="57150">
            <a:solidFill>
              <a:srgbClr val="EC6625"/>
            </a:solidFill>
            <a:extLst>
              <a:ext uri="{C807C97D-BFC1-408E-A445-0C87EB9F89A2}">
                <ask:lineSketchStyleProps xmlns:ask="http://schemas.microsoft.com/office/drawing/2018/sketchyshapes" sd="1219033472">
                  <a:custGeom>
                    <a:avLst/>
                    <a:gdLst>
                      <a:gd name="connsiteX0" fmla="*/ 0 w 8632004"/>
                      <a:gd name="connsiteY0" fmla="*/ 0 h 4699210"/>
                      <a:gd name="connsiteX1" fmla="*/ 8632004 w 8632004"/>
                      <a:gd name="connsiteY1" fmla="*/ 0 h 4699210"/>
                      <a:gd name="connsiteX2" fmla="*/ 8632004 w 8632004"/>
                      <a:gd name="connsiteY2" fmla="*/ 4699210 h 4699210"/>
                      <a:gd name="connsiteX3" fmla="*/ 0 w 8632004"/>
                      <a:gd name="connsiteY3" fmla="*/ 4699210 h 4699210"/>
                      <a:gd name="connsiteX4" fmla="*/ 0 w 8632004"/>
                      <a:gd name="connsiteY4" fmla="*/ 0 h 469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2004" h="4699210" extrusionOk="0">
                        <a:moveTo>
                          <a:pt x="0" y="0"/>
                        </a:moveTo>
                        <a:cubicBezTo>
                          <a:pt x="1768627" y="118645"/>
                          <a:pt x="5385676" y="116012"/>
                          <a:pt x="8632004" y="0"/>
                        </a:cubicBezTo>
                        <a:cubicBezTo>
                          <a:pt x="8499122" y="1950098"/>
                          <a:pt x="8716955" y="3989278"/>
                          <a:pt x="8632004" y="4699210"/>
                        </a:cubicBezTo>
                        <a:cubicBezTo>
                          <a:pt x="7704048" y="4833810"/>
                          <a:pt x="3460537" y="4542014"/>
                          <a:pt x="0" y="4699210"/>
                        </a:cubicBezTo>
                        <a:cubicBezTo>
                          <a:pt x="-20187" y="2745943"/>
                          <a:pt x="-152480" y="114242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00A662A-6637-47DD-BC6A-70B7339D6E44}"/>
              </a:ext>
              <a:ext uri="{C183D7F6-B498-43B3-948B-1728B52AA6E4}">
                <adec:decorative xmlns:adec="http://schemas.microsoft.com/office/drawing/2017/decorative" val="1"/>
              </a:ext>
            </a:extLst>
          </p:cNvPr>
          <p:cNvSpPr/>
          <p:nvPr userDrawn="1"/>
        </p:nvSpPr>
        <p:spPr>
          <a:xfrm>
            <a:off x="410966" y="174661"/>
            <a:ext cx="11270751" cy="6503541"/>
          </a:xfrm>
          <a:prstGeom prst="rect">
            <a:avLst/>
          </a:prstGeom>
          <a:noFill/>
          <a:ln w="57150">
            <a:solidFill>
              <a:srgbClr val="EC6625"/>
            </a:solidFill>
            <a:extLst>
              <a:ext uri="{C807C97D-BFC1-408E-A445-0C87EB9F89A2}">
                <ask:lineSketchStyleProps xmlns:ask="http://schemas.microsoft.com/office/drawing/2018/sketchyshapes" sd="1219033472">
                  <a:custGeom>
                    <a:avLst/>
                    <a:gdLst>
                      <a:gd name="connsiteX0" fmla="*/ 0 w 11270751"/>
                      <a:gd name="connsiteY0" fmla="*/ 0 h 6503541"/>
                      <a:gd name="connsiteX1" fmla="*/ 11270751 w 11270751"/>
                      <a:gd name="connsiteY1" fmla="*/ 0 h 6503541"/>
                      <a:gd name="connsiteX2" fmla="*/ 11270751 w 11270751"/>
                      <a:gd name="connsiteY2" fmla="*/ 6503541 h 6503541"/>
                      <a:gd name="connsiteX3" fmla="*/ 0 w 11270751"/>
                      <a:gd name="connsiteY3" fmla="*/ 6503541 h 6503541"/>
                      <a:gd name="connsiteX4" fmla="*/ 0 w 11270751"/>
                      <a:gd name="connsiteY4" fmla="*/ 0 h 6503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70751" h="6503541" extrusionOk="0">
                        <a:moveTo>
                          <a:pt x="0" y="0"/>
                        </a:moveTo>
                        <a:cubicBezTo>
                          <a:pt x="4092115" y="118645"/>
                          <a:pt x="5781703" y="116012"/>
                          <a:pt x="11270751" y="0"/>
                        </a:cubicBezTo>
                        <a:cubicBezTo>
                          <a:pt x="11137869" y="1071026"/>
                          <a:pt x="11355702" y="4371912"/>
                          <a:pt x="11270751" y="6503541"/>
                        </a:cubicBezTo>
                        <a:cubicBezTo>
                          <a:pt x="7904284" y="6638141"/>
                          <a:pt x="5425909" y="6346345"/>
                          <a:pt x="0" y="6503541"/>
                        </a:cubicBezTo>
                        <a:cubicBezTo>
                          <a:pt x="-20187" y="3551173"/>
                          <a:pt x="-152480" y="907842"/>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6D92522-9D74-AE0E-F519-9C39507E14CD}"/>
              </a:ext>
              <a:ext uri="{C183D7F6-B498-43B3-948B-1728B52AA6E4}">
                <adec:decorative xmlns:adec="http://schemas.microsoft.com/office/drawing/2017/decorative" val="1"/>
              </a:ext>
            </a:extLst>
          </p:cNvPr>
          <p:cNvSpPr/>
          <p:nvPr userDrawn="1"/>
        </p:nvSpPr>
        <p:spPr>
          <a:xfrm>
            <a:off x="2716493" y="2101844"/>
            <a:ext cx="7030588" cy="3722385"/>
          </a:xfrm>
          <a:prstGeom prst="rect">
            <a:avLst/>
          </a:prstGeom>
          <a:noFill/>
          <a:ln w="57150">
            <a:solidFill>
              <a:srgbClr val="EC6625"/>
            </a:solidFill>
            <a:extLst>
              <a:ext uri="{C807C97D-BFC1-408E-A445-0C87EB9F89A2}">
                <ask:lineSketchStyleProps xmlns:ask="http://schemas.microsoft.com/office/drawing/2018/sketchyshapes" sd="1219033472">
                  <a:custGeom>
                    <a:avLst/>
                    <a:gdLst>
                      <a:gd name="connsiteX0" fmla="*/ 0 w 8632004"/>
                      <a:gd name="connsiteY0" fmla="*/ 0 h 4699210"/>
                      <a:gd name="connsiteX1" fmla="*/ 8632004 w 8632004"/>
                      <a:gd name="connsiteY1" fmla="*/ 0 h 4699210"/>
                      <a:gd name="connsiteX2" fmla="*/ 8632004 w 8632004"/>
                      <a:gd name="connsiteY2" fmla="*/ 4699210 h 4699210"/>
                      <a:gd name="connsiteX3" fmla="*/ 0 w 8632004"/>
                      <a:gd name="connsiteY3" fmla="*/ 4699210 h 4699210"/>
                      <a:gd name="connsiteX4" fmla="*/ 0 w 8632004"/>
                      <a:gd name="connsiteY4" fmla="*/ 0 h 469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2004" h="4699210" extrusionOk="0">
                        <a:moveTo>
                          <a:pt x="0" y="0"/>
                        </a:moveTo>
                        <a:cubicBezTo>
                          <a:pt x="1768627" y="118645"/>
                          <a:pt x="5385676" y="116012"/>
                          <a:pt x="8632004" y="0"/>
                        </a:cubicBezTo>
                        <a:cubicBezTo>
                          <a:pt x="8499122" y="1950098"/>
                          <a:pt x="8716955" y="3989278"/>
                          <a:pt x="8632004" y="4699210"/>
                        </a:cubicBezTo>
                        <a:cubicBezTo>
                          <a:pt x="7704048" y="4833810"/>
                          <a:pt x="3460537" y="4542014"/>
                          <a:pt x="0" y="4699210"/>
                        </a:cubicBezTo>
                        <a:cubicBezTo>
                          <a:pt x="-20187" y="2745943"/>
                          <a:pt x="-152480" y="114242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14137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75416AA-2391-2D1B-F0B8-BB5B910728EE}"/>
              </a:ext>
            </a:extLst>
          </p:cNvPr>
          <p:cNvSpPr>
            <a:spLocks noGrp="1"/>
          </p:cNvSpPr>
          <p:nvPr>
            <p:ph type="title"/>
          </p:nvPr>
        </p:nvSpPr>
        <p:spPr>
          <a:xfrm>
            <a:off x="319494" y="-1016135"/>
            <a:ext cx="10515600" cy="1016135"/>
          </a:xfrm>
        </p:spPr>
        <p:txBody>
          <a:bodyPr/>
          <a:lstStyle>
            <a:lvl1pPr>
              <a:defRPr baseline="0">
                <a:solidFill>
                  <a:srgbClr val="B15274"/>
                </a:solidFill>
              </a:defRPr>
            </a:lvl1pPr>
          </a:lstStyle>
          <a:p>
            <a:r>
              <a:rPr lang="en-GB" dirty="0"/>
              <a:t>Click to edit Master title style</a:t>
            </a:r>
            <a:endParaRPr lang="en-US" dirty="0"/>
          </a:p>
        </p:txBody>
      </p:sp>
    </p:spTree>
    <p:extLst>
      <p:ext uri="{BB962C8B-B14F-4D97-AF65-F5344CB8AC3E}">
        <p14:creationId xmlns:p14="http://schemas.microsoft.com/office/powerpoint/2010/main" val="24097064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2" name="Title 4">
            <a:extLst>
              <a:ext uri="{FF2B5EF4-FFF2-40B4-BE49-F238E27FC236}">
                <a16:creationId xmlns:a16="http://schemas.microsoft.com/office/drawing/2014/main" id="{40320725-1898-A86A-ED6B-74F787FC122B}"/>
              </a:ext>
            </a:extLst>
          </p:cNvPr>
          <p:cNvSpPr>
            <a:spLocks noGrp="1"/>
          </p:cNvSpPr>
          <p:nvPr>
            <p:ph type="title"/>
          </p:nvPr>
        </p:nvSpPr>
        <p:spPr>
          <a:xfrm>
            <a:off x="410966" y="-1384129"/>
            <a:ext cx="10515600" cy="1325563"/>
          </a:xfrm>
        </p:spPr>
        <p:txBody>
          <a:bodyPr/>
          <a:lstStyle>
            <a:lvl1pPr>
              <a:defRPr baseline="0">
                <a:solidFill>
                  <a:srgbClr val="B15274"/>
                </a:solidFill>
              </a:defRPr>
            </a:lvl1pPr>
          </a:lstStyle>
          <a:p>
            <a:r>
              <a:rPr lang="en-GB" dirty="0"/>
              <a:t>Click to edit Master title style</a:t>
            </a:r>
            <a:endParaRPr lang="en-US" dirty="0"/>
          </a:p>
        </p:txBody>
      </p:sp>
      <p:sp>
        <p:nvSpPr>
          <p:cNvPr id="13" name="Picture 10">
            <a:extLst>
              <a:ext uri="{FF2B5EF4-FFF2-40B4-BE49-F238E27FC236}">
                <a16:creationId xmlns:a16="http://schemas.microsoft.com/office/drawing/2014/main" id="{EC168A8E-E3C7-B41A-726B-1B6D37933446}"/>
              </a:ext>
              <a:ext uri="{C183D7F6-B498-43B3-948B-1728B52AA6E4}">
                <adec:decorative xmlns:adec="http://schemas.microsoft.com/office/drawing/2017/decorative" val="1"/>
              </a:ext>
            </a:extLst>
          </p:cNvPr>
          <p:cNvSpPr/>
          <p:nvPr userDrawn="1"/>
        </p:nvSpPr>
        <p:spPr>
          <a:xfrm rot="231877">
            <a:off x="89072" y="298489"/>
            <a:ext cx="6021134" cy="6299999"/>
          </a:xfrm>
          <a:custGeom>
            <a:avLst/>
            <a:gdLst>
              <a:gd name="connsiteX0" fmla="*/ 8808595 w 8829787"/>
              <a:gd name="connsiteY0" fmla="*/ 3482560 h 6161228"/>
              <a:gd name="connsiteX1" fmla="*/ 8829667 w 8829787"/>
              <a:gd name="connsiteY1" fmla="*/ 4542806 h 6161228"/>
              <a:gd name="connsiteX2" fmla="*/ 8664598 w 8829787"/>
              <a:gd name="connsiteY2" fmla="*/ 4860106 h 6161228"/>
              <a:gd name="connsiteX3" fmla="*/ 7252730 w 8829787"/>
              <a:gd name="connsiteY3" fmla="*/ 5161927 h 6161228"/>
              <a:gd name="connsiteX4" fmla="*/ 6732937 w 8829787"/>
              <a:gd name="connsiteY4" fmla="*/ 5270274 h 6161228"/>
              <a:gd name="connsiteX5" fmla="*/ 5805739 w 8829787"/>
              <a:gd name="connsiteY5" fmla="*/ 5440532 h 6161228"/>
              <a:gd name="connsiteX6" fmla="*/ 4801276 w 8829787"/>
              <a:gd name="connsiteY6" fmla="*/ 5564357 h 6161228"/>
              <a:gd name="connsiteX7" fmla="*/ 3284043 w 8829787"/>
              <a:gd name="connsiteY7" fmla="*/ 5734615 h 6161228"/>
              <a:gd name="connsiteX8" fmla="*/ 2525427 w 8829787"/>
              <a:gd name="connsiteY8" fmla="*/ 5827483 h 6161228"/>
              <a:gd name="connsiteX9" fmla="*/ 980098 w 8829787"/>
              <a:gd name="connsiteY9" fmla="*/ 6113827 h 6161228"/>
              <a:gd name="connsiteX10" fmla="*/ 509475 w 8829787"/>
              <a:gd name="connsiteY10" fmla="*/ 6137044 h 6161228"/>
              <a:gd name="connsiteX11" fmla="*/ 365479 w 8829787"/>
              <a:gd name="connsiteY11" fmla="*/ 6067393 h 6161228"/>
              <a:gd name="connsiteX12" fmla="*/ 235531 w 8829787"/>
              <a:gd name="connsiteY12" fmla="*/ 5781049 h 6161228"/>
              <a:gd name="connsiteX13" fmla="*/ 7243 w 8829787"/>
              <a:gd name="connsiteY13" fmla="*/ 2840221 h 6161228"/>
              <a:gd name="connsiteX14" fmla="*/ 52901 w 8829787"/>
              <a:gd name="connsiteY14" fmla="*/ 2035363 h 6161228"/>
              <a:gd name="connsiteX15" fmla="*/ 165288 w 8829787"/>
              <a:gd name="connsiteY15" fmla="*/ 1222765 h 6161228"/>
              <a:gd name="connsiteX16" fmla="*/ 368991 w 8829787"/>
              <a:gd name="connsiteY16" fmla="*/ 936422 h 6161228"/>
              <a:gd name="connsiteX17" fmla="*/ 755323 w 8829787"/>
              <a:gd name="connsiteY17" fmla="*/ 936422 h 6161228"/>
              <a:gd name="connsiteX18" fmla="*/ 1612278 w 8829787"/>
              <a:gd name="connsiteY18" fmla="*/ 874509 h 6161228"/>
              <a:gd name="connsiteX19" fmla="*/ 2286604 w 8829787"/>
              <a:gd name="connsiteY19" fmla="*/ 828075 h 6161228"/>
              <a:gd name="connsiteX20" fmla="*/ 4407919 w 8829787"/>
              <a:gd name="connsiteY20" fmla="*/ 704251 h 6161228"/>
              <a:gd name="connsiteX21" fmla="*/ 5482625 w 8829787"/>
              <a:gd name="connsiteY21" fmla="*/ 503036 h 6161228"/>
              <a:gd name="connsiteX22" fmla="*/ 6121829 w 8829787"/>
              <a:gd name="connsiteY22" fmla="*/ 371473 h 6161228"/>
              <a:gd name="connsiteX23" fmla="*/ 7010394 w 8829787"/>
              <a:gd name="connsiteY23" fmla="*/ 131563 h 6161228"/>
              <a:gd name="connsiteX24" fmla="*/ 7459944 w 8829787"/>
              <a:gd name="connsiteY24" fmla="*/ 54173 h 6161228"/>
              <a:gd name="connsiteX25" fmla="*/ 8380117 w 8829787"/>
              <a:gd name="connsiteY25" fmla="*/ 0 h 6161228"/>
              <a:gd name="connsiteX26" fmla="*/ 8538162 w 8829787"/>
              <a:gd name="connsiteY26" fmla="*/ 30956 h 6161228"/>
              <a:gd name="connsiteX27" fmla="*/ 8629477 w 8829787"/>
              <a:gd name="connsiteY27" fmla="*/ 208954 h 6161228"/>
              <a:gd name="connsiteX28" fmla="*/ 8762937 w 8829787"/>
              <a:gd name="connsiteY28" fmla="*/ 1896060 h 6161228"/>
              <a:gd name="connsiteX29" fmla="*/ 8798059 w 8829787"/>
              <a:gd name="connsiteY29" fmla="*/ 2778309 h 6161228"/>
              <a:gd name="connsiteX30" fmla="*/ 8798059 w 8829787"/>
              <a:gd name="connsiteY30" fmla="*/ 3467082 h 6161228"/>
              <a:gd name="connsiteX31" fmla="*/ 8808595 w 8829787"/>
              <a:gd name="connsiteY31" fmla="*/ 3467082 h 616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829787" h="6161228">
                <a:moveTo>
                  <a:pt x="8808595" y="3482560"/>
                </a:moveTo>
                <a:cubicBezTo>
                  <a:pt x="8815619" y="3830816"/>
                  <a:pt x="8822643" y="4186811"/>
                  <a:pt x="8829667" y="4542806"/>
                </a:cubicBezTo>
                <a:cubicBezTo>
                  <a:pt x="8833180" y="4705325"/>
                  <a:pt x="8759425" y="4852366"/>
                  <a:pt x="8664598" y="4860106"/>
                </a:cubicBezTo>
                <a:cubicBezTo>
                  <a:pt x="8190463" y="4906540"/>
                  <a:pt x="7719840" y="5007147"/>
                  <a:pt x="7252730" y="5161927"/>
                </a:cubicBezTo>
                <a:cubicBezTo>
                  <a:pt x="7080636" y="5216101"/>
                  <a:pt x="6905030" y="5239318"/>
                  <a:pt x="6732937" y="5270274"/>
                </a:cubicBezTo>
                <a:cubicBezTo>
                  <a:pt x="6423871" y="5332186"/>
                  <a:pt x="6114805" y="5394098"/>
                  <a:pt x="5805739" y="5440532"/>
                </a:cubicBezTo>
                <a:cubicBezTo>
                  <a:pt x="5472089" y="5494705"/>
                  <a:pt x="5134926" y="5548878"/>
                  <a:pt x="4801276" y="5564357"/>
                </a:cubicBezTo>
                <a:cubicBezTo>
                  <a:pt x="4295532" y="5595312"/>
                  <a:pt x="3786275" y="5634007"/>
                  <a:pt x="3284043" y="5734615"/>
                </a:cubicBezTo>
                <a:cubicBezTo>
                  <a:pt x="3031171" y="5781049"/>
                  <a:pt x="2778299" y="5788788"/>
                  <a:pt x="2525427" y="5827483"/>
                </a:cubicBezTo>
                <a:cubicBezTo>
                  <a:pt x="2009147" y="5904873"/>
                  <a:pt x="1492866" y="5951308"/>
                  <a:pt x="980098" y="6113827"/>
                </a:cubicBezTo>
                <a:cubicBezTo>
                  <a:pt x="825565" y="6168000"/>
                  <a:pt x="667520" y="6175739"/>
                  <a:pt x="509475" y="6137044"/>
                </a:cubicBezTo>
                <a:cubicBezTo>
                  <a:pt x="460306" y="6121566"/>
                  <a:pt x="411136" y="6098349"/>
                  <a:pt x="365479" y="6067393"/>
                </a:cubicBezTo>
                <a:cubicBezTo>
                  <a:pt x="295236" y="6013220"/>
                  <a:pt x="249579" y="5935829"/>
                  <a:pt x="235531" y="5781049"/>
                </a:cubicBezTo>
                <a:cubicBezTo>
                  <a:pt x="165288" y="4798194"/>
                  <a:pt x="88022" y="3823077"/>
                  <a:pt x="7243" y="2840221"/>
                </a:cubicBezTo>
                <a:cubicBezTo>
                  <a:pt x="-10317" y="2569355"/>
                  <a:pt x="3731" y="2290750"/>
                  <a:pt x="52901" y="2035363"/>
                </a:cubicBezTo>
                <a:cubicBezTo>
                  <a:pt x="98558" y="1772236"/>
                  <a:pt x="154752" y="1509109"/>
                  <a:pt x="165288" y="1222765"/>
                </a:cubicBezTo>
                <a:cubicBezTo>
                  <a:pt x="172313" y="1037029"/>
                  <a:pt x="253091" y="936422"/>
                  <a:pt x="368991" y="936422"/>
                </a:cubicBezTo>
                <a:cubicBezTo>
                  <a:pt x="498939" y="936422"/>
                  <a:pt x="625375" y="944161"/>
                  <a:pt x="755323" y="936422"/>
                </a:cubicBezTo>
                <a:cubicBezTo>
                  <a:pt x="1039804" y="920944"/>
                  <a:pt x="1327797" y="897726"/>
                  <a:pt x="1612278" y="874509"/>
                </a:cubicBezTo>
                <a:cubicBezTo>
                  <a:pt x="1837054" y="859031"/>
                  <a:pt x="2061829" y="820336"/>
                  <a:pt x="2286604" y="828075"/>
                </a:cubicBezTo>
                <a:cubicBezTo>
                  <a:pt x="2996050" y="843553"/>
                  <a:pt x="3701985" y="773902"/>
                  <a:pt x="4407919" y="704251"/>
                </a:cubicBezTo>
                <a:cubicBezTo>
                  <a:pt x="4766155" y="673295"/>
                  <a:pt x="5124390" y="572688"/>
                  <a:pt x="5482625" y="503036"/>
                </a:cubicBezTo>
                <a:cubicBezTo>
                  <a:pt x="5696864" y="464341"/>
                  <a:pt x="5907591" y="425646"/>
                  <a:pt x="6121829" y="371473"/>
                </a:cubicBezTo>
                <a:cubicBezTo>
                  <a:pt x="6420359" y="294083"/>
                  <a:pt x="6715377" y="208954"/>
                  <a:pt x="7010394" y="131563"/>
                </a:cubicBezTo>
                <a:cubicBezTo>
                  <a:pt x="7157902" y="92868"/>
                  <a:pt x="7308923" y="69651"/>
                  <a:pt x="7459944" y="54173"/>
                </a:cubicBezTo>
                <a:cubicBezTo>
                  <a:pt x="7765498" y="30956"/>
                  <a:pt x="8074564" y="15478"/>
                  <a:pt x="8380117" y="0"/>
                </a:cubicBezTo>
                <a:cubicBezTo>
                  <a:pt x="8432799" y="0"/>
                  <a:pt x="8485480" y="15478"/>
                  <a:pt x="8538162" y="30956"/>
                </a:cubicBezTo>
                <a:cubicBezTo>
                  <a:pt x="8583820" y="38695"/>
                  <a:pt x="8622453" y="108346"/>
                  <a:pt x="8629477" y="208954"/>
                </a:cubicBezTo>
                <a:cubicBezTo>
                  <a:pt x="8671622" y="773902"/>
                  <a:pt x="8720792" y="1331112"/>
                  <a:pt x="8762937" y="1896060"/>
                </a:cubicBezTo>
                <a:cubicBezTo>
                  <a:pt x="8784010" y="2190143"/>
                  <a:pt x="8791034" y="2484226"/>
                  <a:pt x="8798059" y="2778309"/>
                </a:cubicBezTo>
                <a:cubicBezTo>
                  <a:pt x="8805083" y="3010479"/>
                  <a:pt x="8798059" y="3234911"/>
                  <a:pt x="8798059" y="3467082"/>
                </a:cubicBezTo>
                <a:lnTo>
                  <a:pt x="8808595" y="3467082"/>
                </a:lnTo>
                <a:close/>
              </a:path>
            </a:pathLst>
          </a:custGeom>
          <a:solidFill>
            <a:srgbClr val="F192B4"/>
          </a:solidFill>
          <a:ln w="24379" cap="flat">
            <a:noFill/>
            <a:prstDash val="solid"/>
            <a:miter/>
          </a:ln>
        </p:spPr>
        <p:txBody>
          <a:bodyPr rtlCol="0" anchor="ctr"/>
          <a:lstStyle/>
          <a:p>
            <a:endParaRPr lang="en-US"/>
          </a:p>
        </p:txBody>
      </p:sp>
      <p:sp>
        <p:nvSpPr>
          <p:cNvPr id="14" name="Text Placeholder 2">
            <a:extLst>
              <a:ext uri="{FF2B5EF4-FFF2-40B4-BE49-F238E27FC236}">
                <a16:creationId xmlns:a16="http://schemas.microsoft.com/office/drawing/2014/main" id="{C7E152C8-1564-9CD4-2ABE-55064C1128DA}"/>
              </a:ext>
            </a:extLst>
          </p:cNvPr>
          <p:cNvSpPr>
            <a:spLocks noGrp="1"/>
          </p:cNvSpPr>
          <p:nvPr>
            <p:ph type="body" sz="quarter" idx="10" hasCustomPrompt="1"/>
          </p:nvPr>
        </p:nvSpPr>
        <p:spPr>
          <a:xfrm>
            <a:off x="381885" y="365126"/>
            <a:ext cx="10996612" cy="461962"/>
          </a:xfrm>
          <a:prstGeom prst="rect">
            <a:avLst/>
          </a:prstGeom>
        </p:spPr>
        <p:txBody>
          <a:bodyPr lIns="0"/>
          <a:lstStyle>
            <a:lvl1pPr>
              <a:defRPr sz="2400" b="1" baseline="0">
                <a:solidFill>
                  <a:srgbClr val="B15274"/>
                </a:solidFill>
              </a:defRPr>
            </a:lvl1pPr>
          </a:lstStyle>
          <a:p>
            <a:pPr lvl="0"/>
            <a:r>
              <a:rPr lang="en-GB" dirty="0"/>
              <a:t>How to use this PPT</a:t>
            </a:r>
          </a:p>
        </p:txBody>
      </p:sp>
      <p:sp>
        <p:nvSpPr>
          <p:cNvPr id="15" name="Content Placeholder 2">
            <a:extLst>
              <a:ext uri="{FF2B5EF4-FFF2-40B4-BE49-F238E27FC236}">
                <a16:creationId xmlns:a16="http://schemas.microsoft.com/office/drawing/2014/main" id="{765FCCB3-3076-2340-5BC6-BD76E591FADC}"/>
              </a:ext>
            </a:extLst>
          </p:cNvPr>
          <p:cNvSpPr>
            <a:spLocks noGrp="1"/>
          </p:cNvSpPr>
          <p:nvPr>
            <p:ph idx="1" hasCustomPrompt="1"/>
          </p:nvPr>
        </p:nvSpPr>
        <p:spPr>
          <a:xfrm>
            <a:off x="381885" y="1470244"/>
            <a:ext cx="5714115" cy="5022630"/>
          </a:xfrm>
          <a:prstGeom prst="rect">
            <a:avLst/>
          </a:prstGeom>
        </p:spPr>
        <p:txBody>
          <a:bodyPr lIns="0" rIns="90000"/>
          <a:lstStyle>
            <a:lvl1pPr marL="0" indent="0">
              <a:buFontTx/>
              <a:buNone/>
              <a:defRPr b="0" i="0" baseline="0">
                <a:solidFill>
                  <a:schemeClr val="bg1"/>
                </a:solidFill>
              </a:defRPr>
            </a:lvl1pPr>
            <a:lvl2pPr marL="800100" indent="-342900">
              <a:buFont typeface="Arial" panose="020B0604020202020204" pitchFamily="34" charset="0"/>
              <a:buChar char="•"/>
              <a:defRPr>
                <a:solidFill>
                  <a:schemeClr val="bg1"/>
                </a:solidFill>
              </a:defRPr>
            </a:lvl2pPr>
            <a:lvl3pPr marL="1257300" indent="-342900">
              <a:buFont typeface="Arial" panose="020B0604020202020204" pitchFamily="34" charset="0"/>
              <a:buChar char="•"/>
              <a:defRPr>
                <a:solidFill>
                  <a:schemeClr val="bg1"/>
                </a:solidFill>
              </a:defRPr>
            </a:lvl3pPr>
            <a:lvl4pPr marL="1371600" indent="0">
              <a:buFontTx/>
              <a:buNone/>
              <a:defRPr/>
            </a:lvl4pPr>
            <a:lvl5pPr marL="1828800" indent="0">
              <a:buFontTx/>
              <a:buNone/>
              <a:defRPr/>
            </a:lvl5pPr>
          </a:lstStyle>
          <a:p>
            <a:pPr lvl="0"/>
            <a:r>
              <a:rPr lang="en-GB" dirty="0"/>
              <a:t>Click to edit text</a:t>
            </a:r>
          </a:p>
          <a:p>
            <a:pPr lvl="1"/>
            <a:r>
              <a:rPr lang="en-GB" dirty="0"/>
              <a:t>Bullet level</a:t>
            </a:r>
          </a:p>
          <a:p>
            <a:pPr lvl="2"/>
            <a:r>
              <a:rPr lang="en-GB" dirty="0"/>
              <a:t>Second level</a:t>
            </a:r>
          </a:p>
        </p:txBody>
      </p:sp>
      <p:sp>
        <p:nvSpPr>
          <p:cNvPr id="16" name="Text Placeholder 2">
            <a:extLst>
              <a:ext uri="{FF2B5EF4-FFF2-40B4-BE49-F238E27FC236}">
                <a16:creationId xmlns:a16="http://schemas.microsoft.com/office/drawing/2014/main" id="{F3A5F7B0-87B9-D779-448F-83341593B120}"/>
              </a:ext>
            </a:extLst>
          </p:cNvPr>
          <p:cNvSpPr>
            <a:spLocks noGrp="1"/>
          </p:cNvSpPr>
          <p:nvPr>
            <p:ph type="body" sz="quarter" idx="12" hasCustomPrompt="1"/>
          </p:nvPr>
        </p:nvSpPr>
        <p:spPr>
          <a:xfrm>
            <a:off x="6477885" y="945469"/>
            <a:ext cx="5247950" cy="461962"/>
          </a:xfrm>
          <a:prstGeom prst="rect">
            <a:avLst/>
          </a:prstGeom>
        </p:spPr>
        <p:txBody>
          <a:bodyPr lIns="0"/>
          <a:lstStyle>
            <a:lvl1pPr>
              <a:defRPr sz="2400" b="1"/>
            </a:lvl1pPr>
          </a:lstStyle>
          <a:p>
            <a:r>
              <a:rPr lang="en-GB" sz="2400" b="1" dirty="0">
                <a:cs typeface="Arial"/>
              </a:rPr>
              <a:t>Accompanying Resources:</a:t>
            </a:r>
          </a:p>
        </p:txBody>
      </p:sp>
      <p:sp>
        <p:nvSpPr>
          <p:cNvPr id="17" name="Content Placeholder 2">
            <a:extLst>
              <a:ext uri="{FF2B5EF4-FFF2-40B4-BE49-F238E27FC236}">
                <a16:creationId xmlns:a16="http://schemas.microsoft.com/office/drawing/2014/main" id="{3A4F0D21-6282-06E8-999E-BB08C0F3C3DC}"/>
              </a:ext>
            </a:extLst>
          </p:cNvPr>
          <p:cNvSpPr>
            <a:spLocks noGrp="1"/>
          </p:cNvSpPr>
          <p:nvPr>
            <p:ph idx="11" hasCustomPrompt="1"/>
          </p:nvPr>
        </p:nvSpPr>
        <p:spPr>
          <a:xfrm>
            <a:off x="6477886" y="1470244"/>
            <a:ext cx="5247950" cy="5022630"/>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1"/>
            <a:r>
              <a:rPr lang="en-GB" dirty="0"/>
              <a:t>Bullet level</a:t>
            </a:r>
          </a:p>
          <a:p>
            <a:pPr lvl="2"/>
            <a:r>
              <a:rPr lang="en-GB" dirty="0"/>
              <a:t>Second level</a:t>
            </a:r>
          </a:p>
        </p:txBody>
      </p:sp>
    </p:spTree>
    <p:extLst>
      <p:ext uri="{BB962C8B-B14F-4D97-AF65-F5344CB8AC3E}">
        <p14:creationId xmlns:p14="http://schemas.microsoft.com/office/powerpoint/2010/main" val="9022634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Content-Polaroi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rIns="90000"/>
          <a:lstStyle>
            <a:lvl1pPr>
              <a:defRPr sz="3200" baseline="0">
                <a:solidFill>
                  <a:srgbClr val="B15274"/>
                </a:solidFill>
              </a:defRPr>
            </a:lvl1pPr>
          </a:lstStyle>
          <a:p>
            <a:r>
              <a:rPr lang="en-GB" dirty="0"/>
              <a:t>Click to edit</a:t>
            </a:r>
            <a:endParaRPr lang="en-US" dirty="0"/>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81885" y="1470244"/>
            <a:ext cx="5022887" cy="5022630"/>
          </a:xfrm>
          <a:prstGeom prst="rect">
            <a:avLst/>
          </a:prstGeom>
        </p:spPr>
        <p:txBody>
          <a:bodyPr lIns="0" rIns="90000"/>
          <a:lstStyle>
            <a:lvl1pPr marL="0" indent="0">
              <a:buFontTx/>
              <a:buNone/>
              <a:defRPr sz="2400" b="0" i="0" baseline="0"/>
            </a:lvl1pPr>
            <a:lvl2pPr marL="800100" indent="-342900">
              <a:buFont typeface="Arial" panose="020B0604020202020204" pitchFamily="34" charset="0"/>
              <a:buChar char="•"/>
              <a:defRPr sz="2400"/>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sp>
        <p:nvSpPr>
          <p:cNvPr id="15" name="Picture Placeholder 13">
            <a:extLst>
              <a:ext uri="{FF2B5EF4-FFF2-40B4-BE49-F238E27FC236}">
                <a16:creationId xmlns:a16="http://schemas.microsoft.com/office/drawing/2014/main" id="{A5EC1B8E-118E-BFBF-C139-E7D78D13583F}"/>
              </a:ext>
              <a:ext uri="{C183D7F6-B498-43B3-948B-1728B52AA6E4}">
                <adec:decorative xmlns:adec="http://schemas.microsoft.com/office/drawing/2017/decorative" val="1"/>
              </a:ext>
            </a:extLst>
          </p:cNvPr>
          <p:cNvSpPr>
            <a:spLocks noGrp="1"/>
          </p:cNvSpPr>
          <p:nvPr>
            <p:ph type="pic" sz="quarter" idx="11" hasCustomPrompt="1"/>
          </p:nvPr>
        </p:nvSpPr>
        <p:spPr>
          <a:xfrm>
            <a:off x="5814652" y="1075414"/>
            <a:ext cx="5048013" cy="5460246"/>
          </a:xfrm>
          <a:prstGeom prst="rect">
            <a:avLst/>
          </a:prstGeom>
          <a:blipFill>
            <a:blip r:embed="rId2"/>
            <a:stretch>
              <a:fillRect l="-412" r="-412"/>
            </a:stretch>
          </a:blipFill>
        </p:spPr>
        <p:txBody>
          <a:bodyPr/>
          <a:lstStyle/>
          <a:p>
            <a:r>
              <a:rPr lang="en-US"/>
              <a:t> </a:t>
            </a:r>
          </a:p>
        </p:txBody>
      </p:sp>
      <p:sp>
        <p:nvSpPr>
          <p:cNvPr id="16" name="Picture Placeholder 13">
            <a:extLst>
              <a:ext uri="{FF2B5EF4-FFF2-40B4-BE49-F238E27FC236}">
                <a16:creationId xmlns:a16="http://schemas.microsoft.com/office/drawing/2014/main" id="{8E962C4A-7DAF-900E-E9A3-FB229FE24B09}"/>
              </a:ext>
            </a:extLst>
          </p:cNvPr>
          <p:cNvSpPr>
            <a:spLocks noGrp="1"/>
          </p:cNvSpPr>
          <p:nvPr>
            <p:ph type="pic" sz="quarter" idx="12"/>
          </p:nvPr>
        </p:nvSpPr>
        <p:spPr>
          <a:xfrm>
            <a:off x="6353937" y="1386985"/>
            <a:ext cx="4151741" cy="3985115"/>
          </a:xfrm>
          <a:prstGeom prst="rect">
            <a:avLst/>
          </a:prstGeom>
        </p:spPr>
        <p:txBody>
          <a:bodyPr/>
          <a:lstStyle/>
          <a:p>
            <a:endParaRPr lang="en-US"/>
          </a:p>
        </p:txBody>
      </p:sp>
      <p:sp>
        <p:nvSpPr>
          <p:cNvPr id="4" name="Text Placeholder 41">
            <a:extLst>
              <a:ext uri="{FF2B5EF4-FFF2-40B4-BE49-F238E27FC236}">
                <a16:creationId xmlns:a16="http://schemas.microsoft.com/office/drawing/2014/main" id="{1F4DD1BE-B6E0-CBE2-78DB-2ABB2921DADB}"/>
              </a:ext>
            </a:extLst>
          </p:cNvPr>
          <p:cNvSpPr>
            <a:spLocks noGrp="1"/>
          </p:cNvSpPr>
          <p:nvPr>
            <p:ph type="body" sz="quarter" idx="23"/>
          </p:nvPr>
        </p:nvSpPr>
        <p:spPr>
          <a:xfrm>
            <a:off x="7117447" y="5692944"/>
            <a:ext cx="2830459" cy="414338"/>
          </a:xfrm>
          <a:prstGeom prst="rect">
            <a:avLst/>
          </a:prstGeom>
          <a:noFill/>
        </p:spPr>
        <p:txBody>
          <a:bodyPr anchor="ctr" anchorCtr="0"/>
          <a:lstStyle>
            <a:lvl1pPr algn="ctr">
              <a:defRPr sz="1400" b="1" i="0" baseline="0">
                <a:solidFill>
                  <a:schemeClr val="tx1"/>
                </a:solidFill>
              </a:defRPr>
            </a:lvl1pPr>
          </a:lstStyle>
          <a:p>
            <a:pPr lvl="0"/>
            <a:r>
              <a:rPr lang="en-US"/>
              <a:t>Click to edit</a:t>
            </a:r>
          </a:p>
        </p:txBody>
      </p:sp>
      <p:grpSp>
        <p:nvGrpSpPr>
          <p:cNvPr id="2" name="Group 2">
            <a:extLst>
              <a:ext uri="{FF2B5EF4-FFF2-40B4-BE49-F238E27FC236}">
                <a16:creationId xmlns:a16="http://schemas.microsoft.com/office/drawing/2014/main" id="{08E59193-A3A0-30E6-3A8C-CFFFB8F94C45}"/>
              </a:ext>
              <a:ext uri="{C183D7F6-B498-43B3-948B-1728B52AA6E4}">
                <adec:decorative xmlns:adec="http://schemas.microsoft.com/office/drawing/2017/decorative" val="1"/>
              </a:ext>
            </a:extLst>
          </p:cNvPr>
          <p:cNvGrpSpPr/>
          <p:nvPr userDrawn="1"/>
        </p:nvGrpSpPr>
        <p:grpSpPr>
          <a:xfrm rot="-5400000">
            <a:off x="8435508" y="3101506"/>
            <a:ext cx="6857998" cy="654989"/>
            <a:chOff x="0" y="0"/>
            <a:chExt cx="1993384" cy="182252"/>
          </a:xfrm>
        </p:grpSpPr>
        <p:sp>
          <p:nvSpPr>
            <p:cNvPr id="3" name="Freeform 3">
              <a:extLst>
                <a:ext uri="{FF2B5EF4-FFF2-40B4-BE49-F238E27FC236}">
                  <a16:creationId xmlns:a16="http://schemas.microsoft.com/office/drawing/2014/main" id="{E0D31D11-A3E5-685A-2EBE-0A650CDE66DB}"/>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F192B4"/>
            </a:solidFill>
          </p:spPr>
        </p:sp>
      </p:grpSp>
      <p:sp>
        <p:nvSpPr>
          <p:cNvPr id="5" name="TextBox 4">
            <a:extLst>
              <a:ext uri="{FF2B5EF4-FFF2-40B4-BE49-F238E27FC236}">
                <a16:creationId xmlns:a16="http://schemas.microsoft.com/office/drawing/2014/main" id="{AFC1B9C2-45DE-65B7-EF36-24FD589172B2}"/>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dirty="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29554809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Content-Blob">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rIns="90000"/>
          <a:lstStyle>
            <a:lvl1pPr>
              <a:defRPr sz="3200" baseline="0">
                <a:solidFill>
                  <a:srgbClr val="B15274"/>
                </a:solidFill>
              </a:defRPr>
            </a:lvl1pPr>
          </a:lstStyle>
          <a:p>
            <a:r>
              <a:rPr lang="en-GB" dirty="0"/>
              <a:t>Click to edit</a:t>
            </a:r>
            <a:endParaRPr lang="en-US" dirty="0"/>
          </a:p>
        </p:txBody>
      </p:sp>
      <p:sp>
        <p:nvSpPr>
          <p:cNvPr id="7" name="Picture 5">
            <a:extLst>
              <a:ext uri="{FF2B5EF4-FFF2-40B4-BE49-F238E27FC236}">
                <a16:creationId xmlns:a16="http://schemas.microsoft.com/office/drawing/2014/main" id="{B7BB9657-BC72-7070-9EFC-2C2344D5FE75}"/>
              </a:ext>
              <a:ext uri="{C183D7F6-B498-43B3-948B-1728B52AA6E4}">
                <adec:decorative xmlns:adec="http://schemas.microsoft.com/office/drawing/2017/decorative" val="1"/>
              </a:ext>
            </a:extLst>
          </p:cNvPr>
          <p:cNvSpPr/>
          <p:nvPr userDrawn="1"/>
        </p:nvSpPr>
        <p:spPr>
          <a:xfrm>
            <a:off x="78581" y="1205909"/>
            <a:ext cx="5836444" cy="5337766"/>
          </a:xfrm>
          <a:custGeom>
            <a:avLst/>
            <a:gdLst>
              <a:gd name="connsiteX0" fmla="*/ 2014951 w 4369304"/>
              <a:gd name="connsiteY0" fmla="*/ 4041708 h 4114026"/>
              <a:gd name="connsiteX1" fmla="*/ 1431807 w 4369304"/>
              <a:gd name="connsiteY1" fmla="*/ 4043255 h 4114026"/>
              <a:gd name="connsiteX2" fmla="*/ 1024998 w 4369304"/>
              <a:gd name="connsiteY2" fmla="*/ 4092757 h 4114026"/>
              <a:gd name="connsiteX3" fmla="*/ 817727 w 4369304"/>
              <a:gd name="connsiteY3" fmla="*/ 4111319 h 4114026"/>
              <a:gd name="connsiteX4" fmla="*/ 398544 w 4369304"/>
              <a:gd name="connsiteY4" fmla="*/ 4109773 h 4114026"/>
              <a:gd name="connsiteX5" fmla="*/ 185085 w 4369304"/>
              <a:gd name="connsiteY5" fmla="*/ 4077287 h 4114026"/>
              <a:gd name="connsiteX6" fmla="*/ 117026 w 4369304"/>
              <a:gd name="connsiteY6" fmla="*/ 3995301 h 4114026"/>
              <a:gd name="connsiteX7" fmla="*/ 70622 w 4369304"/>
              <a:gd name="connsiteY7" fmla="*/ 3767904 h 4114026"/>
              <a:gd name="connsiteX8" fmla="*/ 30405 w 4369304"/>
              <a:gd name="connsiteY8" fmla="*/ 3340955 h 4114026"/>
              <a:gd name="connsiteX9" fmla="*/ 1016 w 4369304"/>
              <a:gd name="connsiteY9" fmla="*/ 2784065 h 4114026"/>
              <a:gd name="connsiteX10" fmla="*/ 2563 w 4369304"/>
              <a:gd name="connsiteY10" fmla="*/ 2357115 h 4114026"/>
              <a:gd name="connsiteX11" fmla="*/ 18031 w 4369304"/>
              <a:gd name="connsiteY11" fmla="*/ 1815694 h 4114026"/>
              <a:gd name="connsiteX12" fmla="*/ 21124 w 4369304"/>
              <a:gd name="connsiteY12" fmla="*/ 1418136 h 4114026"/>
              <a:gd name="connsiteX13" fmla="*/ 47420 w 4369304"/>
              <a:gd name="connsiteY13" fmla="*/ 969530 h 4114026"/>
              <a:gd name="connsiteX14" fmla="*/ 155696 w 4369304"/>
              <a:gd name="connsiteY14" fmla="*/ 308997 h 4114026"/>
              <a:gd name="connsiteX15" fmla="*/ 233036 w 4369304"/>
              <a:gd name="connsiteY15" fmla="*/ 194525 h 4114026"/>
              <a:gd name="connsiteX16" fmla="*/ 429480 w 4369304"/>
              <a:gd name="connsiteY16" fmla="*/ 140383 h 4114026"/>
              <a:gd name="connsiteX17" fmla="*/ 605815 w 4369304"/>
              <a:gd name="connsiteY17" fmla="*/ 101710 h 4114026"/>
              <a:gd name="connsiteX18" fmla="*/ 943018 w 4369304"/>
              <a:gd name="connsiteY18" fmla="*/ 61490 h 4114026"/>
              <a:gd name="connsiteX19" fmla="*/ 1526162 w 4369304"/>
              <a:gd name="connsiteY19" fmla="*/ 93975 h 4114026"/>
              <a:gd name="connsiteX20" fmla="*/ 1833975 w 4369304"/>
              <a:gd name="connsiteY20" fmla="*/ 128007 h 4114026"/>
              <a:gd name="connsiteX21" fmla="*/ 2621297 w 4369304"/>
              <a:gd name="connsiteY21" fmla="*/ 118726 h 4114026"/>
              <a:gd name="connsiteX22" fmla="*/ 3040480 w 4369304"/>
              <a:gd name="connsiteY22" fmla="*/ 90881 h 4114026"/>
              <a:gd name="connsiteX23" fmla="*/ 3309624 w 4369304"/>
              <a:gd name="connsiteY23" fmla="*/ 53755 h 4114026"/>
              <a:gd name="connsiteX24" fmla="*/ 3736541 w 4369304"/>
              <a:gd name="connsiteY24" fmla="*/ 25911 h 4114026"/>
              <a:gd name="connsiteX25" fmla="*/ 4089211 w 4369304"/>
              <a:gd name="connsiteY25" fmla="*/ 1160 h 4114026"/>
              <a:gd name="connsiteX26" fmla="*/ 4158817 w 4369304"/>
              <a:gd name="connsiteY26" fmla="*/ 10442 h 4114026"/>
              <a:gd name="connsiteX27" fmla="*/ 4231517 w 4369304"/>
              <a:gd name="connsiteY27" fmla="*/ 120273 h 4114026"/>
              <a:gd name="connsiteX28" fmla="*/ 4260906 w 4369304"/>
              <a:gd name="connsiteY28" fmla="*/ 287340 h 4114026"/>
              <a:gd name="connsiteX29" fmla="*/ 4327419 w 4369304"/>
              <a:gd name="connsiteY29" fmla="*/ 650865 h 4114026"/>
              <a:gd name="connsiteX30" fmla="*/ 4367636 w 4369304"/>
              <a:gd name="connsiteY30" fmla="*/ 1071627 h 4114026"/>
              <a:gd name="connsiteX31" fmla="*/ 4362995 w 4369304"/>
              <a:gd name="connsiteY31" fmla="*/ 1305212 h 4114026"/>
              <a:gd name="connsiteX32" fmla="*/ 4347527 w 4369304"/>
              <a:gd name="connsiteY32" fmla="*/ 1792490 h 4114026"/>
              <a:gd name="connsiteX33" fmla="*/ 4332059 w 4369304"/>
              <a:gd name="connsiteY33" fmla="*/ 2171485 h 4114026"/>
              <a:gd name="connsiteX34" fmla="*/ 4328966 w 4369304"/>
              <a:gd name="connsiteY34" fmla="*/ 2760861 h 4114026"/>
              <a:gd name="connsiteX35" fmla="*/ 4305764 w 4369304"/>
              <a:gd name="connsiteY35" fmla="*/ 3384268 h 4114026"/>
              <a:gd name="connsiteX36" fmla="*/ 4285655 w 4369304"/>
              <a:gd name="connsiteY36" fmla="*/ 3628681 h 4114026"/>
              <a:gd name="connsiteX37" fmla="*/ 4256266 w 4369304"/>
              <a:gd name="connsiteY37" fmla="*/ 3795748 h 4114026"/>
              <a:gd name="connsiteX38" fmla="*/ 4177379 w 4369304"/>
              <a:gd name="connsiteY38" fmla="*/ 3885470 h 4114026"/>
              <a:gd name="connsiteX39" fmla="*/ 3540097 w 4369304"/>
              <a:gd name="connsiteY39" fmla="*/ 3934971 h 4114026"/>
              <a:gd name="connsiteX40" fmla="*/ 3236924 w 4369304"/>
              <a:gd name="connsiteY40" fmla="*/ 3973644 h 4114026"/>
              <a:gd name="connsiteX41" fmla="*/ 3111633 w 4369304"/>
              <a:gd name="connsiteY41" fmla="*/ 3987566 h 4114026"/>
              <a:gd name="connsiteX42" fmla="*/ 2861051 w 4369304"/>
              <a:gd name="connsiteY42" fmla="*/ 4030880 h 4114026"/>
              <a:gd name="connsiteX43" fmla="*/ 2621297 w 4369304"/>
              <a:gd name="connsiteY43" fmla="*/ 4061818 h 4114026"/>
              <a:gd name="connsiteX44" fmla="*/ 2016498 w 4369304"/>
              <a:gd name="connsiteY44" fmla="*/ 4050990 h 4114026"/>
              <a:gd name="connsiteX45" fmla="*/ 2014951 w 4369304"/>
              <a:gd name="connsiteY45" fmla="*/ 4041708 h 411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369304" h="4114026">
                <a:moveTo>
                  <a:pt x="2014951" y="4041708"/>
                </a:moveTo>
                <a:cubicBezTo>
                  <a:pt x="1820054" y="4041708"/>
                  <a:pt x="1626704" y="4035521"/>
                  <a:pt x="1431807" y="4043255"/>
                </a:cubicBezTo>
                <a:cubicBezTo>
                  <a:pt x="1295689" y="4049443"/>
                  <a:pt x="1161117" y="4075740"/>
                  <a:pt x="1024998" y="4092757"/>
                </a:cubicBezTo>
                <a:cubicBezTo>
                  <a:pt x="955392" y="4100491"/>
                  <a:pt x="887333" y="4111319"/>
                  <a:pt x="817727" y="4111319"/>
                </a:cubicBezTo>
                <a:cubicBezTo>
                  <a:pt x="678515" y="4114413"/>
                  <a:pt x="537756" y="4115960"/>
                  <a:pt x="398544" y="4109773"/>
                </a:cubicBezTo>
                <a:cubicBezTo>
                  <a:pt x="327391" y="4106679"/>
                  <a:pt x="256238" y="4088116"/>
                  <a:pt x="185085" y="4077287"/>
                </a:cubicBezTo>
                <a:cubicBezTo>
                  <a:pt x="152603" y="4071100"/>
                  <a:pt x="132494" y="4041708"/>
                  <a:pt x="117026" y="3995301"/>
                </a:cubicBezTo>
                <a:cubicBezTo>
                  <a:pt x="92277" y="3921049"/>
                  <a:pt x="76809" y="3845250"/>
                  <a:pt x="70622" y="3767904"/>
                </a:cubicBezTo>
                <a:cubicBezTo>
                  <a:pt x="56701" y="3625587"/>
                  <a:pt x="44326" y="3483271"/>
                  <a:pt x="30405" y="3340955"/>
                </a:cubicBezTo>
                <a:cubicBezTo>
                  <a:pt x="11844" y="3156872"/>
                  <a:pt x="2563" y="2969695"/>
                  <a:pt x="1016" y="2784065"/>
                </a:cubicBezTo>
                <a:cubicBezTo>
                  <a:pt x="-531" y="2641748"/>
                  <a:pt x="-531" y="2499432"/>
                  <a:pt x="2563" y="2357115"/>
                </a:cubicBezTo>
                <a:cubicBezTo>
                  <a:pt x="5656" y="2176126"/>
                  <a:pt x="13390" y="1996684"/>
                  <a:pt x="18031" y="1815694"/>
                </a:cubicBezTo>
                <a:cubicBezTo>
                  <a:pt x="21124" y="1682659"/>
                  <a:pt x="21124" y="1551171"/>
                  <a:pt x="21124" y="1418136"/>
                </a:cubicBezTo>
                <a:cubicBezTo>
                  <a:pt x="21124" y="1266539"/>
                  <a:pt x="36592" y="1119581"/>
                  <a:pt x="47420" y="969530"/>
                </a:cubicBezTo>
                <a:cubicBezTo>
                  <a:pt x="64435" y="740587"/>
                  <a:pt x="106199" y="524018"/>
                  <a:pt x="155696" y="308997"/>
                </a:cubicBezTo>
                <a:cubicBezTo>
                  <a:pt x="169617" y="247120"/>
                  <a:pt x="192819" y="209994"/>
                  <a:pt x="233036" y="194525"/>
                </a:cubicBezTo>
                <a:cubicBezTo>
                  <a:pt x="296455" y="168227"/>
                  <a:pt x="362967" y="149664"/>
                  <a:pt x="429480" y="140383"/>
                </a:cubicBezTo>
                <a:cubicBezTo>
                  <a:pt x="489805" y="131101"/>
                  <a:pt x="548584" y="118726"/>
                  <a:pt x="605815" y="101710"/>
                </a:cubicBezTo>
                <a:cubicBezTo>
                  <a:pt x="715638" y="67678"/>
                  <a:pt x="830101" y="55302"/>
                  <a:pt x="943018" y="61490"/>
                </a:cubicBezTo>
                <a:cubicBezTo>
                  <a:pt x="1137915" y="70771"/>
                  <a:pt x="1331265" y="80053"/>
                  <a:pt x="1526162" y="93975"/>
                </a:cubicBezTo>
                <a:cubicBezTo>
                  <a:pt x="1628251" y="101710"/>
                  <a:pt x="1730340" y="126460"/>
                  <a:pt x="1833975" y="128007"/>
                </a:cubicBezTo>
                <a:cubicBezTo>
                  <a:pt x="2096932" y="131101"/>
                  <a:pt x="2358341" y="126460"/>
                  <a:pt x="2621297" y="118726"/>
                </a:cubicBezTo>
                <a:cubicBezTo>
                  <a:pt x="2760509" y="115632"/>
                  <a:pt x="2901268" y="103257"/>
                  <a:pt x="3040480" y="90881"/>
                </a:cubicBezTo>
                <a:cubicBezTo>
                  <a:pt x="3130195" y="83147"/>
                  <a:pt x="3219909" y="69225"/>
                  <a:pt x="3309624" y="53755"/>
                </a:cubicBezTo>
                <a:cubicBezTo>
                  <a:pt x="3451929" y="29005"/>
                  <a:pt x="3594235" y="27458"/>
                  <a:pt x="3736541" y="25911"/>
                </a:cubicBezTo>
                <a:cubicBezTo>
                  <a:pt x="3854098" y="24364"/>
                  <a:pt x="3971654" y="25911"/>
                  <a:pt x="4089211" y="1160"/>
                </a:cubicBezTo>
                <a:cubicBezTo>
                  <a:pt x="4112413" y="-1934"/>
                  <a:pt x="4137162" y="1160"/>
                  <a:pt x="4158817" y="10442"/>
                </a:cubicBezTo>
                <a:cubicBezTo>
                  <a:pt x="4194394" y="24364"/>
                  <a:pt x="4220689" y="61490"/>
                  <a:pt x="4231517" y="120273"/>
                </a:cubicBezTo>
                <a:cubicBezTo>
                  <a:pt x="4242345" y="175962"/>
                  <a:pt x="4250079" y="231651"/>
                  <a:pt x="4260906" y="287340"/>
                </a:cubicBezTo>
                <a:cubicBezTo>
                  <a:pt x="4282562" y="407999"/>
                  <a:pt x="4310404" y="527112"/>
                  <a:pt x="4327419" y="650865"/>
                </a:cubicBezTo>
                <a:cubicBezTo>
                  <a:pt x="4345980" y="790088"/>
                  <a:pt x="4358355" y="930858"/>
                  <a:pt x="4367636" y="1071627"/>
                </a:cubicBezTo>
                <a:cubicBezTo>
                  <a:pt x="4372276" y="1148973"/>
                  <a:pt x="4366089" y="1227866"/>
                  <a:pt x="4362995" y="1305212"/>
                </a:cubicBezTo>
                <a:cubicBezTo>
                  <a:pt x="4358355" y="1467638"/>
                  <a:pt x="4353714" y="1630064"/>
                  <a:pt x="4347527" y="1792490"/>
                </a:cubicBezTo>
                <a:cubicBezTo>
                  <a:pt x="4342887" y="1919338"/>
                  <a:pt x="4333606" y="2044638"/>
                  <a:pt x="4332059" y="2171485"/>
                </a:cubicBezTo>
                <a:cubicBezTo>
                  <a:pt x="4328966" y="2367944"/>
                  <a:pt x="4325872" y="2564402"/>
                  <a:pt x="4328966" y="2760861"/>
                </a:cubicBezTo>
                <a:cubicBezTo>
                  <a:pt x="4333606" y="2969695"/>
                  <a:pt x="4325872" y="3176981"/>
                  <a:pt x="4305764" y="3384268"/>
                </a:cubicBezTo>
                <a:cubicBezTo>
                  <a:pt x="4298030" y="3464708"/>
                  <a:pt x="4294936" y="3548242"/>
                  <a:pt x="4285655" y="3628681"/>
                </a:cubicBezTo>
                <a:cubicBezTo>
                  <a:pt x="4277921" y="3684370"/>
                  <a:pt x="4268640" y="3740059"/>
                  <a:pt x="4256266" y="3795748"/>
                </a:cubicBezTo>
                <a:cubicBezTo>
                  <a:pt x="4243891" y="3854531"/>
                  <a:pt x="4217596" y="3880829"/>
                  <a:pt x="4177379" y="3885470"/>
                </a:cubicBezTo>
                <a:cubicBezTo>
                  <a:pt x="3965467" y="3908673"/>
                  <a:pt x="3752009" y="3924143"/>
                  <a:pt x="3540097" y="3934971"/>
                </a:cubicBezTo>
                <a:cubicBezTo>
                  <a:pt x="3439555" y="3939612"/>
                  <a:pt x="3337466" y="3961269"/>
                  <a:pt x="3236924" y="3973644"/>
                </a:cubicBezTo>
                <a:cubicBezTo>
                  <a:pt x="3195160" y="3978285"/>
                  <a:pt x="3153397" y="3979831"/>
                  <a:pt x="3111633" y="3987566"/>
                </a:cubicBezTo>
                <a:cubicBezTo>
                  <a:pt x="3028106" y="4001489"/>
                  <a:pt x="2944578" y="4018504"/>
                  <a:pt x="2861051" y="4030880"/>
                </a:cubicBezTo>
                <a:cubicBezTo>
                  <a:pt x="2780618" y="4043255"/>
                  <a:pt x="2700184" y="4060271"/>
                  <a:pt x="2621297" y="4061818"/>
                </a:cubicBezTo>
                <a:cubicBezTo>
                  <a:pt x="2420213" y="4061818"/>
                  <a:pt x="2217582" y="4054084"/>
                  <a:pt x="2016498" y="4050990"/>
                </a:cubicBezTo>
                <a:lnTo>
                  <a:pt x="2014951" y="4041708"/>
                </a:lnTo>
                <a:close/>
              </a:path>
            </a:pathLst>
          </a:custGeom>
          <a:solidFill>
            <a:srgbClr val="ADD0F0"/>
          </a:solidFill>
          <a:ln w="15449" cap="flat">
            <a:noFill/>
            <a:prstDash val="solid"/>
            <a:miter/>
          </a:ln>
        </p:spPr>
        <p:txBody>
          <a:bodyPr rtlCol="0" anchor="ctr"/>
          <a:lstStyle/>
          <a:p>
            <a:endParaRPr lang="en-US"/>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81885" y="1470244"/>
            <a:ext cx="5022887" cy="5022630"/>
          </a:xfrm>
          <a:prstGeom prst="rect">
            <a:avLst/>
          </a:prstGeom>
        </p:spPr>
        <p:txBody>
          <a:bodyPr lIns="0" rIns="90000"/>
          <a:lstStyle>
            <a:lvl1pPr marL="0" indent="0">
              <a:buFontTx/>
              <a:buNone/>
              <a:defRPr sz="2400"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dirty="0"/>
              <a:t>Click to edit text</a:t>
            </a:r>
          </a:p>
          <a:p>
            <a:pPr lvl="1"/>
            <a:r>
              <a:rPr lang="en-GB" dirty="0"/>
              <a:t>Bullet level</a:t>
            </a:r>
          </a:p>
          <a:p>
            <a:pPr lvl="2"/>
            <a:r>
              <a:rPr lang="en-GB" dirty="0"/>
              <a:t>Second level</a:t>
            </a:r>
          </a:p>
        </p:txBody>
      </p:sp>
      <p:sp>
        <p:nvSpPr>
          <p:cNvPr id="6" name="Content Placeholder 2">
            <a:extLst>
              <a:ext uri="{FF2B5EF4-FFF2-40B4-BE49-F238E27FC236}">
                <a16:creationId xmlns:a16="http://schemas.microsoft.com/office/drawing/2014/main" id="{613C50CF-7625-3423-D7C1-AB8CCED37FEC}"/>
              </a:ext>
            </a:extLst>
          </p:cNvPr>
          <p:cNvSpPr>
            <a:spLocks noGrp="1"/>
          </p:cNvSpPr>
          <p:nvPr>
            <p:ph idx="10" hasCustomPrompt="1"/>
          </p:nvPr>
        </p:nvSpPr>
        <p:spPr>
          <a:xfrm>
            <a:off x="6096000" y="1470244"/>
            <a:ext cx="5022887" cy="5022630"/>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grpSp>
        <p:nvGrpSpPr>
          <p:cNvPr id="2" name="Group 2">
            <a:extLst>
              <a:ext uri="{FF2B5EF4-FFF2-40B4-BE49-F238E27FC236}">
                <a16:creationId xmlns:a16="http://schemas.microsoft.com/office/drawing/2014/main" id="{08E59193-A3A0-30E6-3A8C-CFFFB8F94C45}"/>
              </a:ext>
              <a:ext uri="{C183D7F6-B498-43B3-948B-1728B52AA6E4}">
                <adec:decorative xmlns:adec="http://schemas.microsoft.com/office/drawing/2017/decorative" val="1"/>
              </a:ext>
            </a:extLst>
          </p:cNvPr>
          <p:cNvGrpSpPr/>
          <p:nvPr userDrawn="1"/>
        </p:nvGrpSpPr>
        <p:grpSpPr>
          <a:xfrm rot="-5400000">
            <a:off x="8435508" y="3101506"/>
            <a:ext cx="6857998" cy="654989"/>
            <a:chOff x="0" y="0"/>
            <a:chExt cx="1993384" cy="182252"/>
          </a:xfrm>
        </p:grpSpPr>
        <p:sp>
          <p:nvSpPr>
            <p:cNvPr id="3" name="Freeform 3">
              <a:extLst>
                <a:ext uri="{FF2B5EF4-FFF2-40B4-BE49-F238E27FC236}">
                  <a16:creationId xmlns:a16="http://schemas.microsoft.com/office/drawing/2014/main" id="{E0D31D11-A3E5-685A-2EBE-0A650CDE66DB}"/>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F192B4"/>
            </a:solidFill>
          </p:spPr>
        </p:sp>
      </p:grpSp>
      <p:sp>
        <p:nvSpPr>
          <p:cNvPr id="5" name="TextBox 4">
            <a:extLst>
              <a:ext uri="{FF2B5EF4-FFF2-40B4-BE49-F238E27FC236}">
                <a16:creationId xmlns:a16="http://schemas.microsoft.com/office/drawing/2014/main" id="{AFC1B9C2-45DE-65B7-EF36-24FD589172B2}"/>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638818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Content-Blob">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rIns="90000"/>
          <a:lstStyle>
            <a:lvl1pPr>
              <a:defRPr sz="3200" baseline="0">
                <a:solidFill>
                  <a:srgbClr val="B15274"/>
                </a:solidFill>
              </a:defRPr>
            </a:lvl1pPr>
          </a:lstStyle>
          <a:p>
            <a:r>
              <a:rPr lang="en-GB" dirty="0"/>
              <a:t>Click to edit</a:t>
            </a:r>
            <a:endParaRPr lang="en-US" dirty="0"/>
          </a:p>
        </p:txBody>
      </p:sp>
      <p:sp>
        <p:nvSpPr>
          <p:cNvPr id="4" name="Picture 4">
            <a:extLst>
              <a:ext uri="{FF2B5EF4-FFF2-40B4-BE49-F238E27FC236}">
                <a16:creationId xmlns:a16="http://schemas.microsoft.com/office/drawing/2014/main" id="{7F9051B8-6A0F-FA37-0CF4-7373DF660A74}"/>
              </a:ext>
              <a:ext uri="{C183D7F6-B498-43B3-948B-1728B52AA6E4}">
                <adec:decorative xmlns:adec="http://schemas.microsoft.com/office/drawing/2017/decorative" val="1"/>
              </a:ext>
            </a:extLst>
          </p:cNvPr>
          <p:cNvSpPr/>
          <p:nvPr userDrawn="1"/>
        </p:nvSpPr>
        <p:spPr>
          <a:xfrm>
            <a:off x="230533" y="1009291"/>
            <a:ext cx="5447342" cy="5598543"/>
          </a:xfrm>
          <a:custGeom>
            <a:avLst/>
            <a:gdLst>
              <a:gd name="connsiteX0" fmla="*/ 4570229 w 4570515"/>
              <a:gd name="connsiteY0" fmla="*/ 763192 h 2758286"/>
              <a:gd name="connsiteX1" fmla="*/ 4540684 w 4570515"/>
              <a:gd name="connsiteY1" fmla="*/ 1372800 h 2758286"/>
              <a:gd name="connsiteX2" fmla="*/ 4504322 w 4570515"/>
              <a:gd name="connsiteY2" fmla="*/ 1868676 h 2758286"/>
              <a:gd name="connsiteX3" fmla="*/ 4404325 w 4570515"/>
              <a:gd name="connsiteY3" fmla="*/ 2603390 h 2758286"/>
              <a:gd name="connsiteX4" fmla="*/ 4240694 w 4570515"/>
              <a:gd name="connsiteY4" fmla="*/ 2755792 h 2758286"/>
              <a:gd name="connsiteX5" fmla="*/ 3974793 w 4570515"/>
              <a:gd name="connsiteY5" fmla="*/ 2751243 h 2758286"/>
              <a:gd name="connsiteX6" fmla="*/ 3604350 w 4570515"/>
              <a:gd name="connsiteY6" fmla="*/ 2746694 h 2758286"/>
              <a:gd name="connsiteX7" fmla="*/ 3249816 w 4570515"/>
              <a:gd name="connsiteY7" fmla="*/ 2739870 h 2758286"/>
              <a:gd name="connsiteX8" fmla="*/ 2395298 w 4570515"/>
              <a:gd name="connsiteY8" fmla="*/ 2689827 h 2758286"/>
              <a:gd name="connsiteX9" fmla="*/ 1981674 w 4570515"/>
              <a:gd name="connsiteY9" fmla="*/ 2664806 h 2758286"/>
              <a:gd name="connsiteX10" fmla="*/ 1345331 w 4570515"/>
              <a:gd name="connsiteY10" fmla="*/ 2646609 h 2758286"/>
              <a:gd name="connsiteX11" fmla="*/ 620354 w 4570515"/>
              <a:gd name="connsiteY11" fmla="*/ 2617038 h 2758286"/>
              <a:gd name="connsiteX12" fmla="*/ 365816 w 4570515"/>
              <a:gd name="connsiteY12" fmla="*/ 2592017 h 2758286"/>
              <a:gd name="connsiteX13" fmla="*/ 190822 w 4570515"/>
              <a:gd name="connsiteY13" fmla="*/ 2551073 h 2758286"/>
              <a:gd name="connsiteX14" fmla="*/ 149914 w 4570515"/>
              <a:gd name="connsiteY14" fmla="*/ 2498756 h 2758286"/>
              <a:gd name="connsiteX15" fmla="*/ 120370 w 4570515"/>
              <a:gd name="connsiteY15" fmla="*/ 2243994 h 2758286"/>
              <a:gd name="connsiteX16" fmla="*/ 97643 w 4570515"/>
              <a:gd name="connsiteY16" fmla="*/ 1841380 h 2758286"/>
              <a:gd name="connsiteX17" fmla="*/ 79462 w 4570515"/>
              <a:gd name="connsiteY17" fmla="*/ 1507005 h 2758286"/>
              <a:gd name="connsiteX18" fmla="*/ 49917 w 4570515"/>
              <a:gd name="connsiteY18" fmla="*/ 1236321 h 2758286"/>
              <a:gd name="connsiteX19" fmla="*/ 20373 w 4570515"/>
              <a:gd name="connsiteY19" fmla="*/ 867826 h 2758286"/>
              <a:gd name="connsiteX20" fmla="*/ 2191 w 4570515"/>
              <a:gd name="connsiteY20" fmla="*/ 547099 h 2758286"/>
              <a:gd name="connsiteX21" fmla="*/ 29463 w 4570515"/>
              <a:gd name="connsiteY21" fmla="*/ 228647 h 2758286"/>
              <a:gd name="connsiteX22" fmla="*/ 47645 w 4570515"/>
              <a:gd name="connsiteY22" fmla="*/ 171781 h 2758286"/>
              <a:gd name="connsiteX23" fmla="*/ 152187 w 4570515"/>
              <a:gd name="connsiteY23" fmla="*/ 101266 h 2758286"/>
              <a:gd name="connsiteX24" fmla="*/ 527175 w 4570515"/>
              <a:gd name="connsiteY24" fmla="*/ 119463 h 2758286"/>
              <a:gd name="connsiteX25" fmla="*/ 843074 w 4570515"/>
              <a:gd name="connsiteY25" fmla="*/ 133111 h 2758286"/>
              <a:gd name="connsiteX26" fmla="*/ 1808952 w 4570515"/>
              <a:gd name="connsiteY26" fmla="*/ 117189 h 2758286"/>
              <a:gd name="connsiteX27" fmla="*/ 2358935 w 4570515"/>
              <a:gd name="connsiteY27" fmla="*/ 103541 h 2758286"/>
              <a:gd name="connsiteX28" fmla="*/ 2920281 w 4570515"/>
              <a:gd name="connsiteY28" fmla="*/ 76245 h 2758286"/>
              <a:gd name="connsiteX29" fmla="*/ 3404357 w 4570515"/>
              <a:gd name="connsiteY29" fmla="*/ 46674 h 2758286"/>
              <a:gd name="connsiteX30" fmla="*/ 3761163 w 4570515"/>
              <a:gd name="connsiteY30" fmla="*/ 8005 h 2758286"/>
              <a:gd name="connsiteX31" fmla="*/ 4479323 w 4570515"/>
              <a:gd name="connsiteY31" fmla="*/ 103541 h 2758286"/>
              <a:gd name="connsiteX32" fmla="*/ 4549775 w 4570515"/>
              <a:gd name="connsiteY32" fmla="*/ 194527 h 2758286"/>
              <a:gd name="connsiteX33" fmla="*/ 4570229 w 4570515"/>
              <a:gd name="connsiteY33" fmla="*/ 763192 h 2758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70515" h="2758286">
                <a:moveTo>
                  <a:pt x="4570229" y="763192"/>
                </a:moveTo>
                <a:cubicBezTo>
                  <a:pt x="4572501" y="967911"/>
                  <a:pt x="4561138" y="1170356"/>
                  <a:pt x="4540684" y="1372800"/>
                </a:cubicBezTo>
                <a:cubicBezTo>
                  <a:pt x="4527048" y="1536576"/>
                  <a:pt x="4515685" y="1702626"/>
                  <a:pt x="4504322" y="1868676"/>
                </a:cubicBezTo>
                <a:cubicBezTo>
                  <a:pt x="4486140" y="2114339"/>
                  <a:pt x="4454323" y="2360002"/>
                  <a:pt x="4404325" y="2603390"/>
                </a:cubicBezTo>
                <a:cubicBezTo>
                  <a:pt x="4379326" y="2721673"/>
                  <a:pt x="4361144" y="2744419"/>
                  <a:pt x="4240694" y="2755792"/>
                </a:cubicBezTo>
                <a:cubicBezTo>
                  <a:pt x="4152060" y="2762616"/>
                  <a:pt x="4063427" y="2753518"/>
                  <a:pt x="3974793" y="2751243"/>
                </a:cubicBezTo>
                <a:cubicBezTo>
                  <a:pt x="3852070" y="2748969"/>
                  <a:pt x="3727074" y="2746694"/>
                  <a:pt x="3604350" y="2746694"/>
                </a:cubicBezTo>
                <a:cubicBezTo>
                  <a:pt x="3486172" y="2744419"/>
                  <a:pt x="3367994" y="2746694"/>
                  <a:pt x="3249816" y="2739870"/>
                </a:cubicBezTo>
                <a:cubicBezTo>
                  <a:pt x="2965734" y="2723947"/>
                  <a:pt x="2679380" y="2708025"/>
                  <a:pt x="2395298" y="2689827"/>
                </a:cubicBezTo>
                <a:cubicBezTo>
                  <a:pt x="2256666" y="2680729"/>
                  <a:pt x="2120306" y="2673905"/>
                  <a:pt x="1981674" y="2664806"/>
                </a:cubicBezTo>
                <a:cubicBezTo>
                  <a:pt x="1770317" y="2651158"/>
                  <a:pt x="1556688" y="2639785"/>
                  <a:pt x="1345331" y="2646609"/>
                </a:cubicBezTo>
                <a:cubicBezTo>
                  <a:pt x="1104429" y="2651158"/>
                  <a:pt x="861255" y="2642060"/>
                  <a:pt x="620354" y="2617038"/>
                </a:cubicBezTo>
                <a:cubicBezTo>
                  <a:pt x="536266" y="2607940"/>
                  <a:pt x="449905" y="2603390"/>
                  <a:pt x="365816" y="2592017"/>
                </a:cubicBezTo>
                <a:cubicBezTo>
                  <a:pt x="306727" y="2582918"/>
                  <a:pt x="249911" y="2566996"/>
                  <a:pt x="190822" y="2551073"/>
                </a:cubicBezTo>
                <a:cubicBezTo>
                  <a:pt x="168095" y="2544249"/>
                  <a:pt x="149914" y="2523777"/>
                  <a:pt x="149914" y="2498756"/>
                </a:cubicBezTo>
                <a:cubicBezTo>
                  <a:pt x="140823" y="2414594"/>
                  <a:pt x="127188" y="2330431"/>
                  <a:pt x="120370" y="2243994"/>
                </a:cubicBezTo>
                <a:cubicBezTo>
                  <a:pt x="111279" y="2109789"/>
                  <a:pt x="104461" y="1975585"/>
                  <a:pt x="97643" y="1841380"/>
                </a:cubicBezTo>
                <a:cubicBezTo>
                  <a:pt x="90825" y="1729922"/>
                  <a:pt x="88552" y="1618463"/>
                  <a:pt x="79462" y="1507005"/>
                </a:cubicBezTo>
                <a:cubicBezTo>
                  <a:pt x="72644" y="1416019"/>
                  <a:pt x="56735" y="1327307"/>
                  <a:pt x="49917" y="1236321"/>
                </a:cubicBezTo>
                <a:cubicBezTo>
                  <a:pt x="38554" y="1113489"/>
                  <a:pt x="29463" y="990658"/>
                  <a:pt x="20373" y="867826"/>
                </a:cubicBezTo>
                <a:cubicBezTo>
                  <a:pt x="13555" y="760917"/>
                  <a:pt x="6737" y="654008"/>
                  <a:pt x="2191" y="547099"/>
                </a:cubicBezTo>
                <a:cubicBezTo>
                  <a:pt x="-4626" y="440190"/>
                  <a:pt x="4464" y="333281"/>
                  <a:pt x="29463" y="228647"/>
                </a:cubicBezTo>
                <a:cubicBezTo>
                  <a:pt x="34009" y="208175"/>
                  <a:pt x="40827" y="189978"/>
                  <a:pt x="47645" y="171781"/>
                </a:cubicBezTo>
                <a:cubicBezTo>
                  <a:pt x="61281" y="126287"/>
                  <a:pt x="104461" y="96717"/>
                  <a:pt x="152187" y="101266"/>
                </a:cubicBezTo>
                <a:cubicBezTo>
                  <a:pt x="277183" y="108090"/>
                  <a:pt x="402179" y="114914"/>
                  <a:pt x="527175" y="119463"/>
                </a:cubicBezTo>
                <a:cubicBezTo>
                  <a:pt x="631717" y="124013"/>
                  <a:pt x="738532" y="130837"/>
                  <a:pt x="843074" y="133111"/>
                </a:cubicBezTo>
                <a:cubicBezTo>
                  <a:pt x="1165791" y="139935"/>
                  <a:pt x="1486235" y="130837"/>
                  <a:pt x="1808952" y="117189"/>
                </a:cubicBezTo>
                <a:cubicBezTo>
                  <a:pt x="1993037" y="110365"/>
                  <a:pt x="2177123" y="110365"/>
                  <a:pt x="2358935" y="103541"/>
                </a:cubicBezTo>
                <a:cubicBezTo>
                  <a:pt x="2545293" y="96717"/>
                  <a:pt x="2731650" y="87618"/>
                  <a:pt x="2920281" y="76245"/>
                </a:cubicBezTo>
                <a:cubicBezTo>
                  <a:pt x="3081640" y="67146"/>
                  <a:pt x="3242998" y="60322"/>
                  <a:pt x="3404357" y="46674"/>
                </a:cubicBezTo>
                <a:cubicBezTo>
                  <a:pt x="3522535" y="35301"/>
                  <a:pt x="3642985" y="19379"/>
                  <a:pt x="3761163" y="8005"/>
                </a:cubicBezTo>
                <a:cubicBezTo>
                  <a:pt x="4004337" y="-17016"/>
                  <a:pt x="4249784" y="17104"/>
                  <a:pt x="4479323" y="103541"/>
                </a:cubicBezTo>
                <a:cubicBezTo>
                  <a:pt x="4522503" y="119463"/>
                  <a:pt x="4547502" y="146759"/>
                  <a:pt x="4549775" y="194527"/>
                </a:cubicBezTo>
                <a:cubicBezTo>
                  <a:pt x="4554320" y="365127"/>
                  <a:pt x="4561138" y="531177"/>
                  <a:pt x="4570229" y="763192"/>
                </a:cubicBezTo>
                <a:close/>
              </a:path>
            </a:pathLst>
          </a:custGeom>
          <a:solidFill>
            <a:srgbClr val="F5C946">
              <a:alpha val="55000"/>
            </a:srgbClr>
          </a:solidFill>
          <a:ln w="22699" cap="flat">
            <a:noFill/>
            <a:prstDash val="solid"/>
            <a:miter/>
          </a:ln>
        </p:spPr>
        <p:txBody>
          <a:bodyPr rtlCol="0" anchor="ctr"/>
          <a:lstStyle/>
          <a:p>
            <a:endParaRPr lang="en-US"/>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81885" y="1470244"/>
            <a:ext cx="5022887" cy="5022630"/>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sp>
        <p:nvSpPr>
          <p:cNvPr id="6" name="Content Placeholder 2">
            <a:extLst>
              <a:ext uri="{FF2B5EF4-FFF2-40B4-BE49-F238E27FC236}">
                <a16:creationId xmlns:a16="http://schemas.microsoft.com/office/drawing/2014/main" id="{613C50CF-7625-3423-D7C1-AB8CCED37FEC}"/>
              </a:ext>
            </a:extLst>
          </p:cNvPr>
          <p:cNvSpPr>
            <a:spLocks noGrp="1"/>
          </p:cNvSpPr>
          <p:nvPr>
            <p:ph idx="10" hasCustomPrompt="1"/>
          </p:nvPr>
        </p:nvSpPr>
        <p:spPr>
          <a:xfrm>
            <a:off x="6096000" y="1470244"/>
            <a:ext cx="5022887" cy="5022630"/>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grpSp>
        <p:nvGrpSpPr>
          <p:cNvPr id="2" name="Group 2">
            <a:extLst>
              <a:ext uri="{FF2B5EF4-FFF2-40B4-BE49-F238E27FC236}">
                <a16:creationId xmlns:a16="http://schemas.microsoft.com/office/drawing/2014/main" id="{08E59193-A3A0-30E6-3A8C-CFFFB8F94C45}"/>
              </a:ext>
              <a:ext uri="{C183D7F6-B498-43B3-948B-1728B52AA6E4}">
                <adec:decorative xmlns:adec="http://schemas.microsoft.com/office/drawing/2017/decorative" val="1"/>
              </a:ext>
            </a:extLst>
          </p:cNvPr>
          <p:cNvGrpSpPr/>
          <p:nvPr userDrawn="1"/>
        </p:nvGrpSpPr>
        <p:grpSpPr>
          <a:xfrm rot="-5400000">
            <a:off x="8435508" y="3101506"/>
            <a:ext cx="6857998" cy="654989"/>
            <a:chOff x="0" y="0"/>
            <a:chExt cx="1993384" cy="182252"/>
          </a:xfrm>
        </p:grpSpPr>
        <p:sp>
          <p:nvSpPr>
            <p:cNvPr id="3" name="Freeform 3">
              <a:extLst>
                <a:ext uri="{FF2B5EF4-FFF2-40B4-BE49-F238E27FC236}">
                  <a16:creationId xmlns:a16="http://schemas.microsoft.com/office/drawing/2014/main" id="{E0D31D11-A3E5-685A-2EBE-0A650CDE66DB}"/>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F192B4"/>
            </a:solidFill>
          </p:spPr>
        </p:sp>
      </p:grpSp>
      <p:sp>
        <p:nvSpPr>
          <p:cNvPr id="5" name="TextBox 4">
            <a:extLst>
              <a:ext uri="{FF2B5EF4-FFF2-40B4-BE49-F238E27FC236}">
                <a16:creationId xmlns:a16="http://schemas.microsoft.com/office/drawing/2014/main" id="{AFC1B9C2-45DE-65B7-EF36-24FD589172B2}"/>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1704715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Content-Pebble-Left">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rIns="90000"/>
          <a:lstStyle>
            <a:lvl1pPr>
              <a:defRPr sz="3200" baseline="0">
                <a:solidFill>
                  <a:srgbClr val="B15274"/>
                </a:solidFill>
              </a:defRPr>
            </a:lvl1pPr>
          </a:lstStyle>
          <a:p>
            <a:r>
              <a:rPr lang="en-GB" dirty="0"/>
              <a:t>Click to edit</a:t>
            </a:r>
            <a:endParaRPr lang="en-US" dirty="0"/>
          </a:p>
        </p:txBody>
      </p:sp>
      <p:sp>
        <p:nvSpPr>
          <p:cNvPr id="2" name="Picture Placeholder 47">
            <a:extLst>
              <a:ext uri="{FF2B5EF4-FFF2-40B4-BE49-F238E27FC236}">
                <a16:creationId xmlns:a16="http://schemas.microsoft.com/office/drawing/2014/main" id="{E6E49DD5-550C-9257-424C-6F84C1CE75D4}"/>
              </a:ext>
            </a:extLst>
          </p:cNvPr>
          <p:cNvSpPr>
            <a:spLocks noGrp="1"/>
          </p:cNvSpPr>
          <p:nvPr>
            <p:ph type="pic" sz="quarter" idx="14" hasCustomPrompt="1"/>
          </p:nvPr>
        </p:nvSpPr>
        <p:spPr>
          <a:xfrm>
            <a:off x="243816" y="1178981"/>
            <a:ext cx="4632984" cy="4093986"/>
          </a:xfrm>
          <a:custGeom>
            <a:avLst/>
            <a:gdLst>
              <a:gd name="connsiteX0" fmla="*/ 2020018 w 5047470"/>
              <a:gd name="connsiteY0" fmla="*/ 0 h 3531036"/>
              <a:gd name="connsiteX1" fmla="*/ 2024920 w 5047470"/>
              <a:gd name="connsiteY1" fmla="*/ 0 h 3531036"/>
              <a:gd name="connsiteX2" fmla="*/ 2275186 w 5047470"/>
              <a:gd name="connsiteY2" fmla="*/ 5334 h 3531036"/>
              <a:gd name="connsiteX3" fmla="*/ 4233310 w 5047470"/>
              <a:gd name="connsiteY3" fmla="*/ 509457 h 3531036"/>
              <a:gd name="connsiteX4" fmla="*/ 4741974 w 5047470"/>
              <a:gd name="connsiteY4" fmla="*/ 3216818 h 3531036"/>
              <a:gd name="connsiteX5" fmla="*/ 286933 w 5047470"/>
              <a:gd name="connsiteY5" fmla="*/ 3216818 h 3531036"/>
              <a:gd name="connsiteX6" fmla="*/ 827495 w 5047470"/>
              <a:gd name="connsiteY6" fmla="*/ 245214 h 3531036"/>
              <a:gd name="connsiteX7" fmla="*/ 1777462 w 5047470"/>
              <a:gd name="connsiteY7" fmla="*/ 6800 h 353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47470" h="3531036">
                <a:moveTo>
                  <a:pt x="2020018" y="0"/>
                </a:moveTo>
                <a:lnTo>
                  <a:pt x="2024920" y="0"/>
                </a:lnTo>
                <a:lnTo>
                  <a:pt x="2275186" y="5334"/>
                </a:lnTo>
                <a:cubicBezTo>
                  <a:pt x="3042689" y="39314"/>
                  <a:pt x="3866328" y="230869"/>
                  <a:pt x="4233310" y="509457"/>
                </a:cubicBezTo>
                <a:cubicBezTo>
                  <a:pt x="4885723" y="1004725"/>
                  <a:pt x="5399704" y="2765591"/>
                  <a:pt x="4741974" y="3216818"/>
                </a:cubicBezTo>
                <a:cubicBezTo>
                  <a:pt x="4084245" y="3668045"/>
                  <a:pt x="918081" y="3602215"/>
                  <a:pt x="286933" y="3216818"/>
                </a:cubicBezTo>
                <a:cubicBezTo>
                  <a:pt x="-344215" y="2831420"/>
                  <a:pt x="169766" y="696441"/>
                  <a:pt x="827495" y="245214"/>
                </a:cubicBezTo>
                <a:cubicBezTo>
                  <a:pt x="1033036" y="104205"/>
                  <a:pt x="1379001" y="28766"/>
                  <a:pt x="1777462" y="6800"/>
                </a:cubicBezTo>
                <a:close/>
              </a:path>
            </a:pathLst>
          </a:custGeom>
        </p:spPr>
        <p:txBody>
          <a:bodyPr wrap="square">
            <a:noAutofit/>
          </a:bodyPr>
          <a:lstStyle/>
          <a:p>
            <a:r>
              <a:rPr lang="en-US"/>
              <a:t> </a:t>
            </a:r>
          </a:p>
        </p:txBody>
      </p:sp>
      <p:sp>
        <p:nvSpPr>
          <p:cNvPr id="16" name="Picture Placeholder 15">
            <a:extLst>
              <a:ext uri="{FF2B5EF4-FFF2-40B4-BE49-F238E27FC236}">
                <a16:creationId xmlns:a16="http://schemas.microsoft.com/office/drawing/2014/main" id="{1F06F181-EF0F-68FA-60E5-D566B1226EF8}"/>
              </a:ext>
              <a:ext uri="{C183D7F6-B498-43B3-948B-1728B52AA6E4}">
                <adec:decorative xmlns:adec="http://schemas.microsoft.com/office/drawing/2017/decorative" val="1"/>
              </a:ext>
            </a:extLst>
          </p:cNvPr>
          <p:cNvSpPr>
            <a:spLocks noGrp="1"/>
          </p:cNvSpPr>
          <p:nvPr>
            <p:ph type="pic" sz="quarter" idx="24" hasCustomPrompt="1"/>
          </p:nvPr>
        </p:nvSpPr>
        <p:spPr>
          <a:xfrm>
            <a:off x="738651" y="5669571"/>
            <a:ext cx="3643313" cy="579437"/>
          </a:xfrm>
          <a:prstGeom prst="rect">
            <a:avLst/>
          </a:prstGeom>
          <a:blipFill>
            <a:blip r:embed="rId2"/>
            <a:stretch>
              <a:fillRect l="-412" r="-412"/>
            </a:stretch>
          </a:blipFill>
        </p:spPr>
        <p:txBody>
          <a:bodyPr/>
          <a:lstStyle/>
          <a:p>
            <a:r>
              <a:rPr lang="en-US"/>
              <a:t> </a:t>
            </a:r>
          </a:p>
        </p:txBody>
      </p:sp>
      <p:sp>
        <p:nvSpPr>
          <p:cNvPr id="8" name="Text Placeholder 41">
            <a:extLst>
              <a:ext uri="{FF2B5EF4-FFF2-40B4-BE49-F238E27FC236}">
                <a16:creationId xmlns:a16="http://schemas.microsoft.com/office/drawing/2014/main" id="{CD5E8960-9ED3-2081-B390-CBF38C392AC5}"/>
              </a:ext>
            </a:extLst>
          </p:cNvPr>
          <p:cNvSpPr>
            <a:spLocks noGrp="1"/>
          </p:cNvSpPr>
          <p:nvPr>
            <p:ph type="body" sz="quarter" idx="23"/>
          </p:nvPr>
        </p:nvSpPr>
        <p:spPr>
          <a:xfrm>
            <a:off x="1008217" y="5752121"/>
            <a:ext cx="2830459" cy="414338"/>
          </a:xfrm>
          <a:prstGeom prst="rect">
            <a:avLst/>
          </a:prstGeom>
          <a:noFill/>
        </p:spPr>
        <p:txBody>
          <a:bodyPr anchor="ctr" anchorCtr="0"/>
          <a:lstStyle>
            <a:lvl1pPr algn="ctr">
              <a:defRPr sz="1400" b="1" i="0" baseline="0">
                <a:solidFill>
                  <a:schemeClr val="tx1"/>
                </a:solidFill>
              </a:defRPr>
            </a:lvl1pPr>
          </a:lstStyle>
          <a:p>
            <a:pPr lvl="0"/>
            <a:r>
              <a:rPr lang="en-US"/>
              <a:t>Click to edit</a:t>
            </a:r>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5213534" y="1065876"/>
            <a:ext cx="5905354" cy="5183131"/>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dirty="0"/>
              <a:t>Click to edit text</a:t>
            </a:r>
          </a:p>
          <a:p>
            <a:pPr lvl="1"/>
            <a:r>
              <a:rPr lang="en-GB" dirty="0"/>
              <a:t>Bullet level</a:t>
            </a:r>
          </a:p>
          <a:p>
            <a:pPr lvl="2"/>
            <a:r>
              <a:rPr lang="en-GB" dirty="0"/>
              <a:t>Second level</a:t>
            </a:r>
          </a:p>
        </p:txBody>
      </p:sp>
      <p:grpSp>
        <p:nvGrpSpPr>
          <p:cNvPr id="5" name="Group 2">
            <a:extLst>
              <a:ext uri="{FF2B5EF4-FFF2-40B4-BE49-F238E27FC236}">
                <a16:creationId xmlns:a16="http://schemas.microsoft.com/office/drawing/2014/main" id="{821DB049-EE30-C60F-4BE8-EC4BF44F3BAC}"/>
              </a:ext>
              <a:ext uri="{C183D7F6-B498-43B3-948B-1728B52AA6E4}">
                <adec:decorative xmlns:adec="http://schemas.microsoft.com/office/drawing/2017/decorative" val="1"/>
              </a:ext>
            </a:extLst>
          </p:cNvPr>
          <p:cNvGrpSpPr/>
          <p:nvPr userDrawn="1"/>
        </p:nvGrpSpPr>
        <p:grpSpPr>
          <a:xfrm rot="-5400000">
            <a:off x="8435508" y="3101506"/>
            <a:ext cx="6857998" cy="654989"/>
            <a:chOff x="0" y="0"/>
            <a:chExt cx="1993384" cy="182252"/>
          </a:xfrm>
        </p:grpSpPr>
        <p:sp>
          <p:nvSpPr>
            <p:cNvPr id="6" name="Freeform 3">
              <a:extLst>
                <a:ext uri="{FF2B5EF4-FFF2-40B4-BE49-F238E27FC236}">
                  <a16:creationId xmlns:a16="http://schemas.microsoft.com/office/drawing/2014/main" id="{74C30591-6FD3-9022-64B0-DA6538303BBF}"/>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F192B4"/>
            </a:solidFill>
          </p:spPr>
        </p:sp>
      </p:grpSp>
      <p:sp>
        <p:nvSpPr>
          <p:cNvPr id="7" name="TextBox 4">
            <a:extLst>
              <a:ext uri="{FF2B5EF4-FFF2-40B4-BE49-F238E27FC236}">
                <a16:creationId xmlns:a16="http://schemas.microsoft.com/office/drawing/2014/main" id="{D58DDF2A-AC69-11D0-7197-CFA5E5AE316D}"/>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dirty="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37823935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Content-Pebble-Right">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 uri="{C183D7F6-B498-43B3-948B-1728B52AA6E4}">
                <adec:decorative xmlns:adec="http://schemas.microsoft.com/office/drawing/2017/decorative" val="0"/>
              </a:ext>
            </a:extLst>
          </p:cNvPr>
          <p:cNvSpPr>
            <a:spLocks noGrp="1"/>
          </p:cNvSpPr>
          <p:nvPr>
            <p:ph type="title"/>
          </p:nvPr>
        </p:nvSpPr>
        <p:spPr>
          <a:xfrm>
            <a:off x="357187" y="365126"/>
            <a:ext cx="10996613" cy="710288"/>
          </a:xfrm>
          <a:prstGeom prst="rect">
            <a:avLst/>
          </a:prstGeom>
        </p:spPr>
        <p:txBody>
          <a:bodyPr lIns="0" rIns="90000"/>
          <a:lstStyle>
            <a:lvl1pPr>
              <a:defRPr sz="3200" baseline="0">
                <a:solidFill>
                  <a:srgbClr val="B15274"/>
                </a:solidFill>
              </a:defRPr>
            </a:lvl1pPr>
          </a:lstStyle>
          <a:p>
            <a:r>
              <a:rPr lang="en-GB" dirty="0"/>
              <a:t>Click to edit</a:t>
            </a:r>
            <a:endParaRPr lang="en-US" dirty="0"/>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57187" y="1080312"/>
            <a:ext cx="5905354" cy="4383786"/>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sp>
        <p:nvSpPr>
          <p:cNvPr id="2" name="Picture Placeholder 47">
            <a:extLst>
              <a:ext uri="{FF2B5EF4-FFF2-40B4-BE49-F238E27FC236}">
                <a16:creationId xmlns:a16="http://schemas.microsoft.com/office/drawing/2014/main" id="{E6E49DD5-550C-9257-424C-6F84C1CE75D4}"/>
              </a:ext>
            </a:extLst>
          </p:cNvPr>
          <p:cNvSpPr>
            <a:spLocks noGrp="1"/>
          </p:cNvSpPr>
          <p:nvPr>
            <p:ph type="pic" sz="quarter" idx="14" hasCustomPrompt="1"/>
          </p:nvPr>
        </p:nvSpPr>
        <p:spPr>
          <a:xfrm>
            <a:off x="6583284" y="1075414"/>
            <a:ext cx="4632984" cy="4093986"/>
          </a:xfrm>
          <a:custGeom>
            <a:avLst/>
            <a:gdLst>
              <a:gd name="connsiteX0" fmla="*/ 2020018 w 5047470"/>
              <a:gd name="connsiteY0" fmla="*/ 0 h 3531036"/>
              <a:gd name="connsiteX1" fmla="*/ 2024920 w 5047470"/>
              <a:gd name="connsiteY1" fmla="*/ 0 h 3531036"/>
              <a:gd name="connsiteX2" fmla="*/ 2275186 w 5047470"/>
              <a:gd name="connsiteY2" fmla="*/ 5334 h 3531036"/>
              <a:gd name="connsiteX3" fmla="*/ 4233310 w 5047470"/>
              <a:gd name="connsiteY3" fmla="*/ 509457 h 3531036"/>
              <a:gd name="connsiteX4" fmla="*/ 4741974 w 5047470"/>
              <a:gd name="connsiteY4" fmla="*/ 3216818 h 3531036"/>
              <a:gd name="connsiteX5" fmla="*/ 286933 w 5047470"/>
              <a:gd name="connsiteY5" fmla="*/ 3216818 h 3531036"/>
              <a:gd name="connsiteX6" fmla="*/ 827495 w 5047470"/>
              <a:gd name="connsiteY6" fmla="*/ 245214 h 3531036"/>
              <a:gd name="connsiteX7" fmla="*/ 1777462 w 5047470"/>
              <a:gd name="connsiteY7" fmla="*/ 6800 h 353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47470" h="3531036">
                <a:moveTo>
                  <a:pt x="2020018" y="0"/>
                </a:moveTo>
                <a:lnTo>
                  <a:pt x="2024920" y="0"/>
                </a:lnTo>
                <a:lnTo>
                  <a:pt x="2275186" y="5334"/>
                </a:lnTo>
                <a:cubicBezTo>
                  <a:pt x="3042689" y="39314"/>
                  <a:pt x="3866328" y="230869"/>
                  <a:pt x="4233310" y="509457"/>
                </a:cubicBezTo>
                <a:cubicBezTo>
                  <a:pt x="4885723" y="1004725"/>
                  <a:pt x="5399704" y="2765591"/>
                  <a:pt x="4741974" y="3216818"/>
                </a:cubicBezTo>
                <a:cubicBezTo>
                  <a:pt x="4084245" y="3668045"/>
                  <a:pt x="918081" y="3602215"/>
                  <a:pt x="286933" y="3216818"/>
                </a:cubicBezTo>
                <a:cubicBezTo>
                  <a:pt x="-344215" y="2831420"/>
                  <a:pt x="169766" y="696441"/>
                  <a:pt x="827495" y="245214"/>
                </a:cubicBezTo>
                <a:cubicBezTo>
                  <a:pt x="1033036" y="104205"/>
                  <a:pt x="1379001" y="28766"/>
                  <a:pt x="1777462" y="6800"/>
                </a:cubicBezTo>
                <a:close/>
              </a:path>
            </a:pathLst>
          </a:custGeom>
        </p:spPr>
        <p:txBody>
          <a:bodyPr wrap="square">
            <a:noAutofit/>
          </a:bodyPr>
          <a:lstStyle/>
          <a:p>
            <a:r>
              <a:rPr lang="en-US"/>
              <a:t> </a:t>
            </a:r>
          </a:p>
        </p:txBody>
      </p:sp>
      <p:sp>
        <p:nvSpPr>
          <p:cNvPr id="16" name="Picture Placeholder 15">
            <a:extLst>
              <a:ext uri="{FF2B5EF4-FFF2-40B4-BE49-F238E27FC236}">
                <a16:creationId xmlns:a16="http://schemas.microsoft.com/office/drawing/2014/main" id="{1F06F181-EF0F-68FA-60E5-D566B1226EF8}"/>
              </a:ext>
              <a:ext uri="{C183D7F6-B498-43B3-948B-1728B52AA6E4}">
                <adec:decorative xmlns:adec="http://schemas.microsoft.com/office/drawing/2017/decorative" val="1"/>
              </a:ext>
            </a:extLst>
          </p:cNvPr>
          <p:cNvSpPr>
            <a:spLocks noGrp="1"/>
          </p:cNvSpPr>
          <p:nvPr>
            <p:ph type="pic" sz="quarter" idx="24" hasCustomPrompt="1"/>
          </p:nvPr>
        </p:nvSpPr>
        <p:spPr>
          <a:xfrm>
            <a:off x="7078120" y="5589969"/>
            <a:ext cx="3643313" cy="579437"/>
          </a:xfrm>
          <a:prstGeom prst="rect">
            <a:avLst/>
          </a:prstGeom>
          <a:blipFill>
            <a:blip r:embed="rId2"/>
            <a:stretch>
              <a:fillRect l="-412" r="-412"/>
            </a:stretch>
          </a:blipFill>
        </p:spPr>
        <p:txBody>
          <a:bodyPr/>
          <a:lstStyle/>
          <a:p>
            <a:r>
              <a:rPr lang="en-US"/>
              <a:t> </a:t>
            </a:r>
          </a:p>
        </p:txBody>
      </p:sp>
      <p:sp>
        <p:nvSpPr>
          <p:cNvPr id="8" name="Text Placeholder 41">
            <a:extLst>
              <a:ext uri="{FF2B5EF4-FFF2-40B4-BE49-F238E27FC236}">
                <a16:creationId xmlns:a16="http://schemas.microsoft.com/office/drawing/2014/main" id="{CD5E8960-9ED3-2081-B390-CBF38C392AC5}"/>
              </a:ext>
            </a:extLst>
          </p:cNvPr>
          <p:cNvSpPr>
            <a:spLocks noGrp="1"/>
          </p:cNvSpPr>
          <p:nvPr>
            <p:ph type="body" sz="quarter" idx="23"/>
          </p:nvPr>
        </p:nvSpPr>
        <p:spPr>
          <a:xfrm>
            <a:off x="7347686" y="5672519"/>
            <a:ext cx="2830459" cy="414338"/>
          </a:xfrm>
          <a:prstGeom prst="rect">
            <a:avLst/>
          </a:prstGeom>
          <a:noFill/>
        </p:spPr>
        <p:txBody>
          <a:bodyPr anchor="ctr" anchorCtr="0"/>
          <a:lstStyle>
            <a:lvl1pPr algn="ctr">
              <a:defRPr sz="1400" b="1" i="0" baseline="0">
                <a:solidFill>
                  <a:schemeClr val="tx1"/>
                </a:solidFill>
              </a:defRPr>
            </a:lvl1pPr>
          </a:lstStyle>
          <a:p>
            <a:pPr lvl="0"/>
            <a:r>
              <a:rPr lang="en-US"/>
              <a:t>Click to edit</a:t>
            </a:r>
          </a:p>
        </p:txBody>
      </p:sp>
      <p:grpSp>
        <p:nvGrpSpPr>
          <p:cNvPr id="3" name="Group 2">
            <a:extLst>
              <a:ext uri="{FF2B5EF4-FFF2-40B4-BE49-F238E27FC236}">
                <a16:creationId xmlns:a16="http://schemas.microsoft.com/office/drawing/2014/main" id="{7FDE46AC-A9E1-7572-F6FB-B125C72FFDB7}"/>
              </a:ext>
              <a:ext uri="{C183D7F6-B498-43B3-948B-1728B52AA6E4}">
                <adec:decorative xmlns:adec="http://schemas.microsoft.com/office/drawing/2017/decorative" val="1"/>
              </a:ext>
            </a:extLst>
          </p:cNvPr>
          <p:cNvGrpSpPr/>
          <p:nvPr userDrawn="1"/>
        </p:nvGrpSpPr>
        <p:grpSpPr>
          <a:xfrm rot="-5400000">
            <a:off x="8435508" y="3101506"/>
            <a:ext cx="6857998" cy="654989"/>
            <a:chOff x="0" y="0"/>
            <a:chExt cx="1993384" cy="182252"/>
          </a:xfrm>
        </p:grpSpPr>
        <p:sp>
          <p:nvSpPr>
            <p:cNvPr id="4" name="Freeform 3">
              <a:extLst>
                <a:ext uri="{FF2B5EF4-FFF2-40B4-BE49-F238E27FC236}">
                  <a16:creationId xmlns:a16="http://schemas.microsoft.com/office/drawing/2014/main" id="{93CC7725-7842-6C90-329A-E7C115E56D54}"/>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F192B4"/>
            </a:solidFill>
          </p:spPr>
        </p:sp>
      </p:grpSp>
      <p:sp>
        <p:nvSpPr>
          <p:cNvPr id="5" name="TextBox 4">
            <a:extLst>
              <a:ext uri="{FF2B5EF4-FFF2-40B4-BE49-F238E27FC236}">
                <a16:creationId xmlns:a16="http://schemas.microsoft.com/office/drawing/2014/main" id="{E72FBDE7-90A9-23FC-478B-516940194C99}"/>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24919495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Content-2-Pebble-Right">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8" y="365126"/>
            <a:ext cx="6819952" cy="710288"/>
          </a:xfrm>
          <a:prstGeom prst="rect">
            <a:avLst/>
          </a:prstGeom>
        </p:spPr>
        <p:txBody>
          <a:bodyPr lIns="0" rIns="90000"/>
          <a:lstStyle>
            <a:lvl1pPr>
              <a:defRPr sz="3200" baseline="0">
                <a:solidFill>
                  <a:srgbClr val="B15274"/>
                </a:solidFill>
              </a:defRPr>
            </a:lvl1pPr>
          </a:lstStyle>
          <a:p>
            <a:r>
              <a:rPr lang="en-GB" dirty="0"/>
              <a:t>Click to edit</a:t>
            </a:r>
            <a:endParaRPr lang="en-US" dirty="0"/>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57187" y="1080311"/>
            <a:ext cx="5905354" cy="5308613"/>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sp>
        <p:nvSpPr>
          <p:cNvPr id="7" name="Picture Placeholder 43">
            <a:extLst>
              <a:ext uri="{FF2B5EF4-FFF2-40B4-BE49-F238E27FC236}">
                <a16:creationId xmlns:a16="http://schemas.microsoft.com/office/drawing/2014/main" id="{119E02C8-E0FD-C021-53C9-50A98870C034}"/>
              </a:ext>
            </a:extLst>
          </p:cNvPr>
          <p:cNvSpPr>
            <a:spLocks noGrp="1"/>
          </p:cNvSpPr>
          <p:nvPr>
            <p:ph type="pic" sz="quarter" idx="13" hasCustomPrompt="1"/>
          </p:nvPr>
        </p:nvSpPr>
        <p:spPr>
          <a:xfrm>
            <a:off x="7152453" y="127931"/>
            <a:ext cx="4204166" cy="3070506"/>
          </a:xfrm>
          <a:custGeom>
            <a:avLst/>
            <a:gdLst>
              <a:gd name="connsiteX0" fmla="*/ 1284154 w 4727624"/>
              <a:gd name="connsiteY0" fmla="*/ 0 h 3452813"/>
              <a:gd name="connsiteX1" fmla="*/ 1298461 w 4727624"/>
              <a:gd name="connsiteY1" fmla="*/ 0 h 3452813"/>
              <a:gd name="connsiteX2" fmla="*/ 1376680 w 4727624"/>
              <a:gd name="connsiteY2" fmla="*/ 1055 h 3452813"/>
              <a:gd name="connsiteX3" fmla="*/ 4719748 w 4727624"/>
              <a:gd name="connsiteY3" fmla="*/ 1626257 h 3452813"/>
              <a:gd name="connsiteX4" fmla="*/ 4727624 w 4727624"/>
              <a:gd name="connsiteY4" fmla="*/ 1715565 h 3452813"/>
              <a:gd name="connsiteX5" fmla="*/ 4727624 w 4727624"/>
              <a:gd name="connsiteY5" fmla="*/ 1715588 h 3452813"/>
              <a:gd name="connsiteX6" fmla="*/ 4710061 w 4727624"/>
              <a:gd name="connsiteY6" fmla="*/ 1892018 h 3452813"/>
              <a:gd name="connsiteX7" fmla="*/ 2399224 w 4727624"/>
              <a:gd name="connsiteY7" fmla="*/ 3448684 h 3452813"/>
              <a:gd name="connsiteX8" fmla="*/ 38925 w 4727624"/>
              <a:gd name="connsiteY8" fmla="*/ 2130247 h 3452813"/>
              <a:gd name="connsiteX9" fmla="*/ 1208378 w 4727624"/>
              <a:gd name="connsiteY9" fmla="*/ 3735 h 345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27624" h="3452813">
                <a:moveTo>
                  <a:pt x="1284154" y="0"/>
                </a:moveTo>
                <a:lnTo>
                  <a:pt x="1298461" y="0"/>
                </a:lnTo>
                <a:lnTo>
                  <a:pt x="1376680" y="1055"/>
                </a:lnTo>
                <a:cubicBezTo>
                  <a:pt x="2289869" y="36882"/>
                  <a:pt x="4568831" y="767049"/>
                  <a:pt x="4719748" y="1626257"/>
                </a:cubicBezTo>
                <a:lnTo>
                  <a:pt x="4727624" y="1715565"/>
                </a:lnTo>
                <a:lnTo>
                  <a:pt x="4727624" y="1715588"/>
                </a:lnTo>
                <a:lnTo>
                  <a:pt x="4710061" y="1892018"/>
                </a:lnTo>
                <a:cubicBezTo>
                  <a:pt x="4537247" y="2758608"/>
                  <a:pt x="3131834" y="3383892"/>
                  <a:pt x="2399224" y="3448684"/>
                </a:cubicBezTo>
                <a:cubicBezTo>
                  <a:pt x="1617774" y="3517796"/>
                  <a:pt x="237399" y="2704405"/>
                  <a:pt x="38925" y="2130247"/>
                </a:cubicBezTo>
                <a:cubicBezTo>
                  <a:pt x="-159549" y="1556089"/>
                  <a:pt x="426928" y="72847"/>
                  <a:pt x="1208378" y="3735"/>
                </a:cubicBezTo>
                <a:close/>
              </a:path>
            </a:pathLst>
          </a:custGeom>
        </p:spPr>
        <p:txBody>
          <a:bodyPr wrap="square">
            <a:noAutofit/>
          </a:bodyPr>
          <a:lstStyle/>
          <a:p>
            <a:r>
              <a:rPr lang="en-US"/>
              <a:t> </a:t>
            </a:r>
          </a:p>
        </p:txBody>
      </p:sp>
      <p:sp>
        <p:nvSpPr>
          <p:cNvPr id="10" name="Washi">
            <a:extLst>
              <a:ext uri="{FF2B5EF4-FFF2-40B4-BE49-F238E27FC236}">
                <a16:creationId xmlns:a16="http://schemas.microsoft.com/office/drawing/2014/main" id="{39C52D04-F408-5642-E06A-3FDED0B51852}"/>
              </a:ext>
              <a:ext uri="{C183D7F6-B498-43B3-948B-1728B52AA6E4}">
                <adec:decorative xmlns:adec="http://schemas.microsoft.com/office/drawing/2017/decorative" val="1"/>
              </a:ext>
            </a:extLst>
          </p:cNvPr>
          <p:cNvSpPr>
            <a:spLocks noGrp="1"/>
          </p:cNvSpPr>
          <p:nvPr>
            <p:ph type="pic" sz="quarter" idx="24" hasCustomPrompt="1"/>
          </p:nvPr>
        </p:nvSpPr>
        <p:spPr>
          <a:xfrm>
            <a:off x="7177139" y="2630017"/>
            <a:ext cx="2223218" cy="579437"/>
          </a:xfrm>
          <a:prstGeom prst="rect">
            <a:avLst/>
          </a:prstGeom>
          <a:blipFill>
            <a:blip r:embed="rId2"/>
            <a:stretch>
              <a:fillRect l="-412" r="-412"/>
            </a:stretch>
          </a:blipFill>
        </p:spPr>
        <p:txBody>
          <a:bodyPr/>
          <a:lstStyle/>
          <a:p>
            <a:r>
              <a:rPr lang="en-US"/>
              <a:t> </a:t>
            </a:r>
          </a:p>
        </p:txBody>
      </p:sp>
      <p:sp>
        <p:nvSpPr>
          <p:cNvPr id="14" name="Text Placeholder 41">
            <a:extLst>
              <a:ext uri="{FF2B5EF4-FFF2-40B4-BE49-F238E27FC236}">
                <a16:creationId xmlns:a16="http://schemas.microsoft.com/office/drawing/2014/main" id="{6E098A6C-30D9-2247-8DF2-5E5C9D8A4AA0}"/>
              </a:ext>
            </a:extLst>
          </p:cNvPr>
          <p:cNvSpPr>
            <a:spLocks noGrp="1"/>
          </p:cNvSpPr>
          <p:nvPr>
            <p:ph type="body" sz="quarter" idx="23"/>
          </p:nvPr>
        </p:nvSpPr>
        <p:spPr>
          <a:xfrm>
            <a:off x="7232224" y="2701550"/>
            <a:ext cx="2021945" cy="414338"/>
          </a:xfrm>
          <a:prstGeom prst="rect">
            <a:avLst/>
          </a:prstGeom>
          <a:noFill/>
        </p:spPr>
        <p:txBody>
          <a:bodyPr anchor="ctr" anchorCtr="0"/>
          <a:lstStyle>
            <a:lvl1pPr algn="ctr">
              <a:defRPr sz="1400" b="1" i="0" baseline="0">
                <a:solidFill>
                  <a:schemeClr val="tx1"/>
                </a:solidFill>
              </a:defRPr>
            </a:lvl1pPr>
          </a:lstStyle>
          <a:p>
            <a:pPr lvl="0"/>
            <a:r>
              <a:rPr lang="en-US" dirty="0"/>
              <a:t>Click to edit</a:t>
            </a:r>
          </a:p>
        </p:txBody>
      </p:sp>
      <p:sp>
        <p:nvSpPr>
          <p:cNvPr id="9" name="Picture Placeholder 47">
            <a:extLst>
              <a:ext uri="{FF2B5EF4-FFF2-40B4-BE49-F238E27FC236}">
                <a16:creationId xmlns:a16="http://schemas.microsoft.com/office/drawing/2014/main" id="{FFE1C230-603A-EEEC-B599-2DE9E313C8A2}"/>
              </a:ext>
            </a:extLst>
          </p:cNvPr>
          <p:cNvSpPr>
            <a:spLocks noGrp="1"/>
          </p:cNvSpPr>
          <p:nvPr>
            <p:ph type="pic" sz="quarter" idx="14" hasCustomPrompt="1"/>
          </p:nvPr>
        </p:nvSpPr>
        <p:spPr>
          <a:xfrm>
            <a:off x="6352998" y="3355905"/>
            <a:ext cx="4823228" cy="3374164"/>
          </a:xfrm>
          <a:custGeom>
            <a:avLst/>
            <a:gdLst>
              <a:gd name="connsiteX0" fmla="*/ 2020018 w 5047470"/>
              <a:gd name="connsiteY0" fmla="*/ 0 h 3531036"/>
              <a:gd name="connsiteX1" fmla="*/ 2024920 w 5047470"/>
              <a:gd name="connsiteY1" fmla="*/ 0 h 3531036"/>
              <a:gd name="connsiteX2" fmla="*/ 2275186 w 5047470"/>
              <a:gd name="connsiteY2" fmla="*/ 5334 h 3531036"/>
              <a:gd name="connsiteX3" fmla="*/ 4233310 w 5047470"/>
              <a:gd name="connsiteY3" fmla="*/ 509457 h 3531036"/>
              <a:gd name="connsiteX4" fmla="*/ 4741974 w 5047470"/>
              <a:gd name="connsiteY4" fmla="*/ 3216818 h 3531036"/>
              <a:gd name="connsiteX5" fmla="*/ 286933 w 5047470"/>
              <a:gd name="connsiteY5" fmla="*/ 3216818 h 3531036"/>
              <a:gd name="connsiteX6" fmla="*/ 827495 w 5047470"/>
              <a:gd name="connsiteY6" fmla="*/ 245214 h 3531036"/>
              <a:gd name="connsiteX7" fmla="*/ 1777462 w 5047470"/>
              <a:gd name="connsiteY7" fmla="*/ 6800 h 353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47470" h="3531036">
                <a:moveTo>
                  <a:pt x="2020018" y="0"/>
                </a:moveTo>
                <a:lnTo>
                  <a:pt x="2024920" y="0"/>
                </a:lnTo>
                <a:lnTo>
                  <a:pt x="2275186" y="5334"/>
                </a:lnTo>
                <a:cubicBezTo>
                  <a:pt x="3042689" y="39314"/>
                  <a:pt x="3866328" y="230869"/>
                  <a:pt x="4233310" y="509457"/>
                </a:cubicBezTo>
                <a:cubicBezTo>
                  <a:pt x="4885723" y="1004725"/>
                  <a:pt x="5399704" y="2765591"/>
                  <a:pt x="4741974" y="3216818"/>
                </a:cubicBezTo>
                <a:cubicBezTo>
                  <a:pt x="4084245" y="3668045"/>
                  <a:pt x="918081" y="3602215"/>
                  <a:pt x="286933" y="3216818"/>
                </a:cubicBezTo>
                <a:cubicBezTo>
                  <a:pt x="-344215" y="2831420"/>
                  <a:pt x="169766" y="696441"/>
                  <a:pt x="827495" y="245214"/>
                </a:cubicBezTo>
                <a:cubicBezTo>
                  <a:pt x="1033036" y="104205"/>
                  <a:pt x="1379001" y="28766"/>
                  <a:pt x="1777462" y="6800"/>
                </a:cubicBezTo>
                <a:close/>
              </a:path>
            </a:pathLst>
          </a:custGeom>
        </p:spPr>
        <p:txBody>
          <a:bodyPr wrap="square">
            <a:noAutofit/>
          </a:bodyPr>
          <a:lstStyle/>
          <a:p>
            <a:r>
              <a:rPr lang="en-US"/>
              <a:t> </a:t>
            </a:r>
          </a:p>
        </p:txBody>
      </p:sp>
      <p:sp>
        <p:nvSpPr>
          <p:cNvPr id="15" name="Washi">
            <a:extLst>
              <a:ext uri="{FF2B5EF4-FFF2-40B4-BE49-F238E27FC236}">
                <a16:creationId xmlns:a16="http://schemas.microsoft.com/office/drawing/2014/main" id="{E3B1B4E7-928C-1AD7-05F2-BB41C3FEB1C2}"/>
              </a:ext>
              <a:ext uri="{C183D7F6-B498-43B3-948B-1728B52AA6E4}">
                <adec:decorative xmlns:adec="http://schemas.microsoft.com/office/drawing/2017/decorative" val="1"/>
              </a:ext>
            </a:extLst>
          </p:cNvPr>
          <p:cNvSpPr>
            <a:spLocks noGrp="1"/>
          </p:cNvSpPr>
          <p:nvPr>
            <p:ph type="pic" sz="quarter" idx="25" hasCustomPrompt="1"/>
          </p:nvPr>
        </p:nvSpPr>
        <p:spPr>
          <a:xfrm>
            <a:off x="9178952" y="6110222"/>
            <a:ext cx="2223218" cy="579437"/>
          </a:xfrm>
          <a:prstGeom prst="rect">
            <a:avLst/>
          </a:prstGeom>
          <a:blipFill>
            <a:blip r:embed="rId2"/>
            <a:stretch>
              <a:fillRect l="-412" r="-412"/>
            </a:stretch>
          </a:blipFill>
        </p:spPr>
        <p:txBody>
          <a:bodyPr/>
          <a:lstStyle/>
          <a:p>
            <a:r>
              <a:rPr lang="en-US"/>
              <a:t> </a:t>
            </a:r>
          </a:p>
        </p:txBody>
      </p:sp>
      <p:sp>
        <p:nvSpPr>
          <p:cNvPr id="17" name="Text Placeholder 41">
            <a:extLst>
              <a:ext uri="{FF2B5EF4-FFF2-40B4-BE49-F238E27FC236}">
                <a16:creationId xmlns:a16="http://schemas.microsoft.com/office/drawing/2014/main" id="{5B1AC22B-BC52-1F39-7611-60030CB14398}"/>
              </a:ext>
            </a:extLst>
          </p:cNvPr>
          <p:cNvSpPr>
            <a:spLocks noGrp="1"/>
          </p:cNvSpPr>
          <p:nvPr>
            <p:ph type="body" sz="quarter" idx="26"/>
          </p:nvPr>
        </p:nvSpPr>
        <p:spPr>
          <a:xfrm>
            <a:off x="9234037" y="6181755"/>
            <a:ext cx="2021945" cy="414338"/>
          </a:xfrm>
          <a:prstGeom prst="rect">
            <a:avLst/>
          </a:prstGeom>
          <a:noFill/>
        </p:spPr>
        <p:txBody>
          <a:bodyPr anchor="ctr" anchorCtr="0"/>
          <a:lstStyle>
            <a:lvl1pPr algn="ctr">
              <a:defRPr sz="1400" b="1" i="0" baseline="0">
                <a:solidFill>
                  <a:schemeClr val="tx1"/>
                </a:solidFill>
              </a:defRPr>
            </a:lvl1pPr>
          </a:lstStyle>
          <a:p>
            <a:pPr lvl="0"/>
            <a:r>
              <a:rPr lang="en-US"/>
              <a:t>Click to edit</a:t>
            </a:r>
          </a:p>
        </p:txBody>
      </p:sp>
      <p:grpSp>
        <p:nvGrpSpPr>
          <p:cNvPr id="11" name="Group 2">
            <a:extLst>
              <a:ext uri="{FF2B5EF4-FFF2-40B4-BE49-F238E27FC236}">
                <a16:creationId xmlns:a16="http://schemas.microsoft.com/office/drawing/2014/main" id="{7EAA60FF-3B89-0C06-377E-4ED2EFB90E3B}"/>
              </a:ext>
            </a:extLst>
          </p:cNvPr>
          <p:cNvGrpSpPr/>
          <p:nvPr userDrawn="1"/>
        </p:nvGrpSpPr>
        <p:grpSpPr>
          <a:xfrm rot="-5400000">
            <a:off x="8435508" y="3101506"/>
            <a:ext cx="6857998" cy="654989"/>
            <a:chOff x="0" y="0"/>
            <a:chExt cx="1993384" cy="182252"/>
          </a:xfrm>
        </p:grpSpPr>
        <p:sp>
          <p:nvSpPr>
            <p:cNvPr id="12" name="Freeform 3">
              <a:extLst>
                <a:ext uri="{FF2B5EF4-FFF2-40B4-BE49-F238E27FC236}">
                  <a16:creationId xmlns:a16="http://schemas.microsoft.com/office/drawing/2014/main" id="{38E2BA92-43E0-BFA6-3C6C-58A00BDC6A5C}"/>
                </a:ext>
                <a:ext uri="{C183D7F6-B498-43B3-948B-1728B52AA6E4}">
                  <adec:decorative xmlns:adec="http://schemas.microsoft.com/office/drawing/2017/decorative" val="1"/>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F192B4"/>
            </a:solidFill>
          </p:spPr>
        </p:sp>
      </p:grpSp>
      <p:sp>
        <p:nvSpPr>
          <p:cNvPr id="13" name="TextBox 4">
            <a:extLst>
              <a:ext uri="{FF2B5EF4-FFF2-40B4-BE49-F238E27FC236}">
                <a16:creationId xmlns:a16="http://schemas.microsoft.com/office/drawing/2014/main" id="{DB35D363-26EC-3664-652F-49FC520A80EE}"/>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1155489928"/>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3358D3-0AB5-6620-A638-0B4A1EB1ED92}"/>
              </a:ext>
            </a:extLst>
          </p:cNvPr>
          <p:cNvSpPr>
            <a:spLocks noGrp="1"/>
          </p:cNvSpPr>
          <p:nvPr>
            <p:ph type="title"/>
          </p:nvPr>
        </p:nvSpPr>
        <p:spPr>
          <a:xfrm>
            <a:off x="838200" y="-1027907"/>
            <a:ext cx="10515600" cy="1027907"/>
          </a:xfrm>
          <a:prstGeom prst="rect">
            <a:avLst/>
          </a:prstGeom>
        </p:spPr>
        <p:txBody>
          <a:bodyPr vert="horz" lIns="91440" tIns="45720" rIns="91440" bIns="45720" rtlCol="0" anchor="ctr">
            <a:normAutofit/>
          </a:bodyPr>
          <a:lstStyle/>
          <a:p>
            <a:r>
              <a:rPr lang="en-GB" dirty="0"/>
              <a:t>Click to edit Master title style</a:t>
            </a:r>
            <a:endParaRPr lang="en-US" dirty="0"/>
          </a:p>
        </p:txBody>
      </p:sp>
    </p:spTree>
    <p:extLst>
      <p:ext uri="{BB962C8B-B14F-4D97-AF65-F5344CB8AC3E}">
        <p14:creationId xmlns:p14="http://schemas.microsoft.com/office/powerpoint/2010/main" val="2215143578"/>
      </p:ext>
    </p:extLst>
  </p:cSld>
  <p:clrMap bg1="lt1" tx1="dk1" bg2="lt2" tx2="dk2" accent1="accent1" accent2="accent2" accent3="accent3" accent4="accent4" accent5="accent5" accent6="accent6" hlink="hlink" folHlink="folHlink"/>
  <p:sldLayoutIdLst>
    <p:sldLayoutId id="2147483689" r:id="rId1"/>
    <p:sldLayoutId id="2147483661" r:id="rId2"/>
    <p:sldLayoutId id="2147483691" r:id="rId3"/>
    <p:sldLayoutId id="2147483650" r:id="rId4"/>
    <p:sldLayoutId id="2147483683" r:id="rId5"/>
    <p:sldLayoutId id="2147483684" r:id="rId6"/>
    <p:sldLayoutId id="2147483673" r:id="rId7"/>
    <p:sldLayoutId id="2147483677" r:id="rId8"/>
    <p:sldLayoutId id="2147483679" r:id="rId9"/>
    <p:sldLayoutId id="2147483680" r:id="rId10"/>
    <p:sldLayoutId id="2147483666" r:id="rId11"/>
    <p:sldLayoutId id="2147483685" r:id="rId12"/>
    <p:sldLayoutId id="2147483667" r:id="rId13"/>
    <p:sldLayoutId id="2147483675" r:id="rId14"/>
    <p:sldLayoutId id="2147483671" r:id="rId15"/>
    <p:sldLayoutId id="2147483681" r:id="rId16"/>
    <p:sldLayoutId id="2147483672" r:id="rId17"/>
    <p:sldLayoutId id="2147483678" r:id="rId18"/>
    <p:sldLayoutId id="2147483664" r:id="rId19"/>
    <p:sldLayoutId id="2147483663" r:id="rId20"/>
    <p:sldLayoutId id="2147483660" r:id="rId21"/>
    <p:sldLayoutId id="2147483692" r:id="rId22"/>
    <p:sldLayoutId id="2147483693" r:id="rId23"/>
    <p:sldLayoutId id="2147483682" r:id="rId24"/>
    <p:sldLayoutId id="2147483690" r:id="rId25"/>
  </p:sldLayoutIdLst>
  <p:txStyles>
    <p:titleStyle>
      <a:lvl1pPr algn="l" defTabSz="914400" rtl="0" eaLnBrk="1" latinLnBrk="0" hangingPunct="1">
        <a:lnSpc>
          <a:spcPct val="90000"/>
        </a:lnSpc>
        <a:spcBef>
          <a:spcPct val="0"/>
        </a:spcBef>
        <a:buNone/>
        <a:defRPr sz="2600" b="1" i="0" kern="1200" baseline="0">
          <a:solidFill>
            <a:srgbClr val="B15274"/>
          </a:solidFill>
          <a:latin typeface="Arial" panose="020B0604020202020204" pitchFamily="34" charset="0"/>
          <a:ea typeface="+mj-ea"/>
          <a:cs typeface="+mj-cs"/>
        </a:defRPr>
      </a:lvl1pPr>
    </p:titleStyle>
    <p:body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s://historicengland.org.uk/services-skills/education/images-by-theme/monasteries" TargetMode="External"/><Relationship Id="rId2" Type="http://schemas.openxmlformats.org/officeDocument/2006/relationships/hyperlink" Target="https://historicengland.org.uk/services-skills/education/images-by-theme" TargetMode="Externa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hyperlink" Target="https://historicengland.org.uk/services-skills/education/educational-images/?terms=fountains%20abbey&amp;tag=Show%20all&amp;period=Show%20all&amp;county=Show%20all&amp;place=Show%20all&amp;pageSize=undefined&amp;searchtype=educationalimages"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hyperlink" Target="https://historicengland.org.uk/services-skills/education/educational-images/?terms=fountains%20abbey&amp;tag=Show%20all&amp;period=Show%20all&amp;county=Show%20all&amp;place=Show%20all&amp;pageSize=undefined&amp;searchtype=educationalimages"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historicengland.org.uk/services-skills/education/educational-images/?terms=bayham%20abbey&amp;tag=Show%20all&amp;period=Show%20all&amp;county=Show%20all&amp;place=Show%20all&amp;pageSize=undefined&amp;searchtype=educationalimages"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hyperlink" Target="https://historicengland.org.uk/services-skills/education/educational-images/?terms=kirkstall%20abbey&amp;tag=Show%20all&amp;period=Show%20all&amp;county=Show%20all&amp;place=Show%20all&amp;pageSize=undefined&amp;searchtype=educationalimages"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hyperlink" Target="https://historicengland.org.uk/services-skills/education/educational-images/?terms=kirkstall%20abbey&amp;tag=Show%20all&amp;period=Show%20all&amp;county=Show%20all&amp;place=Show%20all&amp;pageSize=undefined&amp;searchtype=educationalimages"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hyperlink" Target="https://historicengland.org.uk/services-skills/education/educational-images/?terms=thetford%20priory&amp;tag=Show%20all&amp;period=Show%20all&amp;county=Show%20all&amp;place=Show%20all&amp;pageSize=undefined&amp;searchtype=educationalimages"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hyperlink" Target="https://historicengland.org.uk/services-skills/education/educational-images/?terms=thetford%20priory&amp;tag=Show%20all&amp;period=Show%20all&amp;county=Show%20all&amp;place=Show%20all&amp;pageSize=undefined&amp;searchtype=educationalimages"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hyperlink" Target="https://historicengland.org.uk/services-skills/education/educational-images/?terms=glastonbury%20abbey&amp;tag=Show%20all&amp;period=Show%20all&amp;county=Show%20all&amp;place=Show%20all&amp;pageSize=undefined&amp;searchtype=educationalimages"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s://historicengland.org.uk/services-skills/education/educational-images/?terms=malmesbury%20abbey&amp;tag=Show%20all&amp;period=Show%20all&amp;county=Show%20all&amp;place=Show%20all&amp;pageSize=undefined&amp;searchtype=educationalimages"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3" Type="http://schemas.openxmlformats.org/officeDocument/2006/relationships/hyperlink" Target="https://historicengland.org.uk/services-skills/education/educational-images/?terms=malmesbury%20abbey&amp;tag=Show%20all&amp;period=Show%20all&amp;county=Show%20all&amp;place=Show%20all&amp;pageSize=undefined&amp;searchtype=educationalimages"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hyperlink" Target="https://historicengland.org.uk/services-skills/education/educational-images/priory-of-st-pancras-cockshut-road-lewes-5864"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25.jpeg"/></Relationships>
</file>

<file path=ppt/slides/_rels/slide31.xml.rels><?xml version="1.0" encoding="UTF-8" standalone="yes"?>
<Relationships xmlns="http://schemas.openxmlformats.org/package/2006/relationships"><Relationship Id="rId3" Type="http://schemas.openxmlformats.org/officeDocument/2006/relationships/hyperlink" Target="https://historicengland.org.uk/services-skills/education/educational-images/?terms=Cathedral%20Church%20of%20St%20Augustine%2C%20Bristol&amp;tag=Show%20all&amp;period=Show%20all&amp;county=Show%20all&amp;place=Show%20all&amp;pageSize=undefined&amp;searchtype=educationalimages"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32.xml.rels><?xml version="1.0" encoding="UTF-8" standalone="yes"?>
<Relationships xmlns="http://schemas.openxmlformats.org/package/2006/relationships"><Relationship Id="rId3" Type="http://schemas.openxmlformats.org/officeDocument/2006/relationships/hyperlink" Target="https://historicengland.org.uk/services-skills/education/educational-images/?terms=Cathedral%20Church%20of%20St%20Augustine%2C%20Bristol&amp;tag=Show%20all&amp;period=Show%20all&amp;county=Show%20all&amp;place=Show%20all&amp;pageSize=undefined&amp;searchtype=educationalimages"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33.xml.rels><?xml version="1.0" encoding="UTF-8" standalone="yes"?>
<Relationships xmlns="http://schemas.openxmlformats.org/package/2006/relationships"><Relationship Id="rId3" Type="http://schemas.openxmlformats.org/officeDocument/2006/relationships/hyperlink" Target="https://historicengland.org.uk/services-skills/education/educational-images/?terms=Hailes%20Abbey&amp;tag=Show%20all&amp;period=Show%20all&amp;county=Show%20all&amp;place=Show%20all&amp;pageSize=undefined&amp;searchtype=educationalimages"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27.jpeg"/></Relationships>
</file>

<file path=ppt/slides/_rels/slide34.xml.rels><?xml version="1.0" encoding="UTF-8" standalone="yes"?>
<Relationships xmlns="http://schemas.openxmlformats.org/package/2006/relationships"><Relationship Id="rId3" Type="http://schemas.openxmlformats.org/officeDocument/2006/relationships/hyperlink" Target="https://historicengland.org.uk/services-skills/education/educational-images/?terms=reading%20Abbey&amp;tag=Show%20all&amp;period=Show%20all&amp;county=Show%20all&amp;place=Show%20all&amp;pageSize=undefined&amp;searchtype=educationalimages"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35.xml.rels><?xml version="1.0" encoding="UTF-8" standalone="yes"?>
<Relationships xmlns="http://schemas.openxmlformats.org/package/2006/relationships"><Relationship Id="rId3" Type="http://schemas.openxmlformats.org/officeDocument/2006/relationships/hyperlink" Target="https://historicengland.org.uk/services-skills/education/educational-images/newstead-abbey-ravenshead-2829" TargetMode="Externa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29.jpeg"/></Relationships>
</file>

<file path=ppt/slides/_rels/slide36.xml.rels><?xml version="1.0" encoding="UTF-8" standalone="yes"?>
<Relationships xmlns="http://schemas.openxmlformats.org/package/2006/relationships"><Relationship Id="rId3" Type="http://schemas.openxmlformats.org/officeDocument/2006/relationships/hyperlink" Target="https://historicengland.org.uk/services-skills/education/educational-images/newstead-abbey-ravenshead-2829" TargetMode="Externa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29.jpeg"/></Relationships>
</file>

<file path=ppt/slides/_rels/slide37.xml.rels><?xml version="1.0" encoding="UTF-8" standalone="yes"?>
<Relationships xmlns="http://schemas.openxmlformats.org/package/2006/relationships"><Relationship Id="rId3" Type="http://schemas.openxmlformats.org/officeDocument/2006/relationships/hyperlink" Target="https://historicengland.org.uk/services-skills/education/educational-images/abbey-of-st-agatha-easby-7198" TargetMode="External"/><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30.jpeg"/></Relationships>
</file>

<file path=ppt/slides/_rels/slide38.xml.rels><?xml version="1.0" encoding="UTF-8" standalone="yes"?>
<Relationships xmlns="http://schemas.openxmlformats.org/package/2006/relationships"><Relationship Id="rId3" Type="http://schemas.openxmlformats.org/officeDocument/2006/relationships/hyperlink" Target="https://historicengland.org.uk/services-skills/education/educational-images/abbey-of-st-agatha-easby-7198" TargetMode="External"/><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30.jpeg"/></Relationships>
</file>

<file path=ppt/slides/_rels/slide39.xml.rels><?xml version="1.0" encoding="UTF-8" standalone="yes"?>
<Relationships xmlns="http://schemas.openxmlformats.org/package/2006/relationships"><Relationship Id="rId3" Type="http://schemas.openxmlformats.org/officeDocument/2006/relationships/hyperlink" Target="https://historicengland.org.uk/services-skills/education/educational-images/abbey-of-st-agatha-easby-7198" TargetMode="Externa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30.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45.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image" Target="../media/image12.svg"/><Relationship Id="rId4" Type="http://schemas.openxmlformats.org/officeDocument/2006/relationships/image" Target="../media/image11.png"/></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1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35.svg"/></Relationships>
</file>

<file path=ppt/slides/_rels/slide47.xml.rels><?xml version="1.0" encoding="UTF-8" standalone="yes"?>
<Relationships xmlns="http://schemas.openxmlformats.org/package/2006/relationships"><Relationship Id="rId3" Type="http://schemas.openxmlformats.org/officeDocument/2006/relationships/hyperlink" Target="http://www.historicengland.org.uk/education" TargetMode="External"/><Relationship Id="rId2" Type="http://schemas.openxmlformats.org/officeDocument/2006/relationships/image" Target="../media/image38.emf"/><Relationship Id="rId1" Type="http://schemas.openxmlformats.org/officeDocument/2006/relationships/slideLayout" Target="../slideLayouts/slideLayout25.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hyperlink" Target="http://cistercians.shef.ac.uk/roche/history/spoilation/sherbrook.php"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794D0-1459-EB28-B877-8CF7167E7C9D}"/>
              </a:ext>
            </a:extLst>
          </p:cNvPr>
          <p:cNvSpPr>
            <a:spLocks noGrp="1"/>
          </p:cNvSpPr>
          <p:nvPr>
            <p:ph type="title"/>
          </p:nvPr>
        </p:nvSpPr>
        <p:spPr/>
        <p:txBody>
          <a:bodyPr/>
          <a:lstStyle/>
          <a:p>
            <a:r>
              <a:rPr lang="en-GB" sz="2800">
                <a:solidFill>
                  <a:srgbClr val="B15274"/>
                </a:solidFill>
                <a:cs typeface="Arial" panose="020B0604020202020204" pitchFamily="34" charset="0"/>
              </a:rPr>
              <a:t>What effect did The Dissolution of the Monasteries have on society and culture?</a:t>
            </a:r>
            <a:endParaRPr lang="en-US">
              <a:solidFill>
                <a:srgbClr val="B15274"/>
              </a:solidFill>
            </a:endParaRPr>
          </a:p>
        </p:txBody>
      </p:sp>
      <p:sp>
        <p:nvSpPr>
          <p:cNvPr id="3" name="Subtitle 2">
            <a:extLst>
              <a:ext uri="{FF2B5EF4-FFF2-40B4-BE49-F238E27FC236}">
                <a16:creationId xmlns:a16="http://schemas.microsoft.com/office/drawing/2014/main" id="{24C28F4B-982B-6DF4-CFEF-8D03093AF4BD}"/>
              </a:ext>
            </a:extLst>
          </p:cNvPr>
          <p:cNvSpPr>
            <a:spLocks noGrp="1"/>
          </p:cNvSpPr>
          <p:nvPr>
            <p:ph type="subTitle" idx="1"/>
          </p:nvPr>
        </p:nvSpPr>
        <p:spPr/>
        <p:txBody>
          <a:bodyPr/>
          <a:lstStyle/>
          <a:p>
            <a:r>
              <a:rPr lang="en-GB" sz="2400">
                <a:cs typeface="Arial" panose="020B0604020202020204" pitchFamily="34" charset="0"/>
              </a:rPr>
              <a:t>What effect did The Dissolution of the Monasteries have on society and culture?</a:t>
            </a:r>
          </a:p>
          <a:p>
            <a:endParaRPr lang="en-US"/>
          </a:p>
        </p:txBody>
      </p:sp>
      <p:pic>
        <p:nvPicPr>
          <p:cNvPr id="6" name="Picture Placeholder 5" descr="A ruined stone building with a cemetery in front.&#10;&#10;">
            <a:extLst>
              <a:ext uri="{FF2B5EF4-FFF2-40B4-BE49-F238E27FC236}">
                <a16:creationId xmlns:a16="http://schemas.microsoft.com/office/drawing/2014/main" id="{817C7F48-1063-ED5E-088E-288585A95522}"/>
              </a:ext>
            </a:extLst>
          </p:cNvPr>
          <p:cNvPicPr>
            <a:picLocks noGrp="1" noChangeAspect="1"/>
          </p:cNvPicPr>
          <p:nvPr>
            <p:ph type="pic" sz="quarter" idx="10"/>
          </p:nvPr>
        </p:nvPicPr>
        <p:blipFill>
          <a:blip r:embed="rId2"/>
          <a:srcRect l="14281" r="14281"/>
          <a:stretch>
            <a:fillRect/>
          </a:stretch>
        </p:blipFill>
        <p:spPr>
          <a:xfrm>
            <a:off x="4122819" y="0"/>
            <a:ext cx="8069181" cy="6858000"/>
          </a:xfrm>
        </p:spPr>
      </p:pic>
    </p:spTree>
    <p:extLst>
      <p:ext uri="{BB962C8B-B14F-4D97-AF65-F5344CB8AC3E}">
        <p14:creationId xmlns:p14="http://schemas.microsoft.com/office/powerpoint/2010/main" val="3682996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BDEF1-915F-D062-4D2E-8B32C8B0D4A9}"/>
              </a:ext>
            </a:extLst>
          </p:cNvPr>
          <p:cNvSpPr>
            <a:spLocks noGrp="1"/>
          </p:cNvSpPr>
          <p:nvPr>
            <p:ph type="title"/>
          </p:nvPr>
        </p:nvSpPr>
        <p:spPr>
          <a:xfrm>
            <a:off x="320600" y="-920298"/>
            <a:ext cx="10996613" cy="710288"/>
          </a:xfrm>
        </p:spPr>
        <p:txBody>
          <a:bodyPr>
            <a:noAutofit/>
          </a:bodyPr>
          <a:lstStyle/>
          <a:p>
            <a:r>
              <a:rPr lang="en-GB" altLang="en-US"/>
              <a:t>The Account </a:t>
            </a:r>
            <a:r>
              <a:rPr lang="en-GB" altLang="en-US">
                <a:solidFill>
                  <a:schemeClr val="bg1"/>
                </a:solidFill>
              </a:rPr>
              <a:t>4</a:t>
            </a:r>
            <a:endParaRPr lang="en-US">
              <a:solidFill>
                <a:schemeClr val="bg1"/>
              </a:solidFill>
            </a:endParaRPr>
          </a:p>
        </p:txBody>
      </p:sp>
      <p:sp>
        <p:nvSpPr>
          <p:cNvPr id="3" name="Picture 4" descr="Decorative shape">
            <a:extLst>
              <a:ext uri="{FF2B5EF4-FFF2-40B4-BE49-F238E27FC236}">
                <a16:creationId xmlns:a16="http://schemas.microsoft.com/office/drawing/2014/main" id="{ED698855-05C7-1B4A-44B9-41AEA4CF3D12}"/>
              </a:ext>
            </a:extLst>
          </p:cNvPr>
          <p:cNvSpPr/>
          <p:nvPr/>
        </p:nvSpPr>
        <p:spPr>
          <a:xfrm>
            <a:off x="623453" y="1"/>
            <a:ext cx="10390909" cy="6858000"/>
          </a:xfrm>
          <a:custGeom>
            <a:avLst/>
            <a:gdLst>
              <a:gd name="connsiteX0" fmla="*/ 4570229 w 4570515"/>
              <a:gd name="connsiteY0" fmla="*/ 763192 h 2758286"/>
              <a:gd name="connsiteX1" fmla="*/ 4540684 w 4570515"/>
              <a:gd name="connsiteY1" fmla="*/ 1372800 h 2758286"/>
              <a:gd name="connsiteX2" fmla="*/ 4504322 w 4570515"/>
              <a:gd name="connsiteY2" fmla="*/ 1868676 h 2758286"/>
              <a:gd name="connsiteX3" fmla="*/ 4404325 w 4570515"/>
              <a:gd name="connsiteY3" fmla="*/ 2603390 h 2758286"/>
              <a:gd name="connsiteX4" fmla="*/ 4240694 w 4570515"/>
              <a:gd name="connsiteY4" fmla="*/ 2755792 h 2758286"/>
              <a:gd name="connsiteX5" fmla="*/ 3974793 w 4570515"/>
              <a:gd name="connsiteY5" fmla="*/ 2751243 h 2758286"/>
              <a:gd name="connsiteX6" fmla="*/ 3604350 w 4570515"/>
              <a:gd name="connsiteY6" fmla="*/ 2746694 h 2758286"/>
              <a:gd name="connsiteX7" fmla="*/ 3249816 w 4570515"/>
              <a:gd name="connsiteY7" fmla="*/ 2739870 h 2758286"/>
              <a:gd name="connsiteX8" fmla="*/ 2395298 w 4570515"/>
              <a:gd name="connsiteY8" fmla="*/ 2689827 h 2758286"/>
              <a:gd name="connsiteX9" fmla="*/ 1981674 w 4570515"/>
              <a:gd name="connsiteY9" fmla="*/ 2664806 h 2758286"/>
              <a:gd name="connsiteX10" fmla="*/ 1345331 w 4570515"/>
              <a:gd name="connsiteY10" fmla="*/ 2646609 h 2758286"/>
              <a:gd name="connsiteX11" fmla="*/ 620354 w 4570515"/>
              <a:gd name="connsiteY11" fmla="*/ 2617038 h 2758286"/>
              <a:gd name="connsiteX12" fmla="*/ 365816 w 4570515"/>
              <a:gd name="connsiteY12" fmla="*/ 2592017 h 2758286"/>
              <a:gd name="connsiteX13" fmla="*/ 190822 w 4570515"/>
              <a:gd name="connsiteY13" fmla="*/ 2551073 h 2758286"/>
              <a:gd name="connsiteX14" fmla="*/ 149914 w 4570515"/>
              <a:gd name="connsiteY14" fmla="*/ 2498756 h 2758286"/>
              <a:gd name="connsiteX15" fmla="*/ 120370 w 4570515"/>
              <a:gd name="connsiteY15" fmla="*/ 2243994 h 2758286"/>
              <a:gd name="connsiteX16" fmla="*/ 97643 w 4570515"/>
              <a:gd name="connsiteY16" fmla="*/ 1841380 h 2758286"/>
              <a:gd name="connsiteX17" fmla="*/ 79462 w 4570515"/>
              <a:gd name="connsiteY17" fmla="*/ 1507005 h 2758286"/>
              <a:gd name="connsiteX18" fmla="*/ 49917 w 4570515"/>
              <a:gd name="connsiteY18" fmla="*/ 1236321 h 2758286"/>
              <a:gd name="connsiteX19" fmla="*/ 20373 w 4570515"/>
              <a:gd name="connsiteY19" fmla="*/ 867826 h 2758286"/>
              <a:gd name="connsiteX20" fmla="*/ 2191 w 4570515"/>
              <a:gd name="connsiteY20" fmla="*/ 547099 h 2758286"/>
              <a:gd name="connsiteX21" fmla="*/ 29463 w 4570515"/>
              <a:gd name="connsiteY21" fmla="*/ 228647 h 2758286"/>
              <a:gd name="connsiteX22" fmla="*/ 47645 w 4570515"/>
              <a:gd name="connsiteY22" fmla="*/ 171781 h 2758286"/>
              <a:gd name="connsiteX23" fmla="*/ 152187 w 4570515"/>
              <a:gd name="connsiteY23" fmla="*/ 101266 h 2758286"/>
              <a:gd name="connsiteX24" fmla="*/ 527175 w 4570515"/>
              <a:gd name="connsiteY24" fmla="*/ 119463 h 2758286"/>
              <a:gd name="connsiteX25" fmla="*/ 843074 w 4570515"/>
              <a:gd name="connsiteY25" fmla="*/ 133111 h 2758286"/>
              <a:gd name="connsiteX26" fmla="*/ 1808952 w 4570515"/>
              <a:gd name="connsiteY26" fmla="*/ 117189 h 2758286"/>
              <a:gd name="connsiteX27" fmla="*/ 2358935 w 4570515"/>
              <a:gd name="connsiteY27" fmla="*/ 103541 h 2758286"/>
              <a:gd name="connsiteX28" fmla="*/ 2920281 w 4570515"/>
              <a:gd name="connsiteY28" fmla="*/ 76245 h 2758286"/>
              <a:gd name="connsiteX29" fmla="*/ 3404357 w 4570515"/>
              <a:gd name="connsiteY29" fmla="*/ 46674 h 2758286"/>
              <a:gd name="connsiteX30" fmla="*/ 3761163 w 4570515"/>
              <a:gd name="connsiteY30" fmla="*/ 8005 h 2758286"/>
              <a:gd name="connsiteX31" fmla="*/ 4479323 w 4570515"/>
              <a:gd name="connsiteY31" fmla="*/ 103541 h 2758286"/>
              <a:gd name="connsiteX32" fmla="*/ 4549775 w 4570515"/>
              <a:gd name="connsiteY32" fmla="*/ 194527 h 2758286"/>
              <a:gd name="connsiteX33" fmla="*/ 4570229 w 4570515"/>
              <a:gd name="connsiteY33" fmla="*/ 763192 h 2758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70515" h="2758286">
                <a:moveTo>
                  <a:pt x="4570229" y="763192"/>
                </a:moveTo>
                <a:cubicBezTo>
                  <a:pt x="4572501" y="967911"/>
                  <a:pt x="4561138" y="1170356"/>
                  <a:pt x="4540684" y="1372800"/>
                </a:cubicBezTo>
                <a:cubicBezTo>
                  <a:pt x="4527048" y="1536576"/>
                  <a:pt x="4515685" y="1702626"/>
                  <a:pt x="4504322" y="1868676"/>
                </a:cubicBezTo>
                <a:cubicBezTo>
                  <a:pt x="4486140" y="2114339"/>
                  <a:pt x="4454323" y="2360002"/>
                  <a:pt x="4404325" y="2603390"/>
                </a:cubicBezTo>
                <a:cubicBezTo>
                  <a:pt x="4379326" y="2721673"/>
                  <a:pt x="4361144" y="2744419"/>
                  <a:pt x="4240694" y="2755792"/>
                </a:cubicBezTo>
                <a:cubicBezTo>
                  <a:pt x="4152060" y="2762616"/>
                  <a:pt x="4063427" y="2753518"/>
                  <a:pt x="3974793" y="2751243"/>
                </a:cubicBezTo>
                <a:cubicBezTo>
                  <a:pt x="3852070" y="2748969"/>
                  <a:pt x="3727074" y="2746694"/>
                  <a:pt x="3604350" y="2746694"/>
                </a:cubicBezTo>
                <a:cubicBezTo>
                  <a:pt x="3486172" y="2744419"/>
                  <a:pt x="3367994" y="2746694"/>
                  <a:pt x="3249816" y="2739870"/>
                </a:cubicBezTo>
                <a:cubicBezTo>
                  <a:pt x="2965734" y="2723947"/>
                  <a:pt x="2679380" y="2708025"/>
                  <a:pt x="2395298" y="2689827"/>
                </a:cubicBezTo>
                <a:cubicBezTo>
                  <a:pt x="2256666" y="2680729"/>
                  <a:pt x="2120306" y="2673905"/>
                  <a:pt x="1981674" y="2664806"/>
                </a:cubicBezTo>
                <a:cubicBezTo>
                  <a:pt x="1770317" y="2651158"/>
                  <a:pt x="1556688" y="2639785"/>
                  <a:pt x="1345331" y="2646609"/>
                </a:cubicBezTo>
                <a:cubicBezTo>
                  <a:pt x="1104429" y="2651158"/>
                  <a:pt x="861255" y="2642060"/>
                  <a:pt x="620354" y="2617038"/>
                </a:cubicBezTo>
                <a:cubicBezTo>
                  <a:pt x="536266" y="2607940"/>
                  <a:pt x="449905" y="2603390"/>
                  <a:pt x="365816" y="2592017"/>
                </a:cubicBezTo>
                <a:cubicBezTo>
                  <a:pt x="306727" y="2582918"/>
                  <a:pt x="249911" y="2566996"/>
                  <a:pt x="190822" y="2551073"/>
                </a:cubicBezTo>
                <a:cubicBezTo>
                  <a:pt x="168095" y="2544249"/>
                  <a:pt x="149914" y="2523777"/>
                  <a:pt x="149914" y="2498756"/>
                </a:cubicBezTo>
                <a:cubicBezTo>
                  <a:pt x="140823" y="2414594"/>
                  <a:pt x="127188" y="2330431"/>
                  <a:pt x="120370" y="2243994"/>
                </a:cubicBezTo>
                <a:cubicBezTo>
                  <a:pt x="111279" y="2109789"/>
                  <a:pt x="104461" y="1975585"/>
                  <a:pt x="97643" y="1841380"/>
                </a:cubicBezTo>
                <a:cubicBezTo>
                  <a:pt x="90825" y="1729922"/>
                  <a:pt x="88552" y="1618463"/>
                  <a:pt x="79462" y="1507005"/>
                </a:cubicBezTo>
                <a:cubicBezTo>
                  <a:pt x="72644" y="1416019"/>
                  <a:pt x="56735" y="1327307"/>
                  <a:pt x="49917" y="1236321"/>
                </a:cubicBezTo>
                <a:cubicBezTo>
                  <a:pt x="38554" y="1113489"/>
                  <a:pt x="29463" y="990658"/>
                  <a:pt x="20373" y="867826"/>
                </a:cubicBezTo>
                <a:cubicBezTo>
                  <a:pt x="13555" y="760917"/>
                  <a:pt x="6737" y="654008"/>
                  <a:pt x="2191" y="547099"/>
                </a:cubicBezTo>
                <a:cubicBezTo>
                  <a:pt x="-4626" y="440190"/>
                  <a:pt x="4464" y="333281"/>
                  <a:pt x="29463" y="228647"/>
                </a:cubicBezTo>
                <a:cubicBezTo>
                  <a:pt x="34009" y="208175"/>
                  <a:pt x="40827" y="189978"/>
                  <a:pt x="47645" y="171781"/>
                </a:cubicBezTo>
                <a:cubicBezTo>
                  <a:pt x="61281" y="126287"/>
                  <a:pt x="104461" y="96717"/>
                  <a:pt x="152187" y="101266"/>
                </a:cubicBezTo>
                <a:cubicBezTo>
                  <a:pt x="277183" y="108090"/>
                  <a:pt x="402179" y="114914"/>
                  <a:pt x="527175" y="119463"/>
                </a:cubicBezTo>
                <a:cubicBezTo>
                  <a:pt x="631717" y="124013"/>
                  <a:pt x="738532" y="130837"/>
                  <a:pt x="843074" y="133111"/>
                </a:cubicBezTo>
                <a:cubicBezTo>
                  <a:pt x="1165791" y="139935"/>
                  <a:pt x="1486235" y="130837"/>
                  <a:pt x="1808952" y="117189"/>
                </a:cubicBezTo>
                <a:cubicBezTo>
                  <a:pt x="1993037" y="110365"/>
                  <a:pt x="2177123" y="110365"/>
                  <a:pt x="2358935" y="103541"/>
                </a:cubicBezTo>
                <a:cubicBezTo>
                  <a:pt x="2545293" y="96717"/>
                  <a:pt x="2731650" y="87618"/>
                  <a:pt x="2920281" y="76245"/>
                </a:cubicBezTo>
                <a:cubicBezTo>
                  <a:pt x="3081640" y="67146"/>
                  <a:pt x="3242998" y="60322"/>
                  <a:pt x="3404357" y="46674"/>
                </a:cubicBezTo>
                <a:cubicBezTo>
                  <a:pt x="3522535" y="35301"/>
                  <a:pt x="3642985" y="19379"/>
                  <a:pt x="3761163" y="8005"/>
                </a:cubicBezTo>
                <a:cubicBezTo>
                  <a:pt x="4004337" y="-17016"/>
                  <a:pt x="4249784" y="17104"/>
                  <a:pt x="4479323" y="103541"/>
                </a:cubicBezTo>
                <a:cubicBezTo>
                  <a:pt x="4522503" y="119463"/>
                  <a:pt x="4547502" y="146759"/>
                  <a:pt x="4549775" y="194527"/>
                </a:cubicBezTo>
                <a:cubicBezTo>
                  <a:pt x="4554320" y="365127"/>
                  <a:pt x="4561138" y="531177"/>
                  <a:pt x="4570229" y="763192"/>
                </a:cubicBezTo>
                <a:close/>
              </a:path>
            </a:pathLst>
          </a:custGeom>
          <a:solidFill>
            <a:srgbClr val="F5B292"/>
          </a:solidFill>
          <a:ln w="22699" cap="flat">
            <a:noFill/>
            <a:prstDash val="solid"/>
            <a:miter/>
          </a:ln>
        </p:spPr>
        <p:txBody>
          <a:bodyPr rtlCol="0" anchor="ctr"/>
          <a:lstStyle/>
          <a:p>
            <a:endParaRPr lang="en-US"/>
          </a:p>
        </p:txBody>
      </p:sp>
      <p:sp>
        <p:nvSpPr>
          <p:cNvPr id="6" name="TextBox 5">
            <a:extLst>
              <a:ext uri="{FF2B5EF4-FFF2-40B4-BE49-F238E27FC236}">
                <a16:creationId xmlns:a16="http://schemas.microsoft.com/office/drawing/2014/main" id="{B7865A8F-6F3A-C60A-7324-CF4B0B816A91}"/>
              </a:ext>
            </a:extLst>
          </p:cNvPr>
          <p:cNvSpPr txBox="1"/>
          <p:nvPr/>
        </p:nvSpPr>
        <p:spPr>
          <a:xfrm>
            <a:off x="1177638" y="512519"/>
            <a:ext cx="9292154" cy="6247864"/>
          </a:xfrm>
          <a:prstGeom prst="rect">
            <a:avLst/>
          </a:prstGeom>
          <a:noFill/>
        </p:spPr>
        <p:txBody>
          <a:bodyPr wrap="square">
            <a:spAutoFit/>
          </a:bodyPr>
          <a:lstStyle/>
          <a:p>
            <a:pPr eaLnBrk="1" hangingPunct="1">
              <a:spcBef>
                <a:spcPct val="0"/>
              </a:spcBef>
              <a:buFontTx/>
              <a:buNone/>
            </a:pPr>
            <a:r>
              <a:rPr lang="en-GB" altLang="en-US" sz="2000" dirty="0">
                <a:solidFill>
                  <a:srgbClr val="000000"/>
                </a:solidFill>
              </a:rPr>
              <a:t>For the better proof of this, thirty years after the Suppression I asked my father, who had bought part of the timber of the church and all the timber in the steeple with the bell frame, (in the steeple eight or nine bells hung - the last but one could not be bought today for £20 – and I myself saw these bells hanging there over a year after the Suppression) if he thought well of the religious people and of the religion followed at that time? And he told me yes, for he saw no cause to the contrary: well, I said, then how did it come to pass that you were so ready to destroy and spoil the thing that you thought so well of? What should I have done, he asked, might not I as well as the others have had some profit from the spoils of the abbey? For I saw that everything would disappear and therefore I did as the others did.’</a:t>
            </a:r>
          </a:p>
          <a:p>
            <a:pPr eaLnBrk="1" hangingPunct="1">
              <a:spcBef>
                <a:spcPct val="0"/>
              </a:spcBef>
              <a:buFontTx/>
              <a:buNone/>
            </a:pPr>
            <a:endParaRPr lang="en-GB" altLang="en-US" sz="2000" dirty="0">
              <a:solidFill>
                <a:srgbClr val="000000"/>
              </a:solidFill>
            </a:endParaRPr>
          </a:p>
          <a:p>
            <a:pPr>
              <a:spcBef>
                <a:spcPct val="0"/>
              </a:spcBef>
            </a:pPr>
            <a:r>
              <a:rPr lang="en-GB" sz="2000" dirty="0"/>
              <a:t>Thus you may see that those who thought well of the religious, and those who thought otherwise, agreed enough to spoil them. Such a devil is covetousness and mammon! And such is the providence of God to punish sinners in making themselves instruments to punish themselves and all their posterity from generation to generation! For no doubt there have been millions of millions that have repented since, but all too late. And this is the extent of my knowledge relating to the fall of Roche Abbey.</a:t>
            </a:r>
          </a:p>
          <a:p>
            <a:pPr eaLnBrk="1" hangingPunct="1">
              <a:spcBef>
                <a:spcPct val="0"/>
              </a:spcBef>
              <a:buFontTx/>
              <a:buNone/>
            </a:pPr>
            <a:endParaRPr lang="en-GB" altLang="en-US" sz="2000" dirty="0">
              <a:solidFill>
                <a:srgbClr val="000000"/>
              </a:solidFill>
            </a:endParaRPr>
          </a:p>
        </p:txBody>
      </p:sp>
    </p:spTree>
    <p:extLst>
      <p:ext uri="{BB962C8B-B14F-4D97-AF65-F5344CB8AC3E}">
        <p14:creationId xmlns:p14="http://schemas.microsoft.com/office/powerpoint/2010/main" val="886281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6AAF1-991C-7688-E47D-D545BB139A19}"/>
              </a:ext>
            </a:extLst>
          </p:cNvPr>
          <p:cNvSpPr>
            <a:spLocks noGrp="1"/>
          </p:cNvSpPr>
          <p:nvPr>
            <p:ph type="title"/>
          </p:nvPr>
        </p:nvSpPr>
        <p:spPr/>
        <p:txBody>
          <a:bodyPr>
            <a:noAutofit/>
          </a:bodyPr>
          <a:lstStyle/>
          <a:p>
            <a:r>
              <a:rPr lang="en-GB" sz="2400" dirty="0"/>
              <a:t>A near contemporary account of the ‘spoilation of Roche’ Abbey, Yorkshire</a:t>
            </a:r>
          </a:p>
        </p:txBody>
      </p:sp>
      <p:sp>
        <p:nvSpPr>
          <p:cNvPr id="3" name="TextBox 2">
            <a:extLst>
              <a:ext uri="{FF2B5EF4-FFF2-40B4-BE49-F238E27FC236}">
                <a16:creationId xmlns:a16="http://schemas.microsoft.com/office/drawing/2014/main" id="{DDE11F9D-DBDB-415F-73E1-48E50C2318E8}"/>
              </a:ext>
            </a:extLst>
          </p:cNvPr>
          <p:cNvSpPr txBox="1"/>
          <p:nvPr/>
        </p:nvSpPr>
        <p:spPr>
          <a:xfrm rot="5400000">
            <a:off x="2205858" y="-1694295"/>
            <a:ext cx="6154888" cy="10218182"/>
          </a:xfrm>
          <a:prstGeom prst="rect">
            <a:avLst/>
          </a:prstGeom>
          <a:noFill/>
        </p:spPr>
        <p:txBody>
          <a:bodyPr wrap="square" rtlCol="0">
            <a:spAutoFit/>
          </a:bodyPr>
          <a:lstStyle/>
          <a:p>
            <a:r>
              <a:rPr lang="en-GB" sz="1400" dirty="0"/>
              <a:t>F (Roche Abbey) a house of White Monks; a very finely built house of freestone and covered with lead (as the abbeys in England, as well as the churches are). An uncle of mine was present at the breaking up of the abbey, for he was well acquainted with several of the monks there. When the community was evicted from the abbey, one of the monks, his friend, told him that each monk had been given his cell where he slept, wherein there was nothing of value save his bed and apparel, which was simple and of little worth. This monk urged my uncle to buy something from him, but my uncle replied that he could see nothing that would be of any use to him; the monk asked him for two pennies for his cell door, which was worth over five shillings; his uncle refused, as he had no idea what he would do with a door (for he was a young unmarried man, and in need of neither a house nor a door). Others who came along later to buy the monks’ corn or hay found that all the doors were open, and the locks and shackles plucked off, or the door itself removed; they entered and stole what they liked. </a:t>
            </a:r>
          </a:p>
          <a:p>
            <a:endParaRPr lang="en-GB" sz="1400" dirty="0"/>
          </a:p>
          <a:p>
            <a:r>
              <a:rPr lang="en-GB" sz="1400" dirty="0"/>
              <a:t>Some took the service-books that were in the church and laid them on their </a:t>
            </a:r>
            <a:r>
              <a:rPr lang="en-GB" sz="1400" dirty="0" err="1"/>
              <a:t>Waine</a:t>
            </a:r>
            <a:r>
              <a:rPr lang="en-GB" sz="1400" dirty="0"/>
              <a:t> </a:t>
            </a:r>
            <a:r>
              <a:rPr lang="en-GB" sz="1400" dirty="0" err="1"/>
              <a:t>Coppes</a:t>
            </a:r>
            <a:r>
              <a:rPr lang="en-GB" sz="1400" dirty="0"/>
              <a:t> (part of a cart) to repair them; some took windows from the hay barn and hid them in the hay, and did the same with other things: some pulled iron hooks out of the walls – but did not buy them – when the yeomen and gentlemen of the country had bought the timber of the church.</a:t>
            </a:r>
          </a:p>
          <a:p>
            <a:endParaRPr lang="en-GB" sz="1400" dirty="0"/>
          </a:p>
          <a:p>
            <a:r>
              <a:rPr lang="en-GB" sz="1400" dirty="0"/>
              <a:t>For the church was the first thing that was spoiled; then the abbot’s lodging, the dormitory and refectory, with the cloister and all the buildings around, within the abbey walls. For nothing was spared except the ox-houses and </a:t>
            </a:r>
            <a:r>
              <a:rPr lang="en-GB" sz="1400" dirty="0" err="1"/>
              <a:t>swinecoates</a:t>
            </a:r>
            <a:r>
              <a:rPr lang="en-GB" sz="1400" dirty="0"/>
              <a:t> and other such houses or offices that stood outside the walls – these had greater favour shown to them than the church itself. This was done on the instruction of Cromwell, as Fox reports in his Book of Acts and Monuments. It would have pitied any heart to see the tearing up of the lead, the plucking up of boards and throwing down of the rafters. And when the lead was torn off and cast down into the church and the tombs in the church were all broken (for in most abbeys various noblemen and women were buried, and in some kings, but their tombs were no more regarded than those of lesser persons, for to what end should they stand when the church over them was not spared for their cause) and all things of value were spoiled, plucked away or utterly defaced, those who cast the lead into fodders plucked up all the seats in the choir where the monks sat when they said service. These seats were like the seats in minsters; they were burned and the lead melted, although there was plenty of wood nearby, for the abbey stood among the woods and the rocks of stone. Pewter vessels were stolen away and hidden in the rocks, and it seemed that every person was intent upon filching and spoiling what he could. Even those who had been content to permit the monks’ worship and do great reverence at their matins, masses and services two days previously were no less happy to pilfer, which is strange, that they could one day think it to be the house of God and the next the house of the Devil – or else they would not have been so ready to have spoiled it.					</a:t>
            </a:r>
            <a:r>
              <a:rPr lang="en-GB" sz="1400" i="1" dirty="0"/>
              <a:t>Cont.</a:t>
            </a:r>
          </a:p>
        </p:txBody>
      </p:sp>
    </p:spTree>
    <p:extLst>
      <p:ext uri="{BB962C8B-B14F-4D97-AF65-F5344CB8AC3E}">
        <p14:creationId xmlns:p14="http://schemas.microsoft.com/office/powerpoint/2010/main" val="392387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6AAF1-991C-7688-E47D-D545BB139A19}"/>
              </a:ext>
            </a:extLst>
          </p:cNvPr>
          <p:cNvSpPr>
            <a:spLocks noGrp="1"/>
          </p:cNvSpPr>
          <p:nvPr>
            <p:ph type="title"/>
          </p:nvPr>
        </p:nvSpPr>
        <p:spPr/>
        <p:txBody>
          <a:bodyPr>
            <a:noAutofit/>
          </a:bodyPr>
          <a:lstStyle/>
          <a:p>
            <a:r>
              <a:rPr lang="en-GB" sz="2400" dirty="0"/>
              <a:t>A near contemporary account of the ‘spoilation of Roche’ Abbey, Yorkshire </a:t>
            </a:r>
            <a:r>
              <a:rPr lang="en-GB" sz="2400" dirty="0">
                <a:solidFill>
                  <a:schemeClr val="bg1"/>
                </a:solidFill>
              </a:rPr>
              <a:t>2</a:t>
            </a:r>
          </a:p>
        </p:txBody>
      </p:sp>
      <p:sp>
        <p:nvSpPr>
          <p:cNvPr id="3" name="TextBox 2">
            <a:extLst>
              <a:ext uri="{FF2B5EF4-FFF2-40B4-BE49-F238E27FC236}">
                <a16:creationId xmlns:a16="http://schemas.microsoft.com/office/drawing/2014/main" id="{DDE11F9D-DBDB-415F-73E1-48E50C2318E8}"/>
              </a:ext>
            </a:extLst>
          </p:cNvPr>
          <p:cNvSpPr txBox="1"/>
          <p:nvPr/>
        </p:nvSpPr>
        <p:spPr>
          <a:xfrm rot="5400000">
            <a:off x="5184394" y="1075694"/>
            <a:ext cx="6154888" cy="4678204"/>
          </a:xfrm>
          <a:prstGeom prst="rect">
            <a:avLst/>
          </a:prstGeom>
          <a:noFill/>
        </p:spPr>
        <p:txBody>
          <a:bodyPr wrap="square" rtlCol="0">
            <a:spAutoFit/>
          </a:bodyPr>
          <a:lstStyle/>
          <a:p>
            <a:r>
              <a:rPr lang="en-GB" sz="1400" dirty="0"/>
              <a:t> </a:t>
            </a:r>
          </a:p>
          <a:p>
            <a:r>
              <a:rPr lang="en-GB" sz="1400" dirty="0"/>
              <a:t>For the better proof of this, thirty years after the Suppression I asked my father, who had bought part of the timber of the church and all the timber in the steeple with the bell frame, (in the steeple eight or nine bells hung - the last but one could not be bought today for £20 – and I myself saw these bells hanging there over a year after the Suppression) if he thought well of the religious people and of the religion followed at that time? And he told me yes, for he saw no cause to the contrary: well, I said, then how did it come to pass that you were so ready to destroy and spoil the thing that you thought so well of? What should I have done, he asked, might not I as well as the others have had some profit from the spoils of the abbey? For I saw that everything would disappear and therefore I did as the others did.’</a:t>
            </a:r>
          </a:p>
          <a:p>
            <a:endParaRPr lang="en-GB" sz="1400" dirty="0"/>
          </a:p>
          <a:p>
            <a:r>
              <a:rPr lang="en-GB" sz="1400" dirty="0"/>
              <a:t>Thus you may see that those who thought well of the religious, and those who thought otherwise, agreed enough to spoil them. Such a devil is covetousness and mammon! And such is the providence of God to punish sinners in making themselves instruments to punish themselves and all their posterity from generation to generation! For no doubt there have been millions of millions that have repented since, but all too late. And this is the extent of my knowledge relating to the fall of Roche Abbey.</a:t>
            </a:r>
          </a:p>
          <a:p>
            <a:endParaRPr lang="en-GB" dirty="0"/>
          </a:p>
        </p:txBody>
      </p:sp>
    </p:spTree>
    <p:extLst>
      <p:ext uri="{BB962C8B-B14F-4D97-AF65-F5344CB8AC3E}">
        <p14:creationId xmlns:p14="http://schemas.microsoft.com/office/powerpoint/2010/main" val="1966490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DBF55-A844-6170-4CF9-42EF1D563F2D}"/>
              </a:ext>
            </a:extLst>
          </p:cNvPr>
          <p:cNvSpPr>
            <a:spLocks noGrp="1"/>
          </p:cNvSpPr>
          <p:nvPr>
            <p:ph type="title"/>
          </p:nvPr>
        </p:nvSpPr>
        <p:spPr/>
        <p:txBody>
          <a:bodyPr/>
          <a:lstStyle/>
          <a:p>
            <a:pPr>
              <a:defRPr/>
            </a:pPr>
            <a:r>
              <a:rPr lang="en-GB" sz="3200" b="1"/>
              <a:t>How does the account fit in? </a:t>
            </a:r>
            <a:r>
              <a:rPr lang="en-GB" sz="3200" b="1">
                <a:solidFill>
                  <a:schemeClr val="bg1"/>
                </a:solidFill>
              </a:rPr>
              <a:t>1</a:t>
            </a:r>
          </a:p>
        </p:txBody>
      </p:sp>
      <p:sp>
        <p:nvSpPr>
          <p:cNvPr id="4" name="Picture 5">
            <a:extLst>
              <a:ext uri="{FF2B5EF4-FFF2-40B4-BE49-F238E27FC236}">
                <a16:creationId xmlns:a16="http://schemas.microsoft.com/office/drawing/2014/main" id="{FAB2D582-3B55-8FDD-0EA6-A429035A5DB0}"/>
              </a:ext>
              <a:ext uri="{C183D7F6-B498-43B3-948B-1728B52AA6E4}">
                <adec:decorative xmlns:adec="http://schemas.microsoft.com/office/drawing/2017/decorative" val="1"/>
              </a:ext>
            </a:extLst>
          </p:cNvPr>
          <p:cNvSpPr/>
          <p:nvPr/>
        </p:nvSpPr>
        <p:spPr>
          <a:xfrm>
            <a:off x="357186" y="1345523"/>
            <a:ext cx="10692263" cy="4916732"/>
          </a:xfrm>
          <a:custGeom>
            <a:avLst/>
            <a:gdLst>
              <a:gd name="connsiteX0" fmla="*/ 2014951 w 4369304"/>
              <a:gd name="connsiteY0" fmla="*/ 4041708 h 4114026"/>
              <a:gd name="connsiteX1" fmla="*/ 1431807 w 4369304"/>
              <a:gd name="connsiteY1" fmla="*/ 4043255 h 4114026"/>
              <a:gd name="connsiteX2" fmla="*/ 1024998 w 4369304"/>
              <a:gd name="connsiteY2" fmla="*/ 4092757 h 4114026"/>
              <a:gd name="connsiteX3" fmla="*/ 817727 w 4369304"/>
              <a:gd name="connsiteY3" fmla="*/ 4111319 h 4114026"/>
              <a:gd name="connsiteX4" fmla="*/ 398544 w 4369304"/>
              <a:gd name="connsiteY4" fmla="*/ 4109773 h 4114026"/>
              <a:gd name="connsiteX5" fmla="*/ 185085 w 4369304"/>
              <a:gd name="connsiteY5" fmla="*/ 4077287 h 4114026"/>
              <a:gd name="connsiteX6" fmla="*/ 117026 w 4369304"/>
              <a:gd name="connsiteY6" fmla="*/ 3995301 h 4114026"/>
              <a:gd name="connsiteX7" fmla="*/ 70622 w 4369304"/>
              <a:gd name="connsiteY7" fmla="*/ 3767904 h 4114026"/>
              <a:gd name="connsiteX8" fmla="*/ 30405 w 4369304"/>
              <a:gd name="connsiteY8" fmla="*/ 3340955 h 4114026"/>
              <a:gd name="connsiteX9" fmla="*/ 1016 w 4369304"/>
              <a:gd name="connsiteY9" fmla="*/ 2784065 h 4114026"/>
              <a:gd name="connsiteX10" fmla="*/ 2563 w 4369304"/>
              <a:gd name="connsiteY10" fmla="*/ 2357115 h 4114026"/>
              <a:gd name="connsiteX11" fmla="*/ 18031 w 4369304"/>
              <a:gd name="connsiteY11" fmla="*/ 1815694 h 4114026"/>
              <a:gd name="connsiteX12" fmla="*/ 21124 w 4369304"/>
              <a:gd name="connsiteY12" fmla="*/ 1418136 h 4114026"/>
              <a:gd name="connsiteX13" fmla="*/ 47420 w 4369304"/>
              <a:gd name="connsiteY13" fmla="*/ 969530 h 4114026"/>
              <a:gd name="connsiteX14" fmla="*/ 155696 w 4369304"/>
              <a:gd name="connsiteY14" fmla="*/ 308997 h 4114026"/>
              <a:gd name="connsiteX15" fmla="*/ 233036 w 4369304"/>
              <a:gd name="connsiteY15" fmla="*/ 194525 h 4114026"/>
              <a:gd name="connsiteX16" fmla="*/ 429480 w 4369304"/>
              <a:gd name="connsiteY16" fmla="*/ 140383 h 4114026"/>
              <a:gd name="connsiteX17" fmla="*/ 605815 w 4369304"/>
              <a:gd name="connsiteY17" fmla="*/ 101710 h 4114026"/>
              <a:gd name="connsiteX18" fmla="*/ 943018 w 4369304"/>
              <a:gd name="connsiteY18" fmla="*/ 61490 h 4114026"/>
              <a:gd name="connsiteX19" fmla="*/ 1526162 w 4369304"/>
              <a:gd name="connsiteY19" fmla="*/ 93975 h 4114026"/>
              <a:gd name="connsiteX20" fmla="*/ 1833975 w 4369304"/>
              <a:gd name="connsiteY20" fmla="*/ 128007 h 4114026"/>
              <a:gd name="connsiteX21" fmla="*/ 2621297 w 4369304"/>
              <a:gd name="connsiteY21" fmla="*/ 118726 h 4114026"/>
              <a:gd name="connsiteX22" fmla="*/ 3040480 w 4369304"/>
              <a:gd name="connsiteY22" fmla="*/ 90881 h 4114026"/>
              <a:gd name="connsiteX23" fmla="*/ 3309624 w 4369304"/>
              <a:gd name="connsiteY23" fmla="*/ 53755 h 4114026"/>
              <a:gd name="connsiteX24" fmla="*/ 3736541 w 4369304"/>
              <a:gd name="connsiteY24" fmla="*/ 25911 h 4114026"/>
              <a:gd name="connsiteX25" fmla="*/ 4089211 w 4369304"/>
              <a:gd name="connsiteY25" fmla="*/ 1160 h 4114026"/>
              <a:gd name="connsiteX26" fmla="*/ 4158817 w 4369304"/>
              <a:gd name="connsiteY26" fmla="*/ 10442 h 4114026"/>
              <a:gd name="connsiteX27" fmla="*/ 4231517 w 4369304"/>
              <a:gd name="connsiteY27" fmla="*/ 120273 h 4114026"/>
              <a:gd name="connsiteX28" fmla="*/ 4260906 w 4369304"/>
              <a:gd name="connsiteY28" fmla="*/ 287340 h 4114026"/>
              <a:gd name="connsiteX29" fmla="*/ 4327419 w 4369304"/>
              <a:gd name="connsiteY29" fmla="*/ 650865 h 4114026"/>
              <a:gd name="connsiteX30" fmla="*/ 4367636 w 4369304"/>
              <a:gd name="connsiteY30" fmla="*/ 1071627 h 4114026"/>
              <a:gd name="connsiteX31" fmla="*/ 4362995 w 4369304"/>
              <a:gd name="connsiteY31" fmla="*/ 1305212 h 4114026"/>
              <a:gd name="connsiteX32" fmla="*/ 4347527 w 4369304"/>
              <a:gd name="connsiteY32" fmla="*/ 1792490 h 4114026"/>
              <a:gd name="connsiteX33" fmla="*/ 4332059 w 4369304"/>
              <a:gd name="connsiteY33" fmla="*/ 2171485 h 4114026"/>
              <a:gd name="connsiteX34" fmla="*/ 4328966 w 4369304"/>
              <a:gd name="connsiteY34" fmla="*/ 2760861 h 4114026"/>
              <a:gd name="connsiteX35" fmla="*/ 4305764 w 4369304"/>
              <a:gd name="connsiteY35" fmla="*/ 3384268 h 4114026"/>
              <a:gd name="connsiteX36" fmla="*/ 4285655 w 4369304"/>
              <a:gd name="connsiteY36" fmla="*/ 3628681 h 4114026"/>
              <a:gd name="connsiteX37" fmla="*/ 4256266 w 4369304"/>
              <a:gd name="connsiteY37" fmla="*/ 3795748 h 4114026"/>
              <a:gd name="connsiteX38" fmla="*/ 4177379 w 4369304"/>
              <a:gd name="connsiteY38" fmla="*/ 3885470 h 4114026"/>
              <a:gd name="connsiteX39" fmla="*/ 3540097 w 4369304"/>
              <a:gd name="connsiteY39" fmla="*/ 3934971 h 4114026"/>
              <a:gd name="connsiteX40" fmla="*/ 3236924 w 4369304"/>
              <a:gd name="connsiteY40" fmla="*/ 3973644 h 4114026"/>
              <a:gd name="connsiteX41" fmla="*/ 3111633 w 4369304"/>
              <a:gd name="connsiteY41" fmla="*/ 3987566 h 4114026"/>
              <a:gd name="connsiteX42" fmla="*/ 2861051 w 4369304"/>
              <a:gd name="connsiteY42" fmla="*/ 4030880 h 4114026"/>
              <a:gd name="connsiteX43" fmla="*/ 2621297 w 4369304"/>
              <a:gd name="connsiteY43" fmla="*/ 4061818 h 4114026"/>
              <a:gd name="connsiteX44" fmla="*/ 2016498 w 4369304"/>
              <a:gd name="connsiteY44" fmla="*/ 4050990 h 4114026"/>
              <a:gd name="connsiteX45" fmla="*/ 2014951 w 4369304"/>
              <a:gd name="connsiteY45" fmla="*/ 4041708 h 411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369304" h="4114026">
                <a:moveTo>
                  <a:pt x="2014951" y="4041708"/>
                </a:moveTo>
                <a:cubicBezTo>
                  <a:pt x="1820054" y="4041708"/>
                  <a:pt x="1626704" y="4035521"/>
                  <a:pt x="1431807" y="4043255"/>
                </a:cubicBezTo>
                <a:cubicBezTo>
                  <a:pt x="1295689" y="4049443"/>
                  <a:pt x="1161117" y="4075740"/>
                  <a:pt x="1024998" y="4092757"/>
                </a:cubicBezTo>
                <a:cubicBezTo>
                  <a:pt x="955392" y="4100491"/>
                  <a:pt x="887333" y="4111319"/>
                  <a:pt x="817727" y="4111319"/>
                </a:cubicBezTo>
                <a:cubicBezTo>
                  <a:pt x="678515" y="4114413"/>
                  <a:pt x="537756" y="4115960"/>
                  <a:pt x="398544" y="4109773"/>
                </a:cubicBezTo>
                <a:cubicBezTo>
                  <a:pt x="327391" y="4106679"/>
                  <a:pt x="256238" y="4088116"/>
                  <a:pt x="185085" y="4077287"/>
                </a:cubicBezTo>
                <a:cubicBezTo>
                  <a:pt x="152603" y="4071100"/>
                  <a:pt x="132494" y="4041708"/>
                  <a:pt x="117026" y="3995301"/>
                </a:cubicBezTo>
                <a:cubicBezTo>
                  <a:pt x="92277" y="3921049"/>
                  <a:pt x="76809" y="3845250"/>
                  <a:pt x="70622" y="3767904"/>
                </a:cubicBezTo>
                <a:cubicBezTo>
                  <a:pt x="56701" y="3625587"/>
                  <a:pt x="44326" y="3483271"/>
                  <a:pt x="30405" y="3340955"/>
                </a:cubicBezTo>
                <a:cubicBezTo>
                  <a:pt x="11844" y="3156872"/>
                  <a:pt x="2563" y="2969695"/>
                  <a:pt x="1016" y="2784065"/>
                </a:cubicBezTo>
                <a:cubicBezTo>
                  <a:pt x="-531" y="2641748"/>
                  <a:pt x="-531" y="2499432"/>
                  <a:pt x="2563" y="2357115"/>
                </a:cubicBezTo>
                <a:cubicBezTo>
                  <a:pt x="5656" y="2176126"/>
                  <a:pt x="13390" y="1996684"/>
                  <a:pt x="18031" y="1815694"/>
                </a:cubicBezTo>
                <a:cubicBezTo>
                  <a:pt x="21124" y="1682659"/>
                  <a:pt x="21124" y="1551171"/>
                  <a:pt x="21124" y="1418136"/>
                </a:cubicBezTo>
                <a:cubicBezTo>
                  <a:pt x="21124" y="1266539"/>
                  <a:pt x="36592" y="1119581"/>
                  <a:pt x="47420" y="969530"/>
                </a:cubicBezTo>
                <a:cubicBezTo>
                  <a:pt x="64435" y="740587"/>
                  <a:pt x="106199" y="524018"/>
                  <a:pt x="155696" y="308997"/>
                </a:cubicBezTo>
                <a:cubicBezTo>
                  <a:pt x="169617" y="247120"/>
                  <a:pt x="192819" y="209994"/>
                  <a:pt x="233036" y="194525"/>
                </a:cubicBezTo>
                <a:cubicBezTo>
                  <a:pt x="296455" y="168227"/>
                  <a:pt x="362967" y="149664"/>
                  <a:pt x="429480" y="140383"/>
                </a:cubicBezTo>
                <a:cubicBezTo>
                  <a:pt x="489805" y="131101"/>
                  <a:pt x="548584" y="118726"/>
                  <a:pt x="605815" y="101710"/>
                </a:cubicBezTo>
                <a:cubicBezTo>
                  <a:pt x="715638" y="67678"/>
                  <a:pt x="830101" y="55302"/>
                  <a:pt x="943018" y="61490"/>
                </a:cubicBezTo>
                <a:cubicBezTo>
                  <a:pt x="1137915" y="70771"/>
                  <a:pt x="1331265" y="80053"/>
                  <a:pt x="1526162" y="93975"/>
                </a:cubicBezTo>
                <a:cubicBezTo>
                  <a:pt x="1628251" y="101710"/>
                  <a:pt x="1730340" y="126460"/>
                  <a:pt x="1833975" y="128007"/>
                </a:cubicBezTo>
                <a:cubicBezTo>
                  <a:pt x="2096932" y="131101"/>
                  <a:pt x="2358341" y="126460"/>
                  <a:pt x="2621297" y="118726"/>
                </a:cubicBezTo>
                <a:cubicBezTo>
                  <a:pt x="2760509" y="115632"/>
                  <a:pt x="2901268" y="103257"/>
                  <a:pt x="3040480" y="90881"/>
                </a:cubicBezTo>
                <a:cubicBezTo>
                  <a:pt x="3130195" y="83147"/>
                  <a:pt x="3219909" y="69225"/>
                  <a:pt x="3309624" y="53755"/>
                </a:cubicBezTo>
                <a:cubicBezTo>
                  <a:pt x="3451929" y="29005"/>
                  <a:pt x="3594235" y="27458"/>
                  <a:pt x="3736541" y="25911"/>
                </a:cubicBezTo>
                <a:cubicBezTo>
                  <a:pt x="3854098" y="24364"/>
                  <a:pt x="3971654" y="25911"/>
                  <a:pt x="4089211" y="1160"/>
                </a:cubicBezTo>
                <a:cubicBezTo>
                  <a:pt x="4112413" y="-1934"/>
                  <a:pt x="4137162" y="1160"/>
                  <a:pt x="4158817" y="10442"/>
                </a:cubicBezTo>
                <a:cubicBezTo>
                  <a:pt x="4194394" y="24364"/>
                  <a:pt x="4220689" y="61490"/>
                  <a:pt x="4231517" y="120273"/>
                </a:cubicBezTo>
                <a:cubicBezTo>
                  <a:pt x="4242345" y="175962"/>
                  <a:pt x="4250079" y="231651"/>
                  <a:pt x="4260906" y="287340"/>
                </a:cubicBezTo>
                <a:cubicBezTo>
                  <a:pt x="4282562" y="407999"/>
                  <a:pt x="4310404" y="527112"/>
                  <a:pt x="4327419" y="650865"/>
                </a:cubicBezTo>
                <a:cubicBezTo>
                  <a:pt x="4345980" y="790088"/>
                  <a:pt x="4358355" y="930858"/>
                  <a:pt x="4367636" y="1071627"/>
                </a:cubicBezTo>
                <a:cubicBezTo>
                  <a:pt x="4372276" y="1148973"/>
                  <a:pt x="4366089" y="1227866"/>
                  <a:pt x="4362995" y="1305212"/>
                </a:cubicBezTo>
                <a:cubicBezTo>
                  <a:pt x="4358355" y="1467638"/>
                  <a:pt x="4353714" y="1630064"/>
                  <a:pt x="4347527" y="1792490"/>
                </a:cubicBezTo>
                <a:cubicBezTo>
                  <a:pt x="4342887" y="1919338"/>
                  <a:pt x="4333606" y="2044638"/>
                  <a:pt x="4332059" y="2171485"/>
                </a:cubicBezTo>
                <a:cubicBezTo>
                  <a:pt x="4328966" y="2367944"/>
                  <a:pt x="4325872" y="2564402"/>
                  <a:pt x="4328966" y="2760861"/>
                </a:cubicBezTo>
                <a:cubicBezTo>
                  <a:pt x="4333606" y="2969695"/>
                  <a:pt x="4325872" y="3176981"/>
                  <a:pt x="4305764" y="3384268"/>
                </a:cubicBezTo>
                <a:cubicBezTo>
                  <a:pt x="4298030" y="3464708"/>
                  <a:pt x="4294936" y="3548242"/>
                  <a:pt x="4285655" y="3628681"/>
                </a:cubicBezTo>
                <a:cubicBezTo>
                  <a:pt x="4277921" y="3684370"/>
                  <a:pt x="4268640" y="3740059"/>
                  <a:pt x="4256266" y="3795748"/>
                </a:cubicBezTo>
                <a:cubicBezTo>
                  <a:pt x="4243891" y="3854531"/>
                  <a:pt x="4217596" y="3880829"/>
                  <a:pt x="4177379" y="3885470"/>
                </a:cubicBezTo>
                <a:cubicBezTo>
                  <a:pt x="3965467" y="3908673"/>
                  <a:pt x="3752009" y="3924143"/>
                  <a:pt x="3540097" y="3934971"/>
                </a:cubicBezTo>
                <a:cubicBezTo>
                  <a:pt x="3439555" y="3939612"/>
                  <a:pt x="3337466" y="3961269"/>
                  <a:pt x="3236924" y="3973644"/>
                </a:cubicBezTo>
                <a:cubicBezTo>
                  <a:pt x="3195160" y="3978285"/>
                  <a:pt x="3153397" y="3979831"/>
                  <a:pt x="3111633" y="3987566"/>
                </a:cubicBezTo>
                <a:cubicBezTo>
                  <a:pt x="3028106" y="4001489"/>
                  <a:pt x="2944578" y="4018504"/>
                  <a:pt x="2861051" y="4030880"/>
                </a:cubicBezTo>
                <a:cubicBezTo>
                  <a:pt x="2780618" y="4043255"/>
                  <a:pt x="2700184" y="4060271"/>
                  <a:pt x="2621297" y="4061818"/>
                </a:cubicBezTo>
                <a:cubicBezTo>
                  <a:pt x="2420213" y="4061818"/>
                  <a:pt x="2217582" y="4054084"/>
                  <a:pt x="2016498" y="4050990"/>
                </a:cubicBezTo>
                <a:lnTo>
                  <a:pt x="2014951" y="4041708"/>
                </a:lnTo>
                <a:close/>
              </a:path>
            </a:pathLst>
          </a:custGeom>
          <a:solidFill>
            <a:srgbClr val="ADD0F0"/>
          </a:solidFill>
          <a:ln w="15449"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D40F142D-5494-E334-FD87-80C6FF638F7F}"/>
              </a:ext>
            </a:extLst>
          </p:cNvPr>
          <p:cNvSpPr>
            <a:spLocks noGrp="1"/>
          </p:cNvSpPr>
          <p:nvPr>
            <p:ph idx="1"/>
          </p:nvPr>
        </p:nvSpPr>
        <p:spPr>
          <a:xfrm>
            <a:off x="1142550" y="1911927"/>
            <a:ext cx="9425886" cy="4580947"/>
          </a:xfrm>
        </p:spPr>
        <p:txBody>
          <a:bodyPr/>
          <a:lstStyle/>
          <a:p>
            <a:pPr>
              <a:defRPr/>
            </a:pPr>
            <a:r>
              <a:rPr lang="en-GB" sz="2000"/>
              <a:t>These events relate to one particular monastery and accounts such as this are not available for all monasteries. However the events follow a general pattern that was repeated in most of the religious houses that were closed during the dissolution. </a:t>
            </a:r>
          </a:p>
          <a:p>
            <a:pPr>
              <a:defRPr/>
            </a:pPr>
            <a:r>
              <a:rPr lang="en-GB" sz="2000"/>
              <a:t>The account is of interest for the detail of what happened to the monks and to the buildings and also for the hints that are given as to why monasteries were not just closed but actively destroyed.</a:t>
            </a:r>
          </a:p>
          <a:p>
            <a:pPr>
              <a:defRPr/>
            </a:pPr>
            <a:r>
              <a:rPr lang="en-GB" sz="2000"/>
              <a:t>Moreover it gives us contemporary information which includes not just what happened but also throws light on how the people caught up in it felt about events.</a:t>
            </a:r>
          </a:p>
          <a:p>
            <a:pPr>
              <a:defRPr/>
            </a:pPr>
            <a:r>
              <a:rPr lang="en-GB" sz="2000"/>
              <a:t>This evidence can be used when considering the debate about the long and short term effects of the closure of the monasteries; to include local as well as national effects.</a:t>
            </a:r>
          </a:p>
        </p:txBody>
      </p:sp>
    </p:spTree>
    <p:extLst>
      <p:ext uri="{BB962C8B-B14F-4D97-AF65-F5344CB8AC3E}">
        <p14:creationId xmlns:p14="http://schemas.microsoft.com/office/powerpoint/2010/main" val="4086779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F9BA81-0A61-262D-FC25-584D839B8C14}"/>
              </a:ext>
            </a:extLst>
          </p:cNvPr>
          <p:cNvSpPr>
            <a:spLocks noGrp="1"/>
          </p:cNvSpPr>
          <p:nvPr>
            <p:ph type="title"/>
          </p:nvPr>
        </p:nvSpPr>
        <p:spPr/>
        <p:txBody>
          <a:bodyPr>
            <a:normAutofit fontScale="90000"/>
          </a:bodyPr>
          <a:lstStyle/>
          <a:p>
            <a:r>
              <a:rPr lang="en-GB"/>
              <a:t>The account is long and detailed. Use the table below to create your own shorter step-by-step summary of it.</a:t>
            </a:r>
          </a:p>
        </p:txBody>
      </p:sp>
      <p:graphicFrame>
        <p:nvGraphicFramePr>
          <p:cNvPr id="8" name="Table 7" descr="Table">
            <a:extLst>
              <a:ext uri="{FF2B5EF4-FFF2-40B4-BE49-F238E27FC236}">
                <a16:creationId xmlns:a16="http://schemas.microsoft.com/office/drawing/2014/main" id="{116A887E-5D2A-726D-23BE-3C03309F3EEC}"/>
              </a:ext>
            </a:extLst>
          </p:cNvPr>
          <p:cNvGraphicFramePr>
            <a:graphicFrameLocks noGrp="1"/>
          </p:cNvGraphicFramePr>
          <p:nvPr/>
        </p:nvGraphicFramePr>
        <p:xfrm>
          <a:off x="719714" y="1533662"/>
          <a:ext cx="10253086" cy="4763231"/>
        </p:xfrm>
        <a:graphic>
          <a:graphicData uri="http://schemas.openxmlformats.org/drawingml/2006/table">
            <a:tbl>
              <a:tblPr firstRow="1"/>
              <a:tblGrid>
                <a:gridCol w="1212995">
                  <a:extLst>
                    <a:ext uri="{9D8B030D-6E8A-4147-A177-3AD203B41FA5}">
                      <a16:colId xmlns:a16="http://schemas.microsoft.com/office/drawing/2014/main" val="20000"/>
                    </a:ext>
                  </a:extLst>
                </a:gridCol>
                <a:gridCol w="9040091">
                  <a:extLst>
                    <a:ext uri="{9D8B030D-6E8A-4147-A177-3AD203B41FA5}">
                      <a16:colId xmlns:a16="http://schemas.microsoft.com/office/drawing/2014/main" val="20001"/>
                    </a:ext>
                  </a:extLst>
                </a:gridCol>
              </a:tblGrid>
              <a:tr h="9600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Arial" charset="0"/>
                        </a:rPr>
                        <a:t>Step 1 </a:t>
                      </a:r>
                    </a:p>
                  </a:txBody>
                  <a:tcPr marL="91450" marR="91450" marT="45713" marB="45713"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5C94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chemeClr val="tx1"/>
                          </a:solidFill>
                          <a:effectLst/>
                          <a:latin typeface="Arial" charset="0"/>
                        </a:rPr>
                        <a:t>Ab</a:t>
                      </a:r>
                      <a:r>
                        <a:rPr kumimoji="0" lang="en-GB" sz="1800" b="0" i="0" u="none" strike="noStrike" cap="none" normalizeH="0" baseline="0">
                          <a:ln>
                            <a:noFill/>
                          </a:ln>
                          <a:solidFill>
                            <a:srgbClr val="000000"/>
                          </a:solidFill>
                          <a:effectLst/>
                          <a:latin typeface="Arial" charset="0"/>
                        </a:rPr>
                        <a:t>bot Henry </a:t>
                      </a:r>
                      <a:r>
                        <a:rPr kumimoji="0" lang="en-GB" sz="1800" b="0" i="0" u="none" strike="noStrike" cap="none" normalizeH="0" baseline="0" err="1">
                          <a:ln>
                            <a:noFill/>
                          </a:ln>
                          <a:solidFill>
                            <a:srgbClr val="000000"/>
                          </a:solidFill>
                          <a:effectLst/>
                          <a:latin typeface="Arial" charset="0"/>
                        </a:rPr>
                        <a:t>Cundall</a:t>
                      </a:r>
                      <a:r>
                        <a:rPr kumimoji="0" lang="en-GB" sz="1800" b="0" i="0" u="none" strike="noStrike" cap="none" normalizeH="0" baseline="0">
                          <a:ln>
                            <a:noFill/>
                          </a:ln>
                          <a:solidFill>
                            <a:srgbClr val="000000"/>
                          </a:solidFill>
                          <a:effectLst/>
                          <a:latin typeface="Arial" charset="0"/>
                        </a:rPr>
                        <a:t> of Roche and his seventeen monks gather in the chapter-house at Roche  on 23 June 1538, and sign the surrender deed.</a:t>
                      </a:r>
                      <a:endParaRPr kumimoji="0" lang="en-GB" sz="1800" b="0" i="0" u="none" strike="noStrike" cap="none" normalizeH="0" baseline="0">
                        <a:ln>
                          <a:noFill/>
                        </a:ln>
                        <a:solidFill>
                          <a:schemeClr val="tx1"/>
                        </a:solidFill>
                        <a:effectLst/>
                        <a:latin typeface="Arial" charset="0"/>
                      </a:endParaRPr>
                    </a:p>
                  </a:txBody>
                  <a:tcPr marL="91450" marR="91450" marT="45713" marB="45713"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5C946"/>
                    </a:solidFill>
                  </a:tcPr>
                </a:tc>
                <a:extLst>
                  <a:ext uri="{0D108BD9-81ED-4DB2-BD59-A6C34878D82A}">
                    <a16:rowId xmlns:a16="http://schemas.microsoft.com/office/drawing/2014/main" val="672626049"/>
                  </a:ext>
                </a:extLst>
              </a:tr>
              <a:tr h="6338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Arial" charset="0"/>
                        </a:rPr>
                        <a:t>Step 2</a:t>
                      </a:r>
                    </a:p>
                  </a:txBody>
                  <a:tcPr marL="91450" marR="91450" marT="45713" marB="45713"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DF5E5"/>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a:txBody>
                  <a:tcPr marL="91450" marR="91450" marT="45713" marB="45713"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DF5E5"/>
                    </a:solidFill>
                  </a:tcPr>
                </a:tc>
                <a:extLst>
                  <a:ext uri="{0D108BD9-81ED-4DB2-BD59-A6C34878D82A}">
                    <a16:rowId xmlns:a16="http://schemas.microsoft.com/office/drawing/2014/main" val="10001"/>
                  </a:ext>
                </a:extLst>
              </a:tr>
              <a:tr h="633869">
                <a:tc>
                  <a:txBody>
                    <a:bodyPr/>
                    <a:lstStyle/>
                    <a:p>
                      <a:pPr algn="l">
                        <a:defRPr/>
                      </a:pPr>
                      <a:r>
                        <a:rPr lang="en-US" sz="1600" u="none">
                          <a:solidFill>
                            <a:srgbClr val="000000"/>
                          </a:solidFill>
                          <a:latin typeface="+mn-lt"/>
                        </a:rPr>
                        <a:t>Step 3</a:t>
                      </a:r>
                      <a:endParaRPr lang="en-US" sz="1600">
                        <a:latin typeface="+mn-lt"/>
                      </a:endParaRP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endParaRPr lang="en-US" sz="1100">
                        <a:latin typeface="Arial"/>
                      </a:endParaRP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33869">
                <a:tc>
                  <a:txBody>
                    <a:bodyPr/>
                    <a:lstStyle/>
                    <a:p>
                      <a:pPr algn="l">
                        <a:defRPr/>
                      </a:pPr>
                      <a:r>
                        <a:rPr lang="en-US" sz="1600" u="none">
                          <a:solidFill>
                            <a:srgbClr val="000000"/>
                          </a:solidFill>
                          <a:latin typeface="+mn-lt"/>
                        </a:rPr>
                        <a:t>Step 4</a:t>
                      </a:r>
                      <a:endParaRPr lang="en-US" sz="1600">
                        <a:latin typeface="+mn-lt"/>
                      </a:endParaRP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DF5E5"/>
                    </a:solidFill>
                  </a:tcPr>
                </a:tc>
                <a:tc>
                  <a:txBody>
                    <a:bodyPr/>
                    <a:lstStyle/>
                    <a:p>
                      <a:endParaRPr lang="en-US" sz="1100">
                        <a:latin typeface="Arial"/>
                      </a:endParaRP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DF5E5"/>
                    </a:solidFill>
                  </a:tcPr>
                </a:tc>
                <a:extLst>
                  <a:ext uri="{0D108BD9-81ED-4DB2-BD59-A6C34878D82A}">
                    <a16:rowId xmlns:a16="http://schemas.microsoft.com/office/drawing/2014/main" val="10003"/>
                  </a:ext>
                </a:extLst>
              </a:tr>
              <a:tr h="633869">
                <a:tc>
                  <a:txBody>
                    <a:bodyPr/>
                    <a:lstStyle/>
                    <a:p>
                      <a:pPr algn="l">
                        <a:defRPr/>
                      </a:pPr>
                      <a:r>
                        <a:rPr lang="en-US" sz="1600" u="none">
                          <a:solidFill>
                            <a:srgbClr val="000000"/>
                          </a:solidFill>
                          <a:latin typeface="+mn-lt"/>
                        </a:rPr>
                        <a:t>Step 5</a:t>
                      </a:r>
                      <a:endParaRPr lang="en-US" sz="1600">
                        <a:latin typeface="+mn-lt"/>
                      </a:endParaRP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endParaRPr lang="en-US" sz="1100">
                        <a:latin typeface="Arial"/>
                      </a:endParaRP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33869">
                <a:tc>
                  <a:txBody>
                    <a:bodyPr/>
                    <a:lstStyle/>
                    <a:p>
                      <a:pPr algn="l">
                        <a:defRPr/>
                      </a:pPr>
                      <a:r>
                        <a:rPr lang="en-US" sz="1600" u="none">
                          <a:solidFill>
                            <a:srgbClr val="000000"/>
                          </a:solidFill>
                          <a:latin typeface="+mn-lt"/>
                        </a:rPr>
                        <a:t>Step 6</a:t>
                      </a:r>
                      <a:endParaRPr lang="en-US" sz="1600">
                        <a:latin typeface="+mn-lt"/>
                      </a:endParaRP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DF5E5"/>
                    </a:solidFill>
                  </a:tcPr>
                </a:tc>
                <a:tc>
                  <a:txBody>
                    <a:bodyPr/>
                    <a:lstStyle/>
                    <a:p>
                      <a:endParaRPr lang="en-US" sz="1100">
                        <a:latin typeface="Arial"/>
                      </a:endParaRP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DF5E5"/>
                    </a:solidFill>
                  </a:tcPr>
                </a:tc>
                <a:extLst>
                  <a:ext uri="{0D108BD9-81ED-4DB2-BD59-A6C34878D82A}">
                    <a16:rowId xmlns:a16="http://schemas.microsoft.com/office/drawing/2014/main" val="10005"/>
                  </a:ext>
                </a:extLst>
              </a:tr>
              <a:tr h="633869">
                <a:tc>
                  <a:txBody>
                    <a:bodyPr/>
                    <a:lstStyle/>
                    <a:p>
                      <a:pPr algn="l">
                        <a:defRPr/>
                      </a:pPr>
                      <a:r>
                        <a:rPr lang="en-US" sz="1600" u="none">
                          <a:solidFill>
                            <a:srgbClr val="000000"/>
                          </a:solidFill>
                          <a:latin typeface="+mn-lt"/>
                        </a:rPr>
                        <a:t>Step 7</a:t>
                      </a:r>
                      <a:endParaRPr lang="en-US" sz="1600">
                        <a:latin typeface="+mn-lt"/>
                      </a:endParaRP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endParaRPr lang="en-US" sz="1100">
                        <a:latin typeface="Arial"/>
                      </a:endParaRP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388491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DBF55-A844-6170-4CF9-42EF1D563F2D}"/>
              </a:ext>
            </a:extLst>
          </p:cNvPr>
          <p:cNvSpPr>
            <a:spLocks noGrp="1"/>
          </p:cNvSpPr>
          <p:nvPr>
            <p:ph type="title"/>
          </p:nvPr>
        </p:nvSpPr>
        <p:spPr/>
        <p:txBody>
          <a:bodyPr/>
          <a:lstStyle/>
          <a:p>
            <a:pPr>
              <a:defRPr/>
            </a:pPr>
            <a:r>
              <a:rPr lang="en-GB" sz="3200" b="1"/>
              <a:t>How does the account fit in? </a:t>
            </a:r>
            <a:r>
              <a:rPr lang="en-GB" sz="3200" b="1">
                <a:solidFill>
                  <a:schemeClr val="bg1"/>
                </a:solidFill>
              </a:rPr>
              <a:t>2</a:t>
            </a:r>
          </a:p>
        </p:txBody>
      </p:sp>
      <p:sp>
        <p:nvSpPr>
          <p:cNvPr id="4" name="Picture 5">
            <a:extLst>
              <a:ext uri="{FF2B5EF4-FFF2-40B4-BE49-F238E27FC236}">
                <a16:creationId xmlns:a16="http://schemas.microsoft.com/office/drawing/2014/main" id="{FAB2D582-3B55-8FDD-0EA6-A429035A5DB0}"/>
              </a:ext>
              <a:ext uri="{C183D7F6-B498-43B3-948B-1728B52AA6E4}">
                <adec:decorative xmlns:adec="http://schemas.microsoft.com/office/drawing/2017/decorative" val="1"/>
              </a:ext>
            </a:extLst>
          </p:cNvPr>
          <p:cNvSpPr/>
          <p:nvPr/>
        </p:nvSpPr>
        <p:spPr>
          <a:xfrm>
            <a:off x="1167677" y="1710649"/>
            <a:ext cx="8953069" cy="4182441"/>
          </a:xfrm>
          <a:custGeom>
            <a:avLst/>
            <a:gdLst>
              <a:gd name="connsiteX0" fmla="*/ 2014951 w 4369304"/>
              <a:gd name="connsiteY0" fmla="*/ 4041708 h 4114026"/>
              <a:gd name="connsiteX1" fmla="*/ 1431807 w 4369304"/>
              <a:gd name="connsiteY1" fmla="*/ 4043255 h 4114026"/>
              <a:gd name="connsiteX2" fmla="*/ 1024998 w 4369304"/>
              <a:gd name="connsiteY2" fmla="*/ 4092757 h 4114026"/>
              <a:gd name="connsiteX3" fmla="*/ 817727 w 4369304"/>
              <a:gd name="connsiteY3" fmla="*/ 4111319 h 4114026"/>
              <a:gd name="connsiteX4" fmla="*/ 398544 w 4369304"/>
              <a:gd name="connsiteY4" fmla="*/ 4109773 h 4114026"/>
              <a:gd name="connsiteX5" fmla="*/ 185085 w 4369304"/>
              <a:gd name="connsiteY5" fmla="*/ 4077287 h 4114026"/>
              <a:gd name="connsiteX6" fmla="*/ 117026 w 4369304"/>
              <a:gd name="connsiteY6" fmla="*/ 3995301 h 4114026"/>
              <a:gd name="connsiteX7" fmla="*/ 70622 w 4369304"/>
              <a:gd name="connsiteY7" fmla="*/ 3767904 h 4114026"/>
              <a:gd name="connsiteX8" fmla="*/ 30405 w 4369304"/>
              <a:gd name="connsiteY8" fmla="*/ 3340955 h 4114026"/>
              <a:gd name="connsiteX9" fmla="*/ 1016 w 4369304"/>
              <a:gd name="connsiteY9" fmla="*/ 2784065 h 4114026"/>
              <a:gd name="connsiteX10" fmla="*/ 2563 w 4369304"/>
              <a:gd name="connsiteY10" fmla="*/ 2357115 h 4114026"/>
              <a:gd name="connsiteX11" fmla="*/ 18031 w 4369304"/>
              <a:gd name="connsiteY11" fmla="*/ 1815694 h 4114026"/>
              <a:gd name="connsiteX12" fmla="*/ 21124 w 4369304"/>
              <a:gd name="connsiteY12" fmla="*/ 1418136 h 4114026"/>
              <a:gd name="connsiteX13" fmla="*/ 47420 w 4369304"/>
              <a:gd name="connsiteY13" fmla="*/ 969530 h 4114026"/>
              <a:gd name="connsiteX14" fmla="*/ 155696 w 4369304"/>
              <a:gd name="connsiteY14" fmla="*/ 308997 h 4114026"/>
              <a:gd name="connsiteX15" fmla="*/ 233036 w 4369304"/>
              <a:gd name="connsiteY15" fmla="*/ 194525 h 4114026"/>
              <a:gd name="connsiteX16" fmla="*/ 429480 w 4369304"/>
              <a:gd name="connsiteY16" fmla="*/ 140383 h 4114026"/>
              <a:gd name="connsiteX17" fmla="*/ 605815 w 4369304"/>
              <a:gd name="connsiteY17" fmla="*/ 101710 h 4114026"/>
              <a:gd name="connsiteX18" fmla="*/ 943018 w 4369304"/>
              <a:gd name="connsiteY18" fmla="*/ 61490 h 4114026"/>
              <a:gd name="connsiteX19" fmla="*/ 1526162 w 4369304"/>
              <a:gd name="connsiteY19" fmla="*/ 93975 h 4114026"/>
              <a:gd name="connsiteX20" fmla="*/ 1833975 w 4369304"/>
              <a:gd name="connsiteY20" fmla="*/ 128007 h 4114026"/>
              <a:gd name="connsiteX21" fmla="*/ 2621297 w 4369304"/>
              <a:gd name="connsiteY21" fmla="*/ 118726 h 4114026"/>
              <a:gd name="connsiteX22" fmla="*/ 3040480 w 4369304"/>
              <a:gd name="connsiteY22" fmla="*/ 90881 h 4114026"/>
              <a:gd name="connsiteX23" fmla="*/ 3309624 w 4369304"/>
              <a:gd name="connsiteY23" fmla="*/ 53755 h 4114026"/>
              <a:gd name="connsiteX24" fmla="*/ 3736541 w 4369304"/>
              <a:gd name="connsiteY24" fmla="*/ 25911 h 4114026"/>
              <a:gd name="connsiteX25" fmla="*/ 4089211 w 4369304"/>
              <a:gd name="connsiteY25" fmla="*/ 1160 h 4114026"/>
              <a:gd name="connsiteX26" fmla="*/ 4158817 w 4369304"/>
              <a:gd name="connsiteY26" fmla="*/ 10442 h 4114026"/>
              <a:gd name="connsiteX27" fmla="*/ 4231517 w 4369304"/>
              <a:gd name="connsiteY27" fmla="*/ 120273 h 4114026"/>
              <a:gd name="connsiteX28" fmla="*/ 4260906 w 4369304"/>
              <a:gd name="connsiteY28" fmla="*/ 287340 h 4114026"/>
              <a:gd name="connsiteX29" fmla="*/ 4327419 w 4369304"/>
              <a:gd name="connsiteY29" fmla="*/ 650865 h 4114026"/>
              <a:gd name="connsiteX30" fmla="*/ 4367636 w 4369304"/>
              <a:gd name="connsiteY30" fmla="*/ 1071627 h 4114026"/>
              <a:gd name="connsiteX31" fmla="*/ 4362995 w 4369304"/>
              <a:gd name="connsiteY31" fmla="*/ 1305212 h 4114026"/>
              <a:gd name="connsiteX32" fmla="*/ 4347527 w 4369304"/>
              <a:gd name="connsiteY32" fmla="*/ 1792490 h 4114026"/>
              <a:gd name="connsiteX33" fmla="*/ 4332059 w 4369304"/>
              <a:gd name="connsiteY33" fmla="*/ 2171485 h 4114026"/>
              <a:gd name="connsiteX34" fmla="*/ 4328966 w 4369304"/>
              <a:gd name="connsiteY34" fmla="*/ 2760861 h 4114026"/>
              <a:gd name="connsiteX35" fmla="*/ 4305764 w 4369304"/>
              <a:gd name="connsiteY35" fmla="*/ 3384268 h 4114026"/>
              <a:gd name="connsiteX36" fmla="*/ 4285655 w 4369304"/>
              <a:gd name="connsiteY36" fmla="*/ 3628681 h 4114026"/>
              <a:gd name="connsiteX37" fmla="*/ 4256266 w 4369304"/>
              <a:gd name="connsiteY37" fmla="*/ 3795748 h 4114026"/>
              <a:gd name="connsiteX38" fmla="*/ 4177379 w 4369304"/>
              <a:gd name="connsiteY38" fmla="*/ 3885470 h 4114026"/>
              <a:gd name="connsiteX39" fmla="*/ 3540097 w 4369304"/>
              <a:gd name="connsiteY39" fmla="*/ 3934971 h 4114026"/>
              <a:gd name="connsiteX40" fmla="*/ 3236924 w 4369304"/>
              <a:gd name="connsiteY40" fmla="*/ 3973644 h 4114026"/>
              <a:gd name="connsiteX41" fmla="*/ 3111633 w 4369304"/>
              <a:gd name="connsiteY41" fmla="*/ 3987566 h 4114026"/>
              <a:gd name="connsiteX42" fmla="*/ 2861051 w 4369304"/>
              <a:gd name="connsiteY42" fmla="*/ 4030880 h 4114026"/>
              <a:gd name="connsiteX43" fmla="*/ 2621297 w 4369304"/>
              <a:gd name="connsiteY43" fmla="*/ 4061818 h 4114026"/>
              <a:gd name="connsiteX44" fmla="*/ 2016498 w 4369304"/>
              <a:gd name="connsiteY44" fmla="*/ 4050990 h 4114026"/>
              <a:gd name="connsiteX45" fmla="*/ 2014951 w 4369304"/>
              <a:gd name="connsiteY45" fmla="*/ 4041708 h 411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369304" h="4114026">
                <a:moveTo>
                  <a:pt x="2014951" y="4041708"/>
                </a:moveTo>
                <a:cubicBezTo>
                  <a:pt x="1820054" y="4041708"/>
                  <a:pt x="1626704" y="4035521"/>
                  <a:pt x="1431807" y="4043255"/>
                </a:cubicBezTo>
                <a:cubicBezTo>
                  <a:pt x="1295689" y="4049443"/>
                  <a:pt x="1161117" y="4075740"/>
                  <a:pt x="1024998" y="4092757"/>
                </a:cubicBezTo>
                <a:cubicBezTo>
                  <a:pt x="955392" y="4100491"/>
                  <a:pt x="887333" y="4111319"/>
                  <a:pt x="817727" y="4111319"/>
                </a:cubicBezTo>
                <a:cubicBezTo>
                  <a:pt x="678515" y="4114413"/>
                  <a:pt x="537756" y="4115960"/>
                  <a:pt x="398544" y="4109773"/>
                </a:cubicBezTo>
                <a:cubicBezTo>
                  <a:pt x="327391" y="4106679"/>
                  <a:pt x="256238" y="4088116"/>
                  <a:pt x="185085" y="4077287"/>
                </a:cubicBezTo>
                <a:cubicBezTo>
                  <a:pt x="152603" y="4071100"/>
                  <a:pt x="132494" y="4041708"/>
                  <a:pt x="117026" y="3995301"/>
                </a:cubicBezTo>
                <a:cubicBezTo>
                  <a:pt x="92277" y="3921049"/>
                  <a:pt x="76809" y="3845250"/>
                  <a:pt x="70622" y="3767904"/>
                </a:cubicBezTo>
                <a:cubicBezTo>
                  <a:pt x="56701" y="3625587"/>
                  <a:pt x="44326" y="3483271"/>
                  <a:pt x="30405" y="3340955"/>
                </a:cubicBezTo>
                <a:cubicBezTo>
                  <a:pt x="11844" y="3156872"/>
                  <a:pt x="2563" y="2969695"/>
                  <a:pt x="1016" y="2784065"/>
                </a:cubicBezTo>
                <a:cubicBezTo>
                  <a:pt x="-531" y="2641748"/>
                  <a:pt x="-531" y="2499432"/>
                  <a:pt x="2563" y="2357115"/>
                </a:cubicBezTo>
                <a:cubicBezTo>
                  <a:pt x="5656" y="2176126"/>
                  <a:pt x="13390" y="1996684"/>
                  <a:pt x="18031" y="1815694"/>
                </a:cubicBezTo>
                <a:cubicBezTo>
                  <a:pt x="21124" y="1682659"/>
                  <a:pt x="21124" y="1551171"/>
                  <a:pt x="21124" y="1418136"/>
                </a:cubicBezTo>
                <a:cubicBezTo>
                  <a:pt x="21124" y="1266539"/>
                  <a:pt x="36592" y="1119581"/>
                  <a:pt x="47420" y="969530"/>
                </a:cubicBezTo>
                <a:cubicBezTo>
                  <a:pt x="64435" y="740587"/>
                  <a:pt x="106199" y="524018"/>
                  <a:pt x="155696" y="308997"/>
                </a:cubicBezTo>
                <a:cubicBezTo>
                  <a:pt x="169617" y="247120"/>
                  <a:pt x="192819" y="209994"/>
                  <a:pt x="233036" y="194525"/>
                </a:cubicBezTo>
                <a:cubicBezTo>
                  <a:pt x="296455" y="168227"/>
                  <a:pt x="362967" y="149664"/>
                  <a:pt x="429480" y="140383"/>
                </a:cubicBezTo>
                <a:cubicBezTo>
                  <a:pt x="489805" y="131101"/>
                  <a:pt x="548584" y="118726"/>
                  <a:pt x="605815" y="101710"/>
                </a:cubicBezTo>
                <a:cubicBezTo>
                  <a:pt x="715638" y="67678"/>
                  <a:pt x="830101" y="55302"/>
                  <a:pt x="943018" y="61490"/>
                </a:cubicBezTo>
                <a:cubicBezTo>
                  <a:pt x="1137915" y="70771"/>
                  <a:pt x="1331265" y="80053"/>
                  <a:pt x="1526162" y="93975"/>
                </a:cubicBezTo>
                <a:cubicBezTo>
                  <a:pt x="1628251" y="101710"/>
                  <a:pt x="1730340" y="126460"/>
                  <a:pt x="1833975" y="128007"/>
                </a:cubicBezTo>
                <a:cubicBezTo>
                  <a:pt x="2096932" y="131101"/>
                  <a:pt x="2358341" y="126460"/>
                  <a:pt x="2621297" y="118726"/>
                </a:cubicBezTo>
                <a:cubicBezTo>
                  <a:pt x="2760509" y="115632"/>
                  <a:pt x="2901268" y="103257"/>
                  <a:pt x="3040480" y="90881"/>
                </a:cubicBezTo>
                <a:cubicBezTo>
                  <a:pt x="3130195" y="83147"/>
                  <a:pt x="3219909" y="69225"/>
                  <a:pt x="3309624" y="53755"/>
                </a:cubicBezTo>
                <a:cubicBezTo>
                  <a:pt x="3451929" y="29005"/>
                  <a:pt x="3594235" y="27458"/>
                  <a:pt x="3736541" y="25911"/>
                </a:cubicBezTo>
                <a:cubicBezTo>
                  <a:pt x="3854098" y="24364"/>
                  <a:pt x="3971654" y="25911"/>
                  <a:pt x="4089211" y="1160"/>
                </a:cubicBezTo>
                <a:cubicBezTo>
                  <a:pt x="4112413" y="-1934"/>
                  <a:pt x="4137162" y="1160"/>
                  <a:pt x="4158817" y="10442"/>
                </a:cubicBezTo>
                <a:cubicBezTo>
                  <a:pt x="4194394" y="24364"/>
                  <a:pt x="4220689" y="61490"/>
                  <a:pt x="4231517" y="120273"/>
                </a:cubicBezTo>
                <a:cubicBezTo>
                  <a:pt x="4242345" y="175962"/>
                  <a:pt x="4250079" y="231651"/>
                  <a:pt x="4260906" y="287340"/>
                </a:cubicBezTo>
                <a:cubicBezTo>
                  <a:pt x="4282562" y="407999"/>
                  <a:pt x="4310404" y="527112"/>
                  <a:pt x="4327419" y="650865"/>
                </a:cubicBezTo>
                <a:cubicBezTo>
                  <a:pt x="4345980" y="790088"/>
                  <a:pt x="4358355" y="930858"/>
                  <a:pt x="4367636" y="1071627"/>
                </a:cubicBezTo>
                <a:cubicBezTo>
                  <a:pt x="4372276" y="1148973"/>
                  <a:pt x="4366089" y="1227866"/>
                  <a:pt x="4362995" y="1305212"/>
                </a:cubicBezTo>
                <a:cubicBezTo>
                  <a:pt x="4358355" y="1467638"/>
                  <a:pt x="4353714" y="1630064"/>
                  <a:pt x="4347527" y="1792490"/>
                </a:cubicBezTo>
                <a:cubicBezTo>
                  <a:pt x="4342887" y="1919338"/>
                  <a:pt x="4333606" y="2044638"/>
                  <a:pt x="4332059" y="2171485"/>
                </a:cubicBezTo>
                <a:cubicBezTo>
                  <a:pt x="4328966" y="2367944"/>
                  <a:pt x="4325872" y="2564402"/>
                  <a:pt x="4328966" y="2760861"/>
                </a:cubicBezTo>
                <a:cubicBezTo>
                  <a:pt x="4333606" y="2969695"/>
                  <a:pt x="4325872" y="3176981"/>
                  <a:pt x="4305764" y="3384268"/>
                </a:cubicBezTo>
                <a:cubicBezTo>
                  <a:pt x="4298030" y="3464708"/>
                  <a:pt x="4294936" y="3548242"/>
                  <a:pt x="4285655" y="3628681"/>
                </a:cubicBezTo>
                <a:cubicBezTo>
                  <a:pt x="4277921" y="3684370"/>
                  <a:pt x="4268640" y="3740059"/>
                  <a:pt x="4256266" y="3795748"/>
                </a:cubicBezTo>
                <a:cubicBezTo>
                  <a:pt x="4243891" y="3854531"/>
                  <a:pt x="4217596" y="3880829"/>
                  <a:pt x="4177379" y="3885470"/>
                </a:cubicBezTo>
                <a:cubicBezTo>
                  <a:pt x="3965467" y="3908673"/>
                  <a:pt x="3752009" y="3924143"/>
                  <a:pt x="3540097" y="3934971"/>
                </a:cubicBezTo>
                <a:cubicBezTo>
                  <a:pt x="3439555" y="3939612"/>
                  <a:pt x="3337466" y="3961269"/>
                  <a:pt x="3236924" y="3973644"/>
                </a:cubicBezTo>
                <a:cubicBezTo>
                  <a:pt x="3195160" y="3978285"/>
                  <a:pt x="3153397" y="3979831"/>
                  <a:pt x="3111633" y="3987566"/>
                </a:cubicBezTo>
                <a:cubicBezTo>
                  <a:pt x="3028106" y="4001489"/>
                  <a:pt x="2944578" y="4018504"/>
                  <a:pt x="2861051" y="4030880"/>
                </a:cubicBezTo>
                <a:cubicBezTo>
                  <a:pt x="2780618" y="4043255"/>
                  <a:pt x="2700184" y="4060271"/>
                  <a:pt x="2621297" y="4061818"/>
                </a:cubicBezTo>
                <a:cubicBezTo>
                  <a:pt x="2420213" y="4061818"/>
                  <a:pt x="2217582" y="4054084"/>
                  <a:pt x="2016498" y="4050990"/>
                </a:cubicBezTo>
                <a:lnTo>
                  <a:pt x="2014951" y="4041708"/>
                </a:lnTo>
                <a:close/>
              </a:path>
            </a:pathLst>
          </a:custGeom>
          <a:solidFill>
            <a:srgbClr val="ADD0F0"/>
          </a:solidFill>
          <a:ln w="15449"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D40F142D-5494-E334-FD87-80C6FF638F7F}"/>
              </a:ext>
            </a:extLst>
          </p:cNvPr>
          <p:cNvSpPr>
            <a:spLocks noGrp="1"/>
          </p:cNvSpPr>
          <p:nvPr>
            <p:ph idx="1"/>
          </p:nvPr>
        </p:nvSpPr>
        <p:spPr>
          <a:xfrm>
            <a:off x="1953041" y="2277054"/>
            <a:ext cx="7627377" cy="3271692"/>
          </a:xfrm>
        </p:spPr>
        <p:txBody>
          <a:bodyPr/>
          <a:lstStyle/>
          <a:p>
            <a:pPr eaLnBrk="1" hangingPunct="1">
              <a:spcBef>
                <a:spcPct val="0"/>
              </a:spcBef>
              <a:buFontTx/>
              <a:buNone/>
            </a:pPr>
            <a:r>
              <a:rPr lang="en-GB" altLang="en-US" sz="2400" b="1">
                <a:solidFill>
                  <a:srgbClr val="000000"/>
                </a:solidFill>
              </a:rPr>
              <a:t>What can you learn from this account about the intentions of Thomas Cromwell?</a:t>
            </a:r>
          </a:p>
          <a:p>
            <a:pPr eaLnBrk="1" hangingPunct="1">
              <a:spcBef>
                <a:spcPct val="0"/>
              </a:spcBef>
              <a:buFontTx/>
              <a:buNone/>
            </a:pPr>
            <a:endParaRPr lang="en-GB" altLang="en-US" sz="2400" b="1">
              <a:solidFill>
                <a:srgbClr val="000000"/>
              </a:solidFill>
            </a:endParaRPr>
          </a:p>
          <a:p>
            <a:pPr eaLnBrk="1" hangingPunct="1">
              <a:spcBef>
                <a:spcPct val="0"/>
              </a:spcBef>
              <a:buFontTx/>
              <a:buNone/>
            </a:pPr>
            <a:r>
              <a:rPr lang="en-GB" altLang="en-US" sz="2400" b="1">
                <a:solidFill>
                  <a:srgbClr val="000000"/>
                </a:solidFill>
              </a:rPr>
              <a:t>What evidence does the account provide for the way that people regarded their local monastery and the Roman Catholic church?</a:t>
            </a:r>
          </a:p>
          <a:p>
            <a:pPr eaLnBrk="1" hangingPunct="1">
              <a:spcBef>
                <a:spcPct val="0"/>
              </a:spcBef>
              <a:buFontTx/>
              <a:buNone/>
            </a:pPr>
            <a:endParaRPr lang="en-GB" altLang="en-US" sz="2400" b="1">
              <a:solidFill>
                <a:srgbClr val="000000"/>
              </a:solidFill>
            </a:endParaRPr>
          </a:p>
          <a:p>
            <a:pPr eaLnBrk="1" hangingPunct="1">
              <a:spcBef>
                <a:spcPct val="0"/>
              </a:spcBef>
              <a:buFontTx/>
              <a:buNone/>
            </a:pPr>
            <a:r>
              <a:rPr lang="en-GB" altLang="en-US" sz="2400" b="1">
                <a:solidFill>
                  <a:srgbClr val="000000"/>
                </a:solidFill>
              </a:rPr>
              <a:t>Is there anything that the account does not tell us?</a:t>
            </a:r>
            <a:endParaRPr lang="en-GB" sz="2400" b="1"/>
          </a:p>
        </p:txBody>
      </p:sp>
    </p:spTree>
    <p:extLst>
      <p:ext uri="{BB962C8B-B14F-4D97-AF65-F5344CB8AC3E}">
        <p14:creationId xmlns:p14="http://schemas.microsoft.com/office/powerpoint/2010/main" val="2389753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5" descr="Decorative shape">
            <a:extLst>
              <a:ext uri="{FF2B5EF4-FFF2-40B4-BE49-F238E27FC236}">
                <a16:creationId xmlns:a16="http://schemas.microsoft.com/office/drawing/2014/main" id="{FAB2D582-3B55-8FDD-0EA6-A429035A5DB0}"/>
              </a:ext>
            </a:extLst>
          </p:cNvPr>
          <p:cNvSpPr/>
          <p:nvPr/>
        </p:nvSpPr>
        <p:spPr>
          <a:xfrm>
            <a:off x="357187" y="914401"/>
            <a:ext cx="9763559" cy="5578474"/>
          </a:xfrm>
          <a:custGeom>
            <a:avLst/>
            <a:gdLst>
              <a:gd name="connsiteX0" fmla="*/ 2014951 w 4369304"/>
              <a:gd name="connsiteY0" fmla="*/ 4041708 h 4114026"/>
              <a:gd name="connsiteX1" fmla="*/ 1431807 w 4369304"/>
              <a:gd name="connsiteY1" fmla="*/ 4043255 h 4114026"/>
              <a:gd name="connsiteX2" fmla="*/ 1024998 w 4369304"/>
              <a:gd name="connsiteY2" fmla="*/ 4092757 h 4114026"/>
              <a:gd name="connsiteX3" fmla="*/ 817727 w 4369304"/>
              <a:gd name="connsiteY3" fmla="*/ 4111319 h 4114026"/>
              <a:gd name="connsiteX4" fmla="*/ 398544 w 4369304"/>
              <a:gd name="connsiteY4" fmla="*/ 4109773 h 4114026"/>
              <a:gd name="connsiteX5" fmla="*/ 185085 w 4369304"/>
              <a:gd name="connsiteY5" fmla="*/ 4077287 h 4114026"/>
              <a:gd name="connsiteX6" fmla="*/ 117026 w 4369304"/>
              <a:gd name="connsiteY6" fmla="*/ 3995301 h 4114026"/>
              <a:gd name="connsiteX7" fmla="*/ 70622 w 4369304"/>
              <a:gd name="connsiteY7" fmla="*/ 3767904 h 4114026"/>
              <a:gd name="connsiteX8" fmla="*/ 30405 w 4369304"/>
              <a:gd name="connsiteY8" fmla="*/ 3340955 h 4114026"/>
              <a:gd name="connsiteX9" fmla="*/ 1016 w 4369304"/>
              <a:gd name="connsiteY9" fmla="*/ 2784065 h 4114026"/>
              <a:gd name="connsiteX10" fmla="*/ 2563 w 4369304"/>
              <a:gd name="connsiteY10" fmla="*/ 2357115 h 4114026"/>
              <a:gd name="connsiteX11" fmla="*/ 18031 w 4369304"/>
              <a:gd name="connsiteY11" fmla="*/ 1815694 h 4114026"/>
              <a:gd name="connsiteX12" fmla="*/ 21124 w 4369304"/>
              <a:gd name="connsiteY12" fmla="*/ 1418136 h 4114026"/>
              <a:gd name="connsiteX13" fmla="*/ 47420 w 4369304"/>
              <a:gd name="connsiteY13" fmla="*/ 969530 h 4114026"/>
              <a:gd name="connsiteX14" fmla="*/ 155696 w 4369304"/>
              <a:gd name="connsiteY14" fmla="*/ 308997 h 4114026"/>
              <a:gd name="connsiteX15" fmla="*/ 233036 w 4369304"/>
              <a:gd name="connsiteY15" fmla="*/ 194525 h 4114026"/>
              <a:gd name="connsiteX16" fmla="*/ 429480 w 4369304"/>
              <a:gd name="connsiteY16" fmla="*/ 140383 h 4114026"/>
              <a:gd name="connsiteX17" fmla="*/ 605815 w 4369304"/>
              <a:gd name="connsiteY17" fmla="*/ 101710 h 4114026"/>
              <a:gd name="connsiteX18" fmla="*/ 943018 w 4369304"/>
              <a:gd name="connsiteY18" fmla="*/ 61490 h 4114026"/>
              <a:gd name="connsiteX19" fmla="*/ 1526162 w 4369304"/>
              <a:gd name="connsiteY19" fmla="*/ 93975 h 4114026"/>
              <a:gd name="connsiteX20" fmla="*/ 1833975 w 4369304"/>
              <a:gd name="connsiteY20" fmla="*/ 128007 h 4114026"/>
              <a:gd name="connsiteX21" fmla="*/ 2621297 w 4369304"/>
              <a:gd name="connsiteY21" fmla="*/ 118726 h 4114026"/>
              <a:gd name="connsiteX22" fmla="*/ 3040480 w 4369304"/>
              <a:gd name="connsiteY22" fmla="*/ 90881 h 4114026"/>
              <a:gd name="connsiteX23" fmla="*/ 3309624 w 4369304"/>
              <a:gd name="connsiteY23" fmla="*/ 53755 h 4114026"/>
              <a:gd name="connsiteX24" fmla="*/ 3736541 w 4369304"/>
              <a:gd name="connsiteY24" fmla="*/ 25911 h 4114026"/>
              <a:gd name="connsiteX25" fmla="*/ 4089211 w 4369304"/>
              <a:gd name="connsiteY25" fmla="*/ 1160 h 4114026"/>
              <a:gd name="connsiteX26" fmla="*/ 4158817 w 4369304"/>
              <a:gd name="connsiteY26" fmla="*/ 10442 h 4114026"/>
              <a:gd name="connsiteX27" fmla="*/ 4231517 w 4369304"/>
              <a:gd name="connsiteY27" fmla="*/ 120273 h 4114026"/>
              <a:gd name="connsiteX28" fmla="*/ 4260906 w 4369304"/>
              <a:gd name="connsiteY28" fmla="*/ 287340 h 4114026"/>
              <a:gd name="connsiteX29" fmla="*/ 4327419 w 4369304"/>
              <a:gd name="connsiteY29" fmla="*/ 650865 h 4114026"/>
              <a:gd name="connsiteX30" fmla="*/ 4367636 w 4369304"/>
              <a:gd name="connsiteY30" fmla="*/ 1071627 h 4114026"/>
              <a:gd name="connsiteX31" fmla="*/ 4362995 w 4369304"/>
              <a:gd name="connsiteY31" fmla="*/ 1305212 h 4114026"/>
              <a:gd name="connsiteX32" fmla="*/ 4347527 w 4369304"/>
              <a:gd name="connsiteY32" fmla="*/ 1792490 h 4114026"/>
              <a:gd name="connsiteX33" fmla="*/ 4332059 w 4369304"/>
              <a:gd name="connsiteY33" fmla="*/ 2171485 h 4114026"/>
              <a:gd name="connsiteX34" fmla="*/ 4328966 w 4369304"/>
              <a:gd name="connsiteY34" fmla="*/ 2760861 h 4114026"/>
              <a:gd name="connsiteX35" fmla="*/ 4305764 w 4369304"/>
              <a:gd name="connsiteY35" fmla="*/ 3384268 h 4114026"/>
              <a:gd name="connsiteX36" fmla="*/ 4285655 w 4369304"/>
              <a:gd name="connsiteY36" fmla="*/ 3628681 h 4114026"/>
              <a:gd name="connsiteX37" fmla="*/ 4256266 w 4369304"/>
              <a:gd name="connsiteY37" fmla="*/ 3795748 h 4114026"/>
              <a:gd name="connsiteX38" fmla="*/ 4177379 w 4369304"/>
              <a:gd name="connsiteY38" fmla="*/ 3885470 h 4114026"/>
              <a:gd name="connsiteX39" fmla="*/ 3540097 w 4369304"/>
              <a:gd name="connsiteY39" fmla="*/ 3934971 h 4114026"/>
              <a:gd name="connsiteX40" fmla="*/ 3236924 w 4369304"/>
              <a:gd name="connsiteY40" fmla="*/ 3973644 h 4114026"/>
              <a:gd name="connsiteX41" fmla="*/ 3111633 w 4369304"/>
              <a:gd name="connsiteY41" fmla="*/ 3987566 h 4114026"/>
              <a:gd name="connsiteX42" fmla="*/ 2861051 w 4369304"/>
              <a:gd name="connsiteY42" fmla="*/ 4030880 h 4114026"/>
              <a:gd name="connsiteX43" fmla="*/ 2621297 w 4369304"/>
              <a:gd name="connsiteY43" fmla="*/ 4061818 h 4114026"/>
              <a:gd name="connsiteX44" fmla="*/ 2016498 w 4369304"/>
              <a:gd name="connsiteY44" fmla="*/ 4050990 h 4114026"/>
              <a:gd name="connsiteX45" fmla="*/ 2014951 w 4369304"/>
              <a:gd name="connsiteY45" fmla="*/ 4041708 h 411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369304" h="4114026">
                <a:moveTo>
                  <a:pt x="2014951" y="4041708"/>
                </a:moveTo>
                <a:cubicBezTo>
                  <a:pt x="1820054" y="4041708"/>
                  <a:pt x="1626704" y="4035521"/>
                  <a:pt x="1431807" y="4043255"/>
                </a:cubicBezTo>
                <a:cubicBezTo>
                  <a:pt x="1295689" y="4049443"/>
                  <a:pt x="1161117" y="4075740"/>
                  <a:pt x="1024998" y="4092757"/>
                </a:cubicBezTo>
                <a:cubicBezTo>
                  <a:pt x="955392" y="4100491"/>
                  <a:pt x="887333" y="4111319"/>
                  <a:pt x="817727" y="4111319"/>
                </a:cubicBezTo>
                <a:cubicBezTo>
                  <a:pt x="678515" y="4114413"/>
                  <a:pt x="537756" y="4115960"/>
                  <a:pt x="398544" y="4109773"/>
                </a:cubicBezTo>
                <a:cubicBezTo>
                  <a:pt x="327391" y="4106679"/>
                  <a:pt x="256238" y="4088116"/>
                  <a:pt x="185085" y="4077287"/>
                </a:cubicBezTo>
                <a:cubicBezTo>
                  <a:pt x="152603" y="4071100"/>
                  <a:pt x="132494" y="4041708"/>
                  <a:pt x="117026" y="3995301"/>
                </a:cubicBezTo>
                <a:cubicBezTo>
                  <a:pt x="92277" y="3921049"/>
                  <a:pt x="76809" y="3845250"/>
                  <a:pt x="70622" y="3767904"/>
                </a:cubicBezTo>
                <a:cubicBezTo>
                  <a:pt x="56701" y="3625587"/>
                  <a:pt x="44326" y="3483271"/>
                  <a:pt x="30405" y="3340955"/>
                </a:cubicBezTo>
                <a:cubicBezTo>
                  <a:pt x="11844" y="3156872"/>
                  <a:pt x="2563" y="2969695"/>
                  <a:pt x="1016" y="2784065"/>
                </a:cubicBezTo>
                <a:cubicBezTo>
                  <a:pt x="-531" y="2641748"/>
                  <a:pt x="-531" y="2499432"/>
                  <a:pt x="2563" y="2357115"/>
                </a:cubicBezTo>
                <a:cubicBezTo>
                  <a:pt x="5656" y="2176126"/>
                  <a:pt x="13390" y="1996684"/>
                  <a:pt x="18031" y="1815694"/>
                </a:cubicBezTo>
                <a:cubicBezTo>
                  <a:pt x="21124" y="1682659"/>
                  <a:pt x="21124" y="1551171"/>
                  <a:pt x="21124" y="1418136"/>
                </a:cubicBezTo>
                <a:cubicBezTo>
                  <a:pt x="21124" y="1266539"/>
                  <a:pt x="36592" y="1119581"/>
                  <a:pt x="47420" y="969530"/>
                </a:cubicBezTo>
                <a:cubicBezTo>
                  <a:pt x="64435" y="740587"/>
                  <a:pt x="106199" y="524018"/>
                  <a:pt x="155696" y="308997"/>
                </a:cubicBezTo>
                <a:cubicBezTo>
                  <a:pt x="169617" y="247120"/>
                  <a:pt x="192819" y="209994"/>
                  <a:pt x="233036" y="194525"/>
                </a:cubicBezTo>
                <a:cubicBezTo>
                  <a:pt x="296455" y="168227"/>
                  <a:pt x="362967" y="149664"/>
                  <a:pt x="429480" y="140383"/>
                </a:cubicBezTo>
                <a:cubicBezTo>
                  <a:pt x="489805" y="131101"/>
                  <a:pt x="548584" y="118726"/>
                  <a:pt x="605815" y="101710"/>
                </a:cubicBezTo>
                <a:cubicBezTo>
                  <a:pt x="715638" y="67678"/>
                  <a:pt x="830101" y="55302"/>
                  <a:pt x="943018" y="61490"/>
                </a:cubicBezTo>
                <a:cubicBezTo>
                  <a:pt x="1137915" y="70771"/>
                  <a:pt x="1331265" y="80053"/>
                  <a:pt x="1526162" y="93975"/>
                </a:cubicBezTo>
                <a:cubicBezTo>
                  <a:pt x="1628251" y="101710"/>
                  <a:pt x="1730340" y="126460"/>
                  <a:pt x="1833975" y="128007"/>
                </a:cubicBezTo>
                <a:cubicBezTo>
                  <a:pt x="2096932" y="131101"/>
                  <a:pt x="2358341" y="126460"/>
                  <a:pt x="2621297" y="118726"/>
                </a:cubicBezTo>
                <a:cubicBezTo>
                  <a:pt x="2760509" y="115632"/>
                  <a:pt x="2901268" y="103257"/>
                  <a:pt x="3040480" y="90881"/>
                </a:cubicBezTo>
                <a:cubicBezTo>
                  <a:pt x="3130195" y="83147"/>
                  <a:pt x="3219909" y="69225"/>
                  <a:pt x="3309624" y="53755"/>
                </a:cubicBezTo>
                <a:cubicBezTo>
                  <a:pt x="3451929" y="29005"/>
                  <a:pt x="3594235" y="27458"/>
                  <a:pt x="3736541" y="25911"/>
                </a:cubicBezTo>
                <a:cubicBezTo>
                  <a:pt x="3854098" y="24364"/>
                  <a:pt x="3971654" y="25911"/>
                  <a:pt x="4089211" y="1160"/>
                </a:cubicBezTo>
                <a:cubicBezTo>
                  <a:pt x="4112413" y="-1934"/>
                  <a:pt x="4137162" y="1160"/>
                  <a:pt x="4158817" y="10442"/>
                </a:cubicBezTo>
                <a:cubicBezTo>
                  <a:pt x="4194394" y="24364"/>
                  <a:pt x="4220689" y="61490"/>
                  <a:pt x="4231517" y="120273"/>
                </a:cubicBezTo>
                <a:cubicBezTo>
                  <a:pt x="4242345" y="175962"/>
                  <a:pt x="4250079" y="231651"/>
                  <a:pt x="4260906" y="287340"/>
                </a:cubicBezTo>
                <a:cubicBezTo>
                  <a:pt x="4282562" y="407999"/>
                  <a:pt x="4310404" y="527112"/>
                  <a:pt x="4327419" y="650865"/>
                </a:cubicBezTo>
                <a:cubicBezTo>
                  <a:pt x="4345980" y="790088"/>
                  <a:pt x="4358355" y="930858"/>
                  <a:pt x="4367636" y="1071627"/>
                </a:cubicBezTo>
                <a:cubicBezTo>
                  <a:pt x="4372276" y="1148973"/>
                  <a:pt x="4366089" y="1227866"/>
                  <a:pt x="4362995" y="1305212"/>
                </a:cubicBezTo>
                <a:cubicBezTo>
                  <a:pt x="4358355" y="1467638"/>
                  <a:pt x="4353714" y="1630064"/>
                  <a:pt x="4347527" y="1792490"/>
                </a:cubicBezTo>
                <a:cubicBezTo>
                  <a:pt x="4342887" y="1919338"/>
                  <a:pt x="4333606" y="2044638"/>
                  <a:pt x="4332059" y="2171485"/>
                </a:cubicBezTo>
                <a:cubicBezTo>
                  <a:pt x="4328966" y="2367944"/>
                  <a:pt x="4325872" y="2564402"/>
                  <a:pt x="4328966" y="2760861"/>
                </a:cubicBezTo>
                <a:cubicBezTo>
                  <a:pt x="4333606" y="2969695"/>
                  <a:pt x="4325872" y="3176981"/>
                  <a:pt x="4305764" y="3384268"/>
                </a:cubicBezTo>
                <a:cubicBezTo>
                  <a:pt x="4298030" y="3464708"/>
                  <a:pt x="4294936" y="3548242"/>
                  <a:pt x="4285655" y="3628681"/>
                </a:cubicBezTo>
                <a:cubicBezTo>
                  <a:pt x="4277921" y="3684370"/>
                  <a:pt x="4268640" y="3740059"/>
                  <a:pt x="4256266" y="3795748"/>
                </a:cubicBezTo>
                <a:cubicBezTo>
                  <a:pt x="4243891" y="3854531"/>
                  <a:pt x="4217596" y="3880829"/>
                  <a:pt x="4177379" y="3885470"/>
                </a:cubicBezTo>
                <a:cubicBezTo>
                  <a:pt x="3965467" y="3908673"/>
                  <a:pt x="3752009" y="3924143"/>
                  <a:pt x="3540097" y="3934971"/>
                </a:cubicBezTo>
                <a:cubicBezTo>
                  <a:pt x="3439555" y="3939612"/>
                  <a:pt x="3337466" y="3961269"/>
                  <a:pt x="3236924" y="3973644"/>
                </a:cubicBezTo>
                <a:cubicBezTo>
                  <a:pt x="3195160" y="3978285"/>
                  <a:pt x="3153397" y="3979831"/>
                  <a:pt x="3111633" y="3987566"/>
                </a:cubicBezTo>
                <a:cubicBezTo>
                  <a:pt x="3028106" y="4001489"/>
                  <a:pt x="2944578" y="4018504"/>
                  <a:pt x="2861051" y="4030880"/>
                </a:cubicBezTo>
                <a:cubicBezTo>
                  <a:pt x="2780618" y="4043255"/>
                  <a:pt x="2700184" y="4060271"/>
                  <a:pt x="2621297" y="4061818"/>
                </a:cubicBezTo>
                <a:cubicBezTo>
                  <a:pt x="2420213" y="4061818"/>
                  <a:pt x="2217582" y="4054084"/>
                  <a:pt x="2016498" y="4050990"/>
                </a:cubicBezTo>
                <a:lnTo>
                  <a:pt x="2014951" y="4041708"/>
                </a:lnTo>
                <a:close/>
              </a:path>
            </a:pathLst>
          </a:custGeom>
          <a:solidFill>
            <a:srgbClr val="ADD0F0"/>
          </a:solidFill>
          <a:ln w="1544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194DBF55-A844-6170-4CF9-42EF1D563F2D}"/>
              </a:ext>
            </a:extLst>
          </p:cNvPr>
          <p:cNvSpPr>
            <a:spLocks noGrp="1"/>
          </p:cNvSpPr>
          <p:nvPr>
            <p:ph type="title"/>
          </p:nvPr>
        </p:nvSpPr>
        <p:spPr/>
        <p:txBody>
          <a:bodyPr/>
          <a:lstStyle/>
          <a:p>
            <a:pPr>
              <a:defRPr/>
            </a:pPr>
            <a:r>
              <a:rPr lang="en-GB" sz="3200" b="1"/>
              <a:t>TASK</a:t>
            </a:r>
          </a:p>
        </p:txBody>
      </p:sp>
      <p:sp>
        <p:nvSpPr>
          <p:cNvPr id="3" name="Content Placeholder 2">
            <a:extLst>
              <a:ext uri="{FF2B5EF4-FFF2-40B4-BE49-F238E27FC236}">
                <a16:creationId xmlns:a16="http://schemas.microsoft.com/office/drawing/2014/main" id="{D40F142D-5494-E334-FD87-80C6FF638F7F}"/>
              </a:ext>
            </a:extLst>
          </p:cNvPr>
          <p:cNvSpPr>
            <a:spLocks noGrp="1"/>
          </p:cNvSpPr>
          <p:nvPr>
            <p:ph idx="1"/>
          </p:nvPr>
        </p:nvSpPr>
        <p:spPr>
          <a:xfrm>
            <a:off x="855975" y="1366305"/>
            <a:ext cx="8539562" cy="4722768"/>
          </a:xfrm>
        </p:spPr>
        <p:txBody>
          <a:bodyPr/>
          <a:lstStyle/>
          <a:p>
            <a:pPr eaLnBrk="1" hangingPunct="1">
              <a:spcBef>
                <a:spcPct val="0"/>
              </a:spcBef>
              <a:buFontTx/>
              <a:buNone/>
            </a:pPr>
            <a:r>
              <a:rPr lang="en-GB" altLang="en-US" sz="2400" dirty="0">
                <a:solidFill>
                  <a:srgbClr val="000000"/>
                </a:solidFill>
              </a:rPr>
              <a:t>Having investigated one site in detail we now need to compare this to other monasteries.</a:t>
            </a:r>
          </a:p>
          <a:p>
            <a:pPr eaLnBrk="1" hangingPunct="1">
              <a:spcBef>
                <a:spcPct val="0"/>
              </a:spcBef>
              <a:buFontTx/>
              <a:buNone/>
            </a:pPr>
            <a:endParaRPr lang="en-GB" altLang="en-US" sz="2400" dirty="0">
              <a:solidFill>
                <a:srgbClr val="000000"/>
              </a:solidFill>
            </a:endParaRPr>
          </a:p>
          <a:p>
            <a:pPr eaLnBrk="1" hangingPunct="1">
              <a:spcBef>
                <a:spcPct val="0"/>
              </a:spcBef>
              <a:buFontTx/>
              <a:buNone/>
            </a:pPr>
            <a:r>
              <a:rPr lang="en-GB" altLang="en-US" sz="2400" dirty="0">
                <a:solidFill>
                  <a:srgbClr val="000000"/>
                </a:solidFill>
              </a:rPr>
              <a:t>Look at the information in the captions on the next slides to find out what happened to a selection of other monasteries after the Dissolution. </a:t>
            </a:r>
          </a:p>
          <a:p>
            <a:pPr eaLnBrk="1" hangingPunct="1">
              <a:spcBef>
                <a:spcPct val="0"/>
              </a:spcBef>
              <a:buFontTx/>
              <a:buNone/>
            </a:pPr>
            <a:endParaRPr lang="en-GB" altLang="en-US" sz="2400" dirty="0">
              <a:solidFill>
                <a:srgbClr val="000000"/>
              </a:solidFill>
            </a:endParaRPr>
          </a:p>
          <a:p>
            <a:pPr eaLnBrk="1" hangingPunct="1">
              <a:spcBef>
                <a:spcPct val="0"/>
              </a:spcBef>
              <a:buFontTx/>
              <a:buNone/>
            </a:pPr>
            <a:r>
              <a:rPr lang="en-GB" altLang="en-US" sz="2400" dirty="0">
                <a:solidFill>
                  <a:srgbClr val="000000"/>
                </a:solidFill>
              </a:rPr>
              <a:t>Use this information to start filling in the table on the effects of dissolution - you will need to choose which category to put each effect in.</a:t>
            </a:r>
          </a:p>
          <a:p>
            <a:pPr eaLnBrk="1" hangingPunct="1">
              <a:spcBef>
                <a:spcPct val="0"/>
              </a:spcBef>
              <a:buFontTx/>
              <a:buNone/>
            </a:pPr>
            <a:endParaRPr lang="en-GB" altLang="en-US" sz="2400" dirty="0">
              <a:solidFill>
                <a:srgbClr val="000000"/>
              </a:solidFill>
            </a:endParaRPr>
          </a:p>
          <a:p>
            <a:pPr eaLnBrk="1" hangingPunct="1">
              <a:spcBef>
                <a:spcPct val="0"/>
              </a:spcBef>
              <a:buFontTx/>
              <a:buNone/>
            </a:pPr>
            <a:r>
              <a:rPr lang="en-GB" altLang="en-US" sz="2400" dirty="0">
                <a:solidFill>
                  <a:srgbClr val="000000"/>
                </a:solidFill>
              </a:rPr>
              <a:t>This information is taken from the </a:t>
            </a:r>
            <a:r>
              <a:rPr lang="en-GB" altLang="en-US" sz="2400" dirty="0">
                <a:solidFill>
                  <a:schemeClr val="bg1"/>
                </a:solidFill>
                <a:hlinkClick r:id="rId2">
                  <a:extLst>
                    <a:ext uri="{A12FA001-AC4F-418D-AE19-62706E023703}">
                      <ahyp:hlinkClr xmlns:ahyp="http://schemas.microsoft.com/office/drawing/2018/hyperlinkcolor" val="tx"/>
                    </a:ext>
                  </a:extLst>
                </a:hlinkClick>
              </a:rPr>
              <a:t>Images By Theme</a:t>
            </a:r>
            <a:r>
              <a:rPr lang="en-GB" altLang="en-US" sz="2400" dirty="0">
                <a:solidFill>
                  <a:srgbClr val="000000"/>
                </a:solidFill>
              </a:rPr>
              <a:t> collection called </a:t>
            </a:r>
            <a:r>
              <a:rPr lang="en-GB" altLang="en-US" sz="2400" dirty="0">
                <a:solidFill>
                  <a:schemeClr val="bg1"/>
                </a:solidFill>
                <a:hlinkClick r:id="rId3">
                  <a:extLst>
                    <a:ext uri="{A12FA001-AC4F-418D-AE19-62706E023703}">
                      <ahyp:hlinkClr xmlns:ahyp="http://schemas.microsoft.com/office/drawing/2018/hyperlinkcolor" val="tx"/>
                    </a:ext>
                  </a:extLst>
                </a:hlinkClick>
              </a:rPr>
              <a:t>Monasteries</a:t>
            </a:r>
            <a:r>
              <a:rPr lang="en-GB" altLang="en-US" sz="2400" dirty="0">
                <a:solidFill>
                  <a:srgbClr val="000000"/>
                </a:solidFill>
              </a:rPr>
              <a:t>. </a:t>
            </a:r>
          </a:p>
          <a:p>
            <a:pPr eaLnBrk="1" hangingPunct="1">
              <a:spcBef>
                <a:spcPct val="0"/>
              </a:spcBef>
              <a:buFontTx/>
              <a:buNone/>
            </a:pPr>
            <a:endParaRPr lang="en-GB" altLang="en-US" sz="2400" dirty="0">
              <a:solidFill>
                <a:srgbClr val="000000"/>
              </a:solidFill>
            </a:endParaRPr>
          </a:p>
        </p:txBody>
      </p:sp>
      <p:grpSp>
        <p:nvGrpSpPr>
          <p:cNvPr id="5" name="Look-Char" descr="Look Character">
            <a:extLst>
              <a:ext uri="{FF2B5EF4-FFF2-40B4-BE49-F238E27FC236}">
                <a16:creationId xmlns:a16="http://schemas.microsoft.com/office/drawing/2014/main" id="{11C9D4B0-DADA-D8AA-11CF-CA5A32BCA33C}"/>
              </a:ext>
            </a:extLst>
          </p:cNvPr>
          <p:cNvGrpSpPr/>
          <p:nvPr/>
        </p:nvGrpSpPr>
        <p:grpSpPr>
          <a:xfrm>
            <a:off x="9395537" y="1259619"/>
            <a:ext cx="1940489" cy="2169381"/>
            <a:chOff x="5454739" y="748100"/>
            <a:chExt cx="2429350" cy="2383784"/>
          </a:xfrm>
        </p:grpSpPr>
        <p:sp>
          <p:nvSpPr>
            <p:cNvPr id="6" name="Deco-Washi">
              <a:extLst>
                <a:ext uri="{FF2B5EF4-FFF2-40B4-BE49-F238E27FC236}">
                  <a16:creationId xmlns:a16="http://schemas.microsoft.com/office/drawing/2014/main" id="{593B4C8C-3C85-31BB-0332-F802BF2D9591}"/>
                </a:ext>
                <a:ext uri="{C183D7F6-B498-43B3-948B-1728B52AA6E4}">
                  <adec:decorative xmlns:adec="http://schemas.microsoft.com/office/drawing/2017/decorative" val="1"/>
                </a:ext>
              </a:extLst>
            </p:cNvPr>
            <p:cNvSpPr txBox="1">
              <a:spLocks/>
            </p:cNvSpPr>
            <p:nvPr/>
          </p:nvSpPr>
          <p:spPr>
            <a:xfrm>
              <a:off x="5645403" y="748100"/>
              <a:ext cx="1769427" cy="681038"/>
            </a:xfrm>
            <a:prstGeom prst="rect">
              <a:avLst/>
            </a:prstGeom>
            <a:blipFill>
              <a:blip r:embed="rId4">
                <a:extLst>
                  <a:ext uri="{96DAC541-7B7A-43D3-8B79-37D633B846F1}">
                    <asvg:svgBlip xmlns:asvg="http://schemas.microsoft.com/office/drawing/2016/SVG/main" r:embed="rId5"/>
                  </a:ext>
                </a:extLst>
              </a:blip>
              <a:stretch>
                <a:fillRect l="-412" r="-412"/>
              </a:stretch>
            </a:blipFill>
          </p:spPr>
          <p:txBody>
            <a:bodyPr/>
            <a:lst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 </a:t>
              </a:r>
            </a:p>
          </p:txBody>
        </p:sp>
        <p:sp>
          <p:nvSpPr>
            <p:cNvPr id="7" name="Text Placeholder" descr="Look">
              <a:extLst>
                <a:ext uri="{FF2B5EF4-FFF2-40B4-BE49-F238E27FC236}">
                  <a16:creationId xmlns:a16="http://schemas.microsoft.com/office/drawing/2014/main" id="{E5D891C7-3607-ADA9-0E60-CFAABD94A8D6}"/>
                </a:ext>
              </a:extLst>
            </p:cNvPr>
            <p:cNvSpPr txBox="1">
              <a:spLocks/>
            </p:cNvSpPr>
            <p:nvPr/>
          </p:nvSpPr>
          <p:spPr>
            <a:xfrm rot="21383919">
              <a:off x="5690974" y="856768"/>
              <a:ext cx="1700794" cy="414338"/>
            </a:xfrm>
            <a:prstGeom prst="rect">
              <a:avLst/>
            </a:prstGeom>
            <a:noFill/>
          </p:spPr>
          <p:txBody>
            <a:bodyPr anchor="ctr" anchorCtr="0">
              <a:normAutofit lnSpcReduction="10000"/>
            </a:bodyPr>
            <a:lstStyle>
              <a:lvl1pPr marL="0" indent="0" algn="ctr" defTabSz="914400" rtl="0" eaLnBrk="1" latinLnBrk="0" hangingPunct="1">
                <a:lnSpc>
                  <a:spcPct val="100000"/>
                </a:lnSpc>
                <a:spcBef>
                  <a:spcPts val="1000"/>
                </a:spcBef>
                <a:buFontTx/>
                <a:buNone/>
                <a:defRPr sz="1400" b="1" i="0" kern="1200" baseline="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t>Look</a:t>
              </a:r>
            </a:p>
          </p:txBody>
        </p:sp>
        <p:pic>
          <p:nvPicPr>
            <p:cNvPr id="8" name="Look-icon" descr="Look character icon">
              <a:extLst>
                <a:ext uri="{FF2B5EF4-FFF2-40B4-BE49-F238E27FC236}">
                  <a16:creationId xmlns:a16="http://schemas.microsoft.com/office/drawing/2014/main" id="{00B8A5CD-8A42-9B11-5AE9-7DC3017222D7}"/>
                </a:ext>
              </a:extLst>
            </p:cNvPr>
            <p:cNvPicPr>
              <a:picLocks noChangeAspect="1"/>
            </p:cNvPicPr>
            <p:nvPr/>
          </p:nvPicPr>
          <p:blipFill>
            <a:blip r:embed="rId6"/>
            <a:stretch>
              <a:fillRect/>
            </a:stretch>
          </p:blipFill>
          <p:spPr>
            <a:xfrm>
              <a:off x="5454739" y="1565372"/>
              <a:ext cx="2429350" cy="1566512"/>
            </a:xfrm>
            <a:prstGeom prst="rect">
              <a:avLst/>
            </a:prstGeom>
          </p:spPr>
        </p:pic>
      </p:grpSp>
    </p:spTree>
    <p:extLst>
      <p:ext uri="{BB962C8B-B14F-4D97-AF65-F5344CB8AC3E}">
        <p14:creationId xmlns:p14="http://schemas.microsoft.com/office/powerpoint/2010/main" val="2842315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BD9213-5B8A-C8C8-5B36-C613CA008739}"/>
              </a:ext>
            </a:extLst>
          </p:cNvPr>
          <p:cNvSpPr>
            <a:spLocks noGrp="1"/>
          </p:cNvSpPr>
          <p:nvPr>
            <p:ph type="title"/>
          </p:nvPr>
        </p:nvSpPr>
        <p:spPr/>
        <p:txBody>
          <a:bodyPr/>
          <a:lstStyle/>
          <a:p>
            <a:r>
              <a:rPr lang="en-GB"/>
              <a:t>The effects of the Dissolution of the monasteries.</a:t>
            </a:r>
          </a:p>
        </p:txBody>
      </p:sp>
      <p:graphicFrame>
        <p:nvGraphicFramePr>
          <p:cNvPr id="8" name="Table 7" descr="Table">
            <a:extLst>
              <a:ext uri="{FF2B5EF4-FFF2-40B4-BE49-F238E27FC236}">
                <a16:creationId xmlns:a16="http://schemas.microsoft.com/office/drawing/2014/main" id="{116A887E-5D2A-726D-23BE-3C03309F3EEC}"/>
              </a:ext>
            </a:extLst>
          </p:cNvPr>
          <p:cNvGraphicFramePr>
            <a:graphicFrameLocks noGrp="1"/>
          </p:cNvGraphicFramePr>
          <p:nvPr>
            <p:extLst>
              <p:ext uri="{D42A27DB-BD31-4B8C-83A1-F6EECF244321}">
                <p14:modId xmlns:p14="http://schemas.microsoft.com/office/powerpoint/2010/main" val="3219628584"/>
              </p:ext>
            </p:extLst>
          </p:nvPr>
        </p:nvGraphicFramePr>
        <p:xfrm>
          <a:off x="719714" y="1254643"/>
          <a:ext cx="10253086" cy="5238232"/>
        </p:xfrm>
        <a:graphic>
          <a:graphicData uri="http://schemas.openxmlformats.org/drawingml/2006/table">
            <a:tbl>
              <a:tblPr firstRow="1"/>
              <a:tblGrid>
                <a:gridCol w="4660360">
                  <a:extLst>
                    <a:ext uri="{9D8B030D-6E8A-4147-A177-3AD203B41FA5}">
                      <a16:colId xmlns:a16="http://schemas.microsoft.com/office/drawing/2014/main" val="20000"/>
                    </a:ext>
                  </a:extLst>
                </a:gridCol>
                <a:gridCol w="5592726">
                  <a:extLst>
                    <a:ext uri="{9D8B030D-6E8A-4147-A177-3AD203B41FA5}">
                      <a16:colId xmlns:a16="http://schemas.microsoft.com/office/drawing/2014/main" val="20001"/>
                    </a:ext>
                  </a:extLst>
                </a:gridCol>
              </a:tblGrid>
              <a:tr h="269539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1" i="0" u="none" strike="noStrike" cap="none" normalizeH="0" baseline="0" dirty="0">
                          <a:ln>
                            <a:noFill/>
                          </a:ln>
                          <a:solidFill>
                            <a:srgbClr val="000000"/>
                          </a:solidFill>
                          <a:effectLst/>
                          <a:latin typeface="Arial" charset="0"/>
                        </a:rPr>
                        <a:t>On churches, cathedrals and monks (Cultural Effects – At the time)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a:ln>
                          <a:noFill/>
                        </a:ln>
                        <a:solidFill>
                          <a:srgbClr val="000000"/>
                        </a:solidFill>
                        <a:effectLst/>
                        <a:latin typeface="Arial" charset="0"/>
                      </a:endParaRPr>
                    </a:p>
                  </a:txBody>
                  <a:tcPr marL="91450" marR="91450" marT="45713" marB="45713"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1800" b="1" i="0" u="none" strike="noStrike" cap="none" normalizeH="0" baseline="0" dirty="0">
                          <a:ln>
                            <a:noFill/>
                          </a:ln>
                          <a:solidFill>
                            <a:srgbClr val="000000"/>
                          </a:solidFill>
                          <a:effectLst/>
                          <a:latin typeface="Arial" charset="0"/>
                        </a:rPr>
                        <a:t>On the poor, sick, travellers and education (Social Effects – The Poor)</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a:txBody>
                  <a:tcPr marL="91450" marR="91450" marT="45713" marB="45713"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2542842">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1" i="0" u="none" strike="noStrike" cap="none" normalizeH="0" baseline="0">
                          <a:ln>
                            <a:noFill/>
                          </a:ln>
                          <a:solidFill>
                            <a:srgbClr val="000000"/>
                          </a:solidFill>
                          <a:effectLst/>
                          <a:latin typeface="Arial" charset="0"/>
                        </a:rPr>
                        <a:t>On the gentry, large landowners and society (Social Effects – The Rich</a:t>
                      </a:r>
                      <a:r>
                        <a:rPr kumimoji="0" lang="en-GB" sz="1800" b="0" i="0" u="none" strike="noStrike" cap="none" normalizeH="0" baseline="0">
                          <a:ln>
                            <a:noFill/>
                          </a:ln>
                          <a:solidFill>
                            <a:srgbClr val="000000"/>
                          </a:solidFill>
                          <a:effectLst/>
                          <a:latin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000000"/>
                        </a:solidFill>
                        <a:effectLst/>
                        <a:latin typeface="Arial" charset="0"/>
                      </a:endParaRPr>
                    </a:p>
                  </a:txBody>
                  <a:tcPr marT="45717" marB="45717"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1" i="0" u="none" strike="noStrike" cap="none" normalizeH="0" baseline="0" dirty="0">
                          <a:ln>
                            <a:noFill/>
                          </a:ln>
                          <a:solidFill>
                            <a:srgbClr val="000000"/>
                          </a:solidFill>
                          <a:effectLst/>
                          <a:latin typeface="Arial" charset="0"/>
                        </a:rPr>
                        <a:t>On buildings/landscape/heritage (Cultural Effects – At the present)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a:ln>
                          <a:noFill/>
                        </a:ln>
                        <a:solidFill>
                          <a:srgbClr val="000000"/>
                        </a:solidFill>
                        <a:effectLst/>
                        <a:latin typeface="Arial" charset="0"/>
                      </a:endParaRPr>
                    </a:p>
                  </a:txBody>
                  <a:tcPr marT="45717" marB="45717"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362509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CA78BB4-7F49-4D62-0A23-CEAF8BDD3DD6}"/>
              </a:ext>
            </a:extLst>
          </p:cNvPr>
          <p:cNvSpPr>
            <a:spLocks noGrp="1"/>
          </p:cNvSpPr>
          <p:nvPr>
            <p:ph type="title"/>
          </p:nvPr>
        </p:nvSpPr>
        <p:spPr/>
        <p:txBody>
          <a:bodyPr/>
          <a:lstStyle/>
          <a:p>
            <a:r>
              <a:rPr lang="en-GB"/>
              <a:t>Fountains Abbey, North Yorkshire</a:t>
            </a:r>
          </a:p>
        </p:txBody>
      </p:sp>
      <p:sp>
        <p:nvSpPr>
          <p:cNvPr id="3" name="Content Placeholder 2">
            <a:extLst>
              <a:ext uri="{FF2B5EF4-FFF2-40B4-BE49-F238E27FC236}">
                <a16:creationId xmlns:a16="http://schemas.microsoft.com/office/drawing/2014/main" id="{EC51E89F-8174-02BD-389F-C9C36AA85974}"/>
              </a:ext>
            </a:extLst>
          </p:cNvPr>
          <p:cNvSpPr>
            <a:spLocks noGrp="1"/>
          </p:cNvSpPr>
          <p:nvPr>
            <p:ph idx="1"/>
          </p:nvPr>
        </p:nvSpPr>
        <p:spPr>
          <a:xfrm>
            <a:off x="589705" y="1361440"/>
            <a:ext cx="4920718" cy="5234381"/>
          </a:xfrm>
        </p:spPr>
        <p:txBody>
          <a:bodyPr/>
          <a:lstStyle/>
          <a:p>
            <a:pPr eaLnBrk="1" hangingPunct="1">
              <a:spcBef>
                <a:spcPct val="0"/>
              </a:spcBef>
              <a:buFontTx/>
              <a:buNone/>
            </a:pPr>
            <a:r>
              <a:rPr lang="en-GB" altLang="en-US" sz="2000" dirty="0">
                <a:solidFill>
                  <a:srgbClr val="000000"/>
                </a:solidFill>
              </a:rPr>
              <a:t>An aerial view of Fountains Abbey. This Cistercian monastery was founded in 1132 by a group of monks from the Benedictine house of St Mary’s, York. They wanted to pursue a harsher and more disciplined way of monastic life. </a:t>
            </a:r>
          </a:p>
          <a:p>
            <a:pPr eaLnBrk="1" hangingPunct="1">
              <a:spcBef>
                <a:spcPct val="0"/>
              </a:spcBef>
              <a:buFontTx/>
              <a:buNone/>
            </a:pPr>
            <a:endParaRPr lang="en-GB" altLang="en-US" sz="2000" dirty="0">
              <a:solidFill>
                <a:srgbClr val="000000"/>
              </a:solidFill>
            </a:endParaRPr>
          </a:p>
          <a:p>
            <a:pPr eaLnBrk="1" hangingPunct="1">
              <a:spcBef>
                <a:spcPct val="0"/>
              </a:spcBef>
              <a:buFontTx/>
              <a:buNone/>
            </a:pPr>
            <a:r>
              <a:rPr lang="en-GB" altLang="en-US" sz="2000" dirty="0">
                <a:solidFill>
                  <a:srgbClr val="000000"/>
                </a:solidFill>
              </a:rPr>
              <a:t>During the Middle Ages Fountains was one of the leading Cistercian monasteries. It gave help to a number of needy people who came to the abbey gates during the famine of 1194-6. </a:t>
            </a:r>
          </a:p>
          <a:p>
            <a:pPr eaLnBrk="1" hangingPunct="1">
              <a:spcBef>
                <a:spcPct val="0"/>
              </a:spcBef>
              <a:buFontTx/>
              <a:buNone/>
            </a:pPr>
            <a:endParaRPr lang="en-GB" sz="2000" dirty="0">
              <a:solidFill>
                <a:srgbClr val="000000"/>
              </a:solidFill>
            </a:endParaRPr>
          </a:p>
          <a:p>
            <a:pPr eaLnBrk="1" hangingPunct="1">
              <a:spcBef>
                <a:spcPct val="0"/>
              </a:spcBef>
              <a:buFontTx/>
              <a:buNone/>
            </a:pPr>
            <a:r>
              <a:rPr lang="en-GB" altLang="en-US" sz="2000" dirty="0">
                <a:solidFill>
                  <a:srgbClr val="000000"/>
                </a:solidFill>
              </a:rPr>
              <a:t>By the time of the Dissolution, it was the richest Cistercian abbey in Britain, valued at £1115 18s 2d.</a:t>
            </a:r>
            <a:endParaRPr lang="en-US" sz="2000" dirty="0"/>
          </a:p>
        </p:txBody>
      </p:sp>
      <p:pic>
        <p:nvPicPr>
          <p:cNvPr id="10" name="Picture 2" descr="An aerial photo of the remains of Fountains Abbey surrounded by grass and trees. ">
            <a:hlinkClick r:id="rId3"/>
            <a:extLst>
              <a:ext uri="{FF2B5EF4-FFF2-40B4-BE49-F238E27FC236}">
                <a16:creationId xmlns:a16="http://schemas.microsoft.com/office/drawing/2014/main" id="{8A2A0881-0501-BB62-D3BD-B6787FDA87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3462" y="1636499"/>
            <a:ext cx="5430837" cy="3462338"/>
          </a:xfrm>
          <a:prstGeom prst="rect">
            <a:avLst/>
          </a:prstGeom>
          <a:noFill/>
          <a:ln>
            <a:noFill/>
          </a:ln>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Washi" descr="Washi tape">
            <a:extLst>
              <a:ext uri="{FF2B5EF4-FFF2-40B4-BE49-F238E27FC236}">
                <a16:creationId xmlns:a16="http://schemas.microsoft.com/office/drawing/2014/main" id="{013E1D20-7A32-7B49-9F99-B2710FC17AC2}"/>
              </a:ext>
            </a:extLst>
          </p:cNvPr>
          <p:cNvGrpSpPr/>
          <p:nvPr/>
        </p:nvGrpSpPr>
        <p:grpSpPr>
          <a:xfrm>
            <a:off x="6492305" y="4794732"/>
            <a:ext cx="4671994" cy="865190"/>
            <a:chOff x="7772400" y="1275269"/>
            <a:chExt cx="4671994" cy="865190"/>
          </a:xfrm>
        </p:grpSpPr>
        <p:pic>
          <p:nvPicPr>
            <p:cNvPr id="12" name="Picture 11">
              <a:extLst>
                <a:ext uri="{FF2B5EF4-FFF2-40B4-BE49-F238E27FC236}">
                  <a16:creationId xmlns:a16="http://schemas.microsoft.com/office/drawing/2014/main" id="{60A01333-4480-C97B-79B5-9E0C1018CDD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772400" y="1275269"/>
              <a:ext cx="4671994" cy="865189"/>
            </a:xfrm>
            <a:prstGeom prst="rect">
              <a:avLst/>
            </a:prstGeom>
          </p:spPr>
        </p:pic>
        <p:sp>
          <p:nvSpPr>
            <p:cNvPr id="13" name="Text Placeholder" descr="An aerial view of the remains of an Abbey surrounded by grass and trees. And sheep!&#10;">
              <a:extLst>
                <a:ext uri="{FF2B5EF4-FFF2-40B4-BE49-F238E27FC236}">
                  <a16:creationId xmlns:a16="http://schemas.microsoft.com/office/drawing/2014/main" id="{1AC449FB-BB25-D182-861F-16AC05B206A4}"/>
                </a:ext>
              </a:extLst>
            </p:cNvPr>
            <p:cNvSpPr txBox="1">
              <a:spLocks/>
            </p:cNvSpPr>
            <p:nvPr/>
          </p:nvSpPr>
          <p:spPr>
            <a:xfrm>
              <a:off x="8025469" y="1275270"/>
              <a:ext cx="4165855" cy="865189"/>
            </a:xfrm>
            <a:prstGeom prst="rect">
              <a:avLst/>
            </a:prstGeom>
            <a:noFill/>
          </p:spPr>
          <p:txBody>
            <a:bodyPr anchor="ctr" anchorCtr="0"/>
            <a:lstStyle>
              <a:lvl1pPr marL="0" indent="0" algn="ctr" defTabSz="914400" rtl="0" eaLnBrk="1" latinLnBrk="0" hangingPunct="1">
                <a:lnSpc>
                  <a:spcPct val="100000"/>
                </a:lnSpc>
                <a:spcBef>
                  <a:spcPts val="1000"/>
                </a:spcBef>
                <a:buFontTx/>
                <a:buNone/>
                <a:defRPr sz="1400" b="1" i="0" kern="1200" baseline="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spcBef>
                  <a:spcPct val="0"/>
                </a:spcBef>
                <a:buFontTx/>
                <a:buNone/>
              </a:pPr>
              <a:r>
                <a:rPr lang="en-GB" altLang="en-US" sz="1400">
                  <a:solidFill>
                    <a:srgbClr val="000000"/>
                  </a:solidFill>
                </a:rPr>
                <a:t>An aerial view of the remains of Fountains Abbey, North Yorkshire. </a:t>
              </a:r>
            </a:p>
          </p:txBody>
        </p:sp>
      </p:grpSp>
    </p:spTree>
    <p:extLst>
      <p:ext uri="{BB962C8B-B14F-4D97-AF65-F5344CB8AC3E}">
        <p14:creationId xmlns:p14="http://schemas.microsoft.com/office/powerpoint/2010/main" val="1777284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AD883A-9B08-7DF9-EEC2-C5901D8FF44C}"/>
              </a:ext>
            </a:extLst>
          </p:cNvPr>
          <p:cNvSpPr>
            <a:spLocks noGrp="1"/>
          </p:cNvSpPr>
          <p:nvPr>
            <p:ph type="title"/>
          </p:nvPr>
        </p:nvSpPr>
        <p:spPr/>
        <p:txBody>
          <a:bodyPr/>
          <a:lstStyle/>
          <a:p>
            <a:r>
              <a:rPr lang="en-GB"/>
              <a:t>Fountains Abbey, North Yorkshire </a:t>
            </a:r>
            <a:r>
              <a:rPr lang="en-GB">
                <a:solidFill>
                  <a:schemeClr val="bg1"/>
                </a:solidFill>
              </a:rPr>
              <a:t>2</a:t>
            </a:r>
          </a:p>
        </p:txBody>
      </p:sp>
      <p:sp>
        <p:nvSpPr>
          <p:cNvPr id="3" name="Content Placeholder 2">
            <a:extLst>
              <a:ext uri="{FF2B5EF4-FFF2-40B4-BE49-F238E27FC236}">
                <a16:creationId xmlns:a16="http://schemas.microsoft.com/office/drawing/2014/main" id="{EC51E89F-8174-02BD-389F-C9C36AA85974}"/>
              </a:ext>
            </a:extLst>
          </p:cNvPr>
          <p:cNvSpPr>
            <a:spLocks noGrp="1"/>
          </p:cNvSpPr>
          <p:nvPr>
            <p:ph idx="1"/>
          </p:nvPr>
        </p:nvSpPr>
        <p:spPr>
          <a:xfrm>
            <a:off x="589705" y="1636499"/>
            <a:ext cx="4939225" cy="5022630"/>
          </a:xfrm>
        </p:spPr>
        <p:txBody>
          <a:bodyPr/>
          <a:lstStyle/>
          <a:p>
            <a:pPr eaLnBrk="1" hangingPunct="1">
              <a:spcBef>
                <a:spcPct val="0"/>
              </a:spcBef>
              <a:buFontTx/>
              <a:buNone/>
            </a:pPr>
            <a:r>
              <a:rPr lang="en-GB" altLang="en-US" sz="2000">
                <a:solidFill>
                  <a:srgbClr val="000000"/>
                </a:solidFill>
              </a:rPr>
              <a:t>It was closed in November 1539. The abbot and 30 monks all received pensions. Demolition began in 1540. The new owner, Sir Richard Gresham, stripped it of anything of value. Furnaces were built in the church to melt the lead from the roof and pipes. The fire was fed by timber from the screens and furnishings. He did not demolish all the buildings as he planned to convert them into a mansion. The grounds surrounding the ruin were landscaped during the 18th century. It is now (2011) a World Heritage Site.</a:t>
            </a:r>
            <a:r>
              <a:rPr lang="en-GB" altLang="en-US" sz="2000" b="1">
                <a:solidFill>
                  <a:srgbClr val="000000"/>
                </a:solidFill>
              </a:rPr>
              <a:t> </a:t>
            </a:r>
          </a:p>
          <a:p>
            <a:endParaRPr lang="en-US"/>
          </a:p>
        </p:txBody>
      </p:sp>
      <p:pic>
        <p:nvPicPr>
          <p:cNvPr id="5" name="Picture 2" descr="An aerial photo of the remains of Fountains Abbey surrounded by grass and trees. ">
            <a:hlinkClick r:id="rId3"/>
            <a:extLst>
              <a:ext uri="{FF2B5EF4-FFF2-40B4-BE49-F238E27FC236}">
                <a16:creationId xmlns:a16="http://schemas.microsoft.com/office/drawing/2014/main" id="{E4D665E9-D41F-AE65-6432-4BC1E7DD3D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3462" y="1636499"/>
            <a:ext cx="5430837" cy="3462338"/>
          </a:xfrm>
          <a:prstGeom prst="rect">
            <a:avLst/>
          </a:prstGeom>
          <a:noFill/>
          <a:ln>
            <a:noFill/>
          </a:ln>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Washi" descr="Washi tape">
            <a:extLst>
              <a:ext uri="{FF2B5EF4-FFF2-40B4-BE49-F238E27FC236}">
                <a16:creationId xmlns:a16="http://schemas.microsoft.com/office/drawing/2014/main" id="{EF516BCD-C99E-FA85-73AB-73D4E6A855D4}"/>
              </a:ext>
            </a:extLst>
          </p:cNvPr>
          <p:cNvGrpSpPr/>
          <p:nvPr/>
        </p:nvGrpSpPr>
        <p:grpSpPr>
          <a:xfrm>
            <a:off x="6492305" y="4794732"/>
            <a:ext cx="4671994" cy="865190"/>
            <a:chOff x="7772400" y="1275269"/>
            <a:chExt cx="4671994" cy="865190"/>
          </a:xfrm>
        </p:grpSpPr>
        <p:pic>
          <p:nvPicPr>
            <p:cNvPr id="10" name="Picture 9">
              <a:extLst>
                <a:ext uri="{FF2B5EF4-FFF2-40B4-BE49-F238E27FC236}">
                  <a16:creationId xmlns:a16="http://schemas.microsoft.com/office/drawing/2014/main" id="{6E38D8D6-BA1D-4782-4C1D-3E2A1D8C53E5}"/>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772400" y="1275269"/>
              <a:ext cx="4671994" cy="865189"/>
            </a:xfrm>
            <a:prstGeom prst="rect">
              <a:avLst/>
            </a:prstGeom>
          </p:spPr>
        </p:pic>
        <p:sp>
          <p:nvSpPr>
            <p:cNvPr id="11" name="Text Placeholder" descr="An aerial view of the remains of an Abbey surrounded by grass and trees. And sheep!&#10;">
              <a:extLst>
                <a:ext uri="{FF2B5EF4-FFF2-40B4-BE49-F238E27FC236}">
                  <a16:creationId xmlns:a16="http://schemas.microsoft.com/office/drawing/2014/main" id="{9F6B2046-A332-8A43-7BCD-C742E1A7E770}"/>
                </a:ext>
              </a:extLst>
            </p:cNvPr>
            <p:cNvSpPr txBox="1">
              <a:spLocks/>
            </p:cNvSpPr>
            <p:nvPr/>
          </p:nvSpPr>
          <p:spPr>
            <a:xfrm>
              <a:off x="8025469" y="1275270"/>
              <a:ext cx="4165855" cy="865189"/>
            </a:xfrm>
            <a:prstGeom prst="rect">
              <a:avLst/>
            </a:prstGeom>
            <a:noFill/>
          </p:spPr>
          <p:txBody>
            <a:bodyPr anchor="ctr" anchorCtr="0"/>
            <a:lstStyle>
              <a:lvl1pPr marL="0" indent="0" algn="ctr" defTabSz="914400" rtl="0" eaLnBrk="1" latinLnBrk="0" hangingPunct="1">
                <a:lnSpc>
                  <a:spcPct val="100000"/>
                </a:lnSpc>
                <a:spcBef>
                  <a:spcPts val="1000"/>
                </a:spcBef>
                <a:buFontTx/>
                <a:buNone/>
                <a:defRPr sz="1400" b="1" i="0" kern="1200" baseline="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spcBef>
                  <a:spcPct val="0"/>
                </a:spcBef>
                <a:buFontTx/>
                <a:buNone/>
              </a:pPr>
              <a:r>
                <a:rPr lang="en-GB" altLang="en-US" sz="1400">
                  <a:solidFill>
                    <a:srgbClr val="000000"/>
                  </a:solidFill>
                </a:rPr>
                <a:t>An aerial view of the remains of Fountains Abbey, North Yorkshire. </a:t>
              </a:r>
            </a:p>
          </p:txBody>
        </p:sp>
      </p:grpSp>
    </p:spTree>
    <p:extLst>
      <p:ext uri="{BB962C8B-B14F-4D97-AF65-F5344CB8AC3E}">
        <p14:creationId xmlns:p14="http://schemas.microsoft.com/office/powerpoint/2010/main" val="758997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5B280-7C1C-E85F-1976-AA12E1E154B5}"/>
              </a:ext>
            </a:extLst>
          </p:cNvPr>
          <p:cNvSpPr>
            <a:spLocks noGrp="1"/>
          </p:cNvSpPr>
          <p:nvPr>
            <p:ph type="title"/>
          </p:nvPr>
        </p:nvSpPr>
        <p:spPr/>
        <p:txBody>
          <a:bodyPr>
            <a:normAutofit fontScale="90000"/>
          </a:bodyPr>
          <a:lstStyle/>
          <a:p>
            <a:r>
              <a:rPr lang="en-GB" sz="3200">
                <a:cs typeface="Arial" panose="020B0604020202020204" pitchFamily="34" charset="0"/>
              </a:rPr>
              <a:t>What effect did The Dissolution of the Monasteries have on society and culture? </a:t>
            </a:r>
            <a:r>
              <a:rPr lang="en-GB" sz="3200">
                <a:solidFill>
                  <a:schemeClr val="bg1"/>
                </a:solidFill>
                <a:cs typeface="Arial" panose="020B0604020202020204" pitchFamily="34" charset="0"/>
              </a:rPr>
              <a:t>1</a:t>
            </a:r>
            <a:endParaRPr lang="en-US">
              <a:solidFill>
                <a:schemeClr val="bg1"/>
              </a:solidFill>
            </a:endParaRPr>
          </a:p>
        </p:txBody>
      </p:sp>
      <p:sp>
        <p:nvSpPr>
          <p:cNvPr id="3" name="Text Placeholder 2">
            <a:extLst>
              <a:ext uri="{FF2B5EF4-FFF2-40B4-BE49-F238E27FC236}">
                <a16:creationId xmlns:a16="http://schemas.microsoft.com/office/drawing/2014/main" id="{D9DA1AD0-26FD-52CA-91CB-056F7C3490A6}"/>
              </a:ext>
            </a:extLst>
          </p:cNvPr>
          <p:cNvSpPr>
            <a:spLocks noGrp="1"/>
          </p:cNvSpPr>
          <p:nvPr>
            <p:ph type="body" sz="quarter" idx="10"/>
          </p:nvPr>
        </p:nvSpPr>
        <p:spPr/>
        <p:txBody>
          <a:bodyPr/>
          <a:lstStyle/>
          <a:p>
            <a:r>
              <a:rPr lang="en-GB" sz="2400" b="1">
                <a:cs typeface="Arial" panose="020B0604020202020204" pitchFamily="34" charset="0"/>
              </a:rPr>
              <a:t>Key Stage 5: </a:t>
            </a:r>
            <a:r>
              <a:rPr lang="en-GB" sz="2400">
                <a:cs typeface="Arial" panose="020B0604020202020204" pitchFamily="34" charset="0"/>
              </a:rPr>
              <a:t>History</a:t>
            </a:r>
          </a:p>
          <a:p>
            <a:endParaRPr lang="en-US"/>
          </a:p>
        </p:txBody>
      </p:sp>
      <p:sp>
        <p:nvSpPr>
          <p:cNvPr id="4" name="Content Placeholder 3">
            <a:extLst>
              <a:ext uri="{FF2B5EF4-FFF2-40B4-BE49-F238E27FC236}">
                <a16:creationId xmlns:a16="http://schemas.microsoft.com/office/drawing/2014/main" id="{B0693D5D-5192-806E-3BD7-F9C19BF324D1}"/>
              </a:ext>
            </a:extLst>
          </p:cNvPr>
          <p:cNvSpPr>
            <a:spLocks noGrp="1"/>
          </p:cNvSpPr>
          <p:nvPr>
            <p:ph idx="1"/>
          </p:nvPr>
        </p:nvSpPr>
        <p:spPr/>
        <p:txBody>
          <a:bodyPr/>
          <a:lstStyle/>
          <a:p>
            <a:pPr>
              <a:defRPr/>
            </a:pPr>
            <a:r>
              <a:rPr lang="en-GB" sz="2000" b="1">
                <a:cs typeface="Arial" panose="020B0604020202020204" pitchFamily="34" charset="0"/>
              </a:rPr>
              <a:t>Learning Aims and Outcomes</a:t>
            </a:r>
          </a:p>
          <a:p>
            <a:pPr>
              <a:defRPr/>
            </a:pPr>
            <a:endParaRPr lang="en-GB" sz="1100">
              <a:cs typeface="Arial" panose="020B0604020202020204" pitchFamily="34" charset="0"/>
            </a:endParaRPr>
          </a:p>
          <a:p>
            <a:pPr marL="401399" indent="-401399">
              <a:buFont typeface="Arial" pitchFamily="34" charset="0"/>
              <a:buChar char="•"/>
              <a:defRPr/>
            </a:pPr>
            <a:r>
              <a:rPr lang="en-GB" sz="2000">
                <a:cs typeface="Arial" panose="020B0604020202020204" pitchFamily="34" charset="0"/>
              </a:rPr>
              <a:t>Students will use evidence to help in their understanding of the effects of the dissolution of the monasteries </a:t>
            </a:r>
            <a:endParaRPr lang="en-GB" sz="800">
              <a:cs typeface="Arial" panose="020B0604020202020204" pitchFamily="34" charset="0"/>
            </a:endParaRPr>
          </a:p>
          <a:p>
            <a:pPr marL="401399" indent="-401399">
              <a:buFont typeface="Arial" pitchFamily="34" charset="0"/>
              <a:buChar char="•"/>
              <a:defRPr/>
            </a:pPr>
            <a:r>
              <a:rPr lang="en-GB" sz="2000">
                <a:cs typeface="Arial" panose="020B0604020202020204" pitchFamily="34" charset="0"/>
              </a:rPr>
              <a:t>Students will be able to demonstrate skills in assessing and using evidence, such as the creation of criteria </a:t>
            </a:r>
          </a:p>
        </p:txBody>
      </p:sp>
    </p:spTree>
    <p:extLst>
      <p:ext uri="{BB962C8B-B14F-4D97-AF65-F5344CB8AC3E}">
        <p14:creationId xmlns:p14="http://schemas.microsoft.com/office/powerpoint/2010/main" val="24088520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DB568D8-576C-A649-D1AA-190D067FF802}"/>
              </a:ext>
            </a:extLst>
          </p:cNvPr>
          <p:cNvSpPr>
            <a:spLocks noGrp="1"/>
          </p:cNvSpPr>
          <p:nvPr>
            <p:ph type="title"/>
          </p:nvPr>
        </p:nvSpPr>
        <p:spPr/>
        <p:txBody>
          <a:bodyPr/>
          <a:lstStyle/>
          <a:p>
            <a:r>
              <a:rPr lang="en-GB"/>
              <a:t>Bayham Old Abbey, </a:t>
            </a:r>
            <a:r>
              <a:rPr lang="en-GB" err="1"/>
              <a:t>Lamberhurst</a:t>
            </a:r>
            <a:r>
              <a:rPr lang="en-GB"/>
              <a:t>, Kent</a:t>
            </a:r>
            <a:endParaRPr lang="en-GB">
              <a:solidFill>
                <a:schemeClr val="bg1"/>
              </a:solidFill>
            </a:endParaRPr>
          </a:p>
        </p:txBody>
      </p:sp>
      <p:sp>
        <p:nvSpPr>
          <p:cNvPr id="3" name="Content Placeholder 2">
            <a:extLst>
              <a:ext uri="{FF2B5EF4-FFF2-40B4-BE49-F238E27FC236}">
                <a16:creationId xmlns:a16="http://schemas.microsoft.com/office/drawing/2014/main" id="{B9ECB3AD-D5DE-AC05-29FD-E86515AD2228}"/>
              </a:ext>
            </a:extLst>
          </p:cNvPr>
          <p:cNvSpPr>
            <a:spLocks noGrp="1"/>
          </p:cNvSpPr>
          <p:nvPr>
            <p:ph idx="1"/>
          </p:nvPr>
        </p:nvSpPr>
        <p:spPr>
          <a:xfrm>
            <a:off x="381885" y="1470244"/>
            <a:ext cx="5487468" cy="5022630"/>
          </a:xfrm>
        </p:spPr>
        <p:txBody>
          <a:bodyPr/>
          <a:lstStyle/>
          <a:p>
            <a:r>
              <a:rPr lang="en-GB" altLang="en-US" sz="2000">
                <a:solidFill>
                  <a:srgbClr val="000000"/>
                </a:solidFill>
              </a:rPr>
              <a:t>This aerial view shows the ruins of Bayham Abbey with New Bayham Abbey beyond. The original abbey of the Premonstratensians or White canons (monks) was founded in the early 13th century. It sat right on the border of Kent and Sussex and had 2 gatehouses, one for each county. </a:t>
            </a:r>
          </a:p>
          <a:p>
            <a:r>
              <a:rPr lang="en-GB" altLang="en-US" sz="2000">
                <a:solidFill>
                  <a:srgbClr val="000000"/>
                </a:solidFill>
              </a:rPr>
              <a:t>In 1525 the abbey was dissolved by Cardinal Wolsey to create funds for Wolsey's college foundations at Oxford and Ipswich. Around 1800 the ruins became a picturesque feature of the landscaped grounds of New Bayham Abbey based on the ideas of landscape designer Humphry Repton. This site is now (2011) in the care of English Heritage</a:t>
            </a:r>
            <a:endParaRPr lang="en-GB" altLang="en-US" sz="2000" b="1">
              <a:solidFill>
                <a:srgbClr val="000000"/>
              </a:solidFill>
            </a:endParaRPr>
          </a:p>
          <a:p>
            <a:endParaRPr lang="en-US"/>
          </a:p>
        </p:txBody>
      </p:sp>
      <p:pic>
        <p:nvPicPr>
          <p:cNvPr id="5" name="Picture 3" descr="A photo of the ruins of an abbey building from above showing the remaining structure and surrounding grass and trees. ">
            <a:hlinkClick r:id="rId3"/>
            <a:extLst>
              <a:ext uri="{FF2B5EF4-FFF2-40B4-BE49-F238E27FC236}">
                <a16:creationId xmlns:a16="http://schemas.microsoft.com/office/drawing/2014/main" id="{F7C4A2CF-74A0-D828-2376-9936E31E88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33459" r="13637"/>
          <a:stretch>
            <a:fillRect/>
          </a:stretch>
        </p:blipFill>
        <p:spPr bwMode="auto">
          <a:xfrm>
            <a:off x="6270068" y="1681560"/>
            <a:ext cx="4827001" cy="3494879"/>
          </a:xfrm>
          <a:prstGeom prst="rect">
            <a:avLst/>
          </a:prstGeom>
          <a:noFill/>
          <a:ln>
            <a:noFill/>
          </a:ln>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Washi" descr="Washi tape">
            <a:extLst>
              <a:ext uri="{FF2B5EF4-FFF2-40B4-BE49-F238E27FC236}">
                <a16:creationId xmlns:a16="http://schemas.microsoft.com/office/drawing/2014/main" id="{746F2FA0-3AA5-06F5-2C0F-0393F58390B1}"/>
              </a:ext>
            </a:extLst>
          </p:cNvPr>
          <p:cNvGrpSpPr/>
          <p:nvPr/>
        </p:nvGrpSpPr>
        <p:grpSpPr>
          <a:xfrm>
            <a:off x="7340798" y="4960142"/>
            <a:ext cx="3355556" cy="865190"/>
            <a:chOff x="8025470" y="1275269"/>
            <a:chExt cx="3355556" cy="865190"/>
          </a:xfrm>
        </p:grpSpPr>
        <p:pic>
          <p:nvPicPr>
            <p:cNvPr id="7" name="Picture 6">
              <a:extLst>
                <a:ext uri="{FF2B5EF4-FFF2-40B4-BE49-F238E27FC236}">
                  <a16:creationId xmlns:a16="http://schemas.microsoft.com/office/drawing/2014/main" id="{E5570A33-CCD6-7732-B18C-149E466505C8}"/>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025470" y="1275269"/>
              <a:ext cx="3355556" cy="865189"/>
            </a:xfrm>
            <a:prstGeom prst="rect">
              <a:avLst/>
            </a:prstGeom>
          </p:spPr>
        </p:pic>
        <p:sp>
          <p:nvSpPr>
            <p:cNvPr id="8" name="Text Placeholder" descr="An aerial view of the remains of an Abbey surrounded by grass and trees. And sheep!&#10;">
              <a:extLst>
                <a:ext uri="{FF2B5EF4-FFF2-40B4-BE49-F238E27FC236}">
                  <a16:creationId xmlns:a16="http://schemas.microsoft.com/office/drawing/2014/main" id="{3099CA78-C6F5-65A2-C2A1-B504F524E9E5}"/>
                </a:ext>
              </a:extLst>
            </p:cNvPr>
            <p:cNvSpPr txBox="1">
              <a:spLocks/>
            </p:cNvSpPr>
            <p:nvPr/>
          </p:nvSpPr>
          <p:spPr>
            <a:xfrm>
              <a:off x="8025470" y="1275270"/>
              <a:ext cx="3355556" cy="865189"/>
            </a:xfrm>
            <a:prstGeom prst="rect">
              <a:avLst/>
            </a:prstGeom>
            <a:noFill/>
          </p:spPr>
          <p:txBody>
            <a:bodyPr anchor="ctr" anchorCtr="0"/>
            <a:lstStyle>
              <a:lvl1pPr marL="0" indent="0" algn="ctr" defTabSz="914400" rtl="0" eaLnBrk="1" latinLnBrk="0" hangingPunct="1">
                <a:lnSpc>
                  <a:spcPct val="100000"/>
                </a:lnSpc>
                <a:spcBef>
                  <a:spcPts val="1000"/>
                </a:spcBef>
                <a:buFontTx/>
                <a:buNone/>
                <a:defRPr sz="1400" b="1" i="0" kern="1200" baseline="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spcBef>
                  <a:spcPct val="0"/>
                </a:spcBef>
                <a:buFontTx/>
                <a:buNone/>
              </a:pPr>
              <a:r>
                <a:rPr lang="en-GB" altLang="en-US" sz="1400">
                  <a:solidFill>
                    <a:srgbClr val="000000"/>
                  </a:solidFill>
                </a:rPr>
                <a:t>An aerial view of the remains of Bayham Old Abbey.</a:t>
              </a:r>
            </a:p>
          </p:txBody>
        </p:sp>
      </p:grpSp>
    </p:spTree>
    <p:extLst>
      <p:ext uri="{BB962C8B-B14F-4D97-AF65-F5344CB8AC3E}">
        <p14:creationId xmlns:p14="http://schemas.microsoft.com/office/powerpoint/2010/main" val="24216291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D33998B-C673-F5F0-EDD0-596A9D330A59}"/>
              </a:ext>
            </a:extLst>
          </p:cNvPr>
          <p:cNvSpPr>
            <a:spLocks noGrp="1"/>
          </p:cNvSpPr>
          <p:nvPr>
            <p:ph type="title"/>
          </p:nvPr>
        </p:nvSpPr>
        <p:spPr/>
        <p:txBody>
          <a:bodyPr/>
          <a:lstStyle/>
          <a:p>
            <a:r>
              <a:rPr lang="en-GB"/>
              <a:t>Kirkstall Abbey, Kirkstall, West Yorkshire </a:t>
            </a:r>
            <a:r>
              <a:rPr lang="en-GB">
                <a:solidFill>
                  <a:schemeClr val="bg1"/>
                </a:solidFill>
              </a:rPr>
              <a:t>1</a:t>
            </a:r>
          </a:p>
        </p:txBody>
      </p:sp>
      <p:sp>
        <p:nvSpPr>
          <p:cNvPr id="3" name="Content Placeholder 2">
            <a:extLst>
              <a:ext uri="{FF2B5EF4-FFF2-40B4-BE49-F238E27FC236}">
                <a16:creationId xmlns:a16="http://schemas.microsoft.com/office/drawing/2014/main" id="{EC51E89F-8174-02BD-389F-C9C36AA85974}"/>
              </a:ext>
            </a:extLst>
          </p:cNvPr>
          <p:cNvSpPr>
            <a:spLocks noGrp="1"/>
          </p:cNvSpPr>
          <p:nvPr>
            <p:ph idx="1"/>
          </p:nvPr>
        </p:nvSpPr>
        <p:spPr>
          <a:xfrm>
            <a:off x="589705" y="2126511"/>
            <a:ext cx="4939225" cy="4532617"/>
          </a:xfrm>
        </p:spPr>
        <p:txBody>
          <a:bodyPr/>
          <a:lstStyle/>
          <a:p>
            <a:pPr eaLnBrk="1" hangingPunct="1">
              <a:spcBef>
                <a:spcPct val="0"/>
              </a:spcBef>
              <a:buFontTx/>
              <a:buNone/>
            </a:pPr>
            <a:r>
              <a:rPr lang="en-GB" altLang="en-US" sz="2000">
                <a:solidFill>
                  <a:srgbClr val="000000"/>
                </a:solidFill>
              </a:rPr>
              <a:t>Kirkstall Abbey  was founded in 1152 by a community of Cistercian monks from Fountains Abbey. It gained its wealth from keeping sheep for the wool trade. </a:t>
            </a:r>
          </a:p>
          <a:p>
            <a:pPr eaLnBrk="1" hangingPunct="1">
              <a:spcBef>
                <a:spcPct val="0"/>
              </a:spcBef>
              <a:buFontTx/>
              <a:buNone/>
            </a:pPr>
            <a:endParaRPr lang="en-GB" altLang="en-US" sz="2000">
              <a:solidFill>
                <a:srgbClr val="000000"/>
              </a:solidFill>
            </a:endParaRPr>
          </a:p>
          <a:p>
            <a:pPr eaLnBrk="1" hangingPunct="1">
              <a:spcBef>
                <a:spcPct val="0"/>
              </a:spcBef>
              <a:buFontTx/>
              <a:buNone/>
            </a:pPr>
            <a:r>
              <a:rPr lang="en-GB" altLang="en-US" sz="2000">
                <a:solidFill>
                  <a:srgbClr val="000000"/>
                </a:solidFill>
              </a:rPr>
              <a:t>Monastic life for the 31 monks came to an end in November 1540 when the abbey was surrendered to Henry VIII as part of the dissolution of the monasteries.</a:t>
            </a:r>
          </a:p>
          <a:p>
            <a:pPr eaLnBrk="1" hangingPunct="1">
              <a:spcBef>
                <a:spcPct val="0"/>
              </a:spcBef>
              <a:buFontTx/>
              <a:buNone/>
            </a:pPr>
            <a:endParaRPr lang="en-GB" altLang="en-US" sz="2000">
              <a:solidFill>
                <a:srgbClr val="000000"/>
              </a:solidFill>
            </a:endParaRPr>
          </a:p>
          <a:p>
            <a:pPr eaLnBrk="1" hangingPunct="1">
              <a:spcBef>
                <a:spcPct val="0"/>
              </a:spcBef>
              <a:buFontTx/>
              <a:buNone/>
            </a:pPr>
            <a:endParaRPr lang="en-US"/>
          </a:p>
        </p:txBody>
      </p:sp>
      <p:pic>
        <p:nvPicPr>
          <p:cNvPr id="9" name="Picture 2" descr="Black and white photo of the ruins of an abbey. Most of the stone structure is still there but no windows or roof. There are trees in front. ">
            <a:hlinkClick r:id="rId3"/>
            <a:extLst>
              <a:ext uri="{FF2B5EF4-FFF2-40B4-BE49-F238E27FC236}">
                <a16:creationId xmlns:a16="http://schemas.microsoft.com/office/drawing/2014/main" id="{92F8EA60-B1E2-FBBC-FA1E-313AB4741C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975" r="7855"/>
          <a:stretch>
            <a:fillRect/>
          </a:stretch>
        </p:blipFill>
        <p:spPr bwMode="auto">
          <a:xfrm>
            <a:off x="5855493" y="1404626"/>
            <a:ext cx="5359400" cy="3822700"/>
          </a:xfrm>
          <a:prstGeom prst="rect">
            <a:avLst/>
          </a:prstGeom>
          <a:noFill/>
          <a:ln>
            <a:noFill/>
          </a:ln>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Washi">
            <a:extLst>
              <a:ext uri="{FF2B5EF4-FFF2-40B4-BE49-F238E27FC236}">
                <a16:creationId xmlns:a16="http://schemas.microsoft.com/office/drawing/2014/main" id="{FFC4A084-B622-A0AD-E7B7-5862B14FA16D}"/>
              </a:ext>
              <a:ext uri="{C183D7F6-B498-43B3-948B-1728B52AA6E4}">
                <adec:decorative xmlns:adec="http://schemas.microsoft.com/office/drawing/2017/decorative" val="1"/>
              </a:ext>
            </a:extLst>
          </p:cNvPr>
          <p:cNvGrpSpPr/>
          <p:nvPr/>
        </p:nvGrpSpPr>
        <p:grpSpPr>
          <a:xfrm>
            <a:off x="6492305" y="4794732"/>
            <a:ext cx="4671994" cy="865190"/>
            <a:chOff x="7772400" y="1275269"/>
            <a:chExt cx="4671994" cy="865190"/>
          </a:xfrm>
        </p:grpSpPr>
        <p:pic>
          <p:nvPicPr>
            <p:cNvPr id="11" name="Picture 10">
              <a:extLst>
                <a:ext uri="{FF2B5EF4-FFF2-40B4-BE49-F238E27FC236}">
                  <a16:creationId xmlns:a16="http://schemas.microsoft.com/office/drawing/2014/main" id="{3C50F59D-75B0-1182-EC9A-AEDBEE203C9B}"/>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772400" y="1275269"/>
              <a:ext cx="4671994" cy="865189"/>
            </a:xfrm>
            <a:prstGeom prst="rect">
              <a:avLst/>
            </a:prstGeom>
          </p:spPr>
        </p:pic>
        <p:sp>
          <p:nvSpPr>
            <p:cNvPr id="12" name="Text Placeholder" descr="An aerial view of the remains of an Abbey surrounded by grass and trees. And sheep!&#10;">
              <a:extLst>
                <a:ext uri="{FF2B5EF4-FFF2-40B4-BE49-F238E27FC236}">
                  <a16:creationId xmlns:a16="http://schemas.microsoft.com/office/drawing/2014/main" id="{97227689-F9E0-4A55-3E8E-DB947998CD3E}"/>
                </a:ext>
              </a:extLst>
            </p:cNvPr>
            <p:cNvSpPr txBox="1">
              <a:spLocks/>
            </p:cNvSpPr>
            <p:nvPr/>
          </p:nvSpPr>
          <p:spPr>
            <a:xfrm>
              <a:off x="8025469" y="1275270"/>
              <a:ext cx="4165855" cy="865189"/>
            </a:xfrm>
            <a:prstGeom prst="rect">
              <a:avLst/>
            </a:prstGeom>
            <a:noFill/>
          </p:spPr>
          <p:txBody>
            <a:bodyPr anchor="ctr" anchorCtr="0"/>
            <a:lstStyle>
              <a:lvl1pPr marL="0" indent="0" algn="ctr" defTabSz="914400" rtl="0" eaLnBrk="1" latinLnBrk="0" hangingPunct="1">
                <a:lnSpc>
                  <a:spcPct val="100000"/>
                </a:lnSpc>
                <a:spcBef>
                  <a:spcPts val="1000"/>
                </a:spcBef>
                <a:buFontTx/>
                <a:buNone/>
                <a:defRPr sz="1400" b="1" i="0" kern="1200" baseline="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spcBef>
                  <a:spcPct val="0"/>
                </a:spcBef>
                <a:buFontTx/>
                <a:buNone/>
              </a:pPr>
              <a:r>
                <a:rPr lang="en-GB" altLang="en-US" sz="1400">
                  <a:solidFill>
                    <a:srgbClr val="000000"/>
                  </a:solidFill>
                </a:rPr>
                <a:t>An aerial view of the remains of Fountains Abbey, North Yorkshire. </a:t>
              </a:r>
            </a:p>
          </p:txBody>
        </p:sp>
      </p:grpSp>
    </p:spTree>
    <p:extLst>
      <p:ext uri="{BB962C8B-B14F-4D97-AF65-F5344CB8AC3E}">
        <p14:creationId xmlns:p14="http://schemas.microsoft.com/office/powerpoint/2010/main" val="1261100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DB42684-EB52-8DCB-76E0-A280E2295B3A}"/>
              </a:ext>
            </a:extLst>
          </p:cNvPr>
          <p:cNvSpPr>
            <a:spLocks noGrp="1"/>
          </p:cNvSpPr>
          <p:nvPr>
            <p:ph type="title"/>
          </p:nvPr>
        </p:nvSpPr>
        <p:spPr/>
        <p:txBody>
          <a:bodyPr/>
          <a:lstStyle/>
          <a:p>
            <a:r>
              <a:rPr lang="en-GB"/>
              <a:t>Kirkstall Abbey, Kirkstall, West Yorkshire </a:t>
            </a:r>
            <a:r>
              <a:rPr lang="en-GB">
                <a:solidFill>
                  <a:schemeClr val="bg1"/>
                </a:solidFill>
              </a:rPr>
              <a:t>2</a:t>
            </a:r>
            <a:endParaRPr lang="en-GB"/>
          </a:p>
        </p:txBody>
      </p:sp>
      <p:sp>
        <p:nvSpPr>
          <p:cNvPr id="3" name="Content Placeholder 2">
            <a:extLst>
              <a:ext uri="{FF2B5EF4-FFF2-40B4-BE49-F238E27FC236}">
                <a16:creationId xmlns:a16="http://schemas.microsoft.com/office/drawing/2014/main" id="{EC51E89F-8174-02BD-389F-C9C36AA85974}"/>
              </a:ext>
            </a:extLst>
          </p:cNvPr>
          <p:cNvSpPr>
            <a:spLocks noGrp="1"/>
          </p:cNvSpPr>
          <p:nvPr>
            <p:ph idx="1"/>
          </p:nvPr>
        </p:nvSpPr>
        <p:spPr>
          <a:xfrm>
            <a:off x="589705" y="1636499"/>
            <a:ext cx="4939225" cy="5022630"/>
          </a:xfrm>
        </p:spPr>
        <p:txBody>
          <a:bodyPr/>
          <a:lstStyle/>
          <a:p>
            <a:pPr eaLnBrk="1" hangingPunct="1">
              <a:spcBef>
                <a:spcPct val="0"/>
              </a:spcBef>
              <a:buFontTx/>
              <a:buNone/>
            </a:pPr>
            <a:r>
              <a:rPr lang="en-GB" altLang="en-US" sz="2000">
                <a:solidFill>
                  <a:srgbClr val="000000"/>
                </a:solidFill>
              </a:rPr>
              <a:t>Although a few buildings were cleared to ground level most were left standing and used for agricultural purposes. This is perhaps why Kirkstall is now the most complete set of Cistercian ruins in Britain. </a:t>
            </a:r>
          </a:p>
          <a:p>
            <a:pPr eaLnBrk="1" hangingPunct="1">
              <a:spcBef>
                <a:spcPct val="0"/>
              </a:spcBef>
              <a:buFontTx/>
              <a:buNone/>
            </a:pPr>
            <a:endParaRPr lang="en-GB" altLang="en-US" sz="2000">
              <a:solidFill>
                <a:srgbClr val="000000"/>
              </a:solidFill>
            </a:endParaRPr>
          </a:p>
          <a:p>
            <a:pPr eaLnBrk="1" hangingPunct="1">
              <a:spcBef>
                <a:spcPct val="0"/>
              </a:spcBef>
              <a:buFontTx/>
              <a:buNone/>
            </a:pPr>
            <a:r>
              <a:rPr lang="en-GB" altLang="en-US" sz="2000">
                <a:solidFill>
                  <a:srgbClr val="000000"/>
                </a:solidFill>
              </a:rPr>
              <a:t>The church still stands to roof level. In the late 18th and early 19th centuries the road from Leeds to Skipton ran right through the nave! The abbey is now in the care of Leeds City Council (2011). </a:t>
            </a:r>
          </a:p>
          <a:p>
            <a:endParaRPr lang="en-US"/>
          </a:p>
        </p:txBody>
      </p:sp>
      <p:pic>
        <p:nvPicPr>
          <p:cNvPr id="4" name="Picture 2" descr="Black and white photo of the ruins of an abbey. Most of the stone structure is still there but no windows or roof. There are trees in front. ">
            <a:hlinkClick r:id="rId3"/>
            <a:extLst>
              <a:ext uri="{FF2B5EF4-FFF2-40B4-BE49-F238E27FC236}">
                <a16:creationId xmlns:a16="http://schemas.microsoft.com/office/drawing/2014/main" id="{9CF4E324-880A-9268-429E-0B5B76F31D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975" r="7855"/>
          <a:stretch>
            <a:fillRect/>
          </a:stretch>
        </p:blipFill>
        <p:spPr bwMode="auto">
          <a:xfrm>
            <a:off x="5855493" y="1404626"/>
            <a:ext cx="5359400" cy="3822700"/>
          </a:xfrm>
          <a:prstGeom prst="rect">
            <a:avLst/>
          </a:prstGeom>
          <a:noFill/>
          <a:ln>
            <a:noFill/>
          </a:ln>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Washi">
            <a:extLst>
              <a:ext uri="{FF2B5EF4-FFF2-40B4-BE49-F238E27FC236}">
                <a16:creationId xmlns:a16="http://schemas.microsoft.com/office/drawing/2014/main" id="{EF516BCD-C99E-FA85-73AB-73D4E6A855D4}"/>
              </a:ext>
              <a:ext uri="{C183D7F6-B498-43B3-948B-1728B52AA6E4}">
                <adec:decorative xmlns:adec="http://schemas.microsoft.com/office/drawing/2017/decorative" val="1"/>
              </a:ext>
            </a:extLst>
          </p:cNvPr>
          <p:cNvGrpSpPr/>
          <p:nvPr/>
        </p:nvGrpSpPr>
        <p:grpSpPr>
          <a:xfrm>
            <a:off x="6492305" y="4794732"/>
            <a:ext cx="4671994" cy="865190"/>
            <a:chOff x="7772400" y="1275269"/>
            <a:chExt cx="4671994" cy="865190"/>
          </a:xfrm>
        </p:grpSpPr>
        <p:pic>
          <p:nvPicPr>
            <p:cNvPr id="10" name="Picture 9">
              <a:extLst>
                <a:ext uri="{FF2B5EF4-FFF2-40B4-BE49-F238E27FC236}">
                  <a16:creationId xmlns:a16="http://schemas.microsoft.com/office/drawing/2014/main" id="{6E38D8D6-BA1D-4782-4C1D-3E2A1D8C53E5}"/>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772400" y="1275269"/>
              <a:ext cx="4671994" cy="865189"/>
            </a:xfrm>
            <a:prstGeom prst="rect">
              <a:avLst/>
            </a:prstGeom>
          </p:spPr>
        </p:pic>
        <p:sp>
          <p:nvSpPr>
            <p:cNvPr id="11" name="Text Placeholder" descr="An aerial view of the remains of an Abbey surrounded by grass and trees. And sheep!&#10;">
              <a:extLst>
                <a:ext uri="{FF2B5EF4-FFF2-40B4-BE49-F238E27FC236}">
                  <a16:creationId xmlns:a16="http://schemas.microsoft.com/office/drawing/2014/main" id="{9F6B2046-A332-8A43-7BCD-C742E1A7E770}"/>
                </a:ext>
              </a:extLst>
            </p:cNvPr>
            <p:cNvSpPr txBox="1">
              <a:spLocks/>
            </p:cNvSpPr>
            <p:nvPr/>
          </p:nvSpPr>
          <p:spPr>
            <a:xfrm>
              <a:off x="8025469" y="1275270"/>
              <a:ext cx="4165855" cy="865189"/>
            </a:xfrm>
            <a:prstGeom prst="rect">
              <a:avLst/>
            </a:prstGeom>
            <a:noFill/>
          </p:spPr>
          <p:txBody>
            <a:bodyPr anchor="ctr" anchorCtr="0"/>
            <a:lstStyle>
              <a:lvl1pPr marL="0" indent="0" algn="ctr" defTabSz="914400" rtl="0" eaLnBrk="1" latinLnBrk="0" hangingPunct="1">
                <a:lnSpc>
                  <a:spcPct val="100000"/>
                </a:lnSpc>
                <a:spcBef>
                  <a:spcPts val="1000"/>
                </a:spcBef>
                <a:buFontTx/>
                <a:buNone/>
                <a:defRPr sz="1400" b="1" i="0" kern="1200" baseline="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spcBef>
                  <a:spcPct val="0"/>
                </a:spcBef>
                <a:buFontTx/>
                <a:buNone/>
              </a:pPr>
              <a:r>
                <a:rPr lang="en-GB" altLang="en-US" sz="1400">
                  <a:solidFill>
                    <a:srgbClr val="000000"/>
                  </a:solidFill>
                </a:rPr>
                <a:t>An aerial view of the remains of Fountains Abbey, North Yorkshire. </a:t>
              </a:r>
            </a:p>
          </p:txBody>
        </p:sp>
      </p:grpSp>
    </p:spTree>
    <p:extLst>
      <p:ext uri="{BB962C8B-B14F-4D97-AF65-F5344CB8AC3E}">
        <p14:creationId xmlns:p14="http://schemas.microsoft.com/office/powerpoint/2010/main" val="2607564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F536F87-4B49-8F03-C97D-C146A42EAA1B}"/>
              </a:ext>
            </a:extLst>
          </p:cNvPr>
          <p:cNvSpPr>
            <a:spLocks noGrp="1"/>
          </p:cNvSpPr>
          <p:nvPr>
            <p:ph type="title"/>
          </p:nvPr>
        </p:nvSpPr>
        <p:spPr/>
        <p:txBody>
          <a:bodyPr>
            <a:normAutofit/>
          </a:bodyPr>
          <a:lstStyle/>
          <a:p>
            <a:r>
              <a:rPr lang="en-GB"/>
              <a:t>Thetford Priory, Thetford, Norfolk </a:t>
            </a:r>
            <a:r>
              <a:rPr lang="en-GB">
                <a:solidFill>
                  <a:schemeClr val="bg1"/>
                </a:solidFill>
              </a:rPr>
              <a:t>1</a:t>
            </a:r>
          </a:p>
        </p:txBody>
      </p:sp>
      <p:sp>
        <p:nvSpPr>
          <p:cNvPr id="3" name="Content Placeholder 2">
            <a:extLst>
              <a:ext uri="{FF2B5EF4-FFF2-40B4-BE49-F238E27FC236}">
                <a16:creationId xmlns:a16="http://schemas.microsoft.com/office/drawing/2014/main" id="{B9ECB3AD-D5DE-AC05-29FD-E86515AD2228}"/>
              </a:ext>
            </a:extLst>
          </p:cNvPr>
          <p:cNvSpPr>
            <a:spLocks noGrp="1"/>
          </p:cNvSpPr>
          <p:nvPr>
            <p:ph idx="1"/>
          </p:nvPr>
        </p:nvSpPr>
        <p:spPr>
          <a:xfrm>
            <a:off x="381885" y="2159000"/>
            <a:ext cx="5487468" cy="4333874"/>
          </a:xfrm>
        </p:spPr>
        <p:txBody>
          <a:bodyPr/>
          <a:lstStyle/>
          <a:p>
            <a:pPr eaLnBrk="1" hangingPunct="1">
              <a:spcBef>
                <a:spcPct val="0"/>
              </a:spcBef>
              <a:buFontTx/>
              <a:buNone/>
            </a:pPr>
            <a:r>
              <a:rPr lang="en-GB" altLang="en-US" sz="2000">
                <a:solidFill>
                  <a:srgbClr val="000000"/>
                </a:solidFill>
              </a:rPr>
              <a:t>These are the remains of The Cluniac Priory of Our Lady of Thetford. It was founded in 1103-4 by Roger </a:t>
            </a:r>
            <a:r>
              <a:rPr lang="en-GB" altLang="en-US" sz="2000" err="1">
                <a:solidFill>
                  <a:srgbClr val="000000"/>
                </a:solidFill>
              </a:rPr>
              <a:t>Bigod</a:t>
            </a:r>
            <a:r>
              <a:rPr lang="en-GB" altLang="en-US" sz="2000">
                <a:solidFill>
                  <a:srgbClr val="000000"/>
                </a:solidFill>
              </a:rPr>
              <a:t>, on the south side of the river Little Ouse. It was dependent on Lewes priory until 1114. In 1114 it moved to its present site, on the north of the river.</a:t>
            </a:r>
          </a:p>
          <a:p>
            <a:pPr eaLnBrk="1" hangingPunct="1">
              <a:spcBef>
                <a:spcPct val="0"/>
              </a:spcBef>
              <a:buFontTx/>
              <a:buNone/>
            </a:pPr>
            <a:endParaRPr lang="en-GB" altLang="en-US" sz="2000">
              <a:solidFill>
                <a:srgbClr val="000000"/>
              </a:solidFill>
            </a:endParaRPr>
          </a:p>
          <a:p>
            <a:pPr eaLnBrk="1" hangingPunct="1">
              <a:spcBef>
                <a:spcPct val="0"/>
              </a:spcBef>
              <a:buFontTx/>
              <a:buNone/>
            </a:pPr>
            <a:r>
              <a:rPr lang="en-GB" altLang="en-US" sz="2000">
                <a:solidFill>
                  <a:srgbClr val="000000"/>
                </a:solidFill>
              </a:rPr>
              <a:t> It was one of the largest and richest religious foundations in medieval East Anglia. It was also the burial place of the earls and dukes of Norfolk for 400 years. </a:t>
            </a:r>
            <a:endParaRPr lang="en-US"/>
          </a:p>
        </p:txBody>
      </p:sp>
      <p:pic>
        <p:nvPicPr>
          <p:cNvPr id="4" name="Picture 2" descr="Photo of the ruins of an abbey showing low walls and parts of the walls/arches. ">
            <a:hlinkClick r:id="rId3"/>
            <a:extLst>
              <a:ext uri="{FF2B5EF4-FFF2-40B4-BE49-F238E27FC236}">
                <a16:creationId xmlns:a16="http://schemas.microsoft.com/office/drawing/2014/main" id="{4204488B-31D0-1EB9-100E-CFA1A1F051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942" t="14571" r="8060" b="22168"/>
          <a:stretch>
            <a:fillRect/>
          </a:stretch>
        </p:blipFill>
        <p:spPr bwMode="auto">
          <a:xfrm>
            <a:off x="5817296" y="2159000"/>
            <a:ext cx="5402262" cy="2540000"/>
          </a:xfrm>
          <a:prstGeom prst="rect">
            <a:avLst/>
          </a:prstGeom>
          <a:noFill/>
          <a:ln>
            <a:noFill/>
          </a:ln>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55166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768EABD-90AE-31F1-2CF8-A3CB7F258582}"/>
              </a:ext>
            </a:extLst>
          </p:cNvPr>
          <p:cNvSpPr>
            <a:spLocks noGrp="1"/>
          </p:cNvSpPr>
          <p:nvPr>
            <p:ph type="title"/>
          </p:nvPr>
        </p:nvSpPr>
        <p:spPr/>
        <p:txBody>
          <a:bodyPr/>
          <a:lstStyle/>
          <a:p>
            <a:r>
              <a:rPr lang="en-GB"/>
              <a:t>Thetford Priory, Thetford, Norfolk </a:t>
            </a:r>
            <a:r>
              <a:rPr lang="en-GB">
                <a:solidFill>
                  <a:schemeClr val="bg1"/>
                </a:solidFill>
              </a:rPr>
              <a:t>2</a:t>
            </a:r>
            <a:endParaRPr lang="en-GB"/>
          </a:p>
        </p:txBody>
      </p:sp>
      <p:sp>
        <p:nvSpPr>
          <p:cNvPr id="3" name="Content Placeholder 2">
            <a:extLst>
              <a:ext uri="{FF2B5EF4-FFF2-40B4-BE49-F238E27FC236}">
                <a16:creationId xmlns:a16="http://schemas.microsoft.com/office/drawing/2014/main" id="{B9ECB3AD-D5DE-AC05-29FD-E86515AD2228}"/>
              </a:ext>
            </a:extLst>
          </p:cNvPr>
          <p:cNvSpPr>
            <a:spLocks noGrp="1"/>
          </p:cNvSpPr>
          <p:nvPr>
            <p:ph idx="1"/>
          </p:nvPr>
        </p:nvSpPr>
        <p:spPr>
          <a:xfrm>
            <a:off x="381885" y="1470244"/>
            <a:ext cx="5402262" cy="5022630"/>
          </a:xfrm>
        </p:spPr>
        <p:txBody>
          <a:bodyPr/>
          <a:lstStyle/>
          <a:p>
            <a:pPr eaLnBrk="1" hangingPunct="1">
              <a:spcBef>
                <a:spcPct val="0"/>
              </a:spcBef>
              <a:buFontTx/>
              <a:buNone/>
            </a:pPr>
            <a:r>
              <a:rPr lang="en-GB" altLang="en-US" sz="2000">
                <a:solidFill>
                  <a:srgbClr val="000000"/>
                </a:solidFill>
              </a:rPr>
              <a:t>When, in 1536, the priory was threatened with suppression, the staunchly Catholic 3rd Duke of Norfolk petitioned Henry VIII to convert it into a college of secular canons. He pointed out that he was preparing in the church not only his own tomb but also one for the king’s own illegitimate son, Henry Fitzroy, Duke of Richmond. </a:t>
            </a:r>
          </a:p>
          <a:p>
            <a:pPr eaLnBrk="1" hangingPunct="1">
              <a:spcBef>
                <a:spcPct val="0"/>
              </a:spcBef>
              <a:buFontTx/>
              <a:buNone/>
            </a:pPr>
            <a:endParaRPr lang="en-GB" altLang="en-US" sz="2000">
              <a:solidFill>
                <a:srgbClr val="000000"/>
              </a:solidFill>
            </a:endParaRPr>
          </a:p>
          <a:p>
            <a:pPr eaLnBrk="1" hangingPunct="1">
              <a:spcBef>
                <a:spcPct val="0"/>
              </a:spcBef>
              <a:buFontTx/>
              <a:buNone/>
            </a:pPr>
            <a:r>
              <a:rPr lang="en-GB" altLang="en-US" sz="2000">
                <a:solidFill>
                  <a:srgbClr val="000000"/>
                </a:solidFill>
              </a:rPr>
              <a:t>But the duke’s petition failed, and on 16 February 1540 the last prior and 16 monks surrendered to the king’s commissioners. The remains of the earls and dukes were moved to Framlingham church, close to their family seat, Framlingham castle. This property is now in the care of English Heritage (2010). </a:t>
            </a:r>
            <a:endParaRPr lang="en-GB" altLang="en-US" sz="2000" b="1">
              <a:solidFill>
                <a:srgbClr val="000000"/>
              </a:solidFill>
            </a:endParaRPr>
          </a:p>
          <a:p>
            <a:endParaRPr lang="en-US"/>
          </a:p>
        </p:txBody>
      </p:sp>
      <p:pic>
        <p:nvPicPr>
          <p:cNvPr id="4" name="Picture 2" descr="Photo of the ruins of an abbey showing low walls and parts of the walls/arches. ">
            <a:hlinkClick r:id="rId3"/>
            <a:extLst>
              <a:ext uri="{FF2B5EF4-FFF2-40B4-BE49-F238E27FC236}">
                <a16:creationId xmlns:a16="http://schemas.microsoft.com/office/drawing/2014/main" id="{4204488B-31D0-1EB9-100E-CFA1A1F051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942" t="14571" r="8060" b="22168"/>
          <a:stretch>
            <a:fillRect/>
          </a:stretch>
        </p:blipFill>
        <p:spPr bwMode="auto">
          <a:xfrm>
            <a:off x="5817296" y="2159000"/>
            <a:ext cx="5402262" cy="2540000"/>
          </a:xfrm>
          <a:prstGeom prst="rect">
            <a:avLst/>
          </a:prstGeom>
          <a:noFill/>
          <a:ln>
            <a:noFill/>
          </a:ln>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09161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94FD936-9BFC-19BB-707C-F7964CD5C5B5}"/>
              </a:ext>
            </a:extLst>
          </p:cNvPr>
          <p:cNvSpPr>
            <a:spLocks noGrp="1"/>
          </p:cNvSpPr>
          <p:nvPr>
            <p:ph type="title"/>
          </p:nvPr>
        </p:nvSpPr>
        <p:spPr/>
        <p:txBody>
          <a:bodyPr/>
          <a:lstStyle/>
          <a:p>
            <a:r>
              <a:rPr lang="en-GB"/>
              <a:t>Glastonbury Abbey, Glastonbury, Somerset</a:t>
            </a:r>
          </a:p>
        </p:txBody>
      </p:sp>
      <p:sp>
        <p:nvSpPr>
          <p:cNvPr id="3" name="Content Placeholder 2">
            <a:extLst>
              <a:ext uri="{FF2B5EF4-FFF2-40B4-BE49-F238E27FC236}">
                <a16:creationId xmlns:a16="http://schemas.microsoft.com/office/drawing/2014/main" id="{EC51E89F-8174-02BD-389F-C9C36AA85974}"/>
              </a:ext>
            </a:extLst>
          </p:cNvPr>
          <p:cNvSpPr>
            <a:spLocks noGrp="1"/>
          </p:cNvSpPr>
          <p:nvPr>
            <p:ph idx="1"/>
          </p:nvPr>
        </p:nvSpPr>
        <p:spPr>
          <a:xfrm>
            <a:off x="569827" y="1315070"/>
            <a:ext cx="5109991" cy="5194974"/>
          </a:xfrm>
        </p:spPr>
        <p:txBody>
          <a:bodyPr/>
          <a:lstStyle/>
          <a:p>
            <a:pPr eaLnBrk="1" hangingPunct="1">
              <a:spcBef>
                <a:spcPct val="0"/>
              </a:spcBef>
              <a:buFontTx/>
              <a:buNone/>
            </a:pPr>
            <a:r>
              <a:rPr lang="en-GB" altLang="en-US" sz="2000" dirty="0">
                <a:solidFill>
                  <a:srgbClr val="000000"/>
                </a:solidFill>
              </a:rPr>
              <a:t>Glastonbury is by tradition the oldest monastic foundation in England. It is believed to contain the burial place of King Arthur. Little is known of the monastery until 940 when it was </a:t>
            </a:r>
            <a:r>
              <a:rPr lang="en-GB" altLang="en-US" sz="2000" dirty="0" err="1">
                <a:solidFill>
                  <a:srgbClr val="000000"/>
                </a:solidFill>
              </a:rPr>
              <a:t>refounded</a:t>
            </a:r>
            <a:r>
              <a:rPr lang="en-GB" altLang="en-US" sz="2000" dirty="0">
                <a:solidFill>
                  <a:srgbClr val="000000"/>
                </a:solidFill>
              </a:rPr>
              <a:t> as a Benedictine Abbey by St Dunstan. The standing remains belong to the great abbey church rebuilt after a disastrous fire in 1184. </a:t>
            </a:r>
          </a:p>
          <a:p>
            <a:pPr eaLnBrk="1" hangingPunct="1">
              <a:spcBef>
                <a:spcPct val="0"/>
              </a:spcBef>
              <a:buFontTx/>
              <a:buNone/>
            </a:pPr>
            <a:endParaRPr lang="en-GB" altLang="en-US" sz="2000" dirty="0">
              <a:solidFill>
                <a:srgbClr val="000000"/>
              </a:solidFill>
            </a:endParaRPr>
          </a:p>
          <a:p>
            <a:pPr eaLnBrk="1" hangingPunct="1">
              <a:spcBef>
                <a:spcPct val="0"/>
              </a:spcBef>
              <a:buFontTx/>
              <a:buNone/>
            </a:pPr>
            <a:r>
              <a:rPr lang="en-GB" altLang="en-US" sz="2000" dirty="0">
                <a:solidFill>
                  <a:srgbClr val="000000"/>
                </a:solidFill>
              </a:rPr>
              <a:t>The abbey was dissolved in 1539 after the abbot Richard </a:t>
            </a:r>
            <a:r>
              <a:rPr lang="en-GB" altLang="en-US" sz="2000" dirty="0" err="1">
                <a:solidFill>
                  <a:srgbClr val="000000"/>
                </a:solidFill>
              </a:rPr>
              <a:t>Whyting</a:t>
            </a:r>
            <a:r>
              <a:rPr lang="en-GB" altLang="en-US" sz="2000" dirty="0">
                <a:solidFill>
                  <a:srgbClr val="000000"/>
                </a:solidFill>
              </a:rPr>
              <a:t> and 2 of his monks had been executed on top of Glastonbury Tor for alleged treason. This view shows the ruins of St Mary's Chapel with the walls supported with props to stop them from falling down.</a:t>
            </a:r>
          </a:p>
          <a:p>
            <a:endParaRPr lang="en-US" dirty="0"/>
          </a:p>
        </p:txBody>
      </p:sp>
      <p:pic>
        <p:nvPicPr>
          <p:cNvPr id="5" name="Picture 2" descr="A photo of the ruin of Glastonbury Abbey, Somerset. Some of the walls and arches remain. ">
            <a:hlinkClick r:id="rId3"/>
            <a:extLst>
              <a:ext uri="{FF2B5EF4-FFF2-40B4-BE49-F238E27FC236}">
                <a16:creationId xmlns:a16="http://schemas.microsoft.com/office/drawing/2014/main" id="{6C918329-4CC3-A2A2-DBF0-4D3363ABC7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8286"/>
          <a:stretch>
            <a:fillRect/>
          </a:stretch>
        </p:blipFill>
        <p:spPr bwMode="auto">
          <a:xfrm>
            <a:off x="6031654" y="1667320"/>
            <a:ext cx="5109992" cy="3127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88622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B6CBFD7-8873-83F6-0C57-191C7578A758}"/>
              </a:ext>
            </a:extLst>
          </p:cNvPr>
          <p:cNvSpPr>
            <a:spLocks noGrp="1"/>
          </p:cNvSpPr>
          <p:nvPr>
            <p:ph type="title"/>
          </p:nvPr>
        </p:nvSpPr>
        <p:spPr/>
        <p:txBody>
          <a:bodyPr/>
          <a:lstStyle/>
          <a:p>
            <a:r>
              <a:rPr lang="en-GB"/>
              <a:t>Furness Abbey, Barrow in Furness, Cumbria </a:t>
            </a:r>
            <a:r>
              <a:rPr lang="en-GB">
                <a:solidFill>
                  <a:schemeClr val="bg1"/>
                </a:solidFill>
              </a:rPr>
              <a:t>1</a:t>
            </a:r>
          </a:p>
        </p:txBody>
      </p:sp>
      <p:sp>
        <p:nvSpPr>
          <p:cNvPr id="3" name="Content Placeholder 2">
            <a:extLst>
              <a:ext uri="{FF2B5EF4-FFF2-40B4-BE49-F238E27FC236}">
                <a16:creationId xmlns:a16="http://schemas.microsoft.com/office/drawing/2014/main" id="{B9ECB3AD-D5DE-AC05-29FD-E86515AD2228}"/>
              </a:ext>
            </a:extLst>
          </p:cNvPr>
          <p:cNvSpPr>
            <a:spLocks noGrp="1"/>
          </p:cNvSpPr>
          <p:nvPr>
            <p:ph idx="1"/>
          </p:nvPr>
        </p:nvSpPr>
        <p:spPr>
          <a:xfrm>
            <a:off x="680484" y="1892594"/>
            <a:ext cx="4912242" cy="4600279"/>
          </a:xfrm>
        </p:spPr>
        <p:txBody>
          <a:bodyPr/>
          <a:lstStyle/>
          <a:p>
            <a:pPr eaLnBrk="1" hangingPunct="1">
              <a:spcBef>
                <a:spcPct val="0"/>
              </a:spcBef>
              <a:buFontTx/>
              <a:buNone/>
            </a:pPr>
            <a:r>
              <a:rPr lang="en-GB" altLang="en-US" sz="2000">
                <a:solidFill>
                  <a:srgbClr val="000000"/>
                </a:solidFill>
              </a:rPr>
              <a:t>An St Mary of Furness was founded in 1123 by Stephen who became King of England. By Tudor times it was the second richest Cistercian  house in England. </a:t>
            </a:r>
          </a:p>
          <a:p>
            <a:pPr eaLnBrk="1" hangingPunct="1">
              <a:spcBef>
                <a:spcPct val="0"/>
              </a:spcBef>
              <a:buFontTx/>
              <a:buNone/>
            </a:pPr>
            <a:endParaRPr lang="en-GB" altLang="en-US" sz="2000">
              <a:solidFill>
                <a:srgbClr val="000000"/>
              </a:solidFill>
            </a:endParaRPr>
          </a:p>
          <a:p>
            <a:pPr eaLnBrk="1" hangingPunct="1">
              <a:spcBef>
                <a:spcPct val="0"/>
              </a:spcBef>
              <a:buFontTx/>
              <a:buNone/>
            </a:pPr>
            <a:r>
              <a:rPr lang="en-GB" altLang="en-US" sz="2000">
                <a:solidFill>
                  <a:srgbClr val="000000"/>
                </a:solidFill>
              </a:rPr>
              <a:t>The surrender of Furness abbey in 1537 was a turning point in the dissolution. The abbot and monks gave some support to the Pilgrimage of Grace, speaking out against the King. They were afraid that they might be executed and so decided to surrender the abbey voluntarily. </a:t>
            </a:r>
          </a:p>
          <a:p>
            <a:endParaRPr lang="en-US"/>
          </a:p>
        </p:txBody>
      </p:sp>
      <p:pic>
        <p:nvPicPr>
          <p:cNvPr id="5" name="Picture 2" descr="A photo of the ruins of an abbey. Walls, and arches remain. ">
            <a:extLst>
              <a:ext uri="{FF2B5EF4-FFF2-40B4-BE49-F238E27FC236}">
                <a16:creationId xmlns:a16="http://schemas.microsoft.com/office/drawing/2014/main" id="{8BFD9C79-3527-6932-FFDB-C91EE19F11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575"/>
          <a:stretch>
            <a:fillRect/>
          </a:stretch>
        </p:blipFill>
        <p:spPr bwMode="auto">
          <a:xfrm>
            <a:off x="5784147" y="2060356"/>
            <a:ext cx="5386387" cy="3327400"/>
          </a:xfrm>
          <a:prstGeom prst="rect">
            <a:avLst/>
          </a:prstGeom>
          <a:noFill/>
          <a:ln>
            <a:noFill/>
          </a:ln>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50707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8550ED2-2A16-78A3-B09D-261B564D1A73}"/>
              </a:ext>
            </a:extLst>
          </p:cNvPr>
          <p:cNvSpPr>
            <a:spLocks noGrp="1"/>
          </p:cNvSpPr>
          <p:nvPr>
            <p:ph type="title"/>
          </p:nvPr>
        </p:nvSpPr>
        <p:spPr/>
        <p:txBody>
          <a:bodyPr/>
          <a:lstStyle/>
          <a:p>
            <a:r>
              <a:rPr lang="en-GB"/>
              <a:t>Furness Abbey, Barrow in Furness, Cumbria </a:t>
            </a:r>
            <a:r>
              <a:rPr lang="en-GB">
                <a:solidFill>
                  <a:schemeClr val="bg1"/>
                </a:solidFill>
              </a:rPr>
              <a:t>2</a:t>
            </a:r>
            <a:endParaRPr lang="en-GB"/>
          </a:p>
        </p:txBody>
      </p:sp>
      <p:sp>
        <p:nvSpPr>
          <p:cNvPr id="3" name="Content Placeholder 2">
            <a:extLst>
              <a:ext uri="{FF2B5EF4-FFF2-40B4-BE49-F238E27FC236}">
                <a16:creationId xmlns:a16="http://schemas.microsoft.com/office/drawing/2014/main" id="{B9ECB3AD-D5DE-AC05-29FD-E86515AD2228}"/>
              </a:ext>
            </a:extLst>
          </p:cNvPr>
          <p:cNvSpPr>
            <a:spLocks noGrp="1"/>
          </p:cNvSpPr>
          <p:nvPr>
            <p:ph idx="1"/>
          </p:nvPr>
        </p:nvSpPr>
        <p:spPr>
          <a:xfrm>
            <a:off x="589146" y="2079261"/>
            <a:ext cx="4833460" cy="4432518"/>
          </a:xfrm>
        </p:spPr>
        <p:txBody>
          <a:bodyPr/>
          <a:lstStyle/>
          <a:p>
            <a:pPr eaLnBrk="1" hangingPunct="1">
              <a:spcBef>
                <a:spcPct val="0"/>
              </a:spcBef>
              <a:buFontTx/>
              <a:buNone/>
            </a:pPr>
            <a:r>
              <a:rPr lang="en-GB" altLang="en-US" sz="2000">
                <a:solidFill>
                  <a:srgbClr val="000000"/>
                </a:solidFill>
              </a:rPr>
              <a:t>This then became the pattern for other monasteries and made it easier to close them quickly. In 1539 the abbey and its land was granted to Henry VIII's first minister, Thomas Cromwell. In 1923 the abbey was put into the care of the Office of Works by the Cavendish family. It is now in the care of English Heritage (2010). </a:t>
            </a:r>
          </a:p>
          <a:p>
            <a:endParaRPr lang="en-US"/>
          </a:p>
        </p:txBody>
      </p:sp>
      <p:pic>
        <p:nvPicPr>
          <p:cNvPr id="5" name="Picture 2" descr="A photo of the ruins of an abbey. Walls, and arches remain. ">
            <a:extLst>
              <a:ext uri="{FF2B5EF4-FFF2-40B4-BE49-F238E27FC236}">
                <a16:creationId xmlns:a16="http://schemas.microsoft.com/office/drawing/2014/main" id="{8BFD9C79-3527-6932-FFDB-C91EE19F11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575"/>
          <a:stretch>
            <a:fillRect/>
          </a:stretch>
        </p:blipFill>
        <p:spPr bwMode="auto">
          <a:xfrm>
            <a:off x="5784147" y="2060356"/>
            <a:ext cx="5386387" cy="3327400"/>
          </a:xfrm>
          <a:prstGeom prst="rect">
            <a:avLst/>
          </a:prstGeom>
          <a:noFill/>
          <a:ln>
            <a:noFill/>
          </a:ln>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18632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246B05C-2D90-3867-6FCA-4E0B1FF350AF}"/>
              </a:ext>
            </a:extLst>
          </p:cNvPr>
          <p:cNvSpPr>
            <a:spLocks noGrp="1"/>
          </p:cNvSpPr>
          <p:nvPr>
            <p:ph type="title"/>
          </p:nvPr>
        </p:nvSpPr>
        <p:spPr/>
        <p:txBody>
          <a:bodyPr/>
          <a:lstStyle/>
          <a:p>
            <a:r>
              <a:rPr lang="en-GB" err="1"/>
              <a:t>Malmesbury</a:t>
            </a:r>
            <a:r>
              <a:rPr lang="en-GB"/>
              <a:t> Abbey, </a:t>
            </a:r>
            <a:r>
              <a:rPr lang="en-GB" err="1"/>
              <a:t>Malmesbury</a:t>
            </a:r>
            <a:r>
              <a:rPr lang="en-GB"/>
              <a:t>, Wiltshire </a:t>
            </a:r>
            <a:r>
              <a:rPr lang="en-GB">
                <a:solidFill>
                  <a:schemeClr val="bg1"/>
                </a:solidFill>
              </a:rPr>
              <a:t>1</a:t>
            </a:r>
          </a:p>
        </p:txBody>
      </p:sp>
      <p:sp>
        <p:nvSpPr>
          <p:cNvPr id="3" name="Content Placeholder 2">
            <a:extLst>
              <a:ext uri="{FF2B5EF4-FFF2-40B4-BE49-F238E27FC236}">
                <a16:creationId xmlns:a16="http://schemas.microsoft.com/office/drawing/2014/main" id="{EC51E89F-8174-02BD-389F-C9C36AA85974}"/>
              </a:ext>
            </a:extLst>
          </p:cNvPr>
          <p:cNvSpPr>
            <a:spLocks noGrp="1"/>
          </p:cNvSpPr>
          <p:nvPr>
            <p:ph idx="1"/>
          </p:nvPr>
        </p:nvSpPr>
        <p:spPr>
          <a:xfrm>
            <a:off x="589705" y="1464155"/>
            <a:ext cx="4854165" cy="5194974"/>
          </a:xfrm>
        </p:spPr>
        <p:txBody>
          <a:bodyPr/>
          <a:lstStyle/>
          <a:p>
            <a:pPr eaLnBrk="1" hangingPunct="1">
              <a:spcBef>
                <a:spcPct val="0"/>
              </a:spcBef>
              <a:buFontTx/>
              <a:buNone/>
            </a:pPr>
            <a:r>
              <a:rPr lang="en-GB" altLang="en-US" sz="2000">
                <a:solidFill>
                  <a:srgbClr val="000000"/>
                </a:solidFill>
              </a:rPr>
              <a:t>A nunnery was first documented here in 603. A monastery was founded during the abbacy of </a:t>
            </a:r>
            <a:r>
              <a:rPr lang="en-GB" altLang="en-US" sz="2000" err="1">
                <a:solidFill>
                  <a:srgbClr val="000000"/>
                </a:solidFill>
              </a:rPr>
              <a:t>Aldhelm</a:t>
            </a:r>
            <a:r>
              <a:rPr lang="en-GB" altLang="en-US" sz="2000">
                <a:solidFill>
                  <a:srgbClr val="000000"/>
                </a:solidFill>
              </a:rPr>
              <a:t> (c675-705). It became Benedictine in the reign of Edgar (959–975) and remained so until dissolved in 1539. </a:t>
            </a:r>
          </a:p>
          <a:p>
            <a:pPr eaLnBrk="1" hangingPunct="1">
              <a:spcBef>
                <a:spcPct val="0"/>
              </a:spcBef>
              <a:buFontTx/>
              <a:buNone/>
            </a:pPr>
            <a:endParaRPr lang="en-GB" altLang="en-US" sz="2000">
              <a:solidFill>
                <a:srgbClr val="000000"/>
              </a:solidFill>
            </a:endParaRPr>
          </a:p>
          <a:p>
            <a:pPr eaLnBrk="1" hangingPunct="1">
              <a:spcBef>
                <a:spcPct val="0"/>
              </a:spcBef>
              <a:buFontTx/>
              <a:buNone/>
            </a:pPr>
            <a:r>
              <a:rPr lang="en-GB" altLang="en-US" sz="2000">
                <a:solidFill>
                  <a:srgbClr val="000000"/>
                </a:solidFill>
              </a:rPr>
              <a:t>The final Abbey  Church was built circa 1160-70 and had 13th/14th and 15th century additions. The 431 feet (131m) tall spire, collapsed in a storm around 1500. The west tower fell around 1550. As a result of these two collapses, less than half of the original building stands today.</a:t>
            </a:r>
            <a:endParaRPr lang="en-US"/>
          </a:p>
        </p:txBody>
      </p:sp>
      <p:pic>
        <p:nvPicPr>
          <p:cNvPr id="4" name="Picture 2" descr="A photo of the ruins of an abbey. One side of the walls and arches and main entrance remain. There are many gravestones in front on the grass. ">
            <a:hlinkClick r:id="rId3"/>
            <a:extLst>
              <a:ext uri="{FF2B5EF4-FFF2-40B4-BE49-F238E27FC236}">
                <a16:creationId xmlns:a16="http://schemas.microsoft.com/office/drawing/2014/main" id="{C3FF2F74-EB42-4C68-A5FC-76AB90F1DF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8510"/>
          <a:stretch>
            <a:fillRect/>
          </a:stretch>
        </p:blipFill>
        <p:spPr bwMode="auto">
          <a:xfrm>
            <a:off x="5855493" y="1813718"/>
            <a:ext cx="5346700" cy="3230563"/>
          </a:xfrm>
          <a:prstGeom prst="rect">
            <a:avLst/>
          </a:prstGeom>
          <a:noFill/>
          <a:ln>
            <a:noFill/>
          </a:ln>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14729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2288A36-7AED-9C33-5024-F572ED2B3AA7}"/>
              </a:ext>
            </a:extLst>
          </p:cNvPr>
          <p:cNvSpPr>
            <a:spLocks noGrp="1"/>
          </p:cNvSpPr>
          <p:nvPr>
            <p:ph type="title"/>
          </p:nvPr>
        </p:nvSpPr>
        <p:spPr/>
        <p:txBody>
          <a:bodyPr/>
          <a:lstStyle/>
          <a:p>
            <a:r>
              <a:rPr lang="en-GB" err="1"/>
              <a:t>Malmesbury</a:t>
            </a:r>
            <a:r>
              <a:rPr lang="en-GB"/>
              <a:t> Abbey, </a:t>
            </a:r>
            <a:r>
              <a:rPr lang="en-GB" err="1"/>
              <a:t>Malmesbury</a:t>
            </a:r>
            <a:r>
              <a:rPr lang="en-GB"/>
              <a:t>, Wiltshire </a:t>
            </a:r>
            <a:r>
              <a:rPr lang="en-GB">
                <a:solidFill>
                  <a:schemeClr val="bg1"/>
                </a:solidFill>
              </a:rPr>
              <a:t>2</a:t>
            </a:r>
            <a:endParaRPr lang="en-GB"/>
          </a:p>
        </p:txBody>
      </p:sp>
      <p:sp>
        <p:nvSpPr>
          <p:cNvPr id="3" name="Content Placeholder 2">
            <a:extLst>
              <a:ext uri="{FF2B5EF4-FFF2-40B4-BE49-F238E27FC236}">
                <a16:creationId xmlns:a16="http://schemas.microsoft.com/office/drawing/2014/main" id="{EC51E89F-8174-02BD-389F-C9C36AA85974}"/>
              </a:ext>
            </a:extLst>
          </p:cNvPr>
          <p:cNvSpPr>
            <a:spLocks noGrp="1"/>
          </p:cNvSpPr>
          <p:nvPr>
            <p:ph idx="1"/>
          </p:nvPr>
        </p:nvSpPr>
        <p:spPr>
          <a:xfrm>
            <a:off x="744280" y="1813717"/>
            <a:ext cx="4486940" cy="4845411"/>
          </a:xfrm>
        </p:spPr>
        <p:txBody>
          <a:bodyPr/>
          <a:lstStyle/>
          <a:p>
            <a:pPr eaLnBrk="1" hangingPunct="1">
              <a:spcBef>
                <a:spcPct val="0"/>
              </a:spcBef>
              <a:buFontTx/>
              <a:buNone/>
            </a:pPr>
            <a:r>
              <a:rPr lang="en-GB" altLang="en-US" sz="2000">
                <a:solidFill>
                  <a:srgbClr val="000000"/>
                </a:solidFill>
              </a:rPr>
              <a:t>The abbey  was closed at the Dissolution  of the Monasteries  in 1539 by Henry VIII. It was sold, with all its lands, to William </a:t>
            </a:r>
            <a:r>
              <a:rPr lang="en-GB" altLang="en-US" sz="2000" err="1">
                <a:solidFill>
                  <a:srgbClr val="000000"/>
                </a:solidFill>
              </a:rPr>
              <a:t>Stumpe</a:t>
            </a:r>
            <a:r>
              <a:rPr lang="en-GB" altLang="en-US" sz="2000">
                <a:solidFill>
                  <a:srgbClr val="000000"/>
                </a:solidFill>
              </a:rPr>
              <a:t>, a rich merchant. He gave the abbey church to the town for continuing use as a parish church and filled the abbey buildings with twenty looms for his cloth-weaving enterprise. </a:t>
            </a:r>
            <a:endParaRPr lang="en-GB" altLang="en-US" sz="2000" b="1">
              <a:solidFill>
                <a:srgbClr val="000000"/>
              </a:solidFill>
            </a:endParaRPr>
          </a:p>
          <a:p>
            <a:endParaRPr lang="en-US"/>
          </a:p>
        </p:txBody>
      </p:sp>
      <p:pic>
        <p:nvPicPr>
          <p:cNvPr id="4" name="Picture 2" descr="A photo of the ruins of an abbey. One side of the walls and arches and main entrance remain. There are many gravestones in front on the grass. ">
            <a:hlinkClick r:id="rId3"/>
            <a:extLst>
              <a:ext uri="{FF2B5EF4-FFF2-40B4-BE49-F238E27FC236}">
                <a16:creationId xmlns:a16="http://schemas.microsoft.com/office/drawing/2014/main" id="{C3FF2F74-EB42-4C68-A5FC-76AB90F1DF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8510"/>
          <a:stretch>
            <a:fillRect/>
          </a:stretch>
        </p:blipFill>
        <p:spPr bwMode="auto">
          <a:xfrm>
            <a:off x="5855493" y="1813718"/>
            <a:ext cx="5346700" cy="3230563"/>
          </a:xfrm>
          <a:prstGeom prst="rect">
            <a:avLst/>
          </a:prstGeom>
          <a:noFill/>
          <a:ln>
            <a:noFill/>
          </a:ln>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6659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DBF55-A844-6170-4CF9-42EF1D563F2D}"/>
              </a:ext>
            </a:extLst>
          </p:cNvPr>
          <p:cNvSpPr>
            <a:spLocks noGrp="1"/>
          </p:cNvSpPr>
          <p:nvPr>
            <p:ph type="title"/>
          </p:nvPr>
        </p:nvSpPr>
        <p:spPr/>
        <p:txBody>
          <a:bodyPr/>
          <a:lstStyle/>
          <a:p>
            <a:r>
              <a:rPr lang="en-GB" sz="3200">
                <a:cs typeface="Arial" panose="020B0604020202020204" pitchFamily="34" charset="0"/>
              </a:rPr>
              <a:t>The Dissolution of the Monasteries </a:t>
            </a:r>
            <a:r>
              <a:rPr lang="en-GB" sz="3200">
                <a:solidFill>
                  <a:schemeClr val="bg1"/>
                </a:solidFill>
                <a:cs typeface="Arial" panose="020B0604020202020204" pitchFamily="34" charset="0"/>
              </a:rPr>
              <a:t>1</a:t>
            </a:r>
            <a:endParaRPr lang="en-US">
              <a:solidFill>
                <a:schemeClr val="bg1"/>
              </a:solidFill>
            </a:endParaRPr>
          </a:p>
        </p:txBody>
      </p:sp>
      <p:sp>
        <p:nvSpPr>
          <p:cNvPr id="4" name="Picture 5" descr="Decorative shape">
            <a:extLst>
              <a:ext uri="{FF2B5EF4-FFF2-40B4-BE49-F238E27FC236}">
                <a16:creationId xmlns:a16="http://schemas.microsoft.com/office/drawing/2014/main" id="{FAB2D582-3B55-8FDD-0EA6-A429035A5DB0}"/>
              </a:ext>
            </a:extLst>
          </p:cNvPr>
          <p:cNvSpPr/>
          <p:nvPr/>
        </p:nvSpPr>
        <p:spPr>
          <a:xfrm>
            <a:off x="1089715" y="1345523"/>
            <a:ext cx="9564430" cy="4916732"/>
          </a:xfrm>
          <a:custGeom>
            <a:avLst/>
            <a:gdLst>
              <a:gd name="connsiteX0" fmla="*/ 2014951 w 4369304"/>
              <a:gd name="connsiteY0" fmla="*/ 4041708 h 4114026"/>
              <a:gd name="connsiteX1" fmla="*/ 1431807 w 4369304"/>
              <a:gd name="connsiteY1" fmla="*/ 4043255 h 4114026"/>
              <a:gd name="connsiteX2" fmla="*/ 1024998 w 4369304"/>
              <a:gd name="connsiteY2" fmla="*/ 4092757 h 4114026"/>
              <a:gd name="connsiteX3" fmla="*/ 817727 w 4369304"/>
              <a:gd name="connsiteY3" fmla="*/ 4111319 h 4114026"/>
              <a:gd name="connsiteX4" fmla="*/ 398544 w 4369304"/>
              <a:gd name="connsiteY4" fmla="*/ 4109773 h 4114026"/>
              <a:gd name="connsiteX5" fmla="*/ 185085 w 4369304"/>
              <a:gd name="connsiteY5" fmla="*/ 4077287 h 4114026"/>
              <a:gd name="connsiteX6" fmla="*/ 117026 w 4369304"/>
              <a:gd name="connsiteY6" fmla="*/ 3995301 h 4114026"/>
              <a:gd name="connsiteX7" fmla="*/ 70622 w 4369304"/>
              <a:gd name="connsiteY7" fmla="*/ 3767904 h 4114026"/>
              <a:gd name="connsiteX8" fmla="*/ 30405 w 4369304"/>
              <a:gd name="connsiteY8" fmla="*/ 3340955 h 4114026"/>
              <a:gd name="connsiteX9" fmla="*/ 1016 w 4369304"/>
              <a:gd name="connsiteY9" fmla="*/ 2784065 h 4114026"/>
              <a:gd name="connsiteX10" fmla="*/ 2563 w 4369304"/>
              <a:gd name="connsiteY10" fmla="*/ 2357115 h 4114026"/>
              <a:gd name="connsiteX11" fmla="*/ 18031 w 4369304"/>
              <a:gd name="connsiteY11" fmla="*/ 1815694 h 4114026"/>
              <a:gd name="connsiteX12" fmla="*/ 21124 w 4369304"/>
              <a:gd name="connsiteY12" fmla="*/ 1418136 h 4114026"/>
              <a:gd name="connsiteX13" fmla="*/ 47420 w 4369304"/>
              <a:gd name="connsiteY13" fmla="*/ 969530 h 4114026"/>
              <a:gd name="connsiteX14" fmla="*/ 155696 w 4369304"/>
              <a:gd name="connsiteY14" fmla="*/ 308997 h 4114026"/>
              <a:gd name="connsiteX15" fmla="*/ 233036 w 4369304"/>
              <a:gd name="connsiteY15" fmla="*/ 194525 h 4114026"/>
              <a:gd name="connsiteX16" fmla="*/ 429480 w 4369304"/>
              <a:gd name="connsiteY16" fmla="*/ 140383 h 4114026"/>
              <a:gd name="connsiteX17" fmla="*/ 605815 w 4369304"/>
              <a:gd name="connsiteY17" fmla="*/ 101710 h 4114026"/>
              <a:gd name="connsiteX18" fmla="*/ 943018 w 4369304"/>
              <a:gd name="connsiteY18" fmla="*/ 61490 h 4114026"/>
              <a:gd name="connsiteX19" fmla="*/ 1526162 w 4369304"/>
              <a:gd name="connsiteY19" fmla="*/ 93975 h 4114026"/>
              <a:gd name="connsiteX20" fmla="*/ 1833975 w 4369304"/>
              <a:gd name="connsiteY20" fmla="*/ 128007 h 4114026"/>
              <a:gd name="connsiteX21" fmla="*/ 2621297 w 4369304"/>
              <a:gd name="connsiteY21" fmla="*/ 118726 h 4114026"/>
              <a:gd name="connsiteX22" fmla="*/ 3040480 w 4369304"/>
              <a:gd name="connsiteY22" fmla="*/ 90881 h 4114026"/>
              <a:gd name="connsiteX23" fmla="*/ 3309624 w 4369304"/>
              <a:gd name="connsiteY23" fmla="*/ 53755 h 4114026"/>
              <a:gd name="connsiteX24" fmla="*/ 3736541 w 4369304"/>
              <a:gd name="connsiteY24" fmla="*/ 25911 h 4114026"/>
              <a:gd name="connsiteX25" fmla="*/ 4089211 w 4369304"/>
              <a:gd name="connsiteY25" fmla="*/ 1160 h 4114026"/>
              <a:gd name="connsiteX26" fmla="*/ 4158817 w 4369304"/>
              <a:gd name="connsiteY26" fmla="*/ 10442 h 4114026"/>
              <a:gd name="connsiteX27" fmla="*/ 4231517 w 4369304"/>
              <a:gd name="connsiteY27" fmla="*/ 120273 h 4114026"/>
              <a:gd name="connsiteX28" fmla="*/ 4260906 w 4369304"/>
              <a:gd name="connsiteY28" fmla="*/ 287340 h 4114026"/>
              <a:gd name="connsiteX29" fmla="*/ 4327419 w 4369304"/>
              <a:gd name="connsiteY29" fmla="*/ 650865 h 4114026"/>
              <a:gd name="connsiteX30" fmla="*/ 4367636 w 4369304"/>
              <a:gd name="connsiteY30" fmla="*/ 1071627 h 4114026"/>
              <a:gd name="connsiteX31" fmla="*/ 4362995 w 4369304"/>
              <a:gd name="connsiteY31" fmla="*/ 1305212 h 4114026"/>
              <a:gd name="connsiteX32" fmla="*/ 4347527 w 4369304"/>
              <a:gd name="connsiteY32" fmla="*/ 1792490 h 4114026"/>
              <a:gd name="connsiteX33" fmla="*/ 4332059 w 4369304"/>
              <a:gd name="connsiteY33" fmla="*/ 2171485 h 4114026"/>
              <a:gd name="connsiteX34" fmla="*/ 4328966 w 4369304"/>
              <a:gd name="connsiteY34" fmla="*/ 2760861 h 4114026"/>
              <a:gd name="connsiteX35" fmla="*/ 4305764 w 4369304"/>
              <a:gd name="connsiteY35" fmla="*/ 3384268 h 4114026"/>
              <a:gd name="connsiteX36" fmla="*/ 4285655 w 4369304"/>
              <a:gd name="connsiteY36" fmla="*/ 3628681 h 4114026"/>
              <a:gd name="connsiteX37" fmla="*/ 4256266 w 4369304"/>
              <a:gd name="connsiteY37" fmla="*/ 3795748 h 4114026"/>
              <a:gd name="connsiteX38" fmla="*/ 4177379 w 4369304"/>
              <a:gd name="connsiteY38" fmla="*/ 3885470 h 4114026"/>
              <a:gd name="connsiteX39" fmla="*/ 3540097 w 4369304"/>
              <a:gd name="connsiteY39" fmla="*/ 3934971 h 4114026"/>
              <a:gd name="connsiteX40" fmla="*/ 3236924 w 4369304"/>
              <a:gd name="connsiteY40" fmla="*/ 3973644 h 4114026"/>
              <a:gd name="connsiteX41" fmla="*/ 3111633 w 4369304"/>
              <a:gd name="connsiteY41" fmla="*/ 3987566 h 4114026"/>
              <a:gd name="connsiteX42" fmla="*/ 2861051 w 4369304"/>
              <a:gd name="connsiteY42" fmla="*/ 4030880 h 4114026"/>
              <a:gd name="connsiteX43" fmla="*/ 2621297 w 4369304"/>
              <a:gd name="connsiteY43" fmla="*/ 4061818 h 4114026"/>
              <a:gd name="connsiteX44" fmla="*/ 2016498 w 4369304"/>
              <a:gd name="connsiteY44" fmla="*/ 4050990 h 4114026"/>
              <a:gd name="connsiteX45" fmla="*/ 2014951 w 4369304"/>
              <a:gd name="connsiteY45" fmla="*/ 4041708 h 411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369304" h="4114026">
                <a:moveTo>
                  <a:pt x="2014951" y="4041708"/>
                </a:moveTo>
                <a:cubicBezTo>
                  <a:pt x="1820054" y="4041708"/>
                  <a:pt x="1626704" y="4035521"/>
                  <a:pt x="1431807" y="4043255"/>
                </a:cubicBezTo>
                <a:cubicBezTo>
                  <a:pt x="1295689" y="4049443"/>
                  <a:pt x="1161117" y="4075740"/>
                  <a:pt x="1024998" y="4092757"/>
                </a:cubicBezTo>
                <a:cubicBezTo>
                  <a:pt x="955392" y="4100491"/>
                  <a:pt x="887333" y="4111319"/>
                  <a:pt x="817727" y="4111319"/>
                </a:cubicBezTo>
                <a:cubicBezTo>
                  <a:pt x="678515" y="4114413"/>
                  <a:pt x="537756" y="4115960"/>
                  <a:pt x="398544" y="4109773"/>
                </a:cubicBezTo>
                <a:cubicBezTo>
                  <a:pt x="327391" y="4106679"/>
                  <a:pt x="256238" y="4088116"/>
                  <a:pt x="185085" y="4077287"/>
                </a:cubicBezTo>
                <a:cubicBezTo>
                  <a:pt x="152603" y="4071100"/>
                  <a:pt x="132494" y="4041708"/>
                  <a:pt x="117026" y="3995301"/>
                </a:cubicBezTo>
                <a:cubicBezTo>
                  <a:pt x="92277" y="3921049"/>
                  <a:pt x="76809" y="3845250"/>
                  <a:pt x="70622" y="3767904"/>
                </a:cubicBezTo>
                <a:cubicBezTo>
                  <a:pt x="56701" y="3625587"/>
                  <a:pt x="44326" y="3483271"/>
                  <a:pt x="30405" y="3340955"/>
                </a:cubicBezTo>
                <a:cubicBezTo>
                  <a:pt x="11844" y="3156872"/>
                  <a:pt x="2563" y="2969695"/>
                  <a:pt x="1016" y="2784065"/>
                </a:cubicBezTo>
                <a:cubicBezTo>
                  <a:pt x="-531" y="2641748"/>
                  <a:pt x="-531" y="2499432"/>
                  <a:pt x="2563" y="2357115"/>
                </a:cubicBezTo>
                <a:cubicBezTo>
                  <a:pt x="5656" y="2176126"/>
                  <a:pt x="13390" y="1996684"/>
                  <a:pt x="18031" y="1815694"/>
                </a:cubicBezTo>
                <a:cubicBezTo>
                  <a:pt x="21124" y="1682659"/>
                  <a:pt x="21124" y="1551171"/>
                  <a:pt x="21124" y="1418136"/>
                </a:cubicBezTo>
                <a:cubicBezTo>
                  <a:pt x="21124" y="1266539"/>
                  <a:pt x="36592" y="1119581"/>
                  <a:pt x="47420" y="969530"/>
                </a:cubicBezTo>
                <a:cubicBezTo>
                  <a:pt x="64435" y="740587"/>
                  <a:pt x="106199" y="524018"/>
                  <a:pt x="155696" y="308997"/>
                </a:cubicBezTo>
                <a:cubicBezTo>
                  <a:pt x="169617" y="247120"/>
                  <a:pt x="192819" y="209994"/>
                  <a:pt x="233036" y="194525"/>
                </a:cubicBezTo>
                <a:cubicBezTo>
                  <a:pt x="296455" y="168227"/>
                  <a:pt x="362967" y="149664"/>
                  <a:pt x="429480" y="140383"/>
                </a:cubicBezTo>
                <a:cubicBezTo>
                  <a:pt x="489805" y="131101"/>
                  <a:pt x="548584" y="118726"/>
                  <a:pt x="605815" y="101710"/>
                </a:cubicBezTo>
                <a:cubicBezTo>
                  <a:pt x="715638" y="67678"/>
                  <a:pt x="830101" y="55302"/>
                  <a:pt x="943018" y="61490"/>
                </a:cubicBezTo>
                <a:cubicBezTo>
                  <a:pt x="1137915" y="70771"/>
                  <a:pt x="1331265" y="80053"/>
                  <a:pt x="1526162" y="93975"/>
                </a:cubicBezTo>
                <a:cubicBezTo>
                  <a:pt x="1628251" y="101710"/>
                  <a:pt x="1730340" y="126460"/>
                  <a:pt x="1833975" y="128007"/>
                </a:cubicBezTo>
                <a:cubicBezTo>
                  <a:pt x="2096932" y="131101"/>
                  <a:pt x="2358341" y="126460"/>
                  <a:pt x="2621297" y="118726"/>
                </a:cubicBezTo>
                <a:cubicBezTo>
                  <a:pt x="2760509" y="115632"/>
                  <a:pt x="2901268" y="103257"/>
                  <a:pt x="3040480" y="90881"/>
                </a:cubicBezTo>
                <a:cubicBezTo>
                  <a:pt x="3130195" y="83147"/>
                  <a:pt x="3219909" y="69225"/>
                  <a:pt x="3309624" y="53755"/>
                </a:cubicBezTo>
                <a:cubicBezTo>
                  <a:pt x="3451929" y="29005"/>
                  <a:pt x="3594235" y="27458"/>
                  <a:pt x="3736541" y="25911"/>
                </a:cubicBezTo>
                <a:cubicBezTo>
                  <a:pt x="3854098" y="24364"/>
                  <a:pt x="3971654" y="25911"/>
                  <a:pt x="4089211" y="1160"/>
                </a:cubicBezTo>
                <a:cubicBezTo>
                  <a:pt x="4112413" y="-1934"/>
                  <a:pt x="4137162" y="1160"/>
                  <a:pt x="4158817" y="10442"/>
                </a:cubicBezTo>
                <a:cubicBezTo>
                  <a:pt x="4194394" y="24364"/>
                  <a:pt x="4220689" y="61490"/>
                  <a:pt x="4231517" y="120273"/>
                </a:cubicBezTo>
                <a:cubicBezTo>
                  <a:pt x="4242345" y="175962"/>
                  <a:pt x="4250079" y="231651"/>
                  <a:pt x="4260906" y="287340"/>
                </a:cubicBezTo>
                <a:cubicBezTo>
                  <a:pt x="4282562" y="407999"/>
                  <a:pt x="4310404" y="527112"/>
                  <a:pt x="4327419" y="650865"/>
                </a:cubicBezTo>
                <a:cubicBezTo>
                  <a:pt x="4345980" y="790088"/>
                  <a:pt x="4358355" y="930858"/>
                  <a:pt x="4367636" y="1071627"/>
                </a:cubicBezTo>
                <a:cubicBezTo>
                  <a:pt x="4372276" y="1148973"/>
                  <a:pt x="4366089" y="1227866"/>
                  <a:pt x="4362995" y="1305212"/>
                </a:cubicBezTo>
                <a:cubicBezTo>
                  <a:pt x="4358355" y="1467638"/>
                  <a:pt x="4353714" y="1630064"/>
                  <a:pt x="4347527" y="1792490"/>
                </a:cubicBezTo>
                <a:cubicBezTo>
                  <a:pt x="4342887" y="1919338"/>
                  <a:pt x="4333606" y="2044638"/>
                  <a:pt x="4332059" y="2171485"/>
                </a:cubicBezTo>
                <a:cubicBezTo>
                  <a:pt x="4328966" y="2367944"/>
                  <a:pt x="4325872" y="2564402"/>
                  <a:pt x="4328966" y="2760861"/>
                </a:cubicBezTo>
                <a:cubicBezTo>
                  <a:pt x="4333606" y="2969695"/>
                  <a:pt x="4325872" y="3176981"/>
                  <a:pt x="4305764" y="3384268"/>
                </a:cubicBezTo>
                <a:cubicBezTo>
                  <a:pt x="4298030" y="3464708"/>
                  <a:pt x="4294936" y="3548242"/>
                  <a:pt x="4285655" y="3628681"/>
                </a:cubicBezTo>
                <a:cubicBezTo>
                  <a:pt x="4277921" y="3684370"/>
                  <a:pt x="4268640" y="3740059"/>
                  <a:pt x="4256266" y="3795748"/>
                </a:cubicBezTo>
                <a:cubicBezTo>
                  <a:pt x="4243891" y="3854531"/>
                  <a:pt x="4217596" y="3880829"/>
                  <a:pt x="4177379" y="3885470"/>
                </a:cubicBezTo>
                <a:cubicBezTo>
                  <a:pt x="3965467" y="3908673"/>
                  <a:pt x="3752009" y="3924143"/>
                  <a:pt x="3540097" y="3934971"/>
                </a:cubicBezTo>
                <a:cubicBezTo>
                  <a:pt x="3439555" y="3939612"/>
                  <a:pt x="3337466" y="3961269"/>
                  <a:pt x="3236924" y="3973644"/>
                </a:cubicBezTo>
                <a:cubicBezTo>
                  <a:pt x="3195160" y="3978285"/>
                  <a:pt x="3153397" y="3979831"/>
                  <a:pt x="3111633" y="3987566"/>
                </a:cubicBezTo>
                <a:cubicBezTo>
                  <a:pt x="3028106" y="4001489"/>
                  <a:pt x="2944578" y="4018504"/>
                  <a:pt x="2861051" y="4030880"/>
                </a:cubicBezTo>
                <a:cubicBezTo>
                  <a:pt x="2780618" y="4043255"/>
                  <a:pt x="2700184" y="4060271"/>
                  <a:pt x="2621297" y="4061818"/>
                </a:cubicBezTo>
                <a:cubicBezTo>
                  <a:pt x="2420213" y="4061818"/>
                  <a:pt x="2217582" y="4054084"/>
                  <a:pt x="2016498" y="4050990"/>
                </a:cubicBezTo>
                <a:lnTo>
                  <a:pt x="2014951" y="4041708"/>
                </a:lnTo>
                <a:close/>
              </a:path>
            </a:pathLst>
          </a:custGeom>
          <a:solidFill>
            <a:srgbClr val="ADD0F0"/>
          </a:solidFill>
          <a:ln w="15449"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D40F142D-5494-E334-FD87-80C6FF638F7F}"/>
              </a:ext>
            </a:extLst>
          </p:cNvPr>
          <p:cNvSpPr>
            <a:spLocks noGrp="1"/>
          </p:cNvSpPr>
          <p:nvPr>
            <p:ph idx="1"/>
          </p:nvPr>
        </p:nvSpPr>
        <p:spPr>
          <a:xfrm>
            <a:off x="1676400" y="1911926"/>
            <a:ext cx="7966364" cy="4580947"/>
          </a:xfrm>
        </p:spPr>
        <p:txBody>
          <a:bodyPr/>
          <a:lstStyle/>
          <a:p>
            <a:pPr eaLnBrk="1" hangingPunct="1">
              <a:spcBef>
                <a:spcPct val="0"/>
              </a:spcBef>
              <a:buFontTx/>
              <a:buNone/>
            </a:pPr>
            <a:r>
              <a:rPr lang="en-GB" altLang="en-US" sz="2400" dirty="0">
                <a:solidFill>
                  <a:srgbClr val="000000"/>
                </a:solidFill>
              </a:rPr>
              <a:t>The dissolution of the monasteries happened between 1536 and 1540; a remarkably short period of time. The buildings were abandoned, and the monks dispersed. </a:t>
            </a:r>
          </a:p>
          <a:p>
            <a:pPr eaLnBrk="1" hangingPunct="1">
              <a:spcBef>
                <a:spcPct val="0"/>
              </a:spcBef>
              <a:buFontTx/>
              <a:buNone/>
            </a:pPr>
            <a:endParaRPr lang="en-GB" altLang="en-US" sz="2400" dirty="0">
              <a:solidFill>
                <a:srgbClr val="000000"/>
              </a:solidFill>
            </a:endParaRPr>
          </a:p>
          <a:p>
            <a:pPr eaLnBrk="1" hangingPunct="1">
              <a:spcBef>
                <a:spcPct val="0"/>
              </a:spcBef>
              <a:buFontTx/>
              <a:buNone/>
            </a:pPr>
            <a:r>
              <a:rPr lang="en-GB" altLang="en-US" sz="2400" b="1" dirty="0">
                <a:solidFill>
                  <a:srgbClr val="000000"/>
                </a:solidFill>
              </a:rPr>
              <a:t>But how did it happen?</a:t>
            </a:r>
          </a:p>
          <a:p>
            <a:pPr eaLnBrk="1" hangingPunct="1">
              <a:spcBef>
                <a:spcPct val="0"/>
              </a:spcBef>
              <a:buFontTx/>
              <a:buNone/>
            </a:pPr>
            <a:endParaRPr lang="en-GB" altLang="en-US" sz="2400" b="1" dirty="0">
              <a:solidFill>
                <a:srgbClr val="000000"/>
              </a:solidFill>
            </a:endParaRPr>
          </a:p>
          <a:p>
            <a:pPr eaLnBrk="1" hangingPunct="1">
              <a:spcBef>
                <a:spcPct val="0"/>
              </a:spcBef>
              <a:buFontTx/>
              <a:buNone/>
            </a:pPr>
            <a:r>
              <a:rPr lang="en-GB" altLang="en-US" sz="2400" b="1" dirty="0">
                <a:solidFill>
                  <a:srgbClr val="000000"/>
                </a:solidFill>
              </a:rPr>
              <a:t>What happened next? </a:t>
            </a:r>
          </a:p>
          <a:p>
            <a:pPr eaLnBrk="1" hangingPunct="1">
              <a:spcBef>
                <a:spcPct val="0"/>
              </a:spcBef>
              <a:buFontTx/>
              <a:buNone/>
            </a:pPr>
            <a:endParaRPr lang="en-GB" altLang="en-US" sz="2400" b="1" dirty="0">
              <a:solidFill>
                <a:srgbClr val="000000"/>
              </a:solidFill>
            </a:endParaRPr>
          </a:p>
          <a:p>
            <a:pPr eaLnBrk="1" hangingPunct="1">
              <a:spcBef>
                <a:spcPct val="0"/>
              </a:spcBef>
              <a:buFontTx/>
              <a:buNone/>
            </a:pPr>
            <a:r>
              <a:rPr lang="en-GB" altLang="en-US" sz="2400" b="1" dirty="0">
                <a:solidFill>
                  <a:srgbClr val="000000"/>
                </a:solidFill>
              </a:rPr>
              <a:t>What effect did this have nationally and locally?</a:t>
            </a:r>
          </a:p>
          <a:p>
            <a:pPr eaLnBrk="1" hangingPunct="1">
              <a:spcBef>
                <a:spcPct val="0"/>
              </a:spcBef>
              <a:buFontTx/>
              <a:buNone/>
            </a:pPr>
            <a:r>
              <a:rPr lang="en-GB" altLang="en-US" sz="2400" b="1" dirty="0">
                <a:solidFill>
                  <a:srgbClr val="000000"/>
                </a:solidFill>
              </a:rPr>
              <a:t> </a:t>
            </a:r>
          </a:p>
          <a:p>
            <a:pPr eaLnBrk="1" hangingPunct="1">
              <a:spcBef>
                <a:spcPct val="0"/>
              </a:spcBef>
              <a:buFontTx/>
              <a:buNone/>
            </a:pPr>
            <a:r>
              <a:rPr lang="en-GB" altLang="en-US" sz="2400" b="1" dirty="0">
                <a:solidFill>
                  <a:srgbClr val="000000"/>
                </a:solidFill>
              </a:rPr>
              <a:t>Who gained and who lost out?</a:t>
            </a:r>
            <a:endParaRPr lang="en-US" sz="2400" b="1" dirty="0"/>
          </a:p>
        </p:txBody>
      </p:sp>
    </p:spTree>
    <p:extLst>
      <p:ext uri="{BB962C8B-B14F-4D97-AF65-F5344CB8AC3E}">
        <p14:creationId xmlns:p14="http://schemas.microsoft.com/office/powerpoint/2010/main" val="6674720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3893E9A-7675-47A2-1269-50C7AFE9EE43}"/>
              </a:ext>
            </a:extLst>
          </p:cNvPr>
          <p:cNvSpPr>
            <a:spLocks noGrp="1"/>
          </p:cNvSpPr>
          <p:nvPr>
            <p:ph type="title"/>
          </p:nvPr>
        </p:nvSpPr>
        <p:spPr/>
        <p:txBody>
          <a:bodyPr/>
          <a:lstStyle/>
          <a:p>
            <a:r>
              <a:rPr lang="en-GB"/>
              <a:t>Priory of St Pancras, Lewes, East Sussex</a:t>
            </a:r>
          </a:p>
        </p:txBody>
      </p:sp>
      <p:sp>
        <p:nvSpPr>
          <p:cNvPr id="3" name="Content Placeholder 2">
            <a:extLst>
              <a:ext uri="{FF2B5EF4-FFF2-40B4-BE49-F238E27FC236}">
                <a16:creationId xmlns:a16="http://schemas.microsoft.com/office/drawing/2014/main" id="{B9ECB3AD-D5DE-AC05-29FD-E86515AD2228}"/>
              </a:ext>
            </a:extLst>
          </p:cNvPr>
          <p:cNvSpPr>
            <a:spLocks noGrp="1"/>
          </p:cNvSpPr>
          <p:nvPr>
            <p:ph idx="1"/>
          </p:nvPr>
        </p:nvSpPr>
        <p:spPr>
          <a:xfrm>
            <a:off x="589146" y="2079261"/>
            <a:ext cx="4833460" cy="4432518"/>
          </a:xfrm>
        </p:spPr>
        <p:txBody>
          <a:bodyPr/>
          <a:lstStyle/>
          <a:p>
            <a:pPr eaLnBrk="1" hangingPunct="1">
              <a:spcBef>
                <a:spcPct val="0"/>
              </a:spcBef>
              <a:buFontTx/>
              <a:buNone/>
            </a:pPr>
            <a:r>
              <a:rPr lang="en-GB" altLang="en-US" sz="2000">
                <a:solidFill>
                  <a:srgbClr val="000000"/>
                </a:solidFill>
              </a:rPr>
              <a:t>These are the ruins of the Priory of St Pancras. The priory  was founded after 1077 by William de </a:t>
            </a:r>
            <a:r>
              <a:rPr lang="en-GB" altLang="en-US" sz="2000" err="1">
                <a:solidFill>
                  <a:srgbClr val="000000"/>
                </a:solidFill>
              </a:rPr>
              <a:t>Warenne</a:t>
            </a:r>
            <a:r>
              <a:rPr lang="en-GB" altLang="en-US" sz="2000">
                <a:solidFill>
                  <a:srgbClr val="000000"/>
                </a:solidFill>
              </a:rPr>
              <a:t>, the 1st Earl of Surrey. </a:t>
            </a:r>
          </a:p>
          <a:p>
            <a:pPr eaLnBrk="1" hangingPunct="1">
              <a:spcBef>
                <a:spcPct val="0"/>
              </a:spcBef>
              <a:buFontTx/>
              <a:buNone/>
            </a:pPr>
            <a:endParaRPr lang="en-GB" altLang="en-US" sz="2000">
              <a:solidFill>
                <a:srgbClr val="000000"/>
              </a:solidFill>
            </a:endParaRPr>
          </a:p>
          <a:p>
            <a:pPr eaLnBrk="1" hangingPunct="1">
              <a:spcBef>
                <a:spcPct val="0"/>
              </a:spcBef>
              <a:buFontTx/>
              <a:buNone/>
            </a:pPr>
            <a:r>
              <a:rPr lang="en-GB" altLang="en-US" sz="2000">
                <a:solidFill>
                  <a:srgbClr val="000000"/>
                </a:solidFill>
              </a:rPr>
              <a:t>The site was purchased after the dissolution by King Henry VIII's chief minister, Thomas Cromwell. In 1537-38 he had it professionally dismantled by a team of men brought in from London. </a:t>
            </a:r>
          </a:p>
          <a:p>
            <a:endParaRPr lang="en-US"/>
          </a:p>
        </p:txBody>
      </p:sp>
      <p:pic>
        <p:nvPicPr>
          <p:cNvPr id="4" name="Picture 2" descr="Photo of abbey ruins, grass and trees. ">
            <a:hlinkClick r:id="rId3"/>
            <a:extLst>
              <a:ext uri="{FF2B5EF4-FFF2-40B4-BE49-F238E27FC236}">
                <a16:creationId xmlns:a16="http://schemas.microsoft.com/office/drawing/2014/main" id="{E48DDC7D-8AFF-E67B-B102-853826BFA0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8286" b="19557"/>
          <a:stretch>
            <a:fillRect/>
          </a:stretch>
        </p:blipFill>
        <p:spPr bwMode="auto">
          <a:xfrm>
            <a:off x="5604120" y="1809766"/>
            <a:ext cx="5571048" cy="3238468"/>
          </a:xfrm>
          <a:prstGeom prst="rect">
            <a:avLst/>
          </a:prstGeom>
          <a:noFill/>
          <a:ln>
            <a:noFill/>
          </a:ln>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90135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F95D044-6E81-AB3F-6C87-443D0A41BFAD}"/>
              </a:ext>
            </a:extLst>
          </p:cNvPr>
          <p:cNvSpPr>
            <a:spLocks noGrp="1"/>
          </p:cNvSpPr>
          <p:nvPr>
            <p:ph type="title"/>
          </p:nvPr>
        </p:nvSpPr>
        <p:spPr/>
        <p:txBody>
          <a:bodyPr/>
          <a:lstStyle/>
          <a:p>
            <a:r>
              <a:rPr lang="en-GB"/>
              <a:t>Cathedral Church of St Augustine, Bristol </a:t>
            </a:r>
            <a:r>
              <a:rPr lang="en-GB">
                <a:solidFill>
                  <a:schemeClr val="bg1"/>
                </a:solidFill>
              </a:rPr>
              <a:t>1</a:t>
            </a:r>
          </a:p>
        </p:txBody>
      </p:sp>
      <p:sp>
        <p:nvSpPr>
          <p:cNvPr id="3" name="Content Placeholder 2">
            <a:extLst>
              <a:ext uri="{FF2B5EF4-FFF2-40B4-BE49-F238E27FC236}">
                <a16:creationId xmlns:a16="http://schemas.microsoft.com/office/drawing/2014/main" id="{EC51E89F-8174-02BD-389F-C9C36AA85974}"/>
              </a:ext>
            </a:extLst>
          </p:cNvPr>
          <p:cNvSpPr>
            <a:spLocks noGrp="1"/>
          </p:cNvSpPr>
          <p:nvPr>
            <p:ph idx="1"/>
          </p:nvPr>
        </p:nvSpPr>
        <p:spPr>
          <a:xfrm>
            <a:off x="744280" y="1813717"/>
            <a:ext cx="4486940" cy="4845411"/>
          </a:xfrm>
        </p:spPr>
        <p:txBody>
          <a:bodyPr/>
          <a:lstStyle/>
          <a:p>
            <a:pPr eaLnBrk="1" hangingPunct="1">
              <a:spcBef>
                <a:spcPct val="0"/>
              </a:spcBef>
              <a:buFontTx/>
              <a:buNone/>
            </a:pPr>
            <a:r>
              <a:rPr lang="en-GB" altLang="en-US" sz="2000" dirty="0">
                <a:solidFill>
                  <a:srgbClr val="000000"/>
                </a:solidFill>
              </a:rPr>
              <a:t>The Cathedral was originally known as St Augustine's Abbey. It was founded in 1140 by Robert </a:t>
            </a:r>
            <a:r>
              <a:rPr lang="en-GB" altLang="en-US" sz="2000" dirty="0" err="1">
                <a:solidFill>
                  <a:srgbClr val="000000"/>
                </a:solidFill>
              </a:rPr>
              <a:t>Fitzhardinge</a:t>
            </a:r>
            <a:r>
              <a:rPr lang="en-GB" altLang="en-US" sz="2000" dirty="0">
                <a:solidFill>
                  <a:srgbClr val="000000"/>
                </a:solidFill>
              </a:rPr>
              <a:t>, a Bristol burgess. The main part of the church dates from the 14th century.</a:t>
            </a:r>
          </a:p>
          <a:p>
            <a:pPr eaLnBrk="1" hangingPunct="1">
              <a:spcBef>
                <a:spcPct val="0"/>
              </a:spcBef>
              <a:buFontTx/>
              <a:buNone/>
            </a:pPr>
            <a:endParaRPr lang="en-GB" altLang="en-US" sz="2000" dirty="0">
              <a:solidFill>
                <a:srgbClr val="000000"/>
              </a:solidFill>
            </a:endParaRPr>
          </a:p>
          <a:p>
            <a:pPr eaLnBrk="1" hangingPunct="1">
              <a:spcBef>
                <a:spcPct val="0"/>
              </a:spcBef>
              <a:buFontTx/>
              <a:buNone/>
            </a:pPr>
            <a:r>
              <a:rPr lang="en-GB" altLang="en-US" sz="2000" dirty="0">
                <a:solidFill>
                  <a:srgbClr val="000000"/>
                </a:solidFill>
              </a:rPr>
              <a:t> It is one of the earliest major hall churches, 'superior to anything else built in England and indeed in Europe at the same time' (Pevsner). This type of church is much more common on the continent. In this type of church, the Nave, Choir and Aisles are all the same height, making a large hall.</a:t>
            </a:r>
            <a:endParaRPr lang="en-US" dirty="0"/>
          </a:p>
        </p:txBody>
      </p:sp>
      <p:pic>
        <p:nvPicPr>
          <p:cNvPr id="5" name="Picture 2" descr="A photo of the front view of Cathedral Church of St Augustine, College Green, Bristol">
            <a:hlinkClick r:id="rId3"/>
            <a:extLst>
              <a:ext uri="{FF2B5EF4-FFF2-40B4-BE49-F238E27FC236}">
                <a16:creationId xmlns:a16="http://schemas.microsoft.com/office/drawing/2014/main" id="{A8A0C621-24C5-0B72-C6A0-1F5C877D85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4094" b="44441"/>
          <a:stretch>
            <a:fillRect/>
          </a:stretch>
        </p:blipFill>
        <p:spPr bwMode="auto">
          <a:xfrm>
            <a:off x="5855493" y="1692275"/>
            <a:ext cx="5279837" cy="4070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82090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BDDFADE-94F1-4880-C9DB-D54DF93035B1}"/>
              </a:ext>
            </a:extLst>
          </p:cNvPr>
          <p:cNvSpPr>
            <a:spLocks noGrp="1"/>
          </p:cNvSpPr>
          <p:nvPr>
            <p:ph type="title"/>
          </p:nvPr>
        </p:nvSpPr>
        <p:spPr/>
        <p:txBody>
          <a:bodyPr/>
          <a:lstStyle/>
          <a:p>
            <a:r>
              <a:rPr lang="en-GB"/>
              <a:t>Cathedral Church of St Augustine, Bristol </a:t>
            </a:r>
            <a:r>
              <a:rPr lang="en-GB">
                <a:solidFill>
                  <a:schemeClr val="bg1"/>
                </a:solidFill>
              </a:rPr>
              <a:t>2</a:t>
            </a:r>
            <a:endParaRPr lang="en-GB"/>
          </a:p>
        </p:txBody>
      </p:sp>
      <p:sp>
        <p:nvSpPr>
          <p:cNvPr id="3" name="Content Placeholder 2">
            <a:extLst>
              <a:ext uri="{FF2B5EF4-FFF2-40B4-BE49-F238E27FC236}">
                <a16:creationId xmlns:a16="http://schemas.microsoft.com/office/drawing/2014/main" id="{EC51E89F-8174-02BD-389F-C9C36AA85974}"/>
              </a:ext>
            </a:extLst>
          </p:cNvPr>
          <p:cNvSpPr>
            <a:spLocks noGrp="1"/>
          </p:cNvSpPr>
          <p:nvPr>
            <p:ph idx="1"/>
          </p:nvPr>
        </p:nvSpPr>
        <p:spPr>
          <a:xfrm>
            <a:off x="744280" y="1813717"/>
            <a:ext cx="4486940" cy="1615283"/>
          </a:xfrm>
        </p:spPr>
        <p:txBody>
          <a:bodyPr/>
          <a:lstStyle/>
          <a:p>
            <a:pPr eaLnBrk="1" hangingPunct="1">
              <a:spcBef>
                <a:spcPct val="0"/>
              </a:spcBef>
              <a:buFontTx/>
              <a:buNone/>
            </a:pPr>
            <a:r>
              <a:rPr lang="en-GB" altLang="en-US" sz="2000">
                <a:solidFill>
                  <a:srgbClr val="000000"/>
                </a:solidFill>
              </a:rPr>
              <a:t>In 1542 it was one of the 6 monastery churches designated as Cathedrals by Henry VIII after the dissolution. The others were, Chester, Gloucester, Oxford, Peterborough and Westminster.</a:t>
            </a:r>
          </a:p>
          <a:p>
            <a:endParaRPr lang="en-US"/>
          </a:p>
        </p:txBody>
      </p:sp>
      <p:pic>
        <p:nvPicPr>
          <p:cNvPr id="5" name="Picture 2" descr="A photo of the front view of Cathedral Church of St Augustine, College Green, Bristol">
            <a:hlinkClick r:id="rId3"/>
            <a:extLst>
              <a:ext uri="{FF2B5EF4-FFF2-40B4-BE49-F238E27FC236}">
                <a16:creationId xmlns:a16="http://schemas.microsoft.com/office/drawing/2014/main" id="{A8A0C621-24C5-0B72-C6A0-1F5C877D85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4094" b="44441"/>
          <a:stretch>
            <a:fillRect/>
          </a:stretch>
        </p:blipFill>
        <p:spPr bwMode="auto">
          <a:xfrm>
            <a:off x="5855493" y="1692275"/>
            <a:ext cx="5279837" cy="4070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75234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A391B1F-CB8A-B04A-C184-D84A1C22BE48}"/>
              </a:ext>
            </a:extLst>
          </p:cNvPr>
          <p:cNvSpPr>
            <a:spLocks noGrp="1"/>
          </p:cNvSpPr>
          <p:nvPr>
            <p:ph type="title"/>
          </p:nvPr>
        </p:nvSpPr>
        <p:spPr/>
        <p:txBody>
          <a:bodyPr>
            <a:normAutofit fontScale="90000"/>
          </a:bodyPr>
          <a:lstStyle/>
          <a:p>
            <a:r>
              <a:rPr lang="en-GB"/>
              <a:t>Reconstruction Drawing of </a:t>
            </a:r>
            <a:r>
              <a:rPr lang="en-GB" err="1"/>
              <a:t>Hailes</a:t>
            </a:r>
            <a:r>
              <a:rPr lang="en-GB"/>
              <a:t> Abbey, Gloucestershire</a:t>
            </a:r>
          </a:p>
        </p:txBody>
      </p:sp>
      <p:sp>
        <p:nvSpPr>
          <p:cNvPr id="3" name="Content Placeholder 2">
            <a:extLst>
              <a:ext uri="{FF2B5EF4-FFF2-40B4-BE49-F238E27FC236}">
                <a16:creationId xmlns:a16="http://schemas.microsoft.com/office/drawing/2014/main" id="{B9ECB3AD-D5DE-AC05-29FD-E86515AD2228}"/>
              </a:ext>
            </a:extLst>
          </p:cNvPr>
          <p:cNvSpPr>
            <a:spLocks noGrp="1"/>
          </p:cNvSpPr>
          <p:nvPr>
            <p:ph idx="1"/>
          </p:nvPr>
        </p:nvSpPr>
        <p:spPr>
          <a:xfrm>
            <a:off x="589146" y="1646237"/>
            <a:ext cx="4833460" cy="4865542"/>
          </a:xfrm>
        </p:spPr>
        <p:txBody>
          <a:bodyPr/>
          <a:lstStyle/>
          <a:p>
            <a:pPr eaLnBrk="1" hangingPunct="1">
              <a:spcBef>
                <a:spcPct val="0"/>
              </a:spcBef>
              <a:buFontTx/>
              <a:buNone/>
            </a:pPr>
            <a:r>
              <a:rPr lang="en-GB" altLang="en-US" sz="2000">
                <a:solidFill>
                  <a:srgbClr val="000000"/>
                </a:solidFill>
              </a:rPr>
              <a:t>The Cistercian  abbey of </a:t>
            </a:r>
            <a:r>
              <a:rPr lang="en-GB" altLang="en-US" sz="2000" err="1">
                <a:solidFill>
                  <a:srgbClr val="000000"/>
                </a:solidFill>
              </a:rPr>
              <a:t>Hailes</a:t>
            </a:r>
            <a:r>
              <a:rPr lang="en-GB" altLang="en-US" sz="2000">
                <a:solidFill>
                  <a:srgbClr val="000000"/>
                </a:solidFill>
              </a:rPr>
              <a:t> was founded in 1246 by Richard, Earl of Cornwall. He founded it in thanksgiving for surviving a shipwreck. Its elaborate buildings were funded by pilgrims visiting its relic, the 'Holy Blood of </a:t>
            </a:r>
            <a:r>
              <a:rPr lang="en-GB" altLang="en-US" sz="2000" err="1">
                <a:solidFill>
                  <a:srgbClr val="000000"/>
                </a:solidFill>
              </a:rPr>
              <a:t>Hailes</a:t>
            </a:r>
            <a:r>
              <a:rPr lang="en-GB" altLang="en-US" sz="2000">
                <a:solidFill>
                  <a:srgbClr val="000000"/>
                </a:solidFill>
              </a:rPr>
              <a:t>', a phial allegedly of Christ's blood. The abbey church was built by 1277. </a:t>
            </a:r>
          </a:p>
          <a:p>
            <a:pPr eaLnBrk="1" hangingPunct="1">
              <a:spcBef>
                <a:spcPct val="0"/>
              </a:spcBef>
              <a:buFontTx/>
              <a:buNone/>
            </a:pPr>
            <a:endParaRPr lang="en-GB" altLang="en-US" sz="2000">
              <a:solidFill>
                <a:srgbClr val="000000"/>
              </a:solidFill>
            </a:endParaRPr>
          </a:p>
          <a:p>
            <a:pPr eaLnBrk="1" hangingPunct="1">
              <a:spcBef>
                <a:spcPct val="0"/>
              </a:spcBef>
              <a:buFontTx/>
              <a:buNone/>
            </a:pPr>
            <a:r>
              <a:rPr lang="en-GB" altLang="en-US" sz="2000">
                <a:solidFill>
                  <a:srgbClr val="000000"/>
                </a:solidFill>
              </a:rPr>
              <a:t>Following its dissolution in 1539 by Henry VIII, the abbey was sold to a dealer in monastic properties, soon after which the church was demolished. This site is now in the care of English Heritage (2010). </a:t>
            </a:r>
            <a:endParaRPr lang="en-GB" altLang="en-US" sz="2000" b="1">
              <a:solidFill>
                <a:srgbClr val="000000"/>
              </a:solidFill>
            </a:endParaRPr>
          </a:p>
          <a:p>
            <a:endParaRPr lang="en-US"/>
          </a:p>
        </p:txBody>
      </p:sp>
      <p:pic>
        <p:nvPicPr>
          <p:cNvPr id="5" name="Picture 3" descr="2018_450[1]">
            <a:hlinkClick r:id="rId3"/>
            <a:extLst>
              <a:ext uri="{FF2B5EF4-FFF2-40B4-BE49-F238E27FC236}">
                <a16:creationId xmlns:a16="http://schemas.microsoft.com/office/drawing/2014/main" id="{EE04589B-EFB6-3AFE-4455-AF83209C68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4061"/>
          <a:stretch>
            <a:fillRect/>
          </a:stretch>
        </p:blipFill>
        <p:spPr bwMode="auto">
          <a:xfrm>
            <a:off x="5665418" y="1646237"/>
            <a:ext cx="5564471" cy="4031549"/>
          </a:xfrm>
          <a:prstGeom prst="rect">
            <a:avLst/>
          </a:prstGeom>
          <a:noFill/>
          <a:ln>
            <a:noFill/>
          </a:ln>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49997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DB98889-CC0E-800A-0A78-4407CC5E8A12}"/>
              </a:ext>
            </a:extLst>
          </p:cNvPr>
          <p:cNvSpPr>
            <a:spLocks noGrp="1"/>
          </p:cNvSpPr>
          <p:nvPr>
            <p:ph type="title"/>
          </p:nvPr>
        </p:nvSpPr>
        <p:spPr/>
        <p:txBody>
          <a:bodyPr/>
          <a:lstStyle/>
          <a:p>
            <a:r>
              <a:rPr lang="en-GB"/>
              <a:t>Reading Abbey Ruins, Reading, Berkshire</a:t>
            </a:r>
          </a:p>
        </p:txBody>
      </p:sp>
      <p:sp>
        <p:nvSpPr>
          <p:cNvPr id="3" name="Content Placeholder 2">
            <a:extLst>
              <a:ext uri="{FF2B5EF4-FFF2-40B4-BE49-F238E27FC236}">
                <a16:creationId xmlns:a16="http://schemas.microsoft.com/office/drawing/2014/main" id="{EC51E89F-8174-02BD-389F-C9C36AA85974}"/>
              </a:ext>
            </a:extLst>
          </p:cNvPr>
          <p:cNvSpPr>
            <a:spLocks noGrp="1"/>
          </p:cNvSpPr>
          <p:nvPr>
            <p:ph idx="1"/>
          </p:nvPr>
        </p:nvSpPr>
        <p:spPr>
          <a:xfrm>
            <a:off x="744280" y="1813717"/>
            <a:ext cx="4486940" cy="4679157"/>
          </a:xfrm>
        </p:spPr>
        <p:txBody>
          <a:bodyPr/>
          <a:lstStyle/>
          <a:p>
            <a:pPr eaLnBrk="1" hangingPunct="1">
              <a:spcBef>
                <a:spcPct val="0"/>
              </a:spcBef>
              <a:buFontTx/>
              <a:buNone/>
            </a:pPr>
            <a:r>
              <a:rPr lang="en-GB" altLang="en-US" sz="2000">
                <a:solidFill>
                  <a:srgbClr val="000000"/>
                </a:solidFill>
              </a:rPr>
              <a:t>This Cluniac Abbey was founded in 1121 by Henry I and was his favourite monastery. He was buried here. Reading was the only Cluniac house to be granted abbey status. It became Benedictine in the 13th century. </a:t>
            </a:r>
          </a:p>
          <a:p>
            <a:pPr eaLnBrk="1" hangingPunct="1">
              <a:spcBef>
                <a:spcPct val="0"/>
              </a:spcBef>
              <a:buFontTx/>
              <a:buNone/>
            </a:pPr>
            <a:endParaRPr lang="en-GB" altLang="en-US" sz="2000">
              <a:solidFill>
                <a:srgbClr val="000000"/>
              </a:solidFill>
            </a:endParaRPr>
          </a:p>
          <a:p>
            <a:pPr eaLnBrk="1" hangingPunct="1">
              <a:spcBef>
                <a:spcPct val="0"/>
              </a:spcBef>
              <a:buFontTx/>
              <a:buNone/>
            </a:pPr>
            <a:r>
              <a:rPr lang="en-GB" altLang="en-US" sz="2000">
                <a:solidFill>
                  <a:srgbClr val="000000"/>
                </a:solidFill>
              </a:rPr>
              <a:t>It was suppressed in 1539 during the Dissolution. Most of the stone has been removed since the dissolution . Much of it can be found built into walls all over Reading and several cart-loads of carved stones are in the Forbury Gardens near by. </a:t>
            </a:r>
          </a:p>
          <a:p>
            <a:endParaRPr lang="en-US"/>
          </a:p>
        </p:txBody>
      </p:sp>
      <p:pic>
        <p:nvPicPr>
          <p:cNvPr id="4" name="Picture 2" descr="A photo of the inside of a ruined Abbey. Three walls remain intact but no windows, doors or roof. ">
            <a:hlinkClick r:id="rId3"/>
            <a:extLst>
              <a:ext uri="{FF2B5EF4-FFF2-40B4-BE49-F238E27FC236}">
                <a16:creationId xmlns:a16="http://schemas.microsoft.com/office/drawing/2014/main" id="{ABC04F47-421A-9CC8-67A5-53CB656426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7562" y="1813717"/>
            <a:ext cx="5729382" cy="3800274"/>
          </a:xfrm>
          <a:prstGeom prst="rect">
            <a:avLst/>
          </a:prstGeom>
          <a:noFill/>
          <a:ln>
            <a:noFill/>
          </a:ln>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49449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27967D-09C0-E92C-1319-A24FBFC88E6A}"/>
              </a:ext>
            </a:extLst>
          </p:cNvPr>
          <p:cNvSpPr>
            <a:spLocks noGrp="1"/>
          </p:cNvSpPr>
          <p:nvPr>
            <p:ph type="title"/>
          </p:nvPr>
        </p:nvSpPr>
        <p:spPr/>
        <p:txBody>
          <a:bodyPr/>
          <a:lstStyle/>
          <a:p>
            <a:r>
              <a:rPr lang="en-GB"/>
              <a:t>Newstead Abbey, Ravenshead, Nottinghamshire </a:t>
            </a:r>
            <a:r>
              <a:rPr lang="en-GB">
                <a:solidFill>
                  <a:schemeClr val="bg1"/>
                </a:solidFill>
              </a:rPr>
              <a:t>1</a:t>
            </a:r>
          </a:p>
        </p:txBody>
      </p:sp>
      <p:sp>
        <p:nvSpPr>
          <p:cNvPr id="3" name="Content Placeholder 2">
            <a:extLst>
              <a:ext uri="{FF2B5EF4-FFF2-40B4-BE49-F238E27FC236}">
                <a16:creationId xmlns:a16="http://schemas.microsoft.com/office/drawing/2014/main" id="{B9ECB3AD-D5DE-AC05-29FD-E86515AD2228}"/>
              </a:ext>
            </a:extLst>
          </p:cNvPr>
          <p:cNvSpPr>
            <a:spLocks noGrp="1"/>
          </p:cNvSpPr>
          <p:nvPr>
            <p:ph idx="1"/>
          </p:nvPr>
        </p:nvSpPr>
        <p:spPr>
          <a:xfrm>
            <a:off x="865592" y="1992458"/>
            <a:ext cx="4323096" cy="4865542"/>
          </a:xfrm>
        </p:spPr>
        <p:txBody>
          <a:bodyPr/>
          <a:lstStyle/>
          <a:p>
            <a:pPr eaLnBrk="1" hangingPunct="1">
              <a:spcBef>
                <a:spcPct val="0"/>
              </a:spcBef>
              <a:buFontTx/>
              <a:buNone/>
            </a:pPr>
            <a:r>
              <a:rPr lang="en-GB" altLang="en-US" sz="2000">
                <a:solidFill>
                  <a:srgbClr val="000000"/>
                </a:solidFill>
              </a:rPr>
              <a:t>An Augustinian Priory was established circa 1170 by Henry III. </a:t>
            </a:r>
          </a:p>
          <a:p>
            <a:pPr eaLnBrk="1" hangingPunct="1">
              <a:spcBef>
                <a:spcPct val="0"/>
              </a:spcBef>
              <a:buFontTx/>
              <a:buNone/>
            </a:pPr>
            <a:endParaRPr lang="en-GB" altLang="en-US" sz="2000">
              <a:solidFill>
                <a:srgbClr val="000000"/>
              </a:solidFill>
            </a:endParaRPr>
          </a:p>
          <a:p>
            <a:pPr eaLnBrk="1" hangingPunct="1">
              <a:spcBef>
                <a:spcPct val="0"/>
              </a:spcBef>
              <a:buFontTx/>
              <a:buNone/>
            </a:pPr>
            <a:r>
              <a:rPr lang="en-GB" altLang="en-US" sz="2000">
                <a:solidFill>
                  <a:srgbClr val="000000"/>
                </a:solidFill>
              </a:rPr>
              <a:t>It was extended and rebuilt in the late 13th century with the Prior's Lodgings, Great Hall and </a:t>
            </a:r>
            <a:r>
              <a:rPr lang="en-GB" altLang="en-US" sz="2000" err="1">
                <a:solidFill>
                  <a:srgbClr val="000000"/>
                </a:solidFill>
              </a:rPr>
              <a:t>Dorter</a:t>
            </a:r>
            <a:r>
              <a:rPr lang="en-GB" altLang="en-US" sz="2000">
                <a:solidFill>
                  <a:srgbClr val="000000"/>
                </a:solidFill>
              </a:rPr>
              <a:t> added in the 15th century. The monastery was dissolved in 1539. </a:t>
            </a:r>
            <a:endParaRPr lang="en-US"/>
          </a:p>
        </p:txBody>
      </p:sp>
      <p:pic>
        <p:nvPicPr>
          <p:cNvPr id="4" name="Picture 2" descr="A photo of a ruined abbey, what looks like the main entrance with big arches. No windows or rood remain. There is a manicured lawn in front and some big trees to the side. ">
            <a:hlinkClick r:id="rId3"/>
            <a:extLst>
              <a:ext uri="{FF2B5EF4-FFF2-40B4-BE49-F238E27FC236}">
                <a16:creationId xmlns:a16="http://schemas.microsoft.com/office/drawing/2014/main" id="{052E9B2E-7BDD-F8E0-D75D-C5A72FD156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39" r="-2" b="21336"/>
          <a:stretch>
            <a:fillRect/>
          </a:stretch>
        </p:blipFill>
        <p:spPr bwMode="auto">
          <a:xfrm>
            <a:off x="5486400" y="1921299"/>
            <a:ext cx="5647530" cy="3646691"/>
          </a:xfrm>
          <a:prstGeom prst="rect">
            <a:avLst/>
          </a:prstGeom>
          <a:noFill/>
          <a:ln>
            <a:noFill/>
          </a:ln>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63620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7ACC50B-B7E7-E804-51D4-D3B2DCF4E981}"/>
              </a:ext>
            </a:extLst>
          </p:cNvPr>
          <p:cNvSpPr>
            <a:spLocks noGrp="1"/>
          </p:cNvSpPr>
          <p:nvPr>
            <p:ph type="title"/>
          </p:nvPr>
        </p:nvSpPr>
        <p:spPr/>
        <p:txBody>
          <a:bodyPr/>
          <a:lstStyle/>
          <a:p>
            <a:r>
              <a:rPr lang="en-GB"/>
              <a:t>Newstead Abbey, Ravenshead, Nottinghamshire </a:t>
            </a:r>
            <a:r>
              <a:rPr lang="en-GB">
                <a:solidFill>
                  <a:schemeClr val="bg1"/>
                </a:solidFill>
              </a:rPr>
              <a:t>2</a:t>
            </a:r>
            <a:endParaRPr lang="en-GB"/>
          </a:p>
        </p:txBody>
      </p:sp>
      <p:sp>
        <p:nvSpPr>
          <p:cNvPr id="3" name="Content Placeholder 2">
            <a:extLst>
              <a:ext uri="{FF2B5EF4-FFF2-40B4-BE49-F238E27FC236}">
                <a16:creationId xmlns:a16="http://schemas.microsoft.com/office/drawing/2014/main" id="{B9ECB3AD-D5DE-AC05-29FD-E86515AD2228}"/>
              </a:ext>
            </a:extLst>
          </p:cNvPr>
          <p:cNvSpPr>
            <a:spLocks noGrp="1"/>
          </p:cNvSpPr>
          <p:nvPr>
            <p:ph idx="1"/>
          </p:nvPr>
        </p:nvSpPr>
        <p:spPr>
          <a:xfrm>
            <a:off x="589146" y="1751178"/>
            <a:ext cx="4684603" cy="4590480"/>
          </a:xfrm>
        </p:spPr>
        <p:txBody>
          <a:bodyPr/>
          <a:lstStyle/>
          <a:p>
            <a:pPr eaLnBrk="1" hangingPunct="1">
              <a:spcBef>
                <a:spcPct val="0"/>
              </a:spcBef>
              <a:buFontTx/>
              <a:buNone/>
            </a:pPr>
            <a:r>
              <a:rPr lang="en-GB" altLang="en-US" sz="2000">
                <a:solidFill>
                  <a:srgbClr val="000000"/>
                </a:solidFill>
              </a:rPr>
              <a:t>In the following year Henry VIII granted Newstead to Sir John Byron. He converted the priory into a country house for his family. </a:t>
            </a:r>
          </a:p>
          <a:p>
            <a:pPr eaLnBrk="1" hangingPunct="1">
              <a:spcBef>
                <a:spcPct val="0"/>
              </a:spcBef>
              <a:buFontTx/>
              <a:buNone/>
            </a:pPr>
            <a:endParaRPr lang="en-GB" altLang="en-US" sz="2000">
              <a:solidFill>
                <a:srgbClr val="000000"/>
              </a:solidFill>
            </a:endParaRPr>
          </a:p>
          <a:p>
            <a:pPr eaLnBrk="1" hangingPunct="1">
              <a:spcBef>
                <a:spcPct val="0"/>
              </a:spcBef>
              <a:buFontTx/>
              <a:buNone/>
            </a:pPr>
            <a:r>
              <a:rPr lang="en-GB" altLang="en-US" sz="2000">
                <a:solidFill>
                  <a:srgbClr val="000000"/>
                </a:solidFill>
              </a:rPr>
              <a:t>The poet, Lord Byron, inherited the house in 1798. Newstead was then sold to the Nottinghamshire philanthropist Sir Julien Cahn. He presented it to Nottingham Corporation in 1931. Many of the monastic buildings survive intact in the adjoining mansion which is used as a museum.</a:t>
            </a:r>
          </a:p>
          <a:p>
            <a:endParaRPr lang="en-US"/>
          </a:p>
        </p:txBody>
      </p:sp>
      <p:pic>
        <p:nvPicPr>
          <p:cNvPr id="4" name="Picture 2" descr="A photo of a ruined abbey, what looks like the main entrance with big arches. No windows or rood remain. There is a manicured lawn in front and some big trees to the side. ">
            <a:hlinkClick r:id="rId3"/>
            <a:extLst>
              <a:ext uri="{FF2B5EF4-FFF2-40B4-BE49-F238E27FC236}">
                <a16:creationId xmlns:a16="http://schemas.microsoft.com/office/drawing/2014/main" id="{052E9B2E-7BDD-F8E0-D75D-C5A72FD156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39" r="-2" b="21336"/>
          <a:stretch>
            <a:fillRect/>
          </a:stretch>
        </p:blipFill>
        <p:spPr bwMode="auto">
          <a:xfrm>
            <a:off x="5486400" y="1921299"/>
            <a:ext cx="5647530" cy="3646691"/>
          </a:xfrm>
          <a:prstGeom prst="rect">
            <a:avLst/>
          </a:prstGeom>
          <a:noFill/>
          <a:ln>
            <a:noFill/>
          </a:ln>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3350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443F070-F054-12BF-4CEA-167D873819F9}"/>
              </a:ext>
            </a:extLst>
          </p:cNvPr>
          <p:cNvSpPr>
            <a:spLocks noGrp="1"/>
          </p:cNvSpPr>
          <p:nvPr>
            <p:ph type="title"/>
          </p:nvPr>
        </p:nvSpPr>
        <p:spPr/>
        <p:txBody>
          <a:bodyPr/>
          <a:lstStyle/>
          <a:p>
            <a:r>
              <a:rPr lang="en-GB"/>
              <a:t>Abbey of St Agatha, </a:t>
            </a:r>
            <a:r>
              <a:rPr lang="en-GB" err="1"/>
              <a:t>Easby</a:t>
            </a:r>
            <a:r>
              <a:rPr lang="en-GB"/>
              <a:t>, North Yorkshire </a:t>
            </a:r>
            <a:r>
              <a:rPr lang="en-GB">
                <a:solidFill>
                  <a:schemeClr val="bg1"/>
                </a:solidFill>
              </a:rPr>
              <a:t>1</a:t>
            </a:r>
          </a:p>
        </p:txBody>
      </p:sp>
      <p:sp>
        <p:nvSpPr>
          <p:cNvPr id="3" name="Content Placeholder 2">
            <a:extLst>
              <a:ext uri="{FF2B5EF4-FFF2-40B4-BE49-F238E27FC236}">
                <a16:creationId xmlns:a16="http://schemas.microsoft.com/office/drawing/2014/main" id="{EC51E89F-8174-02BD-389F-C9C36AA85974}"/>
              </a:ext>
            </a:extLst>
          </p:cNvPr>
          <p:cNvSpPr>
            <a:spLocks noGrp="1"/>
          </p:cNvSpPr>
          <p:nvPr>
            <p:ph idx="1"/>
          </p:nvPr>
        </p:nvSpPr>
        <p:spPr>
          <a:xfrm>
            <a:off x="744280" y="1503761"/>
            <a:ext cx="4486940" cy="4989113"/>
          </a:xfrm>
        </p:spPr>
        <p:txBody>
          <a:bodyPr/>
          <a:lstStyle/>
          <a:p>
            <a:pPr eaLnBrk="1" hangingPunct="1">
              <a:spcBef>
                <a:spcPct val="0"/>
              </a:spcBef>
              <a:buFontTx/>
              <a:buNone/>
            </a:pPr>
            <a:r>
              <a:rPr lang="en-GB" altLang="en-US" sz="2000">
                <a:solidFill>
                  <a:srgbClr val="000000"/>
                </a:solidFill>
              </a:rPr>
              <a:t>These are the standing remains of the Premonstratensian Abbey  of St Agatha at </a:t>
            </a:r>
            <a:r>
              <a:rPr lang="en-GB" altLang="en-US" sz="2000" err="1">
                <a:solidFill>
                  <a:srgbClr val="000000"/>
                </a:solidFill>
              </a:rPr>
              <a:t>Easby</a:t>
            </a:r>
            <a:r>
              <a:rPr lang="en-GB" altLang="en-US" sz="2000">
                <a:solidFill>
                  <a:srgbClr val="000000"/>
                </a:solidFill>
              </a:rPr>
              <a:t>. The abbey was founded by Roald, Constable of Richmond Castle in 1155. There was also a hospital attached to the abbey  for 22 poor men. </a:t>
            </a:r>
          </a:p>
          <a:p>
            <a:pPr eaLnBrk="1" hangingPunct="1">
              <a:spcBef>
                <a:spcPct val="0"/>
              </a:spcBef>
              <a:buFontTx/>
              <a:buNone/>
            </a:pPr>
            <a:endParaRPr lang="en-GB" altLang="en-US" sz="2000">
              <a:solidFill>
                <a:srgbClr val="000000"/>
              </a:solidFill>
            </a:endParaRPr>
          </a:p>
          <a:p>
            <a:pPr>
              <a:spcBef>
                <a:spcPct val="0"/>
              </a:spcBef>
              <a:buFontTx/>
              <a:buNone/>
            </a:pPr>
            <a:r>
              <a:rPr lang="en-GB" altLang="en-US" sz="2000" err="1">
                <a:solidFill>
                  <a:srgbClr val="000000"/>
                </a:solidFill>
              </a:rPr>
              <a:t>Easby</a:t>
            </a:r>
            <a:r>
              <a:rPr lang="en-GB" altLang="en-US" sz="2000">
                <a:solidFill>
                  <a:srgbClr val="000000"/>
                </a:solidFill>
              </a:rPr>
              <a:t> was closed in 1536 as part of the Suppression of the Monasteries, the abbey and its lands were let to Lord </a:t>
            </a:r>
            <a:r>
              <a:rPr lang="en-GB" altLang="en-US" sz="2000" err="1">
                <a:solidFill>
                  <a:srgbClr val="000000"/>
                </a:solidFill>
              </a:rPr>
              <a:t>Scrope</a:t>
            </a:r>
            <a:r>
              <a:rPr lang="en-GB" altLang="en-US" sz="2000">
                <a:solidFill>
                  <a:srgbClr val="000000"/>
                </a:solidFill>
              </a:rPr>
              <a:t> of Bolton for £300. </a:t>
            </a:r>
            <a:endParaRPr lang="en-US"/>
          </a:p>
        </p:txBody>
      </p:sp>
      <p:pic>
        <p:nvPicPr>
          <p:cNvPr id="5" name="Picture 2" descr="A photo of the remains of an abbey. Lots of walls, arches and window structures remain. There are a few gravestones in front on the grass. ">
            <a:hlinkClick r:id="rId3"/>
            <a:extLst>
              <a:ext uri="{FF2B5EF4-FFF2-40B4-BE49-F238E27FC236}">
                <a16:creationId xmlns:a16="http://schemas.microsoft.com/office/drawing/2014/main" id="{C613E7CB-017D-C45C-726F-4172E4949D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8132" b="13969"/>
          <a:stretch>
            <a:fillRect/>
          </a:stretch>
        </p:blipFill>
        <p:spPr bwMode="auto">
          <a:xfrm>
            <a:off x="5231219" y="2700671"/>
            <a:ext cx="5899937" cy="2653568"/>
          </a:xfrm>
          <a:prstGeom prst="rect">
            <a:avLst/>
          </a:prstGeom>
          <a:noFill/>
          <a:ln>
            <a:noFill/>
          </a:ln>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74183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2F232B7-629F-A9EB-F125-C221E46F7070}"/>
              </a:ext>
            </a:extLst>
          </p:cNvPr>
          <p:cNvSpPr>
            <a:spLocks noGrp="1"/>
          </p:cNvSpPr>
          <p:nvPr>
            <p:ph type="title"/>
          </p:nvPr>
        </p:nvSpPr>
        <p:spPr/>
        <p:txBody>
          <a:bodyPr/>
          <a:lstStyle/>
          <a:p>
            <a:r>
              <a:rPr lang="en-GB"/>
              <a:t>Abbey of St Agatha, </a:t>
            </a:r>
            <a:r>
              <a:rPr lang="en-GB" err="1"/>
              <a:t>Easby</a:t>
            </a:r>
            <a:r>
              <a:rPr lang="en-GB"/>
              <a:t>, North Yorkshire </a:t>
            </a:r>
            <a:r>
              <a:rPr lang="en-GB">
                <a:solidFill>
                  <a:schemeClr val="bg1"/>
                </a:solidFill>
              </a:rPr>
              <a:t>2</a:t>
            </a:r>
            <a:endParaRPr lang="en-GB"/>
          </a:p>
        </p:txBody>
      </p:sp>
      <p:sp>
        <p:nvSpPr>
          <p:cNvPr id="3" name="Content Placeholder 2">
            <a:extLst>
              <a:ext uri="{FF2B5EF4-FFF2-40B4-BE49-F238E27FC236}">
                <a16:creationId xmlns:a16="http://schemas.microsoft.com/office/drawing/2014/main" id="{EC51E89F-8174-02BD-389F-C9C36AA85974}"/>
              </a:ext>
            </a:extLst>
          </p:cNvPr>
          <p:cNvSpPr>
            <a:spLocks noGrp="1"/>
          </p:cNvSpPr>
          <p:nvPr>
            <p:ph idx="1"/>
          </p:nvPr>
        </p:nvSpPr>
        <p:spPr>
          <a:xfrm>
            <a:off x="744280" y="1813717"/>
            <a:ext cx="4486940" cy="4679157"/>
          </a:xfrm>
        </p:spPr>
        <p:txBody>
          <a:bodyPr/>
          <a:lstStyle/>
          <a:p>
            <a:pPr eaLnBrk="1" hangingPunct="1">
              <a:spcBef>
                <a:spcPct val="0"/>
              </a:spcBef>
              <a:buFontTx/>
              <a:buNone/>
            </a:pPr>
            <a:r>
              <a:rPr lang="en-GB" altLang="en-US" sz="2000">
                <a:solidFill>
                  <a:srgbClr val="000000"/>
                </a:solidFill>
              </a:rPr>
              <a:t> At this time much of the north was rising in support of the monasteries, in what became known as the Pilgrimage of Grace, and Richmond was a major centre of the uprising. In December 1536 the town’s bailiffs restored the canons to </a:t>
            </a:r>
            <a:r>
              <a:rPr lang="en-GB" altLang="en-US" sz="2000" err="1">
                <a:solidFill>
                  <a:srgbClr val="000000"/>
                </a:solidFill>
              </a:rPr>
              <a:t>Easby</a:t>
            </a:r>
            <a:r>
              <a:rPr lang="en-GB" altLang="en-US" sz="2000">
                <a:solidFill>
                  <a:srgbClr val="000000"/>
                </a:solidFill>
              </a:rPr>
              <a:t>. However the pilgrimage failed and the abbey was soon returned to Lord </a:t>
            </a:r>
            <a:r>
              <a:rPr lang="en-GB" altLang="en-US" sz="2000" err="1">
                <a:solidFill>
                  <a:srgbClr val="000000"/>
                </a:solidFill>
              </a:rPr>
              <a:t>Scrope</a:t>
            </a:r>
            <a:r>
              <a:rPr lang="en-GB" altLang="en-US" sz="2000">
                <a:solidFill>
                  <a:srgbClr val="000000"/>
                </a:solidFill>
              </a:rPr>
              <a:t>.</a:t>
            </a:r>
          </a:p>
          <a:p>
            <a:pPr eaLnBrk="1" hangingPunct="1">
              <a:spcBef>
                <a:spcPct val="0"/>
              </a:spcBef>
              <a:buFontTx/>
              <a:buNone/>
            </a:pPr>
            <a:endParaRPr lang="en-GB" altLang="en-US" sz="2000">
              <a:solidFill>
                <a:srgbClr val="000000"/>
              </a:solidFill>
            </a:endParaRPr>
          </a:p>
          <a:p>
            <a:pPr eaLnBrk="1" hangingPunct="1">
              <a:spcBef>
                <a:spcPct val="0"/>
              </a:spcBef>
              <a:buFontTx/>
              <a:buNone/>
            </a:pPr>
            <a:r>
              <a:rPr lang="en-GB" altLang="en-US" sz="2000">
                <a:solidFill>
                  <a:srgbClr val="000000"/>
                </a:solidFill>
              </a:rPr>
              <a:t>By 1538 most of the buildings had been stripped of their lead roofing and partly demolished. </a:t>
            </a:r>
            <a:endParaRPr lang="en-US"/>
          </a:p>
        </p:txBody>
      </p:sp>
      <p:pic>
        <p:nvPicPr>
          <p:cNvPr id="5" name="Picture 2" descr="A photo of the remains of an abbey. Lots of walls, arches and window structures remain. There are a few gravestones in front on the grass. ">
            <a:hlinkClick r:id="rId3"/>
            <a:extLst>
              <a:ext uri="{FF2B5EF4-FFF2-40B4-BE49-F238E27FC236}">
                <a16:creationId xmlns:a16="http://schemas.microsoft.com/office/drawing/2014/main" id="{C613E7CB-017D-C45C-726F-4172E4949D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8132" b="13969"/>
          <a:stretch>
            <a:fillRect/>
          </a:stretch>
        </p:blipFill>
        <p:spPr bwMode="auto">
          <a:xfrm>
            <a:off x="5231219" y="2700671"/>
            <a:ext cx="5899937" cy="2653568"/>
          </a:xfrm>
          <a:prstGeom prst="rect">
            <a:avLst/>
          </a:prstGeom>
          <a:noFill/>
          <a:ln>
            <a:noFill/>
          </a:ln>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27117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EA90339-056D-6614-E13C-7E23F071B015}"/>
              </a:ext>
            </a:extLst>
          </p:cNvPr>
          <p:cNvSpPr>
            <a:spLocks noGrp="1"/>
          </p:cNvSpPr>
          <p:nvPr>
            <p:ph type="title"/>
          </p:nvPr>
        </p:nvSpPr>
        <p:spPr/>
        <p:txBody>
          <a:bodyPr/>
          <a:lstStyle/>
          <a:p>
            <a:r>
              <a:rPr lang="en-GB"/>
              <a:t>Abbey of St Agatha, </a:t>
            </a:r>
            <a:r>
              <a:rPr lang="en-GB" err="1"/>
              <a:t>Easby</a:t>
            </a:r>
            <a:r>
              <a:rPr lang="en-GB"/>
              <a:t>, North Yorkshire </a:t>
            </a:r>
            <a:r>
              <a:rPr lang="en-GB">
                <a:solidFill>
                  <a:schemeClr val="bg1"/>
                </a:solidFill>
              </a:rPr>
              <a:t>3</a:t>
            </a:r>
            <a:endParaRPr lang="en-GB"/>
          </a:p>
        </p:txBody>
      </p:sp>
      <p:sp>
        <p:nvSpPr>
          <p:cNvPr id="3" name="Content Placeholder 2">
            <a:extLst>
              <a:ext uri="{FF2B5EF4-FFF2-40B4-BE49-F238E27FC236}">
                <a16:creationId xmlns:a16="http://schemas.microsoft.com/office/drawing/2014/main" id="{EC51E89F-8174-02BD-389F-C9C36AA85974}"/>
              </a:ext>
            </a:extLst>
          </p:cNvPr>
          <p:cNvSpPr>
            <a:spLocks noGrp="1"/>
          </p:cNvSpPr>
          <p:nvPr>
            <p:ph idx="1"/>
          </p:nvPr>
        </p:nvSpPr>
        <p:spPr>
          <a:xfrm>
            <a:off x="744280" y="1503761"/>
            <a:ext cx="4486940" cy="4989113"/>
          </a:xfrm>
        </p:spPr>
        <p:txBody>
          <a:bodyPr/>
          <a:lstStyle/>
          <a:p>
            <a:pPr eaLnBrk="1" hangingPunct="1">
              <a:spcBef>
                <a:spcPct val="0"/>
              </a:spcBef>
              <a:buFontTx/>
              <a:buNone/>
            </a:pPr>
            <a:r>
              <a:rPr lang="en-GB" altLang="en-US" sz="2000">
                <a:solidFill>
                  <a:srgbClr val="000000"/>
                </a:solidFill>
              </a:rPr>
              <a:t>It seems surprising that the </a:t>
            </a:r>
            <a:r>
              <a:rPr lang="en-GB" altLang="en-US" sz="2000" err="1">
                <a:solidFill>
                  <a:srgbClr val="000000"/>
                </a:solidFill>
              </a:rPr>
              <a:t>Scropes</a:t>
            </a:r>
            <a:r>
              <a:rPr lang="en-GB" altLang="en-US" sz="2000">
                <a:solidFill>
                  <a:srgbClr val="000000"/>
                </a:solidFill>
              </a:rPr>
              <a:t> should have agreed to, or actually ordered, the demolition of the church, which was their family’s burial place. It is possible that the church was destroyed by royal order to prevent the monks from returning again. </a:t>
            </a:r>
          </a:p>
          <a:p>
            <a:pPr eaLnBrk="1" hangingPunct="1">
              <a:spcBef>
                <a:spcPct val="0"/>
              </a:spcBef>
              <a:buFontTx/>
              <a:buNone/>
            </a:pPr>
            <a:endParaRPr lang="en-GB" altLang="en-US" sz="2000">
              <a:solidFill>
                <a:srgbClr val="000000"/>
              </a:solidFill>
            </a:endParaRPr>
          </a:p>
          <a:p>
            <a:pPr eaLnBrk="1" hangingPunct="1">
              <a:spcBef>
                <a:spcPct val="0"/>
              </a:spcBef>
              <a:buFontTx/>
              <a:buNone/>
            </a:pPr>
            <a:r>
              <a:rPr lang="en-GB" altLang="en-US" sz="2000">
                <a:solidFill>
                  <a:srgbClr val="000000"/>
                </a:solidFill>
              </a:rPr>
              <a:t>After its suppression in 1536 the buildings rapidly lapsed into ruin, before becoming an object of interest for antiquarians and Romantic artists in the 18th and 19th centuries. This site is now in the care of English Heritage (2010).</a:t>
            </a:r>
            <a:endParaRPr lang="en-GB" altLang="en-US" sz="2000" b="1">
              <a:solidFill>
                <a:srgbClr val="000000"/>
              </a:solidFill>
            </a:endParaRPr>
          </a:p>
          <a:p>
            <a:endParaRPr lang="en-US"/>
          </a:p>
        </p:txBody>
      </p:sp>
      <p:pic>
        <p:nvPicPr>
          <p:cNvPr id="5" name="Picture 2" descr="A photo of the remains of an abbey. Lots of walls, arches and window structures remain. There are a few gravestones in front on the grass. ">
            <a:hlinkClick r:id="rId3"/>
            <a:extLst>
              <a:ext uri="{FF2B5EF4-FFF2-40B4-BE49-F238E27FC236}">
                <a16:creationId xmlns:a16="http://schemas.microsoft.com/office/drawing/2014/main" id="{C613E7CB-017D-C45C-726F-4172E4949D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8132" b="13969"/>
          <a:stretch>
            <a:fillRect/>
          </a:stretch>
        </p:blipFill>
        <p:spPr bwMode="auto">
          <a:xfrm>
            <a:off x="5231219" y="2700671"/>
            <a:ext cx="5899937" cy="2653568"/>
          </a:xfrm>
          <a:prstGeom prst="rect">
            <a:avLst/>
          </a:prstGeom>
          <a:noFill/>
          <a:ln>
            <a:noFill/>
          </a:ln>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1934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45389-53E1-221E-C086-BC9F72500BAA}"/>
              </a:ext>
            </a:extLst>
          </p:cNvPr>
          <p:cNvSpPr>
            <a:spLocks noGrp="1"/>
          </p:cNvSpPr>
          <p:nvPr>
            <p:ph type="title"/>
          </p:nvPr>
        </p:nvSpPr>
        <p:spPr/>
        <p:txBody>
          <a:bodyPr/>
          <a:lstStyle/>
          <a:p>
            <a:r>
              <a:rPr lang="en-GB" sz="3200">
                <a:cs typeface="Arial" panose="020B0604020202020204" pitchFamily="34" charset="0"/>
              </a:rPr>
              <a:t>The Dissolution of the Monasteries </a:t>
            </a:r>
            <a:r>
              <a:rPr lang="en-GB" sz="3200">
                <a:solidFill>
                  <a:schemeClr val="bg1"/>
                </a:solidFill>
                <a:cs typeface="Arial" panose="020B0604020202020204" pitchFamily="34" charset="0"/>
              </a:rPr>
              <a:t>2</a:t>
            </a:r>
            <a:endParaRPr lang="en-US">
              <a:solidFill>
                <a:schemeClr val="bg1"/>
              </a:solidFill>
            </a:endParaRPr>
          </a:p>
        </p:txBody>
      </p:sp>
      <p:sp>
        <p:nvSpPr>
          <p:cNvPr id="3" name="Content Placeholder 2">
            <a:extLst>
              <a:ext uri="{FF2B5EF4-FFF2-40B4-BE49-F238E27FC236}">
                <a16:creationId xmlns:a16="http://schemas.microsoft.com/office/drawing/2014/main" id="{EC51E89F-8174-02BD-389F-C9C36AA85974}"/>
              </a:ext>
            </a:extLst>
          </p:cNvPr>
          <p:cNvSpPr>
            <a:spLocks noGrp="1"/>
          </p:cNvSpPr>
          <p:nvPr>
            <p:ph idx="1"/>
          </p:nvPr>
        </p:nvSpPr>
        <p:spPr>
          <a:xfrm>
            <a:off x="589705" y="1636499"/>
            <a:ext cx="4671994" cy="5022630"/>
          </a:xfrm>
        </p:spPr>
        <p:txBody>
          <a:bodyPr/>
          <a:lstStyle/>
          <a:p>
            <a:pPr eaLnBrk="1" hangingPunct="1">
              <a:spcBef>
                <a:spcPct val="0"/>
              </a:spcBef>
              <a:buFontTx/>
              <a:buNone/>
            </a:pPr>
            <a:r>
              <a:rPr lang="en-GB" altLang="en-US" sz="2400">
                <a:solidFill>
                  <a:srgbClr val="000000"/>
                </a:solidFill>
              </a:rPr>
              <a:t>There were over 800 monasteries before The Dissolution.</a:t>
            </a:r>
          </a:p>
          <a:p>
            <a:pPr eaLnBrk="1" hangingPunct="1">
              <a:spcBef>
                <a:spcPct val="0"/>
              </a:spcBef>
              <a:buFontTx/>
              <a:buNone/>
            </a:pPr>
            <a:endParaRPr lang="en-GB" altLang="en-US" sz="2400">
              <a:solidFill>
                <a:srgbClr val="000000"/>
              </a:solidFill>
            </a:endParaRPr>
          </a:p>
          <a:p>
            <a:pPr eaLnBrk="1" hangingPunct="1">
              <a:spcBef>
                <a:spcPct val="0"/>
              </a:spcBef>
              <a:buFontTx/>
              <a:buNone/>
            </a:pPr>
            <a:r>
              <a:rPr lang="en-GB" altLang="en-US" sz="2400">
                <a:solidFill>
                  <a:srgbClr val="000000"/>
                </a:solidFill>
              </a:rPr>
              <a:t>All were eventually closed but suffered different fates.</a:t>
            </a:r>
          </a:p>
          <a:p>
            <a:pPr eaLnBrk="1" hangingPunct="1">
              <a:spcBef>
                <a:spcPct val="0"/>
              </a:spcBef>
              <a:buFontTx/>
              <a:buNone/>
            </a:pPr>
            <a:endParaRPr lang="en-GB" altLang="en-US" sz="2400">
              <a:solidFill>
                <a:srgbClr val="000000"/>
              </a:solidFill>
            </a:endParaRPr>
          </a:p>
          <a:p>
            <a:pPr eaLnBrk="1" hangingPunct="1">
              <a:spcBef>
                <a:spcPct val="0"/>
              </a:spcBef>
              <a:buFontTx/>
              <a:buNone/>
            </a:pPr>
            <a:r>
              <a:rPr lang="en-GB" altLang="en-US" sz="2400">
                <a:solidFill>
                  <a:srgbClr val="000000"/>
                </a:solidFill>
              </a:rPr>
              <a:t>Each has a story to tell...</a:t>
            </a:r>
          </a:p>
          <a:p>
            <a:pPr eaLnBrk="1" hangingPunct="1">
              <a:spcBef>
                <a:spcPct val="0"/>
              </a:spcBef>
              <a:buFontTx/>
              <a:buNone/>
            </a:pPr>
            <a:endParaRPr lang="en-GB" altLang="en-US" sz="2400">
              <a:solidFill>
                <a:srgbClr val="000000"/>
              </a:solidFill>
            </a:endParaRPr>
          </a:p>
          <a:p>
            <a:pPr eaLnBrk="1" hangingPunct="1">
              <a:spcBef>
                <a:spcPct val="0"/>
              </a:spcBef>
              <a:buFontTx/>
              <a:buNone/>
            </a:pPr>
            <a:r>
              <a:rPr lang="en-GB" altLang="en-US" sz="2400">
                <a:solidFill>
                  <a:srgbClr val="000000"/>
                </a:solidFill>
              </a:rPr>
              <a:t>Start by reading the story of what happened at Roche Abbey in Yorkshire. </a:t>
            </a:r>
          </a:p>
          <a:p>
            <a:endParaRPr lang="en-US"/>
          </a:p>
        </p:txBody>
      </p:sp>
      <p:pic>
        <p:nvPicPr>
          <p:cNvPr id="5" name="Picture 23" descr="2924_450[1]">
            <a:extLst>
              <a:ext uri="{FF2B5EF4-FFF2-40B4-BE49-F238E27FC236}">
                <a16:creationId xmlns:a16="http://schemas.microsoft.com/office/drawing/2014/main" id="{B0F033F9-DB50-2228-0CED-40C2DBF641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6837" y="1257977"/>
            <a:ext cx="4671994" cy="3634449"/>
          </a:xfrm>
          <a:prstGeom prst="rect">
            <a:avLst/>
          </a:prstGeom>
          <a:noFill/>
          <a:ln>
            <a:noFill/>
          </a:ln>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Washi" descr="Washi tape">
            <a:extLst>
              <a:ext uri="{FF2B5EF4-FFF2-40B4-BE49-F238E27FC236}">
                <a16:creationId xmlns:a16="http://schemas.microsoft.com/office/drawing/2014/main" id="{EF52BF5B-B112-2C19-9E40-23FD2C1EF348}"/>
              </a:ext>
            </a:extLst>
          </p:cNvPr>
          <p:cNvGrpSpPr/>
          <p:nvPr/>
        </p:nvGrpSpPr>
        <p:grpSpPr>
          <a:xfrm>
            <a:off x="6428509" y="4654445"/>
            <a:ext cx="4671994" cy="1773382"/>
            <a:chOff x="7772400" y="549641"/>
            <a:chExt cx="4671994" cy="1773382"/>
          </a:xfrm>
        </p:grpSpPr>
        <p:pic>
          <p:nvPicPr>
            <p:cNvPr id="7" name="Picture 6">
              <a:extLst>
                <a:ext uri="{FF2B5EF4-FFF2-40B4-BE49-F238E27FC236}">
                  <a16:creationId xmlns:a16="http://schemas.microsoft.com/office/drawing/2014/main" id="{86722CDD-927D-8481-B369-D805AF20FE4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772400" y="549641"/>
              <a:ext cx="4671994" cy="1773382"/>
            </a:xfrm>
            <a:prstGeom prst="rect">
              <a:avLst/>
            </a:prstGeom>
          </p:spPr>
        </p:pic>
        <p:sp>
          <p:nvSpPr>
            <p:cNvPr id="8" name="Text Placeholder" descr="An aerial view of the remains of an Abbey surrounded by grass and trees. And sheep!&#10;">
              <a:extLst>
                <a:ext uri="{FF2B5EF4-FFF2-40B4-BE49-F238E27FC236}">
                  <a16:creationId xmlns:a16="http://schemas.microsoft.com/office/drawing/2014/main" id="{1FB05C44-286A-7F10-3C06-77F29452795E}"/>
                </a:ext>
              </a:extLst>
            </p:cNvPr>
            <p:cNvSpPr txBox="1">
              <a:spLocks/>
            </p:cNvSpPr>
            <p:nvPr/>
          </p:nvSpPr>
          <p:spPr>
            <a:xfrm>
              <a:off x="8025469" y="732204"/>
              <a:ext cx="4165855" cy="1408255"/>
            </a:xfrm>
            <a:prstGeom prst="rect">
              <a:avLst/>
            </a:prstGeom>
            <a:noFill/>
          </p:spPr>
          <p:txBody>
            <a:bodyPr anchor="ctr" anchorCtr="0"/>
            <a:lstStyle>
              <a:lvl1pPr marL="0" indent="0" algn="ctr" defTabSz="914400" rtl="0" eaLnBrk="1" latinLnBrk="0" hangingPunct="1">
                <a:lnSpc>
                  <a:spcPct val="100000"/>
                </a:lnSpc>
                <a:spcBef>
                  <a:spcPts val="1000"/>
                </a:spcBef>
                <a:buFontTx/>
                <a:buNone/>
                <a:defRPr sz="1400" b="1" i="0" kern="1200" baseline="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spcBef>
                  <a:spcPct val="0"/>
                </a:spcBef>
                <a:buFontTx/>
                <a:buNone/>
              </a:pPr>
              <a:r>
                <a:rPr lang="en-GB" altLang="en-US" sz="1400">
                  <a:solidFill>
                    <a:srgbClr val="000000"/>
                  </a:solidFill>
                </a:rPr>
                <a:t>An aerial view of the remains of Roche Abbey, Maltby, South Yorkshire. </a:t>
              </a:r>
            </a:p>
            <a:p>
              <a:pPr algn="ctr" eaLnBrk="1" hangingPunct="1">
                <a:spcBef>
                  <a:spcPct val="0"/>
                </a:spcBef>
                <a:buFontTx/>
                <a:buNone/>
              </a:pPr>
              <a:endParaRPr lang="en-GB" altLang="en-US" sz="1400">
                <a:solidFill>
                  <a:srgbClr val="000000"/>
                </a:solidFill>
              </a:endParaRPr>
            </a:p>
            <a:p>
              <a:pPr algn="ctr" eaLnBrk="1" hangingPunct="1">
                <a:spcBef>
                  <a:spcPct val="0"/>
                </a:spcBef>
                <a:buFontTx/>
                <a:buNone/>
              </a:pPr>
              <a:r>
                <a:rPr lang="en-GB" altLang="en-US" sz="1400">
                  <a:solidFill>
                    <a:srgbClr val="000000"/>
                  </a:solidFill>
                </a:rPr>
                <a:t>This Cistercian Abbey was founded in 1147 and surrendered to the Crown in 1538.</a:t>
              </a:r>
            </a:p>
          </p:txBody>
        </p:sp>
      </p:grpSp>
    </p:spTree>
    <p:extLst>
      <p:ext uri="{BB962C8B-B14F-4D97-AF65-F5344CB8AC3E}">
        <p14:creationId xmlns:p14="http://schemas.microsoft.com/office/powerpoint/2010/main" val="42847602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1F6A127-0080-4350-2003-94EA314CC34A}"/>
              </a:ext>
            </a:extLst>
          </p:cNvPr>
          <p:cNvSpPr>
            <a:spLocks noGrp="1"/>
          </p:cNvSpPr>
          <p:nvPr>
            <p:ph type="title"/>
          </p:nvPr>
        </p:nvSpPr>
        <p:spPr/>
        <p:txBody>
          <a:bodyPr/>
          <a:lstStyle/>
          <a:p>
            <a:r>
              <a:rPr lang="en-GB"/>
              <a:t>Birkenhead Priory, Birkenhead, Merseyside </a:t>
            </a:r>
            <a:r>
              <a:rPr lang="en-GB">
                <a:solidFill>
                  <a:schemeClr val="bg1"/>
                </a:solidFill>
              </a:rPr>
              <a:t>1</a:t>
            </a:r>
          </a:p>
        </p:txBody>
      </p:sp>
      <p:sp>
        <p:nvSpPr>
          <p:cNvPr id="3" name="Content Placeholder 2">
            <a:extLst>
              <a:ext uri="{FF2B5EF4-FFF2-40B4-BE49-F238E27FC236}">
                <a16:creationId xmlns:a16="http://schemas.microsoft.com/office/drawing/2014/main" id="{B9ECB3AD-D5DE-AC05-29FD-E86515AD2228}"/>
              </a:ext>
            </a:extLst>
          </p:cNvPr>
          <p:cNvSpPr>
            <a:spLocks noGrp="1"/>
          </p:cNvSpPr>
          <p:nvPr>
            <p:ph idx="1"/>
          </p:nvPr>
        </p:nvSpPr>
        <p:spPr>
          <a:xfrm>
            <a:off x="589146" y="1751178"/>
            <a:ext cx="4684603" cy="4590480"/>
          </a:xfrm>
        </p:spPr>
        <p:txBody>
          <a:bodyPr/>
          <a:lstStyle/>
          <a:p>
            <a:pPr eaLnBrk="1" hangingPunct="1">
              <a:spcBef>
                <a:spcPct val="0"/>
              </a:spcBef>
              <a:buFontTx/>
              <a:buNone/>
            </a:pPr>
            <a:r>
              <a:rPr lang="en-GB" altLang="en-US" sz="2000">
                <a:solidFill>
                  <a:srgbClr val="000000"/>
                </a:solidFill>
              </a:rPr>
              <a:t>The Priory was founded in 1150 by Hamo de Massey as a Benedictine  House for sixteen Benedictine (Black) monks and built in several phases up to 1400. It was sited on an isolated headland on the Wirral, bounded by Wallasey Pool, the Mersey Estuary and Tranmere Pool. </a:t>
            </a:r>
          </a:p>
          <a:p>
            <a:pPr eaLnBrk="1" hangingPunct="1">
              <a:spcBef>
                <a:spcPct val="0"/>
              </a:spcBef>
              <a:buFontTx/>
              <a:buNone/>
            </a:pPr>
            <a:endParaRPr lang="en-GB" altLang="en-US" sz="2000">
              <a:solidFill>
                <a:srgbClr val="000000"/>
              </a:solidFill>
            </a:endParaRPr>
          </a:p>
          <a:p>
            <a:pPr eaLnBrk="1" hangingPunct="1">
              <a:spcBef>
                <a:spcPct val="0"/>
              </a:spcBef>
              <a:buFontTx/>
              <a:buNone/>
            </a:pPr>
            <a:r>
              <a:rPr lang="en-GB" altLang="en-US" sz="2000">
                <a:solidFill>
                  <a:srgbClr val="000000"/>
                </a:solidFill>
              </a:rPr>
              <a:t>It is now surrounded by shipyard dry docks. The priory served as accommodation for travellers using the ferry across the River Mersey. </a:t>
            </a:r>
            <a:endParaRPr lang="en-US"/>
          </a:p>
        </p:txBody>
      </p:sp>
      <p:pic>
        <p:nvPicPr>
          <p:cNvPr id="5" name="Picture 2" descr="A photo of a ruined abbey showing two sides of walls and doorway arch. There is a tall lamppost in front, grass and trees. ">
            <a:extLst>
              <a:ext uri="{FF2B5EF4-FFF2-40B4-BE49-F238E27FC236}">
                <a16:creationId xmlns:a16="http://schemas.microsoft.com/office/drawing/2014/main" id="{B43DB017-4962-8796-BA14-F767761F0B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1678" y="1985094"/>
            <a:ext cx="5696651" cy="3554321"/>
          </a:xfrm>
          <a:prstGeom prst="rect">
            <a:avLst/>
          </a:prstGeom>
          <a:noFill/>
          <a:ln>
            <a:noFill/>
          </a:ln>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09442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2C7673A-7932-0AB4-CEB3-E27A6D489BD6}"/>
              </a:ext>
            </a:extLst>
          </p:cNvPr>
          <p:cNvSpPr>
            <a:spLocks noGrp="1"/>
          </p:cNvSpPr>
          <p:nvPr>
            <p:ph type="title"/>
          </p:nvPr>
        </p:nvSpPr>
        <p:spPr/>
        <p:txBody>
          <a:bodyPr/>
          <a:lstStyle/>
          <a:p>
            <a:r>
              <a:rPr lang="en-GB"/>
              <a:t>Birkenhead Priory, Birkenhead, Merseyside </a:t>
            </a:r>
            <a:r>
              <a:rPr lang="en-GB">
                <a:solidFill>
                  <a:schemeClr val="bg1"/>
                </a:solidFill>
              </a:rPr>
              <a:t>2</a:t>
            </a:r>
            <a:endParaRPr lang="en-GB"/>
          </a:p>
        </p:txBody>
      </p:sp>
      <p:sp>
        <p:nvSpPr>
          <p:cNvPr id="3" name="Content Placeholder 2">
            <a:extLst>
              <a:ext uri="{FF2B5EF4-FFF2-40B4-BE49-F238E27FC236}">
                <a16:creationId xmlns:a16="http://schemas.microsoft.com/office/drawing/2014/main" id="{B9ECB3AD-D5DE-AC05-29FD-E86515AD2228}"/>
              </a:ext>
            </a:extLst>
          </p:cNvPr>
          <p:cNvSpPr>
            <a:spLocks noGrp="1"/>
          </p:cNvSpPr>
          <p:nvPr>
            <p:ph idx="1"/>
          </p:nvPr>
        </p:nvSpPr>
        <p:spPr>
          <a:xfrm>
            <a:off x="589146" y="1985094"/>
            <a:ext cx="4684603" cy="4356564"/>
          </a:xfrm>
        </p:spPr>
        <p:txBody>
          <a:bodyPr/>
          <a:lstStyle/>
          <a:p>
            <a:pPr eaLnBrk="1" hangingPunct="1">
              <a:spcBef>
                <a:spcPct val="0"/>
              </a:spcBef>
              <a:buFontTx/>
              <a:buNone/>
            </a:pPr>
            <a:r>
              <a:rPr lang="en-GB" altLang="en-US" sz="2000">
                <a:solidFill>
                  <a:srgbClr val="000000"/>
                </a:solidFill>
              </a:rPr>
              <a:t>It was dissolved in 1536 and the estate passed into the hands of Ralph Worsley of Lancashire. After the buildings fell into ruins, the chapter house chapel survived as a place of worship. Services were later held in the adjoining St Mary's parish church. </a:t>
            </a:r>
          </a:p>
          <a:p>
            <a:pPr eaLnBrk="1" hangingPunct="1">
              <a:spcBef>
                <a:spcPct val="0"/>
              </a:spcBef>
              <a:buFontTx/>
              <a:buNone/>
            </a:pPr>
            <a:endParaRPr lang="en-GB" altLang="en-US" sz="2000">
              <a:solidFill>
                <a:srgbClr val="000000"/>
              </a:solidFill>
            </a:endParaRPr>
          </a:p>
          <a:p>
            <a:pPr eaLnBrk="1" hangingPunct="1">
              <a:spcBef>
                <a:spcPct val="0"/>
              </a:spcBef>
              <a:buFontTx/>
              <a:buNone/>
            </a:pPr>
            <a:r>
              <a:rPr lang="en-GB" altLang="en-US" sz="2000">
                <a:solidFill>
                  <a:srgbClr val="000000"/>
                </a:solidFill>
              </a:rPr>
              <a:t>The remains were restored in 1896 when they became the property of Birkenhead Corporation. </a:t>
            </a:r>
          </a:p>
          <a:p>
            <a:endParaRPr lang="en-US"/>
          </a:p>
        </p:txBody>
      </p:sp>
      <p:pic>
        <p:nvPicPr>
          <p:cNvPr id="5" name="Picture 2" descr="A photo of a ruined abbey showing two sides of walls and doorway arch. There is a tall lamppost in front, grass and trees. ">
            <a:extLst>
              <a:ext uri="{FF2B5EF4-FFF2-40B4-BE49-F238E27FC236}">
                <a16:creationId xmlns:a16="http://schemas.microsoft.com/office/drawing/2014/main" id="{B43DB017-4962-8796-BA14-F767761F0B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1678" y="1985094"/>
            <a:ext cx="5696651" cy="3554321"/>
          </a:xfrm>
          <a:prstGeom prst="rect">
            <a:avLst/>
          </a:prstGeom>
          <a:noFill/>
          <a:ln>
            <a:noFill/>
          </a:ln>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37873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1E84C6-E1CE-E764-2292-9CF01E7D98D7}"/>
              </a:ext>
            </a:extLst>
          </p:cNvPr>
          <p:cNvSpPr>
            <a:spLocks noGrp="1"/>
          </p:cNvSpPr>
          <p:nvPr>
            <p:ph type="title"/>
          </p:nvPr>
        </p:nvSpPr>
        <p:spPr/>
        <p:txBody>
          <a:bodyPr>
            <a:normAutofit fontScale="90000"/>
          </a:bodyPr>
          <a:lstStyle/>
          <a:p>
            <a:r>
              <a:rPr lang="en-GB"/>
              <a:t>Your table will look something like this, but with even more examples</a:t>
            </a:r>
          </a:p>
        </p:txBody>
      </p:sp>
      <p:graphicFrame>
        <p:nvGraphicFramePr>
          <p:cNvPr id="8" name="Table 7" descr="Table">
            <a:extLst>
              <a:ext uri="{FF2B5EF4-FFF2-40B4-BE49-F238E27FC236}">
                <a16:creationId xmlns:a16="http://schemas.microsoft.com/office/drawing/2014/main" id="{116A887E-5D2A-726D-23BE-3C03309F3EEC}"/>
              </a:ext>
            </a:extLst>
          </p:cNvPr>
          <p:cNvGraphicFramePr>
            <a:graphicFrameLocks noGrp="1"/>
          </p:cNvGraphicFramePr>
          <p:nvPr/>
        </p:nvGraphicFramePr>
        <p:xfrm>
          <a:off x="719714" y="1254643"/>
          <a:ext cx="10253086" cy="5238232"/>
        </p:xfrm>
        <a:graphic>
          <a:graphicData uri="http://schemas.openxmlformats.org/drawingml/2006/table">
            <a:tbl>
              <a:tblPr firstRow="1"/>
              <a:tblGrid>
                <a:gridCol w="4660360">
                  <a:extLst>
                    <a:ext uri="{9D8B030D-6E8A-4147-A177-3AD203B41FA5}">
                      <a16:colId xmlns:a16="http://schemas.microsoft.com/office/drawing/2014/main" val="20000"/>
                    </a:ext>
                  </a:extLst>
                </a:gridCol>
                <a:gridCol w="5592726">
                  <a:extLst>
                    <a:ext uri="{9D8B030D-6E8A-4147-A177-3AD203B41FA5}">
                      <a16:colId xmlns:a16="http://schemas.microsoft.com/office/drawing/2014/main" val="20001"/>
                    </a:ext>
                  </a:extLst>
                </a:gridCol>
              </a:tblGrid>
              <a:tr h="269539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1" i="0" u="none" strike="noStrike" cap="none" normalizeH="0" baseline="0">
                          <a:ln>
                            <a:noFill/>
                          </a:ln>
                          <a:solidFill>
                            <a:schemeClr val="tx1"/>
                          </a:solidFill>
                          <a:effectLst/>
                          <a:latin typeface="Arial" charset="0"/>
                        </a:rPr>
                        <a:t>On churches, cathedrals and monks (Cultural Effects – At the time)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800" b="0" i="0" u="none" strike="noStrike" cap="none" normalizeH="0" baseline="0">
                          <a:ln>
                            <a:noFill/>
                          </a:ln>
                          <a:solidFill>
                            <a:schemeClr val="tx1"/>
                          </a:solidFill>
                          <a:effectLst/>
                          <a:latin typeface="Arial" charset="0"/>
                        </a:rPr>
                        <a:t>Six new cathedrals were created</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GB" sz="1800" b="0" i="0" u="none" strike="noStrike" cap="none" normalizeH="0" baseline="0">
                        <a:ln>
                          <a:noFill/>
                        </a:ln>
                        <a:solidFill>
                          <a:schemeClr val="tx1"/>
                        </a:solidFill>
                        <a:effectLst/>
                        <a:latin typeface="Arial" charset="0"/>
                      </a:endParaRPr>
                    </a:p>
                  </a:txBody>
                  <a:tcPr marL="91450" marR="91450" marT="45713" marB="45713"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DF5E5"/>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1800" b="1" i="0" u="none" strike="noStrike" cap="none" normalizeH="0" baseline="0">
                          <a:ln>
                            <a:noFill/>
                          </a:ln>
                          <a:solidFill>
                            <a:schemeClr val="tx1"/>
                          </a:solidFill>
                          <a:effectLst/>
                          <a:latin typeface="Arial" charset="0"/>
                        </a:rPr>
                        <a:t>On the poor, sick, travellers and education (Social Effects – The Poor)</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GB" sz="1800" b="0" i="0" u="none" strike="noStrike" cap="none" normalizeH="0" baseline="0">
                          <a:ln>
                            <a:noFill/>
                          </a:ln>
                          <a:solidFill>
                            <a:schemeClr val="tx1"/>
                          </a:solidFill>
                          <a:effectLst/>
                          <a:latin typeface="Arial" charset="0"/>
                        </a:rPr>
                        <a:t>Monasteries no longer provided accommodation for travellers</a:t>
                      </a: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endParaRPr kumimoji="0" lang="en-US" sz="1800" b="0" i="0" u="none" strike="noStrike" cap="none" normalizeH="0" baseline="0">
                        <a:ln>
                          <a:noFill/>
                        </a:ln>
                        <a:solidFill>
                          <a:schemeClr val="tx1"/>
                        </a:solidFill>
                        <a:effectLst/>
                        <a:latin typeface="Arial" charset="0"/>
                      </a:endParaRPr>
                    </a:p>
                  </a:txBody>
                  <a:tcPr marL="91450" marR="91450" marT="45713" marB="45713"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DF5E5"/>
                    </a:solidFill>
                  </a:tcPr>
                </a:tc>
                <a:extLst>
                  <a:ext uri="{0D108BD9-81ED-4DB2-BD59-A6C34878D82A}">
                    <a16:rowId xmlns:a16="http://schemas.microsoft.com/office/drawing/2014/main" val="10001"/>
                  </a:ext>
                </a:extLst>
              </a:tr>
              <a:tr h="2542842">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1" i="0" u="none" strike="noStrike" cap="none" normalizeH="0" baseline="0">
                          <a:ln>
                            <a:noFill/>
                          </a:ln>
                          <a:solidFill>
                            <a:schemeClr val="tx1"/>
                          </a:solidFill>
                          <a:effectLst/>
                          <a:latin typeface="Arial" charset="0"/>
                        </a:rPr>
                        <a:t>On the gentry, large landowners and society (Social Effects – The Rich</a:t>
                      </a:r>
                      <a:r>
                        <a:rPr kumimoji="0" lang="en-GB" sz="1800" b="0" i="0" u="none" strike="noStrike" cap="none" normalizeH="0" baseline="0">
                          <a:ln>
                            <a:noFill/>
                          </a:ln>
                          <a:solidFill>
                            <a:schemeClr val="tx1"/>
                          </a:solidFill>
                          <a:effectLst/>
                          <a:latin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800" b="0" i="0" u="none" strike="noStrike" cap="none" normalizeH="0" baseline="0">
                          <a:ln>
                            <a:noFill/>
                          </a:ln>
                          <a:solidFill>
                            <a:schemeClr val="tx1"/>
                          </a:solidFill>
                          <a:effectLst/>
                          <a:latin typeface="Arial" charset="0"/>
                        </a:rPr>
                        <a:t>Many younger sons of the gentry were able to buy property</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GB" sz="1800" b="0" i="0" u="none" strike="noStrike" cap="none" normalizeH="0" baseline="0">
                        <a:ln>
                          <a:noFill/>
                        </a:ln>
                        <a:solidFill>
                          <a:schemeClr val="tx1"/>
                        </a:solidFill>
                        <a:effectLst/>
                        <a:latin typeface="Arial" charset="0"/>
                      </a:endParaRPr>
                    </a:p>
                  </a:txBody>
                  <a:tcPr marT="45717" marB="45717"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1" i="0" u="none" strike="noStrike" cap="none" normalizeH="0" baseline="0">
                          <a:ln>
                            <a:noFill/>
                          </a:ln>
                          <a:solidFill>
                            <a:schemeClr val="tx1"/>
                          </a:solidFill>
                          <a:effectLst/>
                          <a:latin typeface="Arial" charset="0"/>
                        </a:rPr>
                        <a:t>On buildings/landscape/heritage (Cultural Effects – At the present)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800" b="0" i="0" u="none" strike="noStrike" cap="none" normalizeH="0" baseline="0">
                          <a:ln>
                            <a:noFill/>
                          </a:ln>
                          <a:solidFill>
                            <a:schemeClr val="tx1"/>
                          </a:solidFill>
                          <a:effectLst/>
                          <a:latin typeface="Arial" charset="0"/>
                        </a:rPr>
                        <a:t>Many monasteries became ruins and are now tourist attractions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GB" sz="1800" b="0" i="0" u="none" strike="noStrike" cap="none" normalizeH="0" baseline="0">
                        <a:ln>
                          <a:noFill/>
                        </a:ln>
                        <a:solidFill>
                          <a:schemeClr val="tx1"/>
                        </a:solidFill>
                        <a:effectLst/>
                        <a:latin typeface="Arial" charset="0"/>
                      </a:endParaRPr>
                    </a:p>
                  </a:txBody>
                  <a:tcPr marT="45717" marB="45717"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9446228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DBF55-A844-6170-4CF9-42EF1D563F2D}"/>
              </a:ext>
            </a:extLst>
          </p:cNvPr>
          <p:cNvSpPr>
            <a:spLocks noGrp="1"/>
          </p:cNvSpPr>
          <p:nvPr>
            <p:ph type="title"/>
          </p:nvPr>
        </p:nvSpPr>
        <p:spPr/>
        <p:txBody>
          <a:bodyPr/>
          <a:lstStyle/>
          <a:p>
            <a:pPr>
              <a:defRPr/>
            </a:pPr>
            <a:r>
              <a:rPr lang="en-GB" sz="3200" b="1" dirty="0"/>
              <a:t>TASK 1</a:t>
            </a:r>
          </a:p>
        </p:txBody>
      </p:sp>
      <p:sp>
        <p:nvSpPr>
          <p:cNvPr id="4" name="Picture 5">
            <a:extLst>
              <a:ext uri="{FF2B5EF4-FFF2-40B4-BE49-F238E27FC236}">
                <a16:creationId xmlns:a16="http://schemas.microsoft.com/office/drawing/2014/main" id="{FAB2D582-3B55-8FDD-0EA6-A429035A5DB0}"/>
              </a:ext>
              <a:ext uri="{C183D7F6-B498-43B3-948B-1728B52AA6E4}">
                <adec:decorative xmlns:adec="http://schemas.microsoft.com/office/drawing/2017/decorative" val="1"/>
              </a:ext>
            </a:extLst>
          </p:cNvPr>
          <p:cNvSpPr/>
          <p:nvPr/>
        </p:nvSpPr>
        <p:spPr>
          <a:xfrm>
            <a:off x="1215803" y="2537562"/>
            <a:ext cx="8953069" cy="3955312"/>
          </a:xfrm>
          <a:custGeom>
            <a:avLst/>
            <a:gdLst>
              <a:gd name="connsiteX0" fmla="*/ 2014951 w 4369304"/>
              <a:gd name="connsiteY0" fmla="*/ 4041708 h 4114026"/>
              <a:gd name="connsiteX1" fmla="*/ 1431807 w 4369304"/>
              <a:gd name="connsiteY1" fmla="*/ 4043255 h 4114026"/>
              <a:gd name="connsiteX2" fmla="*/ 1024998 w 4369304"/>
              <a:gd name="connsiteY2" fmla="*/ 4092757 h 4114026"/>
              <a:gd name="connsiteX3" fmla="*/ 817727 w 4369304"/>
              <a:gd name="connsiteY3" fmla="*/ 4111319 h 4114026"/>
              <a:gd name="connsiteX4" fmla="*/ 398544 w 4369304"/>
              <a:gd name="connsiteY4" fmla="*/ 4109773 h 4114026"/>
              <a:gd name="connsiteX5" fmla="*/ 185085 w 4369304"/>
              <a:gd name="connsiteY5" fmla="*/ 4077287 h 4114026"/>
              <a:gd name="connsiteX6" fmla="*/ 117026 w 4369304"/>
              <a:gd name="connsiteY6" fmla="*/ 3995301 h 4114026"/>
              <a:gd name="connsiteX7" fmla="*/ 70622 w 4369304"/>
              <a:gd name="connsiteY7" fmla="*/ 3767904 h 4114026"/>
              <a:gd name="connsiteX8" fmla="*/ 30405 w 4369304"/>
              <a:gd name="connsiteY8" fmla="*/ 3340955 h 4114026"/>
              <a:gd name="connsiteX9" fmla="*/ 1016 w 4369304"/>
              <a:gd name="connsiteY9" fmla="*/ 2784065 h 4114026"/>
              <a:gd name="connsiteX10" fmla="*/ 2563 w 4369304"/>
              <a:gd name="connsiteY10" fmla="*/ 2357115 h 4114026"/>
              <a:gd name="connsiteX11" fmla="*/ 18031 w 4369304"/>
              <a:gd name="connsiteY11" fmla="*/ 1815694 h 4114026"/>
              <a:gd name="connsiteX12" fmla="*/ 21124 w 4369304"/>
              <a:gd name="connsiteY12" fmla="*/ 1418136 h 4114026"/>
              <a:gd name="connsiteX13" fmla="*/ 47420 w 4369304"/>
              <a:gd name="connsiteY13" fmla="*/ 969530 h 4114026"/>
              <a:gd name="connsiteX14" fmla="*/ 155696 w 4369304"/>
              <a:gd name="connsiteY14" fmla="*/ 308997 h 4114026"/>
              <a:gd name="connsiteX15" fmla="*/ 233036 w 4369304"/>
              <a:gd name="connsiteY15" fmla="*/ 194525 h 4114026"/>
              <a:gd name="connsiteX16" fmla="*/ 429480 w 4369304"/>
              <a:gd name="connsiteY16" fmla="*/ 140383 h 4114026"/>
              <a:gd name="connsiteX17" fmla="*/ 605815 w 4369304"/>
              <a:gd name="connsiteY17" fmla="*/ 101710 h 4114026"/>
              <a:gd name="connsiteX18" fmla="*/ 943018 w 4369304"/>
              <a:gd name="connsiteY18" fmla="*/ 61490 h 4114026"/>
              <a:gd name="connsiteX19" fmla="*/ 1526162 w 4369304"/>
              <a:gd name="connsiteY19" fmla="*/ 93975 h 4114026"/>
              <a:gd name="connsiteX20" fmla="*/ 1833975 w 4369304"/>
              <a:gd name="connsiteY20" fmla="*/ 128007 h 4114026"/>
              <a:gd name="connsiteX21" fmla="*/ 2621297 w 4369304"/>
              <a:gd name="connsiteY21" fmla="*/ 118726 h 4114026"/>
              <a:gd name="connsiteX22" fmla="*/ 3040480 w 4369304"/>
              <a:gd name="connsiteY22" fmla="*/ 90881 h 4114026"/>
              <a:gd name="connsiteX23" fmla="*/ 3309624 w 4369304"/>
              <a:gd name="connsiteY23" fmla="*/ 53755 h 4114026"/>
              <a:gd name="connsiteX24" fmla="*/ 3736541 w 4369304"/>
              <a:gd name="connsiteY24" fmla="*/ 25911 h 4114026"/>
              <a:gd name="connsiteX25" fmla="*/ 4089211 w 4369304"/>
              <a:gd name="connsiteY25" fmla="*/ 1160 h 4114026"/>
              <a:gd name="connsiteX26" fmla="*/ 4158817 w 4369304"/>
              <a:gd name="connsiteY26" fmla="*/ 10442 h 4114026"/>
              <a:gd name="connsiteX27" fmla="*/ 4231517 w 4369304"/>
              <a:gd name="connsiteY27" fmla="*/ 120273 h 4114026"/>
              <a:gd name="connsiteX28" fmla="*/ 4260906 w 4369304"/>
              <a:gd name="connsiteY28" fmla="*/ 287340 h 4114026"/>
              <a:gd name="connsiteX29" fmla="*/ 4327419 w 4369304"/>
              <a:gd name="connsiteY29" fmla="*/ 650865 h 4114026"/>
              <a:gd name="connsiteX30" fmla="*/ 4367636 w 4369304"/>
              <a:gd name="connsiteY30" fmla="*/ 1071627 h 4114026"/>
              <a:gd name="connsiteX31" fmla="*/ 4362995 w 4369304"/>
              <a:gd name="connsiteY31" fmla="*/ 1305212 h 4114026"/>
              <a:gd name="connsiteX32" fmla="*/ 4347527 w 4369304"/>
              <a:gd name="connsiteY32" fmla="*/ 1792490 h 4114026"/>
              <a:gd name="connsiteX33" fmla="*/ 4332059 w 4369304"/>
              <a:gd name="connsiteY33" fmla="*/ 2171485 h 4114026"/>
              <a:gd name="connsiteX34" fmla="*/ 4328966 w 4369304"/>
              <a:gd name="connsiteY34" fmla="*/ 2760861 h 4114026"/>
              <a:gd name="connsiteX35" fmla="*/ 4305764 w 4369304"/>
              <a:gd name="connsiteY35" fmla="*/ 3384268 h 4114026"/>
              <a:gd name="connsiteX36" fmla="*/ 4285655 w 4369304"/>
              <a:gd name="connsiteY36" fmla="*/ 3628681 h 4114026"/>
              <a:gd name="connsiteX37" fmla="*/ 4256266 w 4369304"/>
              <a:gd name="connsiteY37" fmla="*/ 3795748 h 4114026"/>
              <a:gd name="connsiteX38" fmla="*/ 4177379 w 4369304"/>
              <a:gd name="connsiteY38" fmla="*/ 3885470 h 4114026"/>
              <a:gd name="connsiteX39" fmla="*/ 3540097 w 4369304"/>
              <a:gd name="connsiteY39" fmla="*/ 3934971 h 4114026"/>
              <a:gd name="connsiteX40" fmla="*/ 3236924 w 4369304"/>
              <a:gd name="connsiteY40" fmla="*/ 3973644 h 4114026"/>
              <a:gd name="connsiteX41" fmla="*/ 3111633 w 4369304"/>
              <a:gd name="connsiteY41" fmla="*/ 3987566 h 4114026"/>
              <a:gd name="connsiteX42" fmla="*/ 2861051 w 4369304"/>
              <a:gd name="connsiteY42" fmla="*/ 4030880 h 4114026"/>
              <a:gd name="connsiteX43" fmla="*/ 2621297 w 4369304"/>
              <a:gd name="connsiteY43" fmla="*/ 4061818 h 4114026"/>
              <a:gd name="connsiteX44" fmla="*/ 2016498 w 4369304"/>
              <a:gd name="connsiteY44" fmla="*/ 4050990 h 4114026"/>
              <a:gd name="connsiteX45" fmla="*/ 2014951 w 4369304"/>
              <a:gd name="connsiteY45" fmla="*/ 4041708 h 411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369304" h="4114026">
                <a:moveTo>
                  <a:pt x="2014951" y="4041708"/>
                </a:moveTo>
                <a:cubicBezTo>
                  <a:pt x="1820054" y="4041708"/>
                  <a:pt x="1626704" y="4035521"/>
                  <a:pt x="1431807" y="4043255"/>
                </a:cubicBezTo>
                <a:cubicBezTo>
                  <a:pt x="1295689" y="4049443"/>
                  <a:pt x="1161117" y="4075740"/>
                  <a:pt x="1024998" y="4092757"/>
                </a:cubicBezTo>
                <a:cubicBezTo>
                  <a:pt x="955392" y="4100491"/>
                  <a:pt x="887333" y="4111319"/>
                  <a:pt x="817727" y="4111319"/>
                </a:cubicBezTo>
                <a:cubicBezTo>
                  <a:pt x="678515" y="4114413"/>
                  <a:pt x="537756" y="4115960"/>
                  <a:pt x="398544" y="4109773"/>
                </a:cubicBezTo>
                <a:cubicBezTo>
                  <a:pt x="327391" y="4106679"/>
                  <a:pt x="256238" y="4088116"/>
                  <a:pt x="185085" y="4077287"/>
                </a:cubicBezTo>
                <a:cubicBezTo>
                  <a:pt x="152603" y="4071100"/>
                  <a:pt x="132494" y="4041708"/>
                  <a:pt x="117026" y="3995301"/>
                </a:cubicBezTo>
                <a:cubicBezTo>
                  <a:pt x="92277" y="3921049"/>
                  <a:pt x="76809" y="3845250"/>
                  <a:pt x="70622" y="3767904"/>
                </a:cubicBezTo>
                <a:cubicBezTo>
                  <a:pt x="56701" y="3625587"/>
                  <a:pt x="44326" y="3483271"/>
                  <a:pt x="30405" y="3340955"/>
                </a:cubicBezTo>
                <a:cubicBezTo>
                  <a:pt x="11844" y="3156872"/>
                  <a:pt x="2563" y="2969695"/>
                  <a:pt x="1016" y="2784065"/>
                </a:cubicBezTo>
                <a:cubicBezTo>
                  <a:pt x="-531" y="2641748"/>
                  <a:pt x="-531" y="2499432"/>
                  <a:pt x="2563" y="2357115"/>
                </a:cubicBezTo>
                <a:cubicBezTo>
                  <a:pt x="5656" y="2176126"/>
                  <a:pt x="13390" y="1996684"/>
                  <a:pt x="18031" y="1815694"/>
                </a:cubicBezTo>
                <a:cubicBezTo>
                  <a:pt x="21124" y="1682659"/>
                  <a:pt x="21124" y="1551171"/>
                  <a:pt x="21124" y="1418136"/>
                </a:cubicBezTo>
                <a:cubicBezTo>
                  <a:pt x="21124" y="1266539"/>
                  <a:pt x="36592" y="1119581"/>
                  <a:pt x="47420" y="969530"/>
                </a:cubicBezTo>
                <a:cubicBezTo>
                  <a:pt x="64435" y="740587"/>
                  <a:pt x="106199" y="524018"/>
                  <a:pt x="155696" y="308997"/>
                </a:cubicBezTo>
                <a:cubicBezTo>
                  <a:pt x="169617" y="247120"/>
                  <a:pt x="192819" y="209994"/>
                  <a:pt x="233036" y="194525"/>
                </a:cubicBezTo>
                <a:cubicBezTo>
                  <a:pt x="296455" y="168227"/>
                  <a:pt x="362967" y="149664"/>
                  <a:pt x="429480" y="140383"/>
                </a:cubicBezTo>
                <a:cubicBezTo>
                  <a:pt x="489805" y="131101"/>
                  <a:pt x="548584" y="118726"/>
                  <a:pt x="605815" y="101710"/>
                </a:cubicBezTo>
                <a:cubicBezTo>
                  <a:pt x="715638" y="67678"/>
                  <a:pt x="830101" y="55302"/>
                  <a:pt x="943018" y="61490"/>
                </a:cubicBezTo>
                <a:cubicBezTo>
                  <a:pt x="1137915" y="70771"/>
                  <a:pt x="1331265" y="80053"/>
                  <a:pt x="1526162" y="93975"/>
                </a:cubicBezTo>
                <a:cubicBezTo>
                  <a:pt x="1628251" y="101710"/>
                  <a:pt x="1730340" y="126460"/>
                  <a:pt x="1833975" y="128007"/>
                </a:cubicBezTo>
                <a:cubicBezTo>
                  <a:pt x="2096932" y="131101"/>
                  <a:pt x="2358341" y="126460"/>
                  <a:pt x="2621297" y="118726"/>
                </a:cubicBezTo>
                <a:cubicBezTo>
                  <a:pt x="2760509" y="115632"/>
                  <a:pt x="2901268" y="103257"/>
                  <a:pt x="3040480" y="90881"/>
                </a:cubicBezTo>
                <a:cubicBezTo>
                  <a:pt x="3130195" y="83147"/>
                  <a:pt x="3219909" y="69225"/>
                  <a:pt x="3309624" y="53755"/>
                </a:cubicBezTo>
                <a:cubicBezTo>
                  <a:pt x="3451929" y="29005"/>
                  <a:pt x="3594235" y="27458"/>
                  <a:pt x="3736541" y="25911"/>
                </a:cubicBezTo>
                <a:cubicBezTo>
                  <a:pt x="3854098" y="24364"/>
                  <a:pt x="3971654" y="25911"/>
                  <a:pt x="4089211" y="1160"/>
                </a:cubicBezTo>
                <a:cubicBezTo>
                  <a:pt x="4112413" y="-1934"/>
                  <a:pt x="4137162" y="1160"/>
                  <a:pt x="4158817" y="10442"/>
                </a:cubicBezTo>
                <a:cubicBezTo>
                  <a:pt x="4194394" y="24364"/>
                  <a:pt x="4220689" y="61490"/>
                  <a:pt x="4231517" y="120273"/>
                </a:cubicBezTo>
                <a:cubicBezTo>
                  <a:pt x="4242345" y="175962"/>
                  <a:pt x="4250079" y="231651"/>
                  <a:pt x="4260906" y="287340"/>
                </a:cubicBezTo>
                <a:cubicBezTo>
                  <a:pt x="4282562" y="407999"/>
                  <a:pt x="4310404" y="527112"/>
                  <a:pt x="4327419" y="650865"/>
                </a:cubicBezTo>
                <a:cubicBezTo>
                  <a:pt x="4345980" y="790088"/>
                  <a:pt x="4358355" y="930858"/>
                  <a:pt x="4367636" y="1071627"/>
                </a:cubicBezTo>
                <a:cubicBezTo>
                  <a:pt x="4372276" y="1148973"/>
                  <a:pt x="4366089" y="1227866"/>
                  <a:pt x="4362995" y="1305212"/>
                </a:cubicBezTo>
                <a:cubicBezTo>
                  <a:pt x="4358355" y="1467638"/>
                  <a:pt x="4353714" y="1630064"/>
                  <a:pt x="4347527" y="1792490"/>
                </a:cubicBezTo>
                <a:cubicBezTo>
                  <a:pt x="4342887" y="1919338"/>
                  <a:pt x="4333606" y="2044638"/>
                  <a:pt x="4332059" y="2171485"/>
                </a:cubicBezTo>
                <a:cubicBezTo>
                  <a:pt x="4328966" y="2367944"/>
                  <a:pt x="4325872" y="2564402"/>
                  <a:pt x="4328966" y="2760861"/>
                </a:cubicBezTo>
                <a:cubicBezTo>
                  <a:pt x="4333606" y="2969695"/>
                  <a:pt x="4325872" y="3176981"/>
                  <a:pt x="4305764" y="3384268"/>
                </a:cubicBezTo>
                <a:cubicBezTo>
                  <a:pt x="4298030" y="3464708"/>
                  <a:pt x="4294936" y="3548242"/>
                  <a:pt x="4285655" y="3628681"/>
                </a:cubicBezTo>
                <a:cubicBezTo>
                  <a:pt x="4277921" y="3684370"/>
                  <a:pt x="4268640" y="3740059"/>
                  <a:pt x="4256266" y="3795748"/>
                </a:cubicBezTo>
                <a:cubicBezTo>
                  <a:pt x="4243891" y="3854531"/>
                  <a:pt x="4217596" y="3880829"/>
                  <a:pt x="4177379" y="3885470"/>
                </a:cubicBezTo>
                <a:cubicBezTo>
                  <a:pt x="3965467" y="3908673"/>
                  <a:pt x="3752009" y="3924143"/>
                  <a:pt x="3540097" y="3934971"/>
                </a:cubicBezTo>
                <a:cubicBezTo>
                  <a:pt x="3439555" y="3939612"/>
                  <a:pt x="3337466" y="3961269"/>
                  <a:pt x="3236924" y="3973644"/>
                </a:cubicBezTo>
                <a:cubicBezTo>
                  <a:pt x="3195160" y="3978285"/>
                  <a:pt x="3153397" y="3979831"/>
                  <a:pt x="3111633" y="3987566"/>
                </a:cubicBezTo>
                <a:cubicBezTo>
                  <a:pt x="3028106" y="4001489"/>
                  <a:pt x="2944578" y="4018504"/>
                  <a:pt x="2861051" y="4030880"/>
                </a:cubicBezTo>
                <a:cubicBezTo>
                  <a:pt x="2780618" y="4043255"/>
                  <a:pt x="2700184" y="4060271"/>
                  <a:pt x="2621297" y="4061818"/>
                </a:cubicBezTo>
                <a:cubicBezTo>
                  <a:pt x="2420213" y="4061818"/>
                  <a:pt x="2217582" y="4054084"/>
                  <a:pt x="2016498" y="4050990"/>
                </a:cubicBezTo>
                <a:lnTo>
                  <a:pt x="2014951" y="4041708"/>
                </a:lnTo>
                <a:close/>
              </a:path>
            </a:pathLst>
          </a:custGeom>
          <a:solidFill>
            <a:srgbClr val="ADD0F0"/>
          </a:solidFill>
          <a:ln w="15449"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D40F142D-5494-E334-FD87-80C6FF638F7F}"/>
              </a:ext>
            </a:extLst>
          </p:cNvPr>
          <p:cNvSpPr>
            <a:spLocks noGrp="1"/>
          </p:cNvSpPr>
          <p:nvPr>
            <p:ph idx="1"/>
          </p:nvPr>
        </p:nvSpPr>
        <p:spPr>
          <a:xfrm>
            <a:off x="2001167" y="3132984"/>
            <a:ext cx="7627377" cy="2987751"/>
          </a:xfrm>
        </p:spPr>
        <p:txBody>
          <a:bodyPr/>
          <a:lstStyle/>
          <a:p>
            <a:pPr eaLnBrk="1" hangingPunct="1">
              <a:spcBef>
                <a:spcPct val="0"/>
              </a:spcBef>
              <a:buFontTx/>
              <a:buNone/>
            </a:pPr>
            <a:r>
              <a:rPr lang="en-GB" altLang="en-US" sz="2400" dirty="0">
                <a:solidFill>
                  <a:srgbClr val="000000"/>
                </a:solidFill>
              </a:rPr>
              <a:t>Look through your tables and discuss as a class or group what effects it is quite easy to find evidence about and which are more difficult. </a:t>
            </a:r>
            <a:r>
              <a:rPr lang="en-GB" altLang="en-US" sz="2400" b="1" dirty="0">
                <a:solidFill>
                  <a:srgbClr val="000000"/>
                </a:solidFill>
              </a:rPr>
              <a:t>Why is this?</a:t>
            </a:r>
          </a:p>
          <a:p>
            <a:pPr eaLnBrk="1" hangingPunct="1">
              <a:spcBef>
                <a:spcPct val="0"/>
              </a:spcBef>
              <a:buFontTx/>
              <a:buNone/>
            </a:pPr>
            <a:endParaRPr lang="en-GB" altLang="en-US" sz="1200" dirty="0">
              <a:solidFill>
                <a:srgbClr val="000000"/>
              </a:solidFill>
            </a:endParaRPr>
          </a:p>
          <a:p>
            <a:pPr eaLnBrk="1" hangingPunct="1">
              <a:spcBef>
                <a:spcPct val="0"/>
              </a:spcBef>
              <a:buFontTx/>
              <a:buNone/>
            </a:pPr>
            <a:r>
              <a:rPr lang="en-GB" altLang="en-US" sz="2400" b="1" dirty="0">
                <a:solidFill>
                  <a:srgbClr val="000000"/>
                </a:solidFill>
              </a:rPr>
              <a:t>For each category think about what effect that outcome would have had on the local area and nationally; short and long term, who were the winners and losers?</a:t>
            </a:r>
          </a:p>
          <a:p>
            <a:pPr eaLnBrk="1" hangingPunct="1">
              <a:spcBef>
                <a:spcPct val="0"/>
              </a:spcBef>
              <a:buFontTx/>
              <a:buNone/>
            </a:pPr>
            <a:endParaRPr lang="en-GB" altLang="en-US" sz="1200" dirty="0">
              <a:solidFill>
                <a:srgbClr val="000000"/>
              </a:solidFill>
            </a:endParaRPr>
          </a:p>
        </p:txBody>
      </p:sp>
      <p:grpSp>
        <p:nvGrpSpPr>
          <p:cNvPr id="5" name="Class discussion">
            <a:extLst>
              <a:ext uri="{FF2B5EF4-FFF2-40B4-BE49-F238E27FC236}">
                <a16:creationId xmlns:a16="http://schemas.microsoft.com/office/drawing/2014/main" id="{5F4566AA-8CCF-9FA0-385A-B99C20914F55}"/>
              </a:ext>
              <a:ext uri="{C183D7F6-B498-43B3-948B-1728B52AA6E4}">
                <adec:decorative xmlns:adec="http://schemas.microsoft.com/office/drawing/2017/decorative" val="1"/>
              </a:ext>
            </a:extLst>
          </p:cNvPr>
          <p:cNvGrpSpPr/>
          <p:nvPr/>
        </p:nvGrpSpPr>
        <p:grpSpPr>
          <a:xfrm>
            <a:off x="6648535" y="668301"/>
            <a:ext cx="4375788" cy="1795906"/>
            <a:chOff x="4861119" y="126573"/>
            <a:chExt cx="4375788" cy="1795906"/>
          </a:xfrm>
        </p:grpSpPr>
        <p:sp>
          <p:nvSpPr>
            <p:cNvPr id="6" name="Washi">
              <a:extLst>
                <a:ext uri="{FF2B5EF4-FFF2-40B4-BE49-F238E27FC236}">
                  <a16:creationId xmlns:a16="http://schemas.microsoft.com/office/drawing/2014/main" id="{D1952156-9325-E343-5CA2-8957193155BB}"/>
                </a:ext>
                <a:ext uri="{C183D7F6-B498-43B3-948B-1728B52AA6E4}">
                  <adec:decorative xmlns:adec="http://schemas.microsoft.com/office/drawing/2017/decorative" val="1"/>
                </a:ext>
              </a:extLst>
            </p:cNvPr>
            <p:cNvSpPr/>
            <p:nvPr/>
          </p:nvSpPr>
          <p:spPr>
            <a:xfrm>
              <a:off x="5951538" y="1353621"/>
              <a:ext cx="2233239" cy="568858"/>
            </a:xfrm>
            <a:custGeom>
              <a:avLst/>
              <a:gdLst>
                <a:gd name="connsiteX0" fmla="*/ 0 w 1760422"/>
                <a:gd name="connsiteY0" fmla="*/ 418628 h 568858"/>
                <a:gd name="connsiteX1" fmla="*/ 0 w 1760422"/>
                <a:gd name="connsiteY1" fmla="*/ 404232 h 568858"/>
                <a:gd name="connsiteX2" fmla="*/ 1154 w 1760422"/>
                <a:gd name="connsiteY2" fmla="*/ 394254 h 568858"/>
                <a:gd name="connsiteX3" fmla="*/ 8220 w 1760422"/>
                <a:gd name="connsiteY3" fmla="*/ 341710 h 568858"/>
                <a:gd name="connsiteX4" fmla="*/ 11633 w 1760422"/>
                <a:gd name="connsiteY4" fmla="*/ 287547 h 568858"/>
                <a:gd name="connsiteX5" fmla="*/ 11865 w 1760422"/>
                <a:gd name="connsiteY5" fmla="*/ 228317 h 568858"/>
                <a:gd name="connsiteX6" fmla="*/ 11592 w 1760422"/>
                <a:gd name="connsiteY6" fmla="*/ 192982 h 568858"/>
                <a:gd name="connsiteX7" fmla="*/ 10056 w 1760422"/>
                <a:gd name="connsiteY7" fmla="*/ 153461 h 568858"/>
                <a:gd name="connsiteX8" fmla="*/ 10343 w 1760422"/>
                <a:gd name="connsiteY8" fmla="*/ 118133 h 568858"/>
                <a:gd name="connsiteX9" fmla="*/ 10595 w 1760422"/>
                <a:gd name="connsiteY9" fmla="*/ 98192 h 568858"/>
                <a:gd name="connsiteX10" fmla="*/ 15122 w 1760422"/>
                <a:gd name="connsiteY10" fmla="*/ 64134 h 568858"/>
                <a:gd name="connsiteX11" fmla="*/ 24317 w 1760422"/>
                <a:gd name="connsiteY11" fmla="*/ 32126 h 568858"/>
                <a:gd name="connsiteX12" fmla="*/ 66712 w 1760422"/>
                <a:gd name="connsiteY12" fmla="*/ 3832 h 568858"/>
                <a:gd name="connsiteX13" fmla="*/ 112070 w 1760422"/>
                <a:gd name="connsiteY13" fmla="*/ 663 h 568858"/>
                <a:gd name="connsiteX14" fmla="*/ 166494 w 1760422"/>
                <a:gd name="connsiteY14" fmla="*/ 417 h 568858"/>
                <a:gd name="connsiteX15" fmla="*/ 209278 w 1760422"/>
                <a:gd name="connsiteY15" fmla="*/ 76 h 568858"/>
                <a:gd name="connsiteX16" fmla="*/ 295160 w 1760422"/>
                <a:gd name="connsiteY16" fmla="*/ 2398 h 568858"/>
                <a:gd name="connsiteX17" fmla="*/ 380168 w 1760422"/>
                <a:gd name="connsiteY17" fmla="*/ 4973 h 568858"/>
                <a:gd name="connsiteX18" fmla="*/ 456506 w 1760422"/>
                <a:gd name="connsiteY18" fmla="*/ 6953 h 568858"/>
                <a:gd name="connsiteX19" fmla="*/ 527505 w 1760422"/>
                <a:gd name="connsiteY19" fmla="*/ 8285 h 568858"/>
                <a:gd name="connsiteX20" fmla="*/ 606342 w 1760422"/>
                <a:gd name="connsiteY20" fmla="*/ 10217 h 568858"/>
                <a:gd name="connsiteX21" fmla="*/ 690647 w 1760422"/>
                <a:gd name="connsiteY21" fmla="*/ 11474 h 568858"/>
                <a:gd name="connsiteX22" fmla="*/ 787445 w 1760422"/>
                <a:gd name="connsiteY22" fmla="*/ 12253 h 568858"/>
                <a:gd name="connsiteX23" fmla="*/ 854697 w 1760422"/>
                <a:gd name="connsiteY23" fmla="*/ 13489 h 568858"/>
                <a:gd name="connsiteX24" fmla="*/ 945644 w 1760422"/>
                <a:gd name="connsiteY24" fmla="*/ 14813 h 568858"/>
                <a:gd name="connsiteX25" fmla="*/ 1010875 w 1760422"/>
                <a:gd name="connsiteY25" fmla="*/ 15435 h 568858"/>
                <a:gd name="connsiteX26" fmla="*/ 1110131 w 1760422"/>
                <a:gd name="connsiteY26" fmla="*/ 16801 h 568858"/>
                <a:gd name="connsiteX27" fmla="*/ 1191869 w 1760422"/>
                <a:gd name="connsiteY27" fmla="*/ 18754 h 568858"/>
                <a:gd name="connsiteX28" fmla="*/ 1260240 w 1760422"/>
                <a:gd name="connsiteY28" fmla="*/ 21329 h 568858"/>
                <a:gd name="connsiteX29" fmla="*/ 1341022 w 1760422"/>
                <a:gd name="connsiteY29" fmla="*/ 24634 h 568858"/>
                <a:gd name="connsiteX30" fmla="*/ 1395637 w 1760422"/>
                <a:gd name="connsiteY30" fmla="*/ 27407 h 568858"/>
                <a:gd name="connsiteX31" fmla="*/ 1477464 w 1760422"/>
                <a:gd name="connsiteY31" fmla="*/ 32453 h 568858"/>
                <a:gd name="connsiteX32" fmla="*/ 1530775 w 1760422"/>
                <a:gd name="connsiteY32" fmla="*/ 35711 h 568858"/>
                <a:gd name="connsiteX33" fmla="*/ 1606553 w 1760422"/>
                <a:gd name="connsiteY33" fmla="*/ 44343 h 568858"/>
                <a:gd name="connsiteX34" fmla="*/ 1698245 w 1760422"/>
                <a:gd name="connsiteY34" fmla="*/ 71893 h 568858"/>
                <a:gd name="connsiteX35" fmla="*/ 1746586 w 1760422"/>
                <a:gd name="connsiteY35" fmla="*/ 115941 h 568858"/>
                <a:gd name="connsiteX36" fmla="*/ 1754492 w 1760422"/>
                <a:gd name="connsiteY36" fmla="*/ 149500 h 568858"/>
                <a:gd name="connsiteX37" fmla="*/ 1758212 w 1760422"/>
                <a:gd name="connsiteY37" fmla="*/ 214098 h 568858"/>
                <a:gd name="connsiteX38" fmla="*/ 1756205 w 1760422"/>
                <a:gd name="connsiteY38" fmla="*/ 258850 h 568858"/>
                <a:gd name="connsiteX39" fmla="*/ 1755946 w 1760422"/>
                <a:gd name="connsiteY39" fmla="*/ 311525 h 568858"/>
                <a:gd name="connsiteX40" fmla="*/ 1759980 w 1760422"/>
                <a:gd name="connsiteY40" fmla="*/ 372503 h 568858"/>
                <a:gd name="connsiteX41" fmla="*/ 1756608 w 1760422"/>
                <a:gd name="connsiteY41" fmla="*/ 424638 h 568858"/>
                <a:gd name="connsiteX42" fmla="*/ 1745214 w 1760422"/>
                <a:gd name="connsiteY42" fmla="*/ 482003 h 568858"/>
                <a:gd name="connsiteX43" fmla="*/ 1722624 w 1760422"/>
                <a:gd name="connsiteY43" fmla="*/ 535647 h 568858"/>
                <a:gd name="connsiteX44" fmla="*/ 1697433 w 1760422"/>
                <a:gd name="connsiteY44" fmla="*/ 553724 h 568858"/>
                <a:gd name="connsiteX45" fmla="*/ 1676822 w 1760422"/>
                <a:gd name="connsiteY45" fmla="*/ 558416 h 568858"/>
                <a:gd name="connsiteX46" fmla="*/ 1619675 w 1760422"/>
                <a:gd name="connsiteY46" fmla="*/ 563634 h 568858"/>
                <a:gd name="connsiteX47" fmla="*/ 1549720 w 1760422"/>
                <a:gd name="connsiteY47" fmla="*/ 566912 h 568858"/>
                <a:gd name="connsiteX48" fmla="*/ 1461687 w 1760422"/>
                <a:gd name="connsiteY48" fmla="*/ 568326 h 568858"/>
                <a:gd name="connsiteX49" fmla="*/ 1403946 w 1760422"/>
                <a:gd name="connsiteY49" fmla="*/ 568844 h 568858"/>
                <a:gd name="connsiteX50" fmla="*/ 1227410 w 1760422"/>
                <a:gd name="connsiteY50" fmla="*/ 567711 h 568858"/>
                <a:gd name="connsiteX51" fmla="*/ 1161059 w 1760422"/>
                <a:gd name="connsiteY51" fmla="*/ 565785 h 568858"/>
                <a:gd name="connsiteX52" fmla="*/ 1099344 w 1760422"/>
                <a:gd name="connsiteY52" fmla="*/ 563245 h 568858"/>
                <a:gd name="connsiteX53" fmla="*/ 1039589 w 1760422"/>
                <a:gd name="connsiteY53" fmla="*/ 561879 h 568858"/>
                <a:gd name="connsiteX54" fmla="*/ 962322 w 1760422"/>
                <a:gd name="connsiteY54" fmla="*/ 561100 h 568858"/>
                <a:gd name="connsiteX55" fmla="*/ 932031 w 1760422"/>
                <a:gd name="connsiteY55" fmla="*/ 560328 h 568858"/>
                <a:gd name="connsiteX56" fmla="*/ 882796 w 1760422"/>
                <a:gd name="connsiteY56" fmla="*/ 557843 h 568858"/>
                <a:gd name="connsiteX57" fmla="*/ 855905 w 1760422"/>
                <a:gd name="connsiteY57" fmla="*/ 556436 h 568858"/>
                <a:gd name="connsiteX58" fmla="*/ 798436 w 1760422"/>
                <a:gd name="connsiteY58" fmla="*/ 553267 h 568858"/>
                <a:gd name="connsiteX59" fmla="*/ 759141 w 1760422"/>
                <a:gd name="connsiteY59" fmla="*/ 551218 h 568858"/>
                <a:gd name="connsiteX60" fmla="*/ 702082 w 1760422"/>
                <a:gd name="connsiteY60" fmla="*/ 548036 h 568858"/>
                <a:gd name="connsiteX61" fmla="*/ 664036 w 1760422"/>
                <a:gd name="connsiteY61" fmla="*/ 545987 h 568858"/>
                <a:gd name="connsiteX62" fmla="*/ 612404 w 1760422"/>
                <a:gd name="connsiteY62" fmla="*/ 542818 h 568858"/>
                <a:gd name="connsiteX63" fmla="*/ 578953 w 1760422"/>
                <a:gd name="connsiteY63" fmla="*/ 540769 h 568858"/>
                <a:gd name="connsiteX64" fmla="*/ 527751 w 1760422"/>
                <a:gd name="connsiteY64" fmla="*/ 537614 h 568858"/>
                <a:gd name="connsiteX65" fmla="*/ 490968 w 1760422"/>
                <a:gd name="connsiteY65" fmla="*/ 535511 h 568858"/>
                <a:gd name="connsiteX66" fmla="*/ 442647 w 1760422"/>
                <a:gd name="connsiteY66" fmla="*/ 532444 h 568858"/>
                <a:gd name="connsiteX67" fmla="*/ 405857 w 1760422"/>
                <a:gd name="connsiteY67" fmla="*/ 530286 h 568858"/>
                <a:gd name="connsiteX68" fmla="*/ 343255 w 1760422"/>
                <a:gd name="connsiteY68" fmla="*/ 525178 h 568858"/>
                <a:gd name="connsiteX69" fmla="*/ 294149 w 1760422"/>
                <a:gd name="connsiteY69" fmla="*/ 519428 h 568858"/>
                <a:gd name="connsiteX70" fmla="*/ 233390 w 1760422"/>
                <a:gd name="connsiteY70" fmla="*/ 514647 h 568858"/>
                <a:gd name="connsiteX71" fmla="*/ 215517 w 1760422"/>
                <a:gd name="connsiteY71" fmla="*/ 514647 h 568858"/>
                <a:gd name="connsiteX72" fmla="*/ 199433 w 1760422"/>
                <a:gd name="connsiteY72" fmla="*/ 513596 h 568858"/>
                <a:gd name="connsiteX73" fmla="*/ 166883 w 1760422"/>
                <a:gd name="connsiteY73" fmla="*/ 507449 h 568858"/>
                <a:gd name="connsiteX74" fmla="*/ 121484 w 1760422"/>
                <a:gd name="connsiteY74" fmla="*/ 497526 h 568858"/>
                <a:gd name="connsiteX75" fmla="*/ 84913 w 1760422"/>
                <a:gd name="connsiteY75" fmla="*/ 483643 h 568858"/>
                <a:gd name="connsiteX76" fmla="*/ 27191 w 1760422"/>
                <a:gd name="connsiteY76" fmla="*/ 456653 h 568858"/>
                <a:gd name="connsiteX77" fmla="*/ 21730 w 1760422"/>
                <a:gd name="connsiteY77" fmla="*/ 453164 h 568858"/>
                <a:gd name="connsiteX78" fmla="*/ 2205 w 1760422"/>
                <a:gd name="connsiteY78" fmla="*/ 429842 h 568858"/>
                <a:gd name="connsiteX79" fmla="*/ 0 w 1760422"/>
                <a:gd name="connsiteY79" fmla="*/ 418628 h 568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760422" h="568858">
                  <a:moveTo>
                    <a:pt x="0" y="418628"/>
                  </a:moveTo>
                  <a:lnTo>
                    <a:pt x="0" y="404232"/>
                  </a:lnTo>
                  <a:cubicBezTo>
                    <a:pt x="375" y="400899"/>
                    <a:pt x="683" y="397573"/>
                    <a:pt x="1154" y="394254"/>
                  </a:cubicBezTo>
                  <a:cubicBezTo>
                    <a:pt x="3543" y="376730"/>
                    <a:pt x="6492" y="359261"/>
                    <a:pt x="8220" y="341710"/>
                  </a:cubicBezTo>
                  <a:cubicBezTo>
                    <a:pt x="10008" y="323694"/>
                    <a:pt x="11073" y="305617"/>
                    <a:pt x="11633" y="287547"/>
                  </a:cubicBezTo>
                  <a:cubicBezTo>
                    <a:pt x="12220" y="267817"/>
                    <a:pt x="11879" y="248060"/>
                    <a:pt x="11865" y="228317"/>
                  </a:cubicBezTo>
                  <a:cubicBezTo>
                    <a:pt x="11865" y="216543"/>
                    <a:pt x="11865" y="204756"/>
                    <a:pt x="11592" y="192982"/>
                  </a:cubicBezTo>
                  <a:cubicBezTo>
                    <a:pt x="11244" y="179809"/>
                    <a:pt x="10295" y="166642"/>
                    <a:pt x="10056" y="153461"/>
                  </a:cubicBezTo>
                  <a:cubicBezTo>
                    <a:pt x="9838" y="141681"/>
                    <a:pt x="10227" y="129907"/>
                    <a:pt x="10343" y="118133"/>
                  </a:cubicBezTo>
                  <a:cubicBezTo>
                    <a:pt x="10397" y="111489"/>
                    <a:pt x="9933" y="104803"/>
                    <a:pt x="10595" y="98192"/>
                  </a:cubicBezTo>
                  <a:cubicBezTo>
                    <a:pt x="11735" y="86814"/>
                    <a:pt x="13599" y="75485"/>
                    <a:pt x="15122" y="64134"/>
                  </a:cubicBezTo>
                  <a:cubicBezTo>
                    <a:pt x="16452" y="53041"/>
                    <a:pt x="19557" y="42233"/>
                    <a:pt x="24317" y="32126"/>
                  </a:cubicBezTo>
                  <a:cubicBezTo>
                    <a:pt x="32301" y="15725"/>
                    <a:pt x="48508" y="4908"/>
                    <a:pt x="66712" y="3832"/>
                  </a:cubicBezTo>
                  <a:cubicBezTo>
                    <a:pt x="81690" y="2009"/>
                    <a:pt x="96914" y="1100"/>
                    <a:pt x="112070" y="663"/>
                  </a:cubicBezTo>
                  <a:cubicBezTo>
                    <a:pt x="130188" y="110"/>
                    <a:pt x="148355" y="513"/>
                    <a:pt x="166494" y="417"/>
                  </a:cubicBezTo>
                  <a:cubicBezTo>
                    <a:pt x="180762" y="349"/>
                    <a:pt x="195023" y="-197"/>
                    <a:pt x="209278" y="76"/>
                  </a:cubicBezTo>
                  <a:cubicBezTo>
                    <a:pt x="237910" y="629"/>
                    <a:pt x="266528" y="1565"/>
                    <a:pt x="295160" y="2398"/>
                  </a:cubicBezTo>
                  <a:cubicBezTo>
                    <a:pt x="323498" y="3224"/>
                    <a:pt x="351823" y="4160"/>
                    <a:pt x="380168" y="4973"/>
                  </a:cubicBezTo>
                  <a:cubicBezTo>
                    <a:pt x="405605" y="5696"/>
                    <a:pt x="431051" y="6357"/>
                    <a:pt x="456506" y="6953"/>
                  </a:cubicBezTo>
                  <a:cubicBezTo>
                    <a:pt x="480161" y="7479"/>
                    <a:pt x="503843" y="7766"/>
                    <a:pt x="527505" y="8285"/>
                  </a:cubicBezTo>
                  <a:cubicBezTo>
                    <a:pt x="553796" y="8852"/>
                    <a:pt x="580072" y="9692"/>
                    <a:pt x="606342" y="10217"/>
                  </a:cubicBezTo>
                  <a:cubicBezTo>
                    <a:pt x="634437" y="10764"/>
                    <a:pt x="662538" y="11183"/>
                    <a:pt x="690647" y="11474"/>
                  </a:cubicBezTo>
                  <a:cubicBezTo>
                    <a:pt x="722904" y="11815"/>
                    <a:pt x="755175" y="11884"/>
                    <a:pt x="787445" y="12253"/>
                  </a:cubicBezTo>
                  <a:cubicBezTo>
                    <a:pt x="809865" y="12505"/>
                    <a:pt x="832270" y="13120"/>
                    <a:pt x="854697" y="13489"/>
                  </a:cubicBezTo>
                  <a:cubicBezTo>
                    <a:pt x="885008" y="13980"/>
                    <a:pt x="915324" y="14422"/>
                    <a:pt x="945644" y="14813"/>
                  </a:cubicBezTo>
                  <a:cubicBezTo>
                    <a:pt x="967381" y="15093"/>
                    <a:pt x="989125" y="15169"/>
                    <a:pt x="1010875" y="15435"/>
                  </a:cubicBezTo>
                  <a:cubicBezTo>
                    <a:pt x="1043951" y="15831"/>
                    <a:pt x="1077048" y="16220"/>
                    <a:pt x="1110131" y="16801"/>
                  </a:cubicBezTo>
                  <a:cubicBezTo>
                    <a:pt x="1137375" y="17293"/>
                    <a:pt x="1164621" y="17944"/>
                    <a:pt x="1191869" y="18754"/>
                  </a:cubicBezTo>
                  <a:cubicBezTo>
                    <a:pt x="1214671" y="19437"/>
                    <a:pt x="1237452" y="20427"/>
                    <a:pt x="1260240" y="21329"/>
                  </a:cubicBezTo>
                  <a:cubicBezTo>
                    <a:pt x="1287172" y="22394"/>
                    <a:pt x="1314097" y="23446"/>
                    <a:pt x="1341022" y="24634"/>
                  </a:cubicBezTo>
                  <a:cubicBezTo>
                    <a:pt x="1359227" y="25440"/>
                    <a:pt x="1377432" y="26364"/>
                    <a:pt x="1395637" y="27407"/>
                  </a:cubicBezTo>
                  <a:cubicBezTo>
                    <a:pt x="1422945" y="28998"/>
                    <a:pt x="1450177" y="30767"/>
                    <a:pt x="1477464" y="32453"/>
                  </a:cubicBezTo>
                  <a:cubicBezTo>
                    <a:pt x="1495214" y="33555"/>
                    <a:pt x="1512984" y="34641"/>
                    <a:pt x="1530775" y="35711"/>
                  </a:cubicBezTo>
                  <a:cubicBezTo>
                    <a:pt x="1556170" y="37242"/>
                    <a:pt x="1581465" y="40123"/>
                    <a:pt x="1606553" y="44343"/>
                  </a:cubicBezTo>
                  <a:cubicBezTo>
                    <a:pt x="1638223" y="49332"/>
                    <a:pt x="1669069" y="58599"/>
                    <a:pt x="1698245" y="71893"/>
                  </a:cubicBezTo>
                  <a:cubicBezTo>
                    <a:pt x="1720610" y="82355"/>
                    <a:pt x="1737841" y="96225"/>
                    <a:pt x="1746586" y="115941"/>
                  </a:cubicBezTo>
                  <a:cubicBezTo>
                    <a:pt x="1751205" y="126565"/>
                    <a:pt x="1753883" y="137931"/>
                    <a:pt x="1754492" y="149500"/>
                  </a:cubicBezTo>
                  <a:cubicBezTo>
                    <a:pt x="1755857" y="171040"/>
                    <a:pt x="1757727" y="192559"/>
                    <a:pt x="1758212" y="214098"/>
                  </a:cubicBezTo>
                  <a:cubicBezTo>
                    <a:pt x="1758540" y="229000"/>
                    <a:pt x="1756553" y="243929"/>
                    <a:pt x="1756205" y="258850"/>
                  </a:cubicBezTo>
                  <a:cubicBezTo>
                    <a:pt x="1755796" y="276402"/>
                    <a:pt x="1756273" y="293967"/>
                    <a:pt x="1755946" y="311525"/>
                  </a:cubicBezTo>
                  <a:cubicBezTo>
                    <a:pt x="1755570" y="331937"/>
                    <a:pt x="1758349" y="352193"/>
                    <a:pt x="1759980" y="372503"/>
                  </a:cubicBezTo>
                  <a:cubicBezTo>
                    <a:pt x="1761144" y="389954"/>
                    <a:pt x="1760010" y="407482"/>
                    <a:pt x="1756608" y="424638"/>
                  </a:cubicBezTo>
                  <a:cubicBezTo>
                    <a:pt x="1753085" y="443760"/>
                    <a:pt x="1749287" y="462882"/>
                    <a:pt x="1745214" y="482003"/>
                  </a:cubicBezTo>
                  <a:cubicBezTo>
                    <a:pt x="1741141" y="501152"/>
                    <a:pt x="1733475" y="519355"/>
                    <a:pt x="1722624" y="535647"/>
                  </a:cubicBezTo>
                  <a:cubicBezTo>
                    <a:pt x="1716704" y="544537"/>
                    <a:pt x="1707748" y="550964"/>
                    <a:pt x="1697433" y="553724"/>
                  </a:cubicBezTo>
                  <a:cubicBezTo>
                    <a:pt x="1690712" y="555883"/>
                    <a:pt x="1683815" y="557453"/>
                    <a:pt x="1676822" y="558416"/>
                  </a:cubicBezTo>
                  <a:cubicBezTo>
                    <a:pt x="1657830" y="560526"/>
                    <a:pt x="1638776" y="562405"/>
                    <a:pt x="1619675" y="563634"/>
                  </a:cubicBezTo>
                  <a:cubicBezTo>
                    <a:pt x="1596395" y="565150"/>
                    <a:pt x="1573077" y="566243"/>
                    <a:pt x="1549720" y="566912"/>
                  </a:cubicBezTo>
                  <a:cubicBezTo>
                    <a:pt x="1520364" y="567724"/>
                    <a:pt x="1491043" y="567936"/>
                    <a:pt x="1461687" y="568326"/>
                  </a:cubicBezTo>
                  <a:cubicBezTo>
                    <a:pt x="1442449" y="568592"/>
                    <a:pt x="1423197" y="568933"/>
                    <a:pt x="1403946" y="568844"/>
                  </a:cubicBezTo>
                  <a:cubicBezTo>
                    <a:pt x="1345107" y="568594"/>
                    <a:pt x="1286262" y="568216"/>
                    <a:pt x="1227410" y="567711"/>
                  </a:cubicBezTo>
                  <a:cubicBezTo>
                    <a:pt x="1205284" y="567492"/>
                    <a:pt x="1183158" y="566577"/>
                    <a:pt x="1161059" y="565785"/>
                  </a:cubicBezTo>
                  <a:cubicBezTo>
                    <a:pt x="1140483" y="565054"/>
                    <a:pt x="1119927" y="563921"/>
                    <a:pt x="1099344" y="563245"/>
                  </a:cubicBezTo>
                  <a:cubicBezTo>
                    <a:pt x="1079444" y="562596"/>
                    <a:pt x="1059516" y="562193"/>
                    <a:pt x="1039589" y="561879"/>
                  </a:cubicBezTo>
                  <a:cubicBezTo>
                    <a:pt x="1013845" y="561517"/>
                    <a:pt x="988080" y="561414"/>
                    <a:pt x="962322" y="561100"/>
                  </a:cubicBezTo>
                  <a:cubicBezTo>
                    <a:pt x="952218" y="560977"/>
                    <a:pt x="942121" y="560759"/>
                    <a:pt x="932031" y="560328"/>
                  </a:cubicBezTo>
                  <a:cubicBezTo>
                    <a:pt x="915613" y="559645"/>
                    <a:pt x="899215" y="558689"/>
                    <a:pt x="882796" y="557843"/>
                  </a:cubicBezTo>
                  <a:cubicBezTo>
                    <a:pt x="873825" y="557387"/>
                    <a:pt x="864862" y="556918"/>
                    <a:pt x="855905" y="556436"/>
                  </a:cubicBezTo>
                  <a:cubicBezTo>
                    <a:pt x="836744" y="555393"/>
                    <a:pt x="817588" y="554337"/>
                    <a:pt x="798436" y="553267"/>
                  </a:cubicBezTo>
                  <a:cubicBezTo>
                    <a:pt x="785336" y="552584"/>
                    <a:pt x="772242" y="551901"/>
                    <a:pt x="759141" y="551218"/>
                  </a:cubicBezTo>
                  <a:cubicBezTo>
                    <a:pt x="740121" y="550180"/>
                    <a:pt x="721102" y="549119"/>
                    <a:pt x="702082" y="548036"/>
                  </a:cubicBezTo>
                  <a:cubicBezTo>
                    <a:pt x="689398" y="547353"/>
                    <a:pt x="676713" y="546711"/>
                    <a:pt x="664036" y="545987"/>
                  </a:cubicBezTo>
                  <a:cubicBezTo>
                    <a:pt x="646818" y="544969"/>
                    <a:pt x="629608" y="543870"/>
                    <a:pt x="612404" y="542818"/>
                  </a:cubicBezTo>
                  <a:lnTo>
                    <a:pt x="578953" y="540769"/>
                  </a:lnTo>
                  <a:cubicBezTo>
                    <a:pt x="561885" y="539718"/>
                    <a:pt x="544818" y="538632"/>
                    <a:pt x="527751" y="537614"/>
                  </a:cubicBezTo>
                  <a:cubicBezTo>
                    <a:pt x="515463" y="536884"/>
                    <a:pt x="503215" y="536248"/>
                    <a:pt x="490968" y="535511"/>
                  </a:cubicBezTo>
                  <a:cubicBezTo>
                    <a:pt x="474857" y="534521"/>
                    <a:pt x="458752" y="533428"/>
                    <a:pt x="442647" y="532444"/>
                  </a:cubicBezTo>
                  <a:cubicBezTo>
                    <a:pt x="430359" y="531686"/>
                    <a:pt x="418071" y="531208"/>
                    <a:pt x="405857" y="530286"/>
                  </a:cubicBezTo>
                  <a:cubicBezTo>
                    <a:pt x="384974" y="528736"/>
                    <a:pt x="364084" y="527152"/>
                    <a:pt x="343255" y="525178"/>
                  </a:cubicBezTo>
                  <a:cubicBezTo>
                    <a:pt x="326830" y="523621"/>
                    <a:pt x="310390" y="521859"/>
                    <a:pt x="294149" y="519428"/>
                  </a:cubicBezTo>
                  <a:cubicBezTo>
                    <a:pt x="274111" y="515774"/>
                    <a:pt x="253753" y="514173"/>
                    <a:pt x="233390" y="514647"/>
                  </a:cubicBezTo>
                  <a:cubicBezTo>
                    <a:pt x="227464" y="514968"/>
                    <a:pt x="221470" y="514818"/>
                    <a:pt x="215517" y="514647"/>
                  </a:cubicBezTo>
                  <a:cubicBezTo>
                    <a:pt x="210139" y="514659"/>
                    <a:pt x="204765" y="514308"/>
                    <a:pt x="199433" y="513596"/>
                  </a:cubicBezTo>
                  <a:cubicBezTo>
                    <a:pt x="188510" y="511820"/>
                    <a:pt x="177683" y="509683"/>
                    <a:pt x="166883" y="507449"/>
                  </a:cubicBezTo>
                  <a:cubicBezTo>
                    <a:pt x="151679" y="504328"/>
                    <a:pt x="136203" y="501720"/>
                    <a:pt x="121484" y="497526"/>
                  </a:cubicBezTo>
                  <a:cubicBezTo>
                    <a:pt x="108981" y="493768"/>
                    <a:pt x="96760" y="489129"/>
                    <a:pt x="84913" y="483643"/>
                  </a:cubicBezTo>
                  <a:cubicBezTo>
                    <a:pt x="65422" y="475004"/>
                    <a:pt x="46389" y="465729"/>
                    <a:pt x="27191" y="456653"/>
                  </a:cubicBezTo>
                  <a:cubicBezTo>
                    <a:pt x="25249" y="455693"/>
                    <a:pt x="23417" y="454523"/>
                    <a:pt x="21730" y="453164"/>
                  </a:cubicBezTo>
                  <a:cubicBezTo>
                    <a:pt x="13149" y="446478"/>
                    <a:pt x="4478" y="439799"/>
                    <a:pt x="2205" y="429842"/>
                  </a:cubicBezTo>
                  <a:cubicBezTo>
                    <a:pt x="1290" y="426133"/>
                    <a:pt x="710" y="422384"/>
                    <a:pt x="0" y="418628"/>
                  </a:cubicBezTo>
                  <a:close/>
                </a:path>
              </a:pathLst>
            </a:custGeom>
            <a:solidFill>
              <a:srgbClr val="F192B4"/>
            </a:solidFill>
            <a:ln w="6793" cap="flat">
              <a:noFill/>
              <a:prstDash val="solid"/>
              <a:miter/>
            </a:ln>
          </p:spPr>
          <p:txBody>
            <a:bodyPr rtlCol="0" anchor="ctr"/>
            <a:lstStyle/>
            <a:p>
              <a:endParaRPr lang="en-US"/>
            </a:p>
          </p:txBody>
        </p:sp>
        <p:sp>
          <p:nvSpPr>
            <p:cNvPr id="7" name="Text Placeholder">
              <a:extLst>
                <a:ext uri="{FF2B5EF4-FFF2-40B4-BE49-F238E27FC236}">
                  <a16:creationId xmlns:a16="http://schemas.microsoft.com/office/drawing/2014/main" id="{FE6B36F2-045C-294B-E773-EA69D8A78AF6}"/>
                </a:ext>
              </a:extLst>
            </p:cNvPr>
            <p:cNvSpPr txBox="1">
              <a:spLocks/>
            </p:cNvSpPr>
            <p:nvPr/>
          </p:nvSpPr>
          <p:spPr>
            <a:xfrm>
              <a:off x="6056104" y="1503895"/>
              <a:ext cx="2115067" cy="293377"/>
            </a:xfrm>
            <a:prstGeom prst="rect">
              <a:avLst/>
            </a:prstGeom>
            <a:noFill/>
          </p:spPr>
          <p:txBody>
            <a:bodyPr anchor="ctr" anchorCtr="0">
              <a:normAutofit fontScale="85000" lnSpcReduction="20000"/>
            </a:bodyPr>
            <a:lstStyle>
              <a:lvl1pPr marL="0" indent="0" algn="ctr" defTabSz="914400" rtl="0" eaLnBrk="1" latinLnBrk="0" hangingPunct="1">
                <a:lnSpc>
                  <a:spcPct val="100000"/>
                </a:lnSpc>
                <a:spcBef>
                  <a:spcPts val="1000"/>
                </a:spcBef>
                <a:buFontTx/>
                <a:buNone/>
                <a:defRPr sz="1400" b="1" i="0" kern="1200" baseline="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a:t>Class discussion</a:t>
              </a:r>
            </a:p>
          </p:txBody>
        </p:sp>
        <p:pic>
          <p:nvPicPr>
            <p:cNvPr id="8" name="Icon" descr="Class discussion character icon">
              <a:extLst>
                <a:ext uri="{FF2B5EF4-FFF2-40B4-BE49-F238E27FC236}">
                  <a16:creationId xmlns:a16="http://schemas.microsoft.com/office/drawing/2014/main" id="{83F3E16A-F35F-0C0E-F5C7-022FA3EFE681}"/>
                </a:ext>
              </a:extLst>
            </p:cNvPr>
            <p:cNvPicPr>
              <a:picLocks noChangeAspect="1"/>
            </p:cNvPicPr>
            <p:nvPr/>
          </p:nvPicPr>
          <p:blipFill>
            <a:blip r:embed="rId3"/>
            <a:stretch>
              <a:fillRect/>
            </a:stretch>
          </p:blipFill>
          <p:spPr>
            <a:xfrm>
              <a:off x="4861119" y="126573"/>
              <a:ext cx="4375788" cy="1349386"/>
            </a:xfrm>
            <a:prstGeom prst="rect">
              <a:avLst/>
            </a:prstGeom>
          </p:spPr>
        </p:pic>
      </p:grpSp>
    </p:spTree>
    <p:extLst>
      <p:ext uri="{BB962C8B-B14F-4D97-AF65-F5344CB8AC3E}">
        <p14:creationId xmlns:p14="http://schemas.microsoft.com/office/powerpoint/2010/main" val="2174684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DBF55-A844-6170-4CF9-42EF1D563F2D}"/>
              </a:ext>
            </a:extLst>
          </p:cNvPr>
          <p:cNvSpPr>
            <a:spLocks noGrp="1"/>
          </p:cNvSpPr>
          <p:nvPr>
            <p:ph type="title"/>
          </p:nvPr>
        </p:nvSpPr>
        <p:spPr>
          <a:xfrm>
            <a:off x="357187" y="365126"/>
            <a:ext cx="8465971" cy="710288"/>
          </a:xfrm>
        </p:spPr>
        <p:txBody>
          <a:bodyPr/>
          <a:lstStyle/>
          <a:p>
            <a:pPr>
              <a:defRPr/>
            </a:pPr>
            <a:r>
              <a:rPr lang="en-GB" sz="3200" b="1" dirty="0"/>
              <a:t>TASK 2</a:t>
            </a:r>
          </a:p>
        </p:txBody>
      </p:sp>
      <p:grpSp>
        <p:nvGrpSpPr>
          <p:cNvPr id="5" name="Consider Char" descr="Consider Character">
            <a:extLst>
              <a:ext uri="{FF2B5EF4-FFF2-40B4-BE49-F238E27FC236}">
                <a16:creationId xmlns:a16="http://schemas.microsoft.com/office/drawing/2014/main" id="{2DD8E1D0-6088-ED32-3B5F-E1A24FC6BEF6}"/>
              </a:ext>
            </a:extLst>
          </p:cNvPr>
          <p:cNvGrpSpPr/>
          <p:nvPr/>
        </p:nvGrpSpPr>
        <p:grpSpPr>
          <a:xfrm>
            <a:off x="9116494" y="92531"/>
            <a:ext cx="1629448" cy="2098411"/>
            <a:chOff x="8257250" y="394378"/>
            <a:chExt cx="2568902" cy="3308244"/>
          </a:xfrm>
        </p:grpSpPr>
        <p:sp>
          <p:nvSpPr>
            <p:cNvPr id="6" name="Washi">
              <a:extLst>
                <a:ext uri="{FF2B5EF4-FFF2-40B4-BE49-F238E27FC236}">
                  <a16:creationId xmlns:a16="http://schemas.microsoft.com/office/drawing/2014/main" id="{EB99883F-82FC-7C45-FDB6-34CADA399064}"/>
                </a:ext>
                <a:ext uri="{C183D7F6-B498-43B3-948B-1728B52AA6E4}">
                  <adec:decorative xmlns:adec="http://schemas.microsoft.com/office/drawing/2017/decorative" val="1"/>
                </a:ext>
              </a:extLst>
            </p:cNvPr>
            <p:cNvSpPr txBox="1">
              <a:spLocks/>
            </p:cNvSpPr>
            <p:nvPr/>
          </p:nvSpPr>
          <p:spPr>
            <a:xfrm>
              <a:off x="8424752" y="394378"/>
              <a:ext cx="2233899" cy="681038"/>
            </a:xfrm>
            <a:prstGeom prst="rect">
              <a:avLst/>
            </a:prstGeom>
            <a:blipFill>
              <a:blip r:embed="rId2">
                <a:extLst>
                  <a:ext uri="{96DAC541-7B7A-43D3-8B79-37D633B846F1}">
                    <asvg:svgBlip xmlns:asvg="http://schemas.microsoft.com/office/drawing/2016/SVG/main" r:embed="rId3"/>
                  </a:ext>
                </a:extLst>
              </a:blip>
              <a:stretch>
                <a:fillRect l="-412" r="-412"/>
              </a:stretch>
            </a:blipFill>
          </p:spPr>
          <p:txBody>
            <a:bodyPr/>
            <a:lst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 </a:t>
              </a:r>
            </a:p>
          </p:txBody>
        </p:sp>
        <p:sp>
          <p:nvSpPr>
            <p:cNvPr id="7" name="Text Placeholder">
              <a:extLst>
                <a:ext uri="{FF2B5EF4-FFF2-40B4-BE49-F238E27FC236}">
                  <a16:creationId xmlns:a16="http://schemas.microsoft.com/office/drawing/2014/main" id="{83E8DC33-3809-D2B6-057B-EC5B1EDD3275}"/>
                </a:ext>
              </a:extLst>
            </p:cNvPr>
            <p:cNvSpPr txBox="1">
              <a:spLocks/>
            </p:cNvSpPr>
            <p:nvPr/>
          </p:nvSpPr>
          <p:spPr>
            <a:xfrm rot="21383919">
              <a:off x="8257250" y="580805"/>
              <a:ext cx="2568902" cy="414338"/>
            </a:xfrm>
            <a:prstGeom prst="rect">
              <a:avLst/>
            </a:prstGeom>
            <a:noFill/>
          </p:spPr>
          <p:txBody>
            <a:bodyPr anchor="ctr" anchorCtr="0">
              <a:normAutofit fontScale="25000" lnSpcReduction="20000"/>
            </a:bodyPr>
            <a:lstStyle>
              <a:lvl1pPr marL="0" indent="0" algn="ctr" defTabSz="914400" rtl="0" eaLnBrk="1" latinLnBrk="0" hangingPunct="1">
                <a:lnSpc>
                  <a:spcPct val="100000"/>
                </a:lnSpc>
                <a:spcBef>
                  <a:spcPts val="1000"/>
                </a:spcBef>
                <a:buFontTx/>
                <a:buNone/>
                <a:defRPr sz="1400" b="1" i="0" kern="1200" baseline="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5400">
                  <a:solidFill>
                    <a:srgbClr val="3F3F3F"/>
                  </a:solidFill>
                  <a:latin typeface="Helvetica" pitchFamily="2" charset="0"/>
                </a:rPr>
                <a:t>Consider</a:t>
              </a:r>
              <a:endParaRPr lang="en-GB" sz="5400">
                <a:solidFill>
                  <a:srgbClr val="3F3F3F"/>
                </a:solidFill>
                <a:effectLst/>
                <a:latin typeface="Helvetica" pitchFamily="2" charset="0"/>
              </a:endParaRPr>
            </a:p>
          </p:txBody>
        </p:sp>
        <p:pic>
          <p:nvPicPr>
            <p:cNvPr id="8" name="Consider-icon" descr="Consider character icon">
              <a:extLst>
                <a:ext uri="{FF2B5EF4-FFF2-40B4-BE49-F238E27FC236}">
                  <a16:creationId xmlns:a16="http://schemas.microsoft.com/office/drawing/2014/main" id="{5AD4011A-A135-942A-F0DB-FC49AEAB53F7}"/>
                </a:ext>
              </a:extLst>
            </p:cNvPr>
            <p:cNvPicPr>
              <a:picLocks noChangeAspect="1"/>
            </p:cNvPicPr>
            <p:nvPr/>
          </p:nvPicPr>
          <p:blipFill>
            <a:blip r:embed="rId4"/>
            <a:stretch>
              <a:fillRect/>
            </a:stretch>
          </p:blipFill>
          <p:spPr>
            <a:xfrm>
              <a:off x="8273064" y="1091568"/>
              <a:ext cx="2466497" cy="2611054"/>
            </a:xfrm>
            <a:prstGeom prst="rect">
              <a:avLst/>
            </a:prstGeom>
          </p:spPr>
        </p:pic>
      </p:grpSp>
      <p:sp>
        <p:nvSpPr>
          <p:cNvPr id="4" name="Picture 5" descr="Decorative shape">
            <a:extLst>
              <a:ext uri="{FF2B5EF4-FFF2-40B4-BE49-F238E27FC236}">
                <a16:creationId xmlns:a16="http://schemas.microsoft.com/office/drawing/2014/main" id="{FAB2D582-3B55-8FDD-0EA6-A429035A5DB0}"/>
              </a:ext>
            </a:extLst>
          </p:cNvPr>
          <p:cNvSpPr/>
          <p:nvPr/>
        </p:nvSpPr>
        <p:spPr>
          <a:xfrm>
            <a:off x="357187" y="2326104"/>
            <a:ext cx="10996613" cy="4166769"/>
          </a:xfrm>
          <a:custGeom>
            <a:avLst/>
            <a:gdLst>
              <a:gd name="connsiteX0" fmla="*/ 2014951 w 4369304"/>
              <a:gd name="connsiteY0" fmla="*/ 4041708 h 4114026"/>
              <a:gd name="connsiteX1" fmla="*/ 1431807 w 4369304"/>
              <a:gd name="connsiteY1" fmla="*/ 4043255 h 4114026"/>
              <a:gd name="connsiteX2" fmla="*/ 1024998 w 4369304"/>
              <a:gd name="connsiteY2" fmla="*/ 4092757 h 4114026"/>
              <a:gd name="connsiteX3" fmla="*/ 817727 w 4369304"/>
              <a:gd name="connsiteY3" fmla="*/ 4111319 h 4114026"/>
              <a:gd name="connsiteX4" fmla="*/ 398544 w 4369304"/>
              <a:gd name="connsiteY4" fmla="*/ 4109773 h 4114026"/>
              <a:gd name="connsiteX5" fmla="*/ 185085 w 4369304"/>
              <a:gd name="connsiteY5" fmla="*/ 4077287 h 4114026"/>
              <a:gd name="connsiteX6" fmla="*/ 117026 w 4369304"/>
              <a:gd name="connsiteY6" fmla="*/ 3995301 h 4114026"/>
              <a:gd name="connsiteX7" fmla="*/ 70622 w 4369304"/>
              <a:gd name="connsiteY7" fmla="*/ 3767904 h 4114026"/>
              <a:gd name="connsiteX8" fmla="*/ 30405 w 4369304"/>
              <a:gd name="connsiteY8" fmla="*/ 3340955 h 4114026"/>
              <a:gd name="connsiteX9" fmla="*/ 1016 w 4369304"/>
              <a:gd name="connsiteY9" fmla="*/ 2784065 h 4114026"/>
              <a:gd name="connsiteX10" fmla="*/ 2563 w 4369304"/>
              <a:gd name="connsiteY10" fmla="*/ 2357115 h 4114026"/>
              <a:gd name="connsiteX11" fmla="*/ 18031 w 4369304"/>
              <a:gd name="connsiteY11" fmla="*/ 1815694 h 4114026"/>
              <a:gd name="connsiteX12" fmla="*/ 21124 w 4369304"/>
              <a:gd name="connsiteY12" fmla="*/ 1418136 h 4114026"/>
              <a:gd name="connsiteX13" fmla="*/ 47420 w 4369304"/>
              <a:gd name="connsiteY13" fmla="*/ 969530 h 4114026"/>
              <a:gd name="connsiteX14" fmla="*/ 155696 w 4369304"/>
              <a:gd name="connsiteY14" fmla="*/ 308997 h 4114026"/>
              <a:gd name="connsiteX15" fmla="*/ 233036 w 4369304"/>
              <a:gd name="connsiteY15" fmla="*/ 194525 h 4114026"/>
              <a:gd name="connsiteX16" fmla="*/ 429480 w 4369304"/>
              <a:gd name="connsiteY16" fmla="*/ 140383 h 4114026"/>
              <a:gd name="connsiteX17" fmla="*/ 605815 w 4369304"/>
              <a:gd name="connsiteY17" fmla="*/ 101710 h 4114026"/>
              <a:gd name="connsiteX18" fmla="*/ 943018 w 4369304"/>
              <a:gd name="connsiteY18" fmla="*/ 61490 h 4114026"/>
              <a:gd name="connsiteX19" fmla="*/ 1526162 w 4369304"/>
              <a:gd name="connsiteY19" fmla="*/ 93975 h 4114026"/>
              <a:gd name="connsiteX20" fmla="*/ 1833975 w 4369304"/>
              <a:gd name="connsiteY20" fmla="*/ 128007 h 4114026"/>
              <a:gd name="connsiteX21" fmla="*/ 2621297 w 4369304"/>
              <a:gd name="connsiteY21" fmla="*/ 118726 h 4114026"/>
              <a:gd name="connsiteX22" fmla="*/ 3040480 w 4369304"/>
              <a:gd name="connsiteY22" fmla="*/ 90881 h 4114026"/>
              <a:gd name="connsiteX23" fmla="*/ 3309624 w 4369304"/>
              <a:gd name="connsiteY23" fmla="*/ 53755 h 4114026"/>
              <a:gd name="connsiteX24" fmla="*/ 3736541 w 4369304"/>
              <a:gd name="connsiteY24" fmla="*/ 25911 h 4114026"/>
              <a:gd name="connsiteX25" fmla="*/ 4089211 w 4369304"/>
              <a:gd name="connsiteY25" fmla="*/ 1160 h 4114026"/>
              <a:gd name="connsiteX26" fmla="*/ 4158817 w 4369304"/>
              <a:gd name="connsiteY26" fmla="*/ 10442 h 4114026"/>
              <a:gd name="connsiteX27" fmla="*/ 4231517 w 4369304"/>
              <a:gd name="connsiteY27" fmla="*/ 120273 h 4114026"/>
              <a:gd name="connsiteX28" fmla="*/ 4260906 w 4369304"/>
              <a:gd name="connsiteY28" fmla="*/ 287340 h 4114026"/>
              <a:gd name="connsiteX29" fmla="*/ 4327419 w 4369304"/>
              <a:gd name="connsiteY29" fmla="*/ 650865 h 4114026"/>
              <a:gd name="connsiteX30" fmla="*/ 4367636 w 4369304"/>
              <a:gd name="connsiteY30" fmla="*/ 1071627 h 4114026"/>
              <a:gd name="connsiteX31" fmla="*/ 4362995 w 4369304"/>
              <a:gd name="connsiteY31" fmla="*/ 1305212 h 4114026"/>
              <a:gd name="connsiteX32" fmla="*/ 4347527 w 4369304"/>
              <a:gd name="connsiteY32" fmla="*/ 1792490 h 4114026"/>
              <a:gd name="connsiteX33" fmla="*/ 4332059 w 4369304"/>
              <a:gd name="connsiteY33" fmla="*/ 2171485 h 4114026"/>
              <a:gd name="connsiteX34" fmla="*/ 4328966 w 4369304"/>
              <a:gd name="connsiteY34" fmla="*/ 2760861 h 4114026"/>
              <a:gd name="connsiteX35" fmla="*/ 4305764 w 4369304"/>
              <a:gd name="connsiteY35" fmla="*/ 3384268 h 4114026"/>
              <a:gd name="connsiteX36" fmla="*/ 4285655 w 4369304"/>
              <a:gd name="connsiteY36" fmla="*/ 3628681 h 4114026"/>
              <a:gd name="connsiteX37" fmla="*/ 4256266 w 4369304"/>
              <a:gd name="connsiteY37" fmla="*/ 3795748 h 4114026"/>
              <a:gd name="connsiteX38" fmla="*/ 4177379 w 4369304"/>
              <a:gd name="connsiteY38" fmla="*/ 3885470 h 4114026"/>
              <a:gd name="connsiteX39" fmla="*/ 3540097 w 4369304"/>
              <a:gd name="connsiteY39" fmla="*/ 3934971 h 4114026"/>
              <a:gd name="connsiteX40" fmla="*/ 3236924 w 4369304"/>
              <a:gd name="connsiteY40" fmla="*/ 3973644 h 4114026"/>
              <a:gd name="connsiteX41" fmla="*/ 3111633 w 4369304"/>
              <a:gd name="connsiteY41" fmla="*/ 3987566 h 4114026"/>
              <a:gd name="connsiteX42" fmla="*/ 2861051 w 4369304"/>
              <a:gd name="connsiteY42" fmla="*/ 4030880 h 4114026"/>
              <a:gd name="connsiteX43" fmla="*/ 2621297 w 4369304"/>
              <a:gd name="connsiteY43" fmla="*/ 4061818 h 4114026"/>
              <a:gd name="connsiteX44" fmla="*/ 2016498 w 4369304"/>
              <a:gd name="connsiteY44" fmla="*/ 4050990 h 4114026"/>
              <a:gd name="connsiteX45" fmla="*/ 2014951 w 4369304"/>
              <a:gd name="connsiteY45" fmla="*/ 4041708 h 411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369304" h="4114026">
                <a:moveTo>
                  <a:pt x="2014951" y="4041708"/>
                </a:moveTo>
                <a:cubicBezTo>
                  <a:pt x="1820054" y="4041708"/>
                  <a:pt x="1626704" y="4035521"/>
                  <a:pt x="1431807" y="4043255"/>
                </a:cubicBezTo>
                <a:cubicBezTo>
                  <a:pt x="1295689" y="4049443"/>
                  <a:pt x="1161117" y="4075740"/>
                  <a:pt x="1024998" y="4092757"/>
                </a:cubicBezTo>
                <a:cubicBezTo>
                  <a:pt x="955392" y="4100491"/>
                  <a:pt x="887333" y="4111319"/>
                  <a:pt x="817727" y="4111319"/>
                </a:cubicBezTo>
                <a:cubicBezTo>
                  <a:pt x="678515" y="4114413"/>
                  <a:pt x="537756" y="4115960"/>
                  <a:pt x="398544" y="4109773"/>
                </a:cubicBezTo>
                <a:cubicBezTo>
                  <a:pt x="327391" y="4106679"/>
                  <a:pt x="256238" y="4088116"/>
                  <a:pt x="185085" y="4077287"/>
                </a:cubicBezTo>
                <a:cubicBezTo>
                  <a:pt x="152603" y="4071100"/>
                  <a:pt x="132494" y="4041708"/>
                  <a:pt x="117026" y="3995301"/>
                </a:cubicBezTo>
                <a:cubicBezTo>
                  <a:pt x="92277" y="3921049"/>
                  <a:pt x="76809" y="3845250"/>
                  <a:pt x="70622" y="3767904"/>
                </a:cubicBezTo>
                <a:cubicBezTo>
                  <a:pt x="56701" y="3625587"/>
                  <a:pt x="44326" y="3483271"/>
                  <a:pt x="30405" y="3340955"/>
                </a:cubicBezTo>
                <a:cubicBezTo>
                  <a:pt x="11844" y="3156872"/>
                  <a:pt x="2563" y="2969695"/>
                  <a:pt x="1016" y="2784065"/>
                </a:cubicBezTo>
                <a:cubicBezTo>
                  <a:pt x="-531" y="2641748"/>
                  <a:pt x="-531" y="2499432"/>
                  <a:pt x="2563" y="2357115"/>
                </a:cubicBezTo>
                <a:cubicBezTo>
                  <a:pt x="5656" y="2176126"/>
                  <a:pt x="13390" y="1996684"/>
                  <a:pt x="18031" y="1815694"/>
                </a:cubicBezTo>
                <a:cubicBezTo>
                  <a:pt x="21124" y="1682659"/>
                  <a:pt x="21124" y="1551171"/>
                  <a:pt x="21124" y="1418136"/>
                </a:cubicBezTo>
                <a:cubicBezTo>
                  <a:pt x="21124" y="1266539"/>
                  <a:pt x="36592" y="1119581"/>
                  <a:pt x="47420" y="969530"/>
                </a:cubicBezTo>
                <a:cubicBezTo>
                  <a:pt x="64435" y="740587"/>
                  <a:pt x="106199" y="524018"/>
                  <a:pt x="155696" y="308997"/>
                </a:cubicBezTo>
                <a:cubicBezTo>
                  <a:pt x="169617" y="247120"/>
                  <a:pt x="192819" y="209994"/>
                  <a:pt x="233036" y="194525"/>
                </a:cubicBezTo>
                <a:cubicBezTo>
                  <a:pt x="296455" y="168227"/>
                  <a:pt x="362967" y="149664"/>
                  <a:pt x="429480" y="140383"/>
                </a:cubicBezTo>
                <a:cubicBezTo>
                  <a:pt x="489805" y="131101"/>
                  <a:pt x="548584" y="118726"/>
                  <a:pt x="605815" y="101710"/>
                </a:cubicBezTo>
                <a:cubicBezTo>
                  <a:pt x="715638" y="67678"/>
                  <a:pt x="830101" y="55302"/>
                  <a:pt x="943018" y="61490"/>
                </a:cubicBezTo>
                <a:cubicBezTo>
                  <a:pt x="1137915" y="70771"/>
                  <a:pt x="1331265" y="80053"/>
                  <a:pt x="1526162" y="93975"/>
                </a:cubicBezTo>
                <a:cubicBezTo>
                  <a:pt x="1628251" y="101710"/>
                  <a:pt x="1730340" y="126460"/>
                  <a:pt x="1833975" y="128007"/>
                </a:cubicBezTo>
                <a:cubicBezTo>
                  <a:pt x="2096932" y="131101"/>
                  <a:pt x="2358341" y="126460"/>
                  <a:pt x="2621297" y="118726"/>
                </a:cubicBezTo>
                <a:cubicBezTo>
                  <a:pt x="2760509" y="115632"/>
                  <a:pt x="2901268" y="103257"/>
                  <a:pt x="3040480" y="90881"/>
                </a:cubicBezTo>
                <a:cubicBezTo>
                  <a:pt x="3130195" y="83147"/>
                  <a:pt x="3219909" y="69225"/>
                  <a:pt x="3309624" y="53755"/>
                </a:cubicBezTo>
                <a:cubicBezTo>
                  <a:pt x="3451929" y="29005"/>
                  <a:pt x="3594235" y="27458"/>
                  <a:pt x="3736541" y="25911"/>
                </a:cubicBezTo>
                <a:cubicBezTo>
                  <a:pt x="3854098" y="24364"/>
                  <a:pt x="3971654" y="25911"/>
                  <a:pt x="4089211" y="1160"/>
                </a:cubicBezTo>
                <a:cubicBezTo>
                  <a:pt x="4112413" y="-1934"/>
                  <a:pt x="4137162" y="1160"/>
                  <a:pt x="4158817" y="10442"/>
                </a:cubicBezTo>
                <a:cubicBezTo>
                  <a:pt x="4194394" y="24364"/>
                  <a:pt x="4220689" y="61490"/>
                  <a:pt x="4231517" y="120273"/>
                </a:cubicBezTo>
                <a:cubicBezTo>
                  <a:pt x="4242345" y="175962"/>
                  <a:pt x="4250079" y="231651"/>
                  <a:pt x="4260906" y="287340"/>
                </a:cubicBezTo>
                <a:cubicBezTo>
                  <a:pt x="4282562" y="407999"/>
                  <a:pt x="4310404" y="527112"/>
                  <a:pt x="4327419" y="650865"/>
                </a:cubicBezTo>
                <a:cubicBezTo>
                  <a:pt x="4345980" y="790088"/>
                  <a:pt x="4358355" y="930858"/>
                  <a:pt x="4367636" y="1071627"/>
                </a:cubicBezTo>
                <a:cubicBezTo>
                  <a:pt x="4372276" y="1148973"/>
                  <a:pt x="4366089" y="1227866"/>
                  <a:pt x="4362995" y="1305212"/>
                </a:cubicBezTo>
                <a:cubicBezTo>
                  <a:pt x="4358355" y="1467638"/>
                  <a:pt x="4353714" y="1630064"/>
                  <a:pt x="4347527" y="1792490"/>
                </a:cubicBezTo>
                <a:cubicBezTo>
                  <a:pt x="4342887" y="1919338"/>
                  <a:pt x="4333606" y="2044638"/>
                  <a:pt x="4332059" y="2171485"/>
                </a:cubicBezTo>
                <a:cubicBezTo>
                  <a:pt x="4328966" y="2367944"/>
                  <a:pt x="4325872" y="2564402"/>
                  <a:pt x="4328966" y="2760861"/>
                </a:cubicBezTo>
                <a:cubicBezTo>
                  <a:pt x="4333606" y="2969695"/>
                  <a:pt x="4325872" y="3176981"/>
                  <a:pt x="4305764" y="3384268"/>
                </a:cubicBezTo>
                <a:cubicBezTo>
                  <a:pt x="4298030" y="3464708"/>
                  <a:pt x="4294936" y="3548242"/>
                  <a:pt x="4285655" y="3628681"/>
                </a:cubicBezTo>
                <a:cubicBezTo>
                  <a:pt x="4277921" y="3684370"/>
                  <a:pt x="4268640" y="3740059"/>
                  <a:pt x="4256266" y="3795748"/>
                </a:cubicBezTo>
                <a:cubicBezTo>
                  <a:pt x="4243891" y="3854531"/>
                  <a:pt x="4217596" y="3880829"/>
                  <a:pt x="4177379" y="3885470"/>
                </a:cubicBezTo>
                <a:cubicBezTo>
                  <a:pt x="3965467" y="3908673"/>
                  <a:pt x="3752009" y="3924143"/>
                  <a:pt x="3540097" y="3934971"/>
                </a:cubicBezTo>
                <a:cubicBezTo>
                  <a:pt x="3439555" y="3939612"/>
                  <a:pt x="3337466" y="3961269"/>
                  <a:pt x="3236924" y="3973644"/>
                </a:cubicBezTo>
                <a:cubicBezTo>
                  <a:pt x="3195160" y="3978285"/>
                  <a:pt x="3153397" y="3979831"/>
                  <a:pt x="3111633" y="3987566"/>
                </a:cubicBezTo>
                <a:cubicBezTo>
                  <a:pt x="3028106" y="4001489"/>
                  <a:pt x="2944578" y="4018504"/>
                  <a:pt x="2861051" y="4030880"/>
                </a:cubicBezTo>
                <a:cubicBezTo>
                  <a:pt x="2780618" y="4043255"/>
                  <a:pt x="2700184" y="4060271"/>
                  <a:pt x="2621297" y="4061818"/>
                </a:cubicBezTo>
                <a:cubicBezTo>
                  <a:pt x="2420213" y="4061818"/>
                  <a:pt x="2217582" y="4054084"/>
                  <a:pt x="2016498" y="4050990"/>
                </a:cubicBezTo>
                <a:lnTo>
                  <a:pt x="2014951" y="4041708"/>
                </a:lnTo>
                <a:close/>
              </a:path>
            </a:pathLst>
          </a:custGeom>
          <a:solidFill>
            <a:srgbClr val="ADD0F0"/>
          </a:solidFill>
          <a:ln w="15449"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D40F142D-5494-E334-FD87-80C6FF638F7F}"/>
              </a:ext>
            </a:extLst>
          </p:cNvPr>
          <p:cNvSpPr>
            <a:spLocks noGrp="1"/>
          </p:cNvSpPr>
          <p:nvPr>
            <p:ph idx="1"/>
          </p:nvPr>
        </p:nvSpPr>
        <p:spPr>
          <a:xfrm>
            <a:off x="906503" y="2634188"/>
            <a:ext cx="10242759" cy="3366116"/>
          </a:xfrm>
        </p:spPr>
        <p:txBody>
          <a:bodyPr/>
          <a:lstStyle/>
          <a:p>
            <a:pPr eaLnBrk="1" hangingPunct="1">
              <a:spcBef>
                <a:spcPct val="0"/>
              </a:spcBef>
              <a:buFontTx/>
              <a:buNone/>
            </a:pPr>
            <a:r>
              <a:rPr lang="en-GB" altLang="en-US" sz="2400" dirty="0">
                <a:solidFill>
                  <a:srgbClr val="000000"/>
                </a:solidFill>
              </a:rPr>
              <a:t>Historians have long debated the effects of the closure of monasteries on society. Older, often Catholic, historians believed that the dissolution lead to increased unemployment and poverty and ultimately to the creation of the Elizabethan Poor Law. Contemporary historians disagree arguing that the closure of monasteries may have made some problems worse but did not create them.</a:t>
            </a:r>
          </a:p>
          <a:p>
            <a:pPr eaLnBrk="1" hangingPunct="1">
              <a:spcBef>
                <a:spcPct val="0"/>
              </a:spcBef>
              <a:buFontTx/>
              <a:buNone/>
            </a:pPr>
            <a:endParaRPr lang="en-GB" altLang="en-US" sz="1200" dirty="0">
              <a:solidFill>
                <a:srgbClr val="000000"/>
              </a:solidFill>
            </a:endParaRPr>
          </a:p>
          <a:p>
            <a:pPr eaLnBrk="1" hangingPunct="1">
              <a:spcBef>
                <a:spcPct val="0"/>
              </a:spcBef>
              <a:buFontTx/>
              <a:buNone/>
            </a:pPr>
            <a:r>
              <a:rPr lang="en-GB" altLang="en-US" sz="2400" b="1" dirty="0">
                <a:solidFill>
                  <a:srgbClr val="000000"/>
                </a:solidFill>
              </a:rPr>
              <a:t>Can you use evidence from your table to decide who you agree with?</a:t>
            </a:r>
          </a:p>
          <a:p>
            <a:pPr eaLnBrk="1" hangingPunct="1">
              <a:spcBef>
                <a:spcPct val="0"/>
              </a:spcBef>
              <a:buFontTx/>
              <a:buNone/>
            </a:pPr>
            <a:endParaRPr lang="en-GB" altLang="en-US" sz="2400" b="1" dirty="0">
              <a:solidFill>
                <a:srgbClr val="000000"/>
              </a:solidFill>
            </a:endParaRPr>
          </a:p>
          <a:p>
            <a:pPr eaLnBrk="1" hangingPunct="1">
              <a:spcBef>
                <a:spcPct val="0"/>
              </a:spcBef>
              <a:buFontTx/>
              <a:buNone/>
            </a:pPr>
            <a:r>
              <a:rPr lang="en-GB" altLang="en-US" sz="2400" b="1" dirty="0">
                <a:solidFill>
                  <a:srgbClr val="000000"/>
                </a:solidFill>
              </a:rPr>
              <a:t>Is there anything else we would need to know?</a:t>
            </a:r>
          </a:p>
        </p:txBody>
      </p:sp>
    </p:spTree>
    <p:extLst>
      <p:ext uri="{BB962C8B-B14F-4D97-AF65-F5344CB8AC3E}">
        <p14:creationId xmlns:p14="http://schemas.microsoft.com/office/powerpoint/2010/main" val="38369352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5835F38-317C-7BEC-7487-7513B585494A}"/>
              </a:ext>
            </a:extLst>
          </p:cNvPr>
          <p:cNvSpPr>
            <a:spLocks noGrp="1"/>
          </p:cNvSpPr>
          <p:nvPr>
            <p:ph type="title"/>
          </p:nvPr>
        </p:nvSpPr>
        <p:spPr/>
        <p:txBody>
          <a:bodyPr/>
          <a:lstStyle/>
          <a:p>
            <a:r>
              <a:rPr lang="en-GB"/>
              <a:t>Extension work 1</a:t>
            </a:r>
          </a:p>
        </p:txBody>
      </p:sp>
      <p:pic>
        <p:nvPicPr>
          <p:cNvPr id="4" name="Picture 11">
            <a:extLst>
              <a:ext uri="{FF2B5EF4-FFF2-40B4-BE49-F238E27FC236}">
                <a16:creationId xmlns:a16="http://schemas.microsoft.com/office/drawing/2014/main" id="{03C5EF6A-464F-FB93-20B5-8EED9BEC606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57187" y="2658811"/>
            <a:ext cx="10663739" cy="3834063"/>
          </a:xfrm>
          <a:prstGeom prst="rect">
            <a:avLst/>
          </a:prstGeom>
        </p:spPr>
      </p:pic>
      <p:sp>
        <p:nvSpPr>
          <p:cNvPr id="3" name="Content Placeholder 2">
            <a:extLst>
              <a:ext uri="{FF2B5EF4-FFF2-40B4-BE49-F238E27FC236}">
                <a16:creationId xmlns:a16="http://schemas.microsoft.com/office/drawing/2014/main" id="{AD144F8F-BD4F-2D58-88E5-F20B64CE202B}"/>
              </a:ext>
            </a:extLst>
          </p:cNvPr>
          <p:cNvSpPr>
            <a:spLocks noGrp="1"/>
          </p:cNvSpPr>
          <p:nvPr>
            <p:ph idx="1"/>
          </p:nvPr>
        </p:nvSpPr>
        <p:spPr>
          <a:xfrm>
            <a:off x="882317" y="3219912"/>
            <a:ext cx="9577137" cy="2903994"/>
          </a:xfrm>
        </p:spPr>
        <p:txBody>
          <a:bodyPr/>
          <a:lstStyle/>
          <a:p>
            <a:pPr eaLnBrk="1" hangingPunct="1">
              <a:spcBef>
                <a:spcPct val="0"/>
              </a:spcBef>
              <a:buFontTx/>
              <a:buNone/>
              <a:defRPr/>
            </a:pPr>
            <a:r>
              <a:rPr lang="en-GB" altLang="en-US" sz="2800" dirty="0">
                <a:solidFill>
                  <a:srgbClr val="000000"/>
                </a:solidFill>
              </a:rPr>
              <a:t>Further questions for discussion or essay writing:</a:t>
            </a:r>
          </a:p>
          <a:p>
            <a:pPr eaLnBrk="1" hangingPunct="1">
              <a:spcBef>
                <a:spcPct val="0"/>
              </a:spcBef>
              <a:buFontTx/>
              <a:buNone/>
              <a:defRPr/>
            </a:pPr>
            <a:endParaRPr lang="en-GB" altLang="en-US" sz="2800" dirty="0">
              <a:solidFill>
                <a:srgbClr val="000000"/>
              </a:solidFill>
            </a:endParaRPr>
          </a:p>
          <a:p>
            <a:pPr eaLnBrk="1" hangingPunct="1">
              <a:spcBef>
                <a:spcPct val="0"/>
              </a:spcBef>
              <a:defRPr/>
            </a:pPr>
            <a:r>
              <a:rPr lang="en-GB" altLang="en-US" sz="2800" b="1" dirty="0">
                <a:solidFill>
                  <a:srgbClr val="000000"/>
                </a:solidFill>
              </a:rPr>
              <a:t>What determined the fate of individual monasteries?</a:t>
            </a:r>
          </a:p>
          <a:p>
            <a:pPr eaLnBrk="1" hangingPunct="1">
              <a:spcBef>
                <a:spcPct val="0"/>
              </a:spcBef>
              <a:defRPr/>
            </a:pPr>
            <a:endParaRPr lang="en-GB" altLang="en-US" sz="2800" b="1" dirty="0">
              <a:solidFill>
                <a:srgbClr val="000000"/>
              </a:solidFill>
            </a:endParaRPr>
          </a:p>
          <a:p>
            <a:pPr eaLnBrk="1" hangingPunct="1">
              <a:spcBef>
                <a:spcPct val="0"/>
              </a:spcBef>
              <a:defRPr/>
            </a:pPr>
            <a:r>
              <a:rPr lang="en-GB" altLang="en-US" sz="2800" b="1" dirty="0">
                <a:solidFill>
                  <a:srgbClr val="000000"/>
                </a:solidFill>
              </a:rPr>
              <a:t>Can this information tell us more about why the dissolution met with little or no local opposition?</a:t>
            </a:r>
          </a:p>
          <a:p>
            <a:endParaRPr lang="en-US" dirty="0"/>
          </a:p>
        </p:txBody>
      </p:sp>
      <p:grpSp>
        <p:nvGrpSpPr>
          <p:cNvPr id="9" name="Investigate-Char" descr="Investigate Icon">
            <a:extLst>
              <a:ext uri="{FF2B5EF4-FFF2-40B4-BE49-F238E27FC236}">
                <a16:creationId xmlns:a16="http://schemas.microsoft.com/office/drawing/2014/main" id="{3C4D38F2-6F36-7DA2-1D7A-149C1436B095}"/>
              </a:ext>
            </a:extLst>
          </p:cNvPr>
          <p:cNvGrpSpPr/>
          <p:nvPr/>
        </p:nvGrpSpPr>
        <p:grpSpPr>
          <a:xfrm flipH="1">
            <a:off x="8734549" y="104274"/>
            <a:ext cx="2067904" cy="2663853"/>
            <a:chOff x="2927307" y="1046164"/>
            <a:chExt cx="2067904" cy="2663853"/>
          </a:xfrm>
        </p:grpSpPr>
        <p:sp>
          <p:nvSpPr>
            <p:cNvPr id="10" name="Deco-Washi">
              <a:extLst>
                <a:ext uri="{FF2B5EF4-FFF2-40B4-BE49-F238E27FC236}">
                  <a16:creationId xmlns:a16="http://schemas.microsoft.com/office/drawing/2014/main" id="{A84D31D3-4E56-39B2-B5F8-5B906D477372}"/>
                </a:ext>
                <a:ext uri="{C183D7F6-B498-43B3-948B-1728B52AA6E4}">
                  <adec:decorative xmlns:adec="http://schemas.microsoft.com/office/drawing/2017/decorative" val="1"/>
                </a:ext>
              </a:extLst>
            </p:cNvPr>
            <p:cNvSpPr txBox="1">
              <a:spLocks/>
            </p:cNvSpPr>
            <p:nvPr/>
          </p:nvSpPr>
          <p:spPr>
            <a:xfrm>
              <a:off x="2927307" y="1046164"/>
              <a:ext cx="1769427" cy="681038"/>
            </a:xfrm>
            <a:prstGeom prst="rect">
              <a:avLst/>
            </a:prstGeom>
            <a:blipFill>
              <a:blip r:embed="rId4">
                <a:extLst>
                  <a:ext uri="{96DAC541-7B7A-43D3-8B79-37D633B846F1}">
                    <asvg:svgBlip xmlns:asvg="http://schemas.microsoft.com/office/drawing/2016/SVG/main" r:embed="rId5"/>
                  </a:ext>
                </a:extLst>
              </a:blip>
              <a:stretch>
                <a:fillRect l="-412" r="-412"/>
              </a:stretch>
            </a:blipFill>
          </p:spPr>
          <p:txBody>
            <a:bodyPr/>
            <a:lst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 </a:t>
              </a:r>
            </a:p>
          </p:txBody>
        </p:sp>
        <p:sp>
          <p:nvSpPr>
            <p:cNvPr id="11" name="Text Placeholder" descr="Investigate">
              <a:extLst>
                <a:ext uri="{FF2B5EF4-FFF2-40B4-BE49-F238E27FC236}">
                  <a16:creationId xmlns:a16="http://schemas.microsoft.com/office/drawing/2014/main" id="{D13B82CA-7FDC-8025-BF9B-4EC0B6705627}"/>
                </a:ext>
              </a:extLst>
            </p:cNvPr>
            <p:cNvSpPr txBox="1">
              <a:spLocks/>
            </p:cNvSpPr>
            <p:nvPr/>
          </p:nvSpPr>
          <p:spPr>
            <a:xfrm rot="21383919">
              <a:off x="2972878" y="1154832"/>
              <a:ext cx="1700794" cy="414338"/>
            </a:xfrm>
            <a:prstGeom prst="rect">
              <a:avLst/>
            </a:prstGeom>
            <a:noFill/>
          </p:spPr>
          <p:txBody>
            <a:bodyPr wrap="square" anchor="ctr" anchorCtr="0">
              <a:normAutofit/>
            </a:bodyPr>
            <a:lstStyle>
              <a:lvl1pPr marL="0" indent="0" algn="ctr" defTabSz="914400" rtl="0" eaLnBrk="1" latinLnBrk="0" hangingPunct="1">
                <a:lnSpc>
                  <a:spcPct val="100000"/>
                </a:lnSpc>
                <a:spcBef>
                  <a:spcPts val="1000"/>
                </a:spcBef>
                <a:buFontTx/>
                <a:buNone/>
                <a:defRPr sz="1400" b="1" i="0" kern="1200" baseline="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t>Investigate</a:t>
              </a:r>
            </a:p>
          </p:txBody>
        </p:sp>
        <p:pic>
          <p:nvPicPr>
            <p:cNvPr id="12" name="Investigate-Char" descr="Investigate character icon">
              <a:extLst>
                <a:ext uri="{FF2B5EF4-FFF2-40B4-BE49-F238E27FC236}">
                  <a16:creationId xmlns:a16="http://schemas.microsoft.com/office/drawing/2014/main" id="{108DECF1-F28F-B70A-38D4-5F37F64B4E53}"/>
                </a:ext>
              </a:extLst>
            </p:cNvPr>
            <p:cNvPicPr>
              <a:picLocks noChangeAspect="1"/>
            </p:cNvPicPr>
            <p:nvPr/>
          </p:nvPicPr>
          <p:blipFill>
            <a:blip r:embed="rId6"/>
            <a:stretch>
              <a:fillRect/>
            </a:stretch>
          </p:blipFill>
          <p:spPr>
            <a:xfrm>
              <a:off x="3036829" y="1719984"/>
              <a:ext cx="1958382" cy="1990033"/>
            </a:xfrm>
            <a:prstGeom prst="rect">
              <a:avLst/>
            </a:prstGeom>
          </p:spPr>
        </p:pic>
      </p:grpSp>
    </p:spTree>
    <p:extLst>
      <p:ext uri="{BB962C8B-B14F-4D97-AF65-F5344CB8AC3E}">
        <p14:creationId xmlns:p14="http://schemas.microsoft.com/office/powerpoint/2010/main" val="25548408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B1C8800-9FF9-D44C-0EB8-BC18A245C9BE}"/>
              </a:ext>
            </a:extLst>
          </p:cNvPr>
          <p:cNvSpPr>
            <a:spLocks noGrp="1"/>
          </p:cNvSpPr>
          <p:nvPr>
            <p:ph type="title"/>
          </p:nvPr>
        </p:nvSpPr>
        <p:spPr>
          <a:xfrm>
            <a:off x="357187" y="365126"/>
            <a:ext cx="3974181" cy="710288"/>
          </a:xfrm>
        </p:spPr>
        <p:txBody>
          <a:bodyPr/>
          <a:lstStyle/>
          <a:p>
            <a:r>
              <a:rPr lang="en-GB"/>
              <a:t>Extension work 2</a:t>
            </a:r>
          </a:p>
        </p:txBody>
      </p:sp>
      <p:pic>
        <p:nvPicPr>
          <p:cNvPr id="4" name="Picture 11">
            <a:extLst>
              <a:ext uri="{FF2B5EF4-FFF2-40B4-BE49-F238E27FC236}">
                <a16:creationId xmlns:a16="http://schemas.microsoft.com/office/drawing/2014/main" id="{03C5EF6A-464F-FB93-20B5-8EED9BEC606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2400" y="2125578"/>
            <a:ext cx="11309684" cy="4563979"/>
          </a:xfrm>
          <a:prstGeom prst="rect">
            <a:avLst/>
          </a:prstGeom>
        </p:spPr>
      </p:pic>
      <p:sp>
        <p:nvSpPr>
          <p:cNvPr id="3" name="Content Placeholder 2">
            <a:extLst>
              <a:ext uri="{FF2B5EF4-FFF2-40B4-BE49-F238E27FC236}">
                <a16:creationId xmlns:a16="http://schemas.microsoft.com/office/drawing/2014/main" id="{AD144F8F-BD4F-2D58-88E5-F20B64CE202B}"/>
              </a:ext>
            </a:extLst>
          </p:cNvPr>
          <p:cNvSpPr>
            <a:spLocks noGrp="1"/>
          </p:cNvSpPr>
          <p:nvPr>
            <p:ph idx="1"/>
          </p:nvPr>
        </p:nvSpPr>
        <p:spPr>
          <a:xfrm>
            <a:off x="673893" y="2610664"/>
            <a:ext cx="10363200" cy="3593805"/>
          </a:xfrm>
        </p:spPr>
        <p:txBody>
          <a:bodyPr/>
          <a:lstStyle/>
          <a:p>
            <a:pPr eaLnBrk="1" hangingPunct="1">
              <a:spcBef>
                <a:spcPct val="0"/>
              </a:spcBef>
              <a:buFontTx/>
              <a:buNone/>
            </a:pPr>
            <a:r>
              <a:rPr lang="en-GB" altLang="en-US" sz="2800" dirty="0">
                <a:solidFill>
                  <a:srgbClr val="000000"/>
                </a:solidFill>
              </a:rPr>
              <a:t>Choose one or two local monasteries and look at what happened to them in detail - use the information as a case study. </a:t>
            </a:r>
          </a:p>
          <a:p>
            <a:pPr eaLnBrk="1" hangingPunct="1">
              <a:spcBef>
                <a:spcPct val="0"/>
              </a:spcBef>
              <a:buFontTx/>
              <a:buNone/>
            </a:pPr>
            <a:endParaRPr lang="en-GB" altLang="en-US" sz="2800" dirty="0">
              <a:solidFill>
                <a:srgbClr val="000000"/>
              </a:solidFill>
            </a:endParaRPr>
          </a:p>
          <a:p>
            <a:pPr eaLnBrk="1" hangingPunct="1">
              <a:spcBef>
                <a:spcPct val="0"/>
              </a:spcBef>
              <a:buFontTx/>
              <a:buNone/>
            </a:pPr>
            <a:r>
              <a:rPr lang="en-GB" altLang="en-US" sz="2400" b="1" dirty="0">
                <a:solidFill>
                  <a:srgbClr val="000000"/>
                </a:solidFill>
              </a:rPr>
              <a:t>How typical is the pattern of dissolution?  </a:t>
            </a:r>
          </a:p>
          <a:p>
            <a:pPr eaLnBrk="1" hangingPunct="1">
              <a:spcBef>
                <a:spcPct val="0"/>
              </a:spcBef>
              <a:buFontTx/>
              <a:buNone/>
            </a:pPr>
            <a:endParaRPr lang="en-GB" altLang="en-US" sz="2400" b="1" dirty="0">
              <a:solidFill>
                <a:srgbClr val="000000"/>
              </a:solidFill>
            </a:endParaRPr>
          </a:p>
          <a:p>
            <a:pPr eaLnBrk="1" hangingPunct="1">
              <a:spcBef>
                <a:spcPct val="0"/>
              </a:spcBef>
              <a:buFontTx/>
              <a:buNone/>
            </a:pPr>
            <a:r>
              <a:rPr lang="en-GB" altLang="en-US" sz="2400" b="1" dirty="0">
                <a:solidFill>
                  <a:srgbClr val="000000"/>
                </a:solidFill>
              </a:rPr>
              <a:t>What were the effects in that locality?  </a:t>
            </a:r>
          </a:p>
          <a:p>
            <a:pPr eaLnBrk="1" hangingPunct="1">
              <a:spcBef>
                <a:spcPct val="0"/>
              </a:spcBef>
              <a:buFontTx/>
              <a:buNone/>
            </a:pPr>
            <a:endParaRPr lang="en-GB" altLang="en-US" sz="2400" b="1" dirty="0">
              <a:solidFill>
                <a:srgbClr val="000000"/>
              </a:solidFill>
            </a:endParaRPr>
          </a:p>
          <a:p>
            <a:pPr eaLnBrk="1" hangingPunct="1">
              <a:spcBef>
                <a:spcPct val="0"/>
              </a:spcBef>
              <a:buFontTx/>
              <a:buNone/>
            </a:pPr>
            <a:r>
              <a:rPr lang="en-GB" altLang="en-US" sz="2400" b="1" dirty="0">
                <a:solidFill>
                  <a:srgbClr val="000000"/>
                </a:solidFill>
              </a:rPr>
              <a:t>How does this fit in with the historical debate on the effects of dissolution? </a:t>
            </a:r>
            <a:endParaRPr lang="en-US" sz="2400" dirty="0"/>
          </a:p>
        </p:txBody>
      </p:sp>
      <p:grpSp>
        <p:nvGrpSpPr>
          <p:cNvPr id="9" name="Research Character" descr="Research">
            <a:extLst>
              <a:ext uri="{FF2B5EF4-FFF2-40B4-BE49-F238E27FC236}">
                <a16:creationId xmlns:a16="http://schemas.microsoft.com/office/drawing/2014/main" id="{4D466253-CED0-90B0-4C0F-3E8ECDD01372}"/>
              </a:ext>
            </a:extLst>
          </p:cNvPr>
          <p:cNvGrpSpPr/>
          <p:nvPr/>
        </p:nvGrpSpPr>
        <p:grpSpPr>
          <a:xfrm>
            <a:off x="9153878" y="168443"/>
            <a:ext cx="2308206" cy="2381683"/>
            <a:chOff x="7823486" y="378506"/>
            <a:chExt cx="2889756" cy="2981745"/>
          </a:xfrm>
        </p:grpSpPr>
        <p:sp>
          <p:nvSpPr>
            <p:cNvPr id="10" name="Washi">
              <a:extLst>
                <a:ext uri="{FF2B5EF4-FFF2-40B4-BE49-F238E27FC236}">
                  <a16:creationId xmlns:a16="http://schemas.microsoft.com/office/drawing/2014/main" id="{2DD50E81-F200-7C7F-C1CF-1F6AEEEB9290}"/>
                </a:ext>
                <a:ext uri="{C183D7F6-B498-43B3-948B-1728B52AA6E4}">
                  <adec:decorative xmlns:adec="http://schemas.microsoft.com/office/drawing/2017/decorative" val="1"/>
                </a:ext>
              </a:extLst>
            </p:cNvPr>
            <p:cNvSpPr txBox="1">
              <a:spLocks/>
            </p:cNvSpPr>
            <p:nvPr/>
          </p:nvSpPr>
          <p:spPr>
            <a:xfrm>
              <a:off x="7990988" y="378506"/>
              <a:ext cx="2233899" cy="681038"/>
            </a:xfrm>
            <a:prstGeom prst="rect">
              <a:avLst/>
            </a:prstGeom>
            <a:blipFill>
              <a:blip r:embed="rId5">
                <a:extLst>
                  <a:ext uri="{96DAC541-7B7A-43D3-8B79-37D633B846F1}">
                    <asvg:svgBlip xmlns:asvg="http://schemas.microsoft.com/office/drawing/2016/SVG/main" r:embed="rId6"/>
                  </a:ext>
                </a:extLst>
              </a:blip>
              <a:stretch>
                <a:fillRect l="-412" r="-412"/>
              </a:stretch>
            </a:blipFill>
          </p:spPr>
          <p:txBody>
            <a:bodyPr/>
            <a:lst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 </a:t>
              </a:r>
            </a:p>
          </p:txBody>
        </p:sp>
        <p:sp>
          <p:nvSpPr>
            <p:cNvPr id="11" name="Text Placeholder">
              <a:extLst>
                <a:ext uri="{FF2B5EF4-FFF2-40B4-BE49-F238E27FC236}">
                  <a16:creationId xmlns:a16="http://schemas.microsoft.com/office/drawing/2014/main" id="{137E2743-7CED-46A5-91F1-CAD84B4EC89A}"/>
                </a:ext>
              </a:extLst>
            </p:cNvPr>
            <p:cNvSpPr txBox="1">
              <a:spLocks/>
            </p:cNvSpPr>
            <p:nvPr/>
          </p:nvSpPr>
          <p:spPr>
            <a:xfrm rot="21383919">
              <a:off x="7823486" y="564933"/>
              <a:ext cx="2568902" cy="414338"/>
            </a:xfrm>
            <a:prstGeom prst="rect">
              <a:avLst/>
            </a:prstGeom>
            <a:noFill/>
          </p:spPr>
          <p:txBody>
            <a:bodyPr anchor="ctr" anchorCtr="0">
              <a:normAutofit fontScale="32500" lnSpcReduction="20000"/>
            </a:bodyPr>
            <a:lstStyle>
              <a:lvl1pPr marL="0" indent="0" algn="ctr" defTabSz="914400" rtl="0" eaLnBrk="1" latinLnBrk="0" hangingPunct="1">
                <a:lnSpc>
                  <a:spcPct val="100000"/>
                </a:lnSpc>
                <a:spcBef>
                  <a:spcPts val="1000"/>
                </a:spcBef>
                <a:buFontTx/>
                <a:buNone/>
                <a:defRPr sz="1400" b="1" i="0" kern="1200" baseline="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5400" dirty="0">
                  <a:solidFill>
                    <a:srgbClr val="3F3F3F"/>
                  </a:solidFill>
                  <a:latin typeface="Helvetica" pitchFamily="2" charset="0"/>
                </a:rPr>
                <a:t>Research</a:t>
              </a:r>
              <a:endParaRPr lang="en-GB" sz="5400" dirty="0">
                <a:solidFill>
                  <a:srgbClr val="3F3F3F"/>
                </a:solidFill>
                <a:effectLst/>
                <a:latin typeface="Helvetica" pitchFamily="2" charset="0"/>
              </a:endParaRPr>
            </a:p>
          </p:txBody>
        </p:sp>
        <p:pic>
          <p:nvPicPr>
            <p:cNvPr id="12" name="Icon" descr="Research character icon">
              <a:extLst>
                <a:ext uri="{FF2B5EF4-FFF2-40B4-BE49-F238E27FC236}">
                  <a16:creationId xmlns:a16="http://schemas.microsoft.com/office/drawing/2014/main" id="{235470EC-0280-2220-8A37-774549BB8707}"/>
                </a:ext>
              </a:extLst>
            </p:cNvPr>
            <p:cNvPicPr>
              <a:picLocks noChangeAspect="1"/>
            </p:cNvPicPr>
            <p:nvPr/>
          </p:nvPicPr>
          <p:blipFill>
            <a:blip r:embed="rId7"/>
            <a:stretch>
              <a:fillRect/>
            </a:stretch>
          </p:blipFill>
          <p:spPr>
            <a:xfrm>
              <a:off x="7972927" y="876582"/>
              <a:ext cx="2740315" cy="2483669"/>
            </a:xfrm>
            <a:prstGeom prst="rect">
              <a:avLst/>
            </a:prstGeom>
          </p:spPr>
        </p:pic>
      </p:grpSp>
    </p:spTree>
    <p:extLst>
      <p:ext uri="{BB962C8B-B14F-4D97-AF65-F5344CB8AC3E}">
        <p14:creationId xmlns:p14="http://schemas.microsoft.com/office/powerpoint/2010/main" val="897227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1997D0D-9988-498A-8D32-CAFF5AC0B5E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277826" y="565830"/>
            <a:ext cx="9636347" cy="5896462"/>
          </a:xfrm>
          <a:prstGeom prst="rect">
            <a:avLst/>
          </a:prstGeom>
        </p:spPr>
      </p:pic>
      <p:sp>
        <p:nvSpPr>
          <p:cNvPr id="2" name="Title 1">
            <a:extLst>
              <a:ext uri="{FF2B5EF4-FFF2-40B4-BE49-F238E27FC236}">
                <a16:creationId xmlns:a16="http://schemas.microsoft.com/office/drawing/2014/main" id="{40687A83-8913-49E6-A715-95A016FBF067}"/>
              </a:ext>
            </a:extLst>
          </p:cNvPr>
          <p:cNvSpPr>
            <a:spLocks noGrp="1"/>
          </p:cNvSpPr>
          <p:nvPr>
            <p:ph type="title"/>
          </p:nvPr>
        </p:nvSpPr>
        <p:spPr/>
        <p:txBody>
          <a:bodyPr/>
          <a:lstStyle/>
          <a:p>
            <a:r>
              <a:rPr lang="en-GB"/>
              <a:t>More resources</a:t>
            </a:r>
          </a:p>
        </p:txBody>
      </p:sp>
      <p:sp>
        <p:nvSpPr>
          <p:cNvPr id="18" name="TextBox 17">
            <a:extLst>
              <a:ext uri="{FF2B5EF4-FFF2-40B4-BE49-F238E27FC236}">
                <a16:creationId xmlns:a16="http://schemas.microsoft.com/office/drawing/2014/main" id="{90CF117D-5386-4B3F-8C25-BEFC6FF36C12}"/>
              </a:ext>
            </a:extLst>
          </p:cNvPr>
          <p:cNvSpPr txBox="1"/>
          <p:nvPr/>
        </p:nvSpPr>
        <p:spPr>
          <a:xfrm>
            <a:off x="3051544" y="1382233"/>
            <a:ext cx="6253670" cy="461665"/>
          </a:xfrm>
          <a:prstGeom prst="rect">
            <a:avLst/>
          </a:prstGeom>
          <a:noFill/>
        </p:spPr>
        <p:txBody>
          <a:bodyPr wrap="square" rtlCol="0">
            <a:spAutoFit/>
          </a:bodyPr>
          <a:lstStyle/>
          <a:p>
            <a:pPr algn="ctr"/>
            <a:r>
              <a:rPr lang="en-GB" sz="2400"/>
              <a:t>MORE RESOURSCES AT</a:t>
            </a:r>
          </a:p>
        </p:txBody>
      </p:sp>
      <p:sp>
        <p:nvSpPr>
          <p:cNvPr id="15" name="TextBox 14">
            <a:extLst>
              <a:ext uri="{FF2B5EF4-FFF2-40B4-BE49-F238E27FC236}">
                <a16:creationId xmlns:a16="http://schemas.microsoft.com/office/drawing/2014/main" id="{7E786403-4259-401C-B5EB-BBB01A8E16A0}"/>
              </a:ext>
            </a:extLst>
          </p:cNvPr>
          <p:cNvSpPr txBox="1"/>
          <p:nvPr/>
        </p:nvSpPr>
        <p:spPr>
          <a:xfrm>
            <a:off x="3186496" y="3210991"/>
            <a:ext cx="6118718" cy="436017"/>
          </a:xfrm>
          <a:prstGeom prst="rect">
            <a:avLst/>
          </a:prstGeom>
        </p:spPr>
        <p:txBody>
          <a:bodyPr wrap="square" lIns="0" tIns="0" rIns="0" bIns="0" rtlCol="0" anchor="t">
            <a:spAutoFit/>
          </a:bodyPr>
          <a:lstStyle/>
          <a:p>
            <a:pPr algn="ctr">
              <a:lnSpc>
                <a:spcPts val="3359"/>
              </a:lnSpc>
            </a:pPr>
            <a:r>
              <a:rPr lang="en-US" sz="3200" baseline="0" dirty="0">
                <a:solidFill>
                  <a:schemeClr val="bg1">
                    <a:lumMod val="50000"/>
                  </a:schemeClr>
                </a:solidFill>
                <a:latin typeface="Arial" panose="020B0604020202020204" pitchFamily="34" charset="0"/>
                <a:cs typeface="Arial" panose="020B0604020202020204" pitchFamily="34" charset="0"/>
                <a:hlinkClick r:id="rId3"/>
              </a:rPr>
              <a:t>HistoricEngland.org.uk/Education</a:t>
            </a:r>
            <a:endParaRPr lang="en-US" sz="3200" baseline="0" dirty="0">
              <a:solidFill>
                <a:schemeClr val="bg1">
                  <a:lumMod val="50000"/>
                </a:schemeClr>
              </a:solidFill>
              <a:latin typeface="Arial" panose="020B0604020202020204" pitchFamily="34" charset="0"/>
              <a:cs typeface="Arial" panose="020B0604020202020204" pitchFamily="34" charset="0"/>
            </a:endParaRPr>
          </a:p>
        </p:txBody>
      </p:sp>
      <p:pic>
        <p:nvPicPr>
          <p:cNvPr id="16" name="Picture 7" descr="Historic England logo">
            <a:extLst>
              <a:ext uri="{FF2B5EF4-FFF2-40B4-BE49-F238E27FC236}">
                <a16:creationId xmlns:a16="http://schemas.microsoft.com/office/drawing/2014/main" id="{1ED56333-3D6D-402E-AC99-95FEF75BA2F2}"/>
              </a:ext>
            </a:extLst>
          </p:cNvPr>
          <p:cNvPicPr>
            <a:picLocks noChangeAspect="1"/>
          </p:cNvPicPr>
          <p:nvPr/>
        </p:nvPicPr>
        <p:blipFill>
          <a:blip r:embed="rId4"/>
          <a:srcRect/>
          <a:stretch>
            <a:fillRect/>
          </a:stretch>
        </p:blipFill>
        <p:spPr>
          <a:xfrm>
            <a:off x="4120545" y="4515907"/>
            <a:ext cx="3950909" cy="1308050"/>
          </a:xfrm>
          <a:prstGeom prst="rect">
            <a:avLst/>
          </a:prstGeom>
        </p:spPr>
      </p:pic>
    </p:spTree>
    <p:extLst>
      <p:ext uri="{BB962C8B-B14F-4D97-AF65-F5344CB8AC3E}">
        <p14:creationId xmlns:p14="http://schemas.microsoft.com/office/powerpoint/2010/main" val="725073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F022A70-3853-7F3B-6E88-B59B1BFA73BB}"/>
              </a:ext>
            </a:extLst>
          </p:cNvPr>
          <p:cNvSpPr>
            <a:spLocks noGrp="1"/>
          </p:cNvSpPr>
          <p:nvPr>
            <p:ph type="title"/>
          </p:nvPr>
        </p:nvSpPr>
        <p:spPr/>
        <p:txBody>
          <a:bodyPr>
            <a:normAutofit fontScale="90000"/>
          </a:bodyPr>
          <a:lstStyle/>
          <a:p>
            <a:r>
              <a:rPr lang="en-GB"/>
              <a:t>A near contemporary account of ’the spoliation of Roche Abbey’</a:t>
            </a:r>
          </a:p>
        </p:txBody>
      </p:sp>
      <p:sp>
        <p:nvSpPr>
          <p:cNvPr id="3" name="Content Placeholder 2">
            <a:extLst>
              <a:ext uri="{FF2B5EF4-FFF2-40B4-BE49-F238E27FC236}">
                <a16:creationId xmlns:a16="http://schemas.microsoft.com/office/drawing/2014/main" id="{8BF9F352-AC56-3A24-C2CE-C956A59DA4B4}"/>
              </a:ext>
            </a:extLst>
          </p:cNvPr>
          <p:cNvSpPr>
            <a:spLocks noGrp="1"/>
          </p:cNvSpPr>
          <p:nvPr>
            <p:ph idx="1"/>
          </p:nvPr>
        </p:nvSpPr>
        <p:spPr>
          <a:xfrm>
            <a:off x="381886" y="1470244"/>
            <a:ext cx="8138660" cy="1404315"/>
          </a:xfrm>
        </p:spPr>
        <p:txBody>
          <a:bodyPr/>
          <a:lstStyle/>
          <a:p>
            <a:pPr eaLnBrk="1" hangingPunct="1">
              <a:spcBef>
                <a:spcPct val="0"/>
              </a:spcBef>
              <a:buFontTx/>
              <a:buNone/>
            </a:pPr>
            <a:r>
              <a:rPr lang="en-GB" altLang="en-US" sz="2400" b="1" dirty="0">
                <a:solidFill>
                  <a:srgbClr val="000000"/>
                </a:solidFill>
              </a:rPr>
              <a:t>The following account is taken from the </a:t>
            </a:r>
            <a:r>
              <a:rPr lang="en-GB" altLang="en-US" sz="2400" b="1" u="sng" dirty="0" err="1">
                <a:solidFill>
                  <a:srgbClr val="000000"/>
                </a:solidFill>
                <a:hlinkClick r:id="rId3"/>
              </a:rPr>
              <a:t>The</a:t>
            </a:r>
            <a:r>
              <a:rPr lang="en-GB" altLang="en-US" sz="2400" b="1" u="sng" dirty="0">
                <a:solidFill>
                  <a:srgbClr val="000000"/>
                </a:solidFill>
                <a:hlinkClick r:id="rId3"/>
              </a:rPr>
              <a:t> Digital Humanities Institute</a:t>
            </a:r>
            <a:r>
              <a:rPr lang="en-GB" altLang="en-US" sz="2400" b="1" dirty="0">
                <a:solidFill>
                  <a:srgbClr val="000000"/>
                </a:solidFill>
              </a:rPr>
              <a:t> website and based on Michael Sherbrook's account of ‘the spoliation of Roche’.</a:t>
            </a:r>
          </a:p>
          <a:p>
            <a:pPr eaLnBrk="1" hangingPunct="1">
              <a:spcBef>
                <a:spcPct val="0"/>
              </a:spcBef>
              <a:buFontTx/>
              <a:buNone/>
            </a:pPr>
            <a:r>
              <a:rPr lang="en-GB" altLang="en-US" sz="2800" dirty="0">
                <a:solidFill>
                  <a:srgbClr val="000000"/>
                </a:solidFill>
              </a:rPr>
              <a:t> </a:t>
            </a:r>
          </a:p>
          <a:p>
            <a:endParaRPr lang="en-US" dirty="0"/>
          </a:p>
        </p:txBody>
      </p:sp>
      <p:sp>
        <p:nvSpPr>
          <p:cNvPr id="4" name="Picture 3">
            <a:extLst>
              <a:ext uri="{FF2B5EF4-FFF2-40B4-BE49-F238E27FC236}">
                <a16:creationId xmlns:a16="http://schemas.microsoft.com/office/drawing/2014/main" id="{DC924127-0623-65FD-3EAF-452F8871E59B}"/>
              </a:ext>
              <a:ext uri="{C183D7F6-B498-43B3-948B-1728B52AA6E4}">
                <adec:decorative xmlns:adec="http://schemas.microsoft.com/office/drawing/2017/decorative" val="1"/>
              </a:ext>
            </a:extLst>
          </p:cNvPr>
          <p:cNvSpPr/>
          <p:nvPr/>
        </p:nvSpPr>
        <p:spPr>
          <a:xfrm>
            <a:off x="801331" y="2415654"/>
            <a:ext cx="9360975" cy="4442346"/>
          </a:xfrm>
          <a:custGeom>
            <a:avLst/>
            <a:gdLst>
              <a:gd name="connsiteX0" fmla="*/ 5911123 w 5925345"/>
              <a:gd name="connsiteY0" fmla="*/ 1060739 h 1876623"/>
              <a:gd name="connsiteX1" fmla="*/ 5925264 w 5925345"/>
              <a:gd name="connsiteY1" fmla="*/ 1383675 h 1876623"/>
              <a:gd name="connsiteX2" fmla="*/ 5814493 w 5925345"/>
              <a:gd name="connsiteY2" fmla="*/ 1480320 h 1876623"/>
              <a:gd name="connsiteX3" fmla="*/ 4867040 w 5925345"/>
              <a:gd name="connsiteY3" fmla="*/ 1572251 h 1876623"/>
              <a:gd name="connsiteX4" fmla="*/ 4518226 w 5925345"/>
              <a:gd name="connsiteY4" fmla="*/ 1605252 h 1876623"/>
              <a:gd name="connsiteX5" fmla="*/ 3896018 w 5925345"/>
              <a:gd name="connsiteY5" fmla="*/ 1657110 h 1876623"/>
              <a:gd name="connsiteX6" fmla="*/ 3221959 w 5925345"/>
              <a:gd name="connsiteY6" fmla="*/ 1694825 h 1876623"/>
              <a:gd name="connsiteX7" fmla="*/ 2203800 w 5925345"/>
              <a:gd name="connsiteY7" fmla="*/ 1746683 h 1876623"/>
              <a:gd name="connsiteX8" fmla="*/ 1694721 w 5925345"/>
              <a:gd name="connsiteY8" fmla="*/ 1774970 h 1876623"/>
              <a:gd name="connsiteX9" fmla="*/ 657708 w 5925345"/>
              <a:gd name="connsiteY9" fmla="*/ 1862186 h 1876623"/>
              <a:gd name="connsiteX10" fmla="*/ 341890 w 5925345"/>
              <a:gd name="connsiteY10" fmla="*/ 1869258 h 1876623"/>
              <a:gd name="connsiteX11" fmla="*/ 245259 w 5925345"/>
              <a:gd name="connsiteY11" fmla="*/ 1848043 h 1876623"/>
              <a:gd name="connsiteX12" fmla="*/ 158056 w 5925345"/>
              <a:gd name="connsiteY12" fmla="*/ 1760827 h 1876623"/>
              <a:gd name="connsiteX13" fmla="*/ 4861 w 5925345"/>
              <a:gd name="connsiteY13" fmla="*/ 865091 h 1876623"/>
              <a:gd name="connsiteX14" fmla="*/ 35500 w 5925345"/>
              <a:gd name="connsiteY14" fmla="*/ 619943 h 1876623"/>
              <a:gd name="connsiteX15" fmla="*/ 110919 w 5925345"/>
              <a:gd name="connsiteY15" fmla="*/ 372437 h 1876623"/>
              <a:gd name="connsiteX16" fmla="*/ 247616 w 5925345"/>
              <a:gd name="connsiteY16" fmla="*/ 285221 h 1876623"/>
              <a:gd name="connsiteX17" fmla="*/ 506869 w 5925345"/>
              <a:gd name="connsiteY17" fmla="*/ 285221 h 1876623"/>
              <a:gd name="connsiteX18" fmla="*/ 1081941 w 5925345"/>
              <a:gd name="connsiteY18" fmla="*/ 266363 h 1876623"/>
              <a:gd name="connsiteX19" fmla="*/ 1534455 w 5925345"/>
              <a:gd name="connsiteY19" fmla="*/ 252220 h 1876623"/>
              <a:gd name="connsiteX20" fmla="*/ 2957992 w 5925345"/>
              <a:gd name="connsiteY20" fmla="*/ 214505 h 1876623"/>
              <a:gd name="connsiteX21" fmla="*/ 3679188 w 5925345"/>
              <a:gd name="connsiteY21" fmla="*/ 153218 h 1876623"/>
              <a:gd name="connsiteX22" fmla="*/ 4108134 w 5925345"/>
              <a:gd name="connsiteY22" fmla="*/ 113145 h 1876623"/>
              <a:gd name="connsiteX23" fmla="*/ 4704417 w 5925345"/>
              <a:gd name="connsiteY23" fmla="*/ 40072 h 1876623"/>
              <a:gd name="connsiteX24" fmla="*/ 5006094 w 5925345"/>
              <a:gd name="connsiteY24" fmla="*/ 16500 h 1876623"/>
              <a:gd name="connsiteX25" fmla="*/ 5623588 w 5925345"/>
              <a:gd name="connsiteY25" fmla="*/ 0 h 1876623"/>
              <a:gd name="connsiteX26" fmla="*/ 5729646 w 5925345"/>
              <a:gd name="connsiteY26" fmla="*/ 9429 h 1876623"/>
              <a:gd name="connsiteX27" fmla="*/ 5790924 w 5925345"/>
              <a:gd name="connsiteY27" fmla="*/ 63644 h 1876623"/>
              <a:gd name="connsiteX28" fmla="*/ 5880484 w 5925345"/>
              <a:gd name="connsiteY28" fmla="*/ 577513 h 1876623"/>
              <a:gd name="connsiteX29" fmla="*/ 5904053 w 5925345"/>
              <a:gd name="connsiteY29" fmla="*/ 846234 h 1876623"/>
              <a:gd name="connsiteX30" fmla="*/ 5904053 w 5925345"/>
              <a:gd name="connsiteY30" fmla="*/ 1056025 h 1876623"/>
              <a:gd name="connsiteX31" fmla="*/ 5911123 w 5925345"/>
              <a:gd name="connsiteY31" fmla="*/ 1056025 h 187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925345" h="1876623">
                <a:moveTo>
                  <a:pt x="5911123" y="1060739"/>
                </a:moveTo>
                <a:cubicBezTo>
                  <a:pt x="5915837" y="1166813"/>
                  <a:pt x="5920551" y="1275244"/>
                  <a:pt x="5925264" y="1383675"/>
                </a:cubicBezTo>
                <a:cubicBezTo>
                  <a:pt x="5927621" y="1433176"/>
                  <a:pt x="5878127" y="1477963"/>
                  <a:pt x="5814493" y="1480320"/>
                </a:cubicBezTo>
                <a:cubicBezTo>
                  <a:pt x="5496318" y="1494463"/>
                  <a:pt x="5180500" y="1525107"/>
                  <a:pt x="4867040" y="1572251"/>
                </a:cubicBezTo>
                <a:cubicBezTo>
                  <a:pt x="4751554" y="1588751"/>
                  <a:pt x="4633711" y="1595823"/>
                  <a:pt x="4518226" y="1605252"/>
                </a:cubicBezTo>
                <a:cubicBezTo>
                  <a:pt x="4310823" y="1624109"/>
                  <a:pt x="4103420" y="1642967"/>
                  <a:pt x="3896018" y="1657110"/>
                </a:cubicBezTo>
                <a:cubicBezTo>
                  <a:pt x="3672117" y="1673610"/>
                  <a:pt x="3445860" y="1690111"/>
                  <a:pt x="3221959" y="1694825"/>
                </a:cubicBezTo>
                <a:cubicBezTo>
                  <a:pt x="2882573" y="1704254"/>
                  <a:pt x="2540830" y="1716040"/>
                  <a:pt x="2203800" y="1746683"/>
                </a:cubicBezTo>
                <a:cubicBezTo>
                  <a:pt x="2034107" y="1760827"/>
                  <a:pt x="1864414" y="1763184"/>
                  <a:pt x="1694721" y="1774970"/>
                </a:cubicBezTo>
                <a:cubicBezTo>
                  <a:pt x="1348264" y="1798542"/>
                  <a:pt x="1001808" y="1812685"/>
                  <a:pt x="657708" y="1862186"/>
                </a:cubicBezTo>
                <a:cubicBezTo>
                  <a:pt x="554006" y="1878686"/>
                  <a:pt x="447948" y="1881044"/>
                  <a:pt x="341890" y="1869258"/>
                </a:cubicBezTo>
                <a:cubicBezTo>
                  <a:pt x="308894" y="1864543"/>
                  <a:pt x="275898" y="1857472"/>
                  <a:pt x="245259" y="1848043"/>
                </a:cubicBezTo>
                <a:cubicBezTo>
                  <a:pt x="198122" y="1831542"/>
                  <a:pt x="167483" y="1807971"/>
                  <a:pt x="158056" y="1760827"/>
                </a:cubicBezTo>
                <a:cubicBezTo>
                  <a:pt x="110919" y="1461463"/>
                  <a:pt x="59068" y="1164456"/>
                  <a:pt x="4861" y="865091"/>
                </a:cubicBezTo>
                <a:cubicBezTo>
                  <a:pt x="-6924" y="782590"/>
                  <a:pt x="2504" y="697730"/>
                  <a:pt x="35500" y="619943"/>
                </a:cubicBezTo>
                <a:cubicBezTo>
                  <a:pt x="66139" y="539798"/>
                  <a:pt x="103848" y="459654"/>
                  <a:pt x="110919" y="372437"/>
                </a:cubicBezTo>
                <a:cubicBezTo>
                  <a:pt x="115633" y="315864"/>
                  <a:pt x="169840" y="285221"/>
                  <a:pt x="247616" y="285221"/>
                </a:cubicBezTo>
                <a:cubicBezTo>
                  <a:pt x="334820" y="285221"/>
                  <a:pt x="419666" y="287578"/>
                  <a:pt x="506869" y="285221"/>
                </a:cubicBezTo>
                <a:cubicBezTo>
                  <a:pt x="697774" y="280507"/>
                  <a:pt x="891036" y="273435"/>
                  <a:pt x="1081941" y="266363"/>
                </a:cubicBezTo>
                <a:cubicBezTo>
                  <a:pt x="1232779" y="261649"/>
                  <a:pt x="1383617" y="249863"/>
                  <a:pt x="1534455" y="252220"/>
                </a:cubicBezTo>
                <a:cubicBezTo>
                  <a:pt x="2010539" y="256935"/>
                  <a:pt x="2484265" y="235720"/>
                  <a:pt x="2957992" y="214505"/>
                </a:cubicBezTo>
                <a:cubicBezTo>
                  <a:pt x="3198391" y="205076"/>
                  <a:pt x="3438789" y="174433"/>
                  <a:pt x="3679188" y="153218"/>
                </a:cubicBezTo>
                <a:cubicBezTo>
                  <a:pt x="3822956" y="141432"/>
                  <a:pt x="3964366" y="129646"/>
                  <a:pt x="4108134" y="113145"/>
                </a:cubicBezTo>
                <a:cubicBezTo>
                  <a:pt x="4308466" y="89574"/>
                  <a:pt x="4506442" y="63644"/>
                  <a:pt x="4704417" y="40072"/>
                </a:cubicBezTo>
                <a:cubicBezTo>
                  <a:pt x="4803404" y="28286"/>
                  <a:pt x="4904749" y="21215"/>
                  <a:pt x="5006094" y="16500"/>
                </a:cubicBezTo>
                <a:cubicBezTo>
                  <a:pt x="5211139" y="9429"/>
                  <a:pt x="5418542" y="4714"/>
                  <a:pt x="5623588" y="0"/>
                </a:cubicBezTo>
                <a:cubicBezTo>
                  <a:pt x="5658940" y="0"/>
                  <a:pt x="5694293" y="4714"/>
                  <a:pt x="5729646" y="9429"/>
                </a:cubicBezTo>
                <a:cubicBezTo>
                  <a:pt x="5760285" y="11786"/>
                  <a:pt x="5786211" y="33001"/>
                  <a:pt x="5790924" y="63644"/>
                </a:cubicBezTo>
                <a:cubicBezTo>
                  <a:pt x="5819206" y="235720"/>
                  <a:pt x="5852202" y="405438"/>
                  <a:pt x="5880484" y="577513"/>
                </a:cubicBezTo>
                <a:cubicBezTo>
                  <a:pt x="5894625" y="667087"/>
                  <a:pt x="5899339" y="756660"/>
                  <a:pt x="5904053" y="846234"/>
                </a:cubicBezTo>
                <a:cubicBezTo>
                  <a:pt x="5908767" y="916950"/>
                  <a:pt x="5904053" y="985309"/>
                  <a:pt x="5904053" y="1056025"/>
                </a:cubicBezTo>
                <a:lnTo>
                  <a:pt x="5911123" y="1056025"/>
                </a:lnTo>
                <a:close/>
              </a:path>
            </a:pathLst>
          </a:custGeom>
          <a:solidFill>
            <a:srgbClr val="FBECCC"/>
          </a:solidFill>
          <a:ln w="16366" cap="flat">
            <a:noFill/>
            <a:prstDash val="solid"/>
            <a:miter/>
          </a:ln>
        </p:spPr>
        <p:txBody>
          <a:bodyPr rtlCol="0" anchor="ctr"/>
          <a:lstStyle/>
          <a:p>
            <a:endParaRPr lang="en-US"/>
          </a:p>
        </p:txBody>
      </p:sp>
      <p:sp>
        <p:nvSpPr>
          <p:cNvPr id="6" name="TextBox 5">
            <a:extLst>
              <a:ext uri="{FF2B5EF4-FFF2-40B4-BE49-F238E27FC236}">
                <a16:creationId xmlns:a16="http://schemas.microsoft.com/office/drawing/2014/main" id="{B7865A8F-6F3A-C60A-7324-CF4B0B816A91}"/>
              </a:ext>
            </a:extLst>
          </p:cNvPr>
          <p:cNvSpPr txBox="1"/>
          <p:nvPr/>
        </p:nvSpPr>
        <p:spPr>
          <a:xfrm>
            <a:off x="1289235" y="3269389"/>
            <a:ext cx="8385169" cy="3170099"/>
          </a:xfrm>
          <a:prstGeom prst="rect">
            <a:avLst/>
          </a:prstGeom>
          <a:noFill/>
        </p:spPr>
        <p:txBody>
          <a:bodyPr wrap="square">
            <a:spAutoFit/>
          </a:bodyPr>
          <a:lstStyle/>
          <a:p>
            <a:pPr eaLnBrk="1" hangingPunct="1">
              <a:spcBef>
                <a:spcPct val="0"/>
              </a:spcBef>
              <a:buFontTx/>
              <a:buNone/>
            </a:pPr>
            <a:r>
              <a:rPr lang="en-GB" altLang="en-US" sz="2000" b="1" dirty="0">
                <a:solidFill>
                  <a:srgbClr val="000000"/>
                </a:solidFill>
              </a:rPr>
              <a:t>Background</a:t>
            </a:r>
            <a:endParaRPr lang="en-GB" altLang="en-US" sz="2000" dirty="0">
              <a:solidFill>
                <a:srgbClr val="000000"/>
              </a:solidFill>
            </a:endParaRPr>
          </a:p>
          <a:p>
            <a:pPr eaLnBrk="1" hangingPunct="1">
              <a:spcBef>
                <a:spcPct val="0"/>
              </a:spcBef>
              <a:buFontTx/>
              <a:buNone/>
            </a:pPr>
            <a:r>
              <a:rPr lang="en-GB" altLang="en-US" sz="2000" dirty="0">
                <a:solidFill>
                  <a:srgbClr val="000000"/>
                </a:solidFill>
              </a:rPr>
              <a:t>Michael Sherbrook was rector of </a:t>
            </a:r>
            <a:r>
              <a:rPr lang="en-GB" altLang="en-US" sz="2000" dirty="0" err="1">
                <a:solidFill>
                  <a:srgbClr val="000000"/>
                </a:solidFill>
              </a:rPr>
              <a:t>Wickersley</a:t>
            </a:r>
            <a:r>
              <a:rPr lang="en-GB" altLang="en-US" sz="2000" dirty="0">
                <a:solidFill>
                  <a:srgbClr val="000000"/>
                </a:solidFill>
              </a:rPr>
              <a:t>, some five miles west of Roche, from 1567 - c1610. He completed his account in the 1590s, but may actually have begun writing around 1567. Sherbrook was himself a child at the time of the Dissolution, but recounts the memories of his father and uncle who witnessed at first hand the spoilation of Roche.</a:t>
            </a:r>
          </a:p>
          <a:p>
            <a:pPr eaLnBrk="1" hangingPunct="1">
              <a:spcBef>
                <a:spcPct val="0"/>
              </a:spcBef>
              <a:buFontTx/>
              <a:buNone/>
            </a:pPr>
            <a:r>
              <a:rPr lang="en-GB" altLang="en-US" sz="2000" dirty="0">
                <a:solidFill>
                  <a:srgbClr val="000000"/>
                </a:solidFill>
              </a:rPr>
              <a:t> </a:t>
            </a:r>
          </a:p>
          <a:p>
            <a:pPr eaLnBrk="1" hangingPunct="1">
              <a:spcBef>
                <a:spcPct val="0"/>
              </a:spcBef>
              <a:buFontTx/>
              <a:buNone/>
            </a:pPr>
            <a:r>
              <a:rPr lang="en-GB" altLang="en-US" sz="2000" dirty="0">
                <a:solidFill>
                  <a:srgbClr val="000000"/>
                </a:solidFill>
              </a:rPr>
              <a:t>Abbot Henry Cundall of Roche and his seventeen monks gathered in the chapter-house at Roche for the last time on 23 June 1538, and signed the surrender deed, sealing the fate of their abbey. </a:t>
            </a:r>
          </a:p>
        </p:txBody>
      </p:sp>
    </p:spTree>
    <p:extLst>
      <p:ext uri="{BB962C8B-B14F-4D97-AF65-F5344CB8AC3E}">
        <p14:creationId xmlns:p14="http://schemas.microsoft.com/office/powerpoint/2010/main" val="2661900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BDEF1-915F-D062-4D2E-8B32C8B0D4A9}"/>
              </a:ext>
            </a:extLst>
          </p:cNvPr>
          <p:cNvSpPr>
            <a:spLocks noGrp="1"/>
          </p:cNvSpPr>
          <p:nvPr>
            <p:ph type="title"/>
          </p:nvPr>
        </p:nvSpPr>
        <p:spPr>
          <a:xfrm>
            <a:off x="315623" y="-902565"/>
            <a:ext cx="10996613" cy="710288"/>
          </a:xfrm>
        </p:spPr>
        <p:txBody>
          <a:bodyPr>
            <a:noAutofit/>
          </a:bodyPr>
          <a:lstStyle/>
          <a:p>
            <a:r>
              <a:rPr lang="en-GB" altLang="en-US"/>
              <a:t>A near contemporary account of ’the spoilation of Roche Abbey’ cont.</a:t>
            </a:r>
            <a:endParaRPr lang="en-US"/>
          </a:p>
        </p:txBody>
      </p:sp>
      <p:sp>
        <p:nvSpPr>
          <p:cNvPr id="4" name="Picture 3" descr="Decorative shape">
            <a:extLst>
              <a:ext uri="{FF2B5EF4-FFF2-40B4-BE49-F238E27FC236}">
                <a16:creationId xmlns:a16="http://schemas.microsoft.com/office/drawing/2014/main" id="{DC924127-0623-65FD-3EAF-452F8871E59B}"/>
              </a:ext>
            </a:extLst>
          </p:cNvPr>
          <p:cNvSpPr/>
          <p:nvPr/>
        </p:nvSpPr>
        <p:spPr>
          <a:xfrm>
            <a:off x="763213" y="0"/>
            <a:ext cx="10101432" cy="6858000"/>
          </a:xfrm>
          <a:custGeom>
            <a:avLst/>
            <a:gdLst>
              <a:gd name="connsiteX0" fmla="*/ 5911123 w 5925345"/>
              <a:gd name="connsiteY0" fmla="*/ 1060739 h 1876623"/>
              <a:gd name="connsiteX1" fmla="*/ 5925264 w 5925345"/>
              <a:gd name="connsiteY1" fmla="*/ 1383675 h 1876623"/>
              <a:gd name="connsiteX2" fmla="*/ 5814493 w 5925345"/>
              <a:gd name="connsiteY2" fmla="*/ 1480320 h 1876623"/>
              <a:gd name="connsiteX3" fmla="*/ 4867040 w 5925345"/>
              <a:gd name="connsiteY3" fmla="*/ 1572251 h 1876623"/>
              <a:gd name="connsiteX4" fmla="*/ 4518226 w 5925345"/>
              <a:gd name="connsiteY4" fmla="*/ 1605252 h 1876623"/>
              <a:gd name="connsiteX5" fmla="*/ 3896018 w 5925345"/>
              <a:gd name="connsiteY5" fmla="*/ 1657110 h 1876623"/>
              <a:gd name="connsiteX6" fmla="*/ 3221959 w 5925345"/>
              <a:gd name="connsiteY6" fmla="*/ 1694825 h 1876623"/>
              <a:gd name="connsiteX7" fmla="*/ 2203800 w 5925345"/>
              <a:gd name="connsiteY7" fmla="*/ 1746683 h 1876623"/>
              <a:gd name="connsiteX8" fmla="*/ 1694721 w 5925345"/>
              <a:gd name="connsiteY8" fmla="*/ 1774970 h 1876623"/>
              <a:gd name="connsiteX9" fmla="*/ 657708 w 5925345"/>
              <a:gd name="connsiteY9" fmla="*/ 1862186 h 1876623"/>
              <a:gd name="connsiteX10" fmla="*/ 341890 w 5925345"/>
              <a:gd name="connsiteY10" fmla="*/ 1869258 h 1876623"/>
              <a:gd name="connsiteX11" fmla="*/ 245259 w 5925345"/>
              <a:gd name="connsiteY11" fmla="*/ 1848043 h 1876623"/>
              <a:gd name="connsiteX12" fmla="*/ 158056 w 5925345"/>
              <a:gd name="connsiteY12" fmla="*/ 1760827 h 1876623"/>
              <a:gd name="connsiteX13" fmla="*/ 4861 w 5925345"/>
              <a:gd name="connsiteY13" fmla="*/ 865091 h 1876623"/>
              <a:gd name="connsiteX14" fmla="*/ 35500 w 5925345"/>
              <a:gd name="connsiteY14" fmla="*/ 619943 h 1876623"/>
              <a:gd name="connsiteX15" fmla="*/ 110919 w 5925345"/>
              <a:gd name="connsiteY15" fmla="*/ 372437 h 1876623"/>
              <a:gd name="connsiteX16" fmla="*/ 247616 w 5925345"/>
              <a:gd name="connsiteY16" fmla="*/ 285221 h 1876623"/>
              <a:gd name="connsiteX17" fmla="*/ 506869 w 5925345"/>
              <a:gd name="connsiteY17" fmla="*/ 285221 h 1876623"/>
              <a:gd name="connsiteX18" fmla="*/ 1081941 w 5925345"/>
              <a:gd name="connsiteY18" fmla="*/ 266363 h 1876623"/>
              <a:gd name="connsiteX19" fmla="*/ 1534455 w 5925345"/>
              <a:gd name="connsiteY19" fmla="*/ 252220 h 1876623"/>
              <a:gd name="connsiteX20" fmla="*/ 2957992 w 5925345"/>
              <a:gd name="connsiteY20" fmla="*/ 214505 h 1876623"/>
              <a:gd name="connsiteX21" fmla="*/ 3679188 w 5925345"/>
              <a:gd name="connsiteY21" fmla="*/ 153218 h 1876623"/>
              <a:gd name="connsiteX22" fmla="*/ 4108134 w 5925345"/>
              <a:gd name="connsiteY22" fmla="*/ 113145 h 1876623"/>
              <a:gd name="connsiteX23" fmla="*/ 4704417 w 5925345"/>
              <a:gd name="connsiteY23" fmla="*/ 40072 h 1876623"/>
              <a:gd name="connsiteX24" fmla="*/ 5006094 w 5925345"/>
              <a:gd name="connsiteY24" fmla="*/ 16500 h 1876623"/>
              <a:gd name="connsiteX25" fmla="*/ 5623588 w 5925345"/>
              <a:gd name="connsiteY25" fmla="*/ 0 h 1876623"/>
              <a:gd name="connsiteX26" fmla="*/ 5729646 w 5925345"/>
              <a:gd name="connsiteY26" fmla="*/ 9429 h 1876623"/>
              <a:gd name="connsiteX27" fmla="*/ 5790924 w 5925345"/>
              <a:gd name="connsiteY27" fmla="*/ 63644 h 1876623"/>
              <a:gd name="connsiteX28" fmla="*/ 5880484 w 5925345"/>
              <a:gd name="connsiteY28" fmla="*/ 577513 h 1876623"/>
              <a:gd name="connsiteX29" fmla="*/ 5904053 w 5925345"/>
              <a:gd name="connsiteY29" fmla="*/ 846234 h 1876623"/>
              <a:gd name="connsiteX30" fmla="*/ 5904053 w 5925345"/>
              <a:gd name="connsiteY30" fmla="*/ 1056025 h 1876623"/>
              <a:gd name="connsiteX31" fmla="*/ 5911123 w 5925345"/>
              <a:gd name="connsiteY31" fmla="*/ 1056025 h 187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925345" h="1876623">
                <a:moveTo>
                  <a:pt x="5911123" y="1060739"/>
                </a:moveTo>
                <a:cubicBezTo>
                  <a:pt x="5915837" y="1166813"/>
                  <a:pt x="5920551" y="1275244"/>
                  <a:pt x="5925264" y="1383675"/>
                </a:cubicBezTo>
                <a:cubicBezTo>
                  <a:pt x="5927621" y="1433176"/>
                  <a:pt x="5878127" y="1477963"/>
                  <a:pt x="5814493" y="1480320"/>
                </a:cubicBezTo>
                <a:cubicBezTo>
                  <a:pt x="5496318" y="1494463"/>
                  <a:pt x="5180500" y="1525107"/>
                  <a:pt x="4867040" y="1572251"/>
                </a:cubicBezTo>
                <a:cubicBezTo>
                  <a:pt x="4751554" y="1588751"/>
                  <a:pt x="4633711" y="1595823"/>
                  <a:pt x="4518226" y="1605252"/>
                </a:cubicBezTo>
                <a:cubicBezTo>
                  <a:pt x="4310823" y="1624109"/>
                  <a:pt x="4103420" y="1642967"/>
                  <a:pt x="3896018" y="1657110"/>
                </a:cubicBezTo>
                <a:cubicBezTo>
                  <a:pt x="3672117" y="1673610"/>
                  <a:pt x="3445860" y="1690111"/>
                  <a:pt x="3221959" y="1694825"/>
                </a:cubicBezTo>
                <a:cubicBezTo>
                  <a:pt x="2882573" y="1704254"/>
                  <a:pt x="2540830" y="1716040"/>
                  <a:pt x="2203800" y="1746683"/>
                </a:cubicBezTo>
                <a:cubicBezTo>
                  <a:pt x="2034107" y="1760827"/>
                  <a:pt x="1864414" y="1763184"/>
                  <a:pt x="1694721" y="1774970"/>
                </a:cubicBezTo>
                <a:cubicBezTo>
                  <a:pt x="1348264" y="1798542"/>
                  <a:pt x="1001808" y="1812685"/>
                  <a:pt x="657708" y="1862186"/>
                </a:cubicBezTo>
                <a:cubicBezTo>
                  <a:pt x="554006" y="1878686"/>
                  <a:pt x="447948" y="1881044"/>
                  <a:pt x="341890" y="1869258"/>
                </a:cubicBezTo>
                <a:cubicBezTo>
                  <a:pt x="308894" y="1864543"/>
                  <a:pt x="275898" y="1857472"/>
                  <a:pt x="245259" y="1848043"/>
                </a:cubicBezTo>
                <a:cubicBezTo>
                  <a:pt x="198122" y="1831542"/>
                  <a:pt x="167483" y="1807971"/>
                  <a:pt x="158056" y="1760827"/>
                </a:cubicBezTo>
                <a:cubicBezTo>
                  <a:pt x="110919" y="1461463"/>
                  <a:pt x="59068" y="1164456"/>
                  <a:pt x="4861" y="865091"/>
                </a:cubicBezTo>
                <a:cubicBezTo>
                  <a:pt x="-6924" y="782590"/>
                  <a:pt x="2504" y="697730"/>
                  <a:pt x="35500" y="619943"/>
                </a:cubicBezTo>
                <a:cubicBezTo>
                  <a:pt x="66139" y="539798"/>
                  <a:pt x="103848" y="459654"/>
                  <a:pt x="110919" y="372437"/>
                </a:cubicBezTo>
                <a:cubicBezTo>
                  <a:pt x="115633" y="315864"/>
                  <a:pt x="169840" y="285221"/>
                  <a:pt x="247616" y="285221"/>
                </a:cubicBezTo>
                <a:cubicBezTo>
                  <a:pt x="334820" y="285221"/>
                  <a:pt x="419666" y="287578"/>
                  <a:pt x="506869" y="285221"/>
                </a:cubicBezTo>
                <a:cubicBezTo>
                  <a:pt x="697774" y="280507"/>
                  <a:pt x="891036" y="273435"/>
                  <a:pt x="1081941" y="266363"/>
                </a:cubicBezTo>
                <a:cubicBezTo>
                  <a:pt x="1232779" y="261649"/>
                  <a:pt x="1383617" y="249863"/>
                  <a:pt x="1534455" y="252220"/>
                </a:cubicBezTo>
                <a:cubicBezTo>
                  <a:pt x="2010539" y="256935"/>
                  <a:pt x="2484265" y="235720"/>
                  <a:pt x="2957992" y="214505"/>
                </a:cubicBezTo>
                <a:cubicBezTo>
                  <a:pt x="3198391" y="205076"/>
                  <a:pt x="3438789" y="174433"/>
                  <a:pt x="3679188" y="153218"/>
                </a:cubicBezTo>
                <a:cubicBezTo>
                  <a:pt x="3822956" y="141432"/>
                  <a:pt x="3964366" y="129646"/>
                  <a:pt x="4108134" y="113145"/>
                </a:cubicBezTo>
                <a:cubicBezTo>
                  <a:pt x="4308466" y="89574"/>
                  <a:pt x="4506442" y="63644"/>
                  <a:pt x="4704417" y="40072"/>
                </a:cubicBezTo>
                <a:cubicBezTo>
                  <a:pt x="4803404" y="28286"/>
                  <a:pt x="4904749" y="21215"/>
                  <a:pt x="5006094" y="16500"/>
                </a:cubicBezTo>
                <a:cubicBezTo>
                  <a:pt x="5211139" y="9429"/>
                  <a:pt x="5418542" y="4714"/>
                  <a:pt x="5623588" y="0"/>
                </a:cubicBezTo>
                <a:cubicBezTo>
                  <a:pt x="5658940" y="0"/>
                  <a:pt x="5694293" y="4714"/>
                  <a:pt x="5729646" y="9429"/>
                </a:cubicBezTo>
                <a:cubicBezTo>
                  <a:pt x="5760285" y="11786"/>
                  <a:pt x="5786211" y="33001"/>
                  <a:pt x="5790924" y="63644"/>
                </a:cubicBezTo>
                <a:cubicBezTo>
                  <a:pt x="5819206" y="235720"/>
                  <a:pt x="5852202" y="405438"/>
                  <a:pt x="5880484" y="577513"/>
                </a:cubicBezTo>
                <a:cubicBezTo>
                  <a:pt x="5894625" y="667087"/>
                  <a:pt x="5899339" y="756660"/>
                  <a:pt x="5904053" y="846234"/>
                </a:cubicBezTo>
                <a:cubicBezTo>
                  <a:pt x="5908767" y="916950"/>
                  <a:pt x="5904053" y="985309"/>
                  <a:pt x="5904053" y="1056025"/>
                </a:cubicBezTo>
                <a:lnTo>
                  <a:pt x="5911123" y="1056025"/>
                </a:lnTo>
                <a:close/>
              </a:path>
            </a:pathLst>
          </a:custGeom>
          <a:solidFill>
            <a:srgbClr val="FBECCC"/>
          </a:solidFill>
          <a:ln w="16366" cap="flat">
            <a:noFill/>
            <a:prstDash val="solid"/>
            <a:miter/>
          </a:ln>
        </p:spPr>
        <p:txBody>
          <a:bodyPr rtlCol="0" anchor="ctr"/>
          <a:lstStyle/>
          <a:p>
            <a:endParaRPr lang="en-US"/>
          </a:p>
        </p:txBody>
      </p:sp>
      <p:sp>
        <p:nvSpPr>
          <p:cNvPr id="6" name="TextBox 5">
            <a:extLst>
              <a:ext uri="{FF2B5EF4-FFF2-40B4-BE49-F238E27FC236}">
                <a16:creationId xmlns:a16="http://schemas.microsoft.com/office/drawing/2014/main" id="{B7865A8F-6F3A-C60A-7324-CF4B0B816A91}"/>
              </a:ext>
            </a:extLst>
          </p:cNvPr>
          <p:cNvSpPr txBox="1"/>
          <p:nvPr/>
        </p:nvSpPr>
        <p:spPr>
          <a:xfrm>
            <a:off x="1327355" y="1382286"/>
            <a:ext cx="8385169" cy="4093428"/>
          </a:xfrm>
          <a:prstGeom prst="rect">
            <a:avLst/>
          </a:prstGeom>
          <a:noFill/>
        </p:spPr>
        <p:txBody>
          <a:bodyPr wrap="square">
            <a:spAutoFit/>
          </a:bodyPr>
          <a:lstStyle/>
          <a:p>
            <a:pPr eaLnBrk="1" hangingPunct="1">
              <a:spcBef>
                <a:spcPct val="0"/>
              </a:spcBef>
              <a:buFontTx/>
              <a:buNone/>
            </a:pPr>
            <a:r>
              <a:rPr lang="en-GB" altLang="en-US" sz="2000">
                <a:solidFill>
                  <a:srgbClr val="000000"/>
                </a:solidFill>
              </a:rPr>
              <a:t>The keys of Roche were then handed over to the commissioners and an exhaustive inventory was taken of all the monks’ possessions and livestock, which were then claimed as Crown property. Each monk was granted a pension, the precise amount depending on his standing within the abbey. Every member of the community also received a ‘reward’. Abbot Henry was given an additional £30, as well as his books, a quarter of the abbey’s plate, cattle, household items, a chalice, vestment and a portion of corn, which was to be taken at his discretion. The other monks each received half a year’s allowance, and every servant of the abbey was given half a year’s wages.</a:t>
            </a:r>
          </a:p>
          <a:p>
            <a:pPr eaLnBrk="1" hangingPunct="1">
              <a:spcBef>
                <a:spcPct val="0"/>
              </a:spcBef>
              <a:buFontTx/>
              <a:buNone/>
            </a:pPr>
            <a:endParaRPr lang="en-GB" altLang="en-US" sz="2000">
              <a:solidFill>
                <a:srgbClr val="000000"/>
              </a:solidFill>
            </a:endParaRPr>
          </a:p>
          <a:p>
            <a:pPr eaLnBrk="1" hangingPunct="1">
              <a:spcBef>
                <a:spcPct val="0"/>
              </a:spcBef>
              <a:buFontTx/>
              <a:buNone/>
            </a:pPr>
            <a:r>
              <a:rPr lang="en-GB" altLang="en-US" sz="2000">
                <a:solidFill>
                  <a:srgbClr val="000000"/>
                </a:solidFill>
              </a:rPr>
              <a:t>Following the dispersal of the monks, the abbey buildings were destroyed to ensure that the community would not attempt to reconvene.</a:t>
            </a:r>
          </a:p>
        </p:txBody>
      </p:sp>
    </p:spTree>
    <p:extLst>
      <p:ext uri="{BB962C8B-B14F-4D97-AF65-F5344CB8AC3E}">
        <p14:creationId xmlns:p14="http://schemas.microsoft.com/office/powerpoint/2010/main" val="3400831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E027E6-7416-C53D-1B06-E4934986F642}"/>
              </a:ext>
            </a:extLst>
          </p:cNvPr>
          <p:cNvSpPr>
            <a:spLocks noGrp="1"/>
          </p:cNvSpPr>
          <p:nvPr>
            <p:ph type="title"/>
          </p:nvPr>
        </p:nvSpPr>
        <p:spPr/>
        <p:txBody>
          <a:bodyPr/>
          <a:lstStyle/>
          <a:p>
            <a:r>
              <a:rPr lang="en-GB"/>
              <a:t>The Account</a:t>
            </a:r>
          </a:p>
        </p:txBody>
      </p:sp>
      <p:sp>
        <p:nvSpPr>
          <p:cNvPr id="3" name="Picture 4" descr="Decorative shape">
            <a:extLst>
              <a:ext uri="{FF2B5EF4-FFF2-40B4-BE49-F238E27FC236}">
                <a16:creationId xmlns:a16="http://schemas.microsoft.com/office/drawing/2014/main" id="{ED698855-05C7-1B4A-44B9-41AEA4CF3D12}"/>
              </a:ext>
            </a:extLst>
          </p:cNvPr>
          <p:cNvSpPr/>
          <p:nvPr/>
        </p:nvSpPr>
        <p:spPr>
          <a:xfrm>
            <a:off x="623453" y="777422"/>
            <a:ext cx="10390909" cy="6080578"/>
          </a:xfrm>
          <a:custGeom>
            <a:avLst/>
            <a:gdLst>
              <a:gd name="connsiteX0" fmla="*/ 4570229 w 4570515"/>
              <a:gd name="connsiteY0" fmla="*/ 763192 h 2758286"/>
              <a:gd name="connsiteX1" fmla="*/ 4540684 w 4570515"/>
              <a:gd name="connsiteY1" fmla="*/ 1372800 h 2758286"/>
              <a:gd name="connsiteX2" fmla="*/ 4504322 w 4570515"/>
              <a:gd name="connsiteY2" fmla="*/ 1868676 h 2758286"/>
              <a:gd name="connsiteX3" fmla="*/ 4404325 w 4570515"/>
              <a:gd name="connsiteY3" fmla="*/ 2603390 h 2758286"/>
              <a:gd name="connsiteX4" fmla="*/ 4240694 w 4570515"/>
              <a:gd name="connsiteY4" fmla="*/ 2755792 h 2758286"/>
              <a:gd name="connsiteX5" fmla="*/ 3974793 w 4570515"/>
              <a:gd name="connsiteY5" fmla="*/ 2751243 h 2758286"/>
              <a:gd name="connsiteX6" fmla="*/ 3604350 w 4570515"/>
              <a:gd name="connsiteY6" fmla="*/ 2746694 h 2758286"/>
              <a:gd name="connsiteX7" fmla="*/ 3249816 w 4570515"/>
              <a:gd name="connsiteY7" fmla="*/ 2739870 h 2758286"/>
              <a:gd name="connsiteX8" fmla="*/ 2395298 w 4570515"/>
              <a:gd name="connsiteY8" fmla="*/ 2689827 h 2758286"/>
              <a:gd name="connsiteX9" fmla="*/ 1981674 w 4570515"/>
              <a:gd name="connsiteY9" fmla="*/ 2664806 h 2758286"/>
              <a:gd name="connsiteX10" fmla="*/ 1345331 w 4570515"/>
              <a:gd name="connsiteY10" fmla="*/ 2646609 h 2758286"/>
              <a:gd name="connsiteX11" fmla="*/ 620354 w 4570515"/>
              <a:gd name="connsiteY11" fmla="*/ 2617038 h 2758286"/>
              <a:gd name="connsiteX12" fmla="*/ 365816 w 4570515"/>
              <a:gd name="connsiteY12" fmla="*/ 2592017 h 2758286"/>
              <a:gd name="connsiteX13" fmla="*/ 190822 w 4570515"/>
              <a:gd name="connsiteY13" fmla="*/ 2551073 h 2758286"/>
              <a:gd name="connsiteX14" fmla="*/ 149914 w 4570515"/>
              <a:gd name="connsiteY14" fmla="*/ 2498756 h 2758286"/>
              <a:gd name="connsiteX15" fmla="*/ 120370 w 4570515"/>
              <a:gd name="connsiteY15" fmla="*/ 2243994 h 2758286"/>
              <a:gd name="connsiteX16" fmla="*/ 97643 w 4570515"/>
              <a:gd name="connsiteY16" fmla="*/ 1841380 h 2758286"/>
              <a:gd name="connsiteX17" fmla="*/ 79462 w 4570515"/>
              <a:gd name="connsiteY17" fmla="*/ 1507005 h 2758286"/>
              <a:gd name="connsiteX18" fmla="*/ 49917 w 4570515"/>
              <a:gd name="connsiteY18" fmla="*/ 1236321 h 2758286"/>
              <a:gd name="connsiteX19" fmla="*/ 20373 w 4570515"/>
              <a:gd name="connsiteY19" fmla="*/ 867826 h 2758286"/>
              <a:gd name="connsiteX20" fmla="*/ 2191 w 4570515"/>
              <a:gd name="connsiteY20" fmla="*/ 547099 h 2758286"/>
              <a:gd name="connsiteX21" fmla="*/ 29463 w 4570515"/>
              <a:gd name="connsiteY21" fmla="*/ 228647 h 2758286"/>
              <a:gd name="connsiteX22" fmla="*/ 47645 w 4570515"/>
              <a:gd name="connsiteY22" fmla="*/ 171781 h 2758286"/>
              <a:gd name="connsiteX23" fmla="*/ 152187 w 4570515"/>
              <a:gd name="connsiteY23" fmla="*/ 101266 h 2758286"/>
              <a:gd name="connsiteX24" fmla="*/ 527175 w 4570515"/>
              <a:gd name="connsiteY24" fmla="*/ 119463 h 2758286"/>
              <a:gd name="connsiteX25" fmla="*/ 843074 w 4570515"/>
              <a:gd name="connsiteY25" fmla="*/ 133111 h 2758286"/>
              <a:gd name="connsiteX26" fmla="*/ 1808952 w 4570515"/>
              <a:gd name="connsiteY26" fmla="*/ 117189 h 2758286"/>
              <a:gd name="connsiteX27" fmla="*/ 2358935 w 4570515"/>
              <a:gd name="connsiteY27" fmla="*/ 103541 h 2758286"/>
              <a:gd name="connsiteX28" fmla="*/ 2920281 w 4570515"/>
              <a:gd name="connsiteY28" fmla="*/ 76245 h 2758286"/>
              <a:gd name="connsiteX29" fmla="*/ 3404357 w 4570515"/>
              <a:gd name="connsiteY29" fmla="*/ 46674 h 2758286"/>
              <a:gd name="connsiteX30" fmla="*/ 3761163 w 4570515"/>
              <a:gd name="connsiteY30" fmla="*/ 8005 h 2758286"/>
              <a:gd name="connsiteX31" fmla="*/ 4479323 w 4570515"/>
              <a:gd name="connsiteY31" fmla="*/ 103541 h 2758286"/>
              <a:gd name="connsiteX32" fmla="*/ 4549775 w 4570515"/>
              <a:gd name="connsiteY32" fmla="*/ 194527 h 2758286"/>
              <a:gd name="connsiteX33" fmla="*/ 4570229 w 4570515"/>
              <a:gd name="connsiteY33" fmla="*/ 763192 h 2758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70515" h="2758286">
                <a:moveTo>
                  <a:pt x="4570229" y="763192"/>
                </a:moveTo>
                <a:cubicBezTo>
                  <a:pt x="4572501" y="967911"/>
                  <a:pt x="4561138" y="1170356"/>
                  <a:pt x="4540684" y="1372800"/>
                </a:cubicBezTo>
                <a:cubicBezTo>
                  <a:pt x="4527048" y="1536576"/>
                  <a:pt x="4515685" y="1702626"/>
                  <a:pt x="4504322" y="1868676"/>
                </a:cubicBezTo>
                <a:cubicBezTo>
                  <a:pt x="4486140" y="2114339"/>
                  <a:pt x="4454323" y="2360002"/>
                  <a:pt x="4404325" y="2603390"/>
                </a:cubicBezTo>
                <a:cubicBezTo>
                  <a:pt x="4379326" y="2721673"/>
                  <a:pt x="4361144" y="2744419"/>
                  <a:pt x="4240694" y="2755792"/>
                </a:cubicBezTo>
                <a:cubicBezTo>
                  <a:pt x="4152060" y="2762616"/>
                  <a:pt x="4063427" y="2753518"/>
                  <a:pt x="3974793" y="2751243"/>
                </a:cubicBezTo>
                <a:cubicBezTo>
                  <a:pt x="3852070" y="2748969"/>
                  <a:pt x="3727074" y="2746694"/>
                  <a:pt x="3604350" y="2746694"/>
                </a:cubicBezTo>
                <a:cubicBezTo>
                  <a:pt x="3486172" y="2744419"/>
                  <a:pt x="3367994" y="2746694"/>
                  <a:pt x="3249816" y="2739870"/>
                </a:cubicBezTo>
                <a:cubicBezTo>
                  <a:pt x="2965734" y="2723947"/>
                  <a:pt x="2679380" y="2708025"/>
                  <a:pt x="2395298" y="2689827"/>
                </a:cubicBezTo>
                <a:cubicBezTo>
                  <a:pt x="2256666" y="2680729"/>
                  <a:pt x="2120306" y="2673905"/>
                  <a:pt x="1981674" y="2664806"/>
                </a:cubicBezTo>
                <a:cubicBezTo>
                  <a:pt x="1770317" y="2651158"/>
                  <a:pt x="1556688" y="2639785"/>
                  <a:pt x="1345331" y="2646609"/>
                </a:cubicBezTo>
                <a:cubicBezTo>
                  <a:pt x="1104429" y="2651158"/>
                  <a:pt x="861255" y="2642060"/>
                  <a:pt x="620354" y="2617038"/>
                </a:cubicBezTo>
                <a:cubicBezTo>
                  <a:pt x="536266" y="2607940"/>
                  <a:pt x="449905" y="2603390"/>
                  <a:pt x="365816" y="2592017"/>
                </a:cubicBezTo>
                <a:cubicBezTo>
                  <a:pt x="306727" y="2582918"/>
                  <a:pt x="249911" y="2566996"/>
                  <a:pt x="190822" y="2551073"/>
                </a:cubicBezTo>
                <a:cubicBezTo>
                  <a:pt x="168095" y="2544249"/>
                  <a:pt x="149914" y="2523777"/>
                  <a:pt x="149914" y="2498756"/>
                </a:cubicBezTo>
                <a:cubicBezTo>
                  <a:pt x="140823" y="2414594"/>
                  <a:pt x="127188" y="2330431"/>
                  <a:pt x="120370" y="2243994"/>
                </a:cubicBezTo>
                <a:cubicBezTo>
                  <a:pt x="111279" y="2109789"/>
                  <a:pt x="104461" y="1975585"/>
                  <a:pt x="97643" y="1841380"/>
                </a:cubicBezTo>
                <a:cubicBezTo>
                  <a:pt x="90825" y="1729922"/>
                  <a:pt x="88552" y="1618463"/>
                  <a:pt x="79462" y="1507005"/>
                </a:cubicBezTo>
                <a:cubicBezTo>
                  <a:pt x="72644" y="1416019"/>
                  <a:pt x="56735" y="1327307"/>
                  <a:pt x="49917" y="1236321"/>
                </a:cubicBezTo>
                <a:cubicBezTo>
                  <a:pt x="38554" y="1113489"/>
                  <a:pt x="29463" y="990658"/>
                  <a:pt x="20373" y="867826"/>
                </a:cubicBezTo>
                <a:cubicBezTo>
                  <a:pt x="13555" y="760917"/>
                  <a:pt x="6737" y="654008"/>
                  <a:pt x="2191" y="547099"/>
                </a:cubicBezTo>
                <a:cubicBezTo>
                  <a:pt x="-4626" y="440190"/>
                  <a:pt x="4464" y="333281"/>
                  <a:pt x="29463" y="228647"/>
                </a:cubicBezTo>
                <a:cubicBezTo>
                  <a:pt x="34009" y="208175"/>
                  <a:pt x="40827" y="189978"/>
                  <a:pt x="47645" y="171781"/>
                </a:cubicBezTo>
                <a:cubicBezTo>
                  <a:pt x="61281" y="126287"/>
                  <a:pt x="104461" y="96717"/>
                  <a:pt x="152187" y="101266"/>
                </a:cubicBezTo>
                <a:cubicBezTo>
                  <a:pt x="277183" y="108090"/>
                  <a:pt x="402179" y="114914"/>
                  <a:pt x="527175" y="119463"/>
                </a:cubicBezTo>
                <a:cubicBezTo>
                  <a:pt x="631717" y="124013"/>
                  <a:pt x="738532" y="130837"/>
                  <a:pt x="843074" y="133111"/>
                </a:cubicBezTo>
                <a:cubicBezTo>
                  <a:pt x="1165791" y="139935"/>
                  <a:pt x="1486235" y="130837"/>
                  <a:pt x="1808952" y="117189"/>
                </a:cubicBezTo>
                <a:cubicBezTo>
                  <a:pt x="1993037" y="110365"/>
                  <a:pt x="2177123" y="110365"/>
                  <a:pt x="2358935" y="103541"/>
                </a:cubicBezTo>
                <a:cubicBezTo>
                  <a:pt x="2545293" y="96717"/>
                  <a:pt x="2731650" y="87618"/>
                  <a:pt x="2920281" y="76245"/>
                </a:cubicBezTo>
                <a:cubicBezTo>
                  <a:pt x="3081640" y="67146"/>
                  <a:pt x="3242998" y="60322"/>
                  <a:pt x="3404357" y="46674"/>
                </a:cubicBezTo>
                <a:cubicBezTo>
                  <a:pt x="3522535" y="35301"/>
                  <a:pt x="3642985" y="19379"/>
                  <a:pt x="3761163" y="8005"/>
                </a:cubicBezTo>
                <a:cubicBezTo>
                  <a:pt x="4004337" y="-17016"/>
                  <a:pt x="4249784" y="17104"/>
                  <a:pt x="4479323" y="103541"/>
                </a:cubicBezTo>
                <a:cubicBezTo>
                  <a:pt x="4522503" y="119463"/>
                  <a:pt x="4547502" y="146759"/>
                  <a:pt x="4549775" y="194527"/>
                </a:cubicBezTo>
                <a:cubicBezTo>
                  <a:pt x="4554320" y="365127"/>
                  <a:pt x="4561138" y="531177"/>
                  <a:pt x="4570229" y="763192"/>
                </a:cubicBezTo>
                <a:close/>
              </a:path>
            </a:pathLst>
          </a:custGeom>
          <a:solidFill>
            <a:srgbClr val="F5B292"/>
          </a:solidFill>
          <a:ln w="22699" cap="flat">
            <a:noFill/>
            <a:prstDash val="solid"/>
            <a:miter/>
          </a:ln>
        </p:spPr>
        <p:txBody>
          <a:bodyPr rtlCol="0" anchor="ctr"/>
          <a:lstStyle/>
          <a:p>
            <a:endParaRPr lang="en-US"/>
          </a:p>
        </p:txBody>
      </p:sp>
      <p:sp>
        <p:nvSpPr>
          <p:cNvPr id="6" name="TextBox 5">
            <a:extLst>
              <a:ext uri="{FF2B5EF4-FFF2-40B4-BE49-F238E27FC236}">
                <a16:creationId xmlns:a16="http://schemas.microsoft.com/office/drawing/2014/main" id="{B7865A8F-6F3A-C60A-7324-CF4B0B816A91}"/>
              </a:ext>
            </a:extLst>
          </p:cNvPr>
          <p:cNvSpPr txBox="1"/>
          <p:nvPr/>
        </p:nvSpPr>
        <p:spPr>
          <a:xfrm>
            <a:off x="1327355" y="1382286"/>
            <a:ext cx="8385169" cy="5016758"/>
          </a:xfrm>
          <a:prstGeom prst="rect">
            <a:avLst/>
          </a:prstGeom>
          <a:noFill/>
        </p:spPr>
        <p:txBody>
          <a:bodyPr wrap="square">
            <a:spAutoFit/>
          </a:bodyPr>
          <a:lstStyle/>
          <a:p>
            <a:pPr eaLnBrk="1" hangingPunct="1">
              <a:spcBef>
                <a:spcPct val="0"/>
              </a:spcBef>
              <a:buFontTx/>
              <a:buNone/>
            </a:pPr>
            <a:r>
              <a:rPr lang="en-GB" altLang="en-US" sz="2000" dirty="0">
                <a:solidFill>
                  <a:srgbClr val="000000"/>
                </a:solidFill>
              </a:rPr>
              <a:t>(Roche Abbey) a house of White Monks; a very finely built house of freestone and covered with lead (as the abbeys in England, as well as the churches are). An uncle of mine was present at the breaking up of the abbey, for he was well acquainted with several of the monks there. When the community was evicted from the abbey, one of the monks, his friend, told him that each monk had been given his cell where he slept, wherein there was nothing of value save his bed and apparel, which was simple and of little worth. This monk urged my uncle to buy something from him, but my uncle replied that he could see nothing that would be of any use to him; the monk asked him for two pennies for his cell door, which was worth over five shillings; his uncle refused, as he had no idea what he would do with a door (for he was a young unmarried man, and in need of neither a house nor a door). Others who came along later to buy the monks’ corn or hay found that all the doors were open, and the locks and shackles plucked off, or the door itself removed; they entered and stole what they liked. </a:t>
            </a:r>
            <a:endParaRPr lang="en-GB" altLang="en-US" sz="2400" dirty="0">
              <a:solidFill>
                <a:srgbClr val="000000"/>
              </a:solidFill>
            </a:endParaRPr>
          </a:p>
        </p:txBody>
      </p:sp>
    </p:spTree>
    <p:extLst>
      <p:ext uri="{BB962C8B-B14F-4D97-AF65-F5344CB8AC3E}">
        <p14:creationId xmlns:p14="http://schemas.microsoft.com/office/powerpoint/2010/main" val="2307123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BDEF1-915F-D062-4D2E-8B32C8B0D4A9}"/>
              </a:ext>
            </a:extLst>
          </p:cNvPr>
          <p:cNvSpPr>
            <a:spLocks noGrp="1"/>
          </p:cNvSpPr>
          <p:nvPr>
            <p:ph type="title"/>
          </p:nvPr>
        </p:nvSpPr>
        <p:spPr>
          <a:xfrm>
            <a:off x="320600" y="-920298"/>
            <a:ext cx="10996613" cy="710288"/>
          </a:xfrm>
        </p:spPr>
        <p:txBody>
          <a:bodyPr>
            <a:noAutofit/>
          </a:bodyPr>
          <a:lstStyle/>
          <a:p>
            <a:r>
              <a:rPr lang="en-GB" altLang="en-US"/>
              <a:t>The Account </a:t>
            </a:r>
            <a:r>
              <a:rPr lang="en-GB" altLang="en-US">
                <a:solidFill>
                  <a:schemeClr val="bg1"/>
                </a:solidFill>
              </a:rPr>
              <a:t>2</a:t>
            </a:r>
            <a:endParaRPr lang="en-US">
              <a:solidFill>
                <a:schemeClr val="bg1"/>
              </a:solidFill>
            </a:endParaRPr>
          </a:p>
        </p:txBody>
      </p:sp>
      <p:sp>
        <p:nvSpPr>
          <p:cNvPr id="3" name="Picture 4" descr="Decorative shape">
            <a:extLst>
              <a:ext uri="{FF2B5EF4-FFF2-40B4-BE49-F238E27FC236}">
                <a16:creationId xmlns:a16="http://schemas.microsoft.com/office/drawing/2014/main" id="{ED698855-05C7-1B4A-44B9-41AEA4CF3D12}"/>
              </a:ext>
            </a:extLst>
          </p:cNvPr>
          <p:cNvSpPr/>
          <p:nvPr/>
        </p:nvSpPr>
        <p:spPr>
          <a:xfrm>
            <a:off x="623453" y="0"/>
            <a:ext cx="10390909" cy="6858000"/>
          </a:xfrm>
          <a:custGeom>
            <a:avLst/>
            <a:gdLst>
              <a:gd name="connsiteX0" fmla="*/ 4570229 w 4570515"/>
              <a:gd name="connsiteY0" fmla="*/ 763192 h 2758286"/>
              <a:gd name="connsiteX1" fmla="*/ 4540684 w 4570515"/>
              <a:gd name="connsiteY1" fmla="*/ 1372800 h 2758286"/>
              <a:gd name="connsiteX2" fmla="*/ 4504322 w 4570515"/>
              <a:gd name="connsiteY2" fmla="*/ 1868676 h 2758286"/>
              <a:gd name="connsiteX3" fmla="*/ 4404325 w 4570515"/>
              <a:gd name="connsiteY3" fmla="*/ 2603390 h 2758286"/>
              <a:gd name="connsiteX4" fmla="*/ 4240694 w 4570515"/>
              <a:gd name="connsiteY4" fmla="*/ 2755792 h 2758286"/>
              <a:gd name="connsiteX5" fmla="*/ 3974793 w 4570515"/>
              <a:gd name="connsiteY5" fmla="*/ 2751243 h 2758286"/>
              <a:gd name="connsiteX6" fmla="*/ 3604350 w 4570515"/>
              <a:gd name="connsiteY6" fmla="*/ 2746694 h 2758286"/>
              <a:gd name="connsiteX7" fmla="*/ 3249816 w 4570515"/>
              <a:gd name="connsiteY7" fmla="*/ 2739870 h 2758286"/>
              <a:gd name="connsiteX8" fmla="*/ 2395298 w 4570515"/>
              <a:gd name="connsiteY8" fmla="*/ 2689827 h 2758286"/>
              <a:gd name="connsiteX9" fmla="*/ 1981674 w 4570515"/>
              <a:gd name="connsiteY9" fmla="*/ 2664806 h 2758286"/>
              <a:gd name="connsiteX10" fmla="*/ 1345331 w 4570515"/>
              <a:gd name="connsiteY10" fmla="*/ 2646609 h 2758286"/>
              <a:gd name="connsiteX11" fmla="*/ 620354 w 4570515"/>
              <a:gd name="connsiteY11" fmla="*/ 2617038 h 2758286"/>
              <a:gd name="connsiteX12" fmla="*/ 365816 w 4570515"/>
              <a:gd name="connsiteY12" fmla="*/ 2592017 h 2758286"/>
              <a:gd name="connsiteX13" fmla="*/ 190822 w 4570515"/>
              <a:gd name="connsiteY13" fmla="*/ 2551073 h 2758286"/>
              <a:gd name="connsiteX14" fmla="*/ 149914 w 4570515"/>
              <a:gd name="connsiteY14" fmla="*/ 2498756 h 2758286"/>
              <a:gd name="connsiteX15" fmla="*/ 120370 w 4570515"/>
              <a:gd name="connsiteY15" fmla="*/ 2243994 h 2758286"/>
              <a:gd name="connsiteX16" fmla="*/ 97643 w 4570515"/>
              <a:gd name="connsiteY16" fmla="*/ 1841380 h 2758286"/>
              <a:gd name="connsiteX17" fmla="*/ 79462 w 4570515"/>
              <a:gd name="connsiteY17" fmla="*/ 1507005 h 2758286"/>
              <a:gd name="connsiteX18" fmla="*/ 49917 w 4570515"/>
              <a:gd name="connsiteY18" fmla="*/ 1236321 h 2758286"/>
              <a:gd name="connsiteX19" fmla="*/ 20373 w 4570515"/>
              <a:gd name="connsiteY19" fmla="*/ 867826 h 2758286"/>
              <a:gd name="connsiteX20" fmla="*/ 2191 w 4570515"/>
              <a:gd name="connsiteY20" fmla="*/ 547099 h 2758286"/>
              <a:gd name="connsiteX21" fmla="*/ 29463 w 4570515"/>
              <a:gd name="connsiteY21" fmla="*/ 228647 h 2758286"/>
              <a:gd name="connsiteX22" fmla="*/ 47645 w 4570515"/>
              <a:gd name="connsiteY22" fmla="*/ 171781 h 2758286"/>
              <a:gd name="connsiteX23" fmla="*/ 152187 w 4570515"/>
              <a:gd name="connsiteY23" fmla="*/ 101266 h 2758286"/>
              <a:gd name="connsiteX24" fmla="*/ 527175 w 4570515"/>
              <a:gd name="connsiteY24" fmla="*/ 119463 h 2758286"/>
              <a:gd name="connsiteX25" fmla="*/ 843074 w 4570515"/>
              <a:gd name="connsiteY25" fmla="*/ 133111 h 2758286"/>
              <a:gd name="connsiteX26" fmla="*/ 1808952 w 4570515"/>
              <a:gd name="connsiteY26" fmla="*/ 117189 h 2758286"/>
              <a:gd name="connsiteX27" fmla="*/ 2358935 w 4570515"/>
              <a:gd name="connsiteY27" fmla="*/ 103541 h 2758286"/>
              <a:gd name="connsiteX28" fmla="*/ 2920281 w 4570515"/>
              <a:gd name="connsiteY28" fmla="*/ 76245 h 2758286"/>
              <a:gd name="connsiteX29" fmla="*/ 3404357 w 4570515"/>
              <a:gd name="connsiteY29" fmla="*/ 46674 h 2758286"/>
              <a:gd name="connsiteX30" fmla="*/ 3761163 w 4570515"/>
              <a:gd name="connsiteY30" fmla="*/ 8005 h 2758286"/>
              <a:gd name="connsiteX31" fmla="*/ 4479323 w 4570515"/>
              <a:gd name="connsiteY31" fmla="*/ 103541 h 2758286"/>
              <a:gd name="connsiteX32" fmla="*/ 4549775 w 4570515"/>
              <a:gd name="connsiteY32" fmla="*/ 194527 h 2758286"/>
              <a:gd name="connsiteX33" fmla="*/ 4570229 w 4570515"/>
              <a:gd name="connsiteY33" fmla="*/ 763192 h 2758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70515" h="2758286">
                <a:moveTo>
                  <a:pt x="4570229" y="763192"/>
                </a:moveTo>
                <a:cubicBezTo>
                  <a:pt x="4572501" y="967911"/>
                  <a:pt x="4561138" y="1170356"/>
                  <a:pt x="4540684" y="1372800"/>
                </a:cubicBezTo>
                <a:cubicBezTo>
                  <a:pt x="4527048" y="1536576"/>
                  <a:pt x="4515685" y="1702626"/>
                  <a:pt x="4504322" y="1868676"/>
                </a:cubicBezTo>
                <a:cubicBezTo>
                  <a:pt x="4486140" y="2114339"/>
                  <a:pt x="4454323" y="2360002"/>
                  <a:pt x="4404325" y="2603390"/>
                </a:cubicBezTo>
                <a:cubicBezTo>
                  <a:pt x="4379326" y="2721673"/>
                  <a:pt x="4361144" y="2744419"/>
                  <a:pt x="4240694" y="2755792"/>
                </a:cubicBezTo>
                <a:cubicBezTo>
                  <a:pt x="4152060" y="2762616"/>
                  <a:pt x="4063427" y="2753518"/>
                  <a:pt x="3974793" y="2751243"/>
                </a:cubicBezTo>
                <a:cubicBezTo>
                  <a:pt x="3852070" y="2748969"/>
                  <a:pt x="3727074" y="2746694"/>
                  <a:pt x="3604350" y="2746694"/>
                </a:cubicBezTo>
                <a:cubicBezTo>
                  <a:pt x="3486172" y="2744419"/>
                  <a:pt x="3367994" y="2746694"/>
                  <a:pt x="3249816" y="2739870"/>
                </a:cubicBezTo>
                <a:cubicBezTo>
                  <a:pt x="2965734" y="2723947"/>
                  <a:pt x="2679380" y="2708025"/>
                  <a:pt x="2395298" y="2689827"/>
                </a:cubicBezTo>
                <a:cubicBezTo>
                  <a:pt x="2256666" y="2680729"/>
                  <a:pt x="2120306" y="2673905"/>
                  <a:pt x="1981674" y="2664806"/>
                </a:cubicBezTo>
                <a:cubicBezTo>
                  <a:pt x="1770317" y="2651158"/>
                  <a:pt x="1556688" y="2639785"/>
                  <a:pt x="1345331" y="2646609"/>
                </a:cubicBezTo>
                <a:cubicBezTo>
                  <a:pt x="1104429" y="2651158"/>
                  <a:pt x="861255" y="2642060"/>
                  <a:pt x="620354" y="2617038"/>
                </a:cubicBezTo>
                <a:cubicBezTo>
                  <a:pt x="536266" y="2607940"/>
                  <a:pt x="449905" y="2603390"/>
                  <a:pt x="365816" y="2592017"/>
                </a:cubicBezTo>
                <a:cubicBezTo>
                  <a:pt x="306727" y="2582918"/>
                  <a:pt x="249911" y="2566996"/>
                  <a:pt x="190822" y="2551073"/>
                </a:cubicBezTo>
                <a:cubicBezTo>
                  <a:pt x="168095" y="2544249"/>
                  <a:pt x="149914" y="2523777"/>
                  <a:pt x="149914" y="2498756"/>
                </a:cubicBezTo>
                <a:cubicBezTo>
                  <a:pt x="140823" y="2414594"/>
                  <a:pt x="127188" y="2330431"/>
                  <a:pt x="120370" y="2243994"/>
                </a:cubicBezTo>
                <a:cubicBezTo>
                  <a:pt x="111279" y="2109789"/>
                  <a:pt x="104461" y="1975585"/>
                  <a:pt x="97643" y="1841380"/>
                </a:cubicBezTo>
                <a:cubicBezTo>
                  <a:pt x="90825" y="1729922"/>
                  <a:pt x="88552" y="1618463"/>
                  <a:pt x="79462" y="1507005"/>
                </a:cubicBezTo>
                <a:cubicBezTo>
                  <a:pt x="72644" y="1416019"/>
                  <a:pt x="56735" y="1327307"/>
                  <a:pt x="49917" y="1236321"/>
                </a:cubicBezTo>
                <a:cubicBezTo>
                  <a:pt x="38554" y="1113489"/>
                  <a:pt x="29463" y="990658"/>
                  <a:pt x="20373" y="867826"/>
                </a:cubicBezTo>
                <a:cubicBezTo>
                  <a:pt x="13555" y="760917"/>
                  <a:pt x="6737" y="654008"/>
                  <a:pt x="2191" y="547099"/>
                </a:cubicBezTo>
                <a:cubicBezTo>
                  <a:pt x="-4626" y="440190"/>
                  <a:pt x="4464" y="333281"/>
                  <a:pt x="29463" y="228647"/>
                </a:cubicBezTo>
                <a:cubicBezTo>
                  <a:pt x="34009" y="208175"/>
                  <a:pt x="40827" y="189978"/>
                  <a:pt x="47645" y="171781"/>
                </a:cubicBezTo>
                <a:cubicBezTo>
                  <a:pt x="61281" y="126287"/>
                  <a:pt x="104461" y="96717"/>
                  <a:pt x="152187" y="101266"/>
                </a:cubicBezTo>
                <a:cubicBezTo>
                  <a:pt x="277183" y="108090"/>
                  <a:pt x="402179" y="114914"/>
                  <a:pt x="527175" y="119463"/>
                </a:cubicBezTo>
                <a:cubicBezTo>
                  <a:pt x="631717" y="124013"/>
                  <a:pt x="738532" y="130837"/>
                  <a:pt x="843074" y="133111"/>
                </a:cubicBezTo>
                <a:cubicBezTo>
                  <a:pt x="1165791" y="139935"/>
                  <a:pt x="1486235" y="130837"/>
                  <a:pt x="1808952" y="117189"/>
                </a:cubicBezTo>
                <a:cubicBezTo>
                  <a:pt x="1993037" y="110365"/>
                  <a:pt x="2177123" y="110365"/>
                  <a:pt x="2358935" y="103541"/>
                </a:cubicBezTo>
                <a:cubicBezTo>
                  <a:pt x="2545293" y="96717"/>
                  <a:pt x="2731650" y="87618"/>
                  <a:pt x="2920281" y="76245"/>
                </a:cubicBezTo>
                <a:cubicBezTo>
                  <a:pt x="3081640" y="67146"/>
                  <a:pt x="3242998" y="60322"/>
                  <a:pt x="3404357" y="46674"/>
                </a:cubicBezTo>
                <a:cubicBezTo>
                  <a:pt x="3522535" y="35301"/>
                  <a:pt x="3642985" y="19379"/>
                  <a:pt x="3761163" y="8005"/>
                </a:cubicBezTo>
                <a:cubicBezTo>
                  <a:pt x="4004337" y="-17016"/>
                  <a:pt x="4249784" y="17104"/>
                  <a:pt x="4479323" y="103541"/>
                </a:cubicBezTo>
                <a:cubicBezTo>
                  <a:pt x="4522503" y="119463"/>
                  <a:pt x="4547502" y="146759"/>
                  <a:pt x="4549775" y="194527"/>
                </a:cubicBezTo>
                <a:cubicBezTo>
                  <a:pt x="4554320" y="365127"/>
                  <a:pt x="4561138" y="531177"/>
                  <a:pt x="4570229" y="763192"/>
                </a:cubicBezTo>
                <a:close/>
              </a:path>
            </a:pathLst>
          </a:custGeom>
          <a:solidFill>
            <a:srgbClr val="F5B292"/>
          </a:solidFill>
          <a:ln w="22699" cap="flat">
            <a:noFill/>
            <a:prstDash val="solid"/>
            <a:miter/>
          </a:ln>
        </p:spPr>
        <p:txBody>
          <a:bodyPr rtlCol="0" anchor="ctr"/>
          <a:lstStyle/>
          <a:p>
            <a:endParaRPr lang="en-US"/>
          </a:p>
        </p:txBody>
      </p:sp>
      <p:sp>
        <p:nvSpPr>
          <p:cNvPr id="6" name="TextBox 5">
            <a:extLst>
              <a:ext uri="{FF2B5EF4-FFF2-40B4-BE49-F238E27FC236}">
                <a16:creationId xmlns:a16="http://schemas.microsoft.com/office/drawing/2014/main" id="{B7865A8F-6F3A-C60A-7324-CF4B0B816A91}"/>
              </a:ext>
            </a:extLst>
          </p:cNvPr>
          <p:cNvSpPr txBox="1"/>
          <p:nvPr/>
        </p:nvSpPr>
        <p:spPr>
          <a:xfrm>
            <a:off x="1327355" y="592577"/>
            <a:ext cx="8385169" cy="5632311"/>
          </a:xfrm>
          <a:prstGeom prst="rect">
            <a:avLst/>
          </a:prstGeom>
          <a:noFill/>
        </p:spPr>
        <p:txBody>
          <a:bodyPr wrap="square">
            <a:spAutoFit/>
          </a:bodyPr>
          <a:lstStyle/>
          <a:p>
            <a:pPr eaLnBrk="1" hangingPunct="1">
              <a:spcBef>
                <a:spcPct val="0"/>
              </a:spcBef>
              <a:buFontTx/>
              <a:buNone/>
            </a:pPr>
            <a:r>
              <a:rPr lang="en-GB" altLang="en-US" sz="2000" dirty="0">
                <a:solidFill>
                  <a:srgbClr val="000000"/>
                </a:solidFill>
              </a:rPr>
              <a:t>Some took the service-books that were in the church and laid them on their </a:t>
            </a:r>
            <a:r>
              <a:rPr lang="en-GB" altLang="en-US" sz="2000" dirty="0" err="1">
                <a:solidFill>
                  <a:srgbClr val="000000"/>
                </a:solidFill>
              </a:rPr>
              <a:t>Waine</a:t>
            </a:r>
            <a:r>
              <a:rPr lang="en-GB" altLang="en-US" sz="2000" dirty="0">
                <a:solidFill>
                  <a:srgbClr val="000000"/>
                </a:solidFill>
              </a:rPr>
              <a:t> </a:t>
            </a:r>
            <a:r>
              <a:rPr lang="en-GB" altLang="en-US" sz="2000" dirty="0" err="1">
                <a:solidFill>
                  <a:srgbClr val="000000"/>
                </a:solidFill>
              </a:rPr>
              <a:t>Coppes</a:t>
            </a:r>
            <a:r>
              <a:rPr lang="en-GB" altLang="en-US" sz="2000" dirty="0">
                <a:solidFill>
                  <a:srgbClr val="000000"/>
                </a:solidFill>
              </a:rPr>
              <a:t> (part of a cart) to repair them; some took windows from the hay barn and hid them in the hay, and did the same with other things: some pulled iron hooks out of the walls – but did not buy them – when the yeomen and gentlemen of the country had bought the timber of the church.</a:t>
            </a:r>
          </a:p>
          <a:p>
            <a:pPr eaLnBrk="1" hangingPunct="1">
              <a:spcBef>
                <a:spcPct val="0"/>
              </a:spcBef>
              <a:buFontTx/>
              <a:buNone/>
            </a:pPr>
            <a:endParaRPr lang="en-GB" altLang="en-US" sz="2000" dirty="0">
              <a:solidFill>
                <a:srgbClr val="000000"/>
              </a:solidFill>
            </a:endParaRPr>
          </a:p>
          <a:p>
            <a:pPr eaLnBrk="1" hangingPunct="1">
              <a:spcBef>
                <a:spcPct val="0"/>
              </a:spcBef>
              <a:buFontTx/>
              <a:buNone/>
            </a:pPr>
            <a:r>
              <a:rPr lang="en-GB" altLang="en-US" sz="2000" dirty="0">
                <a:solidFill>
                  <a:srgbClr val="000000"/>
                </a:solidFill>
              </a:rPr>
              <a:t>For the church was the first thing that was spoiled; then the abbot’s lodging, the dormitory and refectory, with the cloister and all the buildings around, within the abbey walls. For nothing was spared except the ox-houses and </a:t>
            </a:r>
            <a:r>
              <a:rPr lang="en-GB" altLang="en-US" sz="2000" dirty="0" err="1">
                <a:solidFill>
                  <a:srgbClr val="000000"/>
                </a:solidFill>
              </a:rPr>
              <a:t>swinecoates</a:t>
            </a:r>
            <a:r>
              <a:rPr lang="en-GB" altLang="en-US" sz="2000" dirty="0">
                <a:solidFill>
                  <a:srgbClr val="000000"/>
                </a:solidFill>
              </a:rPr>
              <a:t> and other such houses or offices that stood outside the walls – these had greater favour shown to them than the church itself. </a:t>
            </a:r>
          </a:p>
          <a:p>
            <a:pPr eaLnBrk="1" hangingPunct="1">
              <a:spcBef>
                <a:spcPct val="0"/>
              </a:spcBef>
              <a:buFontTx/>
              <a:buNone/>
            </a:pPr>
            <a:endParaRPr lang="en-GB" altLang="en-US" sz="2000" dirty="0">
              <a:solidFill>
                <a:srgbClr val="000000"/>
              </a:solidFill>
            </a:endParaRPr>
          </a:p>
          <a:p>
            <a:pPr eaLnBrk="1" hangingPunct="1">
              <a:spcBef>
                <a:spcPct val="0"/>
              </a:spcBef>
              <a:buFontTx/>
              <a:buNone/>
            </a:pPr>
            <a:r>
              <a:rPr lang="en-GB" altLang="en-US" sz="2000" dirty="0">
                <a:solidFill>
                  <a:srgbClr val="000000"/>
                </a:solidFill>
              </a:rPr>
              <a:t>This was done on the instruction of Cromwell, as Fox reports in his Book of Acts and Monuments. It would have pitied any heart to see the tearing up of the lead, the plucking up of boards and throwing down of the rafters. </a:t>
            </a:r>
          </a:p>
        </p:txBody>
      </p:sp>
    </p:spTree>
    <p:extLst>
      <p:ext uri="{BB962C8B-B14F-4D97-AF65-F5344CB8AC3E}">
        <p14:creationId xmlns:p14="http://schemas.microsoft.com/office/powerpoint/2010/main" val="2003538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BDEF1-915F-D062-4D2E-8B32C8B0D4A9}"/>
              </a:ext>
            </a:extLst>
          </p:cNvPr>
          <p:cNvSpPr>
            <a:spLocks noGrp="1"/>
          </p:cNvSpPr>
          <p:nvPr>
            <p:ph type="title"/>
          </p:nvPr>
        </p:nvSpPr>
        <p:spPr>
          <a:xfrm>
            <a:off x="320600" y="-920298"/>
            <a:ext cx="10996613" cy="710288"/>
          </a:xfrm>
        </p:spPr>
        <p:txBody>
          <a:bodyPr>
            <a:noAutofit/>
          </a:bodyPr>
          <a:lstStyle/>
          <a:p>
            <a:r>
              <a:rPr lang="en-GB" altLang="en-US"/>
              <a:t>The Account </a:t>
            </a:r>
            <a:r>
              <a:rPr lang="en-GB" altLang="en-US">
                <a:solidFill>
                  <a:schemeClr val="bg1"/>
                </a:solidFill>
              </a:rPr>
              <a:t>3</a:t>
            </a:r>
            <a:endParaRPr lang="en-US">
              <a:solidFill>
                <a:schemeClr val="bg1"/>
              </a:solidFill>
            </a:endParaRPr>
          </a:p>
        </p:txBody>
      </p:sp>
      <p:sp>
        <p:nvSpPr>
          <p:cNvPr id="3" name="Picture 4" descr="Decorative shape">
            <a:extLst>
              <a:ext uri="{FF2B5EF4-FFF2-40B4-BE49-F238E27FC236}">
                <a16:creationId xmlns:a16="http://schemas.microsoft.com/office/drawing/2014/main" id="{ED698855-05C7-1B4A-44B9-41AEA4CF3D12}"/>
              </a:ext>
            </a:extLst>
          </p:cNvPr>
          <p:cNvSpPr/>
          <p:nvPr/>
        </p:nvSpPr>
        <p:spPr>
          <a:xfrm>
            <a:off x="623453" y="0"/>
            <a:ext cx="10390909" cy="6858000"/>
          </a:xfrm>
          <a:custGeom>
            <a:avLst/>
            <a:gdLst>
              <a:gd name="connsiteX0" fmla="*/ 4570229 w 4570515"/>
              <a:gd name="connsiteY0" fmla="*/ 763192 h 2758286"/>
              <a:gd name="connsiteX1" fmla="*/ 4540684 w 4570515"/>
              <a:gd name="connsiteY1" fmla="*/ 1372800 h 2758286"/>
              <a:gd name="connsiteX2" fmla="*/ 4504322 w 4570515"/>
              <a:gd name="connsiteY2" fmla="*/ 1868676 h 2758286"/>
              <a:gd name="connsiteX3" fmla="*/ 4404325 w 4570515"/>
              <a:gd name="connsiteY3" fmla="*/ 2603390 h 2758286"/>
              <a:gd name="connsiteX4" fmla="*/ 4240694 w 4570515"/>
              <a:gd name="connsiteY4" fmla="*/ 2755792 h 2758286"/>
              <a:gd name="connsiteX5" fmla="*/ 3974793 w 4570515"/>
              <a:gd name="connsiteY5" fmla="*/ 2751243 h 2758286"/>
              <a:gd name="connsiteX6" fmla="*/ 3604350 w 4570515"/>
              <a:gd name="connsiteY6" fmla="*/ 2746694 h 2758286"/>
              <a:gd name="connsiteX7" fmla="*/ 3249816 w 4570515"/>
              <a:gd name="connsiteY7" fmla="*/ 2739870 h 2758286"/>
              <a:gd name="connsiteX8" fmla="*/ 2395298 w 4570515"/>
              <a:gd name="connsiteY8" fmla="*/ 2689827 h 2758286"/>
              <a:gd name="connsiteX9" fmla="*/ 1981674 w 4570515"/>
              <a:gd name="connsiteY9" fmla="*/ 2664806 h 2758286"/>
              <a:gd name="connsiteX10" fmla="*/ 1345331 w 4570515"/>
              <a:gd name="connsiteY10" fmla="*/ 2646609 h 2758286"/>
              <a:gd name="connsiteX11" fmla="*/ 620354 w 4570515"/>
              <a:gd name="connsiteY11" fmla="*/ 2617038 h 2758286"/>
              <a:gd name="connsiteX12" fmla="*/ 365816 w 4570515"/>
              <a:gd name="connsiteY12" fmla="*/ 2592017 h 2758286"/>
              <a:gd name="connsiteX13" fmla="*/ 190822 w 4570515"/>
              <a:gd name="connsiteY13" fmla="*/ 2551073 h 2758286"/>
              <a:gd name="connsiteX14" fmla="*/ 149914 w 4570515"/>
              <a:gd name="connsiteY14" fmla="*/ 2498756 h 2758286"/>
              <a:gd name="connsiteX15" fmla="*/ 120370 w 4570515"/>
              <a:gd name="connsiteY15" fmla="*/ 2243994 h 2758286"/>
              <a:gd name="connsiteX16" fmla="*/ 97643 w 4570515"/>
              <a:gd name="connsiteY16" fmla="*/ 1841380 h 2758286"/>
              <a:gd name="connsiteX17" fmla="*/ 79462 w 4570515"/>
              <a:gd name="connsiteY17" fmla="*/ 1507005 h 2758286"/>
              <a:gd name="connsiteX18" fmla="*/ 49917 w 4570515"/>
              <a:gd name="connsiteY18" fmla="*/ 1236321 h 2758286"/>
              <a:gd name="connsiteX19" fmla="*/ 20373 w 4570515"/>
              <a:gd name="connsiteY19" fmla="*/ 867826 h 2758286"/>
              <a:gd name="connsiteX20" fmla="*/ 2191 w 4570515"/>
              <a:gd name="connsiteY20" fmla="*/ 547099 h 2758286"/>
              <a:gd name="connsiteX21" fmla="*/ 29463 w 4570515"/>
              <a:gd name="connsiteY21" fmla="*/ 228647 h 2758286"/>
              <a:gd name="connsiteX22" fmla="*/ 47645 w 4570515"/>
              <a:gd name="connsiteY22" fmla="*/ 171781 h 2758286"/>
              <a:gd name="connsiteX23" fmla="*/ 152187 w 4570515"/>
              <a:gd name="connsiteY23" fmla="*/ 101266 h 2758286"/>
              <a:gd name="connsiteX24" fmla="*/ 527175 w 4570515"/>
              <a:gd name="connsiteY24" fmla="*/ 119463 h 2758286"/>
              <a:gd name="connsiteX25" fmla="*/ 843074 w 4570515"/>
              <a:gd name="connsiteY25" fmla="*/ 133111 h 2758286"/>
              <a:gd name="connsiteX26" fmla="*/ 1808952 w 4570515"/>
              <a:gd name="connsiteY26" fmla="*/ 117189 h 2758286"/>
              <a:gd name="connsiteX27" fmla="*/ 2358935 w 4570515"/>
              <a:gd name="connsiteY27" fmla="*/ 103541 h 2758286"/>
              <a:gd name="connsiteX28" fmla="*/ 2920281 w 4570515"/>
              <a:gd name="connsiteY28" fmla="*/ 76245 h 2758286"/>
              <a:gd name="connsiteX29" fmla="*/ 3404357 w 4570515"/>
              <a:gd name="connsiteY29" fmla="*/ 46674 h 2758286"/>
              <a:gd name="connsiteX30" fmla="*/ 3761163 w 4570515"/>
              <a:gd name="connsiteY30" fmla="*/ 8005 h 2758286"/>
              <a:gd name="connsiteX31" fmla="*/ 4479323 w 4570515"/>
              <a:gd name="connsiteY31" fmla="*/ 103541 h 2758286"/>
              <a:gd name="connsiteX32" fmla="*/ 4549775 w 4570515"/>
              <a:gd name="connsiteY32" fmla="*/ 194527 h 2758286"/>
              <a:gd name="connsiteX33" fmla="*/ 4570229 w 4570515"/>
              <a:gd name="connsiteY33" fmla="*/ 763192 h 2758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70515" h="2758286">
                <a:moveTo>
                  <a:pt x="4570229" y="763192"/>
                </a:moveTo>
                <a:cubicBezTo>
                  <a:pt x="4572501" y="967911"/>
                  <a:pt x="4561138" y="1170356"/>
                  <a:pt x="4540684" y="1372800"/>
                </a:cubicBezTo>
                <a:cubicBezTo>
                  <a:pt x="4527048" y="1536576"/>
                  <a:pt x="4515685" y="1702626"/>
                  <a:pt x="4504322" y="1868676"/>
                </a:cubicBezTo>
                <a:cubicBezTo>
                  <a:pt x="4486140" y="2114339"/>
                  <a:pt x="4454323" y="2360002"/>
                  <a:pt x="4404325" y="2603390"/>
                </a:cubicBezTo>
                <a:cubicBezTo>
                  <a:pt x="4379326" y="2721673"/>
                  <a:pt x="4361144" y="2744419"/>
                  <a:pt x="4240694" y="2755792"/>
                </a:cubicBezTo>
                <a:cubicBezTo>
                  <a:pt x="4152060" y="2762616"/>
                  <a:pt x="4063427" y="2753518"/>
                  <a:pt x="3974793" y="2751243"/>
                </a:cubicBezTo>
                <a:cubicBezTo>
                  <a:pt x="3852070" y="2748969"/>
                  <a:pt x="3727074" y="2746694"/>
                  <a:pt x="3604350" y="2746694"/>
                </a:cubicBezTo>
                <a:cubicBezTo>
                  <a:pt x="3486172" y="2744419"/>
                  <a:pt x="3367994" y="2746694"/>
                  <a:pt x="3249816" y="2739870"/>
                </a:cubicBezTo>
                <a:cubicBezTo>
                  <a:pt x="2965734" y="2723947"/>
                  <a:pt x="2679380" y="2708025"/>
                  <a:pt x="2395298" y="2689827"/>
                </a:cubicBezTo>
                <a:cubicBezTo>
                  <a:pt x="2256666" y="2680729"/>
                  <a:pt x="2120306" y="2673905"/>
                  <a:pt x="1981674" y="2664806"/>
                </a:cubicBezTo>
                <a:cubicBezTo>
                  <a:pt x="1770317" y="2651158"/>
                  <a:pt x="1556688" y="2639785"/>
                  <a:pt x="1345331" y="2646609"/>
                </a:cubicBezTo>
                <a:cubicBezTo>
                  <a:pt x="1104429" y="2651158"/>
                  <a:pt x="861255" y="2642060"/>
                  <a:pt x="620354" y="2617038"/>
                </a:cubicBezTo>
                <a:cubicBezTo>
                  <a:pt x="536266" y="2607940"/>
                  <a:pt x="449905" y="2603390"/>
                  <a:pt x="365816" y="2592017"/>
                </a:cubicBezTo>
                <a:cubicBezTo>
                  <a:pt x="306727" y="2582918"/>
                  <a:pt x="249911" y="2566996"/>
                  <a:pt x="190822" y="2551073"/>
                </a:cubicBezTo>
                <a:cubicBezTo>
                  <a:pt x="168095" y="2544249"/>
                  <a:pt x="149914" y="2523777"/>
                  <a:pt x="149914" y="2498756"/>
                </a:cubicBezTo>
                <a:cubicBezTo>
                  <a:pt x="140823" y="2414594"/>
                  <a:pt x="127188" y="2330431"/>
                  <a:pt x="120370" y="2243994"/>
                </a:cubicBezTo>
                <a:cubicBezTo>
                  <a:pt x="111279" y="2109789"/>
                  <a:pt x="104461" y="1975585"/>
                  <a:pt x="97643" y="1841380"/>
                </a:cubicBezTo>
                <a:cubicBezTo>
                  <a:pt x="90825" y="1729922"/>
                  <a:pt x="88552" y="1618463"/>
                  <a:pt x="79462" y="1507005"/>
                </a:cubicBezTo>
                <a:cubicBezTo>
                  <a:pt x="72644" y="1416019"/>
                  <a:pt x="56735" y="1327307"/>
                  <a:pt x="49917" y="1236321"/>
                </a:cubicBezTo>
                <a:cubicBezTo>
                  <a:pt x="38554" y="1113489"/>
                  <a:pt x="29463" y="990658"/>
                  <a:pt x="20373" y="867826"/>
                </a:cubicBezTo>
                <a:cubicBezTo>
                  <a:pt x="13555" y="760917"/>
                  <a:pt x="6737" y="654008"/>
                  <a:pt x="2191" y="547099"/>
                </a:cubicBezTo>
                <a:cubicBezTo>
                  <a:pt x="-4626" y="440190"/>
                  <a:pt x="4464" y="333281"/>
                  <a:pt x="29463" y="228647"/>
                </a:cubicBezTo>
                <a:cubicBezTo>
                  <a:pt x="34009" y="208175"/>
                  <a:pt x="40827" y="189978"/>
                  <a:pt x="47645" y="171781"/>
                </a:cubicBezTo>
                <a:cubicBezTo>
                  <a:pt x="61281" y="126287"/>
                  <a:pt x="104461" y="96717"/>
                  <a:pt x="152187" y="101266"/>
                </a:cubicBezTo>
                <a:cubicBezTo>
                  <a:pt x="277183" y="108090"/>
                  <a:pt x="402179" y="114914"/>
                  <a:pt x="527175" y="119463"/>
                </a:cubicBezTo>
                <a:cubicBezTo>
                  <a:pt x="631717" y="124013"/>
                  <a:pt x="738532" y="130837"/>
                  <a:pt x="843074" y="133111"/>
                </a:cubicBezTo>
                <a:cubicBezTo>
                  <a:pt x="1165791" y="139935"/>
                  <a:pt x="1486235" y="130837"/>
                  <a:pt x="1808952" y="117189"/>
                </a:cubicBezTo>
                <a:cubicBezTo>
                  <a:pt x="1993037" y="110365"/>
                  <a:pt x="2177123" y="110365"/>
                  <a:pt x="2358935" y="103541"/>
                </a:cubicBezTo>
                <a:cubicBezTo>
                  <a:pt x="2545293" y="96717"/>
                  <a:pt x="2731650" y="87618"/>
                  <a:pt x="2920281" y="76245"/>
                </a:cubicBezTo>
                <a:cubicBezTo>
                  <a:pt x="3081640" y="67146"/>
                  <a:pt x="3242998" y="60322"/>
                  <a:pt x="3404357" y="46674"/>
                </a:cubicBezTo>
                <a:cubicBezTo>
                  <a:pt x="3522535" y="35301"/>
                  <a:pt x="3642985" y="19379"/>
                  <a:pt x="3761163" y="8005"/>
                </a:cubicBezTo>
                <a:cubicBezTo>
                  <a:pt x="4004337" y="-17016"/>
                  <a:pt x="4249784" y="17104"/>
                  <a:pt x="4479323" y="103541"/>
                </a:cubicBezTo>
                <a:cubicBezTo>
                  <a:pt x="4522503" y="119463"/>
                  <a:pt x="4547502" y="146759"/>
                  <a:pt x="4549775" y="194527"/>
                </a:cubicBezTo>
                <a:cubicBezTo>
                  <a:pt x="4554320" y="365127"/>
                  <a:pt x="4561138" y="531177"/>
                  <a:pt x="4570229" y="763192"/>
                </a:cubicBezTo>
                <a:close/>
              </a:path>
            </a:pathLst>
          </a:custGeom>
          <a:solidFill>
            <a:srgbClr val="F5B292"/>
          </a:solidFill>
          <a:ln w="22699" cap="flat">
            <a:noFill/>
            <a:prstDash val="solid"/>
            <a:miter/>
          </a:ln>
        </p:spPr>
        <p:txBody>
          <a:bodyPr rtlCol="0" anchor="ctr"/>
          <a:lstStyle/>
          <a:p>
            <a:endParaRPr lang="en-US"/>
          </a:p>
        </p:txBody>
      </p:sp>
      <p:sp>
        <p:nvSpPr>
          <p:cNvPr id="6" name="TextBox 5">
            <a:extLst>
              <a:ext uri="{FF2B5EF4-FFF2-40B4-BE49-F238E27FC236}">
                <a16:creationId xmlns:a16="http://schemas.microsoft.com/office/drawing/2014/main" id="{B7865A8F-6F3A-C60A-7324-CF4B0B816A91}"/>
              </a:ext>
            </a:extLst>
          </p:cNvPr>
          <p:cNvSpPr txBox="1"/>
          <p:nvPr/>
        </p:nvSpPr>
        <p:spPr>
          <a:xfrm>
            <a:off x="1327355" y="592577"/>
            <a:ext cx="8385169" cy="5940088"/>
          </a:xfrm>
          <a:prstGeom prst="rect">
            <a:avLst/>
          </a:prstGeom>
          <a:noFill/>
        </p:spPr>
        <p:txBody>
          <a:bodyPr wrap="square">
            <a:spAutoFit/>
          </a:bodyPr>
          <a:lstStyle/>
          <a:p>
            <a:pPr eaLnBrk="1" hangingPunct="1">
              <a:spcBef>
                <a:spcPct val="0"/>
              </a:spcBef>
              <a:buFontTx/>
              <a:buNone/>
            </a:pPr>
            <a:r>
              <a:rPr lang="en-GB" altLang="en-US" sz="2000" dirty="0">
                <a:solidFill>
                  <a:srgbClr val="000000"/>
                </a:solidFill>
              </a:rPr>
              <a:t>And when the lead was torn off and cast down into the church and the tombs in the church were all broken (for in most abbeys various noblemen and women were buried, and in some kings, but their tombs were no more regarded than those of lesser persons, for to what end should they stand when the church over them was not spared for their cause) and all things of value were spoiled, plucked away or utterly defaced, those who cast the lead into fodders plucked up all the seats in the choir where the monks sat when they said service.</a:t>
            </a:r>
          </a:p>
          <a:p>
            <a:pPr eaLnBrk="1" hangingPunct="1">
              <a:spcBef>
                <a:spcPct val="0"/>
              </a:spcBef>
              <a:buFontTx/>
              <a:buNone/>
            </a:pPr>
            <a:endParaRPr lang="en-GB" altLang="en-US" sz="2000" dirty="0">
              <a:solidFill>
                <a:srgbClr val="000000"/>
              </a:solidFill>
            </a:endParaRPr>
          </a:p>
          <a:p>
            <a:pPr>
              <a:spcBef>
                <a:spcPct val="0"/>
              </a:spcBef>
            </a:pPr>
            <a:r>
              <a:rPr lang="en-GB" altLang="en-US" sz="2000" dirty="0">
                <a:solidFill>
                  <a:srgbClr val="000000"/>
                </a:solidFill>
              </a:rPr>
              <a:t>These seats were like the seats in minsters; they were burned and the lead melted, although there was plenty of wood nearby, for the abbey stood among the woods and the rocks of stone. Pewter vessels were stolen away and hidden in the rocks, and it seemed that every person was intent upon filching and spoiling what he could. Even those who had been content to permit the monks’ worship and do great reverence at their matins, masses and services two days previously were no less happy to pilfer, which is strange, that they could one day think it to be the house of God and the next the house of the Devil – or else they would not have been so ready to have spoiled it.</a:t>
            </a:r>
          </a:p>
        </p:txBody>
      </p:sp>
    </p:spTree>
    <p:extLst>
      <p:ext uri="{BB962C8B-B14F-4D97-AF65-F5344CB8AC3E}">
        <p14:creationId xmlns:p14="http://schemas.microsoft.com/office/powerpoint/2010/main" val="3828385239"/>
      </p:ext>
    </p:extLst>
  </p:cSld>
  <p:clrMapOvr>
    <a:masterClrMapping/>
  </p:clrMapOvr>
</p:sld>
</file>

<file path=ppt/theme/theme1.xml><?xml version="1.0" encoding="utf-8"?>
<a:theme xmlns:a="http://schemas.openxmlformats.org/drawingml/2006/main" name="Office Theme">
  <a:themeElements>
    <a:clrScheme name="HistoricEngland-Colours">
      <a:dk1>
        <a:srgbClr val="000000"/>
      </a:dk1>
      <a:lt1>
        <a:srgbClr val="FFFFFF"/>
      </a:lt1>
      <a:dk2>
        <a:srgbClr val="1F497D"/>
      </a:dk2>
      <a:lt2>
        <a:srgbClr val="EEECE1"/>
      </a:lt2>
      <a:accent1>
        <a:srgbClr val="65B9E3"/>
      </a:accent1>
      <a:accent2>
        <a:srgbClr val="F192B3"/>
      </a:accent2>
      <a:accent3>
        <a:srgbClr val="7FB5A9"/>
      </a:accent3>
      <a:accent4>
        <a:srgbClr val="F5C946"/>
      </a:accent4>
      <a:accent5>
        <a:srgbClr val="A761FF"/>
      </a:accent5>
      <a:accent6>
        <a:srgbClr val="F18C5C"/>
      </a:accent6>
      <a:hlink>
        <a:srgbClr val="32A2DB"/>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3cb168fb-557d-4aff-aaa1-591c64e5f6f0">
      <UserInfo>
        <DisplayName>Horsley, Daisy</DisplayName>
        <AccountId>21</AccountId>
        <AccountType/>
      </UserInfo>
      <UserInfo>
        <DisplayName>Angel, Victoria</DisplayName>
        <AccountId>24</AccountId>
        <AccountType/>
      </UserInfo>
    </SharedWithUsers>
    <_activity xmlns="be30f734-6a04-496a-ba73-5e5e8d7e44d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E6E8938743425438F2EDCFC960B8DB1" ma:contentTypeVersion="15" ma:contentTypeDescription="Create a new document." ma:contentTypeScope="" ma:versionID="b874dd9b998a3b814aeccda84769c1ef">
  <xsd:schema xmlns:xsd="http://www.w3.org/2001/XMLSchema" xmlns:xs="http://www.w3.org/2001/XMLSchema" xmlns:p="http://schemas.microsoft.com/office/2006/metadata/properties" xmlns:ns3="3cb168fb-557d-4aff-aaa1-591c64e5f6f0" xmlns:ns4="be30f734-6a04-496a-ba73-5e5e8d7e44d2" targetNamespace="http://schemas.microsoft.com/office/2006/metadata/properties" ma:root="true" ma:fieldsID="bc6165daa2a6fe768080225ad7a2e212" ns3:_="" ns4:_="">
    <xsd:import namespace="3cb168fb-557d-4aff-aaa1-591c64e5f6f0"/>
    <xsd:import namespace="be30f734-6a04-496a-ba73-5e5e8d7e44d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DateTaken" minOccurs="0"/>
                <xsd:element ref="ns4:MediaServiceLocation" minOccurs="0"/>
                <xsd:element ref="ns4:MediaLengthInSecond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b168fb-557d-4aff-aaa1-591c64e5f6f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30f734-6a04-496a-ba73-5e5e8d7e44d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21F565-DE58-4D2E-B103-5CB618AE7BD9}">
  <ds:schemaRefs>
    <ds:schemaRef ds:uri="http://schemas.microsoft.com/sharepoint/v3/contenttype/forms"/>
  </ds:schemaRefs>
</ds:datastoreItem>
</file>

<file path=customXml/itemProps2.xml><?xml version="1.0" encoding="utf-8"?>
<ds:datastoreItem xmlns:ds="http://schemas.openxmlformats.org/officeDocument/2006/customXml" ds:itemID="{116D2E43-4F90-40BF-B410-9AF81C15F411}">
  <ds:schemaRefs>
    <ds:schemaRef ds:uri="http://schemas.microsoft.com/office/2006/documentManagement/types"/>
    <ds:schemaRef ds:uri="http://schemas.microsoft.com/office/2006/metadata/properties"/>
    <ds:schemaRef ds:uri="http://purl.org/dc/dcmitype/"/>
    <ds:schemaRef ds:uri="http://purl.org/dc/terms/"/>
    <ds:schemaRef ds:uri="http://www.w3.org/XML/1998/namespace"/>
    <ds:schemaRef ds:uri="be30f734-6a04-496a-ba73-5e5e8d7e44d2"/>
    <ds:schemaRef ds:uri="http://purl.org/dc/elements/1.1/"/>
    <ds:schemaRef ds:uri="http://schemas.microsoft.com/office/infopath/2007/PartnerControls"/>
    <ds:schemaRef ds:uri="http://schemas.openxmlformats.org/package/2006/metadata/core-properties"/>
    <ds:schemaRef ds:uri="3cb168fb-557d-4aff-aaa1-591c64e5f6f0"/>
  </ds:schemaRefs>
</ds:datastoreItem>
</file>

<file path=customXml/itemProps3.xml><?xml version="1.0" encoding="utf-8"?>
<ds:datastoreItem xmlns:ds="http://schemas.openxmlformats.org/officeDocument/2006/customXml" ds:itemID="{C904DFA7-9813-4078-BFF1-CD3E0309C097}">
  <ds:schemaRefs>
    <ds:schemaRef ds:uri="3cb168fb-557d-4aff-aaa1-591c64e5f6f0"/>
    <ds:schemaRef ds:uri="be30f734-6a04-496a-ba73-5e5e8d7e44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811</TotalTime>
  <Words>6725</Words>
  <Application>Microsoft Office PowerPoint</Application>
  <PresentationFormat>Widescreen</PresentationFormat>
  <Paragraphs>334</Paragraphs>
  <Slides>47</Slides>
  <Notes>38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Calibri</vt:lpstr>
      <vt:lpstr>Helvetica</vt:lpstr>
      <vt:lpstr>Source Sans Pro</vt:lpstr>
      <vt:lpstr>Source Sans Pro Bold</vt:lpstr>
      <vt:lpstr>Office Theme</vt:lpstr>
      <vt:lpstr>What effect did The Dissolution of the Monasteries have on society and culture?</vt:lpstr>
      <vt:lpstr>What effect did The Dissolution of the Monasteries have on society and culture? 1</vt:lpstr>
      <vt:lpstr>The Dissolution of the Monasteries 1</vt:lpstr>
      <vt:lpstr>The Dissolution of the Monasteries 2</vt:lpstr>
      <vt:lpstr>A near contemporary account of ’the spoliation of Roche Abbey’</vt:lpstr>
      <vt:lpstr>A near contemporary account of ’the spoilation of Roche Abbey’ cont.</vt:lpstr>
      <vt:lpstr>The Account</vt:lpstr>
      <vt:lpstr>The Account 2</vt:lpstr>
      <vt:lpstr>The Account 3</vt:lpstr>
      <vt:lpstr>The Account 4</vt:lpstr>
      <vt:lpstr>A near contemporary account of the ‘spoilation of Roche’ Abbey, Yorkshire</vt:lpstr>
      <vt:lpstr>A near contemporary account of the ‘spoilation of Roche’ Abbey, Yorkshire 2</vt:lpstr>
      <vt:lpstr>How does the account fit in? 1</vt:lpstr>
      <vt:lpstr>The account is long and detailed. Use the table below to create your own shorter step-by-step summary of it.</vt:lpstr>
      <vt:lpstr>How does the account fit in? 2</vt:lpstr>
      <vt:lpstr>TASK</vt:lpstr>
      <vt:lpstr>The effects of the Dissolution of the monasteries.</vt:lpstr>
      <vt:lpstr>Fountains Abbey, North Yorkshire</vt:lpstr>
      <vt:lpstr>Fountains Abbey, North Yorkshire 2</vt:lpstr>
      <vt:lpstr>Bayham Old Abbey, Lamberhurst, Kent</vt:lpstr>
      <vt:lpstr>Kirkstall Abbey, Kirkstall, West Yorkshire 1</vt:lpstr>
      <vt:lpstr>Kirkstall Abbey, Kirkstall, West Yorkshire 2</vt:lpstr>
      <vt:lpstr>Thetford Priory, Thetford, Norfolk 1</vt:lpstr>
      <vt:lpstr>Thetford Priory, Thetford, Norfolk 2</vt:lpstr>
      <vt:lpstr>Glastonbury Abbey, Glastonbury, Somerset</vt:lpstr>
      <vt:lpstr>Furness Abbey, Barrow in Furness, Cumbria 1</vt:lpstr>
      <vt:lpstr>Furness Abbey, Barrow in Furness, Cumbria 2</vt:lpstr>
      <vt:lpstr>Malmesbury Abbey, Malmesbury, Wiltshire 1</vt:lpstr>
      <vt:lpstr>Malmesbury Abbey, Malmesbury, Wiltshire 2</vt:lpstr>
      <vt:lpstr>Priory of St Pancras, Lewes, East Sussex</vt:lpstr>
      <vt:lpstr>Cathedral Church of St Augustine, Bristol 1</vt:lpstr>
      <vt:lpstr>Cathedral Church of St Augustine, Bristol 2</vt:lpstr>
      <vt:lpstr>Reconstruction Drawing of Hailes Abbey, Gloucestershire</vt:lpstr>
      <vt:lpstr>Reading Abbey Ruins, Reading, Berkshire</vt:lpstr>
      <vt:lpstr>Newstead Abbey, Ravenshead, Nottinghamshire 1</vt:lpstr>
      <vt:lpstr>Newstead Abbey, Ravenshead, Nottinghamshire 2</vt:lpstr>
      <vt:lpstr>Abbey of St Agatha, Easby, North Yorkshire 1</vt:lpstr>
      <vt:lpstr>Abbey of St Agatha, Easby, North Yorkshire 2</vt:lpstr>
      <vt:lpstr>Abbey of St Agatha, Easby, North Yorkshire 3</vt:lpstr>
      <vt:lpstr>Birkenhead Priory, Birkenhead, Merseyside 1</vt:lpstr>
      <vt:lpstr>Birkenhead Priory, Birkenhead, Merseyside 2</vt:lpstr>
      <vt:lpstr>Your table will look something like this, but with even more examples</vt:lpstr>
      <vt:lpstr>TASK 1</vt:lpstr>
      <vt:lpstr>TASK 2</vt:lpstr>
      <vt:lpstr>Extension work 1</vt:lpstr>
      <vt:lpstr>Extension work 2</vt:lpstr>
      <vt:lpstr>More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Cheese, Emily-Ann</dc:creator>
  <cp:lastModifiedBy>McHarg, Catherine</cp:lastModifiedBy>
  <cp:revision>5</cp:revision>
  <dcterms:created xsi:type="dcterms:W3CDTF">2022-11-29T11:24:41Z</dcterms:created>
  <dcterms:modified xsi:type="dcterms:W3CDTF">2024-08-05T10:31:37Z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0x010100AE6E8938743425438F2EDCFC960B8DB1</vt:lpwstr>
  </property>
  <property fmtid="{D5CDD505-2E9C-101B-9397-08002B2CF9AE}" pid="3" name="MediaServiceImageTags">
    <vt:lpwstr/>
  </property>
</Properties>
</file>