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70" r:id="rId12"/>
    <p:sldId id="266" r:id="rId13"/>
    <p:sldId id="267" r:id="rId14"/>
    <p:sldId id="268" r:id="rId15"/>
    <p:sldId id="269"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alibri Light" panose="020F0302020204030204" pitchFamily="34" charset="0"/>
      <p:regular r:id="rId22"/>
      <p:italic r:id="rId2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8640"/>
    <p:restoredTop sz="86395"/>
  </p:normalViewPr>
  <p:slideViewPr>
    <p:cSldViewPr snapToGrid="0">
      <p:cViewPr varScale="1">
        <p:scale>
          <a:sx n="94" d="100"/>
          <a:sy n="94" d="100"/>
        </p:scale>
        <p:origin x="432"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1BF3BB6B-96A2-430D-AF7E-88FDB6D3A7BB}"/>
    <pc:docChg chg="modSld">
      <pc:chgData name="McHarg, Catherine" userId="88b8f76c-9ae3-4745-88eb-fe0667a22af5" providerId="ADAL" clId="{1BF3BB6B-96A2-430D-AF7E-88FDB6D3A7BB}" dt="2024-02-26T11:00:50.400" v="1" actId="20577"/>
      <pc:docMkLst>
        <pc:docMk/>
      </pc:docMkLst>
      <pc:sldChg chg="modNotesTx">
        <pc:chgData name="McHarg, Catherine" userId="88b8f76c-9ae3-4745-88eb-fe0667a22af5" providerId="ADAL" clId="{1BF3BB6B-96A2-430D-AF7E-88FDB6D3A7BB}" dt="2024-02-26T11:00:50.400" v="1" actId="20577"/>
        <pc:sldMkLst>
          <pc:docMk/>
          <pc:sldMk cId="3046758726" sldId="26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27847F-2EE6-1543-A605-DC4F78694AA2}" type="datetimeFigureOut">
              <a:rPr lang="en-GB" smtClean="0"/>
              <a:t>26/02/2024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668D0E-B0BB-5040-BD36-9D1D5D3823E3}" type="slidenum">
              <a:rPr lang="en-GB" smtClean="0"/>
              <a:t>‹#›</a:t>
            </a:fld>
            <a:endParaRPr lang="en-GB"/>
          </a:p>
        </p:txBody>
      </p:sp>
    </p:spTree>
    <p:extLst>
      <p:ext uri="{BB962C8B-B14F-4D97-AF65-F5344CB8AC3E}">
        <p14:creationId xmlns:p14="http://schemas.microsoft.com/office/powerpoint/2010/main" val="1451025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1</a:t>
            </a:fld>
            <a:endParaRPr lang="en-GB"/>
          </a:p>
        </p:txBody>
      </p:sp>
    </p:spTree>
    <p:extLst>
      <p:ext uri="{BB962C8B-B14F-4D97-AF65-F5344CB8AC3E}">
        <p14:creationId xmlns:p14="http://schemas.microsoft.com/office/powerpoint/2010/main" val="3180927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10</a:t>
            </a:fld>
            <a:endParaRPr lang="en-GB"/>
          </a:p>
        </p:txBody>
      </p:sp>
    </p:spTree>
    <p:extLst>
      <p:ext uri="{BB962C8B-B14F-4D97-AF65-F5344CB8AC3E}">
        <p14:creationId xmlns:p14="http://schemas.microsoft.com/office/powerpoint/2010/main" val="18434863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4D937-8108-6726-5408-EF6653F16C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7AE7E0-34F4-8E94-6152-7C21969571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0B99A2-BD06-1070-BAE5-53DFF73BC0E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2873522-DE27-65A4-64C8-92EC5E9AF15B}"/>
              </a:ext>
            </a:extLst>
          </p:cNvPr>
          <p:cNvSpPr>
            <a:spLocks noGrp="1"/>
          </p:cNvSpPr>
          <p:nvPr>
            <p:ph type="sldNum" sz="quarter" idx="5"/>
          </p:nvPr>
        </p:nvSpPr>
        <p:spPr/>
        <p:txBody>
          <a:bodyPr/>
          <a:lstStyle/>
          <a:p>
            <a:fld id="{03668D0E-B0BB-5040-BD36-9D1D5D3823E3}" type="slidenum">
              <a:rPr lang="en-GB" smtClean="0"/>
              <a:t>11</a:t>
            </a:fld>
            <a:endParaRPr lang="en-GB"/>
          </a:p>
        </p:txBody>
      </p:sp>
    </p:spTree>
    <p:extLst>
      <p:ext uri="{BB962C8B-B14F-4D97-AF65-F5344CB8AC3E}">
        <p14:creationId xmlns:p14="http://schemas.microsoft.com/office/powerpoint/2010/main" val="20525417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12</a:t>
            </a:fld>
            <a:endParaRPr lang="en-GB"/>
          </a:p>
        </p:txBody>
      </p:sp>
    </p:spTree>
    <p:extLst>
      <p:ext uri="{BB962C8B-B14F-4D97-AF65-F5344CB8AC3E}">
        <p14:creationId xmlns:p14="http://schemas.microsoft.com/office/powerpoint/2010/main" val="5213960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13</a:t>
            </a:fld>
            <a:endParaRPr lang="en-GB"/>
          </a:p>
        </p:txBody>
      </p:sp>
    </p:spTree>
    <p:extLst>
      <p:ext uri="{BB962C8B-B14F-4D97-AF65-F5344CB8AC3E}">
        <p14:creationId xmlns:p14="http://schemas.microsoft.com/office/powerpoint/2010/main" val="15772390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14</a:t>
            </a:fld>
            <a:endParaRPr lang="en-GB"/>
          </a:p>
        </p:txBody>
      </p:sp>
    </p:spTree>
    <p:extLst>
      <p:ext uri="{BB962C8B-B14F-4D97-AF65-F5344CB8AC3E}">
        <p14:creationId xmlns:p14="http://schemas.microsoft.com/office/powerpoint/2010/main" val="3546974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15</a:t>
            </a:fld>
            <a:endParaRPr lang="en-GB"/>
          </a:p>
        </p:txBody>
      </p:sp>
    </p:spTree>
    <p:extLst>
      <p:ext uri="{BB962C8B-B14F-4D97-AF65-F5344CB8AC3E}">
        <p14:creationId xmlns:p14="http://schemas.microsoft.com/office/powerpoint/2010/main" val="4076727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2</a:t>
            </a:fld>
            <a:endParaRPr lang="en-GB"/>
          </a:p>
        </p:txBody>
      </p:sp>
    </p:spTree>
    <p:extLst>
      <p:ext uri="{BB962C8B-B14F-4D97-AF65-F5344CB8AC3E}">
        <p14:creationId xmlns:p14="http://schemas.microsoft.com/office/powerpoint/2010/main" val="36706868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3</a:t>
            </a:fld>
            <a:endParaRPr lang="en-GB"/>
          </a:p>
        </p:txBody>
      </p:sp>
    </p:spTree>
    <p:extLst>
      <p:ext uri="{BB962C8B-B14F-4D97-AF65-F5344CB8AC3E}">
        <p14:creationId xmlns:p14="http://schemas.microsoft.com/office/powerpoint/2010/main" val="104449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4</a:t>
            </a:fld>
            <a:endParaRPr lang="en-GB"/>
          </a:p>
        </p:txBody>
      </p:sp>
    </p:spTree>
    <p:extLst>
      <p:ext uri="{BB962C8B-B14F-4D97-AF65-F5344CB8AC3E}">
        <p14:creationId xmlns:p14="http://schemas.microsoft.com/office/powerpoint/2010/main" val="4102588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5</a:t>
            </a:fld>
            <a:endParaRPr lang="en-GB"/>
          </a:p>
        </p:txBody>
      </p:sp>
    </p:spTree>
    <p:extLst>
      <p:ext uri="{BB962C8B-B14F-4D97-AF65-F5344CB8AC3E}">
        <p14:creationId xmlns:p14="http://schemas.microsoft.com/office/powerpoint/2010/main" val="3952035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6</a:t>
            </a:fld>
            <a:endParaRPr lang="en-GB"/>
          </a:p>
        </p:txBody>
      </p:sp>
    </p:spTree>
    <p:extLst>
      <p:ext uri="{BB962C8B-B14F-4D97-AF65-F5344CB8AC3E}">
        <p14:creationId xmlns:p14="http://schemas.microsoft.com/office/powerpoint/2010/main" val="3201088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7</a:t>
            </a:fld>
            <a:endParaRPr lang="en-GB"/>
          </a:p>
        </p:txBody>
      </p:sp>
    </p:spTree>
    <p:extLst>
      <p:ext uri="{BB962C8B-B14F-4D97-AF65-F5344CB8AC3E}">
        <p14:creationId xmlns:p14="http://schemas.microsoft.com/office/powerpoint/2010/main" val="4138749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8</a:t>
            </a:fld>
            <a:endParaRPr lang="en-GB"/>
          </a:p>
        </p:txBody>
      </p:sp>
    </p:spTree>
    <p:extLst>
      <p:ext uri="{BB962C8B-B14F-4D97-AF65-F5344CB8AC3E}">
        <p14:creationId xmlns:p14="http://schemas.microsoft.com/office/powerpoint/2010/main" val="10393531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3668D0E-B0BB-5040-BD36-9D1D5D3823E3}" type="slidenum">
              <a:rPr lang="en-GB" smtClean="0"/>
              <a:t>9</a:t>
            </a:fld>
            <a:endParaRPr lang="en-GB"/>
          </a:p>
        </p:txBody>
      </p:sp>
    </p:spTree>
    <p:extLst>
      <p:ext uri="{BB962C8B-B14F-4D97-AF65-F5344CB8AC3E}">
        <p14:creationId xmlns:p14="http://schemas.microsoft.com/office/powerpoint/2010/main" val="1651828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2/26/2024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2/26/2024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2/26/2024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2/26/2024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2/26/2024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2/26/2024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https://player.bfi.org.uk/free/film/watch-holidays-at-home-saltwell-park-gateshead-1944-online"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https://player.bfi.org.uk/free/film/watch-ve-day-may-8th-9th-1945-thanksgiving-day-may-14th-1945-1945-online#:~:text=As%20Victory%20in%20Europe%20is,parties%2C%20waving%20defiant%20teapots%20after" TargetMode="External"/></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descr="A title which says Gateshead during the Wars/">
            <a:extLst>
              <a:ext uri="{FF2B5EF4-FFF2-40B4-BE49-F238E27FC236}">
                <a16:creationId xmlns:a16="http://schemas.microsoft.com/office/drawing/2014/main" id="{203C1592-F8F9-5A9D-A677-BF4EA054EBF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96279" y="1578196"/>
            <a:ext cx="9799441" cy="3253295"/>
          </a:xfrm>
          <a:prstGeom prst="rect">
            <a:avLst/>
          </a:prstGeom>
        </p:spPr>
      </p:pic>
      <p:pic>
        <p:nvPicPr>
          <p:cNvPr id="7" name="Picture 6">
            <a:extLst>
              <a:ext uri="{FF2B5EF4-FFF2-40B4-BE49-F238E27FC236}">
                <a16:creationId xmlns:a16="http://schemas.microsoft.com/office/drawing/2014/main" id="{25C13976-EEC2-5D1E-1BE4-29AA2293DA5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6260" y="5641713"/>
            <a:ext cx="1421026" cy="1166859"/>
          </a:xfrm>
          <a:prstGeom prst="rect">
            <a:avLst/>
          </a:prstGeom>
        </p:spPr>
      </p:pic>
      <p:sp>
        <p:nvSpPr>
          <p:cNvPr id="8" name="Title 7">
            <a:extLst>
              <a:ext uri="{FF2B5EF4-FFF2-40B4-BE49-F238E27FC236}">
                <a16:creationId xmlns:a16="http://schemas.microsoft.com/office/drawing/2014/main" id="{68009E63-3B24-4C85-4E67-37E68D7158F7}"/>
              </a:ext>
            </a:extLst>
          </p:cNvPr>
          <p:cNvSpPr>
            <a:spLocks noGrp="1"/>
          </p:cNvSpPr>
          <p:nvPr>
            <p:ph type="ctrTitle"/>
          </p:nvPr>
        </p:nvSpPr>
        <p:spPr>
          <a:xfrm>
            <a:off x="1196279" y="-2566110"/>
            <a:ext cx="9144000" cy="2387600"/>
          </a:xfrm>
        </p:spPr>
        <p:txBody>
          <a:bodyPr/>
          <a:lstStyle/>
          <a:p>
            <a:r>
              <a:rPr lang="en-GB" dirty="0"/>
              <a:t>Gateshead during the Wars</a:t>
            </a:r>
          </a:p>
        </p:txBody>
      </p:sp>
    </p:spTree>
    <p:extLst>
      <p:ext uri="{BB962C8B-B14F-4D97-AF65-F5344CB8AC3E}">
        <p14:creationId xmlns:p14="http://schemas.microsoft.com/office/powerpoint/2010/main" val="39505887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B651CB9-B885-4760-114A-A46846D52490}"/>
              </a:ext>
            </a:extLst>
          </p:cNvPr>
          <p:cNvSpPr>
            <a:spLocks noGrp="1"/>
          </p:cNvSpPr>
          <p:nvPr>
            <p:ph type="title"/>
          </p:nvPr>
        </p:nvSpPr>
        <p:spPr>
          <a:xfrm>
            <a:off x="557873" y="-1561403"/>
            <a:ext cx="10515600" cy="1325563"/>
          </a:xfrm>
        </p:spPr>
        <p:txBody>
          <a:bodyPr/>
          <a:lstStyle/>
          <a:p>
            <a:r>
              <a:rPr lang="en-GB" dirty="0"/>
              <a:t>Life in Gateshead</a:t>
            </a:r>
          </a:p>
        </p:txBody>
      </p:sp>
      <p:sp>
        <p:nvSpPr>
          <p:cNvPr id="6" name="TextBox 5">
            <a:extLst>
              <a:ext uri="{FF2B5EF4-FFF2-40B4-BE49-F238E27FC236}">
                <a16:creationId xmlns:a16="http://schemas.microsoft.com/office/drawing/2014/main" id="{382088A8-F607-E1D1-9084-F4B2C29004CA}"/>
              </a:ext>
            </a:extLst>
          </p:cNvPr>
          <p:cNvSpPr txBox="1"/>
          <p:nvPr/>
        </p:nvSpPr>
        <p:spPr>
          <a:xfrm>
            <a:off x="1860051" y="621171"/>
            <a:ext cx="5329881" cy="707886"/>
          </a:xfrm>
          <a:prstGeom prst="rect">
            <a:avLst/>
          </a:prstGeom>
          <a:noFill/>
        </p:spPr>
        <p:txBody>
          <a:bodyPr wrap="square" rtlCol="0">
            <a:spAutoFit/>
          </a:bodyPr>
          <a:lstStyle/>
          <a:p>
            <a:r>
              <a:rPr lang="en-GB" sz="4000" dirty="0">
                <a:latin typeface="Superclarendon" panose="02060605060000020003" pitchFamily="18" charset="77"/>
              </a:rPr>
              <a:t>Life in Gateshead</a:t>
            </a:r>
          </a:p>
        </p:txBody>
      </p:sp>
      <p:sp>
        <p:nvSpPr>
          <p:cNvPr id="7" name="TextBox 6">
            <a:extLst>
              <a:ext uri="{FF2B5EF4-FFF2-40B4-BE49-F238E27FC236}">
                <a16:creationId xmlns:a16="http://schemas.microsoft.com/office/drawing/2014/main" id="{522FFD32-F493-4DF1-9827-944F3D719F10}"/>
              </a:ext>
            </a:extLst>
          </p:cNvPr>
          <p:cNvSpPr txBox="1"/>
          <p:nvPr/>
        </p:nvSpPr>
        <p:spPr>
          <a:xfrm>
            <a:off x="787923" y="1886839"/>
            <a:ext cx="7474136" cy="3754874"/>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Whilst neighbouring Newcastle suffered most of the bomb damage from German air raids, life was still dangerous for the people of Gateshead.</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Food was rationed to ensure everyone could eat and work was tough, with many women heading into the factories to fill the job vacancies left by men going off to fight.</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People would have built air raid shelters in their gardens to stay safe from nightly bombing runs (known as the Blitz).</a:t>
            </a:r>
          </a:p>
        </p:txBody>
      </p:sp>
      <p:pic>
        <p:nvPicPr>
          <p:cNvPr id="5" name="Picture 4" descr="A cartoon of a woman with her child in the 1940s.">
            <a:extLst>
              <a:ext uri="{FF2B5EF4-FFF2-40B4-BE49-F238E27FC236}">
                <a16:creationId xmlns:a16="http://schemas.microsoft.com/office/drawing/2014/main" id="{F83BCAD1-69F3-8E92-BEDC-10BEF75DA1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65096" y="234778"/>
            <a:ext cx="2608377" cy="7883612"/>
          </a:xfrm>
          <a:prstGeom prst="rect">
            <a:avLst/>
          </a:prstGeom>
        </p:spPr>
      </p:pic>
      <p:pic>
        <p:nvPicPr>
          <p:cNvPr id="8" name="Picture 7">
            <a:extLst>
              <a:ext uri="{FF2B5EF4-FFF2-40B4-BE49-F238E27FC236}">
                <a16:creationId xmlns:a16="http://schemas.microsoft.com/office/drawing/2014/main" id="{C9A6C696-FAFF-D376-F4B3-8DC122A6220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6260" y="5641713"/>
            <a:ext cx="1421026" cy="1166859"/>
          </a:xfrm>
          <a:prstGeom prst="rect">
            <a:avLst/>
          </a:prstGeom>
        </p:spPr>
      </p:pic>
    </p:spTree>
    <p:extLst>
      <p:ext uri="{BB962C8B-B14F-4D97-AF65-F5344CB8AC3E}">
        <p14:creationId xmlns:p14="http://schemas.microsoft.com/office/powerpoint/2010/main" val="255903827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826E78E-3EC0-BF80-E6BB-057915F8B361}"/>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6A155102-2C72-7B1A-0A1E-A0459EFD14C3}"/>
              </a:ext>
            </a:extLst>
          </p:cNvPr>
          <p:cNvSpPr>
            <a:spLocks noGrp="1"/>
          </p:cNvSpPr>
          <p:nvPr>
            <p:ph type="title"/>
          </p:nvPr>
        </p:nvSpPr>
        <p:spPr>
          <a:xfrm>
            <a:off x="557873" y="-1561403"/>
            <a:ext cx="10515600" cy="1325563"/>
          </a:xfrm>
        </p:spPr>
        <p:txBody>
          <a:bodyPr/>
          <a:lstStyle/>
          <a:p>
            <a:r>
              <a:rPr lang="en-GB" dirty="0"/>
              <a:t>Air</a:t>
            </a:r>
            <a:r>
              <a:rPr lang="en-GB" baseline="0" dirty="0"/>
              <a:t> Raids</a:t>
            </a:r>
            <a:endParaRPr lang="en-GB" dirty="0"/>
          </a:p>
        </p:txBody>
      </p:sp>
      <p:pic>
        <p:nvPicPr>
          <p:cNvPr id="8" name="Picture 7">
            <a:extLst>
              <a:ext uri="{FF2B5EF4-FFF2-40B4-BE49-F238E27FC236}">
                <a16:creationId xmlns:a16="http://schemas.microsoft.com/office/drawing/2014/main" id="{51C91685-E78D-7839-BF32-2FD35309F0A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46260" y="5641713"/>
            <a:ext cx="1421026" cy="1166859"/>
          </a:xfrm>
          <a:prstGeom prst="rect">
            <a:avLst/>
          </a:prstGeom>
        </p:spPr>
      </p:pic>
      <p:sp>
        <p:nvSpPr>
          <p:cNvPr id="2" name="TextBox 1">
            <a:extLst>
              <a:ext uri="{FF2B5EF4-FFF2-40B4-BE49-F238E27FC236}">
                <a16:creationId xmlns:a16="http://schemas.microsoft.com/office/drawing/2014/main" id="{5CA47016-80BB-B7A1-CEBA-8F9FDCBE509B}"/>
              </a:ext>
            </a:extLst>
          </p:cNvPr>
          <p:cNvSpPr txBox="1"/>
          <p:nvPr/>
        </p:nvSpPr>
        <p:spPr>
          <a:xfrm>
            <a:off x="395416" y="434787"/>
            <a:ext cx="11380573" cy="367408"/>
          </a:xfrm>
          <a:prstGeom prst="rect">
            <a:avLst/>
          </a:prstGeom>
          <a:noFill/>
        </p:spPr>
        <p:txBody>
          <a:bodyPr wrap="square">
            <a:spAutoFit/>
          </a:bodyPr>
          <a:lstStyle/>
          <a:p>
            <a:pPr>
              <a:lnSpc>
                <a:spcPts val="2320"/>
              </a:lnSpc>
              <a:spcBef>
                <a:spcPts val="1200"/>
              </a:spcBef>
            </a:pPr>
            <a:r>
              <a:rPr lang="en-GB" sz="1400" dirty="0">
                <a:latin typeface="Linkpen 17a Print" panose="03050602060000000000" pitchFamily="66" charset="77"/>
              </a:rPr>
              <a:t>To survive the constant air raids, specially designed air raid shelters were used.</a:t>
            </a:r>
          </a:p>
        </p:txBody>
      </p:sp>
      <p:pic>
        <p:nvPicPr>
          <p:cNvPr id="3" name="Picture 2" descr="A black and white photograph of metal shelters made of corrugated metal.">
            <a:extLst>
              <a:ext uri="{FF2B5EF4-FFF2-40B4-BE49-F238E27FC236}">
                <a16:creationId xmlns:a16="http://schemas.microsoft.com/office/drawing/2014/main" id="{5BE8CA1C-A8F5-CB77-3856-E44A2963AE2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2507" y="983820"/>
            <a:ext cx="3484606" cy="2992582"/>
          </a:xfrm>
          <a:prstGeom prst="rect">
            <a:avLst/>
          </a:prstGeom>
          <a:ln w="19050">
            <a:solidFill>
              <a:schemeClr val="tx1"/>
            </a:solidFill>
          </a:ln>
        </p:spPr>
      </p:pic>
      <p:pic>
        <p:nvPicPr>
          <p:cNvPr id="4" name="Picture 3" descr="A black and white photograph of a metal cage shelter inside a house.">
            <a:extLst>
              <a:ext uri="{FF2B5EF4-FFF2-40B4-BE49-F238E27FC236}">
                <a16:creationId xmlns:a16="http://schemas.microsoft.com/office/drawing/2014/main" id="{109A4A18-B2FC-761C-E779-F87C533DD31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170405" y="983820"/>
            <a:ext cx="3484605" cy="2992582"/>
          </a:xfrm>
          <a:prstGeom prst="rect">
            <a:avLst/>
          </a:prstGeom>
          <a:ln w="19050">
            <a:solidFill>
              <a:schemeClr val="tx1"/>
            </a:solidFill>
          </a:ln>
        </p:spPr>
      </p:pic>
      <p:pic>
        <p:nvPicPr>
          <p:cNvPr id="10" name="Picture 9" descr="A black and white photograph of an air raid shelter underground.">
            <a:extLst>
              <a:ext uri="{FF2B5EF4-FFF2-40B4-BE49-F238E27FC236}">
                <a16:creationId xmlns:a16="http://schemas.microsoft.com/office/drawing/2014/main" id="{9C24C0B2-5673-2862-23C7-23D99FEF294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838303" y="983820"/>
            <a:ext cx="3851190" cy="2992582"/>
          </a:xfrm>
          <a:prstGeom prst="rect">
            <a:avLst/>
          </a:prstGeom>
          <a:ln w="19050">
            <a:solidFill>
              <a:schemeClr val="tx1"/>
            </a:solidFill>
          </a:ln>
        </p:spPr>
      </p:pic>
      <p:sp>
        <p:nvSpPr>
          <p:cNvPr id="11" name="TextBox 10">
            <a:extLst>
              <a:ext uri="{FF2B5EF4-FFF2-40B4-BE49-F238E27FC236}">
                <a16:creationId xmlns:a16="http://schemas.microsoft.com/office/drawing/2014/main" id="{3CBEACF4-B8AF-3CC1-5AD4-0B6534185D8C}"/>
              </a:ext>
            </a:extLst>
          </p:cNvPr>
          <p:cNvSpPr txBox="1"/>
          <p:nvPr/>
        </p:nvSpPr>
        <p:spPr>
          <a:xfrm>
            <a:off x="395416" y="4224491"/>
            <a:ext cx="3591698" cy="1358064"/>
          </a:xfrm>
          <a:prstGeom prst="rect">
            <a:avLst/>
          </a:prstGeom>
          <a:noFill/>
        </p:spPr>
        <p:txBody>
          <a:bodyPr wrap="square">
            <a:spAutoFit/>
          </a:bodyPr>
          <a:lstStyle/>
          <a:p>
            <a:pPr>
              <a:lnSpc>
                <a:spcPct val="150000"/>
              </a:lnSpc>
              <a:spcBef>
                <a:spcPts val="1200"/>
              </a:spcBef>
            </a:pPr>
            <a:r>
              <a:rPr lang="en-GB" sz="1400" dirty="0">
                <a:latin typeface="Linkpen 17a Print" panose="03050602060000000000" pitchFamily="66" charset="77"/>
              </a:rPr>
              <a:t>Anderson shelters were designed to be built in people’s gardens and covered in soil for extra protection.</a:t>
            </a:r>
          </a:p>
        </p:txBody>
      </p:sp>
      <p:sp>
        <p:nvSpPr>
          <p:cNvPr id="12" name="TextBox 11">
            <a:extLst>
              <a:ext uri="{FF2B5EF4-FFF2-40B4-BE49-F238E27FC236}">
                <a16:creationId xmlns:a16="http://schemas.microsoft.com/office/drawing/2014/main" id="{E3F4BEEA-90A3-1773-1B1F-206089D825BB}"/>
              </a:ext>
            </a:extLst>
          </p:cNvPr>
          <p:cNvSpPr txBox="1"/>
          <p:nvPr/>
        </p:nvSpPr>
        <p:spPr>
          <a:xfrm>
            <a:off x="4170405" y="4224491"/>
            <a:ext cx="3484605" cy="1681229"/>
          </a:xfrm>
          <a:prstGeom prst="rect">
            <a:avLst/>
          </a:prstGeom>
          <a:noFill/>
        </p:spPr>
        <p:txBody>
          <a:bodyPr wrap="square">
            <a:spAutoFit/>
          </a:bodyPr>
          <a:lstStyle/>
          <a:p>
            <a:pPr>
              <a:lnSpc>
                <a:spcPct val="150000"/>
              </a:lnSpc>
              <a:spcBef>
                <a:spcPts val="1200"/>
              </a:spcBef>
            </a:pPr>
            <a:r>
              <a:rPr lang="en-GB" sz="1400" dirty="0">
                <a:latin typeface="Linkpen 17a Print" panose="03050602060000000000" pitchFamily="66" charset="77"/>
              </a:rPr>
              <a:t>Morrison shelters were not as popular as Anderson shelters. They were a metal cage that would protect the people inside if the building collapsed.</a:t>
            </a:r>
          </a:p>
        </p:txBody>
      </p:sp>
      <p:sp>
        <p:nvSpPr>
          <p:cNvPr id="13" name="TextBox 12">
            <a:extLst>
              <a:ext uri="{FF2B5EF4-FFF2-40B4-BE49-F238E27FC236}">
                <a16:creationId xmlns:a16="http://schemas.microsoft.com/office/drawing/2014/main" id="{E027CADB-B6F6-5C43-C491-A0F12819F3C7}"/>
              </a:ext>
            </a:extLst>
          </p:cNvPr>
          <p:cNvSpPr txBox="1"/>
          <p:nvPr/>
        </p:nvSpPr>
        <p:spPr>
          <a:xfrm>
            <a:off x="7838301" y="4224491"/>
            <a:ext cx="3851190" cy="1681229"/>
          </a:xfrm>
          <a:prstGeom prst="rect">
            <a:avLst/>
          </a:prstGeom>
          <a:noFill/>
        </p:spPr>
        <p:txBody>
          <a:bodyPr wrap="square">
            <a:spAutoFit/>
          </a:bodyPr>
          <a:lstStyle/>
          <a:p>
            <a:pPr>
              <a:lnSpc>
                <a:spcPct val="150000"/>
              </a:lnSpc>
              <a:spcBef>
                <a:spcPts val="1200"/>
              </a:spcBef>
            </a:pPr>
            <a:r>
              <a:rPr lang="en-GB" sz="1400" dirty="0">
                <a:latin typeface="Linkpen 17a Print" panose="03050602060000000000" pitchFamily="66" charset="77"/>
              </a:rPr>
              <a:t>Public air raid shelters were often the basements of buildings or purpose-built street shelters. </a:t>
            </a:r>
            <a:r>
              <a:rPr lang="en-GB" sz="1400">
                <a:latin typeface="Linkpen 17a Print" panose="03050602060000000000" pitchFamily="66" charset="77"/>
              </a:rPr>
              <a:t>In London, they used London Underground stations.</a:t>
            </a:r>
            <a:endParaRPr lang="en-GB" sz="1400" dirty="0">
              <a:latin typeface="Linkpen 17a Print" panose="03050602060000000000" pitchFamily="66" charset="77"/>
            </a:endParaRPr>
          </a:p>
        </p:txBody>
      </p:sp>
    </p:spTree>
    <p:extLst>
      <p:ext uri="{BB962C8B-B14F-4D97-AF65-F5344CB8AC3E}">
        <p14:creationId xmlns:p14="http://schemas.microsoft.com/office/powerpoint/2010/main" val="6470417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9034C3B-FDFC-380D-13AE-13BAE3873FCE}"/>
              </a:ext>
            </a:extLst>
          </p:cNvPr>
          <p:cNvSpPr>
            <a:spLocks noGrp="1"/>
          </p:cNvSpPr>
          <p:nvPr>
            <p:ph type="title"/>
          </p:nvPr>
        </p:nvSpPr>
        <p:spPr>
          <a:xfrm>
            <a:off x="950495" y="-1559928"/>
            <a:ext cx="10515600" cy="1325563"/>
          </a:xfrm>
        </p:spPr>
        <p:txBody>
          <a:bodyPr/>
          <a:lstStyle/>
          <a:p>
            <a:r>
              <a:rPr lang="en-GB" dirty="0"/>
              <a:t>Evacuation</a:t>
            </a:r>
          </a:p>
        </p:txBody>
      </p:sp>
      <p:sp>
        <p:nvSpPr>
          <p:cNvPr id="6" name="TextBox 5">
            <a:extLst>
              <a:ext uri="{FF2B5EF4-FFF2-40B4-BE49-F238E27FC236}">
                <a16:creationId xmlns:a16="http://schemas.microsoft.com/office/drawing/2014/main" id="{6A321BCE-A7D8-944C-4ECB-D0394BD01D43}"/>
              </a:ext>
            </a:extLst>
          </p:cNvPr>
          <p:cNvSpPr txBox="1"/>
          <p:nvPr/>
        </p:nvSpPr>
        <p:spPr>
          <a:xfrm>
            <a:off x="953889" y="779234"/>
            <a:ext cx="5329881" cy="707886"/>
          </a:xfrm>
          <a:prstGeom prst="rect">
            <a:avLst/>
          </a:prstGeom>
          <a:noFill/>
        </p:spPr>
        <p:txBody>
          <a:bodyPr wrap="square" rtlCol="0">
            <a:spAutoFit/>
          </a:bodyPr>
          <a:lstStyle/>
          <a:p>
            <a:r>
              <a:rPr lang="en-GB" sz="4000" dirty="0">
                <a:latin typeface="Superclarendon" panose="02060605060000020003" pitchFamily="18" charset="77"/>
              </a:rPr>
              <a:t>Evacuation</a:t>
            </a:r>
          </a:p>
        </p:txBody>
      </p:sp>
      <p:sp>
        <p:nvSpPr>
          <p:cNvPr id="7" name="TextBox 6">
            <a:extLst>
              <a:ext uri="{FF2B5EF4-FFF2-40B4-BE49-F238E27FC236}">
                <a16:creationId xmlns:a16="http://schemas.microsoft.com/office/drawing/2014/main" id="{95EE451D-5907-BD3A-3D4F-09F466124A31}"/>
              </a:ext>
            </a:extLst>
          </p:cNvPr>
          <p:cNvSpPr txBox="1"/>
          <p:nvPr/>
        </p:nvSpPr>
        <p:spPr>
          <a:xfrm>
            <a:off x="953889" y="1755419"/>
            <a:ext cx="5329881" cy="3754874"/>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In 1939, children from Newcastle and Gateshead were evacuated from the urban areas.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Over 10,000 children from Gateshead left their friends and families for safety.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 was a terrifying time for the children, but many still found joy and excitement in moving to the countryside.</a:t>
            </a:r>
          </a:p>
        </p:txBody>
      </p:sp>
      <p:pic>
        <p:nvPicPr>
          <p:cNvPr id="5" name="Picture 4" descr="A cartoon of a child holding an evacuation box.">
            <a:extLst>
              <a:ext uri="{FF2B5EF4-FFF2-40B4-BE49-F238E27FC236}">
                <a16:creationId xmlns:a16="http://schemas.microsoft.com/office/drawing/2014/main" id="{EBF566B3-3D2F-DCCF-BD6A-6C485361BA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63552" y="3092965"/>
            <a:ext cx="1435100" cy="4749800"/>
          </a:xfrm>
          <a:prstGeom prst="rect">
            <a:avLst/>
          </a:prstGeom>
        </p:spPr>
      </p:pic>
      <p:sp>
        <p:nvSpPr>
          <p:cNvPr id="8" name="Rectangle 7" descr="Two photos of children being evacuated from their home.">
            <a:extLst>
              <a:ext uri="{FF2B5EF4-FFF2-40B4-BE49-F238E27FC236}">
                <a16:creationId xmlns:a16="http://schemas.microsoft.com/office/drawing/2014/main" id="{391CDACA-BC39-6FB9-6295-E1917558056D}"/>
              </a:ext>
            </a:extLst>
          </p:cNvPr>
          <p:cNvSpPr/>
          <p:nvPr/>
        </p:nvSpPr>
        <p:spPr>
          <a:xfrm>
            <a:off x="8301789" y="1351653"/>
            <a:ext cx="3164306" cy="2967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583401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500"/>
                                        <p:tgtEl>
                                          <p:spTgt spid="7">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Effect transition="in" filter="fade">
                                      <p:cBhvr>
                                        <p:cTn id="19" dur="500"/>
                                        <p:tgtEl>
                                          <p:spTgt spid="7">
                                            <p:txEl>
                                              <p:pRg st="4" end="4"/>
                                            </p:txEl>
                                          </p:spTgt>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D4C174E-D188-06E3-E340-E6DE5A374F8E}"/>
              </a:ext>
            </a:extLst>
          </p:cNvPr>
          <p:cNvSpPr>
            <a:spLocks noGrp="1"/>
          </p:cNvSpPr>
          <p:nvPr>
            <p:ph type="title"/>
          </p:nvPr>
        </p:nvSpPr>
        <p:spPr>
          <a:xfrm>
            <a:off x="838200" y="-1564609"/>
            <a:ext cx="10515600" cy="1325563"/>
          </a:xfrm>
        </p:spPr>
        <p:txBody>
          <a:bodyPr/>
          <a:lstStyle/>
          <a:p>
            <a:r>
              <a:rPr lang="en-GB" dirty="0"/>
              <a:t>Holidays at Home Scheme</a:t>
            </a:r>
          </a:p>
        </p:txBody>
      </p:sp>
      <p:sp>
        <p:nvSpPr>
          <p:cNvPr id="8" name="Rectangle 7" descr="Two photographs showing children enjoying their time at a summer fun fair in the 1940s.">
            <a:extLst>
              <a:ext uri="{FF2B5EF4-FFF2-40B4-BE49-F238E27FC236}">
                <a16:creationId xmlns:a16="http://schemas.microsoft.com/office/drawing/2014/main" id="{0BA762B1-C738-4110-2094-30E65589D4D6}"/>
              </a:ext>
            </a:extLst>
          </p:cNvPr>
          <p:cNvSpPr/>
          <p:nvPr/>
        </p:nvSpPr>
        <p:spPr>
          <a:xfrm>
            <a:off x="926431" y="1406267"/>
            <a:ext cx="3164306" cy="2967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4306B591-E114-91FF-B2B9-FADD3B29B9EA}"/>
              </a:ext>
            </a:extLst>
          </p:cNvPr>
          <p:cNvSpPr txBox="1"/>
          <p:nvPr/>
        </p:nvSpPr>
        <p:spPr>
          <a:xfrm>
            <a:off x="5016183" y="558283"/>
            <a:ext cx="6750908" cy="584775"/>
          </a:xfrm>
          <a:prstGeom prst="rect">
            <a:avLst/>
          </a:prstGeom>
          <a:noFill/>
        </p:spPr>
        <p:txBody>
          <a:bodyPr wrap="square" rtlCol="0">
            <a:spAutoFit/>
          </a:bodyPr>
          <a:lstStyle/>
          <a:p>
            <a:r>
              <a:rPr lang="en-GB" sz="3200" dirty="0">
                <a:latin typeface="Superclarendon" panose="02060605060000020003" pitchFamily="18" charset="77"/>
              </a:rPr>
              <a:t>Holidays at Home Scheme</a:t>
            </a:r>
          </a:p>
        </p:txBody>
      </p:sp>
      <p:sp>
        <p:nvSpPr>
          <p:cNvPr id="5" name="TextBox 4">
            <a:extLst>
              <a:ext uri="{FF2B5EF4-FFF2-40B4-BE49-F238E27FC236}">
                <a16:creationId xmlns:a16="http://schemas.microsoft.com/office/drawing/2014/main" id="{78D7E83E-43D4-21C1-0208-7FC802E1DDD7}"/>
              </a:ext>
            </a:extLst>
          </p:cNvPr>
          <p:cNvSpPr txBox="1"/>
          <p:nvPr/>
        </p:nvSpPr>
        <p:spPr>
          <a:xfrm>
            <a:off x="5016182" y="1370886"/>
            <a:ext cx="6376748" cy="3620222"/>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Life wasn’t all doom and gloom. People found happiness where they could.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‘Holidays at Home’ programme encouraged families to enjoy their local area, with events being held in parks and town halls.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One of these ‘Holiday at Home’ events took place in </a:t>
            </a:r>
            <a:r>
              <a:rPr lang="en-GB" sz="1400" dirty="0" err="1">
                <a:latin typeface="Linkpen 17a Print" panose="03050602060000000000" pitchFamily="66" charset="77"/>
              </a:rPr>
              <a:t>Saltwell</a:t>
            </a:r>
            <a:r>
              <a:rPr lang="en-GB" sz="1400" dirty="0">
                <a:latin typeface="Linkpen 17a Print" panose="03050602060000000000" pitchFamily="66" charset="77"/>
              </a:rPr>
              <a:t> Park in Gateshead. Local authorities put on sporting challenges, Punch and Judy shows, dancing competitions and even donkey rides!</a:t>
            </a:r>
          </a:p>
        </p:txBody>
      </p:sp>
      <p:pic>
        <p:nvPicPr>
          <p:cNvPr id="7" name="Picture 6">
            <a:hlinkClick r:id="rId4"/>
            <a:extLst>
              <a:ext uri="{FF2B5EF4-FFF2-40B4-BE49-F238E27FC236}">
                <a16:creationId xmlns:a16="http://schemas.microsoft.com/office/drawing/2014/main" id="{2C7B0D70-150F-86ED-FF89-B48F2AAE1C2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16182" y="5260203"/>
            <a:ext cx="3657600" cy="736600"/>
          </a:xfrm>
          <a:prstGeom prst="rect">
            <a:avLst/>
          </a:prstGeom>
        </p:spPr>
      </p:pic>
    </p:spTree>
    <p:extLst>
      <p:ext uri="{BB962C8B-B14F-4D97-AF65-F5344CB8AC3E}">
        <p14:creationId xmlns:p14="http://schemas.microsoft.com/office/powerpoint/2010/main" val="11405142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F898294-50A4-391D-7603-81E3D029E488}"/>
              </a:ext>
            </a:extLst>
          </p:cNvPr>
          <p:cNvSpPr>
            <a:spLocks noGrp="1"/>
          </p:cNvSpPr>
          <p:nvPr>
            <p:ph type="title"/>
          </p:nvPr>
        </p:nvSpPr>
        <p:spPr>
          <a:xfrm>
            <a:off x="871311" y="-1325563"/>
            <a:ext cx="10515600" cy="1325563"/>
          </a:xfrm>
        </p:spPr>
        <p:txBody>
          <a:bodyPr/>
          <a:lstStyle/>
          <a:p>
            <a:r>
              <a:rPr lang="en-GB" dirty="0"/>
              <a:t>End of</a:t>
            </a:r>
            <a:r>
              <a:rPr lang="en-GB" baseline="0" dirty="0"/>
              <a:t> the War</a:t>
            </a:r>
            <a:endParaRPr lang="en-GB" dirty="0"/>
          </a:p>
        </p:txBody>
      </p:sp>
      <p:sp>
        <p:nvSpPr>
          <p:cNvPr id="4" name="TextBox 3">
            <a:extLst>
              <a:ext uri="{FF2B5EF4-FFF2-40B4-BE49-F238E27FC236}">
                <a16:creationId xmlns:a16="http://schemas.microsoft.com/office/drawing/2014/main" id="{10B91FC9-58E3-B896-DE87-BEA39ADBB593}"/>
              </a:ext>
            </a:extLst>
          </p:cNvPr>
          <p:cNvSpPr txBox="1"/>
          <p:nvPr/>
        </p:nvSpPr>
        <p:spPr>
          <a:xfrm>
            <a:off x="953889" y="766878"/>
            <a:ext cx="5329881" cy="584775"/>
          </a:xfrm>
          <a:prstGeom prst="rect">
            <a:avLst/>
          </a:prstGeom>
          <a:noFill/>
        </p:spPr>
        <p:txBody>
          <a:bodyPr wrap="square" rtlCol="0">
            <a:spAutoFit/>
          </a:bodyPr>
          <a:lstStyle/>
          <a:p>
            <a:r>
              <a:rPr lang="en-GB" sz="3200" dirty="0">
                <a:latin typeface="Superclarendon" panose="02060605060000020003" pitchFamily="18" charset="77"/>
              </a:rPr>
              <a:t>End of the War</a:t>
            </a:r>
          </a:p>
        </p:txBody>
      </p:sp>
      <p:sp>
        <p:nvSpPr>
          <p:cNvPr id="5" name="TextBox 4">
            <a:extLst>
              <a:ext uri="{FF2B5EF4-FFF2-40B4-BE49-F238E27FC236}">
                <a16:creationId xmlns:a16="http://schemas.microsoft.com/office/drawing/2014/main" id="{BAA81EA1-4032-83AA-6372-2AC7B55F78F8}"/>
              </a:ext>
            </a:extLst>
          </p:cNvPr>
          <p:cNvSpPr txBox="1"/>
          <p:nvPr/>
        </p:nvSpPr>
        <p:spPr>
          <a:xfrm>
            <a:off x="953889" y="1594778"/>
            <a:ext cx="7164500" cy="3297056"/>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On May 8th 1945, Germany surrendered.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People in Gateshead joined thousands of other towns and cities across the country in celebrations. Huge street parties took place, with people bringing their tables and chairs into the roads and serving tea and cake.</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Bunting lined the streets, and it was a proud moment for all the people of Gateshead. They could now look forward to the return of the troops and a more hopeful future.</a:t>
            </a:r>
          </a:p>
        </p:txBody>
      </p:sp>
      <p:pic>
        <p:nvPicPr>
          <p:cNvPr id="6" name="Picture 5">
            <a:hlinkClick r:id="rId4"/>
            <a:extLst>
              <a:ext uri="{FF2B5EF4-FFF2-40B4-BE49-F238E27FC236}">
                <a16:creationId xmlns:a16="http://schemas.microsoft.com/office/drawing/2014/main" id="{823230B1-741C-FC0B-36D5-61701D5853A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3889" y="5201437"/>
            <a:ext cx="3657600" cy="736600"/>
          </a:xfrm>
          <a:prstGeom prst="rect">
            <a:avLst/>
          </a:prstGeom>
        </p:spPr>
      </p:pic>
      <p:sp>
        <p:nvSpPr>
          <p:cNvPr id="7" name="Rectangle 6" descr="A hand holding a white surrender flag.">
            <a:extLst>
              <a:ext uri="{FF2B5EF4-FFF2-40B4-BE49-F238E27FC236}">
                <a16:creationId xmlns:a16="http://schemas.microsoft.com/office/drawing/2014/main" id="{0B6A0DB1-6CA6-9F67-8913-F3E4268AE189}"/>
              </a:ext>
            </a:extLst>
          </p:cNvPr>
          <p:cNvSpPr/>
          <p:nvPr/>
        </p:nvSpPr>
        <p:spPr>
          <a:xfrm>
            <a:off x="8301789" y="1351653"/>
            <a:ext cx="3164306" cy="2967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091764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8" name="Title 27">
            <a:extLst>
              <a:ext uri="{FF2B5EF4-FFF2-40B4-BE49-F238E27FC236}">
                <a16:creationId xmlns:a16="http://schemas.microsoft.com/office/drawing/2014/main" id="{E5536D83-CEBC-F84B-1921-7BFD3A5E0A42}"/>
              </a:ext>
            </a:extLst>
          </p:cNvPr>
          <p:cNvSpPr>
            <a:spLocks noGrp="1"/>
          </p:cNvSpPr>
          <p:nvPr>
            <p:ph type="title"/>
          </p:nvPr>
        </p:nvSpPr>
        <p:spPr>
          <a:xfrm>
            <a:off x="838200" y="-1781207"/>
            <a:ext cx="10515600" cy="1325563"/>
          </a:xfrm>
        </p:spPr>
        <p:txBody>
          <a:bodyPr/>
          <a:lstStyle/>
          <a:p>
            <a:r>
              <a:rPr lang="en-GB" dirty="0"/>
              <a:t>Timeline</a:t>
            </a:r>
          </a:p>
        </p:txBody>
      </p:sp>
      <p:pic>
        <p:nvPicPr>
          <p:cNvPr id="7" name="Picture 6" descr="A timeline tile which states 1914 - World War 1 Begins.">
            <a:extLst>
              <a:ext uri="{FF2B5EF4-FFF2-40B4-BE49-F238E27FC236}">
                <a16:creationId xmlns:a16="http://schemas.microsoft.com/office/drawing/2014/main" id="{0EAA88D8-C948-E5B6-2813-3579E8007B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9650" y="1085520"/>
            <a:ext cx="2169367" cy="1778170"/>
          </a:xfrm>
          <a:prstGeom prst="rect">
            <a:avLst/>
          </a:prstGeom>
        </p:spPr>
      </p:pic>
      <p:pic>
        <p:nvPicPr>
          <p:cNvPr id="9" name="Picture 8" descr="A timeline tile which states 1915 - Plans are made to bring Belgian refugees into Gateshead to create ammunition for British troops.">
            <a:extLst>
              <a:ext uri="{FF2B5EF4-FFF2-40B4-BE49-F238E27FC236}">
                <a16:creationId xmlns:a16="http://schemas.microsoft.com/office/drawing/2014/main" id="{23E269F6-8BE9-6072-F2C6-2A93CE16923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5403" y="3861487"/>
            <a:ext cx="2732455" cy="2131542"/>
          </a:xfrm>
          <a:prstGeom prst="rect">
            <a:avLst/>
          </a:prstGeom>
        </p:spPr>
      </p:pic>
      <p:pic>
        <p:nvPicPr>
          <p:cNvPr id="11" name="Picture 10" descr="A timeline tile which states 1916 - The Battle of the Somme takes place in France.">
            <a:extLst>
              <a:ext uri="{FF2B5EF4-FFF2-40B4-BE49-F238E27FC236}">
                <a16:creationId xmlns:a16="http://schemas.microsoft.com/office/drawing/2014/main" id="{11125A4C-E85E-8589-7B03-73BA3C42FB7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9309" y="3886201"/>
            <a:ext cx="2159553" cy="1722922"/>
          </a:xfrm>
          <a:prstGeom prst="rect">
            <a:avLst/>
          </a:prstGeom>
        </p:spPr>
      </p:pic>
      <p:pic>
        <p:nvPicPr>
          <p:cNvPr id="13" name="Picture 12" descr="A timeline tile which states 1918 - World War 1 Ends.">
            <a:extLst>
              <a:ext uri="{FF2B5EF4-FFF2-40B4-BE49-F238E27FC236}">
                <a16:creationId xmlns:a16="http://schemas.microsoft.com/office/drawing/2014/main" id="{021F7188-5345-1156-40FF-AB4FC7E27DE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68430" y="1086206"/>
            <a:ext cx="2183084" cy="1777484"/>
          </a:xfrm>
          <a:prstGeom prst="rect">
            <a:avLst/>
          </a:prstGeom>
        </p:spPr>
      </p:pic>
      <p:pic>
        <p:nvPicPr>
          <p:cNvPr id="15" name="Picture 14" descr="A timeline tile which states 1922 - A large cenotaph is built in Gateshead to honour the men who died in the war.">
            <a:extLst>
              <a:ext uri="{FF2B5EF4-FFF2-40B4-BE49-F238E27FC236}">
                <a16:creationId xmlns:a16="http://schemas.microsoft.com/office/drawing/2014/main" id="{D408034A-993A-9691-A5AB-A79750C22E08}"/>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4561909" y="3861487"/>
            <a:ext cx="2510859" cy="2081073"/>
          </a:xfrm>
          <a:prstGeom prst="rect">
            <a:avLst/>
          </a:prstGeom>
        </p:spPr>
      </p:pic>
      <p:pic>
        <p:nvPicPr>
          <p:cNvPr id="17" name="Picture 16" descr="A timeline tile which states 1939 - World War 2 begins.">
            <a:extLst>
              <a:ext uri="{FF2B5EF4-FFF2-40B4-BE49-F238E27FC236}">
                <a16:creationId xmlns:a16="http://schemas.microsoft.com/office/drawing/2014/main" id="{741BC272-9E9F-6334-D1C2-DB39595A020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398545" y="1101480"/>
            <a:ext cx="2144862" cy="1769804"/>
          </a:xfrm>
          <a:prstGeom prst="rect">
            <a:avLst/>
          </a:prstGeom>
        </p:spPr>
      </p:pic>
      <p:pic>
        <p:nvPicPr>
          <p:cNvPr id="19" name="Picture 18" descr="A timeline tile which states 1939 - Children are evacuated from Gateshead for safety.">
            <a:extLst>
              <a:ext uri="{FF2B5EF4-FFF2-40B4-BE49-F238E27FC236}">
                <a16:creationId xmlns:a16="http://schemas.microsoft.com/office/drawing/2014/main" id="{04286A1B-47CC-CE70-0A10-D26907FB7D53}"/>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7200788" y="3868499"/>
            <a:ext cx="2144862" cy="1722921"/>
          </a:xfrm>
          <a:prstGeom prst="rect">
            <a:avLst/>
          </a:prstGeom>
        </p:spPr>
      </p:pic>
      <p:pic>
        <p:nvPicPr>
          <p:cNvPr id="21" name="Picture 20" descr="A timeline tile which states 1944 - Holidays at Home events take place to boost the spirit of British people back home.">
            <a:extLst>
              <a:ext uri="{FF2B5EF4-FFF2-40B4-BE49-F238E27FC236}">
                <a16:creationId xmlns:a16="http://schemas.microsoft.com/office/drawing/2014/main" id="{A7764972-3B33-43BC-2989-5952BAF5D640}"/>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9496898" y="3887678"/>
            <a:ext cx="2116854" cy="2116854"/>
          </a:xfrm>
          <a:prstGeom prst="rect">
            <a:avLst/>
          </a:prstGeom>
        </p:spPr>
      </p:pic>
      <p:pic>
        <p:nvPicPr>
          <p:cNvPr id="23" name="Picture 22" descr="A timeline tile which states 1945 - World War 2 Ends.">
            <a:extLst>
              <a:ext uri="{FF2B5EF4-FFF2-40B4-BE49-F238E27FC236}">
                <a16:creationId xmlns:a16="http://schemas.microsoft.com/office/drawing/2014/main" id="{1B72980C-97DA-FD98-868A-FF5FF8AECA4F}"/>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669966" y="1101480"/>
            <a:ext cx="2135658" cy="1762210"/>
          </a:xfrm>
          <a:prstGeom prst="rect">
            <a:avLst/>
          </a:prstGeom>
        </p:spPr>
      </p:pic>
      <p:pic>
        <p:nvPicPr>
          <p:cNvPr id="5" name="Picture 4" descr="A timeline which begins at 1910 and ends at 1950.">
            <a:extLst>
              <a:ext uri="{FF2B5EF4-FFF2-40B4-BE49-F238E27FC236}">
                <a16:creationId xmlns:a16="http://schemas.microsoft.com/office/drawing/2014/main" id="{33BF29D0-6E12-7375-A852-90A7EBBB96A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103867" y="2756612"/>
            <a:ext cx="9693342" cy="1155344"/>
          </a:xfrm>
          <a:prstGeom prst="rect">
            <a:avLst/>
          </a:prstGeom>
        </p:spPr>
      </p:pic>
      <p:pic>
        <p:nvPicPr>
          <p:cNvPr id="26" name="Picture 25">
            <a:extLst>
              <a:ext uri="{FF2B5EF4-FFF2-40B4-BE49-F238E27FC236}">
                <a16:creationId xmlns:a16="http://schemas.microsoft.com/office/drawing/2014/main" id="{F36B6DD3-9D16-B205-19F9-23A7FBFC4485}"/>
              </a:ext>
              <a:ext uri="{C183D7F6-B498-43B3-948B-1728B52AA6E4}">
                <adec:decorative xmlns:adec="http://schemas.microsoft.com/office/drawing/2017/decorative" val="1"/>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0746260" y="5641713"/>
            <a:ext cx="1421026" cy="1166859"/>
          </a:xfrm>
          <a:prstGeom prst="rect">
            <a:avLst/>
          </a:prstGeom>
        </p:spPr>
      </p:pic>
      <p:sp>
        <p:nvSpPr>
          <p:cNvPr id="27" name="TextBox 26">
            <a:extLst>
              <a:ext uri="{FF2B5EF4-FFF2-40B4-BE49-F238E27FC236}">
                <a16:creationId xmlns:a16="http://schemas.microsoft.com/office/drawing/2014/main" id="{381800B9-170A-8449-25A6-D46409F404F7}"/>
              </a:ext>
            </a:extLst>
          </p:cNvPr>
          <p:cNvSpPr txBox="1"/>
          <p:nvPr/>
        </p:nvSpPr>
        <p:spPr>
          <a:xfrm>
            <a:off x="4920484" y="383151"/>
            <a:ext cx="2307247" cy="584775"/>
          </a:xfrm>
          <a:prstGeom prst="rect">
            <a:avLst/>
          </a:prstGeom>
          <a:noFill/>
        </p:spPr>
        <p:txBody>
          <a:bodyPr wrap="square" rtlCol="0">
            <a:spAutoFit/>
          </a:bodyPr>
          <a:lstStyle/>
          <a:p>
            <a:r>
              <a:rPr lang="en-GB" sz="3200" dirty="0">
                <a:latin typeface="Superclarendon" panose="02060605060000020003" pitchFamily="18" charset="77"/>
              </a:rPr>
              <a:t>Timeline</a:t>
            </a:r>
          </a:p>
        </p:txBody>
      </p:sp>
    </p:spTree>
    <p:extLst>
      <p:ext uri="{BB962C8B-B14F-4D97-AF65-F5344CB8AC3E}">
        <p14:creationId xmlns:p14="http://schemas.microsoft.com/office/powerpoint/2010/main" val="30467587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55"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0.70"/>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42B68711-A6AD-931A-6EF7-A812C4E15991}"/>
              </a:ext>
            </a:extLst>
          </p:cNvPr>
          <p:cNvSpPr>
            <a:spLocks noGrp="1"/>
          </p:cNvSpPr>
          <p:nvPr>
            <p:ph type="ctrTitle"/>
          </p:nvPr>
        </p:nvSpPr>
        <p:spPr>
          <a:xfrm>
            <a:off x="1251284" y="-2491137"/>
            <a:ext cx="9144000" cy="2387600"/>
          </a:xfrm>
        </p:spPr>
        <p:txBody>
          <a:bodyPr/>
          <a:lstStyle/>
          <a:p>
            <a:r>
              <a:rPr lang="en-GB" dirty="0"/>
              <a:t>World War 1</a:t>
            </a:r>
          </a:p>
        </p:txBody>
      </p:sp>
      <p:sp>
        <p:nvSpPr>
          <p:cNvPr id="4" name="TextBox 3">
            <a:extLst>
              <a:ext uri="{FF2B5EF4-FFF2-40B4-BE49-F238E27FC236}">
                <a16:creationId xmlns:a16="http://schemas.microsoft.com/office/drawing/2014/main" id="{18A54921-DC42-84DA-82CC-78EC62155E5E}"/>
              </a:ext>
            </a:extLst>
          </p:cNvPr>
          <p:cNvSpPr txBox="1"/>
          <p:nvPr/>
        </p:nvSpPr>
        <p:spPr>
          <a:xfrm>
            <a:off x="642551" y="704335"/>
            <a:ext cx="5329881" cy="584775"/>
          </a:xfrm>
          <a:prstGeom prst="rect">
            <a:avLst/>
          </a:prstGeom>
          <a:noFill/>
        </p:spPr>
        <p:txBody>
          <a:bodyPr wrap="square" rtlCol="0">
            <a:spAutoFit/>
          </a:bodyPr>
          <a:lstStyle/>
          <a:p>
            <a:r>
              <a:rPr lang="en-GB" sz="3200" dirty="0">
                <a:latin typeface="Superclarendon" panose="02060605060000020003" pitchFamily="18" charset="77"/>
              </a:rPr>
              <a:t>World War 1</a:t>
            </a:r>
          </a:p>
        </p:txBody>
      </p:sp>
      <p:sp>
        <p:nvSpPr>
          <p:cNvPr id="10" name="TextBox 9">
            <a:extLst>
              <a:ext uri="{FF2B5EF4-FFF2-40B4-BE49-F238E27FC236}">
                <a16:creationId xmlns:a16="http://schemas.microsoft.com/office/drawing/2014/main" id="{EBB72FC2-AB4E-1A7E-3090-4DACE3ED24FA}"/>
              </a:ext>
            </a:extLst>
          </p:cNvPr>
          <p:cNvSpPr txBox="1"/>
          <p:nvPr/>
        </p:nvSpPr>
        <p:spPr>
          <a:xfrm>
            <a:off x="642551" y="1643449"/>
            <a:ext cx="6623222" cy="4247317"/>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Before World War 1 was declared, many countries in Europe were competing with each other for power, which led to disagreements.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Tensions grew after the heir to the Austro-Hungarian Empire, Archduke Franz Ferdinand, was assassinated in June 1914.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This event sparked a chain reaction of conflicts.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Austria-Hungary blamed Serbia for the assassination and declared war on them. Soon, other countries joined in to support their allies, and the war spread like wildfire.</a:t>
            </a:r>
          </a:p>
          <a:p>
            <a:endParaRPr lang="en-GB" dirty="0">
              <a:latin typeface="Linkpen 17a Print" panose="03050602060000000000" pitchFamily="66" charset="77"/>
            </a:endParaRPr>
          </a:p>
        </p:txBody>
      </p:sp>
      <p:sp>
        <p:nvSpPr>
          <p:cNvPr id="12" name="Rectangle 11" descr="A black and white picture of franz ferdinand.">
            <a:extLst>
              <a:ext uri="{FF2B5EF4-FFF2-40B4-BE49-F238E27FC236}">
                <a16:creationId xmlns:a16="http://schemas.microsoft.com/office/drawing/2014/main" id="{60649E0F-F041-A9B5-ED90-342F45B7A448}"/>
              </a:ext>
            </a:extLst>
          </p:cNvPr>
          <p:cNvSpPr/>
          <p:nvPr/>
        </p:nvSpPr>
        <p:spPr>
          <a:xfrm>
            <a:off x="8301789" y="1351653"/>
            <a:ext cx="3164306" cy="2967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0046230-3527-C166-84C9-D77CDAE2624E}"/>
              </a:ext>
            </a:extLst>
          </p:cNvPr>
          <p:cNvSpPr>
            <a:spLocks noGrp="1"/>
          </p:cNvSpPr>
          <p:nvPr>
            <p:ph type="title"/>
          </p:nvPr>
        </p:nvSpPr>
        <p:spPr>
          <a:xfrm>
            <a:off x="1463842" y="-1592038"/>
            <a:ext cx="10515600" cy="1325563"/>
          </a:xfrm>
        </p:spPr>
        <p:txBody>
          <a:bodyPr/>
          <a:lstStyle/>
          <a:p>
            <a:r>
              <a:rPr lang="en-GB" dirty="0"/>
              <a:t>World War 1 Timeline</a:t>
            </a:r>
          </a:p>
        </p:txBody>
      </p:sp>
      <p:pic>
        <p:nvPicPr>
          <p:cNvPr id="6" name="Picture 5" descr="A newspaper with a headline stating GREAT BRITAIN DECLARES WAR ON GERMANY.&#10;">
            <a:extLst>
              <a:ext uri="{FF2B5EF4-FFF2-40B4-BE49-F238E27FC236}">
                <a16:creationId xmlns:a16="http://schemas.microsoft.com/office/drawing/2014/main" id="{7DCE04AE-F991-2618-5B8D-B46923D008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3970" y="554338"/>
            <a:ext cx="3196330" cy="4474862"/>
          </a:xfrm>
          <a:prstGeom prst="rect">
            <a:avLst/>
          </a:prstGeom>
        </p:spPr>
      </p:pic>
      <p:sp>
        <p:nvSpPr>
          <p:cNvPr id="9" name="TextBox 8">
            <a:extLst>
              <a:ext uri="{FF2B5EF4-FFF2-40B4-BE49-F238E27FC236}">
                <a16:creationId xmlns:a16="http://schemas.microsoft.com/office/drawing/2014/main" id="{A2766DB2-B7C1-369F-57FA-AEF93C5DF064}"/>
              </a:ext>
            </a:extLst>
          </p:cNvPr>
          <p:cNvSpPr txBox="1"/>
          <p:nvPr/>
        </p:nvSpPr>
        <p:spPr>
          <a:xfrm>
            <a:off x="4123038" y="646929"/>
            <a:ext cx="7434992" cy="4493538"/>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World War 1 involved many countries from different parts of the world. The two sides were called the Allies and the Central Powers.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Allies included countries like Britain, France, Russia, and later, the United States.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They fought against the Central Powers, which included Germany, Austria-Hungary, and the Ottoman Empire (present-day Turkey).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It's important to remember that World War 1 was not just fought in Europe. Battles also took place in other parts of the world, such as Africa, the Middle East, and even at sea.</a:t>
            </a:r>
          </a:p>
          <a:p>
            <a:endParaRPr lang="en-GB" sz="1600" dirty="0">
              <a:latin typeface="Linkpen 17a Print" panose="03050602060000000000" pitchFamily="66" charset="77"/>
            </a:endParaRPr>
          </a:p>
          <a:p>
            <a:endParaRPr lang="en-GB" dirty="0">
              <a:latin typeface="Linkpen 17a Print" panose="03050602060000000000" pitchFamily="66" charset="77"/>
            </a:endParaRPr>
          </a:p>
        </p:txBody>
      </p:sp>
      <p:pic>
        <p:nvPicPr>
          <p:cNvPr id="8" name="Picture 7" descr="A timeline with key dates saying 28th July 1914 - World War 1 Begins, 5th August 1914, Britain declares war on Germany and 11th November 1918, World War 1 Ends.">
            <a:extLst>
              <a:ext uri="{FF2B5EF4-FFF2-40B4-BE49-F238E27FC236}">
                <a16:creationId xmlns:a16="http://schemas.microsoft.com/office/drawing/2014/main" id="{7D50A39B-2A42-A077-3468-8F8DCF8AEE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6019" y="5202022"/>
            <a:ext cx="10994691" cy="840431"/>
          </a:xfrm>
          <a:prstGeom prst="rect">
            <a:avLst/>
          </a:prstGeom>
        </p:spPr>
      </p:pic>
      <p:pic>
        <p:nvPicPr>
          <p:cNvPr id="4" name="Picture 3">
            <a:extLst>
              <a:ext uri="{FF2B5EF4-FFF2-40B4-BE49-F238E27FC236}">
                <a16:creationId xmlns:a16="http://schemas.microsoft.com/office/drawing/2014/main" id="{5D5B7429-7A6E-BA43-D029-BF3EE174785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746260" y="5641713"/>
            <a:ext cx="1421026" cy="1166859"/>
          </a:xfrm>
          <a:prstGeom prst="rect">
            <a:avLst/>
          </a:prstGeom>
        </p:spPr>
      </p:pic>
    </p:spTree>
    <p:extLst>
      <p:ext uri="{BB962C8B-B14F-4D97-AF65-F5344CB8AC3E}">
        <p14:creationId xmlns:p14="http://schemas.microsoft.com/office/powerpoint/2010/main" val="30675669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5CDD2CAB-FC4B-449C-303A-26572A988945}"/>
              </a:ext>
            </a:extLst>
          </p:cNvPr>
          <p:cNvSpPr>
            <a:spLocks noGrp="1"/>
          </p:cNvSpPr>
          <p:nvPr>
            <p:ph type="title"/>
          </p:nvPr>
        </p:nvSpPr>
        <p:spPr>
          <a:xfrm>
            <a:off x="941173" y="-1368501"/>
            <a:ext cx="10515600" cy="1325563"/>
          </a:xfrm>
        </p:spPr>
        <p:txBody>
          <a:bodyPr/>
          <a:lstStyle/>
          <a:p>
            <a:r>
              <a:rPr lang="en-GB" dirty="0"/>
              <a:t>Get Involved</a:t>
            </a:r>
          </a:p>
        </p:txBody>
      </p:sp>
      <p:sp>
        <p:nvSpPr>
          <p:cNvPr id="9" name="TextBox 8">
            <a:extLst>
              <a:ext uri="{FF2B5EF4-FFF2-40B4-BE49-F238E27FC236}">
                <a16:creationId xmlns:a16="http://schemas.microsoft.com/office/drawing/2014/main" id="{B2EB8625-8709-98DC-0168-F3A979CE0BAA}"/>
              </a:ext>
            </a:extLst>
          </p:cNvPr>
          <p:cNvSpPr txBox="1"/>
          <p:nvPr/>
        </p:nvSpPr>
        <p:spPr>
          <a:xfrm>
            <a:off x="642551" y="766120"/>
            <a:ext cx="5329881" cy="584775"/>
          </a:xfrm>
          <a:prstGeom prst="rect">
            <a:avLst/>
          </a:prstGeom>
          <a:noFill/>
        </p:spPr>
        <p:txBody>
          <a:bodyPr wrap="square" rtlCol="0">
            <a:spAutoFit/>
          </a:bodyPr>
          <a:lstStyle/>
          <a:p>
            <a:r>
              <a:rPr lang="en-GB" sz="3200" dirty="0">
                <a:latin typeface="Superclarendon" panose="02060605060000020003" pitchFamily="18" charset="77"/>
              </a:rPr>
              <a:t>Get Involved</a:t>
            </a:r>
          </a:p>
        </p:txBody>
      </p:sp>
      <p:sp>
        <p:nvSpPr>
          <p:cNvPr id="10" name="TextBox 9">
            <a:extLst>
              <a:ext uri="{FF2B5EF4-FFF2-40B4-BE49-F238E27FC236}">
                <a16:creationId xmlns:a16="http://schemas.microsoft.com/office/drawing/2014/main" id="{4B2EA71D-06F8-8F25-F623-E847AEBDDB48}"/>
              </a:ext>
            </a:extLst>
          </p:cNvPr>
          <p:cNvSpPr txBox="1"/>
          <p:nvPr/>
        </p:nvSpPr>
        <p:spPr>
          <a:xfrm>
            <a:off x="642551" y="1643449"/>
            <a:ext cx="6252519" cy="3277820"/>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Everybody had to get involved in the war effort. At first, posters like this one, would have appeared on the streets and in the newspapers around cities and towns such as Gateshead.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Not long after, men over the age of 18 were required to sign up by law. This meant leaving your home, family and job behind to go and fight.</a:t>
            </a:r>
          </a:p>
          <a:p>
            <a:pPr>
              <a:lnSpc>
                <a:spcPct val="150000"/>
              </a:lnSpc>
            </a:pPr>
            <a:endParaRPr lang="en-GB" sz="1400" dirty="0">
              <a:latin typeface="Linkpen 17a Print" panose="03050602060000000000" pitchFamily="66" charset="77"/>
            </a:endParaRPr>
          </a:p>
          <a:p>
            <a:endParaRPr lang="en-GB" dirty="0">
              <a:latin typeface="Linkpen 17a Print" panose="03050602060000000000" pitchFamily="66" charset="77"/>
            </a:endParaRPr>
          </a:p>
        </p:txBody>
      </p:sp>
      <p:pic>
        <p:nvPicPr>
          <p:cNvPr id="7" name="Picture 6" descr="A poster which encourages men to sign up for the war.">
            <a:extLst>
              <a:ext uri="{FF2B5EF4-FFF2-40B4-BE49-F238E27FC236}">
                <a16:creationId xmlns:a16="http://schemas.microsoft.com/office/drawing/2014/main" id="{456CD581-AA91-3CB8-3A99-EA6825D9F6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67833" y="407775"/>
            <a:ext cx="4359875" cy="6059288"/>
          </a:xfrm>
          <a:prstGeom prst="rect">
            <a:avLst/>
          </a:prstGeom>
        </p:spPr>
      </p:pic>
      <p:pic>
        <p:nvPicPr>
          <p:cNvPr id="8" name="Picture 7">
            <a:extLst>
              <a:ext uri="{FF2B5EF4-FFF2-40B4-BE49-F238E27FC236}">
                <a16:creationId xmlns:a16="http://schemas.microsoft.com/office/drawing/2014/main" id="{9859229A-511F-B4C7-C48D-6525E1FD7C9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6260" y="5641713"/>
            <a:ext cx="1421026" cy="1166859"/>
          </a:xfrm>
          <a:prstGeom prst="rect">
            <a:avLst/>
          </a:prstGeom>
        </p:spPr>
      </p:pic>
    </p:spTree>
    <p:extLst>
      <p:ext uri="{BB962C8B-B14F-4D97-AF65-F5344CB8AC3E}">
        <p14:creationId xmlns:p14="http://schemas.microsoft.com/office/powerpoint/2010/main" val="40271728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ADF223E6-BF35-8531-E538-0E96D55CF693}"/>
              </a:ext>
            </a:extLst>
          </p:cNvPr>
          <p:cNvSpPr>
            <a:spLocks noGrp="1"/>
          </p:cNvSpPr>
          <p:nvPr>
            <p:ph type="title"/>
          </p:nvPr>
        </p:nvSpPr>
        <p:spPr>
          <a:xfrm>
            <a:off x="1202063" y="-1619911"/>
            <a:ext cx="10515600" cy="1325563"/>
          </a:xfrm>
        </p:spPr>
        <p:txBody>
          <a:bodyPr/>
          <a:lstStyle/>
          <a:p>
            <a:r>
              <a:rPr lang="en-GB" dirty="0"/>
              <a:t>Get involved part 2</a:t>
            </a:r>
          </a:p>
        </p:txBody>
      </p:sp>
      <p:pic>
        <p:nvPicPr>
          <p:cNvPr id="10" name="Picture 9" descr="A group of soldiers climbing a trench.">
            <a:extLst>
              <a:ext uri="{FF2B5EF4-FFF2-40B4-BE49-F238E27FC236}">
                <a16:creationId xmlns:a16="http://schemas.microsoft.com/office/drawing/2014/main" id="{B5F4EEB4-2A5B-7AD5-E01D-A7F948EAE9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5000" y="543698"/>
            <a:ext cx="5461000" cy="3975100"/>
          </a:xfrm>
          <a:prstGeom prst="rect">
            <a:avLst/>
          </a:prstGeom>
        </p:spPr>
      </p:pic>
      <p:sp>
        <p:nvSpPr>
          <p:cNvPr id="7" name="TextBox 6">
            <a:extLst>
              <a:ext uri="{FF2B5EF4-FFF2-40B4-BE49-F238E27FC236}">
                <a16:creationId xmlns:a16="http://schemas.microsoft.com/office/drawing/2014/main" id="{1E5F343C-B4DA-C12A-3C19-8C451EE20C77}"/>
              </a:ext>
            </a:extLst>
          </p:cNvPr>
          <p:cNvSpPr txBox="1"/>
          <p:nvPr/>
        </p:nvSpPr>
        <p:spPr>
          <a:xfrm>
            <a:off x="6387782" y="623908"/>
            <a:ext cx="5329881" cy="4570482"/>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The war lasted four long years. At the time, there were around 30,000 men of fighting age living in Gateshead and over half of that number went to fight.</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Many served within the highly decorated 9th DLI regiment, earning medals for their efforts.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Members of the regiment fought in important battles, including the famous Battle of the Somme.</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endParaRPr lang="en-GB" dirty="0">
              <a:latin typeface="Linkpen 17a Print" panose="03050602060000000000" pitchFamily="66" charset="77"/>
            </a:endParaRPr>
          </a:p>
        </p:txBody>
      </p:sp>
      <p:pic>
        <p:nvPicPr>
          <p:cNvPr id="12" name="Picture 11">
            <a:extLst>
              <a:ext uri="{FF2B5EF4-FFF2-40B4-BE49-F238E27FC236}">
                <a16:creationId xmlns:a16="http://schemas.microsoft.com/office/drawing/2014/main" id="{1791C96A-766F-5419-A9B2-8A071E0A378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09800" y="4518798"/>
            <a:ext cx="7772400" cy="3617730"/>
          </a:xfrm>
          <a:prstGeom prst="rect">
            <a:avLst/>
          </a:prstGeom>
        </p:spPr>
      </p:pic>
      <p:pic>
        <p:nvPicPr>
          <p:cNvPr id="8" name="Picture 7">
            <a:extLst>
              <a:ext uri="{FF2B5EF4-FFF2-40B4-BE49-F238E27FC236}">
                <a16:creationId xmlns:a16="http://schemas.microsoft.com/office/drawing/2014/main" id="{560D95A7-49BF-5423-5E4F-9E9B54A844E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746260" y="5641713"/>
            <a:ext cx="1421026" cy="1166859"/>
          </a:xfrm>
          <a:prstGeom prst="rect">
            <a:avLst/>
          </a:prstGeom>
        </p:spPr>
      </p:pic>
    </p:spTree>
    <p:extLst>
      <p:ext uri="{BB962C8B-B14F-4D97-AF65-F5344CB8AC3E}">
        <p14:creationId xmlns:p14="http://schemas.microsoft.com/office/powerpoint/2010/main" val="8121206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DA84D78-9CF5-603A-1088-FC995BD0A682}"/>
              </a:ext>
            </a:extLst>
          </p:cNvPr>
          <p:cNvSpPr>
            <a:spLocks noGrp="1"/>
          </p:cNvSpPr>
          <p:nvPr>
            <p:ph type="title"/>
          </p:nvPr>
        </p:nvSpPr>
        <p:spPr>
          <a:xfrm>
            <a:off x="764169" y="-1511801"/>
            <a:ext cx="10515600" cy="1325563"/>
          </a:xfrm>
        </p:spPr>
        <p:txBody>
          <a:bodyPr/>
          <a:lstStyle/>
          <a:p>
            <a:r>
              <a:rPr lang="en-GB" dirty="0"/>
              <a:t>Cenotaph</a:t>
            </a:r>
          </a:p>
        </p:txBody>
      </p:sp>
      <p:sp>
        <p:nvSpPr>
          <p:cNvPr id="6" name="TextBox 5">
            <a:extLst>
              <a:ext uri="{FF2B5EF4-FFF2-40B4-BE49-F238E27FC236}">
                <a16:creationId xmlns:a16="http://schemas.microsoft.com/office/drawing/2014/main" id="{2C9EFCED-F825-51A5-ABE6-FF6321B513A0}"/>
              </a:ext>
            </a:extLst>
          </p:cNvPr>
          <p:cNvSpPr txBox="1"/>
          <p:nvPr/>
        </p:nvSpPr>
        <p:spPr>
          <a:xfrm>
            <a:off x="764169" y="813657"/>
            <a:ext cx="6019691" cy="2004395"/>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Sadly, over 1,700 men from the area were killed in action.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A grand cenotaph was built in the borough in honour of those who died. It was likely that every family or friendship was affected by the war in some way.</a:t>
            </a:r>
          </a:p>
        </p:txBody>
      </p:sp>
      <p:pic>
        <p:nvPicPr>
          <p:cNvPr id="5" name="Picture 4" descr="A person standing in front of a monument.">
            <a:extLst>
              <a:ext uri="{FF2B5EF4-FFF2-40B4-BE49-F238E27FC236}">
                <a16:creationId xmlns:a16="http://schemas.microsoft.com/office/drawing/2014/main" id="{85DA4471-DB17-C466-D4AB-0094178F26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9665" y="3002691"/>
            <a:ext cx="5321644" cy="3157087"/>
          </a:xfrm>
          <a:prstGeom prst="rect">
            <a:avLst/>
          </a:prstGeom>
        </p:spPr>
      </p:pic>
      <p:sp>
        <p:nvSpPr>
          <p:cNvPr id="7" name="Rectangle 6" descr="A picture of the cenotaph that was built. It is a large stone monument with a statue of a man.">
            <a:extLst>
              <a:ext uri="{FF2B5EF4-FFF2-40B4-BE49-F238E27FC236}">
                <a16:creationId xmlns:a16="http://schemas.microsoft.com/office/drawing/2014/main" id="{76B51194-6B21-A745-DE0A-74A5C07BF043}"/>
              </a:ext>
            </a:extLst>
          </p:cNvPr>
          <p:cNvSpPr/>
          <p:nvPr/>
        </p:nvSpPr>
        <p:spPr>
          <a:xfrm>
            <a:off x="8301789" y="1351653"/>
            <a:ext cx="3164306" cy="2967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634026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5CC131A-4428-F174-5A7C-4F637212F445}"/>
              </a:ext>
            </a:extLst>
          </p:cNvPr>
          <p:cNvSpPr>
            <a:spLocks noGrp="1"/>
          </p:cNvSpPr>
          <p:nvPr>
            <p:ph type="title"/>
          </p:nvPr>
        </p:nvSpPr>
        <p:spPr>
          <a:xfrm>
            <a:off x="838200" y="-1479717"/>
            <a:ext cx="10515600" cy="1325563"/>
          </a:xfrm>
        </p:spPr>
        <p:txBody>
          <a:bodyPr/>
          <a:lstStyle/>
          <a:p>
            <a:r>
              <a:rPr lang="en-GB" dirty="0"/>
              <a:t>Belgian Refugees</a:t>
            </a:r>
          </a:p>
        </p:txBody>
      </p:sp>
      <p:sp>
        <p:nvSpPr>
          <p:cNvPr id="4" name="TextBox 3">
            <a:extLst>
              <a:ext uri="{FF2B5EF4-FFF2-40B4-BE49-F238E27FC236}">
                <a16:creationId xmlns:a16="http://schemas.microsoft.com/office/drawing/2014/main" id="{D86DBBBF-F547-94C8-C7C6-4E9324C66688}"/>
              </a:ext>
            </a:extLst>
          </p:cNvPr>
          <p:cNvSpPr txBox="1"/>
          <p:nvPr/>
        </p:nvSpPr>
        <p:spPr>
          <a:xfrm>
            <a:off x="642552" y="395416"/>
            <a:ext cx="5329881" cy="584775"/>
          </a:xfrm>
          <a:prstGeom prst="rect">
            <a:avLst/>
          </a:prstGeom>
          <a:noFill/>
        </p:spPr>
        <p:txBody>
          <a:bodyPr wrap="square" rtlCol="0">
            <a:spAutoFit/>
          </a:bodyPr>
          <a:lstStyle/>
          <a:p>
            <a:r>
              <a:rPr lang="en-GB" sz="3200" dirty="0">
                <a:latin typeface="Superclarendon" panose="02060605060000020003" pitchFamily="18" charset="77"/>
              </a:rPr>
              <a:t>Belgian Refugees</a:t>
            </a:r>
          </a:p>
        </p:txBody>
      </p:sp>
      <p:sp>
        <p:nvSpPr>
          <p:cNvPr id="5" name="TextBox 4">
            <a:extLst>
              <a:ext uri="{FF2B5EF4-FFF2-40B4-BE49-F238E27FC236}">
                <a16:creationId xmlns:a16="http://schemas.microsoft.com/office/drawing/2014/main" id="{6F33437D-D5A7-8335-BE63-713E3FBF1AEE}"/>
              </a:ext>
            </a:extLst>
          </p:cNvPr>
          <p:cNvSpPr txBox="1"/>
          <p:nvPr/>
        </p:nvSpPr>
        <p:spPr>
          <a:xfrm>
            <a:off x="642552" y="1029619"/>
            <a:ext cx="4930346" cy="618630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Back home, people were doing what they could to help keep the country working.</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war required a great amount of ammunition and weapons and new factories opened in the area.</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One factory was in a unique area known as Elisabethville. Belgian refugees came to work and live in the town just outside Gateshead, where they were provided with somewhere to live in return for their help.</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community eventually reached a size of 6,000. The town had homes, shops, churches and even a school.</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endParaRPr lang="en-GB" dirty="0">
              <a:latin typeface="Linkpen 17a Print" panose="03050602060000000000" pitchFamily="66" charset="77"/>
            </a:endParaRPr>
          </a:p>
        </p:txBody>
      </p:sp>
      <p:sp>
        <p:nvSpPr>
          <p:cNvPr id="6" name="Rectangle 5" descr="A picture of a belgian refugee worker greeting his family in Elisabethville.">
            <a:extLst>
              <a:ext uri="{FF2B5EF4-FFF2-40B4-BE49-F238E27FC236}">
                <a16:creationId xmlns:a16="http://schemas.microsoft.com/office/drawing/2014/main" id="{86656F87-6A95-4763-97BC-FDEEA9A30147}"/>
              </a:ext>
            </a:extLst>
          </p:cNvPr>
          <p:cNvSpPr/>
          <p:nvPr/>
        </p:nvSpPr>
        <p:spPr>
          <a:xfrm>
            <a:off x="8301789" y="1351653"/>
            <a:ext cx="3164306" cy="2967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653069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C710D53-FE8C-A3DA-3903-A1980521BB81}"/>
              </a:ext>
            </a:extLst>
          </p:cNvPr>
          <p:cNvSpPr>
            <a:spLocks noGrp="1"/>
          </p:cNvSpPr>
          <p:nvPr>
            <p:ph type="title"/>
          </p:nvPr>
        </p:nvSpPr>
        <p:spPr>
          <a:xfrm>
            <a:off x="838200" y="-1469833"/>
            <a:ext cx="10515600" cy="1325563"/>
          </a:xfrm>
        </p:spPr>
        <p:txBody>
          <a:bodyPr/>
          <a:lstStyle/>
          <a:p>
            <a:r>
              <a:rPr lang="en-GB" dirty="0"/>
              <a:t>War Returns</a:t>
            </a:r>
          </a:p>
        </p:txBody>
      </p:sp>
      <p:pic>
        <p:nvPicPr>
          <p:cNvPr id="5" name="Picture 4" descr="A black and white picture of Hitler.">
            <a:extLst>
              <a:ext uri="{FF2B5EF4-FFF2-40B4-BE49-F238E27FC236}">
                <a16:creationId xmlns:a16="http://schemas.microsoft.com/office/drawing/2014/main" id="{51FA8C85-A347-5CAE-4E23-6330545EE9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6808" y="644782"/>
            <a:ext cx="4038600" cy="5321300"/>
          </a:xfrm>
          <a:prstGeom prst="rect">
            <a:avLst/>
          </a:prstGeom>
        </p:spPr>
      </p:pic>
      <p:sp>
        <p:nvSpPr>
          <p:cNvPr id="6" name="TextBox 5">
            <a:extLst>
              <a:ext uri="{FF2B5EF4-FFF2-40B4-BE49-F238E27FC236}">
                <a16:creationId xmlns:a16="http://schemas.microsoft.com/office/drawing/2014/main" id="{E125D49C-EAF8-9201-0CF8-9F8593226E93}"/>
              </a:ext>
            </a:extLst>
          </p:cNvPr>
          <p:cNvSpPr txBox="1"/>
          <p:nvPr/>
        </p:nvSpPr>
        <p:spPr>
          <a:xfrm>
            <a:off x="6245311" y="644782"/>
            <a:ext cx="5329881" cy="707886"/>
          </a:xfrm>
          <a:prstGeom prst="rect">
            <a:avLst/>
          </a:prstGeom>
          <a:noFill/>
        </p:spPr>
        <p:txBody>
          <a:bodyPr wrap="square" rtlCol="0">
            <a:spAutoFit/>
          </a:bodyPr>
          <a:lstStyle/>
          <a:p>
            <a:r>
              <a:rPr lang="en-GB" sz="4000" dirty="0">
                <a:latin typeface="Superclarendon" panose="02060605060000020003" pitchFamily="18" charset="77"/>
              </a:rPr>
              <a:t>War Returns</a:t>
            </a:r>
          </a:p>
        </p:txBody>
      </p:sp>
      <p:sp>
        <p:nvSpPr>
          <p:cNvPr id="7" name="TextBox 6">
            <a:extLst>
              <a:ext uri="{FF2B5EF4-FFF2-40B4-BE49-F238E27FC236}">
                <a16:creationId xmlns:a16="http://schemas.microsoft.com/office/drawing/2014/main" id="{F1D9BB5C-BAD0-2F9E-552D-0AB70E3DD234}"/>
              </a:ext>
            </a:extLst>
          </p:cNvPr>
          <p:cNvSpPr txBox="1"/>
          <p:nvPr/>
        </p:nvSpPr>
        <p:spPr>
          <a:xfrm>
            <a:off x="5080025" y="1804419"/>
            <a:ext cx="6376748" cy="3385542"/>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World War 1 ended in 1918, but people only experienced peace for a short time.</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World War 2 soon followed and that took place from 1939 to 1945. It involved many countries around the world, including Britain.</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war began when Germany, led by Adolf Hitler, invaded Poland in September 1939. </a:t>
            </a:r>
          </a:p>
        </p:txBody>
      </p:sp>
      <p:pic>
        <p:nvPicPr>
          <p:cNvPr id="8" name="Picture 7">
            <a:extLst>
              <a:ext uri="{FF2B5EF4-FFF2-40B4-BE49-F238E27FC236}">
                <a16:creationId xmlns:a16="http://schemas.microsoft.com/office/drawing/2014/main" id="{D39AB077-BE90-D20A-1747-8571266A78E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6260" y="5641713"/>
            <a:ext cx="1421026" cy="1166859"/>
          </a:xfrm>
          <a:prstGeom prst="rect">
            <a:avLst/>
          </a:prstGeom>
        </p:spPr>
      </p:pic>
    </p:spTree>
    <p:extLst>
      <p:ext uri="{BB962C8B-B14F-4D97-AF65-F5344CB8AC3E}">
        <p14:creationId xmlns:p14="http://schemas.microsoft.com/office/powerpoint/2010/main" val="24244471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15AC676-CF79-C28D-01D5-501F54DB1D41}"/>
              </a:ext>
            </a:extLst>
          </p:cNvPr>
          <p:cNvSpPr>
            <a:spLocks noGrp="1"/>
          </p:cNvSpPr>
          <p:nvPr>
            <p:ph type="title"/>
          </p:nvPr>
        </p:nvSpPr>
        <p:spPr>
          <a:xfrm>
            <a:off x="838200" y="-1495759"/>
            <a:ext cx="10515600" cy="1325563"/>
          </a:xfrm>
        </p:spPr>
        <p:txBody>
          <a:bodyPr/>
          <a:lstStyle/>
          <a:p>
            <a:r>
              <a:rPr lang="en-GB" dirty="0"/>
              <a:t>Female Workers</a:t>
            </a:r>
          </a:p>
        </p:txBody>
      </p:sp>
      <p:pic>
        <p:nvPicPr>
          <p:cNvPr id="5" name="Picture 4" descr="A cartoon of a woman in worker clothes.">
            <a:extLst>
              <a:ext uri="{FF2B5EF4-FFF2-40B4-BE49-F238E27FC236}">
                <a16:creationId xmlns:a16="http://schemas.microsoft.com/office/drawing/2014/main" id="{1AC09B2D-32F9-0A5D-081E-ED203F1575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816443"/>
            <a:ext cx="2265698" cy="6858000"/>
          </a:xfrm>
          <a:prstGeom prst="rect">
            <a:avLst/>
          </a:prstGeom>
        </p:spPr>
      </p:pic>
      <p:sp>
        <p:nvSpPr>
          <p:cNvPr id="6" name="Rectangle 5" descr="A picture of women working hard at a gas and coal yard.">
            <a:extLst>
              <a:ext uri="{FF2B5EF4-FFF2-40B4-BE49-F238E27FC236}">
                <a16:creationId xmlns:a16="http://schemas.microsoft.com/office/drawing/2014/main" id="{B4DB851D-0406-3CFE-35C1-0DC680986625}"/>
              </a:ext>
            </a:extLst>
          </p:cNvPr>
          <p:cNvSpPr/>
          <p:nvPr/>
        </p:nvSpPr>
        <p:spPr>
          <a:xfrm>
            <a:off x="8301789" y="1351653"/>
            <a:ext cx="3164306" cy="29676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062077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166</TotalTime>
  <Words>964</Words>
  <Application>Microsoft Office PowerPoint</Application>
  <PresentationFormat>Widescreen</PresentationFormat>
  <Paragraphs>102</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Calibri</vt:lpstr>
      <vt:lpstr>Calibri Light</vt:lpstr>
      <vt:lpstr>Linkpen 17a Print</vt:lpstr>
      <vt:lpstr>Superclarendon</vt:lpstr>
      <vt:lpstr>Arial</vt:lpstr>
      <vt:lpstr>Office Theme</vt:lpstr>
      <vt:lpstr>Gateshead during the Wars</vt:lpstr>
      <vt:lpstr>World War 1</vt:lpstr>
      <vt:lpstr>World War 1 Timeline</vt:lpstr>
      <vt:lpstr>Get Involved</vt:lpstr>
      <vt:lpstr>Get involved part 2</vt:lpstr>
      <vt:lpstr>Cenotaph</vt:lpstr>
      <vt:lpstr>Belgian Refugees</vt:lpstr>
      <vt:lpstr>War Returns</vt:lpstr>
      <vt:lpstr>Female Workers</vt:lpstr>
      <vt:lpstr>Life in Gateshead</vt:lpstr>
      <vt:lpstr>Air Raids</vt:lpstr>
      <vt:lpstr>Evacuation</vt:lpstr>
      <vt:lpstr>Holidays at Home Scheme</vt:lpstr>
      <vt:lpstr>End of the War</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28</cp:revision>
  <dcterms:created xsi:type="dcterms:W3CDTF">2022-12-09T08:02:53Z</dcterms:created>
  <dcterms:modified xsi:type="dcterms:W3CDTF">2024-02-26T11:01:01Z</dcterms:modified>
</cp:coreProperties>
</file>