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032"/>
    <p:restoredTop sz="86395"/>
  </p:normalViewPr>
  <p:slideViewPr>
    <p:cSldViewPr snapToGrid="0">
      <p:cViewPr varScale="1">
        <p:scale>
          <a:sx n="94" d="100"/>
          <a:sy n="94" d="100"/>
        </p:scale>
        <p:origin x="43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41B93E39-4DC8-4B9E-9F76-D68BD654B06A}"/>
    <pc:docChg chg="modSld">
      <pc:chgData name="McHarg, Catherine" userId="88b8f76c-9ae3-4745-88eb-fe0667a22af5" providerId="ADAL" clId="{41B93E39-4DC8-4B9E-9F76-D68BD654B06A}" dt="2024-02-26T09:55:02.861" v="1" actId="20577"/>
      <pc:docMkLst>
        <pc:docMk/>
      </pc:docMkLst>
      <pc:sldChg chg="modNotesTx">
        <pc:chgData name="McHarg, Catherine" userId="88b8f76c-9ae3-4745-88eb-fe0667a22af5" providerId="ADAL" clId="{41B93E39-4DC8-4B9E-9F76-D68BD654B06A}" dt="2024-02-26T09:55:02.861" v="1" actId="20577"/>
        <pc:sldMkLst>
          <pc:docMk/>
          <pc:sldMk cId="2114129697" sldId="2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7E4A7B-1CD5-C244-A39E-C57030CE0B30}" type="datetimeFigureOut">
              <a:rPr lang="en-GB" smtClean="0"/>
              <a:t>26/02/2024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9F4F5F-857F-9548-B22B-D6FE8715B39D}" type="slidenum">
              <a:rPr lang="en-GB" smtClean="0"/>
              <a:t>‹#›</a:t>
            </a:fld>
            <a:endParaRPr lang="en-GB"/>
          </a:p>
        </p:txBody>
      </p:sp>
    </p:spTree>
    <p:extLst>
      <p:ext uri="{BB962C8B-B14F-4D97-AF65-F5344CB8AC3E}">
        <p14:creationId xmlns:p14="http://schemas.microsoft.com/office/powerpoint/2010/main" val="665062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1</a:t>
            </a:fld>
            <a:endParaRPr lang="en-GB"/>
          </a:p>
        </p:txBody>
      </p:sp>
    </p:spTree>
    <p:extLst>
      <p:ext uri="{BB962C8B-B14F-4D97-AF65-F5344CB8AC3E}">
        <p14:creationId xmlns:p14="http://schemas.microsoft.com/office/powerpoint/2010/main" val="2680003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10</a:t>
            </a:fld>
            <a:endParaRPr lang="en-GB"/>
          </a:p>
        </p:txBody>
      </p:sp>
    </p:spTree>
    <p:extLst>
      <p:ext uri="{BB962C8B-B14F-4D97-AF65-F5344CB8AC3E}">
        <p14:creationId xmlns:p14="http://schemas.microsoft.com/office/powerpoint/2010/main" val="645512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11</a:t>
            </a:fld>
            <a:endParaRPr lang="en-GB"/>
          </a:p>
        </p:txBody>
      </p:sp>
    </p:spTree>
    <p:extLst>
      <p:ext uri="{BB962C8B-B14F-4D97-AF65-F5344CB8AC3E}">
        <p14:creationId xmlns:p14="http://schemas.microsoft.com/office/powerpoint/2010/main" val="3384568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12</a:t>
            </a:fld>
            <a:endParaRPr lang="en-GB"/>
          </a:p>
        </p:txBody>
      </p:sp>
    </p:spTree>
    <p:extLst>
      <p:ext uri="{BB962C8B-B14F-4D97-AF65-F5344CB8AC3E}">
        <p14:creationId xmlns:p14="http://schemas.microsoft.com/office/powerpoint/2010/main" val="1363830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13</a:t>
            </a:fld>
            <a:endParaRPr lang="en-GB"/>
          </a:p>
        </p:txBody>
      </p:sp>
    </p:spTree>
    <p:extLst>
      <p:ext uri="{BB962C8B-B14F-4D97-AF65-F5344CB8AC3E}">
        <p14:creationId xmlns:p14="http://schemas.microsoft.com/office/powerpoint/2010/main" val="1349117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2</a:t>
            </a:fld>
            <a:endParaRPr lang="en-GB"/>
          </a:p>
        </p:txBody>
      </p:sp>
    </p:spTree>
    <p:extLst>
      <p:ext uri="{BB962C8B-B14F-4D97-AF65-F5344CB8AC3E}">
        <p14:creationId xmlns:p14="http://schemas.microsoft.com/office/powerpoint/2010/main" val="1596433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3</a:t>
            </a:fld>
            <a:endParaRPr lang="en-GB"/>
          </a:p>
        </p:txBody>
      </p:sp>
    </p:spTree>
    <p:extLst>
      <p:ext uri="{BB962C8B-B14F-4D97-AF65-F5344CB8AC3E}">
        <p14:creationId xmlns:p14="http://schemas.microsoft.com/office/powerpoint/2010/main" val="3035203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4</a:t>
            </a:fld>
            <a:endParaRPr lang="en-GB"/>
          </a:p>
        </p:txBody>
      </p:sp>
    </p:spTree>
    <p:extLst>
      <p:ext uri="{BB962C8B-B14F-4D97-AF65-F5344CB8AC3E}">
        <p14:creationId xmlns:p14="http://schemas.microsoft.com/office/powerpoint/2010/main" val="3561254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5</a:t>
            </a:fld>
            <a:endParaRPr lang="en-GB"/>
          </a:p>
        </p:txBody>
      </p:sp>
    </p:spTree>
    <p:extLst>
      <p:ext uri="{BB962C8B-B14F-4D97-AF65-F5344CB8AC3E}">
        <p14:creationId xmlns:p14="http://schemas.microsoft.com/office/powerpoint/2010/main" val="958207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6</a:t>
            </a:fld>
            <a:endParaRPr lang="en-GB"/>
          </a:p>
        </p:txBody>
      </p:sp>
    </p:spTree>
    <p:extLst>
      <p:ext uri="{BB962C8B-B14F-4D97-AF65-F5344CB8AC3E}">
        <p14:creationId xmlns:p14="http://schemas.microsoft.com/office/powerpoint/2010/main" val="4048942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7</a:t>
            </a:fld>
            <a:endParaRPr lang="en-GB"/>
          </a:p>
        </p:txBody>
      </p:sp>
    </p:spTree>
    <p:extLst>
      <p:ext uri="{BB962C8B-B14F-4D97-AF65-F5344CB8AC3E}">
        <p14:creationId xmlns:p14="http://schemas.microsoft.com/office/powerpoint/2010/main" val="3086478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8</a:t>
            </a:fld>
            <a:endParaRPr lang="en-GB"/>
          </a:p>
        </p:txBody>
      </p:sp>
    </p:spTree>
    <p:extLst>
      <p:ext uri="{BB962C8B-B14F-4D97-AF65-F5344CB8AC3E}">
        <p14:creationId xmlns:p14="http://schemas.microsoft.com/office/powerpoint/2010/main" val="2116289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09F4F5F-857F-9548-B22B-D6FE8715B39D}" type="slidenum">
              <a:rPr lang="en-GB" smtClean="0"/>
              <a:t>9</a:t>
            </a:fld>
            <a:endParaRPr lang="en-GB"/>
          </a:p>
        </p:txBody>
      </p:sp>
    </p:spTree>
    <p:extLst>
      <p:ext uri="{BB962C8B-B14F-4D97-AF65-F5344CB8AC3E}">
        <p14:creationId xmlns:p14="http://schemas.microsoft.com/office/powerpoint/2010/main" val="345199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5.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837A6-011E-7A61-3F20-B17904DCD6D0}"/>
              </a:ext>
            </a:extLst>
          </p:cNvPr>
          <p:cNvSpPr>
            <a:spLocks noGrp="1"/>
          </p:cNvSpPr>
          <p:nvPr>
            <p:ph type="ctrTitle"/>
          </p:nvPr>
        </p:nvSpPr>
        <p:spPr>
          <a:xfrm>
            <a:off x="757691" y="-2614065"/>
            <a:ext cx="9144000" cy="2387600"/>
          </a:xfrm>
        </p:spPr>
        <p:txBody>
          <a:bodyPr/>
          <a:lstStyle/>
          <a:p>
            <a:r>
              <a:rPr lang="en-GB" dirty="0"/>
              <a:t>How did Gateshead begin?</a:t>
            </a:r>
          </a:p>
        </p:txBody>
      </p:sp>
      <p:pic>
        <p:nvPicPr>
          <p:cNvPr id="6" name="Picture 5">
            <a:extLst>
              <a:ext uri="{FF2B5EF4-FFF2-40B4-BE49-F238E27FC236}">
                <a16:creationId xmlns:a16="http://schemas.microsoft.com/office/drawing/2014/main" id="{ABE29AFD-5A9F-F72A-1982-E1756457F00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pic>
        <p:nvPicPr>
          <p:cNvPr id="4" name="Picture 3" descr="How did Gateshead Begin?">
            <a:extLst>
              <a:ext uri="{FF2B5EF4-FFF2-40B4-BE49-F238E27FC236}">
                <a16:creationId xmlns:a16="http://schemas.microsoft.com/office/drawing/2014/main" id="{B007AF00-B18F-39CB-1340-2F25337F5E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067" y="1229479"/>
            <a:ext cx="7772400" cy="4399041"/>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A71DC-495A-85BF-C879-04E2CA15A39F}"/>
              </a:ext>
            </a:extLst>
          </p:cNvPr>
          <p:cNvSpPr>
            <a:spLocks noGrp="1"/>
          </p:cNvSpPr>
          <p:nvPr>
            <p:ph type="title"/>
          </p:nvPr>
        </p:nvSpPr>
        <p:spPr>
          <a:xfrm>
            <a:off x="31104" y="-1510481"/>
            <a:ext cx="10515600" cy="1325563"/>
          </a:xfrm>
        </p:spPr>
        <p:txBody>
          <a:bodyPr/>
          <a:lstStyle/>
          <a:p>
            <a:r>
              <a:rPr lang="en-GB" dirty="0"/>
              <a:t>The Battle of Gateshead Fell</a:t>
            </a:r>
          </a:p>
        </p:txBody>
      </p:sp>
      <p:sp>
        <p:nvSpPr>
          <p:cNvPr id="4" name="TextBox 3">
            <a:extLst>
              <a:ext uri="{FF2B5EF4-FFF2-40B4-BE49-F238E27FC236}">
                <a16:creationId xmlns:a16="http://schemas.microsoft.com/office/drawing/2014/main" id="{8A8DC67F-7963-C458-AD6C-3AC0662417D0}"/>
              </a:ext>
            </a:extLst>
          </p:cNvPr>
          <p:cNvSpPr txBox="1"/>
          <p:nvPr/>
        </p:nvSpPr>
        <p:spPr>
          <a:xfrm>
            <a:off x="732651" y="555364"/>
            <a:ext cx="4012343" cy="1077218"/>
          </a:xfrm>
          <a:prstGeom prst="rect">
            <a:avLst/>
          </a:prstGeom>
          <a:noFill/>
        </p:spPr>
        <p:txBody>
          <a:bodyPr wrap="square" rtlCol="0">
            <a:spAutoFit/>
          </a:bodyPr>
          <a:lstStyle/>
          <a:p>
            <a:r>
              <a:rPr lang="en-GB" sz="3200" dirty="0">
                <a:latin typeface="Superclarendon" panose="02060605060000020003" pitchFamily="18" charset="77"/>
              </a:rPr>
              <a:t>The Battle of Gateshead Fell</a:t>
            </a:r>
          </a:p>
        </p:txBody>
      </p:sp>
      <p:sp>
        <p:nvSpPr>
          <p:cNvPr id="5" name="TextBox 4">
            <a:extLst>
              <a:ext uri="{FF2B5EF4-FFF2-40B4-BE49-F238E27FC236}">
                <a16:creationId xmlns:a16="http://schemas.microsoft.com/office/drawing/2014/main" id="{60C527E5-20A7-055F-ED5D-4B183352A8DC}"/>
              </a:ext>
            </a:extLst>
          </p:cNvPr>
          <p:cNvSpPr txBox="1"/>
          <p:nvPr/>
        </p:nvSpPr>
        <p:spPr>
          <a:xfrm>
            <a:off x="745008" y="1787583"/>
            <a:ext cx="4951457" cy="4212692"/>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In 1068, William came north to fight against Edgar </a:t>
            </a:r>
            <a:r>
              <a:rPr lang="en-GB" dirty="0" err="1">
                <a:latin typeface="Linkpen 17a Print" panose="03050602060000000000" pitchFamily="66" charset="77"/>
              </a:rPr>
              <a:t>Etheling</a:t>
            </a:r>
            <a:r>
              <a:rPr lang="en-GB" dirty="0">
                <a:latin typeface="Linkpen 17a Print" panose="03050602060000000000" pitchFamily="66" charset="77"/>
              </a:rPr>
              <a:t> (A Saxon king and the true heir to the crown of England) and Malcolm, the King of Scotland.</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They met at Gateshead Fell, on the border of Gateshead. After a long battle, William won and took control of the region.</a:t>
            </a:r>
          </a:p>
        </p:txBody>
      </p:sp>
    </p:spTree>
    <p:extLst>
      <p:ext uri="{BB962C8B-B14F-4D97-AF65-F5344CB8AC3E}">
        <p14:creationId xmlns:p14="http://schemas.microsoft.com/office/powerpoint/2010/main" val="19125101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07E7A-F141-48AB-C3BF-B7257F8819DB}"/>
              </a:ext>
            </a:extLst>
          </p:cNvPr>
          <p:cNvSpPr>
            <a:spLocks noGrp="1"/>
          </p:cNvSpPr>
          <p:nvPr>
            <p:ph type="title"/>
          </p:nvPr>
        </p:nvSpPr>
        <p:spPr>
          <a:xfrm>
            <a:off x="467497" y="-1556472"/>
            <a:ext cx="10515600" cy="1325563"/>
          </a:xfrm>
        </p:spPr>
        <p:txBody>
          <a:bodyPr/>
          <a:lstStyle/>
          <a:p>
            <a:r>
              <a:rPr lang="en-GB" dirty="0"/>
              <a:t>Murder!</a:t>
            </a:r>
          </a:p>
        </p:txBody>
      </p:sp>
      <p:sp>
        <p:nvSpPr>
          <p:cNvPr id="4" name="TextBox 3">
            <a:extLst>
              <a:ext uri="{FF2B5EF4-FFF2-40B4-BE49-F238E27FC236}">
                <a16:creationId xmlns:a16="http://schemas.microsoft.com/office/drawing/2014/main" id="{A2D5A182-AA7B-CC0C-AC75-C11A5D914411}"/>
              </a:ext>
            </a:extLst>
          </p:cNvPr>
          <p:cNvSpPr txBox="1"/>
          <p:nvPr/>
        </p:nvSpPr>
        <p:spPr>
          <a:xfrm>
            <a:off x="5725297" y="474666"/>
            <a:ext cx="4012343" cy="584775"/>
          </a:xfrm>
          <a:prstGeom prst="rect">
            <a:avLst/>
          </a:prstGeom>
          <a:noFill/>
        </p:spPr>
        <p:txBody>
          <a:bodyPr wrap="square" rtlCol="0">
            <a:spAutoFit/>
          </a:bodyPr>
          <a:lstStyle/>
          <a:p>
            <a:r>
              <a:rPr lang="en-GB" sz="3200" dirty="0">
                <a:latin typeface="Superclarendon" panose="02060605060000020003" pitchFamily="18" charset="77"/>
              </a:rPr>
              <a:t>Murder!</a:t>
            </a:r>
          </a:p>
        </p:txBody>
      </p:sp>
      <p:sp>
        <p:nvSpPr>
          <p:cNvPr id="5" name="TextBox 4">
            <a:extLst>
              <a:ext uri="{FF2B5EF4-FFF2-40B4-BE49-F238E27FC236}">
                <a16:creationId xmlns:a16="http://schemas.microsoft.com/office/drawing/2014/main" id="{A4FB590C-91AF-E881-0926-CB4EC93B3E4E}"/>
              </a:ext>
            </a:extLst>
          </p:cNvPr>
          <p:cNvSpPr txBox="1"/>
          <p:nvPr/>
        </p:nvSpPr>
        <p:spPr>
          <a:xfrm>
            <a:off x="5725297" y="1145029"/>
            <a:ext cx="5939481" cy="4910960"/>
          </a:xfrm>
          <a:prstGeom prst="rect">
            <a:avLst/>
          </a:prstGeom>
          <a:noFill/>
        </p:spPr>
        <p:txBody>
          <a:bodyPr wrap="square">
            <a:spAutoFit/>
          </a:bodyPr>
          <a:lstStyle/>
          <a:p>
            <a:pPr marL="0" indent="0">
              <a:lnSpc>
                <a:spcPct val="150000"/>
              </a:lnSpc>
              <a:buNone/>
            </a:pPr>
            <a:r>
              <a:rPr lang="en-GB" sz="1500" dirty="0">
                <a:latin typeface="Linkpen 17a Print" panose="03050602060000000000" pitchFamily="66" charset="77"/>
              </a:rPr>
              <a:t>Further rebellions would take place, one source mentions the murder of the Bishop of Durham. This murder took place outside a church in Gateshead in 1080 – the site on which St Mary’s Church now stands.</a:t>
            </a:r>
          </a:p>
          <a:p>
            <a:pPr marL="0" indent="0">
              <a:lnSpc>
                <a:spcPct val="150000"/>
              </a:lnSpc>
              <a:buNone/>
            </a:pPr>
            <a:endParaRPr lang="en-GB" sz="1500" dirty="0">
              <a:latin typeface="Linkpen 17a Print" panose="03050602060000000000" pitchFamily="66" charset="77"/>
            </a:endParaRPr>
          </a:p>
          <a:p>
            <a:pPr marL="0" indent="0">
              <a:lnSpc>
                <a:spcPct val="150000"/>
              </a:lnSpc>
              <a:buNone/>
            </a:pPr>
            <a:r>
              <a:rPr lang="en-GB" sz="1500" dirty="0" err="1">
                <a:latin typeface="Linkpen 17a Print" panose="03050602060000000000" pitchFamily="66" charset="77"/>
              </a:rPr>
              <a:t>Walcher</a:t>
            </a:r>
            <a:r>
              <a:rPr lang="en-GB" sz="1500" dirty="0">
                <a:latin typeface="Linkpen 17a Print" panose="03050602060000000000" pitchFamily="66" charset="77"/>
              </a:rPr>
              <a:t> was the Bishop of Durham and had been appointed to the position by William. All 100 of </a:t>
            </a:r>
            <a:r>
              <a:rPr lang="en-GB" sz="1500" dirty="0" err="1">
                <a:latin typeface="Linkpen 17a Print" panose="03050602060000000000" pitchFamily="66" charset="77"/>
              </a:rPr>
              <a:t>Walcher’s</a:t>
            </a:r>
            <a:r>
              <a:rPr lang="en-GB" sz="1500" dirty="0">
                <a:latin typeface="Linkpen 17a Print" panose="03050602060000000000" pitchFamily="66" charset="77"/>
              </a:rPr>
              <a:t> men were killed and the church was set on fire.</a:t>
            </a:r>
          </a:p>
          <a:p>
            <a:pPr marL="0" indent="0">
              <a:lnSpc>
                <a:spcPct val="150000"/>
              </a:lnSpc>
              <a:buNone/>
            </a:pPr>
            <a:endParaRPr lang="en-GB" sz="1500" dirty="0">
              <a:latin typeface="Linkpen 17a Print" panose="03050602060000000000" pitchFamily="66" charset="77"/>
            </a:endParaRPr>
          </a:p>
          <a:p>
            <a:pPr marL="0" indent="0">
              <a:lnSpc>
                <a:spcPct val="150000"/>
              </a:lnSpc>
              <a:buNone/>
            </a:pPr>
            <a:r>
              <a:rPr lang="en-GB" sz="1500" dirty="0">
                <a:latin typeface="Linkpen 17a Print" panose="03050602060000000000" pitchFamily="66" charset="77"/>
              </a:rPr>
              <a:t>This made William incredibly angry, so he sent his brother with an army of men to cause devastation to the area.</a:t>
            </a:r>
          </a:p>
        </p:txBody>
      </p:sp>
    </p:spTree>
    <p:extLst>
      <p:ext uri="{BB962C8B-B14F-4D97-AF65-F5344CB8AC3E}">
        <p14:creationId xmlns:p14="http://schemas.microsoft.com/office/powerpoint/2010/main" val="17884633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FACB2-BFAF-51EA-C305-2732A77FF763}"/>
              </a:ext>
            </a:extLst>
          </p:cNvPr>
          <p:cNvSpPr>
            <a:spLocks noGrp="1"/>
          </p:cNvSpPr>
          <p:nvPr>
            <p:ph type="title"/>
          </p:nvPr>
        </p:nvSpPr>
        <p:spPr>
          <a:xfrm>
            <a:off x="491359" y="-1387944"/>
            <a:ext cx="10515600" cy="1325563"/>
          </a:xfrm>
        </p:spPr>
        <p:txBody>
          <a:bodyPr/>
          <a:lstStyle/>
          <a:p>
            <a:r>
              <a:rPr lang="en-GB" dirty="0"/>
              <a:t>Harrying</a:t>
            </a:r>
          </a:p>
        </p:txBody>
      </p:sp>
      <p:sp>
        <p:nvSpPr>
          <p:cNvPr id="4" name="TextBox 3">
            <a:extLst>
              <a:ext uri="{FF2B5EF4-FFF2-40B4-BE49-F238E27FC236}">
                <a16:creationId xmlns:a16="http://schemas.microsoft.com/office/drawing/2014/main" id="{D1E889EB-294C-AD3B-6BEE-8F87029065DF}"/>
              </a:ext>
            </a:extLst>
          </p:cNvPr>
          <p:cNvSpPr txBox="1"/>
          <p:nvPr/>
        </p:nvSpPr>
        <p:spPr>
          <a:xfrm>
            <a:off x="642293" y="663110"/>
            <a:ext cx="10907414" cy="3797193"/>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Gateshead likely saw the worst of this ‘harrying’ – a term which is used to describe the devastation caused.</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Homes and crops would have been destroyed, and many people would have died as a result.</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This marked a new era in the timeline of Gateshead, as Norman manors and homes replaced the old dwellings, and a new system of law and order was put in place.</a:t>
            </a:r>
          </a:p>
        </p:txBody>
      </p:sp>
      <p:pic>
        <p:nvPicPr>
          <p:cNvPr id="7" name="Picture 6" descr="A cartoon of fire.">
            <a:extLst>
              <a:ext uri="{FF2B5EF4-FFF2-40B4-BE49-F238E27FC236}">
                <a16:creationId xmlns:a16="http://schemas.microsoft.com/office/drawing/2014/main" id="{BBF81978-7495-07F5-A02D-68735F27C5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9893" y="4334883"/>
            <a:ext cx="5874216" cy="4357330"/>
          </a:xfrm>
          <a:prstGeom prst="rect">
            <a:avLst/>
          </a:prstGeom>
        </p:spPr>
      </p:pic>
      <p:pic>
        <p:nvPicPr>
          <p:cNvPr id="6" name="Picture 5" descr="A cartoon of fire.">
            <a:extLst>
              <a:ext uri="{FF2B5EF4-FFF2-40B4-BE49-F238E27FC236}">
                <a16:creationId xmlns:a16="http://schemas.microsoft.com/office/drawing/2014/main" id="{922FB7AD-24F5-E5B0-67A4-4505CF209A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49126" y="4460303"/>
            <a:ext cx="5874216" cy="4357330"/>
          </a:xfrm>
          <a:prstGeom prst="rect">
            <a:avLst/>
          </a:prstGeom>
        </p:spPr>
      </p:pic>
      <p:pic>
        <p:nvPicPr>
          <p:cNvPr id="8" name="Picture 7">
            <a:extLst>
              <a:ext uri="{FF2B5EF4-FFF2-40B4-BE49-F238E27FC236}">
                <a16:creationId xmlns:a16="http://schemas.microsoft.com/office/drawing/2014/main" id="{029A1EAD-3FED-C9AE-B34E-CF8EB82C92A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28371295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par>
                                <p:cTn id="14" presetID="55"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strVal val="#ppt_w*0.70"/>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B0F6A-1D4B-B8EA-5C26-DEE026B5382D}"/>
              </a:ext>
            </a:extLst>
          </p:cNvPr>
          <p:cNvSpPr>
            <a:spLocks noGrp="1"/>
          </p:cNvSpPr>
          <p:nvPr>
            <p:ph type="title"/>
          </p:nvPr>
        </p:nvSpPr>
        <p:spPr>
          <a:xfrm>
            <a:off x="603681" y="-1533081"/>
            <a:ext cx="10515600" cy="1325563"/>
          </a:xfrm>
        </p:spPr>
        <p:txBody>
          <a:bodyPr/>
          <a:lstStyle/>
          <a:p>
            <a:r>
              <a:rPr lang="en-GB" dirty="0"/>
              <a:t>Timeline</a:t>
            </a:r>
          </a:p>
        </p:txBody>
      </p:sp>
      <p:sp>
        <p:nvSpPr>
          <p:cNvPr id="26" name="TextBox 25">
            <a:extLst>
              <a:ext uri="{FF2B5EF4-FFF2-40B4-BE49-F238E27FC236}">
                <a16:creationId xmlns:a16="http://schemas.microsoft.com/office/drawing/2014/main" id="{ED539B71-5873-827F-A4AE-CC2EA18298E7}"/>
              </a:ext>
            </a:extLst>
          </p:cNvPr>
          <p:cNvSpPr txBox="1"/>
          <p:nvPr/>
        </p:nvSpPr>
        <p:spPr>
          <a:xfrm>
            <a:off x="5108786" y="381406"/>
            <a:ext cx="2285561" cy="584775"/>
          </a:xfrm>
          <a:prstGeom prst="rect">
            <a:avLst/>
          </a:prstGeom>
          <a:noFill/>
        </p:spPr>
        <p:txBody>
          <a:bodyPr wrap="square" rtlCol="0">
            <a:spAutoFit/>
          </a:bodyPr>
          <a:lstStyle/>
          <a:p>
            <a:r>
              <a:rPr lang="en-GB" sz="3200" dirty="0">
                <a:latin typeface="Superclarendon" panose="02060605060000020003" pitchFamily="18" charset="77"/>
              </a:rPr>
              <a:t>Timeline</a:t>
            </a:r>
          </a:p>
        </p:txBody>
      </p:sp>
      <p:pic>
        <p:nvPicPr>
          <p:cNvPr id="7" name="Picture 6" descr="AD 43 - The Romans invade Britain.&#10;">
            <a:extLst>
              <a:ext uri="{FF2B5EF4-FFF2-40B4-BE49-F238E27FC236}">
                <a16:creationId xmlns:a16="http://schemas.microsoft.com/office/drawing/2014/main" id="{09D14AC2-2AED-970A-6359-2558E128180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88209" y="1136623"/>
            <a:ext cx="2188647" cy="1803830"/>
          </a:xfrm>
          <a:prstGeom prst="rect">
            <a:avLst/>
          </a:prstGeom>
        </p:spPr>
      </p:pic>
      <p:pic>
        <p:nvPicPr>
          <p:cNvPr id="9" name="Picture 8" descr="AD 177 - Pons Aelius is built around this time.&#10;">
            <a:extLst>
              <a:ext uri="{FF2B5EF4-FFF2-40B4-BE49-F238E27FC236}">
                <a16:creationId xmlns:a16="http://schemas.microsoft.com/office/drawing/2014/main" id="{8E64FF31-DD93-1144-B517-A9F966737D0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02876" y="4057395"/>
            <a:ext cx="2154105" cy="1941062"/>
          </a:xfrm>
          <a:prstGeom prst="rect">
            <a:avLst/>
          </a:prstGeom>
        </p:spPr>
      </p:pic>
      <p:pic>
        <p:nvPicPr>
          <p:cNvPr id="11" name="Picture 10" descr="Early 3rd Century - Gateshead is a small settlement connected to Newcastle by bridge.&#10;">
            <a:extLst>
              <a:ext uri="{FF2B5EF4-FFF2-40B4-BE49-F238E27FC236}">
                <a16:creationId xmlns:a16="http://schemas.microsoft.com/office/drawing/2014/main" id="{A6F5164D-435A-F0ED-5249-20F10249C66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596230" y="4052105"/>
            <a:ext cx="2154105" cy="2189613"/>
          </a:xfrm>
          <a:prstGeom prst="rect">
            <a:avLst/>
          </a:prstGeom>
        </p:spPr>
      </p:pic>
      <p:pic>
        <p:nvPicPr>
          <p:cNvPr id="13" name="Picture 12" descr="AD 400 - The Anglo-Saxons take control over parts of England. Gateshead still remains a settlement.&#10;">
            <a:extLst>
              <a:ext uri="{FF2B5EF4-FFF2-40B4-BE49-F238E27FC236}">
                <a16:creationId xmlns:a16="http://schemas.microsoft.com/office/drawing/2014/main" id="{7AE67848-0135-39F4-A713-E992B70615E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250212" y="4025431"/>
            <a:ext cx="2684940" cy="2661795"/>
          </a:xfrm>
          <a:prstGeom prst="rect">
            <a:avLst/>
          </a:prstGeom>
        </p:spPr>
      </p:pic>
      <p:pic>
        <p:nvPicPr>
          <p:cNvPr id="15" name="Picture 14" descr="AD 410  - The Roman invasion ends and many settle in Britain.&#10;">
            <a:extLst>
              <a:ext uri="{FF2B5EF4-FFF2-40B4-BE49-F238E27FC236}">
                <a16:creationId xmlns:a16="http://schemas.microsoft.com/office/drawing/2014/main" id="{9E964AB7-D540-0D52-0E94-6A50E187E7C8}"/>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3616420" y="1120994"/>
            <a:ext cx="2238909" cy="1845255"/>
          </a:xfrm>
          <a:prstGeom prst="rect">
            <a:avLst/>
          </a:prstGeom>
        </p:spPr>
      </p:pic>
      <p:pic>
        <p:nvPicPr>
          <p:cNvPr id="17" name="Picture 16" descr="AD 1066 - William the Conqueror takes control of England.&#10;">
            <a:extLst>
              <a:ext uri="{FF2B5EF4-FFF2-40B4-BE49-F238E27FC236}">
                <a16:creationId xmlns:a16="http://schemas.microsoft.com/office/drawing/2014/main" id="{8F43DB6D-B149-8CF3-B47B-A1C7A8693DEF}"/>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850408" y="1136623"/>
            <a:ext cx="2684941" cy="1998381"/>
          </a:xfrm>
          <a:prstGeom prst="rect">
            <a:avLst/>
          </a:prstGeom>
        </p:spPr>
      </p:pic>
      <p:pic>
        <p:nvPicPr>
          <p:cNvPr id="19" name="Picture 18" descr="AD 1068 - The battle of Gateshead Fell takes place between William, Edgar and Malcolm. William wins.&#10;">
            <a:extLst>
              <a:ext uri="{FF2B5EF4-FFF2-40B4-BE49-F238E27FC236}">
                <a16:creationId xmlns:a16="http://schemas.microsoft.com/office/drawing/2014/main" id="{37BBF5D3-8447-0BA1-1ED0-A22AF8E4CE80}"/>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7096604" y="4008567"/>
            <a:ext cx="2478501" cy="2650620"/>
          </a:xfrm>
          <a:prstGeom prst="rect">
            <a:avLst/>
          </a:prstGeom>
        </p:spPr>
      </p:pic>
      <p:pic>
        <p:nvPicPr>
          <p:cNvPr id="21" name="Picture 20" descr="AD 1080 - The Bishop of Durham is murdered. Sparking rage within William.&#10;">
            <a:extLst>
              <a:ext uri="{FF2B5EF4-FFF2-40B4-BE49-F238E27FC236}">
                <a16:creationId xmlns:a16="http://schemas.microsoft.com/office/drawing/2014/main" id="{84F6A013-8AB5-5452-E9FA-FA3FA9A884D0}"/>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9203521" y="1102483"/>
            <a:ext cx="2299964" cy="1895575"/>
          </a:xfrm>
          <a:prstGeom prst="rect">
            <a:avLst/>
          </a:prstGeom>
        </p:spPr>
      </p:pic>
      <p:pic>
        <p:nvPicPr>
          <p:cNvPr id="23" name="Picture 22" descr="AD 1081 - A harrying takes place in Gateshead, with homes and farmland destroyed. Normans now fully control the area.&#10;">
            <a:extLst>
              <a:ext uri="{FF2B5EF4-FFF2-40B4-BE49-F238E27FC236}">
                <a16:creationId xmlns:a16="http://schemas.microsoft.com/office/drawing/2014/main" id="{4B828ADA-F7D3-DBB5-6C8A-01CB37285536}"/>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9424198" y="4052896"/>
            <a:ext cx="2088235" cy="2788139"/>
          </a:xfrm>
          <a:prstGeom prst="rect">
            <a:avLst/>
          </a:prstGeom>
        </p:spPr>
      </p:pic>
      <p:pic>
        <p:nvPicPr>
          <p:cNvPr id="5" name="Picture 4" descr="An image of a timeline. It begins at AD 100 and ends on ad 1100.">
            <a:extLst>
              <a:ext uri="{FF2B5EF4-FFF2-40B4-BE49-F238E27FC236}">
                <a16:creationId xmlns:a16="http://schemas.microsoft.com/office/drawing/2014/main" id="{6961BF67-C85F-C3CD-6529-DF0859A4D06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215312" y="2862907"/>
            <a:ext cx="8682896" cy="1283357"/>
          </a:xfrm>
          <a:prstGeom prst="rect">
            <a:avLst/>
          </a:prstGeom>
        </p:spPr>
      </p:pic>
      <p:pic>
        <p:nvPicPr>
          <p:cNvPr id="27" name="Picture 26">
            <a:extLst>
              <a:ext uri="{FF2B5EF4-FFF2-40B4-BE49-F238E27FC236}">
                <a16:creationId xmlns:a16="http://schemas.microsoft.com/office/drawing/2014/main" id="{F806B5C1-D8BB-283C-18B3-44F0541BBE4E}"/>
              </a:ext>
              <a:ext uri="{C183D7F6-B498-43B3-948B-1728B52AA6E4}">
                <adec:decorative xmlns:adec="http://schemas.microsoft.com/office/drawing/2017/decorative" val="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629900" y="42142"/>
            <a:ext cx="1562100" cy="1282700"/>
          </a:xfrm>
          <a:prstGeom prst="rect">
            <a:avLst/>
          </a:prstGeom>
        </p:spPr>
      </p:pic>
    </p:spTree>
    <p:extLst>
      <p:ext uri="{BB962C8B-B14F-4D97-AF65-F5344CB8AC3E}">
        <p14:creationId xmlns:p14="http://schemas.microsoft.com/office/powerpoint/2010/main" val="21141296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51038-8DF1-BEFF-7ED3-3BAC25465FDB}"/>
              </a:ext>
            </a:extLst>
          </p:cNvPr>
          <p:cNvSpPr>
            <a:spLocks noGrp="1"/>
          </p:cNvSpPr>
          <p:nvPr>
            <p:ph type="ctrTitle"/>
          </p:nvPr>
        </p:nvSpPr>
        <p:spPr>
          <a:xfrm>
            <a:off x="656897" y="-2724423"/>
            <a:ext cx="9144000" cy="2387600"/>
          </a:xfrm>
        </p:spPr>
        <p:txBody>
          <a:bodyPr/>
          <a:lstStyle/>
          <a:p>
            <a:r>
              <a:rPr lang="en-GB" dirty="0"/>
              <a:t>An Ever-Changing City</a:t>
            </a:r>
          </a:p>
        </p:txBody>
      </p:sp>
      <p:sp>
        <p:nvSpPr>
          <p:cNvPr id="12" name="TextBox 11">
            <a:extLst>
              <a:ext uri="{FF2B5EF4-FFF2-40B4-BE49-F238E27FC236}">
                <a16:creationId xmlns:a16="http://schemas.microsoft.com/office/drawing/2014/main" id="{A8CEF49D-0AC1-76B6-61D7-FF364238052A}"/>
              </a:ext>
            </a:extLst>
          </p:cNvPr>
          <p:cNvSpPr txBox="1"/>
          <p:nvPr/>
        </p:nvSpPr>
        <p:spPr>
          <a:xfrm>
            <a:off x="7508788" y="1421990"/>
            <a:ext cx="3917092" cy="4212692"/>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The town of Gateshead has undergone many changes since its beginning. </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The Gateshead we know and love today, looked very different in its early days but traces of its history can still be found within the streets we walk.</a:t>
            </a:r>
          </a:p>
        </p:txBody>
      </p:sp>
      <p:sp>
        <p:nvSpPr>
          <p:cNvPr id="10" name="TextBox 9">
            <a:extLst>
              <a:ext uri="{FF2B5EF4-FFF2-40B4-BE49-F238E27FC236}">
                <a16:creationId xmlns:a16="http://schemas.microsoft.com/office/drawing/2014/main" id="{B31BD45D-982E-60DB-E4C3-1DC67CC46A00}"/>
              </a:ext>
            </a:extLst>
          </p:cNvPr>
          <p:cNvSpPr txBox="1"/>
          <p:nvPr/>
        </p:nvSpPr>
        <p:spPr>
          <a:xfrm>
            <a:off x="7508788" y="757707"/>
            <a:ext cx="4316627" cy="461665"/>
          </a:xfrm>
          <a:prstGeom prst="rect">
            <a:avLst/>
          </a:prstGeom>
          <a:noFill/>
        </p:spPr>
        <p:txBody>
          <a:bodyPr wrap="square" rtlCol="0">
            <a:spAutoFit/>
          </a:bodyPr>
          <a:lstStyle/>
          <a:p>
            <a:r>
              <a:rPr lang="en-GB" sz="2400" dirty="0">
                <a:latin typeface="Superclarendon" panose="02060605060000020003" pitchFamily="18" charset="77"/>
              </a:rPr>
              <a:t>An Ever-Changing City</a:t>
            </a: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3E8AD-2A9D-2AE8-22E2-31AA726F22CD}"/>
              </a:ext>
            </a:extLst>
          </p:cNvPr>
          <p:cNvSpPr>
            <a:spLocks noGrp="1"/>
          </p:cNvSpPr>
          <p:nvPr>
            <p:ph type="title"/>
          </p:nvPr>
        </p:nvSpPr>
        <p:spPr>
          <a:xfrm>
            <a:off x="444062" y="-1577396"/>
            <a:ext cx="10515600" cy="1325563"/>
          </a:xfrm>
        </p:spPr>
        <p:txBody>
          <a:bodyPr/>
          <a:lstStyle/>
          <a:p>
            <a:r>
              <a:rPr lang="en-GB" dirty="0"/>
              <a:t>Early Settlers</a:t>
            </a:r>
          </a:p>
        </p:txBody>
      </p:sp>
      <p:pic>
        <p:nvPicPr>
          <p:cNvPr id="5" name="Picture 4">
            <a:extLst>
              <a:ext uri="{FF2B5EF4-FFF2-40B4-BE49-F238E27FC236}">
                <a16:creationId xmlns:a16="http://schemas.microsoft.com/office/drawing/2014/main" id="{5A4A1C6E-133E-7C94-2CEF-87A1EBA784F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071" y="43249"/>
            <a:ext cx="1562100" cy="1282700"/>
          </a:xfrm>
          <a:prstGeom prst="rect">
            <a:avLst/>
          </a:prstGeom>
        </p:spPr>
      </p:pic>
      <p:sp>
        <p:nvSpPr>
          <p:cNvPr id="10" name="TextBox 9">
            <a:extLst>
              <a:ext uri="{FF2B5EF4-FFF2-40B4-BE49-F238E27FC236}">
                <a16:creationId xmlns:a16="http://schemas.microsoft.com/office/drawing/2014/main" id="{D599B3C6-26B0-D35F-FE6A-6DF70A2C64B7}"/>
              </a:ext>
            </a:extLst>
          </p:cNvPr>
          <p:cNvSpPr txBox="1"/>
          <p:nvPr/>
        </p:nvSpPr>
        <p:spPr>
          <a:xfrm>
            <a:off x="2483193" y="851927"/>
            <a:ext cx="3459892" cy="584775"/>
          </a:xfrm>
          <a:prstGeom prst="rect">
            <a:avLst/>
          </a:prstGeom>
          <a:noFill/>
        </p:spPr>
        <p:txBody>
          <a:bodyPr wrap="square" rtlCol="0">
            <a:spAutoFit/>
          </a:bodyPr>
          <a:lstStyle/>
          <a:p>
            <a:r>
              <a:rPr lang="en-GB" sz="3200" dirty="0">
                <a:latin typeface="Superclarendon" panose="02060605060000020003" pitchFamily="18" charset="77"/>
              </a:rPr>
              <a:t>Early Settlers</a:t>
            </a:r>
          </a:p>
        </p:txBody>
      </p:sp>
      <p:sp>
        <p:nvSpPr>
          <p:cNvPr id="11" name="TextBox 10">
            <a:extLst>
              <a:ext uri="{FF2B5EF4-FFF2-40B4-BE49-F238E27FC236}">
                <a16:creationId xmlns:a16="http://schemas.microsoft.com/office/drawing/2014/main" id="{192D19A9-8339-C754-B4D5-AF52B33FAC8E}"/>
              </a:ext>
            </a:extLst>
          </p:cNvPr>
          <p:cNvSpPr txBox="1"/>
          <p:nvPr/>
        </p:nvSpPr>
        <p:spPr>
          <a:xfrm>
            <a:off x="745009" y="1664012"/>
            <a:ext cx="6475598"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Flint </a:t>
            </a:r>
            <a:r>
              <a:rPr lang="en-GB" dirty="0">
                <a:effectLst/>
                <a:latin typeface="Linkpen 17a Print" panose="03050602060000000000" pitchFamily="66" charset="77"/>
                <a:ea typeface="Calibri"/>
                <a:cs typeface="Calibri"/>
              </a:rPr>
              <a:t>arrowheads, axes, a log boat and other items show evidence of prehistoric settlements in Ryton, Clara Vale, Blaydon, </a:t>
            </a:r>
            <a:r>
              <a:rPr lang="en-GB" dirty="0" err="1">
                <a:effectLst/>
                <a:latin typeface="Linkpen 17a Print" panose="03050602060000000000" pitchFamily="66" charset="77"/>
                <a:ea typeface="Calibri"/>
                <a:cs typeface="Calibri"/>
              </a:rPr>
              <a:t>Kibblesworth</a:t>
            </a:r>
            <a:r>
              <a:rPr lang="en-GB" dirty="0">
                <a:effectLst/>
                <a:latin typeface="Linkpen 17a Print" panose="03050602060000000000" pitchFamily="66" charset="77"/>
                <a:ea typeface="Calibri"/>
                <a:cs typeface="Calibri"/>
              </a:rPr>
              <a:t> and Birtley during the Bronze to Iron </a:t>
            </a:r>
            <a:r>
              <a:rPr lang="en-GB" dirty="0">
                <a:latin typeface="Linkpen 17a Print" panose="03050602060000000000" pitchFamily="66" charset="77"/>
                <a:ea typeface="Calibri"/>
                <a:cs typeface="Calibri"/>
              </a:rPr>
              <a:t>Age</a:t>
            </a:r>
            <a:r>
              <a:rPr lang="en-GB" dirty="0">
                <a:effectLst/>
                <a:latin typeface="Linkpen 17a Print" panose="03050602060000000000" pitchFamily="66" charset="77"/>
                <a:ea typeface="Calibri"/>
                <a:cs typeface="Calibri"/>
              </a:rPr>
              <a:t>. </a:t>
            </a:r>
            <a:r>
              <a:rPr lang="en-GB" dirty="0">
                <a:latin typeface="Linkpen 17a Print" panose="03050602060000000000" pitchFamily="66" charset="77"/>
                <a:ea typeface="Calibri"/>
                <a:cs typeface="Calibri"/>
              </a:rPr>
              <a:t>These items point to people occupying the area, perhaps using the river as a source of food, water and transport.</a:t>
            </a:r>
            <a:endParaRPr lang="en-GB" dirty="0">
              <a:effectLst/>
              <a:latin typeface="Linkpen 17a Print" panose="03050602060000000000" pitchFamily="66" charset="77"/>
              <a:ea typeface="Calibri"/>
              <a:cs typeface="Calibri"/>
            </a:endParaRPr>
          </a:p>
        </p:txBody>
      </p:sp>
      <p:pic>
        <p:nvPicPr>
          <p:cNvPr id="9" name="Picture 8" descr="A group of fish on a stick drying out.">
            <a:extLst>
              <a:ext uri="{FF2B5EF4-FFF2-40B4-BE49-F238E27FC236}">
                <a16:creationId xmlns:a16="http://schemas.microsoft.com/office/drawing/2014/main" id="{093F8D6D-571F-6F60-98CA-BC37F11B468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75189" y="4170139"/>
            <a:ext cx="2210829" cy="2282146"/>
          </a:xfrm>
          <a:prstGeom prst="rect">
            <a:avLst/>
          </a:prstGeom>
        </p:spPr>
      </p:pic>
      <p:pic>
        <p:nvPicPr>
          <p:cNvPr id="7" name="Picture 6" descr="A group of stone tools, mostly arrow heads.">
            <a:extLst>
              <a:ext uri="{FF2B5EF4-FFF2-40B4-BE49-F238E27FC236}">
                <a16:creationId xmlns:a16="http://schemas.microsoft.com/office/drawing/2014/main" id="{FE68CCA9-84C6-127F-D9A2-F12DE141FF8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29317" y="-93389"/>
            <a:ext cx="5087895" cy="7044778"/>
          </a:xfrm>
          <a:prstGeom prst="rect">
            <a:avLst/>
          </a:prstGeom>
        </p:spPr>
      </p:pic>
    </p:spTree>
    <p:extLst>
      <p:ext uri="{BB962C8B-B14F-4D97-AF65-F5344CB8AC3E}">
        <p14:creationId xmlns:p14="http://schemas.microsoft.com/office/powerpoint/2010/main" val="16744597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31D94-6E86-4377-DC2A-13ECECCBBF89}"/>
              </a:ext>
            </a:extLst>
          </p:cNvPr>
          <p:cNvSpPr>
            <a:spLocks noGrp="1"/>
          </p:cNvSpPr>
          <p:nvPr>
            <p:ph type="title"/>
          </p:nvPr>
        </p:nvSpPr>
        <p:spPr>
          <a:xfrm>
            <a:off x="658720" y="-1622244"/>
            <a:ext cx="10515600" cy="1325563"/>
          </a:xfrm>
        </p:spPr>
        <p:txBody>
          <a:bodyPr/>
          <a:lstStyle/>
          <a:p>
            <a:r>
              <a:rPr lang="en-GB" dirty="0"/>
              <a:t>Roman Rule</a:t>
            </a:r>
          </a:p>
        </p:txBody>
      </p:sp>
      <p:sp>
        <p:nvSpPr>
          <p:cNvPr id="9" name="TextBox 8">
            <a:extLst>
              <a:ext uri="{FF2B5EF4-FFF2-40B4-BE49-F238E27FC236}">
                <a16:creationId xmlns:a16="http://schemas.microsoft.com/office/drawing/2014/main" id="{E1AA6357-F0B7-EB62-BB7A-20525AEDDBFB}"/>
              </a:ext>
            </a:extLst>
          </p:cNvPr>
          <p:cNvSpPr txBox="1"/>
          <p:nvPr/>
        </p:nvSpPr>
        <p:spPr>
          <a:xfrm>
            <a:off x="565322" y="378457"/>
            <a:ext cx="3459892" cy="584775"/>
          </a:xfrm>
          <a:prstGeom prst="rect">
            <a:avLst/>
          </a:prstGeom>
          <a:noFill/>
        </p:spPr>
        <p:txBody>
          <a:bodyPr wrap="square" rtlCol="0">
            <a:spAutoFit/>
          </a:bodyPr>
          <a:lstStyle/>
          <a:p>
            <a:r>
              <a:rPr lang="en-GB" sz="3200" dirty="0">
                <a:latin typeface="Superclarendon" panose="02060605060000020003" pitchFamily="18" charset="77"/>
              </a:rPr>
              <a:t>Roman Rule</a:t>
            </a:r>
          </a:p>
        </p:txBody>
      </p:sp>
      <p:sp>
        <p:nvSpPr>
          <p:cNvPr id="10" name="TextBox 9">
            <a:extLst>
              <a:ext uri="{FF2B5EF4-FFF2-40B4-BE49-F238E27FC236}">
                <a16:creationId xmlns:a16="http://schemas.microsoft.com/office/drawing/2014/main" id="{4E15ECD3-C0B6-1732-9AC3-50D948765B09}"/>
              </a:ext>
            </a:extLst>
          </p:cNvPr>
          <p:cNvSpPr txBox="1"/>
          <p:nvPr/>
        </p:nvSpPr>
        <p:spPr>
          <a:xfrm>
            <a:off x="565322" y="987945"/>
            <a:ext cx="11161240" cy="2550698"/>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In 55 BC, Julius Caesar brought the Roman army to Britain for the first time. It was soon after that, in AD 43, that they invaded the country.</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By AD 117, the Romans were trying to invade Scotland and claim the land for their control. The area of Gateshead and Newcastle was used as a base, from which they could attack north.</a:t>
            </a:r>
          </a:p>
        </p:txBody>
      </p:sp>
      <p:pic>
        <p:nvPicPr>
          <p:cNvPr id="5" name="Picture 4" descr="A map of England showing the location of Newcastle and Gateshead.&#10;">
            <a:extLst>
              <a:ext uri="{FF2B5EF4-FFF2-40B4-BE49-F238E27FC236}">
                <a16:creationId xmlns:a16="http://schemas.microsoft.com/office/drawing/2014/main" id="{FE9B81DD-7D58-B6A3-D1C4-045918B299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720" y="3656541"/>
            <a:ext cx="6873446" cy="2560109"/>
          </a:xfrm>
          <a:prstGeom prst="rect">
            <a:avLst/>
          </a:prstGeom>
        </p:spPr>
      </p:pic>
      <p:pic>
        <p:nvPicPr>
          <p:cNvPr id="7" name="Picture 6" descr="A Roman soldier.">
            <a:extLst>
              <a:ext uri="{FF2B5EF4-FFF2-40B4-BE49-F238E27FC236}">
                <a16:creationId xmlns:a16="http://schemas.microsoft.com/office/drawing/2014/main" id="{A4BC5346-D469-C795-8140-E680B6A53D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25563" y="3027405"/>
            <a:ext cx="3976401" cy="6858000"/>
          </a:xfrm>
          <a:prstGeom prst="rect">
            <a:avLst/>
          </a:prstGeom>
        </p:spPr>
      </p:pic>
      <p:pic>
        <p:nvPicPr>
          <p:cNvPr id="8" name="Picture 7">
            <a:extLst>
              <a:ext uri="{FF2B5EF4-FFF2-40B4-BE49-F238E27FC236}">
                <a16:creationId xmlns:a16="http://schemas.microsoft.com/office/drawing/2014/main" id="{63B140DF-A44E-E674-B533-81A7E932FDA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2676839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0D81-7A5C-0E38-D589-BC49333960E2}"/>
              </a:ext>
            </a:extLst>
          </p:cNvPr>
          <p:cNvSpPr>
            <a:spLocks noGrp="1"/>
          </p:cNvSpPr>
          <p:nvPr>
            <p:ph type="title"/>
          </p:nvPr>
        </p:nvSpPr>
        <p:spPr>
          <a:xfrm>
            <a:off x="317938" y="-1527249"/>
            <a:ext cx="10515600" cy="1325563"/>
          </a:xfrm>
        </p:spPr>
        <p:txBody>
          <a:bodyPr/>
          <a:lstStyle/>
          <a:p>
            <a:r>
              <a:rPr lang="en-GB" dirty="0"/>
              <a:t>Roman Rule Continued</a:t>
            </a:r>
          </a:p>
        </p:txBody>
      </p:sp>
      <p:sp>
        <p:nvSpPr>
          <p:cNvPr id="6" name="TextBox 5">
            <a:extLst>
              <a:ext uri="{FF2B5EF4-FFF2-40B4-BE49-F238E27FC236}">
                <a16:creationId xmlns:a16="http://schemas.microsoft.com/office/drawing/2014/main" id="{71B2C728-4159-73FB-9000-E04D344230E2}"/>
              </a:ext>
            </a:extLst>
          </p:cNvPr>
          <p:cNvSpPr txBox="1"/>
          <p:nvPr/>
        </p:nvSpPr>
        <p:spPr>
          <a:xfrm>
            <a:off x="515380" y="431889"/>
            <a:ext cx="11161240" cy="2550698"/>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The Romans viewed the Scots and the Picts as barbarians, and as they couldn’t defeat them, they wanted to keep them out of Britain by building a wall.</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A fort was built across the River from Gateshead. It was here that the first bridge, known as Pons Aelius, was built which connected the Gateshead area to Newcastle.</a:t>
            </a:r>
          </a:p>
        </p:txBody>
      </p:sp>
      <p:sp>
        <p:nvSpPr>
          <p:cNvPr id="8" name="TextBox 7">
            <a:extLst>
              <a:ext uri="{FF2B5EF4-FFF2-40B4-BE49-F238E27FC236}">
                <a16:creationId xmlns:a16="http://schemas.microsoft.com/office/drawing/2014/main" id="{3154404D-3FCC-D07E-EB6E-18B7B5240F48}"/>
              </a:ext>
            </a:extLst>
          </p:cNvPr>
          <p:cNvSpPr txBox="1"/>
          <p:nvPr/>
        </p:nvSpPr>
        <p:spPr>
          <a:xfrm>
            <a:off x="515380" y="3176715"/>
            <a:ext cx="10948087" cy="276999"/>
          </a:xfrm>
          <a:prstGeom prst="rect">
            <a:avLst/>
          </a:prstGeom>
          <a:noFill/>
        </p:spPr>
        <p:txBody>
          <a:bodyPr wrap="square">
            <a:spAutoFit/>
          </a:bodyPr>
          <a:lstStyle/>
          <a:p>
            <a:pPr algn="ctr"/>
            <a:r>
              <a:rPr lang="en-GB" sz="1200" dirty="0">
                <a:latin typeface="Linkpen 17a Print" panose="03050602060000000000" pitchFamily="66" charset="77"/>
              </a:rPr>
              <a:t>An artist’s impression of the fort and bridge – Newcastle and Hadrian’s wall are in the distance.</a:t>
            </a:r>
          </a:p>
        </p:txBody>
      </p:sp>
      <p:pic>
        <p:nvPicPr>
          <p:cNvPr id="5" name="Picture 4" descr="A landscape with a roman fort and a river.">
            <a:extLst>
              <a:ext uri="{FF2B5EF4-FFF2-40B4-BE49-F238E27FC236}">
                <a16:creationId xmlns:a16="http://schemas.microsoft.com/office/drawing/2014/main" id="{1E5F4055-1ED3-563C-D101-30968166C2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92426" y="3503142"/>
            <a:ext cx="9807147" cy="2624884"/>
          </a:xfrm>
          <a:prstGeom prst="rect">
            <a:avLst/>
          </a:prstGeom>
        </p:spPr>
      </p:pic>
      <p:pic>
        <p:nvPicPr>
          <p:cNvPr id="9" name="Picture 8">
            <a:extLst>
              <a:ext uri="{FF2B5EF4-FFF2-40B4-BE49-F238E27FC236}">
                <a16:creationId xmlns:a16="http://schemas.microsoft.com/office/drawing/2014/main" id="{98504BCF-125A-8ED1-5AD7-24278AF4D63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7654376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D40E4-5E75-D6E8-88A9-553AA3FD994B}"/>
              </a:ext>
            </a:extLst>
          </p:cNvPr>
          <p:cNvSpPr>
            <a:spLocks noGrp="1"/>
          </p:cNvSpPr>
          <p:nvPr>
            <p:ph type="title"/>
          </p:nvPr>
        </p:nvSpPr>
        <p:spPr>
          <a:xfrm>
            <a:off x="515380" y="-1498624"/>
            <a:ext cx="10515600" cy="1325563"/>
          </a:xfrm>
        </p:spPr>
        <p:txBody>
          <a:bodyPr/>
          <a:lstStyle/>
          <a:p>
            <a:r>
              <a:rPr lang="en-GB" dirty="0" err="1"/>
              <a:t>Gatesheued</a:t>
            </a:r>
            <a:endParaRPr lang="en-GB" dirty="0"/>
          </a:p>
        </p:txBody>
      </p:sp>
      <p:sp>
        <p:nvSpPr>
          <p:cNvPr id="9" name="TextBox 8">
            <a:extLst>
              <a:ext uri="{FF2B5EF4-FFF2-40B4-BE49-F238E27FC236}">
                <a16:creationId xmlns:a16="http://schemas.microsoft.com/office/drawing/2014/main" id="{EF2C4C6F-7E2D-3C5F-8BE7-85C83439FE46}"/>
              </a:ext>
            </a:extLst>
          </p:cNvPr>
          <p:cNvSpPr txBox="1"/>
          <p:nvPr/>
        </p:nvSpPr>
        <p:spPr>
          <a:xfrm>
            <a:off x="515380" y="518389"/>
            <a:ext cx="11161240" cy="2896947"/>
          </a:xfrm>
          <a:prstGeom prst="rect">
            <a:avLst/>
          </a:prstGeom>
          <a:noFill/>
        </p:spPr>
        <p:txBody>
          <a:bodyPr wrap="square">
            <a:spAutoFit/>
          </a:bodyPr>
          <a:lstStyle/>
          <a:p>
            <a:pPr marL="0" indent="0">
              <a:lnSpc>
                <a:spcPct val="150000"/>
              </a:lnSpc>
              <a:buNone/>
            </a:pPr>
            <a:r>
              <a:rPr lang="en-GB" sz="1500" dirty="0">
                <a:latin typeface="Linkpen 17a Print" panose="03050602060000000000" pitchFamily="66" charset="77"/>
              </a:rPr>
              <a:t>During this time period, Gateshead was known as </a:t>
            </a:r>
            <a:r>
              <a:rPr lang="en-GB" sz="1500" dirty="0" err="1">
                <a:latin typeface="Linkpen 17a Print" panose="03050602060000000000" pitchFamily="66" charset="77"/>
              </a:rPr>
              <a:t>Gatesheued</a:t>
            </a:r>
            <a:r>
              <a:rPr lang="en-GB" sz="1500" dirty="0">
                <a:latin typeface="Linkpen 17a Print" panose="03050602060000000000" pitchFamily="66" charset="77"/>
              </a:rPr>
              <a:t> – a Latin translation of ‘goats head’. The goat now features on many statues and symbols in the town.</a:t>
            </a:r>
          </a:p>
          <a:p>
            <a:pPr marL="0" indent="0">
              <a:lnSpc>
                <a:spcPct val="150000"/>
              </a:lnSpc>
              <a:buNone/>
            </a:pPr>
            <a:endParaRPr lang="en-GB" sz="1500" dirty="0">
              <a:latin typeface="Linkpen 17a Print" panose="03050602060000000000" pitchFamily="66" charset="77"/>
            </a:endParaRPr>
          </a:p>
          <a:p>
            <a:pPr marL="0" indent="0">
              <a:lnSpc>
                <a:spcPct val="150000"/>
              </a:lnSpc>
              <a:buNone/>
            </a:pPr>
            <a:r>
              <a:rPr lang="en-GB" sz="1500" dirty="0">
                <a:latin typeface="Linkpen 17a Print" panose="03050602060000000000" pitchFamily="66" charset="77"/>
              </a:rPr>
              <a:t>It is believed that the Romans built a settlement in the Bottle Bank area of Gateshead, thanks to the discovery of various Roman coins and an important Roman road (located below Durham road, leading to the bridge). The coins feature the Roman Emperor – Hadrian – who provided the name for the wall which was built to keep the Scots and Picts out of Roman territory.</a:t>
            </a:r>
          </a:p>
          <a:p>
            <a:pPr marL="0" indent="0">
              <a:lnSpc>
                <a:spcPct val="150000"/>
              </a:lnSpc>
              <a:buNone/>
            </a:pPr>
            <a:endParaRPr lang="en-GB" dirty="0">
              <a:latin typeface="Linkpen 17a Print" panose="03050602060000000000" pitchFamily="66" charset="77"/>
            </a:endParaRPr>
          </a:p>
        </p:txBody>
      </p:sp>
      <p:pic>
        <p:nvPicPr>
          <p:cNvPr id="6" name="Picture 5" descr="A map of England showing the location of Pons Aelius and Hadrian's Wall.">
            <a:extLst>
              <a:ext uri="{FF2B5EF4-FFF2-40B4-BE49-F238E27FC236}">
                <a16:creationId xmlns:a16="http://schemas.microsoft.com/office/drawing/2014/main" id="{46DB3FF0-AF51-CBF2-71F9-47707FB302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5322" y="3226852"/>
            <a:ext cx="7772400" cy="2894937"/>
          </a:xfrm>
          <a:prstGeom prst="rect">
            <a:avLst/>
          </a:prstGeom>
        </p:spPr>
      </p:pic>
      <p:pic>
        <p:nvPicPr>
          <p:cNvPr id="8" name="Picture 7" descr="A picture of a roman coin.">
            <a:extLst>
              <a:ext uri="{FF2B5EF4-FFF2-40B4-BE49-F238E27FC236}">
                <a16:creationId xmlns:a16="http://schemas.microsoft.com/office/drawing/2014/main" id="{89D9E005-0CA3-8431-03A8-D6FBA1D5A8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8473" y="3244518"/>
            <a:ext cx="3225800" cy="3276600"/>
          </a:xfrm>
          <a:prstGeom prst="rect">
            <a:avLst/>
          </a:prstGeom>
        </p:spPr>
      </p:pic>
      <p:pic>
        <p:nvPicPr>
          <p:cNvPr id="4" name="Picture 3">
            <a:extLst>
              <a:ext uri="{FF2B5EF4-FFF2-40B4-BE49-F238E27FC236}">
                <a16:creationId xmlns:a16="http://schemas.microsoft.com/office/drawing/2014/main" id="{0BB7C059-EDE6-B8D8-68D1-78D89BC2AFB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25325528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503DB-73CF-E346-C12E-E5BD8AF6F459}"/>
              </a:ext>
            </a:extLst>
          </p:cNvPr>
          <p:cNvSpPr>
            <a:spLocks noGrp="1"/>
          </p:cNvSpPr>
          <p:nvPr>
            <p:ph type="title"/>
          </p:nvPr>
        </p:nvSpPr>
        <p:spPr>
          <a:xfrm>
            <a:off x="302172" y="-1589884"/>
            <a:ext cx="10515600" cy="1325563"/>
          </a:xfrm>
        </p:spPr>
        <p:txBody>
          <a:bodyPr/>
          <a:lstStyle/>
          <a:p>
            <a:r>
              <a:rPr lang="en-GB" dirty="0"/>
              <a:t>Departure</a:t>
            </a:r>
          </a:p>
        </p:txBody>
      </p:sp>
      <p:sp>
        <p:nvSpPr>
          <p:cNvPr id="6" name="TextBox 5">
            <a:extLst>
              <a:ext uri="{FF2B5EF4-FFF2-40B4-BE49-F238E27FC236}">
                <a16:creationId xmlns:a16="http://schemas.microsoft.com/office/drawing/2014/main" id="{99CEA27D-71D8-5525-B3EC-1D2A482B07D9}"/>
              </a:ext>
            </a:extLst>
          </p:cNvPr>
          <p:cNvSpPr txBox="1"/>
          <p:nvPr/>
        </p:nvSpPr>
        <p:spPr>
          <a:xfrm>
            <a:off x="745009" y="518293"/>
            <a:ext cx="3459892" cy="584775"/>
          </a:xfrm>
          <a:prstGeom prst="rect">
            <a:avLst/>
          </a:prstGeom>
          <a:noFill/>
        </p:spPr>
        <p:txBody>
          <a:bodyPr wrap="square" rtlCol="0">
            <a:spAutoFit/>
          </a:bodyPr>
          <a:lstStyle/>
          <a:p>
            <a:r>
              <a:rPr lang="en-GB" sz="3200" dirty="0">
                <a:latin typeface="Superclarendon" panose="02060605060000020003" pitchFamily="18" charset="77"/>
              </a:rPr>
              <a:t>Departure</a:t>
            </a:r>
          </a:p>
        </p:txBody>
      </p:sp>
      <p:sp>
        <p:nvSpPr>
          <p:cNvPr id="7" name="TextBox 6">
            <a:extLst>
              <a:ext uri="{FF2B5EF4-FFF2-40B4-BE49-F238E27FC236}">
                <a16:creationId xmlns:a16="http://schemas.microsoft.com/office/drawing/2014/main" id="{8BC1D658-AB7E-5ED7-9F03-E9E1108FA673}"/>
              </a:ext>
            </a:extLst>
          </p:cNvPr>
          <p:cNvSpPr txBox="1"/>
          <p:nvPr/>
        </p:nvSpPr>
        <p:spPr>
          <a:xfrm>
            <a:off x="745009" y="1342734"/>
            <a:ext cx="6681402" cy="5043688"/>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The Romans finally left Britain around 410 AD.</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Settlements in the north remained in Roman control long after this, with many Romans giving up their life as a soldier and deciding to stay and settle in the region. </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The small settlement at Gateshead was likely one of those that stayed under control of Roman descendants due to its location by the river and proximity to the fortress.</a:t>
            </a:r>
          </a:p>
          <a:p>
            <a:pPr marL="0" indent="0">
              <a:lnSpc>
                <a:spcPct val="150000"/>
              </a:lnSpc>
              <a:buNone/>
            </a:pPr>
            <a:endParaRPr lang="en-GB" dirty="0">
              <a:latin typeface="Linkpen 17a Print" panose="03050602060000000000" pitchFamily="66" charset="77"/>
            </a:endParaRPr>
          </a:p>
        </p:txBody>
      </p:sp>
      <p:pic>
        <p:nvPicPr>
          <p:cNvPr id="5" name="Picture 4" descr="A cartoon of a roman who has settled to live in England.">
            <a:extLst>
              <a:ext uri="{FF2B5EF4-FFF2-40B4-BE49-F238E27FC236}">
                <a16:creationId xmlns:a16="http://schemas.microsoft.com/office/drawing/2014/main" id="{145CE547-8135-391F-ACEE-8A7B86494C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79276" y="228544"/>
            <a:ext cx="5722620" cy="7642710"/>
          </a:xfrm>
          <a:prstGeom prst="rect">
            <a:avLst/>
          </a:prstGeom>
        </p:spPr>
      </p:pic>
      <p:pic>
        <p:nvPicPr>
          <p:cNvPr id="8" name="Picture 7">
            <a:extLst>
              <a:ext uri="{FF2B5EF4-FFF2-40B4-BE49-F238E27FC236}">
                <a16:creationId xmlns:a16="http://schemas.microsoft.com/office/drawing/2014/main" id="{91BF288F-8361-6066-F60A-E13BE2FEC95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2356495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80E1E-6753-F7A0-B801-96FFB1E77F41}"/>
              </a:ext>
            </a:extLst>
          </p:cNvPr>
          <p:cNvSpPr>
            <a:spLocks noGrp="1"/>
          </p:cNvSpPr>
          <p:nvPr>
            <p:ph type="title"/>
          </p:nvPr>
        </p:nvSpPr>
        <p:spPr>
          <a:xfrm>
            <a:off x="585952" y="-1535098"/>
            <a:ext cx="10515600" cy="1325563"/>
          </a:xfrm>
        </p:spPr>
        <p:txBody>
          <a:bodyPr/>
          <a:lstStyle/>
          <a:p>
            <a:r>
              <a:rPr lang="en-GB" dirty="0"/>
              <a:t>Anglo-Saxons</a:t>
            </a:r>
          </a:p>
        </p:txBody>
      </p:sp>
      <p:sp>
        <p:nvSpPr>
          <p:cNvPr id="7" name="TextBox 6">
            <a:extLst>
              <a:ext uri="{FF2B5EF4-FFF2-40B4-BE49-F238E27FC236}">
                <a16:creationId xmlns:a16="http://schemas.microsoft.com/office/drawing/2014/main" id="{55AA203F-07C3-1B75-E52C-9C845BA45062}"/>
              </a:ext>
            </a:extLst>
          </p:cNvPr>
          <p:cNvSpPr txBox="1"/>
          <p:nvPr/>
        </p:nvSpPr>
        <p:spPr>
          <a:xfrm>
            <a:off x="745009" y="518293"/>
            <a:ext cx="3459892" cy="584775"/>
          </a:xfrm>
          <a:prstGeom prst="rect">
            <a:avLst/>
          </a:prstGeom>
          <a:noFill/>
        </p:spPr>
        <p:txBody>
          <a:bodyPr wrap="square" rtlCol="0">
            <a:spAutoFit/>
          </a:bodyPr>
          <a:lstStyle/>
          <a:p>
            <a:r>
              <a:rPr lang="en-GB" sz="3200" dirty="0">
                <a:latin typeface="Superclarendon" panose="02060605060000020003" pitchFamily="18" charset="77"/>
              </a:rPr>
              <a:t>Anglo-Saxons</a:t>
            </a:r>
          </a:p>
        </p:txBody>
      </p:sp>
      <p:sp>
        <p:nvSpPr>
          <p:cNvPr id="8" name="TextBox 7">
            <a:extLst>
              <a:ext uri="{FF2B5EF4-FFF2-40B4-BE49-F238E27FC236}">
                <a16:creationId xmlns:a16="http://schemas.microsoft.com/office/drawing/2014/main" id="{E4461D49-CDC5-276F-52CD-CDB8819FB3E4}"/>
              </a:ext>
            </a:extLst>
          </p:cNvPr>
          <p:cNvSpPr txBox="1"/>
          <p:nvPr/>
        </p:nvSpPr>
        <p:spPr>
          <a:xfrm>
            <a:off x="745009" y="1342734"/>
            <a:ext cx="6681402" cy="5459187"/>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By the 5th century, the Anglo-Saxon invasion of Britain had begun.</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Historical evidence through this time is limited but the area name of Bottle Bank is suggested to be of Anglo-Saxon heritage due to the word bottle coming from the Old English '</a:t>
            </a:r>
            <a:r>
              <a:rPr lang="en-GB" dirty="0" err="1">
                <a:latin typeface="Linkpen 17a Print" panose="03050602060000000000" pitchFamily="66" charset="77"/>
              </a:rPr>
              <a:t>botl</a:t>
            </a:r>
            <a:r>
              <a:rPr lang="en-GB" dirty="0">
                <a:latin typeface="Linkpen 17a Print" panose="03050602060000000000" pitchFamily="66" charset="77"/>
              </a:rPr>
              <a:t>' meaning building or house.</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This suggests that the settlement continued to exist throughout this time period.</a:t>
            </a:r>
          </a:p>
          <a:p>
            <a:pPr marL="0" indent="0">
              <a:lnSpc>
                <a:spcPct val="150000"/>
              </a:lnSpc>
              <a:buNone/>
            </a:pPr>
            <a:endParaRPr lang="en-GB" dirty="0">
              <a:latin typeface="Linkpen 17a Print" panose="03050602060000000000" pitchFamily="66" charset="77"/>
            </a:endParaRPr>
          </a:p>
          <a:p>
            <a:pPr marL="0" indent="0">
              <a:lnSpc>
                <a:spcPct val="150000"/>
              </a:lnSpc>
              <a:buNone/>
            </a:pPr>
            <a:endParaRPr lang="en-GB" dirty="0">
              <a:latin typeface="Linkpen 17a Print" panose="03050602060000000000" pitchFamily="66" charset="77"/>
            </a:endParaRPr>
          </a:p>
        </p:txBody>
      </p:sp>
      <p:pic>
        <p:nvPicPr>
          <p:cNvPr id="5" name="Picture 4" descr="A cartoon of an Anglo-Saxons man with a hammer and anvil.">
            <a:extLst>
              <a:ext uri="{FF2B5EF4-FFF2-40B4-BE49-F238E27FC236}">
                <a16:creationId xmlns:a16="http://schemas.microsoft.com/office/drawing/2014/main" id="{68ECBD8D-DD0B-42BF-EE0A-405CD4BB32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65773" y="288512"/>
            <a:ext cx="5921896" cy="7904018"/>
          </a:xfrm>
          <a:prstGeom prst="rect">
            <a:avLst/>
          </a:prstGeom>
        </p:spPr>
      </p:pic>
      <p:pic>
        <p:nvPicPr>
          <p:cNvPr id="6" name="Picture 5">
            <a:extLst>
              <a:ext uri="{FF2B5EF4-FFF2-40B4-BE49-F238E27FC236}">
                <a16:creationId xmlns:a16="http://schemas.microsoft.com/office/drawing/2014/main" id="{E7B83686-D41C-6872-6C95-17281C76658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21273619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82223-EAFA-E84D-071B-4404E0CF306D}"/>
              </a:ext>
            </a:extLst>
          </p:cNvPr>
          <p:cNvSpPr>
            <a:spLocks noGrp="1"/>
          </p:cNvSpPr>
          <p:nvPr>
            <p:ph type="title"/>
          </p:nvPr>
        </p:nvSpPr>
        <p:spPr>
          <a:xfrm>
            <a:off x="522890" y="-1530367"/>
            <a:ext cx="10515600" cy="1325563"/>
          </a:xfrm>
        </p:spPr>
        <p:txBody>
          <a:bodyPr/>
          <a:lstStyle/>
          <a:p>
            <a:r>
              <a:rPr lang="en-GB" dirty="0"/>
              <a:t>The Normans</a:t>
            </a:r>
          </a:p>
        </p:txBody>
      </p:sp>
      <p:sp>
        <p:nvSpPr>
          <p:cNvPr id="6" name="TextBox 5">
            <a:extLst>
              <a:ext uri="{FF2B5EF4-FFF2-40B4-BE49-F238E27FC236}">
                <a16:creationId xmlns:a16="http://schemas.microsoft.com/office/drawing/2014/main" id="{10AAAA54-289B-3AF6-B3FB-88081176D3FB}"/>
              </a:ext>
            </a:extLst>
          </p:cNvPr>
          <p:cNvSpPr txBox="1"/>
          <p:nvPr/>
        </p:nvSpPr>
        <p:spPr>
          <a:xfrm>
            <a:off x="732652" y="518293"/>
            <a:ext cx="3459892" cy="584775"/>
          </a:xfrm>
          <a:prstGeom prst="rect">
            <a:avLst/>
          </a:prstGeom>
          <a:noFill/>
        </p:spPr>
        <p:txBody>
          <a:bodyPr wrap="square" rtlCol="0">
            <a:spAutoFit/>
          </a:bodyPr>
          <a:lstStyle/>
          <a:p>
            <a:r>
              <a:rPr lang="en-GB" sz="3200" dirty="0">
                <a:latin typeface="Superclarendon" panose="02060605060000020003" pitchFamily="18" charset="77"/>
              </a:rPr>
              <a:t>The Normans</a:t>
            </a:r>
          </a:p>
        </p:txBody>
      </p:sp>
      <p:sp>
        <p:nvSpPr>
          <p:cNvPr id="7" name="TextBox 6">
            <a:extLst>
              <a:ext uri="{FF2B5EF4-FFF2-40B4-BE49-F238E27FC236}">
                <a16:creationId xmlns:a16="http://schemas.microsoft.com/office/drawing/2014/main" id="{815947DF-1B5F-E6AB-0FA2-745AE3767948}"/>
              </a:ext>
            </a:extLst>
          </p:cNvPr>
          <p:cNvSpPr txBox="1"/>
          <p:nvPr/>
        </p:nvSpPr>
        <p:spPr>
          <a:xfrm>
            <a:off x="745008" y="1194450"/>
            <a:ext cx="7991219" cy="5043688"/>
          </a:xfrm>
          <a:prstGeom prst="rect">
            <a:avLst/>
          </a:prstGeom>
          <a:noFill/>
        </p:spPr>
        <p:txBody>
          <a:bodyPr wrap="square">
            <a:spAutoFit/>
          </a:bodyPr>
          <a:lstStyle/>
          <a:p>
            <a:pPr marL="0" indent="0">
              <a:lnSpc>
                <a:spcPct val="150000"/>
              </a:lnSpc>
              <a:buNone/>
            </a:pPr>
            <a:r>
              <a:rPr lang="en-GB" dirty="0">
                <a:latin typeface="Linkpen 17a Print" panose="03050602060000000000" pitchFamily="66" charset="77"/>
              </a:rPr>
              <a:t>In 1066, England changed forever. A group known as the Normans, led by William the Conqueror marched into England and took control after the famous Battle of Hastings.</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This did not lead to ultimate control of the country, with many northern towns and settlements rebelling against William’s rule.</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It is believed that men from both Gateshead and the neighbouring Newcastle area, would have rebelled against this invasion.</a:t>
            </a:r>
          </a:p>
        </p:txBody>
      </p:sp>
      <p:pic>
        <p:nvPicPr>
          <p:cNvPr id="5" name="Picture 4" descr="A cartoon of a Norman soldier holding a sword and shield.">
            <a:extLst>
              <a:ext uri="{FF2B5EF4-FFF2-40B4-BE49-F238E27FC236}">
                <a16:creationId xmlns:a16="http://schemas.microsoft.com/office/drawing/2014/main" id="{8EF5EA8F-0E46-C8BE-A613-470A972CAE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353167" y="-867585"/>
            <a:ext cx="4349579" cy="9480244"/>
          </a:xfrm>
          <a:prstGeom prst="rect">
            <a:avLst/>
          </a:prstGeom>
        </p:spPr>
      </p:pic>
      <p:pic>
        <p:nvPicPr>
          <p:cNvPr id="8" name="Picture 7">
            <a:extLst>
              <a:ext uri="{FF2B5EF4-FFF2-40B4-BE49-F238E27FC236}">
                <a16:creationId xmlns:a16="http://schemas.microsoft.com/office/drawing/2014/main" id="{89C26F4F-24E1-2286-3F5A-D0F67B580DB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29900" y="5575300"/>
            <a:ext cx="1562100" cy="1282700"/>
          </a:xfrm>
          <a:prstGeom prst="rect">
            <a:avLst/>
          </a:prstGeom>
        </p:spPr>
      </p:pic>
    </p:spTree>
    <p:extLst>
      <p:ext uri="{BB962C8B-B14F-4D97-AF65-F5344CB8AC3E}">
        <p14:creationId xmlns:p14="http://schemas.microsoft.com/office/powerpoint/2010/main" val="35062681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181</TotalTime>
  <Words>852</Words>
  <Application>Microsoft Office PowerPoint</Application>
  <PresentationFormat>Widescreen</PresentationFormat>
  <Paragraphs>77</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vt:lpstr>
      <vt:lpstr>Calibri Light</vt:lpstr>
      <vt:lpstr>Linkpen 17a Print</vt:lpstr>
      <vt:lpstr>Arial</vt:lpstr>
      <vt:lpstr>Superclarendon</vt:lpstr>
      <vt:lpstr>Office Theme</vt:lpstr>
      <vt:lpstr>How did Gateshead begin?</vt:lpstr>
      <vt:lpstr>An Ever-Changing City</vt:lpstr>
      <vt:lpstr>Early Settlers</vt:lpstr>
      <vt:lpstr>Roman Rule</vt:lpstr>
      <vt:lpstr>Roman Rule Continued</vt:lpstr>
      <vt:lpstr>Gatesheued</vt:lpstr>
      <vt:lpstr>Departure</vt:lpstr>
      <vt:lpstr>Anglo-Saxons</vt:lpstr>
      <vt:lpstr>The Normans</vt:lpstr>
      <vt:lpstr>The Battle of Gateshead Fell</vt:lpstr>
      <vt:lpstr>Murder!</vt:lpstr>
      <vt:lpstr>Harrying</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25</cp:revision>
  <dcterms:created xsi:type="dcterms:W3CDTF">2022-12-09T08:02:53Z</dcterms:created>
  <dcterms:modified xsi:type="dcterms:W3CDTF">2024-02-26T09:55:14Z</dcterms:modified>
</cp:coreProperties>
</file>