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8" r:id="rId4"/>
    <p:sldId id="259" r:id="rId5"/>
    <p:sldId id="261" r:id="rId6"/>
    <p:sldId id="262" r:id="rId7"/>
    <p:sldId id="263" r:id="rId8"/>
    <p:sldId id="264" r:id="rId9"/>
    <p:sldId id="265" r:id="rId10"/>
    <p:sldId id="260" r:id="rId11"/>
  </p:sldIdLst>
  <p:sldSz cx="12192000" cy="6858000"/>
  <p:notesSz cx="6858000" cy="9144000"/>
  <p:embeddedFontLst>
    <p:embeddedFont>
      <p:font typeface="Aptos" panose="020B0004020202020204" pitchFamily="34" charset="0"/>
      <p:regular r:id="rId13"/>
    </p:embeddedFont>
    <p:embeddedFont>
      <p:font typeface="Calibri" panose="020F0502020204030204" pitchFamily="34" charset="0"/>
      <p:regular r:id="rId14"/>
      <p:bold r:id="rId15"/>
      <p:italic r:id="rId16"/>
      <p:boldItalic r:id="rId17"/>
    </p:embeddedFont>
    <p:embeddedFont>
      <p:font typeface="Calibri Light" panose="020F0302020204030204" pitchFamily="34" charset="0"/>
      <p:regular r:id="rId18"/>
      <p:italic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941E"/>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61"/>
    <p:restoredTop sz="96327"/>
  </p:normalViewPr>
  <p:slideViewPr>
    <p:cSldViewPr snapToGrid="0">
      <p:cViewPr varScale="1">
        <p:scale>
          <a:sx n="105" d="100"/>
          <a:sy n="105" d="100"/>
        </p:scale>
        <p:origin x="360"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D8AE333-5879-4360-8C6F-173B1C56CD3D}"/>
    <pc:docChg chg="modSld">
      <pc:chgData name="McHarg, Catherine" userId="88b8f76c-9ae3-4745-88eb-fe0667a22af5" providerId="ADAL" clId="{3D8AE333-5879-4360-8C6F-173B1C56CD3D}" dt="2024-02-26T10:37:24.689" v="1" actId="20577"/>
      <pc:docMkLst>
        <pc:docMk/>
      </pc:docMkLst>
      <pc:sldChg chg="modNotesTx">
        <pc:chgData name="McHarg, Catherine" userId="88b8f76c-9ae3-4745-88eb-fe0667a22af5" providerId="ADAL" clId="{3D8AE333-5879-4360-8C6F-173B1C56CD3D}" dt="2024-02-26T10:37:24.689" v="1" actId="20577"/>
        <pc:sldMkLst>
          <pc:docMk/>
          <pc:sldMk cId="941171335"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456D49-A7E1-3646-9B91-859DB8BE7879}"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9EFA26-711A-6A49-91DF-9AB282FFF6CE}" type="slidenum">
              <a:rPr lang="en-US" smtClean="0"/>
              <a:t>‹#›</a:t>
            </a:fld>
            <a:endParaRPr lang="en-US"/>
          </a:p>
        </p:txBody>
      </p:sp>
    </p:spTree>
    <p:extLst>
      <p:ext uri="{BB962C8B-B14F-4D97-AF65-F5344CB8AC3E}">
        <p14:creationId xmlns:p14="http://schemas.microsoft.com/office/powerpoint/2010/main" val="3904388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1</a:t>
            </a:fld>
            <a:endParaRPr lang="en-US"/>
          </a:p>
        </p:txBody>
      </p:sp>
    </p:spTree>
    <p:extLst>
      <p:ext uri="{BB962C8B-B14F-4D97-AF65-F5344CB8AC3E}">
        <p14:creationId xmlns:p14="http://schemas.microsoft.com/office/powerpoint/2010/main" val="2601999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10</a:t>
            </a:fld>
            <a:endParaRPr lang="en-US"/>
          </a:p>
        </p:txBody>
      </p:sp>
    </p:spTree>
    <p:extLst>
      <p:ext uri="{BB962C8B-B14F-4D97-AF65-F5344CB8AC3E}">
        <p14:creationId xmlns:p14="http://schemas.microsoft.com/office/powerpoint/2010/main" val="577738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2</a:t>
            </a:fld>
            <a:endParaRPr lang="en-US"/>
          </a:p>
        </p:txBody>
      </p:sp>
    </p:spTree>
    <p:extLst>
      <p:ext uri="{BB962C8B-B14F-4D97-AF65-F5344CB8AC3E}">
        <p14:creationId xmlns:p14="http://schemas.microsoft.com/office/powerpoint/2010/main" val="2057032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3</a:t>
            </a:fld>
            <a:endParaRPr lang="en-US"/>
          </a:p>
        </p:txBody>
      </p:sp>
    </p:spTree>
    <p:extLst>
      <p:ext uri="{BB962C8B-B14F-4D97-AF65-F5344CB8AC3E}">
        <p14:creationId xmlns:p14="http://schemas.microsoft.com/office/powerpoint/2010/main" val="2410057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4</a:t>
            </a:fld>
            <a:endParaRPr lang="en-US"/>
          </a:p>
        </p:txBody>
      </p:sp>
    </p:spTree>
    <p:extLst>
      <p:ext uri="{BB962C8B-B14F-4D97-AF65-F5344CB8AC3E}">
        <p14:creationId xmlns:p14="http://schemas.microsoft.com/office/powerpoint/2010/main" val="353008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5</a:t>
            </a:fld>
            <a:endParaRPr lang="en-US"/>
          </a:p>
        </p:txBody>
      </p:sp>
    </p:spTree>
    <p:extLst>
      <p:ext uri="{BB962C8B-B14F-4D97-AF65-F5344CB8AC3E}">
        <p14:creationId xmlns:p14="http://schemas.microsoft.com/office/powerpoint/2010/main" val="2369779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6</a:t>
            </a:fld>
            <a:endParaRPr lang="en-US"/>
          </a:p>
        </p:txBody>
      </p:sp>
    </p:spTree>
    <p:extLst>
      <p:ext uri="{BB962C8B-B14F-4D97-AF65-F5344CB8AC3E}">
        <p14:creationId xmlns:p14="http://schemas.microsoft.com/office/powerpoint/2010/main" val="1315197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7</a:t>
            </a:fld>
            <a:endParaRPr lang="en-US"/>
          </a:p>
        </p:txBody>
      </p:sp>
    </p:spTree>
    <p:extLst>
      <p:ext uri="{BB962C8B-B14F-4D97-AF65-F5344CB8AC3E}">
        <p14:creationId xmlns:p14="http://schemas.microsoft.com/office/powerpoint/2010/main" val="1028669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8</a:t>
            </a:fld>
            <a:endParaRPr lang="en-US"/>
          </a:p>
        </p:txBody>
      </p:sp>
    </p:spTree>
    <p:extLst>
      <p:ext uri="{BB962C8B-B14F-4D97-AF65-F5344CB8AC3E}">
        <p14:creationId xmlns:p14="http://schemas.microsoft.com/office/powerpoint/2010/main" val="381851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9EFA26-711A-6A49-91DF-9AB282FFF6CE}" type="slidenum">
              <a:rPr lang="en-US" smtClean="0"/>
              <a:t>9</a:t>
            </a:fld>
            <a:endParaRPr lang="en-US"/>
          </a:p>
        </p:txBody>
      </p:sp>
    </p:spTree>
    <p:extLst>
      <p:ext uri="{BB962C8B-B14F-4D97-AF65-F5344CB8AC3E}">
        <p14:creationId xmlns:p14="http://schemas.microsoft.com/office/powerpoint/2010/main" val="2074293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4.jp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DAFFF-EC3F-8A72-675C-3D30866AACA2}"/>
              </a:ext>
            </a:extLst>
          </p:cNvPr>
          <p:cNvSpPr>
            <a:spLocks noGrp="1"/>
          </p:cNvSpPr>
          <p:nvPr>
            <p:ph type="ctrTitle"/>
          </p:nvPr>
        </p:nvSpPr>
        <p:spPr>
          <a:xfrm>
            <a:off x="1524000" y="-1436078"/>
            <a:ext cx="9144000" cy="1178243"/>
          </a:xfrm>
        </p:spPr>
        <p:txBody>
          <a:bodyPr/>
          <a:lstStyle/>
          <a:p>
            <a:r>
              <a:rPr lang="en-US" dirty="0"/>
              <a:t>Significant People</a:t>
            </a:r>
          </a:p>
        </p:txBody>
      </p:sp>
      <p:sp>
        <p:nvSpPr>
          <p:cNvPr id="3" name="Rectangle 2" descr="Illustration of a brick wall with 2 windows on either side.">
            <a:extLst>
              <a:ext uri="{FF2B5EF4-FFF2-40B4-BE49-F238E27FC236}">
                <a16:creationId xmlns:a16="http://schemas.microsoft.com/office/drawing/2014/main" id="{E1172F9C-5553-070E-2B25-5C9122A1FCCD}"/>
              </a:ext>
            </a:extLst>
          </p:cNvPr>
          <p:cNvSpPr/>
          <p:nvPr/>
        </p:nvSpPr>
        <p:spPr>
          <a:xfrm>
            <a:off x="0" y="0"/>
            <a:ext cx="12191998"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itle that says &quot;Significant people&quot; with a subtext that says &quot;People who made an impact in Gateshead&quot;">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033669"/>
            <a:ext cx="12191999" cy="4820479"/>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478" y="5406886"/>
            <a:ext cx="1656521" cy="1449671"/>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lstStyle/>
          <a:p>
            <a:r>
              <a:rPr lang="en-US" dirty="0"/>
              <a:t>Other significant people</a:t>
            </a:r>
          </a:p>
        </p:txBody>
      </p:sp>
      <p:sp>
        <p:nvSpPr>
          <p:cNvPr id="8" name="TextBox 7">
            <a:extLst>
              <a:ext uri="{FF2B5EF4-FFF2-40B4-BE49-F238E27FC236}">
                <a16:creationId xmlns:a16="http://schemas.microsoft.com/office/drawing/2014/main" id="{D865BA71-9D09-29EE-229D-D2C900EC273E}"/>
              </a:ext>
            </a:extLst>
          </p:cNvPr>
          <p:cNvSpPr txBox="1"/>
          <p:nvPr/>
        </p:nvSpPr>
        <p:spPr>
          <a:xfrm>
            <a:off x="2169695" y="542236"/>
            <a:ext cx="7852610" cy="1154162"/>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Here are some other people that you might want to find out more about:</a:t>
            </a:r>
          </a:p>
        </p:txBody>
      </p:sp>
      <p:sp>
        <p:nvSpPr>
          <p:cNvPr id="9" name="TextBox 8">
            <a:extLst>
              <a:ext uri="{FF2B5EF4-FFF2-40B4-BE49-F238E27FC236}">
                <a16:creationId xmlns:a16="http://schemas.microsoft.com/office/drawing/2014/main" id="{9B9C21D6-B48E-35A7-B819-96494A3FDD61}"/>
              </a:ext>
            </a:extLst>
          </p:cNvPr>
          <p:cNvSpPr txBox="1"/>
          <p:nvPr/>
        </p:nvSpPr>
        <p:spPr>
          <a:xfrm>
            <a:off x="571913" y="2351782"/>
            <a:ext cx="4568825" cy="1077218"/>
          </a:xfrm>
          <a:prstGeom prst="rect">
            <a:avLst/>
          </a:prstGeom>
          <a:noFill/>
        </p:spPr>
        <p:txBody>
          <a:bodyPr wrap="square">
            <a:spAutoFit/>
          </a:bodyPr>
          <a:lstStyle/>
          <a:p>
            <a:pPr algn="ctr"/>
            <a:r>
              <a:rPr lang="en-GB" sz="3600" dirty="0">
                <a:solidFill>
                  <a:srgbClr val="F5941E"/>
                </a:solidFill>
                <a:latin typeface="Superclarendon Rg" panose="02000505080000020003" pitchFamily="2" charset="77"/>
              </a:rPr>
              <a:t>Harry Clasper</a:t>
            </a:r>
          </a:p>
          <a:p>
            <a:pPr algn="ctr"/>
            <a:r>
              <a:rPr lang="en-GB" sz="2800" dirty="0">
                <a:latin typeface="Superclarendon Rg" panose="02000505080000020003" pitchFamily="2" charset="77"/>
              </a:rPr>
              <a:t>(1812 – 1870)</a:t>
            </a:r>
          </a:p>
        </p:txBody>
      </p:sp>
      <p:sp>
        <p:nvSpPr>
          <p:cNvPr id="6" name="TextBox 5">
            <a:extLst>
              <a:ext uri="{FF2B5EF4-FFF2-40B4-BE49-F238E27FC236}">
                <a16:creationId xmlns:a16="http://schemas.microsoft.com/office/drawing/2014/main" id="{BAF28CA8-C5D6-AF9E-F880-7A7697155925}"/>
              </a:ext>
            </a:extLst>
          </p:cNvPr>
          <p:cNvSpPr txBox="1"/>
          <p:nvPr/>
        </p:nvSpPr>
        <p:spPr>
          <a:xfrm>
            <a:off x="6096000" y="2351782"/>
            <a:ext cx="5310950" cy="1077218"/>
          </a:xfrm>
          <a:prstGeom prst="rect">
            <a:avLst/>
          </a:prstGeom>
          <a:noFill/>
        </p:spPr>
        <p:txBody>
          <a:bodyPr wrap="square">
            <a:spAutoFit/>
          </a:bodyPr>
          <a:lstStyle/>
          <a:p>
            <a:pPr algn="ctr"/>
            <a:r>
              <a:rPr lang="en-GB" sz="3600" dirty="0">
                <a:solidFill>
                  <a:srgbClr val="F5941E"/>
                </a:solidFill>
                <a:latin typeface="Superclarendon Rg" panose="02000505080000020003" pitchFamily="2" charset="77"/>
              </a:rPr>
              <a:t>Constance </a:t>
            </a:r>
            <a:r>
              <a:rPr lang="en-GB" sz="3600" dirty="0" err="1">
                <a:solidFill>
                  <a:srgbClr val="F5941E"/>
                </a:solidFill>
                <a:latin typeface="Superclarendon Rg" panose="02000505080000020003" pitchFamily="2" charset="77"/>
              </a:rPr>
              <a:t>Leathart</a:t>
            </a:r>
            <a:r>
              <a:rPr lang="en-GB" sz="3600" dirty="0">
                <a:solidFill>
                  <a:srgbClr val="F5941E"/>
                </a:solidFill>
                <a:latin typeface="Superclarendon Rg" panose="02000505080000020003" pitchFamily="2" charset="77"/>
              </a:rPr>
              <a:t> </a:t>
            </a:r>
            <a:r>
              <a:rPr lang="en-GB" sz="2800" dirty="0">
                <a:latin typeface="Superclarendon Rg" panose="02000505080000020003" pitchFamily="2" charset="77"/>
              </a:rPr>
              <a:t>(1903-1993)</a:t>
            </a:r>
          </a:p>
        </p:txBody>
      </p:sp>
      <p:sp>
        <p:nvSpPr>
          <p:cNvPr id="11" name="TextBox 10">
            <a:extLst>
              <a:ext uri="{FF2B5EF4-FFF2-40B4-BE49-F238E27FC236}">
                <a16:creationId xmlns:a16="http://schemas.microsoft.com/office/drawing/2014/main" id="{0E6803DC-A2B4-75D2-B740-52494A601477}"/>
              </a:ext>
            </a:extLst>
          </p:cNvPr>
          <p:cNvSpPr txBox="1"/>
          <p:nvPr/>
        </p:nvSpPr>
        <p:spPr>
          <a:xfrm>
            <a:off x="571913" y="4739768"/>
            <a:ext cx="4568825" cy="1077218"/>
          </a:xfrm>
          <a:prstGeom prst="rect">
            <a:avLst/>
          </a:prstGeom>
          <a:noFill/>
        </p:spPr>
        <p:txBody>
          <a:bodyPr wrap="square">
            <a:spAutoFit/>
          </a:bodyPr>
          <a:lstStyle/>
          <a:p>
            <a:pPr algn="ctr"/>
            <a:r>
              <a:rPr lang="en-GB" sz="3600" dirty="0">
                <a:solidFill>
                  <a:srgbClr val="F5941E"/>
                </a:solidFill>
                <a:latin typeface="Superclarendon Rg" panose="02000505080000020003" pitchFamily="2" charset="77"/>
              </a:rPr>
              <a:t>Ruth </a:t>
            </a:r>
            <a:r>
              <a:rPr lang="en-GB" sz="3600" dirty="0" err="1">
                <a:solidFill>
                  <a:srgbClr val="F5941E"/>
                </a:solidFill>
                <a:latin typeface="Superclarendon Rg" panose="02000505080000020003" pitchFamily="2" charset="77"/>
              </a:rPr>
              <a:t>Dodds</a:t>
            </a:r>
            <a:r>
              <a:rPr lang="en-GB" sz="3600" dirty="0">
                <a:solidFill>
                  <a:srgbClr val="F5941E"/>
                </a:solidFill>
                <a:latin typeface="Superclarendon Rg" panose="02000505080000020003" pitchFamily="2" charset="77"/>
              </a:rPr>
              <a:t> </a:t>
            </a:r>
          </a:p>
          <a:p>
            <a:pPr algn="ctr"/>
            <a:r>
              <a:rPr lang="en-GB" sz="2800" dirty="0">
                <a:latin typeface="Superclarendon Rg" panose="02000505080000020003" pitchFamily="2" charset="77"/>
              </a:rPr>
              <a:t>(1890 - 1976)</a:t>
            </a:r>
          </a:p>
        </p:txBody>
      </p:sp>
      <p:sp>
        <p:nvSpPr>
          <p:cNvPr id="12" name="TextBox 11">
            <a:extLst>
              <a:ext uri="{FF2B5EF4-FFF2-40B4-BE49-F238E27FC236}">
                <a16:creationId xmlns:a16="http://schemas.microsoft.com/office/drawing/2014/main" id="{A21963D7-8DB5-473D-68C8-BD4379125268}"/>
              </a:ext>
            </a:extLst>
          </p:cNvPr>
          <p:cNvSpPr txBox="1"/>
          <p:nvPr/>
        </p:nvSpPr>
        <p:spPr>
          <a:xfrm>
            <a:off x="6467062" y="4739768"/>
            <a:ext cx="4568825" cy="1077218"/>
          </a:xfrm>
          <a:prstGeom prst="rect">
            <a:avLst/>
          </a:prstGeom>
          <a:noFill/>
        </p:spPr>
        <p:txBody>
          <a:bodyPr wrap="square">
            <a:spAutoFit/>
          </a:bodyPr>
          <a:lstStyle/>
          <a:p>
            <a:pPr algn="ctr"/>
            <a:r>
              <a:rPr lang="en-GB" sz="3600" dirty="0">
                <a:solidFill>
                  <a:srgbClr val="F5941E"/>
                </a:solidFill>
                <a:latin typeface="Superclarendon Rg" panose="02000505080000020003" pitchFamily="2" charset="77"/>
              </a:rPr>
              <a:t>Sir George Elliot </a:t>
            </a:r>
            <a:r>
              <a:rPr lang="en-GB" sz="2800" dirty="0">
                <a:latin typeface="Superclarendon Rg" panose="02000505080000020003" pitchFamily="2" charset="77"/>
              </a:rPr>
              <a:t>(1814 – 1893)</a:t>
            </a:r>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478" y="5406886"/>
            <a:ext cx="1656521" cy="1449671"/>
          </a:xfrm>
          <a:prstGeom prst="rect">
            <a:avLst/>
          </a:prstGeom>
        </p:spPr>
      </p:pic>
    </p:spTree>
    <p:extLst>
      <p:ext uri="{BB962C8B-B14F-4D97-AF65-F5344CB8AC3E}">
        <p14:creationId xmlns:p14="http://schemas.microsoft.com/office/powerpoint/2010/main" val="9411713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6"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9D403FA-6AE8-6A54-1229-CAFB2C45339B}"/>
              </a:ext>
            </a:extLst>
          </p:cNvPr>
          <p:cNvSpPr>
            <a:spLocks noGrp="1"/>
          </p:cNvSpPr>
          <p:nvPr>
            <p:ph type="ctrTitle"/>
          </p:nvPr>
        </p:nvSpPr>
        <p:spPr>
          <a:xfrm>
            <a:off x="1524000" y="-1534489"/>
            <a:ext cx="9144000" cy="1102043"/>
          </a:xfrm>
        </p:spPr>
        <p:txBody>
          <a:bodyPr/>
          <a:lstStyle/>
          <a:p>
            <a:r>
              <a:rPr lang="en-US" dirty="0"/>
              <a:t>Gateshead Impact</a:t>
            </a:r>
          </a:p>
        </p:txBody>
      </p:sp>
      <p:sp>
        <p:nvSpPr>
          <p:cNvPr id="8" name="TextBox 7">
            <a:extLst>
              <a:ext uri="{FF2B5EF4-FFF2-40B4-BE49-F238E27FC236}">
                <a16:creationId xmlns:a16="http://schemas.microsoft.com/office/drawing/2014/main" id="{D865BA71-9D09-29EE-229D-D2C900EC273E}"/>
              </a:ext>
            </a:extLst>
          </p:cNvPr>
          <p:cNvSpPr txBox="1"/>
          <p:nvPr/>
        </p:nvSpPr>
        <p:spPr>
          <a:xfrm>
            <a:off x="695759" y="1797166"/>
            <a:ext cx="10800482" cy="2985433"/>
          </a:xfrm>
          <a:prstGeom prst="rect">
            <a:avLst/>
          </a:prstGeom>
          <a:noFill/>
        </p:spPr>
        <p:txBody>
          <a:bodyPr wrap="square">
            <a:spAutoFit/>
          </a:bodyPr>
          <a:lstStyle/>
          <a:p>
            <a:pPr algn="ctr">
              <a:lnSpc>
                <a:spcPct val="150000"/>
              </a:lnSpc>
            </a:pPr>
            <a:r>
              <a:rPr lang="en-GB" sz="3200" dirty="0">
                <a:latin typeface="Linkpen 17a Print" panose="03050602060000000000" pitchFamily="66" charset="77"/>
              </a:rPr>
              <a:t>There are a number of people who have had a significant impact on Gateshead and the wider world. In this presentation, you will learn about just a few.</a:t>
            </a:r>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478" y="5406886"/>
            <a:ext cx="1656521" cy="1449671"/>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865BA71-9D09-29EE-229D-D2C900EC273E}"/>
              </a:ext>
            </a:extLst>
          </p:cNvPr>
          <p:cNvSpPr txBox="1"/>
          <p:nvPr/>
        </p:nvSpPr>
        <p:spPr>
          <a:xfrm>
            <a:off x="948226" y="824441"/>
            <a:ext cx="5744403" cy="5301451"/>
          </a:xfrm>
          <a:prstGeom prst="rect">
            <a:avLst/>
          </a:prstGeom>
          <a:noFill/>
        </p:spPr>
        <p:txBody>
          <a:bodyPr wrap="square">
            <a:spAutoFit/>
          </a:bodyPr>
          <a:lstStyle/>
          <a:p>
            <a:pPr>
              <a:lnSpc>
                <a:spcPct val="150000"/>
              </a:lnSpc>
            </a:pPr>
            <a:r>
              <a:rPr lang="en-GB" sz="2800" b="1" dirty="0">
                <a:latin typeface="Linkpen 17a Print" panose="03050602060000000000" pitchFamily="66" charset="77"/>
              </a:rPr>
              <a:t>Joseph Swan </a:t>
            </a:r>
            <a:r>
              <a:rPr lang="en-GB" sz="2800" dirty="0">
                <a:latin typeface="Linkpen 17a Print" panose="03050602060000000000" pitchFamily="66" charset="77"/>
              </a:rPr>
              <a:t>was born in Sunderland on the 31st of October 1828. In 1845, he moved to Gateshead in order to work with his brother-in-law who had a chemist’s shop and chemical works.</a:t>
            </a:r>
          </a:p>
        </p:txBody>
      </p:sp>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lstStyle/>
          <a:p>
            <a:r>
              <a:rPr lang="en-US" dirty="0"/>
              <a:t>Joseph Swan </a:t>
            </a:r>
          </a:p>
        </p:txBody>
      </p:sp>
      <p:sp>
        <p:nvSpPr>
          <p:cNvPr id="11" name="Rectangle 10" descr="A black and white drawing of a man with a long beard.">
            <a:extLst>
              <a:ext uri="{FF2B5EF4-FFF2-40B4-BE49-F238E27FC236}">
                <a16:creationId xmlns:a16="http://schemas.microsoft.com/office/drawing/2014/main" id="{D16DF277-931F-43E5-F546-59C1948AA106}"/>
              </a:ext>
            </a:extLst>
          </p:cNvPr>
          <p:cNvSpPr/>
          <p:nvPr/>
        </p:nvSpPr>
        <p:spPr>
          <a:xfrm>
            <a:off x="7256834" y="252919"/>
            <a:ext cx="4688732" cy="63618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478" y="5406886"/>
            <a:ext cx="1656521" cy="1449671"/>
          </a:xfrm>
          <a:prstGeom prst="rect">
            <a:avLst/>
          </a:prstGeom>
        </p:spPr>
      </p:pic>
    </p:spTree>
    <p:extLst>
      <p:ext uri="{BB962C8B-B14F-4D97-AF65-F5344CB8AC3E}">
        <p14:creationId xmlns:p14="http://schemas.microsoft.com/office/powerpoint/2010/main" val="15672521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lstStyle/>
          <a:p>
            <a:r>
              <a:rPr lang="en-US" dirty="0"/>
              <a:t>Electric lightbulb</a:t>
            </a:r>
          </a:p>
        </p:txBody>
      </p:sp>
      <p:sp>
        <p:nvSpPr>
          <p:cNvPr id="8" name="TextBox 7">
            <a:extLst>
              <a:ext uri="{FF2B5EF4-FFF2-40B4-BE49-F238E27FC236}">
                <a16:creationId xmlns:a16="http://schemas.microsoft.com/office/drawing/2014/main" id="{D865BA71-9D09-29EE-229D-D2C900EC273E}"/>
              </a:ext>
            </a:extLst>
          </p:cNvPr>
          <p:cNvSpPr txBox="1"/>
          <p:nvPr/>
        </p:nvSpPr>
        <p:spPr>
          <a:xfrm>
            <a:off x="538245" y="524064"/>
            <a:ext cx="6262055"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From 1850, he spent ten years trying to develop an electric lightbulb, finally succeeding in 1860. However, his first lightbulb was not efficient and had a very short life.</a:t>
            </a:r>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478" y="5406886"/>
            <a:ext cx="1656521" cy="1449671"/>
          </a:xfrm>
          <a:prstGeom prst="rect">
            <a:avLst/>
          </a:prstGeom>
        </p:spPr>
      </p:pic>
      <p:sp>
        <p:nvSpPr>
          <p:cNvPr id="6" name="TextBox 5">
            <a:extLst>
              <a:ext uri="{FF2B5EF4-FFF2-40B4-BE49-F238E27FC236}">
                <a16:creationId xmlns:a16="http://schemas.microsoft.com/office/drawing/2014/main" id="{C48BA322-891D-C359-5D17-EDB060F3B8F1}"/>
              </a:ext>
            </a:extLst>
          </p:cNvPr>
          <p:cNvSpPr txBox="1"/>
          <p:nvPr/>
        </p:nvSpPr>
        <p:spPr>
          <a:xfrm>
            <a:off x="538244" y="2924027"/>
            <a:ext cx="6262055"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He continued to experiment and refine his design until, in 1879, he was able to demonstrate his working incandescent carbon lamp to an audience of over seven hundred people. By 1880, Joseph Swan was able to start installing his lightbulbs in homes and other buildings in England.</a:t>
            </a:r>
          </a:p>
        </p:txBody>
      </p:sp>
      <p:pic>
        <p:nvPicPr>
          <p:cNvPr id="11" name="Picture 10" descr="A photo of a pair of antique light bulbs.">
            <a:extLst>
              <a:ext uri="{FF2B5EF4-FFF2-40B4-BE49-F238E27FC236}">
                <a16:creationId xmlns:a16="http://schemas.microsoft.com/office/drawing/2014/main" id="{98BC9605-9C3B-EA66-8FDA-A1ED94CD1BC5}"/>
              </a:ext>
            </a:extLst>
          </p:cNvPr>
          <p:cNvPicPr>
            <a:picLocks noChangeAspect="1"/>
          </p:cNvPicPr>
          <p:nvPr/>
        </p:nvPicPr>
        <p:blipFill>
          <a:blip r:embed="rId5"/>
          <a:stretch>
            <a:fillRect/>
          </a:stretch>
        </p:blipFill>
        <p:spPr>
          <a:xfrm>
            <a:off x="6601383" y="1263315"/>
            <a:ext cx="5052372" cy="3999158"/>
          </a:xfrm>
          <a:prstGeom prst="rect">
            <a:avLst/>
          </a:prstGeom>
          <a:ln w="28575">
            <a:solidFill>
              <a:schemeClr val="tx1"/>
            </a:solidFill>
          </a:ln>
        </p:spPr>
      </p:pic>
    </p:spTree>
    <p:extLst>
      <p:ext uri="{BB962C8B-B14F-4D97-AF65-F5344CB8AC3E}">
        <p14:creationId xmlns:p14="http://schemas.microsoft.com/office/powerpoint/2010/main" val="1475730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normAutofit/>
          </a:bodyPr>
          <a:lstStyle/>
          <a:p>
            <a:r>
              <a:rPr lang="en-US" dirty="0"/>
              <a:t>First in the world</a:t>
            </a:r>
          </a:p>
        </p:txBody>
      </p:sp>
      <p:sp>
        <p:nvSpPr>
          <p:cNvPr id="8" name="TextBox 7">
            <a:extLst>
              <a:ext uri="{FF2B5EF4-FFF2-40B4-BE49-F238E27FC236}">
                <a16:creationId xmlns:a16="http://schemas.microsoft.com/office/drawing/2014/main" id="{D865BA71-9D09-29EE-229D-D2C900EC273E}"/>
              </a:ext>
            </a:extLst>
          </p:cNvPr>
          <p:cNvSpPr txBox="1"/>
          <p:nvPr/>
        </p:nvSpPr>
        <p:spPr>
          <a:xfrm>
            <a:off x="619589" y="587525"/>
            <a:ext cx="5355310"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His house, Underhill, in Low Fell, was the first in the world to be lit by electric lightbulbs.</a:t>
            </a:r>
          </a:p>
        </p:txBody>
      </p:sp>
      <p:grpSp>
        <p:nvGrpSpPr>
          <p:cNvPr id="5" name="Group 4" descr="A photograph of a brick building with windows on the front and cars parked infant of the house.">
            <a:extLst>
              <a:ext uri="{FF2B5EF4-FFF2-40B4-BE49-F238E27FC236}">
                <a16:creationId xmlns:a16="http://schemas.microsoft.com/office/drawing/2014/main" id="{8D25C906-C5DA-D58F-AD63-FB17DD73B2E3}"/>
              </a:ext>
            </a:extLst>
          </p:cNvPr>
          <p:cNvGrpSpPr/>
          <p:nvPr/>
        </p:nvGrpSpPr>
        <p:grpSpPr>
          <a:xfrm>
            <a:off x="682488" y="2216425"/>
            <a:ext cx="4870174" cy="3651477"/>
            <a:chOff x="1056861" y="1987825"/>
            <a:chExt cx="4870174" cy="3651477"/>
          </a:xfrm>
        </p:grpSpPr>
        <p:pic>
          <p:nvPicPr>
            <p:cNvPr id="2" name="Picture 1" descr="A house with trees around it&#10;&#10;Description automatically generated">
              <a:extLst>
                <a:ext uri="{FF2B5EF4-FFF2-40B4-BE49-F238E27FC236}">
                  <a16:creationId xmlns:a16="http://schemas.microsoft.com/office/drawing/2014/main" id="{8F366C61-9165-E29F-4671-97CE751B39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6739" y="1987825"/>
              <a:ext cx="4850296" cy="3637723"/>
            </a:xfrm>
            <a:prstGeom prst="rect">
              <a:avLst/>
            </a:prstGeom>
            <a:ln w="28575">
              <a:solidFill>
                <a:schemeClr val="tx1"/>
              </a:solidFill>
            </a:ln>
          </p:spPr>
        </p:pic>
        <p:sp>
          <p:nvSpPr>
            <p:cNvPr id="3" name="TextBox 2">
              <a:extLst>
                <a:ext uri="{FF2B5EF4-FFF2-40B4-BE49-F238E27FC236}">
                  <a16:creationId xmlns:a16="http://schemas.microsoft.com/office/drawing/2014/main" id="{71546156-B55F-4659-C76D-8BBB71ECBF0A}"/>
                </a:ext>
              </a:extLst>
            </p:cNvPr>
            <p:cNvSpPr txBox="1"/>
            <p:nvPr/>
          </p:nvSpPr>
          <p:spPr>
            <a:xfrm>
              <a:off x="1056861" y="5423858"/>
              <a:ext cx="2185214" cy="215444"/>
            </a:xfrm>
            <a:prstGeom prst="rect">
              <a:avLst/>
            </a:prstGeom>
            <a:noFill/>
          </p:spPr>
          <p:txBody>
            <a:bodyPr wrap="none" rtlCol="0">
              <a:spAutoFit/>
            </a:bodyPr>
            <a:lstStyle/>
            <a:p>
              <a:r>
                <a:rPr lang="en-GB" sz="800" dirty="0">
                  <a:latin typeface="Arial" panose="020B0604020202020204" pitchFamily="34" charset="0"/>
                  <a:cs typeface="Arial" panose="020B0604020202020204" pitchFamily="34" charset="0"/>
                </a:rPr>
                <a:t>© Public Domain from Wikimedia Commons</a:t>
              </a:r>
            </a:p>
          </p:txBody>
        </p:sp>
      </p:grpSp>
      <p:grpSp>
        <p:nvGrpSpPr>
          <p:cNvPr id="12" name="Group 11" descr="A black and white photograph of a theatre with the curtains drawn.">
            <a:extLst>
              <a:ext uri="{FF2B5EF4-FFF2-40B4-BE49-F238E27FC236}">
                <a16:creationId xmlns:a16="http://schemas.microsoft.com/office/drawing/2014/main" id="{B7D2F48D-5917-3D4F-BA00-F22D934C22BB}"/>
              </a:ext>
            </a:extLst>
          </p:cNvPr>
          <p:cNvGrpSpPr/>
          <p:nvPr/>
        </p:nvGrpSpPr>
        <p:grpSpPr>
          <a:xfrm>
            <a:off x="6217103" y="587525"/>
            <a:ext cx="5039139" cy="3301447"/>
            <a:chOff x="6639339" y="896677"/>
            <a:chExt cx="5039139" cy="3301447"/>
          </a:xfrm>
        </p:grpSpPr>
        <p:pic>
          <p:nvPicPr>
            <p:cNvPr id="7" name="Picture 6" descr="A theater with a curtain&#10;&#10;Description automatically generated">
              <a:extLst>
                <a:ext uri="{FF2B5EF4-FFF2-40B4-BE49-F238E27FC236}">
                  <a16:creationId xmlns:a16="http://schemas.microsoft.com/office/drawing/2014/main" id="{2C4425C2-EC67-9C8C-2C86-CAB13998CD06}"/>
                </a:ext>
              </a:extLst>
            </p:cNvPr>
            <p:cNvPicPr>
              <a:picLocks noChangeAspect="1"/>
            </p:cNvPicPr>
            <p:nvPr/>
          </p:nvPicPr>
          <p:blipFill>
            <a:blip r:embed="rId5"/>
            <a:stretch>
              <a:fillRect/>
            </a:stretch>
          </p:blipFill>
          <p:spPr>
            <a:xfrm>
              <a:off x="6639339" y="922683"/>
              <a:ext cx="5039139" cy="3275441"/>
            </a:xfrm>
            <a:prstGeom prst="rect">
              <a:avLst/>
            </a:prstGeom>
            <a:ln w="28575">
              <a:solidFill>
                <a:schemeClr val="tx1"/>
              </a:solidFill>
            </a:ln>
          </p:spPr>
        </p:pic>
        <p:sp>
          <p:nvSpPr>
            <p:cNvPr id="9" name="TextBox 8">
              <a:extLst>
                <a:ext uri="{FF2B5EF4-FFF2-40B4-BE49-F238E27FC236}">
                  <a16:creationId xmlns:a16="http://schemas.microsoft.com/office/drawing/2014/main" id="{360D8F28-22FC-91FD-C7CD-36B6025FC8CD}"/>
                </a:ext>
              </a:extLst>
            </p:cNvPr>
            <p:cNvSpPr txBox="1"/>
            <p:nvPr/>
          </p:nvSpPr>
          <p:spPr>
            <a:xfrm>
              <a:off x="6639339" y="896677"/>
              <a:ext cx="2185214" cy="215444"/>
            </a:xfrm>
            <a:prstGeom prst="rect">
              <a:avLst/>
            </a:prstGeom>
            <a:noFill/>
          </p:spPr>
          <p:txBody>
            <a:bodyPr wrap="none" rtlCol="0">
              <a:spAutoFit/>
            </a:bodyPr>
            <a:lstStyle/>
            <a:p>
              <a:r>
                <a:rPr lang="en-GB" sz="800" dirty="0">
                  <a:solidFill>
                    <a:schemeClr val="bg1">
                      <a:lumMod val="50000"/>
                    </a:schemeClr>
                  </a:solidFill>
                  <a:latin typeface="Arial" panose="020B0604020202020204" pitchFamily="34" charset="0"/>
                  <a:cs typeface="Arial" panose="020B0604020202020204" pitchFamily="34" charset="0"/>
                </a:rPr>
                <a:t>© Public Domain from Wikimedia Commons</a:t>
              </a:r>
            </a:p>
          </p:txBody>
        </p:sp>
      </p:grpSp>
      <p:sp>
        <p:nvSpPr>
          <p:cNvPr id="6" name="TextBox 5">
            <a:extLst>
              <a:ext uri="{FF2B5EF4-FFF2-40B4-BE49-F238E27FC236}">
                <a16:creationId xmlns:a16="http://schemas.microsoft.com/office/drawing/2014/main" id="{C48BA322-891D-C359-5D17-EDB060F3B8F1}"/>
              </a:ext>
            </a:extLst>
          </p:cNvPr>
          <p:cNvSpPr txBox="1"/>
          <p:nvPr/>
        </p:nvSpPr>
        <p:spPr>
          <a:xfrm>
            <a:off x="5974899" y="4417522"/>
            <a:ext cx="5715000"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A newly built theatre, The Savoy in London, was the first public building in the world to be lit entirely by electricity. It used 1,200 of Swan’s lamps.</a:t>
            </a:r>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35478" y="-210044"/>
            <a:ext cx="1656521" cy="1449671"/>
          </a:xfrm>
          <a:prstGeom prst="rect">
            <a:avLst/>
          </a:prstGeom>
        </p:spPr>
      </p:pic>
    </p:spTree>
    <p:extLst>
      <p:ext uri="{BB962C8B-B14F-4D97-AF65-F5344CB8AC3E}">
        <p14:creationId xmlns:p14="http://schemas.microsoft.com/office/powerpoint/2010/main" val="34967928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normAutofit/>
          </a:bodyPr>
          <a:lstStyle/>
          <a:p>
            <a:r>
              <a:rPr lang="en-US" dirty="0"/>
              <a:t>Emily Davies </a:t>
            </a:r>
          </a:p>
        </p:txBody>
      </p:sp>
      <p:sp>
        <p:nvSpPr>
          <p:cNvPr id="8" name="TextBox 7">
            <a:extLst>
              <a:ext uri="{FF2B5EF4-FFF2-40B4-BE49-F238E27FC236}">
                <a16:creationId xmlns:a16="http://schemas.microsoft.com/office/drawing/2014/main" id="{D865BA71-9D09-29EE-229D-D2C900EC273E}"/>
              </a:ext>
            </a:extLst>
          </p:cNvPr>
          <p:cNvSpPr txBox="1"/>
          <p:nvPr/>
        </p:nvSpPr>
        <p:spPr>
          <a:xfrm>
            <a:off x="619588" y="587525"/>
            <a:ext cx="8689067" cy="1304203"/>
          </a:xfrm>
          <a:prstGeom prst="rect">
            <a:avLst/>
          </a:prstGeom>
          <a:noFill/>
        </p:spPr>
        <p:txBody>
          <a:bodyPr wrap="square">
            <a:spAutoFit/>
          </a:bodyPr>
          <a:lstStyle/>
          <a:p>
            <a:pPr>
              <a:lnSpc>
                <a:spcPct val="150000"/>
              </a:lnSpc>
            </a:pPr>
            <a:r>
              <a:rPr lang="en-GB" b="1" dirty="0">
                <a:latin typeface="Linkpen 17a Print" panose="03050602060000000000" pitchFamily="66" charset="77"/>
              </a:rPr>
              <a:t>Emily Davies </a:t>
            </a:r>
            <a:r>
              <a:rPr lang="en-GB" dirty="0">
                <a:latin typeface="Linkpen 17a Print" panose="03050602060000000000" pitchFamily="66" charset="77"/>
              </a:rPr>
              <a:t>was born in Southampton on the 22nd of April 1830. At the age of nine, Emily moved to Gateshead when her father became the Rector of Gateshead. </a:t>
            </a:r>
          </a:p>
        </p:txBody>
      </p:sp>
      <p:sp>
        <p:nvSpPr>
          <p:cNvPr id="6" name="TextBox 5">
            <a:extLst>
              <a:ext uri="{FF2B5EF4-FFF2-40B4-BE49-F238E27FC236}">
                <a16:creationId xmlns:a16="http://schemas.microsoft.com/office/drawing/2014/main" id="{C48BA322-891D-C359-5D17-EDB060F3B8F1}"/>
              </a:ext>
            </a:extLst>
          </p:cNvPr>
          <p:cNvSpPr txBox="1"/>
          <p:nvPr/>
        </p:nvSpPr>
        <p:spPr>
          <a:xfrm>
            <a:off x="601363" y="2073551"/>
            <a:ext cx="8594888"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When she was young, Emily would wander around the slums of Gateshead without her family knowing.</a:t>
            </a:r>
          </a:p>
        </p:txBody>
      </p:sp>
      <p:sp>
        <p:nvSpPr>
          <p:cNvPr id="14" name="TextBox 13">
            <a:extLst>
              <a:ext uri="{FF2B5EF4-FFF2-40B4-BE49-F238E27FC236}">
                <a16:creationId xmlns:a16="http://schemas.microsoft.com/office/drawing/2014/main" id="{5068A31E-747D-79F2-819C-A0228B0C2CBB}"/>
              </a:ext>
            </a:extLst>
          </p:cNvPr>
          <p:cNvSpPr txBox="1"/>
          <p:nvPr/>
        </p:nvSpPr>
        <p:spPr>
          <a:xfrm>
            <a:off x="601363" y="3144079"/>
            <a:ext cx="8594888"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Some years later she said, “Working class women are undernourished, constantly sick, old before their time, worn out by child-bearing, ill treatment and work that is far too heavy. Those who have come into immediate contact as I have with the female workers in glass houses, paper mills, brickyards, etc will confess that this is no exaggerated statement.” </a:t>
            </a:r>
          </a:p>
        </p:txBody>
      </p:sp>
      <p:pic>
        <p:nvPicPr>
          <p:cNvPr id="13" name="Picture 12" descr="A drawing of a woman with grey hair wearing a Bonet and a long black gown with a frilled collar and wrists.">
            <a:extLst>
              <a:ext uri="{FF2B5EF4-FFF2-40B4-BE49-F238E27FC236}">
                <a16:creationId xmlns:a16="http://schemas.microsoft.com/office/drawing/2014/main" id="{09B2B56E-C648-9AFD-7C97-111847984F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81618" y="321236"/>
            <a:ext cx="2473377" cy="6858000"/>
          </a:xfrm>
          <a:prstGeom prst="rect">
            <a:avLst/>
          </a:prstGeom>
        </p:spPr>
      </p:pic>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35478" y="-210044"/>
            <a:ext cx="1656521" cy="1449671"/>
          </a:xfrm>
          <a:prstGeom prst="rect">
            <a:avLst/>
          </a:prstGeom>
        </p:spPr>
      </p:pic>
    </p:spTree>
    <p:extLst>
      <p:ext uri="{BB962C8B-B14F-4D97-AF65-F5344CB8AC3E}">
        <p14:creationId xmlns:p14="http://schemas.microsoft.com/office/powerpoint/2010/main" val="9823410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57410"/>
            <a:ext cx="9144000" cy="1092560"/>
          </a:xfrm>
        </p:spPr>
        <p:txBody>
          <a:bodyPr/>
          <a:lstStyle/>
          <a:p>
            <a:r>
              <a:rPr lang="en-US" dirty="0"/>
              <a:t>Women’s Suffrage</a:t>
            </a:r>
          </a:p>
        </p:txBody>
      </p:sp>
      <p:pic>
        <p:nvPicPr>
          <p:cNvPr id="2" name="Picture 1" descr="A photograph of a group of women campaigning for women's suffrage with police officers standing off to the side.">
            <a:extLst>
              <a:ext uri="{FF2B5EF4-FFF2-40B4-BE49-F238E27FC236}">
                <a16:creationId xmlns:a16="http://schemas.microsoft.com/office/drawing/2014/main" id="{30A215CB-364F-C77D-B7E8-19D6A5EA976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36096" y="524063"/>
            <a:ext cx="5690757" cy="3447045"/>
          </a:xfrm>
          <a:prstGeom prst="rect">
            <a:avLst/>
          </a:prstGeom>
          <a:ln w="28575">
            <a:noFill/>
          </a:ln>
        </p:spPr>
      </p:pic>
      <p:pic>
        <p:nvPicPr>
          <p:cNvPr id="9" name="Picture 8" descr="A photograph of a group of women campaigning for women's suffrage with police officers standing off to the side. Emily Davis is highlighted.">
            <a:extLst>
              <a:ext uri="{FF2B5EF4-FFF2-40B4-BE49-F238E27FC236}">
                <a16:creationId xmlns:a16="http://schemas.microsoft.com/office/drawing/2014/main" id="{E7BA49F4-6C7D-370A-23DD-528B49712ED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36095" y="524062"/>
            <a:ext cx="5690757" cy="3447044"/>
          </a:xfrm>
          <a:prstGeom prst="rect">
            <a:avLst/>
          </a:prstGeom>
          <a:ln w="28575">
            <a:noFill/>
          </a:ln>
        </p:spPr>
      </p:pic>
      <p:sp>
        <p:nvSpPr>
          <p:cNvPr id="8" name="TextBox 7">
            <a:extLst>
              <a:ext uri="{FF2B5EF4-FFF2-40B4-BE49-F238E27FC236}">
                <a16:creationId xmlns:a16="http://schemas.microsoft.com/office/drawing/2014/main" id="{D865BA71-9D09-29EE-229D-D2C900EC273E}"/>
              </a:ext>
            </a:extLst>
          </p:cNvPr>
          <p:cNvSpPr txBox="1"/>
          <p:nvPr/>
        </p:nvSpPr>
        <p:spPr>
          <a:xfrm>
            <a:off x="6474208" y="534243"/>
            <a:ext cx="4934960"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important moment in Emily Davies’ life came when her brothers were sent to university while, along with her elder sister, she had to stay at home. This injustice inspired her to become involved in campaigns for women’s suffrage (the right to vote) and women’s higher education.</a:t>
            </a:r>
          </a:p>
        </p:txBody>
      </p:sp>
      <p:sp>
        <p:nvSpPr>
          <p:cNvPr id="6" name="TextBox 5">
            <a:extLst>
              <a:ext uri="{FF2B5EF4-FFF2-40B4-BE49-F238E27FC236}">
                <a16:creationId xmlns:a16="http://schemas.microsoft.com/office/drawing/2014/main" id="{C48BA322-891D-C359-5D17-EDB060F3B8F1}"/>
              </a:ext>
            </a:extLst>
          </p:cNvPr>
          <p:cNvSpPr txBox="1"/>
          <p:nvPr/>
        </p:nvSpPr>
        <p:spPr>
          <a:xfrm>
            <a:off x="355340" y="4142771"/>
            <a:ext cx="11466546"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Emily was responsible for women being allowed to take the entrance exam for Cambridge University. Due to the campaigning of Emily Davies and others, more women began to enter higher education in the UK. She was also involved with the National Society for Women’s Suffrage and established a Northumberland and Durham branch of the Society for Promoting the Employment of Women.</a:t>
            </a:r>
          </a:p>
        </p:txBody>
      </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68000" y="5522860"/>
            <a:ext cx="1523999" cy="1333697"/>
          </a:xfrm>
          <a:prstGeom prst="rect">
            <a:avLst/>
          </a:prstGeom>
        </p:spPr>
      </p:pic>
    </p:spTree>
    <p:extLst>
      <p:ext uri="{BB962C8B-B14F-4D97-AF65-F5344CB8AC3E}">
        <p14:creationId xmlns:p14="http://schemas.microsoft.com/office/powerpoint/2010/main" val="306917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lstStyle/>
          <a:p>
            <a:r>
              <a:rPr lang="en-US" dirty="0"/>
              <a:t>Ambrose Crowley</a:t>
            </a:r>
          </a:p>
        </p:txBody>
      </p:sp>
      <p:sp>
        <p:nvSpPr>
          <p:cNvPr id="8" name="TextBox 7">
            <a:extLst>
              <a:ext uri="{FF2B5EF4-FFF2-40B4-BE49-F238E27FC236}">
                <a16:creationId xmlns:a16="http://schemas.microsoft.com/office/drawing/2014/main" id="{D865BA71-9D09-29EE-229D-D2C900EC273E}"/>
              </a:ext>
            </a:extLst>
          </p:cNvPr>
          <p:cNvSpPr txBox="1"/>
          <p:nvPr/>
        </p:nvSpPr>
        <p:spPr>
          <a:xfrm>
            <a:off x="685900" y="1188089"/>
            <a:ext cx="6371806" cy="3370153"/>
          </a:xfrm>
          <a:prstGeom prst="rect">
            <a:avLst/>
          </a:prstGeom>
          <a:noFill/>
        </p:spPr>
        <p:txBody>
          <a:bodyPr wrap="square">
            <a:spAutoFit/>
          </a:bodyPr>
          <a:lstStyle/>
          <a:p>
            <a:pPr>
              <a:lnSpc>
                <a:spcPct val="150000"/>
              </a:lnSpc>
            </a:pPr>
            <a:r>
              <a:rPr lang="en-GB" sz="2400" b="1" dirty="0">
                <a:latin typeface="Linkpen 17a Print" panose="03050602060000000000" pitchFamily="66" charset="77"/>
              </a:rPr>
              <a:t>Ambrose Crowley </a:t>
            </a:r>
            <a:r>
              <a:rPr lang="en-GB" sz="2400" dirty="0">
                <a:latin typeface="Linkpen 17a Print" panose="03050602060000000000" pitchFamily="66" charset="77"/>
              </a:rPr>
              <a:t>was an ironmonger born in Stourbridge in 1658. He founded the Crowley Iron Works at </a:t>
            </a:r>
            <a:r>
              <a:rPr lang="en-GB" sz="2400" dirty="0" err="1">
                <a:latin typeface="Linkpen 17a Print" panose="03050602060000000000" pitchFamily="66" charset="77"/>
              </a:rPr>
              <a:t>Winlaton</a:t>
            </a:r>
            <a:r>
              <a:rPr lang="en-GB" sz="2400" dirty="0">
                <a:latin typeface="Linkpen 17a Print" panose="03050602060000000000" pitchFamily="66" charset="77"/>
              </a:rPr>
              <a:t> which was part of one of the largest early ironwork complexes in Europe.</a:t>
            </a:r>
          </a:p>
        </p:txBody>
      </p:sp>
      <p:grpSp>
        <p:nvGrpSpPr>
          <p:cNvPr id="7" name="Group 6" descr="Caption that says &quot;The ruins of the iron foundry some time before it was demolished.&quot;">
            <a:extLst>
              <a:ext uri="{FF2B5EF4-FFF2-40B4-BE49-F238E27FC236}">
                <a16:creationId xmlns:a16="http://schemas.microsoft.com/office/drawing/2014/main" id="{2C485BAC-C48A-234F-B16B-4BA5E4E48F3E}"/>
              </a:ext>
            </a:extLst>
          </p:cNvPr>
          <p:cNvGrpSpPr/>
          <p:nvPr/>
        </p:nvGrpSpPr>
        <p:grpSpPr>
          <a:xfrm>
            <a:off x="3649685" y="5317674"/>
            <a:ext cx="3572474" cy="1538883"/>
            <a:chOff x="3116179" y="2417403"/>
            <a:chExt cx="3572474" cy="1538883"/>
          </a:xfrm>
        </p:grpSpPr>
        <p:pic>
          <p:nvPicPr>
            <p:cNvPr id="9" name="Picture 8" descr="A black drop of water&#10;&#10;Description automatically generated">
              <a:extLst>
                <a:ext uri="{FF2B5EF4-FFF2-40B4-BE49-F238E27FC236}">
                  <a16:creationId xmlns:a16="http://schemas.microsoft.com/office/drawing/2014/main" id="{0749AB78-8D4F-E646-E22F-D7768A0CD7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38386" y="2520766"/>
              <a:ext cx="350267" cy="248874"/>
            </a:xfrm>
            <a:prstGeom prst="rect">
              <a:avLst/>
            </a:prstGeom>
          </p:spPr>
        </p:pic>
        <p:sp>
          <p:nvSpPr>
            <p:cNvPr id="11" name="TextBox 10">
              <a:extLst>
                <a:ext uri="{FF2B5EF4-FFF2-40B4-BE49-F238E27FC236}">
                  <a16:creationId xmlns:a16="http://schemas.microsoft.com/office/drawing/2014/main" id="{2A845199-CB7A-3316-F291-88C75D968B82}"/>
                </a:ext>
              </a:extLst>
            </p:cNvPr>
            <p:cNvSpPr txBox="1"/>
            <p:nvPr/>
          </p:nvSpPr>
          <p:spPr>
            <a:xfrm>
              <a:off x="3116179" y="2417403"/>
              <a:ext cx="3271635" cy="1538883"/>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The ruins of the iron foundry some time before it was demolished.</a:t>
              </a:r>
            </a:p>
            <a:p>
              <a:pPr algn="r">
                <a:lnSpc>
                  <a:spcPct val="150000"/>
                </a:lnSpc>
              </a:pPr>
              <a:endParaRPr lang="en-GB" sz="1600" dirty="0">
                <a:latin typeface="Linkpen 17a Print" panose="03050602060000000000" pitchFamily="66" charset="77"/>
              </a:endParaRPr>
            </a:p>
          </p:txBody>
        </p:sp>
      </p:grpSp>
      <p:grpSp>
        <p:nvGrpSpPr>
          <p:cNvPr id="12" name="Group 11" descr="A black and white photograph of the ruins of an ironwork foundry.">
            <a:extLst>
              <a:ext uri="{FF2B5EF4-FFF2-40B4-BE49-F238E27FC236}">
                <a16:creationId xmlns:a16="http://schemas.microsoft.com/office/drawing/2014/main" id="{BBA958E5-A2F4-C71D-956F-62101DEDF384}"/>
              </a:ext>
            </a:extLst>
          </p:cNvPr>
          <p:cNvGrpSpPr/>
          <p:nvPr/>
        </p:nvGrpSpPr>
        <p:grpSpPr>
          <a:xfrm>
            <a:off x="7348791" y="466583"/>
            <a:ext cx="4417731" cy="5948897"/>
            <a:chOff x="3281170" y="1503791"/>
            <a:chExt cx="3774956" cy="5083339"/>
          </a:xfrm>
        </p:grpSpPr>
        <p:pic>
          <p:nvPicPr>
            <p:cNvPr id="13" name="Picture 12" descr="A black and white photo of a building&#10;&#10;Description automatically generated">
              <a:extLst>
                <a:ext uri="{FF2B5EF4-FFF2-40B4-BE49-F238E27FC236}">
                  <a16:creationId xmlns:a16="http://schemas.microsoft.com/office/drawing/2014/main" id="{CD9E6625-C6CE-4814-7EAE-4CDF13B37805}"/>
                </a:ext>
              </a:extLst>
            </p:cNvPr>
            <p:cNvPicPr>
              <a:picLocks noChangeAspect="1"/>
            </p:cNvPicPr>
            <p:nvPr/>
          </p:nvPicPr>
          <p:blipFill>
            <a:blip r:embed="rId5"/>
            <a:stretch>
              <a:fillRect/>
            </a:stretch>
          </p:blipFill>
          <p:spPr>
            <a:xfrm>
              <a:off x="3281170" y="1503791"/>
              <a:ext cx="3741902" cy="5083339"/>
            </a:xfrm>
            <a:prstGeom prst="rect">
              <a:avLst/>
            </a:prstGeom>
            <a:ln w="28575">
              <a:solidFill>
                <a:schemeClr val="tx1"/>
              </a:solidFill>
            </a:ln>
          </p:spPr>
        </p:pic>
        <p:sp>
          <p:nvSpPr>
            <p:cNvPr id="14" name="TextBox 13">
              <a:extLst>
                <a:ext uri="{FF2B5EF4-FFF2-40B4-BE49-F238E27FC236}">
                  <a16:creationId xmlns:a16="http://schemas.microsoft.com/office/drawing/2014/main" id="{E8A1FC05-D7B9-730A-3572-983E1B8D3C0D}"/>
                </a:ext>
              </a:extLst>
            </p:cNvPr>
            <p:cNvSpPr txBox="1"/>
            <p:nvPr/>
          </p:nvSpPr>
          <p:spPr>
            <a:xfrm>
              <a:off x="5691650" y="1503791"/>
              <a:ext cx="1364476" cy="200055"/>
            </a:xfrm>
            <a:prstGeom prst="rect">
              <a:avLst/>
            </a:prstGeom>
            <a:noFill/>
          </p:spPr>
          <p:txBody>
            <a:bodyPr wrap="none" rtlCol="0">
              <a:spAutoFit/>
            </a:bodyPr>
            <a:lstStyle/>
            <a:p>
              <a:r>
                <a:rPr lang="en-GB" sz="700" dirty="0">
                  <a:solidFill>
                    <a:schemeClr val="bg1">
                      <a:lumMod val="50000"/>
                    </a:schemeClr>
                  </a:solidFill>
                  <a:latin typeface="Arial" panose="020B0604020202020204" pitchFamily="34" charset="0"/>
                  <a:cs typeface="Arial" panose="020B0604020202020204" pitchFamily="34" charset="0"/>
                </a:rPr>
                <a:t>© North East Heritage Library</a:t>
              </a:r>
            </a:p>
          </p:txBody>
        </p:sp>
      </p:grpSp>
      <p:pic>
        <p:nvPicPr>
          <p:cNvPr id="10" name="Picture 9">
            <a:extLst>
              <a:ext uri="{FF2B5EF4-FFF2-40B4-BE49-F238E27FC236}">
                <a16:creationId xmlns:a16="http://schemas.microsoft.com/office/drawing/2014/main" id="{80A3649D-A294-DBC5-5F7A-882E5FB116F0}"/>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68000" y="5522860"/>
            <a:ext cx="1523999" cy="1333697"/>
          </a:xfrm>
          <a:prstGeom prst="rect">
            <a:avLst/>
          </a:prstGeom>
        </p:spPr>
      </p:pic>
    </p:spTree>
    <p:extLst>
      <p:ext uri="{BB962C8B-B14F-4D97-AF65-F5344CB8AC3E}">
        <p14:creationId xmlns:p14="http://schemas.microsoft.com/office/powerpoint/2010/main" val="40978416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1579E5-5CF2-5E66-0340-43F3841968EE}"/>
              </a:ext>
            </a:extLst>
          </p:cNvPr>
          <p:cNvSpPr>
            <a:spLocks noGrp="1"/>
          </p:cNvSpPr>
          <p:nvPr>
            <p:ph type="ctrTitle"/>
          </p:nvPr>
        </p:nvSpPr>
        <p:spPr>
          <a:xfrm>
            <a:off x="1524000" y="-1670289"/>
            <a:ext cx="9144000" cy="1092560"/>
          </a:xfrm>
        </p:spPr>
        <p:txBody>
          <a:bodyPr>
            <a:normAutofit/>
          </a:bodyPr>
          <a:lstStyle/>
          <a:p>
            <a:r>
              <a:rPr lang="en-US" dirty="0"/>
              <a:t>Crowley’s trade</a:t>
            </a:r>
          </a:p>
        </p:txBody>
      </p:sp>
      <p:sp>
        <p:nvSpPr>
          <p:cNvPr id="8" name="TextBox 7">
            <a:extLst>
              <a:ext uri="{FF2B5EF4-FFF2-40B4-BE49-F238E27FC236}">
                <a16:creationId xmlns:a16="http://schemas.microsoft.com/office/drawing/2014/main" id="{D865BA71-9D09-29EE-229D-D2C900EC273E}"/>
              </a:ext>
            </a:extLst>
          </p:cNvPr>
          <p:cNvSpPr txBox="1"/>
          <p:nvPr/>
        </p:nvSpPr>
        <p:spPr>
          <a:xfrm>
            <a:off x="453262" y="459711"/>
            <a:ext cx="3408876"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Crowley employed more than 1,000 people and produced huge quantities of iron products. He is best remembered for the way that he looked after his staff, providing housing, doctors, teachers and sick pay for his workers and their families. This was largely unheard of at the time.</a:t>
            </a:r>
          </a:p>
        </p:txBody>
      </p:sp>
      <p:pic>
        <p:nvPicPr>
          <p:cNvPr id="2" name="Picture 1">
            <a:extLst>
              <a:ext uri="{FF2B5EF4-FFF2-40B4-BE49-F238E27FC236}">
                <a16:creationId xmlns:a16="http://schemas.microsoft.com/office/drawing/2014/main" id="{AE516310-77FE-CCB9-A71F-5AF3A566535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5478" y="-122835"/>
            <a:ext cx="1656521" cy="1449671"/>
          </a:xfrm>
          <a:prstGeom prst="rect">
            <a:avLst/>
          </a:prstGeom>
        </p:spPr>
      </p:pic>
      <p:sp>
        <p:nvSpPr>
          <p:cNvPr id="3" name="TextBox 2">
            <a:extLst>
              <a:ext uri="{FF2B5EF4-FFF2-40B4-BE49-F238E27FC236}">
                <a16:creationId xmlns:a16="http://schemas.microsoft.com/office/drawing/2014/main" id="{D2351B8C-B868-DC5A-FD42-47CEFAED82A1}"/>
              </a:ext>
            </a:extLst>
          </p:cNvPr>
          <p:cNvSpPr txBox="1"/>
          <p:nvPr/>
        </p:nvSpPr>
        <p:spPr>
          <a:xfrm>
            <a:off x="4112831" y="4533391"/>
            <a:ext cx="7421372"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In stark contrast to the good that Crowley did, he also participated in the trade in enslaved people. His company made manacles, ankle irons, collars and padlocks for the imprisonment of enslaved people.</a:t>
            </a:r>
          </a:p>
        </p:txBody>
      </p:sp>
      <p:pic>
        <p:nvPicPr>
          <p:cNvPr id="5" name="Picture 4" descr="A black and white drawing of a man with long hair.">
            <a:extLst>
              <a:ext uri="{FF2B5EF4-FFF2-40B4-BE49-F238E27FC236}">
                <a16:creationId xmlns:a16="http://schemas.microsoft.com/office/drawing/2014/main" id="{A1AD1CE9-542B-C4C8-DBAB-59AE27A22999}"/>
              </a:ext>
            </a:extLst>
          </p:cNvPr>
          <p:cNvPicPr>
            <a:picLocks noChangeAspect="1"/>
          </p:cNvPicPr>
          <p:nvPr/>
        </p:nvPicPr>
        <p:blipFill>
          <a:blip r:embed="rId5"/>
          <a:stretch>
            <a:fillRect/>
          </a:stretch>
        </p:blipFill>
        <p:spPr>
          <a:xfrm>
            <a:off x="4281271" y="604907"/>
            <a:ext cx="2985803" cy="3681127"/>
          </a:xfrm>
          <a:prstGeom prst="rect">
            <a:avLst/>
          </a:prstGeom>
          <a:ln w="28575">
            <a:solidFill>
              <a:schemeClr val="tx1"/>
            </a:solidFill>
          </a:ln>
        </p:spPr>
      </p:pic>
      <p:pic>
        <p:nvPicPr>
          <p:cNvPr id="6" name="Picture 5" descr="A photograph of metal shackles.">
            <a:extLst>
              <a:ext uri="{FF2B5EF4-FFF2-40B4-BE49-F238E27FC236}">
                <a16:creationId xmlns:a16="http://schemas.microsoft.com/office/drawing/2014/main" id="{95304127-743A-002C-DE25-F4CE621BEC60}"/>
              </a:ext>
            </a:extLst>
          </p:cNvPr>
          <p:cNvPicPr>
            <a:picLocks noChangeAspect="1"/>
          </p:cNvPicPr>
          <p:nvPr/>
        </p:nvPicPr>
        <p:blipFill>
          <a:blip r:embed="rId6"/>
          <a:stretch>
            <a:fillRect/>
          </a:stretch>
        </p:blipFill>
        <p:spPr>
          <a:xfrm>
            <a:off x="7462570" y="1326836"/>
            <a:ext cx="3710686" cy="2444891"/>
          </a:xfrm>
          <a:prstGeom prst="rect">
            <a:avLst/>
          </a:prstGeom>
          <a:ln w="28575">
            <a:solidFill>
              <a:schemeClr val="tx1"/>
            </a:solidFill>
          </a:ln>
        </p:spPr>
      </p:pic>
    </p:spTree>
    <p:extLst>
      <p:ext uri="{BB962C8B-B14F-4D97-AF65-F5344CB8AC3E}">
        <p14:creationId xmlns:p14="http://schemas.microsoft.com/office/powerpoint/2010/main" val="1440709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148</TotalTime>
  <Words>674</Words>
  <Application>Microsoft Office PowerPoint</Application>
  <PresentationFormat>Widescreen</PresentationFormat>
  <Paragraphs>45</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Superclarendon Rg</vt:lpstr>
      <vt:lpstr>Calibri</vt:lpstr>
      <vt:lpstr>Aptos</vt:lpstr>
      <vt:lpstr>Calibri Light</vt:lpstr>
      <vt:lpstr>Linkpen 17a Print</vt:lpstr>
      <vt:lpstr>Arial</vt:lpstr>
      <vt:lpstr>Office Theme</vt:lpstr>
      <vt:lpstr>Significant People</vt:lpstr>
      <vt:lpstr>Gateshead Impact</vt:lpstr>
      <vt:lpstr>Joseph Swan </vt:lpstr>
      <vt:lpstr>Electric lightbulb</vt:lpstr>
      <vt:lpstr>First in the world</vt:lpstr>
      <vt:lpstr>Emily Davies </vt:lpstr>
      <vt:lpstr>Women’s Suffrage</vt:lpstr>
      <vt:lpstr>Ambrose Crowley</vt:lpstr>
      <vt:lpstr>Crowley’s trade</vt:lpstr>
      <vt:lpstr>Other significant people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19</cp:revision>
  <dcterms:created xsi:type="dcterms:W3CDTF">2022-12-09T08:02:53Z</dcterms:created>
  <dcterms:modified xsi:type="dcterms:W3CDTF">2024-02-26T10:37:36Z</dcterms:modified>
</cp:coreProperties>
</file>