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4"/>
  </p:notesMasterIdLst>
  <p:sldIdLst>
    <p:sldId id="257" r:id="rId2"/>
    <p:sldId id="258" r:id="rId3"/>
    <p:sldId id="259" r:id="rId4"/>
    <p:sldId id="268" r:id="rId5"/>
    <p:sldId id="260" r:id="rId6"/>
    <p:sldId id="261" r:id="rId7"/>
    <p:sldId id="262" r:id="rId8"/>
    <p:sldId id="263" r:id="rId9"/>
    <p:sldId id="264" r:id="rId10"/>
    <p:sldId id="265" r:id="rId11"/>
    <p:sldId id="266" r:id="rId12"/>
    <p:sldId id="267" r:id="rId13"/>
  </p:sldIdLst>
  <p:sldSz cx="12192000" cy="6858000"/>
  <p:notesSz cx="6858000" cy="9144000"/>
  <p:embeddedFontLst>
    <p:embeddedFont>
      <p:font typeface="Aptos" panose="020B0004020202020204" pitchFamily="34" charset="0"/>
      <p:regular r:id="rId15"/>
      <p:bold r:id="rId16"/>
      <p:italic r:id="rId17"/>
      <p:boldItalic r:id="rId18"/>
    </p:embeddedFont>
    <p:embeddedFont>
      <p:font typeface="Aptos Display" panose="020B0004020202020204" pitchFamily="34" charset="0"/>
      <p:regular r:id="rId19"/>
    </p:embeddedFont>
    <p:embeddedFont>
      <p:font typeface="Calibri" panose="020F0502020204030204" pitchFamily="34"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94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F09109-E96F-4B8F-9096-C62E51F2649E}" v="8" dt="2024-05-10T14:01:46.9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42" autoAdjust="0"/>
    <p:restoredTop sz="96327"/>
  </p:normalViewPr>
  <p:slideViewPr>
    <p:cSldViewPr snapToGrid="0">
      <p:cViewPr varScale="1">
        <p:scale>
          <a:sx n="105" d="100"/>
          <a:sy n="105" d="100"/>
        </p:scale>
        <p:origin x="504" y="13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 McHarg" userId="88b8f76c-9ae3-4745-88eb-fe0667a22af5" providerId="ADAL" clId="{98F09109-E96F-4B8F-9096-C62E51F2649E}"/>
    <pc:docChg chg="undo custSel modSld">
      <pc:chgData name="Catherine McHarg" userId="88b8f76c-9ae3-4745-88eb-fe0667a22af5" providerId="ADAL" clId="{98F09109-E96F-4B8F-9096-C62E51F2649E}" dt="2024-05-10T14:01:46.952" v="9" actId="20577"/>
      <pc:docMkLst>
        <pc:docMk/>
      </pc:docMkLst>
      <pc:sldChg chg="modSp mod">
        <pc:chgData name="Catherine McHarg" userId="88b8f76c-9ae3-4745-88eb-fe0667a22af5" providerId="ADAL" clId="{98F09109-E96F-4B8F-9096-C62E51F2649E}" dt="2024-05-10T14:01:46.952" v="9" actId="20577"/>
        <pc:sldMkLst>
          <pc:docMk/>
          <pc:sldMk cId="145870921" sldId="263"/>
        </pc:sldMkLst>
        <pc:spChg chg="mod">
          <ac:chgData name="Catherine McHarg" userId="88b8f76c-9ae3-4745-88eb-fe0667a22af5" providerId="ADAL" clId="{98F09109-E96F-4B8F-9096-C62E51F2649E}" dt="2024-05-10T14:01:46.952" v="9" actId="20577"/>
          <ac:spMkLst>
            <pc:docMk/>
            <pc:sldMk cId="145870921" sldId="263"/>
            <ac:spMk id="7" creationId="{CDA1E5E6-7C4C-256C-B284-83C263BC712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BB575D-D441-2048-9C13-6FC6E6ED4854}" type="datetimeFigureOut">
              <a:rPr lang="en-US" smtClean="0"/>
              <a:t>5/10/2024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604C2F-87C9-B54B-A3D5-0F1DA92DFB07}" type="slidenum">
              <a:rPr lang="en-US" smtClean="0"/>
              <a:t>‹#›</a:t>
            </a:fld>
            <a:endParaRPr lang="en-US"/>
          </a:p>
        </p:txBody>
      </p:sp>
    </p:spTree>
    <p:extLst>
      <p:ext uri="{BB962C8B-B14F-4D97-AF65-F5344CB8AC3E}">
        <p14:creationId xmlns:p14="http://schemas.microsoft.com/office/powerpoint/2010/main" val="824412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E604C2F-87C9-B54B-A3D5-0F1DA92DFB07}" type="slidenum">
              <a:rPr lang="en-US" smtClean="0"/>
              <a:t>3</a:t>
            </a:fld>
            <a:endParaRPr lang="en-US"/>
          </a:p>
        </p:txBody>
      </p:sp>
    </p:spTree>
    <p:extLst>
      <p:ext uri="{BB962C8B-B14F-4D97-AF65-F5344CB8AC3E}">
        <p14:creationId xmlns:p14="http://schemas.microsoft.com/office/powerpoint/2010/main" val="2321721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C61EF-8C61-360B-0CAE-EFA77934C9A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2E77B668-F512-F074-8434-177F6D0A59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99F3810A-E14F-4D3C-0DE9-B107BD6774DE}"/>
              </a:ext>
            </a:extLst>
          </p:cNvPr>
          <p:cNvSpPr>
            <a:spLocks noGrp="1"/>
          </p:cNvSpPr>
          <p:nvPr>
            <p:ph type="dt" sz="half" idx="10"/>
          </p:nvPr>
        </p:nvSpPr>
        <p:spPr/>
        <p:txBody>
          <a:bodyPr/>
          <a:lstStyle/>
          <a:p>
            <a:fld id="{867A8F95-B3E8-F34A-BDA8-8262C76C24C2}" type="datetimeFigureOut">
              <a:rPr lang="en-US" smtClean="0"/>
              <a:t>5/10/2024</a:t>
            </a:fld>
            <a:endParaRPr lang="en-US"/>
          </a:p>
        </p:txBody>
      </p:sp>
      <p:sp>
        <p:nvSpPr>
          <p:cNvPr id="5" name="Footer Placeholder 4">
            <a:extLst>
              <a:ext uri="{FF2B5EF4-FFF2-40B4-BE49-F238E27FC236}">
                <a16:creationId xmlns:a16="http://schemas.microsoft.com/office/drawing/2014/main" id="{3A31B91F-2BC8-94E0-71A4-E7620A3BFD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B748C7-125D-DEBC-3084-7260E176A952}"/>
              </a:ext>
            </a:extLst>
          </p:cNvPr>
          <p:cNvSpPr>
            <a:spLocks noGrp="1"/>
          </p:cNvSpPr>
          <p:nvPr>
            <p:ph type="sldNum" sz="quarter" idx="12"/>
          </p:nvPr>
        </p:nvSpPr>
        <p:spPr/>
        <p:txBody>
          <a:bodyPr/>
          <a:lstStyle/>
          <a:p>
            <a:fld id="{B49D71B6-C918-584A-AB34-6329EF104F02}" type="slidenum">
              <a:rPr lang="en-US" smtClean="0"/>
              <a:t>‹#›</a:t>
            </a:fld>
            <a:endParaRPr lang="en-US"/>
          </a:p>
        </p:txBody>
      </p:sp>
    </p:spTree>
    <p:extLst>
      <p:ext uri="{BB962C8B-B14F-4D97-AF65-F5344CB8AC3E}">
        <p14:creationId xmlns:p14="http://schemas.microsoft.com/office/powerpoint/2010/main" val="2181806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A7291-1440-BD65-FE39-2F1C48553E3D}"/>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7A00026-2852-C71B-FBAD-4AC5A60E643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F69132F-8480-E67A-CA01-E9E09FF7D400}"/>
              </a:ext>
            </a:extLst>
          </p:cNvPr>
          <p:cNvSpPr>
            <a:spLocks noGrp="1"/>
          </p:cNvSpPr>
          <p:nvPr>
            <p:ph type="dt" sz="half" idx="10"/>
          </p:nvPr>
        </p:nvSpPr>
        <p:spPr/>
        <p:txBody>
          <a:bodyPr/>
          <a:lstStyle/>
          <a:p>
            <a:fld id="{867A8F95-B3E8-F34A-BDA8-8262C76C24C2}" type="datetimeFigureOut">
              <a:rPr lang="en-US" smtClean="0"/>
              <a:t>5/10/2024</a:t>
            </a:fld>
            <a:endParaRPr lang="en-US"/>
          </a:p>
        </p:txBody>
      </p:sp>
      <p:sp>
        <p:nvSpPr>
          <p:cNvPr id="5" name="Footer Placeholder 4">
            <a:extLst>
              <a:ext uri="{FF2B5EF4-FFF2-40B4-BE49-F238E27FC236}">
                <a16:creationId xmlns:a16="http://schemas.microsoft.com/office/drawing/2014/main" id="{1117B56F-AC03-9F5F-4841-4FCA6DC13A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39C457-E0D7-4790-BE8C-60190022BD72}"/>
              </a:ext>
            </a:extLst>
          </p:cNvPr>
          <p:cNvSpPr>
            <a:spLocks noGrp="1"/>
          </p:cNvSpPr>
          <p:nvPr>
            <p:ph type="sldNum" sz="quarter" idx="12"/>
          </p:nvPr>
        </p:nvSpPr>
        <p:spPr/>
        <p:txBody>
          <a:bodyPr/>
          <a:lstStyle/>
          <a:p>
            <a:fld id="{B49D71B6-C918-584A-AB34-6329EF104F02}" type="slidenum">
              <a:rPr lang="en-US" smtClean="0"/>
              <a:t>‹#›</a:t>
            </a:fld>
            <a:endParaRPr lang="en-US"/>
          </a:p>
        </p:txBody>
      </p:sp>
    </p:spTree>
    <p:extLst>
      <p:ext uri="{BB962C8B-B14F-4D97-AF65-F5344CB8AC3E}">
        <p14:creationId xmlns:p14="http://schemas.microsoft.com/office/powerpoint/2010/main" val="3342953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34E054-4436-9D6C-6FE8-C5857314127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9D65164-D461-36E9-EEFF-03AEFBB1650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CEDC610-6942-10FF-F6BE-D52F135A141F}"/>
              </a:ext>
            </a:extLst>
          </p:cNvPr>
          <p:cNvSpPr>
            <a:spLocks noGrp="1"/>
          </p:cNvSpPr>
          <p:nvPr>
            <p:ph type="dt" sz="half" idx="10"/>
          </p:nvPr>
        </p:nvSpPr>
        <p:spPr/>
        <p:txBody>
          <a:bodyPr/>
          <a:lstStyle/>
          <a:p>
            <a:fld id="{867A8F95-B3E8-F34A-BDA8-8262C76C24C2}" type="datetimeFigureOut">
              <a:rPr lang="en-US" smtClean="0"/>
              <a:t>5/10/2024</a:t>
            </a:fld>
            <a:endParaRPr lang="en-US"/>
          </a:p>
        </p:txBody>
      </p:sp>
      <p:sp>
        <p:nvSpPr>
          <p:cNvPr id="5" name="Footer Placeholder 4">
            <a:extLst>
              <a:ext uri="{FF2B5EF4-FFF2-40B4-BE49-F238E27FC236}">
                <a16:creationId xmlns:a16="http://schemas.microsoft.com/office/drawing/2014/main" id="{8B88E192-9B56-CC1D-A191-BB925DDF53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E48B48-0EBE-1C83-8FC6-BA045A74EFDF}"/>
              </a:ext>
            </a:extLst>
          </p:cNvPr>
          <p:cNvSpPr>
            <a:spLocks noGrp="1"/>
          </p:cNvSpPr>
          <p:nvPr>
            <p:ph type="sldNum" sz="quarter" idx="12"/>
          </p:nvPr>
        </p:nvSpPr>
        <p:spPr/>
        <p:txBody>
          <a:bodyPr/>
          <a:lstStyle/>
          <a:p>
            <a:fld id="{B49D71B6-C918-584A-AB34-6329EF104F02}" type="slidenum">
              <a:rPr lang="en-US" smtClean="0"/>
              <a:t>‹#›</a:t>
            </a:fld>
            <a:endParaRPr lang="en-US"/>
          </a:p>
        </p:txBody>
      </p:sp>
    </p:spTree>
    <p:extLst>
      <p:ext uri="{BB962C8B-B14F-4D97-AF65-F5344CB8AC3E}">
        <p14:creationId xmlns:p14="http://schemas.microsoft.com/office/powerpoint/2010/main" val="4147851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FB261-F379-7697-15C3-23DF956036C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5A3D792-68FD-D5B8-3F45-27CB4A6D40D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48105CE-D3DA-4E72-9ED3-BC929203BA0F}"/>
              </a:ext>
            </a:extLst>
          </p:cNvPr>
          <p:cNvSpPr>
            <a:spLocks noGrp="1"/>
          </p:cNvSpPr>
          <p:nvPr>
            <p:ph type="dt" sz="half" idx="10"/>
          </p:nvPr>
        </p:nvSpPr>
        <p:spPr/>
        <p:txBody>
          <a:bodyPr/>
          <a:lstStyle/>
          <a:p>
            <a:fld id="{867A8F95-B3E8-F34A-BDA8-8262C76C24C2}" type="datetimeFigureOut">
              <a:rPr lang="en-US" smtClean="0"/>
              <a:t>5/10/2024</a:t>
            </a:fld>
            <a:endParaRPr lang="en-US"/>
          </a:p>
        </p:txBody>
      </p:sp>
      <p:sp>
        <p:nvSpPr>
          <p:cNvPr id="5" name="Footer Placeholder 4">
            <a:extLst>
              <a:ext uri="{FF2B5EF4-FFF2-40B4-BE49-F238E27FC236}">
                <a16:creationId xmlns:a16="http://schemas.microsoft.com/office/drawing/2014/main" id="{E99FA072-DCF3-573E-3DFB-65387EBE6B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3E01A8-AF0E-2F65-2A01-70BE00159B14}"/>
              </a:ext>
            </a:extLst>
          </p:cNvPr>
          <p:cNvSpPr>
            <a:spLocks noGrp="1"/>
          </p:cNvSpPr>
          <p:nvPr>
            <p:ph type="sldNum" sz="quarter" idx="12"/>
          </p:nvPr>
        </p:nvSpPr>
        <p:spPr/>
        <p:txBody>
          <a:bodyPr/>
          <a:lstStyle/>
          <a:p>
            <a:fld id="{B49D71B6-C918-584A-AB34-6329EF104F02}" type="slidenum">
              <a:rPr lang="en-US" smtClean="0"/>
              <a:t>‹#›</a:t>
            </a:fld>
            <a:endParaRPr lang="en-US"/>
          </a:p>
        </p:txBody>
      </p:sp>
    </p:spTree>
    <p:extLst>
      <p:ext uri="{BB962C8B-B14F-4D97-AF65-F5344CB8AC3E}">
        <p14:creationId xmlns:p14="http://schemas.microsoft.com/office/powerpoint/2010/main" val="1962712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26850-2A93-3DF2-FF76-9AE0DE4F812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AE2818D-98E0-149C-324E-86AE7FF4460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FFD0D65-5FA9-94BA-333D-0DC56D4F5E63}"/>
              </a:ext>
            </a:extLst>
          </p:cNvPr>
          <p:cNvSpPr>
            <a:spLocks noGrp="1"/>
          </p:cNvSpPr>
          <p:nvPr>
            <p:ph type="dt" sz="half" idx="10"/>
          </p:nvPr>
        </p:nvSpPr>
        <p:spPr/>
        <p:txBody>
          <a:bodyPr/>
          <a:lstStyle/>
          <a:p>
            <a:fld id="{867A8F95-B3E8-F34A-BDA8-8262C76C24C2}" type="datetimeFigureOut">
              <a:rPr lang="en-US" smtClean="0"/>
              <a:t>5/10/2024</a:t>
            </a:fld>
            <a:endParaRPr lang="en-US"/>
          </a:p>
        </p:txBody>
      </p:sp>
      <p:sp>
        <p:nvSpPr>
          <p:cNvPr id="5" name="Footer Placeholder 4">
            <a:extLst>
              <a:ext uri="{FF2B5EF4-FFF2-40B4-BE49-F238E27FC236}">
                <a16:creationId xmlns:a16="http://schemas.microsoft.com/office/drawing/2014/main" id="{85E1DE7D-EBEA-D7DC-3070-2BFFBBD901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D3F45E-99B4-BF00-471C-C6DB4A49EC70}"/>
              </a:ext>
            </a:extLst>
          </p:cNvPr>
          <p:cNvSpPr>
            <a:spLocks noGrp="1"/>
          </p:cNvSpPr>
          <p:nvPr>
            <p:ph type="sldNum" sz="quarter" idx="12"/>
          </p:nvPr>
        </p:nvSpPr>
        <p:spPr/>
        <p:txBody>
          <a:bodyPr/>
          <a:lstStyle/>
          <a:p>
            <a:fld id="{B49D71B6-C918-584A-AB34-6329EF104F02}" type="slidenum">
              <a:rPr lang="en-US" smtClean="0"/>
              <a:t>‹#›</a:t>
            </a:fld>
            <a:endParaRPr lang="en-US"/>
          </a:p>
        </p:txBody>
      </p:sp>
    </p:spTree>
    <p:extLst>
      <p:ext uri="{BB962C8B-B14F-4D97-AF65-F5344CB8AC3E}">
        <p14:creationId xmlns:p14="http://schemas.microsoft.com/office/powerpoint/2010/main" val="4151008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D5C02-67AD-CBEC-C797-EE70817F4C2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C562F8F-F681-6042-707D-B1788BF46F1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31B81BE-BB14-C50D-1A38-E1B8658353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EA59BC6-136A-39D4-16CF-A5F82FEC8165}"/>
              </a:ext>
            </a:extLst>
          </p:cNvPr>
          <p:cNvSpPr>
            <a:spLocks noGrp="1"/>
          </p:cNvSpPr>
          <p:nvPr>
            <p:ph type="dt" sz="half" idx="10"/>
          </p:nvPr>
        </p:nvSpPr>
        <p:spPr/>
        <p:txBody>
          <a:bodyPr/>
          <a:lstStyle/>
          <a:p>
            <a:fld id="{867A8F95-B3E8-F34A-BDA8-8262C76C24C2}" type="datetimeFigureOut">
              <a:rPr lang="en-US" smtClean="0"/>
              <a:t>5/10/2024</a:t>
            </a:fld>
            <a:endParaRPr lang="en-US"/>
          </a:p>
        </p:txBody>
      </p:sp>
      <p:sp>
        <p:nvSpPr>
          <p:cNvPr id="6" name="Footer Placeholder 5">
            <a:extLst>
              <a:ext uri="{FF2B5EF4-FFF2-40B4-BE49-F238E27FC236}">
                <a16:creationId xmlns:a16="http://schemas.microsoft.com/office/drawing/2014/main" id="{C38ABDDC-E348-FC94-1687-C121A6B132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EBF57-233D-EBA7-15F2-4BC798616CEA}"/>
              </a:ext>
            </a:extLst>
          </p:cNvPr>
          <p:cNvSpPr>
            <a:spLocks noGrp="1"/>
          </p:cNvSpPr>
          <p:nvPr>
            <p:ph type="sldNum" sz="quarter" idx="12"/>
          </p:nvPr>
        </p:nvSpPr>
        <p:spPr/>
        <p:txBody>
          <a:bodyPr/>
          <a:lstStyle/>
          <a:p>
            <a:fld id="{B49D71B6-C918-584A-AB34-6329EF104F02}" type="slidenum">
              <a:rPr lang="en-US" smtClean="0"/>
              <a:t>‹#›</a:t>
            </a:fld>
            <a:endParaRPr lang="en-US"/>
          </a:p>
        </p:txBody>
      </p:sp>
    </p:spTree>
    <p:extLst>
      <p:ext uri="{BB962C8B-B14F-4D97-AF65-F5344CB8AC3E}">
        <p14:creationId xmlns:p14="http://schemas.microsoft.com/office/powerpoint/2010/main" val="1824198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E28E2-C961-A135-E3E6-D321EF54036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D73711-0AAB-5FDB-FED8-3DB36FCE46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15BCA73-54BC-8129-5814-E7E2E134387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6841963-106C-AFC0-C209-BD5779CDDC3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6C0CDE2-4844-0FF1-8907-CBC02F57766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29035F7C-4A5D-04FE-1293-0DEA33D18C17}"/>
              </a:ext>
            </a:extLst>
          </p:cNvPr>
          <p:cNvSpPr>
            <a:spLocks noGrp="1"/>
          </p:cNvSpPr>
          <p:nvPr>
            <p:ph type="dt" sz="half" idx="10"/>
          </p:nvPr>
        </p:nvSpPr>
        <p:spPr/>
        <p:txBody>
          <a:bodyPr/>
          <a:lstStyle/>
          <a:p>
            <a:fld id="{867A8F95-B3E8-F34A-BDA8-8262C76C24C2}" type="datetimeFigureOut">
              <a:rPr lang="en-US" smtClean="0"/>
              <a:t>5/10/2024</a:t>
            </a:fld>
            <a:endParaRPr lang="en-US"/>
          </a:p>
        </p:txBody>
      </p:sp>
      <p:sp>
        <p:nvSpPr>
          <p:cNvPr id="8" name="Footer Placeholder 7">
            <a:extLst>
              <a:ext uri="{FF2B5EF4-FFF2-40B4-BE49-F238E27FC236}">
                <a16:creationId xmlns:a16="http://schemas.microsoft.com/office/drawing/2014/main" id="{58EEC419-62C7-6E43-518D-24D85CF7669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5BF9592-95D6-0653-C842-4470192FD6FE}"/>
              </a:ext>
            </a:extLst>
          </p:cNvPr>
          <p:cNvSpPr>
            <a:spLocks noGrp="1"/>
          </p:cNvSpPr>
          <p:nvPr>
            <p:ph type="sldNum" sz="quarter" idx="12"/>
          </p:nvPr>
        </p:nvSpPr>
        <p:spPr/>
        <p:txBody>
          <a:bodyPr/>
          <a:lstStyle/>
          <a:p>
            <a:fld id="{B49D71B6-C918-584A-AB34-6329EF104F02}" type="slidenum">
              <a:rPr lang="en-US" smtClean="0"/>
              <a:t>‹#›</a:t>
            </a:fld>
            <a:endParaRPr lang="en-US"/>
          </a:p>
        </p:txBody>
      </p:sp>
    </p:spTree>
    <p:extLst>
      <p:ext uri="{BB962C8B-B14F-4D97-AF65-F5344CB8AC3E}">
        <p14:creationId xmlns:p14="http://schemas.microsoft.com/office/powerpoint/2010/main" val="3335940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5E0E7-4060-3B47-5C8B-7B255442AC68}"/>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3ACFE3B-BA49-96D1-D0C8-5C7DD5EC9F12}"/>
              </a:ext>
            </a:extLst>
          </p:cNvPr>
          <p:cNvSpPr>
            <a:spLocks noGrp="1"/>
          </p:cNvSpPr>
          <p:nvPr>
            <p:ph type="dt" sz="half" idx="10"/>
          </p:nvPr>
        </p:nvSpPr>
        <p:spPr/>
        <p:txBody>
          <a:bodyPr/>
          <a:lstStyle/>
          <a:p>
            <a:fld id="{867A8F95-B3E8-F34A-BDA8-8262C76C24C2}" type="datetimeFigureOut">
              <a:rPr lang="en-US" smtClean="0"/>
              <a:t>5/10/2024</a:t>
            </a:fld>
            <a:endParaRPr lang="en-US"/>
          </a:p>
        </p:txBody>
      </p:sp>
      <p:sp>
        <p:nvSpPr>
          <p:cNvPr id="4" name="Footer Placeholder 3">
            <a:extLst>
              <a:ext uri="{FF2B5EF4-FFF2-40B4-BE49-F238E27FC236}">
                <a16:creationId xmlns:a16="http://schemas.microsoft.com/office/drawing/2014/main" id="{0A76817D-52E1-7382-BB72-4EA3E86D06B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1E897D9-3F9F-2788-BDD6-6E7E7AD4B170}"/>
              </a:ext>
            </a:extLst>
          </p:cNvPr>
          <p:cNvSpPr>
            <a:spLocks noGrp="1"/>
          </p:cNvSpPr>
          <p:nvPr>
            <p:ph type="sldNum" sz="quarter" idx="12"/>
          </p:nvPr>
        </p:nvSpPr>
        <p:spPr/>
        <p:txBody>
          <a:bodyPr/>
          <a:lstStyle/>
          <a:p>
            <a:fld id="{B49D71B6-C918-584A-AB34-6329EF104F02}" type="slidenum">
              <a:rPr lang="en-US" smtClean="0"/>
              <a:t>‹#›</a:t>
            </a:fld>
            <a:endParaRPr lang="en-US"/>
          </a:p>
        </p:txBody>
      </p:sp>
    </p:spTree>
    <p:extLst>
      <p:ext uri="{BB962C8B-B14F-4D97-AF65-F5344CB8AC3E}">
        <p14:creationId xmlns:p14="http://schemas.microsoft.com/office/powerpoint/2010/main" val="873671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D34116A-D6D9-751E-3BD3-81061DBEBBCD}"/>
              </a:ext>
            </a:extLst>
          </p:cNvPr>
          <p:cNvSpPr>
            <a:spLocks noGrp="1"/>
          </p:cNvSpPr>
          <p:nvPr>
            <p:ph type="dt" sz="half" idx="10"/>
          </p:nvPr>
        </p:nvSpPr>
        <p:spPr/>
        <p:txBody>
          <a:bodyPr/>
          <a:lstStyle/>
          <a:p>
            <a:fld id="{867A8F95-B3E8-F34A-BDA8-8262C76C24C2}" type="datetimeFigureOut">
              <a:rPr lang="en-US" smtClean="0"/>
              <a:t>5/10/2024</a:t>
            </a:fld>
            <a:endParaRPr lang="en-US"/>
          </a:p>
        </p:txBody>
      </p:sp>
      <p:sp>
        <p:nvSpPr>
          <p:cNvPr id="3" name="Footer Placeholder 2">
            <a:extLst>
              <a:ext uri="{FF2B5EF4-FFF2-40B4-BE49-F238E27FC236}">
                <a16:creationId xmlns:a16="http://schemas.microsoft.com/office/drawing/2014/main" id="{EA70EDB6-CAAE-0D14-4FF5-BB36194A06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72D5A5C-8257-C82F-6F4A-DE241F27118A}"/>
              </a:ext>
            </a:extLst>
          </p:cNvPr>
          <p:cNvSpPr>
            <a:spLocks noGrp="1"/>
          </p:cNvSpPr>
          <p:nvPr>
            <p:ph type="sldNum" sz="quarter" idx="12"/>
          </p:nvPr>
        </p:nvSpPr>
        <p:spPr/>
        <p:txBody>
          <a:bodyPr/>
          <a:lstStyle/>
          <a:p>
            <a:fld id="{B49D71B6-C918-584A-AB34-6329EF104F02}" type="slidenum">
              <a:rPr lang="en-US" smtClean="0"/>
              <a:t>‹#›</a:t>
            </a:fld>
            <a:endParaRPr lang="en-US"/>
          </a:p>
        </p:txBody>
      </p:sp>
    </p:spTree>
    <p:extLst>
      <p:ext uri="{BB962C8B-B14F-4D97-AF65-F5344CB8AC3E}">
        <p14:creationId xmlns:p14="http://schemas.microsoft.com/office/powerpoint/2010/main" val="2962438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8114D-DB45-644F-358B-EF5D60728C3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764D8B1-5B2A-21B5-0259-8A5E5761F5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254B485-B8E1-87CE-074A-1AECF3515F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2C93A80-4BB7-07DE-9AD5-FCF64B98BF4A}"/>
              </a:ext>
            </a:extLst>
          </p:cNvPr>
          <p:cNvSpPr>
            <a:spLocks noGrp="1"/>
          </p:cNvSpPr>
          <p:nvPr>
            <p:ph type="dt" sz="half" idx="10"/>
          </p:nvPr>
        </p:nvSpPr>
        <p:spPr/>
        <p:txBody>
          <a:bodyPr/>
          <a:lstStyle/>
          <a:p>
            <a:fld id="{867A8F95-B3E8-F34A-BDA8-8262C76C24C2}" type="datetimeFigureOut">
              <a:rPr lang="en-US" smtClean="0"/>
              <a:t>5/10/2024</a:t>
            </a:fld>
            <a:endParaRPr lang="en-US"/>
          </a:p>
        </p:txBody>
      </p:sp>
      <p:sp>
        <p:nvSpPr>
          <p:cNvPr id="6" name="Footer Placeholder 5">
            <a:extLst>
              <a:ext uri="{FF2B5EF4-FFF2-40B4-BE49-F238E27FC236}">
                <a16:creationId xmlns:a16="http://schemas.microsoft.com/office/drawing/2014/main" id="{8DB1C3AF-BC1C-372E-2CB6-6700F6B509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0FF70-08B2-8296-9138-B0113E76C44B}"/>
              </a:ext>
            </a:extLst>
          </p:cNvPr>
          <p:cNvSpPr>
            <a:spLocks noGrp="1"/>
          </p:cNvSpPr>
          <p:nvPr>
            <p:ph type="sldNum" sz="quarter" idx="12"/>
          </p:nvPr>
        </p:nvSpPr>
        <p:spPr/>
        <p:txBody>
          <a:bodyPr/>
          <a:lstStyle/>
          <a:p>
            <a:fld id="{B49D71B6-C918-584A-AB34-6329EF104F02}" type="slidenum">
              <a:rPr lang="en-US" smtClean="0"/>
              <a:t>‹#›</a:t>
            </a:fld>
            <a:endParaRPr lang="en-US"/>
          </a:p>
        </p:txBody>
      </p:sp>
    </p:spTree>
    <p:extLst>
      <p:ext uri="{BB962C8B-B14F-4D97-AF65-F5344CB8AC3E}">
        <p14:creationId xmlns:p14="http://schemas.microsoft.com/office/powerpoint/2010/main" val="3014890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D30A8-2BF0-4D81-A777-29D6C0AB3DA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075CE86-A9E2-159D-09FC-9626EB14AC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58D56BB-19E3-06A0-EDA6-9C75BA1121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B6914EE-6B12-E564-DDC9-C32B57A3F99E}"/>
              </a:ext>
            </a:extLst>
          </p:cNvPr>
          <p:cNvSpPr>
            <a:spLocks noGrp="1"/>
          </p:cNvSpPr>
          <p:nvPr>
            <p:ph type="dt" sz="half" idx="10"/>
          </p:nvPr>
        </p:nvSpPr>
        <p:spPr/>
        <p:txBody>
          <a:bodyPr/>
          <a:lstStyle/>
          <a:p>
            <a:fld id="{867A8F95-B3E8-F34A-BDA8-8262C76C24C2}" type="datetimeFigureOut">
              <a:rPr lang="en-US" smtClean="0"/>
              <a:t>5/10/2024</a:t>
            </a:fld>
            <a:endParaRPr lang="en-US"/>
          </a:p>
        </p:txBody>
      </p:sp>
      <p:sp>
        <p:nvSpPr>
          <p:cNvPr id="6" name="Footer Placeholder 5">
            <a:extLst>
              <a:ext uri="{FF2B5EF4-FFF2-40B4-BE49-F238E27FC236}">
                <a16:creationId xmlns:a16="http://schemas.microsoft.com/office/drawing/2014/main" id="{4D9E8553-3966-3C24-60EE-B45D2F2867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3FBD1D-63F2-5336-DE6B-F4D93EF8ED0C}"/>
              </a:ext>
            </a:extLst>
          </p:cNvPr>
          <p:cNvSpPr>
            <a:spLocks noGrp="1"/>
          </p:cNvSpPr>
          <p:nvPr>
            <p:ph type="sldNum" sz="quarter" idx="12"/>
          </p:nvPr>
        </p:nvSpPr>
        <p:spPr/>
        <p:txBody>
          <a:bodyPr/>
          <a:lstStyle/>
          <a:p>
            <a:fld id="{B49D71B6-C918-584A-AB34-6329EF104F02}" type="slidenum">
              <a:rPr lang="en-US" smtClean="0"/>
              <a:t>‹#›</a:t>
            </a:fld>
            <a:endParaRPr lang="en-US"/>
          </a:p>
        </p:txBody>
      </p:sp>
    </p:spTree>
    <p:extLst>
      <p:ext uri="{BB962C8B-B14F-4D97-AF65-F5344CB8AC3E}">
        <p14:creationId xmlns:p14="http://schemas.microsoft.com/office/powerpoint/2010/main" val="3651754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BEC2BC-ACE7-12DE-2D92-E7270B98A9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CFB71B8-526C-7E2C-C7E3-08D8C31194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DC7334-A6A8-DAC0-168D-EF789EBB90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67A8F95-B3E8-F34A-BDA8-8262C76C24C2}" type="datetimeFigureOut">
              <a:rPr lang="en-US" smtClean="0"/>
              <a:t>5/10/2024</a:t>
            </a:fld>
            <a:endParaRPr lang="en-US"/>
          </a:p>
        </p:txBody>
      </p:sp>
      <p:sp>
        <p:nvSpPr>
          <p:cNvPr id="5" name="Footer Placeholder 4">
            <a:extLst>
              <a:ext uri="{FF2B5EF4-FFF2-40B4-BE49-F238E27FC236}">
                <a16:creationId xmlns:a16="http://schemas.microsoft.com/office/drawing/2014/main" id="{1610EF29-EF89-37A3-D262-ADCD093EFF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6414555-01B0-6F81-B825-3ABFB513B4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49D71B6-C918-584A-AB34-6329EF104F02}" type="slidenum">
              <a:rPr lang="en-US" smtClean="0"/>
              <a:t>‹#›</a:t>
            </a:fld>
            <a:endParaRPr lang="en-US"/>
          </a:p>
        </p:txBody>
      </p:sp>
    </p:spTree>
    <p:extLst>
      <p:ext uri="{BB962C8B-B14F-4D97-AF65-F5344CB8AC3E}">
        <p14:creationId xmlns:p14="http://schemas.microsoft.com/office/powerpoint/2010/main" val="16137524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4.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3.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8.png"/><Relationship Id="rId11" Type="http://schemas.openxmlformats.org/officeDocument/2006/relationships/image" Target="../media/image42.png"/><Relationship Id="rId5" Type="http://schemas.openxmlformats.org/officeDocument/2006/relationships/image" Target="../media/image37.pn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6.png"/><Relationship Id="rId9" Type="http://schemas.openxmlformats.org/officeDocument/2006/relationships/image" Target="../media/image33.png"/><Relationship Id="rId1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jpeg"/><Relationship Id="rId7"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2B473A4-1E9D-5B29-6114-8DA19288BD60}"/>
              </a:ext>
            </a:extLst>
          </p:cNvPr>
          <p:cNvSpPr>
            <a:spLocks noGrp="1"/>
          </p:cNvSpPr>
          <p:nvPr>
            <p:ph type="ctrTitle"/>
          </p:nvPr>
        </p:nvSpPr>
        <p:spPr>
          <a:xfrm>
            <a:off x="1524000" y="-1008530"/>
            <a:ext cx="9144000" cy="1008529"/>
          </a:xfrm>
        </p:spPr>
        <p:txBody>
          <a:bodyPr vert="horz" lIns="91440" tIns="45720" rIns="91440" bIns="45720" rtlCol="0" anchor="b">
            <a:normAutofit/>
          </a:bodyPr>
          <a:lstStyle/>
          <a:p>
            <a:r>
              <a:rPr lang="en-US" dirty="0"/>
              <a:t>The Industrial Revolution</a:t>
            </a:r>
          </a:p>
        </p:txBody>
      </p:sp>
      <p:sp>
        <p:nvSpPr>
          <p:cNvPr id="10" name="Rectangle 9" descr="A slide background showing a Windmill against a blue sky, surrounded by green trees. ">
            <a:extLst>
              <a:ext uri="{FF2B5EF4-FFF2-40B4-BE49-F238E27FC236}">
                <a16:creationId xmlns:a16="http://schemas.microsoft.com/office/drawing/2014/main" id="{3B238893-5A2C-2FA9-5D6E-BC40FB9FE3BB}"/>
              </a:ext>
            </a:extLst>
          </p:cNvPr>
          <p:cNvSpPr/>
          <p:nvPr/>
        </p:nvSpPr>
        <p:spPr>
          <a:xfrm>
            <a:off x="0" y="0"/>
            <a:ext cx="1219200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title that reads, The Industrial Revolution.">
            <a:extLst>
              <a:ext uri="{FF2B5EF4-FFF2-40B4-BE49-F238E27FC236}">
                <a16:creationId xmlns:a16="http://schemas.microsoft.com/office/drawing/2014/main" id="{AC917723-D523-11C1-8FFA-F20392B574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80" y="720"/>
            <a:ext cx="12193280" cy="6857280"/>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DF1A8BE-9891-2C53-AA06-D96C2AF49273}"/>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35B0A888-7BFA-6C5F-7B39-E9ACCAF31C5B}"/>
              </a:ext>
            </a:extLst>
          </p:cNvPr>
          <p:cNvSpPr>
            <a:spLocks noGrp="1"/>
          </p:cNvSpPr>
          <p:nvPr>
            <p:ph type="ctrTitle"/>
          </p:nvPr>
        </p:nvSpPr>
        <p:spPr>
          <a:xfrm>
            <a:off x="1524000" y="-1267832"/>
            <a:ext cx="9144000" cy="1267832"/>
          </a:xfrm>
        </p:spPr>
        <p:txBody>
          <a:bodyPr vert="horz" lIns="91440" tIns="45720" rIns="91440" bIns="45720" rtlCol="0" anchor="b">
            <a:normAutofit/>
          </a:bodyPr>
          <a:lstStyle/>
          <a:p>
            <a:r>
              <a:rPr lang="en-US" dirty="0"/>
              <a:t>The Railway</a:t>
            </a:r>
          </a:p>
        </p:txBody>
      </p:sp>
      <p:sp>
        <p:nvSpPr>
          <p:cNvPr id="4" name="Title 1">
            <a:extLst>
              <a:ext uri="{FF2B5EF4-FFF2-40B4-BE49-F238E27FC236}">
                <a16:creationId xmlns:a16="http://schemas.microsoft.com/office/drawing/2014/main" id="{290BB2B5-B4A5-AC0D-9CA6-C25004D32D99}"/>
              </a:ext>
            </a:extLst>
          </p:cNvPr>
          <p:cNvSpPr txBox="1">
            <a:spLocks/>
          </p:cNvSpPr>
          <p:nvPr/>
        </p:nvSpPr>
        <p:spPr>
          <a:xfrm>
            <a:off x="521455" y="460767"/>
            <a:ext cx="3877826" cy="5306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900" dirty="0">
                <a:ln w="12700">
                  <a:noFill/>
                </a:ln>
                <a:latin typeface="Superclarendon Rg" panose="02060605060000020003" pitchFamily="18" charset="77"/>
              </a:rPr>
              <a:t>The Railway</a:t>
            </a:r>
          </a:p>
        </p:txBody>
      </p:sp>
      <p:sp>
        <p:nvSpPr>
          <p:cNvPr id="3" name="TextBox 2">
            <a:extLst>
              <a:ext uri="{FF2B5EF4-FFF2-40B4-BE49-F238E27FC236}">
                <a16:creationId xmlns:a16="http://schemas.microsoft.com/office/drawing/2014/main" id="{6C67019C-0B60-B680-60C0-F045B82132E6}"/>
              </a:ext>
            </a:extLst>
          </p:cNvPr>
          <p:cNvSpPr txBox="1"/>
          <p:nvPr/>
        </p:nvSpPr>
        <p:spPr>
          <a:xfrm>
            <a:off x="521454" y="962846"/>
            <a:ext cx="10814417" cy="1358064"/>
          </a:xfrm>
          <a:prstGeom prst="rect">
            <a:avLst/>
          </a:prstGeom>
          <a:noFill/>
        </p:spPr>
        <p:txBody>
          <a:bodyPr wrap="square">
            <a:spAutoFit/>
          </a:bodyPr>
          <a:lstStyle/>
          <a:p>
            <a:pPr>
              <a:lnSpc>
                <a:spcPct val="150000"/>
              </a:lnSpc>
            </a:pPr>
            <a:r>
              <a:rPr lang="en-US" sz="1400" dirty="0">
                <a:latin typeface="Linkpen 17a Print" panose="03050602060000000000" pitchFamily="66" charset="77"/>
              </a:rPr>
              <a:t>In 1846, the first train station finally opened in Ipswich. Located near Croft Street, the line ran all the way to Colchester, with connections to London. Housing was built up around the station to accommodate the large number of workers who were traveling to and working in Ipswich – some of which still exist today!</a:t>
            </a:r>
          </a:p>
        </p:txBody>
      </p:sp>
      <p:grpSp>
        <p:nvGrpSpPr>
          <p:cNvPr id="18" name="Group 17" descr="An old black and white photograph of the first train station in Ipswich. In front of it is a bus and its driver.">
            <a:extLst>
              <a:ext uri="{FF2B5EF4-FFF2-40B4-BE49-F238E27FC236}">
                <a16:creationId xmlns:a16="http://schemas.microsoft.com/office/drawing/2014/main" id="{CC92F2E8-A57D-FB15-DF12-1F646B2C9F95}"/>
              </a:ext>
            </a:extLst>
          </p:cNvPr>
          <p:cNvGrpSpPr/>
          <p:nvPr/>
        </p:nvGrpSpPr>
        <p:grpSpPr>
          <a:xfrm>
            <a:off x="1637321" y="2540249"/>
            <a:ext cx="2978072" cy="2090519"/>
            <a:chOff x="1637321" y="2540249"/>
            <a:chExt cx="2978072" cy="2090519"/>
          </a:xfrm>
        </p:grpSpPr>
        <p:pic>
          <p:nvPicPr>
            <p:cNvPr id="9" name="Picture 8" descr="A black and white photo of a bus&#10;&#10;Description automatically generated">
              <a:extLst>
                <a:ext uri="{FF2B5EF4-FFF2-40B4-BE49-F238E27FC236}">
                  <a16:creationId xmlns:a16="http://schemas.microsoft.com/office/drawing/2014/main" id="{F866ADD3-50B0-D0B9-D5C7-8A61B82EBC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4088" y="2575677"/>
              <a:ext cx="2901305" cy="2055091"/>
            </a:xfrm>
            <a:prstGeom prst="rect">
              <a:avLst/>
            </a:prstGeom>
            <a:ln w="28575">
              <a:solidFill>
                <a:schemeClr val="tx1"/>
              </a:solidFill>
            </a:ln>
          </p:spPr>
        </p:pic>
        <p:sp>
          <p:nvSpPr>
            <p:cNvPr id="13" name="TextBox 12">
              <a:extLst>
                <a:ext uri="{FF2B5EF4-FFF2-40B4-BE49-F238E27FC236}">
                  <a16:creationId xmlns:a16="http://schemas.microsoft.com/office/drawing/2014/main" id="{A54C60A0-29E4-2598-F27E-221220A3CAC1}"/>
                </a:ext>
              </a:extLst>
            </p:cNvPr>
            <p:cNvSpPr txBox="1"/>
            <p:nvPr/>
          </p:nvSpPr>
          <p:spPr>
            <a:xfrm>
              <a:off x="1637321" y="2540249"/>
              <a:ext cx="2841468" cy="200055"/>
            </a:xfrm>
            <a:prstGeom prst="rect">
              <a:avLst/>
            </a:prstGeom>
            <a:noFill/>
          </p:spPr>
          <p:txBody>
            <a:bodyPr wrap="square">
              <a:spAutoFit/>
            </a:bodyPr>
            <a:lstStyle/>
            <a:p>
              <a:r>
                <a:rPr lang="en-GB" sz="700" dirty="0">
                  <a:solidFill>
                    <a:schemeClr val="bg1">
                      <a:lumMod val="75000"/>
                    </a:schemeClr>
                  </a:solidFill>
                  <a:latin typeface="Arial" panose="020B0604020202020204" pitchFamily="34" charset="0"/>
                  <a:cs typeface="Arial" panose="020B0604020202020204" pitchFamily="34" charset="0"/>
                </a:rPr>
                <a:t>© </a:t>
              </a:r>
              <a:r>
                <a:rPr lang="en-GB" sz="700" dirty="0" err="1">
                  <a:solidFill>
                    <a:schemeClr val="bg1">
                      <a:lumMod val="75000"/>
                    </a:schemeClr>
                  </a:solidFill>
                  <a:latin typeface="Arial" panose="020B0604020202020204" pitchFamily="34" charset="0"/>
                  <a:cs typeface="Arial" panose="020B0604020202020204" pitchFamily="34" charset="0"/>
                </a:rPr>
                <a:t>Alamy</a:t>
              </a:r>
              <a:r>
                <a:rPr lang="en-GB" sz="700" dirty="0">
                  <a:solidFill>
                    <a:schemeClr val="bg1">
                      <a:lumMod val="75000"/>
                    </a:schemeClr>
                  </a:solidFill>
                  <a:latin typeface="Arial" panose="020B0604020202020204" pitchFamily="34" charset="0"/>
                  <a:cs typeface="Arial" panose="020B0604020202020204" pitchFamily="34" charset="0"/>
                </a:rPr>
                <a:t> ref: PXAD35</a:t>
              </a:r>
            </a:p>
          </p:txBody>
        </p:sp>
      </p:grpSp>
      <p:sp>
        <p:nvSpPr>
          <p:cNvPr id="8" name="TextBox 7">
            <a:extLst>
              <a:ext uri="{FF2B5EF4-FFF2-40B4-BE49-F238E27FC236}">
                <a16:creationId xmlns:a16="http://schemas.microsoft.com/office/drawing/2014/main" id="{A82286E0-2617-860F-366C-5057C0556F05}"/>
              </a:ext>
            </a:extLst>
          </p:cNvPr>
          <p:cNvSpPr txBox="1"/>
          <p:nvPr/>
        </p:nvSpPr>
        <p:spPr>
          <a:xfrm>
            <a:off x="4684344" y="2418885"/>
            <a:ext cx="2128186" cy="1358064"/>
          </a:xfrm>
          <a:prstGeom prst="rect">
            <a:avLst/>
          </a:prstGeom>
          <a:noFill/>
        </p:spPr>
        <p:txBody>
          <a:bodyPr wrap="square">
            <a:spAutoFit/>
          </a:bodyPr>
          <a:lstStyle/>
          <a:p>
            <a:pPr algn="ctr">
              <a:lnSpc>
                <a:spcPct val="150000"/>
              </a:lnSpc>
            </a:pPr>
            <a:r>
              <a:rPr lang="en-US" sz="1400" dirty="0">
                <a:latin typeface="Linkpen 17a Print" panose="03050602060000000000" pitchFamily="66" charset="77"/>
              </a:rPr>
              <a:t>In 1860 the station was moved to where it currently stands. </a:t>
            </a:r>
          </a:p>
        </p:txBody>
      </p:sp>
      <p:grpSp>
        <p:nvGrpSpPr>
          <p:cNvPr id="19" name="Group 18" descr="A colour photograph of Ipswich train station today.">
            <a:extLst>
              <a:ext uri="{FF2B5EF4-FFF2-40B4-BE49-F238E27FC236}">
                <a16:creationId xmlns:a16="http://schemas.microsoft.com/office/drawing/2014/main" id="{D44F6075-7D55-64EB-34A1-F6FF87034240}"/>
              </a:ext>
            </a:extLst>
          </p:cNvPr>
          <p:cNvGrpSpPr/>
          <p:nvPr/>
        </p:nvGrpSpPr>
        <p:grpSpPr>
          <a:xfrm>
            <a:off x="6856023" y="2536926"/>
            <a:ext cx="3237108" cy="2088954"/>
            <a:chOff x="6856023" y="2536926"/>
            <a:chExt cx="3237108" cy="2088954"/>
          </a:xfrm>
        </p:grpSpPr>
        <p:pic>
          <p:nvPicPr>
            <p:cNvPr id="10" name="Picture 9" descr="A building with a sign on the front&#10;&#10;Description automatically generated">
              <a:extLst>
                <a:ext uri="{FF2B5EF4-FFF2-40B4-BE49-F238E27FC236}">
                  <a16:creationId xmlns:a16="http://schemas.microsoft.com/office/drawing/2014/main" id="{DF013109-695A-7DD8-325F-91F58D58F87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6684" y="2572087"/>
              <a:ext cx="3166447" cy="2053793"/>
            </a:xfrm>
            <a:prstGeom prst="rect">
              <a:avLst/>
            </a:prstGeom>
            <a:ln w="28575">
              <a:solidFill>
                <a:schemeClr val="tx1"/>
              </a:solidFill>
            </a:ln>
          </p:spPr>
        </p:pic>
        <p:sp>
          <p:nvSpPr>
            <p:cNvPr id="12" name="TextBox 11">
              <a:extLst>
                <a:ext uri="{FF2B5EF4-FFF2-40B4-BE49-F238E27FC236}">
                  <a16:creationId xmlns:a16="http://schemas.microsoft.com/office/drawing/2014/main" id="{A78CC0EF-19B0-2DE9-A483-597E2A3646E9}"/>
                </a:ext>
              </a:extLst>
            </p:cNvPr>
            <p:cNvSpPr txBox="1"/>
            <p:nvPr/>
          </p:nvSpPr>
          <p:spPr>
            <a:xfrm>
              <a:off x="6856023" y="2536926"/>
              <a:ext cx="2841468" cy="200055"/>
            </a:xfrm>
            <a:prstGeom prst="rect">
              <a:avLst/>
            </a:prstGeom>
            <a:noFill/>
          </p:spPr>
          <p:txBody>
            <a:bodyPr wrap="square">
              <a:spAutoFit/>
            </a:bodyPr>
            <a:lstStyle/>
            <a:p>
              <a:r>
                <a:rPr lang="en-GB" sz="700" dirty="0">
                  <a:solidFill>
                    <a:schemeClr val="bg1">
                      <a:lumMod val="75000"/>
                    </a:schemeClr>
                  </a:solidFill>
                  <a:latin typeface="Arial" panose="020B0604020202020204" pitchFamily="34" charset="0"/>
                  <a:cs typeface="Arial" panose="020B0604020202020204" pitchFamily="34" charset="0"/>
                </a:rPr>
                <a:t>© Historic England Archive Ref: EHC01/314/58/36</a:t>
              </a:r>
            </a:p>
          </p:txBody>
        </p:sp>
      </p:grpSp>
      <p:pic>
        <p:nvPicPr>
          <p:cNvPr id="15" name="Picture 14" descr="An illustration of a victorian train wagon.">
            <a:extLst>
              <a:ext uri="{FF2B5EF4-FFF2-40B4-BE49-F238E27FC236}">
                <a16:creationId xmlns:a16="http://schemas.microsoft.com/office/drawing/2014/main" id="{AF30EEF2-0B81-2628-4729-7D0750DA647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2"/>
          <a:stretch/>
        </p:blipFill>
        <p:spPr>
          <a:xfrm>
            <a:off x="-7705" y="2948594"/>
            <a:ext cx="2472854" cy="2691251"/>
          </a:xfrm>
          <a:prstGeom prst="rect">
            <a:avLst/>
          </a:prstGeom>
        </p:spPr>
      </p:pic>
      <p:grpSp>
        <p:nvGrpSpPr>
          <p:cNvPr id="7" name="Group 6" descr="An illustration of a victorian train wagon with an arrow pointing from the old photograph of Ipswich train station, to the a photograph of Ipswich train station today. ">
            <a:extLst>
              <a:ext uri="{FF2B5EF4-FFF2-40B4-BE49-F238E27FC236}">
                <a16:creationId xmlns:a16="http://schemas.microsoft.com/office/drawing/2014/main" id="{AA40E45D-A508-C0A1-B8C8-65D064CC11D6}"/>
              </a:ext>
            </a:extLst>
          </p:cNvPr>
          <p:cNvGrpSpPr/>
          <p:nvPr/>
        </p:nvGrpSpPr>
        <p:grpSpPr>
          <a:xfrm>
            <a:off x="3900684" y="3067291"/>
            <a:ext cx="3870306" cy="2562048"/>
            <a:chOff x="3900684" y="3067291"/>
            <a:chExt cx="3870306" cy="2562048"/>
          </a:xfrm>
        </p:grpSpPr>
        <p:pic>
          <p:nvPicPr>
            <p:cNvPr id="6" name="Picture 5" descr="An illustration of a victorian train wagon with an arrow pointing to the next photo">
              <a:extLst>
                <a:ext uri="{FF2B5EF4-FFF2-40B4-BE49-F238E27FC236}">
                  <a16:creationId xmlns:a16="http://schemas.microsoft.com/office/drawing/2014/main" id="{8114C8E2-C793-9369-B803-B2014A801AA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00684" y="3067291"/>
              <a:ext cx="3870306" cy="2562048"/>
            </a:xfrm>
            <a:prstGeom prst="rect">
              <a:avLst/>
            </a:prstGeom>
          </p:spPr>
        </p:pic>
        <p:sp>
          <p:nvSpPr>
            <p:cNvPr id="11" name="Right Arrow 10" descr="A orange arrow pointing from the old photograph of Ipswich train station, to the a photograph of Ipswich train station today. ">
              <a:extLst>
                <a:ext uri="{FF2B5EF4-FFF2-40B4-BE49-F238E27FC236}">
                  <a16:creationId xmlns:a16="http://schemas.microsoft.com/office/drawing/2014/main" id="{0190A824-7ED4-C143-C22D-1676A103618F}"/>
                </a:ext>
              </a:extLst>
            </p:cNvPr>
            <p:cNvSpPr/>
            <p:nvPr/>
          </p:nvSpPr>
          <p:spPr>
            <a:xfrm>
              <a:off x="4399280" y="3685372"/>
              <a:ext cx="3088483" cy="618561"/>
            </a:xfrm>
            <a:prstGeom prst="rightArrow">
              <a:avLst/>
            </a:prstGeom>
            <a:solidFill>
              <a:srgbClr val="F595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descr="An illustration of a victorian train.">
            <a:extLst>
              <a:ext uri="{FF2B5EF4-FFF2-40B4-BE49-F238E27FC236}">
                <a16:creationId xmlns:a16="http://schemas.microsoft.com/office/drawing/2014/main" id="{3070A8F9-54BF-EA78-90EE-C6831C18907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609878" y="2343230"/>
            <a:ext cx="3870306" cy="3286109"/>
          </a:xfrm>
          <a:prstGeom prst="rect">
            <a:avLst/>
          </a:prstGeom>
        </p:spPr>
      </p:pic>
      <p:sp>
        <p:nvSpPr>
          <p:cNvPr id="16" name="TextBox 15">
            <a:extLst>
              <a:ext uri="{FF2B5EF4-FFF2-40B4-BE49-F238E27FC236}">
                <a16:creationId xmlns:a16="http://schemas.microsoft.com/office/drawing/2014/main" id="{F70FA62B-3207-1552-6419-83BEB6E366A3}"/>
              </a:ext>
            </a:extLst>
          </p:cNvPr>
          <p:cNvSpPr txBox="1"/>
          <p:nvPr/>
        </p:nvSpPr>
        <p:spPr>
          <a:xfrm>
            <a:off x="2245535" y="5540989"/>
            <a:ext cx="7235477" cy="830997"/>
          </a:xfrm>
          <a:prstGeom prst="rect">
            <a:avLst/>
          </a:prstGeom>
          <a:noFill/>
        </p:spPr>
        <p:txBody>
          <a:bodyPr wrap="square">
            <a:spAutoFit/>
          </a:bodyPr>
          <a:lstStyle/>
          <a:p>
            <a:pPr algn="ctr"/>
            <a:r>
              <a:rPr lang="en-GB" sz="2400" dirty="0">
                <a:solidFill>
                  <a:srgbClr val="F49421"/>
                </a:solidFill>
                <a:latin typeface="Superclarendon Rg" panose="02000505080000020003" pitchFamily="2" charset="77"/>
              </a:rPr>
              <a:t>Why do you think the railway helped the city of Ipswich to develop and grow?</a:t>
            </a:r>
          </a:p>
        </p:txBody>
      </p:sp>
      <p:pic>
        <p:nvPicPr>
          <p:cNvPr id="2" name="Picture 1">
            <a:extLst>
              <a:ext uri="{FF2B5EF4-FFF2-40B4-BE49-F238E27FC236}">
                <a16:creationId xmlns:a16="http://schemas.microsoft.com/office/drawing/2014/main" id="{03914035-8B21-25E5-6127-EA5F720F784A}"/>
              </a:ext>
              <a:ext uri="{C183D7F6-B498-43B3-948B-1728B52AA6E4}">
                <adec:decorative xmlns:adec="http://schemas.microsoft.com/office/drawing/2017/decorative" val="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463514" y="5428526"/>
            <a:ext cx="1742278" cy="1428031"/>
          </a:xfrm>
          <a:prstGeom prst="rect">
            <a:avLst/>
          </a:prstGeom>
        </p:spPr>
      </p:pic>
    </p:spTree>
    <p:extLst>
      <p:ext uri="{BB962C8B-B14F-4D97-AF65-F5344CB8AC3E}">
        <p14:creationId xmlns:p14="http://schemas.microsoft.com/office/powerpoint/2010/main" val="298742332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 presetClass="entr" presetSubtype="8" fill="hold" nodeType="after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20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16" dur="20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2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20" dur="20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50000">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14:bounceEnd="50000">
                                          <p:cBhvr additive="base">
                                            <p:cTn id="23" dur="20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24" dur="2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14:presetBounceEnd="50000">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14:bounceEnd="50000">
                                          <p:cBhvr additive="base">
                                            <p:cTn id="27" dur="20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28" dur="20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14:presetBounceEnd="50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50000">
                                          <p:cBhvr additive="base">
                                            <p:cTn id="31" dur="20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2" dur="20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8"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2000" fill="hold"/>
                                            <p:tgtEl>
                                              <p:spTgt spid="15"/>
                                            </p:tgtEl>
                                            <p:attrNameLst>
                                              <p:attrName>ppt_x</p:attrName>
                                            </p:attrNameLst>
                                          </p:cBhvr>
                                          <p:tavLst>
                                            <p:tav tm="0">
                                              <p:val>
                                                <p:strVal val="0-#ppt_w/2"/>
                                              </p:val>
                                            </p:tav>
                                            <p:tav tm="100000">
                                              <p:val>
                                                <p:strVal val="#ppt_x"/>
                                              </p:val>
                                            </p:tav>
                                          </p:tavLst>
                                        </p:anim>
                                        <p:anim calcmode="lin" valueType="num">
                                          <p:cBhvr additive="base">
                                            <p:cTn id="16" dur="20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000" fill="hold"/>
                                            <p:tgtEl>
                                              <p:spTgt spid="7"/>
                                            </p:tgtEl>
                                            <p:attrNameLst>
                                              <p:attrName>ppt_x</p:attrName>
                                            </p:attrNameLst>
                                          </p:cBhvr>
                                          <p:tavLst>
                                            <p:tav tm="0">
                                              <p:val>
                                                <p:strVal val="0-#ppt_w/2"/>
                                              </p:val>
                                            </p:tav>
                                            <p:tav tm="100000">
                                              <p:val>
                                                <p:strVal val="#ppt_x"/>
                                              </p:val>
                                            </p:tav>
                                          </p:tavLst>
                                        </p:anim>
                                        <p:anim calcmode="lin" valueType="num">
                                          <p:cBhvr additive="base">
                                            <p:cTn id="20" dur="20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2000" fill="hold"/>
                                            <p:tgtEl>
                                              <p:spTgt spid="18"/>
                                            </p:tgtEl>
                                            <p:attrNameLst>
                                              <p:attrName>ppt_x</p:attrName>
                                            </p:attrNameLst>
                                          </p:cBhvr>
                                          <p:tavLst>
                                            <p:tav tm="0">
                                              <p:val>
                                                <p:strVal val="0-#ppt_w/2"/>
                                              </p:val>
                                            </p:tav>
                                            <p:tav tm="100000">
                                              <p:val>
                                                <p:strVal val="#ppt_x"/>
                                              </p:val>
                                            </p:tav>
                                          </p:tavLst>
                                        </p:anim>
                                        <p:anim calcmode="lin" valueType="num">
                                          <p:cBhvr additive="base">
                                            <p:cTn id="24" dur="2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2000" fill="hold"/>
                                            <p:tgtEl>
                                              <p:spTgt spid="19"/>
                                            </p:tgtEl>
                                            <p:attrNameLst>
                                              <p:attrName>ppt_x</p:attrName>
                                            </p:attrNameLst>
                                          </p:cBhvr>
                                          <p:tavLst>
                                            <p:tav tm="0">
                                              <p:val>
                                                <p:strVal val="0-#ppt_w/2"/>
                                              </p:val>
                                            </p:tav>
                                            <p:tav tm="100000">
                                              <p:val>
                                                <p:strVal val="#ppt_x"/>
                                              </p:val>
                                            </p:tav>
                                          </p:tavLst>
                                        </p:anim>
                                        <p:anim calcmode="lin" valueType="num">
                                          <p:cBhvr additive="base">
                                            <p:cTn id="28" dur="20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000" fill="hold"/>
                                            <p:tgtEl>
                                              <p:spTgt spid="14"/>
                                            </p:tgtEl>
                                            <p:attrNameLst>
                                              <p:attrName>ppt_x</p:attrName>
                                            </p:attrNameLst>
                                          </p:cBhvr>
                                          <p:tavLst>
                                            <p:tav tm="0">
                                              <p:val>
                                                <p:strVal val="0-#ppt_w/2"/>
                                              </p:val>
                                            </p:tav>
                                            <p:tav tm="100000">
                                              <p:val>
                                                <p:strVal val="#ppt_x"/>
                                              </p:val>
                                            </p:tav>
                                          </p:tavLst>
                                        </p:anim>
                                        <p:anim calcmode="lin" valueType="num">
                                          <p:cBhvr additive="base">
                                            <p:cTn id="32" dur="20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8" grpId="0"/>
          <p:bldP spid="1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B58F33E-50EB-A684-62FB-C824602CBD3E}"/>
            </a:ext>
          </a:extLst>
        </p:cNvPr>
        <p:cNvGrpSpPr/>
        <p:nvPr/>
      </p:nvGrpSpPr>
      <p:grpSpPr>
        <a:xfrm>
          <a:off x="0" y="0"/>
          <a:ext cx="0" cy="0"/>
          <a:chOff x="0" y="0"/>
          <a:chExt cx="0" cy="0"/>
        </a:xfrm>
      </p:grpSpPr>
      <p:sp>
        <p:nvSpPr>
          <p:cNvPr id="22" name="Title 21">
            <a:extLst>
              <a:ext uri="{FF2B5EF4-FFF2-40B4-BE49-F238E27FC236}">
                <a16:creationId xmlns:a16="http://schemas.microsoft.com/office/drawing/2014/main" id="{12D2F29F-4FDD-F9BA-28CD-6F4D88B9CA78}"/>
              </a:ext>
            </a:extLst>
          </p:cNvPr>
          <p:cNvSpPr>
            <a:spLocks noGrp="1"/>
          </p:cNvSpPr>
          <p:nvPr>
            <p:ph type="ctrTitle"/>
          </p:nvPr>
        </p:nvSpPr>
        <p:spPr>
          <a:xfrm>
            <a:off x="1524000" y="-1250042"/>
            <a:ext cx="9144000" cy="1250042"/>
          </a:xfrm>
        </p:spPr>
        <p:txBody>
          <a:bodyPr vert="horz" lIns="91440" tIns="45720" rIns="91440" bIns="45720" rtlCol="0" anchor="b">
            <a:normAutofit/>
          </a:bodyPr>
          <a:lstStyle/>
          <a:p>
            <a:r>
              <a:rPr lang="en-US" dirty="0"/>
              <a:t>The Workhouse</a:t>
            </a:r>
          </a:p>
        </p:txBody>
      </p:sp>
      <p:pic>
        <p:nvPicPr>
          <p:cNvPr id="20" name="Picture 19">
            <a:extLst>
              <a:ext uri="{FF2B5EF4-FFF2-40B4-BE49-F238E27FC236}">
                <a16:creationId xmlns:a16="http://schemas.microsoft.com/office/drawing/2014/main" id="{04E1FF32-2EC3-A4D1-F671-7807214AF45D}"/>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98238" y="0"/>
            <a:ext cx="1693761" cy="1419422"/>
          </a:xfrm>
          <a:prstGeom prst="rect">
            <a:avLst/>
          </a:prstGeom>
        </p:spPr>
      </p:pic>
      <p:sp>
        <p:nvSpPr>
          <p:cNvPr id="4" name="Title 1">
            <a:extLst>
              <a:ext uri="{FF2B5EF4-FFF2-40B4-BE49-F238E27FC236}">
                <a16:creationId xmlns:a16="http://schemas.microsoft.com/office/drawing/2014/main" id="{57F36FAB-5EA2-1F28-10AE-38CC07ED689B}"/>
              </a:ext>
            </a:extLst>
          </p:cNvPr>
          <p:cNvSpPr txBox="1">
            <a:spLocks/>
          </p:cNvSpPr>
          <p:nvPr/>
        </p:nvSpPr>
        <p:spPr>
          <a:xfrm>
            <a:off x="521455" y="460767"/>
            <a:ext cx="7774714" cy="5306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900" dirty="0">
                <a:ln w="12700">
                  <a:noFill/>
                </a:ln>
                <a:latin typeface="Superclarendon Rg" panose="02060605060000020003" pitchFamily="18" charset="77"/>
              </a:rPr>
              <a:t>The Workhouse</a:t>
            </a:r>
          </a:p>
        </p:txBody>
      </p:sp>
      <p:pic>
        <p:nvPicPr>
          <p:cNvPr id="19" name="Picture 18" descr="An illustration of a young victorian child, wearing a green flat cap, a brown jacket and beige trousers. ">
            <a:extLst>
              <a:ext uri="{FF2B5EF4-FFF2-40B4-BE49-F238E27FC236}">
                <a16:creationId xmlns:a16="http://schemas.microsoft.com/office/drawing/2014/main" id="{C99E5CCB-B30B-4D19-1920-0652B7774D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10159" y="630844"/>
            <a:ext cx="2549490" cy="4070049"/>
          </a:xfrm>
          <a:prstGeom prst="rect">
            <a:avLst/>
          </a:prstGeom>
        </p:spPr>
      </p:pic>
      <p:sp>
        <p:nvSpPr>
          <p:cNvPr id="3" name="TextBox 2">
            <a:extLst>
              <a:ext uri="{FF2B5EF4-FFF2-40B4-BE49-F238E27FC236}">
                <a16:creationId xmlns:a16="http://schemas.microsoft.com/office/drawing/2014/main" id="{B276D891-D3AF-5DB7-8092-DD33453C0370}"/>
              </a:ext>
            </a:extLst>
          </p:cNvPr>
          <p:cNvSpPr txBox="1"/>
          <p:nvPr/>
        </p:nvSpPr>
        <p:spPr>
          <a:xfrm>
            <a:off x="521455" y="1128197"/>
            <a:ext cx="8756658" cy="1691810"/>
          </a:xfrm>
          <a:prstGeom prst="rect">
            <a:avLst/>
          </a:prstGeom>
          <a:noFill/>
        </p:spPr>
        <p:txBody>
          <a:bodyPr wrap="square">
            <a:spAutoFit/>
          </a:bodyPr>
          <a:lstStyle/>
          <a:p>
            <a:pPr>
              <a:lnSpc>
                <a:spcPct val="150000"/>
              </a:lnSpc>
            </a:pPr>
            <a:r>
              <a:rPr lang="en-US" sz="1400" dirty="0">
                <a:latin typeface="Linkpen 17a Print" panose="03050602060000000000" pitchFamily="66" charset="77"/>
              </a:rPr>
              <a:t>As populations increased, there weren’t always enough homes or jobs to go around. Something needed to be done and the workhouse was the government’s answer to this problem. The workhouse was a place where those living in poverty could find shelter and work. </a:t>
            </a:r>
          </a:p>
          <a:p>
            <a:pPr>
              <a:lnSpc>
                <a:spcPct val="150000"/>
              </a:lnSpc>
            </a:pPr>
            <a:endParaRPr lang="en-US" sz="1450" dirty="0">
              <a:latin typeface="Linkpen 17a Print" panose="03050602060000000000" pitchFamily="66" charset="77"/>
            </a:endParaRPr>
          </a:p>
        </p:txBody>
      </p:sp>
      <p:sp>
        <p:nvSpPr>
          <p:cNvPr id="5" name="TextBox 4">
            <a:extLst>
              <a:ext uri="{FF2B5EF4-FFF2-40B4-BE49-F238E27FC236}">
                <a16:creationId xmlns:a16="http://schemas.microsoft.com/office/drawing/2014/main" id="{4946F0EF-AD04-B096-1D6F-8DCC983A5DA8}"/>
              </a:ext>
            </a:extLst>
          </p:cNvPr>
          <p:cNvSpPr txBox="1"/>
          <p:nvPr/>
        </p:nvSpPr>
        <p:spPr>
          <a:xfrm>
            <a:off x="521454" y="2590139"/>
            <a:ext cx="5891538" cy="1034899"/>
          </a:xfrm>
          <a:prstGeom prst="rect">
            <a:avLst/>
          </a:prstGeom>
          <a:noFill/>
        </p:spPr>
        <p:txBody>
          <a:bodyPr wrap="square">
            <a:spAutoFit/>
          </a:bodyPr>
          <a:lstStyle/>
          <a:p>
            <a:pPr>
              <a:lnSpc>
                <a:spcPct val="150000"/>
              </a:lnSpc>
            </a:pPr>
            <a:r>
              <a:rPr lang="en-US" sz="1400" dirty="0">
                <a:latin typeface="Linkpen 17a Print" panose="03050602060000000000" pitchFamily="66" charset="77"/>
              </a:rPr>
              <a:t>The first of these dates back as far as 1569, but it was during the industrial, Victorian era that they peaked in use due to rising poverty levels.</a:t>
            </a:r>
          </a:p>
        </p:txBody>
      </p:sp>
      <p:grpSp>
        <p:nvGrpSpPr>
          <p:cNvPr id="24" name="Group 23" descr="A black and white illustration of The Ipswich Union Workhouse building. It shows a large group of buildings surrounded by grass and trees. ">
            <a:extLst>
              <a:ext uri="{FF2B5EF4-FFF2-40B4-BE49-F238E27FC236}">
                <a16:creationId xmlns:a16="http://schemas.microsoft.com/office/drawing/2014/main" id="{A9EB7D11-156F-B79B-4ADD-1FE2F0A703C8}"/>
              </a:ext>
            </a:extLst>
          </p:cNvPr>
          <p:cNvGrpSpPr/>
          <p:nvPr/>
        </p:nvGrpSpPr>
        <p:grpSpPr>
          <a:xfrm>
            <a:off x="6808573" y="3139763"/>
            <a:ext cx="5065067" cy="3257470"/>
            <a:chOff x="6907429" y="3139763"/>
            <a:chExt cx="5065067" cy="3257470"/>
          </a:xfrm>
        </p:grpSpPr>
        <p:sp>
          <p:nvSpPr>
            <p:cNvPr id="21" name="TextBox 20">
              <a:extLst>
                <a:ext uri="{FF2B5EF4-FFF2-40B4-BE49-F238E27FC236}">
                  <a16:creationId xmlns:a16="http://schemas.microsoft.com/office/drawing/2014/main" id="{42B445E2-240B-11B6-69BE-D35449266F0D}"/>
                </a:ext>
              </a:extLst>
            </p:cNvPr>
            <p:cNvSpPr txBox="1"/>
            <p:nvPr/>
          </p:nvSpPr>
          <p:spPr>
            <a:xfrm>
              <a:off x="11055177" y="3139763"/>
              <a:ext cx="917319" cy="200055"/>
            </a:xfrm>
            <a:prstGeom prst="rect">
              <a:avLst/>
            </a:prstGeom>
            <a:noFill/>
          </p:spPr>
          <p:txBody>
            <a:bodyPr wrap="square">
              <a:spAutoFit/>
            </a:bodyPr>
            <a:lstStyle/>
            <a:p>
              <a:pPr algn="r"/>
              <a:r>
                <a:rPr lang="en-GB" sz="700" dirty="0">
                  <a:solidFill>
                    <a:schemeClr val="tx1">
                      <a:lumMod val="85000"/>
                      <a:lumOff val="15000"/>
                    </a:schemeClr>
                  </a:solidFill>
                  <a:latin typeface="Arial" panose="020B0604020202020204" pitchFamily="34" charset="0"/>
                  <a:cs typeface="Arial" panose="020B0604020202020204" pitchFamily="34" charset="0"/>
                </a:rPr>
                <a:t>©Workhouses Org</a:t>
              </a:r>
            </a:p>
          </p:txBody>
        </p:sp>
        <p:sp>
          <p:nvSpPr>
            <p:cNvPr id="23" name="Rectangle 22">
              <a:extLst>
                <a:ext uri="{FF2B5EF4-FFF2-40B4-BE49-F238E27FC236}">
                  <a16:creationId xmlns:a16="http://schemas.microsoft.com/office/drawing/2014/main" id="{45FDB779-5FB4-F9BC-460A-4093E5E075E4}"/>
                </a:ext>
              </a:extLst>
            </p:cNvPr>
            <p:cNvSpPr/>
            <p:nvPr/>
          </p:nvSpPr>
          <p:spPr>
            <a:xfrm>
              <a:off x="6907429" y="3139763"/>
              <a:ext cx="5065067" cy="32574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6A9517DF-D91A-DA24-BE34-BF8E43045C77}"/>
              </a:ext>
            </a:extLst>
          </p:cNvPr>
          <p:cNvSpPr txBox="1"/>
          <p:nvPr/>
        </p:nvSpPr>
        <p:spPr>
          <a:xfrm>
            <a:off x="521454" y="3802971"/>
            <a:ext cx="6062226" cy="2650726"/>
          </a:xfrm>
          <a:prstGeom prst="rect">
            <a:avLst/>
          </a:prstGeom>
          <a:noFill/>
        </p:spPr>
        <p:txBody>
          <a:bodyPr wrap="square">
            <a:spAutoFit/>
          </a:bodyPr>
          <a:lstStyle/>
          <a:p>
            <a:pPr>
              <a:lnSpc>
                <a:spcPct val="150000"/>
              </a:lnSpc>
            </a:pPr>
            <a:r>
              <a:rPr lang="en-US" sz="1400" dirty="0">
                <a:latin typeface="Linkpen 17a Print" panose="03050602060000000000" pitchFamily="66" charset="77"/>
              </a:rPr>
              <a:t>Two of the main workhouses in Ipswich were Great Whip Street Workhouse (1836) and Health Road Workhouse (1898) – both housing up to 800 inmates in total. Conditions in the workhouse were tough, with poor cleanliness, cramped conditions and little to no privacy. People did everything they could to avoid being sent there.</a:t>
            </a:r>
          </a:p>
          <a:p>
            <a:pPr>
              <a:lnSpc>
                <a:spcPct val="150000"/>
              </a:lnSpc>
            </a:pPr>
            <a:endParaRPr lang="en-US" sz="1400" dirty="0">
              <a:latin typeface="Linkpen 17a Print" panose="03050602060000000000" pitchFamily="66" charset="77"/>
            </a:endParaRPr>
          </a:p>
        </p:txBody>
      </p:sp>
    </p:spTree>
    <p:extLst>
      <p:ext uri="{BB962C8B-B14F-4D97-AF65-F5344CB8AC3E}">
        <p14:creationId xmlns:p14="http://schemas.microsoft.com/office/powerpoint/2010/main" val="351467884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 presetClass="entr" presetSubtype="1" fill="hold" nodeType="afterEffect" p14:presetBounceEnd="50000">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14:bounceEnd="50000">
                                          <p:cBhvr additive="base">
                                            <p:cTn id="15" dur="10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19"/>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ppt_x"/>
                                              </p:val>
                                            </p:tav>
                                            <p:tav tm="100000">
                                              <p:val>
                                                <p:strVal val="#ppt_x"/>
                                              </p:val>
                                            </p:tav>
                                          </p:tavLst>
                                        </p:anim>
                                        <p:anim calcmode="lin" valueType="num">
                                          <p:cBhvr additive="base">
                                            <p:cTn id="16" dur="1000" fill="hold"/>
                                            <p:tgtEl>
                                              <p:spTgt spid="19"/>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DF5C1F5-8C40-CEAD-5067-382FE55376F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D4F5880-51DE-6D2B-69B6-928092B24E6B}"/>
              </a:ext>
            </a:extLst>
          </p:cNvPr>
          <p:cNvSpPr>
            <a:spLocks noGrp="1"/>
          </p:cNvSpPr>
          <p:nvPr>
            <p:ph type="ctrTitle"/>
          </p:nvPr>
        </p:nvSpPr>
        <p:spPr>
          <a:xfrm>
            <a:off x="1524000" y="-995424"/>
            <a:ext cx="9144000" cy="995423"/>
          </a:xfrm>
        </p:spPr>
        <p:txBody>
          <a:bodyPr vert="horz" lIns="91440" tIns="45720" rIns="91440" bIns="45720" rtlCol="0" anchor="b">
            <a:normAutofit/>
          </a:bodyPr>
          <a:lstStyle/>
          <a:p>
            <a:r>
              <a:rPr lang="en-US" dirty="0"/>
              <a:t>Timeline</a:t>
            </a:r>
          </a:p>
        </p:txBody>
      </p:sp>
      <p:sp>
        <p:nvSpPr>
          <p:cNvPr id="4" name="Title 1">
            <a:extLst>
              <a:ext uri="{FF2B5EF4-FFF2-40B4-BE49-F238E27FC236}">
                <a16:creationId xmlns:a16="http://schemas.microsoft.com/office/drawing/2014/main" id="{74A4EF12-F908-7F29-5253-9B09BBDF27AE}"/>
              </a:ext>
            </a:extLst>
          </p:cNvPr>
          <p:cNvSpPr txBox="1">
            <a:spLocks/>
          </p:cNvSpPr>
          <p:nvPr/>
        </p:nvSpPr>
        <p:spPr>
          <a:xfrm>
            <a:off x="521454" y="460767"/>
            <a:ext cx="9454403" cy="5306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900" dirty="0">
                <a:ln w="12700">
                  <a:noFill/>
                </a:ln>
                <a:latin typeface="Superclarendon Rg" panose="02060605060000020003" pitchFamily="18" charset="77"/>
              </a:rPr>
              <a:t>Timeline</a:t>
            </a:r>
          </a:p>
        </p:txBody>
      </p:sp>
      <p:pic>
        <p:nvPicPr>
          <p:cNvPr id="11" name="Picture 10" descr="1783 Ipswich and the surrounding area has 5 mills in use producing goods.">
            <a:extLst>
              <a:ext uri="{FF2B5EF4-FFF2-40B4-BE49-F238E27FC236}">
                <a16:creationId xmlns:a16="http://schemas.microsoft.com/office/drawing/2014/main" id="{53F24AFA-3D0E-9947-3B73-54371D282EC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1811" y="1094108"/>
            <a:ext cx="2622254" cy="2348428"/>
          </a:xfrm>
          <a:prstGeom prst="rect">
            <a:avLst/>
          </a:prstGeom>
        </p:spPr>
      </p:pic>
      <p:pic>
        <p:nvPicPr>
          <p:cNvPr id="35" name="Picture 34" descr="1800 Ipswich population sits at 11,000.">
            <a:extLst>
              <a:ext uri="{FF2B5EF4-FFF2-40B4-BE49-F238E27FC236}">
                <a16:creationId xmlns:a16="http://schemas.microsoft.com/office/drawing/2014/main" id="{8BDFADD3-950D-FB1D-E00C-C25D4D44187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748636" y="1105081"/>
            <a:ext cx="1839249" cy="2365814"/>
          </a:xfrm>
          <a:prstGeom prst="rect">
            <a:avLst/>
          </a:prstGeom>
        </p:spPr>
      </p:pic>
      <p:pic>
        <p:nvPicPr>
          <p:cNvPr id="13" name="Picture 12" descr="1832 Ransomes' begins producing lawn mowers in Ipswich.">
            <a:extLst>
              <a:ext uri="{FF2B5EF4-FFF2-40B4-BE49-F238E27FC236}">
                <a16:creationId xmlns:a16="http://schemas.microsoft.com/office/drawing/2014/main" id="{87387712-5173-FDDF-D8E1-3BE67A91843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625858" y="1087020"/>
            <a:ext cx="2116106" cy="2348429"/>
          </a:xfrm>
          <a:prstGeom prst="rect">
            <a:avLst/>
          </a:prstGeom>
        </p:spPr>
      </p:pic>
      <p:pic>
        <p:nvPicPr>
          <p:cNvPr id="15" name="Picture 14" descr="1840 The number of mills increases to 25.">
            <a:extLst>
              <a:ext uri="{FF2B5EF4-FFF2-40B4-BE49-F238E27FC236}">
                <a16:creationId xmlns:a16="http://schemas.microsoft.com/office/drawing/2014/main" id="{00195CDC-A160-FB27-EDB5-620BF129E8E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349449" y="1070462"/>
            <a:ext cx="1524920" cy="2443882"/>
          </a:xfrm>
          <a:prstGeom prst="rect">
            <a:avLst/>
          </a:prstGeom>
        </p:spPr>
      </p:pic>
      <p:pic>
        <p:nvPicPr>
          <p:cNvPr id="17" name="Picture 16" descr="1849 Edward opens his coprolite factory in Ipswich. ">
            <a:extLst>
              <a:ext uri="{FF2B5EF4-FFF2-40B4-BE49-F238E27FC236}">
                <a16:creationId xmlns:a16="http://schemas.microsoft.com/office/drawing/2014/main" id="{C359285E-3C95-546C-748A-088F605AE67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728818" y="1112380"/>
            <a:ext cx="1970159" cy="2337245"/>
          </a:xfrm>
          <a:prstGeom prst="rect">
            <a:avLst/>
          </a:prstGeom>
        </p:spPr>
      </p:pic>
      <p:pic>
        <p:nvPicPr>
          <p:cNvPr id="21" name="Picture 20" descr="1900 Ipswich's population sits at 66,000.">
            <a:extLst>
              <a:ext uri="{FF2B5EF4-FFF2-40B4-BE49-F238E27FC236}">
                <a16:creationId xmlns:a16="http://schemas.microsoft.com/office/drawing/2014/main" id="{7F28CD34-4F63-7796-6037-F65DCD58897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870958" y="1133650"/>
            <a:ext cx="1704249" cy="2337245"/>
          </a:xfrm>
          <a:prstGeom prst="rect">
            <a:avLst/>
          </a:prstGeom>
        </p:spPr>
      </p:pic>
      <p:pic>
        <p:nvPicPr>
          <p:cNvPr id="36" name="Picture 35">
            <a:extLst>
              <a:ext uri="{FF2B5EF4-FFF2-40B4-BE49-F238E27FC236}">
                <a16:creationId xmlns:a16="http://schemas.microsoft.com/office/drawing/2014/main" id="{F8B12131-8A50-45C9-686F-86B75A28CEA0}"/>
              </a:ext>
              <a:ext uri="{C183D7F6-B498-43B3-948B-1728B52AA6E4}">
                <adec:decorative xmlns:adec="http://schemas.microsoft.com/office/drawing/2017/decorative" val="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498238" y="0"/>
            <a:ext cx="1693761" cy="1419422"/>
          </a:xfrm>
          <a:prstGeom prst="rect">
            <a:avLst/>
          </a:prstGeom>
        </p:spPr>
      </p:pic>
      <p:pic>
        <p:nvPicPr>
          <p:cNvPr id="9" name="Picture 8" descr="Timeline from 1750 AD to 1900 AD.">
            <a:extLst>
              <a:ext uri="{FF2B5EF4-FFF2-40B4-BE49-F238E27FC236}">
                <a16:creationId xmlns:a16="http://schemas.microsoft.com/office/drawing/2014/main" id="{83AAB0DA-C4A3-7C10-4A78-D2F59B00910F}"/>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49953" y="3146494"/>
            <a:ext cx="11643576" cy="1080882"/>
          </a:xfrm>
          <a:prstGeom prst="rect">
            <a:avLst/>
          </a:prstGeom>
        </p:spPr>
      </p:pic>
      <p:pic>
        <p:nvPicPr>
          <p:cNvPr id="25" name="Picture 24" descr="1760 The Industrial Revolution begins. ">
            <a:extLst>
              <a:ext uri="{FF2B5EF4-FFF2-40B4-BE49-F238E27FC236}">
                <a16:creationId xmlns:a16="http://schemas.microsoft.com/office/drawing/2014/main" id="{20834A85-8949-B187-DD9B-6B50BD211B9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920227" y="3973527"/>
            <a:ext cx="1374183" cy="2302857"/>
          </a:xfrm>
          <a:prstGeom prst="rect">
            <a:avLst/>
          </a:prstGeom>
        </p:spPr>
      </p:pic>
      <p:pic>
        <p:nvPicPr>
          <p:cNvPr id="27" name="Picture 26" descr="1830 The impact of the Industrial Revolution is felt across the country. ">
            <a:extLst>
              <a:ext uri="{FF2B5EF4-FFF2-40B4-BE49-F238E27FC236}">
                <a16:creationId xmlns:a16="http://schemas.microsoft.com/office/drawing/2014/main" id="{604E73E7-DEC6-93AA-0314-11334C40BF90}"/>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2553023" y="3942103"/>
            <a:ext cx="4053186" cy="2348427"/>
          </a:xfrm>
          <a:prstGeom prst="rect">
            <a:avLst/>
          </a:prstGeom>
        </p:spPr>
      </p:pic>
      <p:pic>
        <p:nvPicPr>
          <p:cNvPr id="29" name="Picture 28" descr="1837 Ipswich opens its wet dock, allowing more boats to trade in the port. ">
            <a:extLst>
              <a:ext uri="{FF2B5EF4-FFF2-40B4-BE49-F238E27FC236}">
                <a16:creationId xmlns:a16="http://schemas.microsoft.com/office/drawing/2014/main" id="{66E6B7BA-5A30-D646-0CA4-911498992AB4}"/>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4974659" y="3978341"/>
            <a:ext cx="2176912" cy="2265735"/>
          </a:xfrm>
          <a:prstGeom prst="rect">
            <a:avLst/>
          </a:prstGeom>
        </p:spPr>
      </p:pic>
      <p:pic>
        <p:nvPicPr>
          <p:cNvPr id="31" name="Picture 30" descr="1846 The first train station opens in Ipswich. ">
            <a:extLst>
              <a:ext uri="{FF2B5EF4-FFF2-40B4-BE49-F238E27FC236}">
                <a16:creationId xmlns:a16="http://schemas.microsoft.com/office/drawing/2014/main" id="{CEF0A2EB-BA0A-B15E-1CB5-B813872F79E7}"/>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7428058" y="3835070"/>
            <a:ext cx="1827456" cy="2255202"/>
          </a:xfrm>
          <a:prstGeom prst="rect">
            <a:avLst/>
          </a:prstGeom>
        </p:spPr>
      </p:pic>
      <p:pic>
        <p:nvPicPr>
          <p:cNvPr id="33" name="Picture 32" descr="1896 Tolly Cobbold brewery which opened in 1700 is extended. ">
            <a:extLst>
              <a:ext uri="{FF2B5EF4-FFF2-40B4-BE49-F238E27FC236}">
                <a16:creationId xmlns:a16="http://schemas.microsoft.com/office/drawing/2014/main" id="{544FD9F6-68DB-4CC2-4455-C3BE09C3DCDC}"/>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9535955" y="3985019"/>
            <a:ext cx="1917576" cy="2255201"/>
          </a:xfrm>
          <a:prstGeom prst="rect">
            <a:avLst/>
          </a:prstGeom>
        </p:spPr>
      </p:pic>
    </p:spTree>
    <p:extLst>
      <p:ext uri="{BB962C8B-B14F-4D97-AF65-F5344CB8AC3E}">
        <p14:creationId xmlns:p14="http://schemas.microsoft.com/office/powerpoint/2010/main" val="25421622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DBA85DA-A2AA-707D-3C04-208C169C6CE8}"/>
              </a:ext>
            </a:extLst>
          </p:cNvPr>
          <p:cNvSpPr>
            <a:spLocks noGrp="1"/>
          </p:cNvSpPr>
          <p:nvPr>
            <p:ph type="ctrTitle"/>
          </p:nvPr>
        </p:nvSpPr>
        <p:spPr>
          <a:xfrm>
            <a:off x="134471" y="-1143000"/>
            <a:ext cx="11833411" cy="1143000"/>
          </a:xfrm>
        </p:spPr>
        <p:txBody>
          <a:bodyPr vert="horz" lIns="91440" tIns="45720" rIns="91440" bIns="45720" rtlCol="0" anchor="b">
            <a:normAutofit/>
          </a:bodyPr>
          <a:lstStyle/>
          <a:p>
            <a:r>
              <a:rPr lang="en-US" dirty="0"/>
              <a:t>What was the Industrial Revolution?</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579613" y="463221"/>
            <a:ext cx="10486705" cy="530655"/>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What was the Industrial Revolution? </a:t>
            </a:r>
          </a:p>
        </p:txBody>
      </p:sp>
      <p:sp>
        <p:nvSpPr>
          <p:cNvPr id="8" name="TextBox 7">
            <a:extLst>
              <a:ext uri="{FF2B5EF4-FFF2-40B4-BE49-F238E27FC236}">
                <a16:creationId xmlns:a16="http://schemas.microsoft.com/office/drawing/2014/main" id="{D865BA71-9D09-29EE-229D-D2C900EC273E}"/>
              </a:ext>
            </a:extLst>
          </p:cNvPr>
          <p:cNvSpPr txBox="1"/>
          <p:nvPr/>
        </p:nvSpPr>
        <p:spPr>
          <a:xfrm>
            <a:off x="579613" y="1281845"/>
            <a:ext cx="8618176" cy="800219"/>
          </a:xfrm>
          <a:prstGeom prst="rect">
            <a:avLst/>
          </a:prstGeom>
          <a:noFill/>
        </p:spPr>
        <p:txBody>
          <a:bodyPr wrap="square">
            <a:spAutoFit/>
          </a:bodyPr>
          <a:lstStyle/>
          <a:p>
            <a:pPr>
              <a:lnSpc>
                <a:spcPct val="150000"/>
              </a:lnSpc>
            </a:pPr>
            <a:r>
              <a:rPr lang="en-US" sz="1600" dirty="0">
                <a:latin typeface="Linkpen 17a Print" panose="03050602060000000000" pitchFamily="66" charset="77"/>
              </a:rPr>
              <a:t>The Industrial Revolution was a big change that happened in Britain during the 18th and 19th centuries. </a:t>
            </a:r>
          </a:p>
        </p:txBody>
      </p:sp>
      <p:sp>
        <p:nvSpPr>
          <p:cNvPr id="4" name="TextBox 3">
            <a:extLst>
              <a:ext uri="{FF2B5EF4-FFF2-40B4-BE49-F238E27FC236}">
                <a16:creationId xmlns:a16="http://schemas.microsoft.com/office/drawing/2014/main" id="{7176B1AE-BD03-7343-E047-0DC4A27D5ED7}"/>
              </a:ext>
            </a:extLst>
          </p:cNvPr>
          <p:cNvSpPr txBox="1"/>
          <p:nvPr/>
        </p:nvSpPr>
        <p:spPr>
          <a:xfrm>
            <a:off x="579613" y="2464487"/>
            <a:ext cx="7824799" cy="1538883"/>
          </a:xfrm>
          <a:prstGeom prst="rect">
            <a:avLst/>
          </a:prstGeom>
          <a:noFill/>
        </p:spPr>
        <p:txBody>
          <a:bodyPr wrap="square">
            <a:spAutoFit/>
          </a:bodyPr>
          <a:lstStyle/>
          <a:p>
            <a:pPr>
              <a:lnSpc>
                <a:spcPct val="150000"/>
              </a:lnSpc>
            </a:pPr>
            <a:r>
              <a:rPr lang="en-US" sz="1600" dirty="0">
                <a:latin typeface="Linkpen 17a Print" panose="03050602060000000000" pitchFamily="66" charset="77"/>
              </a:rPr>
              <a:t>Before the Industrial Revolution, most people made things by hand, like clothes and tools, and they worked on farms. During the Industrial Revolution, machines were invented that could do things much faster and more efficiently than people could. </a:t>
            </a:r>
          </a:p>
        </p:txBody>
      </p:sp>
      <p:sp>
        <p:nvSpPr>
          <p:cNvPr id="10" name="TextBox 9">
            <a:extLst>
              <a:ext uri="{FF2B5EF4-FFF2-40B4-BE49-F238E27FC236}">
                <a16:creationId xmlns:a16="http://schemas.microsoft.com/office/drawing/2014/main" id="{69B77EF9-5FC1-A51F-112F-10694DC664E7}"/>
              </a:ext>
            </a:extLst>
          </p:cNvPr>
          <p:cNvSpPr txBox="1"/>
          <p:nvPr/>
        </p:nvSpPr>
        <p:spPr>
          <a:xfrm>
            <a:off x="579613" y="4385793"/>
            <a:ext cx="7569305" cy="1908215"/>
          </a:xfrm>
          <a:prstGeom prst="rect">
            <a:avLst/>
          </a:prstGeom>
          <a:noFill/>
        </p:spPr>
        <p:txBody>
          <a:bodyPr wrap="square">
            <a:spAutoFit/>
          </a:bodyPr>
          <a:lstStyle/>
          <a:p>
            <a:pPr>
              <a:lnSpc>
                <a:spcPct val="150000"/>
              </a:lnSpc>
            </a:pPr>
            <a:r>
              <a:rPr lang="en-US" sz="1600" dirty="0">
                <a:latin typeface="Linkpen 17a Print" panose="03050602060000000000" pitchFamily="66" charset="77"/>
              </a:rPr>
              <a:t>The factories that were built to make things, like cloth and iron products, provided thousands of jobs. This caused towns and cities to grow, as people moved from the countryside to find work and Ipswich was no exception.</a:t>
            </a:r>
          </a:p>
          <a:p>
            <a:pPr>
              <a:lnSpc>
                <a:spcPct val="150000"/>
              </a:lnSpc>
            </a:pPr>
            <a:endParaRPr lang="en-US" sz="1600" dirty="0">
              <a:latin typeface="Linkpen 17a Print" panose="03050602060000000000" pitchFamily="66" charset="77"/>
            </a:endParaRPr>
          </a:p>
        </p:txBody>
      </p:sp>
      <p:sp>
        <p:nvSpPr>
          <p:cNvPr id="16" name="Rectangle 15" descr="An illustration of a young victorian boy, wearing a green flat cap, a dark brown jacket and beige trousers. ">
            <a:extLst>
              <a:ext uri="{FF2B5EF4-FFF2-40B4-BE49-F238E27FC236}">
                <a16:creationId xmlns:a16="http://schemas.microsoft.com/office/drawing/2014/main" id="{DA2207EF-6865-0506-97C2-9FA5E27F68DC}"/>
              </a:ext>
            </a:extLst>
          </p:cNvPr>
          <p:cNvSpPr/>
          <p:nvPr/>
        </p:nvSpPr>
        <p:spPr>
          <a:xfrm>
            <a:off x="8148918" y="2765116"/>
            <a:ext cx="1748117" cy="38659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descr="An illustration of a victorian woman, wearing a green bonnet and brown dress and shawl.">
            <a:extLst>
              <a:ext uri="{FF2B5EF4-FFF2-40B4-BE49-F238E27FC236}">
                <a16:creationId xmlns:a16="http://schemas.microsoft.com/office/drawing/2014/main" id="{0C6CB8A3-B9CB-4C8F-FD7A-D354B1EF410A}"/>
              </a:ext>
            </a:extLst>
          </p:cNvPr>
          <p:cNvSpPr/>
          <p:nvPr/>
        </p:nvSpPr>
        <p:spPr>
          <a:xfrm>
            <a:off x="9359153" y="1001430"/>
            <a:ext cx="2541493" cy="56220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8F82988-3378-9D0D-4BC7-923025274C27}"/>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43882" y="5365376"/>
            <a:ext cx="1748117" cy="1498736"/>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4"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9A93CEA-A2FC-A4A2-B29E-EF4096BC0F9C}"/>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7D4D4120-A912-8818-6FD0-FFB775E4A9F4}"/>
              </a:ext>
            </a:extLst>
          </p:cNvPr>
          <p:cNvSpPr>
            <a:spLocks noGrp="1"/>
          </p:cNvSpPr>
          <p:nvPr>
            <p:ph type="ctrTitle"/>
          </p:nvPr>
        </p:nvSpPr>
        <p:spPr>
          <a:xfrm>
            <a:off x="286512" y="-1474288"/>
            <a:ext cx="11618975" cy="1335986"/>
          </a:xfrm>
        </p:spPr>
        <p:txBody>
          <a:bodyPr vert="horz" lIns="91440" tIns="45720" rIns="91440" bIns="45720" rtlCol="0" anchor="b">
            <a:normAutofit/>
          </a:bodyPr>
          <a:lstStyle/>
          <a:p>
            <a:r>
              <a:rPr lang="en-US" dirty="0"/>
              <a:t>The painting</a:t>
            </a:r>
          </a:p>
        </p:txBody>
      </p:sp>
      <p:pic>
        <p:nvPicPr>
          <p:cNvPr id="6" name="Picture 5">
            <a:extLst>
              <a:ext uri="{FF2B5EF4-FFF2-40B4-BE49-F238E27FC236}">
                <a16:creationId xmlns:a16="http://schemas.microsoft.com/office/drawing/2014/main" id="{C156927B-769B-5281-EB5F-D20D46EE88A5}"/>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48365" y="-11564"/>
            <a:ext cx="1743634" cy="1430986"/>
          </a:xfrm>
          <a:prstGeom prst="rect">
            <a:avLst/>
          </a:prstGeom>
        </p:spPr>
      </p:pic>
      <p:sp>
        <p:nvSpPr>
          <p:cNvPr id="7" name="Rectangle 6" descr="A painting of the view of Ipswich from Christchurch from the 18th Century. In it, two buildings and a lake are circled in orange.">
            <a:extLst>
              <a:ext uri="{FF2B5EF4-FFF2-40B4-BE49-F238E27FC236}">
                <a16:creationId xmlns:a16="http://schemas.microsoft.com/office/drawing/2014/main" id="{9DAF34A1-FC55-21A7-A050-250B6E7ACF9A}"/>
              </a:ext>
            </a:extLst>
          </p:cNvPr>
          <p:cNvSpPr/>
          <p:nvPr/>
        </p:nvSpPr>
        <p:spPr>
          <a:xfrm>
            <a:off x="286512" y="201478"/>
            <a:ext cx="11618975" cy="64162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9848214"/>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9A93CEA-A2FC-A4A2-B29E-EF4096BC0F9C}"/>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7D4D4120-A912-8818-6FD0-FFB775E4A9F4}"/>
              </a:ext>
            </a:extLst>
          </p:cNvPr>
          <p:cNvSpPr>
            <a:spLocks noGrp="1"/>
          </p:cNvSpPr>
          <p:nvPr>
            <p:ph type="ctrTitle"/>
          </p:nvPr>
        </p:nvSpPr>
        <p:spPr>
          <a:xfrm>
            <a:off x="286512" y="-1474288"/>
            <a:ext cx="11618975" cy="1335986"/>
          </a:xfrm>
        </p:spPr>
        <p:txBody>
          <a:bodyPr vert="horz" lIns="91440" tIns="45720" rIns="91440" bIns="45720" rtlCol="0" anchor="b">
            <a:normAutofit/>
          </a:bodyPr>
          <a:lstStyle/>
          <a:p>
            <a:r>
              <a:rPr lang="en-US" dirty="0"/>
              <a:t>Where was this picture painted?</a:t>
            </a:r>
          </a:p>
        </p:txBody>
      </p:sp>
      <p:sp>
        <p:nvSpPr>
          <p:cNvPr id="4" name="Title 1">
            <a:extLst>
              <a:ext uri="{FF2B5EF4-FFF2-40B4-BE49-F238E27FC236}">
                <a16:creationId xmlns:a16="http://schemas.microsoft.com/office/drawing/2014/main" id="{3CB4881B-230A-4221-5CE1-0208D7A84C6E}"/>
              </a:ext>
            </a:extLst>
          </p:cNvPr>
          <p:cNvSpPr txBox="1">
            <a:spLocks/>
          </p:cNvSpPr>
          <p:nvPr/>
        </p:nvSpPr>
        <p:spPr>
          <a:xfrm>
            <a:off x="579613" y="463221"/>
            <a:ext cx="9468396" cy="530655"/>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Where was this picture painted? </a:t>
            </a:r>
          </a:p>
        </p:txBody>
      </p:sp>
      <p:grpSp>
        <p:nvGrpSpPr>
          <p:cNvPr id="31" name="Group 30" descr="A large brick building surrounded by a large grass lawn and trees.">
            <a:extLst>
              <a:ext uri="{FF2B5EF4-FFF2-40B4-BE49-F238E27FC236}">
                <a16:creationId xmlns:a16="http://schemas.microsoft.com/office/drawing/2014/main" id="{F0BAF3FA-F4C9-6F45-FE11-26A9FF30ADD8}"/>
              </a:ext>
            </a:extLst>
          </p:cNvPr>
          <p:cNvGrpSpPr/>
          <p:nvPr/>
        </p:nvGrpSpPr>
        <p:grpSpPr>
          <a:xfrm>
            <a:off x="455444" y="1028990"/>
            <a:ext cx="3066277" cy="2129010"/>
            <a:chOff x="455444" y="1028990"/>
            <a:chExt cx="3066277" cy="2129010"/>
          </a:xfrm>
        </p:grpSpPr>
        <p:sp>
          <p:nvSpPr>
            <p:cNvPr id="18" name="TextBox 17">
              <a:extLst>
                <a:ext uri="{FF2B5EF4-FFF2-40B4-BE49-F238E27FC236}">
                  <a16:creationId xmlns:a16="http://schemas.microsoft.com/office/drawing/2014/main" id="{BF41D85A-F598-8B56-8843-5D6D8637890D}"/>
                </a:ext>
              </a:extLst>
            </p:cNvPr>
            <p:cNvSpPr txBox="1"/>
            <p:nvPr/>
          </p:nvSpPr>
          <p:spPr>
            <a:xfrm>
              <a:off x="455444" y="2881001"/>
              <a:ext cx="2841468" cy="276999"/>
            </a:xfrm>
            <a:prstGeom prst="rect">
              <a:avLst/>
            </a:prstGeom>
            <a:noFill/>
          </p:spPr>
          <p:txBody>
            <a:bodyPr wrap="square">
              <a:spAutoFit/>
            </a:bodyPr>
            <a:lstStyle/>
            <a:p>
              <a:r>
                <a:rPr lang="en-GB" sz="600" dirty="0">
                  <a:solidFill>
                    <a:srgbClr val="313B2D"/>
                  </a:solidFill>
                  <a:effectLst/>
                  <a:latin typeface="Arial" panose="020B0604020202020204" pitchFamily="34" charset="0"/>
                  <a:ea typeface="Arial" panose="020B0604020202020204" pitchFamily="34" charset="0"/>
                  <a:cs typeface="Times New Roman" panose="02020603050405020304" pitchFamily="18" charset="0"/>
                </a:rPr>
                <a:t>© Mr Stuart </a:t>
              </a:r>
              <a:r>
                <a:rPr lang="en-GB" sz="600" dirty="0" err="1">
                  <a:solidFill>
                    <a:srgbClr val="313B2D"/>
                  </a:solidFill>
                  <a:effectLst/>
                  <a:latin typeface="Arial" panose="020B0604020202020204" pitchFamily="34" charset="0"/>
                  <a:ea typeface="Arial" panose="020B0604020202020204" pitchFamily="34" charset="0"/>
                  <a:cs typeface="Times New Roman" panose="02020603050405020304" pitchFamily="18" charset="0"/>
                </a:rPr>
                <a:t>Grimwade</a:t>
              </a:r>
              <a:r>
                <a:rPr lang="en-GB" sz="600" dirty="0">
                  <a:solidFill>
                    <a:srgbClr val="313B2D"/>
                  </a:solidFill>
                  <a:effectLst/>
                  <a:latin typeface="Arial" panose="020B0604020202020204" pitchFamily="34" charset="0"/>
                  <a:ea typeface="Arial" panose="020B0604020202020204" pitchFamily="34" charset="0"/>
                  <a:cs typeface="Times New Roman" panose="02020603050405020304" pitchFamily="18" charset="0"/>
                </a:rPr>
                <a:t>. Source: Historic England Archive Ref: IOE01/03558/01</a:t>
              </a:r>
            </a:p>
            <a:p>
              <a:endParaRPr lang="en-US" sz="600" dirty="0">
                <a:solidFill>
                  <a:srgbClr val="313B2D"/>
                </a:solidFill>
                <a:latin typeface="Linkpen 17a Print" panose="03050602060000000000" pitchFamily="66" charset="77"/>
              </a:endParaRPr>
            </a:p>
          </p:txBody>
        </p:sp>
        <p:pic>
          <p:nvPicPr>
            <p:cNvPr id="14" name="Picture 13" descr="A large brick building with a lawn&#10;&#10;Description automatically generated">
              <a:extLst>
                <a:ext uri="{FF2B5EF4-FFF2-40B4-BE49-F238E27FC236}">
                  <a16:creationId xmlns:a16="http://schemas.microsoft.com/office/drawing/2014/main" id="{4C7262B2-90EF-9D7E-6AF1-0B06AE879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4210" y="1028990"/>
              <a:ext cx="3017511" cy="2011674"/>
            </a:xfrm>
            <a:prstGeom prst="rect">
              <a:avLst/>
            </a:prstGeom>
            <a:ln w="28575">
              <a:solidFill>
                <a:srgbClr val="F59521"/>
              </a:solidFill>
            </a:ln>
          </p:spPr>
        </p:pic>
      </p:grpSp>
      <p:grpSp>
        <p:nvGrpSpPr>
          <p:cNvPr id="35" name="Group 34" descr="A painting of the view of Ipswich from Christchurch from the 18th Century. In it, two buildings and a lake are circled in orange.">
            <a:extLst>
              <a:ext uri="{FF2B5EF4-FFF2-40B4-BE49-F238E27FC236}">
                <a16:creationId xmlns:a16="http://schemas.microsoft.com/office/drawing/2014/main" id="{DA9267EF-C27B-D215-4542-9D75450F8EE5}"/>
              </a:ext>
            </a:extLst>
          </p:cNvPr>
          <p:cNvGrpSpPr/>
          <p:nvPr/>
        </p:nvGrpSpPr>
        <p:grpSpPr>
          <a:xfrm>
            <a:off x="3289417" y="1212517"/>
            <a:ext cx="5557205" cy="4193123"/>
            <a:chOff x="3289417" y="1212517"/>
            <a:chExt cx="5557205" cy="4193123"/>
          </a:xfrm>
        </p:grpSpPr>
        <p:pic>
          <p:nvPicPr>
            <p:cNvPr id="10" name="Picture 9">
              <a:extLst>
                <a:ext uri="{FF2B5EF4-FFF2-40B4-BE49-F238E27FC236}">
                  <a16:creationId xmlns:a16="http://schemas.microsoft.com/office/drawing/2014/main" id="{4DD60678-8748-0690-9458-71AF943863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5378" y="1212517"/>
              <a:ext cx="5501244" cy="4154785"/>
            </a:xfrm>
            <a:prstGeom prst="rect">
              <a:avLst/>
            </a:prstGeom>
            <a:ln w="28575">
              <a:solidFill>
                <a:schemeClr val="tx1"/>
              </a:solidFill>
            </a:ln>
          </p:spPr>
        </p:pic>
        <p:sp>
          <p:nvSpPr>
            <p:cNvPr id="25" name="TextBox 24">
              <a:extLst>
                <a:ext uri="{FF2B5EF4-FFF2-40B4-BE49-F238E27FC236}">
                  <a16:creationId xmlns:a16="http://schemas.microsoft.com/office/drawing/2014/main" id="{C0811CEA-08ED-59F2-2A0B-097AE798B2A3}"/>
                </a:ext>
              </a:extLst>
            </p:cNvPr>
            <p:cNvSpPr txBox="1"/>
            <p:nvPr/>
          </p:nvSpPr>
          <p:spPr>
            <a:xfrm>
              <a:off x="3289417" y="5220974"/>
              <a:ext cx="2841468" cy="184666"/>
            </a:xfrm>
            <a:prstGeom prst="rect">
              <a:avLst/>
            </a:prstGeom>
            <a:noFill/>
          </p:spPr>
          <p:txBody>
            <a:bodyPr wrap="square">
              <a:spAutoFit/>
            </a:bodyPr>
            <a:lstStyle/>
            <a:p>
              <a:r>
                <a:rPr lang="en-GB" sz="600" dirty="0">
                  <a:solidFill>
                    <a:schemeClr val="bg1">
                      <a:lumMod val="50000"/>
                    </a:schemeClr>
                  </a:solidFill>
                  <a:effectLst/>
                  <a:latin typeface="Arial" panose="020B0604020202020204" pitchFamily="34" charset="0"/>
                  <a:ea typeface="Arial" panose="020B0604020202020204" pitchFamily="34" charset="0"/>
                  <a:cs typeface="Times New Roman" panose="02020603050405020304" pitchFamily="18" charset="0"/>
                </a:rPr>
                <a:t>© Public Domain Wikimedia Commons</a:t>
              </a:r>
              <a:endParaRPr lang="en-US" sz="600" dirty="0">
                <a:solidFill>
                  <a:schemeClr val="bg1">
                    <a:lumMod val="50000"/>
                  </a:schemeClr>
                </a:solidFill>
                <a:latin typeface="Linkpen 17a Print" panose="03050602060000000000" pitchFamily="66" charset="77"/>
              </a:endParaRPr>
            </a:p>
          </p:txBody>
        </p:sp>
      </p:grpSp>
      <p:sp>
        <p:nvSpPr>
          <p:cNvPr id="2" name="Oval 1" descr="Circle pointing at a manor to the left of the painting.">
            <a:extLst>
              <a:ext uri="{FF2B5EF4-FFF2-40B4-BE49-F238E27FC236}">
                <a16:creationId xmlns:a16="http://schemas.microsoft.com/office/drawing/2014/main" id="{4AB7062A-434D-2F7A-79C8-0258CDF45831}"/>
              </a:ext>
            </a:extLst>
          </p:cNvPr>
          <p:cNvSpPr/>
          <p:nvPr/>
        </p:nvSpPr>
        <p:spPr>
          <a:xfrm>
            <a:off x="3521721" y="2861304"/>
            <a:ext cx="1682008" cy="1682008"/>
          </a:xfrm>
          <a:prstGeom prst="ellipse">
            <a:avLst/>
          </a:prstGeom>
          <a:solidFill>
            <a:srgbClr val="F59521">
              <a:alpha val="14000"/>
            </a:srgbClr>
          </a:solidFill>
          <a:ln w="28575">
            <a:solidFill>
              <a:srgbClr val="F595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descr="Circle pointing to the area of a building with a lake to the centre bottom of the painting">
            <a:extLst>
              <a:ext uri="{FF2B5EF4-FFF2-40B4-BE49-F238E27FC236}">
                <a16:creationId xmlns:a16="http://schemas.microsoft.com/office/drawing/2014/main" id="{4B76ADDE-B242-838C-C552-929D4D32B5EB}"/>
              </a:ext>
            </a:extLst>
          </p:cNvPr>
          <p:cNvSpPr/>
          <p:nvPr/>
        </p:nvSpPr>
        <p:spPr>
          <a:xfrm>
            <a:off x="5832781" y="3730135"/>
            <a:ext cx="1085190" cy="1085190"/>
          </a:xfrm>
          <a:prstGeom prst="ellipse">
            <a:avLst/>
          </a:prstGeom>
          <a:solidFill>
            <a:srgbClr val="F59521">
              <a:alpha val="14000"/>
            </a:srgbClr>
          </a:solidFill>
          <a:ln w="28575">
            <a:solidFill>
              <a:srgbClr val="F595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descr="Circle pointing to a church steeple on the middle right of the painting.">
            <a:extLst>
              <a:ext uri="{FF2B5EF4-FFF2-40B4-BE49-F238E27FC236}">
                <a16:creationId xmlns:a16="http://schemas.microsoft.com/office/drawing/2014/main" id="{82907ED3-6C07-AF6B-D3B9-B67E35569165}"/>
              </a:ext>
            </a:extLst>
          </p:cNvPr>
          <p:cNvSpPr/>
          <p:nvPr/>
        </p:nvSpPr>
        <p:spPr>
          <a:xfrm>
            <a:off x="6362888" y="2727024"/>
            <a:ext cx="1003111" cy="1003111"/>
          </a:xfrm>
          <a:prstGeom prst="ellipse">
            <a:avLst/>
          </a:prstGeom>
          <a:solidFill>
            <a:srgbClr val="F59521">
              <a:alpha val="14000"/>
            </a:srgbClr>
          </a:solidFill>
          <a:ln w="28575">
            <a:solidFill>
              <a:srgbClr val="F595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3" name="Group 32" descr="A painting of a lake, surrounded by grass and a large tree.">
            <a:extLst>
              <a:ext uri="{FF2B5EF4-FFF2-40B4-BE49-F238E27FC236}">
                <a16:creationId xmlns:a16="http://schemas.microsoft.com/office/drawing/2014/main" id="{CEC52855-A68D-0807-6876-583199BC9BCE}"/>
              </a:ext>
            </a:extLst>
          </p:cNvPr>
          <p:cNvGrpSpPr/>
          <p:nvPr/>
        </p:nvGrpSpPr>
        <p:grpSpPr>
          <a:xfrm>
            <a:off x="8431050" y="1028990"/>
            <a:ext cx="3256740" cy="2050972"/>
            <a:chOff x="8431050" y="1028990"/>
            <a:chExt cx="3256740" cy="2050972"/>
          </a:xfrm>
        </p:grpSpPr>
        <p:pic>
          <p:nvPicPr>
            <p:cNvPr id="11" name="Picture 10" descr="A pond with a large tree and a house in the background&#10;&#10;Description automatically generated">
              <a:extLst>
                <a:ext uri="{FF2B5EF4-FFF2-40B4-BE49-F238E27FC236}">
                  <a16:creationId xmlns:a16="http://schemas.microsoft.com/office/drawing/2014/main" id="{5045B098-F4DE-4BC3-14E0-5CE7E971EF3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90427" y="1028990"/>
              <a:ext cx="3197363" cy="2011674"/>
            </a:xfrm>
            <a:prstGeom prst="rect">
              <a:avLst/>
            </a:prstGeom>
            <a:ln w="28575">
              <a:solidFill>
                <a:srgbClr val="F59521"/>
              </a:solidFill>
            </a:ln>
          </p:spPr>
        </p:pic>
        <p:sp>
          <p:nvSpPr>
            <p:cNvPr id="21" name="TextBox 20">
              <a:extLst>
                <a:ext uri="{FF2B5EF4-FFF2-40B4-BE49-F238E27FC236}">
                  <a16:creationId xmlns:a16="http://schemas.microsoft.com/office/drawing/2014/main" id="{B2A79629-C702-FF33-0635-AFA66A452A70}"/>
                </a:ext>
              </a:extLst>
            </p:cNvPr>
            <p:cNvSpPr txBox="1"/>
            <p:nvPr/>
          </p:nvSpPr>
          <p:spPr>
            <a:xfrm>
              <a:off x="8431050" y="2895296"/>
              <a:ext cx="2841468" cy="184666"/>
            </a:xfrm>
            <a:prstGeom prst="rect">
              <a:avLst/>
            </a:prstGeom>
            <a:noFill/>
          </p:spPr>
          <p:txBody>
            <a:bodyPr wrap="square">
              <a:spAutoFit/>
            </a:bodyPr>
            <a:lstStyle/>
            <a:p>
              <a:r>
                <a:rPr lang="en-GB" sz="600" dirty="0">
                  <a:solidFill>
                    <a:schemeClr val="bg1">
                      <a:lumMod val="85000"/>
                    </a:schemeClr>
                  </a:solidFill>
                  <a:effectLst/>
                  <a:latin typeface="Arial" panose="020B0604020202020204" pitchFamily="34" charset="0"/>
                  <a:ea typeface="Arial" panose="020B0604020202020204" pitchFamily="34" charset="0"/>
                  <a:cs typeface="Times New Roman" panose="02020603050405020304" pitchFamily="18" charset="0"/>
                </a:rPr>
                <a:t>© Historic England Archive</a:t>
              </a:r>
              <a:endParaRPr lang="en-US" sz="600" dirty="0">
                <a:solidFill>
                  <a:schemeClr val="bg1">
                    <a:lumMod val="85000"/>
                  </a:schemeClr>
                </a:solidFill>
                <a:latin typeface="Linkpen 17a Print" panose="03050602060000000000" pitchFamily="66" charset="77"/>
              </a:endParaRPr>
            </a:p>
          </p:txBody>
        </p:sp>
      </p:grpSp>
      <p:pic>
        <p:nvPicPr>
          <p:cNvPr id="6" name="Picture 5">
            <a:extLst>
              <a:ext uri="{FF2B5EF4-FFF2-40B4-BE49-F238E27FC236}">
                <a16:creationId xmlns:a16="http://schemas.microsoft.com/office/drawing/2014/main" id="{C156927B-769B-5281-EB5F-D20D46EE88A5}"/>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48365" y="-11564"/>
            <a:ext cx="1743634" cy="1430986"/>
          </a:xfrm>
          <a:prstGeom prst="rect">
            <a:avLst/>
          </a:prstGeom>
        </p:spPr>
      </p:pic>
      <p:grpSp>
        <p:nvGrpSpPr>
          <p:cNvPr id="32" name="Group 31" descr="A church tower in a modern busy street.">
            <a:extLst>
              <a:ext uri="{FF2B5EF4-FFF2-40B4-BE49-F238E27FC236}">
                <a16:creationId xmlns:a16="http://schemas.microsoft.com/office/drawing/2014/main" id="{84568685-0A43-3D75-D4C5-E95A31E2281D}"/>
              </a:ext>
            </a:extLst>
          </p:cNvPr>
          <p:cNvGrpSpPr/>
          <p:nvPr/>
        </p:nvGrpSpPr>
        <p:grpSpPr>
          <a:xfrm>
            <a:off x="424229" y="3325518"/>
            <a:ext cx="2841468" cy="2051284"/>
            <a:chOff x="424229" y="3325518"/>
            <a:chExt cx="2841468" cy="2051284"/>
          </a:xfrm>
        </p:grpSpPr>
        <p:pic>
          <p:nvPicPr>
            <p:cNvPr id="13" name="Picture 12">
              <a:extLst>
                <a:ext uri="{FF2B5EF4-FFF2-40B4-BE49-F238E27FC236}">
                  <a16:creationId xmlns:a16="http://schemas.microsoft.com/office/drawing/2014/main" id="{80059C38-5034-2452-0251-75E4E31A642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1244" y="3325518"/>
              <a:ext cx="2704771" cy="2011674"/>
            </a:xfrm>
            <a:prstGeom prst="rect">
              <a:avLst/>
            </a:prstGeom>
            <a:ln w="28575">
              <a:solidFill>
                <a:srgbClr val="F59521"/>
              </a:solidFill>
            </a:ln>
          </p:spPr>
        </p:pic>
        <p:sp>
          <p:nvSpPr>
            <p:cNvPr id="19" name="TextBox 18">
              <a:extLst>
                <a:ext uri="{FF2B5EF4-FFF2-40B4-BE49-F238E27FC236}">
                  <a16:creationId xmlns:a16="http://schemas.microsoft.com/office/drawing/2014/main" id="{F538A847-7B47-EF10-EE4F-05B659D0B4F3}"/>
                </a:ext>
              </a:extLst>
            </p:cNvPr>
            <p:cNvSpPr txBox="1"/>
            <p:nvPr/>
          </p:nvSpPr>
          <p:spPr>
            <a:xfrm>
              <a:off x="424229" y="5192136"/>
              <a:ext cx="2841468" cy="184666"/>
            </a:xfrm>
            <a:prstGeom prst="rect">
              <a:avLst/>
            </a:prstGeom>
            <a:noFill/>
          </p:spPr>
          <p:txBody>
            <a:bodyPr wrap="square">
              <a:spAutoFit/>
            </a:bodyPr>
            <a:lstStyle/>
            <a:p>
              <a:r>
                <a:rPr lang="en-GB" sz="600" dirty="0">
                  <a:solidFill>
                    <a:srgbClr val="313B2D"/>
                  </a:solidFill>
                  <a:effectLst/>
                  <a:latin typeface="Arial" panose="020B0604020202020204" pitchFamily="34" charset="0"/>
                  <a:ea typeface="Arial" panose="020B0604020202020204" pitchFamily="34" charset="0"/>
                  <a:cs typeface="Times New Roman" panose="02020603050405020304" pitchFamily="18" charset="0"/>
                </a:rPr>
                <a:t>© Public Domain Wikimedia Commons</a:t>
              </a:r>
              <a:endParaRPr lang="en-US" sz="600" dirty="0">
                <a:solidFill>
                  <a:srgbClr val="313B2D"/>
                </a:solidFill>
                <a:latin typeface="Linkpen 17a Print" panose="03050602060000000000" pitchFamily="66" charset="77"/>
              </a:endParaRPr>
            </a:p>
          </p:txBody>
        </p:sp>
      </p:grpSp>
      <p:grpSp>
        <p:nvGrpSpPr>
          <p:cNvPr id="34" name="Group 33" descr="A black and white illustration of Mary Tower church. ">
            <a:extLst>
              <a:ext uri="{FF2B5EF4-FFF2-40B4-BE49-F238E27FC236}">
                <a16:creationId xmlns:a16="http://schemas.microsoft.com/office/drawing/2014/main" id="{A39DB0D3-FCCE-94E8-0E61-3A58A56A7334}"/>
              </a:ext>
            </a:extLst>
          </p:cNvPr>
          <p:cNvGrpSpPr/>
          <p:nvPr/>
        </p:nvGrpSpPr>
        <p:grpSpPr>
          <a:xfrm>
            <a:off x="8969649" y="3228579"/>
            <a:ext cx="2841468" cy="2144278"/>
            <a:chOff x="8969649" y="3228579"/>
            <a:chExt cx="2841468" cy="2144278"/>
          </a:xfrm>
        </p:grpSpPr>
        <p:pic>
          <p:nvPicPr>
            <p:cNvPr id="12" name="Picture 11">
              <a:extLst>
                <a:ext uri="{FF2B5EF4-FFF2-40B4-BE49-F238E27FC236}">
                  <a16:creationId xmlns:a16="http://schemas.microsoft.com/office/drawing/2014/main" id="{81681BD1-283A-BA92-A72D-D2BA2D1C7C62}"/>
                </a:ext>
              </a:extLst>
            </p:cNvPr>
            <p:cNvPicPr>
              <a:picLocks noChangeAspect="1"/>
            </p:cNvPicPr>
            <p:nvPr/>
          </p:nvPicPr>
          <p:blipFill>
            <a:blip r:embed="rId8"/>
            <a:stretch>
              <a:fillRect/>
            </a:stretch>
          </p:blipFill>
          <p:spPr>
            <a:xfrm>
              <a:off x="9029388" y="3228579"/>
              <a:ext cx="2658401" cy="2144278"/>
            </a:xfrm>
            <a:prstGeom prst="rect">
              <a:avLst/>
            </a:prstGeom>
            <a:ln w="28575">
              <a:solidFill>
                <a:srgbClr val="F59521"/>
              </a:solidFill>
            </a:ln>
          </p:spPr>
        </p:pic>
        <p:sp>
          <p:nvSpPr>
            <p:cNvPr id="20" name="TextBox 19">
              <a:extLst>
                <a:ext uri="{FF2B5EF4-FFF2-40B4-BE49-F238E27FC236}">
                  <a16:creationId xmlns:a16="http://schemas.microsoft.com/office/drawing/2014/main" id="{78C5ED61-584C-B2E9-1C14-50352EE1C3E8}"/>
                </a:ext>
              </a:extLst>
            </p:cNvPr>
            <p:cNvSpPr txBox="1"/>
            <p:nvPr/>
          </p:nvSpPr>
          <p:spPr>
            <a:xfrm>
              <a:off x="8969649" y="3268908"/>
              <a:ext cx="2841468" cy="184666"/>
            </a:xfrm>
            <a:prstGeom prst="rect">
              <a:avLst/>
            </a:prstGeom>
            <a:noFill/>
          </p:spPr>
          <p:txBody>
            <a:bodyPr wrap="square">
              <a:spAutoFit/>
            </a:bodyPr>
            <a:lstStyle/>
            <a:p>
              <a:r>
                <a:rPr lang="en-GB" sz="600" dirty="0">
                  <a:solidFill>
                    <a:schemeClr val="bg1">
                      <a:lumMod val="65000"/>
                    </a:schemeClr>
                  </a:solidFill>
                  <a:effectLst/>
                  <a:latin typeface="Arial" panose="020B0604020202020204" pitchFamily="34" charset="0"/>
                  <a:ea typeface="Arial" panose="020B0604020202020204" pitchFamily="34" charset="0"/>
                  <a:cs typeface="Times New Roman" panose="02020603050405020304" pitchFamily="18" charset="0"/>
                </a:rPr>
                <a:t>© Ipswich Historic</a:t>
              </a:r>
              <a:endParaRPr lang="en-US" sz="600" dirty="0">
                <a:solidFill>
                  <a:schemeClr val="bg1">
                    <a:lumMod val="65000"/>
                  </a:schemeClr>
                </a:solidFill>
                <a:latin typeface="Linkpen 17a Print" panose="03050602060000000000" pitchFamily="66" charset="77"/>
              </a:endParaRPr>
            </a:p>
          </p:txBody>
        </p:sp>
      </p:grpSp>
      <p:grpSp>
        <p:nvGrpSpPr>
          <p:cNvPr id="30" name="Group 29" descr="A caption that says 'View of Ipswich from Christchurch - 18th Century'.">
            <a:extLst>
              <a:ext uri="{FF2B5EF4-FFF2-40B4-BE49-F238E27FC236}">
                <a16:creationId xmlns:a16="http://schemas.microsoft.com/office/drawing/2014/main" id="{0D95B303-2A02-BC9E-421C-42D38B35D0EC}"/>
              </a:ext>
            </a:extLst>
          </p:cNvPr>
          <p:cNvGrpSpPr/>
          <p:nvPr/>
        </p:nvGrpSpPr>
        <p:grpSpPr>
          <a:xfrm>
            <a:off x="3345378" y="5432054"/>
            <a:ext cx="5501244" cy="307777"/>
            <a:chOff x="3345378" y="5432054"/>
            <a:chExt cx="5501244" cy="307777"/>
          </a:xfrm>
        </p:grpSpPr>
        <p:sp>
          <p:nvSpPr>
            <p:cNvPr id="22" name="TextBox 21">
              <a:extLst>
                <a:ext uri="{FF2B5EF4-FFF2-40B4-BE49-F238E27FC236}">
                  <a16:creationId xmlns:a16="http://schemas.microsoft.com/office/drawing/2014/main" id="{3B1963C5-DD5E-AEAF-BF95-A038EACA2D11}"/>
                </a:ext>
              </a:extLst>
            </p:cNvPr>
            <p:cNvSpPr txBox="1"/>
            <p:nvPr/>
          </p:nvSpPr>
          <p:spPr>
            <a:xfrm>
              <a:off x="3553141" y="5432054"/>
              <a:ext cx="5293481" cy="307777"/>
            </a:xfrm>
            <a:prstGeom prst="rect">
              <a:avLst/>
            </a:prstGeom>
            <a:noFill/>
          </p:spPr>
          <p:txBody>
            <a:bodyPr wrap="square">
              <a:spAutoFit/>
            </a:bodyPr>
            <a:lstStyle/>
            <a:p>
              <a:r>
                <a:rPr lang="en-US" sz="1400" dirty="0">
                  <a:latin typeface="Linkpen 17a Print" panose="03050602060000000000" pitchFamily="66" charset="77"/>
                </a:rPr>
                <a:t>View of Ipswich from Christchurch – 18th Century</a:t>
              </a:r>
            </a:p>
          </p:txBody>
        </p:sp>
        <p:pic>
          <p:nvPicPr>
            <p:cNvPr id="23" name="Picture 22">
              <a:extLst>
                <a:ext uri="{FF2B5EF4-FFF2-40B4-BE49-F238E27FC236}">
                  <a16:creationId xmlns:a16="http://schemas.microsoft.com/office/drawing/2014/main" id="{475CBB5B-16EE-4FB8-593B-839A07A8711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3298062" y="5479370"/>
              <a:ext cx="251894" cy="157261"/>
            </a:xfrm>
            <a:prstGeom prst="rect">
              <a:avLst/>
            </a:prstGeom>
          </p:spPr>
        </p:pic>
      </p:grpSp>
      <p:sp>
        <p:nvSpPr>
          <p:cNvPr id="9" name="TextBox 8">
            <a:extLst>
              <a:ext uri="{FF2B5EF4-FFF2-40B4-BE49-F238E27FC236}">
                <a16:creationId xmlns:a16="http://schemas.microsoft.com/office/drawing/2014/main" id="{7E68AED6-FCF8-E9CE-A0B8-E0C05E299E4F}"/>
              </a:ext>
            </a:extLst>
          </p:cNvPr>
          <p:cNvSpPr txBox="1"/>
          <p:nvPr/>
        </p:nvSpPr>
        <p:spPr>
          <a:xfrm>
            <a:off x="292609" y="5818550"/>
            <a:ext cx="11618976" cy="400110"/>
          </a:xfrm>
          <a:prstGeom prst="rect">
            <a:avLst/>
          </a:prstGeom>
          <a:noFill/>
        </p:spPr>
        <p:txBody>
          <a:bodyPr wrap="square">
            <a:spAutoFit/>
          </a:bodyPr>
          <a:lstStyle/>
          <a:p>
            <a:pPr algn="ctr">
              <a:lnSpc>
                <a:spcPts val="2420"/>
              </a:lnSpc>
            </a:pPr>
            <a:r>
              <a:rPr lang="en-GB" sz="2200" dirty="0">
                <a:solidFill>
                  <a:srgbClr val="F49421"/>
                </a:solidFill>
                <a:latin typeface="Superclarendon Rg" panose="02000505080000020003" pitchFamily="2" charset="77"/>
              </a:rPr>
              <a:t>What does the image tell us about Ipswich pre-Industrial Revolution?</a:t>
            </a:r>
          </a:p>
        </p:txBody>
      </p:sp>
    </p:spTree>
    <p:extLst>
      <p:ext uri="{BB962C8B-B14F-4D97-AF65-F5344CB8AC3E}">
        <p14:creationId xmlns:p14="http://schemas.microsoft.com/office/powerpoint/2010/main" val="28987276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10" presetClass="entr" presetSubtype="0"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500"/>
                                        <p:tgtEl>
                                          <p:spTgt spid="3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par>
                          <p:cTn id="48" fill="hold">
                            <p:stCondLst>
                              <p:cond delay="1000"/>
                            </p:stCondLst>
                            <p:childTnLst>
                              <p:par>
                                <p:cTn id="49" presetID="10" presetClass="entr" presetSubtype="0"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500"/>
                                        <p:tgtEl>
                                          <p:spTgt spid="34"/>
                                        </p:tgtEl>
                                      </p:cBhvr>
                                    </p:animEffect>
                                  </p:childTnLst>
                                </p:cTn>
                              </p:par>
                            </p:childTnLst>
                          </p:cTn>
                        </p:par>
                        <p:par>
                          <p:cTn id="52" fill="hold">
                            <p:stCondLst>
                              <p:cond delay="15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3" grpId="0" animBg="1"/>
      <p:bldP spid="5"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1388813-A9C7-78F9-F1A1-8F121A252DDE}"/>
            </a:ext>
          </a:extLst>
        </p:cNvPr>
        <p:cNvGrpSpPr/>
        <p:nvPr/>
      </p:nvGrpSpPr>
      <p:grpSpPr>
        <a:xfrm>
          <a:off x="0" y="0"/>
          <a:ext cx="0" cy="0"/>
          <a:chOff x="0" y="0"/>
          <a:chExt cx="0" cy="0"/>
        </a:xfrm>
      </p:grpSpPr>
      <p:sp>
        <p:nvSpPr>
          <p:cNvPr id="25" name="Title 24">
            <a:extLst>
              <a:ext uri="{FF2B5EF4-FFF2-40B4-BE49-F238E27FC236}">
                <a16:creationId xmlns:a16="http://schemas.microsoft.com/office/drawing/2014/main" id="{B9BCCA1D-4327-4411-38D4-CC2AF2D876B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Mills</a:t>
            </a:r>
          </a:p>
        </p:txBody>
      </p:sp>
      <p:grpSp>
        <p:nvGrpSpPr>
          <p:cNvPr id="27" name="Group 26" descr="A painting of a an early wooden windmill, surrounded by grass, bushes and cows. ">
            <a:extLst>
              <a:ext uri="{FF2B5EF4-FFF2-40B4-BE49-F238E27FC236}">
                <a16:creationId xmlns:a16="http://schemas.microsoft.com/office/drawing/2014/main" id="{B6184611-C416-C26B-63DD-D8A89281DC77}"/>
              </a:ext>
            </a:extLst>
          </p:cNvPr>
          <p:cNvGrpSpPr/>
          <p:nvPr/>
        </p:nvGrpSpPr>
        <p:grpSpPr>
          <a:xfrm>
            <a:off x="229092" y="241264"/>
            <a:ext cx="5522730" cy="6367880"/>
            <a:chOff x="229092" y="241264"/>
            <a:chExt cx="5522730" cy="6367880"/>
          </a:xfrm>
        </p:grpSpPr>
        <p:sp>
          <p:nvSpPr>
            <p:cNvPr id="24" name="TextBox 23">
              <a:extLst>
                <a:ext uri="{FF2B5EF4-FFF2-40B4-BE49-F238E27FC236}">
                  <a16:creationId xmlns:a16="http://schemas.microsoft.com/office/drawing/2014/main" id="{C2D3B596-508A-43E1-077A-D5852EA2CCE3}"/>
                </a:ext>
              </a:extLst>
            </p:cNvPr>
            <p:cNvSpPr txBox="1"/>
            <p:nvPr/>
          </p:nvSpPr>
          <p:spPr>
            <a:xfrm>
              <a:off x="229092" y="241264"/>
              <a:ext cx="2841468" cy="200055"/>
            </a:xfrm>
            <a:prstGeom prst="rect">
              <a:avLst/>
            </a:prstGeom>
            <a:noFill/>
          </p:spPr>
          <p:txBody>
            <a:bodyPr wrap="square">
              <a:spAutoFit/>
            </a:bodyPr>
            <a:lstStyle/>
            <a:p>
              <a:r>
                <a:rPr lang="en-GB" sz="700" b="0" i="0" dirty="0">
                  <a:solidFill>
                    <a:schemeClr val="bg1">
                      <a:lumMod val="85000"/>
                    </a:schemeClr>
                  </a:solidFill>
                  <a:effectLst/>
                  <a:latin typeface="Arial" panose="020B0604020202020204" pitchFamily="34" charset="0"/>
                  <a:cs typeface="Arial" panose="020B0604020202020204" pitchFamily="34" charset="0"/>
                </a:rPr>
                <a:t>© Victoria and Albert Museum, London</a:t>
              </a:r>
              <a:endParaRPr lang="en-GB" sz="700" dirty="0">
                <a:solidFill>
                  <a:schemeClr val="bg1">
                    <a:lumMod val="85000"/>
                  </a:schemeClr>
                </a:solidFill>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47E052F0-4A79-1F3A-31B4-734529F7C8EA}"/>
                </a:ext>
              </a:extLst>
            </p:cNvPr>
            <p:cNvSpPr/>
            <p:nvPr/>
          </p:nvSpPr>
          <p:spPr>
            <a:xfrm>
              <a:off x="250428" y="241264"/>
              <a:ext cx="5501394" cy="63678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itle 1">
            <a:extLst>
              <a:ext uri="{FF2B5EF4-FFF2-40B4-BE49-F238E27FC236}">
                <a16:creationId xmlns:a16="http://schemas.microsoft.com/office/drawing/2014/main" id="{69FBBCE3-9120-91C7-175B-27DE20833E81}"/>
              </a:ext>
            </a:extLst>
          </p:cNvPr>
          <p:cNvSpPr txBox="1">
            <a:spLocks/>
          </p:cNvSpPr>
          <p:nvPr/>
        </p:nvSpPr>
        <p:spPr>
          <a:xfrm>
            <a:off x="250428" y="511989"/>
            <a:ext cx="11149091" cy="530655"/>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GB" dirty="0">
                <a:ln w="12700">
                  <a:noFill/>
                </a:ln>
                <a:latin typeface="Superclarendon Rg" panose="02060605060000020003" pitchFamily="18" charset="77"/>
              </a:rPr>
              <a:t>The Mills</a:t>
            </a:r>
          </a:p>
        </p:txBody>
      </p:sp>
      <p:sp>
        <p:nvSpPr>
          <p:cNvPr id="3" name="TextBox 2">
            <a:extLst>
              <a:ext uri="{FF2B5EF4-FFF2-40B4-BE49-F238E27FC236}">
                <a16:creationId xmlns:a16="http://schemas.microsoft.com/office/drawing/2014/main" id="{D9D0BB31-62A2-0134-691C-CE760A6243E3}"/>
              </a:ext>
            </a:extLst>
          </p:cNvPr>
          <p:cNvSpPr txBox="1"/>
          <p:nvPr/>
        </p:nvSpPr>
        <p:spPr>
          <a:xfrm>
            <a:off x="5751822" y="1198006"/>
            <a:ext cx="2416818" cy="1162113"/>
          </a:xfrm>
          <a:prstGeom prst="rect">
            <a:avLst/>
          </a:prstGeom>
          <a:noFill/>
        </p:spPr>
        <p:txBody>
          <a:bodyPr wrap="square">
            <a:spAutoFit/>
          </a:bodyPr>
          <a:lstStyle/>
          <a:p>
            <a:pPr>
              <a:lnSpc>
                <a:spcPct val="150000"/>
              </a:lnSpc>
            </a:pPr>
            <a:r>
              <a:rPr lang="en-US" sz="1600" dirty="0">
                <a:latin typeface="Linkpen 17a Print" panose="03050602060000000000" pitchFamily="66" charset="77"/>
              </a:rPr>
              <a:t>From 1783 to 1840, the number of mills had grown from 5 to 21.</a:t>
            </a:r>
          </a:p>
        </p:txBody>
      </p:sp>
      <p:pic>
        <p:nvPicPr>
          <p:cNvPr id="8" name="Picture 7" descr="A close up of a painting that shows two windmills in it's background.">
            <a:extLst>
              <a:ext uri="{FF2B5EF4-FFF2-40B4-BE49-F238E27FC236}">
                <a16:creationId xmlns:a16="http://schemas.microsoft.com/office/drawing/2014/main" id="{71BA24E4-734E-574C-B78D-B9667C2834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68406" y="1137671"/>
            <a:ext cx="2920093" cy="1693165"/>
          </a:xfrm>
          <a:prstGeom prst="rect">
            <a:avLst/>
          </a:prstGeom>
          <a:ln w="28575">
            <a:solidFill>
              <a:schemeClr val="tx1"/>
            </a:solidFill>
          </a:ln>
        </p:spPr>
      </p:pic>
      <p:sp>
        <p:nvSpPr>
          <p:cNvPr id="5" name="TextBox 4">
            <a:extLst>
              <a:ext uri="{FF2B5EF4-FFF2-40B4-BE49-F238E27FC236}">
                <a16:creationId xmlns:a16="http://schemas.microsoft.com/office/drawing/2014/main" id="{59623FE5-ABE3-294B-1708-C6FD416CA905}"/>
              </a:ext>
            </a:extLst>
          </p:cNvPr>
          <p:cNvSpPr txBox="1"/>
          <p:nvPr/>
        </p:nvSpPr>
        <p:spPr>
          <a:xfrm>
            <a:off x="5751822" y="2986198"/>
            <a:ext cx="5696466" cy="1538883"/>
          </a:xfrm>
          <a:prstGeom prst="rect">
            <a:avLst/>
          </a:prstGeom>
          <a:noFill/>
        </p:spPr>
        <p:txBody>
          <a:bodyPr wrap="square">
            <a:spAutoFit/>
          </a:bodyPr>
          <a:lstStyle/>
          <a:p>
            <a:pPr>
              <a:lnSpc>
                <a:spcPct val="150000"/>
              </a:lnSpc>
            </a:pPr>
            <a:r>
              <a:rPr lang="en-US" sz="1600" dirty="0">
                <a:latin typeface="Linkpen 17a Print" panose="03050602060000000000" pitchFamily="66" charset="77"/>
              </a:rPr>
              <a:t>In the early days of the industrial revolution, Ipswich and </a:t>
            </a:r>
            <a:r>
              <a:rPr lang="en-US" sz="1600" dirty="0" err="1">
                <a:latin typeface="Linkpen 17a Print" panose="03050602060000000000" pitchFamily="66" charset="77"/>
              </a:rPr>
              <a:t>neighbouring</a:t>
            </a:r>
            <a:r>
              <a:rPr lang="en-US" sz="1600" dirty="0">
                <a:latin typeface="Linkpen 17a Print" panose="03050602060000000000" pitchFamily="66" charset="77"/>
              </a:rPr>
              <a:t> Stoke relied on a mill trade to provide work and boost income for the town.</a:t>
            </a:r>
          </a:p>
        </p:txBody>
      </p:sp>
      <p:sp>
        <p:nvSpPr>
          <p:cNvPr id="7" name="TextBox 6">
            <a:extLst>
              <a:ext uri="{FF2B5EF4-FFF2-40B4-BE49-F238E27FC236}">
                <a16:creationId xmlns:a16="http://schemas.microsoft.com/office/drawing/2014/main" id="{3DC7A726-D3FB-3A29-0D51-EC10897FF147}"/>
              </a:ext>
            </a:extLst>
          </p:cNvPr>
          <p:cNvSpPr txBox="1"/>
          <p:nvPr/>
        </p:nvSpPr>
        <p:spPr>
          <a:xfrm>
            <a:off x="5751822" y="4680443"/>
            <a:ext cx="5233169" cy="1538883"/>
          </a:xfrm>
          <a:prstGeom prst="rect">
            <a:avLst/>
          </a:prstGeom>
          <a:noFill/>
        </p:spPr>
        <p:txBody>
          <a:bodyPr wrap="square">
            <a:spAutoFit/>
          </a:bodyPr>
          <a:lstStyle/>
          <a:p>
            <a:pPr>
              <a:lnSpc>
                <a:spcPct val="150000"/>
              </a:lnSpc>
            </a:pPr>
            <a:r>
              <a:rPr lang="en-US" sz="1600" dirty="0">
                <a:latin typeface="Linkpen 17a Print" panose="03050602060000000000" pitchFamily="66" charset="77"/>
              </a:rPr>
              <a:t>These mills stayed important through the beginning of the revolution until the mid 1800s, producing large amounts of flour which could be sent to London.</a:t>
            </a:r>
          </a:p>
        </p:txBody>
      </p:sp>
      <p:pic>
        <p:nvPicPr>
          <p:cNvPr id="2" name="Picture 1">
            <a:extLst>
              <a:ext uri="{FF2B5EF4-FFF2-40B4-BE49-F238E27FC236}">
                <a16:creationId xmlns:a16="http://schemas.microsoft.com/office/drawing/2014/main" id="{8FF474EF-D852-78AD-0F82-700FC4F75396}"/>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63514" y="5325228"/>
            <a:ext cx="1728485" cy="1538884"/>
          </a:xfrm>
          <a:prstGeom prst="rect">
            <a:avLst/>
          </a:prstGeom>
        </p:spPr>
      </p:pic>
    </p:spTree>
    <p:extLst>
      <p:ext uri="{BB962C8B-B14F-4D97-AF65-F5344CB8AC3E}">
        <p14:creationId xmlns:p14="http://schemas.microsoft.com/office/powerpoint/2010/main" val="17255282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7ECBE2B-4691-9670-E5DA-29EE369782FE}"/>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20D1422A-9AC2-3AE8-E2AF-77F6D49BECD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Industrial Revolution through time</a:t>
            </a:r>
          </a:p>
        </p:txBody>
      </p:sp>
      <p:sp>
        <p:nvSpPr>
          <p:cNvPr id="6" name="Title 1">
            <a:extLst>
              <a:ext uri="{FF2B5EF4-FFF2-40B4-BE49-F238E27FC236}">
                <a16:creationId xmlns:a16="http://schemas.microsoft.com/office/drawing/2014/main" id="{B2932259-5321-FAC3-C001-08C3F87114B2}"/>
              </a:ext>
            </a:extLst>
          </p:cNvPr>
          <p:cNvSpPr txBox="1">
            <a:spLocks/>
          </p:cNvSpPr>
          <p:nvPr/>
        </p:nvSpPr>
        <p:spPr>
          <a:xfrm>
            <a:off x="521455" y="787731"/>
            <a:ext cx="6440178" cy="5306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900" dirty="0">
                <a:ln w="12700">
                  <a:noFill/>
                </a:ln>
                <a:latin typeface="Superclarendon Rg" panose="02060605060000020003" pitchFamily="18" charset="77"/>
              </a:rPr>
              <a:t>The Industrial Revolution </a:t>
            </a:r>
          </a:p>
          <a:p>
            <a:pPr algn="l"/>
            <a:r>
              <a:rPr lang="en-GB" sz="2900" dirty="0">
                <a:ln w="12700">
                  <a:noFill/>
                </a:ln>
                <a:latin typeface="Superclarendon Rg" panose="02060605060000020003" pitchFamily="18" charset="77"/>
              </a:rPr>
              <a:t>through time</a:t>
            </a:r>
          </a:p>
        </p:txBody>
      </p:sp>
      <p:sp>
        <p:nvSpPr>
          <p:cNvPr id="3" name="TextBox 2">
            <a:extLst>
              <a:ext uri="{FF2B5EF4-FFF2-40B4-BE49-F238E27FC236}">
                <a16:creationId xmlns:a16="http://schemas.microsoft.com/office/drawing/2014/main" id="{BFCD53E2-B2B3-BBC7-2914-88BC8DB318CE}"/>
              </a:ext>
            </a:extLst>
          </p:cNvPr>
          <p:cNvSpPr txBox="1"/>
          <p:nvPr/>
        </p:nvSpPr>
        <p:spPr>
          <a:xfrm>
            <a:off x="521454" y="1438896"/>
            <a:ext cx="2977650" cy="1169551"/>
          </a:xfrm>
          <a:prstGeom prst="rect">
            <a:avLst/>
          </a:prstGeom>
          <a:noFill/>
        </p:spPr>
        <p:txBody>
          <a:bodyPr wrap="square">
            <a:spAutoFit/>
          </a:bodyPr>
          <a:lstStyle/>
          <a:p>
            <a:pPr>
              <a:lnSpc>
                <a:spcPct val="150000"/>
              </a:lnSpc>
            </a:pPr>
            <a:r>
              <a:rPr lang="en-US" sz="1600" dirty="0">
                <a:latin typeface="Linkpen 17a Print" panose="03050602060000000000" pitchFamily="66" charset="77"/>
              </a:rPr>
              <a:t>What can a street sign tell us about the past?</a:t>
            </a:r>
          </a:p>
          <a:p>
            <a:pPr>
              <a:lnSpc>
                <a:spcPct val="150000"/>
              </a:lnSpc>
            </a:pPr>
            <a:endParaRPr lang="en-US" sz="1600" dirty="0">
              <a:latin typeface="Linkpen 17a Print" panose="03050602060000000000" pitchFamily="66" charset="77"/>
            </a:endParaRPr>
          </a:p>
        </p:txBody>
      </p:sp>
      <p:pic>
        <p:nvPicPr>
          <p:cNvPr id="1026" name="Picture 2" descr="An image of a street sign that says 'Coprolite Street', attached to a red brick wall.">
            <a:extLst>
              <a:ext uri="{FF2B5EF4-FFF2-40B4-BE49-F238E27FC236}">
                <a16:creationId xmlns:a16="http://schemas.microsoft.com/office/drawing/2014/main" id="{56263AE5-5951-10B0-AB42-A413036B75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9104" y="1490502"/>
            <a:ext cx="3783185" cy="766982"/>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E496733-B1F3-DA78-4C1A-5EFA168B1683}"/>
              </a:ext>
            </a:extLst>
          </p:cNvPr>
          <p:cNvSpPr txBox="1"/>
          <p:nvPr/>
        </p:nvSpPr>
        <p:spPr>
          <a:xfrm>
            <a:off x="521454" y="2429600"/>
            <a:ext cx="6440178" cy="2646878"/>
          </a:xfrm>
          <a:prstGeom prst="rect">
            <a:avLst/>
          </a:prstGeom>
          <a:noFill/>
        </p:spPr>
        <p:txBody>
          <a:bodyPr wrap="square">
            <a:spAutoFit/>
          </a:bodyPr>
          <a:lstStyle/>
          <a:p>
            <a:pPr>
              <a:lnSpc>
                <a:spcPct val="150000"/>
              </a:lnSpc>
            </a:pPr>
            <a:r>
              <a:rPr lang="en-US" sz="1600" dirty="0">
                <a:latin typeface="Linkpen 17a Print" panose="03050602060000000000" pitchFamily="66" charset="77"/>
              </a:rPr>
              <a:t>In the 1840s, a chemist and merchant named Edward Packard purchased a former mill just outside of Ipswich. Within the mill he started his own, rather smelly, business! Using </a:t>
            </a:r>
            <a:r>
              <a:rPr lang="en-US" sz="1600" dirty="0" err="1">
                <a:latin typeface="Linkpen 17a Print" panose="03050602060000000000" pitchFamily="66" charset="77"/>
              </a:rPr>
              <a:t>fossilised</a:t>
            </a:r>
            <a:r>
              <a:rPr lang="en-US" sz="1600" dirty="0">
                <a:latin typeface="Linkpen 17a Print" panose="03050602060000000000" pitchFamily="66" charset="77"/>
              </a:rPr>
              <a:t> animal poo (coprolite), he began to create his own chemical </a:t>
            </a:r>
            <a:r>
              <a:rPr lang="en-US" sz="1600" dirty="0" err="1">
                <a:latin typeface="Linkpen 17a Print" panose="03050602060000000000" pitchFamily="66" charset="77"/>
              </a:rPr>
              <a:t>fertiliser</a:t>
            </a:r>
            <a:r>
              <a:rPr lang="en-US" sz="1600" dirty="0">
                <a:latin typeface="Linkpen 17a Print" panose="03050602060000000000" pitchFamily="66" charset="77"/>
              </a:rPr>
              <a:t>.</a:t>
            </a:r>
          </a:p>
          <a:p>
            <a:pPr>
              <a:lnSpc>
                <a:spcPct val="150000"/>
              </a:lnSpc>
            </a:pPr>
            <a:endParaRPr lang="en-US" sz="1600" dirty="0">
              <a:latin typeface="Linkpen 17a Print" panose="03050602060000000000" pitchFamily="66" charset="77"/>
            </a:endParaRPr>
          </a:p>
        </p:txBody>
      </p:sp>
      <p:sp>
        <p:nvSpPr>
          <p:cNvPr id="7" name="TextBox 6">
            <a:extLst>
              <a:ext uri="{FF2B5EF4-FFF2-40B4-BE49-F238E27FC236}">
                <a16:creationId xmlns:a16="http://schemas.microsoft.com/office/drawing/2014/main" id="{3B9973C2-ECE3-A3D9-497E-98763D3669A6}"/>
              </a:ext>
            </a:extLst>
          </p:cNvPr>
          <p:cNvSpPr txBox="1"/>
          <p:nvPr/>
        </p:nvSpPr>
        <p:spPr>
          <a:xfrm>
            <a:off x="521454" y="4870201"/>
            <a:ext cx="6440178" cy="1538883"/>
          </a:xfrm>
          <a:prstGeom prst="rect">
            <a:avLst/>
          </a:prstGeom>
          <a:noFill/>
        </p:spPr>
        <p:txBody>
          <a:bodyPr wrap="square">
            <a:spAutoFit/>
          </a:bodyPr>
          <a:lstStyle/>
          <a:p>
            <a:pPr>
              <a:lnSpc>
                <a:spcPct val="150000"/>
              </a:lnSpc>
            </a:pPr>
            <a:r>
              <a:rPr lang="en-US" sz="1600" dirty="0">
                <a:latin typeface="Linkpen 17a Print" panose="03050602060000000000" pitchFamily="66" charset="77"/>
              </a:rPr>
              <a:t>Ipswich became a huge </a:t>
            </a:r>
            <a:r>
              <a:rPr lang="en-US" sz="1600" dirty="0" err="1">
                <a:latin typeface="Linkpen 17a Print" panose="03050602060000000000" pitchFamily="66" charset="77"/>
              </a:rPr>
              <a:t>centre</a:t>
            </a:r>
            <a:r>
              <a:rPr lang="en-US" sz="1600" dirty="0">
                <a:latin typeface="Linkpen 17a Print" panose="03050602060000000000" pitchFamily="66" charset="77"/>
              </a:rPr>
              <a:t> for the production and export of the chemical </a:t>
            </a:r>
            <a:r>
              <a:rPr lang="en-US" sz="1600" dirty="0" err="1">
                <a:latin typeface="Linkpen 17a Print" panose="03050602060000000000" pitchFamily="66" charset="77"/>
              </a:rPr>
              <a:t>fertiliser</a:t>
            </a:r>
            <a:r>
              <a:rPr lang="en-US" sz="1600" dirty="0">
                <a:latin typeface="Linkpen 17a Print" panose="03050602060000000000" pitchFamily="66" charset="77"/>
              </a:rPr>
              <a:t> until the end of the industrial revolution.</a:t>
            </a:r>
          </a:p>
          <a:p>
            <a:pPr>
              <a:lnSpc>
                <a:spcPct val="150000"/>
              </a:lnSpc>
            </a:pPr>
            <a:endParaRPr lang="en-US" sz="1600" dirty="0">
              <a:latin typeface="Linkpen 17a Print" panose="03050602060000000000" pitchFamily="66" charset="77"/>
            </a:endParaRPr>
          </a:p>
        </p:txBody>
      </p:sp>
      <p:grpSp>
        <p:nvGrpSpPr>
          <p:cNvPr id="13" name="Group 12" descr="A close up image of a brown, fossilised animal poo, known as coprolite.">
            <a:extLst>
              <a:ext uri="{FF2B5EF4-FFF2-40B4-BE49-F238E27FC236}">
                <a16:creationId xmlns:a16="http://schemas.microsoft.com/office/drawing/2014/main" id="{3722FAAC-249C-E87A-3419-015B956C1E52}"/>
              </a:ext>
            </a:extLst>
          </p:cNvPr>
          <p:cNvGrpSpPr/>
          <p:nvPr/>
        </p:nvGrpSpPr>
        <p:grpSpPr>
          <a:xfrm>
            <a:off x="7477246" y="242159"/>
            <a:ext cx="4481282" cy="6355411"/>
            <a:chOff x="7477246" y="242159"/>
            <a:chExt cx="4481282" cy="6355411"/>
          </a:xfrm>
        </p:grpSpPr>
        <p:sp>
          <p:nvSpPr>
            <p:cNvPr id="9" name="TextBox 8">
              <a:extLst>
                <a:ext uri="{FF2B5EF4-FFF2-40B4-BE49-F238E27FC236}">
                  <a16:creationId xmlns:a16="http://schemas.microsoft.com/office/drawing/2014/main" id="{46933C2C-168A-D31F-8579-6B4D95BEB5AD}"/>
                </a:ext>
              </a:extLst>
            </p:cNvPr>
            <p:cNvSpPr txBox="1"/>
            <p:nvPr/>
          </p:nvSpPr>
          <p:spPr>
            <a:xfrm>
              <a:off x="9117060" y="242159"/>
              <a:ext cx="2841468" cy="200055"/>
            </a:xfrm>
            <a:prstGeom prst="rect">
              <a:avLst/>
            </a:prstGeom>
            <a:noFill/>
          </p:spPr>
          <p:txBody>
            <a:bodyPr wrap="square">
              <a:spAutoFit/>
            </a:bodyPr>
            <a:lstStyle/>
            <a:p>
              <a:pPr algn="r"/>
              <a:r>
                <a:rPr lang="en-GB" sz="700" dirty="0">
                  <a:solidFill>
                    <a:schemeClr val="bg1">
                      <a:lumMod val="50000"/>
                    </a:schemeClr>
                  </a:solidFill>
                </a:rPr>
                <a:t>©Public Domain Wikimedia Commons</a:t>
              </a:r>
            </a:p>
          </p:txBody>
        </p:sp>
        <p:sp>
          <p:nvSpPr>
            <p:cNvPr id="12" name="Rectangle 11">
              <a:extLst>
                <a:ext uri="{FF2B5EF4-FFF2-40B4-BE49-F238E27FC236}">
                  <a16:creationId xmlns:a16="http://schemas.microsoft.com/office/drawing/2014/main" id="{68A5F8EF-E4FA-2410-AFAC-3E0684A3EE4D}"/>
                </a:ext>
              </a:extLst>
            </p:cNvPr>
            <p:cNvSpPr/>
            <p:nvPr/>
          </p:nvSpPr>
          <p:spPr>
            <a:xfrm>
              <a:off x="7477246" y="242159"/>
              <a:ext cx="4481282" cy="635541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a:extLst>
              <a:ext uri="{FF2B5EF4-FFF2-40B4-BE49-F238E27FC236}">
                <a16:creationId xmlns:a16="http://schemas.microsoft.com/office/drawing/2014/main" id="{915520CC-D738-A755-EDF8-9A4F398DA4D4}"/>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28790" y="5319116"/>
            <a:ext cx="1724695" cy="1538884"/>
          </a:xfrm>
          <a:prstGeom prst="rect">
            <a:avLst/>
          </a:prstGeom>
        </p:spPr>
      </p:pic>
    </p:spTree>
    <p:extLst>
      <p:ext uri="{BB962C8B-B14F-4D97-AF65-F5344CB8AC3E}">
        <p14:creationId xmlns:p14="http://schemas.microsoft.com/office/powerpoint/2010/main" val="35491802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5A0D227-9451-C3C8-1971-7F4494AC461F}"/>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7D9C32AD-6CB0-3C36-DA3C-A6DC1DC0FBC6}"/>
              </a:ext>
            </a:extLst>
          </p:cNvPr>
          <p:cNvSpPr>
            <a:spLocks noGrp="1"/>
          </p:cNvSpPr>
          <p:nvPr>
            <p:ph type="ctrTitle"/>
          </p:nvPr>
        </p:nvSpPr>
        <p:spPr>
          <a:xfrm>
            <a:off x="1524000" y="-1264024"/>
            <a:ext cx="9144000" cy="1264024"/>
          </a:xfrm>
        </p:spPr>
        <p:txBody>
          <a:bodyPr vert="horz" lIns="91440" tIns="45720" rIns="91440" bIns="45720" rtlCol="0" anchor="b">
            <a:normAutofit/>
          </a:bodyPr>
          <a:lstStyle/>
          <a:p>
            <a:r>
              <a:rPr lang="en-US" dirty="0"/>
              <a:t>Buildings of the past</a:t>
            </a:r>
          </a:p>
        </p:txBody>
      </p:sp>
      <p:sp>
        <p:nvSpPr>
          <p:cNvPr id="6" name="Title 1">
            <a:extLst>
              <a:ext uri="{FF2B5EF4-FFF2-40B4-BE49-F238E27FC236}">
                <a16:creationId xmlns:a16="http://schemas.microsoft.com/office/drawing/2014/main" id="{DBF6853A-5BE0-B60E-5F2F-E0B00C20006B}"/>
              </a:ext>
            </a:extLst>
          </p:cNvPr>
          <p:cNvSpPr txBox="1">
            <a:spLocks/>
          </p:cNvSpPr>
          <p:nvPr/>
        </p:nvSpPr>
        <p:spPr>
          <a:xfrm>
            <a:off x="521454" y="460767"/>
            <a:ext cx="9454403" cy="5306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900" dirty="0">
                <a:ln w="12700">
                  <a:noFill/>
                </a:ln>
                <a:latin typeface="Superclarendon Rg" panose="02060605060000020003" pitchFamily="18" charset="77"/>
              </a:rPr>
              <a:t>Buildings of the past</a:t>
            </a:r>
          </a:p>
        </p:txBody>
      </p:sp>
      <p:sp>
        <p:nvSpPr>
          <p:cNvPr id="3" name="TextBox 2">
            <a:extLst>
              <a:ext uri="{FF2B5EF4-FFF2-40B4-BE49-F238E27FC236}">
                <a16:creationId xmlns:a16="http://schemas.microsoft.com/office/drawing/2014/main" id="{AFB35565-F0F4-52C0-454C-134E29559431}"/>
              </a:ext>
            </a:extLst>
          </p:cNvPr>
          <p:cNvSpPr txBox="1"/>
          <p:nvPr/>
        </p:nvSpPr>
        <p:spPr>
          <a:xfrm>
            <a:off x="521454" y="967038"/>
            <a:ext cx="10939026" cy="755976"/>
          </a:xfrm>
          <a:prstGeom prst="rect">
            <a:avLst/>
          </a:prstGeom>
          <a:noFill/>
        </p:spPr>
        <p:txBody>
          <a:bodyPr wrap="square">
            <a:spAutoFit/>
          </a:bodyPr>
          <a:lstStyle/>
          <a:p>
            <a:pPr>
              <a:lnSpc>
                <a:spcPct val="150000"/>
              </a:lnSpc>
            </a:pPr>
            <a:r>
              <a:rPr lang="en-US" sz="1500" dirty="0">
                <a:latin typeface="Linkpen 17a Print" panose="03050602060000000000" pitchFamily="66" charset="77"/>
              </a:rPr>
              <a:t>Ipswich was home to one of the most impressive Victorian breweries in the whole of the United Kingdom.</a:t>
            </a:r>
          </a:p>
        </p:txBody>
      </p:sp>
      <p:grpSp>
        <p:nvGrpSpPr>
          <p:cNvPr id="13" name="Group 12" descr="A modern colour photograph of the Tolly Cobbled Brewery, a large brown brick building. ">
            <a:extLst>
              <a:ext uri="{FF2B5EF4-FFF2-40B4-BE49-F238E27FC236}">
                <a16:creationId xmlns:a16="http://schemas.microsoft.com/office/drawing/2014/main" id="{BDC8A4D0-F889-1EC4-2999-25DE42F38AC0}"/>
              </a:ext>
            </a:extLst>
          </p:cNvPr>
          <p:cNvGrpSpPr/>
          <p:nvPr/>
        </p:nvGrpSpPr>
        <p:grpSpPr>
          <a:xfrm>
            <a:off x="243068" y="1794076"/>
            <a:ext cx="6420084" cy="4840066"/>
            <a:chOff x="243068" y="1794076"/>
            <a:chExt cx="6420084" cy="4840066"/>
          </a:xfrm>
        </p:grpSpPr>
        <p:sp>
          <p:nvSpPr>
            <p:cNvPr id="4" name="TextBox 3">
              <a:extLst>
                <a:ext uri="{FF2B5EF4-FFF2-40B4-BE49-F238E27FC236}">
                  <a16:creationId xmlns:a16="http://schemas.microsoft.com/office/drawing/2014/main" id="{BB0C3702-600E-579A-61E7-85F33C5DB08D}"/>
                </a:ext>
              </a:extLst>
            </p:cNvPr>
            <p:cNvSpPr txBox="1"/>
            <p:nvPr/>
          </p:nvSpPr>
          <p:spPr>
            <a:xfrm>
              <a:off x="3821684" y="6434087"/>
              <a:ext cx="2841468" cy="200055"/>
            </a:xfrm>
            <a:prstGeom prst="rect">
              <a:avLst/>
            </a:prstGeom>
            <a:noFill/>
          </p:spPr>
          <p:txBody>
            <a:bodyPr wrap="square">
              <a:spAutoFit/>
            </a:bodyPr>
            <a:lstStyle/>
            <a:p>
              <a:pPr algn="r"/>
              <a:r>
                <a:rPr lang="en-GB" sz="700" dirty="0">
                  <a:solidFill>
                    <a:schemeClr val="tx1">
                      <a:lumMod val="75000"/>
                      <a:lumOff val="25000"/>
                    </a:schemeClr>
                  </a:solidFill>
                  <a:latin typeface="Arial" panose="020B0604020202020204" pitchFamily="34" charset="0"/>
                  <a:cs typeface="Arial" panose="020B0604020202020204" pitchFamily="34" charset="0"/>
                </a:rPr>
                <a:t>©Public Domain Wikimedia Commons</a:t>
              </a:r>
            </a:p>
          </p:txBody>
        </p:sp>
        <p:sp>
          <p:nvSpPr>
            <p:cNvPr id="12" name="Rectangle 11" descr="A large image of the Tolly Cobbled brewery, a large brown brick building.">
              <a:extLst>
                <a:ext uri="{FF2B5EF4-FFF2-40B4-BE49-F238E27FC236}">
                  <a16:creationId xmlns:a16="http://schemas.microsoft.com/office/drawing/2014/main" id="{E587C35B-AF3D-3EEA-A201-305917EFCE6C}"/>
                </a:ext>
              </a:extLst>
            </p:cNvPr>
            <p:cNvSpPr/>
            <p:nvPr/>
          </p:nvSpPr>
          <p:spPr>
            <a:xfrm>
              <a:off x="243068" y="1794076"/>
              <a:ext cx="6420084" cy="48400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8382FE80-AD1A-CD81-FBAC-42428CA26BA6}"/>
              </a:ext>
            </a:extLst>
          </p:cNvPr>
          <p:cNvSpPr txBox="1"/>
          <p:nvPr/>
        </p:nvSpPr>
        <p:spPr>
          <a:xfrm>
            <a:off x="6755768" y="1930224"/>
            <a:ext cx="4914778" cy="2487219"/>
          </a:xfrm>
          <a:prstGeom prst="rect">
            <a:avLst/>
          </a:prstGeom>
          <a:noFill/>
        </p:spPr>
        <p:txBody>
          <a:bodyPr wrap="square">
            <a:spAutoFit/>
          </a:bodyPr>
          <a:lstStyle/>
          <a:p>
            <a:pPr>
              <a:lnSpc>
                <a:spcPct val="150000"/>
              </a:lnSpc>
            </a:pPr>
            <a:r>
              <a:rPr lang="en-US" sz="1500" dirty="0">
                <a:latin typeface="Linkpen 17a Print" panose="03050602060000000000" pitchFamily="66" charset="77"/>
              </a:rPr>
              <a:t>Built in the 1700s, and then </a:t>
            </a:r>
            <a:r>
              <a:rPr lang="en-US" sz="1500" dirty="0" err="1">
                <a:latin typeface="Linkpen 17a Print" panose="03050602060000000000" pitchFamily="66" charset="77"/>
              </a:rPr>
              <a:t>modernised</a:t>
            </a:r>
            <a:r>
              <a:rPr lang="en-US" sz="1500" dirty="0">
                <a:latin typeface="Linkpen 17a Print" panose="03050602060000000000" pitchFamily="66" charset="77"/>
              </a:rPr>
              <a:t> in 1896, Tolly </a:t>
            </a:r>
            <a:r>
              <a:rPr lang="en-US" sz="1500" dirty="0" err="1">
                <a:latin typeface="Linkpen 17a Print" panose="03050602060000000000" pitchFamily="66" charset="77"/>
              </a:rPr>
              <a:t>Cobbold</a:t>
            </a:r>
            <a:r>
              <a:rPr lang="en-US" sz="1500" dirty="0">
                <a:latin typeface="Linkpen 17a Print" panose="03050602060000000000" pitchFamily="66" charset="77"/>
              </a:rPr>
              <a:t> brewery was a grand building with state of the art production equipment. The name Tolly </a:t>
            </a:r>
            <a:r>
              <a:rPr lang="en-US" sz="1500" dirty="0" err="1">
                <a:latin typeface="Linkpen 17a Print" panose="03050602060000000000" pitchFamily="66" charset="77"/>
              </a:rPr>
              <a:t>Cobbold</a:t>
            </a:r>
            <a:r>
              <a:rPr lang="en-US" sz="1500" dirty="0">
                <a:latin typeface="Linkpen 17a Print" panose="03050602060000000000" pitchFamily="66" charset="77"/>
              </a:rPr>
              <a:t> comes from Thomas </a:t>
            </a:r>
            <a:r>
              <a:rPr lang="en-US" sz="1500" dirty="0" err="1">
                <a:latin typeface="Linkpen 17a Print" panose="03050602060000000000" pitchFamily="66" charset="77"/>
              </a:rPr>
              <a:t>Cobbold</a:t>
            </a:r>
            <a:r>
              <a:rPr lang="en-US" sz="1500" dirty="0">
                <a:latin typeface="Linkpen 17a Print" panose="03050602060000000000" pitchFamily="66" charset="77"/>
              </a:rPr>
              <a:t> – the founder of the business.</a:t>
            </a:r>
          </a:p>
          <a:p>
            <a:pPr>
              <a:lnSpc>
                <a:spcPct val="150000"/>
              </a:lnSpc>
            </a:pPr>
            <a:endParaRPr lang="en-US" sz="1500" dirty="0">
              <a:latin typeface="Linkpen 17a Print" panose="03050602060000000000" pitchFamily="66" charset="77"/>
            </a:endParaRPr>
          </a:p>
        </p:txBody>
      </p:sp>
      <p:sp>
        <p:nvSpPr>
          <p:cNvPr id="8" name="TextBox 7">
            <a:extLst>
              <a:ext uri="{FF2B5EF4-FFF2-40B4-BE49-F238E27FC236}">
                <a16:creationId xmlns:a16="http://schemas.microsoft.com/office/drawing/2014/main" id="{0FD7B08E-76DD-3F52-4F35-C17DDEEC1D93}"/>
              </a:ext>
            </a:extLst>
          </p:cNvPr>
          <p:cNvSpPr txBox="1"/>
          <p:nvPr/>
        </p:nvSpPr>
        <p:spPr>
          <a:xfrm>
            <a:off x="6809556" y="4690633"/>
            <a:ext cx="4279393" cy="1200329"/>
          </a:xfrm>
          <a:prstGeom prst="rect">
            <a:avLst/>
          </a:prstGeom>
          <a:noFill/>
        </p:spPr>
        <p:txBody>
          <a:bodyPr wrap="square">
            <a:spAutoFit/>
          </a:bodyPr>
          <a:lstStyle/>
          <a:p>
            <a:r>
              <a:rPr lang="en-GB" sz="2400" dirty="0">
                <a:solidFill>
                  <a:srgbClr val="F49421"/>
                </a:solidFill>
                <a:latin typeface="Superclarendon Rg" panose="02000505080000020003" pitchFamily="2" charset="77"/>
              </a:rPr>
              <a:t>Today the building sits in ruin. Should it be restored or replaced?</a:t>
            </a:r>
          </a:p>
        </p:txBody>
      </p:sp>
      <p:pic>
        <p:nvPicPr>
          <p:cNvPr id="2" name="Picture 1">
            <a:extLst>
              <a:ext uri="{FF2B5EF4-FFF2-40B4-BE49-F238E27FC236}">
                <a16:creationId xmlns:a16="http://schemas.microsoft.com/office/drawing/2014/main" id="{614F1577-8CFF-6324-3719-EFD1DCEA7809}"/>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86663" y="5380628"/>
            <a:ext cx="1705336" cy="1475929"/>
          </a:xfrm>
          <a:prstGeom prst="rect">
            <a:avLst/>
          </a:prstGeom>
        </p:spPr>
      </p:pic>
    </p:spTree>
    <p:extLst>
      <p:ext uri="{BB962C8B-B14F-4D97-AF65-F5344CB8AC3E}">
        <p14:creationId xmlns:p14="http://schemas.microsoft.com/office/powerpoint/2010/main" val="22734023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5"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0DEC435-36B4-6E5D-E862-83EC9268715E}"/>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951BB4E0-B517-5739-EA9E-0795B3592AEE}"/>
              </a:ext>
            </a:extLst>
          </p:cNvPr>
          <p:cNvSpPr>
            <a:spLocks noGrp="1"/>
          </p:cNvSpPr>
          <p:nvPr>
            <p:ph type="ctrTitle"/>
          </p:nvPr>
        </p:nvSpPr>
        <p:spPr>
          <a:xfrm>
            <a:off x="1524000" y="-1143000"/>
            <a:ext cx="9144000" cy="1143000"/>
          </a:xfrm>
        </p:spPr>
        <p:txBody>
          <a:bodyPr vert="horz" lIns="91440" tIns="45720" rIns="91440" bIns="45720" rtlCol="0" anchor="b">
            <a:normAutofit/>
          </a:bodyPr>
          <a:lstStyle/>
          <a:p>
            <a:r>
              <a:rPr lang="en-US" dirty="0"/>
              <a:t>Ransome’s Lawn Mowers</a:t>
            </a:r>
          </a:p>
        </p:txBody>
      </p:sp>
      <p:grpSp>
        <p:nvGrpSpPr>
          <p:cNvPr id="12" name="Group 11" descr="An image of an advert for Ransome's Lawn Mowers. It shows a black and white illustration of an early lawnmower, surrounded by black and red text, some of which says 'The Best in the World'.">
            <a:extLst>
              <a:ext uri="{FF2B5EF4-FFF2-40B4-BE49-F238E27FC236}">
                <a16:creationId xmlns:a16="http://schemas.microsoft.com/office/drawing/2014/main" id="{8599816A-EF95-A02A-55D3-EEA0CDF13541}"/>
              </a:ext>
            </a:extLst>
          </p:cNvPr>
          <p:cNvGrpSpPr/>
          <p:nvPr/>
        </p:nvGrpSpPr>
        <p:grpSpPr>
          <a:xfrm>
            <a:off x="266218" y="243068"/>
            <a:ext cx="7488820" cy="6435524"/>
            <a:chOff x="266218" y="243068"/>
            <a:chExt cx="7488820" cy="6435524"/>
          </a:xfrm>
        </p:grpSpPr>
        <p:sp>
          <p:nvSpPr>
            <p:cNvPr id="9" name="TextBox 8">
              <a:extLst>
                <a:ext uri="{FF2B5EF4-FFF2-40B4-BE49-F238E27FC236}">
                  <a16:creationId xmlns:a16="http://schemas.microsoft.com/office/drawing/2014/main" id="{D705737C-BD00-264F-77A5-9ACF0B35028E}"/>
                </a:ext>
              </a:extLst>
            </p:cNvPr>
            <p:cNvSpPr txBox="1"/>
            <p:nvPr/>
          </p:nvSpPr>
          <p:spPr>
            <a:xfrm>
              <a:off x="4870743" y="6438894"/>
              <a:ext cx="2841468" cy="200055"/>
            </a:xfrm>
            <a:prstGeom prst="rect">
              <a:avLst/>
            </a:prstGeom>
            <a:noFill/>
          </p:spPr>
          <p:txBody>
            <a:bodyPr wrap="square">
              <a:spAutoFit/>
            </a:bodyPr>
            <a:lstStyle/>
            <a:p>
              <a:pPr algn="r"/>
              <a:r>
                <a:rPr lang="en-GB" sz="700" dirty="0">
                  <a:solidFill>
                    <a:schemeClr val="bg1"/>
                  </a:solidFill>
                  <a:latin typeface="Arial" panose="020B0604020202020204" pitchFamily="34" charset="0"/>
                  <a:cs typeface="Arial" panose="020B0604020202020204" pitchFamily="34" charset="0"/>
                </a:rPr>
                <a:t>© </a:t>
              </a:r>
              <a:r>
                <a:rPr lang="en-GB" sz="700" dirty="0" err="1">
                  <a:solidFill>
                    <a:schemeClr val="bg1"/>
                  </a:solidFill>
                  <a:latin typeface="Arial" panose="020B0604020202020204" pitchFamily="34" charset="0"/>
                  <a:cs typeface="Arial" panose="020B0604020202020204" pitchFamily="34" charset="0"/>
                </a:rPr>
                <a:t>Alamy</a:t>
              </a:r>
              <a:r>
                <a:rPr lang="en-GB" sz="700" dirty="0">
                  <a:solidFill>
                    <a:schemeClr val="bg1"/>
                  </a:solidFill>
                  <a:latin typeface="Arial" panose="020B0604020202020204" pitchFamily="34" charset="0"/>
                  <a:cs typeface="Arial" panose="020B0604020202020204" pitchFamily="34" charset="0"/>
                </a:rPr>
                <a:t> ref: HK12E6</a:t>
              </a:r>
            </a:p>
          </p:txBody>
        </p:sp>
        <p:sp>
          <p:nvSpPr>
            <p:cNvPr id="11" name="Rectangle 10">
              <a:extLst>
                <a:ext uri="{FF2B5EF4-FFF2-40B4-BE49-F238E27FC236}">
                  <a16:creationId xmlns:a16="http://schemas.microsoft.com/office/drawing/2014/main" id="{BCAD3CD5-F212-0E90-01CA-8F610D8CE7B3}"/>
                </a:ext>
              </a:extLst>
            </p:cNvPr>
            <p:cNvSpPr/>
            <p:nvPr/>
          </p:nvSpPr>
          <p:spPr>
            <a:xfrm>
              <a:off x="266218" y="243068"/>
              <a:ext cx="7488820" cy="64355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a:extLst>
              <a:ext uri="{FF2B5EF4-FFF2-40B4-BE49-F238E27FC236}">
                <a16:creationId xmlns:a16="http://schemas.microsoft.com/office/drawing/2014/main" id="{0D4F4152-5E11-9141-23B0-85189AB0F31B}"/>
              </a:ext>
            </a:extLst>
          </p:cNvPr>
          <p:cNvSpPr txBox="1"/>
          <p:nvPr/>
        </p:nvSpPr>
        <p:spPr>
          <a:xfrm>
            <a:off x="8002220" y="453863"/>
            <a:ext cx="4013971" cy="1358064"/>
          </a:xfrm>
          <a:prstGeom prst="rect">
            <a:avLst/>
          </a:prstGeom>
          <a:noFill/>
        </p:spPr>
        <p:txBody>
          <a:bodyPr wrap="square">
            <a:spAutoFit/>
          </a:bodyPr>
          <a:lstStyle/>
          <a:p>
            <a:pPr>
              <a:lnSpc>
                <a:spcPct val="150000"/>
              </a:lnSpc>
            </a:pPr>
            <a:r>
              <a:rPr lang="en-US" sz="1400" dirty="0">
                <a:latin typeface="Linkpen 17a Print" panose="03050602060000000000" pitchFamily="66" charset="77"/>
              </a:rPr>
              <a:t>In 1832, a man named Robert Ransome built the world's first lawnmower (based on a design by Edwin Budding)! </a:t>
            </a:r>
          </a:p>
        </p:txBody>
      </p:sp>
      <p:sp>
        <p:nvSpPr>
          <p:cNvPr id="5" name="TextBox 4">
            <a:extLst>
              <a:ext uri="{FF2B5EF4-FFF2-40B4-BE49-F238E27FC236}">
                <a16:creationId xmlns:a16="http://schemas.microsoft.com/office/drawing/2014/main" id="{EAFB010C-982E-3321-43EF-6E28FB5344DC}"/>
              </a:ext>
            </a:extLst>
          </p:cNvPr>
          <p:cNvSpPr txBox="1"/>
          <p:nvPr/>
        </p:nvSpPr>
        <p:spPr>
          <a:xfrm>
            <a:off x="8002220" y="2150279"/>
            <a:ext cx="3839080" cy="1358064"/>
          </a:xfrm>
          <a:prstGeom prst="rect">
            <a:avLst/>
          </a:prstGeom>
          <a:noFill/>
        </p:spPr>
        <p:txBody>
          <a:bodyPr wrap="square">
            <a:spAutoFit/>
          </a:bodyPr>
          <a:lstStyle/>
          <a:p>
            <a:pPr>
              <a:lnSpc>
                <a:spcPct val="150000"/>
              </a:lnSpc>
            </a:pPr>
            <a:r>
              <a:rPr lang="en-US" sz="1400" dirty="0">
                <a:latin typeface="Linkpen 17a Print" panose="03050602060000000000" pitchFamily="66" charset="77"/>
              </a:rPr>
              <a:t>He discovered a way to alter iron to create a metal which sharpened itself after use and refined the design.</a:t>
            </a:r>
          </a:p>
        </p:txBody>
      </p:sp>
      <p:sp>
        <p:nvSpPr>
          <p:cNvPr id="7" name="TextBox 6">
            <a:extLst>
              <a:ext uri="{FF2B5EF4-FFF2-40B4-BE49-F238E27FC236}">
                <a16:creationId xmlns:a16="http://schemas.microsoft.com/office/drawing/2014/main" id="{CDA1E5E6-7C4C-256C-B284-83C263BC712C}"/>
              </a:ext>
            </a:extLst>
          </p:cNvPr>
          <p:cNvSpPr txBox="1"/>
          <p:nvPr/>
        </p:nvSpPr>
        <p:spPr>
          <a:xfrm>
            <a:off x="8002220" y="3714264"/>
            <a:ext cx="3653486" cy="1997919"/>
          </a:xfrm>
          <a:prstGeom prst="rect">
            <a:avLst/>
          </a:prstGeom>
          <a:noFill/>
        </p:spPr>
        <p:txBody>
          <a:bodyPr wrap="square">
            <a:spAutoFit/>
          </a:bodyPr>
          <a:lstStyle/>
          <a:p>
            <a:pPr>
              <a:lnSpc>
                <a:spcPct val="150000"/>
              </a:lnSpc>
            </a:pPr>
            <a:r>
              <a:rPr lang="en-US" sz="1400" dirty="0">
                <a:latin typeface="Linkpen 17a Print" panose="03050602060000000000" pitchFamily="66" charset="77"/>
              </a:rPr>
              <a:t>His iron-works (known as  Waterside Works) in Ipswich, became industry leading. In addition to lawn mowers, they produced other iron products, such as those needed for the railways.</a:t>
            </a:r>
          </a:p>
          <a:p>
            <a:pPr>
              <a:lnSpc>
                <a:spcPct val="150000"/>
              </a:lnSpc>
            </a:pPr>
            <a:endParaRPr lang="en-US" sz="1400" dirty="0">
              <a:latin typeface="Linkpen 17a Print" panose="03050602060000000000" pitchFamily="66" charset="77"/>
            </a:endParaRPr>
          </a:p>
        </p:txBody>
      </p:sp>
      <p:pic>
        <p:nvPicPr>
          <p:cNvPr id="2" name="Picture 1">
            <a:extLst>
              <a:ext uri="{FF2B5EF4-FFF2-40B4-BE49-F238E27FC236}">
                <a16:creationId xmlns:a16="http://schemas.microsoft.com/office/drawing/2014/main" id="{8F5EAF62-AF2D-ECEC-ECE8-CCEC44FEF31C}"/>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63514" y="5405376"/>
            <a:ext cx="1728485" cy="1451181"/>
          </a:xfrm>
          <a:prstGeom prst="rect">
            <a:avLst/>
          </a:prstGeom>
        </p:spPr>
      </p:pic>
    </p:spTree>
    <p:extLst>
      <p:ext uri="{BB962C8B-B14F-4D97-AF65-F5344CB8AC3E}">
        <p14:creationId xmlns:p14="http://schemas.microsoft.com/office/powerpoint/2010/main" val="1458709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9DCEC18-B6FF-0080-0701-7F267B5503D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A81F23A-53F3-5C4E-076B-8B7CFECA8097}"/>
              </a:ext>
            </a:extLst>
          </p:cNvPr>
          <p:cNvSpPr>
            <a:spLocks noGrp="1"/>
          </p:cNvSpPr>
          <p:nvPr>
            <p:ph type="ctrTitle"/>
          </p:nvPr>
        </p:nvSpPr>
        <p:spPr>
          <a:xfrm>
            <a:off x="1524000" y="-1143000"/>
            <a:ext cx="9144000" cy="1143000"/>
          </a:xfrm>
        </p:spPr>
        <p:txBody>
          <a:bodyPr vert="horz" lIns="91440" tIns="45720" rIns="91440" bIns="45720" rtlCol="0" anchor="b">
            <a:normAutofit/>
          </a:bodyPr>
          <a:lstStyle/>
          <a:p>
            <a:r>
              <a:rPr lang="en-US" dirty="0"/>
              <a:t>Ipswich Docks</a:t>
            </a:r>
          </a:p>
        </p:txBody>
      </p:sp>
      <p:sp>
        <p:nvSpPr>
          <p:cNvPr id="4" name="Title 1">
            <a:extLst>
              <a:ext uri="{FF2B5EF4-FFF2-40B4-BE49-F238E27FC236}">
                <a16:creationId xmlns:a16="http://schemas.microsoft.com/office/drawing/2014/main" id="{FF5CFC89-1143-92B1-5342-CA580F6AA285}"/>
              </a:ext>
            </a:extLst>
          </p:cNvPr>
          <p:cNvSpPr txBox="1">
            <a:spLocks/>
          </p:cNvSpPr>
          <p:nvPr/>
        </p:nvSpPr>
        <p:spPr>
          <a:xfrm>
            <a:off x="521454" y="460767"/>
            <a:ext cx="9454403" cy="5306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900" dirty="0">
                <a:ln w="12700">
                  <a:noFill/>
                </a:ln>
                <a:latin typeface="Superclarendon Rg" panose="02060605060000020003" pitchFamily="18" charset="77"/>
              </a:rPr>
              <a:t>Ipswich Docks</a:t>
            </a:r>
          </a:p>
        </p:txBody>
      </p:sp>
      <p:sp>
        <p:nvSpPr>
          <p:cNvPr id="3" name="TextBox 2">
            <a:extLst>
              <a:ext uri="{FF2B5EF4-FFF2-40B4-BE49-F238E27FC236}">
                <a16:creationId xmlns:a16="http://schemas.microsoft.com/office/drawing/2014/main" id="{1D95DA56-1C5A-0FC1-529A-8CFF60DEF9D5}"/>
              </a:ext>
            </a:extLst>
          </p:cNvPr>
          <p:cNvSpPr txBox="1"/>
          <p:nvPr/>
        </p:nvSpPr>
        <p:spPr>
          <a:xfrm>
            <a:off x="521454" y="1144149"/>
            <a:ext cx="4550418" cy="1493679"/>
          </a:xfrm>
          <a:prstGeom prst="rect">
            <a:avLst/>
          </a:prstGeom>
          <a:noFill/>
        </p:spPr>
        <p:txBody>
          <a:bodyPr wrap="square">
            <a:spAutoFit/>
          </a:bodyPr>
          <a:lstStyle/>
          <a:p>
            <a:pPr>
              <a:lnSpc>
                <a:spcPct val="150000"/>
              </a:lnSpc>
            </a:pPr>
            <a:r>
              <a:rPr lang="en-US" sz="1550" dirty="0">
                <a:latin typeface="Linkpen 17a Print" panose="03050602060000000000" pitchFamily="66" charset="77"/>
              </a:rPr>
              <a:t>In 1837, Ipswich constructed a new wet dock, which allowed a greater number of boats to enter and transport goods.</a:t>
            </a:r>
          </a:p>
        </p:txBody>
      </p:sp>
      <p:sp>
        <p:nvSpPr>
          <p:cNvPr id="5" name="TextBox 4">
            <a:extLst>
              <a:ext uri="{FF2B5EF4-FFF2-40B4-BE49-F238E27FC236}">
                <a16:creationId xmlns:a16="http://schemas.microsoft.com/office/drawing/2014/main" id="{5915AF44-E270-A150-5497-809A5B2DAD2A}"/>
              </a:ext>
            </a:extLst>
          </p:cNvPr>
          <p:cNvSpPr txBox="1"/>
          <p:nvPr/>
        </p:nvSpPr>
        <p:spPr>
          <a:xfrm>
            <a:off x="521454" y="2934959"/>
            <a:ext cx="4550418" cy="1493679"/>
          </a:xfrm>
          <a:prstGeom prst="rect">
            <a:avLst/>
          </a:prstGeom>
          <a:noFill/>
        </p:spPr>
        <p:txBody>
          <a:bodyPr wrap="square">
            <a:spAutoFit/>
          </a:bodyPr>
          <a:lstStyle/>
          <a:p>
            <a:pPr>
              <a:lnSpc>
                <a:spcPct val="150000"/>
              </a:lnSpc>
            </a:pPr>
            <a:r>
              <a:rPr lang="en-US" sz="1550" dirty="0">
                <a:latin typeface="Linkpen 17a Print" panose="03050602060000000000" pitchFamily="66" charset="77"/>
              </a:rPr>
              <a:t>In return, this encouraged businesses to set up alongside the docks, such as the previously mentioned coprolite factory.</a:t>
            </a:r>
          </a:p>
        </p:txBody>
      </p:sp>
      <p:sp>
        <p:nvSpPr>
          <p:cNvPr id="7" name="TextBox 6">
            <a:extLst>
              <a:ext uri="{FF2B5EF4-FFF2-40B4-BE49-F238E27FC236}">
                <a16:creationId xmlns:a16="http://schemas.microsoft.com/office/drawing/2014/main" id="{805A4616-02A9-86BA-6798-4ADE3ED98DC3}"/>
              </a:ext>
            </a:extLst>
          </p:cNvPr>
          <p:cNvSpPr txBox="1"/>
          <p:nvPr/>
        </p:nvSpPr>
        <p:spPr>
          <a:xfrm>
            <a:off x="521454" y="4725769"/>
            <a:ext cx="4914778" cy="1135888"/>
          </a:xfrm>
          <a:prstGeom prst="rect">
            <a:avLst/>
          </a:prstGeom>
          <a:noFill/>
        </p:spPr>
        <p:txBody>
          <a:bodyPr wrap="square">
            <a:spAutoFit/>
          </a:bodyPr>
          <a:lstStyle/>
          <a:p>
            <a:pPr>
              <a:lnSpc>
                <a:spcPct val="150000"/>
              </a:lnSpc>
            </a:pPr>
            <a:r>
              <a:rPr lang="en-US" sz="1550" dirty="0">
                <a:latin typeface="Linkpen 17a Print" panose="03050602060000000000" pitchFamily="66" charset="77"/>
              </a:rPr>
              <a:t>As a busy hub throughout the industrial revolution, the docks provided the town with the opportunity to grow.</a:t>
            </a:r>
          </a:p>
        </p:txBody>
      </p:sp>
      <p:grpSp>
        <p:nvGrpSpPr>
          <p:cNvPr id="11" name="Group 10" descr="An old black and white photograph of the Ipswich Docks. It shows old brick buildings and boats on the edge of the docks. ">
            <a:extLst>
              <a:ext uri="{FF2B5EF4-FFF2-40B4-BE49-F238E27FC236}">
                <a16:creationId xmlns:a16="http://schemas.microsoft.com/office/drawing/2014/main" id="{0F790445-BD8D-1A09-3DC5-43D3DCA316CB}"/>
              </a:ext>
            </a:extLst>
          </p:cNvPr>
          <p:cNvGrpSpPr/>
          <p:nvPr/>
        </p:nvGrpSpPr>
        <p:grpSpPr>
          <a:xfrm>
            <a:off x="5436232" y="233243"/>
            <a:ext cx="6542772" cy="6380917"/>
            <a:chOff x="5436232" y="233243"/>
            <a:chExt cx="6542772" cy="6380917"/>
          </a:xfrm>
        </p:grpSpPr>
        <p:sp>
          <p:nvSpPr>
            <p:cNvPr id="6" name="TextBox 5">
              <a:extLst>
                <a:ext uri="{FF2B5EF4-FFF2-40B4-BE49-F238E27FC236}">
                  <a16:creationId xmlns:a16="http://schemas.microsoft.com/office/drawing/2014/main" id="{7E6812C7-9D54-670C-2724-7671F8D1D399}"/>
                </a:ext>
              </a:extLst>
            </p:cNvPr>
            <p:cNvSpPr txBox="1"/>
            <p:nvPr/>
          </p:nvSpPr>
          <p:spPr>
            <a:xfrm>
              <a:off x="9137536" y="233243"/>
              <a:ext cx="2841468" cy="200055"/>
            </a:xfrm>
            <a:prstGeom prst="rect">
              <a:avLst/>
            </a:prstGeom>
            <a:noFill/>
          </p:spPr>
          <p:txBody>
            <a:bodyPr wrap="square">
              <a:spAutoFit/>
            </a:bodyPr>
            <a:lstStyle/>
            <a:p>
              <a:pPr algn="r"/>
              <a:r>
                <a:rPr lang="en-GB" sz="700" dirty="0">
                  <a:solidFill>
                    <a:srgbClr val="B59B80"/>
                  </a:solidFill>
                  <a:latin typeface="Arial" panose="020B0604020202020204" pitchFamily="34" charset="0"/>
                  <a:cs typeface="Arial" panose="020B0604020202020204" pitchFamily="34" charset="0"/>
                </a:rPr>
                <a:t>© </a:t>
              </a:r>
              <a:r>
                <a:rPr lang="en-GB" sz="700" dirty="0" err="1">
                  <a:solidFill>
                    <a:srgbClr val="B59B80"/>
                  </a:solidFill>
                  <a:latin typeface="Arial" panose="020B0604020202020204" pitchFamily="34" charset="0"/>
                  <a:cs typeface="Arial" panose="020B0604020202020204" pitchFamily="34" charset="0"/>
                </a:rPr>
                <a:t>Alamy</a:t>
              </a:r>
              <a:r>
                <a:rPr lang="en-GB" sz="700" dirty="0">
                  <a:solidFill>
                    <a:srgbClr val="B59B80"/>
                  </a:solidFill>
                  <a:latin typeface="Arial" panose="020B0604020202020204" pitchFamily="34" charset="0"/>
                  <a:cs typeface="Arial" panose="020B0604020202020204" pitchFamily="34" charset="0"/>
                </a:rPr>
                <a:t> ref: DAJRF2</a:t>
              </a:r>
            </a:p>
          </p:txBody>
        </p:sp>
        <p:sp>
          <p:nvSpPr>
            <p:cNvPr id="10" name="Rectangle 9">
              <a:extLst>
                <a:ext uri="{FF2B5EF4-FFF2-40B4-BE49-F238E27FC236}">
                  <a16:creationId xmlns:a16="http://schemas.microsoft.com/office/drawing/2014/main" id="{EB0AE09B-C7D3-8904-7566-D4258079512C}"/>
                </a:ext>
              </a:extLst>
            </p:cNvPr>
            <p:cNvSpPr/>
            <p:nvPr/>
          </p:nvSpPr>
          <p:spPr>
            <a:xfrm>
              <a:off x="5436232" y="233243"/>
              <a:ext cx="6542772" cy="638091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a:extLst>
              <a:ext uri="{FF2B5EF4-FFF2-40B4-BE49-F238E27FC236}">
                <a16:creationId xmlns:a16="http://schemas.microsoft.com/office/drawing/2014/main" id="{88C445E2-95C3-F058-3087-70B53C8E8416}"/>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24160" y="5362878"/>
            <a:ext cx="1767839" cy="1493680"/>
          </a:xfrm>
          <a:prstGeom prst="rect">
            <a:avLst/>
          </a:prstGeom>
        </p:spPr>
      </p:pic>
    </p:spTree>
    <p:extLst>
      <p:ext uri="{BB962C8B-B14F-4D97-AF65-F5344CB8AC3E}">
        <p14:creationId xmlns:p14="http://schemas.microsoft.com/office/powerpoint/2010/main" val="41989438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TotalTime>
  <Words>863</Words>
  <Application>Microsoft Office PowerPoint</Application>
  <PresentationFormat>Widescreen</PresentationFormat>
  <Paragraphs>62</Paragraphs>
  <Slides>12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Aptos Display</vt:lpstr>
      <vt:lpstr>Superclarendon Rg</vt:lpstr>
      <vt:lpstr>Calibri</vt:lpstr>
      <vt:lpstr>Aptos</vt:lpstr>
      <vt:lpstr>Linkpen 17a Print</vt:lpstr>
      <vt:lpstr>Office Theme</vt:lpstr>
      <vt:lpstr>The Industrial Revolution</vt:lpstr>
      <vt:lpstr>What was the Industrial Revolution?</vt:lpstr>
      <vt:lpstr>The painting</vt:lpstr>
      <vt:lpstr>Where was this picture painted?</vt:lpstr>
      <vt:lpstr>The Mills</vt:lpstr>
      <vt:lpstr>The Industrial Revolution through time</vt:lpstr>
      <vt:lpstr>Buildings of the past</vt:lpstr>
      <vt:lpstr>Ransome’s Lawn Mowers</vt:lpstr>
      <vt:lpstr>Ipswich Docks</vt:lpstr>
      <vt:lpstr>The Railway</vt:lpstr>
      <vt:lpstr>The Workhouse</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Teacher's Pet Classroom Resources</dc:creator>
  <cp:lastModifiedBy>Catherine McHarg</cp:lastModifiedBy>
  <cp:revision>24</cp:revision>
  <dcterms:created xsi:type="dcterms:W3CDTF">2024-02-09T12:19:57Z</dcterms:created>
  <dcterms:modified xsi:type="dcterms:W3CDTF">2024-05-10T14:01:59Z</dcterms:modified>
</cp:coreProperties>
</file>