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7"/>
  </p:sldMasterIdLst>
  <p:notesMasterIdLst>
    <p:notesMasterId r:id="rId93"/>
  </p:notesMasterIdLst>
  <p:handoutMasterIdLst>
    <p:handoutMasterId r:id="rId94"/>
  </p:handoutMasterIdLst>
  <p:sldIdLst>
    <p:sldId id="362" r:id="rId8"/>
    <p:sldId id="363" r:id="rId9"/>
    <p:sldId id="365" r:id="rId10"/>
    <p:sldId id="445" r:id="rId11"/>
    <p:sldId id="444" r:id="rId12"/>
    <p:sldId id="364" r:id="rId13"/>
    <p:sldId id="446" r:id="rId14"/>
    <p:sldId id="366" r:id="rId15"/>
    <p:sldId id="448" r:id="rId16"/>
    <p:sldId id="447" r:id="rId17"/>
    <p:sldId id="449" r:id="rId18"/>
    <p:sldId id="367" r:id="rId19"/>
    <p:sldId id="369" r:id="rId20"/>
    <p:sldId id="370" r:id="rId21"/>
    <p:sldId id="371" r:id="rId22"/>
    <p:sldId id="372" r:id="rId23"/>
    <p:sldId id="373" r:id="rId24"/>
    <p:sldId id="374" r:id="rId25"/>
    <p:sldId id="375" r:id="rId26"/>
    <p:sldId id="376" r:id="rId27"/>
    <p:sldId id="377" r:id="rId28"/>
    <p:sldId id="378" r:id="rId29"/>
    <p:sldId id="380" r:id="rId30"/>
    <p:sldId id="381" r:id="rId31"/>
    <p:sldId id="382" r:id="rId32"/>
    <p:sldId id="383" r:id="rId33"/>
    <p:sldId id="384" r:id="rId34"/>
    <p:sldId id="385" r:id="rId35"/>
    <p:sldId id="386" r:id="rId36"/>
    <p:sldId id="387" r:id="rId37"/>
    <p:sldId id="389" r:id="rId38"/>
    <p:sldId id="388" r:id="rId39"/>
    <p:sldId id="390" r:id="rId40"/>
    <p:sldId id="391" r:id="rId41"/>
    <p:sldId id="392" r:id="rId42"/>
    <p:sldId id="393" r:id="rId43"/>
    <p:sldId id="394" r:id="rId44"/>
    <p:sldId id="395" r:id="rId45"/>
    <p:sldId id="396" r:id="rId46"/>
    <p:sldId id="397" r:id="rId47"/>
    <p:sldId id="398" r:id="rId48"/>
    <p:sldId id="399" r:id="rId49"/>
    <p:sldId id="400" r:id="rId50"/>
    <p:sldId id="401" r:id="rId51"/>
    <p:sldId id="402" r:id="rId52"/>
    <p:sldId id="403" r:id="rId53"/>
    <p:sldId id="404" r:id="rId54"/>
    <p:sldId id="405" r:id="rId55"/>
    <p:sldId id="406" r:id="rId56"/>
    <p:sldId id="407" r:id="rId57"/>
    <p:sldId id="450" r:id="rId58"/>
    <p:sldId id="409" r:id="rId59"/>
    <p:sldId id="410" r:id="rId60"/>
    <p:sldId id="411" r:id="rId61"/>
    <p:sldId id="412" r:id="rId62"/>
    <p:sldId id="413" r:id="rId63"/>
    <p:sldId id="414" r:id="rId64"/>
    <p:sldId id="415" r:id="rId65"/>
    <p:sldId id="416" r:id="rId66"/>
    <p:sldId id="417" r:id="rId67"/>
    <p:sldId id="418" r:id="rId68"/>
    <p:sldId id="419" r:id="rId69"/>
    <p:sldId id="420" r:id="rId70"/>
    <p:sldId id="421" r:id="rId71"/>
    <p:sldId id="422" r:id="rId72"/>
    <p:sldId id="423" r:id="rId73"/>
    <p:sldId id="424" r:id="rId74"/>
    <p:sldId id="425" r:id="rId75"/>
    <p:sldId id="426" r:id="rId76"/>
    <p:sldId id="427" r:id="rId77"/>
    <p:sldId id="428" r:id="rId78"/>
    <p:sldId id="429" r:id="rId79"/>
    <p:sldId id="430" r:id="rId80"/>
    <p:sldId id="431" r:id="rId81"/>
    <p:sldId id="432" r:id="rId82"/>
    <p:sldId id="433" r:id="rId83"/>
    <p:sldId id="434" r:id="rId84"/>
    <p:sldId id="435" r:id="rId85"/>
    <p:sldId id="436" r:id="rId86"/>
    <p:sldId id="437" r:id="rId87"/>
    <p:sldId id="438" r:id="rId88"/>
    <p:sldId id="439" r:id="rId89"/>
    <p:sldId id="451" r:id="rId90"/>
    <p:sldId id="452" r:id="rId91"/>
    <p:sldId id="443"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946"/>
    <a:srgbClr val="7AA62C"/>
    <a:srgbClr val="ADD0F0"/>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2F088-1034-45AA-8BC9-ECE39A135615}" v="142" dt="2024-08-21T15:57:29.5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06" autoAdjust="0"/>
    <p:restoredTop sz="86395"/>
  </p:normalViewPr>
  <p:slideViewPr>
    <p:cSldViewPr snapToGrid="0">
      <p:cViewPr varScale="1">
        <p:scale>
          <a:sx n="94" d="100"/>
          <a:sy n="94" d="100"/>
        </p:scale>
        <p:origin x="954" y="114"/>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customXml" Target="../customXml/item5.xml"/><Relationship Id="rId90" Type="http://schemas.openxmlformats.org/officeDocument/2006/relationships/slide" Target="slides/slide83.xml"/><Relationship Id="rId95" Type="http://schemas.openxmlformats.org/officeDocument/2006/relationships/commentAuthors" Target="commentAuthor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handoutMaster" Target="handoutMasters/handoutMaster1.xml"/><Relationship Id="rId99" Type="http://schemas.openxmlformats.org/officeDocument/2006/relationships/tableStyles" Target="tableStyles.xml"/><Relationship Id="rId10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viewProps" Target="viewProps.xml"/><Relationship Id="rId7" Type="http://schemas.openxmlformats.org/officeDocument/2006/relationships/slideMaster" Target="slideMasters/slideMaster1.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8/22/2024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4As0e4de-rI&amp;t=116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family-portrait-osborne-house-east-cowes-1062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content/docs/education/explorer/lessons-1-6-resources-industrial-revolution-manchester-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istoricengland.org.uk/content/docs/education/explorer/lessons-1-6-resources-industrial-revolution-manchester-pdf/"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commons.wikimedia.org/wiki/File:Johanna_Schopenhauer.jpg" TargetMode="External"/><Relationship Id="rId4" Type="http://schemas.openxmlformats.org/officeDocument/2006/relationships/hyperlink" Target="https://commons.wikimedia.org/wiki/File:Engels.jp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Engels.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historicengland.org.uk/content/docs/education/explorer/lessons-1-6-resources-industrial-revolution-manchester-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ontent.historicengland.org.uk/content/docs/education/explorer/lessons-1-6-resources-industrial-revolution-manchester.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specialcollections.le.ac.uk/digital/collection/p16445coll4/id/218320/"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specialcollections.le.ac.uk/digital/collection/p16445coll4/id/218320/"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pecialcollections.le.ac.uk/digital/collection/p16445coll4/id/218320/"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pecialcollections.le.ac.uk/digital/collection/p16445coll4/id/218320/"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istoricengland.org.uk/content/docs/education/explorer/lessons-1-6-resources-industrial-revolution-manchester-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specialcollections.le.ac.uk/digital/collection/p16445coll4/id/218320/"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specialcollections.le.ac.uk/digital/collection/p16445coll4/id/218320/"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specialcollections.le.ac.uk/digital/collection/p16445coll4/id/218320/"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specialcollections.le.ac.uk/digital/collection/p16445coll4/id/218320/"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pecialcollections.le.ac.uk/digital/collection/p16445coll4/id/218320/"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specialcollections.le.ac.uk/digital/collection/p16445coll4/id/218320/"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content.historicengland.org.uk/content/docs/education/explorer/lessons-1-6-resources-industrial-revolution-manchester.pdf"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content.historicengland.org.uk/content/docs/education/explorer/lessons-1-6-resources-industrial-revolution-manchester.pdf"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content.historicengland.org.uk/content/docs/education/explorer/lessons-1-6-resources-industrial-revolution-manchester.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content.historicengland.org.uk/content/docs/education/explorer/lessons-1-6-resources-industrial-revolution-manchester.pdf"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content.historicengland.org.uk/content/docs/education/explorer/lessons-1-6-resources-industrial-revolution-manchester.pdf"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storicengland.org.uk/content/docs/education/explorer/lessons-1-6-resources-industrial-revolution-manchester-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commons.wikimedia.org/wiki/File:Johanna_Schopenhauer.jp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istoricengland.org.uk/content/docs/education/explorer/lessons-1-6-resources-industrial-revolution-manchester-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istoricengland.org.uk/content/docs/education/explorer/lessons-1-6-resources-industrial-revolution-manchester-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https://www.youtube.com/watch?v=4As0e4de-rI&amp;t=1160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866096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Source Sans Pro" pitchFamily="34" charset="0"/>
                <a:hlinkClick r:id="rId3"/>
              </a:rPr>
              <a:t>Photograph taken 1898 © Historic England Archive Photo Library ref: M888557</a:t>
            </a:r>
            <a:endParaRPr lang="en-GB" sz="1200" dirty="0">
              <a:latin typeface="Source Sans Pro"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1046492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bg1"/>
                </a:solidFill>
              </a:rPr>
              <a:t>© Manchester Archives and local studies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4260523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1320505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MS PGothic" pitchFamily="34" charset="-128"/>
                <a:cs typeface="MS PGothic" pitchFamily="34" charset="-128"/>
              </a:rPr>
              <a:t>Look at the street frontages and try to guess what type of family might have lived in each one. Note No 65 is</a:t>
            </a:r>
            <a:r>
              <a:rPr lang="en-US" altLang="en-US" baseline="0" dirty="0">
                <a:ea typeface="MS PGothic" pitchFamily="34" charset="-128"/>
                <a:cs typeface="MS PGothic" pitchFamily="34" charset="-128"/>
              </a:rPr>
              <a:t> no longer the original building, it was knocked down and replaced with this on – the other photo is of a similar building, to give an idea of how No. 65 would have looked in 1841.</a:t>
            </a:r>
            <a:endParaRPr lang="en-US" altLang="en-US" dirty="0">
              <a:ea typeface="MS PGothic" pitchFamily="34" charset="-128"/>
              <a:cs typeface="MS PGothic" pitchFamily="34" charset="-128"/>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3221873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Source Sans Pro" pitchFamily="34" charset="0"/>
              </a:rPr>
              <a:t>Using the </a:t>
            </a:r>
            <a:r>
              <a:rPr lang="en-GB" sz="1200" dirty="0">
                <a:solidFill>
                  <a:srgbClr val="FF0000"/>
                </a:solidFill>
                <a:latin typeface="Source Sans Pro" pitchFamily="34" charset="0"/>
              </a:rPr>
              <a:t>‘Happy Families Cards’ in the pdf</a:t>
            </a:r>
            <a:r>
              <a:rPr lang="en-GB" sz="1200" dirty="0">
                <a:latin typeface="Source Sans Pro" pitchFamily="34" charset="0"/>
              </a:rPr>
              <a:t>, cut out all the cards and shuffle them. Hand out one card to each pupil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https://historicengland.org.uk/content/docs/education/explorer/lessons-1-6-resources-industrial-revolution-manchester-pdf/</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Source Sans Pro"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609425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Source Sans Pro" pitchFamily="34" charset="0"/>
              </a:rPr>
              <a:t>Using the </a:t>
            </a:r>
            <a:r>
              <a:rPr lang="en-GB" sz="1200" dirty="0">
                <a:solidFill>
                  <a:srgbClr val="FF0000"/>
                </a:solidFill>
                <a:latin typeface="Source Sans Pro" pitchFamily="34" charset="0"/>
              </a:rPr>
              <a:t>‘Happy Families Cards’</a:t>
            </a:r>
            <a:r>
              <a:rPr lang="en-GB" sz="1200" dirty="0">
                <a:latin typeface="Source Sans Pro" pitchFamily="34" charset="0"/>
              </a:rPr>
              <a:t>, cut out all the cards and shuffle them. Hand out one card to each pupil</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4180604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715352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MS PGothic" pitchFamily="34" charset="-128"/>
              <a:cs typeface="MS PGothic" pitchFamily="34" charset="-128"/>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1482110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MS PGothic" pitchFamily="34" charset="-128"/>
              <a:cs typeface="MS PGothic" pitchFamily="34" charset="-128"/>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1759882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MS PGothic" pitchFamily="34" charset="-128"/>
              <a:cs typeface="MS PGothic" pitchFamily="34" charset="-128"/>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2410197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A4 Printable versions of the accounts available in: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https://historicengland.org.uk/content/docs/education/explorer/lessons-1-6-resources-industrial-revolution-manchester-pdf/</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GB" dirty="0"/>
              <a:t>William Hall (1826-1898), Public domain, via Wikimedia Commons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https://commons.wikimedia.org/wiki/File:Engels.jpg</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ea typeface="MS PGothic" pitchFamily="34" charset="-128"/>
                <a:cs typeface="MS PGothic" pitchFamily="34" charset="-128"/>
              </a:rPr>
              <a:t>Image: Public domain, via Wikimedia Commons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5"/>
              </a:rPr>
              <a:t>https://commons.wikimedia.org/wiki/File:Johanna_Schopenhauer.jpg</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1922141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MS PGothic" pitchFamily="34" charset="-128"/>
              <a:cs typeface="MS PGothic" pitchFamily="34" charset="-128"/>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3284277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MS PGothic" pitchFamily="34" charset="-128"/>
              <a:cs typeface="MS PGothic" pitchFamily="34" charset="-128"/>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3969080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MS PGothic" pitchFamily="34" charset="-128"/>
              <a:cs typeface="MS PGothic" pitchFamily="34" charset="-128"/>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3305835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MS PGothic" pitchFamily="34" charset="-128"/>
              <a:cs typeface="MS PGothic" pitchFamily="34" charset="-128"/>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811262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MS PGothic" pitchFamily="34" charset="-128"/>
                <a:cs typeface="MS PGothic" pitchFamily="34" charset="-128"/>
              </a:rPr>
              <a:t>Use this transcriptions if you need extra</a:t>
            </a:r>
            <a:r>
              <a:rPr lang="en-US" altLang="en-US" baseline="0" dirty="0">
                <a:ea typeface="MS PGothic" pitchFamily="34" charset="-128"/>
                <a:cs typeface="MS PGothic" pitchFamily="34" charset="-128"/>
              </a:rPr>
              <a:t> help working out where people lived and what they did in each house</a:t>
            </a:r>
            <a:endParaRPr lang="en-US" altLang="en-US" dirty="0">
              <a:ea typeface="MS PGothic" pitchFamily="34" charset="-128"/>
              <a:cs typeface="MS PGothic" pitchFamily="34" charset="-128"/>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2181950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MS PGothic" pitchFamily="34" charset="-128"/>
                <a:cs typeface="MS PGothic" pitchFamily="34" charset="-128"/>
              </a:rPr>
              <a:t>Use this transcriptions if you need extra</a:t>
            </a:r>
            <a:r>
              <a:rPr lang="en-US" altLang="en-US" baseline="0" dirty="0">
                <a:ea typeface="MS PGothic" pitchFamily="34" charset="-128"/>
                <a:cs typeface="MS PGothic" pitchFamily="34" charset="-128"/>
              </a:rPr>
              <a:t> help working out where people lived and what they did in each house</a:t>
            </a:r>
            <a:endParaRPr lang="en-US" altLang="en-US" dirty="0">
              <a:ea typeface="MS PGothic" pitchFamily="34" charset="-128"/>
              <a:cs typeface="MS PGothic" pitchFamily="34" charset="-128"/>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1915513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MS PGothic" pitchFamily="34" charset="-128"/>
                <a:cs typeface="MS PGothic" pitchFamily="34" charset="-128"/>
              </a:rPr>
              <a:t>Use this transcriptions if you need extra</a:t>
            </a:r>
            <a:r>
              <a:rPr lang="en-US" altLang="en-US" baseline="0" dirty="0">
                <a:ea typeface="MS PGothic" pitchFamily="34" charset="-128"/>
                <a:cs typeface="MS PGothic" pitchFamily="34" charset="-128"/>
              </a:rPr>
              <a:t> help working out where people lived and what they did in each house</a:t>
            </a:r>
            <a:endParaRPr lang="en-US" altLang="en-US" dirty="0">
              <a:ea typeface="MS PGothic" pitchFamily="34" charset="-128"/>
              <a:cs typeface="MS PGothic" pitchFamily="34" charset="-128"/>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3900711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MS PGothic" pitchFamily="34" charset="-128"/>
                <a:cs typeface="MS PGothic" pitchFamily="34" charset="-128"/>
              </a:rPr>
              <a:t>Use this transcriptions if you need extra</a:t>
            </a:r>
            <a:r>
              <a:rPr lang="en-US" altLang="en-US" baseline="0" dirty="0">
                <a:ea typeface="MS PGothic" pitchFamily="34" charset="-128"/>
                <a:cs typeface="MS PGothic" pitchFamily="34" charset="-128"/>
              </a:rPr>
              <a:t> help working out where people lived and what they did in each house</a:t>
            </a:r>
            <a:endParaRPr lang="en-US" altLang="en-US" dirty="0">
              <a:ea typeface="MS PGothic" pitchFamily="34" charset="-128"/>
              <a:cs typeface="MS PGothic" pitchFamily="34" charset="-128"/>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3997893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MS PGothic" pitchFamily="34" charset="-128"/>
                <a:cs typeface="MS PGothic" pitchFamily="34" charset="-128"/>
              </a:rPr>
              <a:t>Use this transcriptions if you need extra</a:t>
            </a:r>
            <a:r>
              <a:rPr lang="en-US" altLang="en-US" baseline="0" dirty="0">
                <a:ea typeface="MS PGothic" pitchFamily="34" charset="-128"/>
                <a:cs typeface="MS PGothic" pitchFamily="34" charset="-128"/>
              </a:rPr>
              <a:t> help working out where people lived and what they did in each house</a:t>
            </a:r>
            <a:endParaRPr lang="en-US" altLang="en-US" dirty="0">
              <a:ea typeface="MS PGothic" pitchFamily="34" charset="-128"/>
              <a:cs typeface="MS PGothic" pitchFamily="34" charset="-128"/>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46</a:t>
            </a:fld>
            <a:endParaRPr lang="en-US"/>
          </a:p>
        </p:txBody>
      </p:sp>
    </p:spTree>
    <p:extLst>
      <p:ext uri="{BB962C8B-B14F-4D97-AF65-F5344CB8AC3E}">
        <p14:creationId xmlns:p14="http://schemas.microsoft.com/office/powerpoint/2010/main" val="2973487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MS PGothic" pitchFamily="34" charset="-128"/>
                <a:cs typeface="MS PGothic" pitchFamily="34" charset="-128"/>
              </a:rPr>
              <a:t>Use this transcriptions if you need extra</a:t>
            </a:r>
            <a:r>
              <a:rPr lang="en-US" altLang="en-US" baseline="0" dirty="0">
                <a:ea typeface="MS PGothic" pitchFamily="34" charset="-128"/>
                <a:cs typeface="MS PGothic" pitchFamily="34" charset="-128"/>
              </a:rPr>
              <a:t> help working out where people lived and what they did in each house</a:t>
            </a:r>
            <a:endParaRPr lang="en-US" altLang="en-US" dirty="0">
              <a:ea typeface="MS PGothic" pitchFamily="34" charset="-128"/>
              <a:cs typeface="MS PGothic" pitchFamily="34" charset="-128"/>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2684747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dirty="0">
                <a:effectLst/>
              </a:rPr>
              <a:t>Engels, who went on to work with Karl Marx on the </a:t>
            </a:r>
            <a:r>
              <a:rPr lang="en-GB" i="1" dirty="0">
                <a:effectLst/>
              </a:rPr>
              <a:t>Communist Manifesto </a:t>
            </a:r>
            <a:r>
              <a:rPr lang="en-GB" dirty="0">
                <a:effectLst/>
              </a:rPr>
              <a:t>(1848), was keen to critique the impact of factory life on the new class of urban, industrial worker. In his work with Marx, he predicted that the widening gulf between the new working class (the proletariat) and their employers (the bourgeoisie) would result in revolution.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GB" dirty="0"/>
              <a:t>William Hall (1826-1898), Public domain, via Wikimedia Commons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https://commons.wikimedia.org/wiki/File:Engels.jpg</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1926564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Source Sans Pro" pitchFamily="34" charset="0"/>
              </a:rPr>
              <a:t>Using the </a:t>
            </a:r>
            <a:r>
              <a:rPr lang="en-GB" sz="1200" dirty="0">
                <a:solidFill>
                  <a:srgbClr val="FF0000"/>
                </a:solidFill>
                <a:latin typeface="Source Sans Pro" pitchFamily="34" charset="0"/>
              </a:rPr>
              <a:t>‘Happy Families Cards’</a:t>
            </a:r>
            <a:r>
              <a:rPr lang="en-GB" sz="1200" dirty="0">
                <a:latin typeface="Source Sans Pro" pitchFamily="34" charset="0"/>
              </a:rPr>
              <a:t>, cut out all the cards and shuffle them. Hand out one card to each pupil</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2450329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MS PGothic" pitchFamily="34" charset="-128"/>
                <a:cs typeface="MS PGothic" pitchFamily="34" charset="-128"/>
              </a:rPr>
              <a:t>Look at these</a:t>
            </a:r>
            <a:r>
              <a:rPr lang="en-US" altLang="en-US" baseline="0" dirty="0">
                <a:ea typeface="MS PGothic" pitchFamily="34" charset="-128"/>
                <a:cs typeface="MS PGothic" pitchFamily="34" charset="-128"/>
              </a:rPr>
              <a:t> short descriptions of who lived in some of the houses on Thomas Street in the 1841 census. Then use the census extracts below to fill in the details about each on the earlier slides</a:t>
            </a:r>
            <a:endParaRPr lang="en-US" altLang="en-US" dirty="0">
              <a:ea typeface="MS PGothic" pitchFamily="34" charset="-128"/>
              <a:cs typeface="MS PGothic" pitchFamily="34" charset="-128"/>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49</a:t>
            </a:fld>
            <a:endParaRPr lang="en-US"/>
          </a:p>
        </p:txBody>
      </p:sp>
    </p:spTree>
    <p:extLst>
      <p:ext uri="{BB962C8B-B14F-4D97-AF65-F5344CB8AC3E}">
        <p14:creationId xmlns:p14="http://schemas.microsoft.com/office/powerpoint/2010/main" val="3025399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A4 Printable version of the tour available in: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https://historicengland.org.uk/content/docs/education/explorer/lessons-1-6-resources-industrial-revolution-manchester-pdf/</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rPr>
              <a:t>.</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r>
              <a:rPr lang="en-US" altLang="en-US" dirty="0">
                <a:ea typeface="MS PGothic" pitchFamily="34" charset="-128"/>
                <a:cs typeface="MS PGothic" pitchFamily="34" charset="-128"/>
              </a:rPr>
              <a:t>If you don’t teach in Manchester, or are unable to do the tour, you could use</a:t>
            </a:r>
            <a:r>
              <a:rPr lang="en-US" altLang="en-US" baseline="0" dirty="0">
                <a:ea typeface="MS PGothic" pitchFamily="34" charset="-128"/>
                <a:cs typeface="MS PGothic" pitchFamily="34" charset="-128"/>
              </a:rPr>
              <a:t> </a:t>
            </a:r>
            <a:r>
              <a:rPr lang="en-US" altLang="en-US" dirty="0">
                <a:ea typeface="MS PGothic" pitchFamily="34" charset="-128"/>
                <a:cs typeface="MS PGothic" pitchFamily="34" charset="-128"/>
              </a:rPr>
              <a:t>Google Street View to carry out a ‘virtual’ version of the tour.</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51</a:t>
            </a:fld>
            <a:endParaRPr lang="en-US"/>
          </a:p>
        </p:txBody>
      </p:sp>
    </p:spTree>
    <p:extLst>
      <p:ext uri="{BB962C8B-B14F-4D97-AF65-F5344CB8AC3E}">
        <p14:creationId xmlns:p14="http://schemas.microsoft.com/office/powerpoint/2010/main" val="1727451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52</a:t>
            </a:fld>
            <a:endParaRPr lang="en-US"/>
          </a:p>
        </p:txBody>
      </p:sp>
    </p:spTree>
    <p:extLst>
      <p:ext uri="{BB962C8B-B14F-4D97-AF65-F5344CB8AC3E}">
        <p14:creationId xmlns:p14="http://schemas.microsoft.com/office/powerpoint/2010/main" val="2439671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ea typeface="MS PGothic" pitchFamily="34" charset="-128"/>
                <a:cs typeface="MS PGothic" pitchFamily="34" charset="-128"/>
              </a:rPr>
              <a:t>Alternatively look at adverts that the students have brought in themselves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54</a:t>
            </a:fld>
            <a:endParaRPr lang="en-US"/>
          </a:p>
        </p:txBody>
      </p:sp>
    </p:spTree>
    <p:extLst>
      <p:ext uri="{BB962C8B-B14F-4D97-AF65-F5344CB8AC3E}">
        <p14:creationId xmlns:p14="http://schemas.microsoft.com/office/powerpoint/2010/main" val="2847242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7" rtl="0" eaLnBrk="1" fontAlgn="auto" latinLnBrk="0" hangingPunct="1">
              <a:lnSpc>
                <a:spcPct val="100000"/>
              </a:lnSpc>
              <a:spcBef>
                <a:spcPct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https://content.historicengland.org.uk/content/docs/education/explorer/lessons-1-6-resources-industrial-revolution-manchester.pdf</a:t>
            </a:r>
            <a:endParaRPr lang="en-GB" sz="1200" kern="1200" dirty="0">
              <a:solidFill>
                <a:schemeClr val="tx1"/>
              </a:solidFill>
              <a:effectLst/>
              <a:latin typeface="+mn-lt"/>
              <a:ea typeface="+mn-ea"/>
              <a:cs typeface="+mn-cs"/>
            </a:endParaRPr>
          </a:p>
          <a:p>
            <a:pPr>
              <a:spcBef>
                <a:spcPct val="0"/>
              </a:spcBef>
            </a:pPr>
            <a:r>
              <a:rPr lang="en-US" altLang="en-US" dirty="0">
                <a:ea typeface="MS PGothic" pitchFamily="34" charset="-128"/>
                <a:cs typeface="MS PGothic" pitchFamily="34" charset="-128"/>
              </a:rPr>
              <a:t>Printable versions to download</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61</a:t>
            </a:fld>
            <a:endParaRPr lang="en-US"/>
          </a:p>
        </p:txBody>
      </p:sp>
    </p:spTree>
    <p:extLst>
      <p:ext uri="{BB962C8B-B14F-4D97-AF65-F5344CB8AC3E}">
        <p14:creationId xmlns:p14="http://schemas.microsoft.com/office/powerpoint/2010/main" val="3319060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525252"/>
                </a:solidFill>
                <a:effectLst/>
                <a:latin typeface="Arial" panose="020B0604020202020204" pitchFamily="34" charset="0"/>
              </a:rPr>
              <a:t>Image: </a:t>
            </a:r>
            <a:r>
              <a:rPr lang="en-GB" b="0" i="0" dirty="0" err="1">
                <a:solidFill>
                  <a:srgbClr val="525252"/>
                </a:solidFill>
                <a:effectLst/>
                <a:latin typeface="Arial" panose="020B0604020202020204" pitchFamily="34" charset="0"/>
              </a:rPr>
              <a:t>Pigot</a:t>
            </a:r>
            <a:r>
              <a:rPr lang="en-GB" b="0" i="0" dirty="0">
                <a:solidFill>
                  <a:srgbClr val="525252"/>
                </a:solidFill>
                <a:effectLst/>
                <a:latin typeface="Arial" panose="020B0604020202020204" pitchFamily="34" charset="0"/>
              </a:rPr>
              <a:t> &amp; Slater's Directory of Manchester &amp; Salford, 1841 -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https://specialcollections.le.ac.uk/digital/collection/p16445coll4/id/218320/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r>
              <a:rPr lang="en-GB" b="0" i="0" dirty="0">
                <a:solidFill>
                  <a:srgbClr val="525252"/>
                </a:solidFill>
                <a:effectLst/>
                <a:latin typeface="Arial" panose="020B0604020202020204" pitchFamily="34" charset="0"/>
              </a:rPr>
              <a:t>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62</a:t>
            </a:fld>
            <a:endParaRPr lang="en-US"/>
          </a:p>
        </p:txBody>
      </p:sp>
    </p:spTree>
    <p:extLst>
      <p:ext uri="{BB962C8B-B14F-4D97-AF65-F5344CB8AC3E}">
        <p14:creationId xmlns:p14="http://schemas.microsoft.com/office/powerpoint/2010/main" val="376421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525252"/>
                </a:solidFill>
                <a:effectLst/>
                <a:latin typeface="Arial" panose="020B0604020202020204" pitchFamily="34" charset="0"/>
              </a:rPr>
              <a:t>Image: </a:t>
            </a:r>
            <a:r>
              <a:rPr lang="en-GB" b="0" i="0" dirty="0" err="1">
                <a:solidFill>
                  <a:srgbClr val="525252"/>
                </a:solidFill>
                <a:effectLst/>
                <a:latin typeface="Arial" panose="020B0604020202020204" pitchFamily="34" charset="0"/>
              </a:rPr>
              <a:t>Pigot</a:t>
            </a:r>
            <a:r>
              <a:rPr lang="en-GB" b="0" i="0" dirty="0">
                <a:solidFill>
                  <a:srgbClr val="525252"/>
                </a:solidFill>
                <a:effectLst/>
                <a:latin typeface="Arial" panose="020B0604020202020204" pitchFamily="34" charset="0"/>
              </a:rPr>
              <a:t> &amp; Slater's Directory of Manchester &amp; Salford, 1841 -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https://specialcollections.le.ac.uk/digital/collection/p16445coll4/id/218320/</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63</a:t>
            </a:fld>
            <a:endParaRPr lang="en-US"/>
          </a:p>
        </p:txBody>
      </p:sp>
    </p:spTree>
    <p:extLst>
      <p:ext uri="{BB962C8B-B14F-4D97-AF65-F5344CB8AC3E}">
        <p14:creationId xmlns:p14="http://schemas.microsoft.com/office/powerpoint/2010/main" val="4281257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525252"/>
                </a:solidFill>
                <a:effectLst/>
                <a:latin typeface="Arial" panose="020B0604020202020204" pitchFamily="34" charset="0"/>
              </a:rPr>
              <a:t>Image: </a:t>
            </a:r>
            <a:r>
              <a:rPr lang="en-GB" b="0" i="0" dirty="0" err="1">
                <a:solidFill>
                  <a:srgbClr val="525252"/>
                </a:solidFill>
                <a:effectLst/>
                <a:latin typeface="Arial" panose="020B0604020202020204" pitchFamily="34" charset="0"/>
              </a:rPr>
              <a:t>Pigot</a:t>
            </a:r>
            <a:r>
              <a:rPr lang="en-GB" b="0" i="0" dirty="0">
                <a:solidFill>
                  <a:srgbClr val="525252"/>
                </a:solidFill>
                <a:effectLst/>
                <a:latin typeface="Arial" panose="020B0604020202020204" pitchFamily="34" charset="0"/>
              </a:rPr>
              <a:t> &amp; Slater's Directory of Manchester &amp; Salford, 1841 -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https://specialcollections.le.ac.uk/digital/collection/p16445coll4/id/218320/</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64</a:t>
            </a:fld>
            <a:endParaRPr lang="en-US"/>
          </a:p>
        </p:txBody>
      </p:sp>
    </p:spTree>
    <p:extLst>
      <p:ext uri="{BB962C8B-B14F-4D97-AF65-F5344CB8AC3E}">
        <p14:creationId xmlns:p14="http://schemas.microsoft.com/office/powerpoint/2010/main" val="1771262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525252"/>
                </a:solidFill>
                <a:effectLst/>
                <a:latin typeface="Arial" panose="020B0604020202020204" pitchFamily="34" charset="0"/>
              </a:rPr>
              <a:t>Image: </a:t>
            </a:r>
            <a:r>
              <a:rPr lang="en-GB" b="0" i="0" dirty="0" err="1">
                <a:solidFill>
                  <a:srgbClr val="525252"/>
                </a:solidFill>
                <a:effectLst/>
                <a:latin typeface="Arial" panose="020B0604020202020204" pitchFamily="34" charset="0"/>
              </a:rPr>
              <a:t>Pigot</a:t>
            </a:r>
            <a:r>
              <a:rPr lang="en-GB" b="0" i="0" dirty="0">
                <a:solidFill>
                  <a:srgbClr val="525252"/>
                </a:solidFill>
                <a:effectLst/>
                <a:latin typeface="Arial" panose="020B0604020202020204" pitchFamily="34" charset="0"/>
              </a:rPr>
              <a:t> &amp; Slater's Directory of Manchester &amp; Salford, 1841 -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https://specialcollections.le.ac.uk/digital/collection/p16445coll4/id/218320/</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65</a:t>
            </a:fld>
            <a:endParaRPr lang="en-US"/>
          </a:p>
        </p:txBody>
      </p:sp>
    </p:spTree>
    <p:extLst>
      <p:ext uri="{BB962C8B-B14F-4D97-AF65-F5344CB8AC3E}">
        <p14:creationId xmlns:p14="http://schemas.microsoft.com/office/powerpoint/2010/main" val="1707910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A4 Printable versions of the accounts available in: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https://historicengland.org.uk/content/docs/education/explorer/lessons-1-6-resources-industrial-revolution-manchester-pdf/</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3528492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525252"/>
                </a:solidFill>
                <a:effectLst/>
                <a:latin typeface="Arial" panose="020B0604020202020204" pitchFamily="34" charset="0"/>
              </a:rPr>
              <a:t>Image: </a:t>
            </a:r>
            <a:r>
              <a:rPr lang="en-GB" b="0" i="0" dirty="0" err="1">
                <a:solidFill>
                  <a:srgbClr val="525252"/>
                </a:solidFill>
                <a:effectLst/>
                <a:latin typeface="Arial" panose="020B0604020202020204" pitchFamily="34" charset="0"/>
              </a:rPr>
              <a:t>Pigot</a:t>
            </a:r>
            <a:r>
              <a:rPr lang="en-GB" b="0" i="0" dirty="0">
                <a:solidFill>
                  <a:srgbClr val="525252"/>
                </a:solidFill>
                <a:effectLst/>
                <a:latin typeface="Arial" panose="020B0604020202020204" pitchFamily="34" charset="0"/>
              </a:rPr>
              <a:t> &amp; Slater's Directory of Manchester &amp; Salford, 1841 -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https://specialcollections.le.ac.uk/digital/collection/p16445coll4/id/218320/</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66</a:t>
            </a:fld>
            <a:endParaRPr lang="en-US"/>
          </a:p>
        </p:txBody>
      </p:sp>
    </p:spTree>
    <p:extLst>
      <p:ext uri="{BB962C8B-B14F-4D97-AF65-F5344CB8AC3E}">
        <p14:creationId xmlns:p14="http://schemas.microsoft.com/office/powerpoint/2010/main" val="1633217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525252"/>
                </a:solidFill>
                <a:effectLst/>
                <a:latin typeface="Arial" panose="020B0604020202020204" pitchFamily="34" charset="0"/>
              </a:rPr>
              <a:t>Image: </a:t>
            </a:r>
            <a:r>
              <a:rPr lang="en-GB" b="0" i="0" dirty="0" err="1">
                <a:solidFill>
                  <a:srgbClr val="525252"/>
                </a:solidFill>
                <a:effectLst/>
                <a:latin typeface="Arial" panose="020B0604020202020204" pitchFamily="34" charset="0"/>
              </a:rPr>
              <a:t>Pigot</a:t>
            </a:r>
            <a:r>
              <a:rPr lang="en-GB" b="0" i="0" dirty="0">
                <a:solidFill>
                  <a:srgbClr val="525252"/>
                </a:solidFill>
                <a:effectLst/>
                <a:latin typeface="Arial" panose="020B0604020202020204" pitchFamily="34" charset="0"/>
              </a:rPr>
              <a:t> &amp; Slater's Directory of Manchester &amp; Salford, 1841 -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https://specialcollections.le.ac.uk/digital/collection/p16445coll4/id/218320/</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67</a:t>
            </a:fld>
            <a:endParaRPr lang="en-US"/>
          </a:p>
        </p:txBody>
      </p:sp>
    </p:spTree>
    <p:extLst>
      <p:ext uri="{BB962C8B-B14F-4D97-AF65-F5344CB8AC3E}">
        <p14:creationId xmlns:p14="http://schemas.microsoft.com/office/powerpoint/2010/main" val="2575921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525252"/>
                </a:solidFill>
                <a:effectLst/>
                <a:latin typeface="Arial" panose="020B0604020202020204" pitchFamily="34" charset="0"/>
              </a:rPr>
              <a:t>Image: </a:t>
            </a:r>
            <a:r>
              <a:rPr lang="en-GB" b="0" i="0" dirty="0" err="1">
                <a:solidFill>
                  <a:srgbClr val="525252"/>
                </a:solidFill>
                <a:effectLst/>
                <a:latin typeface="Arial" panose="020B0604020202020204" pitchFamily="34" charset="0"/>
              </a:rPr>
              <a:t>Pigot</a:t>
            </a:r>
            <a:r>
              <a:rPr lang="en-GB" b="0" i="0" dirty="0">
                <a:solidFill>
                  <a:srgbClr val="525252"/>
                </a:solidFill>
                <a:effectLst/>
                <a:latin typeface="Arial" panose="020B0604020202020204" pitchFamily="34" charset="0"/>
              </a:rPr>
              <a:t> &amp; Slater's Directory of Manchester &amp; Salford, 1841 -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https://specialcollections.le.ac.uk/digital/collection/p16445coll4/id/218320/</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68</a:t>
            </a:fld>
            <a:endParaRPr lang="en-US"/>
          </a:p>
        </p:txBody>
      </p:sp>
    </p:spTree>
    <p:extLst>
      <p:ext uri="{BB962C8B-B14F-4D97-AF65-F5344CB8AC3E}">
        <p14:creationId xmlns:p14="http://schemas.microsoft.com/office/powerpoint/2010/main" val="3083491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525252"/>
                </a:solidFill>
                <a:effectLst/>
                <a:latin typeface="Arial" panose="020B0604020202020204" pitchFamily="34" charset="0"/>
              </a:rPr>
              <a:t>Image: </a:t>
            </a:r>
            <a:r>
              <a:rPr lang="en-GB" b="0" i="0" dirty="0" err="1">
                <a:solidFill>
                  <a:srgbClr val="525252"/>
                </a:solidFill>
                <a:effectLst/>
                <a:latin typeface="Arial" panose="020B0604020202020204" pitchFamily="34" charset="0"/>
              </a:rPr>
              <a:t>Pigot</a:t>
            </a:r>
            <a:r>
              <a:rPr lang="en-GB" b="0" i="0" dirty="0">
                <a:solidFill>
                  <a:srgbClr val="525252"/>
                </a:solidFill>
                <a:effectLst/>
                <a:latin typeface="Arial" panose="020B0604020202020204" pitchFamily="34" charset="0"/>
              </a:rPr>
              <a:t> &amp; Slater's Directory of Manchester &amp; Salford, 1841 -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https://specialcollections.le.ac.uk/digital/collection/p16445coll4/id/218320/</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69</a:t>
            </a:fld>
            <a:endParaRPr lang="en-US"/>
          </a:p>
        </p:txBody>
      </p:sp>
    </p:spTree>
    <p:extLst>
      <p:ext uri="{BB962C8B-B14F-4D97-AF65-F5344CB8AC3E}">
        <p14:creationId xmlns:p14="http://schemas.microsoft.com/office/powerpoint/2010/main" val="13405457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70</a:t>
            </a:fld>
            <a:endParaRPr lang="en-US"/>
          </a:p>
        </p:txBody>
      </p:sp>
    </p:spTree>
    <p:extLst>
      <p:ext uri="{BB962C8B-B14F-4D97-AF65-F5344CB8AC3E}">
        <p14:creationId xmlns:p14="http://schemas.microsoft.com/office/powerpoint/2010/main" val="3966913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525252"/>
                </a:solidFill>
                <a:effectLst/>
                <a:latin typeface="Arial" panose="020B0604020202020204" pitchFamily="34" charset="0"/>
              </a:rPr>
              <a:t>Image: </a:t>
            </a:r>
            <a:r>
              <a:rPr lang="en-GB" b="0" i="0" dirty="0" err="1">
                <a:solidFill>
                  <a:srgbClr val="525252"/>
                </a:solidFill>
                <a:effectLst/>
                <a:latin typeface="Arial" panose="020B0604020202020204" pitchFamily="34" charset="0"/>
              </a:rPr>
              <a:t>Pigot</a:t>
            </a:r>
            <a:r>
              <a:rPr lang="en-GB" b="0" i="0" dirty="0">
                <a:solidFill>
                  <a:srgbClr val="525252"/>
                </a:solidFill>
                <a:effectLst/>
                <a:latin typeface="Arial" panose="020B0604020202020204" pitchFamily="34" charset="0"/>
              </a:rPr>
              <a:t> &amp; Slater's Directory of Manchester &amp; Salford, 1841 -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https://specialcollections.le.ac.uk/digital/collection/p16445coll4/id/218320/</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71</a:t>
            </a:fld>
            <a:endParaRPr lang="en-US"/>
          </a:p>
        </p:txBody>
      </p:sp>
    </p:spTree>
    <p:extLst>
      <p:ext uri="{BB962C8B-B14F-4D97-AF65-F5344CB8AC3E}">
        <p14:creationId xmlns:p14="http://schemas.microsoft.com/office/powerpoint/2010/main" val="39354851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525252"/>
                </a:solidFill>
                <a:effectLst/>
                <a:latin typeface="Arial" panose="020B0604020202020204" pitchFamily="34" charset="0"/>
              </a:rPr>
              <a:t>Image: </a:t>
            </a:r>
            <a:r>
              <a:rPr lang="en-GB" b="0" i="0" dirty="0" err="1">
                <a:solidFill>
                  <a:srgbClr val="525252"/>
                </a:solidFill>
                <a:effectLst/>
                <a:latin typeface="Arial" panose="020B0604020202020204" pitchFamily="34" charset="0"/>
              </a:rPr>
              <a:t>Pigot</a:t>
            </a:r>
            <a:r>
              <a:rPr lang="en-GB" b="0" i="0" dirty="0">
                <a:solidFill>
                  <a:srgbClr val="525252"/>
                </a:solidFill>
                <a:effectLst/>
                <a:latin typeface="Arial" panose="020B0604020202020204" pitchFamily="34" charset="0"/>
              </a:rPr>
              <a:t> &amp; Slater's Directory of Manchester &amp; Salford, 1841 -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https://specialcollections.le.ac.uk/digital/collection/p16445coll4/id/218320/</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72</a:t>
            </a:fld>
            <a:endParaRPr lang="en-US"/>
          </a:p>
        </p:txBody>
      </p:sp>
    </p:spTree>
    <p:extLst>
      <p:ext uri="{BB962C8B-B14F-4D97-AF65-F5344CB8AC3E}">
        <p14:creationId xmlns:p14="http://schemas.microsoft.com/office/powerpoint/2010/main" val="28199392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75</a:t>
            </a:fld>
            <a:endParaRPr lang="en-US"/>
          </a:p>
        </p:txBody>
      </p:sp>
    </p:spTree>
    <p:extLst>
      <p:ext uri="{BB962C8B-B14F-4D97-AF65-F5344CB8AC3E}">
        <p14:creationId xmlns:p14="http://schemas.microsoft.com/office/powerpoint/2010/main" val="3000501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Printable version to download - </a:t>
            </a:r>
            <a:r>
              <a:rPr lang="en-GB" sz="1200" u="sng" kern="1200" dirty="0">
                <a:solidFill>
                  <a:schemeClr val="tx1"/>
                </a:solidFill>
                <a:effectLst/>
                <a:latin typeface="+mn-lt"/>
                <a:ea typeface="+mn-ea"/>
                <a:cs typeface="+mn-cs"/>
                <a:hlinkClick r:id="rId3"/>
              </a:rPr>
              <a:t>https://content.historicengland.org.uk/content/docs/education/explorer/lessons-1-6-resources-industrial-revolution-manchester.pdf</a:t>
            </a:r>
            <a:endParaRPr lang="en-GB" sz="1200" u="sng"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76</a:t>
            </a:fld>
            <a:endParaRPr lang="en-US"/>
          </a:p>
        </p:txBody>
      </p:sp>
    </p:spTree>
    <p:extLst>
      <p:ext uri="{BB962C8B-B14F-4D97-AF65-F5344CB8AC3E}">
        <p14:creationId xmlns:p14="http://schemas.microsoft.com/office/powerpoint/2010/main" val="5571796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Printable version to download - </a:t>
            </a:r>
            <a:r>
              <a:rPr lang="en-GB" sz="1200" u="sng" kern="1200" dirty="0">
                <a:solidFill>
                  <a:schemeClr val="tx1"/>
                </a:solidFill>
                <a:effectLst/>
                <a:latin typeface="+mn-lt"/>
                <a:ea typeface="+mn-ea"/>
                <a:cs typeface="+mn-cs"/>
                <a:hlinkClick r:id="rId3"/>
              </a:rPr>
              <a:t>https://content.historicengland.org.uk/content/docs/education/explorer/lessons-1-6-resources-industrial-revolution-manchester.pdf</a:t>
            </a:r>
            <a:endParaRPr lang="en-GB" sz="1200" u="sng"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77</a:t>
            </a:fld>
            <a:endParaRPr lang="en-US"/>
          </a:p>
        </p:txBody>
      </p:sp>
    </p:spTree>
    <p:extLst>
      <p:ext uri="{BB962C8B-B14F-4D97-AF65-F5344CB8AC3E}">
        <p14:creationId xmlns:p14="http://schemas.microsoft.com/office/powerpoint/2010/main" val="3562010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5995750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Printable version to download - </a:t>
            </a:r>
            <a:r>
              <a:rPr lang="en-GB" sz="1200" u="sng" kern="1200" dirty="0">
                <a:solidFill>
                  <a:schemeClr val="tx1"/>
                </a:solidFill>
                <a:effectLst/>
                <a:latin typeface="+mn-lt"/>
                <a:ea typeface="+mn-ea"/>
                <a:cs typeface="+mn-cs"/>
                <a:hlinkClick r:id="rId3"/>
              </a:rPr>
              <a:t>https://content.historicengland.org.uk/content/docs/education/explorer/lessons-1-6-resources-industrial-revolution-manchester.pdf</a:t>
            </a:r>
            <a:endParaRPr lang="en-GB" sz="1200" u="sng"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78</a:t>
            </a:fld>
            <a:endParaRPr lang="en-US"/>
          </a:p>
        </p:txBody>
      </p:sp>
    </p:spTree>
    <p:extLst>
      <p:ext uri="{BB962C8B-B14F-4D97-AF65-F5344CB8AC3E}">
        <p14:creationId xmlns:p14="http://schemas.microsoft.com/office/powerpoint/2010/main" val="18560272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Printable version to download - </a:t>
            </a:r>
            <a:r>
              <a:rPr lang="en-GB" sz="1200" u="sng" kern="1200" dirty="0">
                <a:solidFill>
                  <a:schemeClr val="tx1"/>
                </a:solidFill>
                <a:effectLst/>
                <a:latin typeface="+mn-lt"/>
                <a:ea typeface="+mn-ea"/>
                <a:cs typeface="+mn-cs"/>
                <a:hlinkClick r:id="rId3"/>
              </a:rPr>
              <a:t>https://content.historicengland.org.uk/content/docs/education/explorer/lessons-1-6-resources-industrial-revolution-manchester.pdf</a:t>
            </a:r>
            <a:endParaRPr lang="en-GB" sz="1200" u="sng"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79</a:t>
            </a:fld>
            <a:endParaRPr lang="en-US"/>
          </a:p>
        </p:txBody>
      </p:sp>
    </p:spTree>
    <p:extLst>
      <p:ext uri="{BB962C8B-B14F-4D97-AF65-F5344CB8AC3E}">
        <p14:creationId xmlns:p14="http://schemas.microsoft.com/office/powerpoint/2010/main" val="21419007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Printable version to download - </a:t>
            </a:r>
            <a:r>
              <a:rPr lang="en-GB" sz="1200" u="sng" kern="1200" dirty="0">
                <a:solidFill>
                  <a:schemeClr val="tx1"/>
                </a:solidFill>
                <a:effectLst/>
                <a:latin typeface="+mn-lt"/>
                <a:ea typeface="+mn-ea"/>
                <a:cs typeface="+mn-cs"/>
                <a:hlinkClick r:id="rId3"/>
              </a:rPr>
              <a:t>https://content.historicengland.org.uk/content/docs/education/explorer/lessons-1-6-resources-industrial-revolution-manchester.pdf</a:t>
            </a:r>
            <a:endParaRPr lang="en-GB" sz="1200" u="sng"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80</a:t>
            </a:fld>
            <a:endParaRPr lang="en-US"/>
          </a:p>
        </p:txBody>
      </p:sp>
    </p:spTree>
    <p:extLst>
      <p:ext uri="{BB962C8B-B14F-4D97-AF65-F5344CB8AC3E}">
        <p14:creationId xmlns:p14="http://schemas.microsoft.com/office/powerpoint/2010/main" val="8277618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81</a:t>
            </a:fld>
            <a:endParaRPr lang="en-US"/>
          </a:p>
        </p:txBody>
      </p:sp>
    </p:spTree>
    <p:extLst>
      <p:ext uri="{BB962C8B-B14F-4D97-AF65-F5344CB8AC3E}">
        <p14:creationId xmlns:p14="http://schemas.microsoft.com/office/powerpoint/2010/main" val="33575276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82</a:t>
            </a:fld>
            <a:endParaRPr lang="en-US"/>
          </a:p>
        </p:txBody>
      </p:sp>
    </p:spTree>
    <p:extLst>
      <p:ext uri="{BB962C8B-B14F-4D97-AF65-F5344CB8AC3E}">
        <p14:creationId xmlns:p14="http://schemas.microsoft.com/office/powerpoint/2010/main" val="8976405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83</a:t>
            </a:fld>
            <a:endParaRPr lang="en-US"/>
          </a:p>
        </p:txBody>
      </p:sp>
    </p:spTree>
    <p:extLst>
      <p:ext uri="{BB962C8B-B14F-4D97-AF65-F5344CB8AC3E}">
        <p14:creationId xmlns:p14="http://schemas.microsoft.com/office/powerpoint/2010/main" val="30652405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84</a:t>
            </a:fld>
            <a:endParaRPr lang="en-US"/>
          </a:p>
        </p:txBody>
      </p:sp>
    </p:spTree>
    <p:extLst>
      <p:ext uri="{BB962C8B-B14F-4D97-AF65-F5344CB8AC3E}">
        <p14:creationId xmlns:p14="http://schemas.microsoft.com/office/powerpoint/2010/main" val="2119300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Mark Scheme for final essay </a:t>
            </a:r>
            <a:endParaRPr lang="en-GB" sz="1200" dirty="0">
              <a:latin typeface="Arial" panose="020B0604020202020204" pitchFamily="34" charset="0"/>
              <a:cs typeface="Arial" panose="020B0604020202020204" pitchFamily="34" charset="0"/>
            </a:endParaRPr>
          </a:p>
          <a:p>
            <a:r>
              <a:rPr lang="en-GB" sz="1200" i="1" dirty="0">
                <a:latin typeface="Arial" panose="020B0604020202020204" pitchFamily="34" charset="0"/>
                <a:cs typeface="Arial" panose="020B0604020202020204" pitchFamily="34" charset="0"/>
              </a:rPr>
              <a:t>Please note. This is a sample mark scheme based on the system used at Stretford Grammar. You may need to be adjust it in line with your school’s marking policy</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85</a:t>
            </a:fld>
            <a:endParaRPr lang="en-US"/>
          </a:p>
        </p:txBody>
      </p:sp>
    </p:spTree>
    <p:extLst>
      <p:ext uri="{BB962C8B-B14F-4D97-AF65-F5344CB8AC3E}">
        <p14:creationId xmlns:p14="http://schemas.microsoft.com/office/powerpoint/2010/main" val="1868180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A4 Printable versions of the accounts available in: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https://historicengland.org.uk/content/docs/education/explorer/lessons-1-6-resources-industrial-revolution-manchester-pdf/</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pPr>
              <a:spcBef>
                <a:spcPct val="0"/>
              </a:spcBef>
            </a:pPr>
            <a:r>
              <a:rPr lang="en-GB" sz="1200" kern="1200" dirty="0">
                <a:solidFill>
                  <a:schemeClr val="tx1"/>
                </a:solidFill>
                <a:effectLst/>
                <a:latin typeface="+mn-lt"/>
                <a:ea typeface="+mn-ea"/>
                <a:cs typeface="+mn-cs"/>
              </a:rPr>
              <a:t>Schopenhauer’s comments were typical of many affluent travel writers of the nineteenth century (especially the early part of the century) who were impressed by the industrial developments that they witnessed in Manchester. Unlike Engels, she did not travel round the back streets of Manchester and Salford to see how its poorer inhabitants lived, but was taken on tours by factory owners. She was little interested in providing social critiques and her views were coloured by her amazement at the ways in which new machines could increase productivity.</a:t>
            </a:r>
          </a:p>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dirty="0">
                <a:ea typeface="MS PGothic" pitchFamily="34" charset="-128"/>
                <a:cs typeface="MS PGothic" pitchFamily="34" charset="-128"/>
              </a:rPr>
              <a:t>Image: Public domain, via Wikimedia Commons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https://commons.wikimedia.org/wiki/File:Johanna_Schopenhauer.jpg</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a:spcBef>
                <a:spcPct val="0"/>
              </a:spcBef>
            </a:pPr>
            <a:endParaRPr lang="en-US" altLang="en-US" dirty="0">
              <a:ea typeface="MS PGothic" pitchFamily="34" charset="-128"/>
              <a:cs typeface="MS PGothic" pitchFamily="34" charset="-128"/>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3109993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A4 Printable versions of the accounts available in: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https://historicengland.org.uk/content/docs/education/explorer/lessons-1-6-resources-industrial-revolution-manchester-pdf/</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3672895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2249690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A4 Printable versions of the additional images available in: </a:t>
            </a:r>
            <a:r>
              <a:rPr lang="en-GB" sz="12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https://historicengland.org.uk/content/docs/education/explorer/lessons-1-6-resources-industrial-revolution-manchester-pdf/</a:t>
            </a:r>
            <a:r>
              <a:rPr lang="en-GB" sz="12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2195475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F5C946"/>
                </a:solidFill>
              </a:defRPr>
            </a:lvl1p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F5C946"/>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B58906"/>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B58906"/>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F5C946"/>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B58906"/>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F5C946"/>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F5C946"/>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F5C946"/>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F5C946"/>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B58906"/>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B58906"/>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B58906"/>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40320725-1898-A86A-ED6B-74F787FC122B}"/>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dirty="0"/>
              <a:t>Click to edit Master title style</a:t>
            </a:r>
            <a:endParaRPr lang="en-US" dirty="0"/>
          </a:p>
        </p:txBody>
      </p:sp>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F5C946"/>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B58906"/>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188720"/>
            <a:ext cx="5447342" cy="5419114"/>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82" r:id="rId23"/>
    <p:sldLayoutId id="2147483690" r:id="rId24"/>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5" Type="http://schemas.openxmlformats.org/officeDocument/2006/relationships/slideLayout" Target="../slideLayouts/slideLayout12.xml"/><Relationship Id="rId4" Type="http://schemas.openxmlformats.org/officeDocument/2006/relationships/tags" Target="../tags/tag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5" Type="http://schemas.openxmlformats.org/officeDocument/2006/relationships/slideLayout" Target="../slideLayouts/slideLayout12.xml"/><Relationship Id="rId4" Type="http://schemas.openxmlformats.org/officeDocument/2006/relationships/tags" Target="../tags/tag4.xml"/></Relationships>
</file>

<file path=ppt/slides/_rels/slide2.xml.rels><?xml version="1.0" encoding="UTF-8" standalone="yes"?>
<Relationships xmlns="http://schemas.openxmlformats.org/package/2006/relationships"><Relationship Id="rId2" Type="http://schemas.openxmlformats.org/officeDocument/2006/relationships/hyperlink" Target="https://historicengland.org.uk/services-skills/education/teaching-activities/industrial-revolution-manchester"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hyperlink" Target="https://content.historicengland.org.uk/content/docs/education/explorer/lessons-1-6-resources-industrial-revolution-manchester.pdf" TargetMode="External"/><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4.sv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manchester.publicprofiler.org/" TargetMode="Externa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hyperlink" Target="https://content.historicengland.org.uk/content/docs/education/explorer/lessons-1-6-resources-industrial-revolution-manchester.pdf"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content.historicengland.org.uk/content/docs/education/explorer/lessons-1-6-resources-industrial-revolution-manchester.pdf"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hyperlink" Target="https://content.historicengland.org.uk/content/docs/education/explorer/lessons-1-6-resources-industrial-revolution-manchester.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content.historicengland.org.uk/content/docs/education/explorer/lessons-1-6-resources-industrial-revolution-manchester.pdf" TargetMode="External"/><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co.uk/url?sa=i&amp;rct=j&amp;q=&amp;esrc=s&amp;source=images&amp;cd=&amp;cad=rja&amp;uact=8&amp;ved=0ahUKEwiVvbPJ1s_NAhWCIMAKHerSA7UQjRwIBw&amp;url=http://dir.indiamart.com/delhi/advertisement-designing-services.html&amp;psig=AFQjCNGcghKtQ3wXUf7z5ZebCIU70Zk_6A&amp;ust=1467373541720413" TargetMode="Externa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4As0e4de-rI&amp;t=1160"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microsoft.com/office/2007/relationships/hdphoto" Target="../media/hdphoto9.wdp"/><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microsoft.com/office/2007/relationships/hdphoto" Target="../media/hdphoto10.wdp"/><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microsoft.com/office/2007/relationships/hdphoto" Target="../media/hdphoto12.wdp"/><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hyperlink" Target="http://www.google.co.uk/url?sa=i&amp;rct=j&amp;q=&amp;esrc=s&amp;source=images&amp;cd=&amp;cad=rja&amp;uact=8&amp;ved=0ahUKEwiVvbPJ1s_NAhWCIMAKHerSA7UQjRwIBw&amp;url=http://dir.indiamart.com/delhi/advertisement-designing-services.html&amp;psig=AFQjCNGcghKtQ3wXUf7z5ZebCIU70Zk_6A&amp;ust=1467373541720413" TargetMode="External"/><Relationship Id="rId4" Type="http://schemas.microsoft.com/office/2007/relationships/hdphoto" Target="../media/hdphoto13.wdp"/></Relationships>
</file>

<file path=ppt/slides/_rels/slide7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5.xml"/><Relationship Id="rId7" Type="http://schemas.openxmlformats.org/officeDocument/2006/relationships/image" Target="../media/image69.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48.xml"/><Relationship Id="rId5" Type="http://schemas.openxmlformats.org/officeDocument/2006/relationships/slideLayout" Target="../slideLayouts/slideLayout6.xml"/><Relationship Id="rId4" Type="http://schemas.openxmlformats.org/officeDocument/2006/relationships/tags" Target="../tags/tag6.xml"/></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hyperlink" Target="http://manchester.publicprofiler.org/" TargetMode="External"/><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manchester.publicprofiler.org/" TargetMode="External"/><Relationship Id="rId1" Type="http://schemas.openxmlformats.org/officeDocument/2006/relationships/slideLayout" Target="../slideLayouts/slideLayout2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4435-2C08-B140-C9D0-FEF6CAC753AF}"/>
              </a:ext>
            </a:extLst>
          </p:cNvPr>
          <p:cNvSpPr>
            <a:spLocks noGrp="1"/>
          </p:cNvSpPr>
          <p:nvPr>
            <p:ph type="title"/>
          </p:nvPr>
        </p:nvSpPr>
        <p:spPr/>
        <p:txBody>
          <a:bodyPr/>
          <a:lstStyle/>
          <a:p>
            <a:r>
              <a:rPr lang="en-US" dirty="0"/>
              <a:t>Industrial Revolution in Manchester</a:t>
            </a:r>
          </a:p>
        </p:txBody>
      </p:sp>
      <p:sp>
        <p:nvSpPr>
          <p:cNvPr id="3" name="Subtitle 2">
            <a:extLst>
              <a:ext uri="{FF2B5EF4-FFF2-40B4-BE49-F238E27FC236}">
                <a16:creationId xmlns:a16="http://schemas.microsoft.com/office/drawing/2014/main" id="{FE4B5C07-A9F5-74AE-6C77-86BBF66BF102}"/>
              </a:ext>
            </a:extLst>
          </p:cNvPr>
          <p:cNvSpPr>
            <a:spLocks noGrp="1"/>
          </p:cNvSpPr>
          <p:nvPr>
            <p:ph type="subTitle" idx="1"/>
          </p:nvPr>
        </p:nvSpPr>
        <p:spPr/>
        <p:txBody>
          <a:bodyPr/>
          <a:lstStyle/>
          <a:p>
            <a:r>
              <a:rPr lang="en-US" dirty="0"/>
              <a:t>Industrial Revolution in Manchester</a:t>
            </a:r>
          </a:p>
        </p:txBody>
      </p:sp>
      <p:pic>
        <p:nvPicPr>
          <p:cNvPr id="6" name="Picture Placeholder 5" descr="Black and white photo of Queen Victoria and her family in the garden at Osborne House">
            <a:extLst>
              <a:ext uri="{FF2B5EF4-FFF2-40B4-BE49-F238E27FC236}">
                <a16:creationId xmlns:a16="http://schemas.microsoft.com/office/drawing/2014/main" id="{9D8B49C6-1350-CC9C-88A5-549042D35CD3}"/>
              </a:ext>
            </a:extLst>
          </p:cNvPr>
          <p:cNvPicPr>
            <a:picLocks noGrp="1" noChangeAspect="1"/>
          </p:cNvPicPr>
          <p:nvPr>
            <p:ph type="pic" sz="quarter" idx="10"/>
          </p:nvPr>
        </p:nvPicPr>
        <p:blipFill>
          <a:blip r:embed="rId2"/>
          <a:srcRect l="10035" r="10035"/>
          <a:stretch/>
        </p:blipFill>
        <p:spPr>
          <a:xfrm>
            <a:off x="4122819" y="0"/>
            <a:ext cx="8069181" cy="6858000"/>
          </a:xfrm>
        </p:spPr>
      </p:pic>
    </p:spTree>
    <p:extLst>
      <p:ext uri="{BB962C8B-B14F-4D97-AF65-F5344CB8AC3E}">
        <p14:creationId xmlns:p14="http://schemas.microsoft.com/office/powerpoint/2010/main" val="555328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89A1B-2A54-B267-A678-36BE939D7719}"/>
              </a:ext>
            </a:extLst>
          </p:cNvPr>
          <p:cNvSpPr>
            <a:spLocks noGrp="1"/>
          </p:cNvSpPr>
          <p:nvPr>
            <p:ph type="title"/>
          </p:nvPr>
        </p:nvSpPr>
        <p:spPr/>
        <p:txBody>
          <a:bodyPr/>
          <a:lstStyle/>
          <a:p>
            <a:r>
              <a:rPr lang="en-GB" dirty="0"/>
              <a:t>Lesson 1 – Homework sheet (2)</a:t>
            </a:r>
          </a:p>
        </p:txBody>
      </p:sp>
      <p:sp>
        <p:nvSpPr>
          <p:cNvPr id="3" name="Rectangle 7">
            <a:extLst>
              <a:ext uri="{FF2B5EF4-FFF2-40B4-BE49-F238E27FC236}">
                <a16:creationId xmlns:a16="http://schemas.microsoft.com/office/drawing/2014/main" id="{AFC8F3B1-4C3D-8C3C-7ACD-1F8753E37346}"/>
              </a:ext>
            </a:extLst>
          </p:cNvPr>
          <p:cNvSpPr>
            <a:spLocks noChangeArrowheads="1"/>
          </p:cNvSpPr>
          <p:nvPr/>
        </p:nvSpPr>
        <p:spPr bwMode="auto">
          <a:xfrm>
            <a:off x="357187" y="1349850"/>
            <a:ext cx="3166225"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Activity 1a:</a:t>
            </a:r>
            <a:endParaRPr kumimoji="0" lang="en-GB"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Aft>
                <a:spcPts val="600"/>
              </a:spcAft>
              <a:buClrTx/>
              <a:buSzTx/>
              <a:buFontTx/>
              <a:buNone/>
              <a:tabLst/>
            </a:pP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Study the 1772 map and the 1848 map carefully.</a:t>
            </a:r>
          </a:p>
          <a:p>
            <a:pPr marL="0" marR="0" lvl="0" indent="0" algn="l" defTabSz="914400" rtl="0" eaLnBrk="0" fontAlgn="base" latinLnBrk="0" hangingPunct="0">
              <a:lnSpc>
                <a:spcPct val="100000"/>
              </a:lnSpc>
              <a:spcAft>
                <a:spcPts val="600"/>
              </a:spcAft>
              <a:buClrTx/>
              <a:buSzTx/>
              <a:buFontTx/>
              <a:buNone/>
              <a:tabLst/>
            </a:pP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In the left circle write down as many features as you can that appear only on the 1772 map.</a:t>
            </a:r>
          </a:p>
          <a:p>
            <a:pPr marL="0" marR="0" lvl="0" indent="0" algn="l" defTabSz="914400" rtl="0" eaLnBrk="0" fontAlgn="base" latinLnBrk="0" hangingPunct="0">
              <a:lnSpc>
                <a:spcPct val="100000"/>
              </a:lnSpc>
              <a:spcAft>
                <a:spcPts val="600"/>
              </a:spcAft>
              <a:buClrTx/>
              <a:buSzTx/>
              <a:buFontTx/>
              <a:buNone/>
              <a:tabLst/>
            </a:pP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In the right circle write down as many features as you can that appear only on the 1848 map.</a:t>
            </a:r>
          </a:p>
          <a:p>
            <a:pPr marL="0" marR="0" lvl="0" indent="0" algn="l" defTabSz="914400" rtl="0" eaLnBrk="0" fontAlgn="base" latinLnBrk="0" hangingPunct="0">
              <a:lnSpc>
                <a:spcPct val="100000"/>
              </a:lnSpc>
              <a:spcAft>
                <a:spcPts val="600"/>
              </a:spcAft>
              <a:buClrTx/>
              <a:buSzTx/>
              <a:buFontTx/>
              <a:buNone/>
              <a:tabLst/>
            </a:pP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In the central section write down as many features as you can that appear on both maps.</a:t>
            </a:r>
          </a:p>
          <a:p>
            <a:pPr marL="0" marR="0" lvl="0" indent="0" algn="l" defTabSz="914400" rtl="0" eaLnBrk="0" fontAlgn="base" latinLnBrk="0" hangingPunct="0">
              <a:lnSpc>
                <a:spcPct val="100000"/>
              </a:lnSpc>
              <a:spcAft>
                <a:spcPts val="600"/>
              </a:spcAft>
              <a:buClrTx/>
              <a:buSzTx/>
              <a:buFontTx/>
              <a:buNone/>
              <a:tabLst/>
            </a:pP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Can you write at least 5 things in each shape?</a:t>
            </a:r>
          </a:p>
        </p:txBody>
      </p:sp>
      <p:grpSp>
        <p:nvGrpSpPr>
          <p:cNvPr id="17" name="Group 16" descr="Diagram of two overlapping circles for students to write in">
            <a:extLst>
              <a:ext uri="{FF2B5EF4-FFF2-40B4-BE49-F238E27FC236}">
                <a16:creationId xmlns:a16="http://schemas.microsoft.com/office/drawing/2014/main" id="{7605DB33-56EB-3F02-B442-43610D72D8E5}"/>
              </a:ext>
            </a:extLst>
          </p:cNvPr>
          <p:cNvGrpSpPr/>
          <p:nvPr/>
        </p:nvGrpSpPr>
        <p:grpSpPr>
          <a:xfrm>
            <a:off x="4016580" y="1075414"/>
            <a:ext cx="6698326" cy="4092632"/>
            <a:chOff x="4016580" y="1075414"/>
            <a:chExt cx="6698326" cy="4092632"/>
          </a:xfrm>
        </p:grpSpPr>
        <p:sp>
          <p:nvSpPr>
            <p:cNvPr id="12" name="Oval 11">
              <a:extLst>
                <a:ext uri="{FF2B5EF4-FFF2-40B4-BE49-F238E27FC236}">
                  <a16:creationId xmlns:a16="http://schemas.microsoft.com/office/drawing/2014/main" id="{C599AA0D-F305-351D-DF4F-88E974BB4B30}"/>
                </a:ext>
              </a:extLst>
            </p:cNvPr>
            <p:cNvSpPr/>
            <p:nvPr/>
          </p:nvSpPr>
          <p:spPr>
            <a:xfrm>
              <a:off x="4016580" y="1075414"/>
              <a:ext cx="4092632" cy="4092632"/>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A3C4FD95-1056-CD40-B250-3AFD448998B8}"/>
                </a:ext>
              </a:extLst>
            </p:cNvPr>
            <p:cNvSpPr/>
            <p:nvPr/>
          </p:nvSpPr>
          <p:spPr>
            <a:xfrm>
              <a:off x="6622274" y="1075414"/>
              <a:ext cx="4092632" cy="4092632"/>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7E65796-0598-970B-4B07-96200C46E64C}"/>
                </a:ext>
              </a:extLst>
            </p:cNvPr>
            <p:cNvSpPr txBox="1"/>
            <p:nvPr/>
          </p:nvSpPr>
          <p:spPr>
            <a:xfrm>
              <a:off x="8341465" y="1117898"/>
              <a:ext cx="639919" cy="338554"/>
            </a:xfrm>
            <a:prstGeom prst="rect">
              <a:avLst/>
            </a:prstGeom>
            <a:noFill/>
          </p:spPr>
          <p:txBody>
            <a:bodyPr wrap="none" rtlCol="0">
              <a:spAutoFit/>
            </a:bodyPr>
            <a:lstStyle/>
            <a:p>
              <a:r>
                <a:rPr lang="en-GB" sz="1600" b="1" dirty="0"/>
                <a:t>1848</a:t>
              </a:r>
            </a:p>
          </p:txBody>
        </p:sp>
        <p:sp>
          <p:nvSpPr>
            <p:cNvPr id="15" name="TextBox 14">
              <a:extLst>
                <a:ext uri="{FF2B5EF4-FFF2-40B4-BE49-F238E27FC236}">
                  <a16:creationId xmlns:a16="http://schemas.microsoft.com/office/drawing/2014/main" id="{027BFB1B-B6D5-84D0-FBD9-B652446D2562}"/>
                </a:ext>
              </a:extLst>
            </p:cNvPr>
            <p:cNvSpPr txBox="1"/>
            <p:nvPr/>
          </p:nvSpPr>
          <p:spPr>
            <a:xfrm>
              <a:off x="7037910" y="1785702"/>
              <a:ext cx="651140" cy="338554"/>
            </a:xfrm>
            <a:prstGeom prst="rect">
              <a:avLst/>
            </a:prstGeom>
            <a:noFill/>
          </p:spPr>
          <p:txBody>
            <a:bodyPr wrap="none" rtlCol="0">
              <a:spAutoFit/>
            </a:bodyPr>
            <a:lstStyle/>
            <a:p>
              <a:r>
                <a:rPr lang="en-GB" sz="1600" b="1" dirty="0"/>
                <a:t>Both</a:t>
              </a:r>
            </a:p>
          </p:txBody>
        </p:sp>
        <p:sp>
          <p:nvSpPr>
            <p:cNvPr id="16" name="TextBox 15">
              <a:extLst>
                <a:ext uri="{FF2B5EF4-FFF2-40B4-BE49-F238E27FC236}">
                  <a16:creationId xmlns:a16="http://schemas.microsoft.com/office/drawing/2014/main" id="{F5135A59-9A98-89C6-40FE-F05C35A613B3}"/>
                </a:ext>
              </a:extLst>
            </p:cNvPr>
            <p:cNvSpPr txBox="1"/>
            <p:nvPr/>
          </p:nvSpPr>
          <p:spPr>
            <a:xfrm>
              <a:off x="5735771" y="1117898"/>
              <a:ext cx="639919" cy="338554"/>
            </a:xfrm>
            <a:prstGeom prst="rect">
              <a:avLst/>
            </a:prstGeom>
            <a:noFill/>
          </p:spPr>
          <p:txBody>
            <a:bodyPr wrap="none" rtlCol="0">
              <a:spAutoFit/>
            </a:bodyPr>
            <a:lstStyle/>
            <a:p>
              <a:r>
                <a:rPr lang="en-GB" sz="1600" b="1" dirty="0"/>
                <a:t>1772</a:t>
              </a:r>
            </a:p>
          </p:txBody>
        </p:sp>
      </p:grpSp>
      <p:sp>
        <p:nvSpPr>
          <p:cNvPr id="11" name="Rectangle 7">
            <a:extLst>
              <a:ext uri="{FF2B5EF4-FFF2-40B4-BE49-F238E27FC236}">
                <a16:creationId xmlns:a16="http://schemas.microsoft.com/office/drawing/2014/main" id="{ECF85382-A2A5-9CCF-7259-64BA79AD6373}"/>
              </a:ext>
            </a:extLst>
          </p:cNvPr>
          <p:cNvSpPr>
            <a:spLocks noChangeArrowheads="1"/>
          </p:cNvSpPr>
          <p:nvPr/>
        </p:nvSpPr>
        <p:spPr bwMode="auto">
          <a:xfrm>
            <a:off x="357187" y="5071384"/>
            <a:ext cx="10820922"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Activity 1b:</a:t>
            </a:r>
            <a:endParaRPr kumimoji="0" lang="en-GB"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Aft>
                <a:spcPts val="600"/>
              </a:spcAft>
              <a:buClrTx/>
              <a:buSzTx/>
              <a:buFontTx/>
              <a:buNone/>
              <a:tabLst/>
            </a:pP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What do your findings suggest about what happened in Manchester between 1772 and 1848?</a:t>
            </a:r>
          </a:p>
          <a:p>
            <a:pPr marL="0" marR="0" lvl="0" indent="0" algn="l" defTabSz="914400" rtl="0" eaLnBrk="0" fontAlgn="base" latinLnBrk="0" hangingPunct="0">
              <a:lnSpc>
                <a:spcPct val="100000"/>
              </a:lnSpc>
              <a:spcAft>
                <a:spcPts val="600"/>
              </a:spcAft>
              <a:buClrTx/>
              <a:buSzTx/>
              <a:buFontTx/>
              <a:buNone/>
              <a:tabLst/>
            </a:pP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____________________________________________________________________________________________________________</a:t>
            </a:r>
            <a:endParaRPr lang="en-GB" altLang="en-US" sz="1400" dirty="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Aft>
                <a:spcPts val="600"/>
              </a:spcAft>
              <a:buClrTx/>
              <a:buSzTx/>
              <a:buFontTx/>
              <a:buNone/>
              <a:tabLst/>
            </a:pP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____________________________________________________________________________________________________________</a:t>
            </a:r>
          </a:p>
          <a:p>
            <a:pPr eaLnBrk="0" fontAlgn="base" hangingPunct="0">
              <a:spcAft>
                <a:spcPts val="600"/>
              </a:spcAft>
            </a:pP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____________________________________________________________________________________________________________</a:t>
            </a:r>
            <a:endParaRPr lang="en-GB" altLang="en-US" sz="1400" dirty="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Aft>
                <a:spcPts val="600"/>
              </a:spcAft>
              <a:buClrTx/>
              <a:buSzTx/>
              <a:buFontTx/>
              <a:buNone/>
              <a:tabLst/>
            </a:pP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____________________________________________________________________________________________________________</a:t>
            </a:r>
          </a:p>
        </p:txBody>
      </p:sp>
    </p:spTree>
    <p:extLst>
      <p:ext uri="{BB962C8B-B14F-4D97-AF65-F5344CB8AC3E}">
        <p14:creationId xmlns:p14="http://schemas.microsoft.com/office/powerpoint/2010/main" val="1786575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89A1B-2A54-B267-A678-36BE939D7719}"/>
              </a:ext>
            </a:extLst>
          </p:cNvPr>
          <p:cNvSpPr>
            <a:spLocks noGrp="1"/>
          </p:cNvSpPr>
          <p:nvPr>
            <p:ph type="title"/>
          </p:nvPr>
        </p:nvSpPr>
        <p:spPr/>
        <p:txBody>
          <a:bodyPr/>
          <a:lstStyle/>
          <a:p>
            <a:r>
              <a:rPr lang="en-GB" dirty="0"/>
              <a:t>Lesson 1 – Homework sheet (3)</a:t>
            </a:r>
          </a:p>
        </p:txBody>
      </p:sp>
      <p:sp>
        <p:nvSpPr>
          <p:cNvPr id="3" name="Rectangle 7">
            <a:extLst>
              <a:ext uri="{FF2B5EF4-FFF2-40B4-BE49-F238E27FC236}">
                <a16:creationId xmlns:a16="http://schemas.microsoft.com/office/drawing/2014/main" id="{AFC8F3B1-4C3D-8C3C-7ACD-1F8753E37346}"/>
              </a:ext>
            </a:extLst>
          </p:cNvPr>
          <p:cNvSpPr>
            <a:spLocks noChangeArrowheads="1"/>
          </p:cNvSpPr>
          <p:nvPr/>
        </p:nvSpPr>
        <p:spPr bwMode="auto">
          <a:xfrm>
            <a:off x="357187" y="1655139"/>
            <a:ext cx="5901373"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Activity 2:</a:t>
            </a:r>
            <a:endParaRPr kumimoji="0" lang="en-GB"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Aft>
                <a:spcPts val="600"/>
              </a:spcAft>
              <a:buClrTx/>
              <a:buSzTx/>
              <a:buFontTx/>
              <a:buNone/>
              <a:tabLst/>
            </a:pPr>
            <a:endPar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Aft>
                <a:spcPts val="600"/>
              </a:spcAft>
              <a:buClrTx/>
              <a:buSzTx/>
              <a:buFontTx/>
              <a:buNone/>
              <a:tabLst/>
            </a:pP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Select the Barts 1870 map from the list of maps on the left hand side.</a:t>
            </a:r>
          </a:p>
          <a:p>
            <a:pPr marR="0" lvl="0" algn="l" defTabSz="914400" rtl="0" eaLnBrk="0" fontAlgn="base" latinLnBrk="0" hangingPunct="0">
              <a:lnSpc>
                <a:spcPct val="100000"/>
              </a:lnSpc>
              <a:spcAft>
                <a:spcPts val="600"/>
              </a:spcAft>
              <a:buClrTx/>
              <a:buSzTx/>
              <a:tabLst/>
            </a:pPr>
            <a:endParaRPr lang="en-GB" altLang="en-US" sz="1400" dirty="0">
              <a:ea typeface="Calibri" panose="020F0502020204030204" pitchFamily="34" charset="0"/>
              <a:cs typeface="Times New Roman" panose="02020603050405020304" pitchFamily="18" charset="0"/>
            </a:endParaRPr>
          </a:p>
          <a:p>
            <a:pPr marR="0" lvl="0" algn="l" defTabSz="914400" rtl="0" eaLnBrk="0" fontAlgn="base" latinLnBrk="0" hangingPunct="0">
              <a:lnSpc>
                <a:spcPct val="100000"/>
              </a:lnSpc>
              <a:spcAft>
                <a:spcPts val="600"/>
              </a:spcAft>
              <a:buClrTx/>
              <a:buSzTx/>
              <a:tabLst/>
            </a:pP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Find </a:t>
            </a:r>
            <a:r>
              <a:rPr kumimoji="0" lang="en-GB" altLang="en-US" sz="14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Ancoats</a:t>
            </a: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and list 3 street names from this area.</a:t>
            </a:r>
          </a:p>
          <a:p>
            <a:pPr marR="0" lvl="0" algn="l" defTabSz="914400" rtl="0" eaLnBrk="0" fontAlgn="base" latinLnBrk="0" hangingPunct="0">
              <a:lnSpc>
                <a:spcPct val="100000"/>
              </a:lnSpc>
              <a:spcAft>
                <a:spcPts val="600"/>
              </a:spcAft>
              <a:buClrTx/>
              <a:buSzTx/>
              <a:tabLst/>
            </a:pPr>
            <a:r>
              <a:rPr lang="en-GB" altLang="en-US" dirty="0">
                <a:ea typeface="Calibri" panose="020F0502020204030204" pitchFamily="34" charset="0"/>
                <a:cs typeface="Times New Roman" panose="02020603050405020304" pitchFamily="18" charset="0"/>
              </a:rPr>
              <a:t>1. ________________________________________</a:t>
            </a:r>
          </a:p>
          <a:p>
            <a:pPr marR="0" lvl="0" algn="l" defTabSz="914400" rtl="0" eaLnBrk="0" fontAlgn="base" latinLnBrk="0" hangingPunct="0">
              <a:lnSpc>
                <a:spcPct val="100000"/>
              </a:lnSpc>
              <a:spcAft>
                <a:spcPts val="600"/>
              </a:spcAft>
              <a:buClrTx/>
              <a:buSzTx/>
              <a:tabLst/>
            </a:pPr>
            <a:r>
              <a:rPr lang="en-GB" altLang="en-US" dirty="0">
                <a:ea typeface="Calibri" panose="020F0502020204030204" pitchFamily="34" charset="0"/>
                <a:cs typeface="Times New Roman" panose="02020603050405020304" pitchFamily="18" charset="0"/>
              </a:rPr>
              <a:t>2. ________________________________________</a:t>
            </a:r>
          </a:p>
          <a:p>
            <a:pPr marR="0" lvl="0" algn="l" defTabSz="914400" rtl="0" eaLnBrk="0" fontAlgn="base" latinLnBrk="0" hangingPunct="0">
              <a:lnSpc>
                <a:spcPct val="100000"/>
              </a:lnSpc>
              <a:spcAft>
                <a:spcPts val="600"/>
              </a:spcAft>
              <a:buClrTx/>
              <a:buSzTx/>
              <a:tabLst/>
            </a:pPr>
            <a:r>
              <a:rPr lang="en-GB" altLang="en-US" dirty="0">
                <a:ea typeface="Calibri" panose="020F0502020204030204" pitchFamily="34" charset="0"/>
                <a:cs typeface="Times New Roman" panose="02020603050405020304" pitchFamily="18" charset="0"/>
              </a:rPr>
              <a:t>3. ________________________________________</a:t>
            </a:r>
          </a:p>
          <a:p>
            <a:pPr marR="0" lvl="0" algn="l" defTabSz="914400" rtl="0" eaLnBrk="0" fontAlgn="base" latinLnBrk="0" hangingPunct="0">
              <a:lnSpc>
                <a:spcPct val="100000"/>
              </a:lnSpc>
              <a:spcAft>
                <a:spcPts val="600"/>
              </a:spcAft>
              <a:buClrTx/>
              <a:buSzTx/>
              <a:tabLst/>
            </a:pPr>
            <a:endParaRPr lang="en-GB" altLang="en-US" dirty="0">
              <a:ea typeface="Calibri" panose="020F0502020204030204" pitchFamily="34" charset="0"/>
              <a:cs typeface="Times New Roman" panose="02020603050405020304" pitchFamily="18" charset="0"/>
            </a:endParaRPr>
          </a:p>
          <a:p>
            <a:pPr marR="0" lvl="0" algn="l" defTabSz="914400" rtl="0" eaLnBrk="0" fontAlgn="base" latinLnBrk="0" hangingPunct="0">
              <a:lnSpc>
                <a:spcPct val="100000"/>
              </a:lnSpc>
              <a:spcAft>
                <a:spcPts val="600"/>
              </a:spcAft>
              <a:buClrTx/>
              <a:buSzTx/>
              <a:tabLst/>
            </a:pP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Find Thomas Street and name two roads coming off it.</a:t>
            </a:r>
          </a:p>
          <a:p>
            <a:pPr marR="0" lvl="0" algn="l" defTabSz="914400" rtl="0" eaLnBrk="0" fontAlgn="base" latinLnBrk="0" hangingPunct="0">
              <a:lnSpc>
                <a:spcPct val="100000"/>
              </a:lnSpc>
              <a:spcAft>
                <a:spcPts val="600"/>
              </a:spcAft>
              <a:buClrTx/>
              <a:buSzTx/>
              <a:tabLst/>
            </a:pPr>
            <a:r>
              <a:rPr lang="en-GB" altLang="en-US" dirty="0">
                <a:ea typeface="Calibri" panose="020F0502020204030204" pitchFamily="34" charset="0"/>
                <a:cs typeface="Times New Roman" panose="02020603050405020304" pitchFamily="18" charset="0"/>
              </a:rPr>
              <a:t>1. ________________________________________</a:t>
            </a:r>
          </a:p>
          <a:p>
            <a:pPr marR="0" lvl="0" algn="l" defTabSz="914400" rtl="0" eaLnBrk="0" fontAlgn="base" latinLnBrk="0" hangingPunct="0">
              <a:lnSpc>
                <a:spcPct val="100000"/>
              </a:lnSpc>
              <a:spcAft>
                <a:spcPts val="600"/>
              </a:spcAft>
              <a:buClrTx/>
              <a:buSzTx/>
              <a:tabLst/>
            </a:pPr>
            <a:r>
              <a:rPr lang="en-GB" altLang="en-US" dirty="0">
                <a:ea typeface="Calibri" panose="020F0502020204030204" pitchFamily="34" charset="0"/>
                <a:cs typeface="Times New Roman" panose="02020603050405020304" pitchFamily="18" charset="0"/>
              </a:rPr>
              <a:t>2. ________________________________________</a:t>
            </a:r>
          </a:p>
        </p:txBody>
      </p:sp>
      <p:sp>
        <p:nvSpPr>
          <p:cNvPr id="11" name="Rectangle 7">
            <a:extLst>
              <a:ext uri="{FF2B5EF4-FFF2-40B4-BE49-F238E27FC236}">
                <a16:creationId xmlns:a16="http://schemas.microsoft.com/office/drawing/2014/main" id="{ECF85382-A2A5-9CCF-7259-64BA79AD6373}"/>
              </a:ext>
            </a:extLst>
          </p:cNvPr>
          <p:cNvSpPr>
            <a:spLocks noChangeArrowheads="1"/>
          </p:cNvSpPr>
          <p:nvPr/>
        </p:nvSpPr>
        <p:spPr bwMode="auto">
          <a:xfrm>
            <a:off x="357187" y="6021113"/>
            <a:ext cx="108209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Aft>
                <a:spcPts val="600"/>
              </a:spcAft>
              <a:buClrTx/>
              <a:buSzTx/>
              <a:buFontTx/>
              <a:buNone/>
              <a:tabLst/>
            </a:pP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Hint</a:t>
            </a:r>
            <a:r>
              <a:rPr lang="en-GB" altLang="en-US" sz="1400" dirty="0">
                <a:ea typeface="Calibri" panose="020F0502020204030204" pitchFamily="34" charset="0"/>
                <a:cs typeface="Times New Roman" panose="02020603050405020304" pitchFamily="18" charset="0"/>
              </a:rPr>
              <a:t>:</a:t>
            </a: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You might find it easier to locate both areas on the old maps by finding them on Google Maps first.  </a:t>
            </a:r>
            <a:r>
              <a:rPr kumimoji="0" lang="en-GB" altLang="en-US" sz="14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Ancoats</a:t>
            </a:r>
            <a:r>
              <a:rPr kumimoji="0" lang="en-GB" altLang="en-US"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is marked in larger, capital letters and Thomas Street it is quite close to the Infirmary, marked in green on the map</a:t>
            </a:r>
          </a:p>
        </p:txBody>
      </p:sp>
      <p:grpSp>
        <p:nvGrpSpPr>
          <p:cNvPr id="8" name="Group 7">
            <a:extLst>
              <a:ext uri="{FF2B5EF4-FFF2-40B4-BE49-F238E27FC236}">
                <a16:creationId xmlns:a16="http://schemas.microsoft.com/office/drawing/2014/main" id="{0D65817E-7A9D-4080-3AFD-09A8170D19E7}"/>
              </a:ext>
              <a:ext uri="{C183D7F6-B498-43B3-948B-1728B52AA6E4}">
                <adec:decorative xmlns:adec="http://schemas.microsoft.com/office/drawing/2017/decorative" val="1"/>
              </a:ext>
            </a:extLst>
          </p:cNvPr>
          <p:cNvGrpSpPr/>
          <p:nvPr/>
        </p:nvGrpSpPr>
        <p:grpSpPr>
          <a:xfrm rot="1873974">
            <a:off x="6597795" y="1972813"/>
            <a:ext cx="4553789" cy="3908165"/>
            <a:chOff x="6624319" y="1594181"/>
            <a:chExt cx="4553789" cy="3908165"/>
          </a:xfrm>
        </p:grpSpPr>
        <p:sp>
          <p:nvSpPr>
            <p:cNvPr id="6" name="Explosion: 14 Points 5">
              <a:extLst>
                <a:ext uri="{FF2B5EF4-FFF2-40B4-BE49-F238E27FC236}">
                  <a16:creationId xmlns:a16="http://schemas.microsoft.com/office/drawing/2014/main" id="{137E9667-380D-F810-78D0-0831DAD6BBAE}"/>
                </a:ext>
              </a:extLst>
            </p:cNvPr>
            <p:cNvSpPr/>
            <p:nvPr/>
          </p:nvSpPr>
          <p:spPr>
            <a:xfrm>
              <a:off x="6624319" y="1594181"/>
              <a:ext cx="4553789" cy="3908165"/>
            </a:xfrm>
            <a:prstGeom prst="irregularSeal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B75C7C8-A818-CEE6-5C85-9A8516587656}"/>
                </a:ext>
              </a:extLst>
            </p:cNvPr>
            <p:cNvSpPr txBox="1"/>
            <p:nvPr/>
          </p:nvSpPr>
          <p:spPr>
            <a:xfrm rot="19669677">
              <a:off x="7403146" y="3123855"/>
              <a:ext cx="2641284" cy="1200329"/>
            </a:xfrm>
            <a:prstGeom prst="rect">
              <a:avLst/>
            </a:prstGeom>
            <a:noFill/>
          </p:spPr>
          <p:txBody>
            <a:bodyPr wrap="square" rtlCol="0">
              <a:spAutoFit/>
            </a:bodyPr>
            <a:lstStyle/>
            <a:p>
              <a:r>
                <a:rPr lang="en-GB" dirty="0"/>
                <a:t>TIP: You can zoom in and out of the maps using the icon in the top left corner of the screen</a:t>
              </a:r>
            </a:p>
          </p:txBody>
        </p:sp>
      </p:grpSp>
    </p:spTree>
    <p:extLst>
      <p:ext uri="{BB962C8B-B14F-4D97-AF65-F5344CB8AC3E}">
        <p14:creationId xmlns:p14="http://schemas.microsoft.com/office/powerpoint/2010/main" val="2149491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r>
              <a:rPr lang="en-GB" b="1" dirty="0">
                <a:latin typeface="Arial" panose="020B0604020202020204" pitchFamily="34" charset="0"/>
                <a:cs typeface="Arial" panose="020B0604020202020204" pitchFamily="34" charset="0"/>
              </a:rPr>
              <a:t>Lesson </a:t>
            </a:r>
            <a:r>
              <a:rPr lang="en-GB" dirty="0">
                <a:cs typeface="Arial" panose="020B0604020202020204" pitchFamily="34" charset="0"/>
              </a:rPr>
              <a:t>2 - </a:t>
            </a:r>
            <a:r>
              <a:rPr lang="en-GB" b="1" dirty="0">
                <a:latin typeface="Arial" panose="020B0604020202020204" pitchFamily="34" charset="0"/>
                <a:cs typeface="Arial" panose="020B0604020202020204" pitchFamily="34" charset="0"/>
              </a:rPr>
              <a:t>What are the traditional interpretations of the Industrial Revolution? Where did they come from?</a:t>
            </a:r>
            <a:endParaRPr lang="en-US" dirty="0"/>
          </a:p>
        </p:txBody>
      </p:sp>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1299398" y="1899138"/>
            <a:ext cx="9161585" cy="4417889"/>
          </a:xfrm>
        </p:spPr>
        <p:txBody>
          <a:bodyPr/>
          <a:lstStyle/>
          <a:p>
            <a:pPr marL="0" indent="0">
              <a:buNone/>
              <a:defRPr/>
            </a:pPr>
            <a:r>
              <a:rPr lang="en-GB" sz="2400" b="1" dirty="0">
                <a:latin typeface="Arial" panose="020B0604020202020204" pitchFamily="34" charset="0"/>
                <a:cs typeface="Arial" panose="020B0604020202020204" pitchFamily="34" charset="0"/>
              </a:rPr>
              <a:t>Learning Aims and Outcomes</a:t>
            </a:r>
          </a:p>
          <a:p>
            <a:pPr marL="0" indent="0">
              <a:buNone/>
              <a:defRPr/>
            </a:pPr>
            <a:endParaRPr lang="en-GB" sz="2400" dirty="0">
              <a:latin typeface="Arial" panose="020B0604020202020204" pitchFamily="34" charset="0"/>
              <a:cs typeface="Arial" panose="020B0604020202020204" pitchFamily="34" charset="0"/>
            </a:endParaRPr>
          </a:p>
          <a:p>
            <a:pPr marL="342900" indent="-342900">
              <a:spcBef>
                <a:spcPts val="1200"/>
              </a:spcBef>
              <a:spcAft>
                <a:spcPts val="1200"/>
              </a:spcAft>
              <a:buFont typeface="Arial" panose="020B0604020202020204" pitchFamily="34" charset="0"/>
              <a:buChar char="•"/>
              <a:defRPr/>
            </a:pPr>
            <a:r>
              <a:rPr lang="en-GB" sz="2400" dirty="0">
                <a:latin typeface="Arial" panose="020B0604020202020204" pitchFamily="34" charset="0"/>
                <a:cs typeface="Arial" panose="020B0604020202020204" pitchFamily="34" charset="0"/>
              </a:rPr>
              <a:t>To compare contemporary and modern-day interpretations of the Industrial Revolution in Manchester</a:t>
            </a:r>
          </a:p>
          <a:p>
            <a:pPr marL="342900" indent="-342900">
              <a:spcBef>
                <a:spcPts val="1200"/>
              </a:spcBef>
              <a:spcAft>
                <a:spcPts val="1200"/>
              </a:spcAft>
              <a:buFont typeface="Arial" panose="020B0604020202020204" pitchFamily="34" charset="0"/>
              <a:buChar char="•"/>
              <a:defRPr/>
            </a:pPr>
            <a:r>
              <a:rPr lang="en-GB" sz="2400" dirty="0">
                <a:latin typeface="Arial" panose="020B0604020202020204" pitchFamily="34" charset="0"/>
                <a:cs typeface="Arial" panose="020B0604020202020204" pitchFamily="34" charset="0"/>
              </a:rPr>
              <a:t>To reach conclusions about traditional interpretations of the Industrial Revolution and how and why these have originated</a:t>
            </a:r>
          </a:p>
          <a:p>
            <a:pPr marL="342900" indent="-342900">
              <a:spcBef>
                <a:spcPts val="1200"/>
              </a:spcBef>
              <a:spcAft>
                <a:spcPts val="1200"/>
              </a:spcAft>
              <a:buFont typeface="Arial" panose="020B0604020202020204" pitchFamily="34" charset="0"/>
              <a:buChar char="•"/>
              <a:defRPr/>
            </a:pPr>
            <a:r>
              <a:rPr lang="en-GB" sz="2400" dirty="0">
                <a:latin typeface="Arial" panose="020B0604020202020204" pitchFamily="34" charset="0"/>
                <a:cs typeface="Arial" panose="020B0604020202020204" pitchFamily="34" charset="0"/>
              </a:rPr>
              <a:t>To make judgments on levels of wealth and poverty during the Industrial Revolution</a:t>
            </a:r>
          </a:p>
          <a:p>
            <a:endParaRPr lang="en-GB" sz="24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201798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b="1" dirty="0">
                <a:latin typeface="Arial" panose="020B0604020202020204" pitchFamily="34" charset="0"/>
                <a:cs typeface="Arial" panose="020B0604020202020204" pitchFamily="34" charset="0"/>
              </a:rPr>
              <a:t>Lesson 2: What do you know about the Industrial Revolution in Manchester?</a:t>
            </a:r>
          </a:p>
        </p:txBody>
      </p:sp>
      <p:pic>
        <p:nvPicPr>
          <p:cNvPr id="4" name="Picture 11" descr="Decorative shape">
            <a:extLst>
              <a:ext uri="{FF2B5EF4-FFF2-40B4-BE49-F238E27FC236}">
                <a16:creationId xmlns:a16="http://schemas.microsoft.com/office/drawing/2014/main" id="{9148DE1A-55D8-ED65-E8DD-B7B7C7553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1249974"/>
            <a:ext cx="10206802" cy="4763963"/>
          </a:xfrm>
          <a:prstGeom prst="rect">
            <a:avLst/>
          </a:prstGeom>
        </p:spPr>
      </p:pic>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1299398" y="1899138"/>
            <a:ext cx="9161585" cy="4417889"/>
          </a:xfrm>
        </p:spPr>
        <p:txBody>
          <a:bodyPr/>
          <a:lstStyle/>
          <a:p>
            <a:r>
              <a:rPr lang="en-GB" sz="4000" b="1" dirty="0">
                <a:latin typeface="Arial" panose="020B0604020202020204" pitchFamily="34" charset="0"/>
                <a:cs typeface="Arial" panose="020B0604020202020204" pitchFamily="34" charset="0"/>
              </a:rPr>
              <a:t>What do you know about the Industrial Revolution in Manchester?</a:t>
            </a:r>
          </a:p>
          <a:p>
            <a:endParaRPr lang="en-GB" b="1"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r>
              <a:rPr lang="en-GB" sz="2800" dirty="0">
                <a:latin typeface="Arial" panose="020B0604020202020204" pitchFamily="34" charset="0"/>
                <a:cs typeface="Arial" panose="020B0604020202020204" pitchFamily="34" charset="0"/>
              </a:rPr>
              <a:t>Complete Row 2 of your </a:t>
            </a:r>
            <a:r>
              <a:rPr lang="en-GB" sz="2800" b="1" dirty="0">
                <a:latin typeface="Arial" panose="020B0604020202020204" pitchFamily="34" charset="0"/>
                <a:cs typeface="Arial" panose="020B0604020202020204" pitchFamily="34" charset="0"/>
              </a:rPr>
              <a:t>Knowledge Record Sheet</a:t>
            </a:r>
            <a:r>
              <a:rPr lang="en-GB" sz="2800" dirty="0">
                <a:latin typeface="Arial" panose="020B0604020202020204" pitchFamily="34" charset="0"/>
                <a:cs typeface="Arial" panose="020B0604020202020204" pitchFamily="34" charset="0"/>
              </a:rPr>
              <a:t>.</a:t>
            </a:r>
          </a:p>
          <a:p>
            <a:pPr marL="342891" indent="-342891">
              <a:buFont typeface="Arial" panose="020B0604020202020204" pitchFamily="34" charset="0"/>
              <a:buChar char="•"/>
            </a:pPr>
            <a:r>
              <a:rPr lang="en-GB" sz="2800" dirty="0">
                <a:latin typeface="Arial" panose="020B0604020202020204" pitchFamily="34" charset="0"/>
                <a:cs typeface="Arial" panose="020B0604020202020204" pitchFamily="34" charset="0"/>
              </a:rPr>
              <a:t>Share your answers with a partner</a:t>
            </a:r>
          </a:p>
          <a:p>
            <a:endParaRPr lang="en-GB" sz="28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05478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3E303-7EF3-E100-2EE4-A43516233022}"/>
              </a:ext>
            </a:extLst>
          </p:cNvPr>
          <p:cNvSpPr>
            <a:spLocks noGrp="1"/>
          </p:cNvSpPr>
          <p:nvPr>
            <p:ph type="title"/>
          </p:nvPr>
        </p:nvSpPr>
        <p:spPr/>
        <p:txBody>
          <a:bodyPr>
            <a:noAutofit/>
          </a:bodyPr>
          <a:lstStyle/>
          <a:p>
            <a:pPr>
              <a:defRPr/>
            </a:pPr>
            <a:r>
              <a:rPr lang="en-GB" sz="3200" b="1" dirty="0">
                <a:latin typeface="Arial" panose="020B0604020202020204" pitchFamily="34" charset="0"/>
                <a:cs typeface="Arial" panose="020B0604020202020204" pitchFamily="34" charset="0"/>
              </a:rPr>
              <a:t>Lesson 2: What are the traditional interpretations of the Industrial Revolution? Where did they come from?</a:t>
            </a:r>
          </a:p>
        </p:txBody>
      </p:sp>
      <p:sp>
        <p:nvSpPr>
          <p:cNvPr id="3" name="Content Placeholder 2">
            <a:extLst>
              <a:ext uri="{FF2B5EF4-FFF2-40B4-BE49-F238E27FC236}">
                <a16:creationId xmlns:a16="http://schemas.microsoft.com/office/drawing/2014/main" id="{9FBE5E95-6551-9509-D7B1-E0AE93873153}"/>
              </a:ext>
            </a:extLst>
          </p:cNvPr>
          <p:cNvSpPr>
            <a:spLocks noGrp="1"/>
          </p:cNvSpPr>
          <p:nvPr>
            <p:ph idx="1"/>
          </p:nvPr>
        </p:nvSpPr>
        <p:spPr>
          <a:xfrm>
            <a:off x="560858" y="1828800"/>
            <a:ext cx="4216882" cy="4263390"/>
          </a:xfrm>
        </p:spPr>
        <p:txBody>
          <a:bodyPr/>
          <a:lstStyle/>
          <a:p>
            <a:r>
              <a:rPr lang="en-GB" dirty="0">
                <a:latin typeface="Arial" panose="020B0604020202020204" pitchFamily="34" charset="0"/>
                <a:cs typeface="Arial" panose="020B0604020202020204" pitchFamily="34" charset="0"/>
              </a:rPr>
              <a:t>Read (and listen to) the following sources.</a:t>
            </a:r>
          </a:p>
          <a:p>
            <a:r>
              <a:rPr lang="en-GB" dirty="0">
                <a:latin typeface="Arial" panose="020B0604020202020204" pitchFamily="34" charset="0"/>
                <a:cs typeface="Arial" panose="020B0604020202020204" pitchFamily="34" charset="0"/>
              </a:rPr>
              <a:t>They show two contemporary visitor’s accounts of Manchester during the mid-1800s. </a:t>
            </a:r>
          </a:p>
        </p:txBody>
      </p:sp>
      <p:pic>
        <p:nvPicPr>
          <p:cNvPr id="8" name="Picture 7" descr="Black and white photo of a man with a big bushy beard and moustache, wearing a suit.">
            <a:extLst>
              <a:ext uri="{FF2B5EF4-FFF2-40B4-BE49-F238E27FC236}">
                <a16:creationId xmlns:a16="http://schemas.microsoft.com/office/drawing/2014/main" id="{2EFAA0CC-BBDA-2842-B5CD-6BC47B19FE7D}"/>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2336030"/>
            <a:ext cx="2527726" cy="3396646"/>
          </a:xfrm>
          <a:prstGeom prst="rect">
            <a:avLst/>
          </a:prstGeom>
          <a:noFill/>
          <a:ln>
            <a:noFill/>
          </a:ln>
        </p:spPr>
      </p:pic>
      <p:pic>
        <p:nvPicPr>
          <p:cNvPr id="9" name="Picture 8" descr="Black and white portrait engraving of a Georgian era woman in a frilly dress, neck ruff and hat.">
            <a:extLst>
              <a:ext uri="{FF2B5EF4-FFF2-40B4-BE49-F238E27FC236}">
                <a16:creationId xmlns:a16="http://schemas.microsoft.com/office/drawing/2014/main" id="{6034A589-417A-08C6-429F-583302555CD9}"/>
              </a:ext>
              <a:ext uri="{C183D7F6-B498-43B3-948B-1728B52AA6E4}">
                <adec:decorative xmlns:adec="http://schemas.microsoft.com/office/drawing/2017/decorative" val="0"/>
              </a:ext>
            </a:extLst>
          </p:cNvPr>
          <p:cNvPicPr/>
          <p:nvPr/>
        </p:nvPicPr>
        <p:blipFill>
          <a:blip r:embed="rId4"/>
          <a:srcRect/>
          <a:stretch/>
        </p:blipFill>
        <p:spPr bwMode="auto">
          <a:xfrm>
            <a:off x="8623726" y="2315106"/>
            <a:ext cx="2948355" cy="3417570"/>
          </a:xfrm>
          <a:prstGeom prst="rect">
            <a:avLst/>
          </a:prstGeom>
          <a:noFill/>
          <a:ln>
            <a:noFill/>
          </a:ln>
        </p:spPr>
      </p:pic>
    </p:spTree>
    <p:extLst>
      <p:ext uri="{BB962C8B-B14F-4D97-AF65-F5344CB8AC3E}">
        <p14:creationId xmlns:p14="http://schemas.microsoft.com/office/powerpoint/2010/main" val="1167765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314C7-8858-E3CB-4E6C-996C8DAA0D45}"/>
              </a:ext>
            </a:extLst>
          </p:cNvPr>
          <p:cNvSpPr>
            <a:spLocks noGrp="1"/>
          </p:cNvSpPr>
          <p:nvPr>
            <p:ph type="title"/>
          </p:nvPr>
        </p:nvSpPr>
        <p:spPr/>
        <p:txBody>
          <a:bodyPr>
            <a:normAutofit/>
          </a:bodyPr>
          <a:lstStyle/>
          <a:p>
            <a:pPr>
              <a:defRPr/>
            </a:pPr>
            <a:r>
              <a:rPr lang="en-GB" sz="3200" b="1" dirty="0">
                <a:latin typeface="Arial" panose="020B0604020202020204" pitchFamily="34" charset="0"/>
                <a:cs typeface="Arial" panose="020B0604020202020204" pitchFamily="34" charset="0"/>
              </a:rPr>
              <a:t>Lesson 2: Source 1 - Background</a:t>
            </a:r>
            <a:endParaRPr lang="en-US" dirty="0"/>
          </a:p>
        </p:txBody>
      </p:sp>
      <p:sp>
        <p:nvSpPr>
          <p:cNvPr id="5" name="Picture 5" descr="Decorative shape">
            <a:extLst>
              <a:ext uri="{FF2B5EF4-FFF2-40B4-BE49-F238E27FC236}">
                <a16:creationId xmlns:a16="http://schemas.microsoft.com/office/drawing/2014/main" id="{D3B42E53-6BDC-B237-6CE2-EEDEDC658D09}"/>
              </a:ext>
            </a:extLst>
          </p:cNvPr>
          <p:cNvSpPr/>
          <p:nvPr/>
        </p:nvSpPr>
        <p:spPr>
          <a:xfrm>
            <a:off x="278357" y="1281505"/>
            <a:ext cx="3789145" cy="5022629"/>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pic>
        <p:nvPicPr>
          <p:cNvPr id="4" name="Picture 3" descr="Black and white photo of a man with a big bushy beard and moustache, wearing a suit.">
            <a:extLst>
              <a:ext uri="{FF2B5EF4-FFF2-40B4-BE49-F238E27FC236}">
                <a16:creationId xmlns:a16="http://schemas.microsoft.com/office/drawing/2014/main" id="{D47F1627-17B5-0135-67D1-21886D9E3BB2}"/>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33647" y="1730677"/>
            <a:ext cx="3055483" cy="4105822"/>
          </a:xfrm>
          <a:prstGeom prst="rect">
            <a:avLst/>
          </a:prstGeom>
          <a:noFill/>
          <a:ln>
            <a:noFill/>
          </a:ln>
        </p:spPr>
      </p:pic>
      <p:sp>
        <p:nvSpPr>
          <p:cNvPr id="3" name="Content Placeholder 2">
            <a:extLst>
              <a:ext uri="{FF2B5EF4-FFF2-40B4-BE49-F238E27FC236}">
                <a16:creationId xmlns:a16="http://schemas.microsoft.com/office/drawing/2014/main" id="{20C6E995-F739-4E56-A58D-18E31388F46B}"/>
              </a:ext>
            </a:extLst>
          </p:cNvPr>
          <p:cNvSpPr>
            <a:spLocks noGrp="1"/>
          </p:cNvSpPr>
          <p:nvPr>
            <p:ph idx="1"/>
          </p:nvPr>
        </p:nvSpPr>
        <p:spPr>
          <a:xfrm>
            <a:off x="4335516" y="1470244"/>
            <a:ext cx="7018283" cy="5022630"/>
          </a:xfrm>
        </p:spPr>
        <p:txBody>
          <a:bodyPr/>
          <a:lstStyle/>
          <a:p>
            <a:r>
              <a:rPr lang="en-US" sz="2400" dirty="0">
                <a:latin typeface="Arial" panose="020B0604020202020204" pitchFamily="34" charset="0"/>
                <a:cs typeface="Arial" panose="020B0604020202020204" pitchFamily="34" charset="0"/>
              </a:rPr>
              <a:t>Friedrich Engels was the son of a rich German textile manufacturer who was sent to Manchester in 1842 to work. His father hoped to turn him into a respectable businessman, but Friedrich saw his time in Manchester as a great opportunity to study the effects of the British Industrial Revolution on workers. </a:t>
            </a:r>
          </a:p>
          <a:p>
            <a:r>
              <a:rPr lang="en-US" sz="2400" dirty="0">
                <a:latin typeface="Arial" panose="020B0604020202020204" pitchFamily="34" charset="0"/>
                <a:cs typeface="Arial" panose="020B0604020202020204" pitchFamily="34" charset="0"/>
              </a:rPr>
              <a:t>His research resulted in a book, </a:t>
            </a:r>
            <a:r>
              <a:rPr lang="en-US" sz="2400" i="1" dirty="0">
                <a:latin typeface="Arial" panose="020B0604020202020204" pitchFamily="34" charset="0"/>
                <a:cs typeface="Arial" panose="020B0604020202020204" pitchFamily="34" charset="0"/>
              </a:rPr>
              <a:t>The Condition of the Working Class in England </a:t>
            </a:r>
            <a:r>
              <a:rPr lang="en-US" sz="2400" dirty="0">
                <a:latin typeface="Arial" panose="020B0604020202020204" pitchFamily="34" charset="0"/>
                <a:cs typeface="Arial" panose="020B0604020202020204" pitchFamily="34" charset="0"/>
              </a:rPr>
              <a:t>that was published in 1845. This book aimed to highlight the poor working and living conditions of workers. In it he wrote about </a:t>
            </a:r>
            <a:r>
              <a:rPr lang="en-US" sz="2400" dirty="0" err="1">
                <a:latin typeface="Arial" panose="020B0604020202020204" pitchFamily="34" charset="0"/>
                <a:cs typeface="Arial" panose="020B0604020202020204" pitchFamily="34" charset="0"/>
              </a:rPr>
              <a:t>Ancoats</a:t>
            </a:r>
            <a:r>
              <a:rPr lang="en-US" sz="2400" dirty="0">
                <a:latin typeface="Arial" panose="020B0604020202020204" pitchFamily="34" charset="0"/>
                <a:cs typeface="Arial" panose="020B0604020202020204" pitchFamily="34" charset="0"/>
              </a:rPr>
              <a:t>, an industrial area of Manchester:</a:t>
            </a:r>
            <a:endParaRPr lang="en-GB"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9088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3BFBD-EC2E-3202-55AF-93855E30801C}"/>
              </a:ext>
            </a:extLst>
          </p:cNvPr>
          <p:cNvSpPr>
            <a:spLocks noGrp="1"/>
          </p:cNvSpPr>
          <p:nvPr>
            <p:ph type="title"/>
          </p:nvPr>
        </p:nvSpPr>
        <p:spPr/>
        <p:txBody>
          <a:bodyPr/>
          <a:lstStyle/>
          <a:p>
            <a:r>
              <a:rPr lang="en-GB" dirty="0"/>
              <a:t>Lesson 2: Source 1 - </a:t>
            </a:r>
            <a:r>
              <a:rPr lang="en-GB" dirty="0" err="1"/>
              <a:t>Ancoats</a:t>
            </a:r>
            <a:r>
              <a:rPr lang="en-GB" dirty="0"/>
              <a:t> Quote by Friedrich Engels</a:t>
            </a:r>
          </a:p>
        </p:txBody>
      </p:sp>
      <p:sp>
        <p:nvSpPr>
          <p:cNvPr id="5" name="Picture 5" descr="Decorative shape">
            <a:extLst>
              <a:ext uri="{FF2B5EF4-FFF2-40B4-BE49-F238E27FC236}">
                <a16:creationId xmlns:a16="http://schemas.microsoft.com/office/drawing/2014/main" id="{D3B42E53-6BDC-B237-6CE2-EEDEDC658D09}"/>
              </a:ext>
            </a:extLst>
          </p:cNvPr>
          <p:cNvSpPr/>
          <p:nvPr/>
        </p:nvSpPr>
        <p:spPr>
          <a:xfrm>
            <a:off x="84047" y="1075414"/>
            <a:ext cx="11505973" cy="569114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20C6E995-F739-4E56-A58D-18E31388F46B}"/>
              </a:ext>
            </a:extLst>
          </p:cNvPr>
          <p:cNvSpPr>
            <a:spLocks noGrp="1"/>
          </p:cNvSpPr>
          <p:nvPr>
            <p:ph idx="1"/>
          </p:nvPr>
        </p:nvSpPr>
        <p:spPr>
          <a:xfrm>
            <a:off x="357187" y="1470244"/>
            <a:ext cx="10455593" cy="4564796"/>
          </a:xfrm>
        </p:spPr>
        <p:txBody>
          <a:bodyPr/>
          <a:lstStyle/>
          <a:p>
            <a:pPr algn="ctr"/>
            <a:r>
              <a:rPr lang="en-US" sz="2000" i="1" dirty="0">
                <a:latin typeface="Arial" panose="020B0604020202020204" pitchFamily="34" charset="0"/>
                <a:cs typeface="Arial" panose="020B0604020202020204" pitchFamily="34" charset="0"/>
              </a:rPr>
              <a:t>“In… </a:t>
            </a:r>
            <a:r>
              <a:rPr lang="en-US" sz="2000" i="1" dirty="0" err="1">
                <a:latin typeface="Arial" panose="020B0604020202020204" pitchFamily="34" charset="0"/>
                <a:cs typeface="Arial" panose="020B0604020202020204" pitchFamily="34" charset="0"/>
              </a:rPr>
              <a:t>Ancoats</a:t>
            </a:r>
            <a:r>
              <a:rPr lang="en-US" sz="2000" i="1" dirty="0">
                <a:latin typeface="Arial" panose="020B0604020202020204" pitchFamily="34" charset="0"/>
                <a:cs typeface="Arial" panose="020B0604020202020204" pitchFamily="34" charset="0"/>
              </a:rPr>
              <a:t>, stand the largest mills of Manchester lining the canals, colossal six and seven-storied buildings towering with their slender chimneys far above the low cottages of the workers. The population of the district consists chiefly of mill-hands …The walls of the cottages (in which they live) are as thin as it is possible to make them (and ...cellar dwellings are to be found under almost every cottage… Many streets are unpaved and without sewers…</a:t>
            </a:r>
          </a:p>
          <a:p>
            <a:pPr algn="ctr"/>
            <a:r>
              <a:rPr lang="en-US" sz="2000" i="1" dirty="0" err="1">
                <a:latin typeface="Arial" panose="020B0604020202020204" pitchFamily="34" charset="0"/>
                <a:cs typeface="Arial" panose="020B0604020202020204" pitchFamily="34" charset="0"/>
              </a:rPr>
              <a:t>Ancoats</a:t>
            </a:r>
            <a:r>
              <a:rPr lang="en-US" sz="2000" i="1" dirty="0">
                <a:latin typeface="Arial" panose="020B0604020202020204" pitchFamily="34" charset="0"/>
                <a:cs typeface="Arial" panose="020B0604020202020204" pitchFamily="34" charset="0"/>
              </a:rPr>
              <a:t>, built chiefly since the sudden growth of manufacture within the present century, contains a vast number of ruinous houses, most of them being, in fact, in the last stages of </a:t>
            </a:r>
            <a:r>
              <a:rPr lang="en-US" sz="2000" i="1" dirty="0" err="1">
                <a:latin typeface="Arial" panose="020B0604020202020204" pitchFamily="34" charset="0"/>
                <a:cs typeface="Arial" panose="020B0604020202020204" pitchFamily="34" charset="0"/>
              </a:rPr>
              <a:t>inhabitableness</a:t>
            </a:r>
            <a:r>
              <a:rPr lang="en-US" sz="2000" i="1" dirty="0">
                <a:latin typeface="Arial" panose="020B0604020202020204" pitchFamily="34" charset="0"/>
                <a:cs typeface="Arial" panose="020B0604020202020204" pitchFamily="34" charset="0"/>
              </a:rPr>
              <a:t>. </a:t>
            </a:r>
          </a:p>
          <a:p>
            <a:pPr algn="ctr"/>
            <a:r>
              <a:rPr lang="en-US" sz="2000" i="1" dirty="0">
                <a:latin typeface="Arial" panose="020B0604020202020204" pitchFamily="34" charset="0"/>
                <a:cs typeface="Arial" panose="020B0604020202020204" pitchFamily="34" charset="0"/>
              </a:rPr>
              <a:t>...(I have never seen a) more injurious and </a:t>
            </a:r>
            <a:r>
              <a:rPr lang="en-US" sz="2000" i="1" dirty="0" err="1">
                <a:latin typeface="Arial" panose="020B0604020202020204" pitchFamily="34" charset="0"/>
                <a:cs typeface="Arial" panose="020B0604020202020204" pitchFamily="34" charset="0"/>
              </a:rPr>
              <a:t>demoralising</a:t>
            </a:r>
            <a:r>
              <a:rPr lang="en-US" sz="2000" i="1" dirty="0">
                <a:latin typeface="Arial" panose="020B0604020202020204" pitchFamily="34" charset="0"/>
                <a:cs typeface="Arial" panose="020B0604020202020204" pitchFamily="34" charset="0"/>
              </a:rPr>
              <a:t> method of housing the workers. ...The working-man is constrained to occupy such ruinous dwellings because he cannot pay for others, and because there are no others in the vicinity of his mill; perhaps, too, because they belong to the employer, who engages him only on the condition of his taking such a cottage.” </a:t>
            </a:r>
            <a:endParaRPr lang="en-GB" sz="2000" dirty="0">
              <a:latin typeface="Arial" panose="020B0604020202020204" pitchFamily="34" charset="0"/>
              <a:cs typeface="Arial" panose="020B0604020202020204" pitchFamily="34" charset="0"/>
            </a:endParaRPr>
          </a:p>
          <a:p>
            <a:endParaRPr lang="en-US" dirty="0"/>
          </a:p>
        </p:txBody>
      </p:sp>
      <p:pic>
        <p:nvPicPr>
          <p:cNvPr id="7" name="Engles">
            <a:hlinkClick r:id="" action="ppaction://media"/>
            <a:extLst>
              <a:ext uri="{FF2B5EF4-FFF2-40B4-BE49-F238E27FC236}">
                <a16:creationId xmlns:a16="http://schemas.microsoft.com/office/drawing/2014/main" id="{DE64D134-C307-41A2-0158-E202F7A641AA}"/>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bmkLst>
                    <p14:bmk name="Engles00:00:00.0" time="0"/>
                    <p14:bmk name="Engles00:01:13.0" time="73000"/>
                  </p14:bmkLst>
                </p14:media>
              </p:ext>
            </p:extLst>
          </p:nvPr>
        </p:nvPicPr>
        <p:blipFill>
          <a:blip r:embed="rId7"/>
          <a:stretch>
            <a:fillRect/>
          </a:stretch>
        </p:blipFill>
        <p:spPr>
          <a:xfrm>
            <a:off x="1665560" y="5782586"/>
            <a:ext cx="609600" cy="609600"/>
          </a:xfrm>
          <a:prstGeom prst="rect">
            <a:avLst/>
          </a:prstGeom>
        </p:spPr>
      </p:pic>
      <p:sp>
        <p:nvSpPr>
          <p:cNvPr id="4" name="EnglesIn…Ancoats,stand00:00:00.0-00:01:13.0" hidden="1">
            <a:extLst>
              <a:ext uri="{FF2B5EF4-FFF2-40B4-BE49-F238E27FC236}">
                <a16:creationId xmlns:a16="http://schemas.microsoft.com/office/drawing/2014/main" id="{2A52B32B-E973-15E8-50CF-2C9809C387AB}"/>
              </a:ext>
            </a:extLst>
          </p:cNvPr>
          <p:cNvSpPr txBox="1"/>
          <p:nvPr>
            <p:custDataLst>
              <p:tags r:id="rId4"/>
            </p:custDataLst>
          </p:nvPr>
        </p:nvSpPr>
        <p:spPr>
          <a:xfrm>
            <a:off x="0" y="5486400"/>
            <a:ext cx="12192000" cy="1371600"/>
          </a:xfrm>
          <a:prstGeom prst="rect">
            <a:avLst/>
          </a:prstGeom>
          <a:solidFill>
            <a:srgbClr val="000000">
              <a:alpha val="70000"/>
            </a:srgbClr>
          </a:solidFill>
        </p:spPr>
        <p:txBody>
          <a:bodyPr vert="horz" tIns="0" bIns="0" rtlCol="0">
            <a:noAutofit/>
          </a:bodyPr>
          <a:lstStyle/>
          <a:p>
            <a:r>
              <a:rPr lang="en-GB" sz="3000">
                <a:solidFill>
                  <a:srgbClr val="FFFFFF"/>
                </a:solidFill>
                <a:latin typeface="Calibri" panose="020F0502020204030204" pitchFamily="34" charset="0"/>
              </a:rPr>
              <a:t>In… Ancoats, stand the largest mills of Manchester lining the canals, colossal six and seven-storied buildings towering with their slender chimneys far above the low cottages of the workers. The population of the district consists chiefly of mill-hands …The walls of the cottages (in which they live) are as thin as it is possible to make them (and ...cellar dwellings are to be found under almost every cottage… Many streets are unpaved and without sewers…</a:t>
            </a:r>
          </a:p>
        </p:txBody>
      </p:sp>
    </p:spTree>
    <p:extLst>
      <p:ext uri="{BB962C8B-B14F-4D97-AF65-F5344CB8AC3E}">
        <p14:creationId xmlns:p14="http://schemas.microsoft.com/office/powerpoint/2010/main" val="33976835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MediaBookmark" delay="0">
                        <p:tgtEl>
                          <p14:bmkTgt spid="7" bmkName="Engles00:00:00.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
                                            <p:tgtEl>
                                              <p:spTgt spid="4"/>
                                            </p:tgtEl>
                                          </p:cBhvr>
                                        </p:animEffect>
                                      </p:childTnLst>
                                    </p:cTn>
                                  </p:par>
                                </p:childTnLst>
                              </p:cTn>
                            </p:par>
                          </p:childTnLst>
                        </p:cTn>
                      </p:par>
                    </p:childTnLst>
                  </p:cTn>
                  <p:nextCondLst>
                    <p:cond evt="onMediaBookmark" delay="0">
                      <p:tgtEl>
                        <p14:bmkTgt spid="7" bmkName="Engles00:00:00.0"/>
                      </p:tgtEl>
                    </p:cond>
                  </p:nextCondLst>
                </p:seq>
                <p:seq concurrent="1" nextAc="seek">
                  <p:cTn id="14" restart="whenNotActive" fill="hold" evtFilter="cancelBubble" nodeType="interactiveSeq">
                    <p:stCondLst>
                      <p:cond evt="onMediaBookmark" delay="0">
                        <p:tgtEl>
                          <p14:bmkTgt spid="7" bmkName="Engles00:01:1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withEffect">
                                      <p:stCondLst>
                                        <p:cond delay="0"/>
                                      </p:stCondLst>
                                      <p:childTnLst>
                                        <p:animEffect transition="out" filter="fade">
                                          <p:cBhvr>
                                            <p:cTn id="18" dur="200"/>
                                            <p:tgtEl>
                                              <p:spTgt spid="4"/>
                                            </p:tgtEl>
                                          </p:cBhvr>
                                        </p:animEffect>
                                        <p:set>
                                          <p:cBhvr>
                                            <p:cTn id="19" dur="1" fill="hold">
                                              <p:stCondLst>
                                                <p:cond delay="1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7" bmkName="Engles00:01:13.0"/>
                      </p:tgtEl>
                    </p:cond>
                  </p:nextCondLst>
                </p:seq>
              </p:childTnLst>
            </p:cTn>
          </p:par>
        </p:tnLst>
        <p:bldLst>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314C7-8858-E3CB-4E6C-996C8DAA0D45}"/>
              </a:ext>
            </a:extLst>
          </p:cNvPr>
          <p:cNvSpPr>
            <a:spLocks noGrp="1"/>
          </p:cNvSpPr>
          <p:nvPr>
            <p:ph type="title"/>
          </p:nvPr>
        </p:nvSpPr>
        <p:spPr/>
        <p:txBody>
          <a:bodyPr>
            <a:normAutofit/>
          </a:bodyPr>
          <a:lstStyle/>
          <a:p>
            <a:pPr>
              <a:defRPr/>
            </a:pPr>
            <a:r>
              <a:rPr lang="en-GB" sz="3200" b="1" dirty="0">
                <a:latin typeface="Arial" panose="020B0604020202020204" pitchFamily="34" charset="0"/>
                <a:cs typeface="Arial" panose="020B0604020202020204" pitchFamily="34" charset="0"/>
              </a:rPr>
              <a:t>Lesson 2: Source 1 - Glossary</a:t>
            </a:r>
          </a:p>
        </p:txBody>
      </p:sp>
      <p:grpSp>
        <p:nvGrpSpPr>
          <p:cNvPr id="4" name="Washi">
            <a:extLst>
              <a:ext uri="{FF2B5EF4-FFF2-40B4-BE49-F238E27FC236}">
                <a16:creationId xmlns:a16="http://schemas.microsoft.com/office/drawing/2014/main" id="{07C91317-9A1B-0498-82A9-B5A856A87317}"/>
              </a:ext>
              <a:ext uri="{C183D7F6-B498-43B3-948B-1728B52AA6E4}">
                <adec:decorative xmlns:adec="http://schemas.microsoft.com/office/drawing/2017/decorative" val="1"/>
              </a:ext>
            </a:extLst>
          </p:cNvPr>
          <p:cNvGrpSpPr/>
          <p:nvPr/>
        </p:nvGrpSpPr>
        <p:grpSpPr>
          <a:xfrm>
            <a:off x="5585768" y="1347243"/>
            <a:ext cx="1926106" cy="1190351"/>
            <a:chOff x="7291968" y="1187763"/>
            <a:chExt cx="1576061" cy="916362"/>
          </a:xfrm>
        </p:grpSpPr>
        <p:sp>
          <p:nvSpPr>
            <p:cNvPr id="6" name="Picture 9">
              <a:extLst>
                <a:ext uri="{FF2B5EF4-FFF2-40B4-BE49-F238E27FC236}">
                  <a16:creationId xmlns:a16="http://schemas.microsoft.com/office/drawing/2014/main" id="{12A6BDA1-6F76-763B-2013-9CDD6F477464}"/>
                </a:ext>
                <a:ext uri="{C183D7F6-B498-43B3-948B-1728B52AA6E4}">
                  <adec:decorative xmlns:adec="http://schemas.microsoft.com/office/drawing/2017/decorative" val="1"/>
                </a:ext>
              </a:extLst>
            </p:cNvPr>
            <p:cNvSpPr/>
            <p:nvPr/>
          </p:nvSpPr>
          <p:spPr>
            <a:xfrm>
              <a:off x="7291968" y="1187763"/>
              <a:ext cx="1576061" cy="916362"/>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7AAF3DCD-90D3-E25B-034A-1BB231489801}"/>
                </a:ext>
              </a:extLst>
            </p:cNvPr>
            <p:cNvSpPr txBox="1">
              <a:spLocks/>
            </p:cNvSpPr>
            <p:nvPr/>
          </p:nvSpPr>
          <p:spPr>
            <a:xfrm>
              <a:off x="7410140" y="1287144"/>
              <a:ext cx="1457889" cy="68231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000" b="1" dirty="0">
                  <a:latin typeface="Arial" panose="020B0604020202020204" pitchFamily="34" charset="0"/>
                  <a:cs typeface="Arial" panose="020B0604020202020204" pitchFamily="34" charset="0"/>
                </a:rPr>
                <a:t>Chiefly</a:t>
              </a:r>
            </a:p>
            <a:p>
              <a:pPr lvl="0"/>
              <a:r>
                <a:rPr lang="en-US" sz="2000" b="0" dirty="0">
                  <a:latin typeface="Arial" panose="020B0604020202020204" pitchFamily="34" charset="0"/>
                  <a:cs typeface="Arial" panose="020B0604020202020204" pitchFamily="34" charset="0"/>
                </a:rPr>
                <a:t>Mainly</a:t>
              </a:r>
            </a:p>
          </p:txBody>
        </p:sp>
      </p:grpSp>
      <p:grpSp>
        <p:nvGrpSpPr>
          <p:cNvPr id="8" name="Washi">
            <a:extLst>
              <a:ext uri="{FF2B5EF4-FFF2-40B4-BE49-F238E27FC236}">
                <a16:creationId xmlns:a16="http://schemas.microsoft.com/office/drawing/2014/main" id="{80F074AD-C6E4-0D9F-D994-9A748FFC6726}"/>
              </a:ext>
              <a:ext uri="{C183D7F6-B498-43B3-948B-1728B52AA6E4}">
                <adec:decorative xmlns:adec="http://schemas.microsoft.com/office/drawing/2017/decorative" val="1"/>
              </a:ext>
            </a:extLst>
          </p:cNvPr>
          <p:cNvGrpSpPr/>
          <p:nvPr/>
        </p:nvGrpSpPr>
        <p:grpSpPr>
          <a:xfrm>
            <a:off x="8039140" y="677828"/>
            <a:ext cx="2328862" cy="1280997"/>
            <a:chOff x="9351354" y="338029"/>
            <a:chExt cx="2328862" cy="1280997"/>
          </a:xfrm>
        </p:grpSpPr>
        <p:sp>
          <p:nvSpPr>
            <p:cNvPr id="9" name="Washi">
              <a:extLst>
                <a:ext uri="{FF2B5EF4-FFF2-40B4-BE49-F238E27FC236}">
                  <a16:creationId xmlns:a16="http://schemas.microsoft.com/office/drawing/2014/main" id="{98DEC076-C4F9-70B4-1165-F74AF0C0B5A2}"/>
                </a:ext>
                <a:ext uri="{C183D7F6-B498-43B3-948B-1728B52AA6E4}">
                  <adec:decorative xmlns:adec="http://schemas.microsoft.com/office/drawing/2017/decorative" val="1"/>
                </a:ext>
              </a:extLst>
            </p:cNvPr>
            <p:cNvSpPr txBox="1">
              <a:spLocks/>
            </p:cNvSpPr>
            <p:nvPr/>
          </p:nvSpPr>
          <p:spPr>
            <a:xfrm>
              <a:off x="9351354" y="338029"/>
              <a:ext cx="2328862" cy="1280997"/>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a:extLst>
                <a:ext uri="{FF2B5EF4-FFF2-40B4-BE49-F238E27FC236}">
                  <a16:creationId xmlns:a16="http://schemas.microsoft.com/office/drawing/2014/main" id="{6D52C0C7-7AFF-2A40-7023-EEE0D6CCBC69}"/>
                </a:ext>
                <a:ext uri="{C183D7F6-B498-43B3-948B-1728B52AA6E4}">
                  <adec:decorative xmlns:adec="http://schemas.microsoft.com/office/drawing/2017/decorative" val="0"/>
                </a:ext>
              </a:extLst>
            </p:cNvPr>
            <p:cNvSpPr txBox="1">
              <a:spLocks/>
            </p:cNvSpPr>
            <p:nvPr/>
          </p:nvSpPr>
          <p:spPr>
            <a:xfrm rot="21383919">
              <a:off x="9569766" y="586025"/>
              <a:ext cx="2058987" cy="71102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000" b="1" dirty="0">
                  <a:latin typeface="Arial" panose="020B0604020202020204" pitchFamily="34" charset="0"/>
                  <a:cs typeface="Arial" panose="020B0604020202020204" pitchFamily="34" charset="0"/>
                </a:rPr>
                <a:t>Colossal / Vast</a:t>
              </a:r>
            </a:p>
            <a:p>
              <a:pPr lvl="0"/>
              <a:r>
                <a:rPr lang="en-US" sz="2000" b="0" dirty="0">
                  <a:latin typeface="Arial" panose="020B0604020202020204" pitchFamily="34" charset="0"/>
                  <a:cs typeface="Arial" panose="020B0604020202020204" pitchFamily="34" charset="0"/>
                </a:rPr>
                <a:t>Huge</a:t>
              </a:r>
            </a:p>
          </p:txBody>
        </p:sp>
      </p:grpSp>
      <p:grpSp>
        <p:nvGrpSpPr>
          <p:cNvPr id="11" name="Washi">
            <a:extLst>
              <a:ext uri="{FF2B5EF4-FFF2-40B4-BE49-F238E27FC236}">
                <a16:creationId xmlns:a16="http://schemas.microsoft.com/office/drawing/2014/main" id="{B5043A18-BF5C-A693-58FE-0A1835627080}"/>
              </a:ext>
              <a:ext uri="{C183D7F6-B498-43B3-948B-1728B52AA6E4}">
                <adec:decorative xmlns:adec="http://schemas.microsoft.com/office/drawing/2017/decorative" val="1"/>
              </a:ext>
            </a:extLst>
          </p:cNvPr>
          <p:cNvGrpSpPr/>
          <p:nvPr/>
        </p:nvGrpSpPr>
        <p:grpSpPr>
          <a:xfrm>
            <a:off x="2881559" y="5359152"/>
            <a:ext cx="3339454" cy="1234241"/>
            <a:chOff x="7750934" y="1460737"/>
            <a:chExt cx="3339454" cy="1234241"/>
          </a:xfrm>
        </p:grpSpPr>
        <p:pic>
          <p:nvPicPr>
            <p:cNvPr id="12" name="Picture 11">
              <a:extLst>
                <a:ext uri="{FF2B5EF4-FFF2-40B4-BE49-F238E27FC236}">
                  <a16:creationId xmlns:a16="http://schemas.microsoft.com/office/drawing/2014/main" id="{31C8730C-38EE-0BD3-D20C-EEE1AD3D6C4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73612" y="1460737"/>
              <a:ext cx="2099585" cy="1234241"/>
            </a:xfrm>
            <a:prstGeom prst="rect">
              <a:avLst/>
            </a:prstGeom>
          </p:spPr>
        </p:pic>
        <p:sp>
          <p:nvSpPr>
            <p:cNvPr id="13" name="Text Placeholder">
              <a:extLst>
                <a:ext uri="{FF2B5EF4-FFF2-40B4-BE49-F238E27FC236}">
                  <a16:creationId xmlns:a16="http://schemas.microsoft.com/office/drawing/2014/main" id="{D8D6F511-ACE3-558B-759C-D3C05CE14F2E}"/>
                </a:ext>
              </a:extLst>
            </p:cNvPr>
            <p:cNvSpPr txBox="1">
              <a:spLocks/>
            </p:cNvSpPr>
            <p:nvPr/>
          </p:nvSpPr>
          <p:spPr>
            <a:xfrm>
              <a:off x="7750934" y="1636280"/>
              <a:ext cx="3339454" cy="85693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000" b="1" dirty="0" err="1">
                  <a:latin typeface="Arial" panose="020B0604020202020204" pitchFamily="34" charset="0"/>
                  <a:cs typeface="Arial" panose="020B0604020202020204" pitchFamily="34" charset="0"/>
                </a:rPr>
                <a:t>Demoralising</a:t>
              </a:r>
              <a:endParaRPr lang="en-GB" sz="2000" dirty="0">
                <a:latin typeface="Arial" panose="020B0604020202020204" pitchFamily="34" charset="0"/>
                <a:cs typeface="Arial" panose="020B0604020202020204" pitchFamily="34" charset="0"/>
              </a:endParaRPr>
            </a:p>
            <a:p>
              <a:pPr lvl="0"/>
              <a:r>
                <a:rPr lang="en-GB" sz="2000" b="0" dirty="0">
                  <a:latin typeface="Arial" panose="020B0604020202020204" pitchFamily="34" charset="0"/>
                  <a:cs typeface="Arial" panose="020B0604020202020204" pitchFamily="34" charset="0"/>
                </a:rPr>
                <a:t>Depressing </a:t>
              </a:r>
            </a:p>
          </p:txBody>
        </p:sp>
      </p:grpSp>
      <p:grpSp>
        <p:nvGrpSpPr>
          <p:cNvPr id="14" name="Washi">
            <a:extLst>
              <a:ext uri="{FF2B5EF4-FFF2-40B4-BE49-F238E27FC236}">
                <a16:creationId xmlns:a16="http://schemas.microsoft.com/office/drawing/2014/main" id="{419148A4-4AE1-43D1-26C8-A44963D76772}"/>
              </a:ext>
              <a:ext uri="{C183D7F6-B498-43B3-948B-1728B52AA6E4}">
                <adec:decorative xmlns:adec="http://schemas.microsoft.com/office/drawing/2017/decorative" val="1"/>
              </a:ext>
            </a:extLst>
          </p:cNvPr>
          <p:cNvGrpSpPr/>
          <p:nvPr/>
        </p:nvGrpSpPr>
        <p:grpSpPr>
          <a:xfrm>
            <a:off x="5185888" y="2954540"/>
            <a:ext cx="1480781" cy="1127024"/>
            <a:chOff x="7575430" y="2506395"/>
            <a:chExt cx="1818127" cy="1127024"/>
          </a:xfrm>
        </p:grpSpPr>
        <p:pic>
          <p:nvPicPr>
            <p:cNvPr id="15" name="Washi">
              <a:extLst>
                <a:ext uri="{FF2B5EF4-FFF2-40B4-BE49-F238E27FC236}">
                  <a16:creationId xmlns:a16="http://schemas.microsoft.com/office/drawing/2014/main" id="{DB33D072-410C-D1B4-A571-34476676BBE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75430" y="2506395"/>
              <a:ext cx="1818127" cy="1127024"/>
            </a:xfrm>
            <a:prstGeom prst="rect">
              <a:avLst/>
            </a:prstGeom>
          </p:spPr>
        </p:pic>
        <p:sp>
          <p:nvSpPr>
            <p:cNvPr id="16" name="Text Placeholder">
              <a:extLst>
                <a:ext uri="{FF2B5EF4-FFF2-40B4-BE49-F238E27FC236}">
                  <a16:creationId xmlns:a16="http://schemas.microsoft.com/office/drawing/2014/main" id="{69EC6AF6-1561-C1BF-C6D8-398DAE926348}"/>
                </a:ext>
              </a:extLst>
            </p:cNvPr>
            <p:cNvSpPr txBox="1">
              <a:spLocks/>
            </p:cNvSpPr>
            <p:nvPr/>
          </p:nvSpPr>
          <p:spPr>
            <a:xfrm>
              <a:off x="7575432" y="2630367"/>
              <a:ext cx="1818125" cy="865785"/>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latin typeface="Arial" panose="020B0604020202020204" pitchFamily="34" charset="0"/>
                  <a:cs typeface="Arial" panose="020B0604020202020204" pitchFamily="34" charset="0"/>
                </a:rPr>
                <a:t>Engages</a:t>
              </a:r>
            </a:p>
            <a:p>
              <a:pPr algn="ctr"/>
              <a:r>
                <a:rPr lang="en-US" sz="2000" dirty="0">
                  <a:latin typeface="Arial" panose="020B0604020202020204" pitchFamily="34" charset="0"/>
                  <a:cs typeface="Arial" panose="020B0604020202020204" pitchFamily="34" charset="0"/>
                </a:rPr>
                <a:t>Employs</a:t>
              </a:r>
              <a:endParaRPr lang="en-GB" sz="2000" dirty="0">
                <a:latin typeface="Arial" panose="020B0604020202020204" pitchFamily="34" charset="0"/>
                <a:cs typeface="Arial" panose="020B0604020202020204" pitchFamily="34" charset="0"/>
              </a:endParaRPr>
            </a:p>
          </p:txBody>
        </p:sp>
      </p:grpSp>
      <p:grpSp>
        <p:nvGrpSpPr>
          <p:cNvPr id="17" name="Washi">
            <a:extLst>
              <a:ext uri="{FF2B5EF4-FFF2-40B4-BE49-F238E27FC236}">
                <a16:creationId xmlns:a16="http://schemas.microsoft.com/office/drawing/2014/main" id="{74B87F82-F4A1-4C3F-C687-BD3C7265A797}"/>
              </a:ext>
              <a:ext uri="{C183D7F6-B498-43B3-948B-1728B52AA6E4}">
                <adec:decorative xmlns:adec="http://schemas.microsoft.com/office/drawing/2017/decorative" val="1"/>
              </a:ext>
            </a:extLst>
          </p:cNvPr>
          <p:cNvGrpSpPr/>
          <p:nvPr/>
        </p:nvGrpSpPr>
        <p:grpSpPr>
          <a:xfrm>
            <a:off x="324688" y="1253537"/>
            <a:ext cx="4861200" cy="2244447"/>
            <a:chOff x="5757325" y="-1303749"/>
            <a:chExt cx="4861200" cy="2244447"/>
          </a:xfrm>
        </p:grpSpPr>
        <p:sp>
          <p:nvSpPr>
            <p:cNvPr id="18" name="Picture 9">
              <a:extLst>
                <a:ext uri="{FF2B5EF4-FFF2-40B4-BE49-F238E27FC236}">
                  <a16:creationId xmlns:a16="http://schemas.microsoft.com/office/drawing/2014/main" id="{A1EC0474-2780-6CAA-D086-AB7A407F0D5A}"/>
                </a:ext>
                <a:ext uri="{C183D7F6-B498-43B3-948B-1728B52AA6E4}">
                  <adec:decorative xmlns:adec="http://schemas.microsoft.com/office/drawing/2017/decorative" val="1"/>
                </a:ext>
              </a:extLst>
            </p:cNvPr>
            <p:cNvSpPr/>
            <p:nvPr/>
          </p:nvSpPr>
          <p:spPr>
            <a:xfrm rot="10800000" flipV="1">
              <a:off x="5757325" y="-1303749"/>
              <a:ext cx="4861200" cy="2244447"/>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19" name="Text Placeholder">
              <a:extLst>
                <a:ext uri="{FF2B5EF4-FFF2-40B4-BE49-F238E27FC236}">
                  <a16:creationId xmlns:a16="http://schemas.microsoft.com/office/drawing/2014/main" id="{B9513609-98B7-3D91-8A35-1B9540D74742}"/>
                </a:ext>
              </a:extLst>
            </p:cNvPr>
            <p:cNvSpPr txBox="1">
              <a:spLocks/>
            </p:cNvSpPr>
            <p:nvPr/>
          </p:nvSpPr>
          <p:spPr>
            <a:xfrm rot="21383919">
              <a:off x="5981394" y="-980119"/>
              <a:ext cx="4339472" cy="157644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r>
                <a:rPr lang="en-US" sz="2000" b="1" dirty="0" err="1">
                  <a:latin typeface="Arial" panose="020B0604020202020204" pitchFamily="34" charset="0"/>
                  <a:cs typeface="Arial" panose="020B0604020202020204" pitchFamily="34" charset="0"/>
                </a:rPr>
                <a:t>Ancoats</a:t>
              </a:r>
              <a:endParaRPr lang="en-US" sz="2000" b="1" dirty="0">
                <a:latin typeface="Arial" panose="020B0604020202020204" pitchFamily="34" charset="0"/>
                <a:cs typeface="Arial" panose="020B0604020202020204" pitchFamily="34" charset="0"/>
              </a:endParaRPr>
            </a:p>
            <a:p>
              <a:pPr lvl="0" algn="ctr"/>
              <a:r>
                <a:rPr lang="en-US" sz="2000" b="0" dirty="0">
                  <a:latin typeface="Arial" panose="020B0604020202020204" pitchFamily="34" charset="0"/>
                  <a:cs typeface="Arial" panose="020B0604020202020204" pitchFamily="34" charset="0"/>
                </a:rPr>
                <a:t>A part of Manchester city </a:t>
              </a:r>
              <a:r>
                <a:rPr lang="en-US" sz="2000" b="0" dirty="0" err="1">
                  <a:latin typeface="Arial" panose="020B0604020202020204" pitchFamily="34" charset="0"/>
                  <a:cs typeface="Arial" panose="020B0604020202020204" pitchFamily="34" charset="0"/>
                </a:rPr>
                <a:t>centre</a:t>
              </a:r>
              <a:r>
                <a:rPr lang="en-US" sz="2000" b="0" dirty="0">
                  <a:latin typeface="Arial" panose="020B0604020202020204" pitchFamily="34" charset="0"/>
                  <a:cs typeface="Arial" panose="020B0604020202020204" pitchFamily="34" charset="0"/>
                </a:rPr>
                <a:t> where, during the Industrial Revolution, there were lots of mills and factories.</a:t>
              </a:r>
            </a:p>
          </p:txBody>
        </p:sp>
      </p:grpSp>
      <p:grpSp>
        <p:nvGrpSpPr>
          <p:cNvPr id="20" name="Washi">
            <a:extLst>
              <a:ext uri="{FF2B5EF4-FFF2-40B4-BE49-F238E27FC236}">
                <a16:creationId xmlns:a16="http://schemas.microsoft.com/office/drawing/2014/main" id="{DD35319C-F74E-B87B-5E03-EE8772CAFAA1}"/>
              </a:ext>
              <a:ext uri="{C183D7F6-B498-43B3-948B-1728B52AA6E4}">
                <adec:decorative xmlns:adec="http://schemas.microsoft.com/office/drawing/2017/decorative" val="1"/>
              </a:ext>
            </a:extLst>
          </p:cNvPr>
          <p:cNvGrpSpPr/>
          <p:nvPr/>
        </p:nvGrpSpPr>
        <p:grpSpPr>
          <a:xfrm>
            <a:off x="774780" y="4093498"/>
            <a:ext cx="4158676" cy="1190351"/>
            <a:chOff x="7247455" y="1187763"/>
            <a:chExt cx="3402891" cy="916362"/>
          </a:xfrm>
        </p:grpSpPr>
        <p:sp>
          <p:nvSpPr>
            <p:cNvPr id="21" name="Picture 9">
              <a:extLst>
                <a:ext uri="{FF2B5EF4-FFF2-40B4-BE49-F238E27FC236}">
                  <a16:creationId xmlns:a16="http://schemas.microsoft.com/office/drawing/2014/main" id="{5BF9EFA6-56BA-D59E-C8B3-E1C8E238B409}"/>
                </a:ext>
                <a:ext uri="{C183D7F6-B498-43B3-948B-1728B52AA6E4}">
                  <adec:decorative xmlns:adec="http://schemas.microsoft.com/office/drawing/2017/decorative" val="1"/>
                </a:ext>
              </a:extLst>
            </p:cNvPr>
            <p:cNvSpPr/>
            <p:nvPr/>
          </p:nvSpPr>
          <p:spPr>
            <a:xfrm>
              <a:off x="7291968" y="1187763"/>
              <a:ext cx="3256118" cy="916362"/>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22" name="Text Placeholder">
              <a:extLst>
                <a:ext uri="{FF2B5EF4-FFF2-40B4-BE49-F238E27FC236}">
                  <a16:creationId xmlns:a16="http://schemas.microsoft.com/office/drawing/2014/main" id="{EF1B19B5-3DC2-9801-4F78-496729C8470F}"/>
                </a:ext>
              </a:extLst>
            </p:cNvPr>
            <p:cNvSpPr txBox="1">
              <a:spLocks/>
            </p:cNvSpPr>
            <p:nvPr/>
          </p:nvSpPr>
          <p:spPr>
            <a:xfrm>
              <a:off x="7247455" y="1304787"/>
              <a:ext cx="3402891" cy="68231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000" b="1" dirty="0">
                  <a:latin typeface="Arial" panose="020B0604020202020204" pitchFamily="34" charset="0"/>
                  <a:cs typeface="Arial" panose="020B0604020202020204" pitchFamily="34" charset="0"/>
                </a:rPr>
                <a:t>Inhabitable / Uninhabitable</a:t>
              </a:r>
            </a:p>
            <a:p>
              <a:pPr lvl="0"/>
              <a:r>
                <a:rPr lang="en-US" sz="2000" b="0" dirty="0">
                  <a:latin typeface="Arial" panose="020B0604020202020204" pitchFamily="34" charset="0"/>
                  <a:cs typeface="Arial" panose="020B0604020202020204" pitchFamily="34" charset="0"/>
                </a:rPr>
                <a:t>Fit to live in / Not fit to live in</a:t>
              </a:r>
            </a:p>
          </p:txBody>
        </p:sp>
      </p:grpSp>
      <p:grpSp>
        <p:nvGrpSpPr>
          <p:cNvPr id="23" name="Washi">
            <a:extLst>
              <a:ext uri="{FF2B5EF4-FFF2-40B4-BE49-F238E27FC236}">
                <a16:creationId xmlns:a16="http://schemas.microsoft.com/office/drawing/2014/main" id="{8938B8FB-49DB-CFDC-E25C-22A228B6FA5D}"/>
              </a:ext>
              <a:ext uri="{C183D7F6-B498-43B3-948B-1728B52AA6E4}">
                <adec:decorative xmlns:adec="http://schemas.microsoft.com/office/drawing/2017/decorative" val="1"/>
              </a:ext>
            </a:extLst>
          </p:cNvPr>
          <p:cNvGrpSpPr/>
          <p:nvPr/>
        </p:nvGrpSpPr>
        <p:grpSpPr>
          <a:xfrm>
            <a:off x="1189345" y="5511168"/>
            <a:ext cx="2058987" cy="1280997"/>
            <a:chOff x="9569766" y="338029"/>
            <a:chExt cx="2058987" cy="1280997"/>
          </a:xfrm>
        </p:grpSpPr>
        <p:sp>
          <p:nvSpPr>
            <p:cNvPr id="24" name="Washi">
              <a:extLst>
                <a:ext uri="{FF2B5EF4-FFF2-40B4-BE49-F238E27FC236}">
                  <a16:creationId xmlns:a16="http://schemas.microsoft.com/office/drawing/2014/main" id="{2AB2C4BC-970D-0007-80ED-7658FFFFC23A}"/>
                </a:ext>
                <a:ext uri="{C183D7F6-B498-43B3-948B-1728B52AA6E4}">
                  <adec:decorative xmlns:adec="http://schemas.microsoft.com/office/drawing/2017/decorative" val="1"/>
                </a:ext>
              </a:extLst>
            </p:cNvPr>
            <p:cNvSpPr txBox="1">
              <a:spLocks/>
            </p:cNvSpPr>
            <p:nvPr/>
          </p:nvSpPr>
          <p:spPr>
            <a:xfrm>
              <a:off x="9580631" y="338029"/>
              <a:ext cx="1905598" cy="1280997"/>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5" name="Text Placeholder">
              <a:extLst>
                <a:ext uri="{FF2B5EF4-FFF2-40B4-BE49-F238E27FC236}">
                  <a16:creationId xmlns:a16="http://schemas.microsoft.com/office/drawing/2014/main" id="{A49B1B8C-240B-07F2-CCE6-49BAA1290E8E}"/>
                </a:ext>
                <a:ext uri="{C183D7F6-B498-43B3-948B-1728B52AA6E4}">
                  <adec:decorative xmlns:adec="http://schemas.microsoft.com/office/drawing/2017/decorative" val="0"/>
                </a:ext>
              </a:extLst>
            </p:cNvPr>
            <p:cNvSpPr txBox="1">
              <a:spLocks/>
            </p:cNvSpPr>
            <p:nvPr/>
          </p:nvSpPr>
          <p:spPr>
            <a:xfrm rot="21383919">
              <a:off x="9569766" y="586025"/>
              <a:ext cx="2058987" cy="71102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000" b="1" dirty="0">
                  <a:latin typeface="Arial" panose="020B0604020202020204" pitchFamily="34" charset="0"/>
                  <a:cs typeface="Arial" panose="020B0604020202020204" pitchFamily="34" charset="0"/>
                </a:rPr>
                <a:t>Injurious</a:t>
              </a:r>
            </a:p>
            <a:p>
              <a:pPr lvl="0"/>
              <a:r>
                <a:rPr lang="en-US" sz="2000" b="0" dirty="0">
                  <a:latin typeface="Arial" panose="020B0604020202020204" pitchFamily="34" charset="0"/>
                  <a:cs typeface="Arial" panose="020B0604020202020204" pitchFamily="34" charset="0"/>
                </a:rPr>
                <a:t>Dangerous</a:t>
              </a:r>
            </a:p>
          </p:txBody>
        </p:sp>
      </p:grpSp>
      <p:grpSp>
        <p:nvGrpSpPr>
          <p:cNvPr id="26" name="Washi">
            <a:extLst>
              <a:ext uri="{FF2B5EF4-FFF2-40B4-BE49-F238E27FC236}">
                <a16:creationId xmlns:a16="http://schemas.microsoft.com/office/drawing/2014/main" id="{24338E78-C90D-9F83-F8D3-6C4E5AAE078F}"/>
              </a:ext>
              <a:ext uri="{C183D7F6-B498-43B3-948B-1728B52AA6E4}">
                <adec:decorative xmlns:adec="http://schemas.microsoft.com/office/drawing/2017/decorative" val="1"/>
              </a:ext>
            </a:extLst>
          </p:cNvPr>
          <p:cNvGrpSpPr/>
          <p:nvPr/>
        </p:nvGrpSpPr>
        <p:grpSpPr>
          <a:xfrm>
            <a:off x="7511874" y="2469314"/>
            <a:ext cx="3786437" cy="1322907"/>
            <a:chOff x="7527443" y="1418827"/>
            <a:chExt cx="3786437" cy="1322907"/>
          </a:xfrm>
        </p:grpSpPr>
        <p:pic>
          <p:nvPicPr>
            <p:cNvPr id="27" name="Picture 26">
              <a:extLst>
                <a:ext uri="{FF2B5EF4-FFF2-40B4-BE49-F238E27FC236}">
                  <a16:creationId xmlns:a16="http://schemas.microsoft.com/office/drawing/2014/main" id="{DCA75B0A-9963-560D-7BD2-FCC1DE0441A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27443" y="1418827"/>
              <a:ext cx="3786437" cy="1322907"/>
            </a:xfrm>
            <a:prstGeom prst="rect">
              <a:avLst/>
            </a:prstGeom>
          </p:spPr>
        </p:pic>
        <p:sp>
          <p:nvSpPr>
            <p:cNvPr id="28" name="Text Placeholder">
              <a:extLst>
                <a:ext uri="{FF2B5EF4-FFF2-40B4-BE49-F238E27FC236}">
                  <a16:creationId xmlns:a16="http://schemas.microsoft.com/office/drawing/2014/main" id="{9ABAD5F9-E854-B179-1F34-CAC09BAC5E4D}"/>
                </a:ext>
              </a:extLst>
            </p:cNvPr>
            <p:cNvSpPr txBox="1">
              <a:spLocks/>
            </p:cNvSpPr>
            <p:nvPr/>
          </p:nvSpPr>
          <p:spPr>
            <a:xfrm>
              <a:off x="7750934" y="1636280"/>
              <a:ext cx="3339454" cy="85693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000" b="1" dirty="0">
                  <a:latin typeface="Arial" panose="020B0604020202020204" pitchFamily="34" charset="0"/>
                  <a:cs typeface="Arial" panose="020B0604020202020204" pitchFamily="34" charset="0"/>
                </a:rPr>
                <a:t>Cellar dwellings</a:t>
              </a:r>
            </a:p>
            <a:p>
              <a:pPr lvl="0"/>
              <a:r>
                <a:rPr lang="en-US" sz="2000" b="0" dirty="0">
                  <a:latin typeface="Arial" panose="020B0604020202020204" pitchFamily="34" charset="0"/>
                  <a:cs typeface="Arial" panose="020B0604020202020204" pitchFamily="34" charset="0"/>
                </a:rPr>
                <a:t>Cellars of houses where the poorest families lived.</a:t>
              </a:r>
            </a:p>
          </p:txBody>
        </p:sp>
      </p:grpSp>
      <p:grpSp>
        <p:nvGrpSpPr>
          <p:cNvPr id="29" name="Washi">
            <a:extLst>
              <a:ext uri="{FF2B5EF4-FFF2-40B4-BE49-F238E27FC236}">
                <a16:creationId xmlns:a16="http://schemas.microsoft.com/office/drawing/2014/main" id="{A51F4BE1-CFEE-834F-F4FA-767752E3879C}"/>
              </a:ext>
              <a:ext uri="{C183D7F6-B498-43B3-948B-1728B52AA6E4}">
                <adec:decorative xmlns:adec="http://schemas.microsoft.com/office/drawing/2017/decorative" val="1"/>
              </a:ext>
            </a:extLst>
          </p:cNvPr>
          <p:cNvGrpSpPr/>
          <p:nvPr/>
        </p:nvGrpSpPr>
        <p:grpSpPr>
          <a:xfrm>
            <a:off x="6200207" y="5534695"/>
            <a:ext cx="2956324" cy="1194626"/>
            <a:chOff x="6296900" y="-920500"/>
            <a:chExt cx="2956324" cy="1194626"/>
          </a:xfrm>
        </p:grpSpPr>
        <p:sp>
          <p:nvSpPr>
            <p:cNvPr id="30" name="Picture 9">
              <a:extLst>
                <a:ext uri="{FF2B5EF4-FFF2-40B4-BE49-F238E27FC236}">
                  <a16:creationId xmlns:a16="http://schemas.microsoft.com/office/drawing/2014/main" id="{C501C1D6-F8B8-B973-FE74-6763F56F18D0}"/>
                </a:ext>
                <a:ext uri="{C183D7F6-B498-43B3-948B-1728B52AA6E4}">
                  <adec:decorative xmlns:adec="http://schemas.microsoft.com/office/drawing/2017/decorative" val="1"/>
                </a:ext>
              </a:extLst>
            </p:cNvPr>
            <p:cNvSpPr/>
            <p:nvPr/>
          </p:nvSpPr>
          <p:spPr>
            <a:xfrm rot="10800000" flipV="1">
              <a:off x="6296900" y="-920500"/>
              <a:ext cx="2956324" cy="11946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31" name="Text Placeholder">
              <a:extLst>
                <a:ext uri="{FF2B5EF4-FFF2-40B4-BE49-F238E27FC236}">
                  <a16:creationId xmlns:a16="http://schemas.microsoft.com/office/drawing/2014/main" id="{5390C26E-D34D-A0B3-85B4-12C7FD37A376}"/>
                </a:ext>
              </a:extLst>
            </p:cNvPr>
            <p:cNvSpPr txBox="1">
              <a:spLocks/>
            </p:cNvSpPr>
            <p:nvPr/>
          </p:nvSpPr>
          <p:spPr>
            <a:xfrm rot="21383919">
              <a:off x="6309550" y="-918774"/>
              <a:ext cx="2763229" cy="110720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000" b="1" dirty="0">
                  <a:latin typeface="Arial" panose="020B0604020202020204" pitchFamily="34" charset="0"/>
                  <a:cs typeface="Arial" panose="020B0604020202020204" pitchFamily="34" charset="0"/>
                </a:rPr>
                <a:t>Is constrained to</a:t>
              </a:r>
            </a:p>
            <a:p>
              <a:pPr lvl="0"/>
              <a:r>
                <a:rPr lang="en-US" sz="2000" b="0" dirty="0">
                  <a:latin typeface="Arial" panose="020B0604020202020204" pitchFamily="34" charset="0"/>
                  <a:cs typeface="Arial" panose="020B0604020202020204" pitchFamily="34" charset="0"/>
                </a:rPr>
                <a:t>Has no choice but to</a:t>
              </a:r>
            </a:p>
          </p:txBody>
        </p:sp>
      </p:grpSp>
      <p:grpSp>
        <p:nvGrpSpPr>
          <p:cNvPr id="32" name="Washi">
            <a:extLst>
              <a:ext uri="{FF2B5EF4-FFF2-40B4-BE49-F238E27FC236}">
                <a16:creationId xmlns:a16="http://schemas.microsoft.com/office/drawing/2014/main" id="{B06B954E-662F-03D5-C53C-E62267A8CE7A}"/>
              </a:ext>
              <a:ext uri="{C183D7F6-B498-43B3-948B-1728B52AA6E4}">
                <adec:decorative xmlns:adec="http://schemas.microsoft.com/office/drawing/2017/decorative" val="1"/>
              </a:ext>
            </a:extLst>
          </p:cNvPr>
          <p:cNvGrpSpPr/>
          <p:nvPr/>
        </p:nvGrpSpPr>
        <p:grpSpPr>
          <a:xfrm>
            <a:off x="6200207" y="4245512"/>
            <a:ext cx="5098104" cy="1194626"/>
            <a:chOff x="5857513" y="2506395"/>
            <a:chExt cx="5098104" cy="1194626"/>
          </a:xfrm>
        </p:grpSpPr>
        <p:pic>
          <p:nvPicPr>
            <p:cNvPr id="33" name="Washi">
              <a:extLst>
                <a:ext uri="{FF2B5EF4-FFF2-40B4-BE49-F238E27FC236}">
                  <a16:creationId xmlns:a16="http://schemas.microsoft.com/office/drawing/2014/main" id="{0355629B-525D-BDB0-84AF-1674556DA5E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057729" y="2506395"/>
              <a:ext cx="4625664" cy="1194626"/>
            </a:xfrm>
            <a:prstGeom prst="rect">
              <a:avLst/>
            </a:prstGeom>
          </p:spPr>
        </p:pic>
        <p:sp>
          <p:nvSpPr>
            <p:cNvPr id="34" name="Text Placeholder">
              <a:extLst>
                <a:ext uri="{FF2B5EF4-FFF2-40B4-BE49-F238E27FC236}">
                  <a16:creationId xmlns:a16="http://schemas.microsoft.com/office/drawing/2014/main" id="{F5651940-8488-FF9A-3A11-3E08E8F18C44}"/>
                </a:ext>
              </a:extLst>
            </p:cNvPr>
            <p:cNvSpPr txBox="1">
              <a:spLocks/>
            </p:cNvSpPr>
            <p:nvPr/>
          </p:nvSpPr>
          <p:spPr>
            <a:xfrm>
              <a:off x="5857513" y="2644984"/>
              <a:ext cx="5098104" cy="926670"/>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r>
                <a:rPr lang="en-US" sz="2000" b="1" dirty="0">
                  <a:latin typeface="Arial" panose="020B0604020202020204" pitchFamily="34" charset="0"/>
                  <a:cs typeface="Arial" panose="020B0604020202020204" pitchFamily="34" charset="0"/>
                </a:rPr>
                <a:t>Ruinous</a:t>
              </a:r>
            </a:p>
            <a:p>
              <a:pPr lvl="0" algn="ctr"/>
              <a:r>
                <a:rPr lang="en-US" sz="2000" dirty="0">
                  <a:latin typeface="Arial" panose="020B0604020202020204" pitchFamily="34" charset="0"/>
                  <a:cs typeface="Arial" panose="020B0604020202020204" pitchFamily="34" charset="0"/>
                </a:rPr>
                <a:t>In a state of ruin / in a bad condition</a:t>
              </a:r>
            </a:p>
          </p:txBody>
        </p:sp>
      </p:grpSp>
    </p:spTree>
    <p:extLst>
      <p:ext uri="{BB962C8B-B14F-4D97-AF65-F5344CB8AC3E}">
        <p14:creationId xmlns:p14="http://schemas.microsoft.com/office/powerpoint/2010/main" val="928510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314C7-8858-E3CB-4E6C-996C8DAA0D45}"/>
              </a:ext>
            </a:extLst>
          </p:cNvPr>
          <p:cNvSpPr>
            <a:spLocks noGrp="1"/>
          </p:cNvSpPr>
          <p:nvPr>
            <p:ph type="title"/>
          </p:nvPr>
        </p:nvSpPr>
        <p:spPr/>
        <p:txBody>
          <a:bodyPr>
            <a:normAutofit/>
          </a:bodyPr>
          <a:lstStyle/>
          <a:p>
            <a:pPr>
              <a:defRPr/>
            </a:pPr>
            <a:r>
              <a:rPr lang="en-GB" sz="3200" b="1" dirty="0">
                <a:latin typeface="Arial" panose="020B0604020202020204" pitchFamily="34" charset="0"/>
                <a:cs typeface="Arial" panose="020B0604020202020204" pitchFamily="34" charset="0"/>
              </a:rPr>
              <a:t>Lesson 2: Source 2 - Background</a:t>
            </a:r>
            <a:endParaRPr lang="en-US" dirty="0"/>
          </a:p>
        </p:txBody>
      </p:sp>
      <p:sp>
        <p:nvSpPr>
          <p:cNvPr id="5" name="Picture 5" descr="Decorative shape">
            <a:extLst>
              <a:ext uri="{FF2B5EF4-FFF2-40B4-BE49-F238E27FC236}">
                <a16:creationId xmlns:a16="http://schemas.microsoft.com/office/drawing/2014/main" id="{D3B42E53-6BDC-B237-6CE2-EEDEDC658D09}"/>
              </a:ext>
            </a:extLst>
          </p:cNvPr>
          <p:cNvSpPr/>
          <p:nvPr/>
        </p:nvSpPr>
        <p:spPr>
          <a:xfrm>
            <a:off x="278357" y="1281505"/>
            <a:ext cx="3789145" cy="5022629"/>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pic>
        <p:nvPicPr>
          <p:cNvPr id="7" name="Picture 6" descr="Black and white portrait engraving of a Georgian era woman in a frilly dress, neck ruff and hat.">
            <a:extLst>
              <a:ext uri="{FF2B5EF4-FFF2-40B4-BE49-F238E27FC236}">
                <a16:creationId xmlns:a16="http://schemas.microsoft.com/office/drawing/2014/main" id="{CB83DD10-230A-6F85-1893-033D5ACF9193}"/>
              </a:ext>
            </a:extLst>
          </p:cNvPr>
          <p:cNvPicPr>
            <a:picLocks noChangeAspect="1"/>
          </p:cNvPicPr>
          <p:nvPr/>
        </p:nvPicPr>
        <p:blipFill>
          <a:blip r:embed="rId3"/>
          <a:stretch>
            <a:fillRect/>
          </a:stretch>
        </p:blipFill>
        <p:spPr>
          <a:xfrm>
            <a:off x="582873" y="1890284"/>
            <a:ext cx="3180112" cy="3686211"/>
          </a:xfrm>
          <a:prstGeom prst="rect">
            <a:avLst/>
          </a:prstGeom>
        </p:spPr>
      </p:pic>
      <p:sp>
        <p:nvSpPr>
          <p:cNvPr id="3" name="Content Placeholder 2">
            <a:extLst>
              <a:ext uri="{FF2B5EF4-FFF2-40B4-BE49-F238E27FC236}">
                <a16:creationId xmlns:a16="http://schemas.microsoft.com/office/drawing/2014/main" id="{20C6E995-F739-4E56-A58D-18E31388F46B}"/>
              </a:ext>
            </a:extLst>
          </p:cNvPr>
          <p:cNvSpPr>
            <a:spLocks noGrp="1"/>
          </p:cNvSpPr>
          <p:nvPr>
            <p:ph idx="1"/>
          </p:nvPr>
        </p:nvSpPr>
        <p:spPr>
          <a:xfrm>
            <a:off x="4713891" y="1470244"/>
            <a:ext cx="6117020" cy="5022630"/>
          </a:xfrm>
        </p:spPr>
        <p:txBody>
          <a:bodyPr/>
          <a:lstStyle/>
          <a:p>
            <a:r>
              <a:rPr lang="en-US" sz="2400" dirty="0">
                <a:latin typeface="Arial" panose="020B0604020202020204" pitchFamily="34" charset="0"/>
                <a:cs typeface="Arial" panose="020B0604020202020204" pitchFamily="34" charset="0"/>
              </a:rPr>
              <a:t>J</a:t>
            </a:r>
            <a:r>
              <a:rPr lang="en-GB" sz="2400" dirty="0" err="1">
                <a:latin typeface="Arial" panose="020B0604020202020204" pitchFamily="34" charset="0"/>
                <a:cs typeface="Arial" panose="020B0604020202020204" pitchFamily="34" charset="0"/>
              </a:rPr>
              <a:t>ohanna</a:t>
            </a:r>
            <a:r>
              <a:rPr lang="en-GB" sz="2400" dirty="0">
                <a:latin typeface="Arial" panose="020B0604020202020204" pitchFamily="34" charset="0"/>
                <a:cs typeface="Arial" panose="020B0604020202020204" pitchFamily="34" charset="0"/>
              </a:rPr>
              <a:t> Schopenhauer was a German travel writer and novelist. She was married to a rich merchant. She spent a lot of time travelling around Europe, and her visit to Manchester was recorded in a publication from 1831, which is quoted from below. </a:t>
            </a:r>
          </a:p>
          <a:p>
            <a:r>
              <a:rPr lang="en-GB" sz="2400" dirty="0">
                <a:latin typeface="Arial" panose="020B0604020202020204" pitchFamily="34" charset="0"/>
                <a:cs typeface="Arial" panose="020B0604020202020204" pitchFamily="34" charset="0"/>
              </a:rPr>
              <a:t>She had a very positive view of industrialisation and was more interested in the ways in which things were made than the workers who made them:</a:t>
            </a:r>
          </a:p>
          <a:p>
            <a:endParaRPr lang="en-US" dirty="0"/>
          </a:p>
        </p:txBody>
      </p:sp>
    </p:spTree>
    <p:extLst>
      <p:ext uri="{BB962C8B-B14F-4D97-AF65-F5344CB8AC3E}">
        <p14:creationId xmlns:p14="http://schemas.microsoft.com/office/powerpoint/2010/main" val="106432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314C7-8858-E3CB-4E6C-996C8DAA0D45}"/>
              </a:ext>
            </a:extLst>
          </p:cNvPr>
          <p:cNvSpPr>
            <a:spLocks noGrp="1"/>
          </p:cNvSpPr>
          <p:nvPr>
            <p:ph type="title"/>
          </p:nvPr>
        </p:nvSpPr>
        <p:spPr/>
        <p:txBody>
          <a:bodyPr>
            <a:noAutofit/>
          </a:bodyPr>
          <a:lstStyle/>
          <a:p>
            <a:pPr>
              <a:defRPr/>
            </a:pPr>
            <a:r>
              <a:rPr lang="en-GB" b="1" dirty="0">
                <a:latin typeface="Arial" panose="020B0604020202020204" pitchFamily="34" charset="0"/>
                <a:cs typeface="Arial" panose="020B0604020202020204" pitchFamily="34" charset="0"/>
              </a:rPr>
              <a:t>Lesson 2: Source 2 - Factory Town Quote </a:t>
            </a:r>
            <a:r>
              <a:rPr lang="en-GB" dirty="0">
                <a:latin typeface="Arial" panose="020B0604020202020204" pitchFamily="34" charset="0"/>
                <a:cs typeface="Arial" panose="020B0604020202020204" pitchFamily="34" charset="0"/>
              </a:rPr>
              <a:t>by </a:t>
            </a:r>
            <a:r>
              <a:rPr lang="en-US" dirty="0">
                <a:latin typeface="Arial" panose="020B0604020202020204" pitchFamily="34" charset="0"/>
                <a:cs typeface="Arial" panose="020B0604020202020204" pitchFamily="34" charset="0"/>
              </a:rPr>
              <a:t>J</a:t>
            </a:r>
            <a:r>
              <a:rPr lang="en-GB" dirty="0" err="1">
                <a:latin typeface="Arial" panose="020B0604020202020204" pitchFamily="34" charset="0"/>
                <a:cs typeface="Arial" panose="020B0604020202020204" pitchFamily="34" charset="0"/>
              </a:rPr>
              <a:t>ohanna</a:t>
            </a:r>
            <a:r>
              <a:rPr lang="en-GB" dirty="0">
                <a:latin typeface="Arial" panose="020B0604020202020204" pitchFamily="34" charset="0"/>
                <a:cs typeface="Arial" panose="020B0604020202020204" pitchFamily="34" charset="0"/>
              </a:rPr>
              <a:t> Schopenhauer </a:t>
            </a:r>
            <a:endParaRPr lang="en-US" dirty="0"/>
          </a:p>
        </p:txBody>
      </p:sp>
      <p:sp>
        <p:nvSpPr>
          <p:cNvPr id="5" name="Picture 5" descr="Decorative shape">
            <a:extLst>
              <a:ext uri="{FF2B5EF4-FFF2-40B4-BE49-F238E27FC236}">
                <a16:creationId xmlns:a16="http://schemas.microsoft.com/office/drawing/2014/main" id="{D3B42E53-6BDC-B237-6CE2-EEDEDC658D09}"/>
              </a:ext>
            </a:extLst>
          </p:cNvPr>
          <p:cNvSpPr/>
          <p:nvPr/>
        </p:nvSpPr>
        <p:spPr>
          <a:xfrm>
            <a:off x="278357" y="1281505"/>
            <a:ext cx="10996613" cy="5211369"/>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20C6E995-F739-4E56-A58D-18E31388F46B}"/>
              </a:ext>
            </a:extLst>
          </p:cNvPr>
          <p:cNvSpPr>
            <a:spLocks noGrp="1"/>
          </p:cNvSpPr>
          <p:nvPr>
            <p:ph idx="1"/>
          </p:nvPr>
        </p:nvSpPr>
        <p:spPr>
          <a:xfrm>
            <a:off x="785563" y="1643664"/>
            <a:ext cx="9982199" cy="5022630"/>
          </a:xfrm>
        </p:spPr>
        <p:txBody>
          <a:bodyPr/>
          <a:lstStyle/>
          <a:p>
            <a:r>
              <a:rPr lang="en-GB" sz="2000" i="1" dirty="0">
                <a:latin typeface="Arial" panose="020B0604020202020204" pitchFamily="34" charset="0"/>
                <a:cs typeface="Arial" panose="020B0604020202020204" pitchFamily="34" charset="0"/>
              </a:rPr>
              <a:t>“Towards mid-day we arrived at this famous, great factory town. Dark and smoky from the coal vapours, it resembles a huge… workshop. Work, profit and greed seem to be the only thoughts here. The clatter of cotton mills and the looms can be heard everywhere. </a:t>
            </a:r>
          </a:p>
          <a:p>
            <a:r>
              <a:rPr lang="en-GB" sz="2000" i="1" dirty="0">
                <a:latin typeface="Arial" panose="020B0604020202020204" pitchFamily="34" charset="0"/>
                <a:cs typeface="Arial" panose="020B0604020202020204" pitchFamily="34" charset="0"/>
              </a:rPr>
              <a:t>…We visited one of the biggest cotton mills. A steam engine in the basement powers almost all the …wheels and spindles which are fitted on many floors built one above the other like a tower. We went dizzy at the sight of the endless mechanical life in these great halls. In all of them we saw some women knotting together the yarns which rarely tore off from the constantly turning spindles, putting nappies on children and winding the yarn which had been spun. </a:t>
            </a:r>
          </a:p>
          <a:p>
            <a:r>
              <a:rPr lang="en-GB" sz="2000" i="1" dirty="0">
                <a:latin typeface="Arial" panose="020B0604020202020204" pitchFamily="34" charset="0"/>
                <a:cs typeface="Arial" panose="020B0604020202020204" pitchFamily="34" charset="0"/>
              </a:rPr>
              <a:t>In one hall the still unspun cotton was cleaned; it lay on large tables in big square pieces looking like cotton wool; a number of women and girls armed with a thin stick in each hand were happily thrashing it …Everything is done in the easiest way with machines, all of which seemed to us a miracle of industry.”</a:t>
            </a:r>
            <a:endParaRPr lang="en-GB" sz="2000" dirty="0">
              <a:latin typeface="Arial" panose="020B0604020202020204" pitchFamily="34" charset="0"/>
              <a:cs typeface="Arial" panose="020B0604020202020204" pitchFamily="34" charset="0"/>
            </a:endParaRPr>
          </a:p>
          <a:p>
            <a:endParaRPr lang="en-US" dirty="0"/>
          </a:p>
        </p:txBody>
      </p:sp>
      <p:pic>
        <p:nvPicPr>
          <p:cNvPr id="4" name="Johanna">
            <a:hlinkClick r:id="" action="ppaction://media"/>
            <a:extLst>
              <a:ext uri="{FF2B5EF4-FFF2-40B4-BE49-F238E27FC236}">
                <a16:creationId xmlns:a16="http://schemas.microsoft.com/office/drawing/2014/main" id="{A1129016-1356-1232-A2A5-6DB0B5D43EBC}"/>
              </a:ext>
              <a:ext uri="{C183D7F6-B498-43B3-948B-1728B52AA6E4}">
                <adec:decorative xmlns:adec="http://schemas.microsoft.com/office/drawing/2017/decorative" val="1"/>
              </a:ext>
            </a:extLst>
          </p:cNvPr>
          <p:cNvPicPr>
            <a:picLocks noChangeAspect="1"/>
          </p:cNvPicPr>
          <p:nvPr>
            <a:audioFile r:link="rId2"/>
            <p:custDataLst>
              <p:tags r:id="rId3"/>
            </p:custDataLst>
            <p:extLst>
              <p:ext uri="{DAA4B4D4-6D71-4841-9C94-3DE7FCFB9230}">
                <p14:media xmlns:p14="http://schemas.microsoft.com/office/powerpoint/2010/main" r:embed="rId1">
                  <p14:bmkLst>
                    <p14:bmk name="Johanna00:00:00.0" time="0"/>
                    <p14:bmk name="Johanna00:01:02.0" time="62000"/>
                  </p14:bmkLst>
                </p14:media>
              </p:ext>
            </p:extLst>
          </p:nvPr>
        </p:nvPicPr>
        <p:blipFill>
          <a:blip r:embed="rId7"/>
          <a:stretch>
            <a:fillRect/>
          </a:stretch>
        </p:blipFill>
        <p:spPr>
          <a:xfrm>
            <a:off x="10306050" y="5576495"/>
            <a:ext cx="609600" cy="609600"/>
          </a:xfrm>
          <a:prstGeom prst="rect">
            <a:avLst/>
          </a:prstGeom>
        </p:spPr>
      </p:pic>
      <p:sp>
        <p:nvSpPr>
          <p:cNvPr id="7" name="JohannaTowardsmid-daywe00:00:00.0-00:01:02.0" hidden="1">
            <a:extLst>
              <a:ext uri="{FF2B5EF4-FFF2-40B4-BE49-F238E27FC236}">
                <a16:creationId xmlns:a16="http://schemas.microsoft.com/office/drawing/2014/main" id="{00C0966D-BBF9-F4C1-2A24-F84DCA801C6F}"/>
              </a:ext>
            </a:extLst>
          </p:cNvPr>
          <p:cNvSpPr txBox="1"/>
          <p:nvPr>
            <p:custDataLst>
              <p:tags r:id="rId4"/>
            </p:custDataLst>
          </p:nvPr>
        </p:nvSpPr>
        <p:spPr>
          <a:xfrm>
            <a:off x="0" y="5486400"/>
            <a:ext cx="12192000" cy="1371600"/>
          </a:xfrm>
          <a:prstGeom prst="rect">
            <a:avLst/>
          </a:prstGeom>
          <a:solidFill>
            <a:srgbClr val="000000">
              <a:alpha val="70000"/>
            </a:srgbClr>
          </a:solidFill>
        </p:spPr>
        <p:txBody>
          <a:bodyPr vert="horz" tIns="0" bIns="0" rtlCol="0">
            <a:noAutofit/>
          </a:bodyPr>
          <a:lstStyle/>
          <a:p>
            <a:r>
              <a:rPr lang="en-GB" sz="3000">
                <a:solidFill>
                  <a:srgbClr val="FFFFFF"/>
                </a:solidFill>
                <a:latin typeface="Calibri" panose="020F0502020204030204" pitchFamily="34" charset="0"/>
              </a:rPr>
              <a:t>Towards mid-day we arrived at this famous, great factory town. Dark and smoky from the coal vapours, it resembles a huge… workshop. Work, profit and greed seem to be the only thoughts here. The clatter of cotton mills and the looms can be heard everywhere. </a:t>
            </a:r>
          </a:p>
        </p:txBody>
      </p:sp>
    </p:spTree>
    <p:extLst>
      <p:ext uri="{BB962C8B-B14F-4D97-AF65-F5344CB8AC3E}">
        <p14:creationId xmlns:p14="http://schemas.microsoft.com/office/powerpoint/2010/main" val="40579458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MediaBookmark" delay="0">
                        <p:tgtEl>
                          <p14:bmkTgt spid="4" bmkName="Johanna00:00:00.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
                                            <p:tgtEl>
                                              <p:spTgt spid="7"/>
                                            </p:tgtEl>
                                          </p:cBhvr>
                                        </p:animEffect>
                                      </p:childTnLst>
                                    </p:cTn>
                                  </p:par>
                                </p:childTnLst>
                              </p:cTn>
                            </p:par>
                          </p:childTnLst>
                        </p:cTn>
                      </p:par>
                    </p:childTnLst>
                  </p:cTn>
                  <p:nextCondLst>
                    <p:cond evt="onMediaBookmark" delay="0">
                      <p:tgtEl>
                        <p14:bmkTgt spid="4" bmkName="Johanna00:00:00.0"/>
                      </p:tgtEl>
                    </p:cond>
                  </p:nextCondLst>
                </p:seq>
                <p:seq concurrent="1" nextAc="seek">
                  <p:cTn id="14" restart="whenNotActive" fill="hold" evtFilter="cancelBubble" nodeType="interactiveSeq">
                    <p:stCondLst>
                      <p:cond evt="onMediaBookmark" delay="0">
                        <p:tgtEl>
                          <p14:bmkTgt spid="4" bmkName="Johanna00:01:0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withEffect">
                                      <p:stCondLst>
                                        <p:cond delay="0"/>
                                      </p:stCondLst>
                                      <p:childTnLst>
                                        <p:animEffect transition="out" filter="fade">
                                          <p:cBhvr>
                                            <p:cTn id="18" dur="200"/>
                                            <p:tgtEl>
                                              <p:spTgt spid="7"/>
                                            </p:tgtEl>
                                          </p:cBhvr>
                                        </p:animEffect>
                                        <p:set>
                                          <p:cBhvr>
                                            <p:cTn id="19"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4" bmkName="Johanna00:01:02.0"/>
                      </p:tgtEl>
                    </p:cond>
                  </p:nextCondLst>
                </p:seq>
              </p:childTnLst>
            </p:cTn>
          </p:par>
        </p:tnLst>
        <p:bldLst>
          <p:bldP spid="7" grpId="0" animBg="1"/>
          <p:bldP spid="7"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85552A-54CB-06C0-57BF-5452C3B87A27}"/>
              </a:ext>
            </a:extLst>
          </p:cNvPr>
          <p:cNvSpPr>
            <a:spLocks noGrp="1"/>
          </p:cNvSpPr>
          <p:nvPr>
            <p:ph type="title"/>
          </p:nvPr>
        </p:nvSpPr>
        <p:spPr/>
        <p:txBody>
          <a:bodyPr/>
          <a:lstStyle/>
          <a:p>
            <a:r>
              <a:rPr lang="en-GB" dirty="0"/>
              <a:t>Industrial Revolution in Manchester </a:t>
            </a:r>
          </a:p>
        </p:txBody>
      </p:sp>
      <p:sp>
        <p:nvSpPr>
          <p:cNvPr id="3" name="Text Placeholder 2">
            <a:extLst>
              <a:ext uri="{FF2B5EF4-FFF2-40B4-BE49-F238E27FC236}">
                <a16:creationId xmlns:a16="http://schemas.microsoft.com/office/drawing/2014/main" id="{0FE18515-AC96-5D7A-F6CE-A5D26FEFBA8C}"/>
              </a:ext>
            </a:extLst>
          </p:cNvPr>
          <p:cNvSpPr>
            <a:spLocks noGrp="1"/>
          </p:cNvSpPr>
          <p:nvPr>
            <p:ph type="body" sz="quarter" idx="10"/>
          </p:nvPr>
        </p:nvSpPr>
        <p:spPr/>
        <p:txBody>
          <a:bodyPr/>
          <a:lstStyle/>
          <a:p>
            <a:r>
              <a:rPr lang="en-GB" sz="2400" b="1" dirty="0">
                <a:latin typeface="Arial" panose="020B0604020202020204" pitchFamily="34" charset="0"/>
                <a:cs typeface="Arial" panose="020B0604020202020204" pitchFamily="34" charset="0"/>
              </a:rPr>
              <a:t>Key Stage 3: </a:t>
            </a:r>
            <a:r>
              <a:rPr lang="en-GB" sz="2400" dirty="0">
                <a:latin typeface="Arial" panose="020B0604020202020204" pitchFamily="34" charset="0"/>
                <a:cs typeface="Arial" panose="020B0604020202020204" pitchFamily="34" charset="0"/>
              </a:rPr>
              <a:t>History</a:t>
            </a:r>
          </a:p>
          <a:p>
            <a:endParaRPr lang="en-US" dirty="0"/>
          </a:p>
        </p:txBody>
      </p:sp>
      <p:sp>
        <p:nvSpPr>
          <p:cNvPr id="4" name="Content Placeholder 3">
            <a:extLst>
              <a:ext uri="{FF2B5EF4-FFF2-40B4-BE49-F238E27FC236}">
                <a16:creationId xmlns:a16="http://schemas.microsoft.com/office/drawing/2014/main" id="{42972B48-4C87-2BCC-9FF1-3C404CE49654}"/>
              </a:ext>
            </a:extLst>
          </p:cNvPr>
          <p:cNvSpPr>
            <a:spLocks noGrp="1"/>
          </p:cNvSpPr>
          <p:nvPr>
            <p:ph idx="1"/>
          </p:nvPr>
        </p:nvSpPr>
        <p:spPr/>
        <p:txBody>
          <a:bodyPr/>
          <a:lstStyle/>
          <a:p>
            <a:pPr>
              <a:defRPr/>
            </a:pPr>
            <a:r>
              <a:rPr lang="en-GB" sz="2000" b="1" dirty="0">
                <a:latin typeface="Arial" panose="020B0604020202020204" pitchFamily="34" charset="0"/>
                <a:cs typeface="Arial" panose="020B0604020202020204" pitchFamily="34" charset="0"/>
              </a:rPr>
              <a:t>Learning Aims and Outcomes</a:t>
            </a:r>
          </a:p>
          <a:p>
            <a:pPr>
              <a:defRPr/>
            </a:pPr>
            <a:endParaRPr lang="en-GB" sz="1100" dirty="0">
              <a:latin typeface="Arial" panose="020B0604020202020204" pitchFamily="34" charset="0"/>
              <a:cs typeface="Arial" panose="020B0604020202020204" pitchFamily="34" charset="0"/>
            </a:endParaRPr>
          </a:p>
          <a:p>
            <a:pPr marL="401389" indent="-401389">
              <a:buFont typeface="Arial" pitchFamily="34" charset="0"/>
              <a:buChar char="•"/>
              <a:defRPr/>
            </a:pPr>
            <a:r>
              <a:rPr lang="en-GB" sz="2000" dirty="0">
                <a:latin typeface="Arial" panose="020B0604020202020204" pitchFamily="34" charset="0"/>
                <a:cs typeface="Arial" panose="020B0604020202020204" pitchFamily="34" charset="0"/>
              </a:rPr>
              <a:t>To identify what students already know about the Industrial Revolution</a:t>
            </a:r>
          </a:p>
          <a:p>
            <a:pPr marL="401389" indent="-401389">
              <a:buFont typeface="Arial" pitchFamily="34" charset="0"/>
              <a:buChar char="•"/>
              <a:defRPr/>
            </a:pPr>
            <a:r>
              <a:rPr lang="en-GB" sz="2000" dirty="0">
                <a:latin typeface="Arial" panose="020B0604020202020204" pitchFamily="34" charset="0"/>
                <a:cs typeface="Arial" panose="020B0604020202020204" pitchFamily="34" charset="0"/>
              </a:rPr>
              <a:t>To explore traditional interpretations of the Industrial Revolution</a:t>
            </a:r>
          </a:p>
          <a:p>
            <a:pPr>
              <a:defRPr/>
            </a:pPr>
            <a:endParaRPr lang="en-GB" sz="1100" dirty="0">
              <a:latin typeface="Arial" panose="020B0604020202020204" pitchFamily="34" charset="0"/>
              <a:cs typeface="Arial" panose="020B0604020202020204" pitchFamily="34" charset="0"/>
            </a:endParaRPr>
          </a:p>
          <a:p>
            <a:pPr>
              <a:defRPr/>
            </a:pPr>
            <a:r>
              <a:rPr lang="en-GB" sz="1400" dirty="0">
                <a:latin typeface="Arial" panose="020B0604020202020204" pitchFamily="34" charset="0"/>
                <a:cs typeface="Arial" panose="020B0604020202020204" pitchFamily="34" charset="0"/>
              </a:rPr>
              <a:t>This </a:t>
            </a:r>
            <a:r>
              <a:rPr lang="en-GB" sz="1400" dirty="0" err="1">
                <a:latin typeface="Arial" panose="020B0604020202020204" pitchFamily="34" charset="0"/>
                <a:cs typeface="Arial" panose="020B0604020202020204" pitchFamily="34" charset="0"/>
              </a:rPr>
              <a:t>Powerpoint</a:t>
            </a:r>
            <a:r>
              <a:rPr lang="en-GB" sz="1400" dirty="0">
                <a:latin typeface="Arial" panose="020B0604020202020204" pitchFamily="34" charset="0"/>
                <a:cs typeface="Arial" panose="020B0604020202020204" pitchFamily="34" charset="0"/>
              </a:rPr>
              <a:t> relates to the </a:t>
            </a:r>
            <a:r>
              <a:rPr lang="en-GB" sz="1400" dirty="0">
                <a:latin typeface="Arial" panose="020B0604020202020204" pitchFamily="34" charset="0"/>
                <a:cs typeface="Arial" panose="020B0604020202020204" pitchFamily="34" charset="0"/>
                <a:hlinkClick r:id="rId2"/>
              </a:rPr>
              <a:t>Teaching Activity: ‘Mills and Factories were the only basis for the Industrial Revolution in Manchester’</a:t>
            </a:r>
            <a:endParaRPr lang="en-GB" sz="1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68743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314C7-8858-E3CB-4E6C-996C8DAA0D45}"/>
              </a:ext>
            </a:extLst>
          </p:cNvPr>
          <p:cNvSpPr>
            <a:spLocks noGrp="1"/>
          </p:cNvSpPr>
          <p:nvPr>
            <p:ph type="title"/>
          </p:nvPr>
        </p:nvSpPr>
        <p:spPr/>
        <p:txBody>
          <a:bodyPr>
            <a:normAutofit/>
          </a:bodyPr>
          <a:lstStyle/>
          <a:p>
            <a:pPr>
              <a:defRPr/>
            </a:pPr>
            <a:r>
              <a:rPr lang="en-GB" sz="3200" b="1" dirty="0">
                <a:latin typeface="Arial" panose="020B0604020202020204" pitchFamily="34" charset="0"/>
                <a:cs typeface="Arial" panose="020B0604020202020204" pitchFamily="34" charset="0"/>
              </a:rPr>
              <a:t>Lesson 2: Source 2 - Glossary</a:t>
            </a:r>
          </a:p>
        </p:txBody>
      </p:sp>
      <p:grpSp>
        <p:nvGrpSpPr>
          <p:cNvPr id="4" name="Washi">
            <a:extLst>
              <a:ext uri="{FF2B5EF4-FFF2-40B4-BE49-F238E27FC236}">
                <a16:creationId xmlns:a16="http://schemas.microsoft.com/office/drawing/2014/main" id="{07C91317-9A1B-0498-82A9-B5A856A87317}"/>
              </a:ext>
              <a:ext uri="{C183D7F6-B498-43B3-948B-1728B52AA6E4}">
                <adec:decorative xmlns:adec="http://schemas.microsoft.com/office/drawing/2017/decorative" val="1"/>
              </a:ext>
            </a:extLst>
          </p:cNvPr>
          <p:cNvGrpSpPr/>
          <p:nvPr/>
        </p:nvGrpSpPr>
        <p:grpSpPr>
          <a:xfrm>
            <a:off x="4222835" y="1474217"/>
            <a:ext cx="1926106" cy="1190351"/>
            <a:chOff x="7291968" y="1187763"/>
            <a:chExt cx="1576061" cy="916362"/>
          </a:xfrm>
        </p:grpSpPr>
        <p:sp>
          <p:nvSpPr>
            <p:cNvPr id="6" name="Picture 9">
              <a:extLst>
                <a:ext uri="{FF2B5EF4-FFF2-40B4-BE49-F238E27FC236}">
                  <a16:creationId xmlns:a16="http://schemas.microsoft.com/office/drawing/2014/main" id="{12A6BDA1-6F76-763B-2013-9CDD6F477464}"/>
                </a:ext>
                <a:ext uri="{C183D7F6-B498-43B3-948B-1728B52AA6E4}">
                  <adec:decorative xmlns:adec="http://schemas.microsoft.com/office/drawing/2017/decorative" val="1"/>
                </a:ext>
              </a:extLst>
            </p:cNvPr>
            <p:cNvSpPr/>
            <p:nvPr/>
          </p:nvSpPr>
          <p:spPr>
            <a:xfrm>
              <a:off x="7291968" y="1187763"/>
              <a:ext cx="1576061" cy="916362"/>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7AAF3DCD-90D3-E25B-034A-1BB231489801}"/>
                </a:ext>
              </a:extLst>
            </p:cNvPr>
            <p:cNvSpPr txBox="1">
              <a:spLocks/>
            </p:cNvSpPr>
            <p:nvPr/>
          </p:nvSpPr>
          <p:spPr>
            <a:xfrm>
              <a:off x="7410140" y="1287144"/>
              <a:ext cx="1457889" cy="68231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000" b="1" dirty="0">
                  <a:latin typeface="Arial" panose="020B0604020202020204" pitchFamily="34" charset="0"/>
                  <a:cs typeface="Arial" panose="020B0604020202020204" pitchFamily="34" charset="0"/>
                </a:rPr>
                <a:t>Resembles</a:t>
              </a:r>
            </a:p>
            <a:p>
              <a:pPr lvl="0"/>
              <a:r>
                <a:rPr lang="en-US" sz="2000" b="0" dirty="0">
                  <a:latin typeface="Arial" panose="020B0604020202020204" pitchFamily="34" charset="0"/>
                  <a:cs typeface="Arial" panose="020B0604020202020204" pitchFamily="34" charset="0"/>
                </a:rPr>
                <a:t>Looks like</a:t>
              </a:r>
            </a:p>
          </p:txBody>
        </p:sp>
      </p:grpSp>
      <p:grpSp>
        <p:nvGrpSpPr>
          <p:cNvPr id="8" name="Washi">
            <a:extLst>
              <a:ext uri="{FF2B5EF4-FFF2-40B4-BE49-F238E27FC236}">
                <a16:creationId xmlns:a16="http://schemas.microsoft.com/office/drawing/2014/main" id="{80F074AD-C6E4-0D9F-D994-9A748FFC6726}"/>
              </a:ext>
              <a:ext uri="{C183D7F6-B498-43B3-948B-1728B52AA6E4}">
                <adec:decorative xmlns:adec="http://schemas.microsoft.com/office/drawing/2017/decorative" val="1"/>
              </a:ext>
            </a:extLst>
          </p:cNvPr>
          <p:cNvGrpSpPr/>
          <p:nvPr/>
        </p:nvGrpSpPr>
        <p:grpSpPr>
          <a:xfrm>
            <a:off x="6595442" y="1792532"/>
            <a:ext cx="2328862" cy="1280997"/>
            <a:chOff x="9351354" y="338029"/>
            <a:chExt cx="2328862" cy="1280997"/>
          </a:xfrm>
        </p:grpSpPr>
        <p:sp>
          <p:nvSpPr>
            <p:cNvPr id="9" name="Washi">
              <a:extLst>
                <a:ext uri="{FF2B5EF4-FFF2-40B4-BE49-F238E27FC236}">
                  <a16:creationId xmlns:a16="http://schemas.microsoft.com/office/drawing/2014/main" id="{98DEC076-C4F9-70B4-1165-F74AF0C0B5A2}"/>
                </a:ext>
                <a:ext uri="{C183D7F6-B498-43B3-948B-1728B52AA6E4}">
                  <adec:decorative xmlns:adec="http://schemas.microsoft.com/office/drawing/2017/decorative" val="1"/>
                </a:ext>
              </a:extLst>
            </p:cNvPr>
            <p:cNvSpPr txBox="1">
              <a:spLocks/>
            </p:cNvSpPr>
            <p:nvPr/>
          </p:nvSpPr>
          <p:spPr>
            <a:xfrm>
              <a:off x="9351354" y="338029"/>
              <a:ext cx="2328862" cy="1280997"/>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Text Placeholder">
              <a:extLst>
                <a:ext uri="{FF2B5EF4-FFF2-40B4-BE49-F238E27FC236}">
                  <a16:creationId xmlns:a16="http://schemas.microsoft.com/office/drawing/2014/main" id="{6D52C0C7-7AFF-2A40-7023-EEE0D6CCBC69}"/>
                </a:ext>
                <a:ext uri="{C183D7F6-B498-43B3-948B-1728B52AA6E4}">
                  <adec:decorative xmlns:adec="http://schemas.microsoft.com/office/drawing/2017/decorative" val="0"/>
                </a:ext>
              </a:extLst>
            </p:cNvPr>
            <p:cNvSpPr txBox="1">
              <a:spLocks/>
            </p:cNvSpPr>
            <p:nvPr/>
          </p:nvSpPr>
          <p:spPr>
            <a:xfrm rot="21383919">
              <a:off x="9600931" y="597554"/>
              <a:ext cx="2058987" cy="71102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000" b="1" dirty="0">
                  <a:latin typeface="Arial" panose="020B0604020202020204" pitchFamily="34" charset="0"/>
                  <a:cs typeface="Arial" panose="020B0604020202020204" pitchFamily="34" charset="0"/>
                </a:rPr>
                <a:t>Spindles</a:t>
              </a:r>
            </a:p>
            <a:p>
              <a:pPr lvl="0"/>
              <a:r>
                <a:rPr lang="en-US" sz="2000" b="0" dirty="0">
                  <a:latin typeface="Arial" panose="020B0604020202020204" pitchFamily="34" charset="0"/>
                  <a:cs typeface="Arial" panose="020B0604020202020204" pitchFamily="34" charset="0"/>
                </a:rPr>
                <a:t>Part of a loom</a:t>
              </a:r>
            </a:p>
          </p:txBody>
        </p:sp>
      </p:grpSp>
      <p:grpSp>
        <p:nvGrpSpPr>
          <p:cNvPr id="14" name="Washi">
            <a:extLst>
              <a:ext uri="{FF2B5EF4-FFF2-40B4-BE49-F238E27FC236}">
                <a16:creationId xmlns:a16="http://schemas.microsoft.com/office/drawing/2014/main" id="{419148A4-4AE1-43D1-26C8-A44963D76772}"/>
              </a:ext>
              <a:ext uri="{C183D7F6-B498-43B3-948B-1728B52AA6E4}">
                <adec:decorative xmlns:adec="http://schemas.microsoft.com/office/drawing/2017/decorative" val="1"/>
              </a:ext>
            </a:extLst>
          </p:cNvPr>
          <p:cNvGrpSpPr/>
          <p:nvPr/>
        </p:nvGrpSpPr>
        <p:grpSpPr>
          <a:xfrm>
            <a:off x="3482444" y="3553148"/>
            <a:ext cx="1480781" cy="1127024"/>
            <a:chOff x="7575430" y="2506395"/>
            <a:chExt cx="1818127" cy="1127024"/>
          </a:xfrm>
        </p:grpSpPr>
        <p:pic>
          <p:nvPicPr>
            <p:cNvPr id="15" name="Washi">
              <a:extLst>
                <a:ext uri="{FF2B5EF4-FFF2-40B4-BE49-F238E27FC236}">
                  <a16:creationId xmlns:a16="http://schemas.microsoft.com/office/drawing/2014/main" id="{DB33D072-410C-D1B4-A571-34476676BBE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75430" y="2506395"/>
              <a:ext cx="1818127" cy="1127024"/>
            </a:xfrm>
            <a:prstGeom prst="rect">
              <a:avLst/>
            </a:prstGeom>
          </p:spPr>
        </p:pic>
        <p:sp>
          <p:nvSpPr>
            <p:cNvPr id="16" name="Text Placeholder">
              <a:extLst>
                <a:ext uri="{FF2B5EF4-FFF2-40B4-BE49-F238E27FC236}">
                  <a16:creationId xmlns:a16="http://schemas.microsoft.com/office/drawing/2014/main" id="{69EC6AF6-1561-C1BF-C6D8-398DAE926348}"/>
                </a:ext>
              </a:extLst>
            </p:cNvPr>
            <p:cNvSpPr txBox="1">
              <a:spLocks/>
            </p:cNvSpPr>
            <p:nvPr/>
          </p:nvSpPr>
          <p:spPr>
            <a:xfrm>
              <a:off x="7575432" y="2630367"/>
              <a:ext cx="1818125" cy="865785"/>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r>
                <a:rPr lang="en-US" sz="2000" b="1" dirty="0" err="1">
                  <a:latin typeface="Arial" panose="020B0604020202020204" pitchFamily="34" charset="0"/>
                  <a:cs typeface="Arial" panose="020B0604020202020204" pitchFamily="34" charset="0"/>
                </a:rPr>
                <a:t>Thrashin</a:t>
              </a:r>
              <a:endParaRPr lang="en-US" sz="2000" b="1" dirty="0">
                <a:latin typeface="Arial" panose="020B0604020202020204" pitchFamily="34" charset="0"/>
                <a:cs typeface="Arial" panose="020B0604020202020204" pitchFamily="34" charset="0"/>
              </a:endParaRPr>
            </a:p>
            <a:p>
              <a:pPr lvl="0" algn="ctr"/>
              <a:r>
                <a:rPr lang="en-US" sz="2000" dirty="0">
                  <a:latin typeface="Arial" panose="020B0604020202020204" pitchFamily="34" charset="0"/>
                  <a:cs typeface="Arial" panose="020B0604020202020204" pitchFamily="34" charset="0"/>
                </a:rPr>
                <a:t>Hitting</a:t>
              </a:r>
              <a:endParaRPr lang="en-GB" sz="2000" dirty="0">
                <a:latin typeface="Arial" panose="020B0604020202020204" pitchFamily="34" charset="0"/>
                <a:cs typeface="Arial" panose="020B0604020202020204" pitchFamily="34" charset="0"/>
              </a:endParaRPr>
            </a:p>
          </p:txBody>
        </p:sp>
      </p:grpSp>
      <p:grpSp>
        <p:nvGrpSpPr>
          <p:cNvPr id="17" name="Washi">
            <a:extLst>
              <a:ext uri="{FF2B5EF4-FFF2-40B4-BE49-F238E27FC236}">
                <a16:creationId xmlns:a16="http://schemas.microsoft.com/office/drawing/2014/main" id="{74B87F82-F4A1-4C3F-C687-BD3C7265A797}"/>
              </a:ext>
              <a:ext uri="{C183D7F6-B498-43B3-948B-1728B52AA6E4}">
                <adec:decorative xmlns:adec="http://schemas.microsoft.com/office/drawing/2017/decorative" val="1"/>
              </a:ext>
            </a:extLst>
          </p:cNvPr>
          <p:cNvGrpSpPr/>
          <p:nvPr/>
        </p:nvGrpSpPr>
        <p:grpSpPr>
          <a:xfrm>
            <a:off x="1904744" y="2050417"/>
            <a:ext cx="1674893" cy="1272700"/>
            <a:chOff x="5757323" y="-875446"/>
            <a:chExt cx="1674893" cy="1272700"/>
          </a:xfrm>
        </p:grpSpPr>
        <p:sp>
          <p:nvSpPr>
            <p:cNvPr id="18" name="Picture 9">
              <a:extLst>
                <a:ext uri="{FF2B5EF4-FFF2-40B4-BE49-F238E27FC236}">
                  <a16:creationId xmlns:a16="http://schemas.microsoft.com/office/drawing/2014/main" id="{A1EC0474-2780-6CAA-D086-AB7A407F0D5A}"/>
                </a:ext>
                <a:ext uri="{C183D7F6-B498-43B3-948B-1728B52AA6E4}">
                  <adec:decorative xmlns:adec="http://schemas.microsoft.com/office/drawing/2017/decorative" val="1"/>
                </a:ext>
              </a:extLst>
            </p:cNvPr>
            <p:cNvSpPr/>
            <p:nvPr/>
          </p:nvSpPr>
          <p:spPr>
            <a:xfrm rot="10800000" flipV="1">
              <a:off x="5757323" y="-856470"/>
              <a:ext cx="1674893" cy="1253724"/>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19" name="Text Placeholder">
              <a:extLst>
                <a:ext uri="{FF2B5EF4-FFF2-40B4-BE49-F238E27FC236}">
                  <a16:creationId xmlns:a16="http://schemas.microsoft.com/office/drawing/2014/main" id="{B9513609-98B7-3D91-8A35-1B9540D74742}"/>
                </a:ext>
              </a:extLst>
            </p:cNvPr>
            <p:cNvSpPr txBox="1">
              <a:spLocks/>
            </p:cNvSpPr>
            <p:nvPr/>
          </p:nvSpPr>
          <p:spPr>
            <a:xfrm rot="21383919">
              <a:off x="5902702" y="-875446"/>
              <a:ext cx="1349252" cy="1183733"/>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000" b="1" dirty="0" err="1">
                  <a:latin typeface="Arial" panose="020B0604020202020204" pitchFamily="34" charset="0"/>
                  <a:cs typeface="Arial" panose="020B0604020202020204" pitchFamily="34" charset="0"/>
                </a:rPr>
                <a:t>Vapours</a:t>
              </a:r>
              <a:endParaRPr lang="en-US" sz="2000" dirty="0">
                <a:latin typeface="Arial" panose="020B0604020202020204" pitchFamily="34" charset="0"/>
                <a:cs typeface="Arial" panose="020B0604020202020204" pitchFamily="34" charset="0"/>
              </a:endParaRPr>
            </a:p>
            <a:p>
              <a:pPr lvl="0"/>
              <a:r>
                <a:rPr lang="en-US" sz="2000" b="0" dirty="0">
                  <a:latin typeface="Arial" panose="020B0604020202020204" pitchFamily="34" charset="0"/>
                  <a:cs typeface="Arial" panose="020B0604020202020204" pitchFamily="34" charset="0"/>
                </a:rPr>
                <a:t>Smells</a:t>
              </a:r>
            </a:p>
          </p:txBody>
        </p:sp>
      </p:grpSp>
      <p:grpSp>
        <p:nvGrpSpPr>
          <p:cNvPr id="26" name="Washi">
            <a:extLst>
              <a:ext uri="{FF2B5EF4-FFF2-40B4-BE49-F238E27FC236}">
                <a16:creationId xmlns:a16="http://schemas.microsoft.com/office/drawing/2014/main" id="{24338E78-C90D-9F83-F8D3-6C4E5AAE078F}"/>
              </a:ext>
              <a:ext uri="{C183D7F6-B498-43B3-948B-1728B52AA6E4}">
                <adec:decorative xmlns:adec="http://schemas.microsoft.com/office/drawing/2017/decorative" val="1"/>
              </a:ext>
            </a:extLst>
          </p:cNvPr>
          <p:cNvGrpSpPr/>
          <p:nvPr/>
        </p:nvGrpSpPr>
        <p:grpSpPr>
          <a:xfrm>
            <a:off x="5335558" y="3455206"/>
            <a:ext cx="3786437" cy="1322907"/>
            <a:chOff x="7527443" y="1418827"/>
            <a:chExt cx="3786437" cy="1322907"/>
          </a:xfrm>
        </p:grpSpPr>
        <p:pic>
          <p:nvPicPr>
            <p:cNvPr id="27" name="Picture 26">
              <a:extLst>
                <a:ext uri="{FF2B5EF4-FFF2-40B4-BE49-F238E27FC236}">
                  <a16:creationId xmlns:a16="http://schemas.microsoft.com/office/drawing/2014/main" id="{DCA75B0A-9963-560D-7BD2-FCC1DE0441A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27443" y="1418827"/>
              <a:ext cx="3786437" cy="1322907"/>
            </a:xfrm>
            <a:prstGeom prst="rect">
              <a:avLst/>
            </a:prstGeom>
          </p:spPr>
        </p:pic>
        <p:sp>
          <p:nvSpPr>
            <p:cNvPr id="28" name="Text Placeholder">
              <a:extLst>
                <a:ext uri="{FF2B5EF4-FFF2-40B4-BE49-F238E27FC236}">
                  <a16:creationId xmlns:a16="http://schemas.microsoft.com/office/drawing/2014/main" id="{9ABAD5F9-E854-B179-1F34-CAC09BAC5E4D}"/>
                </a:ext>
              </a:extLst>
            </p:cNvPr>
            <p:cNvSpPr txBox="1">
              <a:spLocks/>
            </p:cNvSpPr>
            <p:nvPr/>
          </p:nvSpPr>
          <p:spPr>
            <a:xfrm>
              <a:off x="7750934" y="1636280"/>
              <a:ext cx="3339454" cy="85693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000" b="1" dirty="0">
                  <a:latin typeface="Arial" panose="020B0604020202020204" pitchFamily="34" charset="0"/>
                  <a:cs typeface="Arial" panose="020B0604020202020204" pitchFamily="34" charset="0"/>
                </a:rPr>
                <a:t>Looms</a:t>
              </a:r>
            </a:p>
            <a:p>
              <a:pPr lvl="0"/>
              <a:r>
                <a:rPr lang="en-US" sz="2000" b="0" dirty="0">
                  <a:latin typeface="Arial" panose="020B0604020202020204" pitchFamily="34" charset="0"/>
                  <a:cs typeface="Arial" panose="020B0604020202020204" pitchFamily="34" charset="0"/>
                </a:rPr>
                <a:t>Machines used to make cotton</a:t>
              </a:r>
            </a:p>
          </p:txBody>
        </p:sp>
      </p:grpSp>
    </p:spTree>
    <p:extLst>
      <p:ext uri="{BB962C8B-B14F-4D97-AF65-F5344CB8AC3E}">
        <p14:creationId xmlns:p14="http://schemas.microsoft.com/office/powerpoint/2010/main" val="3592318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r>
              <a:rPr lang="en-GB" b="1" dirty="0">
                <a:latin typeface="Arial" panose="020B0604020202020204" pitchFamily="34" charset="0"/>
                <a:cs typeface="Arial" panose="020B0604020202020204" pitchFamily="34" charset="0"/>
              </a:rPr>
              <a:t>Lesson </a:t>
            </a:r>
            <a:r>
              <a:rPr lang="en-GB" dirty="0">
                <a:cs typeface="Arial" panose="020B0604020202020204" pitchFamily="34" charset="0"/>
              </a:rPr>
              <a:t>2 - </a:t>
            </a:r>
            <a:r>
              <a:rPr lang="en-GB" b="1" dirty="0">
                <a:latin typeface="Arial" panose="020B0604020202020204" pitchFamily="34" charset="0"/>
                <a:cs typeface="Arial" panose="020B0604020202020204" pitchFamily="34" charset="0"/>
              </a:rPr>
              <a:t>What are the traditional interpretations of the Industrial Revolution? Where did they come from? </a:t>
            </a:r>
            <a:r>
              <a:rPr lang="en-GB" b="1"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pic>
        <p:nvPicPr>
          <p:cNvPr id="4" name="Picture 11" descr="Decorative shape">
            <a:extLst>
              <a:ext uri="{FF2B5EF4-FFF2-40B4-BE49-F238E27FC236}">
                <a16:creationId xmlns:a16="http://schemas.microsoft.com/office/drawing/2014/main" id="{9148DE1A-55D8-ED65-E8DD-B7B7C7553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885" y="1249974"/>
            <a:ext cx="10808085" cy="5242900"/>
          </a:xfrm>
          <a:prstGeom prst="rect">
            <a:avLst/>
          </a:prstGeom>
        </p:spPr>
      </p:pic>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934905" y="1657350"/>
            <a:ext cx="9890572" cy="4103369"/>
          </a:xfrm>
        </p:spPr>
        <p:txBody>
          <a:bodyPr/>
          <a:lstStyle/>
          <a:p>
            <a:r>
              <a:rPr lang="en-GB" sz="2400" dirty="0">
                <a:latin typeface="Arial" panose="020B0604020202020204" pitchFamily="34" charset="0"/>
                <a:cs typeface="Arial" panose="020B0604020202020204" pitchFamily="34" charset="0"/>
              </a:rPr>
              <a:t>Complete columns 2 and 3 of your </a:t>
            </a:r>
            <a:r>
              <a:rPr lang="en-GB" sz="2400" b="1" dirty="0">
                <a:latin typeface="Arial" panose="020B0604020202020204" pitchFamily="34" charset="0"/>
                <a:cs typeface="Arial" panose="020B0604020202020204" pitchFamily="34" charset="0"/>
              </a:rPr>
              <a:t>Interpretations Table</a:t>
            </a:r>
          </a:p>
          <a:p>
            <a:endParaRPr lang="en-GB" sz="2400" b="1" dirty="0">
              <a:latin typeface="Arial" panose="020B0604020202020204" pitchFamily="34" charset="0"/>
              <a:cs typeface="Arial" panose="020B0604020202020204" pitchFamily="34" charset="0"/>
            </a:endParaRPr>
          </a:p>
          <a:p>
            <a:pPr marL="342891" indent="-342891">
              <a:spcBef>
                <a:spcPts val="1200"/>
              </a:spcBef>
              <a:spcAft>
                <a:spcPts val="1200"/>
              </a:spcAft>
              <a:buFont typeface="Arial" panose="020B0604020202020204" pitchFamily="34" charset="0"/>
              <a:buChar char="•"/>
            </a:pPr>
            <a:r>
              <a:rPr lang="en-GB" sz="2400" b="1" dirty="0">
                <a:latin typeface="Arial" panose="020B0604020202020204" pitchFamily="34" charset="0"/>
                <a:cs typeface="Arial" panose="020B0604020202020204" pitchFamily="34" charset="0"/>
              </a:rPr>
              <a:t>What can you learn about the Industrial Revolution from these accounts?</a:t>
            </a:r>
          </a:p>
          <a:p>
            <a:pPr marL="342891" indent="-342891">
              <a:spcBef>
                <a:spcPts val="1200"/>
              </a:spcBef>
              <a:spcAft>
                <a:spcPts val="1200"/>
              </a:spcAft>
              <a:buFont typeface="Arial" panose="020B0604020202020204" pitchFamily="34" charset="0"/>
              <a:buChar char="•"/>
            </a:pPr>
            <a:r>
              <a:rPr lang="en-GB" sz="2400" b="1" dirty="0">
                <a:latin typeface="Arial" panose="020B0604020202020204" pitchFamily="34" charset="0"/>
                <a:cs typeface="Arial" panose="020B0604020202020204" pitchFamily="34" charset="0"/>
              </a:rPr>
              <a:t>What are the interpretations being provided by these visitors to Manchester? (What’s their version of the Industrial Revolution?)</a:t>
            </a:r>
          </a:p>
          <a:p>
            <a:pPr marL="342891" indent="-342891">
              <a:spcBef>
                <a:spcPts val="1200"/>
              </a:spcBef>
              <a:spcAft>
                <a:spcPts val="1200"/>
              </a:spcAft>
              <a:buFont typeface="Arial" panose="020B0604020202020204" pitchFamily="34" charset="0"/>
              <a:buChar char="•"/>
            </a:pPr>
            <a:r>
              <a:rPr lang="en-GB" sz="2400" b="1" dirty="0">
                <a:latin typeface="Arial" panose="020B0604020202020204" pitchFamily="34" charset="0"/>
                <a:cs typeface="Arial" panose="020B0604020202020204" pitchFamily="34" charset="0"/>
              </a:rPr>
              <a:t>How rich or poor do you think the people who wrote these descriptions were?</a:t>
            </a:r>
          </a:p>
          <a:p>
            <a:endParaRPr lang="en-GB" sz="24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1112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r>
              <a:rPr lang="en-GB" b="1" dirty="0">
                <a:latin typeface="Arial" panose="020B0604020202020204" pitchFamily="34" charset="0"/>
                <a:cs typeface="Arial" panose="020B0604020202020204" pitchFamily="34" charset="0"/>
              </a:rPr>
              <a:t>Lesson </a:t>
            </a:r>
            <a:r>
              <a:rPr lang="en-GB" dirty="0">
                <a:cs typeface="Arial" panose="020B0604020202020204" pitchFamily="34" charset="0"/>
              </a:rPr>
              <a:t>2 - </a:t>
            </a:r>
            <a:r>
              <a:rPr lang="en-GB" sz="3200" b="1" dirty="0">
                <a:latin typeface="Arial" panose="020B0604020202020204" pitchFamily="34" charset="0"/>
                <a:cs typeface="Arial" panose="020B0604020202020204" pitchFamily="34" charset="0"/>
              </a:rPr>
              <a:t>What are traditional interpretations of levels of wealth during the Industrial Revolution? </a:t>
            </a:r>
            <a:r>
              <a:rPr lang="en-GB" sz="3200" b="1" dirty="0">
                <a:solidFill>
                  <a:schemeClr val="bg1"/>
                </a:solidFill>
                <a:latin typeface="Arial" panose="020B0604020202020204" pitchFamily="34" charset="0"/>
                <a:cs typeface="Arial" panose="020B0604020202020204" pitchFamily="34" charset="0"/>
              </a:rPr>
              <a:t>2</a:t>
            </a:r>
            <a:endParaRPr lang="en-US" dirty="0">
              <a:solidFill>
                <a:schemeClr val="bg1"/>
              </a:solidFill>
            </a:endParaRPr>
          </a:p>
        </p:txBody>
      </p:sp>
      <p:pic>
        <p:nvPicPr>
          <p:cNvPr id="4" name="Picture 11" descr="Decorative shape">
            <a:extLst>
              <a:ext uri="{FF2B5EF4-FFF2-40B4-BE49-F238E27FC236}">
                <a16:creationId xmlns:a16="http://schemas.microsoft.com/office/drawing/2014/main" id="{9148DE1A-55D8-ED65-E8DD-B7B7C75534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885" y="1249974"/>
            <a:ext cx="10510717" cy="3437177"/>
          </a:xfrm>
          <a:prstGeom prst="rect">
            <a:avLst/>
          </a:prstGeom>
        </p:spPr>
      </p:pic>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1299398" y="1899139"/>
            <a:ext cx="9161585" cy="2341786"/>
          </a:xfrm>
        </p:spPr>
        <p:txBody>
          <a:bodyPr/>
          <a:lstStyle/>
          <a:p>
            <a:r>
              <a:rPr lang="en-GB" sz="2400" dirty="0">
                <a:latin typeface="Arial" panose="020B0604020202020204" pitchFamily="34" charset="0"/>
                <a:cs typeface="Arial" panose="020B0604020202020204" pitchFamily="34" charset="0"/>
              </a:rPr>
              <a:t>Look at the additional information in </a:t>
            </a:r>
            <a:r>
              <a:rPr lang="en-GB" sz="2400" dirty="0">
                <a:latin typeface="Arial" panose="020B0604020202020204" pitchFamily="34" charset="0"/>
                <a:cs typeface="Arial" panose="020B0604020202020204" pitchFamily="34" charset="0"/>
                <a:hlinkClick r:id="rId5"/>
              </a:rPr>
              <a:t>Lesson 2 – Images of Victorian families</a:t>
            </a:r>
            <a:r>
              <a:rPr lang="en-GB" sz="2400" dirty="0">
                <a:latin typeface="Arial" panose="020B0604020202020204" pitchFamily="34" charset="0"/>
                <a:cs typeface="Arial" panose="020B0604020202020204" pitchFamily="34" charset="0"/>
              </a:rPr>
              <a:t>.</a:t>
            </a:r>
            <a:r>
              <a:rPr lang="en-GB" sz="2400" dirty="0">
                <a:solidFill>
                  <a:srgbClr val="FF0000"/>
                </a:solidFill>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Try to imagine the level of wealth of each of the families you’ve looked at.</a:t>
            </a:r>
          </a:p>
          <a:p>
            <a:r>
              <a:rPr lang="en-GB" sz="2400" dirty="0">
                <a:latin typeface="Arial" panose="020B0604020202020204" pitchFamily="34" charset="0"/>
                <a:cs typeface="Arial" panose="020B0604020202020204" pitchFamily="34" charset="0"/>
              </a:rPr>
              <a:t>Place the images on a spectrum of rich to poor. </a:t>
            </a:r>
          </a:p>
          <a:p>
            <a:endParaRPr lang="en-GB" sz="2400" b="1" dirty="0">
              <a:latin typeface="Arial" panose="020B0604020202020204" pitchFamily="34" charset="0"/>
              <a:cs typeface="Arial" panose="020B0604020202020204" pitchFamily="34" charset="0"/>
            </a:endParaRPr>
          </a:p>
          <a:p>
            <a:endParaRPr lang="en-US" dirty="0"/>
          </a:p>
        </p:txBody>
      </p:sp>
      <p:grpSp>
        <p:nvGrpSpPr>
          <p:cNvPr id="5" name="Washi">
            <a:extLst>
              <a:ext uri="{FF2B5EF4-FFF2-40B4-BE49-F238E27FC236}">
                <a16:creationId xmlns:a16="http://schemas.microsoft.com/office/drawing/2014/main" id="{59E85891-CC2D-E526-ECC6-234BC8386089}"/>
              </a:ext>
              <a:ext uri="{C183D7F6-B498-43B3-948B-1728B52AA6E4}">
                <adec:decorative xmlns:adec="http://schemas.microsoft.com/office/drawing/2017/decorative" val="1"/>
              </a:ext>
            </a:extLst>
          </p:cNvPr>
          <p:cNvGrpSpPr/>
          <p:nvPr/>
        </p:nvGrpSpPr>
        <p:grpSpPr>
          <a:xfrm>
            <a:off x="3729943" y="5266683"/>
            <a:ext cx="1336214" cy="682686"/>
            <a:chOff x="7291968" y="1287145"/>
            <a:chExt cx="1093374" cy="525549"/>
          </a:xfrm>
        </p:grpSpPr>
        <p:sp>
          <p:nvSpPr>
            <p:cNvPr id="6" name="Picture 9">
              <a:extLst>
                <a:ext uri="{FF2B5EF4-FFF2-40B4-BE49-F238E27FC236}">
                  <a16:creationId xmlns:a16="http://schemas.microsoft.com/office/drawing/2014/main" id="{416AC5FA-E819-DF7B-50D4-6A211A55AD78}"/>
                </a:ext>
                <a:ext uri="{C183D7F6-B498-43B3-948B-1728B52AA6E4}">
                  <adec:decorative xmlns:adec="http://schemas.microsoft.com/office/drawing/2017/decorative" val="1"/>
                </a:ext>
              </a:extLst>
            </p:cNvPr>
            <p:cNvSpPr/>
            <p:nvPr/>
          </p:nvSpPr>
          <p:spPr>
            <a:xfrm>
              <a:off x="7291968" y="1287145"/>
              <a:ext cx="1093374" cy="525549"/>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441FCBC1-B964-B864-E542-E1ADEE77AA20}"/>
                </a:ext>
              </a:extLst>
            </p:cNvPr>
            <p:cNvSpPr txBox="1">
              <a:spLocks/>
            </p:cNvSpPr>
            <p:nvPr/>
          </p:nvSpPr>
          <p:spPr>
            <a:xfrm>
              <a:off x="7410140" y="1287145"/>
              <a:ext cx="975202" cy="52554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400" b="1" dirty="0">
                  <a:latin typeface="Arial" panose="020B0604020202020204" pitchFamily="34" charset="0"/>
                  <a:cs typeface="Arial" panose="020B0604020202020204" pitchFamily="34" charset="0"/>
                </a:rPr>
                <a:t>Rich?</a:t>
              </a:r>
              <a:endParaRPr lang="en-US" sz="2400" b="0" dirty="0">
                <a:latin typeface="Arial" panose="020B0604020202020204" pitchFamily="34" charset="0"/>
                <a:cs typeface="Arial" panose="020B0604020202020204" pitchFamily="34" charset="0"/>
              </a:endParaRPr>
            </a:p>
          </p:txBody>
        </p:sp>
      </p:grpSp>
      <p:grpSp>
        <p:nvGrpSpPr>
          <p:cNvPr id="8" name="Washi">
            <a:extLst>
              <a:ext uri="{FF2B5EF4-FFF2-40B4-BE49-F238E27FC236}">
                <a16:creationId xmlns:a16="http://schemas.microsoft.com/office/drawing/2014/main" id="{EFC197B6-C9E7-3CE7-B3C8-63743CCEEF04}"/>
              </a:ext>
              <a:ext uri="{C183D7F6-B498-43B3-948B-1728B52AA6E4}">
                <adec:decorative xmlns:adec="http://schemas.microsoft.com/office/drawing/2017/decorative" val="1"/>
              </a:ext>
            </a:extLst>
          </p:cNvPr>
          <p:cNvGrpSpPr/>
          <p:nvPr/>
        </p:nvGrpSpPr>
        <p:grpSpPr>
          <a:xfrm>
            <a:off x="5177902" y="5627744"/>
            <a:ext cx="1821987" cy="694390"/>
            <a:chOff x="7527443" y="1636280"/>
            <a:chExt cx="1821987" cy="694390"/>
          </a:xfrm>
        </p:grpSpPr>
        <p:pic>
          <p:nvPicPr>
            <p:cNvPr id="9" name="Picture 8">
              <a:extLst>
                <a:ext uri="{FF2B5EF4-FFF2-40B4-BE49-F238E27FC236}">
                  <a16:creationId xmlns:a16="http://schemas.microsoft.com/office/drawing/2014/main" id="{2045EB1E-E708-8252-6B06-11D8D70A821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27443" y="1636280"/>
              <a:ext cx="1821987" cy="694390"/>
            </a:xfrm>
            <a:prstGeom prst="rect">
              <a:avLst/>
            </a:prstGeom>
          </p:spPr>
        </p:pic>
        <p:sp>
          <p:nvSpPr>
            <p:cNvPr id="10" name="Text Placeholder">
              <a:extLst>
                <a:ext uri="{FF2B5EF4-FFF2-40B4-BE49-F238E27FC236}">
                  <a16:creationId xmlns:a16="http://schemas.microsoft.com/office/drawing/2014/main" id="{48E763A9-F30B-925D-2F87-C6FF2E3AD03A}"/>
                </a:ext>
              </a:extLst>
            </p:cNvPr>
            <p:cNvSpPr txBox="1">
              <a:spLocks/>
            </p:cNvSpPr>
            <p:nvPr/>
          </p:nvSpPr>
          <p:spPr>
            <a:xfrm>
              <a:off x="7750934" y="1636280"/>
              <a:ext cx="1598496" cy="69438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400" b="1" dirty="0">
                  <a:latin typeface="Arial" panose="020B0604020202020204" pitchFamily="34" charset="0"/>
                  <a:cs typeface="Arial" panose="020B0604020202020204" pitchFamily="34" charset="0"/>
                </a:rPr>
                <a:t>Or Poor?</a:t>
              </a:r>
            </a:p>
          </p:txBody>
        </p:sp>
      </p:grpSp>
    </p:spTree>
    <p:extLst>
      <p:ext uri="{BB962C8B-B14F-4D97-AF65-F5344CB8AC3E}">
        <p14:creationId xmlns:p14="http://schemas.microsoft.com/office/powerpoint/2010/main" val="3009289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r>
              <a:rPr lang="en-GB" b="1" dirty="0">
                <a:latin typeface="Arial" panose="020B0604020202020204" pitchFamily="34" charset="0"/>
                <a:cs typeface="Arial" panose="020B0604020202020204" pitchFamily="34" charset="0"/>
              </a:rPr>
              <a:t>Lesson </a:t>
            </a:r>
            <a:r>
              <a:rPr lang="en-GB" dirty="0">
                <a:cs typeface="Arial" panose="020B0604020202020204" pitchFamily="34" charset="0"/>
              </a:rPr>
              <a:t>2 - </a:t>
            </a:r>
            <a:r>
              <a:rPr lang="en-GB" sz="3200" b="1" dirty="0">
                <a:latin typeface="Arial" panose="020B0604020202020204" pitchFamily="34" charset="0"/>
                <a:cs typeface="Arial" panose="020B0604020202020204" pitchFamily="34" charset="0"/>
              </a:rPr>
              <a:t>How wealthy do you think this family </a:t>
            </a:r>
            <a:r>
              <a:rPr lang="en-GB" sz="3700" dirty="0">
                <a:latin typeface="Arial" panose="020B0604020202020204" pitchFamily="34" charset="0"/>
                <a:cs typeface="Arial" panose="020B0604020202020204" pitchFamily="34" charset="0"/>
              </a:rPr>
              <a:t>is? </a:t>
            </a:r>
            <a:r>
              <a:rPr lang="en-GB" sz="3700"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pic>
        <p:nvPicPr>
          <p:cNvPr id="7" name="Picture 2" descr="Black and white photo of Queen Victoria and her family in the garden at Osborne House">
            <a:extLst>
              <a:ext uri="{FF2B5EF4-FFF2-40B4-BE49-F238E27FC236}">
                <a16:creationId xmlns:a16="http://schemas.microsoft.com/office/drawing/2014/main" id="{60E638B3-4DB8-F80D-BA9A-B0C36CC69382}"/>
              </a:ext>
            </a:extLst>
          </p:cNvPr>
          <p:cNvPicPr>
            <a:picLocks noChangeAspect="1" noChangeArrowheads="1"/>
          </p:cNvPicPr>
          <p:nvPr/>
        </p:nvPicPr>
        <p:blipFill>
          <a:blip r:embed="rId3"/>
          <a:srcRect t="10197" b="10197"/>
          <a:stretch/>
        </p:blipFill>
        <p:spPr bwMode="auto">
          <a:xfrm>
            <a:off x="1561812" y="1420577"/>
            <a:ext cx="9068375" cy="490410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Washi">
            <a:extLst>
              <a:ext uri="{FF2B5EF4-FFF2-40B4-BE49-F238E27FC236}">
                <a16:creationId xmlns:a16="http://schemas.microsoft.com/office/drawing/2014/main" id="{9E49436C-A825-5F2A-CB73-3AC24000E54A}"/>
              </a:ext>
              <a:ext uri="{C183D7F6-B498-43B3-948B-1728B52AA6E4}">
                <adec:decorative xmlns:adec="http://schemas.microsoft.com/office/drawing/2017/decorative" val="1"/>
              </a:ext>
            </a:extLst>
          </p:cNvPr>
          <p:cNvGrpSpPr/>
          <p:nvPr/>
        </p:nvGrpSpPr>
        <p:grpSpPr>
          <a:xfrm>
            <a:off x="1097102" y="5437423"/>
            <a:ext cx="1336214" cy="682686"/>
            <a:chOff x="7291968" y="1287145"/>
            <a:chExt cx="1093374" cy="525549"/>
          </a:xfrm>
        </p:grpSpPr>
        <p:sp>
          <p:nvSpPr>
            <p:cNvPr id="9" name="Picture 9">
              <a:extLst>
                <a:ext uri="{FF2B5EF4-FFF2-40B4-BE49-F238E27FC236}">
                  <a16:creationId xmlns:a16="http://schemas.microsoft.com/office/drawing/2014/main" id="{3D6F2298-5E1D-EEC7-08E8-6645C3B7E6FD}"/>
                </a:ext>
                <a:ext uri="{C183D7F6-B498-43B3-948B-1728B52AA6E4}">
                  <adec:decorative xmlns:adec="http://schemas.microsoft.com/office/drawing/2017/decorative" val="1"/>
                </a:ext>
              </a:extLst>
            </p:cNvPr>
            <p:cNvSpPr/>
            <p:nvPr/>
          </p:nvSpPr>
          <p:spPr>
            <a:xfrm>
              <a:off x="7291968" y="1287145"/>
              <a:ext cx="1093374" cy="525549"/>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9D51BC0A-DE48-3343-A7FD-7F0A4D04D408}"/>
                </a:ext>
              </a:extLst>
            </p:cNvPr>
            <p:cNvSpPr txBox="1">
              <a:spLocks/>
            </p:cNvSpPr>
            <p:nvPr/>
          </p:nvSpPr>
          <p:spPr>
            <a:xfrm>
              <a:off x="7410140" y="1287145"/>
              <a:ext cx="975202" cy="52554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400" b="1" dirty="0">
                  <a:latin typeface="Arial" panose="020B0604020202020204" pitchFamily="34" charset="0"/>
                  <a:cs typeface="Arial" panose="020B0604020202020204" pitchFamily="34" charset="0"/>
                </a:rPr>
                <a:t>Rich?</a:t>
              </a:r>
              <a:endParaRPr lang="en-US" sz="2400" b="0" dirty="0">
                <a:latin typeface="Arial" panose="020B0604020202020204" pitchFamily="34" charset="0"/>
                <a:cs typeface="Arial" panose="020B0604020202020204" pitchFamily="34" charset="0"/>
              </a:endParaRPr>
            </a:p>
          </p:txBody>
        </p:sp>
      </p:grpSp>
      <p:grpSp>
        <p:nvGrpSpPr>
          <p:cNvPr id="11" name="Washi">
            <a:extLst>
              <a:ext uri="{FF2B5EF4-FFF2-40B4-BE49-F238E27FC236}">
                <a16:creationId xmlns:a16="http://schemas.microsoft.com/office/drawing/2014/main" id="{25AB64DB-B9B9-68F8-5F69-20A97E257173}"/>
              </a:ext>
              <a:ext uri="{C183D7F6-B498-43B3-948B-1728B52AA6E4}">
                <adec:decorative xmlns:adec="http://schemas.microsoft.com/office/drawing/2017/decorative" val="1"/>
              </a:ext>
            </a:extLst>
          </p:cNvPr>
          <p:cNvGrpSpPr/>
          <p:nvPr/>
        </p:nvGrpSpPr>
        <p:grpSpPr>
          <a:xfrm>
            <a:off x="2545061" y="5798484"/>
            <a:ext cx="1821987" cy="694390"/>
            <a:chOff x="7527443" y="1636280"/>
            <a:chExt cx="1821987" cy="694390"/>
          </a:xfrm>
        </p:grpSpPr>
        <p:pic>
          <p:nvPicPr>
            <p:cNvPr id="12" name="Picture 11">
              <a:extLst>
                <a:ext uri="{FF2B5EF4-FFF2-40B4-BE49-F238E27FC236}">
                  <a16:creationId xmlns:a16="http://schemas.microsoft.com/office/drawing/2014/main" id="{E52F6228-964B-3ED1-9C50-58BA23F662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27443" y="1636280"/>
              <a:ext cx="1821987" cy="694390"/>
            </a:xfrm>
            <a:prstGeom prst="rect">
              <a:avLst/>
            </a:prstGeom>
          </p:spPr>
        </p:pic>
        <p:sp>
          <p:nvSpPr>
            <p:cNvPr id="13" name="Text Placeholder">
              <a:extLst>
                <a:ext uri="{FF2B5EF4-FFF2-40B4-BE49-F238E27FC236}">
                  <a16:creationId xmlns:a16="http://schemas.microsoft.com/office/drawing/2014/main" id="{0AB684D4-DCC2-823E-8294-5134F5D4B396}"/>
                </a:ext>
              </a:extLst>
            </p:cNvPr>
            <p:cNvSpPr txBox="1">
              <a:spLocks/>
            </p:cNvSpPr>
            <p:nvPr/>
          </p:nvSpPr>
          <p:spPr>
            <a:xfrm>
              <a:off x="7750934" y="1636280"/>
              <a:ext cx="1598496" cy="69438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400" b="1" dirty="0">
                  <a:latin typeface="Arial" panose="020B0604020202020204" pitchFamily="34" charset="0"/>
                  <a:cs typeface="Arial" panose="020B0604020202020204" pitchFamily="34" charset="0"/>
                </a:rPr>
                <a:t>Or Poor?</a:t>
              </a:r>
            </a:p>
          </p:txBody>
        </p:sp>
      </p:grpSp>
      <p:pic>
        <p:nvPicPr>
          <p:cNvPr id="3" name="Question Mark">
            <a:extLst>
              <a:ext uri="{FF2B5EF4-FFF2-40B4-BE49-F238E27FC236}">
                <a16:creationId xmlns:a16="http://schemas.microsoft.com/office/drawing/2014/main" id="{28182CB3-996C-40B5-393A-DE26838CE59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29674">
            <a:off x="389442" y="4928726"/>
            <a:ext cx="744846" cy="1318312"/>
          </a:xfrm>
          <a:prstGeom prst="rect">
            <a:avLst/>
          </a:prstGeom>
        </p:spPr>
      </p:pic>
    </p:spTree>
    <p:extLst>
      <p:ext uri="{BB962C8B-B14F-4D97-AF65-F5344CB8AC3E}">
        <p14:creationId xmlns:p14="http://schemas.microsoft.com/office/powerpoint/2010/main" val="4241921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r>
              <a:rPr lang="en-GB" b="1" dirty="0">
                <a:latin typeface="Arial" panose="020B0604020202020204" pitchFamily="34" charset="0"/>
                <a:cs typeface="Arial" panose="020B0604020202020204" pitchFamily="34" charset="0"/>
              </a:rPr>
              <a:t>Lesson </a:t>
            </a:r>
            <a:r>
              <a:rPr lang="en-GB" dirty="0">
                <a:cs typeface="Arial" panose="020B0604020202020204" pitchFamily="34" charset="0"/>
              </a:rPr>
              <a:t>2 - </a:t>
            </a:r>
            <a:r>
              <a:rPr lang="en-GB" sz="3200" b="1" dirty="0">
                <a:latin typeface="Arial" panose="020B0604020202020204" pitchFamily="34" charset="0"/>
                <a:cs typeface="Arial" panose="020B0604020202020204" pitchFamily="34" charset="0"/>
              </a:rPr>
              <a:t>How wealthy do you think this family </a:t>
            </a:r>
            <a:r>
              <a:rPr lang="en-GB" sz="3700" dirty="0">
                <a:latin typeface="Arial" panose="020B0604020202020204" pitchFamily="34" charset="0"/>
                <a:cs typeface="Arial" panose="020B0604020202020204" pitchFamily="34" charset="0"/>
              </a:rPr>
              <a:t>is? </a:t>
            </a:r>
            <a:r>
              <a:rPr lang="en-GB" sz="3700" dirty="0">
                <a:solidFill>
                  <a:schemeClr val="bg1"/>
                </a:solidFill>
                <a:latin typeface="Arial" panose="020B0604020202020204" pitchFamily="34" charset="0"/>
                <a:cs typeface="Arial" panose="020B0604020202020204" pitchFamily="34" charset="0"/>
              </a:rPr>
              <a:t>2</a:t>
            </a:r>
            <a:endParaRPr lang="en-US" dirty="0">
              <a:solidFill>
                <a:schemeClr val="bg1"/>
              </a:solidFill>
            </a:endParaRPr>
          </a:p>
        </p:txBody>
      </p:sp>
      <p:pic>
        <p:nvPicPr>
          <p:cNvPr id="4" name="Picture 3" descr="A black and white illustration of a room with a bit fireplace, broken windows, cobbled stone floor, cobwebs, cracked walls and two people. ">
            <a:extLst>
              <a:ext uri="{FF2B5EF4-FFF2-40B4-BE49-F238E27FC236}">
                <a16:creationId xmlns:a16="http://schemas.microsoft.com/office/drawing/2014/main" id="{CD7E72DB-43CB-EE44-09C1-E1A3E8FBC6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447560" y="1212208"/>
            <a:ext cx="8800026" cy="5333283"/>
          </a:xfrm>
          <a:prstGeom prst="rect">
            <a:avLst/>
          </a:prstGeom>
        </p:spPr>
      </p:pic>
      <p:grpSp>
        <p:nvGrpSpPr>
          <p:cNvPr id="8" name="Washi">
            <a:extLst>
              <a:ext uri="{FF2B5EF4-FFF2-40B4-BE49-F238E27FC236}">
                <a16:creationId xmlns:a16="http://schemas.microsoft.com/office/drawing/2014/main" id="{9E49436C-A825-5F2A-CB73-3AC24000E54A}"/>
              </a:ext>
              <a:ext uri="{C183D7F6-B498-43B3-948B-1728B52AA6E4}">
                <adec:decorative xmlns:adec="http://schemas.microsoft.com/office/drawing/2017/decorative" val="1"/>
              </a:ext>
            </a:extLst>
          </p:cNvPr>
          <p:cNvGrpSpPr/>
          <p:nvPr/>
        </p:nvGrpSpPr>
        <p:grpSpPr>
          <a:xfrm>
            <a:off x="1097102" y="5437423"/>
            <a:ext cx="1336214" cy="682686"/>
            <a:chOff x="7291968" y="1287145"/>
            <a:chExt cx="1093374" cy="525549"/>
          </a:xfrm>
        </p:grpSpPr>
        <p:sp>
          <p:nvSpPr>
            <p:cNvPr id="9" name="Picture 9">
              <a:extLst>
                <a:ext uri="{FF2B5EF4-FFF2-40B4-BE49-F238E27FC236}">
                  <a16:creationId xmlns:a16="http://schemas.microsoft.com/office/drawing/2014/main" id="{3D6F2298-5E1D-EEC7-08E8-6645C3B7E6FD}"/>
                </a:ext>
                <a:ext uri="{C183D7F6-B498-43B3-948B-1728B52AA6E4}">
                  <adec:decorative xmlns:adec="http://schemas.microsoft.com/office/drawing/2017/decorative" val="1"/>
                </a:ext>
              </a:extLst>
            </p:cNvPr>
            <p:cNvSpPr/>
            <p:nvPr/>
          </p:nvSpPr>
          <p:spPr>
            <a:xfrm>
              <a:off x="7291968" y="1287145"/>
              <a:ext cx="1093374" cy="525549"/>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9D51BC0A-DE48-3343-A7FD-7F0A4D04D408}"/>
                </a:ext>
              </a:extLst>
            </p:cNvPr>
            <p:cNvSpPr txBox="1">
              <a:spLocks/>
            </p:cNvSpPr>
            <p:nvPr/>
          </p:nvSpPr>
          <p:spPr>
            <a:xfrm>
              <a:off x="7410140" y="1287145"/>
              <a:ext cx="975202" cy="52554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400" b="1" dirty="0">
                  <a:latin typeface="Arial" panose="020B0604020202020204" pitchFamily="34" charset="0"/>
                  <a:cs typeface="Arial" panose="020B0604020202020204" pitchFamily="34" charset="0"/>
                </a:rPr>
                <a:t>Rich?</a:t>
              </a:r>
              <a:endParaRPr lang="en-US" sz="2400" b="0" dirty="0">
                <a:latin typeface="Arial" panose="020B0604020202020204" pitchFamily="34" charset="0"/>
                <a:cs typeface="Arial" panose="020B0604020202020204" pitchFamily="34" charset="0"/>
              </a:endParaRPr>
            </a:p>
          </p:txBody>
        </p:sp>
      </p:grpSp>
      <p:grpSp>
        <p:nvGrpSpPr>
          <p:cNvPr id="11" name="Washi">
            <a:extLst>
              <a:ext uri="{FF2B5EF4-FFF2-40B4-BE49-F238E27FC236}">
                <a16:creationId xmlns:a16="http://schemas.microsoft.com/office/drawing/2014/main" id="{25AB64DB-B9B9-68F8-5F69-20A97E257173}"/>
              </a:ext>
              <a:ext uri="{C183D7F6-B498-43B3-948B-1728B52AA6E4}">
                <adec:decorative xmlns:adec="http://schemas.microsoft.com/office/drawing/2017/decorative" val="1"/>
              </a:ext>
            </a:extLst>
          </p:cNvPr>
          <p:cNvGrpSpPr/>
          <p:nvPr/>
        </p:nvGrpSpPr>
        <p:grpSpPr>
          <a:xfrm>
            <a:off x="1944414" y="5987895"/>
            <a:ext cx="1821987" cy="694390"/>
            <a:chOff x="7527443" y="1636280"/>
            <a:chExt cx="1821987" cy="694390"/>
          </a:xfrm>
        </p:grpSpPr>
        <p:pic>
          <p:nvPicPr>
            <p:cNvPr id="12" name="Picture 11">
              <a:extLst>
                <a:ext uri="{FF2B5EF4-FFF2-40B4-BE49-F238E27FC236}">
                  <a16:creationId xmlns:a16="http://schemas.microsoft.com/office/drawing/2014/main" id="{E52F6228-964B-3ED1-9C50-58BA23F662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27443" y="1636280"/>
              <a:ext cx="1821987" cy="694390"/>
            </a:xfrm>
            <a:prstGeom prst="rect">
              <a:avLst/>
            </a:prstGeom>
          </p:spPr>
        </p:pic>
        <p:sp>
          <p:nvSpPr>
            <p:cNvPr id="13" name="Text Placeholder">
              <a:extLst>
                <a:ext uri="{FF2B5EF4-FFF2-40B4-BE49-F238E27FC236}">
                  <a16:creationId xmlns:a16="http://schemas.microsoft.com/office/drawing/2014/main" id="{0AB684D4-DCC2-823E-8294-5134F5D4B396}"/>
                </a:ext>
              </a:extLst>
            </p:cNvPr>
            <p:cNvSpPr txBox="1">
              <a:spLocks/>
            </p:cNvSpPr>
            <p:nvPr/>
          </p:nvSpPr>
          <p:spPr>
            <a:xfrm>
              <a:off x="7750934" y="1636280"/>
              <a:ext cx="1598496" cy="69438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400" b="1" dirty="0">
                  <a:latin typeface="Arial" panose="020B0604020202020204" pitchFamily="34" charset="0"/>
                  <a:cs typeface="Arial" panose="020B0604020202020204" pitchFamily="34" charset="0"/>
                </a:rPr>
                <a:t>Or Poor?</a:t>
              </a:r>
            </a:p>
          </p:txBody>
        </p:sp>
      </p:grpSp>
      <p:pic>
        <p:nvPicPr>
          <p:cNvPr id="3" name="Question Mark">
            <a:extLst>
              <a:ext uri="{FF2B5EF4-FFF2-40B4-BE49-F238E27FC236}">
                <a16:creationId xmlns:a16="http://schemas.microsoft.com/office/drawing/2014/main" id="{28182CB3-996C-40B5-393A-DE26838CE59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29674">
            <a:off x="389442" y="4928726"/>
            <a:ext cx="744846" cy="1318312"/>
          </a:xfrm>
          <a:prstGeom prst="rect">
            <a:avLst/>
          </a:prstGeom>
        </p:spPr>
      </p:pic>
    </p:spTree>
    <p:extLst>
      <p:ext uri="{BB962C8B-B14F-4D97-AF65-F5344CB8AC3E}">
        <p14:creationId xmlns:p14="http://schemas.microsoft.com/office/powerpoint/2010/main" val="645293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r>
              <a:rPr lang="en-GB" b="1" dirty="0">
                <a:latin typeface="Arial" panose="020B0604020202020204" pitchFamily="34" charset="0"/>
                <a:cs typeface="Arial" panose="020B0604020202020204" pitchFamily="34" charset="0"/>
              </a:rPr>
              <a:t>Lesson </a:t>
            </a:r>
            <a:r>
              <a:rPr lang="en-GB" dirty="0">
                <a:cs typeface="Arial" panose="020B0604020202020204" pitchFamily="34" charset="0"/>
              </a:rPr>
              <a:t>2 - </a:t>
            </a:r>
            <a:r>
              <a:rPr lang="en-GB" sz="3200" b="1" dirty="0">
                <a:latin typeface="Arial" panose="020B0604020202020204" pitchFamily="34" charset="0"/>
                <a:cs typeface="Arial" panose="020B0604020202020204" pitchFamily="34" charset="0"/>
              </a:rPr>
              <a:t>What conclusions can we draw about traditional interpretations of the Industrial Revolution?</a:t>
            </a:r>
            <a:endParaRPr lang="en-US" dirty="0"/>
          </a:p>
        </p:txBody>
      </p:sp>
      <p:pic>
        <p:nvPicPr>
          <p:cNvPr id="4" name="Picture 11" descr="Decorative shape">
            <a:extLst>
              <a:ext uri="{FF2B5EF4-FFF2-40B4-BE49-F238E27FC236}">
                <a16:creationId xmlns:a16="http://schemas.microsoft.com/office/drawing/2014/main" id="{9148DE1A-55D8-ED65-E8DD-B7B7C7553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244" y="2022484"/>
            <a:ext cx="10510717" cy="4378316"/>
          </a:xfrm>
          <a:prstGeom prst="rect">
            <a:avLst/>
          </a:prstGeom>
        </p:spPr>
      </p:pic>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1189039" y="2797378"/>
            <a:ext cx="9370873" cy="2586151"/>
          </a:xfrm>
        </p:spPr>
        <p:txBody>
          <a:bodyPr/>
          <a:lstStyle/>
          <a:p>
            <a:pPr marL="342900" indent="-342900">
              <a:spcBef>
                <a:spcPts val="1200"/>
              </a:spcBef>
              <a:spcAft>
                <a:spcPts val="1200"/>
              </a:spcAft>
              <a:buFont typeface="Arial" panose="020B0604020202020204" pitchFamily="34" charset="0"/>
              <a:buChar char="•"/>
            </a:pPr>
            <a:r>
              <a:rPr lang="en-GB" sz="2400" b="1" dirty="0">
                <a:latin typeface="Arial" panose="020B0604020202020204" pitchFamily="34" charset="0"/>
                <a:cs typeface="Arial" panose="020B0604020202020204" pitchFamily="34" charset="0"/>
              </a:rPr>
              <a:t>What’s your interpretation of  the Industrial Revolution now?</a:t>
            </a:r>
          </a:p>
          <a:p>
            <a:pPr marL="342900" indent="-342900">
              <a:spcBef>
                <a:spcPts val="1200"/>
              </a:spcBef>
              <a:spcAft>
                <a:spcPts val="1200"/>
              </a:spcAft>
              <a:buFont typeface="Arial" panose="020B0604020202020204" pitchFamily="34" charset="0"/>
              <a:buChar char="•"/>
            </a:pPr>
            <a:r>
              <a:rPr lang="en-GB" sz="2400" b="1" dirty="0">
                <a:latin typeface="Arial" panose="020B0604020202020204" pitchFamily="34" charset="0"/>
                <a:cs typeface="Arial" panose="020B0604020202020204" pitchFamily="34" charset="0"/>
              </a:rPr>
              <a:t>Is Danny Boyle’s interpretation different or similar to that of the contemporary views?</a:t>
            </a:r>
          </a:p>
          <a:p>
            <a:pPr marL="342900" indent="-342900">
              <a:spcBef>
                <a:spcPts val="1200"/>
              </a:spcBef>
              <a:spcAft>
                <a:spcPts val="1200"/>
              </a:spcAft>
              <a:buFont typeface="Arial" panose="020B0604020202020204" pitchFamily="34" charset="0"/>
              <a:buChar char="•"/>
            </a:pPr>
            <a:r>
              <a:rPr lang="en-GB" sz="2400" b="1" dirty="0">
                <a:latin typeface="Arial" panose="020B0604020202020204" pitchFamily="34" charset="0"/>
                <a:cs typeface="Arial" panose="020B0604020202020204" pitchFamily="34" charset="0"/>
              </a:rPr>
              <a:t>What do you think might influence people like Danny Boyle’s interpretations of such an important event?</a:t>
            </a:r>
          </a:p>
          <a:p>
            <a:endParaRPr lang="en-GB" sz="24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02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5"/>
            <a:ext cx="10996613" cy="1369081"/>
          </a:xfrm>
        </p:spPr>
        <p:txBody>
          <a:bodyPr>
            <a:noAutofit/>
          </a:bodyPr>
          <a:lstStyle/>
          <a:p>
            <a:pPr>
              <a:defRPr/>
            </a:pPr>
            <a:r>
              <a:rPr lang="en-GB" b="1" dirty="0">
                <a:latin typeface="Arial" panose="020B0604020202020204" pitchFamily="34" charset="0"/>
                <a:cs typeface="Arial" panose="020B0604020202020204" pitchFamily="34" charset="0"/>
              </a:rPr>
              <a:t>Lesson 3: Mills and Factories were the only basis for the Industrial Revolution in Manchester? To what extent do you agree with this statement?</a:t>
            </a:r>
          </a:p>
        </p:txBody>
      </p:sp>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381885" y="2245979"/>
            <a:ext cx="10670925" cy="4417889"/>
          </a:xfrm>
        </p:spPr>
        <p:txBody>
          <a:bodyPr/>
          <a:lstStyle/>
          <a:p>
            <a:pPr>
              <a:defRPr/>
            </a:pPr>
            <a:r>
              <a:rPr lang="en-GB" sz="2400" b="1" dirty="0">
                <a:latin typeface="Arial" panose="020B0604020202020204" pitchFamily="34" charset="0"/>
                <a:cs typeface="Arial" panose="020B0604020202020204" pitchFamily="34" charset="0"/>
              </a:rPr>
              <a:t>Learning Aims and Outcomes</a:t>
            </a:r>
            <a:endParaRPr lang="en-GB" sz="2400" dirty="0">
              <a:latin typeface="Arial" panose="020B0604020202020204" pitchFamily="34" charset="0"/>
              <a:cs typeface="Arial" panose="020B0604020202020204" pitchFamily="34" charset="0"/>
            </a:endParaRPr>
          </a:p>
          <a:p>
            <a:pPr marL="342900" indent="-342900">
              <a:spcBef>
                <a:spcPts val="1200"/>
              </a:spcBef>
              <a:spcAft>
                <a:spcPts val="1200"/>
              </a:spcAft>
              <a:buFont typeface="Arial" panose="020B0604020202020204" pitchFamily="34" charset="0"/>
              <a:buChar char="•"/>
            </a:pPr>
            <a:r>
              <a:rPr lang="en-GB" sz="2400" dirty="0">
                <a:latin typeface="Arial" panose="020B0604020202020204" pitchFamily="34" charset="0"/>
                <a:cs typeface="Arial" panose="020B0604020202020204" pitchFamily="34" charset="0"/>
              </a:rPr>
              <a:t>To examine primary source material relating to Thomas Street in the Northern Quarter, Manchester and to explore what these sources tell students about Manchester during the Industrial Revolution. </a:t>
            </a:r>
          </a:p>
          <a:p>
            <a:pPr marL="342900" indent="-342900">
              <a:spcBef>
                <a:spcPts val="1200"/>
              </a:spcBef>
              <a:spcAft>
                <a:spcPts val="1200"/>
              </a:spcAft>
              <a:buFont typeface="Arial" panose="020B0604020202020204" pitchFamily="34" charset="0"/>
              <a:buChar char="•"/>
            </a:pPr>
            <a:r>
              <a:rPr lang="en-GB" sz="2400" dirty="0">
                <a:latin typeface="Arial" panose="020B0604020202020204" pitchFamily="34" charset="0"/>
                <a:cs typeface="Arial" panose="020B0604020202020204" pitchFamily="34" charset="0"/>
              </a:rPr>
              <a:t>To compare this information with the traditional interpretations from previous lessons.</a:t>
            </a:r>
          </a:p>
          <a:p>
            <a:pPr marL="342900" indent="-342900">
              <a:spcBef>
                <a:spcPts val="1200"/>
              </a:spcBef>
              <a:spcAft>
                <a:spcPts val="1200"/>
              </a:spcAft>
              <a:buFont typeface="Arial" panose="020B0604020202020204" pitchFamily="34" charset="0"/>
              <a:buChar char="•"/>
            </a:pPr>
            <a:r>
              <a:rPr lang="en-GB" sz="2400" dirty="0">
                <a:latin typeface="Arial" panose="020B0604020202020204" pitchFamily="34" charset="0"/>
                <a:cs typeface="Arial" panose="020B0604020202020204" pitchFamily="34" charset="0"/>
              </a:rPr>
              <a:t>To reach conclusions about the extent to which traditional interpretations of the Industrial Revolution in Manchester reflect an accurate and complete picture of the city at this time.</a:t>
            </a:r>
          </a:p>
          <a:p>
            <a:endParaRPr lang="en-GB" sz="24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38347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r>
              <a:rPr lang="en-GB" dirty="0">
                <a:latin typeface="Arial" panose="020B0604020202020204" pitchFamily="34" charset="0"/>
                <a:cs typeface="Arial" panose="020B0604020202020204" pitchFamily="34" charset="0"/>
              </a:rPr>
              <a:t>Lesson </a:t>
            </a:r>
            <a:r>
              <a:rPr lang="en-GB" dirty="0">
                <a:cs typeface="Arial" panose="020B0604020202020204" pitchFamily="34" charset="0"/>
              </a:rPr>
              <a:t>3 - </a:t>
            </a:r>
            <a:r>
              <a:rPr lang="en-GB" sz="3200" dirty="0">
                <a:latin typeface="Arial" panose="020B0604020202020204" pitchFamily="34" charset="0"/>
                <a:cs typeface="Arial" panose="020B0604020202020204" pitchFamily="34" charset="0"/>
              </a:rPr>
              <a:t>Mills and Factories were the only basis for the Industrial Revolution in Manchester? </a:t>
            </a:r>
            <a:endParaRPr lang="en-US" b="0" dirty="0"/>
          </a:p>
        </p:txBody>
      </p:sp>
      <p:pic>
        <p:nvPicPr>
          <p:cNvPr id="4" name="Picture 11" descr="Decorative shape">
            <a:extLst>
              <a:ext uri="{FF2B5EF4-FFF2-40B4-BE49-F238E27FC236}">
                <a16:creationId xmlns:a16="http://schemas.microsoft.com/office/drawing/2014/main" id="{9148DE1A-55D8-ED65-E8DD-B7B7C7553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1" y="1249975"/>
            <a:ext cx="8423910" cy="4236426"/>
          </a:xfrm>
          <a:prstGeom prst="rect">
            <a:avLst/>
          </a:prstGeom>
        </p:spPr>
      </p:pic>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1299398" y="1899138"/>
            <a:ext cx="7340105" cy="3708887"/>
          </a:xfrm>
        </p:spPr>
        <p:txBody>
          <a:bodyPr/>
          <a:lstStyle/>
          <a:p>
            <a:r>
              <a:rPr lang="en-GB" sz="2400" b="1" dirty="0">
                <a:latin typeface="Arial" panose="020B0604020202020204" pitchFamily="34" charset="0"/>
                <a:cs typeface="Arial" panose="020B0604020202020204" pitchFamily="34" charset="0"/>
              </a:rPr>
              <a:t>To what extent do you agree with this statement?</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Complete row 3 of your </a:t>
            </a:r>
            <a:r>
              <a:rPr lang="en-GB" sz="2400" b="1" dirty="0">
                <a:latin typeface="Arial" panose="020B0604020202020204" pitchFamily="34" charset="0"/>
                <a:cs typeface="Arial" panose="020B0604020202020204" pitchFamily="34" charset="0"/>
              </a:rPr>
              <a:t>Knowledge Record Sheet</a:t>
            </a:r>
          </a:p>
          <a:p>
            <a:r>
              <a:rPr lang="en-GB" sz="2400" dirty="0">
                <a:latin typeface="Arial" panose="020B0604020202020204" pitchFamily="34" charset="0"/>
                <a:cs typeface="Arial" panose="020B0604020202020204" pitchFamily="34" charset="0"/>
              </a:rPr>
              <a:t>Decide on your current interpretation of the growth of Manchester during this period</a:t>
            </a:r>
          </a:p>
          <a:p>
            <a:r>
              <a:rPr lang="en-GB" sz="2400" dirty="0">
                <a:latin typeface="Arial" panose="020B0604020202020204" pitchFamily="34" charset="0"/>
                <a:cs typeface="Arial" panose="020B0604020202020204" pitchFamily="34" charset="0"/>
              </a:rPr>
              <a:t>Justify your interpretation to the person sitting next to you.</a:t>
            </a:r>
          </a:p>
          <a:p>
            <a:endParaRPr lang="en-GB" sz="2400" b="1" dirty="0">
              <a:latin typeface="Arial" panose="020B0604020202020204" pitchFamily="34" charset="0"/>
              <a:cs typeface="Arial" panose="020B0604020202020204" pitchFamily="34" charset="0"/>
            </a:endParaRPr>
          </a:p>
          <a:p>
            <a:endParaRPr lang="en-US" dirty="0"/>
          </a:p>
        </p:txBody>
      </p:sp>
      <p:grpSp>
        <p:nvGrpSpPr>
          <p:cNvPr id="5" name="Justify Char">
            <a:extLst>
              <a:ext uri="{FF2B5EF4-FFF2-40B4-BE49-F238E27FC236}">
                <a16:creationId xmlns:a16="http://schemas.microsoft.com/office/drawing/2014/main" id="{852B0A2F-4CD7-EB32-B7B6-42ADB3D28AE0}"/>
              </a:ext>
              <a:ext uri="{C183D7F6-B498-43B3-948B-1728B52AA6E4}">
                <adec:decorative xmlns:adec="http://schemas.microsoft.com/office/drawing/2017/decorative" val="1"/>
              </a:ext>
            </a:extLst>
          </p:cNvPr>
          <p:cNvGrpSpPr/>
          <p:nvPr/>
        </p:nvGrpSpPr>
        <p:grpSpPr>
          <a:xfrm>
            <a:off x="8970579" y="4454040"/>
            <a:ext cx="2407919" cy="2413843"/>
            <a:chOff x="4337525" y="315263"/>
            <a:chExt cx="3050704" cy="3058210"/>
          </a:xfrm>
        </p:grpSpPr>
        <p:sp>
          <p:nvSpPr>
            <p:cNvPr id="6" name="Washi">
              <a:extLst>
                <a:ext uri="{FF2B5EF4-FFF2-40B4-BE49-F238E27FC236}">
                  <a16:creationId xmlns:a16="http://schemas.microsoft.com/office/drawing/2014/main" id="{16AD73FC-F27D-5170-E107-5A38012E6D0F}"/>
                </a:ext>
                <a:ext uri="{C183D7F6-B498-43B3-948B-1728B52AA6E4}">
                  <adec:decorative xmlns:adec="http://schemas.microsoft.com/office/drawing/2017/decorative" val="1"/>
                </a:ext>
              </a:extLst>
            </p:cNvPr>
            <p:cNvSpPr txBox="1">
              <a:spLocks/>
            </p:cNvSpPr>
            <p:nvPr/>
          </p:nvSpPr>
          <p:spPr>
            <a:xfrm>
              <a:off x="4962592" y="315263"/>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0B81094F-CEB7-E326-D88B-6ADF6D5CC352}"/>
                </a:ext>
              </a:extLst>
            </p:cNvPr>
            <p:cNvSpPr txBox="1">
              <a:spLocks/>
            </p:cNvSpPr>
            <p:nvPr/>
          </p:nvSpPr>
          <p:spPr>
            <a:xfrm rot="21383919">
              <a:off x="5119382" y="439693"/>
              <a:ext cx="1455846" cy="414338"/>
            </a:xfrm>
            <a:prstGeom prst="rect">
              <a:avLst/>
            </a:prstGeom>
            <a:noFill/>
          </p:spPr>
          <p:txBody>
            <a:bodyPr anchor="ctr" anchorCtr="0">
              <a:normAutofit fontScale="4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400">
                  <a:solidFill>
                    <a:srgbClr val="3F3F3F"/>
                  </a:solidFill>
                  <a:effectLst/>
                  <a:latin typeface="Helvetica" pitchFamily="2" charset="0"/>
                </a:rPr>
                <a:t>Justify</a:t>
              </a:r>
            </a:p>
          </p:txBody>
        </p:sp>
        <p:pic>
          <p:nvPicPr>
            <p:cNvPr id="8" name="Justify-icon" descr="Justify character icon">
              <a:extLst>
                <a:ext uri="{FF2B5EF4-FFF2-40B4-BE49-F238E27FC236}">
                  <a16:creationId xmlns:a16="http://schemas.microsoft.com/office/drawing/2014/main" id="{E1BCE242-0295-D0E4-9CD8-3FE16A57FFE9}"/>
                </a:ext>
              </a:extLst>
            </p:cNvPr>
            <p:cNvPicPr>
              <a:picLocks noChangeAspect="1"/>
            </p:cNvPicPr>
            <p:nvPr/>
          </p:nvPicPr>
          <p:blipFill>
            <a:blip r:embed="rId6"/>
            <a:stretch>
              <a:fillRect/>
            </a:stretch>
          </p:blipFill>
          <p:spPr>
            <a:xfrm>
              <a:off x="4337525" y="996301"/>
              <a:ext cx="3050704" cy="2377172"/>
            </a:xfrm>
            <a:prstGeom prst="rect">
              <a:avLst/>
            </a:prstGeom>
          </p:spPr>
        </p:pic>
      </p:grpSp>
    </p:spTree>
    <p:extLst>
      <p:ext uri="{BB962C8B-B14F-4D97-AF65-F5344CB8AC3E}">
        <p14:creationId xmlns:p14="http://schemas.microsoft.com/office/powerpoint/2010/main" val="1385284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EFE0-32D3-3603-C2F5-57AD47C37B7F}"/>
              </a:ext>
            </a:extLst>
          </p:cNvPr>
          <p:cNvSpPr>
            <a:spLocks noGrp="1"/>
          </p:cNvSpPr>
          <p:nvPr>
            <p:ph type="title"/>
          </p:nvPr>
        </p:nvSpPr>
        <p:spPr/>
        <p:txBody>
          <a:bodyPr>
            <a:noAutofit/>
          </a:bodyPr>
          <a:lstStyle/>
          <a:p>
            <a:pPr>
              <a:defRPr/>
            </a:pPr>
            <a:r>
              <a:rPr lang="en-GB" b="1" dirty="0">
                <a:latin typeface="Arial" panose="020B0604020202020204" pitchFamily="34" charset="0"/>
                <a:cs typeface="Arial" panose="020B0604020202020204" pitchFamily="34" charset="0"/>
              </a:rPr>
              <a:t>Lesson 3: What can Thomas Street reveal about the Industrial Revolution in Manchester?</a:t>
            </a:r>
            <a:endParaRPr lang="en-US" dirty="0"/>
          </a:p>
        </p:txBody>
      </p:sp>
      <p:sp>
        <p:nvSpPr>
          <p:cNvPr id="3" name="Content Placeholder 2">
            <a:extLst>
              <a:ext uri="{FF2B5EF4-FFF2-40B4-BE49-F238E27FC236}">
                <a16:creationId xmlns:a16="http://schemas.microsoft.com/office/drawing/2014/main" id="{66EA4E27-50A9-C0BC-7089-AE1018AB9F45}"/>
              </a:ext>
            </a:extLst>
          </p:cNvPr>
          <p:cNvSpPr>
            <a:spLocks noGrp="1"/>
          </p:cNvSpPr>
          <p:nvPr>
            <p:ph idx="1"/>
          </p:nvPr>
        </p:nvSpPr>
        <p:spPr>
          <a:xfrm>
            <a:off x="677917" y="1608082"/>
            <a:ext cx="4726855" cy="4884791"/>
          </a:xfrm>
        </p:spPr>
        <p:txBody>
          <a:bodyPr/>
          <a:lstStyle/>
          <a:p>
            <a:r>
              <a:rPr lang="en-GB" sz="2400" dirty="0">
                <a:latin typeface="Arial" panose="020B0604020202020204" pitchFamily="34" charset="0"/>
                <a:cs typeface="Arial" panose="020B0604020202020204" pitchFamily="34" charset="0"/>
              </a:rPr>
              <a:t>Focus on work done for the Homework Sheets, identifying the location of </a:t>
            </a:r>
            <a:r>
              <a:rPr lang="en-GB" sz="2400" dirty="0" err="1">
                <a:latin typeface="Arial" panose="020B0604020202020204" pitchFamily="34" charset="0"/>
                <a:cs typeface="Arial" panose="020B0604020202020204" pitchFamily="34" charset="0"/>
              </a:rPr>
              <a:t>Ancoats</a:t>
            </a:r>
            <a:r>
              <a:rPr lang="en-GB" sz="2400" dirty="0">
                <a:latin typeface="Arial" panose="020B0604020202020204" pitchFamily="34" charset="0"/>
                <a:cs typeface="Arial" panose="020B0604020202020204" pitchFamily="34" charset="0"/>
              </a:rPr>
              <a:t> &amp; Thomas Street.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Begin to enquire: </a:t>
            </a:r>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What can Thomas Street reveal about the Industrial Revolution in Manchester? </a:t>
            </a:r>
          </a:p>
        </p:txBody>
      </p:sp>
      <p:pic>
        <p:nvPicPr>
          <p:cNvPr id="5" name="Picture 2" descr="Ariel view of an area in Manchester. ">
            <a:extLst>
              <a:ext uri="{FF2B5EF4-FFF2-40B4-BE49-F238E27FC236}">
                <a16:creationId xmlns:a16="http://schemas.microsoft.com/office/drawing/2014/main" id="{2A7D8BE5-FA68-CE88-E04E-DC38D1CBE9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31899" b="4551"/>
          <a:stretch/>
        </p:blipFill>
        <p:spPr bwMode="auto">
          <a:xfrm>
            <a:off x="6170873" y="1797269"/>
            <a:ext cx="4887781" cy="4368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2234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EFB0-FB8A-F851-5E07-92A61B6DCE5E}"/>
              </a:ext>
            </a:extLst>
          </p:cNvPr>
          <p:cNvSpPr>
            <a:spLocks noGrp="1"/>
          </p:cNvSpPr>
          <p:nvPr>
            <p:ph type="title"/>
          </p:nvPr>
        </p:nvSpPr>
        <p:spPr/>
        <p:txBody>
          <a:bodyPr>
            <a:normAutofit/>
          </a:bodyPr>
          <a:lstStyle/>
          <a:p>
            <a:pPr>
              <a:defRPr/>
            </a:pPr>
            <a:r>
              <a:rPr lang="en-GB" sz="3200" b="1" dirty="0">
                <a:latin typeface="Arial" panose="020B0604020202020204" pitchFamily="34" charset="0"/>
                <a:cs typeface="Arial" panose="020B0604020202020204" pitchFamily="34" charset="0"/>
              </a:rPr>
              <a:t>Lesson 3: Where is Thomas Street?</a:t>
            </a:r>
            <a:endParaRPr lang="en-US" dirty="0"/>
          </a:p>
        </p:txBody>
      </p:sp>
      <p:sp>
        <p:nvSpPr>
          <p:cNvPr id="3" name="Content Placeholder 2">
            <a:extLst>
              <a:ext uri="{FF2B5EF4-FFF2-40B4-BE49-F238E27FC236}">
                <a16:creationId xmlns:a16="http://schemas.microsoft.com/office/drawing/2014/main" id="{A53A135F-CBD0-8639-F5B6-617008CE4460}"/>
              </a:ext>
            </a:extLst>
          </p:cNvPr>
          <p:cNvSpPr>
            <a:spLocks noGrp="1"/>
          </p:cNvSpPr>
          <p:nvPr>
            <p:ph idx="1"/>
          </p:nvPr>
        </p:nvSpPr>
        <p:spPr>
          <a:xfrm>
            <a:off x="476478" y="1152848"/>
            <a:ext cx="10717039" cy="975497"/>
          </a:xfrm>
        </p:spPr>
        <p:txBody>
          <a:bodyPr/>
          <a:lstStyle/>
          <a:p>
            <a:pPr>
              <a:spcBef>
                <a:spcPct val="0"/>
              </a:spcBef>
            </a:pPr>
            <a:r>
              <a:rPr lang="en-US" altLang="en-US" dirty="0">
                <a:ea typeface="MS PGothic" pitchFamily="34" charset="-128"/>
                <a:cs typeface="MS PGothic" pitchFamily="34" charset="-128"/>
              </a:rPr>
              <a:t>Locate Thomas</a:t>
            </a:r>
            <a:r>
              <a:rPr lang="en-US" altLang="en-US" baseline="0" dirty="0">
                <a:ea typeface="MS PGothic" pitchFamily="34" charset="-128"/>
                <a:cs typeface="MS PGothic" pitchFamily="34" charset="-128"/>
              </a:rPr>
              <a:t> Street on both the modern and 1848 maps on </a:t>
            </a:r>
            <a:r>
              <a:rPr lang="en-GB" sz="2800" dirty="0">
                <a:hlinkClick r:id="rId2"/>
              </a:rPr>
              <a:t>http://manchester.publicprofiler.org/</a:t>
            </a:r>
            <a:r>
              <a:rPr lang="en-GB" sz="2800" dirty="0"/>
              <a:t> </a:t>
            </a:r>
            <a:endParaRPr lang="en-US" altLang="en-US" dirty="0">
              <a:ea typeface="MS PGothic" pitchFamily="34" charset="-128"/>
              <a:cs typeface="MS PGothic" pitchFamily="34" charset="-128"/>
            </a:endParaRPr>
          </a:p>
        </p:txBody>
      </p:sp>
      <p:pic>
        <p:nvPicPr>
          <p:cNvPr id="4" name="Picture 1" descr="Map of an area of Manchester">
            <a:extLst>
              <a:ext uri="{FF2B5EF4-FFF2-40B4-BE49-F238E27FC236}">
                <a16:creationId xmlns:a16="http://schemas.microsoft.com/office/drawing/2014/main" id="{90981B10-6438-39BF-26AE-66616922D9B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3754" y="2379826"/>
            <a:ext cx="3234091" cy="409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Washi">
            <a:extLst>
              <a:ext uri="{FF2B5EF4-FFF2-40B4-BE49-F238E27FC236}">
                <a16:creationId xmlns:a16="http://schemas.microsoft.com/office/drawing/2014/main" id="{6FEB3F67-314D-6504-9B2C-BE832E54562E}"/>
              </a:ext>
              <a:ext uri="{C183D7F6-B498-43B3-948B-1728B52AA6E4}">
                <adec:decorative xmlns:adec="http://schemas.microsoft.com/office/drawing/2017/decorative" val="1"/>
              </a:ext>
            </a:extLst>
          </p:cNvPr>
          <p:cNvGrpSpPr/>
          <p:nvPr/>
        </p:nvGrpSpPr>
        <p:grpSpPr>
          <a:xfrm>
            <a:off x="3912014" y="6175052"/>
            <a:ext cx="1699655" cy="548526"/>
            <a:chOff x="7229093" y="392172"/>
            <a:chExt cx="1699655" cy="548526"/>
          </a:xfrm>
        </p:grpSpPr>
        <p:sp>
          <p:nvSpPr>
            <p:cNvPr id="7" name="Picture 9">
              <a:extLst>
                <a:ext uri="{FF2B5EF4-FFF2-40B4-BE49-F238E27FC236}">
                  <a16:creationId xmlns:a16="http://schemas.microsoft.com/office/drawing/2014/main" id="{F37937F7-D470-FE90-39F5-1785AF76AF46}"/>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8" name="Text Placeholder">
              <a:extLst>
                <a:ext uri="{FF2B5EF4-FFF2-40B4-BE49-F238E27FC236}">
                  <a16:creationId xmlns:a16="http://schemas.microsoft.com/office/drawing/2014/main" id="{B42779A0-DDA7-B67C-0CDB-DA5695E2DB98}"/>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Modern</a:t>
              </a:r>
            </a:p>
          </p:txBody>
        </p:sp>
      </p:grpSp>
      <p:pic>
        <p:nvPicPr>
          <p:cNvPr id="5" name="Picture 1" descr="Map of an area of Manchester&#10;">
            <a:extLst>
              <a:ext uri="{FF2B5EF4-FFF2-40B4-BE49-F238E27FC236}">
                <a16:creationId xmlns:a16="http://schemas.microsoft.com/office/drawing/2014/main" id="{BD0AE8D9-58AE-55E2-D768-C6D695F497C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55493" y="2379826"/>
            <a:ext cx="3267438" cy="411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Washi">
            <a:extLst>
              <a:ext uri="{FF2B5EF4-FFF2-40B4-BE49-F238E27FC236}">
                <a16:creationId xmlns:a16="http://schemas.microsoft.com/office/drawing/2014/main" id="{E8C9F8BF-92FC-2510-D7DC-A2366D01A3D8}"/>
              </a:ext>
              <a:ext uri="{C183D7F6-B498-43B3-948B-1728B52AA6E4}">
                <adec:decorative xmlns:adec="http://schemas.microsoft.com/office/drawing/2017/decorative" val="1"/>
              </a:ext>
            </a:extLst>
          </p:cNvPr>
          <p:cNvGrpSpPr/>
          <p:nvPr/>
        </p:nvGrpSpPr>
        <p:grpSpPr>
          <a:xfrm>
            <a:off x="7850157" y="6191912"/>
            <a:ext cx="1760422" cy="568858"/>
            <a:chOff x="7291968" y="1187764"/>
            <a:chExt cx="1760422" cy="568858"/>
          </a:xfrm>
        </p:grpSpPr>
        <p:sp>
          <p:nvSpPr>
            <p:cNvPr id="10" name="Picture 9">
              <a:extLst>
                <a:ext uri="{FF2B5EF4-FFF2-40B4-BE49-F238E27FC236}">
                  <a16:creationId xmlns:a16="http://schemas.microsoft.com/office/drawing/2014/main" id="{EE35308F-C72C-A963-9721-1FCDD11DBBB4}"/>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1" name="Text Placeholder">
              <a:extLst>
                <a:ext uri="{FF2B5EF4-FFF2-40B4-BE49-F238E27FC236}">
                  <a16:creationId xmlns:a16="http://schemas.microsoft.com/office/drawing/2014/main" id="{3FD8C949-2887-0D5D-AD9C-F029EBD42AE0}"/>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1848</a:t>
              </a:r>
            </a:p>
          </p:txBody>
        </p:sp>
      </p:grpSp>
    </p:spTree>
    <p:extLst>
      <p:ext uri="{BB962C8B-B14F-4D97-AF65-F5344CB8AC3E}">
        <p14:creationId xmlns:p14="http://schemas.microsoft.com/office/powerpoint/2010/main" val="2911991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1F5E3AE-F782-317C-AB7B-C473EBC6AFD8}"/>
              </a:ext>
            </a:extLst>
          </p:cNvPr>
          <p:cNvSpPr>
            <a:spLocks noGrp="1"/>
          </p:cNvSpPr>
          <p:nvPr>
            <p:ph type="title"/>
          </p:nvPr>
        </p:nvSpPr>
        <p:spPr/>
        <p:txBody>
          <a:bodyPr/>
          <a:lstStyle/>
          <a:p>
            <a:r>
              <a:rPr lang="en-GB" dirty="0"/>
              <a:t>Lesson 1</a:t>
            </a:r>
          </a:p>
        </p:txBody>
      </p:sp>
      <p:pic>
        <p:nvPicPr>
          <p:cNvPr id="4" name="Picture 11" descr="Decorative shape">
            <a:extLst>
              <a:ext uri="{FF2B5EF4-FFF2-40B4-BE49-F238E27FC236}">
                <a16:creationId xmlns:a16="http://schemas.microsoft.com/office/drawing/2014/main" id="{9148DE1A-55D8-ED65-E8DD-B7B7C7553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1075415"/>
            <a:ext cx="10206802" cy="4248426"/>
          </a:xfrm>
          <a:prstGeom prst="rect">
            <a:avLst/>
          </a:prstGeom>
        </p:spPr>
      </p:pic>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1299398" y="1899139"/>
            <a:ext cx="9161585" cy="3201181"/>
          </a:xfrm>
        </p:spPr>
        <p:txBody>
          <a:bodyPr/>
          <a:lstStyle/>
          <a:p>
            <a:r>
              <a:rPr lang="en-GB" sz="4000" b="1" dirty="0">
                <a:latin typeface="Arial" panose="020B0604020202020204" pitchFamily="34" charset="0"/>
                <a:cs typeface="Arial" panose="020B0604020202020204" pitchFamily="34" charset="0"/>
              </a:rPr>
              <a:t>What do you know about the Industrial Revolution in Manchester?</a:t>
            </a:r>
          </a:p>
          <a:p>
            <a:endParaRPr lang="en-GB" b="1"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r>
              <a:rPr lang="en-GB" sz="2800" dirty="0">
                <a:latin typeface="Arial" panose="020B0604020202020204" pitchFamily="34" charset="0"/>
                <a:cs typeface="Arial" panose="020B0604020202020204" pitchFamily="34" charset="0"/>
              </a:rPr>
              <a:t>Complete Row 1 of your </a:t>
            </a:r>
            <a:r>
              <a:rPr lang="en-GB" sz="2800" b="1" dirty="0">
                <a:latin typeface="Arial" panose="020B0604020202020204" pitchFamily="34" charset="0"/>
                <a:cs typeface="Arial" panose="020B0604020202020204" pitchFamily="34" charset="0"/>
              </a:rPr>
              <a:t>Knowledge Record Sheet</a:t>
            </a:r>
          </a:p>
          <a:p>
            <a:pPr marL="342891" indent="-342891">
              <a:buFont typeface="Arial" panose="020B0604020202020204" pitchFamily="34" charset="0"/>
              <a:buChar char="•"/>
            </a:pPr>
            <a:r>
              <a:rPr lang="en-GB" sz="2800" dirty="0">
                <a:latin typeface="Arial" panose="020B0604020202020204" pitchFamily="34" charset="0"/>
                <a:cs typeface="Arial" panose="020B0604020202020204" pitchFamily="34" charset="0"/>
              </a:rPr>
              <a:t>Share your answers with a partner</a:t>
            </a:r>
          </a:p>
          <a:p>
            <a:endParaRPr lang="en-GB" sz="2800" b="1" dirty="0">
              <a:latin typeface="Arial" panose="020B0604020202020204" pitchFamily="34" charset="0"/>
              <a:cs typeface="Arial" panose="020B0604020202020204" pitchFamily="34" charset="0"/>
            </a:endParaRPr>
          </a:p>
          <a:p>
            <a:endParaRPr lang="en-US" dirty="0"/>
          </a:p>
        </p:txBody>
      </p:sp>
      <p:grpSp>
        <p:nvGrpSpPr>
          <p:cNvPr id="5" name="Think, pair, share" descr="Think, pair, share icon">
            <a:extLst>
              <a:ext uri="{FF2B5EF4-FFF2-40B4-BE49-F238E27FC236}">
                <a16:creationId xmlns:a16="http://schemas.microsoft.com/office/drawing/2014/main" id="{7C137222-B7E3-D45B-9678-D54E256B766A}"/>
              </a:ext>
            </a:extLst>
          </p:cNvPr>
          <p:cNvGrpSpPr/>
          <p:nvPr/>
        </p:nvGrpSpPr>
        <p:grpSpPr>
          <a:xfrm>
            <a:off x="121920" y="5100320"/>
            <a:ext cx="2988204" cy="1735157"/>
            <a:chOff x="357187" y="991258"/>
            <a:chExt cx="4209113" cy="2444101"/>
          </a:xfrm>
        </p:grpSpPr>
        <p:sp>
          <p:nvSpPr>
            <p:cNvPr id="6" name="Washi">
              <a:extLst>
                <a:ext uri="{FF2B5EF4-FFF2-40B4-BE49-F238E27FC236}">
                  <a16:creationId xmlns:a16="http://schemas.microsoft.com/office/drawing/2014/main" id="{DF0454B6-0C0C-0EF4-363A-DA245E2847CD}"/>
                </a:ext>
                <a:ext uri="{C183D7F6-B498-43B3-948B-1728B52AA6E4}">
                  <adec:decorative xmlns:adec="http://schemas.microsoft.com/office/drawing/2017/decorative" val="1"/>
                </a:ext>
              </a:extLst>
            </p:cNvPr>
            <p:cNvSpPr/>
            <p:nvPr/>
          </p:nvSpPr>
          <p:spPr>
            <a:xfrm>
              <a:off x="1209988" y="991258"/>
              <a:ext cx="2292796"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9AB86DD0-A339-FFE2-5C3C-4BCC12746B95}"/>
                </a:ext>
              </a:extLst>
            </p:cNvPr>
            <p:cNvSpPr txBox="1">
              <a:spLocks/>
            </p:cNvSpPr>
            <p:nvPr/>
          </p:nvSpPr>
          <p:spPr>
            <a:xfrm>
              <a:off x="1041537" y="1036472"/>
              <a:ext cx="2629698" cy="478427"/>
            </a:xfrm>
            <a:prstGeom prst="rect">
              <a:avLst/>
            </a:prstGeom>
            <a:noFill/>
          </p:spPr>
          <p:txBody>
            <a:bodyPr anchor="ctr" anchorCtr="0">
              <a:normAutofit fontScale="85000" lnSpcReduction="1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Think, pair, share</a:t>
              </a:r>
            </a:p>
          </p:txBody>
        </p:sp>
        <p:pic>
          <p:nvPicPr>
            <p:cNvPr id="8" name="Icon" descr="Think, pair, share character icon">
              <a:extLst>
                <a:ext uri="{FF2B5EF4-FFF2-40B4-BE49-F238E27FC236}">
                  <a16:creationId xmlns:a16="http://schemas.microsoft.com/office/drawing/2014/main" id="{6DF9606B-B6E3-A301-A415-45DC0F7D4A26}"/>
                </a:ext>
              </a:extLst>
            </p:cNvPr>
            <p:cNvPicPr>
              <a:picLocks noChangeAspect="1"/>
            </p:cNvPicPr>
            <p:nvPr/>
          </p:nvPicPr>
          <p:blipFill>
            <a:blip r:embed="rId4"/>
            <a:stretch>
              <a:fillRect/>
            </a:stretch>
          </p:blipFill>
          <p:spPr>
            <a:xfrm>
              <a:off x="357187" y="1656943"/>
              <a:ext cx="4209113" cy="1778416"/>
            </a:xfrm>
            <a:prstGeom prst="rect">
              <a:avLst/>
            </a:prstGeom>
          </p:spPr>
        </p:pic>
      </p:grpSp>
    </p:spTree>
    <p:extLst>
      <p:ext uri="{BB962C8B-B14F-4D97-AF65-F5344CB8AC3E}">
        <p14:creationId xmlns:p14="http://schemas.microsoft.com/office/powerpoint/2010/main" val="1925378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EFB0-FB8A-F851-5E07-92A61B6DCE5E}"/>
              </a:ext>
            </a:extLst>
          </p:cNvPr>
          <p:cNvSpPr>
            <a:spLocks noGrp="1"/>
          </p:cNvSpPr>
          <p:nvPr>
            <p:ph type="title"/>
          </p:nvPr>
        </p:nvSpPr>
        <p:spPr/>
        <p:txBody>
          <a:bodyPr>
            <a:noAutofit/>
          </a:bodyPr>
          <a:lstStyle/>
          <a:p>
            <a:pPr>
              <a:defRPr/>
            </a:pPr>
            <a:r>
              <a:rPr lang="en-GB" b="1" dirty="0">
                <a:latin typeface="Arial" panose="020B0604020202020204" pitchFamily="34" charset="0"/>
                <a:cs typeface="Arial" panose="020B0604020202020204" pitchFamily="34" charset="0"/>
              </a:rPr>
              <a:t>Lesson 3: What do the houses on Thomas Street look like? </a:t>
            </a:r>
            <a:r>
              <a:rPr lang="en-GB" b="1" dirty="0">
                <a:solidFill>
                  <a:schemeClr val="bg1"/>
                </a:solidFill>
                <a:latin typeface="Arial" panose="020B0604020202020204" pitchFamily="34" charset="0"/>
                <a:cs typeface="Arial" panose="020B0604020202020204" pitchFamily="34" charset="0"/>
              </a:rPr>
              <a:t>1</a:t>
            </a:r>
          </a:p>
        </p:txBody>
      </p:sp>
      <p:pic>
        <p:nvPicPr>
          <p:cNvPr id="14" name="Picture 13" descr="A photo of a red-brick house with a green front door, and green wooden window frames. There are two upper floors, and bicycles outside against the fence. ">
            <a:extLst>
              <a:ext uri="{FF2B5EF4-FFF2-40B4-BE49-F238E27FC236}">
                <a16:creationId xmlns:a16="http://schemas.microsoft.com/office/drawing/2014/main" id="{8A46C08F-D7E0-F3F9-8EAC-BF8F6E446942}"/>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rot="16200000">
            <a:off x="334138" y="2460569"/>
            <a:ext cx="3639588" cy="2029223"/>
          </a:xfrm>
          <a:prstGeom prst="rect">
            <a:avLst/>
          </a:prstGeom>
          <a:noFill/>
          <a:ln w="9525">
            <a:noFill/>
            <a:miter lim="800000"/>
            <a:headEnd/>
            <a:tailEnd/>
          </a:ln>
        </p:spPr>
      </p:pic>
      <p:pic>
        <p:nvPicPr>
          <p:cNvPr id="15" name="Picture 14" descr="A photo of a red-brick house with a red front door, and white wooden window frames. There are two upper floors, and a few steps up to the front door. ">
            <a:extLst>
              <a:ext uri="{FF2B5EF4-FFF2-40B4-BE49-F238E27FC236}">
                <a16:creationId xmlns:a16="http://schemas.microsoft.com/office/drawing/2014/main" id="{0C3F1641-D616-DE0F-37D3-EFCE06865574}"/>
              </a:ext>
            </a:extLst>
          </p:cNvPr>
          <p:cNvPicPr/>
          <p:nvPr/>
        </p:nvPicPr>
        <p:blipFill>
          <a:blip r:embed="rId4" cstate="email">
            <a:extLst>
              <a:ext uri="{28A0092B-C50C-407E-A947-70E740481C1C}">
                <a14:useLocalDpi xmlns:a14="http://schemas.microsoft.com/office/drawing/2010/main"/>
              </a:ext>
            </a:extLst>
          </a:blip>
          <a:srcRect r="-207"/>
          <a:stretch>
            <a:fillRect/>
          </a:stretch>
        </p:blipFill>
        <p:spPr bwMode="auto">
          <a:xfrm rot="16200000">
            <a:off x="2965389" y="2487514"/>
            <a:ext cx="3782047" cy="1802602"/>
          </a:xfrm>
          <a:prstGeom prst="rect">
            <a:avLst/>
          </a:prstGeom>
          <a:noFill/>
          <a:ln w="9525">
            <a:noFill/>
            <a:miter lim="800000"/>
            <a:headEnd/>
            <a:tailEnd/>
          </a:ln>
        </p:spPr>
      </p:pic>
      <p:pic>
        <p:nvPicPr>
          <p:cNvPr id="16" name="Picture 15" descr="A photo of a red-brick building with a black frontage.  There are two upper floors with a grey facade.">
            <a:extLst>
              <a:ext uri="{FF2B5EF4-FFF2-40B4-BE49-F238E27FC236}">
                <a16:creationId xmlns:a16="http://schemas.microsoft.com/office/drawing/2014/main" id="{EA917299-E92E-3DA6-A98A-2690049879AD}"/>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rot="16200000">
            <a:off x="5275036" y="2654500"/>
            <a:ext cx="3757183" cy="1523767"/>
          </a:xfrm>
          <a:prstGeom prst="rect">
            <a:avLst/>
          </a:prstGeom>
          <a:noFill/>
          <a:ln w="9525">
            <a:noFill/>
            <a:miter lim="800000"/>
            <a:headEnd/>
            <a:tailEnd/>
          </a:ln>
        </p:spPr>
      </p:pic>
      <p:grpSp>
        <p:nvGrpSpPr>
          <p:cNvPr id="28" name="Group 27">
            <a:extLst>
              <a:ext uri="{FF2B5EF4-FFF2-40B4-BE49-F238E27FC236}">
                <a16:creationId xmlns:a16="http://schemas.microsoft.com/office/drawing/2014/main" id="{0E43951F-F879-CEAA-F176-6849322C0477}"/>
              </a:ext>
              <a:ext uri="{C183D7F6-B498-43B3-948B-1728B52AA6E4}">
                <adec:decorative xmlns:adec="http://schemas.microsoft.com/office/drawing/2017/decorative" val="1"/>
              </a:ext>
            </a:extLst>
          </p:cNvPr>
          <p:cNvGrpSpPr/>
          <p:nvPr/>
        </p:nvGrpSpPr>
        <p:grpSpPr>
          <a:xfrm>
            <a:off x="805909" y="4949109"/>
            <a:ext cx="2269393" cy="956046"/>
            <a:chOff x="1439109" y="5267406"/>
            <a:chExt cx="2269393" cy="956046"/>
          </a:xfrm>
        </p:grpSpPr>
        <p:sp>
          <p:nvSpPr>
            <p:cNvPr id="22" name="Picture 2" descr="Decorative shape">
              <a:extLst>
                <a:ext uri="{FF2B5EF4-FFF2-40B4-BE49-F238E27FC236}">
                  <a16:creationId xmlns:a16="http://schemas.microsoft.com/office/drawing/2014/main" id="{CBCCC2C8-DCD2-0A98-7DD0-69E6572CE7C2}"/>
                </a:ext>
              </a:extLst>
            </p:cNvPr>
            <p:cNvSpPr/>
            <p:nvPr/>
          </p:nvSpPr>
          <p:spPr>
            <a:xfrm>
              <a:off x="1439109" y="5267406"/>
              <a:ext cx="2269393" cy="956046"/>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ADD0F0"/>
            </a:solidFill>
            <a:ln w="16366"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96B4ACAD-BD85-CA4D-CF0A-DB6C58A7A9BD}"/>
                </a:ext>
              </a:extLst>
            </p:cNvPr>
            <p:cNvSpPr txBox="1"/>
            <p:nvPr/>
          </p:nvSpPr>
          <p:spPr>
            <a:xfrm>
              <a:off x="1821714" y="5427884"/>
              <a:ext cx="1609732" cy="584773"/>
            </a:xfrm>
            <a:prstGeom prst="rect">
              <a:avLst/>
            </a:prstGeom>
            <a:noFill/>
          </p:spPr>
          <p:txBody>
            <a:bodyPr wrap="none" lIns="91438" tIns="45719" rIns="91438" bIns="45719" rtlCol="0">
              <a:spAutoFit/>
            </a:bodyPr>
            <a:lstStyle/>
            <a:p>
              <a:pPr algn="ctr"/>
              <a:r>
                <a:rPr lang="en-GB" sz="1600" b="1" dirty="0"/>
                <a:t>31 </a:t>
              </a:r>
            </a:p>
            <a:p>
              <a:pPr algn="ctr"/>
              <a:r>
                <a:rPr lang="en-GB" sz="1600" b="1" dirty="0"/>
                <a:t>Thomas Street</a:t>
              </a:r>
            </a:p>
          </p:txBody>
        </p:sp>
      </p:grpSp>
      <p:grpSp>
        <p:nvGrpSpPr>
          <p:cNvPr id="29" name="Group 28">
            <a:extLst>
              <a:ext uri="{FF2B5EF4-FFF2-40B4-BE49-F238E27FC236}">
                <a16:creationId xmlns:a16="http://schemas.microsoft.com/office/drawing/2014/main" id="{26C20782-90D6-B627-3EFF-F5E14C008294}"/>
              </a:ext>
              <a:ext uri="{C183D7F6-B498-43B3-948B-1728B52AA6E4}">
                <adec:decorative xmlns:adec="http://schemas.microsoft.com/office/drawing/2017/decorative" val="1"/>
              </a:ext>
            </a:extLst>
          </p:cNvPr>
          <p:cNvGrpSpPr/>
          <p:nvPr/>
        </p:nvGrpSpPr>
        <p:grpSpPr>
          <a:xfrm>
            <a:off x="3660159" y="5075828"/>
            <a:ext cx="2101200" cy="956045"/>
            <a:chOff x="3785764" y="5267405"/>
            <a:chExt cx="2101200" cy="956045"/>
          </a:xfrm>
        </p:grpSpPr>
        <p:sp>
          <p:nvSpPr>
            <p:cNvPr id="23" name="Picture 3" descr="Decorative shape">
              <a:extLst>
                <a:ext uri="{FF2B5EF4-FFF2-40B4-BE49-F238E27FC236}">
                  <a16:creationId xmlns:a16="http://schemas.microsoft.com/office/drawing/2014/main" id="{DFE3993F-B7B5-DBFB-D11E-23F62BEBD036}"/>
                </a:ext>
              </a:extLst>
            </p:cNvPr>
            <p:cNvSpPr/>
            <p:nvPr/>
          </p:nvSpPr>
          <p:spPr>
            <a:xfrm>
              <a:off x="3785764" y="5267405"/>
              <a:ext cx="2101200" cy="956045"/>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18" name="TextBox 17">
              <a:extLst>
                <a:ext uri="{FF2B5EF4-FFF2-40B4-BE49-F238E27FC236}">
                  <a16:creationId xmlns:a16="http://schemas.microsoft.com/office/drawing/2014/main" id="{D34CBA32-A2FE-D6E2-D978-A3EE0695181A}"/>
                </a:ext>
              </a:extLst>
            </p:cNvPr>
            <p:cNvSpPr txBox="1"/>
            <p:nvPr/>
          </p:nvSpPr>
          <p:spPr>
            <a:xfrm>
              <a:off x="3985559" y="5427835"/>
              <a:ext cx="1609732" cy="584773"/>
            </a:xfrm>
            <a:prstGeom prst="rect">
              <a:avLst/>
            </a:prstGeom>
            <a:noFill/>
          </p:spPr>
          <p:txBody>
            <a:bodyPr wrap="none" lIns="91438" tIns="45719" rIns="91438" bIns="45719" rtlCol="0">
              <a:spAutoFit/>
            </a:bodyPr>
            <a:lstStyle/>
            <a:p>
              <a:pPr algn="ctr"/>
              <a:r>
                <a:rPr lang="en-GB" sz="1600" b="1" dirty="0"/>
                <a:t>33 </a:t>
              </a:r>
            </a:p>
            <a:p>
              <a:pPr algn="ctr"/>
              <a:r>
                <a:rPr lang="en-GB" sz="1600" b="1" dirty="0"/>
                <a:t>Thomas Street</a:t>
              </a:r>
            </a:p>
          </p:txBody>
        </p:sp>
      </p:grpSp>
      <p:grpSp>
        <p:nvGrpSpPr>
          <p:cNvPr id="30" name="Group 29">
            <a:extLst>
              <a:ext uri="{FF2B5EF4-FFF2-40B4-BE49-F238E27FC236}">
                <a16:creationId xmlns:a16="http://schemas.microsoft.com/office/drawing/2014/main" id="{2D7B9196-CDEA-D608-47BF-3B6D5748D5E7}"/>
              </a:ext>
              <a:ext uri="{C183D7F6-B498-43B3-948B-1728B52AA6E4}">
                <adec:decorative xmlns:adec="http://schemas.microsoft.com/office/drawing/2017/decorative" val="1"/>
              </a:ext>
            </a:extLst>
          </p:cNvPr>
          <p:cNvGrpSpPr/>
          <p:nvPr/>
        </p:nvGrpSpPr>
        <p:grpSpPr>
          <a:xfrm>
            <a:off x="6118120" y="5109587"/>
            <a:ext cx="1944024" cy="943611"/>
            <a:chOff x="5831578" y="5279838"/>
            <a:chExt cx="1944024" cy="943611"/>
          </a:xfrm>
        </p:grpSpPr>
        <p:sp>
          <p:nvSpPr>
            <p:cNvPr id="24" name="Picture 3" descr="Decorative shape">
              <a:extLst>
                <a:ext uri="{FF2B5EF4-FFF2-40B4-BE49-F238E27FC236}">
                  <a16:creationId xmlns:a16="http://schemas.microsoft.com/office/drawing/2014/main" id="{A71BAC1F-A6AA-238C-DE45-8D646BDA1B50}"/>
                </a:ext>
              </a:extLst>
            </p:cNvPr>
            <p:cNvSpPr/>
            <p:nvPr/>
          </p:nvSpPr>
          <p:spPr>
            <a:xfrm>
              <a:off x="5831578" y="5279838"/>
              <a:ext cx="1944024" cy="943611"/>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BECCC"/>
            </a:solidFill>
            <a:ln w="16366" cap="flat">
              <a:noFill/>
              <a:prstDash val="solid"/>
              <a:miter/>
            </a:ln>
          </p:spPr>
          <p:txBody>
            <a:bodyPr rtlCol="0" anchor="ctr"/>
            <a:lstStyle/>
            <a:p>
              <a:endParaRPr lang="en-US"/>
            </a:p>
          </p:txBody>
        </p:sp>
        <p:sp>
          <p:nvSpPr>
            <p:cNvPr id="19" name="TextBox 18">
              <a:extLst>
                <a:ext uri="{FF2B5EF4-FFF2-40B4-BE49-F238E27FC236}">
                  <a16:creationId xmlns:a16="http://schemas.microsoft.com/office/drawing/2014/main" id="{B7DCC33F-9C6F-AA02-632C-90FF56079443}"/>
                </a:ext>
              </a:extLst>
            </p:cNvPr>
            <p:cNvSpPr txBox="1"/>
            <p:nvPr/>
          </p:nvSpPr>
          <p:spPr>
            <a:xfrm>
              <a:off x="6058175" y="5427835"/>
              <a:ext cx="1609732" cy="584773"/>
            </a:xfrm>
            <a:prstGeom prst="rect">
              <a:avLst/>
            </a:prstGeom>
            <a:noFill/>
          </p:spPr>
          <p:txBody>
            <a:bodyPr wrap="none" lIns="91438" tIns="45719" rIns="91438" bIns="45719" rtlCol="0">
              <a:spAutoFit/>
            </a:bodyPr>
            <a:lstStyle/>
            <a:p>
              <a:pPr algn="ctr"/>
              <a:r>
                <a:rPr lang="en-GB" sz="1600" b="1" dirty="0"/>
                <a:t>40 </a:t>
              </a:r>
            </a:p>
            <a:p>
              <a:pPr algn="ctr"/>
              <a:r>
                <a:rPr lang="en-GB" sz="1600" b="1" dirty="0"/>
                <a:t>Thomas Street</a:t>
              </a:r>
            </a:p>
          </p:txBody>
        </p:sp>
      </p:grpSp>
      <p:pic>
        <p:nvPicPr>
          <p:cNvPr id="20" name="Picture 19" descr="A photo of a red-brick building with a brown shutter over the door and window, There are two upper floors with small windows. ">
            <a:extLst>
              <a:ext uri="{FF2B5EF4-FFF2-40B4-BE49-F238E27FC236}">
                <a16:creationId xmlns:a16="http://schemas.microsoft.com/office/drawing/2014/main" id="{07A3D87E-35F9-79CD-B215-8E32BDC0D6E9}"/>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rot="16200000">
            <a:off x="7736197" y="2467812"/>
            <a:ext cx="3701679" cy="1952647"/>
          </a:xfrm>
          <a:prstGeom prst="rect">
            <a:avLst/>
          </a:prstGeom>
          <a:noFill/>
          <a:ln w="9525">
            <a:noFill/>
            <a:miter lim="800000"/>
            <a:headEnd/>
            <a:tailEnd/>
          </a:ln>
        </p:spPr>
      </p:pic>
      <p:grpSp>
        <p:nvGrpSpPr>
          <p:cNvPr id="31" name="Group 30">
            <a:extLst>
              <a:ext uri="{FF2B5EF4-FFF2-40B4-BE49-F238E27FC236}">
                <a16:creationId xmlns:a16="http://schemas.microsoft.com/office/drawing/2014/main" id="{BC97969C-33E9-E269-7065-F8465D1411F5}"/>
              </a:ext>
              <a:ext uri="{C183D7F6-B498-43B3-948B-1728B52AA6E4}">
                <adec:decorative xmlns:adec="http://schemas.microsoft.com/office/drawing/2017/decorative" val="1"/>
              </a:ext>
            </a:extLst>
          </p:cNvPr>
          <p:cNvGrpSpPr/>
          <p:nvPr/>
        </p:nvGrpSpPr>
        <p:grpSpPr>
          <a:xfrm>
            <a:off x="8350711" y="5088260"/>
            <a:ext cx="2240465" cy="825104"/>
            <a:chOff x="7873267" y="5347396"/>
            <a:chExt cx="2240465" cy="825104"/>
          </a:xfrm>
        </p:grpSpPr>
        <p:sp>
          <p:nvSpPr>
            <p:cNvPr id="25" name="Picture 4" descr="Decorative shape">
              <a:extLst>
                <a:ext uri="{FF2B5EF4-FFF2-40B4-BE49-F238E27FC236}">
                  <a16:creationId xmlns:a16="http://schemas.microsoft.com/office/drawing/2014/main" id="{0BE8797D-90C9-3F89-6680-25A5A4E4707C}"/>
                </a:ext>
              </a:extLst>
            </p:cNvPr>
            <p:cNvSpPr/>
            <p:nvPr/>
          </p:nvSpPr>
          <p:spPr>
            <a:xfrm>
              <a:off x="7873267" y="5347396"/>
              <a:ext cx="2240465" cy="825104"/>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21" name="TextBox 20">
              <a:extLst>
                <a:ext uri="{FF2B5EF4-FFF2-40B4-BE49-F238E27FC236}">
                  <a16:creationId xmlns:a16="http://schemas.microsoft.com/office/drawing/2014/main" id="{7018D196-064C-3C1B-0AF0-633064033C11}"/>
                </a:ext>
              </a:extLst>
            </p:cNvPr>
            <p:cNvSpPr txBox="1"/>
            <p:nvPr/>
          </p:nvSpPr>
          <p:spPr>
            <a:xfrm>
              <a:off x="8237698" y="5427835"/>
              <a:ext cx="1609732" cy="584773"/>
            </a:xfrm>
            <a:prstGeom prst="rect">
              <a:avLst/>
            </a:prstGeom>
            <a:noFill/>
          </p:spPr>
          <p:txBody>
            <a:bodyPr wrap="none" lIns="91438" tIns="45719" rIns="91438" bIns="45719" rtlCol="0">
              <a:spAutoFit/>
            </a:bodyPr>
            <a:lstStyle/>
            <a:p>
              <a:pPr algn="ctr"/>
              <a:r>
                <a:rPr lang="en-GB" sz="1600" b="1" dirty="0"/>
                <a:t>52 </a:t>
              </a:r>
            </a:p>
            <a:p>
              <a:pPr algn="ctr"/>
              <a:r>
                <a:rPr lang="en-GB" sz="1600" b="1" dirty="0"/>
                <a:t>Thomas Street</a:t>
              </a:r>
            </a:p>
          </p:txBody>
        </p:sp>
      </p:grpSp>
      <p:sp>
        <p:nvSpPr>
          <p:cNvPr id="27" name="TextBox 26">
            <a:extLst>
              <a:ext uri="{FF2B5EF4-FFF2-40B4-BE49-F238E27FC236}">
                <a16:creationId xmlns:a16="http://schemas.microsoft.com/office/drawing/2014/main" id="{DE46E423-0199-1866-98B0-DA5E5EF365B7}"/>
              </a:ext>
            </a:extLst>
          </p:cNvPr>
          <p:cNvSpPr txBox="1"/>
          <p:nvPr/>
        </p:nvSpPr>
        <p:spPr>
          <a:xfrm>
            <a:off x="389677" y="6383280"/>
            <a:ext cx="10994574" cy="400110"/>
          </a:xfrm>
          <a:prstGeom prst="rect">
            <a:avLst/>
          </a:prstGeom>
          <a:noFill/>
        </p:spPr>
        <p:txBody>
          <a:bodyPr wrap="square">
            <a:spAutoFit/>
          </a:bodyPr>
          <a:lstStyle/>
          <a:p>
            <a:pPr>
              <a:spcBef>
                <a:spcPct val="0"/>
              </a:spcBef>
            </a:pPr>
            <a:r>
              <a:rPr lang="en-US" altLang="en-US" sz="2000" dirty="0">
                <a:ea typeface="MS PGothic" pitchFamily="34" charset="-128"/>
                <a:cs typeface="MS PGothic" pitchFamily="34" charset="-128"/>
              </a:rPr>
              <a:t>Look at the street frontages and try to guess what type of family might have lived in each one.</a:t>
            </a:r>
          </a:p>
        </p:txBody>
      </p:sp>
    </p:spTree>
    <p:extLst>
      <p:ext uri="{BB962C8B-B14F-4D97-AF65-F5344CB8AC3E}">
        <p14:creationId xmlns:p14="http://schemas.microsoft.com/office/powerpoint/2010/main" val="828318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EFB0-FB8A-F851-5E07-92A61B6DCE5E}"/>
              </a:ext>
            </a:extLst>
          </p:cNvPr>
          <p:cNvSpPr>
            <a:spLocks noGrp="1"/>
          </p:cNvSpPr>
          <p:nvPr>
            <p:ph type="title"/>
          </p:nvPr>
        </p:nvSpPr>
        <p:spPr/>
        <p:txBody>
          <a:bodyPr>
            <a:noAutofit/>
          </a:bodyPr>
          <a:lstStyle/>
          <a:p>
            <a:pPr>
              <a:defRPr/>
            </a:pPr>
            <a:r>
              <a:rPr lang="en-GB" b="1" dirty="0">
                <a:latin typeface="Arial" panose="020B0604020202020204" pitchFamily="34" charset="0"/>
                <a:cs typeface="Arial" panose="020B0604020202020204" pitchFamily="34" charset="0"/>
              </a:rPr>
              <a:t>Lesson 3: What do the houses on Thomas Street look like? </a:t>
            </a:r>
            <a:r>
              <a:rPr lang="en-GB" b="1" dirty="0">
                <a:solidFill>
                  <a:schemeClr val="bg1"/>
                </a:solidFill>
                <a:latin typeface="Arial" panose="020B0604020202020204" pitchFamily="34" charset="0"/>
                <a:cs typeface="Arial" panose="020B0604020202020204" pitchFamily="34" charset="0"/>
              </a:rPr>
              <a:t>2</a:t>
            </a:r>
          </a:p>
        </p:txBody>
      </p:sp>
      <p:pic>
        <p:nvPicPr>
          <p:cNvPr id="3" name="Picture 2" descr="A photo of a red-brick building with a big brown shutters. There are two upper floors, with small broken windows. ">
            <a:extLst>
              <a:ext uri="{FF2B5EF4-FFF2-40B4-BE49-F238E27FC236}">
                <a16:creationId xmlns:a16="http://schemas.microsoft.com/office/drawing/2014/main" id="{A6A0EB9D-B7C4-5E95-B377-453AE4B312FB}"/>
              </a:ext>
            </a:extLst>
          </p:cNvPr>
          <p:cNvPicPr/>
          <p:nvPr/>
        </p:nvPicPr>
        <p:blipFill>
          <a:blip r:embed="rId3" cstate="email">
            <a:extLst>
              <a:ext uri="{28A0092B-C50C-407E-A947-70E740481C1C}">
                <a14:useLocalDpi xmlns:a14="http://schemas.microsoft.com/office/drawing/2010/main"/>
              </a:ext>
            </a:extLst>
          </a:blip>
          <a:srcRect r="-240"/>
          <a:stretch>
            <a:fillRect/>
          </a:stretch>
        </p:blipFill>
        <p:spPr bwMode="auto">
          <a:xfrm rot="16200000">
            <a:off x="110818" y="2318821"/>
            <a:ext cx="4401574" cy="2068483"/>
          </a:xfrm>
          <a:prstGeom prst="rect">
            <a:avLst/>
          </a:prstGeom>
          <a:noFill/>
          <a:ln w="9525">
            <a:noFill/>
            <a:miter lim="800000"/>
            <a:headEnd/>
            <a:tailEnd/>
          </a:ln>
        </p:spPr>
      </p:pic>
      <p:grpSp>
        <p:nvGrpSpPr>
          <p:cNvPr id="28" name="Group 27">
            <a:extLst>
              <a:ext uri="{FF2B5EF4-FFF2-40B4-BE49-F238E27FC236}">
                <a16:creationId xmlns:a16="http://schemas.microsoft.com/office/drawing/2014/main" id="{0E43951F-F879-CEAA-F176-6849322C0477}"/>
              </a:ext>
              <a:ext uri="{C183D7F6-B498-43B3-948B-1728B52AA6E4}">
                <adec:decorative xmlns:adec="http://schemas.microsoft.com/office/drawing/2017/decorative" val="1"/>
              </a:ext>
            </a:extLst>
          </p:cNvPr>
          <p:cNvGrpSpPr/>
          <p:nvPr/>
        </p:nvGrpSpPr>
        <p:grpSpPr>
          <a:xfrm>
            <a:off x="805909" y="4949109"/>
            <a:ext cx="2269393" cy="956046"/>
            <a:chOff x="1439109" y="5267406"/>
            <a:chExt cx="2269393" cy="956046"/>
          </a:xfrm>
        </p:grpSpPr>
        <p:sp>
          <p:nvSpPr>
            <p:cNvPr id="22" name="Picture 2" descr="Decorative shape">
              <a:extLst>
                <a:ext uri="{FF2B5EF4-FFF2-40B4-BE49-F238E27FC236}">
                  <a16:creationId xmlns:a16="http://schemas.microsoft.com/office/drawing/2014/main" id="{CBCCC2C8-DCD2-0A98-7DD0-69E6572CE7C2}"/>
                </a:ext>
              </a:extLst>
            </p:cNvPr>
            <p:cNvSpPr/>
            <p:nvPr/>
          </p:nvSpPr>
          <p:spPr>
            <a:xfrm>
              <a:off x="1439109" y="5267406"/>
              <a:ext cx="2269393" cy="956046"/>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ADD0F0"/>
            </a:solidFill>
            <a:ln w="16366"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96B4ACAD-BD85-CA4D-CF0A-DB6C58A7A9BD}"/>
                </a:ext>
              </a:extLst>
            </p:cNvPr>
            <p:cNvSpPr txBox="1"/>
            <p:nvPr/>
          </p:nvSpPr>
          <p:spPr>
            <a:xfrm>
              <a:off x="1821714" y="5427884"/>
              <a:ext cx="1609732" cy="584773"/>
            </a:xfrm>
            <a:prstGeom prst="rect">
              <a:avLst/>
            </a:prstGeom>
            <a:noFill/>
          </p:spPr>
          <p:txBody>
            <a:bodyPr wrap="none" lIns="91438" tIns="45719" rIns="91438" bIns="45719" rtlCol="0">
              <a:spAutoFit/>
            </a:bodyPr>
            <a:lstStyle/>
            <a:p>
              <a:pPr algn="ctr"/>
              <a:r>
                <a:rPr lang="en-GB" sz="1600" b="1" dirty="0"/>
                <a:t>56 </a:t>
              </a:r>
            </a:p>
            <a:p>
              <a:pPr algn="ctr"/>
              <a:r>
                <a:rPr lang="en-GB" sz="1600" b="1" dirty="0"/>
                <a:t>Thomas Street</a:t>
              </a:r>
            </a:p>
          </p:txBody>
        </p:sp>
      </p:grpSp>
      <p:pic>
        <p:nvPicPr>
          <p:cNvPr id="4" name="Picture 3" descr="A photo of a red-brick building with a white framed shop front. There are two upper floors with windows.">
            <a:extLst>
              <a:ext uri="{FF2B5EF4-FFF2-40B4-BE49-F238E27FC236}">
                <a16:creationId xmlns:a16="http://schemas.microsoft.com/office/drawing/2014/main" id="{943BB609-AB1D-51AE-4547-D1AFC38E5B98}"/>
              </a:ext>
            </a:extLst>
          </p:cNvPr>
          <p:cNvPicPr/>
          <p:nvPr/>
        </p:nvPicPr>
        <p:blipFill>
          <a:blip r:embed="rId4" cstate="email">
            <a:extLst>
              <a:ext uri="{28A0092B-C50C-407E-A947-70E740481C1C}">
                <a14:useLocalDpi xmlns:a14="http://schemas.microsoft.com/office/drawing/2010/main"/>
              </a:ext>
            </a:extLst>
          </a:blip>
          <a:srcRect r="-200"/>
          <a:stretch>
            <a:fillRect/>
          </a:stretch>
        </p:blipFill>
        <p:spPr bwMode="auto">
          <a:xfrm rot="16200000">
            <a:off x="2586165" y="2222595"/>
            <a:ext cx="4323475" cy="2026912"/>
          </a:xfrm>
          <a:prstGeom prst="rect">
            <a:avLst/>
          </a:prstGeom>
          <a:noFill/>
          <a:ln w="9525">
            <a:noFill/>
            <a:miter lim="800000"/>
            <a:headEnd/>
            <a:tailEnd/>
          </a:ln>
        </p:spPr>
      </p:pic>
      <p:grpSp>
        <p:nvGrpSpPr>
          <p:cNvPr id="29" name="Group 28">
            <a:extLst>
              <a:ext uri="{FF2B5EF4-FFF2-40B4-BE49-F238E27FC236}">
                <a16:creationId xmlns:a16="http://schemas.microsoft.com/office/drawing/2014/main" id="{26C20782-90D6-B627-3EFF-F5E14C008294}"/>
              </a:ext>
              <a:ext uri="{C183D7F6-B498-43B3-948B-1728B52AA6E4}">
                <adec:decorative xmlns:adec="http://schemas.microsoft.com/office/drawing/2017/decorative" val="1"/>
              </a:ext>
            </a:extLst>
          </p:cNvPr>
          <p:cNvGrpSpPr/>
          <p:nvPr/>
        </p:nvGrpSpPr>
        <p:grpSpPr>
          <a:xfrm>
            <a:off x="3660159" y="5075828"/>
            <a:ext cx="2101200" cy="956045"/>
            <a:chOff x="3785764" y="5267405"/>
            <a:chExt cx="2101200" cy="956045"/>
          </a:xfrm>
        </p:grpSpPr>
        <p:sp>
          <p:nvSpPr>
            <p:cNvPr id="23" name="Picture 3" descr="Decorative shape">
              <a:extLst>
                <a:ext uri="{FF2B5EF4-FFF2-40B4-BE49-F238E27FC236}">
                  <a16:creationId xmlns:a16="http://schemas.microsoft.com/office/drawing/2014/main" id="{DFE3993F-B7B5-DBFB-D11E-23F62BEBD036}"/>
                </a:ext>
              </a:extLst>
            </p:cNvPr>
            <p:cNvSpPr/>
            <p:nvPr/>
          </p:nvSpPr>
          <p:spPr>
            <a:xfrm>
              <a:off x="3785764" y="5267405"/>
              <a:ext cx="2101200" cy="956045"/>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endParaRPr lang="en-US"/>
            </a:p>
          </p:txBody>
        </p:sp>
        <p:sp>
          <p:nvSpPr>
            <p:cNvPr id="18" name="TextBox 17">
              <a:extLst>
                <a:ext uri="{FF2B5EF4-FFF2-40B4-BE49-F238E27FC236}">
                  <a16:creationId xmlns:a16="http://schemas.microsoft.com/office/drawing/2014/main" id="{D34CBA32-A2FE-D6E2-D978-A3EE0695181A}"/>
                </a:ext>
              </a:extLst>
            </p:cNvPr>
            <p:cNvSpPr txBox="1"/>
            <p:nvPr/>
          </p:nvSpPr>
          <p:spPr>
            <a:xfrm>
              <a:off x="3985559" y="5427835"/>
              <a:ext cx="1609732" cy="584773"/>
            </a:xfrm>
            <a:prstGeom prst="rect">
              <a:avLst/>
            </a:prstGeom>
            <a:noFill/>
          </p:spPr>
          <p:txBody>
            <a:bodyPr wrap="none" lIns="91438" tIns="45719" rIns="91438" bIns="45719" rtlCol="0">
              <a:spAutoFit/>
            </a:bodyPr>
            <a:lstStyle/>
            <a:p>
              <a:pPr algn="ctr"/>
              <a:r>
                <a:rPr lang="en-GB" sz="1600" b="1" dirty="0"/>
                <a:t>58 </a:t>
              </a:r>
            </a:p>
            <a:p>
              <a:pPr algn="ctr"/>
              <a:r>
                <a:rPr lang="en-GB" sz="1600" b="1" dirty="0"/>
                <a:t>Thomas Street</a:t>
              </a:r>
            </a:p>
          </p:txBody>
        </p:sp>
      </p:grpSp>
      <p:pic>
        <p:nvPicPr>
          <p:cNvPr id="5" name="Picture 4" descr="A photo of a red-brick building with a shop front and door. There are two upper floors with 3 narrow and tall windows.">
            <a:extLst>
              <a:ext uri="{FF2B5EF4-FFF2-40B4-BE49-F238E27FC236}">
                <a16:creationId xmlns:a16="http://schemas.microsoft.com/office/drawing/2014/main" id="{45339A65-93D5-03F7-D856-C566FFC1444F}"/>
              </a:ext>
            </a:extLst>
          </p:cNvPr>
          <p:cNvPicPr/>
          <p:nvPr/>
        </p:nvPicPr>
        <p:blipFill>
          <a:blip r:embed="rId5" cstate="email">
            <a:extLst>
              <a:ext uri="{28A0092B-C50C-407E-A947-70E740481C1C}">
                <a14:useLocalDpi xmlns:a14="http://schemas.microsoft.com/office/drawing/2010/main"/>
              </a:ext>
            </a:extLst>
          </a:blip>
          <a:srcRect r="-317"/>
          <a:stretch>
            <a:fillRect/>
          </a:stretch>
        </p:blipFill>
        <p:spPr bwMode="auto">
          <a:xfrm rot="16200000">
            <a:off x="4931355" y="2188780"/>
            <a:ext cx="4323468" cy="2179389"/>
          </a:xfrm>
          <a:prstGeom prst="rect">
            <a:avLst/>
          </a:prstGeom>
          <a:noFill/>
          <a:ln w="9525">
            <a:noFill/>
            <a:miter lim="800000"/>
            <a:headEnd/>
            <a:tailEnd/>
          </a:ln>
        </p:spPr>
      </p:pic>
      <p:grpSp>
        <p:nvGrpSpPr>
          <p:cNvPr id="30" name="Group 29">
            <a:extLst>
              <a:ext uri="{FF2B5EF4-FFF2-40B4-BE49-F238E27FC236}">
                <a16:creationId xmlns:a16="http://schemas.microsoft.com/office/drawing/2014/main" id="{2D7B9196-CDEA-D608-47BF-3B6D5748D5E7}"/>
              </a:ext>
              <a:ext uri="{C183D7F6-B498-43B3-948B-1728B52AA6E4}">
                <adec:decorative xmlns:adec="http://schemas.microsoft.com/office/drawing/2017/decorative" val="1"/>
              </a:ext>
            </a:extLst>
          </p:cNvPr>
          <p:cNvGrpSpPr/>
          <p:nvPr/>
        </p:nvGrpSpPr>
        <p:grpSpPr>
          <a:xfrm>
            <a:off x="6118120" y="5109587"/>
            <a:ext cx="1944024" cy="1273693"/>
            <a:chOff x="5831578" y="5279838"/>
            <a:chExt cx="1944024" cy="1273693"/>
          </a:xfrm>
        </p:grpSpPr>
        <p:sp>
          <p:nvSpPr>
            <p:cNvPr id="24" name="Picture 3" descr="Decorative shape">
              <a:extLst>
                <a:ext uri="{FF2B5EF4-FFF2-40B4-BE49-F238E27FC236}">
                  <a16:creationId xmlns:a16="http://schemas.microsoft.com/office/drawing/2014/main" id="{A71BAC1F-A6AA-238C-DE45-8D646BDA1B50}"/>
                </a:ext>
              </a:extLst>
            </p:cNvPr>
            <p:cNvSpPr/>
            <p:nvPr/>
          </p:nvSpPr>
          <p:spPr>
            <a:xfrm>
              <a:off x="5831578" y="5279838"/>
              <a:ext cx="1944024" cy="1273693"/>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BECCC"/>
            </a:solidFill>
            <a:ln w="16366" cap="flat">
              <a:noFill/>
              <a:prstDash val="solid"/>
              <a:miter/>
            </a:ln>
          </p:spPr>
          <p:txBody>
            <a:bodyPr rtlCol="0" anchor="ctr"/>
            <a:lstStyle/>
            <a:p>
              <a:endParaRPr lang="en-US"/>
            </a:p>
          </p:txBody>
        </p:sp>
        <p:sp>
          <p:nvSpPr>
            <p:cNvPr id="19" name="TextBox 18">
              <a:extLst>
                <a:ext uri="{FF2B5EF4-FFF2-40B4-BE49-F238E27FC236}">
                  <a16:creationId xmlns:a16="http://schemas.microsoft.com/office/drawing/2014/main" id="{B7DCC33F-9C6F-AA02-632C-90FF56079443}"/>
                </a:ext>
              </a:extLst>
            </p:cNvPr>
            <p:cNvSpPr txBox="1"/>
            <p:nvPr/>
          </p:nvSpPr>
          <p:spPr>
            <a:xfrm>
              <a:off x="6029321" y="5427835"/>
              <a:ext cx="1667439" cy="830995"/>
            </a:xfrm>
            <a:prstGeom prst="rect">
              <a:avLst/>
            </a:prstGeom>
            <a:noFill/>
          </p:spPr>
          <p:txBody>
            <a:bodyPr wrap="none" lIns="91438" tIns="45719" rIns="91438" bIns="45719" rtlCol="0">
              <a:spAutoFit/>
            </a:bodyPr>
            <a:lstStyle/>
            <a:p>
              <a:pPr algn="ctr"/>
              <a:r>
                <a:rPr lang="en-GB" sz="1600" b="1" dirty="0"/>
                <a:t>65 </a:t>
              </a:r>
            </a:p>
            <a:p>
              <a:pPr algn="ctr"/>
              <a:r>
                <a:rPr lang="en-GB" sz="1600" b="1" dirty="0"/>
                <a:t>Thomas Street </a:t>
              </a:r>
            </a:p>
            <a:p>
              <a:pPr algn="ctr"/>
              <a:r>
                <a:rPr lang="en-GB" sz="1600" b="1" dirty="0"/>
                <a:t>(Today)</a:t>
              </a:r>
            </a:p>
          </p:txBody>
        </p:sp>
      </p:grpSp>
      <p:pic>
        <p:nvPicPr>
          <p:cNvPr id="6" name="Picture 5" descr="A photo of a red-brick building with a black frontage with shutters all closed. There are two upper floors with windows.">
            <a:extLst>
              <a:ext uri="{FF2B5EF4-FFF2-40B4-BE49-F238E27FC236}">
                <a16:creationId xmlns:a16="http://schemas.microsoft.com/office/drawing/2014/main" id="{BC786BC4-ED0C-7FA9-D004-DD3B649485A8}"/>
              </a:ext>
            </a:extLst>
          </p:cNvPr>
          <p:cNvPicPr/>
          <p:nvPr/>
        </p:nvPicPr>
        <p:blipFill>
          <a:blip r:embed="rId6" cstate="email">
            <a:extLst>
              <a:ext uri="{28A0092B-C50C-407E-A947-70E740481C1C}">
                <a14:useLocalDpi xmlns:a14="http://schemas.microsoft.com/office/drawing/2010/main"/>
              </a:ext>
            </a:extLst>
          </a:blip>
          <a:srcRect/>
          <a:stretch>
            <a:fillRect/>
          </a:stretch>
        </p:blipFill>
        <p:spPr>
          <a:xfrm rot="16200000">
            <a:off x="7433891" y="2220691"/>
            <a:ext cx="4389737" cy="2264742"/>
          </a:xfrm>
          <a:prstGeom prst="rect">
            <a:avLst/>
          </a:prstGeom>
        </p:spPr>
      </p:pic>
      <p:grpSp>
        <p:nvGrpSpPr>
          <p:cNvPr id="31" name="Group 30">
            <a:extLst>
              <a:ext uri="{FF2B5EF4-FFF2-40B4-BE49-F238E27FC236}">
                <a16:creationId xmlns:a16="http://schemas.microsoft.com/office/drawing/2014/main" id="{BC97969C-33E9-E269-7065-F8465D1411F5}"/>
              </a:ext>
              <a:ext uri="{C183D7F6-B498-43B3-948B-1728B52AA6E4}">
                <adec:decorative xmlns:adec="http://schemas.microsoft.com/office/drawing/2017/decorative" val="1"/>
              </a:ext>
            </a:extLst>
          </p:cNvPr>
          <p:cNvGrpSpPr/>
          <p:nvPr/>
        </p:nvGrpSpPr>
        <p:grpSpPr>
          <a:xfrm>
            <a:off x="8418905" y="5088260"/>
            <a:ext cx="2427771" cy="1092652"/>
            <a:chOff x="7941461" y="5347396"/>
            <a:chExt cx="2427771" cy="1092652"/>
          </a:xfrm>
        </p:grpSpPr>
        <p:sp>
          <p:nvSpPr>
            <p:cNvPr id="25" name="Picture 4" descr="Decorative shape">
              <a:extLst>
                <a:ext uri="{FF2B5EF4-FFF2-40B4-BE49-F238E27FC236}">
                  <a16:creationId xmlns:a16="http://schemas.microsoft.com/office/drawing/2014/main" id="{0BE8797D-90C9-3F89-6680-25A5A4E4707C}"/>
                </a:ext>
              </a:extLst>
            </p:cNvPr>
            <p:cNvSpPr/>
            <p:nvPr/>
          </p:nvSpPr>
          <p:spPr>
            <a:xfrm>
              <a:off x="7941461" y="5347396"/>
              <a:ext cx="2427771" cy="1092652"/>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21" name="TextBox 20">
              <a:extLst>
                <a:ext uri="{FF2B5EF4-FFF2-40B4-BE49-F238E27FC236}">
                  <a16:creationId xmlns:a16="http://schemas.microsoft.com/office/drawing/2014/main" id="{7018D196-064C-3C1B-0AF0-633064033C11}"/>
                </a:ext>
              </a:extLst>
            </p:cNvPr>
            <p:cNvSpPr txBox="1"/>
            <p:nvPr/>
          </p:nvSpPr>
          <p:spPr>
            <a:xfrm>
              <a:off x="8174993" y="5451540"/>
              <a:ext cx="1952647" cy="830995"/>
            </a:xfrm>
            <a:prstGeom prst="rect">
              <a:avLst/>
            </a:prstGeom>
            <a:noFill/>
          </p:spPr>
          <p:txBody>
            <a:bodyPr wrap="square" lIns="91438" tIns="45719" rIns="91438" bIns="45719" rtlCol="0">
              <a:spAutoFit/>
            </a:bodyPr>
            <a:lstStyle/>
            <a:p>
              <a:pPr algn="ctr"/>
              <a:r>
                <a:rPr lang="en-GB" sz="1600" b="1" dirty="0"/>
                <a:t>65 Thomas Street </a:t>
              </a:r>
            </a:p>
            <a:p>
              <a:pPr algn="ctr"/>
              <a:r>
                <a:rPr lang="en-GB" sz="1600" b="1" dirty="0"/>
                <a:t>(as it would have looked)</a:t>
              </a:r>
            </a:p>
          </p:txBody>
        </p:sp>
      </p:grpSp>
      <p:sp>
        <p:nvSpPr>
          <p:cNvPr id="27" name="TextBox 26">
            <a:extLst>
              <a:ext uri="{FF2B5EF4-FFF2-40B4-BE49-F238E27FC236}">
                <a16:creationId xmlns:a16="http://schemas.microsoft.com/office/drawing/2014/main" id="{DE46E423-0199-1866-98B0-DA5E5EF365B7}"/>
              </a:ext>
            </a:extLst>
          </p:cNvPr>
          <p:cNvSpPr txBox="1"/>
          <p:nvPr/>
        </p:nvSpPr>
        <p:spPr>
          <a:xfrm>
            <a:off x="389677" y="6383280"/>
            <a:ext cx="10994574" cy="400110"/>
          </a:xfrm>
          <a:prstGeom prst="rect">
            <a:avLst/>
          </a:prstGeom>
          <a:noFill/>
        </p:spPr>
        <p:txBody>
          <a:bodyPr wrap="square">
            <a:spAutoFit/>
          </a:bodyPr>
          <a:lstStyle/>
          <a:p>
            <a:pPr>
              <a:spcBef>
                <a:spcPct val="0"/>
              </a:spcBef>
            </a:pPr>
            <a:r>
              <a:rPr lang="en-US" altLang="en-US" sz="2000" dirty="0">
                <a:ea typeface="MS PGothic" pitchFamily="34" charset="-128"/>
                <a:cs typeface="MS PGothic" pitchFamily="34" charset="-128"/>
              </a:rPr>
              <a:t>Look at the street frontages and try to guess what type of family might have lived in each one.</a:t>
            </a:r>
          </a:p>
        </p:txBody>
      </p:sp>
    </p:spTree>
    <p:extLst>
      <p:ext uri="{BB962C8B-B14F-4D97-AF65-F5344CB8AC3E}">
        <p14:creationId xmlns:p14="http://schemas.microsoft.com/office/powerpoint/2010/main" val="143670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EFE0-32D3-3603-C2F5-57AD47C37B7F}"/>
              </a:ext>
            </a:extLst>
          </p:cNvPr>
          <p:cNvSpPr>
            <a:spLocks noGrp="1"/>
          </p:cNvSpPr>
          <p:nvPr>
            <p:ph type="title"/>
          </p:nvPr>
        </p:nvSpPr>
        <p:spPr/>
        <p:txBody>
          <a:bodyPr>
            <a:noAutofit/>
          </a:bodyPr>
          <a:lstStyle/>
          <a:p>
            <a:pPr>
              <a:defRPr/>
            </a:pPr>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sp>
        <p:nvSpPr>
          <p:cNvPr id="3" name="Content Placeholder 2">
            <a:extLst>
              <a:ext uri="{FF2B5EF4-FFF2-40B4-BE49-F238E27FC236}">
                <a16:creationId xmlns:a16="http://schemas.microsoft.com/office/drawing/2014/main" id="{66EA4E27-50A9-C0BC-7089-AE1018AB9F45}"/>
              </a:ext>
            </a:extLst>
          </p:cNvPr>
          <p:cNvSpPr>
            <a:spLocks noGrp="1"/>
          </p:cNvSpPr>
          <p:nvPr>
            <p:ph idx="1"/>
          </p:nvPr>
        </p:nvSpPr>
        <p:spPr>
          <a:xfrm>
            <a:off x="677917" y="1608082"/>
            <a:ext cx="4726855" cy="4884791"/>
          </a:xfrm>
        </p:spPr>
        <p:txBody>
          <a:bodyPr/>
          <a:lstStyle/>
          <a:p>
            <a:r>
              <a:rPr lang="en-GB" sz="2400" dirty="0">
                <a:latin typeface="Arial" panose="020B0604020202020204" pitchFamily="34" charset="0"/>
                <a:cs typeface="Arial" panose="020B0604020202020204" pitchFamily="34" charset="0"/>
              </a:rPr>
              <a:t>You will be given a ‘</a:t>
            </a:r>
            <a:r>
              <a:rPr lang="en-GB" sz="2400" dirty="0">
                <a:latin typeface="Arial" panose="020B0604020202020204" pitchFamily="34" charset="0"/>
                <a:cs typeface="Arial" panose="020B0604020202020204" pitchFamily="34" charset="0"/>
                <a:hlinkClick r:id="rId3"/>
              </a:rPr>
              <a:t>Happy Families Card</a:t>
            </a:r>
            <a:r>
              <a:rPr lang="en-GB" sz="2400" dirty="0">
                <a:latin typeface="Arial" panose="020B0604020202020204" pitchFamily="34" charset="0"/>
                <a:cs typeface="Arial" panose="020B0604020202020204" pitchFamily="34" charset="0"/>
              </a:rPr>
              <a:t>’ - read the information about your person.</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You have 10 minutes to go around the classroom and talk to other people about their person – what do you have in common with anyone else? Name, age, job etc.</a:t>
            </a:r>
          </a:p>
        </p:txBody>
      </p:sp>
      <p:sp>
        <p:nvSpPr>
          <p:cNvPr id="6" name="TextBox 5">
            <a:extLst>
              <a:ext uri="{FF2B5EF4-FFF2-40B4-BE49-F238E27FC236}">
                <a16:creationId xmlns:a16="http://schemas.microsoft.com/office/drawing/2014/main" id="{A3171E45-28B6-2EF2-7509-139EBCB0256B}"/>
              </a:ext>
            </a:extLst>
          </p:cNvPr>
          <p:cNvSpPr txBox="1"/>
          <p:nvPr/>
        </p:nvSpPr>
        <p:spPr>
          <a:xfrm>
            <a:off x="6227378" y="1813034"/>
            <a:ext cx="4934607" cy="3416320"/>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Find your family – where there are two or more people with the same surname try to arrange yourselves into family groups who would have lived together in one house</a:t>
            </a:r>
          </a:p>
          <a:p>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If your person is not part of one of the larger families where do you think you lived?</a:t>
            </a:r>
          </a:p>
        </p:txBody>
      </p:sp>
    </p:spTree>
    <p:extLst>
      <p:ext uri="{BB962C8B-B14F-4D97-AF65-F5344CB8AC3E}">
        <p14:creationId xmlns:p14="http://schemas.microsoft.com/office/powerpoint/2010/main" val="1882440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EFE0-32D3-3603-C2F5-57AD47C37B7F}"/>
              </a:ext>
            </a:extLst>
          </p:cNvPr>
          <p:cNvSpPr>
            <a:spLocks noGrp="1"/>
          </p:cNvSpPr>
          <p:nvPr>
            <p:ph type="title"/>
          </p:nvPr>
        </p:nvSpPr>
        <p:spPr/>
        <p:txBody>
          <a:bodyPr>
            <a:noAutofit/>
          </a:bodyPr>
          <a:lstStyle/>
          <a:p>
            <a:pPr>
              <a:defRPr/>
            </a:pPr>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2</a:t>
            </a:r>
            <a:endParaRPr lang="en-US" dirty="0">
              <a:solidFill>
                <a:schemeClr val="bg1"/>
              </a:solidFill>
            </a:endParaRPr>
          </a:p>
        </p:txBody>
      </p:sp>
      <p:sp>
        <p:nvSpPr>
          <p:cNvPr id="3" name="Content Placeholder 2">
            <a:extLst>
              <a:ext uri="{FF2B5EF4-FFF2-40B4-BE49-F238E27FC236}">
                <a16:creationId xmlns:a16="http://schemas.microsoft.com/office/drawing/2014/main" id="{66EA4E27-50A9-C0BC-7089-AE1018AB9F45}"/>
              </a:ext>
            </a:extLst>
          </p:cNvPr>
          <p:cNvSpPr>
            <a:spLocks noGrp="1"/>
          </p:cNvSpPr>
          <p:nvPr>
            <p:ph idx="1"/>
          </p:nvPr>
        </p:nvSpPr>
        <p:spPr>
          <a:xfrm>
            <a:off x="677917" y="1608082"/>
            <a:ext cx="4726855" cy="4884791"/>
          </a:xfrm>
        </p:spPr>
        <p:txBody>
          <a:bodyPr/>
          <a:lstStyle/>
          <a:p>
            <a:r>
              <a:rPr lang="en-GB" sz="2400" dirty="0">
                <a:latin typeface="Arial" panose="020B0604020202020204" pitchFamily="34" charset="0"/>
                <a:cs typeface="Arial" panose="020B0604020202020204" pitchFamily="34" charset="0"/>
              </a:rPr>
              <a:t>In your family groups, use the image of your house frontage and the census to find out more about your household…</a:t>
            </a:r>
          </a:p>
          <a:p>
            <a:endParaRPr lang="en-GB" sz="24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Note: </a:t>
            </a:r>
            <a:r>
              <a:rPr lang="en-US" altLang="en-US" sz="2000" dirty="0">
                <a:latin typeface="Arial" panose="020B0604020202020204" pitchFamily="34" charset="0"/>
                <a:ea typeface="MS PGothic" pitchFamily="34" charset="-128"/>
                <a:cs typeface="Arial" panose="020B0604020202020204" pitchFamily="34" charset="0"/>
              </a:rPr>
              <a:t>Use the transcription on the back, if you need extra help working out where people lived and what they did in each house.</a:t>
            </a:r>
          </a:p>
          <a:p>
            <a:endParaRPr lang="en-GB"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3171E45-28B6-2EF2-7509-139EBCB0256B}"/>
              </a:ext>
            </a:extLst>
          </p:cNvPr>
          <p:cNvSpPr txBox="1"/>
          <p:nvPr/>
        </p:nvSpPr>
        <p:spPr>
          <a:xfrm>
            <a:off x="6245944" y="2727433"/>
            <a:ext cx="4726855" cy="1938992"/>
          </a:xfrm>
          <a:prstGeom prst="rect">
            <a:avLst/>
          </a:prstGeom>
          <a:noFill/>
        </p:spPr>
        <p:txBody>
          <a:bodyPr wrap="square">
            <a:spAutoFit/>
          </a:bodyPr>
          <a:lstStyle/>
          <a:p>
            <a:r>
              <a:rPr lang="en-GB" sz="2400" b="1" dirty="0">
                <a:latin typeface="Arial" panose="020B0604020202020204" pitchFamily="34" charset="0"/>
                <a:cs typeface="Arial" panose="020B0604020202020204" pitchFamily="34" charset="0"/>
              </a:rPr>
              <a:t>Are there any additional people living in your household?</a:t>
            </a:r>
          </a:p>
          <a:p>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How rich or poor do you think your household is?</a:t>
            </a:r>
          </a:p>
        </p:txBody>
      </p:sp>
    </p:spTree>
    <p:extLst>
      <p:ext uri="{BB962C8B-B14F-4D97-AF65-F5344CB8AC3E}">
        <p14:creationId xmlns:p14="http://schemas.microsoft.com/office/powerpoint/2010/main" val="3965351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EFE0-32D3-3603-C2F5-57AD47C37B7F}"/>
              </a:ext>
            </a:extLst>
          </p:cNvPr>
          <p:cNvSpPr>
            <a:spLocks noGrp="1"/>
          </p:cNvSpPr>
          <p:nvPr>
            <p:ph type="title"/>
          </p:nvPr>
        </p:nvSpPr>
        <p:spPr/>
        <p:txBody>
          <a:bodyPr>
            <a:noAutofit/>
          </a:bodyPr>
          <a:lstStyle/>
          <a:p>
            <a:pPr>
              <a:defRPr/>
            </a:pPr>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3</a:t>
            </a:r>
            <a:endParaRPr lang="en-US" dirty="0">
              <a:solidFill>
                <a:schemeClr val="bg1"/>
              </a:solidFill>
            </a:endParaRPr>
          </a:p>
        </p:txBody>
      </p:sp>
      <p:sp>
        <p:nvSpPr>
          <p:cNvPr id="3" name="Content Placeholder 2">
            <a:extLst>
              <a:ext uri="{FF2B5EF4-FFF2-40B4-BE49-F238E27FC236}">
                <a16:creationId xmlns:a16="http://schemas.microsoft.com/office/drawing/2014/main" id="{66EA4E27-50A9-C0BC-7089-AE1018AB9F45}"/>
              </a:ext>
            </a:extLst>
          </p:cNvPr>
          <p:cNvSpPr>
            <a:spLocks noGrp="1"/>
          </p:cNvSpPr>
          <p:nvPr>
            <p:ph idx="1"/>
          </p:nvPr>
        </p:nvSpPr>
        <p:spPr>
          <a:xfrm>
            <a:off x="677917" y="1608082"/>
            <a:ext cx="4726855" cy="4884791"/>
          </a:xfrm>
        </p:spPr>
        <p:txBody>
          <a:bodyPr/>
          <a:lstStyle/>
          <a:p>
            <a:r>
              <a:rPr lang="en-GB" sz="2400" dirty="0">
                <a:latin typeface="Arial" panose="020B0604020202020204" pitchFamily="34" charset="0"/>
                <a:cs typeface="Arial" panose="020B0604020202020204" pitchFamily="34" charset="0"/>
              </a:rPr>
              <a:t>In your family groups, look at the original census descriptions.</a:t>
            </a:r>
          </a:p>
          <a:p>
            <a:r>
              <a:rPr lang="en-GB" sz="2000" dirty="0">
                <a:latin typeface="Arial" panose="020B0604020202020204" pitchFamily="34" charset="0"/>
                <a:cs typeface="Arial" panose="020B0604020202020204" pitchFamily="34" charset="0"/>
              </a:rPr>
              <a:t>Note that ‘do.’ means ditto or same as. So in this case, as well as James, 8 other people have the surname ‘Paton’.</a:t>
            </a:r>
          </a:p>
          <a:p>
            <a:endParaRPr lang="en-GB" sz="20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For difficult to read names everyone must look at their person’s name to see if it might be a match.</a:t>
            </a:r>
          </a:p>
          <a:p>
            <a:endParaRPr lang="en-GB" sz="2400" dirty="0">
              <a:latin typeface="Arial" panose="020B0604020202020204" pitchFamily="34" charset="0"/>
              <a:cs typeface="Arial" panose="020B0604020202020204" pitchFamily="34" charset="0"/>
            </a:endParaRPr>
          </a:p>
        </p:txBody>
      </p:sp>
      <p:pic>
        <p:nvPicPr>
          <p:cNvPr id="4" name="Picture 3" descr="Photo close up of an old registry book with names and numbers. ">
            <a:extLst>
              <a:ext uri="{FF2B5EF4-FFF2-40B4-BE49-F238E27FC236}">
                <a16:creationId xmlns:a16="http://schemas.microsoft.com/office/drawing/2014/main" id="{BBCAA382-A9BF-9246-1589-AF7CC5B19660}"/>
              </a:ext>
            </a:extLst>
          </p:cNvPr>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bwMode="auto">
          <a:xfrm>
            <a:off x="6220321" y="2259370"/>
            <a:ext cx="4674496" cy="3947543"/>
          </a:xfrm>
          <a:prstGeom prst="rect">
            <a:avLst/>
          </a:prstGeom>
          <a:noFill/>
          <a:ln w="9525">
            <a:noFill/>
            <a:miter lim="800000"/>
            <a:headEnd/>
            <a:tailEnd/>
          </a:ln>
        </p:spPr>
      </p:pic>
      <p:sp>
        <p:nvSpPr>
          <p:cNvPr id="5" name="TextBox 4">
            <a:extLst>
              <a:ext uri="{FF2B5EF4-FFF2-40B4-BE49-F238E27FC236}">
                <a16:creationId xmlns:a16="http://schemas.microsoft.com/office/drawing/2014/main" id="{A092F18E-CD22-1FBB-ED33-1E44478C5AE8}"/>
              </a:ext>
            </a:extLst>
          </p:cNvPr>
          <p:cNvSpPr txBox="1"/>
          <p:nvPr/>
        </p:nvSpPr>
        <p:spPr>
          <a:xfrm>
            <a:off x="6096000" y="1608082"/>
            <a:ext cx="4923139" cy="461663"/>
          </a:xfrm>
          <a:prstGeom prst="rect">
            <a:avLst/>
          </a:prstGeom>
          <a:noFill/>
        </p:spPr>
        <p:txBody>
          <a:bodyPr wrap="none" lIns="91438" tIns="45719" rIns="91438" bIns="45719" rtlCol="0">
            <a:spAutoFit/>
          </a:bodyPr>
          <a:lstStyle/>
          <a:p>
            <a:r>
              <a:rPr lang="en-GB" sz="2400" b="1" dirty="0">
                <a:latin typeface="Arial" panose="020B0604020202020204" pitchFamily="34" charset="0"/>
                <a:cs typeface="Arial" panose="020B0604020202020204" pitchFamily="34" charset="0"/>
              </a:rPr>
              <a:t>31 Thomas Street - James Paton</a:t>
            </a:r>
          </a:p>
        </p:txBody>
      </p:sp>
    </p:spTree>
    <p:extLst>
      <p:ext uri="{BB962C8B-B14F-4D97-AF65-F5344CB8AC3E}">
        <p14:creationId xmlns:p14="http://schemas.microsoft.com/office/powerpoint/2010/main" val="147606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EFB0-FB8A-F851-5E07-92A61B6DCE5E}"/>
              </a:ext>
            </a:extLst>
          </p:cNvPr>
          <p:cNvSpPr>
            <a:spLocks noGrp="1"/>
          </p:cNvSpPr>
          <p:nvPr>
            <p:ph type="title"/>
          </p:nvPr>
        </p:nvSpPr>
        <p:spPr/>
        <p:txBody>
          <a:bodyPr>
            <a:noAutofit/>
          </a:bodyPr>
          <a:lstStyle/>
          <a:p>
            <a:pPr>
              <a:defRPr/>
            </a:pPr>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4</a:t>
            </a:r>
            <a:endParaRPr lang="en-GB" b="1" dirty="0">
              <a:solidFill>
                <a:schemeClr val="bg1"/>
              </a:solidFill>
              <a:latin typeface="Arial" panose="020B0604020202020204" pitchFamily="34" charset="0"/>
              <a:cs typeface="Arial" panose="020B0604020202020204" pitchFamily="34" charset="0"/>
            </a:endParaRPr>
          </a:p>
        </p:txBody>
      </p:sp>
      <p:pic>
        <p:nvPicPr>
          <p:cNvPr id="7" name="Picture 6" descr="Photo close up of an old registry book with names and numbers. ">
            <a:extLst>
              <a:ext uri="{FF2B5EF4-FFF2-40B4-BE49-F238E27FC236}">
                <a16:creationId xmlns:a16="http://schemas.microsoft.com/office/drawing/2014/main" id="{84B5B9FB-C152-66B6-8BB9-FE4EE3A7F115}"/>
              </a:ext>
            </a:extLst>
          </p:cNvPr>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t="14991"/>
          <a:stretch/>
        </p:blipFill>
        <p:spPr bwMode="auto">
          <a:xfrm>
            <a:off x="357187" y="1416377"/>
            <a:ext cx="7016332" cy="5036940"/>
          </a:xfrm>
          <a:prstGeom prst="rect">
            <a:avLst/>
          </a:prstGeom>
          <a:noFill/>
          <a:ln w="9525">
            <a:noFill/>
            <a:miter lim="800000"/>
            <a:headEnd/>
            <a:tailEnd/>
          </a:ln>
        </p:spPr>
      </p:pic>
      <p:grpSp>
        <p:nvGrpSpPr>
          <p:cNvPr id="28" name="Group 27">
            <a:extLst>
              <a:ext uri="{FF2B5EF4-FFF2-40B4-BE49-F238E27FC236}">
                <a16:creationId xmlns:a16="http://schemas.microsoft.com/office/drawing/2014/main" id="{0E43951F-F879-CEAA-F176-6849322C0477}"/>
              </a:ext>
              <a:ext uri="{C183D7F6-B498-43B3-948B-1728B52AA6E4}">
                <adec:decorative xmlns:adec="http://schemas.microsoft.com/office/drawing/2017/decorative" val="1"/>
              </a:ext>
            </a:extLst>
          </p:cNvPr>
          <p:cNvGrpSpPr/>
          <p:nvPr/>
        </p:nvGrpSpPr>
        <p:grpSpPr>
          <a:xfrm>
            <a:off x="7782746" y="2710500"/>
            <a:ext cx="2906275" cy="1224347"/>
            <a:chOff x="1439109" y="5111013"/>
            <a:chExt cx="2906275" cy="1224347"/>
          </a:xfrm>
        </p:grpSpPr>
        <p:sp>
          <p:nvSpPr>
            <p:cNvPr id="22" name="Picture 2" descr="Decorative shape">
              <a:extLst>
                <a:ext uri="{FF2B5EF4-FFF2-40B4-BE49-F238E27FC236}">
                  <a16:creationId xmlns:a16="http://schemas.microsoft.com/office/drawing/2014/main" id="{CBCCC2C8-DCD2-0A98-7DD0-69E6572CE7C2}"/>
                </a:ext>
              </a:extLst>
            </p:cNvPr>
            <p:cNvSpPr/>
            <p:nvPr/>
          </p:nvSpPr>
          <p:spPr>
            <a:xfrm>
              <a:off x="1439109" y="5111013"/>
              <a:ext cx="2906275" cy="1224347"/>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ADD0F0"/>
            </a:solidFill>
            <a:ln w="16366"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96B4ACAD-BD85-CA4D-CF0A-DB6C58A7A9BD}"/>
                </a:ext>
              </a:extLst>
            </p:cNvPr>
            <p:cNvSpPr txBox="1"/>
            <p:nvPr/>
          </p:nvSpPr>
          <p:spPr>
            <a:xfrm>
              <a:off x="1788051" y="5427884"/>
              <a:ext cx="2108265" cy="646329"/>
            </a:xfrm>
            <a:prstGeom prst="rect">
              <a:avLst/>
            </a:prstGeom>
            <a:noFill/>
          </p:spPr>
          <p:txBody>
            <a:bodyPr wrap="none" lIns="91438" tIns="45719" rIns="91438" bIns="45719" rtlCol="0">
              <a:spAutoFit/>
            </a:bodyPr>
            <a:lstStyle/>
            <a:p>
              <a:r>
                <a:rPr lang="en-GB" sz="1800" b="1" dirty="0">
                  <a:latin typeface="Arial" panose="020B0604020202020204" pitchFamily="34" charset="0"/>
                  <a:cs typeface="Arial" panose="020B0604020202020204" pitchFamily="34" charset="0"/>
                </a:rPr>
                <a:t>31 Thomas Street</a:t>
              </a:r>
            </a:p>
            <a:p>
              <a:r>
                <a:rPr lang="en-GB" sz="1800" b="1" dirty="0">
                  <a:latin typeface="Arial" panose="020B0604020202020204" pitchFamily="34" charset="0"/>
                  <a:cs typeface="Arial" panose="020B0604020202020204" pitchFamily="34" charset="0"/>
                </a:rPr>
                <a:t>James Paton</a:t>
              </a:r>
            </a:p>
          </p:txBody>
        </p:sp>
      </p:grpSp>
    </p:spTree>
    <p:extLst>
      <p:ext uri="{BB962C8B-B14F-4D97-AF65-F5344CB8AC3E}">
        <p14:creationId xmlns:p14="http://schemas.microsoft.com/office/powerpoint/2010/main" val="690903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EFB0-FB8A-F851-5E07-92A61B6DCE5E}"/>
              </a:ext>
            </a:extLst>
          </p:cNvPr>
          <p:cNvSpPr>
            <a:spLocks noGrp="1"/>
          </p:cNvSpPr>
          <p:nvPr>
            <p:ph type="title"/>
          </p:nvPr>
        </p:nvSpPr>
        <p:spPr/>
        <p:txBody>
          <a:bodyPr>
            <a:noAutofit/>
          </a:bodyPr>
          <a:lstStyle/>
          <a:p>
            <a:pPr>
              <a:defRPr/>
            </a:pPr>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5</a:t>
            </a:r>
            <a:endParaRPr lang="en-GB" b="1" dirty="0">
              <a:solidFill>
                <a:schemeClr val="bg1"/>
              </a:solidFill>
              <a:latin typeface="Arial" panose="020B0604020202020204" pitchFamily="34" charset="0"/>
              <a:cs typeface="Arial" panose="020B0604020202020204" pitchFamily="34" charset="0"/>
            </a:endParaRPr>
          </a:p>
        </p:txBody>
      </p:sp>
      <p:pic>
        <p:nvPicPr>
          <p:cNvPr id="3" name="Picture 2" descr="Photo close up of an old registry book with names and numbers. ">
            <a:extLst>
              <a:ext uri="{FF2B5EF4-FFF2-40B4-BE49-F238E27FC236}">
                <a16:creationId xmlns:a16="http://schemas.microsoft.com/office/drawing/2014/main" id="{1D273E7A-2CB7-F322-6320-A807F35AD583}"/>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357187" y="1537954"/>
            <a:ext cx="6726730" cy="1489417"/>
          </a:xfrm>
          <a:prstGeom prst="rect">
            <a:avLst/>
          </a:prstGeom>
          <a:noFill/>
          <a:ln w="9525">
            <a:noFill/>
            <a:miter lim="800000"/>
            <a:headEnd/>
            <a:tailEnd/>
          </a:ln>
        </p:spPr>
      </p:pic>
      <p:pic>
        <p:nvPicPr>
          <p:cNvPr id="4" name="Picture 3" descr="Photo close up of an old registry book with names and numbers. ">
            <a:extLst>
              <a:ext uri="{FF2B5EF4-FFF2-40B4-BE49-F238E27FC236}">
                <a16:creationId xmlns:a16="http://schemas.microsoft.com/office/drawing/2014/main" id="{F2E53F4E-E07B-827E-050E-495BA7E6148D}"/>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357187" y="3238896"/>
            <a:ext cx="6671065" cy="2725033"/>
          </a:xfrm>
          <a:prstGeom prst="rect">
            <a:avLst/>
          </a:prstGeom>
          <a:noFill/>
          <a:ln w="9525">
            <a:noFill/>
            <a:miter lim="800000"/>
            <a:headEnd/>
            <a:tailEnd/>
          </a:ln>
        </p:spPr>
      </p:pic>
      <p:grpSp>
        <p:nvGrpSpPr>
          <p:cNvPr id="28" name="Group 27">
            <a:extLst>
              <a:ext uri="{FF2B5EF4-FFF2-40B4-BE49-F238E27FC236}">
                <a16:creationId xmlns:a16="http://schemas.microsoft.com/office/drawing/2014/main" id="{0E43951F-F879-CEAA-F176-6849322C0477}"/>
              </a:ext>
              <a:ext uri="{C183D7F6-B498-43B3-948B-1728B52AA6E4}">
                <adec:decorative xmlns:adec="http://schemas.microsoft.com/office/drawing/2017/decorative" val="1"/>
              </a:ext>
            </a:extLst>
          </p:cNvPr>
          <p:cNvGrpSpPr/>
          <p:nvPr/>
        </p:nvGrpSpPr>
        <p:grpSpPr>
          <a:xfrm>
            <a:off x="7782746" y="2710500"/>
            <a:ext cx="2906275" cy="1224347"/>
            <a:chOff x="1439109" y="5111013"/>
            <a:chExt cx="2906275" cy="1224347"/>
          </a:xfrm>
        </p:grpSpPr>
        <p:sp>
          <p:nvSpPr>
            <p:cNvPr id="22" name="Picture 2" descr="Decorative shape">
              <a:extLst>
                <a:ext uri="{FF2B5EF4-FFF2-40B4-BE49-F238E27FC236}">
                  <a16:creationId xmlns:a16="http://schemas.microsoft.com/office/drawing/2014/main" id="{CBCCC2C8-DCD2-0A98-7DD0-69E6572CE7C2}"/>
                </a:ext>
              </a:extLst>
            </p:cNvPr>
            <p:cNvSpPr/>
            <p:nvPr/>
          </p:nvSpPr>
          <p:spPr>
            <a:xfrm>
              <a:off x="1439109" y="5111013"/>
              <a:ext cx="2906275" cy="1224347"/>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ADD0F0"/>
            </a:solidFill>
            <a:ln w="16366"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96B4ACAD-BD85-CA4D-CF0A-DB6C58A7A9BD}"/>
                </a:ext>
              </a:extLst>
            </p:cNvPr>
            <p:cNvSpPr txBox="1"/>
            <p:nvPr/>
          </p:nvSpPr>
          <p:spPr>
            <a:xfrm>
              <a:off x="1788051" y="5427884"/>
              <a:ext cx="2172386" cy="646329"/>
            </a:xfrm>
            <a:prstGeom prst="rect">
              <a:avLst/>
            </a:prstGeom>
            <a:noFill/>
          </p:spPr>
          <p:txBody>
            <a:bodyPr wrap="none" lIns="91438" tIns="45719" rIns="91438" bIns="45719" rtlCol="0">
              <a:spAutoFit/>
            </a:bodyPr>
            <a:lstStyle/>
            <a:p>
              <a:r>
                <a:rPr lang="en-GB" sz="1800" b="1" dirty="0">
                  <a:latin typeface="Arial" panose="020B0604020202020204" pitchFamily="34" charset="0"/>
                  <a:cs typeface="Arial" panose="020B0604020202020204" pitchFamily="34" charset="0"/>
                </a:rPr>
                <a:t>33 Thomas Street </a:t>
              </a:r>
            </a:p>
            <a:p>
              <a:r>
                <a:rPr lang="en-GB" sz="1800" b="1" dirty="0">
                  <a:latin typeface="Arial" panose="020B0604020202020204" pitchFamily="34" charset="0"/>
                  <a:cs typeface="Arial" panose="020B0604020202020204" pitchFamily="34" charset="0"/>
                </a:rPr>
                <a:t>George Day</a:t>
              </a:r>
            </a:p>
          </p:txBody>
        </p:sp>
      </p:grpSp>
    </p:spTree>
    <p:extLst>
      <p:ext uri="{BB962C8B-B14F-4D97-AF65-F5344CB8AC3E}">
        <p14:creationId xmlns:p14="http://schemas.microsoft.com/office/powerpoint/2010/main" val="1084376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EFB0-FB8A-F851-5E07-92A61B6DCE5E}"/>
              </a:ext>
            </a:extLst>
          </p:cNvPr>
          <p:cNvSpPr>
            <a:spLocks noGrp="1"/>
          </p:cNvSpPr>
          <p:nvPr>
            <p:ph type="title"/>
          </p:nvPr>
        </p:nvSpPr>
        <p:spPr/>
        <p:txBody>
          <a:bodyPr>
            <a:noAutofit/>
          </a:bodyPr>
          <a:lstStyle/>
          <a:p>
            <a:pPr>
              <a:defRPr/>
            </a:pPr>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6</a:t>
            </a:r>
            <a:endParaRPr lang="en-GB" b="1" dirty="0">
              <a:solidFill>
                <a:schemeClr val="bg1"/>
              </a:solidFill>
              <a:latin typeface="Arial" panose="020B0604020202020204" pitchFamily="34" charset="0"/>
              <a:cs typeface="Arial" panose="020B0604020202020204" pitchFamily="34" charset="0"/>
            </a:endParaRPr>
          </a:p>
        </p:txBody>
      </p:sp>
      <p:pic>
        <p:nvPicPr>
          <p:cNvPr id="5" name="Picture 4" descr="Photo close up of an old registry book with names and numbers. ">
            <a:extLst>
              <a:ext uri="{FF2B5EF4-FFF2-40B4-BE49-F238E27FC236}">
                <a16:creationId xmlns:a16="http://schemas.microsoft.com/office/drawing/2014/main" id="{64BAC7BB-A0FC-A4CF-8EB6-9ADEEA445376}"/>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633" y="1997317"/>
            <a:ext cx="6990166" cy="3352765"/>
          </a:xfrm>
          <a:prstGeom prst="rect">
            <a:avLst/>
          </a:prstGeom>
          <a:noFill/>
          <a:ln w="9525">
            <a:noFill/>
            <a:miter lim="800000"/>
            <a:headEnd/>
            <a:tailEnd/>
          </a:ln>
        </p:spPr>
      </p:pic>
      <p:grpSp>
        <p:nvGrpSpPr>
          <p:cNvPr id="28" name="Group 27">
            <a:extLst>
              <a:ext uri="{FF2B5EF4-FFF2-40B4-BE49-F238E27FC236}">
                <a16:creationId xmlns:a16="http://schemas.microsoft.com/office/drawing/2014/main" id="{0E43951F-F879-CEAA-F176-6849322C0477}"/>
              </a:ext>
              <a:ext uri="{C183D7F6-B498-43B3-948B-1728B52AA6E4}">
                <adec:decorative xmlns:adec="http://schemas.microsoft.com/office/drawing/2017/decorative" val="1"/>
              </a:ext>
            </a:extLst>
          </p:cNvPr>
          <p:cNvGrpSpPr/>
          <p:nvPr/>
        </p:nvGrpSpPr>
        <p:grpSpPr>
          <a:xfrm>
            <a:off x="7782746" y="2710500"/>
            <a:ext cx="2906275" cy="1224347"/>
            <a:chOff x="1439109" y="5111013"/>
            <a:chExt cx="2906275" cy="1224347"/>
          </a:xfrm>
        </p:grpSpPr>
        <p:sp>
          <p:nvSpPr>
            <p:cNvPr id="22" name="Picture 2" descr="Decorative shape">
              <a:extLst>
                <a:ext uri="{FF2B5EF4-FFF2-40B4-BE49-F238E27FC236}">
                  <a16:creationId xmlns:a16="http://schemas.microsoft.com/office/drawing/2014/main" id="{CBCCC2C8-DCD2-0A98-7DD0-69E6572CE7C2}"/>
                </a:ext>
              </a:extLst>
            </p:cNvPr>
            <p:cNvSpPr/>
            <p:nvPr/>
          </p:nvSpPr>
          <p:spPr>
            <a:xfrm>
              <a:off x="1439109" y="5111013"/>
              <a:ext cx="2906275" cy="1224347"/>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ADD0F0"/>
            </a:solidFill>
            <a:ln w="16366"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96B4ACAD-BD85-CA4D-CF0A-DB6C58A7A9BD}"/>
                </a:ext>
              </a:extLst>
            </p:cNvPr>
            <p:cNvSpPr txBox="1"/>
            <p:nvPr/>
          </p:nvSpPr>
          <p:spPr>
            <a:xfrm>
              <a:off x="1788051" y="5427884"/>
              <a:ext cx="2108265" cy="646329"/>
            </a:xfrm>
            <a:prstGeom prst="rect">
              <a:avLst/>
            </a:prstGeom>
            <a:noFill/>
          </p:spPr>
          <p:txBody>
            <a:bodyPr wrap="none" lIns="91438" tIns="45719" rIns="91438" bIns="45719" rtlCol="0">
              <a:spAutoFit/>
            </a:bodyPr>
            <a:lstStyle/>
            <a:p>
              <a:r>
                <a:rPr lang="en-GB" sz="1800" b="1" dirty="0">
                  <a:latin typeface="Arial" panose="020B0604020202020204" pitchFamily="34" charset="0"/>
                  <a:cs typeface="Arial" panose="020B0604020202020204" pitchFamily="34" charset="0"/>
                </a:rPr>
                <a:t>40 Thomas Street</a:t>
              </a:r>
            </a:p>
            <a:p>
              <a:r>
                <a:rPr lang="en-GB" sz="1800" b="1" dirty="0">
                  <a:latin typeface="Arial" panose="020B0604020202020204" pitchFamily="34" charset="0"/>
                  <a:cs typeface="Arial" panose="020B0604020202020204" pitchFamily="34" charset="0"/>
                </a:rPr>
                <a:t>William Herald</a:t>
              </a:r>
            </a:p>
          </p:txBody>
        </p:sp>
      </p:grpSp>
    </p:spTree>
    <p:extLst>
      <p:ext uri="{BB962C8B-B14F-4D97-AF65-F5344CB8AC3E}">
        <p14:creationId xmlns:p14="http://schemas.microsoft.com/office/powerpoint/2010/main" val="2919271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EFB0-FB8A-F851-5E07-92A61B6DCE5E}"/>
              </a:ext>
            </a:extLst>
          </p:cNvPr>
          <p:cNvSpPr>
            <a:spLocks noGrp="1"/>
          </p:cNvSpPr>
          <p:nvPr>
            <p:ph type="title"/>
          </p:nvPr>
        </p:nvSpPr>
        <p:spPr/>
        <p:txBody>
          <a:bodyPr>
            <a:noAutofit/>
          </a:bodyPr>
          <a:lstStyle/>
          <a:p>
            <a:pPr>
              <a:defRPr/>
            </a:pPr>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7</a:t>
            </a:r>
            <a:endParaRPr lang="en-GB" b="1" dirty="0">
              <a:solidFill>
                <a:schemeClr val="bg1"/>
              </a:solidFill>
              <a:latin typeface="Arial" panose="020B0604020202020204" pitchFamily="34" charset="0"/>
              <a:cs typeface="Arial" panose="020B0604020202020204" pitchFamily="34" charset="0"/>
            </a:endParaRPr>
          </a:p>
        </p:txBody>
      </p:sp>
      <p:pic>
        <p:nvPicPr>
          <p:cNvPr id="3" name="Picture 2" descr="Photo close up of an old registry book with names and numbers. ">
            <a:extLst>
              <a:ext uri="{FF2B5EF4-FFF2-40B4-BE49-F238E27FC236}">
                <a16:creationId xmlns:a16="http://schemas.microsoft.com/office/drawing/2014/main" id="{742523AF-2513-700E-6531-6B6D23884151}"/>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562139" y="1627873"/>
            <a:ext cx="9809238" cy="2798996"/>
          </a:xfrm>
          <a:prstGeom prst="rect">
            <a:avLst/>
          </a:prstGeom>
          <a:noFill/>
          <a:ln w="9525">
            <a:noFill/>
            <a:miter lim="800000"/>
            <a:headEnd/>
            <a:tailEnd/>
          </a:ln>
        </p:spPr>
      </p:pic>
      <p:grpSp>
        <p:nvGrpSpPr>
          <p:cNvPr id="28" name="Group 27">
            <a:extLst>
              <a:ext uri="{FF2B5EF4-FFF2-40B4-BE49-F238E27FC236}">
                <a16:creationId xmlns:a16="http://schemas.microsoft.com/office/drawing/2014/main" id="{0E43951F-F879-CEAA-F176-6849322C0477}"/>
              </a:ext>
              <a:ext uri="{C183D7F6-B498-43B3-948B-1728B52AA6E4}">
                <adec:decorative xmlns:adec="http://schemas.microsoft.com/office/drawing/2017/decorative" val="1"/>
              </a:ext>
            </a:extLst>
          </p:cNvPr>
          <p:cNvGrpSpPr/>
          <p:nvPr/>
        </p:nvGrpSpPr>
        <p:grpSpPr>
          <a:xfrm>
            <a:off x="7465102" y="4775782"/>
            <a:ext cx="2906275" cy="1224347"/>
            <a:chOff x="1439109" y="5111013"/>
            <a:chExt cx="2906275" cy="1224347"/>
          </a:xfrm>
        </p:grpSpPr>
        <p:sp>
          <p:nvSpPr>
            <p:cNvPr id="22" name="Picture 2" descr="Decorative shape">
              <a:extLst>
                <a:ext uri="{FF2B5EF4-FFF2-40B4-BE49-F238E27FC236}">
                  <a16:creationId xmlns:a16="http://schemas.microsoft.com/office/drawing/2014/main" id="{CBCCC2C8-DCD2-0A98-7DD0-69E6572CE7C2}"/>
                </a:ext>
              </a:extLst>
            </p:cNvPr>
            <p:cNvSpPr/>
            <p:nvPr/>
          </p:nvSpPr>
          <p:spPr>
            <a:xfrm>
              <a:off x="1439109" y="5111013"/>
              <a:ext cx="2906275" cy="1224347"/>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ADD0F0"/>
            </a:solidFill>
            <a:ln w="16366"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96B4ACAD-BD85-CA4D-CF0A-DB6C58A7A9BD}"/>
                </a:ext>
              </a:extLst>
            </p:cNvPr>
            <p:cNvSpPr txBox="1"/>
            <p:nvPr/>
          </p:nvSpPr>
          <p:spPr>
            <a:xfrm>
              <a:off x="1788051" y="5427884"/>
              <a:ext cx="2108265" cy="646329"/>
            </a:xfrm>
            <a:prstGeom prst="rect">
              <a:avLst/>
            </a:prstGeom>
            <a:noFill/>
          </p:spPr>
          <p:txBody>
            <a:bodyPr wrap="none" lIns="91438" tIns="45719" rIns="91438" bIns="45719" rtlCol="0">
              <a:spAutoFit/>
            </a:bodyPr>
            <a:lstStyle/>
            <a:p>
              <a:r>
                <a:rPr lang="en-GB" sz="1800" b="1" dirty="0">
                  <a:latin typeface="Arial" panose="020B0604020202020204" pitchFamily="34" charset="0"/>
                  <a:cs typeface="Arial" panose="020B0604020202020204" pitchFamily="34" charset="0"/>
                </a:rPr>
                <a:t>52 Thomas Street</a:t>
              </a:r>
            </a:p>
            <a:p>
              <a:r>
                <a:rPr lang="en-GB" sz="1800" b="1" dirty="0">
                  <a:latin typeface="Arial" panose="020B0604020202020204" pitchFamily="34" charset="0"/>
                  <a:cs typeface="Arial" panose="020B0604020202020204" pitchFamily="34" charset="0"/>
                </a:rPr>
                <a:t>Joseph Holland</a:t>
              </a:r>
            </a:p>
          </p:txBody>
        </p:sp>
      </p:grpSp>
    </p:spTree>
    <p:extLst>
      <p:ext uri="{BB962C8B-B14F-4D97-AF65-F5344CB8AC3E}">
        <p14:creationId xmlns:p14="http://schemas.microsoft.com/office/powerpoint/2010/main" val="1899829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EFB0-FB8A-F851-5E07-92A61B6DCE5E}"/>
              </a:ext>
            </a:extLst>
          </p:cNvPr>
          <p:cNvSpPr>
            <a:spLocks noGrp="1"/>
          </p:cNvSpPr>
          <p:nvPr>
            <p:ph type="title"/>
          </p:nvPr>
        </p:nvSpPr>
        <p:spPr/>
        <p:txBody>
          <a:bodyPr>
            <a:noAutofit/>
          </a:bodyPr>
          <a:lstStyle/>
          <a:p>
            <a:pPr>
              <a:defRPr/>
            </a:pPr>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8</a:t>
            </a:r>
            <a:endParaRPr lang="en-GB" b="1" dirty="0">
              <a:solidFill>
                <a:schemeClr val="bg1"/>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0E43951F-F879-CEAA-F176-6849322C0477}"/>
              </a:ext>
              <a:ext uri="{C183D7F6-B498-43B3-948B-1728B52AA6E4}">
                <adec:decorative xmlns:adec="http://schemas.microsoft.com/office/drawing/2017/decorative" val="1"/>
              </a:ext>
            </a:extLst>
          </p:cNvPr>
          <p:cNvGrpSpPr/>
          <p:nvPr/>
        </p:nvGrpSpPr>
        <p:grpSpPr>
          <a:xfrm>
            <a:off x="7465102" y="4775782"/>
            <a:ext cx="2906275" cy="1224347"/>
            <a:chOff x="1439109" y="5111013"/>
            <a:chExt cx="2906275" cy="1224347"/>
          </a:xfrm>
        </p:grpSpPr>
        <p:sp>
          <p:nvSpPr>
            <p:cNvPr id="22" name="Picture 2" descr="Decorative shape">
              <a:extLst>
                <a:ext uri="{FF2B5EF4-FFF2-40B4-BE49-F238E27FC236}">
                  <a16:creationId xmlns:a16="http://schemas.microsoft.com/office/drawing/2014/main" id="{CBCCC2C8-DCD2-0A98-7DD0-69E6572CE7C2}"/>
                </a:ext>
              </a:extLst>
            </p:cNvPr>
            <p:cNvSpPr/>
            <p:nvPr/>
          </p:nvSpPr>
          <p:spPr>
            <a:xfrm>
              <a:off x="1439109" y="5111013"/>
              <a:ext cx="2906275" cy="1224347"/>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ADD0F0"/>
            </a:solidFill>
            <a:ln w="16366"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96B4ACAD-BD85-CA4D-CF0A-DB6C58A7A9BD}"/>
                </a:ext>
              </a:extLst>
            </p:cNvPr>
            <p:cNvSpPr txBox="1"/>
            <p:nvPr/>
          </p:nvSpPr>
          <p:spPr>
            <a:xfrm>
              <a:off x="1788051" y="5427884"/>
              <a:ext cx="2108265" cy="646329"/>
            </a:xfrm>
            <a:prstGeom prst="rect">
              <a:avLst/>
            </a:prstGeom>
            <a:noFill/>
          </p:spPr>
          <p:txBody>
            <a:bodyPr wrap="none" lIns="91438" tIns="45719" rIns="91438" bIns="45719" rtlCol="0">
              <a:spAutoFit/>
            </a:bodyPr>
            <a:lstStyle/>
            <a:p>
              <a:r>
                <a:rPr lang="en-GB" sz="1800" b="1" dirty="0">
                  <a:latin typeface="Arial" panose="020B0604020202020204" pitchFamily="34" charset="0"/>
                  <a:cs typeface="Arial" panose="020B0604020202020204" pitchFamily="34" charset="0"/>
                </a:rPr>
                <a:t>56 Thomas Street</a:t>
              </a:r>
            </a:p>
            <a:p>
              <a:r>
                <a:rPr lang="en-GB" sz="1800" b="1" dirty="0">
                  <a:latin typeface="Arial" panose="020B0604020202020204" pitchFamily="34" charset="0"/>
                  <a:cs typeface="Arial" panose="020B0604020202020204" pitchFamily="34" charset="0"/>
                </a:rPr>
                <a:t>James Mullins</a:t>
              </a:r>
            </a:p>
          </p:txBody>
        </p:sp>
      </p:grpSp>
      <p:pic>
        <p:nvPicPr>
          <p:cNvPr id="4" name="Picture 3" descr="Photo close up of an old registry book with names and numbers. ">
            <a:extLst>
              <a:ext uri="{FF2B5EF4-FFF2-40B4-BE49-F238E27FC236}">
                <a16:creationId xmlns:a16="http://schemas.microsoft.com/office/drawing/2014/main" id="{1B1E2B1F-C05F-E2D6-F056-6BD830CE7F82}"/>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532524" y="2082218"/>
            <a:ext cx="10602283" cy="1719360"/>
          </a:xfrm>
          <a:prstGeom prst="rect">
            <a:avLst/>
          </a:prstGeom>
          <a:noFill/>
          <a:ln w="9525">
            <a:noFill/>
            <a:miter lim="800000"/>
            <a:headEnd/>
            <a:tailEnd/>
          </a:ln>
        </p:spPr>
      </p:pic>
    </p:spTree>
    <p:extLst>
      <p:ext uri="{BB962C8B-B14F-4D97-AF65-F5344CB8AC3E}">
        <p14:creationId xmlns:p14="http://schemas.microsoft.com/office/powerpoint/2010/main" val="145821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7533-BF5B-12A3-B387-B060CEAA308A}"/>
              </a:ext>
            </a:extLst>
          </p:cNvPr>
          <p:cNvSpPr>
            <a:spLocks noGrp="1"/>
          </p:cNvSpPr>
          <p:nvPr>
            <p:ph type="title"/>
          </p:nvPr>
        </p:nvSpPr>
        <p:spPr/>
        <p:txBody>
          <a:bodyPr/>
          <a:lstStyle/>
          <a:p>
            <a:r>
              <a:rPr lang="en-GB" dirty="0"/>
              <a:t>Knowledge Record Sheet </a:t>
            </a:r>
            <a:r>
              <a:rPr lang="en-GB" dirty="0">
                <a:solidFill>
                  <a:schemeClr val="bg1"/>
                </a:solidFill>
              </a:rPr>
              <a:t>1</a:t>
            </a:r>
          </a:p>
        </p:txBody>
      </p:sp>
      <p:graphicFrame>
        <p:nvGraphicFramePr>
          <p:cNvPr id="3" name="Table 6" descr="Table">
            <a:extLst>
              <a:ext uri="{FF2B5EF4-FFF2-40B4-BE49-F238E27FC236}">
                <a16:creationId xmlns:a16="http://schemas.microsoft.com/office/drawing/2014/main" id="{7D5F072D-CDC9-CCEF-55C6-4857A059BA6B}"/>
              </a:ext>
            </a:extLst>
          </p:cNvPr>
          <p:cNvGraphicFramePr>
            <a:graphicFrameLocks noGrp="1"/>
          </p:cNvGraphicFramePr>
          <p:nvPr>
            <p:extLst>
              <p:ext uri="{D42A27DB-BD31-4B8C-83A1-F6EECF244321}">
                <p14:modId xmlns:p14="http://schemas.microsoft.com/office/powerpoint/2010/main" val="2679869709"/>
              </p:ext>
            </p:extLst>
          </p:nvPr>
        </p:nvGraphicFramePr>
        <p:xfrm>
          <a:off x="432352" y="1197638"/>
          <a:ext cx="10652207" cy="5193002"/>
        </p:xfrm>
        <a:graphic>
          <a:graphicData uri="http://schemas.openxmlformats.org/drawingml/2006/table">
            <a:tbl>
              <a:tblPr firstRow="1"/>
              <a:tblGrid>
                <a:gridCol w="827488">
                  <a:extLst>
                    <a:ext uri="{9D8B030D-6E8A-4147-A177-3AD203B41FA5}">
                      <a16:colId xmlns:a16="http://schemas.microsoft.com/office/drawing/2014/main" val="20000"/>
                    </a:ext>
                  </a:extLst>
                </a:gridCol>
                <a:gridCol w="4815840">
                  <a:extLst>
                    <a:ext uri="{9D8B030D-6E8A-4147-A177-3AD203B41FA5}">
                      <a16:colId xmlns:a16="http://schemas.microsoft.com/office/drawing/2014/main" val="20001"/>
                    </a:ext>
                  </a:extLst>
                </a:gridCol>
                <a:gridCol w="5008879">
                  <a:extLst>
                    <a:ext uri="{9D8B030D-6E8A-4147-A177-3AD203B41FA5}">
                      <a16:colId xmlns:a16="http://schemas.microsoft.com/office/drawing/2014/main" val="20002"/>
                    </a:ext>
                  </a:extLst>
                </a:gridCol>
              </a:tblGrid>
              <a:tr h="893741">
                <a:tc>
                  <a:txBody>
                    <a:bodyPr/>
                    <a:lstStyle/>
                    <a:p>
                      <a:pPr algn="l">
                        <a:lnSpc>
                          <a:spcPct val="115000"/>
                        </a:lnSpc>
                        <a:spcAft>
                          <a:spcPts val="10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Lesson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lnSpc>
                          <a:spcPct val="115000"/>
                        </a:lnSpc>
                        <a:spcAft>
                          <a:spcPts val="100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What do you know?</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lnSpc>
                          <a:spcPct val="115000"/>
                        </a:lnSpc>
                        <a:spcAft>
                          <a:spcPts val="10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What would you like to know?</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1690646"/>
                  </a:ext>
                </a:extLst>
              </a:tr>
              <a:tr h="1401718">
                <a:tc>
                  <a:txBody>
                    <a:bodyPr/>
                    <a:lstStyle/>
                    <a:p>
                      <a:r>
                        <a:rPr lang="en-US" sz="1800" b="1" dirty="0">
                          <a:latin typeface="Arial"/>
                        </a:rPr>
                        <a:t>1.</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3996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n-lt"/>
                          <a:ea typeface="+mn-ea"/>
                          <a:cs typeface="+mn-cs"/>
                        </a:rPr>
                        <a:t>2.</a:t>
                      </a:r>
                    </a:p>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979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n-lt"/>
                          <a:ea typeface="+mn-ea"/>
                          <a:cs typeface="+mn-cs"/>
                        </a:rPr>
                        <a:t>3.</a:t>
                      </a:r>
                    </a:p>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31265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EFB0-FB8A-F851-5E07-92A61B6DCE5E}"/>
              </a:ext>
            </a:extLst>
          </p:cNvPr>
          <p:cNvSpPr>
            <a:spLocks noGrp="1"/>
          </p:cNvSpPr>
          <p:nvPr>
            <p:ph type="title"/>
          </p:nvPr>
        </p:nvSpPr>
        <p:spPr/>
        <p:txBody>
          <a:bodyPr>
            <a:noAutofit/>
          </a:bodyPr>
          <a:lstStyle/>
          <a:p>
            <a:pPr>
              <a:defRPr/>
            </a:pPr>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9</a:t>
            </a:r>
            <a:endParaRPr lang="en-GB" b="1" dirty="0">
              <a:solidFill>
                <a:schemeClr val="bg1"/>
              </a:solidFill>
              <a:latin typeface="Arial" panose="020B0604020202020204" pitchFamily="34" charset="0"/>
              <a:cs typeface="Arial" panose="020B0604020202020204" pitchFamily="34" charset="0"/>
            </a:endParaRPr>
          </a:p>
        </p:txBody>
      </p:sp>
      <p:pic>
        <p:nvPicPr>
          <p:cNvPr id="3" name="Picture 2" descr="Photo close up of an old registry book with names and numbers. ">
            <a:extLst>
              <a:ext uri="{FF2B5EF4-FFF2-40B4-BE49-F238E27FC236}">
                <a16:creationId xmlns:a16="http://schemas.microsoft.com/office/drawing/2014/main" id="{A65DEE33-A1FF-5702-A64A-7CE8CDE57149}"/>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036" y="1242751"/>
            <a:ext cx="9634191" cy="4311630"/>
          </a:xfrm>
          <a:prstGeom prst="rect">
            <a:avLst/>
          </a:prstGeom>
          <a:noFill/>
          <a:ln w="9525">
            <a:noFill/>
            <a:miter lim="800000"/>
            <a:headEnd/>
            <a:tailEnd/>
          </a:ln>
        </p:spPr>
      </p:pic>
      <p:grpSp>
        <p:nvGrpSpPr>
          <p:cNvPr id="28" name="Group 27">
            <a:extLst>
              <a:ext uri="{FF2B5EF4-FFF2-40B4-BE49-F238E27FC236}">
                <a16:creationId xmlns:a16="http://schemas.microsoft.com/office/drawing/2014/main" id="{0E43951F-F879-CEAA-F176-6849322C0477}"/>
              </a:ext>
              <a:ext uri="{C183D7F6-B498-43B3-948B-1728B52AA6E4}">
                <adec:decorative xmlns:adec="http://schemas.microsoft.com/office/drawing/2017/decorative" val="1"/>
              </a:ext>
            </a:extLst>
          </p:cNvPr>
          <p:cNvGrpSpPr/>
          <p:nvPr/>
        </p:nvGrpSpPr>
        <p:grpSpPr>
          <a:xfrm>
            <a:off x="7985364" y="5289841"/>
            <a:ext cx="2906275" cy="1224347"/>
            <a:chOff x="1439109" y="5111013"/>
            <a:chExt cx="2906275" cy="1224347"/>
          </a:xfrm>
        </p:grpSpPr>
        <p:sp>
          <p:nvSpPr>
            <p:cNvPr id="22" name="Picture 2" descr="Decorative shape">
              <a:extLst>
                <a:ext uri="{FF2B5EF4-FFF2-40B4-BE49-F238E27FC236}">
                  <a16:creationId xmlns:a16="http://schemas.microsoft.com/office/drawing/2014/main" id="{CBCCC2C8-DCD2-0A98-7DD0-69E6572CE7C2}"/>
                </a:ext>
              </a:extLst>
            </p:cNvPr>
            <p:cNvSpPr/>
            <p:nvPr/>
          </p:nvSpPr>
          <p:spPr>
            <a:xfrm>
              <a:off x="1439109" y="5111013"/>
              <a:ext cx="2906275" cy="1224347"/>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ADD0F0"/>
            </a:solidFill>
            <a:ln w="16366"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96B4ACAD-BD85-CA4D-CF0A-DB6C58A7A9BD}"/>
                </a:ext>
              </a:extLst>
            </p:cNvPr>
            <p:cNvSpPr txBox="1"/>
            <p:nvPr/>
          </p:nvSpPr>
          <p:spPr>
            <a:xfrm>
              <a:off x="1788051" y="5427884"/>
              <a:ext cx="2108265" cy="646329"/>
            </a:xfrm>
            <a:prstGeom prst="rect">
              <a:avLst/>
            </a:prstGeom>
            <a:noFill/>
          </p:spPr>
          <p:txBody>
            <a:bodyPr wrap="none" lIns="91438" tIns="45719" rIns="91438" bIns="45719" rtlCol="0">
              <a:spAutoFit/>
            </a:bodyPr>
            <a:lstStyle/>
            <a:p>
              <a:r>
                <a:rPr lang="en-GB" sz="1800" b="1" dirty="0">
                  <a:latin typeface="Arial" panose="020B0604020202020204" pitchFamily="34" charset="0"/>
                  <a:cs typeface="Arial" panose="020B0604020202020204" pitchFamily="34" charset="0"/>
                </a:rPr>
                <a:t>58 Thomas Street</a:t>
              </a:r>
            </a:p>
            <a:p>
              <a:r>
                <a:rPr lang="en-GB" sz="1800" b="1" dirty="0">
                  <a:latin typeface="Arial" panose="020B0604020202020204" pitchFamily="34" charset="0"/>
                  <a:cs typeface="Arial" panose="020B0604020202020204" pitchFamily="34" charset="0"/>
                </a:rPr>
                <a:t>James Lawson</a:t>
              </a:r>
            </a:p>
          </p:txBody>
        </p:sp>
      </p:grpSp>
    </p:spTree>
    <p:extLst>
      <p:ext uri="{BB962C8B-B14F-4D97-AF65-F5344CB8AC3E}">
        <p14:creationId xmlns:p14="http://schemas.microsoft.com/office/powerpoint/2010/main" val="3312892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EFB0-FB8A-F851-5E07-92A61B6DCE5E}"/>
              </a:ext>
            </a:extLst>
          </p:cNvPr>
          <p:cNvSpPr>
            <a:spLocks noGrp="1"/>
          </p:cNvSpPr>
          <p:nvPr>
            <p:ph type="title"/>
          </p:nvPr>
        </p:nvSpPr>
        <p:spPr/>
        <p:txBody>
          <a:bodyPr>
            <a:noAutofit/>
          </a:bodyPr>
          <a:lstStyle/>
          <a:p>
            <a:pPr>
              <a:defRPr/>
            </a:pPr>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10</a:t>
            </a:r>
            <a:endParaRPr lang="en-GB" b="1" dirty="0">
              <a:solidFill>
                <a:schemeClr val="bg1"/>
              </a:solidFill>
              <a:latin typeface="Arial" panose="020B0604020202020204" pitchFamily="34" charset="0"/>
              <a:cs typeface="Arial" panose="020B0604020202020204" pitchFamily="34" charset="0"/>
            </a:endParaRPr>
          </a:p>
        </p:txBody>
      </p:sp>
      <p:pic>
        <p:nvPicPr>
          <p:cNvPr id="4" name="Picture 3" descr="Photo close up of an old registry book with names and numbers. ">
            <a:extLst>
              <a:ext uri="{FF2B5EF4-FFF2-40B4-BE49-F238E27FC236}">
                <a16:creationId xmlns:a16="http://schemas.microsoft.com/office/drawing/2014/main" id="{795508CF-C628-5BD4-EB20-6E8301CEE83D}"/>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652822" y="1316576"/>
            <a:ext cx="8365053" cy="4383555"/>
          </a:xfrm>
          <a:prstGeom prst="rect">
            <a:avLst/>
          </a:prstGeom>
          <a:noFill/>
          <a:ln w="9525">
            <a:noFill/>
            <a:miter lim="800000"/>
            <a:headEnd/>
            <a:tailEnd/>
          </a:ln>
        </p:spPr>
      </p:pic>
      <p:grpSp>
        <p:nvGrpSpPr>
          <p:cNvPr id="28" name="Group 27">
            <a:extLst>
              <a:ext uri="{FF2B5EF4-FFF2-40B4-BE49-F238E27FC236}">
                <a16:creationId xmlns:a16="http://schemas.microsoft.com/office/drawing/2014/main" id="{0E43951F-F879-CEAA-F176-6849322C0477}"/>
              </a:ext>
              <a:ext uri="{C183D7F6-B498-43B3-948B-1728B52AA6E4}">
                <adec:decorative xmlns:adec="http://schemas.microsoft.com/office/drawing/2017/decorative" val="1"/>
              </a:ext>
            </a:extLst>
          </p:cNvPr>
          <p:cNvGrpSpPr/>
          <p:nvPr/>
        </p:nvGrpSpPr>
        <p:grpSpPr>
          <a:xfrm>
            <a:off x="7985364" y="5289841"/>
            <a:ext cx="2906275" cy="1224347"/>
            <a:chOff x="1439109" y="5111013"/>
            <a:chExt cx="2906275" cy="1224347"/>
          </a:xfrm>
        </p:grpSpPr>
        <p:sp>
          <p:nvSpPr>
            <p:cNvPr id="22" name="Picture 2" descr="Decorative shape">
              <a:extLst>
                <a:ext uri="{FF2B5EF4-FFF2-40B4-BE49-F238E27FC236}">
                  <a16:creationId xmlns:a16="http://schemas.microsoft.com/office/drawing/2014/main" id="{CBCCC2C8-DCD2-0A98-7DD0-69E6572CE7C2}"/>
                </a:ext>
              </a:extLst>
            </p:cNvPr>
            <p:cNvSpPr/>
            <p:nvPr/>
          </p:nvSpPr>
          <p:spPr>
            <a:xfrm>
              <a:off x="1439109" y="5111013"/>
              <a:ext cx="2906275" cy="1224347"/>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ADD0F0"/>
            </a:solidFill>
            <a:ln w="16366" cap="flat">
              <a:noFill/>
              <a:prstDash val="solid"/>
              <a:miter/>
            </a:ln>
          </p:spPr>
          <p:txBody>
            <a:bodyPr rtlCol="0" anchor="ctr"/>
            <a:lstStyle/>
            <a:p>
              <a:endParaRPr lang="en-US"/>
            </a:p>
          </p:txBody>
        </p:sp>
        <p:sp>
          <p:nvSpPr>
            <p:cNvPr id="17" name="TextBox 16">
              <a:extLst>
                <a:ext uri="{FF2B5EF4-FFF2-40B4-BE49-F238E27FC236}">
                  <a16:creationId xmlns:a16="http://schemas.microsoft.com/office/drawing/2014/main" id="{96B4ACAD-BD85-CA4D-CF0A-DB6C58A7A9BD}"/>
                </a:ext>
              </a:extLst>
            </p:cNvPr>
            <p:cNvSpPr txBox="1"/>
            <p:nvPr/>
          </p:nvSpPr>
          <p:spPr>
            <a:xfrm>
              <a:off x="1788051" y="5427884"/>
              <a:ext cx="2108265" cy="646329"/>
            </a:xfrm>
            <a:prstGeom prst="rect">
              <a:avLst/>
            </a:prstGeom>
            <a:noFill/>
          </p:spPr>
          <p:txBody>
            <a:bodyPr wrap="none" lIns="91438" tIns="45719" rIns="91438" bIns="45719" rtlCol="0">
              <a:spAutoFit/>
            </a:bodyPr>
            <a:lstStyle/>
            <a:p>
              <a:r>
                <a:rPr lang="en-GB" sz="1800" b="1" dirty="0">
                  <a:latin typeface="Arial" panose="020B0604020202020204" pitchFamily="34" charset="0"/>
                  <a:cs typeface="Arial" panose="020B0604020202020204" pitchFamily="34" charset="0"/>
                </a:rPr>
                <a:t>65 Thomas Street</a:t>
              </a:r>
            </a:p>
            <a:p>
              <a:r>
                <a:rPr lang="en-GB" sz="1800" b="1" dirty="0">
                  <a:latin typeface="Arial" panose="020B0604020202020204" pitchFamily="34" charset="0"/>
                  <a:cs typeface="Arial" panose="020B0604020202020204" pitchFamily="34" charset="0"/>
                </a:rPr>
                <a:t>Hannah Horne</a:t>
              </a:r>
            </a:p>
          </p:txBody>
        </p:sp>
      </p:grpSp>
    </p:spTree>
    <p:extLst>
      <p:ext uri="{BB962C8B-B14F-4D97-AF65-F5344CB8AC3E}">
        <p14:creationId xmlns:p14="http://schemas.microsoft.com/office/powerpoint/2010/main" val="3465649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11</a:t>
            </a:r>
            <a:endParaRPr lang="en-US" dirty="0">
              <a:solidFill>
                <a:schemeClr val="bg1"/>
              </a:solidFill>
            </a:endParaRP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1593277621"/>
              </p:ext>
            </p:extLst>
          </p:nvPr>
        </p:nvGraphicFramePr>
        <p:xfrm>
          <a:off x="581409" y="1661936"/>
          <a:ext cx="10612110" cy="3760364"/>
        </p:xfrm>
        <a:graphic>
          <a:graphicData uri="http://schemas.openxmlformats.org/drawingml/2006/table">
            <a:tbl>
              <a:tblPr firstRow="1"/>
              <a:tblGrid>
                <a:gridCol w="2122422">
                  <a:extLst>
                    <a:ext uri="{9D8B030D-6E8A-4147-A177-3AD203B41FA5}">
                      <a16:colId xmlns:a16="http://schemas.microsoft.com/office/drawing/2014/main" val="20000"/>
                    </a:ext>
                  </a:extLst>
                </a:gridCol>
                <a:gridCol w="2122422">
                  <a:extLst>
                    <a:ext uri="{9D8B030D-6E8A-4147-A177-3AD203B41FA5}">
                      <a16:colId xmlns:a16="http://schemas.microsoft.com/office/drawing/2014/main" val="20001"/>
                    </a:ext>
                  </a:extLst>
                </a:gridCol>
                <a:gridCol w="2122422">
                  <a:extLst>
                    <a:ext uri="{9D8B030D-6E8A-4147-A177-3AD203B41FA5}">
                      <a16:colId xmlns:a16="http://schemas.microsoft.com/office/drawing/2014/main" val="20002"/>
                    </a:ext>
                  </a:extLst>
                </a:gridCol>
                <a:gridCol w="2122422">
                  <a:extLst>
                    <a:ext uri="{9D8B030D-6E8A-4147-A177-3AD203B41FA5}">
                      <a16:colId xmlns:a16="http://schemas.microsoft.com/office/drawing/2014/main" val="20003"/>
                    </a:ext>
                  </a:extLst>
                </a:gridCol>
                <a:gridCol w="2122422">
                  <a:extLst>
                    <a:ext uri="{9D8B030D-6E8A-4147-A177-3AD203B41FA5}">
                      <a16:colId xmlns:a16="http://schemas.microsoft.com/office/drawing/2014/main" val="20004"/>
                    </a:ext>
                  </a:extLst>
                </a:gridCol>
              </a:tblGrid>
              <a:tr h="1500001">
                <a:tc>
                  <a:txBody>
                    <a:bodyPr/>
                    <a:lstStyle/>
                    <a:p>
                      <a:pPr>
                        <a:lnSpc>
                          <a:spcPct val="100000"/>
                        </a:lnSpc>
                        <a:spcAft>
                          <a:spcPts val="0"/>
                        </a:spcAft>
                      </a:pPr>
                      <a:r>
                        <a:rPr lang="en-US" sz="1600" b="1" spc="25" dirty="0">
                          <a:effectLst/>
                          <a:latin typeface="Arial" panose="020B0604020202020204" pitchFamily="34" charset="0"/>
                          <a:cs typeface="Arial" panose="020B0604020202020204" pitchFamily="34" charset="0"/>
                        </a:rPr>
                        <a:t>James Paton</a:t>
                      </a:r>
                      <a:endParaRPr lang="en-GB" sz="1600" b="1"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Male</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35 years old</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Soda Water Manufacturer</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Scottish</a:t>
                      </a: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US" sz="1600" b="1" spc="25" dirty="0">
                          <a:effectLst/>
                          <a:latin typeface="Arial" panose="020B0604020202020204" pitchFamily="34" charset="0"/>
                          <a:cs typeface="Arial" panose="020B0604020202020204" pitchFamily="34" charset="0"/>
                        </a:rPr>
                        <a:t>Elizabeth Paton</a:t>
                      </a:r>
                      <a:endParaRPr lang="en-GB" sz="1600" b="1"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Female</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35 years old</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No occupation given</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English, not born in Lancashire</a:t>
                      </a: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US" sz="1600" b="1" spc="25" dirty="0">
                          <a:effectLst/>
                          <a:latin typeface="Arial" panose="020B0604020202020204" pitchFamily="34" charset="0"/>
                          <a:cs typeface="Arial" panose="020B0604020202020204" pitchFamily="34" charset="0"/>
                        </a:rPr>
                        <a:t>George Paton</a:t>
                      </a:r>
                      <a:endParaRPr lang="en-GB" sz="1600" b="1"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Male</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12 years old</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No occupation given</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English, not born in Lancashire</a:t>
                      </a: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US" sz="1600" b="1" spc="25" dirty="0">
                          <a:effectLst/>
                          <a:latin typeface="Arial" panose="020B0604020202020204" pitchFamily="34" charset="0"/>
                          <a:cs typeface="Arial" panose="020B0604020202020204" pitchFamily="34" charset="0"/>
                        </a:rPr>
                        <a:t>William Paton</a:t>
                      </a:r>
                      <a:endParaRPr lang="en-GB" sz="1600" b="1"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Male</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11 years old</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No occupation given</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English, born in Lancashire</a:t>
                      </a: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US" sz="1600" b="1" spc="25" dirty="0">
                          <a:effectLst/>
                          <a:latin typeface="Arial" panose="020B0604020202020204" pitchFamily="34" charset="0"/>
                          <a:cs typeface="Arial" panose="020B0604020202020204" pitchFamily="34" charset="0"/>
                        </a:rPr>
                        <a:t>John Paton</a:t>
                      </a:r>
                      <a:endParaRPr lang="en-GB" sz="1600" b="1"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Male</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25 years old</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Assistant</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Scottish</a:t>
                      </a:r>
                      <a:endParaRPr lang="en-GB" sz="1600" spc="25" dirty="0">
                        <a:effectLst/>
                        <a:latin typeface="Arial" panose="020B0604020202020204" pitchFamily="34" charset="0"/>
                        <a:ea typeface="Calibri"/>
                        <a:cs typeface="Arial" panose="020B0604020202020204" pitchFamily="34" charset="0"/>
                      </a:endParaRPr>
                    </a:p>
                    <a:p>
                      <a:endParaRPr lang="en-US" sz="16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r h="2205884">
                <a:tc>
                  <a:txBody>
                    <a:bodyPr/>
                    <a:lstStyle/>
                    <a:p>
                      <a:pPr>
                        <a:lnSpc>
                          <a:spcPct val="100000"/>
                        </a:lnSpc>
                        <a:spcAft>
                          <a:spcPts val="0"/>
                        </a:spcAft>
                      </a:pPr>
                      <a:r>
                        <a:rPr lang="en-US" sz="1600" b="1" spc="25" dirty="0">
                          <a:effectLst/>
                          <a:latin typeface="Arial" panose="020B0604020202020204" pitchFamily="34" charset="0"/>
                          <a:cs typeface="Arial" panose="020B0604020202020204" pitchFamily="34" charset="0"/>
                        </a:rPr>
                        <a:t>Thomas Paton</a:t>
                      </a:r>
                      <a:endParaRPr lang="en-GB" sz="1600" b="1"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Male</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7 years old</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No occupation given</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English, born in Lancashire</a:t>
                      </a: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600" b="1" spc="25" dirty="0">
                          <a:effectLst/>
                          <a:latin typeface="Arial" panose="020B0604020202020204" pitchFamily="34" charset="0"/>
                          <a:cs typeface="Arial" panose="020B0604020202020204" pitchFamily="34" charset="0"/>
                        </a:rPr>
                        <a:t>Robert Paton</a:t>
                      </a:r>
                      <a:endParaRPr lang="en-GB" sz="1600" b="1"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Male</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4 years old</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No occupation given</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English, born in Lancashire</a:t>
                      </a: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600" b="1" spc="25" dirty="0">
                          <a:effectLst/>
                          <a:latin typeface="Arial" panose="020B0604020202020204" pitchFamily="34" charset="0"/>
                          <a:cs typeface="Arial" panose="020B0604020202020204" pitchFamily="34" charset="0"/>
                        </a:rPr>
                        <a:t>Elizabeth Paton</a:t>
                      </a:r>
                      <a:endParaRPr lang="en-GB" sz="1600" b="1"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Female</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2 years old</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No occupation</a:t>
                      </a:r>
                      <a:r>
                        <a:rPr lang="en-US" sz="1600" spc="25" baseline="0" dirty="0">
                          <a:effectLst/>
                          <a:latin typeface="Arial" panose="020B0604020202020204" pitchFamily="34" charset="0"/>
                          <a:cs typeface="Arial" panose="020B0604020202020204" pitchFamily="34" charset="0"/>
                        </a:rPr>
                        <a:t> </a:t>
                      </a:r>
                      <a:r>
                        <a:rPr lang="en-US" sz="1600" spc="25" dirty="0">
                          <a:effectLst/>
                          <a:latin typeface="Arial" panose="020B0604020202020204" pitchFamily="34" charset="0"/>
                          <a:cs typeface="Arial" panose="020B0604020202020204" pitchFamily="34" charset="0"/>
                        </a:rPr>
                        <a:t>given</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English, born in Lancashire</a:t>
                      </a: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600" b="1" spc="25" dirty="0">
                          <a:effectLst/>
                          <a:latin typeface="Arial" panose="020B0604020202020204" pitchFamily="34" charset="0"/>
                          <a:cs typeface="Arial" panose="020B0604020202020204" pitchFamily="34" charset="0"/>
                        </a:rPr>
                        <a:t>James Paton</a:t>
                      </a:r>
                      <a:endParaRPr lang="en-GB" sz="1600" b="1"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Male</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2 months old</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No occupation given</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English, born in Lancashire</a:t>
                      </a: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600" b="1" spc="25" dirty="0">
                          <a:effectLst/>
                          <a:latin typeface="Arial" panose="020B0604020202020204" pitchFamily="34" charset="0"/>
                          <a:cs typeface="Arial" panose="020B0604020202020204" pitchFamily="34" charset="0"/>
                        </a:rPr>
                        <a:t>Martha Cothill</a:t>
                      </a:r>
                      <a:endParaRPr lang="en-GB" sz="1600" b="1"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Female</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30 years old</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Servant</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English, not born in Lancashire</a:t>
                      </a: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990439D3-8DA4-E0B4-83FA-F2E5204FADCD}"/>
              </a:ext>
            </a:extLst>
          </p:cNvPr>
          <p:cNvSpPr txBox="1"/>
          <p:nvPr/>
        </p:nvSpPr>
        <p:spPr>
          <a:xfrm>
            <a:off x="581409" y="1292604"/>
            <a:ext cx="2108269" cy="369332"/>
          </a:xfrm>
          <a:prstGeom prst="rect">
            <a:avLst/>
          </a:prstGeom>
          <a:noFill/>
        </p:spPr>
        <p:txBody>
          <a:bodyPr wrap="none" rtlCol="0">
            <a:spAutoFit/>
          </a:bodyPr>
          <a:lstStyle/>
          <a:p>
            <a:r>
              <a:rPr lang="en-GB" sz="1800" b="1" dirty="0">
                <a:latin typeface="Arial" panose="020B0604020202020204" pitchFamily="34" charset="0"/>
                <a:cs typeface="Arial" panose="020B0604020202020204" pitchFamily="34" charset="0"/>
              </a:rPr>
              <a:t>31 Thomas Street</a:t>
            </a:r>
          </a:p>
        </p:txBody>
      </p:sp>
    </p:spTree>
    <p:extLst>
      <p:ext uri="{BB962C8B-B14F-4D97-AF65-F5344CB8AC3E}">
        <p14:creationId xmlns:p14="http://schemas.microsoft.com/office/powerpoint/2010/main" val="3220995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12</a:t>
            </a:r>
            <a:endParaRPr lang="en-US" dirty="0">
              <a:solidFill>
                <a:schemeClr val="bg1"/>
              </a:solidFill>
            </a:endParaRP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66413024"/>
              </p:ext>
            </p:extLst>
          </p:nvPr>
        </p:nvGraphicFramePr>
        <p:xfrm>
          <a:off x="1610649" y="1630405"/>
          <a:ext cx="8489688" cy="3597326"/>
        </p:xfrm>
        <a:graphic>
          <a:graphicData uri="http://schemas.openxmlformats.org/drawingml/2006/table">
            <a:tbl>
              <a:tblPr firstRow="1"/>
              <a:tblGrid>
                <a:gridCol w="2122422">
                  <a:extLst>
                    <a:ext uri="{9D8B030D-6E8A-4147-A177-3AD203B41FA5}">
                      <a16:colId xmlns:a16="http://schemas.microsoft.com/office/drawing/2014/main" val="20000"/>
                    </a:ext>
                  </a:extLst>
                </a:gridCol>
                <a:gridCol w="2122422">
                  <a:extLst>
                    <a:ext uri="{9D8B030D-6E8A-4147-A177-3AD203B41FA5}">
                      <a16:colId xmlns:a16="http://schemas.microsoft.com/office/drawing/2014/main" val="20001"/>
                    </a:ext>
                  </a:extLst>
                </a:gridCol>
                <a:gridCol w="2122422">
                  <a:extLst>
                    <a:ext uri="{9D8B030D-6E8A-4147-A177-3AD203B41FA5}">
                      <a16:colId xmlns:a16="http://schemas.microsoft.com/office/drawing/2014/main" val="20002"/>
                    </a:ext>
                  </a:extLst>
                </a:gridCol>
                <a:gridCol w="2122422">
                  <a:extLst>
                    <a:ext uri="{9D8B030D-6E8A-4147-A177-3AD203B41FA5}">
                      <a16:colId xmlns:a16="http://schemas.microsoft.com/office/drawing/2014/main" val="20003"/>
                    </a:ext>
                  </a:extLst>
                </a:gridCol>
              </a:tblGrid>
              <a:tr h="1439588">
                <a:tc>
                  <a:txBody>
                    <a:bodyPr/>
                    <a:lstStyle/>
                    <a:p>
                      <a:pPr>
                        <a:lnSpc>
                          <a:spcPct val="100000"/>
                        </a:lnSpc>
                        <a:spcAft>
                          <a:spcPts val="0"/>
                        </a:spcAft>
                      </a:pPr>
                      <a:r>
                        <a:rPr lang="en-US" sz="1600" b="1" spc="25" dirty="0">
                          <a:effectLst/>
                          <a:latin typeface="Arial" panose="020B0604020202020204" pitchFamily="34" charset="0"/>
                          <a:ea typeface="Calibri"/>
                          <a:cs typeface="Arial" panose="020B0604020202020204" pitchFamily="34" charset="0"/>
                        </a:rPr>
                        <a:t>George Day</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Male</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25 years old</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Plumber and Glazier</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English, not born in Lancashire</a:t>
                      </a: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US" sz="1600" b="1" spc="25" dirty="0">
                          <a:effectLst/>
                          <a:latin typeface="Arial" panose="020B0604020202020204" pitchFamily="34" charset="0"/>
                          <a:ea typeface="Calibri"/>
                          <a:cs typeface="Arial" panose="020B0604020202020204" pitchFamily="34" charset="0"/>
                        </a:rPr>
                        <a:t>Hannah Day</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Female</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30 years old</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No occupation given</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English, not born in Lancashire</a:t>
                      </a: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US" sz="1600" b="1" spc="25" dirty="0">
                          <a:effectLst/>
                          <a:latin typeface="Arial" panose="020B0604020202020204" pitchFamily="34" charset="0"/>
                          <a:ea typeface="Calibri"/>
                          <a:cs typeface="Arial" panose="020B0604020202020204" pitchFamily="34" charset="0"/>
                        </a:rPr>
                        <a:t>Mary Day</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Female</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4 years old</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No occupation given</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English, born in Lancashire</a:t>
                      </a: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GB" sz="1600" b="1" spc="25" dirty="0">
                          <a:effectLst/>
                          <a:latin typeface="Arial" panose="020B0604020202020204" pitchFamily="34" charset="0"/>
                          <a:ea typeface="Calibri"/>
                          <a:cs typeface="Arial" panose="020B0604020202020204" pitchFamily="34" charset="0"/>
                        </a:rPr>
                        <a:t>Hannah Day</a:t>
                      </a:r>
                    </a:p>
                    <a:p>
                      <a:pPr>
                        <a:lnSpc>
                          <a:spcPct val="100000"/>
                        </a:lnSpc>
                        <a:spcAft>
                          <a:spcPts val="0"/>
                        </a:spcAft>
                      </a:pPr>
                      <a:r>
                        <a:rPr lang="en-GB" sz="1600" spc="25" dirty="0">
                          <a:effectLst/>
                          <a:latin typeface="Arial" panose="020B0604020202020204" pitchFamily="34" charset="0"/>
                          <a:ea typeface="Calibri"/>
                          <a:cs typeface="Arial" panose="020B0604020202020204" pitchFamily="34" charset="0"/>
                        </a:rPr>
                        <a:t>Female</a:t>
                      </a:r>
                    </a:p>
                    <a:p>
                      <a:pPr>
                        <a:lnSpc>
                          <a:spcPct val="100000"/>
                        </a:lnSpc>
                        <a:spcAft>
                          <a:spcPts val="0"/>
                        </a:spcAft>
                      </a:pPr>
                      <a:r>
                        <a:rPr lang="en-GB" sz="1600" spc="25" dirty="0">
                          <a:effectLst/>
                          <a:latin typeface="Arial" panose="020B0604020202020204" pitchFamily="34" charset="0"/>
                          <a:ea typeface="Calibri"/>
                          <a:cs typeface="Arial" panose="020B0604020202020204" pitchFamily="34" charset="0"/>
                        </a:rPr>
                        <a:t>2 years old</a:t>
                      </a:r>
                    </a:p>
                    <a:p>
                      <a:pPr>
                        <a:lnSpc>
                          <a:spcPct val="100000"/>
                        </a:lnSpc>
                        <a:spcAft>
                          <a:spcPts val="0"/>
                        </a:spcAft>
                      </a:pPr>
                      <a:r>
                        <a:rPr lang="en-GB" sz="1600" spc="25" dirty="0">
                          <a:effectLst/>
                          <a:latin typeface="Arial" panose="020B0604020202020204" pitchFamily="34" charset="0"/>
                          <a:ea typeface="Calibri"/>
                          <a:cs typeface="Arial" panose="020B0604020202020204" pitchFamily="34" charset="0"/>
                        </a:rPr>
                        <a:t>No occupation given</a:t>
                      </a:r>
                    </a:p>
                    <a:p>
                      <a:pPr>
                        <a:lnSpc>
                          <a:spcPct val="100000"/>
                        </a:lnSpc>
                        <a:spcAft>
                          <a:spcPts val="0"/>
                        </a:spcAft>
                      </a:pPr>
                      <a:r>
                        <a:rPr lang="en-GB" sz="1600" spc="25" dirty="0">
                          <a:effectLst/>
                          <a:latin typeface="Arial" panose="020B0604020202020204" pitchFamily="34" charset="0"/>
                          <a:ea typeface="Calibri"/>
                          <a:cs typeface="Arial" panose="020B0604020202020204" pitchFamily="34" charset="0"/>
                        </a:rPr>
                        <a:t>English, born in Lancashire</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r h="2042846">
                <a:tc>
                  <a:txBody>
                    <a:bodyPr/>
                    <a:lstStyle/>
                    <a:p>
                      <a:pPr>
                        <a:lnSpc>
                          <a:spcPct val="100000"/>
                        </a:lnSpc>
                        <a:spcAft>
                          <a:spcPts val="0"/>
                        </a:spcAft>
                      </a:pPr>
                      <a:r>
                        <a:rPr lang="en-US" sz="1600" b="1" spc="25" dirty="0">
                          <a:effectLst/>
                          <a:latin typeface="Arial" panose="020B0604020202020204" pitchFamily="34" charset="0"/>
                          <a:ea typeface="Calibri"/>
                          <a:cs typeface="Arial" panose="020B0604020202020204" pitchFamily="34" charset="0"/>
                        </a:rPr>
                        <a:t>Eliza Day</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Female</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7 months old</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No occupation given</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English, born in Lancashire</a:t>
                      </a: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600" b="1" spc="25" dirty="0">
                          <a:effectLst/>
                          <a:latin typeface="Arial" panose="020B0604020202020204" pitchFamily="34" charset="0"/>
                          <a:ea typeface="Calibri"/>
                          <a:cs typeface="Arial" panose="020B0604020202020204" pitchFamily="34" charset="0"/>
                        </a:rPr>
                        <a:t>Susannah </a:t>
                      </a:r>
                      <a:r>
                        <a:rPr lang="en-US" sz="1600" b="1" spc="25" dirty="0" err="1">
                          <a:effectLst/>
                          <a:latin typeface="Arial" panose="020B0604020202020204" pitchFamily="34" charset="0"/>
                          <a:ea typeface="Calibri"/>
                          <a:cs typeface="Arial" panose="020B0604020202020204" pitchFamily="34" charset="0"/>
                        </a:rPr>
                        <a:t>Reddill</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Female</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15 years old</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Servant</a:t>
                      </a:r>
                      <a:endParaRPr lang="en-GB" sz="1600" spc="25" dirty="0">
                        <a:effectLst/>
                        <a:latin typeface="Arial" panose="020B0604020202020204" pitchFamily="34" charset="0"/>
                        <a:ea typeface="Calibri"/>
                        <a:cs typeface="Arial" panose="020B0604020202020204" pitchFamily="34" charset="0"/>
                      </a:endParaRPr>
                    </a:p>
                    <a:p>
                      <a:pPr>
                        <a:lnSpc>
                          <a:spcPct val="100000"/>
                        </a:lnSpc>
                        <a:spcAft>
                          <a:spcPts val="0"/>
                        </a:spcAft>
                      </a:pPr>
                      <a:r>
                        <a:rPr lang="en-US" sz="1600" spc="25" dirty="0">
                          <a:effectLst/>
                          <a:latin typeface="Arial" panose="020B0604020202020204" pitchFamily="34" charset="0"/>
                          <a:ea typeface="Calibri"/>
                          <a:cs typeface="Arial" panose="020B0604020202020204" pitchFamily="34" charset="0"/>
                        </a:rPr>
                        <a:t>English, not born in Lancashire</a:t>
                      </a: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600" b="1" spc="25" dirty="0">
                          <a:effectLst/>
                          <a:latin typeface="Arial" panose="020B0604020202020204" pitchFamily="34" charset="0"/>
                          <a:cs typeface="Arial" panose="020B0604020202020204" pitchFamily="34" charset="0"/>
                        </a:rPr>
                        <a:t>Elizabeth Paton</a:t>
                      </a:r>
                      <a:endParaRPr lang="en-GB" sz="1600" b="1"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Female</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2 years old</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No occupation</a:t>
                      </a:r>
                      <a:r>
                        <a:rPr lang="en-US" sz="1600" spc="25" baseline="0" dirty="0">
                          <a:effectLst/>
                          <a:latin typeface="Arial" panose="020B0604020202020204" pitchFamily="34" charset="0"/>
                          <a:cs typeface="Arial" panose="020B0604020202020204" pitchFamily="34" charset="0"/>
                        </a:rPr>
                        <a:t> </a:t>
                      </a:r>
                      <a:r>
                        <a:rPr lang="en-US" sz="1600" spc="25" dirty="0">
                          <a:effectLst/>
                          <a:latin typeface="Arial" panose="020B0604020202020204" pitchFamily="34" charset="0"/>
                          <a:cs typeface="Arial" panose="020B0604020202020204" pitchFamily="34" charset="0"/>
                        </a:rPr>
                        <a:t>given</a:t>
                      </a:r>
                      <a:endParaRPr lang="en-GB" sz="1600" spc="25" dirty="0">
                        <a:effectLst/>
                        <a:latin typeface="Arial" panose="020B0604020202020204" pitchFamily="34" charset="0"/>
                        <a:cs typeface="Arial" panose="020B0604020202020204" pitchFamily="34" charset="0"/>
                      </a:endParaRPr>
                    </a:p>
                    <a:p>
                      <a:pPr>
                        <a:lnSpc>
                          <a:spcPct val="100000"/>
                        </a:lnSpc>
                        <a:spcAft>
                          <a:spcPts val="0"/>
                        </a:spcAft>
                      </a:pPr>
                      <a:r>
                        <a:rPr lang="en-US" sz="1600" spc="25" dirty="0">
                          <a:effectLst/>
                          <a:latin typeface="Arial" panose="020B0604020202020204" pitchFamily="34" charset="0"/>
                          <a:cs typeface="Arial" panose="020B0604020202020204" pitchFamily="34" charset="0"/>
                        </a:rPr>
                        <a:t>English, born in Lancashire</a:t>
                      </a: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1600" b="1" spc="25" dirty="0">
                          <a:effectLst/>
                          <a:latin typeface="Arial" panose="020B0604020202020204" pitchFamily="34" charset="0"/>
                          <a:ea typeface="Calibri"/>
                          <a:cs typeface="Arial" panose="020B0604020202020204" pitchFamily="34" charset="0"/>
                        </a:rPr>
                        <a:t>Maria Alexander</a:t>
                      </a:r>
                    </a:p>
                    <a:p>
                      <a:pPr>
                        <a:lnSpc>
                          <a:spcPct val="100000"/>
                        </a:lnSpc>
                        <a:spcAft>
                          <a:spcPts val="0"/>
                        </a:spcAft>
                      </a:pPr>
                      <a:r>
                        <a:rPr lang="en-GB" sz="1600" spc="25" dirty="0">
                          <a:effectLst/>
                          <a:latin typeface="Arial" panose="020B0604020202020204" pitchFamily="34" charset="0"/>
                          <a:ea typeface="Calibri"/>
                          <a:cs typeface="Arial" panose="020B0604020202020204" pitchFamily="34" charset="0"/>
                        </a:rPr>
                        <a:t>Female</a:t>
                      </a:r>
                    </a:p>
                    <a:p>
                      <a:pPr>
                        <a:lnSpc>
                          <a:spcPct val="100000"/>
                        </a:lnSpc>
                        <a:spcAft>
                          <a:spcPts val="0"/>
                        </a:spcAft>
                      </a:pPr>
                      <a:r>
                        <a:rPr lang="en-GB" sz="1600" spc="25" dirty="0">
                          <a:effectLst/>
                          <a:latin typeface="Arial" panose="020B0604020202020204" pitchFamily="34" charset="0"/>
                          <a:ea typeface="Calibri"/>
                          <a:cs typeface="Arial" panose="020B0604020202020204" pitchFamily="34" charset="0"/>
                        </a:rPr>
                        <a:t>30 years old</a:t>
                      </a:r>
                    </a:p>
                    <a:p>
                      <a:pPr>
                        <a:lnSpc>
                          <a:spcPct val="100000"/>
                        </a:lnSpc>
                        <a:spcAft>
                          <a:spcPts val="0"/>
                        </a:spcAft>
                      </a:pPr>
                      <a:r>
                        <a:rPr lang="en-GB" sz="1600" spc="25" dirty="0">
                          <a:effectLst/>
                          <a:latin typeface="Arial" panose="020B0604020202020204" pitchFamily="34" charset="0"/>
                          <a:ea typeface="Calibri"/>
                          <a:cs typeface="Arial" panose="020B0604020202020204" pitchFamily="34" charset="0"/>
                        </a:rPr>
                        <a:t>Journeyman Cotton Winder</a:t>
                      </a:r>
                    </a:p>
                    <a:p>
                      <a:pPr>
                        <a:lnSpc>
                          <a:spcPct val="100000"/>
                        </a:lnSpc>
                        <a:spcAft>
                          <a:spcPts val="0"/>
                        </a:spcAft>
                      </a:pPr>
                      <a:r>
                        <a:rPr lang="en-GB" sz="1600" spc="25" dirty="0">
                          <a:effectLst/>
                          <a:latin typeface="Arial" panose="020B0604020202020204" pitchFamily="34" charset="0"/>
                          <a:ea typeface="Calibri"/>
                          <a:cs typeface="Arial" panose="020B0604020202020204" pitchFamily="34" charset="0"/>
                        </a:rPr>
                        <a:t>English, born in Lancashire</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267F3BEE-023B-F32C-F7DC-1568DE7A7BA7}"/>
              </a:ext>
            </a:extLst>
          </p:cNvPr>
          <p:cNvSpPr txBox="1"/>
          <p:nvPr/>
        </p:nvSpPr>
        <p:spPr>
          <a:xfrm>
            <a:off x="1610649" y="1260937"/>
            <a:ext cx="2108269" cy="369332"/>
          </a:xfrm>
          <a:prstGeom prst="rect">
            <a:avLst/>
          </a:prstGeom>
          <a:noFill/>
        </p:spPr>
        <p:txBody>
          <a:bodyPr wrap="none" rtlCol="0">
            <a:spAutoFit/>
          </a:bodyPr>
          <a:lstStyle/>
          <a:p>
            <a:r>
              <a:rPr lang="en-GB" sz="1800" b="1" dirty="0">
                <a:latin typeface="Arial" panose="020B0604020202020204" pitchFamily="34" charset="0"/>
                <a:cs typeface="Arial" panose="020B0604020202020204" pitchFamily="34" charset="0"/>
              </a:rPr>
              <a:t>33 Thomas Street</a:t>
            </a:r>
          </a:p>
        </p:txBody>
      </p:sp>
    </p:spTree>
    <p:extLst>
      <p:ext uri="{BB962C8B-B14F-4D97-AF65-F5344CB8AC3E}">
        <p14:creationId xmlns:p14="http://schemas.microsoft.com/office/powerpoint/2010/main" val="3565542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13</a:t>
            </a:r>
            <a:endParaRPr lang="en-US" dirty="0">
              <a:solidFill>
                <a:schemeClr val="bg1"/>
              </a:solidFill>
            </a:endParaRP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572276375"/>
              </p:ext>
            </p:extLst>
          </p:nvPr>
        </p:nvGraphicFramePr>
        <p:xfrm>
          <a:off x="1610649" y="1630405"/>
          <a:ext cx="8489688" cy="3597326"/>
        </p:xfrm>
        <a:graphic>
          <a:graphicData uri="http://schemas.openxmlformats.org/drawingml/2006/table">
            <a:tbl>
              <a:tblPr firstRow="1"/>
              <a:tblGrid>
                <a:gridCol w="2122422">
                  <a:extLst>
                    <a:ext uri="{9D8B030D-6E8A-4147-A177-3AD203B41FA5}">
                      <a16:colId xmlns:a16="http://schemas.microsoft.com/office/drawing/2014/main" val="20000"/>
                    </a:ext>
                  </a:extLst>
                </a:gridCol>
                <a:gridCol w="2122422">
                  <a:extLst>
                    <a:ext uri="{9D8B030D-6E8A-4147-A177-3AD203B41FA5}">
                      <a16:colId xmlns:a16="http://schemas.microsoft.com/office/drawing/2014/main" val="20001"/>
                    </a:ext>
                  </a:extLst>
                </a:gridCol>
                <a:gridCol w="2122422">
                  <a:extLst>
                    <a:ext uri="{9D8B030D-6E8A-4147-A177-3AD203B41FA5}">
                      <a16:colId xmlns:a16="http://schemas.microsoft.com/office/drawing/2014/main" val="20002"/>
                    </a:ext>
                  </a:extLst>
                </a:gridCol>
                <a:gridCol w="2122422">
                  <a:extLst>
                    <a:ext uri="{9D8B030D-6E8A-4147-A177-3AD203B41FA5}">
                      <a16:colId xmlns:a16="http://schemas.microsoft.com/office/drawing/2014/main" val="20003"/>
                    </a:ext>
                  </a:extLst>
                </a:gridCol>
              </a:tblGrid>
              <a:tr h="1439588">
                <a:tc>
                  <a:txBody>
                    <a:bodyPr/>
                    <a:lstStyle/>
                    <a:p>
                      <a:pPr>
                        <a:lnSpc>
                          <a:spcPct val="100000"/>
                        </a:lnSpc>
                        <a:spcAft>
                          <a:spcPts val="0"/>
                        </a:spcAft>
                      </a:pPr>
                      <a:r>
                        <a:rPr lang="en-US" sz="1600" b="1" spc="25" dirty="0">
                          <a:effectLst/>
                          <a:latin typeface="+mn-lt"/>
                          <a:ea typeface="Calibri"/>
                          <a:cs typeface="Times New Roman"/>
                        </a:rPr>
                        <a:t>William Herald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71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Tailor and Draper</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Scottish</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US" sz="1600" b="1" spc="25" dirty="0">
                          <a:effectLst/>
                          <a:latin typeface="+mn-lt"/>
                          <a:ea typeface="Calibri"/>
                          <a:cs typeface="Times New Roman"/>
                        </a:rPr>
                        <a:t>Nancy Herald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Female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62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No occupation given</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English, not born in Lancashire</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US" sz="1600" b="1" spc="25" dirty="0">
                          <a:effectLst/>
                          <a:latin typeface="+mn-lt"/>
                          <a:ea typeface="Calibri"/>
                          <a:cs typeface="Times New Roman"/>
                        </a:rPr>
                        <a:t>Mary Herald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Female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22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No occupation given</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English, born in Lancashire</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GB" sz="1600" b="1" spc="25" dirty="0">
                          <a:effectLst/>
                          <a:latin typeface="Arial" panose="020B0604020202020204" pitchFamily="34" charset="0"/>
                          <a:ea typeface="Calibri"/>
                          <a:cs typeface="Arial" panose="020B0604020202020204" pitchFamily="34" charset="0"/>
                        </a:rPr>
                        <a:t>Alexander Edwards</a:t>
                      </a:r>
                    </a:p>
                    <a:p>
                      <a:pPr>
                        <a:lnSpc>
                          <a:spcPct val="100000"/>
                        </a:lnSpc>
                        <a:spcAft>
                          <a:spcPts val="0"/>
                        </a:spcAft>
                      </a:pPr>
                      <a:r>
                        <a:rPr lang="en-GB" sz="1600" b="0" spc="25" dirty="0">
                          <a:effectLst/>
                          <a:latin typeface="Arial" panose="020B0604020202020204" pitchFamily="34" charset="0"/>
                          <a:ea typeface="Calibri"/>
                          <a:cs typeface="Arial" panose="020B0604020202020204" pitchFamily="34" charset="0"/>
                        </a:rPr>
                        <a:t>Male</a:t>
                      </a:r>
                    </a:p>
                    <a:p>
                      <a:pPr>
                        <a:lnSpc>
                          <a:spcPct val="100000"/>
                        </a:lnSpc>
                        <a:spcAft>
                          <a:spcPts val="0"/>
                        </a:spcAft>
                      </a:pPr>
                      <a:r>
                        <a:rPr lang="en-GB" sz="1600" b="0" spc="25" dirty="0">
                          <a:effectLst/>
                          <a:latin typeface="Arial" panose="020B0604020202020204" pitchFamily="34" charset="0"/>
                          <a:ea typeface="Calibri"/>
                          <a:cs typeface="Arial" panose="020B0604020202020204" pitchFamily="34" charset="0"/>
                        </a:rPr>
                        <a:t>20 years old</a:t>
                      </a:r>
                    </a:p>
                    <a:p>
                      <a:pPr>
                        <a:lnSpc>
                          <a:spcPct val="100000"/>
                        </a:lnSpc>
                        <a:spcAft>
                          <a:spcPts val="0"/>
                        </a:spcAft>
                      </a:pPr>
                      <a:r>
                        <a:rPr lang="en-GB" sz="1600" b="0" spc="25" dirty="0">
                          <a:effectLst/>
                          <a:latin typeface="Arial" panose="020B0604020202020204" pitchFamily="34" charset="0"/>
                          <a:ea typeface="Calibri"/>
                          <a:cs typeface="Arial" panose="020B0604020202020204" pitchFamily="34" charset="0"/>
                        </a:rPr>
                        <a:t>Journeyman Tailor</a:t>
                      </a:r>
                    </a:p>
                    <a:p>
                      <a:pPr>
                        <a:lnSpc>
                          <a:spcPct val="100000"/>
                        </a:lnSpc>
                        <a:spcAft>
                          <a:spcPts val="0"/>
                        </a:spcAft>
                      </a:pPr>
                      <a:r>
                        <a:rPr lang="en-GB" sz="1600" b="0" spc="25" dirty="0">
                          <a:effectLst/>
                          <a:latin typeface="Arial" panose="020B0604020202020204" pitchFamily="34" charset="0"/>
                          <a:ea typeface="Calibri"/>
                          <a:cs typeface="Arial" panose="020B0604020202020204" pitchFamily="34" charset="0"/>
                        </a:rPr>
                        <a:t>Scottish</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r h="2042846">
                <a:tc>
                  <a:txBody>
                    <a:bodyPr/>
                    <a:lstStyle/>
                    <a:p>
                      <a:pPr>
                        <a:lnSpc>
                          <a:spcPct val="100000"/>
                        </a:lnSpc>
                        <a:spcAft>
                          <a:spcPts val="0"/>
                        </a:spcAft>
                      </a:pPr>
                      <a:r>
                        <a:rPr lang="en-US" sz="1600" b="0" spc="25" dirty="0">
                          <a:effectLst/>
                          <a:latin typeface="+mn-lt"/>
                          <a:ea typeface="Calibri"/>
                          <a:cs typeface="Times New Roman"/>
                        </a:rPr>
                        <a:t>Living in the cellar:</a:t>
                      </a:r>
                      <a:endParaRPr lang="en-GB" sz="1600" b="0" spc="25" dirty="0">
                        <a:effectLst/>
                        <a:latin typeface="Source Sans Pro"/>
                        <a:ea typeface="Calibri"/>
                        <a:cs typeface="Times New Roman"/>
                      </a:endParaRPr>
                    </a:p>
                    <a:p>
                      <a:pPr>
                        <a:lnSpc>
                          <a:spcPct val="100000"/>
                        </a:lnSpc>
                        <a:spcAft>
                          <a:spcPts val="0"/>
                        </a:spcAft>
                      </a:pPr>
                      <a:r>
                        <a:rPr lang="en-US" sz="1600" b="1" spc="25" dirty="0">
                          <a:effectLst/>
                          <a:latin typeface="+mn-lt"/>
                          <a:ea typeface="Calibri"/>
                          <a:cs typeface="Times New Roman"/>
                        </a:rPr>
                        <a:t>Sarah Douglas</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Female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66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Charwoman</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English, not born in Lancashire</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600" b="0" spc="25" dirty="0">
                          <a:effectLst/>
                          <a:latin typeface="+mn-lt"/>
                          <a:ea typeface="Calibri"/>
                          <a:cs typeface="Times New Roman"/>
                        </a:rPr>
                        <a:t>Living in the cellar:</a:t>
                      </a:r>
                      <a:endParaRPr lang="en-GB" sz="1600" b="0" spc="25" dirty="0">
                        <a:effectLst/>
                        <a:latin typeface="Source Sans Pro"/>
                        <a:ea typeface="Calibri"/>
                        <a:cs typeface="Times New Roman"/>
                      </a:endParaRPr>
                    </a:p>
                    <a:p>
                      <a:pPr>
                        <a:lnSpc>
                          <a:spcPct val="100000"/>
                        </a:lnSpc>
                        <a:spcAft>
                          <a:spcPts val="0"/>
                        </a:spcAft>
                      </a:pPr>
                      <a:r>
                        <a:rPr lang="en-US" sz="1600" b="1" spc="25" dirty="0">
                          <a:effectLst/>
                          <a:latin typeface="+mn-lt"/>
                          <a:ea typeface="Calibri"/>
                          <a:cs typeface="Times New Roman"/>
                        </a:rPr>
                        <a:t>Ann Hill</a:t>
                      </a:r>
                      <a:endParaRPr lang="en-GB" sz="1600" b="1"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Female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20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Fustian Mender</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English, born in Lancashire</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64BE9190-FA1D-EB47-BEA3-B54BF507B871}"/>
              </a:ext>
            </a:extLst>
          </p:cNvPr>
          <p:cNvSpPr txBox="1"/>
          <p:nvPr/>
        </p:nvSpPr>
        <p:spPr>
          <a:xfrm>
            <a:off x="1610649" y="1260937"/>
            <a:ext cx="2108269" cy="369332"/>
          </a:xfrm>
          <a:prstGeom prst="rect">
            <a:avLst/>
          </a:prstGeom>
          <a:noFill/>
        </p:spPr>
        <p:txBody>
          <a:bodyPr wrap="none" rtlCol="0">
            <a:spAutoFit/>
          </a:bodyPr>
          <a:lstStyle/>
          <a:p>
            <a:r>
              <a:rPr lang="en-GB" sz="1800" b="1" dirty="0">
                <a:latin typeface="Arial" panose="020B0604020202020204" pitchFamily="34" charset="0"/>
                <a:cs typeface="Arial" panose="020B0604020202020204" pitchFamily="34" charset="0"/>
              </a:rPr>
              <a:t>40 Thomas Street</a:t>
            </a:r>
          </a:p>
        </p:txBody>
      </p:sp>
    </p:spTree>
    <p:extLst>
      <p:ext uri="{BB962C8B-B14F-4D97-AF65-F5344CB8AC3E}">
        <p14:creationId xmlns:p14="http://schemas.microsoft.com/office/powerpoint/2010/main" val="851427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14</a:t>
            </a:r>
            <a:endParaRPr lang="en-US" dirty="0">
              <a:solidFill>
                <a:schemeClr val="bg1"/>
              </a:solidFill>
            </a:endParaRPr>
          </a:p>
        </p:txBody>
      </p:sp>
      <p:sp>
        <p:nvSpPr>
          <p:cNvPr id="3" name="TextBox 2">
            <a:extLst>
              <a:ext uri="{FF2B5EF4-FFF2-40B4-BE49-F238E27FC236}">
                <a16:creationId xmlns:a16="http://schemas.microsoft.com/office/drawing/2014/main" id="{5C8F940B-3A80-DE76-48B5-EA8D933DF542}"/>
              </a:ext>
            </a:extLst>
          </p:cNvPr>
          <p:cNvSpPr txBox="1"/>
          <p:nvPr/>
        </p:nvSpPr>
        <p:spPr>
          <a:xfrm>
            <a:off x="1610649" y="1260937"/>
            <a:ext cx="2108269" cy="369332"/>
          </a:xfrm>
          <a:prstGeom prst="rect">
            <a:avLst/>
          </a:prstGeom>
          <a:noFill/>
        </p:spPr>
        <p:txBody>
          <a:bodyPr wrap="none" rtlCol="0">
            <a:spAutoFit/>
          </a:bodyPr>
          <a:lstStyle/>
          <a:p>
            <a:r>
              <a:rPr lang="en-GB" sz="1800" b="1" dirty="0">
                <a:latin typeface="Arial" panose="020B0604020202020204" pitchFamily="34" charset="0"/>
                <a:cs typeface="Arial" panose="020B0604020202020204" pitchFamily="34" charset="0"/>
              </a:rPr>
              <a:t>52 Thomas Street</a:t>
            </a: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362254536"/>
              </p:ext>
            </p:extLst>
          </p:nvPr>
        </p:nvGraphicFramePr>
        <p:xfrm>
          <a:off x="1610649" y="1630269"/>
          <a:ext cx="6367266" cy="1554480"/>
        </p:xfrm>
        <a:graphic>
          <a:graphicData uri="http://schemas.openxmlformats.org/drawingml/2006/table">
            <a:tbl>
              <a:tblPr firstRow="1"/>
              <a:tblGrid>
                <a:gridCol w="2122422">
                  <a:extLst>
                    <a:ext uri="{9D8B030D-6E8A-4147-A177-3AD203B41FA5}">
                      <a16:colId xmlns:a16="http://schemas.microsoft.com/office/drawing/2014/main" val="20000"/>
                    </a:ext>
                  </a:extLst>
                </a:gridCol>
                <a:gridCol w="2122422">
                  <a:extLst>
                    <a:ext uri="{9D8B030D-6E8A-4147-A177-3AD203B41FA5}">
                      <a16:colId xmlns:a16="http://schemas.microsoft.com/office/drawing/2014/main" val="20001"/>
                    </a:ext>
                  </a:extLst>
                </a:gridCol>
                <a:gridCol w="2122422">
                  <a:extLst>
                    <a:ext uri="{9D8B030D-6E8A-4147-A177-3AD203B41FA5}">
                      <a16:colId xmlns:a16="http://schemas.microsoft.com/office/drawing/2014/main" val="20002"/>
                    </a:ext>
                  </a:extLst>
                </a:gridCol>
              </a:tblGrid>
              <a:tr h="1439588">
                <a:tc>
                  <a:txBody>
                    <a:bodyPr/>
                    <a:lstStyle/>
                    <a:p>
                      <a:pPr>
                        <a:lnSpc>
                          <a:spcPct val="100000"/>
                        </a:lnSpc>
                        <a:spcAft>
                          <a:spcPts val="0"/>
                        </a:spcAft>
                      </a:pPr>
                      <a:r>
                        <a:rPr lang="en-US" sz="1600" b="1" spc="25" dirty="0">
                          <a:effectLst/>
                          <a:latin typeface="+mn-lt"/>
                          <a:ea typeface="Calibri"/>
                          <a:cs typeface="Times New Roman"/>
                        </a:rPr>
                        <a:t>Joseph Holland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27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Provision Dealer</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English, born in Lancashire</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US" sz="1600" b="1" spc="25" dirty="0">
                          <a:effectLst/>
                          <a:latin typeface="+mn-lt"/>
                          <a:ea typeface="Calibri"/>
                          <a:cs typeface="Times New Roman"/>
                        </a:rPr>
                        <a:t>Elizabeth Holland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Female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25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No occupation given</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English, born in Lancashire</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US" sz="1600" b="1" spc="25" dirty="0">
                          <a:effectLst/>
                          <a:latin typeface="+mn-lt"/>
                          <a:ea typeface="Calibri"/>
                          <a:cs typeface="Times New Roman"/>
                        </a:rPr>
                        <a:t>John Greene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14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Assistant</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English, born in Lancashire</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672DE843-7BE2-46B7-7A6E-6C5F676FB534}"/>
              </a:ext>
            </a:extLst>
          </p:cNvPr>
          <p:cNvSpPr txBox="1"/>
          <p:nvPr/>
        </p:nvSpPr>
        <p:spPr>
          <a:xfrm>
            <a:off x="1610648" y="3746916"/>
            <a:ext cx="2108269" cy="369332"/>
          </a:xfrm>
          <a:prstGeom prst="rect">
            <a:avLst/>
          </a:prstGeom>
          <a:noFill/>
        </p:spPr>
        <p:txBody>
          <a:bodyPr wrap="none" rtlCol="0">
            <a:spAutoFit/>
          </a:bodyPr>
          <a:lstStyle/>
          <a:p>
            <a:r>
              <a:rPr lang="en-GB" sz="1800" b="1" dirty="0">
                <a:latin typeface="Arial" panose="020B0604020202020204" pitchFamily="34" charset="0"/>
                <a:cs typeface="Arial" panose="020B0604020202020204" pitchFamily="34" charset="0"/>
              </a:rPr>
              <a:t>56 Thomas Street</a:t>
            </a:r>
          </a:p>
        </p:txBody>
      </p:sp>
      <p:graphicFrame>
        <p:nvGraphicFramePr>
          <p:cNvPr id="2" name="Table 1" descr="Table">
            <a:extLst>
              <a:ext uri="{FF2B5EF4-FFF2-40B4-BE49-F238E27FC236}">
                <a16:creationId xmlns:a16="http://schemas.microsoft.com/office/drawing/2014/main" id="{F1FDA97E-524C-AF12-EC5F-8379FE9B2248}"/>
              </a:ext>
            </a:extLst>
          </p:cNvPr>
          <p:cNvGraphicFramePr>
            <a:graphicFrameLocks noGrp="1"/>
          </p:cNvGraphicFramePr>
          <p:nvPr>
            <p:extLst>
              <p:ext uri="{D42A27DB-BD31-4B8C-83A1-F6EECF244321}">
                <p14:modId xmlns:p14="http://schemas.microsoft.com/office/powerpoint/2010/main" val="1406999780"/>
              </p:ext>
            </p:extLst>
          </p:nvPr>
        </p:nvGraphicFramePr>
        <p:xfrm>
          <a:off x="1610649" y="4116248"/>
          <a:ext cx="4244844" cy="1554480"/>
        </p:xfrm>
        <a:graphic>
          <a:graphicData uri="http://schemas.openxmlformats.org/drawingml/2006/table">
            <a:tbl>
              <a:tblPr firstRow="1"/>
              <a:tblGrid>
                <a:gridCol w="2122422">
                  <a:extLst>
                    <a:ext uri="{9D8B030D-6E8A-4147-A177-3AD203B41FA5}">
                      <a16:colId xmlns:a16="http://schemas.microsoft.com/office/drawing/2014/main" val="20000"/>
                    </a:ext>
                  </a:extLst>
                </a:gridCol>
                <a:gridCol w="2122422">
                  <a:extLst>
                    <a:ext uri="{9D8B030D-6E8A-4147-A177-3AD203B41FA5}">
                      <a16:colId xmlns:a16="http://schemas.microsoft.com/office/drawing/2014/main" val="20001"/>
                    </a:ext>
                  </a:extLst>
                </a:gridCol>
              </a:tblGrid>
              <a:tr h="1439588">
                <a:tc>
                  <a:txBody>
                    <a:bodyPr/>
                    <a:lstStyle/>
                    <a:p>
                      <a:pPr>
                        <a:lnSpc>
                          <a:spcPct val="100000"/>
                        </a:lnSpc>
                        <a:spcAft>
                          <a:spcPts val="0"/>
                        </a:spcAft>
                      </a:pPr>
                      <a:r>
                        <a:rPr lang="en-US" sz="1600" b="1" spc="25" dirty="0">
                          <a:effectLst/>
                          <a:latin typeface="+mn-lt"/>
                          <a:ea typeface="Calibri"/>
                          <a:cs typeface="Times New Roman"/>
                        </a:rPr>
                        <a:t>James Mullins</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40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Pawnbroker</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English, born in Lancashire</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US" sz="1600" b="1" spc="25" dirty="0">
                          <a:effectLst/>
                          <a:latin typeface="+mn-lt"/>
                          <a:ea typeface="Calibri"/>
                          <a:cs typeface="Times New Roman"/>
                        </a:rPr>
                        <a:t>Jane Mullins</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40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No occupation given</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English, born in Lancashire</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045529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15</a:t>
            </a:r>
            <a:endParaRPr lang="en-US" dirty="0">
              <a:solidFill>
                <a:schemeClr val="bg1"/>
              </a:solidFill>
            </a:endParaRP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2876258060"/>
              </p:ext>
            </p:extLst>
          </p:nvPr>
        </p:nvGraphicFramePr>
        <p:xfrm>
          <a:off x="1610649" y="1630405"/>
          <a:ext cx="8489688" cy="3597326"/>
        </p:xfrm>
        <a:graphic>
          <a:graphicData uri="http://schemas.openxmlformats.org/drawingml/2006/table">
            <a:tbl>
              <a:tblPr firstRow="1"/>
              <a:tblGrid>
                <a:gridCol w="2122422">
                  <a:extLst>
                    <a:ext uri="{9D8B030D-6E8A-4147-A177-3AD203B41FA5}">
                      <a16:colId xmlns:a16="http://schemas.microsoft.com/office/drawing/2014/main" val="20000"/>
                    </a:ext>
                  </a:extLst>
                </a:gridCol>
                <a:gridCol w="2122422">
                  <a:extLst>
                    <a:ext uri="{9D8B030D-6E8A-4147-A177-3AD203B41FA5}">
                      <a16:colId xmlns:a16="http://schemas.microsoft.com/office/drawing/2014/main" val="20001"/>
                    </a:ext>
                  </a:extLst>
                </a:gridCol>
                <a:gridCol w="2122422">
                  <a:extLst>
                    <a:ext uri="{9D8B030D-6E8A-4147-A177-3AD203B41FA5}">
                      <a16:colId xmlns:a16="http://schemas.microsoft.com/office/drawing/2014/main" val="20002"/>
                    </a:ext>
                  </a:extLst>
                </a:gridCol>
                <a:gridCol w="2122422">
                  <a:extLst>
                    <a:ext uri="{9D8B030D-6E8A-4147-A177-3AD203B41FA5}">
                      <a16:colId xmlns:a16="http://schemas.microsoft.com/office/drawing/2014/main" val="20003"/>
                    </a:ext>
                  </a:extLst>
                </a:gridCol>
              </a:tblGrid>
              <a:tr h="1439588">
                <a:tc>
                  <a:txBody>
                    <a:bodyPr/>
                    <a:lstStyle/>
                    <a:p>
                      <a:pPr>
                        <a:lnSpc>
                          <a:spcPct val="100000"/>
                        </a:lnSpc>
                        <a:spcAft>
                          <a:spcPts val="0"/>
                        </a:spcAft>
                      </a:pPr>
                      <a:r>
                        <a:rPr lang="en-US" sz="1600" b="1" spc="25" dirty="0">
                          <a:effectLst/>
                          <a:latin typeface="+mn-lt"/>
                          <a:ea typeface="Calibri"/>
                          <a:cs typeface="Times New Roman"/>
                        </a:rPr>
                        <a:t>James Lawson</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53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Smallware Dealer</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English, not born in Lancashire</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US" sz="1600" b="1" spc="25" dirty="0">
                          <a:effectLst/>
                          <a:latin typeface="+mn-lt"/>
                          <a:ea typeface="Calibri"/>
                          <a:cs typeface="Times New Roman"/>
                        </a:rPr>
                        <a:t>Mary Lawson</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Female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79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No occupation given</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English, not born in Lancashire</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US" sz="1600" b="1" spc="25" dirty="0">
                          <a:effectLst/>
                          <a:latin typeface="+mn-lt"/>
                          <a:ea typeface="Calibri"/>
                          <a:cs typeface="Times New Roman"/>
                        </a:rPr>
                        <a:t>John Bayley</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39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Manufacturer</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English, not born in Lancashire</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GB" sz="1600" b="1" spc="25" dirty="0">
                          <a:effectLst/>
                          <a:latin typeface="Arial" panose="020B0604020202020204" pitchFamily="34" charset="0"/>
                          <a:ea typeface="Calibri"/>
                          <a:cs typeface="Arial" panose="020B0604020202020204" pitchFamily="34" charset="0"/>
                        </a:rPr>
                        <a:t>Ann Mason</a:t>
                      </a:r>
                    </a:p>
                    <a:p>
                      <a:pPr>
                        <a:lnSpc>
                          <a:spcPct val="100000"/>
                        </a:lnSpc>
                        <a:spcAft>
                          <a:spcPts val="0"/>
                        </a:spcAft>
                      </a:pPr>
                      <a:r>
                        <a:rPr lang="en-GB" sz="1600" b="0" spc="25" dirty="0">
                          <a:effectLst/>
                          <a:latin typeface="Arial" panose="020B0604020202020204" pitchFamily="34" charset="0"/>
                          <a:ea typeface="Calibri"/>
                          <a:cs typeface="Arial" panose="020B0604020202020204" pitchFamily="34" charset="0"/>
                        </a:rPr>
                        <a:t>Female</a:t>
                      </a:r>
                    </a:p>
                    <a:p>
                      <a:pPr>
                        <a:lnSpc>
                          <a:spcPct val="100000"/>
                        </a:lnSpc>
                        <a:spcAft>
                          <a:spcPts val="0"/>
                        </a:spcAft>
                      </a:pPr>
                      <a:r>
                        <a:rPr lang="en-GB" sz="1600" b="0" spc="25" dirty="0">
                          <a:effectLst/>
                          <a:latin typeface="Arial" panose="020B0604020202020204" pitchFamily="34" charset="0"/>
                          <a:ea typeface="Calibri"/>
                          <a:cs typeface="Arial" panose="020B0604020202020204" pitchFamily="34" charset="0"/>
                        </a:rPr>
                        <a:t>39 years old</a:t>
                      </a:r>
                    </a:p>
                    <a:p>
                      <a:pPr>
                        <a:lnSpc>
                          <a:spcPct val="100000"/>
                        </a:lnSpc>
                        <a:spcAft>
                          <a:spcPts val="0"/>
                        </a:spcAft>
                      </a:pPr>
                      <a:r>
                        <a:rPr lang="en-GB" sz="1600" b="0" spc="25" dirty="0">
                          <a:effectLst/>
                          <a:latin typeface="Arial" panose="020B0604020202020204" pitchFamily="34" charset="0"/>
                          <a:ea typeface="Calibri"/>
                          <a:cs typeface="Arial" panose="020B0604020202020204" pitchFamily="34" charset="0"/>
                        </a:rPr>
                        <a:t>Servant</a:t>
                      </a:r>
                    </a:p>
                    <a:p>
                      <a:pPr>
                        <a:lnSpc>
                          <a:spcPct val="100000"/>
                        </a:lnSpc>
                        <a:spcAft>
                          <a:spcPts val="0"/>
                        </a:spcAft>
                      </a:pPr>
                      <a:r>
                        <a:rPr lang="en-GB" sz="1600" b="0" spc="25" dirty="0">
                          <a:effectLst/>
                          <a:latin typeface="Arial" panose="020B0604020202020204" pitchFamily="34" charset="0"/>
                          <a:ea typeface="Calibri"/>
                          <a:cs typeface="Arial" panose="020B0604020202020204" pitchFamily="34" charset="0"/>
                        </a:rPr>
                        <a:t>English, born in Lancashire</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r h="2042846">
                <a:tc>
                  <a:txBody>
                    <a:bodyPr/>
                    <a:lstStyle/>
                    <a:p>
                      <a:pPr>
                        <a:lnSpc>
                          <a:spcPct val="100000"/>
                        </a:lnSpc>
                        <a:spcAft>
                          <a:spcPts val="0"/>
                        </a:spcAft>
                      </a:pPr>
                      <a:r>
                        <a:rPr lang="en-US" sz="1600" b="0" spc="25" dirty="0">
                          <a:effectLst/>
                          <a:latin typeface="+mn-lt"/>
                          <a:ea typeface="Calibri"/>
                          <a:cs typeface="Times New Roman"/>
                        </a:rPr>
                        <a:t>Living in the cellar:</a:t>
                      </a:r>
                      <a:endParaRPr lang="en-GB" sz="1600" b="0" spc="25" dirty="0">
                        <a:effectLst/>
                        <a:latin typeface="Source Sans Pro"/>
                        <a:ea typeface="Calibri"/>
                        <a:cs typeface="Times New Roman"/>
                      </a:endParaRPr>
                    </a:p>
                    <a:p>
                      <a:pPr>
                        <a:lnSpc>
                          <a:spcPct val="100000"/>
                        </a:lnSpc>
                        <a:spcAft>
                          <a:spcPts val="0"/>
                        </a:spcAft>
                      </a:pPr>
                      <a:r>
                        <a:rPr lang="en-US" sz="1600" b="1" spc="25" dirty="0">
                          <a:effectLst/>
                          <a:latin typeface="+mn-lt"/>
                          <a:ea typeface="Calibri"/>
                          <a:cs typeface="Times New Roman"/>
                        </a:rPr>
                        <a:t>James Smith</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35 years old</a:t>
                      </a:r>
                      <a:endParaRPr lang="en-GB" sz="1600" spc="25" dirty="0">
                        <a:effectLst/>
                        <a:latin typeface="Source Sans Pro"/>
                        <a:ea typeface="Calibri"/>
                        <a:cs typeface="Times New Roman"/>
                      </a:endParaRPr>
                    </a:p>
                    <a:p>
                      <a:pPr>
                        <a:lnSpc>
                          <a:spcPct val="100000"/>
                        </a:lnSpc>
                        <a:spcAft>
                          <a:spcPts val="0"/>
                        </a:spcAft>
                      </a:pPr>
                      <a:r>
                        <a:rPr lang="en-US" sz="1600" spc="25" dirty="0" err="1">
                          <a:effectLst/>
                          <a:latin typeface="+mn-lt"/>
                          <a:ea typeface="Calibri"/>
                          <a:cs typeface="Times New Roman"/>
                        </a:rPr>
                        <a:t>Traveller</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Scottish</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600" b="0" spc="25" dirty="0">
                          <a:effectLst/>
                          <a:latin typeface="+mn-lt"/>
                          <a:ea typeface="Calibri"/>
                          <a:cs typeface="Times New Roman"/>
                        </a:rPr>
                        <a:t>Living in the cellar:</a:t>
                      </a:r>
                      <a:endParaRPr lang="en-GB" sz="1600" b="0" spc="25" dirty="0">
                        <a:effectLst/>
                        <a:latin typeface="Source Sans Pro"/>
                        <a:ea typeface="Calibri"/>
                        <a:cs typeface="Times New Roman"/>
                      </a:endParaRPr>
                    </a:p>
                    <a:p>
                      <a:pPr>
                        <a:lnSpc>
                          <a:spcPct val="100000"/>
                        </a:lnSpc>
                        <a:spcAft>
                          <a:spcPts val="0"/>
                        </a:spcAft>
                      </a:pPr>
                      <a:r>
                        <a:rPr lang="en-US" sz="1600" b="1" spc="25" dirty="0">
                          <a:effectLst/>
                          <a:latin typeface="+mn-lt"/>
                          <a:ea typeface="Calibri"/>
                          <a:cs typeface="Times New Roman"/>
                        </a:rPr>
                        <a:t>Mary Smith</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Female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25 years old</a:t>
                      </a:r>
                      <a:endParaRPr lang="en-GB" sz="1600" spc="25" dirty="0">
                        <a:effectLst/>
                        <a:latin typeface="Source Sans Pro"/>
                        <a:ea typeface="Calibri"/>
                        <a:cs typeface="Times New Roman"/>
                      </a:endParaRPr>
                    </a:p>
                    <a:p>
                      <a:pPr>
                        <a:lnSpc>
                          <a:spcPct val="100000"/>
                        </a:lnSpc>
                        <a:spcAft>
                          <a:spcPts val="0"/>
                        </a:spcAft>
                      </a:pPr>
                      <a:r>
                        <a:rPr lang="en-US" sz="1600" spc="25" dirty="0" err="1">
                          <a:effectLst/>
                          <a:latin typeface="+mn-lt"/>
                          <a:ea typeface="Calibri"/>
                          <a:cs typeface="Times New Roman"/>
                        </a:rPr>
                        <a:t>Traveller</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Scottish</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386D390D-58EF-C4D8-FF01-E28107F84941}"/>
              </a:ext>
            </a:extLst>
          </p:cNvPr>
          <p:cNvSpPr txBox="1"/>
          <p:nvPr/>
        </p:nvSpPr>
        <p:spPr>
          <a:xfrm>
            <a:off x="1610649" y="1260937"/>
            <a:ext cx="2108269" cy="369332"/>
          </a:xfrm>
          <a:prstGeom prst="rect">
            <a:avLst/>
          </a:prstGeom>
          <a:noFill/>
        </p:spPr>
        <p:txBody>
          <a:bodyPr wrap="none" rtlCol="0">
            <a:spAutoFit/>
          </a:bodyPr>
          <a:lstStyle/>
          <a:p>
            <a:r>
              <a:rPr lang="en-GB" sz="1800" b="1" dirty="0">
                <a:latin typeface="Arial" panose="020B0604020202020204" pitchFamily="34" charset="0"/>
                <a:cs typeface="Arial" panose="020B0604020202020204" pitchFamily="34" charset="0"/>
              </a:rPr>
              <a:t>58 Thomas Street</a:t>
            </a:r>
          </a:p>
        </p:txBody>
      </p:sp>
    </p:spTree>
    <p:extLst>
      <p:ext uri="{BB962C8B-B14F-4D97-AF65-F5344CB8AC3E}">
        <p14:creationId xmlns:p14="http://schemas.microsoft.com/office/powerpoint/2010/main" val="673124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16</a:t>
            </a:r>
            <a:endParaRPr lang="en-US" dirty="0">
              <a:solidFill>
                <a:schemeClr val="bg1"/>
              </a:solidFill>
            </a:endParaRP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1738296946"/>
              </p:ext>
            </p:extLst>
          </p:nvPr>
        </p:nvGraphicFramePr>
        <p:xfrm>
          <a:off x="1610649" y="1630269"/>
          <a:ext cx="6367266" cy="3841166"/>
        </p:xfrm>
        <a:graphic>
          <a:graphicData uri="http://schemas.openxmlformats.org/drawingml/2006/table">
            <a:tbl>
              <a:tblPr firstRow="1"/>
              <a:tblGrid>
                <a:gridCol w="2122422">
                  <a:extLst>
                    <a:ext uri="{9D8B030D-6E8A-4147-A177-3AD203B41FA5}">
                      <a16:colId xmlns:a16="http://schemas.microsoft.com/office/drawing/2014/main" val="20000"/>
                    </a:ext>
                  </a:extLst>
                </a:gridCol>
                <a:gridCol w="2122422">
                  <a:extLst>
                    <a:ext uri="{9D8B030D-6E8A-4147-A177-3AD203B41FA5}">
                      <a16:colId xmlns:a16="http://schemas.microsoft.com/office/drawing/2014/main" val="20001"/>
                    </a:ext>
                  </a:extLst>
                </a:gridCol>
                <a:gridCol w="2122422">
                  <a:extLst>
                    <a:ext uri="{9D8B030D-6E8A-4147-A177-3AD203B41FA5}">
                      <a16:colId xmlns:a16="http://schemas.microsoft.com/office/drawing/2014/main" val="20002"/>
                    </a:ext>
                  </a:extLst>
                </a:gridCol>
              </a:tblGrid>
              <a:tr h="1439588">
                <a:tc>
                  <a:txBody>
                    <a:bodyPr/>
                    <a:lstStyle/>
                    <a:p>
                      <a:pPr>
                        <a:lnSpc>
                          <a:spcPct val="100000"/>
                        </a:lnSpc>
                        <a:spcAft>
                          <a:spcPts val="0"/>
                        </a:spcAft>
                      </a:pPr>
                      <a:r>
                        <a:rPr lang="en-US" sz="1600" b="1" spc="25" dirty="0">
                          <a:effectLst/>
                          <a:latin typeface="+mn-lt"/>
                          <a:ea typeface="Calibri"/>
                          <a:cs typeface="Times New Roman"/>
                        </a:rPr>
                        <a:t>Hannah Horne </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Female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64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Cabinet maker</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English, born in Lancashire</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US" sz="1600" b="1" spc="25" dirty="0">
                          <a:effectLst/>
                          <a:latin typeface="+mn-lt"/>
                          <a:ea typeface="Calibri"/>
                          <a:cs typeface="Times New Roman"/>
                        </a:rPr>
                        <a:t>Hannah Horne junior</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Female </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35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Cabinet maker</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English, born in Lancashire</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00000"/>
                        </a:lnSpc>
                        <a:spcAft>
                          <a:spcPts val="0"/>
                        </a:spcAft>
                      </a:pPr>
                      <a:r>
                        <a:rPr lang="en-US" sz="1600" b="1" spc="25" dirty="0">
                          <a:effectLst/>
                          <a:latin typeface="+mn-lt"/>
                          <a:ea typeface="Calibri"/>
                          <a:cs typeface="Times New Roman"/>
                        </a:rPr>
                        <a:t>Harriet Horne </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Female</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25 years old</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Cabinet maker</a:t>
                      </a:r>
                      <a:endParaRPr lang="en-GB" sz="1600" spc="25" dirty="0">
                        <a:effectLst/>
                        <a:latin typeface="Source Sans Pro"/>
                        <a:ea typeface="Calibri"/>
                        <a:cs typeface="Times New Roman"/>
                      </a:endParaRPr>
                    </a:p>
                    <a:p>
                      <a:pPr>
                        <a:lnSpc>
                          <a:spcPct val="100000"/>
                        </a:lnSpc>
                        <a:spcAft>
                          <a:spcPts val="0"/>
                        </a:spcAft>
                      </a:pPr>
                      <a:r>
                        <a:rPr lang="en-US" sz="1600" spc="25" dirty="0">
                          <a:effectLst/>
                          <a:latin typeface="+mn-lt"/>
                          <a:ea typeface="Calibri"/>
                          <a:cs typeface="Times New Roman"/>
                        </a:rPr>
                        <a:t>English, born in Lancashire</a:t>
                      </a:r>
                      <a:endParaRPr lang="en-GB" sz="1600" spc="25" dirty="0">
                        <a:effectLst/>
                        <a:latin typeface="Source Sans Pro"/>
                        <a:ea typeface="Calibri"/>
                        <a:cs typeface="Times New Roman"/>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r h="2042846">
                <a:tc>
                  <a:txBody>
                    <a:bodyPr/>
                    <a:lstStyle/>
                    <a:p>
                      <a:pPr>
                        <a:lnSpc>
                          <a:spcPct val="100000"/>
                        </a:lnSpc>
                        <a:spcAft>
                          <a:spcPts val="0"/>
                        </a:spcAft>
                      </a:pPr>
                      <a:r>
                        <a:rPr lang="en-GB" sz="1600" b="1" spc="25" dirty="0">
                          <a:effectLst/>
                          <a:latin typeface="Arial" panose="020B0604020202020204" pitchFamily="34" charset="0"/>
                          <a:ea typeface="Calibri"/>
                          <a:cs typeface="Arial" panose="020B0604020202020204" pitchFamily="34" charset="0"/>
                        </a:rPr>
                        <a:t>Maria Horne </a:t>
                      </a:r>
                    </a:p>
                    <a:p>
                      <a:pPr>
                        <a:lnSpc>
                          <a:spcPct val="100000"/>
                        </a:lnSpc>
                        <a:spcAft>
                          <a:spcPts val="0"/>
                        </a:spcAft>
                      </a:pPr>
                      <a:r>
                        <a:rPr lang="en-GB" sz="1600" b="0" spc="25" dirty="0">
                          <a:effectLst/>
                          <a:latin typeface="Arial" panose="020B0604020202020204" pitchFamily="34" charset="0"/>
                          <a:ea typeface="Calibri"/>
                          <a:cs typeface="Arial" panose="020B0604020202020204" pitchFamily="34" charset="0"/>
                        </a:rPr>
                        <a:t>Female</a:t>
                      </a:r>
                    </a:p>
                    <a:p>
                      <a:pPr>
                        <a:lnSpc>
                          <a:spcPct val="100000"/>
                        </a:lnSpc>
                        <a:spcAft>
                          <a:spcPts val="0"/>
                        </a:spcAft>
                      </a:pPr>
                      <a:r>
                        <a:rPr lang="en-GB" sz="1600" b="0" spc="25" dirty="0">
                          <a:effectLst/>
                          <a:latin typeface="Arial" panose="020B0604020202020204" pitchFamily="34" charset="0"/>
                          <a:ea typeface="Calibri"/>
                          <a:cs typeface="Arial" panose="020B0604020202020204" pitchFamily="34" charset="0"/>
                        </a:rPr>
                        <a:t>20 years old</a:t>
                      </a:r>
                    </a:p>
                    <a:p>
                      <a:pPr>
                        <a:lnSpc>
                          <a:spcPct val="100000"/>
                        </a:lnSpc>
                        <a:spcAft>
                          <a:spcPts val="0"/>
                        </a:spcAft>
                      </a:pPr>
                      <a:r>
                        <a:rPr lang="en-GB" sz="1600" b="0" spc="25" dirty="0">
                          <a:effectLst/>
                          <a:latin typeface="Arial" panose="020B0604020202020204" pitchFamily="34" charset="0"/>
                          <a:ea typeface="Calibri"/>
                          <a:cs typeface="Arial" panose="020B0604020202020204" pitchFamily="34" charset="0"/>
                        </a:rPr>
                        <a:t>Cabinet maker</a:t>
                      </a:r>
                    </a:p>
                    <a:p>
                      <a:pPr>
                        <a:lnSpc>
                          <a:spcPct val="100000"/>
                        </a:lnSpc>
                        <a:spcAft>
                          <a:spcPts val="0"/>
                        </a:spcAft>
                      </a:pPr>
                      <a:r>
                        <a:rPr lang="en-GB" sz="1600" b="0" spc="25" dirty="0">
                          <a:effectLst/>
                          <a:latin typeface="Arial" panose="020B0604020202020204" pitchFamily="34" charset="0"/>
                          <a:ea typeface="Calibri"/>
                          <a:cs typeface="Arial" panose="020B0604020202020204" pitchFamily="34" charset="0"/>
                        </a:rPr>
                        <a:t>English, born in Lancashire</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1600" b="1" spc="25" dirty="0">
                          <a:effectLst/>
                          <a:latin typeface="+mn-lt"/>
                          <a:ea typeface="Calibri"/>
                          <a:cs typeface="Times New Roman"/>
                        </a:rPr>
                        <a:t>Harriet Knowles</a:t>
                      </a:r>
                    </a:p>
                    <a:p>
                      <a:pPr>
                        <a:lnSpc>
                          <a:spcPct val="100000"/>
                        </a:lnSpc>
                        <a:spcAft>
                          <a:spcPts val="0"/>
                        </a:spcAft>
                      </a:pPr>
                      <a:r>
                        <a:rPr lang="en-GB" sz="1600" b="0" spc="25" dirty="0">
                          <a:effectLst/>
                          <a:latin typeface="+mn-lt"/>
                          <a:ea typeface="Calibri"/>
                          <a:cs typeface="Times New Roman"/>
                        </a:rPr>
                        <a:t>Female</a:t>
                      </a:r>
                    </a:p>
                    <a:p>
                      <a:pPr>
                        <a:lnSpc>
                          <a:spcPct val="100000"/>
                        </a:lnSpc>
                        <a:spcAft>
                          <a:spcPts val="0"/>
                        </a:spcAft>
                      </a:pPr>
                      <a:r>
                        <a:rPr lang="en-GB" sz="1600" b="0" spc="25" dirty="0">
                          <a:effectLst/>
                          <a:latin typeface="+mn-lt"/>
                          <a:ea typeface="Calibri"/>
                          <a:cs typeface="Times New Roman"/>
                        </a:rPr>
                        <a:t>10 years old</a:t>
                      </a:r>
                    </a:p>
                    <a:p>
                      <a:pPr>
                        <a:lnSpc>
                          <a:spcPct val="100000"/>
                        </a:lnSpc>
                        <a:spcAft>
                          <a:spcPts val="0"/>
                        </a:spcAft>
                      </a:pPr>
                      <a:r>
                        <a:rPr lang="en-GB" sz="1600" b="0" spc="25" dirty="0">
                          <a:effectLst/>
                          <a:latin typeface="+mn-lt"/>
                          <a:ea typeface="Calibri"/>
                          <a:cs typeface="Times New Roman"/>
                        </a:rPr>
                        <a:t>Servant</a:t>
                      </a:r>
                    </a:p>
                    <a:p>
                      <a:pPr>
                        <a:lnSpc>
                          <a:spcPct val="100000"/>
                        </a:lnSpc>
                        <a:spcAft>
                          <a:spcPts val="0"/>
                        </a:spcAft>
                      </a:pPr>
                      <a:r>
                        <a:rPr lang="en-GB" sz="1600" b="0" spc="25" dirty="0">
                          <a:effectLst/>
                          <a:latin typeface="+mn-lt"/>
                          <a:ea typeface="Calibri"/>
                          <a:cs typeface="Times New Roman"/>
                        </a:rPr>
                        <a:t>English, born in Lancashire</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0000"/>
                        </a:lnSpc>
                        <a:spcAft>
                          <a:spcPts val="0"/>
                        </a:spcAft>
                      </a:pPr>
                      <a:endParaRPr lang="en-GB" sz="1600" spc="25" dirty="0">
                        <a:effectLst/>
                        <a:latin typeface="Arial" panose="020B0604020202020204" pitchFamily="34" charset="0"/>
                        <a:ea typeface="Calibri"/>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1C3A0199-F314-DA79-6FC9-93D9638EA3D4}"/>
              </a:ext>
            </a:extLst>
          </p:cNvPr>
          <p:cNvSpPr txBox="1"/>
          <p:nvPr/>
        </p:nvSpPr>
        <p:spPr>
          <a:xfrm>
            <a:off x="1610649" y="1260937"/>
            <a:ext cx="2108269" cy="369332"/>
          </a:xfrm>
          <a:prstGeom prst="rect">
            <a:avLst/>
          </a:prstGeom>
          <a:noFill/>
        </p:spPr>
        <p:txBody>
          <a:bodyPr wrap="none" rtlCol="0">
            <a:spAutoFit/>
          </a:bodyPr>
          <a:lstStyle/>
          <a:p>
            <a:r>
              <a:rPr lang="en-GB" sz="1800" b="1" dirty="0">
                <a:latin typeface="Arial" panose="020B0604020202020204" pitchFamily="34" charset="0"/>
                <a:cs typeface="Arial" panose="020B0604020202020204" pitchFamily="34" charset="0"/>
              </a:rPr>
              <a:t>65 Thomas Street</a:t>
            </a:r>
          </a:p>
        </p:txBody>
      </p:sp>
    </p:spTree>
    <p:extLst>
      <p:ext uri="{BB962C8B-B14F-4D97-AF65-F5344CB8AC3E}">
        <p14:creationId xmlns:p14="http://schemas.microsoft.com/office/powerpoint/2010/main" val="3445972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EFE0-32D3-3603-C2F5-57AD47C37B7F}"/>
              </a:ext>
            </a:extLst>
          </p:cNvPr>
          <p:cNvSpPr>
            <a:spLocks noGrp="1"/>
          </p:cNvSpPr>
          <p:nvPr>
            <p:ph type="title"/>
          </p:nvPr>
        </p:nvSpPr>
        <p:spPr/>
        <p:txBody>
          <a:bodyPr>
            <a:noAutofit/>
          </a:bodyPr>
          <a:lstStyle/>
          <a:p>
            <a:pPr>
              <a:defRPr/>
            </a:pPr>
            <a:r>
              <a:rPr lang="en-GB" b="1" dirty="0">
                <a:latin typeface="Arial" panose="020B0604020202020204" pitchFamily="34" charset="0"/>
                <a:cs typeface="Arial" panose="020B0604020202020204" pitchFamily="34" charset="0"/>
              </a:rPr>
              <a:t>Lesson 3: </a:t>
            </a:r>
            <a:r>
              <a:rPr lang="en-GB" sz="3200" b="1" dirty="0">
                <a:latin typeface="Arial" panose="020B0604020202020204" pitchFamily="34" charset="0"/>
                <a:cs typeface="Arial" panose="020B0604020202020204" pitchFamily="34" charset="0"/>
              </a:rPr>
              <a:t>Who lived on Thomas Street? </a:t>
            </a:r>
            <a:r>
              <a:rPr lang="en-GB" sz="3200" b="1" dirty="0">
                <a:solidFill>
                  <a:schemeClr val="bg1"/>
                </a:solidFill>
                <a:latin typeface="Arial" panose="020B0604020202020204" pitchFamily="34" charset="0"/>
                <a:cs typeface="Arial" panose="020B0604020202020204" pitchFamily="34" charset="0"/>
              </a:rPr>
              <a:t>17</a:t>
            </a:r>
            <a:endParaRPr lang="en-US" dirty="0">
              <a:solidFill>
                <a:schemeClr val="bg1"/>
              </a:solidFill>
            </a:endParaRPr>
          </a:p>
        </p:txBody>
      </p:sp>
      <p:sp>
        <p:nvSpPr>
          <p:cNvPr id="3" name="Content Placeholder 2">
            <a:extLst>
              <a:ext uri="{FF2B5EF4-FFF2-40B4-BE49-F238E27FC236}">
                <a16:creationId xmlns:a16="http://schemas.microsoft.com/office/drawing/2014/main" id="{66EA4E27-50A9-C0BC-7089-AE1018AB9F45}"/>
              </a:ext>
            </a:extLst>
          </p:cNvPr>
          <p:cNvSpPr>
            <a:spLocks noGrp="1"/>
          </p:cNvSpPr>
          <p:nvPr>
            <p:ph idx="1"/>
          </p:nvPr>
        </p:nvSpPr>
        <p:spPr>
          <a:xfrm>
            <a:off x="677917" y="1608083"/>
            <a:ext cx="4726855" cy="4598408"/>
          </a:xfrm>
        </p:spPr>
        <p:txBody>
          <a:bodyPr/>
          <a:lstStyle/>
          <a:p>
            <a:r>
              <a:rPr lang="en-GB" sz="2400" dirty="0">
                <a:latin typeface="Arial" panose="020B0604020202020204" pitchFamily="34" charset="0"/>
                <a:cs typeface="Arial" panose="020B0604020202020204" pitchFamily="34" charset="0"/>
              </a:rPr>
              <a:t>In your household groups, use the ‘</a:t>
            </a:r>
            <a:r>
              <a:rPr lang="en-GB" sz="2400" dirty="0">
                <a:latin typeface="Arial" panose="020B0604020202020204" pitchFamily="34" charset="0"/>
                <a:cs typeface="Arial" panose="020B0604020202020204" pitchFamily="34" charset="0"/>
                <a:hlinkClick r:id="rId3"/>
              </a:rPr>
              <a:t>Happy Families Cards</a:t>
            </a:r>
            <a:r>
              <a:rPr lang="en-GB" sz="2400" dirty="0">
                <a:latin typeface="Arial" panose="020B0604020202020204" pitchFamily="34" charset="0"/>
                <a:cs typeface="Arial" panose="020B0604020202020204" pitchFamily="34" charset="0"/>
              </a:rPr>
              <a:t>’ and census information to </a:t>
            </a:r>
            <a:r>
              <a:rPr lang="en-GB" sz="2400" b="1" dirty="0">
                <a:latin typeface="Arial" panose="020B0604020202020204" pitchFamily="34" charset="0"/>
                <a:cs typeface="Arial" panose="020B0604020202020204" pitchFamily="34" charset="0"/>
              </a:rPr>
              <a:t>write a summary </a:t>
            </a:r>
            <a:r>
              <a:rPr lang="en-GB" sz="2400" dirty="0">
                <a:latin typeface="Arial" panose="020B0604020202020204" pitchFamily="34" charset="0"/>
                <a:cs typeface="Arial" panose="020B0604020202020204" pitchFamily="34" charset="0"/>
              </a:rPr>
              <a:t>of who lived in your household. Think about:</a:t>
            </a:r>
          </a:p>
          <a:p>
            <a:endParaRPr lang="en-GB"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3171E45-28B6-2EF2-7509-139EBCB0256B}"/>
              </a:ext>
            </a:extLst>
          </p:cNvPr>
          <p:cNvSpPr txBox="1"/>
          <p:nvPr/>
        </p:nvSpPr>
        <p:spPr>
          <a:xfrm>
            <a:off x="5849007" y="1334226"/>
            <a:ext cx="5076496" cy="5016758"/>
          </a:xfrm>
          <a:prstGeom prst="rect">
            <a:avLst/>
          </a:prstGeom>
          <a:noFill/>
        </p:spPr>
        <p:txBody>
          <a:bodyPr wrap="square">
            <a:spAutoFit/>
          </a:bodyPr>
          <a:lstStyle/>
          <a:p>
            <a:pPr marL="457189" lvl="1"/>
            <a:r>
              <a:rPr lang="en-GB" sz="2000" b="1" dirty="0">
                <a:latin typeface="Arial" panose="020B0604020202020204" pitchFamily="34" charset="0"/>
                <a:cs typeface="Arial" panose="020B0604020202020204" pitchFamily="34" charset="0"/>
              </a:rPr>
              <a:t>How many people live in the house? What is their relationship with one another?</a:t>
            </a:r>
          </a:p>
          <a:p>
            <a:pPr marL="457189" lvl="1"/>
            <a:endParaRPr lang="en-GB" sz="2000" b="1" dirty="0">
              <a:latin typeface="Arial" panose="020B0604020202020204" pitchFamily="34" charset="0"/>
              <a:cs typeface="Arial" panose="020B0604020202020204" pitchFamily="34" charset="0"/>
            </a:endParaRPr>
          </a:p>
          <a:p>
            <a:pPr marL="457189" lvl="1"/>
            <a:r>
              <a:rPr lang="en-GB" sz="2000" b="1" dirty="0">
                <a:latin typeface="Arial" panose="020B0604020202020204" pitchFamily="34" charset="0"/>
                <a:cs typeface="Arial" panose="020B0604020202020204" pitchFamily="34" charset="0"/>
              </a:rPr>
              <a:t>How do people make their living? Look up any jobs listed if you don’t know what they mean</a:t>
            </a:r>
          </a:p>
          <a:p>
            <a:pPr marL="457189" lvl="1"/>
            <a:endParaRPr lang="en-GB" sz="2000" b="1" dirty="0">
              <a:latin typeface="Arial" panose="020B0604020202020204" pitchFamily="34" charset="0"/>
              <a:cs typeface="Arial" panose="020B0604020202020204" pitchFamily="34" charset="0"/>
            </a:endParaRPr>
          </a:p>
          <a:p>
            <a:pPr marL="457189" lvl="1"/>
            <a:r>
              <a:rPr lang="en-GB" sz="2000" b="1" dirty="0">
                <a:latin typeface="Arial" panose="020B0604020202020204" pitchFamily="34" charset="0"/>
                <a:cs typeface="Arial" panose="020B0604020202020204" pitchFamily="34" charset="0"/>
              </a:rPr>
              <a:t>Who is responsible for others in the household?</a:t>
            </a:r>
          </a:p>
          <a:p>
            <a:pPr marL="457189" lvl="1"/>
            <a:endParaRPr lang="en-GB" sz="2000" b="1" dirty="0">
              <a:latin typeface="Arial" panose="020B0604020202020204" pitchFamily="34" charset="0"/>
              <a:cs typeface="Arial" panose="020B0604020202020204" pitchFamily="34" charset="0"/>
            </a:endParaRPr>
          </a:p>
          <a:p>
            <a:pPr marL="457189" lvl="1"/>
            <a:r>
              <a:rPr lang="en-GB" sz="2000" b="1" dirty="0">
                <a:latin typeface="Arial" panose="020B0604020202020204" pitchFamily="34" charset="0"/>
                <a:cs typeface="Arial" panose="020B0604020202020204" pitchFamily="34" charset="0"/>
              </a:rPr>
              <a:t>How is the household similar to households today?</a:t>
            </a:r>
          </a:p>
          <a:p>
            <a:pPr marL="457189" lvl="1"/>
            <a:endParaRPr lang="en-GB" sz="2000" b="1" dirty="0">
              <a:latin typeface="Arial" panose="020B0604020202020204" pitchFamily="34" charset="0"/>
              <a:cs typeface="Arial" panose="020B0604020202020204" pitchFamily="34" charset="0"/>
            </a:endParaRPr>
          </a:p>
          <a:p>
            <a:pPr marL="457189" lvl="1"/>
            <a:r>
              <a:rPr lang="en-GB" sz="2000" b="1" dirty="0">
                <a:latin typeface="Arial" panose="020B0604020202020204" pitchFamily="34" charset="0"/>
                <a:cs typeface="Arial" panose="020B0604020202020204" pitchFamily="34" charset="0"/>
              </a:rPr>
              <a:t>Is there anything that surprises you about the households?</a:t>
            </a:r>
          </a:p>
        </p:txBody>
      </p:sp>
    </p:spTree>
    <p:extLst>
      <p:ext uri="{BB962C8B-B14F-4D97-AF65-F5344CB8AC3E}">
        <p14:creationId xmlns:p14="http://schemas.microsoft.com/office/powerpoint/2010/main" val="15348057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normAutofit/>
          </a:bodyPr>
          <a:lstStyle/>
          <a:p>
            <a:pPr>
              <a:defRPr/>
            </a:pPr>
            <a:r>
              <a:rPr lang="en-GB" sz="3200" b="1" dirty="0">
                <a:latin typeface="Arial" panose="020B0604020202020204" pitchFamily="34" charset="0"/>
                <a:cs typeface="Arial" panose="020B0604020202020204" pitchFamily="34" charset="0"/>
              </a:rPr>
              <a:t>Lesson 3: Summary of households</a:t>
            </a: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3396983808"/>
              </p:ext>
            </p:extLst>
          </p:nvPr>
        </p:nvGraphicFramePr>
        <p:xfrm>
          <a:off x="573087" y="1677034"/>
          <a:ext cx="10564812" cy="4815840"/>
        </p:xfrm>
        <a:graphic>
          <a:graphicData uri="http://schemas.openxmlformats.org/drawingml/2006/table">
            <a:tbl>
              <a:tblPr firstRow="1"/>
              <a:tblGrid>
                <a:gridCol w="2641203">
                  <a:extLst>
                    <a:ext uri="{9D8B030D-6E8A-4147-A177-3AD203B41FA5}">
                      <a16:colId xmlns:a16="http://schemas.microsoft.com/office/drawing/2014/main" val="20000"/>
                    </a:ext>
                  </a:extLst>
                </a:gridCol>
                <a:gridCol w="2641203">
                  <a:extLst>
                    <a:ext uri="{9D8B030D-6E8A-4147-A177-3AD203B41FA5}">
                      <a16:colId xmlns:a16="http://schemas.microsoft.com/office/drawing/2014/main" val="20001"/>
                    </a:ext>
                  </a:extLst>
                </a:gridCol>
                <a:gridCol w="2641203">
                  <a:extLst>
                    <a:ext uri="{9D8B030D-6E8A-4147-A177-3AD203B41FA5}">
                      <a16:colId xmlns:a16="http://schemas.microsoft.com/office/drawing/2014/main" val="20002"/>
                    </a:ext>
                  </a:extLst>
                </a:gridCol>
                <a:gridCol w="2641203">
                  <a:extLst>
                    <a:ext uri="{9D8B030D-6E8A-4147-A177-3AD203B41FA5}">
                      <a16:colId xmlns:a16="http://schemas.microsoft.com/office/drawing/2014/main" val="20003"/>
                    </a:ext>
                  </a:extLst>
                </a:gridCol>
              </a:tblGrid>
              <a:tr h="422615">
                <a:tc>
                  <a:txBody>
                    <a:bodyPr/>
                    <a:lstStyle/>
                    <a:p>
                      <a:r>
                        <a:rPr lang="en-US" sz="1600" b="1" dirty="0">
                          <a:latin typeface="Arial" panose="020B0604020202020204" pitchFamily="34" charset="0"/>
                          <a:cs typeface="Arial" panose="020B0604020202020204" pitchFamily="34" charset="0"/>
                        </a:rPr>
                        <a:t>No 31.</a:t>
                      </a:r>
                    </a:p>
                    <a:p>
                      <a:r>
                        <a:rPr lang="en-US" sz="1600" dirty="0">
                          <a:latin typeface="Arial" panose="020B0604020202020204" pitchFamily="34" charset="0"/>
                          <a:cs typeface="Arial" panose="020B0604020202020204" pitchFamily="34" charset="0"/>
                        </a:rPr>
                        <a:t>Head of Household: James Paton</a:t>
                      </a:r>
                      <a:r>
                        <a:rPr lang="en-GB" sz="1600" dirty="0">
                          <a:latin typeface="Arial" panose="020B0604020202020204" pitchFamily="34" charset="0"/>
                          <a:cs typeface="Arial" panose="020B0604020202020204" pitchFamily="34" charset="0"/>
                        </a:rPr>
                        <a:t>, </a:t>
                      </a:r>
                    </a:p>
                    <a:p>
                      <a:r>
                        <a:rPr lang="en-GB" sz="1600" dirty="0">
                          <a:latin typeface="Arial" panose="020B0604020202020204" pitchFamily="34" charset="0"/>
                          <a:cs typeface="Arial" panose="020B0604020202020204" pitchFamily="34" charset="0"/>
                        </a:rPr>
                        <a:t>a </a:t>
                      </a:r>
                      <a:r>
                        <a:rPr lang="en-US" sz="1600" dirty="0">
                          <a:latin typeface="Arial" panose="020B0604020202020204" pitchFamily="34" charset="0"/>
                          <a:cs typeface="Arial" panose="020B0604020202020204" pitchFamily="34" charset="0"/>
                        </a:rPr>
                        <a:t>35 year old</a:t>
                      </a:r>
                      <a:r>
                        <a:rPr lang="en-GB"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Soda Water Manufacturer from Scotland.</a:t>
                      </a:r>
                    </a:p>
                    <a:p>
                      <a:r>
                        <a:rPr lang="en-US" sz="1600" dirty="0">
                          <a:latin typeface="Arial" panose="020B0604020202020204" pitchFamily="34" charset="0"/>
                          <a:cs typeface="Arial" panose="020B0604020202020204" pitchFamily="34" charset="0"/>
                        </a:rPr>
                        <a:t>Lives with: wife and 6 children. </a:t>
                      </a:r>
                    </a:p>
                    <a:p>
                      <a:r>
                        <a:rPr lang="en-US" sz="1600" dirty="0">
                          <a:latin typeface="Arial" panose="020B0604020202020204" pitchFamily="34" charset="0"/>
                          <a:cs typeface="Arial" panose="020B0604020202020204" pitchFamily="34" charset="0"/>
                        </a:rPr>
                        <a:t>Also living in house: an assistant and a servant</a:t>
                      </a:r>
                      <a:endParaRPr lang="en-GB" sz="1600" dirty="0">
                        <a:latin typeface="Arial" panose="020B0604020202020204" pitchFamily="34" charset="0"/>
                        <a:cs typeface="Arial" panose="020B0604020202020204" pitchFamily="34" charset="0"/>
                      </a:endParaRPr>
                    </a:p>
                    <a:p>
                      <a:pPr algn="l">
                        <a:defRPr/>
                      </a:pPr>
                      <a:endParaRPr lang="en-US" sz="16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r>
                        <a:rPr lang="en-US" sz="1600" b="1" dirty="0">
                          <a:latin typeface="Arial" panose="020B0604020202020204" pitchFamily="34" charset="0"/>
                          <a:cs typeface="Arial" panose="020B0604020202020204" pitchFamily="34" charset="0"/>
                        </a:rPr>
                        <a:t>No 33.</a:t>
                      </a:r>
                    </a:p>
                    <a:p>
                      <a:r>
                        <a:rPr lang="en-US" sz="1600" dirty="0">
                          <a:latin typeface="Arial" panose="020B0604020202020204" pitchFamily="34" charset="0"/>
                          <a:cs typeface="Arial" panose="020B0604020202020204" pitchFamily="34" charset="0"/>
                        </a:rPr>
                        <a:t>Head of Household: George Day,</a:t>
                      </a:r>
                      <a:r>
                        <a:rPr lang="en-GB" sz="1600" dirty="0">
                          <a:latin typeface="Arial" panose="020B0604020202020204" pitchFamily="34" charset="0"/>
                          <a:cs typeface="Arial" panose="020B0604020202020204" pitchFamily="34" charset="0"/>
                        </a:rPr>
                        <a:t> a </a:t>
                      </a:r>
                      <a:r>
                        <a:rPr lang="en-US" sz="1600" dirty="0">
                          <a:latin typeface="Arial" panose="020B0604020202020204" pitchFamily="34" charset="0"/>
                          <a:cs typeface="Arial" panose="020B0604020202020204" pitchFamily="34" charset="0"/>
                        </a:rPr>
                        <a:t>25 year old</a:t>
                      </a:r>
                      <a:r>
                        <a:rPr lang="en-GB"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Plumber &amp; Glazier.</a:t>
                      </a:r>
                    </a:p>
                    <a:p>
                      <a:r>
                        <a:rPr lang="en-US" sz="1600" dirty="0">
                          <a:latin typeface="Arial" panose="020B0604020202020204" pitchFamily="34" charset="0"/>
                          <a:cs typeface="Arial" panose="020B0604020202020204" pitchFamily="34" charset="0"/>
                        </a:rPr>
                        <a:t>Lives with wife and 3 children.</a:t>
                      </a:r>
                    </a:p>
                    <a:p>
                      <a:r>
                        <a:rPr lang="en-GB" sz="1600" dirty="0">
                          <a:latin typeface="Arial" panose="020B0604020202020204" pitchFamily="34" charset="0"/>
                          <a:cs typeface="Arial" panose="020B0604020202020204" pitchFamily="34" charset="0"/>
                        </a:rPr>
                        <a:t>Also living in house: a 15 year old servant and a female lodger  (journeyman cotton winder) </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r>
                        <a:rPr lang="en-US" sz="1600" b="1" dirty="0">
                          <a:latin typeface="Arial" panose="020B0604020202020204" pitchFamily="34" charset="0"/>
                          <a:cs typeface="Arial" panose="020B0604020202020204" pitchFamily="34" charset="0"/>
                        </a:rPr>
                        <a:t>No 65.</a:t>
                      </a:r>
                    </a:p>
                    <a:p>
                      <a:r>
                        <a:rPr lang="en-US" sz="1600" dirty="0">
                          <a:latin typeface="Arial" panose="020B0604020202020204" pitchFamily="34" charset="0"/>
                          <a:cs typeface="Arial" panose="020B0604020202020204" pitchFamily="34" charset="0"/>
                        </a:rPr>
                        <a:t>Head of Household: </a:t>
                      </a:r>
                    </a:p>
                    <a:p>
                      <a:r>
                        <a:rPr lang="en-US" sz="1600" dirty="0">
                          <a:latin typeface="Arial" panose="020B0604020202020204" pitchFamily="34" charset="0"/>
                          <a:cs typeface="Arial" panose="020B0604020202020204" pitchFamily="34" charset="0"/>
                        </a:rPr>
                        <a:t>Hannah Horne</a:t>
                      </a:r>
                      <a:r>
                        <a:rPr lang="en-GB" sz="1600" dirty="0">
                          <a:latin typeface="Arial" panose="020B0604020202020204" pitchFamily="34" charset="0"/>
                          <a:cs typeface="Arial" panose="020B0604020202020204" pitchFamily="34" charset="0"/>
                        </a:rPr>
                        <a:t>, a </a:t>
                      </a:r>
                      <a:r>
                        <a:rPr lang="en-US" sz="1600" dirty="0">
                          <a:latin typeface="Arial" panose="020B0604020202020204" pitchFamily="34" charset="0"/>
                          <a:cs typeface="Arial" panose="020B0604020202020204" pitchFamily="34" charset="0"/>
                        </a:rPr>
                        <a:t>64 year old</a:t>
                      </a:r>
                      <a:r>
                        <a:rPr lang="en-GB" sz="1600" dirty="0">
                          <a:latin typeface="Arial" panose="020B0604020202020204" pitchFamily="34" charset="0"/>
                          <a:cs typeface="Arial" panose="020B0604020202020204" pitchFamily="34" charset="0"/>
                        </a:rPr>
                        <a:t> c</a:t>
                      </a:r>
                      <a:r>
                        <a:rPr lang="en-US" sz="1600" dirty="0" err="1">
                          <a:latin typeface="Arial" panose="020B0604020202020204" pitchFamily="34" charset="0"/>
                          <a:cs typeface="Arial" panose="020B0604020202020204" pitchFamily="34" charset="0"/>
                        </a:rPr>
                        <a:t>abinet</a:t>
                      </a:r>
                      <a:r>
                        <a:rPr lang="en-US" sz="1600" dirty="0">
                          <a:latin typeface="Arial" panose="020B0604020202020204" pitchFamily="34" charset="0"/>
                          <a:cs typeface="Arial" panose="020B0604020202020204" pitchFamily="34" charset="0"/>
                        </a:rPr>
                        <a:t> maker</a:t>
                      </a:r>
                      <a:r>
                        <a:rPr lang="en-GB" sz="1600" dirty="0">
                          <a:latin typeface="Arial" panose="020B0604020202020204" pitchFamily="34" charset="0"/>
                          <a:cs typeface="Arial" panose="020B0604020202020204" pitchFamily="34" charset="0"/>
                        </a:rPr>
                        <a:t>.</a:t>
                      </a:r>
                    </a:p>
                    <a:p>
                      <a:r>
                        <a:rPr lang="en-GB" sz="1600" dirty="0">
                          <a:latin typeface="Arial" panose="020B0604020202020204" pitchFamily="34" charset="0"/>
                          <a:cs typeface="Arial" panose="020B0604020202020204" pitchFamily="34" charset="0"/>
                        </a:rPr>
                        <a:t>Lives with 3 daughters who are also cabinet makers.</a:t>
                      </a:r>
                    </a:p>
                    <a:p>
                      <a:r>
                        <a:rPr lang="en-GB" sz="1600" dirty="0">
                          <a:latin typeface="Arial" panose="020B0604020202020204" pitchFamily="34" charset="0"/>
                          <a:cs typeface="Arial" panose="020B0604020202020204" pitchFamily="34" charset="0"/>
                        </a:rPr>
                        <a:t>Also living in house: a 10 year old servant. </a:t>
                      </a:r>
                    </a:p>
                    <a:p>
                      <a:endParaRPr lang="en-US" sz="16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r>
                        <a:rPr lang="en-US" sz="1600" b="1" dirty="0">
                          <a:latin typeface="Arial" panose="020B0604020202020204" pitchFamily="34" charset="0"/>
                          <a:cs typeface="Arial" panose="020B0604020202020204" pitchFamily="34" charset="0"/>
                        </a:rPr>
                        <a:t>No 40.</a:t>
                      </a:r>
                    </a:p>
                    <a:p>
                      <a:r>
                        <a:rPr lang="en-US" sz="1600" dirty="0">
                          <a:latin typeface="Arial" panose="020B0604020202020204" pitchFamily="34" charset="0"/>
                          <a:cs typeface="Arial" panose="020B0604020202020204" pitchFamily="34" charset="0"/>
                        </a:rPr>
                        <a:t>Head of Household: William Herald</a:t>
                      </a:r>
                      <a:r>
                        <a:rPr lang="en-GB" sz="1600" dirty="0">
                          <a:latin typeface="Arial" panose="020B0604020202020204" pitchFamily="34" charset="0"/>
                          <a:cs typeface="Arial" panose="020B0604020202020204" pitchFamily="34" charset="0"/>
                        </a:rPr>
                        <a:t> a </a:t>
                      </a:r>
                      <a:r>
                        <a:rPr lang="en-US" sz="1600" dirty="0">
                          <a:latin typeface="Arial" panose="020B0604020202020204" pitchFamily="34" charset="0"/>
                          <a:cs typeface="Arial" panose="020B0604020202020204" pitchFamily="34" charset="0"/>
                        </a:rPr>
                        <a:t>71 year old</a:t>
                      </a:r>
                      <a:r>
                        <a:rPr lang="en-GB"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Tailor &amp; Draper</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Lives with wife and daughter.</a:t>
                      </a:r>
                    </a:p>
                    <a:p>
                      <a:r>
                        <a:rPr lang="en-GB" sz="1600" dirty="0">
                          <a:latin typeface="Arial" panose="020B0604020202020204" pitchFamily="34" charset="0"/>
                          <a:cs typeface="Arial" panose="020B0604020202020204" pitchFamily="34" charset="0"/>
                        </a:rPr>
                        <a:t>Also living in house: 1 employee and 2 unrelated cellar dwellers. </a:t>
                      </a:r>
                    </a:p>
                    <a:p>
                      <a:endParaRPr lang="en-US" sz="16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1"/>
                  </a:ext>
                </a:extLst>
              </a:tr>
              <a:tr h="422615">
                <a:tc>
                  <a:txBody>
                    <a:bodyPr/>
                    <a:lstStyle/>
                    <a:p>
                      <a:r>
                        <a:rPr lang="en-GB" sz="1600" b="1" dirty="0">
                          <a:latin typeface="Arial" panose="020B0604020202020204" pitchFamily="34" charset="0"/>
                          <a:cs typeface="Arial" panose="020B0604020202020204" pitchFamily="34" charset="0"/>
                        </a:rPr>
                        <a:t>No 52.</a:t>
                      </a:r>
                    </a:p>
                    <a:p>
                      <a:r>
                        <a:rPr lang="en-US" sz="1600" dirty="0">
                          <a:latin typeface="Arial" panose="020B0604020202020204" pitchFamily="34" charset="0"/>
                          <a:cs typeface="Arial" panose="020B0604020202020204" pitchFamily="34" charset="0"/>
                        </a:rPr>
                        <a:t>Head of Household: Joseph Holland</a:t>
                      </a:r>
                      <a:r>
                        <a:rPr lang="en-GB" sz="1600" dirty="0">
                          <a:latin typeface="Arial" panose="020B0604020202020204" pitchFamily="34" charset="0"/>
                          <a:cs typeface="Arial" panose="020B0604020202020204" pitchFamily="34" charset="0"/>
                        </a:rPr>
                        <a:t>, a </a:t>
                      </a:r>
                      <a:r>
                        <a:rPr lang="en-US" sz="1600" dirty="0">
                          <a:latin typeface="Arial" panose="020B0604020202020204" pitchFamily="34" charset="0"/>
                          <a:cs typeface="Arial" panose="020B0604020202020204" pitchFamily="34" charset="0"/>
                        </a:rPr>
                        <a:t>27 year old</a:t>
                      </a:r>
                      <a:r>
                        <a:rPr lang="en-GB"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Provision Dealer</a:t>
                      </a:r>
                      <a:r>
                        <a:rPr lang="en-GB" sz="1600" dirty="0">
                          <a:latin typeface="Arial" panose="020B0604020202020204" pitchFamily="34" charset="0"/>
                          <a:cs typeface="Arial" panose="020B0604020202020204" pitchFamily="34" charset="0"/>
                        </a:rPr>
                        <a:t>.</a:t>
                      </a:r>
                    </a:p>
                    <a:p>
                      <a:r>
                        <a:rPr lang="en-GB" sz="1600" dirty="0">
                          <a:latin typeface="Arial" panose="020B0604020202020204" pitchFamily="34" charset="0"/>
                          <a:cs typeface="Arial" panose="020B0604020202020204" pitchFamily="34" charset="0"/>
                        </a:rPr>
                        <a:t>Lives with wife.</a:t>
                      </a:r>
                    </a:p>
                    <a:p>
                      <a:r>
                        <a:rPr lang="en-US" sz="1600" dirty="0">
                          <a:latin typeface="Arial" panose="020B0604020202020204" pitchFamily="34" charset="0"/>
                          <a:cs typeface="Arial" panose="020B0604020202020204" pitchFamily="34" charset="0"/>
                        </a:rPr>
                        <a:t>Also living in house: a 14 year old assistant. </a:t>
                      </a:r>
                      <a:endParaRPr lang="en-GB" sz="1600" dirty="0">
                        <a:latin typeface="Arial" panose="020B0604020202020204" pitchFamily="34" charset="0"/>
                        <a:cs typeface="Arial" panose="020B0604020202020204" pitchFamily="34" charset="0"/>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GB" sz="1600" b="1" dirty="0">
                          <a:latin typeface="Arial" panose="020B0604020202020204" pitchFamily="34" charset="0"/>
                          <a:cs typeface="Arial" panose="020B0604020202020204" pitchFamily="34" charset="0"/>
                        </a:rPr>
                        <a:t>No 56.</a:t>
                      </a:r>
                    </a:p>
                    <a:p>
                      <a:r>
                        <a:rPr lang="en-US" sz="1600" dirty="0">
                          <a:latin typeface="Arial" panose="020B0604020202020204" pitchFamily="34" charset="0"/>
                          <a:cs typeface="Arial" panose="020B0604020202020204" pitchFamily="34" charset="0"/>
                        </a:rPr>
                        <a:t>Head of Household: James Mullins</a:t>
                      </a:r>
                      <a:r>
                        <a:rPr lang="en-GB" sz="1600" dirty="0">
                          <a:latin typeface="Arial" panose="020B0604020202020204" pitchFamily="34" charset="0"/>
                          <a:cs typeface="Arial" panose="020B0604020202020204" pitchFamily="34" charset="0"/>
                        </a:rPr>
                        <a:t>, a </a:t>
                      </a:r>
                      <a:r>
                        <a:rPr lang="en-US" sz="1600" dirty="0">
                          <a:latin typeface="Arial" panose="020B0604020202020204" pitchFamily="34" charset="0"/>
                          <a:cs typeface="Arial" panose="020B0604020202020204" pitchFamily="34" charset="0"/>
                        </a:rPr>
                        <a:t>40 year old</a:t>
                      </a:r>
                      <a:r>
                        <a:rPr lang="en-GB"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Pawnbroker</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Lives with wife.</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GB" sz="1600" b="1" dirty="0">
                          <a:latin typeface="Arial" panose="020B0604020202020204" pitchFamily="34" charset="0"/>
                          <a:cs typeface="Arial" panose="020B0604020202020204" pitchFamily="34" charset="0"/>
                        </a:rPr>
                        <a:t>No 58.</a:t>
                      </a:r>
                    </a:p>
                    <a:p>
                      <a:r>
                        <a:rPr lang="en-US" sz="1600" dirty="0">
                          <a:latin typeface="Arial" panose="020B0604020202020204" pitchFamily="34" charset="0"/>
                          <a:cs typeface="Arial" panose="020B0604020202020204" pitchFamily="34" charset="0"/>
                        </a:rPr>
                        <a:t>Head of Household: James Lawson</a:t>
                      </a:r>
                      <a:r>
                        <a:rPr lang="en-GB" sz="1600" dirty="0">
                          <a:latin typeface="Arial" panose="020B0604020202020204" pitchFamily="34" charset="0"/>
                          <a:cs typeface="Arial" panose="020B0604020202020204" pitchFamily="34" charset="0"/>
                        </a:rPr>
                        <a:t>, a </a:t>
                      </a:r>
                      <a:r>
                        <a:rPr lang="en-US" sz="1600" dirty="0">
                          <a:latin typeface="Arial" panose="020B0604020202020204" pitchFamily="34" charset="0"/>
                          <a:cs typeface="Arial" panose="020B0604020202020204" pitchFamily="34" charset="0"/>
                        </a:rPr>
                        <a:t>53 year old</a:t>
                      </a:r>
                      <a:r>
                        <a:rPr lang="en-GB"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Smallware Dealer</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Lives with mother.</a:t>
                      </a:r>
                    </a:p>
                    <a:p>
                      <a:r>
                        <a:rPr lang="en-GB" sz="1600" dirty="0">
                          <a:latin typeface="Arial" panose="020B0604020202020204" pitchFamily="34" charset="0"/>
                          <a:cs typeface="Arial" panose="020B0604020202020204" pitchFamily="34" charset="0"/>
                        </a:rPr>
                        <a:t>Also living in house:  2 cellar dwellers – husband and wife</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6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A78C7FEF-E947-10C3-B89A-45C22971FE77}"/>
              </a:ext>
            </a:extLst>
          </p:cNvPr>
          <p:cNvSpPr txBox="1"/>
          <p:nvPr/>
        </p:nvSpPr>
        <p:spPr>
          <a:xfrm>
            <a:off x="2784633" y="1191558"/>
            <a:ext cx="6141720" cy="369332"/>
          </a:xfrm>
          <a:prstGeom prst="rect">
            <a:avLst/>
          </a:prstGeom>
          <a:noFill/>
        </p:spPr>
        <p:txBody>
          <a:bodyPr wrap="square">
            <a:spAutoFit/>
          </a:bodyPr>
          <a:lstStyle/>
          <a:p>
            <a:pPr algn="ctr"/>
            <a:r>
              <a:rPr lang="en-GB" sz="1800" b="1" dirty="0">
                <a:latin typeface="Arial" panose="020B0604020202020204" pitchFamily="34" charset="0"/>
                <a:cs typeface="Arial" panose="020B0604020202020204" pitchFamily="34" charset="0"/>
              </a:rPr>
              <a:t>THOMAS STREET 1841</a:t>
            </a:r>
          </a:p>
        </p:txBody>
      </p:sp>
    </p:spTree>
    <p:extLst>
      <p:ext uri="{BB962C8B-B14F-4D97-AF65-F5344CB8AC3E}">
        <p14:creationId xmlns:p14="http://schemas.microsoft.com/office/powerpoint/2010/main" val="4017788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7533-BF5B-12A3-B387-B060CEAA308A}"/>
              </a:ext>
            </a:extLst>
          </p:cNvPr>
          <p:cNvSpPr>
            <a:spLocks noGrp="1"/>
          </p:cNvSpPr>
          <p:nvPr>
            <p:ph type="title"/>
          </p:nvPr>
        </p:nvSpPr>
        <p:spPr/>
        <p:txBody>
          <a:bodyPr/>
          <a:lstStyle/>
          <a:p>
            <a:r>
              <a:rPr lang="en-GB" dirty="0"/>
              <a:t>Knowledge Record Sheet </a:t>
            </a:r>
            <a:r>
              <a:rPr lang="en-GB" dirty="0">
                <a:solidFill>
                  <a:schemeClr val="bg1"/>
                </a:solidFill>
              </a:rPr>
              <a:t>2</a:t>
            </a:r>
          </a:p>
        </p:txBody>
      </p:sp>
      <p:graphicFrame>
        <p:nvGraphicFramePr>
          <p:cNvPr id="3" name="Table 6" descr="Table">
            <a:extLst>
              <a:ext uri="{FF2B5EF4-FFF2-40B4-BE49-F238E27FC236}">
                <a16:creationId xmlns:a16="http://schemas.microsoft.com/office/drawing/2014/main" id="{AD8A232E-CAE7-315C-8A06-3E101DF0E0A5}"/>
              </a:ext>
            </a:extLst>
          </p:cNvPr>
          <p:cNvGraphicFramePr>
            <a:graphicFrameLocks noGrp="1"/>
          </p:cNvGraphicFramePr>
          <p:nvPr>
            <p:extLst>
              <p:ext uri="{D42A27DB-BD31-4B8C-83A1-F6EECF244321}">
                <p14:modId xmlns:p14="http://schemas.microsoft.com/office/powerpoint/2010/main" val="4048907463"/>
              </p:ext>
            </p:extLst>
          </p:nvPr>
        </p:nvGraphicFramePr>
        <p:xfrm>
          <a:off x="432352" y="1197638"/>
          <a:ext cx="10652207" cy="5193002"/>
        </p:xfrm>
        <a:graphic>
          <a:graphicData uri="http://schemas.openxmlformats.org/drawingml/2006/table">
            <a:tbl>
              <a:tblPr firstRow="1"/>
              <a:tblGrid>
                <a:gridCol w="827488">
                  <a:extLst>
                    <a:ext uri="{9D8B030D-6E8A-4147-A177-3AD203B41FA5}">
                      <a16:colId xmlns:a16="http://schemas.microsoft.com/office/drawing/2014/main" val="20000"/>
                    </a:ext>
                  </a:extLst>
                </a:gridCol>
                <a:gridCol w="4815840">
                  <a:extLst>
                    <a:ext uri="{9D8B030D-6E8A-4147-A177-3AD203B41FA5}">
                      <a16:colId xmlns:a16="http://schemas.microsoft.com/office/drawing/2014/main" val="20001"/>
                    </a:ext>
                  </a:extLst>
                </a:gridCol>
                <a:gridCol w="5008879">
                  <a:extLst>
                    <a:ext uri="{9D8B030D-6E8A-4147-A177-3AD203B41FA5}">
                      <a16:colId xmlns:a16="http://schemas.microsoft.com/office/drawing/2014/main" val="20002"/>
                    </a:ext>
                  </a:extLst>
                </a:gridCol>
              </a:tblGrid>
              <a:tr h="893741">
                <a:tc>
                  <a:txBody>
                    <a:bodyPr/>
                    <a:lstStyle/>
                    <a:p>
                      <a:pPr algn="l">
                        <a:lnSpc>
                          <a:spcPct val="115000"/>
                        </a:lnSpc>
                        <a:spcAft>
                          <a:spcPts val="10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Lesson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lnSpc>
                          <a:spcPct val="115000"/>
                        </a:lnSpc>
                        <a:spcAft>
                          <a:spcPts val="100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What do you know?</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lnSpc>
                          <a:spcPct val="115000"/>
                        </a:lnSpc>
                        <a:spcAft>
                          <a:spcPts val="10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What would you like to know?</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1690646"/>
                  </a:ext>
                </a:extLst>
              </a:tr>
              <a:tr h="14017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n-lt"/>
                          <a:ea typeface="+mn-ea"/>
                          <a:cs typeface="+mn-cs"/>
                        </a:rPr>
                        <a:t>4.</a:t>
                      </a:r>
                    </a:p>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3996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n-lt"/>
                          <a:ea typeface="+mn-ea"/>
                          <a:cs typeface="+mn-cs"/>
                        </a:rPr>
                        <a:t>5.</a:t>
                      </a:r>
                    </a:p>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979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n-lt"/>
                          <a:ea typeface="+mn-ea"/>
                          <a:cs typeface="+mn-cs"/>
                        </a:rPr>
                        <a:t>6.</a:t>
                      </a:r>
                    </a:p>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45201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r>
              <a:rPr lang="en-GB" dirty="0">
                <a:latin typeface="Arial" panose="020B0604020202020204" pitchFamily="34" charset="0"/>
                <a:cs typeface="Arial" panose="020B0604020202020204" pitchFamily="34" charset="0"/>
              </a:rPr>
              <a:t>Lesson </a:t>
            </a:r>
            <a:r>
              <a:rPr lang="en-GB" dirty="0">
                <a:cs typeface="Arial" panose="020B0604020202020204" pitchFamily="34" charset="0"/>
              </a:rPr>
              <a:t>3 - </a:t>
            </a:r>
            <a:r>
              <a:rPr lang="en-GB" sz="3200" b="1" dirty="0">
                <a:latin typeface="Arial" panose="020B0604020202020204" pitchFamily="34" charset="0"/>
                <a:cs typeface="Arial" panose="020B0604020202020204" pitchFamily="34" charset="0"/>
              </a:rPr>
              <a:t>What can Thomas Street reveal about the Industrial Revolution in Manchester?</a:t>
            </a:r>
            <a:endParaRPr lang="en-US" b="0" dirty="0"/>
          </a:p>
        </p:txBody>
      </p:sp>
      <p:pic>
        <p:nvPicPr>
          <p:cNvPr id="4" name="Picture 11" descr="Decorative shape">
            <a:extLst>
              <a:ext uri="{FF2B5EF4-FFF2-40B4-BE49-F238E27FC236}">
                <a16:creationId xmlns:a16="http://schemas.microsoft.com/office/drawing/2014/main" id="{9148DE1A-55D8-ED65-E8DD-B7B7C7553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1249974"/>
            <a:ext cx="9861331" cy="5493726"/>
          </a:xfrm>
          <a:prstGeom prst="rect">
            <a:avLst/>
          </a:prstGeom>
        </p:spPr>
      </p:pic>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1050332" y="1777511"/>
            <a:ext cx="8992302" cy="4486129"/>
          </a:xfrm>
        </p:spPr>
        <p:txBody>
          <a:bodyPr/>
          <a:lstStyle/>
          <a:p>
            <a:pPr marL="342891" indent="-342891">
              <a:spcBef>
                <a:spcPts val="1200"/>
              </a:spcBef>
              <a:spcAft>
                <a:spcPts val="1200"/>
              </a:spcAft>
              <a:buFont typeface="Arial" panose="020B0604020202020204" pitchFamily="34" charset="0"/>
              <a:buChar char="•"/>
            </a:pPr>
            <a:r>
              <a:rPr lang="en-GB" sz="2400" b="1" dirty="0">
                <a:latin typeface="Arial" panose="020B0604020202020204" pitchFamily="34" charset="0"/>
                <a:cs typeface="Arial" panose="020B0604020202020204" pitchFamily="34" charset="0"/>
              </a:rPr>
              <a:t>What does this evidence tell us about Manchester during the Industrial Revolution?</a:t>
            </a:r>
            <a:endParaRPr lang="en-GB" sz="1200" b="1" dirty="0">
              <a:latin typeface="Arial" panose="020B0604020202020204" pitchFamily="34" charset="0"/>
              <a:cs typeface="Arial" panose="020B0604020202020204" pitchFamily="34" charset="0"/>
            </a:endParaRPr>
          </a:p>
          <a:p>
            <a:pPr marL="342891" indent="-342891">
              <a:spcBef>
                <a:spcPts val="1200"/>
              </a:spcBef>
              <a:spcAft>
                <a:spcPts val="1200"/>
              </a:spcAft>
              <a:buFont typeface="Arial" panose="020B0604020202020204" pitchFamily="34" charset="0"/>
              <a:buChar char="•"/>
            </a:pPr>
            <a:r>
              <a:rPr lang="en-GB" sz="2400" b="1" dirty="0">
                <a:latin typeface="Arial" panose="020B0604020202020204" pitchFamily="34" charset="0"/>
                <a:cs typeface="Arial" panose="020B0604020202020204" pitchFamily="34" charset="0"/>
              </a:rPr>
              <a:t>Does this information agree or disagree with the interpretations that we’ve already seen/made?</a:t>
            </a:r>
            <a:endParaRPr lang="en-GB" sz="1200" b="1" dirty="0">
              <a:latin typeface="Arial" panose="020B0604020202020204" pitchFamily="34" charset="0"/>
              <a:cs typeface="Arial" panose="020B0604020202020204" pitchFamily="34" charset="0"/>
            </a:endParaRPr>
          </a:p>
          <a:p>
            <a:pPr marL="342891" indent="-342891">
              <a:spcBef>
                <a:spcPts val="1200"/>
              </a:spcBef>
              <a:spcAft>
                <a:spcPts val="1200"/>
              </a:spcAft>
              <a:buFont typeface="Arial" panose="020B0604020202020204" pitchFamily="34" charset="0"/>
              <a:buChar char="•"/>
            </a:pPr>
            <a:r>
              <a:rPr lang="en-GB" sz="2400" b="1" dirty="0">
                <a:latin typeface="Arial" panose="020B0604020202020204" pitchFamily="34" charset="0"/>
                <a:cs typeface="Arial" panose="020B0604020202020204" pitchFamily="34" charset="0"/>
              </a:rPr>
              <a:t>Where would you put these households on your spectrum of Rich to Poor Victorian families from the </a:t>
            </a:r>
            <a:r>
              <a:rPr lang="en-GB" sz="2400" b="1" dirty="0">
                <a:latin typeface="Arial" panose="020B0604020202020204" pitchFamily="34" charset="0"/>
                <a:cs typeface="Arial" panose="020B0604020202020204" pitchFamily="34" charset="0"/>
                <a:hlinkClick r:id="rId4"/>
              </a:rPr>
              <a:t>Lesson 2 – Images of Victorian families</a:t>
            </a:r>
            <a:r>
              <a:rPr lang="en-GB" sz="2400" b="1" dirty="0">
                <a:latin typeface="Arial" panose="020B0604020202020204" pitchFamily="34" charset="0"/>
                <a:cs typeface="Arial" panose="020B0604020202020204" pitchFamily="34" charset="0"/>
              </a:rPr>
              <a:t>?</a:t>
            </a:r>
            <a:endParaRPr lang="en-GB" sz="1200" b="1" dirty="0">
              <a:latin typeface="Arial" panose="020B0604020202020204" pitchFamily="34" charset="0"/>
              <a:cs typeface="Arial" panose="020B0604020202020204" pitchFamily="34" charset="0"/>
            </a:endParaRPr>
          </a:p>
          <a:p>
            <a:pPr marL="342891" indent="-342891">
              <a:spcBef>
                <a:spcPts val="1200"/>
              </a:spcBef>
              <a:spcAft>
                <a:spcPts val="1200"/>
              </a:spcAft>
              <a:buFont typeface="Arial" panose="020B0604020202020204" pitchFamily="34" charset="0"/>
              <a:buChar char="•"/>
            </a:pPr>
            <a:r>
              <a:rPr lang="en-GB" sz="2400" b="1" dirty="0">
                <a:latin typeface="Arial" panose="020B0604020202020204" pitchFamily="34" charset="0"/>
                <a:cs typeface="Arial" panose="020B0604020202020204" pitchFamily="34" charset="0"/>
              </a:rPr>
              <a:t>How much does this change your view about wealth and poverty during this time?</a:t>
            </a:r>
          </a:p>
        </p:txBody>
      </p:sp>
    </p:spTree>
    <p:extLst>
      <p:ext uri="{BB962C8B-B14F-4D97-AF65-F5344CB8AC3E}">
        <p14:creationId xmlns:p14="http://schemas.microsoft.com/office/powerpoint/2010/main" val="245832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p:txBody>
          <a:bodyPr>
            <a:noAutofit/>
          </a:bodyPr>
          <a:lstStyle/>
          <a:p>
            <a:pPr>
              <a:defRPr/>
            </a:pPr>
            <a:r>
              <a:rPr lang="en-GB" sz="3200" b="1" dirty="0">
                <a:latin typeface="Arial" panose="020B0604020202020204" pitchFamily="34" charset="0"/>
                <a:cs typeface="Arial" panose="020B0604020202020204" pitchFamily="34" charset="0"/>
              </a:rPr>
              <a:t>Lesson 4: Manchester during the Industrial Revolution – a Tour</a:t>
            </a:r>
          </a:p>
        </p:txBody>
      </p:sp>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381886" y="1411704"/>
            <a:ext cx="4933064" cy="4981601"/>
          </a:xfrm>
        </p:spPr>
        <p:txBody>
          <a:bodyPr/>
          <a:lstStyle/>
          <a:p>
            <a:r>
              <a:rPr lang="en-GB" sz="1800" b="1" dirty="0">
                <a:latin typeface="Arial" panose="020B0604020202020204" pitchFamily="34" charset="0"/>
                <a:cs typeface="Arial" panose="020B0604020202020204" pitchFamily="34" charset="0"/>
              </a:rPr>
              <a:t>Download </a:t>
            </a:r>
            <a:r>
              <a:rPr lang="en-GB" sz="1800" b="1" dirty="0">
                <a:latin typeface="Arial" panose="020B0604020202020204" pitchFamily="34" charset="0"/>
                <a:cs typeface="Arial" panose="020B0604020202020204" pitchFamily="34" charset="0"/>
                <a:hlinkClick r:id="rId3"/>
              </a:rPr>
              <a:t>Lesson 4 – Tour and instructions</a:t>
            </a:r>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This local heritage tour has been created in partnership, by Historic England’s Heritage Schools Programme, Archives+ Manchester, Hannah Barker, University of Manchester and Elizabeth </a:t>
            </a:r>
            <a:r>
              <a:rPr lang="en-GB" sz="1800" dirty="0" err="1">
                <a:latin typeface="Arial" panose="020B0604020202020204" pitchFamily="34" charset="0"/>
                <a:cs typeface="Arial" panose="020B0604020202020204" pitchFamily="34" charset="0"/>
              </a:rPr>
              <a:t>Sibbering</a:t>
            </a:r>
            <a:r>
              <a:rPr lang="en-GB" sz="1800" dirty="0">
                <a:latin typeface="Arial" panose="020B0604020202020204" pitchFamily="34" charset="0"/>
                <a:cs typeface="Arial" panose="020B0604020202020204" pitchFamily="34" charset="0"/>
              </a:rPr>
              <a:t> (</a:t>
            </a:r>
            <a:r>
              <a:rPr lang="en-GB" sz="1800" dirty="0" err="1">
                <a:latin typeface="Arial" panose="020B0604020202020204" pitchFamily="34" charset="0"/>
                <a:cs typeface="Arial" panose="020B0604020202020204" pitchFamily="34" charset="0"/>
              </a:rPr>
              <a:t>Sibby</a:t>
            </a:r>
            <a:r>
              <a:rPr lang="en-GB" sz="1800" dirty="0">
                <a:latin typeface="Arial" panose="020B0604020202020204" pitchFamily="34" charset="0"/>
                <a:cs typeface="Arial" panose="020B0604020202020204" pitchFamily="34" charset="0"/>
              </a:rPr>
              <a:t>), Manchester Tour Guide.</a:t>
            </a:r>
          </a:p>
          <a:p>
            <a:r>
              <a:rPr lang="en-GB" sz="1800" dirty="0">
                <a:latin typeface="Arial" panose="020B0604020202020204" pitchFamily="34" charset="0"/>
                <a:cs typeface="Arial" panose="020B0604020202020204" pitchFamily="34" charset="0"/>
              </a:rPr>
              <a:t>The purpose of this resource is to provide teachers and their students with knowledge and understanding of the history and heritage of the local area. We also hope that the stops and activities suggested on the tour will inspire further local history research and local heritage projects in the classroom.</a:t>
            </a:r>
          </a:p>
          <a:p>
            <a:r>
              <a:rPr lang="en-GB" sz="1800" b="1" dirty="0">
                <a:latin typeface="Arial" panose="020B0604020202020204" pitchFamily="34" charset="0"/>
                <a:cs typeface="Arial" panose="020B0604020202020204" pitchFamily="34" charset="0"/>
              </a:rPr>
              <a:t>Not in Manchester? Use Google Street View to carry out a ‘virtual’ version of the tour</a:t>
            </a:r>
          </a:p>
          <a:p>
            <a:endParaRPr lang="en-GB" sz="2400" b="1" dirty="0">
              <a:latin typeface="Arial" panose="020B0604020202020204" pitchFamily="34" charset="0"/>
              <a:cs typeface="Arial" panose="020B0604020202020204" pitchFamily="34" charset="0"/>
            </a:endParaRPr>
          </a:p>
          <a:p>
            <a:endParaRPr lang="en-US" dirty="0"/>
          </a:p>
        </p:txBody>
      </p:sp>
      <p:pic>
        <p:nvPicPr>
          <p:cNvPr id="8" name="Picture Placeholder 7" descr="A map of a city">
            <a:extLst>
              <a:ext uri="{FF2B5EF4-FFF2-40B4-BE49-F238E27FC236}">
                <a16:creationId xmlns:a16="http://schemas.microsoft.com/office/drawing/2014/main" id="{5E5B0FEA-D05E-3135-87B5-F5B0BAF6D852}"/>
              </a:ext>
            </a:extLst>
          </p:cNvPr>
          <p:cNvPicPr>
            <a:picLocks noGrp="1" noChangeAspect="1"/>
          </p:cNvPicPr>
          <p:nvPr>
            <p:ph type="pic" sz="quarter" idx="10"/>
          </p:nvPr>
        </p:nvPicPr>
        <p:blipFill>
          <a:blip r:embed="rId4"/>
          <a:stretch>
            <a:fillRect/>
          </a:stretch>
        </p:blipFill>
        <p:spPr>
          <a:xfrm>
            <a:off x="5524380" y="6"/>
            <a:ext cx="6893252" cy="6893252"/>
          </a:xfrm>
        </p:spPr>
      </p:pic>
      <p:sp>
        <p:nvSpPr>
          <p:cNvPr id="6" name="Picture Placeholder 5">
            <a:extLst>
              <a:ext uri="{FF2B5EF4-FFF2-40B4-BE49-F238E27FC236}">
                <a16:creationId xmlns:a16="http://schemas.microsoft.com/office/drawing/2014/main" id="{5861F86E-AF19-F0C7-E2DC-29EFA9B6E8DE}"/>
              </a:ext>
              <a:ext uri="{C183D7F6-B498-43B3-948B-1728B52AA6E4}">
                <adec:decorative xmlns:adec="http://schemas.microsoft.com/office/drawing/2017/decorative" val="1"/>
              </a:ext>
            </a:extLst>
          </p:cNvPr>
          <p:cNvSpPr>
            <a:spLocks noGrp="1"/>
          </p:cNvSpPr>
          <p:nvPr>
            <p:ph type="pic" sz="quarter" idx="24"/>
          </p:nvPr>
        </p:nvSpPr>
        <p:spPr>
          <a:xfrm>
            <a:off x="8035290" y="6103586"/>
            <a:ext cx="2092001" cy="579437"/>
          </a:xfrm>
        </p:spPr>
      </p:sp>
      <p:sp>
        <p:nvSpPr>
          <p:cNvPr id="5" name="Text Placeholder 4">
            <a:extLst>
              <a:ext uri="{FF2B5EF4-FFF2-40B4-BE49-F238E27FC236}">
                <a16:creationId xmlns:a16="http://schemas.microsoft.com/office/drawing/2014/main" id="{D3EC020E-8FC2-1E85-B21E-73153D993FF4}"/>
              </a:ext>
            </a:extLst>
          </p:cNvPr>
          <p:cNvSpPr>
            <a:spLocks noGrp="1"/>
          </p:cNvSpPr>
          <p:nvPr>
            <p:ph type="body" sz="quarter" idx="23"/>
          </p:nvPr>
        </p:nvSpPr>
        <p:spPr>
          <a:xfrm>
            <a:off x="8135483" y="6186135"/>
            <a:ext cx="1891613" cy="414338"/>
          </a:xfrm>
        </p:spPr>
        <p:txBody>
          <a:bodyPr/>
          <a:lstStyle/>
          <a:p>
            <a:r>
              <a:rPr lang="en-GB" dirty="0"/>
              <a:t>Tour Route</a:t>
            </a:r>
          </a:p>
        </p:txBody>
      </p:sp>
    </p:spTree>
    <p:extLst>
      <p:ext uri="{BB962C8B-B14F-4D97-AF65-F5344CB8AC3E}">
        <p14:creationId xmlns:p14="http://schemas.microsoft.com/office/powerpoint/2010/main" val="67255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50353" y="0"/>
            <a:ext cx="10996613" cy="1369081"/>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a:t>
            </a:r>
            <a:br>
              <a:rPr lang="en-GB"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A focus on shopping!</a:t>
            </a:r>
          </a:p>
        </p:txBody>
      </p:sp>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867104" y="1702676"/>
            <a:ext cx="9963806" cy="4382814"/>
          </a:xfrm>
        </p:spPr>
        <p:txBody>
          <a:bodyPr/>
          <a:lstStyle/>
          <a:p>
            <a:r>
              <a:rPr lang="en-GB" sz="2400" b="1" dirty="0">
                <a:latin typeface="Arial" panose="020B0604020202020204" pitchFamily="34" charset="0"/>
                <a:cs typeface="Arial" panose="020B0604020202020204" pitchFamily="34" charset="0"/>
              </a:rPr>
              <a:t>Learning Aims and Outcomes</a:t>
            </a:r>
          </a:p>
          <a:p>
            <a:endParaRPr lang="en-GB" sz="1200" dirty="0">
              <a:latin typeface="Arial" panose="020B0604020202020204" pitchFamily="34" charset="0"/>
              <a:cs typeface="Arial" panose="020B0604020202020204" pitchFamily="34" charset="0"/>
            </a:endParaRPr>
          </a:p>
          <a:p>
            <a:pPr marL="342891" indent="-342891">
              <a:spcBef>
                <a:spcPts val="1200"/>
              </a:spcBef>
              <a:spcAft>
                <a:spcPts val="1200"/>
              </a:spcAft>
              <a:buFont typeface="Arial" panose="020B0604020202020204" pitchFamily="34" charset="0"/>
              <a:buChar char="•"/>
            </a:pPr>
            <a:r>
              <a:rPr lang="en-GB" sz="2400" dirty="0">
                <a:latin typeface="Arial" panose="020B0604020202020204" pitchFamily="34" charset="0"/>
                <a:cs typeface="Arial" panose="020B0604020202020204" pitchFamily="34" charset="0"/>
              </a:rPr>
              <a:t>Examine primary source materials: adverts for goods in the 1840s.</a:t>
            </a:r>
            <a:endParaRPr lang="en-GB" sz="1200" dirty="0">
              <a:latin typeface="Arial" panose="020B0604020202020204" pitchFamily="34" charset="0"/>
              <a:cs typeface="Arial" panose="020B0604020202020204" pitchFamily="34" charset="0"/>
            </a:endParaRPr>
          </a:p>
          <a:p>
            <a:pPr marL="342891" indent="-342891">
              <a:spcBef>
                <a:spcPts val="1200"/>
              </a:spcBef>
              <a:spcAft>
                <a:spcPts val="1200"/>
              </a:spcAft>
              <a:buFont typeface="Arial" panose="020B0604020202020204" pitchFamily="34" charset="0"/>
              <a:buChar char="•"/>
            </a:pPr>
            <a:r>
              <a:rPr lang="en-GB" sz="2400" dirty="0">
                <a:latin typeface="Arial" panose="020B0604020202020204" pitchFamily="34" charset="0"/>
                <a:cs typeface="Arial" panose="020B0604020202020204" pitchFamily="34" charset="0"/>
              </a:rPr>
              <a:t>Compare adverts from the mid-1800s with those from the present day to identify similarities and differences.</a:t>
            </a:r>
            <a:endParaRPr lang="en-GB" sz="1200" dirty="0">
              <a:latin typeface="Arial" panose="020B0604020202020204" pitchFamily="34" charset="0"/>
              <a:cs typeface="Arial" panose="020B0604020202020204" pitchFamily="34" charset="0"/>
            </a:endParaRPr>
          </a:p>
          <a:p>
            <a:pPr marL="342891" indent="-342891">
              <a:spcBef>
                <a:spcPts val="1200"/>
              </a:spcBef>
              <a:spcAft>
                <a:spcPts val="1200"/>
              </a:spcAft>
              <a:buFont typeface="Arial" panose="020B0604020202020204" pitchFamily="34" charset="0"/>
              <a:buChar char="•"/>
            </a:pPr>
            <a:r>
              <a:rPr lang="en-GB" sz="2400" dirty="0">
                <a:latin typeface="Arial" panose="020B0604020202020204" pitchFamily="34" charset="0"/>
                <a:cs typeface="Arial" panose="020B0604020202020204" pitchFamily="34" charset="0"/>
              </a:rPr>
              <a:t>Reach conclusions about what these adverts tell us about Manchester during the Industrial Revolution &amp; to make judgments about the extent to which their conclusions support traditional interpretations.</a:t>
            </a:r>
          </a:p>
          <a:p>
            <a:endParaRPr lang="en-GB" sz="24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174367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a:t>
            </a:r>
          </a:p>
        </p:txBody>
      </p:sp>
      <p:pic>
        <p:nvPicPr>
          <p:cNvPr id="4" name="Picture 11" descr="Decorative shape">
            <a:extLst>
              <a:ext uri="{FF2B5EF4-FFF2-40B4-BE49-F238E27FC236}">
                <a16:creationId xmlns:a16="http://schemas.microsoft.com/office/drawing/2014/main" id="{9148DE1A-55D8-ED65-E8DD-B7B7C7553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1249974"/>
            <a:ext cx="8740219" cy="4763963"/>
          </a:xfrm>
          <a:prstGeom prst="rect">
            <a:avLst/>
          </a:prstGeom>
        </p:spPr>
      </p:pic>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1535881" y="2135620"/>
            <a:ext cx="7340105" cy="3708887"/>
          </a:xfrm>
        </p:spPr>
        <p:txBody>
          <a:bodyPr/>
          <a:lstStyle/>
          <a:p>
            <a:r>
              <a:rPr lang="en-GB" sz="2400" dirty="0">
                <a:latin typeface="Arial" panose="020B0604020202020204" pitchFamily="34" charset="0"/>
                <a:cs typeface="Arial" panose="020B0604020202020204" pitchFamily="34" charset="0"/>
              </a:rPr>
              <a:t>Complete row 3 on your </a:t>
            </a:r>
            <a:r>
              <a:rPr lang="en-GB" sz="2400" b="1" dirty="0">
                <a:latin typeface="Arial" panose="020B0604020202020204" pitchFamily="34" charset="0"/>
                <a:cs typeface="Arial" panose="020B0604020202020204" pitchFamily="34" charset="0"/>
              </a:rPr>
              <a:t>Knowledge Record Sheet</a:t>
            </a:r>
          </a:p>
          <a:p>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What do you know now about the Industrial Revolution in Manchester?</a:t>
            </a:r>
          </a:p>
          <a:p>
            <a:r>
              <a:rPr lang="en-GB" sz="2400" b="1" dirty="0">
                <a:latin typeface="Arial" panose="020B0604020202020204" pitchFamily="34" charset="0"/>
                <a:cs typeface="Arial" panose="020B0604020202020204" pitchFamily="34" charset="0"/>
              </a:rPr>
              <a:t>How did our tour support the traditional interpretations? </a:t>
            </a:r>
          </a:p>
          <a:p>
            <a:endParaRPr lang="en-US" dirty="0"/>
          </a:p>
        </p:txBody>
      </p:sp>
    </p:spTree>
    <p:extLst>
      <p:ext uri="{BB962C8B-B14F-4D97-AF65-F5344CB8AC3E}">
        <p14:creationId xmlns:p14="http://schemas.microsoft.com/office/powerpoint/2010/main" val="3088678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EFE0-32D3-3603-C2F5-57AD47C37B7F}"/>
              </a:ext>
            </a:extLst>
          </p:cNvPr>
          <p:cNvSpPr>
            <a:spLocks noGrp="1"/>
          </p:cNvSpPr>
          <p:nvPr>
            <p:ph type="title"/>
          </p:nvPr>
        </p:nvSpPr>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a:t>
            </a:r>
          </a:p>
        </p:txBody>
      </p:sp>
      <p:sp>
        <p:nvSpPr>
          <p:cNvPr id="3" name="Content Placeholder 2">
            <a:extLst>
              <a:ext uri="{FF2B5EF4-FFF2-40B4-BE49-F238E27FC236}">
                <a16:creationId xmlns:a16="http://schemas.microsoft.com/office/drawing/2014/main" id="{66EA4E27-50A9-C0BC-7089-AE1018AB9F45}"/>
              </a:ext>
            </a:extLst>
          </p:cNvPr>
          <p:cNvSpPr>
            <a:spLocks noGrp="1"/>
          </p:cNvSpPr>
          <p:nvPr>
            <p:ph idx="1"/>
          </p:nvPr>
        </p:nvSpPr>
        <p:spPr>
          <a:xfrm>
            <a:off x="677917" y="1608082"/>
            <a:ext cx="4903076" cy="4884791"/>
          </a:xfrm>
        </p:spPr>
        <p:txBody>
          <a:bodyPr/>
          <a:lstStyle/>
          <a:p>
            <a:r>
              <a:rPr lang="en-GB" b="1" dirty="0">
                <a:latin typeface="Arial" panose="020B0604020202020204" pitchFamily="34" charset="0"/>
                <a:cs typeface="Arial" panose="020B0604020202020204" pitchFamily="34" charset="0"/>
              </a:rPr>
              <a:t>What sells today?</a:t>
            </a:r>
          </a:p>
          <a:p>
            <a:r>
              <a:rPr lang="en-GB" sz="2400" dirty="0">
                <a:latin typeface="Arial" panose="020B0604020202020204" pitchFamily="34" charset="0"/>
                <a:cs typeface="Arial" panose="020B0604020202020204" pitchFamily="34" charset="0"/>
              </a:rPr>
              <a:t>Look at the following </a:t>
            </a:r>
            <a:r>
              <a:rPr lang="en-GB" sz="2400" b="1" dirty="0">
                <a:latin typeface="Arial" panose="020B0604020202020204" pitchFamily="34" charset="0"/>
                <a:cs typeface="Arial" panose="020B0604020202020204" pitchFamily="34" charset="0"/>
              </a:rPr>
              <a:t>modern</a:t>
            </a:r>
            <a:r>
              <a:rPr lang="en-GB" sz="2400" dirty="0">
                <a:latin typeface="Arial" panose="020B0604020202020204" pitchFamily="34" charset="0"/>
                <a:cs typeface="Arial" panose="020B0604020202020204" pitchFamily="34" charset="0"/>
              </a:rPr>
              <a:t> adverts and discuss:</a:t>
            </a:r>
          </a:p>
          <a:p>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What are they selling and who are they aimed at?</a:t>
            </a:r>
          </a:p>
          <a:p>
            <a:r>
              <a:rPr lang="en-GB" sz="2400" b="1" dirty="0">
                <a:latin typeface="Arial" panose="020B0604020202020204" pitchFamily="34" charset="0"/>
                <a:cs typeface="Arial" panose="020B0604020202020204" pitchFamily="34" charset="0"/>
              </a:rPr>
              <a:t>What methods do they use to sell the product?</a:t>
            </a:r>
          </a:p>
          <a:p>
            <a:r>
              <a:rPr lang="en-GB" sz="2400" b="1" dirty="0">
                <a:latin typeface="Arial" panose="020B0604020202020204" pitchFamily="34" charset="0"/>
                <a:cs typeface="Arial" panose="020B0604020202020204" pitchFamily="34" charset="0"/>
              </a:rPr>
              <a:t>What is the message?</a:t>
            </a:r>
          </a:p>
          <a:p>
            <a:endParaRPr lang="en-GB" sz="2400" dirty="0">
              <a:latin typeface="Arial" panose="020B0604020202020204" pitchFamily="34" charset="0"/>
              <a:cs typeface="Arial" panose="020B0604020202020204" pitchFamily="34" charset="0"/>
            </a:endParaRPr>
          </a:p>
        </p:txBody>
      </p:sp>
      <p:pic>
        <p:nvPicPr>
          <p:cNvPr id="4" name="Picture 3" descr="Image of a white iPhone and text saying 'And that's why if it's not an iPhone, it's not an iPhone.'">
            <a:extLst>
              <a:ext uri="{FF2B5EF4-FFF2-40B4-BE49-F238E27FC236}">
                <a16:creationId xmlns:a16="http://schemas.microsoft.com/office/drawing/2014/main" id="{8D37527C-9409-32B4-676E-FDBDE8ECFD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00802" y="2017986"/>
            <a:ext cx="5313736" cy="3790153"/>
          </a:xfrm>
          <a:prstGeom prst="rect">
            <a:avLst/>
          </a:prstGeom>
        </p:spPr>
      </p:pic>
    </p:spTree>
    <p:extLst>
      <p:ext uri="{BB962C8B-B14F-4D97-AF65-F5344CB8AC3E}">
        <p14:creationId xmlns:p14="http://schemas.microsoft.com/office/powerpoint/2010/main" val="4185526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1</a:t>
            </a:r>
          </a:p>
        </p:txBody>
      </p:sp>
      <p:pic>
        <p:nvPicPr>
          <p:cNvPr id="7" name="Picture 6" descr="Image of a white iPhone and text saying 'And that's why if it's not an iPhone, it's not an iPhone.'">
            <a:extLst>
              <a:ext uri="{FF2B5EF4-FFF2-40B4-BE49-F238E27FC236}">
                <a16:creationId xmlns:a16="http://schemas.microsoft.com/office/drawing/2014/main" id="{7BF5E08A-24C5-8B27-6F91-91A97B809C8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15638" y="1719172"/>
            <a:ext cx="6490828" cy="4468071"/>
          </a:xfrm>
          <a:prstGeom prst="rect">
            <a:avLst/>
          </a:prstGeom>
        </p:spPr>
      </p:pic>
    </p:spTree>
    <p:extLst>
      <p:ext uri="{BB962C8B-B14F-4D97-AF65-F5344CB8AC3E}">
        <p14:creationId xmlns:p14="http://schemas.microsoft.com/office/powerpoint/2010/main" val="1229130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2</a:t>
            </a:r>
          </a:p>
        </p:txBody>
      </p:sp>
      <p:pic>
        <p:nvPicPr>
          <p:cNvPr id="3" name="Content Placeholder 3" descr="Image of an advert for Ellie Goulding, with a picture of here, white female with blonde and sparkly hair. The background is black and then text is in gold. ">
            <a:extLst>
              <a:ext uri="{FF2B5EF4-FFF2-40B4-BE49-F238E27FC236}">
                <a16:creationId xmlns:a16="http://schemas.microsoft.com/office/drawing/2014/main" id="{A81C5D22-CF86-7723-9ABF-3B33ED5E91F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94169" y="1096326"/>
            <a:ext cx="3566962" cy="5396548"/>
          </a:xfrm>
          <a:prstGeom prst="rect">
            <a:avLst/>
          </a:prstGeom>
        </p:spPr>
      </p:pic>
    </p:spTree>
    <p:extLst>
      <p:ext uri="{BB962C8B-B14F-4D97-AF65-F5344CB8AC3E}">
        <p14:creationId xmlns:p14="http://schemas.microsoft.com/office/powerpoint/2010/main" val="1390016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3</a:t>
            </a:r>
          </a:p>
        </p:txBody>
      </p:sp>
      <p:pic>
        <p:nvPicPr>
          <p:cNvPr id="4" name="Picture 2" descr="An advert image for MacDonalds, with their logo, tag line and pictures of burgers on a red gradient background.">
            <a:hlinkClick r:id="rId2"/>
            <a:extLst>
              <a:ext uri="{FF2B5EF4-FFF2-40B4-BE49-F238E27FC236}">
                <a16:creationId xmlns:a16="http://schemas.microsoft.com/office/drawing/2014/main" id="{2A330D11-CFFE-1E8A-C41E-566A2445A5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12115" y="1394861"/>
            <a:ext cx="3340024" cy="509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347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4</a:t>
            </a:r>
          </a:p>
        </p:txBody>
      </p:sp>
      <p:pic>
        <p:nvPicPr>
          <p:cNvPr id="3" name="Content Placeholder 3" descr="Advert for a chocolate bar with text and a picture of the packaging. ">
            <a:extLst>
              <a:ext uri="{FF2B5EF4-FFF2-40B4-BE49-F238E27FC236}">
                <a16:creationId xmlns:a16="http://schemas.microsoft.com/office/drawing/2014/main" id="{6069C026-CD50-1D50-C67A-8679BE6C49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94906" y="1488701"/>
            <a:ext cx="5634237" cy="5004173"/>
          </a:xfrm>
          <a:prstGeom prst="rect">
            <a:avLst/>
          </a:prstGeom>
        </p:spPr>
      </p:pic>
    </p:spTree>
    <p:extLst>
      <p:ext uri="{BB962C8B-B14F-4D97-AF65-F5344CB8AC3E}">
        <p14:creationId xmlns:p14="http://schemas.microsoft.com/office/powerpoint/2010/main" val="3417574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5</a:t>
            </a:r>
          </a:p>
        </p:txBody>
      </p:sp>
      <p:pic>
        <p:nvPicPr>
          <p:cNvPr id="4" name="Content Placeholder 3" descr="Advert image for Call of Duty showing male soldiers holding guns. ">
            <a:extLst>
              <a:ext uri="{FF2B5EF4-FFF2-40B4-BE49-F238E27FC236}">
                <a16:creationId xmlns:a16="http://schemas.microsoft.com/office/drawing/2014/main" id="{9350BD0E-6BAC-A999-B4C7-5D93866896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96322" y="1529984"/>
            <a:ext cx="6416602" cy="4812453"/>
          </a:xfrm>
          <a:prstGeom prst="rect">
            <a:avLst/>
          </a:prstGeom>
        </p:spPr>
      </p:pic>
    </p:spTree>
    <p:extLst>
      <p:ext uri="{BB962C8B-B14F-4D97-AF65-F5344CB8AC3E}">
        <p14:creationId xmlns:p14="http://schemas.microsoft.com/office/powerpoint/2010/main" val="3031834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986A11-953E-926F-B1FD-62043C65D785}"/>
              </a:ext>
            </a:extLst>
          </p:cNvPr>
          <p:cNvSpPr>
            <a:spLocks noGrp="1"/>
          </p:cNvSpPr>
          <p:nvPr>
            <p:ph type="title"/>
          </p:nvPr>
        </p:nvSpPr>
        <p:spPr/>
        <p:txBody>
          <a:bodyPr>
            <a:normAutofit fontScale="90000"/>
          </a:bodyPr>
          <a:lstStyle/>
          <a:p>
            <a:r>
              <a:rPr lang="en-GB" dirty="0"/>
              <a:t>Lesson 1: Traditional Interpretations of the Industrial Revolution</a:t>
            </a:r>
          </a:p>
        </p:txBody>
      </p:sp>
      <p:sp>
        <p:nvSpPr>
          <p:cNvPr id="3" name="Content Placeholder 2">
            <a:extLst>
              <a:ext uri="{FF2B5EF4-FFF2-40B4-BE49-F238E27FC236}">
                <a16:creationId xmlns:a16="http://schemas.microsoft.com/office/drawing/2014/main" id="{9FBE5E95-6551-9509-D7B1-E0AE93873153}"/>
              </a:ext>
            </a:extLst>
          </p:cNvPr>
          <p:cNvSpPr>
            <a:spLocks noGrp="1"/>
          </p:cNvSpPr>
          <p:nvPr>
            <p:ph idx="1"/>
          </p:nvPr>
        </p:nvSpPr>
        <p:spPr>
          <a:xfrm>
            <a:off x="509954" y="1828800"/>
            <a:ext cx="4894818" cy="4664074"/>
          </a:xfrm>
        </p:spPr>
        <p:txBody>
          <a:bodyPr/>
          <a:lstStyle/>
          <a:p>
            <a:r>
              <a:rPr lang="en-GB" sz="2400" dirty="0">
                <a:latin typeface="Arial" panose="020B0604020202020204" pitchFamily="34" charset="0"/>
                <a:cs typeface="Arial" panose="020B0604020202020204" pitchFamily="34" charset="0"/>
              </a:rPr>
              <a:t>Watch from 19:20min to 25:20min of the following film.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It shows the Industrial Revolution section of the Opening Ceremony to the London 2012 Olympic Games.</a:t>
            </a:r>
          </a:p>
          <a:p>
            <a:endParaRPr lang="en-GB" sz="24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hlinkClick r:id="rId3"/>
              </a:rPr>
              <a:t>https://www.youtube.com/watch?v=4As0e4de-rI&amp;t=1160</a:t>
            </a:r>
            <a:r>
              <a:rPr lang="en-GB" sz="2000" dirty="0">
                <a:latin typeface="Arial" panose="020B0604020202020204" pitchFamily="34" charset="0"/>
                <a:cs typeface="Arial" panose="020B0604020202020204" pitchFamily="34" charset="0"/>
              </a:rPr>
              <a:t>  </a:t>
            </a:r>
          </a:p>
        </p:txBody>
      </p:sp>
      <p:sp>
        <p:nvSpPr>
          <p:cNvPr id="4" name="Content Placeholder 3">
            <a:extLst>
              <a:ext uri="{FF2B5EF4-FFF2-40B4-BE49-F238E27FC236}">
                <a16:creationId xmlns:a16="http://schemas.microsoft.com/office/drawing/2014/main" id="{84DCC4F6-F4B9-6189-E7F1-1F54446F4479}"/>
              </a:ext>
            </a:extLst>
          </p:cNvPr>
          <p:cNvSpPr>
            <a:spLocks noGrp="1"/>
          </p:cNvSpPr>
          <p:nvPr>
            <p:ph idx="10"/>
          </p:nvPr>
        </p:nvSpPr>
        <p:spPr>
          <a:xfrm>
            <a:off x="6096000" y="1576550"/>
            <a:ext cx="5022887" cy="4664075"/>
          </a:xfrm>
        </p:spPr>
        <p:txBody>
          <a:bodyPr/>
          <a:lstStyle/>
          <a:p>
            <a:pPr marL="342900" indent="-342900">
              <a:lnSpc>
                <a:spcPct val="1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Say what you see in the clip</a:t>
            </a:r>
          </a:p>
          <a:p>
            <a:pPr marL="342900" indent="-342900">
              <a:lnSpc>
                <a:spcPct val="1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What can you learn about the Industrial Revolution from this clip?</a:t>
            </a:r>
          </a:p>
          <a:p>
            <a:pPr marL="342900" indent="-342900">
              <a:lnSpc>
                <a:spcPct val="1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Why do you think Danny Boyle calls it Pandemonium?</a:t>
            </a:r>
          </a:p>
          <a:p>
            <a:pPr marL="342900" indent="-342900">
              <a:lnSpc>
                <a:spcPct val="1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What do you think Danny Boyle’s interpretation of the Industrial Revolution is? </a:t>
            </a:r>
          </a:p>
          <a:p>
            <a:pPr marL="342900" indent="-342900">
              <a:lnSpc>
                <a:spcPct val="1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Fill in Column 1 of your </a:t>
            </a:r>
            <a:r>
              <a:rPr lang="en-GB" sz="2400" b="1" dirty="0">
                <a:latin typeface="Arial" panose="020B0604020202020204" pitchFamily="34" charset="0"/>
                <a:cs typeface="Arial" panose="020B0604020202020204" pitchFamily="34" charset="0"/>
              </a:rPr>
              <a:t>Interpretations Table</a:t>
            </a:r>
          </a:p>
          <a:p>
            <a:endParaRPr lang="en-US" dirty="0"/>
          </a:p>
        </p:txBody>
      </p:sp>
    </p:spTree>
    <p:extLst>
      <p:ext uri="{BB962C8B-B14F-4D97-AF65-F5344CB8AC3E}">
        <p14:creationId xmlns:p14="http://schemas.microsoft.com/office/powerpoint/2010/main" val="30521752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6</a:t>
            </a:r>
          </a:p>
        </p:txBody>
      </p:sp>
      <p:pic>
        <p:nvPicPr>
          <p:cNvPr id="3" name="Content Placeholder 3" descr="An advert image showing a white female with brown hair, there is some text and pictures of shampoo with a big no 5. ">
            <a:extLst>
              <a:ext uri="{FF2B5EF4-FFF2-40B4-BE49-F238E27FC236}">
                <a16:creationId xmlns:a16="http://schemas.microsoft.com/office/drawing/2014/main" id="{F634B979-4A46-01F5-DF0F-F1215CF5E2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12991" y="1719170"/>
            <a:ext cx="7551726" cy="4351339"/>
          </a:xfrm>
          <a:prstGeom prst="rect">
            <a:avLst/>
          </a:prstGeom>
        </p:spPr>
      </p:pic>
    </p:spTree>
    <p:extLst>
      <p:ext uri="{BB962C8B-B14F-4D97-AF65-F5344CB8AC3E}">
        <p14:creationId xmlns:p14="http://schemas.microsoft.com/office/powerpoint/2010/main" val="22965782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EFE0-32D3-3603-C2F5-57AD47C37B7F}"/>
              </a:ext>
            </a:extLst>
          </p:cNvPr>
          <p:cNvSpPr>
            <a:spLocks noGrp="1"/>
          </p:cNvSpPr>
          <p:nvPr>
            <p:ph type="title"/>
          </p:nvPr>
        </p:nvSpPr>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7</a:t>
            </a:r>
          </a:p>
        </p:txBody>
      </p:sp>
      <p:sp>
        <p:nvSpPr>
          <p:cNvPr id="3" name="Content Placeholder 2">
            <a:extLst>
              <a:ext uri="{FF2B5EF4-FFF2-40B4-BE49-F238E27FC236}">
                <a16:creationId xmlns:a16="http://schemas.microsoft.com/office/drawing/2014/main" id="{66EA4E27-50A9-C0BC-7089-AE1018AB9F45}"/>
              </a:ext>
            </a:extLst>
          </p:cNvPr>
          <p:cNvSpPr>
            <a:spLocks noGrp="1"/>
          </p:cNvSpPr>
          <p:nvPr>
            <p:ph idx="1"/>
          </p:nvPr>
        </p:nvSpPr>
        <p:spPr>
          <a:xfrm>
            <a:off x="677917" y="1783892"/>
            <a:ext cx="4666593" cy="4708981"/>
          </a:xfrm>
        </p:spPr>
        <p:txBody>
          <a:bodyPr/>
          <a:lstStyle/>
          <a:p>
            <a:r>
              <a:rPr lang="en-GB" sz="2800" b="1" dirty="0">
                <a:latin typeface="Arial" panose="020B0604020202020204" pitchFamily="34" charset="0"/>
                <a:cs typeface="Arial" panose="020B0604020202020204" pitchFamily="34" charset="0"/>
              </a:rPr>
              <a:t>What sold in 1841 &amp; would the people living on Thomas Street buy them?</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Look at the following adverts from </a:t>
            </a:r>
            <a:r>
              <a:rPr lang="en-GB" sz="2800" b="1" dirty="0">
                <a:latin typeface="Arial" panose="020B0604020202020204" pitchFamily="34" charset="0"/>
                <a:cs typeface="Arial" panose="020B0604020202020204" pitchFamily="34" charset="0"/>
              </a:rPr>
              <a:t>1841</a:t>
            </a:r>
            <a:r>
              <a:rPr lang="en-GB" sz="2800" dirty="0">
                <a:latin typeface="Arial" panose="020B0604020202020204" pitchFamily="34" charset="0"/>
                <a:cs typeface="Arial" panose="020B0604020202020204" pitchFamily="34" charset="0"/>
              </a:rPr>
              <a:t> and discuss:</a:t>
            </a:r>
          </a:p>
          <a:p>
            <a:endParaRPr lang="en-GB"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5DA86D6-C851-0922-2145-A6386F9F35EA}"/>
              </a:ext>
            </a:extLst>
          </p:cNvPr>
          <p:cNvSpPr txBox="1"/>
          <p:nvPr/>
        </p:nvSpPr>
        <p:spPr>
          <a:xfrm>
            <a:off x="6416565" y="1608082"/>
            <a:ext cx="4351283" cy="4708981"/>
          </a:xfrm>
          <a:prstGeom prst="rect">
            <a:avLst/>
          </a:prstGeom>
          <a:noFill/>
        </p:spPr>
        <p:txBody>
          <a:bodyPr wrap="square">
            <a:spAutoFit/>
          </a:bodyPr>
          <a:lstStyle/>
          <a:p>
            <a:r>
              <a:rPr lang="en-GB" sz="2000" b="1" dirty="0">
                <a:latin typeface="Arial" panose="020B0604020202020204" pitchFamily="34" charset="0"/>
                <a:cs typeface="Arial" panose="020B0604020202020204" pitchFamily="34" charset="0"/>
              </a:rPr>
              <a:t>What are they selling? </a:t>
            </a: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What methods do they use to sell the product?</a:t>
            </a: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Similarities and differences to modern adverts?</a:t>
            </a: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What is the message?</a:t>
            </a: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Who would buy and who is selling the product?</a:t>
            </a: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Would people on Thomas Street buy / sell the product?</a:t>
            </a:r>
          </a:p>
        </p:txBody>
      </p:sp>
    </p:spTree>
    <p:extLst>
      <p:ext uri="{BB962C8B-B14F-4D97-AF65-F5344CB8AC3E}">
        <p14:creationId xmlns:p14="http://schemas.microsoft.com/office/powerpoint/2010/main" val="14955685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8</a:t>
            </a:r>
          </a:p>
        </p:txBody>
      </p:sp>
      <p:pic>
        <p:nvPicPr>
          <p:cNvPr id="4" name="Picture 3" descr="Close photo of a text advert in a newspaper. ">
            <a:extLst>
              <a:ext uri="{FF2B5EF4-FFF2-40B4-BE49-F238E27FC236}">
                <a16:creationId xmlns:a16="http://schemas.microsoft.com/office/drawing/2014/main" id="{C3BD7C80-1CC6-895A-3962-BA59C438B544}"/>
              </a:ext>
            </a:extLst>
          </p:cNvPr>
          <p:cNvPicPr/>
          <p:nvPr/>
        </p:nvPicPr>
        <p:blipFill>
          <a:blip r:embed="rId3"/>
          <a:srcRect/>
          <a:stretch/>
        </p:blipFill>
        <p:spPr bwMode="auto">
          <a:xfrm>
            <a:off x="1152800" y="1991360"/>
            <a:ext cx="9543902" cy="3139440"/>
          </a:xfrm>
          <a:prstGeom prst="rect">
            <a:avLst/>
          </a:prstGeom>
          <a:noFill/>
          <a:ln w="9525">
            <a:noFill/>
            <a:miter lim="800000"/>
            <a:headEnd/>
            <a:tailEnd/>
          </a:ln>
        </p:spPr>
      </p:pic>
      <p:grpSp>
        <p:nvGrpSpPr>
          <p:cNvPr id="5" name="Washi" descr="Washi tape">
            <a:extLst>
              <a:ext uri="{FF2B5EF4-FFF2-40B4-BE49-F238E27FC236}">
                <a16:creationId xmlns:a16="http://schemas.microsoft.com/office/drawing/2014/main" id="{8B8A722D-9D2B-45E6-03D0-3B6719E346D2}"/>
              </a:ext>
            </a:extLst>
          </p:cNvPr>
          <p:cNvGrpSpPr/>
          <p:nvPr/>
        </p:nvGrpSpPr>
        <p:grpSpPr>
          <a:xfrm>
            <a:off x="3266742" y="5817476"/>
            <a:ext cx="4521424" cy="675398"/>
            <a:chOff x="9478356" y="1513490"/>
            <a:chExt cx="4521424" cy="675398"/>
          </a:xfrm>
        </p:grpSpPr>
        <p:pic>
          <p:nvPicPr>
            <p:cNvPr id="6" name="Picture 5">
              <a:extLst>
                <a:ext uri="{FF2B5EF4-FFF2-40B4-BE49-F238E27FC236}">
                  <a16:creationId xmlns:a16="http://schemas.microsoft.com/office/drawing/2014/main" id="{31FE9114-DD3B-0C68-8E5C-D9E884BF7A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8356" y="1513490"/>
              <a:ext cx="4521424" cy="675398"/>
            </a:xfrm>
            <a:prstGeom prst="rect">
              <a:avLst/>
            </a:prstGeom>
          </p:spPr>
        </p:pic>
        <p:sp>
          <p:nvSpPr>
            <p:cNvPr id="7" name="Text Placeholder">
              <a:extLst>
                <a:ext uri="{FF2B5EF4-FFF2-40B4-BE49-F238E27FC236}">
                  <a16:creationId xmlns:a16="http://schemas.microsoft.com/office/drawing/2014/main" id="{BD36B456-3B3F-2012-1D4F-309605D2CB2B}"/>
                </a:ext>
              </a:extLst>
            </p:cNvPr>
            <p:cNvSpPr txBox="1">
              <a:spLocks/>
            </p:cNvSpPr>
            <p:nvPr/>
          </p:nvSpPr>
          <p:spPr>
            <a:xfrm>
              <a:off x="9704512" y="1696109"/>
              <a:ext cx="4295268" cy="27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i="1" dirty="0">
                  <a:latin typeface="Arial" panose="020B0604020202020204" pitchFamily="34" charset="0"/>
                  <a:cs typeface="Arial" panose="020B0604020202020204" pitchFamily="34" charset="0"/>
                </a:rPr>
                <a:t>The Manchester Guardian</a:t>
              </a:r>
              <a:r>
                <a:rPr lang="en-US" sz="1400" dirty="0">
                  <a:latin typeface="Arial" panose="020B0604020202020204" pitchFamily="34" charset="0"/>
                  <a:cs typeface="Arial" panose="020B0604020202020204" pitchFamily="34" charset="0"/>
                </a:rPr>
                <a:t>, 9 January 1841</a:t>
              </a:r>
              <a:endParaRPr lang="en-GB" sz="1400" dirty="0"/>
            </a:p>
          </p:txBody>
        </p:sp>
      </p:grpSp>
    </p:spTree>
    <p:extLst>
      <p:ext uri="{BB962C8B-B14F-4D97-AF65-F5344CB8AC3E}">
        <p14:creationId xmlns:p14="http://schemas.microsoft.com/office/powerpoint/2010/main" val="2110677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a:t>
            </a:r>
            <a:r>
              <a:rPr lang="en-GB" sz="3200" b="1" dirty="0">
                <a:solidFill>
                  <a:schemeClr val="bg1"/>
                </a:solidFill>
                <a:latin typeface="Arial" panose="020B0604020202020204" pitchFamily="34" charset="0"/>
                <a:cs typeface="Arial" panose="020B0604020202020204" pitchFamily="34" charset="0"/>
              </a:rPr>
              <a:t> 9</a:t>
            </a:r>
          </a:p>
        </p:txBody>
      </p:sp>
      <p:grpSp>
        <p:nvGrpSpPr>
          <p:cNvPr id="5" name="Washi" descr="Washi tape">
            <a:extLst>
              <a:ext uri="{FF2B5EF4-FFF2-40B4-BE49-F238E27FC236}">
                <a16:creationId xmlns:a16="http://schemas.microsoft.com/office/drawing/2014/main" id="{8B8A722D-9D2B-45E6-03D0-3B6719E346D2}"/>
              </a:ext>
            </a:extLst>
          </p:cNvPr>
          <p:cNvGrpSpPr/>
          <p:nvPr/>
        </p:nvGrpSpPr>
        <p:grpSpPr>
          <a:xfrm>
            <a:off x="3266742" y="5817476"/>
            <a:ext cx="4521424" cy="675398"/>
            <a:chOff x="9478356" y="1513490"/>
            <a:chExt cx="4521424" cy="675398"/>
          </a:xfrm>
        </p:grpSpPr>
        <p:pic>
          <p:nvPicPr>
            <p:cNvPr id="6" name="Picture 5">
              <a:extLst>
                <a:ext uri="{FF2B5EF4-FFF2-40B4-BE49-F238E27FC236}">
                  <a16:creationId xmlns:a16="http://schemas.microsoft.com/office/drawing/2014/main" id="{31FE9114-DD3B-0C68-8E5C-D9E884BF7A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8356" y="1513490"/>
              <a:ext cx="4521424" cy="675398"/>
            </a:xfrm>
            <a:prstGeom prst="rect">
              <a:avLst/>
            </a:prstGeom>
          </p:spPr>
        </p:pic>
        <p:sp>
          <p:nvSpPr>
            <p:cNvPr id="7" name="Text Placeholder">
              <a:extLst>
                <a:ext uri="{FF2B5EF4-FFF2-40B4-BE49-F238E27FC236}">
                  <a16:creationId xmlns:a16="http://schemas.microsoft.com/office/drawing/2014/main" id="{BD36B456-3B3F-2012-1D4F-309605D2CB2B}"/>
                </a:ext>
              </a:extLst>
            </p:cNvPr>
            <p:cNvSpPr txBox="1">
              <a:spLocks/>
            </p:cNvSpPr>
            <p:nvPr/>
          </p:nvSpPr>
          <p:spPr>
            <a:xfrm>
              <a:off x="9704512" y="1696109"/>
              <a:ext cx="4295268" cy="27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i="1" dirty="0">
                  <a:latin typeface="Arial" panose="020B0604020202020204" pitchFamily="34" charset="0"/>
                  <a:cs typeface="Arial" panose="020B0604020202020204" pitchFamily="34" charset="0"/>
                </a:rPr>
                <a:t>The Manchester Guardian</a:t>
              </a:r>
              <a:r>
                <a:rPr lang="en-US" sz="1400" dirty="0">
                  <a:latin typeface="Arial" panose="020B0604020202020204" pitchFamily="34" charset="0"/>
                  <a:cs typeface="Arial" panose="020B0604020202020204" pitchFamily="34" charset="0"/>
                </a:rPr>
                <a:t>, 9 January 1841</a:t>
              </a:r>
              <a:endParaRPr lang="en-GB" sz="1400" dirty="0"/>
            </a:p>
          </p:txBody>
        </p:sp>
      </p:grpSp>
      <p:pic>
        <p:nvPicPr>
          <p:cNvPr id="3" name="Picture 2" descr="Close photo of a text advert in a newspaper. ">
            <a:extLst>
              <a:ext uri="{FF2B5EF4-FFF2-40B4-BE49-F238E27FC236}">
                <a16:creationId xmlns:a16="http://schemas.microsoft.com/office/drawing/2014/main" id="{AC95E1BE-5E25-7E58-7E37-37D41671A313}"/>
              </a:ext>
            </a:extLst>
          </p:cNvPr>
          <p:cNvPicPr/>
          <p:nvPr/>
        </p:nvPicPr>
        <p:blipFill rotWithShape="1">
          <a:blip r:embed="rId4" cstate="email">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rot="5400000">
            <a:off x="4349926" y="-579343"/>
            <a:ext cx="3236316" cy="8143448"/>
          </a:xfrm>
          <a:prstGeom prst="rect">
            <a:avLst/>
          </a:prstGeom>
          <a:noFill/>
          <a:ln w="9525">
            <a:noFill/>
            <a:miter lim="800000"/>
            <a:headEnd/>
            <a:tailEnd/>
          </a:ln>
        </p:spPr>
      </p:pic>
    </p:spTree>
    <p:extLst>
      <p:ext uri="{BB962C8B-B14F-4D97-AF65-F5344CB8AC3E}">
        <p14:creationId xmlns:p14="http://schemas.microsoft.com/office/powerpoint/2010/main" val="2782580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10</a:t>
            </a:r>
          </a:p>
        </p:txBody>
      </p:sp>
      <p:grpSp>
        <p:nvGrpSpPr>
          <p:cNvPr id="5" name="Washi" descr="Washi tape">
            <a:extLst>
              <a:ext uri="{FF2B5EF4-FFF2-40B4-BE49-F238E27FC236}">
                <a16:creationId xmlns:a16="http://schemas.microsoft.com/office/drawing/2014/main" id="{8B8A722D-9D2B-45E6-03D0-3B6719E346D2}"/>
              </a:ext>
            </a:extLst>
          </p:cNvPr>
          <p:cNvGrpSpPr/>
          <p:nvPr/>
        </p:nvGrpSpPr>
        <p:grpSpPr>
          <a:xfrm>
            <a:off x="3266742" y="5817476"/>
            <a:ext cx="4521424" cy="675398"/>
            <a:chOff x="9478356" y="1513490"/>
            <a:chExt cx="4521424" cy="675398"/>
          </a:xfrm>
        </p:grpSpPr>
        <p:pic>
          <p:nvPicPr>
            <p:cNvPr id="6" name="Picture 5">
              <a:extLst>
                <a:ext uri="{FF2B5EF4-FFF2-40B4-BE49-F238E27FC236}">
                  <a16:creationId xmlns:a16="http://schemas.microsoft.com/office/drawing/2014/main" id="{31FE9114-DD3B-0C68-8E5C-D9E884BF7A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8356" y="1513490"/>
              <a:ext cx="4521424" cy="675398"/>
            </a:xfrm>
            <a:prstGeom prst="rect">
              <a:avLst/>
            </a:prstGeom>
          </p:spPr>
        </p:pic>
        <p:sp>
          <p:nvSpPr>
            <p:cNvPr id="7" name="Text Placeholder">
              <a:extLst>
                <a:ext uri="{FF2B5EF4-FFF2-40B4-BE49-F238E27FC236}">
                  <a16:creationId xmlns:a16="http://schemas.microsoft.com/office/drawing/2014/main" id="{BD36B456-3B3F-2012-1D4F-309605D2CB2B}"/>
                </a:ext>
              </a:extLst>
            </p:cNvPr>
            <p:cNvSpPr txBox="1">
              <a:spLocks/>
            </p:cNvSpPr>
            <p:nvPr/>
          </p:nvSpPr>
          <p:spPr>
            <a:xfrm>
              <a:off x="9704512" y="1696109"/>
              <a:ext cx="4295268" cy="27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i="1" dirty="0">
                  <a:latin typeface="Arial" panose="020B0604020202020204" pitchFamily="34" charset="0"/>
                  <a:cs typeface="Arial" panose="020B0604020202020204" pitchFamily="34" charset="0"/>
                </a:rPr>
                <a:t>The Manchester Guardian</a:t>
              </a:r>
              <a:r>
                <a:rPr lang="en-US" sz="1400" dirty="0">
                  <a:latin typeface="Arial" panose="020B0604020202020204" pitchFamily="34" charset="0"/>
                  <a:cs typeface="Arial" panose="020B0604020202020204" pitchFamily="34" charset="0"/>
                </a:rPr>
                <a:t>, 9 January 1841</a:t>
              </a:r>
              <a:endParaRPr lang="en-GB" sz="1400" dirty="0"/>
            </a:p>
          </p:txBody>
        </p:sp>
      </p:grpSp>
      <p:pic>
        <p:nvPicPr>
          <p:cNvPr id="4" name="Picture 3" descr="Close photo of a text advert in a newspaper. ">
            <a:extLst>
              <a:ext uri="{FF2B5EF4-FFF2-40B4-BE49-F238E27FC236}">
                <a16:creationId xmlns:a16="http://schemas.microsoft.com/office/drawing/2014/main" id="{B0E35C17-93D3-F6A0-0392-5700BCD6E627}"/>
              </a:ext>
            </a:extLst>
          </p:cNvPr>
          <p:cNvPicPr/>
          <p:nvPr/>
        </p:nvPicPr>
        <p:blipFill rotWithShape="1">
          <a:blip r:embed="rId4" cstate="email">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rot="5400000">
            <a:off x="4028116" y="-563924"/>
            <a:ext cx="3444099" cy="7985847"/>
          </a:xfrm>
          <a:prstGeom prst="rect">
            <a:avLst/>
          </a:prstGeom>
          <a:noFill/>
          <a:ln w="9525">
            <a:noFill/>
            <a:miter lim="800000"/>
            <a:headEnd/>
            <a:tailEnd/>
          </a:ln>
        </p:spPr>
      </p:pic>
    </p:spTree>
    <p:extLst>
      <p:ext uri="{BB962C8B-B14F-4D97-AF65-F5344CB8AC3E}">
        <p14:creationId xmlns:p14="http://schemas.microsoft.com/office/powerpoint/2010/main" val="17153323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11</a:t>
            </a:r>
          </a:p>
        </p:txBody>
      </p:sp>
      <p:grpSp>
        <p:nvGrpSpPr>
          <p:cNvPr id="5" name="Washi" descr="Washi tape">
            <a:extLst>
              <a:ext uri="{FF2B5EF4-FFF2-40B4-BE49-F238E27FC236}">
                <a16:creationId xmlns:a16="http://schemas.microsoft.com/office/drawing/2014/main" id="{8B8A722D-9D2B-45E6-03D0-3B6719E346D2}"/>
              </a:ext>
            </a:extLst>
          </p:cNvPr>
          <p:cNvGrpSpPr/>
          <p:nvPr/>
        </p:nvGrpSpPr>
        <p:grpSpPr>
          <a:xfrm>
            <a:off x="3266742" y="5817476"/>
            <a:ext cx="4521424" cy="675398"/>
            <a:chOff x="9478356" y="1513490"/>
            <a:chExt cx="4521424" cy="675398"/>
          </a:xfrm>
        </p:grpSpPr>
        <p:pic>
          <p:nvPicPr>
            <p:cNvPr id="6" name="Picture 5">
              <a:extLst>
                <a:ext uri="{FF2B5EF4-FFF2-40B4-BE49-F238E27FC236}">
                  <a16:creationId xmlns:a16="http://schemas.microsoft.com/office/drawing/2014/main" id="{31FE9114-DD3B-0C68-8E5C-D9E884BF7A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8356" y="1513490"/>
              <a:ext cx="4521424" cy="675398"/>
            </a:xfrm>
            <a:prstGeom prst="rect">
              <a:avLst/>
            </a:prstGeom>
          </p:spPr>
        </p:pic>
        <p:sp>
          <p:nvSpPr>
            <p:cNvPr id="7" name="Text Placeholder">
              <a:extLst>
                <a:ext uri="{FF2B5EF4-FFF2-40B4-BE49-F238E27FC236}">
                  <a16:creationId xmlns:a16="http://schemas.microsoft.com/office/drawing/2014/main" id="{BD36B456-3B3F-2012-1D4F-309605D2CB2B}"/>
                </a:ext>
              </a:extLst>
            </p:cNvPr>
            <p:cNvSpPr txBox="1">
              <a:spLocks/>
            </p:cNvSpPr>
            <p:nvPr/>
          </p:nvSpPr>
          <p:spPr>
            <a:xfrm>
              <a:off x="9704512" y="1696109"/>
              <a:ext cx="4295268" cy="27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i="1" dirty="0">
                  <a:latin typeface="Arial" panose="020B0604020202020204" pitchFamily="34" charset="0"/>
                  <a:cs typeface="Arial" panose="020B0604020202020204" pitchFamily="34" charset="0"/>
                </a:rPr>
                <a:t>The Manchester Guardian</a:t>
              </a:r>
              <a:r>
                <a:rPr lang="en-US" sz="1400" dirty="0">
                  <a:latin typeface="Arial" panose="020B0604020202020204" pitchFamily="34" charset="0"/>
                  <a:cs typeface="Arial" panose="020B0604020202020204" pitchFamily="34" charset="0"/>
                </a:rPr>
                <a:t>, 9 January 1841</a:t>
              </a:r>
              <a:endParaRPr lang="en-GB" sz="1400" dirty="0"/>
            </a:p>
          </p:txBody>
        </p:sp>
      </p:grpSp>
      <p:pic>
        <p:nvPicPr>
          <p:cNvPr id="3" name="Picture 2" descr="Close photo of a text advert in a newspaper. ">
            <a:extLst>
              <a:ext uri="{FF2B5EF4-FFF2-40B4-BE49-F238E27FC236}">
                <a16:creationId xmlns:a16="http://schemas.microsoft.com/office/drawing/2014/main" id="{F1BD80E7-4BDF-9C01-F976-771BC06222F9}"/>
              </a:ext>
            </a:extLst>
          </p:cNvPr>
          <p:cNvPicPr/>
          <p:nvPr/>
        </p:nvPicPr>
        <p:blipFill rotWithShape="1">
          <a:blip r:embed="rId4" cstate="email">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rot="5400000">
            <a:off x="3731931" y="-295300"/>
            <a:ext cx="3604477" cy="7377314"/>
          </a:xfrm>
          <a:prstGeom prst="rect">
            <a:avLst/>
          </a:prstGeom>
          <a:noFill/>
          <a:ln w="9525">
            <a:noFill/>
            <a:miter lim="800000"/>
            <a:headEnd/>
            <a:tailEnd/>
          </a:ln>
        </p:spPr>
      </p:pic>
    </p:spTree>
    <p:extLst>
      <p:ext uri="{BB962C8B-B14F-4D97-AF65-F5344CB8AC3E}">
        <p14:creationId xmlns:p14="http://schemas.microsoft.com/office/powerpoint/2010/main" val="14992717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12</a:t>
            </a:r>
          </a:p>
        </p:txBody>
      </p:sp>
      <p:grpSp>
        <p:nvGrpSpPr>
          <p:cNvPr id="5" name="Washi" descr="Washi tape">
            <a:extLst>
              <a:ext uri="{FF2B5EF4-FFF2-40B4-BE49-F238E27FC236}">
                <a16:creationId xmlns:a16="http://schemas.microsoft.com/office/drawing/2014/main" id="{8B8A722D-9D2B-45E6-03D0-3B6719E346D2}"/>
              </a:ext>
            </a:extLst>
          </p:cNvPr>
          <p:cNvGrpSpPr/>
          <p:nvPr/>
        </p:nvGrpSpPr>
        <p:grpSpPr>
          <a:xfrm>
            <a:off x="3266742" y="5817476"/>
            <a:ext cx="4521424" cy="675398"/>
            <a:chOff x="9478356" y="1513490"/>
            <a:chExt cx="4521424" cy="675398"/>
          </a:xfrm>
        </p:grpSpPr>
        <p:pic>
          <p:nvPicPr>
            <p:cNvPr id="6" name="Picture 5">
              <a:extLst>
                <a:ext uri="{FF2B5EF4-FFF2-40B4-BE49-F238E27FC236}">
                  <a16:creationId xmlns:a16="http://schemas.microsoft.com/office/drawing/2014/main" id="{31FE9114-DD3B-0C68-8E5C-D9E884BF7A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8356" y="1513490"/>
              <a:ext cx="4521424" cy="675398"/>
            </a:xfrm>
            <a:prstGeom prst="rect">
              <a:avLst/>
            </a:prstGeom>
          </p:spPr>
        </p:pic>
        <p:sp>
          <p:nvSpPr>
            <p:cNvPr id="7" name="Text Placeholder">
              <a:extLst>
                <a:ext uri="{FF2B5EF4-FFF2-40B4-BE49-F238E27FC236}">
                  <a16:creationId xmlns:a16="http://schemas.microsoft.com/office/drawing/2014/main" id="{BD36B456-3B3F-2012-1D4F-309605D2CB2B}"/>
                </a:ext>
              </a:extLst>
            </p:cNvPr>
            <p:cNvSpPr txBox="1">
              <a:spLocks/>
            </p:cNvSpPr>
            <p:nvPr/>
          </p:nvSpPr>
          <p:spPr>
            <a:xfrm>
              <a:off x="9704512" y="1696109"/>
              <a:ext cx="4295268" cy="27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i="1" dirty="0">
                  <a:latin typeface="Arial" panose="020B0604020202020204" pitchFamily="34" charset="0"/>
                  <a:cs typeface="Arial" panose="020B0604020202020204" pitchFamily="34" charset="0"/>
                </a:rPr>
                <a:t>The Manchester Guardian</a:t>
              </a:r>
              <a:r>
                <a:rPr lang="en-US" sz="1400" dirty="0">
                  <a:latin typeface="Arial" panose="020B0604020202020204" pitchFamily="34" charset="0"/>
                  <a:cs typeface="Arial" panose="020B0604020202020204" pitchFamily="34" charset="0"/>
                </a:rPr>
                <a:t>, 13 February 1841</a:t>
              </a:r>
              <a:endParaRPr lang="en-GB" sz="1400" dirty="0">
                <a:latin typeface="Arial" panose="020B0604020202020204" pitchFamily="34" charset="0"/>
                <a:cs typeface="Arial" panose="020B0604020202020204" pitchFamily="34" charset="0"/>
              </a:endParaRPr>
            </a:p>
          </p:txBody>
        </p:sp>
      </p:grpSp>
      <p:pic>
        <p:nvPicPr>
          <p:cNvPr id="4" name="Picture 3" descr="Close photo of a text advert in a newspaper. ">
            <a:extLst>
              <a:ext uri="{FF2B5EF4-FFF2-40B4-BE49-F238E27FC236}">
                <a16:creationId xmlns:a16="http://schemas.microsoft.com/office/drawing/2014/main" id="{2E2F3AC7-5697-9588-EF59-E704FDCF61B5}"/>
              </a:ext>
            </a:extLst>
          </p:cNvPr>
          <p:cNvPicPr/>
          <p:nvPr/>
        </p:nvPicPr>
        <p:blipFill rotWithShape="1">
          <a:blip r:embed="rId4" cstate="email">
            <a:extLst>
              <a:ext uri="{BEBA8EAE-BF5A-486C-A8C5-ECC9F3942E4B}">
                <a14:imgProps xmlns:a14="http://schemas.microsoft.com/office/drawing/2010/main">
                  <a14:imgLayer r:embed="rId5">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rot="5400000">
            <a:off x="3456363" y="723609"/>
            <a:ext cx="4142181" cy="5628290"/>
          </a:xfrm>
          <a:prstGeom prst="rect">
            <a:avLst/>
          </a:prstGeom>
          <a:noFill/>
          <a:ln w="9525">
            <a:noFill/>
            <a:miter lim="800000"/>
            <a:headEnd/>
            <a:tailEnd/>
          </a:ln>
        </p:spPr>
      </p:pic>
    </p:spTree>
    <p:extLst>
      <p:ext uri="{BB962C8B-B14F-4D97-AF65-F5344CB8AC3E}">
        <p14:creationId xmlns:p14="http://schemas.microsoft.com/office/powerpoint/2010/main" val="2851268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13</a:t>
            </a:r>
          </a:p>
        </p:txBody>
      </p:sp>
      <p:grpSp>
        <p:nvGrpSpPr>
          <p:cNvPr id="5" name="Washi" descr="Washi tape">
            <a:extLst>
              <a:ext uri="{FF2B5EF4-FFF2-40B4-BE49-F238E27FC236}">
                <a16:creationId xmlns:a16="http://schemas.microsoft.com/office/drawing/2014/main" id="{8B8A722D-9D2B-45E6-03D0-3B6719E346D2}"/>
              </a:ext>
            </a:extLst>
          </p:cNvPr>
          <p:cNvGrpSpPr/>
          <p:nvPr/>
        </p:nvGrpSpPr>
        <p:grpSpPr>
          <a:xfrm>
            <a:off x="3266742" y="5817476"/>
            <a:ext cx="4521424" cy="675398"/>
            <a:chOff x="9478356" y="1513490"/>
            <a:chExt cx="4521424" cy="675398"/>
          </a:xfrm>
        </p:grpSpPr>
        <p:pic>
          <p:nvPicPr>
            <p:cNvPr id="6" name="Picture 5">
              <a:extLst>
                <a:ext uri="{FF2B5EF4-FFF2-40B4-BE49-F238E27FC236}">
                  <a16:creationId xmlns:a16="http://schemas.microsoft.com/office/drawing/2014/main" id="{31FE9114-DD3B-0C68-8E5C-D9E884BF7A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8356" y="1513490"/>
              <a:ext cx="4521424" cy="675398"/>
            </a:xfrm>
            <a:prstGeom prst="rect">
              <a:avLst/>
            </a:prstGeom>
          </p:spPr>
        </p:pic>
        <p:sp>
          <p:nvSpPr>
            <p:cNvPr id="7" name="Text Placeholder">
              <a:extLst>
                <a:ext uri="{FF2B5EF4-FFF2-40B4-BE49-F238E27FC236}">
                  <a16:creationId xmlns:a16="http://schemas.microsoft.com/office/drawing/2014/main" id="{BD36B456-3B3F-2012-1D4F-309605D2CB2B}"/>
                </a:ext>
              </a:extLst>
            </p:cNvPr>
            <p:cNvSpPr txBox="1">
              <a:spLocks/>
            </p:cNvSpPr>
            <p:nvPr/>
          </p:nvSpPr>
          <p:spPr>
            <a:xfrm>
              <a:off x="9704512" y="1696109"/>
              <a:ext cx="4295268" cy="27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i="1" dirty="0">
                  <a:latin typeface="Arial" panose="020B0604020202020204" pitchFamily="34" charset="0"/>
                  <a:cs typeface="Arial" panose="020B0604020202020204" pitchFamily="34" charset="0"/>
                </a:rPr>
                <a:t>The Manchester Guardian</a:t>
              </a:r>
              <a:r>
                <a:rPr lang="en-US" sz="1400" dirty="0">
                  <a:latin typeface="Arial" panose="020B0604020202020204" pitchFamily="34" charset="0"/>
                  <a:cs typeface="Arial" panose="020B0604020202020204" pitchFamily="34" charset="0"/>
                </a:rPr>
                <a:t>, 13 February 1841</a:t>
              </a:r>
              <a:endParaRPr lang="en-GB" sz="1400" dirty="0">
                <a:latin typeface="Arial" panose="020B0604020202020204" pitchFamily="34" charset="0"/>
                <a:cs typeface="Arial" panose="020B0604020202020204" pitchFamily="34" charset="0"/>
              </a:endParaRPr>
            </a:p>
          </p:txBody>
        </p:sp>
      </p:grpSp>
      <p:pic>
        <p:nvPicPr>
          <p:cNvPr id="3" name="Picture 2" descr="Close photo of a text advert in a newspaper. ">
            <a:extLst>
              <a:ext uri="{FF2B5EF4-FFF2-40B4-BE49-F238E27FC236}">
                <a16:creationId xmlns:a16="http://schemas.microsoft.com/office/drawing/2014/main" id="{078F2F0F-6C75-8A02-00BE-42B7307A1160}"/>
              </a:ext>
            </a:extLst>
          </p:cNvPr>
          <p:cNvPicPr/>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bwMode="auto">
          <a:xfrm rot="5400000">
            <a:off x="3606059" y="799165"/>
            <a:ext cx="4068945" cy="5531281"/>
          </a:xfrm>
          <a:prstGeom prst="rect">
            <a:avLst/>
          </a:prstGeom>
          <a:noFill/>
          <a:ln w="9525">
            <a:noFill/>
            <a:miter lim="800000"/>
            <a:headEnd/>
            <a:tailEnd/>
          </a:ln>
        </p:spPr>
      </p:pic>
    </p:spTree>
    <p:extLst>
      <p:ext uri="{BB962C8B-B14F-4D97-AF65-F5344CB8AC3E}">
        <p14:creationId xmlns:p14="http://schemas.microsoft.com/office/powerpoint/2010/main" val="2562121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14</a:t>
            </a:r>
          </a:p>
        </p:txBody>
      </p:sp>
      <p:grpSp>
        <p:nvGrpSpPr>
          <p:cNvPr id="5" name="Washi" descr="Washi tape">
            <a:extLst>
              <a:ext uri="{FF2B5EF4-FFF2-40B4-BE49-F238E27FC236}">
                <a16:creationId xmlns:a16="http://schemas.microsoft.com/office/drawing/2014/main" id="{8B8A722D-9D2B-45E6-03D0-3B6719E346D2}"/>
              </a:ext>
            </a:extLst>
          </p:cNvPr>
          <p:cNvGrpSpPr/>
          <p:nvPr/>
        </p:nvGrpSpPr>
        <p:grpSpPr>
          <a:xfrm>
            <a:off x="3266742" y="5817476"/>
            <a:ext cx="4521424" cy="675398"/>
            <a:chOff x="9478356" y="1513490"/>
            <a:chExt cx="4521424" cy="675398"/>
          </a:xfrm>
        </p:grpSpPr>
        <p:pic>
          <p:nvPicPr>
            <p:cNvPr id="6" name="Picture 5">
              <a:extLst>
                <a:ext uri="{FF2B5EF4-FFF2-40B4-BE49-F238E27FC236}">
                  <a16:creationId xmlns:a16="http://schemas.microsoft.com/office/drawing/2014/main" id="{31FE9114-DD3B-0C68-8E5C-D9E884BF7A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8356" y="1513490"/>
              <a:ext cx="4521424" cy="675398"/>
            </a:xfrm>
            <a:prstGeom prst="rect">
              <a:avLst/>
            </a:prstGeom>
          </p:spPr>
        </p:pic>
        <p:sp>
          <p:nvSpPr>
            <p:cNvPr id="7" name="Text Placeholder">
              <a:extLst>
                <a:ext uri="{FF2B5EF4-FFF2-40B4-BE49-F238E27FC236}">
                  <a16:creationId xmlns:a16="http://schemas.microsoft.com/office/drawing/2014/main" id="{BD36B456-3B3F-2012-1D4F-309605D2CB2B}"/>
                </a:ext>
              </a:extLst>
            </p:cNvPr>
            <p:cNvSpPr txBox="1">
              <a:spLocks/>
            </p:cNvSpPr>
            <p:nvPr/>
          </p:nvSpPr>
          <p:spPr>
            <a:xfrm>
              <a:off x="9704512" y="1696109"/>
              <a:ext cx="4295268" cy="27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i="1" dirty="0">
                  <a:latin typeface="Arial" panose="020B0604020202020204" pitchFamily="34" charset="0"/>
                  <a:cs typeface="Arial" panose="020B0604020202020204" pitchFamily="34" charset="0"/>
                </a:rPr>
                <a:t>The Manchester Guardian</a:t>
              </a:r>
              <a:r>
                <a:rPr lang="en-US" sz="1400" dirty="0">
                  <a:latin typeface="Arial" panose="020B0604020202020204" pitchFamily="34" charset="0"/>
                  <a:cs typeface="Arial" panose="020B0604020202020204" pitchFamily="34" charset="0"/>
                </a:rPr>
                <a:t>, 24 December 1841</a:t>
              </a:r>
              <a:endParaRPr lang="en-GB" sz="1400" dirty="0">
                <a:latin typeface="Arial" panose="020B0604020202020204" pitchFamily="34" charset="0"/>
                <a:cs typeface="Arial" panose="020B0604020202020204" pitchFamily="34" charset="0"/>
              </a:endParaRPr>
            </a:p>
          </p:txBody>
        </p:sp>
      </p:grpSp>
      <p:pic>
        <p:nvPicPr>
          <p:cNvPr id="9" name="Picture 8" descr="Close photo of a text advert in a newspaper. ">
            <a:extLst>
              <a:ext uri="{FF2B5EF4-FFF2-40B4-BE49-F238E27FC236}">
                <a16:creationId xmlns:a16="http://schemas.microsoft.com/office/drawing/2014/main" id="{D3207273-53A9-627A-9D20-C7924901E7A2}"/>
              </a:ext>
            </a:extLst>
          </p:cNvPr>
          <p:cNvPicPr/>
          <p:nvPr/>
        </p:nvPicPr>
        <p:blipFill rotWithShape="1">
          <a:blip r:embed="rId4" cstate="email">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rot="5400000">
            <a:off x="3650114" y="688569"/>
            <a:ext cx="3980835" cy="5698372"/>
          </a:xfrm>
          <a:prstGeom prst="rect">
            <a:avLst/>
          </a:prstGeom>
          <a:noFill/>
          <a:ln w="9525">
            <a:noFill/>
            <a:miter lim="800000"/>
            <a:headEnd/>
            <a:tailEnd/>
          </a:ln>
        </p:spPr>
      </p:pic>
    </p:spTree>
    <p:extLst>
      <p:ext uri="{BB962C8B-B14F-4D97-AF65-F5344CB8AC3E}">
        <p14:creationId xmlns:p14="http://schemas.microsoft.com/office/powerpoint/2010/main" val="38198797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15</a:t>
            </a:r>
          </a:p>
        </p:txBody>
      </p:sp>
      <p:grpSp>
        <p:nvGrpSpPr>
          <p:cNvPr id="5" name="Washi" descr="Washi tape">
            <a:extLst>
              <a:ext uri="{FF2B5EF4-FFF2-40B4-BE49-F238E27FC236}">
                <a16:creationId xmlns:a16="http://schemas.microsoft.com/office/drawing/2014/main" id="{8B8A722D-9D2B-45E6-03D0-3B6719E346D2}"/>
              </a:ext>
            </a:extLst>
          </p:cNvPr>
          <p:cNvGrpSpPr/>
          <p:nvPr/>
        </p:nvGrpSpPr>
        <p:grpSpPr>
          <a:xfrm>
            <a:off x="3266742" y="5817476"/>
            <a:ext cx="4521424" cy="675398"/>
            <a:chOff x="9478356" y="1513490"/>
            <a:chExt cx="4521424" cy="675398"/>
          </a:xfrm>
        </p:grpSpPr>
        <p:pic>
          <p:nvPicPr>
            <p:cNvPr id="6" name="Picture 5">
              <a:extLst>
                <a:ext uri="{FF2B5EF4-FFF2-40B4-BE49-F238E27FC236}">
                  <a16:creationId xmlns:a16="http://schemas.microsoft.com/office/drawing/2014/main" id="{31FE9114-DD3B-0C68-8E5C-D9E884BF7A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8356" y="1513490"/>
              <a:ext cx="4521424" cy="675398"/>
            </a:xfrm>
            <a:prstGeom prst="rect">
              <a:avLst/>
            </a:prstGeom>
          </p:spPr>
        </p:pic>
        <p:sp>
          <p:nvSpPr>
            <p:cNvPr id="7" name="Text Placeholder">
              <a:extLst>
                <a:ext uri="{FF2B5EF4-FFF2-40B4-BE49-F238E27FC236}">
                  <a16:creationId xmlns:a16="http://schemas.microsoft.com/office/drawing/2014/main" id="{BD36B456-3B3F-2012-1D4F-309605D2CB2B}"/>
                </a:ext>
              </a:extLst>
            </p:cNvPr>
            <p:cNvSpPr txBox="1">
              <a:spLocks/>
            </p:cNvSpPr>
            <p:nvPr/>
          </p:nvSpPr>
          <p:spPr>
            <a:xfrm>
              <a:off x="9704512" y="1696109"/>
              <a:ext cx="4295268" cy="27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i="1" dirty="0">
                  <a:latin typeface="Arial" panose="020B0604020202020204" pitchFamily="34" charset="0"/>
                  <a:cs typeface="Arial" panose="020B0604020202020204" pitchFamily="34" charset="0"/>
                </a:rPr>
                <a:t>The Manchester Guardian</a:t>
              </a:r>
              <a:r>
                <a:rPr lang="en-US" sz="1400" dirty="0">
                  <a:latin typeface="Arial" panose="020B0604020202020204" pitchFamily="34" charset="0"/>
                  <a:cs typeface="Arial" panose="020B0604020202020204" pitchFamily="34" charset="0"/>
                </a:rPr>
                <a:t>, 24 December 1841</a:t>
              </a:r>
              <a:endParaRPr lang="en-GB" sz="1400" dirty="0">
                <a:latin typeface="Arial" panose="020B0604020202020204" pitchFamily="34" charset="0"/>
                <a:cs typeface="Arial" panose="020B0604020202020204" pitchFamily="34" charset="0"/>
              </a:endParaRPr>
            </a:p>
          </p:txBody>
        </p:sp>
      </p:grpSp>
      <p:pic>
        <p:nvPicPr>
          <p:cNvPr id="3" name="Picture 2" descr="Close photo of a text advert in a newspaper. ">
            <a:extLst>
              <a:ext uri="{FF2B5EF4-FFF2-40B4-BE49-F238E27FC236}">
                <a16:creationId xmlns:a16="http://schemas.microsoft.com/office/drawing/2014/main" id="{E5A5C42E-7C1D-52B7-6D89-BBBE4FDBB47B}"/>
              </a:ext>
            </a:extLst>
          </p:cNvPr>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bwMode="auto">
          <a:xfrm>
            <a:off x="1368005" y="1605242"/>
            <a:ext cx="9455989" cy="3647516"/>
          </a:xfrm>
          <a:prstGeom prst="rect">
            <a:avLst/>
          </a:prstGeom>
          <a:noFill/>
          <a:ln w="9525">
            <a:noFill/>
            <a:miter lim="800000"/>
            <a:headEnd/>
            <a:tailEnd/>
          </a:ln>
        </p:spPr>
      </p:pic>
    </p:spTree>
    <p:extLst>
      <p:ext uri="{BB962C8B-B14F-4D97-AF65-F5344CB8AC3E}">
        <p14:creationId xmlns:p14="http://schemas.microsoft.com/office/powerpoint/2010/main" val="85181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3C14-4D40-A217-1183-BFD861EB7063}"/>
              </a:ext>
            </a:extLst>
          </p:cNvPr>
          <p:cNvSpPr>
            <a:spLocks noGrp="1"/>
          </p:cNvSpPr>
          <p:nvPr>
            <p:ph type="title"/>
          </p:nvPr>
        </p:nvSpPr>
        <p:spPr/>
        <p:txBody>
          <a:bodyPr/>
          <a:lstStyle/>
          <a:p>
            <a:r>
              <a:rPr lang="en-GB" dirty="0"/>
              <a:t>Interpretations Table</a:t>
            </a:r>
          </a:p>
        </p:txBody>
      </p:sp>
      <p:graphicFrame>
        <p:nvGraphicFramePr>
          <p:cNvPr id="4" name="Table 6" descr="Table">
            <a:extLst>
              <a:ext uri="{FF2B5EF4-FFF2-40B4-BE49-F238E27FC236}">
                <a16:creationId xmlns:a16="http://schemas.microsoft.com/office/drawing/2014/main" id="{1992D36E-AB7B-CB93-8450-15748D94045E}"/>
              </a:ext>
            </a:extLst>
          </p:cNvPr>
          <p:cNvGraphicFramePr>
            <a:graphicFrameLocks noGrp="1"/>
          </p:cNvGraphicFramePr>
          <p:nvPr>
            <p:extLst>
              <p:ext uri="{D42A27DB-BD31-4B8C-83A1-F6EECF244321}">
                <p14:modId xmlns:p14="http://schemas.microsoft.com/office/powerpoint/2010/main" val="1606075079"/>
              </p:ext>
            </p:extLst>
          </p:nvPr>
        </p:nvGraphicFramePr>
        <p:xfrm>
          <a:off x="432352" y="1197638"/>
          <a:ext cx="10621728" cy="5456302"/>
        </p:xfrm>
        <a:graphic>
          <a:graphicData uri="http://schemas.openxmlformats.org/drawingml/2006/table">
            <a:tbl>
              <a:tblPr firstRow="1"/>
              <a:tblGrid>
                <a:gridCol w="1873968">
                  <a:extLst>
                    <a:ext uri="{9D8B030D-6E8A-4147-A177-3AD203B41FA5}">
                      <a16:colId xmlns:a16="http://schemas.microsoft.com/office/drawing/2014/main" val="20000"/>
                    </a:ext>
                  </a:extLst>
                </a:gridCol>
                <a:gridCol w="2915920">
                  <a:extLst>
                    <a:ext uri="{9D8B030D-6E8A-4147-A177-3AD203B41FA5}">
                      <a16:colId xmlns:a16="http://schemas.microsoft.com/office/drawing/2014/main" val="20001"/>
                    </a:ext>
                  </a:extLst>
                </a:gridCol>
                <a:gridCol w="2915920">
                  <a:extLst>
                    <a:ext uri="{9D8B030D-6E8A-4147-A177-3AD203B41FA5}">
                      <a16:colId xmlns:a16="http://schemas.microsoft.com/office/drawing/2014/main" val="20002"/>
                    </a:ext>
                  </a:extLst>
                </a:gridCol>
                <a:gridCol w="2915920">
                  <a:extLst>
                    <a:ext uri="{9D8B030D-6E8A-4147-A177-3AD203B41FA5}">
                      <a16:colId xmlns:a16="http://schemas.microsoft.com/office/drawing/2014/main" val="20003"/>
                    </a:ext>
                  </a:extLst>
                </a:gridCol>
              </a:tblGrid>
              <a:tr h="333048">
                <a:tc>
                  <a:txBody>
                    <a:bodyPr/>
                    <a:lstStyle/>
                    <a:p>
                      <a:pPr algn="l">
                        <a:defRPr/>
                      </a:pPr>
                      <a:r>
                        <a:rPr lang="en-US" sz="1600" b="1" dirty="0">
                          <a:solidFill>
                            <a:srgbClr val="000000"/>
                          </a:solidFill>
                          <a:latin typeface="+mn-lt"/>
                        </a:rPr>
                        <a:t>Question</a:t>
                      </a:r>
                      <a:endParaRPr lang="en-US" sz="1600" b="1"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lnSpc>
                          <a:spcPct val="115000"/>
                        </a:lnSpc>
                        <a:spcAft>
                          <a:spcPts val="1000"/>
                        </a:spcAft>
                      </a:pPr>
                      <a:r>
                        <a:rPr lang="en-US" sz="1600" b="1" dirty="0">
                          <a:effectLst/>
                          <a:latin typeface="+mn-lt"/>
                          <a:ea typeface="Calibri" panose="020F0502020204030204" pitchFamily="34" charset="0"/>
                          <a:cs typeface="Times New Roman" panose="02020603050405020304" pitchFamily="18" charset="0"/>
                        </a:rPr>
                        <a:t>Source 1: Danny Boyle’s interpretation. (Pandemonium)</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lnSpc>
                          <a:spcPct val="115000"/>
                        </a:lnSpc>
                        <a:spcAft>
                          <a:spcPts val="1000"/>
                        </a:spcAft>
                      </a:pPr>
                      <a:r>
                        <a:rPr lang="en-US" sz="1600" b="1" dirty="0">
                          <a:effectLst/>
                          <a:latin typeface="+mn-lt"/>
                          <a:ea typeface="Calibri" panose="020F0502020204030204" pitchFamily="34" charset="0"/>
                          <a:cs typeface="Times New Roman" panose="02020603050405020304" pitchFamily="18" charset="0"/>
                        </a:rPr>
                        <a:t>Source 2: Friedrich Engels’  interpretation</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lnSpc>
                          <a:spcPct val="115000"/>
                        </a:lnSpc>
                        <a:spcAft>
                          <a:spcPts val="1000"/>
                        </a:spcAft>
                      </a:pPr>
                      <a:r>
                        <a:rPr lang="en-US" sz="1600" b="1" dirty="0">
                          <a:effectLst/>
                          <a:latin typeface="+mn-lt"/>
                          <a:ea typeface="Calibri" panose="020F0502020204030204" pitchFamily="34" charset="0"/>
                          <a:cs typeface="Times New Roman" panose="02020603050405020304" pitchFamily="18" charset="0"/>
                        </a:rPr>
                        <a:t>Source 3: Johanna Schopenhauer’s interpretation</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1690646"/>
                  </a:ext>
                </a:extLst>
              </a:tr>
              <a:tr h="522343">
                <a:tc>
                  <a:txBody>
                    <a:bodyPr/>
                    <a:lstStyle/>
                    <a:p>
                      <a:pPr algn="l">
                        <a:lnSpc>
                          <a:spcPct val="115000"/>
                        </a:lnSpc>
                        <a:spcAft>
                          <a:spcPts val="1000"/>
                        </a:spcAft>
                      </a:pPr>
                      <a:r>
                        <a:rPr lang="en-US" sz="1400" b="1" dirty="0">
                          <a:effectLst/>
                          <a:latin typeface="+mn-lt"/>
                          <a:ea typeface="Calibri" panose="020F0502020204030204" pitchFamily="34" charset="0"/>
                          <a:cs typeface="Times New Roman" panose="02020603050405020304" pitchFamily="18" charset="0"/>
                        </a:rPr>
                        <a:t>What does the source tell you about the Industrial Revolution? </a:t>
                      </a:r>
                    </a:p>
                    <a:p>
                      <a:pPr algn="l">
                        <a:lnSpc>
                          <a:spcPct val="115000"/>
                        </a:lnSpc>
                        <a:spcAft>
                          <a:spcPts val="1000"/>
                        </a:spcAft>
                      </a:pPr>
                      <a:r>
                        <a:rPr lang="en-US" sz="1200" b="1" dirty="0">
                          <a:effectLst/>
                          <a:latin typeface="+mn-lt"/>
                          <a:ea typeface="Calibri" panose="020F0502020204030204" pitchFamily="34" charset="0"/>
                          <a:cs typeface="Times New Roman" panose="02020603050405020304" pitchFamily="18" charset="0"/>
                        </a:rPr>
                        <a:t>(What can you see, hear read?)</a:t>
                      </a:r>
                    </a:p>
                    <a:p>
                      <a:pPr algn="l">
                        <a:lnSpc>
                          <a:spcPct val="115000"/>
                        </a:lnSpc>
                        <a:spcAft>
                          <a:spcPts val="1000"/>
                        </a:spcAft>
                      </a:pPr>
                      <a:endParaRPr lang="en-US" sz="1200" b="1" dirty="0">
                        <a:effectLst/>
                        <a:latin typeface="+mn-lt"/>
                        <a:ea typeface="Calibri" panose="020F0502020204030204" pitchFamily="34" charset="0"/>
                        <a:cs typeface="Times New Roman" panose="02020603050405020304" pitchFamily="18" charset="0"/>
                      </a:endParaRPr>
                    </a:p>
                    <a:p>
                      <a:pPr algn="l">
                        <a:lnSpc>
                          <a:spcPct val="115000"/>
                        </a:lnSpc>
                        <a:spcAft>
                          <a:spcPts val="1000"/>
                        </a:spcAft>
                      </a:pPr>
                      <a:endParaRPr lang="en-GB" sz="1200" dirty="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21560">
                <a:tc>
                  <a:txBody>
                    <a:bodyPr/>
                    <a:lstStyle/>
                    <a:p>
                      <a:pPr algn="ctr">
                        <a:lnSpc>
                          <a:spcPct val="115000"/>
                        </a:lnSpc>
                        <a:spcAft>
                          <a:spcPts val="1000"/>
                        </a:spcAft>
                      </a:pPr>
                      <a:r>
                        <a:rPr lang="en-US" sz="1400" b="1" dirty="0">
                          <a:effectLst/>
                          <a:latin typeface="+mn-lt"/>
                          <a:ea typeface="Calibri" panose="020F0502020204030204" pitchFamily="34" charset="0"/>
                          <a:cs typeface="Times New Roman" panose="02020603050405020304" pitchFamily="18" charset="0"/>
                        </a:rPr>
                        <a:t>What interpretation is being given?</a:t>
                      </a:r>
                      <a:endParaRPr lang="en-GB" sz="1400" dirty="0">
                        <a:effectLst/>
                        <a:latin typeface="+mn-lt"/>
                        <a:ea typeface="Calibri" panose="020F0502020204030204" pitchFamily="34" charset="0"/>
                        <a:cs typeface="Times New Roman" panose="02020603050405020304" pitchFamily="18" charset="0"/>
                      </a:endParaRPr>
                    </a:p>
                    <a:p>
                      <a:pPr algn="l">
                        <a:lnSpc>
                          <a:spcPct val="115000"/>
                        </a:lnSpc>
                        <a:spcAft>
                          <a:spcPts val="1000"/>
                        </a:spcAft>
                      </a:pPr>
                      <a:r>
                        <a:rPr lang="en-US" sz="1200" b="1" dirty="0">
                          <a:effectLst/>
                          <a:latin typeface="+mn-lt"/>
                          <a:ea typeface="Calibri" panose="020F0502020204030204" pitchFamily="34" charset="0"/>
                          <a:cs typeface="Times New Roman" panose="02020603050405020304" pitchFamily="18" charset="0"/>
                        </a:rPr>
                        <a:t>(What is the person trying to say about what the Industrial Revolution was like?)</a:t>
                      </a:r>
                    </a:p>
                    <a:p>
                      <a:pPr algn="l">
                        <a:lnSpc>
                          <a:spcPct val="115000"/>
                        </a:lnSpc>
                        <a:spcAft>
                          <a:spcPts val="1000"/>
                        </a:spcAft>
                      </a:pPr>
                      <a:endParaRPr lang="en-US" sz="1200" b="1" dirty="0">
                        <a:effectLst/>
                        <a:latin typeface="+mn-lt"/>
                        <a:ea typeface="Calibri" panose="020F0502020204030204" pitchFamily="34" charset="0"/>
                        <a:cs typeface="Times New Roman" panose="02020603050405020304" pitchFamily="18" charset="0"/>
                      </a:endParaRPr>
                    </a:p>
                    <a:p>
                      <a:pPr algn="l">
                        <a:lnSpc>
                          <a:spcPct val="115000"/>
                        </a:lnSpc>
                        <a:spcAft>
                          <a:spcPts val="1000"/>
                        </a:spcAft>
                      </a:pPr>
                      <a:endParaRPr lang="en-GB" sz="1200" dirty="0">
                        <a:effectLst/>
                        <a:latin typeface="+mn-lt"/>
                        <a:ea typeface="Calibri" panose="020F0502020204030204" pitchFamily="34" charset="0"/>
                        <a:cs typeface="Times New Roman" panose="02020603050405020304" pitchFamily="18" charset="0"/>
                      </a:endParaRPr>
                    </a:p>
                    <a:p>
                      <a:pPr algn="l">
                        <a:lnSpc>
                          <a:spcPct val="115000"/>
                        </a:lnSpc>
                        <a:spcAft>
                          <a:spcPts val="1000"/>
                        </a:spcAft>
                      </a:pPr>
                      <a:endParaRPr lang="en-GB" sz="1200" dirty="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553709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16</a:t>
            </a:r>
          </a:p>
        </p:txBody>
      </p:sp>
      <p:grpSp>
        <p:nvGrpSpPr>
          <p:cNvPr id="5" name="Washi" descr="Washi tape">
            <a:extLst>
              <a:ext uri="{FF2B5EF4-FFF2-40B4-BE49-F238E27FC236}">
                <a16:creationId xmlns:a16="http://schemas.microsoft.com/office/drawing/2014/main" id="{8B8A722D-9D2B-45E6-03D0-3B6719E346D2}"/>
              </a:ext>
            </a:extLst>
          </p:cNvPr>
          <p:cNvGrpSpPr/>
          <p:nvPr/>
        </p:nvGrpSpPr>
        <p:grpSpPr>
          <a:xfrm>
            <a:off x="3266742" y="5817476"/>
            <a:ext cx="4521424" cy="675398"/>
            <a:chOff x="9478356" y="1513490"/>
            <a:chExt cx="4521424" cy="675398"/>
          </a:xfrm>
        </p:grpSpPr>
        <p:pic>
          <p:nvPicPr>
            <p:cNvPr id="6" name="Picture 5">
              <a:extLst>
                <a:ext uri="{FF2B5EF4-FFF2-40B4-BE49-F238E27FC236}">
                  <a16:creationId xmlns:a16="http://schemas.microsoft.com/office/drawing/2014/main" id="{31FE9114-DD3B-0C68-8E5C-D9E884BF7A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8356" y="1513490"/>
              <a:ext cx="4521424" cy="675398"/>
            </a:xfrm>
            <a:prstGeom prst="rect">
              <a:avLst/>
            </a:prstGeom>
          </p:spPr>
        </p:pic>
        <p:sp>
          <p:nvSpPr>
            <p:cNvPr id="7" name="Text Placeholder">
              <a:extLst>
                <a:ext uri="{FF2B5EF4-FFF2-40B4-BE49-F238E27FC236}">
                  <a16:creationId xmlns:a16="http://schemas.microsoft.com/office/drawing/2014/main" id="{BD36B456-3B3F-2012-1D4F-309605D2CB2B}"/>
                </a:ext>
              </a:extLst>
            </p:cNvPr>
            <p:cNvSpPr txBox="1">
              <a:spLocks/>
            </p:cNvSpPr>
            <p:nvPr/>
          </p:nvSpPr>
          <p:spPr>
            <a:xfrm>
              <a:off x="9704512" y="1696109"/>
              <a:ext cx="4295268" cy="27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i="1" dirty="0">
                  <a:latin typeface="Arial" panose="020B0604020202020204" pitchFamily="34" charset="0"/>
                  <a:cs typeface="Arial" panose="020B0604020202020204" pitchFamily="34" charset="0"/>
                </a:rPr>
                <a:t>The Manchester Guardian</a:t>
              </a:r>
              <a:r>
                <a:rPr lang="en-US" sz="1400" dirty="0">
                  <a:latin typeface="Arial" panose="020B0604020202020204" pitchFamily="34" charset="0"/>
                  <a:cs typeface="Arial" panose="020B0604020202020204" pitchFamily="34" charset="0"/>
                </a:rPr>
                <a:t>, 24 December 1841</a:t>
              </a:r>
              <a:endParaRPr lang="en-GB" sz="1400" dirty="0">
                <a:latin typeface="Arial" panose="020B0604020202020204" pitchFamily="34" charset="0"/>
                <a:cs typeface="Arial" panose="020B0604020202020204" pitchFamily="34" charset="0"/>
              </a:endParaRPr>
            </a:p>
          </p:txBody>
        </p:sp>
      </p:grpSp>
      <p:pic>
        <p:nvPicPr>
          <p:cNvPr id="4" name="Picture 3" descr="Close photo of a text advert in a newspaper. ">
            <a:extLst>
              <a:ext uri="{FF2B5EF4-FFF2-40B4-BE49-F238E27FC236}">
                <a16:creationId xmlns:a16="http://schemas.microsoft.com/office/drawing/2014/main" id="{77D4C0EA-999B-8980-82B9-CEF65D50A974}"/>
              </a:ext>
            </a:extLst>
          </p:cNvPr>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l="-1"/>
          <a:stretch/>
        </p:blipFill>
        <p:spPr bwMode="auto">
          <a:xfrm>
            <a:off x="1766828" y="1341689"/>
            <a:ext cx="7605772" cy="4090610"/>
          </a:xfrm>
          <a:prstGeom prst="rect">
            <a:avLst/>
          </a:prstGeom>
          <a:noFill/>
          <a:ln w="9525">
            <a:noFill/>
            <a:miter lim="800000"/>
            <a:headEnd/>
            <a:tailEnd/>
          </a:ln>
        </p:spPr>
      </p:pic>
    </p:spTree>
    <p:extLst>
      <p:ext uri="{BB962C8B-B14F-4D97-AF65-F5344CB8AC3E}">
        <p14:creationId xmlns:p14="http://schemas.microsoft.com/office/powerpoint/2010/main" val="27852370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17</a:t>
            </a:r>
          </a:p>
        </p:txBody>
      </p:sp>
      <p:grpSp>
        <p:nvGrpSpPr>
          <p:cNvPr id="5" name="Washi" descr="Washi tape">
            <a:extLst>
              <a:ext uri="{FF2B5EF4-FFF2-40B4-BE49-F238E27FC236}">
                <a16:creationId xmlns:a16="http://schemas.microsoft.com/office/drawing/2014/main" id="{8B8A722D-9D2B-45E6-03D0-3B6719E346D2}"/>
              </a:ext>
            </a:extLst>
          </p:cNvPr>
          <p:cNvGrpSpPr/>
          <p:nvPr/>
        </p:nvGrpSpPr>
        <p:grpSpPr>
          <a:xfrm>
            <a:off x="3266742" y="5817476"/>
            <a:ext cx="4521424" cy="675398"/>
            <a:chOff x="9478356" y="1513490"/>
            <a:chExt cx="4521424" cy="675398"/>
          </a:xfrm>
        </p:grpSpPr>
        <p:pic>
          <p:nvPicPr>
            <p:cNvPr id="6" name="Picture 5">
              <a:extLst>
                <a:ext uri="{FF2B5EF4-FFF2-40B4-BE49-F238E27FC236}">
                  <a16:creationId xmlns:a16="http://schemas.microsoft.com/office/drawing/2014/main" id="{31FE9114-DD3B-0C68-8E5C-D9E884BF7A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8356" y="1513490"/>
              <a:ext cx="4521424" cy="675398"/>
            </a:xfrm>
            <a:prstGeom prst="rect">
              <a:avLst/>
            </a:prstGeom>
          </p:spPr>
        </p:pic>
        <p:sp>
          <p:nvSpPr>
            <p:cNvPr id="7" name="Text Placeholder">
              <a:extLst>
                <a:ext uri="{FF2B5EF4-FFF2-40B4-BE49-F238E27FC236}">
                  <a16:creationId xmlns:a16="http://schemas.microsoft.com/office/drawing/2014/main" id="{BD36B456-3B3F-2012-1D4F-309605D2CB2B}"/>
                </a:ext>
              </a:extLst>
            </p:cNvPr>
            <p:cNvSpPr txBox="1">
              <a:spLocks/>
            </p:cNvSpPr>
            <p:nvPr/>
          </p:nvSpPr>
          <p:spPr>
            <a:xfrm>
              <a:off x="9704512" y="1696109"/>
              <a:ext cx="4295268" cy="27458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i="1" dirty="0">
                  <a:latin typeface="Arial" panose="020B0604020202020204" pitchFamily="34" charset="0"/>
                  <a:cs typeface="Arial" panose="020B0604020202020204" pitchFamily="34" charset="0"/>
                </a:rPr>
                <a:t>The Manchester Guardian</a:t>
              </a:r>
              <a:r>
                <a:rPr lang="en-US" sz="1400" dirty="0">
                  <a:latin typeface="Arial" panose="020B0604020202020204" pitchFamily="34" charset="0"/>
                  <a:cs typeface="Arial" panose="020B0604020202020204" pitchFamily="34" charset="0"/>
                </a:rPr>
                <a:t>, 24 December 1841</a:t>
              </a:r>
              <a:endParaRPr lang="en-GB" sz="1400" dirty="0">
                <a:latin typeface="Arial" panose="020B0604020202020204" pitchFamily="34" charset="0"/>
                <a:cs typeface="Arial" panose="020B0604020202020204" pitchFamily="34" charset="0"/>
              </a:endParaRPr>
            </a:p>
          </p:txBody>
        </p:sp>
      </p:grpSp>
      <p:pic>
        <p:nvPicPr>
          <p:cNvPr id="3" name="Picture 2" descr="Close photo of a text advert in a newspaper. ">
            <a:extLst>
              <a:ext uri="{FF2B5EF4-FFF2-40B4-BE49-F238E27FC236}">
                <a16:creationId xmlns:a16="http://schemas.microsoft.com/office/drawing/2014/main" id="{448A9D39-F2FE-E674-6751-A0129B10B811}"/>
              </a:ext>
            </a:extLst>
          </p:cNvPr>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bwMode="auto">
          <a:xfrm rot="5400000">
            <a:off x="3465028" y="1020385"/>
            <a:ext cx="4124851" cy="5032936"/>
          </a:xfrm>
          <a:prstGeom prst="rect">
            <a:avLst/>
          </a:prstGeom>
          <a:noFill/>
          <a:ln w="9525">
            <a:noFill/>
            <a:miter lim="800000"/>
            <a:headEnd/>
            <a:tailEnd/>
          </a:ln>
        </p:spPr>
      </p:pic>
    </p:spTree>
    <p:extLst>
      <p:ext uri="{BB962C8B-B14F-4D97-AF65-F5344CB8AC3E}">
        <p14:creationId xmlns:p14="http://schemas.microsoft.com/office/powerpoint/2010/main" val="6139383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18</a:t>
            </a:r>
          </a:p>
        </p:txBody>
      </p:sp>
      <p:pic>
        <p:nvPicPr>
          <p:cNvPr id="9" name="Picture 8" descr="Close photo of a text advert in a newspaper. ">
            <a:extLst>
              <a:ext uri="{FF2B5EF4-FFF2-40B4-BE49-F238E27FC236}">
                <a16:creationId xmlns:a16="http://schemas.microsoft.com/office/drawing/2014/main" id="{1F08BA24-232A-A463-D152-6D925D5C5772}"/>
              </a:ext>
            </a:extLst>
          </p:cNvPr>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bwMode="auto">
          <a:xfrm rot="5400000">
            <a:off x="1384489" y="661820"/>
            <a:ext cx="3457041" cy="5534360"/>
          </a:xfrm>
          <a:prstGeom prst="rect">
            <a:avLst/>
          </a:prstGeom>
          <a:noFill/>
          <a:ln w="9525">
            <a:noFill/>
            <a:miter lim="800000"/>
            <a:headEnd/>
            <a:tailEnd/>
          </a:ln>
        </p:spPr>
      </p:pic>
      <p:sp>
        <p:nvSpPr>
          <p:cNvPr id="8" name="TextBox 7">
            <a:extLst>
              <a:ext uri="{FF2B5EF4-FFF2-40B4-BE49-F238E27FC236}">
                <a16:creationId xmlns:a16="http://schemas.microsoft.com/office/drawing/2014/main" id="{5617E937-4A5A-28AE-CAC4-6CD05D8D8B50}"/>
              </a:ext>
            </a:extLst>
          </p:cNvPr>
          <p:cNvSpPr txBox="1"/>
          <p:nvPr/>
        </p:nvSpPr>
        <p:spPr>
          <a:xfrm>
            <a:off x="6038453" y="3429000"/>
            <a:ext cx="2549562" cy="1200329"/>
          </a:xfrm>
          <a:prstGeom prst="rect">
            <a:avLst/>
          </a:prstGeom>
          <a:noFill/>
        </p:spPr>
        <p:txBody>
          <a:bodyPr wrap="square">
            <a:spAutoFit/>
          </a:bodyPr>
          <a:lstStyle/>
          <a:p>
            <a:pPr algn="ctr"/>
            <a:r>
              <a:rPr lang="en-GB" sz="2400" dirty="0">
                <a:latin typeface="Arial" panose="020B0604020202020204" pitchFamily="34" charset="0"/>
                <a:cs typeface="Arial" panose="020B0604020202020204" pitchFamily="34" charset="0"/>
              </a:rPr>
              <a:t>What are the similarities and differences?</a:t>
            </a:r>
          </a:p>
        </p:txBody>
      </p:sp>
      <p:pic>
        <p:nvPicPr>
          <p:cNvPr id="10" name="Picture 2" descr="An advert image for MacDonalds, with their logo, tag line and pictures of burgers on a red gradient background.">
            <a:hlinkClick r:id="rId5"/>
            <a:extLst>
              <a:ext uri="{FF2B5EF4-FFF2-40B4-BE49-F238E27FC236}">
                <a16:creationId xmlns:a16="http://schemas.microsoft.com/office/drawing/2014/main" id="{1D0DA05F-3A94-F5BC-510D-36F1DFAE0C3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46278" y="2900808"/>
            <a:ext cx="2264921" cy="3457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118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Challenging traditional interpretations - a focus on shopping! </a:t>
            </a:r>
            <a:r>
              <a:rPr lang="en-GB" sz="3200" b="1" dirty="0">
                <a:solidFill>
                  <a:schemeClr val="bg1"/>
                </a:solidFill>
                <a:latin typeface="Arial" panose="020B0604020202020204" pitchFamily="34" charset="0"/>
                <a:cs typeface="Arial" panose="020B0604020202020204" pitchFamily="34" charset="0"/>
              </a:rPr>
              <a:t>19</a:t>
            </a:r>
          </a:p>
        </p:txBody>
      </p:sp>
      <p:pic>
        <p:nvPicPr>
          <p:cNvPr id="4" name="Picture 11" descr="Decorative shape">
            <a:extLst>
              <a:ext uri="{FF2B5EF4-FFF2-40B4-BE49-F238E27FC236}">
                <a16:creationId xmlns:a16="http://schemas.microsoft.com/office/drawing/2014/main" id="{9148DE1A-55D8-ED65-E8DD-B7B7C7553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885" y="1191554"/>
            <a:ext cx="10789107" cy="3940516"/>
          </a:xfrm>
          <a:prstGeom prst="rect">
            <a:avLst/>
          </a:prstGeom>
        </p:spPr>
      </p:pic>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1021435" y="1637867"/>
            <a:ext cx="9717511" cy="3206613"/>
          </a:xfrm>
        </p:spPr>
        <p:txBody>
          <a:bodyPr/>
          <a:lstStyle/>
          <a:p>
            <a:r>
              <a:rPr lang="en-GB" sz="2400" dirty="0">
                <a:latin typeface="Arial" panose="020B0604020202020204" pitchFamily="34" charset="0"/>
                <a:cs typeface="Arial" panose="020B0604020202020204" pitchFamily="34" charset="0"/>
              </a:rPr>
              <a:t>Class discussion:</a:t>
            </a:r>
          </a:p>
          <a:p>
            <a:r>
              <a:rPr lang="en-GB" sz="2400" b="1" dirty="0">
                <a:latin typeface="Arial" panose="020B0604020202020204" pitchFamily="34" charset="0"/>
                <a:cs typeface="Arial" panose="020B0604020202020204" pitchFamily="34" charset="0"/>
              </a:rPr>
              <a:t>What do the adverts and accounts tell us about Manchester during the Industrial Revolution? </a:t>
            </a:r>
          </a:p>
          <a:p>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To what extent do these adverts support traditional interpretations of large-scale mill production, extremes of wealth and poverty and poor living and working conditions for the less well-off?</a:t>
            </a:r>
          </a:p>
          <a:p>
            <a:endParaRPr lang="en-US" dirty="0"/>
          </a:p>
        </p:txBody>
      </p:sp>
      <p:grpSp>
        <p:nvGrpSpPr>
          <p:cNvPr id="5" name="Class discussion">
            <a:extLst>
              <a:ext uri="{FF2B5EF4-FFF2-40B4-BE49-F238E27FC236}">
                <a16:creationId xmlns:a16="http://schemas.microsoft.com/office/drawing/2014/main" id="{FA2BFAFD-D6FA-DF05-C9F5-7E3EAE2452E9}"/>
              </a:ext>
              <a:ext uri="{C183D7F6-B498-43B3-948B-1728B52AA6E4}">
                <adec:decorative xmlns:adec="http://schemas.microsoft.com/office/drawing/2017/decorative" val="1"/>
              </a:ext>
            </a:extLst>
          </p:cNvPr>
          <p:cNvGrpSpPr/>
          <p:nvPr/>
        </p:nvGrpSpPr>
        <p:grpSpPr>
          <a:xfrm>
            <a:off x="1021008" y="5053102"/>
            <a:ext cx="4375788" cy="1795906"/>
            <a:chOff x="4861119" y="126573"/>
            <a:chExt cx="4375788" cy="1795906"/>
          </a:xfrm>
        </p:grpSpPr>
        <p:sp>
          <p:nvSpPr>
            <p:cNvPr id="6" name="Washi">
              <a:extLst>
                <a:ext uri="{FF2B5EF4-FFF2-40B4-BE49-F238E27FC236}">
                  <a16:creationId xmlns:a16="http://schemas.microsoft.com/office/drawing/2014/main" id="{FDA33054-6F28-197B-E09C-FF22715A81CD}"/>
                </a:ext>
                <a:ext uri="{C183D7F6-B498-43B3-948B-1728B52AA6E4}">
                  <adec:decorative xmlns:adec="http://schemas.microsoft.com/office/drawing/2017/decorative" val="1"/>
                </a:ext>
              </a:extLst>
            </p:cNvPr>
            <p:cNvSpPr/>
            <p:nvPr/>
          </p:nvSpPr>
          <p:spPr>
            <a:xfrm>
              <a:off x="5951538" y="1353621"/>
              <a:ext cx="2233239"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455769C4-6BDA-AB38-7148-B6B71D50E841}"/>
                </a:ext>
              </a:extLst>
            </p:cNvPr>
            <p:cNvSpPr txBox="1">
              <a:spLocks/>
            </p:cNvSpPr>
            <p:nvPr/>
          </p:nvSpPr>
          <p:spPr>
            <a:xfrm>
              <a:off x="6056104" y="1503895"/>
              <a:ext cx="2115067" cy="293377"/>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Class discussion</a:t>
              </a:r>
            </a:p>
          </p:txBody>
        </p:sp>
        <p:pic>
          <p:nvPicPr>
            <p:cNvPr id="8" name="Icon" descr="Class discussion character icon">
              <a:extLst>
                <a:ext uri="{FF2B5EF4-FFF2-40B4-BE49-F238E27FC236}">
                  <a16:creationId xmlns:a16="http://schemas.microsoft.com/office/drawing/2014/main" id="{7F356A4B-B9F8-2491-1B70-3618AAC48967}"/>
                </a:ext>
              </a:extLst>
            </p:cNvPr>
            <p:cNvPicPr>
              <a:picLocks noChangeAspect="1"/>
            </p:cNvPicPr>
            <p:nvPr/>
          </p:nvPicPr>
          <p:blipFill>
            <a:blip r:embed="rId4"/>
            <a:stretch>
              <a:fillRect/>
            </a:stretch>
          </p:blipFill>
          <p:spPr>
            <a:xfrm>
              <a:off x="4861119" y="126573"/>
              <a:ext cx="4375788" cy="1349386"/>
            </a:xfrm>
            <a:prstGeom prst="rect">
              <a:avLst/>
            </a:prstGeom>
          </p:spPr>
        </p:pic>
      </p:grpSp>
    </p:spTree>
    <p:extLst>
      <p:ext uri="{BB962C8B-B14F-4D97-AF65-F5344CB8AC3E}">
        <p14:creationId xmlns:p14="http://schemas.microsoft.com/office/powerpoint/2010/main" val="4987945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5: What conclusions can we draw?</a:t>
            </a:r>
          </a:p>
        </p:txBody>
      </p:sp>
      <p:pic>
        <p:nvPicPr>
          <p:cNvPr id="4" name="Picture 11" descr="Decorative shape">
            <a:extLst>
              <a:ext uri="{FF2B5EF4-FFF2-40B4-BE49-F238E27FC236}">
                <a16:creationId xmlns:a16="http://schemas.microsoft.com/office/drawing/2014/main" id="{9148DE1A-55D8-ED65-E8DD-B7B7C75534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885" y="1351574"/>
            <a:ext cx="10789107" cy="3669246"/>
          </a:xfrm>
          <a:prstGeom prst="rect">
            <a:avLst/>
          </a:prstGeom>
        </p:spPr>
      </p:pic>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1021008" y="1685760"/>
            <a:ext cx="9717511" cy="3000873"/>
          </a:xfrm>
        </p:spPr>
        <p:txBody>
          <a:bodyPr/>
          <a:lstStyle/>
          <a:p>
            <a:r>
              <a:rPr lang="en-GB" sz="2400" dirty="0">
                <a:latin typeface="Arial" panose="020B0604020202020204" pitchFamily="34" charset="0"/>
                <a:cs typeface="Arial" panose="020B0604020202020204" pitchFamily="34" charset="0"/>
              </a:rPr>
              <a:t>Taking into account all you now know; look again at the “rich and poor spectrum” you created in Lesson 2. </a:t>
            </a:r>
          </a:p>
          <a:p>
            <a:pPr marL="457189" indent="-457189">
              <a:buFont typeface="Arial" pitchFamily="34" charset="0"/>
              <a:buChar char="•"/>
            </a:pPr>
            <a:r>
              <a:rPr lang="en-GB" sz="2400" b="1" dirty="0">
                <a:latin typeface="Arial" panose="020B0604020202020204" pitchFamily="34" charset="0"/>
                <a:cs typeface="Arial" panose="020B0604020202020204" pitchFamily="34" charset="0"/>
              </a:rPr>
              <a:t>Where would you place the Thomas Street families on the Spectrum?</a:t>
            </a:r>
          </a:p>
          <a:p>
            <a:pPr marL="457189" indent="-457189">
              <a:buFont typeface="Arial" pitchFamily="34" charset="0"/>
              <a:buChar char="•"/>
            </a:pPr>
            <a:r>
              <a:rPr lang="en-GB" sz="2400" b="1" dirty="0">
                <a:latin typeface="Arial" panose="020B0604020202020204" pitchFamily="34" charset="0"/>
                <a:cs typeface="Arial" panose="020B0604020202020204" pitchFamily="34" charset="0"/>
              </a:rPr>
              <a:t>How far do the Thomas Street families challenge traditional interpretations of the Industrial Revolution and wealth and poverty during the period?</a:t>
            </a:r>
          </a:p>
          <a:p>
            <a:endParaRPr lang="en-US" dirty="0"/>
          </a:p>
        </p:txBody>
      </p:sp>
      <p:grpSp>
        <p:nvGrpSpPr>
          <p:cNvPr id="5" name="Class discussion">
            <a:extLst>
              <a:ext uri="{FF2B5EF4-FFF2-40B4-BE49-F238E27FC236}">
                <a16:creationId xmlns:a16="http://schemas.microsoft.com/office/drawing/2014/main" id="{FA2BFAFD-D6FA-DF05-C9F5-7E3EAE2452E9}"/>
              </a:ext>
              <a:ext uri="{C183D7F6-B498-43B3-948B-1728B52AA6E4}">
                <adec:decorative xmlns:adec="http://schemas.microsoft.com/office/drawing/2017/decorative" val="1"/>
              </a:ext>
            </a:extLst>
          </p:cNvPr>
          <p:cNvGrpSpPr/>
          <p:nvPr/>
        </p:nvGrpSpPr>
        <p:grpSpPr>
          <a:xfrm>
            <a:off x="1834582" y="5062094"/>
            <a:ext cx="4375788" cy="1795906"/>
            <a:chOff x="4861119" y="126573"/>
            <a:chExt cx="4375788" cy="1795906"/>
          </a:xfrm>
        </p:grpSpPr>
        <p:sp>
          <p:nvSpPr>
            <p:cNvPr id="6" name="Washi">
              <a:extLst>
                <a:ext uri="{FF2B5EF4-FFF2-40B4-BE49-F238E27FC236}">
                  <a16:creationId xmlns:a16="http://schemas.microsoft.com/office/drawing/2014/main" id="{FDA33054-6F28-197B-E09C-FF22715A81CD}"/>
                </a:ext>
                <a:ext uri="{C183D7F6-B498-43B3-948B-1728B52AA6E4}">
                  <adec:decorative xmlns:adec="http://schemas.microsoft.com/office/drawing/2017/decorative" val="1"/>
                </a:ext>
              </a:extLst>
            </p:cNvPr>
            <p:cNvSpPr/>
            <p:nvPr/>
          </p:nvSpPr>
          <p:spPr>
            <a:xfrm>
              <a:off x="5951538" y="1353621"/>
              <a:ext cx="2233239"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455769C4-6BDA-AB38-7148-B6B71D50E841}"/>
                </a:ext>
              </a:extLst>
            </p:cNvPr>
            <p:cNvSpPr txBox="1">
              <a:spLocks/>
            </p:cNvSpPr>
            <p:nvPr/>
          </p:nvSpPr>
          <p:spPr>
            <a:xfrm>
              <a:off x="6056104" y="1503895"/>
              <a:ext cx="2115067" cy="293377"/>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Class discussion</a:t>
              </a:r>
            </a:p>
          </p:txBody>
        </p:sp>
        <p:pic>
          <p:nvPicPr>
            <p:cNvPr id="8" name="Icon" descr="Class discussion character icon">
              <a:extLst>
                <a:ext uri="{FF2B5EF4-FFF2-40B4-BE49-F238E27FC236}">
                  <a16:creationId xmlns:a16="http://schemas.microsoft.com/office/drawing/2014/main" id="{7F356A4B-B9F8-2491-1B70-3618AAC48967}"/>
                </a:ext>
              </a:extLst>
            </p:cNvPr>
            <p:cNvPicPr>
              <a:picLocks noChangeAspect="1"/>
            </p:cNvPicPr>
            <p:nvPr/>
          </p:nvPicPr>
          <p:blipFill>
            <a:blip r:embed="rId4"/>
            <a:stretch>
              <a:fillRect/>
            </a:stretch>
          </p:blipFill>
          <p:spPr>
            <a:xfrm>
              <a:off x="4861119" y="126573"/>
              <a:ext cx="4375788" cy="1349386"/>
            </a:xfrm>
            <a:prstGeom prst="rect">
              <a:avLst/>
            </a:prstGeom>
          </p:spPr>
        </p:pic>
      </p:grpSp>
    </p:spTree>
    <p:extLst>
      <p:ext uri="{BB962C8B-B14F-4D97-AF65-F5344CB8AC3E}">
        <p14:creationId xmlns:p14="http://schemas.microsoft.com/office/powerpoint/2010/main" val="16308005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50353" y="381000"/>
            <a:ext cx="10996613" cy="1369081"/>
          </a:xfrm>
        </p:spPr>
        <p:txBody>
          <a:bodyPr>
            <a:noAutofit/>
          </a:bodyPr>
          <a:lstStyle/>
          <a:p>
            <a:pPr>
              <a:defRPr/>
            </a:pPr>
            <a:r>
              <a:rPr lang="en-GB" sz="3200" b="1" dirty="0">
                <a:latin typeface="Arial" panose="020B0604020202020204" pitchFamily="34" charset="0"/>
                <a:cs typeface="Arial" panose="020B0604020202020204" pitchFamily="34" charset="0"/>
              </a:rPr>
              <a:t>Lesson 6: Mills and Factories were the only basis for the Industrial Revolution in Manchester? To what extent do you agree with this statement?</a:t>
            </a:r>
          </a:p>
        </p:txBody>
      </p:sp>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350353" y="2286000"/>
            <a:ext cx="10996613" cy="3799490"/>
          </a:xfrm>
        </p:spPr>
        <p:txBody>
          <a:bodyPr/>
          <a:lstStyle/>
          <a:p>
            <a:pPr marL="0" indent="0">
              <a:buNone/>
            </a:pPr>
            <a:r>
              <a:rPr lang="en-GB" sz="2400" b="1" dirty="0">
                <a:latin typeface="Arial" panose="020B0604020202020204" pitchFamily="34" charset="0"/>
                <a:cs typeface="Arial" panose="020B0604020202020204" pitchFamily="34" charset="0"/>
              </a:rPr>
              <a:t>Learning Aims and Outcomes</a:t>
            </a:r>
          </a:p>
          <a:p>
            <a:pPr marL="0" indent="0">
              <a:buNone/>
            </a:pPr>
            <a:endParaRPr lang="en-GB" sz="24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To reach conclusions and make judgments about the extent to which the traditional interpretation of Manchester during the Industrial Revolution reflects a complete and accurate picture of the city during this period.</a:t>
            </a:r>
          </a:p>
          <a:p>
            <a:endParaRPr lang="en-GB" sz="24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6733283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D6DD0-7D6F-9B17-9729-1726962C099C}"/>
              </a:ext>
            </a:extLst>
          </p:cNvPr>
          <p:cNvSpPr>
            <a:spLocks noGrp="1"/>
          </p:cNvSpPr>
          <p:nvPr>
            <p:ph type="title"/>
          </p:nvPr>
        </p:nvSpPr>
        <p:spPr/>
        <p:txBody>
          <a:bodyPr>
            <a:normAutofit fontScale="90000"/>
          </a:bodyPr>
          <a:lstStyle/>
          <a:p>
            <a:r>
              <a:rPr lang="en-GB" sz="3200" b="1" dirty="0">
                <a:latin typeface="Arial" panose="020B0604020202020204" pitchFamily="34" charset="0"/>
                <a:cs typeface="Arial" panose="020B0604020202020204" pitchFamily="34" charset="0"/>
              </a:rPr>
              <a:t>Lesson 6: Mills and Factories were the only basis for the Industrial Revolution in Manchester? </a:t>
            </a:r>
            <a:endParaRPr lang="en-US" dirty="0"/>
          </a:p>
        </p:txBody>
      </p:sp>
      <p:sp>
        <p:nvSpPr>
          <p:cNvPr id="3" name="Content Placeholder 2">
            <a:extLst>
              <a:ext uri="{FF2B5EF4-FFF2-40B4-BE49-F238E27FC236}">
                <a16:creationId xmlns:a16="http://schemas.microsoft.com/office/drawing/2014/main" id="{B2CCB6BF-9F52-BAF7-8CA3-5AEB2D33493B}"/>
              </a:ext>
            </a:extLst>
          </p:cNvPr>
          <p:cNvSpPr>
            <a:spLocks noGrp="1"/>
          </p:cNvSpPr>
          <p:nvPr>
            <p:ph idx="1"/>
          </p:nvPr>
        </p:nvSpPr>
        <p:spPr>
          <a:xfrm>
            <a:off x="685800" y="1651000"/>
            <a:ext cx="4718972" cy="4841874"/>
          </a:xfrm>
        </p:spPr>
        <p:txBody>
          <a:bodyPr/>
          <a:lstStyle/>
          <a:p>
            <a:r>
              <a:rPr lang="en-GB" sz="2400" b="1" i="1" dirty="0">
                <a:latin typeface="Arial" panose="020B0604020202020204" pitchFamily="34" charset="0"/>
                <a:ea typeface="Calibri"/>
                <a:cs typeface="Arial" panose="020B0604020202020204" pitchFamily="34" charset="0"/>
              </a:rPr>
              <a:t>What do other historians think?</a:t>
            </a:r>
            <a:endParaRPr lang="en-GB" sz="2400" b="1" i="1" dirty="0">
              <a:ea typeface="Calibri"/>
              <a:cs typeface="Times New Roman"/>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The Manchester region and the Industrial Revolution</a:t>
            </a:r>
            <a:endParaRPr lang="en-GB"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By Professor Hannah Barker (2016). Hannah is a professor at the University of Manchester. Her research focuses on the era of the industrial revolution in Britain and on the north of England in particular. </a:t>
            </a:r>
            <a:endParaRPr lang="en-GB" sz="2400" dirty="0">
              <a:latin typeface="Arial" panose="020B0604020202020204" pitchFamily="34" charset="0"/>
              <a:cs typeface="Arial" panose="020B0604020202020204" pitchFamily="34" charset="0"/>
            </a:endParaRPr>
          </a:p>
        </p:txBody>
      </p:sp>
      <p:pic>
        <p:nvPicPr>
          <p:cNvPr id="5" name="Picture 4" descr="Photo of a white female with dark brown short hair, standing behind a microphone in a room. ">
            <a:extLst>
              <a:ext uri="{FF2B5EF4-FFF2-40B4-BE49-F238E27FC236}">
                <a16:creationId xmlns:a16="http://schemas.microsoft.com/office/drawing/2014/main" id="{4A9BF54E-420F-6E7F-26A2-90C7C54D46E0}"/>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6322465" y="1303495"/>
            <a:ext cx="4443507" cy="3928306"/>
          </a:xfrm>
          <a:prstGeom prst="rect">
            <a:avLst/>
          </a:prstGeom>
          <a:noFill/>
          <a:ln>
            <a:noFill/>
          </a:ln>
        </p:spPr>
      </p:pic>
      <p:pic>
        <p:nvPicPr>
          <p:cNvPr id="10" name="3.wav" descr="Audio button">
            <a:hlinkClick r:id="" action="ppaction://media"/>
            <a:extLst>
              <a:ext uri="{FF2B5EF4-FFF2-40B4-BE49-F238E27FC236}">
                <a16:creationId xmlns:a16="http://schemas.microsoft.com/office/drawing/2014/main" id="{BD29E200-F48C-4C3B-3101-DF026B8A7468}"/>
              </a:ext>
            </a:extLst>
          </p:cNvPr>
          <p:cNvPicPr>
            <a:picLocks noChangeAspect="1"/>
          </p:cNvPicPr>
          <p:nvPr>
            <a:audioFile r:link="rId2"/>
            <p:custDataLst>
              <p:tags r:id="rId3"/>
            </p:custDataLst>
            <p:extLst>
              <p:ext uri="{DAA4B4D4-6D71-4841-9C94-3DE7FCFB9230}">
                <p14:media xmlns:p14="http://schemas.microsoft.com/office/powerpoint/2010/main" r:embed="rId1">
                  <p14:bmkLst>
                    <p14:bmk name="300:00:00.0" time="0"/>
                    <p14:bmk name="300:01:48.0" time="108000"/>
                  </p14:bmkLst>
                </p14:media>
              </p:ext>
            </p:extLst>
          </p:nvPr>
        </p:nvPicPr>
        <p:blipFill>
          <a:blip r:embed="rId8"/>
          <a:stretch>
            <a:fillRect/>
          </a:stretch>
        </p:blipFill>
        <p:spPr>
          <a:xfrm>
            <a:off x="6821980" y="5618181"/>
            <a:ext cx="528674" cy="704899"/>
          </a:xfrm>
          <a:prstGeom prst="rect">
            <a:avLst/>
          </a:prstGeom>
        </p:spPr>
      </p:pic>
      <p:grpSp>
        <p:nvGrpSpPr>
          <p:cNvPr id="6" name="Post-It">
            <a:extLst>
              <a:ext uri="{FF2B5EF4-FFF2-40B4-BE49-F238E27FC236}">
                <a16:creationId xmlns:a16="http://schemas.microsoft.com/office/drawing/2014/main" id="{05762E2A-4B0E-B570-0F29-487626514B37}"/>
              </a:ext>
              <a:ext uri="{C183D7F6-B498-43B3-948B-1728B52AA6E4}">
                <adec:decorative xmlns:adec="http://schemas.microsoft.com/office/drawing/2017/decorative" val="1"/>
              </a:ext>
            </a:extLst>
          </p:cNvPr>
          <p:cNvGrpSpPr/>
          <p:nvPr/>
        </p:nvGrpSpPr>
        <p:grpSpPr>
          <a:xfrm>
            <a:off x="7528560" y="5578453"/>
            <a:ext cx="3581506" cy="800096"/>
            <a:chOff x="7888590" y="3758946"/>
            <a:chExt cx="3236716" cy="1117854"/>
          </a:xfrm>
        </p:grpSpPr>
        <p:sp>
          <p:nvSpPr>
            <p:cNvPr id="7" name="Decorative-Blob">
              <a:extLst>
                <a:ext uri="{FF2B5EF4-FFF2-40B4-BE49-F238E27FC236}">
                  <a16:creationId xmlns:a16="http://schemas.microsoft.com/office/drawing/2014/main" id="{396156E5-B40A-EE23-3F4F-BEA477A923BB}"/>
                </a:ext>
                <a:ext uri="{C183D7F6-B498-43B3-948B-1728B52AA6E4}">
                  <adec:decorative xmlns:adec="http://schemas.microsoft.com/office/drawing/2017/decorative" val="0"/>
                </a:ext>
              </a:extLst>
            </p:cNvPr>
            <p:cNvSpPr/>
            <p:nvPr/>
          </p:nvSpPr>
          <p:spPr>
            <a:xfrm>
              <a:off x="7888590" y="3758946"/>
              <a:ext cx="3236716" cy="1117854"/>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8" name="Main-Text" descr="Post-it note to highlight text">
              <a:extLst>
                <a:ext uri="{FF2B5EF4-FFF2-40B4-BE49-F238E27FC236}">
                  <a16:creationId xmlns:a16="http://schemas.microsoft.com/office/drawing/2014/main" id="{53AADA00-ADB2-B700-A7D1-31776E1E5F28}"/>
                </a:ext>
              </a:extLst>
            </p:cNvPr>
            <p:cNvSpPr txBox="1"/>
            <p:nvPr/>
          </p:nvSpPr>
          <p:spPr>
            <a:xfrm>
              <a:off x="7998773" y="4045384"/>
              <a:ext cx="2965754" cy="369332"/>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Listen to Hannah’s research</a:t>
              </a:r>
            </a:p>
          </p:txBody>
        </p:sp>
      </p:grpSp>
      <p:sp>
        <p:nvSpPr>
          <p:cNvPr id="11" name="3TheIndustrialRevolution00:00:00.0-00:01:48.0" hidden="1">
            <a:extLst>
              <a:ext uri="{FF2B5EF4-FFF2-40B4-BE49-F238E27FC236}">
                <a16:creationId xmlns:a16="http://schemas.microsoft.com/office/drawing/2014/main" id="{8F2FDFBA-AC67-D175-57FB-4773EFF667FF}"/>
              </a:ext>
            </a:extLst>
          </p:cNvPr>
          <p:cNvSpPr txBox="1"/>
          <p:nvPr>
            <p:custDataLst>
              <p:tags r:id="rId4"/>
            </p:custDataLst>
          </p:nvPr>
        </p:nvSpPr>
        <p:spPr>
          <a:xfrm>
            <a:off x="0" y="5486400"/>
            <a:ext cx="12192000" cy="1371600"/>
          </a:xfrm>
          <a:prstGeom prst="rect">
            <a:avLst/>
          </a:prstGeom>
          <a:solidFill>
            <a:srgbClr val="000000">
              <a:alpha val="70000"/>
            </a:srgbClr>
          </a:solidFill>
        </p:spPr>
        <p:txBody>
          <a:bodyPr vert="horz" tIns="0" bIns="0" rtlCol="0">
            <a:noAutofit/>
          </a:bodyPr>
          <a:lstStyle/>
          <a:p>
            <a:r>
              <a:rPr lang="en-GB" sz="3000">
                <a:solidFill>
                  <a:srgbClr val="FFFFFF"/>
                </a:solidFill>
                <a:latin typeface="Calibri" panose="020F0502020204030204" pitchFamily="34" charset="0"/>
              </a:rPr>
              <a:t>The Industrial Revolution is a term used to describe huge increases in the amount of things that were made (or manufactured), that took place between about 1760 and 1840. </a:t>
            </a:r>
          </a:p>
        </p:txBody>
      </p:sp>
    </p:spTree>
    <p:extLst>
      <p:ext uri="{BB962C8B-B14F-4D97-AF65-F5344CB8AC3E}">
        <p14:creationId xmlns:p14="http://schemas.microsoft.com/office/powerpoint/2010/main" val="35726936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7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MediaBookmark" delay="0">
                        <p:tgtEl>
                          <p14:bmkTgt spid="10" bmkName="300:00:00.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
                                            <p:tgtEl>
                                              <p:spTgt spid="11"/>
                                            </p:tgtEl>
                                          </p:cBhvr>
                                        </p:animEffect>
                                      </p:childTnLst>
                                    </p:cTn>
                                  </p:par>
                                </p:childTnLst>
                              </p:cTn>
                            </p:par>
                          </p:childTnLst>
                        </p:cTn>
                      </p:par>
                    </p:childTnLst>
                  </p:cTn>
                  <p:nextCondLst>
                    <p:cond evt="onMediaBookmark" delay="0">
                      <p:tgtEl>
                        <p14:bmkTgt spid="10" bmkName="300:00:00.0"/>
                      </p:tgtEl>
                    </p:cond>
                  </p:nextCondLst>
                </p:seq>
                <p:seq concurrent="1" nextAc="seek">
                  <p:cTn id="14" restart="whenNotActive" fill="hold" evtFilter="cancelBubble" nodeType="interactiveSeq">
                    <p:stCondLst>
                      <p:cond evt="onMediaBookmark" delay="0">
                        <p:tgtEl>
                          <p14:bmkTgt spid="10" bmkName="300:01:48.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withEffect">
                                      <p:stCondLst>
                                        <p:cond delay="0"/>
                                      </p:stCondLst>
                                      <p:childTnLst>
                                        <p:animEffect transition="out" filter="fade">
                                          <p:cBhvr>
                                            <p:cTn id="18" dur="200"/>
                                            <p:tgtEl>
                                              <p:spTgt spid="11"/>
                                            </p:tgtEl>
                                          </p:cBhvr>
                                        </p:animEffect>
                                        <p:set>
                                          <p:cBhvr>
                                            <p:cTn id="19"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10" bmkName="300:01:48.0"/>
                      </p:tgtEl>
                    </p:cond>
                  </p:nextCondLst>
                </p:seq>
              </p:childTnLst>
            </p:cTn>
          </p:par>
        </p:tnLst>
        <p:bldLst>
          <p:bldP spid="11" grpId="0" animBg="1"/>
          <p:bldP spid="11" grpId="1"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7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6: Mills and Factories were the only basis for the Industrial Revolution in Manchester?</a:t>
            </a:r>
          </a:p>
        </p:txBody>
      </p:sp>
      <p:pic>
        <p:nvPicPr>
          <p:cNvPr id="4" name="Picture 11" descr="Decorative shape">
            <a:extLst>
              <a:ext uri="{FF2B5EF4-FFF2-40B4-BE49-F238E27FC236}">
                <a16:creationId xmlns:a16="http://schemas.microsoft.com/office/drawing/2014/main" id="{9148DE1A-55D8-ED65-E8DD-B7B7C75534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885" y="1351574"/>
            <a:ext cx="10789107" cy="4947626"/>
          </a:xfrm>
          <a:prstGeom prst="rect">
            <a:avLst/>
          </a:prstGeom>
        </p:spPr>
      </p:pic>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1021435" y="2204857"/>
            <a:ext cx="9717511" cy="3708887"/>
          </a:xfrm>
        </p:spPr>
        <p:txBody>
          <a:bodyPr/>
          <a:lstStyle/>
          <a:p>
            <a:r>
              <a:rPr lang="en-US" sz="2400" i="1" dirty="0">
                <a:latin typeface="Arial" panose="020B0604020202020204" pitchFamily="34" charset="0"/>
                <a:cs typeface="Arial" panose="020B0604020202020204" pitchFamily="34" charset="0"/>
              </a:rPr>
              <a:t>The Industrial Revolution is a term used to describe huge increases in the amount of things that were made (or manufactured), that took place between about 1760 and 1840. </a:t>
            </a:r>
          </a:p>
          <a:p>
            <a:r>
              <a:rPr lang="en-US" sz="2400" i="1" dirty="0">
                <a:latin typeface="Arial" panose="020B0604020202020204" pitchFamily="34" charset="0"/>
                <a:cs typeface="Arial" panose="020B0604020202020204" pitchFamily="34" charset="0"/>
              </a:rPr>
              <a:t>This led to some people becoming very rich, whilst many others remained much poorer. The way in which many of these poorer people worked changed as they moved from the countryside into towns and began to work in manufacturing (or industry), rather than farming.</a:t>
            </a:r>
            <a:endParaRPr lang="en-GB" sz="2400" i="1" dirty="0"/>
          </a:p>
          <a:p>
            <a:endParaRPr lang="en-US" dirty="0"/>
          </a:p>
        </p:txBody>
      </p:sp>
    </p:spTree>
    <p:extLst>
      <p:ext uri="{BB962C8B-B14F-4D97-AF65-F5344CB8AC3E}">
        <p14:creationId xmlns:p14="http://schemas.microsoft.com/office/powerpoint/2010/main" val="24534925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6: Mills and Factories were the only basis for the Industrial Revolution in Manchester? </a:t>
            </a:r>
            <a:r>
              <a:rPr lang="en-GB" sz="3200" b="1" dirty="0">
                <a:solidFill>
                  <a:schemeClr val="bg1"/>
                </a:solidFill>
                <a:latin typeface="Arial" panose="020B0604020202020204" pitchFamily="34" charset="0"/>
                <a:cs typeface="Arial" panose="020B0604020202020204" pitchFamily="34" charset="0"/>
              </a:rPr>
              <a:t>1</a:t>
            </a:r>
          </a:p>
        </p:txBody>
      </p:sp>
      <p:pic>
        <p:nvPicPr>
          <p:cNvPr id="4" name="Picture 11" descr="Decorative shape">
            <a:extLst>
              <a:ext uri="{FF2B5EF4-FFF2-40B4-BE49-F238E27FC236}">
                <a16:creationId xmlns:a16="http://schemas.microsoft.com/office/drawing/2014/main" id="{9148DE1A-55D8-ED65-E8DD-B7B7C75534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885" y="1351574"/>
            <a:ext cx="10789107" cy="4947626"/>
          </a:xfrm>
          <a:prstGeom prst="rect">
            <a:avLst/>
          </a:prstGeom>
        </p:spPr>
      </p:pic>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1021435" y="2204857"/>
            <a:ext cx="9717511" cy="3708887"/>
          </a:xfrm>
        </p:spPr>
        <p:txBody>
          <a:bodyPr/>
          <a:lstStyle/>
          <a:p>
            <a:r>
              <a:rPr lang="en-US" sz="2400" i="1" dirty="0">
                <a:latin typeface="Arial" panose="020B0604020202020204" pitchFamily="34" charset="0"/>
                <a:cs typeface="Arial" panose="020B0604020202020204" pitchFamily="34" charset="0"/>
              </a:rPr>
              <a:t>Traditionally, historians have described the Industrial Revolution in terms of new ways of making things (or products), and especially making things using new forms of technology (or inventions) in large buildings called factories. </a:t>
            </a:r>
          </a:p>
          <a:p>
            <a:r>
              <a:rPr lang="en-US" sz="2400" i="1" dirty="0">
                <a:latin typeface="Arial" panose="020B0604020202020204" pitchFamily="34" charset="0"/>
                <a:cs typeface="Arial" panose="020B0604020202020204" pitchFamily="34" charset="0"/>
              </a:rPr>
              <a:t>This story of the past is particularly common when describing towns in Greater Manchester where even today you can still find cotton-making factories – known as mills – dating from the 1800s. </a:t>
            </a:r>
            <a:endParaRPr lang="en-GB"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47436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6: Mills and Factories were the only basis for the Industrial Revolution in Manchester? </a:t>
            </a:r>
            <a:r>
              <a:rPr lang="en-GB" sz="3200" b="1" dirty="0">
                <a:solidFill>
                  <a:schemeClr val="bg1"/>
                </a:solidFill>
                <a:latin typeface="Arial" panose="020B0604020202020204" pitchFamily="34" charset="0"/>
                <a:cs typeface="Arial" panose="020B0604020202020204" pitchFamily="34" charset="0"/>
              </a:rPr>
              <a:t>2</a:t>
            </a:r>
          </a:p>
        </p:txBody>
      </p:sp>
      <p:pic>
        <p:nvPicPr>
          <p:cNvPr id="4" name="Picture 11" descr="Decorative shape">
            <a:extLst>
              <a:ext uri="{FF2B5EF4-FFF2-40B4-BE49-F238E27FC236}">
                <a16:creationId xmlns:a16="http://schemas.microsoft.com/office/drawing/2014/main" id="{9148DE1A-55D8-ED65-E8DD-B7B7C75534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885" y="1351574"/>
            <a:ext cx="10789107" cy="4947626"/>
          </a:xfrm>
          <a:prstGeom prst="rect">
            <a:avLst/>
          </a:prstGeom>
        </p:spPr>
      </p:pic>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1021435" y="2204857"/>
            <a:ext cx="9717511" cy="3708887"/>
          </a:xfrm>
        </p:spPr>
        <p:txBody>
          <a:bodyPr/>
          <a:lstStyle/>
          <a:p>
            <a:r>
              <a:rPr lang="en-US" sz="2400" i="1" dirty="0">
                <a:latin typeface="Arial" panose="020B0604020202020204" pitchFamily="34" charset="0"/>
                <a:cs typeface="Arial" panose="020B0604020202020204" pitchFamily="34" charset="0"/>
              </a:rPr>
              <a:t>Yet though mills were very important in Manchester, cotton production by big businesses was not the only reason for the town’s quick growth in size and the large profits that were made. </a:t>
            </a:r>
          </a:p>
          <a:p>
            <a:r>
              <a:rPr lang="en-US" sz="2400" i="1" dirty="0">
                <a:latin typeface="Arial" panose="020B0604020202020204" pitchFamily="34" charset="0"/>
                <a:cs typeface="Arial" panose="020B0604020202020204" pitchFamily="34" charset="0"/>
              </a:rPr>
              <a:t>These changes were also due to an increase in the number of small businesses in Manchester, which did not tend to use new technology, and which did not own factories. Most of these small businesses were run by people who were neither very rich, nor very poor. </a:t>
            </a:r>
          </a:p>
        </p:txBody>
      </p:sp>
    </p:spTree>
    <p:extLst>
      <p:ext uri="{BB962C8B-B14F-4D97-AF65-F5344CB8AC3E}">
        <p14:creationId xmlns:p14="http://schemas.microsoft.com/office/powerpoint/2010/main" val="1945719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782A68-407E-18BA-74AF-7BD15F5006DD}"/>
              </a:ext>
            </a:extLst>
          </p:cNvPr>
          <p:cNvSpPr>
            <a:spLocks noGrp="1"/>
          </p:cNvSpPr>
          <p:nvPr>
            <p:ph type="title"/>
          </p:nvPr>
        </p:nvSpPr>
        <p:spPr/>
        <p:txBody>
          <a:bodyPr/>
          <a:lstStyle/>
          <a:p>
            <a:r>
              <a:rPr lang="en-GB" dirty="0"/>
              <a:t>Lesson 1 – Homework</a:t>
            </a:r>
          </a:p>
        </p:txBody>
      </p:sp>
      <p:grpSp>
        <p:nvGrpSpPr>
          <p:cNvPr id="5" name="Washi" descr="Washi tape">
            <a:extLst>
              <a:ext uri="{FF2B5EF4-FFF2-40B4-BE49-F238E27FC236}">
                <a16:creationId xmlns:a16="http://schemas.microsoft.com/office/drawing/2014/main" id="{0898D13B-EBFF-91FD-F7FE-BFA0AB266AC4}"/>
              </a:ext>
            </a:extLst>
          </p:cNvPr>
          <p:cNvGrpSpPr/>
          <p:nvPr/>
        </p:nvGrpSpPr>
        <p:grpSpPr>
          <a:xfrm>
            <a:off x="381887" y="1623850"/>
            <a:ext cx="4489660" cy="4461639"/>
            <a:chOff x="7734247" y="1618589"/>
            <a:chExt cx="1595422" cy="1625098"/>
          </a:xfrm>
        </p:grpSpPr>
        <p:pic>
          <p:nvPicPr>
            <p:cNvPr id="6" name="Picture 5">
              <a:extLst>
                <a:ext uri="{FF2B5EF4-FFF2-40B4-BE49-F238E27FC236}">
                  <a16:creationId xmlns:a16="http://schemas.microsoft.com/office/drawing/2014/main" id="{A5357B45-70EC-F1A7-04CB-E560FD68DAF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34247" y="1618589"/>
              <a:ext cx="1595422" cy="1625098"/>
            </a:xfrm>
            <a:prstGeom prst="rect">
              <a:avLst/>
            </a:prstGeom>
          </p:spPr>
        </p:pic>
        <p:sp>
          <p:nvSpPr>
            <p:cNvPr id="7" name="Text Placeholder">
              <a:extLst>
                <a:ext uri="{FF2B5EF4-FFF2-40B4-BE49-F238E27FC236}">
                  <a16:creationId xmlns:a16="http://schemas.microsoft.com/office/drawing/2014/main" id="{5A9AC7F7-6177-4CD0-A2B9-50EEAD9DC7D5}"/>
                </a:ext>
              </a:extLst>
            </p:cNvPr>
            <p:cNvSpPr txBox="1">
              <a:spLocks/>
            </p:cNvSpPr>
            <p:nvPr/>
          </p:nvSpPr>
          <p:spPr>
            <a:xfrm>
              <a:off x="7825662" y="1677542"/>
              <a:ext cx="1431176" cy="1566145"/>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Complete your ‘Lesson 1 – Homework Sheets’ which asks the question… </a:t>
              </a:r>
            </a:p>
            <a:p>
              <a:r>
                <a:rPr lang="en-GB" sz="2400" dirty="0">
                  <a:latin typeface="Arial" panose="020B0604020202020204" pitchFamily="34" charset="0"/>
                  <a:cs typeface="Arial" panose="020B0604020202020204" pitchFamily="34" charset="0"/>
                </a:rPr>
                <a:t>‘What can maps of Manchester in the 1700s and 1800s tell us about the city at this time?’</a:t>
              </a:r>
            </a:p>
          </p:txBody>
        </p:sp>
      </p:grpSp>
      <p:sp>
        <p:nvSpPr>
          <p:cNvPr id="11" name="TextBox 10">
            <a:extLst>
              <a:ext uri="{FF2B5EF4-FFF2-40B4-BE49-F238E27FC236}">
                <a16:creationId xmlns:a16="http://schemas.microsoft.com/office/drawing/2014/main" id="{09DA2759-46D1-A899-3D2D-D70EB6F74C9F}"/>
              </a:ext>
            </a:extLst>
          </p:cNvPr>
          <p:cNvSpPr txBox="1"/>
          <p:nvPr/>
        </p:nvSpPr>
        <p:spPr>
          <a:xfrm>
            <a:off x="5565227" y="1257940"/>
            <a:ext cx="5370534" cy="2677656"/>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There are two activities to complete by comparing maps on: </a:t>
            </a:r>
            <a:r>
              <a:rPr lang="en-GB" sz="2400" dirty="0">
                <a:latin typeface="Arial" panose="020B0604020202020204" pitchFamily="34" charset="0"/>
                <a:cs typeface="Arial" panose="020B0604020202020204" pitchFamily="34" charset="0"/>
                <a:hlinkClick r:id="rId3"/>
              </a:rPr>
              <a:t>http://manchester.publicprofiler.org/</a:t>
            </a:r>
            <a:r>
              <a:rPr lang="en-GB" sz="2400" dirty="0">
                <a:latin typeface="Arial" panose="020B0604020202020204" pitchFamily="34" charset="0"/>
                <a:cs typeface="Arial" panose="020B0604020202020204" pitchFamily="34" charset="0"/>
              </a:rPr>
              <a:t>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Use the side-by-side  view to compare the “</a:t>
            </a:r>
            <a:r>
              <a:rPr lang="en-GB" sz="2400" dirty="0" err="1">
                <a:latin typeface="Arial" panose="020B0604020202020204" pitchFamily="34" charset="0"/>
                <a:cs typeface="Arial" panose="020B0604020202020204" pitchFamily="34" charset="0"/>
              </a:rPr>
              <a:t>Tinkler</a:t>
            </a:r>
            <a:r>
              <a:rPr lang="en-GB" sz="2400" dirty="0">
                <a:latin typeface="Arial" panose="020B0604020202020204" pitchFamily="34" charset="0"/>
                <a:cs typeface="Arial" panose="020B0604020202020204" pitchFamily="34" charset="0"/>
              </a:rPr>
              <a:t> (1772)” &amp; “Slater (1848)” maps</a:t>
            </a:r>
          </a:p>
        </p:txBody>
      </p:sp>
      <p:pic>
        <p:nvPicPr>
          <p:cNvPr id="12" name="Picture 2" descr="3 images show different maps">
            <a:extLst>
              <a:ext uri="{FF2B5EF4-FFF2-40B4-BE49-F238E27FC236}">
                <a16:creationId xmlns:a16="http://schemas.microsoft.com/office/drawing/2014/main" id="{959BA8DC-84A5-2DFE-A977-76E6000AE3F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382206" y="4118122"/>
            <a:ext cx="5553555" cy="2274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a:extLst>
              <a:ext uri="{FF2B5EF4-FFF2-40B4-BE49-F238E27FC236}">
                <a16:creationId xmlns:a16="http://schemas.microsoft.com/office/drawing/2014/main" id="{E1BACF15-B53F-F30D-3C9F-8038E9C017D0}"/>
              </a:ext>
              <a:ext uri="{C183D7F6-B498-43B3-948B-1728B52AA6E4}">
                <adec:decorative xmlns:adec="http://schemas.microsoft.com/office/drawing/2017/decorative" val="1"/>
              </a:ext>
            </a:extLst>
          </p:cNvPr>
          <p:cNvSpPr/>
          <p:nvPr/>
        </p:nvSpPr>
        <p:spPr>
          <a:xfrm>
            <a:off x="9330552" y="4096398"/>
            <a:ext cx="1713107" cy="2396476"/>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p>
        </p:txBody>
      </p:sp>
    </p:spTree>
    <p:extLst>
      <p:ext uri="{BB962C8B-B14F-4D97-AF65-F5344CB8AC3E}">
        <p14:creationId xmlns:p14="http://schemas.microsoft.com/office/powerpoint/2010/main" val="7018178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0AE3-BE58-7ECA-C3DF-BEA96B32E019}"/>
              </a:ext>
            </a:extLst>
          </p:cNvPr>
          <p:cNvSpPr>
            <a:spLocks noGrp="1"/>
          </p:cNvSpPr>
          <p:nvPr>
            <p:ph type="title"/>
          </p:nvPr>
        </p:nvSpPr>
        <p:spPr>
          <a:xfrm>
            <a:off x="381885" y="365126"/>
            <a:ext cx="10996613" cy="710288"/>
          </a:xfrm>
        </p:spPr>
        <p:txBody>
          <a:bodyPr>
            <a:noAutofit/>
          </a:bodyPr>
          <a:lstStyle/>
          <a:p>
            <a:pPr>
              <a:defRPr/>
            </a:pPr>
            <a:r>
              <a:rPr lang="en-GB" sz="3200" b="1" dirty="0">
                <a:latin typeface="Arial" panose="020B0604020202020204" pitchFamily="34" charset="0"/>
                <a:cs typeface="Arial" panose="020B0604020202020204" pitchFamily="34" charset="0"/>
              </a:rPr>
              <a:t>Lesson 6: Mills and Factories were the only basis for the Industrial Revolution in Manchester? </a:t>
            </a:r>
            <a:r>
              <a:rPr lang="en-GB" sz="3200" b="1" dirty="0">
                <a:solidFill>
                  <a:schemeClr val="bg1"/>
                </a:solidFill>
                <a:latin typeface="Arial" panose="020B0604020202020204" pitchFamily="34" charset="0"/>
                <a:cs typeface="Arial" panose="020B0604020202020204" pitchFamily="34" charset="0"/>
              </a:rPr>
              <a:t>3</a:t>
            </a:r>
          </a:p>
        </p:txBody>
      </p:sp>
      <p:pic>
        <p:nvPicPr>
          <p:cNvPr id="4" name="Picture 11" descr="Decorative shape">
            <a:extLst>
              <a:ext uri="{FF2B5EF4-FFF2-40B4-BE49-F238E27FC236}">
                <a16:creationId xmlns:a16="http://schemas.microsoft.com/office/drawing/2014/main" id="{9148DE1A-55D8-ED65-E8DD-B7B7C75534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885" y="1351574"/>
            <a:ext cx="10789107" cy="4947626"/>
          </a:xfrm>
          <a:prstGeom prst="rect">
            <a:avLst/>
          </a:prstGeom>
        </p:spPr>
      </p:pic>
      <p:sp>
        <p:nvSpPr>
          <p:cNvPr id="3" name="Content Placeholder 2">
            <a:extLst>
              <a:ext uri="{FF2B5EF4-FFF2-40B4-BE49-F238E27FC236}">
                <a16:creationId xmlns:a16="http://schemas.microsoft.com/office/drawing/2014/main" id="{E30BF4B0-73D4-B509-481B-AED33B0E8298}"/>
              </a:ext>
            </a:extLst>
          </p:cNvPr>
          <p:cNvSpPr>
            <a:spLocks noGrp="1"/>
          </p:cNvSpPr>
          <p:nvPr>
            <p:ph idx="1"/>
          </p:nvPr>
        </p:nvSpPr>
        <p:spPr>
          <a:xfrm>
            <a:off x="1021435" y="2204857"/>
            <a:ext cx="9717511" cy="3708887"/>
          </a:xfrm>
        </p:spPr>
        <p:txBody>
          <a:bodyPr/>
          <a:lstStyle/>
          <a:p>
            <a:r>
              <a:rPr lang="en-US" sz="2400" i="1" dirty="0">
                <a:latin typeface="Arial" panose="020B0604020202020204" pitchFamily="34" charset="0"/>
                <a:cs typeface="Arial" panose="020B0604020202020204" pitchFamily="34" charset="0"/>
              </a:rPr>
              <a:t>Some of these businesses made things to sell, some of them just sold things made by others (like most shops today). The Industrial Revolution was not just caused by more things being made, but also because more things were being sold.</a:t>
            </a:r>
            <a:endParaRPr lang="en-GB"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72503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normAutofit fontScale="90000"/>
          </a:bodyPr>
          <a:lstStyle/>
          <a:p>
            <a:pPr>
              <a:defRPr/>
            </a:pPr>
            <a:r>
              <a:rPr lang="en-GB" sz="3200" b="1" dirty="0">
                <a:latin typeface="Arial" panose="020B0604020202020204" pitchFamily="34" charset="0"/>
                <a:cs typeface="Arial" panose="020B0604020202020204" pitchFamily="34" charset="0"/>
              </a:rPr>
              <a:t>Lesson 6: Mills and Factories were the only basis for the Industrial Revolution in Manchester? </a:t>
            </a:r>
            <a:r>
              <a:rPr lang="en-GB" sz="3200" b="1" dirty="0">
                <a:solidFill>
                  <a:schemeClr val="bg1"/>
                </a:solidFill>
                <a:latin typeface="Arial" panose="020B0604020202020204" pitchFamily="34" charset="0"/>
                <a:cs typeface="Arial" panose="020B0604020202020204" pitchFamily="34" charset="0"/>
              </a:rPr>
              <a:t>4</a:t>
            </a:r>
            <a:endParaRPr lang="en-US" dirty="0">
              <a:solidFill>
                <a:schemeClr val="bg1"/>
              </a:solidFill>
            </a:endParaRPr>
          </a:p>
        </p:txBody>
      </p:sp>
      <p:sp>
        <p:nvSpPr>
          <p:cNvPr id="2" name="Content Placeholder 1">
            <a:extLst>
              <a:ext uri="{FF2B5EF4-FFF2-40B4-BE49-F238E27FC236}">
                <a16:creationId xmlns:a16="http://schemas.microsoft.com/office/drawing/2014/main" id="{8F511BBB-9B70-6B1C-842F-A5DC4859A744}"/>
              </a:ext>
            </a:extLst>
          </p:cNvPr>
          <p:cNvSpPr>
            <a:spLocks noGrp="1"/>
          </p:cNvSpPr>
          <p:nvPr>
            <p:ph idx="1"/>
          </p:nvPr>
        </p:nvSpPr>
        <p:spPr/>
        <p:txBody>
          <a:bodyPr/>
          <a:lstStyle/>
          <a:p>
            <a:pPr>
              <a:spcAft>
                <a:spcPts val="1200"/>
              </a:spcAft>
            </a:pPr>
            <a:r>
              <a:rPr lang="en-GB" sz="3600" b="1" dirty="0"/>
              <a:t>‘Mills and factories were the only basis for the Industrial Revolution in Manchester’. </a:t>
            </a:r>
          </a:p>
          <a:p>
            <a:pPr>
              <a:spcBef>
                <a:spcPts val="1200"/>
              </a:spcBef>
              <a:spcAft>
                <a:spcPts val="1200"/>
              </a:spcAft>
            </a:pPr>
            <a:r>
              <a:rPr lang="en-GB" dirty="0"/>
              <a:t>To what extent do you agree with this statement? </a:t>
            </a:r>
          </a:p>
          <a:p>
            <a:pPr>
              <a:spcBef>
                <a:spcPts val="1200"/>
              </a:spcBef>
              <a:spcAft>
                <a:spcPts val="1200"/>
              </a:spcAft>
            </a:pPr>
            <a:r>
              <a:rPr lang="en-GB" dirty="0"/>
              <a:t>Many people think that the Industrial Revolution in Manchester was characterised by the production of goods in mills and factories and by extremes of rich and poor.  </a:t>
            </a:r>
          </a:p>
          <a:p>
            <a:pPr>
              <a:spcBef>
                <a:spcPts val="1200"/>
              </a:spcBef>
              <a:spcAft>
                <a:spcPts val="1200"/>
              </a:spcAft>
            </a:pPr>
            <a:r>
              <a:rPr lang="en-GB" dirty="0"/>
              <a:t>In an essay, using the </a:t>
            </a:r>
            <a:r>
              <a:rPr lang="en-GB" b="1" dirty="0"/>
              <a:t>writing frames </a:t>
            </a:r>
            <a:r>
              <a:rPr lang="en-GB" dirty="0"/>
              <a:t>provided, you will consider to what extent this is an accurate and complete picture of Manchester during this period.</a:t>
            </a:r>
          </a:p>
          <a:p>
            <a:endParaRPr lang="en-GB" dirty="0"/>
          </a:p>
        </p:txBody>
      </p:sp>
    </p:spTree>
    <p:extLst>
      <p:ext uri="{BB962C8B-B14F-4D97-AF65-F5344CB8AC3E}">
        <p14:creationId xmlns:p14="http://schemas.microsoft.com/office/powerpoint/2010/main" val="31166646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normAutofit/>
          </a:bodyPr>
          <a:lstStyle/>
          <a:p>
            <a:pPr>
              <a:defRPr/>
            </a:pPr>
            <a:r>
              <a:rPr lang="en-GB" sz="3200" b="1" dirty="0">
                <a:latin typeface="Arial" panose="020B0604020202020204" pitchFamily="34" charset="0"/>
                <a:cs typeface="Arial" panose="020B0604020202020204" pitchFamily="34" charset="0"/>
              </a:rPr>
              <a:t>Lesson 6: Writing Frame 1</a:t>
            </a:r>
            <a:r>
              <a:rPr lang="en-GB" sz="3200" b="1" dirty="0">
                <a:solidFill>
                  <a:schemeClr val="bg1"/>
                </a:solidFill>
                <a:latin typeface="Arial" panose="020B0604020202020204" pitchFamily="34" charset="0"/>
                <a:cs typeface="Arial" panose="020B0604020202020204" pitchFamily="34" charset="0"/>
              </a:rPr>
              <a:t>5</a:t>
            </a:r>
            <a:endParaRPr lang="en-US" dirty="0">
              <a:solidFill>
                <a:schemeClr val="bg1"/>
              </a:solidFill>
            </a:endParaRP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1140878946"/>
              </p:ext>
            </p:extLst>
          </p:nvPr>
        </p:nvGraphicFramePr>
        <p:xfrm>
          <a:off x="407988" y="1808906"/>
          <a:ext cx="10742612" cy="4261694"/>
        </p:xfrm>
        <a:graphic>
          <a:graphicData uri="http://schemas.openxmlformats.org/drawingml/2006/table">
            <a:tbl>
              <a:tblPr firstRow="1"/>
              <a:tblGrid>
                <a:gridCol w="8021637">
                  <a:extLst>
                    <a:ext uri="{9D8B030D-6E8A-4147-A177-3AD203B41FA5}">
                      <a16:colId xmlns:a16="http://schemas.microsoft.com/office/drawing/2014/main" val="20000"/>
                    </a:ext>
                  </a:extLst>
                </a:gridCol>
                <a:gridCol w="2720975">
                  <a:extLst>
                    <a:ext uri="{9D8B030D-6E8A-4147-A177-3AD203B41FA5}">
                      <a16:colId xmlns:a16="http://schemas.microsoft.com/office/drawing/2014/main" val="20001"/>
                    </a:ext>
                  </a:extLst>
                </a:gridCol>
              </a:tblGrid>
              <a:tr h="5811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a:rPr>
                        <a:t>Statement</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2400" b="1" u="none" dirty="0">
                          <a:solidFill>
                            <a:srgbClr val="000000"/>
                          </a:solidFill>
                          <a:latin typeface="+mn-lt"/>
                        </a:rPr>
                        <a:t>Word Bank</a:t>
                      </a:r>
                      <a:endParaRPr lang="en-US" sz="24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extLst>
                  <a:ext uri="{0D108BD9-81ED-4DB2-BD59-A6C34878D82A}">
                    <a16:rowId xmlns:a16="http://schemas.microsoft.com/office/drawing/2014/main" val="672626049"/>
                  </a:ext>
                </a:extLst>
              </a:tr>
              <a:tr h="3680554">
                <a:tc>
                  <a:txBody>
                    <a:bodyPr/>
                    <a:lstStyle/>
                    <a:p>
                      <a:pPr>
                        <a:lnSpc>
                          <a:spcPct val="115000"/>
                        </a:lnSpc>
                        <a:spcAft>
                          <a:spcPts val="0"/>
                        </a:spcAft>
                      </a:pPr>
                      <a:r>
                        <a:rPr lang="en-GB" sz="2000" b="0" i="1" dirty="0">
                          <a:effectLst/>
                          <a:latin typeface="Arial" panose="020B0604020202020204" pitchFamily="34" charset="0"/>
                          <a:ea typeface="Calibri"/>
                          <a:cs typeface="Arial" panose="020B0604020202020204" pitchFamily="34" charset="0"/>
                        </a:rPr>
                        <a:t>The traditional interpretation of Manchester during the Industrial Revolution is…..</a:t>
                      </a:r>
                      <a:endParaRPr lang="en-GB" sz="2000" b="0" dirty="0">
                        <a:effectLst/>
                        <a:latin typeface="Arial" panose="020B0604020202020204" pitchFamily="34" charset="0"/>
                        <a:ea typeface="Calibri"/>
                        <a:cs typeface="Arial" panose="020B0604020202020204" pitchFamily="34" charset="0"/>
                      </a:endParaRPr>
                    </a:p>
                    <a:p>
                      <a:pPr marL="0" indent="0">
                        <a:lnSpc>
                          <a:spcPct val="115000"/>
                        </a:lnSpc>
                        <a:spcAft>
                          <a:spcPts val="0"/>
                        </a:spcAft>
                        <a:buFont typeface="Arial" panose="020B0604020202020204" pitchFamily="34" charset="0"/>
                        <a:buNone/>
                      </a:pPr>
                      <a:endParaRPr lang="en-GB" sz="2000" b="0" dirty="0">
                        <a:effectLst/>
                        <a:latin typeface="Arial" panose="020B0604020202020204" pitchFamily="34" charset="0"/>
                        <a:ea typeface="Calibri"/>
                        <a:cs typeface="Arial" panose="020B0604020202020204" pitchFamily="34" charset="0"/>
                      </a:endParaRPr>
                    </a:p>
                    <a:p>
                      <a:pPr marL="0" lvl="0" indent="0">
                        <a:lnSpc>
                          <a:spcPct val="115000"/>
                        </a:lnSpc>
                        <a:spcAft>
                          <a:spcPts val="0"/>
                        </a:spcAft>
                        <a:buFont typeface="Symbol"/>
                        <a:buNone/>
                      </a:pPr>
                      <a:r>
                        <a:rPr lang="en-GB" sz="2000" b="0" dirty="0">
                          <a:effectLst/>
                          <a:latin typeface="Arial" panose="020B0604020202020204" pitchFamily="34" charset="0"/>
                          <a:ea typeface="Calibri"/>
                          <a:cs typeface="Arial" panose="020B0604020202020204" pitchFamily="34" charset="0"/>
                        </a:rPr>
                        <a:t>Write at least three paragraphs describing the traditional interpretation of the Industrial Revolution</a:t>
                      </a:r>
                    </a:p>
                    <a:p>
                      <a:pPr marL="0" lvl="0" indent="0">
                        <a:lnSpc>
                          <a:spcPct val="115000"/>
                        </a:lnSpc>
                        <a:spcAft>
                          <a:spcPts val="0"/>
                        </a:spcAft>
                        <a:buFont typeface="Symbol"/>
                        <a:buNone/>
                      </a:pPr>
                      <a:endParaRPr lang="en-GB" sz="2000" b="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en-GB" sz="2000" b="1" dirty="0">
                          <a:effectLst/>
                          <a:latin typeface="Arial" panose="020B0604020202020204" pitchFamily="34" charset="0"/>
                          <a:ea typeface="Calibri"/>
                          <a:cs typeface="Arial" panose="020B0604020202020204" pitchFamily="34" charset="0"/>
                        </a:rPr>
                        <a:t>Where were goods made?</a:t>
                      </a:r>
                    </a:p>
                    <a:p>
                      <a:pPr marL="342900" lvl="0" indent="-342900">
                        <a:lnSpc>
                          <a:spcPct val="115000"/>
                        </a:lnSpc>
                        <a:spcAft>
                          <a:spcPts val="0"/>
                        </a:spcAft>
                        <a:buFont typeface="Arial" panose="020B0604020202020204" pitchFamily="34" charset="0"/>
                        <a:buChar char="•"/>
                      </a:pPr>
                      <a:r>
                        <a:rPr lang="en-GB" sz="2000" b="1" dirty="0">
                          <a:effectLst/>
                          <a:latin typeface="Arial" panose="020B0604020202020204" pitchFamily="34" charset="0"/>
                          <a:ea typeface="Calibri"/>
                          <a:cs typeface="Arial" panose="020B0604020202020204" pitchFamily="34" charset="0"/>
                        </a:rPr>
                        <a:t>What was it like for workers?</a:t>
                      </a:r>
                    </a:p>
                    <a:p>
                      <a:pPr marL="342900" lvl="0" indent="-342900">
                        <a:lnSpc>
                          <a:spcPct val="115000"/>
                        </a:lnSpc>
                        <a:spcAft>
                          <a:spcPts val="0"/>
                        </a:spcAft>
                        <a:buFont typeface="Arial" panose="020B0604020202020204" pitchFamily="34" charset="0"/>
                        <a:buChar char="•"/>
                      </a:pPr>
                      <a:r>
                        <a:rPr lang="en-GB" sz="2000" b="1" dirty="0">
                          <a:effectLst/>
                          <a:latin typeface="Arial" panose="020B0604020202020204" pitchFamily="34" charset="0"/>
                          <a:ea typeface="Calibri"/>
                          <a:cs typeface="Arial" panose="020B0604020202020204" pitchFamily="34" charset="0"/>
                        </a:rPr>
                        <a:t>Who made all the money?</a:t>
                      </a:r>
                    </a:p>
                    <a:p>
                      <a:pPr algn="l">
                        <a:defRPr/>
                      </a:pPr>
                      <a:endParaRPr lang="en-US" sz="20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Mills</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Factories</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Mass production</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Manufacture</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Poverty</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Wealth</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Polarized</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Exploit(</a:t>
                      </a:r>
                      <a:r>
                        <a:rPr lang="en-GB" sz="2000" dirty="0" err="1">
                          <a:effectLst/>
                          <a:latin typeface="Arial" panose="020B0604020202020204" pitchFamily="34" charset="0"/>
                          <a:ea typeface="Calibri"/>
                          <a:cs typeface="Arial" panose="020B0604020202020204" pitchFamily="34" charset="0"/>
                        </a:rPr>
                        <a:t>ation</a:t>
                      </a:r>
                      <a:r>
                        <a:rPr lang="en-GB" sz="2000" dirty="0">
                          <a:effectLst/>
                          <a:latin typeface="Arial" panose="020B0604020202020204" pitchFamily="34" charset="0"/>
                          <a:ea typeface="Calibri"/>
                          <a:cs typeface="Arial" panose="020B0604020202020204" pitchFamily="34" charset="0"/>
                        </a:rPr>
                        <a:t>) </a:t>
                      </a:r>
                    </a:p>
                    <a:p>
                      <a:endParaRPr lang="en-US" sz="20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713588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normAutofit/>
          </a:bodyPr>
          <a:lstStyle/>
          <a:p>
            <a:pPr>
              <a:defRPr/>
            </a:pPr>
            <a:r>
              <a:rPr lang="en-GB" sz="3200" b="1" dirty="0">
                <a:latin typeface="Arial" panose="020B0604020202020204" pitchFamily="34" charset="0"/>
                <a:cs typeface="Arial" panose="020B0604020202020204" pitchFamily="34" charset="0"/>
              </a:rPr>
              <a:t>Lesson 6: Writing Frame 2</a:t>
            </a:r>
            <a:r>
              <a:rPr lang="en-GB" sz="3200" b="1" dirty="0">
                <a:solidFill>
                  <a:schemeClr val="bg1"/>
                </a:solidFill>
                <a:latin typeface="Arial" panose="020B0604020202020204" pitchFamily="34" charset="0"/>
                <a:cs typeface="Arial" panose="020B0604020202020204" pitchFamily="34" charset="0"/>
              </a:rPr>
              <a:t>5</a:t>
            </a:r>
            <a:endParaRPr lang="en-US" dirty="0">
              <a:solidFill>
                <a:schemeClr val="bg1"/>
              </a:solidFill>
            </a:endParaRP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4094673038"/>
              </p:ext>
            </p:extLst>
          </p:nvPr>
        </p:nvGraphicFramePr>
        <p:xfrm>
          <a:off x="407988" y="1808906"/>
          <a:ext cx="10742612" cy="4817860"/>
        </p:xfrm>
        <a:graphic>
          <a:graphicData uri="http://schemas.openxmlformats.org/drawingml/2006/table">
            <a:tbl>
              <a:tblPr firstRow="1"/>
              <a:tblGrid>
                <a:gridCol w="8021637">
                  <a:extLst>
                    <a:ext uri="{9D8B030D-6E8A-4147-A177-3AD203B41FA5}">
                      <a16:colId xmlns:a16="http://schemas.microsoft.com/office/drawing/2014/main" val="20000"/>
                    </a:ext>
                  </a:extLst>
                </a:gridCol>
                <a:gridCol w="2720975">
                  <a:extLst>
                    <a:ext uri="{9D8B030D-6E8A-4147-A177-3AD203B41FA5}">
                      <a16:colId xmlns:a16="http://schemas.microsoft.com/office/drawing/2014/main" val="20001"/>
                    </a:ext>
                  </a:extLst>
                </a:gridCol>
              </a:tblGrid>
              <a:tr h="5811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a:rPr>
                        <a:t>Statement</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2400" b="1" u="none" dirty="0">
                          <a:solidFill>
                            <a:srgbClr val="000000"/>
                          </a:solidFill>
                          <a:latin typeface="+mn-lt"/>
                        </a:rPr>
                        <a:t>Word Bank</a:t>
                      </a:r>
                      <a:endParaRPr lang="en-US" sz="24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extLst>
                  <a:ext uri="{0D108BD9-81ED-4DB2-BD59-A6C34878D82A}">
                    <a16:rowId xmlns:a16="http://schemas.microsoft.com/office/drawing/2014/main" val="672626049"/>
                  </a:ext>
                </a:extLst>
              </a:tr>
              <a:tr h="3680554">
                <a:tc>
                  <a:txBody>
                    <a:bodyPr/>
                    <a:lstStyle/>
                    <a:p>
                      <a:pPr>
                        <a:lnSpc>
                          <a:spcPct val="115000"/>
                        </a:lnSpc>
                        <a:spcAft>
                          <a:spcPts val="0"/>
                        </a:spcAft>
                      </a:pPr>
                      <a:r>
                        <a:rPr lang="en-GB" sz="2000" b="0" i="1" dirty="0">
                          <a:effectLst/>
                          <a:latin typeface="Arial" panose="020B0604020202020204" pitchFamily="34" charset="0"/>
                          <a:ea typeface="Calibri"/>
                          <a:cs typeface="Arial" panose="020B0604020202020204" pitchFamily="34" charset="0"/>
                        </a:rPr>
                        <a:t>Having carried out further research, however, it is clear that this traditional interpretation doesn’t fully describe what Manchester was like during this time. In fact, if we look at Thomas Street in the Northern Quarter, it can be seen that…..</a:t>
                      </a:r>
                    </a:p>
                    <a:p>
                      <a:pPr algn="l">
                        <a:defRPr/>
                      </a:pPr>
                      <a:endParaRPr lang="en-US" sz="2000" dirty="0">
                        <a:latin typeface="+mn-lt"/>
                      </a:endParaRPr>
                    </a:p>
                    <a:p>
                      <a:pPr algn="l">
                        <a:defRPr/>
                      </a:pPr>
                      <a:r>
                        <a:rPr lang="en-GB" sz="2000" dirty="0">
                          <a:latin typeface="+mn-lt"/>
                        </a:rPr>
                        <a:t>Write at least three paragraphs describing your findings from looking at Thomas Street.  If you can, try to mention some of the sources you used.</a:t>
                      </a:r>
                    </a:p>
                    <a:p>
                      <a:pPr algn="l">
                        <a:defRPr/>
                      </a:pPr>
                      <a:endParaRPr lang="en-GB" sz="2000" dirty="0">
                        <a:latin typeface="+mn-lt"/>
                      </a:endParaRPr>
                    </a:p>
                    <a:p>
                      <a:pPr marL="342900" indent="-342900" algn="l">
                        <a:buFont typeface="Arial" panose="020B0604020202020204" pitchFamily="34" charset="0"/>
                        <a:buChar char="•"/>
                        <a:defRPr/>
                      </a:pPr>
                      <a:r>
                        <a:rPr lang="en-GB" sz="2000" b="1" dirty="0">
                          <a:latin typeface="+mn-lt"/>
                        </a:rPr>
                        <a:t>What sorts of businesses were there on Thomas Street?</a:t>
                      </a:r>
                    </a:p>
                    <a:p>
                      <a:pPr marL="342900" indent="-342900" algn="l">
                        <a:buFont typeface="Arial" panose="020B0604020202020204" pitchFamily="34" charset="0"/>
                        <a:buChar char="•"/>
                        <a:defRPr/>
                      </a:pPr>
                      <a:r>
                        <a:rPr lang="en-GB" sz="2000" b="1" dirty="0">
                          <a:latin typeface="+mn-lt"/>
                        </a:rPr>
                        <a:t>How rich or poor were the people who lived there?</a:t>
                      </a:r>
                    </a:p>
                    <a:p>
                      <a:pPr marL="342900" indent="-342900" algn="l">
                        <a:buFont typeface="Arial" panose="020B0604020202020204" pitchFamily="34" charset="0"/>
                        <a:buChar char="•"/>
                        <a:defRPr/>
                      </a:pPr>
                      <a:r>
                        <a:rPr lang="en-GB" sz="2000" b="1" dirty="0">
                          <a:latin typeface="+mn-lt"/>
                        </a:rPr>
                        <a:t>How did people spend their money in Manchester?</a:t>
                      </a:r>
                      <a:endParaRPr lang="en-US" sz="2000" b="1" dirty="0">
                        <a:latin typeface="+mn-lt"/>
                      </a:endParaRPr>
                    </a:p>
                    <a:p>
                      <a:pPr algn="l">
                        <a:defRPr/>
                      </a:pPr>
                      <a:endParaRPr lang="en-US" sz="20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Trade</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Workshop</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Small scale production</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Middle class</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Consumer (ism)</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Disposable income</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Mixed society </a:t>
                      </a:r>
                    </a:p>
                    <a:p>
                      <a:endParaRPr lang="en-US" sz="20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864838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normAutofit/>
          </a:bodyPr>
          <a:lstStyle/>
          <a:p>
            <a:pPr>
              <a:defRPr/>
            </a:pPr>
            <a:r>
              <a:rPr lang="en-GB" sz="3200" b="1" dirty="0">
                <a:latin typeface="Arial" panose="020B0604020202020204" pitchFamily="34" charset="0"/>
                <a:cs typeface="Arial" panose="020B0604020202020204" pitchFamily="34" charset="0"/>
              </a:rPr>
              <a:t>Lesson 6: Writing Frame 3</a:t>
            </a:r>
            <a:r>
              <a:rPr lang="en-GB" sz="3200" b="1" dirty="0">
                <a:solidFill>
                  <a:schemeClr val="bg1"/>
                </a:solidFill>
                <a:latin typeface="Arial" panose="020B0604020202020204" pitchFamily="34" charset="0"/>
                <a:cs typeface="Arial" panose="020B0604020202020204" pitchFamily="34" charset="0"/>
              </a:rPr>
              <a:t>5</a:t>
            </a:r>
            <a:endParaRPr lang="en-US" dirty="0">
              <a:solidFill>
                <a:schemeClr val="bg1"/>
              </a:solidFill>
            </a:endParaRP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2708343691"/>
              </p:ext>
            </p:extLst>
          </p:nvPr>
        </p:nvGraphicFramePr>
        <p:xfrm>
          <a:off x="407988" y="1808906"/>
          <a:ext cx="10742612" cy="4261694"/>
        </p:xfrm>
        <a:graphic>
          <a:graphicData uri="http://schemas.openxmlformats.org/drawingml/2006/table">
            <a:tbl>
              <a:tblPr firstRow="1"/>
              <a:tblGrid>
                <a:gridCol w="8021637">
                  <a:extLst>
                    <a:ext uri="{9D8B030D-6E8A-4147-A177-3AD203B41FA5}">
                      <a16:colId xmlns:a16="http://schemas.microsoft.com/office/drawing/2014/main" val="20000"/>
                    </a:ext>
                  </a:extLst>
                </a:gridCol>
                <a:gridCol w="2720975">
                  <a:extLst>
                    <a:ext uri="{9D8B030D-6E8A-4147-A177-3AD203B41FA5}">
                      <a16:colId xmlns:a16="http://schemas.microsoft.com/office/drawing/2014/main" val="20001"/>
                    </a:ext>
                  </a:extLst>
                </a:gridCol>
              </a:tblGrid>
              <a:tr h="5811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Arial"/>
                        </a:rPr>
                        <a:t>Statement</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l">
                        <a:defRPr/>
                      </a:pPr>
                      <a:r>
                        <a:rPr lang="en-US" sz="2400" b="1" u="none" dirty="0">
                          <a:solidFill>
                            <a:srgbClr val="000000"/>
                          </a:solidFill>
                          <a:latin typeface="+mn-lt"/>
                        </a:rPr>
                        <a:t>Word Bank</a:t>
                      </a:r>
                      <a:endParaRPr lang="en-US" sz="24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extLst>
                  <a:ext uri="{0D108BD9-81ED-4DB2-BD59-A6C34878D82A}">
                    <a16:rowId xmlns:a16="http://schemas.microsoft.com/office/drawing/2014/main" val="672626049"/>
                  </a:ext>
                </a:extLst>
              </a:tr>
              <a:tr h="3680554">
                <a:tc>
                  <a:txBody>
                    <a:bodyPr/>
                    <a:lstStyle/>
                    <a:p>
                      <a:pPr>
                        <a:lnSpc>
                          <a:spcPct val="115000"/>
                        </a:lnSpc>
                      </a:pPr>
                      <a:r>
                        <a:rPr lang="en-GB" sz="2000" b="0" i="1" dirty="0">
                          <a:latin typeface="Arial" panose="020B0604020202020204" pitchFamily="34" charset="0"/>
                          <a:ea typeface="Calibri"/>
                          <a:cs typeface="Arial" panose="020B0604020202020204" pitchFamily="34" charset="0"/>
                        </a:rPr>
                        <a:t>In conclusion, the traditional interpretation is not at all / partly / mostly accurate to describe Manchester during the Industrial Revolution, however, research suggests that there was more going on at this time…..</a:t>
                      </a:r>
                    </a:p>
                    <a:p>
                      <a:pPr algn="l">
                        <a:defRPr/>
                      </a:pPr>
                      <a:endParaRPr lang="en-US" sz="1400" dirty="0">
                        <a:latin typeface="+mn-lt"/>
                      </a:endParaRPr>
                    </a:p>
                    <a:p>
                      <a:pPr algn="l">
                        <a:defRPr/>
                      </a:pPr>
                      <a:endParaRPr lang="en-US" sz="2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Arial" panose="020B0604020202020204" pitchFamily="34" charset="0"/>
                          <a:ea typeface="Calibri"/>
                          <a:cs typeface="Arial" panose="020B0604020202020204" pitchFamily="34" charset="0"/>
                        </a:rPr>
                        <a:t>Write 3 or 4 sentences summing up your findings and what you have written in this essay</a:t>
                      </a:r>
                      <a:endParaRPr lang="en-GB" sz="2000" b="1" i="1" dirty="0">
                        <a:latin typeface="Arial" panose="020B0604020202020204" pitchFamily="34" charset="0"/>
                        <a:ea typeface="Calibri"/>
                        <a:cs typeface="Arial" panose="020B0604020202020204" pitchFamily="34" charset="0"/>
                      </a:endParaRPr>
                    </a:p>
                    <a:p>
                      <a:pPr algn="l">
                        <a:defRPr/>
                      </a:pPr>
                      <a:endParaRPr lang="en-US" sz="20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Useful linking words:</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However</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Nevertheless</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Therefore</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Furthermore</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Moreover</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In addition</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As opposed to</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Finally</a:t>
                      </a:r>
                    </a:p>
                    <a:p>
                      <a:pPr>
                        <a:lnSpc>
                          <a:spcPct val="115000"/>
                        </a:lnSpc>
                        <a:spcAft>
                          <a:spcPts val="0"/>
                        </a:spcAft>
                      </a:pPr>
                      <a:r>
                        <a:rPr lang="en-GB" sz="2000" dirty="0">
                          <a:effectLst/>
                          <a:latin typeface="Arial" panose="020B0604020202020204" pitchFamily="34" charset="0"/>
                          <a:ea typeface="Calibri"/>
                          <a:cs typeface="Arial" panose="020B0604020202020204" pitchFamily="34" charset="0"/>
                        </a:rPr>
                        <a:t>In conclusion</a:t>
                      </a:r>
                      <a:endParaRPr lang="en-US" sz="20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331312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lstStyle/>
          <a:p>
            <a:r>
              <a:rPr lang="en-GB" sz="3200" b="1" dirty="0">
                <a:latin typeface="Arial" panose="020B0604020202020204" pitchFamily="34" charset="0"/>
                <a:cs typeface="Arial" panose="020B0604020202020204" pitchFamily="34" charset="0"/>
              </a:rPr>
              <a:t>Assessment Mark Scheme for final essay </a:t>
            </a:r>
            <a:endParaRPr lang="en-GB" sz="3200" dirty="0">
              <a:latin typeface="Arial" panose="020B0604020202020204" pitchFamily="34" charset="0"/>
              <a:cs typeface="Arial" panose="020B0604020202020204" pitchFamily="34" charset="0"/>
            </a:endParaRP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104748441"/>
              </p:ext>
            </p:extLst>
          </p:nvPr>
        </p:nvGraphicFramePr>
        <p:xfrm>
          <a:off x="407988" y="1346626"/>
          <a:ext cx="10996612" cy="5123155"/>
        </p:xfrm>
        <a:graphic>
          <a:graphicData uri="http://schemas.openxmlformats.org/drawingml/2006/table">
            <a:tbl>
              <a:tblPr firstRow="1"/>
              <a:tblGrid>
                <a:gridCol w="2014370">
                  <a:extLst>
                    <a:ext uri="{9D8B030D-6E8A-4147-A177-3AD203B41FA5}">
                      <a16:colId xmlns:a16="http://schemas.microsoft.com/office/drawing/2014/main" val="20000"/>
                    </a:ext>
                  </a:extLst>
                </a:gridCol>
                <a:gridCol w="2662989">
                  <a:extLst>
                    <a:ext uri="{9D8B030D-6E8A-4147-A177-3AD203B41FA5}">
                      <a16:colId xmlns:a16="http://schemas.microsoft.com/office/drawing/2014/main" val="20002"/>
                    </a:ext>
                  </a:extLst>
                </a:gridCol>
                <a:gridCol w="1989221">
                  <a:extLst>
                    <a:ext uri="{9D8B030D-6E8A-4147-A177-3AD203B41FA5}">
                      <a16:colId xmlns:a16="http://schemas.microsoft.com/office/drawing/2014/main" val="20003"/>
                    </a:ext>
                  </a:extLst>
                </a:gridCol>
                <a:gridCol w="1977702">
                  <a:extLst>
                    <a:ext uri="{9D8B030D-6E8A-4147-A177-3AD203B41FA5}">
                      <a16:colId xmlns:a16="http://schemas.microsoft.com/office/drawing/2014/main" val="20004"/>
                    </a:ext>
                  </a:extLst>
                </a:gridCol>
                <a:gridCol w="2352330">
                  <a:extLst>
                    <a:ext uri="{9D8B030D-6E8A-4147-A177-3AD203B41FA5}">
                      <a16:colId xmlns:a16="http://schemas.microsoft.com/office/drawing/2014/main" val="20005"/>
                    </a:ext>
                  </a:extLst>
                </a:gridCol>
              </a:tblGrid>
              <a:tr h="337795">
                <a:tc>
                  <a:txBody>
                    <a:bodyPr/>
                    <a:lstStyle/>
                    <a:p>
                      <a:pPr algn="l">
                        <a:defRPr/>
                      </a:pPr>
                      <a:r>
                        <a:rPr lang="en-US" sz="1600" b="1" u="none" dirty="0">
                          <a:solidFill>
                            <a:srgbClr val="000000"/>
                          </a:solidFill>
                          <a:latin typeface="+mn-lt"/>
                        </a:rPr>
                        <a:t>Level 4</a:t>
                      </a:r>
                      <a:endParaRPr lang="en-US" sz="1600" b="1"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pPr algn="l">
                        <a:defRPr/>
                      </a:pPr>
                      <a:r>
                        <a:rPr lang="en-US" sz="1600" b="1" u="none" dirty="0">
                          <a:solidFill>
                            <a:srgbClr val="000000"/>
                          </a:solidFill>
                          <a:latin typeface="+mn-lt"/>
                        </a:rPr>
                        <a:t>Level 5</a:t>
                      </a:r>
                      <a:endParaRPr lang="en-US" sz="16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pPr algn="l">
                        <a:defRPr/>
                      </a:pPr>
                      <a:r>
                        <a:rPr lang="en-US" sz="1600" b="1" u="none" dirty="0">
                          <a:solidFill>
                            <a:srgbClr val="000000"/>
                          </a:solidFill>
                          <a:latin typeface="+mn-lt"/>
                        </a:rPr>
                        <a:t>Level 6</a:t>
                      </a:r>
                      <a:endParaRPr lang="en-US" sz="16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pPr algn="l">
                        <a:defRPr/>
                      </a:pPr>
                      <a:r>
                        <a:rPr lang="en-US" sz="1600" b="1" u="none" dirty="0">
                          <a:solidFill>
                            <a:srgbClr val="000000"/>
                          </a:solidFill>
                          <a:latin typeface="+mn-lt"/>
                        </a:rPr>
                        <a:t>Level 7</a:t>
                      </a:r>
                      <a:endParaRPr lang="en-US" sz="16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pPr algn="l">
                        <a:defRPr/>
                      </a:pPr>
                      <a:r>
                        <a:rPr lang="en-US" sz="1600" b="1" u="none" dirty="0">
                          <a:solidFill>
                            <a:srgbClr val="000000"/>
                          </a:solidFill>
                          <a:latin typeface="+mn-lt"/>
                        </a:rPr>
                        <a:t>Level 8</a:t>
                      </a:r>
                      <a:endParaRPr lang="en-US" sz="16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extLst>
                  <a:ext uri="{0D108BD9-81ED-4DB2-BD59-A6C34878D82A}">
                    <a16:rowId xmlns:a16="http://schemas.microsoft.com/office/drawing/2014/main" val="4097061818"/>
                  </a:ext>
                </a:extLst>
              </a:tr>
              <a:tr h="422615">
                <a:tc>
                  <a:txBody>
                    <a:bodyPr/>
                    <a:lstStyle/>
                    <a:p>
                      <a:pPr lvl="0"/>
                      <a:r>
                        <a:rPr lang="en-GB" sz="1400" b="0" dirty="0">
                          <a:solidFill>
                            <a:schemeClr val="tx1"/>
                          </a:solidFill>
                          <a:latin typeface="Arial" panose="020B0604020202020204" pitchFamily="34" charset="0"/>
                          <a:cs typeface="Arial" panose="020B0604020202020204" pitchFamily="34" charset="0"/>
                        </a:rPr>
                        <a:t>Pupils describe the lives of the people of Thomas Street and those working in the mills. </a:t>
                      </a:r>
                    </a:p>
                    <a:p>
                      <a:pPr lvl="0"/>
                      <a:endParaRPr lang="en-GB" sz="1400" b="0" dirty="0">
                        <a:solidFill>
                          <a:schemeClr val="tx1"/>
                        </a:solidFill>
                        <a:latin typeface="Arial" panose="020B0604020202020204" pitchFamily="34" charset="0"/>
                        <a:cs typeface="Arial" panose="020B0604020202020204" pitchFamily="34" charset="0"/>
                      </a:endParaRPr>
                    </a:p>
                    <a:p>
                      <a:pPr lvl="0"/>
                      <a:r>
                        <a:rPr lang="en-GB" sz="1400" b="0" dirty="0">
                          <a:solidFill>
                            <a:schemeClr val="tx1"/>
                          </a:solidFill>
                          <a:latin typeface="Arial" panose="020B0604020202020204" pitchFamily="34" charset="0"/>
                          <a:cs typeface="Arial" panose="020B0604020202020204" pitchFamily="34" charset="0"/>
                        </a:rPr>
                        <a:t>They can identify that people had different experiences but do not explain why.</a:t>
                      </a:r>
                    </a:p>
                    <a:p>
                      <a:pPr lvl="0"/>
                      <a:endParaRPr lang="en-GB" sz="1400" b="0" dirty="0">
                        <a:solidFill>
                          <a:schemeClr val="tx1"/>
                        </a:solidFill>
                        <a:latin typeface="Arial" panose="020B0604020202020204" pitchFamily="34" charset="0"/>
                        <a:cs typeface="Arial" panose="020B0604020202020204" pitchFamily="34" charset="0"/>
                      </a:endParaRPr>
                    </a:p>
                    <a:p>
                      <a:pPr lvl="0"/>
                      <a:r>
                        <a:rPr lang="en-GB" sz="1400" b="0" dirty="0">
                          <a:solidFill>
                            <a:schemeClr val="tx1"/>
                          </a:solidFill>
                          <a:latin typeface="Arial" panose="020B0604020202020204" pitchFamily="34" charset="0"/>
                          <a:cs typeface="Arial" panose="020B0604020202020204" pitchFamily="34" charset="0"/>
                        </a:rPr>
                        <a:t>They begin to use their knowledge to test their ideas.</a:t>
                      </a:r>
                    </a:p>
                    <a:p>
                      <a:pPr lvl="0"/>
                      <a:endParaRPr lang="en-GB" sz="1400" b="0" dirty="0">
                        <a:solidFill>
                          <a:schemeClr val="tx1"/>
                        </a:solidFill>
                        <a:latin typeface="Arial" panose="020B0604020202020204" pitchFamily="34" charset="0"/>
                        <a:cs typeface="Arial" panose="020B0604020202020204" pitchFamily="34" charset="0"/>
                      </a:endParaRPr>
                    </a:p>
                    <a:p>
                      <a:pPr lvl="0"/>
                      <a:r>
                        <a:rPr lang="en-GB" sz="1400" b="0" dirty="0">
                          <a:solidFill>
                            <a:schemeClr val="tx1"/>
                          </a:solidFill>
                          <a:latin typeface="Arial" panose="020B0604020202020204" pitchFamily="34" charset="0"/>
                          <a:cs typeface="Arial" panose="020B0604020202020204" pitchFamily="34" charset="0"/>
                        </a:rPr>
                        <a:t>Work is quite structured with appropriate use of dates and terms. </a:t>
                      </a:r>
                    </a:p>
                    <a:p>
                      <a:pPr algn="l">
                        <a:defRPr/>
                      </a:pPr>
                      <a:endParaRPr lang="en-US" sz="1400" b="0" dirty="0">
                        <a:solidFill>
                          <a:schemeClr val="tx1"/>
                        </a:solidFill>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lvl="0"/>
                      <a:r>
                        <a:rPr lang="en-GB" sz="1400" b="0" dirty="0">
                          <a:solidFill>
                            <a:schemeClr val="tx1"/>
                          </a:solidFill>
                          <a:latin typeface="Arial" panose="020B0604020202020204" pitchFamily="34" charset="0"/>
                          <a:cs typeface="Arial" panose="020B0604020202020204" pitchFamily="34" charset="0"/>
                        </a:rPr>
                        <a:t>Pupils describe the lives of Manchester residents in the context of what was happening with regards to Industrialisation and living conditions. </a:t>
                      </a:r>
                    </a:p>
                    <a:p>
                      <a:pPr lvl="0"/>
                      <a:endParaRPr lang="en-GB" sz="1400" b="0" dirty="0">
                        <a:solidFill>
                          <a:schemeClr val="tx1"/>
                        </a:solidFill>
                        <a:latin typeface="Arial" panose="020B0604020202020204" pitchFamily="34" charset="0"/>
                        <a:cs typeface="Arial" panose="020B0604020202020204" pitchFamily="34" charset="0"/>
                      </a:endParaRPr>
                    </a:p>
                    <a:p>
                      <a:pPr lvl="0"/>
                      <a:r>
                        <a:rPr lang="en-GB" sz="1400" b="0" dirty="0">
                          <a:solidFill>
                            <a:schemeClr val="tx1"/>
                          </a:solidFill>
                          <a:latin typeface="Arial" panose="020B0604020202020204" pitchFamily="34" charset="0"/>
                          <a:cs typeface="Arial" panose="020B0604020202020204" pitchFamily="34" charset="0"/>
                        </a:rPr>
                        <a:t>They appreciate that conditions were not the same for everyone. </a:t>
                      </a:r>
                    </a:p>
                    <a:p>
                      <a:pPr lvl="0"/>
                      <a:endParaRPr lang="en-GB" sz="1400" b="0" dirty="0">
                        <a:solidFill>
                          <a:schemeClr val="tx1"/>
                        </a:solidFill>
                        <a:latin typeface="Arial" panose="020B0604020202020204" pitchFamily="34" charset="0"/>
                        <a:cs typeface="Arial" panose="020B0604020202020204" pitchFamily="34" charset="0"/>
                      </a:endParaRPr>
                    </a:p>
                    <a:p>
                      <a:pPr lvl="0"/>
                      <a:r>
                        <a:rPr lang="en-GB" sz="1400" b="0" dirty="0">
                          <a:solidFill>
                            <a:schemeClr val="tx1"/>
                          </a:solidFill>
                          <a:latin typeface="Arial" panose="020B0604020202020204" pitchFamily="34" charset="0"/>
                          <a:cs typeface="Arial" panose="020B0604020202020204" pitchFamily="34" charset="0"/>
                        </a:rPr>
                        <a:t>They begin to ask their own questions about the issues they have studied and test their own hypotheses. </a:t>
                      </a:r>
                    </a:p>
                    <a:p>
                      <a:pPr lvl="0"/>
                      <a:endParaRPr lang="en-GB" sz="1400" b="0" dirty="0">
                        <a:solidFill>
                          <a:schemeClr val="tx1"/>
                        </a:solidFill>
                        <a:latin typeface="Arial" panose="020B0604020202020204" pitchFamily="34" charset="0"/>
                        <a:cs typeface="Arial" panose="020B0604020202020204" pitchFamily="34" charset="0"/>
                      </a:endParaRPr>
                    </a:p>
                    <a:p>
                      <a:pPr lvl="0"/>
                      <a:r>
                        <a:rPr lang="en-GB" sz="1400" b="0" dirty="0">
                          <a:solidFill>
                            <a:schemeClr val="tx1"/>
                          </a:solidFill>
                          <a:latin typeface="Arial" panose="020B0604020202020204" pitchFamily="34" charset="0"/>
                          <a:cs typeface="Arial" panose="020B0604020202020204" pitchFamily="34" charset="0"/>
                        </a:rPr>
                        <a:t>They begin to evaluate the sources that they have used. </a:t>
                      </a:r>
                    </a:p>
                    <a:p>
                      <a:pPr lvl="0"/>
                      <a:endParaRPr lang="en-GB" sz="1400" b="0" dirty="0">
                        <a:solidFill>
                          <a:schemeClr val="tx1"/>
                        </a:solidFill>
                        <a:latin typeface="Arial" panose="020B0604020202020204" pitchFamily="34" charset="0"/>
                        <a:cs typeface="Arial" panose="020B0604020202020204" pitchFamily="34" charset="0"/>
                      </a:endParaRPr>
                    </a:p>
                    <a:p>
                      <a:pPr lvl="0"/>
                      <a:r>
                        <a:rPr lang="en-GB" sz="1400" b="0" dirty="0">
                          <a:solidFill>
                            <a:schemeClr val="tx1"/>
                          </a:solidFill>
                          <a:latin typeface="Arial" panose="020B0604020202020204" pitchFamily="34" charset="0"/>
                          <a:cs typeface="Arial" panose="020B0604020202020204" pitchFamily="34" charset="0"/>
                        </a:rPr>
                        <a:t>They can use accurate, technical vocabulary to create properly structured work.</a:t>
                      </a:r>
                      <a:endParaRPr lang="en-GB" sz="1400" b="0" i="1" dirty="0">
                        <a:solidFill>
                          <a:schemeClr val="tx1"/>
                        </a:solidFill>
                        <a:latin typeface="Arial" panose="020B0604020202020204" pitchFamily="34" charset="0"/>
                        <a:ea typeface="Calibri"/>
                        <a:cs typeface="Arial" panose="020B0604020202020204" pitchFamily="34" charset="0"/>
                      </a:endParaRPr>
                    </a:p>
                    <a:p>
                      <a:endParaRPr lang="en-US" sz="1400" b="0" dirty="0">
                        <a:solidFill>
                          <a:schemeClr val="tx1"/>
                        </a:solidFill>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lvl="0"/>
                      <a:r>
                        <a:rPr lang="en-GB" sz="1400" b="0" dirty="0">
                          <a:solidFill>
                            <a:schemeClr val="tx1"/>
                          </a:solidFill>
                          <a:latin typeface="Arial" panose="020B0604020202020204" pitchFamily="34" charset="0"/>
                          <a:cs typeface="Arial" panose="020B0604020202020204" pitchFamily="34" charset="0"/>
                        </a:rPr>
                        <a:t>Pupils begin to analyse the situations described and explore the sense of diversity. </a:t>
                      </a:r>
                    </a:p>
                    <a:p>
                      <a:pPr lvl="0"/>
                      <a:endParaRPr lang="en-GB" sz="1400" b="0" dirty="0">
                        <a:solidFill>
                          <a:schemeClr val="tx1"/>
                        </a:solidFill>
                        <a:latin typeface="Arial" panose="020B0604020202020204" pitchFamily="34" charset="0"/>
                        <a:cs typeface="Arial" panose="020B0604020202020204" pitchFamily="34" charset="0"/>
                      </a:endParaRPr>
                    </a:p>
                    <a:p>
                      <a:pPr lvl="0"/>
                      <a:r>
                        <a:rPr lang="en-GB" sz="1400" b="0" dirty="0">
                          <a:solidFill>
                            <a:schemeClr val="tx1"/>
                          </a:solidFill>
                          <a:latin typeface="Arial" panose="020B0604020202020204" pitchFamily="34" charset="0"/>
                          <a:cs typeface="Arial" panose="020B0604020202020204" pitchFamily="34" charset="0"/>
                        </a:rPr>
                        <a:t>They link and evaluate sources to begin to explain how and why interpretations have varied and differed across time and place. </a:t>
                      </a:r>
                    </a:p>
                    <a:p>
                      <a:pPr lvl="0"/>
                      <a:endParaRPr lang="en-GB" sz="1400" b="0" dirty="0">
                        <a:solidFill>
                          <a:schemeClr val="tx1"/>
                        </a:solidFill>
                        <a:latin typeface="Arial" panose="020B0604020202020204" pitchFamily="34" charset="0"/>
                        <a:cs typeface="Arial" panose="020B0604020202020204" pitchFamily="34" charset="0"/>
                      </a:endParaRPr>
                    </a:p>
                    <a:p>
                      <a:pPr lvl="0"/>
                      <a:r>
                        <a:rPr lang="en-GB" sz="1400" b="0" dirty="0">
                          <a:solidFill>
                            <a:schemeClr val="tx1"/>
                          </a:solidFill>
                          <a:latin typeface="Arial" panose="020B0604020202020204" pitchFamily="34" charset="0"/>
                          <a:cs typeface="Arial" panose="020B0604020202020204" pitchFamily="34" charset="0"/>
                        </a:rPr>
                        <a:t>They use an increasingly relevant and technical vocabulary to create a coherent and structured argument. </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lvl="0"/>
                      <a:r>
                        <a:rPr lang="en-GB" sz="1400" b="0" dirty="0">
                          <a:solidFill>
                            <a:schemeClr val="tx1"/>
                          </a:solidFill>
                          <a:latin typeface="Arial" panose="020B0604020202020204" pitchFamily="34" charset="0"/>
                          <a:cs typeface="Arial" panose="020B0604020202020204" pitchFamily="34" charset="0"/>
                        </a:rPr>
                        <a:t>Pupils explain different interpretations in context. </a:t>
                      </a:r>
                    </a:p>
                    <a:p>
                      <a:pPr lvl="0"/>
                      <a:endParaRPr lang="en-GB" sz="1400" b="0" dirty="0">
                        <a:solidFill>
                          <a:schemeClr val="tx1"/>
                        </a:solidFill>
                        <a:latin typeface="Arial" panose="020B0604020202020204" pitchFamily="34" charset="0"/>
                        <a:cs typeface="Arial" panose="020B0604020202020204" pitchFamily="34" charset="0"/>
                      </a:endParaRPr>
                    </a:p>
                    <a:p>
                      <a:pPr lvl="0"/>
                      <a:r>
                        <a:rPr lang="en-GB" sz="1400" b="0" dirty="0">
                          <a:solidFill>
                            <a:schemeClr val="tx1"/>
                          </a:solidFill>
                          <a:latin typeface="Arial" panose="020B0604020202020204" pitchFamily="34" charset="0"/>
                          <a:cs typeface="Arial" panose="020B0604020202020204" pitchFamily="34" charset="0"/>
                        </a:rPr>
                        <a:t>They refine the debate and create questions of their own which they begin to answer. </a:t>
                      </a:r>
                    </a:p>
                    <a:p>
                      <a:pPr lvl="0"/>
                      <a:endParaRPr lang="en-GB" sz="1400" b="0" dirty="0">
                        <a:solidFill>
                          <a:schemeClr val="tx1"/>
                        </a:solidFill>
                        <a:latin typeface="Arial" panose="020B0604020202020204" pitchFamily="34" charset="0"/>
                        <a:cs typeface="Arial" panose="020B0604020202020204" pitchFamily="34" charset="0"/>
                      </a:endParaRPr>
                    </a:p>
                    <a:p>
                      <a:pPr lvl="0"/>
                      <a:r>
                        <a:rPr lang="en-GB" sz="1400" b="0" dirty="0">
                          <a:solidFill>
                            <a:schemeClr val="tx1"/>
                          </a:solidFill>
                          <a:latin typeface="Arial" panose="020B0604020202020204" pitchFamily="34" charset="0"/>
                          <a:cs typeface="Arial" panose="020B0604020202020204" pitchFamily="34" charset="0"/>
                        </a:rPr>
                        <a:t>They approach all sources critically and use the information to help refine their answer. </a:t>
                      </a:r>
                    </a:p>
                    <a:p>
                      <a:pPr lvl="0"/>
                      <a:endParaRPr lang="en-GB" sz="1400" b="0" dirty="0">
                        <a:solidFill>
                          <a:schemeClr val="tx1"/>
                        </a:solidFill>
                        <a:latin typeface="Arial" panose="020B0604020202020204" pitchFamily="34" charset="0"/>
                        <a:cs typeface="Arial" panose="020B0604020202020204" pitchFamily="34" charset="0"/>
                      </a:endParaRPr>
                    </a:p>
                    <a:p>
                      <a:pPr lvl="0"/>
                      <a:r>
                        <a:rPr lang="en-GB" sz="1400" b="0" dirty="0">
                          <a:solidFill>
                            <a:schemeClr val="tx1"/>
                          </a:solidFill>
                          <a:latin typeface="Arial" panose="020B0604020202020204" pitchFamily="34" charset="0"/>
                          <a:cs typeface="Arial" panose="020B0604020202020204" pitchFamily="34" charset="0"/>
                        </a:rPr>
                        <a:t>The work is well organised with a sophisticated use of technical terms. </a:t>
                      </a:r>
                    </a:p>
                    <a:p>
                      <a:endParaRPr lang="en-US" sz="1400" b="0" dirty="0">
                        <a:solidFill>
                          <a:schemeClr val="tx1"/>
                        </a:solidFill>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lvl="0"/>
                      <a:r>
                        <a:rPr lang="en-GB" sz="1400" b="0" dirty="0">
                          <a:solidFill>
                            <a:schemeClr val="tx1"/>
                          </a:solidFill>
                          <a:latin typeface="Arial" panose="020B0604020202020204" pitchFamily="34" charset="0"/>
                          <a:cs typeface="Arial" panose="020B0604020202020204" pitchFamily="34" charset="0"/>
                        </a:rPr>
                        <a:t>Pupils use all historical skills confidently and competently to offer and develop their own refined hypothesis on the topic.</a:t>
                      </a:r>
                    </a:p>
                    <a:p>
                      <a:pPr lvl="0"/>
                      <a:r>
                        <a:rPr lang="en-GB" sz="1400" b="0" dirty="0">
                          <a:solidFill>
                            <a:schemeClr val="tx1"/>
                          </a:solidFill>
                          <a:latin typeface="Arial" panose="020B0604020202020204" pitchFamily="34" charset="0"/>
                          <a:cs typeface="Arial" panose="020B0604020202020204" pitchFamily="34" charset="0"/>
                        </a:rPr>
                        <a:t> Language used is technical and sophisticated. </a:t>
                      </a:r>
                    </a:p>
                    <a:p>
                      <a:pPr lvl="0"/>
                      <a:endParaRPr lang="en-GB" sz="1400" b="0" dirty="0">
                        <a:solidFill>
                          <a:schemeClr val="tx1"/>
                        </a:solidFill>
                        <a:latin typeface="Arial" panose="020B0604020202020204" pitchFamily="34" charset="0"/>
                        <a:cs typeface="Arial" panose="020B0604020202020204" pitchFamily="34" charset="0"/>
                      </a:endParaRPr>
                    </a:p>
                    <a:p>
                      <a:pPr lvl="0"/>
                      <a:r>
                        <a:rPr lang="en-GB" sz="1400" b="0" dirty="0">
                          <a:solidFill>
                            <a:schemeClr val="tx1"/>
                          </a:solidFill>
                          <a:latin typeface="Arial" panose="020B0604020202020204" pitchFamily="34" charset="0"/>
                          <a:cs typeface="Arial" panose="020B0604020202020204" pitchFamily="34" charset="0"/>
                        </a:rPr>
                        <a:t>They answer their own questions raised as a result of their research. </a:t>
                      </a:r>
                    </a:p>
                    <a:p>
                      <a:pPr lvl="0"/>
                      <a:endParaRPr lang="en-GB" sz="1400" b="0" dirty="0">
                        <a:solidFill>
                          <a:schemeClr val="tx1"/>
                        </a:solidFill>
                        <a:latin typeface="Arial" panose="020B0604020202020204" pitchFamily="34" charset="0"/>
                        <a:cs typeface="Arial" panose="020B0604020202020204" pitchFamily="34" charset="0"/>
                      </a:endParaRPr>
                    </a:p>
                    <a:p>
                      <a:pPr lvl="0"/>
                      <a:r>
                        <a:rPr lang="en-GB" sz="1400" b="0" dirty="0">
                          <a:solidFill>
                            <a:schemeClr val="tx1"/>
                          </a:solidFill>
                          <a:latin typeface="Arial" panose="020B0604020202020204" pitchFamily="34" charset="0"/>
                          <a:cs typeface="Arial" panose="020B0604020202020204" pitchFamily="34" charset="0"/>
                        </a:rPr>
                        <a:t>They approach all sources critically and link to the wider context of nineteenth century developments</a:t>
                      </a:r>
                    </a:p>
                    <a:p>
                      <a:endParaRPr lang="en-US" sz="1400" b="0" dirty="0">
                        <a:solidFill>
                          <a:schemeClr val="tx1"/>
                        </a:solidFill>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40050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89A1B-2A54-B267-A678-36BE939D7719}"/>
              </a:ext>
            </a:extLst>
          </p:cNvPr>
          <p:cNvSpPr>
            <a:spLocks noGrp="1"/>
          </p:cNvSpPr>
          <p:nvPr>
            <p:ph type="title"/>
          </p:nvPr>
        </p:nvSpPr>
        <p:spPr/>
        <p:txBody>
          <a:bodyPr/>
          <a:lstStyle/>
          <a:p>
            <a:r>
              <a:rPr lang="en-GB" dirty="0"/>
              <a:t>Lesson 1 – Homework sheet (1)</a:t>
            </a:r>
          </a:p>
        </p:txBody>
      </p:sp>
      <p:sp>
        <p:nvSpPr>
          <p:cNvPr id="3" name="Rectangle 7">
            <a:extLst>
              <a:ext uri="{FF2B5EF4-FFF2-40B4-BE49-F238E27FC236}">
                <a16:creationId xmlns:a16="http://schemas.microsoft.com/office/drawing/2014/main" id="{AFC8F3B1-4C3D-8C3C-7ACD-1F8753E37346}"/>
              </a:ext>
            </a:extLst>
          </p:cNvPr>
          <p:cNvSpPr>
            <a:spLocks noChangeArrowheads="1"/>
          </p:cNvSpPr>
          <p:nvPr/>
        </p:nvSpPr>
        <p:spPr bwMode="auto">
          <a:xfrm>
            <a:off x="210486" y="1352603"/>
            <a:ext cx="1129001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Go to the website </a:t>
            </a:r>
            <a:r>
              <a:rPr kumimoji="0" lang="en-GB" altLang="en-US" sz="16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2"/>
              </a:rPr>
              <a:t>http://manchester.publicprofiler.org/</a:t>
            </a:r>
            <a:r>
              <a:rPr kumimoji="0" lang="en-GB" altLang="en-US" sz="16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Click on the icon “20 Historical Maps of Manchester (side by side)”.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You should then see two maps of the centre of Manchester on your screen.</a:t>
            </a:r>
            <a:endParaRPr kumimoji="0" lang="en-GB"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Activity 1:</a:t>
            </a:r>
            <a:endParaRPr kumimoji="0" lang="en-GB"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On the list of maps on the left hand side select “</a:t>
            </a:r>
            <a:r>
              <a:rPr kumimoji="0" lang="en-GB" altLang="en-US" sz="16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Tinkler</a:t>
            </a:r>
            <a:r>
              <a:rPr kumimoji="0" lang="en-GB" altLang="en-US" sz="16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(1772)”.  </a:t>
            </a:r>
            <a:endParaRPr kumimoji="0" lang="en-GB"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On the list of maps on the right hand side, select “Slater 1848”.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600" dirty="0">
              <a:latin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chemeClr val="tx1"/>
                </a:solidFill>
                <a:effectLst/>
                <a:latin typeface="Arial" panose="020B0604020202020204" pitchFamily="34" charset="0"/>
              </a:rPr>
              <a:t>Complete the activities on the accompanying sheets to investigate the similarities and differences between the two maps.</a:t>
            </a:r>
          </a:p>
        </p:txBody>
      </p:sp>
      <p:grpSp>
        <p:nvGrpSpPr>
          <p:cNvPr id="4" name="Group 3">
            <a:extLst>
              <a:ext uri="{FF2B5EF4-FFF2-40B4-BE49-F238E27FC236}">
                <a16:creationId xmlns:a16="http://schemas.microsoft.com/office/drawing/2014/main" id="{60BE0542-B36B-EC10-83EA-C49EEBCF29A7}"/>
              </a:ext>
              <a:ext uri="{C183D7F6-B498-43B3-948B-1728B52AA6E4}">
                <adec:decorative xmlns:adec="http://schemas.microsoft.com/office/drawing/2017/decorative" val="1"/>
              </a:ext>
            </a:extLst>
          </p:cNvPr>
          <p:cNvGrpSpPr/>
          <p:nvPr/>
        </p:nvGrpSpPr>
        <p:grpSpPr>
          <a:xfrm>
            <a:off x="112957" y="3989416"/>
            <a:ext cx="11240843" cy="2742449"/>
            <a:chOff x="0" y="0"/>
            <a:chExt cx="5879553" cy="1434662"/>
          </a:xfrm>
        </p:grpSpPr>
        <p:pic>
          <p:nvPicPr>
            <p:cNvPr id="5" name="Picture 4">
              <a:extLst>
                <a:ext uri="{FF2B5EF4-FFF2-40B4-BE49-F238E27FC236}">
                  <a16:creationId xmlns:a16="http://schemas.microsoft.com/office/drawing/2014/main" id="{9B5A6D9B-9D7B-8EE9-9F3A-FE88DA556202}"/>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8264" r="48077" b="29752"/>
            <a:stretch>
              <a:fillRect/>
            </a:stretch>
          </p:blipFill>
          <p:spPr bwMode="auto">
            <a:xfrm>
              <a:off x="1403131" y="0"/>
              <a:ext cx="3090041" cy="1434662"/>
            </a:xfrm>
            <a:prstGeom prst="rect">
              <a:avLst/>
            </a:prstGeom>
            <a:noFill/>
            <a:ln>
              <a:noFill/>
            </a:ln>
          </p:spPr>
        </p:pic>
        <p:sp>
          <p:nvSpPr>
            <p:cNvPr id="6" name="Text Box 43">
              <a:extLst>
                <a:ext uri="{FF2B5EF4-FFF2-40B4-BE49-F238E27FC236}">
                  <a16:creationId xmlns:a16="http://schemas.microsoft.com/office/drawing/2014/main" id="{51367C8E-D921-B306-AF19-6A1EE07ACB5A}"/>
                </a:ext>
              </a:extLst>
            </p:cNvPr>
            <p:cNvSpPr txBox="1">
              <a:spLocks noChangeArrowheads="1"/>
            </p:cNvSpPr>
            <p:nvPr/>
          </p:nvSpPr>
          <p:spPr bwMode="auto">
            <a:xfrm>
              <a:off x="0" y="94593"/>
              <a:ext cx="1228725" cy="342900"/>
            </a:xfrm>
            <a:prstGeom prst="rect">
              <a:avLst/>
            </a:prstGeom>
            <a:solidFill>
              <a:srgbClr val="FFFFFF"/>
            </a:solidFill>
            <a:ln w="1905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GB" sz="2800" dirty="0" err="1">
                  <a:effectLst/>
                  <a:ea typeface="Calibri" panose="020F0502020204030204" pitchFamily="34" charset="0"/>
                  <a:cs typeface="Times New Roman" panose="02020603050405020304" pitchFamily="18" charset="0"/>
                </a:rPr>
                <a:t>Tinkler</a:t>
              </a:r>
              <a:r>
                <a:rPr lang="en-GB" sz="2800" dirty="0">
                  <a:effectLst/>
                  <a:ea typeface="Calibri" panose="020F0502020204030204" pitchFamily="34" charset="0"/>
                  <a:cs typeface="Times New Roman" panose="02020603050405020304" pitchFamily="18" charset="0"/>
                </a:rPr>
                <a:t> 1772</a:t>
              </a:r>
            </a:p>
          </p:txBody>
        </p:sp>
        <p:sp>
          <p:nvSpPr>
            <p:cNvPr id="7" name="Text Box 42">
              <a:extLst>
                <a:ext uri="{FF2B5EF4-FFF2-40B4-BE49-F238E27FC236}">
                  <a16:creationId xmlns:a16="http://schemas.microsoft.com/office/drawing/2014/main" id="{F23587F8-43E0-439B-679D-E8F9180EC674}"/>
                </a:ext>
              </a:extLst>
            </p:cNvPr>
            <p:cNvSpPr txBox="1">
              <a:spLocks noChangeArrowheads="1"/>
            </p:cNvSpPr>
            <p:nvPr/>
          </p:nvSpPr>
          <p:spPr bwMode="auto">
            <a:xfrm>
              <a:off x="4650828" y="362606"/>
              <a:ext cx="1228725" cy="342900"/>
            </a:xfrm>
            <a:prstGeom prst="rect">
              <a:avLst/>
            </a:prstGeom>
            <a:solidFill>
              <a:srgbClr val="FFFFFF"/>
            </a:solidFill>
            <a:ln w="1905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GB" sz="2800" dirty="0">
                  <a:effectLst/>
                  <a:ea typeface="Calibri" panose="020F0502020204030204" pitchFamily="34" charset="0"/>
                  <a:cs typeface="Times New Roman" panose="02020603050405020304" pitchFamily="18" charset="0"/>
                </a:rPr>
                <a:t>Slater 1848</a:t>
              </a:r>
            </a:p>
          </p:txBody>
        </p:sp>
        <p:cxnSp>
          <p:nvCxnSpPr>
            <p:cNvPr id="8" name="Straight Arrow Connector 7">
              <a:extLst>
                <a:ext uri="{FF2B5EF4-FFF2-40B4-BE49-F238E27FC236}">
                  <a16:creationId xmlns:a16="http://schemas.microsoft.com/office/drawing/2014/main" id="{F8FD515F-0D92-3483-390E-2E2ED27827B2}"/>
                </a:ext>
              </a:extLst>
            </p:cNvPr>
            <p:cNvCxnSpPr>
              <a:cxnSpLocks noChangeShapeType="1"/>
            </p:cNvCxnSpPr>
            <p:nvPr/>
          </p:nvCxnSpPr>
          <p:spPr bwMode="auto">
            <a:xfrm flipV="1">
              <a:off x="1229710" y="173420"/>
              <a:ext cx="1457325" cy="666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9" name="Straight Arrow Connector 8">
              <a:extLst>
                <a:ext uri="{FF2B5EF4-FFF2-40B4-BE49-F238E27FC236}">
                  <a16:creationId xmlns:a16="http://schemas.microsoft.com/office/drawing/2014/main" id="{789FCA2C-6BE1-08D4-EBA1-90784EF320BA}"/>
                </a:ext>
              </a:extLst>
            </p:cNvPr>
            <p:cNvCxnSpPr>
              <a:cxnSpLocks noChangeShapeType="1"/>
            </p:cNvCxnSpPr>
            <p:nvPr/>
          </p:nvCxnSpPr>
          <p:spPr bwMode="auto">
            <a:xfrm flipH="1" flipV="1">
              <a:off x="4225159" y="394137"/>
              <a:ext cx="423545" cy="7175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6718484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DIACAPTIONSPROMPTED" val="False"/>
  <p:tag name="TEMPPRESENTATIONFILE" val="C:\Users\CMcharg\AppData\Local\Temp\tmp826A.tmp"/>
  <p:tag name="TEMPMEDIAFILENAME" val="C:\Users\CMcharg\AppData\Local\Temp\tmp8345_Engles"/>
  <p:tag name="CAPTIONID" val="ae97c542-896d-4b60-94b4-cf5b6f7c6df9"/>
  <p:tag name="MEDIAFADEDURATION" val="0.2"/>
  <p:tag name="MEDIATRANSPARENCY" val="0.3"/>
  <p:tag name="MEDIACAPTIONCOUNT" val="True"/>
  <p:tag name="CUSTOMXMLPARTID" val="{ACCA7D3F-4EEC-4595-8ADF-E4BF9B29F895}"/>
  <p:tag name="MEDIACAPTIONSHIDDEN" val="True"/>
</p:tagLst>
</file>

<file path=ppt/tags/tag2.xml><?xml version="1.0" encoding="utf-8"?>
<p:tagLst xmlns:a="http://schemas.openxmlformats.org/drawingml/2006/main" xmlns:r="http://schemas.openxmlformats.org/officeDocument/2006/relationships" xmlns:p="http://schemas.openxmlformats.org/presentationml/2006/main">
  <p:tag name="CAPTIONID" val="ae97c542-896d-4b60-94b4-cf5b6f7c6df9"/>
  <p:tag name="CAPTIONINTERNALID" val="9058eee0-eac2-4db4-8902-d02c92d3bbb9"/>
  <p:tag name="CAPTIONITEMSYSNAME" val="EnglesIn…Ancoats,stand00:00:00.0-00:01:13.0"/>
  <p:tag name="BOOKMARKENTRYNAME" val="Engles00:00:00.0"/>
  <p:tag name="BOOKMARKEXITNAME" val="Engles00:01:13.0"/>
</p:tagLst>
</file>

<file path=ppt/tags/tag3.xml><?xml version="1.0" encoding="utf-8"?>
<p:tagLst xmlns:a="http://schemas.openxmlformats.org/drawingml/2006/main" xmlns:r="http://schemas.openxmlformats.org/officeDocument/2006/relationships" xmlns:p="http://schemas.openxmlformats.org/presentationml/2006/main">
  <p:tag name="MEDIACAPTIONSPROMPTED" val="False"/>
  <p:tag name="CAPTIONID" val="f8b93fe2-531d-47ce-b8fd-f078c90da9fe"/>
  <p:tag name="TEMPPRESENTATIONFILE" val="C:\Users\CMcharg\AppData\Local\Temp\tmp89A1.tmp"/>
  <p:tag name="TEMPMEDIAFILENAME" val="C:\Users\CMcharg\AppData\Local\Temp\tmp8A0F_Johanna"/>
  <p:tag name="MEDIAFADEDURATION" val="0.2"/>
  <p:tag name="MEDIATRANSPARENCY" val="0.3"/>
  <p:tag name="CUSTOMXMLPARTID" val="{E4674BD1-8FD8-45C0-B366-F518E9729372}"/>
  <p:tag name="MEDIACAPTIONCOUNT" val="True"/>
  <p:tag name="MEDIACAPTIONALIGNMENT" val="Auto"/>
  <p:tag name="MEDIACAPTIONSHIDDEN" val="True"/>
</p:tagLst>
</file>

<file path=ppt/tags/tag4.xml><?xml version="1.0" encoding="utf-8"?>
<p:tagLst xmlns:a="http://schemas.openxmlformats.org/drawingml/2006/main" xmlns:r="http://schemas.openxmlformats.org/officeDocument/2006/relationships" xmlns:p="http://schemas.openxmlformats.org/presentationml/2006/main">
  <p:tag name="CAPTIONID" val="f8b93fe2-531d-47ce-b8fd-f078c90da9fe"/>
  <p:tag name="CAPTIONINTERNALID" val="3f2d8a67-9bbf-4c94-9c9f-42db7b41ccff"/>
  <p:tag name="CAPTIONITEMSYSNAME" val="JohannaTowardsmid-daywe00:00:00.0-00:01:02.0"/>
  <p:tag name="BOOKMARKENTRYNAME" val="Johanna00:00:00.0"/>
  <p:tag name="BOOKMARKEXITNAME" val="Johanna00:01:02.0"/>
</p:tagLst>
</file>

<file path=ppt/tags/tag5.xml><?xml version="1.0" encoding="utf-8"?>
<p:tagLst xmlns:a="http://schemas.openxmlformats.org/drawingml/2006/main" xmlns:r="http://schemas.openxmlformats.org/officeDocument/2006/relationships" xmlns:p="http://schemas.openxmlformats.org/presentationml/2006/main">
  <p:tag name="MEDIACAPTIONSPROMPTED" val="False"/>
  <p:tag name="CAPTIONID" val="ee230e5e-554a-43ff-8b76-58762ee94560"/>
  <p:tag name="TEMPPRESENTATIONFILE" val="C:\Users\CMcharg\AppData\Local\Temp\tmpDDBB.tmp"/>
  <p:tag name="TEMPMEDIAFILENAME" val="C:\Users\CMcharg\AppData\Local\Temp\tmpDE77_3.wav"/>
  <p:tag name="MEDIAFADEDURATION" val="0.2"/>
  <p:tag name="MEDIATRANSPARENCY" val="0.3"/>
  <p:tag name="CUSTOMXMLPARTID" val="{009C71F4-941E-4B01-8033-BBADCC870790}"/>
  <p:tag name="MEDIACAPTIONCOUNT" val="True"/>
  <p:tag name="MEDIACAPTIONSHIDDEN" val="True"/>
</p:tagLst>
</file>

<file path=ppt/tags/tag6.xml><?xml version="1.0" encoding="utf-8"?>
<p:tagLst xmlns:a="http://schemas.openxmlformats.org/drawingml/2006/main" xmlns:r="http://schemas.openxmlformats.org/officeDocument/2006/relationships" xmlns:p="http://schemas.openxmlformats.org/presentationml/2006/main">
  <p:tag name="CAPTIONID" val="ee230e5e-554a-43ff-8b76-58762ee94560"/>
  <p:tag name="CAPTIONINTERNALID" val="b90606d9-da4c-48ab-aa67-89985ec72d9d"/>
  <p:tag name="CAPTIONITEMSYSNAME" val="3TheIndustrialRevolution00:00:00.0-00:01:48.0"/>
  <p:tag name="BOOKMARKENTRYNAME" val="300:00:00.0"/>
  <p:tag name="BOOKMARKEXITNAME" val="300:01:48.0"/>
</p:tagLst>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1 6 " ? > < C a p t i o n I t e m s L i s t   x m l n s : x s d = " h t t p : / / w w w . w 3 . o r g / 2 0 0 1 / X M L S c h e m a "   x m l n s : x s i = " h t t p : / / w w w . w 3 . o r g / 2 0 0 1 / X M L S c h e m a - i n s t a n c e " > < I d > e e 2 3 0 e 5 e - 5 5 4 a - 4 3 f f - 8 b 7 6 - 5 8 7 6 2 e e 9 4 5 6 0 < / I d > < C a p t i o n I t e m s > < C a p t i o n I t e m > < I n t e r n a l I d > b 9 0 6 0 6 d 9 - d a 4 c - 4 8 a b - a a 6 7 - 8 9 9 8 5 e c 7 2 d 9 d < / I n t e r n a l I d > < N a m e > 3 T h e I n d u s t r i a l R e v o l u t i o n 0 0 : 0 0 : 0 0 . 0 - 0 0 : 0 1 : 4 8 . 0 < / N a m e > < T e x t > T h e   I n d u s t r i a l   R e v o l u t i o n   i s   a   t e r m   u s e d   t o   d e s c r i b e   h u g e   i n c r e a s e s   i n   t h e   a m o u n t   o f   t h i n g s   t h a t   w e r e   m a d e   ( o r   m a n u f a c t u r e d ) ,   t h a t   t o o k   p l a c e   b e t w e e n   a b o u t   1 7 6 0   a n d   1 8 4 0 .   < / T e x t > < B o o k M a r k E n t r y N a m e > 3 0 0 : 0 0 : 0 0 . 0 < / B o o k M a r k E n t r y N a m e > < B o o k M a r k E x i t N a m e > 3 0 0 : 0 1 : 4 8 . 0 < / B o o k M a r k E x i t N a m e > < B o o k M a r k E n t r y P o s i t i o n > 0 < / B o o k M a r k E n t r y P o s i t i o n > < B o o k M a r k E x i t P o s i t i o n > 1 0 8 0 0 0 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2.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3.xml>��< ? x m l   v e r s i o n = " 1 . 0 "   e n c o d i n g = " u t f - 1 6 " ? > < C a p t i o n I t e m s L i s t   x m l n s : x s d = " h t t p : / / w w w . w 3 . o r g / 2 0 0 1 / X M L S c h e m a "   x m l n s : x s i = " h t t p : / / w w w . w 3 . o r g / 2 0 0 1 / X M L S c h e m a - i n s t a n c e " > < I d > a e 9 7 c 5 4 2 - 8 9 6 d - 4 b 6 0 - 9 4 b 4 - c f 5 b 6 f 7 c 6 d f 9 < / I d > < C a p t i o n I t e m s > < C a p t i o n I t e m > < I n t e r n a l I d > 9 0 5 8 e e e 0 - e a c 2 - 4 d b 4 - 8 9 0 2 - d 0 2 c 9 2 d 3 b b b 9 < / I n t e r n a l I d > < N a m e > E n g l e s I n & A n c o a t s , s t a n d 0 0 : 0 0 : 0 0 . 0 - 0 0 : 0 1 : 1 3 . 0 < / N a m e > < T e x t > I n &   A n c o a t s ,   s t a n d   t h e   l a r g e s t   m i l l s   o f   M a n c h e s t e r   l i n i n g   t h e   c a n a l s ,   c o l o s s a l   s i x   a n d   s e v e n - s t o r i e d   b u i l d i n g s   t o w e r i n g   w i t h   t h e i r   s l e n d e r   c h i m n e y s   f a r   a b o v e   t h e   l o w   c o t t a g e s   o f   t h e   w o r k e r s .   T h e   p o p u l a t i o n   o f   t h e   d i s t r i c t   c o n s i s t s   c h i e f l y   o f   m i l l - h a n d s   & T h e   w a l l s   o f   t h e   c o t t a g e s   ( i n   w h i c h   t h e y   l i v e )   a r e   a s   t h i n   a s   i t   i s   p o s s i b l e   t o   m a k e   t h e m   ( a n d   . . . c e l l a r   d w e l l i n g s   a r e   t o   b e   f o u n d   u n d e r   a l m o s t   e v e r y   c o t t a g e &   M a n y   s t r e e t s   a r e   u n p a v e d   a n d   w i t h o u t   s e w e r s & < / T e x t > < B o o k M a r k E n t r y N a m e > E n g l e s 0 0 : 0 0 : 0 0 . 0 < / B o o k M a r k E n t r y N a m e > < B o o k M a r k E x i t N a m e > E n g l e s 0 0 : 0 1 : 1 3 . 0 < / B o o k M a r k E x i t N a m e > < B o o k M a r k E n t r y P o s i t i o n > 0 < / B o o k M a r k E n t r y P o s i t i o n > < B o o k M a r k E x i t P o s i t i o n > 7 3 0 0 0 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4.xml>��< ? x m l   v e r s i o n = " 1 . 0 "   e n c o d i n g = " u t f - 1 6 " ? > < C a p t i o n I t e m s L i s t   x m l n s : x s d = " h t t p : / / w w w . w 3 . o r g / 2 0 0 1 / X M L S c h e m a "   x m l n s : x s i = " h t t p : / / w w w . w 3 . o r g / 2 0 0 1 / X M L S c h e m a - i n s t a n c e " > < I d > f 8 b 9 3 f e 2 - 5 3 1 d - 4 7 c e - b 8 f d - f 0 7 8 c 9 0 d a 9 f e < / I d > < C a p t i o n I t e m s > < C a p t i o n I t e m > < I n t e r n a l I d > 3 f 2 d 8 a 6 7 - 9 b b f - 4 c 9 4 - 9 c 9 f - 4 2 d b 7 b 4 1 c c f f < / I n t e r n a l I d > < N a m e > J o h a n n a T o w a r d s m i d - d a y w e 0 0 : 0 0 : 0 0 . 0 - 0 0 : 0 1 : 0 2 . 0 < / N a m e > < T e x t > T o w a r d s   m i d - d a y   w e   a r r i v e d   a t   t h i s   f a m o u s ,   g r e a t   f a c t o r y   t o w n .   D a r k   a n d   s m o k y   f r o m   t h e   c o a l   v a p o u r s ,   i t   r e s e m b l e s   a   h u g e &   w o r k s h o p .   W o r k ,   p r o f i t   a n d   g r e e d   s e e m   t o   b e   t h e   o n l y   t h o u g h t s   h e r e .   T h e   c l a t t e r   o f   c o t t o n   m i l l s   a n d   t h e   l o o m s   c a n   b e   h e a r d   e v e r y w h e r e .   < / T e x t > < B o o k M a r k E n t r y N a m e > J o h a n n a 0 0 : 0 0 : 0 0 . 0 < / B o o k M a r k E n t r y N a m e > < B o o k M a r k E x i t N a m e > J o h a n n a 0 0 : 0 1 : 0 2 . 0 < / B o o k M a r k E x i t N a m e > < B o o k M a r k E n t r y P o s i t i o n > 0 < / B o o k M a r k E n t r y P o s i t i o n > < B o o k M a r k E x i t P o s i t i o n > 6 2 0 0 0 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5.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9C71F4-941E-4B01-8033-BBADCC870790}">
  <ds:schemaRefs>
    <ds:schemaRef ds:uri="http://www.w3.org/2001/XMLSchema"/>
  </ds:schemaRefs>
</ds:datastoreItem>
</file>

<file path=customXml/itemProps2.xml><?xml version="1.0" encoding="utf-8"?>
<ds:datastoreItem xmlns:ds="http://schemas.openxmlformats.org/officeDocument/2006/customXml" ds:itemID="{116D2E43-4F90-40BF-B410-9AF81C15F411}">
  <ds:schemaRefs>
    <ds:schemaRef ds:uri="3cb168fb-557d-4aff-aaa1-591c64e5f6f0"/>
    <ds:schemaRef ds:uri="http://schemas.microsoft.com/office/2006/metadata/properties"/>
    <ds:schemaRef ds:uri="be30f734-6a04-496a-ba73-5e5e8d7e44d2"/>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ACCA7D3F-4EEC-4595-8ADF-E4BF9B29F895}">
  <ds:schemaRefs>
    <ds:schemaRef ds:uri="http://www.w3.org/2001/XMLSchema"/>
  </ds:schemaRefs>
</ds:datastoreItem>
</file>

<file path=customXml/itemProps4.xml><?xml version="1.0" encoding="utf-8"?>
<ds:datastoreItem xmlns:ds="http://schemas.openxmlformats.org/officeDocument/2006/customXml" ds:itemID="{E4674BD1-8FD8-45C0-B366-F518E9729372}">
  <ds:schemaRefs>
    <ds:schemaRef ds:uri="http://www.w3.org/2001/XMLSchema"/>
  </ds:schemaRefs>
</ds:datastoreItem>
</file>

<file path=customXml/itemProps5.xml><?xml version="1.0" encoding="utf-8"?>
<ds:datastoreItem xmlns:ds="http://schemas.openxmlformats.org/officeDocument/2006/customXml" ds:itemID="{C904DFA7-9813-4078-BFF1-CD3E0309C097}">
  <ds:schemaRefs>
    <ds:schemaRef ds:uri="3cb168fb-557d-4aff-aaa1-591c64e5f6f0"/>
    <ds:schemaRef ds:uri="be30f734-6a04-496a-ba73-5e5e8d7e4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6.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1495</TotalTime>
  <Words>7185</Words>
  <Application>Microsoft Office PowerPoint</Application>
  <PresentationFormat>Widescreen</PresentationFormat>
  <Paragraphs>835</Paragraphs>
  <Slides>85</Slides>
  <Notes>57</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85</vt:i4>
      </vt:variant>
    </vt:vector>
  </HeadingPairs>
  <TitlesOfParts>
    <vt:vector size="92" baseType="lpstr">
      <vt:lpstr>Arial</vt:lpstr>
      <vt:lpstr>Calibri</vt:lpstr>
      <vt:lpstr>Helvetica</vt:lpstr>
      <vt:lpstr>Source Sans Pro</vt:lpstr>
      <vt:lpstr>Source Sans Pro Bold</vt:lpstr>
      <vt:lpstr>Symbol</vt:lpstr>
      <vt:lpstr>Office Theme</vt:lpstr>
      <vt:lpstr>Industrial Revolution in Manchester</vt:lpstr>
      <vt:lpstr>Industrial Revolution in Manchester </vt:lpstr>
      <vt:lpstr>Lesson 1</vt:lpstr>
      <vt:lpstr>Knowledge Record Sheet 1</vt:lpstr>
      <vt:lpstr>Knowledge Record Sheet 2</vt:lpstr>
      <vt:lpstr>Lesson 1: Traditional Interpretations of the Industrial Revolution</vt:lpstr>
      <vt:lpstr>Interpretations Table</vt:lpstr>
      <vt:lpstr>Lesson 1 – Homework</vt:lpstr>
      <vt:lpstr>Lesson 1 – Homework sheet (1)</vt:lpstr>
      <vt:lpstr>Lesson 1 – Homework sheet (2)</vt:lpstr>
      <vt:lpstr>Lesson 1 – Homework sheet (3)</vt:lpstr>
      <vt:lpstr>Lesson 2 - What are the traditional interpretations of the Industrial Revolution? Where did they come from?</vt:lpstr>
      <vt:lpstr>Lesson 2: What do you know about the Industrial Revolution in Manchester?</vt:lpstr>
      <vt:lpstr>Lesson 2: What are the traditional interpretations of the Industrial Revolution? Where did they come from?</vt:lpstr>
      <vt:lpstr>Lesson 2: Source 1 - Background</vt:lpstr>
      <vt:lpstr>Lesson 2: Source 1 - Ancoats Quote by Friedrich Engels</vt:lpstr>
      <vt:lpstr>Lesson 2: Source 1 - Glossary</vt:lpstr>
      <vt:lpstr>Lesson 2: Source 2 - Background</vt:lpstr>
      <vt:lpstr>Lesson 2: Source 2 - Factory Town Quote by Johanna Schopenhauer </vt:lpstr>
      <vt:lpstr>Lesson 2: Source 2 - Glossary</vt:lpstr>
      <vt:lpstr>Lesson 2 - What are the traditional interpretations of the Industrial Revolution? Where did they come from? 1</vt:lpstr>
      <vt:lpstr>Lesson 2 - What are traditional interpretations of levels of wealth during the Industrial Revolution? 2</vt:lpstr>
      <vt:lpstr>Lesson 2 - How wealthy do you think this family is? 1</vt:lpstr>
      <vt:lpstr>Lesson 2 - How wealthy do you think this family is? 2</vt:lpstr>
      <vt:lpstr>Lesson 2 - What conclusions can we draw about traditional interpretations of the Industrial Revolution?</vt:lpstr>
      <vt:lpstr>Lesson 3: Mills and Factories were the only basis for the Industrial Revolution in Manchester? To what extent do you agree with this statement?</vt:lpstr>
      <vt:lpstr>Lesson 3 - Mills and Factories were the only basis for the Industrial Revolution in Manchester? </vt:lpstr>
      <vt:lpstr>Lesson 3: What can Thomas Street reveal about the Industrial Revolution in Manchester?</vt:lpstr>
      <vt:lpstr>Lesson 3: Where is Thomas Street?</vt:lpstr>
      <vt:lpstr>Lesson 3: What do the houses on Thomas Street look like? 1</vt:lpstr>
      <vt:lpstr>Lesson 3: What do the houses on Thomas Street look like? 2</vt:lpstr>
      <vt:lpstr>Lesson 3: Who lived on Thomas Street? 1</vt:lpstr>
      <vt:lpstr>Lesson 3: Who lived on Thomas Street? 2</vt:lpstr>
      <vt:lpstr>Lesson 3: Who lived on Thomas Street? 3</vt:lpstr>
      <vt:lpstr>Lesson 3: Who lived on Thomas Street? 4</vt:lpstr>
      <vt:lpstr>Lesson 3: Who lived on Thomas Street? 5</vt:lpstr>
      <vt:lpstr>Lesson 3: Who lived on Thomas Street? 6</vt:lpstr>
      <vt:lpstr>Lesson 3: Who lived on Thomas Street? 7</vt:lpstr>
      <vt:lpstr>Lesson 3: Who lived on Thomas Street? 8</vt:lpstr>
      <vt:lpstr>Lesson 3: Who lived on Thomas Street? 9</vt:lpstr>
      <vt:lpstr>Lesson 3: Who lived on Thomas Street? 10</vt:lpstr>
      <vt:lpstr>Lesson 3: Who lived on Thomas Street? 11</vt:lpstr>
      <vt:lpstr>Lesson 3: Who lived on Thomas Street? 12</vt:lpstr>
      <vt:lpstr>Lesson 3: Who lived on Thomas Street? 13</vt:lpstr>
      <vt:lpstr>Lesson 3: Who lived on Thomas Street? 14</vt:lpstr>
      <vt:lpstr>Lesson 3: Who lived on Thomas Street? 15</vt:lpstr>
      <vt:lpstr>Lesson 3: Who lived on Thomas Street? 16</vt:lpstr>
      <vt:lpstr>Lesson 3: Who lived on Thomas Street? 17</vt:lpstr>
      <vt:lpstr>Lesson 3: Summary of households</vt:lpstr>
      <vt:lpstr>Lesson 3 - What can Thomas Street reveal about the Industrial Revolution in Manchester?</vt:lpstr>
      <vt:lpstr>Lesson 4: Manchester during the Industrial Revolution – a Tour</vt:lpstr>
      <vt:lpstr>Lesson 5: Challenging traditional interpretations:  A focus on shopping!</vt:lpstr>
      <vt:lpstr>Lesson 5: Challenging traditional interpretations - a focus on shopping!</vt:lpstr>
      <vt:lpstr>Lesson 5: Challenging traditional interpretations – a focus on shopping!</vt:lpstr>
      <vt:lpstr>Lesson 5: Challenging traditional interpretations - a focus on shopping! 1</vt:lpstr>
      <vt:lpstr>Lesson 5: Challenging traditional interpretations - a focus on shopping! 2</vt:lpstr>
      <vt:lpstr>Lesson 5: Challenging traditional interpretations - a focus on shopping! 3</vt:lpstr>
      <vt:lpstr>Lesson 5: Challenging traditional interpretations - a focus on shopping! 4</vt:lpstr>
      <vt:lpstr>Lesson 5: Challenging traditional interpretations - a focus on shopping! 5</vt:lpstr>
      <vt:lpstr>Lesson 5: Challenging traditional interpretations - a focus on shopping! 6</vt:lpstr>
      <vt:lpstr>Lesson 5: Challenging traditional interpretations – a focus on shopping! 7</vt:lpstr>
      <vt:lpstr>Lesson 5: Challenging traditional interpretations - a focus on shopping! 8</vt:lpstr>
      <vt:lpstr>Lesson 5: Challenging traditional interpretations - a focus on shopping! 9</vt:lpstr>
      <vt:lpstr>Lesson 5: Challenging traditional interpretations - a focus on shopping! 10</vt:lpstr>
      <vt:lpstr>Lesson 5: Challenging traditional interpretations - a focus on shopping! 11</vt:lpstr>
      <vt:lpstr>Lesson 5: Challenging traditional interpretations - a focus on shopping! 12</vt:lpstr>
      <vt:lpstr>Lesson 5: Challenging traditional interpretations - a focus on shopping! 13</vt:lpstr>
      <vt:lpstr>Lesson 5: Challenging traditional interpretations - a focus on shopping! 14</vt:lpstr>
      <vt:lpstr>Lesson 5: Challenging traditional interpretations - a focus on shopping! 15</vt:lpstr>
      <vt:lpstr>Lesson 5: Challenging traditional interpretations - a focus on shopping! 16</vt:lpstr>
      <vt:lpstr>Lesson 5: Challenging traditional interpretations - a focus on shopping! 17</vt:lpstr>
      <vt:lpstr>Lesson 5: Challenging traditional interpretations - a focus on shopping! 18</vt:lpstr>
      <vt:lpstr>Lesson 5: Challenging traditional interpretations - a focus on shopping! 19</vt:lpstr>
      <vt:lpstr>Lesson 5: What conclusions can we draw?</vt:lpstr>
      <vt:lpstr>Lesson 6: Mills and Factories were the only basis for the Industrial Revolution in Manchester? To what extent do you agree with this statement?</vt:lpstr>
      <vt:lpstr>Lesson 6: Mills and Factories were the only basis for the Industrial Revolution in Manchester? </vt:lpstr>
      <vt:lpstr>Lesson 6: Mills and Factories were the only basis for the Industrial Revolution in Manchester?</vt:lpstr>
      <vt:lpstr>Lesson 6: Mills and Factories were the only basis for the Industrial Revolution in Manchester? 1</vt:lpstr>
      <vt:lpstr>Lesson 6: Mills and Factories were the only basis for the Industrial Revolution in Manchester? 2</vt:lpstr>
      <vt:lpstr>Lesson 6: Mills and Factories were the only basis for the Industrial Revolution in Manchester? 3</vt:lpstr>
      <vt:lpstr>Lesson 6: Mills and Factories were the only basis for the Industrial Revolution in Manchester? 4</vt:lpstr>
      <vt:lpstr>Lesson 6: Writing Frame 15</vt:lpstr>
      <vt:lpstr>Lesson 6: Writing Frame 25</vt:lpstr>
      <vt:lpstr>Lesson 6: Writing Frame 35</vt:lpstr>
      <vt:lpstr>Assessment Mark Scheme for final essay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Catherine McHarg</cp:lastModifiedBy>
  <cp:revision>6</cp:revision>
  <dcterms:created xsi:type="dcterms:W3CDTF">2022-11-29T11:24:41Z</dcterms:created>
  <dcterms:modified xsi:type="dcterms:W3CDTF">2024-08-22T10:27:11Z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