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8"/>
  </p:notesMasterIdLst>
  <p:sldIdLst>
    <p:sldId id="256" r:id="rId2"/>
    <p:sldId id="259" r:id="rId3"/>
    <p:sldId id="257" r:id="rId4"/>
    <p:sldId id="263" r:id="rId5"/>
    <p:sldId id="264" r:id="rId6"/>
    <p:sldId id="265" r:id="rId7"/>
    <p:sldId id="267" r:id="rId8"/>
    <p:sldId id="268" r:id="rId9"/>
    <p:sldId id="269" r:id="rId10"/>
    <p:sldId id="270" r:id="rId11"/>
    <p:sldId id="271" r:id="rId12"/>
    <p:sldId id="272" r:id="rId13"/>
    <p:sldId id="273" r:id="rId14"/>
    <p:sldId id="274" r:id="rId15"/>
    <p:sldId id="275" r:id="rId16"/>
    <p:sldId id="276" r:id="rId17"/>
  </p:sldIdLst>
  <p:sldSz cx="12192000" cy="6858000"/>
  <p:notesSz cx="6858000" cy="9144000"/>
  <p:embeddedFontLst>
    <p:embeddedFont>
      <p:font typeface="Comic Sans MS" panose="030F0702030302020204" pitchFamily="66" charset="0"/>
      <p:regular r:id="rId19"/>
      <p:bold r:id="rId20"/>
      <p:italic r:id="rId21"/>
      <p:boldItalic r:id="rId22"/>
    </p:embeddedFont>
    <p:embeddedFont>
      <p:font typeface="Superclarendon Rg" panose="02060605060000020003" pitchFamily="18" charset="0"/>
      <p:regular r:id="rId23"/>
      <p:bold r:id="rId24"/>
      <p:italic r:id="rId25"/>
      <p:boldItalic r:id="rId2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951F"/>
    <a:srgbClr val="FAC07A"/>
    <a:srgbClr val="56AE44"/>
    <a:srgbClr val="F49734"/>
    <a:srgbClr val="B65379"/>
    <a:srgbClr val="F6A548"/>
    <a:srgbClr val="79B963"/>
    <a:srgbClr val="FAB721"/>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931B49-4DE0-41A1-AD42-C77C30FBF8D7}" v="62" dt="2026-03-20T14:53:22.2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254"/>
    <p:restoredTop sz="96327"/>
  </p:normalViewPr>
  <p:slideViewPr>
    <p:cSldViewPr snapToGrid="0">
      <p:cViewPr varScale="1">
        <p:scale>
          <a:sx n="111" d="100"/>
          <a:sy n="111" d="100"/>
        </p:scale>
        <p:origin x="810" y="108"/>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font" Target="fonts/font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1.fntdata"/><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CA6F3431-AE1E-495F-A75B-7AA93AB5A731}"/>
    <pc:docChg chg="undo custSel modSld">
      <pc:chgData name="McHarg, Catherine" userId="88b8f76c-9ae3-4745-88eb-fe0667a22af5" providerId="ADAL" clId="{CA6F3431-AE1E-495F-A75B-7AA93AB5A731}" dt="2026-03-20T14:53:22.293" v="79" actId="255"/>
      <pc:docMkLst>
        <pc:docMk/>
      </pc:docMkLst>
      <pc:sldChg chg="modSp mod">
        <pc:chgData name="McHarg, Catherine" userId="88b8f76c-9ae3-4745-88eb-fe0667a22af5" providerId="ADAL" clId="{CA6F3431-AE1E-495F-A75B-7AA93AB5A731}" dt="2026-03-20T14:44:24.737" v="25" actId="465"/>
        <pc:sldMkLst>
          <pc:docMk/>
          <pc:sldMk cId="1996384892" sldId="257"/>
        </pc:sldMkLst>
        <pc:spChg chg="mod">
          <ac:chgData name="McHarg, Catherine" userId="88b8f76c-9ae3-4745-88eb-fe0667a22af5" providerId="ADAL" clId="{CA6F3431-AE1E-495F-A75B-7AA93AB5A731}" dt="2026-03-20T14:44:08.576" v="21" actId="255"/>
          <ac:spMkLst>
            <pc:docMk/>
            <pc:sldMk cId="1996384892" sldId="257"/>
            <ac:spMk id="19" creationId="{88216E8B-BC33-7B39-849F-3108D0B200F2}"/>
          </ac:spMkLst>
        </pc:spChg>
        <pc:spChg chg="mod">
          <ac:chgData name="McHarg, Catherine" userId="88b8f76c-9ae3-4745-88eb-fe0667a22af5" providerId="ADAL" clId="{CA6F3431-AE1E-495F-A75B-7AA93AB5A731}" dt="2026-03-20T14:44:24.737" v="25" actId="465"/>
          <ac:spMkLst>
            <pc:docMk/>
            <pc:sldMk cId="1996384892" sldId="257"/>
            <ac:spMk id="20" creationId="{03F52BF7-9C89-610E-4E86-62D69750BFF3}"/>
          </ac:spMkLst>
        </pc:spChg>
        <pc:spChg chg="mod">
          <ac:chgData name="McHarg, Catherine" userId="88b8f76c-9ae3-4745-88eb-fe0667a22af5" providerId="ADAL" clId="{CA6F3431-AE1E-495F-A75B-7AA93AB5A731}" dt="2026-03-20T14:44:24.737" v="25" actId="465"/>
          <ac:spMkLst>
            <pc:docMk/>
            <pc:sldMk cId="1996384892" sldId="257"/>
            <ac:spMk id="22" creationId="{2D6F4F23-0A7F-31FC-FC8B-FD15E7552B5F}"/>
          </ac:spMkLst>
        </pc:spChg>
        <pc:spChg chg="mod">
          <ac:chgData name="McHarg, Catherine" userId="88b8f76c-9ae3-4745-88eb-fe0667a22af5" providerId="ADAL" clId="{CA6F3431-AE1E-495F-A75B-7AA93AB5A731}" dt="2026-03-20T14:44:16.184" v="24" actId="1076"/>
          <ac:spMkLst>
            <pc:docMk/>
            <pc:sldMk cId="1996384892" sldId="257"/>
            <ac:spMk id="24" creationId="{852F84FF-B7E3-D62B-194B-EB6848E40AD7}"/>
          </ac:spMkLst>
        </pc:spChg>
      </pc:sldChg>
      <pc:sldChg chg="modSp mod">
        <pc:chgData name="McHarg, Catherine" userId="88b8f76c-9ae3-4745-88eb-fe0667a22af5" providerId="ADAL" clId="{CA6F3431-AE1E-495F-A75B-7AA93AB5A731}" dt="2026-03-20T14:45:58.125" v="27" actId="465"/>
        <pc:sldMkLst>
          <pc:docMk/>
          <pc:sldMk cId="3699895409" sldId="264"/>
        </pc:sldMkLst>
        <pc:spChg chg="mod">
          <ac:chgData name="McHarg, Catherine" userId="88b8f76c-9ae3-4745-88eb-fe0667a22af5" providerId="ADAL" clId="{CA6F3431-AE1E-495F-A75B-7AA93AB5A731}" dt="2026-03-20T14:45:58.125" v="27" actId="465"/>
          <ac:spMkLst>
            <pc:docMk/>
            <pc:sldMk cId="3699895409" sldId="264"/>
            <ac:spMk id="22" creationId="{9F7DEE8C-8D15-9C0C-76F9-A38DD4D34E84}"/>
          </ac:spMkLst>
        </pc:spChg>
      </pc:sldChg>
      <pc:sldChg chg="modSp mod">
        <pc:chgData name="McHarg, Catherine" userId="88b8f76c-9ae3-4745-88eb-fe0667a22af5" providerId="ADAL" clId="{CA6F3431-AE1E-495F-A75B-7AA93AB5A731}" dt="2026-03-20T14:46:46.874" v="34" actId="465"/>
        <pc:sldMkLst>
          <pc:docMk/>
          <pc:sldMk cId="3519353679" sldId="265"/>
        </pc:sldMkLst>
        <pc:spChg chg="mod">
          <ac:chgData name="McHarg, Catherine" userId="88b8f76c-9ae3-4745-88eb-fe0667a22af5" providerId="ADAL" clId="{CA6F3431-AE1E-495F-A75B-7AA93AB5A731}" dt="2026-03-20T14:46:42.485" v="33" actId="552"/>
          <ac:spMkLst>
            <pc:docMk/>
            <pc:sldMk cId="3519353679" sldId="265"/>
            <ac:spMk id="2" creationId="{65D6ADA5-90E3-92AC-FF56-4212AF8CA309}"/>
          </ac:spMkLst>
        </pc:spChg>
        <pc:spChg chg="mod">
          <ac:chgData name="McHarg, Catherine" userId="88b8f76c-9ae3-4745-88eb-fe0667a22af5" providerId="ADAL" clId="{CA6F3431-AE1E-495F-A75B-7AA93AB5A731}" dt="2026-03-20T14:46:42.485" v="33" actId="552"/>
          <ac:spMkLst>
            <pc:docMk/>
            <pc:sldMk cId="3519353679" sldId="265"/>
            <ac:spMk id="19" creationId="{56128777-FCA5-4A2B-E27D-438B8641F558}"/>
          </ac:spMkLst>
        </pc:spChg>
        <pc:spChg chg="mod">
          <ac:chgData name="McHarg, Catherine" userId="88b8f76c-9ae3-4745-88eb-fe0667a22af5" providerId="ADAL" clId="{CA6F3431-AE1E-495F-A75B-7AA93AB5A731}" dt="2026-03-20T14:46:46.874" v="34" actId="465"/>
          <ac:spMkLst>
            <pc:docMk/>
            <pc:sldMk cId="3519353679" sldId="265"/>
            <ac:spMk id="22" creationId="{0A660949-017D-C553-767B-2EA32D0C0601}"/>
          </ac:spMkLst>
        </pc:spChg>
      </pc:sldChg>
      <pc:sldChg chg="modSp mod">
        <pc:chgData name="McHarg, Catherine" userId="88b8f76c-9ae3-4745-88eb-fe0667a22af5" providerId="ADAL" clId="{CA6F3431-AE1E-495F-A75B-7AA93AB5A731}" dt="2026-03-20T14:47:41.314" v="49" actId="465"/>
        <pc:sldMkLst>
          <pc:docMk/>
          <pc:sldMk cId="2795573166" sldId="267"/>
        </pc:sldMkLst>
        <pc:spChg chg="mod">
          <ac:chgData name="McHarg, Catherine" userId="88b8f76c-9ae3-4745-88eb-fe0667a22af5" providerId="ADAL" clId="{CA6F3431-AE1E-495F-A75B-7AA93AB5A731}" dt="2026-03-20T14:47:37.946" v="48" actId="552"/>
          <ac:spMkLst>
            <pc:docMk/>
            <pc:sldMk cId="2795573166" sldId="267"/>
            <ac:spMk id="2" creationId="{C2FB56D3-B8D1-0571-8198-D41E8D92B5AD}"/>
          </ac:spMkLst>
        </pc:spChg>
        <pc:spChg chg="mod">
          <ac:chgData name="McHarg, Catherine" userId="88b8f76c-9ae3-4745-88eb-fe0667a22af5" providerId="ADAL" clId="{CA6F3431-AE1E-495F-A75B-7AA93AB5A731}" dt="2026-03-20T14:47:37.946" v="48" actId="552"/>
          <ac:spMkLst>
            <pc:docMk/>
            <pc:sldMk cId="2795573166" sldId="267"/>
            <ac:spMk id="19" creationId="{2A1415AA-BAD8-5620-F3A4-2DF694C48C39}"/>
          </ac:spMkLst>
        </pc:spChg>
        <pc:spChg chg="mod">
          <ac:chgData name="McHarg, Catherine" userId="88b8f76c-9ae3-4745-88eb-fe0667a22af5" providerId="ADAL" clId="{CA6F3431-AE1E-495F-A75B-7AA93AB5A731}" dt="2026-03-20T14:47:41.314" v="49" actId="465"/>
          <ac:spMkLst>
            <pc:docMk/>
            <pc:sldMk cId="2795573166" sldId="267"/>
            <ac:spMk id="22" creationId="{922271B2-AC3A-54F5-B447-033A4D7FB48E}"/>
          </ac:spMkLst>
        </pc:spChg>
        <pc:grpChg chg="mod">
          <ac:chgData name="McHarg, Catherine" userId="88b8f76c-9ae3-4745-88eb-fe0667a22af5" providerId="ADAL" clId="{CA6F3431-AE1E-495F-A75B-7AA93AB5A731}" dt="2026-03-20T14:47:10.075" v="43" actId="1076"/>
          <ac:grpSpMkLst>
            <pc:docMk/>
            <pc:sldMk cId="2795573166" sldId="267"/>
            <ac:grpSpMk id="11" creationId="{679FB36D-304A-7DB3-EB5A-D1C2EE2A9F12}"/>
          </ac:grpSpMkLst>
        </pc:grpChg>
      </pc:sldChg>
      <pc:sldChg chg="modSp mod">
        <pc:chgData name="McHarg, Catherine" userId="88b8f76c-9ae3-4745-88eb-fe0667a22af5" providerId="ADAL" clId="{CA6F3431-AE1E-495F-A75B-7AA93AB5A731}" dt="2026-03-20T14:49:02.629" v="50" actId="465"/>
        <pc:sldMkLst>
          <pc:docMk/>
          <pc:sldMk cId="761677528" sldId="269"/>
        </pc:sldMkLst>
        <pc:spChg chg="mod">
          <ac:chgData name="McHarg, Catherine" userId="88b8f76c-9ae3-4745-88eb-fe0667a22af5" providerId="ADAL" clId="{CA6F3431-AE1E-495F-A75B-7AA93AB5A731}" dt="2026-03-20T14:49:02.629" v="50" actId="465"/>
          <ac:spMkLst>
            <pc:docMk/>
            <pc:sldMk cId="761677528" sldId="269"/>
            <ac:spMk id="10" creationId="{E4E53EC9-A36A-2B27-44AE-6EAC6AE022C3}"/>
          </ac:spMkLst>
        </pc:spChg>
        <pc:spChg chg="mod">
          <ac:chgData name="McHarg, Catherine" userId="88b8f76c-9ae3-4745-88eb-fe0667a22af5" providerId="ADAL" clId="{CA6F3431-AE1E-495F-A75B-7AA93AB5A731}" dt="2026-03-20T14:49:02.629" v="50" actId="465"/>
          <ac:spMkLst>
            <pc:docMk/>
            <pc:sldMk cId="761677528" sldId="269"/>
            <ac:spMk id="12" creationId="{DD2CB15F-32D1-43FE-CF2B-095314AEA594}"/>
          </ac:spMkLst>
        </pc:spChg>
      </pc:sldChg>
      <pc:sldChg chg="modSp mod">
        <pc:chgData name="McHarg, Catherine" userId="88b8f76c-9ae3-4745-88eb-fe0667a22af5" providerId="ADAL" clId="{CA6F3431-AE1E-495F-A75B-7AA93AB5A731}" dt="2026-03-20T14:50:13.728" v="57" actId="465"/>
        <pc:sldMkLst>
          <pc:docMk/>
          <pc:sldMk cId="4278885928" sldId="271"/>
        </pc:sldMkLst>
        <pc:spChg chg="mod">
          <ac:chgData name="McHarg, Catherine" userId="88b8f76c-9ae3-4745-88eb-fe0667a22af5" providerId="ADAL" clId="{CA6F3431-AE1E-495F-A75B-7AA93AB5A731}" dt="2026-03-20T14:50:06.737" v="56" actId="552"/>
          <ac:spMkLst>
            <pc:docMk/>
            <pc:sldMk cId="4278885928" sldId="271"/>
            <ac:spMk id="7" creationId="{5719BF77-4F03-F56B-258D-F7E4B6BF75A1}"/>
          </ac:spMkLst>
        </pc:spChg>
        <pc:spChg chg="mod">
          <ac:chgData name="McHarg, Catherine" userId="88b8f76c-9ae3-4745-88eb-fe0667a22af5" providerId="ADAL" clId="{CA6F3431-AE1E-495F-A75B-7AA93AB5A731}" dt="2026-03-20T14:50:13.728" v="57" actId="465"/>
          <ac:spMkLst>
            <pc:docMk/>
            <pc:sldMk cId="4278885928" sldId="271"/>
            <ac:spMk id="9" creationId="{80200B50-AFF0-DBB5-EA57-34FE1D7C315F}"/>
          </ac:spMkLst>
        </pc:spChg>
        <pc:spChg chg="mod">
          <ac:chgData name="McHarg, Catherine" userId="88b8f76c-9ae3-4745-88eb-fe0667a22af5" providerId="ADAL" clId="{CA6F3431-AE1E-495F-A75B-7AA93AB5A731}" dt="2026-03-20T14:50:06.737" v="56" actId="552"/>
          <ac:spMkLst>
            <pc:docMk/>
            <pc:sldMk cId="4278885928" sldId="271"/>
            <ac:spMk id="10" creationId="{94CE5A10-FB3E-0BB6-6389-9F84C06BE6EB}"/>
          </ac:spMkLst>
        </pc:spChg>
        <pc:grpChg chg="mod">
          <ac:chgData name="McHarg, Catherine" userId="88b8f76c-9ae3-4745-88eb-fe0667a22af5" providerId="ADAL" clId="{CA6F3431-AE1E-495F-A75B-7AA93AB5A731}" dt="2026-03-20T14:49:53.233" v="54" actId="1076"/>
          <ac:grpSpMkLst>
            <pc:docMk/>
            <pc:sldMk cId="4278885928" sldId="271"/>
            <ac:grpSpMk id="17" creationId="{25417F5F-60D7-2D87-939B-1121529576F5}"/>
          </ac:grpSpMkLst>
        </pc:grpChg>
      </pc:sldChg>
      <pc:sldChg chg="modSp mod">
        <pc:chgData name="McHarg, Catherine" userId="88b8f76c-9ae3-4745-88eb-fe0667a22af5" providerId="ADAL" clId="{CA6F3431-AE1E-495F-A75B-7AA93AB5A731}" dt="2026-03-20T14:53:22.293" v="79" actId="255"/>
        <pc:sldMkLst>
          <pc:docMk/>
          <pc:sldMk cId="1614875128" sldId="272"/>
        </pc:sldMkLst>
        <pc:spChg chg="mod">
          <ac:chgData name="McHarg, Catherine" userId="88b8f76c-9ae3-4745-88eb-fe0667a22af5" providerId="ADAL" clId="{CA6F3431-AE1E-495F-A75B-7AA93AB5A731}" dt="2026-03-20T14:53:05.956" v="77" actId="255"/>
          <ac:spMkLst>
            <pc:docMk/>
            <pc:sldMk cId="1614875128" sldId="272"/>
            <ac:spMk id="7" creationId="{13DA3B25-CB19-3BCE-9037-08EBC18F7673}"/>
          </ac:spMkLst>
        </pc:spChg>
        <pc:spChg chg="mod">
          <ac:chgData name="McHarg, Catherine" userId="88b8f76c-9ae3-4745-88eb-fe0667a22af5" providerId="ADAL" clId="{CA6F3431-AE1E-495F-A75B-7AA93AB5A731}" dt="2026-03-20T14:53:14.255" v="78" actId="255"/>
          <ac:spMkLst>
            <pc:docMk/>
            <pc:sldMk cId="1614875128" sldId="272"/>
            <ac:spMk id="9" creationId="{A9E075BE-179A-2A1A-9808-0C0DA26AACC2}"/>
          </ac:spMkLst>
        </pc:spChg>
        <pc:spChg chg="mod">
          <ac:chgData name="McHarg, Catherine" userId="88b8f76c-9ae3-4745-88eb-fe0667a22af5" providerId="ADAL" clId="{CA6F3431-AE1E-495F-A75B-7AA93AB5A731}" dt="2026-03-20T14:53:22.293" v="79" actId="255"/>
          <ac:spMkLst>
            <pc:docMk/>
            <pc:sldMk cId="1614875128" sldId="272"/>
            <ac:spMk id="10" creationId="{F8B31666-5C60-CA15-6A4B-45E7994682A3}"/>
          </ac:spMkLst>
        </pc:spChg>
      </pc:sldChg>
      <pc:sldChg chg="modSp">
        <pc:chgData name="McHarg, Catherine" userId="88b8f76c-9ae3-4745-88eb-fe0667a22af5" providerId="ADAL" clId="{CA6F3431-AE1E-495F-A75B-7AA93AB5A731}" dt="2026-03-20T14:52:58.427" v="76" actId="255"/>
        <pc:sldMkLst>
          <pc:docMk/>
          <pc:sldMk cId="3372394817" sldId="273"/>
        </pc:sldMkLst>
        <pc:spChg chg="mod">
          <ac:chgData name="McHarg, Catherine" userId="88b8f76c-9ae3-4745-88eb-fe0667a22af5" providerId="ADAL" clId="{CA6F3431-AE1E-495F-A75B-7AA93AB5A731}" dt="2026-03-20T14:52:52.773" v="75" actId="255"/>
          <ac:spMkLst>
            <pc:docMk/>
            <pc:sldMk cId="3372394817" sldId="273"/>
            <ac:spMk id="7" creationId="{DB46DFBF-B674-3E71-E799-3F39616211D8}"/>
          </ac:spMkLst>
        </pc:spChg>
        <pc:spChg chg="mod">
          <ac:chgData name="McHarg, Catherine" userId="88b8f76c-9ae3-4745-88eb-fe0667a22af5" providerId="ADAL" clId="{CA6F3431-AE1E-495F-A75B-7AA93AB5A731}" dt="2026-03-20T14:52:58.427" v="76" actId="255"/>
          <ac:spMkLst>
            <pc:docMk/>
            <pc:sldMk cId="3372394817" sldId="273"/>
            <ac:spMk id="9" creationId="{3E45F73B-2D9A-2454-48D6-CC1D89024CC9}"/>
          </ac:spMkLst>
        </pc:spChg>
      </pc:sldChg>
      <pc:sldChg chg="modSp">
        <pc:chgData name="McHarg, Catherine" userId="88b8f76c-9ae3-4745-88eb-fe0667a22af5" providerId="ADAL" clId="{CA6F3431-AE1E-495F-A75B-7AA93AB5A731}" dt="2026-03-20T14:52:39.416" v="74" actId="255"/>
        <pc:sldMkLst>
          <pc:docMk/>
          <pc:sldMk cId="3554673082" sldId="274"/>
        </pc:sldMkLst>
        <pc:spChg chg="mod">
          <ac:chgData name="McHarg, Catherine" userId="88b8f76c-9ae3-4745-88eb-fe0667a22af5" providerId="ADAL" clId="{CA6F3431-AE1E-495F-A75B-7AA93AB5A731}" dt="2026-03-20T14:52:39.416" v="74" actId="255"/>
          <ac:spMkLst>
            <pc:docMk/>
            <pc:sldMk cId="3554673082" sldId="274"/>
            <ac:spMk id="7" creationId="{B1DD5D64-1901-FDC0-A3BA-C9899A6AE3A2}"/>
          </ac:spMkLst>
        </pc:spChg>
        <pc:spChg chg="mod">
          <ac:chgData name="McHarg, Catherine" userId="88b8f76c-9ae3-4745-88eb-fe0667a22af5" providerId="ADAL" clId="{CA6F3431-AE1E-495F-A75B-7AA93AB5A731}" dt="2026-03-20T14:52:32.653" v="73" actId="255"/>
          <ac:spMkLst>
            <pc:docMk/>
            <pc:sldMk cId="3554673082" sldId="274"/>
            <ac:spMk id="9" creationId="{583D4409-9F57-224D-3E1E-870C6CC3AE03}"/>
          </ac:spMkLst>
        </pc:spChg>
      </pc:sldChg>
      <pc:sldChg chg="modSp mod">
        <pc:chgData name="McHarg, Catherine" userId="88b8f76c-9ae3-4745-88eb-fe0667a22af5" providerId="ADAL" clId="{CA6F3431-AE1E-495F-A75B-7AA93AB5A731}" dt="2026-03-20T14:52:24.184" v="72" actId="14100"/>
        <pc:sldMkLst>
          <pc:docMk/>
          <pc:sldMk cId="2038271670" sldId="275"/>
        </pc:sldMkLst>
        <pc:spChg chg="mod">
          <ac:chgData name="McHarg, Catherine" userId="88b8f76c-9ae3-4745-88eb-fe0667a22af5" providerId="ADAL" clId="{CA6F3431-AE1E-495F-A75B-7AA93AB5A731}" dt="2026-03-20T14:52:24.184" v="72" actId="14100"/>
          <ac:spMkLst>
            <pc:docMk/>
            <pc:sldMk cId="2038271670" sldId="275"/>
            <ac:spMk id="2" creationId="{1C37709D-62A4-C45F-BBD8-9DBB73B47993}"/>
          </ac:spMkLst>
        </pc:spChg>
        <pc:spChg chg="mod">
          <ac:chgData name="McHarg, Catherine" userId="88b8f76c-9ae3-4745-88eb-fe0667a22af5" providerId="ADAL" clId="{CA6F3431-AE1E-495F-A75B-7AA93AB5A731}" dt="2026-03-20T14:52:12.302" v="70" actId="255"/>
          <ac:spMkLst>
            <pc:docMk/>
            <pc:sldMk cId="2038271670" sldId="275"/>
            <ac:spMk id="3" creationId="{86DCEB18-D0D1-A9F2-A452-BAC74ADF41B7}"/>
          </ac:spMkLst>
        </pc:spChg>
      </pc:sldChg>
      <pc:sldChg chg="modSp">
        <pc:chgData name="McHarg, Catherine" userId="88b8f76c-9ae3-4745-88eb-fe0667a22af5" providerId="ADAL" clId="{CA6F3431-AE1E-495F-A75B-7AA93AB5A731}" dt="2026-03-20T14:52:02.664" v="69" actId="255"/>
        <pc:sldMkLst>
          <pc:docMk/>
          <pc:sldMk cId="3664573660" sldId="276"/>
        </pc:sldMkLst>
        <pc:spChg chg="mod">
          <ac:chgData name="McHarg, Catherine" userId="88b8f76c-9ae3-4745-88eb-fe0667a22af5" providerId="ADAL" clId="{CA6F3431-AE1E-495F-A75B-7AA93AB5A731}" dt="2026-03-20T14:52:02.664" v="69" actId="255"/>
          <ac:spMkLst>
            <pc:docMk/>
            <pc:sldMk cId="3664573660" sldId="276"/>
            <ac:spMk id="2" creationId="{7231B2B2-B19B-A5FB-1D21-5076EF28BD1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3/20/2026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6A2B70-A15C-77B0-FC40-9757011673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31BD62-2A7D-0629-791B-CD116CB1AC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C0AEE7-3883-A795-ECCE-61CA139E235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A7FA2DC-00A1-372E-7C8A-E8EEEC463AC6}"/>
              </a:ext>
            </a:extLst>
          </p:cNvPr>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30183411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87DB36-182A-2099-1F2F-8FA75BA780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282952-7E2A-AA52-CB71-32FE2A0AD7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00145B-92DF-0191-BF57-C38A3D327E9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850117B-CB49-1C06-35E9-60B7E1AACDCE}"/>
              </a:ext>
            </a:extLst>
          </p:cNvPr>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37985611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50EFB5-BA00-065D-6FC6-1F5D7F1D3B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EC3CC6-D133-2D5D-E6BF-614C7A5DE3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245946-5C8B-4D9B-949C-2B9670E9AC3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0D26774-16BB-985C-77EE-7C6F99B08896}"/>
              </a:ext>
            </a:extLst>
          </p:cNvPr>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15833239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F1AA37-7F89-3D26-BECC-9B7CC4567B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C9444E-6838-BC5D-9311-95AD2BC047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CB7C9D-A43F-EA34-148E-3BE04A7BB1F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3417592-6F87-00A9-EC9E-C943F2DFD1B7}"/>
              </a:ext>
            </a:extLst>
          </p:cNvPr>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1153987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406A48-829B-B32E-8FFF-EA39731EB1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4F94A9-E39C-9D5B-0BCF-53F10C37F8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514607-04D6-F859-5D0A-493897AF6F3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5761D11-256C-71B2-7B68-A1DDF422C1D6}"/>
              </a:ext>
            </a:extLst>
          </p:cNvPr>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10759391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22C86-027D-39A0-0C60-AA0E9C9191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ABA74A-066B-1B17-A713-E769B7CDDD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8548966-90A6-9F9A-0E12-1DD49F37ED4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F720772-ADE0-0699-2CCB-B76E8D774E9F}"/>
              </a:ext>
            </a:extLst>
          </p:cNvPr>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5254985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E1AEB7-0E53-5907-09A9-4AE9481536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38476F-0A90-690E-F737-58FA1F7B9D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D3533C-B2AE-768D-5B0F-415CFF58E49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7D91C61-2616-57B5-2CDE-534EFD5A3870}"/>
              </a:ext>
            </a:extLst>
          </p:cNvPr>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12512791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29211051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477503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A5C785-9D5A-BC06-D6D3-C8D08D445D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A455F1-9970-927E-2F4E-8AA75C9907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E6349A-6E76-67DC-03FF-265451BF9D1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46917A8-A4D1-7703-A56B-FAF3BE38F0BE}"/>
              </a:ext>
            </a:extLst>
          </p:cNvPr>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20605650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C0BDBC-B218-895F-71CE-AA597B6681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233661-0C82-4D47-11E5-1BF55CB900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5117CD-313B-D85F-A0A6-380F4905AFC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3631590-17FE-B152-63CA-9FD13494707A}"/>
              </a:ext>
            </a:extLst>
          </p:cNvPr>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36939329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3E19F8-A4BE-E354-C1EC-3A60479A9C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0DCCFF-2AB0-BB13-8610-134D6C2C16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DE656B-1535-1C9F-118C-2C44ED4AD62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703AA1C-F043-2220-41F5-6A0CED72860D}"/>
              </a:ext>
            </a:extLst>
          </p:cNvPr>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27200050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6A68B9-EE51-04D2-87F9-536E788F99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966484A-E924-CE81-E9A5-494B17BC6F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05FCFF-428A-6F92-7943-0908B6C09E5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5EBB27D-ED77-5F61-4826-4003016FF20E}"/>
              </a:ext>
            </a:extLst>
          </p:cNvPr>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15074955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D5C49-4614-C730-CA61-5F1AABE468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3D6A3B-6E68-306E-92B8-741F109CCB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47CBF3-A007-505E-CD9B-0BD22558E7C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8F903DC-0448-5236-56DE-C00CA54235DE}"/>
              </a:ext>
            </a:extLst>
          </p:cNvPr>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16064924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A9E1F-7E4B-9543-B202-CF34B832FC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7DE8F9-90A7-226D-58A3-69C3288DFF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58D3A8-7551-53F6-EEEA-EACFB876A67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BBB3BD9-7BA9-E293-A35B-1873C0A1C7F9}"/>
              </a:ext>
            </a:extLst>
          </p:cNvPr>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10223477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3/20/2026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3/20/2026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3/20/2026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3/20/2026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3/20/2026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3/20/2026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3/20/2026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4.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3.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4.png"/><Relationship Id="rId7"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3.png"/><Relationship Id="rId4" Type="http://schemas.openxmlformats.org/officeDocument/2006/relationships/image" Target="../media/image14.png"/><Relationship Id="rId9" Type="http://schemas.openxmlformats.org/officeDocument/2006/relationships/image" Target="../media/image28.png"/></Relationships>
</file>

<file path=ppt/slides/_rels/slide1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5.png"/><Relationship Id="rId7"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9" Type="http://schemas.openxmlformats.org/officeDocument/2006/relationships/image" Target="../media/image3.png"/></Relationships>
</file>

<file path=ppt/slides/_rels/slide15.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5.png"/><Relationship Id="rId7"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34.png"/><Relationship Id="rId10" Type="http://schemas.openxmlformats.org/officeDocument/2006/relationships/image" Target="../media/image3.png"/><Relationship Id="rId4" Type="http://schemas.openxmlformats.org/officeDocument/2006/relationships/image" Target="../media/image33.png"/><Relationship Id="rId9" Type="http://schemas.openxmlformats.org/officeDocument/2006/relationships/image" Target="../media/image38.png"/></Relationships>
</file>

<file path=ppt/slides/_rels/slide1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5.png"/><Relationship Id="rId7"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40.jpeg"/><Relationship Id="rId5" Type="http://schemas.openxmlformats.org/officeDocument/2006/relationships/image" Target="../media/image39.png"/><Relationship Id="rId4" Type="http://schemas.openxmlformats.org/officeDocument/2006/relationships/image" Target="../media/image37.png"/><Relationship Id="rId9"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6.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8.jpg"/><Relationship Id="rId5" Type="http://schemas.openxmlformats.org/officeDocument/2006/relationships/image" Target="../media/image17.jpe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lide Title">
            <a:extLst>
              <a:ext uri="{FF2B5EF4-FFF2-40B4-BE49-F238E27FC236}">
                <a16:creationId xmlns:a16="http://schemas.microsoft.com/office/drawing/2014/main" id="{2194AE11-2C64-8324-9652-0B4ED2B5D191}"/>
              </a:ext>
            </a:extLst>
          </p:cNvPr>
          <p:cNvSpPr>
            <a:spLocks noGrp="1"/>
          </p:cNvSpPr>
          <p:nvPr>
            <p:ph type="ctrTitle"/>
          </p:nvPr>
        </p:nvSpPr>
        <p:spPr>
          <a:xfrm>
            <a:off x="1524000" y="-1508761"/>
            <a:ext cx="9144000" cy="1269683"/>
          </a:xfrm>
        </p:spPr>
        <p:txBody>
          <a:bodyPr>
            <a:normAutofit fontScale="90000"/>
          </a:bodyPr>
          <a:lstStyle/>
          <a:p>
            <a:r>
              <a:rPr lang="en-US" dirty="0"/>
              <a:t>Anglo-Saxon and Viking Lincoln</a:t>
            </a:r>
          </a:p>
        </p:txBody>
      </p:sp>
      <p:pic>
        <p:nvPicPr>
          <p:cNvPr id="9" name="Title" descr="Anglo-Saxon and Viking Lincoln">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441"/>
            <a:ext cx="12191999" cy="6856558"/>
          </a:xfrm>
          <a:prstGeom prst="rect">
            <a:avLst/>
          </a:prstGeom>
        </p:spPr>
      </p:pic>
      <p:sp>
        <p:nvSpPr>
          <p:cNvPr id="4" name="Question top">
            <a:extLst>
              <a:ext uri="{FF2B5EF4-FFF2-40B4-BE49-F238E27FC236}">
                <a16:creationId xmlns:a16="http://schemas.microsoft.com/office/drawing/2014/main" id="{FA5BD8B5-5874-4293-E08C-C99A94CAA81F}"/>
              </a:ext>
            </a:extLst>
          </p:cNvPr>
          <p:cNvSpPr txBox="1"/>
          <p:nvPr/>
        </p:nvSpPr>
        <p:spPr>
          <a:xfrm>
            <a:off x="0" y="399804"/>
            <a:ext cx="12192000" cy="407035"/>
          </a:xfrm>
          <a:prstGeom prst="rect">
            <a:avLst/>
          </a:prstGeom>
          <a:noFill/>
        </p:spPr>
        <p:txBody>
          <a:bodyPr wrap="square">
            <a:spAutoFit/>
          </a:bodyPr>
          <a:lstStyle/>
          <a:p>
            <a:pPr algn="ctr">
              <a:lnSpc>
                <a:spcPts val="2420"/>
              </a:lnSpc>
            </a:pPr>
            <a:r>
              <a:rPr lang="en-GB" sz="2750" dirty="0">
                <a:solidFill>
                  <a:schemeClr val="bg1"/>
                </a:solidFill>
                <a:effectLst>
                  <a:glow rad="119471">
                    <a:schemeClr val="tx1">
                      <a:alpha val="71360"/>
                    </a:schemeClr>
                  </a:glow>
                </a:effectLst>
                <a:latin typeface="Superclarendon Rg" panose="02000505080000020003" pitchFamily="2" charset="77"/>
              </a:rPr>
              <a:t>What happened to Lincoln after the Romans left?</a:t>
            </a:r>
          </a:p>
        </p:txBody>
      </p:sp>
      <p:pic>
        <p:nvPicPr>
          <p:cNvPr id="2" name="Logo">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0668000" y="5514974"/>
            <a:ext cx="1523999" cy="1341583"/>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BF09336-BA95-58A2-0EFF-F83F7A877288}"/>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D5B96288-50A7-7B52-B61C-8A59B66B1DB7}"/>
              </a:ext>
            </a:extLst>
          </p:cNvPr>
          <p:cNvSpPr>
            <a:spLocks noGrp="1"/>
          </p:cNvSpPr>
          <p:nvPr>
            <p:ph type="ctrTitle"/>
          </p:nvPr>
        </p:nvSpPr>
        <p:spPr>
          <a:xfrm>
            <a:off x="1524000" y="-1280448"/>
            <a:ext cx="9144000" cy="921925"/>
          </a:xfrm>
        </p:spPr>
        <p:txBody>
          <a:bodyPr>
            <a:normAutofit/>
          </a:bodyPr>
          <a:lstStyle/>
          <a:p>
            <a:r>
              <a:rPr lang="en-US" dirty="0"/>
              <a:t>The Viking Age in England 2</a:t>
            </a:r>
          </a:p>
        </p:txBody>
      </p:sp>
      <p:sp>
        <p:nvSpPr>
          <p:cNvPr id="15" name="Slide Question">
            <a:extLst>
              <a:ext uri="{FF2B5EF4-FFF2-40B4-BE49-F238E27FC236}">
                <a16:creationId xmlns:a16="http://schemas.microsoft.com/office/drawing/2014/main" id="{C10E17F2-2A05-6728-1F2D-245CEAE052A7}"/>
              </a:ext>
            </a:extLst>
          </p:cNvPr>
          <p:cNvSpPr txBox="1"/>
          <p:nvPr/>
        </p:nvSpPr>
        <p:spPr>
          <a:xfrm>
            <a:off x="0" y="-103153"/>
            <a:ext cx="8686800" cy="356123"/>
          </a:xfrm>
          <a:prstGeom prst="rect">
            <a:avLst/>
          </a:prstGeom>
          <a:noFill/>
        </p:spPr>
        <p:txBody>
          <a:bodyPr wrap="square">
            <a:spAutoFit/>
          </a:bodyPr>
          <a:lstStyle/>
          <a:p>
            <a:pPr>
              <a:lnSpc>
                <a:spcPts val="2420"/>
              </a:lnSpc>
            </a:pPr>
            <a:r>
              <a:rPr lang="en-GB" sz="1100" spc="50" dirty="0">
                <a:solidFill>
                  <a:schemeClr val="bg1"/>
                </a:solidFill>
                <a:effectLst>
                  <a:glow rad="265727">
                    <a:schemeClr val="tx1">
                      <a:alpha val="68000"/>
                    </a:schemeClr>
                  </a:glow>
                </a:effectLst>
                <a:latin typeface="Superclarendon Rg" panose="02000505080000020003" pitchFamily="2" charset="77"/>
              </a:rPr>
              <a:t>How did the Vikings develop Lincoln?</a:t>
            </a:r>
          </a:p>
        </p:txBody>
      </p:sp>
      <p:sp>
        <p:nvSpPr>
          <p:cNvPr id="18" name="Title">
            <a:extLst>
              <a:ext uri="{FF2B5EF4-FFF2-40B4-BE49-F238E27FC236}">
                <a16:creationId xmlns:a16="http://schemas.microsoft.com/office/drawing/2014/main" id="{F1A33E71-4211-C6C3-06B0-261DE598326C}"/>
              </a:ext>
            </a:extLst>
          </p:cNvPr>
          <p:cNvSpPr txBox="1">
            <a:spLocks/>
          </p:cNvSpPr>
          <p:nvPr/>
        </p:nvSpPr>
        <p:spPr>
          <a:xfrm>
            <a:off x="536875" y="449715"/>
            <a:ext cx="8872937"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The Viking Age in England</a:t>
            </a:r>
          </a:p>
        </p:txBody>
      </p:sp>
      <p:grpSp>
        <p:nvGrpSpPr>
          <p:cNvPr id="2" name="Group 1" descr="Vikings came from Scandinavia: modern Norway, Sweden and Denmark. &#10;&#10;Anglo-Saxon writers called Vikings Danes, Norsemen (Norse), Northmen, the Great Army, sea rovers, sea wolves, or the heathen.">
            <a:extLst>
              <a:ext uri="{FF2B5EF4-FFF2-40B4-BE49-F238E27FC236}">
                <a16:creationId xmlns:a16="http://schemas.microsoft.com/office/drawing/2014/main" id="{F487D281-4554-F065-B1A5-5963EB4C42A5}"/>
              </a:ext>
            </a:extLst>
          </p:cNvPr>
          <p:cNvGrpSpPr/>
          <p:nvPr/>
        </p:nvGrpSpPr>
        <p:grpSpPr>
          <a:xfrm>
            <a:off x="616688" y="1511714"/>
            <a:ext cx="4795283" cy="3524812"/>
            <a:chOff x="776829" y="2222822"/>
            <a:chExt cx="7031035" cy="2118608"/>
          </a:xfrm>
        </p:grpSpPr>
        <p:sp>
          <p:nvSpPr>
            <p:cNvPr id="3" name="Rectangle 2">
              <a:extLst>
                <a:ext uri="{FF2B5EF4-FFF2-40B4-BE49-F238E27FC236}">
                  <a16:creationId xmlns:a16="http://schemas.microsoft.com/office/drawing/2014/main" id="{BF5C1ECC-6685-381C-9FDD-10E939B9F0D4}"/>
                </a:ext>
              </a:extLst>
            </p:cNvPr>
            <p:cNvSpPr/>
            <p:nvPr/>
          </p:nvSpPr>
          <p:spPr>
            <a:xfrm>
              <a:off x="776829" y="2222822"/>
              <a:ext cx="7031035" cy="2118608"/>
            </a:xfrm>
            <a:prstGeom prst="rect">
              <a:avLst/>
            </a:prstGeom>
            <a:solidFill>
              <a:srgbClr val="F6951F"/>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700" dirty="0"/>
            </a:p>
          </p:txBody>
        </p:sp>
        <p:sp>
          <p:nvSpPr>
            <p:cNvPr id="4" name="Rectangle 3" descr="&#10;">
              <a:extLst>
                <a:ext uri="{FF2B5EF4-FFF2-40B4-BE49-F238E27FC236}">
                  <a16:creationId xmlns:a16="http://schemas.microsoft.com/office/drawing/2014/main" id="{530E0FAA-060A-7D18-7904-AA11BFCF7C9D}"/>
                </a:ext>
              </a:extLst>
            </p:cNvPr>
            <p:cNvSpPr/>
            <p:nvPr/>
          </p:nvSpPr>
          <p:spPr>
            <a:xfrm>
              <a:off x="910818" y="2284905"/>
              <a:ext cx="6356761" cy="1990398"/>
            </a:xfrm>
            <a:prstGeom prst="rect">
              <a:avLst/>
            </a:prstGeom>
            <a:solidFill>
              <a:srgbClr val="FAC07A"/>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GB" sz="1700" b="0" i="0" dirty="0">
                  <a:solidFill>
                    <a:schemeClr val="tx1"/>
                  </a:solidFill>
                  <a:effectLst/>
                  <a:latin typeface="Superclarendon Rg" panose="02060605060000020003" pitchFamily="18" charset="77"/>
                </a:rPr>
                <a:t>Vikings came from Scandinavia: modern Norway, Sweden and Denmark. </a:t>
              </a:r>
            </a:p>
            <a:p>
              <a:pPr marL="285750" indent="-285750">
                <a:buFont typeface="Arial" panose="020B0604020202020204" pitchFamily="34" charset="0"/>
                <a:buChar char="•"/>
              </a:pPr>
              <a:endParaRPr lang="en-GB" sz="1700" b="0" i="0" dirty="0">
                <a:solidFill>
                  <a:schemeClr val="tx1"/>
                </a:solidFill>
                <a:effectLst/>
                <a:latin typeface="Superclarendon Rg" panose="02060605060000020003" pitchFamily="18" charset="77"/>
              </a:endParaRPr>
            </a:p>
            <a:p>
              <a:pPr marL="285750" indent="-285750">
                <a:buFont typeface="Arial" panose="020B0604020202020204" pitchFamily="34" charset="0"/>
                <a:buChar char="•"/>
              </a:pPr>
              <a:r>
                <a:rPr lang="en-GB" sz="1700" b="0" i="0" dirty="0">
                  <a:solidFill>
                    <a:schemeClr val="tx1"/>
                  </a:solidFill>
                  <a:effectLst/>
                  <a:latin typeface="Superclarendon Rg" panose="02060605060000020003" pitchFamily="18" charset="77"/>
                </a:rPr>
                <a:t>Anglo-Saxon writers called Vikings Danes, Norsemen (Norse), Northmen, the Great Army, sea rovers, sea wolves, or the heathen.</a:t>
              </a:r>
              <a:endParaRPr lang="en-GB" sz="1700" dirty="0">
                <a:solidFill>
                  <a:schemeClr val="tx1"/>
                </a:solidFill>
                <a:latin typeface="Superclarendon Rg" panose="02060605060000020003" pitchFamily="18" charset="77"/>
              </a:endParaRPr>
            </a:p>
          </p:txBody>
        </p:sp>
      </p:grpSp>
      <p:pic>
        <p:nvPicPr>
          <p:cNvPr id="6" name="Picture 5" descr="An illustrated map of Europe, highlighting the movement of people from Norway, Sweden and Denmark to England. ">
            <a:extLst>
              <a:ext uri="{FF2B5EF4-FFF2-40B4-BE49-F238E27FC236}">
                <a16:creationId xmlns:a16="http://schemas.microsoft.com/office/drawing/2014/main" id="{9D2CF023-DD70-BC48-2900-CC2DE13760BD}"/>
              </a:ext>
            </a:extLst>
          </p:cNvPr>
          <p:cNvPicPr>
            <a:picLocks noChangeAspect="1"/>
          </p:cNvPicPr>
          <p:nvPr/>
        </p:nvPicPr>
        <p:blipFill>
          <a:blip r:embed="rId4"/>
          <a:srcRect/>
          <a:stretch/>
        </p:blipFill>
        <p:spPr>
          <a:xfrm>
            <a:off x="4860786" y="1240044"/>
            <a:ext cx="5807213" cy="4084976"/>
          </a:xfrm>
          <a:prstGeom prst="rect">
            <a:avLst/>
          </a:prstGeom>
        </p:spPr>
      </p:pic>
      <p:pic>
        <p:nvPicPr>
          <p:cNvPr id="7" name="Picture 6" descr="An illustration of a viking. He wears metal armour, a helmet and has an axe tucked into his belt. ">
            <a:extLst>
              <a:ext uri="{FF2B5EF4-FFF2-40B4-BE49-F238E27FC236}">
                <a16:creationId xmlns:a16="http://schemas.microsoft.com/office/drawing/2014/main" id="{1BC53562-D4A8-C3DF-2411-9715A22BC3B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93539" flipH="1">
            <a:off x="9948498" y="1538063"/>
            <a:ext cx="1621156" cy="4811450"/>
          </a:xfrm>
          <a:prstGeom prst="rect">
            <a:avLst/>
          </a:prstGeom>
        </p:spPr>
      </p:pic>
      <p:pic>
        <p:nvPicPr>
          <p:cNvPr id="8" name="Picture 7" descr="Viking timeline from AD 793 to AD 1066.">
            <a:extLst>
              <a:ext uri="{FF2B5EF4-FFF2-40B4-BE49-F238E27FC236}">
                <a16:creationId xmlns:a16="http://schemas.microsoft.com/office/drawing/2014/main" id="{447FCEAC-343B-D61C-A35C-4D488E4E3884}"/>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0" y="5100638"/>
            <a:ext cx="12193280" cy="1757362"/>
          </a:xfrm>
          <a:prstGeom prst="rect">
            <a:avLst/>
          </a:prstGeom>
        </p:spPr>
      </p:pic>
      <p:pic>
        <p:nvPicPr>
          <p:cNvPr id="5" name="Logo">
            <a:extLst>
              <a:ext uri="{FF2B5EF4-FFF2-40B4-BE49-F238E27FC236}">
                <a16:creationId xmlns:a16="http://schemas.microsoft.com/office/drawing/2014/main" id="{D1844315-C706-6738-B503-D3FCA37A91D1}"/>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14974"/>
            <a:ext cx="1523999" cy="1341583"/>
          </a:xfrm>
          <a:prstGeom prst="rect">
            <a:avLst/>
          </a:prstGeom>
        </p:spPr>
      </p:pic>
    </p:spTree>
    <p:extLst>
      <p:ext uri="{BB962C8B-B14F-4D97-AF65-F5344CB8AC3E}">
        <p14:creationId xmlns:p14="http://schemas.microsoft.com/office/powerpoint/2010/main" val="262245101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318346B-7B0D-02D7-EE3F-A2F41BEF7ADD}"/>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FCCDE096-A7BD-0934-EF71-DD4B61C7966C}"/>
              </a:ext>
            </a:extLst>
          </p:cNvPr>
          <p:cNvSpPr>
            <a:spLocks noGrp="1"/>
          </p:cNvSpPr>
          <p:nvPr>
            <p:ph type="ctrTitle"/>
          </p:nvPr>
        </p:nvSpPr>
        <p:spPr>
          <a:xfrm>
            <a:off x="1524000" y="-1280448"/>
            <a:ext cx="9144000" cy="921925"/>
          </a:xfrm>
        </p:spPr>
        <p:txBody>
          <a:bodyPr>
            <a:normAutofit/>
          </a:bodyPr>
          <a:lstStyle/>
          <a:p>
            <a:r>
              <a:rPr lang="en-US" dirty="0"/>
              <a:t>Vikings Arrive</a:t>
            </a:r>
          </a:p>
        </p:txBody>
      </p:sp>
      <p:sp>
        <p:nvSpPr>
          <p:cNvPr id="15" name="Slide Question">
            <a:extLst>
              <a:ext uri="{FF2B5EF4-FFF2-40B4-BE49-F238E27FC236}">
                <a16:creationId xmlns:a16="http://schemas.microsoft.com/office/drawing/2014/main" id="{EB97D702-9184-97C4-90FF-F5D14FCFE8A2}"/>
              </a:ext>
            </a:extLst>
          </p:cNvPr>
          <p:cNvSpPr txBox="1"/>
          <p:nvPr/>
        </p:nvSpPr>
        <p:spPr>
          <a:xfrm>
            <a:off x="0" y="-103153"/>
            <a:ext cx="8686800" cy="356123"/>
          </a:xfrm>
          <a:prstGeom prst="rect">
            <a:avLst/>
          </a:prstGeom>
          <a:noFill/>
        </p:spPr>
        <p:txBody>
          <a:bodyPr wrap="square">
            <a:spAutoFit/>
          </a:bodyPr>
          <a:lstStyle/>
          <a:p>
            <a:pPr>
              <a:lnSpc>
                <a:spcPts val="2420"/>
              </a:lnSpc>
            </a:pPr>
            <a:r>
              <a:rPr lang="en-GB" sz="1100" spc="50" dirty="0">
                <a:solidFill>
                  <a:schemeClr val="bg1"/>
                </a:solidFill>
                <a:effectLst>
                  <a:glow rad="265727">
                    <a:schemeClr val="tx1">
                      <a:alpha val="68000"/>
                    </a:schemeClr>
                  </a:glow>
                </a:effectLst>
                <a:latin typeface="Superclarendon Rg" panose="02000505080000020003" pitchFamily="2" charset="77"/>
              </a:rPr>
              <a:t>How did the Vikings develop Lincoln?</a:t>
            </a:r>
          </a:p>
        </p:txBody>
      </p:sp>
      <p:pic>
        <p:nvPicPr>
          <p:cNvPr id="12" name="Picture 11" descr="A Map of the UK showing England by the end of the 9th Century. The map is colour coded to show English territory, Danish or Norse territory, Celtic lands, and swamp or alluvion.">
            <a:extLst>
              <a:ext uri="{FF2B5EF4-FFF2-40B4-BE49-F238E27FC236}">
                <a16:creationId xmlns:a16="http://schemas.microsoft.com/office/drawing/2014/main" id="{E357D1AC-3353-C6C5-C481-BDB926B886F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4839" y="398560"/>
            <a:ext cx="4864025" cy="6053711"/>
          </a:xfrm>
          <a:prstGeom prst="rect">
            <a:avLst/>
          </a:prstGeom>
          <a:ln w="19050">
            <a:solidFill>
              <a:schemeClr val="tx1"/>
            </a:solidFill>
          </a:ln>
        </p:spPr>
      </p:pic>
      <p:sp>
        <p:nvSpPr>
          <p:cNvPr id="18" name="Title">
            <a:extLst>
              <a:ext uri="{FF2B5EF4-FFF2-40B4-BE49-F238E27FC236}">
                <a16:creationId xmlns:a16="http://schemas.microsoft.com/office/drawing/2014/main" id="{DEF2D974-03D9-4B78-38F9-7199BD708BBE}"/>
              </a:ext>
            </a:extLst>
          </p:cNvPr>
          <p:cNvSpPr txBox="1">
            <a:spLocks/>
          </p:cNvSpPr>
          <p:nvPr/>
        </p:nvSpPr>
        <p:spPr>
          <a:xfrm>
            <a:off x="5683884" y="756859"/>
            <a:ext cx="5151543"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Vikings Arrive</a:t>
            </a:r>
          </a:p>
        </p:txBody>
      </p:sp>
      <p:sp>
        <p:nvSpPr>
          <p:cNvPr id="7" name="Text ">
            <a:extLst>
              <a:ext uri="{FF2B5EF4-FFF2-40B4-BE49-F238E27FC236}">
                <a16:creationId xmlns:a16="http://schemas.microsoft.com/office/drawing/2014/main" id="{5719BF77-4F03-F56B-258D-F7E4B6BF75A1}"/>
              </a:ext>
            </a:extLst>
          </p:cNvPr>
          <p:cNvSpPr txBox="1"/>
          <p:nvPr/>
        </p:nvSpPr>
        <p:spPr>
          <a:xfrm>
            <a:off x="5758170" y="1878109"/>
            <a:ext cx="3981960" cy="702949"/>
          </a:xfrm>
          <a:prstGeom prst="rect">
            <a:avLst/>
          </a:prstGeom>
          <a:noFill/>
        </p:spPr>
        <p:txBody>
          <a:bodyPr wrap="square">
            <a:spAutoFit/>
          </a:bodyPr>
          <a:lstStyle/>
          <a:p>
            <a:pPr>
              <a:lnSpc>
                <a:spcPct val="150000"/>
              </a:lnSpc>
            </a:pPr>
            <a:r>
              <a:rPr lang="en-GB" sz="1400" dirty="0">
                <a:latin typeface="Comic Sans MS" panose="030F0702030302020204" pitchFamily="66" charset="0"/>
              </a:rPr>
              <a:t>In the 870s the Great Heathen Army of Vikings camped at nearby </a:t>
            </a:r>
            <a:r>
              <a:rPr lang="en-GB" sz="1400" dirty="0" err="1">
                <a:latin typeface="Comic Sans MS" panose="030F0702030302020204" pitchFamily="66" charset="0"/>
              </a:rPr>
              <a:t>Torksey</a:t>
            </a:r>
            <a:r>
              <a:rPr lang="en-GB" sz="1400" dirty="0">
                <a:latin typeface="Comic Sans MS" panose="030F0702030302020204" pitchFamily="66" charset="0"/>
              </a:rPr>
              <a:t>. </a:t>
            </a:r>
          </a:p>
        </p:txBody>
      </p:sp>
      <p:sp>
        <p:nvSpPr>
          <p:cNvPr id="9" name="Text ">
            <a:extLst>
              <a:ext uri="{FF2B5EF4-FFF2-40B4-BE49-F238E27FC236}">
                <a16:creationId xmlns:a16="http://schemas.microsoft.com/office/drawing/2014/main" id="{80200B50-AFF0-DBB5-EA57-34FE1D7C315F}"/>
              </a:ext>
            </a:extLst>
          </p:cNvPr>
          <p:cNvSpPr txBox="1"/>
          <p:nvPr/>
        </p:nvSpPr>
        <p:spPr>
          <a:xfrm>
            <a:off x="5758170" y="2873511"/>
            <a:ext cx="3981960" cy="1026115"/>
          </a:xfrm>
          <a:prstGeom prst="rect">
            <a:avLst/>
          </a:prstGeom>
          <a:noFill/>
        </p:spPr>
        <p:txBody>
          <a:bodyPr wrap="square">
            <a:spAutoFit/>
          </a:bodyPr>
          <a:lstStyle/>
          <a:p>
            <a:pPr>
              <a:lnSpc>
                <a:spcPct val="150000"/>
              </a:lnSpc>
            </a:pPr>
            <a:r>
              <a:rPr lang="en-GB" sz="1400" dirty="0">
                <a:latin typeface="Comic Sans MS" panose="030F0702030302020204" pitchFamily="66" charset="0"/>
              </a:rPr>
              <a:t>By AD 918 they had taken Lincoln, which became one of the Five Boroughs of the Danelaw. </a:t>
            </a:r>
          </a:p>
        </p:txBody>
      </p:sp>
      <p:sp>
        <p:nvSpPr>
          <p:cNvPr id="10" name="Text ">
            <a:extLst>
              <a:ext uri="{FF2B5EF4-FFF2-40B4-BE49-F238E27FC236}">
                <a16:creationId xmlns:a16="http://schemas.microsoft.com/office/drawing/2014/main" id="{94CE5A10-FB3E-0BB6-6389-9F84C06BE6EB}"/>
              </a:ext>
            </a:extLst>
          </p:cNvPr>
          <p:cNvSpPr txBox="1"/>
          <p:nvPr/>
        </p:nvSpPr>
        <p:spPr>
          <a:xfrm>
            <a:off x="5758170" y="4192079"/>
            <a:ext cx="3981960" cy="1026115"/>
          </a:xfrm>
          <a:prstGeom prst="rect">
            <a:avLst/>
          </a:prstGeom>
          <a:noFill/>
        </p:spPr>
        <p:txBody>
          <a:bodyPr wrap="square">
            <a:spAutoFit/>
          </a:bodyPr>
          <a:lstStyle/>
          <a:p>
            <a:pPr>
              <a:lnSpc>
                <a:spcPct val="150000"/>
              </a:lnSpc>
            </a:pPr>
            <a:r>
              <a:rPr lang="en-GB" sz="1400" dirty="0">
                <a:latin typeface="Comic Sans MS" panose="030F0702030302020204" pitchFamily="66" charset="0"/>
              </a:rPr>
              <a:t>The old Roman walls made Lincoln easy to defend, and its roads and river links turned it into an important Viking town. </a:t>
            </a:r>
          </a:p>
        </p:txBody>
      </p:sp>
      <p:grpSp>
        <p:nvGrpSpPr>
          <p:cNvPr id="17" name="Group 16" descr="England by the end of the 9th Century&#10;">
            <a:extLst>
              <a:ext uri="{FF2B5EF4-FFF2-40B4-BE49-F238E27FC236}">
                <a16:creationId xmlns:a16="http://schemas.microsoft.com/office/drawing/2014/main" id="{25417F5F-60D7-2D87-939B-1121529576F5}"/>
              </a:ext>
            </a:extLst>
          </p:cNvPr>
          <p:cNvGrpSpPr/>
          <p:nvPr/>
        </p:nvGrpSpPr>
        <p:grpSpPr>
          <a:xfrm>
            <a:off x="5770065" y="5518275"/>
            <a:ext cx="2809564" cy="667490"/>
            <a:chOff x="5796130" y="5179668"/>
            <a:chExt cx="2809564" cy="667490"/>
          </a:xfrm>
        </p:grpSpPr>
        <p:sp>
          <p:nvSpPr>
            <p:cNvPr id="13" name="Text ">
              <a:extLst>
                <a:ext uri="{FF2B5EF4-FFF2-40B4-BE49-F238E27FC236}">
                  <a16:creationId xmlns:a16="http://schemas.microsoft.com/office/drawing/2014/main" id="{971316AB-3BD1-D625-ECF7-CC4DB16336F8}"/>
                </a:ext>
              </a:extLst>
            </p:cNvPr>
            <p:cNvSpPr txBox="1"/>
            <p:nvPr/>
          </p:nvSpPr>
          <p:spPr>
            <a:xfrm>
              <a:off x="6130718" y="5179668"/>
              <a:ext cx="2474976" cy="667490"/>
            </a:xfrm>
            <a:prstGeom prst="rect">
              <a:avLst/>
            </a:prstGeom>
            <a:noFill/>
          </p:spPr>
          <p:txBody>
            <a:bodyPr wrap="square">
              <a:spAutoFit/>
            </a:bodyPr>
            <a:lstStyle/>
            <a:p>
              <a:pPr>
                <a:lnSpc>
                  <a:spcPct val="150000"/>
                </a:lnSpc>
              </a:pPr>
              <a:r>
                <a:rPr lang="en-GB" sz="1300" dirty="0">
                  <a:latin typeface="Comic Sans MS" panose="030F0702030302020204" pitchFamily="66" charset="0"/>
                </a:rPr>
                <a:t>England by the end of the 9th Century</a:t>
              </a:r>
            </a:p>
          </p:txBody>
        </p:sp>
        <p:pic>
          <p:nvPicPr>
            <p:cNvPr id="16" name="Picture 15">
              <a:extLst>
                <a:ext uri="{FF2B5EF4-FFF2-40B4-BE49-F238E27FC236}">
                  <a16:creationId xmlns:a16="http://schemas.microsoft.com/office/drawing/2014/main" id="{B7CB54AD-D9FE-A40C-3493-31FF69C596D6}"/>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5796130" y="5238935"/>
              <a:ext cx="350267" cy="248874"/>
            </a:xfrm>
            <a:prstGeom prst="rect">
              <a:avLst/>
            </a:prstGeom>
          </p:spPr>
        </p:pic>
      </p:grpSp>
      <p:pic>
        <p:nvPicPr>
          <p:cNvPr id="27" name="Picture 26" descr="An illustration of a viking. He wears metal armour, a helmet and has an axe tucked into his belt. &#10;">
            <a:extLst>
              <a:ext uri="{FF2B5EF4-FFF2-40B4-BE49-F238E27FC236}">
                <a16:creationId xmlns:a16="http://schemas.microsoft.com/office/drawing/2014/main" id="{207729E6-BDFC-1F90-4086-93DF1480365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93539" flipH="1">
            <a:off x="9948498" y="1538063"/>
            <a:ext cx="1621156" cy="4811450"/>
          </a:xfrm>
          <a:prstGeom prst="rect">
            <a:avLst/>
          </a:prstGeom>
        </p:spPr>
      </p:pic>
      <p:pic>
        <p:nvPicPr>
          <p:cNvPr id="5" name="Logo">
            <a:extLst>
              <a:ext uri="{FF2B5EF4-FFF2-40B4-BE49-F238E27FC236}">
                <a16:creationId xmlns:a16="http://schemas.microsoft.com/office/drawing/2014/main" id="{D7D3D075-A80A-AF3A-252B-CA22812365CA}"/>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14974"/>
            <a:ext cx="1523999" cy="1341583"/>
          </a:xfrm>
          <a:prstGeom prst="rect">
            <a:avLst/>
          </a:prstGeom>
        </p:spPr>
      </p:pic>
    </p:spTree>
    <p:extLst>
      <p:ext uri="{BB962C8B-B14F-4D97-AF65-F5344CB8AC3E}">
        <p14:creationId xmlns:p14="http://schemas.microsoft.com/office/powerpoint/2010/main" val="427888592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7"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3E644FE-012F-B618-0FFE-FA3DAAA9655F}"/>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FAE4362D-D060-D4E7-B95B-E118FCCE0A34}"/>
              </a:ext>
            </a:extLst>
          </p:cNvPr>
          <p:cNvSpPr>
            <a:spLocks noGrp="1"/>
          </p:cNvSpPr>
          <p:nvPr>
            <p:ph type="ctrTitle"/>
          </p:nvPr>
        </p:nvSpPr>
        <p:spPr>
          <a:xfrm>
            <a:off x="1524000" y="-1280448"/>
            <a:ext cx="9144000" cy="921925"/>
          </a:xfrm>
        </p:spPr>
        <p:txBody>
          <a:bodyPr>
            <a:normAutofit/>
          </a:bodyPr>
          <a:lstStyle/>
          <a:p>
            <a:r>
              <a:rPr lang="en-US" dirty="0"/>
              <a:t>A Flourishing Viking Borough</a:t>
            </a:r>
          </a:p>
        </p:txBody>
      </p:sp>
      <p:sp>
        <p:nvSpPr>
          <p:cNvPr id="15" name="Slide Question">
            <a:extLst>
              <a:ext uri="{FF2B5EF4-FFF2-40B4-BE49-F238E27FC236}">
                <a16:creationId xmlns:a16="http://schemas.microsoft.com/office/drawing/2014/main" id="{0418FAA9-3277-2036-5742-DAB9D4705F67}"/>
              </a:ext>
            </a:extLst>
          </p:cNvPr>
          <p:cNvSpPr txBox="1"/>
          <p:nvPr/>
        </p:nvSpPr>
        <p:spPr>
          <a:xfrm>
            <a:off x="0" y="-103153"/>
            <a:ext cx="8686800" cy="356123"/>
          </a:xfrm>
          <a:prstGeom prst="rect">
            <a:avLst/>
          </a:prstGeom>
          <a:noFill/>
        </p:spPr>
        <p:txBody>
          <a:bodyPr wrap="square">
            <a:spAutoFit/>
          </a:bodyPr>
          <a:lstStyle/>
          <a:p>
            <a:pPr>
              <a:lnSpc>
                <a:spcPts val="2420"/>
              </a:lnSpc>
            </a:pPr>
            <a:r>
              <a:rPr lang="en-GB" sz="1100" spc="50" dirty="0">
                <a:solidFill>
                  <a:schemeClr val="bg1"/>
                </a:solidFill>
                <a:effectLst>
                  <a:glow rad="265727">
                    <a:schemeClr val="tx1">
                      <a:alpha val="68000"/>
                    </a:schemeClr>
                  </a:glow>
                </a:effectLst>
                <a:latin typeface="Superclarendon Rg" panose="02000505080000020003" pitchFamily="2" charset="77"/>
              </a:rPr>
              <a:t>How did the Vikings develop Lincoln?</a:t>
            </a:r>
          </a:p>
        </p:txBody>
      </p:sp>
      <p:sp>
        <p:nvSpPr>
          <p:cNvPr id="18" name="Title">
            <a:extLst>
              <a:ext uri="{FF2B5EF4-FFF2-40B4-BE49-F238E27FC236}">
                <a16:creationId xmlns:a16="http://schemas.microsoft.com/office/drawing/2014/main" id="{646E739E-81A0-EBC1-DC2D-23A6E893795A}"/>
              </a:ext>
            </a:extLst>
          </p:cNvPr>
          <p:cNvSpPr txBox="1">
            <a:spLocks/>
          </p:cNvSpPr>
          <p:nvPr/>
        </p:nvSpPr>
        <p:spPr>
          <a:xfrm>
            <a:off x="718872" y="878844"/>
            <a:ext cx="1047451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A Flourishing Viking Borough</a:t>
            </a:r>
          </a:p>
        </p:txBody>
      </p:sp>
      <p:sp>
        <p:nvSpPr>
          <p:cNvPr id="7" name="Text ">
            <a:extLst>
              <a:ext uri="{FF2B5EF4-FFF2-40B4-BE49-F238E27FC236}">
                <a16:creationId xmlns:a16="http://schemas.microsoft.com/office/drawing/2014/main" id="{13DA3B25-CB19-3BCE-9037-08EBC18F7673}"/>
              </a:ext>
            </a:extLst>
          </p:cNvPr>
          <p:cNvSpPr txBox="1"/>
          <p:nvPr/>
        </p:nvSpPr>
        <p:spPr>
          <a:xfrm>
            <a:off x="718872" y="1820957"/>
            <a:ext cx="3981960" cy="702949"/>
          </a:xfrm>
          <a:prstGeom prst="rect">
            <a:avLst/>
          </a:prstGeom>
          <a:noFill/>
        </p:spPr>
        <p:txBody>
          <a:bodyPr wrap="square">
            <a:spAutoFit/>
          </a:bodyPr>
          <a:lstStyle/>
          <a:p>
            <a:pPr>
              <a:lnSpc>
                <a:spcPct val="150000"/>
              </a:lnSpc>
            </a:pPr>
            <a:r>
              <a:rPr lang="en-GB" sz="1400" dirty="0">
                <a:latin typeface="Comic Sans MS" panose="030F0702030302020204" pitchFamily="66" charset="0"/>
              </a:rPr>
              <a:t>By AD 886 Lincoln was under Viking control and began to thrive. </a:t>
            </a:r>
          </a:p>
        </p:txBody>
      </p:sp>
      <p:sp>
        <p:nvSpPr>
          <p:cNvPr id="9" name="Text ">
            <a:extLst>
              <a:ext uri="{FF2B5EF4-FFF2-40B4-BE49-F238E27FC236}">
                <a16:creationId xmlns:a16="http://schemas.microsoft.com/office/drawing/2014/main" id="{A9E075BE-179A-2A1A-9808-0C0DA26AACC2}"/>
              </a:ext>
            </a:extLst>
          </p:cNvPr>
          <p:cNvSpPr txBox="1"/>
          <p:nvPr/>
        </p:nvSpPr>
        <p:spPr>
          <a:xfrm>
            <a:off x="718872" y="2783791"/>
            <a:ext cx="3981960" cy="1026115"/>
          </a:xfrm>
          <a:prstGeom prst="rect">
            <a:avLst/>
          </a:prstGeom>
          <a:noFill/>
        </p:spPr>
        <p:txBody>
          <a:bodyPr wrap="square">
            <a:spAutoFit/>
          </a:bodyPr>
          <a:lstStyle/>
          <a:p>
            <a:pPr>
              <a:lnSpc>
                <a:spcPct val="150000"/>
              </a:lnSpc>
            </a:pPr>
            <a:r>
              <a:rPr lang="en-GB" sz="1400" dirty="0">
                <a:latin typeface="Comic Sans MS" panose="030F0702030302020204" pitchFamily="66" charset="0"/>
              </a:rPr>
              <a:t>The Danes built timber houses along the riverbank, reopened the suburb of </a:t>
            </a:r>
            <a:r>
              <a:rPr lang="en-GB" sz="1400" dirty="0" err="1">
                <a:latin typeface="Comic Sans MS" panose="030F0702030302020204" pitchFamily="66" charset="0"/>
              </a:rPr>
              <a:t>Wigford</a:t>
            </a:r>
            <a:r>
              <a:rPr lang="en-GB" sz="1400" dirty="0">
                <a:latin typeface="Comic Sans MS" panose="030F0702030302020204" pitchFamily="66" charset="0"/>
              </a:rPr>
              <a:t> and set up workshops for smiths and potters. </a:t>
            </a:r>
          </a:p>
        </p:txBody>
      </p:sp>
      <p:sp>
        <p:nvSpPr>
          <p:cNvPr id="10" name="Text ">
            <a:extLst>
              <a:ext uri="{FF2B5EF4-FFF2-40B4-BE49-F238E27FC236}">
                <a16:creationId xmlns:a16="http://schemas.microsoft.com/office/drawing/2014/main" id="{F8B31666-5C60-CA15-6A4B-45E7994682A3}"/>
              </a:ext>
            </a:extLst>
          </p:cNvPr>
          <p:cNvSpPr txBox="1"/>
          <p:nvPr/>
        </p:nvSpPr>
        <p:spPr>
          <a:xfrm>
            <a:off x="718872" y="4038565"/>
            <a:ext cx="3981960" cy="1025217"/>
          </a:xfrm>
          <a:prstGeom prst="rect">
            <a:avLst/>
          </a:prstGeom>
          <a:noFill/>
        </p:spPr>
        <p:txBody>
          <a:bodyPr wrap="square">
            <a:spAutoFit/>
          </a:bodyPr>
          <a:lstStyle/>
          <a:p>
            <a:pPr>
              <a:lnSpc>
                <a:spcPct val="150000"/>
              </a:lnSpc>
            </a:pPr>
            <a:r>
              <a:rPr lang="en-GB" sz="1400" dirty="0">
                <a:latin typeface="Comic Sans MS" panose="030F0702030302020204" pitchFamily="66" charset="0"/>
              </a:rPr>
              <a:t>They traded goods from across Europe and even from China, making Lincoln one of England’s busiest trading towns by AD 950.</a:t>
            </a:r>
          </a:p>
        </p:txBody>
      </p:sp>
      <p:grpSp>
        <p:nvGrpSpPr>
          <p:cNvPr id="17" name="Group 16" descr="10th century pottery found in Lincoln.&#10;">
            <a:extLst>
              <a:ext uri="{FF2B5EF4-FFF2-40B4-BE49-F238E27FC236}">
                <a16:creationId xmlns:a16="http://schemas.microsoft.com/office/drawing/2014/main" id="{05BDAEB8-4308-55F8-5B2C-27C3ECB06F6A}"/>
              </a:ext>
            </a:extLst>
          </p:cNvPr>
          <p:cNvGrpSpPr/>
          <p:nvPr/>
        </p:nvGrpSpPr>
        <p:grpSpPr>
          <a:xfrm>
            <a:off x="1649691" y="5305450"/>
            <a:ext cx="2948921" cy="667490"/>
            <a:chOff x="7366158" y="5179668"/>
            <a:chExt cx="2948921" cy="667490"/>
          </a:xfrm>
        </p:grpSpPr>
        <p:sp>
          <p:nvSpPr>
            <p:cNvPr id="13" name="Text ">
              <a:extLst>
                <a:ext uri="{FF2B5EF4-FFF2-40B4-BE49-F238E27FC236}">
                  <a16:creationId xmlns:a16="http://schemas.microsoft.com/office/drawing/2014/main" id="{9ABAB00F-9CA1-A5EE-4354-5D478FB16DEB}"/>
                </a:ext>
              </a:extLst>
            </p:cNvPr>
            <p:cNvSpPr txBox="1"/>
            <p:nvPr/>
          </p:nvSpPr>
          <p:spPr>
            <a:xfrm>
              <a:off x="7366158" y="5179668"/>
              <a:ext cx="2617508" cy="667490"/>
            </a:xfrm>
            <a:prstGeom prst="rect">
              <a:avLst/>
            </a:prstGeom>
            <a:noFill/>
          </p:spPr>
          <p:txBody>
            <a:bodyPr wrap="square">
              <a:spAutoFit/>
            </a:bodyPr>
            <a:lstStyle/>
            <a:p>
              <a:pPr algn="r">
                <a:lnSpc>
                  <a:spcPct val="150000"/>
                </a:lnSpc>
              </a:pPr>
              <a:r>
                <a:rPr lang="en-GB" sz="1300" dirty="0">
                  <a:latin typeface="Comic Sans MS" panose="030F0702030302020204" pitchFamily="66" charset="0"/>
                </a:rPr>
                <a:t>10th century pottery found in Lincoln.</a:t>
              </a:r>
            </a:p>
          </p:txBody>
        </p:sp>
        <p:pic>
          <p:nvPicPr>
            <p:cNvPr id="16" name="Picture 15">
              <a:extLst>
                <a:ext uri="{FF2B5EF4-FFF2-40B4-BE49-F238E27FC236}">
                  <a16:creationId xmlns:a16="http://schemas.microsoft.com/office/drawing/2014/main" id="{762E959C-69BE-E944-FA48-53CD4E287F1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964812" y="5247505"/>
              <a:ext cx="350267" cy="248874"/>
            </a:xfrm>
            <a:prstGeom prst="rect">
              <a:avLst/>
            </a:prstGeom>
          </p:spPr>
        </p:pic>
      </p:grpSp>
      <p:pic>
        <p:nvPicPr>
          <p:cNvPr id="3" name="Picture 2" descr="An illustration of 10th century pottery found in Lincoln. A group of brown and beige coloured pots and bowls, discoloured and broken. ">
            <a:extLst>
              <a:ext uri="{FF2B5EF4-FFF2-40B4-BE49-F238E27FC236}">
                <a16:creationId xmlns:a16="http://schemas.microsoft.com/office/drawing/2014/main" id="{89544223-842B-8354-1503-CAD9F75F0F1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00452" y="2353452"/>
            <a:ext cx="6358107" cy="3144272"/>
          </a:xfrm>
          <a:prstGeom prst="rect">
            <a:avLst/>
          </a:prstGeom>
        </p:spPr>
      </p:pic>
      <p:pic>
        <p:nvPicPr>
          <p:cNvPr id="5" name="Logo">
            <a:extLst>
              <a:ext uri="{FF2B5EF4-FFF2-40B4-BE49-F238E27FC236}">
                <a16:creationId xmlns:a16="http://schemas.microsoft.com/office/drawing/2014/main" id="{52CC49FE-C941-707E-AB26-3B950545A84A}"/>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668000" y="5514974"/>
            <a:ext cx="1523999" cy="1341583"/>
          </a:xfrm>
          <a:prstGeom prst="rect">
            <a:avLst/>
          </a:prstGeom>
        </p:spPr>
      </p:pic>
    </p:spTree>
    <p:extLst>
      <p:ext uri="{BB962C8B-B14F-4D97-AF65-F5344CB8AC3E}">
        <p14:creationId xmlns:p14="http://schemas.microsoft.com/office/powerpoint/2010/main" val="161487512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7" grpId="0"/>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8903460-CF72-A343-82B4-A28AA77D9FF6}"/>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8F969A1B-4E10-4990-6616-954D008E535A}"/>
              </a:ext>
            </a:extLst>
          </p:cNvPr>
          <p:cNvSpPr>
            <a:spLocks noGrp="1"/>
          </p:cNvSpPr>
          <p:nvPr>
            <p:ph type="ctrTitle"/>
          </p:nvPr>
        </p:nvSpPr>
        <p:spPr>
          <a:xfrm>
            <a:off x="1524000" y="-1280448"/>
            <a:ext cx="9144000" cy="921925"/>
          </a:xfrm>
        </p:spPr>
        <p:txBody>
          <a:bodyPr>
            <a:normAutofit fontScale="90000"/>
          </a:bodyPr>
          <a:lstStyle/>
          <a:p>
            <a:r>
              <a:rPr lang="en-US" dirty="0"/>
              <a:t>Coins, Commerce &amp; the </a:t>
            </a:r>
            <a:r>
              <a:rPr lang="en-US" dirty="0" err="1"/>
              <a:t>Harbour</a:t>
            </a:r>
            <a:endParaRPr lang="en-US" dirty="0"/>
          </a:p>
        </p:txBody>
      </p:sp>
      <p:sp>
        <p:nvSpPr>
          <p:cNvPr id="15" name="Slide Question">
            <a:extLst>
              <a:ext uri="{FF2B5EF4-FFF2-40B4-BE49-F238E27FC236}">
                <a16:creationId xmlns:a16="http://schemas.microsoft.com/office/drawing/2014/main" id="{29CD5E5D-950C-D17D-4ED5-8B57429663F7}"/>
              </a:ext>
            </a:extLst>
          </p:cNvPr>
          <p:cNvSpPr txBox="1"/>
          <p:nvPr/>
        </p:nvSpPr>
        <p:spPr>
          <a:xfrm>
            <a:off x="0" y="-103153"/>
            <a:ext cx="8686800" cy="356123"/>
          </a:xfrm>
          <a:prstGeom prst="rect">
            <a:avLst/>
          </a:prstGeom>
          <a:noFill/>
        </p:spPr>
        <p:txBody>
          <a:bodyPr wrap="square">
            <a:spAutoFit/>
          </a:bodyPr>
          <a:lstStyle/>
          <a:p>
            <a:pPr>
              <a:lnSpc>
                <a:spcPts val="2420"/>
              </a:lnSpc>
            </a:pPr>
            <a:r>
              <a:rPr lang="en-GB" sz="1100" spc="50" dirty="0">
                <a:solidFill>
                  <a:schemeClr val="bg1"/>
                </a:solidFill>
                <a:effectLst>
                  <a:glow rad="265727">
                    <a:schemeClr val="tx1">
                      <a:alpha val="68000"/>
                    </a:schemeClr>
                  </a:glow>
                </a:effectLst>
                <a:latin typeface="Superclarendon Rg" panose="02000505080000020003" pitchFamily="2" charset="77"/>
              </a:rPr>
              <a:t>How did the Vikings develop Lincoln?</a:t>
            </a:r>
          </a:p>
        </p:txBody>
      </p:sp>
      <p:sp>
        <p:nvSpPr>
          <p:cNvPr id="39" name="Title">
            <a:extLst>
              <a:ext uri="{FF2B5EF4-FFF2-40B4-BE49-F238E27FC236}">
                <a16:creationId xmlns:a16="http://schemas.microsoft.com/office/drawing/2014/main" id="{8CD9B5FD-89B5-6CAD-4E83-972C40FB080A}"/>
              </a:ext>
            </a:extLst>
          </p:cNvPr>
          <p:cNvSpPr txBox="1">
            <a:spLocks/>
          </p:cNvSpPr>
          <p:nvPr/>
        </p:nvSpPr>
        <p:spPr>
          <a:xfrm>
            <a:off x="528620" y="1147453"/>
            <a:ext cx="7269417"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Coins, Commerce &amp; the Harbour</a:t>
            </a:r>
          </a:p>
        </p:txBody>
      </p:sp>
      <p:sp>
        <p:nvSpPr>
          <p:cNvPr id="7" name="Text ">
            <a:extLst>
              <a:ext uri="{FF2B5EF4-FFF2-40B4-BE49-F238E27FC236}">
                <a16:creationId xmlns:a16="http://schemas.microsoft.com/office/drawing/2014/main" id="{DB46DFBF-B674-3E71-E799-3F39616211D8}"/>
              </a:ext>
            </a:extLst>
          </p:cNvPr>
          <p:cNvSpPr txBox="1"/>
          <p:nvPr/>
        </p:nvSpPr>
        <p:spPr>
          <a:xfrm>
            <a:off x="612546" y="2075249"/>
            <a:ext cx="3981960" cy="1025217"/>
          </a:xfrm>
          <a:prstGeom prst="rect">
            <a:avLst/>
          </a:prstGeom>
          <a:noFill/>
        </p:spPr>
        <p:txBody>
          <a:bodyPr wrap="square">
            <a:spAutoFit/>
          </a:bodyPr>
          <a:lstStyle/>
          <a:p>
            <a:pPr>
              <a:lnSpc>
                <a:spcPct val="150000"/>
              </a:lnSpc>
            </a:pPr>
            <a:r>
              <a:rPr lang="en-GB" sz="1400" dirty="0">
                <a:latin typeface="Comic Sans MS" panose="030F0702030302020204" pitchFamily="66" charset="0"/>
              </a:rPr>
              <a:t>Lincoln’s </a:t>
            </a:r>
            <a:r>
              <a:rPr lang="en-GB" sz="1400" b="1" dirty="0">
                <a:latin typeface="Comic Sans MS" panose="030F0702030302020204" pitchFamily="66" charset="0"/>
              </a:rPr>
              <a:t>mint</a:t>
            </a:r>
            <a:r>
              <a:rPr lang="en-GB" sz="1400" dirty="0">
                <a:latin typeface="Comic Sans MS" panose="030F0702030302020204" pitchFamily="66" charset="0"/>
              </a:rPr>
              <a:t> was the second busiest in England after London, with ninety‑five </a:t>
            </a:r>
            <a:r>
              <a:rPr lang="en-GB" sz="1400" b="1" dirty="0">
                <a:latin typeface="Comic Sans MS" panose="030F0702030302020204" pitchFamily="66" charset="0"/>
              </a:rPr>
              <a:t>moneyers</a:t>
            </a:r>
            <a:r>
              <a:rPr lang="en-GB" sz="1400" dirty="0">
                <a:latin typeface="Comic Sans MS" panose="030F0702030302020204" pitchFamily="66" charset="0"/>
              </a:rPr>
              <a:t> making coins around AD 950. </a:t>
            </a:r>
          </a:p>
        </p:txBody>
      </p:sp>
      <p:sp>
        <p:nvSpPr>
          <p:cNvPr id="9" name="Text ">
            <a:extLst>
              <a:ext uri="{FF2B5EF4-FFF2-40B4-BE49-F238E27FC236}">
                <a16:creationId xmlns:a16="http://schemas.microsoft.com/office/drawing/2014/main" id="{3E45F73B-2D9A-2454-48D6-CC1D89024CC9}"/>
              </a:ext>
            </a:extLst>
          </p:cNvPr>
          <p:cNvSpPr txBox="1"/>
          <p:nvPr/>
        </p:nvSpPr>
        <p:spPr>
          <a:xfrm>
            <a:off x="612546" y="3503458"/>
            <a:ext cx="3981960" cy="1349280"/>
          </a:xfrm>
          <a:prstGeom prst="rect">
            <a:avLst/>
          </a:prstGeom>
          <a:noFill/>
        </p:spPr>
        <p:txBody>
          <a:bodyPr wrap="square">
            <a:spAutoFit/>
          </a:bodyPr>
          <a:lstStyle/>
          <a:p>
            <a:pPr>
              <a:lnSpc>
                <a:spcPct val="150000"/>
              </a:lnSpc>
            </a:pPr>
            <a:r>
              <a:rPr lang="en-GB" sz="1400" dirty="0">
                <a:latin typeface="Comic Sans MS" panose="030F0702030302020204" pitchFamily="66" charset="0"/>
              </a:rPr>
              <a:t>Brayford Pool, once called Breit‑ford or “broad ford,” served as Lincoln’s Viking harbour and helped markets and ships bring in goods from far away. </a:t>
            </a:r>
          </a:p>
        </p:txBody>
      </p:sp>
      <p:grpSp>
        <p:nvGrpSpPr>
          <p:cNvPr id="21" name="Group 20" descr="Cnut penny Minted at Lincoln by the moneyer Wulfbern/Ulfbjorn. &#10;">
            <a:extLst>
              <a:ext uri="{FF2B5EF4-FFF2-40B4-BE49-F238E27FC236}">
                <a16:creationId xmlns:a16="http://schemas.microsoft.com/office/drawing/2014/main" id="{C3C554BF-A93E-09B0-D27D-FE9EE56B09B6}"/>
              </a:ext>
            </a:extLst>
          </p:cNvPr>
          <p:cNvGrpSpPr/>
          <p:nvPr/>
        </p:nvGrpSpPr>
        <p:grpSpPr>
          <a:xfrm>
            <a:off x="606518" y="5001945"/>
            <a:ext cx="3744644" cy="667490"/>
            <a:chOff x="1151486" y="4963306"/>
            <a:chExt cx="3744644" cy="667490"/>
          </a:xfrm>
        </p:grpSpPr>
        <p:sp>
          <p:nvSpPr>
            <p:cNvPr id="19" name="Text ">
              <a:extLst>
                <a:ext uri="{FF2B5EF4-FFF2-40B4-BE49-F238E27FC236}">
                  <a16:creationId xmlns:a16="http://schemas.microsoft.com/office/drawing/2014/main" id="{478F6E25-7450-B415-3000-26529EE2DB82}"/>
                </a:ext>
              </a:extLst>
            </p:cNvPr>
            <p:cNvSpPr txBox="1"/>
            <p:nvPr/>
          </p:nvSpPr>
          <p:spPr>
            <a:xfrm>
              <a:off x="1151486" y="4963306"/>
              <a:ext cx="3440555" cy="667490"/>
            </a:xfrm>
            <a:prstGeom prst="rect">
              <a:avLst/>
            </a:prstGeom>
            <a:noFill/>
          </p:spPr>
          <p:txBody>
            <a:bodyPr wrap="square">
              <a:spAutoFit/>
            </a:bodyPr>
            <a:lstStyle/>
            <a:p>
              <a:pPr algn="r">
                <a:lnSpc>
                  <a:spcPct val="150000"/>
                </a:lnSpc>
              </a:pPr>
              <a:r>
                <a:rPr lang="en-GB" sz="1300" dirty="0">
                  <a:latin typeface="Comic Sans MS" panose="030F0702030302020204" pitchFamily="66" charset="0"/>
                </a:rPr>
                <a:t>Cnut penny minted at Lincoln by the moneyer </a:t>
              </a:r>
              <a:r>
                <a:rPr lang="en-GB" sz="1300" dirty="0" err="1">
                  <a:latin typeface="Comic Sans MS" panose="030F0702030302020204" pitchFamily="66" charset="0"/>
                </a:rPr>
                <a:t>Wulfbern</a:t>
              </a:r>
              <a:r>
                <a:rPr lang="en-GB" sz="1300" dirty="0">
                  <a:latin typeface="Comic Sans MS" panose="030F0702030302020204" pitchFamily="66" charset="0"/>
                </a:rPr>
                <a:t>/</a:t>
              </a:r>
              <a:r>
                <a:rPr lang="en-GB" sz="1300" dirty="0" err="1">
                  <a:latin typeface="Comic Sans MS" panose="030F0702030302020204" pitchFamily="66" charset="0"/>
                </a:rPr>
                <a:t>Ulfbjorn</a:t>
              </a:r>
              <a:r>
                <a:rPr lang="en-GB" sz="1300" dirty="0">
                  <a:latin typeface="Comic Sans MS" panose="030F0702030302020204" pitchFamily="66" charset="0"/>
                </a:rPr>
                <a:t>. </a:t>
              </a:r>
            </a:p>
          </p:txBody>
        </p:sp>
        <p:pic>
          <p:nvPicPr>
            <p:cNvPr id="20" name="Picture 19">
              <a:extLst>
                <a:ext uri="{FF2B5EF4-FFF2-40B4-BE49-F238E27FC236}">
                  <a16:creationId xmlns:a16="http://schemas.microsoft.com/office/drawing/2014/main" id="{FD955450-00B7-4583-915F-A91B493D9C2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45863" y="5037544"/>
              <a:ext cx="350267" cy="248874"/>
            </a:xfrm>
            <a:prstGeom prst="rect">
              <a:avLst/>
            </a:prstGeom>
          </p:spPr>
        </p:pic>
      </p:grpSp>
      <p:pic>
        <p:nvPicPr>
          <p:cNvPr id="4" name="Picture 3" descr="A close-up photograph of a coin&#10;">
            <a:extLst>
              <a:ext uri="{FF2B5EF4-FFF2-40B4-BE49-F238E27FC236}">
                <a16:creationId xmlns:a16="http://schemas.microsoft.com/office/drawing/2014/main" id="{70B8AA7F-6100-6E1E-C5A1-14332DAB2B5A}"/>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21115949">
            <a:off x="4532773" y="2024648"/>
            <a:ext cx="2864092" cy="2790130"/>
          </a:xfrm>
          <a:prstGeom prst="rect">
            <a:avLst/>
          </a:prstGeom>
        </p:spPr>
      </p:pic>
      <p:grpSp>
        <p:nvGrpSpPr>
          <p:cNvPr id="37" name="Group 36" descr="A mint is a place where coins are made. &#10;">
            <a:extLst>
              <a:ext uri="{FF2B5EF4-FFF2-40B4-BE49-F238E27FC236}">
                <a16:creationId xmlns:a16="http://schemas.microsoft.com/office/drawing/2014/main" id="{8B6EC8B1-4E8B-413F-6BA0-AA9C448EFDB7}"/>
              </a:ext>
            </a:extLst>
          </p:cNvPr>
          <p:cNvGrpSpPr/>
          <p:nvPr/>
        </p:nvGrpSpPr>
        <p:grpSpPr>
          <a:xfrm>
            <a:off x="7747000" y="511292"/>
            <a:ext cx="2833265" cy="1205894"/>
            <a:chOff x="7747000" y="511292"/>
            <a:chExt cx="2833265" cy="1205894"/>
          </a:xfrm>
        </p:grpSpPr>
        <p:pic>
          <p:nvPicPr>
            <p:cNvPr id="35" name="Picture 34" descr="A white rectangle with black border&#10;&#10;AI-generated content may be incorrect.">
              <a:extLst>
                <a:ext uri="{FF2B5EF4-FFF2-40B4-BE49-F238E27FC236}">
                  <a16:creationId xmlns:a16="http://schemas.microsoft.com/office/drawing/2014/main" id="{34E14680-FFF2-94F5-9197-06A3ECE0B22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747000" y="511292"/>
              <a:ext cx="2833265" cy="1205894"/>
            </a:xfrm>
            <a:prstGeom prst="rect">
              <a:avLst/>
            </a:prstGeom>
          </p:spPr>
        </p:pic>
        <p:sp>
          <p:nvSpPr>
            <p:cNvPr id="22" name="Text ">
              <a:extLst>
                <a:ext uri="{FF2B5EF4-FFF2-40B4-BE49-F238E27FC236}">
                  <a16:creationId xmlns:a16="http://schemas.microsoft.com/office/drawing/2014/main" id="{27B523CD-DFF7-248D-2915-37189829F699}"/>
                </a:ext>
              </a:extLst>
            </p:cNvPr>
            <p:cNvSpPr txBox="1"/>
            <p:nvPr/>
          </p:nvSpPr>
          <p:spPr>
            <a:xfrm>
              <a:off x="8020217" y="656109"/>
              <a:ext cx="2437110" cy="667490"/>
            </a:xfrm>
            <a:prstGeom prst="rect">
              <a:avLst/>
            </a:prstGeom>
            <a:noFill/>
          </p:spPr>
          <p:txBody>
            <a:bodyPr wrap="square">
              <a:spAutoFit/>
            </a:bodyPr>
            <a:lstStyle/>
            <a:p>
              <a:pPr>
                <a:lnSpc>
                  <a:spcPct val="150000"/>
                </a:lnSpc>
              </a:pPr>
              <a:r>
                <a:rPr lang="en-GB" sz="1300" dirty="0">
                  <a:latin typeface="Comic Sans MS" panose="030F0702030302020204" pitchFamily="66" charset="0"/>
                </a:rPr>
                <a:t>A </a:t>
              </a:r>
              <a:r>
                <a:rPr lang="en-GB" sz="1300" b="1" dirty="0">
                  <a:latin typeface="Comic Sans MS" panose="030F0702030302020204" pitchFamily="66" charset="0"/>
                </a:rPr>
                <a:t>mint</a:t>
              </a:r>
              <a:r>
                <a:rPr lang="en-GB" sz="1300" dirty="0">
                  <a:latin typeface="Comic Sans MS" panose="030F0702030302020204" pitchFamily="66" charset="0"/>
                </a:rPr>
                <a:t> is a place where coins are made. </a:t>
              </a:r>
            </a:p>
          </p:txBody>
        </p:sp>
      </p:grpSp>
      <p:grpSp>
        <p:nvGrpSpPr>
          <p:cNvPr id="38" name="Group 37" descr="Moneyers were people who had royal permission to make coins.&#10;">
            <a:extLst>
              <a:ext uri="{FF2B5EF4-FFF2-40B4-BE49-F238E27FC236}">
                <a16:creationId xmlns:a16="http://schemas.microsoft.com/office/drawing/2014/main" id="{B9D2228C-96B0-19C9-943D-5339E0890F35}"/>
              </a:ext>
            </a:extLst>
          </p:cNvPr>
          <p:cNvGrpSpPr/>
          <p:nvPr/>
        </p:nvGrpSpPr>
        <p:grpSpPr>
          <a:xfrm>
            <a:off x="6951157" y="1717186"/>
            <a:ext cx="3246583" cy="1171699"/>
            <a:chOff x="6951157" y="1717186"/>
            <a:chExt cx="3246583" cy="1171699"/>
          </a:xfrm>
        </p:grpSpPr>
        <p:pic>
          <p:nvPicPr>
            <p:cNvPr id="36" name="Picture 35" descr="A white rectangle with black border&#10;&#10;AI-generated content may be incorrect.">
              <a:extLst>
                <a:ext uri="{FF2B5EF4-FFF2-40B4-BE49-F238E27FC236}">
                  <a16:creationId xmlns:a16="http://schemas.microsoft.com/office/drawing/2014/main" id="{D4B9AC7B-9800-325A-67B7-44FC23A6E8D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951157" y="1717186"/>
              <a:ext cx="3246583" cy="1171699"/>
            </a:xfrm>
            <a:prstGeom prst="rect">
              <a:avLst/>
            </a:prstGeom>
          </p:spPr>
        </p:pic>
        <p:sp>
          <p:nvSpPr>
            <p:cNvPr id="23" name="Text ">
              <a:extLst>
                <a:ext uri="{FF2B5EF4-FFF2-40B4-BE49-F238E27FC236}">
                  <a16:creationId xmlns:a16="http://schemas.microsoft.com/office/drawing/2014/main" id="{692C62F6-64D7-6E48-8F87-7F5A9FD5D518}"/>
                </a:ext>
              </a:extLst>
            </p:cNvPr>
            <p:cNvSpPr txBox="1"/>
            <p:nvPr/>
          </p:nvSpPr>
          <p:spPr>
            <a:xfrm>
              <a:off x="7127194" y="1819248"/>
              <a:ext cx="2646162" cy="659348"/>
            </a:xfrm>
            <a:prstGeom prst="rect">
              <a:avLst/>
            </a:prstGeom>
            <a:noFill/>
          </p:spPr>
          <p:txBody>
            <a:bodyPr wrap="square">
              <a:spAutoFit/>
            </a:bodyPr>
            <a:lstStyle/>
            <a:p>
              <a:pPr>
                <a:lnSpc>
                  <a:spcPct val="150000"/>
                </a:lnSpc>
              </a:pPr>
              <a:r>
                <a:rPr lang="en-GB" sz="1300" b="1" dirty="0">
                  <a:latin typeface="Comic Sans MS" panose="030F0702030302020204" pitchFamily="66" charset="0"/>
                </a:rPr>
                <a:t>Moneyers</a:t>
              </a:r>
              <a:r>
                <a:rPr lang="en-GB" sz="1300" dirty="0">
                  <a:latin typeface="Comic Sans MS" panose="030F0702030302020204" pitchFamily="66" charset="0"/>
                </a:rPr>
                <a:t> were people who had royal permission to make coins.</a:t>
              </a:r>
            </a:p>
          </p:txBody>
        </p:sp>
      </p:grpSp>
      <p:grpSp>
        <p:nvGrpSpPr>
          <p:cNvPr id="30" name="Group 29" descr="A close-up photograph of a coin&#10;">
            <a:extLst>
              <a:ext uri="{FF2B5EF4-FFF2-40B4-BE49-F238E27FC236}">
                <a16:creationId xmlns:a16="http://schemas.microsoft.com/office/drawing/2014/main" id="{8862FF3D-0888-A12F-836F-01414CE7F443}"/>
              </a:ext>
            </a:extLst>
          </p:cNvPr>
          <p:cNvGrpSpPr/>
          <p:nvPr/>
        </p:nvGrpSpPr>
        <p:grpSpPr>
          <a:xfrm>
            <a:off x="7219491" y="3478234"/>
            <a:ext cx="2849526" cy="2884979"/>
            <a:chOff x="7219491" y="3478234"/>
            <a:chExt cx="2849526" cy="2884979"/>
          </a:xfrm>
        </p:grpSpPr>
        <p:pic>
          <p:nvPicPr>
            <p:cNvPr id="6" name="Picture 5" descr="A close-up of a coin&#10;&#10;AI-generated content may be incorrect.">
              <a:extLst>
                <a:ext uri="{FF2B5EF4-FFF2-40B4-BE49-F238E27FC236}">
                  <a16:creationId xmlns:a16="http://schemas.microsoft.com/office/drawing/2014/main" id="{70F83495-5C4B-83DB-4960-F8DE667B2960}"/>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533281">
              <a:off x="7219491" y="3478234"/>
              <a:ext cx="2849526" cy="2743201"/>
            </a:xfrm>
            <a:prstGeom prst="rect">
              <a:avLst/>
            </a:prstGeom>
          </p:spPr>
        </p:pic>
        <p:sp>
          <p:nvSpPr>
            <p:cNvPr id="8" name="Text ">
              <a:extLst>
                <a:ext uri="{FF2B5EF4-FFF2-40B4-BE49-F238E27FC236}">
                  <a16:creationId xmlns:a16="http://schemas.microsoft.com/office/drawing/2014/main" id="{FCC88DD9-8153-D0C2-CBE3-DDCDD0DFEF66}"/>
                </a:ext>
              </a:extLst>
            </p:cNvPr>
            <p:cNvSpPr txBox="1"/>
            <p:nvPr/>
          </p:nvSpPr>
          <p:spPr>
            <a:xfrm>
              <a:off x="7432039" y="6105322"/>
              <a:ext cx="2445696" cy="257891"/>
            </a:xfrm>
            <a:prstGeom prst="rect">
              <a:avLst/>
            </a:prstGeom>
            <a:noFill/>
          </p:spPr>
          <p:txBody>
            <a:bodyPr wrap="square">
              <a:spAutoFit/>
            </a:bodyPr>
            <a:lstStyle/>
            <a:p>
              <a:pPr>
                <a:lnSpc>
                  <a:spcPct val="150000"/>
                </a:lnSpc>
              </a:pPr>
              <a:r>
                <a:rPr lang="en-GB" sz="800" dirty="0">
                  <a:solidFill>
                    <a:schemeClr val="bg1">
                      <a:lumMod val="75000"/>
                    </a:schemeClr>
                  </a:solidFill>
                  <a:latin typeface="Calibri" panose="020F0502020204030204" pitchFamily="34" charset="0"/>
                  <a:cs typeface="Calibri" panose="020F0502020204030204" pitchFamily="34" charset="0"/>
                </a:rPr>
                <a:t>© The British Museum’s Portable Antiquities Scheme</a:t>
              </a:r>
            </a:p>
          </p:txBody>
        </p:sp>
      </p:grpSp>
      <p:pic>
        <p:nvPicPr>
          <p:cNvPr id="12" name="Picture 11" descr="An illustration of an archeologist. He wears a green hat and shirt. ">
            <a:extLst>
              <a:ext uri="{FF2B5EF4-FFF2-40B4-BE49-F238E27FC236}">
                <a16:creationId xmlns:a16="http://schemas.microsoft.com/office/drawing/2014/main" id="{FE40D01F-D7EC-B182-7A5A-6699E0F09F7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395404" y="1485350"/>
            <a:ext cx="2586146" cy="5267024"/>
          </a:xfrm>
          <a:prstGeom prst="rect">
            <a:avLst/>
          </a:prstGeom>
        </p:spPr>
      </p:pic>
      <p:pic>
        <p:nvPicPr>
          <p:cNvPr id="5" name="Logo">
            <a:extLst>
              <a:ext uri="{FF2B5EF4-FFF2-40B4-BE49-F238E27FC236}">
                <a16:creationId xmlns:a16="http://schemas.microsoft.com/office/drawing/2014/main" id="{2AE25615-4C88-BEAE-0CF8-5FD70B9FD0B6}"/>
              </a:ext>
              <a:ext uri="{C183D7F6-B498-43B3-948B-1728B52AA6E4}">
                <adec:decorative xmlns:adec="http://schemas.microsoft.com/office/drawing/2017/decorative" val="1"/>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10668000" y="5514974"/>
            <a:ext cx="1523999" cy="1341583"/>
          </a:xfrm>
          <a:prstGeom prst="rect">
            <a:avLst/>
          </a:prstGeom>
        </p:spPr>
      </p:pic>
    </p:spTree>
    <p:extLst>
      <p:ext uri="{BB962C8B-B14F-4D97-AF65-F5344CB8AC3E}">
        <p14:creationId xmlns:p14="http://schemas.microsoft.com/office/powerpoint/2010/main" val="3372394817"/>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par>
                              <p:cTn id="8" fill="hold">
                                <p:stCondLst>
                                  <p:cond delay="500"/>
                                </p:stCondLst>
                                <p:childTnLst>
                                  <p:par>
                                    <p:cTn id="9" presetID="2" presetClass="entr" presetSubtype="2" accel="50000" decel="5000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1+#ppt_w/2"/>
                                              </p:val>
                                            </p:tav>
                                            <p:tav tm="100000">
                                              <p:val>
                                                <p:strVal val="#ppt_x"/>
                                              </p:val>
                                            </p:tav>
                                          </p:tavLst>
                                        </p:anim>
                                        <p:anim calcmode="lin" valueType="num">
                                          <p:cBhvr additive="base">
                                            <p:cTn id="12" dur="10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1" fill="hold" nodeType="afterEffect" p14:presetBounceEnd="50000">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14:bounceEnd="50000">
                                          <p:cBhvr additive="base">
                                            <p:cTn id="16" dur="1000" fill="hold"/>
                                            <p:tgtEl>
                                              <p:spTgt spid="30"/>
                                            </p:tgtEl>
                                            <p:attrNameLst>
                                              <p:attrName>ppt_x</p:attrName>
                                            </p:attrNameLst>
                                          </p:cBhvr>
                                          <p:tavLst>
                                            <p:tav tm="0">
                                              <p:val>
                                                <p:strVal val="#ppt_x"/>
                                              </p:val>
                                            </p:tav>
                                            <p:tav tm="100000">
                                              <p:val>
                                                <p:strVal val="#ppt_x"/>
                                              </p:val>
                                            </p:tav>
                                          </p:tavLst>
                                        </p:anim>
                                        <p:anim calcmode="lin" valueType="num" p14:bounceEnd="50000">
                                          <p:cBhvr additive="base">
                                            <p:cTn id="17" dur="1000" fill="hold"/>
                                            <p:tgtEl>
                                              <p:spTgt spid="30"/>
                                            </p:tgtEl>
                                            <p:attrNameLst>
                                              <p:attrName>ppt_y</p:attrName>
                                            </p:attrNameLst>
                                          </p:cBhvr>
                                          <p:tavLst>
                                            <p:tav tm="0">
                                              <p:val>
                                                <p:strVal val="0-#ppt_h/2"/>
                                              </p:val>
                                            </p:tav>
                                            <p:tav tm="100000">
                                              <p:val>
                                                <p:strVal val="#ppt_y"/>
                                              </p:val>
                                            </p:tav>
                                          </p:tavLst>
                                        </p:anim>
                                      </p:childTnLst>
                                    </p:cTn>
                                  </p:par>
                                  <p:par>
                                    <p:cTn id="18" presetID="2" presetClass="entr" presetSubtype="1" fill="hold" nodeType="withEffect" p14:presetBounceEnd="50000">
                                      <p:stCondLst>
                                        <p:cond delay="200"/>
                                      </p:stCondLst>
                                      <p:childTnLst>
                                        <p:set>
                                          <p:cBhvr>
                                            <p:cTn id="19" dur="1" fill="hold">
                                              <p:stCondLst>
                                                <p:cond delay="0"/>
                                              </p:stCondLst>
                                            </p:cTn>
                                            <p:tgtEl>
                                              <p:spTgt spid="4"/>
                                            </p:tgtEl>
                                            <p:attrNameLst>
                                              <p:attrName>style.visibility</p:attrName>
                                            </p:attrNameLst>
                                          </p:cBhvr>
                                          <p:to>
                                            <p:strVal val="visible"/>
                                          </p:to>
                                        </p:set>
                                        <p:anim calcmode="lin" valueType="num" p14:bounceEnd="50000">
                                          <p:cBhvr additive="base">
                                            <p:cTn id="20" dur="10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21" dur="1000" fill="hold"/>
                                            <p:tgtEl>
                                              <p:spTgt spid="4"/>
                                            </p:tgtEl>
                                            <p:attrNameLst>
                                              <p:attrName>ppt_y</p:attrName>
                                            </p:attrNameLst>
                                          </p:cBhvr>
                                          <p:tavLst>
                                            <p:tav tm="0">
                                              <p:val>
                                                <p:strVal val="0-#ppt_h/2"/>
                                              </p:val>
                                            </p:tav>
                                            <p:tav tm="100000">
                                              <p:val>
                                                <p:strVal val="#ppt_y"/>
                                              </p:val>
                                            </p:tav>
                                          </p:tavLst>
                                        </p:anim>
                                      </p:childTnLst>
                                    </p:cTn>
                                  </p:par>
                                </p:childTnLst>
                              </p:cTn>
                            </p:par>
                            <p:par>
                              <p:cTn id="22" fill="hold">
                                <p:stCondLst>
                                  <p:cond delay="270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32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par>
                              <p:cTn id="30" fill="hold">
                                <p:stCondLst>
                                  <p:cond delay="3700"/>
                                </p:stCondLst>
                                <p:childTnLst>
                                  <p:par>
                                    <p:cTn id="31" presetID="10" presetClass="entr" presetSubtype="0"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childTnLst>
                              </p:cTn>
                            </p:par>
                            <p:par>
                              <p:cTn id="34" fill="hold">
                                <p:stCondLst>
                                  <p:cond delay="4200"/>
                                </p:stCondLst>
                                <p:childTnLst>
                                  <p:par>
                                    <p:cTn id="35" presetID="10" presetClass="entr" presetSubtype="0"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childTnLst>
                              </p:cTn>
                            </p:par>
                            <p:par>
                              <p:cTn id="38" fill="hold">
                                <p:stCondLst>
                                  <p:cond delay="4700"/>
                                </p:stCondLst>
                                <p:childTnLst>
                                  <p:par>
                                    <p:cTn id="39" presetID="10" presetClass="entr" presetSubtype="0" fill="hold"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7"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par>
                              <p:cTn id="8" fill="hold">
                                <p:stCondLst>
                                  <p:cond delay="500"/>
                                </p:stCondLst>
                                <p:childTnLst>
                                  <p:par>
                                    <p:cTn id="9" presetID="2" presetClass="entr" presetSubtype="2" accel="50000" decel="5000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1+#ppt_w/2"/>
                                              </p:val>
                                            </p:tav>
                                            <p:tav tm="100000">
                                              <p:val>
                                                <p:strVal val="#ppt_x"/>
                                              </p:val>
                                            </p:tav>
                                          </p:tavLst>
                                        </p:anim>
                                        <p:anim calcmode="lin" valueType="num">
                                          <p:cBhvr additive="base">
                                            <p:cTn id="12" dur="10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1"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1000" fill="hold"/>
                                            <p:tgtEl>
                                              <p:spTgt spid="30"/>
                                            </p:tgtEl>
                                            <p:attrNameLst>
                                              <p:attrName>ppt_x</p:attrName>
                                            </p:attrNameLst>
                                          </p:cBhvr>
                                          <p:tavLst>
                                            <p:tav tm="0">
                                              <p:val>
                                                <p:strVal val="#ppt_x"/>
                                              </p:val>
                                            </p:tav>
                                            <p:tav tm="100000">
                                              <p:val>
                                                <p:strVal val="#ppt_x"/>
                                              </p:val>
                                            </p:tav>
                                          </p:tavLst>
                                        </p:anim>
                                        <p:anim calcmode="lin" valueType="num">
                                          <p:cBhvr additive="base">
                                            <p:cTn id="17" dur="1000" fill="hold"/>
                                            <p:tgtEl>
                                              <p:spTgt spid="30"/>
                                            </p:tgtEl>
                                            <p:attrNameLst>
                                              <p:attrName>ppt_y</p:attrName>
                                            </p:attrNameLst>
                                          </p:cBhvr>
                                          <p:tavLst>
                                            <p:tav tm="0">
                                              <p:val>
                                                <p:strVal val="0-#ppt_h/2"/>
                                              </p:val>
                                            </p:tav>
                                            <p:tav tm="100000">
                                              <p:val>
                                                <p:strVal val="#ppt_y"/>
                                              </p:val>
                                            </p:tav>
                                          </p:tavLst>
                                        </p:anim>
                                      </p:childTnLst>
                                    </p:cTn>
                                  </p:par>
                                  <p:par>
                                    <p:cTn id="18" presetID="2" presetClass="entr" presetSubtype="1" fill="hold" nodeType="withEffect">
                                      <p:stCondLst>
                                        <p:cond delay="20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1000" fill="hold"/>
                                            <p:tgtEl>
                                              <p:spTgt spid="4"/>
                                            </p:tgtEl>
                                            <p:attrNameLst>
                                              <p:attrName>ppt_x</p:attrName>
                                            </p:attrNameLst>
                                          </p:cBhvr>
                                          <p:tavLst>
                                            <p:tav tm="0">
                                              <p:val>
                                                <p:strVal val="#ppt_x"/>
                                              </p:val>
                                            </p:tav>
                                            <p:tav tm="100000">
                                              <p:val>
                                                <p:strVal val="#ppt_x"/>
                                              </p:val>
                                            </p:tav>
                                          </p:tavLst>
                                        </p:anim>
                                        <p:anim calcmode="lin" valueType="num">
                                          <p:cBhvr additive="base">
                                            <p:cTn id="21" dur="1000" fill="hold"/>
                                            <p:tgtEl>
                                              <p:spTgt spid="4"/>
                                            </p:tgtEl>
                                            <p:attrNameLst>
                                              <p:attrName>ppt_y</p:attrName>
                                            </p:attrNameLst>
                                          </p:cBhvr>
                                          <p:tavLst>
                                            <p:tav tm="0">
                                              <p:val>
                                                <p:strVal val="0-#ppt_h/2"/>
                                              </p:val>
                                            </p:tav>
                                            <p:tav tm="100000">
                                              <p:val>
                                                <p:strVal val="#ppt_y"/>
                                              </p:val>
                                            </p:tav>
                                          </p:tavLst>
                                        </p:anim>
                                      </p:childTnLst>
                                    </p:cTn>
                                  </p:par>
                                </p:childTnLst>
                              </p:cTn>
                            </p:par>
                            <p:par>
                              <p:cTn id="22" fill="hold">
                                <p:stCondLst>
                                  <p:cond delay="270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32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par>
                              <p:cTn id="30" fill="hold">
                                <p:stCondLst>
                                  <p:cond delay="3700"/>
                                </p:stCondLst>
                                <p:childTnLst>
                                  <p:par>
                                    <p:cTn id="31" presetID="10" presetClass="entr" presetSubtype="0"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childTnLst>
                              </p:cTn>
                            </p:par>
                            <p:par>
                              <p:cTn id="34" fill="hold">
                                <p:stCondLst>
                                  <p:cond delay="4200"/>
                                </p:stCondLst>
                                <p:childTnLst>
                                  <p:par>
                                    <p:cTn id="35" presetID="10" presetClass="entr" presetSubtype="0"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childTnLst>
                              </p:cTn>
                            </p:par>
                            <p:par>
                              <p:cTn id="38" fill="hold">
                                <p:stCondLst>
                                  <p:cond delay="4700"/>
                                </p:stCondLst>
                                <p:childTnLst>
                                  <p:par>
                                    <p:cTn id="39" presetID="10" presetClass="entr" presetSubtype="0" fill="hold"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7" grpId="0"/>
          <p:bldP spid="9"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7C0A2BA-C683-AF70-8754-72AA1779C806}"/>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315AB1FB-F298-2E86-8141-C3A3EAE16B49}"/>
              </a:ext>
            </a:extLst>
          </p:cNvPr>
          <p:cNvSpPr>
            <a:spLocks noGrp="1"/>
          </p:cNvSpPr>
          <p:nvPr>
            <p:ph type="ctrTitle"/>
          </p:nvPr>
        </p:nvSpPr>
        <p:spPr>
          <a:xfrm>
            <a:off x="1095153" y="-1280448"/>
            <a:ext cx="10001693" cy="921925"/>
          </a:xfrm>
        </p:spPr>
        <p:txBody>
          <a:bodyPr>
            <a:normAutofit fontScale="90000"/>
          </a:bodyPr>
          <a:lstStyle/>
          <a:p>
            <a:r>
              <a:rPr lang="en-US" dirty="0"/>
              <a:t>Coins, Commerce &amp; the </a:t>
            </a:r>
            <a:r>
              <a:rPr lang="en-US" dirty="0" err="1"/>
              <a:t>Harbour</a:t>
            </a:r>
            <a:r>
              <a:rPr lang="en-US" dirty="0"/>
              <a:t> 2</a:t>
            </a:r>
          </a:p>
        </p:txBody>
      </p:sp>
      <p:sp>
        <p:nvSpPr>
          <p:cNvPr id="15" name="Slide Question">
            <a:extLst>
              <a:ext uri="{FF2B5EF4-FFF2-40B4-BE49-F238E27FC236}">
                <a16:creationId xmlns:a16="http://schemas.microsoft.com/office/drawing/2014/main" id="{2F01DEAD-F325-67F0-5601-3DEF8C5C5534}"/>
              </a:ext>
            </a:extLst>
          </p:cNvPr>
          <p:cNvSpPr txBox="1"/>
          <p:nvPr/>
        </p:nvSpPr>
        <p:spPr>
          <a:xfrm>
            <a:off x="0" y="-103153"/>
            <a:ext cx="8686800" cy="356123"/>
          </a:xfrm>
          <a:prstGeom prst="rect">
            <a:avLst/>
          </a:prstGeom>
          <a:noFill/>
        </p:spPr>
        <p:txBody>
          <a:bodyPr wrap="square">
            <a:spAutoFit/>
          </a:bodyPr>
          <a:lstStyle/>
          <a:p>
            <a:pPr>
              <a:lnSpc>
                <a:spcPts val="2420"/>
              </a:lnSpc>
            </a:pPr>
            <a:r>
              <a:rPr lang="en-GB" sz="1100" spc="50" dirty="0">
                <a:solidFill>
                  <a:schemeClr val="bg1"/>
                </a:solidFill>
                <a:effectLst>
                  <a:glow rad="265727">
                    <a:schemeClr val="tx1">
                      <a:alpha val="68000"/>
                    </a:schemeClr>
                  </a:glow>
                </a:effectLst>
                <a:latin typeface="Superclarendon Rg" panose="02000505080000020003" pitchFamily="2" charset="77"/>
              </a:rPr>
              <a:t>How did the Vikings develop Lincoln?</a:t>
            </a:r>
          </a:p>
        </p:txBody>
      </p:sp>
      <p:sp>
        <p:nvSpPr>
          <p:cNvPr id="18" name="Title">
            <a:extLst>
              <a:ext uri="{FF2B5EF4-FFF2-40B4-BE49-F238E27FC236}">
                <a16:creationId xmlns:a16="http://schemas.microsoft.com/office/drawing/2014/main" id="{3484416F-30D7-8BF4-1203-A5B59324E618}"/>
              </a:ext>
            </a:extLst>
          </p:cNvPr>
          <p:cNvSpPr txBox="1">
            <a:spLocks/>
          </p:cNvSpPr>
          <p:nvPr/>
        </p:nvSpPr>
        <p:spPr>
          <a:xfrm>
            <a:off x="528620" y="1147453"/>
            <a:ext cx="7269417"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Coins, Commerce &amp; the Harbour</a:t>
            </a:r>
          </a:p>
        </p:txBody>
      </p:sp>
      <p:sp>
        <p:nvSpPr>
          <p:cNvPr id="7" name="Text ">
            <a:extLst>
              <a:ext uri="{FF2B5EF4-FFF2-40B4-BE49-F238E27FC236}">
                <a16:creationId xmlns:a16="http://schemas.microsoft.com/office/drawing/2014/main" id="{B1DD5D64-1901-FDC0-A3BA-C9899A6AE3A2}"/>
              </a:ext>
            </a:extLst>
          </p:cNvPr>
          <p:cNvSpPr txBox="1"/>
          <p:nvPr/>
        </p:nvSpPr>
        <p:spPr>
          <a:xfrm>
            <a:off x="592559" y="1948695"/>
            <a:ext cx="6297340" cy="702949"/>
          </a:xfrm>
          <a:prstGeom prst="rect">
            <a:avLst/>
          </a:prstGeom>
          <a:noFill/>
        </p:spPr>
        <p:txBody>
          <a:bodyPr wrap="square">
            <a:spAutoFit/>
          </a:bodyPr>
          <a:lstStyle/>
          <a:p>
            <a:pPr>
              <a:lnSpc>
                <a:spcPct val="150000"/>
              </a:lnSpc>
            </a:pPr>
            <a:r>
              <a:rPr lang="en-GB" sz="1400" dirty="0">
                <a:latin typeface="Comic Sans MS" panose="030F0702030302020204" pitchFamily="66" charset="0"/>
              </a:rPr>
              <a:t>Vikings valued coins by weight and would chop them into smaller pieces to pay for cheaper items.</a:t>
            </a:r>
          </a:p>
        </p:txBody>
      </p:sp>
      <p:sp>
        <p:nvSpPr>
          <p:cNvPr id="9" name="Text ">
            <a:extLst>
              <a:ext uri="{FF2B5EF4-FFF2-40B4-BE49-F238E27FC236}">
                <a16:creationId xmlns:a16="http://schemas.microsoft.com/office/drawing/2014/main" id="{583D4409-9F57-224D-3E1E-870C6CC3AE03}"/>
              </a:ext>
            </a:extLst>
          </p:cNvPr>
          <p:cNvSpPr txBox="1"/>
          <p:nvPr/>
        </p:nvSpPr>
        <p:spPr>
          <a:xfrm>
            <a:off x="592558" y="2725462"/>
            <a:ext cx="6478094" cy="1026115"/>
          </a:xfrm>
          <a:prstGeom prst="rect">
            <a:avLst/>
          </a:prstGeom>
          <a:noFill/>
        </p:spPr>
        <p:txBody>
          <a:bodyPr wrap="square">
            <a:spAutoFit/>
          </a:bodyPr>
          <a:lstStyle/>
          <a:p>
            <a:pPr>
              <a:lnSpc>
                <a:spcPct val="150000"/>
              </a:lnSpc>
            </a:pPr>
            <a:r>
              <a:rPr lang="en-GB" sz="1400" dirty="0">
                <a:latin typeface="Comic Sans MS" panose="030F0702030302020204" pitchFamily="66" charset="0"/>
              </a:rPr>
              <a:t>The penny, halfpenny and farthing were eventually made as coins and were used all the way through our history until the 1970s when decimalisation was introduced.</a:t>
            </a:r>
          </a:p>
        </p:txBody>
      </p:sp>
      <p:grpSp>
        <p:nvGrpSpPr>
          <p:cNvPr id="39" name="Group 38" descr="Close up photographs of a pennigar (penny).">
            <a:extLst>
              <a:ext uri="{FF2B5EF4-FFF2-40B4-BE49-F238E27FC236}">
                <a16:creationId xmlns:a16="http://schemas.microsoft.com/office/drawing/2014/main" id="{5CAF2873-0BD7-63DC-E5E2-3F098B2B0BC0}"/>
              </a:ext>
            </a:extLst>
          </p:cNvPr>
          <p:cNvGrpSpPr/>
          <p:nvPr/>
        </p:nvGrpSpPr>
        <p:grpSpPr>
          <a:xfrm>
            <a:off x="624322" y="3740845"/>
            <a:ext cx="3508629" cy="4437895"/>
            <a:chOff x="624322" y="3740845"/>
            <a:chExt cx="3508629" cy="4437895"/>
          </a:xfrm>
        </p:grpSpPr>
        <p:pic>
          <p:nvPicPr>
            <p:cNvPr id="32" name="Picture 31" descr="A close-up of a coin&#10;&#10;AI-generated content may be incorrect.">
              <a:extLst>
                <a:ext uri="{FF2B5EF4-FFF2-40B4-BE49-F238E27FC236}">
                  <a16:creationId xmlns:a16="http://schemas.microsoft.com/office/drawing/2014/main" id="{580029BC-7E37-5D82-2AEB-9E9F5F46AF4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2288" y="3956405"/>
              <a:ext cx="3390663" cy="4222335"/>
            </a:xfrm>
            <a:prstGeom prst="rect">
              <a:avLst/>
            </a:prstGeom>
          </p:spPr>
        </p:pic>
        <p:sp>
          <p:nvSpPr>
            <p:cNvPr id="38" name="Text ">
              <a:extLst>
                <a:ext uri="{FF2B5EF4-FFF2-40B4-BE49-F238E27FC236}">
                  <a16:creationId xmlns:a16="http://schemas.microsoft.com/office/drawing/2014/main" id="{2F8F135C-F265-6FFC-7F6A-7BD0D694FE67}"/>
                </a:ext>
              </a:extLst>
            </p:cNvPr>
            <p:cNvSpPr txBox="1"/>
            <p:nvPr/>
          </p:nvSpPr>
          <p:spPr>
            <a:xfrm>
              <a:off x="624322" y="3740845"/>
              <a:ext cx="2445696" cy="257891"/>
            </a:xfrm>
            <a:prstGeom prst="rect">
              <a:avLst/>
            </a:prstGeom>
            <a:noFill/>
          </p:spPr>
          <p:txBody>
            <a:bodyPr wrap="square">
              <a:spAutoFit/>
            </a:bodyPr>
            <a:lstStyle/>
            <a:p>
              <a:pPr>
                <a:lnSpc>
                  <a:spcPct val="150000"/>
                </a:lnSpc>
              </a:pPr>
              <a:r>
                <a:rPr lang="en-GB" sz="800" dirty="0">
                  <a:solidFill>
                    <a:schemeClr val="bg1">
                      <a:lumMod val="75000"/>
                    </a:schemeClr>
                  </a:solidFill>
                  <a:latin typeface="Calibri" panose="020F0502020204030204" pitchFamily="34" charset="0"/>
                  <a:cs typeface="Calibri" panose="020F0502020204030204" pitchFamily="34" charset="0"/>
                </a:rPr>
                <a:t>© The British Museum’s Portable Antiquities Scheme</a:t>
              </a:r>
            </a:p>
          </p:txBody>
        </p:sp>
      </p:grpSp>
      <p:pic>
        <p:nvPicPr>
          <p:cNvPr id="34" name="Picture 33" descr="Close up photographs of a half penningar (ha'penny)">
            <a:extLst>
              <a:ext uri="{FF2B5EF4-FFF2-40B4-BE49-F238E27FC236}">
                <a16:creationId xmlns:a16="http://schemas.microsoft.com/office/drawing/2014/main" id="{1C555898-8649-8CD0-72E1-4F8F5AD7816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43400" y="4046547"/>
            <a:ext cx="3454637" cy="4275647"/>
          </a:xfrm>
          <a:prstGeom prst="rect">
            <a:avLst/>
          </a:prstGeom>
        </p:spPr>
      </p:pic>
      <p:pic>
        <p:nvPicPr>
          <p:cNvPr id="37" name="Picture 36" descr="An illustration of a viking. He wears metal armour, a helmet and has an axe tucked into his belt. ">
            <a:extLst>
              <a:ext uri="{FF2B5EF4-FFF2-40B4-BE49-F238E27FC236}">
                <a16:creationId xmlns:a16="http://schemas.microsoft.com/office/drawing/2014/main" id="{77035B57-9421-EFE2-ABE1-ACCA68E0599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406461">
            <a:off x="8066365" y="1521496"/>
            <a:ext cx="1817992" cy="5395642"/>
          </a:xfrm>
          <a:prstGeom prst="rect">
            <a:avLst/>
          </a:prstGeom>
        </p:spPr>
      </p:pic>
      <p:pic>
        <p:nvPicPr>
          <p:cNvPr id="12" name="Picture 11" descr="An illustration of an archeologist. He wears a green hat and shirt. ">
            <a:extLst>
              <a:ext uri="{FF2B5EF4-FFF2-40B4-BE49-F238E27FC236}">
                <a16:creationId xmlns:a16="http://schemas.microsoft.com/office/drawing/2014/main" id="{4161CB9F-3667-1B6C-3D0E-09F9DF4B01C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395404" y="1485350"/>
            <a:ext cx="2586146" cy="5267024"/>
          </a:xfrm>
          <a:prstGeom prst="rect">
            <a:avLst/>
          </a:prstGeom>
        </p:spPr>
      </p:pic>
      <p:pic>
        <p:nvPicPr>
          <p:cNvPr id="36" name="Picture 35" descr="Close up photographs of four-thing (farthing)">
            <a:extLst>
              <a:ext uri="{FF2B5EF4-FFF2-40B4-BE49-F238E27FC236}">
                <a16:creationId xmlns:a16="http://schemas.microsoft.com/office/drawing/2014/main" id="{1299BE01-0C10-7B80-423F-8A96CBCC473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921999" y="3956405"/>
            <a:ext cx="3422651" cy="4254322"/>
          </a:xfrm>
          <a:prstGeom prst="rect">
            <a:avLst/>
          </a:prstGeom>
        </p:spPr>
      </p:pic>
      <p:pic>
        <p:nvPicPr>
          <p:cNvPr id="5" name="Logo">
            <a:extLst>
              <a:ext uri="{FF2B5EF4-FFF2-40B4-BE49-F238E27FC236}">
                <a16:creationId xmlns:a16="http://schemas.microsoft.com/office/drawing/2014/main" id="{AF5F9FF1-AAC6-CCFE-8354-13BA9B9318AB}"/>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10668000" y="5514974"/>
            <a:ext cx="1523999" cy="1341583"/>
          </a:xfrm>
          <a:prstGeom prst="rect">
            <a:avLst/>
          </a:prstGeom>
        </p:spPr>
      </p:pic>
    </p:spTree>
    <p:extLst>
      <p:ext uri="{BB962C8B-B14F-4D97-AF65-F5344CB8AC3E}">
        <p14:creationId xmlns:p14="http://schemas.microsoft.com/office/powerpoint/2010/main" val="355467308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200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2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3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3500"/>
                            </p:stCondLst>
                            <p:childTnLst>
                              <p:par>
                                <p:cTn id="17" presetID="2" presetClass="entr" presetSubtype="4" accel="50000" decel="50000"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000" fill="hold"/>
                                        <p:tgtEl>
                                          <p:spTgt spid="39"/>
                                        </p:tgtEl>
                                        <p:attrNameLst>
                                          <p:attrName>ppt_x</p:attrName>
                                        </p:attrNameLst>
                                      </p:cBhvr>
                                      <p:tavLst>
                                        <p:tav tm="0">
                                          <p:val>
                                            <p:strVal val="#ppt_x"/>
                                          </p:val>
                                        </p:tav>
                                        <p:tav tm="100000">
                                          <p:val>
                                            <p:strVal val="#ppt_x"/>
                                          </p:val>
                                        </p:tav>
                                      </p:tavLst>
                                    </p:anim>
                                    <p:anim calcmode="lin" valueType="num">
                                      <p:cBhvr additive="base">
                                        <p:cTn id="20" dur="1000" fill="hold"/>
                                        <p:tgtEl>
                                          <p:spTgt spid="39"/>
                                        </p:tgtEl>
                                        <p:attrNameLst>
                                          <p:attrName>ppt_y</p:attrName>
                                        </p:attrNameLst>
                                      </p:cBhvr>
                                      <p:tavLst>
                                        <p:tav tm="0">
                                          <p:val>
                                            <p:strVal val="1+#ppt_h/2"/>
                                          </p:val>
                                        </p:tav>
                                        <p:tav tm="100000">
                                          <p:val>
                                            <p:strVal val="#ppt_y"/>
                                          </p:val>
                                        </p:tav>
                                      </p:tavLst>
                                    </p:anim>
                                  </p:childTnLst>
                                </p:cTn>
                              </p:par>
                              <p:par>
                                <p:cTn id="21" presetID="2" presetClass="entr" presetSubtype="4" accel="50000" decel="50000" fill="hold" nodeType="withEffect">
                                  <p:stCondLst>
                                    <p:cond delay="30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1000" fill="hold"/>
                                        <p:tgtEl>
                                          <p:spTgt spid="34"/>
                                        </p:tgtEl>
                                        <p:attrNameLst>
                                          <p:attrName>ppt_x</p:attrName>
                                        </p:attrNameLst>
                                      </p:cBhvr>
                                      <p:tavLst>
                                        <p:tav tm="0">
                                          <p:val>
                                            <p:strVal val="#ppt_x"/>
                                          </p:val>
                                        </p:tav>
                                        <p:tav tm="100000">
                                          <p:val>
                                            <p:strVal val="#ppt_x"/>
                                          </p:val>
                                        </p:tav>
                                      </p:tavLst>
                                    </p:anim>
                                    <p:anim calcmode="lin" valueType="num">
                                      <p:cBhvr additive="base">
                                        <p:cTn id="24" dur="1000" fill="hold"/>
                                        <p:tgtEl>
                                          <p:spTgt spid="34"/>
                                        </p:tgtEl>
                                        <p:attrNameLst>
                                          <p:attrName>ppt_y</p:attrName>
                                        </p:attrNameLst>
                                      </p:cBhvr>
                                      <p:tavLst>
                                        <p:tav tm="0">
                                          <p:val>
                                            <p:strVal val="1+#ppt_h/2"/>
                                          </p:val>
                                        </p:tav>
                                        <p:tav tm="100000">
                                          <p:val>
                                            <p:strVal val="#ppt_y"/>
                                          </p:val>
                                        </p:tav>
                                      </p:tavLst>
                                    </p:anim>
                                  </p:childTnLst>
                                </p:cTn>
                              </p:par>
                              <p:par>
                                <p:cTn id="25" presetID="2" presetClass="entr" presetSubtype="4" accel="50000" decel="50000" fill="hold" nodeType="withEffect">
                                  <p:stCondLst>
                                    <p:cond delay="60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1000" fill="hold"/>
                                        <p:tgtEl>
                                          <p:spTgt spid="36"/>
                                        </p:tgtEl>
                                        <p:attrNameLst>
                                          <p:attrName>ppt_x</p:attrName>
                                        </p:attrNameLst>
                                      </p:cBhvr>
                                      <p:tavLst>
                                        <p:tav tm="0">
                                          <p:val>
                                            <p:strVal val="#ppt_x"/>
                                          </p:val>
                                        </p:tav>
                                        <p:tav tm="100000">
                                          <p:val>
                                            <p:strVal val="#ppt_x"/>
                                          </p:val>
                                        </p:tav>
                                      </p:tavLst>
                                    </p:anim>
                                    <p:anim calcmode="lin" valueType="num">
                                      <p:cBhvr additive="base">
                                        <p:cTn id="28" dur="1000" fill="hold"/>
                                        <p:tgtEl>
                                          <p:spTgt spid="36"/>
                                        </p:tgtEl>
                                        <p:attrNameLst>
                                          <p:attrName>ppt_y</p:attrName>
                                        </p:attrNameLst>
                                      </p:cBhvr>
                                      <p:tavLst>
                                        <p:tav tm="0">
                                          <p:val>
                                            <p:strVal val="1+#ppt_h/2"/>
                                          </p:val>
                                        </p:tav>
                                        <p:tav tm="100000">
                                          <p:val>
                                            <p:strVal val="#ppt_y"/>
                                          </p:val>
                                        </p:tav>
                                      </p:tavLst>
                                    </p:anim>
                                  </p:childTnLst>
                                </p:cTn>
                              </p:par>
                            </p:childTnLst>
                          </p:cTn>
                        </p:par>
                        <p:par>
                          <p:cTn id="29" fill="hold">
                            <p:stCondLst>
                              <p:cond delay="5100"/>
                            </p:stCondLst>
                            <p:childTnLst>
                              <p:par>
                                <p:cTn id="30" presetID="2" presetClass="entr" presetSubtype="4" accel="50000" decel="50000"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1000" fill="hold"/>
                                        <p:tgtEl>
                                          <p:spTgt spid="37"/>
                                        </p:tgtEl>
                                        <p:attrNameLst>
                                          <p:attrName>ppt_x</p:attrName>
                                        </p:attrNameLst>
                                      </p:cBhvr>
                                      <p:tavLst>
                                        <p:tav tm="0">
                                          <p:val>
                                            <p:strVal val="#ppt_x"/>
                                          </p:val>
                                        </p:tav>
                                        <p:tav tm="100000">
                                          <p:val>
                                            <p:strVal val="#ppt_x"/>
                                          </p:val>
                                        </p:tav>
                                      </p:tavLst>
                                    </p:anim>
                                    <p:anim calcmode="lin" valueType="num">
                                      <p:cBhvr additive="base">
                                        <p:cTn id="33" dur="10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1CCF998-7F7B-FF91-E7C3-2B41A3571C19}"/>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8386219C-84CD-07B6-B012-729783D8E154}"/>
              </a:ext>
            </a:extLst>
          </p:cNvPr>
          <p:cNvSpPr>
            <a:spLocks noGrp="1"/>
          </p:cNvSpPr>
          <p:nvPr>
            <p:ph type="ctrTitle"/>
          </p:nvPr>
        </p:nvSpPr>
        <p:spPr>
          <a:xfrm>
            <a:off x="1524000" y="-1280448"/>
            <a:ext cx="9144000" cy="921925"/>
          </a:xfrm>
        </p:spPr>
        <p:txBody>
          <a:bodyPr>
            <a:normAutofit fontScale="90000"/>
          </a:bodyPr>
          <a:lstStyle/>
          <a:p>
            <a:r>
              <a:rPr lang="en-US" dirty="0"/>
              <a:t>Evidence in the Ground: Runes and Bones</a:t>
            </a:r>
          </a:p>
        </p:txBody>
      </p:sp>
      <p:sp>
        <p:nvSpPr>
          <p:cNvPr id="15" name="Slide Question">
            <a:extLst>
              <a:ext uri="{FF2B5EF4-FFF2-40B4-BE49-F238E27FC236}">
                <a16:creationId xmlns:a16="http://schemas.microsoft.com/office/drawing/2014/main" id="{BF8EB33C-8C35-5E24-BBF3-86456C9AE8C9}"/>
              </a:ext>
            </a:extLst>
          </p:cNvPr>
          <p:cNvSpPr txBox="1"/>
          <p:nvPr/>
        </p:nvSpPr>
        <p:spPr>
          <a:xfrm>
            <a:off x="0" y="-103153"/>
            <a:ext cx="8686800" cy="356123"/>
          </a:xfrm>
          <a:prstGeom prst="rect">
            <a:avLst/>
          </a:prstGeom>
          <a:noFill/>
        </p:spPr>
        <p:txBody>
          <a:bodyPr wrap="square">
            <a:spAutoFit/>
          </a:bodyPr>
          <a:lstStyle/>
          <a:p>
            <a:pPr>
              <a:lnSpc>
                <a:spcPts val="2420"/>
              </a:lnSpc>
            </a:pPr>
            <a:r>
              <a:rPr lang="en-GB" sz="1100" spc="50" dirty="0">
                <a:solidFill>
                  <a:schemeClr val="bg1"/>
                </a:solidFill>
                <a:effectLst>
                  <a:glow rad="265727">
                    <a:schemeClr val="tx1">
                      <a:alpha val="68000"/>
                    </a:schemeClr>
                  </a:glow>
                </a:effectLst>
                <a:latin typeface="Superclarendon Rg" panose="02000505080000020003" pitchFamily="2" charset="77"/>
              </a:rPr>
              <a:t>What evidence of the Anglo-Saxons &amp; Vikings can we find today?</a:t>
            </a:r>
          </a:p>
        </p:txBody>
      </p:sp>
      <p:sp>
        <p:nvSpPr>
          <p:cNvPr id="18" name="Title">
            <a:extLst>
              <a:ext uri="{FF2B5EF4-FFF2-40B4-BE49-F238E27FC236}">
                <a16:creationId xmlns:a16="http://schemas.microsoft.com/office/drawing/2014/main" id="{3996C1BB-A396-55AD-14CD-6BBCB86CFB76}"/>
              </a:ext>
            </a:extLst>
          </p:cNvPr>
          <p:cNvSpPr txBox="1">
            <a:spLocks/>
          </p:cNvSpPr>
          <p:nvPr/>
        </p:nvSpPr>
        <p:spPr>
          <a:xfrm>
            <a:off x="592558" y="1114337"/>
            <a:ext cx="8883604"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Evidence in the Ground: Runes and Bones</a:t>
            </a:r>
          </a:p>
        </p:txBody>
      </p:sp>
      <p:sp>
        <p:nvSpPr>
          <p:cNvPr id="2" name="Text ">
            <a:extLst>
              <a:ext uri="{FF2B5EF4-FFF2-40B4-BE49-F238E27FC236}">
                <a16:creationId xmlns:a16="http://schemas.microsoft.com/office/drawing/2014/main" id="{1C37709D-62A4-C45F-BBD8-9DBB73B47993}"/>
              </a:ext>
            </a:extLst>
          </p:cNvPr>
          <p:cNvSpPr txBox="1"/>
          <p:nvPr/>
        </p:nvSpPr>
        <p:spPr>
          <a:xfrm>
            <a:off x="560778" y="3094127"/>
            <a:ext cx="6694037" cy="702949"/>
          </a:xfrm>
          <a:prstGeom prst="rect">
            <a:avLst/>
          </a:prstGeom>
          <a:noFill/>
        </p:spPr>
        <p:txBody>
          <a:bodyPr wrap="square">
            <a:spAutoFit/>
          </a:bodyPr>
          <a:lstStyle/>
          <a:p>
            <a:pPr>
              <a:lnSpc>
                <a:spcPct val="150000"/>
              </a:lnSpc>
            </a:pPr>
            <a:r>
              <a:rPr lang="en-GB" sz="1400" dirty="0">
                <a:latin typeface="Comic Sans MS" panose="030F0702030302020204" pitchFamily="66" charset="0"/>
              </a:rPr>
              <a:t>Archaeologists found a small bone rib carved with runes in Lincoln, showing that Vikings sometimes wrote messages on everyday objects. </a:t>
            </a:r>
          </a:p>
        </p:txBody>
      </p:sp>
      <p:sp>
        <p:nvSpPr>
          <p:cNvPr id="3" name="Text ">
            <a:extLst>
              <a:ext uri="{FF2B5EF4-FFF2-40B4-BE49-F238E27FC236}">
                <a16:creationId xmlns:a16="http://schemas.microsoft.com/office/drawing/2014/main" id="{86DCEB18-D0D1-A9F2-A452-BAC74ADF41B7}"/>
              </a:ext>
            </a:extLst>
          </p:cNvPr>
          <p:cNvSpPr txBox="1"/>
          <p:nvPr/>
        </p:nvSpPr>
        <p:spPr>
          <a:xfrm>
            <a:off x="592558" y="1812688"/>
            <a:ext cx="7373091" cy="1026115"/>
          </a:xfrm>
          <a:prstGeom prst="rect">
            <a:avLst/>
          </a:prstGeom>
          <a:noFill/>
        </p:spPr>
        <p:txBody>
          <a:bodyPr wrap="square">
            <a:spAutoFit/>
          </a:bodyPr>
          <a:lstStyle/>
          <a:p>
            <a:pPr>
              <a:lnSpc>
                <a:spcPct val="150000"/>
              </a:lnSpc>
            </a:pPr>
            <a:r>
              <a:rPr lang="en-GB" sz="1400" dirty="0">
                <a:latin typeface="Comic Sans MS" panose="030F0702030302020204" pitchFamily="66" charset="0"/>
              </a:rPr>
              <a:t>In 2013, digging under Lincoln Castle uncovered an </a:t>
            </a:r>
            <a:r>
              <a:rPr lang="en-GB" sz="1400" b="1" dirty="0">
                <a:latin typeface="Comic Sans MS" panose="030F0702030302020204" pitchFamily="66" charset="0"/>
              </a:rPr>
              <a:t>Anglo‑Scandinavian </a:t>
            </a:r>
            <a:r>
              <a:rPr lang="en-GB" sz="1400" dirty="0">
                <a:latin typeface="Comic Sans MS" panose="030F0702030302020204" pitchFamily="66" charset="0"/>
              </a:rPr>
              <a:t>church with a stone sarcophagus and graves of adults and children, including one child with a blade wound. These finds tell us about Viking life and faith here.</a:t>
            </a:r>
          </a:p>
        </p:txBody>
      </p:sp>
      <p:pic>
        <p:nvPicPr>
          <p:cNvPr id="6" name="Picture 5" descr="A black and white sketch of the carved bone rib, on it you can clearly see the carved runes. ">
            <a:extLst>
              <a:ext uri="{FF2B5EF4-FFF2-40B4-BE49-F238E27FC236}">
                <a16:creationId xmlns:a16="http://schemas.microsoft.com/office/drawing/2014/main" id="{1EE59735-08C2-D1DC-DA9D-727141A1005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29602" y="3711715"/>
            <a:ext cx="5779961" cy="1794756"/>
          </a:xfrm>
          <a:prstGeom prst="rect">
            <a:avLst/>
          </a:prstGeom>
        </p:spPr>
      </p:pic>
      <p:grpSp>
        <p:nvGrpSpPr>
          <p:cNvPr id="26" name="Group 25" descr="( b ) - - - - - 1  x  h i t i r  x  s t i n  x&#10;">
            <a:extLst>
              <a:ext uri="{FF2B5EF4-FFF2-40B4-BE49-F238E27FC236}">
                <a16:creationId xmlns:a16="http://schemas.microsoft.com/office/drawing/2014/main" id="{99E1A0EE-3696-C108-4883-7AF28DE4ED05}"/>
              </a:ext>
            </a:extLst>
          </p:cNvPr>
          <p:cNvGrpSpPr/>
          <p:nvPr/>
        </p:nvGrpSpPr>
        <p:grpSpPr>
          <a:xfrm>
            <a:off x="686751" y="5514974"/>
            <a:ext cx="6493587" cy="897677"/>
            <a:chOff x="1023724" y="5514974"/>
            <a:chExt cx="6493587" cy="897677"/>
          </a:xfrm>
        </p:grpSpPr>
        <p:pic>
          <p:nvPicPr>
            <p:cNvPr id="24" name="Picture 23" descr="A white surface with black border&#10;&#10;AI-generated content may be incorrect.">
              <a:extLst>
                <a:ext uri="{FF2B5EF4-FFF2-40B4-BE49-F238E27FC236}">
                  <a16:creationId xmlns:a16="http://schemas.microsoft.com/office/drawing/2014/main" id="{7E1A7D9F-7F64-4202-05D9-8D9D9E66DD7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23724" y="5514974"/>
              <a:ext cx="6493586" cy="897677"/>
            </a:xfrm>
            <a:prstGeom prst="rect">
              <a:avLst/>
            </a:prstGeom>
          </p:spPr>
        </p:pic>
        <p:sp>
          <p:nvSpPr>
            <p:cNvPr id="20" name="Text orange">
              <a:extLst>
                <a:ext uri="{FF2B5EF4-FFF2-40B4-BE49-F238E27FC236}">
                  <a16:creationId xmlns:a16="http://schemas.microsoft.com/office/drawing/2014/main" id="{6A40B44B-957B-C17A-8CAF-5D740A6A14BB}"/>
                </a:ext>
              </a:extLst>
            </p:cNvPr>
            <p:cNvSpPr txBox="1"/>
            <p:nvPr/>
          </p:nvSpPr>
          <p:spPr>
            <a:xfrm>
              <a:off x="1023724" y="5763727"/>
              <a:ext cx="6493587" cy="461665"/>
            </a:xfrm>
            <a:prstGeom prst="rect">
              <a:avLst/>
            </a:prstGeom>
            <a:noFill/>
          </p:spPr>
          <p:txBody>
            <a:bodyPr wrap="square">
              <a:spAutoFit/>
            </a:bodyPr>
            <a:lstStyle/>
            <a:p>
              <a:pPr algn="ctr"/>
              <a:r>
                <a:rPr lang="en-GB" sz="2400" dirty="0">
                  <a:latin typeface="Superclarendon Rg" panose="02000505080000020003" pitchFamily="2" charset="77"/>
                </a:rPr>
                <a:t>( b ) - - - - - 1  x  h </a:t>
              </a:r>
              <a:r>
                <a:rPr lang="en-GB" sz="2400" dirty="0" err="1">
                  <a:latin typeface="Superclarendon Rg" panose="02000505080000020003" pitchFamily="2" charset="77"/>
                </a:rPr>
                <a:t>i</a:t>
              </a:r>
              <a:r>
                <a:rPr lang="en-GB" sz="2400" dirty="0">
                  <a:latin typeface="Superclarendon Rg" panose="02000505080000020003" pitchFamily="2" charset="77"/>
                </a:rPr>
                <a:t> t </a:t>
              </a:r>
              <a:r>
                <a:rPr lang="en-GB" sz="2400" dirty="0" err="1">
                  <a:latin typeface="Superclarendon Rg" panose="02000505080000020003" pitchFamily="2" charset="77"/>
                </a:rPr>
                <a:t>i</a:t>
              </a:r>
              <a:r>
                <a:rPr lang="en-GB" sz="2400" dirty="0">
                  <a:latin typeface="Superclarendon Rg" panose="02000505080000020003" pitchFamily="2" charset="77"/>
                </a:rPr>
                <a:t> r  x  s t </a:t>
              </a:r>
              <a:r>
                <a:rPr lang="en-GB" sz="2400" dirty="0" err="1">
                  <a:latin typeface="Superclarendon Rg" panose="02000505080000020003" pitchFamily="2" charset="77"/>
                </a:rPr>
                <a:t>i</a:t>
              </a:r>
              <a:r>
                <a:rPr lang="en-GB" sz="2400" dirty="0">
                  <a:latin typeface="Superclarendon Rg" panose="02000505080000020003" pitchFamily="2" charset="77"/>
                </a:rPr>
                <a:t> n  x</a:t>
              </a:r>
            </a:p>
          </p:txBody>
        </p:sp>
      </p:grpSp>
      <p:grpSp>
        <p:nvGrpSpPr>
          <p:cNvPr id="17" name="Group 16" descr="Anglo‑Scandinavian means people or things that mixed the styles and traditions of the Anglo‑Saxons who lived in England with those of the Vikings from Scandinavia.&#10;">
            <a:extLst>
              <a:ext uri="{FF2B5EF4-FFF2-40B4-BE49-F238E27FC236}">
                <a16:creationId xmlns:a16="http://schemas.microsoft.com/office/drawing/2014/main" id="{0C5DBF72-2FF5-ED7B-90AD-2836FDBFB36F}"/>
              </a:ext>
            </a:extLst>
          </p:cNvPr>
          <p:cNvGrpSpPr/>
          <p:nvPr/>
        </p:nvGrpSpPr>
        <p:grpSpPr>
          <a:xfrm>
            <a:off x="8220050" y="1226848"/>
            <a:ext cx="3364113" cy="2496711"/>
            <a:chOff x="8235328" y="1386126"/>
            <a:chExt cx="3364113" cy="2496711"/>
          </a:xfrm>
        </p:grpSpPr>
        <p:pic>
          <p:nvPicPr>
            <p:cNvPr id="16" name="Picture 15" descr="A white rectangle with black border&#10;&#10;AI-generated content may be incorrect.">
              <a:extLst>
                <a:ext uri="{FF2B5EF4-FFF2-40B4-BE49-F238E27FC236}">
                  <a16:creationId xmlns:a16="http://schemas.microsoft.com/office/drawing/2014/main" id="{7BFA21F2-9A8F-B0D4-45A2-1B03EBEF3B0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235328" y="1386126"/>
              <a:ext cx="3364113" cy="2496711"/>
            </a:xfrm>
            <a:prstGeom prst="rect">
              <a:avLst/>
            </a:prstGeom>
          </p:spPr>
        </p:pic>
        <p:sp>
          <p:nvSpPr>
            <p:cNvPr id="11" name="Text ">
              <a:extLst>
                <a:ext uri="{FF2B5EF4-FFF2-40B4-BE49-F238E27FC236}">
                  <a16:creationId xmlns:a16="http://schemas.microsoft.com/office/drawing/2014/main" id="{8A8DE887-6590-4507-D5FE-08A635F4A9EA}"/>
                </a:ext>
              </a:extLst>
            </p:cNvPr>
            <p:cNvSpPr txBox="1"/>
            <p:nvPr/>
          </p:nvSpPr>
          <p:spPr>
            <a:xfrm>
              <a:off x="8446949" y="1584965"/>
              <a:ext cx="3105358" cy="1536959"/>
            </a:xfrm>
            <a:prstGeom prst="rect">
              <a:avLst/>
            </a:prstGeom>
            <a:noFill/>
          </p:spPr>
          <p:txBody>
            <a:bodyPr wrap="square">
              <a:spAutoFit/>
            </a:bodyPr>
            <a:lstStyle/>
            <a:p>
              <a:pPr>
                <a:lnSpc>
                  <a:spcPct val="150000"/>
                </a:lnSpc>
              </a:pPr>
              <a:r>
                <a:rPr lang="en-GB" sz="1280" dirty="0">
                  <a:latin typeface="Comic Sans MS" panose="030F0702030302020204" pitchFamily="66" charset="0"/>
                </a:rPr>
                <a:t>Anglo‑Scandinavian means people or things that mixed the styles and traditions of the Anglo‑Saxons who lived in England with those of the Vikings from Scandinavia.</a:t>
              </a:r>
            </a:p>
          </p:txBody>
        </p:sp>
      </p:grpSp>
      <p:pic>
        <p:nvPicPr>
          <p:cNvPr id="10" name="Picture 9" descr="An illustration of an archeologist. He wears a green hat and shirt. ">
            <a:extLst>
              <a:ext uri="{FF2B5EF4-FFF2-40B4-BE49-F238E27FC236}">
                <a16:creationId xmlns:a16="http://schemas.microsoft.com/office/drawing/2014/main" id="{19422819-E0D0-F7B0-BEC1-F642878D055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98434">
            <a:off x="6562975" y="3070124"/>
            <a:ext cx="2614957" cy="3301713"/>
          </a:xfrm>
          <a:prstGeom prst="rect">
            <a:avLst/>
          </a:prstGeom>
        </p:spPr>
      </p:pic>
      <p:pic>
        <p:nvPicPr>
          <p:cNvPr id="13" name="Picture 12" descr="An illustration of a viking sword. ">
            <a:extLst>
              <a:ext uri="{FF2B5EF4-FFF2-40B4-BE49-F238E27FC236}">
                <a16:creationId xmlns:a16="http://schemas.microsoft.com/office/drawing/2014/main" id="{FCB35695-D925-4894-E664-52AFE5206A5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3168133">
            <a:off x="9043929" y="4576246"/>
            <a:ext cx="1880843" cy="2947375"/>
          </a:xfrm>
          <a:prstGeom prst="rect">
            <a:avLst/>
          </a:prstGeom>
        </p:spPr>
      </p:pic>
      <p:pic>
        <p:nvPicPr>
          <p:cNvPr id="9" name="Picture 8" descr="An illustration of a round, blue and red viking shield. ">
            <a:extLst>
              <a:ext uri="{FF2B5EF4-FFF2-40B4-BE49-F238E27FC236}">
                <a16:creationId xmlns:a16="http://schemas.microsoft.com/office/drawing/2014/main" id="{AF570137-F237-87CF-84F4-5ED274C883D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211768">
            <a:off x="9848084" y="3551507"/>
            <a:ext cx="2154682" cy="2817661"/>
          </a:xfrm>
          <a:prstGeom prst="rect">
            <a:avLst/>
          </a:prstGeom>
        </p:spPr>
      </p:pic>
      <p:pic>
        <p:nvPicPr>
          <p:cNvPr id="5" name="Logo">
            <a:extLst>
              <a:ext uri="{FF2B5EF4-FFF2-40B4-BE49-F238E27FC236}">
                <a16:creationId xmlns:a16="http://schemas.microsoft.com/office/drawing/2014/main" id="{A55D3450-DB42-65E3-6CA6-232F4CF7E391}"/>
              </a:ext>
              <a:ext uri="{C183D7F6-B498-43B3-948B-1728B52AA6E4}">
                <adec:decorative xmlns:adec="http://schemas.microsoft.com/office/drawing/2017/decorative" val="1"/>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10668000" y="5514974"/>
            <a:ext cx="1523999" cy="1341583"/>
          </a:xfrm>
          <a:prstGeom prst="rect">
            <a:avLst/>
          </a:prstGeom>
        </p:spPr>
      </p:pic>
    </p:spTree>
    <p:extLst>
      <p:ext uri="{BB962C8B-B14F-4D97-AF65-F5344CB8AC3E}">
        <p14:creationId xmlns:p14="http://schemas.microsoft.com/office/powerpoint/2010/main" val="20382716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2" presetClass="entr" presetSubtype="8" accel="50000" decel="50000"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1000" fill="hold"/>
                                        <p:tgtEl>
                                          <p:spTgt spid="26"/>
                                        </p:tgtEl>
                                        <p:attrNameLst>
                                          <p:attrName>ppt_x</p:attrName>
                                        </p:attrNameLst>
                                      </p:cBhvr>
                                      <p:tavLst>
                                        <p:tav tm="0">
                                          <p:val>
                                            <p:strVal val="0-#ppt_w/2"/>
                                          </p:val>
                                        </p:tav>
                                        <p:tav tm="100000">
                                          <p:val>
                                            <p:strVal val="#ppt_x"/>
                                          </p:val>
                                        </p:tav>
                                      </p:tavLst>
                                    </p:anim>
                                    <p:anim calcmode="lin" valueType="num">
                                      <p:cBhvr additive="base">
                                        <p:cTn id="24" dur="1000" fill="hold"/>
                                        <p:tgtEl>
                                          <p:spTgt spid="26"/>
                                        </p:tgtEl>
                                        <p:attrNameLst>
                                          <p:attrName>ppt_y</p:attrName>
                                        </p:attrNameLst>
                                      </p:cBhvr>
                                      <p:tavLst>
                                        <p:tav tm="0">
                                          <p:val>
                                            <p:strVal val="#ppt_y"/>
                                          </p:val>
                                        </p:tav>
                                        <p:tav tm="100000">
                                          <p:val>
                                            <p:strVal val="#ppt_y"/>
                                          </p:val>
                                        </p:tav>
                                      </p:tavLst>
                                    </p:anim>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8F1978F-B74E-14F9-C561-8D646F2A2BEB}"/>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28469CC6-247E-88D0-D29F-317008F4F45B}"/>
              </a:ext>
            </a:extLst>
          </p:cNvPr>
          <p:cNvSpPr>
            <a:spLocks noGrp="1"/>
          </p:cNvSpPr>
          <p:nvPr>
            <p:ph type="ctrTitle"/>
          </p:nvPr>
        </p:nvSpPr>
        <p:spPr>
          <a:xfrm>
            <a:off x="1524000" y="-1280448"/>
            <a:ext cx="9144000" cy="921925"/>
          </a:xfrm>
        </p:spPr>
        <p:txBody>
          <a:bodyPr>
            <a:normAutofit fontScale="90000"/>
          </a:bodyPr>
          <a:lstStyle/>
          <a:p>
            <a:r>
              <a:rPr lang="en-US" dirty="0"/>
              <a:t>What Can We See and Do Today?</a:t>
            </a:r>
          </a:p>
        </p:txBody>
      </p:sp>
      <p:sp>
        <p:nvSpPr>
          <p:cNvPr id="15" name="Slide Question">
            <a:extLst>
              <a:ext uri="{FF2B5EF4-FFF2-40B4-BE49-F238E27FC236}">
                <a16:creationId xmlns:a16="http://schemas.microsoft.com/office/drawing/2014/main" id="{A1748B71-D3BB-68AE-DEBC-B73046C8F711}"/>
              </a:ext>
            </a:extLst>
          </p:cNvPr>
          <p:cNvSpPr txBox="1"/>
          <p:nvPr/>
        </p:nvSpPr>
        <p:spPr>
          <a:xfrm>
            <a:off x="0" y="-103153"/>
            <a:ext cx="8686800" cy="356123"/>
          </a:xfrm>
          <a:prstGeom prst="rect">
            <a:avLst/>
          </a:prstGeom>
          <a:noFill/>
        </p:spPr>
        <p:txBody>
          <a:bodyPr wrap="square">
            <a:spAutoFit/>
          </a:bodyPr>
          <a:lstStyle/>
          <a:p>
            <a:pPr>
              <a:lnSpc>
                <a:spcPts val="2420"/>
              </a:lnSpc>
            </a:pPr>
            <a:r>
              <a:rPr lang="en-GB" sz="1100" spc="50" dirty="0">
                <a:solidFill>
                  <a:schemeClr val="bg1"/>
                </a:solidFill>
                <a:effectLst>
                  <a:glow rad="265727">
                    <a:schemeClr val="tx1">
                      <a:alpha val="68000"/>
                    </a:schemeClr>
                  </a:glow>
                </a:effectLst>
                <a:latin typeface="Superclarendon Rg" panose="02000505080000020003" pitchFamily="2" charset="77"/>
              </a:rPr>
              <a:t>What evidence of the Anglo-Saxons &amp; Vikings can we find today?</a:t>
            </a:r>
          </a:p>
        </p:txBody>
      </p:sp>
      <p:sp>
        <p:nvSpPr>
          <p:cNvPr id="18" name="Title">
            <a:extLst>
              <a:ext uri="{FF2B5EF4-FFF2-40B4-BE49-F238E27FC236}">
                <a16:creationId xmlns:a16="http://schemas.microsoft.com/office/drawing/2014/main" id="{003AEAFB-CE8A-8C9D-A2D7-E2E71691C99E}"/>
              </a:ext>
            </a:extLst>
          </p:cNvPr>
          <p:cNvSpPr txBox="1">
            <a:spLocks/>
          </p:cNvSpPr>
          <p:nvPr/>
        </p:nvSpPr>
        <p:spPr>
          <a:xfrm>
            <a:off x="553450" y="1295363"/>
            <a:ext cx="847359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What Can We See and Do Today?</a:t>
            </a:r>
          </a:p>
        </p:txBody>
      </p:sp>
      <p:sp>
        <p:nvSpPr>
          <p:cNvPr id="2" name="Text ">
            <a:extLst>
              <a:ext uri="{FF2B5EF4-FFF2-40B4-BE49-F238E27FC236}">
                <a16:creationId xmlns:a16="http://schemas.microsoft.com/office/drawing/2014/main" id="{7231B2B2-B19B-A5FB-1D21-5076EF28BD1A}"/>
              </a:ext>
            </a:extLst>
          </p:cNvPr>
          <p:cNvSpPr txBox="1"/>
          <p:nvPr/>
        </p:nvSpPr>
        <p:spPr>
          <a:xfrm>
            <a:off x="553451" y="2153920"/>
            <a:ext cx="2838336" cy="2965107"/>
          </a:xfrm>
          <a:prstGeom prst="rect">
            <a:avLst/>
          </a:prstGeom>
          <a:noFill/>
        </p:spPr>
        <p:txBody>
          <a:bodyPr wrap="square">
            <a:spAutoFit/>
          </a:bodyPr>
          <a:lstStyle/>
          <a:p>
            <a:pPr>
              <a:lnSpc>
                <a:spcPct val="150000"/>
              </a:lnSpc>
            </a:pPr>
            <a:r>
              <a:rPr lang="en-GB" sz="1400" dirty="0">
                <a:latin typeface="Comic Sans MS" panose="030F0702030302020204" pitchFamily="66" charset="0"/>
              </a:rPr>
              <a:t>You can explore Lincoln’s past by walking the City Walls, climbing the Cathedral tower to look over Brayford Pool, spotting reused Roman stones in churches, and visiting Lincoln Museum to see coins, brooches, runic inscriptions and other treasures.</a:t>
            </a:r>
          </a:p>
        </p:txBody>
      </p:sp>
      <p:pic>
        <p:nvPicPr>
          <p:cNvPr id="3" name="Picture 2" descr="An illustration of a viking sword. &#10;">
            <a:extLst>
              <a:ext uri="{FF2B5EF4-FFF2-40B4-BE49-F238E27FC236}">
                <a16:creationId xmlns:a16="http://schemas.microsoft.com/office/drawing/2014/main" id="{E698070B-5793-5A8B-D1B1-A3E38293F8D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4012553">
            <a:off x="1413400" y="4401514"/>
            <a:ext cx="1880843" cy="2947375"/>
          </a:xfrm>
          <a:prstGeom prst="rect">
            <a:avLst/>
          </a:prstGeom>
        </p:spPr>
      </p:pic>
      <p:pic>
        <p:nvPicPr>
          <p:cNvPr id="10" name="Picture 9" descr="An illustration of a red and gold viking brooch.">
            <a:extLst>
              <a:ext uri="{FF2B5EF4-FFF2-40B4-BE49-F238E27FC236}">
                <a16:creationId xmlns:a16="http://schemas.microsoft.com/office/drawing/2014/main" id="{DDD17836-E1E0-FB47-7C7B-B3AA74A7082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669463">
            <a:off x="2880880" y="5148121"/>
            <a:ext cx="917558" cy="928702"/>
          </a:xfrm>
          <a:prstGeom prst="rect">
            <a:avLst/>
          </a:prstGeom>
        </p:spPr>
      </p:pic>
      <p:grpSp>
        <p:nvGrpSpPr>
          <p:cNvPr id="8" name="Group 7" descr="A close up colour photograph of a piece of wood carved with viking runes. ">
            <a:extLst>
              <a:ext uri="{FF2B5EF4-FFF2-40B4-BE49-F238E27FC236}">
                <a16:creationId xmlns:a16="http://schemas.microsoft.com/office/drawing/2014/main" id="{3B360BDE-103C-4C69-0371-B48A05D93034}"/>
              </a:ext>
            </a:extLst>
          </p:cNvPr>
          <p:cNvGrpSpPr/>
          <p:nvPr/>
        </p:nvGrpSpPr>
        <p:grpSpPr>
          <a:xfrm>
            <a:off x="3533476" y="1625852"/>
            <a:ext cx="6985669" cy="4296484"/>
            <a:chOff x="4566878" y="1856200"/>
            <a:chExt cx="6985669" cy="4296484"/>
          </a:xfrm>
        </p:grpSpPr>
        <p:pic>
          <p:nvPicPr>
            <p:cNvPr id="4" name="Picture 3">
              <a:extLst>
                <a:ext uri="{FF2B5EF4-FFF2-40B4-BE49-F238E27FC236}">
                  <a16:creationId xmlns:a16="http://schemas.microsoft.com/office/drawing/2014/main" id="{61244A60-B1E7-2970-85A7-0CE8B40A1F0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66878" y="1922402"/>
              <a:ext cx="6940708" cy="4230282"/>
            </a:xfrm>
            <a:prstGeom prst="rect">
              <a:avLst/>
            </a:prstGeom>
            <a:ln w="19050">
              <a:solidFill>
                <a:schemeClr val="tx1"/>
              </a:solidFill>
            </a:ln>
          </p:spPr>
        </p:pic>
        <p:sp>
          <p:nvSpPr>
            <p:cNvPr id="7" name="Text ">
              <a:extLst>
                <a:ext uri="{FF2B5EF4-FFF2-40B4-BE49-F238E27FC236}">
                  <a16:creationId xmlns:a16="http://schemas.microsoft.com/office/drawing/2014/main" id="{C9095E46-6E15-4F26-F1B6-6633E09F23B3}"/>
                </a:ext>
              </a:extLst>
            </p:cNvPr>
            <p:cNvSpPr txBox="1"/>
            <p:nvPr/>
          </p:nvSpPr>
          <p:spPr>
            <a:xfrm>
              <a:off x="9106851" y="1856200"/>
              <a:ext cx="2445696" cy="257891"/>
            </a:xfrm>
            <a:prstGeom prst="rect">
              <a:avLst/>
            </a:prstGeom>
            <a:noFill/>
          </p:spPr>
          <p:txBody>
            <a:bodyPr wrap="square">
              <a:spAutoFit/>
            </a:bodyPr>
            <a:lstStyle/>
            <a:p>
              <a:pPr algn="r">
                <a:lnSpc>
                  <a:spcPct val="150000"/>
                </a:lnSpc>
              </a:pPr>
              <a:r>
                <a:rPr lang="en-GB" sz="800" dirty="0">
                  <a:solidFill>
                    <a:schemeClr val="bg1"/>
                  </a:solidFill>
                  <a:latin typeface="Calibri" panose="020F0502020204030204" pitchFamily="34" charset="0"/>
                  <a:cs typeface="Calibri" panose="020F0502020204030204" pitchFamily="34" charset="0"/>
                </a:rPr>
                <a:t>© The Trustees of the British Museum</a:t>
              </a:r>
            </a:p>
          </p:txBody>
        </p:sp>
      </p:grpSp>
      <p:grpSp>
        <p:nvGrpSpPr>
          <p:cNvPr id="6" name="Group 5" descr="Map of Saxon churches.&#10;">
            <a:extLst>
              <a:ext uri="{FF2B5EF4-FFF2-40B4-BE49-F238E27FC236}">
                <a16:creationId xmlns:a16="http://schemas.microsoft.com/office/drawing/2014/main" id="{F56BE536-D9D3-E805-A1CF-D741A99A781A}"/>
              </a:ext>
            </a:extLst>
          </p:cNvPr>
          <p:cNvGrpSpPr/>
          <p:nvPr/>
        </p:nvGrpSpPr>
        <p:grpSpPr>
          <a:xfrm>
            <a:off x="3931616" y="5165946"/>
            <a:ext cx="6484127" cy="667490"/>
            <a:chOff x="1955348" y="4889487"/>
            <a:chExt cx="6484127" cy="667490"/>
          </a:xfrm>
        </p:grpSpPr>
        <p:sp>
          <p:nvSpPr>
            <p:cNvPr id="11" name="Text ">
              <a:extLst>
                <a:ext uri="{FF2B5EF4-FFF2-40B4-BE49-F238E27FC236}">
                  <a16:creationId xmlns:a16="http://schemas.microsoft.com/office/drawing/2014/main" id="{C7149D31-4451-A167-F9E8-8A45919334C1}"/>
                </a:ext>
              </a:extLst>
            </p:cNvPr>
            <p:cNvSpPr txBox="1"/>
            <p:nvPr/>
          </p:nvSpPr>
          <p:spPr>
            <a:xfrm>
              <a:off x="2145417" y="4889487"/>
              <a:ext cx="6294058" cy="667490"/>
            </a:xfrm>
            <a:prstGeom prst="rect">
              <a:avLst/>
            </a:prstGeom>
            <a:noFill/>
          </p:spPr>
          <p:txBody>
            <a:bodyPr wrap="square">
              <a:spAutoFit/>
            </a:bodyPr>
            <a:lstStyle/>
            <a:p>
              <a:pPr>
                <a:lnSpc>
                  <a:spcPct val="150000"/>
                </a:lnSpc>
              </a:pPr>
              <a:r>
                <a:rPr lang="en-GB" sz="1300" dirty="0">
                  <a:latin typeface="Comic Sans MS" panose="030F0702030302020204" pitchFamily="66" charset="0"/>
                </a:rPr>
                <a:t>Bone comb case from Lincoln with runic inscription reading ‘</a:t>
              </a:r>
              <a:r>
                <a:rPr lang="en-GB" sz="1300" dirty="0" err="1">
                  <a:latin typeface="Comic Sans MS" panose="030F0702030302020204" pitchFamily="66" charset="0"/>
                </a:rPr>
                <a:t>Thorfast</a:t>
              </a:r>
              <a:r>
                <a:rPr lang="en-GB" sz="1300" dirty="0">
                  <a:latin typeface="Comic Sans MS" panose="030F0702030302020204" pitchFamily="66" charset="0"/>
                </a:rPr>
                <a:t> made a good comb’.</a:t>
              </a:r>
            </a:p>
          </p:txBody>
        </p:sp>
        <p:pic>
          <p:nvPicPr>
            <p:cNvPr id="12" name="Picture 11">
              <a:extLst>
                <a:ext uri="{FF2B5EF4-FFF2-40B4-BE49-F238E27FC236}">
                  <a16:creationId xmlns:a16="http://schemas.microsoft.com/office/drawing/2014/main" id="{B694CC12-98CD-5215-3C96-936E7617DF92}"/>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6200000">
              <a:off x="1904651" y="4956005"/>
              <a:ext cx="350267" cy="248874"/>
            </a:xfrm>
            <a:prstGeom prst="rect">
              <a:avLst/>
            </a:prstGeom>
          </p:spPr>
        </p:pic>
      </p:grpSp>
      <p:pic>
        <p:nvPicPr>
          <p:cNvPr id="9" name="Picture 8" descr="An illustration of a viking. He wears metal armour, a helmet and has an axe tucked into his belt. ">
            <a:extLst>
              <a:ext uri="{FF2B5EF4-FFF2-40B4-BE49-F238E27FC236}">
                <a16:creationId xmlns:a16="http://schemas.microsoft.com/office/drawing/2014/main" id="{CA9F91F8-33FF-58C2-5A8E-1EA015B45B2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93539" flipH="1">
            <a:off x="10203679" y="1538063"/>
            <a:ext cx="1621156" cy="4811450"/>
          </a:xfrm>
          <a:prstGeom prst="rect">
            <a:avLst/>
          </a:prstGeom>
        </p:spPr>
      </p:pic>
      <p:pic>
        <p:nvPicPr>
          <p:cNvPr id="5" name="Logo">
            <a:extLst>
              <a:ext uri="{FF2B5EF4-FFF2-40B4-BE49-F238E27FC236}">
                <a16:creationId xmlns:a16="http://schemas.microsoft.com/office/drawing/2014/main" id="{F97356B2-7216-F2D1-BDA0-5CA0CDB055F4}"/>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10668000" y="5514974"/>
            <a:ext cx="1523999" cy="1341583"/>
          </a:xfrm>
          <a:prstGeom prst="rect">
            <a:avLst/>
          </a:prstGeom>
        </p:spPr>
      </p:pic>
    </p:spTree>
    <p:extLst>
      <p:ext uri="{BB962C8B-B14F-4D97-AF65-F5344CB8AC3E}">
        <p14:creationId xmlns:p14="http://schemas.microsoft.com/office/powerpoint/2010/main" val="3664573660"/>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2" presetClass="entr" presetSubtype="2" accel="50000" decel="5000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1000" fill="hold"/>
                                            <p:tgtEl>
                                              <p:spTgt spid="9"/>
                                            </p:tgtEl>
                                            <p:attrNameLst>
                                              <p:attrName>ppt_x</p:attrName>
                                            </p:attrNameLst>
                                          </p:cBhvr>
                                          <p:tavLst>
                                            <p:tav tm="0">
                                              <p:val>
                                                <p:strVal val="1+#ppt_w/2"/>
                                              </p:val>
                                            </p:tav>
                                            <p:tav tm="100000">
                                              <p:val>
                                                <p:strVal val="#ppt_x"/>
                                              </p:val>
                                            </p:tav>
                                          </p:tavLst>
                                        </p:anim>
                                        <p:anim calcmode="lin" valueType="num">
                                          <p:cBhvr additive="base">
                                            <p:cTn id="15" dur="10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2" presetClass="entr" presetSubtype="1" fill="hold" nodeType="afterEffect" p14:presetBounceEnd="50000">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14:bounceEnd="50000">
                                          <p:cBhvr additive="base">
                                            <p:cTn id="23" dur="10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3"/>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14:presetBounceEnd="50000">
                                      <p:stCondLst>
                                        <p:cond delay="200"/>
                                      </p:stCondLst>
                                      <p:childTnLst>
                                        <p:set>
                                          <p:cBhvr>
                                            <p:cTn id="26" dur="1" fill="hold">
                                              <p:stCondLst>
                                                <p:cond delay="0"/>
                                              </p:stCondLst>
                                            </p:cTn>
                                            <p:tgtEl>
                                              <p:spTgt spid="10"/>
                                            </p:tgtEl>
                                            <p:attrNameLst>
                                              <p:attrName>style.visibility</p:attrName>
                                            </p:attrNameLst>
                                          </p:cBhvr>
                                          <p:to>
                                            <p:strVal val="visible"/>
                                          </p:to>
                                        </p:set>
                                        <p:anim calcmode="lin" valueType="num" p14:bounceEnd="50000">
                                          <p:cBhvr additive="base">
                                            <p:cTn id="27" dur="10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28" dur="10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3200"/>
                                </p:stCondLst>
                                <p:childTnLst>
                                  <p:par>
                                    <p:cTn id="30" presetID="10" presetClass="entr" presetSubtype="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2" presetClass="entr" presetSubtype="2" accel="50000" decel="5000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1000" fill="hold"/>
                                            <p:tgtEl>
                                              <p:spTgt spid="9"/>
                                            </p:tgtEl>
                                            <p:attrNameLst>
                                              <p:attrName>ppt_x</p:attrName>
                                            </p:attrNameLst>
                                          </p:cBhvr>
                                          <p:tavLst>
                                            <p:tav tm="0">
                                              <p:val>
                                                <p:strVal val="1+#ppt_w/2"/>
                                              </p:val>
                                            </p:tav>
                                            <p:tav tm="100000">
                                              <p:val>
                                                <p:strVal val="#ppt_x"/>
                                              </p:val>
                                            </p:tav>
                                          </p:tavLst>
                                        </p:anim>
                                        <p:anim calcmode="lin" valueType="num">
                                          <p:cBhvr additive="base">
                                            <p:cTn id="15" dur="10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2" presetClass="entr" presetSubtype="1"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1000" fill="hold"/>
                                            <p:tgtEl>
                                              <p:spTgt spid="3"/>
                                            </p:tgtEl>
                                            <p:attrNameLst>
                                              <p:attrName>ppt_x</p:attrName>
                                            </p:attrNameLst>
                                          </p:cBhvr>
                                          <p:tavLst>
                                            <p:tav tm="0">
                                              <p:val>
                                                <p:strVal val="#ppt_x"/>
                                              </p:val>
                                            </p:tav>
                                            <p:tav tm="100000">
                                              <p:val>
                                                <p:strVal val="#ppt_x"/>
                                              </p:val>
                                            </p:tav>
                                          </p:tavLst>
                                        </p:anim>
                                        <p:anim calcmode="lin" valueType="num">
                                          <p:cBhvr additive="base">
                                            <p:cTn id="24" dur="1000" fill="hold"/>
                                            <p:tgtEl>
                                              <p:spTgt spid="3"/>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2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1000" fill="hold"/>
                                            <p:tgtEl>
                                              <p:spTgt spid="10"/>
                                            </p:tgtEl>
                                            <p:attrNameLst>
                                              <p:attrName>ppt_x</p:attrName>
                                            </p:attrNameLst>
                                          </p:cBhvr>
                                          <p:tavLst>
                                            <p:tav tm="0">
                                              <p:val>
                                                <p:strVal val="#ppt_x"/>
                                              </p:val>
                                            </p:tav>
                                            <p:tav tm="100000">
                                              <p:val>
                                                <p:strVal val="#ppt_x"/>
                                              </p:val>
                                            </p:tav>
                                          </p:tavLst>
                                        </p:anim>
                                        <p:anim calcmode="lin" valueType="num">
                                          <p:cBhvr additive="base">
                                            <p:cTn id="28" dur="10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3200"/>
                                </p:stCondLst>
                                <p:childTnLst>
                                  <p:par>
                                    <p:cTn id="30" presetID="10" presetClass="entr" presetSubtype="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3741ECD7-FB9C-1404-7BD6-0E019CBC8D77}"/>
              </a:ext>
            </a:extLst>
          </p:cNvPr>
          <p:cNvSpPr>
            <a:spLocks noGrp="1"/>
          </p:cNvSpPr>
          <p:nvPr>
            <p:ph type="ctrTitle"/>
          </p:nvPr>
        </p:nvSpPr>
        <p:spPr>
          <a:xfrm>
            <a:off x="1524000" y="-1265352"/>
            <a:ext cx="9144000" cy="1077218"/>
          </a:xfrm>
        </p:spPr>
        <p:txBody>
          <a:bodyPr/>
          <a:lstStyle/>
          <a:p>
            <a:r>
              <a:rPr lang="en-US" dirty="0"/>
              <a:t>Questions</a:t>
            </a:r>
          </a:p>
        </p:txBody>
      </p:sp>
      <p:grpSp>
        <p:nvGrpSpPr>
          <p:cNvPr id="14" name="box 1" descr="What influence did the Anglo-Saxons have on Lincoln?&#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1169762" y="865241"/>
              <a:ext cx="4195176"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influence did the Anglo-Saxons have on Lincoln?</a:t>
              </a:r>
            </a:p>
          </p:txBody>
        </p:sp>
      </p:grpSp>
      <p:grpSp>
        <p:nvGrpSpPr>
          <p:cNvPr id="17" name="box 2" descr="Why are there so many late Saxon churches in Lincoln?&#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838138" y="865241"/>
              <a:ext cx="4151831"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Why are there so many late Saxon churches in Lincoln?</a:t>
              </a:r>
            </a:p>
          </p:txBody>
        </p:sp>
      </p:grpSp>
      <p:sp>
        <p:nvSpPr>
          <p:cNvPr id="11" name="Main question">
            <a:extLst>
              <a:ext uri="{FF2B5EF4-FFF2-40B4-BE49-F238E27FC236}">
                <a16:creationId xmlns:a16="http://schemas.microsoft.com/office/drawing/2014/main" id="{C9DE474D-C648-979F-EEEB-3C7D530F59E7}"/>
              </a:ext>
            </a:extLst>
          </p:cNvPr>
          <p:cNvSpPr txBox="1"/>
          <p:nvPr/>
        </p:nvSpPr>
        <p:spPr>
          <a:xfrm>
            <a:off x="2563787" y="2753413"/>
            <a:ext cx="7064425" cy="1077218"/>
          </a:xfrm>
          <a:prstGeom prst="rect">
            <a:avLst/>
          </a:prstGeom>
          <a:noFill/>
        </p:spPr>
        <p:txBody>
          <a:bodyPr wrap="square">
            <a:spAutoFit/>
          </a:bodyPr>
          <a:lstStyle/>
          <a:p>
            <a:pPr algn="ctr"/>
            <a:r>
              <a:rPr lang="en-GB" sz="3200" dirty="0">
                <a:solidFill>
                  <a:srgbClr val="F6951F"/>
                </a:solidFill>
                <a:latin typeface="Superclarendon Rg" panose="02000505080000020003" pitchFamily="2" charset="77"/>
              </a:rPr>
              <a:t>What happened to Lincoln after the Romans left?</a:t>
            </a:r>
          </a:p>
        </p:txBody>
      </p:sp>
      <p:grpSp>
        <p:nvGrpSpPr>
          <p:cNvPr id="20" name="box 3" descr="How did the Vikings develop Lincoln?&#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648701" y="4653174"/>
              <a:ext cx="523729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How did the Vikings develop Lincoln?</a:t>
              </a:r>
            </a:p>
          </p:txBody>
        </p:sp>
      </p:grpSp>
      <p:grpSp>
        <p:nvGrpSpPr>
          <p:cNvPr id="23" name="box 4" descr="What evidence of the Anglo-Saxons &amp; Vikings can we find today?&#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462511" y="4448539"/>
              <a:ext cx="4903084"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evidence of the Anglo-Saxons &amp; Vikings can we find today?</a:t>
              </a:r>
            </a:p>
          </p:txBody>
        </p:sp>
      </p:grpSp>
      <p:pic>
        <p:nvPicPr>
          <p:cNvPr id="3" name="Logo">
            <a:extLst>
              <a:ext uri="{FF2B5EF4-FFF2-40B4-BE49-F238E27FC236}">
                <a16:creationId xmlns:a16="http://schemas.microsoft.com/office/drawing/2014/main" id="{673C727A-B3C1-F6C5-B5ED-ACC1C953FF4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0668000" y="5514974"/>
            <a:ext cx="1523999" cy="1341583"/>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Slide Title">
            <a:extLst>
              <a:ext uri="{FF2B5EF4-FFF2-40B4-BE49-F238E27FC236}">
                <a16:creationId xmlns:a16="http://schemas.microsoft.com/office/drawing/2014/main" id="{E9B954C7-F048-05C0-B5E4-75709F0D5603}"/>
              </a:ext>
            </a:extLst>
          </p:cNvPr>
          <p:cNvSpPr>
            <a:spLocks noGrp="1"/>
          </p:cNvSpPr>
          <p:nvPr>
            <p:ph type="ctrTitle"/>
          </p:nvPr>
        </p:nvSpPr>
        <p:spPr>
          <a:xfrm>
            <a:off x="1524000" y="-1280448"/>
            <a:ext cx="9144000" cy="921925"/>
          </a:xfrm>
        </p:spPr>
        <p:txBody>
          <a:bodyPr>
            <a:normAutofit/>
          </a:bodyPr>
          <a:lstStyle/>
          <a:p>
            <a:r>
              <a:rPr lang="en-US" dirty="0"/>
              <a:t>Romans Depart </a:t>
            </a:r>
          </a:p>
        </p:txBody>
      </p:sp>
      <p:sp>
        <p:nvSpPr>
          <p:cNvPr id="15" name="Slide Question">
            <a:extLst>
              <a:ext uri="{FF2B5EF4-FFF2-40B4-BE49-F238E27FC236}">
                <a16:creationId xmlns:a16="http://schemas.microsoft.com/office/drawing/2014/main" id="{DE4864A4-7CB3-9803-557C-A0F90DE14FCC}"/>
              </a:ext>
            </a:extLst>
          </p:cNvPr>
          <p:cNvSpPr txBox="1"/>
          <p:nvPr/>
        </p:nvSpPr>
        <p:spPr>
          <a:xfrm>
            <a:off x="0" y="-92520"/>
            <a:ext cx="8686800" cy="356123"/>
          </a:xfrm>
          <a:prstGeom prst="rect">
            <a:avLst/>
          </a:prstGeom>
          <a:noFill/>
        </p:spPr>
        <p:txBody>
          <a:bodyPr wrap="square">
            <a:spAutoFit/>
          </a:bodyPr>
          <a:lstStyle/>
          <a:p>
            <a:pPr>
              <a:lnSpc>
                <a:spcPts val="2420"/>
              </a:lnSpc>
            </a:pPr>
            <a:r>
              <a:rPr lang="en-GB" sz="1100" spc="50" dirty="0">
                <a:solidFill>
                  <a:schemeClr val="bg1"/>
                </a:solidFill>
                <a:effectLst>
                  <a:glow rad="265727">
                    <a:schemeClr val="tx1">
                      <a:alpha val="68000"/>
                    </a:schemeClr>
                  </a:glow>
                </a:effectLst>
                <a:latin typeface="Superclarendon Rg" panose="02000505080000020003" pitchFamily="2" charset="77"/>
              </a:rPr>
              <a:t>What influence did the Angl</a:t>
            </a:r>
            <a:r>
              <a:rPr lang="en-GB" sz="1100" spc="80" dirty="0">
                <a:solidFill>
                  <a:schemeClr val="bg1"/>
                </a:solidFill>
                <a:effectLst>
                  <a:glow rad="265727">
                    <a:schemeClr val="tx1">
                      <a:alpha val="68000"/>
                    </a:schemeClr>
                  </a:glow>
                </a:effectLst>
                <a:latin typeface="Superclarendon Rg" panose="02000505080000020003" pitchFamily="2" charset="77"/>
              </a:rPr>
              <a:t>o-</a:t>
            </a:r>
            <a:r>
              <a:rPr lang="en-GB" sz="1100" spc="50" dirty="0">
                <a:solidFill>
                  <a:schemeClr val="bg1"/>
                </a:solidFill>
                <a:effectLst>
                  <a:glow rad="265727">
                    <a:schemeClr val="tx1">
                      <a:alpha val="68000"/>
                    </a:schemeClr>
                  </a:glow>
                </a:effectLst>
                <a:latin typeface="Superclarendon Rg" panose="02000505080000020003" pitchFamily="2" charset="77"/>
              </a:rPr>
              <a:t>Saxons have on Lincoln?</a:t>
            </a:r>
          </a:p>
        </p:txBody>
      </p:sp>
      <p:sp>
        <p:nvSpPr>
          <p:cNvPr id="18" name="Title">
            <a:extLst>
              <a:ext uri="{FF2B5EF4-FFF2-40B4-BE49-F238E27FC236}">
                <a16:creationId xmlns:a16="http://schemas.microsoft.com/office/drawing/2014/main" id="{26B0CF54-9AB0-09FD-0D42-43263BDF0F2A}"/>
              </a:ext>
            </a:extLst>
          </p:cNvPr>
          <p:cNvSpPr txBox="1">
            <a:spLocks/>
          </p:cNvSpPr>
          <p:nvPr/>
        </p:nvSpPr>
        <p:spPr>
          <a:xfrm>
            <a:off x="465989" y="529606"/>
            <a:ext cx="4910683"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Romans Depart </a:t>
            </a:r>
          </a:p>
        </p:txBody>
      </p:sp>
      <p:sp>
        <p:nvSpPr>
          <p:cNvPr id="19" name="Text ">
            <a:extLst>
              <a:ext uri="{FF2B5EF4-FFF2-40B4-BE49-F238E27FC236}">
                <a16:creationId xmlns:a16="http://schemas.microsoft.com/office/drawing/2014/main" id="{88216E8B-BC33-7B39-849F-3108D0B200F2}"/>
              </a:ext>
            </a:extLst>
          </p:cNvPr>
          <p:cNvSpPr txBox="1"/>
          <p:nvPr/>
        </p:nvSpPr>
        <p:spPr>
          <a:xfrm>
            <a:off x="531976" y="1321296"/>
            <a:ext cx="4747034" cy="623248"/>
          </a:xfrm>
          <a:prstGeom prst="rect">
            <a:avLst/>
          </a:prstGeom>
          <a:noFill/>
        </p:spPr>
        <p:txBody>
          <a:bodyPr wrap="square">
            <a:spAutoFit/>
          </a:bodyPr>
          <a:lstStyle/>
          <a:p>
            <a:pPr>
              <a:lnSpc>
                <a:spcPct val="150000"/>
              </a:lnSpc>
            </a:pPr>
            <a:r>
              <a:rPr lang="en-GB" sz="1200" dirty="0">
                <a:latin typeface="Comic Sans MS" panose="030F0702030302020204" pitchFamily="66" charset="0"/>
              </a:rPr>
              <a:t>After the Romans left Britain in AD 410, some people believe the town was largely abandoned. </a:t>
            </a:r>
          </a:p>
        </p:txBody>
      </p:sp>
      <p:sp>
        <p:nvSpPr>
          <p:cNvPr id="20" name="Text ">
            <a:extLst>
              <a:ext uri="{FF2B5EF4-FFF2-40B4-BE49-F238E27FC236}">
                <a16:creationId xmlns:a16="http://schemas.microsoft.com/office/drawing/2014/main" id="{03F52BF7-9C89-610E-4E86-62D69750BFF3}"/>
              </a:ext>
            </a:extLst>
          </p:cNvPr>
          <p:cNvSpPr txBox="1"/>
          <p:nvPr/>
        </p:nvSpPr>
        <p:spPr>
          <a:xfrm>
            <a:off x="531976" y="2233647"/>
            <a:ext cx="4747034" cy="615746"/>
          </a:xfrm>
          <a:prstGeom prst="rect">
            <a:avLst/>
          </a:prstGeom>
          <a:noFill/>
        </p:spPr>
        <p:txBody>
          <a:bodyPr wrap="square">
            <a:spAutoFit/>
          </a:bodyPr>
          <a:lstStyle/>
          <a:p>
            <a:pPr>
              <a:lnSpc>
                <a:spcPct val="150000"/>
              </a:lnSpc>
            </a:pPr>
            <a:r>
              <a:rPr lang="en-GB" sz="1200" dirty="0">
                <a:latin typeface="Comic Sans MS" panose="030F0702030302020204" pitchFamily="66" charset="0"/>
              </a:rPr>
              <a:t>We know that the old Roman sewers and aqueduct collapsed and some of the buildings and parts of the walls crumbled. </a:t>
            </a:r>
          </a:p>
        </p:txBody>
      </p:sp>
      <p:sp>
        <p:nvSpPr>
          <p:cNvPr id="22" name="Text ">
            <a:extLst>
              <a:ext uri="{FF2B5EF4-FFF2-40B4-BE49-F238E27FC236}">
                <a16:creationId xmlns:a16="http://schemas.microsoft.com/office/drawing/2014/main" id="{2D6F4F23-0A7F-31FC-FC8B-FD15E7552B5F}"/>
              </a:ext>
            </a:extLst>
          </p:cNvPr>
          <p:cNvSpPr txBox="1"/>
          <p:nvPr/>
        </p:nvSpPr>
        <p:spPr>
          <a:xfrm>
            <a:off x="531976" y="3138496"/>
            <a:ext cx="3832760" cy="892745"/>
          </a:xfrm>
          <a:prstGeom prst="rect">
            <a:avLst/>
          </a:prstGeom>
          <a:noFill/>
        </p:spPr>
        <p:txBody>
          <a:bodyPr wrap="square">
            <a:spAutoFit/>
          </a:bodyPr>
          <a:lstStyle/>
          <a:p>
            <a:pPr>
              <a:lnSpc>
                <a:spcPct val="150000"/>
              </a:lnSpc>
            </a:pPr>
            <a:r>
              <a:rPr lang="en-GB" sz="1200" dirty="0">
                <a:latin typeface="Comic Sans MS" panose="030F0702030302020204" pitchFamily="66" charset="0"/>
              </a:rPr>
              <a:t>However, the importance of the port at Brayford Pool remained. People continued to live within the walls, farming the land just beyond the gates.</a:t>
            </a:r>
          </a:p>
        </p:txBody>
      </p:sp>
      <p:sp>
        <p:nvSpPr>
          <p:cNvPr id="24" name="Text ">
            <a:extLst>
              <a:ext uri="{FF2B5EF4-FFF2-40B4-BE49-F238E27FC236}">
                <a16:creationId xmlns:a16="http://schemas.microsoft.com/office/drawing/2014/main" id="{852F84FF-B7E3-D62B-194B-EB6848E40AD7}"/>
              </a:ext>
            </a:extLst>
          </p:cNvPr>
          <p:cNvSpPr txBox="1"/>
          <p:nvPr/>
        </p:nvSpPr>
        <p:spPr>
          <a:xfrm>
            <a:off x="531976" y="4320345"/>
            <a:ext cx="4096585" cy="892745"/>
          </a:xfrm>
          <a:prstGeom prst="rect">
            <a:avLst/>
          </a:prstGeom>
          <a:noFill/>
        </p:spPr>
        <p:txBody>
          <a:bodyPr wrap="square">
            <a:spAutoFit/>
          </a:bodyPr>
          <a:lstStyle/>
          <a:p>
            <a:pPr>
              <a:lnSpc>
                <a:spcPct val="150000"/>
              </a:lnSpc>
            </a:pPr>
            <a:r>
              <a:rPr lang="en-GB" sz="1200" dirty="0">
                <a:latin typeface="Comic Sans MS" panose="030F0702030302020204" pitchFamily="66" charset="0"/>
              </a:rPr>
              <a:t>Over time, even though new settlers arrived and began to reshape the place, the original Latin name survived, shortened    to Lindocolina and eventually Lincoln.</a:t>
            </a:r>
          </a:p>
        </p:txBody>
      </p:sp>
      <p:pic>
        <p:nvPicPr>
          <p:cNvPr id="3" name="Picture 2" descr="An illustration of a red and gold Roman Emperor flag. On the top of it is a golden bird. ">
            <a:extLst>
              <a:ext uri="{FF2B5EF4-FFF2-40B4-BE49-F238E27FC236}">
                <a16:creationId xmlns:a16="http://schemas.microsoft.com/office/drawing/2014/main" id="{C125E7D5-0ED5-2CF2-FD00-8DCCB01A506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1178410">
            <a:off x="4385333" y="2746473"/>
            <a:ext cx="1573103" cy="3509881"/>
          </a:xfrm>
          <a:prstGeom prst="rect">
            <a:avLst/>
          </a:prstGeom>
        </p:spPr>
      </p:pic>
      <p:pic>
        <p:nvPicPr>
          <p:cNvPr id="29" name="Picture 28" descr="A map of the Western and Eastern Roman Empire. &#10;There are arrows showing the Gaels invading England, Scotland, and Wales, from Ireland and Northern Ireland.&#10;Angles, Saxons, and Jutes come to the Uk from the areas of Denmark.&#10;The Franks move across Germany to get to France.&#10;The Goths come from Sweden and travel towards the direction of Russia.&#10;The Huns come from the east and spread around Russian and Europe.&#10;The Vandals for from Carthage and spread up to Europe.&#10;Visigoths move from the direction of Russia and move all through Europe, mostly around Titally and towards Spain and Greece.&#10;The Ostrogoths move from around Russia towards Kazakhstan, and through Europe to get to Italy.">
            <a:extLst>
              <a:ext uri="{FF2B5EF4-FFF2-40B4-BE49-F238E27FC236}">
                <a16:creationId xmlns:a16="http://schemas.microsoft.com/office/drawing/2014/main" id="{F6B1C0F0-AB3F-4562-7734-F829D3620391}"/>
              </a:ext>
            </a:extLst>
          </p:cNvPr>
          <p:cNvPicPr>
            <a:picLocks noChangeAspect="1"/>
          </p:cNvPicPr>
          <p:nvPr/>
        </p:nvPicPr>
        <p:blipFill>
          <a:blip r:embed="rId5"/>
          <a:stretch>
            <a:fillRect/>
          </a:stretch>
        </p:blipFill>
        <p:spPr>
          <a:xfrm>
            <a:off x="5518838" y="963420"/>
            <a:ext cx="6107636" cy="4299826"/>
          </a:xfrm>
          <a:prstGeom prst="rect">
            <a:avLst/>
          </a:prstGeom>
        </p:spPr>
      </p:pic>
      <p:pic>
        <p:nvPicPr>
          <p:cNvPr id="28" name="Picture 27" descr="A timeline highlighting the Roman period (AD 43 to AD 410). It spans from 400 BC to AD 900. ">
            <a:extLst>
              <a:ext uri="{FF2B5EF4-FFF2-40B4-BE49-F238E27FC236}">
                <a16:creationId xmlns:a16="http://schemas.microsoft.com/office/drawing/2014/main" id="{E36951C3-E894-89E5-E387-7DA047DDB2F6}"/>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 y="5091704"/>
            <a:ext cx="12191997" cy="1766296"/>
          </a:xfrm>
          <a:prstGeom prst="rect">
            <a:avLst/>
          </a:prstGeom>
        </p:spPr>
      </p:pic>
      <p:pic>
        <p:nvPicPr>
          <p:cNvPr id="30" name="Logo">
            <a:extLst>
              <a:ext uri="{FF2B5EF4-FFF2-40B4-BE49-F238E27FC236}">
                <a16:creationId xmlns:a16="http://schemas.microsoft.com/office/drawing/2014/main" id="{AA4FBA86-658F-4022-0E78-321844C1D0D0}"/>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14974"/>
            <a:ext cx="1523999" cy="1341583"/>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1000"/>
                                </p:stCondLst>
                                <p:childTnLst>
                                  <p:par>
                                    <p:cTn id="13" presetID="2" presetClass="entr" presetSubtype="4" fill="hold" nodeType="afterEffect" p14:presetBounceEnd="50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50000">
                                          <p:cBhvr additive="base">
                                            <p:cTn id="15" dur="10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16" dur="1000" fill="hold"/>
                                            <p:tgtEl>
                                              <p:spTgt spid="3"/>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2"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000" fill="hold"/>
                                            <p:tgtEl>
                                              <p:spTgt spid="3"/>
                                            </p:tgtEl>
                                            <p:attrNameLst>
                                              <p:attrName>ppt_x</p:attrName>
                                            </p:attrNameLst>
                                          </p:cBhvr>
                                          <p:tavLst>
                                            <p:tav tm="0">
                                              <p:val>
                                                <p:strVal val="#ppt_x"/>
                                              </p:val>
                                            </p:tav>
                                            <p:tav tm="100000">
                                              <p:val>
                                                <p:strVal val="#ppt_x"/>
                                              </p:val>
                                            </p:tav>
                                          </p:tavLst>
                                        </p:anim>
                                        <p:anim calcmode="lin" valueType="num">
                                          <p:cBhvr additive="base">
                                            <p:cTn id="16" dur="1000" fill="hold"/>
                                            <p:tgtEl>
                                              <p:spTgt spid="3"/>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2" grpId="0"/>
          <p:bldP spid="24"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2D54B32-17AA-6D45-9CB3-8A6FA1AE21BB}"/>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72CEF9D6-B228-03D1-3815-1125C939D706}"/>
              </a:ext>
            </a:extLst>
          </p:cNvPr>
          <p:cNvSpPr>
            <a:spLocks noGrp="1"/>
          </p:cNvSpPr>
          <p:nvPr>
            <p:ph type="ctrTitle"/>
          </p:nvPr>
        </p:nvSpPr>
        <p:spPr>
          <a:xfrm>
            <a:off x="1524000" y="-1280448"/>
            <a:ext cx="9144000" cy="921925"/>
          </a:xfrm>
        </p:spPr>
        <p:txBody>
          <a:bodyPr>
            <a:normAutofit/>
          </a:bodyPr>
          <a:lstStyle/>
          <a:p>
            <a:r>
              <a:rPr lang="en-US" dirty="0"/>
              <a:t>The Anglo-Saxons</a:t>
            </a:r>
          </a:p>
        </p:txBody>
      </p:sp>
      <p:sp>
        <p:nvSpPr>
          <p:cNvPr id="15" name="Slide Question">
            <a:extLst>
              <a:ext uri="{FF2B5EF4-FFF2-40B4-BE49-F238E27FC236}">
                <a16:creationId xmlns:a16="http://schemas.microsoft.com/office/drawing/2014/main" id="{BB159F5E-1DB5-BCA5-C15C-ADEE5770FD21}"/>
              </a:ext>
            </a:extLst>
          </p:cNvPr>
          <p:cNvSpPr txBox="1"/>
          <p:nvPr/>
        </p:nvSpPr>
        <p:spPr>
          <a:xfrm>
            <a:off x="0" y="-92520"/>
            <a:ext cx="8686800" cy="356123"/>
          </a:xfrm>
          <a:prstGeom prst="rect">
            <a:avLst/>
          </a:prstGeom>
          <a:noFill/>
        </p:spPr>
        <p:txBody>
          <a:bodyPr wrap="square">
            <a:spAutoFit/>
          </a:bodyPr>
          <a:lstStyle/>
          <a:p>
            <a:pPr>
              <a:lnSpc>
                <a:spcPts val="2420"/>
              </a:lnSpc>
            </a:pPr>
            <a:r>
              <a:rPr lang="en-GB" sz="1100" spc="50" dirty="0">
                <a:solidFill>
                  <a:schemeClr val="bg1"/>
                </a:solidFill>
                <a:effectLst>
                  <a:glow rad="265727">
                    <a:schemeClr val="tx1">
                      <a:alpha val="68000"/>
                    </a:schemeClr>
                  </a:glow>
                </a:effectLst>
                <a:latin typeface="Superclarendon Rg" panose="02000505080000020003" pitchFamily="2" charset="77"/>
              </a:rPr>
              <a:t>What influence did the Angl</a:t>
            </a:r>
            <a:r>
              <a:rPr lang="en-GB" sz="1100" spc="80" dirty="0">
                <a:solidFill>
                  <a:schemeClr val="bg1"/>
                </a:solidFill>
                <a:effectLst>
                  <a:glow rad="265727">
                    <a:schemeClr val="tx1">
                      <a:alpha val="68000"/>
                    </a:schemeClr>
                  </a:glow>
                </a:effectLst>
                <a:latin typeface="Superclarendon Rg" panose="02000505080000020003" pitchFamily="2" charset="77"/>
              </a:rPr>
              <a:t>o-</a:t>
            </a:r>
            <a:r>
              <a:rPr lang="en-GB" sz="1100" spc="50" dirty="0">
                <a:solidFill>
                  <a:schemeClr val="bg1"/>
                </a:solidFill>
                <a:effectLst>
                  <a:glow rad="265727">
                    <a:schemeClr val="tx1">
                      <a:alpha val="68000"/>
                    </a:schemeClr>
                  </a:glow>
                </a:effectLst>
                <a:latin typeface="Superclarendon Rg" panose="02000505080000020003" pitchFamily="2" charset="77"/>
              </a:rPr>
              <a:t>Saxons have on Lincoln?</a:t>
            </a:r>
          </a:p>
        </p:txBody>
      </p:sp>
      <p:sp>
        <p:nvSpPr>
          <p:cNvPr id="18" name="Title">
            <a:extLst>
              <a:ext uri="{FF2B5EF4-FFF2-40B4-BE49-F238E27FC236}">
                <a16:creationId xmlns:a16="http://schemas.microsoft.com/office/drawing/2014/main" id="{CE8CDBEA-323F-12E3-6E2C-D7D37D95EA54}"/>
              </a:ext>
            </a:extLst>
          </p:cNvPr>
          <p:cNvSpPr txBox="1">
            <a:spLocks/>
          </p:cNvSpPr>
          <p:nvPr/>
        </p:nvSpPr>
        <p:spPr>
          <a:xfrm>
            <a:off x="470727" y="429566"/>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The Anglo-Saxons</a:t>
            </a:r>
          </a:p>
        </p:txBody>
      </p:sp>
      <p:sp>
        <p:nvSpPr>
          <p:cNvPr id="19" name="Text ">
            <a:extLst>
              <a:ext uri="{FF2B5EF4-FFF2-40B4-BE49-F238E27FC236}">
                <a16:creationId xmlns:a16="http://schemas.microsoft.com/office/drawing/2014/main" id="{FE7A0FBE-6052-892C-CEB1-2CB2D1E86991}"/>
              </a:ext>
            </a:extLst>
          </p:cNvPr>
          <p:cNvSpPr txBox="1"/>
          <p:nvPr/>
        </p:nvSpPr>
        <p:spPr>
          <a:xfrm>
            <a:off x="536715" y="1187451"/>
            <a:ext cx="6549308" cy="615746"/>
          </a:xfrm>
          <a:prstGeom prst="rect">
            <a:avLst/>
          </a:prstGeom>
          <a:noFill/>
        </p:spPr>
        <p:txBody>
          <a:bodyPr wrap="square">
            <a:spAutoFit/>
          </a:bodyPr>
          <a:lstStyle/>
          <a:p>
            <a:pPr>
              <a:lnSpc>
                <a:spcPct val="150000"/>
              </a:lnSpc>
            </a:pPr>
            <a:r>
              <a:rPr lang="en-GB" sz="1200" dirty="0">
                <a:latin typeface="Comic Sans MS" panose="030F0702030302020204" pitchFamily="66" charset="0"/>
              </a:rPr>
              <a:t>The Angles, Saxons and Jutes arrived in Britain from what is now Denmark and Germany. Over the next couple of hundred years, they established the Anglo-Saxon kingdoms.</a:t>
            </a:r>
          </a:p>
        </p:txBody>
      </p:sp>
      <p:sp>
        <p:nvSpPr>
          <p:cNvPr id="22" name="Text ">
            <a:extLst>
              <a:ext uri="{FF2B5EF4-FFF2-40B4-BE49-F238E27FC236}">
                <a16:creationId xmlns:a16="http://schemas.microsoft.com/office/drawing/2014/main" id="{232EE6FA-5E31-F447-F01F-70CC77A5D526}"/>
              </a:ext>
            </a:extLst>
          </p:cNvPr>
          <p:cNvSpPr txBox="1"/>
          <p:nvPr/>
        </p:nvSpPr>
        <p:spPr>
          <a:xfrm>
            <a:off x="536715" y="2127442"/>
            <a:ext cx="6070842" cy="623248"/>
          </a:xfrm>
          <a:prstGeom prst="rect">
            <a:avLst/>
          </a:prstGeom>
          <a:noFill/>
        </p:spPr>
        <p:txBody>
          <a:bodyPr wrap="square">
            <a:spAutoFit/>
          </a:bodyPr>
          <a:lstStyle/>
          <a:p>
            <a:pPr>
              <a:lnSpc>
                <a:spcPct val="150000"/>
              </a:lnSpc>
            </a:pPr>
            <a:r>
              <a:rPr lang="en-GB" sz="1200" dirty="0">
                <a:latin typeface="Comic Sans MS" panose="030F0702030302020204" pitchFamily="66" charset="0"/>
              </a:rPr>
              <a:t>There were seven main kingdoms: Northumbria, Mercia, East Anglia, Essex, Kent, Sussex and Wessex.</a:t>
            </a:r>
          </a:p>
        </p:txBody>
      </p:sp>
      <p:pic>
        <p:nvPicPr>
          <p:cNvPr id="4" name="Picture 3" descr="A map of the Jutes, Angles, and Saxons highlighted over the northern areas of Europe, with three arrows showing them moving to get to the east coast of the UK.">
            <a:extLst>
              <a:ext uri="{FF2B5EF4-FFF2-40B4-BE49-F238E27FC236}">
                <a16:creationId xmlns:a16="http://schemas.microsoft.com/office/drawing/2014/main" id="{D4939FEC-0D9E-DFDB-1698-C4F53D505C39}"/>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60000">
            <a:off x="745012" y="2673752"/>
            <a:ext cx="6160842" cy="3499992"/>
          </a:xfrm>
          <a:prstGeom prst="rect">
            <a:avLst/>
          </a:prstGeom>
        </p:spPr>
      </p:pic>
      <p:grpSp>
        <p:nvGrpSpPr>
          <p:cNvPr id="8" name="Group 7" descr="A map of Britain with seven areas highlighted over what is mostly England today. Northumbria is located in the north. Mercia is the largest part: located over the central part of England. East Anglia is to the right of Mercia on the east coast. Essex is below East Anglia. Kent is to the south east, under Essex. Sussex is to the south. And Wessex is south west, under Mercia, with Essex, Kent, and Sussex on its right side.&#10;&#10;Lincoln was in the smaller kingdom of Lindsey, which became part of Mercia.">
            <a:extLst>
              <a:ext uri="{FF2B5EF4-FFF2-40B4-BE49-F238E27FC236}">
                <a16:creationId xmlns:a16="http://schemas.microsoft.com/office/drawing/2014/main" id="{D5816C4A-FD82-2381-921F-5D9AD29574C6}"/>
              </a:ext>
            </a:extLst>
          </p:cNvPr>
          <p:cNvGrpSpPr/>
          <p:nvPr/>
        </p:nvGrpSpPr>
        <p:grpSpPr>
          <a:xfrm>
            <a:off x="6915268" y="304790"/>
            <a:ext cx="4900037" cy="5866042"/>
            <a:chOff x="6915268" y="304790"/>
            <a:chExt cx="4900037" cy="5866042"/>
          </a:xfrm>
        </p:grpSpPr>
        <p:pic>
          <p:nvPicPr>
            <p:cNvPr id="6" name="Picture 5" descr="Map&#10;&#10;Description automatically generated">
              <a:extLst>
                <a:ext uri="{FF2B5EF4-FFF2-40B4-BE49-F238E27FC236}">
                  <a16:creationId xmlns:a16="http://schemas.microsoft.com/office/drawing/2014/main" id="{8E830D5C-9CCB-2D5F-B0A0-EA3758ED34A5}"/>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20000">
              <a:off x="6915268" y="304790"/>
              <a:ext cx="4900037" cy="5866042"/>
            </a:xfrm>
            <a:prstGeom prst="rect">
              <a:avLst/>
            </a:prstGeom>
          </p:spPr>
        </p:pic>
        <p:sp>
          <p:nvSpPr>
            <p:cNvPr id="7" name="Text ">
              <a:extLst>
                <a:ext uri="{FF2B5EF4-FFF2-40B4-BE49-F238E27FC236}">
                  <a16:creationId xmlns:a16="http://schemas.microsoft.com/office/drawing/2014/main" id="{86C5A9F8-1C88-BDCB-1096-F371F7517B16}"/>
                </a:ext>
              </a:extLst>
            </p:cNvPr>
            <p:cNvSpPr txBox="1"/>
            <p:nvPr/>
          </p:nvSpPr>
          <p:spPr>
            <a:xfrm>
              <a:off x="7517360" y="4860451"/>
              <a:ext cx="3670387" cy="623248"/>
            </a:xfrm>
            <a:prstGeom prst="rect">
              <a:avLst/>
            </a:prstGeom>
            <a:noFill/>
          </p:spPr>
          <p:txBody>
            <a:bodyPr wrap="square">
              <a:spAutoFit/>
            </a:bodyPr>
            <a:lstStyle/>
            <a:p>
              <a:pPr algn="ctr">
                <a:lnSpc>
                  <a:spcPct val="150000"/>
                </a:lnSpc>
              </a:pPr>
              <a:r>
                <a:rPr lang="en-GB" sz="1200" dirty="0">
                  <a:latin typeface="Comic Sans MS" panose="030F0702030302020204" pitchFamily="66" charset="0"/>
                </a:rPr>
                <a:t>Lincoln was in the smaller kingdom of Lindsey, which became part of Mercia.</a:t>
              </a:r>
            </a:p>
          </p:txBody>
        </p:sp>
      </p:grpSp>
      <p:pic>
        <p:nvPicPr>
          <p:cNvPr id="3" name="Picture 2" descr="Anglo-Saxon timeline (AD 410 to AD 1066)">
            <a:extLst>
              <a:ext uri="{FF2B5EF4-FFF2-40B4-BE49-F238E27FC236}">
                <a16:creationId xmlns:a16="http://schemas.microsoft.com/office/drawing/2014/main" id="{178EB095-1048-BF1E-B2C1-D914531BA539}"/>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 y="5172075"/>
            <a:ext cx="12191997" cy="1685925"/>
          </a:xfrm>
          <a:prstGeom prst="rect">
            <a:avLst/>
          </a:prstGeom>
        </p:spPr>
      </p:pic>
      <p:pic>
        <p:nvPicPr>
          <p:cNvPr id="5" name="Logo">
            <a:extLst>
              <a:ext uri="{FF2B5EF4-FFF2-40B4-BE49-F238E27FC236}">
                <a16:creationId xmlns:a16="http://schemas.microsoft.com/office/drawing/2014/main" id="{618DD74B-D1A9-BACD-5AA8-E1770D7C6DE3}"/>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14974"/>
            <a:ext cx="1523999" cy="1341583"/>
          </a:xfrm>
          <a:prstGeom prst="rect">
            <a:avLst/>
          </a:prstGeom>
        </p:spPr>
      </p:pic>
    </p:spTree>
    <p:extLst>
      <p:ext uri="{BB962C8B-B14F-4D97-AF65-F5344CB8AC3E}">
        <p14:creationId xmlns:p14="http://schemas.microsoft.com/office/powerpoint/2010/main" val="35672306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childTnLst>
                          </p:cTn>
                        </p:par>
                        <p:par>
                          <p:cTn id="17" fill="hold">
                            <p:stCondLst>
                              <p:cond delay="2000"/>
                            </p:stCondLst>
                            <p:childTnLst>
                              <p:par>
                                <p:cTn id="18" presetID="2" presetClass="entr" presetSubtype="4" accel="50000" decel="5000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1000" fill="hold"/>
                                        <p:tgtEl>
                                          <p:spTgt spid="8"/>
                                        </p:tgtEl>
                                        <p:attrNameLst>
                                          <p:attrName>ppt_x</p:attrName>
                                        </p:attrNameLst>
                                      </p:cBhvr>
                                      <p:tavLst>
                                        <p:tav tm="0">
                                          <p:val>
                                            <p:strVal val="#ppt_x"/>
                                          </p:val>
                                        </p:tav>
                                        <p:tav tm="100000">
                                          <p:val>
                                            <p:strVal val="#ppt_x"/>
                                          </p:val>
                                        </p:tav>
                                      </p:tavLst>
                                    </p:anim>
                                    <p:anim calcmode="lin" valueType="num">
                                      <p:cBhvr additive="base">
                                        <p:cTn id="21"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295F435-6ECC-ADF0-A3B8-10A817646CDA}"/>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1E1A8C53-F064-7AA0-AF0F-BA35377095A2}"/>
              </a:ext>
            </a:extLst>
          </p:cNvPr>
          <p:cNvSpPr>
            <a:spLocks noGrp="1"/>
          </p:cNvSpPr>
          <p:nvPr>
            <p:ph type="ctrTitle"/>
          </p:nvPr>
        </p:nvSpPr>
        <p:spPr>
          <a:xfrm>
            <a:off x="1524000" y="-1280448"/>
            <a:ext cx="9144000" cy="921925"/>
          </a:xfrm>
        </p:spPr>
        <p:txBody>
          <a:bodyPr>
            <a:normAutofit/>
          </a:bodyPr>
          <a:lstStyle/>
          <a:p>
            <a:r>
              <a:rPr lang="en-US" dirty="0"/>
              <a:t>Angles Arrive</a:t>
            </a:r>
          </a:p>
        </p:txBody>
      </p:sp>
      <p:sp>
        <p:nvSpPr>
          <p:cNvPr id="15" name="Slide Question">
            <a:extLst>
              <a:ext uri="{FF2B5EF4-FFF2-40B4-BE49-F238E27FC236}">
                <a16:creationId xmlns:a16="http://schemas.microsoft.com/office/drawing/2014/main" id="{94201DE3-2FE9-68A5-FC97-CDBCD558ECCE}"/>
              </a:ext>
            </a:extLst>
          </p:cNvPr>
          <p:cNvSpPr txBox="1"/>
          <p:nvPr/>
        </p:nvSpPr>
        <p:spPr>
          <a:xfrm>
            <a:off x="0" y="-92520"/>
            <a:ext cx="8686800" cy="356123"/>
          </a:xfrm>
          <a:prstGeom prst="rect">
            <a:avLst/>
          </a:prstGeom>
          <a:noFill/>
        </p:spPr>
        <p:txBody>
          <a:bodyPr wrap="square">
            <a:spAutoFit/>
          </a:bodyPr>
          <a:lstStyle/>
          <a:p>
            <a:pPr>
              <a:lnSpc>
                <a:spcPts val="2420"/>
              </a:lnSpc>
            </a:pPr>
            <a:r>
              <a:rPr lang="en-GB" sz="1100" spc="50" dirty="0">
                <a:solidFill>
                  <a:schemeClr val="bg1"/>
                </a:solidFill>
                <a:effectLst>
                  <a:glow rad="265727">
                    <a:schemeClr val="tx1">
                      <a:alpha val="68000"/>
                    </a:schemeClr>
                  </a:glow>
                </a:effectLst>
                <a:latin typeface="Superclarendon Rg" panose="02000505080000020003" pitchFamily="2" charset="77"/>
              </a:rPr>
              <a:t>What influence did the Angl</a:t>
            </a:r>
            <a:r>
              <a:rPr lang="en-GB" sz="1100" spc="80" dirty="0">
                <a:solidFill>
                  <a:schemeClr val="bg1"/>
                </a:solidFill>
                <a:effectLst>
                  <a:glow rad="265727">
                    <a:schemeClr val="tx1">
                      <a:alpha val="68000"/>
                    </a:schemeClr>
                  </a:glow>
                </a:effectLst>
                <a:latin typeface="Superclarendon Rg" panose="02000505080000020003" pitchFamily="2" charset="77"/>
              </a:rPr>
              <a:t>o-</a:t>
            </a:r>
            <a:r>
              <a:rPr lang="en-GB" sz="1100" spc="50" dirty="0">
                <a:solidFill>
                  <a:schemeClr val="bg1"/>
                </a:solidFill>
                <a:effectLst>
                  <a:glow rad="265727">
                    <a:schemeClr val="tx1">
                      <a:alpha val="68000"/>
                    </a:schemeClr>
                  </a:glow>
                </a:effectLst>
                <a:latin typeface="Superclarendon Rg" panose="02000505080000020003" pitchFamily="2" charset="77"/>
              </a:rPr>
              <a:t>Saxons have on Lincoln?</a:t>
            </a:r>
          </a:p>
        </p:txBody>
      </p:sp>
      <p:sp>
        <p:nvSpPr>
          <p:cNvPr id="18" name="Title">
            <a:extLst>
              <a:ext uri="{FF2B5EF4-FFF2-40B4-BE49-F238E27FC236}">
                <a16:creationId xmlns:a16="http://schemas.microsoft.com/office/drawing/2014/main" id="{1F51FA8C-FB82-B663-A5F3-38A53EB5E69A}"/>
              </a:ext>
            </a:extLst>
          </p:cNvPr>
          <p:cNvSpPr txBox="1">
            <a:spLocks/>
          </p:cNvSpPr>
          <p:nvPr/>
        </p:nvSpPr>
        <p:spPr>
          <a:xfrm>
            <a:off x="647338" y="766540"/>
            <a:ext cx="5045379"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Angles Arrive</a:t>
            </a:r>
          </a:p>
        </p:txBody>
      </p:sp>
      <p:sp>
        <p:nvSpPr>
          <p:cNvPr id="19" name="Text ">
            <a:extLst>
              <a:ext uri="{FF2B5EF4-FFF2-40B4-BE49-F238E27FC236}">
                <a16:creationId xmlns:a16="http://schemas.microsoft.com/office/drawing/2014/main" id="{6C94E563-AE1A-B09A-1F89-78F55F9B4A11}"/>
              </a:ext>
            </a:extLst>
          </p:cNvPr>
          <p:cNvSpPr txBox="1"/>
          <p:nvPr/>
        </p:nvSpPr>
        <p:spPr>
          <a:xfrm>
            <a:off x="659219" y="1616450"/>
            <a:ext cx="4522380" cy="645369"/>
          </a:xfrm>
          <a:prstGeom prst="rect">
            <a:avLst/>
          </a:prstGeom>
          <a:noFill/>
        </p:spPr>
        <p:txBody>
          <a:bodyPr wrap="square">
            <a:spAutoFit/>
          </a:bodyPr>
          <a:lstStyle/>
          <a:p>
            <a:pPr>
              <a:lnSpc>
                <a:spcPct val="150000"/>
              </a:lnSpc>
            </a:pPr>
            <a:r>
              <a:rPr lang="en-GB" sz="1250" dirty="0">
                <a:latin typeface="Comic Sans MS" panose="030F0702030302020204" pitchFamily="66" charset="0"/>
              </a:rPr>
              <a:t>By about AD 480, a group of Angles had made their home north of the River Witham. </a:t>
            </a:r>
          </a:p>
        </p:txBody>
      </p:sp>
      <p:sp>
        <p:nvSpPr>
          <p:cNvPr id="22" name="Text ">
            <a:extLst>
              <a:ext uri="{FF2B5EF4-FFF2-40B4-BE49-F238E27FC236}">
                <a16:creationId xmlns:a16="http://schemas.microsoft.com/office/drawing/2014/main" id="{9F7DEE8C-8D15-9C0C-76F9-A38DD4D34E84}"/>
              </a:ext>
            </a:extLst>
          </p:cNvPr>
          <p:cNvSpPr txBox="1"/>
          <p:nvPr/>
        </p:nvSpPr>
        <p:spPr>
          <a:xfrm>
            <a:off x="659219" y="2499640"/>
            <a:ext cx="4125432" cy="1503168"/>
          </a:xfrm>
          <a:prstGeom prst="rect">
            <a:avLst/>
          </a:prstGeom>
          <a:noFill/>
        </p:spPr>
        <p:txBody>
          <a:bodyPr wrap="square">
            <a:spAutoFit/>
          </a:bodyPr>
          <a:lstStyle/>
          <a:p>
            <a:pPr>
              <a:lnSpc>
                <a:spcPct val="150000"/>
              </a:lnSpc>
            </a:pPr>
            <a:r>
              <a:rPr lang="en-GB" sz="1250" dirty="0">
                <a:latin typeface="Comic Sans MS" panose="030F0702030302020204" pitchFamily="66" charset="0"/>
              </a:rPr>
              <a:t>They were called the '</a:t>
            </a:r>
            <a:r>
              <a:rPr lang="en-GB" sz="1250" dirty="0" err="1">
                <a:latin typeface="Comic Sans MS" panose="030F0702030302020204" pitchFamily="66" charset="0"/>
              </a:rPr>
              <a:t>Lindisware</a:t>
            </a:r>
            <a:r>
              <a:rPr lang="en-GB" sz="1250" dirty="0">
                <a:latin typeface="Comic Sans MS" panose="030F0702030302020204" pitchFamily="66" charset="0"/>
              </a:rPr>
              <a:t>', which means 'the folk of Lindum’ . Lindsey means ‘island of Lind’, which suggests the town remained a </a:t>
            </a:r>
          </a:p>
          <a:p>
            <a:pPr>
              <a:lnSpc>
                <a:spcPct val="150000"/>
              </a:lnSpc>
            </a:pPr>
            <a:r>
              <a:rPr lang="en-GB" sz="1250" dirty="0">
                <a:latin typeface="Comic Sans MS" panose="030F0702030302020204" pitchFamily="66" charset="0"/>
              </a:rPr>
              <a:t>significant place in the </a:t>
            </a:r>
          </a:p>
          <a:p>
            <a:pPr>
              <a:lnSpc>
                <a:spcPct val="150000"/>
              </a:lnSpc>
            </a:pPr>
            <a:r>
              <a:rPr lang="en-GB" sz="1250" dirty="0">
                <a:latin typeface="Comic Sans MS" panose="030F0702030302020204" pitchFamily="66" charset="0"/>
              </a:rPr>
              <a:t>new kingdom. </a:t>
            </a:r>
          </a:p>
        </p:txBody>
      </p:sp>
      <p:sp>
        <p:nvSpPr>
          <p:cNvPr id="2" name="Text ">
            <a:extLst>
              <a:ext uri="{FF2B5EF4-FFF2-40B4-BE49-F238E27FC236}">
                <a16:creationId xmlns:a16="http://schemas.microsoft.com/office/drawing/2014/main" id="{47942173-1242-28AA-98F1-1AF03E417DAA}"/>
              </a:ext>
            </a:extLst>
          </p:cNvPr>
          <p:cNvSpPr txBox="1"/>
          <p:nvPr/>
        </p:nvSpPr>
        <p:spPr>
          <a:xfrm>
            <a:off x="659220" y="4240629"/>
            <a:ext cx="3678864" cy="1503168"/>
          </a:xfrm>
          <a:prstGeom prst="rect">
            <a:avLst/>
          </a:prstGeom>
          <a:noFill/>
        </p:spPr>
        <p:txBody>
          <a:bodyPr wrap="square">
            <a:spAutoFit/>
          </a:bodyPr>
          <a:lstStyle/>
          <a:p>
            <a:pPr>
              <a:lnSpc>
                <a:spcPct val="150000"/>
              </a:lnSpc>
            </a:pPr>
            <a:r>
              <a:rPr lang="en-GB" sz="1250" dirty="0">
                <a:latin typeface="Comic Sans MS" panose="030F0702030302020204" pitchFamily="66" charset="0"/>
              </a:rPr>
              <a:t>However, these settlers lived </a:t>
            </a:r>
          </a:p>
          <a:p>
            <a:pPr>
              <a:lnSpc>
                <a:spcPct val="150000"/>
              </a:lnSpc>
            </a:pPr>
            <a:r>
              <a:rPr lang="en-GB" sz="1250" dirty="0">
                <a:latin typeface="Comic Sans MS" panose="030F0702030302020204" pitchFamily="66" charset="0"/>
              </a:rPr>
              <a:t>in simple timber houses, farmsteads and villages rather than towns. Their arrival marked a new chapter in Lincoln’s story, with a much smaller population.</a:t>
            </a:r>
          </a:p>
        </p:txBody>
      </p:sp>
      <p:pic>
        <p:nvPicPr>
          <p:cNvPr id="10" name="Picture 9" descr="An illustration of an Anglo-Saxon farmer. He is shovelling hay and wears a ha and brown tunic. ">
            <a:extLst>
              <a:ext uri="{FF2B5EF4-FFF2-40B4-BE49-F238E27FC236}">
                <a16:creationId xmlns:a16="http://schemas.microsoft.com/office/drawing/2014/main" id="{EFB392D3-2CFA-480F-7EB8-76CD11CBE8A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3170028" y="2008882"/>
            <a:ext cx="3229246" cy="4271307"/>
          </a:xfrm>
          <a:prstGeom prst="rect">
            <a:avLst/>
          </a:prstGeom>
        </p:spPr>
      </p:pic>
      <p:grpSp>
        <p:nvGrpSpPr>
          <p:cNvPr id="12" name="Group 11" descr="An illustrated map of Lindsey. It shows the location of Lincoln. ">
            <a:extLst>
              <a:ext uri="{FF2B5EF4-FFF2-40B4-BE49-F238E27FC236}">
                <a16:creationId xmlns:a16="http://schemas.microsoft.com/office/drawing/2014/main" id="{75B2255F-C6BC-C7AA-A4F8-F36DE67A7A35}"/>
              </a:ext>
            </a:extLst>
          </p:cNvPr>
          <p:cNvGrpSpPr/>
          <p:nvPr/>
        </p:nvGrpSpPr>
        <p:grpSpPr>
          <a:xfrm>
            <a:off x="6022328" y="684339"/>
            <a:ext cx="5570705" cy="5401556"/>
            <a:chOff x="6022328" y="684339"/>
            <a:chExt cx="5570705" cy="5401556"/>
          </a:xfrm>
        </p:grpSpPr>
        <p:pic>
          <p:nvPicPr>
            <p:cNvPr id="8" name="Picture 7">
              <a:extLst>
                <a:ext uri="{FF2B5EF4-FFF2-40B4-BE49-F238E27FC236}">
                  <a16:creationId xmlns:a16="http://schemas.microsoft.com/office/drawing/2014/main" id="{6847A2DD-3E53-6E27-EB8E-D3BAD1DFAAD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06633" y="920964"/>
              <a:ext cx="5486400" cy="5164931"/>
            </a:xfrm>
            <a:prstGeom prst="rect">
              <a:avLst/>
            </a:prstGeom>
            <a:ln w="19050">
              <a:solidFill>
                <a:schemeClr val="tx1"/>
              </a:solidFill>
            </a:ln>
          </p:spPr>
        </p:pic>
        <p:sp>
          <p:nvSpPr>
            <p:cNvPr id="11" name="Text ">
              <a:extLst>
                <a:ext uri="{FF2B5EF4-FFF2-40B4-BE49-F238E27FC236}">
                  <a16:creationId xmlns:a16="http://schemas.microsoft.com/office/drawing/2014/main" id="{C82578A6-2C48-9EAA-A59E-45800693054A}"/>
                </a:ext>
              </a:extLst>
            </p:cNvPr>
            <p:cNvSpPr txBox="1"/>
            <p:nvPr/>
          </p:nvSpPr>
          <p:spPr>
            <a:xfrm>
              <a:off x="6022328" y="684339"/>
              <a:ext cx="2027274" cy="257891"/>
            </a:xfrm>
            <a:prstGeom prst="rect">
              <a:avLst/>
            </a:prstGeom>
            <a:noFill/>
          </p:spPr>
          <p:txBody>
            <a:bodyPr wrap="square">
              <a:spAutoFit/>
            </a:bodyPr>
            <a:lstStyle/>
            <a:p>
              <a:pPr>
                <a:lnSpc>
                  <a:spcPct val="150000"/>
                </a:lnSpc>
              </a:pPr>
              <a:r>
                <a:rPr lang="en-GB" sz="800" dirty="0">
                  <a:solidFill>
                    <a:schemeClr val="bg1">
                      <a:lumMod val="65000"/>
                    </a:schemeClr>
                  </a:solidFill>
                  <a:latin typeface="Calibri" panose="020F0502020204030204" pitchFamily="34" charset="0"/>
                  <a:cs typeface="Calibri" panose="020F0502020204030204" pitchFamily="34" charset="0"/>
                </a:rPr>
                <a:t>© Public Domain from Wikimedia Commons</a:t>
              </a:r>
            </a:p>
          </p:txBody>
        </p:sp>
      </p:grpSp>
      <p:pic>
        <p:nvPicPr>
          <p:cNvPr id="5" name="Logo">
            <a:extLst>
              <a:ext uri="{FF2B5EF4-FFF2-40B4-BE49-F238E27FC236}">
                <a16:creationId xmlns:a16="http://schemas.microsoft.com/office/drawing/2014/main" id="{7654294B-A691-9E9B-8CF5-434D1EB8A21E}"/>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668000" y="5514974"/>
            <a:ext cx="1523999" cy="1341583"/>
          </a:xfrm>
          <a:prstGeom prst="rect">
            <a:avLst/>
          </a:prstGeom>
        </p:spPr>
      </p:pic>
    </p:spTree>
    <p:extLst>
      <p:ext uri="{BB962C8B-B14F-4D97-AF65-F5344CB8AC3E}">
        <p14:creationId xmlns:p14="http://schemas.microsoft.com/office/powerpoint/2010/main" val="36998954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2" presetClass="entr" presetSubtype="8" accel="50000" decel="5000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000" fill="hold"/>
                                        <p:tgtEl>
                                          <p:spTgt spid="10"/>
                                        </p:tgtEl>
                                        <p:attrNameLst>
                                          <p:attrName>ppt_x</p:attrName>
                                        </p:attrNameLst>
                                      </p:cBhvr>
                                      <p:tavLst>
                                        <p:tav tm="0">
                                          <p:val>
                                            <p:strVal val="0-#ppt_w/2"/>
                                          </p:val>
                                        </p:tav>
                                        <p:tav tm="100000">
                                          <p:val>
                                            <p:strVal val="#ppt_x"/>
                                          </p:val>
                                        </p:tav>
                                      </p:tavLst>
                                    </p:anim>
                                    <p:anim calcmode="lin" valueType="num">
                                      <p:cBhvr additive="base">
                                        <p:cTn id="16" dur="10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2"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9E8D373-4BB5-2DD5-C057-48AA806882F8}"/>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6C2E8405-4B9A-7411-C556-DE964B1B3BCF}"/>
              </a:ext>
            </a:extLst>
          </p:cNvPr>
          <p:cNvSpPr>
            <a:spLocks noGrp="1"/>
          </p:cNvSpPr>
          <p:nvPr>
            <p:ph type="ctrTitle"/>
          </p:nvPr>
        </p:nvSpPr>
        <p:spPr>
          <a:xfrm>
            <a:off x="1524000" y="-1280448"/>
            <a:ext cx="9144000" cy="921925"/>
          </a:xfrm>
        </p:spPr>
        <p:txBody>
          <a:bodyPr>
            <a:normAutofit fontScale="90000"/>
          </a:bodyPr>
          <a:lstStyle/>
          <a:p>
            <a:r>
              <a:rPr lang="en-US" dirty="0"/>
              <a:t>Town Life, Burials and Early Churches</a:t>
            </a:r>
          </a:p>
        </p:txBody>
      </p:sp>
      <p:sp>
        <p:nvSpPr>
          <p:cNvPr id="15" name="Slide Question">
            <a:extLst>
              <a:ext uri="{FF2B5EF4-FFF2-40B4-BE49-F238E27FC236}">
                <a16:creationId xmlns:a16="http://schemas.microsoft.com/office/drawing/2014/main" id="{469AF48F-3748-4512-144E-6313CCD5E050}"/>
              </a:ext>
            </a:extLst>
          </p:cNvPr>
          <p:cNvSpPr txBox="1"/>
          <p:nvPr/>
        </p:nvSpPr>
        <p:spPr>
          <a:xfrm>
            <a:off x="0" y="-103153"/>
            <a:ext cx="8686800" cy="356123"/>
          </a:xfrm>
          <a:prstGeom prst="rect">
            <a:avLst/>
          </a:prstGeom>
          <a:noFill/>
        </p:spPr>
        <p:txBody>
          <a:bodyPr wrap="square">
            <a:spAutoFit/>
          </a:bodyPr>
          <a:lstStyle/>
          <a:p>
            <a:pPr>
              <a:lnSpc>
                <a:spcPts val="2420"/>
              </a:lnSpc>
            </a:pPr>
            <a:r>
              <a:rPr lang="en-GB" sz="1100" spc="50" dirty="0">
                <a:solidFill>
                  <a:schemeClr val="bg1"/>
                </a:solidFill>
                <a:effectLst>
                  <a:glow rad="265727">
                    <a:schemeClr val="tx1">
                      <a:alpha val="68000"/>
                    </a:schemeClr>
                  </a:glow>
                </a:effectLst>
                <a:latin typeface="Superclarendon Rg" panose="02000505080000020003" pitchFamily="2" charset="77"/>
              </a:rPr>
              <a:t>Why are there so many late Saxon churches in Lincoln?</a:t>
            </a:r>
          </a:p>
        </p:txBody>
      </p:sp>
      <p:sp>
        <p:nvSpPr>
          <p:cNvPr id="18" name="Title">
            <a:extLst>
              <a:ext uri="{FF2B5EF4-FFF2-40B4-BE49-F238E27FC236}">
                <a16:creationId xmlns:a16="http://schemas.microsoft.com/office/drawing/2014/main" id="{B44A232E-569E-BE74-662C-244DD301CDAD}"/>
              </a:ext>
            </a:extLst>
          </p:cNvPr>
          <p:cNvSpPr txBox="1">
            <a:spLocks/>
          </p:cNvSpPr>
          <p:nvPr/>
        </p:nvSpPr>
        <p:spPr>
          <a:xfrm>
            <a:off x="626072" y="1246373"/>
            <a:ext cx="890069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Town Life, Burials and Early Churches</a:t>
            </a:r>
          </a:p>
        </p:txBody>
      </p:sp>
      <p:sp>
        <p:nvSpPr>
          <p:cNvPr id="19" name="Text ">
            <a:extLst>
              <a:ext uri="{FF2B5EF4-FFF2-40B4-BE49-F238E27FC236}">
                <a16:creationId xmlns:a16="http://schemas.microsoft.com/office/drawing/2014/main" id="{56128777-FCA5-4A2B-E27D-438B8641F558}"/>
              </a:ext>
            </a:extLst>
          </p:cNvPr>
          <p:cNvSpPr txBox="1"/>
          <p:nvPr/>
        </p:nvSpPr>
        <p:spPr>
          <a:xfrm>
            <a:off x="626072" y="2152406"/>
            <a:ext cx="5133893" cy="1026115"/>
          </a:xfrm>
          <a:prstGeom prst="rect">
            <a:avLst/>
          </a:prstGeom>
          <a:noFill/>
        </p:spPr>
        <p:txBody>
          <a:bodyPr wrap="square">
            <a:spAutoFit/>
          </a:bodyPr>
          <a:lstStyle/>
          <a:p>
            <a:pPr>
              <a:lnSpc>
                <a:spcPct val="150000"/>
              </a:lnSpc>
            </a:pPr>
            <a:r>
              <a:rPr lang="en-GB" sz="1400" dirty="0">
                <a:latin typeface="Comic Sans MS" panose="030F0702030302020204" pitchFamily="66" charset="0"/>
              </a:rPr>
              <a:t>Anglo‑Saxon families in Lincoln kept farm animals, wove cloth at home and buried their dead with special items to honour them. </a:t>
            </a:r>
          </a:p>
        </p:txBody>
      </p:sp>
      <p:sp>
        <p:nvSpPr>
          <p:cNvPr id="22" name="Text ">
            <a:extLst>
              <a:ext uri="{FF2B5EF4-FFF2-40B4-BE49-F238E27FC236}">
                <a16:creationId xmlns:a16="http://schemas.microsoft.com/office/drawing/2014/main" id="{0A660949-017D-C553-767B-2EA32D0C0601}"/>
              </a:ext>
            </a:extLst>
          </p:cNvPr>
          <p:cNvSpPr txBox="1"/>
          <p:nvPr/>
        </p:nvSpPr>
        <p:spPr>
          <a:xfrm>
            <a:off x="626072" y="3442666"/>
            <a:ext cx="4945388" cy="702949"/>
          </a:xfrm>
          <a:prstGeom prst="rect">
            <a:avLst/>
          </a:prstGeom>
          <a:noFill/>
        </p:spPr>
        <p:txBody>
          <a:bodyPr wrap="square">
            <a:spAutoFit/>
          </a:bodyPr>
          <a:lstStyle/>
          <a:p>
            <a:pPr>
              <a:lnSpc>
                <a:spcPct val="150000"/>
              </a:lnSpc>
            </a:pPr>
            <a:r>
              <a:rPr lang="en-GB" sz="1400" dirty="0">
                <a:latin typeface="Comic Sans MS" panose="030F0702030302020204" pitchFamily="66" charset="0"/>
              </a:rPr>
              <a:t>By AD 628, Bishop Paulinus of York came to Lindsey and baptised the local leader </a:t>
            </a:r>
            <a:r>
              <a:rPr lang="en-GB" sz="1400" dirty="0" err="1">
                <a:latin typeface="Comic Sans MS" panose="030F0702030302020204" pitchFamily="66" charset="0"/>
              </a:rPr>
              <a:t>Blecca</a:t>
            </a:r>
            <a:r>
              <a:rPr lang="en-GB" sz="1400" dirty="0">
                <a:latin typeface="Comic Sans MS" panose="030F0702030302020204" pitchFamily="66" charset="0"/>
              </a:rPr>
              <a:t>.</a:t>
            </a:r>
          </a:p>
        </p:txBody>
      </p:sp>
      <p:sp>
        <p:nvSpPr>
          <p:cNvPr id="2" name="Text ">
            <a:extLst>
              <a:ext uri="{FF2B5EF4-FFF2-40B4-BE49-F238E27FC236}">
                <a16:creationId xmlns:a16="http://schemas.microsoft.com/office/drawing/2014/main" id="{65D6ADA5-90E3-92AC-FF56-4212AF8CA309}"/>
              </a:ext>
            </a:extLst>
          </p:cNvPr>
          <p:cNvSpPr txBox="1"/>
          <p:nvPr/>
        </p:nvSpPr>
        <p:spPr>
          <a:xfrm>
            <a:off x="626072" y="4409759"/>
            <a:ext cx="5147405" cy="702949"/>
          </a:xfrm>
          <a:prstGeom prst="rect">
            <a:avLst/>
          </a:prstGeom>
          <a:noFill/>
        </p:spPr>
        <p:txBody>
          <a:bodyPr wrap="square">
            <a:spAutoFit/>
          </a:bodyPr>
          <a:lstStyle/>
          <a:p>
            <a:pPr>
              <a:lnSpc>
                <a:spcPct val="150000"/>
              </a:lnSpc>
            </a:pPr>
            <a:r>
              <a:rPr lang="en-GB" sz="1400" dirty="0">
                <a:latin typeface="Comic Sans MS" panose="030F0702030302020204" pitchFamily="66" charset="0"/>
              </a:rPr>
              <a:t>He then built a strong stone church inside the Roman walls, showing that Christianity had returned to Lincoln. </a:t>
            </a:r>
          </a:p>
        </p:txBody>
      </p:sp>
      <p:grpSp>
        <p:nvGrpSpPr>
          <p:cNvPr id="11" name="Group 10" descr="Reconstruction of the fifth- to sixth-century church at St Paul in the Bail, Lincoln. &#10;">
            <a:extLst>
              <a:ext uri="{FF2B5EF4-FFF2-40B4-BE49-F238E27FC236}">
                <a16:creationId xmlns:a16="http://schemas.microsoft.com/office/drawing/2014/main" id="{4CAB151A-C981-0C43-3006-992E0D4A8CDC}"/>
              </a:ext>
            </a:extLst>
          </p:cNvPr>
          <p:cNvGrpSpPr/>
          <p:nvPr/>
        </p:nvGrpSpPr>
        <p:grpSpPr>
          <a:xfrm>
            <a:off x="578840" y="5372727"/>
            <a:ext cx="4992620" cy="667490"/>
            <a:chOff x="503276" y="5333263"/>
            <a:chExt cx="4992620" cy="667490"/>
          </a:xfrm>
        </p:grpSpPr>
        <p:sp>
          <p:nvSpPr>
            <p:cNvPr id="4" name="Text ">
              <a:extLst>
                <a:ext uri="{FF2B5EF4-FFF2-40B4-BE49-F238E27FC236}">
                  <a16:creationId xmlns:a16="http://schemas.microsoft.com/office/drawing/2014/main" id="{EF68B6D0-D295-3734-5EA5-4B8FEC363DED}"/>
                </a:ext>
              </a:extLst>
            </p:cNvPr>
            <p:cNvSpPr txBox="1"/>
            <p:nvPr/>
          </p:nvSpPr>
          <p:spPr>
            <a:xfrm>
              <a:off x="503276" y="5333263"/>
              <a:ext cx="4678324" cy="667490"/>
            </a:xfrm>
            <a:prstGeom prst="rect">
              <a:avLst/>
            </a:prstGeom>
            <a:noFill/>
          </p:spPr>
          <p:txBody>
            <a:bodyPr wrap="square">
              <a:spAutoFit/>
            </a:bodyPr>
            <a:lstStyle/>
            <a:p>
              <a:pPr algn="r">
                <a:lnSpc>
                  <a:spcPct val="150000"/>
                </a:lnSpc>
              </a:pPr>
              <a:r>
                <a:rPr lang="en-GB" sz="1300" dirty="0">
                  <a:latin typeface="Comic Sans MS" panose="030F0702030302020204" pitchFamily="66" charset="0"/>
                </a:rPr>
                <a:t>Reconstruction of the fifth- to sixth-century church at St Paul in the Bail, Lincoln. </a:t>
              </a:r>
            </a:p>
          </p:txBody>
        </p:sp>
        <p:pic>
          <p:nvPicPr>
            <p:cNvPr id="9" name="Picture 8">
              <a:extLst>
                <a:ext uri="{FF2B5EF4-FFF2-40B4-BE49-F238E27FC236}">
                  <a16:creationId xmlns:a16="http://schemas.microsoft.com/office/drawing/2014/main" id="{16F0AA5B-D5D5-E169-1180-733189CEF63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45629" y="5418134"/>
              <a:ext cx="350267" cy="248874"/>
            </a:xfrm>
            <a:prstGeom prst="rect">
              <a:avLst/>
            </a:prstGeom>
          </p:spPr>
        </p:pic>
      </p:grpSp>
      <p:pic>
        <p:nvPicPr>
          <p:cNvPr id="7" name="Picture 6" descr="A sketched illustration of the fifth- to sixth-century church at St Paul in the Bail, Lincoln. &#10;">
            <a:extLst>
              <a:ext uri="{FF2B5EF4-FFF2-40B4-BE49-F238E27FC236}">
                <a16:creationId xmlns:a16="http://schemas.microsoft.com/office/drawing/2014/main" id="{57E596EC-7AF9-A553-3E46-9CE59737B90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59965" y="2139523"/>
            <a:ext cx="5789871" cy="4207654"/>
          </a:xfrm>
          <a:prstGeom prst="rect">
            <a:avLst/>
          </a:prstGeom>
        </p:spPr>
      </p:pic>
      <p:pic>
        <p:nvPicPr>
          <p:cNvPr id="5" name="Logo">
            <a:extLst>
              <a:ext uri="{FF2B5EF4-FFF2-40B4-BE49-F238E27FC236}">
                <a16:creationId xmlns:a16="http://schemas.microsoft.com/office/drawing/2014/main" id="{84409DF7-B5AA-2E83-B5F2-9C944B6ADCE9}"/>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668000" y="5514974"/>
            <a:ext cx="1523999" cy="1341583"/>
          </a:xfrm>
          <a:prstGeom prst="rect">
            <a:avLst/>
          </a:prstGeom>
        </p:spPr>
      </p:pic>
    </p:spTree>
    <p:extLst>
      <p:ext uri="{BB962C8B-B14F-4D97-AF65-F5344CB8AC3E}">
        <p14:creationId xmlns:p14="http://schemas.microsoft.com/office/powerpoint/2010/main" val="351935367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2"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203B188-4DB9-8E90-3C7B-970C53164E6E}"/>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4116C7A9-556F-D0DB-0822-00D5449323FE}"/>
              </a:ext>
            </a:extLst>
          </p:cNvPr>
          <p:cNvSpPr>
            <a:spLocks noGrp="1"/>
          </p:cNvSpPr>
          <p:nvPr>
            <p:ph type="ctrTitle"/>
          </p:nvPr>
        </p:nvSpPr>
        <p:spPr>
          <a:xfrm>
            <a:off x="1524000" y="-1280448"/>
            <a:ext cx="9144000" cy="921925"/>
          </a:xfrm>
        </p:spPr>
        <p:txBody>
          <a:bodyPr>
            <a:normAutofit fontScale="90000"/>
          </a:bodyPr>
          <a:lstStyle/>
          <a:p>
            <a:r>
              <a:rPr lang="en-US" dirty="0"/>
              <a:t>Why Are There So Many Late Saxon Churches?</a:t>
            </a:r>
          </a:p>
        </p:txBody>
      </p:sp>
      <p:sp>
        <p:nvSpPr>
          <p:cNvPr id="15" name="Slide Question">
            <a:extLst>
              <a:ext uri="{FF2B5EF4-FFF2-40B4-BE49-F238E27FC236}">
                <a16:creationId xmlns:a16="http://schemas.microsoft.com/office/drawing/2014/main" id="{ECB6C7F8-340B-D608-1903-3CA68FC24FA0}"/>
              </a:ext>
            </a:extLst>
          </p:cNvPr>
          <p:cNvSpPr txBox="1"/>
          <p:nvPr/>
        </p:nvSpPr>
        <p:spPr>
          <a:xfrm>
            <a:off x="0" y="-103153"/>
            <a:ext cx="8686800" cy="356123"/>
          </a:xfrm>
          <a:prstGeom prst="rect">
            <a:avLst/>
          </a:prstGeom>
          <a:noFill/>
        </p:spPr>
        <p:txBody>
          <a:bodyPr wrap="square">
            <a:spAutoFit/>
          </a:bodyPr>
          <a:lstStyle/>
          <a:p>
            <a:pPr>
              <a:lnSpc>
                <a:spcPts val="2420"/>
              </a:lnSpc>
            </a:pPr>
            <a:r>
              <a:rPr lang="en-GB" sz="1100" spc="50" dirty="0">
                <a:solidFill>
                  <a:schemeClr val="bg1"/>
                </a:solidFill>
                <a:effectLst>
                  <a:glow rad="265727">
                    <a:schemeClr val="tx1">
                      <a:alpha val="68000"/>
                    </a:schemeClr>
                  </a:glow>
                </a:effectLst>
                <a:latin typeface="Superclarendon Rg" panose="02000505080000020003" pitchFamily="2" charset="77"/>
              </a:rPr>
              <a:t>Why are there so many late Saxon churches in Lincoln?</a:t>
            </a:r>
          </a:p>
        </p:txBody>
      </p:sp>
      <p:sp>
        <p:nvSpPr>
          <p:cNvPr id="18" name="Title">
            <a:extLst>
              <a:ext uri="{FF2B5EF4-FFF2-40B4-BE49-F238E27FC236}">
                <a16:creationId xmlns:a16="http://schemas.microsoft.com/office/drawing/2014/main" id="{5F70419E-4B4D-52B3-389E-984DD81D811A}"/>
              </a:ext>
            </a:extLst>
          </p:cNvPr>
          <p:cNvSpPr txBox="1">
            <a:spLocks/>
          </p:cNvSpPr>
          <p:nvPr/>
        </p:nvSpPr>
        <p:spPr>
          <a:xfrm>
            <a:off x="568775" y="1704482"/>
            <a:ext cx="673013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Why Are There So Many Late Saxon Churches?</a:t>
            </a:r>
          </a:p>
        </p:txBody>
      </p:sp>
      <p:sp>
        <p:nvSpPr>
          <p:cNvPr id="19" name="Text ">
            <a:extLst>
              <a:ext uri="{FF2B5EF4-FFF2-40B4-BE49-F238E27FC236}">
                <a16:creationId xmlns:a16="http://schemas.microsoft.com/office/drawing/2014/main" id="{2A1415AA-BAD8-5620-F3A4-2DF694C48C39}"/>
              </a:ext>
            </a:extLst>
          </p:cNvPr>
          <p:cNvSpPr txBox="1"/>
          <p:nvPr/>
        </p:nvSpPr>
        <p:spPr>
          <a:xfrm>
            <a:off x="626071" y="2564218"/>
            <a:ext cx="6359519" cy="702949"/>
          </a:xfrm>
          <a:prstGeom prst="rect">
            <a:avLst/>
          </a:prstGeom>
          <a:noFill/>
        </p:spPr>
        <p:txBody>
          <a:bodyPr wrap="square">
            <a:spAutoFit/>
          </a:bodyPr>
          <a:lstStyle/>
          <a:p>
            <a:pPr>
              <a:lnSpc>
                <a:spcPct val="150000"/>
              </a:lnSpc>
            </a:pPr>
            <a:r>
              <a:rPr lang="en-GB" sz="1400" dirty="0">
                <a:latin typeface="Comic Sans MS" panose="030F0702030302020204" pitchFamily="66" charset="0"/>
              </a:rPr>
              <a:t>By AD 1066, more than twenty churches stood in Lincoln. The population and the wealth of the town had grown again. </a:t>
            </a:r>
          </a:p>
        </p:txBody>
      </p:sp>
      <p:sp>
        <p:nvSpPr>
          <p:cNvPr id="22" name="Text ">
            <a:extLst>
              <a:ext uri="{FF2B5EF4-FFF2-40B4-BE49-F238E27FC236}">
                <a16:creationId xmlns:a16="http://schemas.microsoft.com/office/drawing/2014/main" id="{922271B2-AC3A-54F5-B447-033A4D7FB48E}"/>
              </a:ext>
            </a:extLst>
          </p:cNvPr>
          <p:cNvSpPr txBox="1"/>
          <p:nvPr/>
        </p:nvSpPr>
        <p:spPr>
          <a:xfrm>
            <a:off x="626071" y="3467160"/>
            <a:ext cx="6067336" cy="1026115"/>
          </a:xfrm>
          <a:prstGeom prst="rect">
            <a:avLst/>
          </a:prstGeom>
          <a:noFill/>
        </p:spPr>
        <p:txBody>
          <a:bodyPr wrap="square">
            <a:spAutoFit/>
          </a:bodyPr>
          <a:lstStyle/>
          <a:p>
            <a:pPr>
              <a:lnSpc>
                <a:spcPct val="150000"/>
              </a:lnSpc>
            </a:pPr>
            <a:r>
              <a:rPr lang="en-GB" sz="1400" dirty="0">
                <a:latin typeface="Comic Sans MS" panose="030F0702030302020204" pitchFamily="66" charset="0"/>
              </a:rPr>
              <a:t>After </a:t>
            </a:r>
            <a:r>
              <a:rPr lang="en-GB" sz="1400" dirty="0" err="1">
                <a:latin typeface="Comic Sans MS" panose="030F0702030302020204" pitchFamily="66" charset="0"/>
              </a:rPr>
              <a:t>Blecca’s</a:t>
            </a:r>
            <a:r>
              <a:rPr lang="en-GB" sz="1400" dirty="0">
                <a:latin typeface="Comic Sans MS" panose="030F0702030302020204" pitchFamily="66" charset="0"/>
              </a:rPr>
              <a:t> stone church of AD 628, other churches were built inside the upper and lower town and then to the south as a new suburb developed across the river in </a:t>
            </a:r>
            <a:r>
              <a:rPr lang="en-GB" sz="1400" dirty="0" err="1">
                <a:latin typeface="Comic Sans MS" panose="030F0702030302020204" pitchFamily="66" charset="0"/>
              </a:rPr>
              <a:t>Wigford</a:t>
            </a:r>
            <a:r>
              <a:rPr lang="en-GB" sz="1400" dirty="0">
                <a:latin typeface="Comic Sans MS" panose="030F0702030302020204" pitchFamily="66" charset="0"/>
              </a:rPr>
              <a:t>. </a:t>
            </a:r>
          </a:p>
        </p:txBody>
      </p:sp>
      <p:sp>
        <p:nvSpPr>
          <p:cNvPr id="2" name="Text ">
            <a:extLst>
              <a:ext uri="{FF2B5EF4-FFF2-40B4-BE49-F238E27FC236}">
                <a16:creationId xmlns:a16="http://schemas.microsoft.com/office/drawing/2014/main" id="{C2FB56D3-B8D1-0571-8198-D41E8D92B5AD}"/>
              </a:ext>
            </a:extLst>
          </p:cNvPr>
          <p:cNvSpPr txBox="1"/>
          <p:nvPr/>
        </p:nvSpPr>
        <p:spPr>
          <a:xfrm>
            <a:off x="626071" y="4693267"/>
            <a:ext cx="6359517" cy="1026115"/>
          </a:xfrm>
          <a:prstGeom prst="rect">
            <a:avLst/>
          </a:prstGeom>
          <a:noFill/>
        </p:spPr>
        <p:txBody>
          <a:bodyPr wrap="square">
            <a:spAutoFit/>
          </a:bodyPr>
          <a:lstStyle/>
          <a:p>
            <a:pPr>
              <a:lnSpc>
                <a:spcPct val="150000"/>
              </a:lnSpc>
            </a:pPr>
            <a:r>
              <a:rPr lang="en-GB" sz="1400" dirty="0">
                <a:latin typeface="Comic Sans MS" panose="030F0702030302020204" pitchFamily="66" charset="0"/>
              </a:rPr>
              <a:t>Local builders added new towers and naves in simple Saxon style churches, often reusing old Roman stones. These late Saxon churches show how important Christianity was to the people of the town.</a:t>
            </a:r>
          </a:p>
        </p:txBody>
      </p:sp>
      <p:grpSp>
        <p:nvGrpSpPr>
          <p:cNvPr id="11" name="Group 10" descr="Map of Saxon churches.&#10;">
            <a:extLst>
              <a:ext uri="{FF2B5EF4-FFF2-40B4-BE49-F238E27FC236}">
                <a16:creationId xmlns:a16="http://schemas.microsoft.com/office/drawing/2014/main" id="{679FB36D-304A-7DB3-EB5A-D1C2EE2A9F12}"/>
              </a:ext>
            </a:extLst>
          </p:cNvPr>
          <p:cNvGrpSpPr/>
          <p:nvPr/>
        </p:nvGrpSpPr>
        <p:grpSpPr>
          <a:xfrm>
            <a:off x="2154663" y="5881863"/>
            <a:ext cx="4992620" cy="367408"/>
            <a:chOff x="503276" y="5333263"/>
            <a:chExt cx="4992620" cy="367408"/>
          </a:xfrm>
        </p:grpSpPr>
        <p:sp>
          <p:nvSpPr>
            <p:cNvPr id="4" name="Text ">
              <a:extLst>
                <a:ext uri="{FF2B5EF4-FFF2-40B4-BE49-F238E27FC236}">
                  <a16:creationId xmlns:a16="http://schemas.microsoft.com/office/drawing/2014/main" id="{EE9A2EE1-257D-AA64-26BB-810BA1CC6308}"/>
                </a:ext>
              </a:extLst>
            </p:cNvPr>
            <p:cNvSpPr txBox="1"/>
            <p:nvPr/>
          </p:nvSpPr>
          <p:spPr>
            <a:xfrm>
              <a:off x="503276" y="5333263"/>
              <a:ext cx="4678324" cy="367408"/>
            </a:xfrm>
            <a:prstGeom prst="rect">
              <a:avLst/>
            </a:prstGeom>
            <a:noFill/>
          </p:spPr>
          <p:txBody>
            <a:bodyPr wrap="square">
              <a:spAutoFit/>
            </a:bodyPr>
            <a:lstStyle/>
            <a:p>
              <a:pPr algn="r">
                <a:lnSpc>
                  <a:spcPct val="150000"/>
                </a:lnSpc>
              </a:pPr>
              <a:r>
                <a:rPr lang="en-GB" sz="1300" dirty="0">
                  <a:latin typeface="Comic Sans MS" panose="030F0702030302020204" pitchFamily="66" charset="0"/>
                </a:rPr>
                <a:t>Map of Saxon churches.</a:t>
              </a:r>
            </a:p>
          </p:txBody>
        </p:sp>
        <p:pic>
          <p:nvPicPr>
            <p:cNvPr id="9" name="Picture 8">
              <a:extLst>
                <a:ext uri="{FF2B5EF4-FFF2-40B4-BE49-F238E27FC236}">
                  <a16:creationId xmlns:a16="http://schemas.microsoft.com/office/drawing/2014/main" id="{AB0F4ECA-869F-2713-393C-C3ACD9858EE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45629" y="5418134"/>
              <a:ext cx="350267" cy="248874"/>
            </a:xfrm>
            <a:prstGeom prst="rect">
              <a:avLst/>
            </a:prstGeom>
          </p:spPr>
        </p:pic>
      </p:grpSp>
      <p:pic>
        <p:nvPicPr>
          <p:cNvPr id="6" name="Picture 5" descr="A map highlighting the locations of all the Saxon churches in Lincoln. ">
            <a:extLst>
              <a:ext uri="{FF2B5EF4-FFF2-40B4-BE49-F238E27FC236}">
                <a16:creationId xmlns:a16="http://schemas.microsoft.com/office/drawing/2014/main" id="{E0C27080-D5AE-0B09-43B6-20AF7E9A187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08976" y="404333"/>
            <a:ext cx="4089400" cy="6070600"/>
          </a:xfrm>
          <a:prstGeom prst="rect">
            <a:avLst/>
          </a:prstGeom>
          <a:ln w="19050">
            <a:solidFill>
              <a:schemeClr val="tx1"/>
            </a:solidFill>
          </a:ln>
        </p:spPr>
      </p:pic>
      <p:pic>
        <p:nvPicPr>
          <p:cNvPr id="5" name="Logo">
            <a:extLst>
              <a:ext uri="{FF2B5EF4-FFF2-40B4-BE49-F238E27FC236}">
                <a16:creationId xmlns:a16="http://schemas.microsoft.com/office/drawing/2014/main" id="{E65F77F4-3470-1952-29D6-25E35268E6F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668000" y="5514974"/>
            <a:ext cx="1523999" cy="1341583"/>
          </a:xfrm>
          <a:prstGeom prst="rect">
            <a:avLst/>
          </a:prstGeom>
        </p:spPr>
      </p:pic>
    </p:spTree>
    <p:extLst>
      <p:ext uri="{BB962C8B-B14F-4D97-AF65-F5344CB8AC3E}">
        <p14:creationId xmlns:p14="http://schemas.microsoft.com/office/powerpoint/2010/main" val="27955731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2"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9ED2B1E-57D3-9F21-E36D-7886E84A9977}"/>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FB3A55BD-0835-B247-9B52-9C28CF582EAF}"/>
              </a:ext>
            </a:extLst>
          </p:cNvPr>
          <p:cNvSpPr>
            <a:spLocks noGrp="1"/>
          </p:cNvSpPr>
          <p:nvPr>
            <p:ph type="ctrTitle"/>
          </p:nvPr>
        </p:nvSpPr>
        <p:spPr>
          <a:xfrm>
            <a:off x="1524000" y="-1280448"/>
            <a:ext cx="9144000" cy="921925"/>
          </a:xfrm>
        </p:spPr>
        <p:txBody>
          <a:bodyPr>
            <a:normAutofit fontScale="90000"/>
          </a:bodyPr>
          <a:lstStyle/>
          <a:p>
            <a:r>
              <a:rPr lang="en-US" dirty="0"/>
              <a:t>St Mary le </a:t>
            </a:r>
            <a:r>
              <a:rPr lang="en-US" dirty="0" err="1"/>
              <a:t>Wigford</a:t>
            </a:r>
            <a:r>
              <a:rPr lang="en-US" dirty="0"/>
              <a:t> &amp; St Peter at </a:t>
            </a:r>
            <a:r>
              <a:rPr lang="en-US" dirty="0" err="1"/>
              <a:t>Gowts</a:t>
            </a:r>
            <a:endParaRPr lang="en-US" dirty="0"/>
          </a:p>
        </p:txBody>
      </p:sp>
      <p:sp>
        <p:nvSpPr>
          <p:cNvPr id="15" name="Slide Question">
            <a:extLst>
              <a:ext uri="{FF2B5EF4-FFF2-40B4-BE49-F238E27FC236}">
                <a16:creationId xmlns:a16="http://schemas.microsoft.com/office/drawing/2014/main" id="{BD85E8A8-CA86-09D1-7B98-CDE368FDB8C4}"/>
              </a:ext>
            </a:extLst>
          </p:cNvPr>
          <p:cNvSpPr txBox="1"/>
          <p:nvPr/>
        </p:nvSpPr>
        <p:spPr>
          <a:xfrm>
            <a:off x="0" y="-103153"/>
            <a:ext cx="8686800" cy="356123"/>
          </a:xfrm>
          <a:prstGeom prst="rect">
            <a:avLst/>
          </a:prstGeom>
          <a:noFill/>
        </p:spPr>
        <p:txBody>
          <a:bodyPr wrap="square">
            <a:spAutoFit/>
          </a:bodyPr>
          <a:lstStyle/>
          <a:p>
            <a:pPr>
              <a:lnSpc>
                <a:spcPts val="2420"/>
              </a:lnSpc>
            </a:pPr>
            <a:r>
              <a:rPr lang="en-GB" sz="1100" spc="50" dirty="0">
                <a:solidFill>
                  <a:schemeClr val="bg1"/>
                </a:solidFill>
                <a:effectLst>
                  <a:glow rad="265727">
                    <a:schemeClr val="tx1">
                      <a:alpha val="68000"/>
                    </a:schemeClr>
                  </a:glow>
                </a:effectLst>
                <a:latin typeface="Superclarendon Rg" panose="02000505080000020003" pitchFamily="2" charset="77"/>
              </a:rPr>
              <a:t>Why are there so many late Saxon churches in Lincoln?</a:t>
            </a:r>
          </a:p>
        </p:txBody>
      </p:sp>
      <p:sp>
        <p:nvSpPr>
          <p:cNvPr id="18" name="Title">
            <a:extLst>
              <a:ext uri="{FF2B5EF4-FFF2-40B4-BE49-F238E27FC236}">
                <a16:creationId xmlns:a16="http://schemas.microsoft.com/office/drawing/2014/main" id="{D0ADF950-19BF-A606-C598-A17DBD3B624A}"/>
              </a:ext>
            </a:extLst>
          </p:cNvPr>
          <p:cNvSpPr txBox="1">
            <a:spLocks/>
          </p:cNvSpPr>
          <p:nvPr/>
        </p:nvSpPr>
        <p:spPr>
          <a:xfrm>
            <a:off x="568775" y="1012110"/>
            <a:ext cx="673013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St Mary le </a:t>
            </a:r>
            <a:r>
              <a:rPr lang="en-GB" sz="4000" dirty="0" err="1">
                <a:ln w="12700">
                  <a:noFill/>
                </a:ln>
                <a:latin typeface="Superclarendon Rg" panose="02060605060000020003" pitchFamily="18" charset="77"/>
              </a:rPr>
              <a:t>Wigford</a:t>
            </a:r>
            <a:r>
              <a:rPr lang="en-GB" sz="4000" dirty="0">
                <a:ln w="12700">
                  <a:noFill/>
                </a:ln>
                <a:latin typeface="Superclarendon Rg" panose="02060605060000020003" pitchFamily="18" charset="77"/>
              </a:rPr>
              <a:t> &amp; St Peter at </a:t>
            </a:r>
            <a:r>
              <a:rPr lang="en-GB" sz="4000" dirty="0" err="1">
                <a:ln w="12700">
                  <a:noFill/>
                </a:ln>
                <a:latin typeface="Superclarendon Rg" panose="02060605060000020003" pitchFamily="18" charset="77"/>
              </a:rPr>
              <a:t>Gowts</a:t>
            </a:r>
            <a:endParaRPr lang="en-GB" sz="4000" dirty="0">
              <a:ln w="12700">
                <a:noFill/>
              </a:ln>
              <a:latin typeface="Superclarendon Rg" panose="02060605060000020003" pitchFamily="18" charset="77"/>
            </a:endParaRPr>
          </a:p>
        </p:txBody>
      </p:sp>
      <p:grpSp>
        <p:nvGrpSpPr>
          <p:cNvPr id="13" name="Group 12" descr="St Mary le Wigford &#10;">
            <a:extLst>
              <a:ext uri="{FF2B5EF4-FFF2-40B4-BE49-F238E27FC236}">
                <a16:creationId xmlns:a16="http://schemas.microsoft.com/office/drawing/2014/main" id="{FA6148B0-E048-73FB-6133-4FEB4E0F4E94}"/>
              </a:ext>
            </a:extLst>
          </p:cNvPr>
          <p:cNvGrpSpPr/>
          <p:nvPr/>
        </p:nvGrpSpPr>
        <p:grpSpPr>
          <a:xfrm>
            <a:off x="202196" y="2518609"/>
            <a:ext cx="1618906" cy="667490"/>
            <a:chOff x="3971197" y="4234534"/>
            <a:chExt cx="1618906" cy="667490"/>
          </a:xfrm>
        </p:grpSpPr>
        <p:sp>
          <p:nvSpPr>
            <p:cNvPr id="16" name="Text ">
              <a:extLst>
                <a:ext uri="{FF2B5EF4-FFF2-40B4-BE49-F238E27FC236}">
                  <a16:creationId xmlns:a16="http://schemas.microsoft.com/office/drawing/2014/main" id="{574E2E6E-742F-6FAA-1E44-9FC45DFB1223}"/>
                </a:ext>
              </a:extLst>
            </p:cNvPr>
            <p:cNvSpPr txBox="1"/>
            <p:nvPr/>
          </p:nvSpPr>
          <p:spPr>
            <a:xfrm>
              <a:off x="3971197" y="4234534"/>
              <a:ext cx="1340929" cy="667490"/>
            </a:xfrm>
            <a:prstGeom prst="rect">
              <a:avLst/>
            </a:prstGeom>
            <a:noFill/>
          </p:spPr>
          <p:txBody>
            <a:bodyPr wrap="square">
              <a:spAutoFit/>
            </a:bodyPr>
            <a:lstStyle/>
            <a:p>
              <a:pPr algn="r">
                <a:lnSpc>
                  <a:spcPct val="150000"/>
                </a:lnSpc>
              </a:pPr>
              <a:r>
                <a:rPr lang="en-GB" sz="1300" dirty="0">
                  <a:latin typeface="Comic Sans MS" panose="030F0702030302020204" pitchFamily="66" charset="0"/>
                </a:rPr>
                <a:t>St Mary    le </a:t>
              </a:r>
              <a:r>
                <a:rPr lang="en-GB" sz="1300" dirty="0" err="1">
                  <a:latin typeface="Comic Sans MS" panose="030F0702030302020204" pitchFamily="66" charset="0"/>
                </a:rPr>
                <a:t>Wigford</a:t>
              </a:r>
              <a:r>
                <a:rPr lang="en-GB" sz="1300" dirty="0">
                  <a:latin typeface="Comic Sans MS" panose="030F0702030302020204" pitchFamily="66" charset="0"/>
                </a:rPr>
                <a:t> </a:t>
              </a:r>
            </a:p>
          </p:txBody>
        </p:sp>
        <p:pic>
          <p:nvPicPr>
            <p:cNvPr id="17" name="Picture 16">
              <a:extLst>
                <a:ext uri="{FF2B5EF4-FFF2-40B4-BE49-F238E27FC236}">
                  <a16:creationId xmlns:a16="http://schemas.microsoft.com/office/drawing/2014/main" id="{D4F6CCC7-32E3-6304-4578-F5912C66563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39836" y="4308772"/>
              <a:ext cx="350267" cy="248874"/>
            </a:xfrm>
            <a:prstGeom prst="rect">
              <a:avLst/>
            </a:prstGeom>
          </p:spPr>
        </p:pic>
      </p:grpSp>
      <p:grpSp>
        <p:nvGrpSpPr>
          <p:cNvPr id="23" name="Group 22" descr="A modern day colour photograph of St Mary le Wigford. A large stone church with a tower and large, glass, arched windows. ">
            <a:extLst>
              <a:ext uri="{FF2B5EF4-FFF2-40B4-BE49-F238E27FC236}">
                <a16:creationId xmlns:a16="http://schemas.microsoft.com/office/drawing/2014/main" id="{6F918CB7-6A59-4A4B-035E-E53A4BA9792D}"/>
              </a:ext>
            </a:extLst>
          </p:cNvPr>
          <p:cNvGrpSpPr/>
          <p:nvPr/>
        </p:nvGrpSpPr>
        <p:grpSpPr>
          <a:xfrm>
            <a:off x="1909704" y="1769859"/>
            <a:ext cx="3563369" cy="2907902"/>
            <a:chOff x="1909704" y="1769859"/>
            <a:chExt cx="3563369" cy="2907902"/>
          </a:xfrm>
        </p:grpSpPr>
        <p:pic>
          <p:nvPicPr>
            <p:cNvPr id="3" name="Picture 2" descr="A train on the tracks next to a building&#10;&#10;AI-generated content may be incorrect.">
              <a:extLst>
                <a:ext uri="{FF2B5EF4-FFF2-40B4-BE49-F238E27FC236}">
                  <a16:creationId xmlns:a16="http://schemas.microsoft.com/office/drawing/2014/main" id="{8C2DA141-67EB-3896-E6CD-E3C55B8F8AF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909704" y="2004931"/>
              <a:ext cx="3441875" cy="2672830"/>
            </a:xfrm>
            <a:prstGeom prst="rect">
              <a:avLst/>
            </a:prstGeom>
            <a:ln w="19050">
              <a:solidFill>
                <a:schemeClr val="tx1"/>
              </a:solidFill>
            </a:ln>
          </p:spPr>
        </p:pic>
        <p:sp>
          <p:nvSpPr>
            <p:cNvPr id="21" name="Text ">
              <a:extLst>
                <a:ext uri="{FF2B5EF4-FFF2-40B4-BE49-F238E27FC236}">
                  <a16:creationId xmlns:a16="http://schemas.microsoft.com/office/drawing/2014/main" id="{AF03D889-F684-1CB9-18F2-321537C8C643}"/>
                </a:ext>
              </a:extLst>
            </p:cNvPr>
            <p:cNvSpPr txBox="1"/>
            <p:nvPr/>
          </p:nvSpPr>
          <p:spPr>
            <a:xfrm>
              <a:off x="3445799" y="1769859"/>
              <a:ext cx="2027274" cy="257891"/>
            </a:xfrm>
            <a:prstGeom prst="rect">
              <a:avLst/>
            </a:prstGeom>
            <a:noFill/>
          </p:spPr>
          <p:txBody>
            <a:bodyPr wrap="square">
              <a:spAutoFit/>
            </a:bodyPr>
            <a:lstStyle/>
            <a:p>
              <a:pPr>
                <a:lnSpc>
                  <a:spcPct val="150000"/>
                </a:lnSpc>
              </a:pPr>
              <a:r>
                <a:rPr lang="en-GB" sz="800" dirty="0">
                  <a:solidFill>
                    <a:schemeClr val="bg1">
                      <a:lumMod val="75000"/>
                    </a:schemeClr>
                  </a:solidFill>
                  <a:latin typeface="Calibri" panose="020F0502020204030204" pitchFamily="34" charset="0"/>
                  <a:cs typeface="Calibri" panose="020F0502020204030204" pitchFamily="34" charset="0"/>
                </a:rPr>
                <a:t>© Public Domain from Wikimedia Commons</a:t>
              </a:r>
            </a:p>
          </p:txBody>
        </p:sp>
      </p:grpSp>
      <p:sp>
        <p:nvSpPr>
          <p:cNvPr id="19" name="Text ">
            <a:extLst>
              <a:ext uri="{FF2B5EF4-FFF2-40B4-BE49-F238E27FC236}">
                <a16:creationId xmlns:a16="http://schemas.microsoft.com/office/drawing/2014/main" id="{358D33D9-2ED8-E67B-175B-84B5B2B69F5B}"/>
              </a:ext>
            </a:extLst>
          </p:cNvPr>
          <p:cNvSpPr txBox="1"/>
          <p:nvPr/>
        </p:nvSpPr>
        <p:spPr>
          <a:xfrm>
            <a:off x="901928" y="4847483"/>
            <a:ext cx="5194072" cy="1267655"/>
          </a:xfrm>
          <a:prstGeom prst="rect">
            <a:avLst/>
          </a:prstGeom>
          <a:noFill/>
        </p:spPr>
        <p:txBody>
          <a:bodyPr wrap="square">
            <a:spAutoFit/>
          </a:bodyPr>
          <a:lstStyle/>
          <a:p>
            <a:pPr>
              <a:lnSpc>
                <a:spcPct val="150000"/>
              </a:lnSpc>
            </a:pPr>
            <a:r>
              <a:rPr lang="en-GB" sz="1300" dirty="0">
                <a:latin typeface="Comic Sans MS" panose="030F0702030302020204" pitchFamily="66" charset="0"/>
              </a:rPr>
              <a:t>St Mary le </a:t>
            </a:r>
            <a:r>
              <a:rPr lang="en-GB" sz="1300" dirty="0" err="1">
                <a:latin typeface="Comic Sans MS" panose="030F0702030302020204" pitchFamily="66" charset="0"/>
              </a:rPr>
              <a:t>Wigford</a:t>
            </a:r>
            <a:r>
              <a:rPr lang="en-GB" sz="1300" dirty="0">
                <a:latin typeface="Comic Sans MS" panose="030F0702030302020204" pitchFamily="66" charset="0"/>
              </a:rPr>
              <a:t> began in the 11th century when a leader named </a:t>
            </a:r>
            <a:r>
              <a:rPr lang="en-GB" sz="1300" dirty="0" err="1">
                <a:latin typeface="Comic Sans MS" panose="030F0702030302020204" pitchFamily="66" charset="0"/>
              </a:rPr>
              <a:t>Ertig</a:t>
            </a:r>
            <a:r>
              <a:rPr lang="en-GB" sz="1300" dirty="0">
                <a:latin typeface="Comic Sans MS" panose="030F0702030302020204" pitchFamily="66" charset="0"/>
              </a:rPr>
              <a:t> built its square stone tower. A Roman memorial stone over the west doorway still reads “to the glory of Christ and St Mary.” </a:t>
            </a:r>
          </a:p>
        </p:txBody>
      </p:sp>
      <p:grpSp>
        <p:nvGrpSpPr>
          <p:cNvPr id="24" name="Group 23" descr="A modern day colour photograph of St Peter at Gowts. It is a large stone church with a tall tower. ">
            <a:extLst>
              <a:ext uri="{FF2B5EF4-FFF2-40B4-BE49-F238E27FC236}">
                <a16:creationId xmlns:a16="http://schemas.microsoft.com/office/drawing/2014/main" id="{056C97DA-5639-7983-3229-BF4A56CA9FFB}"/>
              </a:ext>
            </a:extLst>
          </p:cNvPr>
          <p:cNvGrpSpPr/>
          <p:nvPr/>
        </p:nvGrpSpPr>
        <p:grpSpPr>
          <a:xfrm>
            <a:off x="7142873" y="377919"/>
            <a:ext cx="3139423" cy="4299454"/>
            <a:chOff x="7142873" y="341343"/>
            <a:chExt cx="3139423" cy="4299454"/>
          </a:xfrm>
        </p:grpSpPr>
        <p:pic>
          <p:nvPicPr>
            <p:cNvPr id="7" name="Picture 6" descr="A stone church with a tower&#10;&#10;AI-generated content may be incorrect.">
              <a:extLst>
                <a:ext uri="{FF2B5EF4-FFF2-40B4-BE49-F238E27FC236}">
                  <a16:creationId xmlns:a16="http://schemas.microsoft.com/office/drawing/2014/main" id="{274447BC-3D67-DF94-DDB6-D7EFDC80096C}"/>
                </a:ext>
              </a:extLst>
            </p:cNvPr>
            <p:cNvPicPr>
              <a:picLocks noChangeAspect="1"/>
            </p:cNvPicPr>
            <p:nvPr/>
          </p:nvPicPr>
          <p:blipFill>
            <a:blip r:embed="rId6"/>
            <a:stretch>
              <a:fillRect/>
            </a:stretch>
          </p:blipFill>
          <p:spPr>
            <a:xfrm>
              <a:off x="7231475" y="573036"/>
              <a:ext cx="3050821" cy="4067761"/>
            </a:xfrm>
            <a:prstGeom prst="rect">
              <a:avLst/>
            </a:prstGeom>
            <a:ln w="19050">
              <a:solidFill>
                <a:schemeClr val="tx1"/>
              </a:solidFill>
            </a:ln>
          </p:spPr>
        </p:pic>
        <p:sp>
          <p:nvSpPr>
            <p:cNvPr id="20" name="Text ">
              <a:extLst>
                <a:ext uri="{FF2B5EF4-FFF2-40B4-BE49-F238E27FC236}">
                  <a16:creationId xmlns:a16="http://schemas.microsoft.com/office/drawing/2014/main" id="{2C29448E-DEB4-2DC4-6C67-9C789C5AFAF4}"/>
                </a:ext>
              </a:extLst>
            </p:cNvPr>
            <p:cNvSpPr txBox="1"/>
            <p:nvPr/>
          </p:nvSpPr>
          <p:spPr>
            <a:xfrm>
              <a:off x="7142873" y="341343"/>
              <a:ext cx="2027274" cy="257891"/>
            </a:xfrm>
            <a:prstGeom prst="rect">
              <a:avLst/>
            </a:prstGeom>
            <a:noFill/>
          </p:spPr>
          <p:txBody>
            <a:bodyPr wrap="square">
              <a:spAutoFit/>
            </a:bodyPr>
            <a:lstStyle/>
            <a:p>
              <a:pPr>
                <a:lnSpc>
                  <a:spcPct val="150000"/>
                </a:lnSpc>
              </a:pPr>
              <a:r>
                <a:rPr lang="en-GB" sz="800" dirty="0">
                  <a:solidFill>
                    <a:schemeClr val="bg1">
                      <a:lumMod val="75000"/>
                    </a:schemeClr>
                  </a:solidFill>
                  <a:latin typeface="Calibri" panose="020F0502020204030204" pitchFamily="34" charset="0"/>
                  <a:cs typeface="Calibri" panose="020F0502020204030204" pitchFamily="34" charset="0"/>
                </a:rPr>
                <a:t>© Public Domain from Wikimedia Commons</a:t>
              </a:r>
            </a:p>
          </p:txBody>
        </p:sp>
      </p:grpSp>
      <p:grpSp>
        <p:nvGrpSpPr>
          <p:cNvPr id="11" name="Group 10" descr="St Peter at Gowts&#10;">
            <a:extLst>
              <a:ext uri="{FF2B5EF4-FFF2-40B4-BE49-F238E27FC236}">
                <a16:creationId xmlns:a16="http://schemas.microsoft.com/office/drawing/2014/main" id="{34FFBB2B-ABF5-677E-0EC2-06A16F1FDBD5}"/>
              </a:ext>
            </a:extLst>
          </p:cNvPr>
          <p:cNvGrpSpPr/>
          <p:nvPr/>
        </p:nvGrpSpPr>
        <p:grpSpPr>
          <a:xfrm>
            <a:off x="10360265" y="1048067"/>
            <a:ext cx="1372849" cy="667490"/>
            <a:chOff x="3939277" y="4234534"/>
            <a:chExt cx="1372849" cy="667490"/>
          </a:xfrm>
        </p:grpSpPr>
        <p:sp>
          <p:nvSpPr>
            <p:cNvPr id="4" name="Text ">
              <a:extLst>
                <a:ext uri="{FF2B5EF4-FFF2-40B4-BE49-F238E27FC236}">
                  <a16:creationId xmlns:a16="http://schemas.microsoft.com/office/drawing/2014/main" id="{FD56079E-B82F-58E9-87E3-6E6E08924E29}"/>
                </a:ext>
              </a:extLst>
            </p:cNvPr>
            <p:cNvSpPr txBox="1"/>
            <p:nvPr/>
          </p:nvSpPr>
          <p:spPr>
            <a:xfrm>
              <a:off x="4225746" y="4234534"/>
              <a:ext cx="1086380" cy="667490"/>
            </a:xfrm>
            <a:prstGeom prst="rect">
              <a:avLst/>
            </a:prstGeom>
            <a:noFill/>
          </p:spPr>
          <p:txBody>
            <a:bodyPr wrap="square">
              <a:spAutoFit/>
            </a:bodyPr>
            <a:lstStyle/>
            <a:p>
              <a:pPr>
                <a:lnSpc>
                  <a:spcPct val="150000"/>
                </a:lnSpc>
              </a:pPr>
              <a:r>
                <a:rPr lang="en-GB" sz="1300" dirty="0">
                  <a:latin typeface="Comic Sans MS" panose="030F0702030302020204" pitchFamily="66" charset="0"/>
                </a:rPr>
                <a:t>St Peter at </a:t>
              </a:r>
              <a:r>
                <a:rPr lang="en-GB" sz="1300" dirty="0" err="1">
                  <a:latin typeface="Comic Sans MS" panose="030F0702030302020204" pitchFamily="66" charset="0"/>
                </a:rPr>
                <a:t>Gowts</a:t>
              </a:r>
              <a:endParaRPr lang="en-GB" sz="1300" dirty="0">
                <a:latin typeface="Comic Sans MS" panose="030F0702030302020204" pitchFamily="66" charset="0"/>
              </a:endParaRPr>
            </a:p>
          </p:txBody>
        </p:sp>
        <p:pic>
          <p:nvPicPr>
            <p:cNvPr id="9" name="Picture 8">
              <a:extLst>
                <a:ext uri="{FF2B5EF4-FFF2-40B4-BE49-F238E27FC236}">
                  <a16:creationId xmlns:a16="http://schemas.microsoft.com/office/drawing/2014/main" id="{18E0E0FA-BDC3-3D51-1E00-1937CBCA69A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3939277" y="4308772"/>
              <a:ext cx="350267" cy="248874"/>
            </a:xfrm>
            <a:prstGeom prst="rect">
              <a:avLst/>
            </a:prstGeom>
          </p:spPr>
        </p:pic>
      </p:grpSp>
      <p:sp>
        <p:nvSpPr>
          <p:cNvPr id="22" name="Text ">
            <a:extLst>
              <a:ext uri="{FF2B5EF4-FFF2-40B4-BE49-F238E27FC236}">
                <a16:creationId xmlns:a16="http://schemas.microsoft.com/office/drawing/2014/main" id="{EC71BCCB-26EF-D935-F045-7411650E4DAF}"/>
              </a:ext>
            </a:extLst>
          </p:cNvPr>
          <p:cNvSpPr txBox="1"/>
          <p:nvPr/>
        </p:nvSpPr>
        <p:spPr>
          <a:xfrm>
            <a:off x="6517011" y="4847483"/>
            <a:ext cx="4848564" cy="959430"/>
          </a:xfrm>
          <a:prstGeom prst="rect">
            <a:avLst/>
          </a:prstGeom>
          <a:noFill/>
        </p:spPr>
        <p:txBody>
          <a:bodyPr wrap="square">
            <a:spAutoFit/>
          </a:bodyPr>
          <a:lstStyle/>
          <a:p>
            <a:pPr>
              <a:lnSpc>
                <a:spcPct val="150000"/>
              </a:lnSpc>
            </a:pPr>
            <a:r>
              <a:rPr lang="en-GB" sz="1300" dirty="0">
                <a:latin typeface="Comic Sans MS" panose="030F0702030302020204" pitchFamily="66" charset="0"/>
              </a:rPr>
              <a:t>At St Peter at </a:t>
            </a:r>
            <a:r>
              <a:rPr lang="en-GB" sz="1300" dirty="0" err="1">
                <a:latin typeface="Comic Sans MS" panose="030F0702030302020204" pitchFamily="66" charset="0"/>
              </a:rPr>
              <a:t>Gowts</a:t>
            </a:r>
            <a:r>
              <a:rPr lang="en-GB" sz="1300" dirty="0">
                <a:latin typeface="Comic Sans MS" panose="030F0702030302020204" pitchFamily="66" charset="0"/>
              </a:rPr>
              <a:t>, thick walls and rounded Saxon arches mix with pointed Norman windows added later, reminding us of Lincoln’s long history of building and worship. </a:t>
            </a:r>
          </a:p>
        </p:txBody>
      </p:sp>
      <p:pic>
        <p:nvPicPr>
          <p:cNvPr id="5" name="Logo">
            <a:extLst>
              <a:ext uri="{FF2B5EF4-FFF2-40B4-BE49-F238E27FC236}">
                <a16:creationId xmlns:a16="http://schemas.microsoft.com/office/drawing/2014/main" id="{C570B63E-B351-5DA1-7D70-AF68C5FD1622}"/>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14974"/>
            <a:ext cx="1523999" cy="1341583"/>
          </a:xfrm>
          <a:prstGeom prst="rect">
            <a:avLst/>
          </a:prstGeom>
        </p:spPr>
      </p:pic>
    </p:spTree>
    <p:extLst>
      <p:ext uri="{BB962C8B-B14F-4D97-AF65-F5344CB8AC3E}">
        <p14:creationId xmlns:p14="http://schemas.microsoft.com/office/powerpoint/2010/main" val="63032618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702C3B3-97FB-5448-9DBF-CB6CDE35A4F3}"/>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C72A5187-479C-59AB-DC7A-4729216AE04C}"/>
              </a:ext>
            </a:extLst>
          </p:cNvPr>
          <p:cNvSpPr>
            <a:spLocks noGrp="1"/>
          </p:cNvSpPr>
          <p:nvPr>
            <p:ph type="ctrTitle"/>
          </p:nvPr>
        </p:nvSpPr>
        <p:spPr>
          <a:xfrm>
            <a:off x="1524000" y="-1280448"/>
            <a:ext cx="9144000" cy="921925"/>
          </a:xfrm>
        </p:spPr>
        <p:txBody>
          <a:bodyPr>
            <a:normAutofit/>
          </a:bodyPr>
          <a:lstStyle/>
          <a:p>
            <a:r>
              <a:rPr lang="en-US" dirty="0"/>
              <a:t>The Viking Age in England</a:t>
            </a:r>
          </a:p>
        </p:txBody>
      </p:sp>
      <p:sp>
        <p:nvSpPr>
          <p:cNvPr id="15" name="Slide Question">
            <a:extLst>
              <a:ext uri="{FF2B5EF4-FFF2-40B4-BE49-F238E27FC236}">
                <a16:creationId xmlns:a16="http://schemas.microsoft.com/office/drawing/2014/main" id="{9B193C67-3932-7CB8-6072-57F1C7F89B9A}"/>
              </a:ext>
            </a:extLst>
          </p:cNvPr>
          <p:cNvSpPr txBox="1"/>
          <p:nvPr/>
        </p:nvSpPr>
        <p:spPr>
          <a:xfrm>
            <a:off x="0" y="-103153"/>
            <a:ext cx="8686800" cy="356123"/>
          </a:xfrm>
          <a:prstGeom prst="rect">
            <a:avLst/>
          </a:prstGeom>
          <a:noFill/>
        </p:spPr>
        <p:txBody>
          <a:bodyPr wrap="square">
            <a:spAutoFit/>
          </a:bodyPr>
          <a:lstStyle/>
          <a:p>
            <a:pPr>
              <a:lnSpc>
                <a:spcPts val="2420"/>
              </a:lnSpc>
            </a:pPr>
            <a:r>
              <a:rPr lang="en-GB" sz="1100" spc="50" dirty="0">
                <a:solidFill>
                  <a:schemeClr val="bg1"/>
                </a:solidFill>
                <a:effectLst>
                  <a:glow rad="265727">
                    <a:schemeClr val="tx1">
                      <a:alpha val="68000"/>
                    </a:schemeClr>
                  </a:glow>
                </a:effectLst>
                <a:latin typeface="Superclarendon Rg" panose="02000505080000020003" pitchFamily="2" charset="77"/>
              </a:rPr>
              <a:t>How did the Vikings develop Lincoln?</a:t>
            </a:r>
          </a:p>
        </p:txBody>
      </p:sp>
      <p:sp>
        <p:nvSpPr>
          <p:cNvPr id="18" name="Title">
            <a:extLst>
              <a:ext uri="{FF2B5EF4-FFF2-40B4-BE49-F238E27FC236}">
                <a16:creationId xmlns:a16="http://schemas.microsoft.com/office/drawing/2014/main" id="{6E6DEFDD-3144-505A-3885-E01225246E50}"/>
              </a:ext>
            </a:extLst>
          </p:cNvPr>
          <p:cNvSpPr txBox="1">
            <a:spLocks/>
          </p:cNvSpPr>
          <p:nvPr/>
        </p:nvSpPr>
        <p:spPr>
          <a:xfrm>
            <a:off x="536875" y="449715"/>
            <a:ext cx="8872937"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The Viking Age in England</a:t>
            </a:r>
          </a:p>
        </p:txBody>
      </p:sp>
      <p:sp>
        <p:nvSpPr>
          <p:cNvPr id="19" name="Text ">
            <a:extLst>
              <a:ext uri="{FF2B5EF4-FFF2-40B4-BE49-F238E27FC236}">
                <a16:creationId xmlns:a16="http://schemas.microsoft.com/office/drawing/2014/main" id="{50F8DE07-4CCB-C721-A4FD-58495DFEC5B9}"/>
              </a:ext>
            </a:extLst>
          </p:cNvPr>
          <p:cNvSpPr txBox="1"/>
          <p:nvPr/>
        </p:nvSpPr>
        <p:spPr>
          <a:xfrm>
            <a:off x="576443" y="1322067"/>
            <a:ext cx="3981960" cy="667490"/>
          </a:xfrm>
          <a:prstGeom prst="rect">
            <a:avLst/>
          </a:prstGeom>
          <a:noFill/>
        </p:spPr>
        <p:txBody>
          <a:bodyPr wrap="square">
            <a:spAutoFit/>
          </a:bodyPr>
          <a:lstStyle/>
          <a:p>
            <a:pPr>
              <a:lnSpc>
                <a:spcPct val="150000"/>
              </a:lnSpc>
            </a:pPr>
            <a:r>
              <a:rPr lang="en-GB" sz="1300" dirty="0">
                <a:latin typeface="Comic Sans MS" panose="030F0702030302020204" pitchFamily="66" charset="0"/>
              </a:rPr>
              <a:t>The Viking Age in England, lasted from approximately AD 793 to AD 1066.</a:t>
            </a:r>
          </a:p>
        </p:txBody>
      </p:sp>
      <p:sp>
        <p:nvSpPr>
          <p:cNvPr id="10" name="Text ">
            <a:extLst>
              <a:ext uri="{FF2B5EF4-FFF2-40B4-BE49-F238E27FC236}">
                <a16:creationId xmlns:a16="http://schemas.microsoft.com/office/drawing/2014/main" id="{E4E53EC9-A36A-2B27-44AE-6EAC6AE022C3}"/>
              </a:ext>
            </a:extLst>
          </p:cNvPr>
          <p:cNvSpPr txBox="1"/>
          <p:nvPr/>
        </p:nvSpPr>
        <p:spPr>
          <a:xfrm>
            <a:off x="576442" y="2222770"/>
            <a:ext cx="3981960" cy="667490"/>
          </a:xfrm>
          <a:prstGeom prst="rect">
            <a:avLst/>
          </a:prstGeom>
          <a:noFill/>
        </p:spPr>
        <p:txBody>
          <a:bodyPr wrap="square">
            <a:spAutoFit/>
          </a:bodyPr>
          <a:lstStyle/>
          <a:p>
            <a:pPr>
              <a:lnSpc>
                <a:spcPct val="150000"/>
              </a:lnSpc>
            </a:pPr>
            <a:r>
              <a:rPr lang="en-GB" sz="1300" dirty="0">
                <a:latin typeface="Comic Sans MS" panose="030F0702030302020204" pitchFamily="66" charset="0"/>
              </a:rPr>
              <a:t>From AD 800 – AD 866 there were Viking raids on Britain.</a:t>
            </a:r>
          </a:p>
        </p:txBody>
      </p:sp>
      <p:sp>
        <p:nvSpPr>
          <p:cNvPr id="12" name="Text ">
            <a:extLst>
              <a:ext uri="{FF2B5EF4-FFF2-40B4-BE49-F238E27FC236}">
                <a16:creationId xmlns:a16="http://schemas.microsoft.com/office/drawing/2014/main" id="{DD2CB15F-32D1-43FE-CF2B-095314AEA594}"/>
              </a:ext>
            </a:extLst>
          </p:cNvPr>
          <p:cNvSpPr txBox="1"/>
          <p:nvPr/>
        </p:nvSpPr>
        <p:spPr>
          <a:xfrm>
            <a:off x="576442" y="3123473"/>
            <a:ext cx="3981960" cy="959430"/>
          </a:xfrm>
          <a:prstGeom prst="rect">
            <a:avLst/>
          </a:prstGeom>
          <a:noFill/>
        </p:spPr>
        <p:txBody>
          <a:bodyPr wrap="square">
            <a:spAutoFit/>
          </a:bodyPr>
          <a:lstStyle/>
          <a:p>
            <a:pPr>
              <a:lnSpc>
                <a:spcPct val="150000"/>
              </a:lnSpc>
            </a:pPr>
            <a:r>
              <a:rPr lang="en-GB" sz="1300" dirty="0">
                <a:latin typeface="Comic Sans MS" panose="030F0702030302020204" pitchFamily="66" charset="0"/>
              </a:rPr>
              <a:t>From AD 866 the Vikings took over land and settled in Britain, becoming part of the mix of people who today make up the British nation. </a:t>
            </a:r>
          </a:p>
        </p:txBody>
      </p:sp>
      <p:sp>
        <p:nvSpPr>
          <p:cNvPr id="25" name="Text ">
            <a:extLst>
              <a:ext uri="{FF2B5EF4-FFF2-40B4-BE49-F238E27FC236}">
                <a16:creationId xmlns:a16="http://schemas.microsoft.com/office/drawing/2014/main" id="{8C71EA34-D241-8DA1-43CB-76E392EB92F4}"/>
              </a:ext>
            </a:extLst>
          </p:cNvPr>
          <p:cNvSpPr txBox="1"/>
          <p:nvPr/>
        </p:nvSpPr>
        <p:spPr>
          <a:xfrm>
            <a:off x="576442" y="4316115"/>
            <a:ext cx="4284344" cy="967573"/>
          </a:xfrm>
          <a:prstGeom prst="rect">
            <a:avLst/>
          </a:prstGeom>
          <a:noFill/>
        </p:spPr>
        <p:txBody>
          <a:bodyPr wrap="square">
            <a:spAutoFit/>
          </a:bodyPr>
          <a:lstStyle/>
          <a:p>
            <a:pPr>
              <a:lnSpc>
                <a:spcPct val="150000"/>
              </a:lnSpc>
            </a:pPr>
            <a:r>
              <a:rPr lang="en-GB" sz="1300" dirty="0">
                <a:latin typeface="Comic Sans MS" panose="030F0702030302020204" pitchFamily="66" charset="0"/>
              </a:rPr>
              <a:t>By AD 878, the Vikings had control of the Anglo-Saxon kingdoms of Northumbria, East Anglia and most of Mercia</a:t>
            </a:r>
          </a:p>
        </p:txBody>
      </p:sp>
      <p:pic>
        <p:nvPicPr>
          <p:cNvPr id="6" name="Picture 5" descr="A map of Europe showing the movement of people from Norway, Sweden and Denmark to England. ">
            <a:extLst>
              <a:ext uri="{FF2B5EF4-FFF2-40B4-BE49-F238E27FC236}">
                <a16:creationId xmlns:a16="http://schemas.microsoft.com/office/drawing/2014/main" id="{2571356C-525B-2F7F-5470-59F949989A37}"/>
              </a:ext>
            </a:extLst>
          </p:cNvPr>
          <p:cNvPicPr>
            <a:picLocks noChangeAspect="1"/>
          </p:cNvPicPr>
          <p:nvPr/>
        </p:nvPicPr>
        <p:blipFill>
          <a:blip r:embed="rId4"/>
          <a:srcRect/>
          <a:stretch/>
        </p:blipFill>
        <p:spPr>
          <a:xfrm>
            <a:off x="4860786" y="1240044"/>
            <a:ext cx="5807213" cy="4084976"/>
          </a:xfrm>
          <a:prstGeom prst="rect">
            <a:avLst/>
          </a:prstGeom>
        </p:spPr>
      </p:pic>
      <p:pic>
        <p:nvPicPr>
          <p:cNvPr id="28" name="Picture 27" descr="An illustration of a viking. He wears metal armour, a helmet and has an axe tucked into his belt. ">
            <a:extLst>
              <a:ext uri="{FF2B5EF4-FFF2-40B4-BE49-F238E27FC236}">
                <a16:creationId xmlns:a16="http://schemas.microsoft.com/office/drawing/2014/main" id="{824EB2AA-8957-9AC7-F9A2-4E7D1A436A0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93539" flipH="1">
            <a:off x="9948498" y="1538063"/>
            <a:ext cx="1621156" cy="4811450"/>
          </a:xfrm>
          <a:prstGeom prst="rect">
            <a:avLst/>
          </a:prstGeom>
        </p:spPr>
      </p:pic>
      <p:pic>
        <p:nvPicPr>
          <p:cNvPr id="8" name="Picture 7" descr="Viking timeline from AD 793 to AD 1066.">
            <a:extLst>
              <a:ext uri="{FF2B5EF4-FFF2-40B4-BE49-F238E27FC236}">
                <a16:creationId xmlns:a16="http://schemas.microsoft.com/office/drawing/2014/main" id="{DEF01DC6-08AA-84DC-4947-AB3B9A084FA5}"/>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0" y="5100638"/>
            <a:ext cx="12193280" cy="1757362"/>
          </a:xfrm>
          <a:prstGeom prst="rect">
            <a:avLst/>
          </a:prstGeom>
        </p:spPr>
      </p:pic>
      <p:pic>
        <p:nvPicPr>
          <p:cNvPr id="5" name="Logo">
            <a:extLst>
              <a:ext uri="{FF2B5EF4-FFF2-40B4-BE49-F238E27FC236}">
                <a16:creationId xmlns:a16="http://schemas.microsoft.com/office/drawing/2014/main" id="{BA19FC16-D750-ADFA-45F8-08C6183C9907}"/>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14974"/>
            <a:ext cx="1523999" cy="1341583"/>
          </a:xfrm>
          <a:prstGeom prst="rect">
            <a:avLst/>
          </a:prstGeom>
        </p:spPr>
      </p:pic>
    </p:spTree>
    <p:extLst>
      <p:ext uri="{BB962C8B-B14F-4D97-AF65-F5344CB8AC3E}">
        <p14:creationId xmlns:p14="http://schemas.microsoft.com/office/powerpoint/2010/main" val="76167752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2" presetClass="entr" presetSubtype="2" accel="50000" decel="5000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1+#ppt_w/2"/>
                                          </p:val>
                                        </p:tav>
                                        <p:tav tm="100000">
                                          <p:val>
                                            <p:strVal val="#ppt_x"/>
                                          </p:val>
                                        </p:tav>
                                      </p:tavLst>
                                    </p:anim>
                                    <p:anim calcmode="lin" valueType="num">
                                      <p:cBhvr additive="base">
                                        <p:cTn id="12" dur="10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2" presetClass="entr" presetSubtype="2" accel="50000" decel="5000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1000" fill="hold"/>
                                        <p:tgtEl>
                                          <p:spTgt spid="28"/>
                                        </p:tgtEl>
                                        <p:attrNameLst>
                                          <p:attrName>ppt_x</p:attrName>
                                        </p:attrNameLst>
                                      </p:cBhvr>
                                      <p:tavLst>
                                        <p:tav tm="0">
                                          <p:val>
                                            <p:strVal val="1+#ppt_w/2"/>
                                          </p:val>
                                        </p:tav>
                                        <p:tav tm="100000">
                                          <p:val>
                                            <p:strVal val="#ppt_x"/>
                                          </p:val>
                                        </p:tav>
                                      </p:tavLst>
                                    </p:anim>
                                    <p:anim calcmode="lin" valueType="num">
                                      <p:cBhvr additive="base">
                                        <p:cTn id="24" dur="1000" fill="hold"/>
                                        <p:tgtEl>
                                          <p:spTgt spid="28"/>
                                        </p:tgtEl>
                                        <p:attrNameLst>
                                          <p:attrName>ppt_y</p:attrName>
                                        </p:attrNameLst>
                                      </p:cBhvr>
                                      <p:tavLst>
                                        <p:tav tm="0">
                                          <p:val>
                                            <p:strVal val="#ppt_y"/>
                                          </p:val>
                                        </p:tav>
                                        <p:tav tm="100000">
                                          <p:val>
                                            <p:strVal val="#ppt_y"/>
                                          </p:val>
                                        </p:tav>
                                      </p:tavLst>
                                    </p:anim>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10" grpId="0"/>
      <p:bldP spid="12" grpId="0"/>
      <p:bldP spid="25"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455</TotalTime>
  <Words>1445</Words>
  <Application>Microsoft Office PowerPoint</Application>
  <PresentationFormat>Widescreen</PresentationFormat>
  <Paragraphs>125</Paragraphs>
  <Slides>16</Slides>
  <Notes>16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Comic Sans MS</vt:lpstr>
      <vt:lpstr>Calibri Light</vt:lpstr>
      <vt:lpstr>Superclarendon Rg</vt:lpstr>
      <vt:lpstr>Aptos</vt:lpstr>
      <vt:lpstr>Calibri</vt:lpstr>
      <vt:lpstr>Arial</vt:lpstr>
      <vt:lpstr>Office Theme</vt:lpstr>
      <vt:lpstr>Anglo-Saxon and Viking Lincoln</vt:lpstr>
      <vt:lpstr>Questions</vt:lpstr>
      <vt:lpstr>Romans Depart </vt:lpstr>
      <vt:lpstr>The Anglo-Saxons</vt:lpstr>
      <vt:lpstr>Angles Arrive</vt:lpstr>
      <vt:lpstr>Town Life, Burials and Early Churches</vt:lpstr>
      <vt:lpstr>Why Are There So Many Late Saxon Churches?</vt:lpstr>
      <vt:lpstr>St Mary le Wigford &amp; St Peter at Gowts</vt:lpstr>
      <vt:lpstr>The Viking Age in England</vt:lpstr>
      <vt:lpstr>The Viking Age in England 2</vt:lpstr>
      <vt:lpstr>Vikings Arrive</vt:lpstr>
      <vt:lpstr>A Flourishing Viking Borough</vt:lpstr>
      <vt:lpstr>Coins, Commerce &amp; the Harbour</vt:lpstr>
      <vt:lpstr>Coins, Commerce &amp; the Harbour 2</vt:lpstr>
      <vt:lpstr>Evidence in the Ground: Runes and Bones</vt:lpstr>
      <vt:lpstr>What Can We See and Do Today?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67</cp:revision>
  <dcterms:created xsi:type="dcterms:W3CDTF">2022-12-09T08:02:53Z</dcterms:created>
  <dcterms:modified xsi:type="dcterms:W3CDTF">2026-03-20T14:53:22Z</dcterms:modified>
</cp:coreProperties>
</file>