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3"/>
  </p:notesMasterIdLst>
  <p:sldIdLst>
    <p:sldId id="256" r:id="rId2"/>
    <p:sldId id="259" r:id="rId3"/>
    <p:sldId id="257" r:id="rId4"/>
    <p:sldId id="262" r:id="rId5"/>
    <p:sldId id="263" r:id="rId6"/>
    <p:sldId id="264" r:id="rId7"/>
    <p:sldId id="265" r:id="rId8"/>
    <p:sldId id="266" r:id="rId9"/>
    <p:sldId id="268" r:id="rId10"/>
    <p:sldId id="267" r:id="rId11"/>
    <p:sldId id="269" r:id="rId12"/>
    <p:sldId id="270" r:id="rId13"/>
    <p:sldId id="271" r:id="rId14"/>
    <p:sldId id="272" r:id="rId15"/>
    <p:sldId id="273" r:id="rId16"/>
    <p:sldId id="274" r:id="rId17"/>
    <p:sldId id="275" r:id="rId18"/>
    <p:sldId id="276" r:id="rId19"/>
    <p:sldId id="277" r:id="rId20"/>
    <p:sldId id="278" r:id="rId21"/>
    <p:sldId id="279" r:id="rId22"/>
  </p:sldIdLst>
  <p:sldSz cx="12192000" cy="6858000"/>
  <p:notesSz cx="6858000" cy="9144000"/>
  <p:embeddedFontLst>
    <p:embeddedFont>
      <p:font typeface="Comic Sans MS" panose="030F0702030302020204" pitchFamily="66" charset="0"/>
      <p:regular r:id="rId24"/>
      <p:bold r:id="rId25"/>
      <p:italic r:id="rId26"/>
      <p:boldItalic r:id="rId27"/>
    </p:embeddedFont>
    <p:embeddedFont>
      <p:font typeface="Open Sans" panose="020B0606030504020204" pitchFamily="34" charset="0"/>
      <p:regular r:id="rId28"/>
      <p:bold r:id="rId29"/>
      <p:italic r:id="rId30"/>
      <p:boldItalic r:id="rId31"/>
    </p:embeddedFont>
    <p:embeddedFont>
      <p:font typeface="Source Sans Pro" panose="020B0503030403020204" pitchFamily="34" charset="0"/>
      <p:regular r:id="rId32"/>
      <p:bold r:id="rId33"/>
      <p:italic r:id="rId34"/>
      <p:boldItalic r:id="rId35"/>
    </p:embeddedFont>
    <p:embeddedFont>
      <p:font typeface="Superclarendon Rg" panose="02060605060000020003" pitchFamily="18" charset="0"/>
      <p:regular r:id="rId36"/>
      <p:bold r:id="rId37"/>
      <p:italic r:id="rId38"/>
      <p:boldItalic r:id="rId3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B721"/>
    <a:srgbClr val="353535"/>
    <a:srgbClr val="AFCFEA"/>
    <a:srgbClr val="CDDDEA"/>
    <a:srgbClr val="EC5E43"/>
    <a:srgbClr val="56AE44"/>
    <a:srgbClr val="23A8E2"/>
    <a:srgbClr val="B65379"/>
    <a:srgbClr val="F49734"/>
    <a:srgbClr val="F6A5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11D1EF-3922-438F-8801-6A53EB777589}" v="31" dt="2026-03-20T14:34:55.1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6350"/>
  </p:normalViewPr>
  <p:slideViewPr>
    <p:cSldViewPr snapToGrid="0">
      <p:cViewPr varScale="1">
        <p:scale>
          <a:sx n="106" d="100"/>
          <a:sy n="106" d="100"/>
        </p:scale>
        <p:origin x="618" y="15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modSld">
      <pc:chgData name="McHarg, Catherine" userId="88b8f76c-9ae3-4745-88eb-fe0667a22af5" providerId="ADAL" clId="{CA6F3431-AE1E-495F-A75B-7AA93AB5A731}" dt="2026-03-20T14:34:55.152" v="58" actId="20577"/>
      <pc:docMkLst>
        <pc:docMk/>
      </pc:docMkLst>
      <pc:sldChg chg="modSp">
        <pc:chgData name="McHarg, Catherine" userId="88b8f76c-9ae3-4745-88eb-fe0667a22af5" providerId="ADAL" clId="{CA6F3431-AE1E-495F-A75B-7AA93AB5A731}" dt="2026-03-20T11:06:54.307" v="0" actId="255"/>
        <pc:sldMkLst>
          <pc:docMk/>
          <pc:sldMk cId="1996384892" sldId="257"/>
        </pc:sldMkLst>
        <pc:spChg chg="mod">
          <ac:chgData name="McHarg, Catherine" userId="88b8f76c-9ae3-4745-88eb-fe0667a22af5" providerId="ADAL" clId="{CA6F3431-AE1E-495F-A75B-7AA93AB5A731}" dt="2026-03-20T11:06:54.307" v="0" actId="255"/>
          <ac:spMkLst>
            <pc:docMk/>
            <pc:sldMk cId="1996384892" sldId="257"/>
            <ac:spMk id="16" creationId="{026DDDE9-4B3F-35A7-D80F-40FBFAEDA14E}"/>
          </ac:spMkLst>
        </pc:spChg>
      </pc:sldChg>
      <pc:sldChg chg="modSp mod">
        <pc:chgData name="McHarg, Catherine" userId="88b8f76c-9ae3-4745-88eb-fe0667a22af5" providerId="ADAL" clId="{CA6F3431-AE1E-495F-A75B-7AA93AB5A731}" dt="2026-03-20T11:07:16.158" v="1" actId="255"/>
        <pc:sldMkLst>
          <pc:docMk/>
          <pc:sldMk cId="3955409302" sldId="262"/>
        </pc:sldMkLst>
        <pc:spChg chg="mod">
          <ac:chgData name="McHarg, Catherine" userId="88b8f76c-9ae3-4745-88eb-fe0667a22af5" providerId="ADAL" clId="{CA6F3431-AE1E-495F-A75B-7AA93AB5A731}" dt="2026-03-20T11:07:16.158" v="1" actId="255"/>
          <ac:spMkLst>
            <pc:docMk/>
            <pc:sldMk cId="3955409302" sldId="262"/>
            <ac:spMk id="12" creationId="{EBD75E6E-00C3-611A-97BC-B60A69E788B5}"/>
          </ac:spMkLst>
        </pc:spChg>
      </pc:sldChg>
      <pc:sldChg chg="modSp mod">
        <pc:chgData name="McHarg, Catherine" userId="88b8f76c-9ae3-4745-88eb-fe0667a22af5" providerId="ADAL" clId="{CA6F3431-AE1E-495F-A75B-7AA93AB5A731}" dt="2026-03-20T11:09:06.887" v="15" actId="20577"/>
        <pc:sldMkLst>
          <pc:docMk/>
          <pc:sldMk cId="338606392" sldId="263"/>
        </pc:sldMkLst>
        <pc:spChg chg="mod">
          <ac:chgData name="McHarg, Catherine" userId="88b8f76c-9ae3-4745-88eb-fe0667a22af5" providerId="ADAL" clId="{CA6F3431-AE1E-495F-A75B-7AA93AB5A731}" dt="2026-03-20T11:08:24.087" v="13" actId="14100"/>
          <ac:spMkLst>
            <pc:docMk/>
            <pc:sldMk cId="338606392" sldId="263"/>
            <ac:spMk id="8" creationId="{9323EDAE-2F97-1E42-CE26-FD13C5B21F69}"/>
          </ac:spMkLst>
        </pc:spChg>
        <pc:spChg chg="mod">
          <ac:chgData name="McHarg, Catherine" userId="88b8f76c-9ae3-4745-88eb-fe0667a22af5" providerId="ADAL" clId="{CA6F3431-AE1E-495F-A75B-7AA93AB5A731}" dt="2026-03-20T11:09:06.887" v="15" actId="20577"/>
          <ac:spMkLst>
            <pc:docMk/>
            <pc:sldMk cId="338606392" sldId="263"/>
            <ac:spMk id="10" creationId="{56D98DE3-4D87-E1C5-4195-0B3F3C805C42}"/>
          </ac:spMkLst>
        </pc:spChg>
        <pc:spChg chg="mod">
          <ac:chgData name="McHarg, Catherine" userId="88b8f76c-9ae3-4745-88eb-fe0667a22af5" providerId="ADAL" clId="{CA6F3431-AE1E-495F-A75B-7AA93AB5A731}" dt="2026-03-20T11:08:15.601" v="11" actId="14100"/>
          <ac:spMkLst>
            <pc:docMk/>
            <pc:sldMk cId="338606392" sldId="263"/>
            <ac:spMk id="12" creationId="{44DC85F9-0307-0890-6214-DF1A6D7A5359}"/>
          </ac:spMkLst>
        </pc:spChg>
      </pc:sldChg>
      <pc:sldChg chg="modSp mod">
        <pc:chgData name="McHarg, Catherine" userId="88b8f76c-9ae3-4745-88eb-fe0667a22af5" providerId="ADAL" clId="{CA6F3431-AE1E-495F-A75B-7AA93AB5A731}" dt="2026-03-20T14:32:24.280" v="47" actId="14100"/>
        <pc:sldMkLst>
          <pc:docMk/>
          <pc:sldMk cId="521356609" sldId="265"/>
        </pc:sldMkLst>
        <pc:spChg chg="mod">
          <ac:chgData name="McHarg, Catherine" userId="88b8f76c-9ae3-4745-88eb-fe0667a22af5" providerId="ADAL" clId="{CA6F3431-AE1E-495F-A75B-7AA93AB5A731}" dt="2026-03-20T14:32:24.280" v="47" actId="14100"/>
          <ac:spMkLst>
            <pc:docMk/>
            <pc:sldMk cId="521356609" sldId="265"/>
            <ac:spMk id="8" creationId="{187A01BA-12E3-5EDA-D748-D73E5FD231A3}"/>
          </ac:spMkLst>
        </pc:spChg>
        <pc:spChg chg="mod">
          <ac:chgData name="McHarg, Catherine" userId="88b8f76c-9ae3-4745-88eb-fe0667a22af5" providerId="ADAL" clId="{CA6F3431-AE1E-495F-A75B-7AA93AB5A731}" dt="2026-03-20T14:31:21.294" v="41" actId="14100"/>
          <ac:spMkLst>
            <pc:docMk/>
            <pc:sldMk cId="521356609" sldId="265"/>
            <ac:spMk id="17" creationId="{283F287A-1DF1-1634-9F51-FBC68F98187B}"/>
          </ac:spMkLst>
        </pc:spChg>
        <pc:grpChg chg="mod">
          <ac:chgData name="McHarg, Catherine" userId="88b8f76c-9ae3-4745-88eb-fe0667a22af5" providerId="ADAL" clId="{CA6F3431-AE1E-495F-A75B-7AA93AB5A731}" dt="2026-03-20T14:31:06.045" v="37" actId="14100"/>
          <ac:grpSpMkLst>
            <pc:docMk/>
            <pc:sldMk cId="521356609" sldId="265"/>
            <ac:grpSpMk id="18" creationId="{F28FF7C2-E164-5164-DCD2-DE97458F92C0}"/>
          </ac:grpSpMkLst>
        </pc:grpChg>
      </pc:sldChg>
      <pc:sldChg chg="modSp mod">
        <pc:chgData name="McHarg, Catherine" userId="88b8f76c-9ae3-4745-88eb-fe0667a22af5" providerId="ADAL" clId="{CA6F3431-AE1E-495F-A75B-7AA93AB5A731}" dt="2026-03-20T11:10:19.977" v="23" actId="1076"/>
        <pc:sldMkLst>
          <pc:docMk/>
          <pc:sldMk cId="3781568587" sldId="266"/>
        </pc:sldMkLst>
        <pc:spChg chg="mod">
          <ac:chgData name="McHarg, Catherine" userId="88b8f76c-9ae3-4745-88eb-fe0667a22af5" providerId="ADAL" clId="{CA6F3431-AE1E-495F-A75B-7AA93AB5A731}" dt="2026-03-20T11:10:03.822" v="21" actId="255"/>
          <ac:spMkLst>
            <pc:docMk/>
            <pc:sldMk cId="3781568587" sldId="266"/>
            <ac:spMk id="8" creationId="{165925C7-66BD-6521-9590-6D15F5DD44FF}"/>
          </ac:spMkLst>
        </pc:spChg>
        <pc:spChg chg="mod">
          <ac:chgData name="McHarg, Catherine" userId="88b8f76c-9ae3-4745-88eb-fe0667a22af5" providerId="ADAL" clId="{CA6F3431-AE1E-495F-A75B-7AA93AB5A731}" dt="2026-03-20T11:10:19.977" v="23" actId="1076"/>
          <ac:spMkLst>
            <pc:docMk/>
            <pc:sldMk cId="3781568587" sldId="266"/>
            <ac:spMk id="12" creationId="{9E77FE2D-1C18-35CB-3AA0-0E6D641BFD08}"/>
          </ac:spMkLst>
        </pc:spChg>
      </pc:sldChg>
      <pc:sldChg chg="modSp mod">
        <pc:chgData name="McHarg, Catherine" userId="88b8f76c-9ae3-4745-88eb-fe0667a22af5" providerId="ADAL" clId="{CA6F3431-AE1E-495F-A75B-7AA93AB5A731}" dt="2026-03-20T14:33:12.266" v="50" actId="1076"/>
        <pc:sldMkLst>
          <pc:docMk/>
          <pc:sldMk cId="1831106457" sldId="268"/>
        </pc:sldMkLst>
        <pc:spChg chg="mod">
          <ac:chgData name="McHarg, Catherine" userId="88b8f76c-9ae3-4745-88eb-fe0667a22af5" providerId="ADAL" clId="{CA6F3431-AE1E-495F-A75B-7AA93AB5A731}" dt="2026-03-20T11:10:36.940" v="25" actId="1076"/>
          <ac:spMkLst>
            <pc:docMk/>
            <pc:sldMk cId="1831106457" sldId="268"/>
            <ac:spMk id="8" creationId="{9A0D7E91-2A3A-90A4-F4F7-1B77D28C07B7}"/>
          </ac:spMkLst>
        </pc:spChg>
        <pc:spChg chg="mod">
          <ac:chgData name="McHarg, Catherine" userId="88b8f76c-9ae3-4745-88eb-fe0667a22af5" providerId="ADAL" clId="{CA6F3431-AE1E-495F-A75B-7AA93AB5A731}" dt="2026-03-20T14:33:12.266" v="50" actId="1076"/>
          <ac:spMkLst>
            <pc:docMk/>
            <pc:sldMk cId="1831106457" sldId="268"/>
            <ac:spMk id="12" creationId="{7E012E92-4AC8-FFD9-B7DA-98572323D36E}"/>
          </ac:spMkLst>
        </pc:spChg>
      </pc:sldChg>
      <pc:sldChg chg="modSp">
        <pc:chgData name="McHarg, Catherine" userId="88b8f76c-9ae3-4745-88eb-fe0667a22af5" providerId="ADAL" clId="{CA6F3431-AE1E-495F-A75B-7AA93AB5A731}" dt="2026-03-20T11:11:00.967" v="26" actId="255"/>
        <pc:sldMkLst>
          <pc:docMk/>
          <pc:sldMk cId="1277855268" sldId="269"/>
        </pc:sldMkLst>
        <pc:spChg chg="mod">
          <ac:chgData name="McHarg, Catherine" userId="88b8f76c-9ae3-4745-88eb-fe0667a22af5" providerId="ADAL" clId="{CA6F3431-AE1E-495F-A75B-7AA93AB5A731}" dt="2026-03-20T11:11:00.967" v="26" actId="255"/>
          <ac:spMkLst>
            <pc:docMk/>
            <pc:sldMk cId="1277855268" sldId="269"/>
            <ac:spMk id="24" creationId="{73299832-2C38-3085-4900-64B3FC02B7E1}"/>
          </ac:spMkLst>
        </pc:spChg>
      </pc:sldChg>
      <pc:sldChg chg="modSp">
        <pc:chgData name="McHarg, Catherine" userId="88b8f76c-9ae3-4745-88eb-fe0667a22af5" providerId="ADAL" clId="{CA6F3431-AE1E-495F-A75B-7AA93AB5A731}" dt="2026-03-20T11:11:11.067" v="27" actId="255"/>
        <pc:sldMkLst>
          <pc:docMk/>
          <pc:sldMk cId="707289123" sldId="270"/>
        </pc:sldMkLst>
        <pc:spChg chg="mod">
          <ac:chgData name="McHarg, Catherine" userId="88b8f76c-9ae3-4745-88eb-fe0667a22af5" providerId="ADAL" clId="{CA6F3431-AE1E-495F-A75B-7AA93AB5A731}" dt="2026-03-20T11:11:11.067" v="27" actId="255"/>
          <ac:spMkLst>
            <pc:docMk/>
            <pc:sldMk cId="707289123" sldId="270"/>
            <ac:spMk id="8" creationId="{3AB39688-0DE2-E419-1E54-3E7341393AEE}"/>
          </ac:spMkLst>
        </pc:spChg>
      </pc:sldChg>
      <pc:sldChg chg="modSp mod">
        <pc:chgData name="McHarg, Catherine" userId="88b8f76c-9ae3-4745-88eb-fe0667a22af5" providerId="ADAL" clId="{CA6F3431-AE1E-495F-A75B-7AA93AB5A731}" dt="2026-03-20T11:11:29.957" v="29" actId="14100"/>
        <pc:sldMkLst>
          <pc:docMk/>
          <pc:sldMk cId="2730912347" sldId="272"/>
        </pc:sldMkLst>
        <pc:spChg chg="mod">
          <ac:chgData name="McHarg, Catherine" userId="88b8f76c-9ae3-4745-88eb-fe0667a22af5" providerId="ADAL" clId="{CA6F3431-AE1E-495F-A75B-7AA93AB5A731}" dt="2026-03-20T11:11:29.957" v="29" actId="14100"/>
          <ac:spMkLst>
            <pc:docMk/>
            <pc:sldMk cId="2730912347" sldId="272"/>
            <ac:spMk id="25" creationId="{FD47FD4A-920D-54B6-2DCD-CBCADD31C34E}"/>
          </ac:spMkLst>
        </pc:spChg>
      </pc:sldChg>
      <pc:sldChg chg="modSp mod">
        <pc:chgData name="McHarg, Catherine" userId="88b8f76c-9ae3-4745-88eb-fe0667a22af5" providerId="ADAL" clId="{CA6F3431-AE1E-495F-A75B-7AA93AB5A731}" dt="2026-03-20T14:34:28.245" v="52" actId="1076"/>
        <pc:sldMkLst>
          <pc:docMk/>
          <pc:sldMk cId="727210216" sldId="273"/>
        </pc:sldMkLst>
        <pc:spChg chg="mod">
          <ac:chgData name="McHarg, Catherine" userId="88b8f76c-9ae3-4745-88eb-fe0667a22af5" providerId="ADAL" clId="{CA6F3431-AE1E-495F-A75B-7AA93AB5A731}" dt="2026-03-20T14:34:28.245" v="52" actId="1076"/>
          <ac:spMkLst>
            <pc:docMk/>
            <pc:sldMk cId="727210216" sldId="273"/>
            <ac:spMk id="8" creationId="{3DB96976-6D9A-F6BF-65E7-731FC2E75E28}"/>
          </ac:spMkLst>
        </pc:spChg>
      </pc:sldChg>
      <pc:sldChg chg="modSp">
        <pc:chgData name="McHarg, Catherine" userId="88b8f76c-9ae3-4745-88eb-fe0667a22af5" providerId="ADAL" clId="{CA6F3431-AE1E-495F-A75B-7AA93AB5A731}" dt="2026-03-20T14:34:55.152" v="58" actId="20577"/>
        <pc:sldMkLst>
          <pc:docMk/>
          <pc:sldMk cId="822231950" sldId="274"/>
        </pc:sldMkLst>
        <pc:spChg chg="mod">
          <ac:chgData name="McHarg, Catherine" userId="88b8f76c-9ae3-4745-88eb-fe0667a22af5" providerId="ADAL" clId="{CA6F3431-AE1E-495F-A75B-7AA93AB5A731}" dt="2026-03-20T14:34:55.152" v="58" actId="20577"/>
          <ac:spMkLst>
            <pc:docMk/>
            <pc:sldMk cId="822231950" sldId="274"/>
            <ac:spMk id="8" creationId="{9C81A7B7-BBE6-C09E-FEAB-88E47590CF48}"/>
          </ac:spMkLst>
        </pc:spChg>
      </pc:sldChg>
      <pc:sldChg chg="modSp mod">
        <pc:chgData name="McHarg, Catherine" userId="88b8f76c-9ae3-4745-88eb-fe0667a22af5" providerId="ADAL" clId="{CA6F3431-AE1E-495F-A75B-7AA93AB5A731}" dt="2026-03-20T11:12:05.235" v="32" actId="1076"/>
        <pc:sldMkLst>
          <pc:docMk/>
          <pc:sldMk cId="1037552735" sldId="276"/>
        </pc:sldMkLst>
        <pc:spChg chg="mod">
          <ac:chgData name="McHarg, Catherine" userId="88b8f76c-9ae3-4745-88eb-fe0667a22af5" providerId="ADAL" clId="{CA6F3431-AE1E-495F-A75B-7AA93AB5A731}" dt="2026-03-20T11:12:05.235" v="32" actId="1076"/>
          <ac:spMkLst>
            <pc:docMk/>
            <pc:sldMk cId="1037552735" sldId="276"/>
            <ac:spMk id="8" creationId="{2678AA5C-C564-808F-9E8B-881E58DA72A8}"/>
          </ac:spMkLst>
        </pc:spChg>
      </pc:sldChg>
      <pc:sldChg chg="modSp mod">
        <pc:chgData name="McHarg, Catherine" userId="88b8f76c-9ae3-4745-88eb-fe0667a22af5" providerId="ADAL" clId="{CA6F3431-AE1E-495F-A75B-7AA93AB5A731}" dt="2026-03-20T11:12:22.274" v="33" actId="255"/>
        <pc:sldMkLst>
          <pc:docMk/>
          <pc:sldMk cId="3511366093" sldId="277"/>
        </pc:sldMkLst>
        <pc:spChg chg="mod">
          <ac:chgData name="McHarg, Catherine" userId="88b8f76c-9ae3-4745-88eb-fe0667a22af5" providerId="ADAL" clId="{CA6F3431-AE1E-495F-A75B-7AA93AB5A731}" dt="2026-03-20T11:12:22.274" v="33" actId="255"/>
          <ac:spMkLst>
            <pc:docMk/>
            <pc:sldMk cId="3511366093" sldId="277"/>
            <ac:spMk id="20" creationId="{50CA68FF-E94B-2BEB-C807-CADC25060F33}"/>
          </ac:spMkLst>
        </pc:spChg>
      </pc:sldChg>
      <pc:sldChg chg="modSp mod">
        <pc:chgData name="McHarg, Catherine" userId="88b8f76c-9ae3-4745-88eb-fe0667a22af5" providerId="ADAL" clId="{CA6F3431-AE1E-495F-A75B-7AA93AB5A731}" dt="2026-03-20T11:12:38.146" v="34" actId="1076"/>
        <pc:sldMkLst>
          <pc:docMk/>
          <pc:sldMk cId="2205185018" sldId="279"/>
        </pc:sldMkLst>
        <pc:spChg chg="mod">
          <ac:chgData name="McHarg, Catherine" userId="88b8f76c-9ae3-4745-88eb-fe0667a22af5" providerId="ADAL" clId="{CA6F3431-AE1E-495F-A75B-7AA93AB5A731}" dt="2026-03-20T11:12:38.146" v="34" actId="1076"/>
          <ac:spMkLst>
            <pc:docMk/>
            <pc:sldMk cId="2205185018" sldId="279"/>
            <ac:spMk id="13" creationId="{6B587E01-9EEE-279C-4EB8-DA6DF6FA9F5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3/20/2026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13A48-AE12-8959-D7CE-D96478CE24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AAB025-9F05-099E-7FBE-EBDDB08995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FF7510-223D-3CB7-AB1F-DB41866C686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7F5A0F9-EC64-80C1-B264-DB0000E5D927}"/>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735512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DF1FF-DE80-C6A6-9103-CD971BC9CC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1C24BC-7E5A-C41D-A482-2BDDED41B5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E2B3C2-B90E-CB51-DC59-1EA51A03A3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7CF11FC-3FC6-753F-51F3-4E9DFBE0B97B}"/>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835438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6497A-DAF7-E93F-6FF7-868236065E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B4DB3C-45BB-331F-E3A6-0A5C870907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08C705-486E-D236-8E9F-12DB336D61C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47EB74E-DE63-5F33-0248-3886C1E5D4E7}"/>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4622741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E3CB1-993D-9396-1ECD-F61FB98D0B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950603-CBB2-E089-E4A4-EACECC86DF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4792A9-00C2-F47A-5F70-EFD33CDFD30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1D961AC-07EB-7056-4C8C-B0F18BBE286E}"/>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3575464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759B1-C6A5-F2AD-8547-5784865528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5C8891-1EF5-0924-8242-9F176439EC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90BFA7-E13C-85FF-80B2-2D59A312509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19FC45A-761E-0DB0-534C-DE4989095D15}"/>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817660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3132C-644A-6AC6-F6D4-E6B7E23C7A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7A6981-3309-F1E1-AE8F-CE4BDDB073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8C660A-336E-9C9C-74D0-CEF164D950D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1F72A97-7316-3A95-7C1B-49696AEB4CDE}"/>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2290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D9631-19DC-857F-9457-3729565B4D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3946C3-53CB-104A-FD6A-8C178B7DD1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E0ABDA-4172-3536-D737-2B13B0B3120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CCCEA41-036A-8506-668D-C99C920DB590}"/>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4035517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83D42-2D36-9571-40E0-427C86D429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DA84F7-71BF-0698-9968-82686503B3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C671C6-8A4A-486E-E908-48173916BC5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0A0D47A-40DF-45FF-8358-DD8FFFB5420A}"/>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451821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DC361-4301-AAD4-D573-B9F09FCE2E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823E32-6D4C-006E-A174-C26A0E0E94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483F65-BC5C-8C27-C45C-B92F4A88656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5478997-0D21-9AB4-6B49-096A45B9ECAA}"/>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4026817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1DA3F-BE9F-59C9-A31C-1F6C989DE3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F19C51-FB7F-BAEF-30D8-81C286F042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604C2A-59DB-C5CF-AD4C-F4586907F79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374A8DF-2297-7520-D1C4-7AE4B215300E}"/>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3185996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82C4C-24AD-2023-BE02-6C49646A2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81F903-A578-7727-41C1-8BE0680D39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3145D-A723-B497-8A49-47A41CB9C25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8C71AAE-733C-61F8-44CD-59010DAB5475}"/>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116622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52608-4934-C538-7102-6F41C4E862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1B4A61-9B4E-268C-B309-32C4523EC8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C1243B-50AC-586E-5541-49E59F82D38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AA4AB8E-7C6E-65D3-4459-8AD23DC9CCB6}"/>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4153199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90D9C-0023-75AA-3E4E-F7507D2EE2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513BAD-F4F3-3106-7463-2CD6F95BA1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FBC993-34E0-4DA1-26B8-41B45608061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B9F5F37-49FC-2324-8DC2-741E1CBC8C0E}"/>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16911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505DB-48F1-607C-5B6B-DDBEEB62BC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B4E7C4-C144-2786-C4C7-C09E10B9A7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6CAC4E-6835-2C2D-FEEC-978CB1C214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FC9C8AE-3B70-EEB2-B1F6-15FB1E6B7E1E}"/>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228155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06D45-D2CB-EB1B-0611-8F5BAC75C3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EEEAC4-70BF-0A67-FFC7-15E36897FA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7DA797-89F9-7ED0-52F3-33534792BD4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AE5E814-5B22-CEF8-0E6B-B8FCBC7D2F4B}"/>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809409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8A186-1E9F-2083-F700-5B04166C0E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3D3621-DA4B-199C-2A8E-6EA8E885C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F03C37-9CC7-63F1-3F2B-B1132F31239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312A6E9-3E06-BC4C-36A2-50B475BEC4C9}"/>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741368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3B94A-B937-ABE3-5BEF-FA3BC1E82E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2C1D7E-5F6E-8759-C629-60E47682AD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AA769F-2B9D-B12E-0AF9-BC3DC30605A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C5D7A4C-CE17-6F67-F606-1EDD47CEDC6D}"/>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219189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11B09-F9C4-D49C-51B4-E176FD027F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A84A77-D953-2C09-E699-D57B053931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DF64FF-180C-D7FF-C416-32DC7CEFC21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B99BF17-8732-0250-6DFD-A0F5401342E3}"/>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4142777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3/20/2026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3/20/2026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3/20/2026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5.e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png"/><Relationship Id="rId7"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3.png"/><Relationship Id="rId4" Type="http://schemas.openxmlformats.org/officeDocument/2006/relationships/image" Target="../media/image36.png"/><Relationship Id="rId9"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47.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52.jpe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3.png"/><Relationship Id="rId7" Type="http://schemas.openxmlformats.org/officeDocument/2006/relationships/image" Target="../media/image56.emf"/><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30.png"/><Relationship Id="rId4" Type="http://schemas.openxmlformats.org/officeDocument/2006/relationships/image" Target="../media/image54.png"/><Relationship Id="rId9" Type="http://schemas.openxmlformats.org/officeDocument/2006/relationships/image" Target="../media/image58.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png"/><Relationship Id="rId7"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3.png"/><Relationship Id="rId4" Type="http://schemas.openxmlformats.org/officeDocument/2006/relationships/image" Target="../media/image60.png"/><Relationship Id="rId9" Type="http://schemas.openxmlformats.org/officeDocument/2006/relationships/image" Target="../media/image6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em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2.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hyperlink" Target="https://www.flickr.com/photos/thorntonsdigital/1230589356" TargetMode="External"/><Relationship Id="rId13"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22.png"/><Relationship Id="rId12"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hyperlink" Target="https://www.flickr.com/photos/thorntonsdigital/1230589356/" TargetMode="External"/><Relationship Id="rId5" Type="http://schemas.openxmlformats.org/officeDocument/2006/relationships/image" Target="../media/image20.png"/><Relationship Id="rId10" Type="http://schemas.openxmlformats.org/officeDocument/2006/relationships/hyperlink" Target="https://creativecommons.org/licenses/by-nd/2.0/deed.en" TargetMode="External"/><Relationship Id="rId4" Type="http://schemas.openxmlformats.org/officeDocument/2006/relationships/image" Target="../media/image19.png"/><Relationship Id="rId9" Type="http://schemas.openxmlformats.org/officeDocument/2006/relationships/hyperlink" Target="https://www.flickr.com/photos/thorntonsdigital/" TargetMode="External"/><Relationship Id="rId1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3.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Prehistoric Lincoln</a:t>
            </a:r>
          </a:p>
        </p:txBody>
      </p:sp>
      <p:pic>
        <p:nvPicPr>
          <p:cNvPr id="9" name="Title" descr="Prehistoric Lincoln">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266939"/>
            <a:ext cx="12191999" cy="4175393"/>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Who were the first people to live in Lincoln?</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442332"/>
            <a:ext cx="1523999" cy="1414225"/>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A69F829-C2F6-1CB9-FAEF-605A4A92095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5881F28-7DC0-5735-4FBA-4C090EDD111A}"/>
              </a:ext>
            </a:extLst>
          </p:cNvPr>
          <p:cNvSpPr>
            <a:spLocks noGrp="1"/>
          </p:cNvSpPr>
          <p:nvPr>
            <p:ph type="ctrTitle"/>
          </p:nvPr>
        </p:nvSpPr>
        <p:spPr>
          <a:xfrm>
            <a:off x="1524000" y="-1280448"/>
            <a:ext cx="9144000" cy="921925"/>
          </a:xfrm>
        </p:spPr>
        <p:txBody>
          <a:bodyPr/>
          <a:lstStyle/>
          <a:p>
            <a:r>
              <a:rPr lang="en-US" dirty="0"/>
              <a:t>Evidence discovered</a:t>
            </a:r>
          </a:p>
        </p:txBody>
      </p:sp>
      <p:sp>
        <p:nvSpPr>
          <p:cNvPr id="11" name="Slide Question">
            <a:extLst>
              <a:ext uri="{FF2B5EF4-FFF2-40B4-BE49-F238E27FC236}">
                <a16:creationId xmlns:a16="http://schemas.microsoft.com/office/drawing/2014/main" id="{C781F25C-6410-518E-87FB-2DC2881179CF}"/>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evidence was discovered from the Stone Age?</a:t>
            </a:r>
          </a:p>
        </p:txBody>
      </p:sp>
      <p:sp>
        <p:nvSpPr>
          <p:cNvPr id="8" name="Text ">
            <a:extLst>
              <a:ext uri="{FF2B5EF4-FFF2-40B4-BE49-F238E27FC236}">
                <a16:creationId xmlns:a16="http://schemas.microsoft.com/office/drawing/2014/main" id="{F2547D99-6471-B237-1F17-841E9ABBE241}"/>
              </a:ext>
            </a:extLst>
          </p:cNvPr>
          <p:cNvSpPr txBox="1"/>
          <p:nvPr/>
        </p:nvSpPr>
        <p:spPr>
          <a:xfrm>
            <a:off x="530162" y="574406"/>
            <a:ext cx="11288547" cy="2534027"/>
          </a:xfrm>
          <a:prstGeom prst="rect">
            <a:avLst/>
          </a:prstGeom>
          <a:noFill/>
        </p:spPr>
        <p:txBody>
          <a:bodyPr wrap="square">
            <a:spAutoFit/>
          </a:bodyPr>
          <a:lstStyle/>
          <a:p>
            <a:pPr>
              <a:lnSpc>
                <a:spcPct val="150000"/>
              </a:lnSpc>
            </a:pPr>
            <a:r>
              <a:rPr lang="en-GB" dirty="0">
                <a:latin typeface="Comic Sans MS" panose="030F0702030302020204" pitchFamily="66" charset="0"/>
              </a:rPr>
              <a:t>Several interesting Neolithic items found in the area include an unpolished stone axe found east of Canwick Hill, a flint arrowhead discovered on allotments near Earls Drive and a stone axe found at the Cow Paddle.</a:t>
            </a:r>
          </a:p>
          <a:p>
            <a:pPr>
              <a:lnSpc>
                <a:spcPct val="150000"/>
              </a:lnSpc>
            </a:pPr>
            <a:endParaRPr lang="en-GB" dirty="0">
              <a:latin typeface="Comic Sans MS" panose="030F0702030302020204" pitchFamily="66" charset="0"/>
            </a:endParaRPr>
          </a:p>
          <a:p>
            <a:pPr>
              <a:lnSpc>
                <a:spcPct val="150000"/>
              </a:lnSpc>
            </a:pPr>
            <a:r>
              <a:rPr lang="en-GB" dirty="0">
                <a:latin typeface="Comic Sans MS" panose="030F0702030302020204" pitchFamily="66" charset="0"/>
              </a:rPr>
              <a:t>Near Roaring Meg springs, a large collection of flint tools was also uncovered. These included cores (used to make blades), a borer, and a knife. </a:t>
            </a:r>
          </a:p>
        </p:txBody>
      </p:sp>
      <p:pic>
        <p:nvPicPr>
          <p:cNvPr id="17" name="Picture 16" descr="Unpolished stone axe&#10;">
            <a:extLst>
              <a:ext uri="{FF2B5EF4-FFF2-40B4-BE49-F238E27FC236}">
                <a16:creationId xmlns:a16="http://schemas.microsoft.com/office/drawing/2014/main" id="{D67A5E08-39BB-8932-E0D0-64A589C35C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5947" y="3158160"/>
            <a:ext cx="2582182" cy="3123358"/>
          </a:xfrm>
          <a:prstGeom prst="rect">
            <a:avLst/>
          </a:prstGeom>
        </p:spPr>
      </p:pic>
      <p:grpSp>
        <p:nvGrpSpPr>
          <p:cNvPr id="25" name="Caption" descr="unpolished stone axe&#10;">
            <a:extLst>
              <a:ext uri="{FF2B5EF4-FFF2-40B4-BE49-F238E27FC236}">
                <a16:creationId xmlns:a16="http://schemas.microsoft.com/office/drawing/2014/main" id="{B5661DDC-03E8-A0B8-2BEE-00A9A3151F7A}"/>
              </a:ext>
            </a:extLst>
          </p:cNvPr>
          <p:cNvGrpSpPr/>
          <p:nvPr/>
        </p:nvGrpSpPr>
        <p:grpSpPr>
          <a:xfrm>
            <a:off x="2285778" y="3383546"/>
            <a:ext cx="1968076" cy="800219"/>
            <a:chOff x="5005837" y="2417403"/>
            <a:chExt cx="1968076" cy="800219"/>
          </a:xfrm>
        </p:grpSpPr>
        <p:pic>
          <p:nvPicPr>
            <p:cNvPr id="26" name="Picture 25">
              <a:extLst>
                <a:ext uri="{FF2B5EF4-FFF2-40B4-BE49-F238E27FC236}">
                  <a16:creationId xmlns:a16="http://schemas.microsoft.com/office/drawing/2014/main" id="{C7C6BE6B-3F0C-4740-1EF4-7CE80C5D290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005837" y="2527156"/>
              <a:ext cx="350267" cy="248874"/>
            </a:xfrm>
            <a:prstGeom prst="rect">
              <a:avLst/>
            </a:prstGeom>
          </p:spPr>
        </p:pic>
        <p:sp>
          <p:nvSpPr>
            <p:cNvPr id="27" name="TextBox 26">
              <a:extLst>
                <a:ext uri="{FF2B5EF4-FFF2-40B4-BE49-F238E27FC236}">
                  <a16:creationId xmlns:a16="http://schemas.microsoft.com/office/drawing/2014/main" id="{4E11AE9F-F1C5-EAD2-C16D-734E837E1A8C}"/>
                </a:ext>
              </a:extLst>
            </p:cNvPr>
            <p:cNvSpPr txBox="1"/>
            <p:nvPr/>
          </p:nvSpPr>
          <p:spPr>
            <a:xfrm>
              <a:off x="5276103" y="2417403"/>
              <a:ext cx="1697810" cy="800219"/>
            </a:xfrm>
            <a:prstGeom prst="rect">
              <a:avLst/>
            </a:prstGeom>
            <a:noFill/>
          </p:spPr>
          <p:txBody>
            <a:bodyPr wrap="square">
              <a:spAutoFit/>
            </a:bodyPr>
            <a:lstStyle/>
            <a:p>
              <a:pPr>
                <a:lnSpc>
                  <a:spcPct val="150000"/>
                </a:lnSpc>
              </a:pPr>
              <a:r>
                <a:rPr lang="en-GB" sz="1600" dirty="0">
                  <a:latin typeface="Comic Sans MS" panose="030F0702030302020204" pitchFamily="66" charset="0"/>
                </a:rPr>
                <a:t>Unpolished stone axe</a:t>
              </a:r>
            </a:p>
          </p:txBody>
        </p:sp>
      </p:grpSp>
      <p:grpSp>
        <p:nvGrpSpPr>
          <p:cNvPr id="18" name="Caption" descr="Neolithic flint spear/javelin&#10;">
            <a:extLst>
              <a:ext uri="{FF2B5EF4-FFF2-40B4-BE49-F238E27FC236}">
                <a16:creationId xmlns:a16="http://schemas.microsoft.com/office/drawing/2014/main" id="{735E18C5-3F25-F95F-7E27-2B67779E4E14}"/>
              </a:ext>
            </a:extLst>
          </p:cNvPr>
          <p:cNvGrpSpPr/>
          <p:nvPr/>
        </p:nvGrpSpPr>
        <p:grpSpPr>
          <a:xfrm>
            <a:off x="4849702" y="3934431"/>
            <a:ext cx="2341454" cy="800219"/>
            <a:chOff x="5089192" y="2417403"/>
            <a:chExt cx="2341454" cy="800219"/>
          </a:xfrm>
        </p:grpSpPr>
        <p:pic>
          <p:nvPicPr>
            <p:cNvPr id="19" name="Picture 18">
              <a:extLst>
                <a:ext uri="{FF2B5EF4-FFF2-40B4-BE49-F238E27FC236}">
                  <a16:creationId xmlns:a16="http://schemas.microsoft.com/office/drawing/2014/main" id="{30AF74A4-BCDC-9FA5-EC71-5CF9C9DAF39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5038495" y="2510827"/>
              <a:ext cx="350267" cy="248874"/>
            </a:xfrm>
            <a:prstGeom prst="rect">
              <a:avLst/>
            </a:prstGeom>
          </p:spPr>
        </p:pic>
        <p:sp>
          <p:nvSpPr>
            <p:cNvPr id="20" name="TextBox 19">
              <a:extLst>
                <a:ext uri="{FF2B5EF4-FFF2-40B4-BE49-F238E27FC236}">
                  <a16:creationId xmlns:a16="http://schemas.microsoft.com/office/drawing/2014/main" id="{C8AF94F1-D7D1-9BB7-99E3-111A71041A3B}"/>
                </a:ext>
              </a:extLst>
            </p:cNvPr>
            <p:cNvSpPr txBox="1"/>
            <p:nvPr/>
          </p:nvSpPr>
          <p:spPr>
            <a:xfrm>
              <a:off x="5276103" y="2417403"/>
              <a:ext cx="2154543" cy="800219"/>
            </a:xfrm>
            <a:prstGeom prst="rect">
              <a:avLst/>
            </a:prstGeom>
            <a:noFill/>
          </p:spPr>
          <p:txBody>
            <a:bodyPr wrap="square">
              <a:spAutoFit/>
            </a:bodyPr>
            <a:lstStyle/>
            <a:p>
              <a:pPr>
                <a:lnSpc>
                  <a:spcPct val="150000"/>
                </a:lnSpc>
              </a:pPr>
              <a:r>
                <a:rPr lang="en-GB" sz="1600" dirty="0">
                  <a:latin typeface="Comic Sans MS" panose="030F0702030302020204" pitchFamily="66" charset="0"/>
                </a:rPr>
                <a:t>Neolithic flint spear/javelin</a:t>
              </a:r>
            </a:p>
          </p:txBody>
        </p:sp>
      </p:grpSp>
      <p:pic>
        <p:nvPicPr>
          <p:cNvPr id="10" name="Picture 9" descr="Neolithic flint spear/javelin&#10;">
            <a:extLst>
              <a:ext uri="{FF2B5EF4-FFF2-40B4-BE49-F238E27FC236}">
                <a16:creationId xmlns:a16="http://schemas.microsoft.com/office/drawing/2014/main" id="{6CFFA35E-C62D-443C-955B-2297D514307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718466">
            <a:off x="4198602" y="4826268"/>
            <a:ext cx="3496426" cy="1607228"/>
          </a:xfrm>
          <a:prstGeom prst="rect">
            <a:avLst/>
          </a:prstGeom>
        </p:spPr>
      </p:pic>
      <p:grpSp>
        <p:nvGrpSpPr>
          <p:cNvPr id="22" name="Caption" descr="Neolithic stone axe&#10;">
            <a:extLst>
              <a:ext uri="{FF2B5EF4-FFF2-40B4-BE49-F238E27FC236}">
                <a16:creationId xmlns:a16="http://schemas.microsoft.com/office/drawing/2014/main" id="{6B8A5906-A288-A257-C41B-61320FF88531}"/>
              </a:ext>
            </a:extLst>
          </p:cNvPr>
          <p:cNvGrpSpPr/>
          <p:nvPr/>
        </p:nvGrpSpPr>
        <p:grpSpPr>
          <a:xfrm>
            <a:off x="8449596" y="5006308"/>
            <a:ext cx="1836449" cy="800219"/>
            <a:chOff x="5089192" y="2417403"/>
            <a:chExt cx="1836449" cy="800219"/>
          </a:xfrm>
        </p:grpSpPr>
        <p:pic>
          <p:nvPicPr>
            <p:cNvPr id="23" name="Picture 22">
              <a:extLst>
                <a:ext uri="{FF2B5EF4-FFF2-40B4-BE49-F238E27FC236}">
                  <a16:creationId xmlns:a16="http://schemas.microsoft.com/office/drawing/2014/main" id="{8504C1E5-8FA9-D201-054A-53BD07A6B8D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38495" y="2510827"/>
              <a:ext cx="350267" cy="248874"/>
            </a:xfrm>
            <a:prstGeom prst="rect">
              <a:avLst/>
            </a:prstGeom>
          </p:spPr>
        </p:pic>
        <p:sp>
          <p:nvSpPr>
            <p:cNvPr id="24" name="TextBox 23">
              <a:extLst>
                <a:ext uri="{FF2B5EF4-FFF2-40B4-BE49-F238E27FC236}">
                  <a16:creationId xmlns:a16="http://schemas.microsoft.com/office/drawing/2014/main" id="{E24CA225-34BC-ADD6-05B3-A5E54DE4FEA9}"/>
                </a:ext>
              </a:extLst>
            </p:cNvPr>
            <p:cNvSpPr txBox="1"/>
            <p:nvPr/>
          </p:nvSpPr>
          <p:spPr>
            <a:xfrm>
              <a:off x="5276103" y="2417403"/>
              <a:ext cx="1649538" cy="800219"/>
            </a:xfrm>
            <a:prstGeom prst="rect">
              <a:avLst/>
            </a:prstGeom>
            <a:noFill/>
          </p:spPr>
          <p:txBody>
            <a:bodyPr wrap="square">
              <a:spAutoFit/>
            </a:bodyPr>
            <a:lstStyle/>
            <a:p>
              <a:pPr>
                <a:lnSpc>
                  <a:spcPct val="150000"/>
                </a:lnSpc>
              </a:pPr>
              <a:r>
                <a:rPr lang="en-GB" sz="1600" dirty="0">
                  <a:latin typeface="Comic Sans MS" panose="030F0702030302020204" pitchFamily="66" charset="0"/>
                </a:rPr>
                <a:t>Neolithic stone axe</a:t>
              </a:r>
            </a:p>
          </p:txBody>
        </p:sp>
      </p:grpSp>
      <p:pic>
        <p:nvPicPr>
          <p:cNvPr id="13" name="Picture 12" descr="Neolithic stone axe&#10;">
            <a:extLst>
              <a:ext uri="{FF2B5EF4-FFF2-40B4-BE49-F238E27FC236}">
                <a16:creationId xmlns:a16="http://schemas.microsoft.com/office/drawing/2014/main" id="{BAB0E075-9065-F1B3-FA85-1F4CAF5A9E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78965">
            <a:off x="8352520" y="3278679"/>
            <a:ext cx="3390900" cy="2006600"/>
          </a:xfrm>
          <a:prstGeom prst="rect">
            <a:avLst/>
          </a:prstGeom>
        </p:spPr>
      </p:pic>
      <p:pic>
        <p:nvPicPr>
          <p:cNvPr id="6" name="Logo">
            <a:extLst>
              <a:ext uri="{FF2B5EF4-FFF2-40B4-BE49-F238E27FC236}">
                <a16:creationId xmlns:a16="http://schemas.microsoft.com/office/drawing/2014/main" id="{4E475703-BC6B-B96D-E768-64D9D2F8CE65}"/>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68000" y="5443775"/>
            <a:ext cx="1523999" cy="1414225"/>
          </a:xfrm>
          <a:prstGeom prst="rect">
            <a:avLst/>
          </a:prstGeom>
        </p:spPr>
      </p:pic>
    </p:spTree>
    <p:extLst>
      <p:ext uri="{BB962C8B-B14F-4D97-AF65-F5344CB8AC3E}">
        <p14:creationId xmlns:p14="http://schemas.microsoft.com/office/powerpoint/2010/main" val="20431511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4DD56C4-BFB2-745F-E923-802E3B9CC7F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284DF98-F226-BD39-1723-37F17A17435C}"/>
              </a:ext>
            </a:extLst>
          </p:cNvPr>
          <p:cNvSpPr>
            <a:spLocks noGrp="1"/>
          </p:cNvSpPr>
          <p:nvPr>
            <p:ph type="ctrTitle"/>
          </p:nvPr>
        </p:nvSpPr>
        <p:spPr>
          <a:xfrm>
            <a:off x="1524000" y="-1280448"/>
            <a:ext cx="9144000" cy="921925"/>
          </a:xfrm>
        </p:spPr>
        <p:txBody>
          <a:bodyPr/>
          <a:lstStyle/>
          <a:p>
            <a:r>
              <a:rPr lang="en-US" dirty="0"/>
              <a:t>Ritual and ceremony</a:t>
            </a:r>
          </a:p>
        </p:txBody>
      </p:sp>
      <p:sp>
        <p:nvSpPr>
          <p:cNvPr id="11" name="Slide Question">
            <a:extLst>
              <a:ext uri="{FF2B5EF4-FFF2-40B4-BE49-F238E27FC236}">
                <a16:creationId xmlns:a16="http://schemas.microsoft.com/office/drawing/2014/main" id="{089BC47A-F93C-6C56-140B-C55B62D0554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evidence was discovered from the Stone Age?</a:t>
            </a:r>
          </a:p>
        </p:txBody>
      </p:sp>
      <p:sp>
        <p:nvSpPr>
          <p:cNvPr id="7" name="Title">
            <a:extLst>
              <a:ext uri="{FF2B5EF4-FFF2-40B4-BE49-F238E27FC236}">
                <a16:creationId xmlns:a16="http://schemas.microsoft.com/office/drawing/2014/main" id="{4925FADE-5101-C4B0-7D07-76754656D360}"/>
              </a:ext>
            </a:extLst>
          </p:cNvPr>
          <p:cNvSpPr txBox="1">
            <a:spLocks/>
          </p:cNvSpPr>
          <p:nvPr/>
        </p:nvSpPr>
        <p:spPr>
          <a:xfrm>
            <a:off x="494269" y="315757"/>
            <a:ext cx="91440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Signs of Ritual and Ceremony </a:t>
            </a:r>
          </a:p>
        </p:txBody>
      </p:sp>
      <p:sp>
        <p:nvSpPr>
          <p:cNvPr id="8" name="Text ">
            <a:extLst>
              <a:ext uri="{FF2B5EF4-FFF2-40B4-BE49-F238E27FC236}">
                <a16:creationId xmlns:a16="http://schemas.microsoft.com/office/drawing/2014/main" id="{9B28E05F-6020-5C2E-C296-32D6CCAFB56D}"/>
              </a:ext>
            </a:extLst>
          </p:cNvPr>
          <p:cNvSpPr txBox="1"/>
          <p:nvPr/>
        </p:nvSpPr>
        <p:spPr>
          <a:xfrm>
            <a:off x="494269" y="1200507"/>
            <a:ext cx="10173732" cy="1159485"/>
          </a:xfrm>
          <a:prstGeom prst="rect">
            <a:avLst/>
          </a:prstGeom>
          <a:noFill/>
        </p:spPr>
        <p:txBody>
          <a:bodyPr wrap="square">
            <a:spAutoFit/>
          </a:bodyPr>
          <a:lstStyle/>
          <a:p>
            <a:pPr>
              <a:lnSpc>
                <a:spcPct val="150000"/>
              </a:lnSpc>
            </a:pPr>
            <a:r>
              <a:rPr lang="en-GB" sz="1600" dirty="0">
                <a:latin typeface="Comic Sans MS" panose="030F0702030302020204" pitchFamily="66" charset="0"/>
              </a:rPr>
              <a:t>Near to Roaring Meg, archaeologists also found a ring ditch – a circular mark in the ground that shows the location of a barrow or burial mound. These are linked to burials from the Neolithic to the Bronze Age. </a:t>
            </a:r>
          </a:p>
        </p:txBody>
      </p:sp>
      <p:pic>
        <p:nvPicPr>
          <p:cNvPr id="6" name="Logo">
            <a:extLst>
              <a:ext uri="{FF2B5EF4-FFF2-40B4-BE49-F238E27FC236}">
                <a16:creationId xmlns:a16="http://schemas.microsoft.com/office/drawing/2014/main" id="{1D724A46-EC4F-ED3D-5582-E41C37B1CBD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21654"/>
            <a:ext cx="1523999" cy="1414225"/>
          </a:xfrm>
          <a:prstGeom prst="rect">
            <a:avLst/>
          </a:prstGeom>
        </p:spPr>
      </p:pic>
      <p:grpSp>
        <p:nvGrpSpPr>
          <p:cNvPr id="19" name="Group 18" descr="An aerial photo of a field.">
            <a:extLst>
              <a:ext uri="{FF2B5EF4-FFF2-40B4-BE49-F238E27FC236}">
                <a16:creationId xmlns:a16="http://schemas.microsoft.com/office/drawing/2014/main" id="{B700D52E-321B-699F-D779-3B4B12DC9E87}"/>
              </a:ext>
            </a:extLst>
          </p:cNvPr>
          <p:cNvGrpSpPr/>
          <p:nvPr/>
        </p:nvGrpSpPr>
        <p:grpSpPr>
          <a:xfrm>
            <a:off x="494268" y="2770828"/>
            <a:ext cx="2896849" cy="2481932"/>
            <a:chOff x="494268" y="2637979"/>
            <a:chExt cx="3265724" cy="2797973"/>
          </a:xfrm>
        </p:grpSpPr>
        <p:pic>
          <p:nvPicPr>
            <p:cNvPr id="13" name="Picture 12">
              <a:extLst>
                <a:ext uri="{FF2B5EF4-FFF2-40B4-BE49-F238E27FC236}">
                  <a16:creationId xmlns:a16="http://schemas.microsoft.com/office/drawing/2014/main" id="{E1200C78-A629-C162-C380-EE152BB7B39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22518" y="2637979"/>
              <a:ext cx="3237474" cy="2797973"/>
            </a:xfrm>
            <a:prstGeom prst="rect">
              <a:avLst/>
            </a:prstGeom>
            <a:ln w="28575">
              <a:solidFill>
                <a:schemeClr val="tx1"/>
              </a:solidFill>
            </a:ln>
          </p:spPr>
        </p:pic>
        <p:sp>
          <p:nvSpPr>
            <p:cNvPr id="17" name="TextBox 16">
              <a:extLst>
                <a:ext uri="{FF2B5EF4-FFF2-40B4-BE49-F238E27FC236}">
                  <a16:creationId xmlns:a16="http://schemas.microsoft.com/office/drawing/2014/main" id="{9419BF89-3051-7219-C701-463DA4A283DF}"/>
                </a:ext>
              </a:extLst>
            </p:cNvPr>
            <p:cNvSpPr txBox="1"/>
            <p:nvPr/>
          </p:nvSpPr>
          <p:spPr>
            <a:xfrm>
              <a:off x="494268" y="5139824"/>
              <a:ext cx="3237473" cy="261610"/>
            </a:xfrm>
            <a:prstGeom prst="rect">
              <a:avLst/>
            </a:prstGeom>
            <a:noFill/>
          </p:spPr>
          <p:txBody>
            <a:bodyPr wrap="square" lIns="91440" tIns="45720" rIns="91440" bIns="45720" anchor="t">
              <a:spAutoFit/>
            </a:bodyPr>
            <a:lstStyle/>
            <a:p>
              <a:r>
                <a:rPr lang="en-GB" sz="1050" b="0" i="0" dirty="0">
                  <a:solidFill>
                    <a:srgbClr val="353535"/>
                  </a:solidFill>
                  <a:effectLst/>
                  <a:latin typeface="Source Sans Pro"/>
                  <a:ea typeface="Source Sans Pro"/>
                </a:rPr>
                <a:t>© Historic England Archive </a:t>
              </a:r>
              <a:r>
                <a:rPr lang="en-GB" sz="1050" dirty="0">
                  <a:solidFill>
                    <a:srgbClr val="353535"/>
                  </a:solidFill>
                  <a:latin typeface="Source Sans Pro"/>
                  <a:ea typeface="Source Sans Pro"/>
                </a:rPr>
                <a:t>Ref: </a:t>
              </a:r>
              <a:r>
                <a:rPr lang="en-GB" sz="1050" dirty="0">
                  <a:solidFill>
                    <a:srgbClr val="353535"/>
                  </a:solidFill>
                  <a:latin typeface="Source Sans Pro"/>
                  <a:ea typeface="Source Sans Pro"/>
                  <a:cs typeface="+mn-lt"/>
                </a:rPr>
                <a:t>33847_017</a:t>
              </a:r>
              <a:endParaRPr lang="en-GB" sz="1050" b="0" i="0" dirty="0">
                <a:solidFill>
                  <a:srgbClr val="353535"/>
                </a:solidFill>
                <a:effectLst/>
                <a:latin typeface="Source Sans Pro"/>
                <a:ea typeface="Source Sans Pro"/>
                <a:cs typeface="+mn-lt"/>
              </a:endParaRPr>
            </a:p>
          </p:txBody>
        </p:sp>
      </p:grpSp>
      <p:sp>
        <p:nvSpPr>
          <p:cNvPr id="15" name="Right Arrow 14" descr="Arrow pointing from the field to the barrow">
            <a:extLst>
              <a:ext uri="{FF2B5EF4-FFF2-40B4-BE49-F238E27FC236}">
                <a16:creationId xmlns:a16="http://schemas.microsoft.com/office/drawing/2014/main" id="{99CD156E-8F97-A84C-2914-E756E8DA63CC}"/>
              </a:ext>
            </a:extLst>
          </p:cNvPr>
          <p:cNvSpPr/>
          <p:nvPr/>
        </p:nvSpPr>
        <p:spPr>
          <a:xfrm>
            <a:off x="3553885" y="3471888"/>
            <a:ext cx="1173683" cy="776565"/>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descr="A depiction of burial mounds on a field with the sun shining down in the distance and birds flying over. A group of people is gathered around a mound that is being constructed.">
            <a:extLst>
              <a:ext uri="{FF2B5EF4-FFF2-40B4-BE49-F238E27FC236}">
                <a16:creationId xmlns:a16="http://schemas.microsoft.com/office/drawing/2014/main" id="{F2D7C5B3-8633-AE38-9D3C-3E1B2C703FB8}"/>
              </a:ext>
            </a:extLst>
          </p:cNvPr>
          <p:cNvGrpSpPr/>
          <p:nvPr/>
        </p:nvGrpSpPr>
        <p:grpSpPr>
          <a:xfrm>
            <a:off x="4899209" y="2713171"/>
            <a:ext cx="6732736" cy="2478490"/>
            <a:chOff x="1442535" y="2524233"/>
            <a:chExt cx="9738084" cy="3584834"/>
          </a:xfrm>
        </p:grpSpPr>
        <p:pic>
          <p:nvPicPr>
            <p:cNvPr id="10" name="Picture 9">
              <a:extLst>
                <a:ext uri="{FF2B5EF4-FFF2-40B4-BE49-F238E27FC236}">
                  <a16:creationId xmlns:a16="http://schemas.microsoft.com/office/drawing/2014/main" id="{CBE40645-9E3E-0239-5164-B523204C864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442535" y="2524233"/>
              <a:ext cx="9738084" cy="3581451"/>
            </a:xfrm>
            <a:prstGeom prst="rect">
              <a:avLst/>
            </a:prstGeom>
            <a:ln w="28575">
              <a:solidFill>
                <a:schemeClr val="tx1"/>
              </a:solidFill>
            </a:ln>
          </p:spPr>
        </p:pic>
        <p:sp>
          <p:nvSpPr>
            <p:cNvPr id="12" name="TextBox 11">
              <a:extLst>
                <a:ext uri="{FF2B5EF4-FFF2-40B4-BE49-F238E27FC236}">
                  <a16:creationId xmlns:a16="http://schemas.microsoft.com/office/drawing/2014/main" id="{9B3F9ADE-25D0-4519-6C56-30CA328379C6}"/>
                </a:ext>
              </a:extLst>
            </p:cNvPr>
            <p:cNvSpPr txBox="1"/>
            <p:nvPr/>
          </p:nvSpPr>
          <p:spPr>
            <a:xfrm>
              <a:off x="1442535" y="5844075"/>
              <a:ext cx="4123296" cy="264992"/>
            </a:xfrm>
            <a:prstGeom prst="rect">
              <a:avLst/>
            </a:prstGeom>
            <a:noFill/>
            <a:ln w="28575">
              <a:noFill/>
            </a:ln>
          </p:spPr>
          <p:txBody>
            <a:bodyPr wrap="square" lIns="91440" tIns="45720" rIns="91440" bIns="45720" rtlCol="0" anchor="t">
              <a:spAutoFit/>
            </a:bodyPr>
            <a:lstStyle/>
            <a:p>
              <a:r>
                <a:rPr lang="en-GB" sz="1050" dirty="0">
                  <a:solidFill>
                    <a:srgbClr val="CCBAAD"/>
                  </a:solidFill>
                </a:rPr>
                <a:t>© Historic England Archive Ref: </a:t>
              </a:r>
              <a:r>
                <a:rPr lang="en-GB" sz="1050" dirty="0">
                  <a:solidFill>
                    <a:srgbClr val="CCBAAD"/>
                  </a:solidFill>
                  <a:latin typeface="Calibri"/>
                  <a:ea typeface="Calibri"/>
                  <a:cs typeface="Calibri"/>
                </a:rPr>
                <a:t>IC095/081</a:t>
              </a:r>
            </a:p>
          </p:txBody>
        </p:sp>
      </p:grpSp>
      <p:sp>
        <p:nvSpPr>
          <p:cNvPr id="23" name="Rounded Rectangle 22">
            <a:hlinkClick r:id="" action="ppaction://hlinkshowjump?jump=nextslide"/>
            <a:extLst>
              <a:ext uri="{FF2B5EF4-FFF2-40B4-BE49-F238E27FC236}">
                <a16:creationId xmlns:a16="http://schemas.microsoft.com/office/drawing/2014/main" id="{A972C7DA-4BCF-30B4-E073-51BDABC071ED}"/>
              </a:ext>
              <a:ext uri="{C183D7F6-B498-43B3-948B-1728B52AA6E4}">
                <adec:decorative xmlns:adec="http://schemas.microsoft.com/office/drawing/2017/decorative" val="1"/>
              </a:ext>
            </a:extLst>
          </p:cNvPr>
          <p:cNvSpPr/>
          <p:nvPr/>
        </p:nvSpPr>
        <p:spPr>
          <a:xfrm>
            <a:off x="2841168" y="5559168"/>
            <a:ext cx="5763987" cy="618358"/>
          </a:xfrm>
          <a:prstGeom prst="roundRect">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
            <a:hlinkClick r:id="" action="ppaction://hlinkshowjump?jump=nextslide"/>
            <a:extLst>
              <a:ext uri="{FF2B5EF4-FFF2-40B4-BE49-F238E27FC236}">
                <a16:creationId xmlns:a16="http://schemas.microsoft.com/office/drawing/2014/main" id="{73299832-2C38-3085-4900-64B3FC02B7E1}"/>
              </a:ext>
            </a:extLst>
          </p:cNvPr>
          <p:cNvSpPr txBox="1"/>
          <p:nvPr/>
        </p:nvSpPr>
        <p:spPr>
          <a:xfrm>
            <a:off x="2796088" y="5606208"/>
            <a:ext cx="5890712" cy="461858"/>
          </a:xfrm>
          <a:prstGeom prst="rect">
            <a:avLst/>
          </a:prstGeom>
          <a:noFill/>
        </p:spPr>
        <p:txBody>
          <a:bodyPr wrap="square">
            <a:spAutoFit/>
          </a:bodyPr>
          <a:lstStyle/>
          <a:p>
            <a:pPr algn="ctr">
              <a:lnSpc>
                <a:spcPct val="150000"/>
              </a:lnSpc>
            </a:pPr>
            <a:r>
              <a:rPr lang="en-GB" dirty="0">
                <a:solidFill>
                  <a:schemeClr val="bg1"/>
                </a:solidFill>
                <a:latin typeface="Comic Sans MS" panose="030F0702030302020204" pitchFamily="66" charset="0"/>
              </a:rPr>
              <a:t>What are Round Barrows? </a:t>
            </a:r>
            <a:r>
              <a:rPr lang="en-GB" b="1" dirty="0">
                <a:solidFill>
                  <a:schemeClr val="bg1"/>
                </a:solidFill>
                <a:latin typeface="Comic Sans MS" panose="030F0702030302020204" pitchFamily="66" charset="0"/>
              </a:rPr>
              <a:t>Discover more here!</a:t>
            </a:r>
            <a:endParaRPr lang="en-GB" dirty="0">
              <a:solidFill>
                <a:schemeClr val="bg1"/>
              </a:solidFill>
              <a:latin typeface="Comic Sans MS" panose="030F0702030302020204" pitchFamily="66" charset="0"/>
            </a:endParaRPr>
          </a:p>
        </p:txBody>
      </p:sp>
      <p:pic>
        <p:nvPicPr>
          <p:cNvPr id="18" name="Picture 17" descr="A drawing of an archeologist">
            <a:extLst>
              <a:ext uri="{FF2B5EF4-FFF2-40B4-BE49-F238E27FC236}">
                <a16:creationId xmlns:a16="http://schemas.microsoft.com/office/drawing/2014/main" id="{2F3482DA-906E-0BCC-8354-26C07A11208F}"/>
              </a:ext>
            </a:extLst>
          </p:cNvPr>
          <p:cNvPicPr>
            <a:picLocks noChangeAspect="1"/>
          </p:cNvPicPr>
          <p:nvPr/>
        </p:nvPicPr>
        <p:blipFill>
          <a:blip r:embed="rId7"/>
          <a:stretch>
            <a:fillRect/>
          </a:stretch>
        </p:blipFill>
        <p:spPr>
          <a:xfrm>
            <a:off x="9086433" y="3640368"/>
            <a:ext cx="3577014" cy="6858000"/>
          </a:xfrm>
          <a:prstGeom prst="rect">
            <a:avLst/>
          </a:prstGeom>
        </p:spPr>
      </p:pic>
    </p:spTree>
    <p:extLst>
      <p:ext uri="{BB962C8B-B14F-4D97-AF65-F5344CB8AC3E}">
        <p14:creationId xmlns:p14="http://schemas.microsoft.com/office/powerpoint/2010/main" val="12778552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1000"/>
                                        <p:tgtEl>
                                          <p:spTgt spid="15"/>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3500"/>
                            </p:stCondLst>
                            <p:childTnLst>
                              <p:par>
                                <p:cTn id="25" presetID="2" presetClass="entr" presetSubtype="2" decel="5000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1+#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4500"/>
                            </p:stCondLst>
                            <p:childTnLst>
                              <p:par>
                                <p:cTn id="30" presetID="2" presetClass="entr" presetSubtype="4" decel="5000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1000" fill="hold"/>
                                        <p:tgtEl>
                                          <p:spTgt spid="23"/>
                                        </p:tgtEl>
                                        <p:attrNameLst>
                                          <p:attrName>ppt_x</p:attrName>
                                        </p:attrNameLst>
                                      </p:cBhvr>
                                      <p:tavLst>
                                        <p:tav tm="0">
                                          <p:val>
                                            <p:strVal val="#ppt_x"/>
                                          </p:val>
                                        </p:tav>
                                        <p:tav tm="100000">
                                          <p:val>
                                            <p:strVal val="#ppt_x"/>
                                          </p:val>
                                        </p:tav>
                                      </p:tavLst>
                                    </p:anim>
                                    <p:anim calcmode="lin" valueType="num">
                                      <p:cBhvr additive="base">
                                        <p:cTn id="33" dur="10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decel="5000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ppt_x"/>
                                          </p:val>
                                        </p:tav>
                                        <p:tav tm="100000">
                                          <p:val>
                                            <p:strVal val="#ppt_x"/>
                                          </p:val>
                                        </p:tav>
                                      </p:tavLst>
                                    </p:anim>
                                    <p:anim calcmode="lin" valueType="num">
                                      <p:cBhvr additive="base">
                                        <p:cTn id="3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5" grpId="0" animBg="1"/>
      <p:bldP spid="23" grpId="0" animBg="1"/>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B2213A0-EA70-CE7D-B2BE-C8490594CA6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BB89294-1A42-F05C-4A9F-83260D642B07}"/>
              </a:ext>
            </a:extLst>
          </p:cNvPr>
          <p:cNvSpPr>
            <a:spLocks noGrp="1"/>
          </p:cNvSpPr>
          <p:nvPr>
            <p:ph type="ctrTitle"/>
          </p:nvPr>
        </p:nvSpPr>
        <p:spPr>
          <a:xfrm>
            <a:off x="1524000" y="-1280448"/>
            <a:ext cx="9144000" cy="921925"/>
          </a:xfrm>
        </p:spPr>
        <p:txBody>
          <a:bodyPr/>
          <a:lstStyle/>
          <a:p>
            <a:r>
              <a:rPr lang="en-US" dirty="0"/>
              <a:t>Round Barrow</a:t>
            </a:r>
          </a:p>
        </p:txBody>
      </p:sp>
      <p:sp>
        <p:nvSpPr>
          <p:cNvPr id="7" name="Title">
            <a:extLst>
              <a:ext uri="{FF2B5EF4-FFF2-40B4-BE49-F238E27FC236}">
                <a16:creationId xmlns:a16="http://schemas.microsoft.com/office/drawing/2014/main" id="{BAC41107-15EE-D931-BD9E-9F60BB7874DB}"/>
              </a:ext>
            </a:extLst>
          </p:cNvPr>
          <p:cNvSpPr txBox="1">
            <a:spLocks/>
          </p:cNvSpPr>
          <p:nvPr/>
        </p:nvSpPr>
        <p:spPr>
          <a:xfrm>
            <a:off x="1752600" y="337430"/>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latin typeface="Superclarendon Rg" panose="02060605060000020003" pitchFamily="18" charset="77"/>
              </a:rPr>
              <a:t>What are Round Barrows?</a:t>
            </a:r>
          </a:p>
        </p:txBody>
      </p:sp>
      <p:sp>
        <p:nvSpPr>
          <p:cNvPr id="8" name="Text ">
            <a:extLst>
              <a:ext uri="{FF2B5EF4-FFF2-40B4-BE49-F238E27FC236}">
                <a16:creationId xmlns:a16="http://schemas.microsoft.com/office/drawing/2014/main" id="{3AB39688-0DE2-E419-1E54-3E7341393AEE}"/>
              </a:ext>
            </a:extLst>
          </p:cNvPr>
          <p:cNvSpPr txBox="1"/>
          <p:nvPr/>
        </p:nvSpPr>
        <p:spPr>
          <a:xfrm>
            <a:off x="3033404" y="1141235"/>
            <a:ext cx="6125192" cy="461858"/>
          </a:xfrm>
          <a:prstGeom prst="rect">
            <a:avLst/>
          </a:prstGeom>
          <a:noFill/>
        </p:spPr>
        <p:txBody>
          <a:bodyPr wrap="square">
            <a:spAutoFit/>
          </a:bodyPr>
          <a:lstStyle/>
          <a:p>
            <a:pPr algn="ctr">
              <a:lnSpc>
                <a:spcPct val="150000"/>
              </a:lnSpc>
            </a:pPr>
            <a:r>
              <a:rPr lang="en-GB" dirty="0">
                <a:latin typeface="Comic Sans MS" panose="030F0702030302020204" pitchFamily="66" charset="0"/>
              </a:rPr>
              <a:t>Stages of a round barrow</a:t>
            </a:r>
          </a:p>
        </p:txBody>
      </p:sp>
      <p:grpSp>
        <p:nvGrpSpPr>
          <p:cNvPr id="9" name="Group 8" descr="A group of people digging a hole in a field.">
            <a:extLst>
              <a:ext uri="{FF2B5EF4-FFF2-40B4-BE49-F238E27FC236}">
                <a16:creationId xmlns:a16="http://schemas.microsoft.com/office/drawing/2014/main" id="{7974C7A6-D2FC-AD3B-2217-D5A397FE2467}"/>
              </a:ext>
            </a:extLst>
          </p:cNvPr>
          <p:cNvGrpSpPr/>
          <p:nvPr/>
        </p:nvGrpSpPr>
        <p:grpSpPr>
          <a:xfrm>
            <a:off x="420075" y="1677880"/>
            <a:ext cx="3743978" cy="2303078"/>
            <a:chOff x="174399" y="1511567"/>
            <a:chExt cx="4025900" cy="2476500"/>
          </a:xfrm>
        </p:grpSpPr>
        <p:pic>
          <p:nvPicPr>
            <p:cNvPr id="10" name="Picture 9">
              <a:extLst>
                <a:ext uri="{FF2B5EF4-FFF2-40B4-BE49-F238E27FC236}">
                  <a16:creationId xmlns:a16="http://schemas.microsoft.com/office/drawing/2014/main" id="{E3F9E178-9B1F-4981-C5D6-1940C98EC8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4399" y="1511567"/>
              <a:ext cx="4025900" cy="2476500"/>
            </a:xfrm>
            <a:prstGeom prst="rect">
              <a:avLst/>
            </a:prstGeom>
          </p:spPr>
        </p:pic>
        <p:sp>
          <p:nvSpPr>
            <p:cNvPr id="12" name="TextBox 11">
              <a:extLst>
                <a:ext uri="{FF2B5EF4-FFF2-40B4-BE49-F238E27FC236}">
                  <a16:creationId xmlns:a16="http://schemas.microsoft.com/office/drawing/2014/main" id="{891DF868-C342-22C2-8F68-F0D0696FD58E}"/>
                </a:ext>
              </a:extLst>
            </p:cNvPr>
            <p:cNvSpPr txBox="1"/>
            <p:nvPr/>
          </p:nvSpPr>
          <p:spPr>
            <a:xfrm>
              <a:off x="1029336" y="1637002"/>
              <a:ext cx="2283662" cy="346249"/>
            </a:xfrm>
            <a:prstGeom prst="rect">
              <a:avLst/>
            </a:prstGeom>
            <a:noFill/>
          </p:spPr>
          <p:txBody>
            <a:bodyPr wrap="square">
              <a:spAutoFit/>
            </a:bodyPr>
            <a:lstStyle/>
            <a:p>
              <a:pPr algn="ctr">
                <a:lnSpc>
                  <a:spcPct val="150000"/>
                </a:lnSpc>
              </a:pPr>
              <a:r>
                <a:rPr lang="en-GB" sz="1100" dirty="0">
                  <a:latin typeface="Comic Sans MS" panose="030F0702030302020204" pitchFamily="66" charset="0"/>
                </a:rPr>
                <a:t>1. Digging the first hole.</a:t>
              </a:r>
            </a:p>
          </p:txBody>
        </p:sp>
      </p:grpSp>
      <p:grpSp>
        <p:nvGrpSpPr>
          <p:cNvPr id="13" name="Group 12" descr="A small hut being placed in a hole in the ground.">
            <a:extLst>
              <a:ext uri="{FF2B5EF4-FFF2-40B4-BE49-F238E27FC236}">
                <a16:creationId xmlns:a16="http://schemas.microsoft.com/office/drawing/2014/main" id="{DA87C1B5-DBB7-0586-2543-D54EF19EF3A5}"/>
              </a:ext>
            </a:extLst>
          </p:cNvPr>
          <p:cNvGrpSpPr/>
          <p:nvPr/>
        </p:nvGrpSpPr>
        <p:grpSpPr>
          <a:xfrm>
            <a:off x="4224012" y="1677880"/>
            <a:ext cx="3743978" cy="2303078"/>
            <a:chOff x="4072370" y="1513326"/>
            <a:chExt cx="4025900" cy="2476500"/>
          </a:xfrm>
        </p:grpSpPr>
        <p:pic>
          <p:nvPicPr>
            <p:cNvPr id="15" name="Picture 14">
              <a:extLst>
                <a:ext uri="{FF2B5EF4-FFF2-40B4-BE49-F238E27FC236}">
                  <a16:creationId xmlns:a16="http://schemas.microsoft.com/office/drawing/2014/main" id="{983949DF-F01A-E88C-5D8B-5C7BD3BD719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72370" y="1513326"/>
              <a:ext cx="4025900" cy="2476500"/>
            </a:xfrm>
            <a:prstGeom prst="rect">
              <a:avLst/>
            </a:prstGeom>
          </p:spPr>
        </p:pic>
        <p:sp>
          <p:nvSpPr>
            <p:cNvPr id="17" name="TextBox 16">
              <a:extLst>
                <a:ext uri="{FF2B5EF4-FFF2-40B4-BE49-F238E27FC236}">
                  <a16:creationId xmlns:a16="http://schemas.microsoft.com/office/drawing/2014/main" id="{839F5B87-1B3B-BE67-44B9-F0CE9A93FA99}"/>
                </a:ext>
              </a:extLst>
            </p:cNvPr>
            <p:cNvSpPr txBox="1"/>
            <p:nvPr/>
          </p:nvSpPr>
          <p:spPr>
            <a:xfrm>
              <a:off x="4337313" y="1661454"/>
              <a:ext cx="3496015" cy="346249"/>
            </a:xfrm>
            <a:prstGeom prst="rect">
              <a:avLst/>
            </a:prstGeom>
            <a:noFill/>
          </p:spPr>
          <p:txBody>
            <a:bodyPr wrap="square">
              <a:spAutoFit/>
            </a:bodyPr>
            <a:lstStyle/>
            <a:p>
              <a:pPr algn="ctr">
                <a:lnSpc>
                  <a:spcPct val="150000"/>
                </a:lnSpc>
              </a:pPr>
              <a:r>
                <a:rPr lang="en-GB" sz="1100" dirty="0">
                  <a:latin typeface="Comic Sans MS" panose="030F0702030302020204" pitchFamily="66" charset="0"/>
                </a:rPr>
                <a:t>2. Making a place for the first burial.</a:t>
              </a:r>
            </a:p>
          </p:txBody>
        </p:sp>
      </p:grpSp>
      <p:grpSp>
        <p:nvGrpSpPr>
          <p:cNvPr id="18" name="Group 17" descr="A body crouched facing downwards on the floor.">
            <a:extLst>
              <a:ext uri="{FF2B5EF4-FFF2-40B4-BE49-F238E27FC236}">
                <a16:creationId xmlns:a16="http://schemas.microsoft.com/office/drawing/2014/main" id="{F6998535-BE9C-6A0E-2E25-634EF056057B}"/>
              </a:ext>
            </a:extLst>
          </p:cNvPr>
          <p:cNvGrpSpPr/>
          <p:nvPr/>
        </p:nvGrpSpPr>
        <p:grpSpPr>
          <a:xfrm>
            <a:off x="8027948" y="1677880"/>
            <a:ext cx="3743978" cy="2303078"/>
            <a:chOff x="7984196" y="1495904"/>
            <a:chExt cx="4025900" cy="2476500"/>
          </a:xfrm>
        </p:grpSpPr>
        <p:pic>
          <p:nvPicPr>
            <p:cNvPr id="19" name="Picture 18">
              <a:extLst>
                <a:ext uri="{FF2B5EF4-FFF2-40B4-BE49-F238E27FC236}">
                  <a16:creationId xmlns:a16="http://schemas.microsoft.com/office/drawing/2014/main" id="{F4B609B3-C5C2-23CB-BBFF-0EE600F139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84196" y="1495904"/>
              <a:ext cx="4025900" cy="2476500"/>
            </a:xfrm>
            <a:prstGeom prst="rect">
              <a:avLst/>
            </a:prstGeom>
          </p:spPr>
        </p:pic>
        <p:sp>
          <p:nvSpPr>
            <p:cNvPr id="20" name="TextBox 19">
              <a:extLst>
                <a:ext uri="{FF2B5EF4-FFF2-40B4-BE49-F238E27FC236}">
                  <a16:creationId xmlns:a16="http://schemas.microsoft.com/office/drawing/2014/main" id="{97F51F85-D6E2-5096-7017-1F742581B7BD}"/>
                </a:ext>
              </a:extLst>
            </p:cNvPr>
            <p:cNvSpPr txBox="1"/>
            <p:nvPr/>
          </p:nvSpPr>
          <p:spPr>
            <a:xfrm>
              <a:off x="8371742" y="1623439"/>
              <a:ext cx="3250809" cy="623248"/>
            </a:xfrm>
            <a:prstGeom prst="rect">
              <a:avLst/>
            </a:prstGeom>
            <a:noFill/>
          </p:spPr>
          <p:txBody>
            <a:bodyPr wrap="square">
              <a:spAutoFit/>
            </a:bodyPr>
            <a:lstStyle/>
            <a:p>
              <a:pPr algn="ctr">
                <a:lnSpc>
                  <a:spcPct val="150000"/>
                </a:lnSpc>
              </a:pPr>
              <a:r>
                <a:rPr lang="en-GB" sz="1100" dirty="0">
                  <a:latin typeface="Comic Sans MS" panose="030F0702030302020204" pitchFamily="66" charset="0"/>
                </a:rPr>
                <a:t>3. Placing the first burial, usually crouched and facing downwards.</a:t>
              </a:r>
            </a:p>
          </p:txBody>
        </p:sp>
      </p:grpSp>
      <p:grpSp>
        <p:nvGrpSpPr>
          <p:cNvPr id="22" name="Group 21" descr="People burying the hut in the ground with dirt.">
            <a:extLst>
              <a:ext uri="{FF2B5EF4-FFF2-40B4-BE49-F238E27FC236}">
                <a16:creationId xmlns:a16="http://schemas.microsoft.com/office/drawing/2014/main" id="{26BA4A93-4775-3B72-7A3A-DC7273D30A6A}"/>
              </a:ext>
            </a:extLst>
          </p:cNvPr>
          <p:cNvGrpSpPr/>
          <p:nvPr/>
        </p:nvGrpSpPr>
        <p:grpSpPr>
          <a:xfrm>
            <a:off x="420075" y="3880167"/>
            <a:ext cx="3743978" cy="2303078"/>
            <a:chOff x="420075" y="3880167"/>
            <a:chExt cx="3743978" cy="2303078"/>
          </a:xfrm>
        </p:grpSpPr>
        <p:pic>
          <p:nvPicPr>
            <p:cNvPr id="23" name="Picture 22">
              <a:extLst>
                <a:ext uri="{FF2B5EF4-FFF2-40B4-BE49-F238E27FC236}">
                  <a16:creationId xmlns:a16="http://schemas.microsoft.com/office/drawing/2014/main" id="{AF7512E8-04BF-BE5A-A5AE-A133D2F469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20075" y="3880167"/>
              <a:ext cx="3743978" cy="2303078"/>
            </a:xfrm>
            <a:prstGeom prst="rect">
              <a:avLst/>
            </a:prstGeom>
          </p:spPr>
        </p:pic>
        <p:sp>
          <p:nvSpPr>
            <p:cNvPr id="24" name="TextBox 23">
              <a:extLst>
                <a:ext uri="{FF2B5EF4-FFF2-40B4-BE49-F238E27FC236}">
                  <a16:creationId xmlns:a16="http://schemas.microsoft.com/office/drawing/2014/main" id="{3BC44479-2A44-76F5-3722-56147003EA43}"/>
                </a:ext>
              </a:extLst>
            </p:cNvPr>
            <p:cNvSpPr txBox="1"/>
            <p:nvPr/>
          </p:nvSpPr>
          <p:spPr>
            <a:xfrm>
              <a:off x="1098673" y="4029317"/>
              <a:ext cx="2386783" cy="579005"/>
            </a:xfrm>
            <a:prstGeom prst="rect">
              <a:avLst/>
            </a:prstGeom>
            <a:noFill/>
          </p:spPr>
          <p:txBody>
            <a:bodyPr wrap="square">
              <a:spAutoFit/>
            </a:bodyPr>
            <a:lstStyle/>
            <a:p>
              <a:pPr algn="ctr">
                <a:lnSpc>
                  <a:spcPct val="150000"/>
                </a:lnSpc>
              </a:pPr>
              <a:r>
                <a:rPr lang="en-GB" sz="1100" dirty="0">
                  <a:latin typeface="Comic Sans MS" panose="030F0702030302020204" pitchFamily="66" charset="0"/>
                </a:rPr>
                <a:t>4. Covering the first burial to make a mound.</a:t>
              </a:r>
            </a:p>
          </p:txBody>
        </p:sp>
      </p:grpSp>
      <p:grpSp>
        <p:nvGrpSpPr>
          <p:cNvPr id="25" name="Group 24" descr="A circular structure is being dug around the buried hut.">
            <a:extLst>
              <a:ext uri="{FF2B5EF4-FFF2-40B4-BE49-F238E27FC236}">
                <a16:creationId xmlns:a16="http://schemas.microsoft.com/office/drawing/2014/main" id="{217C14F0-6976-8FE6-A95F-B2F74654544D}"/>
              </a:ext>
            </a:extLst>
          </p:cNvPr>
          <p:cNvGrpSpPr/>
          <p:nvPr/>
        </p:nvGrpSpPr>
        <p:grpSpPr>
          <a:xfrm>
            <a:off x="4224012" y="3880167"/>
            <a:ext cx="3743978" cy="2303078"/>
            <a:chOff x="4224012" y="3880167"/>
            <a:chExt cx="3743978" cy="2303078"/>
          </a:xfrm>
        </p:grpSpPr>
        <p:pic>
          <p:nvPicPr>
            <p:cNvPr id="26" name="Picture 25">
              <a:extLst>
                <a:ext uri="{FF2B5EF4-FFF2-40B4-BE49-F238E27FC236}">
                  <a16:creationId xmlns:a16="http://schemas.microsoft.com/office/drawing/2014/main" id="{0900D5F9-4095-370D-1CC9-39FDEE58A7B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24012" y="3880167"/>
              <a:ext cx="3743978" cy="2303078"/>
            </a:xfrm>
            <a:prstGeom prst="rect">
              <a:avLst/>
            </a:prstGeom>
          </p:spPr>
        </p:pic>
        <p:sp>
          <p:nvSpPr>
            <p:cNvPr id="27" name="TextBox 26">
              <a:extLst>
                <a:ext uri="{FF2B5EF4-FFF2-40B4-BE49-F238E27FC236}">
                  <a16:creationId xmlns:a16="http://schemas.microsoft.com/office/drawing/2014/main" id="{F301D8BC-2668-6EC0-F706-620C7540D786}"/>
                </a:ext>
              </a:extLst>
            </p:cNvPr>
            <p:cNvSpPr txBox="1"/>
            <p:nvPr/>
          </p:nvSpPr>
          <p:spPr>
            <a:xfrm>
              <a:off x="4553398" y="3949800"/>
              <a:ext cx="3085207" cy="579604"/>
            </a:xfrm>
            <a:prstGeom prst="rect">
              <a:avLst/>
            </a:prstGeom>
            <a:noFill/>
          </p:spPr>
          <p:txBody>
            <a:bodyPr wrap="square">
              <a:spAutoFit/>
            </a:bodyPr>
            <a:lstStyle/>
            <a:p>
              <a:pPr algn="ctr">
                <a:lnSpc>
                  <a:spcPct val="150000"/>
                </a:lnSpc>
              </a:pPr>
              <a:r>
                <a:rPr lang="en-GB" sz="1100" dirty="0">
                  <a:latin typeface="Comic Sans MS" panose="030F0702030302020204" pitchFamily="66" charset="0"/>
                </a:rPr>
                <a:t>5. Digging a ditch around the first burial to get the soil to cover it.</a:t>
              </a:r>
            </a:p>
          </p:txBody>
        </p:sp>
      </p:grpSp>
      <p:grpSp>
        <p:nvGrpSpPr>
          <p:cNvPr id="28" name="Group 27" descr="People have added more structures around this one.">
            <a:extLst>
              <a:ext uri="{FF2B5EF4-FFF2-40B4-BE49-F238E27FC236}">
                <a16:creationId xmlns:a16="http://schemas.microsoft.com/office/drawing/2014/main" id="{5C290A35-6F21-0CC4-2014-1695565417CA}"/>
              </a:ext>
            </a:extLst>
          </p:cNvPr>
          <p:cNvGrpSpPr/>
          <p:nvPr/>
        </p:nvGrpSpPr>
        <p:grpSpPr>
          <a:xfrm>
            <a:off x="8027948" y="3880167"/>
            <a:ext cx="3743978" cy="2303078"/>
            <a:chOff x="8027948" y="3880167"/>
            <a:chExt cx="3743978" cy="2303078"/>
          </a:xfrm>
        </p:grpSpPr>
        <p:pic>
          <p:nvPicPr>
            <p:cNvPr id="29" name="Picture 28">
              <a:extLst>
                <a:ext uri="{FF2B5EF4-FFF2-40B4-BE49-F238E27FC236}">
                  <a16:creationId xmlns:a16="http://schemas.microsoft.com/office/drawing/2014/main" id="{0CB3B4B2-B7B0-B962-97DF-0BEE0AF1B14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027948" y="3880167"/>
              <a:ext cx="3743978" cy="2303078"/>
            </a:xfrm>
            <a:prstGeom prst="rect">
              <a:avLst/>
            </a:prstGeom>
          </p:spPr>
        </p:pic>
        <p:sp>
          <p:nvSpPr>
            <p:cNvPr id="30" name="TextBox 29">
              <a:extLst>
                <a:ext uri="{FF2B5EF4-FFF2-40B4-BE49-F238E27FC236}">
                  <a16:creationId xmlns:a16="http://schemas.microsoft.com/office/drawing/2014/main" id="{3DBDECAD-04E7-7D1B-8C6C-079AB4117981}"/>
                </a:ext>
              </a:extLst>
            </p:cNvPr>
            <p:cNvSpPr txBox="1"/>
            <p:nvPr/>
          </p:nvSpPr>
          <p:spPr>
            <a:xfrm>
              <a:off x="8182084" y="3980958"/>
              <a:ext cx="3435708" cy="579604"/>
            </a:xfrm>
            <a:prstGeom prst="rect">
              <a:avLst/>
            </a:prstGeom>
            <a:noFill/>
          </p:spPr>
          <p:txBody>
            <a:bodyPr wrap="square">
              <a:spAutoFit/>
            </a:bodyPr>
            <a:lstStyle/>
            <a:p>
              <a:pPr algn="ctr">
                <a:lnSpc>
                  <a:spcPct val="150000"/>
                </a:lnSpc>
              </a:pPr>
              <a:r>
                <a:rPr lang="en-GB" sz="1100" dirty="0">
                  <a:latin typeface="Comic Sans MS" panose="030F0702030302020204" pitchFamily="66" charset="0"/>
                </a:rPr>
                <a:t>6. Coming back a later to add more burials – often pots of cremation ashes.</a:t>
              </a:r>
            </a:p>
          </p:txBody>
        </p:sp>
      </p:grpSp>
      <p:pic>
        <p:nvPicPr>
          <p:cNvPr id="6" name="Logo">
            <a:extLst>
              <a:ext uri="{FF2B5EF4-FFF2-40B4-BE49-F238E27FC236}">
                <a16:creationId xmlns:a16="http://schemas.microsoft.com/office/drawing/2014/main" id="{96F32746-58D0-DB5C-8059-FCE239FF5A09}"/>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0668000" y="5443775"/>
            <a:ext cx="1523999" cy="1414225"/>
          </a:xfrm>
          <a:prstGeom prst="rect">
            <a:avLst/>
          </a:prstGeom>
        </p:spPr>
      </p:pic>
      <p:sp>
        <p:nvSpPr>
          <p:cNvPr id="31" name="TextBox 30">
            <a:extLst>
              <a:ext uri="{FF2B5EF4-FFF2-40B4-BE49-F238E27FC236}">
                <a16:creationId xmlns:a16="http://schemas.microsoft.com/office/drawing/2014/main" id="{CA9C36A9-EE88-BCFC-548E-F0AA45651E78}"/>
              </a:ext>
            </a:extLst>
          </p:cNvPr>
          <p:cNvSpPr txBox="1"/>
          <p:nvPr/>
        </p:nvSpPr>
        <p:spPr>
          <a:xfrm>
            <a:off x="6826583" y="6377690"/>
            <a:ext cx="4014352" cy="230832"/>
          </a:xfrm>
          <a:prstGeom prst="rect">
            <a:avLst/>
          </a:prstGeom>
          <a:noFill/>
        </p:spPr>
        <p:txBody>
          <a:bodyPr wrap="square" lIns="91440" tIns="45720" rIns="91440" bIns="45720" rtlCol="0" anchor="t">
            <a:spAutoFit/>
          </a:bodyPr>
          <a:lstStyle/>
          <a:p>
            <a:pPr algn="r"/>
            <a:r>
              <a:rPr lang="en-GB" sz="900" dirty="0">
                <a:solidFill>
                  <a:schemeClr val="bg1">
                    <a:lumMod val="85000"/>
                  </a:schemeClr>
                </a:solidFill>
                <a:latin typeface="Comic Sans MS" panose="030F0702030302020204" pitchFamily="66" charset="0"/>
                <a:cs typeface="Arial" panose="020B0604020202020204" pitchFamily="34" charset="0"/>
              </a:rPr>
              <a:t>© Historic England Archive Ref: IC095/098-103</a:t>
            </a:r>
            <a:endParaRPr lang="en-GB" sz="900" dirty="0">
              <a:solidFill>
                <a:schemeClr val="bg1">
                  <a:lumMod val="85000"/>
                </a:schemeClr>
              </a:solidFill>
              <a:latin typeface="Comic Sans MS" panose="030F0702030302020204" pitchFamily="66" charset="0"/>
              <a:ea typeface="Calibri"/>
              <a:cs typeface="Arial" panose="020B0604020202020204" pitchFamily="34" charset="0"/>
            </a:endParaRPr>
          </a:p>
        </p:txBody>
      </p:sp>
    </p:spTree>
    <p:extLst>
      <p:ext uri="{BB962C8B-B14F-4D97-AF65-F5344CB8AC3E}">
        <p14:creationId xmlns:p14="http://schemas.microsoft.com/office/powerpoint/2010/main" val="7072891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ppt_x"/>
                                          </p:val>
                                        </p:tav>
                                        <p:tav tm="100000">
                                          <p:val>
                                            <p:strVal val="#ppt_x"/>
                                          </p:val>
                                        </p:tav>
                                      </p:tavLst>
                                    </p:anim>
                                    <p:anim calcmode="lin" valueType="num">
                                      <p:cBhvr additive="base">
                                        <p:cTn id="17"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fill="hold"/>
                                        <p:tgtEl>
                                          <p:spTgt spid="13"/>
                                        </p:tgtEl>
                                        <p:attrNameLst>
                                          <p:attrName>ppt_x</p:attrName>
                                        </p:attrNameLst>
                                      </p:cBhvr>
                                      <p:tavLst>
                                        <p:tav tm="0">
                                          <p:val>
                                            <p:strVal val="#ppt_x"/>
                                          </p:val>
                                        </p:tav>
                                        <p:tav tm="100000">
                                          <p:val>
                                            <p:strVal val="#ppt_x"/>
                                          </p:val>
                                        </p:tav>
                                      </p:tavLst>
                                    </p:anim>
                                    <p:anim calcmode="lin" valueType="num">
                                      <p:cBhvr additive="base">
                                        <p:cTn id="23"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1000" fill="hold"/>
                                        <p:tgtEl>
                                          <p:spTgt spid="18"/>
                                        </p:tgtEl>
                                        <p:attrNameLst>
                                          <p:attrName>ppt_x</p:attrName>
                                        </p:attrNameLst>
                                      </p:cBhvr>
                                      <p:tavLst>
                                        <p:tav tm="0">
                                          <p:val>
                                            <p:strVal val="#ppt_x"/>
                                          </p:val>
                                        </p:tav>
                                        <p:tav tm="100000">
                                          <p:val>
                                            <p:strVal val="#ppt_x"/>
                                          </p:val>
                                        </p:tav>
                                      </p:tavLst>
                                    </p:anim>
                                    <p:anim calcmode="lin" valueType="num">
                                      <p:cBhvr additive="base">
                                        <p:cTn id="29"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1000" fill="hold"/>
                                        <p:tgtEl>
                                          <p:spTgt spid="22"/>
                                        </p:tgtEl>
                                        <p:attrNameLst>
                                          <p:attrName>ppt_x</p:attrName>
                                        </p:attrNameLst>
                                      </p:cBhvr>
                                      <p:tavLst>
                                        <p:tav tm="0">
                                          <p:val>
                                            <p:strVal val="#ppt_x"/>
                                          </p:val>
                                        </p:tav>
                                        <p:tav tm="100000">
                                          <p:val>
                                            <p:strVal val="#ppt_x"/>
                                          </p:val>
                                        </p:tav>
                                      </p:tavLst>
                                    </p:anim>
                                    <p:anim calcmode="lin" valueType="num">
                                      <p:cBhvr additive="base">
                                        <p:cTn id="35"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1000" fill="hold"/>
                                        <p:tgtEl>
                                          <p:spTgt spid="25"/>
                                        </p:tgtEl>
                                        <p:attrNameLst>
                                          <p:attrName>ppt_x</p:attrName>
                                        </p:attrNameLst>
                                      </p:cBhvr>
                                      <p:tavLst>
                                        <p:tav tm="0">
                                          <p:val>
                                            <p:strVal val="#ppt_x"/>
                                          </p:val>
                                        </p:tav>
                                        <p:tav tm="100000">
                                          <p:val>
                                            <p:strVal val="#ppt_x"/>
                                          </p:val>
                                        </p:tav>
                                      </p:tavLst>
                                    </p:anim>
                                    <p:anim calcmode="lin" valueType="num">
                                      <p:cBhvr additive="base">
                                        <p:cTn id="41"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1000" fill="hold"/>
                                        <p:tgtEl>
                                          <p:spTgt spid="28"/>
                                        </p:tgtEl>
                                        <p:attrNameLst>
                                          <p:attrName>ppt_x</p:attrName>
                                        </p:attrNameLst>
                                      </p:cBhvr>
                                      <p:tavLst>
                                        <p:tav tm="0">
                                          <p:val>
                                            <p:strVal val="#ppt_x"/>
                                          </p:val>
                                        </p:tav>
                                        <p:tav tm="100000">
                                          <p:val>
                                            <p:strVal val="#ppt_x"/>
                                          </p:val>
                                        </p:tav>
                                      </p:tavLst>
                                    </p:anim>
                                    <p:anim calcmode="lin" valueType="num">
                                      <p:cBhvr additive="base">
                                        <p:cTn id="47" dur="1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0E0C5CB-6AEB-E5E8-5BC9-B636FC6DC91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60DB9F1-4189-05AF-8FA3-4D6DC5043456}"/>
              </a:ext>
            </a:extLst>
          </p:cNvPr>
          <p:cNvSpPr>
            <a:spLocks noGrp="1"/>
          </p:cNvSpPr>
          <p:nvPr>
            <p:ph type="ctrTitle"/>
          </p:nvPr>
        </p:nvSpPr>
        <p:spPr>
          <a:xfrm>
            <a:off x="1524000" y="-1280448"/>
            <a:ext cx="9144000" cy="921925"/>
          </a:xfrm>
        </p:spPr>
        <p:txBody>
          <a:bodyPr/>
          <a:lstStyle/>
          <a:p>
            <a:r>
              <a:rPr lang="en-US" dirty="0"/>
              <a:t>New age</a:t>
            </a:r>
          </a:p>
        </p:txBody>
      </p:sp>
      <p:sp>
        <p:nvSpPr>
          <p:cNvPr id="11" name="Slide Question">
            <a:extLst>
              <a:ext uri="{FF2B5EF4-FFF2-40B4-BE49-F238E27FC236}">
                <a16:creationId xmlns:a16="http://schemas.microsoft.com/office/drawing/2014/main" id="{34EF80A0-3523-DF19-A867-D86FDEEDA17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Who were the first permanent settlers?</a:t>
            </a:r>
          </a:p>
        </p:txBody>
      </p:sp>
      <p:sp>
        <p:nvSpPr>
          <p:cNvPr id="7" name="Title">
            <a:extLst>
              <a:ext uri="{FF2B5EF4-FFF2-40B4-BE49-F238E27FC236}">
                <a16:creationId xmlns:a16="http://schemas.microsoft.com/office/drawing/2014/main" id="{69803505-92C5-39DC-8DE6-32AF837C4248}"/>
              </a:ext>
            </a:extLst>
          </p:cNvPr>
          <p:cNvSpPr txBox="1">
            <a:spLocks/>
          </p:cNvSpPr>
          <p:nvPr/>
        </p:nvSpPr>
        <p:spPr>
          <a:xfrm>
            <a:off x="494269" y="352503"/>
            <a:ext cx="995601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 new age with new materials</a:t>
            </a:r>
          </a:p>
        </p:txBody>
      </p:sp>
      <p:sp>
        <p:nvSpPr>
          <p:cNvPr id="8" name="Text ">
            <a:extLst>
              <a:ext uri="{FF2B5EF4-FFF2-40B4-BE49-F238E27FC236}">
                <a16:creationId xmlns:a16="http://schemas.microsoft.com/office/drawing/2014/main" id="{0E12E76C-9D49-B43F-9F95-DC1068EAA58A}"/>
              </a:ext>
            </a:extLst>
          </p:cNvPr>
          <p:cNvSpPr txBox="1"/>
          <p:nvPr/>
        </p:nvSpPr>
        <p:spPr>
          <a:xfrm>
            <a:off x="494270" y="1243699"/>
            <a:ext cx="5481988" cy="3385542"/>
          </a:xfrm>
          <a:prstGeom prst="rect">
            <a:avLst/>
          </a:prstGeom>
          <a:noFill/>
        </p:spPr>
        <p:txBody>
          <a:bodyPr wrap="square">
            <a:spAutoFit/>
          </a:bodyPr>
          <a:lstStyle/>
          <a:p>
            <a:pPr>
              <a:lnSpc>
                <a:spcPct val="150000"/>
              </a:lnSpc>
            </a:pPr>
            <a:r>
              <a:rPr lang="en-GB" sz="1600" dirty="0">
                <a:latin typeface="Comic Sans MS" panose="030F0702030302020204" pitchFamily="66" charset="0"/>
              </a:rPr>
              <a:t>The Bronze Age began when people learned to mix copper and tin to make bronze, which was harder and more useful than stone. They made tools, weapons, and jewellery. People still used stone sometimes, but bronze became more popular.</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Britain, especially Cornwall and Devon, was one of the few places in Europe with tin. This made the island important for trade.</a:t>
            </a:r>
          </a:p>
        </p:txBody>
      </p:sp>
      <p:grpSp>
        <p:nvGrpSpPr>
          <p:cNvPr id="13" name="Group 12" descr="An illustration of Bronze Age men and women at their camp in a field, crouched on the floor with tools and food.">
            <a:extLst>
              <a:ext uri="{FF2B5EF4-FFF2-40B4-BE49-F238E27FC236}">
                <a16:creationId xmlns:a16="http://schemas.microsoft.com/office/drawing/2014/main" id="{8F2E9AA3-A619-91A4-65D2-FA464A261A86}"/>
              </a:ext>
            </a:extLst>
          </p:cNvPr>
          <p:cNvGrpSpPr/>
          <p:nvPr/>
        </p:nvGrpSpPr>
        <p:grpSpPr>
          <a:xfrm>
            <a:off x="5976258" y="1195115"/>
            <a:ext cx="5656391" cy="3722216"/>
            <a:chOff x="5912058" y="1376567"/>
            <a:chExt cx="5656391" cy="3722216"/>
          </a:xfrm>
        </p:grpSpPr>
        <p:pic>
          <p:nvPicPr>
            <p:cNvPr id="10" name="Content Placeholder 4">
              <a:extLst>
                <a:ext uri="{FF2B5EF4-FFF2-40B4-BE49-F238E27FC236}">
                  <a16:creationId xmlns:a16="http://schemas.microsoft.com/office/drawing/2014/main" id="{9D95B1EA-CA4C-52CD-66F2-1ADD02A240E6}"/>
                </a:ext>
              </a:extLst>
            </p:cNvPr>
            <p:cNvPicPr>
              <a:picLocks noChangeAspect="1"/>
            </p:cNvPicPr>
            <p:nvPr/>
          </p:nvPicPr>
          <p:blipFill>
            <a:blip r:embed="rId4" cstate="screen">
              <a:extLst>
                <a:ext uri="{28A0092B-C50C-407E-A947-70E740481C1C}">
                  <a14:useLocalDpi xmlns:a14="http://schemas.microsoft.com/office/drawing/2010/main"/>
                </a:ext>
              </a:extLst>
            </a:blip>
            <a:srcRect l="17919" t="5468" r="17168" b="20139"/>
            <a:stretch/>
          </p:blipFill>
          <p:spPr>
            <a:xfrm>
              <a:off x="5912058" y="1452368"/>
              <a:ext cx="5656391" cy="3646415"/>
            </a:xfrm>
            <a:prstGeom prst="rect">
              <a:avLst/>
            </a:prstGeom>
            <a:ln w="28575">
              <a:solidFill>
                <a:schemeClr val="tx1"/>
              </a:solidFill>
            </a:ln>
          </p:spPr>
        </p:pic>
        <p:sp>
          <p:nvSpPr>
            <p:cNvPr id="12" name="TextBox 11">
              <a:extLst>
                <a:ext uri="{FF2B5EF4-FFF2-40B4-BE49-F238E27FC236}">
                  <a16:creationId xmlns:a16="http://schemas.microsoft.com/office/drawing/2014/main" id="{FCDB8083-E9F1-C70E-D48D-7359005066D7}"/>
                </a:ext>
              </a:extLst>
            </p:cNvPr>
            <p:cNvSpPr txBox="1"/>
            <p:nvPr/>
          </p:nvSpPr>
          <p:spPr>
            <a:xfrm>
              <a:off x="8400547" y="1376567"/>
              <a:ext cx="3167902" cy="277127"/>
            </a:xfrm>
            <a:prstGeom prst="rect">
              <a:avLst/>
            </a:prstGeom>
            <a:noFill/>
          </p:spPr>
          <p:txBody>
            <a:bodyPr wrap="square" lIns="91440" tIns="45720" rIns="91440" bIns="45720" anchor="t">
              <a:spAutoFit/>
            </a:bodyPr>
            <a:lstStyle/>
            <a:p>
              <a:pPr algn="r">
                <a:lnSpc>
                  <a:spcPct val="150000"/>
                </a:lnSpc>
              </a:pPr>
              <a:r>
                <a:rPr lang="en-GB" sz="900" dirty="0">
                  <a:ln w="6350">
                    <a:noFill/>
                  </a:ln>
                  <a:solidFill>
                    <a:schemeClr val="bg1">
                      <a:lumMod val="75000"/>
                    </a:schemeClr>
                  </a:solidFill>
                  <a:latin typeface="Comic Sans MS" panose="030F0702030302020204" pitchFamily="66" charset="0"/>
                  <a:cs typeface="Arial" panose="020B0604020202020204" pitchFamily="34" charset="0"/>
                </a:rPr>
                <a:t>© Wessex Archaeology</a:t>
              </a:r>
            </a:p>
          </p:txBody>
        </p:sp>
      </p:grpSp>
      <p:pic>
        <p:nvPicPr>
          <p:cNvPr id="9" name="Timeline" descr="A timeline highlighting the Bronze Age (2,000 BC to 900 BC). It spans from 3,000 BC to AD 500. ">
            <a:extLst>
              <a:ext uri="{FF2B5EF4-FFF2-40B4-BE49-F238E27FC236}">
                <a16:creationId xmlns:a16="http://schemas.microsoft.com/office/drawing/2014/main" id="{B00753BB-3F55-7B4D-D85D-01C746DDA6A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4868747"/>
            <a:ext cx="12193280" cy="1705232"/>
          </a:xfrm>
          <a:prstGeom prst="rect">
            <a:avLst/>
          </a:prstGeom>
        </p:spPr>
      </p:pic>
      <p:pic>
        <p:nvPicPr>
          <p:cNvPr id="6" name="Logo">
            <a:extLst>
              <a:ext uri="{FF2B5EF4-FFF2-40B4-BE49-F238E27FC236}">
                <a16:creationId xmlns:a16="http://schemas.microsoft.com/office/drawing/2014/main" id="{056C9EE5-41D3-5DE9-622B-FC104DE7884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5443775"/>
            <a:ext cx="1523999" cy="1414225"/>
          </a:xfrm>
          <a:prstGeom prst="rect">
            <a:avLst/>
          </a:prstGeom>
        </p:spPr>
      </p:pic>
    </p:spTree>
    <p:extLst>
      <p:ext uri="{BB962C8B-B14F-4D97-AF65-F5344CB8AC3E}">
        <p14:creationId xmlns:p14="http://schemas.microsoft.com/office/powerpoint/2010/main" val="14385055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7663817-4F69-517D-CD22-96DFAB51ACA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ABEF573-3F3F-AA04-9926-7FCF24B2A19E}"/>
              </a:ext>
            </a:extLst>
          </p:cNvPr>
          <p:cNvSpPr>
            <a:spLocks noGrp="1"/>
          </p:cNvSpPr>
          <p:nvPr>
            <p:ph type="ctrTitle"/>
          </p:nvPr>
        </p:nvSpPr>
        <p:spPr>
          <a:xfrm>
            <a:off x="1524000" y="-1280448"/>
            <a:ext cx="9144000" cy="921925"/>
          </a:xfrm>
        </p:spPr>
        <p:txBody>
          <a:bodyPr/>
          <a:lstStyle/>
          <a:p>
            <a:r>
              <a:rPr lang="en-US" dirty="0"/>
              <a:t>Daily life</a:t>
            </a:r>
          </a:p>
        </p:txBody>
      </p:sp>
      <p:sp>
        <p:nvSpPr>
          <p:cNvPr id="11" name="Slide Question">
            <a:extLst>
              <a:ext uri="{FF2B5EF4-FFF2-40B4-BE49-F238E27FC236}">
                <a16:creationId xmlns:a16="http://schemas.microsoft.com/office/drawing/2014/main" id="{47F3505B-2F31-8D90-E9B2-419B8C962AB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Who were the first permanent settlers?</a:t>
            </a:r>
          </a:p>
        </p:txBody>
      </p:sp>
      <p:sp>
        <p:nvSpPr>
          <p:cNvPr id="7" name="Title">
            <a:extLst>
              <a:ext uri="{FF2B5EF4-FFF2-40B4-BE49-F238E27FC236}">
                <a16:creationId xmlns:a16="http://schemas.microsoft.com/office/drawing/2014/main" id="{3163A400-6B01-93A0-06BA-020B43B2E505}"/>
              </a:ext>
            </a:extLst>
          </p:cNvPr>
          <p:cNvSpPr txBox="1">
            <a:spLocks/>
          </p:cNvSpPr>
          <p:nvPr/>
        </p:nvSpPr>
        <p:spPr>
          <a:xfrm>
            <a:off x="494269" y="397520"/>
            <a:ext cx="81925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An insight into daily life</a:t>
            </a:r>
          </a:p>
        </p:txBody>
      </p:sp>
      <p:pic>
        <p:nvPicPr>
          <p:cNvPr id="6" name="Logo">
            <a:extLst>
              <a:ext uri="{FF2B5EF4-FFF2-40B4-BE49-F238E27FC236}">
                <a16:creationId xmlns:a16="http://schemas.microsoft.com/office/drawing/2014/main" id="{3D21B115-EFFD-8B89-23DB-CCC72D1D9B4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20094"/>
            <a:ext cx="1523999" cy="1414225"/>
          </a:xfrm>
          <a:prstGeom prst="rect">
            <a:avLst/>
          </a:prstGeom>
        </p:spPr>
      </p:pic>
      <p:grpSp>
        <p:nvGrpSpPr>
          <p:cNvPr id="20" name="Group 19" descr="In 1822, when the courthouse was built at Lincoln Castle, workers found bronze armlets. They were broken but had engraved circular designs. &#10;">
            <a:extLst>
              <a:ext uri="{FF2B5EF4-FFF2-40B4-BE49-F238E27FC236}">
                <a16:creationId xmlns:a16="http://schemas.microsoft.com/office/drawing/2014/main" id="{1C211043-70F7-AAF2-5341-A947AB86D566}"/>
              </a:ext>
            </a:extLst>
          </p:cNvPr>
          <p:cNvGrpSpPr/>
          <p:nvPr/>
        </p:nvGrpSpPr>
        <p:grpSpPr>
          <a:xfrm>
            <a:off x="412626" y="1261415"/>
            <a:ext cx="9594850" cy="1536700"/>
            <a:chOff x="412626" y="1533507"/>
            <a:chExt cx="9594850" cy="1536700"/>
          </a:xfrm>
        </p:grpSpPr>
        <p:sp>
          <p:nvSpPr>
            <p:cNvPr id="8" name="Text ">
              <a:extLst>
                <a:ext uri="{FF2B5EF4-FFF2-40B4-BE49-F238E27FC236}">
                  <a16:creationId xmlns:a16="http://schemas.microsoft.com/office/drawing/2014/main" id="{1410F13E-9AFB-6EEC-5C2E-ADDB6565D3FA}"/>
                </a:ext>
              </a:extLst>
            </p:cNvPr>
            <p:cNvSpPr txBox="1"/>
            <p:nvPr/>
          </p:nvSpPr>
          <p:spPr>
            <a:xfrm>
              <a:off x="2876425" y="1655941"/>
              <a:ext cx="7131051" cy="785343"/>
            </a:xfrm>
            <a:prstGeom prst="rect">
              <a:avLst/>
            </a:prstGeom>
            <a:noFill/>
          </p:spPr>
          <p:txBody>
            <a:bodyPr wrap="square">
              <a:spAutoFit/>
            </a:bodyPr>
            <a:lstStyle/>
            <a:p>
              <a:pPr>
                <a:lnSpc>
                  <a:spcPct val="150000"/>
                </a:lnSpc>
              </a:pPr>
              <a:r>
                <a:rPr lang="en-GB" sz="1600" dirty="0">
                  <a:latin typeface="Comic Sans MS" panose="030F0702030302020204" pitchFamily="66" charset="0"/>
                </a:rPr>
                <a:t>In 1822, when the courthouse was built at Lincoln Castle, workers found bronze armlets. They were broken but had engraved circular designs. </a:t>
              </a:r>
            </a:p>
          </p:txBody>
        </p:sp>
        <p:pic>
          <p:nvPicPr>
            <p:cNvPr id="10" name="Picture 9">
              <a:extLst>
                <a:ext uri="{FF2B5EF4-FFF2-40B4-BE49-F238E27FC236}">
                  <a16:creationId xmlns:a16="http://schemas.microsoft.com/office/drawing/2014/main" id="{21548AAD-BE82-238E-9105-5F4271AF3C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2626" y="1533507"/>
              <a:ext cx="2463800" cy="1536700"/>
            </a:xfrm>
            <a:prstGeom prst="rect">
              <a:avLst/>
            </a:prstGeom>
          </p:spPr>
        </p:pic>
      </p:grpSp>
      <p:grpSp>
        <p:nvGrpSpPr>
          <p:cNvPr id="22" name="Group 21" descr="A spearhead from around 1500–1000 BC was found in a crevice of an old wall on Freeschool Lane. &#10;">
            <a:extLst>
              <a:ext uri="{FF2B5EF4-FFF2-40B4-BE49-F238E27FC236}">
                <a16:creationId xmlns:a16="http://schemas.microsoft.com/office/drawing/2014/main" id="{D0A23835-1DD7-7922-AB00-9C29142339F1}"/>
              </a:ext>
            </a:extLst>
          </p:cNvPr>
          <p:cNvGrpSpPr/>
          <p:nvPr/>
        </p:nvGrpSpPr>
        <p:grpSpPr>
          <a:xfrm>
            <a:off x="494269" y="2827528"/>
            <a:ext cx="10485664" cy="1092200"/>
            <a:chOff x="666750" y="3116387"/>
            <a:chExt cx="10485664" cy="1092200"/>
          </a:xfrm>
        </p:grpSpPr>
        <p:pic>
          <p:nvPicPr>
            <p:cNvPr id="13" name="Picture 12" descr="A black object with a shadow&#10;&#10;Description automatically generated with medium confidence">
              <a:extLst>
                <a:ext uri="{FF2B5EF4-FFF2-40B4-BE49-F238E27FC236}">
                  <a16:creationId xmlns:a16="http://schemas.microsoft.com/office/drawing/2014/main" id="{7565F465-898F-12DA-07AE-C3A7D94AF3A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6750" y="3116387"/>
              <a:ext cx="3810000" cy="1092200"/>
            </a:xfrm>
            <a:prstGeom prst="rect">
              <a:avLst/>
            </a:prstGeom>
          </p:spPr>
        </p:pic>
        <p:sp>
          <p:nvSpPr>
            <p:cNvPr id="18" name="Text ">
              <a:extLst>
                <a:ext uri="{FF2B5EF4-FFF2-40B4-BE49-F238E27FC236}">
                  <a16:creationId xmlns:a16="http://schemas.microsoft.com/office/drawing/2014/main" id="{25112107-83C1-E9A9-F71A-8F6C40E31F2D}"/>
                </a:ext>
              </a:extLst>
            </p:cNvPr>
            <p:cNvSpPr txBox="1"/>
            <p:nvPr/>
          </p:nvSpPr>
          <p:spPr>
            <a:xfrm>
              <a:off x="4476750" y="3244101"/>
              <a:ext cx="6675664" cy="800219"/>
            </a:xfrm>
            <a:prstGeom prst="rect">
              <a:avLst/>
            </a:prstGeom>
            <a:noFill/>
          </p:spPr>
          <p:txBody>
            <a:bodyPr wrap="square">
              <a:spAutoFit/>
            </a:bodyPr>
            <a:lstStyle/>
            <a:p>
              <a:pPr>
                <a:lnSpc>
                  <a:spcPct val="150000"/>
                </a:lnSpc>
              </a:pPr>
              <a:r>
                <a:rPr lang="en-GB" sz="1600" dirty="0">
                  <a:latin typeface="Comic Sans MS" panose="030F0702030302020204" pitchFamily="66" charset="0"/>
                </a:rPr>
                <a:t>A spearhead from around 1500–1000 BC was found in a crevice of an old wall on </a:t>
              </a:r>
              <a:r>
                <a:rPr lang="en-GB" sz="1600" dirty="0" err="1">
                  <a:latin typeface="Comic Sans MS" panose="030F0702030302020204" pitchFamily="66" charset="0"/>
                </a:rPr>
                <a:t>Freeschool</a:t>
              </a:r>
              <a:r>
                <a:rPr lang="en-GB" sz="1600" dirty="0">
                  <a:latin typeface="Comic Sans MS" panose="030F0702030302020204" pitchFamily="66" charset="0"/>
                </a:rPr>
                <a:t> Lane. </a:t>
              </a:r>
            </a:p>
          </p:txBody>
        </p:sp>
      </p:grpSp>
      <p:grpSp>
        <p:nvGrpSpPr>
          <p:cNvPr id="23" name="Group 22" descr="A sword and part of another, were found in 1906 opposite Monk’s Leys in Lincoln. They are now on display in Lincoln Museum.&#10;">
            <a:extLst>
              <a:ext uri="{FF2B5EF4-FFF2-40B4-BE49-F238E27FC236}">
                <a16:creationId xmlns:a16="http://schemas.microsoft.com/office/drawing/2014/main" id="{2EA071DE-7C4F-902E-0F7A-462518E09836}"/>
              </a:ext>
            </a:extLst>
          </p:cNvPr>
          <p:cNvGrpSpPr/>
          <p:nvPr/>
        </p:nvGrpSpPr>
        <p:grpSpPr>
          <a:xfrm>
            <a:off x="494269" y="4004002"/>
            <a:ext cx="11066360" cy="1181100"/>
            <a:chOff x="400050" y="4388425"/>
            <a:chExt cx="11066360" cy="1181100"/>
          </a:xfrm>
        </p:grpSpPr>
        <p:pic>
          <p:nvPicPr>
            <p:cNvPr id="17" name="Picture 16">
              <a:extLst>
                <a:ext uri="{FF2B5EF4-FFF2-40B4-BE49-F238E27FC236}">
                  <a16:creationId xmlns:a16="http://schemas.microsoft.com/office/drawing/2014/main" id="{E2304DC0-ABBC-E94A-B7A0-DEB29479D8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0050" y="4388425"/>
              <a:ext cx="4076700" cy="1181100"/>
            </a:xfrm>
            <a:prstGeom prst="rect">
              <a:avLst/>
            </a:prstGeom>
          </p:spPr>
        </p:pic>
        <p:sp>
          <p:nvSpPr>
            <p:cNvPr id="19" name="Text ">
              <a:extLst>
                <a:ext uri="{FF2B5EF4-FFF2-40B4-BE49-F238E27FC236}">
                  <a16:creationId xmlns:a16="http://schemas.microsoft.com/office/drawing/2014/main" id="{D9F766A1-2990-6973-8B68-612063C1AB99}"/>
                </a:ext>
              </a:extLst>
            </p:cNvPr>
            <p:cNvSpPr txBox="1"/>
            <p:nvPr/>
          </p:nvSpPr>
          <p:spPr>
            <a:xfrm>
              <a:off x="4476750" y="4465948"/>
              <a:ext cx="6989660" cy="785343"/>
            </a:xfrm>
            <a:prstGeom prst="rect">
              <a:avLst/>
            </a:prstGeom>
            <a:noFill/>
          </p:spPr>
          <p:txBody>
            <a:bodyPr wrap="square">
              <a:spAutoFit/>
            </a:bodyPr>
            <a:lstStyle/>
            <a:p>
              <a:pPr>
                <a:lnSpc>
                  <a:spcPct val="150000"/>
                </a:lnSpc>
              </a:pPr>
              <a:r>
                <a:rPr lang="en-GB" sz="1600" dirty="0">
                  <a:latin typeface="Comic Sans MS" panose="030F0702030302020204" pitchFamily="66" charset="0"/>
                </a:rPr>
                <a:t>A sword and part of another, were found in 1906 opposite Monk’s Leys in Lincoln. They are now on display in Lincoln Museum.</a:t>
              </a:r>
            </a:p>
          </p:txBody>
        </p:sp>
      </p:grpSp>
      <p:sp>
        <p:nvSpPr>
          <p:cNvPr id="25" name="Text ">
            <a:extLst>
              <a:ext uri="{FF2B5EF4-FFF2-40B4-BE49-F238E27FC236}">
                <a16:creationId xmlns:a16="http://schemas.microsoft.com/office/drawing/2014/main" id="{FD47FD4A-920D-54B6-2DCD-CBCADD31C34E}"/>
              </a:ext>
            </a:extLst>
          </p:cNvPr>
          <p:cNvSpPr txBox="1"/>
          <p:nvPr/>
        </p:nvSpPr>
        <p:spPr>
          <a:xfrm>
            <a:off x="760491" y="5474151"/>
            <a:ext cx="10429592" cy="420821"/>
          </a:xfrm>
          <a:prstGeom prst="rect">
            <a:avLst/>
          </a:prstGeom>
          <a:noFill/>
        </p:spPr>
        <p:txBody>
          <a:bodyPr wrap="square">
            <a:spAutoFit/>
          </a:bodyPr>
          <a:lstStyle/>
          <a:p>
            <a:pPr algn="ctr">
              <a:lnSpc>
                <a:spcPct val="150000"/>
              </a:lnSpc>
            </a:pPr>
            <a:r>
              <a:rPr lang="en-GB" sz="1600" dirty="0">
                <a:latin typeface="Comic Sans MS" panose="030F0702030302020204" pitchFamily="66" charset="0"/>
              </a:rPr>
              <a:t>These finds help us understand what people in Lincoln might have worn or used in daily life.</a:t>
            </a:r>
          </a:p>
        </p:txBody>
      </p:sp>
    </p:spTree>
    <p:extLst>
      <p:ext uri="{BB962C8B-B14F-4D97-AF65-F5344CB8AC3E}">
        <p14:creationId xmlns:p14="http://schemas.microsoft.com/office/powerpoint/2010/main" val="27309123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
                                            <p:txEl>
                                              <p:pRg st="0" end="0"/>
                                            </p:txEl>
                                          </p:spTgt>
                                        </p:tgtEl>
                                        <p:attrNameLst>
                                          <p:attrName>style.visibility</p:attrName>
                                        </p:attrNameLst>
                                      </p:cBhvr>
                                      <p:to>
                                        <p:strVal val="visible"/>
                                      </p:to>
                                    </p:set>
                                    <p:animEffect transition="in" filter="fade">
                                      <p:cBhvr>
                                        <p:cTn id="23"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23D54BD-77BC-B97A-4420-3AF66054046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66AA95B-CD12-D427-0D58-CD57F12D75D5}"/>
              </a:ext>
            </a:extLst>
          </p:cNvPr>
          <p:cNvSpPr>
            <a:spLocks noGrp="1"/>
          </p:cNvSpPr>
          <p:nvPr>
            <p:ph type="ctrTitle"/>
          </p:nvPr>
        </p:nvSpPr>
        <p:spPr>
          <a:xfrm>
            <a:off x="1524000" y="-1280448"/>
            <a:ext cx="9144000" cy="921925"/>
          </a:xfrm>
        </p:spPr>
        <p:txBody>
          <a:bodyPr/>
          <a:lstStyle/>
          <a:p>
            <a:r>
              <a:rPr lang="en-US" dirty="0"/>
              <a:t>First steps</a:t>
            </a:r>
          </a:p>
        </p:txBody>
      </p:sp>
      <p:sp>
        <p:nvSpPr>
          <p:cNvPr id="11" name="Slide Question">
            <a:extLst>
              <a:ext uri="{FF2B5EF4-FFF2-40B4-BE49-F238E27FC236}">
                <a16:creationId xmlns:a16="http://schemas.microsoft.com/office/drawing/2014/main" id="{1218BB29-7D2C-DB7B-294F-37058BD5648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Who were the first permanent settlers?</a:t>
            </a:r>
          </a:p>
        </p:txBody>
      </p:sp>
      <p:sp>
        <p:nvSpPr>
          <p:cNvPr id="7" name="Title">
            <a:extLst>
              <a:ext uri="{FF2B5EF4-FFF2-40B4-BE49-F238E27FC236}">
                <a16:creationId xmlns:a16="http://schemas.microsoft.com/office/drawing/2014/main" id="{4F64DD4C-B2F3-7A53-F34C-ECF11330628E}"/>
              </a:ext>
            </a:extLst>
          </p:cNvPr>
          <p:cNvSpPr txBox="1">
            <a:spLocks/>
          </p:cNvSpPr>
          <p:nvPr/>
        </p:nvSpPr>
        <p:spPr>
          <a:xfrm>
            <a:off x="494269" y="315757"/>
            <a:ext cx="96784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The first steps to the City of Lincoln</a:t>
            </a:r>
          </a:p>
        </p:txBody>
      </p:sp>
      <p:sp>
        <p:nvSpPr>
          <p:cNvPr id="8" name="Text ">
            <a:extLst>
              <a:ext uri="{FF2B5EF4-FFF2-40B4-BE49-F238E27FC236}">
                <a16:creationId xmlns:a16="http://schemas.microsoft.com/office/drawing/2014/main" id="{3DB96976-6D9A-F6BF-65E7-731FC2E75E28}"/>
              </a:ext>
            </a:extLst>
          </p:cNvPr>
          <p:cNvSpPr txBox="1"/>
          <p:nvPr/>
        </p:nvSpPr>
        <p:spPr>
          <a:xfrm>
            <a:off x="494269" y="1132076"/>
            <a:ext cx="4639046" cy="3659143"/>
          </a:xfrm>
          <a:prstGeom prst="rect">
            <a:avLst/>
          </a:prstGeom>
          <a:noFill/>
        </p:spPr>
        <p:txBody>
          <a:bodyPr wrap="square">
            <a:spAutoFit/>
          </a:bodyPr>
          <a:lstStyle/>
          <a:p>
            <a:pPr>
              <a:lnSpc>
                <a:spcPct val="150000"/>
              </a:lnSpc>
            </a:pPr>
            <a:r>
              <a:rPr lang="en-GB" sz="1200" dirty="0">
                <a:latin typeface="Comic Sans MS" panose="030F0702030302020204" pitchFamily="66" charset="0"/>
              </a:rPr>
              <a:t>The earliest origins of Lincoln can be traced to remains of an Iron Age settlement of round wooden dwellings, discovered by archaeologists in 1972, which have been dated to the 1st century BC. </a:t>
            </a:r>
          </a:p>
          <a:p>
            <a:pPr>
              <a:lnSpc>
                <a:spcPct val="150000"/>
              </a:lnSpc>
            </a:pPr>
            <a:endParaRPr lang="en-GB" sz="1200" dirty="0">
              <a:latin typeface="Comic Sans MS" panose="030F0702030302020204" pitchFamily="66" charset="0"/>
            </a:endParaRPr>
          </a:p>
          <a:p>
            <a:pPr>
              <a:lnSpc>
                <a:spcPct val="150000"/>
              </a:lnSpc>
            </a:pPr>
            <a:r>
              <a:rPr lang="en-GB" sz="1200" dirty="0">
                <a:latin typeface="Comic Sans MS" panose="030F0702030302020204" pitchFamily="66" charset="0"/>
              </a:rPr>
              <a:t>It was built by </a:t>
            </a:r>
            <a:r>
              <a:rPr lang="en-GB" sz="1200" dirty="0" err="1">
                <a:latin typeface="Comic Sans MS" panose="030F0702030302020204" pitchFamily="66" charset="0"/>
              </a:rPr>
              <a:t>Brayford</a:t>
            </a:r>
            <a:r>
              <a:rPr lang="en-GB" sz="1200" dirty="0">
                <a:latin typeface="Comic Sans MS" panose="030F0702030302020204" pitchFamily="66" charset="0"/>
              </a:rPr>
              <a:t> Pool on the River Witham at the foot of a large hill. Archaeological discoveries to the east of the pool revealed more timber houses and pottery from the same era.</a:t>
            </a:r>
          </a:p>
          <a:p>
            <a:pPr>
              <a:lnSpc>
                <a:spcPct val="150000"/>
              </a:lnSpc>
            </a:pPr>
            <a:endParaRPr lang="en-GB" sz="1200" dirty="0">
              <a:latin typeface="Comic Sans MS" panose="030F0702030302020204" pitchFamily="66" charset="0"/>
            </a:endParaRPr>
          </a:p>
          <a:p>
            <a:pPr>
              <a:lnSpc>
                <a:spcPct val="150000"/>
              </a:lnSpc>
            </a:pPr>
            <a:r>
              <a:rPr lang="en-GB" sz="1200" dirty="0">
                <a:latin typeface="Comic Sans MS" panose="030F0702030302020204" pitchFamily="66" charset="0"/>
              </a:rPr>
              <a:t>The extent of the original settlement is unknown, as its remains are buried beneath the later Roman and medieval ruins and modern Lincoln.</a:t>
            </a:r>
          </a:p>
        </p:txBody>
      </p:sp>
      <p:pic>
        <p:nvPicPr>
          <p:cNvPr id="6" name="Logo">
            <a:extLst>
              <a:ext uri="{FF2B5EF4-FFF2-40B4-BE49-F238E27FC236}">
                <a16:creationId xmlns:a16="http://schemas.microsoft.com/office/drawing/2014/main" id="{5AD8ADD1-E6BF-E1E5-01D8-5587A6738ED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0"/>
            <a:ext cx="1523999" cy="1414225"/>
          </a:xfrm>
          <a:prstGeom prst="rect">
            <a:avLst/>
          </a:prstGeom>
        </p:spPr>
      </p:pic>
      <p:grpSp>
        <p:nvGrpSpPr>
          <p:cNvPr id="19" name="Group 18" descr="An illustration of an Iron Age encampment with houses, they have straw too tops.">
            <a:extLst>
              <a:ext uri="{FF2B5EF4-FFF2-40B4-BE49-F238E27FC236}">
                <a16:creationId xmlns:a16="http://schemas.microsoft.com/office/drawing/2014/main" id="{1CAE6410-E49D-3033-B632-8ACDB0618914}"/>
              </a:ext>
            </a:extLst>
          </p:cNvPr>
          <p:cNvGrpSpPr/>
          <p:nvPr/>
        </p:nvGrpSpPr>
        <p:grpSpPr>
          <a:xfrm>
            <a:off x="5215587" y="1114382"/>
            <a:ext cx="5039329" cy="4153508"/>
            <a:chOff x="5126348" y="1114382"/>
            <a:chExt cx="5039329" cy="4153508"/>
          </a:xfrm>
        </p:grpSpPr>
        <p:pic>
          <p:nvPicPr>
            <p:cNvPr id="17" name="Content Placeholder 3">
              <a:extLst>
                <a:ext uri="{FF2B5EF4-FFF2-40B4-BE49-F238E27FC236}">
                  <a16:creationId xmlns:a16="http://schemas.microsoft.com/office/drawing/2014/main" id="{1636FCD0-A4A3-0976-CA3D-BFEC6DA6893E}"/>
                </a:ext>
              </a:extLst>
            </p:cNvPr>
            <p:cNvPicPr>
              <a:picLocks noChangeAspect="1"/>
            </p:cNvPicPr>
            <p:nvPr/>
          </p:nvPicPr>
          <p:blipFill>
            <a:blip r:embed="rId5"/>
            <a:stretch>
              <a:fillRect/>
            </a:stretch>
          </p:blipFill>
          <p:spPr>
            <a:xfrm>
              <a:off x="5153223" y="1138491"/>
              <a:ext cx="5012454" cy="4129399"/>
            </a:xfrm>
            <a:prstGeom prst="rect">
              <a:avLst/>
            </a:prstGeom>
            <a:ln w="28575">
              <a:solidFill>
                <a:schemeClr val="tx1"/>
              </a:solidFill>
            </a:ln>
          </p:spPr>
        </p:pic>
        <p:sp>
          <p:nvSpPr>
            <p:cNvPr id="18" name="TextBox 17">
              <a:extLst>
                <a:ext uri="{FF2B5EF4-FFF2-40B4-BE49-F238E27FC236}">
                  <a16:creationId xmlns:a16="http://schemas.microsoft.com/office/drawing/2014/main" id="{694A0F93-FB05-EC02-6305-04417FAF153E}"/>
                </a:ext>
              </a:extLst>
            </p:cNvPr>
            <p:cNvSpPr txBox="1"/>
            <p:nvPr/>
          </p:nvSpPr>
          <p:spPr>
            <a:xfrm>
              <a:off x="5126348" y="1114382"/>
              <a:ext cx="4472624" cy="200055"/>
            </a:xfrm>
            <a:prstGeom prst="rect">
              <a:avLst/>
            </a:prstGeom>
            <a:noFill/>
          </p:spPr>
          <p:txBody>
            <a:bodyPr wrap="square">
              <a:spAutoFit/>
            </a:bodyPr>
            <a:lstStyle/>
            <a:p>
              <a:r>
                <a:rPr lang="en-GB" sz="700" dirty="0"/>
                <a:t>© Historic England Archive Photo Library ref: J870381</a:t>
              </a:r>
            </a:p>
          </p:txBody>
        </p:sp>
      </p:grpSp>
      <p:grpSp>
        <p:nvGrpSpPr>
          <p:cNvPr id="9" name="Group 8" descr="The Iron Age is the final part of prehistory in Britain. It is when iron was used for the first time.&#10;">
            <a:extLst>
              <a:ext uri="{FF2B5EF4-FFF2-40B4-BE49-F238E27FC236}">
                <a16:creationId xmlns:a16="http://schemas.microsoft.com/office/drawing/2014/main" id="{4800C311-F915-3285-16BD-E79A8DDAEC8F}"/>
              </a:ext>
            </a:extLst>
          </p:cNvPr>
          <p:cNvGrpSpPr/>
          <p:nvPr/>
        </p:nvGrpSpPr>
        <p:grpSpPr>
          <a:xfrm>
            <a:off x="9681110" y="1889989"/>
            <a:ext cx="2098509" cy="1442563"/>
            <a:chOff x="1277300" y="62111"/>
            <a:chExt cx="2098509" cy="1442563"/>
          </a:xfrm>
        </p:grpSpPr>
        <p:sp>
          <p:nvSpPr>
            <p:cNvPr id="10" name="Rectangular Callout 9">
              <a:extLst>
                <a:ext uri="{FF2B5EF4-FFF2-40B4-BE49-F238E27FC236}">
                  <a16:creationId xmlns:a16="http://schemas.microsoft.com/office/drawing/2014/main" id="{0ABC02F9-DF17-FAF1-179A-EF545FE8FF31}"/>
                </a:ext>
              </a:extLst>
            </p:cNvPr>
            <p:cNvSpPr/>
            <p:nvPr/>
          </p:nvSpPr>
          <p:spPr>
            <a:xfrm>
              <a:off x="1296823" y="62111"/>
              <a:ext cx="2078986" cy="1442563"/>
            </a:xfrm>
            <a:prstGeom prst="wedgeRectCallout">
              <a:avLst>
                <a:gd name="adj1" fmla="val 7880"/>
                <a:gd name="adj2" fmla="val 63706"/>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D7DC172E-7067-7AB9-2AC8-E203F7F84AA6}"/>
                </a:ext>
              </a:extLst>
            </p:cNvPr>
            <p:cNvSpPr txBox="1"/>
            <p:nvPr/>
          </p:nvSpPr>
          <p:spPr>
            <a:xfrm>
              <a:off x="1277300" y="113016"/>
              <a:ext cx="2098509" cy="1079911"/>
            </a:xfrm>
            <a:prstGeom prst="rect">
              <a:avLst/>
            </a:prstGeom>
            <a:noFill/>
          </p:spPr>
          <p:txBody>
            <a:bodyPr wrap="square">
              <a:spAutoFit/>
            </a:bodyPr>
            <a:lstStyle/>
            <a:p>
              <a:pPr algn="ctr">
                <a:lnSpc>
                  <a:spcPct val="150000"/>
                </a:lnSpc>
              </a:pPr>
              <a:r>
                <a:rPr lang="en-GB" sz="1100" dirty="0">
                  <a:solidFill>
                    <a:schemeClr val="bg1"/>
                  </a:solidFill>
                  <a:latin typeface="Comic Sans MS" panose="030F0702030302020204" pitchFamily="66" charset="0"/>
                </a:rPr>
                <a:t>The Iron Age is the final part of prehistory in Britain. It is when iron was used for the first time.</a:t>
              </a:r>
            </a:p>
          </p:txBody>
        </p:sp>
      </p:grpSp>
      <p:pic>
        <p:nvPicPr>
          <p:cNvPr id="13" name="Picture 12" descr="An illustration of an archeologist">
            <a:extLst>
              <a:ext uri="{FF2B5EF4-FFF2-40B4-BE49-F238E27FC236}">
                <a16:creationId xmlns:a16="http://schemas.microsoft.com/office/drawing/2014/main" id="{3F32280D-FAC8-04BA-16E8-1FC4D32A601D}"/>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413134" y="3317472"/>
            <a:ext cx="2365782" cy="5741349"/>
          </a:xfrm>
          <a:prstGeom prst="rect">
            <a:avLst/>
          </a:prstGeom>
        </p:spPr>
      </p:pic>
      <p:pic>
        <p:nvPicPr>
          <p:cNvPr id="15" name="Timeline" descr="A timeline highlighting the Iron Age (900 BC to AD 43). It spans from 2,000 BC to AD 1500. ">
            <a:extLst>
              <a:ext uri="{FF2B5EF4-FFF2-40B4-BE49-F238E27FC236}">
                <a16:creationId xmlns:a16="http://schemas.microsoft.com/office/drawing/2014/main" id="{D5457ABC-21F6-E765-396E-57963822788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4292245"/>
            <a:ext cx="12192000" cy="1668162"/>
          </a:xfrm>
          <a:prstGeom prst="rect">
            <a:avLst/>
          </a:prstGeom>
        </p:spPr>
      </p:pic>
      <p:sp>
        <p:nvSpPr>
          <p:cNvPr id="20" name="Rounded Rectangle 19">
            <a:hlinkClick r:id="" action="ppaction://hlinkshowjump?jump=nextslide"/>
            <a:extLst>
              <a:ext uri="{FF2B5EF4-FFF2-40B4-BE49-F238E27FC236}">
                <a16:creationId xmlns:a16="http://schemas.microsoft.com/office/drawing/2014/main" id="{C82F3CAE-8270-D260-760B-C95D45BBC0C7}"/>
              </a:ext>
              <a:ext uri="{C183D7F6-B498-43B3-948B-1728B52AA6E4}">
                <adec:decorative xmlns:adec="http://schemas.microsoft.com/office/drawing/2017/decorative" val="1"/>
              </a:ext>
            </a:extLst>
          </p:cNvPr>
          <p:cNvSpPr/>
          <p:nvPr/>
        </p:nvSpPr>
        <p:spPr>
          <a:xfrm>
            <a:off x="3386023" y="5782844"/>
            <a:ext cx="5300778" cy="618358"/>
          </a:xfrm>
          <a:prstGeom prst="roundRect">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
            <a:hlinkClick r:id="" action="ppaction://hlinkshowjump?jump=nextslide"/>
            <a:extLst>
              <a:ext uri="{FF2B5EF4-FFF2-40B4-BE49-F238E27FC236}">
                <a16:creationId xmlns:a16="http://schemas.microsoft.com/office/drawing/2014/main" id="{EFC74475-08C0-6983-BEB5-BBF32B7BCB0F}"/>
              </a:ext>
            </a:extLst>
          </p:cNvPr>
          <p:cNvSpPr txBox="1"/>
          <p:nvPr/>
        </p:nvSpPr>
        <p:spPr>
          <a:xfrm>
            <a:off x="3422588" y="5846639"/>
            <a:ext cx="5264212" cy="430887"/>
          </a:xfrm>
          <a:prstGeom prst="rect">
            <a:avLst/>
          </a:prstGeom>
          <a:noFill/>
        </p:spPr>
        <p:txBody>
          <a:bodyPr wrap="square">
            <a:spAutoFit/>
          </a:bodyPr>
          <a:lstStyle/>
          <a:p>
            <a:pPr algn="ctr">
              <a:lnSpc>
                <a:spcPct val="150000"/>
              </a:lnSpc>
            </a:pPr>
            <a:r>
              <a:rPr lang="en-GB" sz="1600" dirty="0">
                <a:solidFill>
                  <a:schemeClr val="bg1"/>
                </a:solidFill>
                <a:latin typeface="Comic Sans MS" panose="030F0702030302020204" pitchFamily="66" charset="0"/>
              </a:rPr>
              <a:t>What was discovered? </a:t>
            </a:r>
            <a:r>
              <a:rPr lang="en-GB" sz="1600" b="1" dirty="0">
                <a:solidFill>
                  <a:schemeClr val="bg1"/>
                </a:solidFill>
                <a:latin typeface="Comic Sans MS" panose="030F0702030302020204" pitchFamily="66" charset="0"/>
              </a:rPr>
              <a:t>Discover more here!</a:t>
            </a:r>
            <a:endParaRPr lang="en-GB" sz="1600"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7272102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2500"/>
                            </p:stCondLst>
                            <p:childTnLst>
                              <p:par>
                                <p:cTn id="25" presetID="2" presetClass="entr" presetSubtype="4" decel="50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ppt_x"/>
                                          </p:val>
                                        </p:tav>
                                        <p:tav tm="100000">
                                          <p:val>
                                            <p:strVal val="#ppt_x"/>
                                          </p:val>
                                        </p:tav>
                                      </p:tavLst>
                                    </p:anim>
                                    <p:anim calcmode="lin" valueType="num">
                                      <p:cBhvr additive="base">
                                        <p:cTn id="28" dur="10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4000"/>
                            </p:stCondLst>
                            <p:childTnLst>
                              <p:par>
                                <p:cTn id="34" presetID="2" presetClass="entr" presetSubtype="4" decel="5000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1000" fill="hold"/>
                                        <p:tgtEl>
                                          <p:spTgt spid="20"/>
                                        </p:tgtEl>
                                        <p:attrNameLst>
                                          <p:attrName>ppt_x</p:attrName>
                                        </p:attrNameLst>
                                      </p:cBhvr>
                                      <p:tavLst>
                                        <p:tav tm="0">
                                          <p:val>
                                            <p:strVal val="#ppt_x"/>
                                          </p:val>
                                        </p:tav>
                                        <p:tav tm="100000">
                                          <p:val>
                                            <p:strVal val="#ppt_x"/>
                                          </p:val>
                                        </p:tav>
                                      </p:tavLst>
                                    </p:anim>
                                    <p:anim calcmode="lin" valueType="num">
                                      <p:cBhvr additive="base">
                                        <p:cTn id="37" dur="1000" fill="hold"/>
                                        <p:tgtEl>
                                          <p:spTgt spid="20"/>
                                        </p:tgtEl>
                                        <p:attrNameLst>
                                          <p:attrName>ppt_y</p:attrName>
                                        </p:attrNameLst>
                                      </p:cBhvr>
                                      <p:tavLst>
                                        <p:tav tm="0">
                                          <p:val>
                                            <p:strVal val="1+#ppt_h/2"/>
                                          </p:val>
                                        </p:tav>
                                        <p:tav tm="100000">
                                          <p:val>
                                            <p:strVal val="#ppt_y"/>
                                          </p:val>
                                        </p:tav>
                                      </p:tavLst>
                                    </p:anim>
                                  </p:childTnLst>
                                </p:cTn>
                              </p:par>
                              <p:par>
                                <p:cTn id="38" presetID="2" presetClass="entr" presetSubtype="4" decel="5000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1000" fill="hold"/>
                                        <p:tgtEl>
                                          <p:spTgt spid="22"/>
                                        </p:tgtEl>
                                        <p:attrNameLst>
                                          <p:attrName>ppt_x</p:attrName>
                                        </p:attrNameLst>
                                      </p:cBhvr>
                                      <p:tavLst>
                                        <p:tav tm="0">
                                          <p:val>
                                            <p:strVal val="#ppt_x"/>
                                          </p:val>
                                        </p:tav>
                                        <p:tav tm="100000">
                                          <p:val>
                                            <p:strVal val="#ppt_x"/>
                                          </p:val>
                                        </p:tav>
                                      </p:tavLst>
                                    </p:anim>
                                    <p:anim calcmode="lin" valueType="num">
                                      <p:cBhvr additive="base">
                                        <p:cTn id="41"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20" grpId="0" animBg="1"/>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A76D91F-B4B7-155E-D464-784CF0C9032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9C72FEB-034D-9F9D-C299-B12E4A7B728B}"/>
              </a:ext>
            </a:extLst>
          </p:cNvPr>
          <p:cNvSpPr>
            <a:spLocks noGrp="1"/>
          </p:cNvSpPr>
          <p:nvPr>
            <p:ph type="ctrTitle"/>
          </p:nvPr>
        </p:nvSpPr>
        <p:spPr>
          <a:xfrm>
            <a:off x="1524000" y="-1280448"/>
            <a:ext cx="9144000" cy="921925"/>
          </a:xfrm>
        </p:spPr>
        <p:txBody>
          <a:bodyPr/>
          <a:lstStyle/>
          <a:p>
            <a:r>
              <a:rPr lang="en-US" dirty="0"/>
              <a:t>Discoveries</a:t>
            </a:r>
          </a:p>
        </p:txBody>
      </p:sp>
      <p:sp>
        <p:nvSpPr>
          <p:cNvPr id="2" name="Slide Question">
            <a:extLst>
              <a:ext uri="{FF2B5EF4-FFF2-40B4-BE49-F238E27FC236}">
                <a16:creationId xmlns:a16="http://schemas.microsoft.com/office/drawing/2014/main" id="{9FF9301D-5F30-5E93-83F9-DB18775CBEB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Who were the first permanent settlers?</a:t>
            </a:r>
          </a:p>
        </p:txBody>
      </p:sp>
      <p:sp>
        <p:nvSpPr>
          <p:cNvPr id="7" name="Title">
            <a:extLst>
              <a:ext uri="{FF2B5EF4-FFF2-40B4-BE49-F238E27FC236}">
                <a16:creationId xmlns:a16="http://schemas.microsoft.com/office/drawing/2014/main" id="{A73815B1-3028-5A77-B93C-C98D99748F4F}"/>
              </a:ext>
            </a:extLst>
          </p:cNvPr>
          <p:cNvSpPr txBox="1">
            <a:spLocks/>
          </p:cNvSpPr>
          <p:nvPr/>
        </p:nvSpPr>
        <p:spPr>
          <a:xfrm>
            <a:off x="443152" y="590960"/>
            <a:ext cx="1022484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What was discovered?</a:t>
            </a:r>
          </a:p>
        </p:txBody>
      </p:sp>
      <p:pic>
        <p:nvPicPr>
          <p:cNvPr id="6" name="Logo">
            <a:extLst>
              <a:ext uri="{FF2B5EF4-FFF2-40B4-BE49-F238E27FC236}">
                <a16:creationId xmlns:a16="http://schemas.microsoft.com/office/drawing/2014/main" id="{089217C3-D138-1735-F0CD-7A26182441E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0"/>
            <a:ext cx="1523999" cy="1414225"/>
          </a:xfrm>
          <a:prstGeom prst="rect">
            <a:avLst/>
          </a:prstGeom>
        </p:spPr>
      </p:pic>
      <p:pic>
        <p:nvPicPr>
          <p:cNvPr id="15" name="Picture 14" descr="A couple of pottery vases.">
            <a:extLst>
              <a:ext uri="{FF2B5EF4-FFF2-40B4-BE49-F238E27FC236}">
                <a16:creationId xmlns:a16="http://schemas.microsoft.com/office/drawing/2014/main" id="{9E47AA0B-E75B-A75E-D6E6-F247DF3A4F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3293" y="1157792"/>
            <a:ext cx="2279237" cy="2244112"/>
          </a:xfrm>
          <a:prstGeom prst="rect">
            <a:avLst/>
          </a:prstGeom>
        </p:spPr>
      </p:pic>
      <p:sp>
        <p:nvSpPr>
          <p:cNvPr id="8" name="Text ">
            <a:extLst>
              <a:ext uri="{FF2B5EF4-FFF2-40B4-BE49-F238E27FC236}">
                <a16:creationId xmlns:a16="http://schemas.microsoft.com/office/drawing/2014/main" id="{9C81A7B7-BBE6-C09E-FEAB-88E47590CF48}"/>
              </a:ext>
            </a:extLst>
          </p:cNvPr>
          <p:cNvSpPr txBox="1"/>
          <p:nvPr/>
        </p:nvSpPr>
        <p:spPr>
          <a:xfrm>
            <a:off x="443152" y="1506812"/>
            <a:ext cx="4727937" cy="398538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GB" sz="1900" dirty="0">
                <a:latin typeface="Comic Sans MS" panose="030F0702030302020204" pitchFamily="66" charset="0"/>
              </a:rPr>
              <a:t>Pottery sherds</a:t>
            </a:r>
          </a:p>
          <a:p>
            <a:pPr marL="285750" indent="-285750">
              <a:lnSpc>
                <a:spcPct val="150000"/>
              </a:lnSpc>
              <a:buFont typeface="Arial" panose="020B0604020202020204" pitchFamily="34" charset="0"/>
              <a:buChar char="•"/>
            </a:pPr>
            <a:r>
              <a:rPr lang="en-GB" sz="1900" dirty="0">
                <a:latin typeface="Comic Sans MS" panose="030F0702030302020204" pitchFamily="66" charset="0"/>
              </a:rPr>
              <a:t>Postholes</a:t>
            </a:r>
          </a:p>
          <a:p>
            <a:pPr marL="285750" indent="-285750">
              <a:lnSpc>
                <a:spcPct val="150000"/>
              </a:lnSpc>
              <a:buFont typeface="Arial" panose="020B0604020202020204" pitchFamily="34" charset="0"/>
              <a:buChar char="•"/>
            </a:pPr>
            <a:r>
              <a:rPr lang="en-GB" sz="1900" dirty="0">
                <a:latin typeface="Comic Sans MS" panose="030F0702030302020204" pitchFamily="66" charset="0"/>
              </a:rPr>
              <a:t>Pits</a:t>
            </a:r>
          </a:p>
          <a:p>
            <a:pPr marL="285750" indent="-285750">
              <a:lnSpc>
                <a:spcPct val="150000"/>
              </a:lnSpc>
              <a:buFont typeface="Arial" panose="020B0604020202020204" pitchFamily="34" charset="0"/>
              <a:buChar char="•"/>
            </a:pPr>
            <a:r>
              <a:rPr lang="en-GB" sz="1900" dirty="0">
                <a:latin typeface="Comic Sans MS" panose="030F0702030302020204" pitchFamily="66" charset="0"/>
              </a:rPr>
              <a:t>Hearths</a:t>
            </a:r>
          </a:p>
          <a:p>
            <a:pPr marL="285750" indent="-285750">
              <a:lnSpc>
                <a:spcPct val="150000"/>
              </a:lnSpc>
              <a:buFont typeface="Arial" panose="020B0604020202020204" pitchFamily="34" charset="0"/>
              <a:buChar char="•"/>
            </a:pPr>
            <a:r>
              <a:rPr lang="en-GB" sz="1900" dirty="0">
                <a:latin typeface="Comic Sans MS" panose="030F0702030302020204" pitchFamily="66" charset="0"/>
              </a:rPr>
              <a:t>More than one structure with a diameter of 5 to 7 metres</a:t>
            </a:r>
          </a:p>
          <a:p>
            <a:pPr marL="285750" indent="-285750">
              <a:lnSpc>
                <a:spcPct val="150000"/>
              </a:lnSpc>
              <a:buFont typeface="Arial" panose="020B0604020202020204" pitchFamily="34" charset="0"/>
              <a:buChar char="•"/>
            </a:pPr>
            <a:r>
              <a:rPr lang="en-GB" sz="1900" dirty="0">
                <a:latin typeface="Comic Sans MS" panose="030F0702030302020204" pitchFamily="66" charset="0"/>
              </a:rPr>
              <a:t>Possibly roundhouses that were soon replaced by rectangular houses in the early </a:t>
            </a:r>
            <a:r>
              <a:rPr lang="en-GB" sz="1900">
                <a:latin typeface="Comic Sans MS" panose="030F0702030302020204" pitchFamily="66" charset="0"/>
              </a:rPr>
              <a:t>Roman period</a:t>
            </a:r>
            <a:endParaRPr lang="en-GB" sz="1900" dirty="0">
              <a:latin typeface="Comic Sans MS" panose="030F0702030302020204" pitchFamily="66" charset="0"/>
            </a:endParaRPr>
          </a:p>
        </p:txBody>
      </p:sp>
      <p:grpSp>
        <p:nvGrpSpPr>
          <p:cNvPr id="12" name="Group 11" descr="A black and white depiction of an Iron Age home with a thatched roof and fencing, there are snails outside.">
            <a:extLst>
              <a:ext uri="{FF2B5EF4-FFF2-40B4-BE49-F238E27FC236}">
                <a16:creationId xmlns:a16="http://schemas.microsoft.com/office/drawing/2014/main" id="{D59237F6-CB03-B1B8-CE3A-370FBB3E98A6}"/>
              </a:ext>
            </a:extLst>
          </p:cNvPr>
          <p:cNvGrpSpPr/>
          <p:nvPr/>
        </p:nvGrpSpPr>
        <p:grpSpPr>
          <a:xfrm>
            <a:off x="5333999" y="1506812"/>
            <a:ext cx="6367553" cy="4895450"/>
            <a:chOff x="5333999" y="1506812"/>
            <a:chExt cx="6367553" cy="4895450"/>
          </a:xfrm>
        </p:grpSpPr>
        <p:pic>
          <p:nvPicPr>
            <p:cNvPr id="9" name="Picture 8">
              <a:extLst>
                <a:ext uri="{FF2B5EF4-FFF2-40B4-BE49-F238E27FC236}">
                  <a16:creationId xmlns:a16="http://schemas.microsoft.com/office/drawing/2014/main" id="{B6996E10-B918-D933-208B-F8C9ECBD8FE6}"/>
                </a:ext>
              </a:extLst>
            </p:cNvPr>
            <p:cNvPicPr>
              <a:picLocks noChangeAspect="1"/>
            </p:cNvPicPr>
            <p:nvPr/>
          </p:nvPicPr>
          <p:blipFill>
            <a:blip r:embed="rId6"/>
            <a:stretch>
              <a:fillRect/>
            </a:stretch>
          </p:blipFill>
          <p:spPr>
            <a:xfrm>
              <a:off x="5352530" y="1506812"/>
              <a:ext cx="6349022" cy="4895450"/>
            </a:xfrm>
            <a:prstGeom prst="rect">
              <a:avLst/>
            </a:prstGeom>
            <a:ln w="28575">
              <a:solidFill>
                <a:schemeClr val="tx1"/>
              </a:solidFill>
            </a:ln>
          </p:spPr>
        </p:pic>
        <p:sp>
          <p:nvSpPr>
            <p:cNvPr id="10" name="TextBox 9">
              <a:extLst>
                <a:ext uri="{FF2B5EF4-FFF2-40B4-BE49-F238E27FC236}">
                  <a16:creationId xmlns:a16="http://schemas.microsoft.com/office/drawing/2014/main" id="{A43BBF57-15B7-E33B-0C5B-042B3834E349}"/>
                </a:ext>
              </a:extLst>
            </p:cNvPr>
            <p:cNvSpPr txBox="1"/>
            <p:nvPr/>
          </p:nvSpPr>
          <p:spPr>
            <a:xfrm>
              <a:off x="5333999" y="6156041"/>
              <a:ext cx="6096000" cy="246221"/>
            </a:xfrm>
            <a:prstGeom prst="rect">
              <a:avLst/>
            </a:prstGeom>
            <a:noFill/>
          </p:spPr>
          <p:txBody>
            <a:bodyPr wrap="square">
              <a:spAutoFit/>
            </a:bodyPr>
            <a:lstStyle/>
            <a:p>
              <a:r>
                <a:rPr lang="en-GB" sz="1000" dirty="0"/>
                <a:t>© Copyright Crown </a:t>
              </a:r>
              <a:r>
                <a:rPr lang="en-GB" sz="1000" dirty="0" err="1"/>
                <a:t>copyright.NMR</a:t>
              </a:r>
              <a:r>
                <a:rPr lang="en-GB" sz="1000" dirty="0"/>
                <a:t> ref: bb68/08357</a:t>
              </a:r>
            </a:p>
          </p:txBody>
        </p:sp>
      </p:grpSp>
    </p:spTree>
    <p:extLst>
      <p:ext uri="{BB962C8B-B14F-4D97-AF65-F5344CB8AC3E}">
        <p14:creationId xmlns:p14="http://schemas.microsoft.com/office/powerpoint/2010/main" val="8222319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500"/>
                                        <p:tgtEl>
                                          <p:spTgt spid="8">
                                            <p:txEl>
                                              <p:pRg st="1" end="1"/>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Effect transition="in" filter="fade">
                                      <p:cBhvr>
                                        <p:cTn id="26" dur="500"/>
                                        <p:tgtEl>
                                          <p:spTgt spid="8">
                                            <p:txEl>
                                              <p:pRg st="3" end="3"/>
                                            </p:txEl>
                                          </p:spTgt>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xEl>
                                              <p:pRg st="4" end="4"/>
                                            </p:txEl>
                                          </p:spTgt>
                                        </p:tgtEl>
                                        <p:attrNameLst>
                                          <p:attrName>style.visibility</p:attrName>
                                        </p:attrNameLst>
                                      </p:cBhvr>
                                      <p:to>
                                        <p:strVal val="visible"/>
                                      </p:to>
                                    </p:set>
                                    <p:animEffect transition="in" filter="fade">
                                      <p:cBhvr>
                                        <p:cTn id="30" dur="500"/>
                                        <p:tgtEl>
                                          <p:spTgt spid="8">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Effect transition="in" filter="fade">
                                      <p:cBhvr>
                                        <p:cTn id="3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703A028-40E8-298C-B43B-D94A386537B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1FFE8C7-EB6F-F956-EDB5-DEDD5BEE72A8}"/>
              </a:ext>
            </a:extLst>
          </p:cNvPr>
          <p:cNvSpPr>
            <a:spLocks noGrp="1"/>
          </p:cNvSpPr>
          <p:nvPr>
            <p:ph type="ctrTitle"/>
          </p:nvPr>
        </p:nvSpPr>
        <p:spPr>
          <a:xfrm>
            <a:off x="1524000" y="-1280448"/>
            <a:ext cx="9144000" cy="921925"/>
          </a:xfrm>
        </p:spPr>
        <p:txBody>
          <a:bodyPr/>
          <a:lstStyle/>
          <a:p>
            <a:r>
              <a:rPr lang="en-US" dirty="0"/>
              <a:t>Why Lincoln</a:t>
            </a:r>
          </a:p>
        </p:txBody>
      </p:sp>
      <p:sp>
        <p:nvSpPr>
          <p:cNvPr id="11" name="Slide Question">
            <a:extLst>
              <a:ext uri="{FF2B5EF4-FFF2-40B4-BE49-F238E27FC236}">
                <a16:creationId xmlns:a16="http://schemas.microsoft.com/office/drawing/2014/main" id="{72564D60-DDBE-EBBF-744A-D222DC5073C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Who were the first permanent settlers?</a:t>
            </a:r>
          </a:p>
        </p:txBody>
      </p:sp>
      <p:sp>
        <p:nvSpPr>
          <p:cNvPr id="7" name="Title">
            <a:extLst>
              <a:ext uri="{FF2B5EF4-FFF2-40B4-BE49-F238E27FC236}">
                <a16:creationId xmlns:a16="http://schemas.microsoft.com/office/drawing/2014/main" id="{69BFA9AF-3E4E-6A41-C3E7-F7A1589C4CDC}"/>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Why Lincoln?</a:t>
            </a:r>
          </a:p>
        </p:txBody>
      </p:sp>
      <p:pic>
        <p:nvPicPr>
          <p:cNvPr id="6" name="Logo">
            <a:extLst>
              <a:ext uri="{FF2B5EF4-FFF2-40B4-BE49-F238E27FC236}">
                <a16:creationId xmlns:a16="http://schemas.microsoft.com/office/drawing/2014/main" id="{B946F8B4-0EC9-91AE-1370-CFE45FFC793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0"/>
            <a:ext cx="1523999" cy="1414225"/>
          </a:xfrm>
          <a:prstGeom prst="rect">
            <a:avLst/>
          </a:prstGeom>
        </p:spPr>
      </p:pic>
      <p:sp>
        <p:nvSpPr>
          <p:cNvPr id="9" name="Title">
            <a:extLst>
              <a:ext uri="{FF2B5EF4-FFF2-40B4-BE49-F238E27FC236}">
                <a16:creationId xmlns:a16="http://schemas.microsoft.com/office/drawing/2014/main" id="{67A00A1F-14BB-D74E-CEF0-3542E54705CF}"/>
              </a:ext>
            </a:extLst>
          </p:cNvPr>
          <p:cNvSpPr txBox="1">
            <a:spLocks/>
          </p:cNvSpPr>
          <p:nvPr/>
        </p:nvSpPr>
        <p:spPr>
          <a:xfrm>
            <a:off x="352379" y="2507511"/>
            <a:ext cx="4886533" cy="1127431"/>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8000" b="1" dirty="0">
                <a:ln w="28575">
                  <a:solidFill>
                    <a:schemeClr val="tx1"/>
                  </a:solidFill>
                </a:ln>
                <a:solidFill>
                  <a:srgbClr val="FAB721"/>
                </a:solidFill>
                <a:latin typeface="Superclarendon Rg" panose="02060605060000020003" pitchFamily="18" charset="77"/>
              </a:rPr>
              <a:t>Lindon</a:t>
            </a:r>
          </a:p>
        </p:txBody>
      </p:sp>
      <p:sp>
        <p:nvSpPr>
          <p:cNvPr id="12" name="Right Arrow 11" descr="Arrow pointing from the field to the barrow">
            <a:extLst>
              <a:ext uri="{FF2B5EF4-FFF2-40B4-BE49-F238E27FC236}">
                <a16:creationId xmlns:a16="http://schemas.microsoft.com/office/drawing/2014/main" id="{D48791BF-5FFB-B701-2491-885B2CF86A7B}"/>
              </a:ext>
            </a:extLst>
          </p:cNvPr>
          <p:cNvSpPr/>
          <p:nvPr/>
        </p:nvSpPr>
        <p:spPr>
          <a:xfrm>
            <a:off x="5238912" y="2696681"/>
            <a:ext cx="1173683" cy="776565"/>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a:extLst>
              <a:ext uri="{FF2B5EF4-FFF2-40B4-BE49-F238E27FC236}">
                <a16:creationId xmlns:a16="http://schemas.microsoft.com/office/drawing/2014/main" id="{ADAA9CE5-A5E2-36BA-D317-FCBCE990CDFD}"/>
              </a:ext>
            </a:extLst>
          </p:cNvPr>
          <p:cNvSpPr txBox="1">
            <a:spLocks/>
          </p:cNvSpPr>
          <p:nvPr/>
        </p:nvSpPr>
        <p:spPr>
          <a:xfrm>
            <a:off x="6779666" y="2507510"/>
            <a:ext cx="4886533" cy="1127431"/>
          </a:xfrm>
          <a:prstGeom prst="rect">
            <a:avLst/>
          </a:prstGeom>
          <a:effectLst>
            <a:outerShdw blurRad="50800" dist="38100" dir="2700000" algn="tl" rotWithShape="0">
              <a:prstClr val="black">
                <a:alpha val="40000"/>
              </a:prstClr>
            </a:outerShdw>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8000" b="1" dirty="0">
                <a:ln w="28575">
                  <a:solidFill>
                    <a:schemeClr val="tx1"/>
                  </a:solidFill>
                </a:ln>
                <a:solidFill>
                  <a:srgbClr val="FAB721"/>
                </a:solidFill>
                <a:latin typeface="Superclarendon Rg" panose="02060605060000020003" pitchFamily="18" charset="77"/>
              </a:rPr>
              <a:t>Lincoln</a:t>
            </a:r>
          </a:p>
        </p:txBody>
      </p:sp>
      <p:sp>
        <p:nvSpPr>
          <p:cNvPr id="16" name="Text box">
            <a:extLst>
              <a:ext uri="{FF2B5EF4-FFF2-40B4-BE49-F238E27FC236}">
                <a16:creationId xmlns:a16="http://schemas.microsoft.com/office/drawing/2014/main" id="{515CB7FF-042A-2FF7-9E9B-78D58B6395C2}"/>
              </a:ext>
            </a:extLst>
          </p:cNvPr>
          <p:cNvSpPr/>
          <p:nvPr/>
        </p:nvSpPr>
        <p:spPr>
          <a:xfrm>
            <a:off x="494269" y="4728226"/>
            <a:ext cx="11171930" cy="1331827"/>
          </a:xfrm>
          <a:prstGeom prst="rect">
            <a:avLst/>
          </a:prstGeom>
          <a:solidFill>
            <a:schemeClr val="bg1">
              <a:alpha val="88929"/>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600" dirty="0">
                <a:solidFill>
                  <a:schemeClr val="tx1"/>
                </a:solidFill>
                <a:latin typeface="Comic Sans MS" panose="030F0702030302020204" pitchFamily="66" charset="0"/>
              </a:rPr>
              <a:t>The name Lincoln may come from this period, when the settlement is thought to have been named in the Brittonic language of Iron Age Britain's Celtic inhabitants. They called it Lindon, "The Pool", presumably referring to </a:t>
            </a:r>
            <a:r>
              <a:rPr lang="en-GB" sz="1600" dirty="0" err="1">
                <a:solidFill>
                  <a:schemeClr val="tx1"/>
                </a:solidFill>
                <a:latin typeface="Comic Sans MS" panose="030F0702030302020204" pitchFamily="66" charset="0"/>
              </a:rPr>
              <a:t>Brayford</a:t>
            </a:r>
            <a:r>
              <a:rPr lang="en-GB" sz="1600" dirty="0">
                <a:solidFill>
                  <a:schemeClr val="tx1"/>
                </a:solidFill>
                <a:latin typeface="Comic Sans MS" panose="030F0702030302020204" pitchFamily="66" charset="0"/>
              </a:rPr>
              <a:t> Pool.</a:t>
            </a:r>
          </a:p>
        </p:txBody>
      </p:sp>
    </p:spTree>
    <p:extLst>
      <p:ext uri="{BB962C8B-B14F-4D97-AF65-F5344CB8AC3E}">
        <p14:creationId xmlns:p14="http://schemas.microsoft.com/office/powerpoint/2010/main" val="39938696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1000"/>
                                        <p:tgtEl>
                                          <p:spTgt spid="12"/>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P spid="10" grpId="0"/>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B551AE1-D2C1-9879-ECE9-FA33318DCB9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B064F29-B4CC-F8F4-92D1-E765E7FD00EF}"/>
              </a:ext>
            </a:extLst>
          </p:cNvPr>
          <p:cNvSpPr>
            <a:spLocks noGrp="1"/>
          </p:cNvSpPr>
          <p:nvPr>
            <p:ph type="ctrTitle"/>
          </p:nvPr>
        </p:nvSpPr>
        <p:spPr>
          <a:xfrm>
            <a:off x="1524000" y="-1280448"/>
            <a:ext cx="9144000" cy="921925"/>
          </a:xfrm>
        </p:spPr>
        <p:txBody>
          <a:bodyPr/>
          <a:lstStyle/>
          <a:p>
            <a:r>
              <a:rPr lang="en-US" dirty="0"/>
              <a:t>Coins</a:t>
            </a:r>
          </a:p>
        </p:txBody>
      </p:sp>
      <p:sp>
        <p:nvSpPr>
          <p:cNvPr id="11" name="Slide Question">
            <a:extLst>
              <a:ext uri="{FF2B5EF4-FFF2-40B4-BE49-F238E27FC236}">
                <a16:creationId xmlns:a16="http://schemas.microsoft.com/office/drawing/2014/main" id="{278C767E-079D-C562-6918-0E2F0D48FB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sophisticated was life in Iron Age Lincoln?</a:t>
            </a:r>
          </a:p>
        </p:txBody>
      </p:sp>
      <p:sp>
        <p:nvSpPr>
          <p:cNvPr id="7" name="Title">
            <a:extLst>
              <a:ext uri="{FF2B5EF4-FFF2-40B4-BE49-F238E27FC236}">
                <a16:creationId xmlns:a16="http://schemas.microsoft.com/office/drawing/2014/main" id="{1D8CFD16-6BA8-6558-F29A-BDF99E067B6C}"/>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Coins of the Past</a:t>
            </a:r>
          </a:p>
        </p:txBody>
      </p:sp>
      <p:sp>
        <p:nvSpPr>
          <p:cNvPr id="8" name="Text ">
            <a:extLst>
              <a:ext uri="{FF2B5EF4-FFF2-40B4-BE49-F238E27FC236}">
                <a16:creationId xmlns:a16="http://schemas.microsoft.com/office/drawing/2014/main" id="{2678AA5C-C564-808F-9E8B-881E58DA72A8}"/>
              </a:ext>
            </a:extLst>
          </p:cNvPr>
          <p:cNvSpPr txBox="1"/>
          <p:nvPr/>
        </p:nvSpPr>
        <p:spPr>
          <a:xfrm>
            <a:off x="494269" y="1443694"/>
            <a:ext cx="6158779" cy="4478662"/>
          </a:xfrm>
          <a:prstGeom prst="rect">
            <a:avLst/>
          </a:prstGeom>
          <a:noFill/>
        </p:spPr>
        <p:txBody>
          <a:bodyPr wrap="square">
            <a:spAutoFit/>
          </a:bodyPr>
          <a:lstStyle/>
          <a:p>
            <a:pPr>
              <a:lnSpc>
                <a:spcPct val="150000"/>
              </a:lnSpc>
            </a:pPr>
            <a:r>
              <a:rPr lang="en-GB" sz="1600" dirty="0">
                <a:latin typeface="Comic Sans MS" panose="030F0702030302020204" pitchFamily="66" charset="0"/>
              </a:rPr>
              <a:t>Several Iron Age hoards have been found outside of Lincoln, including large quantities of coins which were discovered at </a:t>
            </a:r>
            <a:r>
              <a:rPr lang="en-GB" sz="1600" dirty="0" err="1">
                <a:latin typeface="Comic Sans MS" panose="030F0702030302020204" pitchFamily="66" charset="0"/>
              </a:rPr>
              <a:t>Riseholme</a:t>
            </a:r>
            <a:r>
              <a:rPr lang="en-GB" sz="1600" dirty="0">
                <a:latin typeface="Comic Sans MS" panose="030F0702030302020204" pitchFamily="66" charset="0"/>
              </a:rPr>
              <a:t>, </a:t>
            </a:r>
            <a:r>
              <a:rPr lang="en-GB" sz="1600" dirty="0" err="1">
                <a:latin typeface="Comic Sans MS" panose="030F0702030302020204" pitchFamily="66" charset="0"/>
              </a:rPr>
              <a:t>Hallifirs</a:t>
            </a:r>
            <a:r>
              <a:rPr lang="en-GB" sz="1600" dirty="0">
                <a:latin typeface="Comic Sans MS" panose="030F0702030302020204" pitchFamily="66" charset="0"/>
              </a:rPr>
              <a:t>, and </a:t>
            </a:r>
            <a:r>
              <a:rPr lang="en-GB" sz="1600" dirty="0" err="1">
                <a:latin typeface="Comic Sans MS" panose="030F0702030302020204" pitchFamily="66" charset="0"/>
              </a:rPr>
              <a:t>Greetwell</a:t>
            </a:r>
            <a:r>
              <a:rPr lang="en-GB" sz="1600" dirty="0">
                <a:latin typeface="Comic Sans MS" panose="030F0702030302020204" pitchFamily="66" charset="0"/>
              </a:rPr>
              <a:t>.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The </a:t>
            </a:r>
            <a:r>
              <a:rPr lang="en-GB" sz="1600" dirty="0" err="1">
                <a:latin typeface="Comic Sans MS" panose="030F0702030302020204" pitchFamily="66" charset="0"/>
              </a:rPr>
              <a:t>Corieltauvi</a:t>
            </a:r>
            <a:r>
              <a:rPr lang="en-GB" sz="1600" dirty="0">
                <a:latin typeface="Comic Sans MS" panose="030F0702030302020204" pitchFamily="66" charset="0"/>
              </a:rPr>
              <a:t> were the tribe living in Lincolnshire during the Iron Age.  The tribe may have been divided into smaller groups, each with their own leader.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In addition to being farmers, these discoveries show they were skilled craftsmen, making tools, weapons, pottery, and coins. Evidence of wheel-made pottery further confirms their developing skills &amp; technology.</a:t>
            </a:r>
          </a:p>
        </p:txBody>
      </p:sp>
      <p:pic>
        <p:nvPicPr>
          <p:cNvPr id="6" name="Logo">
            <a:extLst>
              <a:ext uri="{FF2B5EF4-FFF2-40B4-BE49-F238E27FC236}">
                <a16:creationId xmlns:a16="http://schemas.microsoft.com/office/drawing/2014/main" id="{F7D699C7-7681-3222-98BD-A9C1978401E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83093"/>
            <a:ext cx="1523999" cy="1414225"/>
          </a:xfrm>
          <a:prstGeom prst="rect">
            <a:avLst/>
          </a:prstGeom>
        </p:spPr>
      </p:pic>
      <p:grpSp>
        <p:nvGrpSpPr>
          <p:cNvPr id="12" name="Group 11" descr="A photograph of 14 Iron Age coins">
            <a:extLst>
              <a:ext uri="{FF2B5EF4-FFF2-40B4-BE49-F238E27FC236}">
                <a16:creationId xmlns:a16="http://schemas.microsoft.com/office/drawing/2014/main" id="{C90D025E-5D89-9A0E-7815-D889164D8566}"/>
              </a:ext>
            </a:extLst>
          </p:cNvPr>
          <p:cNvGrpSpPr/>
          <p:nvPr/>
        </p:nvGrpSpPr>
        <p:grpSpPr>
          <a:xfrm>
            <a:off x="6653048" y="1220773"/>
            <a:ext cx="5202621" cy="5127111"/>
            <a:chOff x="6653048" y="1394196"/>
            <a:chExt cx="5202621" cy="5127111"/>
          </a:xfrm>
        </p:grpSpPr>
        <p:pic>
          <p:nvPicPr>
            <p:cNvPr id="9" name="Picture 8" descr="A collection of ancient coins&#10;&#10;Description automatically generated">
              <a:extLst>
                <a:ext uri="{FF2B5EF4-FFF2-40B4-BE49-F238E27FC236}">
                  <a16:creationId xmlns:a16="http://schemas.microsoft.com/office/drawing/2014/main" id="{869091EA-B662-4D18-8DB9-3BEC3695F5D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653048" y="1394196"/>
              <a:ext cx="5044683" cy="5064047"/>
            </a:xfrm>
            <a:prstGeom prst="rect">
              <a:avLst/>
            </a:prstGeom>
          </p:spPr>
        </p:pic>
        <p:sp>
          <p:nvSpPr>
            <p:cNvPr id="10" name="TextBox 9">
              <a:extLst>
                <a:ext uri="{FF2B5EF4-FFF2-40B4-BE49-F238E27FC236}">
                  <a16:creationId xmlns:a16="http://schemas.microsoft.com/office/drawing/2014/main" id="{5980080E-FC25-E469-BD35-64918AE87ED3}"/>
                </a:ext>
              </a:extLst>
            </p:cNvPr>
            <p:cNvSpPr txBox="1"/>
            <p:nvPr/>
          </p:nvSpPr>
          <p:spPr>
            <a:xfrm>
              <a:off x="9870114" y="6275086"/>
              <a:ext cx="1985555" cy="246221"/>
            </a:xfrm>
            <a:prstGeom prst="rect">
              <a:avLst/>
            </a:prstGeom>
            <a:noFill/>
          </p:spPr>
          <p:txBody>
            <a:bodyPr wrap="square">
              <a:spAutoFit/>
            </a:bodyPr>
            <a:lstStyle/>
            <a:p>
              <a:pPr algn="r"/>
              <a:r>
                <a:rPr lang="en-GB" sz="1000" dirty="0">
                  <a:solidFill>
                    <a:schemeClr val="bg1">
                      <a:lumMod val="85000"/>
                    </a:schemeClr>
                  </a:solidFill>
                </a:rPr>
                <a:t>© </a:t>
              </a:r>
              <a:r>
                <a:rPr lang="en-GB" sz="1000" b="0" i="0" dirty="0">
                  <a:solidFill>
                    <a:schemeClr val="bg1">
                      <a:lumMod val="85000"/>
                    </a:schemeClr>
                  </a:solidFill>
                  <a:effectLst/>
                  <a:latin typeface="Open Sans" panose="020B0606030504020204" pitchFamily="34" charset="0"/>
                </a:rPr>
                <a:t>Lincolnshire County Council</a:t>
              </a:r>
              <a:endParaRPr lang="en-GB" sz="1000" dirty="0">
                <a:solidFill>
                  <a:schemeClr val="bg1">
                    <a:lumMod val="85000"/>
                  </a:schemeClr>
                </a:solidFill>
              </a:endParaRPr>
            </a:p>
          </p:txBody>
        </p:sp>
      </p:grpSp>
    </p:spTree>
    <p:extLst>
      <p:ext uri="{BB962C8B-B14F-4D97-AF65-F5344CB8AC3E}">
        <p14:creationId xmlns:p14="http://schemas.microsoft.com/office/powerpoint/2010/main" val="10375527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fade">
                                      <p:cBhvr>
                                        <p:cTn id="18" dur="500"/>
                                        <p:tgtEl>
                                          <p:spTgt spid="8">
                                            <p:txEl>
                                              <p:pRg st="2" end="2"/>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E9C1EF6-5506-42D3-198D-60205A46E3B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679138F-C547-5475-05A9-170DE89E8F07}"/>
              </a:ext>
            </a:extLst>
          </p:cNvPr>
          <p:cNvSpPr>
            <a:spLocks noGrp="1"/>
          </p:cNvSpPr>
          <p:nvPr>
            <p:ph type="ctrTitle"/>
          </p:nvPr>
        </p:nvSpPr>
        <p:spPr>
          <a:xfrm>
            <a:off x="1524000" y="-1280448"/>
            <a:ext cx="9144000" cy="921925"/>
          </a:xfrm>
        </p:spPr>
        <p:txBody>
          <a:bodyPr/>
          <a:lstStyle/>
          <a:p>
            <a:r>
              <a:rPr lang="en-US" dirty="0"/>
              <a:t>Ancient discovery</a:t>
            </a:r>
          </a:p>
        </p:txBody>
      </p:sp>
      <p:sp>
        <p:nvSpPr>
          <p:cNvPr id="11" name="Slide Question">
            <a:extLst>
              <a:ext uri="{FF2B5EF4-FFF2-40B4-BE49-F238E27FC236}">
                <a16:creationId xmlns:a16="http://schemas.microsoft.com/office/drawing/2014/main" id="{580B9282-1145-7D68-426C-1C31454F1D7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sophisticated was life in Iron Age Lincoln?</a:t>
            </a:r>
          </a:p>
        </p:txBody>
      </p:sp>
      <p:pic>
        <p:nvPicPr>
          <p:cNvPr id="9" name="shield" descr="A photograph of a long metal shield with decorative circles engraved onto it.">
            <a:extLst>
              <a:ext uri="{FF2B5EF4-FFF2-40B4-BE49-F238E27FC236}">
                <a16:creationId xmlns:a16="http://schemas.microsoft.com/office/drawing/2014/main" id="{8B1CD439-23E2-A433-F8DF-3B674F50F9F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42603" y="328030"/>
            <a:ext cx="2363659" cy="6193153"/>
          </a:xfrm>
          <a:prstGeom prst="rect">
            <a:avLst/>
          </a:prstGeom>
          <a:ln>
            <a:noFill/>
          </a:ln>
        </p:spPr>
      </p:pic>
      <p:grpSp>
        <p:nvGrpSpPr>
          <p:cNvPr id="13" name="shield-info" descr="The Witham Shield has been dated to 400 - 300 B.C.&#10;">
            <a:extLst>
              <a:ext uri="{FF2B5EF4-FFF2-40B4-BE49-F238E27FC236}">
                <a16:creationId xmlns:a16="http://schemas.microsoft.com/office/drawing/2014/main" id="{FA6AB98E-BD28-3F8F-0F06-E4DF116CA688}"/>
              </a:ext>
            </a:extLst>
          </p:cNvPr>
          <p:cNvGrpSpPr/>
          <p:nvPr/>
        </p:nvGrpSpPr>
        <p:grpSpPr>
          <a:xfrm>
            <a:off x="442603" y="327292"/>
            <a:ext cx="2375746" cy="6193153"/>
            <a:chOff x="429351" y="333642"/>
            <a:chExt cx="2375746" cy="6193153"/>
          </a:xfrm>
        </p:grpSpPr>
        <p:pic>
          <p:nvPicPr>
            <p:cNvPr id="12" name="Content Placeholder 4">
              <a:extLst>
                <a:ext uri="{FF2B5EF4-FFF2-40B4-BE49-F238E27FC236}">
                  <a16:creationId xmlns:a16="http://schemas.microsoft.com/office/drawing/2014/main" id="{7249AEC7-DA91-5FED-3F49-A1EB7D38F42E}"/>
                </a:ext>
              </a:extLst>
            </p:cNvPr>
            <p:cNvPicPr>
              <a:picLocks noChangeAspect="1"/>
            </p:cNvPicPr>
            <p:nvPr/>
          </p:nvPicPr>
          <p:blipFill>
            <a:blip r:embed="rId4" cstate="screen">
              <a:duotone>
                <a:schemeClr val="bg2">
                  <a:shade val="45000"/>
                  <a:satMod val="135000"/>
                </a:schemeClr>
                <a:prstClr val="white"/>
              </a:duotone>
              <a:alphaModFix/>
              <a:extLst>
                <a:ext uri="{28A0092B-C50C-407E-A947-70E740481C1C}">
                  <a14:useLocalDpi xmlns:a14="http://schemas.microsoft.com/office/drawing/2010/main"/>
                </a:ext>
              </a:extLst>
            </a:blip>
            <a:srcRect/>
            <a:stretch/>
          </p:blipFill>
          <p:spPr>
            <a:xfrm>
              <a:off x="429351" y="333642"/>
              <a:ext cx="2374582" cy="6193153"/>
            </a:xfrm>
            <a:prstGeom prst="rect">
              <a:avLst/>
            </a:prstGeom>
            <a:ln>
              <a:noFill/>
            </a:ln>
          </p:spPr>
        </p:pic>
        <p:grpSp>
          <p:nvGrpSpPr>
            <p:cNvPr id="5" name="Caption">
              <a:extLst>
                <a:ext uri="{FF2B5EF4-FFF2-40B4-BE49-F238E27FC236}">
                  <a16:creationId xmlns:a16="http://schemas.microsoft.com/office/drawing/2014/main" id="{E8AA56D0-5043-014B-1441-E858B1854D8F}"/>
                </a:ext>
              </a:extLst>
            </p:cNvPr>
            <p:cNvGrpSpPr/>
            <p:nvPr/>
          </p:nvGrpSpPr>
          <p:grpSpPr>
            <a:xfrm>
              <a:off x="595293" y="3720223"/>
              <a:ext cx="2209804" cy="1154675"/>
              <a:chOff x="5121850" y="2417403"/>
              <a:chExt cx="2209804" cy="1154675"/>
            </a:xfrm>
          </p:grpSpPr>
          <p:pic>
            <p:nvPicPr>
              <p:cNvPr id="2" name="Picture 1">
                <a:extLst>
                  <a:ext uri="{FF2B5EF4-FFF2-40B4-BE49-F238E27FC236}">
                    <a16:creationId xmlns:a16="http://schemas.microsoft.com/office/drawing/2014/main" id="{C3EADEDF-2069-BCB1-FD85-5FD89059FB4F}"/>
                  </a:ext>
                  <a:ext uri="{C183D7F6-B498-43B3-948B-1728B52AA6E4}">
                    <adec:decorative xmlns:adec="http://schemas.microsoft.com/office/drawing/2017/decorative" val="1"/>
                  </a:ext>
                </a:extLst>
              </p:cNvPr>
              <p:cNvPicPr>
                <a:picLocks noChangeAspect="1"/>
              </p:cNvPicPr>
              <p:nvPr/>
            </p:nvPicPr>
            <p:blipFill>
              <a:blip r:embed="rId5" cstate="screen">
                <a:alphaModFix/>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1BF43696-BB5E-B617-11C5-2B1AA8C3D00C}"/>
                  </a:ext>
                </a:extLst>
              </p:cNvPr>
              <p:cNvSpPr txBox="1"/>
              <p:nvPr/>
            </p:nvSpPr>
            <p:spPr>
              <a:xfrm>
                <a:off x="5276103" y="2417403"/>
                <a:ext cx="2055551" cy="1154675"/>
              </a:xfrm>
              <a:prstGeom prst="rect">
                <a:avLst/>
              </a:prstGeom>
              <a:noFill/>
            </p:spPr>
            <p:txBody>
              <a:bodyPr wrap="square">
                <a:spAutoFit/>
              </a:bodyPr>
              <a:lstStyle/>
              <a:p>
                <a:pPr>
                  <a:lnSpc>
                    <a:spcPct val="150000"/>
                  </a:lnSpc>
                </a:pPr>
                <a:r>
                  <a:rPr lang="en-GB" sz="1600" dirty="0">
                    <a:latin typeface="Comic Sans MS" panose="030F0702030302020204" pitchFamily="66" charset="0"/>
                  </a:rPr>
                  <a:t>The Witham Shield has been dated to 400 - 300 B.C.</a:t>
                </a:r>
              </a:p>
            </p:txBody>
          </p:sp>
        </p:grpSp>
      </p:grpSp>
      <p:pic>
        <p:nvPicPr>
          <p:cNvPr id="6" name="Logo">
            <a:extLst>
              <a:ext uri="{FF2B5EF4-FFF2-40B4-BE49-F238E27FC236}">
                <a16:creationId xmlns:a16="http://schemas.microsoft.com/office/drawing/2014/main" id="{E2BC11AD-3D58-5629-D952-3FE50D58BCA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2928" y="5529538"/>
            <a:ext cx="1316440" cy="1221617"/>
          </a:xfrm>
          <a:prstGeom prst="rect">
            <a:avLst/>
          </a:prstGeom>
        </p:spPr>
      </p:pic>
      <p:sp>
        <p:nvSpPr>
          <p:cNvPr id="7" name="Title">
            <a:extLst>
              <a:ext uri="{FF2B5EF4-FFF2-40B4-BE49-F238E27FC236}">
                <a16:creationId xmlns:a16="http://schemas.microsoft.com/office/drawing/2014/main" id="{893ED704-8792-507C-D291-DDB9EBF9EA98}"/>
              </a:ext>
            </a:extLst>
          </p:cNvPr>
          <p:cNvSpPr txBox="1">
            <a:spLocks/>
          </p:cNvSpPr>
          <p:nvPr/>
        </p:nvSpPr>
        <p:spPr>
          <a:xfrm>
            <a:off x="2906393" y="392180"/>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A rare and ancient discovery</a:t>
            </a:r>
          </a:p>
        </p:txBody>
      </p:sp>
      <p:sp>
        <p:nvSpPr>
          <p:cNvPr id="8" name="Text ">
            <a:extLst>
              <a:ext uri="{FF2B5EF4-FFF2-40B4-BE49-F238E27FC236}">
                <a16:creationId xmlns:a16="http://schemas.microsoft.com/office/drawing/2014/main" id="{6580A4AC-BF7A-B47E-A118-543D7D546ADF}"/>
              </a:ext>
            </a:extLst>
          </p:cNvPr>
          <p:cNvSpPr txBox="1"/>
          <p:nvPr/>
        </p:nvSpPr>
        <p:spPr>
          <a:xfrm>
            <a:off x="3004827" y="1162035"/>
            <a:ext cx="8744570" cy="1169551"/>
          </a:xfrm>
          <a:prstGeom prst="rect">
            <a:avLst/>
          </a:prstGeom>
          <a:noFill/>
        </p:spPr>
        <p:txBody>
          <a:bodyPr wrap="square">
            <a:spAutoFit/>
          </a:bodyPr>
          <a:lstStyle/>
          <a:p>
            <a:pPr>
              <a:lnSpc>
                <a:spcPct val="150000"/>
              </a:lnSpc>
            </a:pPr>
            <a:r>
              <a:rPr lang="en-GB" sz="1600" dirty="0">
                <a:latin typeface="Comic Sans MS" panose="030F0702030302020204" pitchFamily="66" charset="0"/>
              </a:rPr>
              <a:t>The Witham Shield is one of Britain’s most famous Iron Age discoveries. It was found in the River Witham near Washingborough in 1826. It is beautifully decorated and made from beaten bronze.</a:t>
            </a:r>
          </a:p>
        </p:txBody>
      </p:sp>
      <p:pic>
        <p:nvPicPr>
          <p:cNvPr id="17" name="Picture 16" descr="An illustration of an angry boar running and kicking up dust.">
            <a:extLst>
              <a:ext uri="{FF2B5EF4-FFF2-40B4-BE49-F238E27FC236}">
                <a16:creationId xmlns:a16="http://schemas.microsoft.com/office/drawing/2014/main" id="{BBB0AA49-05B6-532B-04A0-818FB3EA9858}"/>
              </a:ext>
            </a:extLst>
          </p:cNvPr>
          <p:cNvPicPr>
            <a:picLocks noChangeAspect="1"/>
          </p:cNvPicPr>
          <p:nvPr/>
        </p:nvPicPr>
        <p:blipFill>
          <a:blip r:embed="rId7"/>
          <a:stretch>
            <a:fillRect/>
          </a:stretch>
        </p:blipFill>
        <p:spPr>
          <a:xfrm>
            <a:off x="2850323" y="2483323"/>
            <a:ext cx="2951499" cy="2246419"/>
          </a:xfrm>
          <a:prstGeom prst="rect">
            <a:avLst/>
          </a:prstGeom>
        </p:spPr>
      </p:pic>
      <p:sp>
        <p:nvSpPr>
          <p:cNvPr id="15" name="Text ">
            <a:extLst>
              <a:ext uri="{FF2B5EF4-FFF2-40B4-BE49-F238E27FC236}">
                <a16:creationId xmlns:a16="http://schemas.microsoft.com/office/drawing/2014/main" id="{CFCA9C66-719A-0157-D33F-6D4343AD4052}"/>
              </a:ext>
            </a:extLst>
          </p:cNvPr>
          <p:cNvSpPr txBox="1"/>
          <p:nvPr/>
        </p:nvSpPr>
        <p:spPr>
          <a:xfrm>
            <a:off x="5488934" y="2626083"/>
            <a:ext cx="6395732" cy="1524007"/>
          </a:xfrm>
          <a:prstGeom prst="rect">
            <a:avLst/>
          </a:prstGeom>
          <a:noFill/>
        </p:spPr>
        <p:txBody>
          <a:bodyPr wrap="square">
            <a:spAutoFit/>
          </a:bodyPr>
          <a:lstStyle/>
          <a:p>
            <a:pPr>
              <a:lnSpc>
                <a:spcPct val="150000"/>
              </a:lnSpc>
            </a:pPr>
            <a:r>
              <a:rPr lang="en-GB" sz="1600" dirty="0">
                <a:latin typeface="Comic Sans MS" panose="030F0702030302020204" pitchFamily="66" charset="0"/>
              </a:rPr>
              <a:t>The shield once had an image of a wild boar on it. It also includes coral from overseas, showing that Iron Age people traded far and wide. The shield’s wooden backing rotted away, but the bronze front survived. It’s now in the British Museum.</a:t>
            </a:r>
          </a:p>
        </p:txBody>
      </p:sp>
      <p:pic>
        <p:nvPicPr>
          <p:cNvPr id="21" name="info-button">
            <a:extLst>
              <a:ext uri="{FF2B5EF4-FFF2-40B4-BE49-F238E27FC236}">
                <a16:creationId xmlns:a16="http://schemas.microsoft.com/office/drawing/2014/main" id="{692D63F1-7C14-0FFD-58F1-FBC67EA4B3F9}"/>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462628" y="5348220"/>
            <a:ext cx="787400" cy="1117600"/>
          </a:xfrm>
          <a:prstGeom prst="rect">
            <a:avLst/>
          </a:prstGeom>
          <a:effectLst>
            <a:outerShdw blurRad="50800" dist="38100" dir="2700000" algn="tl" rotWithShape="0">
              <a:prstClr val="black">
                <a:alpha val="40000"/>
              </a:prstClr>
            </a:outerShdw>
          </a:effectLst>
        </p:spPr>
      </p:pic>
      <p:grpSp>
        <p:nvGrpSpPr>
          <p:cNvPr id="18" name="Group 17" descr="What do these discoveries suggest?&#10;Historians believe this provides evidence that the site was frequently returned to – an important first step in the area growing into a settlement!">
            <a:extLst>
              <a:ext uri="{FF2B5EF4-FFF2-40B4-BE49-F238E27FC236}">
                <a16:creationId xmlns:a16="http://schemas.microsoft.com/office/drawing/2014/main" id="{9AB57DF2-D109-C031-19A8-B6989D286B6E}"/>
              </a:ext>
            </a:extLst>
          </p:cNvPr>
          <p:cNvGrpSpPr/>
          <p:nvPr/>
        </p:nvGrpSpPr>
        <p:grpSpPr>
          <a:xfrm>
            <a:off x="3646228" y="5009723"/>
            <a:ext cx="5469172" cy="1372483"/>
            <a:chOff x="6710914" y="1180086"/>
            <a:chExt cx="5469172" cy="1372483"/>
          </a:xfrm>
        </p:grpSpPr>
        <p:sp>
          <p:nvSpPr>
            <p:cNvPr id="19" name="Rounded Rectangle 18">
              <a:extLst>
                <a:ext uri="{FF2B5EF4-FFF2-40B4-BE49-F238E27FC236}">
                  <a16:creationId xmlns:a16="http://schemas.microsoft.com/office/drawing/2014/main" id="{4DCEE6D1-97DA-952C-F7F9-642D772CFA1E}"/>
                </a:ext>
              </a:extLst>
            </p:cNvPr>
            <p:cNvSpPr/>
            <p:nvPr/>
          </p:nvSpPr>
          <p:spPr>
            <a:xfrm>
              <a:off x="6710914" y="1180086"/>
              <a:ext cx="5469172" cy="1372483"/>
            </a:xfrm>
            <a:prstGeom prst="roundRect">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
              <a:extLst>
                <a:ext uri="{FF2B5EF4-FFF2-40B4-BE49-F238E27FC236}">
                  <a16:creationId xmlns:a16="http://schemas.microsoft.com/office/drawing/2014/main" id="{50CA68FF-E94B-2BEB-C807-CADC25060F33}"/>
                </a:ext>
              </a:extLst>
            </p:cNvPr>
            <p:cNvSpPr txBox="1"/>
            <p:nvPr/>
          </p:nvSpPr>
          <p:spPr>
            <a:xfrm>
              <a:off x="6835352" y="1203133"/>
              <a:ext cx="4985945" cy="1252715"/>
            </a:xfrm>
            <a:prstGeom prst="rect">
              <a:avLst/>
            </a:prstGeom>
            <a:noFill/>
          </p:spPr>
          <p:txBody>
            <a:bodyPr wrap="square">
              <a:spAutoFit/>
            </a:bodyPr>
            <a:lstStyle/>
            <a:p>
              <a:pPr>
                <a:lnSpc>
                  <a:spcPct val="150000"/>
                </a:lnSpc>
              </a:pPr>
              <a:r>
                <a:rPr lang="en-GB" sz="2400" dirty="0">
                  <a:solidFill>
                    <a:schemeClr val="bg1"/>
                  </a:solidFill>
                  <a:latin typeface="Superclarendon Rg" panose="02060605060000020003" pitchFamily="18" charset="77"/>
                </a:rPr>
                <a:t>Did you know… </a:t>
              </a:r>
            </a:p>
            <a:p>
              <a:pPr>
                <a:lnSpc>
                  <a:spcPct val="150000"/>
                </a:lnSpc>
              </a:pPr>
              <a:r>
                <a:rPr lang="en-GB" sz="1400" dirty="0">
                  <a:solidFill>
                    <a:schemeClr val="bg1"/>
                  </a:solidFill>
                  <a:latin typeface="Comic Sans MS" panose="030F0702030302020204" pitchFamily="66" charset="0"/>
                </a:rPr>
                <a:t>It’s the only Iron Age shield made completely from bronze ever to have been found in Britain or Europe.</a:t>
              </a:r>
            </a:p>
          </p:txBody>
        </p:sp>
      </p:grpSp>
      <p:pic>
        <p:nvPicPr>
          <p:cNvPr id="22" name="Picture 21" descr="An illustration of an archeologist holding the Witham Shield">
            <a:extLst>
              <a:ext uri="{FF2B5EF4-FFF2-40B4-BE49-F238E27FC236}">
                <a16:creationId xmlns:a16="http://schemas.microsoft.com/office/drawing/2014/main" id="{B54BA970-8DEF-E69E-BF44-11821C0DA3CD}"/>
              </a:ext>
            </a:extLst>
          </p:cNvPr>
          <p:cNvPicPr>
            <a:picLocks noChangeAspect="1"/>
          </p:cNvPicPr>
          <p:nvPr/>
        </p:nvPicPr>
        <p:blipFill>
          <a:blip r:embed="rId9"/>
          <a:stretch>
            <a:fillRect/>
          </a:stretch>
        </p:blipFill>
        <p:spPr>
          <a:xfrm>
            <a:off x="8412500" y="4596294"/>
            <a:ext cx="1490298" cy="3739051"/>
          </a:xfrm>
          <a:prstGeom prst="rect">
            <a:avLst/>
          </a:prstGeom>
        </p:spPr>
      </p:pic>
      <p:sp>
        <p:nvSpPr>
          <p:cNvPr id="4" name="TextBox 3">
            <a:extLst>
              <a:ext uri="{FF2B5EF4-FFF2-40B4-BE49-F238E27FC236}">
                <a16:creationId xmlns:a16="http://schemas.microsoft.com/office/drawing/2014/main" id="{09129D87-43DE-4B43-BA60-60F0ECCC6121}"/>
              </a:ext>
            </a:extLst>
          </p:cNvPr>
          <p:cNvSpPr txBox="1"/>
          <p:nvPr/>
        </p:nvSpPr>
        <p:spPr>
          <a:xfrm rot="5400000">
            <a:off x="-808519" y="4257970"/>
            <a:ext cx="2499915" cy="254172"/>
          </a:xfrm>
          <a:prstGeom prst="rect">
            <a:avLst/>
          </a:prstGeom>
          <a:noFill/>
        </p:spPr>
        <p:txBody>
          <a:bodyPr wrap="square" lIns="91440" tIns="45720" rIns="91440" bIns="45720" anchor="t">
            <a:spAutoFit/>
          </a:bodyPr>
          <a:lstStyle/>
          <a:p>
            <a:pPr algn="r">
              <a:lnSpc>
                <a:spcPct val="150000"/>
              </a:lnSpc>
            </a:pPr>
            <a:r>
              <a:rPr lang="en-GB" sz="800" dirty="0">
                <a:solidFill>
                  <a:schemeClr val="bg1">
                    <a:lumMod val="85000"/>
                  </a:schemeClr>
                </a:solidFill>
                <a:latin typeface="Comic Sans MS" panose="030F0702030302020204" pitchFamily="66" charset="0"/>
                <a:cs typeface="Arial" panose="020B0604020202020204" pitchFamily="34" charset="0"/>
              </a:rPr>
              <a:t>© Wikimedia commons</a:t>
            </a:r>
          </a:p>
        </p:txBody>
      </p:sp>
    </p:spTree>
    <p:extLst>
      <p:ext uri="{BB962C8B-B14F-4D97-AF65-F5344CB8AC3E}">
        <p14:creationId xmlns:p14="http://schemas.microsoft.com/office/powerpoint/2010/main" val="35113660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fade">
                                      <p:cBhvr>
                                        <p:cTn id="30" dur="500"/>
                                        <p:tgtEl>
                                          <p:spTgt spid="15">
                                            <p:txEl>
                                              <p:pRg st="0" end="0"/>
                                            </p:txEl>
                                          </p:spTgt>
                                        </p:tgtEl>
                                      </p:cBhvr>
                                    </p:animEffect>
                                  </p:childTnLst>
                                </p:cTn>
                              </p:par>
                            </p:childTnLst>
                          </p:cTn>
                        </p:par>
                        <p:par>
                          <p:cTn id="31" fill="hold">
                            <p:stCondLst>
                              <p:cond delay="2500"/>
                            </p:stCondLst>
                            <p:childTnLst>
                              <p:par>
                                <p:cTn id="32" presetID="2" presetClass="entr" presetSubtype="4" decel="50000"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1000" fill="hold"/>
                                        <p:tgtEl>
                                          <p:spTgt spid="22"/>
                                        </p:tgtEl>
                                        <p:attrNameLst>
                                          <p:attrName>ppt_x</p:attrName>
                                        </p:attrNameLst>
                                      </p:cBhvr>
                                      <p:tavLst>
                                        <p:tav tm="0">
                                          <p:val>
                                            <p:strVal val="#ppt_x"/>
                                          </p:val>
                                        </p:tav>
                                        <p:tav tm="100000">
                                          <p:val>
                                            <p:strVal val="#ppt_x"/>
                                          </p:val>
                                        </p:tav>
                                      </p:tavLst>
                                    </p:anim>
                                    <p:anim calcmode="lin" valueType="num">
                                      <p:cBhvr additive="base">
                                        <p:cTn id="35" dur="10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21"/>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7" grpId="0"/>
      <p:bldP spid="8" grpId="0" build="allAtOnce"/>
      <p:bldP spid="15" grpId="0" build="allAtOnce"/>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at evidence was discovered from the Stone Age?&#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832468"/>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evidence was discovered from the Stone Age?</a:t>
              </a:r>
            </a:p>
          </p:txBody>
        </p:sp>
      </p:grpSp>
      <p:grpSp>
        <p:nvGrpSpPr>
          <p:cNvPr id="17" name="box 2" descr="Why is Brayford Pool so significant?&#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020721"/>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is </a:t>
              </a:r>
              <a:r>
                <a:rPr lang="en-GB" sz="2600" dirty="0" err="1">
                  <a:latin typeface="Superclarendon Rg" panose="02000505080000020003" pitchFamily="2" charset="77"/>
                </a:rPr>
                <a:t>Brayford</a:t>
              </a:r>
              <a:r>
                <a:rPr lang="en-GB" sz="2600" dirty="0">
                  <a:latin typeface="Superclarendon Rg" panose="02000505080000020003" pitchFamily="2" charset="77"/>
                </a:rPr>
                <a:t> Pool so significant?</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445847" y="3015805"/>
            <a:ext cx="11217386" cy="584775"/>
          </a:xfrm>
          <a:prstGeom prst="rect">
            <a:avLst/>
          </a:prstGeom>
          <a:noFill/>
        </p:spPr>
        <p:txBody>
          <a:bodyPr wrap="square">
            <a:spAutoFit/>
          </a:bodyPr>
          <a:lstStyle/>
          <a:p>
            <a:pPr algn="ctr"/>
            <a:r>
              <a:rPr lang="en-GB" sz="3200" dirty="0">
                <a:solidFill>
                  <a:srgbClr val="FAB721"/>
                </a:solidFill>
                <a:latin typeface="Superclarendon Rg" panose="02000505080000020003" pitchFamily="2" charset="77"/>
              </a:rPr>
              <a:t>Who were the first people to live in Lincoln?</a:t>
            </a:r>
          </a:p>
        </p:txBody>
      </p:sp>
      <p:grpSp>
        <p:nvGrpSpPr>
          <p:cNvPr id="20" name="box 3" descr="Who were the first permanent settlers?&#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557445"/>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Who were the first permanent settlers?</a:t>
              </a:r>
            </a:p>
          </p:txBody>
        </p:sp>
      </p:grpSp>
      <p:grpSp>
        <p:nvGrpSpPr>
          <p:cNvPr id="23" name="box 4" descr="How sophisticated was life in Iron Age Lincoln?&#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763869" y="4419759"/>
              <a:ext cx="4300372"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sophisticated was life in Iron Age Lincoln?</a:t>
              </a:r>
            </a:p>
          </p:txBody>
        </p:sp>
      </p:grpSp>
      <p:pic>
        <p:nvPicPr>
          <p:cNvPr id="3" name="Logo">
            <a:extLst>
              <a:ext uri="{FF2B5EF4-FFF2-40B4-BE49-F238E27FC236}">
                <a16:creationId xmlns:a16="http://schemas.microsoft.com/office/drawing/2014/main" id="{91F9ADF6-8ECD-9DC8-B9CB-9AD37D57015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42332"/>
            <a:ext cx="1523999" cy="1414225"/>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FA072D2A-25AF-262B-CC15-F26599EB07C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56A4D2E-9DC0-349D-EE7D-548FCBD38BF2}"/>
              </a:ext>
            </a:extLst>
          </p:cNvPr>
          <p:cNvSpPr>
            <a:spLocks noGrp="1"/>
          </p:cNvSpPr>
          <p:nvPr>
            <p:ph type="ctrTitle"/>
          </p:nvPr>
        </p:nvSpPr>
        <p:spPr>
          <a:xfrm>
            <a:off x="1524000" y="-1280448"/>
            <a:ext cx="9144000" cy="921925"/>
          </a:xfrm>
        </p:spPr>
        <p:txBody>
          <a:bodyPr/>
          <a:lstStyle/>
          <a:p>
            <a:r>
              <a:rPr lang="en-US" dirty="0"/>
              <a:t>Ready to grow</a:t>
            </a:r>
          </a:p>
        </p:txBody>
      </p:sp>
      <p:sp>
        <p:nvSpPr>
          <p:cNvPr id="11" name="Slide Question">
            <a:extLst>
              <a:ext uri="{FF2B5EF4-FFF2-40B4-BE49-F238E27FC236}">
                <a16:creationId xmlns:a16="http://schemas.microsoft.com/office/drawing/2014/main" id="{C073631A-0CE9-96C4-707A-4AD497B0846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sophisticated was life in Iron Age Lincoln?</a:t>
            </a:r>
          </a:p>
        </p:txBody>
      </p:sp>
      <p:sp>
        <p:nvSpPr>
          <p:cNvPr id="9" name="Rectangle 8" descr="A photograph of an old wooden boat in a museum.">
            <a:extLst>
              <a:ext uri="{FF2B5EF4-FFF2-40B4-BE49-F238E27FC236}">
                <a16:creationId xmlns:a16="http://schemas.microsoft.com/office/drawing/2014/main" id="{C5E0CD50-14B5-237F-A100-6645E9B654F5}"/>
              </a:ext>
            </a:extLst>
          </p:cNvPr>
          <p:cNvSpPr/>
          <p:nvPr/>
        </p:nvSpPr>
        <p:spPr>
          <a:xfrm>
            <a:off x="276447" y="273030"/>
            <a:ext cx="4933506" cy="63616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a:extLst>
              <a:ext uri="{FF2B5EF4-FFF2-40B4-BE49-F238E27FC236}">
                <a16:creationId xmlns:a16="http://schemas.microsoft.com/office/drawing/2014/main" id="{1EAEF6EB-94F2-1257-F6AE-FBBB7CA81EAC}"/>
              </a:ext>
            </a:extLst>
          </p:cNvPr>
          <p:cNvSpPr txBox="1">
            <a:spLocks/>
          </p:cNvSpPr>
          <p:nvPr/>
        </p:nvSpPr>
        <p:spPr>
          <a:xfrm>
            <a:off x="5416868" y="565292"/>
            <a:ext cx="653986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Ready to grow</a:t>
            </a:r>
          </a:p>
        </p:txBody>
      </p:sp>
      <p:sp>
        <p:nvSpPr>
          <p:cNvPr id="8" name="Text ">
            <a:extLst>
              <a:ext uri="{FF2B5EF4-FFF2-40B4-BE49-F238E27FC236}">
                <a16:creationId xmlns:a16="http://schemas.microsoft.com/office/drawing/2014/main" id="{9ACFCD28-7B38-96A8-6DDF-ECFEDF1EACC5}"/>
              </a:ext>
            </a:extLst>
          </p:cNvPr>
          <p:cNvSpPr txBox="1"/>
          <p:nvPr/>
        </p:nvSpPr>
        <p:spPr>
          <a:xfrm>
            <a:off x="5509016" y="1596959"/>
            <a:ext cx="6227976" cy="3385542"/>
          </a:xfrm>
          <a:prstGeom prst="rect">
            <a:avLst/>
          </a:prstGeom>
          <a:noFill/>
        </p:spPr>
        <p:txBody>
          <a:bodyPr wrap="square">
            <a:spAutoFit/>
          </a:bodyPr>
          <a:lstStyle/>
          <a:p>
            <a:pPr>
              <a:lnSpc>
                <a:spcPct val="150000"/>
              </a:lnSpc>
            </a:pPr>
            <a:r>
              <a:rPr lang="en-GB" sz="1600" dirty="0">
                <a:latin typeface="Comic Sans MS" panose="030F0702030302020204" pitchFamily="66" charset="0"/>
              </a:rPr>
              <a:t>By the end of the Iron Age, much of Lincolnshire was marshy or covered in fenland. This made boats very useful. People used log boats to travel along rivers, such as the Witham.</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One log boat was found at </a:t>
            </a:r>
            <a:r>
              <a:rPr lang="en-GB" sz="1600" dirty="0" err="1">
                <a:latin typeface="Comic Sans MS" panose="030F0702030302020204" pitchFamily="66" charset="0"/>
              </a:rPr>
              <a:t>Fiskerton</a:t>
            </a:r>
            <a:r>
              <a:rPr lang="en-GB" sz="1600" dirty="0">
                <a:latin typeface="Comic Sans MS" panose="030F0702030302020204" pitchFamily="66" charset="0"/>
              </a:rPr>
              <a:t>. These boats helped people trade, travel, and transport goods between communities.</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All of this evidence suggests that Lincoln was beginning to establish itself as a settlement.</a:t>
            </a:r>
          </a:p>
        </p:txBody>
      </p:sp>
      <p:pic>
        <p:nvPicPr>
          <p:cNvPr id="6" name="Logo">
            <a:extLst>
              <a:ext uri="{FF2B5EF4-FFF2-40B4-BE49-F238E27FC236}">
                <a16:creationId xmlns:a16="http://schemas.microsoft.com/office/drawing/2014/main" id="{AEDB2614-C5DA-60E3-8734-3BA3F0D3956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43775"/>
            <a:ext cx="1523999" cy="1414225"/>
          </a:xfrm>
          <a:prstGeom prst="rect">
            <a:avLst/>
          </a:prstGeom>
        </p:spPr>
      </p:pic>
    </p:spTree>
    <p:extLst>
      <p:ext uri="{BB962C8B-B14F-4D97-AF65-F5344CB8AC3E}">
        <p14:creationId xmlns:p14="http://schemas.microsoft.com/office/powerpoint/2010/main" val="13414860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342408D-24A5-BDDC-2834-9E1EB28C8B6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E964C99-18BF-D8C8-7C0B-2AFDCC239864}"/>
              </a:ext>
            </a:extLst>
          </p:cNvPr>
          <p:cNvSpPr>
            <a:spLocks noGrp="1"/>
          </p:cNvSpPr>
          <p:nvPr>
            <p:ph type="ctrTitle"/>
          </p:nvPr>
        </p:nvSpPr>
        <p:spPr>
          <a:xfrm>
            <a:off x="1524000" y="-1280448"/>
            <a:ext cx="9144000" cy="921925"/>
          </a:xfrm>
        </p:spPr>
        <p:txBody>
          <a:bodyPr/>
          <a:lstStyle/>
          <a:p>
            <a:r>
              <a:rPr lang="en-US" dirty="0"/>
              <a:t>First people</a:t>
            </a:r>
          </a:p>
        </p:txBody>
      </p:sp>
      <p:sp>
        <p:nvSpPr>
          <p:cNvPr id="7" name="Title">
            <a:extLst>
              <a:ext uri="{FF2B5EF4-FFF2-40B4-BE49-F238E27FC236}">
                <a16:creationId xmlns:a16="http://schemas.microsoft.com/office/drawing/2014/main" id="{68966400-3AE0-D6D0-33EA-241385FFEF71}"/>
              </a:ext>
            </a:extLst>
          </p:cNvPr>
          <p:cNvSpPr txBox="1">
            <a:spLocks/>
          </p:cNvSpPr>
          <p:nvPr/>
        </p:nvSpPr>
        <p:spPr>
          <a:xfrm>
            <a:off x="494269" y="392180"/>
            <a:ext cx="11213318" cy="141422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800" dirty="0">
                <a:ln w="12700">
                  <a:noFill/>
                </a:ln>
                <a:latin typeface="Superclarendon Rg" panose="02060605060000020003" pitchFamily="18" charset="77"/>
              </a:rPr>
              <a:t>Who were the first people to live in Lincoln?</a:t>
            </a:r>
          </a:p>
        </p:txBody>
      </p:sp>
      <p:pic>
        <p:nvPicPr>
          <p:cNvPr id="17" name="Picture 16" descr="A pealeolithic man">
            <a:extLst>
              <a:ext uri="{FF2B5EF4-FFF2-40B4-BE49-F238E27FC236}">
                <a16:creationId xmlns:a16="http://schemas.microsoft.com/office/drawing/2014/main" id="{9B3905EB-68E3-0498-34EB-5D458812EE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269" y="1949801"/>
            <a:ext cx="1879600" cy="1854200"/>
          </a:xfrm>
          <a:prstGeom prst="rect">
            <a:avLst/>
          </a:prstGeom>
          <a:effectLst>
            <a:outerShdw blurRad="50800" dist="38100" dir="2700000" algn="tl" rotWithShape="0">
              <a:prstClr val="black">
                <a:alpha val="40000"/>
              </a:prstClr>
            </a:outerShdw>
          </a:effectLst>
        </p:spPr>
      </p:pic>
      <p:sp>
        <p:nvSpPr>
          <p:cNvPr id="27" name="Right Arrow 26" descr="Arrow pointing from the field to the barrow">
            <a:extLst>
              <a:ext uri="{FF2B5EF4-FFF2-40B4-BE49-F238E27FC236}">
                <a16:creationId xmlns:a16="http://schemas.microsoft.com/office/drawing/2014/main" id="{DC660577-E5BC-DADE-4505-89B645D95D84}"/>
              </a:ext>
            </a:extLst>
          </p:cNvPr>
          <p:cNvSpPr/>
          <p:nvPr/>
        </p:nvSpPr>
        <p:spPr>
          <a:xfrm>
            <a:off x="2417327" y="2671408"/>
            <a:ext cx="359235"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mesolithic man">
            <a:extLst>
              <a:ext uri="{FF2B5EF4-FFF2-40B4-BE49-F238E27FC236}">
                <a16:creationId xmlns:a16="http://schemas.microsoft.com/office/drawing/2014/main" id="{F0CDEDB0-F029-E4A6-0B18-6ABCCCE68B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76562" y="1949801"/>
            <a:ext cx="1879600" cy="1854200"/>
          </a:xfrm>
          <a:prstGeom prst="rect">
            <a:avLst/>
          </a:prstGeom>
          <a:effectLst>
            <a:outerShdw blurRad="50800" dist="38100" dir="2700000" algn="tl" rotWithShape="0">
              <a:prstClr val="black">
                <a:alpha val="40000"/>
              </a:prstClr>
            </a:outerShdw>
          </a:effectLst>
        </p:spPr>
      </p:pic>
      <p:sp>
        <p:nvSpPr>
          <p:cNvPr id="28" name="Right Arrow 27" descr="Arrow pointing from the field to the barrow">
            <a:extLst>
              <a:ext uri="{FF2B5EF4-FFF2-40B4-BE49-F238E27FC236}">
                <a16:creationId xmlns:a16="http://schemas.microsoft.com/office/drawing/2014/main" id="{DC6EAF5E-C3BA-3165-AC89-908B1FCB3A76}"/>
              </a:ext>
            </a:extLst>
          </p:cNvPr>
          <p:cNvSpPr/>
          <p:nvPr/>
        </p:nvSpPr>
        <p:spPr>
          <a:xfrm>
            <a:off x="4699620" y="2596955"/>
            <a:ext cx="359235"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2" name="Picture 21" descr="A neolithic man">
            <a:extLst>
              <a:ext uri="{FF2B5EF4-FFF2-40B4-BE49-F238E27FC236}">
                <a16:creationId xmlns:a16="http://schemas.microsoft.com/office/drawing/2014/main" id="{C92558CF-0A0B-D776-E414-4E1B086D9C6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58855" y="1949801"/>
            <a:ext cx="1879600" cy="1854200"/>
          </a:xfrm>
          <a:prstGeom prst="rect">
            <a:avLst/>
          </a:prstGeom>
          <a:effectLst>
            <a:outerShdw blurRad="50800" dist="38100" dir="2700000" algn="tl" rotWithShape="0">
              <a:prstClr val="black">
                <a:alpha val="40000"/>
              </a:prstClr>
            </a:outerShdw>
          </a:effectLst>
        </p:spPr>
      </p:pic>
      <p:sp>
        <p:nvSpPr>
          <p:cNvPr id="29" name="Right Arrow 28" descr="Arrow pointing from the field to the barrow">
            <a:extLst>
              <a:ext uri="{FF2B5EF4-FFF2-40B4-BE49-F238E27FC236}">
                <a16:creationId xmlns:a16="http://schemas.microsoft.com/office/drawing/2014/main" id="{53A9F021-4076-0B42-B611-BD60E3EE7755}"/>
              </a:ext>
            </a:extLst>
          </p:cNvPr>
          <p:cNvSpPr/>
          <p:nvPr/>
        </p:nvSpPr>
        <p:spPr>
          <a:xfrm>
            <a:off x="6953527" y="2661562"/>
            <a:ext cx="359235"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descr="Bronze Age man">
            <a:extLst>
              <a:ext uri="{FF2B5EF4-FFF2-40B4-BE49-F238E27FC236}">
                <a16:creationId xmlns:a16="http://schemas.microsoft.com/office/drawing/2014/main" id="{BA59709F-E2B9-D7D7-2351-8A48F8B3FD98}"/>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341148" y="1949801"/>
            <a:ext cx="1879600" cy="1854200"/>
          </a:xfrm>
          <a:prstGeom prst="rect">
            <a:avLst/>
          </a:prstGeom>
          <a:effectLst>
            <a:outerShdw blurRad="50800" dist="38100" dir="2700000" algn="tl" rotWithShape="0">
              <a:prstClr val="black">
                <a:alpha val="40000"/>
              </a:prstClr>
            </a:outerShdw>
          </a:effectLst>
        </p:spPr>
      </p:pic>
      <p:sp>
        <p:nvSpPr>
          <p:cNvPr id="30" name="Right Arrow 29" descr="Arrow pointing from the field to the barrow">
            <a:extLst>
              <a:ext uri="{FF2B5EF4-FFF2-40B4-BE49-F238E27FC236}">
                <a16:creationId xmlns:a16="http://schemas.microsoft.com/office/drawing/2014/main" id="{6CF42EC0-7E0B-B78B-1F09-3FDF59787E0F}"/>
              </a:ext>
            </a:extLst>
          </p:cNvPr>
          <p:cNvSpPr/>
          <p:nvPr/>
        </p:nvSpPr>
        <p:spPr>
          <a:xfrm>
            <a:off x="9235820" y="2587109"/>
            <a:ext cx="359235"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5" descr="An Iron Age man">
            <a:extLst>
              <a:ext uri="{FF2B5EF4-FFF2-40B4-BE49-F238E27FC236}">
                <a16:creationId xmlns:a16="http://schemas.microsoft.com/office/drawing/2014/main" id="{D19ACDDC-FC3E-40CB-11E9-5A7B05C3025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623442" y="1949801"/>
            <a:ext cx="1879600" cy="1854200"/>
          </a:xfrm>
          <a:prstGeom prst="rect">
            <a:avLst/>
          </a:prstGeom>
          <a:effectLst>
            <a:outerShdw blurRad="50800" dist="38100" dir="2700000" algn="tl" rotWithShape="0">
              <a:prstClr val="black">
                <a:alpha val="40000"/>
              </a:prstClr>
            </a:outerShdw>
          </a:effectLst>
        </p:spPr>
      </p:pic>
      <p:sp>
        <p:nvSpPr>
          <p:cNvPr id="2" name="Title">
            <a:extLst>
              <a:ext uri="{FF2B5EF4-FFF2-40B4-BE49-F238E27FC236}">
                <a16:creationId xmlns:a16="http://schemas.microsoft.com/office/drawing/2014/main" id="{C3A0F49A-E32F-6C3B-F511-830CC61B471D}"/>
              </a:ext>
            </a:extLst>
          </p:cNvPr>
          <p:cNvSpPr txBox="1">
            <a:spLocks/>
          </p:cNvSpPr>
          <p:nvPr/>
        </p:nvSpPr>
        <p:spPr>
          <a:xfrm>
            <a:off x="346322"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Palaeolithic</a:t>
            </a:r>
          </a:p>
        </p:txBody>
      </p:sp>
      <p:sp>
        <p:nvSpPr>
          <p:cNvPr id="3" name="Title">
            <a:extLst>
              <a:ext uri="{FF2B5EF4-FFF2-40B4-BE49-F238E27FC236}">
                <a16:creationId xmlns:a16="http://schemas.microsoft.com/office/drawing/2014/main" id="{AD2577EB-C77B-6587-AE13-382DFA6C3A18}"/>
              </a:ext>
            </a:extLst>
          </p:cNvPr>
          <p:cNvSpPr txBox="1">
            <a:spLocks/>
          </p:cNvSpPr>
          <p:nvPr/>
        </p:nvSpPr>
        <p:spPr>
          <a:xfrm>
            <a:off x="2628615"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Mesolithic</a:t>
            </a:r>
          </a:p>
        </p:txBody>
      </p:sp>
      <p:sp>
        <p:nvSpPr>
          <p:cNvPr id="4" name="Title">
            <a:extLst>
              <a:ext uri="{FF2B5EF4-FFF2-40B4-BE49-F238E27FC236}">
                <a16:creationId xmlns:a16="http://schemas.microsoft.com/office/drawing/2014/main" id="{43CE490D-3B68-6064-8517-A2416F3B7230}"/>
              </a:ext>
            </a:extLst>
          </p:cNvPr>
          <p:cNvSpPr txBox="1">
            <a:spLocks/>
          </p:cNvSpPr>
          <p:nvPr/>
        </p:nvSpPr>
        <p:spPr>
          <a:xfrm>
            <a:off x="4910909"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Neolithic</a:t>
            </a:r>
          </a:p>
        </p:txBody>
      </p:sp>
      <p:sp>
        <p:nvSpPr>
          <p:cNvPr id="5" name="Title">
            <a:extLst>
              <a:ext uri="{FF2B5EF4-FFF2-40B4-BE49-F238E27FC236}">
                <a16:creationId xmlns:a16="http://schemas.microsoft.com/office/drawing/2014/main" id="{16BD690A-9EE2-5E0D-8A8B-1A010B867BFC}"/>
              </a:ext>
            </a:extLst>
          </p:cNvPr>
          <p:cNvSpPr txBox="1">
            <a:spLocks/>
          </p:cNvSpPr>
          <p:nvPr/>
        </p:nvSpPr>
        <p:spPr>
          <a:xfrm>
            <a:off x="7234348"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Bronze Age</a:t>
            </a:r>
          </a:p>
        </p:txBody>
      </p:sp>
      <p:sp>
        <p:nvSpPr>
          <p:cNvPr id="8" name="Title">
            <a:extLst>
              <a:ext uri="{FF2B5EF4-FFF2-40B4-BE49-F238E27FC236}">
                <a16:creationId xmlns:a16="http://schemas.microsoft.com/office/drawing/2014/main" id="{873938B7-7CDF-A900-044F-C1741717D386}"/>
              </a:ext>
            </a:extLst>
          </p:cNvPr>
          <p:cNvSpPr txBox="1">
            <a:spLocks/>
          </p:cNvSpPr>
          <p:nvPr/>
        </p:nvSpPr>
        <p:spPr>
          <a:xfrm>
            <a:off x="9475495"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Iron Age</a:t>
            </a:r>
          </a:p>
        </p:txBody>
      </p:sp>
      <p:grpSp>
        <p:nvGrpSpPr>
          <p:cNvPr id="10" name="Group 9" descr="Who would you class as the first people to live in Lincoln and why?&#10;">
            <a:extLst>
              <a:ext uri="{FF2B5EF4-FFF2-40B4-BE49-F238E27FC236}">
                <a16:creationId xmlns:a16="http://schemas.microsoft.com/office/drawing/2014/main" id="{5A6F0978-4CDF-5495-371E-D7CD3D29D62E}"/>
              </a:ext>
            </a:extLst>
          </p:cNvPr>
          <p:cNvGrpSpPr/>
          <p:nvPr/>
        </p:nvGrpSpPr>
        <p:grpSpPr>
          <a:xfrm>
            <a:off x="2307637" y="4300798"/>
            <a:ext cx="4467242" cy="1755605"/>
            <a:chOff x="1495125" y="477787"/>
            <a:chExt cx="4467242" cy="1755605"/>
          </a:xfrm>
        </p:grpSpPr>
        <p:sp>
          <p:nvSpPr>
            <p:cNvPr id="12" name="Rectangular Callout 11">
              <a:extLst>
                <a:ext uri="{FF2B5EF4-FFF2-40B4-BE49-F238E27FC236}">
                  <a16:creationId xmlns:a16="http://schemas.microsoft.com/office/drawing/2014/main" id="{112A8B7F-9537-DD3E-3A26-DEFAF4B35D44}"/>
                </a:ext>
              </a:extLst>
            </p:cNvPr>
            <p:cNvSpPr/>
            <p:nvPr/>
          </p:nvSpPr>
          <p:spPr>
            <a:xfrm>
              <a:off x="1495125" y="477787"/>
              <a:ext cx="4467242" cy="1755605"/>
            </a:xfrm>
            <a:prstGeom prst="wedgeRectCallout">
              <a:avLst>
                <a:gd name="adj1" fmla="val 73222"/>
                <a:gd name="adj2" fmla="val -5557"/>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6B587E01-9EEE-279C-4EB8-DA6DF6FA9F50}"/>
                </a:ext>
              </a:extLst>
            </p:cNvPr>
            <p:cNvSpPr txBox="1"/>
            <p:nvPr/>
          </p:nvSpPr>
          <p:spPr>
            <a:xfrm>
              <a:off x="1709303" y="791431"/>
              <a:ext cx="4069912" cy="958660"/>
            </a:xfrm>
            <a:prstGeom prst="rect">
              <a:avLst/>
            </a:prstGeom>
            <a:noFill/>
          </p:spPr>
          <p:txBody>
            <a:bodyPr wrap="square">
              <a:spAutoFit/>
            </a:bodyPr>
            <a:lstStyle/>
            <a:p>
              <a:pPr algn="ctr">
                <a:lnSpc>
                  <a:spcPct val="150000"/>
                </a:lnSpc>
              </a:pPr>
              <a:r>
                <a:rPr lang="en-GB" sz="2000" dirty="0">
                  <a:solidFill>
                    <a:schemeClr val="bg1"/>
                  </a:solidFill>
                  <a:latin typeface="Comic Sans MS" panose="030F0702030302020204" pitchFamily="66" charset="0"/>
                </a:rPr>
                <a:t>Who would you class as the first people to live in Lincoln and why?</a:t>
              </a:r>
            </a:p>
          </p:txBody>
        </p:sp>
      </p:grpSp>
      <p:pic>
        <p:nvPicPr>
          <p:cNvPr id="9" name="Picture 8" descr="An illustration of an archeologist">
            <a:extLst>
              <a:ext uri="{FF2B5EF4-FFF2-40B4-BE49-F238E27FC236}">
                <a16:creationId xmlns:a16="http://schemas.microsoft.com/office/drawing/2014/main" id="{B243513A-DC66-A8BA-19B2-52934F82AC9D}"/>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6969587" y="3924175"/>
            <a:ext cx="3078035" cy="7469864"/>
          </a:xfrm>
          <a:prstGeom prst="rect">
            <a:avLst/>
          </a:prstGeom>
        </p:spPr>
      </p:pic>
      <p:pic>
        <p:nvPicPr>
          <p:cNvPr id="6" name="Logo">
            <a:extLst>
              <a:ext uri="{FF2B5EF4-FFF2-40B4-BE49-F238E27FC236}">
                <a16:creationId xmlns:a16="http://schemas.microsoft.com/office/drawing/2014/main" id="{17BF67F0-4361-28D2-252C-2F36D3E2A907}"/>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0668000" y="5443775"/>
            <a:ext cx="1523999" cy="1414225"/>
          </a:xfrm>
          <a:prstGeom prst="rect">
            <a:avLst/>
          </a:prstGeom>
        </p:spPr>
      </p:pic>
    </p:spTree>
    <p:extLst>
      <p:ext uri="{BB962C8B-B14F-4D97-AF65-F5344CB8AC3E}">
        <p14:creationId xmlns:p14="http://schemas.microsoft.com/office/powerpoint/2010/main" val="22051850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par>
                          <p:cTn id="52" fill="hold">
                            <p:stCondLst>
                              <p:cond delay="4500"/>
                            </p:stCondLst>
                            <p:childTnLst>
                              <p:par>
                                <p:cTn id="53" presetID="10" presetClass="entr" presetSubtype="0"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par>
                          <p:cTn id="59" fill="hold">
                            <p:stCondLst>
                              <p:cond delay="5000"/>
                            </p:stCondLst>
                            <p:childTnLst>
                              <p:par>
                                <p:cTn id="60" presetID="2" presetClass="entr" presetSubtype="4" decel="50000"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1000" fill="hold"/>
                                        <p:tgtEl>
                                          <p:spTgt spid="9"/>
                                        </p:tgtEl>
                                        <p:attrNameLst>
                                          <p:attrName>ppt_x</p:attrName>
                                        </p:attrNameLst>
                                      </p:cBhvr>
                                      <p:tavLst>
                                        <p:tav tm="0">
                                          <p:val>
                                            <p:strVal val="#ppt_x"/>
                                          </p:val>
                                        </p:tav>
                                        <p:tav tm="100000">
                                          <p:val>
                                            <p:strVal val="#ppt_x"/>
                                          </p:val>
                                        </p:tav>
                                      </p:tavLst>
                                    </p:anim>
                                    <p:anim calcmode="lin" valueType="num">
                                      <p:cBhvr additive="base">
                                        <p:cTn id="63" dur="1000" fill="hold"/>
                                        <p:tgtEl>
                                          <p:spTgt spid="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10" presetClass="entr" presetSubtype="0"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animBg="1"/>
      <p:bldP spid="28" grpId="0" animBg="1"/>
      <p:bldP spid="29" grpId="0" animBg="1"/>
      <p:bldP spid="30" grpId="0" animBg="1"/>
      <p:bldP spid="2" grpId="0"/>
      <p:bldP spid="3" grpId="0"/>
      <p:bldP spid="4" grpId="0"/>
      <p:bldP spid="5"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An ever-changing area</a:t>
            </a:r>
          </a:p>
        </p:txBody>
      </p:sp>
      <p:sp>
        <p:nvSpPr>
          <p:cNvPr id="7" name="Title">
            <a:extLst>
              <a:ext uri="{FF2B5EF4-FFF2-40B4-BE49-F238E27FC236}">
                <a16:creationId xmlns:a16="http://schemas.microsoft.com/office/drawing/2014/main" id="{FDDBC060-5630-C01E-116B-D4217BCDCE5F}"/>
              </a:ext>
            </a:extLst>
          </p:cNvPr>
          <p:cNvSpPr txBox="1">
            <a:spLocks/>
          </p:cNvSpPr>
          <p:nvPr/>
        </p:nvSpPr>
        <p:spPr>
          <a:xfrm>
            <a:off x="341869" y="316097"/>
            <a:ext cx="883261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An Ever-Changing Area</a:t>
            </a:r>
          </a:p>
        </p:txBody>
      </p:sp>
      <p:sp>
        <p:nvSpPr>
          <p:cNvPr id="16" name="Text box">
            <a:extLst>
              <a:ext uri="{FF2B5EF4-FFF2-40B4-BE49-F238E27FC236}">
                <a16:creationId xmlns:a16="http://schemas.microsoft.com/office/drawing/2014/main" id="{026DDDE9-4B3F-35A7-D80F-40FBFAEDA14E}"/>
              </a:ext>
            </a:extLst>
          </p:cNvPr>
          <p:cNvSpPr/>
          <p:nvPr/>
        </p:nvSpPr>
        <p:spPr>
          <a:xfrm>
            <a:off x="7421880" y="1996440"/>
            <a:ext cx="4236721" cy="4282440"/>
          </a:xfrm>
          <a:prstGeom prst="rect">
            <a:avLst/>
          </a:prstGeom>
          <a:solidFill>
            <a:schemeClr val="bg1">
              <a:alpha val="90917"/>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dirty="0">
                <a:solidFill>
                  <a:schemeClr val="tx1"/>
                </a:solidFill>
                <a:latin typeface="Comic Sans MS" panose="030F0702030302020204" pitchFamily="66" charset="0"/>
              </a:rPr>
              <a:t>The city of Lincoln and its surrounding area have undergone many changes since their beginning.</a:t>
            </a:r>
          </a:p>
          <a:p>
            <a:pPr>
              <a:lnSpc>
                <a:spcPct val="150000"/>
              </a:lnSpc>
            </a:pPr>
            <a:endParaRPr lang="en-GB" dirty="0">
              <a:solidFill>
                <a:schemeClr val="tx1"/>
              </a:solidFill>
              <a:latin typeface="Comic Sans MS" panose="030F0702030302020204" pitchFamily="66" charset="0"/>
            </a:endParaRPr>
          </a:p>
          <a:p>
            <a:pPr>
              <a:lnSpc>
                <a:spcPct val="150000"/>
              </a:lnSpc>
            </a:pPr>
            <a:r>
              <a:rPr lang="en-GB" dirty="0">
                <a:solidFill>
                  <a:schemeClr val="tx1"/>
                </a:solidFill>
                <a:latin typeface="Comic Sans MS" panose="030F0702030302020204" pitchFamily="66" charset="0"/>
              </a:rPr>
              <a:t>The Lincoln we know and love today, looked very different in its early days but traces of its history can still be found within the streets and fields we walk.</a:t>
            </a:r>
          </a:p>
        </p:txBody>
      </p:sp>
      <p:pic>
        <p:nvPicPr>
          <p:cNvPr id="15" name="Logo">
            <a:extLst>
              <a:ext uri="{FF2B5EF4-FFF2-40B4-BE49-F238E27FC236}">
                <a16:creationId xmlns:a16="http://schemas.microsoft.com/office/drawing/2014/main" id="{952C59D1-B1BA-B28D-2B78-D551CCBFEEF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21314"/>
            <a:ext cx="1523999" cy="1414225"/>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590358-E142-3915-DCC5-CE60C47922D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809B393-1F15-8C82-321B-123833B04029}"/>
              </a:ext>
            </a:extLst>
          </p:cNvPr>
          <p:cNvSpPr>
            <a:spLocks noGrp="1"/>
          </p:cNvSpPr>
          <p:nvPr>
            <p:ph type="ctrTitle"/>
          </p:nvPr>
        </p:nvSpPr>
        <p:spPr>
          <a:xfrm>
            <a:off x="1524000" y="-1280448"/>
            <a:ext cx="9144000" cy="921925"/>
          </a:xfrm>
        </p:spPr>
        <p:txBody>
          <a:bodyPr/>
          <a:lstStyle/>
          <a:p>
            <a:r>
              <a:rPr lang="en-US" dirty="0"/>
              <a:t>Archeological sites</a:t>
            </a:r>
          </a:p>
        </p:txBody>
      </p:sp>
      <p:pic>
        <p:nvPicPr>
          <p:cNvPr id="9" name="Picture 8" descr="An illustration of an archeologist">
            <a:extLst>
              <a:ext uri="{FF2B5EF4-FFF2-40B4-BE49-F238E27FC236}">
                <a16:creationId xmlns:a16="http://schemas.microsoft.com/office/drawing/2014/main" id="{03FA93EC-1514-D6BB-CE1C-2797C0FED81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69762" y="1473902"/>
            <a:ext cx="2011143" cy="4880700"/>
          </a:xfrm>
          <a:prstGeom prst="rect">
            <a:avLst/>
          </a:prstGeom>
        </p:spPr>
      </p:pic>
      <p:grpSp>
        <p:nvGrpSpPr>
          <p:cNvPr id="13" name="Group 12" descr="These are some of the archaeological sites in and around our city! Let’s explore some of the discoveries…&#10;">
            <a:extLst>
              <a:ext uri="{FF2B5EF4-FFF2-40B4-BE49-F238E27FC236}">
                <a16:creationId xmlns:a16="http://schemas.microsoft.com/office/drawing/2014/main" id="{7BCEF1DA-78BF-8413-0AFE-DE06E7C3062D}"/>
              </a:ext>
            </a:extLst>
          </p:cNvPr>
          <p:cNvGrpSpPr/>
          <p:nvPr/>
        </p:nvGrpSpPr>
        <p:grpSpPr>
          <a:xfrm>
            <a:off x="1213354" y="408492"/>
            <a:ext cx="3282447" cy="1588933"/>
            <a:chOff x="1213354" y="408492"/>
            <a:chExt cx="3282447" cy="1588933"/>
          </a:xfrm>
        </p:grpSpPr>
        <p:sp>
          <p:nvSpPr>
            <p:cNvPr id="10" name="Rectangular Callout 9">
              <a:extLst>
                <a:ext uri="{FF2B5EF4-FFF2-40B4-BE49-F238E27FC236}">
                  <a16:creationId xmlns:a16="http://schemas.microsoft.com/office/drawing/2014/main" id="{534B0324-8EFB-4308-BBAF-0F4FA81640DD}"/>
                </a:ext>
              </a:extLst>
            </p:cNvPr>
            <p:cNvSpPr/>
            <p:nvPr/>
          </p:nvSpPr>
          <p:spPr>
            <a:xfrm>
              <a:off x="1255959" y="408492"/>
              <a:ext cx="3239842" cy="1547876"/>
            </a:xfrm>
            <a:prstGeom prst="wedgeRectCallout">
              <a:avLst>
                <a:gd name="adj1" fmla="val -47330"/>
                <a:gd name="adj2" fmla="val 68845"/>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BD75E6E-00C3-611A-97BC-B60A69E788B5}"/>
                </a:ext>
              </a:extLst>
            </p:cNvPr>
            <p:cNvSpPr txBox="1"/>
            <p:nvPr/>
          </p:nvSpPr>
          <p:spPr>
            <a:xfrm>
              <a:off x="1213354" y="473418"/>
              <a:ext cx="3282447" cy="1524007"/>
            </a:xfrm>
            <a:prstGeom prst="rect">
              <a:avLst/>
            </a:prstGeom>
            <a:noFill/>
          </p:spPr>
          <p:txBody>
            <a:bodyPr wrap="square">
              <a:spAutoFit/>
            </a:bodyPr>
            <a:lstStyle/>
            <a:p>
              <a:pPr algn="ctr">
                <a:lnSpc>
                  <a:spcPct val="150000"/>
                </a:lnSpc>
              </a:pPr>
              <a:r>
                <a:rPr lang="en-GB" sz="1600" dirty="0">
                  <a:solidFill>
                    <a:schemeClr val="bg1"/>
                  </a:solidFill>
                  <a:latin typeface="Comic Sans MS" panose="030F0702030302020204" pitchFamily="66" charset="0"/>
                </a:rPr>
                <a:t>These are some of the archaeological sites in and around our city! Let’s explore some of the discoveries…</a:t>
              </a:r>
            </a:p>
          </p:txBody>
        </p:sp>
      </p:grpSp>
      <p:grpSp>
        <p:nvGrpSpPr>
          <p:cNvPr id="97" name="Group 96" descr="Blue dots represent Mesolithic sites on the map&#10;">
            <a:extLst>
              <a:ext uri="{FF2B5EF4-FFF2-40B4-BE49-F238E27FC236}">
                <a16:creationId xmlns:a16="http://schemas.microsoft.com/office/drawing/2014/main" id="{EEBE853D-CC80-6609-694E-EDE302501E56}"/>
              </a:ext>
            </a:extLst>
          </p:cNvPr>
          <p:cNvGrpSpPr/>
          <p:nvPr/>
        </p:nvGrpSpPr>
        <p:grpSpPr>
          <a:xfrm>
            <a:off x="1925028" y="3174287"/>
            <a:ext cx="2339607" cy="430887"/>
            <a:chOff x="2049513" y="2998113"/>
            <a:chExt cx="2339607" cy="430887"/>
          </a:xfrm>
        </p:grpSpPr>
        <p:sp>
          <p:nvSpPr>
            <p:cNvPr id="8" name="Text ">
              <a:extLst>
                <a:ext uri="{FF2B5EF4-FFF2-40B4-BE49-F238E27FC236}">
                  <a16:creationId xmlns:a16="http://schemas.microsoft.com/office/drawing/2014/main" id="{CD4BAF35-E9C2-A172-89C6-C5675A1476DD}"/>
                </a:ext>
              </a:extLst>
            </p:cNvPr>
            <p:cNvSpPr txBox="1"/>
            <p:nvPr/>
          </p:nvSpPr>
          <p:spPr>
            <a:xfrm>
              <a:off x="2405711" y="2998113"/>
              <a:ext cx="1983409" cy="430887"/>
            </a:xfrm>
            <a:prstGeom prst="rect">
              <a:avLst/>
            </a:prstGeom>
            <a:noFill/>
          </p:spPr>
          <p:txBody>
            <a:bodyPr wrap="square">
              <a:spAutoFit/>
            </a:bodyPr>
            <a:lstStyle/>
            <a:p>
              <a:pPr>
                <a:lnSpc>
                  <a:spcPct val="150000"/>
                </a:lnSpc>
              </a:pPr>
              <a:r>
                <a:rPr lang="en-GB" sz="1600" dirty="0">
                  <a:latin typeface="Comic Sans MS" panose="030F0702030302020204" pitchFamily="66" charset="0"/>
                </a:rPr>
                <a:t>Mesolithic sites </a:t>
              </a:r>
            </a:p>
          </p:txBody>
        </p:sp>
        <p:sp>
          <p:nvSpPr>
            <p:cNvPr id="93" name="Oval 92">
              <a:extLst>
                <a:ext uri="{FF2B5EF4-FFF2-40B4-BE49-F238E27FC236}">
                  <a16:creationId xmlns:a16="http://schemas.microsoft.com/office/drawing/2014/main" id="{E5C81D5D-BE61-1C24-5A6F-971351B3CDB1}"/>
                </a:ext>
              </a:extLst>
            </p:cNvPr>
            <p:cNvSpPr/>
            <p:nvPr/>
          </p:nvSpPr>
          <p:spPr>
            <a:xfrm>
              <a:off x="2049513" y="3047260"/>
              <a:ext cx="315270" cy="315270"/>
            </a:xfrm>
            <a:prstGeom prst="ellipse">
              <a:avLst/>
            </a:prstGeom>
            <a:solidFill>
              <a:srgbClr val="23A8E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8" name="Group 97" descr="Red dots represent Neolithic sites on the map">
            <a:extLst>
              <a:ext uri="{FF2B5EF4-FFF2-40B4-BE49-F238E27FC236}">
                <a16:creationId xmlns:a16="http://schemas.microsoft.com/office/drawing/2014/main" id="{76FD7A37-33F7-8994-C96B-20BD05E8F3C3}"/>
              </a:ext>
            </a:extLst>
          </p:cNvPr>
          <p:cNvGrpSpPr/>
          <p:nvPr/>
        </p:nvGrpSpPr>
        <p:grpSpPr>
          <a:xfrm>
            <a:off x="1925136" y="3685328"/>
            <a:ext cx="2339499" cy="430887"/>
            <a:chOff x="2049621" y="3509154"/>
            <a:chExt cx="2339499" cy="430887"/>
          </a:xfrm>
        </p:grpSpPr>
        <p:sp>
          <p:nvSpPr>
            <p:cNvPr id="15" name="Text ">
              <a:extLst>
                <a:ext uri="{FF2B5EF4-FFF2-40B4-BE49-F238E27FC236}">
                  <a16:creationId xmlns:a16="http://schemas.microsoft.com/office/drawing/2014/main" id="{56D878C1-4CDB-C14F-50C4-2CD915C969AD}"/>
                </a:ext>
              </a:extLst>
            </p:cNvPr>
            <p:cNvSpPr txBox="1"/>
            <p:nvPr/>
          </p:nvSpPr>
          <p:spPr>
            <a:xfrm>
              <a:off x="2405711" y="3509154"/>
              <a:ext cx="1983409" cy="430887"/>
            </a:xfrm>
            <a:prstGeom prst="rect">
              <a:avLst/>
            </a:prstGeom>
            <a:noFill/>
          </p:spPr>
          <p:txBody>
            <a:bodyPr wrap="square">
              <a:spAutoFit/>
            </a:bodyPr>
            <a:lstStyle/>
            <a:p>
              <a:pPr>
                <a:lnSpc>
                  <a:spcPct val="150000"/>
                </a:lnSpc>
              </a:pPr>
              <a:r>
                <a:rPr lang="en-GB" sz="1600" dirty="0">
                  <a:latin typeface="Comic Sans MS" panose="030F0702030302020204" pitchFamily="66" charset="0"/>
                </a:rPr>
                <a:t>Neolithic sites </a:t>
              </a:r>
            </a:p>
          </p:txBody>
        </p:sp>
        <p:sp>
          <p:nvSpPr>
            <p:cNvPr id="96" name="Oval 95">
              <a:extLst>
                <a:ext uri="{FF2B5EF4-FFF2-40B4-BE49-F238E27FC236}">
                  <a16:creationId xmlns:a16="http://schemas.microsoft.com/office/drawing/2014/main" id="{2B1AE4D4-09FC-AE29-08BC-50C4387C2ED6}"/>
                </a:ext>
              </a:extLst>
            </p:cNvPr>
            <p:cNvSpPr/>
            <p:nvPr/>
          </p:nvSpPr>
          <p:spPr>
            <a:xfrm>
              <a:off x="2049621" y="3565061"/>
              <a:ext cx="315270" cy="315270"/>
            </a:xfrm>
            <a:prstGeom prst="ellipse">
              <a:avLst/>
            </a:prstGeom>
            <a:solidFill>
              <a:srgbClr val="EC5E43"/>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9" name="Group 98" descr="Green dots represent Bronze Age sites on the map">
            <a:extLst>
              <a:ext uri="{FF2B5EF4-FFF2-40B4-BE49-F238E27FC236}">
                <a16:creationId xmlns:a16="http://schemas.microsoft.com/office/drawing/2014/main" id="{18900937-9A20-06E9-18F3-1C4317F55E2E}"/>
              </a:ext>
            </a:extLst>
          </p:cNvPr>
          <p:cNvGrpSpPr/>
          <p:nvPr/>
        </p:nvGrpSpPr>
        <p:grpSpPr>
          <a:xfrm>
            <a:off x="1923184" y="4194755"/>
            <a:ext cx="2448132" cy="430887"/>
            <a:chOff x="2047669" y="4018581"/>
            <a:chExt cx="2448132" cy="430887"/>
          </a:xfrm>
        </p:grpSpPr>
        <p:sp>
          <p:nvSpPr>
            <p:cNvPr id="17" name="Text ">
              <a:extLst>
                <a:ext uri="{FF2B5EF4-FFF2-40B4-BE49-F238E27FC236}">
                  <a16:creationId xmlns:a16="http://schemas.microsoft.com/office/drawing/2014/main" id="{DB9D3CB6-46AD-73E0-E22E-C6C7559E1C0B}"/>
                </a:ext>
              </a:extLst>
            </p:cNvPr>
            <p:cNvSpPr txBox="1"/>
            <p:nvPr/>
          </p:nvSpPr>
          <p:spPr>
            <a:xfrm>
              <a:off x="2405711" y="4018581"/>
              <a:ext cx="2090090" cy="430887"/>
            </a:xfrm>
            <a:prstGeom prst="rect">
              <a:avLst/>
            </a:prstGeom>
            <a:noFill/>
          </p:spPr>
          <p:txBody>
            <a:bodyPr wrap="square">
              <a:spAutoFit/>
            </a:bodyPr>
            <a:lstStyle/>
            <a:p>
              <a:pPr>
                <a:lnSpc>
                  <a:spcPct val="150000"/>
                </a:lnSpc>
              </a:pPr>
              <a:r>
                <a:rPr lang="en-GB" sz="1600" dirty="0">
                  <a:latin typeface="Comic Sans MS" panose="030F0702030302020204" pitchFamily="66" charset="0"/>
                </a:rPr>
                <a:t>Bronze Age sites </a:t>
              </a:r>
            </a:p>
          </p:txBody>
        </p:sp>
        <p:sp>
          <p:nvSpPr>
            <p:cNvPr id="94" name="Oval 93">
              <a:extLst>
                <a:ext uri="{FF2B5EF4-FFF2-40B4-BE49-F238E27FC236}">
                  <a16:creationId xmlns:a16="http://schemas.microsoft.com/office/drawing/2014/main" id="{9C12DF82-DCF4-4D11-122C-43DBF59C7CE7}"/>
                </a:ext>
              </a:extLst>
            </p:cNvPr>
            <p:cNvSpPr/>
            <p:nvPr/>
          </p:nvSpPr>
          <p:spPr>
            <a:xfrm>
              <a:off x="2047669" y="4082862"/>
              <a:ext cx="315270" cy="315270"/>
            </a:xfrm>
            <a:prstGeom prst="ellipse">
              <a:avLst/>
            </a:prstGeom>
            <a:solidFill>
              <a:srgbClr val="56AE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0" name="Group 99" descr="Yellow dots represent Iron Age sites on the map">
            <a:extLst>
              <a:ext uri="{FF2B5EF4-FFF2-40B4-BE49-F238E27FC236}">
                <a16:creationId xmlns:a16="http://schemas.microsoft.com/office/drawing/2014/main" id="{9BC1DD3D-1F77-8CEA-C7B0-4B876ABBE0FD}"/>
              </a:ext>
            </a:extLst>
          </p:cNvPr>
          <p:cNvGrpSpPr/>
          <p:nvPr/>
        </p:nvGrpSpPr>
        <p:grpSpPr>
          <a:xfrm>
            <a:off x="1916550" y="4705796"/>
            <a:ext cx="2348085" cy="430887"/>
            <a:chOff x="2041035" y="4529622"/>
            <a:chExt cx="2348085" cy="430887"/>
          </a:xfrm>
        </p:grpSpPr>
        <p:sp>
          <p:nvSpPr>
            <p:cNvPr id="18" name="Text ">
              <a:extLst>
                <a:ext uri="{FF2B5EF4-FFF2-40B4-BE49-F238E27FC236}">
                  <a16:creationId xmlns:a16="http://schemas.microsoft.com/office/drawing/2014/main" id="{A1EFFF70-54DD-DBC7-FEF8-34D795165E15}"/>
                </a:ext>
              </a:extLst>
            </p:cNvPr>
            <p:cNvSpPr txBox="1"/>
            <p:nvPr/>
          </p:nvSpPr>
          <p:spPr>
            <a:xfrm>
              <a:off x="2405711" y="4529622"/>
              <a:ext cx="1983409" cy="430887"/>
            </a:xfrm>
            <a:prstGeom prst="rect">
              <a:avLst/>
            </a:prstGeom>
            <a:noFill/>
          </p:spPr>
          <p:txBody>
            <a:bodyPr wrap="square">
              <a:spAutoFit/>
            </a:bodyPr>
            <a:lstStyle/>
            <a:p>
              <a:pPr>
                <a:lnSpc>
                  <a:spcPct val="150000"/>
                </a:lnSpc>
              </a:pPr>
              <a:r>
                <a:rPr lang="en-GB" sz="1600" dirty="0">
                  <a:latin typeface="Comic Sans MS" panose="030F0702030302020204" pitchFamily="66" charset="0"/>
                </a:rPr>
                <a:t>Iron Age sites</a:t>
              </a:r>
            </a:p>
          </p:txBody>
        </p:sp>
        <p:sp>
          <p:nvSpPr>
            <p:cNvPr id="95" name="Oval 94">
              <a:extLst>
                <a:ext uri="{FF2B5EF4-FFF2-40B4-BE49-F238E27FC236}">
                  <a16:creationId xmlns:a16="http://schemas.microsoft.com/office/drawing/2014/main" id="{E209B500-EDC9-50E1-313F-286E6B34552F}"/>
                </a:ext>
              </a:extLst>
            </p:cNvPr>
            <p:cNvSpPr/>
            <p:nvPr/>
          </p:nvSpPr>
          <p:spPr>
            <a:xfrm>
              <a:off x="2041035" y="4595064"/>
              <a:ext cx="315270" cy="315270"/>
            </a:xfrm>
            <a:prstGeom prst="ellipse">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descr="A map of Lincoln.">
            <a:extLst>
              <a:ext uri="{FF2B5EF4-FFF2-40B4-BE49-F238E27FC236}">
                <a16:creationId xmlns:a16="http://schemas.microsoft.com/office/drawing/2014/main" id="{D8684952-CC4F-3435-D3BB-620FF4A9CC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52086" y="378012"/>
            <a:ext cx="7031898" cy="6080082"/>
          </a:xfrm>
          <a:prstGeom prst="rect">
            <a:avLst/>
          </a:prstGeom>
          <a:ln w="28575">
            <a:solidFill>
              <a:schemeClr val="tx1"/>
            </a:solidFill>
          </a:ln>
        </p:spPr>
      </p:pic>
      <p:grpSp>
        <p:nvGrpSpPr>
          <p:cNvPr id="101" name="Group 100" descr="There are 18 green dots, 16 red dots, 5 yellow dots, and 3 blue dots on the map. The majority of the dots are around the city centre but there are many spread all around the area of Lincoln.">
            <a:extLst>
              <a:ext uri="{FF2B5EF4-FFF2-40B4-BE49-F238E27FC236}">
                <a16:creationId xmlns:a16="http://schemas.microsoft.com/office/drawing/2014/main" id="{9CBDE49D-EBA8-65F4-253E-94EBDCF1A5A4}"/>
              </a:ext>
            </a:extLst>
          </p:cNvPr>
          <p:cNvGrpSpPr/>
          <p:nvPr/>
        </p:nvGrpSpPr>
        <p:grpSpPr>
          <a:xfrm>
            <a:off x="4719389" y="575370"/>
            <a:ext cx="6870806" cy="5360947"/>
            <a:chOff x="4719389" y="575370"/>
            <a:chExt cx="6870806" cy="5360947"/>
          </a:xfrm>
        </p:grpSpPr>
        <p:sp>
          <p:nvSpPr>
            <p:cNvPr id="20" name="Oval 19">
              <a:extLst>
                <a:ext uri="{FF2B5EF4-FFF2-40B4-BE49-F238E27FC236}">
                  <a16:creationId xmlns:a16="http://schemas.microsoft.com/office/drawing/2014/main" id="{B5FB37BD-9CCD-0FF5-7B08-381CBDFFD9EF}"/>
                </a:ext>
              </a:extLst>
            </p:cNvPr>
            <p:cNvSpPr/>
            <p:nvPr/>
          </p:nvSpPr>
          <p:spPr>
            <a:xfrm rot="8142610">
              <a:off x="8509649" y="1197867"/>
              <a:ext cx="102586" cy="102124"/>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C9747072-25CA-1AEE-68A8-140621E446C1}"/>
                </a:ext>
              </a:extLst>
            </p:cNvPr>
            <p:cNvSpPr/>
            <p:nvPr/>
          </p:nvSpPr>
          <p:spPr>
            <a:xfrm rot="8142610">
              <a:off x="6549264" y="3728704"/>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82D64A25-FBBF-B548-63BC-ACDEAFD623FE}"/>
                </a:ext>
              </a:extLst>
            </p:cNvPr>
            <p:cNvSpPr/>
            <p:nvPr/>
          </p:nvSpPr>
          <p:spPr>
            <a:xfrm rot="8244641">
              <a:off x="7947026" y="3651850"/>
              <a:ext cx="115242" cy="122556"/>
            </a:xfrm>
            <a:prstGeom prst="ellipse">
              <a:avLst/>
            </a:prstGeom>
            <a:solidFill>
              <a:srgbClr val="23A8E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667FBBB6-EC45-3C06-A8FB-FF1358C7D29D}"/>
                </a:ext>
              </a:extLst>
            </p:cNvPr>
            <p:cNvSpPr/>
            <p:nvPr/>
          </p:nvSpPr>
          <p:spPr>
            <a:xfrm rot="8084119">
              <a:off x="8709021" y="2052758"/>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3C673CD3-3628-E7C1-AA32-6D7A49F31FA7}"/>
                </a:ext>
              </a:extLst>
            </p:cNvPr>
            <p:cNvSpPr/>
            <p:nvPr/>
          </p:nvSpPr>
          <p:spPr>
            <a:xfrm rot="8084119">
              <a:off x="4719074" y="575685"/>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3DFD8040-AEE0-69B2-B86E-A819E966A9B9}"/>
                </a:ext>
              </a:extLst>
            </p:cNvPr>
            <p:cNvSpPr/>
            <p:nvPr/>
          </p:nvSpPr>
          <p:spPr>
            <a:xfrm rot="8084119">
              <a:off x="8754243" y="1415289"/>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64783924-8496-978D-C570-5453EC87FCB1}"/>
                </a:ext>
              </a:extLst>
            </p:cNvPr>
            <p:cNvSpPr/>
            <p:nvPr/>
          </p:nvSpPr>
          <p:spPr>
            <a:xfrm rot="8084119">
              <a:off x="8048810" y="3649143"/>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640C2752-B0D8-B4CB-BC3A-78B7D3B5BB3D}"/>
                </a:ext>
              </a:extLst>
            </p:cNvPr>
            <p:cNvSpPr/>
            <p:nvPr/>
          </p:nvSpPr>
          <p:spPr>
            <a:xfrm rot="8084119">
              <a:off x="9252292" y="2230562"/>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9219A2A0-5388-3FC7-4248-805EB31F5080}"/>
                </a:ext>
              </a:extLst>
            </p:cNvPr>
            <p:cNvSpPr/>
            <p:nvPr/>
          </p:nvSpPr>
          <p:spPr>
            <a:xfrm rot="8084119">
              <a:off x="8912898" y="2210135"/>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060EAD13-001B-BF00-1F5D-C99404F785C6}"/>
                </a:ext>
              </a:extLst>
            </p:cNvPr>
            <p:cNvSpPr/>
            <p:nvPr/>
          </p:nvSpPr>
          <p:spPr>
            <a:xfrm rot="8084119">
              <a:off x="10158560" y="2343857"/>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8" name="Oval 47">
              <a:extLst>
                <a:ext uri="{FF2B5EF4-FFF2-40B4-BE49-F238E27FC236}">
                  <a16:creationId xmlns:a16="http://schemas.microsoft.com/office/drawing/2014/main" id="{4A82D0F1-0884-48C2-1323-1879F2036518}"/>
                </a:ext>
              </a:extLst>
            </p:cNvPr>
            <p:cNvSpPr/>
            <p:nvPr/>
          </p:nvSpPr>
          <p:spPr>
            <a:xfrm rot="8084119">
              <a:off x="10193135" y="2404922"/>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BB78AA2D-B388-6B56-5C57-21630DEC3666}"/>
                </a:ext>
              </a:extLst>
            </p:cNvPr>
            <p:cNvSpPr/>
            <p:nvPr/>
          </p:nvSpPr>
          <p:spPr>
            <a:xfrm rot="8084119">
              <a:off x="10075661" y="2659448"/>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622A5CB4-AA5D-CC65-5456-D47C2A32F227}"/>
                </a:ext>
              </a:extLst>
            </p:cNvPr>
            <p:cNvSpPr/>
            <p:nvPr/>
          </p:nvSpPr>
          <p:spPr>
            <a:xfrm rot="8084119">
              <a:off x="9498506" y="2841653"/>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D22EA6F4-C21A-B2F7-8588-B8566F941BA0}"/>
                </a:ext>
              </a:extLst>
            </p:cNvPr>
            <p:cNvSpPr/>
            <p:nvPr/>
          </p:nvSpPr>
          <p:spPr>
            <a:xfrm rot="8084119">
              <a:off x="9443330" y="4010612"/>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C6678194-B493-45EF-E972-D1B1B3AF5640}"/>
                </a:ext>
              </a:extLst>
            </p:cNvPr>
            <p:cNvSpPr/>
            <p:nvPr/>
          </p:nvSpPr>
          <p:spPr>
            <a:xfrm rot="8084119">
              <a:off x="10663309" y="2841653"/>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3" name="Oval 52">
              <a:extLst>
                <a:ext uri="{FF2B5EF4-FFF2-40B4-BE49-F238E27FC236}">
                  <a16:creationId xmlns:a16="http://schemas.microsoft.com/office/drawing/2014/main" id="{1B40C085-006D-6015-93AE-40FEE4FC5800}"/>
                </a:ext>
              </a:extLst>
            </p:cNvPr>
            <p:cNvSpPr/>
            <p:nvPr/>
          </p:nvSpPr>
          <p:spPr>
            <a:xfrm rot="8084119">
              <a:off x="11476390" y="2343857"/>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4" name="Oval 53">
              <a:extLst>
                <a:ext uri="{FF2B5EF4-FFF2-40B4-BE49-F238E27FC236}">
                  <a16:creationId xmlns:a16="http://schemas.microsoft.com/office/drawing/2014/main" id="{16648650-ED1B-F91F-A658-A84397A8C378}"/>
                </a:ext>
              </a:extLst>
            </p:cNvPr>
            <p:cNvSpPr/>
            <p:nvPr/>
          </p:nvSpPr>
          <p:spPr>
            <a:xfrm rot="8084119">
              <a:off x="10014006" y="2337987"/>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5" name="Oval 54">
              <a:extLst>
                <a:ext uri="{FF2B5EF4-FFF2-40B4-BE49-F238E27FC236}">
                  <a16:creationId xmlns:a16="http://schemas.microsoft.com/office/drawing/2014/main" id="{C096D01A-AB85-CB54-0BA5-BCAC77EB1AAE}"/>
                </a:ext>
              </a:extLst>
            </p:cNvPr>
            <p:cNvSpPr/>
            <p:nvPr/>
          </p:nvSpPr>
          <p:spPr>
            <a:xfrm rot="8084119">
              <a:off x="11192378" y="4618650"/>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6" name="Oval 55">
              <a:extLst>
                <a:ext uri="{FF2B5EF4-FFF2-40B4-BE49-F238E27FC236}">
                  <a16:creationId xmlns:a16="http://schemas.microsoft.com/office/drawing/2014/main" id="{1EC5EBE6-4C03-6CD7-97DB-FD55B29BE8D3}"/>
                </a:ext>
              </a:extLst>
            </p:cNvPr>
            <p:cNvSpPr/>
            <p:nvPr/>
          </p:nvSpPr>
          <p:spPr>
            <a:xfrm rot="8084119">
              <a:off x="10024747" y="5822512"/>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7" name="Oval 56">
              <a:extLst>
                <a:ext uri="{FF2B5EF4-FFF2-40B4-BE49-F238E27FC236}">
                  <a16:creationId xmlns:a16="http://schemas.microsoft.com/office/drawing/2014/main" id="{5C122232-C8E3-FB40-0040-A04051D691BE}"/>
                </a:ext>
              </a:extLst>
            </p:cNvPr>
            <p:cNvSpPr/>
            <p:nvPr/>
          </p:nvSpPr>
          <p:spPr>
            <a:xfrm rot="8084119">
              <a:off x="8786233" y="4866289"/>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8" name="Oval 57">
              <a:extLst>
                <a:ext uri="{FF2B5EF4-FFF2-40B4-BE49-F238E27FC236}">
                  <a16:creationId xmlns:a16="http://schemas.microsoft.com/office/drawing/2014/main" id="{2D43F41B-6B3D-8506-84E5-4688980575AE}"/>
                </a:ext>
              </a:extLst>
            </p:cNvPr>
            <p:cNvSpPr/>
            <p:nvPr/>
          </p:nvSpPr>
          <p:spPr>
            <a:xfrm rot="8084119">
              <a:off x="8931333" y="1548506"/>
              <a:ext cx="114120" cy="113490"/>
            </a:xfrm>
            <a:prstGeom prst="ellipse">
              <a:avLst/>
            </a:prstGeom>
            <a:solidFill>
              <a:srgbClr val="FAB721"/>
            </a:solidFill>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59" name="Oval 58">
              <a:extLst>
                <a:ext uri="{FF2B5EF4-FFF2-40B4-BE49-F238E27FC236}">
                  <a16:creationId xmlns:a16="http://schemas.microsoft.com/office/drawing/2014/main" id="{BFC13B57-7811-EDF6-4893-17B43F92A3BA}"/>
                </a:ext>
              </a:extLst>
            </p:cNvPr>
            <p:cNvSpPr/>
            <p:nvPr/>
          </p:nvSpPr>
          <p:spPr>
            <a:xfrm rot="8084119">
              <a:off x="8595908" y="1548505"/>
              <a:ext cx="114120" cy="113490"/>
            </a:xfrm>
            <a:prstGeom prst="ellipse">
              <a:avLst/>
            </a:prstGeom>
            <a:solidFill>
              <a:srgbClr val="FAB721"/>
            </a:solidFill>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60" name="Oval 59">
              <a:extLst>
                <a:ext uri="{FF2B5EF4-FFF2-40B4-BE49-F238E27FC236}">
                  <a16:creationId xmlns:a16="http://schemas.microsoft.com/office/drawing/2014/main" id="{B5A89E04-6B2F-535B-EB38-3FC19D18309B}"/>
                </a:ext>
              </a:extLst>
            </p:cNvPr>
            <p:cNvSpPr/>
            <p:nvPr/>
          </p:nvSpPr>
          <p:spPr>
            <a:xfrm rot="8084119">
              <a:off x="8796722" y="1652529"/>
              <a:ext cx="114120" cy="113490"/>
            </a:xfrm>
            <a:prstGeom prst="ellipse">
              <a:avLst/>
            </a:prstGeom>
            <a:solidFill>
              <a:srgbClr val="FAB721"/>
            </a:solidFill>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61" name="Oval 60">
              <a:extLst>
                <a:ext uri="{FF2B5EF4-FFF2-40B4-BE49-F238E27FC236}">
                  <a16:creationId xmlns:a16="http://schemas.microsoft.com/office/drawing/2014/main" id="{01191B6B-2D18-EB56-6CEE-F2D0FD7ECC1B}"/>
                </a:ext>
              </a:extLst>
            </p:cNvPr>
            <p:cNvSpPr/>
            <p:nvPr/>
          </p:nvSpPr>
          <p:spPr>
            <a:xfrm rot="8084119">
              <a:off x="8839974" y="1919921"/>
              <a:ext cx="114120" cy="113490"/>
            </a:xfrm>
            <a:prstGeom prst="ellipse">
              <a:avLst/>
            </a:prstGeom>
            <a:solidFill>
              <a:srgbClr val="FAB721"/>
            </a:solidFill>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62" name="Oval 61">
              <a:extLst>
                <a:ext uri="{FF2B5EF4-FFF2-40B4-BE49-F238E27FC236}">
                  <a16:creationId xmlns:a16="http://schemas.microsoft.com/office/drawing/2014/main" id="{36AA73BC-C14B-B079-C4AE-BBBDD53333A4}"/>
                </a:ext>
              </a:extLst>
            </p:cNvPr>
            <p:cNvSpPr/>
            <p:nvPr/>
          </p:nvSpPr>
          <p:spPr>
            <a:xfrm rot="8084119">
              <a:off x="8346489" y="2204115"/>
              <a:ext cx="114120" cy="113490"/>
            </a:xfrm>
            <a:prstGeom prst="ellipse">
              <a:avLst/>
            </a:prstGeom>
            <a:solidFill>
              <a:srgbClr val="FAB721"/>
            </a:solidFill>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65" name="Oval 64">
              <a:extLst>
                <a:ext uri="{FF2B5EF4-FFF2-40B4-BE49-F238E27FC236}">
                  <a16:creationId xmlns:a16="http://schemas.microsoft.com/office/drawing/2014/main" id="{197066EA-DC4D-B747-12FE-84DB123A18C1}"/>
                </a:ext>
              </a:extLst>
            </p:cNvPr>
            <p:cNvSpPr/>
            <p:nvPr/>
          </p:nvSpPr>
          <p:spPr>
            <a:xfrm rot="8142610">
              <a:off x="6657136" y="3948048"/>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Oval 66">
              <a:extLst>
                <a:ext uri="{FF2B5EF4-FFF2-40B4-BE49-F238E27FC236}">
                  <a16:creationId xmlns:a16="http://schemas.microsoft.com/office/drawing/2014/main" id="{0F13E104-07AF-FBAE-C7D0-030226E07883}"/>
                </a:ext>
              </a:extLst>
            </p:cNvPr>
            <p:cNvSpPr/>
            <p:nvPr/>
          </p:nvSpPr>
          <p:spPr>
            <a:xfrm rot="8142610">
              <a:off x="7214154" y="4076999"/>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Oval 69">
              <a:extLst>
                <a:ext uri="{FF2B5EF4-FFF2-40B4-BE49-F238E27FC236}">
                  <a16:creationId xmlns:a16="http://schemas.microsoft.com/office/drawing/2014/main" id="{7E2E5B53-BF91-A18C-AD6A-0E05AD376BE4}"/>
                </a:ext>
              </a:extLst>
            </p:cNvPr>
            <p:cNvSpPr/>
            <p:nvPr/>
          </p:nvSpPr>
          <p:spPr>
            <a:xfrm rot="8142610">
              <a:off x="7931749" y="4668219"/>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Oval 71">
              <a:extLst>
                <a:ext uri="{FF2B5EF4-FFF2-40B4-BE49-F238E27FC236}">
                  <a16:creationId xmlns:a16="http://schemas.microsoft.com/office/drawing/2014/main" id="{F5D1127F-7076-FB2D-03CE-699D0BB1130E}"/>
                </a:ext>
              </a:extLst>
            </p:cNvPr>
            <p:cNvSpPr/>
            <p:nvPr/>
          </p:nvSpPr>
          <p:spPr>
            <a:xfrm rot="8142610">
              <a:off x="9834499" y="4548418"/>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Oval 72">
              <a:extLst>
                <a:ext uri="{FF2B5EF4-FFF2-40B4-BE49-F238E27FC236}">
                  <a16:creationId xmlns:a16="http://schemas.microsoft.com/office/drawing/2014/main" id="{77C39D48-4507-CC6B-2B44-3624601ED4C3}"/>
                </a:ext>
              </a:extLst>
            </p:cNvPr>
            <p:cNvSpPr/>
            <p:nvPr/>
          </p:nvSpPr>
          <p:spPr>
            <a:xfrm rot="8142610">
              <a:off x="9477946" y="5014397"/>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Oval 73">
              <a:extLst>
                <a:ext uri="{FF2B5EF4-FFF2-40B4-BE49-F238E27FC236}">
                  <a16:creationId xmlns:a16="http://schemas.microsoft.com/office/drawing/2014/main" id="{8EC08934-A455-272F-FFB6-52ED7DC6BDA8}"/>
                </a:ext>
              </a:extLst>
            </p:cNvPr>
            <p:cNvSpPr/>
            <p:nvPr/>
          </p:nvSpPr>
          <p:spPr>
            <a:xfrm rot="8142610">
              <a:off x="10351606" y="5300157"/>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Oval 75">
              <a:extLst>
                <a:ext uri="{FF2B5EF4-FFF2-40B4-BE49-F238E27FC236}">
                  <a16:creationId xmlns:a16="http://schemas.microsoft.com/office/drawing/2014/main" id="{8D54C38A-1BC6-1BCD-FFCF-92522AC24E32}"/>
                </a:ext>
              </a:extLst>
            </p:cNvPr>
            <p:cNvSpPr/>
            <p:nvPr/>
          </p:nvSpPr>
          <p:spPr>
            <a:xfrm rot="8142610">
              <a:off x="8341533" y="5716001"/>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a:extLst>
                <a:ext uri="{FF2B5EF4-FFF2-40B4-BE49-F238E27FC236}">
                  <a16:creationId xmlns:a16="http://schemas.microsoft.com/office/drawing/2014/main" id="{0B56B06F-17DF-D9EB-16AE-A44EF235C14A}"/>
                </a:ext>
              </a:extLst>
            </p:cNvPr>
            <p:cNvSpPr/>
            <p:nvPr/>
          </p:nvSpPr>
          <p:spPr>
            <a:xfrm rot="8244641">
              <a:off x="8469928" y="5819512"/>
              <a:ext cx="113005" cy="113400"/>
            </a:xfrm>
            <a:prstGeom prst="ellipse">
              <a:avLst/>
            </a:prstGeom>
            <a:solidFill>
              <a:srgbClr val="23A8E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B8589EB9-FF5D-5162-87E5-41D9735B0E12}"/>
                </a:ext>
              </a:extLst>
            </p:cNvPr>
            <p:cNvSpPr/>
            <p:nvPr/>
          </p:nvSpPr>
          <p:spPr>
            <a:xfrm rot="8142610">
              <a:off x="7926517" y="4798051"/>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Oval 79">
              <a:extLst>
                <a:ext uri="{FF2B5EF4-FFF2-40B4-BE49-F238E27FC236}">
                  <a16:creationId xmlns:a16="http://schemas.microsoft.com/office/drawing/2014/main" id="{F3758033-BB63-2B21-951C-2C4DA08469A6}"/>
                </a:ext>
              </a:extLst>
            </p:cNvPr>
            <p:cNvSpPr/>
            <p:nvPr/>
          </p:nvSpPr>
          <p:spPr>
            <a:xfrm rot="8142610">
              <a:off x="9042332" y="3131657"/>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a:extLst>
                <a:ext uri="{FF2B5EF4-FFF2-40B4-BE49-F238E27FC236}">
                  <a16:creationId xmlns:a16="http://schemas.microsoft.com/office/drawing/2014/main" id="{C42B060B-6337-4E7E-A5EB-14B1A7E34BCE}"/>
                </a:ext>
              </a:extLst>
            </p:cNvPr>
            <p:cNvSpPr/>
            <p:nvPr/>
          </p:nvSpPr>
          <p:spPr>
            <a:xfrm rot="8142610">
              <a:off x="7976191" y="2965442"/>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Oval 83">
              <a:extLst>
                <a:ext uri="{FF2B5EF4-FFF2-40B4-BE49-F238E27FC236}">
                  <a16:creationId xmlns:a16="http://schemas.microsoft.com/office/drawing/2014/main" id="{6DBB09A0-B135-3C37-3566-80407AB6BF1B}"/>
                </a:ext>
              </a:extLst>
            </p:cNvPr>
            <p:cNvSpPr/>
            <p:nvPr/>
          </p:nvSpPr>
          <p:spPr>
            <a:xfrm rot="8142610">
              <a:off x="10172153" y="2110538"/>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a:extLst>
                <a:ext uri="{FF2B5EF4-FFF2-40B4-BE49-F238E27FC236}">
                  <a16:creationId xmlns:a16="http://schemas.microsoft.com/office/drawing/2014/main" id="{A1B34DDB-2801-0F4E-1990-207E47CA026D}"/>
                </a:ext>
              </a:extLst>
            </p:cNvPr>
            <p:cNvSpPr/>
            <p:nvPr/>
          </p:nvSpPr>
          <p:spPr>
            <a:xfrm rot="8142610">
              <a:off x="7938189" y="3534428"/>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a:extLst>
                <a:ext uri="{FF2B5EF4-FFF2-40B4-BE49-F238E27FC236}">
                  <a16:creationId xmlns:a16="http://schemas.microsoft.com/office/drawing/2014/main" id="{F8F26FBD-BF80-6F6D-7BA7-22186577ED5D}"/>
                </a:ext>
              </a:extLst>
            </p:cNvPr>
            <p:cNvSpPr/>
            <p:nvPr/>
          </p:nvSpPr>
          <p:spPr>
            <a:xfrm rot="8142610">
              <a:off x="8549050" y="4961743"/>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Oval 86">
              <a:extLst>
                <a:ext uri="{FF2B5EF4-FFF2-40B4-BE49-F238E27FC236}">
                  <a16:creationId xmlns:a16="http://schemas.microsoft.com/office/drawing/2014/main" id="{0AF6D1E3-FA24-4DBD-F7F3-27F75FFF42A2}"/>
                </a:ext>
              </a:extLst>
            </p:cNvPr>
            <p:cNvSpPr/>
            <p:nvPr/>
          </p:nvSpPr>
          <p:spPr>
            <a:xfrm rot="8142610">
              <a:off x="8667116" y="4961744"/>
              <a:ext cx="117998" cy="112066"/>
            </a:xfrm>
            <a:prstGeom prst="ellipse">
              <a:avLst/>
            </a:prstGeom>
            <a:solidFill>
              <a:srgbClr val="EC5E4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2A4C9A90-212D-F3C8-DB78-99C679EDB931}"/>
                </a:ext>
              </a:extLst>
            </p:cNvPr>
            <p:cNvSpPr/>
            <p:nvPr/>
          </p:nvSpPr>
          <p:spPr>
            <a:xfrm rot="8244641">
              <a:off x="8626949" y="5020413"/>
              <a:ext cx="115242" cy="122556"/>
            </a:xfrm>
            <a:prstGeom prst="ellipse">
              <a:avLst/>
            </a:prstGeom>
            <a:solidFill>
              <a:srgbClr val="23A8E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descr="There are 18 Green dots on the map.&#10;There are ">
              <a:extLst>
                <a:ext uri="{FF2B5EF4-FFF2-40B4-BE49-F238E27FC236}">
                  <a16:creationId xmlns:a16="http://schemas.microsoft.com/office/drawing/2014/main" id="{D828A851-1CD9-317E-C5E6-BFA4ED38474E}"/>
                </a:ext>
              </a:extLst>
            </p:cNvPr>
            <p:cNvSpPr/>
            <p:nvPr/>
          </p:nvSpPr>
          <p:spPr>
            <a:xfrm rot="8084119">
              <a:off x="8671152" y="5032121"/>
              <a:ext cx="114120" cy="113490"/>
            </a:xfrm>
            <a:prstGeom prst="ellipse">
              <a:avLst/>
            </a:prstGeom>
            <a:ln>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grpSp>
      <p:pic>
        <p:nvPicPr>
          <p:cNvPr id="102" name="Logo">
            <a:extLst>
              <a:ext uri="{FF2B5EF4-FFF2-40B4-BE49-F238E27FC236}">
                <a16:creationId xmlns:a16="http://schemas.microsoft.com/office/drawing/2014/main" id="{8D91849F-5A51-D1FB-33DC-C570966018D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21314"/>
            <a:ext cx="1523999" cy="1414225"/>
          </a:xfrm>
          <a:prstGeom prst="rect">
            <a:avLst/>
          </a:prstGeom>
        </p:spPr>
      </p:pic>
    </p:spTree>
    <p:extLst>
      <p:ext uri="{BB962C8B-B14F-4D97-AF65-F5344CB8AC3E}">
        <p14:creationId xmlns:p14="http://schemas.microsoft.com/office/powerpoint/2010/main" val="39554093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2000"/>
                            </p:stCondLst>
                            <p:childTnLst>
                              <p:par>
                                <p:cTn id="18" presetID="18" presetClass="entr" presetSubtype="6" fill="hold" nodeType="after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strips(downRight)">
                                      <p:cBhvr>
                                        <p:cTn id="20" dur="1000"/>
                                        <p:tgtEl>
                                          <p:spTgt spid="101"/>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fade">
                                      <p:cBhvr>
                                        <p:cTn id="24" dur="500"/>
                                        <p:tgtEl>
                                          <p:spTgt spid="97"/>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98"/>
                                        </p:tgtEl>
                                        <p:attrNameLst>
                                          <p:attrName>style.visibility</p:attrName>
                                        </p:attrNameLst>
                                      </p:cBhvr>
                                      <p:to>
                                        <p:strVal val="visible"/>
                                      </p:to>
                                    </p:set>
                                    <p:animEffect transition="in" filter="fade">
                                      <p:cBhvr>
                                        <p:cTn id="28" dur="500"/>
                                        <p:tgtEl>
                                          <p:spTgt spid="98"/>
                                        </p:tgtEl>
                                      </p:cBhvr>
                                    </p:animEffect>
                                  </p:childTnLst>
                                </p:cTn>
                              </p:par>
                            </p:childTnLst>
                          </p:cTn>
                        </p:par>
                        <p:par>
                          <p:cTn id="29" fill="hold">
                            <p:stCondLst>
                              <p:cond delay="4000"/>
                            </p:stCondLst>
                            <p:childTnLst>
                              <p:par>
                                <p:cTn id="30" presetID="10" presetClass="entr" presetSubtype="0"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fade">
                                      <p:cBhvr>
                                        <p:cTn id="32" dur="500"/>
                                        <p:tgtEl>
                                          <p:spTgt spid="99"/>
                                        </p:tgtEl>
                                      </p:cBhvr>
                                    </p:animEffect>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FF8E246-3926-36F1-95CF-54052EBD067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B2AEC87-4D2E-C99E-2212-401B62FFD2A7}"/>
              </a:ext>
            </a:extLst>
          </p:cNvPr>
          <p:cNvSpPr>
            <a:spLocks noGrp="1"/>
          </p:cNvSpPr>
          <p:nvPr>
            <p:ph type="ctrTitle"/>
          </p:nvPr>
        </p:nvSpPr>
        <p:spPr>
          <a:xfrm>
            <a:off x="1524000" y="-1280448"/>
            <a:ext cx="9144000" cy="921925"/>
          </a:xfrm>
        </p:spPr>
        <p:txBody>
          <a:bodyPr/>
          <a:lstStyle/>
          <a:p>
            <a:r>
              <a:rPr lang="en-US" dirty="0"/>
              <a:t>Treasure</a:t>
            </a:r>
          </a:p>
        </p:txBody>
      </p:sp>
      <p:sp>
        <p:nvSpPr>
          <p:cNvPr id="11" name="Slide Question">
            <a:extLst>
              <a:ext uri="{FF2B5EF4-FFF2-40B4-BE49-F238E27FC236}">
                <a16:creationId xmlns:a16="http://schemas.microsoft.com/office/drawing/2014/main" id="{71485192-E651-42A4-0BCF-FFA1A85E3CF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evidence was discovered from the Stone Age?</a:t>
            </a:r>
          </a:p>
        </p:txBody>
      </p:sp>
      <p:sp>
        <p:nvSpPr>
          <p:cNvPr id="7" name="Title">
            <a:extLst>
              <a:ext uri="{FF2B5EF4-FFF2-40B4-BE49-F238E27FC236}">
                <a16:creationId xmlns:a16="http://schemas.microsoft.com/office/drawing/2014/main" id="{A54C9200-F392-5637-642F-37F87E7D427A}"/>
              </a:ext>
            </a:extLst>
          </p:cNvPr>
          <p:cNvSpPr txBox="1">
            <a:spLocks/>
          </p:cNvSpPr>
          <p:nvPr/>
        </p:nvSpPr>
        <p:spPr>
          <a:xfrm>
            <a:off x="385781" y="207831"/>
            <a:ext cx="1165640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3000" dirty="0">
                <a:ln w="12700">
                  <a:noFill/>
                </a:ln>
                <a:latin typeface="Superclarendon Rg" panose="02060605060000020003" pitchFamily="18" charset="77"/>
              </a:rPr>
              <a:t>One man’s rubbish is another man's treasure!</a:t>
            </a:r>
          </a:p>
        </p:txBody>
      </p:sp>
      <p:sp>
        <p:nvSpPr>
          <p:cNvPr id="8" name="Text ">
            <a:extLst>
              <a:ext uri="{FF2B5EF4-FFF2-40B4-BE49-F238E27FC236}">
                <a16:creationId xmlns:a16="http://schemas.microsoft.com/office/drawing/2014/main" id="{9323EDAE-2F97-1E42-CE26-FD13C5B21F69}"/>
              </a:ext>
            </a:extLst>
          </p:cNvPr>
          <p:cNvSpPr txBox="1"/>
          <p:nvPr/>
        </p:nvSpPr>
        <p:spPr>
          <a:xfrm>
            <a:off x="416199" y="1048759"/>
            <a:ext cx="5036322" cy="1166153"/>
          </a:xfrm>
          <a:prstGeom prst="rect">
            <a:avLst/>
          </a:prstGeom>
          <a:noFill/>
        </p:spPr>
        <p:txBody>
          <a:bodyPr wrap="square">
            <a:spAutoFit/>
          </a:bodyPr>
          <a:lstStyle/>
          <a:p>
            <a:pPr>
              <a:lnSpc>
                <a:spcPct val="150000"/>
              </a:lnSpc>
            </a:pPr>
            <a:r>
              <a:rPr lang="en-GB" sz="1200" dirty="0">
                <a:latin typeface="Comic Sans MS" panose="030F0702030302020204" pitchFamily="66" charset="0"/>
              </a:rPr>
              <a:t>The Palaeolithic is the earliest and longest period within the Stone Age. People in this time lived by hunting wild animals and gathering plants. Archaeological finds have shown us they made tools from stone and moved often to find food and shelter.</a:t>
            </a:r>
          </a:p>
        </p:txBody>
      </p:sp>
      <p:sp>
        <p:nvSpPr>
          <p:cNvPr id="10" name="Text ">
            <a:extLst>
              <a:ext uri="{FF2B5EF4-FFF2-40B4-BE49-F238E27FC236}">
                <a16:creationId xmlns:a16="http://schemas.microsoft.com/office/drawing/2014/main" id="{56D98DE3-4D87-E1C5-4195-0B3F3C805C42}"/>
              </a:ext>
            </a:extLst>
          </p:cNvPr>
          <p:cNvSpPr txBox="1"/>
          <p:nvPr/>
        </p:nvSpPr>
        <p:spPr>
          <a:xfrm>
            <a:off x="416199" y="2538688"/>
            <a:ext cx="5036322" cy="1169744"/>
          </a:xfrm>
          <a:prstGeom prst="rect">
            <a:avLst/>
          </a:prstGeom>
          <a:noFill/>
        </p:spPr>
        <p:txBody>
          <a:bodyPr wrap="square">
            <a:spAutoFit/>
          </a:bodyPr>
          <a:lstStyle/>
          <a:p>
            <a:pPr>
              <a:lnSpc>
                <a:spcPct val="150000"/>
              </a:lnSpc>
            </a:pPr>
            <a:r>
              <a:rPr lang="en-GB" sz="1200" dirty="0">
                <a:latin typeface="Comic Sans MS" panose="030F0702030302020204" pitchFamily="66" charset="0"/>
              </a:rPr>
              <a:t>In Lincoln, a rare Palaeolithic handaxe was found in a surprising place — inside a medieval rubbish pit on </a:t>
            </a:r>
            <a:r>
              <a:rPr lang="en-GB" sz="1200" dirty="0" err="1">
                <a:latin typeface="Comic Sans MS" panose="030F0702030302020204" pitchFamily="66" charset="0"/>
              </a:rPr>
              <a:t>Flaxengate</a:t>
            </a:r>
            <a:r>
              <a:rPr lang="en-GB" sz="1200" dirty="0">
                <a:latin typeface="Comic Sans MS" panose="030F0702030302020204" pitchFamily="66" charset="0"/>
              </a:rPr>
              <a:t>! These hand axes were oval or pear-shaped and were used for cutting and chopping.</a:t>
            </a:r>
          </a:p>
        </p:txBody>
      </p:sp>
      <p:sp>
        <p:nvSpPr>
          <p:cNvPr id="12" name="Text ">
            <a:extLst>
              <a:ext uri="{FF2B5EF4-FFF2-40B4-BE49-F238E27FC236}">
                <a16:creationId xmlns:a16="http://schemas.microsoft.com/office/drawing/2014/main" id="{44DC85F9-0307-0890-6214-DF1A6D7A5359}"/>
              </a:ext>
            </a:extLst>
          </p:cNvPr>
          <p:cNvSpPr txBox="1"/>
          <p:nvPr/>
        </p:nvSpPr>
        <p:spPr>
          <a:xfrm>
            <a:off x="416199" y="3751618"/>
            <a:ext cx="5036322" cy="612155"/>
          </a:xfrm>
          <a:prstGeom prst="rect">
            <a:avLst/>
          </a:prstGeom>
          <a:noFill/>
        </p:spPr>
        <p:txBody>
          <a:bodyPr wrap="square">
            <a:spAutoFit/>
          </a:bodyPr>
          <a:lstStyle/>
          <a:p>
            <a:pPr>
              <a:lnSpc>
                <a:spcPct val="150000"/>
              </a:lnSpc>
            </a:pPr>
            <a:r>
              <a:rPr lang="en-GB" sz="1200" dirty="0">
                <a:latin typeface="Comic Sans MS" panose="030F0702030302020204" pitchFamily="66" charset="0"/>
              </a:rPr>
              <a:t>They are some of the earliest tools humans ever made, providing us a rare glimpse into everyday human life in the region.</a:t>
            </a:r>
          </a:p>
        </p:txBody>
      </p:sp>
      <p:pic>
        <p:nvPicPr>
          <p:cNvPr id="13" name="Content Placeholder 8" descr="A map of Lincoln marking a location just under where the Lincoln Museum is.">
            <a:extLst>
              <a:ext uri="{FF2B5EF4-FFF2-40B4-BE49-F238E27FC236}">
                <a16:creationId xmlns:a16="http://schemas.microsoft.com/office/drawing/2014/main" id="{AE6222C0-99DE-0BFC-9035-92FCCC3A1F2F}"/>
              </a:ext>
            </a:extLst>
          </p:cNvPr>
          <p:cNvPicPr>
            <a:picLocks noChangeAspect="1"/>
          </p:cNvPicPr>
          <p:nvPr/>
        </p:nvPicPr>
        <p:blipFill>
          <a:blip r:embed="rId4"/>
          <a:stretch>
            <a:fillRect/>
          </a:stretch>
        </p:blipFill>
        <p:spPr>
          <a:xfrm>
            <a:off x="5645577" y="1097851"/>
            <a:ext cx="2205372" cy="3376125"/>
          </a:xfrm>
          <a:prstGeom prst="rect">
            <a:avLst/>
          </a:prstGeom>
          <a:ln>
            <a:solidFill>
              <a:schemeClr val="tx1"/>
            </a:solidFill>
          </a:ln>
        </p:spPr>
      </p:pic>
      <p:pic>
        <p:nvPicPr>
          <p:cNvPr id="15" name="Picture 14" descr="A detailed drawing of a flint tool, with smaller drawings of tools underneath">
            <a:extLst>
              <a:ext uri="{FF2B5EF4-FFF2-40B4-BE49-F238E27FC236}">
                <a16:creationId xmlns:a16="http://schemas.microsoft.com/office/drawing/2014/main" id="{3AF6F2B4-0E49-2FDB-5D5A-5EC1BAEB03F4}"/>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Lst>
          </a:blip>
          <a:stretch>
            <a:fillRect/>
          </a:stretch>
        </p:blipFill>
        <p:spPr>
          <a:xfrm>
            <a:off x="8044006" y="1102616"/>
            <a:ext cx="2065394" cy="3376125"/>
          </a:xfrm>
          <a:prstGeom prst="rect">
            <a:avLst/>
          </a:prstGeom>
        </p:spPr>
      </p:pic>
      <p:pic>
        <p:nvPicPr>
          <p:cNvPr id="9" name="Picture 8" descr="A drawing of an archeologist holding tools in his hands.">
            <a:extLst>
              <a:ext uri="{FF2B5EF4-FFF2-40B4-BE49-F238E27FC236}">
                <a16:creationId xmlns:a16="http://schemas.microsoft.com/office/drawing/2014/main" id="{AC5E2659-F16A-1FFB-63F4-8EA49A9F6DB1}"/>
              </a:ext>
            </a:extLst>
          </p:cNvPr>
          <p:cNvPicPr>
            <a:picLocks noChangeAspect="1"/>
          </p:cNvPicPr>
          <p:nvPr/>
        </p:nvPicPr>
        <p:blipFill>
          <a:blip r:embed="rId7"/>
          <a:stretch>
            <a:fillRect/>
          </a:stretch>
        </p:blipFill>
        <p:spPr>
          <a:xfrm>
            <a:off x="9665568" y="964054"/>
            <a:ext cx="2384191" cy="4142532"/>
          </a:xfrm>
          <a:prstGeom prst="rect">
            <a:avLst/>
          </a:prstGeom>
        </p:spPr>
      </p:pic>
      <p:pic>
        <p:nvPicPr>
          <p:cNvPr id="6" name="Timeline" descr="A timeline of the Stone Age. &#10;&#10;The Palaeolithic (900,000 BC to 10,000 BC)&#10;&#10;The Mesolithic (10,000 BC to 4,000 BC)&#10;&#10;The Neolithic (4,000 BC to 2,000 BC)&#10;&#10;The Palaeolithic is highlighted. ">
            <a:extLst>
              <a:ext uri="{FF2B5EF4-FFF2-40B4-BE49-F238E27FC236}">
                <a16:creationId xmlns:a16="http://schemas.microsoft.com/office/drawing/2014/main" id="{F5F1BADB-7517-B646-D2C3-B02DBF007974}"/>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0" y="4520550"/>
            <a:ext cx="12193280" cy="1949669"/>
          </a:xfrm>
          <a:prstGeom prst="rect">
            <a:avLst/>
          </a:prstGeom>
        </p:spPr>
      </p:pic>
      <p:pic>
        <p:nvPicPr>
          <p:cNvPr id="17" name="Logo">
            <a:extLst>
              <a:ext uri="{FF2B5EF4-FFF2-40B4-BE49-F238E27FC236}">
                <a16:creationId xmlns:a16="http://schemas.microsoft.com/office/drawing/2014/main" id="{321BB98D-5727-75F1-592C-EB6F89276996}"/>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985963" y="-21314"/>
            <a:ext cx="1206036" cy="1119165"/>
          </a:xfrm>
          <a:prstGeom prst="rect">
            <a:avLst/>
          </a:prstGeom>
        </p:spPr>
      </p:pic>
    </p:spTree>
    <p:extLst>
      <p:ext uri="{BB962C8B-B14F-4D97-AF65-F5344CB8AC3E}">
        <p14:creationId xmlns:p14="http://schemas.microsoft.com/office/powerpoint/2010/main" val="3386063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2" presetClass="entr" presetSubtype="2" decel="5000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1+#ppt_w/2"/>
                                          </p:val>
                                        </p:tav>
                                        <p:tav tm="100000">
                                          <p:val>
                                            <p:strVal val="#ppt_x"/>
                                          </p:val>
                                        </p:tav>
                                      </p:tavLst>
                                    </p:anim>
                                    <p:anim calcmode="lin" valueType="num">
                                      <p:cBhvr additive="base">
                                        <p:cTn id="32"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0" grpId="0" build="allAtOnce"/>
      <p:bldP spid="1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A92DD4A-F569-2D11-526D-E47D5527B39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0ACE960-94CE-5A68-3819-52784D7F66A6}"/>
              </a:ext>
            </a:extLst>
          </p:cNvPr>
          <p:cNvSpPr>
            <a:spLocks noGrp="1"/>
          </p:cNvSpPr>
          <p:nvPr>
            <p:ph type="ctrTitle"/>
          </p:nvPr>
        </p:nvSpPr>
        <p:spPr>
          <a:xfrm>
            <a:off x="1524000" y="-1280448"/>
            <a:ext cx="9144000" cy="921925"/>
          </a:xfrm>
        </p:spPr>
        <p:txBody>
          <a:bodyPr/>
          <a:lstStyle/>
          <a:p>
            <a:r>
              <a:rPr lang="en-US" dirty="0"/>
              <a:t>The Mesolithic era</a:t>
            </a:r>
          </a:p>
        </p:txBody>
      </p:sp>
      <p:sp>
        <p:nvSpPr>
          <p:cNvPr id="11" name="Slide Question">
            <a:extLst>
              <a:ext uri="{FF2B5EF4-FFF2-40B4-BE49-F238E27FC236}">
                <a16:creationId xmlns:a16="http://schemas.microsoft.com/office/drawing/2014/main" id="{BF72B343-5103-9BFA-A855-023D59B5A2F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evidence was discovered from the Stone Age?</a:t>
            </a:r>
          </a:p>
        </p:txBody>
      </p:sp>
      <p:sp>
        <p:nvSpPr>
          <p:cNvPr id="7" name="Title">
            <a:extLst>
              <a:ext uri="{FF2B5EF4-FFF2-40B4-BE49-F238E27FC236}">
                <a16:creationId xmlns:a16="http://schemas.microsoft.com/office/drawing/2014/main" id="{EE1B6FDE-4F76-D104-9FAD-D77E2D104787}"/>
              </a:ext>
            </a:extLst>
          </p:cNvPr>
          <p:cNvSpPr txBox="1">
            <a:spLocks/>
          </p:cNvSpPr>
          <p:nvPr/>
        </p:nvSpPr>
        <p:spPr>
          <a:xfrm>
            <a:off x="494269" y="545698"/>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Mesolithic Era</a:t>
            </a:r>
          </a:p>
        </p:txBody>
      </p:sp>
      <p:sp>
        <p:nvSpPr>
          <p:cNvPr id="8" name="Text ">
            <a:extLst>
              <a:ext uri="{FF2B5EF4-FFF2-40B4-BE49-F238E27FC236}">
                <a16:creationId xmlns:a16="http://schemas.microsoft.com/office/drawing/2014/main" id="{EB81DFA2-48B7-55DC-A204-35A8527B9CA2}"/>
              </a:ext>
            </a:extLst>
          </p:cNvPr>
          <p:cNvSpPr txBox="1"/>
          <p:nvPr/>
        </p:nvSpPr>
        <p:spPr>
          <a:xfrm>
            <a:off x="494269" y="1476917"/>
            <a:ext cx="6975914" cy="1454244"/>
          </a:xfrm>
          <a:prstGeom prst="rect">
            <a:avLst/>
          </a:prstGeom>
          <a:noFill/>
        </p:spPr>
        <p:txBody>
          <a:bodyPr wrap="square">
            <a:spAutoFit/>
          </a:bodyPr>
          <a:lstStyle/>
          <a:p>
            <a:pPr>
              <a:lnSpc>
                <a:spcPct val="150000"/>
              </a:lnSpc>
            </a:pPr>
            <a:r>
              <a:rPr lang="en-GB" sz="1200" dirty="0">
                <a:latin typeface="Comic Sans MS" panose="030F0702030302020204" pitchFamily="66" charset="0"/>
              </a:rPr>
              <a:t>During the Mesolithic, people in Britain lived by hunting animals, fishing, and gathering plants. They moved around a lot and didn’t live in one place permanently. </a:t>
            </a:r>
          </a:p>
          <a:p>
            <a:pPr>
              <a:lnSpc>
                <a:spcPct val="150000"/>
              </a:lnSpc>
            </a:pPr>
            <a:endParaRPr lang="en-GB" sz="1200" dirty="0">
              <a:latin typeface="Comic Sans MS" panose="030F0702030302020204" pitchFamily="66" charset="0"/>
            </a:endParaRPr>
          </a:p>
          <a:p>
            <a:pPr>
              <a:lnSpc>
                <a:spcPct val="150000"/>
              </a:lnSpc>
            </a:pPr>
            <a:r>
              <a:rPr lang="en-GB" sz="1200" dirty="0">
                <a:latin typeface="Comic Sans MS" panose="030F0702030302020204" pitchFamily="66" charset="0"/>
              </a:rPr>
              <a:t>Archaeologists have found over 785 pieces of flint near </a:t>
            </a:r>
            <a:r>
              <a:rPr lang="en-GB" sz="1200" dirty="0" err="1">
                <a:latin typeface="Comic Sans MS" panose="030F0702030302020204" pitchFamily="66" charset="0"/>
              </a:rPr>
              <a:t>Brayford</a:t>
            </a:r>
            <a:r>
              <a:rPr lang="en-GB" sz="1200" dirty="0">
                <a:latin typeface="Comic Sans MS" panose="030F0702030302020204" pitchFamily="66" charset="0"/>
              </a:rPr>
              <a:t> Pool in Lincoln, showing that people visited this area thousands of years ago.</a:t>
            </a:r>
          </a:p>
        </p:txBody>
      </p:sp>
      <p:pic>
        <p:nvPicPr>
          <p:cNvPr id="15" name="Picture 14" descr="A drawing of what stone age encampment might have looked. There are 3 tents around a fire in the woods. There is a man going hunting, someone preparing fish, someone making food with the help of s child, and someone fishing.">
            <a:extLst>
              <a:ext uri="{FF2B5EF4-FFF2-40B4-BE49-F238E27FC236}">
                <a16:creationId xmlns:a16="http://schemas.microsoft.com/office/drawing/2014/main" id="{D4EAABB9-7F1E-6E2F-D063-8A70307BDEEC}"/>
              </a:ext>
            </a:extLst>
          </p:cNvPr>
          <p:cNvPicPr>
            <a:picLocks noChangeAspect="1"/>
          </p:cNvPicPr>
          <p:nvPr/>
        </p:nvPicPr>
        <p:blipFill>
          <a:blip r:embed="rId4"/>
          <a:stretch>
            <a:fillRect/>
          </a:stretch>
        </p:blipFill>
        <p:spPr>
          <a:xfrm>
            <a:off x="7639779" y="478654"/>
            <a:ext cx="3838056" cy="2685180"/>
          </a:xfrm>
          <a:prstGeom prst="ellipse">
            <a:avLst/>
          </a:prstGeom>
          <a:ln w="28575">
            <a:solidFill>
              <a:schemeClr val="tx1"/>
            </a:solidFill>
          </a:ln>
        </p:spPr>
      </p:pic>
      <p:grpSp>
        <p:nvGrpSpPr>
          <p:cNvPr id="23" name="Group 22" descr="Why do you think they chose this area to set up their temporary camp?&#10;">
            <a:extLst>
              <a:ext uri="{FF2B5EF4-FFF2-40B4-BE49-F238E27FC236}">
                <a16:creationId xmlns:a16="http://schemas.microsoft.com/office/drawing/2014/main" id="{B6E29BAC-4B47-8AE1-1A49-1FBF46DF518E}"/>
              </a:ext>
            </a:extLst>
          </p:cNvPr>
          <p:cNvGrpSpPr/>
          <p:nvPr/>
        </p:nvGrpSpPr>
        <p:grpSpPr>
          <a:xfrm>
            <a:off x="9704480" y="2325294"/>
            <a:ext cx="2280434" cy="1026887"/>
            <a:chOff x="1495125" y="477787"/>
            <a:chExt cx="2280434" cy="1026887"/>
          </a:xfrm>
        </p:grpSpPr>
        <p:sp>
          <p:nvSpPr>
            <p:cNvPr id="24" name="Rectangular Callout 23">
              <a:extLst>
                <a:ext uri="{FF2B5EF4-FFF2-40B4-BE49-F238E27FC236}">
                  <a16:creationId xmlns:a16="http://schemas.microsoft.com/office/drawing/2014/main" id="{A184CF34-03E0-F6E1-C415-DF008A764641}"/>
                </a:ext>
              </a:extLst>
            </p:cNvPr>
            <p:cNvSpPr/>
            <p:nvPr/>
          </p:nvSpPr>
          <p:spPr>
            <a:xfrm>
              <a:off x="1495125" y="477787"/>
              <a:ext cx="2280434" cy="1026887"/>
            </a:xfrm>
            <a:prstGeom prst="wedgeRectCallout">
              <a:avLst>
                <a:gd name="adj1" fmla="val 5601"/>
                <a:gd name="adj2" fmla="val 75360"/>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TextBox 24">
              <a:extLst>
                <a:ext uri="{FF2B5EF4-FFF2-40B4-BE49-F238E27FC236}">
                  <a16:creationId xmlns:a16="http://schemas.microsoft.com/office/drawing/2014/main" id="{7896CFC4-FCF4-AA70-67FA-CCBB898A039B}"/>
                </a:ext>
              </a:extLst>
            </p:cNvPr>
            <p:cNvSpPr txBox="1"/>
            <p:nvPr/>
          </p:nvSpPr>
          <p:spPr>
            <a:xfrm>
              <a:off x="1495125" y="557416"/>
              <a:ext cx="2274766" cy="832920"/>
            </a:xfrm>
            <a:prstGeom prst="rect">
              <a:avLst/>
            </a:prstGeom>
            <a:noFill/>
          </p:spPr>
          <p:txBody>
            <a:bodyPr wrap="square">
              <a:spAutoFit/>
            </a:bodyPr>
            <a:lstStyle/>
            <a:p>
              <a:pPr algn="ctr">
                <a:lnSpc>
                  <a:spcPct val="150000"/>
                </a:lnSpc>
              </a:pPr>
              <a:r>
                <a:rPr lang="en-GB" sz="1100" dirty="0">
                  <a:solidFill>
                    <a:schemeClr val="bg1"/>
                  </a:solidFill>
                  <a:latin typeface="Comic Sans MS" panose="030F0702030302020204" pitchFamily="66" charset="0"/>
                </a:rPr>
                <a:t>Why do you think they chose this area to set up their temporary camp?</a:t>
              </a:r>
            </a:p>
          </p:txBody>
        </p:sp>
      </p:grpSp>
      <p:pic>
        <p:nvPicPr>
          <p:cNvPr id="12" name="Logo">
            <a:extLst>
              <a:ext uri="{FF2B5EF4-FFF2-40B4-BE49-F238E27FC236}">
                <a16:creationId xmlns:a16="http://schemas.microsoft.com/office/drawing/2014/main" id="{FB2699B4-DCC1-D863-A7BA-77C6C1CDEDD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85963" y="-21314"/>
            <a:ext cx="1206036" cy="1119165"/>
          </a:xfrm>
          <a:prstGeom prst="rect">
            <a:avLst/>
          </a:prstGeom>
        </p:spPr>
      </p:pic>
      <p:grpSp>
        <p:nvGrpSpPr>
          <p:cNvPr id="22" name="picture" descr="A photograph of a flint tool - the above photos shows what it looked like upon discovery in some dirt, and the second photo is of the tool put back together.">
            <a:extLst>
              <a:ext uri="{FF2B5EF4-FFF2-40B4-BE49-F238E27FC236}">
                <a16:creationId xmlns:a16="http://schemas.microsoft.com/office/drawing/2014/main" id="{C4F04FCC-7D36-71E9-1C93-65AAD7E71834}"/>
              </a:ext>
            </a:extLst>
          </p:cNvPr>
          <p:cNvGrpSpPr/>
          <p:nvPr/>
        </p:nvGrpSpPr>
        <p:grpSpPr>
          <a:xfrm>
            <a:off x="413084" y="3291874"/>
            <a:ext cx="1744127" cy="1309685"/>
            <a:chOff x="413084" y="3353866"/>
            <a:chExt cx="1744127" cy="1309685"/>
          </a:xfrm>
        </p:grpSpPr>
        <p:pic>
          <p:nvPicPr>
            <p:cNvPr id="19" name="Picture 18">
              <a:extLst>
                <a:ext uri="{FF2B5EF4-FFF2-40B4-BE49-F238E27FC236}">
                  <a16:creationId xmlns:a16="http://schemas.microsoft.com/office/drawing/2014/main" id="{52C33721-0DEF-2E80-3CBB-ED1AD4F71C1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74637" y="3353866"/>
              <a:ext cx="1682574" cy="1277235"/>
            </a:xfrm>
            <a:prstGeom prst="rect">
              <a:avLst/>
            </a:prstGeom>
            <a:ln w="28575">
              <a:solidFill>
                <a:schemeClr val="tx1"/>
              </a:solidFill>
            </a:ln>
          </p:spPr>
        </p:pic>
        <p:sp>
          <p:nvSpPr>
            <p:cNvPr id="20" name="TextBox 19">
              <a:extLst>
                <a:ext uri="{FF2B5EF4-FFF2-40B4-BE49-F238E27FC236}">
                  <a16:creationId xmlns:a16="http://schemas.microsoft.com/office/drawing/2014/main" id="{EEB035D0-8215-2681-4B23-B67E7DE0132F}"/>
                </a:ext>
              </a:extLst>
            </p:cNvPr>
            <p:cNvSpPr txBox="1"/>
            <p:nvPr/>
          </p:nvSpPr>
          <p:spPr>
            <a:xfrm>
              <a:off x="413084" y="4478885"/>
              <a:ext cx="990600"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sz="600" dirty="0">
                  <a:solidFill>
                    <a:schemeClr val="bg1">
                      <a:lumMod val="85000"/>
                    </a:schemeClr>
                  </a:solidFill>
                  <a:latin typeface="Comic Sans MS" panose="030F0702030302020204" pitchFamily="66" charset="0"/>
                  <a:ea typeface="MS PGothic"/>
                  <a:cs typeface="Arial" panose="020B0604020202020204" pitchFamily="34" charset="0"/>
                </a:rPr>
                <a:t>© Antiquity</a:t>
              </a:r>
            </a:p>
          </p:txBody>
        </p:sp>
      </p:grpSp>
      <p:pic>
        <p:nvPicPr>
          <p:cNvPr id="32" name="magnifying glass" descr="Magnifying glass.">
            <a:extLst>
              <a:ext uri="{FF2B5EF4-FFF2-40B4-BE49-F238E27FC236}">
                <a16:creationId xmlns:a16="http://schemas.microsoft.com/office/drawing/2014/main" id="{E6F58555-2E4F-607D-8D5F-D8F03FE0326A}"/>
              </a:ext>
              <a:ext uri="{C183D7F6-B498-43B3-948B-1728B52AA6E4}">
                <adec:decorative xmlns:adec="http://schemas.microsoft.com/office/drawing/2017/decorative" val="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710169">
            <a:off x="1770223" y="3847200"/>
            <a:ext cx="598527" cy="698282"/>
          </a:xfrm>
          <a:prstGeom prst="rect">
            <a:avLst/>
          </a:prstGeom>
        </p:spPr>
      </p:pic>
      <p:sp>
        <p:nvSpPr>
          <p:cNvPr id="17" name="Text ">
            <a:extLst>
              <a:ext uri="{FF2B5EF4-FFF2-40B4-BE49-F238E27FC236}">
                <a16:creationId xmlns:a16="http://schemas.microsoft.com/office/drawing/2014/main" id="{5FE91A21-8E41-5C13-7ABC-CC3B2BFCD04F}"/>
              </a:ext>
            </a:extLst>
          </p:cNvPr>
          <p:cNvSpPr txBox="1"/>
          <p:nvPr/>
        </p:nvSpPr>
        <p:spPr>
          <a:xfrm>
            <a:off x="2328374" y="3425936"/>
            <a:ext cx="7458218" cy="900246"/>
          </a:xfrm>
          <a:prstGeom prst="rect">
            <a:avLst/>
          </a:prstGeom>
          <a:noFill/>
        </p:spPr>
        <p:txBody>
          <a:bodyPr wrap="square">
            <a:spAutoFit/>
          </a:bodyPr>
          <a:lstStyle/>
          <a:p>
            <a:pPr>
              <a:lnSpc>
                <a:spcPct val="150000"/>
              </a:lnSpc>
            </a:pPr>
            <a:r>
              <a:rPr lang="en-GB" sz="1200" dirty="0">
                <a:latin typeface="Comic Sans MS" panose="030F0702030302020204" pitchFamily="66" charset="0"/>
              </a:rPr>
              <a:t>These flints include microliths and scrapers – small, sharp tools used for cutting or preparing food. Some of the flints were burnt, suggesting fires or hearths. This tells us that people probably cooked food and kept warm while staying there.</a:t>
            </a:r>
          </a:p>
        </p:txBody>
      </p:sp>
      <p:pic>
        <p:nvPicPr>
          <p:cNvPr id="18" name="Picture 17" descr="An illustration of an archeologist">
            <a:extLst>
              <a:ext uri="{FF2B5EF4-FFF2-40B4-BE49-F238E27FC236}">
                <a16:creationId xmlns:a16="http://schemas.microsoft.com/office/drawing/2014/main" id="{E9292ABF-92E3-D3A9-971A-61D9AB19ADE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413134" y="3317472"/>
            <a:ext cx="2365782" cy="5741349"/>
          </a:xfrm>
          <a:prstGeom prst="rect">
            <a:avLst/>
          </a:prstGeom>
        </p:spPr>
      </p:pic>
      <p:pic>
        <p:nvPicPr>
          <p:cNvPr id="10" name="Timeline" descr="A timeline of the Stone Age. &#10;&#10;The Palaeolithic (900,000 BC to 10,000 BC)&#10;&#10;The Mesolithic (10,000 BC to 4,000 BC)&#10;&#10;The Neolithic (4,000 BC to 2,000 BC)&#10;&#10;The Mesolithic is highlighted. ">
            <a:extLst>
              <a:ext uri="{FF2B5EF4-FFF2-40B4-BE49-F238E27FC236}">
                <a16:creationId xmlns:a16="http://schemas.microsoft.com/office/drawing/2014/main" id="{1B466AD4-F93F-F5F1-FE50-4F3DED25819A}"/>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0" y="4624591"/>
            <a:ext cx="12192000" cy="1832167"/>
          </a:xfrm>
          <a:prstGeom prst="rect">
            <a:avLst/>
          </a:prstGeom>
        </p:spPr>
      </p:pic>
      <p:grpSp>
        <p:nvGrpSpPr>
          <p:cNvPr id="29" name="Back button" descr="Back button">
            <a:extLst>
              <a:ext uri="{FF2B5EF4-FFF2-40B4-BE49-F238E27FC236}">
                <a16:creationId xmlns:a16="http://schemas.microsoft.com/office/drawing/2014/main" id="{A171B63B-4B65-27C6-D7DA-112125071CFF}"/>
              </a:ext>
            </a:extLst>
          </p:cNvPr>
          <p:cNvGrpSpPr/>
          <p:nvPr/>
        </p:nvGrpSpPr>
        <p:grpSpPr>
          <a:xfrm>
            <a:off x="-140494" y="-121444"/>
            <a:ext cx="12472988" cy="7100888"/>
            <a:chOff x="-128587" y="-122165"/>
            <a:chExt cx="12472988" cy="7100888"/>
          </a:xfrm>
        </p:grpSpPr>
        <p:sp>
          <p:nvSpPr>
            <p:cNvPr id="30" name="Rectangle black">
              <a:extLst>
                <a:ext uri="{FF2B5EF4-FFF2-40B4-BE49-F238E27FC236}">
                  <a16:creationId xmlns:a16="http://schemas.microsoft.com/office/drawing/2014/main" id="{F5A785BD-CF8A-7FA9-248C-544C958BC42C}"/>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back">
              <a:extLst>
                <a:ext uri="{FF2B5EF4-FFF2-40B4-BE49-F238E27FC236}">
                  <a16:creationId xmlns:a16="http://schemas.microsoft.com/office/drawing/2014/main" id="{3FD5E604-1930-D352-7689-60145E98550E}"/>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26" name="large" descr="A photograph of a flint tool - the above photos shows what it looked like upon discovery in some dirt, and the second photo is of the tool put back together.">
            <a:extLst>
              <a:ext uri="{FF2B5EF4-FFF2-40B4-BE49-F238E27FC236}">
                <a16:creationId xmlns:a16="http://schemas.microsoft.com/office/drawing/2014/main" id="{B7BD7538-5CB9-04EF-03C0-73706FB6722A}"/>
              </a:ext>
            </a:extLst>
          </p:cNvPr>
          <p:cNvGrpSpPr/>
          <p:nvPr/>
        </p:nvGrpSpPr>
        <p:grpSpPr>
          <a:xfrm>
            <a:off x="2679577" y="801485"/>
            <a:ext cx="6832846" cy="5186785"/>
            <a:chOff x="474637" y="-555684"/>
            <a:chExt cx="6832846" cy="5186785"/>
          </a:xfrm>
        </p:grpSpPr>
        <p:pic>
          <p:nvPicPr>
            <p:cNvPr id="27" name="Picture 26">
              <a:extLst>
                <a:ext uri="{FF2B5EF4-FFF2-40B4-BE49-F238E27FC236}">
                  <a16:creationId xmlns:a16="http://schemas.microsoft.com/office/drawing/2014/main" id="{611A0274-6B8B-421E-4502-AF8822067A09}"/>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474637" y="-555684"/>
              <a:ext cx="6832846" cy="5186785"/>
            </a:xfrm>
            <a:prstGeom prst="rect">
              <a:avLst/>
            </a:prstGeom>
            <a:ln w="28575">
              <a:solidFill>
                <a:schemeClr val="tx1"/>
              </a:solidFill>
            </a:ln>
          </p:spPr>
        </p:pic>
        <p:sp>
          <p:nvSpPr>
            <p:cNvPr id="28" name="TextBox 27">
              <a:extLst>
                <a:ext uri="{FF2B5EF4-FFF2-40B4-BE49-F238E27FC236}">
                  <a16:creationId xmlns:a16="http://schemas.microsoft.com/office/drawing/2014/main" id="{11481734-1C9C-28CC-0EE7-29EE79BBDB91}"/>
                </a:ext>
              </a:extLst>
            </p:cNvPr>
            <p:cNvSpPr txBox="1"/>
            <p:nvPr/>
          </p:nvSpPr>
          <p:spPr>
            <a:xfrm>
              <a:off x="512517" y="4357677"/>
              <a:ext cx="9906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sz="1000" dirty="0">
                  <a:solidFill>
                    <a:schemeClr val="bg1">
                      <a:lumMod val="85000"/>
                    </a:schemeClr>
                  </a:solidFill>
                  <a:latin typeface="Comic Sans MS" panose="030F0702030302020204" pitchFamily="66" charset="0"/>
                  <a:ea typeface="MS PGothic"/>
                  <a:cs typeface="Arial" panose="020B0604020202020204" pitchFamily="34" charset="0"/>
                </a:rPr>
                <a:t>© Antiquity</a:t>
              </a:r>
            </a:p>
          </p:txBody>
        </p:sp>
      </p:grpSp>
    </p:spTree>
    <p:extLst>
      <p:ext uri="{BB962C8B-B14F-4D97-AF65-F5344CB8AC3E}">
        <p14:creationId xmlns:p14="http://schemas.microsoft.com/office/powerpoint/2010/main" val="38402613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53" presetClass="entr" presetSubtype="16"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par>
                          <p:cTn id="32" fill="hold">
                            <p:stCondLst>
                              <p:cond delay="2500"/>
                            </p:stCondLst>
                            <p:childTnLst>
                              <p:par>
                                <p:cTn id="33" presetID="2" presetClass="entr" presetSubtype="4" decel="5000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000" fill="hold"/>
                                        <p:tgtEl>
                                          <p:spTgt spid="18"/>
                                        </p:tgtEl>
                                        <p:attrNameLst>
                                          <p:attrName>ppt_x</p:attrName>
                                        </p:attrNameLst>
                                      </p:cBhvr>
                                      <p:tavLst>
                                        <p:tav tm="0">
                                          <p:val>
                                            <p:strVal val="#ppt_x"/>
                                          </p:val>
                                        </p:tav>
                                        <p:tav tm="100000">
                                          <p:val>
                                            <p:strVal val="#ppt_x"/>
                                          </p:val>
                                        </p:tav>
                                      </p:tavLst>
                                    </p:anim>
                                    <p:anim calcmode="lin" valueType="num">
                                      <p:cBhvr additive="base">
                                        <p:cTn id="36" dur="10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1" restart="whenNotActive" fill="hold" evtFilter="cancelBubble" nodeType="interactiveSeq">
                <p:stCondLst>
                  <p:cond evt="onClick" delay="0">
                    <p:tgtEl>
                      <p:spTgt spid="32"/>
                    </p:tgtEl>
                  </p:cond>
                </p:stCondLst>
                <p:endSync evt="end" delay="0">
                  <p:rtn val="all"/>
                </p:endSync>
                <p:childTnLst>
                  <p:par>
                    <p:cTn id="42" fill="hold">
                      <p:stCondLst>
                        <p:cond delay="0"/>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childTnLst>
                    </p:cTn>
                  </p:par>
                </p:childTnLst>
              </p:cTn>
              <p:nextCondLst>
                <p:cond evt="onClick" delay="0">
                  <p:tgtEl>
                    <p:spTgt spid="32"/>
                  </p:tgtEl>
                </p:cond>
              </p:nextCondLst>
            </p:seq>
            <p:seq concurrent="1" nextAc="seek">
              <p:cTn id="52" restart="whenNotActive" fill="hold" evtFilter="cancelBubble" nodeType="interactiveSeq">
                <p:stCondLst>
                  <p:cond evt="onClick" delay="0">
                    <p:tgtEl>
                      <p:spTgt spid="29"/>
                    </p:tgtEl>
                  </p:cond>
                </p:stCondLst>
                <p:endSync evt="end" delay="0">
                  <p:rtn val="all"/>
                </p:endSync>
                <p:childTnLst>
                  <p:par>
                    <p:cTn id="53" fill="hold">
                      <p:stCondLst>
                        <p:cond delay="0"/>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29"/>
                                        </p:tgtEl>
                                      </p:cBhvr>
                                    </p:animEffect>
                                    <p:set>
                                      <p:cBhvr>
                                        <p:cTn id="57" dur="1" fill="hold">
                                          <p:stCondLst>
                                            <p:cond delay="499"/>
                                          </p:stCondLst>
                                        </p:cTn>
                                        <p:tgtEl>
                                          <p:spTgt spid="29"/>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6"/>
                                        </p:tgtEl>
                                      </p:cBhvr>
                                    </p:animEffect>
                                    <p:set>
                                      <p:cBhvr>
                                        <p:cTn id="60"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7" grpId="0"/>
      <p:bldP spid="8" grpId="0" uiExpand="1" build="allAtOnce"/>
      <p:bldP spid="1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C002EE7-ACBB-A0D7-C73E-3693B470478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AC361D1-7A18-30AC-3BB7-DB7320441DCF}"/>
              </a:ext>
            </a:extLst>
          </p:cNvPr>
          <p:cNvSpPr>
            <a:spLocks noGrp="1"/>
          </p:cNvSpPr>
          <p:nvPr>
            <p:ph type="ctrTitle"/>
          </p:nvPr>
        </p:nvSpPr>
        <p:spPr>
          <a:xfrm>
            <a:off x="1524000" y="-1280448"/>
            <a:ext cx="9144000" cy="921925"/>
          </a:xfrm>
        </p:spPr>
        <p:txBody>
          <a:bodyPr/>
          <a:lstStyle/>
          <a:p>
            <a:r>
              <a:rPr lang="en-US" dirty="0" err="1"/>
              <a:t>Brayford</a:t>
            </a:r>
            <a:r>
              <a:rPr lang="en-US" dirty="0"/>
              <a:t> Pool</a:t>
            </a:r>
          </a:p>
        </p:txBody>
      </p:sp>
      <p:sp>
        <p:nvSpPr>
          <p:cNvPr id="11" name="Slide Question">
            <a:extLst>
              <a:ext uri="{FF2B5EF4-FFF2-40B4-BE49-F238E27FC236}">
                <a16:creationId xmlns:a16="http://schemas.microsoft.com/office/drawing/2014/main" id="{6DC84C6D-CB85-DB11-6FCC-4982EED6407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is </a:t>
            </a:r>
            <a:r>
              <a:rPr lang="en-GB" sz="1100" dirty="0" err="1">
                <a:solidFill>
                  <a:schemeClr val="bg1"/>
                </a:solidFill>
                <a:effectLst/>
                <a:latin typeface="Superclarendon Rg" panose="02000505080000020003" pitchFamily="2" charset="77"/>
              </a:rPr>
              <a:t>Brayford</a:t>
            </a:r>
            <a:r>
              <a:rPr lang="en-GB" sz="1100" dirty="0">
                <a:solidFill>
                  <a:schemeClr val="bg1"/>
                </a:solidFill>
                <a:effectLst/>
                <a:latin typeface="Superclarendon Rg" panose="02000505080000020003" pitchFamily="2" charset="77"/>
              </a:rPr>
              <a:t> Pool so significant?</a:t>
            </a:r>
          </a:p>
        </p:txBody>
      </p:sp>
      <p:sp>
        <p:nvSpPr>
          <p:cNvPr id="7" name="Title">
            <a:extLst>
              <a:ext uri="{FF2B5EF4-FFF2-40B4-BE49-F238E27FC236}">
                <a16:creationId xmlns:a16="http://schemas.microsoft.com/office/drawing/2014/main" id="{CA328D18-88BB-E92A-1F19-0A87BF891D24}"/>
              </a:ext>
            </a:extLst>
          </p:cNvPr>
          <p:cNvSpPr txBox="1">
            <a:spLocks/>
          </p:cNvSpPr>
          <p:nvPr/>
        </p:nvSpPr>
        <p:spPr>
          <a:xfrm>
            <a:off x="385781" y="290286"/>
            <a:ext cx="989487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Why is </a:t>
            </a:r>
            <a:r>
              <a:rPr lang="en-GB" sz="4000" dirty="0" err="1">
                <a:ln w="12700">
                  <a:noFill/>
                </a:ln>
                <a:latin typeface="Superclarendon Rg" panose="02060605060000020003" pitchFamily="18" charset="77"/>
              </a:rPr>
              <a:t>Brayford</a:t>
            </a:r>
            <a:r>
              <a:rPr lang="en-GB" sz="4000" dirty="0">
                <a:ln w="12700">
                  <a:noFill/>
                </a:ln>
                <a:latin typeface="Superclarendon Rg" panose="02060605060000020003" pitchFamily="18" charset="77"/>
              </a:rPr>
              <a:t> Pool important?</a:t>
            </a:r>
          </a:p>
        </p:txBody>
      </p:sp>
      <p:pic>
        <p:nvPicPr>
          <p:cNvPr id="9" name="Picture 8" descr="A green circle symbol with three trees inside.">
            <a:extLst>
              <a:ext uri="{FF2B5EF4-FFF2-40B4-BE49-F238E27FC236}">
                <a16:creationId xmlns:a16="http://schemas.microsoft.com/office/drawing/2014/main" id="{832988F8-38A2-3209-C065-42CEC960B7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7835" y="1053234"/>
            <a:ext cx="1603172" cy="1603172"/>
          </a:xfrm>
          <a:prstGeom prst="rect">
            <a:avLst/>
          </a:prstGeom>
        </p:spPr>
      </p:pic>
      <p:pic>
        <p:nvPicPr>
          <p:cNvPr id="10" name="Picture 9" descr="A blue circle symbol with a pool of water at the bottom and a water droplet above it.">
            <a:extLst>
              <a:ext uri="{FF2B5EF4-FFF2-40B4-BE49-F238E27FC236}">
                <a16:creationId xmlns:a16="http://schemas.microsoft.com/office/drawing/2014/main" id="{F3834982-D906-AED7-3283-45023C33A79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52801" y="1053234"/>
            <a:ext cx="1603172" cy="1603172"/>
          </a:xfrm>
          <a:prstGeom prst="rect">
            <a:avLst/>
          </a:prstGeom>
        </p:spPr>
      </p:pic>
      <p:pic>
        <p:nvPicPr>
          <p:cNvPr id="12" name="Picture 11" descr="A grey circle symbol with a grey fish in the centre and three bubbles coming out of its mouth.">
            <a:extLst>
              <a:ext uri="{FF2B5EF4-FFF2-40B4-BE49-F238E27FC236}">
                <a16:creationId xmlns:a16="http://schemas.microsoft.com/office/drawing/2014/main" id="{1E75EF84-BBAD-2852-B882-AAF4368191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97684" y="1064297"/>
            <a:ext cx="1603172" cy="1603172"/>
          </a:xfrm>
          <a:prstGeom prst="rect">
            <a:avLst/>
          </a:prstGeom>
        </p:spPr>
      </p:pic>
      <p:sp>
        <p:nvSpPr>
          <p:cNvPr id="8" name="Text ">
            <a:extLst>
              <a:ext uri="{FF2B5EF4-FFF2-40B4-BE49-F238E27FC236}">
                <a16:creationId xmlns:a16="http://schemas.microsoft.com/office/drawing/2014/main" id="{187A01BA-12E3-5EDA-D748-D73E5FD231A3}"/>
              </a:ext>
            </a:extLst>
          </p:cNvPr>
          <p:cNvSpPr txBox="1"/>
          <p:nvPr/>
        </p:nvSpPr>
        <p:spPr>
          <a:xfrm>
            <a:off x="259533" y="2623376"/>
            <a:ext cx="5916986" cy="3288272"/>
          </a:xfrm>
          <a:prstGeom prst="rect">
            <a:avLst/>
          </a:prstGeom>
          <a:noFill/>
        </p:spPr>
        <p:txBody>
          <a:bodyPr wrap="square">
            <a:spAutoFit/>
          </a:bodyPr>
          <a:lstStyle/>
          <a:p>
            <a:pPr>
              <a:lnSpc>
                <a:spcPct val="150000"/>
              </a:lnSpc>
            </a:pPr>
            <a:r>
              <a:rPr lang="en-GB" sz="1400" dirty="0" err="1">
                <a:latin typeface="Comic Sans MS" panose="030F0702030302020204" pitchFamily="66" charset="0"/>
              </a:rPr>
              <a:t>Brayford</a:t>
            </a:r>
            <a:r>
              <a:rPr lang="en-GB" sz="1400" dirty="0">
                <a:latin typeface="Comic Sans MS" panose="030F0702030302020204" pitchFamily="66" charset="0"/>
              </a:rPr>
              <a:t> Pool – which dates back to the Mesolithic Era, was an important location for those travelling through.</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It would have provided people with water, which was important for drinking, washing, and catching fish. The land around it was low and marshy, which could have provided resources like reeds and plants.</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Artefacts such as pottery sherds, fired clay, flint tools and flint arrowheads have all been found near the area – all of which date to various periods of time within the Neolithic to the early Bronze age.</a:t>
            </a:r>
          </a:p>
        </p:txBody>
      </p:sp>
      <p:grpSp>
        <p:nvGrpSpPr>
          <p:cNvPr id="20" name="Group 19" descr="A photo of a waterway with a barge on the water and buildings in the background, the skies are blue with a few clouds.">
            <a:extLst>
              <a:ext uri="{FF2B5EF4-FFF2-40B4-BE49-F238E27FC236}">
                <a16:creationId xmlns:a16="http://schemas.microsoft.com/office/drawing/2014/main" id="{F0A0EB6A-8310-D7D3-1A4B-9108F233FC2B}"/>
              </a:ext>
            </a:extLst>
          </p:cNvPr>
          <p:cNvGrpSpPr/>
          <p:nvPr/>
        </p:nvGrpSpPr>
        <p:grpSpPr>
          <a:xfrm>
            <a:off x="6219566" y="2199122"/>
            <a:ext cx="5478165" cy="4158897"/>
            <a:chOff x="6219566" y="2199122"/>
            <a:chExt cx="5478165" cy="4158897"/>
          </a:xfrm>
        </p:grpSpPr>
        <p:pic>
          <p:nvPicPr>
            <p:cNvPr id="13" name="Picture 12">
              <a:extLst>
                <a:ext uri="{FF2B5EF4-FFF2-40B4-BE49-F238E27FC236}">
                  <a16:creationId xmlns:a16="http://schemas.microsoft.com/office/drawing/2014/main" id="{B5F4ABB8-04D4-116F-7760-05115E5FFE30}"/>
                </a:ext>
              </a:extLst>
            </p:cNvPr>
            <p:cNvPicPr>
              <a:picLocks noChangeAspect="1"/>
            </p:cNvPicPr>
            <p:nvPr/>
          </p:nvPicPr>
          <p:blipFill>
            <a:blip r:embed="rId7"/>
            <a:srcRect/>
            <a:stretch/>
          </p:blipFill>
          <p:spPr>
            <a:xfrm>
              <a:off x="6219566" y="2242715"/>
              <a:ext cx="5478165" cy="4115304"/>
            </a:xfrm>
            <a:prstGeom prst="rect">
              <a:avLst/>
            </a:prstGeom>
            <a:ln w="28575">
              <a:solidFill>
                <a:schemeClr val="tx1"/>
              </a:solidFill>
            </a:ln>
          </p:spPr>
        </p:pic>
        <p:sp>
          <p:nvSpPr>
            <p:cNvPr id="19" name="TextBox 18">
              <a:extLst>
                <a:ext uri="{FF2B5EF4-FFF2-40B4-BE49-F238E27FC236}">
                  <a16:creationId xmlns:a16="http://schemas.microsoft.com/office/drawing/2014/main" id="{B051339D-3187-B8EC-F65F-D21806027462}"/>
                </a:ext>
              </a:extLst>
            </p:cNvPr>
            <p:cNvSpPr txBox="1"/>
            <p:nvPr/>
          </p:nvSpPr>
          <p:spPr>
            <a:xfrm>
              <a:off x="6654030" y="2199122"/>
              <a:ext cx="5043701"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700" dirty="0">
                  <a:solidFill>
                    <a:srgbClr val="CDDDEA"/>
                  </a:solidFill>
                  <a:latin typeface="Comic Sans MS" panose="030F0702030302020204" pitchFamily="66" charset="0"/>
                  <a:cs typeface="Arial" panose="020B0604020202020204" pitchFamily="34" charset="0"/>
                </a:rPr>
                <a:t>©“</a:t>
              </a:r>
              <a:r>
                <a:rPr lang="en-GB" sz="700" dirty="0">
                  <a:solidFill>
                    <a:srgbClr val="CDDDEA"/>
                  </a:solidFill>
                  <a:latin typeface="Comic Sans MS" panose="030F0702030302020204" pitchFamily="66" charset="0"/>
                  <a:cs typeface="Arial" panose="020B0604020202020204" pitchFamily="34" charset="0"/>
                  <a:hlinkClick r:id="rId8" tooltip="Lincoln From Brayford Pool">
                    <a:extLst>
                      <a:ext uri="{A12FA001-AC4F-418D-AE19-62706E023703}">
                        <ahyp:hlinkClr xmlns:ahyp="http://schemas.microsoft.com/office/drawing/2018/hyperlinkcolor" val="tx"/>
                      </a:ext>
                    </a:extLst>
                  </a:hlinkClick>
                </a:rPr>
                <a:t>Lincoln From Brayford Pool</a:t>
              </a:r>
              <a:r>
                <a:rPr lang="en-GB" sz="700" dirty="0">
                  <a:solidFill>
                    <a:srgbClr val="CDDDEA"/>
                  </a:solidFill>
                  <a:latin typeface="Comic Sans MS" panose="030F0702030302020204" pitchFamily="66" charset="0"/>
                  <a:cs typeface="Arial" panose="020B0604020202020204" pitchFamily="34" charset="0"/>
                </a:rPr>
                <a:t>” by </a:t>
              </a:r>
              <a:r>
                <a:rPr lang="en-GB" sz="700" dirty="0">
                  <a:solidFill>
                    <a:srgbClr val="CDDDEA"/>
                  </a:solidFill>
                  <a:latin typeface="Comic Sans MS" panose="030F0702030302020204" pitchFamily="66" charset="0"/>
                  <a:cs typeface="Arial" panose="020B0604020202020204" pitchFamily="34" charset="0"/>
                  <a:hlinkClick r:id="rId9">
                    <a:extLst>
                      <a:ext uri="{A12FA001-AC4F-418D-AE19-62706E023703}">
                        <ahyp:hlinkClr xmlns:ahyp="http://schemas.microsoft.com/office/drawing/2018/hyperlinkcolor" val="tx"/>
                      </a:ext>
                    </a:extLst>
                  </a:hlinkClick>
                </a:rPr>
                <a:t>Angie Thornton</a:t>
              </a:r>
              <a:r>
                <a:rPr lang="en-GB" sz="700" dirty="0">
                  <a:solidFill>
                    <a:srgbClr val="CDDDEA"/>
                  </a:solidFill>
                  <a:latin typeface="Comic Sans MS" panose="030F0702030302020204" pitchFamily="66" charset="0"/>
                  <a:cs typeface="Arial" panose="020B0604020202020204" pitchFamily="34" charset="0"/>
                </a:rPr>
                <a:t>, </a:t>
              </a:r>
              <a:r>
                <a:rPr lang="en-GB" sz="700" dirty="0">
                  <a:solidFill>
                    <a:srgbClr val="CDDDEA"/>
                  </a:solidFill>
                  <a:latin typeface="Comic Sans MS" panose="030F0702030302020204" pitchFamily="66" charset="0"/>
                  <a:cs typeface="Arial" panose="020B0604020202020204" pitchFamily="34" charset="0"/>
                  <a:hlinkClick r:id="rId10">
                    <a:extLst>
                      <a:ext uri="{A12FA001-AC4F-418D-AE19-62706E023703}">
                        <ahyp:hlinkClr xmlns:ahyp="http://schemas.microsoft.com/office/drawing/2018/hyperlinkcolor" val="tx"/>
                      </a:ext>
                    </a:extLst>
                  </a:hlinkClick>
                </a:rPr>
                <a:t>CC BY-ND 2.0</a:t>
              </a:r>
              <a:r>
                <a:rPr lang="en-GB" sz="700" dirty="0">
                  <a:solidFill>
                    <a:srgbClr val="CDDDEA"/>
                  </a:solidFill>
                  <a:latin typeface="Comic Sans MS" panose="030F0702030302020204" pitchFamily="66" charset="0"/>
                  <a:cs typeface="Arial" panose="020B0604020202020204" pitchFamily="34" charset="0"/>
                </a:rPr>
                <a:t> </a:t>
              </a:r>
              <a:r>
                <a:rPr lang="en-US" sz="700" u="sng" dirty="0">
                  <a:solidFill>
                    <a:srgbClr val="CDDDEA"/>
                  </a:solidFill>
                  <a:latin typeface="Comic Sans MS" panose="030F0702030302020204" pitchFamily="66" charset="0"/>
                  <a:cs typeface="Arial" panose="020B0604020202020204" pitchFamily="34" charset="0"/>
                  <a:hlinkClick r:id="rId11">
                    <a:extLst>
                      <a:ext uri="{A12FA001-AC4F-418D-AE19-62706E023703}">
                        <ahyp:hlinkClr xmlns:ahyp="http://schemas.microsoft.com/office/drawing/2018/hyperlinkcolor" val="tx"/>
                      </a:ext>
                    </a:extLst>
                  </a:hlinkClick>
                </a:rPr>
                <a:t>https://www.flickr.com/photos/thorntonsdigital/1230589356/</a:t>
              </a:r>
              <a:endParaRPr lang="en-US" sz="700" u="sng" dirty="0">
                <a:solidFill>
                  <a:srgbClr val="CDDDEA"/>
                </a:solidFill>
                <a:latin typeface="Comic Sans MS" panose="030F0702030302020204" pitchFamily="66" charset="0"/>
                <a:cs typeface="Arial" panose="020B0604020202020204" pitchFamily="34" charset="0"/>
              </a:endParaRPr>
            </a:p>
          </p:txBody>
        </p:sp>
      </p:grpSp>
      <p:grpSp>
        <p:nvGrpSpPr>
          <p:cNvPr id="18" name="Group 17" descr="What do these discoveries suggest?&#10;Historians believe this provides evidence that the site was frequently returned to – an important first step in the area growing into a settlement!">
            <a:extLst>
              <a:ext uri="{FF2B5EF4-FFF2-40B4-BE49-F238E27FC236}">
                <a16:creationId xmlns:a16="http://schemas.microsoft.com/office/drawing/2014/main" id="{F28FF7C2-E164-5164-DCD2-DE97458F92C0}"/>
              </a:ext>
            </a:extLst>
          </p:cNvPr>
          <p:cNvGrpSpPr/>
          <p:nvPr/>
        </p:nvGrpSpPr>
        <p:grpSpPr>
          <a:xfrm>
            <a:off x="6377268" y="1519355"/>
            <a:ext cx="5745322" cy="1372483"/>
            <a:chOff x="6710914" y="1180086"/>
            <a:chExt cx="6256570" cy="1372483"/>
          </a:xfrm>
        </p:grpSpPr>
        <p:sp>
          <p:nvSpPr>
            <p:cNvPr id="15" name="Rounded Rectangle 14">
              <a:extLst>
                <a:ext uri="{FF2B5EF4-FFF2-40B4-BE49-F238E27FC236}">
                  <a16:creationId xmlns:a16="http://schemas.microsoft.com/office/drawing/2014/main" id="{93D5A1D3-EC54-2DA9-68AD-2A4C5A452EC6}"/>
                </a:ext>
              </a:extLst>
            </p:cNvPr>
            <p:cNvSpPr/>
            <p:nvPr/>
          </p:nvSpPr>
          <p:spPr>
            <a:xfrm>
              <a:off x="6710914" y="1180086"/>
              <a:ext cx="6256570" cy="1372483"/>
            </a:xfrm>
            <a:prstGeom prst="roundRect">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
              <a:extLst>
                <a:ext uri="{FF2B5EF4-FFF2-40B4-BE49-F238E27FC236}">
                  <a16:creationId xmlns:a16="http://schemas.microsoft.com/office/drawing/2014/main" id="{283F287A-1DF1-1634-9F51-FBC68F98187B}"/>
                </a:ext>
              </a:extLst>
            </p:cNvPr>
            <p:cNvSpPr txBox="1"/>
            <p:nvPr/>
          </p:nvSpPr>
          <p:spPr>
            <a:xfrm>
              <a:off x="6851681" y="1326155"/>
              <a:ext cx="5908762" cy="1169744"/>
            </a:xfrm>
            <a:prstGeom prst="rect">
              <a:avLst/>
            </a:prstGeom>
            <a:noFill/>
          </p:spPr>
          <p:txBody>
            <a:bodyPr wrap="square">
              <a:spAutoFit/>
            </a:bodyPr>
            <a:lstStyle/>
            <a:p>
              <a:pPr>
                <a:lnSpc>
                  <a:spcPct val="150000"/>
                </a:lnSpc>
              </a:pPr>
              <a:r>
                <a:rPr lang="en-GB" sz="1200" b="1" dirty="0">
                  <a:solidFill>
                    <a:schemeClr val="bg1"/>
                  </a:solidFill>
                  <a:latin typeface="Comic Sans MS" panose="030F0702030302020204" pitchFamily="66" charset="0"/>
                </a:rPr>
                <a:t>What do these discoveries suggest?</a:t>
              </a:r>
            </a:p>
            <a:p>
              <a:pPr>
                <a:lnSpc>
                  <a:spcPct val="150000"/>
                </a:lnSpc>
              </a:pPr>
              <a:r>
                <a:rPr lang="en-GB" sz="1200" dirty="0">
                  <a:solidFill>
                    <a:schemeClr val="bg1"/>
                  </a:solidFill>
                  <a:latin typeface="Comic Sans MS" panose="030F0702030302020204" pitchFamily="66" charset="0"/>
                </a:rPr>
                <a:t>Historians believe this provides evidence that the site was frequently returned to – an important first step in the area growing into a settlement!</a:t>
              </a:r>
            </a:p>
          </p:txBody>
        </p:sp>
      </p:grpSp>
      <p:pic>
        <p:nvPicPr>
          <p:cNvPr id="6" name="Logo">
            <a:extLst>
              <a:ext uri="{FF2B5EF4-FFF2-40B4-BE49-F238E27FC236}">
                <a16:creationId xmlns:a16="http://schemas.microsoft.com/office/drawing/2014/main" id="{C91D9BD0-EAED-1F47-168C-5382058FDD12}"/>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0668000" y="0"/>
            <a:ext cx="1523999" cy="1414225"/>
          </a:xfrm>
          <a:prstGeom prst="rect">
            <a:avLst/>
          </a:prstGeom>
        </p:spPr>
      </p:pic>
      <p:grpSp>
        <p:nvGrpSpPr>
          <p:cNvPr id="5" name="Caption" descr="Brayford Pool today – it is one of the oldest inland harbours in England.&#10;">
            <a:extLst>
              <a:ext uri="{FF2B5EF4-FFF2-40B4-BE49-F238E27FC236}">
                <a16:creationId xmlns:a16="http://schemas.microsoft.com/office/drawing/2014/main" id="{261F6272-8044-229F-82D3-647F9750D74B}"/>
              </a:ext>
            </a:extLst>
          </p:cNvPr>
          <p:cNvGrpSpPr/>
          <p:nvPr/>
        </p:nvGrpSpPr>
        <p:grpSpPr>
          <a:xfrm>
            <a:off x="6269161" y="5591803"/>
            <a:ext cx="5218489" cy="711733"/>
            <a:chOff x="5121850" y="2448399"/>
            <a:chExt cx="5218489" cy="711733"/>
          </a:xfrm>
          <a:effectLst>
            <a:outerShdw blurRad="63500" sx="102000" sy="102000" algn="ctr" rotWithShape="0">
              <a:prstClr val="black">
                <a:alpha val="40000"/>
              </a:prstClr>
            </a:outerShdw>
          </a:effectLst>
        </p:grpSpPr>
        <p:pic>
          <p:nvPicPr>
            <p:cNvPr id="2" name="Picture 1">
              <a:extLst>
                <a:ext uri="{FF2B5EF4-FFF2-40B4-BE49-F238E27FC236}">
                  <a16:creationId xmlns:a16="http://schemas.microsoft.com/office/drawing/2014/main" id="{1564F85E-CA23-4046-89B8-BA7A778C5E1B}"/>
                </a:ext>
                <a:ext uri="{C183D7F6-B498-43B3-948B-1728B52AA6E4}">
                  <adec:decorative xmlns:adec="http://schemas.microsoft.com/office/drawing/2017/decorative" val="1"/>
                </a:ext>
              </a:extLst>
            </p:cNvPr>
            <p:cNvPicPr>
              <a:picLocks noChangeAspect="1"/>
            </p:cNvPicPr>
            <p:nvPr/>
          </p:nvPicPr>
          <p:blipFill>
            <a:blip r:embed="rId13" cstate="screen">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7E909034-9D90-424B-75A3-9C562628A9D8}"/>
                </a:ext>
              </a:extLst>
            </p:cNvPr>
            <p:cNvSpPr txBox="1"/>
            <p:nvPr/>
          </p:nvSpPr>
          <p:spPr>
            <a:xfrm>
              <a:off x="5307098" y="2448399"/>
              <a:ext cx="5033241" cy="711733"/>
            </a:xfrm>
            <a:prstGeom prst="rect">
              <a:avLst/>
            </a:prstGeom>
            <a:noFill/>
          </p:spPr>
          <p:txBody>
            <a:bodyPr wrap="square">
              <a:spAutoFit/>
            </a:bodyPr>
            <a:lstStyle/>
            <a:p>
              <a:pPr>
                <a:lnSpc>
                  <a:spcPct val="150000"/>
                </a:lnSpc>
              </a:pPr>
              <a:r>
                <a:rPr lang="en-GB" sz="1400" dirty="0" err="1">
                  <a:solidFill>
                    <a:schemeClr val="bg1"/>
                  </a:solidFill>
                  <a:latin typeface="Comic Sans MS" panose="030F0702030302020204" pitchFamily="66" charset="0"/>
                </a:rPr>
                <a:t>Brayford</a:t>
              </a:r>
              <a:r>
                <a:rPr lang="en-GB" sz="1400" dirty="0">
                  <a:solidFill>
                    <a:schemeClr val="bg1"/>
                  </a:solidFill>
                  <a:latin typeface="Comic Sans MS" panose="030F0702030302020204" pitchFamily="66" charset="0"/>
                </a:rPr>
                <a:t> Pool today – it is one of the oldest inland harbours in England.</a:t>
              </a:r>
            </a:p>
          </p:txBody>
        </p:sp>
      </p:grpSp>
      <p:sp>
        <p:nvSpPr>
          <p:cNvPr id="4" name="TextBox 3">
            <a:extLst>
              <a:ext uri="{FF2B5EF4-FFF2-40B4-BE49-F238E27FC236}">
                <a16:creationId xmlns:a16="http://schemas.microsoft.com/office/drawing/2014/main" id="{99B0691E-8C21-99DC-DCFF-ACEF9154EE3E}"/>
              </a:ext>
            </a:extLst>
          </p:cNvPr>
          <p:cNvSpPr txBox="1"/>
          <p:nvPr/>
        </p:nvSpPr>
        <p:spPr>
          <a:xfrm rot="5400000">
            <a:off x="10599516" y="5152260"/>
            <a:ext cx="2499915" cy="322148"/>
          </a:xfrm>
          <a:prstGeom prst="rect">
            <a:avLst/>
          </a:prstGeom>
          <a:noFill/>
        </p:spPr>
        <p:txBody>
          <a:bodyPr wrap="square" lIns="91440" tIns="45720" rIns="91440" bIns="45720" anchor="t">
            <a:spAutoFit/>
          </a:bodyPr>
          <a:lstStyle/>
          <a:p>
            <a:pPr algn="r">
              <a:lnSpc>
                <a:spcPct val="150000"/>
              </a:lnSpc>
            </a:pPr>
            <a:r>
              <a:rPr lang="en-GB" sz="1100" dirty="0">
                <a:solidFill>
                  <a:schemeClr val="bg1">
                    <a:lumMod val="85000"/>
                  </a:schemeClr>
                </a:solidFill>
                <a:latin typeface="Comic Sans MS" panose="030F0702030302020204" pitchFamily="66" charset="0"/>
                <a:cs typeface="Arial" panose="020B0604020202020204" pitchFamily="34" charset="0"/>
              </a:rPr>
              <a:t>© Wikimedia commons</a:t>
            </a:r>
          </a:p>
        </p:txBody>
      </p:sp>
    </p:spTree>
    <p:extLst>
      <p:ext uri="{BB962C8B-B14F-4D97-AF65-F5344CB8AC3E}">
        <p14:creationId xmlns:p14="http://schemas.microsoft.com/office/powerpoint/2010/main" val="5213566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fade">
                                      <p:cBhvr>
                                        <p:cTn id="29" dur="500"/>
                                        <p:tgtEl>
                                          <p:spTgt spid="8">
                                            <p:txEl>
                                              <p:pRg st="0" end="0"/>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8">
                                            <p:txEl>
                                              <p:pRg st="2" end="2"/>
                                            </p:txEl>
                                          </p:spTgt>
                                        </p:tgtEl>
                                        <p:attrNameLst>
                                          <p:attrName>style.visibility</p:attrName>
                                        </p:attrNameLst>
                                      </p:cBhvr>
                                      <p:to>
                                        <p:strVal val="visible"/>
                                      </p:to>
                                    </p:set>
                                    <p:animEffect transition="in" filter="fade">
                                      <p:cBhvr>
                                        <p:cTn id="33" dur="500"/>
                                        <p:tgtEl>
                                          <p:spTgt spid="8">
                                            <p:txEl>
                                              <p:pRg st="2" end="2"/>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animEffect transition="in" filter="fade">
                                      <p:cBhvr>
                                        <p:cTn id="37" dur="500"/>
                                        <p:tgtEl>
                                          <p:spTgt spid="8">
                                            <p:txEl>
                                              <p:pRg st="4" end="4"/>
                                            </p:txEl>
                                          </p:spTgt>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par>
                          <p:cTn id="49" fill="hold">
                            <p:stCondLst>
                              <p:cond delay="4500"/>
                            </p:stCondLst>
                            <p:childTnLst>
                              <p:par>
                                <p:cTn id="50" presetID="2" presetClass="entr" presetSubtype="2"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1000" fill="hold"/>
                                        <p:tgtEl>
                                          <p:spTgt spid="18"/>
                                        </p:tgtEl>
                                        <p:attrNameLst>
                                          <p:attrName>ppt_x</p:attrName>
                                        </p:attrNameLst>
                                      </p:cBhvr>
                                      <p:tavLst>
                                        <p:tav tm="0">
                                          <p:val>
                                            <p:strVal val="1+#ppt_w/2"/>
                                          </p:val>
                                        </p:tav>
                                        <p:tav tm="100000">
                                          <p:val>
                                            <p:strVal val="#ppt_x"/>
                                          </p:val>
                                        </p:tav>
                                      </p:tavLst>
                                    </p:anim>
                                    <p:anim calcmode="lin" valueType="num">
                                      <p:cBhvr additive="base">
                                        <p:cTn id="53"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7025E5D-C10B-50DF-925B-2E7E523DD13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6719CBC-35F3-DF03-F476-41C839604CD0}"/>
              </a:ext>
            </a:extLst>
          </p:cNvPr>
          <p:cNvSpPr>
            <a:spLocks noGrp="1"/>
          </p:cNvSpPr>
          <p:nvPr>
            <p:ph type="ctrTitle"/>
          </p:nvPr>
        </p:nvSpPr>
        <p:spPr>
          <a:xfrm>
            <a:off x="1524000" y="-1280448"/>
            <a:ext cx="9144000" cy="921925"/>
          </a:xfrm>
        </p:spPr>
        <p:txBody>
          <a:bodyPr/>
          <a:lstStyle/>
          <a:p>
            <a:r>
              <a:rPr lang="en-US" dirty="0"/>
              <a:t>Tools discovered</a:t>
            </a:r>
          </a:p>
        </p:txBody>
      </p:sp>
      <p:sp>
        <p:nvSpPr>
          <p:cNvPr id="11" name="Slide Question">
            <a:extLst>
              <a:ext uri="{FF2B5EF4-FFF2-40B4-BE49-F238E27FC236}">
                <a16:creationId xmlns:a16="http://schemas.microsoft.com/office/drawing/2014/main" id="{281B24C0-3106-2E48-39D1-DAC8FD7B5B7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evidence was discovered from the Stone Age?</a:t>
            </a:r>
          </a:p>
        </p:txBody>
      </p:sp>
      <p:pic>
        <p:nvPicPr>
          <p:cNvPr id="10" name="Picture 9" descr="A Stone Age man with long hair and a beard, kneeling down with a flint and an axe in his hand.">
            <a:extLst>
              <a:ext uri="{FF2B5EF4-FFF2-40B4-BE49-F238E27FC236}">
                <a16:creationId xmlns:a16="http://schemas.microsoft.com/office/drawing/2014/main" id="{B918B2EB-DF99-D20B-CA3F-CD18312E16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1325" y="505246"/>
            <a:ext cx="2611463" cy="3620222"/>
          </a:xfrm>
          <a:prstGeom prst="rect">
            <a:avLst/>
          </a:prstGeom>
        </p:spPr>
      </p:pic>
      <p:sp>
        <p:nvSpPr>
          <p:cNvPr id="8" name="Text ">
            <a:extLst>
              <a:ext uri="{FF2B5EF4-FFF2-40B4-BE49-F238E27FC236}">
                <a16:creationId xmlns:a16="http://schemas.microsoft.com/office/drawing/2014/main" id="{165925C7-66BD-6521-9590-6D15F5DD44FF}"/>
              </a:ext>
            </a:extLst>
          </p:cNvPr>
          <p:cNvSpPr txBox="1"/>
          <p:nvPr/>
        </p:nvSpPr>
        <p:spPr>
          <a:xfrm>
            <a:off x="3116613" y="452707"/>
            <a:ext cx="3708794" cy="3744808"/>
          </a:xfrm>
          <a:prstGeom prst="rect">
            <a:avLst/>
          </a:prstGeom>
          <a:noFill/>
        </p:spPr>
        <p:txBody>
          <a:bodyPr wrap="square">
            <a:spAutoFit/>
          </a:bodyPr>
          <a:lstStyle/>
          <a:p>
            <a:pPr>
              <a:lnSpc>
                <a:spcPct val="150000"/>
              </a:lnSpc>
            </a:pPr>
            <a:r>
              <a:rPr lang="en-GB" sz="1600" dirty="0">
                <a:latin typeface="Comic Sans MS" panose="030F0702030302020204" pitchFamily="66" charset="0"/>
              </a:rPr>
              <a:t>At Nettleham Road roundabout, near Roaring Meg springs, archaeologists found lots of flint tools such as flakes, blades, and a knife.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This could have been a specialist flint-working area where people practiced flint knapping (the skill of shaping flint) making tools or even repairing them.</a:t>
            </a:r>
          </a:p>
        </p:txBody>
      </p:sp>
      <p:sp>
        <p:nvSpPr>
          <p:cNvPr id="12" name="Text ">
            <a:extLst>
              <a:ext uri="{FF2B5EF4-FFF2-40B4-BE49-F238E27FC236}">
                <a16:creationId xmlns:a16="http://schemas.microsoft.com/office/drawing/2014/main" id="{9E77FE2D-1C18-35CB-3AA0-0E6D641BFD08}"/>
              </a:ext>
            </a:extLst>
          </p:cNvPr>
          <p:cNvSpPr txBox="1"/>
          <p:nvPr/>
        </p:nvSpPr>
        <p:spPr>
          <a:xfrm>
            <a:off x="441325" y="4257548"/>
            <a:ext cx="8686800" cy="1893339"/>
          </a:xfrm>
          <a:prstGeom prst="rect">
            <a:avLst/>
          </a:prstGeom>
          <a:noFill/>
        </p:spPr>
        <p:txBody>
          <a:bodyPr wrap="square">
            <a:spAutoFit/>
          </a:bodyPr>
          <a:lstStyle/>
          <a:p>
            <a:pPr>
              <a:lnSpc>
                <a:spcPct val="150000"/>
              </a:lnSpc>
            </a:pPr>
            <a:r>
              <a:rPr lang="en-GB" sz="1600" dirty="0">
                <a:latin typeface="Comic Sans MS" panose="030F0702030302020204" pitchFamily="66" charset="0"/>
              </a:rPr>
              <a:t>A pit near to the springs contained mid to late Neolithic pottery, which might have had ceremonial or ritual use. </a:t>
            </a:r>
          </a:p>
          <a:p>
            <a:pPr>
              <a:lnSpc>
                <a:spcPct val="150000"/>
              </a:lnSpc>
            </a:pPr>
            <a:endParaRPr lang="en-GB" sz="1600" dirty="0">
              <a:latin typeface="Comic Sans MS" panose="030F0702030302020204" pitchFamily="66" charset="0"/>
            </a:endParaRPr>
          </a:p>
          <a:p>
            <a:pPr>
              <a:lnSpc>
                <a:spcPct val="150000"/>
              </a:lnSpc>
            </a:pPr>
            <a:r>
              <a:rPr lang="en-GB" sz="1600" dirty="0">
                <a:latin typeface="Comic Sans MS" panose="030F0702030302020204" pitchFamily="66" charset="0"/>
              </a:rPr>
              <a:t>Examples of later Bronze Age pottery were also found in the same pit, suggesting people visited this area regularly, perhaps with the changing seasons.</a:t>
            </a:r>
          </a:p>
        </p:txBody>
      </p:sp>
      <p:grpSp>
        <p:nvGrpSpPr>
          <p:cNvPr id="20" name="Group 19" descr="An aerial map of Lincoln with a marker over the top right labeled Nettleham Road roundabout">
            <a:extLst>
              <a:ext uri="{FF2B5EF4-FFF2-40B4-BE49-F238E27FC236}">
                <a16:creationId xmlns:a16="http://schemas.microsoft.com/office/drawing/2014/main" id="{00D58B56-42F0-067E-42DA-6828C140C37E}"/>
              </a:ext>
            </a:extLst>
          </p:cNvPr>
          <p:cNvGrpSpPr/>
          <p:nvPr/>
        </p:nvGrpSpPr>
        <p:grpSpPr>
          <a:xfrm>
            <a:off x="6968935" y="453801"/>
            <a:ext cx="4736653" cy="3520328"/>
            <a:chOff x="6935068" y="453801"/>
            <a:chExt cx="4736653" cy="3520328"/>
          </a:xfrm>
        </p:grpSpPr>
        <p:pic>
          <p:nvPicPr>
            <p:cNvPr id="18" name="Picture 17" descr="A map of a city&#10;&#10;Description automatically generated">
              <a:extLst>
                <a:ext uri="{FF2B5EF4-FFF2-40B4-BE49-F238E27FC236}">
                  <a16:creationId xmlns:a16="http://schemas.microsoft.com/office/drawing/2014/main" id="{334E9038-964B-2828-A283-ED63157B648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935068" y="453801"/>
              <a:ext cx="4736653" cy="3520328"/>
            </a:xfrm>
            <a:prstGeom prst="rect">
              <a:avLst/>
            </a:prstGeom>
            <a:ln w="28575">
              <a:solidFill>
                <a:schemeClr val="tx1"/>
              </a:solidFill>
            </a:ln>
          </p:spPr>
        </p:pic>
        <p:sp>
          <p:nvSpPr>
            <p:cNvPr id="19" name="Teardrop 18">
              <a:extLst>
                <a:ext uri="{FF2B5EF4-FFF2-40B4-BE49-F238E27FC236}">
                  <a16:creationId xmlns:a16="http://schemas.microsoft.com/office/drawing/2014/main" id="{F1E6CBBE-6BE8-8118-6374-02F7E8F420B2}"/>
                </a:ext>
              </a:extLst>
            </p:cNvPr>
            <p:cNvSpPr/>
            <p:nvPr/>
          </p:nvSpPr>
          <p:spPr>
            <a:xfrm rot="8100000">
              <a:off x="9942873" y="823302"/>
              <a:ext cx="398218" cy="398218"/>
            </a:xfrm>
            <a:prstGeom prst="teardrop">
              <a:avLst/>
            </a:prstGeom>
            <a:solidFill>
              <a:srgbClr val="FAB721"/>
            </a:solidFill>
            <a:ln w="2857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descr="A drawing of an archeologist holding a piece of pottery in his arms.">
            <a:extLst>
              <a:ext uri="{FF2B5EF4-FFF2-40B4-BE49-F238E27FC236}">
                <a16:creationId xmlns:a16="http://schemas.microsoft.com/office/drawing/2014/main" id="{54A95523-9F0B-10E3-669E-A9D72202E480}"/>
              </a:ext>
            </a:extLst>
          </p:cNvPr>
          <p:cNvGrpSpPr/>
          <p:nvPr/>
        </p:nvGrpSpPr>
        <p:grpSpPr>
          <a:xfrm>
            <a:off x="7841947" y="3055256"/>
            <a:ext cx="3402542" cy="6191262"/>
            <a:chOff x="8348133" y="3055256"/>
            <a:chExt cx="3402542" cy="6191262"/>
          </a:xfrm>
        </p:grpSpPr>
        <p:pic>
          <p:nvPicPr>
            <p:cNvPr id="13" name="Picture 12">
              <a:extLst>
                <a:ext uri="{FF2B5EF4-FFF2-40B4-BE49-F238E27FC236}">
                  <a16:creationId xmlns:a16="http://schemas.microsoft.com/office/drawing/2014/main" id="{C031C97F-E600-CAAA-EFE3-ED3429A8E4ED}"/>
                </a:ext>
              </a:extLst>
            </p:cNvPr>
            <p:cNvPicPr>
              <a:picLocks noChangeAspect="1"/>
            </p:cNvPicPr>
            <p:nvPr/>
          </p:nvPicPr>
          <p:blipFill>
            <a:blip r:embed="rId6"/>
            <a:stretch>
              <a:fillRect/>
            </a:stretch>
          </p:blipFill>
          <p:spPr>
            <a:xfrm>
              <a:off x="9415181" y="3055256"/>
              <a:ext cx="2335494" cy="6191262"/>
            </a:xfrm>
            <a:prstGeom prst="rect">
              <a:avLst/>
            </a:prstGeom>
          </p:spPr>
        </p:pic>
        <p:sp>
          <p:nvSpPr>
            <p:cNvPr id="15" name="TextBox 14">
              <a:extLst>
                <a:ext uri="{FF2B5EF4-FFF2-40B4-BE49-F238E27FC236}">
                  <a16:creationId xmlns:a16="http://schemas.microsoft.com/office/drawing/2014/main" id="{23217FDE-14DA-52BF-419E-0DB999F5D58A}"/>
                </a:ext>
              </a:extLst>
            </p:cNvPr>
            <p:cNvSpPr txBox="1"/>
            <p:nvPr/>
          </p:nvSpPr>
          <p:spPr>
            <a:xfrm>
              <a:off x="8348133" y="6288556"/>
              <a:ext cx="1693458" cy="318164"/>
            </a:xfrm>
            <a:prstGeom prst="rect">
              <a:avLst/>
            </a:prstGeom>
            <a:noFill/>
          </p:spPr>
          <p:txBody>
            <a:bodyPr wrap="square">
              <a:spAutoFit/>
            </a:bodyPr>
            <a:lstStyle/>
            <a:p>
              <a:pPr algn="r">
                <a:lnSpc>
                  <a:spcPct val="150000"/>
                </a:lnSpc>
              </a:pPr>
              <a:r>
                <a:rPr lang="en-GB" sz="1100" dirty="0">
                  <a:solidFill>
                    <a:schemeClr val="bg1">
                      <a:lumMod val="85000"/>
                    </a:schemeClr>
                  </a:solidFill>
                  <a:latin typeface="Comic Sans MS" panose="030F0702030302020204" pitchFamily="66" charset="0"/>
                  <a:cs typeface="Arial" panose="020B0604020202020204" pitchFamily="34" charset="0"/>
                </a:rPr>
                <a:t>© Historic England</a:t>
              </a:r>
            </a:p>
          </p:txBody>
        </p:sp>
      </p:grpSp>
      <p:pic>
        <p:nvPicPr>
          <p:cNvPr id="6" name="Logo">
            <a:extLst>
              <a:ext uri="{FF2B5EF4-FFF2-40B4-BE49-F238E27FC236}">
                <a16:creationId xmlns:a16="http://schemas.microsoft.com/office/drawing/2014/main" id="{7592AC9A-CBDC-255A-EF34-2C26004B013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8000" y="5443775"/>
            <a:ext cx="1523999" cy="1414225"/>
          </a:xfrm>
          <a:prstGeom prst="rect">
            <a:avLst/>
          </a:prstGeom>
        </p:spPr>
      </p:pic>
    </p:spTree>
    <p:extLst>
      <p:ext uri="{BB962C8B-B14F-4D97-AF65-F5344CB8AC3E}">
        <p14:creationId xmlns:p14="http://schemas.microsoft.com/office/powerpoint/2010/main" val="37815685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xEl>
                                              <p:pRg st="2" end="2"/>
                                            </p:txEl>
                                          </p:spTgt>
                                        </p:tgtEl>
                                        <p:attrNameLst>
                                          <p:attrName>style.visibility</p:attrName>
                                        </p:attrNameLst>
                                      </p:cBhvr>
                                      <p:to>
                                        <p:strVal val="visible"/>
                                      </p:to>
                                    </p:set>
                                    <p:animEffect transition="in" filter="fade">
                                      <p:cBhvr>
                                        <p:cTn id="27" dur="500"/>
                                        <p:tgtEl>
                                          <p:spTgt spid="12">
                                            <p:txEl>
                                              <p:pRg st="2" end="2"/>
                                            </p:txEl>
                                          </p:spTgt>
                                        </p:tgtEl>
                                      </p:cBhvr>
                                    </p:animEffect>
                                  </p:childTnLst>
                                </p:cTn>
                              </p:par>
                            </p:childTnLst>
                          </p:cTn>
                        </p:par>
                        <p:par>
                          <p:cTn id="28" fill="hold">
                            <p:stCondLst>
                              <p:cond delay="3000"/>
                            </p:stCondLst>
                            <p:childTnLst>
                              <p:par>
                                <p:cTn id="29" presetID="2" presetClass="entr" presetSubtype="4" decel="5000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000" fill="hold"/>
                                        <p:tgtEl>
                                          <p:spTgt spid="17"/>
                                        </p:tgtEl>
                                        <p:attrNameLst>
                                          <p:attrName>ppt_x</p:attrName>
                                        </p:attrNameLst>
                                      </p:cBhvr>
                                      <p:tavLst>
                                        <p:tav tm="0">
                                          <p:val>
                                            <p:strVal val="#ppt_x"/>
                                          </p:val>
                                        </p:tav>
                                        <p:tav tm="100000">
                                          <p:val>
                                            <p:strVal val="#ppt_x"/>
                                          </p:val>
                                        </p:tav>
                                      </p:tavLst>
                                    </p:anim>
                                    <p:anim calcmode="lin" valueType="num">
                                      <p:cBhvr additive="base">
                                        <p:cTn id="32"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1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EE90C87-8BE7-346D-5D8B-14421591354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341C96A-6FD1-8A63-C2AF-22D8D956DB4E}"/>
              </a:ext>
            </a:extLst>
          </p:cNvPr>
          <p:cNvSpPr>
            <a:spLocks noGrp="1"/>
          </p:cNvSpPr>
          <p:nvPr>
            <p:ph type="ctrTitle"/>
          </p:nvPr>
        </p:nvSpPr>
        <p:spPr>
          <a:xfrm>
            <a:off x="1524000" y="-1280448"/>
            <a:ext cx="9144000" cy="921925"/>
          </a:xfrm>
        </p:spPr>
        <p:txBody>
          <a:bodyPr/>
          <a:lstStyle/>
          <a:p>
            <a:r>
              <a:rPr lang="en-US" dirty="0"/>
              <a:t>Time to settle</a:t>
            </a:r>
          </a:p>
        </p:txBody>
      </p:sp>
      <p:sp>
        <p:nvSpPr>
          <p:cNvPr id="11" name="Slide Question">
            <a:extLst>
              <a:ext uri="{FF2B5EF4-FFF2-40B4-BE49-F238E27FC236}">
                <a16:creationId xmlns:a16="http://schemas.microsoft.com/office/drawing/2014/main" id="{BA195589-8215-1EEF-A587-810464F0032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is </a:t>
            </a:r>
            <a:r>
              <a:rPr lang="en-GB" sz="1100" dirty="0" err="1">
                <a:solidFill>
                  <a:schemeClr val="bg1"/>
                </a:solidFill>
                <a:effectLst/>
                <a:latin typeface="Superclarendon Rg" panose="02000505080000020003" pitchFamily="2" charset="77"/>
              </a:rPr>
              <a:t>Brayford</a:t>
            </a:r>
            <a:r>
              <a:rPr lang="en-GB" sz="1100" dirty="0">
                <a:solidFill>
                  <a:schemeClr val="bg1"/>
                </a:solidFill>
                <a:effectLst/>
                <a:latin typeface="Superclarendon Rg" panose="02000505080000020003" pitchFamily="2" charset="77"/>
              </a:rPr>
              <a:t> Pool so significant?</a:t>
            </a:r>
          </a:p>
        </p:txBody>
      </p:sp>
      <p:sp>
        <p:nvSpPr>
          <p:cNvPr id="7" name="Title">
            <a:extLst>
              <a:ext uri="{FF2B5EF4-FFF2-40B4-BE49-F238E27FC236}">
                <a16:creationId xmlns:a16="http://schemas.microsoft.com/office/drawing/2014/main" id="{10EAD7B1-4704-60DC-1F07-47EDFA0027BA}"/>
              </a:ext>
            </a:extLst>
          </p:cNvPr>
          <p:cNvSpPr txBox="1">
            <a:spLocks/>
          </p:cNvSpPr>
          <p:nvPr/>
        </p:nvSpPr>
        <p:spPr>
          <a:xfrm>
            <a:off x="494269" y="358562"/>
            <a:ext cx="5448151" cy="115930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3600" dirty="0">
                <a:ln w="12700">
                  <a:noFill/>
                </a:ln>
                <a:latin typeface="Superclarendon Rg" panose="02060605060000020003" pitchFamily="18" charset="77"/>
              </a:rPr>
              <a:t>Time to settle and make a home</a:t>
            </a:r>
          </a:p>
        </p:txBody>
      </p:sp>
      <p:sp>
        <p:nvSpPr>
          <p:cNvPr id="8" name="Text ">
            <a:extLst>
              <a:ext uri="{FF2B5EF4-FFF2-40B4-BE49-F238E27FC236}">
                <a16:creationId xmlns:a16="http://schemas.microsoft.com/office/drawing/2014/main" id="{9A0D7E91-2A3A-90A4-F4F7-1B77D28C07B7}"/>
              </a:ext>
            </a:extLst>
          </p:cNvPr>
          <p:cNvSpPr txBox="1"/>
          <p:nvPr/>
        </p:nvSpPr>
        <p:spPr>
          <a:xfrm>
            <a:off x="494269" y="1520280"/>
            <a:ext cx="6135131" cy="3284041"/>
          </a:xfrm>
          <a:prstGeom prst="rect">
            <a:avLst/>
          </a:prstGeom>
          <a:noFill/>
        </p:spPr>
        <p:txBody>
          <a:bodyPr wrap="square">
            <a:spAutoFit/>
          </a:bodyPr>
          <a:lstStyle/>
          <a:p>
            <a:pPr>
              <a:lnSpc>
                <a:spcPct val="150000"/>
              </a:lnSpc>
            </a:pPr>
            <a:r>
              <a:rPr lang="en-GB" sz="1400" dirty="0">
                <a:latin typeface="Comic Sans MS" panose="030F0702030302020204" pitchFamily="66" charset="0"/>
              </a:rPr>
              <a:t>In the Neolithic, people began farming. They started settling in one place, growing crops and keeping animals. Homes became more permanent, and people began to build monuments and make pottery.</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In Lincoln, archaeologists have found evidence of Neolithic activity, such as stone tools and pottery. Water remained important as many sites were found near springs and rivers. </a:t>
            </a:r>
          </a:p>
          <a:p>
            <a:pPr>
              <a:lnSpc>
                <a:spcPct val="150000"/>
              </a:lnSpc>
            </a:pPr>
            <a:endParaRPr lang="en-GB" sz="1400" dirty="0">
              <a:latin typeface="Comic Sans MS" panose="030F0702030302020204" pitchFamily="66" charset="0"/>
            </a:endParaRPr>
          </a:p>
          <a:p>
            <a:pPr>
              <a:lnSpc>
                <a:spcPct val="150000"/>
              </a:lnSpc>
            </a:pPr>
            <a:r>
              <a:rPr lang="en-GB" sz="1400" dirty="0">
                <a:latin typeface="Comic Sans MS" panose="030F0702030302020204" pitchFamily="66" charset="0"/>
              </a:rPr>
              <a:t>This suggests that while people might have started settling, they still chose places near natural water sources.</a:t>
            </a:r>
          </a:p>
        </p:txBody>
      </p:sp>
      <p:grpSp>
        <p:nvGrpSpPr>
          <p:cNvPr id="13" name="Group 12" descr="An illustration of a neolithic woman grinding grain with a stone next to her camp, other people are walking around with baskets.">
            <a:extLst>
              <a:ext uri="{FF2B5EF4-FFF2-40B4-BE49-F238E27FC236}">
                <a16:creationId xmlns:a16="http://schemas.microsoft.com/office/drawing/2014/main" id="{B7CEFA12-F67C-A962-3D72-9C7B76B0970E}"/>
              </a:ext>
            </a:extLst>
          </p:cNvPr>
          <p:cNvGrpSpPr/>
          <p:nvPr/>
        </p:nvGrpSpPr>
        <p:grpSpPr>
          <a:xfrm>
            <a:off x="6791042" y="417987"/>
            <a:ext cx="4906689" cy="4220705"/>
            <a:chOff x="6791042" y="417987"/>
            <a:chExt cx="4906689" cy="4220705"/>
          </a:xfrm>
        </p:grpSpPr>
        <p:pic>
          <p:nvPicPr>
            <p:cNvPr id="10" name="Picture 9">
              <a:extLst>
                <a:ext uri="{FF2B5EF4-FFF2-40B4-BE49-F238E27FC236}">
                  <a16:creationId xmlns:a16="http://schemas.microsoft.com/office/drawing/2014/main" id="{0162F14A-80F2-FC31-6A12-753420B258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91042" y="417987"/>
              <a:ext cx="4906689" cy="4220705"/>
            </a:xfrm>
            <a:prstGeom prst="rect">
              <a:avLst/>
            </a:prstGeom>
            <a:ln w="28575">
              <a:solidFill>
                <a:schemeClr val="tx1"/>
              </a:solidFill>
            </a:ln>
          </p:spPr>
        </p:pic>
        <p:sp>
          <p:nvSpPr>
            <p:cNvPr id="12" name="TextBox 11">
              <a:extLst>
                <a:ext uri="{FF2B5EF4-FFF2-40B4-BE49-F238E27FC236}">
                  <a16:creationId xmlns:a16="http://schemas.microsoft.com/office/drawing/2014/main" id="{7E012E92-4AC8-FFD9-B7DA-98572323D36E}"/>
                </a:ext>
              </a:extLst>
            </p:cNvPr>
            <p:cNvSpPr txBox="1"/>
            <p:nvPr/>
          </p:nvSpPr>
          <p:spPr>
            <a:xfrm>
              <a:off x="6791042" y="4382147"/>
              <a:ext cx="3321679" cy="256545"/>
            </a:xfrm>
            <a:prstGeom prst="rect">
              <a:avLst/>
            </a:prstGeom>
            <a:noFill/>
          </p:spPr>
          <p:txBody>
            <a:bodyPr wrap="square" lIns="91440" tIns="45720" rIns="91440" bIns="45720" anchor="t">
              <a:spAutoFit/>
            </a:bodyPr>
            <a:lstStyle/>
            <a:p>
              <a:pPr>
                <a:lnSpc>
                  <a:spcPct val="150000"/>
                </a:lnSpc>
              </a:pPr>
              <a:r>
                <a:rPr lang="en-GB" sz="800" dirty="0">
                  <a:solidFill>
                    <a:schemeClr val="tx1">
                      <a:lumMod val="50000"/>
                      <a:lumOff val="50000"/>
                    </a:schemeClr>
                  </a:solidFill>
                  <a:latin typeface="Comic Sans MS" panose="030F0702030302020204" pitchFamily="66" charset="0"/>
                  <a:cs typeface="Arial" panose="020B0604020202020204" pitchFamily="34" charset="0"/>
                </a:rPr>
                <a:t>© Historic England Ref: </a:t>
              </a:r>
              <a:r>
                <a:rPr lang="en-GB" sz="800" dirty="0">
                  <a:solidFill>
                    <a:schemeClr val="tx1">
                      <a:lumMod val="50000"/>
                      <a:lumOff val="50000"/>
                    </a:schemeClr>
                  </a:solidFill>
                  <a:latin typeface="Comic Sans MS" panose="030F0702030302020204" pitchFamily="66" charset="0"/>
                  <a:ea typeface="+mn-lt"/>
                  <a:cs typeface="Arial" panose="020B0604020202020204" pitchFamily="34" charset="0"/>
                </a:rPr>
                <a:t>IC046/004</a:t>
              </a:r>
              <a:endParaRPr lang="en-GB" sz="800" dirty="0">
                <a:solidFill>
                  <a:schemeClr val="tx1">
                    <a:lumMod val="50000"/>
                    <a:lumOff val="50000"/>
                  </a:schemeClr>
                </a:solidFill>
                <a:latin typeface="Comic Sans MS" panose="030F0702030302020204" pitchFamily="66" charset="0"/>
                <a:cs typeface="Arial" panose="020B0604020202020204" pitchFamily="34" charset="0"/>
              </a:endParaRPr>
            </a:p>
          </p:txBody>
        </p:sp>
      </p:grpSp>
      <p:pic>
        <p:nvPicPr>
          <p:cNvPr id="6" name="Logo">
            <a:extLst>
              <a:ext uri="{FF2B5EF4-FFF2-40B4-BE49-F238E27FC236}">
                <a16:creationId xmlns:a16="http://schemas.microsoft.com/office/drawing/2014/main" id="{BEBB7044-D75D-10B2-DAF1-74E569D2D57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23541"/>
            <a:ext cx="1523999" cy="1414225"/>
          </a:xfrm>
          <a:prstGeom prst="rect">
            <a:avLst/>
          </a:prstGeom>
        </p:spPr>
      </p:pic>
      <p:pic>
        <p:nvPicPr>
          <p:cNvPr id="9" name="Timeline" descr="A timeline of the Stone Age. &#10;&#10;The Palaeolithic (900,000 BC to 10,000 BC)&#10;&#10;The Mesolithic (10,000 BC to 4,000 BC)&#10;&#10;The Neolithic (4,000 BC to 2,000 BC)&#10;&#10;The Neolithic is highlighted. ">
            <a:extLst>
              <a:ext uri="{FF2B5EF4-FFF2-40B4-BE49-F238E27FC236}">
                <a16:creationId xmlns:a16="http://schemas.microsoft.com/office/drawing/2014/main" id="{56649CF0-D968-FD47-64F0-12AA29D7EB88}"/>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4724223"/>
            <a:ext cx="12193280" cy="1807205"/>
          </a:xfrm>
          <a:prstGeom prst="rect">
            <a:avLst/>
          </a:prstGeom>
        </p:spPr>
      </p:pic>
    </p:spTree>
    <p:extLst>
      <p:ext uri="{BB962C8B-B14F-4D97-AF65-F5344CB8AC3E}">
        <p14:creationId xmlns:p14="http://schemas.microsoft.com/office/powerpoint/2010/main" val="18311064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537</TotalTime>
  <Words>1939</Words>
  <Application>Microsoft Office PowerPoint</Application>
  <PresentationFormat>Widescreen</PresentationFormat>
  <Paragraphs>188</Paragraphs>
  <Slides>21</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Comic Sans MS</vt:lpstr>
      <vt:lpstr>Source Sans Pro</vt:lpstr>
      <vt:lpstr>Calibri Light</vt:lpstr>
      <vt:lpstr>Open Sans</vt:lpstr>
      <vt:lpstr>Superclarendon Rg</vt:lpstr>
      <vt:lpstr>Aptos</vt:lpstr>
      <vt:lpstr>Calibri</vt:lpstr>
      <vt:lpstr>Arial</vt:lpstr>
      <vt:lpstr>Office Theme</vt:lpstr>
      <vt:lpstr>Prehistoric Lincoln</vt:lpstr>
      <vt:lpstr>Questions</vt:lpstr>
      <vt:lpstr>An ever-changing area</vt:lpstr>
      <vt:lpstr>Archeological sites</vt:lpstr>
      <vt:lpstr>Treasure</vt:lpstr>
      <vt:lpstr>The Mesolithic era</vt:lpstr>
      <vt:lpstr>Brayford Pool</vt:lpstr>
      <vt:lpstr>Tools discovered</vt:lpstr>
      <vt:lpstr>Time to settle</vt:lpstr>
      <vt:lpstr>Evidence discovered</vt:lpstr>
      <vt:lpstr>Ritual and ceremony</vt:lpstr>
      <vt:lpstr>Round Barrow</vt:lpstr>
      <vt:lpstr>New age</vt:lpstr>
      <vt:lpstr>Daily life</vt:lpstr>
      <vt:lpstr>First steps</vt:lpstr>
      <vt:lpstr>Discoveries</vt:lpstr>
      <vt:lpstr>Why Lincoln</vt:lpstr>
      <vt:lpstr>Coins</vt:lpstr>
      <vt:lpstr>Ancient discovery</vt:lpstr>
      <vt:lpstr>Ready to grow</vt:lpstr>
      <vt:lpstr>First people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60</cp:revision>
  <dcterms:created xsi:type="dcterms:W3CDTF">2022-12-09T08:02:53Z</dcterms:created>
  <dcterms:modified xsi:type="dcterms:W3CDTF">2026-03-20T14:35:00Z</dcterms:modified>
</cp:coreProperties>
</file>