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30"/>
  </p:notesMasterIdLst>
  <p:sldIdLst>
    <p:sldId id="256" r:id="rId2"/>
    <p:sldId id="259" r:id="rId3"/>
    <p:sldId id="262" r:id="rId4"/>
    <p:sldId id="263" r:id="rId5"/>
    <p:sldId id="264" r:id="rId6"/>
    <p:sldId id="265" r:id="rId7"/>
    <p:sldId id="266" r:id="rId8"/>
    <p:sldId id="267" r:id="rId9"/>
    <p:sldId id="268" r:id="rId10"/>
    <p:sldId id="287"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Lst>
  <p:sldSz cx="12192000" cy="6858000"/>
  <p:notesSz cx="6858000" cy="9144000"/>
  <p:embeddedFontLst>
    <p:embeddedFont>
      <p:font typeface="Comic Sans MS" panose="030F0702030302020204" pitchFamily="66" charset="0"/>
      <p:regular r:id="rId31"/>
      <p:bold r:id="rId32"/>
      <p:italic r:id="rId33"/>
      <p:boldItalic r:id="rId34"/>
    </p:embeddedFont>
    <p:embeddedFont>
      <p:font typeface="Nunito" panose="00000500000000000000" pitchFamily="2" charset="0"/>
      <p:regular r:id="rId35"/>
      <p:bold r:id="rId36"/>
      <p:italic r:id="rId37"/>
      <p:boldItalic r:id="rId38"/>
    </p:embeddedFont>
    <p:embeddedFont>
      <p:font typeface="Superclarendon Rg" panose="02060605060000020003" pitchFamily="18" charset="0"/>
      <p:regular r:id="rId39"/>
      <p:bold r:id="rId40"/>
      <p:italic r:id="rId41"/>
      <p:boldItalic r:id="rId42"/>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5E43"/>
    <a:srgbClr val="AD9385"/>
    <a:srgbClr val="4E3017"/>
    <a:srgbClr val="D1C674"/>
    <a:srgbClr val="B2A963"/>
    <a:srgbClr val="B7A971"/>
    <a:srgbClr val="FFFFFF"/>
    <a:srgbClr val="8D9582"/>
    <a:srgbClr val="554647"/>
    <a:srgbClr val="56AE4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F18A02D-96E8-4FD9-9D2D-30E96578ACF9}" v="63" dt="2026-03-20T15:19:21.49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382"/>
    <p:restoredTop sz="86395"/>
  </p:normalViewPr>
  <p:slideViewPr>
    <p:cSldViewPr snapToGrid="0">
      <p:cViewPr varScale="1">
        <p:scale>
          <a:sx n="95" d="100"/>
          <a:sy n="95" d="100"/>
        </p:scale>
        <p:origin x="1344" y="120"/>
      </p:cViewPr>
      <p:guideLst/>
    </p:cSldViewPr>
  </p:slideViewPr>
  <p:outlineViewPr>
    <p:cViewPr>
      <p:scale>
        <a:sx n="50" d="100"/>
        <a:sy n="50"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9.fntdata"/><Relationship Id="rId21" Type="http://schemas.openxmlformats.org/officeDocument/2006/relationships/slide" Target="slides/slide20.xml"/><Relationship Id="rId34" Type="http://schemas.openxmlformats.org/officeDocument/2006/relationships/font" Target="fonts/font4.fntdata"/><Relationship Id="rId42" Type="http://schemas.openxmlformats.org/officeDocument/2006/relationships/font" Target="fonts/font12.fntdata"/><Relationship Id="rId47"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font" Target="fonts/font10.fntdata"/><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fntdata"/><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font" Target="fonts/font5.fntdata"/><Relationship Id="rId43" Type="http://schemas.openxmlformats.org/officeDocument/2006/relationships/presProps" Target="presProps.xml"/><Relationship Id="rId48" Type="http://schemas.microsoft.com/office/2015/10/relationships/revisionInfo" Target="revisionInfo.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3.fntdata"/><Relationship Id="rId38" Type="http://schemas.openxmlformats.org/officeDocument/2006/relationships/font" Target="fonts/font8.fntdata"/><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font" Target="fonts/font11.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CA6F3431-AE1E-495F-A75B-7AA93AB5A731}"/>
    <pc:docChg chg="undo custSel modSld">
      <pc:chgData name="McHarg, Catherine" userId="88b8f76c-9ae3-4745-88eb-fe0667a22af5" providerId="ADAL" clId="{CA6F3431-AE1E-495F-A75B-7AA93AB5A731}" dt="2026-03-20T15:19:21.495" v="76" actId="20577"/>
      <pc:docMkLst>
        <pc:docMk/>
      </pc:docMkLst>
      <pc:sldChg chg="modSp modAnim">
        <pc:chgData name="McHarg, Catherine" userId="88b8f76c-9ae3-4745-88eb-fe0667a22af5" providerId="ADAL" clId="{CA6F3431-AE1E-495F-A75B-7AA93AB5A731}" dt="2026-03-20T15:10:04.722" v="4" actId="255"/>
        <pc:sldMkLst>
          <pc:docMk/>
          <pc:sldMk cId="2863636698" sldId="262"/>
        </pc:sldMkLst>
        <pc:spChg chg="mod">
          <ac:chgData name="McHarg, Catherine" userId="88b8f76c-9ae3-4745-88eb-fe0667a22af5" providerId="ADAL" clId="{CA6F3431-AE1E-495F-A75B-7AA93AB5A731}" dt="2026-03-20T15:10:04.722" v="4" actId="255"/>
          <ac:spMkLst>
            <pc:docMk/>
            <pc:sldMk cId="2863636698" sldId="262"/>
            <ac:spMk id="8" creationId="{F1CF5F6D-DF43-0FA5-2653-20D168FB0829}"/>
          </ac:spMkLst>
        </pc:spChg>
      </pc:sldChg>
      <pc:sldChg chg="modSp mod modAnim">
        <pc:chgData name="McHarg, Catherine" userId="88b8f76c-9ae3-4745-88eb-fe0667a22af5" providerId="ADAL" clId="{CA6F3431-AE1E-495F-A75B-7AA93AB5A731}" dt="2026-03-20T15:10:54.617" v="11" actId="14100"/>
        <pc:sldMkLst>
          <pc:docMk/>
          <pc:sldMk cId="2901912191" sldId="263"/>
        </pc:sldMkLst>
        <pc:spChg chg="mod">
          <ac:chgData name="McHarg, Catherine" userId="88b8f76c-9ae3-4745-88eb-fe0667a22af5" providerId="ADAL" clId="{CA6F3431-AE1E-495F-A75B-7AA93AB5A731}" dt="2026-03-20T15:10:54.617" v="11" actId="14100"/>
          <ac:spMkLst>
            <pc:docMk/>
            <pc:sldMk cId="2901912191" sldId="263"/>
            <ac:spMk id="8" creationId="{53A9E75B-0C69-01F8-92C2-482C081105AB}"/>
          </ac:spMkLst>
        </pc:spChg>
      </pc:sldChg>
      <pc:sldChg chg="modSp modAnim">
        <pc:chgData name="McHarg, Catherine" userId="88b8f76c-9ae3-4745-88eb-fe0667a22af5" providerId="ADAL" clId="{CA6F3431-AE1E-495F-A75B-7AA93AB5A731}" dt="2026-03-20T15:11:23.400" v="13" actId="20577"/>
        <pc:sldMkLst>
          <pc:docMk/>
          <pc:sldMk cId="320664731" sldId="264"/>
        </pc:sldMkLst>
        <pc:spChg chg="mod">
          <ac:chgData name="McHarg, Catherine" userId="88b8f76c-9ae3-4745-88eb-fe0667a22af5" providerId="ADAL" clId="{CA6F3431-AE1E-495F-A75B-7AA93AB5A731}" dt="2026-03-20T15:11:23.400" v="13" actId="20577"/>
          <ac:spMkLst>
            <pc:docMk/>
            <pc:sldMk cId="320664731" sldId="264"/>
            <ac:spMk id="8" creationId="{CC9BEBA3-9A56-79B2-D966-5522CA37AE73}"/>
          </ac:spMkLst>
        </pc:spChg>
      </pc:sldChg>
      <pc:sldChg chg="modSp mod modAnim">
        <pc:chgData name="McHarg, Catherine" userId="88b8f76c-9ae3-4745-88eb-fe0667a22af5" providerId="ADAL" clId="{CA6F3431-AE1E-495F-A75B-7AA93AB5A731}" dt="2026-03-20T15:12:12.524" v="22" actId="20577"/>
        <pc:sldMkLst>
          <pc:docMk/>
          <pc:sldMk cId="2784302476" sldId="265"/>
        </pc:sldMkLst>
        <pc:spChg chg="mod">
          <ac:chgData name="McHarg, Catherine" userId="88b8f76c-9ae3-4745-88eb-fe0667a22af5" providerId="ADAL" clId="{CA6F3431-AE1E-495F-A75B-7AA93AB5A731}" dt="2026-03-20T15:12:12.524" v="22" actId="20577"/>
          <ac:spMkLst>
            <pc:docMk/>
            <pc:sldMk cId="2784302476" sldId="265"/>
            <ac:spMk id="8" creationId="{E00B4785-8D52-6D6C-AC54-08614CD80FBA}"/>
          </ac:spMkLst>
        </pc:spChg>
      </pc:sldChg>
      <pc:sldChg chg="modSp mod modAnim">
        <pc:chgData name="McHarg, Catherine" userId="88b8f76c-9ae3-4745-88eb-fe0667a22af5" providerId="ADAL" clId="{CA6F3431-AE1E-495F-A75B-7AA93AB5A731}" dt="2026-03-20T15:12:47.756" v="28" actId="1076"/>
        <pc:sldMkLst>
          <pc:docMk/>
          <pc:sldMk cId="4091617255" sldId="266"/>
        </pc:sldMkLst>
        <pc:spChg chg="mod">
          <ac:chgData name="McHarg, Catherine" userId="88b8f76c-9ae3-4745-88eb-fe0667a22af5" providerId="ADAL" clId="{CA6F3431-AE1E-495F-A75B-7AA93AB5A731}" dt="2026-03-20T15:12:47.756" v="28" actId="1076"/>
          <ac:spMkLst>
            <pc:docMk/>
            <pc:sldMk cId="4091617255" sldId="266"/>
            <ac:spMk id="8" creationId="{82B7E248-8673-EA0D-63AE-C5CB38382577}"/>
          </ac:spMkLst>
        </pc:spChg>
      </pc:sldChg>
      <pc:sldChg chg="modSp mod modAnim">
        <pc:chgData name="McHarg, Catherine" userId="88b8f76c-9ae3-4745-88eb-fe0667a22af5" providerId="ADAL" clId="{CA6F3431-AE1E-495F-A75B-7AA93AB5A731}" dt="2026-03-20T15:14:07.250" v="37" actId="1076"/>
        <pc:sldMkLst>
          <pc:docMk/>
          <pc:sldMk cId="3132163174" sldId="268"/>
        </pc:sldMkLst>
        <pc:spChg chg="mod">
          <ac:chgData name="McHarg, Catherine" userId="88b8f76c-9ae3-4745-88eb-fe0667a22af5" providerId="ADAL" clId="{CA6F3431-AE1E-495F-A75B-7AA93AB5A731}" dt="2026-03-20T15:14:07.250" v="37" actId="1076"/>
          <ac:spMkLst>
            <pc:docMk/>
            <pc:sldMk cId="3132163174" sldId="268"/>
            <ac:spMk id="8" creationId="{84106BE3-9A10-04A2-85F2-80514DA61C16}"/>
          </ac:spMkLst>
        </pc:spChg>
        <pc:spChg chg="mod">
          <ac:chgData name="McHarg, Catherine" userId="88b8f76c-9ae3-4745-88eb-fe0667a22af5" providerId="ADAL" clId="{CA6F3431-AE1E-495F-A75B-7AA93AB5A731}" dt="2026-03-20T15:13:29.988" v="32" actId="14100"/>
          <ac:spMkLst>
            <pc:docMk/>
            <pc:sldMk cId="3132163174" sldId="268"/>
            <ac:spMk id="14" creationId="{FA8515D6-4BBB-6E50-AEC8-9D8DFD2CDB71}"/>
          </ac:spMkLst>
        </pc:spChg>
      </pc:sldChg>
      <pc:sldChg chg="modSp">
        <pc:chgData name="McHarg, Catherine" userId="88b8f76c-9ae3-4745-88eb-fe0667a22af5" providerId="ADAL" clId="{CA6F3431-AE1E-495F-A75B-7AA93AB5A731}" dt="2026-03-20T15:14:44.400" v="40" actId="255"/>
        <pc:sldMkLst>
          <pc:docMk/>
          <pc:sldMk cId="2871175434" sldId="269"/>
        </pc:sldMkLst>
        <pc:spChg chg="mod">
          <ac:chgData name="McHarg, Catherine" userId="88b8f76c-9ae3-4745-88eb-fe0667a22af5" providerId="ADAL" clId="{CA6F3431-AE1E-495F-A75B-7AA93AB5A731}" dt="2026-03-20T15:14:44.400" v="40" actId="255"/>
          <ac:spMkLst>
            <pc:docMk/>
            <pc:sldMk cId="2871175434" sldId="269"/>
            <ac:spMk id="8" creationId="{8CEF9348-3B34-84B1-0BE6-DF4D4ED35DBD}"/>
          </ac:spMkLst>
        </pc:spChg>
      </pc:sldChg>
      <pc:sldChg chg="modSp">
        <pc:chgData name="McHarg, Catherine" userId="88b8f76c-9ae3-4745-88eb-fe0667a22af5" providerId="ADAL" clId="{CA6F3431-AE1E-495F-A75B-7AA93AB5A731}" dt="2026-03-20T15:14:52.682" v="41" actId="255"/>
        <pc:sldMkLst>
          <pc:docMk/>
          <pc:sldMk cId="1954917297" sldId="270"/>
        </pc:sldMkLst>
        <pc:spChg chg="mod">
          <ac:chgData name="McHarg, Catherine" userId="88b8f76c-9ae3-4745-88eb-fe0667a22af5" providerId="ADAL" clId="{CA6F3431-AE1E-495F-A75B-7AA93AB5A731}" dt="2026-03-20T15:14:52.682" v="41" actId="255"/>
          <ac:spMkLst>
            <pc:docMk/>
            <pc:sldMk cId="1954917297" sldId="270"/>
            <ac:spMk id="8" creationId="{CA0A352E-0CFB-2204-BA45-35D664A4DE7A}"/>
          </ac:spMkLst>
        </pc:spChg>
      </pc:sldChg>
      <pc:sldChg chg="modSp mod modAnim">
        <pc:chgData name="McHarg, Catherine" userId="88b8f76c-9ae3-4745-88eb-fe0667a22af5" providerId="ADAL" clId="{CA6F3431-AE1E-495F-A75B-7AA93AB5A731}" dt="2026-03-20T15:15:11.595" v="44" actId="1076"/>
        <pc:sldMkLst>
          <pc:docMk/>
          <pc:sldMk cId="2389915461" sldId="271"/>
        </pc:sldMkLst>
        <pc:spChg chg="mod">
          <ac:chgData name="McHarg, Catherine" userId="88b8f76c-9ae3-4745-88eb-fe0667a22af5" providerId="ADAL" clId="{CA6F3431-AE1E-495F-A75B-7AA93AB5A731}" dt="2026-03-20T15:15:11.595" v="44" actId="1076"/>
          <ac:spMkLst>
            <pc:docMk/>
            <pc:sldMk cId="2389915461" sldId="271"/>
            <ac:spMk id="8" creationId="{9D57459B-B805-3933-6019-8A73FBC3D255}"/>
          </ac:spMkLst>
        </pc:spChg>
      </pc:sldChg>
      <pc:sldChg chg="modSp modAnim">
        <pc:chgData name="McHarg, Catherine" userId="88b8f76c-9ae3-4745-88eb-fe0667a22af5" providerId="ADAL" clId="{CA6F3431-AE1E-495F-A75B-7AA93AB5A731}" dt="2026-03-20T15:15:32.507" v="46" actId="20577"/>
        <pc:sldMkLst>
          <pc:docMk/>
          <pc:sldMk cId="2902055918" sldId="272"/>
        </pc:sldMkLst>
        <pc:spChg chg="mod">
          <ac:chgData name="McHarg, Catherine" userId="88b8f76c-9ae3-4745-88eb-fe0667a22af5" providerId="ADAL" clId="{CA6F3431-AE1E-495F-A75B-7AA93AB5A731}" dt="2026-03-20T15:15:32.507" v="46" actId="20577"/>
          <ac:spMkLst>
            <pc:docMk/>
            <pc:sldMk cId="2902055918" sldId="272"/>
            <ac:spMk id="8" creationId="{B7804592-624B-8100-F5D7-817A7C9C105A}"/>
          </ac:spMkLst>
        </pc:spChg>
      </pc:sldChg>
      <pc:sldChg chg="modSp">
        <pc:chgData name="McHarg, Catherine" userId="88b8f76c-9ae3-4745-88eb-fe0667a22af5" providerId="ADAL" clId="{CA6F3431-AE1E-495F-A75B-7AA93AB5A731}" dt="2026-03-20T15:15:46.870" v="47" actId="255"/>
        <pc:sldMkLst>
          <pc:docMk/>
          <pc:sldMk cId="1956678608" sldId="273"/>
        </pc:sldMkLst>
        <pc:spChg chg="mod">
          <ac:chgData name="McHarg, Catherine" userId="88b8f76c-9ae3-4745-88eb-fe0667a22af5" providerId="ADAL" clId="{CA6F3431-AE1E-495F-A75B-7AA93AB5A731}" dt="2026-03-20T15:15:46.870" v="47" actId="255"/>
          <ac:spMkLst>
            <pc:docMk/>
            <pc:sldMk cId="1956678608" sldId="273"/>
            <ac:spMk id="8" creationId="{137614BC-D329-CB41-22FB-B9E34A32B32F}"/>
          </ac:spMkLst>
        </pc:spChg>
      </pc:sldChg>
      <pc:sldChg chg="modSp">
        <pc:chgData name="McHarg, Catherine" userId="88b8f76c-9ae3-4745-88eb-fe0667a22af5" providerId="ADAL" clId="{CA6F3431-AE1E-495F-A75B-7AA93AB5A731}" dt="2026-03-20T15:16:00.584" v="48" actId="255"/>
        <pc:sldMkLst>
          <pc:docMk/>
          <pc:sldMk cId="3359910300" sldId="274"/>
        </pc:sldMkLst>
        <pc:spChg chg="mod">
          <ac:chgData name="McHarg, Catherine" userId="88b8f76c-9ae3-4745-88eb-fe0667a22af5" providerId="ADAL" clId="{CA6F3431-AE1E-495F-A75B-7AA93AB5A731}" dt="2026-03-20T15:16:00.584" v="48" actId="255"/>
          <ac:spMkLst>
            <pc:docMk/>
            <pc:sldMk cId="3359910300" sldId="274"/>
            <ac:spMk id="5" creationId="{0B1B4D8D-CB74-61E5-B8D6-57C17861B72D}"/>
          </ac:spMkLst>
        </pc:spChg>
      </pc:sldChg>
      <pc:sldChg chg="modSp mod">
        <pc:chgData name="McHarg, Catherine" userId="88b8f76c-9ae3-4745-88eb-fe0667a22af5" providerId="ADAL" clId="{CA6F3431-AE1E-495F-A75B-7AA93AB5A731}" dt="2026-03-20T15:16:33.574" v="53" actId="1076"/>
        <pc:sldMkLst>
          <pc:docMk/>
          <pc:sldMk cId="3955865694" sldId="276"/>
        </pc:sldMkLst>
        <pc:spChg chg="mod">
          <ac:chgData name="McHarg, Catherine" userId="88b8f76c-9ae3-4745-88eb-fe0667a22af5" providerId="ADAL" clId="{CA6F3431-AE1E-495F-A75B-7AA93AB5A731}" dt="2026-03-20T15:16:33.574" v="53" actId="1076"/>
          <ac:spMkLst>
            <pc:docMk/>
            <pc:sldMk cId="3955865694" sldId="276"/>
            <ac:spMk id="5" creationId="{05506C1F-6E07-D422-3CB3-B3F1A8F93435}"/>
          </ac:spMkLst>
        </pc:spChg>
        <pc:spChg chg="mod">
          <ac:chgData name="McHarg, Catherine" userId="88b8f76c-9ae3-4745-88eb-fe0667a22af5" providerId="ADAL" clId="{CA6F3431-AE1E-495F-A75B-7AA93AB5A731}" dt="2026-03-20T15:16:23.144" v="51" actId="1076"/>
          <ac:spMkLst>
            <pc:docMk/>
            <pc:sldMk cId="3955865694" sldId="276"/>
            <ac:spMk id="11" creationId="{D52284EE-B1DD-C30B-55C4-2A6508CEB547}"/>
          </ac:spMkLst>
        </pc:spChg>
      </pc:sldChg>
      <pc:sldChg chg="modSp mod">
        <pc:chgData name="McHarg, Catherine" userId="88b8f76c-9ae3-4745-88eb-fe0667a22af5" providerId="ADAL" clId="{CA6F3431-AE1E-495F-A75B-7AA93AB5A731}" dt="2026-03-20T15:16:57.234" v="55" actId="1076"/>
        <pc:sldMkLst>
          <pc:docMk/>
          <pc:sldMk cId="708006824" sldId="278"/>
        </pc:sldMkLst>
        <pc:spChg chg="mod">
          <ac:chgData name="McHarg, Catherine" userId="88b8f76c-9ae3-4745-88eb-fe0667a22af5" providerId="ADAL" clId="{CA6F3431-AE1E-495F-A75B-7AA93AB5A731}" dt="2026-03-20T15:16:57.234" v="55" actId="1076"/>
          <ac:spMkLst>
            <pc:docMk/>
            <pc:sldMk cId="708006824" sldId="278"/>
            <ac:spMk id="5" creationId="{4F53C39D-B753-3A5B-8747-9E5ACC6CAECC}"/>
          </ac:spMkLst>
        </pc:spChg>
      </pc:sldChg>
      <pc:sldChg chg="modSp">
        <pc:chgData name="McHarg, Catherine" userId="88b8f76c-9ae3-4745-88eb-fe0667a22af5" providerId="ADAL" clId="{CA6F3431-AE1E-495F-A75B-7AA93AB5A731}" dt="2026-03-20T15:17:34.524" v="57" actId="20577"/>
        <pc:sldMkLst>
          <pc:docMk/>
          <pc:sldMk cId="1146138406" sldId="281"/>
        </pc:sldMkLst>
        <pc:spChg chg="mod">
          <ac:chgData name="McHarg, Catherine" userId="88b8f76c-9ae3-4745-88eb-fe0667a22af5" providerId="ADAL" clId="{CA6F3431-AE1E-495F-A75B-7AA93AB5A731}" dt="2026-03-20T15:17:34.524" v="57" actId="20577"/>
          <ac:spMkLst>
            <pc:docMk/>
            <pc:sldMk cId="1146138406" sldId="281"/>
            <ac:spMk id="5" creationId="{CDCA2780-7D5F-41DF-7629-1D535EA0F88C}"/>
          </ac:spMkLst>
        </pc:spChg>
      </pc:sldChg>
      <pc:sldChg chg="modSp">
        <pc:chgData name="McHarg, Catherine" userId="88b8f76c-9ae3-4745-88eb-fe0667a22af5" providerId="ADAL" clId="{CA6F3431-AE1E-495F-A75B-7AA93AB5A731}" dt="2026-03-20T15:17:53.514" v="60" actId="20577"/>
        <pc:sldMkLst>
          <pc:docMk/>
          <pc:sldMk cId="3802253701" sldId="282"/>
        </pc:sldMkLst>
        <pc:spChg chg="mod">
          <ac:chgData name="McHarg, Catherine" userId="88b8f76c-9ae3-4745-88eb-fe0667a22af5" providerId="ADAL" clId="{CA6F3431-AE1E-495F-A75B-7AA93AB5A731}" dt="2026-03-20T15:17:53.514" v="60" actId="20577"/>
          <ac:spMkLst>
            <pc:docMk/>
            <pc:sldMk cId="3802253701" sldId="282"/>
            <ac:spMk id="5" creationId="{AA3FC6D6-33CF-CFCD-9AF7-BEDCF03FDF5D}"/>
          </ac:spMkLst>
        </pc:spChg>
      </pc:sldChg>
      <pc:sldChg chg="modSp">
        <pc:chgData name="McHarg, Catherine" userId="88b8f76c-9ae3-4745-88eb-fe0667a22af5" providerId="ADAL" clId="{CA6F3431-AE1E-495F-A75B-7AA93AB5A731}" dt="2026-03-20T15:18:19.692" v="65" actId="20577"/>
        <pc:sldMkLst>
          <pc:docMk/>
          <pc:sldMk cId="998679695" sldId="283"/>
        </pc:sldMkLst>
        <pc:spChg chg="mod">
          <ac:chgData name="McHarg, Catherine" userId="88b8f76c-9ae3-4745-88eb-fe0667a22af5" providerId="ADAL" clId="{CA6F3431-AE1E-495F-A75B-7AA93AB5A731}" dt="2026-03-20T15:18:19.692" v="65" actId="20577"/>
          <ac:spMkLst>
            <pc:docMk/>
            <pc:sldMk cId="998679695" sldId="283"/>
            <ac:spMk id="5" creationId="{653856A3-DAD8-A380-CBD6-4750598289DF}"/>
          </ac:spMkLst>
        </pc:spChg>
      </pc:sldChg>
      <pc:sldChg chg="modSp">
        <pc:chgData name="McHarg, Catherine" userId="88b8f76c-9ae3-4745-88eb-fe0667a22af5" providerId="ADAL" clId="{CA6F3431-AE1E-495F-A75B-7AA93AB5A731}" dt="2026-03-20T15:18:31.541" v="67" actId="20577"/>
        <pc:sldMkLst>
          <pc:docMk/>
          <pc:sldMk cId="632925020" sldId="284"/>
        </pc:sldMkLst>
        <pc:spChg chg="mod">
          <ac:chgData name="McHarg, Catherine" userId="88b8f76c-9ae3-4745-88eb-fe0667a22af5" providerId="ADAL" clId="{CA6F3431-AE1E-495F-A75B-7AA93AB5A731}" dt="2026-03-20T15:18:31.541" v="67" actId="20577"/>
          <ac:spMkLst>
            <pc:docMk/>
            <pc:sldMk cId="632925020" sldId="284"/>
            <ac:spMk id="5" creationId="{F2C13034-82DE-D552-5B20-CD763A89BAF5}"/>
          </ac:spMkLst>
        </pc:spChg>
      </pc:sldChg>
      <pc:sldChg chg="modSp mod">
        <pc:chgData name="McHarg, Catherine" userId="88b8f76c-9ae3-4745-88eb-fe0667a22af5" providerId="ADAL" clId="{CA6F3431-AE1E-495F-A75B-7AA93AB5A731}" dt="2026-03-20T15:18:51.333" v="71" actId="1076"/>
        <pc:sldMkLst>
          <pc:docMk/>
          <pc:sldMk cId="2545017745" sldId="285"/>
        </pc:sldMkLst>
        <pc:spChg chg="mod">
          <ac:chgData name="McHarg, Catherine" userId="88b8f76c-9ae3-4745-88eb-fe0667a22af5" providerId="ADAL" clId="{CA6F3431-AE1E-495F-A75B-7AA93AB5A731}" dt="2026-03-20T15:18:51.333" v="71" actId="1076"/>
          <ac:spMkLst>
            <pc:docMk/>
            <pc:sldMk cId="2545017745" sldId="285"/>
            <ac:spMk id="5" creationId="{AADB751B-61EE-B242-F963-A94487056B57}"/>
          </ac:spMkLst>
        </pc:spChg>
      </pc:sldChg>
      <pc:sldChg chg="modSp">
        <pc:chgData name="McHarg, Catherine" userId="88b8f76c-9ae3-4745-88eb-fe0667a22af5" providerId="ADAL" clId="{CA6F3431-AE1E-495F-A75B-7AA93AB5A731}" dt="2026-03-20T15:19:21.495" v="76" actId="20577"/>
        <pc:sldMkLst>
          <pc:docMk/>
          <pc:sldMk cId="2228724931" sldId="286"/>
        </pc:sldMkLst>
        <pc:spChg chg="mod">
          <ac:chgData name="McHarg, Catherine" userId="88b8f76c-9ae3-4745-88eb-fe0667a22af5" providerId="ADAL" clId="{CA6F3431-AE1E-495F-A75B-7AA93AB5A731}" dt="2026-03-20T15:19:21.495" v="76" actId="20577"/>
          <ac:spMkLst>
            <pc:docMk/>
            <pc:sldMk cId="2228724931" sldId="286"/>
            <ac:spMk id="5" creationId="{5FD20BD3-E754-E7C7-FCC6-0C3F1B222DF1}"/>
          </ac:spMkLst>
        </pc:spChg>
      </pc:sldChg>
      <pc:sldChg chg="modSp mod">
        <pc:chgData name="McHarg, Catherine" userId="88b8f76c-9ae3-4745-88eb-fe0667a22af5" providerId="ADAL" clId="{CA6F3431-AE1E-495F-A75B-7AA93AB5A731}" dt="2026-03-20T15:14:34.496" v="39" actId="1076"/>
        <pc:sldMkLst>
          <pc:docMk/>
          <pc:sldMk cId="2367900625" sldId="287"/>
        </pc:sldMkLst>
        <pc:spChg chg="mod">
          <ac:chgData name="McHarg, Catherine" userId="88b8f76c-9ae3-4745-88eb-fe0667a22af5" providerId="ADAL" clId="{CA6F3431-AE1E-495F-A75B-7AA93AB5A731}" dt="2026-03-20T15:14:26.631" v="38" actId="1076"/>
          <ac:spMkLst>
            <pc:docMk/>
            <pc:sldMk cId="2367900625" sldId="287"/>
            <ac:spMk id="8" creationId="{C633BB56-4882-ED8D-AA04-D1D2B18FC2C1}"/>
          </ac:spMkLst>
        </pc:spChg>
        <pc:spChg chg="mod">
          <ac:chgData name="McHarg, Catherine" userId="88b8f76c-9ae3-4745-88eb-fe0667a22af5" providerId="ADAL" clId="{CA6F3431-AE1E-495F-A75B-7AA93AB5A731}" dt="2026-03-20T15:14:34.496" v="39" actId="1076"/>
          <ac:spMkLst>
            <pc:docMk/>
            <pc:sldMk cId="2367900625" sldId="287"/>
            <ac:spMk id="10" creationId="{CE30A95B-CFA8-E21E-3B1B-B4603DB21EDD}"/>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3/20/2026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2292C9-BD55-9A2F-2066-097B38F262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2D98E5B-688B-0EA7-5E30-8210E4EECC3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99D5507-54BF-2777-6020-6F870DF1D3C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6B8F68A-436D-5F62-794F-D8DD498C7DED}"/>
              </a:ext>
            </a:extLst>
          </p:cNvPr>
          <p:cNvSpPr>
            <a:spLocks noGrp="1"/>
          </p:cNvSpPr>
          <p:nvPr>
            <p:ph type="sldNum" sz="quarter" idx="5"/>
          </p:nvPr>
        </p:nvSpPr>
        <p:spPr/>
        <p:txBody>
          <a:bodyPr/>
          <a:lstStyle/>
          <a:p>
            <a:fld id="{B9A9C89F-BC79-EA45-8B75-0CCB6AC67A58}" type="slidenum">
              <a:rPr lang="en-US" smtClean="0"/>
              <a:t>10</a:t>
            </a:fld>
            <a:endParaRPr lang="en-US"/>
          </a:p>
        </p:txBody>
      </p:sp>
    </p:spTree>
    <p:extLst>
      <p:ext uri="{BB962C8B-B14F-4D97-AF65-F5344CB8AC3E}">
        <p14:creationId xmlns:p14="http://schemas.microsoft.com/office/powerpoint/2010/main" val="10895416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11</a:t>
            </a:fld>
            <a:endParaRPr lang="en-US"/>
          </a:p>
        </p:txBody>
      </p:sp>
    </p:spTree>
    <p:extLst>
      <p:ext uri="{BB962C8B-B14F-4D97-AF65-F5344CB8AC3E}">
        <p14:creationId xmlns:p14="http://schemas.microsoft.com/office/powerpoint/2010/main" val="9512045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9A9C89F-BC79-EA45-8B75-0CCB6AC67A58}" type="slidenum">
              <a:rPr lang="en-US" smtClean="0"/>
              <a:t>12</a:t>
            </a:fld>
            <a:endParaRPr lang="en-US"/>
          </a:p>
        </p:txBody>
      </p:sp>
    </p:spTree>
    <p:extLst>
      <p:ext uri="{BB962C8B-B14F-4D97-AF65-F5344CB8AC3E}">
        <p14:creationId xmlns:p14="http://schemas.microsoft.com/office/powerpoint/2010/main" val="2005494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13</a:t>
            </a:fld>
            <a:endParaRPr lang="en-US"/>
          </a:p>
        </p:txBody>
      </p:sp>
    </p:spTree>
    <p:extLst>
      <p:ext uri="{BB962C8B-B14F-4D97-AF65-F5344CB8AC3E}">
        <p14:creationId xmlns:p14="http://schemas.microsoft.com/office/powerpoint/2010/main" val="17561773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14</a:t>
            </a:fld>
            <a:endParaRPr lang="en-US"/>
          </a:p>
        </p:txBody>
      </p:sp>
    </p:spTree>
    <p:extLst>
      <p:ext uri="{BB962C8B-B14F-4D97-AF65-F5344CB8AC3E}">
        <p14:creationId xmlns:p14="http://schemas.microsoft.com/office/powerpoint/2010/main" val="33444721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15</a:t>
            </a:fld>
            <a:endParaRPr lang="en-US"/>
          </a:p>
        </p:txBody>
      </p:sp>
    </p:spTree>
    <p:extLst>
      <p:ext uri="{BB962C8B-B14F-4D97-AF65-F5344CB8AC3E}">
        <p14:creationId xmlns:p14="http://schemas.microsoft.com/office/powerpoint/2010/main" val="1972669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16</a:t>
            </a:fld>
            <a:endParaRPr lang="en-US"/>
          </a:p>
        </p:txBody>
      </p:sp>
    </p:spTree>
    <p:extLst>
      <p:ext uri="{BB962C8B-B14F-4D97-AF65-F5344CB8AC3E}">
        <p14:creationId xmlns:p14="http://schemas.microsoft.com/office/powerpoint/2010/main" val="21260329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17</a:t>
            </a:fld>
            <a:endParaRPr lang="en-US"/>
          </a:p>
        </p:txBody>
      </p:sp>
    </p:spTree>
    <p:extLst>
      <p:ext uri="{BB962C8B-B14F-4D97-AF65-F5344CB8AC3E}">
        <p14:creationId xmlns:p14="http://schemas.microsoft.com/office/powerpoint/2010/main" val="22597792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18</a:t>
            </a:fld>
            <a:endParaRPr lang="en-US"/>
          </a:p>
        </p:txBody>
      </p:sp>
    </p:spTree>
    <p:extLst>
      <p:ext uri="{BB962C8B-B14F-4D97-AF65-F5344CB8AC3E}">
        <p14:creationId xmlns:p14="http://schemas.microsoft.com/office/powerpoint/2010/main" val="29646021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19</a:t>
            </a:fld>
            <a:endParaRPr lang="en-US"/>
          </a:p>
        </p:txBody>
      </p:sp>
    </p:spTree>
    <p:extLst>
      <p:ext uri="{BB962C8B-B14F-4D97-AF65-F5344CB8AC3E}">
        <p14:creationId xmlns:p14="http://schemas.microsoft.com/office/powerpoint/2010/main" val="1592887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a:t>
            </a:fld>
            <a:endParaRPr lang="en-US"/>
          </a:p>
        </p:txBody>
      </p:sp>
    </p:spTree>
    <p:extLst>
      <p:ext uri="{BB962C8B-B14F-4D97-AF65-F5344CB8AC3E}">
        <p14:creationId xmlns:p14="http://schemas.microsoft.com/office/powerpoint/2010/main" val="29211051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20</a:t>
            </a:fld>
            <a:endParaRPr lang="en-US"/>
          </a:p>
        </p:txBody>
      </p:sp>
    </p:spTree>
    <p:extLst>
      <p:ext uri="{BB962C8B-B14F-4D97-AF65-F5344CB8AC3E}">
        <p14:creationId xmlns:p14="http://schemas.microsoft.com/office/powerpoint/2010/main" val="28031575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21</a:t>
            </a:fld>
            <a:endParaRPr lang="en-US"/>
          </a:p>
        </p:txBody>
      </p:sp>
    </p:spTree>
    <p:extLst>
      <p:ext uri="{BB962C8B-B14F-4D97-AF65-F5344CB8AC3E}">
        <p14:creationId xmlns:p14="http://schemas.microsoft.com/office/powerpoint/2010/main" val="1811358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22</a:t>
            </a:fld>
            <a:endParaRPr lang="en-US"/>
          </a:p>
        </p:txBody>
      </p:sp>
    </p:spTree>
    <p:extLst>
      <p:ext uri="{BB962C8B-B14F-4D97-AF65-F5344CB8AC3E}">
        <p14:creationId xmlns:p14="http://schemas.microsoft.com/office/powerpoint/2010/main" val="34642883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23</a:t>
            </a:fld>
            <a:endParaRPr lang="en-US"/>
          </a:p>
        </p:txBody>
      </p:sp>
    </p:spTree>
    <p:extLst>
      <p:ext uri="{BB962C8B-B14F-4D97-AF65-F5344CB8AC3E}">
        <p14:creationId xmlns:p14="http://schemas.microsoft.com/office/powerpoint/2010/main" val="25922689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24</a:t>
            </a:fld>
            <a:endParaRPr lang="en-US"/>
          </a:p>
        </p:txBody>
      </p:sp>
    </p:spTree>
    <p:extLst>
      <p:ext uri="{BB962C8B-B14F-4D97-AF65-F5344CB8AC3E}">
        <p14:creationId xmlns:p14="http://schemas.microsoft.com/office/powerpoint/2010/main" val="2025125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25</a:t>
            </a:fld>
            <a:endParaRPr lang="en-US"/>
          </a:p>
        </p:txBody>
      </p:sp>
    </p:spTree>
    <p:extLst>
      <p:ext uri="{BB962C8B-B14F-4D97-AF65-F5344CB8AC3E}">
        <p14:creationId xmlns:p14="http://schemas.microsoft.com/office/powerpoint/2010/main" val="31805671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9A9C89F-BC79-EA45-8B75-0CCB6AC67A58}" type="slidenum">
              <a:rPr lang="en-US" smtClean="0"/>
              <a:t>26</a:t>
            </a:fld>
            <a:endParaRPr lang="en-US"/>
          </a:p>
        </p:txBody>
      </p:sp>
    </p:spTree>
    <p:extLst>
      <p:ext uri="{BB962C8B-B14F-4D97-AF65-F5344CB8AC3E}">
        <p14:creationId xmlns:p14="http://schemas.microsoft.com/office/powerpoint/2010/main" val="19372861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27</a:t>
            </a:fld>
            <a:endParaRPr lang="en-US"/>
          </a:p>
        </p:txBody>
      </p:sp>
    </p:spTree>
    <p:extLst>
      <p:ext uri="{BB962C8B-B14F-4D97-AF65-F5344CB8AC3E}">
        <p14:creationId xmlns:p14="http://schemas.microsoft.com/office/powerpoint/2010/main" val="12598496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28</a:t>
            </a:fld>
            <a:endParaRPr lang="en-US"/>
          </a:p>
        </p:txBody>
      </p:sp>
    </p:spTree>
    <p:extLst>
      <p:ext uri="{BB962C8B-B14F-4D97-AF65-F5344CB8AC3E}">
        <p14:creationId xmlns:p14="http://schemas.microsoft.com/office/powerpoint/2010/main" val="38877688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3</a:t>
            </a:fld>
            <a:endParaRPr lang="en-US"/>
          </a:p>
        </p:txBody>
      </p:sp>
    </p:spTree>
    <p:extLst>
      <p:ext uri="{BB962C8B-B14F-4D97-AF65-F5344CB8AC3E}">
        <p14:creationId xmlns:p14="http://schemas.microsoft.com/office/powerpoint/2010/main" val="15026683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4</a:t>
            </a:fld>
            <a:endParaRPr lang="en-US"/>
          </a:p>
        </p:txBody>
      </p:sp>
    </p:spTree>
    <p:extLst>
      <p:ext uri="{BB962C8B-B14F-4D97-AF65-F5344CB8AC3E}">
        <p14:creationId xmlns:p14="http://schemas.microsoft.com/office/powerpoint/2010/main" val="10626847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5</a:t>
            </a:fld>
            <a:endParaRPr lang="en-US"/>
          </a:p>
        </p:txBody>
      </p:sp>
    </p:spTree>
    <p:extLst>
      <p:ext uri="{BB962C8B-B14F-4D97-AF65-F5344CB8AC3E}">
        <p14:creationId xmlns:p14="http://schemas.microsoft.com/office/powerpoint/2010/main" val="19217073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6</a:t>
            </a:fld>
            <a:endParaRPr lang="en-US"/>
          </a:p>
        </p:txBody>
      </p:sp>
    </p:spTree>
    <p:extLst>
      <p:ext uri="{BB962C8B-B14F-4D97-AF65-F5344CB8AC3E}">
        <p14:creationId xmlns:p14="http://schemas.microsoft.com/office/powerpoint/2010/main" val="17498059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7</a:t>
            </a:fld>
            <a:endParaRPr lang="en-US"/>
          </a:p>
        </p:txBody>
      </p:sp>
    </p:spTree>
    <p:extLst>
      <p:ext uri="{BB962C8B-B14F-4D97-AF65-F5344CB8AC3E}">
        <p14:creationId xmlns:p14="http://schemas.microsoft.com/office/powerpoint/2010/main" val="11814216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8</a:t>
            </a:fld>
            <a:endParaRPr lang="en-US"/>
          </a:p>
        </p:txBody>
      </p:sp>
    </p:spTree>
    <p:extLst>
      <p:ext uri="{BB962C8B-B14F-4D97-AF65-F5344CB8AC3E}">
        <p14:creationId xmlns:p14="http://schemas.microsoft.com/office/powerpoint/2010/main" val="27467966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9</a:t>
            </a:fld>
            <a:endParaRPr lang="en-US"/>
          </a:p>
        </p:txBody>
      </p:sp>
    </p:spTree>
    <p:extLst>
      <p:ext uri="{BB962C8B-B14F-4D97-AF65-F5344CB8AC3E}">
        <p14:creationId xmlns:p14="http://schemas.microsoft.com/office/powerpoint/2010/main" val="21429166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3/20/2026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3/20/2026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3/20/2026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3/20/2026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3/20/2026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3/20/2026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3/20/2026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3/20/2026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3/20/2026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3/20/2026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3/20/2026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3/20/2026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0.png"/><Relationship Id="rId7"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4.jpg"/><Relationship Id="rId5" Type="http://schemas.openxmlformats.org/officeDocument/2006/relationships/image" Target="../media/image11.png"/><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3.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jpe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28.pn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3.pn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0.png"/><Relationship Id="rId7"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32.png"/><Relationship Id="rId10" Type="http://schemas.openxmlformats.org/officeDocument/2006/relationships/image" Target="../media/image7.png"/><Relationship Id="rId4" Type="http://schemas.openxmlformats.org/officeDocument/2006/relationships/image" Target="../media/image31.png"/><Relationship Id="rId9" Type="http://schemas.microsoft.com/office/2007/relationships/hdphoto" Target="../media/hdphoto1.wdp"/></Relationships>
</file>

<file path=ppt/slides/_rels/slide1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0.png"/><Relationship Id="rId7"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36.png"/><Relationship Id="rId4" Type="http://schemas.openxmlformats.org/officeDocument/2006/relationships/image" Target="../media/image35.png"/><Relationship Id="rId9" Type="http://schemas.openxmlformats.org/officeDocument/2006/relationships/image" Target="../media/image37.png"/></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19.png"/><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20.png"/><Relationship Id="rId7" Type="http://schemas.openxmlformats.org/officeDocument/2006/relationships/image" Target="../media/image40.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11.pn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19.png"/><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20.png"/><Relationship Id="rId7" Type="http://schemas.openxmlformats.org/officeDocument/2006/relationships/image" Target="../media/image43.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42.pn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jpg"/><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48.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49.jpeg"/><Relationship Id="rId5" Type="http://schemas.openxmlformats.org/officeDocument/2006/relationships/image" Target="../media/image7.png"/><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31.png"/></Relationships>
</file>

<file path=ppt/slides/_rels/slide25.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20.png"/><Relationship Id="rId7" Type="http://schemas.openxmlformats.org/officeDocument/2006/relationships/hyperlink" Target="https://www.youtube.com/watch?v=9epB-j0iePc"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 Id="rId9" Type="http://schemas.openxmlformats.org/officeDocument/2006/relationships/image" Target="../media/image7.png"/></Relationships>
</file>

<file path=ppt/slides/_rels/slide2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18.png"/><Relationship Id="rId4" Type="http://schemas.openxmlformats.org/officeDocument/2006/relationships/image" Target="../media/image19.png"/></Relationships>
</file>

<file path=ppt/slides/_rels/slide2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image" Target="../media/image7.png"/><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3.png"/><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3.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7.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19.pn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11.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Slide Title">
            <a:extLst>
              <a:ext uri="{FF2B5EF4-FFF2-40B4-BE49-F238E27FC236}">
                <a16:creationId xmlns:a16="http://schemas.microsoft.com/office/drawing/2014/main" id="{2194AE11-2C64-8324-9652-0B4ED2B5D191}"/>
              </a:ext>
            </a:extLst>
          </p:cNvPr>
          <p:cNvSpPr>
            <a:spLocks noGrp="1"/>
          </p:cNvSpPr>
          <p:nvPr>
            <p:ph type="ctrTitle"/>
          </p:nvPr>
        </p:nvSpPr>
        <p:spPr>
          <a:xfrm>
            <a:off x="1524000" y="-1508761"/>
            <a:ext cx="9144000" cy="1269683"/>
          </a:xfrm>
        </p:spPr>
        <p:txBody>
          <a:bodyPr/>
          <a:lstStyle/>
          <a:p>
            <a:r>
              <a:rPr lang="en-US" dirty="0"/>
              <a:t>Main</a:t>
            </a:r>
            <a:r>
              <a:rPr lang="en-US" baseline="0" dirty="0"/>
              <a:t> Title</a:t>
            </a:r>
            <a:endParaRPr lang="en-US" dirty="0"/>
          </a:p>
        </p:txBody>
      </p:sp>
      <p:sp>
        <p:nvSpPr>
          <p:cNvPr id="4" name="Question top">
            <a:extLst>
              <a:ext uri="{FF2B5EF4-FFF2-40B4-BE49-F238E27FC236}">
                <a16:creationId xmlns:a16="http://schemas.microsoft.com/office/drawing/2014/main" id="{FA5BD8B5-5874-4293-E08C-C99A94CAA81F}"/>
              </a:ext>
              <a:ext uri="{C183D7F6-B498-43B3-948B-1728B52AA6E4}">
                <adec:decorative xmlns:adec="http://schemas.microsoft.com/office/drawing/2017/decorative" val="1"/>
              </a:ext>
            </a:extLst>
          </p:cNvPr>
          <p:cNvSpPr txBox="1"/>
          <p:nvPr/>
        </p:nvSpPr>
        <p:spPr>
          <a:xfrm>
            <a:off x="0" y="120840"/>
            <a:ext cx="12192000" cy="400110"/>
          </a:xfrm>
          <a:prstGeom prst="rect">
            <a:avLst/>
          </a:prstGeom>
          <a:noFill/>
        </p:spPr>
        <p:txBody>
          <a:bodyPr wrap="square">
            <a:spAutoFit/>
          </a:bodyPr>
          <a:lstStyle/>
          <a:p>
            <a:pPr algn="ctr">
              <a:lnSpc>
                <a:spcPts val="2420"/>
              </a:lnSpc>
            </a:pPr>
            <a:r>
              <a:rPr lang="en-GB" sz="2000" dirty="0">
                <a:solidFill>
                  <a:schemeClr val="bg1"/>
                </a:solidFill>
                <a:effectLst>
                  <a:glow rad="119471">
                    <a:schemeClr val="tx1">
                      <a:alpha val="41784"/>
                    </a:schemeClr>
                  </a:glow>
                </a:effectLst>
                <a:latin typeface="Superclarendon Rg" panose="02000505080000020003" pitchFamily="2" charset="77"/>
              </a:rPr>
              <a:t>What impact did the Industrial Revolution and World Wars have on Lincoln?</a:t>
            </a:r>
          </a:p>
        </p:txBody>
      </p:sp>
      <p:pic>
        <p:nvPicPr>
          <p:cNvPr id="2" name="Logo">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2371060" y="1562986"/>
            <a:ext cx="7517220" cy="2966484"/>
          </a:xfrm>
          <a:prstGeom prst="rect">
            <a:avLst/>
          </a:prstGeom>
        </p:spPr>
      </p:pic>
      <p:pic>
        <p:nvPicPr>
          <p:cNvPr id="11" name="Logo">
            <a:extLst>
              <a:ext uri="{FF2B5EF4-FFF2-40B4-BE49-F238E27FC236}">
                <a16:creationId xmlns:a16="http://schemas.microsoft.com/office/drawing/2014/main" id="{DBFF67FC-ACD6-8F1A-15D1-42416D95AD33}"/>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822577" y="5558245"/>
            <a:ext cx="1369422" cy="1299753"/>
          </a:xfrm>
          <a:prstGeom prst="rect">
            <a:avLst/>
          </a:prstGeom>
        </p:spPr>
      </p:pic>
      <p:sp>
        <p:nvSpPr>
          <p:cNvPr id="5" name="Rectangle 4" descr="An illustration of a zoomed in section of Little Willy, the tank.">
            <a:extLst>
              <a:ext uri="{FF2B5EF4-FFF2-40B4-BE49-F238E27FC236}">
                <a16:creationId xmlns:a16="http://schemas.microsoft.com/office/drawing/2014/main" id="{1880B396-67A2-5677-2898-4F9226C94694}"/>
              </a:ext>
            </a:extLst>
          </p:cNvPr>
          <p:cNvSpPr/>
          <p:nvPr/>
        </p:nvSpPr>
        <p:spPr>
          <a:xfrm>
            <a:off x="-1" y="0"/>
            <a:ext cx="12192000" cy="6858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EF3851F-7435-A114-CA34-6069E17AC76B}"/>
            </a:ext>
          </a:extLst>
        </p:cNvPr>
        <p:cNvGrpSpPr/>
        <p:nvPr/>
      </p:nvGrpSpPr>
      <p:grpSpPr>
        <a:xfrm>
          <a:off x="0" y="0"/>
          <a:ext cx="0" cy="0"/>
          <a:chOff x="0" y="0"/>
          <a:chExt cx="0" cy="0"/>
        </a:xfrm>
      </p:grpSpPr>
      <p:sp>
        <p:nvSpPr>
          <p:cNvPr id="24" name="Title 23">
            <a:extLst>
              <a:ext uri="{FF2B5EF4-FFF2-40B4-BE49-F238E27FC236}">
                <a16:creationId xmlns:a16="http://schemas.microsoft.com/office/drawing/2014/main" id="{DB4FA857-A6A9-4CBD-724E-C3B844759B02}"/>
              </a:ext>
            </a:extLst>
          </p:cNvPr>
          <p:cNvSpPr>
            <a:spLocks noGrp="1"/>
          </p:cNvSpPr>
          <p:nvPr>
            <p:ph type="title"/>
          </p:nvPr>
        </p:nvSpPr>
        <p:spPr>
          <a:xfrm>
            <a:off x="838200" y="-1472795"/>
            <a:ext cx="10515600" cy="1325563"/>
          </a:xfrm>
        </p:spPr>
        <p:txBody>
          <a:bodyPr/>
          <a:lstStyle/>
          <a:p>
            <a:r>
              <a:rPr lang="en-US" dirty="0"/>
              <a:t>Lincoln Workhouse</a:t>
            </a:r>
          </a:p>
        </p:txBody>
      </p:sp>
      <p:sp>
        <p:nvSpPr>
          <p:cNvPr id="2" name="Slide Question">
            <a:extLst>
              <a:ext uri="{FF2B5EF4-FFF2-40B4-BE49-F238E27FC236}">
                <a16:creationId xmlns:a16="http://schemas.microsoft.com/office/drawing/2014/main" id="{AAF721DB-DD73-60AF-DDF4-32B8DB8614B8}"/>
              </a:ext>
            </a:extLst>
          </p:cNvPr>
          <p:cNvSpPr txBox="1"/>
          <p:nvPr/>
        </p:nvSpPr>
        <p:spPr>
          <a:xfrm>
            <a:off x="0" y="-109023"/>
            <a:ext cx="6619461"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Lincoln change from a market town into an industrial centre?</a:t>
            </a:r>
          </a:p>
        </p:txBody>
      </p:sp>
      <p:sp>
        <p:nvSpPr>
          <p:cNvPr id="7" name="Title">
            <a:extLst>
              <a:ext uri="{FF2B5EF4-FFF2-40B4-BE49-F238E27FC236}">
                <a16:creationId xmlns:a16="http://schemas.microsoft.com/office/drawing/2014/main" id="{FC06987E-40D9-A16E-2CAD-A84C5195A8EC}"/>
              </a:ext>
            </a:extLst>
          </p:cNvPr>
          <p:cNvSpPr txBox="1">
            <a:spLocks/>
          </p:cNvSpPr>
          <p:nvPr/>
        </p:nvSpPr>
        <p:spPr>
          <a:xfrm>
            <a:off x="357950" y="355707"/>
            <a:ext cx="11207920" cy="74841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00000"/>
              </a:lnSpc>
            </a:pPr>
            <a:r>
              <a:rPr lang="en-GB" sz="4600" dirty="0">
                <a:ln w="12700">
                  <a:noFill/>
                </a:ln>
                <a:latin typeface="Superclarendon Rg" panose="02060605060000020003" pitchFamily="18" charset="77"/>
              </a:rPr>
              <a:t>Lincoln Workhouse</a:t>
            </a:r>
          </a:p>
        </p:txBody>
      </p:sp>
      <p:grpSp>
        <p:nvGrpSpPr>
          <p:cNvPr id="17" name="Group 16" descr="An illustration of the roads of ;Lincoln in 1908.">
            <a:extLst>
              <a:ext uri="{FF2B5EF4-FFF2-40B4-BE49-F238E27FC236}">
                <a16:creationId xmlns:a16="http://schemas.microsoft.com/office/drawing/2014/main" id="{67D1E126-3CD2-A66A-2697-233066421F87}"/>
              </a:ext>
            </a:extLst>
          </p:cNvPr>
          <p:cNvGrpSpPr/>
          <p:nvPr/>
        </p:nvGrpSpPr>
        <p:grpSpPr>
          <a:xfrm>
            <a:off x="381372" y="1100452"/>
            <a:ext cx="5060441" cy="4922328"/>
            <a:chOff x="283271" y="1113314"/>
            <a:chExt cx="5060441" cy="4922328"/>
          </a:xfrm>
        </p:grpSpPr>
        <p:sp>
          <p:nvSpPr>
            <p:cNvPr id="11" name="TextBox 10">
              <a:extLst>
                <a:ext uri="{FF2B5EF4-FFF2-40B4-BE49-F238E27FC236}">
                  <a16:creationId xmlns:a16="http://schemas.microsoft.com/office/drawing/2014/main" id="{C56A0C0C-A142-06BC-0D65-E9465AA8B9AE}"/>
                </a:ext>
              </a:extLst>
            </p:cNvPr>
            <p:cNvSpPr txBox="1"/>
            <p:nvPr/>
          </p:nvSpPr>
          <p:spPr>
            <a:xfrm rot="5400000">
              <a:off x="-229851" y="1626436"/>
              <a:ext cx="1257075" cy="230832"/>
            </a:xfrm>
            <a:prstGeom prst="rect">
              <a:avLst/>
            </a:prstGeom>
            <a:noFill/>
          </p:spPr>
          <p:txBody>
            <a:bodyPr wrap="none" rtlCol="0">
              <a:spAutoFit/>
            </a:bodyPr>
            <a:lstStyle/>
            <a:p>
              <a:r>
                <a:rPr lang="en-GB" sz="900" dirty="0">
                  <a:solidFill>
                    <a:schemeClr val="bg1">
                      <a:lumMod val="85000"/>
                    </a:schemeClr>
                  </a:solidFill>
                  <a:latin typeface="Nunito" panose="02000503000000000000" pitchFamily="2" charset="77"/>
                </a:rPr>
                <a:t>© OS Public Domain</a:t>
              </a:r>
            </a:p>
          </p:txBody>
        </p:sp>
        <p:pic>
          <p:nvPicPr>
            <p:cNvPr id="9" name="Picture 8">
              <a:extLst>
                <a:ext uri="{FF2B5EF4-FFF2-40B4-BE49-F238E27FC236}">
                  <a16:creationId xmlns:a16="http://schemas.microsoft.com/office/drawing/2014/main" id="{D73578B2-B3DC-5BB1-B430-DC89CA56C40D}"/>
                </a:ext>
              </a:extLst>
            </p:cNvPr>
            <p:cNvPicPr>
              <a:picLocks noChangeAspect="1"/>
            </p:cNvPicPr>
            <p:nvPr/>
          </p:nvPicPr>
          <p:blipFill>
            <a:blip r:embed="rId4"/>
            <a:stretch>
              <a:fillRect/>
            </a:stretch>
          </p:blipFill>
          <p:spPr>
            <a:xfrm>
              <a:off x="481003" y="1195290"/>
              <a:ext cx="4862709" cy="4840352"/>
            </a:xfrm>
            <a:prstGeom prst="rect">
              <a:avLst/>
            </a:prstGeom>
            <a:ln w="28575">
              <a:solidFill>
                <a:schemeClr val="tx1"/>
              </a:solidFill>
            </a:ln>
          </p:spPr>
        </p:pic>
      </p:grpSp>
      <p:grpSp>
        <p:nvGrpSpPr>
          <p:cNvPr id="4" name="Caption" descr="Sampson Kempthorne workhouse design.">
            <a:extLst>
              <a:ext uri="{FF2B5EF4-FFF2-40B4-BE49-F238E27FC236}">
                <a16:creationId xmlns:a16="http://schemas.microsoft.com/office/drawing/2014/main" id="{CD071C65-4433-DC77-9C46-4E5944F8188C}"/>
              </a:ext>
            </a:extLst>
          </p:cNvPr>
          <p:cNvGrpSpPr/>
          <p:nvPr/>
        </p:nvGrpSpPr>
        <p:grpSpPr>
          <a:xfrm>
            <a:off x="5220592" y="1319765"/>
            <a:ext cx="2432212" cy="579005"/>
            <a:chOff x="4700553" y="2482337"/>
            <a:chExt cx="2432212" cy="579005"/>
          </a:xfrm>
        </p:grpSpPr>
        <p:pic>
          <p:nvPicPr>
            <p:cNvPr id="5" name="Picture 4">
              <a:extLst>
                <a:ext uri="{FF2B5EF4-FFF2-40B4-BE49-F238E27FC236}">
                  <a16:creationId xmlns:a16="http://schemas.microsoft.com/office/drawing/2014/main" id="{6CF42239-CE9D-C2CC-2E17-B796549FCF6A}"/>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782498" y="2529004"/>
              <a:ext cx="350267" cy="248874"/>
            </a:xfrm>
            <a:prstGeom prst="rect">
              <a:avLst/>
            </a:prstGeom>
          </p:spPr>
        </p:pic>
        <p:sp>
          <p:nvSpPr>
            <p:cNvPr id="6" name="TextBox 5">
              <a:extLst>
                <a:ext uri="{FF2B5EF4-FFF2-40B4-BE49-F238E27FC236}">
                  <a16:creationId xmlns:a16="http://schemas.microsoft.com/office/drawing/2014/main" id="{B0D96BFF-069A-356F-910F-C5D16DEDD636}"/>
                </a:ext>
              </a:extLst>
            </p:cNvPr>
            <p:cNvSpPr txBox="1"/>
            <p:nvPr/>
          </p:nvSpPr>
          <p:spPr>
            <a:xfrm>
              <a:off x="4700553" y="2482337"/>
              <a:ext cx="2132348" cy="579005"/>
            </a:xfrm>
            <a:prstGeom prst="rect">
              <a:avLst/>
            </a:prstGeom>
            <a:noFill/>
          </p:spPr>
          <p:txBody>
            <a:bodyPr wrap="square">
              <a:spAutoFit/>
            </a:bodyPr>
            <a:lstStyle/>
            <a:p>
              <a:pPr algn="r">
                <a:lnSpc>
                  <a:spcPct val="150000"/>
                </a:lnSpc>
              </a:pPr>
              <a:r>
                <a:rPr lang="en-GB" sz="1100" b="1" dirty="0">
                  <a:latin typeface="Comic Sans MS" panose="030F0702030302020204" pitchFamily="66" charset="0"/>
                </a:rPr>
                <a:t>Sampson Kempthorne workhouse design.</a:t>
              </a:r>
            </a:p>
          </p:txBody>
        </p:sp>
      </p:grpSp>
      <p:grpSp>
        <p:nvGrpSpPr>
          <p:cNvPr id="16" name="Group 15" descr="An illustration of a large building with four courtyards.">
            <a:extLst>
              <a:ext uri="{FF2B5EF4-FFF2-40B4-BE49-F238E27FC236}">
                <a16:creationId xmlns:a16="http://schemas.microsoft.com/office/drawing/2014/main" id="{804A6695-3A49-BD5A-F33B-6DE91BCDF131}"/>
              </a:ext>
            </a:extLst>
          </p:cNvPr>
          <p:cNvGrpSpPr/>
          <p:nvPr/>
        </p:nvGrpSpPr>
        <p:grpSpPr>
          <a:xfrm>
            <a:off x="7804727" y="671229"/>
            <a:ext cx="3976255" cy="2335262"/>
            <a:chOff x="7804727" y="671229"/>
            <a:chExt cx="3976255" cy="2335262"/>
          </a:xfrm>
        </p:grpSpPr>
        <p:pic>
          <p:nvPicPr>
            <p:cNvPr id="3" name="Content Placeholder 6" descr="A drawing of a building&#10;&#10;AI-generated content may be incorrect.">
              <a:extLst>
                <a:ext uri="{FF2B5EF4-FFF2-40B4-BE49-F238E27FC236}">
                  <a16:creationId xmlns:a16="http://schemas.microsoft.com/office/drawing/2014/main" id="{48023ABC-B7E0-5625-7728-67EB9E073027}"/>
                </a:ext>
              </a:extLst>
            </p:cNvPr>
            <p:cNvPicPr>
              <a:picLocks noChangeAspect="1"/>
            </p:cNvPicPr>
            <p:nvPr/>
          </p:nvPicPr>
          <p:blipFill>
            <a:blip r:embed="rId6"/>
            <a:srcRect l="1507" t="5932"/>
            <a:stretch/>
          </p:blipFill>
          <p:spPr>
            <a:xfrm>
              <a:off x="7804727" y="671229"/>
              <a:ext cx="3976255" cy="2285242"/>
            </a:xfrm>
            <a:prstGeom prst="rect">
              <a:avLst/>
            </a:prstGeom>
            <a:ln>
              <a:noFill/>
            </a:ln>
          </p:spPr>
        </p:pic>
        <p:sp>
          <p:nvSpPr>
            <p:cNvPr id="15" name="TextBox 14">
              <a:extLst>
                <a:ext uri="{FF2B5EF4-FFF2-40B4-BE49-F238E27FC236}">
                  <a16:creationId xmlns:a16="http://schemas.microsoft.com/office/drawing/2014/main" id="{62D5FDE0-D943-9CB9-B8E5-AD31A78E95DD}"/>
                </a:ext>
              </a:extLst>
            </p:cNvPr>
            <p:cNvSpPr txBox="1"/>
            <p:nvPr/>
          </p:nvSpPr>
          <p:spPr>
            <a:xfrm rot="18422776">
              <a:off x="10350373" y="2175174"/>
              <a:ext cx="1431802" cy="230832"/>
            </a:xfrm>
            <a:prstGeom prst="rect">
              <a:avLst/>
            </a:prstGeom>
            <a:noFill/>
          </p:spPr>
          <p:txBody>
            <a:bodyPr wrap="none" rtlCol="0">
              <a:spAutoFit/>
            </a:bodyPr>
            <a:lstStyle/>
            <a:p>
              <a:r>
                <a:rPr lang="en-GB" sz="900" dirty="0">
                  <a:solidFill>
                    <a:schemeClr val="bg1">
                      <a:lumMod val="85000"/>
                    </a:schemeClr>
                  </a:solidFill>
                  <a:latin typeface="Nunito" panose="02000503000000000000" pitchFamily="2" charset="77"/>
                </a:rPr>
                <a:t>© Wikimedia Commons</a:t>
              </a:r>
            </a:p>
          </p:txBody>
        </p:sp>
      </p:grpSp>
      <p:pic>
        <p:nvPicPr>
          <p:cNvPr id="21" name="Logo">
            <a:extLst>
              <a:ext uri="{FF2B5EF4-FFF2-40B4-BE49-F238E27FC236}">
                <a16:creationId xmlns:a16="http://schemas.microsoft.com/office/drawing/2014/main" id="{47FDB349-1FC1-9031-C3AD-230C8D11F5EA}"/>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886738" y="1"/>
            <a:ext cx="1305261" cy="1238856"/>
          </a:xfrm>
          <a:prstGeom prst="rect">
            <a:avLst/>
          </a:prstGeom>
        </p:spPr>
      </p:pic>
      <p:sp>
        <p:nvSpPr>
          <p:cNvPr id="8" name="Text ">
            <a:extLst>
              <a:ext uri="{FF2B5EF4-FFF2-40B4-BE49-F238E27FC236}">
                <a16:creationId xmlns:a16="http://schemas.microsoft.com/office/drawing/2014/main" id="{C633BB56-4882-ED8D-AA04-D1D2B18FC2C1}"/>
              </a:ext>
            </a:extLst>
          </p:cNvPr>
          <p:cNvSpPr txBox="1"/>
          <p:nvPr/>
        </p:nvSpPr>
        <p:spPr>
          <a:xfrm>
            <a:off x="5639546" y="2160841"/>
            <a:ext cx="6067762" cy="2000741"/>
          </a:xfrm>
          <a:prstGeom prst="rect">
            <a:avLst/>
          </a:prstGeom>
          <a:noFill/>
        </p:spPr>
        <p:txBody>
          <a:bodyPr wrap="square">
            <a:spAutoFit/>
          </a:bodyPr>
          <a:lstStyle/>
          <a:p>
            <a:pPr>
              <a:lnSpc>
                <a:spcPct val="150000"/>
              </a:lnSpc>
            </a:pPr>
            <a:r>
              <a:rPr lang="en-GB" sz="1200" dirty="0">
                <a:latin typeface="Comic Sans MS" panose="030F0702030302020204" pitchFamily="66" charset="0"/>
              </a:rPr>
              <a:t>In 1834, The Poor Law </a:t>
            </a:r>
            <a:br>
              <a:rPr lang="en-GB" sz="1200" dirty="0">
                <a:latin typeface="Comic Sans MS" panose="030F0702030302020204" pitchFamily="66" charset="0"/>
              </a:rPr>
            </a:br>
            <a:r>
              <a:rPr lang="en-GB" sz="1200" dirty="0">
                <a:latin typeface="Comic Sans MS" panose="030F0702030302020204" pitchFamily="66" charset="0"/>
              </a:rPr>
              <a:t>Amendment Act changed the </a:t>
            </a:r>
            <a:br>
              <a:rPr lang="en-GB" sz="1200" dirty="0">
                <a:latin typeface="Comic Sans MS" panose="030F0702030302020204" pitchFamily="66" charset="0"/>
              </a:rPr>
            </a:br>
            <a:r>
              <a:rPr lang="en-GB" sz="1200" dirty="0">
                <a:latin typeface="Comic Sans MS" panose="030F0702030302020204" pitchFamily="66" charset="0"/>
              </a:rPr>
              <a:t>system for giving support to those who </a:t>
            </a:r>
            <a:br>
              <a:rPr lang="en-GB" sz="1200" dirty="0">
                <a:latin typeface="Comic Sans MS" panose="030F0702030302020204" pitchFamily="66" charset="0"/>
              </a:rPr>
            </a:br>
            <a:r>
              <a:rPr lang="en-GB" sz="1200" dirty="0">
                <a:latin typeface="Comic Sans MS" panose="030F0702030302020204" pitchFamily="66" charset="0"/>
              </a:rPr>
              <a:t>could not support themselves - both able bodied poor (those who could work) or impotent poor (those who could not work because of their age or a disability). Union workhouses were designed to be a last resort. The rules were very strict and the conditions very harsh. The aim was to force the ‘able bodied’ poor to work.</a:t>
            </a:r>
          </a:p>
        </p:txBody>
      </p:sp>
      <p:sp>
        <p:nvSpPr>
          <p:cNvPr id="10" name="Text ">
            <a:extLst>
              <a:ext uri="{FF2B5EF4-FFF2-40B4-BE49-F238E27FC236}">
                <a16:creationId xmlns:a16="http://schemas.microsoft.com/office/drawing/2014/main" id="{CE30A95B-CFA8-E21E-3B1B-B4603DB21EDD}"/>
              </a:ext>
            </a:extLst>
          </p:cNvPr>
          <p:cNvSpPr txBox="1"/>
          <p:nvPr/>
        </p:nvSpPr>
        <p:spPr>
          <a:xfrm>
            <a:off x="5639546" y="4523235"/>
            <a:ext cx="6174273" cy="1446743"/>
          </a:xfrm>
          <a:prstGeom prst="rect">
            <a:avLst/>
          </a:prstGeom>
          <a:noFill/>
        </p:spPr>
        <p:txBody>
          <a:bodyPr wrap="square">
            <a:spAutoFit/>
          </a:bodyPr>
          <a:lstStyle/>
          <a:p>
            <a:pPr>
              <a:lnSpc>
                <a:spcPct val="150000"/>
              </a:lnSpc>
            </a:pPr>
            <a:r>
              <a:rPr lang="en-GB" sz="1200" dirty="0">
                <a:latin typeface="Comic Sans MS" panose="030F0702030302020204" pitchFamily="66" charset="0"/>
              </a:rPr>
              <a:t>Lincoln’s new Union Workhouse was built in 1838. Ordinary people hated and feared the Workhouse and there was great shame attached to having been in one. Workhouses were closed in 1929, though often the buildings became hospitals, homes or institutes for the disabled, elderly or children. Lincoln Workhouse was demolished in the 1980s.</a:t>
            </a:r>
          </a:p>
        </p:txBody>
      </p:sp>
      <p:grpSp>
        <p:nvGrpSpPr>
          <p:cNvPr id="12" name="Caption" descr="1908 Map of Lincoln showing position of Union Workhouse.&#10;">
            <a:extLst>
              <a:ext uri="{FF2B5EF4-FFF2-40B4-BE49-F238E27FC236}">
                <a16:creationId xmlns:a16="http://schemas.microsoft.com/office/drawing/2014/main" id="{CE3DD26C-4957-34FD-79C6-D4F3E5E3F0B1}"/>
              </a:ext>
            </a:extLst>
          </p:cNvPr>
          <p:cNvGrpSpPr/>
          <p:nvPr/>
        </p:nvGrpSpPr>
        <p:grpSpPr>
          <a:xfrm>
            <a:off x="357950" y="6174905"/>
            <a:ext cx="6007343" cy="355567"/>
            <a:chOff x="5215519" y="2500931"/>
            <a:chExt cx="6007343" cy="355567"/>
          </a:xfrm>
        </p:grpSpPr>
        <p:pic>
          <p:nvPicPr>
            <p:cNvPr id="13" name="Picture 12">
              <a:extLst>
                <a:ext uri="{FF2B5EF4-FFF2-40B4-BE49-F238E27FC236}">
                  <a16:creationId xmlns:a16="http://schemas.microsoft.com/office/drawing/2014/main" id="{77814773-DFBD-95E9-9305-5A7640894D93}"/>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5164822" y="2556928"/>
              <a:ext cx="350267" cy="248874"/>
            </a:xfrm>
            <a:prstGeom prst="rect">
              <a:avLst/>
            </a:prstGeom>
          </p:spPr>
        </p:pic>
        <p:sp>
          <p:nvSpPr>
            <p:cNvPr id="14" name="TextBox 13">
              <a:extLst>
                <a:ext uri="{FF2B5EF4-FFF2-40B4-BE49-F238E27FC236}">
                  <a16:creationId xmlns:a16="http://schemas.microsoft.com/office/drawing/2014/main" id="{96A22085-3100-7717-4547-465B5C062CF9}"/>
                </a:ext>
              </a:extLst>
            </p:cNvPr>
            <p:cNvSpPr txBox="1"/>
            <p:nvPr/>
          </p:nvSpPr>
          <p:spPr>
            <a:xfrm>
              <a:off x="5383356" y="2500931"/>
              <a:ext cx="5839506" cy="325089"/>
            </a:xfrm>
            <a:prstGeom prst="rect">
              <a:avLst/>
            </a:prstGeom>
            <a:noFill/>
          </p:spPr>
          <p:txBody>
            <a:bodyPr wrap="square">
              <a:spAutoFit/>
            </a:bodyPr>
            <a:lstStyle/>
            <a:p>
              <a:pPr>
                <a:lnSpc>
                  <a:spcPct val="150000"/>
                </a:lnSpc>
              </a:pPr>
              <a:r>
                <a:rPr lang="en-GB" sz="1100" b="1" dirty="0">
                  <a:latin typeface="Comic Sans MS" panose="030F0702030302020204" pitchFamily="66" charset="0"/>
                </a:rPr>
                <a:t>1908 Map of Lincoln showing position of Union Workhouse.</a:t>
              </a:r>
            </a:p>
          </p:txBody>
        </p:sp>
      </p:grpSp>
      <p:pic>
        <p:nvPicPr>
          <p:cNvPr id="22" name="Picture 21">
            <a:extLst>
              <a:ext uri="{FF2B5EF4-FFF2-40B4-BE49-F238E27FC236}">
                <a16:creationId xmlns:a16="http://schemas.microsoft.com/office/drawing/2014/main" id="{E8699632-574B-2126-4C68-29EED7908FCD}"/>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9703601" y="6174905"/>
            <a:ext cx="2225964" cy="444024"/>
          </a:xfrm>
          <a:prstGeom prst="rect">
            <a:avLst/>
          </a:prstGeom>
        </p:spPr>
      </p:pic>
    </p:spTree>
    <p:extLst>
      <p:ext uri="{BB962C8B-B14F-4D97-AF65-F5344CB8AC3E}">
        <p14:creationId xmlns:p14="http://schemas.microsoft.com/office/powerpoint/2010/main" val="2367900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1000"/>
                                        <p:tgtEl>
                                          <p:spTgt spid="8">
                                            <p:txEl>
                                              <p:pRg st="0" end="0"/>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par>
                                <p:cTn id="15" presetID="10"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10">
                                            <p:txEl>
                                              <p:pRg st="0" end="0"/>
                                            </p:txEl>
                                          </p:spTgt>
                                        </p:tgtEl>
                                        <p:attrNameLst>
                                          <p:attrName>style.visibility</p:attrName>
                                        </p:attrNameLst>
                                      </p:cBhvr>
                                      <p:to>
                                        <p:strVal val="visible"/>
                                      </p:to>
                                    </p:set>
                                    <p:animEffect transition="in" filter="fade">
                                      <p:cBhvr>
                                        <p:cTn id="21" dur="1000"/>
                                        <p:tgtEl>
                                          <p:spTgt spid="10">
                                            <p:txEl>
                                              <p:pRg st="0" end="0"/>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par>
                                <p:cTn id="25" presetID="10" presetClass="entr" presetSubtype="0"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P spid="10"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7C9866D-DC4B-8832-7874-6587CC036C9B}"/>
            </a:ext>
          </a:extLst>
        </p:cNvPr>
        <p:cNvGrpSpPr/>
        <p:nvPr/>
      </p:nvGrpSpPr>
      <p:grpSpPr>
        <a:xfrm>
          <a:off x="0" y="0"/>
          <a:ext cx="0" cy="0"/>
          <a:chOff x="0" y="0"/>
          <a:chExt cx="0" cy="0"/>
        </a:xfrm>
      </p:grpSpPr>
      <p:sp>
        <p:nvSpPr>
          <p:cNvPr id="20" name="Title 19">
            <a:extLst>
              <a:ext uri="{FF2B5EF4-FFF2-40B4-BE49-F238E27FC236}">
                <a16:creationId xmlns:a16="http://schemas.microsoft.com/office/drawing/2014/main" id="{AF42AC6F-2058-BB15-4615-FFC8EFE89A21}"/>
              </a:ext>
            </a:extLst>
          </p:cNvPr>
          <p:cNvSpPr>
            <a:spLocks noGrp="1"/>
          </p:cNvSpPr>
          <p:nvPr>
            <p:ph type="title"/>
          </p:nvPr>
        </p:nvSpPr>
        <p:spPr>
          <a:xfrm>
            <a:off x="991689" y="-1455914"/>
            <a:ext cx="10515600" cy="1325563"/>
          </a:xfrm>
        </p:spPr>
        <p:txBody>
          <a:bodyPr/>
          <a:lstStyle/>
          <a:p>
            <a:r>
              <a:rPr lang="en-US" dirty="0"/>
              <a:t>World War 1</a:t>
            </a:r>
          </a:p>
        </p:txBody>
      </p:sp>
      <p:sp>
        <p:nvSpPr>
          <p:cNvPr id="6" name="Slide Question">
            <a:extLst>
              <a:ext uri="{FF2B5EF4-FFF2-40B4-BE49-F238E27FC236}">
                <a16:creationId xmlns:a16="http://schemas.microsoft.com/office/drawing/2014/main" id="{AB1C1BE0-EFB9-5090-EC48-F630ECC26ED1}"/>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two world wars affect Lincoln?</a:t>
            </a:r>
          </a:p>
        </p:txBody>
      </p:sp>
      <p:sp>
        <p:nvSpPr>
          <p:cNvPr id="7" name="Title">
            <a:extLst>
              <a:ext uri="{FF2B5EF4-FFF2-40B4-BE49-F238E27FC236}">
                <a16:creationId xmlns:a16="http://schemas.microsoft.com/office/drawing/2014/main" id="{9B922927-9738-8C22-0B29-42EFF6ECB702}"/>
              </a:ext>
            </a:extLst>
          </p:cNvPr>
          <p:cNvSpPr txBox="1">
            <a:spLocks/>
          </p:cNvSpPr>
          <p:nvPr/>
        </p:nvSpPr>
        <p:spPr>
          <a:xfrm>
            <a:off x="420172" y="500963"/>
            <a:ext cx="757469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600" dirty="0">
                <a:ln w="12700">
                  <a:noFill/>
                </a:ln>
                <a:latin typeface="Superclarendon Rg" panose="02060605060000020003" pitchFamily="18" charset="77"/>
              </a:rPr>
              <a:t>World War 1 </a:t>
            </a:r>
          </a:p>
        </p:txBody>
      </p:sp>
      <p:grpSp>
        <p:nvGrpSpPr>
          <p:cNvPr id="19" name="Group 18" descr="Archduke Franz Ferdinand&#10;">
            <a:extLst>
              <a:ext uri="{FF2B5EF4-FFF2-40B4-BE49-F238E27FC236}">
                <a16:creationId xmlns:a16="http://schemas.microsoft.com/office/drawing/2014/main" id="{4550D398-B727-C4EA-AB21-C4BFC44287C8}"/>
              </a:ext>
            </a:extLst>
          </p:cNvPr>
          <p:cNvGrpSpPr/>
          <p:nvPr/>
        </p:nvGrpSpPr>
        <p:grpSpPr>
          <a:xfrm>
            <a:off x="8143057" y="304398"/>
            <a:ext cx="3820663" cy="482600"/>
            <a:chOff x="8371337" y="273030"/>
            <a:chExt cx="3820663" cy="482600"/>
          </a:xfrm>
        </p:grpSpPr>
        <p:sp>
          <p:nvSpPr>
            <p:cNvPr id="17" name="TextBox 16">
              <a:extLst>
                <a:ext uri="{FF2B5EF4-FFF2-40B4-BE49-F238E27FC236}">
                  <a16:creationId xmlns:a16="http://schemas.microsoft.com/office/drawing/2014/main" id="{DEBE4574-AE0A-C723-8B42-48C7DD6B2ED6}"/>
                </a:ext>
              </a:extLst>
            </p:cNvPr>
            <p:cNvSpPr txBox="1"/>
            <p:nvPr/>
          </p:nvSpPr>
          <p:spPr>
            <a:xfrm>
              <a:off x="8714237" y="288920"/>
              <a:ext cx="3477763" cy="388568"/>
            </a:xfrm>
            <a:prstGeom prst="rect">
              <a:avLst/>
            </a:prstGeom>
            <a:noFill/>
          </p:spPr>
          <p:txBody>
            <a:bodyPr wrap="square">
              <a:spAutoFit/>
            </a:bodyPr>
            <a:lstStyle/>
            <a:p>
              <a:pPr>
                <a:lnSpc>
                  <a:spcPct val="150000"/>
                </a:lnSpc>
              </a:pPr>
              <a:r>
                <a:rPr lang="en-GB" sz="1400" b="1" dirty="0">
                  <a:solidFill>
                    <a:schemeClr val="bg1"/>
                  </a:solidFill>
                  <a:latin typeface="Comic Sans MS" panose="030F0702030302020204" pitchFamily="66" charset="0"/>
                </a:rPr>
                <a:t>Archduke Franz Ferdinand</a:t>
              </a:r>
            </a:p>
          </p:txBody>
        </p:sp>
        <p:pic>
          <p:nvPicPr>
            <p:cNvPr id="18" name="Picture 17" descr="A white drop of water&#10;&#10;Description automatically generated">
              <a:extLst>
                <a:ext uri="{FF2B5EF4-FFF2-40B4-BE49-F238E27FC236}">
                  <a16:creationId xmlns:a16="http://schemas.microsoft.com/office/drawing/2014/main" id="{E12BF741-5BD0-E37B-D8B5-92207B66A53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5400000">
              <a:off x="8301487" y="342880"/>
              <a:ext cx="482600" cy="342900"/>
            </a:xfrm>
            <a:prstGeom prst="rect">
              <a:avLst/>
            </a:prstGeom>
          </p:spPr>
        </p:pic>
      </p:grpSp>
      <p:sp>
        <p:nvSpPr>
          <p:cNvPr id="8" name="Text ">
            <a:extLst>
              <a:ext uri="{FF2B5EF4-FFF2-40B4-BE49-F238E27FC236}">
                <a16:creationId xmlns:a16="http://schemas.microsoft.com/office/drawing/2014/main" id="{8CEF9348-3B34-84B1-0BE6-DF4D4ED35DBD}"/>
              </a:ext>
            </a:extLst>
          </p:cNvPr>
          <p:cNvSpPr txBox="1"/>
          <p:nvPr/>
        </p:nvSpPr>
        <p:spPr>
          <a:xfrm>
            <a:off x="420172" y="1240368"/>
            <a:ext cx="7033744" cy="3924344"/>
          </a:xfrm>
          <a:prstGeom prst="rect">
            <a:avLst/>
          </a:prstGeom>
          <a:noFill/>
        </p:spPr>
        <p:txBody>
          <a:bodyPr wrap="square">
            <a:spAutoFit/>
          </a:bodyPr>
          <a:lstStyle/>
          <a:p>
            <a:pPr>
              <a:lnSpc>
                <a:spcPct val="150000"/>
              </a:lnSpc>
            </a:pPr>
            <a:r>
              <a:rPr lang="en-GB" dirty="0">
                <a:latin typeface="Comic Sans MS" panose="030F0702030302020204" pitchFamily="66" charset="0"/>
              </a:rPr>
              <a:t>In the early 1900s, tensions in Europe were high as many countries competed with one another for power. </a:t>
            </a:r>
          </a:p>
          <a:p>
            <a:endParaRPr lang="en-GB" dirty="0">
              <a:latin typeface="Comic Sans MS" panose="030F0702030302020204" pitchFamily="66" charset="0"/>
            </a:endParaRPr>
          </a:p>
          <a:p>
            <a:pPr>
              <a:lnSpc>
                <a:spcPct val="150000"/>
              </a:lnSpc>
            </a:pPr>
            <a:r>
              <a:rPr lang="en-GB" dirty="0">
                <a:latin typeface="Comic Sans MS" panose="030F0702030302020204" pitchFamily="66" charset="0"/>
              </a:rPr>
              <a:t>On the 28th of June 1914, the heir to the Austro-Hungarian Empire, Archduke Franz Ferdinand, was assassinated. </a:t>
            </a:r>
          </a:p>
          <a:p>
            <a:endParaRPr lang="en-GB" dirty="0">
              <a:latin typeface="Comic Sans MS" panose="030F0702030302020204" pitchFamily="66" charset="0"/>
            </a:endParaRPr>
          </a:p>
          <a:p>
            <a:pPr>
              <a:lnSpc>
                <a:spcPct val="150000"/>
              </a:lnSpc>
            </a:pPr>
            <a:r>
              <a:rPr lang="en-GB" dirty="0">
                <a:latin typeface="Comic Sans MS" panose="030F0702030302020204" pitchFamily="66" charset="0"/>
              </a:rPr>
              <a:t>This event sparked a chain reaction of conflicts. Austria-Hungary blamed Serbia for the assassination and declared war on them. Soon, other countries joined in to support their allies, and the war quickly spread.</a:t>
            </a:r>
          </a:p>
        </p:txBody>
      </p:sp>
      <p:pic>
        <p:nvPicPr>
          <p:cNvPr id="9" name="Logo">
            <a:extLst>
              <a:ext uri="{FF2B5EF4-FFF2-40B4-BE49-F238E27FC236}">
                <a16:creationId xmlns:a16="http://schemas.microsoft.com/office/drawing/2014/main" id="{64D3EC96-BF8F-A74B-E03E-B777C8D5807C}"/>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822578" y="5558247"/>
            <a:ext cx="1369422" cy="1299753"/>
          </a:xfrm>
          <a:prstGeom prst="rect">
            <a:avLst/>
          </a:prstGeom>
        </p:spPr>
      </p:pic>
      <p:pic>
        <p:nvPicPr>
          <p:cNvPr id="2" name="Picture 1">
            <a:extLst>
              <a:ext uri="{FF2B5EF4-FFF2-40B4-BE49-F238E27FC236}">
                <a16:creationId xmlns:a16="http://schemas.microsoft.com/office/drawing/2014/main" id="{7B480495-48F1-3F4D-AA8D-70800DCD393D}"/>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5227952" y="6135025"/>
            <a:ext cx="2225964" cy="444024"/>
          </a:xfrm>
          <a:prstGeom prst="rect">
            <a:avLst/>
          </a:prstGeom>
        </p:spPr>
      </p:pic>
      <p:sp>
        <p:nvSpPr>
          <p:cNvPr id="5" name="TextBox 4">
            <a:extLst>
              <a:ext uri="{FF2B5EF4-FFF2-40B4-BE49-F238E27FC236}">
                <a16:creationId xmlns:a16="http://schemas.microsoft.com/office/drawing/2014/main" id="{145FB55C-0722-818B-9D19-FDA0C4B98283}"/>
              </a:ext>
            </a:extLst>
          </p:cNvPr>
          <p:cNvSpPr txBox="1"/>
          <p:nvPr/>
        </p:nvSpPr>
        <p:spPr>
          <a:xfrm rot="5400000">
            <a:off x="10082849" y="2460087"/>
            <a:ext cx="3320206" cy="230832"/>
          </a:xfrm>
          <a:prstGeom prst="rect">
            <a:avLst/>
          </a:prstGeom>
          <a:noFill/>
        </p:spPr>
        <p:txBody>
          <a:bodyPr wrap="square">
            <a:spAutoFit/>
          </a:bodyPr>
          <a:lstStyle/>
          <a:p>
            <a:r>
              <a:rPr lang="en-GB" sz="900" b="0" i="0" dirty="0">
                <a:solidFill>
                  <a:schemeClr val="bg2">
                    <a:lumMod val="75000"/>
                  </a:schemeClr>
                </a:solidFill>
                <a:effectLst/>
                <a:latin typeface="Nunito" panose="02000503000000000000" pitchFamily="2" charset="77"/>
              </a:rPr>
              <a:t>© Public Domain from Wikimedia Commons</a:t>
            </a:r>
            <a:endParaRPr lang="en-GB" sz="900" dirty="0">
              <a:solidFill>
                <a:schemeClr val="bg2">
                  <a:lumMod val="75000"/>
                </a:schemeClr>
              </a:solidFill>
              <a:latin typeface="Nunito" panose="02000503000000000000" pitchFamily="2" charset="77"/>
            </a:endParaRPr>
          </a:p>
        </p:txBody>
      </p:sp>
      <p:sp>
        <p:nvSpPr>
          <p:cNvPr id="3" name="Rectangle 2" descr="A black and white photo of Archduke Franz Ferdinand&#10;">
            <a:extLst>
              <a:ext uri="{FF2B5EF4-FFF2-40B4-BE49-F238E27FC236}">
                <a16:creationId xmlns:a16="http://schemas.microsoft.com/office/drawing/2014/main" id="{D09E74DD-84D4-D3E4-EBDB-B95B19A9E45F}"/>
              </a:ext>
            </a:extLst>
          </p:cNvPr>
          <p:cNvSpPr/>
          <p:nvPr/>
        </p:nvSpPr>
        <p:spPr>
          <a:xfrm>
            <a:off x="7680960" y="273030"/>
            <a:ext cx="4282760" cy="630601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71175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1000"/>
                                        <p:tgtEl>
                                          <p:spTgt spid="8">
                                            <p:txEl>
                                              <p:pRg st="0" end="0"/>
                                            </p:txEl>
                                          </p:spTgt>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1000"/>
                                        <p:tgtEl>
                                          <p:spTgt spid="8">
                                            <p:txEl>
                                              <p:pRg st="2" end="2"/>
                                            </p:txEl>
                                          </p:spTgt>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Effect transition="in" filter="fade">
                                      <p:cBhvr>
                                        <p:cTn id="19" dur="10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F86735B-4C5E-B534-5256-EFBB2906DAC5}"/>
            </a:ext>
          </a:extLst>
        </p:cNvPr>
        <p:cNvGrpSpPr/>
        <p:nvPr/>
      </p:nvGrpSpPr>
      <p:grpSpPr>
        <a:xfrm>
          <a:off x="0" y="0"/>
          <a:ext cx="0" cy="0"/>
          <a:chOff x="0" y="0"/>
          <a:chExt cx="0" cy="0"/>
        </a:xfrm>
      </p:grpSpPr>
      <p:sp>
        <p:nvSpPr>
          <p:cNvPr id="18" name="Title 17">
            <a:extLst>
              <a:ext uri="{FF2B5EF4-FFF2-40B4-BE49-F238E27FC236}">
                <a16:creationId xmlns:a16="http://schemas.microsoft.com/office/drawing/2014/main" id="{34E08052-7C26-B7D2-6F44-5A7259F871B7}"/>
              </a:ext>
            </a:extLst>
          </p:cNvPr>
          <p:cNvSpPr>
            <a:spLocks noGrp="1"/>
          </p:cNvSpPr>
          <p:nvPr>
            <p:ph type="title"/>
          </p:nvPr>
        </p:nvSpPr>
        <p:spPr>
          <a:xfrm>
            <a:off x="929401" y="-1737662"/>
            <a:ext cx="10515600" cy="1325563"/>
          </a:xfrm>
        </p:spPr>
        <p:txBody>
          <a:bodyPr/>
          <a:lstStyle/>
          <a:p>
            <a:r>
              <a:rPr lang="en-US" dirty="0"/>
              <a:t>What was world war 1?</a:t>
            </a:r>
          </a:p>
        </p:txBody>
      </p:sp>
      <p:sp>
        <p:nvSpPr>
          <p:cNvPr id="2" name="Slide Question">
            <a:extLst>
              <a:ext uri="{FF2B5EF4-FFF2-40B4-BE49-F238E27FC236}">
                <a16:creationId xmlns:a16="http://schemas.microsoft.com/office/drawing/2014/main" id="{468DE00F-1891-59C6-7ADD-4842F54393BB}"/>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two world wars affect Lincoln?</a:t>
            </a:r>
          </a:p>
        </p:txBody>
      </p:sp>
      <p:pic>
        <p:nvPicPr>
          <p:cNvPr id="16" name="Picture 15">
            <a:extLst>
              <a:ext uri="{FF2B5EF4-FFF2-40B4-BE49-F238E27FC236}">
                <a16:creationId xmlns:a16="http://schemas.microsoft.com/office/drawing/2014/main" id="{BB687E4F-DA3E-75AA-23E6-A44BDCD35665}"/>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9628510" y="297372"/>
            <a:ext cx="2225964" cy="444024"/>
          </a:xfrm>
          <a:prstGeom prst="rect">
            <a:avLst/>
          </a:prstGeom>
        </p:spPr>
      </p:pic>
      <p:sp>
        <p:nvSpPr>
          <p:cNvPr id="7" name="Title">
            <a:extLst>
              <a:ext uri="{FF2B5EF4-FFF2-40B4-BE49-F238E27FC236}">
                <a16:creationId xmlns:a16="http://schemas.microsoft.com/office/drawing/2014/main" id="{EF29D91F-C0A2-7840-3D1F-20A4831F945C}"/>
              </a:ext>
            </a:extLst>
          </p:cNvPr>
          <p:cNvSpPr txBox="1">
            <a:spLocks/>
          </p:cNvSpPr>
          <p:nvPr/>
        </p:nvSpPr>
        <p:spPr>
          <a:xfrm>
            <a:off x="341846" y="203992"/>
            <a:ext cx="10895390" cy="90095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5000" b="0" i="0" u="none" strike="noStrike" kern="1200" cap="none" spc="0" normalizeH="0" baseline="0" noProof="0" dirty="0">
                <a:ln w="12700">
                  <a:noFill/>
                </a:ln>
                <a:solidFill>
                  <a:schemeClr val="tx1"/>
                </a:solidFill>
                <a:effectLst/>
                <a:uLnTx/>
                <a:uFillTx/>
                <a:latin typeface="Superclarendon Rg" panose="02060605060000020003" pitchFamily="18" charset="77"/>
                <a:ea typeface="+mj-ea"/>
                <a:cs typeface="+mj-cs"/>
              </a:rPr>
              <a:t>What was World War 1?</a:t>
            </a:r>
          </a:p>
        </p:txBody>
      </p:sp>
      <p:grpSp>
        <p:nvGrpSpPr>
          <p:cNvPr id="3" name="Group 2" descr="A photograph of a news paper reporting that 'Great Britain Declares War on Germany'.">
            <a:extLst>
              <a:ext uri="{FF2B5EF4-FFF2-40B4-BE49-F238E27FC236}">
                <a16:creationId xmlns:a16="http://schemas.microsoft.com/office/drawing/2014/main" id="{9BD1812F-410D-9FD9-B417-70F048E15390}"/>
              </a:ext>
            </a:extLst>
          </p:cNvPr>
          <p:cNvGrpSpPr/>
          <p:nvPr/>
        </p:nvGrpSpPr>
        <p:grpSpPr>
          <a:xfrm rot="21268626">
            <a:off x="1073852" y="1403958"/>
            <a:ext cx="3307447" cy="3842976"/>
            <a:chOff x="550325" y="555982"/>
            <a:chExt cx="3441893" cy="3844195"/>
          </a:xfrm>
        </p:grpSpPr>
        <p:pic>
          <p:nvPicPr>
            <p:cNvPr id="5" name="Picture 4">
              <a:extLst>
                <a:ext uri="{FF2B5EF4-FFF2-40B4-BE49-F238E27FC236}">
                  <a16:creationId xmlns:a16="http://schemas.microsoft.com/office/drawing/2014/main" id="{6609595F-330D-C84B-ECA1-923DD1A3CD3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84621" y="555982"/>
              <a:ext cx="3407597" cy="3844195"/>
            </a:xfrm>
            <a:prstGeom prst="rect">
              <a:avLst/>
            </a:prstGeom>
            <a:ln w="28575">
              <a:solidFill>
                <a:schemeClr val="tx1"/>
              </a:solidFill>
            </a:ln>
          </p:spPr>
        </p:pic>
        <p:sp>
          <p:nvSpPr>
            <p:cNvPr id="10" name="TextBox 9">
              <a:extLst>
                <a:ext uri="{FF2B5EF4-FFF2-40B4-BE49-F238E27FC236}">
                  <a16:creationId xmlns:a16="http://schemas.microsoft.com/office/drawing/2014/main" id="{011A7530-8AF2-5D77-B1B9-E901E89738EA}"/>
                </a:ext>
              </a:extLst>
            </p:cNvPr>
            <p:cNvSpPr txBox="1"/>
            <p:nvPr/>
          </p:nvSpPr>
          <p:spPr>
            <a:xfrm>
              <a:off x="550325" y="4117093"/>
              <a:ext cx="3065163" cy="272016"/>
            </a:xfrm>
            <a:prstGeom prst="rect">
              <a:avLst/>
            </a:prstGeom>
            <a:noFill/>
          </p:spPr>
          <p:txBody>
            <a:bodyPr wrap="square">
              <a:spAutoFit/>
            </a:bodyPr>
            <a:lstStyle/>
            <a:p>
              <a:r>
                <a:rPr lang="en-GB" sz="900" b="0" i="0" dirty="0">
                  <a:effectLst/>
                  <a:latin typeface="Nunito" panose="02000503000000000000" pitchFamily="2" charset="77"/>
                </a:rPr>
                <a:t>© Public Domain from Wikimedia Commons</a:t>
              </a:r>
              <a:endParaRPr lang="en-GB" sz="900" dirty="0">
                <a:latin typeface="Nunito" panose="02000503000000000000" pitchFamily="2" charset="77"/>
              </a:endParaRPr>
            </a:p>
          </p:txBody>
        </p:sp>
      </p:grpSp>
      <p:sp>
        <p:nvSpPr>
          <p:cNvPr id="8" name="Text ">
            <a:extLst>
              <a:ext uri="{FF2B5EF4-FFF2-40B4-BE49-F238E27FC236}">
                <a16:creationId xmlns:a16="http://schemas.microsoft.com/office/drawing/2014/main" id="{CA0A352E-0CFB-2204-BA45-35D664A4DE7A}"/>
              </a:ext>
            </a:extLst>
          </p:cNvPr>
          <p:cNvSpPr txBox="1"/>
          <p:nvPr/>
        </p:nvSpPr>
        <p:spPr>
          <a:xfrm>
            <a:off x="5069541" y="1260777"/>
            <a:ext cx="6647235" cy="3934603"/>
          </a:xfrm>
          <a:prstGeom prst="rect">
            <a:avLst/>
          </a:prstGeom>
          <a:noFill/>
        </p:spPr>
        <p:txBody>
          <a:bodyPr wrap="square">
            <a:spAutoFit/>
          </a:bodyPr>
          <a:lstStyle/>
          <a:p>
            <a:pPr>
              <a:lnSpc>
                <a:spcPct val="150000"/>
              </a:lnSpc>
            </a:pPr>
            <a:r>
              <a:rPr lang="en-GB" sz="1400" dirty="0">
                <a:latin typeface="Comic Sans MS" panose="030F0702030302020204" pitchFamily="66" charset="0"/>
              </a:rPr>
              <a:t>World War 1, as it later came to be known, involved many countries from different parts of the world. The two sides were called the Allies and the Central Powers.</a:t>
            </a:r>
          </a:p>
          <a:p>
            <a:endParaRPr lang="en-GB" sz="1400" dirty="0">
              <a:latin typeface="Comic Sans MS" panose="030F0702030302020204" pitchFamily="66" charset="0"/>
            </a:endParaRPr>
          </a:p>
          <a:p>
            <a:pPr>
              <a:lnSpc>
                <a:spcPct val="150000"/>
              </a:lnSpc>
            </a:pPr>
            <a:r>
              <a:rPr lang="en-GB" sz="1400" dirty="0">
                <a:latin typeface="Comic Sans MS" panose="030F0702030302020204" pitchFamily="66" charset="0"/>
              </a:rPr>
              <a:t>The Allies included countries such as Britain, France, Russia, and later, the United States. </a:t>
            </a:r>
          </a:p>
          <a:p>
            <a:endParaRPr lang="en-GB" sz="1400" dirty="0">
              <a:latin typeface="Comic Sans MS" panose="030F0702030302020204" pitchFamily="66" charset="0"/>
            </a:endParaRPr>
          </a:p>
          <a:p>
            <a:pPr>
              <a:lnSpc>
                <a:spcPct val="150000"/>
              </a:lnSpc>
            </a:pPr>
            <a:r>
              <a:rPr lang="en-GB" sz="1400" dirty="0">
                <a:latin typeface="Comic Sans MS" panose="030F0702030302020204" pitchFamily="66" charset="0"/>
              </a:rPr>
              <a:t>They fought against the Central Powers, which included Germany, Austria-Hungary, and the Ottoman Empire (present-day Turkey).</a:t>
            </a:r>
          </a:p>
          <a:p>
            <a:endParaRPr lang="en-GB" sz="1400" dirty="0">
              <a:latin typeface="Comic Sans MS" panose="030F0702030302020204" pitchFamily="66" charset="0"/>
            </a:endParaRPr>
          </a:p>
          <a:p>
            <a:pPr>
              <a:lnSpc>
                <a:spcPct val="150000"/>
              </a:lnSpc>
            </a:pPr>
            <a:r>
              <a:rPr lang="en-GB" sz="1400" dirty="0">
                <a:latin typeface="Comic Sans MS" panose="030F0702030302020204" pitchFamily="66" charset="0"/>
              </a:rPr>
              <a:t>It's important to remember that World War 1 was not just fought in Europe. Battles also took place in other parts of the world, such as Africa, the Middle East, and even at sea.</a:t>
            </a:r>
          </a:p>
        </p:txBody>
      </p:sp>
      <p:pic>
        <p:nvPicPr>
          <p:cNvPr id="15" name="Picture 14" descr="World War 1 timeline from AD 1910 to AD 1922.">
            <a:extLst>
              <a:ext uri="{FF2B5EF4-FFF2-40B4-BE49-F238E27FC236}">
                <a16:creationId xmlns:a16="http://schemas.microsoft.com/office/drawing/2014/main" id="{F7F7E847-9183-681B-E9F6-56E001AD8910}"/>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0" y="5522469"/>
            <a:ext cx="12193280" cy="1210235"/>
          </a:xfrm>
          <a:prstGeom prst="rect">
            <a:avLst/>
          </a:prstGeom>
        </p:spPr>
      </p:pic>
      <p:pic>
        <p:nvPicPr>
          <p:cNvPr id="9" name="Logo">
            <a:extLst>
              <a:ext uri="{FF2B5EF4-FFF2-40B4-BE49-F238E27FC236}">
                <a16:creationId xmlns:a16="http://schemas.microsoft.com/office/drawing/2014/main" id="{738C151C-DED5-9223-A88F-2712BCA0F3D6}"/>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822578" y="5558247"/>
            <a:ext cx="1369422" cy="1299753"/>
          </a:xfrm>
          <a:prstGeom prst="rect">
            <a:avLst/>
          </a:prstGeom>
        </p:spPr>
      </p:pic>
    </p:spTree>
    <p:extLst>
      <p:ext uri="{BB962C8B-B14F-4D97-AF65-F5344CB8AC3E}">
        <p14:creationId xmlns:p14="http://schemas.microsoft.com/office/powerpoint/2010/main" val="1954917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35"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style.rotation</p:attrName>
                                        </p:attrNameLst>
                                      </p:cBhvr>
                                      <p:tavLst>
                                        <p:tav tm="0">
                                          <p:val>
                                            <p:fltVal val="720"/>
                                          </p:val>
                                        </p:tav>
                                        <p:tav tm="100000">
                                          <p:val>
                                            <p:fltVal val="0"/>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ppt_w</p:attrName>
                                        </p:attrNameLst>
                                      </p:cBhvr>
                                      <p:tavLst>
                                        <p:tav tm="0">
                                          <p:val>
                                            <p:fltVal val="0"/>
                                          </p:val>
                                        </p:tav>
                                        <p:tav tm="100000">
                                          <p:val>
                                            <p:strVal val="#ppt_w"/>
                                          </p:val>
                                        </p:tav>
                                      </p:tavLst>
                                    </p:anim>
                                  </p:childTnLst>
                                </p:cTn>
                              </p:par>
                            </p:childTnLst>
                          </p:cTn>
                        </p:par>
                        <p:par>
                          <p:cTn id="15" fill="hold">
                            <p:stCondLst>
                              <p:cond delay="2000"/>
                            </p:stCondLst>
                            <p:childTnLst>
                              <p:par>
                                <p:cTn id="16" presetID="10" presetClass="entr" presetSubtype="0" fill="hold" grpId="0" nodeType="afterEffect">
                                  <p:stCondLst>
                                    <p:cond delay="0"/>
                                  </p:stCondLst>
                                  <p:childTnLst>
                                    <p:set>
                                      <p:cBhvr>
                                        <p:cTn id="17" dur="1" fill="hold">
                                          <p:stCondLst>
                                            <p:cond delay="0"/>
                                          </p:stCondLst>
                                        </p:cTn>
                                        <p:tgtEl>
                                          <p:spTgt spid="8">
                                            <p:txEl>
                                              <p:pRg st="0" end="0"/>
                                            </p:txEl>
                                          </p:spTgt>
                                        </p:tgtEl>
                                        <p:attrNameLst>
                                          <p:attrName>style.visibility</p:attrName>
                                        </p:attrNameLst>
                                      </p:cBhvr>
                                      <p:to>
                                        <p:strVal val="visible"/>
                                      </p:to>
                                    </p:set>
                                    <p:animEffect transition="in" filter="fade">
                                      <p:cBhvr>
                                        <p:cTn id="18" dur="1000"/>
                                        <p:tgtEl>
                                          <p:spTgt spid="8">
                                            <p:txEl>
                                              <p:pRg st="0" end="0"/>
                                            </p:txEl>
                                          </p:spTgt>
                                        </p:tgtEl>
                                      </p:cBhvr>
                                    </p:animEffect>
                                  </p:childTnLst>
                                </p:cTn>
                              </p:par>
                            </p:childTnLst>
                          </p:cTn>
                        </p:par>
                        <p:par>
                          <p:cTn id="19" fill="hold">
                            <p:stCondLst>
                              <p:cond delay="3000"/>
                            </p:stCondLst>
                            <p:childTnLst>
                              <p:par>
                                <p:cTn id="20" presetID="10" presetClass="entr" presetSubtype="0" fill="hold" grpId="0" nodeType="afterEffect">
                                  <p:stCondLst>
                                    <p:cond delay="0"/>
                                  </p:stCondLst>
                                  <p:childTnLst>
                                    <p:set>
                                      <p:cBhvr>
                                        <p:cTn id="21" dur="1" fill="hold">
                                          <p:stCondLst>
                                            <p:cond delay="0"/>
                                          </p:stCondLst>
                                        </p:cTn>
                                        <p:tgtEl>
                                          <p:spTgt spid="8">
                                            <p:txEl>
                                              <p:pRg st="2" end="2"/>
                                            </p:txEl>
                                          </p:spTgt>
                                        </p:tgtEl>
                                        <p:attrNameLst>
                                          <p:attrName>style.visibility</p:attrName>
                                        </p:attrNameLst>
                                      </p:cBhvr>
                                      <p:to>
                                        <p:strVal val="visible"/>
                                      </p:to>
                                    </p:set>
                                    <p:animEffect transition="in" filter="fade">
                                      <p:cBhvr>
                                        <p:cTn id="22" dur="1000"/>
                                        <p:tgtEl>
                                          <p:spTgt spid="8">
                                            <p:txEl>
                                              <p:pRg st="2" end="2"/>
                                            </p:txEl>
                                          </p:spTgt>
                                        </p:tgtEl>
                                      </p:cBhvr>
                                    </p:animEffect>
                                  </p:childTnLst>
                                </p:cTn>
                              </p:par>
                            </p:childTnLst>
                          </p:cTn>
                        </p:par>
                        <p:par>
                          <p:cTn id="23" fill="hold">
                            <p:stCondLst>
                              <p:cond delay="4000"/>
                            </p:stCondLst>
                            <p:childTnLst>
                              <p:par>
                                <p:cTn id="24" presetID="10" presetClass="entr" presetSubtype="0" fill="hold" grpId="0" nodeType="afterEffect">
                                  <p:stCondLst>
                                    <p:cond delay="0"/>
                                  </p:stCondLst>
                                  <p:childTnLst>
                                    <p:set>
                                      <p:cBhvr>
                                        <p:cTn id="25" dur="1" fill="hold">
                                          <p:stCondLst>
                                            <p:cond delay="0"/>
                                          </p:stCondLst>
                                        </p:cTn>
                                        <p:tgtEl>
                                          <p:spTgt spid="8">
                                            <p:txEl>
                                              <p:pRg st="4" end="4"/>
                                            </p:txEl>
                                          </p:spTgt>
                                        </p:tgtEl>
                                        <p:attrNameLst>
                                          <p:attrName>style.visibility</p:attrName>
                                        </p:attrNameLst>
                                      </p:cBhvr>
                                      <p:to>
                                        <p:strVal val="visible"/>
                                      </p:to>
                                    </p:set>
                                    <p:animEffect transition="in" filter="fade">
                                      <p:cBhvr>
                                        <p:cTn id="26" dur="1000"/>
                                        <p:tgtEl>
                                          <p:spTgt spid="8">
                                            <p:txEl>
                                              <p:pRg st="4" end="4"/>
                                            </p:txEl>
                                          </p:spTgt>
                                        </p:tgtEl>
                                      </p:cBhvr>
                                    </p:animEffect>
                                  </p:childTnLst>
                                </p:cTn>
                              </p:par>
                            </p:childTnLst>
                          </p:cTn>
                        </p:par>
                        <p:par>
                          <p:cTn id="27" fill="hold">
                            <p:stCondLst>
                              <p:cond delay="5000"/>
                            </p:stCondLst>
                            <p:childTnLst>
                              <p:par>
                                <p:cTn id="28" presetID="10" presetClass="entr" presetSubtype="0" fill="hold" grpId="0" nodeType="afterEffect">
                                  <p:stCondLst>
                                    <p:cond delay="0"/>
                                  </p:stCondLst>
                                  <p:childTnLst>
                                    <p:set>
                                      <p:cBhvr>
                                        <p:cTn id="29" dur="1" fill="hold">
                                          <p:stCondLst>
                                            <p:cond delay="0"/>
                                          </p:stCondLst>
                                        </p:cTn>
                                        <p:tgtEl>
                                          <p:spTgt spid="8">
                                            <p:txEl>
                                              <p:pRg st="6" end="6"/>
                                            </p:txEl>
                                          </p:spTgt>
                                        </p:tgtEl>
                                        <p:attrNameLst>
                                          <p:attrName>style.visibility</p:attrName>
                                        </p:attrNameLst>
                                      </p:cBhvr>
                                      <p:to>
                                        <p:strVal val="visible"/>
                                      </p:to>
                                    </p:set>
                                    <p:animEffect transition="in" filter="fade">
                                      <p:cBhvr>
                                        <p:cTn id="30" dur="1000"/>
                                        <p:tgtEl>
                                          <p:spTgt spid="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AEA94B1-6467-D40B-DD9D-7E345097F7BC}"/>
            </a:ext>
          </a:extLst>
        </p:cNvPr>
        <p:cNvGrpSpPr/>
        <p:nvPr/>
      </p:nvGrpSpPr>
      <p:grpSpPr>
        <a:xfrm>
          <a:off x="0" y="0"/>
          <a:ext cx="0" cy="0"/>
          <a:chOff x="0" y="0"/>
          <a:chExt cx="0" cy="0"/>
        </a:xfrm>
      </p:grpSpPr>
      <p:sp>
        <p:nvSpPr>
          <p:cNvPr id="15" name="Title 14">
            <a:extLst>
              <a:ext uri="{FF2B5EF4-FFF2-40B4-BE49-F238E27FC236}">
                <a16:creationId xmlns:a16="http://schemas.microsoft.com/office/drawing/2014/main" id="{78A3A3B4-3982-44EF-75E4-967E15EF1158}"/>
              </a:ext>
            </a:extLst>
          </p:cNvPr>
          <p:cNvSpPr>
            <a:spLocks noGrp="1"/>
          </p:cNvSpPr>
          <p:nvPr>
            <p:ph type="title"/>
          </p:nvPr>
        </p:nvSpPr>
        <p:spPr>
          <a:xfrm>
            <a:off x="838200" y="-1814792"/>
            <a:ext cx="10515600" cy="1325563"/>
          </a:xfrm>
        </p:spPr>
        <p:txBody>
          <a:bodyPr/>
          <a:lstStyle/>
          <a:p>
            <a:r>
              <a:rPr lang="en-US" dirty="0"/>
              <a:t>Get involved</a:t>
            </a:r>
          </a:p>
        </p:txBody>
      </p:sp>
      <p:sp>
        <p:nvSpPr>
          <p:cNvPr id="6" name="Slide Question">
            <a:extLst>
              <a:ext uri="{FF2B5EF4-FFF2-40B4-BE49-F238E27FC236}">
                <a16:creationId xmlns:a16="http://schemas.microsoft.com/office/drawing/2014/main" id="{3921C0ED-38A3-0BCF-0F37-DFCCB54BE51A}"/>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two world wars affect Lincoln?</a:t>
            </a:r>
          </a:p>
        </p:txBody>
      </p:sp>
      <p:sp>
        <p:nvSpPr>
          <p:cNvPr id="7" name="Title">
            <a:extLst>
              <a:ext uri="{FF2B5EF4-FFF2-40B4-BE49-F238E27FC236}">
                <a16:creationId xmlns:a16="http://schemas.microsoft.com/office/drawing/2014/main" id="{0CA89918-F357-C335-B73F-4BAA97DDD2E0}"/>
              </a:ext>
            </a:extLst>
          </p:cNvPr>
          <p:cNvSpPr txBox="1">
            <a:spLocks/>
          </p:cNvSpPr>
          <p:nvPr/>
        </p:nvSpPr>
        <p:spPr>
          <a:xfrm>
            <a:off x="521333" y="461419"/>
            <a:ext cx="7574691" cy="99031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6600" dirty="0">
                <a:ln w="12700">
                  <a:noFill/>
                </a:ln>
                <a:latin typeface="Superclarendon Rg" panose="02060605060000020003" pitchFamily="18" charset="77"/>
              </a:rPr>
              <a:t>Get Involved</a:t>
            </a:r>
          </a:p>
        </p:txBody>
      </p:sp>
      <p:sp>
        <p:nvSpPr>
          <p:cNvPr id="8" name="Text ">
            <a:extLst>
              <a:ext uri="{FF2B5EF4-FFF2-40B4-BE49-F238E27FC236}">
                <a16:creationId xmlns:a16="http://schemas.microsoft.com/office/drawing/2014/main" id="{9D57459B-B805-3933-6019-8A73FBC3D255}"/>
              </a:ext>
            </a:extLst>
          </p:cNvPr>
          <p:cNvSpPr txBox="1"/>
          <p:nvPr/>
        </p:nvSpPr>
        <p:spPr>
          <a:xfrm>
            <a:off x="594285" y="2185256"/>
            <a:ext cx="5999109" cy="2539350"/>
          </a:xfrm>
          <a:prstGeom prst="rect">
            <a:avLst/>
          </a:prstGeom>
          <a:noFill/>
        </p:spPr>
        <p:txBody>
          <a:bodyPr wrap="square">
            <a:spAutoFit/>
          </a:bodyPr>
          <a:lstStyle/>
          <a:p>
            <a:pPr>
              <a:lnSpc>
                <a:spcPct val="150000"/>
              </a:lnSpc>
            </a:pPr>
            <a:r>
              <a:rPr lang="en-GB" dirty="0">
                <a:latin typeface="Comic Sans MS" panose="030F0702030302020204" pitchFamily="66" charset="0"/>
              </a:rPr>
              <a:t>News of army drills and naval buildups reached Lincoln’s newspapers, stirring unease among residents. </a:t>
            </a:r>
          </a:p>
          <a:p>
            <a:pPr>
              <a:lnSpc>
                <a:spcPct val="150000"/>
              </a:lnSpc>
            </a:pPr>
            <a:endParaRPr lang="en-GB" dirty="0">
              <a:latin typeface="Comic Sans MS" panose="030F0702030302020204" pitchFamily="66" charset="0"/>
            </a:endParaRPr>
          </a:p>
          <a:p>
            <a:pPr>
              <a:lnSpc>
                <a:spcPct val="150000"/>
              </a:lnSpc>
            </a:pPr>
            <a:r>
              <a:rPr lang="en-GB" dirty="0">
                <a:latin typeface="Comic Sans MS" panose="030F0702030302020204" pitchFamily="66" charset="0"/>
              </a:rPr>
              <a:t>Local rifle clubs trained young men in marksmanship, while patriotic posters urged citizens to support their country’s strength and preparedness.</a:t>
            </a:r>
          </a:p>
        </p:txBody>
      </p:sp>
      <p:pic>
        <p:nvPicPr>
          <p:cNvPr id="9" name="Logo">
            <a:extLst>
              <a:ext uri="{FF2B5EF4-FFF2-40B4-BE49-F238E27FC236}">
                <a16:creationId xmlns:a16="http://schemas.microsoft.com/office/drawing/2014/main" id="{AB36C0EB-649B-2C43-4BF6-DE487D87BB98}"/>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821652" y="6060"/>
            <a:ext cx="1369422" cy="1299753"/>
          </a:xfrm>
          <a:prstGeom prst="rect">
            <a:avLst/>
          </a:prstGeom>
        </p:spPr>
      </p:pic>
      <p:grpSp>
        <p:nvGrpSpPr>
          <p:cNvPr id="13" name="Group 12" descr="An old poster encouraging young people to sign up to the army during WW1.">
            <a:extLst>
              <a:ext uri="{FF2B5EF4-FFF2-40B4-BE49-F238E27FC236}">
                <a16:creationId xmlns:a16="http://schemas.microsoft.com/office/drawing/2014/main" id="{A5C9C8AF-7E50-2C4F-C662-D41D3697B753}"/>
              </a:ext>
            </a:extLst>
          </p:cNvPr>
          <p:cNvGrpSpPr/>
          <p:nvPr/>
        </p:nvGrpSpPr>
        <p:grpSpPr>
          <a:xfrm rot="19843230">
            <a:off x="7496845" y="909406"/>
            <a:ext cx="3298839" cy="5039188"/>
            <a:chOff x="7496845" y="831031"/>
            <a:chExt cx="3448942" cy="5268480"/>
          </a:xfrm>
        </p:grpSpPr>
        <p:grpSp>
          <p:nvGrpSpPr>
            <p:cNvPr id="11" name="Group 10">
              <a:extLst>
                <a:ext uri="{FF2B5EF4-FFF2-40B4-BE49-F238E27FC236}">
                  <a16:creationId xmlns:a16="http://schemas.microsoft.com/office/drawing/2014/main" id="{B5F26C45-F595-4C1E-4FB0-C5675FE9313D}"/>
                </a:ext>
              </a:extLst>
            </p:cNvPr>
            <p:cNvGrpSpPr/>
            <p:nvPr/>
          </p:nvGrpSpPr>
          <p:grpSpPr>
            <a:xfrm rot="563767">
              <a:off x="7496845" y="831031"/>
              <a:ext cx="3448942" cy="5268480"/>
              <a:chOff x="7563878" y="736527"/>
              <a:chExt cx="3493341" cy="5336302"/>
            </a:xfrm>
          </p:grpSpPr>
          <p:pic>
            <p:nvPicPr>
              <p:cNvPr id="10" name="Picture 9" descr="A picture containing text, person, human face, poster&#10;&#10;Description automatically generated">
                <a:extLst>
                  <a:ext uri="{FF2B5EF4-FFF2-40B4-BE49-F238E27FC236}">
                    <a16:creationId xmlns:a16="http://schemas.microsoft.com/office/drawing/2014/main" id="{CAC14D5B-1D73-9098-7A3A-2068595B0F0C}"/>
                  </a:ext>
                </a:extLst>
              </p:cNvPr>
              <p:cNvPicPr>
                <a:picLocks noChangeAspect="1"/>
              </p:cNvPicPr>
              <p:nvPr/>
            </p:nvPicPr>
            <p:blipFill>
              <a:blip r:embed="rId5"/>
              <a:stretch>
                <a:fillRect/>
              </a:stretch>
            </p:blipFill>
            <p:spPr>
              <a:xfrm rot="291831">
                <a:off x="7563878" y="785169"/>
                <a:ext cx="3466355" cy="5287660"/>
              </a:xfrm>
              <a:prstGeom prst="rect">
                <a:avLst/>
              </a:prstGeom>
              <a:ln w="28575">
                <a:solidFill>
                  <a:schemeClr val="tx1"/>
                </a:solidFill>
              </a:ln>
            </p:spPr>
          </p:pic>
          <p:pic>
            <p:nvPicPr>
              <p:cNvPr id="5" name="Picture 4" descr="A picture containing text, person, human face, poster&#10;&#10;Description automatically generated">
                <a:extLst>
                  <a:ext uri="{FF2B5EF4-FFF2-40B4-BE49-F238E27FC236}">
                    <a16:creationId xmlns:a16="http://schemas.microsoft.com/office/drawing/2014/main" id="{EEDE873D-E7CF-4558-D668-ABBC1CA6AEB7}"/>
                  </a:ext>
                </a:extLst>
              </p:cNvPr>
              <p:cNvPicPr>
                <a:picLocks noChangeAspect="1"/>
              </p:cNvPicPr>
              <p:nvPr/>
            </p:nvPicPr>
            <p:blipFill>
              <a:blip r:embed="rId5"/>
              <a:stretch>
                <a:fillRect/>
              </a:stretch>
            </p:blipFill>
            <p:spPr>
              <a:xfrm>
                <a:off x="7590862" y="785169"/>
                <a:ext cx="3466355" cy="5287660"/>
              </a:xfrm>
              <a:prstGeom prst="rect">
                <a:avLst/>
              </a:prstGeom>
              <a:ln w="28575">
                <a:solidFill>
                  <a:schemeClr val="tx1"/>
                </a:solidFill>
              </a:ln>
            </p:spPr>
          </p:pic>
          <p:pic>
            <p:nvPicPr>
              <p:cNvPr id="3" name="Picture 2" descr="A picture containing text, person, human face, poster&#10;&#10;Description automatically generated">
                <a:extLst>
                  <a:ext uri="{FF2B5EF4-FFF2-40B4-BE49-F238E27FC236}">
                    <a16:creationId xmlns:a16="http://schemas.microsoft.com/office/drawing/2014/main" id="{C2527C48-00F5-5968-49C5-7E06C1EA6413}"/>
                  </a:ext>
                </a:extLst>
              </p:cNvPr>
              <p:cNvPicPr>
                <a:picLocks noChangeAspect="1"/>
              </p:cNvPicPr>
              <p:nvPr/>
            </p:nvPicPr>
            <p:blipFill>
              <a:blip r:embed="rId5"/>
              <a:stretch>
                <a:fillRect/>
              </a:stretch>
            </p:blipFill>
            <p:spPr>
              <a:xfrm rot="857222">
                <a:off x="7590864" y="736527"/>
                <a:ext cx="3466355" cy="5287660"/>
              </a:xfrm>
              <a:prstGeom prst="rect">
                <a:avLst/>
              </a:prstGeom>
              <a:ln w="28575">
                <a:solidFill>
                  <a:schemeClr val="tx1"/>
                </a:solidFill>
              </a:ln>
            </p:spPr>
          </p:pic>
        </p:grpSp>
        <p:sp>
          <p:nvSpPr>
            <p:cNvPr id="2" name="TextBox 1">
              <a:extLst>
                <a:ext uri="{FF2B5EF4-FFF2-40B4-BE49-F238E27FC236}">
                  <a16:creationId xmlns:a16="http://schemas.microsoft.com/office/drawing/2014/main" id="{C4FE9005-8AF8-B491-3562-877FA7E9E2B1}"/>
                </a:ext>
              </a:extLst>
            </p:cNvPr>
            <p:cNvSpPr txBox="1"/>
            <p:nvPr/>
          </p:nvSpPr>
          <p:spPr>
            <a:xfrm rot="17619893">
              <a:off x="6373062" y="2686350"/>
              <a:ext cx="2854811" cy="243092"/>
            </a:xfrm>
            <a:prstGeom prst="rect">
              <a:avLst/>
            </a:prstGeom>
            <a:noFill/>
          </p:spPr>
          <p:txBody>
            <a:bodyPr wrap="square">
              <a:spAutoFit/>
            </a:bodyPr>
            <a:lstStyle/>
            <a:p>
              <a:r>
                <a:rPr lang="en-GB" sz="1000" b="0" i="0" dirty="0">
                  <a:solidFill>
                    <a:srgbClr val="E2432E"/>
                  </a:solidFill>
                  <a:effectLst/>
                  <a:latin typeface="Nunito" panose="02000503000000000000" pitchFamily="2" charset="77"/>
                </a:rPr>
                <a:t>© Public Domain from Wikimedia Commons</a:t>
              </a:r>
              <a:endParaRPr lang="en-GB" sz="1000" dirty="0">
                <a:solidFill>
                  <a:srgbClr val="E2432E"/>
                </a:solidFill>
                <a:latin typeface="Nunito" panose="02000503000000000000" pitchFamily="2" charset="77"/>
              </a:endParaRPr>
            </a:p>
          </p:txBody>
        </p:sp>
      </p:grpSp>
      <p:pic>
        <p:nvPicPr>
          <p:cNvPr id="14" name="Picture 13">
            <a:extLst>
              <a:ext uri="{FF2B5EF4-FFF2-40B4-BE49-F238E27FC236}">
                <a16:creationId xmlns:a16="http://schemas.microsoft.com/office/drawing/2014/main" id="{37EAED34-902B-93D4-968D-08755E7A9B1F}"/>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9646717" y="6175476"/>
            <a:ext cx="2225964" cy="444024"/>
          </a:xfrm>
          <a:prstGeom prst="rect">
            <a:avLst/>
          </a:prstGeom>
        </p:spPr>
      </p:pic>
    </p:spTree>
    <p:extLst>
      <p:ext uri="{BB962C8B-B14F-4D97-AF65-F5344CB8AC3E}">
        <p14:creationId xmlns:p14="http://schemas.microsoft.com/office/powerpoint/2010/main" val="2389915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1000"/>
                                        <p:tgtEl>
                                          <p:spTgt spid="8">
                                            <p:txEl>
                                              <p:pRg st="0" end="0"/>
                                            </p:txEl>
                                          </p:spTgt>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1000"/>
                                        <p:tgtEl>
                                          <p:spTgt spid="8">
                                            <p:txEl>
                                              <p:pRg st="2" end="2"/>
                                            </p:txEl>
                                          </p:spTgt>
                                        </p:tgtEl>
                                      </p:cBhvr>
                                    </p:animEffect>
                                  </p:childTnLst>
                                </p:cTn>
                              </p:par>
                            </p:childTnLst>
                          </p:cTn>
                        </p:par>
                        <p:par>
                          <p:cTn id="16" fill="hold">
                            <p:stCondLst>
                              <p:cond delay="3000"/>
                            </p:stCondLst>
                            <p:childTnLst>
                              <p:par>
                                <p:cTn id="17" presetID="35"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style.rotation</p:attrName>
                                        </p:attrNameLst>
                                      </p:cBhvr>
                                      <p:tavLst>
                                        <p:tav tm="0">
                                          <p:val>
                                            <p:fltVal val="720"/>
                                          </p:val>
                                        </p:tav>
                                        <p:tav tm="100000">
                                          <p:val>
                                            <p:fltVal val="0"/>
                                          </p:val>
                                        </p:tav>
                                      </p:tavLst>
                                    </p:anim>
                                    <p:anim calcmode="lin" valueType="num">
                                      <p:cBhvr>
                                        <p:cTn id="21" dur="1000" fill="hold"/>
                                        <p:tgtEl>
                                          <p:spTgt spid="13"/>
                                        </p:tgtEl>
                                        <p:attrNameLst>
                                          <p:attrName>ppt_h</p:attrName>
                                        </p:attrNameLst>
                                      </p:cBhvr>
                                      <p:tavLst>
                                        <p:tav tm="0">
                                          <p:val>
                                            <p:fltVal val="0"/>
                                          </p:val>
                                        </p:tav>
                                        <p:tav tm="100000">
                                          <p:val>
                                            <p:strVal val="#ppt_h"/>
                                          </p:val>
                                        </p:tav>
                                      </p:tavLst>
                                    </p:anim>
                                    <p:anim calcmode="lin" valueType="num">
                                      <p:cBhvr>
                                        <p:cTn id="22" dur="1000" fill="hold"/>
                                        <p:tgtEl>
                                          <p:spTgt spid="13"/>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1F551D9-EDFE-424B-1950-8D2729C085A9}"/>
            </a:ext>
          </a:extLst>
        </p:cNvPr>
        <p:cNvGrpSpPr/>
        <p:nvPr/>
      </p:nvGrpSpPr>
      <p:grpSpPr>
        <a:xfrm>
          <a:off x="0" y="0"/>
          <a:ext cx="0" cy="0"/>
          <a:chOff x="0" y="0"/>
          <a:chExt cx="0" cy="0"/>
        </a:xfrm>
      </p:grpSpPr>
      <p:sp>
        <p:nvSpPr>
          <p:cNvPr id="15" name="Title 14">
            <a:extLst>
              <a:ext uri="{FF2B5EF4-FFF2-40B4-BE49-F238E27FC236}">
                <a16:creationId xmlns:a16="http://schemas.microsoft.com/office/drawing/2014/main" id="{7CD77F02-9E7A-1AA9-08DF-6C5AABE4D542}"/>
              </a:ext>
            </a:extLst>
          </p:cNvPr>
          <p:cNvSpPr>
            <a:spLocks noGrp="1"/>
          </p:cNvSpPr>
          <p:nvPr>
            <p:ph type="title"/>
          </p:nvPr>
        </p:nvSpPr>
        <p:spPr>
          <a:xfrm>
            <a:off x="838200" y="-1581167"/>
            <a:ext cx="10515600" cy="1325563"/>
          </a:xfrm>
        </p:spPr>
        <p:txBody>
          <a:bodyPr/>
          <a:lstStyle/>
          <a:p>
            <a:r>
              <a:rPr lang="en-US" dirty="0"/>
              <a:t>World War 1 begins</a:t>
            </a:r>
          </a:p>
        </p:txBody>
      </p:sp>
      <p:sp>
        <p:nvSpPr>
          <p:cNvPr id="6" name="Slide Question">
            <a:extLst>
              <a:ext uri="{FF2B5EF4-FFF2-40B4-BE49-F238E27FC236}">
                <a16:creationId xmlns:a16="http://schemas.microsoft.com/office/drawing/2014/main" id="{ECC778BD-15B1-0419-06C5-EAB071B4739B}"/>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two world wars affect Lincoln?</a:t>
            </a:r>
          </a:p>
        </p:txBody>
      </p:sp>
      <p:grpSp>
        <p:nvGrpSpPr>
          <p:cNvPr id="2" name="Group 1" descr="Wellington Foundry works of William Foster and Co. Ltd, Lincoln. &#10;">
            <a:extLst>
              <a:ext uri="{FF2B5EF4-FFF2-40B4-BE49-F238E27FC236}">
                <a16:creationId xmlns:a16="http://schemas.microsoft.com/office/drawing/2014/main" id="{06BCE132-07AD-A46F-90EA-987D8E2CFFE2}"/>
              </a:ext>
            </a:extLst>
          </p:cNvPr>
          <p:cNvGrpSpPr/>
          <p:nvPr/>
        </p:nvGrpSpPr>
        <p:grpSpPr>
          <a:xfrm>
            <a:off x="411679" y="378071"/>
            <a:ext cx="5205350" cy="727623"/>
            <a:chOff x="411679" y="378071"/>
            <a:chExt cx="5205350" cy="727623"/>
          </a:xfrm>
        </p:grpSpPr>
        <p:sp>
          <p:nvSpPr>
            <p:cNvPr id="12" name="Rectangle 11">
              <a:extLst>
                <a:ext uri="{FF2B5EF4-FFF2-40B4-BE49-F238E27FC236}">
                  <a16:creationId xmlns:a16="http://schemas.microsoft.com/office/drawing/2014/main" id="{930AB86C-53B0-9B2C-2D99-61E7D5DA8392}"/>
                </a:ext>
                <a:ext uri="{C183D7F6-B498-43B3-948B-1728B52AA6E4}">
                  <adec:decorative xmlns:adec="http://schemas.microsoft.com/office/drawing/2017/decorative" val="1"/>
                </a:ext>
              </a:extLst>
            </p:cNvPr>
            <p:cNvSpPr/>
            <p:nvPr/>
          </p:nvSpPr>
          <p:spPr>
            <a:xfrm>
              <a:off x="411679" y="378071"/>
              <a:ext cx="5205350" cy="727623"/>
            </a:xfrm>
            <a:prstGeom prst="rect">
              <a:avLst/>
            </a:prstGeom>
            <a:solidFill>
              <a:schemeClr val="bg2">
                <a:lumMod val="50000"/>
                <a:alpha val="63000"/>
              </a:schemeClr>
            </a:solidFill>
            <a:ln>
              <a:noFill/>
            </a:ln>
            <a:effectLst>
              <a:softEdge rad="127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E77547D-1116-DCF4-330E-C11072A8B486}"/>
                </a:ext>
              </a:extLst>
            </p:cNvPr>
            <p:cNvSpPr txBox="1"/>
            <p:nvPr/>
          </p:nvSpPr>
          <p:spPr>
            <a:xfrm>
              <a:off x="754579" y="393961"/>
              <a:ext cx="4862450" cy="711733"/>
            </a:xfrm>
            <a:prstGeom prst="rect">
              <a:avLst/>
            </a:prstGeom>
            <a:noFill/>
            <a:effectLst>
              <a:softEdge rad="317500"/>
            </a:effectLst>
          </p:spPr>
          <p:txBody>
            <a:bodyPr wrap="square">
              <a:spAutoFit/>
            </a:bodyPr>
            <a:lstStyle/>
            <a:p>
              <a:pPr>
                <a:lnSpc>
                  <a:spcPct val="150000"/>
                </a:lnSpc>
              </a:pPr>
              <a:r>
                <a:rPr lang="en-GB" sz="1400" b="1" dirty="0">
                  <a:solidFill>
                    <a:schemeClr val="bg1"/>
                  </a:solidFill>
                  <a:latin typeface="Comic Sans MS" panose="030F0702030302020204" pitchFamily="66" charset="0"/>
                </a:rPr>
                <a:t>Wellington Foundry works of William Foster and Co. Ltd, Lincoln. </a:t>
              </a:r>
            </a:p>
          </p:txBody>
        </p:sp>
        <p:pic>
          <p:nvPicPr>
            <p:cNvPr id="5" name="Picture 4" descr="A white drop of water&#10;&#10;Description automatically generated">
              <a:extLst>
                <a:ext uri="{FF2B5EF4-FFF2-40B4-BE49-F238E27FC236}">
                  <a16:creationId xmlns:a16="http://schemas.microsoft.com/office/drawing/2014/main" id="{B0F522C2-9B54-33D0-EF14-AD20AECFEBD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5400000">
              <a:off x="341829" y="447921"/>
              <a:ext cx="482600" cy="342900"/>
            </a:xfrm>
            <a:prstGeom prst="rect">
              <a:avLst/>
            </a:prstGeom>
          </p:spPr>
        </p:pic>
      </p:grpSp>
      <p:sp>
        <p:nvSpPr>
          <p:cNvPr id="7" name="Title">
            <a:extLst>
              <a:ext uri="{FF2B5EF4-FFF2-40B4-BE49-F238E27FC236}">
                <a16:creationId xmlns:a16="http://schemas.microsoft.com/office/drawing/2014/main" id="{0CB59681-73DD-38C7-9A80-2A49577B0C08}"/>
              </a:ext>
            </a:extLst>
          </p:cNvPr>
          <p:cNvSpPr txBox="1">
            <a:spLocks/>
          </p:cNvSpPr>
          <p:nvPr/>
        </p:nvSpPr>
        <p:spPr>
          <a:xfrm>
            <a:off x="7263204" y="165509"/>
            <a:ext cx="4517117" cy="175018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dirty="0">
                <a:ln w="12700">
                  <a:noFill/>
                </a:ln>
                <a:latin typeface="Superclarendon Rg" panose="02060605060000020003" pitchFamily="18" charset="77"/>
              </a:rPr>
              <a:t>World War 1 Begins</a:t>
            </a:r>
          </a:p>
        </p:txBody>
      </p:sp>
      <p:sp>
        <p:nvSpPr>
          <p:cNvPr id="10" name="TextBox 9">
            <a:extLst>
              <a:ext uri="{FF2B5EF4-FFF2-40B4-BE49-F238E27FC236}">
                <a16:creationId xmlns:a16="http://schemas.microsoft.com/office/drawing/2014/main" id="{8654D6BB-F6F5-B824-6B95-080D159986FC}"/>
              </a:ext>
            </a:extLst>
          </p:cNvPr>
          <p:cNvSpPr txBox="1"/>
          <p:nvPr/>
        </p:nvSpPr>
        <p:spPr>
          <a:xfrm rot="16200000">
            <a:off x="-721003" y="3305889"/>
            <a:ext cx="2265364" cy="246221"/>
          </a:xfrm>
          <a:prstGeom prst="rect">
            <a:avLst/>
          </a:prstGeom>
          <a:noFill/>
        </p:spPr>
        <p:txBody>
          <a:bodyPr wrap="none" rtlCol="0">
            <a:spAutoFit/>
          </a:bodyPr>
          <a:lstStyle/>
          <a:p>
            <a:r>
              <a:rPr lang="en-GB" sz="1000" dirty="0">
                <a:solidFill>
                  <a:schemeClr val="bg2"/>
                </a:solidFill>
                <a:latin typeface="Nunito" panose="02000503000000000000" pitchFamily="2" charset="77"/>
              </a:rPr>
              <a:t>© Historic England ref: EPW016179</a:t>
            </a:r>
          </a:p>
        </p:txBody>
      </p:sp>
      <p:sp>
        <p:nvSpPr>
          <p:cNvPr id="13" name="Rectangle 12" descr="A black and white arial photograph of Wellington Foundry works in Lincoln. &#10;">
            <a:extLst>
              <a:ext uri="{FF2B5EF4-FFF2-40B4-BE49-F238E27FC236}">
                <a16:creationId xmlns:a16="http://schemas.microsoft.com/office/drawing/2014/main" id="{708EB3F1-38A0-B553-142E-AF91913B8B4E}"/>
              </a:ext>
            </a:extLst>
          </p:cNvPr>
          <p:cNvSpPr/>
          <p:nvPr/>
        </p:nvSpPr>
        <p:spPr>
          <a:xfrm>
            <a:off x="288568" y="273030"/>
            <a:ext cx="6748336" cy="629599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Logo">
            <a:extLst>
              <a:ext uri="{FF2B5EF4-FFF2-40B4-BE49-F238E27FC236}">
                <a16:creationId xmlns:a16="http://schemas.microsoft.com/office/drawing/2014/main" id="{238D7388-02C7-F8E1-8E4D-D4F84757D3B8}"/>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0" y="5558247"/>
            <a:ext cx="1369422" cy="1299753"/>
          </a:xfrm>
          <a:prstGeom prst="rect">
            <a:avLst/>
          </a:prstGeom>
        </p:spPr>
      </p:pic>
      <p:pic>
        <p:nvPicPr>
          <p:cNvPr id="14" name="Picture 13" descr="An illustration of a WW1 army soldier">
            <a:extLst>
              <a:ext uri="{FF2B5EF4-FFF2-40B4-BE49-F238E27FC236}">
                <a16:creationId xmlns:a16="http://schemas.microsoft.com/office/drawing/2014/main" id="{354E1673-90AE-059A-5595-B193AC075AE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649673" y="2083917"/>
            <a:ext cx="2892654" cy="6858000"/>
          </a:xfrm>
          <a:prstGeom prst="rect">
            <a:avLst/>
          </a:prstGeom>
        </p:spPr>
      </p:pic>
      <p:sp>
        <p:nvSpPr>
          <p:cNvPr id="8" name="Text ">
            <a:extLst>
              <a:ext uri="{FF2B5EF4-FFF2-40B4-BE49-F238E27FC236}">
                <a16:creationId xmlns:a16="http://schemas.microsoft.com/office/drawing/2014/main" id="{B7804592-624B-8100-F5D7-817A7C9C105A}"/>
              </a:ext>
            </a:extLst>
          </p:cNvPr>
          <p:cNvSpPr txBox="1"/>
          <p:nvPr/>
        </p:nvSpPr>
        <p:spPr>
          <a:xfrm>
            <a:off x="7263205" y="2083917"/>
            <a:ext cx="4517116" cy="3744808"/>
          </a:xfrm>
          <a:prstGeom prst="rect">
            <a:avLst/>
          </a:prstGeom>
          <a:noFill/>
        </p:spPr>
        <p:txBody>
          <a:bodyPr wrap="square">
            <a:spAutoFit/>
          </a:bodyPr>
          <a:lstStyle/>
          <a:p>
            <a:pPr>
              <a:lnSpc>
                <a:spcPct val="150000"/>
              </a:lnSpc>
            </a:pPr>
            <a:r>
              <a:rPr lang="en-GB" sz="1600" dirty="0">
                <a:latin typeface="Comic Sans MS" panose="030F0702030302020204" pitchFamily="66" charset="0"/>
              </a:rPr>
              <a:t>On 4th August 1914, Britain declared war on Germany. Lincoln’s factories halted farm machinery production and retooled for conflict. </a:t>
            </a:r>
          </a:p>
          <a:p>
            <a:pPr>
              <a:lnSpc>
                <a:spcPct val="150000"/>
              </a:lnSpc>
            </a:pPr>
            <a:endParaRPr lang="en-GB" sz="1600" dirty="0">
              <a:latin typeface="Comic Sans MS" panose="030F0702030302020204" pitchFamily="66" charset="0"/>
            </a:endParaRPr>
          </a:p>
          <a:p>
            <a:pPr>
              <a:lnSpc>
                <a:spcPct val="150000"/>
              </a:lnSpc>
            </a:pPr>
            <a:r>
              <a:rPr lang="en-GB" sz="1600" dirty="0">
                <a:latin typeface="Comic Sans MS" panose="030F0702030302020204" pitchFamily="66" charset="0"/>
              </a:rPr>
              <a:t>William Foster &amp; Co began work on a secret project to build a tracked “trench‑crossing machine” while Ruston’s shifted to aircraft engines. The city’s streets were soon filled with soldiers marching to the old barracks.</a:t>
            </a:r>
          </a:p>
        </p:txBody>
      </p:sp>
      <p:pic>
        <p:nvPicPr>
          <p:cNvPr id="11" name="Picture 10">
            <a:extLst>
              <a:ext uri="{FF2B5EF4-FFF2-40B4-BE49-F238E27FC236}">
                <a16:creationId xmlns:a16="http://schemas.microsoft.com/office/drawing/2014/main" id="{C5FB9988-20CC-56AE-DC94-9AE9A081FD6A}"/>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9663545" y="6124996"/>
            <a:ext cx="2225964" cy="444024"/>
          </a:xfrm>
          <a:prstGeom prst="rect">
            <a:avLst/>
          </a:prstGeom>
        </p:spPr>
      </p:pic>
    </p:spTree>
    <p:extLst>
      <p:ext uri="{BB962C8B-B14F-4D97-AF65-F5344CB8AC3E}">
        <p14:creationId xmlns:p14="http://schemas.microsoft.com/office/powerpoint/2010/main" val="2902055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1000"/>
                                        <p:tgtEl>
                                          <p:spTgt spid="8">
                                            <p:txEl>
                                              <p:pRg st="0" end="0"/>
                                            </p:txEl>
                                          </p:spTgt>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1000"/>
                                        <p:tgtEl>
                                          <p:spTgt spid="8">
                                            <p:txEl>
                                              <p:pRg st="2" end="2"/>
                                            </p:txEl>
                                          </p:spTgt>
                                        </p:tgtEl>
                                      </p:cBhvr>
                                    </p:animEffect>
                                  </p:childTnLst>
                                </p:cTn>
                              </p:par>
                            </p:childTnLst>
                          </p:cTn>
                        </p:par>
                        <p:par>
                          <p:cTn id="16" fill="hold">
                            <p:stCondLst>
                              <p:cond delay="3000"/>
                            </p:stCondLst>
                            <p:childTnLst>
                              <p:par>
                                <p:cTn id="17" presetID="2" presetClass="entr" presetSubtype="4" decel="5000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1000" fill="hold"/>
                                        <p:tgtEl>
                                          <p:spTgt spid="14"/>
                                        </p:tgtEl>
                                        <p:attrNameLst>
                                          <p:attrName>ppt_x</p:attrName>
                                        </p:attrNameLst>
                                      </p:cBhvr>
                                      <p:tavLst>
                                        <p:tav tm="0">
                                          <p:val>
                                            <p:strVal val="#ppt_x"/>
                                          </p:val>
                                        </p:tav>
                                        <p:tav tm="100000">
                                          <p:val>
                                            <p:strVal val="#ppt_x"/>
                                          </p:val>
                                        </p:tav>
                                      </p:tavLst>
                                    </p:anim>
                                    <p:anim calcmode="lin" valueType="num">
                                      <p:cBhvr additive="base">
                                        <p:cTn id="20"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D1B68EE-1717-3E04-F6B8-BAA38CB31DCC}"/>
            </a:ext>
          </a:extLst>
        </p:cNvPr>
        <p:cNvGrpSpPr/>
        <p:nvPr/>
      </p:nvGrpSpPr>
      <p:grpSpPr>
        <a:xfrm>
          <a:off x="0" y="0"/>
          <a:ext cx="0" cy="0"/>
          <a:chOff x="0" y="0"/>
          <a:chExt cx="0" cy="0"/>
        </a:xfrm>
      </p:grpSpPr>
      <p:sp>
        <p:nvSpPr>
          <p:cNvPr id="33" name="Title 32">
            <a:extLst>
              <a:ext uri="{FF2B5EF4-FFF2-40B4-BE49-F238E27FC236}">
                <a16:creationId xmlns:a16="http://schemas.microsoft.com/office/drawing/2014/main" id="{1D0CC505-829A-0198-0107-16B786E818B8}"/>
              </a:ext>
            </a:extLst>
          </p:cNvPr>
          <p:cNvSpPr>
            <a:spLocks noGrp="1"/>
          </p:cNvSpPr>
          <p:nvPr>
            <p:ph type="title"/>
          </p:nvPr>
        </p:nvSpPr>
        <p:spPr>
          <a:xfrm>
            <a:off x="762066" y="-1577781"/>
            <a:ext cx="10515600" cy="1325563"/>
          </a:xfrm>
        </p:spPr>
        <p:txBody>
          <a:bodyPr/>
          <a:lstStyle/>
          <a:p>
            <a:r>
              <a:rPr lang="en-US" dirty="0"/>
              <a:t>The invention of the tank</a:t>
            </a:r>
          </a:p>
        </p:txBody>
      </p:sp>
      <p:sp>
        <p:nvSpPr>
          <p:cNvPr id="6" name="Slide Question">
            <a:extLst>
              <a:ext uri="{FF2B5EF4-FFF2-40B4-BE49-F238E27FC236}">
                <a16:creationId xmlns:a16="http://schemas.microsoft.com/office/drawing/2014/main" id="{01EF3A21-E344-0236-8BAE-F1527CC5EBF1}"/>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Why is Lincoln known as ‘Tank Town’?</a:t>
            </a:r>
          </a:p>
        </p:txBody>
      </p:sp>
      <p:sp>
        <p:nvSpPr>
          <p:cNvPr id="7" name="Title">
            <a:extLst>
              <a:ext uri="{FF2B5EF4-FFF2-40B4-BE49-F238E27FC236}">
                <a16:creationId xmlns:a16="http://schemas.microsoft.com/office/drawing/2014/main" id="{E22D21CE-2388-D6E2-10BD-52B09009B294}"/>
              </a:ext>
            </a:extLst>
          </p:cNvPr>
          <p:cNvSpPr txBox="1">
            <a:spLocks/>
          </p:cNvSpPr>
          <p:nvPr/>
        </p:nvSpPr>
        <p:spPr>
          <a:xfrm>
            <a:off x="388201" y="300074"/>
            <a:ext cx="11317981" cy="79411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dirty="0">
                <a:ln w="12700">
                  <a:noFill/>
                </a:ln>
                <a:latin typeface="Superclarendon Rg" panose="02060605060000020003" pitchFamily="18" charset="77"/>
              </a:rPr>
              <a:t>The Invention of the Tank </a:t>
            </a:r>
          </a:p>
        </p:txBody>
      </p:sp>
      <p:pic>
        <p:nvPicPr>
          <p:cNvPr id="9" name="Logo">
            <a:extLst>
              <a:ext uri="{FF2B5EF4-FFF2-40B4-BE49-F238E27FC236}">
                <a16:creationId xmlns:a16="http://schemas.microsoft.com/office/drawing/2014/main" id="{A4A32C55-5121-5A10-2125-A4FA3D25F7FD}"/>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989868" y="0"/>
            <a:ext cx="1202334" cy="1141166"/>
          </a:xfrm>
          <a:prstGeom prst="rect">
            <a:avLst/>
          </a:prstGeom>
        </p:spPr>
      </p:pic>
      <p:sp>
        <p:nvSpPr>
          <p:cNvPr id="8" name="Text ">
            <a:extLst>
              <a:ext uri="{FF2B5EF4-FFF2-40B4-BE49-F238E27FC236}">
                <a16:creationId xmlns:a16="http://schemas.microsoft.com/office/drawing/2014/main" id="{137614BC-D329-CB41-22FB-B9E34A32B32F}"/>
              </a:ext>
            </a:extLst>
          </p:cNvPr>
          <p:cNvSpPr txBox="1"/>
          <p:nvPr/>
        </p:nvSpPr>
        <p:spPr>
          <a:xfrm>
            <a:off x="574054" y="1297777"/>
            <a:ext cx="7190962" cy="1672446"/>
          </a:xfrm>
          <a:prstGeom prst="rect">
            <a:avLst/>
          </a:prstGeom>
          <a:noFill/>
        </p:spPr>
        <p:txBody>
          <a:bodyPr wrap="square">
            <a:spAutoFit/>
          </a:bodyPr>
          <a:lstStyle/>
          <a:p>
            <a:pPr>
              <a:lnSpc>
                <a:spcPct val="150000"/>
              </a:lnSpc>
            </a:pPr>
            <a:r>
              <a:rPr lang="en-GB" sz="1400" dirty="0">
                <a:latin typeface="Comic Sans MS" panose="030F0702030302020204" pitchFamily="66" charset="0"/>
              </a:rPr>
              <a:t>On 29th September 1915, Foster’s design team unveiled their new trench‑crossing machine, later nicknamed “tank” to preserve secrecy. Little Willie, the first prototype, was tested in fields near Tritton Road. Its caterpillar tracks were adapted from tractor technology, enabling it to crush barbed wire and cross shell‑cratered ground.</a:t>
            </a:r>
          </a:p>
        </p:txBody>
      </p:sp>
      <p:grpSp>
        <p:nvGrpSpPr>
          <p:cNvPr id="31" name="Group 30" descr="A black and white photo of the tank, 'Little Willie'">
            <a:extLst>
              <a:ext uri="{FF2B5EF4-FFF2-40B4-BE49-F238E27FC236}">
                <a16:creationId xmlns:a16="http://schemas.microsoft.com/office/drawing/2014/main" id="{520FAB74-8A87-659A-8C2C-AE640055005F}"/>
              </a:ext>
            </a:extLst>
          </p:cNvPr>
          <p:cNvGrpSpPr/>
          <p:nvPr/>
        </p:nvGrpSpPr>
        <p:grpSpPr>
          <a:xfrm>
            <a:off x="7899976" y="1323786"/>
            <a:ext cx="3491249" cy="2009827"/>
            <a:chOff x="7899976" y="1323786"/>
            <a:chExt cx="3491249" cy="2009827"/>
          </a:xfrm>
        </p:grpSpPr>
        <p:pic>
          <p:nvPicPr>
            <p:cNvPr id="13" name="Picture 12" descr="A tank on the ground&#10;&#10;Description automatically generated">
              <a:extLst>
                <a:ext uri="{FF2B5EF4-FFF2-40B4-BE49-F238E27FC236}">
                  <a16:creationId xmlns:a16="http://schemas.microsoft.com/office/drawing/2014/main" id="{E9BC47E1-1514-D579-DB13-63BDC31F006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1284864">
              <a:off x="7899976" y="1323786"/>
              <a:ext cx="3491249" cy="2009827"/>
            </a:xfrm>
            <a:prstGeom prst="rect">
              <a:avLst/>
            </a:prstGeom>
            <a:ln w="25400">
              <a:solidFill>
                <a:schemeClr val="tx1"/>
              </a:solidFill>
            </a:ln>
          </p:spPr>
        </p:pic>
        <p:grpSp>
          <p:nvGrpSpPr>
            <p:cNvPr id="26" name="Group 25">
              <a:extLst>
                <a:ext uri="{FF2B5EF4-FFF2-40B4-BE49-F238E27FC236}">
                  <a16:creationId xmlns:a16="http://schemas.microsoft.com/office/drawing/2014/main" id="{51D8F0A0-F060-57A7-DDF0-596BDF885817}"/>
                </a:ext>
              </a:extLst>
            </p:cNvPr>
            <p:cNvGrpSpPr/>
            <p:nvPr/>
          </p:nvGrpSpPr>
          <p:grpSpPr>
            <a:xfrm rot="21284864">
              <a:off x="7910773" y="1479869"/>
              <a:ext cx="1669902" cy="361711"/>
              <a:chOff x="8053076" y="2485224"/>
              <a:chExt cx="1669902" cy="361711"/>
            </a:xfrm>
          </p:grpSpPr>
          <p:sp>
            <p:nvSpPr>
              <p:cNvPr id="25" name="Rectangle 24">
                <a:extLst>
                  <a:ext uri="{FF2B5EF4-FFF2-40B4-BE49-F238E27FC236}">
                    <a16:creationId xmlns:a16="http://schemas.microsoft.com/office/drawing/2014/main" id="{257CC360-9D2C-A871-3871-A84505AE5155}"/>
                  </a:ext>
                </a:extLst>
              </p:cNvPr>
              <p:cNvSpPr/>
              <p:nvPr/>
            </p:nvSpPr>
            <p:spPr>
              <a:xfrm>
                <a:off x="8053076" y="2500686"/>
                <a:ext cx="1669902" cy="346249"/>
              </a:xfrm>
              <a:prstGeom prst="rect">
                <a:avLst/>
              </a:prstGeom>
              <a:solidFill>
                <a:schemeClr val="bg2">
                  <a:lumMod val="75000"/>
                  <a:alpha val="79347"/>
                </a:schemeClr>
              </a:solidFill>
              <a:ln>
                <a:noFill/>
              </a:ln>
              <a:effectLst>
                <a:softEdge rad="63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4" name="Caption">
                <a:extLst>
                  <a:ext uri="{FF2B5EF4-FFF2-40B4-BE49-F238E27FC236}">
                    <a16:creationId xmlns:a16="http://schemas.microsoft.com/office/drawing/2014/main" id="{8E84CAE6-F63E-1E1E-5D8C-75BC303CB11A}"/>
                  </a:ext>
                </a:extLst>
              </p:cNvPr>
              <p:cNvGrpSpPr/>
              <p:nvPr/>
            </p:nvGrpSpPr>
            <p:grpSpPr>
              <a:xfrm>
                <a:off x="8125996" y="2485224"/>
                <a:ext cx="1524061" cy="350410"/>
                <a:chOff x="5254727" y="2417859"/>
                <a:chExt cx="1524061" cy="350410"/>
              </a:xfrm>
            </p:grpSpPr>
            <p:pic>
              <p:nvPicPr>
                <p:cNvPr id="15" name="Picture 14">
                  <a:extLst>
                    <a:ext uri="{FF2B5EF4-FFF2-40B4-BE49-F238E27FC236}">
                      <a16:creationId xmlns:a16="http://schemas.microsoft.com/office/drawing/2014/main" id="{B90A23F0-B319-A897-047A-FA9E540EF64F}"/>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5400000" flipV="1">
                  <a:off x="5204030" y="2468556"/>
                  <a:ext cx="350267" cy="248874"/>
                </a:xfrm>
                <a:prstGeom prst="rect">
                  <a:avLst/>
                </a:prstGeom>
              </p:spPr>
            </p:pic>
            <p:sp>
              <p:nvSpPr>
                <p:cNvPr id="16" name="TextBox 15">
                  <a:extLst>
                    <a:ext uri="{FF2B5EF4-FFF2-40B4-BE49-F238E27FC236}">
                      <a16:creationId xmlns:a16="http://schemas.microsoft.com/office/drawing/2014/main" id="{C0CC44AF-E7C1-1A44-F1F8-E27311727D20}"/>
                    </a:ext>
                  </a:extLst>
                </p:cNvPr>
                <p:cNvSpPr txBox="1"/>
                <p:nvPr/>
              </p:nvSpPr>
              <p:spPr>
                <a:xfrm>
                  <a:off x="5503600" y="2422020"/>
                  <a:ext cx="1275188" cy="346249"/>
                </a:xfrm>
                <a:prstGeom prst="rect">
                  <a:avLst/>
                </a:prstGeom>
                <a:noFill/>
              </p:spPr>
              <p:txBody>
                <a:bodyPr wrap="square">
                  <a:spAutoFit/>
                </a:bodyPr>
                <a:lstStyle/>
                <a:p>
                  <a:pPr>
                    <a:lnSpc>
                      <a:spcPct val="150000"/>
                    </a:lnSpc>
                  </a:pPr>
                  <a:r>
                    <a:rPr lang="en-GB" sz="1200" b="1" dirty="0">
                      <a:latin typeface="Comic Sans MS" panose="030F0702030302020204" pitchFamily="66" charset="0"/>
                    </a:rPr>
                    <a:t>Little Willie</a:t>
                  </a:r>
                </a:p>
              </p:txBody>
            </p:sp>
          </p:grpSp>
        </p:grpSp>
        <p:sp>
          <p:nvSpPr>
            <p:cNvPr id="29" name="TextBox 28">
              <a:extLst>
                <a:ext uri="{FF2B5EF4-FFF2-40B4-BE49-F238E27FC236}">
                  <a16:creationId xmlns:a16="http://schemas.microsoft.com/office/drawing/2014/main" id="{4DE9E865-0EDF-3F67-0FA9-A55009224C96}"/>
                </a:ext>
              </a:extLst>
            </p:cNvPr>
            <p:cNvSpPr txBox="1"/>
            <p:nvPr/>
          </p:nvSpPr>
          <p:spPr>
            <a:xfrm rot="21270886">
              <a:off x="7973812" y="3073729"/>
              <a:ext cx="3300377" cy="230832"/>
            </a:xfrm>
            <a:prstGeom prst="rect">
              <a:avLst/>
            </a:prstGeom>
            <a:noFill/>
          </p:spPr>
          <p:txBody>
            <a:bodyPr wrap="square">
              <a:spAutoFit/>
            </a:bodyPr>
            <a:lstStyle/>
            <a:p>
              <a:r>
                <a:rPr lang="en-GB" sz="900" b="1" i="0" dirty="0">
                  <a:solidFill>
                    <a:schemeClr val="bg1"/>
                  </a:solidFill>
                  <a:effectLst/>
                  <a:latin typeface="Nunito" panose="02000503000000000000" pitchFamily="2" charset="77"/>
                </a:rPr>
                <a:t>© Public Domain from Wikimedia Commons</a:t>
              </a:r>
              <a:endParaRPr lang="en-GB" sz="900" b="1" dirty="0">
                <a:solidFill>
                  <a:schemeClr val="bg1"/>
                </a:solidFill>
                <a:latin typeface="Nunito" panose="02000503000000000000" pitchFamily="2" charset="77"/>
              </a:endParaRPr>
            </a:p>
          </p:txBody>
        </p:sp>
      </p:grpSp>
      <p:grpSp>
        <p:nvGrpSpPr>
          <p:cNvPr id="32" name="Group 31" descr="Tank Memorial that was unveiled in May 2025. &#10;">
            <a:extLst>
              <a:ext uri="{FF2B5EF4-FFF2-40B4-BE49-F238E27FC236}">
                <a16:creationId xmlns:a16="http://schemas.microsoft.com/office/drawing/2014/main" id="{513D0E67-DDB6-F381-F233-552C2ED6774E}"/>
              </a:ext>
            </a:extLst>
          </p:cNvPr>
          <p:cNvGrpSpPr/>
          <p:nvPr/>
        </p:nvGrpSpPr>
        <p:grpSpPr>
          <a:xfrm>
            <a:off x="807046" y="3136973"/>
            <a:ext cx="3491249" cy="2898943"/>
            <a:chOff x="807046" y="3136973"/>
            <a:chExt cx="3491249" cy="2898943"/>
          </a:xfrm>
        </p:grpSpPr>
        <p:grpSp>
          <p:nvGrpSpPr>
            <p:cNvPr id="24" name="Group 23">
              <a:extLst>
                <a:ext uri="{FF2B5EF4-FFF2-40B4-BE49-F238E27FC236}">
                  <a16:creationId xmlns:a16="http://schemas.microsoft.com/office/drawing/2014/main" id="{F69270E9-6564-7EA1-8444-20AA7033EB33}"/>
                </a:ext>
              </a:extLst>
            </p:cNvPr>
            <p:cNvGrpSpPr/>
            <p:nvPr/>
          </p:nvGrpSpPr>
          <p:grpSpPr>
            <a:xfrm rot="200586">
              <a:off x="807046" y="3245480"/>
              <a:ext cx="3491249" cy="2790436"/>
              <a:chOff x="7899868" y="3499079"/>
              <a:chExt cx="3491249" cy="2790436"/>
            </a:xfrm>
          </p:grpSpPr>
          <p:pic>
            <p:nvPicPr>
              <p:cNvPr id="11" name="Picture 10" descr="A large metal sign with people on it&#10;&#10;Description automatically generated">
                <a:extLst>
                  <a:ext uri="{FF2B5EF4-FFF2-40B4-BE49-F238E27FC236}">
                    <a16:creationId xmlns:a16="http://schemas.microsoft.com/office/drawing/2014/main" id="{11712FDC-F92C-A108-A062-28020BCADE8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899868" y="3499079"/>
                <a:ext cx="3491249" cy="2605033"/>
              </a:xfrm>
              <a:prstGeom prst="rect">
                <a:avLst/>
              </a:prstGeom>
              <a:ln w="25400">
                <a:solidFill>
                  <a:schemeClr val="tx1"/>
                </a:solidFill>
              </a:ln>
            </p:spPr>
          </p:pic>
          <p:grpSp>
            <p:nvGrpSpPr>
              <p:cNvPr id="17" name="Caption">
                <a:extLst>
                  <a:ext uri="{FF2B5EF4-FFF2-40B4-BE49-F238E27FC236}">
                    <a16:creationId xmlns:a16="http://schemas.microsoft.com/office/drawing/2014/main" id="{3BD92F11-CB36-6ABF-974C-882F5B0C6D8D}"/>
                  </a:ext>
                </a:extLst>
              </p:cNvPr>
              <p:cNvGrpSpPr/>
              <p:nvPr/>
            </p:nvGrpSpPr>
            <p:grpSpPr>
              <a:xfrm>
                <a:off x="8024062" y="5435434"/>
                <a:ext cx="3275021" cy="854081"/>
                <a:chOff x="5254727" y="2422019"/>
                <a:chExt cx="3275021" cy="854081"/>
              </a:xfrm>
            </p:grpSpPr>
            <p:pic>
              <p:nvPicPr>
                <p:cNvPr id="18" name="Picture 17">
                  <a:extLst>
                    <a:ext uri="{FF2B5EF4-FFF2-40B4-BE49-F238E27FC236}">
                      <a16:creationId xmlns:a16="http://schemas.microsoft.com/office/drawing/2014/main" id="{09E6365E-6488-287C-9359-792863C88092}"/>
                    </a:ext>
                    <a:ext uri="{C183D7F6-B498-43B3-948B-1728B52AA6E4}">
                      <adec:decorative xmlns:adec="http://schemas.microsoft.com/office/drawing/2017/decorative" val="1"/>
                    </a:ext>
                  </a:extLst>
                </p:cNvPr>
                <p:cNvPicPr>
                  <a:picLocks noChangeAspect="1"/>
                </p:cNvPicPr>
                <p:nvPr/>
              </p:nvPicPr>
              <p:blipFill>
                <a:blip r:embed="rId8" cstate="screen">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a:ext>
                  </a:extLst>
                </a:blip>
                <a:stretch>
                  <a:fillRect/>
                </a:stretch>
              </p:blipFill>
              <p:spPr>
                <a:xfrm rot="16200000">
                  <a:off x="5204030" y="2472716"/>
                  <a:ext cx="350267" cy="248874"/>
                </a:xfrm>
                <a:prstGeom prst="rect">
                  <a:avLst/>
                </a:prstGeom>
              </p:spPr>
            </p:pic>
            <p:sp>
              <p:nvSpPr>
                <p:cNvPr id="19" name="TextBox 18">
                  <a:extLst>
                    <a:ext uri="{FF2B5EF4-FFF2-40B4-BE49-F238E27FC236}">
                      <a16:creationId xmlns:a16="http://schemas.microsoft.com/office/drawing/2014/main" id="{FC2DA92F-F74F-873D-F89B-DB2A6760C4CE}"/>
                    </a:ext>
                  </a:extLst>
                </p:cNvPr>
                <p:cNvSpPr txBox="1"/>
                <p:nvPr/>
              </p:nvSpPr>
              <p:spPr>
                <a:xfrm>
                  <a:off x="5503600" y="2422020"/>
                  <a:ext cx="3026148" cy="854080"/>
                </a:xfrm>
                <a:prstGeom prst="rect">
                  <a:avLst/>
                </a:prstGeom>
                <a:noFill/>
              </p:spPr>
              <p:txBody>
                <a:bodyPr wrap="square">
                  <a:spAutoFit/>
                </a:bodyPr>
                <a:lstStyle/>
                <a:p>
                  <a:pPr>
                    <a:lnSpc>
                      <a:spcPct val="150000"/>
                    </a:lnSpc>
                  </a:pPr>
                  <a:r>
                    <a:rPr lang="en-GB" sz="1100" b="1" dirty="0">
                      <a:solidFill>
                        <a:schemeClr val="bg1"/>
                      </a:solidFill>
                      <a:latin typeface="Comic Sans MS" panose="030F0702030302020204" pitchFamily="66" charset="0"/>
                    </a:rPr>
                    <a:t>Tank Memorial that was unveiled in May 2025. </a:t>
                  </a:r>
                </a:p>
                <a:p>
                  <a:pPr>
                    <a:lnSpc>
                      <a:spcPct val="150000"/>
                    </a:lnSpc>
                  </a:pPr>
                  <a:endParaRPr lang="en-GB" sz="1200" b="1" dirty="0">
                    <a:solidFill>
                      <a:schemeClr val="bg1"/>
                    </a:solidFill>
                    <a:latin typeface="Comic Sans MS" panose="030F0702030302020204" pitchFamily="66" charset="0"/>
                  </a:endParaRPr>
                </a:p>
              </p:txBody>
            </p:sp>
          </p:grpSp>
        </p:grpSp>
        <p:sp>
          <p:nvSpPr>
            <p:cNvPr id="28" name="TextBox 27">
              <a:extLst>
                <a:ext uri="{FF2B5EF4-FFF2-40B4-BE49-F238E27FC236}">
                  <a16:creationId xmlns:a16="http://schemas.microsoft.com/office/drawing/2014/main" id="{C3905EC9-3588-A7DE-A5DB-E777CE45F0D2}"/>
                </a:ext>
              </a:extLst>
            </p:cNvPr>
            <p:cNvSpPr txBox="1"/>
            <p:nvPr/>
          </p:nvSpPr>
          <p:spPr>
            <a:xfrm rot="181089">
              <a:off x="836519" y="3136973"/>
              <a:ext cx="577402" cy="246221"/>
            </a:xfrm>
            <a:prstGeom prst="rect">
              <a:avLst/>
            </a:prstGeom>
            <a:noFill/>
          </p:spPr>
          <p:txBody>
            <a:bodyPr wrap="none" rtlCol="0">
              <a:spAutoFit/>
            </a:bodyPr>
            <a:lstStyle/>
            <a:p>
              <a:r>
                <a:rPr lang="en-GB" sz="1000" dirty="0">
                  <a:solidFill>
                    <a:schemeClr val="accent1">
                      <a:lumMod val="20000"/>
                      <a:lumOff val="80000"/>
                    </a:schemeClr>
                  </a:solidFill>
                  <a:latin typeface="Nunito" panose="02000503000000000000" pitchFamily="2" charset="77"/>
                </a:rPr>
                <a:t>©IWM</a:t>
              </a:r>
            </a:p>
          </p:txBody>
        </p:sp>
      </p:grpSp>
      <p:pic>
        <p:nvPicPr>
          <p:cNvPr id="2" name="Picture 1">
            <a:extLst>
              <a:ext uri="{FF2B5EF4-FFF2-40B4-BE49-F238E27FC236}">
                <a16:creationId xmlns:a16="http://schemas.microsoft.com/office/drawing/2014/main" id="{BCFFD1DB-7AA5-FF4B-8FA1-E2BEDCAF1DF5}"/>
              </a:ext>
              <a:ext uri="{C183D7F6-B498-43B3-948B-1728B52AA6E4}">
                <adec:decorative xmlns:adec="http://schemas.microsoft.com/office/drawing/2017/decorative" val="1"/>
              </a:ext>
            </a:extLst>
          </p:cNvPr>
          <p:cNvPicPr>
            <a:picLocks noChangeAspect="1"/>
          </p:cNvPicPr>
          <p:nvPr/>
        </p:nvPicPr>
        <p:blipFill>
          <a:blip r:embed="rId10" cstate="screen">
            <a:extLst>
              <a:ext uri="{28A0092B-C50C-407E-A947-70E740481C1C}">
                <a14:useLocalDpi xmlns:a14="http://schemas.microsoft.com/office/drawing/2010/main"/>
              </a:ext>
            </a:extLst>
          </a:blip>
          <a:srcRect/>
          <a:stretch/>
        </p:blipFill>
        <p:spPr>
          <a:xfrm>
            <a:off x="234419" y="6135338"/>
            <a:ext cx="2225964" cy="444024"/>
          </a:xfrm>
          <a:prstGeom prst="rect">
            <a:avLst/>
          </a:prstGeom>
        </p:spPr>
      </p:pic>
      <p:sp>
        <p:nvSpPr>
          <p:cNvPr id="5" name="TextBox 4">
            <a:extLst>
              <a:ext uri="{FF2B5EF4-FFF2-40B4-BE49-F238E27FC236}">
                <a16:creationId xmlns:a16="http://schemas.microsoft.com/office/drawing/2014/main" id="{DCF632B7-6DB9-765C-EDA1-3AC329557236}"/>
              </a:ext>
            </a:extLst>
          </p:cNvPr>
          <p:cNvSpPr txBox="1"/>
          <p:nvPr/>
        </p:nvSpPr>
        <p:spPr>
          <a:xfrm>
            <a:off x="4738306" y="3658315"/>
            <a:ext cx="6938152" cy="2318776"/>
          </a:xfrm>
          <a:prstGeom prst="rect">
            <a:avLst/>
          </a:prstGeom>
          <a:noFill/>
        </p:spPr>
        <p:txBody>
          <a:bodyPr wrap="square">
            <a:spAutoFit/>
          </a:bodyPr>
          <a:lstStyle/>
          <a:p>
            <a:pPr>
              <a:lnSpc>
                <a:spcPct val="150000"/>
              </a:lnSpc>
            </a:pPr>
            <a:r>
              <a:rPr lang="en-GB" sz="1400" dirty="0">
                <a:latin typeface="Comic Sans MS" panose="030F0702030302020204" pitchFamily="66" charset="0"/>
              </a:rPr>
              <a:t>The tank was a revolutionary invention that changed the way wars were fought. First used in the Battle of the Somme in 1916, it helped soldiers cross dangerous battlefields protected by barbed wire and machine guns. Lincoln’s engineers played a key role in designing and building these early tanks, which gave Britain a powerful new weapon. Tanks went on to become a vital part of military tactics in future wars, showing how Lincoln’s innovation had a lasting impact on global warfare.</a:t>
            </a:r>
          </a:p>
        </p:txBody>
      </p:sp>
    </p:spTree>
    <p:extLst>
      <p:ext uri="{BB962C8B-B14F-4D97-AF65-F5344CB8AC3E}">
        <p14:creationId xmlns:p14="http://schemas.microsoft.com/office/powerpoint/2010/main" val="1956678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1000"/>
                                        <p:tgtEl>
                                          <p:spTgt spid="8">
                                            <p:txEl>
                                              <p:pRg st="0" end="0"/>
                                            </p:txEl>
                                          </p:spTgt>
                                        </p:tgtEl>
                                      </p:cBhvr>
                                    </p:animEffect>
                                  </p:childTnLst>
                                </p:cTn>
                              </p:par>
                            </p:childTnLst>
                          </p:cTn>
                        </p:par>
                        <p:par>
                          <p:cTn id="12" fill="hold">
                            <p:stCondLst>
                              <p:cond delay="2000"/>
                            </p:stCondLst>
                            <p:childTnLst>
                              <p:par>
                                <p:cTn id="13" presetID="2" presetClass="entr" presetSubtype="2" decel="50000"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1000" fill="hold"/>
                                        <p:tgtEl>
                                          <p:spTgt spid="31"/>
                                        </p:tgtEl>
                                        <p:attrNameLst>
                                          <p:attrName>ppt_x</p:attrName>
                                        </p:attrNameLst>
                                      </p:cBhvr>
                                      <p:tavLst>
                                        <p:tav tm="0">
                                          <p:val>
                                            <p:strVal val="1+#ppt_w/2"/>
                                          </p:val>
                                        </p:tav>
                                        <p:tav tm="100000">
                                          <p:val>
                                            <p:strVal val="#ppt_x"/>
                                          </p:val>
                                        </p:tav>
                                      </p:tavLst>
                                    </p:anim>
                                    <p:anim calcmode="lin" valueType="num">
                                      <p:cBhvr additive="base">
                                        <p:cTn id="16" dur="1000" fill="hold"/>
                                        <p:tgtEl>
                                          <p:spTgt spid="31"/>
                                        </p:tgtEl>
                                        <p:attrNameLst>
                                          <p:attrName>ppt_y</p:attrName>
                                        </p:attrNameLst>
                                      </p:cBhvr>
                                      <p:tavLst>
                                        <p:tav tm="0">
                                          <p:val>
                                            <p:strVal val="#ppt_y"/>
                                          </p:val>
                                        </p:tav>
                                        <p:tav tm="100000">
                                          <p:val>
                                            <p:strVal val="#ppt_y"/>
                                          </p:val>
                                        </p:tav>
                                      </p:tavLst>
                                    </p:anim>
                                  </p:childTnLst>
                                </p:cTn>
                              </p:par>
                            </p:childTnLst>
                          </p:cTn>
                        </p:par>
                        <p:par>
                          <p:cTn id="17" fill="hold">
                            <p:stCondLst>
                              <p:cond delay="3000"/>
                            </p:stCondLst>
                            <p:childTnLst>
                              <p:par>
                                <p:cTn id="18" presetID="2" presetClass="entr" presetSubtype="8" fill="hold" nodeType="afterEffect">
                                  <p:stCondLst>
                                    <p:cond delay="0"/>
                                  </p:stCondLst>
                                  <p:childTnLst>
                                    <p:set>
                                      <p:cBhvr>
                                        <p:cTn id="19" dur="1" fill="hold">
                                          <p:stCondLst>
                                            <p:cond delay="0"/>
                                          </p:stCondLst>
                                        </p:cTn>
                                        <p:tgtEl>
                                          <p:spTgt spid="32"/>
                                        </p:tgtEl>
                                        <p:attrNameLst>
                                          <p:attrName>style.visibility</p:attrName>
                                        </p:attrNameLst>
                                      </p:cBhvr>
                                      <p:to>
                                        <p:strVal val="visible"/>
                                      </p:to>
                                    </p:set>
                                    <p:anim calcmode="lin" valueType="num">
                                      <p:cBhvr additive="base">
                                        <p:cTn id="20" dur="1000" fill="hold"/>
                                        <p:tgtEl>
                                          <p:spTgt spid="32"/>
                                        </p:tgtEl>
                                        <p:attrNameLst>
                                          <p:attrName>ppt_x</p:attrName>
                                        </p:attrNameLst>
                                      </p:cBhvr>
                                      <p:tavLst>
                                        <p:tav tm="0">
                                          <p:val>
                                            <p:strVal val="0-#ppt_w/2"/>
                                          </p:val>
                                        </p:tav>
                                        <p:tav tm="100000">
                                          <p:val>
                                            <p:strVal val="#ppt_x"/>
                                          </p:val>
                                        </p:tav>
                                      </p:tavLst>
                                    </p:anim>
                                    <p:anim calcmode="lin" valueType="num">
                                      <p:cBhvr additive="base">
                                        <p:cTn id="21" dur="1000" fill="hold"/>
                                        <p:tgtEl>
                                          <p:spTgt spid="32"/>
                                        </p:tgtEl>
                                        <p:attrNameLst>
                                          <p:attrName>ppt_y</p:attrName>
                                        </p:attrNameLst>
                                      </p:cBhvr>
                                      <p:tavLst>
                                        <p:tav tm="0">
                                          <p:val>
                                            <p:strVal val="#ppt_y"/>
                                          </p:val>
                                        </p:tav>
                                        <p:tav tm="100000">
                                          <p:val>
                                            <p:strVal val="#ppt_y"/>
                                          </p:val>
                                        </p:tav>
                                      </p:tavLst>
                                    </p:anim>
                                  </p:childTnLst>
                                </p:cTn>
                              </p:par>
                            </p:childTnLst>
                          </p:cTn>
                        </p:par>
                        <p:par>
                          <p:cTn id="22" fill="hold">
                            <p:stCondLst>
                              <p:cond delay="4000"/>
                            </p:stCondLst>
                            <p:childTnLst>
                              <p:par>
                                <p:cTn id="23" presetID="10" presetClass="entr" presetSubtype="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BA262A1-9326-51FC-1034-B827B2695074}"/>
            </a:ext>
          </a:extLst>
        </p:cNvPr>
        <p:cNvGrpSpPr/>
        <p:nvPr/>
      </p:nvGrpSpPr>
      <p:grpSpPr>
        <a:xfrm>
          <a:off x="0" y="0"/>
          <a:ext cx="0" cy="0"/>
          <a:chOff x="0" y="0"/>
          <a:chExt cx="0" cy="0"/>
        </a:xfrm>
      </p:grpSpPr>
      <p:sp>
        <p:nvSpPr>
          <p:cNvPr id="25" name="Title 24">
            <a:extLst>
              <a:ext uri="{FF2B5EF4-FFF2-40B4-BE49-F238E27FC236}">
                <a16:creationId xmlns:a16="http://schemas.microsoft.com/office/drawing/2014/main" id="{39F85547-722A-E56F-5ED3-04BBD2996323}"/>
              </a:ext>
            </a:extLst>
          </p:cNvPr>
          <p:cNvSpPr>
            <a:spLocks noGrp="1"/>
          </p:cNvSpPr>
          <p:nvPr>
            <p:ph type="title"/>
          </p:nvPr>
        </p:nvSpPr>
        <p:spPr>
          <a:xfrm>
            <a:off x="439366" y="-1546737"/>
            <a:ext cx="10515600" cy="1325563"/>
          </a:xfrm>
        </p:spPr>
        <p:txBody>
          <a:bodyPr/>
          <a:lstStyle/>
          <a:p>
            <a:r>
              <a:rPr lang="en-US" dirty="0"/>
              <a:t>Women in war effort</a:t>
            </a:r>
          </a:p>
        </p:txBody>
      </p:sp>
      <p:sp>
        <p:nvSpPr>
          <p:cNvPr id="6" name="Slide Question">
            <a:extLst>
              <a:ext uri="{FF2B5EF4-FFF2-40B4-BE49-F238E27FC236}">
                <a16:creationId xmlns:a16="http://schemas.microsoft.com/office/drawing/2014/main" id="{1F8CFD5B-4BB8-8AB6-2FD3-2F29AD03D33A}"/>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two world wars affect Lincoln?</a:t>
            </a:r>
          </a:p>
        </p:txBody>
      </p:sp>
      <p:grpSp>
        <p:nvGrpSpPr>
          <p:cNvPr id="23" name="Group 22" descr="A poster from 1915 that says &quot;These women are doing their bit, learn to make munitions&quot; showing a woman pulling on a white work jakcet. ">
            <a:extLst>
              <a:ext uri="{FF2B5EF4-FFF2-40B4-BE49-F238E27FC236}">
                <a16:creationId xmlns:a16="http://schemas.microsoft.com/office/drawing/2014/main" id="{4AC15AC1-4EFA-AFEF-2B9B-58255BF1467D}"/>
              </a:ext>
            </a:extLst>
          </p:cNvPr>
          <p:cNvGrpSpPr/>
          <p:nvPr/>
        </p:nvGrpSpPr>
        <p:grpSpPr>
          <a:xfrm>
            <a:off x="620151" y="549191"/>
            <a:ext cx="3799121" cy="5725367"/>
            <a:chOff x="620151" y="549191"/>
            <a:chExt cx="3799121" cy="5725367"/>
          </a:xfrm>
        </p:grpSpPr>
        <p:pic>
          <p:nvPicPr>
            <p:cNvPr id="21" name="Picture 20" descr="A poster of a person in a robe&#10;&#10;Description automatically generated">
              <a:extLst>
                <a:ext uri="{FF2B5EF4-FFF2-40B4-BE49-F238E27FC236}">
                  <a16:creationId xmlns:a16="http://schemas.microsoft.com/office/drawing/2014/main" id="{37DF1E24-0400-FE8E-E3F3-44D69B0F620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0151" y="549191"/>
              <a:ext cx="3799121" cy="5725367"/>
            </a:xfrm>
            <a:prstGeom prst="rect">
              <a:avLst/>
            </a:prstGeom>
            <a:ln w="25400">
              <a:solidFill>
                <a:schemeClr val="tx1"/>
              </a:solidFill>
            </a:ln>
          </p:spPr>
        </p:pic>
        <p:sp>
          <p:nvSpPr>
            <p:cNvPr id="22" name="TextBox 21">
              <a:extLst>
                <a:ext uri="{FF2B5EF4-FFF2-40B4-BE49-F238E27FC236}">
                  <a16:creationId xmlns:a16="http://schemas.microsoft.com/office/drawing/2014/main" id="{23FC95F9-16F4-E20C-91D1-390AB8FF84DD}"/>
                </a:ext>
              </a:extLst>
            </p:cNvPr>
            <p:cNvSpPr txBox="1"/>
            <p:nvPr/>
          </p:nvSpPr>
          <p:spPr>
            <a:xfrm rot="16200000">
              <a:off x="-86494" y="4677621"/>
              <a:ext cx="1773242" cy="230832"/>
            </a:xfrm>
            <a:prstGeom prst="rect">
              <a:avLst/>
            </a:prstGeom>
            <a:noFill/>
          </p:spPr>
          <p:txBody>
            <a:bodyPr wrap="none" rtlCol="0">
              <a:spAutoFit/>
            </a:bodyPr>
            <a:lstStyle/>
            <a:p>
              <a:r>
                <a:rPr lang="en-GB" sz="900" dirty="0">
                  <a:solidFill>
                    <a:schemeClr val="accent4">
                      <a:lumMod val="20000"/>
                      <a:lumOff val="80000"/>
                    </a:schemeClr>
                  </a:solidFill>
                  <a:latin typeface="Nunito" panose="02000503000000000000" pitchFamily="2" charset="77"/>
                </a:rPr>
                <a:t>©IWM ref: </a:t>
              </a:r>
              <a:r>
                <a:rPr lang="en-GB" sz="900" dirty="0" err="1">
                  <a:solidFill>
                    <a:schemeClr val="accent4">
                      <a:lumMod val="20000"/>
                      <a:lumOff val="80000"/>
                    </a:schemeClr>
                  </a:solidFill>
                  <a:latin typeface="Nunito" panose="02000503000000000000" pitchFamily="2" charset="77"/>
                </a:rPr>
                <a:t>Art.IWM</a:t>
              </a:r>
              <a:r>
                <a:rPr lang="en-GB" sz="900" dirty="0">
                  <a:solidFill>
                    <a:schemeClr val="accent4">
                      <a:lumMod val="20000"/>
                      <a:lumOff val="80000"/>
                    </a:schemeClr>
                  </a:solidFill>
                  <a:latin typeface="Nunito" panose="02000503000000000000" pitchFamily="2" charset="77"/>
                </a:rPr>
                <a:t> PST 8704</a:t>
              </a:r>
            </a:p>
          </p:txBody>
        </p:sp>
      </p:grpSp>
      <p:sp>
        <p:nvSpPr>
          <p:cNvPr id="7" name="Title">
            <a:extLst>
              <a:ext uri="{FF2B5EF4-FFF2-40B4-BE49-F238E27FC236}">
                <a16:creationId xmlns:a16="http://schemas.microsoft.com/office/drawing/2014/main" id="{9D6F73E8-FFBE-EE81-638A-185003BCEAB8}"/>
              </a:ext>
            </a:extLst>
          </p:cNvPr>
          <p:cNvSpPr txBox="1">
            <a:spLocks/>
          </p:cNvSpPr>
          <p:nvPr/>
        </p:nvSpPr>
        <p:spPr>
          <a:xfrm>
            <a:off x="4615672" y="180289"/>
            <a:ext cx="7153493" cy="79411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800" dirty="0">
                <a:ln w="12700">
                  <a:noFill/>
                </a:ln>
                <a:latin typeface="Superclarendon Rg" panose="02060605060000020003" pitchFamily="18" charset="77"/>
              </a:rPr>
              <a:t>Women in the War Effort</a:t>
            </a:r>
          </a:p>
        </p:txBody>
      </p:sp>
      <p:grpSp>
        <p:nvGrpSpPr>
          <p:cNvPr id="24" name="Group 23" descr="A black and white photo of female workers in front of one of the British Mark tanks built at Foster's engineering works in Lincoln.&#10;">
            <a:extLst>
              <a:ext uri="{FF2B5EF4-FFF2-40B4-BE49-F238E27FC236}">
                <a16:creationId xmlns:a16="http://schemas.microsoft.com/office/drawing/2014/main" id="{514AD764-9B99-72D0-E3DC-F82F85E99E0A}"/>
              </a:ext>
            </a:extLst>
          </p:cNvPr>
          <p:cNvGrpSpPr/>
          <p:nvPr/>
        </p:nvGrpSpPr>
        <p:grpSpPr>
          <a:xfrm>
            <a:off x="4771984" y="1124958"/>
            <a:ext cx="6949024" cy="2773006"/>
            <a:chOff x="4771984" y="1124958"/>
            <a:chExt cx="6949024" cy="2773006"/>
          </a:xfrm>
        </p:grpSpPr>
        <p:grpSp>
          <p:nvGrpSpPr>
            <p:cNvPr id="16" name="Group 15">
              <a:extLst>
                <a:ext uri="{FF2B5EF4-FFF2-40B4-BE49-F238E27FC236}">
                  <a16:creationId xmlns:a16="http://schemas.microsoft.com/office/drawing/2014/main" id="{8FC0EE8B-5155-3CA0-BBED-8DEE69FBBB42}"/>
                </a:ext>
              </a:extLst>
            </p:cNvPr>
            <p:cNvGrpSpPr/>
            <p:nvPr/>
          </p:nvGrpSpPr>
          <p:grpSpPr>
            <a:xfrm>
              <a:off x="4771984" y="1140358"/>
              <a:ext cx="4908967" cy="2757606"/>
              <a:chOff x="606139" y="1088066"/>
              <a:chExt cx="4908967" cy="2757606"/>
            </a:xfrm>
          </p:grpSpPr>
          <p:pic>
            <p:nvPicPr>
              <p:cNvPr id="14" name="Picture 13" descr="A group of women posing for a photo&#10;&#10;Description automatically generated">
                <a:extLst>
                  <a:ext uri="{FF2B5EF4-FFF2-40B4-BE49-F238E27FC236}">
                    <a16:creationId xmlns:a16="http://schemas.microsoft.com/office/drawing/2014/main" id="{D449515E-BA30-7897-8A58-E9F1B08D063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6139" y="1088066"/>
                <a:ext cx="4908967" cy="2757606"/>
              </a:xfrm>
              <a:prstGeom prst="rect">
                <a:avLst/>
              </a:prstGeom>
              <a:ln w="25400">
                <a:solidFill>
                  <a:schemeClr val="tx1"/>
                </a:solidFill>
              </a:ln>
            </p:spPr>
          </p:pic>
          <p:sp>
            <p:nvSpPr>
              <p:cNvPr id="15" name="TextBox 14">
                <a:extLst>
                  <a:ext uri="{FF2B5EF4-FFF2-40B4-BE49-F238E27FC236}">
                    <a16:creationId xmlns:a16="http://schemas.microsoft.com/office/drawing/2014/main" id="{DC41C2E9-B1DB-1998-8326-0B68B17CA3E9}"/>
                  </a:ext>
                </a:extLst>
              </p:cNvPr>
              <p:cNvSpPr txBox="1"/>
              <p:nvPr/>
            </p:nvSpPr>
            <p:spPr>
              <a:xfrm>
                <a:off x="4283679" y="3599450"/>
                <a:ext cx="1231427" cy="246221"/>
              </a:xfrm>
              <a:prstGeom prst="rect">
                <a:avLst/>
              </a:prstGeom>
              <a:noFill/>
            </p:spPr>
            <p:txBody>
              <a:bodyPr wrap="none" rtlCol="0">
                <a:spAutoFit/>
              </a:bodyPr>
              <a:lstStyle/>
              <a:p>
                <a:r>
                  <a:rPr lang="en-GB" sz="1000" dirty="0">
                    <a:solidFill>
                      <a:schemeClr val="bg2">
                        <a:lumMod val="75000"/>
                      </a:schemeClr>
                    </a:solidFill>
                  </a:rPr>
                  <a:t>©IWM ref: Q 70990</a:t>
                </a:r>
              </a:p>
            </p:txBody>
          </p:sp>
        </p:grpSp>
        <p:grpSp>
          <p:nvGrpSpPr>
            <p:cNvPr id="17" name="Caption">
              <a:extLst>
                <a:ext uri="{FF2B5EF4-FFF2-40B4-BE49-F238E27FC236}">
                  <a16:creationId xmlns:a16="http://schemas.microsoft.com/office/drawing/2014/main" id="{F25E9497-5EBF-EEF4-9E3A-0967EA80AC6C}"/>
                </a:ext>
              </a:extLst>
            </p:cNvPr>
            <p:cNvGrpSpPr/>
            <p:nvPr/>
          </p:nvGrpSpPr>
          <p:grpSpPr>
            <a:xfrm>
              <a:off x="9949201" y="1124958"/>
              <a:ext cx="1771807" cy="1962559"/>
              <a:chOff x="5138820" y="2666448"/>
              <a:chExt cx="1771807" cy="1962559"/>
            </a:xfrm>
          </p:grpSpPr>
          <p:pic>
            <p:nvPicPr>
              <p:cNvPr id="18" name="Picture 17">
                <a:extLst>
                  <a:ext uri="{FF2B5EF4-FFF2-40B4-BE49-F238E27FC236}">
                    <a16:creationId xmlns:a16="http://schemas.microsoft.com/office/drawing/2014/main" id="{DA5AD94C-DA89-EEC9-349E-783204B4B183}"/>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0800000">
                <a:off x="5153535" y="2666448"/>
                <a:ext cx="350267" cy="248874"/>
              </a:xfrm>
              <a:prstGeom prst="rect">
                <a:avLst/>
              </a:prstGeom>
            </p:spPr>
          </p:pic>
          <p:sp>
            <p:nvSpPr>
              <p:cNvPr id="19" name="TextBox 18">
                <a:extLst>
                  <a:ext uri="{FF2B5EF4-FFF2-40B4-BE49-F238E27FC236}">
                    <a16:creationId xmlns:a16="http://schemas.microsoft.com/office/drawing/2014/main" id="{216C9A4C-D80B-7E98-24AB-D2B1506678CE}"/>
                  </a:ext>
                </a:extLst>
              </p:cNvPr>
              <p:cNvSpPr txBox="1"/>
              <p:nvPr/>
            </p:nvSpPr>
            <p:spPr>
              <a:xfrm>
                <a:off x="5138820" y="2905265"/>
                <a:ext cx="1771807" cy="1723742"/>
              </a:xfrm>
              <a:prstGeom prst="rect">
                <a:avLst/>
              </a:prstGeom>
              <a:noFill/>
            </p:spPr>
            <p:txBody>
              <a:bodyPr wrap="square">
                <a:spAutoFit/>
              </a:bodyPr>
              <a:lstStyle/>
              <a:p>
                <a:pPr>
                  <a:lnSpc>
                    <a:spcPct val="150000"/>
                  </a:lnSpc>
                </a:pPr>
                <a:r>
                  <a:rPr lang="en-GB" sz="1200" b="1" dirty="0">
                    <a:latin typeface="Comic Sans MS" panose="030F0702030302020204" pitchFamily="66" charset="0"/>
                  </a:rPr>
                  <a:t>Female workers in front of one of the British Mark tanks built at Foster's engineering works in Lincoln.</a:t>
                </a:r>
              </a:p>
            </p:txBody>
          </p:sp>
        </p:grpSp>
      </p:grpSp>
      <p:sp>
        <p:nvSpPr>
          <p:cNvPr id="5" name="TextBox 4">
            <a:extLst>
              <a:ext uri="{FF2B5EF4-FFF2-40B4-BE49-F238E27FC236}">
                <a16:creationId xmlns:a16="http://schemas.microsoft.com/office/drawing/2014/main" id="{0B1B4D8D-CB74-61E5-B8D6-57C17861B72D}"/>
              </a:ext>
            </a:extLst>
          </p:cNvPr>
          <p:cNvSpPr txBox="1"/>
          <p:nvPr/>
        </p:nvSpPr>
        <p:spPr>
          <a:xfrm>
            <a:off x="4615672" y="4112500"/>
            <a:ext cx="5763857" cy="1995611"/>
          </a:xfrm>
          <a:prstGeom prst="rect">
            <a:avLst/>
          </a:prstGeom>
          <a:noFill/>
        </p:spPr>
        <p:txBody>
          <a:bodyPr wrap="square">
            <a:spAutoFit/>
          </a:bodyPr>
          <a:lstStyle/>
          <a:p>
            <a:pPr>
              <a:lnSpc>
                <a:spcPct val="150000"/>
              </a:lnSpc>
            </a:pPr>
            <a:r>
              <a:rPr lang="en-GB" sz="1400" dirty="0">
                <a:latin typeface="Comic Sans MS" panose="030F0702030302020204" pitchFamily="66" charset="0"/>
              </a:rPr>
              <a:t>With many men at the front, the Women’s War Register sent thousands of young women—known as </a:t>
            </a:r>
            <a:r>
              <a:rPr lang="en-GB" sz="1400" dirty="0" err="1">
                <a:latin typeface="Comic Sans MS" panose="030F0702030302020204" pitchFamily="66" charset="0"/>
              </a:rPr>
              <a:t>munitionettes</a:t>
            </a:r>
            <a:r>
              <a:rPr lang="en-GB" sz="1400" dirty="0">
                <a:latin typeface="Comic Sans MS" panose="030F0702030302020204" pitchFamily="66" charset="0"/>
              </a:rPr>
              <a:t>—to factories in Lincoln. From 1915 they operated heavy lathes at Ruston’s engine works, mixed poisonous varnish for aircraft wings and assembled tank treads at Foster’s. Their vital contribution kept wartime production running.</a:t>
            </a:r>
          </a:p>
        </p:txBody>
      </p:sp>
      <p:pic>
        <p:nvPicPr>
          <p:cNvPr id="9" name="Logo">
            <a:extLst>
              <a:ext uri="{FF2B5EF4-FFF2-40B4-BE49-F238E27FC236}">
                <a16:creationId xmlns:a16="http://schemas.microsoft.com/office/drawing/2014/main" id="{E49A6610-0DA9-18BB-2CBD-353350C1BB1F}"/>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0" y="5558247"/>
            <a:ext cx="1369422" cy="1299753"/>
          </a:xfrm>
          <a:prstGeom prst="rect">
            <a:avLst/>
          </a:prstGeom>
        </p:spPr>
      </p:pic>
      <p:pic>
        <p:nvPicPr>
          <p:cNvPr id="2" name="Picture 1">
            <a:extLst>
              <a:ext uri="{FF2B5EF4-FFF2-40B4-BE49-F238E27FC236}">
                <a16:creationId xmlns:a16="http://schemas.microsoft.com/office/drawing/2014/main" id="{BE4D0FD0-5BAD-2B80-EA4F-D66683D1DA92}"/>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7952255" y="6116046"/>
            <a:ext cx="2225964" cy="444024"/>
          </a:xfrm>
          <a:prstGeom prst="rect">
            <a:avLst/>
          </a:prstGeom>
        </p:spPr>
      </p:pic>
      <p:pic>
        <p:nvPicPr>
          <p:cNvPr id="10" name="Picture 9" descr="An illustration of a female WW1 worker wearing a green hair net and a dirty blue jumpsuit.">
            <a:extLst>
              <a:ext uri="{FF2B5EF4-FFF2-40B4-BE49-F238E27FC236}">
                <a16:creationId xmlns:a16="http://schemas.microsoft.com/office/drawing/2014/main" id="{F1C652BF-BA92-0D11-FD6C-FC60A65B676B}"/>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0139049" y="3372017"/>
            <a:ext cx="2370940" cy="6858000"/>
          </a:xfrm>
          <a:prstGeom prst="rect">
            <a:avLst/>
          </a:prstGeom>
        </p:spPr>
      </p:pic>
    </p:spTree>
    <p:extLst>
      <p:ext uri="{BB962C8B-B14F-4D97-AF65-F5344CB8AC3E}">
        <p14:creationId xmlns:p14="http://schemas.microsoft.com/office/powerpoint/2010/main" val="3359910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down)">
                                      <p:cBhvr>
                                        <p:cTn id="11" dur="1000"/>
                                        <p:tgtEl>
                                          <p:spTgt spid="23"/>
                                        </p:tgtEl>
                                      </p:cBhvr>
                                    </p:animEffect>
                                  </p:childTnLst>
                                </p:cTn>
                              </p:par>
                            </p:childTnLst>
                          </p:cTn>
                        </p:par>
                        <p:par>
                          <p:cTn id="12" fill="hold">
                            <p:stCondLst>
                              <p:cond delay="2000"/>
                            </p:stCondLst>
                            <p:childTnLst>
                              <p:par>
                                <p:cTn id="13" presetID="2" presetClass="entr" presetSubtype="2" decel="50000"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1000" fill="hold"/>
                                        <p:tgtEl>
                                          <p:spTgt spid="24"/>
                                        </p:tgtEl>
                                        <p:attrNameLst>
                                          <p:attrName>ppt_x</p:attrName>
                                        </p:attrNameLst>
                                      </p:cBhvr>
                                      <p:tavLst>
                                        <p:tav tm="0">
                                          <p:val>
                                            <p:strVal val="1+#ppt_w/2"/>
                                          </p:val>
                                        </p:tav>
                                        <p:tav tm="100000">
                                          <p:val>
                                            <p:strVal val="#ppt_x"/>
                                          </p:val>
                                        </p:tav>
                                      </p:tavLst>
                                    </p:anim>
                                    <p:anim calcmode="lin" valueType="num">
                                      <p:cBhvr additive="base">
                                        <p:cTn id="16" dur="1000" fill="hold"/>
                                        <p:tgtEl>
                                          <p:spTgt spid="24"/>
                                        </p:tgtEl>
                                        <p:attrNameLst>
                                          <p:attrName>ppt_y</p:attrName>
                                        </p:attrNameLst>
                                      </p:cBhvr>
                                      <p:tavLst>
                                        <p:tav tm="0">
                                          <p:val>
                                            <p:strVal val="#ppt_y"/>
                                          </p:val>
                                        </p:tav>
                                        <p:tav tm="100000">
                                          <p:val>
                                            <p:strVal val="#ppt_y"/>
                                          </p:val>
                                        </p:tav>
                                      </p:tavLst>
                                    </p:anim>
                                  </p:childTnLst>
                                </p:cTn>
                              </p:par>
                            </p:childTnLst>
                          </p:cTn>
                        </p:par>
                        <p:par>
                          <p:cTn id="17" fill="hold">
                            <p:stCondLst>
                              <p:cond delay="3000"/>
                            </p:stCondLst>
                            <p:childTnLst>
                              <p:par>
                                <p:cTn id="18" presetID="10"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childTnLst>
                                </p:cTn>
                              </p:par>
                            </p:childTnLst>
                          </p:cTn>
                        </p:par>
                        <p:par>
                          <p:cTn id="21" fill="hold">
                            <p:stCondLst>
                              <p:cond delay="4000"/>
                            </p:stCondLst>
                            <p:childTnLst>
                              <p:par>
                                <p:cTn id="22" presetID="2" presetClass="entr" presetSubtype="4"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1A99D91-B11E-FEF5-6970-0BFD4E0E050C}"/>
            </a:ext>
          </a:extLst>
        </p:cNvPr>
        <p:cNvGrpSpPr/>
        <p:nvPr/>
      </p:nvGrpSpPr>
      <p:grpSpPr>
        <a:xfrm>
          <a:off x="0" y="0"/>
          <a:ext cx="0" cy="0"/>
          <a:chOff x="0" y="0"/>
          <a:chExt cx="0" cy="0"/>
        </a:xfrm>
      </p:grpSpPr>
      <p:sp>
        <p:nvSpPr>
          <p:cNvPr id="16" name="Title 15">
            <a:extLst>
              <a:ext uri="{FF2B5EF4-FFF2-40B4-BE49-F238E27FC236}">
                <a16:creationId xmlns:a16="http://schemas.microsoft.com/office/drawing/2014/main" id="{94561F4C-3D83-2F3F-3267-A5D3778B3815}"/>
              </a:ext>
            </a:extLst>
          </p:cNvPr>
          <p:cNvSpPr>
            <a:spLocks noGrp="1"/>
          </p:cNvSpPr>
          <p:nvPr>
            <p:ph type="title"/>
          </p:nvPr>
        </p:nvSpPr>
        <p:spPr>
          <a:xfrm>
            <a:off x="1104670" y="-1583482"/>
            <a:ext cx="10515600" cy="1325563"/>
          </a:xfrm>
        </p:spPr>
        <p:txBody>
          <a:bodyPr/>
          <a:lstStyle/>
          <a:p>
            <a:r>
              <a:rPr lang="en-US" dirty="0"/>
              <a:t>Hospitals and home front</a:t>
            </a:r>
          </a:p>
        </p:txBody>
      </p:sp>
      <p:sp>
        <p:nvSpPr>
          <p:cNvPr id="6" name="Slide Question">
            <a:extLst>
              <a:ext uri="{FF2B5EF4-FFF2-40B4-BE49-F238E27FC236}">
                <a16:creationId xmlns:a16="http://schemas.microsoft.com/office/drawing/2014/main" id="{818F44F6-1375-C88F-79A2-43D8BA56A7CB}"/>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two world wars affect Lincoln?</a:t>
            </a:r>
          </a:p>
        </p:txBody>
      </p:sp>
      <p:sp>
        <p:nvSpPr>
          <p:cNvPr id="7" name="Title">
            <a:extLst>
              <a:ext uri="{FF2B5EF4-FFF2-40B4-BE49-F238E27FC236}">
                <a16:creationId xmlns:a16="http://schemas.microsoft.com/office/drawing/2014/main" id="{3BC28857-9B97-1063-EE7A-139955A10009}"/>
              </a:ext>
            </a:extLst>
          </p:cNvPr>
          <p:cNvSpPr txBox="1">
            <a:spLocks/>
          </p:cNvSpPr>
          <p:nvPr/>
        </p:nvSpPr>
        <p:spPr>
          <a:xfrm>
            <a:off x="571729" y="418113"/>
            <a:ext cx="5052385" cy="1477904"/>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000" dirty="0">
                <a:ln w="12700">
                  <a:noFill/>
                </a:ln>
                <a:solidFill>
                  <a:schemeClr val="bg1"/>
                </a:solidFill>
                <a:latin typeface="Superclarendon Rg" panose="02060605060000020003" pitchFamily="18" charset="77"/>
              </a:rPr>
              <a:t>Hospitals and Home Front</a:t>
            </a:r>
          </a:p>
        </p:txBody>
      </p:sp>
      <p:pic>
        <p:nvPicPr>
          <p:cNvPr id="13" name="Picture 12">
            <a:extLst>
              <a:ext uri="{FF2B5EF4-FFF2-40B4-BE49-F238E27FC236}">
                <a16:creationId xmlns:a16="http://schemas.microsoft.com/office/drawing/2014/main" id="{90AEE637-101E-BC72-C270-94BFDFA09D74}"/>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5400000">
            <a:off x="6862755" y="574472"/>
            <a:ext cx="482600" cy="342900"/>
          </a:xfrm>
          <a:prstGeom prst="rect">
            <a:avLst/>
          </a:prstGeom>
        </p:spPr>
      </p:pic>
      <p:sp>
        <p:nvSpPr>
          <p:cNvPr id="10" name="TextBox 9">
            <a:extLst>
              <a:ext uri="{FF2B5EF4-FFF2-40B4-BE49-F238E27FC236}">
                <a16:creationId xmlns:a16="http://schemas.microsoft.com/office/drawing/2014/main" id="{40E81FD9-95CC-BC8C-473D-C7D18ED6E7B6}"/>
              </a:ext>
            </a:extLst>
          </p:cNvPr>
          <p:cNvSpPr txBox="1"/>
          <p:nvPr/>
        </p:nvSpPr>
        <p:spPr>
          <a:xfrm>
            <a:off x="7275505" y="504622"/>
            <a:ext cx="4590987" cy="711733"/>
          </a:xfrm>
          <a:prstGeom prst="rect">
            <a:avLst/>
          </a:prstGeom>
          <a:noFill/>
        </p:spPr>
        <p:txBody>
          <a:bodyPr wrap="square">
            <a:spAutoFit/>
          </a:bodyPr>
          <a:lstStyle/>
          <a:p>
            <a:pPr>
              <a:lnSpc>
                <a:spcPct val="150000"/>
              </a:lnSpc>
            </a:pPr>
            <a:r>
              <a:rPr lang="en-GB" sz="1400" b="1" dirty="0">
                <a:solidFill>
                  <a:schemeClr val="bg1"/>
                </a:solidFill>
                <a:latin typeface="Comic Sans MS" panose="030F0702030302020204" pitchFamily="66" charset="0"/>
              </a:rPr>
              <a:t>The 4th Northern General Hospital is now Lincoln Christ’s Hospital School.</a:t>
            </a:r>
          </a:p>
        </p:txBody>
      </p:sp>
      <p:sp>
        <p:nvSpPr>
          <p:cNvPr id="11" name="TextBox 10">
            <a:extLst>
              <a:ext uri="{FF2B5EF4-FFF2-40B4-BE49-F238E27FC236}">
                <a16:creationId xmlns:a16="http://schemas.microsoft.com/office/drawing/2014/main" id="{C4178A17-D7B5-DB40-848A-B787D36C1D6F}"/>
              </a:ext>
            </a:extLst>
          </p:cNvPr>
          <p:cNvSpPr txBox="1"/>
          <p:nvPr/>
        </p:nvSpPr>
        <p:spPr>
          <a:xfrm rot="5400000">
            <a:off x="11221443" y="1772907"/>
            <a:ext cx="1043876" cy="246221"/>
          </a:xfrm>
          <a:prstGeom prst="rect">
            <a:avLst/>
          </a:prstGeom>
          <a:noFill/>
        </p:spPr>
        <p:txBody>
          <a:bodyPr wrap="none" rtlCol="0">
            <a:spAutoFit/>
          </a:bodyPr>
          <a:lstStyle/>
          <a:p>
            <a:r>
              <a:rPr lang="en-GB" sz="1000" dirty="0">
                <a:solidFill>
                  <a:schemeClr val="accent1">
                    <a:lumMod val="40000"/>
                    <a:lumOff val="60000"/>
                  </a:schemeClr>
                </a:solidFill>
              </a:rPr>
              <a:t>© Richard Croft</a:t>
            </a:r>
          </a:p>
        </p:txBody>
      </p:sp>
      <p:sp>
        <p:nvSpPr>
          <p:cNvPr id="12" name="Text box">
            <a:extLst>
              <a:ext uri="{FF2B5EF4-FFF2-40B4-BE49-F238E27FC236}">
                <a16:creationId xmlns:a16="http://schemas.microsoft.com/office/drawing/2014/main" id="{7F9A3B71-98AB-1B35-CBD2-0848A90D5528}"/>
              </a:ext>
            </a:extLst>
          </p:cNvPr>
          <p:cNvSpPr/>
          <p:nvPr/>
        </p:nvSpPr>
        <p:spPr>
          <a:xfrm>
            <a:off x="571729" y="2159681"/>
            <a:ext cx="4000271" cy="3606799"/>
          </a:xfrm>
          <a:prstGeom prst="rect">
            <a:avLst/>
          </a:prstGeom>
          <a:solidFill>
            <a:schemeClr val="bg1">
              <a:alpha val="79000"/>
            </a:schemeClr>
          </a:solidFill>
          <a:ln w="28575">
            <a:solidFill>
              <a:schemeClr val="tx1"/>
            </a:solidFill>
          </a:ln>
          <a:effectLst>
            <a:glow rad="63500">
              <a:schemeClr val="accent3">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lIns="216000" tIns="36000" rIns="72000" bIns="72000" rtlCol="0" anchor="ctr"/>
          <a:lstStyle/>
          <a:p>
            <a:pPr>
              <a:lnSpc>
                <a:spcPct val="150000"/>
              </a:lnSpc>
            </a:pPr>
            <a:r>
              <a:rPr lang="en-GB" sz="1400" dirty="0">
                <a:solidFill>
                  <a:schemeClr val="tx1"/>
                </a:solidFill>
                <a:latin typeface="Comic Sans MS" panose="030F0702030302020204" pitchFamily="66" charset="0"/>
              </a:rPr>
              <a:t>Existing civilian hospitals such as Lincoln County Hospital admitted military casualties from November 1914. Lincoln Grammar School became the 4th Northern General Hospital with over one thousand beds by August 1914. </a:t>
            </a:r>
            <a:r>
              <a:rPr lang="en-GB" sz="1400" dirty="0" err="1">
                <a:solidFill>
                  <a:schemeClr val="tx1"/>
                </a:solidFill>
                <a:latin typeface="Comic Sans MS" panose="030F0702030302020204" pitchFamily="66" charset="0"/>
              </a:rPr>
              <a:t>Boultham</a:t>
            </a:r>
            <a:r>
              <a:rPr lang="en-GB" sz="1400" dirty="0">
                <a:solidFill>
                  <a:schemeClr val="tx1"/>
                </a:solidFill>
                <a:latin typeface="Comic Sans MS" panose="030F0702030302020204" pitchFamily="66" charset="0"/>
              </a:rPr>
              <a:t> Hall was lent to St John’s Ambulance and treated 1,360 soldiers before closing in December 1918.</a:t>
            </a:r>
          </a:p>
        </p:txBody>
      </p:sp>
      <p:pic>
        <p:nvPicPr>
          <p:cNvPr id="15" name="Picture 14">
            <a:extLst>
              <a:ext uri="{FF2B5EF4-FFF2-40B4-BE49-F238E27FC236}">
                <a16:creationId xmlns:a16="http://schemas.microsoft.com/office/drawing/2014/main" id="{E74A4F33-34BF-CE89-727F-2F0F6808F272}"/>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74764" y="6165851"/>
            <a:ext cx="2197100" cy="368300"/>
          </a:xfrm>
          <a:prstGeom prst="rect">
            <a:avLst/>
          </a:prstGeom>
        </p:spPr>
      </p:pic>
      <p:pic>
        <p:nvPicPr>
          <p:cNvPr id="9" name="Logo">
            <a:extLst>
              <a:ext uri="{FF2B5EF4-FFF2-40B4-BE49-F238E27FC236}">
                <a16:creationId xmlns:a16="http://schemas.microsoft.com/office/drawing/2014/main" id="{9D472440-226B-272F-392B-34DFCF885BC6}"/>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822578" y="5558247"/>
            <a:ext cx="1369422" cy="1299753"/>
          </a:xfrm>
          <a:prstGeom prst="rect">
            <a:avLst/>
          </a:prstGeom>
        </p:spPr>
      </p:pic>
    </p:spTree>
    <p:extLst>
      <p:ext uri="{BB962C8B-B14F-4D97-AF65-F5344CB8AC3E}">
        <p14:creationId xmlns:p14="http://schemas.microsoft.com/office/powerpoint/2010/main" val="1073480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000" fill="hold"/>
                                        <p:tgtEl>
                                          <p:spTgt spid="12"/>
                                        </p:tgtEl>
                                        <p:attrNameLst>
                                          <p:attrName>ppt_x</p:attrName>
                                        </p:attrNameLst>
                                      </p:cBhvr>
                                      <p:tavLst>
                                        <p:tav tm="0">
                                          <p:val>
                                            <p:strVal val="0-#ppt_w/2"/>
                                          </p:val>
                                        </p:tav>
                                        <p:tav tm="100000">
                                          <p:val>
                                            <p:strVal val="#ppt_x"/>
                                          </p:val>
                                        </p:tav>
                                      </p:tavLst>
                                    </p:anim>
                                    <p:anim calcmode="lin" valueType="num">
                                      <p:cBhvr additive="base">
                                        <p:cTn id="12"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64C8648-3F78-486A-06DC-D1EA321561F3}"/>
            </a:ext>
          </a:extLst>
        </p:cNvPr>
        <p:cNvGrpSpPr/>
        <p:nvPr/>
      </p:nvGrpSpPr>
      <p:grpSpPr>
        <a:xfrm>
          <a:off x="0" y="0"/>
          <a:ext cx="0" cy="0"/>
          <a:chOff x="0" y="0"/>
          <a:chExt cx="0" cy="0"/>
        </a:xfrm>
      </p:grpSpPr>
      <p:sp>
        <p:nvSpPr>
          <p:cNvPr id="21" name="Title 20">
            <a:extLst>
              <a:ext uri="{FF2B5EF4-FFF2-40B4-BE49-F238E27FC236}">
                <a16:creationId xmlns:a16="http://schemas.microsoft.com/office/drawing/2014/main" id="{E13916A7-9953-FB09-F7A4-B044F7C3A347}"/>
              </a:ext>
            </a:extLst>
          </p:cNvPr>
          <p:cNvSpPr>
            <a:spLocks noGrp="1"/>
          </p:cNvSpPr>
          <p:nvPr>
            <p:ph type="title"/>
          </p:nvPr>
        </p:nvSpPr>
        <p:spPr>
          <a:xfrm>
            <a:off x="730239" y="-1667479"/>
            <a:ext cx="10515600" cy="1325563"/>
          </a:xfrm>
        </p:spPr>
        <p:txBody>
          <a:bodyPr/>
          <a:lstStyle/>
          <a:p>
            <a:r>
              <a:rPr lang="en-US" dirty="0"/>
              <a:t>Zeppelin raids</a:t>
            </a:r>
          </a:p>
        </p:txBody>
      </p:sp>
      <p:sp>
        <p:nvSpPr>
          <p:cNvPr id="6" name="Slide Question">
            <a:extLst>
              <a:ext uri="{FF2B5EF4-FFF2-40B4-BE49-F238E27FC236}">
                <a16:creationId xmlns:a16="http://schemas.microsoft.com/office/drawing/2014/main" id="{4048A1CE-3E15-9219-CFF6-E3DC2D36962A}"/>
              </a:ext>
            </a:extLst>
          </p:cNvPr>
          <p:cNvSpPr txBox="1"/>
          <p:nvPr/>
        </p:nvSpPr>
        <p:spPr>
          <a:xfrm>
            <a:off x="0" y="-77485"/>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two world wars affect Lincoln?</a:t>
            </a:r>
          </a:p>
        </p:txBody>
      </p:sp>
      <p:sp>
        <p:nvSpPr>
          <p:cNvPr id="7" name="Title">
            <a:extLst>
              <a:ext uri="{FF2B5EF4-FFF2-40B4-BE49-F238E27FC236}">
                <a16:creationId xmlns:a16="http://schemas.microsoft.com/office/drawing/2014/main" id="{8AD1EA19-E091-BB3D-AF9F-E1CB39868EFD}"/>
              </a:ext>
            </a:extLst>
          </p:cNvPr>
          <p:cNvSpPr txBox="1">
            <a:spLocks/>
          </p:cNvSpPr>
          <p:nvPr/>
        </p:nvSpPr>
        <p:spPr>
          <a:xfrm>
            <a:off x="466486" y="401985"/>
            <a:ext cx="6607797" cy="83009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400" dirty="0">
                <a:ln w="12700">
                  <a:noFill/>
                </a:ln>
                <a:latin typeface="Superclarendon Rg" panose="02060605060000020003" pitchFamily="18" charset="77"/>
              </a:rPr>
              <a:t>Zeppelin Raids</a:t>
            </a:r>
          </a:p>
        </p:txBody>
      </p:sp>
      <p:pic>
        <p:nvPicPr>
          <p:cNvPr id="2" name="Picture 1">
            <a:extLst>
              <a:ext uri="{FF2B5EF4-FFF2-40B4-BE49-F238E27FC236}">
                <a16:creationId xmlns:a16="http://schemas.microsoft.com/office/drawing/2014/main" id="{FEDDC67C-E26B-19A3-5AC8-6A55FC3A95C9}"/>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9679108" y="322424"/>
            <a:ext cx="2225964" cy="444024"/>
          </a:xfrm>
          <a:prstGeom prst="rect">
            <a:avLst/>
          </a:prstGeom>
        </p:spPr>
      </p:pic>
      <p:grpSp>
        <p:nvGrpSpPr>
          <p:cNvPr id="20" name="Group 19" descr="A black and white photograph of the German Zeppelin LZ 18 (L 2) at Berlin-Johannistal.&#10;">
            <a:extLst>
              <a:ext uri="{FF2B5EF4-FFF2-40B4-BE49-F238E27FC236}">
                <a16:creationId xmlns:a16="http://schemas.microsoft.com/office/drawing/2014/main" id="{A89BC3D9-1EBC-0832-0D48-3139E8F35C36}"/>
              </a:ext>
            </a:extLst>
          </p:cNvPr>
          <p:cNvGrpSpPr/>
          <p:nvPr/>
        </p:nvGrpSpPr>
        <p:grpSpPr>
          <a:xfrm>
            <a:off x="605802" y="1733272"/>
            <a:ext cx="7052532" cy="4794062"/>
            <a:chOff x="605802" y="1733272"/>
            <a:chExt cx="7052532" cy="4794062"/>
          </a:xfrm>
        </p:grpSpPr>
        <p:grpSp>
          <p:nvGrpSpPr>
            <p:cNvPr id="15" name="Caption">
              <a:extLst>
                <a:ext uri="{FF2B5EF4-FFF2-40B4-BE49-F238E27FC236}">
                  <a16:creationId xmlns:a16="http://schemas.microsoft.com/office/drawing/2014/main" id="{027ED278-AC4B-B3A8-7B2F-A2591816B75A}"/>
                </a:ext>
              </a:extLst>
            </p:cNvPr>
            <p:cNvGrpSpPr/>
            <p:nvPr/>
          </p:nvGrpSpPr>
          <p:grpSpPr>
            <a:xfrm>
              <a:off x="605803" y="5815601"/>
              <a:ext cx="7052531" cy="711733"/>
              <a:chOff x="5215517" y="2417403"/>
              <a:chExt cx="7052531" cy="711733"/>
            </a:xfrm>
          </p:grpSpPr>
          <p:pic>
            <p:nvPicPr>
              <p:cNvPr id="16" name="Picture 15">
                <a:extLst>
                  <a:ext uri="{FF2B5EF4-FFF2-40B4-BE49-F238E27FC236}">
                    <a16:creationId xmlns:a16="http://schemas.microsoft.com/office/drawing/2014/main" id="{0F65441B-A7DE-C9D3-8398-46A5F6EEFC29}"/>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5164820" y="2506401"/>
                <a:ext cx="350267" cy="248874"/>
              </a:xfrm>
              <a:prstGeom prst="rect">
                <a:avLst/>
              </a:prstGeom>
            </p:spPr>
          </p:pic>
          <p:sp>
            <p:nvSpPr>
              <p:cNvPr id="17" name="TextBox 16">
                <a:extLst>
                  <a:ext uri="{FF2B5EF4-FFF2-40B4-BE49-F238E27FC236}">
                    <a16:creationId xmlns:a16="http://schemas.microsoft.com/office/drawing/2014/main" id="{CD68AB0E-0B55-0ADC-16BA-04E215A99D6F}"/>
                  </a:ext>
                </a:extLst>
              </p:cNvPr>
              <p:cNvSpPr txBox="1"/>
              <p:nvPr/>
            </p:nvSpPr>
            <p:spPr>
              <a:xfrm>
                <a:off x="5464389" y="2417403"/>
                <a:ext cx="6803659" cy="711733"/>
              </a:xfrm>
              <a:prstGeom prst="rect">
                <a:avLst/>
              </a:prstGeom>
              <a:noFill/>
            </p:spPr>
            <p:txBody>
              <a:bodyPr wrap="square">
                <a:spAutoFit/>
              </a:bodyPr>
              <a:lstStyle/>
              <a:p>
                <a:pPr>
                  <a:lnSpc>
                    <a:spcPct val="150000"/>
                  </a:lnSpc>
                </a:pPr>
                <a:r>
                  <a:rPr lang="en-GB" sz="1400" b="1" dirty="0">
                    <a:latin typeface="Comic Sans MS" panose="030F0702030302020204" pitchFamily="66" charset="0"/>
                  </a:rPr>
                  <a:t>The German Zeppelin LZ 18 (L 2) at Berlin-</a:t>
                </a:r>
                <a:r>
                  <a:rPr lang="en-GB" sz="1400" b="1" dirty="0" err="1">
                    <a:latin typeface="Comic Sans MS" panose="030F0702030302020204" pitchFamily="66" charset="0"/>
                  </a:rPr>
                  <a:t>Johannistal</a:t>
                </a:r>
                <a:r>
                  <a:rPr lang="en-GB" sz="1400" b="1" dirty="0">
                    <a:latin typeface="Comic Sans MS" panose="030F0702030302020204" pitchFamily="66" charset="0"/>
                  </a:rPr>
                  <a:t>.</a:t>
                </a:r>
              </a:p>
              <a:p>
                <a:pPr>
                  <a:lnSpc>
                    <a:spcPct val="150000"/>
                  </a:lnSpc>
                </a:pPr>
                <a:endParaRPr lang="en-GB" sz="1400" b="1" dirty="0">
                  <a:latin typeface="Comic Sans MS" panose="030F0702030302020204" pitchFamily="66" charset="0"/>
                </a:endParaRPr>
              </a:p>
            </p:txBody>
          </p:sp>
        </p:grpSp>
        <p:grpSp>
          <p:nvGrpSpPr>
            <p:cNvPr id="19" name="Group 18">
              <a:extLst>
                <a:ext uri="{FF2B5EF4-FFF2-40B4-BE49-F238E27FC236}">
                  <a16:creationId xmlns:a16="http://schemas.microsoft.com/office/drawing/2014/main" id="{3DE48E9E-760A-B983-F770-5664548A381B}"/>
                </a:ext>
              </a:extLst>
            </p:cNvPr>
            <p:cNvGrpSpPr/>
            <p:nvPr/>
          </p:nvGrpSpPr>
          <p:grpSpPr>
            <a:xfrm>
              <a:off x="605802" y="1733272"/>
              <a:ext cx="6607797" cy="3941218"/>
              <a:chOff x="605802" y="1733272"/>
              <a:chExt cx="6607797" cy="3941218"/>
            </a:xfrm>
          </p:grpSpPr>
          <p:pic>
            <p:nvPicPr>
              <p:cNvPr id="13" name="Picture 12" descr="A large blimp in the air&#10;&#10;Description automatically generated">
                <a:extLst>
                  <a:ext uri="{FF2B5EF4-FFF2-40B4-BE49-F238E27FC236}">
                    <a16:creationId xmlns:a16="http://schemas.microsoft.com/office/drawing/2014/main" id="{646281B0-FE3E-226F-0DC8-9A1ECF029B6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05802" y="1733272"/>
                <a:ext cx="6607797" cy="3941218"/>
              </a:xfrm>
              <a:prstGeom prst="rect">
                <a:avLst/>
              </a:prstGeom>
              <a:ln w="25400">
                <a:solidFill>
                  <a:schemeClr val="tx1"/>
                </a:solidFill>
              </a:ln>
            </p:spPr>
          </p:pic>
          <p:sp>
            <p:nvSpPr>
              <p:cNvPr id="18" name="TextBox 17">
                <a:extLst>
                  <a:ext uri="{FF2B5EF4-FFF2-40B4-BE49-F238E27FC236}">
                    <a16:creationId xmlns:a16="http://schemas.microsoft.com/office/drawing/2014/main" id="{5CE6BF0E-4ABB-119F-E612-59DCB2698B00}"/>
                  </a:ext>
                </a:extLst>
              </p:cNvPr>
              <p:cNvSpPr txBox="1"/>
              <p:nvPr/>
            </p:nvSpPr>
            <p:spPr>
              <a:xfrm>
                <a:off x="605802" y="1733272"/>
                <a:ext cx="3320206" cy="230832"/>
              </a:xfrm>
              <a:prstGeom prst="rect">
                <a:avLst/>
              </a:prstGeom>
              <a:noFill/>
            </p:spPr>
            <p:txBody>
              <a:bodyPr wrap="square">
                <a:spAutoFit/>
              </a:bodyPr>
              <a:lstStyle/>
              <a:p>
                <a:r>
                  <a:rPr lang="en-GB" sz="900" b="0" i="0" dirty="0">
                    <a:solidFill>
                      <a:schemeClr val="bg2">
                        <a:lumMod val="50000"/>
                      </a:schemeClr>
                    </a:solidFill>
                    <a:effectLst/>
                    <a:latin typeface="Nunito" panose="02000503000000000000" pitchFamily="2" charset="77"/>
                  </a:rPr>
                  <a:t>© Public Domain from Wikimedia Commons</a:t>
                </a:r>
                <a:endParaRPr lang="en-GB" sz="900" dirty="0">
                  <a:solidFill>
                    <a:schemeClr val="bg2">
                      <a:lumMod val="50000"/>
                    </a:schemeClr>
                  </a:solidFill>
                  <a:latin typeface="Nunito" panose="02000503000000000000" pitchFamily="2" charset="77"/>
                </a:endParaRPr>
              </a:p>
            </p:txBody>
          </p:sp>
        </p:grpSp>
      </p:grpSp>
      <p:pic>
        <p:nvPicPr>
          <p:cNvPr id="8" name="Picture 7" descr="An illustration of a blimp&#10;&#10;">
            <a:extLst>
              <a:ext uri="{FF2B5EF4-FFF2-40B4-BE49-F238E27FC236}">
                <a16:creationId xmlns:a16="http://schemas.microsoft.com/office/drawing/2014/main" id="{1BE23789-134B-B7E1-963C-160418EB0D1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010191" flipH="1">
            <a:off x="5099402" y="1534671"/>
            <a:ext cx="2597206" cy="905087"/>
          </a:xfrm>
          <a:prstGeom prst="rect">
            <a:avLst/>
          </a:prstGeom>
        </p:spPr>
      </p:pic>
      <p:sp>
        <p:nvSpPr>
          <p:cNvPr id="11" name="TextBox 10">
            <a:extLst>
              <a:ext uri="{FF2B5EF4-FFF2-40B4-BE49-F238E27FC236}">
                <a16:creationId xmlns:a16="http://schemas.microsoft.com/office/drawing/2014/main" id="{D52284EE-B1DD-C30B-55C4-2A6508CEB547}"/>
              </a:ext>
            </a:extLst>
          </p:cNvPr>
          <p:cNvSpPr txBox="1"/>
          <p:nvPr/>
        </p:nvSpPr>
        <p:spPr>
          <a:xfrm>
            <a:off x="7708266" y="1659526"/>
            <a:ext cx="3923521" cy="1710725"/>
          </a:xfrm>
          <a:prstGeom prst="rect">
            <a:avLst/>
          </a:prstGeom>
          <a:noFill/>
        </p:spPr>
        <p:txBody>
          <a:bodyPr wrap="square">
            <a:spAutoFit/>
          </a:bodyPr>
          <a:lstStyle/>
          <a:p>
            <a:pPr>
              <a:lnSpc>
                <a:spcPct val="150000"/>
              </a:lnSpc>
            </a:pPr>
            <a:r>
              <a:rPr lang="en-GB" dirty="0">
                <a:latin typeface="Comic Sans MS" panose="030F0702030302020204" pitchFamily="66" charset="0"/>
              </a:rPr>
              <a:t>In September 1916 German Zeppelins bombed Lincoln, dropping bombs by mistake on Washingborough. </a:t>
            </a:r>
            <a:endParaRPr lang="en-US" dirty="0"/>
          </a:p>
        </p:txBody>
      </p:sp>
      <p:sp>
        <p:nvSpPr>
          <p:cNvPr id="5" name="TextBox 4">
            <a:extLst>
              <a:ext uri="{FF2B5EF4-FFF2-40B4-BE49-F238E27FC236}">
                <a16:creationId xmlns:a16="http://schemas.microsoft.com/office/drawing/2014/main" id="{05506C1F-6E07-D422-3CB3-B3F1A8F93435}"/>
              </a:ext>
            </a:extLst>
          </p:cNvPr>
          <p:cNvSpPr txBox="1"/>
          <p:nvPr/>
        </p:nvSpPr>
        <p:spPr>
          <a:xfrm>
            <a:off x="7708266" y="3773668"/>
            <a:ext cx="3679273" cy="1292854"/>
          </a:xfrm>
          <a:prstGeom prst="rect">
            <a:avLst/>
          </a:prstGeom>
          <a:noFill/>
        </p:spPr>
        <p:txBody>
          <a:bodyPr wrap="square">
            <a:spAutoFit/>
          </a:bodyPr>
          <a:lstStyle/>
          <a:p>
            <a:pPr>
              <a:lnSpc>
                <a:spcPct val="150000"/>
              </a:lnSpc>
            </a:pPr>
            <a:r>
              <a:rPr lang="en-GB" dirty="0">
                <a:latin typeface="Comic Sans MS" panose="030F0702030302020204" pitchFamily="66" charset="0"/>
              </a:rPr>
              <a:t>Those raids caused panic and minor damage but reminded locals that no place was safe. </a:t>
            </a:r>
          </a:p>
        </p:txBody>
      </p:sp>
      <p:pic>
        <p:nvPicPr>
          <p:cNvPr id="9" name="Logo">
            <a:extLst>
              <a:ext uri="{FF2B5EF4-FFF2-40B4-BE49-F238E27FC236}">
                <a16:creationId xmlns:a16="http://schemas.microsoft.com/office/drawing/2014/main" id="{4B59BB02-6C57-6094-D7DB-7619D9E2EE4A}"/>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0822662" y="5558247"/>
            <a:ext cx="1369422" cy="1299753"/>
          </a:xfrm>
          <a:prstGeom prst="rect">
            <a:avLst/>
          </a:prstGeom>
        </p:spPr>
      </p:pic>
    </p:spTree>
    <p:extLst>
      <p:ext uri="{BB962C8B-B14F-4D97-AF65-F5344CB8AC3E}">
        <p14:creationId xmlns:p14="http://schemas.microsoft.com/office/powerpoint/2010/main" val="3955865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1000" fill="hold"/>
                                        <p:tgtEl>
                                          <p:spTgt spid="20"/>
                                        </p:tgtEl>
                                        <p:attrNameLst>
                                          <p:attrName>ppt_w</p:attrName>
                                        </p:attrNameLst>
                                      </p:cBhvr>
                                      <p:tavLst>
                                        <p:tav tm="0">
                                          <p:val>
                                            <p:fltVal val="0"/>
                                          </p:val>
                                        </p:tav>
                                        <p:tav tm="100000">
                                          <p:val>
                                            <p:strVal val="#ppt_w"/>
                                          </p:val>
                                        </p:tav>
                                      </p:tavLst>
                                    </p:anim>
                                    <p:anim calcmode="lin" valueType="num">
                                      <p:cBhvr>
                                        <p:cTn id="12" dur="1000" fill="hold"/>
                                        <p:tgtEl>
                                          <p:spTgt spid="20"/>
                                        </p:tgtEl>
                                        <p:attrNameLst>
                                          <p:attrName>ppt_h</p:attrName>
                                        </p:attrNameLst>
                                      </p:cBhvr>
                                      <p:tavLst>
                                        <p:tav tm="0">
                                          <p:val>
                                            <p:fltVal val="0"/>
                                          </p:val>
                                        </p:tav>
                                        <p:tav tm="100000">
                                          <p:val>
                                            <p:strVal val="#ppt_h"/>
                                          </p:val>
                                        </p:tav>
                                      </p:tavLst>
                                    </p:anim>
                                    <p:animEffect transition="in" filter="fade">
                                      <p:cBhvr>
                                        <p:cTn id="13" dur="1000"/>
                                        <p:tgtEl>
                                          <p:spTgt spid="20"/>
                                        </p:tgtEl>
                                      </p:cBhvr>
                                    </p:animEffect>
                                  </p:childTnLst>
                                </p:cTn>
                              </p:par>
                            </p:childTnLst>
                          </p:cTn>
                        </p:par>
                        <p:par>
                          <p:cTn id="14" fill="hold">
                            <p:stCondLst>
                              <p:cond delay="2000"/>
                            </p:stCondLst>
                            <p:childTnLst>
                              <p:par>
                                <p:cTn id="15" presetID="2" presetClass="entr" presetSubtype="9"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1000" fill="hold"/>
                                        <p:tgtEl>
                                          <p:spTgt spid="8"/>
                                        </p:tgtEl>
                                        <p:attrNameLst>
                                          <p:attrName>ppt_x</p:attrName>
                                        </p:attrNameLst>
                                      </p:cBhvr>
                                      <p:tavLst>
                                        <p:tav tm="0">
                                          <p:val>
                                            <p:strVal val="0-#ppt_w/2"/>
                                          </p:val>
                                        </p:tav>
                                        <p:tav tm="100000">
                                          <p:val>
                                            <p:strVal val="#ppt_x"/>
                                          </p:val>
                                        </p:tav>
                                      </p:tavLst>
                                    </p:anim>
                                    <p:anim calcmode="lin" valueType="num">
                                      <p:cBhvr additive="base">
                                        <p:cTn id="18" dur="1000" fill="hold"/>
                                        <p:tgtEl>
                                          <p:spTgt spid="8"/>
                                        </p:tgtEl>
                                        <p:attrNameLst>
                                          <p:attrName>ppt_y</p:attrName>
                                        </p:attrNameLst>
                                      </p:cBhvr>
                                      <p:tavLst>
                                        <p:tav tm="0">
                                          <p:val>
                                            <p:strVal val="0-#ppt_h/2"/>
                                          </p:val>
                                        </p:tav>
                                        <p:tav tm="100000">
                                          <p:val>
                                            <p:strVal val="#ppt_y"/>
                                          </p:val>
                                        </p:tav>
                                      </p:tavLst>
                                    </p:anim>
                                  </p:childTnLst>
                                </p:cTn>
                              </p:par>
                            </p:childTnLst>
                          </p:cTn>
                        </p:par>
                        <p:par>
                          <p:cTn id="19" fill="hold">
                            <p:stCondLst>
                              <p:cond delay="3000"/>
                            </p:stCondLst>
                            <p:childTnLst>
                              <p:par>
                                <p:cTn id="20" presetID="10"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childTnLst>
                                </p:cTn>
                              </p:par>
                            </p:childTnLst>
                          </p:cTn>
                        </p:par>
                        <p:par>
                          <p:cTn id="23" fill="hold">
                            <p:stCondLst>
                              <p:cond delay="4000"/>
                            </p:stCondLst>
                            <p:childTnLst>
                              <p:par>
                                <p:cTn id="24" presetID="10"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402E748-86D1-E388-BE7D-7BE24A1E1C9A}"/>
            </a:ext>
          </a:extLst>
        </p:cNvPr>
        <p:cNvGrpSpPr/>
        <p:nvPr/>
      </p:nvGrpSpPr>
      <p:grpSpPr>
        <a:xfrm>
          <a:off x="0" y="0"/>
          <a:ext cx="0" cy="0"/>
          <a:chOff x="0" y="0"/>
          <a:chExt cx="0" cy="0"/>
        </a:xfrm>
      </p:grpSpPr>
      <p:sp>
        <p:nvSpPr>
          <p:cNvPr id="16" name="Title 15">
            <a:extLst>
              <a:ext uri="{FF2B5EF4-FFF2-40B4-BE49-F238E27FC236}">
                <a16:creationId xmlns:a16="http://schemas.microsoft.com/office/drawing/2014/main" id="{5F5FB468-104C-C4AA-43DF-0A6D2696C6CB}"/>
              </a:ext>
            </a:extLst>
          </p:cNvPr>
          <p:cNvSpPr>
            <a:spLocks noGrp="1"/>
          </p:cNvSpPr>
          <p:nvPr>
            <p:ph type="title"/>
          </p:nvPr>
        </p:nvSpPr>
        <p:spPr>
          <a:xfrm>
            <a:off x="991689" y="-1605255"/>
            <a:ext cx="10515600" cy="1325563"/>
          </a:xfrm>
        </p:spPr>
        <p:txBody>
          <a:bodyPr/>
          <a:lstStyle/>
          <a:p>
            <a:r>
              <a:rPr lang="en-US" dirty="0"/>
              <a:t>Memorials </a:t>
            </a:r>
          </a:p>
        </p:txBody>
      </p:sp>
      <p:sp>
        <p:nvSpPr>
          <p:cNvPr id="6" name="Slide Question">
            <a:extLst>
              <a:ext uri="{FF2B5EF4-FFF2-40B4-BE49-F238E27FC236}">
                <a16:creationId xmlns:a16="http://schemas.microsoft.com/office/drawing/2014/main" id="{B898AC28-8669-FD8C-AAF5-53AEC72D4B18}"/>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two world wars affect Lincoln?</a:t>
            </a:r>
          </a:p>
        </p:txBody>
      </p:sp>
      <p:sp>
        <p:nvSpPr>
          <p:cNvPr id="11" name="TextBox 10">
            <a:extLst>
              <a:ext uri="{FF2B5EF4-FFF2-40B4-BE49-F238E27FC236}">
                <a16:creationId xmlns:a16="http://schemas.microsoft.com/office/drawing/2014/main" id="{10DF4073-3947-16A5-57E8-65C581C6B2E0}"/>
              </a:ext>
            </a:extLst>
          </p:cNvPr>
          <p:cNvSpPr txBox="1"/>
          <p:nvPr/>
        </p:nvSpPr>
        <p:spPr>
          <a:xfrm rot="16200000">
            <a:off x="-457805" y="995383"/>
            <a:ext cx="1665841" cy="246221"/>
          </a:xfrm>
          <a:prstGeom prst="rect">
            <a:avLst/>
          </a:prstGeom>
          <a:noFill/>
        </p:spPr>
        <p:txBody>
          <a:bodyPr wrap="none" rtlCol="0">
            <a:spAutoFit/>
          </a:bodyPr>
          <a:lstStyle/>
          <a:p>
            <a:r>
              <a:rPr lang="en-GB" sz="1000" dirty="0">
                <a:solidFill>
                  <a:schemeClr val="accent5">
                    <a:lumMod val="75000"/>
                  </a:schemeClr>
                </a:solidFill>
                <a:latin typeface="Nunito" panose="02000503000000000000" pitchFamily="2" charset="77"/>
              </a:rPr>
              <a:t>© Flickr ref: Reading Tom</a:t>
            </a:r>
          </a:p>
        </p:txBody>
      </p:sp>
      <p:grpSp>
        <p:nvGrpSpPr>
          <p:cNvPr id="13" name="Group 12" descr="St Benedict's and Lincoln War Memorial.&#10;">
            <a:extLst>
              <a:ext uri="{FF2B5EF4-FFF2-40B4-BE49-F238E27FC236}">
                <a16:creationId xmlns:a16="http://schemas.microsoft.com/office/drawing/2014/main" id="{73CA151A-0BD4-2F8E-B0D0-47DE01D096FA}"/>
              </a:ext>
            </a:extLst>
          </p:cNvPr>
          <p:cNvGrpSpPr/>
          <p:nvPr/>
        </p:nvGrpSpPr>
        <p:grpSpPr>
          <a:xfrm>
            <a:off x="2699398" y="326698"/>
            <a:ext cx="4380636" cy="482600"/>
            <a:chOff x="2737498" y="326698"/>
            <a:chExt cx="4380636" cy="482600"/>
          </a:xfrm>
        </p:grpSpPr>
        <p:sp>
          <p:nvSpPr>
            <p:cNvPr id="10" name="TextBox 9">
              <a:extLst>
                <a:ext uri="{FF2B5EF4-FFF2-40B4-BE49-F238E27FC236}">
                  <a16:creationId xmlns:a16="http://schemas.microsoft.com/office/drawing/2014/main" id="{A477C654-4EFF-9E0B-FD55-7F1A1464BBAF}"/>
                </a:ext>
              </a:extLst>
            </p:cNvPr>
            <p:cNvSpPr txBox="1"/>
            <p:nvPr/>
          </p:nvSpPr>
          <p:spPr>
            <a:xfrm>
              <a:off x="3029598" y="378071"/>
              <a:ext cx="4088536" cy="346249"/>
            </a:xfrm>
            <a:prstGeom prst="rect">
              <a:avLst/>
            </a:prstGeom>
            <a:noFill/>
          </p:spPr>
          <p:txBody>
            <a:bodyPr wrap="square">
              <a:spAutoFit/>
            </a:bodyPr>
            <a:lstStyle/>
            <a:p>
              <a:pPr>
                <a:lnSpc>
                  <a:spcPct val="150000"/>
                </a:lnSpc>
              </a:pPr>
              <a:r>
                <a:rPr lang="en-GB" sz="1200" b="1" dirty="0">
                  <a:solidFill>
                    <a:schemeClr val="bg1"/>
                  </a:solidFill>
                  <a:latin typeface="Comic Sans MS" panose="030F0702030302020204" pitchFamily="66" charset="0"/>
                </a:rPr>
                <a:t>St Benedict's and Lincoln War Memorial.</a:t>
              </a:r>
            </a:p>
          </p:txBody>
        </p:sp>
        <p:pic>
          <p:nvPicPr>
            <p:cNvPr id="12" name="Picture 11" descr="A white drop of water&#10;&#10;Description automatically generated">
              <a:extLst>
                <a:ext uri="{FF2B5EF4-FFF2-40B4-BE49-F238E27FC236}">
                  <a16:creationId xmlns:a16="http://schemas.microsoft.com/office/drawing/2014/main" id="{D32A2AA1-04B0-EFE5-C906-47BA9A127D3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5400000">
              <a:off x="2667648" y="396548"/>
              <a:ext cx="482600" cy="342900"/>
            </a:xfrm>
            <a:prstGeom prst="rect">
              <a:avLst/>
            </a:prstGeom>
          </p:spPr>
        </p:pic>
      </p:grpSp>
      <p:sp>
        <p:nvSpPr>
          <p:cNvPr id="2" name="Rectangle 1" descr="A photograph of St Benedict's and Lincoln War Memorial. It shows a church like building with a spire at the front and big windows. &#10;">
            <a:extLst>
              <a:ext uri="{FF2B5EF4-FFF2-40B4-BE49-F238E27FC236}">
                <a16:creationId xmlns:a16="http://schemas.microsoft.com/office/drawing/2014/main" id="{1BC9CAC3-9E31-03CB-C189-FB55325B9DC7}"/>
              </a:ext>
            </a:extLst>
          </p:cNvPr>
          <p:cNvSpPr/>
          <p:nvPr/>
        </p:nvSpPr>
        <p:spPr>
          <a:xfrm>
            <a:off x="330382" y="273030"/>
            <a:ext cx="6571350" cy="629939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a:extLst>
              <a:ext uri="{FF2B5EF4-FFF2-40B4-BE49-F238E27FC236}">
                <a16:creationId xmlns:a16="http://schemas.microsoft.com/office/drawing/2014/main" id="{66017B9A-202D-8350-2240-40C659C60C3E}"/>
              </a:ext>
            </a:extLst>
          </p:cNvPr>
          <p:cNvSpPr txBox="1">
            <a:spLocks/>
          </p:cNvSpPr>
          <p:nvPr/>
        </p:nvSpPr>
        <p:spPr>
          <a:xfrm>
            <a:off x="7228824" y="469629"/>
            <a:ext cx="4251976" cy="79411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200" dirty="0">
                <a:ln w="12700">
                  <a:noFill/>
                </a:ln>
                <a:latin typeface="Superclarendon Rg" panose="02060605060000020003" pitchFamily="18" charset="77"/>
              </a:rPr>
              <a:t>Memorials</a:t>
            </a:r>
          </a:p>
        </p:txBody>
      </p:sp>
      <p:sp>
        <p:nvSpPr>
          <p:cNvPr id="5" name="TextBox 4">
            <a:extLst>
              <a:ext uri="{FF2B5EF4-FFF2-40B4-BE49-F238E27FC236}">
                <a16:creationId xmlns:a16="http://schemas.microsoft.com/office/drawing/2014/main" id="{235DC759-EF63-14E3-B97F-77D523B91C49}"/>
              </a:ext>
            </a:extLst>
          </p:cNvPr>
          <p:cNvSpPr txBox="1"/>
          <p:nvPr/>
        </p:nvSpPr>
        <p:spPr>
          <a:xfrm>
            <a:off x="7228824" y="1460343"/>
            <a:ext cx="4370074" cy="4128053"/>
          </a:xfrm>
          <a:prstGeom prst="rect">
            <a:avLst/>
          </a:prstGeom>
          <a:noFill/>
        </p:spPr>
        <p:txBody>
          <a:bodyPr wrap="square">
            <a:spAutoFit/>
          </a:bodyPr>
          <a:lstStyle/>
          <a:p>
            <a:pPr>
              <a:lnSpc>
                <a:spcPct val="150000"/>
              </a:lnSpc>
            </a:pPr>
            <a:r>
              <a:rPr lang="en-GB" dirty="0">
                <a:latin typeface="Comic Sans MS" panose="030F0702030302020204" pitchFamily="66" charset="0"/>
              </a:rPr>
              <a:t>The World War 1 Armistice was an agreement that was signed to bring an end to the brutal war.</a:t>
            </a:r>
          </a:p>
          <a:p>
            <a:pPr>
              <a:lnSpc>
                <a:spcPct val="150000"/>
              </a:lnSpc>
            </a:pPr>
            <a:br>
              <a:rPr lang="en-GB" dirty="0">
                <a:latin typeface="Comic Sans MS" panose="030F0702030302020204" pitchFamily="66" charset="0"/>
              </a:rPr>
            </a:br>
            <a:r>
              <a:rPr lang="en-GB" dirty="0">
                <a:latin typeface="Comic Sans MS" panose="030F0702030302020204" pitchFamily="66" charset="0"/>
              </a:rPr>
              <a:t>After the Armistice on 11th November 1918, Lincoln unveiled its main War Memorial at St Benedict’s Square in November 1922, inscribing 771 names of fallen soldiers.</a:t>
            </a:r>
          </a:p>
          <a:p>
            <a:pPr>
              <a:lnSpc>
                <a:spcPct val="150000"/>
              </a:lnSpc>
            </a:pPr>
            <a:endParaRPr lang="en-GB" sz="1400" dirty="0">
              <a:latin typeface="Comic Sans MS" panose="030F0702030302020204" pitchFamily="66" charset="0"/>
            </a:endParaRPr>
          </a:p>
        </p:txBody>
      </p:sp>
      <p:pic>
        <p:nvPicPr>
          <p:cNvPr id="14" name="Picture 13">
            <a:extLst>
              <a:ext uri="{FF2B5EF4-FFF2-40B4-BE49-F238E27FC236}">
                <a16:creationId xmlns:a16="http://schemas.microsoft.com/office/drawing/2014/main" id="{0026BA26-43D3-5AB7-7BCE-EB74AF19CFC2}"/>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30382" y="6204127"/>
            <a:ext cx="2197100" cy="368300"/>
          </a:xfrm>
          <a:prstGeom prst="rect">
            <a:avLst/>
          </a:prstGeom>
        </p:spPr>
      </p:pic>
      <p:pic>
        <p:nvPicPr>
          <p:cNvPr id="9" name="Logo">
            <a:extLst>
              <a:ext uri="{FF2B5EF4-FFF2-40B4-BE49-F238E27FC236}">
                <a16:creationId xmlns:a16="http://schemas.microsoft.com/office/drawing/2014/main" id="{845B3C28-2F7B-9F5A-F288-228B7D2CA8F1}"/>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822578" y="5579226"/>
            <a:ext cx="1369422" cy="1299753"/>
          </a:xfrm>
          <a:prstGeom prst="rect">
            <a:avLst/>
          </a:prstGeom>
        </p:spPr>
      </p:pic>
    </p:spTree>
    <p:extLst>
      <p:ext uri="{BB962C8B-B14F-4D97-AF65-F5344CB8AC3E}">
        <p14:creationId xmlns:p14="http://schemas.microsoft.com/office/powerpoint/2010/main" val="1863954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fade">
                                      <p:cBhvr>
                                        <p:cTn id="11" dur="1000"/>
                                        <p:tgtEl>
                                          <p:spTgt spid="5">
                                            <p:txEl>
                                              <p:pRg st="0" end="0"/>
                                            </p:txEl>
                                          </p:spTgt>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fade">
                                      <p:cBhvr>
                                        <p:cTn id="15" dur="10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3741ECD7-FB9C-1404-7BD6-0E019CBC8D77}"/>
              </a:ext>
            </a:extLst>
          </p:cNvPr>
          <p:cNvSpPr>
            <a:spLocks noGrp="1"/>
          </p:cNvSpPr>
          <p:nvPr>
            <p:ph type="ctrTitle"/>
          </p:nvPr>
        </p:nvSpPr>
        <p:spPr>
          <a:xfrm>
            <a:off x="1524000" y="-1265352"/>
            <a:ext cx="9144000" cy="1077218"/>
          </a:xfrm>
        </p:spPr>
        <p:txBody>
          <a:bodyPr/>
          <a:lstStyle/>
          <a:p>
            <a:r>
              <a:rPr lang="en-US" dirty="0"/>
              <a:t>Questions</a:t>
            </a:r>
          </a:p>
        </p:txBody>
      </p:sp>
      <p:grpSp>
        <p:nvGrpSpPr>
          <p:cNvPr id="14" name="box 1" descr="How did Lincoln change from a market town into an industrial centre?&#10;">
            <a:extLst>
              <a:ext uri="{FF2B5EF4-FFF2-40B4-BE49-F238E27FC236}">
                <a16:creationId xmlns:a16="http://schemas.microsoft.com/office/drawing/2014/main" id="{3C43F312-02CC-27A8-DFE8-1D77AC34AEA0}"/>
              </a:ext>
            </a:extLst>
          </p:cNvPr>
          <p:cNvGrpSpPr/>
          <p:nvPr/>
        </p:nvGrpSpPr>
        <p:grpSpPr>
          <a:xfrm>
            <a:off x="518175" y="454349"/>
            <a:ext cx="5498354" cy="2123658"/>
            <a:chOff x="518175" y="454349"/>
            <a:chExt cx="5498354" cy="2123658"/>
          </a:xfrm>
        </p:grpSpPr>
        <p:sp>
          <p:nvSpPr>
            <p:cNvPr id="15" name="Rectangle 14">
              <a:extLst>
                <a:ext uri="{FF2B5EF4-FFF2-40B4-BE49-F238E27FC236}">
                  <a16:creationId xmlns:a16="http://schemas.microsoft.com/office/drawing/2014/main" id="{45238704-0898-A9B0-08A6-1E8C55711F12}"/>
                </a:ext>
              </a:extLst>
            </p:cNvPr>
            <p:cNvSpPr/>
            <p:nvPr/>
          </p:nvSpPr>
          <p:spPr>
            <a:xfrm>
              <a:off x="518175"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029D932F-C3B1-0326-BE7B-8610BF323246}"/>
                </a:ext>
              </a:extLst>
            </p:cNvPr>
            <p:cNvSpPr txBox="1"/>
            <p:nvPr/>
          </p:nvSpPr>
          <p:spPr>
            <a:xfrm>
              <a:off x="821105" y="865241"/>
              <a:ext cx="4892490" cy="1292662"/>
            </a:xfrm>
            <a:prstGeom prst="rect">
              <a:avLst/>
            </a:prstGeom>
            <a:noFill/>
            <a:ln w="19050">
              <a:noFill/>
            </a:ln>
          </p:spPr>
          <p:txBody>
            <a:bodyPr wrap="square">
              <a:spAutoFit/>
            </a:bodyPr>
            <a:lstStyle/>
            <a:p>
              <a:pPr marL="0" indent="0" algn="ctr">
                <a:buNone/>
              </a:pPr>
              <a:r>
                <a:rPr lang="en-GB" sz="2600" dirty="0">
                  <a:latin typeface="Superclarendon Rg" panose="02060605060000020003" pitchFamily="18" charset="77"/>
                </a:rPr>
                <a:t>How did Lincoln change from a market town into an industrial centre?</a:t>
              </a:r>
            </a:p>
          </p:txBody>
        </p:sp>
      </p:grpSp>
      <p:grpSp>
        <p:nvGrpSpPr>
          <p:cNvPr id="17" name="box 2" descr="How did two world wars affect Lincoln?&#10;">
            <a:extLst>
              <a:ext uri="{FF2B5EF4-FFF2-40B4-BE49-F238E27FC236}">
                <a16:creationId xmlns:a16="http://schemas.microsoft.com/office/drawing/2014/main" id="{BB0FF705-DCA4-D69D-7529-B87E64C26D5B}"/>
              </a:ext>
            </a:extLst>
          </p:cNvPr>
          <p:cNvGrpSpPr/>
          <p:nvPr/>
        </p:nvGrpSpPr>
        <p:grpSpPr>
          <a:xfrm>
            <a:off x="6164879" y="454349"/>
            <a:ext cx="5498354" cy="2123658"/>
            <a:chOff x="6164879" y="454349"/>
            <a:chExt cx="5498354" cy="2123658"/>
          </a:xfrm>
        </p:grpSpPr>
        <p:sp>
          <p:nvSpPr>
            <p:cNvPr id="18" name="Rectangle 17">
              <a:extLst>
                <a:ext uri="{FF2B5EF4-FFF2-40B4-BE49-F238E27FC236}">
                  <a16:creationId xmlns:a16="http://schemas.microsoft.com/office/drawing/2014/main" id="{4D144DDC-312D-AB5D-CA8F-D2DE4708FE8B}"/>
                </a:ext>
              </a:extLst>
            </p:cNvPr>
            <p:cNvSpPr/>
            <p:nvPr/>
          </p:nvSpPr>
          <p:spPr>
            <a:xfrm>
              <a:off x="6164879"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BD5A7856-FA7B-07BE-9968-EF291D5E4E6D}"/>
                </a:ext>
              </a:extLst>
            </p:cNvPr>
            <p:cNvSpPr txBox="1"/>
            <p:nvPr/>
          </p:nvSpPr>
          <p:spPr>
            <a:xfrm>
              <a:off x="6900163" y="1069902"/>
              <a:ext cx="4027786"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How did two world wars affect Lincoln?</a:t>
              </a:r>
            </a:p>
          </p:txBody>
        </p:sp>
      </p:grpSp>
      <p:sp>
        <p:nvSpPr>
          <p:cNvPr id="11" name="Main question">
            <a:extLst>
              <a:ext uri="{FF2B5EF4-FFF2-40B4-BE49-F238E27FC236}">
                <a16:creationId xmlns:a16="http://schemas.microsoft.com/office/drawing/2014/main" id="{C9DE474D-C648-979F-EEEB-3C7D530F59E7}"/>
              </a:ext>
            </a:extLst>
          </p:cNvPr>
          <p:cNvSpPr txBox="1"/>
          <p:nvPr/>
        </p:nvSpPr>
        <p:spPr>
          <a:xfrm>
            <a:off x="445847" y="2753413"/>
            <a:ext cx="11217386" cy="1077218"/>
          </a:xfrm>
          <a:prstGeom prst="rect">
            <a:avLst/>
          </a:prstGeom>
          <a:noFill/>
        </p:spPr>
        <p:txBody>
          <a:bodyPr wrap="square">
            <a:spAutoFit/>
          </a:bodyPr>
          <a:lstStyle/>
          <a:p>
            <a:pPr algn="ctr"/>
            <a:r>
              <a:rPr lang="en-GB" sz="3200" dirty="0">
                <a:solidFill>
                  <a:srgbClr val="EC5E43"/>
                </a:solidFill>
                <a:latin typeface="Superclarendon Rg" panose="02000505080000020003" pitchFamily="2" charset="77"/>
              </a:rPr>
              <a:t>What impact did the Industrial Revolution and World Wars have on Lincoln?</a:t>
            </a:r>
          </a:p>
        </p:txBody>
      </p:sp>
      <p:grpSp>
        <p:nvGrpSpPr>
          <p:cNvPr id="20" name="box 3" descr="Why is Lincoln known as ‘Tank Town’?&#10;">
            <a:extLst>
              <a:ext uri="{FF2B5EF4-FFF2-40B4-BE49-F238E27FC236}">
                <a16:creationId xmlns:a16="http://schemas.microsoft.com/office/drawing/2014/main" id="{F80AF3A3-C3BB-1C0C-8704-87D2D7A22C53}"/>
              </a:ext>
            </a:extLst>
          </p:cNvPr>
          <p:cNvGrpSpPr/>
          <p:nvPr/>
        </p:nvGrpSpPr>
        <p:grpSpPr>
          <a:xfrm>
            <a:off x="518175" y="4038379"/>
            <a:ext cx="5498354" cy="2123658"/>
            <a:chOff x="518175" y="4038379"/>
            <a:chExt cx="5498354" cy="2123658"/>
          </a:xfrm>
        </p:grpSpPr>
        <p:sp>
          <p:nvSpPr>
            <p:cNvPr id="21" name="Rectangle 20">
              <a:extLst>
                <a:ext uri="{FF2B5EF4-FFF2-40B4-BE49-F238E27FC236}">
                  <a16:creationId xmlns:a16="http://schemas.microsoft.com/office/drawing/2014/main" id="{626A88B4-D442-9F33-5546-F2E7D4AC3C22}"/>
                </a:ext>
              </a:extLst>
            </p:cNvPr>
            <p:cNvSpPr/>
            <p:nvPr/>
          </p:nvSpPr>
          <p:spPr>
            <a:xfrm>
              <a:off x="518175"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Box 21">
              <a:extLst>
                <a:ext uri="{FF2B5EF4-FFF2-40B4-BE49-F238E27FC236}">
                  <a16:creationId xmlns:a16="http://schemas.microsoft.com/office/drawing/2014/main" id="{BE5EF4A7-564C-1CBB-1B83-6B35573A35B4}"/>
                </a:ext>
              </a:extLst>
            </p:cNvPr>
            <p:cNvSpPr txBox="1"/>
            <p:nvPr/>
          </p:nvSpPr>
          <p:spPr>
            <a:xfrm>
              <a:off x="648701" y="4653932"/>
              <a:ext cx="5237299"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Why is Lincoln known as ‘Tank Town’?</a:t>
              </a:r>
            </a:p>
          </p:txBody>
        </p:sp>
      </p:grpSp>
      <p:grpSp>
        <p:nvGrpSpPr>
          <p:cNvPr id="23" name="box 4" descr="How has Lincoln changed since the end of WWII?&#10;">
            <a:extLst>
              <a:ext uri="{FF2B5EF4-FFF2-40B4-BE49-F238E27FC236}">
                <a16:creationId xmlns:a16="http://schemas.microsoft.com/office/drawing/2014/main" id="{686C2EA7-9588-EB4D-FC36-8470617E13E3}"/>
              </a:ext>
            </a:extLst>
          </p:cNvPr>
          <p:cNvGrpSpPr/>
          <p:nvPr/>
        </p:nvGrpSpPr>
        <p:grpSpPr>
          <a:xfrm>
            <a:off x="6164879" y="4038379"/>
            <a:ext cx="5498354" cy="2123658"/>
            <a:chOff x="6164879" y="4038379"/>
            <a:chExt cx="5498354" cy="2123658"/>
          </a:xfrm>
        </p:grpSpPr>
        <p:sp>
          <p:nvSpPr>
            <p:cNvPr id="24" name="Rectangle 23">
              <a:extLst>
                <a:ext uri="{FF2B5EF4-FFF2-40B4-BE49-F238E27FC236}">
                  <a16:creationId xmlns:a16="http://schemas.microsoft.com/office/drawing/2014/main" id="{D9F35246-0B9A-82BC-C675-89CDAA1DBB51}"/>
                </a:ext>
              </a:extLst>
            </p:cNvPr>
            <p:cNvSpPr/>
            <p:nvPr/>
          </p:nvSpPr>
          <p:spPr>
            <a:xfrm>
              <a:off x="6164879"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TextBox 24">
              <a:extLst>
                <a:ext uri="{FF2B5EF4-FFF2-40B4-BE49-F238E27FC236}">
                  <a16:creationId xmlns:a16="http://schemas.microsoft.com/office/drawing/2014/main" id="{842127DB-E600-D7E0-5A94-1FF7F7902DCB}"/>
                </a:ext>
              </a:extLst>
            </p:cNvPr>
            <p:cNvSpPr txBox="1"/>
            <p:nvPr/>
          </p:nvSpPr>
          <p:spPr>
            <a:xfrm>
              <a:off x="6640217" y="4453877"/>
              <a:ext cx="4547679"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How has Lincoln changed since the end of WWII?</a:t>
              </a:r>
            </a:p>
          </p:txBody>
        </p:sp>
      </p:grpSp>
      <p:pic>
        <p:nvPicPr>
          <p:cNvPr id="3" name="Logo">
            <a:extLst>
              <a:ext uri="{FF2B5EF4-FFF2-40B4-BE49-F238E27FC236}">
                <a16:creationId xmlns:a16="http://schemas.microsoft.com/office/drawing/2014/main" id="{6E232D7E-B9E1-6A67-55EC-B1558FFE4B80}"/>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1057039" y="5780780"/>
            <a:ext cx="1134959" cy="1077218"/>
          </a:xfrm>
          <a:prstGeom prst="rect">
            <a:avLst/>
          </a:prstGeom>
        </p:spPr>
      </p:pic>
    </p:spTree>
    <p:extLst>
      <p:ext uri="{BB962C8B-B14F-4D97-AF65-F5344CB8AC3E}">
        <p14:creationId xmlns:p14="http://schemas.microsoft.com/office/powerpoint/2010/main" val="12218268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A86CCEF-6970-304D-AB3D-A95ADB6A9834}"/>
            </a:ext>
          </a:extLst>
        </p:cNvPr>
        <p:cNvGrpSpPr/>
        <p:nvPr/>
      </p:nvGrpSpPr>
      <p:grpSpPr>
        <a:xfrm>
          <a:off x="0" y="0"/>
          <a:ext cx="0" cy="0"/>
          <a:chOff x="0" y="0"/>
          <a:chExt cx="0" cy="0"/>
        </a:xfrm>
      </p:grpSpPr>
      <p:sp>
        <p:nvSpPr>
          <p:cNvPr id="19" name="Title 18">
            <a:extLst>
              <a:ext uri="{FF2B5EF4-FFF2-40B4-BE49-F238E27FC236}">
                <a16:creationId xmlns:a16="http://schemas.microsoft.com/office/drawing/2014/main" id="{DB589A20-6943-18D5-35A3-B2176FEC3D91}"/>
              </a:ext>
            </a:extLst>
          </p:cNvPr>
          <p:cNvSpPr>
            <a:spLocks noGrp="1"/>
          </p:cNvSpPr>
          <p:nvPr>
            <p:ph type="title"/>
          </p:nvPr>
        </p:nvSpPr>
        <p:spPr>
          <a:xfrm>
            <a:off x="542772" y="-1668238"/>
            <a:ext cx="10515600" cy="1325563"/>
          </a:xfrm>
        </p:spPr>
        <p:txBody>
          <a:bodyPr/>
          <a:lstStyle/>
          <a:p>
            <a:r>
              <a:rPr lang="en-US" dirty="0"/>
              <a:t>Between the wars</a:t>
            </a:r>
          </a:p>
        </p:txBody>
      </p:sp>
      <p:sp>
        <p:nvSpPr>
          <p:cNvPr id="6" name="Slide Question">
            <a:extLst>
              <a:ext uri="{FF2B5EF4-FFF2-40B4-BE49-F238E27FC236}">
                <a16:creationId xmlns:a16="http://schemas.microsoft.com/office/drawing/2014/main" id="{A670F371-BEDA-F269-8831-6BBAB3997534}"/>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two world wars affect Lincoln?</a:t>
            </a:r>
          </a:p>
        </p:txBody>
      </p:sp>
      <p:sp>
        <p:nvSpPr>
          <p:cNvPr id="7" name="Title">
            <a:extLst>
              <a:ext uri="{FF2B5EF4-FFF2-40B4-BE49-F238E27FC236}">
                <a16:creationId xmlns:a16="http://schemas.microsoft.com/office/drawing/2014/main" id="{4AA944E8-7761-E53E-D12A-C32702B2E7C7}"/>
              </a:ext>
            </a:extLst>
          </p:cNvPr>
          <p:cNvSpPr txBox="1">
            <a:spLocks/>
          </p:cNvSpPr>
          <p:nvPr/>
        </p:nvSpPr>
        <p:spPr>
          <a:xfrm>
            <a:off x="437009" y="360388"/>
            <a:ext cx="11317981" cy="79411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dirty="0">
                <a:ln w="12700">
                  <a:noFill/>
                </a:ln>
                <a:latin typeface="Superclarendon Rg" panose="02060605060000020003" pitchFamily="18" charset="77"/>
              </a:rPr>
              <a:t>Between the Wars</a:t>
            </a:r>
          </a:p>
        </p:txBody>
      </p:sp>
      <p:pic>
        <p:nvPicPr>
          <p:cNvPr id="2" name="Picture 1">
            <a:extLst>
              <a:ext uri="{FF2B5EF4-FFF2-40B4-BE49-F238E27FC236}">
                <a16:creationId xmlns:a16="http://schemas.microsoft.com/office/drawing/2014/main" id="{3D688ABB-70FA-F53B-D96D-4A90CA988BF2}"/>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9658884" y="303371"/>
            <a:ext cx="2225964" cy="444024"/>
          </a:xfrm>
          <a:prstGeom prst="rect">
            <a:avLst/>
          </a:prstGeom>
        </p:spPr>
      </p:pic>
      <p:grpSp>
        <p:nvGrpSpPr>
          <p:cNvPr id="18" name="Group 17" descr="Houses on Hartsholme Drive in Swanpool Garden Suburb conservation area.&#10;">
            <a:extLst>
              <a:ext uri="{FF2B5EF4-FFF2-40B4-BE49-F238E27FC236}">
                <a16:creationId xmlns:a16="http://schemas.microsoft.com/office/drawing/2014/main" id="{9FB0D83F-329A-9599-4744-3C63BFC5B8BE}"/>
              </a:ext>
            </a:extLst>
          </p:cNvPr>
          <p:cNvGrpSpPr/>
          <p:nvPr/>
        </p:nvGrpSpPr>
        <p:grpSpPr>
          <a:xfrm>
            <a:off x="542772" y="1241861"/>
            <a:ext cx="6273316" cy="4187877"/>
            <a:chOff x="542772" y="1241861"/>
            <a:chExt cx="6273316" cy="4187877"/>
          </a:xfrm>
        </p:grpSpPr>
        <p:grpSp>
          <p:nvGrpSpPr>
            <p:cNvPr id="17" name="Group 16">
              <a:extLst>
                <a:ext uri="{FF2B5EF4-FFF2-40B4-BE49-F238E27FC236}">
                  <a16:creationId xmlns:a16="http://schemas.microsoft.com/office/drawing/2014/main" id="{DA8A5229-71B0-7C0D-DD7B-110A0CAFFEC7}"/>
                </a:ext>
              </a:extLst>
            </p:cNvPr>
            <p:cNvGrpSpPr/>
            <p:nvPr/>
          </p:nvGrpSpPr>
          <p:grpSpPr>
            <a:xfrm>
              <a:off x="542772" y="1241861"/>
              <a:ext cx="6273316" cy="4187877"/>
              <a:chOff x="542772" y="1241861"/>
              <a:chExt cx="6273316" cy="4187877"/>
            </a:xfrm>
          </p:grpSpPr>
          <p:pic>
            <p:nvPicPr>
              <p:cNvPr id="14" name="Picture 13" descr="Long shot of a row of houses&#10;&#10;Description automatically generated">
                <a:extLst>
                  <a:ext uri="{FF2B5EF4-FFF2-40B4-BE49-F238E27FC236}">
                    <a16:creationId xmlns:a16="http://schemas.microsoft.com/office/drawing/2014/main" id="{583D7F92-A0C2-1D34-D962-C1A334B6078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42772" y="1241861"/>
                <a:ext cx="6273316" cy="4187877"/>
              </a:xfrm>
              <a:prstGeom prst="rect">
                <a:avLst/>
              </a:prstGeom>
              <a:ln w="25400">
                <a:solidFill>
                  <a:schemeClr val="tx1"/>
                </a:solidFill>
              </a:ln>
            </p:spPr>
          </p:pic>
          <p:grpSp>
            <p:nvGrpSpPr>
              <p:cNvPr id="16" name="Group 15">
                <a:extLst>
                  <a:ext uri="{FF2B5EF4-FFF2-40B4-BE49-F238E27FC236}">
                    <a16:creationId xmlns:a16="http://schemas.microsoft.com/office/drawing/2014/main" id="{83EB5870-C4BB-D227-5A3F-EC3C05B874AA}"/>
                  </a:ext>
                </a:extLst>
              </p:cNvPr>
              <p:cNvGrpSpPr/>
              <p:nvPr/>
            </p:nvGrpSpPr>
            <p:grpSpPr>
              <a:xfrm>
                <a:off x="724972" y="4657261"/>
                <a:ext cx="5890479" cy="711733"/>
                <a:chOff x="777021" y="4529683"/>
                <a:chExt cx="5890479" cy="711733"/>
              </a:xfrm>
            </p:grpSpPr>
            <p:sp>
              <p:nvSpPr>
                <p:cNvPr id="10" name="TextBox 9">
                  <a:extLst>
                    <a:ext uri="{FF2B5EF4-FFF2-40B4-BE49-F238E27FC236}">
                      <a16:creationId xmlns:a16="http://schemas.microsoft.com/office/drawing/2014/main" id="{73D712FC-AF41-3896-CEA3-D0C06BC86B47}"/>
                    </a:ext>
                  </a:extLst>
                </p:cNvPr>
                <p:cNvSpPr txBox="1"/>
                <p:nvPr/>
              </p:nvSpPr>
              <p:spPr>
                <a:xfrm>
                  <a:off x="1119921" y="4529683"/>
                  <a:ext cx="5547579" cy="711733"/>
                </a:xfrm>
                <a:prstGeom prst="rect">
                  <a:avLst/>
                </a:prstGeom>
                <a:noFill/>
              </p:spPr>
              <p:txBody>
                <a:bodyPr wrap="square">
                  <a:spAutoFit/>
                </a:bodyPr>
                <a:lstStyle/>
                <a:p>
                  <a:pPr>
                    <a:lnSpc>
                      <a:spcPct val="150000"/>
                    </a:lnSpc>
                  </a:pPr>
                  <a:r>
                    <a:rPr lang="en-GB" sz="1400" b="1" dirty="0">
                      <a:solidFill>
                        <a:schemeClr val="bg1"/>
                      </a:solidFill>
                      <a:latin typeface="Comic Sans MS" panose="030F0702030302020204" pitchFamily="66" charset="0"/>
                    </a:rPr>
                    <a:t>Houses on </a:t>
                  </a:r>
                  <a:r>
                    <a:rPr lang="en-GB" sz="1400" b="1" dirty="0" err="1">
                      <a:solidFill>
                        <a:schemeClr val="bg1"/>
                      </a:solidFill>
                      <a:latin typeface="Comic Sans MS" panose="030F0702030302020204" pitchFamily="66" charset="0"/>
                    </a:rPr>
                    <a:t>Hartsholme</a:t>
                  </a:r>
                  <a:r>
                    <a:rPr lang="en-GB" sz="1400" b="1" dirty="0">
                      <a:solidFill>
                        <a:schemeClr val="bg1"/>
                      </a:solidFill>
                      <a:latin typeface="Comic Sans MS" panose="030F0702030302020204" pitchFamily="66" charset="0"/>
                    </a:rPr>
                    <a:t> Drive in </a:t>
                  </a:r>
                  <a:r>
                    <a:rPr lang="en-GB" sz="1400" b="1" dirty="0" err="1">
                      <a:solidFill>
                        <a:schemeClr val="bg1"/>
                      </a:solidFill>
                      <a:latin typeface="Comic Sans MS" panose="030F0702030302020204" pitchFamily="66" charset="0"/>
                    </a:rPr>
                    <a:t>Swanpool</a:t>
                  </a:r>
                  <a:r>
                    <a:rPr lang="en-GB" sz="1400" b="1" dirty="0">
                      <a:solidFill>
                        <a:schemeClr val="bg1"/>
                      </a:solidFill>
                      <a:latin typeface="Comic Sans MS" panose="030F0702030302020204" pitchFamily="66" charset="0"/>
                    </a:rPr>
                    <a:t> Garden Suburb conservation area.</a:t>
                  </a:r>
                </a:p>
              </p:txBody>
            </p:sp>
            <p:pic>
              <p:nvPicPr>
                <p:cNvPr id="15" name="Picture 14" descr="A white drop of water&#10;&#10;Description automatically generated">
                  <a:extLst>
                    <a:ext uri="{FF2B5EF4-FFF2-40B4-BE49-F238E27FC236}">
                      <a16:creationId xmlns:a16="http://schemas.microsoft.com/office/drawing/2014/main" id="{57D61D66-5E16-2F0D-9396-B2F3E992F68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flipV="1">
                  <a:off x="707171" y="4609064"/>
                  <a:ext cx="482600" cy="342900"/>
                </a:xfrm>
                <a:prstGeom prst="rect">
                  <a:avLst/>
                </a:prstGeom>
              </p:spPr>
            </p:pic>
          </p:grpSp>
        </p:grpSp>
        <p:sp>
          <p:nvSpPr>
            <p:cNvPr id="12" name="TextBox 11">
              <a:extLst>
                <a:ext uri="{FF2B5EF4-FFF2-40B4-BE49-F238E27FC236}">
                  <a16:creationId xmlns:a16="http://schemas.microsoft.com/office/drawing/2014/main" id="{FCA50936-A8F0-8FFB-F1FD-4C512F039550}"/>
                </a:ext>
              </a:extLst>
            </p:cNvPr>
            <p:cNvSpPr txBox="1"/>
            <p:nvPr/>
          </p:nvSpPr>
          <p:spPr>
            <a:xfrm>
              <a:off x="5772212" y="1251713"/>
              <a:ext cx="1043876" cy="246221"/>
            </a:xfrm>
            <a:prstGeom prst="rect">
              <a:avLst/>
            </a:prstGeom>
            <a:noFill/>
          </p:spPr>
          <p:txBody>
            <a:bodyPr wrap="none" rtlCol="0">
              <a:spAutoFit/>
            </a:bodyPr>
            <a:lstStyle/>
            <a:p>
              <a:r>
                <a:rPr lang="en-GB" sz="1000" dirty="0">
                  <a:solidFill>
                    <a:schemeClr val="accent1">
                      <a:lumMod val="60000"/>
                      <a:lumOff val="40000"/>
                    </a:schemeClr>
                  </a:solidFill>
                </a:rPr>
                <a:t>© Richard Croft</a:t>
              </a:r>
            </a:p>
          </p:txBody>
        </p:sp>
      </p:grpSp>
      <p:sp>
        <p:nvSpPr>
          <p:cNvPr id="5" name="TextBox 4">
            <a:extLst>
              <a:ext uri="{FF2B5EF4-FFF2-40B4-BE49-F238E27FC236}">
                <a16:creationId xmlns:a16="http://schemas.microsoft.com/office/drawing/2014/main" id="{4F53C39D-B753-3A5B-8747-9E5ACC6CAECC}"/>
              </a:ext>
            </a:extLst>
          </p:cNvPr>
          <p:cNvSpPr txBox="1"/>
          <p:nvPr/>
        </p:nvSpPr>
        <p:spPr>
          <a:xfrm>
            <a:off x="7016180" y="1268319"/>
            <a:ext cx="4738810" cy="3744808"/>
          </a:xfrm>
          <a:prstGeom prst="rect">
            <a:avLst/>
          </a:prstGeom>
          <a:noFill/>
        </p:spPr>
        <p:txBody>
          <a:bodyPr wrap="square">
            <a:spAutoFit/>
          </a:bodyPr>
          <a:lstStyle/>
          <a:p>
            <a:pPr>
              <a:lnSpc>
                <a:spcPct val="150000"/>
              </a:lnSpc>
            </a:pPr>
            <a:r>
              <a:rPr lang="en-GB" sz="1600" dirty="0">
                <a:latin typeface="Comic Sans MS" panose="030F0702030302020204" pitchFamily="66" charset="0"/>
              </a:rPr>
              <a:t>In 1918, the Government promised ‘Homes fit for Heroes’ for ex-servicemen. St Giles Estate on Wragby Road was one of the first. However, the 1920s brought a post-war slump and heavy engineering jobs declined.</a:t>
            </a:r>
          </a:p>
          <a:p>
            <a:pPr>
              <a:lnSpc>
                <a:spcPct val="150000"/>
              </a:lnSpc>
            </a:pPr>
            <a:endParaRPr lang="en-GB" sz="1600" dirty="0">
              <a:latin typeface="Comic Sans MS" panose="030F0702030302020204" pitchFamily="66" charset="0"/>
            </a:endParaRPr>
          </a:p>
          <a:p>
            <a:pPr>
              <a:lnSpc>
                <a:spcPct val="150000"/>
              </a:lnSpc>
            </a:pPr>
            <a:r>
              <a:rPr lang="en-GB" sz="1600" dirty="0">
                <a:latin typeface="Comic Sans MS" panose="030F0702030302020204" pitchFamily="66" charset="0"/>
              </a:rPr>
              <a:t>The 1930s Depression saw factory closures and population fall, but firms like Ruston &amp; Hornsby continued research into diesel engines and turbines, keeping engineering skills alive.</a:t>
            </a:r>
          </a:p>
        </p:txBody>
      </p:sp>
      <p:pic>
        <p:nvPicPr>
          <p:cNvPr id="11" name="Picture 10" descr="Interwar timeline from 1918 to 1939.">
            <a:extLst>
              <a:ext uri="{FF2B5EF4-FFF2-40B4-BE49-F238E27FC236}">
                <a16:creationId xmlns:a16="http://schemas.microsoft.com/office/drawing/2014/main" id="{8C4A0D41-D9D2-6CAF-BF90-811670B56E93}"/>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0" y="5210136"/>
            <a:ext cx="12193280" cy="1808923"/>
          </a:xfrm>
          <a:prstGeom prst="rect">
            <a:avLst/>
          </a:prstGeom>
        </p:spPr>
      </p:pic>
      <p:pic>
        <p:nvPicPr>
          <p:cNvPr id="9" name="Logo">
            <a:extLst>
              <a:ext uri="{FF2B5EF4-FFF2-40B4-BE49-F238E27FC236}">
                <a16:creationId xmlns:a16="http://schemas.microsoft.com/office/drawing/2014/main" id="{555FD9CB-B768-5BAC-F43D-74D4B7B0BFF1}"/>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0822578" y="5558247"/>
            <a:ext cx="1369422" cy="1299753"/>
          </a:xfrm>
          <a:prstGeom prst="rect">
            <a:avLst/>
          </a:prstGeom>
        </p:spPr>
      </p:pic>
    </p:spTree>
    <p:extLst>
      <p:ext uri="{BB962C8B-B14F-4D97-AF65-F5344CB8AC3E}">
        <p14:creationId xmlns:p14="http://schemas.microsoft.com/office/powerpoint/2010/main" val="708006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2" presetClass="entr" presetSubtype="8" decel="5000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1000" fill="hold"/>
                                        <p:tgtEl>
                                          <p:spTgt spid="18"/>
                                        </p:tgtEl>
                                        <p:attrNameLst>
                                          <p:attrName>ppt_x</p:attrName>
                                        </p:attrNameLst>
                                      </p:cBhvr>
                                      <p:tavLst>
                                        <p:tav tm="0">
                                          <p:val>
                                            <p:strVal val="0-#ppt_w/2"/>
                                          </p:val>
                                        </p:tav>
                                        <p:tav tm="100000">
                                          <p:val>
                                            <p:strVal val="#ppt_x"/>
                                          </p:val>
                                        </p:tav>
                                      </p:tavLst>
                                    </p:anim>
                                    <p:anim calcmode="lin" valueType="num">
                                      <p:cBhvr additive="base">
                                        <p:cTn id="12" dur="1000" fill="hold"/>
                                        <p:tgtEl>
                                          <p:spTgt spid="18"/>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10" presetClass="entr" presetSubtype="0" fill="hold" nodeType="afterEffect">
                                  <p:stCondLst>
                                    <p:cond delay="0"/>
                                  </p:stCondLst>
                                  <p:childTnLst>
                                    <p:set>
                                      <p:cBhvr>
                                        <p:cTn id="15" dur="1" fill="hold">
                                          <p:stCondLst>
                                            <p:cond delay="0"/>
                                          </p:stCondLst>
                                        </p:cTn>
                                        <p:tgtEl>
                                          <p:spTgt spid="5">
                                            <p:txEl>
                                              <p:pRg st="0" end="0"/>
                                            </p:txEl>
                                          </p:spTgt>
                                        </p:tgtEl>
                                        <p:attrNameLst>
                                          <p:attrName>style.visibility</p:attrName>
                                        </p:attrNameLst>
                                      </p:cBhvr>
                                      <p:to>
                                        <p:strVal val="visible"/>
                                      </p:to>
                                    </p:set>
                                    <p:animEffect transition="in" filter="fade">
                                      <p:cBhvr>
                                        <p:cTn id="16" dur="1000"/>
                                        <p:tgtEl>
                                          <p:spTgt spid="5">
                                            <p:txEl>
                                              <p:pRg st="0" end="0"/>
                                            </p:txEl>
                                          </p:spTgt>
                                        </p:tgtEl>
                                      </p:cBhvr>
                                    </p:animEffect>
                                  </p:childTnLst>
                                </p:cTn>
                              </p:par>
                            </p:childTnLst>
                          </p:cTn>
                        </p:par>
                        <p:par>
                          <p:cTn id="17" fill="hold">
                            <p:stCondLst>
                              <p:cond delay="3000"/>
                            </p:stCondLst>
                            <p:childTnLst>
                              <p:par>
                                <p:cTn id="18" presetID="10" presetClass="entr" presetSubtype="0" fill="hold" nodeType="afterEffect">
                                  <p:stCondLst>
                                    <p:cond delay="0"/>
                                  </p:stCondLst>
                                  <p:childTnLst>
                                    <p:set>
                                      <p:cBhvr>
                                        <p:cTn id="19" dur="1" fill="hold">
                                          <p:stCondLst>
                                            <p:cond delay="0"/>
                                          </p:stCondLst>
                                        </p:cTn>
                                        <p:tgtEl>
                                          <p:spTgt spid="5">
                                            <p:txEl>
                                              <p:pRg st="2" end="2"/>
                                            </p:txEl>
                                          </p:spTgt>
                                        </p:tgtEl>
                                        <p:attrNameLst>
                                          <p:attrName>style.visibility</p:attrName>
                                        </p:attrNameLst>
                                      </p:cBhvr>
                                      <p:to>
                                        <p:strVal val="visible"/>
                                      </p:to>
                                    </p:set>
                                    <p:animEffect transition="in" filter="fade">
                                      <p:cBhvr>
                                        <p:cTn id="20" dur="1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A4AF3E7-6ECC-A3FA-4D66-661A5190A68F}"/>
            </a:ext>
          </a:extLst>
        </p:cNvPr>
        <p:cNvGrpSpPr/>
        <p:nvPr/>
      </p:nvGrpSpPr>
      <p:grpSpPr>
        <a:xfrm>
          <a:off x="0" y="0"/>
          <a:ext cx="0" cy="0"/>
          <a:chOff x="0" y="0"/>
          <a:chExt cx="0" cy="0"/>
        </a:xfrm>
      </p:grpSpPr>
      <p:sp>
        <p:nvSpPr>
          <p:cNvPr id="14" name="Title 13">
            <a:extLst>
              <a:ext uri="{FF2B5EF4-FFF2-40B4-BE49-F238E27FC236}">
                <a16:creationId xmlns:a16="http://schemas.microsoft.com/office/drawing/2014/main" id="{094257A5-F9DE-42F2-F510-F497DA632953}"/>
              </a:ext>
            </a:extLst>
          </p:cNvPr>
          <p:cNvSpPr>
            <a:spLocks noGrp="1"/>
          </p:cNvSpPr>
          <p:nvPr>
            <p:ph type="title"/>
          </p:nvPr>
        </p:nvSpPr>
        <p:spPr>
          <a:xfrm>
            <a:off x="812208" y="-1742763"/>
            <a:ext cx="10515600" cy="1325563"/>
          </a:xfrm>
        </p:spPr>
        <p:txBody>
          <a:bodyPr/>
          <a:lstStyle/>
          <a:p>
            <a:r>
              <a:rPr lang="en-US" dirty="0"/>
              <a:t>A new war</a:t>
            </a:r>
          </a:p>
        </p:txBody>
      </p:sp>
      <p:sp>
        <p:nvSpPr>
          <p:cNvPr id="6" name="Slide Question">
            <a:extLst>
              <a:ext uri="{FF2B5EF4-FFF2-40B4-BE49-F238E27FC236}">
                <a16:creationId xmlns:a16="http://schemas.microsoft.com/office/drawing/2014/main" id="{2C880467-A946-7DCE-8A4F-58AD079C88AC}"/>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two world wars affect Lincoln?</a:t>
            </a:r>
          </a:p>
        </p:txBody>
      </p:sp>
      <p:sp>
        <p:nvSpPr>
          <p:cNvPr id="7" name="Title">
            <a:extLst>
              <a:ext uri="{FF2B5EF4-FFF2-40B4-BE49-F238E27FC236}">
                <a16:creationId xmlns:a16="http://schemas.microsoft.com/office/drawing/2014/main" id="{8C0DF260-C630-ED63-1002-E0A2DEC8E4C9}"/>
              </a:ext>
            </a:extLst>
          </p:cNvPr>
          <p:cNvSpPr txBox="1">
            <a:spLocks/>
          </p:cNvSpPr>
          <p:nvPr/>
        </p:nvSpPr>
        <p:spPr>
          <a:xfrm>
            <a:off x="411018" y="340391"/>
            <a:ext cx="11317981" cy="825784"/>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dirty="0">
                <a:ln w="12700">
                  <a:noFill/>
                </a:ln>
                <a:latin typeface="Superclarendon Rg" panose="02060605060000020003" pitchFamily="18" charset="77"/>
              </a:rPr>
              <a:t>A New War</a:t>
            </a:r>
          </a:p>
        </p:txBody>
      </p:sp>
      <p:pic>
        <p:nvPicPr>
          <p:cNvPr id="2" name="Picture 1">
            <a:extLst>
              <a:ext uri="{FF2B5EF4-FFF2-40B4-BE49-F238E27FC236}">
                <a16:creationId xmlns:a16="http://schemas.microsoft.com/office/drawing/2014/main" id="{092BB298-6D34-C682-B13C-DA6930EA49E0}"/>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9709596" y="282102"/>
            <a:ext cx="2225964" cy="444024"/>
          </a:xfrm>
          <a:prstGeom prst="rect">
            <a:avLst/>
          </a:prstGeom>
        </p:spPr>
      </p:pic>
      <p:grpSp>
        <p:nvGrpSpPr>
          <p:cNvPr id="11" name="Group 10" descr="A black and white photograph of Adolph Hitler.">
            <a:extLst>
              <a:ext uri="{FF2B5EF4-FFF2-40B4-BE49-F238E27FC236}">
                <a16:creationId xmlns:a16="http://schemas.microsoft.com/office/drawing/2014/main" id="{00200C3B-1F2F-CF1F-C16B-E5419A50A86B}"/>
              </a:ext>
            </a:extLst>
          </p:cNvPr>
          <p:cNvGrpSpPr/>
          <p:nvPr/>
        </p:nvGrpSpPr>
        <p:grpSpPr>
          <a:xfrm>
            <a:off x="494266" y="1239216"/>
            <a:ext cx="5883088" cy="4123253"/>
            <a:chOff x="5827654" y="1243680"/>
            <a:chExt cx="5767046" cy="4041923"/>
          </a:xfrm>
        </p:grpSpPr>
        <p:pic>
          <p:nvPicPr>
            <p:cNvPr id="12" name="Picture 11" descr="A person in a military uniform&#10;&#10;Description automatically generated">
              <a:extLst>
                <a:ext uri="{FF2B5EF4-FFF2-40B4-BE49-F238E27FC236}">
                  <a16:creationId xmlns:a16="http://schemas.microsoft.com/office/drawing/2014/main" id="{2C91588E-0168-77BB-B2F9-568BAD0E38D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838584" y="1285103"/>
              <a:ext cx="5756116" cy="4000500"/>
            </a:xfrm>
            <a:prstGeom prst="rect">
              <a:avLst/>
            </a:prstGeom>
            <a:ln w="28575">
              <a:solidFill>
                <a:schemeClr val="tx1"/>
              </a:solidFill>
            </a:ln>
          </p:spPr>
        </p:pic>
        <p:sp>
          <p:nvSpPr>
            <p:cNvPr id="13" name="TextBox 12">
              <a:extLst>
                <a:ext uri="{FF2B5EF4-FFF2-40B4-BE49-F238E27FC236}">
                  <a16:creationId xmlns:a16="http://schemas.microsoft.com/office/drawing/2014/main" id="{1DC747B7-B4A4-5579-D4BA-CFFA13629B52}"/>
                </a:ext>
              </a:extLst>
            </p:cNvPr>
            <p:cNvSpPr txBox="1"/>
            <p:nvPr/>
          </p:nvSpPr>
          <p:spPr>
            <a:xfrm>
              <a:off x="5827654" y="1243680"/>
              <a:ext cx="2137062" cy="248908"/>
            </a:xfrm>
            <a:prstGeom prst="rect">
              <a:avLst/>
            </a:prstGeom>
            <a:noFill/>
          </p:spPr>
          <p:txBody>
            <a:bodyPr wrap="square">
              <a:spAutoFit/>
            </a:bodyPr>
            <a:lstStyle/>
            <a:p>
              <a:r>
                <a:rPr lang="en-GB" sz="1050" b="0" i="0" dirty="0">
                  <a:solidFill>
                    <a:schemeClr val="bg1">
                      <a:lumMod val="65000"/>
                    </a:schemeClr>
                  </a:solidFill>
                  <a:effectLst/>
                  <a:latin typeface="Nunito" panose="02000503000000000000" pitchFamily="2" charset="77"/>
                </a:rPr>
                <a:t>© IWM (MOI) FLM 1531</a:t>
              </a:r>
              <a:endParaRPr lang="en-GB" sz="1050" dirty="0">
                <a:solidFill>
                  <a:schemeClr val="bg1">
                    <a:lumMod val="65000"/>
                  </a:schemeClr>
                </a:solidFill>
                <a:latin typeface="Nunito" panose="02000503000000000000" pitchFamily="2" charset="77"/>
              </a:endParaRPr>
            </a:p>
          </p:txBody>
        </p:sp>
      </p:grpSp>
      <p:sp>
        <p:nvSpPr>
          <p:cNvPr id="5" name="TextBox 4">
            <a:extLst>
              <a:ext uri="{FF2B5EF4-FFF2-40B4-BE49-F238E27FC236}">
                <a16:creationId xmlns:a16="http://schemas.microsoft.com/office/drawing/2014/main" id="{9A82E21F-07B2-33F2-4020-CD376C25B1ED}"/>
              </a:ext>
            </a:extLst>
          </p:cNvPr>
          <p:cNvSpPr txBox="1"/>
          <p:nvPr/>
        </p:nvSpPr>
        <p:spPr>
          <a:xfrm>
            <a:off x="6663239" y="902960"/>
            <a:ext cx="4968687" cy="877356"/>
          </a:xfrm>
          <a:prstGeom prst="rect">
            <a:avLst/>
          </a:prstGeom>
          <a:noFill/>
        </p:spPr>
        <p:txBody>
          <a:bodyPr wrap="square">
            <a:spAutoFit/>
          </a:bodyPr>
          <a:lstStyle/>
          <a:p>
            <a:pPr>
              <a:lnSpc>
                <a:spcPct val="150000"/>
              </a:lnSpc>
            </a:pPr>
            <a:r>
              <a:rPr lang="en-GB" dirty="0">
                <a:latin typeface="Comic Sans MS" panose="030F0702030302020204" pitchFamily="66" charset="0"/>
              </a:rPr>
              <a:t>Sadly, just over 20 years after the end of World War 1, a second brutal war began…</a:t>
            </a:r>
          </a:p>
        </p:txBody>
      </p:sp>
      <p:sp>
        <p:nvSpPr>
          <p:cNvPr id="10" name="Text ">
            <a:extLst>
              <a:ext uri="{FF2B5EF4-FFF2-40B4-BE49-F238E27FC236}">
                <a16:creationId xmlns:a16="http://schemas.microsoft.com/office/drawing/2014/main" id="{8CA91A6D-5360-46A9-5DD1-D867DBE9DEC6}"/>
              </a:ext>
            </a:extLst>
          </p:cNvPr>
          <p:cNvSpPr txBox="1"/>
          <p:nvPr/>
        </p:nvSpPr>
        <p:spPr>
          <a:xfrm>
            <a:off x="6663239" y="2479916"/>
            <a:ext cx="4895927" cy="2539350"/>
          </a:xfrm>
          <a:prstGeom prst="rect">
            <a:avLst/>
          </a:prstGeom>
          <a:noFill/>
        </p:spPr>
        <p:txBody>
          <a:bodyPr wrap="square">
            <a:spAutoFit/>
          </a:bodyPr>
          <a:lstStyle/>
          <a:p>
            <a:pPr>
              <a:lnSpc>
                <a:spcPct val="150000"/>
              </a:lnSpc>
            </a:pPr>
            <a:r>
              <a:rPr lang="en-GB" dirty="0">
                <a:latin typeface="Comic Sans MS" panose="030F0702030302020204" pitchFamily="66" charset="0"/>
              </a:rPr>
              <a:t>World War 2 was a global conflict that took place from 1939 to 1945. It involved many countries around the world, including Britain. The war began when Germany, led by Adolf Hitler, invaded Poland in September 1939. </a:t>
            </a:r>
          </a:p>
        </p:txBody>
      </p:sp>
      <p:pic>
        <p:nvPicPr>
          <p:cNvPr id="3" name="Timeline" descr="A timeline highlighting World War 2 (1939 - 1945). The timeline spans from AD 1933 to AD 1952. ">
            <a:extLst>
              <a:ext uri="{FF2B5EF4-FFF2-40B4-BE49-F238E27FC236}">
                <a16:creationId xmlns:a16="http://schemas.microsoft.com/office/drawing/2014/main" id="{F87C7BAA-3F19-31F8-7A72-86D1A26248E8}"/>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0" y="5317324"/>
            <a:ext cx="12191997" cy="1753218"/>
          </a:xfrm>
          <a:prstGeom prst="rect">
            <a:avLst/>
          </a:prstGeom>
        </p:spPr>
      </p:pic>
      <p:pic>
        <p:nvPicPr>
          <p:cNvPr id="9" name="Logo">
            <a:extLst>
              <a:ext uri="{FF2B5EF4-FFF2-40B4-BE49-F238E27FC236}">
                <a16:creationId xmlns:a16="http://schemas.microsoft.com/office/drawing/2014/main" id="{A276376F-C4F9-BAB0-E25E-11782925EA2F}"/>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822578" y="5579226"/>
            <a:ext cx="1369422" cy="1299753"/>
          </a:xfrm>
          <a:prstGeom prst="rect">
            <a:avLst/>
          </a:prstGeom>
        </p:spPr>
      </p:pic>
    </p:spTree>
    <p:extLst>
      <p:ext uri="{BB962C8B-B14F-4D97-AF65-F5344CB8AC3E}">
        <p14:creationId xmlns:p14="http://schemas.microsoft.com/office/powerpoint/2010/main" val="434138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animEffect transition="in" filter="fade">
                                      <p:cBhvr>
                                        <p:cTn id="19" dur="10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P spid="10" grpId="0"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DD8FCBF-ECDA-20AA-25A5-F63D5F6D287B}"/>
            </a:ext>
          </a:extLst>
        </p:cNvPr>
        <p:cNvGrpSpPr/>
        <p:nvPr/>
      </p:nvGrpSpPr>
      <p:grpSpPr>
        <a:xfrm>
          <a:off x="0" y="0"/>
          <a:ext cx="0" cy="0"/>
          <a:chOff x="0" y="0"/>
          <a:chExt cx="0" cy="0"/>
        </a:xfrm>
      </p:grpSpPr>
      <p:sp>
        <p:nvSpPr>
          <p:cNvPr id="13" name="Title 12">
            <a:extLst>
              <a:ext uri="{FF2B5EF4-FFF2-40B4-BE49-F238E27FC236}">
                <a16:creationId xmlns:a16="http://schemas.microsoft.com/office/drawing/2014/main" id="{B190D3E8-027E-FFB0-4E8C-75E8F8912425}"/>
              </a:ext>
            </a:extLst>
          </p:cNvPr>
          <p:cNvSpPr>
            <a:spLocks noGrp="1"/>
          </p:cNvSpPr>
          <p:nvPr>
            <p:ph type="title"/>
          </p:nvPr>
        </p:nvSpPr>
        <p:spPr>
          <a:xfrm>
            <a:off x="552143" y="-1545717"/>
            <a:ext cx="10515600" cy="1325563"/>
          </a:xfrm>
        </p:spPr>
        <p:txBody>
          <a:bodyPr/>
          <a:lstStyle/>
          <a:p>
            <a:r>
              <a:rPr lang="en-US" dirty="0"/>
              <a:t>Alliances</a:t>
            </a:r>
          </a:p>
        </p:txBody>
      </p:sp>
      <p:sp>
        <p:nvSpPr>
          <p:cNvPr id="6" name="Slide Question">
            <a:extLst>
              <a:ext uri="{FF2B5EF4-FFF2-40B4-BE49-F238E27FC236}">
                <a16:creationId xmlns:a16="http://schemas.microsoft.com/office/drawing/2014/main" id="{44A87FBE-5620-4629-A4A1-C7F3E5FC4285}"/>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two world wars affect Lincoln?</a:t>
            </a:r>
          </a:p>
        </p:txBody>
      </p:sp>
      <p:pic>
        <p:nvPicPr>
          <p:cNvPr id="2" name="Picture 1">
            <a:extLst>
              <a:ext uri="{FF2B5EF4-FFF2-40B4-BE49-F238E27FC236}">
                <a16:creationId xmlns:a16="http://schemas.microsoft.com/office/drawing/2014/main" id="{070E765E-1256-F174-B87A-FCA90D5DBDEC}"/>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278993" y="331383"/>
            <a:ext cx="2225964" cy="444024"/>
          </a:xfrm>
          <a:prstGeom prst="rect">
            <a:avLst/>
          </a:prstGeom>
        </p:spPr>
      </p:pic>
      <p:pic>
        <p:nvPicPr>
          <p:cNvPr id="9" name="Logo">
            <a:extLst>
              <a:ext uri="{FF2B5EF4-FFF2-40B4-BE49-F238E27FC236}">
                <a16:creationId xmlns:a16="http://schemas.microsoft.com/office/drawing/2014/main" id="{C084195F-1E0F-4011-B238-2A379674FAF3}"/>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68000" y="0"/>
            <a:ext cx="1524000" cy="1446467"/>
          </a:xfrm>
          <a:prstGeom prst="rect">
            <a:avLst/>
          </a:prstGeom>
        </p:spPr>
      </p:pic>
      <p:sp>
        <p:nvSpPr>
          <p:cNvPr id="8" name="Text ">
            <a:extLst>
              <a:ext uri="{FF2B5EF4-FFF2-40B4-BE49-F238E27FC236}">
                <a16:creationId xmlns:a16="http://schemas.microsoft.com/office/drawing/2014/main" id="{9D71BF80-0BE0-815D-DEDC-CE33E2EF67BD}"/>
              </a:ext>
            </a:extLst>
          </p:cNvPr>
          <p:cNvSpPr txBox="1"/>
          <p:nvPr/>
        </p:nvSpPr>
        <p:spPr>
          <a:xfrm>
            <a:off x="598313" y="1195937"/>
            <a:ext cx="2390547" cy="2636812"/>
          </a:xfrm>
          <a:prstGeom prst="rect">
            <a:avLst/>
          </a:prstGeom>
          <a:noFill/>
        </p:spPr>
        <p:txBody>
          <a:bodyPr wrap="square">
            <a:spAutoFit/>
          </a:bodyPr>
          <a:lstStyle/>
          <a:p>
            <a:pPr>
              <a:lnSpc>
                <a:spcPct val="150000"/>
              </a:lnSpc>
            </a:pPr>
            <a:r>
              <a:rPr lang="en-GB" sz="1600" dirty="0">
                <a:latin typeface="Comic Sans MS" panose="030F0702030302020204" pitchFamily="66" charset="0"/>
              </a:rPr>
              <a:t>The invasion of Poland sparked a series of alliances and declarations of war. Many nations were drawn into the conflict. </a:t>
            </a:r>
          </a:p>
        </p:txBody>
      </p:sp>
      <p:pic>
        <p:nvPicPr>
          <p:cNvPr id="3" name="Picture 2" descr="An image of a world map with blue highlighted Allies forces, red highlighted Axis Powers, and pale grey highlighted neutral countries and territories.&#10;&#10;The key on the right indicated red is 'Axis Powers (another colonies), Blue is 'Allies (and their colonies0', and pale grey is 'Neutral countries and territories'.">
            <a:extLst>
              <a:ext uri="{FF2B5EF4-FFF2-40B4-BE49-F238E27FC236}">
                <a16:creationId xmlns:a16="http://schemas.microsoft.com/office/drawing/2014/main" id="{151C0928-FB2F-C925-3216-81BAD38FE709}"/>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2864354" y="553395"/>
            <a:ext cx="7928153" cy="4144827"/>
          </a:xfrm>
          <a:prstGeom prst="rect">
            <a:avLst/>
          </a:prstGeom>
        </p:spPr>
      </p:pic>
      <p:sp>
        <p:nvSpPr>
          <p:cNvPr id="11" name="TextBox 10">
            <a:extLst>
              <a:ext uri="{FF2B5EF4-FFF2-40B4-BE49-F238E27FC236}">
                <a16:creationId xmlns:a16="http://schemas.microsoft.com/office/drawing/2014/main" id="{47C1C0B2-E155-517B-8DBC-8C6EC48A631C}"/>
              </a:ext>
            </a:extLst>
          </p:cNvPr>
          <p:cNvSpPr txBox="1"/>
          <p:nvPr/>
        </p:nvSpPr>
        <p:spPr>
          <a:xfrm>
            <a:off x="482660" y="4765722"/>
            <a:ext cx="6682415" cy="1161536"/>
          </a:xfrm>
          <a:prstGeom prst="rect">
            <a:avLst/>
          </a:prstGeom>
          <a:noFill/>
        </p:spPr>
        <p:txBody>
          <a:bodyPr wrap="square">
            <a:spAutoFit/>
          </a:bodyPr>
          <a:lstStyle/>
          <a:p>
            <a:pPr>
              <a:lnSpc>
                <a:spcPct val="150000"/>
              </a:lnSpc>
            </a:pPr>
            <a:r>
              <a:rPr lang="en-GB" sz="1600" dirty="0">
                <a:latin typeface="Comic Sans MS" panose="030F0702030302020204" pitchFamily="66" charset="0"/>
              </a:rPr>
              <a:t>The war was fought between two major alliances: the Allies, which included Britain, the United States, and the Soviet Union, and the Axis powers, led by Germany, Italy, and Japan.</a:t>
            </a:r>
            <a:endParaRPr lang="en-US" sz="1600" dirty="0"/>
          </a:p>
        </p:txBody>
      </p:sp>
      <p:pic>
        <p:nvPicPr>
          <p:cNvPr id="12" name="Picture 11" descr="An image of a world map with blue highlighted Allies forces, red highlighted Axis Powers, and pale grey highlighted neutral countries and territories.&#10;&#10;The key on the right indicated red is 'Axis Powers (another colonies), Blue is 'Allies (and their colonies0', and pale grey is 'Neutral countries and territories'.">
            <a:extLst>
              <a:ext uri="{FF2B5EF4-FFF2-40B4-BE49-F238E27FC236}">
                <a16:creationId xmlns:a16="http://schemas.microsoft.com/office/drawing/2014/main" id="{98AFD6FD-6409-7771-36C8-052507347C56}"/>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7451678" y="4863085"/>
            <a:ext cx="4570856" cy="1313116"/>
          </a:xfrm>
          <a:prstGeom prst="rect">
            <a:avLst/>
          </a:prstGeom>
        </p:spPr>
      </p:pic>
    </p:spTree>
    <p:extLst>
      <p:ext uri="{BB962C8B-B14F-4D97-AF65-F5344CB8AC3E}">
        <p14:creationId xmlns:p14="http://schemas.microsoft.com/office/powerpoint/2010/main" val="507224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1000"/>
                                        <p:tgtEl>
                                          <p:spTgt spid="8">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childTnLst>
                                </p:cTn>
                              </p:par>
                            </p:childTnLst>
                          </p:cTn>
                        </p:par>
                        <p:par>
                          <p:cTn id="12" fill="hold">
                            <p:stCondLst>
                              <p:cond delay="2000"/>
                            </p:stCondLst>
                            <p:childTnLst>
                              <p:par>
                                <p:cTn id="13" presetID="53" presetClass="entr" presetSubtype="16"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Effect transition="in" filter="fade">
                                      <p:cBhvr>
                                        <p:cTn id="17" dur="1000"/>
                                        <p:tgtEl>
                                          <p:spTgt spid="3"/>
                                        </p:tgtEl>
                                      </p:cBhvr>
                                    </p:animEffect>
                                  </p:childTnLst>
                                </p:cTn>
                              </p:par>
                            </p:childTnLst>
                          </p:cTn>
                        </p:par>
                        <p:par>
                          <p:cTn id="18" fill="hold">
                            <p:stCondLst>
                              <p:cond delay="3000"/>
                            </p:stCondLst>
                            <p:childTnLst>
                              <p:par>
                                <p:cTn id="19" presetID="53" presetClass="entr" presetSubtype="16"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1000" fill="hold"/>
                                        <p:tgtEl>
                                          <p:spTgt spid="12"/>
                                        </p:tgtEl>
                                        <p:attrNameLst>
                                          <p:attrName>ppt_w</p:attrName>
                                        </p:attrNameLst>
                                      </p:cBhvr>
                                      <p:tavLst>
                                        <p:tav tm="0">
                                          <p:val>
                                            <p:fltVal val="0"/>
                                          </p:val>
                                        </p:tav>
                                        <p:tav tm="100000">
                                          <p:val>
                                            <p:strVal val="#ppt_w"/>
                                          </p:val>
                                        </p:tav>
                                      </p:tavLst>
                                    </p:anim>
                                    <p:anim calcmode="lin" valueType="num">
                                      <p:cBhvr>
                                        <p:cTn id="22" dur="1000" fill="hold"/>
                                        <p:tgtEl>
                                          <p:spTgt spid="12"/>
                                        </p:tgtEl>
                                        <p:attrNameLst>
                                          <p:attrName>ppt_h</p:attrName>
                                        </p:attrNameLst>
                                      </p:cBhvr>
                                      <p:tavLst>
                                        <p:tav tm="0">
                                          <p:val>
                                            <p:fltVal val="0"/>
                                          </p:val>
                                        </p:tav>
                                        <p:tav tm="100000">
                                          <p:val>
                                            <p:strVal val="#ppt_h"/>
                                          </p:val>
                                        </p:tav>
                                      </p:tavLst>
                                    </p:anim>
                                    <p:animEffect transition="in" filter="fade">
                                      <p:cBhvr>
                                        <p:cTn id="23"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7F951800-0F12-71AA-BE52-322E624F9FF1}"/>
            </a:ext>
          </a:extLst>
        </p:cNvPr>
        <p:cNvGrpSpPr/>
        <p:nvPr/>
      </p:nvGrpSpPr>
      <p:grpSpPr>
        <a:xfrm>
          <a:off x="0" y="0"/>
          <a:ext cx="0" cy="0"/>
          <a:chOff x="0" y="0"/>
          <a:chExt cx="0" cy="0"/>
        </a:xfrm>
      </p:grpSpPr>
      <p:sp>
        <p:nvSpPr>
          <p:cNvPr id="14" name="Title 13">
            <a:extLst>
              <a:ext uri="{FF2B5EF4-FFF2-40B4-BE49-F238E27FC236}">
                <a16:creationId xmlns:a16="http://schemas.microsoft.com/office/drawing/2014/main" id="{00C402ED-7438-6135-0802-50C32BE9819C}"/>
              </a:ext>
            </a:extLst>
          </p:cNvPr>
          <p:cNvSpPr>
            <a:spLocks noGrp="1"/>
          </p:cNvSpPr>
          <p:nvPr>
            <p:ph type="title"/>
          </p:nvPr>
        </p:nvSpPr>
        <p:spPr>
          <a:xfrm>
            <a:off x="722529" y="-1748566"/>
            <a:ext cx="10515600" cy="1325563"/>
          </a:xfrm>
        </p:spPr>
        <p:txBody>
          <a:bodyPr/>
          <a:lstStyle/>
          <a:p>
            <a:r>
              <a:rPr lang="en-US" dirty="0"/>
              <a:t>World War 2 begins </a:t>
            </a:r>
          </a:p>
        </p:txBody>
      </p:sp>
      <p:sp>
        <p:nvSpPr>
          <p:cNvPr id="6" name="Slide Question">
            <a:extLst>
              <a:ext uri="{FF2B5EF4-FFF2-40B4-BE49-F238E27FC236}">
                <a16:creationId xmlns:a16="http://schemas.microsoft.com/office/drawing/2014/main" id="{344493A5-1EC3-62C8-C649-C8B8018026C6}"/>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two world wars affect Lincoln?</a:t>
            </a:r>
          </a:p>
        </p:txBody>
      </p:sp>
      <p:pic>
        <p:nvPicPr>
          <p:cNvPr id="9" name="Logo">
            <a:extLst>
              <a:ext uri="{FF2B5EF4-FFF2-40B4-BE49-F238E27FC236}">
                <a16:creationId xmlns:a16="http://schemas.microsoft.com/office/drawing/2014/main" id="{5C16F068-8B87-5E0F-263E-C97C646F58B9}"/>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822578" y="0"/>
            <a:ext cx="1369422" cy="1299753"/>
          </a:xfrm>
          <a:prstGeom prst="rect">
            <a:avLst/>
          </a:prstGeom>
        </p:spPr>
      </p:pic>
      <p:pic>
        <p:nvPicPr>
          <p:cNvPr id="2" name="Picture 1">
            <a:extLst>
              <a:ext uri="{FF2B5EF4-FFF2-40B4-BE49-F238E27FC236}">
                <a16:creationId xmlns:a16="http://schemas.microsoft.com/office/drawing/2014/main" id="{FFFAC2FE-E33C-5122-0374-E82A0390F923}"/>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280543" y="326351"/>
            <a:ext cx="2225964" cy="444024"/>
          </a:xfrm>
          <a:prstGeom prst="rect">
            <a:avLst/>
          </a:prstGeom>
        </p:spPr>
      </p:pic>
      <p:grpSp>
        <p:nvGrpSpPr>
          <p:cNvPr id="12" name="Group 11" descr="A photo of a newspaper from 1939 which says 'war declared by Britain and France'">
            <a:extLst>
              <a:ext uri="{FF2B5EF4-FFF2-40B4-BE49-F238E27FC236}">
                <a16:creationId xmlns:a16="http://schemas.microsoft.com/office/drawing/2014/main" id="{B0D45650-A3B2-1C22-9B7C-D83761952688}"/>
              </a:ext>
            </a:extLst>
          </p:cNvPr>
          <p:cNvGrpSpPr/>
          <p:nvPr/>
        </p:nvGrpSpPr>
        <p:grpSpPr>
          <a:xfrm rot="768391">
            <a:off x="841219" y="1139108"/>
            <a:ext cx="6096193" cy="4056148"/>
            <a:chOff x="885955" y="1123115"/>
            <a:chExt cx="6241489" cy="4152822"/>
          </a:xfrm>
        </p:grpSpPr>
        <p:sp>
          <p:nvSpPr>
            <p:cNvPr id="11" name="Rectangle 10">
              <a:extLst>
                <a:ext uri="{FF2B5EF4-FFF2-40B4-BE49-F238E27FC236}">
                  <a16:creationId xmlns:a16="http://schemas.microsoft.com/office/drawing/2014/main" id="{C1B3BD9D-CAEC-F698-FEB7-8AB9CEC53D24}"/>
                </a:ext>
              </a:extLst>
            </p:cNvPr>
            <p:cNvSpPr/>
            <p:nvPr/>
          </p:nvSpPr>
          <p:spPr>
            <a:xfrm rot="21038880">
              <a:off x="885955" y="1214106"/>
              <a:ext cx="6225332" cy="4025764"/>
            </a:xfrm>
            <a:prstGeom prst="rect">
              <a:avLst/>
            </a:prstGeom>
            <a:solidFill>
              <a:schemeClr val="bg2">
                <a:lumMod val="75000"/>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descr="A news paper that had the headline &quot;War Declared By Britain and France&quot; dated September 4th 1939.">
              <a:extLst>
                <a:ext uri="{FF2B5EF4-FFF2-40B4-BE49-F238E27FC236}">
                  <a16:creationId xmlns:a16="http://schemas.microsoft.com/office/drawing/2014/main" id="{4C57CC84-A241-389B-0BB3-881E3CA50CD6}"/>
                </a:ext>
              </a:extLst>
            </p:cNvPr>
            <p:cNvGrpSpPr/>
            <p:nvPr/>
          </p:nvGrpSpPr>
          <p:grpSpPr>
            <a:xfrm rot="21125414">
              <a:off x="991101" y="1123115"/>
              <a:ext cx="6136343" cy="4152822"/>
              <a:chOff x="4359603" y="2292598"/>
              <a:chExt cx="6136343" cy="4152822"/>
            </a:xfrm>
          </p:grpSpPr>
          <p:pic>
            <p:nvPicPr>
              <p:cNvPr id="8" name="Picture 7" descr="A photograph of a newspaper from Daily Herald with the headline 'War Declared By Britain and France'.">
                <a:extLst>
                  <a:ext uri="{FF2B5EF4-FFF2-40B4-BE49-F238E27FC236}">
                    <a16:creationId xmlns:a16="http://schemas.microsoft.com/office/drawing/2014/main" id="{56110890-FE03-B109-0D83-FC7A427E3D4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359603" y="2389414"/>
                <a:ext cx="6136343" cy="4056006"/>
              </a:xfrm>
              <a:prstGeom prst="rect">
                <a:avLst/>
              </a:prstGeom>
              <a:ln w="28575">
                <a:solidFill>
                  <a:schemeClr val="tx1"/>
                </a:solidFill>
              </a:ln>
            </p:spPr>
          </p:pic>
          <p:sp>
            <p:nvSpPr>
              <p:cNvPr id="10" name="TextBox 9">
                <a:extLst>
                  <a:ext uri="{FF2B5EF4-FFF2-40B4-BE49-F238E27FC236}">
                    <a16:creationId xmlns:a16="http://schemas.microsoft.com/office/drawing/2014/main" id="{514CC9E3-7DFE-2806-3F5A-E9483D651672}"/>
                  </a:ext>
                </a:extLst>
              </p:cNvPr>
              <p:cNvSpPr txBox="1"/>
              <p:nvPr/>
            </p:nvSpPr>
            <p:spPr>
              <a:xfrm>
                <a:off x="5156636" y="2292598"/>
                <a:ext cx="1958405" cy="246221"/>
              </a:xfrm>
              <a:prstGeom prst="rect">
                <a:avLst/>
              </a:prstGeom>
              <a:noFill/>
            </p:spPr>
            <p:txBody>
              <a:bodyPr wrap="square">
                <a:spAutoFit/>
              </a:bodyPr>
              <a:lstStyle/>
              <a:p>
                <a:pPr algn="r"/>
                <a:r>
                  <a:rPr lang="en-GB" sz="1000" b="0" i="0" dirty="0">
                    <a:solidFill>
                      <a:schemeClr val="bg2">
                        <a:lumMod val="50000"/>
                      </a:schemeClr>
                    </a:solidFill>
                    <a:effectLst/>
                    <a:latin typeface="Nunito" panose="02000503000000000000" pitchFamily="2" charset="77"/>
                  </a:rPr>
                  <a:t>© British Newspaper Archive</a:t>
                </a:r>
                <a:endParaRPr lang="en-GB" sz="1000" dirty="0">
                  <a:solidFill>
                    <a:schemeClr val="bg2">
                      <a:lumMod val="50000"/>
                    </a:schemeClr>
                  </a:solidFill>
                  <a:latin typeface="Nunito" panose="02000503000000000000" pitchFamily="2" charset="77"/>
                </a:endParaRPr>
              </a:p>
            </p:txBody>
          </p:sp>
        </p:grpSp>
      </p:grpSp>
      <p:sp>
        <p:nvSpPr>
          <p:cNvPr id="5" name="TextBox 4">
            <a:extLst>
              <a:ext uri="{FF2B5EF4-FFF2-40B4-BE49-F238E27FC236}">
                <a16:creationId xmlns:a16="http://schemas.microsoft.com/office/drawing/2014/main" id="{CDCA2780-7D5F-41DF-7629-1D535EA0F88C}"/>
              </a:ext>
            </a:extLst>
          </p:cNvPr>
          <p:cNvSpPr txBox="1"/>
          <p:nvPr/>
        </p:nvSpPr>
        <p:spPr>
          <a:xfrm>
            <a:off x="7428519" y="953590"/>
            <a:ext cx="4078770" cy="4616841"/>
          </a:xfrm>
          <a:prstGeom prst="rect">
            <a:avLst/>
          </a:prstGeom>
          <a:noFill/>
        </p:spPr>
        <p:txBody>
          <a:bodyPr wrap="square">
            <a:spAutoFit/>
          </a:bodyPr>
          <a:lstStyle/>
          <a:p>
            <a:pPr>
              <a:lnSpc>
                <a:spcPct val="150000"/>
              </a:lnSpc>
            </a:pPr>
            <a:r>
              <a:rPr lang="en-GB" dirty="0">
                <a:latin typeface="Comic Sans MS" panose="030F0702030302020204" pitchFamily="66" charset="0"/>
              </a:rPr>
              <a:t>On 3</a:t>
            </a:r>
            <a:r>
              <a:rPr lang="en-GB" baseline="30000" dirty="0">
                <a:latin typeface="Comic Sans MS" panose="030F0702030302020204" pitchFamily="66" charset="0"/>
              </a:rPr>
              <a:t>rd</a:t>
            </a:r>
            <a:r>
              <a:rPr lang="en-GB" dirty="0">
                <a:latin typeface="Comic Sans MS" panose="030F0702030302020204" pitchFamily="66" charset="0"/>
              </a:rPr>
              <a:t> September 1939, Germany invaded Poland. The British government sent a letter demanding that Germany withdraw its troops from Poland. </a:t>
            </a:r>
          </a:p>
          <a:p>
            <a:pPr>
              <a:lnSpc>
                <a:spcPct val="150000"/>
              </a:lnSpc>
            </a:pPr>
            <a:endParaRPr lang="en-GB" dirty="0">
              <a:latin typeface="Comic Sans MS" panose="030F0702030302020204" pitchFamily="66" charset="0"/>
            </a:endParaRPr>
          </a:p>
          <a:p>
            <a:pPr>
              <a:lnSpc>
                <a:spcPct val="150000"/>
              </a:lnSpc>
            </a:pPr>
            <a:r>
              <a:rPr lang="en-GB" dirty="0">
                <a:latin typeface="Comic Sans MS" panose="030F0702030302020204" pitchFamily="66" charset="0"/>
              </a:rPr>
              <a:t>It warned that if they did not, Britain would ‘fulfil its obligations to Poland’. This was quickly rejected and Britain declared war on Germany.</a:t>
            </a:r>
          </a:p>
        </p:txBody>
      </p:sp>
      <p:sp>
        <p:nvSpPr>
          <p:cNvPr id="13" name="TextBox 12">
            <a:extLst>
              <a:ext uri="{FF2B5EF4-FFF2-40B4-BE49-F238E27FC236}">
                <a16:creationId xmlns:a16="http://schemas.microsoft.com/office/drawing/2014/main" id="{8AA2DFEF-CC0C-EC40-BFA1-5B8E7A0F6DA6}"/>
              </a:ext>
            </a:extLst>
          </p:cNvPr>
          <p:cNvSpPr txBox="1"/>
          <p:nvPr/>
        </p:nvSpPr>
        <p:spPr>
          <a:xfrm>
            <a:off x="582561" y="5820446"/>
            <a:ext cx="11026877" cy="473206"/>
          </a:xfrm>
          <a:prstGeom prst="rect">
            <a:avLst/>
          </a:prstGeom>
          <a:noFill/>
        </p:spPr>
        <p:txBody>
          <a:bodyPr wrap="square">
            <a:spAutoFit/>
          </a:bodyPr>
          <a:lstStyle/>
          <a:p>
            <a:pPr>
              <a:lnSpc>
                <a:spcPct val="150000"/>
              </a:lnSpc>
            </a:pPr>
            <a:r>
              <a:rPr lang="en-GB" dirty="0">
                <a:latin typeface="Comic Sans MS" panose="030F0702030302020204" pitchFamily="66" charset="0"/>
              </a:rPr>
              <a:t>Just over 20 years after the end of World War 1, Britain was at war once again.</a:t>
            </a:r>
          </a:p>
        </p:txBody>
      </p:sp>
    </p:spTree>
    <p:extLst>
      <p:ext uri="{BB962C8B-B14F-4D97-AF65-F5344CB8AC3E}">
        <p14:creationId xmlns:p14="http://schemas.microsoft.com/office/powerpoint/2010/main" val="1146138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style.rotation</p:attrName>
                                        </p:attrNameLst>
                                      </p:cBhvr>
                                      <p:tavLst>
                                        <p:tav tm="0">
                                          <p:val>
                                            <p:fltVal val="720"/>
                                          </p:val>
                                        </p:tav>
                                        <p:tav tm="100000">
                                          <p:val>
                                            <p:fltVal val="0"/>
                                          </p:val>
                                        </p:tav>
                                      </p:tavLst>
                                    </p:anim>
                                    <p:anim calcmode="lin" valueType="num">
                                      <p:cBhvr>
                                        <p:cTn id="9" dur="1000" fill="hold"/>
                                        <p:tgtEl>
                                          <p:spTgt spid="12"/>
                                        </p:tgtEl>
                                        <p:attrNameLst>
                                          <p:attrName>ppt_h</p:attrName>
                                        </p:attrNameLst>
                                      </p:cBhvr>
                                      <p:tavLst>
                                        <p:tav tm="0">
                                          <p:val>
                                            <p:fltVal val="0"/>
                                          </p:val>
                                        </p:tav>
                                        <p:tav tm="100000">
                                          <p:val>
                                            <p:strVal val="#ppt_h"/>
                                          </p:val>
                                        </p:tav>
                                      </p:tavLst>
                                    </p:anim>
                                    <p:anim calcmode="lin" valueType="num">
                                      <p:cBhvr>
                                        <p:cTn id="10" dur="1000" fill="hold"/>
                                        <p:tgtEl>
                                          <p:spTgt spid="12"/>
                                        </p:tgtEl>
                                        <p:attrNameLst>
                                          <p:attrName>ppt_w</p:attrName>
                                        </p:attrNameLst>
                                      </p:cBhvr>
                                      <p:tavLst>
                                        <p:tav tm="0">
                                          <p:val>
                                            <p:fltVal val="0"/>
                                          </p:val>
                                        </p:tav>
                                        <p:tav tm="100000">
                                          <p:val>
                                            <p:strVal val="#ppt_w"/>
                                          </p:val>
                                        </p:tav>
                                      </p:tavLst>
                                    </p:anim>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childTnLst>
                                </p:cTn>
                              </p:par>
                            </p:childTnLst>
                          </p:cTn>
                        </p:par>
                        <p:par>
                          <p:cTn id="15" fill="hold">
                            <p:stCondLst>
                              <p:cond delay="2000"/>
                            </p:stCondLst>
                            <p:childTnLst>
                              <p:par>
                                <p:cTn id="16" presetID="10" presetClass="entr" presetSubtype="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EBFFA97-3312-6723-A428-5D7AD927498B}"/>
            </a:ext>
          </a:extLst>
        </p:cNvPr>
        <p:cNvGrpSpPr/>
        <p:nvPr/>
      </p:nvGrpSpPr>
      <p:grpSpPr>
        <a:xfrm>
          <a:off x="0" y="0"/>
          <a:ext cx="0" cy="0"/>
          <a:chOff x="0" y="0"/>
          <a:chExt cx="0" cy="0"/>
        </a:xfrm>
      </p:grpSpPr>
      <p:sp>
        <p:nvSpPr>
          <p:cNvPr id="13" name="Title 12">
            <a:extLst>
              <a:ext uri="{FF2B5EF4-FFF2-40B4-BE49-F238E27FC236}">
                <a16:creationId xmlns:a16="http://schemas.microsoft.com/office/drawing/2014/main" id="{EFE23803-552C-7A92-7AA4-4FF1C19632FE}"/>
              </a:ext>
            </a:extLst>
          </p:cNvPr>
          <p:cNvSpPr>
            <a:spLocks noGrp="1"/>
          </p:cNvSpPr>
          <p:nvPr>
            <p:ph type="title"/>
          </p:nvPr>
        </p:nvSpPr>
        <p:spPr>
          <a:xfrm>
            <a:off x="1003570" y="-1542845"/>
            <a:ext cx="10515600" cy="1325563"/>
          </a:xfrm>
        </p:spPr>
        <p:txBody>
          <a:bodyPr/>
          <a:lstStyle/>
          <a:p>
            <a:r>
              <a:rPr lang="en-US" dirty="0"/>
              <a:t>World War 2 and evacuation</a:t>
            </a:r>
          </a:p>
        </p:txBody>
      </p:sp>
      <p:sp>
        <p:nvSpPr>
          <p:cNvPr id="6" name="Slide Question">
            <a:extLst>
              <a:ext uri="{FF2B5EF4-FFF2-40B4-BE49-F238E27FC236}">
                <a16:creationId xmlns:a16="http://schemas.microsoft.com/office/drawing/2014/main" id="{6FECFD8F-7DBE-A010-9D9E-C85B1915C03D}"/>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two world wars affect Lincoln?</a:t>
            </a:r>
          </a:p>
        </p:txBody>
      </p:sp>
      <p:sp>
        <p:nvSpPr>
          <p:cNvPr id="7" name="Title">
            <a:extLst>
              <a:ext uri="{FF2B5EF4-FFF2-40B4-BE49-F238E27FC236}">
                <a16:creationId xmlns:a16="http://schemas.microsoft.com/office/drawing/2014/main" id="{B364D33D-9F43-C7F7-0F8B-AD9EEA2C19DA}"/>
              </a:ext>
            </a:extLst>
          </p:cNvPr>
          <p:cNvSpPr txBox="1">
            <a:spLocks/>
          </p:cNvSpPr>
          <p:nvPr/>
        </p:nvSpPr>
        <p:spPr>
          <a:xfrm>
            <a:off x="413115" y="365096"/>
            <a:ext cx="6938152" cy="147130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000" dirty="0">
                <a:ln w="12700">
                  <a:noFill/>
                </a:ln>
                <a:latin typeface="Superclarendon Rg" panose="02060605060000020003" pitchFamily="18" charset="77"/>
              </a:rPr>
              <a:t>World War 2 and Evacuation</a:t>
            </a:r>
          </a:p>
        </p:txBody>
      </p:sp>
      <p:sp>
        <p:nvSpPr>
          <p:cNvPr id="3" name="TextBox 2">
            <a:extLst>
              <a:ext uri="{FF2B5EF4-FFF2-40B4-BE49-F238E27FC236}">
                <a16:creationId xmlns:a16="http://schemas.microsoft.com/office/drawing/2014/main" id="{02274FFB-CD09-BEFF-CC07-8F9657BD194D}"/>
              </a:ext>
            </a:extLst>
          </p:cNvPr>
          <p:cNvSpPr txBox="1"/>
          <p:nvPr/>
        </p:nvSpPr>
        <p:spPr>
          <a:xfrm>
            <a:off x="7764382" y="273030"/>
            <a:ext cx="1986441" cy="200055"/>
          </a:xfrm>
          <a:prstGeom prst="rect">
            <a:avLst/>
          </a:prstGeom>
          <a:noFill/>
        </p:spPr>
        <p:txBody>
          <a:bodyPr wrap="none" rtlCol="0">
            <a:spAutoFit/>
          </a:bodyPr>
          <a:lstStyle/>
          <a:p>
            <a:r>
              <a:rPr lang="en-GB" sz="700" dirty="0">
                <a:solidFill>
                  <a:srgbClr val="9F9E9B"/>
                </a:solidFill>
                <a:latin typeface="Nunito" panose="02000503000000000000" pitchFamily="2" charset="77"/>
              </a:rPr>
              <a:t>© Public Domain from Wikimedia Commons</a:t>
            </a:r>
          </a:p>
        </p:txBody>
      </p:sp>
      <p:pic>
        <p:nvPicPr>
          <p:cNvPr id="9" name="Logo">
            <a:extLst>
              <a:ext uri="{FF2B5EF4-FFF2-40B4-BE49-F238E27FC236}">
                <a16:creationId xmlns:a16="http://schemas.microsoft.com/office/drawing/2014/main" id="{870224CD-B445-C87C-272D-6D8A7E088A9A}"/>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992050" y="1"/>
            <a:ext cx="1199949" cy="1138902"/>
          </a:xfrm>
          <a:prstGeom prst="rect">
            <a:avLst/>
          </a:prstGeom>
        </p:spPr>
      </p:pic>
      <p:pic>
        <p:nvPicPr>
          <p:cNvPr id="12" name="Picture 11" descr="An illustration of a WW2 child evacuee">
            <a:extLst>
              <a:ext uri="{FF2B5EF4-FFF2-40B4-BE49-F238E27FC236}">
                <a16:creationId xmlns:a16="http://schemas.microsoft.com/office/drawing/2014/main" id="{C7A42164-FC0F-B125-A116-8465A4F8F00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4007" flipH="1">
            <a:off x="-150512" y="1974173"/>
            <a:ext cx="2050736" cy="5606386"/>
          </a:xfrm>
          <a:prstGeom prst="rect">
            <a:avLst/>
          </a:prstGeom>
        </p:spPr>
      </p:pic>
      <p:sp>
        <p:nvSpPr>
          <p:cNvPr id="5" name="TextBox 4">
            <a:extLst>
              <a:ext uri="{FF2B5EF4-FFF2-40B4-BE49-F238E27FC236}">
                <a16:creationId xmlns:a16="http://schemas.microsoft.com/office/drawing/2014/main" id="{AA3FC6D6-33CF-CFCD-9AF7-BEDCF03FDF5D}"/>
              </a:ext>
            </a:extLst>
          </p:cNvPr>
          <p:cNvSpPr txBox="1"/>
          <p:nvPr/>
        </p:nvSpPr>
        <p:spPr>
          <a:xfrm>
            <a:off x="1741557" y="1928462"/>
            <a:ext cx="5773939" cy="3370346"/>
          </a:xfrm>
          <a:prstGeom prst="rect">
            <a:avLst/>
          </a:prstGeom>
          <a:noFill/>
        </p:spPr>
        <p:txBody>
          <a:bodyPr wrap="square">
            <a:spAutoFit/>
          </a:bodyPr>
          <a:lstStyle/>
          <a:p>
            <a:pPr>
              <a:lnSpc>
                <a:spcPct val="150000"/>
              </a:lnSpc>
            </a:pPr>
            <a:r>
              <a:rPr lang="en-GB" dirty="0">
                <a:latin typeface="Comic Sans MS" panose="030F0702030302020204" pitchFamily="66" charset="0"/>
              </a:rPr>
              <a:t>When war broke out in September 1939, children were evacuated from Lincoln under Operation Pied Piper. Many young pupils left for village schools far from the bombers’ reach. </a:t>
            </a:r>
          </a:p>
          <a:p>
            <a:pPr>
              <a:lnSpc>
                <a:spcPct val="150000"/>
              </a:lnSpc>
            </a:pPr>
            <a:endParaRPr lang="en-GB" dirty="0">
              <a:latin typeface="Comic Sans MS" panose="030F0702030302020204" pitchFamily="66" charset="0"/>
            </a:endParaRPr>
          </a:p>
          <a:p>
            <a:pPr>
              <a:lnSpc>
                <a:spcPct val="150000"/>
              </a:lnSpc>
            </a:pPr>
            <a:r>
              <a:rPr lang="en-GB" dirty="0">
                <a:latin typeface="Comic Sans MS" panose="030F0702030302020204" pitchFamily="66" charset="0"/>
              </a:rPr>
              <a:t>Meanwhile local factories again switched to military production, building tanks, armoured vehicles and aircraft engines to support the Allies.</a:t>
            </a:r>
          </a:p>
        </p:txBody>
      </p:sp>
      <p:sp>
        <p:nvSpPr>
          <p:cNvPr id="4" name="Rectangle 3" descr="A poster about the evacuation scheme from WW2 which says 'Leave this to us sonny- you ought to be out of London'">
            <a:extLst>
              <a:ext uri="{FF2B5EF4-FFF2-40B4-BE49-F238E27FC236}">
                <a16:creationId xmlns:a16="http://schemas.microsoft.com/office/drawing/2014/main" id="{D82A586C-DFA7-DBD9-93E7-24C9CB0FE0DE}"/>
              </a:ext>
            </a:extLst>
          </p:cNvPr>
          <p:cNvSpPr/>
          <p:nvPr/>
        </p:nvSpPr>
        <p:spPr>
          <a:xfrm>
            <a:off x="7627257" y="195943"/>
            <a:ext cx="4288972" cy="64366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D9B12935-1C6B-6CE1-DA2D-37BC3880B358}"/>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252284" y="6180761"/>
            <a:ext cx="2068663" cy="412646"/>
          </a:xfrm>
          <a:prstGeom prst="rect">
            <a:avLst/>
          </a:prstGeom>
        </p:spPr>
      </p:pic>
    </p:spTree>
    <p:extLst>
      <p:ext uri="{BB962C8B-B14F-4D97-AF65-F5344CB8AC3E}">
        <p14:creationId xmlns:p14="http://schemas.microsoft.com/office/powerpoint/2010/main" val="3802253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childTnLst>
                                </p:cTn>
                              </p:par>
                            </p:childTnLst>
                          </p:cTn>
                        </p:par>
                        <p:par>
                          <p:cTn id="12" fill="hold">
                            <p:stCondLst>
                              <p:cond delay="2000"/>
                            </p:stCondLst>
                            <p:childTnLst>
                              <p:par>
                                <p:cTn id="13" presetID="2" presetClass="entr" presetSubtype="4" decel="5000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1000" fill="hold"/>
                                        <p:tgtEl>
                                          <p:spTgt spid="12"/>
                                        </p:tgtEl>
                                        <p:attrNameLst>
                                          <p:attrName>ppt_x</p:attrName>
                                        </p:attrNameLst>
                                      </p:cBhvr>
                                      <p:tavLst>
                                        <p:tav tm="0">
                                          <p:val>
                                            <p:strVal val="#ppt_x"/>
                                          </p:val>
                                        </p:tav>
                                        <p:tav tm="100000">
                                          <p:val>
                                            <p:strVal val="#ppt_x"/>
                                          </p:val>
                                        </p:tav>
                                      </p:tavLst>
                                    </p:anim>
                                    <p:anim calcmode="lin" valueType="num">
                                      <p:cBhvr additive="base">
                                        <p:cTn id="16" dur="10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798BCAA5-BE6C-F727-1341-C556A5DCF334}"/>
            </a:ext>
          </a:extLst>
        </p:cNvPr>
        <p:cNvGrpSpPr/>
        <p:nvPr/>
      </p:nvGrpSpPr>
      <p:grpSpPr>
        <a:xfrm>
          <a:off x="0" y="0"/>
          <a:ext cx="0" cy="0"/>
          <a:chOff x="0" y="0"/>
          <a:chExt cx="0" cy="0"/>
        </a:xfrm>
      </p:grpSpPr>
      <p:sp>
        <p:nvSpPr>
          <p:cNvPr id="17" name="Title 16">
            <a:extLst>
              <a:ext uri="{FF2B5EF4-FFF2-40B4-BE49-F238E27FC236}">
                <a16:creationId xmlns:a16="http://schemas.microsoft.com/office/drawing/2014/main" id="{E7D6CEC1-CFC5-FE5D-C362-BA52BDB4D9CA}"/>
              </a:ext>
            </a:extLst>
          </p:cNvPr>
          <p:cNvSpPr>
            <a:spLocks noGrp="1"/>
          </p:cNvSpPr>
          <p:nvPr>
            <p:ph type="title"/>
          </p:nvPr>
        </p:nvSpPr>
        <p:spPr>
          <a:xfrm>
            <a:off x="515039" y="-1715240"/>
            <a:ext cx="10515600" cy="1325563"/>
          </a:xfrm>
        </p:spPr>
        <p:txBody>
          <a:bodyPr/>
          <a:lstStyle/>
          <a:p>
            <a:r>
              <a:rPr lang="en-US" dirty="0"/>
              <a:t>Bombing Raids of 1940-41</a:t>
            </a:r>
          </a:p>
        </p:txBody>
      </p:sp>
      <p:sp>
        <p:nvSpPr>
          <p:cNvPr id="6" name="Slide Question">
            <a:extLst>
              <a:ext uri="{FF2B5EF4-FFF2-40B4-BE49-F238E27FC236}">
                <a16:creationId xmlns:a16="http://schemas.microsoft.com/office/drawing/2014/main" id="{1BDD0DED-6FDB-1FF6-B55A-21AF1FCE0A4B}"/>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two world wars affect Lincoln?</a:t>
            </a:r>
          </a:p>
        </p:txBody>
      </p:sp>
      <p:sp>
        <p:nvSpPr>
          <p:cNvPr id="7" name="Title">
            <a:extLst>
              <a:ext uri="{FF2B5EF4-FFF2-40B4-BE49-F238E27FC236}">
                <a16:creationId xmlns:a16="http://schemas.microsoft.com/office/drawing/2014/main" id="{AEE64EAF-0E87-EAF8-A192-33FAC8AC3BDA}"/>
              </a:ext>
            </a:extLst>
          </p:cNvPr>
          <p:cNvSpPr txBox="1">
            <a:spLocks/>
          </p:cNvSpPr>
          <p:nvPr/>
        </p:nvSpPr>
        <p:spPr>
          <a:xfrm>
            <a:off x="353243" y="-181615"/>
            <a:ext cx="9144000" cy="131586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700" dirty="0">
                <a:ln w="12700">
                  <a:noFill/>
                </a:ln>
                <a:latin typeface="Superclarendon Rg" panose="02060605060000020003" pitchFamily="18" charset="77"/>
              </a:rPr>
              <a:t>Bombing Raids of 1940–41</a:t>
            </a:r>
          </a:p>
        </p:txBody>
      </p:sp>
      <p:pic>
        <p:nvPicPr>
          <p:cNvPr id="9" name="Logo">
            <a:extLst>
              <a:ext uri="{FF2B5EF4-FFF2-40B4-BE49-F238E27FC236}">
                <a16:creationId xmlns:a16="http://schemas.microsoft.com/office/drawing/2014/main" id="{FA23B5A6-A139-5405-FDB5-8B4821F7BC1A}"/>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960100" y="0"/>
            <a:ext cx="1231900" cy="1169227"/>
          </a:xfrm>
          <a:prstGeom prst="rect">
            <a:avLst/>
          </a:prstGeom>
        </p:spPr>
      </p:pic>
      <p:grpSp>
        <p:nvGrpSpPr>
          <p:cNvPr id="16" name="Group 15" descr="A black and white photo of the bomb damage on Thomas Street, Lincoln.&#10;">
            <a:extLst>
              <a:ext uri="{FF2B5EF4-FFF2-40B4-BE49-F238E27FC236}">
                <a16:creationId xmlns:a16="http://schemas.microsoft.com/office/drawing/2014/main" id="{F7FA75E2-19C9-294E-4895-A03A8DBB4455}"/>
              </a:ext>
            </a:extLst>
          </p:cNvPr>
          <p:cNvGrpSpPr/>
          <p:nvPr/>
        </p:nvGrpSpPr>
        <p:grpSpPr>
          <a:xfrm>
            <a:off x="515038" y="1253516"/>
            <a:ext cx="6386123" cy="5192995"/>
            <a:chOff x="515038" y="1253516"/>
            <a:chExt cx="6386123" cy="5192995"/>
          </a:xfrm>
        </p:grpSpPr>
        <p:pic>
          <p:nvPicPr>
            <p:cNvPr id="11" name="Picture 10" descr="An aerial view of a city&#10;&#10;AI-generated content may be incorrect.">
              <a:extLst>
                <a:ext uri="{FF2B5EF4-FFF2-40B4-BE49-F238E27FC236}">
                  <a16:creationId xmlns:a16="http://schemas.microsoft.com/office/drawing/2014/main" id="{9AFD8BFE-7A7E-D1A8-A808-42E70B58194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5544" y="1290874"/>
              <a:ext cx="6265617" cy="4684895"/>
            </a:xfrm>
            <a:prstGeom prst="rect">
              <a:avLst/>
            </a:prstGeom>
            <a:ln w="25400">
              <a:solidFill>
                <a:schemeClr val="tx1"/>
              </a:solidFill>
            </a:ln>
          </p:spPr>
        </p:pic>
        <p:grpSp>
          <p:nvGrpSpPr>
            <p:cNvPr id="3" name="Caption">
              <a:extLst>
                <a:ext uri="{FF2B5EF4-FFF2-40B4-BE49-F238E27FC236}">
                  <a16:creationId xmlns:a16="http://schemas.microsoft.com/office/drawing/2014/main" id="{FCC58981-8880-289B-DF97-E62645A9FC36}"/>
                </a:ext>
              </a:extLst>
            </p:cNvPr>
            <p:cNvGrpSpPr/>
            <p:nvPr/>
          </p:nvGrpSpPr>
          <p:grpSpPr>
            <a:xfrm>
              <a:off x="515038" y="6057943"/>
              <a:ext cx="3926332" cy="388568"/>
              <a:chOff x="5215517" y="2417403"/>
              <a:chExt cx="4054442" cy="401246"/>
            </a:xfrm>
          </p:grpSpPr>
          <p:pic>
            <p:nvPicPr>
              <p:cNvPr id="8" name="Picture 7">
                <a:extLst>
                  <a:ext uri="{FF2B5EF4-FFF2-40B4-BE49-F238E27FC236}">
                    <a16:creationId xmlns:a16="http://schemas.microsoft.com/office/drawing/2014/main" id="{6510A549-5842-59F7-D455-ECB7EDB0A7CC}"/>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5164820" y="2506401"/>
                <a:ext cx="350267" cy="248874"/>
              </a:xfrm>
              <a:prstGeom prst="rect">
                <a:avLst/>
              </a:prstGeom>
            </p:spPr>
          </p:pic>
          <p:sp>
            <p:nvSpPr>
              <p:cNvPr id="10" name="TextBox 9">
                <a:extLst>
                  <a:ext uri="{FF2B5EF4-FFF2-40B4-BE49-F238E27FC236}">
                    <a16:creationId xmlns:a16="http://schemas.microsoft.com/office/drawing/2014/main" id="{D23585FF-4C64-07BD-1F93-5C83278DCA8F}"/>
                  </a:ext>
                </a:extLst>
              </p:cNvPr>
              <p:cNvSpPr txBox="1"/>
              <p:nvPr/>
            </p:nvSpPr>
            <p:spPr>
              <a:xfrm>
                <a:off x="5464388" y="2417403"/>
                <a:ext cx="3805571" cy="401246"/>
              </a:xfrm>
              <a:prstGeom prst="rect">
                <a:avLst/>
              </a:prstGeom>
              <a:noFill/>
            </p:spPr>
            <p:txBody>
              <a:bodyPr wrap="square">
                <a:spAutoFit/>
              </a:bodyPr>
              <a:lstStyle/>
              <a:p>
                <a:pPr>
                  <a:lnSpc>
                    <a:spcPct val="150000"/>
                  </a:lnSpc>
                </a:pPr>
                <a:r>
                  <a:rPr lang="en-GB" sz="1400" b="1" dirty="0">
                    <a:latin typeface="Comic Sans MS" panose="030F0702030302020204" pitchFamily="66" charset="0"/>
                  </a:rPr>
                  <a:t>Bomb damage on Thomas Street.</a:t>
                </a:r>
              </a:p>
            </p:txBody>
          </p:sp>
        </p:grpSp>
        <p:sp>
          <p:nvSpPr>
            <p:cNvPr id="15" name="TextBox 14">
              <a:extLst>
                <a:ext uri="{FF2B5EF4-FFF2-40B4-BE49-F238E27FC236}">
                  <a16:creationId xmlns:a16="http://schemas.microsoft.com/office/drawing/2014/main" id="{0BC4EB69-882D-DB63-848F-9C1BC27CDB15}"/>
                </a:ext>
              </a:extLst>
            </p:cNvPr>
            <p:cNvSpPr txBox="1"/>
            <p:nvPr/>
          </p:nvSpPr>
          <p:spPr>
            <a:xfrm>
              <a:off x="635544" y="1253516"/>
              <a:ext cx="1393330" cy="253916"/>
            </a:xfrm>
            <a:prstGeom prst="rect">
              <a:avLst/>
            </a:prstGeom>
            <a:noFill/>
          </p:spPr>
          <p:txBody>
            <a:bodyPr wrap="none" rtlCol="0">
              <a:spAutoFit/>
            </a:bodyPr>
            <a:lstStyle/>
            <a:p>
              <a:r>
                <a:rPr lang="en-GB" sz="1050" b="1" dirty="0">
                  <a:solidFill>
                    <a:schemeClr val="bg2">
                      <a:lumMod val="75000"/>
                    </a:schemeClr>
                  </a:solidFill>
                  <a:latin typeface="Nunito" panose="02000503000000000000" pitchFamily="2" charset="77"/>
                </a:rPr>
                <a:t>© Historic England </a:t>
              </a:r>
            </a:p>
          </p:txBody>
        </p:sp>
      </p:grpSp>
      <p:sp>
        <p:nvSpPr>
          <p:cNvPr id="4" name="Oval 3">
            <a:extLst>
              <a:ext uri="{FF2B5EF4-FFF2-40B4-BE49-F238E27FC236}">
                <a16:creationId xmlns:a16="http://schemas.microsoft.com/office/drawing/2014/main" id="{881A2E0A-1F49-9AA3-9B94-F2ADDE156D05}"/>
              </a:ext>
              <a:ext uri="{C183D7F6-B498-43B3-948B-1728B52AA6E4}">
                <adec:decorative xmlns:adec="http://schemas.microsoft.com/office/drawing/2017/decorative" val="1"/>
              </a:ext>
            </a:extLst>
          </p:cNvPr>
          <p:cNvSpPr/>
          <p:nvPr/>
        </p:nvSpPr>
        <p:spPr>
          <a:xfrm>
            <a:off x="3161211" y="3187337"/>
            <a:ext cx="2181498" cy="2181498"/>
          </a:xfrm>
          <a:prstGeom prst="ellipse">
            <a:avLst/>
          </a:prstGeom>
          <a:noFill/>
          <a:ln w="76200">
            <a:solidFill>
              <a:srgbClr val="EC5E4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Video link.">
            <a:hlinkClick r:id="rId7"/>
            <a:extLst>
              <a:ext uri="{FF2B5EF4-FFF2-40B4-BE49-F238E27FC236}">
                <a16:creationId xmlns:a16="http://schemas.microsoft.com/office/drawing/2014/main" id="{6F751F65-E661-24D7-AA6E-36C87671AB01}"/>
              </a:ext>
            </a:extLst>
          </p:cNvPr>
          <p:cNvPicPr>
            <a:picLocks noChangeAspect="1"/>
          </p:cNvPicPr>
          <p:nvPr/>
        </p:nvPicPr>
        <p:blipFill>
          <a:blip r:embed="rId8"/>
          <a:stretch>
            <a:fillRect/>
          </a:stretch>
        </p:blipFill>
        <p:spPr>
          <a:xfrm>
            <a:off x="4549653" y="5876040"/>
            <a:ext cx="2475973" cy="498634"/>
          </a:xfrm>
          <a:prstGeom prst="rect">
            <a:avLst/>
          </a:prstGeom>
        </p:spPr>
      </p:pic>
      <p:sp>
        <p:nvSpPr>
          <p:cNvPr id="5" name="TextBox 4">
            <a:extLst>
              <a:ext uri="{FF2B5EF4-FFF2-40B4-BE49-F238E27FC236}">
                <a16:creationId xmlns:a16="http://schemas.microsoft.com/office/drawing/2014/main" id="{653856A3-DAD8-A380-CBD6-4750598289DF}"/>
              </a:ext>
            </a:extLst>
          </p:cNvPr>
          <p:cNvSpPr txBox="1"/>
          <p:nvPr/>
        </p:nvSpPr>
        <p:spPr>
          <a:xfrm>
            <a:off x="7198487" y="1241342"/>
            <a:ext cx="4640270" cy="4114140"/>
          </a:xfrm>
          <a:prstGeom prst="rect">
            <a:avLst/>
          </a:prstGeom>
          <a:noFill/>
        </p:spPr>
        <p:txBody>
          <a:bodyPr wrap="square">
            <a:spAutoFit/>
          </a:bodyPr>
          <a:lstStyle/>
          <a:p>
            <a:pPr>
              <a:lnSpc>
                <a:spcPct val="150000"/>
              </a:lnSpc>
            </a:pPr>
            <a:r>
              <a:rPr lang="en-GB" sz="1600" dirty="0">
                <a:latin typeface="Comic Sans MS" panose="030F0702030302020204" pitchFamily="66" charset="0"/>
              </a:rPr>
              <a:t>Night raids by the Luftwaffe began in November 1940 with parachute mines on South Common. </a:t>
            </a:r>
          </a:p>
          <a:p>
            <a:pPr>
              <a:lnSpc>
                <a:spcPct val="150000"/>
              </a:lnSpc>
            </a:pPr>
            <a:endParaRPr lang="en-GB" sz="1600" dirty="0">
              <a:latin typeface="Comic Sans MS" panose="030F0702030302020204" pitchFamily="66" charset="0"/>
            </a:endParaRPr>
          </a:p>
          <a:p>
            <a:pPr>
              <a:lnSpc>
                <a:spcPct val="150000"/>
              </a:lnSpc>
            </a:pPr>
            <a:r>
              <a:rPr lang="en-GB" sz="1600" dirty="0">
                <a:latin typeface="Comic Sans MS" panose="030F0702030302020204" pitchFamily="66" charset="0"/>
              </a:rPr>
              <a:t>The worst attack came on 9th May 1941, when nine high‑explosive bombs struck </a:t>
            </a:r>
            <a:r>
              <a:rPr lang="en-GB" sz="1600" dirty="0" err="1">
                <a:latin typeface="Comic Sans MS" panose="030F0702030302020204" pitchFamily="66" charset="0"/>
              </a:rPr>
              <a:t>Boultham</a:t>
            </a:r>
            <a:r>
              <a:rPr lang="en-GB" sz="1600" dirty="0">
                <a:latin typeface="Comic Sans MS" panose="030F0702030302020204" pitchFamily="66" charset="0"/>
              </a:rPr>
              <a:t> Park and nearby streets, killing three people and destroying houses. </a:t>
            </a:r>
          </a:p>
          <a:p>
            <a:pPr>
              <a:lnSpc>
                <a:spcPct val="150000"/>
              </a:lnSpc>
            </a:pPr>
            <a:endParaRPr lang="en-GB" sz="1600" dirty="0">
              <a:latin typeface="Comic Sans MS" panose="030F0702030302020204" pitchFamily="66" charset="0"/>
            </a:endParaRPr>
          </a:p>
          <a:p>
            <a:pPr>
              <a:lnSpc>
                <a:spcPct val="150000"/>
              </a:lnSpc>
            </a:pPr>
            <a:r>
              <a:rPr lang="en-GB" sz="1600" dirty="0">
                <a:latin typeface="Comic Sans MS" panose="030F0702030302020204" pitchFamily="66" charset="0"/>
              </a:rPr>
              <a:t>Despite damage and disruption, Lincoln’s factories fought on without pause.</a:t>
            </a:r>
          </a:p>
        </p:txBody>
      </p:sp>
      <p:pic>
        <p:nvPicPr>
          <p:cNvPr id="2" name="Picture 1">
            <a:extLst>
              <a:ext uri="{FF2B5EF4-FFF2-40B4-BE49-F238E27FC236}">
                <a16:creationId xmlns:a16="http://schemas.microsoft.com/office/drawing/2014/main" id="{59A7509C-5638-C32E-0568-84301BC0368F}"/>
              </a:ext>
              <a:ext uri="{C183D7F6-B498-43B3-948B-1728B52AA6E4}">
                <adec:decorative xmlns:adec="http://schemas.microsoft.com/office/drawing/2017/decorative" val="1"/>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9709775" y="6135133"/>
            <a:ext cx="2225964" cy="444024"/>
          </a:xfrm>
          <a:prstGeom prst="rect">
            <a:avLst/>
          </a:prstGeom>
        </p:spPr>
      </p:pic>
    </p:spTree>
    <p:extLst>
      <p:ext uri="{BB962C8B-B14F-4D97-AF65-F5344CB8AC3E}">
        <p14:creationId xmlns:p14="http://schemas.microsoft.com/office/powerpoint/2010/main" val="998679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1000"/>
                                        <p:tgtEl>
                                          <p:spTgt spid="16"/>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childTnLst>
                                </p:cTn>
                              </p:par>
                            </p:childTnLst>
                          </p:cTn>
                        </p:par>
                        <p:par>
                          <p:cTn id="16" fill="hold">
                            <p:stCondLst>
                              <p:cond delay="3000"/>
                            </p:stCondLst>
                            <p:childTnLst>
                              <p:par>
                                <p:cTn id="17" presetID="21" presetClass="entr" presetSubtype="1"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heel(1)">
                                      <p:cBhvr>
                                        <p:cTn id="19" dur="1000"/>
                                        <p:tgtEl>
                                          <p:spTgt spid="4"/>
                                        </p:tgtEl>
                                      </p:cBhvr>
                                    </p:animEffect>
                                  </p:childTnLst>
                                </p:cTn>
                              </p:par>
                            </p:childTnLst>
                          </p:cTn>
                        </p:par>
                        <p:par>
                          <p:cTn id="20" fill="hold">
                            <p:stCondLst>
                              <p:cond delay="4000"/>
                            </p:stCondLst>
                            <p:childTnLst>
                              <p:par>
                                <p:cTn id="21" presetID="53" presetClass="entr" presetSubtype="16"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animEffect transition="in" filter="fade">
                                      <p:cBhvr>
                                        <p:cTn id="2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animBg="1"/>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4B529AB-4DAC-7D53-3ED4-4572E9EEE585}"/>
            </a:ext>
          </a:extLst>
        </p:cNvPr>
        <p:cNvGrpSpPr/>
        <p:nvPr/>
      </p:nvGrpSpPr>
      <p:grpSpPr>
        <a:xfrm>
          <a:off x="0" y="0"/>
          <a:ext cx="0" cy="0"/>
          <a:chOff x="0" y="0"/>
          <a:chExt cx="0" cy="0"/>
        </a:xfrm>
      </p:grpSpPr>
      <p:sp>
        <p:nvSpPr>
          <p:cNvPr id="14" name="Title 13">
            <a:extLst>
              <a:ext uri="{FF2B5EF4-FFF2-40B4-BE49-F238E27FC236}">
                <a16:creationId xmlns:a16="http://schemas.microsoft.com/office/drawing/2014/main" id="{E342BC36-F30A-8598-5264-EF04A220FC54}"/>
              </a:ext>
            </a:extLst>
          </p:cNvPr>
          <p:cNvSpPr>
            <a:spLocks noGrp="1"/>
          </p:cNvSpPr>
          <p:nvPr>
            <p:ph type="title"/>
          </p:nvPr>
        </p:nvSpPr>
        <p:spPr>
          <a:xfrm>
            <a:off x="838200" y="-1628258"/>
            <a:ext cx="10515600" cy="1325563"/>
          </a:xfrm>
        </p:spPr>
        <p:txBody>
          <a:bodyPr/>
          <a:lstStyle/>
          <a:p>
            <a:r>
              <a:rPr lang="en-US" dirty="0"/>
              <a:t>War production</a:t>
            </a:r>
          </a:p>
        </p:txBody>
      </p:sp>
      <p:sp>
        <p:nvSpPr>
          <p:cNvPr id="6" name="Slide Question">
            <a:extLst>
              <a:ext uri="{FF2B5EF4-FFF2-40B4-BE49-F238E27FC236}">
                <a16:creationId xmlns:a16="http://schemas.microsoft.com/office/drawing/2014/main" id="{F919A109-AE83-7B6D-0961-0811232F5E1E}"/>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two world wars affect Lincoln?</a:t>
            </a:r>
          </a:p>
        </p:txBody>
      </p:sp>
      <p:sp>
        <p:nvSpPr>
          <p:cNvPr id="7" name="Title">
            <a:extLst>
              <a:ext uri="{FF2B5EF4-FFF2-40B4-BE49-F238E27FC236}">
                <a16:creationId xmlns:a16="http://schemas.microsoft.com/office/drawing/2014/main" id="{A883740D-7F04-9919-3224-D3F83A7B4089}"/>
              </a:ext>
            </a:extLst>
          </p:cNvPr>
          <p:cNvSpPr txBox="1">
            <a:spLocks/>
          </p:cNvSpPr>
          <p:nvPr/>
        </p:nvSpPr>
        <p:spPr>
          <a:xfrm>
            <a:off x="405142" y="268687"/>
            <a:ext cx="5292934" cy="79411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War Production</a:t>
            </a:r>
          </a:p>
        </p:txBody>
      </p:sp>
      <p:sp>
        <p:nvSpPr>
          <p:cNvPr id="3" name="TextBox 2">
            <a:extLst>
              <a:ext uri="{FF2B5EF4-FFF2-40B4-BE49-F238E27FC236}">
                <a16:creationId xmlns:a16="http://schemas.microsoft.com/office/drawing/2014/main" id="{51C0B3D6-BDDB-2BCC-9184-1621B9118366}"/>
              </a:ext>
            </a:extLst>
          </p:cNvPr>
          <p:cNvSpPr txBox="1"/>
          <p:nvPr/>
        </p:nvSpPr>
        <p:spPr>
          <a:xfrm>
            <a:off x="5458048" y="287042"/>
            <a:ext cx="2374368" cy="253916"/>
          </a:xfrm>
          <a:prstGeom prst="rect">
            <a:avLst/>
          </a:prstGeom>
          <a:noFill/>
        </p:spPr>
        <p:txBody>
          <a:bodyPr wrap="none" rtlCol="0">
            <a:spAutoFit/>
          </a:bodyPr>
          <a:lstStyle/>
          <a:p>
            <a:r>
              <a:rPr lang="en-GB" sz="1050" dirty="0">
                <a:solidFill>
                  <a:schemeClr val="bg2">
                    <a:lumMod val="75000"/>
                  </a:schemeClr>
                </a:solidFill>
                <a:latin typeface="Nunito" panose="02000503000000000000" pitchFamily="2" charset="77"/>
              </a:rPr>
              <a:t>© Historic England ref: EPW016312</a:t>
            </a:r>
          </a:p>
        </p:txBody>
      </p:sp>
      <p:pic>
        <p:nvPicPr>
          <p:cNvPr id="12" name="Picture 11">
            <a:extLst>
              <a:ext uri="{FF2B5EF4-FFF2-40B4-BE49-F238E27FC236}">
                <a16:creationId xmlns:a16="http://schemas.microsoft.com/office/drawing/2014/main" id="{94811B71-306C-99B7-BBE5-3B2C4DE06154}"/>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589758" y="297445"/>
            <a:ext cx="2197100" cy="368300"/>
          </a:xfrm>
          <a:prstGeom prst="rect">
            <a:avLst/>
          </a:prstGeom>
        </p:spPr>
      </p:pic>
      <p:sp>
        <p:nvSpPr>
          <p:cNvPr id="5" name="TextBox 4">
            <a:extLst>
              <a:ext uri="{FF2B5EF4-FFF2-40B4-BE49-F238E27FC236}">
                <a16:creationId xmlns:a16="http://schemas.microsoft.com/office/drawing/2014/main" id="{F2C13034-82DE-D552-5B20-CD763A89BAF5}"/>
              </a:ext>
            </a:extLst>
          </p:cNvPr>
          <p:cNvSpPr txBox="1"/>
          <p:nvPr/>
        </p:nvSpPr>
        <p:spPr>
          <a:xfrm>
            <a:off x="405141" y="1148425"/>
            <a:ext cx="4388531" cy="4483471"/>
          </a:xfrm>
          <a:prstGeom prst="rect">
            <a:avLst/>
          </a:prstGeom>
          <a:noFill/>
        </p:spPr>
        <p:txBody>
          <a:bodyPr wrap="square">
            <a:spAutoFit/>
          </a:bodyPr>
          <a:lstStyle/>
          <a:p>
            <a:pPr>
              <a:lnSpc>
                <a:spcPct val="150000"/>
              </a:lnSpc>
            </a:pPr>
            <a:r>
              <a:rPr lang="en-GB" sz="1600" dirty="0">
                <a:latin typeface="Comic Sans MS" panose="030F0702030302020204" pitchFamily="66" charset="0"/>
              </a:rPr>
              <a:t>Lincoln was once again a key centre for war production, building tanks, aircraft, munitions and military vehicles. Local engineering firms worked at full capacity, and the city’s factories in the south were prime targets for enemy bombing raids. </a:t>
            </a:r>
          </a:p>
          <a:p>
            <a:pPr>
              <a:lnSpc>
                <a:spcPct val="150000"/>
              </a:lnSpc>
            </a:pPr>
            <a:endParaRPr lang="en-GB" sz="1600" dirty="0">
              <a:latin typeface="Comic Sans MS" panose="030F0702030302020204" pitchFamily="66" charset="0"/>
            </a:endParaRPr>
          </a:p>
          <a:p>
            <a:pPr>
              <a:lnSpc>
                <a:spcPct val="150000"/>
              </a:lnSpc>
            </a:pPr>
            <a:r>
              <a:rPr lang="en-GB" sz="1600" dirty="0">
                <a:latin typeface="Comic Sans MS" panose="030F0702030302020204" pitchFamily="66" charset="0"/>
              </a:rPr>
              <a:t>With many men joining the armed forces, women took on vital roles in the factories to keep production going. By the end of the war, Lincoln had gained a global reputation as a leader in aircraft manufacturing.</a:t>
            </a:r>
          </a:p>
        </p:txBody>
      </p:sp>
      <p:grpSp>
        <p:nvGrpSpPr>
          <p:cNvPr id="11" name="Group 10" descr="Houses on Hartsholme Drive in Swanpool Garden Suburb conservation area.&#10;">
            <a:extLst>
              <a:ext uri="{FF2B5EF4-FFF2-40B4-BE49-F238E27FC236}">
                <a16:creationId xmlns:a16="http://schemas.microsoft.com/office/drawing/2014/main" id="{D9DE56EF-92EC-8BE6-E908-A48B279DD1AE}"/>
              </a:ext>
            </a:extLst>
          </p:cNvPr>
          <p:cNvGrpSpPr/>
          <p:nvPr/>
        </p:nvGrpSpPr>
        <p:grpSpPr>
          <a:xfrm>
            <a:off x="5549951" y="5668894"/>
            <a:ext cx="5138357" cy="711733"/>
            <a:chOff x="6051269" y="624292"/>
            <a:chExt cx="5138357" cy="711733"/>
          </a:xfrm>
        </p:grpSpPr>
        <p:sp>
          <p:nvSpPr>
            <p:cNvPr id="8" name="TextBox 7">
              <a:extLst>
                <a:ext uri="{FF2B5EF4-FFF2-40B4-BE49-F238E27FC236}">
                  <a16:creationId xmlns:a16="http://schemas.microsoft.com/office/drawing/2014/main" id="{15D563C2-B5C7-4E79-2382-591EB51D67E0}"/>
                </a:ext>
              </a:extLst>
            </p:cNvPr>
            <p:cNvSpPr txBox="1"/>
            <p:nvPr/>
          </p:nvSpPr>
          <p:spPr>
            <a:xfrm>
              <a:off x="6394170" y="624292"/>
              <a:ext cx="4795456" cy="711733"/>
            </a:xfrm>
            <a:prstGeom prst="rect">
              <a:avLst/>
            </a:prstGeom>
            <a:noFill/>
          </p:spPr>
          <p:txBody>
            <a:bodyPr wrap="square">
              <a:spAutoFit/>
            </a:bodyPr>
            <a:lstStyle/>
            <a:p>
              <a:pPr>
                <a:lnSpc>
                  <a:spcPct val="150000"/>
                </a:lnSpc>
              </a:pPr>
              <a:r>
                <a:rPr lang="en-GB" sz="1400" b="1" dirty="0">
                  <a:solidFill>
                    <a:schemeClr val="bg1"/>
                  </a:solidFill>
                  <a:latin typeface="Comic Sans MS" panose="030F0702030302020204" pitchFamily="66" charset="0"/>
                </a:rPr>
                <a:t>The </a:t>
              </a:r>
              <a:r>
                <a:rPr lang="en-GB" sz="1400" b="1" dirty="0" err="1">
                  <a:solidFill>
                    <a:schemeClr val="bg1"/>
                  </a:solidFill>
                  <a:latin typeface="Comic Sans MS" panose="030F0702030302020204" pitchFamily="66" charset="0"/>
                </a:rPr>
                <a:t>Boultham</a:t>
              </a:r>
              <a:r>
                <a:rPr lang="en-GB" sz="1400" b="1" dirty="0">
                  <a:solidFill>
                    <a:schemeClr val="bg1"/>
                  </a:solidFill>
                  <a:latin typeface="Comic Sans MS" panose="030F0702030302020204" pitchFamily="66" charset="0"/>
                </a:rPr>
                <a:t> Engineering Works, Boiler and Glue Works, Lincoln, 1926.</a:t>
              </a:r>
            </a:p>
          </p:txBody>
        </p:sp>
        <p:pic>
          <p:nvPicPr>
            <p:cNvPr id="10" name="Picture 9" descr="A white drop of water&#10;&#10;Description automatically generated">
              <a:extLst>
                <a:ext uri="{FF2B5EF4-FFF2-40B4-BE49-F238E27FC236}">
                  <a16:creationId xmlns:a16="http://schemas.microsoft.com/office/drawing/2014/main" id="{A86533AB-6EB6-0721-9439-5A1D6B6DA69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flipV="1">
              <a:off x="5981419" y="703673"/>
              <a:ext cx="482600" cy="342900"/>
            </a:xfrm>
            <a:prstGeom prst="rect">
              <a:avLst/>
            </a:prstGeom>
          </p:spPr>
        </p:pic>
      </p:grpSp>
      <p:sp>
        <p:nvSpPr>
          <p:cNvPr id="2" name="Rectangle 1" descr="A black and white photo of houses on Hartsholme Drive in Swanpool Garden Suburb conservation area.&#10;">
            <a:extLst>
              <a:ext uri="{FF2B5EF4-FFF2-40B4-BE49-F238E27FC236}">
                <a16:creationId xmlns:a16="http://schemas.microsoft.com/office/drawing/2014/main" id="{B1288E37-D6FA-7D96-A1C2-2F2500DEB630}"/>
              </a:ext>
            </a:extLst>
          </p:cNvPr>
          <p:cNvSpPr/>
          <p:nvPr/>
        </p:nvSpPr>
        <p:spPr>
          <a:xfrm>
            <a:off x="5145314" y="268687"/>
            <a:ext cx="6778172" cy="632062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Logo">
            <a:extLst>
              <a:ext uri="{FF2B5EF4-FFF2-40B4-BE49-F238E27FC236}">
                <a16:creationId xmlns:a16="http://schemas.microsoft.com/office/drawing/2014/main" id="{A77696A3-5EC6-8AA3-0977-237CA628982A}"/>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822578" y="5558247"/>
            <a:ext cx="1369422" cy="1299753"/>
          </a:xfrm>
          <a:prstGeom prst="rect">
            <a:avLst/>
          </a:prstGeom>
        </p:spPr>
      </p:pic>
    </p:spTree>
    <p:extLst>
      <p:ext uri="{BB962C8B-B14F-4D97-AF65-F5344CB8AC3E}">
        <p14:creationId xmlns:p14="http://schemas.microsoft.com/office/powerpoint/2010/main" val="632925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967CFC7-D4A9-8D48-9B0E-CBAEB38E3A1A}"/>
            </a:ext>
          </a:extLst>
        </p:cNvPr>
        <p:cNvGrpSpPr/>
        <p:nvPr/>
      </p:nvGrpSpPr>
      <p:grpSpPr>
        <a:xfrm>
          <a:off x="0" y="0"/>
          <a:ext cx="0" cy="0"/>
          <a:chOff x="0" y="0"/>
          <a:chExt cx="0" cy="0"/>
        </a:xfrm>
      </p:grpSpPr>
      <p:sp>
        <p:nvSpPr>
          <p:cNvPr id="18" name="Title 17">
            <a:extLst>
              <a:ext uri="{FF2B5EF4-FFF2-40B4-BE49-F238E27FC236}">
                <a16:creationId xmlns:a16="http://schemas.microsoft.com/office/drawing/2014/main" id="{2D349A89-DCB6-5B66-52FA-5B19DDD46D2F}"/>
              </a:ext>
            </a:extLst>
          </p:cNvPr>
          <p:cNvSpPr>
            <a:spLocks noGrp="1"/>
          </p:cNvSpPr>
          <p:nvPr>
            <p:ph type="title"/>
          </p:nvPr>
        </p:nvSpPr>
        <p:spPr>
          <a:xfrm>
            <a:off x="722586" y="-1632913"/>
            <a:ext cx="10515600" cy="1325563"/>
          </a:xfrm>
        </p:spPr>
        <p:txBody>
          <a:bodyPr>
            <a:normAutofit/>
          </a:bodyPr>
          <a:lstStyle/>
          <a:p>
            <a:r>
              <a:rPr kumimoji="0" lang="en-GB" sz="4400" b="0" i="0" u="none" strike="noStrike" kern="1200" cap="none" spc="0" normalizeH="0" baseline="0" noProof="0" dirty="0">
                <a:ln w="12700">
                  <a:noFill/>
                </a:ln>
                <a:solidFill>
                  <a:schemeClr val="tx1"/>
                </a:solidFill>
                <a:effectLst/>
                <a:uLnTx/>
                <a:uFillTx/>
                <a:ea typeface="+mj-ea"/>
                <a:cs typeface="+mj-cs"/>
              </a:rPr>
              <a:t>Bomber County and Commemoration</a:t>
            </a:r>
            <a:endParaRPr lang="en-US" dirty="0"/>
          </a:p>
        </p:txBody>
      </p:sp>
      <p:sp>
        <p:nvSpPr>
          <p:cNvPr id="16" name="Slide Question">
            <a:extLst>
              <a:ext uri="{FF2B5EF4-FFF2-40B4-BE49-F238E27FC236}">
                <a16:creationId xmlns:a16="http://schemas.microsoft.com/office/drawing/2014/main" id="{08BFFDD8-FDE1-87C2-AA73-14E40E783375}"/>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two world wars affect Lincoln?</a:t>
            </a:r>
          </a:p>
        </p:txBody>
      </p:sp>
      <p:sp>
        <p:nvSpPr>
          <p:cNvPr id="7" name="Title">
            <a:extLst>
              <a:ext uri="{FF2B5EF4-FFF2-40B4-BE49-F238E27FC236}">
                <a16:creationId xmlns:a16="http://schemas.microsoft.com/office/drawing/2014/main" id="{F8EBD6B7-7B5F-9510-9177-AD758A106272}"/>
              </a:ext>
            </a:extLst>
          </p:cNvPr>
          <p:cNvSpPr txBox="1">
            <a:spLocks/>
          </p:cNvSpPr>
          <p:nvPr/>
        </p:nvSpPr>
        <p:spPr>
          <a:xfrm>
            <a:off x="360218" y="378071"/>
            <a:ext cx="7523018" cy="1435448"/>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4800" b="0" i="0" u="none" strike="noStrike" kern="1200" cap="none" spc="0" normalizeH="0" baseline="0" noProof="0" dirty="0">
                <a:ln w="12700">
                  <a:noFill/>
                </a:ln>
                <a:solidFill>
                  <a:schemeClr val="tx1"/>
                </a:solidFill>
                <a:effectLst/>
                <a:uLnTx/>
                <a:uFillTx/>
                <a:latin typeface="Superclarendon Rg" panose="02060605060000020003" pitchFamily="18" charset="77"/>
                <a:ea typeface="+mj-ea"/>
                <a:cs typeface="+mj-cs"/>
              </a:rPr>
              <a:t>Bomber County and Commemoration</a:t>
            </a:r>
          </a:p>
        </p:txBody>
      </p:sp>
      <p:sp>
        <p:nvSpPr>
          <p:cNvPr id="3" name="Rectangle 2" descr="A photograph of the International Bomber Command Centre Memorial Spire.&#10;">
            <a:extLst>
              <a:ext uri="{FF2B5EF4-FFF2-40B4-BE49-F238E27FC236}">
                <a16:creationId xmlns:a16="http://schemas.microsoft.com/office/drawing/2014/main" id="{B5DCA7E4-0DF9-A9D7-2DC8-88B48C628FC1}"/>
              </a:ext>
            </a:extLst>
          </p:cNvPr>
          <p:cNvSpPr/>
          <p:nvPr/>
        </p:nvSpPr>
        <p:spPr>
          <a:xfrm>
            <a:off x="7594487" y="273030"/>
            <a:ext cx="4336256" cy="634548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A497D52F-81E0-9CA9-28F3-A1FBA4F8CC12}"/>
              </a:ext>
            </a:extLst>
          </p:cNvPr>
          <p:cNvSpPr txBox="1"/>
          <p:nvPr/>
        </p:nvSpPr>
        <p:spPr>
          <a:xfrm>
            <a:off x="7594487" y="282560"/>
            <a:ext cx="872355" cy="246221"/>
          </a:xfrm>
          <a:prstGeom prst="rect">
            <a:avLst/>
          </a:prstGeom>
          <a:noFill/>
        </p:spPr>
        <p:txBody>
          <a:bodyPr wrap="none" rtlCol="0">
            <a:spAutoFit/>
          </a:bodyPr>
          <a:lstStyle/>
          <a:p>
            <a:r>
              <a:rPr lang="en-GB" sz="1000" dirty="0">
                <a:solidFill>
                  <a:schemeClr val="accent1">
                    <a:lumMod val="60000"/>
                    <a:lumOff val="40000"/>
                  </a:schemeClr>
                </a:solidFill>
              </a:rPr>
              <a:t>© Mick Lobb</a:t>
            </a:r>
          </a:p>
        </p:txBody>
      </p:sp>
      <p:pic>
        <p:nvPicPr>
          <p:cNvPr id="9" name="Logo">
            <a:extLst>
              <a:ext uri="{FF2B5EF4-FFF2-40B4-BE49-F238E27FC236}">
                <a16:creationId xmlns:a16="http://schemas.microsoft.com/office/drawing/2014/main" id="{5C3BAF5A-9981-48ED-9DF5-F535DA1722E9}"/>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822578" y="4409"/>
            <a:ext cx="1369422" cy="1299753"/>
          </a:xfrm>
          <a:prstGeom prst="rect">
            <a:avLst/>
          </a:prstGeom>
        </p:spPr>
      </p:pic>
      <p:sp>
        <p:nvSpPr>
          <p:cNvPr id="5" name="TextBox 4">
            <a:extLst>
              <a:ext uri="{FF2B5EF4-FFF2-40B4-BE49-F238E27FC236}">
                <a16:creationId xmlns:a16="http://schemas.microsoft.com/office/drawing/2014/main" id="{AADB751B-61EE-B242-F963-A94487056B57}"/>
              </a:ext>
            </a:extLst>
          </p:cNvPr>
          <p:cNvSpPr txBox="1"/>
          <p:nvPr/>
        </p:nvSpPr>
        <p:spPr>
          <a:xfrm>
            <a:off x="576063" y="2089634"/>
            <a:ext cx="6802580" cy="2954848"/>
          </a:xfrm>
          <a:prstGeom prst="rect">
            <a:avLst/>
          </a:prstGeom>
          <a:noFill/>
        </p:spPr>
        <p:txBody>
          <a:bodyPr wrap="square">
            <a:spAutoFit/>
          </a:bodyPr>
          <a:lstStyle/>
          <a:p>
            <a:pPr>
              <a:lnSpc>
                <a:spcPct val="150000"/>
              </a:lnSpc>
            </a:pPr>
            <a:r>
              <a:rPr lang="en-GB" dirty="0">
                <a:latin typeface="Comic Sans MS" panose="030F0702030302020204" pitchFamily="66" charset="0"/>
              </a:rPr>
              <a:t>Lincolnshire hosted over a third of RAF Bomber Command airfields, earning the county the nickname ‘Bomber County’. Lincoln Cathedral guided crews home on moonlit nights. </a:t>
            </a:r>
          </a:p>
          <a:p>
            <a:pPr>
              <a:lnSpc>
                <a:spcPct val="150000"/>
              </a:lnSpc>
            </a:pPr>
            <a:endParaRPr lang="en-GB" dirty="0">
              <a:latin typeface="Comic Sans MS" panose="030F0702030302020204" pitchFamily="66" charset="0"/>
            </a:endParaRPr>
          </a:p>
          <a:p>
            <a:pPr>
              <a:lnSpc>
                <a:spcPct val="150000"/>
              </a:lnSpc>
            </a:pPr>
            <a:r>
              <a:rPr lang="en-GB" dirty="0">
                <a:latin typeface="Comic Sans MS" panose="030F0702030302020204" pitchFamily="66" charset="0"/>
              </a:rPr>
              <a:t>In 2018 the International Bomber Command Centre opened to honour the airmen and record the history of 27 local stations, ensuring future generations remember their sacrifice.</a:t>
            </a:r>
          </a:p>
        </p:txBody>
      </p:sp>
      <p:pic>
        <p:nvPicPr>
          <p:cNvPr id="2" name="Picture 1">
            <a:extLst>
              <a:ext uri="{FF2B5EF4-FFF2-40B4-BE49-F238E27FC236}">
                <a16:creationId xmlns:a16="http://schemas.microsoft.com/office/drawing/2014/main" id="{6E4EB2FD-8BF1-9BD0-29A2-61B6F3953F8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248274" y="6168969"/>
            <a:ext cx="2225964" cy="444024"/>
          </a:xfrm>
          <a:prstGeom prst="rect">
            <a:avLst/>
          </a:prstGeom>
        </p:spPr>
      </p:pic>
      <p:grpSp>
        <p:nvGrpSpPr>
          <p:cNvPr id="4" name="Group 3" descr="International Bomber Command Centre Memorial Spire.&#10;">
            <a:extLst>
              <a:ext uri="{FF2B5EF4-FFF2-40B4-BE49-F238E27FC236}">
                <a16:creationId xmlns:a16="http://schemas.microsoft.com/office/drawing/2014/main" id="{365C913E-E7FA-F784-742F-630FB8C62B21}"/>
              </a:ext>
            </a:extLst>
          </p:cNvPr>
          <p:cNvGrpSpPr/>
          <p:nvPr/>
        </p:nvGrpSpPr>
        <p:grpSpPr>
          <a:xfrm>
            <a:off x="7723960" y="5721531"/>
            <a:ext cx="4096874" cy="772547"/>
            <a:chOff x="7723960" y="5721531"/>
            <a:chExt cx="4096874" cy="772547"/>
          </a:xfrm>
        </p:grpSpPr>
        <p:sp>
          <p:nvSpPr>
            <p:cNvPr id="11" name="Rectangle 10">
              <a:extLst>
                <a:ext uri="{FF2B5EF4-FFF2-40B4-BE49-F238E27FC236}">
                  <a16:creationId xmlns:a16="http://schemas.microsoft.com/office/drawing/2014/main" id="{5E25EC5B-79B4-C2F0-3438-FA62F1B6C836}"/>
                </a:ext>
              </a:extLst>
            </p:cNvPr>
            <p:cNvSpPr/>
            <p:nvPr/>
          </p:nvSpPr>
          <p:spPr>
            <a:xfrm>
              <a:off x="7723960" y="5721531"/>
              <a:ext cx="4096874" cy="772547"/>
            </a:xfrm>
            <a:prstGeom prst="rect">
              <a:avLst/>
            </a:prstGeom>
            <a:solidFill>
              <a:schemeClr val="bg1">
                <a:lumMod val="75000"/>
                <a:alpha val="55000"/>
              </a:schemeClr>
            </a:solidFill>
            <a:ln>
              <a:noFill/>
            </a:ln>
            <a:effectLst>
              <a:softEdge rad="127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3AD1FD5A-ED12-B89B-D0D3-C9AAE8CA1DC8}"/>
                </a:ext>
              </a:extLst>
            </p:cNvPr>
            <p:cNvSpPr txBox="1"/>
            <p:nvPr/>
          </p:nvSpPr>
          <p:spPr>
            <a:xfrm>
              <a:off x="8030666" y="5834329"/>
              <a:ext cx="3790168" cy="623248"/>
            </a:xfrm>
            <a:prstGeom prst="rect">
              <a:avLst/>
            </a:prstGeom>
            <a:noFill/>
          </p:spPr>
          <p:txBody>
            <a:bodyPr wrap="square">
              <a:spAutoFit/>
            </a:bodyPr>
            <a:lstStyle/>
            <a:p>
              <a:pPr>
                <a:lnSpc>
                  <a:spcPct val="150000"/>
                </a:lnSpc>
              </a:pPr>
              <a:r>
                <a:rPr lang="en-GB" sz="1200" b="1" dirty="0">
                  <a:latin typeface="Comic Sans MS" panose="030F0702030302020204" pitchFamily="66" charset="0"/>
                </a:rPr>
                <a:t>International Bomber Command Centre Memorial Spire.</a:t>
              </a:r>
            </a:p>
          </p:txBody>
        </p:sp>
        <p:pic>
          <p:nvPicPr>
            <p:cNvPr id="12" name="Picture 11">
              <a:extLst>
                <a:ext uri="{FF2B5EF4-FFF2-40B4-BE49-F238E27FC236}">
                  <a16:creationId xmlns:a16="http://schemas.microsoft.com/office/drawing/2014/main" id="{55469FD3-3401-A350-AD72-0D412A0C03F3}"/>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7740560" y="5938291"/>
              <a:ext cx="339200" cy="241010"/>
            </a:xfrm>
            <a:prstGeom prst="rect">
              <a:avLst/>
            </a:prstGeom>
          </p:spPr>
        </p:pic>
      </p:grpSp>
    </p:spTree>
    <p:extLst>
      <p:ext uri="{BB962C8B-B14F-4D97-AF65-F5344CB8AC3E}">
        <p14:creationId xmlns:p14="http://schemas.microsoft.com/office/powerpoint/2010/main" val="2545017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A8BA7D0-0424-7C5D-5640-B6D859F2D740}"/>
            </a:ext>
          </a:extLst>
        </p:cNvPr>
        <p:cNvGrpSpPr/>
        <p:nvPr/>
      </p:nvGrpSpPr>
      <p:grpSpPr>
        <a:xfrm>
          <a:off x="0" y="0"/>
          <a:ext cx="0" cy="0"/>
          <a:chOff x="0" y="0"/>
          <a:chExt cx="0" cy="0"/>
        </a:xfrm>
      </p:grpSpPr>
      <p:sp>
        <p:nvSpPr>
          <p:cNvPr id="17" name="Title 16">
            <a:extLst>
              <a:ext uri="{FF2B5EF4-FFF2-40B4-BE49-F238E27FC236}">
                <a16:creationId xmlns:a16="http://schemas.microsoft.com/office/drawing/2014/main" id="{D15FD908-ED42-B056-69BE-1502B519E624}"/>
              </a:ext>
            </a:extLst>
          </p:cNvPr>
          <p:cNvSpPr>
            <a:spLocks noGrp="1"/>
          </p:cNvSpPr>
          <p:nvPr>
            <p:ph type="title"/>
          </p:nvPr>
        </p:nvSpPr>
        <p:spPr>
          <a:xfrm>
            <a:off x="991689" y="-1645991"/>
            <a:ext cx="10515600" cy="1325563"/>
          </a:xfrm>
        </p:spPr>
        <p:txBody>
          <a:bodyPr/>
          <a:lstStyle/>
          <a:p>
            <a:r>
              <a:rPr lang="en-US" dirty="0"/>
              <a:t>Lincoln since 1945</a:t>
            </a:r>
          </a:p>
        </p:txBody>
      </p:sp>
      <p:sp>
        <p:nvSpPr>
          <p:cNvPr id="6" name="Slide Question">
            <a:extLst>
              <a:ext uri="{FF2B5EF4-FFF2-40B4-BE49-F238E27FC236}">
                <a16:creationId xmlns:a16="http://schemas.microsoft.com/office/drawing/2014/main" id="{C9E3D324-4268-BCFD-2307-36A866C9E5BA}"/>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has Lincoln changed since the end of WWII?</a:t>
            </a:r>
          </a:p>
        </p:txBody>
      </p:sp>
      <p:pic>
        <p:nvPicPr>
          <p:cNvPr id="16" name="Picture 15">
            <a:extLst>
              <a:ext uri="{FF2B5EF4-FFF2-40B4-BE49-F238E27FC236}">
                <a16:creationId xmlns:a16="http://schemas.microsoft.com/office/drawing/2014/main" id="{44B3A7A3-2288-EC87-5FC2-50C43D44474A}"/>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7628" y="345935"/>
            <a:ext cx="2197100" cy="368300"/>
          </a:xfrm>
          <a:prstGeom prst="rect">
            <a:avLst/>
          </a:prstGeom>
        </p:spPr>
      </p:pic>
      <p:sp>
        <p:nvSpPr>
          <p:cNvPr id="2" name="Rectangle 1" descr="An arial photograph of the former Siemens Gas Turbine Factory (now Siemens Energy), formerly Ruston &amp; Hornsby Pelham Works, Lincoln, England.&#10;">
            <a:extLst>
              <a:ext uri="{FF2B5EF4-FFF2-40B4-BE49-F238E27FC236}">
                <a16:creationId xmlns:a16="http://schemas.microsoft.com/office/drawing/2014/main" id="{B4EC7B85-23ED-C87A-8270-313328BC8580}"/>
              </a:ext>
            </a:extLst>
          </p:cNvPr>
          <p:cNvSpPr/>
          <p:nvPr/>
        </p:nvSpPr>
        <p:spPr>
          <a:xfrm>
            <a:off x="283029" y="273030"/>
            <a:ext cx="6727371" cy="635274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Logo">
            <a:extLst>
              <a:ext uri="{FF2B5EF4-FFF2-40B4-BE49-F238E27FC236}">
                <a16:creationId xmlns:a16="http://schemas.microsoft.com/office/drawing/2014/main" id="{D26D75C5-DB27-67E9-B58D-28D626CA3A41}"/>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822578" y="0"/>
            <a:ext cx="1369422" cy="1299753"/>
          </a:xfrm>
          <a:prstGeom prst="rect">
            <a:avLst/>
          </a:prstGeom>
        </p:spPr>
      </p:pic>
      <p:sp>
        <p:nvSpPr>
          <p:cNvPr id="7" name="Title">
            <a:extLst>
              <a:ext uri="{FF2B5EF4-FFF2-40B4-BE49-F238E27FC236}">
                <a16:creationId xmlns:a16="http://schemas.microsoft.com/office/drawing/2014/main" id="{EE027FD3-097F-BDD3-B75C-362B4111713B}"/>
              </a:ext>
            </a:extLst>
          </p:cNvPr>
          <p:cNvSpPr txBox="1">
            <a:spLocks/>
          </p:cNvSpPr>
          <p:nvPr/>
        </p:nvSpPr>
        <p:spPr>
          <a:xfrm>
            <a:off x="7379836" y="550857"/>
            <a:ext cx="3852681" cy="114065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Lincoln Since 1945</a:t>
            </a:r>
          </a:p>
        </p:txBody>
      </p:sp>
      <p:grpSp>
        <p:nvGrpSpPr>
          <p:cNvPr id="4" name="Group 3" descr="Former Siemens Gas Turbine Factory (now Siemens Energy), formerly Ruston &amp; Hornsby Pelham Works, Lincoln, England.&#10;">
            <a:extLst>
              <a:ext uri="{FF2B5EF4-FFF2-40B4-BE49-F238E27FC236}">
                <a16:creationId xmlns:a16="http://schemas.microsoft.com/office/drawing/2014/main" id="{05B3943A-01A5-CF4E-7033-0F81518D01F5}"/>
              </a:ext>
            </a:extLst>
          </p:cNvPr>
          <p:cNvGrpSpPr/>
          <p:nvPr/>
        </p:nvGrpSpPr>
        <p:grpSpPr>
          <a:xfrm>
            <a:off x="464194" y="5579183"/>
            <a:ext cx="6242632" cy="703845"/>
            <a:chOff x="464194" y="5579183"/>
            <a:chExt cx="6242632" cy="703845"/>
          </a:xfrm>
        </p:grpSpPr>
        <p:sp>
          <p:nvSpPr>
            <p:cNvPr id="14" name="Rectangle 13">
              <a:extLst>
                <a:ext uri="{FF2B5EF4-FFF2-40B4-BE49-F238E27FC236}">
                  <a16:creationId xmlns:a16="http://schemas.microsoft.com/office/drawing/2014/main" id="{611E2BF6-B97B-4368-4258-EE01032E7DB8}"/>
                </a:ext>
              </a:extLst>
            </p:cNvPr>
            <p:cNvSpPr/>
            <p:nvPr/>
          </p:nvSpPr>
          <p:spPr>
            <a:xfrm>
              <a:off x="464194" y="5579183"/>
              <a:ext cx="5926774" cy="703845"/>
            </a:xfrm>
            <a:prstGeom prst="rect">
              <a:avLst/>
            </a:prstGeom>
            <a:solidFill>
              <a:srgbClr val="AD9385">
                <a:alpha val="73922"/>
              </a:srgbClr>
            </a:solidFill>
            <a:ln>
              <a:noFill/>
            </a:ln>
            <a:effectLst>
              <a:softEdge rad="127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2A0CFA80-F681-5044-ADB0-AFEDAB477646}"/>
                </a:ext>
              </a:extLst>
            </p:cNvPr>
            <p:cNvGrpSpPr/>
            <p:nvPr/>
          </p:nvGrpSpPr>
          <p:grpSpPr>
            <a:xfrm>
              <a:off x="464194" y="5618511"/>
              <a:ext cx="6242632" cy="623248"/>
              <a:chOff x="572739" y="5277848"/>
              <a:chExt cx="6242632" cy="623248"/>
            </a:xfrm>
          </p:grpSpPr>
          <p:sp>
            <p:nvSpPr>
              <p:cNvPr id="10" name="TextBox 9">
                <a:extLst>
                  <a:ext uri="{FF2B5EF4-FFF2-40B4-BE49-F238E27FC236}">
                    <a16:creationId xmlns:a16="http://schemas.microsoft.com/office/drawing/2014/main" id="{78977245-D413-6F4A-4C11-D5DCF6487D44}"/>
                  </a:ext>
                </a:extLst>
              </p:cNvPr>
              <p:cNvSpPr txBox="1"/>
              <p:nvPr/>
            </p:nvSpPr>
            <p:spPr>
              <a:xfrm>
                <a:off x="915639" y="5277848"/>
                <a:ext cx="5899732" cy="623248"/>
              </a:xfrm>
              <a:prstGeom prst="rect">
                <a:avLst/>
              </a:prstGeom>
              <a:noFill/>
            </p:spPr>
            <p:txBody>
              <a:bodyPr wrap="square">
                <a:spAutoFit/>
              </a:bodyPr>
              <a:lstStyle/>
              <a:p>
                <a:pPr>
                  <a:lnSpc>
                    <a:spcPct val="150000"/>
                  </a:lnSpc>
                </a:pPr>
                <a:r>
                  <a:rPr lang="en-GB" sz="1200" b="1" dirty="0">
                    <a:solidFill>
                      <a:schemeClr val="bg1"/>
                    </a:solidFill>
                    <a:latin typeface="Comic Sans MS" panose="030F0702030302020204" pitchFamily="66" charset="0"/>
                  </a:rPr>
                  <a:t>Former Siemens Gas Turbine Factory (now Siemens Energy), formerly Ruston &amp; Hornsby Pelham Works, Lincoln, England.</a:t>
                </a:r>
              </a:p>
            </p:txBody>
          </p:sp>
          <p:pic>
            <p:nvPicPr>
              <p:cNvPr id="12" name="Picture 11" descr="A white drop of water&#10;&#10;Description automatically generated">
                <a:extLst>
                  <a:ext uri="{FF2B5EF4-FFF2-40B4-BE49-F238E27FC236}">
                    <a16:creationId xmlns:a16="http://schemas.microsoft.com/office/drawing/2014/main" id="{E4A510DE-00B1-C93F-C9F4-8A22D37FD1F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flipV="1">
                <a:off x="502889" y="5347698"/>
                <a:ext cx="482600" cy="342900"/>
              </a:xfrm>
              <a:prstGeom prst="rect">
                <a:avLst/>
              </a:prstGeom>
            </p:spPr>
          </p:pic>
        </p:grpSp>
      </p:grpSp>
      <p:sp>
        <p:nvSpPr>
          <p:cNvPr id="5" name="TextBox 4">
            <a:extLst>
              <a:ext uri="{FF2B5EF4-FFF2-40B4-BE49-F238E27FC236}">
                <a16:creationId xmlns:a16="http://schemas.microsoft.com/office/drawing/2014/main" id="{5FD20BD3-E754-E7C7-FCC6-0C3F1B222DF1}"/>
              </a:ext>
            </a:extLst>
          </p:cNvPr>
          <p:cNvSpPr txBox="1"/>
          <p:nvPr/>
        </p:nvSpPr>
        <p:spPr>
          <a:xfrm>
            <a:off x="7392899" y="1906830"/>
            <a:ext cx="4354598" cy="4114140"/>
          </a:xfrm>
          <a:prstGeom prst="rect">
            <a:avLst/>
          </a:prstGeom>
          <a:noFill/>
        </p:spPr>
        <p:txBody>
          <a:bodyPr wrap="square">
            <a:spAutoFit/>
          </a:bodyPr>
          <a:lstStyle/>
          <a:p>
            <a:pPr>
              <a:lnSpc>
                <a:spcPct val="150000"/>
              </a:lnSpc>
            </a:pPr>
            <a:r>
              <a:rPr lang="en-GB" sz="1600" dirty="0">
                <a:latin typeface="Comic Sans MS" panose="030F0702030302020204" pitchFamily="66" charset="0"/>
              </a:rPr>
              <a:t>In the post‑war years new suburbs at Ermine, Birchwood and </a:t>
            </a:r>
            <a:r>
              <a:rPr lang="en-GB" sz="1600" dirty="0" err="1">
                <a:latin typeface="Comic Sans MS" panose="030F0702030302020204" pitchFamily="66" charset="0"/>
              </a:rPr>
              <a:t>Hartsholme</a:t>
            </a:r>
            <a:r>
              <a:rPr lang="en-GB" sz="1600" dirty="0">
                <a:latin typeface="Comic Sans MS" panose="030F0702030302020204" pitchFamily="66" charset="0"/>
              </a:rPr>
              <a:t> provided council homes for families. </a:t>
            </a:r>
          </a:p>
          <a:p>
            <a:pPr>
              <a:lnSpc>
                <a:spcPct val="150000"/>
              </a:lnSpc>
            </a:pPr>
            <a:endParaRPr lang="en-GB" sz="1600" dirty="0">
              <a:latin typeface="Comic Sans MS" panose="030F0702030302020204" pitchFamily="66" charset="0"/>
            </a:endParaRPr>
          </a:p>
          <a:p>
            <a:pPr>
              <a:lnSpc>
                <a:spcPct val="150000"/>
              </a:lnSpc>
            </a:pPr>
            <a:r>
              <a:rPr lang="en-GB" sz="1600" dirty="0">
                <a:latin typeface="Comic Sans MS" panose="030F0702030302020204" pitchFamily="66" charset="0"/>
              </a:rPr>
              <a:t>The University of Lincoln, opened in 1996, transformed Brayford Pool into a busy campus quarter. </a:t>
            </a:r>
          </a:p>
          <a:p>
            <a:pPr>
              <a:lnSpc>
                <a:spcPct val="150000"/>
              </a:lnSpc>
            </a:pPr>
            <a:endParaRPr lang="en-GB" sz="1600">
              <a:latin typeface="Comic Sans MS" panose="030F0702030302020204" pitchFamily="66" charset="0"/>
            </a:endParaRPr>
          </a:p>
          <a:p>
            <a:pPr>
              <a:lnSpc>
                <a:spcPct val="150000"/>
              </a:lnSpc>
            </a:pPr>
            <a:r>
              <a:rPr lang="en-GB" sz="1600">
                <a:latin typeface="Comic Sans MS" panose="030F0702030302020204" pitchFamily="66" charset="0"/>
              </a:rPr>
              <a:t>Most </a:t>
            </a:r>
            <a:r>
              <a:rPr lang="en-GB" sz="1600" dirty="0">
                <a:latin typeface="Comic Sans MS" panose="030F0702030302020204" pitchFamily="66" charset="0"/>
              </a:rPr>
              <a:t>heavy industry gave way to education, health and IT services, yet Siemens still employs over a thousand people.</a:t>
            </a:r>
          </a:p>
        </p:txBody>
      </p:sp>
      <p:sp>
        <p:nvSpPr>
          <p:cNvPr id="3" name="TextBox 2">
            <a:extLst>
              <a:ext uri="{FF2B5EF4-FFF2-40B4-BE49-F238E27FC236}">
                <a16:creationId xmlns:a16="http://schemas.microsoft.com/office/drawing/2014/main" id="{8F2E0507-DB22-E768-341B-0EB7D04BDD2C}"/>
              </a:ext>
            </a:extLst>
          </p:cNvPr>
          <p:cNvSpPr txBox="1"/>
          <p:nvPr/>
        </p:nvSpPr>
        <p:spPr>
          <a:xfrm>
            <a:off x="3885253" y="6290192"/>
            <a:ext cx="3320206" cy="246221"/>
          </a:xfrm>
          <a:prstGeom prst="rect">
            <a:avLst/>
          </a:prstGeom>
          <a:noFill/>
        </p:spPr>
        <p:txBody>
          <a:bodyPr wrap="square">
            <a:spAutoFit/>
          </a:bodyPr>
          <a:lstStyle/>
          <a:p>
            <a:r>
              <a:rPr lang="en-GB" sz="1000" b="0" i="0" dirty="0">
                <a:solidFill>
                  <a:schemeClr val="bg1"/>
                </a:solidFill>
                <a:effectLst/>
                <a:latin typeface="Nunito" panose="02000503000000000000" pitchFamily="2" charset="77"/>
              </a:rPr>
              <a:t>© Public Domain from Wikimedia Commons</a:t>
            </a:r>
            <a:endParaRPr lang="en-GB" sz="1000" dirty="0">
              <a:solidFill>
                <a:schemeClr val="bg1"/>
              </a:solidFill>
              <a:latin typeface="Nunito" panose="02000503000000000000" pitchFamily="2" charset="77"/>
            </a:endParaRPr>
          </a:p>
        </p:txBody>
      </p:sp>
    </p:spTree>
    <p:extLst>
      <p:ext uri="{BB962C8B-B14F-4D97-AF65-F5344CB8AC3E}">
        <p14:creationId xmlns:p14="http://schemas.microsoft.com/office/powerpoint/2010/main" val="2228724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5" name="Title 24">
            <a:extLst>
              <a:ext uri="{FF2B5EF4-FFF2-40B4-BE49-F238E27FC236}">
                <a16:creationId xmlns:a16="http://schemas.microsoft.com/office/drawing/2014/main" id="{AC5D4EDD-1AE5-A814-0F22-15A773EC0F43}"/>
              </a:ext>
            </a:extLst>
          </p:cNvPr>
          <p:cNvSpPr>
            <a:spLocks noGrp="1"/>
          </p:cNvSpPr>
          <p:nvPr>
            <p:ph type="title"/>
          </p:nvPr>
        </p:nvSpPr>
        <p:spPr>
          <a:xfrm>
            <a:off x="954932" y="-1568491"/>
            <a:ext cx="10515600" cy="1325563"/>
          </a:xfrm>
        </p:spPr>
        <p:txBody>
          <a:bodyPr/>
          <a:lstStyle/>
          <a:p>
            <a:r>
              <a:rPr lang="en-US" dirty="0"/>
              <a:t>Lincoln before industry</a:t>
            </a:r>
          </a:p>
        </p:txBody>
      </p:sp>
      <p:sp>
        <p:nvSpPr>
          <p:cNvPr id="6" name="Slide Question">
            <a:extLst>
              <a:ext uri="{FF2B5EF4-FFF2-40B4-BE49-F238E27FC236}">
                <a16:creationId xmlns:a16="http://schemas.microsoft.com/office/drawing/2014/main" id="{D15D8B1E-DD55-42EB-F6EC-142ACE50AC60}"/>
              </a:ext>
            </a:extLst>
          </p:cNvPr>
          <p:cNvSpPr txBox="1"/>
          <p:nvPr/>
        </p:nvSpPr>
        <p:spPr>
          <a:xfrm>
            <a:off x="0" y="-10902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Lincoln change from a market town into an industrial centre?</a:t>
            </a:r>
          </a:p>
        </p:txBody>
      </p:sp>
      <p:pic>
        <p:nvPicPr>
          <p:cNvPr id="17" name="Picture 16">
            <a:extLst>
              <a:ext uri="{FF2B5EF4-FFF2-40B4-BE49-F238E27FC236}">
                <a16:creationId xmlns:a16="http://schemas.microsoft.com/office/drawing/2014/main" id="{C6A51F2E-5B7E-B6C9-A675-3517FF7967B4}"/>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20233" y="321932"/>
            <a:ext cx="2225964" cy="444024"/>
          </a:xfrm>
          <a:prstGeom prst="rect">
            <a:avLst/>
          </a:prstGeom>
        </p:spPr>
      </p:pic>
      <p:pic>
        <p:nvPicPr>
          <p:cNvPr id="9" name="Logo">
            <a:extLst>
              <a:ext uri="{FF2B5EF4-FFF2-40B4-BE49-F238E27FC236}">
                <a16:creationId xmlns:a16="http://schemas.microsoft.com/office/drawing/2014/main" id="{5B04E7A8-4A0B-3562-848B-29B99DBED778}"/>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907450" y="0"/>
            <a:ext cx="1284550" cy="1219199"/>
          </a:xfrm>
          <a:prstGeom prst="rect">
            <a:avLst/>
          </a:prstGeom>
        </p:spPr>
      </p:pic>
      <p:sp>
        <p:nvSpPr>
          <p:cNvPr id="7" name="Title">
            <a:extLst>
              <a:ext uri="{FF2B5EF4-FFF2-40B4-BE49-F238E27FC236}">
                <a16:creationId xmlns:a16="http://schemas.microsoft.com/office/drawing/2014/main" id="{F7228682-C502-277C-FC6F-0344274F399B}"/>
              </a:ext>
            </a:extLst>
          </p:cNvPr>
          <p:cNvSpPr txBox="1">
            <a:spLocks/>
          </p:cNvSpPr>
          <p:nvPr/>
        </p:nvSpPr>
        <p:spPr>
          <a:xfrm>
            <a:off x="6506794" y="423969"/>
            <a:ext cx="4807751" cy="107721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600" dirty="0">
                <a:ln w="12700">
                  <a:noFill/>
                </a:ln>
                <a:latin typeface="Superclarendon Rg" panose="02060605060000020003" pitchFamily="18" charset="77"/>
              </a:rPr>
              <a:t>Lincoln Before Industry </a:t>
            </a:r>
          </a:p>
        </p:txBody>
      </p:sp>
      <p:sp>
        <p:nvSpPr>
          <p:cNvPr id="8" name="Text ">
            <a:extLst>
              <a:ext uri="{FF2B5EF4-FFF2-40B4-BE49-F238E27FC236}">
                <a16:creationId xmlns:a16="http://schemas.microsoft.com/office/drawing/2014/main" id="{F1CF5F6D-DF43-0FA5-2653-20D168FB0829}"/>
              </a:ext>
            </a:extLst>
          </p:cNvPr>
          <p:cNvSpPr txBox="1"/>
          <p:nvPr/>
        </p:nvSpPr>
        <p:spPr>
          <a:xfrm>
            <a:off x="6506794" y="1564706"/>
            <a:ext cx="5241861" cy="4114140"/>
          </a:xfrm>
          <a:prstGeom prst="rect">
            <a:avLst/>
          </a:prstGeom>
          <a:noFill/>
        </p:spPr>
        <p:txBody>
          <a:bodyPr wrap="square">
            <a:spAutoFit/>
          </a:bodyPr>
          <a:lstStyle/>
          <a:p>
            <a:pPr>
              <a:lnSpc>
                <a:spcPct val="150000"/>
              </a:lnSpc>
            </a:pPr>
            <a:r>
              <a:rPr lang="en-GB" sz="1600" dirty="0">
                <a:latin typeface="Comic Sans MS" panose="030F0702030302020204" pitchFamily="66" charset="0"/>
              </a:rPr>
              <a:t>In 1801 Lincoln was home to just over seven thousand people and remained a modest market town much as it had been in medieval times. </a:t>
            </a:r>
          </a:p>
          <a:p>
            <a:pPr>
              <a:lnSpc>
                <a:spcPct val="150000"/>
              </a:lnSpc>
            </a:pPr>
            <a:endParaRPr lang="en-GB" sz="1600" dirty="0">
              <a:latin typeface="Comic Sans MS" panose="030F0702030302020204" pitchFamily="66" charset="0"/>
            </a:endParaRPr>
          </a:p>
          <a:p>
            <a:pPr>
              <a:lnSpc>
                <a:spcPct val="150000"/>
              </a:lnSpc>
            </a:pPr>
            <a:r>
              <a:rPr lang="en-GB" sz="1600" dirty="0">
                <a:latin typeface="Comic Sans MS" panose="030F0702030302020204" pitchFamily="66" charset="0"/>
              </a:rPr>
              <a:t>Farmers brought their produce to the high street each week, while craftsmen and traders served everyday needs. </a:t>
            </a:r>
          </a:p>
          <a:p>
            <a:pPr>
              <a:lnSpc>
                <a:spcPct val="150000"/>
              </a:lnSpc>
            </a:pPr>
            <a:endParaRPr lang="en-GB" sz="1600" dirty="0">
              <a:latin typeface="Comic Sans MS" panose="030F0702030302020204" pitchFamily="66" charset="0"/>
            </a:endParaRPr>
          </a:p>
          <a:p>
            <a:pPr>
              <a:lnSpc>
                <a:spcPct val="150000"/>
              </a:lnSpc>
            </a:pPr>
            <a:r>
              <a:rPr lang="en-GB" sz="1600" dirty="0">
                <a:latin typeface="Comic Sans MS" panose="030F0702030302020204" pitchFamily="66" charset="0"/>
              </a:rPr>
              <a:t>Life revolved around the cathedral close and the long‑standing markets that drew farmers from the surrounding fenland.</a:t>
            </a:r>
          </a:p>
        </p:txBody>
      </p:sp>
      <p:pic>
        <p:nvPicPr>
          <p:cNvPr id="13" name="Picture 12" descr="Industrial revolution timeline from AD 1760 to AD 1840.">
            <a:extLst>
              <a:ext uri="{FF2B5EF4-FFF2-40B4-BE49-F238E27FC236}">
                <a16:creationId xmlns:a16="http://schemas.microsoft.com/office/drawing/2014/main" id="{8F91F0B6-26C1-4077-4479-3CE0850EE9BD}"/>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0" y="5177497"/>
            <a:ext cx="12192000" cy="1874463"/>
          </a:xfrm>
          <a:prstGeom prst="rect">
            <a:avLst/>
          </a:prstGeom>
        </p:spPr>
      </p:pic>
      <p:sp>
        <p:nvSpPr>
          <p:cNvPr id="23" name="Rectangle 22" descr="A photograph of Lincolns farmers markets back in the 1800s.">
            <a:extLst>
              <a:ext uri="{FF2B5EF4-FFF2-40B4-BE49-F238E27FC236}">
                <a16:creationId xmlns:a16="http://schemas.microsoft.com/office/drawing/2014/main" id="{7D3D9D54-679B-80D7-E395-D6B6C3E0925F}"/>
              </a:ext>
            </a:extLst>
          </p:cNvPr>
          <p:cNvSpPr/>
          <p:nvPr/>
        </p:nvSpPr>
        <p:spPr>
          <a:xfrm>
            <a:off x="320233" y="247100"/>
            <a:ext cx="6061112" cy="611478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001CFFD6-BEC1-1DD1-CC69-BCC7C0881428}"/>
              </a:ext>
            </a:extLst>
          </p:cNvPr>
          <p:cNvSpPr txBox="1"/>
          <p:nvPr/>
        </p:nvSpPr>
        <p:spPr>
          <a:xfrm rot="16200000">
            <a:off x="-280570" y="1441596"/>
            <a:ext cx="1447832" cy="246221"/>
          </a:xfrm>
          <a:prstGeom prst="rect">
            <a:avLst/>
          </a:prstGeom>
          <a:noFill/>
        </p:spPr>
        <p:txBody>
          <a:bodyPr wrap="none" rtlCol="0">
            <a:spAutoFit/>
          </a:bodyPr>
          <a:lstStyle/>
          <a:p>
            <a:r>
              <a:rPr lang="en-GB" sz="1000" dirty="0">
                <a:solidFill>
                  <a:srgbClr val="8D9582"/>
                </a:solidFill>
                <a:latin typeface="Nunito" panose="02000503000000000000" pitchFamily="2" charset="77"/>
              </a:rPr>
              <a:t>© </a:t>
            </a:r>
            <a:r>
              <a:rPr lang="en-GB" sz="1000" dirty="0" err="1">
                <a:solidFill>
                  <a:srgbClr val="8D9582"/>
                </a:solidFill>
                <a:latin typeface="Nunito" panose="02000503000000000000" pitchFamily="2" charset="77"/>
              </a:rPr>
              <a:t>Alamy</a:t>
            </a:r>
            <a:r>
              <a:rPr lang="en-GB" sz="1000" dirty="0">
                <a:solidFill>
                  <a:srgbClr val="8D9582"/>
                </a:solidFill>
                <a:latin typeface="Nunito" panose="02000503000000000000" pitchFamily="2" charset="77"/>
              </a:rPr>
              <a:t> ref: G375PD</a:t>
            </a:r>
          </a:p>
        </p:txBody>
      </p:sp>
    </p:spTree>
    <p:extLst>
      <p:ext uri="{BB962C8B-B14F-4D97-AF65-F5344CB8AC3E}">
        <p14:creationId xmlns:p14="http://schemas.microsoft.com/office/powerpoint/2010/main" val="2863636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1000"/>
                                        <p:tgtEl>
                                          <p:spTgt spid="8">
                                            <p:txEl>
                                              <p:pRg st="0" end="0"/>
                                            </p:txEl>
                                          </p:spTgt>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1000"/>
                                        <p:tgtEl>
                                          <p:spTgt spid="8">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Effect transition="in" filter="fade">
                                      <p:cBhvr>
                                        <p:cTn id="19" dur="10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D39B7B8-F409-8FB2-0AEB-BA602939E8BF}"/>
            </a:ext>
          </a:extLst>
        </p:cNvPr>
        <p:cNvGrpSpPr/>
        <p:nvPr/>
      </p:nvGrpSpPr>
      <p:grpSpPr>
        <a:xfrm>
          <a:off x="0" y="0"/>
          <a:ext cx="0" cy="0"/>
          <a:chOff x="0" y="0"/>
          <a:chExt cx="0" cy="0"/>
        </a:xfrm>
      </p:grpSpPr>
      <p:sp>
        <p:nvSpPr>
          <p:cNvPr id="20" name="Title 19">
            <a:extLst>
              <a:ext uri="{FF2B5EF4-FFF2-40B4-BE49-F238E27FC236}">
                <a16:creationId xmlns:a16="http://schemas.microsoft.com/office/drawing/2014/main" id="{D8B3B7F6-F0D3-FC40-4963-6E3BFA42EE84}"/>
              </a:ext>
            </a:extLst>
          </p:cNvPr>
          <p:cNvSpPr>
            <a:spLocks noGrp="1"/>
          </p:cNvSpPr>
          <p:nvPr>
            <p:ph type="title"/>
          </p:nvPr>
        </p:nvSpPr>
        <p:spPr>
          <a:xfrm>
            <a:off x="266856" y="-1661803"/>
            <a:ext cx="10515600" cy="1325563"/>
          </a:xfrm>
        </p:spPr>
        <p:txBody>
          <a:bodyPr/>
          <a:lstStyle/>
          <a:p>
            <a:r>
              <a:rPr lang="en-GB" dirty="0">
                <a:ln w="12700">
                  <a:noFill/>
                </a:ln>
                <a:cs typeface="Calibri" panose="020F0502020204030204" pitchFamily="34" charset="0"/>
              </a:rPr>
              <a:t>The Agricultural Revolution</a:t>
            </a:r>
            <a:endParaRPr lang="en-US" dirty="0"/>
          </a:p>
        </p:txBody>
      </p:sp>
      <p:sp>
        <p:nvSpPr>
          <p:cNvPr id="2" name="Slide Question">
            <a:extLst>
              <a:ext uri="{FF2B5EF4-FFF2-40B4-BE49-F238E27FC236}">
                <a16:creationId xmlns:a16="http://schemas.microsoft.com/office/drawing/2014/main" id="{4882F1FA-82F8-EAC1-7B85-829070859EDB}"/>
              </a:ext>
            </a:extLst>
          </p:cNvPr>
          <p:cNvSpPr txBox="1"/>
          <p:nvPr/>
        </p:nvSpPr>
        <p:spPr>
          <a:xfrm>
            <a:off x="0" y="-109023"/>
            <a:ext cx="6619461"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Lincoln change from a market town into an industrial centre?</a:t>
            </a:r>
          </a:p>
        </p:txBody>
      </p:sp>
      <p:sp>
        <p:nvSpPr>
          <p:cNvPr id="7" name="Title">
            <a:extLst>
              <a:ext uri="{FF2B5EF4-FFF2-40B4-BE49-F238E27FC236}">
                <a16:creationId xmlns:a16="http://schemas.microsoft.com/office/drawing/2014/main" id="{4E365B6B-326E-5885-1356-97CBD361E289}"/>
              </a:ext>
            </a:extLst>
          </p:cNvPr>
          <p:cNvSpPr txBox="1">
            <a:spLocks/>
          </p:cNvSpPr>
          <p:nvPr/>
        </p:nvSpPr>
        <p:spPr>
          <a:xfrm>
            <a:off x="401906" y="0"/>
            <a:ext cx="4696567" cy="159606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20000"/>
              </a:lnSpc>
            </a:pPr>
            <a:r>
              <a:rPr lang="en-GB" sz="3300" dirty="0">
                <a:ln w="12700">
                  <a:noFill/>
                </a:ln>
                <a:latin typeface="Superclarendon Rg" panose="02060605060000020003" pitchFamily="18" charset="77"/>
              </a:rPr>
              <a:t>The Agricultural Revolution</a:t>
            </a:r>
          </a:p>
        </p:txBody>
      </p:sp>
      <p:pic>
        <p:nvPicPr>
          <p:cNvPr id="16" name="Picture 15">
            <a:extLst>
              <a:ext uri="{FF2B5EF4-FFF2-40B4-BE49-F238E27FC236}">
                <a16:creationId xmlns:a16="http://schemas.microsoft.com/office/drawing/2014/main" id="{F697CE40-905A-1183-7F3B-4D505E7BAF18}"/>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9669474" y="262536"/>
            <a:ext cx="2225964" cy="444024"/>
          </a:xfrm>
          <a:prstGeom prst="rect">
            <a:avLst/>
          </a:prstGeom>
        </p:spPr>
      </p:pic>
      <p:sp>
        <p:nvSpPr>
          <p:cNvPr id="19" name="Rectangle 18" descr="A photograph of a green Ruston &amp; Hornsby Steam Traction Engine made in Lincoln.&#10;">
            <a:extLst>
              <a:ext uri="{FF2B5EF4-FFF2-40B4-BE49-F238E27FC236}">
                <a16:creationId xmlns:a16="http://schemas.microsoft.com/office/drawing/2014/main" id="{E3A0516A-75C3-8342-3BBF-E3922731B2F6}"/>
              </a:ext>
            </a:extLst>
          </p:cNvPr>
          <p:cNvSpPr/>
          <p:nvPr/>
        </p:nvSpPr>
        <p:spPr>
          <a:xfrm>
            <a:off x="4747098" y="262536"/>
            <a:ext cx="7148340" cy="633292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Caption" descr="Ruston &amp; Hornsby Steam Traction Engine made in Lincoln.&#10;">
            <a:extLst>
              <a:ext uri="{FF2B5EF4-FFF2-40B4-BE49-F238E27FC236}">
                <a16:creationId xmlns:a16="http://schemas.microsoft.com/office/drawing/2014/main" id="{D25A9D0D-403F-5329-321D-69441B80169F}"/>
              </a:ext>
            </a:extLst>
          </p:cNvPr>
          <p:cNvGrpSpPr/>
          <p:nvPr/>
        </p:nvGrpSpPr>
        <p:grpSpPr>
          <a:xfrm>
            <a:off x="8127522" y="941281"/>
            <a:ext cx="2850359" cy="967573"/>
            <a:chOff x="5215518" y="2417403"/>
            <a:chExt cx="2850359" cy="967573"/>
          </a:xfrm>
        </p:grpSpPr>
        <p:pic>
          <p:nvPicPr>
            <p:cNvPr id="14" name="Picture 13">
              <a:extLst>
                <a:ext uri="{FF2B5EF4-FFF2-40B4-BE49-F238E27FC236}">
                  <a16:creationId xmlns:a16="http://schemas.microsoft.com/office/drawing/2014/main" id="{AAEFB92F-6BEE-661D-4B07-964890EBE84E}"/>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5400000" flipV="1">
              <a:off x="5164821" y="2590915"/>
              <a:ext cx="350267" cy="248874"/>
            </a:xfrm>
            <a:prstGeom prst="rect">
              <a:avLst/>
            </a:prstGeom>
          </p:spPr>
        </p:pic>
        <p:sp>
          <p:nvSpPr>
            <p:cNvPr id="15" name="TextBox 14">
              <a:extLst>
                <a:ext uri="{FF2B5EF4-FFF2-40B4-BE49-F238E27FC236}">
                  <a16:creationId xmlns:a16="http://schemas.microsoft.com/office/drawing/2014/main" id="{332EAA82-5DFB-3D88-4F81-22B572B0EEFA}"/>
                </a:ext>
              </a:extLst>
            </p:cNvPr>
            <p:cNvSpPr txBox="1"/>
            <p:nvPr/>
          </p:nvSpPr>
          <p:spPr>
            <a:xfrm>
              <a:off x="5464391" y="2417403"/>
              <a:ext cx="2601486" cy="967573"/>
            </a:xfrm>
            <a:prstGeom prst="rect">
              <a:avLst/>
            </a:prstGeom>
            <a:noFill/>
          </p:spPr>
          <p:txBody>
            <a:bodyPr wrap="square">
              <a:spAutoFit/>
            </a:bodyPr>
            <a:lstStyle/>
            <a:p>
              <a:pPr>
                <a:lnSpc>
                  <a:spcPct val="150000"/>
                </a:lnSpc>
              </a:pPr>
              <a:r>
                <a:rPr lang="en-GB" sz="1300" b="1" dirty="0">
                  <a:latin typeface="Comic Sans MS" panose="030F0702030302020204" pitchFamily="66" charset="0"/>
                </a:rPr>
                <a:t>Ruston &amp; Hornsby Steam Traction Engine made in Lincoln.</a:t>
              </a:r>
            </a:p>
          </p:txBody>
        </p:sp>
      </p:grpSp>
      <p:sp>
        <p:nvSpPr>
          <p:cNvPr id="8" name="Text ">
            <a:extLst>
              <a:ext uri="{FF2B5EF4-FFF2-40B4-BE49-F238E27FC236}">
                <a16:creationId xmlns:a16="http://schemas.microsoft.com/office/drawing/2014/main" id="{53A9E75B-0C69-01F8-92C2-482C081105AB}"/>
              </a:ext>
            </a:extLst>
          </p:cNvPr>
          <p:cNvSpPr txBox="1"/>
          <p:nvPr/>
        </p:nvSpPr>
        <p:spPr>
          <a:xfrm>
            <a:off x="401905" y="1705083"/>
            <a:ext cx="4345192" cy="4483471"/>
          </a:xfrm>
          <a:prstGeom prst="rect">
            <a:avLst/>
          </a:prstGeom>
          <a:noFill/>
        </p:spPr>
        <p:txBody>
          <a:bodyPr wrap="square">
            <a:spAutoFit/>
          </a:bodyPr>
          <a:lstStyle/>
          <a:p>
            <a:pPr>
              <a:lnSpc>
                <a:spcPct val="150000"/>
              </a:lnSpc>
            </a:pPr>
            <a:r>
              <a:rPr lang="en-GB" sz="1600" dirty="0">
                <a:latin typeface="Comic Sans MS" panose="030F0702030302020204" pitchFamily="66" charset="0"/>
              </a:rPr>
              <a:t>From the mid‑18th century new farming methods and selective breeding improved harvests across Lincolnshire’s drained fens. </a:t>
            </a:r>
          </a:p>
          <a:p>
            <a:pPr>
              <a:lnSpc>
                <a:spcPct val="150000"/>
              </a:lnSpc>
            </a:pPr>
            <a:endParaRPr lang="en-GB" sz="1600" dirty="0">
              <a:latin typeface="Comic Sans MS" panose="030F0702030302020204" pitchFamily="66" charset="0"/>
            </a:endParaRPr>
          </a:p>
          <a:p>
            <a:pPr>
              <a:lnSpc>
                <a:spcPct val="150000"/>
              </a:lnSpc>
            </a:pPr>
            <a:r>
              <a:rPr lang="en-GB" sz="1600" dirty="0">
                <a:latin typeface="Comic Sans MS" panose="030F0702030302020204" pitchFamily="66" charset="0"/>
              </a:rPr>
              <a:t>Simple machinery, such as seed drills and reaping machines powered by horses, helped fields yield more grain. </a:t>
            </a:r>
          </a:p>
          <a:p>
            <a:pPr>
              <a:lnSpc>
                <a:spcPct val="150000"/>
              </a:lnSpc>
            </a:pPr>
            <a:endParaRPr lang="en-GB" sz="1600" dirty="0">
              <a:latin typeface="Comic Sans MS" panose="030F0702030302020204" pitchFamily="66" charset="0"/>
            </a:endParaRPr>
          </a:p>
          <a:p>
            <a:pPr>
              <a:lnSpc>
                <a:spcPct val="150000"/>
              </a:lnSpc>
            </a:pPr>
            <a:r>
              <a:rPr lang="en-GB" sz="1600" dirty="0">
                <a:latin typeface="Comic Sans MS" panose="030F0702030302020204" pitchFamily="66" charset="0"/>
              </a:rPr>
              <a:t>Surplus produce meant that Lincoln’s market stalls grew busier and local merchants prospered, laying the groundwork for industrial growth.</a:t>
            </a:r>
          </a:p>
        </p:txBody>
      </p:sp>
      <p:sp>
        <p:nvSpPr>
          <p:cNvPr id="12" name="TextBox 11">
            <a:extLst>
              <a:ext uri="{FF2B5EF4-FFF2-40B4-BE49-F238E27FC236}">
                <a16:creationId xmlns:a16="http://schemas.microsoft.com/office/drawing/2014/main" id="{9CABADEA-66ED-CB35-1E1E-96E40559EF82}"/>
              </a:ext>
            </a:extLst>
          </p:cNvPr>
          <p:cNvSpPr txBox="1"/>
          <p:nvPr/>
        </p:nvSpPr>
        <p:spPr>
          <a:xfrm flipH="1">
            <a:off x="4943685" y="6282878"/>
            <a:ext cx="1507144" cy="246221"/>
          </a:xfrm>
          <a:prstGeom prst="rect">
            <a:avLst/>
          </a:prstGeom>
          <a:noFill/>
        </p:spPr>
        <p:txBody>
          <a:bodyPr wrap="none" rtlCol="0">
            <a:spAutoFit/>
          </a:bodyPr>
          <a:lstStyle/>
          <a:p>
            <a:r>
              <a:rPr lang="en-GB" sz="1000" dirty="0">
                <a:solidFill>
                  <a:schemeClr val="accent6">
                    <a:lumMod val="20000"/>
                    <a:lumOff val="80000"/>
                  </a:schemeClr>
                </a:solidFill>
                <a:latin typeface="Nunito" panose="02000503000000000000" pitchFamily="2" charset="77"/>
              </a:rPr>
              <a:t>© </a:t>
            </a:r>
            <a:r>
              <a:rPr lang="en-GB" sz="1000" dirty="0" err="1">
                <a:solidFill>
                  <a:schemeClr val="accent6">
                    <a:lumMod val="20000"/>
                    <a:lumOff val="80000"/>
                  </a:schemeClr>
                </a:solidFill>
                <a:latin typeface="Nunito" panose="02000503000000000000" pitchFamily="2" charset="77"/>
              </a:rPr>
              <a:t>Alamy</a:t>
            </a:r>
            <a:r>
              <a:rPr lang="en-GB" sz="1000" dirty="0">
                <a:solidFill>
                  <a:schemeClr val="accent6">
                    <a:lumMod val="20000"/>
                    <a:lumOff val="80000"/>
                  </a:schemeClr>
                </a:solidFill>
                <a:latin typeface="Nunito" panose="02000503000000000000" pitchFamily="2" charset="77"/>
              </a:rPr>
              <a:t> ref: 2DC6KJF</a:t>
            </a:r>
          </a:p>
        </p:txBody>
      </p:sp>
      <p:pic>
        <p:nvPicPr>
          <p:cNvPr id="9" name="Logo">
            <a:extLst>
              <a:ext uri="{FF2B5EF4-FFF2-40B4-BE49-F238E27FC236}">
                <a16:creationId xmlns:a16="http://schemas.microsoft.com/office/drawing/2014/main" id="{62452587-7D79-E38F-4DCD-6F1B4FE58C71}"/>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926618" y="5656994"/>
            <a:ext cx="1265382" cy="1201006"/>
          </a:xfrm>
          <a:prstGeom prst="rect">
            <a:avLst/>
          </a:prstGeom>
        </p:spPr>
      </p:pic>
    </p:spTree>
    <p:extLst>
      <p:ext uri="{BB962C8B-B14F-4D97-AF65-F5344CB8AC3E}">
        <p14:creationId xmlns:p14="http://schemas.microsoft.com/office/powerpoint/2010/main" val="2901912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1000"/>
                                        <p:tgtEl>
                                          <p:spTgt spid="8">
                                            <p:txEl>
                                              <p:pRg st="0" end="0"/>
                                            </p:txEl>
                                          </p:spTgt>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1000"/>
                                        <p:tgtEl>
                                          <p:spTgt spid="8">
                                            <p:txEl>
                                              <p:pRg st="2" end="2"/>
                                            </p:txEl>
                                          </p:spTgt>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Effect transition="in" filter="fade">
                                      <p:cBhvr>
                                        <p:cTn id="19" dur="10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DA19E76F-E4AF-91DF-788F-EC5085E3599C}"/>
            </a:ext>
          </a:extLst>
        </p:cNvPr>
        <p:cNvGrpSpPr/>
        <p:nvPr/>
      </p:nvGrpSpPr>
      <p:grpSpPr>
        <a:xfrm>
          <a:off x="0" y="0"/>
          <a:ext cx="0" cy="0"/>
          <a:chOff x="0" y="0"/>
          <a:chExt cx="0" cy="0"/>
        </a:xfrm>
      </p:grpSpPr>
      <p:sp>
        <p:nvSpPr>
          <p:cNvPr id="18" name="Title 17">
            <a:extLst>
              <a:ext uri="{FF2B5EF4-FFF2-40B4-BE49-F238E27FC236}">
                <a16:creationId xmlns:a16="http://schemas.microsoft.com/office/drawing/2014/main" id="{F0AB1CE1-516A-167E-B058-C6AC12A079AD}"/>
              </a:ext>
            </a:extLst>
          </p:cNvPr>
          <p:cNvSpPr>
            <a:spLocks noGrp="1"/>
          </p:cNvSpPr>
          <p:nvPr>
            <p:ph type="title"/>
          </p:nvPr>
        </p:nvSpPr>
        <p:spPr>
          <a:xfrm>
            <a:off x="288863" y="-1541132"/>
            <a:ext cx="7341647" cy="1325563"/>
          </a:xfrm>
        </p:spPr>
        <p:txBody>
          <a:bodyPr/>
          <a:lstStyle/>
          <a:p>
            <a:r>
              <a:rPr lang="en-US" dirty="0"/>
              <a:t>Turnpike roads transform travel</a:t>
            </a:r>
          </a:p>
        </p:txBody>
      </p:sp>
      <p:sp>
        <p:nvSpPr>
          <p:cNvPr id="2" name="Slide Question">
            <a:extLst>
              <a:ext uri="{FF2B5EF4-FFF2-40B4-BE49-F238E27FC236}">
                <a16:creationId xmlns:a16="http://schemas.microsoft.com/office/drawing/2014/main" id="{A49D9DE1-3AA5-46E2-61CD-9579FECAAEA9}"/>
              </a:ext>
            </a:extLst>
          </p:cNvPr>
          <p:cNvSpPr txBox="1"/>
          <p:nvPr/>
        </p:nvSpPr>
        <p:spPr>
          <a:xfrm>
            <a:off x="0" y="-109023"/>
            <a:ext cx="6619461"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Lincoln change from a market town into an industrial centre?</a:t>
            </a:r>
          </a:p>
        </p:txBody>
      </p:sp>
      <p:sp>
        <p:nvSpPr>
          <p:cNvPr id="4" name="Rectangle 3" descr="A photo of Canwick Rd Tollhouse, Lincoln&#10;">
            <a:extLst>
              <a:ext uri="{FF2B5EF4-FFF2-40B4-BE49-F238E27FC236}">
                <a16:creationId xmlns:a16="http://schemas.microsoft.com/office/drawing/2014/main" id="{22166E45-F5D4-8F83-F857-3CBA22DA8312}"/>
              </a:ext>
            </a:extLst>
          </p:cNvPr>
          <p:cNvSpPr/>
          <p:nvPr/>
        </p:nvSpPr>
        <p:spPr>
          <a:xfrm>
            <a:off x="310826" y="247100"/>
            <a:ext cx="6662468" cy="639194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494D63BC-682F-7BA8-EE06-EABE11F4EC67}"/>
              </a:ext>
            </a:extLst>
          </p:cNvPr>
          <p:cNvSpPr txBox="1"/>
          <p:nvPr/>
        </p:nvSpPr>
        <p:spPr>
          <a:xfrm rot="16200000">
            <a:off x="-670692" y="1228619"/>
            <a:ext cx="2209259" cy="246221"/>
          </a:xfrm>
          <a:prstGeom prst="rect">
            <a:avLst/>
          </a:prstGeom>
          <a:noFill/>
        </p:spPr>
        <p:txBody>
          <a:bodyPr wrap="none" rtlCol="0">
            <a:spAutoFit/>
          </a:bodyPr>
          <a:lstStyle/>
          <a:p>
            <a:r>
              <a:rPr lang="en-GB" sz="1000" dirty="0">
                <a:solidFill>
                  <a:schemeClr val="accent1">
                    <a:lumMod val="20000"/>
                    <a:lumOff val="80000"/>
                  </a:schemeClr>
                </a:solidFill>
                <a:latin typeface="Nunito" panose="02000503000000000000" pitchFamily="2" charset="77"/>
              </a:rPr>
              <a:t>© Historic England: Mark Robinson</a:t>
            </a:r>
          </a:p>
        </p:txBody>
      </p:sp>
      <p:grpSp>
        <p:nvGrpSpPr>
          <p:cNvPr id="5" name="Caption" descr="Canwick Rd Tollhouse, Lincoln&#10;">
            <a:extLst>
              <a:ext uri="{FF2B5EF4-FFF2-40B4-BE49-F238E27FC236}">
                <a16:creationId xmlns:a16="http://schemas.microsoft.com/office/drawing/2014/main" id="{0E433567-FA57-4676-53F7-EA1F2C32065D}"/>
              </a:ext>
            </a:extLst>
          </p:cNvPr>
          <p:cNvGrpSpPr/>
          <p:nvPr/>
        </p:nvGrpSpPr>
        <p:grpSpPr>
          <a:xfrm>
            <a:off x="2369364" y="527927"/>
            <a:ext cx="3726636" cy="388568"/>
            <a:chOff x="5215517" y="2417403"/>
            <a:chExt cx="3726636" cy="388568"/>
          </a:xfrm>
        </p:grpSpPr>
        <p:pic>
          <p:nvPicPr>
            <p:cNvPr id="10" name="Picture 9">
              <a:extLst>
                <a:ext uri="{FF2B5EF4-FFF2-40B4-BE49-F238E27FC236}">
                  <a16:creationId xmlns:a16="http://schemas.microsoft.com/office/drawing/2014/main" id="{9964EF34-5AFC-BA69-05AE-B5F944CFC480}"/>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5400000" flipV="1">
              <a:off x="5164820" y="2506401"/>
              <a:ext cx="350267" cy="248874"/>
            </a:xfrm>
            <a:prstGeom prst="rect">
              <a:avLst/>
            </a:prstGeom>
          </p:spPr>
        </p:pic>
        <p:sp>
          <p:nvSpPr>
            <p:cNvPr id="11" name="TextBox 10">
              <a:extLst>
                <a:ext uri="{FF2B5EF4-FFF2-40B4-BE49-F238E27FC236}">
                  <a16:creationId xmlns:a16="http://schemas.microsoft.com/office/drawing/2014/main" id="{94D79CE0-C51E-BC6A-799A-84F302C1B13B}"/>
                </a:ext>
              </a:extLst>
            </p:cNvPr>
            <p:cNvSpPr txBox="1"/>
            <p:nvPr/>
          </p:nvSpPr>
          <p:spPr>
            <a:xfrm>
              <a:off x="5464390" y="2417403"/>
              <a:ext cx="3477763" cy="388568"/>
            </a:xfrm>
            <a:prstGeom prst="rect">
              <a:avLst/>
            </a:prstGeom>
            <a:noFill/>
          </p:spPr>
          <p:txBody>
            <a:bodyPr wrap="square">
              <a:spAutoFit/>
            </a:bodyPr>
            <a:lstStyle/>
            <a:p>
              <a:pPr>
                <a:lnSpc>
                  <a:spcPct val="150000"/>
                </a:lnSpc>
              </a:pPr>
              <a:r>
                <a:rPr lang="en-GB" sz="1400" b="1" dirty="0">
                  <a:latin typeface="Comic Sans MS" panose="030F0702030302020204" pitchFamily="66" charset="0"/>
                </a:rPr>
                <a:t>Canwick Rd Tollhouse, Lincoln</a:t>
              </a:r>
            </a:p>
          </p:txBody>
        </p:sp>
      </p:grpSp>
      <p:sp>
        <p:nvSpPr>
          <p:cNvPr id="7" name="Title">
            <a:extLst>
              <a:ext uri="{FF2B5EF4-FFF2-40B4-BE49-F238E27FC236}">
                <a16:creationId xmlns:a16="http://schemas.microsoft.com/office/drawing/2014/main" id="{51F5FE28-B528-A6E0-59D2-88F83CF69A01}"/>
              </a:ext>
            </a:extLst>
          </p:cNvPr>
          <p:cNvSpPr txBox="1">
            <a:spLocks/>
          </p:cNvSpPr>
          <p:nvPr/>
        </p:nvSpPr>
        <p:spPr>
          <a:xfrm>
            <a:off x="7146990" y="448789"/>
            <a:ext cx="4656125" cy="129975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20000"/>
              </a:lnSpc>
            </a:pPr>
            <a:r>
              <a:rPr lang="en-GB" sz="3400" dirty="0">
                <a:ln w="12700">
                  <a:noFill/>
                </a:ln>
                <a:latin typeface="Superclarendon Rg" panose="02060605060000020003" pitchFamily="18" charset="77"/>
              </a:rPr>
              <a:t>Turnpike Roads Transform Travel</a:t>
            </a:r>
          </a:p>
        </p:txBody>
      </p:sp>
      <p:sp>
        <p:nvSpPr>
          <p:cNvPr id="8" name="Text ">
            <a:extLst>
              <a:ext uri="{FF2B5EF4-FFF2-40B4-BE49-F238E27FC236}">
                <a16:creationId xmlns:a16="http://schemas.microsoft.com/office/drawing/2014/main" id="{CC9BEBA3-9A56-79B2-D966-5522CA37AE73}"/>
              </a:ext>
            </a:extLst>
          </p:cNvPr>
          <p:cNvSpPr txBox="1"/>
          <p:nvPr/>
        </p:nvSpPr>
        <p:spPr>
          <a:xfrm>
            <a:off x="7204962" y="1964270"/>
            <a:ext cx="4540183" cy="3744808"/>
          </a:xfrm>
          <a:prstGeom prst="rect">
            <a:avLst/>
          </a:prstGeom>
          <a:noFill/>
        </p:spPr>
        <p:txBody>
          <a:bodyPr wrap="square">
            <a:spAutoFit/>
          </a:bodyPr>
          <a:lstStyle/>
          <a:p>
            <a:pPr>
              <a:lnSpc>
                <a:spcPct val="150000"/>
              </a:lnSpc>
            </a:pPr>
            <a:r>
              <a:rPr lang="en-GB" sz="1600" dirty="0">
                <a:latin typeface="Comic Sans MS" panose="030F0702030302020204" pitchFamily="66" charset="0"/>
              </a:rPr>
              <a:t>During the 1750s turnpike trusts built toll roads linking Lincoln with Newark, Boston and Grantham. Though travellers paid to use them, the smooth, well‑maintained routes cut journey times. </a:t>
            </a:r>
          </a:p>
          <a:p>
            <a:pPr>
              <a:lnSpc>
                <a:spcPct val="150000"/>
              </a:lnSpc>
            </a:pPr>
            <a:endParaRPr lang="en-GB" sz="1600" dirty="0">
              <a:latin typeface="Comic Sans MS" panose="030F0702030302020204" pitchFamily="66" charset="0"/>
            </a:endParaRPr>
          </a:p>
          <a:p>
            <a:pPr>
              <a:lnSpc>
                <a:spcPct val="150000"/>
              </a:lnSpc>
            </a:pPr>
            <a:r>
              <a:rPr lang="en-GB" sz="1600" dirty="0">
                <a:latin typeface="Comic Sans MS" panose="030F0702030302020204" pitchFamily="66" charset="0"/>
              </a:rPr>
              <a:t>Royal Mail coaches reached Lincoln in the 1830s and stagecoaches carried passengers more comfortably, encouraging trade and communication with London. </a:t>
            </a:r>
          </a:p>
        </p:txBody>
      </p:sp>
      <p:pic>
        <p:nvPicPr>
          <p:cNvPr id="9" name="Logo">
            <a:extLst>
              <a:ext uri="{FF2B5EF4-FFF2-40B4-BE49-F238E27FC236}">
                <a16:creationId xmlns:a16="http://schemas.microsoft.com/office/drawing/2014/main" id="{FA6A0CAE-BE6C-7B50-E72D-B79506A87B10}"/>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0" y="5558247"/>
            <a:ext cx="1369422" cy="1299753"/>
          </a:xfrm>
          <a:prstGeom prst="rect">
            <a:avLst/>
          </a:prstGeom>
        </p:spPr>
      </p:pic>
      <p:pic>
        <p:nvPicPr>
          <p:cNvPr id="3" name="Picture 2">
            <a:extLst>
              <a:ext uri="{FF2B5EF4-FFF2-40B4-BE49-F238E27FC236}">
                <a16:creationId xmlns:a16="http://schemas.microsoft.com/office/drawing/2014/main" id="{6D24566B-98B6-48C2-1F7F-1A53AC02C632}"/>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9691481" y="6195022"/>
            <a:ext cx="2225964" cy="444024"/>
          </a:xfrm>
          <a:prstGeom prst="rect">
            <a:avLst/>
          </a:prstGeom>
        </p:spPr>
      </p:pic>
    </p:spTree>
    <p:extLst>
      <p:ext uri="{BB962C8B-B14F-4D97-AF65-F5344CB8AC3E}">
        <p14:creationId xmlns:p14="http://schemas.microsoft.com/office/powerpoint/2010/main" val="320664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1000"/>
                                        <p:tgtEl>
                                          <p:spTgt spid="8">
                                            <p:txEl>
                                              <p:pRg st="0" end="0"/>
                                            </p:txEl>
                                          </p:spTgt>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10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3230C4B-C160-E81E-B0E1-7546B0D48FE0}"/>
            </a:ext>
          </a:extLst>
        </p:cNvPr>
        <p:cNvGrpSpPr/>
        <p:nvPr/>
      </p:nvGrpSpPr>
      <p:grpSpPr>
        <a:xfrm>
          <a:off x="0" y="0"/>
          <a:ext cx="0" cy="0"/>
          <a:chOff x="0" y="0"/>
          <a:chExt cx="0" cy="0"/>
        </a:xfrm>
      </p:grpSpPr>
      <p:sp>
        <p:nvSpPr>
          <p:cNvPr id="18" name="Title 17">
            <a:extLst>
              <a:ext uri="{FF2B5EF4-FFF2-40B4-BE49-F238E27FC236}">
                <a16:creationId xmlns:a16="http://schemas.microsoft.com/office/drawing/2014/main" id="{4738F550-AA88-8101-6F3E-04736AC855C5}"/>
              </a:ext>
            </a:extLst>
          </p:cNvPr>
          <p:cNvSpPr>
            <a:spLocks noGrp="1"/>
          </p:cNvSpPr>
          <p:nvPr>
            <p:ph type="title"/>
          </p:nvPr>
        </p:nvSpPr>
        <p:spPr>
          <a:xfrm>
            <a:off x="742405" y="-1864794"/>
            <a:ext cx="10515600" cy="1325563"/>
          </a:xfrm>
        </p:spPr>
        <p:txBody>
          <a:bodyPr/>
          <a:lstStyle/>
          <a:p>
            <a:r>
              <a:rPr lang="en-US" dirty="0"/>
              <a:t>Canals and the river </a:t>
            </a:r>
            <a:r>
              <a:rPr lang="en-US" dirty="0" err="1"/>
              <a:t>witham</a:t>
            </a:r>
            <a:endParaRPr lang="en-US" dirty="0"/>
          </a:p>
        </p:txBody>
      </p:sp>
      <p:sp>
        <p:nvSpPr>
          <p:cNvPr id="2" name="Slide Question">
            <a:extLst>
              <a:ext uri="{FF2B5EF4-FFF2-40B4-BE49-F238E27FC236}">
                <a16:creationId xmlns:a16="http://schemas.microsoft.com/office/drawing/2014/main" id="{45A7DBBF-03EC-78EC-4FFA-239129EA39FB}"/>
              </a:ext>
            </a:extLst>
          </p:cNvPr>
          <p:cNvSpPr txBox="1"/>
          <p:nvPr/>
        </p:nvSpPr>
        <p:spPr>
          <a:xfrm>
            <a:off x="0" y="-109023"/>
            <a:ext cx="6619461"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Lincoln change from a market town into an industrial centre?</a:t>
            </a:r>
          </a:p>
        </p:txBody>
      </p:sp>
      <p:sp>
        <p:nvSpPr>
          <p:cNvPr id="7" name="Title">
            <a:extLst>
              <a:ext uri="{FF2B5EF4-FFF2-40B4-BE49-F238E27FC236}">
                <a16:creationId xmlns:a16="http://schemas.microsoft.com/office/drawing/2014/main" id="{55DF0593-D03E-2174-3BFE-5FEAC3C1B479}"/>
              </a:ext>
            </a:extLst>
          </p:cNvPr>
          <p:cNvSpPr txBox="1">
            <a:spLocks/>
          </p:cNvSpPr>
          <p:nvPr/>
        </p:nvSpPr>
        <p:spPr>
          <a:xfrm>
            <a:off x="467824" y="247100"/>
            <a:ext cx="11697730" cy="89744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00000"/>
              </a:lnSpc>
            </a:pPr>
            <a:r>
              <a:rPr lang="en-GB" sz="4400" dirty="0">
                <a:ln w="12700">
                  <a:noFill/>
                </a:ln>
                <a:latin typeface="Superclarendon Rg" panose="02060605060000020003" pitchFamily="18" charset="77"/>
              </a:rPr>
              <a:t>Canals and the River Witham</a:t>
            </a:r>
          </a:p>
        </p:txBody>
      </p:sp>
      <p:pic>
        <p:nvPicPr>
          <p:cNvPr id="16" name="Logo">
            <a:extLst>
              <a:ext uri="{FF2B5EF4-FFF2-40B4-BE49-F238E27FC236}">
                <a16:creationId xmlns:a16="http://schemas.microsoft.com/office/drawing/2014/main" id="{66E35E77-2B01-2392-8AD5-FE233665C6C4}"/>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822578" y="0"/>
            <a:ext cx="1369422" cy="1299753"/>
          </a:xfrm>
          <a:prstGeom prst="rect">
            <a:avLst/>
          </a:prstGeom>
        </p:spPr>
      </p:pic>
      <p:sp>
        <p:nvSpPr>
          <p:cNvPr id="8" name="Text ">
            <a:extLst>
              <a:ext uri="{FF2B5EF4-FFF2-40B4-BE49-F238E27FC236}">
                <a16:creationId xmlns:a16="http://schemas.microsoft.com/office/drawing/2014/main" id="{E00B4785-8D52-6D6C-AC54-08614CD80FBA}"/>
              </a:ext>
            </a:extLst>
          </p:cNvPr>
          <p:cNvSpPr txBox="1"/>
          <p:nvPr/>
        </p:nvSpPr>
        <p:spPr>
          <a:xfrm>
            <a:off x="600490" y="1255624"/>
            <a:ext cx="4277938" cy="4757906"/>
          </a:xfrm>
          <a:prstGeom prst="rect">
            <a:avLst/>
          </a:prstGeom>
          <a:noFill/>
        </p:spPr>
        <p:txBody>
          <a:bodyPr wrap="square">
            <a:spAutoFit/>
          </a:bodyPr>
          <a:lstStyle/>
          <a:p>
            <a:pPr>
              <a:lnSpc>
                <a:spcPct val="150000"/>
              </a:lnSpc>
            </a:pPr>
            <a:r>
              <a:rPr lang="en-GB" sz="1700" dirty="0">
                <a:latin typeface="Comic Sans MS" panose="030F0702030302020204" pitchFamily="66" charset="0"/>
              </a:rPr>
              <a:t>Repairs to the </a:t>
            </a:r>
            <a:r>
              <a:rPr lang="en-GB" sz="1700" dirty="0" err="1">
                <a:latin typeface="Comic Sans MS" panose="030F0702030302020204" pitchFamily="66" charset="0"/>
              </a:rPr>
              <a:t>Fossdyke</a:t>
            </a:r>
            <a:r>
              <a:rPr lang="en-GB" sz="1700" dirty="0">
                <a:latin typeface="Comic Sans MS" panose="030F0702030302020204" pitchFamily="66" charset="0"/>
              </a:rPr>
              <a:t> Canal in 1797 and improvements along the River Witham by 1820 opened waterways for coal, timber and stone. </a:t>
            </a:r>
          </a:p>
          <a:p>
            <a:pPr>
              <a:lnSpc>
                <a:spcPct val="150000"/>
              </a:lnSpc>
            </a:pPr>
            <a:endParaRPr lang="en-GB" sz="1700" dirty="0">
              <a:latin typeface="Comic Sans MS" panose="030F0702030302020204" pitchFamily="66" charset="0"/>
            </a:endParaRPr>
          </a:p>
          <a:p>
            <a:pPr>
              <a:lnSpc>
                <a:spcPct val="150000"/>
              </a:lnSpc>
            </a:pPr>
            <a:r>
              <a:rPr lang="en-GB" sz="1700" dirty="0">
                <a:latin typeface="Comic Sans MS" panose="030F0702030302020204" pitchFamily="66" charset="0"/>
              </a:rPr>
              <a:t>Barges arrived from Nottingham and Gainsborough, delivering the raw materials that feed factories. </a:t>
            </a:r>
          </a:p>
          <a:p>
            <a:pPr>
              <a:lnSpc>
                <a:spcPct val="150000"/>
              </a:lnSpc>
            </a:pPr>
            <a:endParaRPr lang="en-GB" sz="1700" dirty="0">
              <a:latin typeface="Comic Sans MS" panose="030F0702030302020204" pitchFamily="66" charset="0"/>
            </a:endParaRPr>
          </a:p>
          <a:p>
            <a:pPr>
              <a:lnSpc>
                <a:spcPct val="150000"/>
              </a:lnSpc>
            </a:pPr>
            <a:r>
              <a:rPr lang="en-GB" sz="1700" dirty="0">
                <a:latin typeface="Comic Sans MS" panose="030F0702030302020204" pitchFamily="66" charset="0"/>
              </a:rPr>
              <a:t>Lincoln’s merchants could now send woollen cloth and farm equipment downstream to larger markets.</a:t>
            </a:r>
          </a:p>
        </p:txBody>
      </p:sp>
      <p:pic>
        <p:nvPicPr>
          <p:cNvPr id="15" name="Picture 14" descr="A drawing of a canal&#10;&#10;">
            <a:extLst>
              <a:ext uri="{FF2B5EF4-FFF2-40B4-BE49-F238E27FC236}">
                <a16:creationId xmlns:a16="http://schemas.microsoft.com/office/drawing/2014/main" id="{CAC2A2CB-D197-8BB3-DF3D-03AFF77D641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26327" y="1869750"/>
            <a:ext cx="6242862" cy="3591162"/>
          </a:xfrm>
          <a:prstGeom prst="rect">
            <a:avLst/>
          </a:prstGeom>
          <a:noFill/>
          <a:ln w="28575">
            <a:solidFill>
              <a:schemeClr val="tx1"/>
            </a:solidFill>
          </a:ln>
        </p:spPr>
      </p:pic>
      <p:grpSp>
        <p:nvGrpSpPr>
          <p:cNvPr id="12" name="Group 11" descr="The Fossdyke Canal joins Lincoln to the River Trent and it may be the oldest canal in England that is still in use.&#10;">
            <a:extLst>
              <a:ext uri="{FF2B5EF4-FFF2-40B4-BE49-F238E27FC236}">
                <a16:creationId xmlns:a16="http://schemas.microsoft.com/office/drawing/2014/main" id="{8DF390AC-D738-E161-ACBC-B39CABD13717}"/>
              </a:ext>
            </a:extLst>
          </p:cNvPr>
          <p:cNvGrpSpPr/>
          <p:nvPr/>
        </p:nvGrpSpPr>
        <p:grpSpPr>
          <a:xfrm>
            <a:off x="5435600" y="2108774"/>
            <a:ext cx="4702560" cy="2017232"/>
            <a:chOff x="5295900" y="1486194"/>
            <a:chExt cx="4702560" cy="2017232"/>
          </a:xfrm>
        </p:grpSpPr>
        <p:sp>
          <p:nvSpPr>
            <p:cNvPr id="10" name="Rounded Rectangular Callout 9">
              <a:extLst>
                <a:ext uri="{FF2B5EF4-FFF2-40B4-BE49-F238E27FC236}">
                  <a16:creationId xmlns:a16="http://schemas.microsoft.com/office/drawing/2014/main" id="{3F5E4E67-D7B6-368B-F18D-C3B8CF831D33}"/>
                </a:ext>
              </a:extLst>
            </p:cNvPr>
            <p:cNvSpPr/>
            <p:nvPr/>
          </p:nvSpPr>
          <p:spPr>
            <a:xfrm rot="5400000" flipH="1" flipV="1">
              <a:off x="6638564" y="143530"/>
              <a:ext cx="2017232" cy="4702560"/>
            </a:xfrm>
            <a:prstGeom prst="wedgeRoundRectCallout">
              <a:avLst>
                <a:gd name="adj1" fmla="val -58231"/>
                <a:gd name="adj2" fmla="val 40792"/>
                <a:gd name="adj3" fmla="val 16667"/>
              </a:avLst>
            </a:prstGeom>
            <a:solidFill>
              <a:schemeClr val="bg1"/>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155405BA-7977-CE43-D72F-CDBEEB7F642A}"/>
                </a:ext>
              </a:extLst>
            </p:cNvPr>
            <p:cNvSpPr txBox="1"/>
            <p:nvPr/>
          </p:nvSpPr>
          <p:spPr>
            <a:xfrm>
              <a:off x="5475480" y="1634959"/>
              <a:ext cx="4343400" cy="1719702"/>
            </a:xfrm>
            <a:prstGeom prst="rect">
              <a:avLst/>
            </a:prstGeom>
            <a:noFill/>
          </p:spPr>
          <p:txBody>
            <a:bodyPr wrap="square" rtlCol="0">
              <a:spAutoFit/>
            </a:bodyPr>
            <a:lstStyle/>
            <a:p>
              <a:pPr algn="ctr">
                <a:lnSpc>
                  <a:spcPct val="150000"/>
                </a:lnSpc>
              </a:pPr>
              <a:r>
                <a:rPr lang="en-GB" dirty="0">
                  <a:latin typeface="Comic Sans MS" panose="030F0702030302020204" pitchFamily="66" charset="0"/>
                </a:rPr>
                <a:t>The </a:t>
              </a:r>
              <a:r>
                <a:rPr lang="en-GB" dirty="0" err="1">
                  <a:latin typeface="Comic Sans MS" panose="030F0702030302020204" pitchFamily="66" charset="0"/>
                </a:rPr>
                <a:t>Fossdyke</a:t>
              </a:r>
              <a:r>
                <a:rPr lang="en-GB" dirty="0">
                  <a:latin typeface="Comic Sans MS" panose="030F0702030302020204" pitchFamily="66" charset="0"/>
                </a:rPr>
                <a:t> Canal joins Lincoln to the River Trent and it may be the oldest canal in England that is still in use.</a:t>
              </a:r>
            </a:p>
          </p:txBody>
        </p:sp>
      </p:grpSp>
      <p:pic>
        <p:nvPicPr>
          <p:cNvPr id="5" name="Picture 4" descr="An illustration of an older gentleman standing with his hands on his hips. He has grey hair and glasses and is wearing a green shirt, green hat and blue jeans.">
            <a:extLst>
              <a:ext uri="{FF2B5EF4-FFF2-40B4-BE49-F238E27FC236}">
                <a16:creationId xmlns:a16="http://schemas.microsoft.com/office/drawing/2014/main" id="{12550A65-87EE-3290-04EF-1A35621F1560}"/>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9364525" y="2503921"/>
            <a:ext cx="3384646" cy="8213957"/>
          </a:xfrm>
          <a:prstGeom prst="rect">
            <a:avLst/>
          </a:prstGeom>
        </p:spPr>
      </p:pic>
    </p:spTree>
    <p:extLst>
      <p:ext uri="{BB962C8B-B14F-4D97-AF65-F5344CB8AC3E}">
        <p14:creationId xmlns:p14="http://schemas.microsoft.com/office/powerpoint/2010/main" val="2784302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1000"/>
                                        <p:tgtEl>
                                          <p:spTgt spid="8">
                                            <p:txEl>
                                              <p:pRg st="0" end="0"/>
                                            </p:txEl>
                                          </p:spTgt>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1000"/>
                                        <p:tgtEl>
                                          <p:spTgt spid="8">
                                            <p:txEl>
                                              <p:pRg st="2" end="2"/>
                                            </p:txEl>
                                          </p:spTgt>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Effect transition="in" filter="fade">
                                      <p:cBhvr>
                                        <p:cTn id="19" dur="1000"/>
                                        <p:tgtEl>
                                          <p:spTgt spid="8">
                                            <p:txEl>
                                              <p:pRg st="4" end="4"/>
                                            </p:txEl>
                                          </p:spTgt>
                                        </p:tgtEl>
                                      </p:cBhvr>
                                    </p:animEffect>
                                  </p:childTnLst>
                                </p:cTn>
                              </p:par>
                            </p:childTnLst>
                          </p:cTn>
                        </p:par>
                        <p:par>
                          <p:cTn id="20" fill="hold">
                            <p:stCondLst>
                              <p:cond delay="4000"/>
                            </p:stCondLst>
                            <p:childTnLst>
                              <p:par>
                                <p:cTn id="21" presetID="2" presetClass="entr" presetSubtype="2" decel="5000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1000" fill="hold"/>
                                        <p:tgtEl>
                                          <p:spTgt spid="15"/>
                                        </p:tgtEl>
                                        <p:attrNameLst>
                                          <p:attrName>ppt_x</p:attrName>
                                        </p:attrNameLst>
                                      </p:cBhvr>
                                      <p:tavLst>
                                        <p:tav tm="0">
                                          <p:val>
                                            <p:strVal val="1+#ppt_w/2"/>
                                          </p:val>
                                        </p:tav>
                                        <p:tav tm="100000">
                                          <p:val>
                                            <p:strVal val="#ppt_x"/>
                                          </p:val>
                                        </p:tav>
                                      </p:tavLst>
                                    </p:anim>
                                    <p:anim calcmode="lin" valueType="num">
                                      <p:cBhvr additive="base">
                                        <p:cTn id="24" dur="10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decel="50000"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1000" fill="hold"/>
                                        <p:tgtEl>
                                          <p:spTgt spid="5"/>
                                        </p:tgtEl>
                                        <p:attrNameLst>
                                          <p:attrName>ppt_x</p:attrName>
                                        </p:attrNameLst>
                                      </p:cBhvr>
                                      <p:tavLst>
                                        <p:tav tm="0">
                                          <p:val>
                                            <p:strVal val="#ppt_x"/>
                                          </p:val>
                                        </p:tav>
                                        <p:tav tm="100000">
                                          <p:val>
                                            <p:strVal val="#ppt_x"/>
                                          </p:val>
                                        </p:tav>
                                      </p:tavLst>
                                    </p:anim>
                                    <p:anim calcmode="lin" valueType="num">
                                      <p:cBhvr additive="base">
                                        <p:cTn id="30" dur="1000" fill="hold"/>
                                        <p:tgtEl>
                                          <p:spTgt spid="5"/>
                                        </p:tgtEl>
                                        <p:attrNameLst>
                                          <p:attrName>ppt_y</p:attrName>
                                        </p:attrNameLst>
                                      </p:cBhvr>
                                      <p:tavLst>
                                        <p:tav tm="0">
                                          <p:val>
                                            <p:strVal val="1+#ppt_h/2"/>
                                          </p:val>
                                        </p:tav>
                                        <p:tav tm="100000">
                                          <p:val>
                                            <p:strVal val="#ppt_y"/>
                                          </p:val>
                                        </p:tav>
                                      </p:tavLst>
                                    </p:anim>
                                  </p:childTnLst>
                                </p:cTn>
                              </p:par>
                            </p:childTnLst>
                          </p:cTn>
                        </p:par>
                        <p:par>
                          <p:cTn id="31" fill="hold">
                            <p:stCondLst>
                              <p:cond delay="1000"/>
                            </p:stCondLst>
                            <p:childTnLst>
                              <p:par>
                                <p:cTn id="32" presetID="10" presetClass="entr" presetSubtype="0"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888510C-582B-23F5-2D44-7ED085FE009A}"/>
            </a:ext>
          </a:extLst>
        </p:cNvPr>
        <p:cNvGrpSpPr/>
        <p:nvPr/>
      </p:nvGrpSpPr>
      <p:grpSpPr>
        <a:xfrm>
          <a:off x="0" y="0"/>
          <a:ext cx="0" cy="0"/>
          <a:chOff x="0" y="0"/>
          <a:chExt cx="0" cy="0"/>
        </a:xfrm>
      </p:grpSpPr>
      <p:sp>
        <p:nvSpPr>
          <p:cNvPr id="15" name="Title 14">
            <a:extLst>
              <a:ext uri="{FF2B5EF4-FFF2-40B4-BE49-F238E27FC236}">
                <a16:creationId xmlns:a16="http://schemas.microsoft.com/office/drawing/2014/main" id="{28DB87E7-E79A-CC1C-2AE1-1D93D7EFDFEA}"/>
              </a:ext>
            </a:extLst>
          </p:cNvPr>
          <p:cNvSpPr>
            <a:spLocks noGrp="1"/>
          </p:cNvSpPr>
          <p:nvPr>
            <p:ph type="title"/>
          </p:nvPr>
        </p:nvSpPr>
        <p:spPr>
          <a:xfrm>
            <a:off x="558284" y="-1554918"/>
            <a:ext cx="10515600" cy="1325563"/>
          </a:xfrm>
        </p:spPr>
        <p:txBody>
          <a:bodyPr/>
          <a:lstStyle/>
          <a:p>
            <a:r>
              <a:rPr lang="en-US" dirty="0"/>
              <a:t>Arrival of the railway</a:t>
            </a:r>
          </a:p>
        </p:txBody>
      </p:sp>
      <p:sp>
        <p:nvSpPr>
          <p:cNvPr id="2" name="Slide Question">
            <a:extLst>
              <a:ext uri="{FF2B5EF4-FFF2-40B4-BE49-F238E27FC236}">
                <a16:creationId xmlns:a16="http://schemas.microsoft.com/office/drawing/2014/main" id="{269B951E-F63A-7DAD-5E75-121876BB3BE7}"/>
              </a:ext>
            </a:extLst>
          </p:cNvPr>
          <p:cNvSpPr txBox="1"/>
          <p:nvPr/>
        </p:nvSpPr>
        <p:spPr>
          <a:xfrm>
            <a:off x="0" y="-109023"/>
            <a:ext cx="6619461"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Lincoln change from a market town into an industrial centre?</a:t>
            </a:r>
          </a:p>
        </p:txBody>
      </p:sp>
      <p:sp>
        <p:nvSpPr>
          <p:cNvPr id="7" name="Title">
            <a:extLst>
              <a:ext uri="{FF2B5EF4-FFF2-40B4-BE49-F238E27FC236}">
                <a16:creationId xmlns:a16="http://schemas.microsoft.com/office/drawing/2014/main" id="{43C06D7B-E0B9-8CB3-D636-A6A6677572B1}"/>
              </a:ext>
            </a:extLst>
          </p:cNvPr>
          <p:cNvSpPr txBox="1">
            <a:spLocks/>
          </p:cNvSpPr>
          <p:nvPr/>
        </p:nvSpPr>
        <p:spPr>
          <a:xfrm>
            <a:off x="494269" y="433189"/>
            <a:ext cx="1064363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400" dirty="0">
                <a:ln w="12700">
                  <a:noFill/>
                </a:ln>
                <a:latin typeface="Superclarendon Rg" panose="02060605060000020003" pitchFamily="18" charset="77"/>
              </a:rPr>
              <a:t>Arrival of the Railway </a:t>
            </a:r>
          </a:p>
        </p:txBody>
      </p:sp>
      <p:sp>
        <p:nvSpPr>
          <p:cNvPr id="8" name="Text ">
            <a:extLst>
              <a:ext uri="{FF2B5EF4-FFF2-40B4-BE49-F238E27FC236}">
                <a16:creationId xmlns:a16="http://schemas.microsoft.com/office/drawing/2014/main" id="{82B7E248-8673-EA0D-63AE-C5CB38382577}"/>
              </a:ext>
            </a:extLst>
          </p:cNvPr>
          <p:cNvSpPr txBox="1"/>
          <p:nvPr/>
        </p:nvSpPr>
        <p:spPr>
          <a:xfrm>
            <a:off x="494269" y="1556596"/>
            <a:ext cx="4039631" cy="3744808"/>
          </a:xfrm>
          <a:prstGeom prst="rect">
            <a:avLst/>
          </a:prstGeom>
          <a:noFill/>
        </p:spPr>
        <p:txBody>
          <a:bodyPr wrap="square">
            <a:spAutoFit/>
          </a:bodyPr>
          <a:lstStyle/>
          <a:p>
            <a:pPr>
              <a:lnSpc>
                <a:spcPct val="150000"/>
              </a:lnSpc>
            </a:pPr>
            <a:r>
              <a:rPr lang="en-GB" sz="1600" dirty="0">
                <a:latin typeface="Comic Sans MS" panose="030F0702030302020204" pitchFamily="66" charset="0"/>
              </a:rPr>
              <a:t>Lincoln’s first railway station, St Marks Station, opened on 4th August 1846. </a:t>
            </a:r>
          </a:p>
          <a:p>
            <a:pPr>
              <a:lnSpc>
                <a:spcPct val="150000"/>
              </a:lnSpc>
            </a:pPr>
            <a:endParaRPr lang="en-GB" sz="1600" dirty="0">
              <a:latin typeface="Comic Sans MS" panose="030F0702030302020204" pitchFamily="66" charset="0"/>
            </a:endParaRPr>
          </a:p>
          <a:p>
            <a:pPr>
              <a:lnSpc>
                <a:spcPct val="150000"/>
              </a:lnSpc>
            </a:pPr>
            <a:r>
              <a:rPr lang="en-GB" sz="1600" dirty="0">
                <a:latin typeface="Comic Sans MS" panose="030F0702030302020204" pitchFamily="66" charset="0"/>
              </a:rPr>
              <a:t>Links to York, London and the Midlands slashed travel from days to hours. </a:t>
            </a:r>
          </a:p>
          <a:p>
            <a:pPr>
              <a:lnSpc>
                <a:spcPct val="150000"/>
              </a:lnSpc>
            </a:pPr>
            <a:endParaRPr lang="en-GB" sz="1600" dirty="0">
              <a:latin typeface="Comic Sans MS" panose="030F0702030302020204" pitchFamily="66" charset="0"/>
            </a:endParaRPr>
          </a:p>
          <a:p>
            <a:pPr>
              <a:lnSpc>
                <a:spcPct val="150000"/>
              </a:lnSpc>
            </a:pPr>
            <a:r>
              <a:rPr lang="en-GB" sz="1600" dirty="0">
                <a:latin typeface="Comic Sans MS" panose="030F0702030302020204" pitchFamily="66" charset="0"/>
              </a:rPr>
              <a:t>The railway brought not only goods and coal but also new workers and ideas, helping Lincoln to transform into an industrial hub.</a:t>
            </a:r>
          </a:p>
        </p:txBody>
      </p:sp>
      <p:grpSp>
        <p:nvGrpSpPr>
          <p:cNvPr id="5" name="Caption" descr="The entrance to St Marks Station which closed in 1985. &#10;">
            <a:extLst>
              <a:ext uri="{FF2B5EF4-FFF2-40B4-BE49-F238E27FC236}">
                <a16:creationId xmlns:a16="http://schemas.microsoft.com/office/drawing/2014/main" id="{E4E94A06-068E-334C-EB5A-B352AA7DA0F9}"/>
              </a:ext>
            </a:extLst>
          </p:cNvPr>
          <p:cNvGrpSpPr/>
          <p:nvPr/>
        </p:nvGrpSpPr>
        <p:grpSpPr>
          <a:xfrm>
            <a:off x="9590509" y="962023"/>
            <a:ext cx="2154981" cy="1358064"/>
            <a:chOff x="5215519" y="2422020"/>
            <a:chExt cx="2154981" cy="1358064"/>
          </a:xfrm>
        </p:grpSpPr>
        <p:pic>
          <p:nvPicPr>
            <p:cNvPr id="10" name="Picture 9">
              <a:extLst>
                <a:ext uri="{FF2B5EF4-FFF2-40B4-BE49-F238E27FC236}">
                  <a16:creationId xmlns:a16="http://schemas.microsoft.com/office/drawing/2014/main" id="{C2E87F8C-8D67-824D-6D43-2DCD00B20762}"/>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5400000" flipV="1">
              <a:off x="5164822" y="2556928"/>
              <a:ext cx="350267" cy="248874"/>
            </a:xfrm>
            <a:prstGeom prst="rect">
              <a:avLst/>
            </a:prstGeom>
          </p:spPr>
        </p:pic>
        <p:sp>
          <p:nvSpPr>
            <p:cNvPr id="11" name="TextBox 10">
              <a:extLst>
                <a:ext uri="{FF2B5EF4-FFF2-40B4-BE49-F238E27FC236}">
                  <a16:creationId xmlns:a16="http://schemas.microsoft.com/office/drawing/2014/main" id="{07AC748A-630B-EE7A-C7A9-6C1FE8EBB603}"/>
                </a:ext>
              </a:extLst>
            </p:cNvPr>
            <p:cNvSpPr txBox="1"/>
            <p:nvPr/>
          </p:nvSpPr>
          <p:spPr>
            <a:xfrm>
              <a:off x="5503600" y="2422020"/>
              <a:ext cx="1866900" cy="1358064"/>
            </a:xfrm>
            <a:prstGeom prst="rect">
              <a:avLst/>
            </a:prstGeom>
            <a:noFill/>
          </p:spPr>
          <p:txBody>
            <a:bodyPr wrap="square">
              <a:spAutoFit/>
            </a:bodyPr>
            <a:lstStyle/>
            <a:p>
              <a:pPr>
                <a:lnSpc>
                  <a:spcPct val="150000"/>
                </a:lnSpc>
              </a:pPr>
              <a:r>
                <a:rPr lang="en-GB" sz="1400" b="1" dirty="0">
                  <a:latin typeface="Comic Sans MS" panose="030F0702030302020204" pitchFamily="66" charset="0"/>
                </a:rPr>
                <a:t>The entrance to St Marks Station which closed in 1985. </a:t>
              </a:r>
            </a:p>
          </p:txBody>
        </p:sp>
      </p:grpSp>
      <p:sp>
        <p:nvSpPr>
          <p:cNvPr id="3" name="TextBox 2">
            <a:extLst>
              <a:ext uri="{FF2B5EF4-FFF2-40B4-BE49-F238E27FC236}">
                <a16:creationId xmlns:a16="http://schemas.microsoft.com/office/drawing/2014/main" id="{9FAD40EB-FC21-E546-FF14-B5E2B065921D}"/>
              </a:ext>
            </a:extLst>
          </p:cNvPr>
          <p:cNvSpPr txBox="1"/>
          <p:nvPr/>
        </p:nvSpPr>
        <p:spPr>
          <a:xfrm>
            <a:off x="5103056" y="6301700"/>
            <a:ext cx="3098800" cy="246221"/>
          </a:xfrm>
          <a:prstGeom prst="rect">
            <a:avLst/>
          </a:prstGeom>
          <a:noFill/>
        </p:spPr>
        <p:txBody>
          <a:bodyPr wrap="square">
            <a:spAutoFit/>
          </a:bodyPr>
          <a:lstStyle/>
          <a:p>
            <a:r>
              <a:rPr lang="en-GB" sz="1000" b="0" i="0" dirty="0">
                <a:solidFill>
                  <a:schemeClr val="bg2">
                    <a:lumMod val="90000"/>
                  </a:schemeClr>
                </a:solidFill>
                <a:effectLst/>
                <a:latin typeface="Nunito" panose="02000503000000000000" pitchFamily="2" charset="77"/>
              </a:rPr>
              <a:t>© Public Domain from Wikimedia Commons</a:t>
            </a:r>
            <a:endParaRPr lang="en-GB" sz="1000" dirty="0">
              <a:solidFill>
                <a:schemeClr val="bg2">
                  <a:lumMod val="90000"/>
                </a:schemeClr>
              </a:solidFill>
              <a:latin typeface="Nunito" panose="02000503000000000000" pitchFamily="2" charset="77"/>
            </a:endParaRPr>
          </a:p>
        </p:txBody>
      </p:sp>
      <p:pic>
        <p:nvPicPr>
          <p:cNvPr id="12" name="Picture 11">
            <a:extLst>
              <a:ext uri="{FF2B5EF4-FFF2-40B4-BE49-F238E27FC236}">
                <a16:creationId xmlns:a16="http://schemas.microsoft.com/office/drawing/2014/main" id="{AF470190-0030-6126-96D1-C3C6B643410E}"/>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256370" y="6179926"/>
            <a:ext cx="2225964" cy="444024"/>
          </a:xfrm>
          <a:prstGeom prst="rect">
            <a:avLst/>
          </a:prstGeom>
        </p:spPr>
      </p:pic>
      <p:sp>
        <p:nvSpPr>
          <p:cNvPr id="6" name="Rectangle 5" descr="A photograph of The entrance to St Marks Station which closed in 1985. It shows steps leading up to an old stone building with 8 pillars outside. &#10;">
            <a:extLst>
              <a:ext uri="{FF2B5EF4-FFF2-40B4-BE49-F238E27FC236}">
                <a16:creationId xmlns:a16="http://schemas.microsoft.com/office/drawing/2014/main" id="{560C21D8-47E6-A795-342A-8DF2221FF8E4}"/>
              </a:ext>
            </a:extLst>
          </p:cNvPr>
          <p:cNvSpPr/>
          <p:nvPr/>
        </p:nvSpPr>
        <p:spPr>
          <a:xfrm>
            <a:off x="4882101" y="874643"/>
            <a:ext cx="7028953" cy="574930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Logo">
            <a:extLst>
              <a:ext uri="{FF2B5EF4-FFF2-40B4-BE49-F238E27FC236}">
                <a16:creationId xmlns:a16="http://schemas.microsoft.com/office/drawing/2014/main" id="{EECEB294-5CE8-6D41-AF79-E8A09FEB25F0}"/>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822578" y="5558247"/>
            <a:ext cx="1369422" cy="1299753"/>
          </a:xfrm>
          <a:prstGeom prst="rect">
            <a:avLst/>
          </a:prstGeom>
        </p:spPr>
      </p:pic>
    </p:spTree>
    <p:extLst>
      <p:ext uri="{BB962C8B-B14F-4D97-AF65-F5344CB8AC3E}">
        <p14:creationId xmlns:p14="http://schemas.microsoft.com/office/powerpoint/2010/main" val="4091617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1000"/>
                                        <p:tgtEl>
                                          <p:spTgt spid="8">
                                            <p:txEl>
                                              <p:pRg st="0" end="0"/>
                                            </p:txEl>
                                          </p:spTgt>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1000"/>
                                        <p:tgtEl>
                                          <p:spTgt spid="8">
                                            <p:txEl>
                                              <p:pRg st="2" end="2"/>
                                            </p:txEl>
                                          </p:spTgt>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Effect transition="in" filter="fade">
                                      <p:cBhvr>
                                        <p:cTn id="19" dur="10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EE9346C-B98E-5FA8-E4C4-9E7837C2A6E2}"/>
            </a:ext>
          </a:extLst>
        </p:cNvPr>
        <p:cNvGrpSpPr/>
        <p:nvPr/>
      </p:nvGrpSpPr>
      <p:grpSpPr>
        <a:xfrm>
          <a:off x="0" y="0"/>
          <a:ext cx="0" cy="0"/>
          <a:chOff x="0" y="0"/>
          <a:chExt cx="0" cy="0"/>
        </a:xfrm>
      </p:grpSpPr>
      <p:sp>
        <p:nvSpPr>
          <p:cNvPr id="24" name="Title 23">
            <a:extLst>
              <a:ext uri="{FF2B5EF4-FFF2-40B4-BE49-F238E27FC236}">
                <a16:creationId xmlns:a16="http://schemas.microsoft.com/office/drawing/2014/main" id="{867B3DF7-CE23-9B31-0E09-74826DD0154D}"/>
              </a:ext>
            </a:extLst>
          </p:cNvPr>
          <p:cNvSpPr>
            <a:spLocks noGrp="1"/>
          </p:cNvSpPr>
          <p:nvPr>
            <p:ph type="title"/>
          </p:nvPr>
        </p:nvSpPr>
        <p:spPr>
          <a:xfrm>
            <a:off x="490603" y="-1494932"/>
            <a:ext cx="10515600" cy="1325563"/>
          </a:xfrm>
        </p:spPr>
        <p:txBody>
          <a:bodyPr/>
          <a:lstStyle/>
          <a:p>
            <a:r>
              <a:rPr lang="en-US" dirty="0"/>
              <a:t>Birth of heavy engineering</a:t>
            </a:r>
          </a:p>
        </p:txBody>
      </p:sp>
      <p:sp>
        <p:nvSpPr>
          <p:cNvPr id="2" name="Slide Question">
            <a:extLst>
              <a:ext uri="{FF2B5EF4-FFF2-40B4-BE49-F238E27FC236}">
                <a16:creationId xmlns:a16="http://schemas.microsoft.com/office/drawing/2014/main" id="{145F1D0F-A1FD-92CA-E6E3-3B5C8E6A8E1A}"/>
              </a:ext>
            </a:extLst>
          </p:cNvPr>
          <p:cNvSpPr txBox="1"/>
          <p:nvPr/>
        </p:nvSpPr>
        <p:spPr>
          <a:xfrm>
            <a:off x="0" y="-109023"/>
            <a:ext cx="6619461"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Lincoln change from a market town into an industrial centre?</a:t>
            </a:r>
          </a:p>
        </p:txBody>
      </p:sp>
      <p:sp>
        <p:nvSpPr>
          <p:cNvPr id="7" name="Title">
            <a:extLst>
              <a:ext uri="{FF2B5EF4-FFF2-40B4-BE49-F238E27FC236}">
                <a16:creationId xmlns:a16="http://schemas.microsoft.com/office/drawing/2014/main" id="{C5BFE4A0-86F0-1BE8-0B36-6910BFC88161}"/>
              </a:ext>
            </a:extLst>
          </p:cNvPr>
          <p:cNvSpPr txBox="1">
            <a:spLocks/>
          </p:cNvSpPr>
          <p:nvPr/>
        </p:nvSpPr>
        <p:spPr>
          <a:xfrm>
            <a:off x="330201" y="328758"/>
            <a:ext cx="9831070" cy="71173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dirty="0">
                <a:ln w="12700">
                  <a:noFill/>
                </a:ln>
                <a:latin typeface="Superclarendon Rg" panose="02060605060000020003" pitchFamily="18" charset="77"/>
              </a:rPr>
              <a:t>Birth of Heavy Engineering </a:t>
            </a:r>
          </a:p>
        </p:txBody>
      </p:sp>
      <p:grpSp>
        <p:nvGrpSpPr>
          <p:cNvPr id="23" name="Group 22" descr="Clayton &amp; Shuttleworth's Iron Works in 1869.&#10;">
            <a:extLst>
              <a:ext uri="{FF2B5EF4-FFF2-40B4-BE49-F238E27FC236}">
                <a16:creationId xmlns:a16="http://schemas.microsoft.com/office/drawing/2014/main" id="{FDD52FD6-1443-4A14-5D2D-DCD11AEC9164}"/>
              </a:ext>
            </a:extLst>
          </p:cNvPr>
          <p:cNvGrpSpPr/>
          <p:nvPr/>
        </p:nvGrpSpPr>
        <p:grpSpPr>
          <a:xfrm>
            <a:off x="430702" y="1130863"/>
            <a:ext cx="5459902" cy="527881"/>
            <a:chOff x="579779" y="5831241"/>
            <a:chExt cx="5459902" cy="527881"/>
          </a:xfrm>
        </p:grpSpPr>
        <p:sp>
          <p:nvSpPr>
            <p:cNvPr id="14" name="Rectangle 13">
              <a:extLst>
                <a:ext uri="{FF2B5EF4-FFF2-40B4-BE49-F238E27FC236}">
                  <a16:creationId xmlns:a16="http://schemas.microsoft.com/office/drawing/2014/main" id="{79ACA7B7-BD0D-1713-D2CB-3A89146022C4}"/>
                </a:ext>
              </a:extLst>
            </p:cNvPr>
            <p:cNvSpPr/>
            <p:nvPr/>
          </p:nvSpPr>
          <p:spPr>
            <a:xfrm>
              <a:off x="579779" y="5836980"/>
              <a:ext cx="5384800" cy="522142"/>
            </a:xfrm>
            <a:prstGeom prst="rect">
              <a:avLst/>
            </a:prstGeom>
            <a:solidFill>
              <a:srgbClr val="554647">
                <a:alpha val="71300"/>
              </a:srgbClr>
            </a:solidFill>
            <a:ln>
              <a:noFill/>
            </a:ln>
            <a:effectLst>
              <a:softEdge rad="127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6DF6B8E-0979-D8B2-E636-627E9DEDE8CC}"/>
                </a:ext>
              </a:extLst>
            </p:cNvPr>
            <p:cNvSpPr txBox="1"/>
            <p:nvPr/>
          </p:nvSpPr>
          <p:spPr>
            <a:xfrm>
              <a:off x="982580" y="5878257"/>
              <a:ext cx="5057101" cy="388568"/>
            </a:xfrm>
            <a:prstGeom prst="rect">
              <a:avLst/>
            </a:prstGeom>
            <a:noFill/>
          </p:spPr>
          <p:txBody>
            <a:bodyPr wrap="square">
              <a:spAutoFit/>
            </a:bodyPr>
            <a:lstStyle/>
            <a:p>
              <a:pPr>
                <a:lnSpc>
                  <a:spcPct val="150000"/>
                </a:lnSpc>
              </a:pPr>
              <a:r>
                <a:rPr lang="en-GB" sz="1400" b="1" dirty="0">
                  <a:solidFill>
                    <a:schemeClr val="bg1"/>
                  </a:solidFill>
                  <a:latin typeface="Comic Sans MS" panose="030F0702030302020204" pitchFamily="66" charset="0"/>
                </a:rPr>
                <a:t>Clayton &amp; Shuttleworth's Iron Works in 1869.</a:t>
              </a:r>
            </a:p>
          </p:txBody>
        </p:sp>
        <p:pic>
          <p:nvPicPr>
            <p:cNvPr id="18" name="Picture 17" descr="A white drop of water&#10;&#10;Description automatically generated">
              <a:extLst>
                <a:ext uri="{FF2B5EF4-FFF2-40B4-BE49-F238E27FC236}">
                  <a16:creationId xmlns:a16="http://schemas.microsoft.com/office/drawing/2014/main" id="{B8E5C2D4-5446-9065-6B9F-38B65D9B68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5400000">
              <a:off x="569830" y="5901091"/>
              <a:ext cx="482600" cy="342900"/>
            </a:xfrm>
            <a:prstGeom prst="rect">
              <a:avLst/>
            </a:prstGeom>
          </p:spPr>
        </p:pic>
      </p:grpSp>
      <p:sp>
        <p:nvSpPr>
          <p:cNvPr id="3" name="TextBox 2">
            <a:extLst>
              <a:ext uri="{FF2B5EF4-FFF2-40B4-BE49-F238E27FC236}">
                <a16:creationId xmlns:a16="http://schemas.microsoft.com/office/drawing/2014/main" id="{EE2546BC-252F-1E5D-856F-43624B12A3BE}"/>
              </a:ext>
            </a:extLst>
          </p:cNvPr>
          <p:cNvSpPr txBox="1"/>
          <p:nvPr/>
        </p:nvSpPr>
        <p:spPr>
          <a:xfrm rot="5400000">
            <a:off x="10988323" y="874356"/>
            <a:ext cx="1500732" cy="246221"/>
          </a:xfrm>
          <a:prstGeom prst="rect">
            <a:avLst/>
          </a:prstGeom>
          <a:noFill/>
        </p:spPr>
        <p:txBody>
          <a:bodyPr wrap="none" rtlCol="0">
            <a:spAutoFit/>
          </a:bodyPr>
          <a:lstStyle/>
          <a:p>
            <a:r>
              <a:rPr lang="en-GB" sz="1000" dirty="0">
                <a:solidFill>
                  <a:schemeClr val="bg2">
                    <a:lumMod val="25000"/>
                  </a:schemeClr>
                </a:solidFill>
                <a:latin typeface="Nunito" panose="02000503000000000000" pitchFamily="2" charset="77"/>
              </a:rPr>
              <a:t>© </a:t>
            </a:r>
            <a:r>
              <a:rPr lang="en-GB" sz="1000" dirty="0" err="1">
                <a:solidFill>
                  <a:schemeClr val="bg2">
                    <a:lumMod val="25000"/>
                  </a:schemeClr>
                </a:solidFill>
                <a:latin typeface="Nunito" panose="02000503000000000000" pitchFamily="2" charset="77"/>
              </a:rPr>
              <a:t>Alamy</a:t>
            </a:r>
            <a:r>
              <a:rPr lang="en-GB" sz="1000" dirty="0">
                <a:solidFill>
                  <a:schemeClr val="bg2">
                    <a:lumMod val="25000"/>
                  </a:schemeClr>
                </a:solidFill>
                <a:latin typeface="Nunito" panose="02000503000000000000" pitchFamily="2" charset="77"/>
              </a:rPr>
              <a:t> ref: W2RYRB</a:t>
            </a:r>
          </a:p>
        </p:txBody>
      </p:sp>
      <p:sp>
        <p:nvSpPr>
          <p:cNvPr id="13" name="Text box">
            <a:extLst>
              <a:ext uri="{FF2B5EF4-FFF2-40B4-BE49-F238E27FC236}">
                <a16:creationId xmlns:a16="http://schemas.microsoft.com/office/drawing/2014/main" id="{AEE4A05D-1CCD-4F46-EBF8-5FB8E7772E42}"/>
              </a:ext>
              <a:ext uri="{C183D7F6-B498-43B3-948B-1728B52AA6E4}">
                <adec:decorative xmlns:adec="http://schemas.microsoft.com/office/drawing/2017/decorative" val="1"/>
              </a:ext>
            </a:extLst>
          </p:cNvPr>
          <p:cNvSpPr/>
          <p:nvPr/>
        </p:nvSpPr>
        <p:spPr>
          <a:xfrm>
            <a:off x="425450" y="1899101"/>
            <a:ext cx="4487272" cy="4029871"/>
          </a:xfrm>
          <a:prstGeom prst="rect">
            <a:avLst/>
          </a:prstGeom>
          <a:solidFill>
            <a:schemeClr val="bg1">
              <a:alpha val="90057"/>
            </a:schemeClr>
          </a:solidFill>
          <a:ln w="28575">
            <a:solidFill>
              <a:schemeClr val="tx1"/>
            </a:solidFill>
          </a:ln>
          <a:effectLst>
            <a:glow rad="63500">
              <a:schemeClr val="accent3">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lIns="216000" tIns="36000" rIns="72000" bIns="72000" rtlCol="0" anchor="ctr"/>
          <a:lstStyle/>
          <a:p>
            <a:pPr>
              <a:lnSpc>
                <a:spcPct val="150000"/>
              </a:lnSpc>
            </a:pPr>
            <a:r>
              <a:rPr lang="en-GB" sz="1500" dirty="0">
                <a:solidFill>
                  <a:schemeClr val="tx1"/>
                </a:solidFill>
                <a:latin typeface="Comic Sans MS" panose="030F0702030302020204" pitchFamily="66" charset="0"/>
              </a:rPr>
              <a:t>In 1842, Clayton &amp; Shuttleworth opened an ironworks to build steam engines and agricultural machines. During the 1850s, Ruston’s, Proctor’s and William Foster &amp; Co followed suit. These firms originally supplied farmers but soon diversified into locomotives, steam shovels and mining equipment, establishing Lincoln’s reputation for heavy engineering.</a:t>
            </a:r>
          </a:p>
        </p:txBody>
      </p:sp>
      <p:pic>
        <p:nvPicPr>
          <p:cNvPr id="21" name="Picture 20">
            <a:extLst>
              <a:ext uri="{FF2B5EF4-FFF2-40B4-BE49-F238E27FC236}">
                <a16:creationId xmlns:a16="http://schemas.microsoft.com/office/drawing/2014/main" id="{62E3908A-85D3-3E9F-5AB5-AC780FFF248F}"/>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25450" y="6159620"/>
            <a:ext cx="2197100" cy="368300"/>
          </a:xfrm>
          <a:prstGeom prst="rect">
            <a:avLst/>
          </a:prstGeom>
        </p:spPr>
      </p:pic>
      <p:sp>
        <p:nvSpPr>
          <p:cNvPr id="5" name="Rectangle 4" descr="An old illustration of Clayton &amp; Shuttleworth's Iron Works in 1869.&#10;">
            <a:extLst>
              <a:ext uri="{FF2B5EF4-FFF2-40B4-BE49-F238E27FC236}">
                <a16:creationId xmlns:a16="http://schemas.microsoft.com/office/drawing/2014/main" id="{02745F98-AFA8-081D-C6EE-57DC0719F9E0}"/>
              </a:ext>
            </a:extLst>
          </p:cNvPr>
          <p:cNvSpPr/>
          <p:nvPr/>
        </p:nvSpPr>
        <p:spPr>
          <a:xfrm>
            <a:off x="330201" y="247100"/>
            <a:ext cx="11596756" cy="638428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Logo">
            <a:extLst>
              <a:ext uri="{FF2B5EF4-FFF2-40B4-BE49-F238E27FC236}">
                <a16:creationId xmlns:a16="http://schemas.microsoft.com/office/drawing/2014/main" id="{9944165E-A648-E6AF-458A-9549EBF82A62}"/>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822577" y="5558245"/>
            <a:ext cx="1369422" cy="1299753"/>
          </a:xfrm>
          <a:prstGeom prst="rect">
            <a:avLst/>
          </a:prstGeom>
        </p:spPr>
      </p:pic>
    </p:spTree>
    <p:extLst>
      <p:ext uri="{BB962C8B-B14F-4D97-AF65-F5344CB8AC3E}">
        <p14:creationId xmlns:p14="http://schemas.microsoft.com/office/powerpoint/2010/main" val="1682197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2" presetClass="entr" presetSubtype="8" decel="5000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000" fill="hold"/>
                                        <p:tgtEl>
                                          <p:spTgt spid="13"/>
                                        </p:tgtEl>
                                        <p:attrNameLst>
                                          <p:attrName>ppt_x</p:attrName>
                                        </p:attrNameLst>
                                      </p:cBhvr>
                                      <p:tavLst>
                                        <p:tav tm="0">
                                          <p:val>
                                            <p:strVal val="0-#ppt_w/2"/>
                                          </p:val>
                                        </p:tav>
                                        <p:tav tm="100000">
                                          <p:val>
                                            <p:strVal val="#ppt_x"/>
                                          </p:val>
                                        </p:tav>
                                      </p:tavLst>
                                    </p:anim>
                                    <p:anim calcmode="lin" valueType="num">
                                      <p:cBhvr additive="base">
                                        <p:cTn id="12" dur="10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A97F9D0-3FB7-F7E2-44E2-E41CB99FF085}"/>
            </a:ext>
          </a:extLst>
        </p:cNvPr>
        <p:cNvGrpSpPr/>
        <p:nvPr/>
      </p:nvGrpSpPr>
      <p:grpSpPr>
        <a:xfrm>
          <a:off x="0" y="0"/>
          <a:ext cx="0" cy="0"/>
          <a:chOff x="0" y="0"/>
          <a:chExt cx="0" cy="0"/>
        </a:xfrm>
      </p:grpSpPr>
      <p:sp>
        <p:nvSpPr>
          <p:cNvPr id="24" name="Title 23">
            <a:extLst>
              <a:ext uri="{FF2B5EF4-FFF2-40B4-BE49-F238E27FC236}">
                <a16:creationId xmlns:a16="http://schemas.microsoft.com/office/drawing/2014/main" id="{B7AF9143-763D-44F0-4C0F-83A1E6E28A32}"/>
              </a:ext>
            </a:extLst>
          </p:cNvPr>
          <p:cNvSpPr>
            <a:spLocks noGrp="1"/>
          </p:cNvSpPr>
          <p:nvPr>
            <p:ph type="title"/>
          </p:nvPr>
        </p:nvSpPr>
        <p:spPr>
          <a:xfrm>
            <a:off x="838200" y="-1472795"/>
            <a:ext cx="10515600" cy="1325563"/>
          </a:xfrm>
        </p:spPr>
        <p:txBody>
          <a:bodyPr/>
          <a:lstStyle/>
          <a:p>
            <a:r>
              <a:rPr lang="en-US" dirty="0"/>
              <a:t>Urban growth and challenges</a:t>
            </a:r>
          </a:p>
        </p:txBody>
      </p:sp>
      <p:sp>
        <p:nvSpPr>
          <p:cNvPr id="2" name="Slide Question">
            <a:extLst>
              <a:ext uri="{FF2B5EF4-FFF2-40B4-BE49-F238E27FC236}">
                <a16:creationId xmlns:a16="http://schemas.microsoft.com/office/drawing/2014/main" id="{1791A921-2788-F70A-B089-8D4DF3E6F046}"/>
              </a:ext>
            </a:extLst>
          </p:cNvPr>
          <p:cNvSpPr txBox="1"/>
          <p:nvPr/>
        </p:nvSpPr>
        <p:spPr>
          <a:xfrm>
            <a:off x="0" y="-109023"/>
            <a:ext cx="6619461"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Lincoln change from a market town into an industrial centre?</a:t>
            </a:r>
          </a:p>
        </p:txBody>
      </p:sp>
      <p:pic>
        <p:nvPicPr>
          <p:cNvPr id="21" name="Logo">
            <a:extLst>
              <a:ext uri="{FF2B5EF4-FFF2-40B4-BE49-F238E27FC236}">
                <a16:creationId xmlns:a16="http://schemas.microsoft.com/office/drawing/2014/main" id="{179F83B5-122F-DFCD-F6E0-DE332EA633F5}"/>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886738" y="1"/>
            <a:ext cx="1305261" cy="1238856"/>
          </a:xfrm>
          <a:prstGeom prst="rect">
            <a:avLst/>
          </a:prstGeom>
        </p:spPr>
      </p:pic>
      <p:sp>
        <p:nvSpPr>
          <p:cNvPr id="7" name="Title">
            <a:extLst>
              <a:ext uri="{FF2B5EF4-FFF2-40B4-BE49-F238E27FC236}">
                <a16:creationId xmlns:a16="http://schemas.microsoft.com/office/drawing/2014/main" id="{0C0E7D00-3E0A-BFAA-858D-8C44E6F37FD4}"/>
              </a:ext>
            </a:extLst>
          </p:cNvPr>
          <p:cNvSpPr txBox="1">
            <a:spLocks/>
          </p:cNvSpPr>
          <p:nvPr/>
        </p:nvSpPr>
        <p:spPr>
          <a:xfrm>
            <a:off x="357950" y="355707"/>
            <a:ext cx="11207920" cy="74841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00000"/>
              </a:lnSpc>
            </a:pPr>
            <a:r>
              <a:rPr lang="en-GB" sz="4600" dirty="0">
                <a:ln w="12700">
                  <a:noFill/>
                </a:ln>
                <a:latin typeface="Superclarendon Rg" panose="02060605060000020003" pitchFamily="18" charset="77"/>
              </a:rPr>
              <a:t>Urban Growth and Challenges</a:t>
            </a:r>
          </a:p>
        </p:txBody>
      </p:sp>
      <p:grpSp>
        <p:nvGrpSpPr>
          <p:cNvPr id="23" name="Group 22" descr="A black and white photo of the Ruston and Hornsby Works and view over the city, Lincoln, from the west, 1926.&#10;">
            <a:extLst>
              <a:ext uri="{FF2B5EF4-FFF2-40B4-BE49-F238E27FC236}">
                <a16:creationId xmlns:a16="http://schemas.microsoft.com/office/drawing/2014/main" id="{D3B209E5-2BC8-D156-5BBB-5256E8905A87}"/>
              </a:ext>
            </a:extLst>
          </p:cNvPr>
          <p:cNvGrpSpPr/>
          <p:nvPr/>
        </p:nvGrpSpPr>
        <p:grpSpPr>
          <a:xfrm>
            <a:off x="491874" y="1283046"/>
            <a:ext cx="5774588" cy="5128685"/>
            <a:chOff x="491874" y="1283046"/>
            <a:chExt cx="5774588" cy="5128685"/>
          </a:xfrm>
        </p:grpSpPr>
        <p:grpSp>
          <p:nvGrpSpPr>
            <p:cNvPr id="12" name="Caption">
              <a:extLst>
                <a:ext uri="{FF2B5EF4-FFF2-40B4-BE49-F238E27FC236}">
                  <a16:creationId xmlns:a16="http://schemas.microsoft.com/office/drawing/2014/main" id="{EE783577-A5FA-9A96-748B-ADBBE50597E0}"/>
                </a:ext>
              </a:extLst>
            </p:cNvPr>
            <p:cNvGrpSpPr/>
            <p:nvPr/>
          </p:nvGrpSpPr>
          <p:grpSpPr>
            <a:xfrm>
              <a:off x="491874" y="5699998"/>
              <a:ext cx="5774588" cy="711733"/>
              <a:chOff x="5215519" y="2422020"/>
              <a:chExt cx="5774588" cy="711733"/>
            </a:xfrm>
          </p:grpSpPr>
          <p:pic>
            <p:nvPicPr>
              <p:cNvPr id="13" name="Picture 12">
                <a:extLst>
                  <a:ext uri="{FF2B5EF4-FFF2-40B4-BE49-F238E27FC236}">
                    <a16:creationId xmlns:a16="http://schemas.microsoft.com/office/drawing/2014/main" id="{B5057A62-473B-16DF-0A00-3E76F90B6B74}"/>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5164822" y="2556928"/>
                <a:ext cx="350267" cy="248874"/>
              </a:xfrm>
              <a:prstGeom prst="rect">
                <a:avLst/>
              </a:prstGeom>
            </p:spPr>
          </p:pic>
          <p:sp>
            <p:nvSpPr>
              <p:cNvPr id="14" name="TextBox 13">
                <a:extLst>
                  <a:ext uri="{FF2B5EF4-FFF2-40B4-BE49-F238E27FC236}">
                    <a16:creationId xmlns:a16="http://schemas.microsoft.com/office/drawing/2014/main" id="{FA8515D6-4BBB-6E50-AEC8-9D8DFD2CDB71}"/>
                  </a:ext>
                </a:extLst>
              </p:cNvPr>
              <p:cNvSpPr txBox="1"/>
              <p:nvPr/>
            </p:nvSpPr>
            <p:spPr>
              <a:xfrm>
                <a:off x="5503600" y="2422020"/>
                <a:ext cx="5486507" cy="711733"/>
              </a:xfrm>
              <a:prstGeom prst="rect">
                <a:avLst/>
              </a:prstGeom>
              <a:noFill/>
            </p:spPr>
            <p:txBody>
              <a:bodyPr wrap="square">
                <a:spAutoFit/>
              </a:bodyPr>
              <a:lstStyle/>
              <a:p>
                <a:pPr>
                  <a:lnSpc>
                    <a:spcPct val="150000"/>
                  </a:lnSpc>
                </a:pPr>
                <a:r>
                  <a:rPr lang="en-GB" sz="1400" b="1" dirty="0">
                    <a:latin typeface="Comic Sans MS" panose="030F0702030302020204" pitchFamily="66" charset="0"/>
                  </a:rPr>
                  <a:t>The Ruston and Hornsby Works and view over the city, Lincoln, from the west, 1926.</a:t>
                </a:r>
              </a:p>
            </p:txBody>
          </p:sp>
        </p:grpSp>
        <p:grpSp>
          <p:nvGrpSpPr>
            <p:cNvPr id="20" name="Group 19">
              <a:extLst>
                <a:ext uri="{FF2B5EF4-FFF2-40B4-BE49-F238E27FC236}">
                  <a16:creationId xmlns:a16="http://schemas.microsoft.com/office/drawing/2014/main" id="{7A3C4C81-85D4-F5BA-F49E-E0468F60AEDC}"/>
                </a:ext>
              </a:extLst>
            </p:cNvPr>
            <p:cNvGrpSpPr/>
            <p:nvPr/>
          </p:nvGrpSpPr>
          <p:grpSpPr>
            <a:xfrm>
              <a:off x="609493" y="1283046"/>
              <a:ext cx="5486507" cy="4291907"/>
              <a:chOff x="5798265" y="1192717"/>
              <a:chExt cx="5486507" cy="4291907"/>
            </a:xfrm>
          </p:grpSpPr>
          <p:pic>
            <p:nvPicPr>
              <p:cNvPr id="19" name="Picture 18">
                <a:extLst>
                  <a:ext uri="{FF2B5EF4-FFF2-40B4-BE49-F238E27FC236}">
                    <a16:creationId xmlns:a16="http://schemas.microsoft.com/office/drawing/2014/main" id="{A71188DC-F295-EAEF-F6A7-93F4F508505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798265" y="1196320"/>
                <a:ext cx="5486507" cy="4288304"/>
              </a:xfrm>
              <a:prstGeom prst="rect">
                <a:avLst/>
              </a:prstGeom>
              <a:ln w="25400">
                <a:solidFill>
                  <a:schemeClr val="tx1"/>
                </a:solidFill>
              </a:ln>
            </p:spPr>
          </p:pic>
          <p:sp>
            <p:nvSpPr>
              <p:cNvPr id="11" name="TextBox 10">
                <a:extLst>
                  <a:ext uri="{FF2B5EF4-FFF2-40B4-BE49-F238E27FC236}">
                    <a16:creationId xmlns:a16="http://schemas.microsoft.com/office/drawing/2014/main" id="{607C2C56-8615-2C56-E775-4187800A4BE2}"/>
                  </a:ext>
                </a:extLst>
              </p:cNvPr>
              <p:cNvSpPr txBox="1"/>
              <p:nvPr/>
            </p:nvSpPr>
            <p:spPr>
              <a:xfrm>
                <a:off x="9222989" y="1192717"/>
                <a:ext cx="2061783" cy="230832"/>
              </a:xfrm>
              <a:prstGeom prst="rect">
                <a:avLst/>
              </a:prstGeom>
              <a:noFill/>
            </p:spPr>
            <p:txBody>
              <a:bodyPr wrap="none" rtlCol="0">
                <a:spAutoFit/>
              </a:bodyPr>
              <a:lstStyle/>
              <a:p>
                <a:r>
                  <a:rPr lang="en-GB" sz="900" dirty="0">
                    <a:solidFill>
                      <a:schemeClr val="bg2">
                        <a:lumMod val="75000"/>
                      </a:schemeClr>
                    </a:solidFill>
                    <a:latin typeface="Nunito" panose="02000503000000000000" pitchFamily="2" charset="77"/>
                  </a:rPr>
                  <a:t>© Historic England ref: EPW016203</a:t>
                </a:r>
              </a:p>
            </p:txBody>
          </p:sp>
        </p:grpSp>
      </p:grpSp>
      <p:sp>
        <p:nvSpPr>
          <p:cNvPr id="8" name="Text ">
            <a:extLst>
              <a:ext uri="{FF2B5EF4-FFF2-40B4-BE49-F238E27FC236}">
                <a16:creationId xmlns:a16="http://schemas.microsoft.com/office/drawing/2014/main" id="{84106BE3-9A10-04A2-85F2-80514DA61C16}"/>
              </a:ext>
            </a:extLst>
          </p:cNvPr>
          <p:cNvSpPr txBox="1"/>
          <p:nvPr/>
        </p:nvSpPr>
        <p:spPr>
          <a:xfrm>
            <a:off x="6445636" y="1529657"/>
            <a:ext cx="5120234" cy="3744808"/>
          </a:xfrm>
          <a:prstGeom prst="rect">
            <a:avLst/>
          </a:prstGeom>
          <a:noFill/>
        </p:spPr>
        <p:txBody>
          <a:bodyPr wrap="square">
            <a:spAutoFit/>
          </a:bodyPr>
          <a:lstStyle/>
          <a:p>
            <a:pPr>
              <a:lnSpc>
                <a:spcPct val="150000"/>
              </a:lnSpc>
            </a:pPr>
            <a:r>
              <a:rPr lang="en-GB" sz="1600" dirty="0">
                <a:latin typeface="Comic Sans MS" panose="030F0702030302020204" pitchFamily="66" charset="0"/>
              </a:rPr>
              <a:t>By 1900, Lincoln’s population had surged to over fifty thousand. Housing sprang up in parishes like St Swithin’s and St Peter at </a:t>
            </a:r>
            <a:r>
              <a:rPr lang="en-GB" sz="1600" dirty="0" err="1">
                <a:latin typeface="Comic Sans MS" panose="030F0702030302020204" pitchFamily="66" charset="0"/>
              </a:rPr>
              <a:t>Gowts</a:t>
            </a:r>
            <a:r>
              <a:rPr lang="en-GB" sz="1600" dirty="0">
                <a:latin typeface="Comic Sans MS" panose="030F0702030302020204" pitchFamily="66" charset="0"/>
              </a:rPr>
              <a:t>, doubling their numbers. </a:t>
            </a:r>
          </a:p>
          <a:p>
            <a:pPr>
              <a:lnSpc>
                <a:spcPct val="150000"/>
              </a:lnSpc>
            </a:pPr>
            <a:endParaRPr lang="en-GB" sz="1600" dirty="0">
              <a:latin typeface="Comic Sans MS" panose="030F0702030302020204" pitchFamily="66" charset="0"/>
            </a:endParaRPr>
          </a:p>
          <a:p>
            <a:pPr>
              <a:lnSpc>
                <a:spcPct val="150000"/>
              </a:lnSpc>
            </a:pPr>
            <a:r>
              <a:rPr lang="en-GB" sz="1600" dirty="0">
                <a:latin typeface="Comic Sans MS" panose="030F0702030302020204" pitchFamily="66" charset="0"/>
              </a:rPr>
              <a:t>Workshops and factories crowded narrow streets, straining water supplies and sanitation. Town planners and civic leaders began to build sewers, waterworks and public parks to improve living conditions. </a:t>
            </a:r>
          </a:p>
        </p:txBody>
      </p:sp>
      <p:pic>
        <p:nvPicPr>
          <p:cNvPr id="22" name="Picture 21">
            <a:extLst>
              <a:ext uri="{FF2B5EF4-FFF2-40B4-BE49-F238E27FC236}">
                <a16:creationId xmlns:a16="http://schemas.microsoft.com/office/drawing/2014/main" id="{56CAB85E-D2AE-9DBE-DB46-3D58788CA378}"/>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9675091" y="6174905"/>
            <a:ext cx="2225964" cy="444024"/>
          </a:xfrm>
          <a:prstGeom prst="rect">
            <a:avLst/>
          </a:prstGeom>
        </p:spPr>
      </p:pic>
    </p:spTree>
    <p:extLst>
      <p:ext uri="{BB962C8B-B14F-4D97-AF65-F5344CB8AC3E}">
        <p14:creationId xmlns:p14="http://schemas.microsoft.com/office/powerpoint/2010/main" val="3132163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down)">
                                      <p:cBhvr>
                                        <p:cTn id="11" dur="1000"/>
                                        <p:tgtEl>
                                          <p:spTgt spid="23"/>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1000"/>
                                        <p:tgtEl>
                                          <p:spTgt spid="8">
                                            <p:txEl>
                                              <p:pRg st="0" end="0"/>
                                            </p:txEl>
                                          </p:spTgt>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fade">
                                      <p:cBhvr>
                                        <p:cTn id="19" dur="10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815</TotalTime>
  <Words>2652</Words>
  <Application>Microsoft Office PowerPoint</Application>
  <PresentationFormat>Widescreen</PresentationFormat>
  <Paragraphs>245</Paragraphs>
  <Slides>28</Slides>
  <Notes>28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28</vt:i4>
      </vt:variant>
    </vt:vector>
  </HeadingPairs>
  <TitlesOfParts>
    <vt:vector size="36" baseType="lpstr">
      <vt:lpstr>Comic Sans MS</vt:lpstr>
      <vt:lpstr>Nunito</vt:lpstr>
      <vt:lpstr>Calibri Light</vt:lpstr>
      <vt:lpstr>Superclarendon Rg</vt:lpstr>
      <vt:lpstr>Aptos</vt:lpstr>
      <vt:lpstr>Calibri</vt:lpstr>
      <vt:lpstr>Arial</vt:lpstr>
      <vt:lpstr>Office Theme</vt:lpstr>
      <vt:lpstr>Main Title</vt:lpstr>
      <vt:lpstr>Questions</vt:lpstr>
      <vt:lpstr>Lincoln before industry</vt:lpstr>
      <vt:lpstr>The Agricultural Revolution</vt:lpstr>
      <vt:lpstr>Turnpike roads transform travel</vt:lpstr>
      <vt:lpstr>Canals and the river witham</vt:lpstr>
      <vt:lpstr>Arrival of the railway</vt:lpstr>
      <vt:lpstr>Birth of heavy engineering</vt:lpstr>
      <vt:lpstr>Urban growth and challenges</vt:lpstr>
      <vt:lpstr>Lincoln Workhouse</vt:lpstr>
      <vt:lpstr>World War 1</vt:lpstr>
      <vt:lpstr>What was world war 1?</vt:lpstr>
      <vt:lpstr>Get involved</vt:lpstr>
      <vt:lpstr>World War 1 begins</vt:lpstr>
      <vt:lpstr>The invention of the tank</vt:lpstr>
      <vt:lpstr>Women in war effort</vt:lpstr>
      <vt:lpstr>Hospitals and home front</vt:lpstr>
      <vt:lpstr>Zeppelin raids</vt:lpstr>
      <vt:lpstr>Memorials </vt:lpstr>
      <vt:lpstr>Between the wars</vt:lpstr>
      <vt:lpstr>A new war</vt:lpstr>
      <vt:lpstr>Alliances</vt:lpstr>
      <vt:lpstr>World War 2 begins </vt:lpstr>
      <vt:lpstr>World War 2 and evacuation</vt:lpstr>
      <vt:lpstr>Bombing Raids of 1940-41</vt:lpstr>
      <vt:lpstr>War production</vt:lpstr>
      <vt:lpstr>Bomber County and Commemoration</vt:lpstr>
      <vt:lpstr>Lincoln since 1945</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94</cp:revision>
  <dcterms:created xsi:type="dcterms:W3CDTF">2022-12-09T08:02:53Z</dcterms:created>
  <dcterms:modified xsi:type="dcterms:W3CDTF">2026-03-20T15:19:29Z</dcterms:modified>
</cp:coreProperties>
</file>