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6"/>
  </p:notesMasterIdLst>
  <p:sldIdLst>
    <p:sldId id="256" r:id="rId2"/>
    <p:sldId id="259" r:id="rId3"/>
    <p:sldId id="257"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Lst>
  <p:sldSz cx="12192000" cy="6858000"/>
  <p:notesSz cx="6858000" cy="9144000"/>
  <p:embeddedFontLst>
    <p:embeddedFont>
      <p:font typeface="Nunito" panose="00000500000000000000" pitchFamily="2" charset="0"/>
      <p:regular r:id="rId27"/>
      <p:bold r:id="rId28"/>
      <p:italic r:id="rId29"/>
      <p:boldItalic r:id="rId30"/>
    </p:embeddedFont>
    <p:embeddedFont>
      <p:font typeface="Superclarendon Rg" panose="02060605060000020003" pitchFamily="18" charset="0"/>
      <p:regular r:id="rId31"/>
      <p:bold r:id="rId32"/>
      <p:italic r:id="rId33"/>
      <p:boldItalic r:id="rId34"/>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E43"/>
    <a:srgbClr val="F49734"/>
    <a:srgbClr val="B65379"/>
    <a:srgbClr val="F6A548"/>
    <a:srgbClr val="79B963"/>
    <a:srgbClr val="FAB7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85D3B3-E935-4356-8EA2-9A54E8621F4F}" v="10" dt="2025-01-06T11:47:02.5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45"/>
    <p:restoredTop sz="96327"/>
  </p:normalViewPr>
  <p:slideViewPr>
    <p:cSldViewPr snapToGrid="0">
      <p:cViewPr varScale="1">
        <p:scale>
          <a:sx n="107" d="100"/>
          <a:sy n="107" d="100"/>
        </p:scale>
        <p:origin x="1044" y="12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0585D3B3-E935-4356-8EA2-9A54E8621F4F}"/>
    <pc:docChg chg="modSld">
      <pc:chgData name="McHarg, Catherine" userId="88b8f76c-9ae3-4745-88eb-fe0667a22af5" providerId="ADAL" clId="{0585D3B3-E935-4356-8EA2-9A54E8621F4F}" dt="2025-01-06T11:48:51.796" v="49" actId="14100"/>
      <pc:docMkLst>
        <pc:docMk/>
      </pc:docMkLst>
      <pc:sldChg chg="modSp mod">
        <pc:chgData name="McHarg, Catherine" userId="88b8f76c-9ae3-4745-88eb-fe0667a22af5" providerId="ADAL" clId="{0585D3B3-E935-4356-8EA2-9A54E8621F4F}" dt="2025-01-06T11:35:31.292" v="0" actId="1076"/>
        <pc:sldMkLst>
          <pc:docMk/>
          <pc:sldMk cId="1996384892" sldId="257"/>
        </pc:sldMkLst>
        <pc:spChg chg="mod">
          <ac:chgData name="McHarg, Catherine" userId="88b8f76c-9ae3-4745-88eb-fe0667a22af5" providerId="ADAL" clId="{0585D3B3-E935-4356-8EA2-9A54E8621F4F}" dt="2025-01-06T11:35:31.292" v="0" actId="1076"/>
          <ac:spMkLst>
            <pc:docMk/>
            <pc:sldMk cId="1996384892" sldId="257"/>
            <ac:spMk id="16" creationId="{0664D50B-C333-EBE8-314C-BB2D8D824E4F}"/>
          </ac:spMkLst>
        </pc:spChg>
      </pc:sldChg>
      <pc:sldChg chg="modSp mod">
        <pc:chgData name="McHarg, Catherine" userId="88b8f76c-9ae3-4745-88eb-fe0667a22af5" providerId="ADAL" clId="{0585D3B3-E935-4356-8EA2-9A54E8621F4F}" dt="2025-01-06T11:36:29.397" v="3" actId="14100"/>
        <pc:sldMkLst>
          <pc:docMk/>
          <pc:sldMk cId="891687418" sldId="263"/>
        </pc:sldMkLst>
        <pc:spChg chg="mod">
          <ac:chgData name="McHarg, Catherine" userId="88b8f76c-9ae3-4745-88eb-fe0667a22af5" providerId="ADAL" clId="{0585D3B3-E935-4356-8EA2-9A54E8621F4F}" dt="2025-01-06T11:36:29.397" v="3" actId="14100"/>
          <ac:spMkLst>
            <pc:docMk/>
            <pc:sldMk cId="891687418" sldId="263"/>
            <ac:spMk id="3" creationId="{6CCFCD9E-F4CB-6796-E50C-E62D0784505A}"/>
          </ac:spMkLst>
        </pc:spChg>
      </pc:sldChg>
      <pc:sldChg chg="modSp mod">
        <pc:chgData name="McHarg, Catherine" userId="88b8f76c-9ae3-4745-88eb-fe0667a22af5" providerId="ADAL" clId="{0585D3B3-E935-4356-8EA2-9A54E8621F4F}" dt="2025-01-06T11:37:42.380" v="11" actId="1076"/>
        <pc:sldMkLst>
          <pc:docMk/>
          <pc:sldMk cId="106404590" sldId="265"/>
        </pc:sldMkLst>
        <pc:spChg chg="mod">
          <ac:chgData name="McHarg, Catherine" userId="88b8f76c-9ae3-4745-88eb-fe0667a22af5" providerId="ADAL" clId="{0585D3B3-E935-4356-8EA2-9A54E8621F4F}" dt="2025-01-06T11:37:26.462" v="10" actId="20577"/>
          <ac:spMkLst>
            <pc:docMk/>
            <pc:sldMk cId="106404590" sldId="265"/>
            <ac:spMk id="2" creationId="{45C454BA-8274-86E2-D0A5-B7C4F05F6DDB}"/>
          </ac:spMkLst>
        </pc:spChg>
        <pc:spChg chg="mod">
          <ac:chgData name="McHarg, Catherine" userId="88b8f76c-9ae3-4745-88eb-fe0667a22af5" providerId="ADAL" clId="{0585D3B3-E935-4356-8EA2-9A54E8621F4F}" dt="2025-01-06T11:37:42.380" v="11" actId="1076"/>
          <ac:spMkLst>
            <pc:docMk/>
            <pc:sldMk cId="106404590" sldId="265"/>
            <ac:spMk id="15" creationId="{9DA34AA7-8CD0-AC06-C5A8-55F289D77638}"/>
          </ac:spMkLst>
        </pc:spChg>
      </pc:sldChg>
      <pc:sldChg chg="modSp mod">
        <pc:chgData name="McHarg, Catherine" userId="88b8f76c-9ae3-4745-88eb-fe0667a22af5" providerId="ADAL" clId="{0585D3B3-E935-4356-8EA2-9A54E8621F4F}" dt="2025-01-06T11:38:09.312" v="13" actId="14100"/>
        <pc:sldMkLst>
          <pc:docMk/>
          <pc:sldMk cId="3949192679" sldId="266"/>
        </pc:sldMkLst>
        <pc:spChg chg="mod">
          <ac:chgData name="McHarg, Catherine" userId="88b8f76c-9ae3-4745-88eb-fe0667a22af5" providerId="ADAL" clId="{0585D3B3-E935-4356-8EA2-9A54E8621F4F}" dt="2025-01-06T11:38:09.312" v="13" actId="14100"/>
          <ac:spMkLst>
            <pc:docMk/>
            <pc:sldMk cId="3949192679" sldId="266"/>
            <ac:spMk id="15" creationId="{59BE52C7-6139-89C9-B0A1-86003F3C23D8}"/>
          </ac:spMkLst>
        </pc:spChg>
        <pc:grpChg chg="mod">
          <ac:chgData name="McHarg, Catherine" userId="88b8f76c-9ae3-4745-88eb-fe0667a22af5" providerId="ADAL" clId="{0585D3B3-E935-4356-8EA2-9A54E8621F4F}" dt="2025-01-06T11:38:06.163" v="12" actId="14100"/>
          <ac:grpSpMkLst>
            <pc:docMk/>
            <pc:sldMk cId="3949192679" sldId="266"/>
            <ac:grpSpMk id="21" creationId="{F6550CD6-F021-86B6-32DB-B12B39A64AAC}"/>
          </ac:grpSpMkLst>
        </pc:grpChg>
      </pc:sldChg>
      <pc:sldChg chg="modSp mod">
        <pc:chgData name="McHarg, Catherine" userId="88b8f76c-9ae3-4745-88eb-fe0667a22af5" providerId="ADAL" clId="{0585D3B3-E935-4356-8EA2-9A54E8621F4F}" dt="2025-01-06T11:40:01.914" v="17" actId="1076"/>
        <pc:sldMkLst>
          <pc:docMk/>
          <pc:sldMk cId="2600865392" sldId="268"/>
        </pc:sldMkLst>
        <pc:spChg chg="mod">
          <ac:chgData name="McHarg, Catherine" userId="88b8f76c-9ae3-4745-88eb-fe0667a22af5" providerId="ADAL" clId="{0585D3B3-E935-4356-8EA2-9A54E8621F4F}" dt="2025-01-06T11:40:01.914" v="17" actId="1076"/>
          <ac:spMkLst>
            <pc:docMk/>
            <pc:sldMk cId="2600865392" sldId="268"/>
            <ac:spMk id="4" creationId="{9158BEFF-E144-BFD7-C2AC-F700905AFEE7}"/>
          </ac:spMkLst>
        </pc:spChg>
        <pc:spChg chg="mod">
          <ac:chgData name="McHarg, Catherine" userId="88b8f76c-9ae3-4745-88eb-fe0667a22af5" providerId="ADAL" clId="{0585D3B3-E935-4356-8EA2-9A54E8621F4F}" dt="2025-01-06T11:39:50.007" v="15" actId="1076"/>
          <ac:spMkLst>
            <pc:docMk/>
            <pc:sldMk cId="2600865392" sldId="268"/>
            <ac:spMk id="15" creationId="{8AEC5B14-C54E-FFDA-B38C-FDD027A95E79}"/>
          </ac:spMkLst>
        </pc:spChg>
      </pc:sldChg>
      <pc:sldChg chg="modSp mod">
        <pc:chgData name="McHarg, Catherine" userId="88b8f76c-9ae3-4745-88eb-fe0667a22af5" providerId="ADAL" clId="{0585D3B3-E935-4356-8EA2-9A54E8621F4F}" dt="2025-01-06T11:42:09.730" v="23" actId="14100"/>
        <pc:sldMkLst>
          <pc:docMk/>
          <pc:sldMk cId="564220550" sldId="270"/>
        </pc:sldMkLst>
        <pc:spChg chg="mod">
          <ac:chgData name="McHarg, Catherine" userId="88b8f76c-9ae3-4745-88eb-fe0667a22af5" providerId="ADAL" clId="{0585D3B3-E935-4356-8EA2-9A54E8621F4F}" dt="2025-01-06T11:41:23.502" v="19" actId="14100"/>
          <ac:spMkLst>
            <pc:docMk/>
            <pc:sldMk cId="564220550" sldId="270"/>
            <ac:spMk id="2" creationId="{E549A236-0CF6-9137-C3A0-0A149C7F74B8}"/>
          </ac:spMkLst>
        </pc:spChg>
        <pc:spChg chg="mod">
          <ac:chgData name="McHarg, Catherine" userId="88b8f76c-9ae3-4745-88eb-fe0667a22af5" providerId="ADAL" clId="{0585D3B3-E935-4356-8EA2-9A54E8621F4F}" dt="2025-01-06T11:42:09.730" v="23" actId="14100"/>
          <ac:spMkLst>
            <pc:docMk/>
            <pc:sldMk cId="564220550" sldId="270"/>
            <ac:spMk id="4" creationId="{D80439CD-CE15-DBB5-E996-13D860812966}"/>
          </ac:spMkLst>
        </pc:spChg>
        <pc:spChg chg="mod">
          <ac:chgData name="McHarg, Catherine" userId="88b8f76c-9ae3-4745-88eb-fe0667a22af5" providerId="ADAL" clId="{0585D3B3-E935-4356-8EA2-9A54E8621F4F}" dt="2025-01-06T11:41:39.072" v="21" actId="1076"/>
          <ac:spMkLst>
            <pc:docMk/>
            <pc:sldMk cId="564220550" sldId="270"/>
            <ac:spMk id="7" creationId="{265D4DDE-E430-8C46-6398-CD9FAB690CD6}"/>
          </ac:spMkLst>
        </pc:spChg>
        <pc:spChg chg="mod">
          <ac:chgData name="McHarg, Catherine" userId="88b8f76c-9ae3-4745-88eb-fe0667a22af5" providerId="ADAL" clId="{0585D3B3-E935-4356-8EA2-9A54E8621F4F}" dt="2025-01-06T11:41:15.529" v="18" actId="14100"/>
          <ac:spMkLst>
            <pc:docMk/>
            <pc:sldMk cId="564220550" sldId="270"/>
            <ac:spMk id="8" creationId="{5F09934E-F2A6-23AD-8479-EE07016F269A}"/>
          </ac:spMkLst>
        </pc:spChg>
      </pc:sldChg>
      <pc:sldChg chg="modSp mod">
        <pc:chgData name="McHarg, Catherine" userId="88b8f76c-9ae3-4745-88eb-fe0667a22af5" providerId="ADAL" clId="{0585D3B3-E935-4356-8EA2-9A54E8621F4F}" dt="2025-01-06T11:42:50.822" v="26" actId="1076"/>
        <pc:sldMkLst>
          <pc:docMk/>
          <pc:sldMk cId="1370877818" sldId="271"/>
        </pc:sldMkLst>
        <pc:spChg chg="mod">
          <ac:chgData name="McHarg, Catherine" userId="88b8f76c-9ae3-4745-88eb-fe0667a22af5" providerId="ADAL" clId="{0585D3B3-E935-4356-8EA2-9A54E8621F4F}" dt="2025-01-06T11:42:44.529" v="25" actId="1076"/>
          <ac:spMkLst>
            <pc:docMk/>
            <pc:sldMk cId="1370877818" sldId="271"/>
            <ac:spMk id="3" creationId="{BBEE8BA3-DF0F-920C-113E-AB1D3892AD4C}"/>
          </ac:spMkLst>
        </pc:spChg>
        <pc:spChg chg="mod">
          <ac:chgData name="McHarg, Catherine" userId="88b8f76c-9ae3-4745-88eb-fe0667a22af5" providerId="ADAL" clId="{0585D3B3-E935-4356-8EA2-9A54E8621F4F}" dt="2025-01-06T11:42:50.822" v="26" actId="1076"/>
          <ac:spMkLst>
            <pc:docMk/>
            <pc:sldMk cId="1370877818" sldId="271"/>
            <ac:spMk id="8" creationId="{2B458DC0-A09A-55BD-E5A8-20E865C128BB}"/>
          </ac:spMkLst>
        </pc:spChg>
      </pc:sldChg>
      <pc:sldChg chg="modSp mod">
        <pc:chgData name="McHarg, Catherine" userId="88b8f76c-9ae3-4745-88eb-fe0667a22af5" providerId="ADAL" clId="{0585D3B3-E935-4356-8EA2-9A54E8621F4F}" dt="2025-01-06T11:43:26.181" v="27" actId="14100"/>
        <pc:sldMkLst>
          <pc:docMk/>
          <pc:sldMk cId="4030200907" sldId="273"/>
        </pc:sldMkLst>
        <pc:spChg chg="mod">
          <ac:chgData name="McHarg, Catherine" userId="88b8f76c-9ae3-4745-88eb-fe0667a22af5" providerId="ADAL" clId="{0585D3B3-E935-4356-8EA2-9A54E8621F4F}" dt="2025-01-06T11:43:26.181" v="27" actId="14100"/>
          <ac:spMkLst>
            <pc:docMk/>
            <pc:sldMk cId="4030200907" sldId="273"/>
            <ac:spMk id="6" creationId="{AD2D2F45-8682-13C8-BFC1-97CC8FC27312}"/>
          </ac:spMkLst>
        </pc:spChg>
      </pc:sldChg>
      <pc:sldChg chg="modSp mod">
        <pc:chgData name="McHarg, Catherine" userId="88b8f76c-9ae3-4745-88eb-fe0667a22af5" providerId="ADAL" clId="{0585D3B3-E935-4356-8EA2-9A54E8621F4F}" dt="2025-01-06T11:44:07.489" v="30" actId="1076"/>
        <pc:sldMkLst>
          <pc:docMk/>
          <pc:sldMk cId="432542176" sldId="274"/>
        </pc:sldMkLst>
        <pc:spChg chg="mod">
          <ac:chgData name="McHarg, Catherine" userId="88b8f76c-9ae3-4745-88eb-fe0667a22af5" providerId="ADAL" clId="{0585D3B3-E935-4356-8EA2-9A54E8621F4F}" dt="2025-01-06T11:43:53.314" v="28" actId="20577"/>
          <ac:spMkLst>
            <pc:docMk/>
            <pc:sldMk cId="432542176" sldId="274"/>
            <ac:spMk id="2" creationId="{FFCD892E-1D0A-CC9D-CB05-93109C25022C}"/>
          </ac:spMkLst>
        </pc:spChg>
        <pc:spChg chg="mod">
          <ac:chgData name="McHarg, Catherine" userId="88b8f76c-9ae3-4745-88eb-fe0667a22af5" providerId="ADAL" clId="{0585D3B3-E935-4356-8EA2-9A54E8621F4F}" dt="2025-01-06T11:44:07.489" v="30" actId="1076"/>
          <ac:spMkLst>
            <pc:docMk/>
            <pc:sldMk cId="432542176" sldId="274"/>
            <ac:spMk id="3" creationId="{6AFE2173-D60F-3055-76DD-10AAA835CC86}"/>
          </ac:spMkLst>
        </pc:spChg>
      </pc:sldChg>
      <pc:sldChg chg="modSp mod">
        <pc:chgData name="McHarg, Catherine" userId="88b8f76c-9ae3-4745-88eb-fe0667a22af5" providerId="ADAL" clId="{0585D3B3-E935-4356-8EA2-9A54E8621F4F}" dt="2025-01-06T11:44:44.919" v="31" actId="14100"/>
        <pc:sldMkLst>
          <pc:docMk/>
          <pc:sldMk cId="4042133555" sldId="275"/>
        </pc:sldMkLst>
        <pc:spChg chg="mod">
          <ac:chgData name="McHarg, Catherine" userId="88b8f76c-9ae3-4745-88eb-fe0667a22af5" providerId="ADAL" clId="{0585D3B3-E935-4356-8EA2-9A54E8621F4F}" dt="2025-01-06T11:44:44.919" v="31" actId="14100"/>
          <ac:spMkLst>
            <pc:docMk/>
            <pc:sldMk cId="4042133555" sldId="275"/>
            <ac:spMk id="3" creationId="{D2597104-00D9-2829-4F5D-D147805853E1}"/>
          </ac:spMkLst>
        </pc:spChg>
      </pc:sldChg>
      <pc:sldChg chg="modSp mod">
        <pc:chgData name="McHarg, Catherine" userId="88b8f76c-9ae3-4745-88eb-fe0667a22af5" providerId="ADAL" clId="{0585D3B3-E935-4356-8EA2-9A54E8621F4F}" dt="2025-01-06T11:46:12.847" v="35" actId="14100"/>
        <pc:sldMkLst>
          <pc:docMk/>
          <pc:sldMk cId="3949093217" sldId="278"/>
        </pc:sldMkLst>
        <pc:spChg chg="mod">
          <ac:chgData name="McHarg, Catherine" userId="88b8f76c-9ae3-4745-88eb-fe0667a22af5" providerId="ADAL" clId="{0585D3B3-E935-4356-8EA2-9A54E8621F4F}" dt="2025-01-06T11:46:03.846" v="34" actId="14100"/>
          <ac:spMkLst>
            <pc:docMk/>
            <pc:sldMk cId="3949093217" sldId="278"/>
            <ac:spMk id="3" creationId="{AFCDAFB0-28BA-6F8C-3A7F-50B493BB922A}"/>
          </ac:spMkLst>
        </pc:spChg>
        <pc:spChg chg="mod">
          <ac:chgData name="McHarg, Catherine" userId="88b8f76c-9ae3-4745-88eb-fe0667a22af5" providerId="ADAL" clId="{0585D3B3-E935-4356-8EA2-9A54E8621F4F}" dt="2025-01-06T11:46:12.847" v="35" actId="14100"/>
          <ac:spMkLst>
            <pc:docMk/>
            <pc:sldMk cId="3949093217" sldId="278"/>
            <ac:spMk id="4" creationId="{D563B370-6E65-956A-0CF7-53F7375B082A}"/>
          </ac:spMkLst>
        </pc:spChg>
        <pc:spChg chg="mod">
          <ac:chgData name="McHarg, Catherine" userId="88b8f76c-9ae3-4745-88eb-fe0667a22af5" providerId="ADAL" clId="{0585D3B3-E935-4356-8EA2-9A54E8621F4F}" dt="2025-01-06T11:45:52.097" v="33" actId="14100"/>
          <ac:spMkLst>
            <pc:docMk/>
            <pc:sldMk cId="3949093217" sldId="278"/>
            <ac:spMk id="8" creationId="{CCE0D522-37B8-D26D-BBE7-4ABFDD4EBB2D}"/>
          </ac:spMkLst>
        </pc:spChg>
      </pc:sldChg>
      <pc:sldChg chg="modSp mod">
        <pc:chgData name="McHarg, Catherine" userId="88b8f76c-9ae3-4745-88eb-fe0667a22af5" providerId="ADAL" clId="{0585D3B3-E935-4356-8EA2-9A54E8621F4F}" dt="2025-01-06T11:47:47.370" v="45" actId="1076"/>
        <pc:sldMkLst>
          <pc:docMk/>
          <pc:sldMk cId="3717095518" sldId="279"/>
        </pc:sldMkLst>
        <pc:spChg chg="mod">
          <ac:chgData name="McHarg, Catherine" userId="88b8f76c-9ae3-4745-88eb-fe0667a22af5" providerId="ADAL" clId="{0585D3B3-E935-4356-8EA2-9A54E8621F4F}" dt="2025-01-06T11:47:42.946" v="44" actId="1076"/>
          <ac:spMkLst>
            <pc:docMk/>
            <pc:sldMk cId="3717095518" sldId="279"/>
            <ac:spMk id="3" creationId="{90F192AF-0BFF-676F-8577-FBB1944A06F5}"/>
          </ac:spMkLst>
        </pc:spChg>
        <pc:spChg chg="mod">
          <ac:chgData name="McHarg, Catherine" userId="88b8f76c-9ae3-4745-88eb-fe0667a22af5" providerId="ADAL" clId="{0585D3B3-E935-4356-8EA2-9A54E8621F4F}" dt="2025-01-06T11:47:47.370" v="45" actId="1076"/>
          <ac:spMkLst>
            <pc:docMk/>
            <pc:sldMk cId="3717095518" sldId="279"/>
            <ac:spMk id="4" creationId="{CBDFA1EA-D4D3-B014-A238-CB038927EDD7}"/>
          </ac:spMkLst>
        </pc:spChg>
        <pc:spChg chg="mod">
          <ac:chgData name="McHarg, Catherine" userId="88b8f76c-9ae3-4745-88eb-fe0667a22af5" providerId="ADAL" clId="{0585D3B3-E935-4356-8EA2-9A54E8621F4F}" dt="2025-01-06T11:46:41.162" v="36" actId="14100"/>
          <ac:spMkLst>
            <pc:docMk/>
            <pc:sldMk cId="3717095518" sldId="279"/>
            <ac:spMk id="5" creationId="{08272040-0ABD-0B4B-AC8A-888BF710D78B}"/>
          </ac:spMkLst>
        </pc:spChg>
        <pc:spChg chg="mod">
          <ac:chgData name="McHarg, Catherine" userId="88b8f76c-9ae3-4745-88eb-fe0667a22af5" providerId="ADAL" clId="{0585D3B3-E935-4356-8EA2-9A54E8621F4F}" dt="2025-01-06T11:47:14.079" v="40" actId="14100"/>
          <ac:spMkLst>
            <pc:docMk/>
            <pc:sldMk cId="3717095518" sldId="279"/>
            <ac:spMk id="8" creationId="{DBC9DCA0-486E-889D-006F-FE21E97D1BC3}"/>
          </ac:spMkLst>
        </pc:spChg>
      </pc:sldChg>
      <pc:sldChg chg="modSp mod">
        <pc:chgData name="McHarg, Catherine" userId="88b8f76c-9ae3-4745-88eb-fe0667a22af5" providerId="ADAL" clId="{0585D3B3-E935-4356-8EA2-9A54E8621F4F}" dt="2025-01-06T11:48:33.514" v="47" actId="1076"/>
        <pc:sldMkLst>
          <pc:docMk/>
          <pc:sldMk cId="2222968449" sldId="282"/>
        </pc:sldMkLst>
        <pc:spChg chg="mod">
          <ac:chgData name="McHarg, Catherine" userId="88b8f76c-9ae3-4745-88eb-fe0667a22af5" providerId="ADAL" clId="{0585D3B3-E935-4356-8EA2-9A54E8621F4F}" dt="2025-01-06T11:48:24.720" v="46" actId="14100"/>
          <ac:spMkLst>
            <pc:docMk/>
            <pc:sldMk cId="2222968449" sldId="282"/>
            <ac:spMk id="4" creationId="{B5193C1F-B553-273B-4243-33BD30F3843C}"/>
          </ac:spMkLst>
        </pc:spChg>
        <pc:spChg chg="mod">
          <ac:chgData name="McHarg, Catherine" userId="88b8f76c-9ae3-4745-88eb-fe0667a22af5" providerId="ADAL" clId="{0585D3B3-E935-4356-8EA2-9A54E8621F4F}" dt="2025-01-06T11:48:33.514" v="47" actId="1076"/>
          <ac:spMkLst>
            <pc:docMk/>
            <pc:sldMk cId="2222968449" sldId="282"/>
            <ac:spMk id="5" creationId="{194C7552-DEC0-4064-B17E-A0B0A7A198A0}"/>
          </ac:spMkLst>
        </pc:spChg>
      </pc:sldChg>
      <pc:sldChg chg="modSp mod">
        <pc:chgData name="McHarg, Catherine" userId="88b8f76c-9ae3-4745-88eb-fe0667a22af5" providerId="ADAL" clId="{0585D3B3-E935-4356-8EA2-9A54E8621F4F}" dt="2025-01-06T11:48:51.796" v="49" actId="14100"/>
        <pc:sldMkLst>
          <pc:docMk/>
          <pc:sldMk cId="1348152036" sldId="283"/>
        </pc:sldMkLst>
        <pc:spChg chg="mod">
          <ac:chgData name="McHarg, Catherine" userId="88b8f76c-9ae3-4745-88eb-fe0667a22af5" providerId="ADAL" clId="{0585D3B3-E935-4356-8EA2-9A54E8621F4F}" dt="2025-01-06T11:48:51.796" v="49" actId="14100"/>
          <ac:spMkLst>
            <pc:docMk/>
            <pc:sldMk cId="1348152036" sldId="283"/>
            <ac:spMk id="5" creationId="{595BA322-E1B7-DEF5-00BB-5B5DF154BF2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1/6/2025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1/6/2025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1/6/2025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1/6/2025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 Id="rId9"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2.jpeg"/></Relationships>
</file>

<file path=ppt/slides/_rels/slide1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8" Type="http://schemas.openxmlformats.org/officeDocument/2006/relationships/image" Target="../media/image47.jpeg"/><Relationship Id="rId13" Type="http://schemas.openxmlformats.org/officeDocument/2006/relationships/image" Target="../media/image3.png"/><Relationship Id="rId3" Type="http://schemas.openxmlformats.org/officeDocument/2006/relationships/image" Target="../media/image42.jpeg"/><Relationship Id="rId7" Type="http://schemas.openxmlformats.org/officeDocument/2006/relationships/image" Target="../media/image46.jpeg"/><Relationship Id="rId12"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45.jpeg"/><Relationship Id="rId11" Type="http://schemas.openxmlformats.org/officeDocument/2006/relationships/image" Target="../media/image31.png"/><Relationship Id="rId5" Type="http://schemas.openxmlformats.org/officeDocument/2006/relationships/image" Target="../media/image44.jpeg"/><Relationship Id="rId10" Type="http://schemas.openxmlformats.org/officeDocument/2006/relationships/image" Target="../media/image49.jpeg"/><Relationship Id="rId4" Type="http://schemas.openxmlformats.org/officeDocument/2006/relationships/image" Target="../media/image43.jpeg"/><Relationship Id="rId9" Type="http://schemas.openxmlformats.org/officeDocument/2006/relationships/image" Target="../media/image48.jpeg"/></Relationships>
</file>

<file path=ppt/slides/_rels/slide18.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52.png"/><Relationship Id="rId4" Type="http://schemas.openxmlformats.org/officeDocument/2006/relationships/image" Target="../media/image51.png"/></Relationships>
</file>

<file path=ppt/slides/_rels/slide19.xml.rels><?xml version="1.0" encoding="UTF-8" standalone="yes"?>
<Relationships xmlns="http://schemas.openxmlformats.org/package/2006/relationships"><Relationship Id="rId3" Type="http://schemas.openxmlformats.org/officeDocument/2006/relationships/image" Target="../media/image53.jpe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55.png"/><Relationship Id="rId5" Type="http://schemas.openxmlformats.org/officeDocument/2006/relationships/image" Target="../media/image54.jpe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6.png"/></Relationships>
</file>

<file path=ppt/slides/_rels/slide2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56.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59.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60.jpeg"/></Relationships>
</file>

<file path=ppt/slides/_rels/slide2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62.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jp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7.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6.jpeg"/><Relationship Id="rId7"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15">
            <a:extLst>
              <a:ext uri="{FF2B5EF4-FFF2-40B4-BE49-F238E27FC236}">
                <a16:creationId xmlns:a16="http://schemas.microsoft.com/office/drawing/2014/main" id="{C1F94184-B92C-9CEE-4EF2-66BDF69C5E46}"/>
              </a:ext>
            </a:extLst>
          </p:cNvPr>
          <p:cNvSpPr>
            <a:spLocks noGrp="1"/>
          </p:cNvSpPr>
          <p:nvPr>
            <p:ph type="ctrTitle"/>
          </p:nvPr>
        </p:nvSpPr>
        <p:spPr>
          <a:xfrm>
            <a:off x="1524000" y="-1109134"/>
            <a:ext cx="9144000" cy="1109133"/>
          </a:xfrm>
        </p:spPr>
        <p:txBody>
          <a:bodyPr vert="horz" lIns="91440" tIns="45720" rIns="91440" bIns="45720" rtlCol="0" anchor="b">
            <a:normAutofit/>
          </a:bodyPr>
          <a:lstStyle/>
          <a:p>
            <a:r>
              <a:rPr lang="en-US" dirty="0"/>
              <a:t>The Growth of Maidstone</a:t>
            </a:r>
          </a:p>
        </p:txBody>
      </p:sp>
      <p:sp>
        <p:nvSpPr>
          <p:cNvPr id="4" name="TextBox 3">
            <a:extLst>
              <a:ext uri="{FF2B5EF4-FFF2-40B4-BE49-F238E27FC236}">
                <a16:creationId xmlns:a16="http://schemas.microsoft.com/office/drawing/2014/main" id="{FA5BD8B5-5874-4293-E08C-C99A94CAA81F}"/>
              </a:ext>
            </a:extLst>
          </p:cNvPr>
          <p:cNvSpPr txBox="1"/>
          <p:nvPr/>
        </p:nvSpPr>
        <p:spPr>
          <a:xfrm>
            <a:off x="0" y="185492"/>
            <a:ext cx="12192000" cy="405496"/>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41784"/>
                    </a:schemeClr>
                  </a:glow>
                </a:effectLst>
                <a:latin typeface="Superclarendon Rg" panose="02000505080000020003" pitchFamily="2" charset="77"/>
              </a:rPr>
              <a:t>What can buildings teach us about Maidstone’s past?</a:t>
            </a:r>
          </a:p>
        </p:txBody>
      </p:sp>
      <p:pic>
        <p:nvPicPr>
          <p:cNvPr id="9" name="Picture 8" descr="The Growth of Maidstone">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441"/>
            <a:ext cx="12191999" cy="6856558"/>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7999" y="5528732"/>
            <a:ext cx="1523999" cy="1327825"/>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486E0BC-F6C5-B9AF-7564-12D78E5BA2BC}"/>
            </a:ext>
          </a:extLst>
        </p:cNvPr>
        <p:cNvGrpSpPr/>
        <p:nvPr/>
      </p:nvGrpSpPr>
      <p:grpSpPr>
        <a:xfrm>
          <a:off x="0" y="0"/>
          <a:ext cx="0" cy="0"/>
          <a:chOff x="0" y="0"/>
          <a:chExt cx="0" cy="0"/>
        </a:xfrm>
      </p:grpSpPr>
      <p:sp>
        <p:nvSpPr>
          <p:cNvPr id="32" name="Title 15">
            <a:extLst>
              <a:ext uri="{FF2B5EF4-FFF2-40B4-BE49-F238E27FC236}">
                <a16:creationId xmlns:a16="http://schemas.microsoft.com/office/drawing/2014/main" id="{BBBB1404-C849-E091-CF97-C22FA909FBA9}"/>
              </a:ext>
            </a:extLst>
          </p:cNvPr>
          <p:cNvSpPr>
            <a:spLocks noGrp="1"/>
          </p:cNvSpPr>
          <p:nvPr>
            <p:ph type="ctrTitle"/>
          </p:nvPr>
        </p:nvSpPr>
        <p:spPr>
          <a:xfrm>
            <a:off x="1524000" y="-1109134"/>
            <a:ext cx="9144000" cy="1109133"/>
          </a:xfrm>
        </p:spPr>
        <p:txBody>
          <a:bodyPr vert="horz" lIns="91440" tIns="45720" rIns="91440" bIns="45720" rtlCol="0" anchor="b">
            <a:normAutofit/>
          </a:bodyPr>
          <a:lstStyle/>
          <a:p>
            <a:pPr>
              <a:lnSpc>
                <a:spcPct val="100000"/>
              </a:lnSpc>
            </a:pPr>
            <a:r>
              <a:rPr lang="en-US" dirty="0"/>
              <a:t>The Tudor Period</a:t>
            </a:r>
          </a:p>
        </p:txBody>
      </p:sp>
      <p:sp>
        <p:nvSpPr>
          <p:cNvPr id="11" name="TextBox 10">
            <a:extLst>
              <a:ext uri="{FF2B5EF4-FFF2-40B4-BE49-F238E27FC236}">
                <a16:creationId xmlns:a16="http://schemas.microsoft.com/office/drawing/2014/main" id="{AA4771BB-8D53-CABA-2048-22496F3D07D2}"/>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happened in Maidstone during the Tudor and Stewart periods?</a:t>
            </a:r>
          </a:p>
        </p:txBody>
      </p:sp>
      <p:sp>
        <p:nvSpPr>
          <p:cNvPr id="3" name="Title 1">
            <a:extLst>
              <a:ext uri="{FF2B5EF4-FFF2-40B4-BE49-F238E27FC236}">
                <a16:creationId xmlns:a16="http://schemas.microsoft.com/office/drawing/2014/main" id="{3EF24C9B-7DB9-AFE1-72D4-C473CC88F7EA}"/>
              </a:ext>
            </a:extLst>
          </p:cNvPr>
          <p:cNvSpPr txBox="1">
            <a:spLocks/>
          </p:cNvSpPr>
          <p:nvPr/>
        </p:nvSpPr>
        <p:spPr>
          <a:xfrm>
            <a:off x="494269" y="517417"/>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The Tudor Period</a:t>
            </a:r>
          </a:p>
        </p:txBody>
      </p:sp>
      <p:sp>
        <p:nvSpPr>
          <p:cNvPr id="8" name="TextBox 7">
            <a:extLst>
              <a:ext uri="{FF2B5EF4-FFF2-40B4-BE49-F238E27FC236}">
                <a16:creationId xmlns:a16="http://schemas.microsoft.com/office/drawing/2014/main" id="{2A1B5CAE-0DE1-419F-B049-B572C5079FD8}"/>
              </a:ext>
            </a:extLst>
          </p:cNvPr>
          <p:cNvSpPr txBox="1"/>
          <p:nvPr/>
        </p:nvSpPr>
        <p:spPr>
          <a:xfrm>
            <a:off x="494269" y="1274292"/>
            <a:ext cx="11203462"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The Tudor period happened between 1485 – 1603. </a:t>
            </a:r>
          </a:p>
          <a:p>
            <a:pPr algn="ctr">
              <a:lnSpc>
                <a:spcPct val="150000"/>
              </a:lnSpc>
            </a:pPr>
            <a:r>
              <a:rPr lang="en-GB" sz="1400" dirty="0">
                <a:latin typeface="Linkpen 17a Print" panose="03050602060000000000" pitchFamily="66" charset="77"/>
              </a:rPr>
              <a:t>It included the reigns of five different monarchs.</a:t>
            </a:r>
          </a:p>
        </p:txBody>
      </p:sp>
      <p:grpSp>
        <p:nvGrpSpPr>
          <p:cNvPr id="25" name="Group 24" descr="A portrait of Henry VII, he wears a black hat and a red and gold cloak. ">
            <a:extLst>
              <a:ext uri="{FF2B5EF4-FFF2-40B4-BE49-F238E27FC236}">
                <a16:creationId xmlns:a16="http://schemas.microsoft.com/office/drawing/2014/main" id="{DF2C1500-A747-23FA-EE06-287E44E3F6DC}"/>
              </a:ext>
            </a:extLst>
          </p:cNvPr>
          <p:cNvGrpSpPr/>
          <p:nvPr/>
        </p:nvGrpSpPr>
        <p:grpSpPr>
          <a:xfrm>
            <a:off x="801287" y="2125193"/>
            <a:ext cx="1989795" cy="2685583"/>
            <a:chOff x="612063" y="2106339"/>
            <a:chExt cx="1989795" cy="2685583"/>
          </a:xfrm>
        </p:grpSpPr>
        <p:pic>
          <p:nvPicPr>
            <p:cNvPr id="5" name="Picture 4" descr="A close-up of a person&#10;&#10;Description automatically generated">
              <a:extLst>
                <a:ext uri="{FF2B5EF4-FFF2-40B4-BE49-F238E27FC236}">
                  <a16:creationId xmlns:a16="http://schemas.microsoft.com/office/drawing/2014/main" id="{0C50B5F1-6554-C3AF-3BEF-93D8F735F8F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3611" y="2163235"/>
              <a:ext cx="1908247" cy="2628687"/>
            </a:xfrm>
            <a:prstGeom prst="rect">
              <a:avLst/>
            </a:prstGeom>
            <a:ln w="19050">
              <a:solidFill>
                <a:schemeClr val="tx1"/>
              </a:solidFill>
            </a:ln>
          </p:spPr>
        </p:pic>
        <p:sp>
          <p:nvSpPr>
            <p:cNvPr id="20" name="TextBox 19">
              <a:extLst>
                <a:ext uri="{FF2B5EF4-FFF2-40B4-BE49-F238E27FC236}">
                  <a16:creationId xmlns:a16="http://schemas.microsoft.com/office/drawing/2014/main" id="{B62D4110-10BF-F6FE-D6A9-9B1338F8087C}"/>
                </a:ext>
              </a:extLst>
            </p:cNvPr>
            <p:cNvSpPr txBox="1"/>
            <p:nvPr/>
          </p:nvSpPr>
          <p:spPr>
            <a:xfrm rot="16200000">
              <a:off x="-382608" y="3101010"/>
              <a:ext cx="2220174" cy="230832"/>
            </a:xfrm>
            <a:prstGeom prst="rect">
              <a:avLst/>
            </a:prstGeom>
            <a:noFill/>
          </p:spPr>
          <p:txBody>
            <a:bodyPr wrap="square">
              <a:spAutoFit/>
            </a:bodyPr>
            <a:lstStyle/>
            <a:p>
              <a:pPr>
                <a:lnSpc>
                  <a:spcPct val="150000"/>
                </a:lnSpc>
              </a:pPr>
              <a:r>
                <a:rPr lang="en-GB" sz="800" dirty="0">
                  <a:solidFill>
                    <a:schemeClr val="accent1">
                      <a:lumMod val="60000"/>
                      <a:lumOff val="40000"/>
                    </a:schemeClr>
                  </a:solidFill>
                  <a:latin typeface="Nunito" panose="02000503000000000000" pitchFamily="2" charset="77"/>
                </a:rPr>
                <a:t>© Public Domain from Wikimedia Commons</a:t>
              </a:r>
            </a:p>
          </p:txBody>
        </p:sp>
      </p:grpSp>
      <p:grpSp>
        <p:nvGrpSpPr>
          <p:cNvPr id="26" name="Group 25" descr="A portrait of Henry VIII. He stands wearing a large red cloak and fur rimmed hat while holding a sword. ">
            <a:extLst>
              <a:ext uri="{FF2B5EF4-FFF2-40B4-BE49-F238E27FC236}">
                <a16:creationId xmlns:a16="http://schemas.microsoft.com/office/drawing/2014/main" id="{AC8D0268-CF62-6A05-04F2-C44F6DC57B8F}"/>
              </a:ext>
            </a:extLst>
          </p:cNvPr>
          <p:cNvGrpSpPr/>
          <p:nvPr/>
        </p:nvGrpSpPr>
        <p:grpSpPr>
          <a:xfrm>
            <a:off x="2960466" y="2125193"/>
            <a:ext cx="1999501" cy="2679034"/>
            <a:chOff x="2838367" y="2106339"/>
            <a:chExt cx="1999501" cy="2679034"/>
          </a:xfrm>
        </p:grpSpPr>
        <p:pic>
          <p:nvPicPr>
            <p:cNvPr id="6" name="Picture 5" descr="A painting of a person in a garment&#10;&#10;Description automatically generated">
              <a:extLst>
                <a:ext uri="{FF2B5EF4-FFF2-40B4-BE49-F238E27FC236}">
                  <a16:creationId xmlns:a16="http://schemas.microsoft.com/office/drawing/2014/main" id="{502AE039-13EF-ACC7-328B-DF4DE0158C7D}"/>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913785" y="2160363"/>
              <a:ext cx="1924083" cy="2625010"/>
            </a:xfrm>
            <a:prstGeom prst="rect">
              <a:avLst/>
            </a:prstGeom>
            <a:ln w="19050">
              <a:solidFill>
                <a:schemeClr val="tx1"/>
              </a:solidFill>
            </a:ln>
          </p:spPr>
        </p:pic>
        <p:sp>
          <p:nvSpPr>
            <p:cNvPr id="21" name="TextBox 20">
              <a:extLst>
                <a:ext uri="{FF2B5EF4-FFF2-40B4-BE49-F238E27FC236}">
                  <a16:creationId xmlns:a16="http://schemas.microsoft.com/office/drawing/2014/main" id="{99BDD955-E6E9-D0D6-3A33-F6CEE6C90CF0}"/>
                </a:ext>
              </a:extLst>
            </p:cNvPr>
            <p:cNvSpPr txBox="1"/>
            <p:nvPr/>
          </p:nvSpPr>
          <p:spPr>
            <a:xfrm rot="16200000">
              <a:off x="1843696" y="3101010"/>
              <a:ext cx="2220174" cy="230832"/>
            </a:xfrm>
            <a:prstGeom prst="rect">
              <a:avLst/>
            </a:prstGeom>
            <a:noFill/>
          </p:spPr>
          <p:txBody>
            <a:bodyPr wrap="square">
              <a:spAutoFit/>
            </a:bodyPr>
            <a:lstStyle/>
            <a:p>
              <a:pPr>
                <a:lnSpc>
                  <a:spcPct val="150000"/>
                </a:lnSpc>
              </a:pPr>
              <a:r>
                <a:rPr lang="en-GB" sz="800" dirty="0">
                  <a:solidFill>
                    <a:schemeClr val="bg2">
                      <a:lumMod val="50000"/>
                    </a:schemeClr>
                  </a:solidFill>
                  <a:latin typeface="Nunito" panose="02000503000000000000" pitchFamily="2" charset="77"/>
                </a:rPr>
                <a:t>© Public Domain from Wikimedia Commons</a:t>
              </a:r>
            </a:p>
          </p:txBody>
        </p:sp>
      </p:grpSp>
      <p:grpSp>
        <p:nvGrpSpPr>
          <p:cNvPr id="27" name="Group 26" descr="A portrait of Edward VI. He wears and black, fur lined cloak and holds a book.">
            <a:extLst>
              <a:ext uri="{FF2B5EF4-FFF2-40B4-BE49-F238E27FC236}">
                <a16:creationId xmlns:a16="http://schemas.microsoft.com/office/drawing/2014/main" id="{8583B345-A25A-DC11-3FCC-35EC129726F7}"/>
              </a:ext>
            </a:extLst>
          </p:cNvPr>
          <p:cNvGrpSpPr/>
          <p:nvPr/>
        </p:nvGrpSpPr>
        <p:grpSpPr>
          <a:xfrm>
            <a:off x="5136763" y="2125193"/>
            <a:ext cx="1972614" cy="2684676"/>
            <a:chOff x="5085427" y="2106339"/>
            <a:chExt cx="1972614" cy="2684676"/>
          </a:xfrm>
        </p:grpSpPr>
        <p:pic>
          <p:nvPicPr>
            <p:cNvPr id="7" name="Picture 6" descr="A painting of a person in a red dress&#10;&#10;Description automatically generated">
              <a:extLst>
                <a:ext uri="{FF2B5EF4-FFF2-40B4-BE49-F238E27FC236}">
                  <a16:creationId xmlns:a16="http://schemas.microsoft.com/office/drawing/2014/main" id="{7D0C869F-6A9A-A1FA-4CE4-593A0AA4D2B3}"/>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149794" y="2166005"/>
              <a:ext cx="1908247" cy="2625010"/>
            </a:xfrm>
            <a:prstGeom prst="rect">
              <a:avLst/>
            </a:prstGeom>
            <a:ln w="19050">
              <a:solidFill>
                <a:schemeClr val="tx1"/>
              </a:solidFill>
            </a:ln>
          </p:spPr>
        </p:pic>
        <p:sp>
          <p:nvSpPr>
            <p:cNvPr id="22" name="TextBox 21">
              <a:extLst>
                <a:ext uri="{FF2B5EF4-FFF2-40B4-BE49-F238E27FC236}">
                  <a16:creationId xmlns:a16="http://schemas.microsoft.com/office/drawing/2014/main" id="{84F0FDC0-2B8A-CC41-1DCA-C251A290BB75}"/>
                </a:ext>
              </a:extLst>
            </p:cNvPr>
            <p:cNvSpPr txBox="1"/>
            <p:nvPr/>
          </p:nvSpPr>
          <p:spPr>
            <a:xfrm rot="16200000">
              <a:off x="4090756" y="3101010"/>
              <a:ext cx="2220174" cy="230832"/>
            </a:xfrm>
            <a:prstGeom prst="rect">
              <a:avLst/>
            </a:prstGeom>
            <a:noFill/>
          </p:spPr>
          <p:txBody>
            <a:bodyPr wrap="square">
              <a:spAutoFit/>
            </a:bodyPr>
            <a:lstStyle/>
            <a:p>
              <a:pPr>
                <a:lnSpc>
                  <a:spcPct val="150000"/>
                </a:lnSpc>
              </a:pPr>
              <a:r>
                <a:rPr lang="en-GB" sz="800" dirty="0">
                  <a:solidFill>
                    <a:schemeClr val="bg2">
                      <a:lumMod val="50000"/>
                    </a:schemeClr>
                  </a:solidFill>
                  <a:latin typeface="Nunito" panose="02000503000000000000" pitchFamily="2" charset="77"/>
                </a:rPr>
                <a:t>© Public Domain from Wikimedia Commons</a:t>
              </a:r>
            </a:p>
          </p:txBody>
        </p:sp>
      </p:grpSp>
      <p:grpSp>
        <p:nvGrpSpPr>
          <p:cNvPr id="28" name="Group 27" descr="A portrait of Mary I. She sits on a red throne, wearing a black and silver dress. ">
            <a:extLst>
              <a:ext uri="{FF2B5EF4-FFF2-40B4-BE49-F238E27FC236}">
                <a16:creationId xmlns:a16="http://schemas.microsoft.com/office/drawing/2014/main" id="{AE07EF11-8FAC-88F4-1038-E21FB406DC0E}"/>
              </a:ext>
            </a:extLst>
          </p:cNvPr>
          <p:cNvGrpSpPr/>
          <p:nvPr/>
        </p:nvGrpSpPr>
        <p:grpSpPr>
          <a:xfrm>
            <a:off x="7281258" y="2125193"/>
            <a:ext cx="1981168" cy="2686525"/>
            <a:chOff x="7297047" y="2106339"/>
            <a:chExt cx="1981168" cy="2686525"/>
          </a:xfrm>
        </p:grpSpPr>
        <p:pic>
          <p:nvPicPr>
            <p:cNvPr id="9" name="Picture 8" descr="A painting of a person in a dress&#10;&#10;Description automatically generated">
              <a:extLst>
                <a:ext uri="{FF2B5EF4-FFF2-40B4-BE49-F238E27FC236}">
                  <a16:creationId xmlns:a16="http://schemas.microsoft.com/office/drawing/2014/main" id="{40A996EE-8F27-586F-132C-2E6816D048F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7369968" y="2160363"/>
              <a:ext cx="1908247" cy="2632501"/>
            </a:xfrm>
            <a:prstGeom prst="rect">
              <a:avLst/>
            </a:prstGeom>
            <a:ln w="19050">
              <a:solidFill>
                <a:schemeClr val="tx1"/>
              </a:solidFill>
            </a:ln>
          </p:spPr>
        </p:pic>
        <p:sp>
          <p:nvSpPr>
            <p:cNvPr id="23" name="TextBox 22">
              <a:extLst>
                <a:ext uri="{FF2B5EF4-FFF2-40B4-BE49-F238E27FC236}">
                  <a16:creationId xmlns:a16="http://schemas.microsoft.com/office/drawing/2014/main" id="{82E3029A-0785-D77B-FF8A-9D95DA5F67BC}"/>
                </a:ext>
              </a:extLst>
            </p:cNvPr>
            <p:cNvSpPr txBox="1"/>
            <p:nvPr/>
          </p:nvSpPr>
          <p:spPr>
            <a:xfrm rot="16200000">
              <a:off x="6302376" y="3101010"/>
              <a:ext cx="2220174" cy="230832"/>
            </a:xfrm>
            <a:prstGeom prst="rect">
              <a:avLst/>
            </a:prstGeom>
            <a:noFill/>
          </p:spPr>
          <p:txBody>
            <a:bodyPr wrap="square">
              <a:spAutoFit/>
            </a:bodyPr>
            <a:lstStyle/>
            <a:p>
              <a:pPr>
                <a:lnSpc>
                  <a:spcPct val="150000"/>
                </a:lnSpc>
              </a:pPr>
              <a:r>
                <a:rPr lang="en-GB" sz="800" dirty="0">
                  <a:solidFill>
                    <a:schemeClr val="tx1">
                      <a:lumMod val="65000"/>
                      <a:lumOff val="35000"/>
                    </a:schemeClr>
                  </a:solidFill>
                  <a:latin typeface="Nunito" panose="02000503000000000000" pitchFamily="2" charset="77"/>
                </a:rPr>
                <a:t>© Public Domain from Wikimedia Commons</a:t>
              </a:r>
            </a:p>
          </p:txBody>
        </p:sp>
      </p:grpSp>
      <p:grpSp>
        <p:nvGrpSpPr>
          <p:cNvPr id="29" name="Group 28" descr="A portrait of Elizabeth I. She wears an orange and gold dress and a crown. ">
            <a:extLst>
              <a:ext uri="{FF2B5EF4-FFF2-40B4-BE49-F238E27FC236}">
                <a16:creationId xmlns:a16="http://schemas.microsoft.com/office/drawing/2014/main" id="{33575A8B-98EF-47FB-DD50-FA055AD2E932}"/>
              </a:ext>
            </a:extLst>
          </p:cNvPr>
          <p:cNvGrpSpPr/>
          <p:nvPr/>
        </p:nvGrpSpPr>
        <p:grpSpPr>
          <a:xfrm>
            <a:off x="9510147" y="2125192"/>
            <a:ext cx="1929511" cy="2686526"/>
            <a:chOff x="9590142" y="2106338"/>
            <a:chExt cx="1929511" cy="2686526"/>
          </a:xfrm>
        </p:grpSpPr>
        <p:pic>
          <p:nvPicPr>
            <p:cNvPr id="10" name="Picture 9" descr="A painting of a person in a dress&#10;&#10;Description automatically generated">
              <a:extLst>
                <a:ext uri="{FF2B5EF4-FFF2-40B4-BE49-F238E27FC236}">
                  <a16:creationId xmlns:a16="http://schemas.microsoft.com/office/drawing/2014/main" id="{DFEC9EC5-7ADE-C5C1-197C-77D2AB66DA90}"/>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9590142" y="2160363"/>
              <a:ext cx="1908247" cy="2632501"/>
            </a:xfrm>
            <a:prstGeom prst="rect">
              <a:avLst/>
            </a:prstGeom>
            <a:ln w="19050">
              <a:solidFill>
                <a:schemeClr val="tx1"/>
              </a:solidFill>
            </a:ln>
          </p:spPr>
        </p:pic>
        <p:sp>
          <p:nvSpPr>
            <p:cNvPr id="24" name="TextBox 23">
              <a:extLst>
                <a:ext uri="{FF2B5EF4-FFF2-40B4-BE49-F238E27FC236}">
                  <a16:creationId xmlns:a16="http://schemas.microsoft.com/office/drawing/2014/main" id="{D073B6CC-9D0B-2837-69A5-483D956641D3}"/>
                </a:ext>
              </a:extLst>
            </p:cNvPr>
            <p:cNvSpPr txBox="1"/>
            <p:nvPr/>
          </p:nvSpPr>
          <p:spPr>
            <a:xfrm rot="16200000">
              <a:off x="10294150" y="3101009"/>
              <a:ext cx="2220174" cy="230832"/>
            </a:xfrm>
            <a:prstGeom prst="rect">
              <a:avLst/>
            </a:prstGeom>
            <a:noFill/>
          </p:spPr>
          <p:txBody>
            <a:bodyPr wrap="square">
              <a:spAutoFit/>
            </a:bodyPr>
            <a:lstStyle/>
            <a:p>
              <a:pPr>
                <a:lnSpc>
                  <a:spcPct val="150000"/>
                </a:lnSpc>
              </a:pPr>
              <a:r>
                <a:rPr lang="en-GB" sz="800" dirty="0">
                  <a:solidFill>
                    <a:schemeClr val="accent2">
                      <a:lumMod val="75000"/>
                    </a:schemeClr>
                  </a:solidFill>
                  <a:latin typeface="Nunito" panose="02000503000000000000" pitchFamily="2" charset="77"/>
                </a:rPr>
                <a:t>© Public Domain from Wikimedia Commons</a:t>
              </a:r>
            </a:p>
          </p:txBody>
        </p:sp>
      </p:grpSp>
      <p:pic>
        <p:nvPicPr>
          <p:cNvPr id="31" name="Picture 30" descr="An illustration of a long scroll. ">
            <a:extLst>
              <a:ext uri="{FF2B5EF4-FFF2-40B4-BE49-F238E27FC236}">
                <a16:creationId xmlns:a16="http://schemas.microsoft.com/office/drawing/2014/main" id="{348D2455-2E4C-C129-5F4C-D27F822BE99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6454" y="4634279"/>
            <a:ext cx="12214205" cy="1507635"/>
          </a:xfrm>
          <a:prstGeom prst="rect">
            <a:avLst/>
          </a:prstGeom>
        </p:spPr>
      </p:pic>
      <p:sp>
        <p:nvSpPr>
          <p:cNvPr id="13" name="TextBox 12">
            <a:extLst>
              <a:ext uri="{FF2B5EF4-FFF2-40B4-BE49-F238E27FC236}">
                <a16:creationId xmlns:a16="http://schemas.microsoft.com/office/drawing/2014/main" id="{5D63C372-488D-651B-B6A3-12B1802485DE}"/>
              </a:ext>
            </a:extLst>
          </p:cNvPr>
          <p:cNvSpPr txBox="1"/>
          <p:nvPr/>
        </p:nvSpPr>
        <p:spPr>
          <a:xfrm>
            <a:off x="1193613" y="5044584"/>
            <a:ext cx="1241398"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Henry VII</a:t>
            </a:r>
          </a:p>
          <a:p>
            <a:pPr algn="ctr">
              <a:lnSpc>
                <a:spcPct val="150000"/>
              </a:lnSpc>
            </a:pPr>
            <a:r>
              <a:rPr lang="en-GB" sz="1400" dirty="0">
                <a:latin typeface="Linkpen 17a Print" panose="03050602060000000000" pitchFamily="66" charset="77"/>
              </a:rPr>
              <a:t>1485-1509</a:t>
            </a:r>
          </a:p>
        </p:txBody>
      </p:sp>
      <p:sp>
        <p:nvSpPr>
          <p:cNvPr id="16" name="TextBox 15">
            <a:extLst>
              <a:ext uri="{FF2B5EF4-FFF2-40B4-BE49-F238E27FC236}">
                <a16:creationId xmlns:a16="http://schemas.microsoft.com/office/drawing/2014/main" id="{53C473C7-C079-C6F0-B90D-558E13E799AE}"/>
              </a:ext>
            </a:extLst>
          </p:cNvPr>
          <p:cNvSpPr txBox="1"/>
          <p:nvPr/>
        </p:nvSpPr>
        <p:spPr>
          <a:xfrm>
            <a:off x="3280682" y="5038035"/>
            <a:ext cx="1443873"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Henry VIII</a:t>
            </a:r>
          </a:p>
          <a:p>
            <a:pPr algn="ctr">
              <a:lnSpc>
                <a:spcPct val="150000"/>
              </a:lnSpc>
            </a:pPr>
            <a:r>
              <a:rPr lang="en-GB" sz="1400" dirty="0">
                <a:latin typeface="Linkpen 17a Print" panose="03050602060000000000" pitchFamily="66" charset="77"/>
              </a:rPr>
              <a:t>1509-1547</a:t>
            </a:r>
          </a:p>
        </p:txBody>
      </p:sp>
      <p:sp>
        <p:nvSpPr>
          <p:cNvPr id="17" name="TextBox 16">
            <a:extLst>
              <a:ext uri="{FF2B5EF4-FFF2-40B4-BE49-F238E27FC236}">
                <a16:creationId xmlns:a16="http://schemas.microsoft.com/office/drawing/2014/main" id="{59F06C54-0B82-A9FC-6C37-77D6B2C8C39E}"/>
              </a:ext>
            </a:extLst>
          </p:cNvPr>
          <p:cNvSpPr txBox="1"/>
          <p:nvPr/>
        </p:nvSpPr>
        <p:spPr>
          <a:xfrm>
            <a:off x="5433316" y="5038781"/>
            <a:ext cx="1443873"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Edward VI</a:t>
            </a:r>
          </a:p>
          <a:p>
            <a:pPr algn="ctr">
              <a:lnSpc>
                <a:spcPct val="150000"/>
              </a:lnSpc>
            </a:pPr>
            <a:r>
              <a:rPr lang="en-GB" sz="1400" dirty="0">
                <a:latin typeface="Linkpen 17a Print" panose="03050602060000000000" pitchFamily="66" charset="77"/>
              </a:rPr>
              <a:t>1547-1553</a:t>
            </a:r>
          </a:p>
        </p:txBody>
      </p:sp>
      <p:sp>
        <p:nvSpPr>
          <p:cNvPr id="18" name="TextBox 17">
            <a:extLst>
              <a:ext uri="{FF2B5EF4-FFF2-40B4-BE49-F238E27FC236}">
                <a16:creationId xmlns:a16="http://schemas.microsoft.com/office/drawing/2014/main" id="{6BE865F1-7A32-AEFC-6CDC-C7CE23601848}"/>
              </a:ext>
            </a:extLst>
          </p:cNvPr>
          <p:cNvSpPr txBox="1"/>
          <p:nvPr/>
        </p:nvSpPr>
        <p:spPr>
          <a:xfrm>
            <a:off x="7585950" y="5035268"/>
            <a:ext cx="1443873"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Mary I</a:t>
            </a:r>
          </a:p>
          <a:p>
            <a:pPr algn="ctr">
              <a:lnSpc>
                <a:spcPct val="150000"/>
              </a:lnSpc>
            </a:pPr>
            <a:r>
              <a:rPr lang="en-GB" sz="1400" dirty="0">
                <a:latin typeface="Linkpen 17a Print" panose="03050602060000000000" pitchFamily="66" charset="77"/>
              </a:rPr>
              <a:t>1553-1558</a:t>
            </a:r>
          </a:p>
        </p:txBody>
      </p:sp>
      <p:sp>
        <p:nvSpPr>
          <p:cNvPr id="19" name="TextBox 18">
            <a:extLst>
              <a:ext uri="{FF2B5EF4-FFF2-40B4-BE49-F238E27FC236}">
                <a16:creationId xmlns:a16="http://schemas.microsoft.com/office/drawing/2014/main" id="{B69DC6E9-7907-D5F4-C76F-2EC7DCDEA2E9}"/>
              </a:ext>
            </a:extLst>
          </p:cNvPr>
          <p:cNvSpPr txBox="1"/>
          <p:nvPr/>
        </p:nvSpPr>
        <p:spPr>
          <a:xfrm>
            <a:off x="9742333" y="5035267"/>
            <a:ext cx="1443873"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Elizabeth I</a:t>
            </a:r>
          </a:p>
          <a:p>
            <a:pPr algn="ctr">
              <a:lnSpc>
                <a:spcPct val="150000"/>
              </a:lnSpc>
            </a:pPr>
            <a:r>
              <a:rPr lang="en-GB" sz="1400" dirty="0">
                <a:latin typeface="Linkpen 17a Print" panose="03050602060000000000" pitchFamily="66" charset="77"/>
              </a:rPr>
              <a:t>1558-1603</a:t>
            </a:r>
          </a:p>
        </p:txBody>
      </p:sp>
      <p:pic>
        <p:nvPicPr>
          <p:cNvPr id="14" name="Picture 13">
            <a:extLst>
              <a:ext uri="{FF2B5EF4-FFF2-40B4-BE49-F238E27FC236}">
                <a16:creationId xmlns:a16="http://schemas.microsoft.com/office/drawing/2014/main" id="{88775B97-1BD3-304C-1157-31224A1F3813}"/>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10667999" y="5528732"/>
            <a:ext cx="1523999" cy="1327825"/>
          </a:xfrm>
          <a:prstGeom prst="rect">
            <a:avLst/>
          </a:prstGeom>
        </p:spPr>
      </p:pic>
    </p:spTree>
    <p:extLst>
      <p:ext uri="{BB962C8B-B14F-4D97-AF65-F5344CB8AC3E}">
        <p14:creationId xmlns:p14="http://schemas.microsoft.com/office/powerpoint/2010/main" val="281882578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2" presetClass="entr" presetSubtype="2" fill="hold" nodeType="afterEffect" p14:presetBounceEnd="50000">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14:bounceEnd="50000">
                                          <p:cBhvr additive="base">
                                            <p:cTn id="15" dur="1000" fill="hold"/>
                                            <p:tgtEl>
                                              <p:spTgt spid="31"/>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31"/>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2" presetClass="entr" presetSubtype="1" fill="hold" nodeType="afterEffect" p14:presetBounceEnd="50000">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14:bounceEnd="50000">
                                          <p:cBhvr additive="base">
                                            <p:cTn id="20" dur="700" fill="hold"/>
                                            <p:tgtEl>
                                              <p:spTgt spid="25"/>
                                            </p:tgtEl>
                                            <p:attrNameLst>
                                              <p:attrName>ppt_x</p:attrName>
                                            </p:attrNameLst>
                                          </p:cBhvr>
                                          <p:tavLst>
                                            <p:tav tm="0">
                                              <p:val>
                                                <p:strVal val="#ppt_x"/>
                                              </p:val>
                                            </p:tav>
                                            <p:tav tm="100000">
                                              <p:val>
                                                <p:strVal val="#ppt_x"/>
                                              </p:val>
                                            </p:tav>
                                          </p:tavLst>
                                        </p:anim>
                                        <p:anim calcmode="lin" valueType="num" p14:bounceEnd="50000">
                                          <p:cBhvr additive="base">
                                            <p:cTn id="21" dur="700" fill="hold"/>
                                            <p:tgtEl>
                                              <p:spTgt spid="25"/>
                                            </p:tgtEl>
                                            <p:attrNameLst>
                                              <p:attrName>ppt_y</p:attrName>
                                            </p:attrNameLst>
                                          </p:cBhvr>
                                          <p:tavLst>
                                            <p:tav tm="0">
                                              <p:val>
                                                <p:strVal val="0-#ppt_h/2"/>
                                              </p:val>
                                            </p:tav>
                                            <p:tav tm="100000">
                                              <p:val>
                                                <p:strVal val="#ppt_y"/>
                                              </p:val>
                                            </p:tav>
                                          </p:tavLst>
                                        </p:anim>
                                      </p:childTnLst>
                                    </p:cTn>
                                  </p:par>
                                </p:childTnLst>
                              </p:cTn>
                            </p:par>
                            <p:par>
                              <p:cTn id="22" fill="hold">
                                <p:stCondLst>
                                  <p:cond delay="2700"/>
                                </p:stCondLst>
                                <p:childTnLst>
                                  <p:par>
                                    <p:cTn id="23" presetID="10"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3200"/>
                                </p:stCondLst>
                                <p:childTnLst>
                                  <p:par>
                                    <p:cTn id="27" presetID="2" presetClass="entr" presetSubtype="1" fill="hold" nodeType="afterEffect" p14:presetBounceEnd="50000">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14:bounceEnd="50000">
                                          <p:cBhvr additive="base">
                                            <p:cTn id="29" dur="700" fill="hold"/>
                                            <p:tgtEl>
                                              <p:spTgt spid="26"/>
                                            </p:tgtEl>
                                            <p:attrNameLst>
                                              <p:attrName>ppt_x</p:attrName>
                                            </p:attrNameLst>
                                          </p:cBhvr>
                                          <p:tavLst>
                                            <p:tav tm="0">
                                              <p:val>
                                                <p:strVal val="#ppt_x"/>
                                              </p:val>
                                            </p:tav>
                                            <p:tav tm="100000">
                                              <p:val>
                                                <p:strVal val="#ppt_x"/>
                                              </p:val>
                                            </p:tav>
                                          </p:tavLst>
                                        </p:anim>
                                        <p:anim calcmode="lin" valueType="num" p14:bounceEnd="50000">
                                          <p:cBhvr additive="base">
                                            <p:cTn id="30" dur="700" fill="hold"/>
                                            <p:tgtEl>
                                              <p:spTgt spid="26"/>
                                            </p:tgtEl>
                                            <p:attrNameLst>
                                              <p:attrName>ppt_y</p:attrName>
                                            </p:attrNameLst>
                                          </p:cBhvr>
                                          <p:tavLst>
                                            <p:tav tm="0">
                                              <p:val>
                                                <p:strVal val="0-#ppt_h/2"/>
                                              </p:val>
                                            </p:tav>
                                            <p:tav tm="100000">
                                              <p:val>
                                                <p:strVal val="#ppt_y"/>
                                              </p:val>
                                            </p:tav>
                                          </p:tavLst>
                                        </p:anim>
                                      </p:childTnLst>
                                    </p:cTn>
                                  </p:par>
                                </p:childTnLst>
                              </p:cTn>
                            </p:par>
                            <p:par>
                              <p:cTn id="31" fill="hold">
                                <p:stCondLst>
                                  <p:cond delay="3900"/>
                                </p:stCondLst>
                                <p:childTnLst>
                                  <p:par>
                                    <p:cTn id="32" presetID="10" presetClass="entr" presetSubtype="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par>
                              <p:cTn id="35" fill="hold">
                                <p:stCondLst>
                                  <p:cond delay="4400"/>
                                </p:stCondLst>
                                <p:childTnLst>
                                  <p:par>
                                    <p:cTn id="36" presetID="2" presetClass="entr" presetSubtype="1" fill="hold" nodeType="afterEffect" p14:presetBounceEnd="50000">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14:bounceEnd="50000">
                                          <p:cBhvr additive="base">
                                            <p:cTn id="38" dur="700" fill="hold"/>
                                            <p:tgtEl>
                                              <p:spTgt spid="27"/>
                                            </p:tgtEl>
                                            <p:attrNameLst>
                                              <p:attrName>ppt_x</p:attrName>
                                            </p:attrNameLst>
                                          </p:cBhvr>
                                          <p:tavLst>
                                            <p:tav tm="0">
                                              <p:val>
                                                <p:strVal val="#ppt_x"/>
                                              </p:val>
                                            </p:tav>
                                            <p:tav tm="100000">
                                              <p:val>
                                                <p:strVal val="#ppt_x"/>
                                              </p:val>
                                            </p:tav>
                                          </p:tavLst>
                                        </p:anim>
                                        <p:anim calcmode="lin" valueType="num" p14:bounceEnd="50000">
                                          <p:cBhvr additive="base">
                                            <p:cTn id="39" dur="700" fill="hold"/>
                                            <p:tgtEl>
                                              <p:spTgt spid="27"/>
                                            </p:tgtEl>
                                            <p:attrNameLst>
                                              <p:attrName>ppt_y</p:attrName>
                                            </p:attrNameLst>
                                          </p:cBhvr>
                                          <p:tavLst>
                                            <p:tav tm="0">
                                              <p:val>
                                                <p:strVal val="0-#ppt_h/2"/>
                                              </p:val>
                                            </p:tav>
                                            <p:tav tm="100000">
                                              <p:val>
                                                <p:strVal val="#ppt_y"/>
                                              </p:val>
                                            </p:tav>
                                          </p:tavLst>
                                        </p:anim>
                                      </p:childTnLst>
                                    </p:cTn>
                                  </p:par>
                                </p:childTnLst>
                              </p:cTn>
                            </p:par>
                            <p:par>
                              <p:cTn id="40" fill="hold">
                                <p:stCondLst>
                                  <p:cond delay="51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par>
                              <p:cTn id="44" fill="hold">
                                <p:stCondLst>
                                  <p:cond delay="5600"/>
                                </p:stCondLst>
                                <p:childTnLst>
                                  <p:par>
                                    <p:cTn id="45" presetID="2" presetClass="entr" presetSubtype="1" fill="hold" nodeType="afterEffect" p14:presetBounceEnd="50000">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14:bounceEnd="50000">
                                          <p:cBhvr additive="base">
                                            <p:cTn id="47" dur="7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48" dur="700" fill="hold"/>
                                            <p:tgtEl>
                                              <p:spTgt spid="28"/>
                                            </p:tgtEl>
                                            <p:attrNameLst>
                                              <p:attrName>ppt_y</p:attrName>
                                            </p:attrNameLst>
                                          </p:cBhvr>
                                          <p:tavLst>
                                            <p:tav tm="0">
                                              <p:val>
                                                <p:strVal val="0-#ppt_h/2"/>
                                              </p:val>
                                            </p:tav>
                                            <p:tav tm="100000">
                                              <p:val>
                                                <p:strVal val="#ppt_y"/>
                                              </p:val>
                                            </p:tav>
                                          </p:tavLst>
                                        </p:anim>
                                      </p:childTnLst>
                                    </p:cTn>
                                  </p:par>
                                </p:childTnLst>
                              </p:cTn>
                            </p:par>
                            <p:par>
                              <p:cTn id="49" fill="hold">
                                <p:stCondLst>
                                  <p:cond delay="6300"/>
                                </p:stCondLst>
                                <p:childTnLst>
                                  <p:par>
                                    <p:cTn id="50" presetID="10" presetClass="entr" presetSubtype="0"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childTnLst>
                              </p:cTn>
                            </p:par>
                            <p:par>
                              <p:cTn id="53" fill="hold">
                                <p:stCondLst>
                                  <p:cond delay="6800"/>
                                </p:stCondLst>
                                <p:childTnLst>
                                  <p:par>
                                    <p:cTn id="54" presetID="2" presetClass="entr" presetSubtype="1" fill="hold" nodeType="afterEffect" p14:presetBounceEnd="50000">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14:bounceEnd="50000">
                                          <p:cBhvr additive="base">
                                            <p:cTn id="56" dur="7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57" dur="700" fill="hold"/>
                                            <p:tgtEl>
                                              <p:spTgt spid="29"/>
                                            </p:tgtEl>
                                            <p:attrNameLst>
                                              <p:attrName>ppt_y</p:attrName>
                                            </p:attrNameLst>
                                          </p:cBhvr>
                                          <p:tavLst>
                                            <p:tav tm="0">
                                              <p:val>
                                                <p:strVal val="0-#ppt_h/2"/>
                                              </p:val>
                                            </p:tav>
                                            <p:tav tm="100000">
                                              <p:val>
                                                <p:strVal val="#ppt_y"/>
                                              </p:val>
                                            </p:tav>
                                          </p:tavLst>
                                        </p:anim>
                                      </p:childTnLst>
                                    </p:cTn>
                                  </p:par>
                                </p:childTnLst>
                              </p:cTn>
                            </p:par>
                            <p:par>
                              <p:cTn id="58" fill="hold">
                                <p:stCondLst>
                                  <p:cond delay="7500"/>
                                </p:stCondLst>
                                <p:childTnLst>
                                  <p:par>
                                    <p:cTn id="59" presetID="10" presetClass="entr" presetSubtype="0"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13" grpId="0"/>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1000" fill="hold"/>
                                            <p:tgtEl>
                                              <p:spTgt spid="31"/>
                                            </p:tgtEl>
                                            <p:attrNameLst>
                                              <p:attrName>ppt_x</p:attrName>
                                            </p:attrNameLst>
                                          </p:cBhvr>
                                          <p:tavLst>
                                            <p:tav tm="0">
                                              <p:val>
                                                <p:strVal val="1+#ppt_w/2"/>
                                              </p:val>
                                            </p:tav>
                                            <p:tav tm="100000">
                                              <p:val>
                                                <p:strVal val="#ppt_x"/>
                                              </p:val>
                                            </p:tav>
                                          </p:tavLst>
                                        </p:anim>
                                        <p:anim calcmode="lin" valueType="num">
                                          <p:cBhvr additive="base">
                                            <p:cTn id="16" dur="1000" fill="hold"/>
                                            <p:tgtEl>
                                              <p:spTgt spid="31"/>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2" presetClass="entr" presetSubtype="1"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700" fill="hold"/>
                                            <p:tgtEl>
                                              <p:spTgt spid="25"/>
                                            </p:tgtEl>
                                            <p:attrNameLst>
                                              <p:attrName>ppt_x</p:attrName>
                                            </p:attrNameLst>
                                          </p:cBhvr>
                                          <p:tavLst>
                                            <p:tav tm="0">
                                              <p:val>
                                                <p:strVal val="#ppt_x"/>
                                              </p:val>
                                            </p:tav>
                                            <p:tav tm="100000">
                                              <p:val>
                                                <p:strVal val="#ppt_x"/>
                                              </p:val>
                                            </p:tav>
                                          </p:tavLst>
                                        </p:anim>
                                        <p:anim calcmode="lin" valueType="num">
                                          <p:cBhvr additive="base">
                                            <p:cTn id="21" dur="700" fill="hold"/>
                                            <p:tgtEl>
                                              <p:spTgt spid="25"/>
                                            </p:tgtEl>
                                            <p:attrNameLst>
                                              <p:attrName>ppt_y</p:attrName>
                                            </p:attrNameLst>
                                          </p:cBhvr>
                                          <p:tavLst>
                                            <p:tav tm="0">
                                              <p:val>
                                                <p:strVal val="0-#ppt_h/2"/>
                                              </p:val>
                                            </p:tav>
                                            <p:tav tm="100000">
                                              <p:val>
                                                <p:strVal val="#ppt_y"/>
                                              </p:val>
                                            </p:tav>
                                          </p:tavLst>
                                        </p:anim>
                                      </p:childTnLst>
                                    </p:cTn>
                                  </p:par>
                                </p:childTnLst>
                              </p:cTn>
                            </p:par>
                            <p:par>
                              <p:cTn id="22" fill="hold">
                                <p:stCondLst>
                                  <p:cond delay="2700"/>
                                </p:stCondLst>
                                <p:childTnLst>
                                  <p:par>
                                    <p:cTn id="23" presetID="10"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3200"/>
                                </p:stCondLst>
                                <p:childTnLst>
                                  <p:par>
                                    <p:cTn id="27" presetID="2" presetClass="entr" presetSubtype="1"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700" fill="hold"/>
                                            <p:tgtEl>
                                              <p:spTgt spid="26"/>
                                            </p:tgtEl>
                                            <p:attrNameLst>
                                              <p:attrName>ppt_x</p:attrName>
                                            </p:attrNameLst>
                                          </p:cBhvr>
                                          <p:tavLst>
                                            <p:tav tm="0">
                                              <p:val>
                                                <p:strVal val="#ppt_x"/>
                                              </p:val>
                                            </p:tav>
                                            <p:tav tm="100000">
                                              <p:val>
                                                <p:strVal val="#ppt_x"/>
                                              </p:val>
                                            </p:tav>
                                          </p:tavLst>
                                        </p:anim>
                                        <p:anim calcmode="lin" valueType="num">
                                          <p:cBhvr additive="base">
                                            <p:cTn id="30" dur="700" fill="hold"/>
                                            <p:tgtEl>
                                              <p:spTgt spid="26"/>
                                            </p:tgtEl>
                                            <p:attrNameLst>
                                              <p:attrName>ppt_y</p:attrName>
                                            </p:attrNameLst>
                                          </p:cBhvr>
                                          <p:tavLst>
                                            <p:tav tm="0">
                                              <p:val>
                                                <p:strVal val="0-#ppt_h/2"/>
                                              </p:val>
                                            </p:tav>
                                            <p:tav tm="100000">
                                              <p:val>
                                                <p:strVal val="#ppt_y"/>
                                              </p:val>
                                            </p:tav>
                                          </p:tavLst>
                                        </p:anim>
                                      </p:childTnLst>
                                    </p:cTn>
                                  </p:par>
                                </p:childTnLst>
                              </p:cTn>
                            </p:par>
                            <p:par>
                              <p:cTn id="31" fill="hold">
                                <p:stCondLst>
                                  <p:cond delay="3900"/>
                                </p:stCondLst>
                                <p:childTnLst>
                                  <p:par>
                                    <p:cTn id="32" presetID="10" presetClass="entr" presetSubtype="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par>
                              <p:cTn id="35" fill="hold">
                                <p:stCondLst>
                                  <p:cond delay="4400"/>
                                </p:stCondLst>
                                <p:childTnLst>
                                  <p:par>
                                    <p:cTn id="36" presetID="2" presetClass="entr" presetSubtype="1"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700" fill="hold"/>
                                            <p:tgtEl>
                                              <p:spTgt spid="27"/>
                                            </p:tgtEl>
                                            <p:attrNameLst>
                                              <p:attrName>ppt_x</p:attrName>
                                            </p:attrNameLst>
                                          </p:cBhvr>
                                          <p:tavLst>
                                            <p:tav tm="0">
                                              <p:val>
                                                <p:strVal val="#ppt_x"/>
                                              </p:val>
                                            </p:tav>
                                            <p:tav tm="100000">
                                              <p:val>
                                                <p:strVal val="#ppt_x"/>
                                              </p:val>
                                            </p:tav>
                                          </p:tavLst>
                                        </p:anim>
                                        <p:anim calcmode="lin" valueType="num">
                                          <p:cBhvr additive="base">
                                            <p:cTn id="39" dur="700" fill="hold"/>
                                            <p:tgtEl>
                                              <p:spTgt spid="27"/>
                                            </p:tgtEl>
                                            <p:attrNameLst>
                                              <p:attrName>ppt_y</p:attrName>
                                            </p:attrNameLst>
                                          </p:cBhvr>
                                          <p:tavLst>
                                            <p:tav tm="0">
                                              <p:val>
                                                <p:strVal val="0-#ppt_h/2"/>
                                              </p:val>
                                            </p:tav>
                                            <p:tav tm="100000">
                                              <p:val>
                                                <p:strVal val="#ppt_y"/>
                                              </p:val>
                                            </p:tav>
                                          </p:tavLst>
                                        </p:anim>
                                      </p:childTnLst>
                                    </p:cTn>
                                  </p:par>
                                </p:childTnLst>
                              </p:cTn>
                            </p:par>
                            <p:par>
                              <p:cTn id="40" fill="hold">
                                <p:stCondLst>
                                  <p:cond delay="51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par>
                              <p:cTn id="44" fill="hold">
                                <p:stCondLst>
                                  <p:cond delay="5600"/>
                                </p:stCondLst>
                                <p:childTnLst>
                                  <p:par>
                                    <p:cTn id="45" presetID="2" presetClass="entr" presetSubtype="1"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700" fill="hold"/>
                                            <p:tgtEl>
                                              <p:spTgt spid="28"/>
                                            </p:tgtEl>
                                            <p:attrNameLst>
                                              <p:attrName>ppt_x</p:attrName>
                                            </p:attrNameLst>
                                          </p:cBhvr>
                                          <p:tavLst>
                                            <p:tav tm="0">
                                              <p:val>
                                                <p:strVal val="#ppt_x"/>
                                              </p:val>
                                            </p:tav>
                                            <p:tav tm="100000">
                                              <p:val>
                                                <p:strVal val="#ppt_x"/>
                                              </p:val>
                                            </p:tav>
                                          </p:tavLst>
                                        </p:anim>
                                        <p:anim calcmode="lin" valueType="num">
                                          <p:cBhvr additive="base">
                                            <p:cTn id="48" dur="700" fill="hold"/>
                                            <p:tgtEl>
                                              <p:spTgt spid="28"/>
                                            </p:tgtEl>
                                            <p:attrNameLst>
                                              <p:attrName>ppt_y</p:attrName>
                                            </p:attrNameLst>
                                          </p:cBhvr>
                                          <p:tavLst>
                                            <p:tav tm="0">
                                              <p:val>
                                                <p:strVal val="0-#ppt_h/2"/>
                                              </p:val>
                                            </p:tav>
                                            <p:tav tm="100000">
                                              <p:val>
                                                <p:strVal val="#ppt_y"/>
                                              </p:val>
                                            </p:tav>
                                          </p:tavLst>
                                        </p:anim>
                                      </p:childTnLst>
                                    </p:cTn>
                                  </p:par>
                                </p:childTnLst>
                              </p:cTn>
                            </p:par>
                            <p:par>
                              <p:cTn id="49" fill="hold">
                                <p:stCondLst>
                                  <p:cond delay="6300"/>
                                </p:stCondLst>
                                <p:childTnLst>
                                  <p:par>
                                    <p:cTn id="50" presetID="10" presetClass="entr" presetSubtype="0"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childTnLst>
                              </p:cTn>
                            </p:par>
                            <p:par>
                              <p:cTn id="53" fill="hold">
                                <p:stCondLst>
                                  <p:cond delay="6800"/>
                                </p:stCondLst>
                                <p:childTnLst>
                                  <p:par>
                                    <p:cTn id="54" presetID="2" presetClass="entr" presetSubtype="1"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additive="base">
                                            <p:cTn id="56" dur="700" fill="hold"/>
                                            <p:tgtEl>
                                              <p:spTgt spid="29"/>
                                            </p:tgtEl>
                                            <p:attrNameLst>
                                              <p:attrName>ppt_x</p:attrName>
                                            </p:attrNameLst>
                                          </p:cBhvr>
                                          <p:tavLst>
                                            <p:tav tm="0">
                                              <p:val>
                                                <p:strVal val="#ppt_x"/>
                                              </p:val>
                                            </p:tav>
                                            <p:tav tm="100000">
                                              <p:val>
                                                <p:strVal val="#ppt_x"/>
                                              </p:val>
                                            </p:tav>
                                          </p:tavLst>
                                        </p:anim>
                                        <p:anim calcmode="lin" valueType="num">
                                          <p:cBhvr additive="base">
                                            <p:cTn id="57" dur="700" fill="hold"/>
                                            <p:tgtEl>
                                              <p:spTgt spid="29"/>
                                            </p:tgtEl>
                                            <p:attrNameLst>
                                              <p:attrName>ppt_y</p:attrName>
                                            </p:attrNameLst>
                                          </p:cBhvr>
                                          <p:tavLst>
                                            <p:tav tm="0">
                                              <p:val>
                                                <p:strVal val="0-#ppt_h/2"/>
                                              </p:val>
                                            </p:tav>
                                            <p:tav tm="100000">
                                              <p:val>
                                                <p:strVal val="#ppt_y"/>
                                              </p:val>
                                            </p:tav>
                                          </p:tavLst>
                                        </p:anim>
                                      </p:childTnLst>
                                    </p:cTn>
                                  </p:par>
                                </p:childTnLst>
                              </p:cTn>
                            </p:par>
                            <p:par>
                              <p:cTn id="58" fill="hold">
                                <p:stCondLst>
                                  <p:cond delay="7500"/>
                                </p:stCondLst>
                                <p:childTnLst>
                                  <p:par>
                                    <p:cTn id="59" presetID="10" presetClass="entr" presetSubtype="0"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13" grpId="0"/>
          <p:bldP spid="16" grpId="0"/>
          <p:bldP spid="17" grpId="0"/>
          <p:bldP spid="18" grpId="0"/>
          <p:bldP spid="19"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7C7D342-CB83-B1DC-E4D5-2244A16C1418}"/>
            </a:ext>
          </a:extLst>
        </p:cNvPr>
        <p:cNvGrpSpPr/>
        <p:nvPr/>
      </p:nvGrpSpPr>
      <p:grpSpPr>
        <a:xfrm>
          <a:off x="0" y="0"/>
          <a:ext cx="0" cy="0"/>
          <a:chOff x="0" y="0"/>
          <a:chExt cx="0" cy="0"/>
        </a:xfrm>
      </p:grpSpPr>
      <p:sp>
        <p:nvSpPr>
          <p:cNvPr id="13" name="Title 15">
            <a:extLst>
              <a:ext uri="{FF2B5EF4-FFF2-40B4-BE49-F238E27FC236}">
                <a16:creationId xmlns:a16="http://schemas.microsoft.com/office/drawing/2014/main" id="{958D5C46-31E4-A9E7-EBCA-2E178D4BB9AF}"/>
              </a:ext>
            </a:extLst>
          </p:cNvPr>
          <p:cNvSpPr>
            <a:spLocks noGrp="1"/>
          </p:cNvSpPr>
          <p:nvPr>
            <p:ph type="ctrTitle"/>
          </p:nvPr>
        </p:nvSpPr>
        <p:spPr>
          <a:xfrm>
            <a:off x="1524000" y="-1109134"/>
            <a:ext cx="9144000" cy="1109133"/>
          </a:xfrm>
        </p:spPr>
        <p:txBody>
          <a:bodyPr vert="horz" lIns="91440" tIns="45720" rIns="91440" bIns="45720" rtlCol="0" anchor="b">
            <a:normAutofit/>
          </a:bodyPr>
          <a:lstStyle/>
          <a:p>
            <a:pPr>
              <a:lnSpc>
                <a:spcPct val="100000"/>
              </a:lnSpc>
            </a:pPr>
            <a:r>
              <a:rPr lang="en-US" dirty="0"/>
              <a:t>Boxley Abbey</a:t>
            </a:r>
          </a:p>
        </p:txBody>
      </p:sp>
      <p:sp>
        <p:nvSpPr>
          <p:cNvPr id="11" name="TextBox 10">
            <a:extLst>
              <a:ext uri="{FF2B5EF4-FFF2-40B4-BE49-F238E27FC236}">
                <a16:creationId xmlns:a16="http://schemas.microsoft.com/office/drawing/2014/main" id="{28871E77-DC55-E140-713C-5633ACEF4E9E}"/>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happened in Maidstone during the Tudor and Stewart periods?</a:t>
            </a:r>
          </a:p>
        </p:txBody>
      </p:sp>
      <p:sp>
        <p:nvSpPr>
          <p:cNvPr id="8" name="TextBox 7">
            <a:extLst>
              <a:ext uri="{FF2B5EF4-FFF2-40B4-BE49-F238E27FC236}">
                <a16:creationId xmlns:a16="http://schemas.microsoft.com/office/drawing/2014/main" id="{5F09934E-F2A6-23AD-8479-EE07016F269A}"/>
              </a:ext>
            </a:extLst>
          </p:cNvPr>
          <p:cNvSpPr txBox="1"/>
          <p:nvPr/>
        </p:nvSpPr>
        <p:spPr>
          <a:xfrm>
            <a:off x="494271" y="915338"/>
            <a:ext cx="3423306" cy="70525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Tudor period brought religious and political changes to Maidstone. </a:t>
            </a:r>
          </a:p>
        </p:txBody>
      </p:sp>
      <p:sp>
        <p:nvSpPr>
          <p:cNvPr id="7" name="TextBox 6">
            <a:extLst>
              <a:ext uri="{FF2B5EF4-FFF2-40B4-BE49-F238E27FC236}">
                <a16:creationId xmlns:a16="http://schemas.microsoft.com/office/drawing/2014/main" id="{265D4DDE-E430-8C46-6398-CD9FAB690CD6}"/>
              </a:ext>
            </a:extLst>
          </p:cNvPr>
          <p:cNvSpPr txBox="1"/>
          <p:nvPr/>
        </p:nvSpPr>
        <p:spPr>
          <a:xfrm>
            <a:off x="494270" y="1928303"/>
            <a:ext cx="3665533"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period is known as </a:t>
            </a:r>
          </a:p>
          <a:p>
            <a:pPr>
              <a:lnSpc>
                <a:spcPct val="150000"/>
              </a:lnSpc>
            </a:pPr>
            <a:r>
              <a:rPr lang="en-GB" sz="1400" dirty="0">
                <a:latin typeface="Linkpen 17a Print" panose="03050602060000000000" pitchFamily="66" charset="77"/>
              </a:rPr>
              <a:t>The Protestant Reformation.</a:t>
            </a:r>
          </a:p>
        </p:txBody>
      </p:sp>
      <p:sp>
        <p:nvSpPr>
          <p:cNvPr id="2" name="TextBox 1">
            <a:extLst>
              <a:ext uri="{FF2B5EF4-FFF2-40B4-BE49-F238E27FC236}">
                <a16:creationId xmlns:a16="http://schemas.microsoft.com/office/drawing/2014/main" id="{E549A236-0CF6-9137-C3A0-0A149C7F74B8}"/>
              </a:ext>
            </a:extLst>
          </p:cNvPr>
          <p:cNvSpPr txBox="1"/>
          <p:nvPr/>
        </p:nvSpPr>
        <p:spPr>
          <a:xfrm>
            <a:off x="494270" y="2944437"/>
            <a:ext cx="3298605" cy="70525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Boxley Abbey, near Maidstone, was closed in 1538, and the building destroyed.</a:t>
            </a:r>
          </a:p>
        </p:txBody>
      </p:sp>
      <p:grpSp>
        <p:nvGrpSpPr>
          <p:cNvPr id="12" name="Group 11" descr="All that is left of Boxley Abbey are ruins like these remains of the abbey’s gateway. &#10;">
            <a:extLst>
              <a:ext uri="{FF2B5EF4-FFF2-40B4-BE49-F238E27FC236}">
                <a16:creationId xmlns:a16="http://schemas.microsoft.com/office/drawing/2014/main" id="{AD08143D-0C56-3F1C-DC17-FB97639A46C4}"/>
              </a:ext>
            </a:extLst>
          </p:cNvPr>
          <p:cNvGrpSpPr/>
          <p:nvPr/>
        </p:nvGrpSpPr>
        <p:grpSpPr>
          <a:xfrm>
            <a:off x="494269" y="4522802"/>
            <a:ext cx="3648873" cy="705258"/>
            <a:chOff x="494269" y="4522802"/>
            <a:chExt cx="3648873" cy="705258"/>
          </a:xfrm>
        </p:grpSpPr>
        <p:sp>
          <p:nvSpPr>
            <p:cNvPr id="4" name="TextBox 3">
              <a:extLst>
                <a:ext uri="{FF2B5EF4-FFF2-40B4-BE49-F238E27FC236}">
                  <a16:creationId xmlns:a16="http://schemas.microsoft.com/office/drawing/2014/main" id="{D80439CD-CE15-DBB5-E996-13D860812966}"/>
                </a:ext>
              </a:extLst>
            </p:cNvPr>
            <p:cNvSpPr txBox="1"/>
            <p:nvPr/>
          </p:nvSpPr>
          <p:spPr>
            <a:xfrm>
              <a:off x="494269" y="4522802"/>
              <a:ext cx="3298605" cy="705258"/>
            </a:xfrm>
            <a:prstGeom prst="rect">
              <a:avLst/>
            </a:prstGeom>
            <a:noFill/>
          </p:spPr>
          <p:txBody>
            <a:bodyPr wrap="square">
              <a:spAutoFit/>
            </a:bodyPr>
            <a:lstStyle/>
            <a:p>
              <a:pPr algn="r">
                <a:lnSpc>
                  <a:spcPct val="150000"/>
                </a:lnSpc>
              </a:pPr>
              <a:r>
                <a:rPr lang="en-GB" sz="1400" dirty="0">
                  <a:latin typeface="Linkpen 17a Print" panose="03050602060000000000" pitchFamily="66" charset="77"/>
                </a:rPr>
                <a:t>All that is left of Boxley Abbey are ruins, like these remains of the abbey’s gateway. </a:t>
              </a:r>
            </a:p>
          </p:txBody>
        </p:sp>
        <p:pic>
          <p:nvPicPr>
            <p:cNvPr id="6" name="Picture 5">
              <a:extLst>
                <a:ext uri="{FF2B5EF4-FFF2-40B4-BE49-F238E27FC236}">
                  <a16:creationId xmlns:a16="http://schemas.microsoft.com/office/drawing/2014/main" id="{EB4C0EBD-7141-7EBD-1403-AB103D2D0A0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92875" y="4614630"/>
              <a:ext cx="350267" cy="248874"/>
            </a:xfrm>
            <a:prstGeom prst="rect">
              <a:avLst/>
            </a:prstGeom>
          </p:spPr>
        </p:pic>
      </p:grpSp>
      <p:grpSp>
        <p:nvGrpSpPr>
          <p:cNvPr id="10" name="Group 9" descr="A modern day colour photograph of the stone ruins left at Bosley Abbey. ">
            <a:extLst>
              <a:ext uri="{FF2B5EF4-FFF2-40B4-BE49-F238E27FC236}">
                <a16:creationId xmlns:a16="http://schemas.microsoft.com/office/drawing/2014/main" id="{0AAA6248-7654-1A28-BF12-57D4C97BDA1C}"/>
              </a:ext>
            </a:extLst>
          </p:cNvPr>
          <p:cNvGrpSpPr/>
          <p:nvPr/>
        </p:nvGrpSpPr>
        <p:grpSpPr>
          <a:xfrm>
            <a:off x="4440025" y="684506"/>
            <a:ext cx="7276559" cy="5427086"/>
            <a:chOff x="4440025" y="684506"/>
            <a:chExt cx="7276559" cy="5427086"/>
          </a:xfrm>
        </p:grpSpPr>
        <p:pic>
          <p:nvPicPr>
            <p:cNvPr id="5" name="Picture 4" descr="A stone wall with a broken gate&#10;&#10;Description automatically generated with medium confidence">
              <a:extLst>
                <a:ext uri="{FF2B5EF4-FFF2-40B4-BE49-F238E27FC236}">
                  <a16:creationId xmlns:a16="http://schemas.microsoft.com/office/drawing/2014/main" id="{552E37E1-6B23-6CA6-BE70-D8DEE05A858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40025" y="746407"/>
              <a:ext cx="7153579" cy="5365185"/>
            </a:xfrm>
            <a:prstGeom prst="rect">
              <a:avLst/>
            </a:prstGeom>
            <a:ln w="19050">
              <a:solidFill>
                <a:schemeClr val="tx1"/>
              </a:solidFill>
            </a:ln>
          </p:spPr>
        </p:pic>
        <p:sp>
          <p:nvSpPr>
            <p:cNvPr id="9" name="TextBox 8">
              <a:extLst>
                <a:ext uri="{FF2B5EF4-FFF2-40B4-BE49-F238E27FC236}">
                  <a16:creationId xmlns:a16="http://schemas.microsoft.com/office/drawing/2014/main" id="{AF88DE92-A85F-3624-6D56-6E954FB98AB9}"/>
                </a:ext>
              </a:extLst>
            </p:cNvPr>
            <p:cNvSpPr txBox="1"/>
            <p:nvPr/>
          </p:nvSpPr>
          <p:spPr>
            <a:xfrm>
              <a:off x="9435297" y="684506"/>
              <a:ext cx="2281287" cy="230832"/>
            </a:xfrm>
            <a:prstGeom prst="rect">
              <a:avLst/>
            </a:prstGeom>
            <a:noFill/>
          </p:spPr>
          <p:txBody>
            <a:bodyPr wrap="square">
              <a:spAutoFit/>
            </a:bodyPr>
            <a:lstStyle/>
            <a:p>
              <a:pPr>
                <a:lnSpc>
                  <a:spcPct val="150000"/>
                </a:lnSpc>
              </a:pPr>
              <a:r>
                <a:rPr lang="en-GB" sz="800" dirty="0">
                  <a:solidFill>
                    <a:schemeClr val="bg1">
                      <a:lumMod val="95000"/>
                    </a:schemeClr>
                  </a:solidFill>
                  <a:latin typeface="Nunito" panose="02000503000000000000" pitchFamily="2" charset="77"/>
                </a:rPr>
                <a:t>© Public Domain from Wikimedia Commons</a:t>
              </a:r>
            </a:p>
          </p:txBody>
        </p:sp>
      </p:grpSp>
      <p:pic>
        <p:nvPicPr>
          <p:cNvPr id="14" name="Picture 13">
            <a:extLst>
              <a:ext uri="{FF2B5EF4-FFF2-40B4-BE49-F238E27FC236}">
                <a16:creationId xmlns:a16="http://schemas.microsoft.com/office/drawing/2014/main" id="{CE1CF52C-E3C2-DA06-56DF-C56941AF22F6}"/>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7999" y="5528732"/>
            <a:ext cx="1523999" cy="1327825"/>
          </a:xfrm>
          <a:prstGeom prst="rect">
            <a:avLst/>
          </a:prstGeom>
        </p:spPr>
      </p:pic>
    </p:spTree>
    <p:extLst>
      <p:ext uri="{BB962C8B-B14F-4D97-AF65-F5344CB8AC3E}">
        <p14:creationId xmlns:p14="http://schemas.microsoft.com/office/powerpoint/2010/main" val="5642205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24470D4-81D3-AC73-2E01-379A56AA9A74}"/>
            </a:ext>
          </a:extLst>
        </p:cNvPr>
        <p:cNvGrpSpPr/>
        <p:nvPr/>
      </p:nvGrpSpPr>
      <p:grpSpPr>
        <a:xfrm>
          <a:off x="0" y="0"/>
          <a:ext cx="0" cy="0"/>
          <a:chOff x="0" y="0"/>
          <a:chExt cx="0" cy="0"/>
        </a:xfrm>
      </p:grpSpPr>
      <p:sp>
        <p:nvSpPr>
          <p:cNvPr id="13" name="Title 15">
            <a:extLst>
              <a:ext uri="{FF2B5EF4-FFF2-40B4-BE49-F238E27FC236}">
                <a16:creationId xmlns:a16="http://schemas.microsoft.com/office/drawing/2014/main" id="{3CF5C4BE-2876-E7F8-386D-7D1FE65924F7}"/>
              </a:ext>
            </a:extLst>
          </p:cNvPr>
          <p:cNvSpPr>
            <a:spLocks noGrp="1"/>
          </p:cNvSpPr>
          <p:nvPr>
            <p:ph type="ctrTitle"/>
          </p:nvPr>
        </p:nvSpPr>
        <p:spPr>
          <a:xfrm>
            <a:off x="1524000" y="-1109134"/>
            <a:ext cx="9144000" cy="1109133"/>
          </a:xfrm>
        </p:spPr>
        <p:txBody>
          <a:bodyPr vert="horz" lIns="91440" tIns="45720" rIns="91440" bIns="45720" rtlCol="0" anchor="b">
            <a:normAutofit/>
          </a:bodyPr>
          <a:lstStyle/>
          <a:p>
            <a:pPr>
              <a:lnSpc>
                <a:spcPct val="100000"/>
              </a:lnSpc>
            </a:pPr>
            <a:r>
              <a:rPr lang="en-US" dirty="0"/>
              <a:t>The old Archbishop’s Palace</a:t>
            </a:r>
          </a:p>
        </p:txBody>
      </p:sp>
      <p:sp>
        <p:nvSpPr>
          <p:cNvPr id="11" name="TextBox 10">
            <a:extLst>
              <a:ext uri="{FF2B5EF4-FFF2-40B4-BE49-F238E27FC236}">
                <a16:creationId xmlns:a16="http://schemas.microsoft.com/office/drawing/2014/main" id="{90A279B9-939D-DC96-3104-CEF5354A0A5F}"/>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happened in Maidstone during the Tudor and Stewart periods?</a:t>
            </a:r>
          </a:p>
        </p:txBody>
      </p:sp>
      <p:sp>
        <p:nvSpPr>
          <p:cNvPr id="8" name="TextBox 7">
            <a:extLst>
              <a:ext uri="{FF2B5EF4-FFF2-40B4-BE49-F238E27FC236}">
                <a16:creationId xmlns:a16="http://schemas.microsoft.com/office/drawing/2014/main" id="{2B458DC0-A09A-55BD-E5A8-20E865C128BB}"/>
              </a:ext>
            </a:extLst>
          </p:cNvPr>
          <p:cNvSpPr txBox="1"/>
          <p:nvPr/>
        </p:nvSpPr>
        <p:spPr>
          <a:xfrm>
            <a:off x="578177" y="801278"/>
            <a:ext cx="3219892" cy="2004395"/>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old Archbishop’s Palace, where the archbishops of Canterbury had stayed for centuries, was given to Henry VIII in 1537 and became a royal property. </a:t>
            </a:r>
          </a:p>
        </p:txBody>
      </p:sp>
      <p:sp>
        <p:nvSpPr>
          <p:cNvPr id="3" name="TextBox 2">
            <a:extLst>
              <a:ext uri="{FF2B5EF4-FFF2-40B4-BE49-F238E27FC236}">
                <a16:creationId xmlns:a16="http://schemas.microsoft.com/office/drawing/2014/main" id="{BBEE8BA3-DF0F-920C-113E-AB1D3892AD4C}"/>
              </a:ext>
            </a:extLst>
          </p:cNvPr>
          <p:cNvSpPr txBox="1"/>
          <p:nvPr/>
        </p:nvSpPr>
        <p:spPr>
          <a:xfrm>
            <a:off x="579964" y="2993934"/>
            <a:ext cx="3508555" cy="382092"/>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It was eventually given to Sir Thomas Wyatt.</a:t>
            </a:r>
          </a:p>
        </p:txBody>
      </p:sp>
      <p:grpSp>
        <p:nvGrpSpPr>
          <p:cNvPr id="10" name="Group 9" descr="A modern day colour photograph of The Archbishop's Palace. ">
            <a:extLst>
              <a:ext uri="{FF2B5EF4-FFF2-40B4-BE49-F238E27FC236}">
                <a16:creationId xmlns:a16="http://schemas.microsoft.com/office/drawing/2014/main" id="{9C7DB7A9-CBC2-50D3-C018-0B988A2A54ED}"/>
              </a:ext>
            </a:extLst>
          </p:cNvPr>
          <p:cNvGrpSpPr/>
          <p:nvPr/>
        </p:nvGrpSpPr>
        <p:grpSpPr>
          <a:xfrm>
            <a:off x="681874" y="3918098"/>
            <a:ext cx="3355366" cy="2176331"/>
            <a:chOff x="681874" y="3918098"/>
            <a:chExt cx="3355366" cy="2176331"/>
          </a:xfrm>
        </p:grpSpPr>
        <p:pic>
          <p:nvPicPr>
            <p:cNvPr id="6" name="Picture 5" descr="User submitted image">
              <a:extLst>
                <a:ext uri="{FF2B5EF4-FFF2-40B4-BE49-F238E27FC236}">
                  <a16:creationId xmlns:a16="http://schemas.microsoft.com/office/drawing/2014/main" id="{B5C8AA90-258D-541A-FD71-28605C7007C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bwMode="auto">
            <a:xfrm>
              <a:off x="681874" y="3918098"/>
              <a:ext cx="3246955" cy="2176331"/>
            </a:xfrm>
            <a:prstGeom prst="rect">
              <a:avLst/>
            </a:prstGeom>
            <a:noFill/>
            <a:ln w="19050">
              <a:solidFill>
                <a:schemeClr val="tx1"/>
              </a:solidFill>
            </a:ln>
          </p:spPr>
        </p:pic>
        <p:sp>
          <p:nvSpPr>
            <p:cNvPr id="9" name="TextBox 8">
              <a:extLst>
                <a:ext uri="{FF2B5EF4-FFF2-40B4-BE49-F238E27FC236}">
                  <a16:creationId xmlns:a16="http://schemas.microsoft.com/office/drawing/2014/main" id="{EA271D44-9701-D168-7857-765C4D530AC4}"/>
                </a:ext>
              </a:extLst>
            </p:cNvPr>
            <p:cNvSpPr txBox="1"/>
            <p:nvPr/>
          </p:nvSpPr>
          <p:spPr>
            <a:xfrm>
              <a:off x="2952224" y="5863597"/>
              <a:ext cx="1085016" cy="230832"/>
            </a:xfrm>
            <a:prstGeom prst="rect">
              <a:avLst/>
            </a:prstGeom>
            <a:noFill/>
          </p:spPr>
          <p:txBody>
            <a:bodyPr wrap="square">
              <a:spAutoFit/>
            </a:bodyPr>
            <a:lstStyle/>
            <a:p>
              <a:pPr>
                <a:lnSpc>
                  <a:spcPct val="150000"/>
                </a:lnSpc>
              </a:pPr>
              <a:r>
                <a:rPr lang="en-GB" sz="800" dirty="0">
                  <a:solidFill>
                    <a:schemeClr val="bg1"/>
                  </a:solidFill>
                  <a:latin typeface="Nunito" panose="02000503000000000000" pitchFamily="2" charset="77"/>
                </a:rPr>
                <a:t>© Historic England</a:t>
              </a:r>
            </a:p>
          </p:txBody>
        </p:sp>
      </p:grpSp>
      <p:grpSp>
        <p:nvGrpSpPr>
          <p:cNvPr id="12" name="Group 11" descr="A modern day colour photograph of The Archbishop's Palace. It shows the rear of it sat along a canal. ">
            <a:extLst>
              <a:ext uri="{FF2B5EF4-FFF2-40B4-BE49-F238E27FC236}">
                <a16:creationId xmlns:a16="http://schemas.microsoft.com/office/drawing/2014/main" id="{0A570C82-E7FD-7AB4-BDD8-46B46552DA1F}"/>
              </a:ext>
            </a:extLst>
          </p:cNvPr>
          <p:cNvGrpSpPr/>
          <p:nvPr/>
        </p:nvGrpSpPr>
        <p:grpSpPr>
          <a:xfrm>
            <a:off x="4284699" y="685862"/>
            <a:ext cx="7329124" cy="5408567"/>
            <a:chOff x="4284699" y="685862"/>
            <a:chExt cx="7329124" cy="5408567"/>
          </a:xfrm>
        </p:grpSpPr>
        <p:pic>
          <p:nvPicPr>
            <p:cNvPr id="5" name="Picture 4" descr="A building next to a body of water&#10;&#10;Description automatically generated">
              <a:extLst>
                <a:ext uri="{FF2B5EF4-FFF2-40B4-BE49-F238E27FC236}">
                  <a16:creationId xmlns:a16="http://schemas.microsoft.com/office/drawing/2014/main" id="{6CB21C27-FFD7-3ED1-431B-70E1841E5E1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284699" y="763571"/>
              <a:ext cx="7225427" cy="5330858"/>
            </a:xfrm>
            <a:prstGeom prst="rect">
              <a:avLst/>
            </a:prstGeom>
            <a:ln w="19050">
              <a:solidFill>
                <a:schemeClr val="tx1"/>
              </a:solidFill>
            </a:ln>
          </p:spPr>
        </p:pic>
        <p:sp>
          <p:nvSpPr>
            <p:cNvPr id="7" name="TextBox 6">
              <a:extLst>
                <a:ext uri="{FF2B5EF4-FFF2-40B4-BE49-F238E27FC236}">
                  <a16:creationId xmlns:a16="http://schemas.microsoft.com/office/drawing/2014/main" id="{F2C6308A-0B76-15C3-9B5E-D3C77144A078}"/>
                </a:ext>
              </a:extLst>
            </p:cNvPr>
            <p:cNvSpPr txBox="1"/>
            <p:nvPr/>
          </p:nvSpPr>
          <p:spPr>
            <a:xfrm>
              <a:off x="10528807" y="685862"/>
              <a:ext cx="1085016" cy="230832"/>
            </a:xfrm>
            <a:prstGeom prst="rect">
              <a:avLst/>
            </a:prstGeom>
            <a:noFill/>
          </p:spPr>
          <p:txBody>
            <a:bodyPr wrap="square">
              <a:spAutoFit/>
            </a:bodyPr>
            <a:lstStyle/>
            <a:p>
              <a:pPr>
                <a:lnSpc>
                  <a:spcPct val="150000"/>
                </a:lnSpc>
              </a:pPr>
              <a:r>
                <a:rPr lang="en-GB" sz="800" dirty="0">
                  <a:solidFill>
                    <a:schemeClr val="accent1">
                      <a:lumMod val="20000"/>
                      <a:lumOff val="80000"/>
                    </a:schemeClr>
                  </a:solidFill>
                  <a:latin typeface="Nunito" panose="02000503000000000000" pitchFamily="2" charset="77"/>
                </a:rPr>
                <a:t>© Historic England</a:t>
              </a:r>
            </a:p>
          </p:txBody>
        </p:sp>
      </p:grpSp>
      <p:pic>
        <p:nvPicPr>
          <p:cNvPr id="14" name="Picture 13">
            <a:extLst>
              <a:ext uri="{FF2B5EF4-FFF2-40B4-BE49-F238E27FC236}">
                <a16:creationId xmlns:a16="http://schemas.microsoft.com/office/drawing/2014/main" id="{E4CA5BCF-6318-67EC-84F2-E2009FC27948}"/>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7999" y="5528732"/>
            <a:ext cx="1523999" cy="1327825"/>
          </a:xfrm>
          <a:prstGeom prst="rect">
            <a:avLst/>
          </a:prstGeom>
        </p:spPr>
      </p:pic>
    </p:spTree>
    <p:extLst>
      <p:ext uri="{BB962C8B-B14F-4D97-AF65-F5344CB8AC3E}">
        <p14:creationId xmlns:p14="http://schemas.microsoft.com/office/powerpoint/2010/main" val="13708778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3"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4E41B6E-EB72-4937-316C-63568D773419}"/>
            </a:ext>
          </a:extLst>
        </p:cNvPr>
        <p:cNvGrpSpPr/>
        <p:nvPr/>
      </p:nvGrpSpPr>
      <p:grpSpPr>
        <a:xfrm>
          <a:off x="0" y="0"/>
          <a:ext cx="0" cy="0"/>
          <a:chOff x="0" y="0"/>
          <a:chExt cx="0" cy="0"/>
        </a:xfrm>
      </p:grpSpPr>
      <p:sp>
        <p:nvSpPr>
          <p:cNvPr id="10" name="Title 15">
            <a:extLst>
              <a:ext uri="{FF2B5EF4-FFF2-40B4-BE49-F238E27FC236}">
                <a16:creationId xmlns:a16="http://schemas.microsoft.com/office/drawing/2014/main" id="{EC8C5129-9169-FF2D-5DD4-EBA578DE9C13}"/>
              </a:ext>
            </a:extLst>
          </p:cNvPr>
          <p:cNvSpPr>
            <a:spLocks noGrp="1"/>
          </p:cNvSpPr>
          <p:nvPr>
            <p:ph type="ctrTitle"/>
          </p:nvPr>
        </p:nvSpPr>
        <p:spPr>
          <a:xfrm>
            <a:off x="1524000" y="-1109134"/>
            <a:ext cx="9144000" cy="1109133"/>
          </a:xfrm>
        </p:spPr>
        <p:txBody>
          <a:bodyPr vert="horz" lIns="91440" tIns="45720" rIns="91440" bIns="45720" rtlCol="0" anchor="b">
            <a:normAutofit/>
          </a:bodyPr>
          <a:lstStyle/>
          <a:p>
            <a:pPr>
              <a:lnSpc>
                <a:spcPct val="100000"/>
              </a:lnSpc>
            </a:pPr>
            <a:r>
              <a:rPr lang="en-US" dirty="0"/>
              <a:t>Maidstone Grammar School </a:t>
            </a:r>
          </a:p>
        </p:txBody>
      </p:sp>
      <p:sp>
        <p:nvSpPr>
          <p:cNvPr id="11" name="TextBox 10">
            <a:extLst>
              <a:ext uri="{FF2B5EF4-FFF2-40B4-BE49-F238E27FC236}">
                <a16:creationId xmlns:a16="http://schemas.microsoft.com/office/drawing/2014/main" id="{10981F66-8333-AD0A-AD09-C913C8C4B05B}"/>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happened in Maidstone during the Tudor and Stewart periods?</a:t>
            </a:r>
          </a:p>
        </p:txBody>
      </p:sp>
      <p:grpSp>
        <p:nvGrpSpPr>
          <p:cNvPr id="7" name="Group 6" descr="A modern day colour photograph of Maidstone Grammar School, a group of large, red brick buildings. ">
            <a:extLst>
              <a:ext uri="{FF2B5EF4-FFF2-40B4-BE49-F238E27FC236}">
                <a16:creationId xmlns:a16="http://schemas.microsoft.com/office/drawing/2014/main" id="{BC505499-9623-9176-8032-DC361B41934D}"/>
              </a:ext>
            </a:extLst>
          </p:cNvPr>
          <p:cNvGrpSpPr/>
          <p:nvPr/>
        </p:nvGrpSpPr>
        <p:grpSpPr>
          <a:xfrm>
            <a:off x="733135" y="761115"/>
            <a:ext cx="7060741" cy="5217233"/>
            <a:chOff x="682333" y="786516"/>
            <a:chExt cx="7060741" cy="5217233"/>
          </a:xfrm>
        </p:grpSpPr>
        <p:pic>
          <p:nvPicPr>
            <p:cNvPr id="4" name="Picture 3">
              <a:extLst>
                <a:ext uri="{FF2B5EF4-FFF2-40B4-BE49-F238E27FC236}">
                  <a16:creationId xmlns:a16="http://schemas.microsoft.com/office/drawing/2014/main" id="{3E08106C-B233-1BC3-D797-10061F830E6C}"/>
                </a:ext>
              </a:extLst>
            </p:cNvPr>
            <p:cNvPicPr>
              <a:picLocks noChangeAspect="1"/>
            </p:cNvPicPr>
            <p:nvPr/>
          </p:nvPicPr>
          <p:blipFill>
            <a:blip r:embed="rId3"/>
            <a:srcRect l="10104"/>
            <a:stretch/>
          </p:blipFill>
          <p:spPr>
            <a:xfrm>
              <a:off x="682333" y="854251"/>
              <a:ext cx="6943828" cy="5149498"/>
            </a:xfrm>
            <a:prstGeom prst="rect">
              <a:avLst/>
            </a:prstGeom>
            <a:ln w="19050">
              <a:solidFill>
                <a:schemeClr val="tx1"/>
              </a:solidFill>
            </a:ln>
          </p:spPr>
        </p:pic>
        <p:sp>
          <p:nvSpPr>
            <p:cNvPr id="6" name="TextBox 5">
              <a:extLst>
                <a:ext uri="{FF2B5EF4-FFF2-40B4-BE49-F238E27FC236}">
                  <a16:creationId xmlns:a16="http://schemas.microsoft.com/office/drawing/2014/main" id="{BF4F1437-D622-F8AF-083B-8F39777F04B2}"/>
                </a:ext>
              </a:extLst>
            </p:cNvPr>
            <p:cNvSpPr txBox="1"/>
            <p:nvPr/>
          </p:nvSpPr>
          <p:spPr>
            <a:xfrm>
              <a:off x="6495845" y="786516"/>
              <a:ext cx="1247229" cy="230832"/>
            </a:xfrm>
            <a:prstGeom prst="rect">
              <a:avLst/>
            </a:prstGeom>
            <a:noFill/>
          </p:spPr>
          <p:txBody>
            <a:bodyPr wrap="square">
              <a:spAutoFit/>
            </a:bodyPr>
            <a:lstStyle/>
            <a:p>
              <a:pPr>
                <a:lnSpc>
                  <a:spcPct val="150000"/>
                </a:lnSpc>
              </a:pPr>
              <a:r>
                <a:rPr lang="en-GB" sz="800" dirty="0">
                  <a:solidFill>
                    <a:schemeClr val="bg1">
                      <a:lumMod val="85000"/>
                    </a:schemeClr>
                  </a:solidFill>
                  <a:latin typeface="Nunito" panose="02000503000000000000" pitchFamily="2" charset="77"/>
                </a:rPr>
                <a:t>© </a:t>
              </a:r>
              <a:r>
                <a:rPr lang="en-GB" sz="800" dirty="0" err="1">
                  <a:solidFill>
                    <a:schemeClr val="bg1">
                      <a:lumMod val="85000"/>
                    </a:schemeClr>
                  </a:solidFill>
                  <a:latin typeface="Nunito" panose="02000503000000000000" pitchFamily="2" charset="77"/>
                </a:rPr>
                <a:t>Alamy</a:t>
              </a:r>
              <a:r>
                <a:rPr lang="en-GB" sz="800" dirty="0">
                  <a:solidFill>
                    <a:schemeClr val="bg1">
                      <a:lumMod val="85000"/>
                    </a:schemeClr>
                  </a:solidFill>
                  <a:latin typeface="Nunito" panose="02000503000000000000" pitchFamily="2" charset="77"/>
                </a:rPr>
                <a:t> ref: C0KKNJ</a:t>
              </a:r>
            </a:p>
          </p:txBody>
        </p:sp>
      </p:grpSp>
      <p:sp>
        <p:nvSpPr>
          <p:cNvPr id="8" name="TextBox 7">
            <a:extLst>
              <a:ext uri="{FF2B5EF4-FFF2-40B4-BE49-F238E27FC236}">
                <a16:creationId xmlns:a16="http://schemas.microsoft.com/office/drawing/2014/main" id="{2AECA7B6-D5D9-998F-45BB-C3FE485439EA}"/>
              </a:ext>
            </a:extLst>
          </p:cNvPr>
          <p:cNvSpPr txBox="1"/>
          <p:nvPr/>
        </p:nvSpPr>
        <p:spPr>
          <a:xfrm>
            <a:off x="7814819" y="1006602"/>
            <a:ext cx="3525626"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1549, Maidstone sold treasures from All Saints Church to open a grammar school.</a:t>
            </a:r>
          </a:p>
        </p:txBody>
      </p:sp>
      <p:sp>
        <p:nvSpPr>
          <p:cNvPr id="3" name="TextBox 2">
            <a:extLst>
              <a:ext uri="{FF2B5EF4-FFF2-40B4-BE49-F238E27FC236}">
                <a16:creationId xmlns:a16="http://schemas.microsoft.com/office/drawing/2014/main" id="{1BF87315-8B65-F6E7-0B07-8E35D9431539}"/>
              </a:ext>
            </a:extLst>
          </p:cNvPr>
          <p:cNvSpPr txBox="1"/>
          <p:nvPr/>
        </p:nvSpPr>
        <p:spPr>
          <a:xfrm>
            <a:off x="7814819" y="2536073"/>
            <a:ext cx="3694848" cy="2004395"/>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Maidstone Grammar School started in the Corpus Christi Hall, which is now La Taberna, before moving to Tonbridge Road in 1871 and its current Barton Road site in 1930.</a:t>
            </a:r>
          </a:p>
        </p:txBody>
      </p:sp>
      <p:grpSp>
        <p:nvGrpSpPr>
          <p:cNvPr id="9" name="Group 8" descr="Maidstone Grammar School today.&#10;">
            <a:extLst>
              <a:ext uri="{FF2B5EF4-FFF2-40B4-BE49-F238E27FC236}">
                <a16:creationId xmlns:a16="http://schemas.microsoft.com/office/drawing/2014/main" id="{BC9A3A41-9D5C-2149-9056-CF8CC3EBE904}"/>
              </a:ext>
            </a:extLst>
          </p:cNvPr>
          <p:cNvGrpSpPr/>
          <p:nvPr/>
        </p:nvGrpSpPr>
        <p:grpSpPr>
          <a:xfrm>
            <a:off x="7870645" y="5176600"/>
            <a:ext cx="3151644" cy="711733"/>
            <a:chOff x="7870645" y="5176600"/>
            <a:chExt cx="3151644" cy="711733"/>
          </a:xfrm>
        </p:grpSpPr>
        <p:sp>
          <p:nvSpPr>
            <p:cNvPr id="2" name="TextBox 1">
              <a:extLst>
                <a:ext uri="{FF2B5EF4-FFF2-40B4-BE49-F238E27FC236}">
                  <a16:creationId xmlns:a16="http://schemas.microsoft.com/office/drawing/2014/main" id="{43ABE8E5-A5CA-E3B1-F253-6BC40185819A}"/>
                </a:ext>
              </a:extLst>
            </p:cNvPr>
            <p:cNvSpPr txBox="1"/>
            <p:nvPr/>
          </p:nvSpPr>
          <p:spPr>
            <a:xfrm>
              <a:off x="8255983" y="5176600"/>
              <a:ext cx="2766306"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Maidstone Grammar School today.</a:t>
              </a:r>
            </a:p>
          </p:txBody>
        </p:sp>
        <p:pic>
          <p:nvPicPr>
            <p:cNvPr id="5" name="Picture 4">
              <a:extLst>
                <a:ext uri="{FF2B5EF4-FFF2-40B4-BE49-F238E27FC236}">
                  <a16:creationId xmlns:a16="http://schemas.microsoft.com/office/drawing/2014/main" id="{0C260F13-FFC8-F186-193D-3DDB216AB94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7870645" y="5245390"/>
              <a:ext cx="350267" cy="248874"/>
            </a:xfrm>
            <a:prstGeom prst="rect">
              <a:avLst/>
            </a:prstGeom>
          </p:spPr>
        </p:pic>
      </p:grpSp>
      <p:pic>
        <p:nvPicPr>
          <p:cNvPr id="14" name="Picture 13">
            <a:extLst>
              <a:ext uri="{FF2B5EF4-FFF2-40B4-BE49-F238E27FC236}">
                <a16:creationId xmlns:a16="http://schemas.microsoft.com/office/drawing/2014/main" id="{B0AA390E-6F95-8D69-FE06-B287C61A844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7999" y="5528732"/>
            <a:ext cx="1523999" cy="1327825"/>
          </a:xfrm>
          <a:prstGeom prst="rect">
            <a:avLst/>
          </a:prstGeom>
        </p:spPr>
      </p:pic>
    </p:spTree>
    <p:extLst>
      <p:ext uri="{BB962C8B-B14F-4D97-AF65-F5344CB8AC3E}">
        <p14:creationId xmlns:p14="http://schemas.microsoft.com/office/powerpoint/2010/main" val="130667464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1FC667C-BB5E-7E12-9CCA-87AC1DBF2C45}"/>
            </a:ext>
          </a:extLst>
        </p:cNvPr>
        <p:cNvGrpSpPr/>
        <p:nvPr/>
      </p:nvGrpSpPr>
      <p:grpSpPr>
        <a:xfrm>
          <a:off x="0" y="0"/>
          <a:ext cx="0" cy="0"/>
          <a:chOff x="0" y="0"/>
          <a:chExt cx="0" cy="0"/>
        </a:xfrm>
      </p:grpSpPr>
      <p:sp>
        <p:nvSpPr>
          <p:cNvPr id="16" name="Title 15">
            <a:extLst>
              <a:ext uri="{FF2B5EF4-FFF2-40B4-BE49-F238E27FC236}">
                <a16:creationId xmlns:a16="http://schemas.microsoft.com/office/drawing/2014/main" id="{06ACEBF2-D701-EC7C-42CE-534BC02479FE}"/>
              </a:ext>
            </a:extLst>
          </p:cNvPr>
          <p:cNvSpPr>
            <a:spLocks noGrp="1"/>
          </p:cNvSpPr>
          <p:nvPr>
            <p:ph type="ctrTitle"/>
          </p:nvPr>
        </p:nvSpPr>
        <p:spPr>
          <a:xfrm>
            <a:off x="1524000" y="-1109134"/>
            <a:ext cx="9144000" cy="1109133"/>
          </a:xfrm>
        </p:spPr>
        <p:txBody>
          <a:bodyPr vert="horz" lIns="91440" tIns="45720" rIns="91440" bIns="45720" rtlCol="0" anchor="b">
            <a:normAutofit/>
          </a:bodyPr>
          <a:lstStyle/>
          <a:p>
            <a:pPr>
              <a:lnSpc>
                <a:spcPct val="100000"/>
              </a:lnSpc>
            </a:pPr>
            <a:r>
              <a:rPr lang="en-US" dirty="0"/>
              <a:t>Sir Thomas Wyatt</a:t>
            </a:r>
          </a:p>
        </p:txBody>
      </p:sp>
      <p:sp>
        <p:nvSpPr>
          <p:cNvPr id="11" name="TextBox 10">
            <a:extLst>
              <a:ext uri="{FF2B5EF4-FFF2-40B4-BE49-F238E27FC236}">
                <a16:creationId xmlns:a16="http://schemas.microsoft.com/office/drawing/2014/main" id="{8E286E67-E46E-ABAE-0BAC-C9DE0A06C47A}"/>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happened in Maidstone during the Tudor and Stewart periods?</a:t>
            </a:r>
          </a:p>
        </p:txBody>
      </p:sp>
      <p:sp>
        <p:nvSpPr>
          <p:cNvPr id="8" name="TextBox 7">
            <a:extLst>
              <a:ext uri="{FF2B5EF4-FFF2-40B4-BE49-F238E27FC236}">
                <a16:creationId xmlns:a16="http://schemas.microsoft.com/office/drawing/2014/main" id="{B88AE41F-9547-6DBD-54FF-F0A0AD92FBCB}"/>
              </a:ext>
            </a:extLst>
          </p:cNvPr>
          <p:cNvSpPr txBox="1"/>
          <p:nvPr/>
        </p:nvSpPr>
        <p:spPr>
          <a:xfrm>
            <a:off x="936645" y="1019479"/>
            <a:ext cx="5601731" cy="1135888"/>
          </a:xfrm>
          <a:prstGeom prst="rect">
            <a:avLst/>
          </a:prstGeom>
          <a:noFill/>
        </p:spPr>
        <p:txBody>
          <a:bodyPr wrap="square">
            <a:spAutoFit/>
          </a:bodyPr>
          <a:lstStyle/>
          <a:p>
            <a:pPr>
              <a:lnSpc>
                <a:spcPct val="150000"/>
              </a:lnSpc>
            </a:pPr>
            <a:r>
              <a:rPr lang="en-GB" sz="1550" dirty="0">
                <a:latin typeface="Linkpen 17a Print" panose="03050602060000000000" pitchFamily="66" charset="77"/>
              </a:rPr>
              <a:t>In 1554, Sir Thomas Wyatt started a rebellion in Maidstone because he didn’t want Queen Mary I  to marry Philip of Spain. </a:t>
            </a:r>
          </a:p>
        </p:txBody>
      </p:sp>
      <p:sp>
        <p:nvSpPr>
          <p:cNvPr id="3" name="TextBox 2">
            <a:extLst>
              <a:ext uri="{FF2B5EF4-FFF2-40B4-BE49-F238E27FC236}">
                <a16:creationId xmlns:a16="http://schemas.microsoft.com/office/drawing/2014/main" id="{A8866623-3371-D88C-9E14-72C2E7DDFE5E}"/>
              </a:ext>
            </a:extLst>
          </p:cNvPr>
          <p:cNvSpPr txBox="1"/>
          <p:nvPr/>
        </p:nvSpPr>
        <p:spPr>
          <a:xfrm>
            <a:off x="936645" y="2509550"/>
            <a:ext cx="5227801" cy="778098"/>
          </a:xfrm>
          <a:prstGeom prst="rect">
            <a:avLst/>
          </a:prstGeom>
          <a:noFill/>
        </p:spPr>
        <p:txBody>
          <a:bodyPr wrap="square">
            <a:spAutoFit/>
          </a:bodyPr>
          <a:lstStyle/>
          <a:p>
            <a:pPr>
              <a:lnSpc>
                <a:spcPct val="150000"/>
              </a:lnSpc>
            </a:pPr>
            <a:r>
              <a:rPr lang="en-GB" sz="1550" dirty="0">
                <a:latin typeface="Linkpen 17a Print" panose="03050602060000000000" pitchFamily="66" charset="77"/>
              </a:rPr>
              <a:t>The rebellion didn’t work, and Wyatt was executed. </a:t>
            </a:r>
          </a:p>
        </p:txBody>
      </p:sp>
      <p:sp>
        <p:nvSpPr>
          <p:cNvPr id="6" name="TextBox 5">
            <a:extLst>
              <a:ext uri="{FF2B5EF4-FFF2-40B4-BE49-F238E27FC236}">
                <a16:creationId xmlns:a16="http://schemas.microsoft.com/office/drawing/2014/main" id="{AD2D2F45-8682-13C8-BFC1-97CC8FC27312}"/>
              </a:ext>
            </a:extLst>
          </p:cNvPr>
          <p:cNvSpPr txBox="1"/>
          <p:nvPr/>
        </p:nvSpPr>
        <p:spPr>
          <a:xfrm>
            <a:off x="936646" y="3650485"/>
            <a:ext cx="5410366" cy="413190"/>
          </a:xfrm>
          <a:prstGeom prst="rect">
            <a:avLst/>
          </a:prstGeom>
          <a:noFill/>
        </p:spPr>
        <p:txBody>
          <a:bodyPr wrap="square">
            <a:spAutoFit/>
          </a:bodyPr>
          <a:lstStyle/>
          <a:p>
            <a:pPr>
              <a:lnSpc>
                <a:spcPct val="150000"/>
              </a:lnSpc>
            </a:pPr>
            <a:r>
              <a:rPr lang="en-GB" sz="1550" dirty="0">
                <a:latin typeface="Linkpen 17a Print" panose="03050602060000000000" pitchFamily="66" charset="77"/>
              </a:rPr>
              <a:t>As a result, Maidstone lost its special rights as a town for a while.</a:t>
            </a:r>
          </a:p>
        </p:txBody>
      </p:sp>
      <p:sp>
        <p:nvSpPr>
          <p:cNvPr id="2" name="TextBox 1">
            <a:extLst>
              <a:ext uri="{FF2B5EF4-FFF2-40B4-BE49-F238E27FC236}">
                <a16:creationId xmlns:a16="http://schemas.microsoft.com/office/drawing/2014/main" id="{4086B8F5-34C0-6B0B-F67C-BCFCF19C9090}"/>
              </a:ext>
            </a:extLst>
          </p:cNvPr>
          <p:cNvSpPr txBox="1"/>
          <p:nvPr/>
        </p:nvSpPr>
        <p:spPr>
          <a:xfrm>
            <a:off x="936645" y="4833840"/>
            <a:ext cx="4888436" cy="778098"/>
          </a:xfrm>
          <a:prstGeom prst="rect">
            <a:avLst/>
          </a:prstGeom>
          <a:noFill/>
        </p:spPr>
        <p:txBody>
          <a:bodyPr wrap="square">
            <a:spAutoFit/>
          </a:bodyPr>
          <a:lstStyle/>
          <a:p>
            <a:pPr>
              <a:lnSpc>
                <a:spcPct val="150000"/>
              </a:lnSpc>
            </a:pPr>
            <a:r>
              <a:rPr lang="en-GB" sz="1550" dirty="0">
                <a:latin typeface="Linkpen 17a Print" panose="03050602060000000000" pitchFamily="66" charset="77"/>
              </a:rPr>
              <a:t>The Archbishop’s Palace was taken back by the Crown.</a:t>
            </a:r>
          </a:p>
        </p:txBody>
      </p:sp>
      <p:grpSp>
        <p:nvGrpSpPr>
          <p:cNvPr id="12" name="Group 11" descr="A side profile portrait of Sir Thomas Wyatt. ">
            <a:extLst>
              <a:ext uri="{FF2B5EF4-FFF2-40B4-BE49-F238E27FC236}">
                <a16:creationId xmlns:a16="http://schemas.microsoft.com/office/drawing/2014/main" id="{5A5DCB5D-8D91-B7E7-8D56-2CCAFFFCBB6C}"/>
              </a:ext>
            </a:extLst>
          </p:cNvPr>
          <p:cNvGrpSpPr/>
          <p:nvPr/>
        </p:nvGrpSpPr>
        <p:grpSpPr>
          <a:xfrm>
            <a:off x="6961977" y="682449"/>
            <a:ext cx="4529075" cy="4432300"/>
            <a:chOff x="6961977" y="682449"/>
            <a:chExt cx="4529075" cy="4432300"/>
          </a:xfrm>
        </p:grpSpPr>
        <p:pic>
          <p:nvPicPr>
            <p:cNvPr id="5" name="Picture 4" descr="A profile of a person with a beard&#10;&#10;Description automatically generated">
              <a:extLst>
                <a:ext uri="{FF2B5EF4-FFF2-40B4-BE49-F238E27FC236}">
                  <a16:creationId xmlns:a16="http://schemas.microsoft.com/office/drawing/2014/main" id="{D928F628-9D50-8475-D95E-98FE923693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31594">
              <a:off x="6961977" y="682449"/>
              <a:ext cx="4432300" cy="4432300"/>
            </a:xfrm>
            <a:prstGeom prst="rect">
              <a:avLst/>
            </a:prstGeom>
          </p:spPr>
        </p:pic>
        <p:sp>
          <p:nvSpPr>
            <p:cNvPr id="10" name="TextBox 9">
              <a:extLst>
                <a:ext uri="{FF2B5EF4-FFF2-40B4-BE49-F238E27FC236}">
                  <a16:creationId xmlns:a16="http://schemas.microsoft.com/office/drawing/2014/main" id="{AE3DEB94-AC72-CE05-F10E-840F58CA73B9}"/>
                </a:ext>
              </a:extLst>
            </p:cNvPr>
            <p:cNvSpPr txBox="1"/>
            <p:nvPr/>
          </p:nvSpPr>
          <p:spPr>
            <a:xfrm>
              <a:off x="10243823" y="4753837"/>
              <a:ext cx="1247229" cy="338554"/>
            </a:xfrm>
            <a:prstGeom prst="rect">
              <a:avLst/>
            </a:prstGeom>
            <a:noFill/>
          </p:spPr>
          <p:txBody>
            <a:bodyPr wrap="square">
              <a:spAutoFit/>
            </a:bodyPr>
            <a:lstStyle/>
            <a:p>
              <a:r>
                <a:rPr lang="en-GB" sz="800" dirty="0">
                  <a:solidFill>
                    <a:schemeClr val="bg1">
                      <a:lumMod val="85000"/>
                    </a:schemeClr>
                  </a:solidFill>
                  <a:latin typeface="Nunito" panose="02000503000000000000" pitchFamily="2" charset="77"/>
                </a:rPr>
                <a:t>© Public Domain from Wikimedia Commons</a:t>
              </a:r>
            </a:p>
          </p:txBody>
        </p:sp>
      </p:grpSp>
      <p:pic>
        <p:nvPicPr>
          <p:cNvPr id="9" name="Picture 8" descr="An illustration of a silver sword with a gold handle. ">
            <a:extLst>
              <a:ext uri="{FF2B5EF4-FFF2-40B4-BE49-F238E27FC236}">
                <a16:creationId xmlns:a16="http://schemas.microsoft.com/office/drawing/2014/main" id="{CF1FCD65-92AB-FD3E-4D35-4E7940B6D95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9777424">
            <a:off x="6684538" y="2018124"/>
            <a:ext cx="1022999" cy="4329332"/>
          </a:xfrm>
          <a:prstGeom prst="rect">
            <a:avLst/>
          </a:prstGeom>
        </p:spPr>
      </p:pic>
      <p:pic>
        <p:nvPicPr>
          <p:cNvPr id="14" name="Picture 13">
            <a:extLst>
              <a:ext uri="{FF2B5EF4-FFF2-40B4-BE49-F238E27FC236}">
                <a16:creationId xmlns:a16="http://schemas.microsoft.com/office/drawing/2014/main" id="{15645C0A-C11D-D293-9DC6-120BE822EC93}"/>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7999" y="5528732"/>
            <a:ext cx="1523999" cy="1327825"/>
          </a:xfrm>
          <a:prstGeom prst="rect">
            <a:avLst/>
          </a:prstGeom>
        </p:spPr>
      </p:pic>
    </p:spTree>
    <p:extLst>
      <p:ext uri="{BB962C8B-B14F-4D97-AF65-F5344CB8AC3E}">
        <p14:creationId xmlns:p14="http://schemas.microsoft.com/office/powerpoint/2010/main" val="4030200907"/>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2" presetClass="entr" presetSubtype="1" fill="hold" nodeType="afterEffect" p14:presetBounceEnd="50000">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14:bounceEnd="50000">
                                          <p:cBhvr additive="base">
                                            <p:cTn id="27"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6"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6" grpId="0"/>
          <p:bldP spid="2"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5CDE06E-585A-4B2E-ED75-BA258329E8F1}"/>
            </a:ext>
          </a:extLst>
        </p:cNvPr>
        <p:cNvGrpSpPr/>
        <p:nvPr/>
      </p:nvGrpSpPr>
      <p:grpSpPr>
        <a:xfrm>
          <a:off x="0" y="0"/>
          <a:ext cx="0" cy="0"/>
          <a:chOff x="0" y="0"/>
          <a:chExt cx="0" cy="0"/>
        </a:xfrm>
      </p:grpSpPr>
      <p:sp>
        <p:nvSpPr>
          <p:cNvPr id="10" name="Title 15">
            <a:extLst>
              <a:ext uri="{FF2B5EF4-FFF2-40B4-BE49-F238E27FC236}">
                <a16:creationId xmlns:a16="http://schemas.microsoft.com/office/drawing/2014/main" id="{0C857077-A0DB-A5B2-1943-570BC02877B1}"/>
              </a:ext>
            </a:extLst>
          </p:cNvPr>
          <p:cNvSpPr>
            <a:spLocks noGrp="1"/>
          </p:cNvSpPr>
          <p:nvPr>
            <p:ph type="ctrTitle"/>
          </p:nvPr>
        </p:nvSpPr>
        <p:spPr>
          <a:xfrm>
            <a:off x="1524000" y="-1109134"/>
            <a:ext cx="9144000" cy="1109133"/>
          </a:xfrm>
        </p:spPr>
        <p:txBody>
          <a:bodyPr vert="horz" lIns="91440" tIns="45720" rIns="91440" bIns="45720" rtlCol="0" anchor="b">
            <a:normAutofit/>
          </a:bodyPr>
          <a:lstStyle/>
          <a:p>
            <a:pPr>
              <a:lnSpc>
                <a:spcPct val="100000"/>
              </a:lnSpc>
            </a:pPr>
            <a:r>
              <a:rPr lang="en-US" dirty="0"/>
              <a:t>Protestant Refugees </a:t>
            </a:r>
          </a:p>
        </p:txBody>
      </p:sp>
      <p:sp>
        <p:nvSpPr>
          <p:cNvPr id="11" name="TextBox 10">
            <a:extLst>
              <a:ext uri="{FF2B5EF4-FFF2-40B4-BE49-F238E27FC236}">
                <a16:creationId xmlns:a16="http://schemas.microsoft.com/office/drawing/2014/main" id="{EE732403-3F16-A84B-76E7-D28BD4BF80BD}"/>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happened in Maidstone during the Tudor and Stewart periods?</a:t>
            </a:r>
          </a:p>
        </p:txBody>
      </p:sp>
      <p:sp>
        <p:nvSpPr>
          <p:cNvPr id="8" name="TextBox 7">
            <a:extLst>
              <a:ext uri="{FF2B5EF4-FFF2-40B4-BE49-F238E27FC236}">
                <a16:creationId xmlns:a16="http://schemas.microsoft.com/office/drawing/2014/main" id="{1E32F2F4-649B-4233-9F47-A81D0A20B459}"/>
              </a:ext>
            </a:extLst>
          </p:cNvPr>
          <p:cNvSpPr txBox="1"/>
          <p:nvPr/>
        </p:nvSpPr>
        <p:spPr>
          <a:xfrm>
            <a:off x="587578" y="753144"/>
            <a:ext cx="4077731"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1567, Maidstone petitioned the Crown, asking for 60 refugee Walloon families, from what is now southern Belgium, to be sent there. </a:t>
            </a:r>
          </a:p>
        </p:txBody>
      </p:sp>
      <p:sp>
        <p:nvSpPr>
          <p:cNvPr id="3" name="TextBox 2">
            <a:extLst>
              <a:ext uri="{FF2B5EF4-FFF2-40B4-BE49-F238E27FC236}">
                <a16:creationId xmlns:a16="http://schemas.microsoft.com/office/drawing/2014/main" id="{6AFE2173-D60F-3055-76DD-10AAA835CC86}"/>
              </a:ext>
            </a:extLst>
          </p:cNvPr>
          <p:cNvSpPr txBox="1"/>
          <p:nvPr/>
        </p:nvSpPr>
        <p:spPr>
          <a:xfrm>
            <a:off x="587578" y="2411670"/>
            <a:ext cx="4077731" cy="70525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They wanted people with specific skills such as cloth making, pot making, tilemaking and papermaking.</a:t>
            </a:r>
          </a:p>
        </p:txBody>
      </p:sp>
      <p:sp>
        <p:nvSpPr>
          <p:cNvPr id="2" name="TextBox 1">
            <a:extLst>
              <a:ext uri="{FF2B5EF4-FFF2-40B4-BE49-F238E27FC236}">
                <a16:creationId xmlns:a16="http://schemas.microsoft.com/office/drawing/2014/main" id="{FFCD892E-1D0A-CC9D-CB05-93109C25022C}"/>
              </a:ext>
            </a:extLst>
          </p:cNvPr>
          <p:cNvSpPr txBox="1"/>
          <p:nvPr/>
        </p:nvSpPr>
        <p:spPr>
          <a:xfrm>
            <a:off x="587578" y="3741072"/>
            <a:ext cx="4077731" cy="70525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These Protestant refugees were granted their own church (Saint Faith). </a:t>
            </a:r>
          </a:p>
        </p:txBody>
      </p:sp>
      <p:sp>
        <p:nvSpPr>
          <p:cNvPr id="4" name="TextBox 3">
            <a:extLst>
              <a:ext uri="{FF2B5EF4-FFF2-40B4-BE49-F238E27FC236}">
                <a16:creationId xmlns:a16="http://schemas.microsoft.com/office/drawing/2014/main" id="{FA5A28D2-42BA-D900-9CF7-5D86575EBFB2}"/>
              </a:ext>
            </a:extLst>
          </p:cNvPr>
          <p:cNvSpPr txBox="1"/>
          <p:nvPr/>
        </p:nvSpPr>
        <p:spPr>
          <a:xfrm>
            <a:off x="587578" y="4920338"/>
            <a:ext cx="4077731"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These migrants may have played a role in the rise of important local industries, such as paper making.</a:t>
            </a:r>
          </a:p>
        </p:txBody>
      </p:sp>
      <p:pic>
        <p:nvPicPr>
          <p:cNvPr id="6" name="Picture 5" descr="An illustrated map of Europe. ">
            <a:extLst>
              <a:ext uri="{FF2B5EF4-FFF2-40B4-BE49-F238E27FC236}">
                <a16:creationId xmlns:a16="http://schemas.microsoft.com/office/drawing/2014/main" id="{3A54A5CE-4ECB-00E8-3331-0A0AA21DC29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93297" y="568647"/>
            <a:ext cx="6363136" cy="5709558"/>
          </a:xfrm>
          <a:prstGeom prst="rect">
            <a:avLst/>
          </a:prstGeom>
        </p:spPr>
      </p:pic>
      <p:pic>
        <p:nvPicPr>
          <p:cNvPr id="9" name="Picture 8" descr="An illustrated map of Europe showing Belgium and Southern Belgium highlighted in yellow. Maidstone is pin pointed with a yellow marker. ">
            <a:extLst>
              <a:ext uri="{FF2B5EF4-FFF2-40B4-BE49-F238E27FC236}">
                <a16:creationId xmlns:a16="http://schemas.microsoft.com/office/drawing/2014/main" id="{B9C74344-1D26-F727-E193-BA2E25D69B5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93297" y="562861"/>
            <a:ext cx="6363136" cy="5709558"/>
          </a:xfrm>
          <a:prstGeom prst="rect">
            <a:avLst/>
          </a:prstGeom>
        </p:spPr>
      </p:pic>
      <p:pic>
        <p:nvPicPr>
          <p:cNvPr id="14" name="Picture 13">
            <a:extLst>
              <a:ext uri="{FF2B5EF4-FFF2-40B4-BE49-F238E27FC236}">
                <a16:creationId xmlns:a16="http://schemas.microsoft.com/office/drawing/2014/main" id="{4C0A6CD9-821F-3914-40D8-6AD4AD0E3E8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7999" y="5528732"/>
            <a:ext cx="1523999" cy="1327825"/>
          </a:xfrm>
          <a:prstGeom prst="rect">
            <a:avLst/>
          </a:prstGeom>
        </p:spPr>
      </p:pic>
    </p:spTree>
    <p:extLst>
      <p:ext uri="{BB962C8B-B14F-4D97-AF65-F5344CB8AC3E}">
        <p14:creationId xmlns:p14="http://schemas.microsoft.com/office/powerpoint/2010/main" val="4325421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2"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5B6140A-2404-FDC8-0DE7-A7620F7CD9B6}"/>
            </a:ext>
          </a:extLst>
        </p:cNvPr>
        <p:cNvGrpSpPr/>
        <p:nvPr/>
      </p:nvGrpSpPr>
      <p:grpSpPr>
        <a:xfrm>
          <a:off x="0" y="0"/>
          <a:ext cx="0" cy="0"/>
          <a:chOff x="0" y="0"/>
          <a:chExt cx="0" cy="0"/>
        </a:xfrm>
      </p:grpSpPr>
      <p:sp>
        <p:nvSpPr>
          <p:cNvPr id="15" name="Title 15">
            <a:extLst>
              <a:ext uri="{FF2B5EF4-FFF2-40B4-BE49-F238E27FC236}">
                <a16:creationId xmlns:a16="http://schemas.microsoft.com/office/drawing/2014/main" id="{D3A1F6A4-CB40-6AF1-EB8C-68ED2FEE3CEE}"/>
              </a:ext>
            </a:extLst>
          </p:cNvPr>
          <p:cNvSpPr>
            <a:spLocks noGrp="1"/>
          </p:cNvSpPr>
          <p:nvPr>
            <p:ph type="ctrTitle"/>
          </p:nvPr>
        </p:nvSpPr>
        <p:spPr>
          <a:xfrm>
            <a:off x="1524000" y="-1109134"/>
            <a:ext cx="9144000" cy="1109133"/>
          </a:xfrm>
        </p:spPr>
        <p:txBody>
          <a:bodyPr vert="horz" lIns="91440" tIns="45720" rIns="91440" bIns="45720" rtlCol="0" anchor="b">
            <a:normAutofit/>
          </a:bodyPr>
          <a:lstStyle/>
          <a:p>
            <a:pPr>
              <a:lnSpc>
                <a:spcPct val="100000"/>
              </a:lnSpc>
            </a:pPr>
            <a:r>
              <a:rPr lang="en-US" dirty="0"/>
              <a:t>Tudor buildings</a:t>
            </a:r>
          </a:p>
        </p:txBody>
      </p:sp>
      <p:sp>
        <p:nvSpPr>
          <p:cNvPr id="11" name="TextBox 10">
            <a:extLst>
              <a:ext uri="{FF2B5EF4-FFF2-40B4-BE49-F238E27FC236}">
                <a16:creationId xmlns:a16="http://schemas.microsoft.com/office/drawing/2014/main" id="{9A20FE5F-1D4B-0686-4CC0-FCAF21AB3DEA}"/>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happened in Maidstone during the Tudor and Stewart periods?</a:t>
            </a:r>
          </a:p>
        </p:txBody>
      </p:sp>
      <p:sp>
        <p:nvSpPr>
          <p:cNvPr id="5" name="Title 1">
            <a:extLst>
              <a:ext uri="{FF2B5EF4-FFF2-40B4-BE49-F238E27FC236}">
                <a16:creationId xmlns:a16="http://schemas.microsoft.com/office/drawing/2014/main" id="{1B69864C-4052-7241-63AE-33FB39D942E8}"/>
              </a:ext>
            </a:extLst>
          </p:cNvPr>
          <p:cNvSpPr txBox="1">
            <a:spLocks/>
          </p:cNvSpPr>
          <p:nvPr/>
        </p:nvSpPr>
        <p:spPr>
          <a:xfrm>
            <a:off x="494269" y="445586"/>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Tudor buildings</a:t>
            </a:r>
          </a:p>
        </p:txBody>
      </p:sp>
      <p:sp>
        <p:nvSpPr>
          <p:cNvPr id="8" name="TextBox 7">
            <a:extLst>
              <a:ext uri="{FF2B5EF4-FFF2-40B4-BE49-F238E27FC236}">
                <a16:creationId xmlns:a16="http://schemas.microsoft.com/office/drawing/2014/main" id="{1D880DFA-429C-0FDC-7D91-B07AF368B6C6}"/>
              </a:ext>
            </a:extLst>
          </p:cNvPr>
          <p:cNvSpPr txBox="1"/>
          <p:nvPr/>
        </p:nvSpPr>
        <p:spPr>
          <a:xfrm>
            <a:off x="553536" y="1207952"/>
            <a:ext cx="11203462"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There are many Tudor buildings still standing in Maidstone today. </a:t>
            </a:r>
          </a:p>
        </p:txBody>
      </p:sp>
      <p:grpSp>
        <p:nvGrpSpPr>
          <p:cNvPr id="13" name="Group 12" descr="A modern day colour photograph of Willington Place, a White House framed with dark timber. ">
            <a:extLst>
              <a:ext uri="{FF2B5EF4-FFF2-40B4-BE49-F238E27FC236}">
                <a16:creationId xmlns:a16="http://schemas.microsoft.com/office/drawing/2014/main" id="{1E802E1F-600E-3A78-507D-535C357EE76B}"/>
              </a:ext>
            </a:extLst>
          </p:cNvPr>
          <p:cNvGrpSpPr/>
          <p:nvPr/>
        </p:nvGrpSpPr>
        <p:grpSpPr>
          <a:xfrm>
            <a:off x="746729" y="1790342"/>
            <a:ext cx="4571632" cy="3005596"/>
            <a:chOff x="746729" y="1790342"/>
            <a:chExt cx="4571632" cy="3005596"/>
          </a:xfrm>
        </p:grpSpPr>
        <p:pic>
          <p:nvPicPr>
            <p:cNvPr id="7" name="Picture 6" descr="A house with a black and white striped facade&#10;&#10;Description automatically generated">
              <a:extLst>
                <a:ext uri="{FF2B5EF4-FFF2-40B4-BE49-F238E27FC236}">
                  <a16:creationId xmlns:a16="http://schemas.microsoft.com/office/drawing/2014/main" id="{EC5E6A04-A9D4-EA3C-D176-6CB8E2A040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6729" y="1790342"/>
              <a:ext cx="4473870" cy="2997847"/>
            </a:xfrm>
            <a:prstGeom prst="rect">
              <a:avLst/>
            </a:prstGeom>
            <a:ln w="19050">
              <a:solidFill>
                <a:schemeClr val="tx1"/>
              </a:solidFill>
            </a:ln>
          </p:spPr>
        </p:pic>
        <p:sp>
          <p:nvSpPr>
            <p:cNvPr id="9" name="TextBox 8">
              <a:extLst>
                <a:ext uri="{FF2B5EF4-FFF2-40B4-BE49-F238E27FC236}">
                  <a16:creationId xmlns:a16="http://schemas.microsoft.com/office/drawing/2014/main" id="{B9E49F9C-6CE7-AA91-8A3A-4CB0CC1F7DEE}"/>
                </a:ext>
              </a:extLst>
            </p:cNvPr>
            <p:cNvSpPr txBox="1"/>
            <p:nvPr/>
          </p:nvSpPr>
          <p:spPr>
            <a:xfrm>
              <a:off x="3260364" y="4580494"/>
              <a:ext cx="2057997" cy="215444"/>
            </a:xfrm>
            <a:prstGeom prst="rect">
              <a:avLst/>
            </a:prstGeom>
            <a:noFill/>
          </p:spPr>
          <p:txBody>
            <a:bodyPr wrap="square">
              <a:spAutoFit/>
            </a:bodyPr>
            <a:lstStyle/>
            <a:p>
              <a:r>
                <a:rPr lang="en-GB" sz="800" dirty="0">
                  <a:solidFill>
                    <a:schemeClr val="bg1">
                      <a:lumMod val="85000"/>
                    </a:schemeClr>
                  </a:solidFill>
                  <a:latin typeface="Nunito" panose="02000503000000000000" pitchFamily="2" charset="77"/>
                </a:rPr>
                <a:t>© Historic England ref: IOE01/03088/08</a:t>
              </a:r>
            </a:p>
          </p:txBody>
        </p:sp>
      </p:grpSp>
      <p:sp>
        <p:nvSpPr>
          <p:cNvPr id="3" name="TextBox 2">
            <a:extLst>
              <a:ext uri="{FF2B5EF4-FFF2-40B4-BE49-F238E27FC236}">
                <a16:creationId xmlns:a16="http://schemas.microsoft.com/office/drawing/2014/main" id="{D2597104-00D9-2829-4F5D-D147805853E1}"/>
              </a:ext>
            </a:extLst>
          </p:cNvPr>
          <p:cNvSpPr txBox="1"/>
          <p:nvPr/>
        </p:nvSpPr>
        <p:spPr>
          <a:xfrm>
            <a:off x="662002" y="4911342"/>
            <a:ext cx="4810353" cy="382092"/>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Willington Place on Willington Street is a timber-framed house.</a:t>
            </a:r>
          </a:p>
        </p:txBody>
      </p:sp>
      <p:grpSp>
        <p:nvGrpSpPr>
          <p:cNvPr id="12" name="Group 11" descr="A modern day colour photograph of Ye Olde Thirsty Pig, a White House framed with dark timber. ">
            <a:extLst>
              <a:ext uri="{FF2B5EF4-FFF2-40B4-BE49-F238E27FC236}">
                <a16:creationId xmlns:a16="http://schemas.microsoft.com/office/drawing/2014/main" id="{279BE800-1507-9895-9136-02BA536F2FA5}"/>
              </a:ext>
            </a:extLst>
          </p:cNvPr>
          <p:cNvGrpSpPr/>
          <p:nvPr/>
        </p:nvGrpSpPr>
        <p:grpSpPr>
          <a:xfrm>
            <a:off x="5617257" y="1724727"/>
            <a:ext cx="3340476" cy="4492040"/>
            <a:chOff x="5617257" y="1724727"/>
            <a:chExt cx="3340476" cy="4492040"/>
          </a:xfrm>
        </p:grpSpPr>
        <p:pic>
          <p:nvPicPr>
            <p:cNvPr id="6" name="Picture 5" descr="A building with a chimney&#10;&#10;Description automatically generated">
              <a:extLst>
                <a:ext uri="{FF2B5EF4-FFF2-40B4-BE49-F238E27FC236}">
                  <a16:creationId xmlns:a16="http://schemas.microsoft.com/office/drawing/2014/main" id="{2E5566AB-B203-7AD1-7DBF-4CB48CE194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84023" y="1790342"/>
              <a:ext cx="3273710" cy="4426425"/>
            </a:xfrm>
            <a:prstGeom prst="rect">
              <a:avLst/>
            </a:prstGeom>
            <a:ln w="19050">
              <a:solidFill>
                <a:schemeClr val="tx1"/>
              </a:solidFill>
            </a:ln>
          </p:spPr>
        </p:pic>
        <p:sp>
          <p:nvSpPr>
            <p:cNvPr id="10" name="TextBox 9">
              <a:extLst>
                <a:ext uri="{FF2B5EF4-FFF2-40B4-BE49-F238E27FC236}">
                  <a16:creationId xmlns:a16="http://schemas.microsoft.com/office/drawing/2014/main" id="{8534B65B-400B-FC40-9538-D56258A5820C}"/>
                </a:ext>
              </a:extLst>
            </p:cNvPr>
            <p:cNvSpPr txBox="1"/>
            <p:nvPr/>
          </p:nvSpPr>
          <p:spPr>
            <a:xfrm>
              <a:off x="5617257" y="1724727"/>
              <a:ext cx="2057997" cy="215444"/>
            </a:xfrm>
            <a:prstGeom prst="rect">
              <a:avLst/>
            </a:prstGeom>
            <a:noFill/>
          </p:spPr>
          <p:txBody>
            <a:bodyPr wrap="square">
              <a:spAutoFit/>
            </a:bodyPr>
            <a:lstStyle/>
            <a:p>
              <a:r>
                <a:rPr lang="en-GB" sz="800" dirty="0">
                  <a:solidFill>
                    <a:schemeClr val="bg1"/>
                  </a:solidFill>
                  <a:latin typeface="Nunito" panose="02000503000000000000" pitchFamily="2" charset="77"/>
                </a:rPr>
                <a:t>© Historic England</a:t>
              </a:r>
            </a:p>
          </p:txBody>
        </p:sp>
      </p:grpSp>
      <p:sp>
        <p:nvSpPr>
          <p:cNvPr id="2" name="TextBox 1">
            <a:extLst>
              <a:ext uri="{FF2B5EF4-FFF2-40B4-BE49-F238E27FC236}">
                <a16:creationId xmlns:a16="http://schemas.microsoft.com/office/drawing/2014/main" id="{80AF8984-A478-8ABF-F242-8FACA7E553F9}"/>
              </a:ext>
            </a:extLst>
          </p:cNvPr>
          <p:cNvSpPr txBox="1"/>
          <p:nvPr/>
        </p:nvSpPr>
        <p:spPr>
          <a:xfrm>
            <a:off x="9169401" y="1675994"/>
            <a:ext cx="2336800" cy="2327560"/>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On the corner of Lower Stone Street and </a:t>
            </a:r>
            <a:r>
              <a:rPr lang="en-GB" sz="1400" dirty="0" err="1">
                <a:latin typeface="Linkpen 17a Print" panose="03050602060000000000" pitchFamily="66" charset="77"/>
              </a:rPr>
              <a:t>Knightrider</a:t>
            </a:r>
            <a:r>
              <a:rPr lang="en-GB" sz="1400" dirty="0">
                <a:latin typeface="Linkpen 17a Print" panose="03050602060000000000" pitchFamily="66" charset="77"/>
              </a:rPr>
              <a:t> Street is Ye Olde Thirsty Pig which was previously Mile Farm House.</a:t>
            </a:r>
          </a:p>
        </p:txBody>
      </p:sp>
      <p:pic>
        <p:nvPicPr>
          <p:cNvPr id="14" name="Picture 13">
            <a:extLst>
              <a:ext uri="{FF2B5EF4-FFF2-40B4-BE49-F238E27FC236}">
                <a16:creationId xmlns:a16="http://schemas.microsoft.com/office/drawing/2014/main" id="{733B836A-DA28-4385-9B84-9D0A9120885F}"/>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7999" y="5528732"/>
            <a:ext cx="1523999" cy="1327825"/>
          </a:xfrm>
          <a:prstGeom prst="rect">
            <a:avLst/>
          </a:prstGeom>
        </p:spPr>
      </p:pic>
    </p:spTree>
    <p:extLst>
      <p:ext uri="{BB962C8B-B14F-4D97-AF65-F5344CB8AC3E}">
        <p14:creationId xmlns:p14="http://schemas.microsoft.com/office/powerpoint/2010/main" val="40421335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3"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106544A-F42D-58D0-B2A9-B6525A20181A}"/>
            </a:ext>
          </a:extLst>
        </p:cNvPr>
        <p:cNvGrpSpPr/>
        <p:nvPr/>
      </p:nvGrpSpPr>
      <p:grpSpPr>
        <a:xfrm>
          <a:off x="0" y="0"/>
          <a:ext cx="0" cy="0"/>
          <a:chOff x="0" y="0"/>
          <a:chExt cx="0" cy="0"/>
        </a:xfrm>
      </p:grpSpPr>
      <p:sp>
        <p:nvSpPr>
          <p:cNvPr id="46" name="Title 15">
            <a:extLst>
              <a:ext uri="{FF2B5EF4-FFF2-40B4-BE49-F238E27FC236}">
                <a16:creationId xmlns:a16="http://schemas.microsoft.com/office/drawing/2014/main" id="{941614CC-F89C-5180-E7B1-138BB0010E33}"/>
              </a:ext>
            </a:extLst>
          </p:cNvPr>
          <p:cNvSpPr>
            <a:spLocks noGrp="1"/>
          </p:cNvSpPr>
          <p:nvPr>
            <p:ph type="ctrTitle"/>
          </p:nvPr>
        </p:nvSpPr>
        <p:spPr>
          <a:xfrm>
            <a:off x="1524000" y="-1109134"/>
            <a:ext cx="9144000" cy="1109133"/>
          </a:xfrm>
        </p:spPr>
        <p:txBody>
          <a:bodyPr vert="horz" lIns="91440" tIns="45720" rIns="91440" bIns="45720" rtlCol="0" anchor="b">
            <a:normAutofit/>
          </a:bodyPr>
          <a:lstStyle/>
          <a:p>
            <a:pPr>
              <a:lnSpc>
                <a:spcPct val="100000"/>
              </a:lnSpc>
            </a:pPr>
            <a:r>
              <a:rPr lang="en-US" dirty="0"/>
              <a:t>The Stuart Period</a:t>
            </a:r>
          </a:p>
        </p:txBody>
      </p:sp>
      <p:sp>
        <p:nvSpPr>
          <p:cNvPr id="11" name="TextBox 10">
            <a:extLst>
              <a:ext uri="{FF2B5EF4-FFF2-40B4-BE49-F238E27FC236}">
                <a16:creationId xmlns:a16="http://schemas.microsoft.com/office/drawing/2014/main" id="{5EBF05D6-B9EE-A2FE-383D-55BC4F58157C}"/>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happened in Maidstone during the Tudor and Stewart periods?</a:t>
            </a:r>
          </a:p>
        </p:txBody>
      </p:sp>
      <p:sp>
        <p:nvSpPr>
          <p:cNvPr id="5" name="Title 1">
            <a:extLst>
              <a:ext uri="{FF2B5EF4-FFF2-40B4-BE49-F238E27FC236}">
                <a16:creationId xmlns:a16="http://schemas.microsoft.com/office/drawing/2014/main" id="{9E42E4A3-AFD3-D09A-A9C3-B0D1DAFDCC65}"/>
              </a:ext>
            </a:extLst>
          </p:cNvPr>
          <p:cNvSpPr txBox="1">
            <a:spLocks/>
          </p:cNvSpPr>
          <p:nvPr/>
        </p:nvSpPr>
        <p:spPr>
          <a:xfrm>
            <a:off x="480577" y="379118"/>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Stuart Period</a:t>
            </a:r>
          </a:p>
        </p:txBody>
      </p:sp>
      <p:sp>
        <p:nvSpPr>
          <p:cNvPr id="8" name="TextBox 7">
            <a:extLst>
              <a:ext uri="{FF2B5EF4-FFF2-40B4-BE49-F238E27FC236}">
                <a16:creationId xmlns:a16="http://schemas.microsoft.com/office/drawing/2014/main" id="{359C6EBA-2A46-326B-D302-09535E3A09E4}"/>
              </a:ext>
            </a:extLst>
          </p:cNvPr>
          <p:cNvSpPr txBox="1"/>
          <p:nvPr/>
        </p:nvSpPr>
        <p:spPr>
          <a:xfrm>
            <a:off x="532120" y="1088985"/>
            <a:ext cx="6744731" cy="367408"/>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Stuart period happened between 1603 – 1714. </a:t>
            </a:r>
          </a:p>
        </p:txBody>
      </p:sp>
      <p:sp>
        <p:nvSpPr>
          <p:cNvPr id="4" name="TextBox 3">
            <a:extLst>
              <a:ext uri="{FF2B5EF4-FFF2-40B4-BE49-F238E27FC236}">
                <a16:creationId xmlns:a16="http://schemas.microsoft.com/office/drawing/2014/main" id="{D9E0A745-66AE-8432-0C1B-CBA3A17AEA54}"/>
              </a:ext>
            </a:extLst>
          </p:cNvPr>
          <p:cNvSpPr txBox="1"/>
          <p:nvPr/>
        </p:nvSpPr>
        <p:spPr>
          <a:xfrm>
            <a:off x="556055" y="1494882"/>
            <a:ext cx="7574690"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It included the reigns of seven different monarchs and a period of time when the country was not ruled by a monarch at all.</a:t>
            </a:r>
          </a:p>
        </p:txBody>
      </p:sp>
      <p:grpSp>
        <p:nvGrpSpPr>
          <p:cNvPr id="35" name="Group 34" descr="A portrait of James I. ">
            <a:extLst>
              <a:ext uri="{FF2B5EF4-FFF2-40B4-BE49-F238E27FC236}">
                <a16:creationId xmlns:a16="http://schemas.microsoft.com/office/drawing/2014/main" id="{34F4B126-8855-01E4-5ACC-65091FB00A52}"/>
              </a:ext>
            </a:extLst>
          </p:cNvPr>
          <p:cNvGrpSpPr/>
          <p:nvPr/>
        </p:nvGrpSpPr>
        <p:grpSpPr>
          <a:xfrm>
            <a:off x="968605" y="2175130"/>
            <a:ext cx="1237993" cy="2239413"/>
            <a:chOff x="968605" y="2458039"/>
            <a:chExt cx="1237993" cy="2239413"/>
          </a:xfrm>
        </p:grpSpPr>
        <p:pic>
          <p:nvPicPr>
            <p:cNvPr id="9" name="Picture 8" descr="A painting of a person in a garment&#10;&#10;Description automatically generated">
              <a:extLst>
                <a:ext uri="{FF2B5EF4-FFF2-40B4-BE49-F238E27FC236}">
                  <a16:creationId xmlns:a16="http://schemas.microsoft.com/office/drawing/2014/main" id="{3F5F733B-930A-727D-1331-E001D9630C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8605" y="2649796"/>
              <a:ext cx="1214711" cy="2047656"/>
            </a:xfrm>
            <a:prstGeom prst="rect">
              <a:avLst/>
            </a:prstGeom>
            <a:ln w="19050">
              <a:solidFill>
                <a:schemeClr val="tx1"/>
              </a:solidFill>
            </a:ln>
          </p:spPr>
        </p:pic>
        <p:sp>
          <p:nvSpPr>
            <p:cNvPr id="25" name="TextBox 24">
              <a:extLst>
                <a:ext uri="{FF2B5EF4-FFF2-40B4-BE49-F238E27FC236}">
                  <a16:creationId xmlns:a16="http://schemas.microsoft.com/office/drawing/2014/main" id="{FB9F8DC9-A4FF-C499-80E2-AE4542F47141}"/>
                </a:ext>
              </a:extLst>
            </p:cNvPr>
            <p:cNvSpPr txBox="1"/>
            <p:nvPr/>
          </p:nvSpPr>
          <p:spPr>
            <a:xfrm rot="16200000">
              <a:off x="994079" y="3465694"/>
              <a:ext cx="2220174" cy="204864"/>
            </a:xfrm>
            <a:prstGeom prst="rect">
              <a:avLst/>
            </a:prstGeom>
            <a:noFill/>
          </p:spPr>
          <p:txBody>
            <a:bodyPr wrap="square">
              <a:spAutoFit/>
            </a:bodyPr>
            <a:lstStyle/>
            <a:p>
              <a:pPr>
                <a:lnSpc>
                  <a:spcPct val="150000"/>
                </a:lnSpc>
              </a:pPr>
              <a:r>
                <a:rPr lang="en-GB" sz="650" dirty="0">
                  <a:solidFill>
                    <a:schemeClr val="accent2">
                      <a:lumMod val="75000"/>
                    </a:schemeClr>
                  </a:solidFill>
                  <a:latin typeface="Nunito" panose="02000503000000000000" pitchFamily="2" charset="77"/>
                </a:rPr>
                <a:t>© Public Domain from Wikimedia Commons</a:t>
              </a:r>
            </a:p>
          </p:txBody>
        </p:sp>
      </p:grpSp>
      <p:grpSp>
        <p:nvGrpSpPr>
          <p:cNvPr id="36" name="Group 35" descr="A portrait of Charles I. ">
            <a:extLst>
              <a:ext uri="{FF2B5EF4-FFF2-40B4-BE49-F238E27FC236}">
                <a16:creationId xmlns:a16="http://schemas.microsoft.com/office/drawing/2014/main" id="{68BC06B5-70B4-8598-799E-EE59360DE528}"/>
              </a:ext>
            </a:extLst>
          </p:cNvPr>
          <p:cNvGrpSpPr/>
          <p:nvPr/>
        </p:nvGrpSpPr>
        <p:grpSpPr>
          <a:xfrm>
            <a:off x="2355631" y="2191079"/>
            <a:ext cx="1211019" cy="2220174"/>
            <a:chOff x="2355631" y="2473988"/>
            <a:chExt cx="1211019" cy="2220174"/>
          </a:xfrm>
        </p:grpSpPr>
        <p:pic>
          <p:nvPicPr>
            <p:cNvPr id="10" name="Picture 9" descr="A painting of a person in a robe&#10;&#10;Description automatically generated">
              <a:extLst>
                <a:ext uri="{FF2B5EF4-FFF2-40B4-BE49-F238E27FC236}">
                  <a16:creationId xmlns:a16="http://schemas.microsoft.com/office/drawing/2014/main" id="{76F240FD-73E0-5BF1-25BF-14DACDE4839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355631" y="2643795"/>
              <a:ext cx="1186098" cy="2047645"/>
            </a:xfrm>
            <a:prstGeom prst="rect">
              <a:avLst/>
            </a:prstGeom>
            <a:ln w="19050">
              <a:solidFill>
                <a:schemeClr val="tx1"/>
              </a:solidFill>
            </a:ln>
          </p:spPr>
        </p:pic>
        <p:sp>
          <p:nvSpPr>
            <p:cNvPr id="26" name="TextBox 25">
              <a:extLst>
                <a:ext uri="{FF2B5EF4-FFF2-40B4-BE49-F238E27FC236}">
                  <a16:creationId xmlns:a16="http://schemas.microsoft.com/office/drawing/2014/main" id="{1F416E95-91A9-2BC4-D41E-CEA4F5228B75}"/>
                </a:ext>
              </a:extLst>
            </p:cNvPr>
            <p:cNvSpPr txBox="1"/>
            <p:nvPr/>
          </p:nvSpPr>
          <p:spPr>
            <a:xfrm rot="16200000">
              <a:off x="2354131" y="3481643"/>
              <a:ext cx="2220174" cy="204864"/>
            </a:xfrm>
            <a:prstGeom prst="rect">
              <a:avLst/>
            </a:prstGeom>
            <a:noFill/>
          </p:spPr>
          <p:txBody>
            <a:bodyPr wrap="square">
              <a:spAutoFit/>
            </a:bodyPr>
            <a:lstStyle/>
            <a:p>
              <a:pPr>
                <a:lnSpc>
                  <a:spcPct val="150000"/>
                </a:lnSpc>
              </a:pPr>
              <a:r>
                <a:rPr lang="en-GB" sz="650" dirty="0">
                  <a:solidFill>
                    <a:schemeClr val="bg1">
                      <a:lumMod val="50000"/>
                    </a:schemeClr>
                  </a:solidFill>
                  <a:latin typeface="Nunito" panose="02000503000000000000" pitchFamily="2" charset="77"/>
                </a:rPr>
                <a:t>© Public Domain from Wikimedia Commons</a:t>
              </a:r>
            </a:p>
          </p:txBody>
        </p:sp>
      </p:grpSp>
      <p:grpSp>
        <p:nvGrpSpPr>
          <p:cNvPr id="37" name="Group 36" descr="A portrait of Oliver Cromwell.">
            <a:extLst>
              <a:ext uri="{FF2B5EF4-FFF2-40B4-BE49-F238E27FC236}">
                <a16:creationId xmlns:a16="http://schemas.microsoft.com/office/drawing/2014/main" id="{354B1196-0C07-A4B9-DA26-E4DCB15E398E}"/>
              </a:ext>
            </a:extLst>
          </p:cNvPr>
          <p:cNvGrpSpPr/>
          <p:nvPr/>
        </p:nvGrpSpPr>
        <p:grpSpPr>
          <a:xfrm>
            <a:off x="3688688" y="2191079"/>
            <a:ext cx="1669314" cy="2227202"/>
            <a:chOff x="3688688" y="2473988"/>
            <a:chExt cx="1669314" cy="2227202"/>
          </a:xfrm>
        </p:grpSpPr>
        <p:pic>
          <p:nvPicPr>
            <p:cNvPr id="18" name="Picture 17" descr="A painting of a person in armor&#10;&#10;Description automatically generated">
              <a:extLst>
                <a:ext uri="{FF2B5EF4-FFF2-40B4-BE49-F238E27FC236}">
                  <a16:creationId xmlns:a16="http://schemas.microsoft.com/office/drawing/2014/main" id="{3A38F5D0-6783-0BD6-9A88-6902570B9D3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688688" y="2649795"/>
              <a:ext cx="1642571" cy="2051395"/>
            </a:xfrm>
            <a:prstGeom prst="rect">
              <a:avLst/>
            </a:prstGeom>
            <a:ln w="19050">
              <a:solidFill>
                <a:schemeClr val="tx1"/>
              </a:solidFill>
            </a:ln>
          </p:spPr>
        </p:pic>
        <p:sp>
          <p:nvSpPr>
            <p:cNvPr id="27" name="TextBox 26">
              <a:extLst>
                <a:ext uri="{FF2B5EF4-FFF2-40B4-BE49-F238E27FC236}">
                  <a16:creationId xmlns:a16="http://schemas.microsoft.com/office/drawing/2014/main" id="{810BD2FF-F1E5-1729-D2FC-10DE27288791}"/>
                </a:ext>
              </a:extLst>
            </p:cNvPr>
            <p:cNvSpPr txBox="1"/>
            <p:nvPr/>
          </p:nvSpPr>
          <p:spPr>
            <a:xfrm rot="16200000">
              <a:off x="4145483" y="3481643"/>
              <a:ext cx="2220174" cy="204864"/>
            </a:xfrm>
            <a:prstGeom prst="rect">
              <a:avLst/>
            </a:prstGeom>
            <a:noFill/>
          </p:spPr>
          <p:txBody>
            <a:bodyPr wrap="square">
              <a:spAutoFit/>
            </a:bodyPr>
            <a:lstStyle/>
            <a:p>
              <a:pPr>
                <a:lnSpc>
                  <a:spcPct val="150000"/>
                </a:lnSpc>
              </a:pPr>
              <a:r>
                <a:rPr lang="en-GB" sz="650" dirty="0">
                  <a:solidFill>
                    <a:schemeClr val="tx1">
                      <a:lumMod val="50000"/>
                      <a:lumOff val="50000"/>
                    </a:schemeClr>
                  </a:solidFill>
                  <a:latin typeface="Nunito" panose="02000503000000000000" pitchFamily="2" charset="77"/>
                </a:rPr>
                <a:t>© Public Domain from Wikimedia Commons</a:t>
              </a:r>
            </a:p>
          </p:txBody>
        </p:sp>
      </p:grpSp>
      <p:grpSp>
        <p:nvGrpSpPr>
          <p:cNvPr id="38" name="Group 37" descr="A portrait of Charles II.">
            <a:extLst>
              <a:ext uri="{FF2B5EF4-FFF2-40B4-BE49-F238E27FC236}">
                <a16:creationId xmlns:a16="http://schemas.microsoft.com/office/drawing/2014/main" id="{C7D35E8A-2A8F-ED7B-D670-B41E0D7A5D48}"/>
              </a:ext>
            </a:extLst>
          </p:cNvPr>
          <p:cNvGrpSpPr/>
          <p:nvPr/>
        </p:nvGrpSpPr>
        <p:grpSpPr>
          <a:xfrm>
            <a:off x="5476086" y="2199549"/>
            <a:ext cx="1666670" cy="2220174"/>
            <a:chOff x="5476086" y="2482458"/>
            <a:chExt cx="1666670" cy="2220174"/>
          </a:xfrm>
        </p:grpSpPr>
        <p:pic>
          <p:nvPicPr>
            <p:cNvPr id="12" name="Picture 11" descr="A painting of a person in a robe&#10;&#10;Description automatically generated">
              <a:extLst>
                <a:ext uri="{FF2B5EF4-FFF2-40B4-BE49-F238E27FC236}">
                  <a16:creationId xmlns:a16="http://schemas.microsoft.com/office/drawing/2014/main" id="{DB8218EC-9995-776A-88B2-C07B8F41DF2F}"/>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5476086" y="2638597"/>
              <a:ext cx="1642571" cy="2049304"/>
            </a:xfrm>
            <a:prstGeom prst="rect">
              <a:avLst/>
            </a:prstGeom>
            <a:ln w="19050">
              <a:solidFill>
                <a:schemeClr val="tx1"/>
              </a:solidFill>
            </a:ln>
          </p:spPr>
        </p:pic>
        <p:sp>
          <p:nvSpPr>
            <p:cNvPr id="28" name="TextBox 27">
              <a:extLst>
                <a:ext uri="{FF2B5EF4-FFF2-40B4-BE49-F238E27FC236}">
                  <a16:creationId xmlns:a16="http://schemas.microsoft.com/office/drawing/2014/main" id="{064EAEE6-36B7-D6F0-3118-789CD84209CF}"/>
                </a:ext>
              </a:extLst>
            </p:cNvPr>
            <p:cNvSpPr txBox="1"/>
            <p:nvPr/>
          </p:nvSpPr>
          <p:spPr>
            <a:xfrm rot="16200000">
              <a:off x="5930237" y="3490113"/>
              <a:ext cx="2220174" cy="204864"/>
            </a:xfrm>
            <a:prstGeom prst="rect">
              <a:avLst/>
            </a:prstGeom>
            <a:noFill/>
          </p:spPr>
          <p:txBody>
            <a:bodyPr wrap="square">
              <a:spAutoFit/>
            </a:bodyPr>
            <a:lstStyle/>
            <a:p>
              <a:pPr>
                <a:lnSpc>
                  <a:spcPct val="150000"/>
                </a:lnSpc>
              </a:pPr>
              <a:r>
                <a:rPr lang="en-GB" sz="650" dirty="0">
                  <a:solidFill>
                    <a:schemeClr val="tx1">
                      <a:lumMod val="50000"/>
                      <a:lumOff val="50000"/>
                    </a:schemeClr>
                  </a:solidFill>
                  <a:latin typeface="Nunito" panose="02000503000000000000" pitchFamily="2" charset="77"/>
                </a:rPr>
                <a:t>© Public Domain from Wikimedia Commons</a:t>
              </a:r>
            </a:p>
          </p:txBody>
        </p:sp>
      </p:grpSp>
      <p:grpSp>
        <p:nvGrpSpPr>
          <p:cNvPr id="39" name="Group 38" descr="A portrait of James II. ">
            <a:extLst>
              <a:ext uri="{FF2B5EF4-FFF2-40B4-BE49-F238E27FC236}">
                <a16:creationId xmlns:a16="http://schemas.microsoft.com/office/drawing/2014/main" id="{D110DC92-C401-E939-5204-36D46DCE9E66}"/>
              </a:ext>
            </a:extLst>
          </p:cNvPr>
          <p:cNvGrpSpPr/>
          <p:nvPr/>
        </p:nvGrpSpPr>
        <p:grpSpPr>
          <a:xfrm>
            <a:off x="7202933" y="2199546"/>
            <a:ext cx="1716489" cy="2220174"/>
            <a:chOff x="7202933" y="2482455"/>
            <a:chExt cx="1716489" cy="2220174"/>
          </a:xfrm>
        </p:grpSpPr>
        <p:pic>
          <p:nvPicPr>
            <p:cNvPr id="13" name="Picture 12" descr="A painting of a person in a robe&#10;&#10;Description automatically generated">
              <a:extLst>
                <a:ext uri="{FF2B5EF4-FFF2-40B4-BE49-F238E27FC236}">
                  <a16:creationId xmlns:a16="http://schemas.microsoft.com/office/drawing/2014/main" id="{B710AA37-CA67-9512-D344-9125A0C9459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276851" y="2625726"/>
              <a:ext cx="1642571" cy="2049304"/>
            </a:xfrm>
            <a:prstGeom prst="rect">
              <a:avLst/>
            </a:prstGeom>
            <a:ln w="19050">
              <a:solidFill>
                <a:schemeClr val="tx1"/>
              </a:solidFill>
            </a:ln>
          </p:spPr>
        </p:pic>
        <p:sp>
          <p:nvSpPr>
            <p:cNvPr id="29" name="TextBox 28">
              <a:extLst>
                <a:ext uri="{FF2B5EF4-FFF2-40B4-BE49-F238E27FC236}">
                  <a16:creationId xmlns:a16="http://schemas.microsoft.com/office/drawing/2014/main" id="{04352AF9-7997-3F55-D666-748B8DC2FCC7}"/>
                </a:ext>
              </a:extLst>
            </p:cNvPr>
            <p:cNvSpPr txBox="1"/>
            <p:nvPr/>
          </p:nvSpPr>
          <p:spPr>
            <a:xfrm rot="16200000">
              <a:off x="6195278" y="3490110"/>
              <a:ext cx="2220174" cy="204864"/>
            </a:xfrm>
            <a:prstGeom prst="rect">
              <a:avLst/>
            </a:prstGeom>
            <a:noFill/>
          </p:spPr>
          <p:txBody>
            <a:bodyPr wrap="square">
              <a:spAutoFit/>
            </a:bodyPr>
            <a:lstStyle/>
            <a:p>
              <a:pPr>
                <a:lnSpc>
                  <a:spcPct val="150000"/>
                </a:lnSpc>
              </a:pPr>
              <a:r>
                <a:rPr lang="en-GB" sz="650" dirty="0">
                  <a:solidFill>
                    <a:schemeClr val="tx1">
                      <a:lumMod val="50000"/>
                      <a:lumOff val="50000"/>
                    </a:schemeClr>
                  </a:solidFill>
                  <a:latin typeface="Nunito" panose="02000503000000000000" pitchFamily="2" charset="77"/>
                </a:rPr>
                <a:t>© Public Domain from Wikimedia Commons</a:t>
              </a:r>
            </a:p>
          </p:txBody>
        </p:sp>
      </p:grpSp>
      <p:grpSp>
        <p:nvGrpSpPr>
          <p:cNvPr id="41" name="Group 40" descr="A portrait of William III. ">
            <a:extLst>
              <a:ext uri="{FF2B5EF4-FFF2-40B4-BE49-F238E27FC236}">
                <a16:creationId xmlns:a16="http://schemas.microsoft.com/office/drawing/2014/main" id="{4D1BC37F-77F2-405F-38C6-09329AC157A0}"/>
              </a:ext>
            </a:extLst>
          </p:cNvPr>
          <p:cNvGrpSpPr/>
          <p:nvPr/>
        </p:nvGrpSpPr>
        <p:grpSpPr>
          <a:xfrm>
            <a:off x="9096717" y="1250188"/>
            <a:ext cx="1228952" cy="1617035"/>
            <a:chOff x="9096717" y="1533097"/>
            <a:chExt cx="1228952" cy="1617035"/>
          </a:xfrm>
        </p:grpSpPr>
        <p:pic>
          <p:nvPicPr>
            <p:cNvPr id="15" name="Picture 14" descr="A painting of a person in armor&#10;&#10;Description automatically generated">
              <a:extLst>
                <a:ext uri="{FF2B5EF4-FFF2-40B4-BE49-F238E27FC236}">
                  <a16:creationId xmlns:a16="http://schemas.microsoft.com/office/drawing/2014/main" id="{2B27A61A-1013-A433-A02E-D70DF152A2C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096717" y="1617895"/>
              <a:ext cx="1200404" cy="1474096"/>
            </a:xfrm>
            <a:prstGeom prst="rect">
              <a:avLst/>
            </a:prstGeom>
            <a:ln w="19050">
              <a:solidFill>
                <a:schemeClr val="tx1"/>
              </a:solidFill>
            </a:ln>
          </p:spPr>
        </p:pic>
        <p:sp>
          <p:nvSpPr>
            <p:cNvPr id="33" name="TextBox 32">
              <a:extLst>
                <a:ext uri="{FF2B5EF4-FFF2-40B4-BE49-F238E27FC236}">
                  <a16:creationId xmlns:a16="http://schemas.microsoft.com/office/drawing/2014/main" id="{FC49CEFC-A39D-A938-9C21-8644CEFFB211}"/>
                </a:ext>
              </a:extLst>
            </p:cNvPr>
            <p:cNvSpPr txBox="1"/>
            <p:nvPr/>
          </p:nvSpPr>
          <p:spPr>
            <a:xfrm rot="16200000">
              <a:off x="9423375" y="2247839"/>
              <a:ext cx="1617035" cy="187552"/>
            </a:xfrm>
            <a:prstGeom prst="rect">
              <a:avLst/>
            </a:prstGeom>
            <a:noFill/>
          </p:spPr>
          <p:txBody>
            <a:bodyPr wrap="square">
              <a:spAutoFit/>
            </a:bodyPr>
            <a:lstStyle/>
            <a:p>
              <a:pPr>
                <a:lnSpc>
                  <a:spcPct val="150000"/>
                </a:lnSpc>
              </a:pPr>
              <a:r>
                <a:rPr lang="en-GB" sz="550" dirty="0">
                  <a:solidFill>
                    <a:schemeClr val="bg1">
                      <a:lumMod val="50000"/>
                    </a:schemeClr>
                  </a:solidFill>
                  <a:latin typeface="Nunito" panose="02000503000000000000" pitchFamily="2" charset="77"/>
                </a:rPr>
                <a:t>© Public Domain from Wikimedia Commons</a:t>
              </a:r>
            </a:p>
          </p:txBody>
        </p:sp>
      </p:grpSp>
      <p:grpSp>
        <p:nvGrpSpPr>
          <p:cNvPr id="40" name="Group 39" descr="A portrait of Mary II. ">
            <a:extLst>
              <a:ext uri="{FF2B5EF4-FFF2-40B4-BE49-F238E27FC236}">
                <a16:creationId xmlns:a16="http://schemas.microsoft.com/office/drawing/2014/main" id="{3E885621-58AE-26D6-5C94-AFCB165AF18B}"/>
              </a:ext>
            </a:extLst>
          </p:cNvPr>
          <p:cNvGrpSpPr/>
          <p:nvPr/>
        </p:nvGrpSpPr>
        <p:grpSpPr>
          <a:xfrm>
            <a:off x="9096716" y="2831559"/>
            <a:ext cx="1228955" cy="1617035"/>
            <a:chOff x="9096716" y="3114468"/>
            <a:chExt cx="1228955" cy="1617035"/>
          </a:xfrm>
        </p:grpSpPr>
        <p:pic>
          <p:nvPicPr>
            <p:cNvPr id="16" name="Picture 15" descr="A painting of a person in a dress&#10;&#10;Description automatically generated">
              <a:extLst>
                <a:ext uri="{FF2B5EF4-FFF2-40B4-BE49-F238E27FC236}">
                  <a16:creationId xmlns:a16="http://schemas.microsoft.com/office/drawing/2014/main" id="{FA8E562E-71DB-F685-6061-A0CAA2556C2F}"/>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9096716" y="3197313"/>
              <a:ext cx="1200404" cy="1474096"/>
            </a:xfrm>
            <a:prstGeom prst="rect">
              <a:avLst/>
            </a:prstGeom>
            <a:ln w="19050">
              <a:solidFill>
                <a:schemeClr val="tx1"/>
              </a:solidFill>
            </a:ln>
          </p:spPr>
        </p:pic>
        <p:sp>
          <p:nvSpPr>
            <p:cNvPr id="34" name="TextBox 33">
              <a:extLst>
                <a:ext uri="{FF2B5EF4-FFF2-40B4-BE49-F238E27FC236}">
                  <a16:creationId xmlns:a16="http://schemas.microsoft.com/office/drawing/2014/main" id="{B25DE918-8147-FBC7-3D81-A78D5C231316}"/>
                </a:ext>
              </a:extLst>
            </p:cNvPr>
            <p:cNvSpPr txBox="1"/>
            <p:nvPr/>
          </p:nvSpPr>
          <p:spPr>
            <a:xfrm rot="16200000">
              <a:off x="9423377" y="3829210"/>
              <a:ext cx="1617035" cy="187552"/>
            </a:xfrm>
            <a:prstGeom prst="rect">
              <a:avLst/>
            </a:prstGeom>
            <a:noFill/>
          </p:spPr>
          <p:txBody>
            <a:bodyPr wrap="square">
              <a:spAutoFit/>
            </a:bodyPr>
            <a:lstStyle/>
            <a:p>
              <a:pPr>
                <a:lnSpc>
                  <a:spcPct val="150000"/>
                </a:lnSpc>
              </a:pPr>
              <a:r>
                <a:rPr lang="en-GB" sz="550" dirty="0">
                  <a:solidFill>
                    <a:schemeClr val="bg1">
                      <a:lumMod val="50000"/>
                    </a:schemeClr>
                  </a:solidFill>
                  <a:latin typeface="Nunito" panose="02000503000000000000" pitchFamily="2" charset="77"/>
                </a:rPr>
                <a:t>© Public Domain from Wikimedia Commons</a:t>
              </a:r>
            </a:p>
          </p:txBody>
        </p:sp>
      </p:grpSp>
      <p:grpSp>
        <p:nvGrpSpPr>
          <p:cNvPr id="42" name="Group 41" descr="A portrait of Anne. ">
            <a:extLst>
              <a:ext uri="{FF2B5EF4-FFF2-40B4-BE49-F238E27FC236}">
                <a16:creationId xmlns:a16="http://schemas.microsoft.com/office/drawing/2014/main" id="{FFB13797-5391-A77C-37E8-6279C3656083}"/>
              </a:ext>
            </a:extLst>
          </p:cNvPr>
          <p:cNvGrpSpPr/>
          <p:nvPr/>
        </p:nvGrpSpPr>
        <p:grpSpPr>
          <a:xfrm>
            <a:off x="10399195" y="2204586"/>
            <a:ext cx="1275623" cy="2220174"/>
            <a:chOff x="10399195" y="2487495"/>
            <a:chExt cx="1275623" cy="2220174"/>
          </a:xfrm>
        </p:grpSpPr>
        <p:pic>
          <p:nvPicPr>
            <p:cNvPr id="17" name="Picture 16" descr="A person in a gold dress&#10;&#10;Description automatically generated">
              <a:extLst>
                <a:ext uri="{FF2B5EF4-FFF2-40B4-BE49-F238E27FC236}">
                  <a16:creationId xmlns:a16="http://schemas.microsoft.com/office/drawing/2014/main" id="{CEA837A0-D18A-994D-71D2-B222B78F8E2D}"/>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10474414" y="2612395"/>
              <a:ext cx="1200404" cy="2055044"/>
            </a:xfrm>
            <a:prstGeom prst="rect">
              <a:avLst/>
            </a:prstGeom>
            <a:ln w="19050">
              <a:solidFill>
                <a:schemeClr val="tx1"/>
              </a:solidFill>
            </a:ln>
          </p:spPr>
        </p:pic>
        <p:sp>
          <p:nvSpPr>
            <p:cNvPr id="31" name="TextBox 30">
              <a:extLst>
                <a:ext uri="{FF2B5EF4-FFF2-40B4-BE49-F238E27FC236}">
                  <a16:creationId xmlns:a16="http://schemas.microsoft.com/office/drawing/2014/main" id="{21DE3A61-7AE7-14A7-B23E-5524BFA862F7}"/>
                </a:ext>
              </a:extLst>
            </p:cNvPr>
            <p:cNvSpPr txBox="1"/>
            <p:nvPr/>
          </p:nvSpPr>
          <p:spPr>
            <a:xfrm rot="16200000">
              <a:off x="9391540" y="3495150"/>
              <a:ext cx="2220174" cy="204864"/>
            </a:xfrm>
            <a:prstGeom prst="rect">
              <a:avLst/>
            </a:prstGeom>
            <a:noFill/>
          </p:spPr>
          <p:txBody>
            <a:bodyPr wrap="square">
              <a:spAutoFit/>
            </a:bodyPr>
            <a:lstStyle/>
            <a:p>
              <a:pPr>
                <a:lnSpc>
                  <a:spcPct val="150000"/>
                </a:lnSpc>
              </a:pPr>
              <a:r>
                <a:rPr lang="en-GB" sz="650" dirty="0">
                  <a:solidFill>
                    <a:schemeClr val="bg1">
                      <a:lumMod val="50000"/>
                    </a:schemeClr>
                  </a:solidFill>
                  <a:latin typeface="Nunito" panose="02000503000000000000" pitchFamily="2" charset="77"/>
                </a:rPr>
                <a:t>© Public Domain from Wikimedia Commons</a:t>
              </a:r>
            </a:p>
          </p:txBody>
        </p:sp>
      </p:grpSp>
      <p:pic>
        <p:nvPicPr>
          <p:cNvPr id="6" name="Picture 5" descr="An illustration of a long scroll. ">
            <a:extLst>
              <a:ext uri="{FF2B5EF4-FFF2-40B4-BE49-F238E27FC236}">
                <a16:creationId xmlns:a16="http://schemas.microsoft.com/office/drawing/2014/main" id="{442A0C20-581A-7AA2-7003-18F8252C339B}"/>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46454" y="4244446"/>
            <a:ext cx="12214205" cy="1507635"/>
          </a:xfrm>
          <a:prstGeom prst="rect">
            <a:avLst/>
          </a:prstGeom>
        </p:spPr>
      </p:pic>
      <p:sp>
        <p:nvSpPr>
          <p:cNvPr id="7" name="TextBox 6">
            <a:extLst>
              <a:ext uri="{FF2B5EF4-FFF2-40B4-BE49-F238E27FC236}">
                <a16:creationId xmlns:a16="http://schemas.microsoft.com/office/drawing/2014/main" id="{8A240366-56E0-9497-CD72-21A1142A1D71}"/>
              </a:ext>
            </a:extLst>
          </p:cNvPr>
          <p:cNvSpPr txBox="1"/>
          <p:nvPr/>
        </p:nvSpPr>
        <p:spPr>
          <a:xfrm>
            <a:off x="955261" y="4657953"/>
            <a:ext cx="1241398" cy="667490"/>
          </a:xfrm>
          <a:prstGeom prst="rect">
            <a:avLst/>
          </a:prstGeom>
          <a:noFill/>
        </p:spPr>
        <p:txBody>
          <a:bodyPr wrap="square">
            <a:spAutoFit/>
          </a:bodyPr>
          <a:lstStyle/>
          <a:p>
            <a:pPr algn="ctr">
              <a:lnSpc>
                <a:spcPct val="150000"/>
              </a:lnSpc>
            </a:pPr>
            <a:r>
              <a:rPr lang="en-GB" sz="1300" dirty="0">
                <a:latin typeface="Linkpen 17a Print" panose="03050602060000000000" pitchFamily="66" charset="77"/>
              </a:rPr>
              <a:t>James I</a:t>
            </a:r>
          </a:p>
          <a:p>
            <a:pPr algn="ctr">
              <a:lnSpc>
                <a:spcPct val="150000"/>
              </a:lnSpc>
            </a:pPr>
            <a:r>
              <a:rPr lang="en-GB" sz="1300" dirty="0">
                <a:latin typeface="Linkpen 17a Print" panose="03050602060000000000" pitchFamily="66" charset="77"/>
              </a:rPr>
              <a:t>1603-1625</a:t>
            </a:r>
          </a:p>
        </p:txBody>
      </p:sp>
      <p:sp>
        <p:nvSpPr>
          <p:cNvPr id="19" name="TextBox 18">
            <a:extLst>
              <a:ext uri="{FF2B5EF4-FFF2-40B4-BE49-F238E27FC236}">
                <a16:creationId xmlns:a16="http://schemas.microsoft.com/office/drawing/2014/main" id="{9B04374A-682E-D2DB-EA74-B94C7DD2D624}"/>
              </a:ext>
            </a:extLst>
          </p:cNvPr>
          <p:cNvSpPr txBox="1"/>
          <p:nvPr/>
        </p:nvSpPr>
        <p:spPr>
          <a:xfrm>
            <a:off x="2297009" y="4657953"/>
            <a:ext cx="1241398" cy="667490"/>
          </a:xfrm>
          <a:prstGeom prst="rect">
            <a:avLst/>
          </a:prstGeom>
          <a:noFill/>
        </p:spPr>
        <p:txBody>
          <a:bodyPr wrap="square">
            <a:spAutoFit/>
          </a:bodyPr>
          <a:lstStyle/>
          <a:p>
            <a:pPr algn="ctr">
              <a:lnSpc>
                <a:spcPct val="150000"/>
              </a:lnSpc>
            </a:pPr>
            <a:r>
              <a:rPr lang="en-GB" sz="1300" dirty="0">
                <a:latin typeface="Linkpen 17a Print" panose="03050602060000000000" pitchFamily="66" charset="77"/>
              </a:rPr>
              <a:t>Charles I</a:t>
            </a:r>
          </a:p>
          <a:p>
            <a:pPr algn="ctr">
              <a:lnSpc>
                <a:spcPct val="150000"/>
              </a:lnSpc>
            </a:pPr>
            <a:r>
              <a:rPr lang="en-GB" sz="1300" dirty="0">
                <a:latin typeface="Linkpen 17a Print" panose="03050602060000000000" pitchFamily="66" charset="77"/>
              </a:rPr>
              <a:t>1625-1649</a:t>
            </a:r>
          </a:p>
        </p:txBody>
      </p:sp>
      <p:sp>
        <p:nvSpPr>
          <p:cNvPr id="20" name="TextBox 19">
            <a:extLst>
              <a:ext uri="{FF2B5EF4-FFF2-40B4-BE49-F238E27FC236}">
                <a16:creationId xmlns:a16="http://schemas.microsoft.com/office/drawing/2014/main" id="{D5ADD21B-4911-2E52-C891-8021C7B12DF3}"/>
              </a:ext>
            </a:extLst>
          </p:cNvPr>
          <p:cNvSpPr txBox="1"/>
          <p:nvPr/>
        </p:nvSpPr>
        <p:spPr>
          <a:xfrm>
            <a:off x="3566650" y="4650323"/>
            <a:ext cx="1986352" cy="667490"/>
          </a:xfrm>
          <a:prstGeom prst="rect">
            <a:avLst/>
          </a:prstGeom>
          <a:noFill/>
        </p:spPr>
        <p:txBody>
          <a:bodyPr wrap="square">
            <a:spAutoFit/>
          </a:bodyPr>
          <a:lstStyle/>
          <a:p>
            <a:pPr algn="ctr">
              <a:lnSpc>
                <a:spcPct val="150000"/>
              </a:lnSpc>
            </a:pPr>
            <a:r>
              <a:rPr lang="en-GB" sz="1300" dirty="0">
                <a:latin typeface="Linkpen 17a Print" panose="03050602060000000000" pitchFamily="66" charset="77"/>
              </a:rPr>
              <a:t>The Interregnum</a:t>
            </a:r>
          </a:p>
          <a:p>
            <a:pPr algn="ctr">
              <a:lnSpc>
                <a:spcPct val="150000"/>
              </a:lnSpc>
            </a:pPr>
            <a:r>
              <a:rPr lang="en-GB" sz="1300" dirty="0">
                <a:latin typeface="Linkpen 17a Print" panose="03050602060000000000" pitchFamily="66" charset="77"/>
              </a:rPr>
              <a:t>1649-1660</a:t>
            </a:r>
          </a:p>
        </p:txBody>
      </p:sp>
      <p:sp>
        <p:nvSpPr>
          <p:cNvPr id="21" name="TextBox 20">
            <a:extLst>
              <a:ext uri="{FF2B5EF4-FFF2-40B4-BE49-F238E27FC236}">
                <a16:creationId xmlns:a16="http://schemas.microsoft.com/office/drawing/2014/main" id="{C4769342-C777-82A1-7102-B29CE99CF692}"/>
              </a:ext>
            </a:extLst>
          </p:cNvPr>
          <p:cNvSpPr txBox="1"/>
          <p:nvPr/>
        </p:nvSpPr>
        <p:spPr>
          <a:xfrm>
            <a:off x="5643500" y="4650343"/>
            <a:ext cx="1307741" cy="667490"/>
          </a:xfrm>
          <a:prstGeom prst="rect">
            <a:avLst/>
          </a:prstGeom>
          <a:noFill/>
        </p:spPr>
        <p:txBody>
          <a:bodyPr wrap="square">
            <a:spAutoFit/>
          </a:bodyPr>
          <a:lstStyle/>
          <a:p>
            <a:pPr algn="ctr">
              <a:lnSpc>
                <a:spcPct val="150000"/>
              </a:lnSpc>
            </a:pPr>
            <a:r>
              <a:rPr lang="en-GB" sz="1300" dirty="0">
                <a:latin typeface="Linkpen 17a Print" panose="03050602060000000000" pitchFamily="66" charset="77"/>
              </a:rPr>
              <a:t>Charles II</a:t>
            </a:r>
          </a:p>
          <a:p>
            <a:pPr algn="ctr">
              <a:lnSpc>
                <a:spcPct val="150000"/>
              </a:lnSpc>
            </a:pPr>
            <a:r>
              <a:rPr lang="en-GB" sz="1300" dirty="0">
                <a:latin typeface="Linkpen 17a Print" panose="03050602060000000000" pitchFamily="66" charset="77"/>
              </a:rPr>
              <a:t>1660-1685</a:t>
            </a:r>
          </a:p>
        </p:txBody>
      </p:sp>
      <p:sp>
        <p:nvSpPr>
          <p:cNvPr id="22" name="TextBox 21">
            <a:extLst>
              <a:ext uri="{FF2B5EF4-FFF2-40B4-BE49-F238E27FC236}">
                <a16:creationId xmlns:a16="http://schemas.microsoft.com/office/drawing/2014/main" id="{34BBCA25-2E1D-0D3D-F1A8-9489F0DFF38D}"/>
              </a:ext>
            </a:extLst>
          </p:cNvPr>
          <p:cNvSpPr txBox="1"/>
          <p:nvPr/>
        </p:nvSpPr>
        <p:spPr>
          <a:xfrm>
            <a:off x="7380509" y="4650343"/>
            <a:ext cx="1376902" cy="667490"/>
          </a:xfrm>
          <a:prstGeom prst="rect">
            <a:avLst/>
          </a:prstGeom>
          <a:noFill/>
        </p:spPr>
        <p:txBody>
          <a:bodyPr wrap="square">
            <a:spAutoFit/>
          </a:bodyPr>
          <a:lstStyle/>
          <a:p>
            <a:pPr algn="ctr">
              <a:lnSpc>
                <a:spcPct val="150000"/>
              </a:lnSpc>
            </a:pPr>
            <a:r>
              <a:rPr lang="en-GB" sz="1300" dirty="0">
                <a:latin typeface="Linkpen 17a Print" panose="03050602060000000000" pitchFamily="66" charset="77"/>
              </a:rPr>
              <a:t>James II</a:t>
            </a:r>
          </a:p>
          <a:p>
            <a:pPr algn="ctr">
              <a:lnSpc>
                <a:spcPct val="150000"/>
              </a:lnSpc>
            </a:pPr>
            <a:r>
              <a:rPr lang="en-GB" sz="1300" dirty="0">
                <a:latin typeface="Linkpen 17a Print" panose="03050602060000000000" pitchFamily="66" charset="77"/>
              </a:rPr>
              <a:t>1685-1688</a:t>
            </a:r>
          </a:p>
        </p:txBody>
      </p:sp>
      <p:sp>
        <p:nvSpPr>
          <p:cNvPr id="23" name="TextBox 22">
            <a:extLst>
              <a:ext uri="{FF2B5EF4-FFF2-40B4-BE49-F238E27FC236}">
                <a16:creationId xmlns:a16="http://schemas.microsoft.com/office/drawing/2014/main" id="{D5E04959-36FB-F280-5A0D-E050E2EAEF24}"/>
              </a:ext>
            </a:extLst>
          </p:cNvPr>
          <p:cNvSpPr txBox="1"/>
          <p:nvPr/>
        </p:nvSpPr>
        <p:spPr>
          <a:xfrm>
            <a:off x="8617707" y="4527944"/>
            <a:ext cx="1986352" cy="967573"/>
          </a:xfrm>
          <a:prstGeom prst="rect">
            <a:avLst/>
          </a:prstGeom>
          <a:noFill/>
        </p:spPr>
        <p:txBody>
          <a:bodyPr wrap="square">
            <a:spAutoFit/>
          </a:bodyPr>
          <a:lstStyle/>
          <a:p>
            <a:pPr algn="ctr">
              <a:lnSpc>
                <a:spcPct val="150000"/>
              </a:lnSpc>
            </a:pPr>
            <a:r>
              <a:rPr lang="en-GB" sz="1300" dirty="0">
                <a:latin typeface="Linkpen 17a Print" panose="03050602060000000000" pitchFamily="66" charset="77"/>
              </a:rPr>
              <a:t>William III </a:t>
            </a:r>
          </a:p>
          <a:p>
            <a:pPr algn="ctr">
              <a:lnSpc>
                <a:spcPct val="150000"/>
              </a:lnSpc>
            </a:pPr>
            <a:r>
              <a:rPr lang="en-GB" sz="1300" dirty="0">
                <a:latin typeface="Linkpen 17a Print" panose="03050602060000000000" pitchFamily="66" charset="77"/>
              </a:rPr>
              <a:t>and Mary II</a:t>
            </a:r>
          </a:p>
          <a:p>
            <a:pPr algn="ctr">
              <a:lnSpc>
                <a:spcPct val="150000"/>
              </a:lnSpc>
            </a:pPr>
            <a:r>
              <a:rPr lang="en-GB" sz="1300" dirty="0">
                <a:latin typeface="Linkpen 17a Print" panose="03050602060000000000" pitchFamily="66" charset="77"/>
              </a:rPr>
              <a:t>1689-1702</a:t>
            </a:r>
          </a:p>
        </p:txBody>
      </p:sp>
      <p:sp>
        <p:nvSpPr>
          <p:cNvPr id="24" name="TextBox 23">
            <a:extLst>
              <a:ext uri="{FF2B5EF4-FFF2-40B4-BE49-F238E27FC236}">
                <a16:creationId xmlns:a16="http://schemas.microsoft.com/office/drawing/2014/main" id="{0F8072CA-BBDC-06F4-0782-D4B7415213D2}"/>
              </a:ext>
            </a:extLst>
          </p:cNvPr>
          <p:cNvSpPr txBox="1"/>
          <p:nvPr/>
        </p:nvSpPr>
        <p:spPr>
          <a:xfrm>
            <a:off x="10474414" y="4640538"/>
            <a:ext cx="1200404" cy="667490"/>
          </a:xfrm>
          <a:prstGeom prst="rect">
            <a:avLst/>
          </a:prstGeom>
          <a:noFill/>
        </p:spPr>
        <p:txBody>
          <a:bodyPr wrap="square">
            <a:spAutoFit/>
          </a:bodyPr>
          <a:lstStyle/>
          <a:p>
            <a:pPr algn="ctr">
              <a:lnSpc>
                <a:spcPct val="150000"/>
              </a:lnSpc>
            </a:pPr>
            <a:r>
              <a:rPr lang="en-GB" sz="1300" dirty="0">
                <a:latin typeface="Linkpen 17a Print" panose="03050602060000000000" pitchFamily="66" charset="77"/>
              </a:rPr>
              <a:t>Anne</a:t>
            </a:r>
          </a:p>
          <a:p>
            <a:pPr algn="ctr">
              <a:lnSpc>
                <a:spcPct val="150000"/>
              </a:lnSpc>
            </a:pPr>
            <a:r>
              <a:rPr lang="en-GB" sz="1300" dirty="0">
                <a:latin typeface="Linkpen 17a Print" panose="03050602060000000000" pitchFamily="66" charset="77"/>
              </a:rPr>
              <a:t>1702-1714</a:t>
            </a:r>
          </a:p>
        </p:txBody>
      </p:sp>
      <p:grpSp>
        <p:nvGrpSpPr>
          <p:cNvPr id="45" name="Group 44" descr="England was under the rule of a military government, led by Oliver Cromwell.&#10;">
            <a:extLst>
              <a:ext uri="{FF2B5EF4-FFF2-40B4-BE49-F238E27FC236}">
                <a16:creationId xmlns:a16="http://schemas.microsoft.com/office/drawing/2014/main" id="{76F5EB6A-7C5C-F4C5-9AD6-8E10EAF769C3}"/>
              </a:ext>
            </a:extLst>
          </p:cNvPr>
          <p:cNvGrpSpPr/>
          <p:nvPr/>
        </p:nvGrpSpPr>
        <p:grpSpPr>
          <a:xfrm>
            <a:off x="2382846" y="5470981"/>
            <a:ext cx="4254253" cy="970623"/>
            <a:chOff x="2382846" y="5470981"/>
            <a:chExt cx="4254253" cy="970623"/>
          </a:xfrm>
        </p:grpSpPr>
        <p:sp>
          <p:nvSpPr>
            <p:cNvPr id="43" name="TextBox 42">
              <a:extLst>
                <a:ext uri="{FF2B5EF4-FFF2-40B4-BE49-F238E27FC236}">
                  <a16:creationId xmlns:a16="http://schemas.microsoft.com/office/drawing/2014/main" id="{01FDB9E8-B622-FF6D-F616-1BEB7A0F6976}"/>
                </a:ext>
              </a:extLst>
            </p:cNvPr>
            <p:cNvSpPr txBox="1"/>
            <p:nvPr/>
          </p:nvSpPr>
          <p:spPr>
            <a:xfrm>
              <a:off x="2382846" y="5774114"/>
              <a:ext cx="4254253" cy="667490"/>
            </a:xfrm>
            <a:prstGeom prst="rect">
              <a:avLst/>
            </a:prstGeom>
            <a:noFill/>
          </p:spPr>
          <p:txBody>
            <a:bodyPr wrap="square">
              <a:spAutoFit/>
            </a:bodyPr>
            <a:lstStyle/>
            <a:p>
              <a:pPr algn="ctr">
                <a:lnSpc>
                  <a:spcPct val="150000"/>
                </a:lnSpc>
              </a:pPr>
              <a:r>
                <a:rPr lang="en-GB" sz="1300" dirty="0">
                  <a:latin typeface="Linkpen 17a Print" panose="03050602060000000000" pitchFamily="66" charset="77"/>
                </a:rPr>
                <a:t>England was under the rule of a military government, led by Oliver Cromwell.</a:t>
              </a:r>
            </a:p>
          </p:txBody>
        </p:sp>
        <p:pic>
          <p:nvPicPr>
            <p:cNvPr id="44" name="Picture 43">
              <a:extLst>
                <a:ext uri="{FF2B5EF4-FFF2-40B4-BE49-F238E27FC236}">
                  <a16:creationId xmlns:a16="http://schemas.microsoft.com/office/drawing/2014/main" id="{CA97CB89-FA9E-089C-AD37-BFDFCCD95416}"/>
                </a:ext>
                <a:ext uri="{C183D7F6-B498-43B3-948B-1728B52AA6E4}">
                  <adec:decorative xmlns:adec="http://schemas.microsoft.com/office/drawing/2017/decorative" val="1"/>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rot="16200000">
              <a:off x="4306909" y="5521678"/>
              <a:ext cx="350267" cy="248874"/>
            </a:xfrm>
            <a:prstGeom prst="rect">
              <a:avLst/>
            </a:prstGeom>
          </p:spPr>
        </p:pic>
      </p:grpSp>
      <p:pic>
        <p:nvPicPr>
          <p:cNvPr id="14" name="Picture 13">
            <a:extLst>
              <a:ext uri="{FF2B5EF4-FFF2-40B4-BE49-F238E27FC236}">
                <a16:creationId xmlns:a16="http://schemas.microsoft.com/office/drawing/2014/main" id="{4A1D4190-D956-F45B-4D7B-472DCDC7FD6B}"/>
              </a:ext>
              <a:ext uri="{C183D7F6-B498-43B3-948B-1728B52AA6E4}">
                <adec:decorative xmlns:adec="http://schemas.microsoft.com/office/drawing/2017/decorative" val="1"/>
              </a:ext>
            </a:extLst>
          </p:cNvPr>
          <p:cNvPicPr>
            <a:picLocks noChangeAspect="1"/>
          </p:cNvPicPr>
          <p:nvPr/>
        </p:nvPicPr>
        <p:blipFill>
          <a:blip r:embed="rId13" cstate="screen">
            <a:extLst>
              <a:ext uri="{28A0092B-C50C-407E-A947-70E740481C1C}">
                <a14:useLocalDpi xmlns:a14="http://schemas.microsoft.com/office/drawing/2010/main"/>
              </a:ext>
            </a:extLst>
          </a:blip>
          <a:srcRect/>
          <a:stretch/>
        </p:blipFill>
        <p:spPr>
          <a:xfrm>
            <a:off x="10667999" y="5528732"/>
            <a:ext cx="1523999" cy="1327825"/>
          </a:xfrm>
          <a:prstGeom prst="rect">
            <a:avLst/>
          </a:prstGeom>
        </p:spPr>
      </p:pic>
    </p:spTree>
    <p:extLst>
      <p:ext uri="{BB962C8B-B14F-4D97-AF65-F5344CB8AC3E}">
        <p14:creationId xmlns:p14="http://schemas.microsoft.com/office/powerpoint/2010/main" val="4098728447"/>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 presetClass="entr" presetSubtype="2" fill="hold" nodeType="afterEffect" p14:presetBounceEnd="50000">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14:bounceEnd="50000">
                                          <p:cBhvr additive="base">
                                            <p:cTn id="19" dur="1000" fill="hold"/>
                                            <p:tgtEl>
                                              <p:spTgt spid="6"/>
                                            </p:tgtEl>
                                            <p:attrNameLst>
                                              <p:attrName>ppt_x</p:attrName>
                                            </p:attrNameLst>
                                          </p:cBhvr>
                                          <p:tavLst>
                                            <p:tav tm="0">
                                              <p:val>
                                                <p:strVal val="1+#ppt_w/2"/>
                                              </p:val>
                                            </p:tav>
                                            <p:tav tm="100000">
                                              <p:val>
                                                <p:strVal val="#ppt_x"/>
                                              </p:val>
                                            </p:tav>
                                          </p:tavLst>
                                        </p:anim>
                                        <p:anim calcmode="lin" valueType="num" p14:bounceEnd="50000">
                                          <p:cBhvr additive="base">
                                            <p:cTn id="20" dur="10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 presetClass="entr" presetSubtype="1" fill="hold" nodeType="afterEffect" p14:presetBounceEnd="50000">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14:bounceEnd="50000">
                                          <p:cBhvr additive="base">
                                            <p:cTn id="24" dur="7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25" dur="700" fill="hold"/>
                                            <p:tgtEl>
                                              <p:spTgt spid="35"/>
                                            </p:tgtEl>
                                            <p:attrNameLst>
                                              <p:attrName>ppt_y</p:attrName>
                                            </p:attrNameLst>
                                          </p:cBhvr>
                                          <p:tavLst>
                                            <p:tav tm="0">
                                              <p:val>
                                                <p:strVal val="0-#ppt_h/2"/>
                                              </p:val>
                                            </p:tav>
                                            <p:tav tm="100000">
                                              <p:val>
                                                <p:strVal val="#ppt_y"/>
                                              </p:val>
                                            </p:tav>
                                          </p:tavLst>
                                        </p:anim>
                                      </p:childTnLst>
                                    </p:cTn>
                                  </p:par>
                                </p:childTnLst>
                              </p:cTn>
                            </p:par>
                            <p:par>
                              <p:cTn id="26" fill="hold">
                                <p:stCondLst>
                                  <p:cond delay="3200"/>
                                </p:stCondLst>
                                <p:childTnLst>
                                  <p:par>
                                    <p:cTn id="27" presetID="10"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3700"/>
                                </p:stCondLst>
                                <p:childTnLst>
                                  <p:par>
                                    <p:cTn id="31" presetID="2" presetClass="entr" presetSubtype="1" fill="hold" nodeType="afterEffect" p14:presetBounceEnd="50000">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14:bounceEnd="50000">
                                          <p:cBhvr additive="base">
                                            <p:cTn id="33" dur="7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34" dur="700" fill="hold"/>
                                            <p:tgtEl>
                                              <p:spTgt spid="36"/>
                                            </p:tgtEl>
                                            <p:attrNameLst>
                                              <p:attrName>ppt_y</p:attrName>
                                            </p:attrNameLst>
                                          </p:cBhvr>
                                          <p:tavLst>
                                            <p:tav tm="0">
                                              <p:val>
                                                <p:strVal val="0-#ppt_h/2"/>
                                              </p:val>
                                            </p:tav>
                                            <p:tav tm="100000">
                                              <p:val>
                                                <p:strVal val="#ppt_y"/>
                                              </p:val>
                                            </p:tav>
                                          </p:tavLst>
                                        </p:anim>
                                      </p:childTnLst>
                                    </p:cTn>
                                  </p:par>
                                </p:childTnLst>
                              </p:cTn>
                            </p:par>
                            <p:par>
                              <p:cTn id="35" fill="hold">
                                <p:stCondLst>
                                  <p:cond delay="4400"/>
                                </p:stCondLst>
                                <p:childTnLst>
                                  <p:par>
                                    <p:cTn id="36" presetID="10"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par>
                              <p:cTn id="39" fill="hold">
                                <p:stCondLst>
                                  <p:cond delay="4900"/>
                                </p:stCondLst>
                                <p:childTnLst>
                                  <p:par>
                                    <p:cTn id="40" presetID="2" presetClass="entr" presetSubtype="1" fill="hold" nodeType="afterEffect" p14:presetBounceEnd="50000">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14:bounceEnd="50000">
                                          <p:cBhvr additive="base">
                                            <p:cTn id="42" dur="700" fill="hold"/>
                                            <p:tgtEl>
                                              <p:spTgt spid="37"/>
                                            </p:tgtEl>
                                            <p:attrNameLst>
                                              <p:attrName>ppt_x</p:attrName>
                                            </p:attrNameLst>
                                          </p:cBhvr>
                                          <p:tavLst>
                                            <p:tav tm="0">
                                              <p:val>
                                                <p:strVal val="#ppt_x"/>
                                              </p:val>
                                            </p:tav>
                                            <p:tav tm="100000">
                                              <p:val>
                                                <p:strVal val="#ppt_x"/>
                                              </p:val>
                                            </p:tav>
                                          </p:tavLst>
                                        </p:anim>
                                        <p:anim calcmode="lin" valueType="num" p14:bounceEnd="50000">
                                          <p:cBhvr additive="base">
                                            <p:cTn id="43" dur="700" fill="hold"/>
                                            <p:tgtEl>
                                              <p:spTgt spid="37"/>
                                            </p:tgtEl>
                                            <p:attrNameLst>
                                              <p:attrName>ppt_y</p:attrName>
                                            </p:attrNameLst>
                                          </p:cBhvr>
                                          <p:tavLst>
                                            <p:tav tm="0">
                                              <p:val>
                                                <p:strVal val="0-#ppt_h/2"/>
                                              </p:val>
                                            </p:tav>
                                            <p:tav tm="100000">
                                              <p:val>
                                                <p:strVal val="#ppt_y"/>
                                              </p:val>
                                            </p:tav>
                                          </p:tavLst>
                                        </p:anim>
                                      </p:childTnLst>
                                    </p:cTn>
                                  </p:par>
                                </p:childTnLst>
                              </p:cTn>
                            </p:par>
                            <p:par>
                              <p:cTn id="44" fill="hold">
                                <p:stCondLst>
                                  <p:cond delay="5600"/>
                                </p:stCondLst>
                                <p:childTnLst>
                                  <p:par>
                                    <p:cTn id="45" presetID="10"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childTnLst>
                              </p:cTn>
                            </p:par>
                            <p:par>
                              <p:cTn id="48" fill="hold">
                                <p:stCondLst>
                                  <p:cond delay="6100"/>
                                </p:stCondLst>
                                <p:childTnLst>
                                  <p:par>
                                    <p:cTn id="49" presetID="2" presetClass="entr" presetSubtype="4" fill="hold" nodeType="afterEffect" p14:presetBounceEnd="50000">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14:bounceEnd="50000">
                                          <p:cBhvr additive="base">
                                            <p:cTn id="51" dur="500" fill="hold"/>
                                            <p:tgtEl>
                                              <p:spTgt spid="45"/>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45"/>
                                            </p:tgtEl>
                                            <p:attrNameLst>
                                              <p:attrName>ppt_y</p:attrName>
                                            </p:attrNameLst>
                                          </p:cBhvr>
                                          <p:tavLst>
                                            <p:tav tm="0">
                                              <p:val>
                                                <p:strVal val="1+#ppt_h/2"/>
                                              </p:val>
                                            </p:tav>
                                            <p:tav tm="100000">
                                              <p:val>
                                                <p:strVal val="#ppt_y"/>
                                              </p:val>
                                            </p:tav>
                                          </p:tavLst>
                                        </p:anim>
                                      </p:childTnLst>
                                    </p:cTn>
                                  </p:par>
                                </p:childTnLst>
                              </p:cTn>
                            </p:par>
                            <p:par>
                              <p:cTn id="53" fill="hold">
                                <p:stCondLst>
                                  <p:cond delay="6600"/>
                                </p:stCondLst>
                                <p:childTnLst>
                                  <p:par>
                                    <p:cTn id="54" presetID="2" presetClass="entr" presetSubtype="1" fill="hold" nodeType="afterEffect" p14:presetBounceEnd="50000">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14:bounceEnd="50000">
                                          <p:cBhvr additive="base">
                                            <p:cTn id="56" dur="7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57" dur="700" fill="hold"/>
                                            <p:tgtEl>
                                              <p:spTgt spid="38"/>
                                            </p:tgtEl>
                                            <p:attrNameLst>
                                              <p:attrName>ppt_y</p:attrName>
                                            </p:attrNameLst>
                                          </p:cBhvr>
                                          <p:tavLst>
                                            <p:tav tm="0">
                                              <p:val>
                                                <p:strVal val="0-#ppt_h/2"/>
                                              </p:val>
                                            </p:tav>
                                            <p:tav tm="100000">
                                              <p:val>
                                                <p:strVal val="#ppt_y"/>
                                              </p:val>
                                            </p:tav>
                                          </p:tavLst>
                                        </p:anim>
                                      </p:childTnLst>
                                    </p:cTn>
                                  </p:par>
                                </p:childTnLst>
                              </p:cTn>
                            </p:par>
                            <p:par>
                              <p:cTn id="58" fill="hold">
                                <p:stCondLst>
                                  <p:cond delay="7300"/>
                                </p:stCondLst>
                                <p:childTnLst>
                                  <p:par>
                                    <p:cTn id="59" presetID="10" presetClass="entr" presetSubtype="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500"/>
                                            <p:tgtEl>
                                              <p:spTgt spid="21"/>
                                            </p:tgtEl>
                                          </p:cBhvr>
                                        </p:animEffect>
                                      </p:childTnLst>
                                    </p:cTn>
                                  </p:par>
                                </p:childTnLst>
                              </p:cTn>
                            </p:par>
                            <p:par>
                              <p:cTn id="62" fill="hold">
                                <p:stCondLst>
                                  <p:cond delay="7800"/>
                                </p:stCondLst>
                                <p:childTnLst>
                                  <p:par>
                                    <p:cTn id="63" presetID="2" presetClass="entr" presetSubtype="1" fill="hold" nodeType="afterEffect" p14:presetBounceEnd="50000">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14:bounceEnd="50000">
                                          <p:cBhvr additive="base">
                                            <p:cTn id="65" dur="700" fill="hold"/>
                                            <p:tgtEl>
                                              <p:spTgt spid="39"/>
                                            </p:tgtEl>
                                            <p:attrNameLst>
                                              <p:attrName>ppt_x</p:attrName>
                                            </p:attrNameLst>
                                          </p:cBhvr>
                                          <p:tavLst>
                                            <p:tav tm="0">
                                              <p:val>
                                                <p:strVal val="#ppt_x"/>
                                              </p:val>
                                            </p:tav>
                                            <p:tav tm="100000">
                                              <p:val>
                                                <p:strVal val="#ppt_x"/>
                                              </p:val>
                                            </p:tav>
                                          </p:tavLst>
                                        </p:anim>
                                        <p:anim calcmode="lin" valueType="num" p14:bounceEnd="50000">
                                          <p:cBhvr additive="base">
                                            <p:cTn id="66" dur="700" fill="hold"/>
                                            <p:tgtEl>
                                              <p:spTgt spid="39"/>
                                            </p:tgtEl>
                                            <p:attrNameLst>
                                              <p:attrName>ppt_y</p:attrName>
                                            </p:attrNameLst>
                                          </p:cBhvr>
                                          <p:tavLst>
                                            <p:tav tm="0">
                                              <p:val>
                                                <p:strVal val="0-#ppt_h/2"/>
                                              </p:val>
                                            </p:tav>
                                            <p:tav tm="100000">
                                              <p:val>
                                                <p:strVal val="#ppt_y"/>
                                              </p:val>
                                            </p:tav>
                                          </p:tavLst>
                                        </p:anim>
                                      </p:childTnLst>
                                    </p:cTn>
                                  </p:par>
                                </p:childTnLst>
                              </p:cTn>
                            </p:par>
                            <p:par>
                              <p:cTn id="67" fill="hold">
                                <p:stCondLst>
                                  <p:cond delay="8500"/>
                                </p:stCondLst>
                                <p:childTnLst>
                                  <p:par>
                                    <p:cTn id="68" presetID="10" presetClass="entr" presetSubtype="0"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500"/>
                                            <p:tgtEl>
                                              <p:spTgt spid="22"/>
                                            </p:tgtEl>
                                          </p:cBhvr>
                                        </p:animEffect>
                                      </p:childTnLst>
                                    </p:cTn>
                                  </p:par>
                                </p:childTnLst>
                              </p:cTn>
                            </p:par>
                            <p:par>
                              <p:cTn id="71" fill="hold">
                                <p:stCondLst>
                                  <p:cond delay="9000"/>
                                </p:stCondLst>
                                <p:childTnLst>
                                  <p:par>
                                    <p:cTn id="72" presetID="2" presetClass="entr" presetSubtype="1" fill="hold" nodeType="afterEffect" p14:presetBounceEnd="50000">
                                      <p:stCondLst>
                                        <p:cond delay="0"/>
                                      </p:stCondLst>
                                      <p:childTnLst>
                                        <p:set>
                                          <p:cBhvr>
                                            <p:cTn id="73" dur="1" fill="hold">
                                              <p:stCondLst>
                                                <p:cond delay="0"/>
                                              </p:stCondLst>
                                            </p:cTn>
                                            <p:tgtEl>
                                              <p:spTgt spid="40"/>
                                            </p:tgtEl>
                                            <p:attrNameLst>
                                              <p:attrName>style.visibility</p:attrName>
                                            </p:attrNameLst>
                                          </p:cBhvr>
                                          <p:to>
                                            <p:strVal val="visible"/>
                                          </p:to>
                                        </p:set>
                                        <p:anim calcmode="lin" valueType="num" p14:bounceEnd="50000">
                                          <p:cBhvr additive="base">
                                            <p:cTn id="74" dur="7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75" dur="700" fill="hold"/>
                                            <p:tgtEl>
                                              <p:spTgt spid="40"/>
                                            </p:tgtEl>
                                            <p:attrNameLst>
                                              <p:attrName>ppt_y</p:attrName>
                                            </p:attrNameLst>
                                          </p:cBhvr>
                                          <p:tavLst>
                                            <p:tav tm="0">
                                              <p:val>
                                                <p:strVal val="0-#ppt_h/2"/>
                                              </p:val>
                                            </p:tav>
                                            <p:tav tm="100000">
                                              <p:val>
                                                <p:strVal val="#ppt_y"/>
                                              </p:val>
                                            </p:tav>
                                          </p:tavLst>
                                        </p:anim>
                                      </p:childTnLst>
                                    </p:cTn>
                                  </p:par>
                                  <p:par>
                                    <p:cTn id="76" presetID="2" presetClass="entr" presetSubtype="1" fill="hold" nodeType="withEffect" p14:presetBounceEnd="50000">
                                      <p:stCondLst>
                                        <p:cond delay="0"/>
                                      </p:stCondLst>
                                      <p:childTnLst>
                                        <p:set>
                                          <p:cBhvr>
                                            <p:cTn id="77" dur="1" fill="hold">
                                              <p:stCondLst>
                                                <p:cond delay="0"/>
                                              </p:stCondLst>
                                            </p:cTn>
                                            <p:tgtEl>
                                              <p:spTgt spid="41"/>
                                            </p:tgtEl>
                                            <p:attrNameLst>
                                              <p:attrName>style.visibility</p:attrName>
                                            </p:attrNameLst>
                                          </p:cBhvr>
                                          <p:to>
                                            <p:strVal val="visible"/>
                                          </p:to>
                                        </p:set>
                                        <p:anim calcmode="lin" valueType="num" p14:bounceEnd="50000">
                                          <p:cBhvr additive="base">
                                            <p:cTn id="78" dur="700" fill="hold"/>
                                            <p:tgtEl>
                                              <p:spTgt spid="41"/>
                                            </p:tgtEl>
                                            <p:attrNameLst>
                                              <p:attrName>ppt_x</p:attrName>
                                            </p:attrNameLst>
                                          </p:cBhvr>
                                          <p:tavLst>
                                            <p:tav tm="0">
                                              <p:val>
                                                <p:strVal val="#ppt_x"/>
                                              </p:val>
                                            </p:tav>
                                            <p:tav tm="100000">
                                              <p:val>
                                                <p:strVal val="#ppt_x"/>
                                              </p:val>
                                            </p:tav>
                                          </p:tavLst>
                                        </p:anim>
                                        <p:anim calcmode="lin" valueType="num" p14:bounceEnd="50000">
                                          <p:cBhvr additive="base">
                                            <p:cTn id="79" dur="700" fill="hold"/>
                                            <p:tgtEl>
                                              <p:spTgt spid="41"/>
                                            </p:tgtEl>
                                            <p:attrNameLst>
                                              <p:attrName>ppt_y</p:attrName>
                                            </p:attrNameLst>
                                          </p:cBhvr>
                                          <p:tavLst>
                                            <p:tav tm="0">
                                              <p:val>
                                                <p:strVal val="0-#ppt_h/2"/>
                                              </p:val>
                                            </p:tav>
                                            <p:tav tm="100000">
                                              <p:val>
                                                <p:strVal val="#ppt_y"/>
                                              </p:val>
                                            </p:tav>
                                          </p:tavLst>
                                        </p:anim>
                                      </p:childTnLst>
                                    </p:cTn>
                                  </p:par>
                                </p:childTnLst>
                              </p:cTn>
                            </p:par>
                            <p:par>
                              <p:cTn id="80" fill="hold">
                                <p:stCondLst>
                                  <p:cond delay="9700"/>
                                </p:stCondLst>
                                <p:childTnLst>
                                  <p:par>
                                    <p:cTn id="81" presetID="10" presetClass="entr" presetSubtype="0"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500"/>
                                            <p:tgtEl>
                                              <p:spTgt spid="23"/>
                                            </p:tgtEl>
                                          </p:cBhvr>
                                        </p:animEffect>
                                      </p:childTnLst>
                                    </p:cTn>
                                  </p:par>
                                </p:childTnLst>
                              </p:cTn>
                            </p:par>
                            <p:par>
                              <p:cTn id="84" fill="hold">
                                <p:stCondLst>
                                  <p:cond delay="10200"/>
                                </p:stCondLst>
                                <p:childTnLst>
                                  <p:par>
                                    <p:cTn id="85" presetID="2" presetClass="entr" presetSubtype="1" fill="hold" nodeType="afterEffect" p14:presetBounceEnd="50000">
                                      <p:stCondLst>
                                        <p:cond delay="0"/>
                                      </p:stCondLst>
                                      <p:childTnLst>
                                        <p:set>
                                          <p:cBhvr>
                                            <p:cTn id="86" dur="1" fill="hold">
                                              <p:stCondLst>
                                                <p:cond delay="0"/>
                                              </p:stCondLst>
                                            </p:cTn>
                                            <p:tgtEl>
                                              <p:spTgt spid="42"/>
                                            </p:tgtEl>
                                            <p:attrNameLst>
                                              <p:attrName>style.visibility</p:attrName>
                                            </p:attrNameLst>
                                          </p:cBhvr>
                                          <p:to>
                                            <p:strVal val="visible"/>
                                          </p:to>
                                        </p:set>
                                        <p:anim calcmode="lin" valueType="num" p14:bounceEnd="50000">
                                          <p:cBhvr additive="base">
                                            <p:cTn id="87" dur="7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88" dur="700" fill="hold"/>
                                            <p:tgtEl>
                                              <p:spTgt spid="42"/>
                                            </p:tgtEl>
                                            <p:attrNameLst>
                                              <p:attrName>ppt_y</p:attrName>
                                            </p:attrNameLst>
                                          </p:cBhvr>
                                          <p:tavLst>
                                            <p:tav tm="0">
                                              <p:val>
                                                <p:strVal val="0-#ppt_h/2"/>
                                              </p:val>
                                            </p:tav>
                                            <p:tav tm="100000">
                                              <p:val>
                                                <p:strVal val="#ppt_y"/>
                                              </p:val>
                                            </p:tav>
                                          </p:tavLst>
                                        </p:anim>
                                      </p:childTnLst>
                                    </p:cTn>
                                  </p:par>
                                </p:childTnLst>
                              </p:cTn>
                            </p:par>
                            <p:par>
                              <p:cTn id="89" fill="hold">
                                <p:stCondLst>
                                  <p:cond delay="10900"/>
                                </p:stCondLst>
                                <p:childTnLst>
                                  <p:par>
                                    <p:cTn id="90" presetID="10" presetClass="entr" presetSubtype="0" fill="hold" grpId="0" nodeType="after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fade">
                                          <p:cBhvr>
                                            <p:cTn id="9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4" grpId="0"/>
          <p:bldP spid="7" grpId="0"/>
          <p:bldP spid="19" grpId="0"/>
          <p:bldP spid="20" grpId="0"/>
          <p:bldP spid="21" grpId="0"/>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 presetClass="entr" presetSubtype="1"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700" fill="hold"/>
                                            <p:tgtEl>
                                              <p:spTgt spid="35"/>
                                            </p:tgtEl>
                                            <p:attrNameLst>
                                              <p:attrName>ppt_x</p:attrName>
                                            </p:attrNameLst>
                                          </p:cBhvr>
                                          <p:tavLst>
                                            <p:tav tm="0">
                                              <p:val>
                                                <p:strVal val="#ppt_x"/>
                                              </p:val>
                                            </p:tav>
                                            <p:tav tm="100000">
                                              <p:val>
                                                <p:strVal val="#ppt_x"/>
                                              </p:val>
                                            </p:tav>
                                          </p:tavLst>
                                        </p:anim>
                                        <p:anim calcmode="lin" valueType="num">
                                          <p:cBhvr additive="base">
                                            <p:cTn id="25" dur="700" fill="hold"/>
                                            <p:tgtEl>
                                              <p:spTgt spid="35"/>
                                            </p:tgtEl>
                                            <p:attrNameLst>
                                              <p:attrName>ppt_y</p:attrName>
                                            </p:attrNameLst>
                                          </p:cBhvr>
                                          <p:tavLst>
                                            <p:tav tm="0">
                                              <p:val>
                                                <p:strVal val="0-#ppt_h/2"/>
                                              </p:val>
                                            </p:tav>
                                            <p:tav tm="100000">
                                              <p:val>
                                                <p:strVal val="#ppt_y"/>
                                              </p:val>
                                            </p:tav>
                                          </p:tavLst>
                                        </p:anim>
                                      </p:childTnLst>
                                    </p:cTn>
                                  </p:par>
                                </p:childTnLst>
                              </p:cTn>
                            </p:par>
                            <p:par>
                              <p:cTn id="26" fill="hold">
                                <p:stCondLst>
                                  <p:cond delay="3200"/>
                                </p:stCondLst>
                                <p:childTnLst>
                                  <p:par>
                                    <p:cTn id="27" presetID="10"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3700"/>
                                </p:stCondLst>
                                <p:childTnLst>
                                  <p:par>
                                    <p:cTn id="31" presetID="2" presetClass="entr" presetSubtype="1"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700" fill="hold"/>
                                            <p:tgtEl>
                                              <p:spTgt spid="36"/>
                                            </p:tgtEl>
                                            <p:attrNameLst>
                                              <p:attrName>ppt_x</p:attrName>
                                            </p:attrNameLst>
                                          </p:cBhvr>
                                          <p:tavLst>
                                            <p:tav tm="0">
                                              <p:val>
                                                <p:strVal val="#ppt_x"/>
                                              </p:val>
                                            </p:tav>
                                            <p:tav tm="100000">
                                              <p:val>
                                                <p:strVal val="#ppt_x"/>
                                              </p:val>
                                            </p:tav>
                                          </p:tavLst>
                                        </p:anim>
                                        <p:anim calcmode="lin" valueType="num">
                                          <p:cBhvr additive="base">
                                            <p:cTn id="34" dur="700" fill="hold"/>
                                            <p:tgtEl>
                                              <p:spTgt spid="36"/>
                                            </p:tgtEl>
                                            <p:attrNameLst>
                                              <p:attrName>ppt_y</p:attrName>
                                            </p:attrNameLst>
                                          </p:cBhvr>
                                          <p:tavLst>
                                            <p:tav tm="0">
                                              <p:val>
                                                <p:strVal val="0-#ppt_h/2"/>
                                              </p:val>
                                            </p:tav>
                                            <p:tav tm="100000">
                                              <p:val>
                                                <p:strVal val="#ppt_y"/>
                                              </p:val>
                                            </p:tav>
                                          </p:tavLst>
                                        </p:anim>
                                      </p:childTnLst>
                                    </p:cTn>
                                  </p:par>
                                </p:childTnLst>
                              </p:cTn>
                            </p:par>
                            <p:par>
                              <p:cTn id="35" fill="hold">
                                <p:stCondLst>
                                  <p:cond delay="4400"/>
                                </p:stCondLst>
                                <p:childTnLst>
                                  <p:par>
                                    <p:cTn id="36" presetID="10"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par>
                              <p:cTn id="39" fill="hold">
                                <p:stCondLst>
                                  <p:cond delay="4900"/>
                                </p:stCondLst>
                                <p:childTnLst>
                                  <p:par>
                                    <p:cTn id="40" presetID="2" presetClass="entr" presetSubtype="1" fill="hold" nodeType="after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700" fill="hold"/>
                                            <p:tgtEl>
                                              <p:spTgt spid="37"/>
                                            </p:tgtEl>
                                            <p:attrNameLst>
                                              <p:attrName>ppt_x</p:attrName>
                                            </p:attrNameLst>
                                          </p:cBhvr>
                                          <p:tavLst>
                                            <p:tav tm="0">
                                              <p:val>
                                                <p:strVal val="#ppt_x"/>
                                              </p:val>
                                            </p:tav>
                                            <p:tav tm="100000">
                                              <p:val>
                                                <p:strVal val="#ppt_x"/>
                                              </p:val>
                                            </p:tav>
                                          </p:tavLst>
                                        </p:anim>
                                        <p:anim calcmode="lin" valueType="num">
                                          <p:cBhvr additive="base">
                                            <p:cTn id="43" dur="700" fill="hold"/>
                                            <p:tgtEl>
                                              <p:spTgt spid="37"/>
                                            </p:tgtEl>
                                            <p:attrNameLst>
                                              <p:attrName>ppt_y</p:attrName>
                                            </p:attrNameLst>
                                          </p:cBhvr>
                                          <p:tavLst>
                                            <p:tav tm="0">
                                              <p:val>
                                                <p:strVal val="0-#ppt_h/2"/>
                                              </p:val>
                                            </p:tav>
                                            <p:tav tm="100000">
                                              <p:val>
                                                <p:strVal val="#ppt_y"/>
                                              </p:val>
                                            </p:tav>
                                          </p:tavLst>
                                        </p:anim>
                                      </p:childTnLst>
                                    </p:cTn>
                                  </p:par>
                                </p:childTnLst>
                              </p:cTn>
                            </p:par>
                            <p:par>
                              <p:cTn id="44" fill="hold">
                                <p:stCondLst>
                                  <p:cond delay="5600"/>
                                </p:stCondLst>
                                <p:childTnLst>
                                  <p:par>
                                    <p:cTn id="45" presetID="10"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childTnLst>
                              </p:cTn>
                            </p:par>
                            <p:par>
                              <p:cTn id="48" fill="hold">
                                <p:stCondLst>
                                  <p:cond delay="6100"/>
                                </p:stCondLst>
                                <p:childTnLst>
                                  <p:par>
                                    <p:cTn id="49" presetID="2" presetClass="entr" presetSubtype="4" fill="hold" nodeType="after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500" fill="hold"/>
                                            <p:tgtEl>
                                              <p:spTgt spid="45"/>
                                            </p:tgtEl>
                                            <p:attrNameLst>
                                              <p:attrName>ppt_x</p:attrName>
                                            </p:attrNameLst>
                                          </p:cBhvr>
                                          <p:tavLst>
                                            <p:tav tm="0">
                                              <p:val>
                                                <p:strVal val="#ppt_x"/>
                                              </p:val>
                                            </p:tav>
                                            <p:tav tm="100000">
                                              <p:val>
                                                <p:strVal val="#ppt_x"/>
                                              </p:val>
                                            </p:tav>
                                          </p:tavLst>
                                        </p:anim>
                                        <p:anim calcmode="lin" valueType="num">
                                          <p:cBhvr additive="base">
                                            <p:cTn id="52" dur="500" fill="hold"/>
                                            <p:tgtEl>
                                              <p:spTgt spid="45"/>
                                            </p:tgtEl>
                                            <p:attrNameLst>
                                              <p:attrName>ppt_y</p:attrName>
                                            </p:attrNameLst>
                                          </p:cBhvr>
                                          <p:tavLst>
                                            <p:tav tm="0">
                                              <p:val>
                                                <p:strVal val="1+#ppt_h/2"/>
                                              </p:val>
                                            </p:tav>
                                            <p:tav tm="100000">
                                              <p:val>
                                                <p:strVal val="#ppt_y"/>
                                              </p:val>
                                            </p:tav>
                                          </p:tavLst>
                                        </p:anim>
                                      </p:childTnLst>
                                    </p:cTn>
                                  </p:par>
                                </p:childTnLst>
                              </p:cTn>
                            </p:par>
                            <p:par>
                              <p:cTn id="53" fill="hold">
                                <p:stCondLst>
                                  <p:cond delay="6600"/>
                                </p:stCondLst>
                                <p:childTnLst>
                                  <p:par>
                                    <p:cTn id="54" presetID="2" presetClass="entr" presetSubtype="1" fill="hold" nodeType="after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additive="base">
                                            <p:cTn id="56" dur="700" fill="hold"/>
                                            <p:tgtEl>
                                              <p:spTgt spid="38"/>
                                            </p:tgtEl>
                                            <p:attrNameLst>
                                              <p:attrName>ppt_x</p:attrName>
                                            </p:attrNameLst>
                                          </p:cBhvr>
                                          <p:tavLst>
                                            <p:tav tm="0">
                                              <p:val>
                                                <p:strVal val="#ppt_x"/>
                                              </p:val>
                                            </p:tav>
                                            <p:tav tm="100000">
                                              <p:val>
                                                <p:strVal val="#ppt_x"/>
                                              </p:val>
                                            </p:tav>
                                          </p:tavLst>
                                        </p:anim>
                                        <p:anim calcmode="lin" valueType="num">
                                          <p:cBhvr additive="base">
                                            <p:cTn id="57" dur="700" fill="hold"/>
                                            <p:tgtEl>
                                              <p:spTgt spid="38"/>
                                            </p:tgtEl>
                                            <p:attrNameLst>
                                              <p:attrName>ppt_y</p:attrName>
                                            </p:attrNameLst>
                                          </p:cBhvr>
                                          <p:tavLst>
                                            <p:tav tm="0">
                                              <p:val>
                                                <p:strVal val="0-#ppt_h/2"/>
                                              </p:val>
                                            </p:tav>
                                            <p:tav tm="100000">
                                              <p:val>
                                                <p:strVal val="#ppt_y"/>
                                              </p:val>
                                            </p:tav>
                                          </p:tavLst>
                                        </p:anim>
                                      </p:childTnLst>
                                    </p:cTn>
                                  </p:par>
                                </p:childTnLst>
                              </p:cTn>
                            </p:par>
                            <p:par>
                              <p:cTn id="58" fill="hold">
                                <p:stCondLst>
                                  <p:cond delay="7300"/>
                                </p:stCondLst>
                                <p:childTnLst>
                                  <p:par>
                                    <p:cTn id="59" presetID="10" presetClass="entr" presetSubtype="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500"/>
                                            <p:tgtEl>
                                              <p:spTgt spid="21"/>
                                            </p:tgtEl>
                                          </p:cBhvr>
                                        </p:animEffect>
                                      </p:childTnLst>
                                    </p:cTn>
                                  </p:par>
                                </p:childTnLst>
                              </p:cTn>
                            </p:par>
                            <p:par>
                              <p:cTn id="62" fill="hold">
                                <p:stCondLst>
                                  <p:cond delay="7800"/>
                                </p:stCondLst>
                                <p:childTnLst>
                                  <p:par>
                                    <p:cTn id="63" presetID="2" presetClass="entr" presetSubtype="1" fill="hold"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700" fill="hold"/>
                                            <p:tgtEl>
                                              <p:spTgt spid="39"/>
                                            </p:tgtEl>
                                            <p:attrNameLst>
                                              <p:attrName>ppt_x</p:attrName>
                                            </p:attrNameLst>
                                          </p:cBhvr>
                                          <p:tavLst>
                                            <p:tav tm="0">
                                              <p:val>
                                                <p:strVal val="#ppt_x"/>
                                              </p:val>
                                            </p:tav>
                                            <p:tav tm="100000">
                                              <p:val>
                                                <p:strVal val="#ppt_x"/>
                                              </p:val>
                                            </p:tav>
                                          </p:tavLst>
                                        </p:anim>
                                        <p:anim calcmode="lin" valueType="num">
                                          <p:cBhvr additive="base">
                                            <p:cTn id="66" dur="700" fill="hold"/>
                                            <p:tgtEl>
                                              <p:spTgt spid="39"/>
                                            </p:tgtEl>
                                            <p:attrNameLst>
                                              <p:attrName>ppt_y</p:attrName>
                                            </p:attrNameLst>
                                          </p:cBhvr>
                                          <p:tavLst>
                                            <p:tav tm="0">
                                              <p:val>
                                                <p:strVal val="0-#ppt_h/2"/>
                                              </p:val>
                                            </p:tav>
                                            <p:tav tm="100000">
                                              <p:val>
                                                <p:strVal val="#ppt_y"/>
                                              </p:val>
                                            </p:tav>
                                          </p:tavLst>
                                        </p:anim>
                                      </p:childTnLst>
                                    </p:cTn>
                                  </p:par>
                                </p:childTnLst>
                              </p:cTn>
                            </p:par>
                            <p:par>
                              <p:cTn id="67" fill="hold">
                                <p:stCondLst>
                                  <p:cond delay="8500"/>
                                </p:stCondLst>
                                <p:childTnLst>
                                  <p:par>
                                    <p:cTn id="68" presetID="10" presetClass="entr" presetSubtype="0"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500"/>
                                            <p:tgtEl>
                                              <p:spTgt spid="22"/>
                                            </p:tgtEl>
                                          </p:cBhvr>
                                        </p:animEffect>
                                      </p:childTnLst>
                                    </p:cTn>
                                  </p:par>
                                </p:childTnLst>
                              </p:cTn>
                            </p:par>
                            <p:par>
                              <p:cTn id="71" fill="hold">
                                <p:stCondLst>
                                  <p:cond delay="9000"/>
                                </p:stCondLst>
                                <p:childTnLst>
                                  <p:par>
                                    <p:cTn id="72" presetID="2" presetClass="entr" presetSubtype="1" fill="hold" nodeType="afterEffect">
                                      <p:stCondLst>
                                        <p:cond delay="0"/>
                                      </p:stCondLst>
                                      <p:childTnLst>
                                        <p:set>
                                          <p:cBhvr>
                                            <p:cTn id="73" dur="1" fill="hold">
                                              <p:stCondLst>
                                                <p:cond delay="0"/>
                                              </p:stCondLst>
                                            </p:cTn>
                                            <p:tgtEl>
                                              <p:spTgt spid="40"/>
                                            </p:tgtEl>
                                            <p:attrNameLst>
                                              <p:attrName>style.visibility</p:attrName>
                                            </p:attrNameLst>
                                          </p:cBhvr>
                                          <p:to>
                                            <p:strVal val="visible"/>
                                          </p:to>
                                        </p:set>
                                        <p:anim calcmode="lin" valueType="num">
                                          <p:cBhvr additive="base">
                                            <p:cTn id="74" dur="700" fill="hold"/>
                                            <p:tgtEl>
                                              <p:spTgt spid="40"/>
                                            </p:tgtEl>
                                            <p:attrNameLst>
                                              <p:attrName>ppt_x</p:attrName>
                                            </p:attrNameLst>
                                          </p:cBhvr>
                                          <p:tavLst>
                                            <p:tav tm="0">
                                              <p:val>
                                                <p:strVal val="#ppt_x"/>
                                              </p:val>
                                            </p:tav>
                                            <p:tav tm="100000">
                                              <p:val>
                                                <p:strVal val="#ppt_x"/>
                                              </p:val>
                                            </p:tav>
                                          </p:tavLst>
                                        </p:anim>
                                        <p:anim calcmode="lin" valueType="num">
                                          <p:cBhvr additive="base">
                                            <p:cTn id="75" dur="700" fill="hold"/>
                                            <p:tgtEl>
                                              <p:spTgt spid="40"/>
                                            </p:tgtEl>
                                            <p:attrNameLst>
                                              <p:attrName>ppt_y</p:attrName>
                                            </p:attrNameLst>
                                          </p:cBhvr>
                                          <p:tavLst>
                                            <p:tav tm="0">
                                              <p:val>
                                                <p:strVal val="0-#ppt_h/2"/>
                                              </p:val>
                                            </p:tav>
                                            <p:tav tm="100000">
                                              <p:val>
                                                <p:strVal val="#ppt_y"/>
                                              </p:val>
                                            </p:tav>
                                          </p:tavLst>
                                        </p:anim>
                                      </p:childTnLst>
                                    </p:cTn>
                                  </p:par>
                                  <p:par>
                                    <p:cTn id="76" presetID="2" presetClass="entr" presetSubtype="1" fill="hold" nodeType="withEffect">
                                      <p:stCondLst>
                                        <p:cond delay="0"/>
                                      </p:stCondLst>
                                      <p:childTnLst>
                                        <p:set>
                                          <p:cBhvr>
                                            <p:cTn id="77" dur="1" fill="hold">
                                              <p:stCondLst>
                                                <p:cond delay="0"/>
                                              </p:stCondLst>
                                            </p:cTn>
                                            <p:tgtEl>
                                              <p:spTgt spid="41"/>
                                            </p:tgtEl>
                                            <p:attrNameLst>
                                              <p:attrName>style.visibility</p:attrName>
                                            </p:attrNameLst>
                                          </p:cBhvr>
                                          <p:to>
                                            <p:strVal val="visible"/>
                                          </p:to>
                                        </p:set>
                                        <p:anim calcmode="lin" valueType="num">
                                          <p:cBhvr additive="base">
                                            <p:cTn id="78" dur="700" fill="hold"/>
                                            <p:tgtEl>
                                              <p:spTgt spid="41"/>
                                            </p:tgtEl>
                                            <p:attrNameLst>
                                              <p:attrName>ppt_x</p:attrName>
                                            </p:attrNameLst>
                                          </p:cBhvr>
                                          <p:tavLst>
                                            <p:tav tm="0">
                                              <p:val>
                                                <p:strVal val="#ppt_x"/>
                                              </p:val>
                                            </p:tav>
                                            <p:tav tm="100000">
                                              <p:val>
                                                <p:strVal val="#ppt_x"/>
                                              </p:val>
                                            </p:tav>
                                          </p:tavLst>
                                        </p:anim>
                                        <p:anim calcmode="lin" valueType="num">
                                          <p:cBhvr additive="base">
                                            <p:cTn id="79" dur="700" fill="hold"/>
                                            <p:tgtEl>
                                              <p:spTgt spid="41"/>
                                            </p:tgtEl>
                                            <p:attrNameLst>
                                              <p:attrName>ppt_y</p:attrName>
                                            </p:attrNameLst>
                                          </p:cBhvr>
                                          <p:tavLst>
                                            <p:tav tm="0">
                                              <p:val>
                                                <p:strVal val="0-#ppt_h/2"/>
                                              </p:val>
                                            </p:tav>
                                            <p:tav tm="100000">
                                              <p:val>
                                                <p:strVal val="#ppt_y"/>
                                              </p:val>
                                            </p:tav>
                                          </p:tavLst>
                                        </p:anim>
                                      </p:childTnLst>
                                    </p:cTn>
                                  </p:par>
                                </p:childTnLst>
                              </p:cTn>
                            </p:par>
                            <p:par>
                              <p:cTn id="80" fill="hold">
                                <p:stCondLst>
                                  <p:cond delay="9700"/>
                                </p:stCondLst>
                                <p:childTnLst>
                                  <p:par>
                                    <p:cTn id="81" presetID="10" presetClass="entr" presetSubtype="0"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500"/>
                                            <p:tgtEl>
                                              <p:spTgt spid="23"/>
                                            </p:tgtEl>
                                          </p:cBhvr>
                                        </p:animEffect>
                                      </p:childTnLst>
                                    </p:cTn>
                                  </p:par>
                                </p:childTnLst>
                              </p:cTn>
                            </p:par>
                            <p:par>
                              <p:cTn id="84" fill="hold">
                                <p:stCondLst>
                                  <p:cond delay="10200"/>
                                </p:stCondLst>
                                <p:childTnLst>
                                  <p:par>
                                    <p:cTn id="85" presetID="2" presetClass="entr" presetSubtype="1" fill="hold" nodeType="afterEffect">
                                      <p:stCondLst>
                                        <p:cond delay="0"/>
                                      </p:stCondLst>
                                      <p:childTnLst>
                                        <p:set>
                                          <p:cBhvr>
                                            <p:cTn id="86" dur="1" fill="hold">
                                              <p:stCondLst>
                                                <p:cond delay="0"/>
                                              </p:stCondLst>
                                            </p:cTn>
                                            <p:tgtEl>
                                              <p:spTgt spid="42"/>
                                            </p:tgtEl>
                                            <p:attrNameLst>
                                              <p:attrName>style.visibility</p:attrName>
                                            </p:attrNameLst>
                                          </p:cBhvr>
                                          <p:to>
                                            <p:strVal val="visible"/>
                                          </p:to>
                                        </p:set>
                                        <p:anim calcmode="lin" valueType="num">
                                          <p:cBhvr additive="base">
                                            <p:cTn id="87" dur="700" fill="hold"/>
                                            <p:tgtEl>
                                              <p:spTgt spid="42"/>
                                            </p:tgtEl>
                                            <p:attrNameLst>
                                              <p:attrName>ppt_x</p:attrName>
                                            </p:attrNameLst>
                                          </p:cBhvr>
                                          <p:tavLst>
                                            <p:tav tm="0">
                                              <p:val>
                                                <p:strVal val="#ppt_x"/>
                                              </p:val>
                                            </p:tav>
                                            <p:tav tm="100000">
                                              <p:val>
                                                <p:strVal val="#ppt_x"/>
                                              </p:val>
                                            </p:tav>
                                          </p:tavLst>
                                        </p:anim>
                                        <p:anim calcmode="lin" valueType="num">
                                          <p:cBhvr additive="base">
                                            <p:cTn id="88" dur="700" fill="hold"/>
                                            <p:tgtEl>
                                              <p:spTgt spid="42"/>
                                            </p:tgtEl>
                                            <p:attrNameLst>
                                              <p:attrName>ppt_y</p:attrName>
                                            </p:attrNameLst>
                                          </p:cBhvr>
                                          <p:tavLst>
                                            <p:tav tm="0">
                                              <p:val>
                                                <p:strVal val="0-#ppt_h/2"/>
                                              </p:val>
                                            </p:tav>
                                            <p:tav tm="100000">
                                              <p:val>
                                                <p:strVal val="#ppt_y"/>
                                              </p:val>
                                            </p:tav>
                                          </p:tavLst>
                                        </p:anim>
                                      </p:childTnLst>
                                    </p:cTn>
                                  </p:par>
                                </p:childTnLst>
                              </p:cTn>
                            </p:par>
                            <p:par>
                              <p:cTn id="89" fill="hold">
                                <p:stCondLst>
                                  <p:cond delay="10900"/>
                                </p:stCondLst>
                                <p:childTnLst>
                                  <p:par>
                                    <p:cTn id="90" presetID="10" presetClass="entr" presetSubtype="0" fill="hold" grpId="0" nodeType="after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fade">
                                          <p:cBhvr>
                                            <p:cTn id="9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4" grpId="0"/>
          <p:bldP spid="7" grpId="0"/>
          <p:bldP spid="19" grpId="0"/>
          <p:bldP spid="20" grpId="0"/>
          <p:bldP spid="21" grpId="0"/>
          <p:bldP spid="22" grpId="0"/>
          <p:bldP spid="23" grpId="0"/>
          <p:bldP spid="24"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FE6516D-32CE-1EA2-0A99-7BD0FC77807A}"/>
            </a:ext>
          </a:extLst>
        </p:cNvPr>
        <p:cNvGrpSpPr/>
        <p:nvPr/>
      </p:nvGrpSpPr>
      <p:grpSpPr>
        <a:xfrm>
          <a:off x="0" y="0"/>
          <a:ext cx="0" cy="0"/>
          <a:chOff x="0" y="0"/>
          <a:chExt cx="0" cy="0"/>
        </a:xfrm>
      </p:grpSpPr>
      <p:sp>
        <p:nvSpPr>
          <p:cNvPr id="3" name="Title 15">
            <a:extLst>
              <a:ext uri="{FF2B5EF4-FFF2-40B4-BE49-F238E27FC236}">
                <a16:creationId xmlns:a16="http://schemas.microsoft.com/office/drawing/2014/main" id="{8989DB19-1CFC-D571-9297-1F01B2D126C3}"/>
              </a:ext>
            </a:extLst>
          </p:cNvPr>
          <p:cNvSpPr>
            <a:spLocks noGrp="1"/>
          </p:cNvSpPr>
          <p:nvPr>
            <p:ph type="ctrTitle"/>
          </p:nvPr>
        </p:nvSpPr>
        <p:spPr>
          <a:xfrm>
            <a:off x="1524000" y="-1109134"/>
            <a:ext cx="9144000" cy="1109133"/>
          </a:xfrm>
        </p:spPr>
        <p:txBody>
          <a:bodyPr vert="horz" lIns="91440" tIns="45720" rIns="91440" bIns="45720" rtlCol="0" anchor="b">
            <a:normAutofit fontScale="90000"/>
          </a:bodyPr>
          <a:lstStyle/>
          <a:p>
            <a:pPr>
              <a:lnSpc>
                <a:spcPct val="100000"/>
              </a:lnSpc>
            </a:pPr>
            <a:r>
              <a:rPr lang="en-US" dirty="0"/>
              <a:t>Maidstone’s continued growth</a:t>
            </a:r>
          </a:p>
        </p:txBody>
      </p:sp>
      <p:sp>
        <p:nvSpPr>
          <p:cNvPr id="11" name="TextBox 10">
            <a:extLst>
              <a:ext uri="{FF2B5EF4-FFF2-40B4-BE49-F238E27FC236}">
                <a16:creationId xmlns:a16="http://schemas.microsoft.com/office/drawing/2014/main" id="{41D3F480-DC8B-F17D-0FF0-C92CBB2D828A}"/>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happened in Maidstone during the Tudor and Stewart periods?</a:t>
            </a:r>
          </a:p>
        </p:txBody>
      </p:sp>
      <p:pic>
        <p:nvPicPr>
          <p:cNvPr id="2" name="Picture 1" descr="An illustration of a 17th century market trader. He wears brown clothes and a flat hat. Behind him are woven baskets full of goods to sell. ">
            <a:extLst>
              <a:ext uri="{FF2B5EF4-FFF2-40B4-BE49-F238E27FC236}">
                <a16:creationId xmlns:a16="http://schemas.microsoft.com/office/drawing/2014/main" id="{9C705459-4BAB-A8F5-4EEE-136D7560728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2031" y="806368"/>
            <a:ext cx="3406983" cy="4967111"/>
          </a:xfrm>
          <a:prstGeom prst="rect">
            <a:avLst/>
          </a:prstGeom>
        </p:spPr>
      </p:pic>
      <p:sp>
        <p:nvSpPr>
          <p:cNvPr id="8" name="TextBox 7">
            <a:extLst>
              <a:ext uri="{FF2B5EF4-FFF2-40B4-BE49-F238E27FC236}">
                <a16:creationId xmlns:a16="http://schemas.microsoft.com/office/drawing/2014/main" id="{DD8A847A-FE46-EA1A-974C-8E7DB1CCCE43}"/>
              </a:ext>
            </a:extLst>
          </p:cNvPr>
          <p:cNvSpPr txBox="1"/>
          <p:nvPr/>
        </p:nvSpPr>
        <p:spPr>
          <a:xfrm>
            <a:off x="4938404" y="1555855"/>
            <a:ext cx="5875492" cy="1304203"/>
          </a:xfrm>
          <a:prstGeom prst="rect">
            <a:avLst/>
          </a:prstGeom>
          <a:noFill/>
        </p:spPr>
        <p:txBody>
          <a:bodyPr wrap="square">
            <a:spAutoFit/>
          </a:bodyPr>
          <a:lstStyle/>
          <a:p>
            <a:pPr>
              <a:lnSpc>
                <a:spcPct val="150000"/>
              </a:lnSpc>
            </a:pPr>
            <a:r>
              <a:rPr lang="en-GB" dirty="0">
                <a:latin typeface="Linkpen 17a Print" panose="03050602060000000000" pitchFamily="66" charset="77"/>
              </a:rPr>
              <a:t>Maidstone continued to grow as a market town, because of its location on the river, good farmland and cloth trade. </a:t>
            </a:r>
          </a:p>
        </p:txBody>
      </p:sp>
      <p:pic>
        <p:nvPicPr>
          <p:cNvPr id="7" name="Picture 6" descr="A black and orange symbol showing a river. ">
            <a:extLst>
              <a:ext uri="{FF2B5EF4-FFF2-40B4-BE49-F238E27FC236}">
                <a16:creationId xmlns:a16="http://schemas.microsoft.com/office/drawing/2014/main" id="{164CB019-9616-8B69-3C4E-2317246C333F}"/>
              </a:ext>
            </a:extLst>
          </p:cNvPr>
          <p:cNvPicPr>
            <a:picLocks noChangeAspect="1"/>
          </p:cNvPicPr>
          <p:nvPr/>
        </p:nvPicPr>
        <p:blipFill>
          <a:blip r:embed="rId4"/>
          <a:stretch>
            <a:fillRect/>
          </a:stretch>
        </p:blipFill>
        <p:spPr>
          <a:xfrm>
            <a:off x="4830506" y="3194875"/>
            <a:ext cx="1802810" cy="1802810"/>
          </a:xfrm>
          <a:prstGeom prst="rect">
            <a:avLst/>
          </a:prstGeom>
        </p:spPr>
      </p:pic>
      <p:pic>
        <p:nvPicPr>
          <p:cNvPr id="10" name="Picture 9" descr="A black and orange symbol showing a piece of wheat. This represents the farmland.">
            <a:extLst>
              <a:ext uri="{FF2B5EF4-FFF2-40B4-BE49-F238E27FC236}">
                <a16:creationId xmlns:a16="http://schemas.microsoft.com/office/drawing/2014/main" id="{421DF74F-109E-0054-2159-E54169BF886E}"/>
              </a:ext>
            </a:extLst>
          </p:cNvPr>
          <p:cNvPicPr>
            <a:picLocks noChangeAspect="1"/>
          </p:cNvPicPr>
          <p:nvPr/>
        </p:nvPicPr>
        <p:blipFill>
          <a:blip r:embed="rId5"/>
          <a:stretch>
            <a:fillRect/>
          </a:stretch>
        </p:blipFill>
        <p:spPr>
          <a:xfrm>
            <a:off x="6857031" y="3198277"/>
            <a:ext cx="1802810" cy="1802810"/>
          </a:xfrm>
          <a:prstGeom prst="rect">
            <a:avLst/>
          </a:prstGeom>
        </p:spPr>
      </p:pic>
      <p:pic>
        <p:nvPicPr>
          <p:cNvPr id="5" name="Picture 4" descr="A black and orange symbol showing a piece of cloth. This represents the cloth trade. ">
            <a:extLst>
              <a:ext uri="{FF2B5EF4-FFF2-40B4-BE49-F238E27FC236}">
                <a16:creationId xmlns:a16="http://schemas.microsoft.com/office/drawing/2014/main" id="{6FEEAB2F-8767-66FA-8874-487E211425D7}"/>
              </a:ext>
            </a:extLst>
          </p:cNvPr>
          <p:cNvPicPr>
            <a:picLocks noChangeAspect="1"/>
          </p:cNvPicPr>
          <p:nvPr/>
        </p:nvPicPr>
        <p:blipFill>
          <a:blip r:embed="rId6"/>
          <a:stretch>
            <a:fillRect/>
          </a:stretch>
        </p:blipFill>
        <p:spPr>
          <a:xfrm>
            <a:off x="8883556" y="3194875"/>
            <a:ext cx="1802810" cy="1802810"/>
          </a:xfrm>
          <a:prstGeom prst="rect">
            <a:avLst/>
          </a:prstGeom>
        </p:spPr>
      </p:pic>
      <p:pic>
        <p:nvPicPr>
          <p:cNvPr id="14" name="Picture 13">
            <a:extLst>
              <a:ext uri="{FF2B5EF4-FFF2-40B4-BE49-F238E27FC236}">
                <a16:creationId xmlns:a16="http://schemas.microsoft.com/office/drawing/2014/main" id="{A7B2DF40-7504-52E5-6CED-6E74C09A705D}"/>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667999" y="5528732"/>
            <a:ext cx="1523999" cy="1327825"/>
          </a:xfrm>
          <a:prstGeom prst="rect">
            <a:avLst/>
          </a:prstGeom>
        </p:spPr>
      </p:pic>
    </p:spTree>
    <p:extLst>
      <p:ext uri="{BB962C8B-B14F-4D97-AF65-F5344CB8AC3E}">
        <p14:creationId xmlns:p14="http://schemas.microsoft.com/office/powerpoint/2010/main" val="98282553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2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7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22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700"/>
                                </p:stCondLst>
                                <p:childTnLst>
                                  <p:par>
                                    <p:cTn id="21" presetID="2" presetClass="entr" presetSubtype="8" fill="hold" nodeType="afterEffect" p14:presetBounceEnd="50000">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14:bounceEnd="50000">
                                          <p:cBhvr additive="base">
                                            <p:cTn id="23" dur="7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24" dur="7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2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7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22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700"/>
                                </p:stCondLst>
                                <p:childTnLst>
                                  <p:par>
                                    <p:cTn id="21" presetID="2" presetClass="entr" presetSubtype="8"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700" fill="hold"/>
                                            <p:tgtEl>
                                              <p:spTgt spid="2"/>
                                            </p:tgtEl>
                                            <p:attrNameLst>
                                              <p:attrName>ppt_x</p:attrName>
                                            </p:attrNameLst>
                                          </p:cBhvr>
                                          <p:tavLst>
                                            <p:tav tm="0">
                                              <p:val>
                                                <p:strVal val="0-#ppt_w/2"/>
                                              </p:val>
                                            </p:tav>
                                            <p:tav tm="100000">
                                              <p:val>
                                                <p:strVal val="#ppt_x"/>
                                              </p:val>
                                            </p:tav>
                                          </p:tavLst>
                                        </p:anim>
                                        <p:anim calcmode="lin" valueType="num">
                                          <p:cBhvr additive="base">
                                            <p:cTn id="24" dur="7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8C57E26-4D9C-6258-F362-43EEB78BA0BB}"/>
            </a:ext>
          </a:extLst>
        </p:cNvPr>
        <p:cNvGrpSpPr/>
        <p:nvPr/>
      </p:nvGrpSpPr>
      <p:grpSpPr>
        <a:xfrm>
          <a:off x="0" y="0"/>
          <a:ext cx="0" cy="0"/>
          <a:chOff x="0" y="0"/>
          <a:chExt cx="0" cy="0"/>
        </a:xfrm>
      </p:grpSpPr>
      <p:sp>
        <p:nvSpPr>
          <p:cNvPr id="21" name="Title 15">
            <a:extLst>
              <a:ext uri="{FF2B5EF4-FFF2-40B4-BE49-F238E27FC236}">
                <a16:creationId xmlns:a16="http://schemas.microsoft.com/office/drawing/2014/main" id="{56B583F3-C0B4-C872-7DDD-5422EDF3DA06}"/>
              </a:ext>
            </a:extLst>
          </p:cNvPr>
          <p:cNvSpPr>
            <a:spLocks noGrp="1"/>
          </p:cNvSpPr>
          <p:nvPr>
            <p:ph type="ctrTitle"/>
          </p:nvPr>
        </p:nvSpPr>
        <p:spPr>
          <a:xfrm>
            <a:off x="1524000" y="-1109134"/>
            <a:ext cx="9144000" cy="1109133"/>
          </a:xfrm>
        </p:spPr>
        <p:txBody>
          <a:bodyPr vert="horz" lIns="91440" tIns="45720" rIns="91440" bIns="45720" rtlCol="0" anchor="b">
            <a:normAutofit/>
          </a:bodyPr>
          <a:lstStyle/>
          <a:p>
            <a:pPr>
              <a:lnSpc>
                <a:spcPct val="100000"/>
              </a:lnSpc>
            </a:pPr>
            <a:r>
              <a:rPr lang="en-US" dirty="0"/>
              <a:t>The English Civil War</a:t>
            </a:r>
          </a:p>
        </p:txBody>
      </p:sp>
      <p:sp>
        <p:nvSpPr>
          <p:cNvPr id="11" name="TextBox 10">
            <a:extLst>
              <a:ext uri="{FF2B5EF4-FFF2-40B4-BE49-F238E27FC236}">
                <a16:creationId xmlns:a16="http://schemas.microsoft.com/office/drawing/2014/main" id="{AE446157-CED9-D2F3-0583-0171235F8057}"/>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happened in Maidstone during the Tudor and Stewart periods?</a:t>
            </a:r>
          </a:p>
        </p:txBody>
      </p:sp>
      <p:sp>
        <p:nvSpPr>
          <p:cNvPr id="2" name="Title 1">
            <a:extLst>
              <a:ext uri="{FF2B5EF4-FFF2-40B4-BE49-F238E27FC236}">
                <a16:creationId xmlns:a16="http://schemas.microsoft.com/office/drawing/2014/main" id="{4653AAB6-BD80-CC29-B892-2849FD9F7C5D}"/>
              </a:ext>
            </a:extLst>
          </p:cNvPr>
          <p:cNvSpPr txBox="1">
            <a:spLocks/>
          </p:cNvSpPr>
          <p:nvPr/>
        </p:nvSpPr>
        <p:spPr>
          <a:xfrm>
            <a:off x="494269" y="306679"/>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The English Civil War</a:t>
            </a:r>
          </a:p>
        </p:txBody>
      </p:sp>
      <p:sp>
        <p:nvSpPr>
          <p:cNvPr id="8" name="TextBox 7">
            <a:extLst>
              <a:ext uri="{FF2B5EF4-FFF2-40B4-BE49-F238E27FC236}">
                <a16:creationId xmlns:a16="http://schemas.microsoft.com/office/drawing/2014/main" id="{CCE0D522-37B8-D26D-BBE7-4ABFDD4EBB2D}"/>
              </a:ext>
            </a:extLst>
          </p:cNvPr>
          <p:cNvSpPr txBox="1"/>
          <p:nvPr/>
        </p:nvSpPr>
        <p:spPr>
          <a:xfrm>
            <a:off x="587605" y="1038094"/>
            <a:ext cx="9984226" cy="70525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English Civil War (1642–1651) was a conflict between King Charles I and Parliament over how the country should be governed, which led to battles, the king’s execution, and a temporary end to monarchy in England.</a:t>
            </a:r>
          </a:p>
        </p:txBody>
      </p:sp>
      <p:grpSp>
        <p:nvGrpSpPr>
          <p:cNvPr id="13" name="Group 12" descr="An portrait of Charles I. ">
            <a:extLst>
              <a:ext uri="{FF2B5EF4-FFF2-40B4-BE49-F238E27FC236}">
                <a16:creationId xmlns:a16="http://schemas.microsoft.com/office/drawing/2014/main" id="{D8144D7A-F9A8-4EBA-938C-E5CF9003253D}"/>
              </a:ext>
            </a:extLst>
          </p:cNvPr>
          <p:cNvGrpSpPr/>
          <p:nvPr/>
        </p:nvGrpSpPr>
        <p:grpSpPr>
          <a:xfrm>
            <a:off x="828918" y="2110974"/>
            <a:ext cx="3152318" cy="3814269"/>
            <a:chOff x="828918" y="2286379"/>
            <a:chExt cx="3152318" cy="3814269"/>
          </a:xfrm>
        </p:grpSpPr>
        <p:pic>
          <p:nvPicPr>
            <p:cNvPr id="5" name="Picture 4" descr="A painting of a person in a robe&#10;&#10;Description automatically generated">
              <a:extLst>
                <a:ext uri="{FF2B5EF4-FFF2-40B4-BE49-F238E27FC236}">
                  <a16:creationId xmlns:a16="http://schemas.microsoft.com/office/drawing/2014/main" id="{21685D75-CF49-79AE-99E5-1C8183AF430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02197" y="2359616"/>
              <a:ext cx="3079039" cy="3741032"/>
            </a:xfrm>
            <a:prstGeom prst="rect">
              <a:avLst/>
            </a:prstGeom>
            <a:ln w="19050">
              <a:solidFill>
                <a:schemeClr val="tx1"/>
              </a:solidFill>
            </a:ln>
          </p:spPr>
        </p:pic>
        <p:sp>
          <p:nvSpPr>
            <p:cNvPr id="9" name="TextBox 8">
              <a:extLst>
                <a:ext uri="{FF2B5EF4-FFF2-40B4-BE49-F238E27FC236}">
                  <a16:creationId xmlns:a16="http://schemas.microsoft.com/office/drawing/2014/main" id="{A98C334B-4443-7764-906C-099B7CF04FCC}"/>
                </a:ext>
              </a:extLst>
            </p:cNvPr>
            <p:cNvSpPr txBox="1"/>
            <p:nvPr/>
          </p:nvSpPr>
          <p:spPr>
            <a:xfrm>
              <a:off x="828918" y="2286379"/>
              <a:ext cx="2433475" cy="215444"/>
            </a:xfrm>
            <a:prstGeom prst="rect">
              <a:avLst/>
            </a:prstGeom>
            <a:noFill/>
          </p:spPr>
          <p:txBody>
            <a:bodyPr wrap="square">
              <a:spAutoFit/>
            </a:bodyPr>
            <a:lstStyle/>
            <a:p>
              <a:r>
                <a:rPr lang="en-GB" sz="800" dirty="0">
                  <a:solidFill>
                    <a:schemeClr val="bg1">
                      <a:lumMod val="65000"/>
                    </a:schemeClr>
                  </a:solidFill>
                  <a:latin typeface="Nunito" panose="02000503000000000000" pitchFamily="2" charset="77"/>
                </a:rPr>
                <a:t>© Public Domain from Wikimedia Commons</a:t>
              </a:r>
            </a:p>
          </p:txBody>
        </p:sp>
      </p:grpSp>
      <p:grpSp>
        <p:nvGrpSpPr>
          <p:cNvPr id="20" name="Group 19" descr="Charles I&#10;">
            <a:extLst>
              <a:ext uri="{FF2B5EF4-FFF2-40B4-BE49-F238E27FC236}">
                <a16:creationId xmlns:a16="http://schemas.microsoft.com/office/drawing/2014/main" id="{00CE50D3-0D3C-BD61-393B-EBAC596584FE}"/>
              </a:ext>
            </a:extLst>
          </p:cNvPr>
          <p:cNvGrpSpPr/>
          <p:nvPr/>
        </p:nvGrpSpPr>
        <p:grpSpPr>
          <a:xfrm>
            <a:off x="2306613" y="5971534"/>
            <a:ext cx="1428565" cy="388568"/>
            <a:chOff x="2306613" y="5971534"/>
            <a:chExt cx="1428565" cy="388568"/>
          </a:xfrm>
        </p:grpSpPr>
        <p:sp>
          <p:nvSpPr>
            <p:cNvPr id="15" name="TextBox 14">
              <a:extLst>
                <a:ext uri="{FF2B5EF4-FFF2-40B4-BE49-F238E27FC236}">
                  <a16:creationId xmlns:a16="http://schemas.microsoft.com/office/drawing/2014/main" id="{2D02CE87-0D8E-02A3-F128-9CB9B14CE3B0}"/>
                </a:ext>
              </a:extLst>
            </p:cNvPr>
            <p:cNvSpPr txBox="1"/>
            <p:nvPr/>
          </p:nvSpPr>
          <p:spPr>
            <a:xfrm>
              <a:off x="2555487" y="5971534"/>
              <a:ext cx="1179691"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Charles I</a:t>
              </a:r>
            </a:p>
          </p:txBody>
        </p:sp>
        <p:pic>
          <p:nvPicPr>
            <p:cNvPr id="17" name="Picture 16">
              <a:extLst>
                <a:ext uri="{FF2B5EF4-FFF2-40B4-BE49-F238E27FC236}">
                  <a16:creationId xmlns:a16="http://schemas.microsoft.com/office/drawing/2014/main" id="{7F694783-50A6-B46F-A6A6-E0B3B13ABEE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2255916" y="6041380"/>
              <a:ext cx="350267" cy="248874"/>
            </a:xfrm>
            <a:prstGeom prst="rect">
              <a:avLst/>
            </a:prstGeom>
          </p:spPr>
        </p:pic>
      </p:grpSp>
      <p:sp>
        <p:nvSpPr>
          <p:cNvPr id="3" name="TextBox 2">
            <a:extLst>
              <a:ext uri="{FF2B5EF4-FFF2-40B4-BE49-F238E27FC236}">
                <a16:creationId xmlns:a16="http://schemas.microsoft.com/office/drawing/2014/main" id="{AFCDAFB0-28BA-6F8C-3A7F-50B493BB922A}"/>
              </a:ext>
            </a:extLst>
          </p:cNvPr>
          <p:cNvSpPr txBox="1"/>
          <p:nvPr/>
        </p:nvSpPr>
        <p:spPr>
          <a:xfrm>
            <a:off x="4245205" y="2394101"/>
            <a:ext cx="3101296"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Maidstone’s location in Kent made it strategically important during the English Civil War. </a:t>
            </a:r>
          </a:p>
        </p:txBody>
      </p:sp>
      <p:sp>
        <p:nvSpPr>
          <p:cNvPr id="4" name="TextBox 3">
            <a:extLst>
              <a:ext uri="{FF2B5EF4-FFF2-40B4-BE49-F238E27FC236}">
                <a16:creationId xmlns:a16="http://schemas.microsoft.com/office/drawing/2014/main" id="{D563B370-6E65-956A-0CF7-53F7375B082A}"/>
              </a:ext>
            </a:extLst>
          </p:cNvPr>
          <p:cNvSpPr txBox="1"/>
          <p:nvPr/>
        </p:nvSpPr>
        <p:spPr>
          <a:xfrm>
            <a:off x="4245206" y="3723187"/>
            <a:ext cx="3079040" cy="167475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conflict, which pitted the Royalists (supporters of King Charles I) against the Parliamentarians (led by figures like Oliver Cromwell), had a significant impact on the town.</a:t>
            </a:r>
          </a:p>
        </p:txBody>
      </p:sp>
      <p:grpSp>
        <p:nvGrpSpPr>
          <p:cNvPr id="12" name="Group 11" descr="A portrait of Oliver Cromwell. ">
            <a:extLst>
              <a:ext uri="{FF2B5EF4-FFF2-40B4-BE49-F238E27FC236}">
                <a16:creationId xmlns:a16="http://schemas.microsoft.com/office/drawing/2014/main" id="{A68FE749-E7EC-1A93-6243-1CAEC2FC0F6B}"/>
              </a:ext>
            </a:extLst>
          </p:cNvPr>
          <p:cNvGrpSpPr/>
          <p:nvPr/>
        </p:nvGrpSpPr>
        <p:grpSpPr>
          <a:xfrm>
            <a:off x="8138355" y="2110974"/>
            <a:ext cx="3141619" cy="3814269"/>
            <a:chOff x="8138355" y="2286379"/>
            <a:chExt cx="3141619" cy="3814269"/>
          </a:xfrm>
        </p:grpSpPr>
        <p:pic>
          <p:nvPicPr>
            <p:cNvPr id="6" name="Picture 5" descr="A painting of a person in armor&#10;&#10;Description automatically generated">
              <a:extLst>
                <a:ext uri="{FF2B5EF4-FFF2-40B4-BE49-F238E27FC236}">
                  <a16:creationId xmlns:a16="http://schemas.microsoft.com/office/drawing/2014/main" id="{4F811586-B713-3CE7-3EE2-F6ED4855B49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00935" y="2359616"/>
              <a:ext cx="3079039" cy="3741032"/>
            </a:xfrm>
            <a:prstGeom prst="rect">
              <a:avLst/>
            </a:prstGeom>
            <a:ln w="19050">
              <a:solidFill>
                <a:schemeClr val="tx1"/>
              </a:solidFill>
            </a:ln>
          </p:spPr>
        </p:pic>
        <p:sp>
          <p:nvSpPr>
            <p:cNvPr id="10" name="TextBox 9">
              <a:extLst>
                <a:ext uri="{FF2B5EF4-FFF2-40B4-BE49-F238E27FC236}">
                  <a16:creationId xmlns:a16="http://schemas.microsoft.com/office/drawing/2014/main" id="{E503EE33-FCB5-90E2-299C-1BE00ED0475E}"/>
                </a:ext>
              </a:extLst>
            </p:cNvPr>
            <p:cNvSpPr txBox="1"/>
            <p:nvPr/>
          </p:nvSpPr>
          <p:spPr>
            <a:xfrm>
              <a:off x="8138355" y="2286379"/>
              <a:ext cx="2433475" cy="215444"/>
            </a:xfrm>
            <a:prstGeom prst="rect">
              <a:avLst/>
            </a:prstGeom>
            <a:noFill/>
          </p:spPr>
          <p:txBody>
            <a:bodyPr wrap="square">
              <a:spAutoFit/>
            </a:bodyPr>
            <a:lstStyle/>
            <a:p>
              <a:r>
                <a:rPr lang="en-GB" sz="800" dirty="0">
                  <a:solidFill>
                    <a:schemeClr val="bg1">
                      <a:lumMod val="65000"/>
                    </a:schemeClr>
                  </a:solidFill>
                  <a:latin typeface="Nunito" panose="02000503000000000000" pitchFamily="2" charset="77"/>
                </a:rPr>
                <a:t>© Public Domain from Wikimedia Commons</a:t>
              </a:r>
            </a:p>
          </p:txBody>
        </p:sp>
      </p:grpSp>
      <p:pic>
        <p:nvPicPr>
          <p:cNvPr id="7" name="Picture 6" descr="An illustration of a silver sword with a gold handle. ">
            <a:extLst>
              <a:ext uri="{FF2B5EF4-FFF2-40B4-BE49-F238E27FC236}">
                <a16:creationId xmlns:a16="http://schemas.microsoft.com/office/drawing/2014/main" id="{85B62471-DE9B-24B0-527D-3F2291F368A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0162157">
            <a:off x="7698783" y="2411216"/>
            <a:ext cx="922748" cy="3905068"/>
          </a:xfrm>
          <a:prstGeom prst="rect">
            <a:avLst/>
          </a:prstGeom>
        </p:spPr>
      </p:pic>
      <p:grpSp>
        <p:nvGrpSpPr>
          <p:cNvPr id="19" name="Group 18" descr="Oliver Cromwell&#10;">
            <a:extLst>
              <a:ext uri="{FF2B5EF4-FFF2-40B4-BE49-F238E27FC236}">
                <a16:creationId xmlns:a16="http://schemas.microsoft.com/office/drawing/2014/main" id="{F47B08D8-0C7B-DAAA-8C60-91AB4024A5C9}"/>
              </a:ext>
            </a:extLst>
          </p:cNvPr>
          <p:cNvGrpSpPr/>
          <p:nvPr/>
        </p:nvGrpSpPr>
        <p:grpSpPr>
          <a:xfrm>
            <a:off x="8775549" y="5971534"/>
            <a:ext cx="2384565" cy="388568"/>
            <a:chOff x="8775549" y="5971534"/>
            <a:chExt cx="2384565" cy="388568"/>
          </a:xfrm>
        </p:grpSpPr>
        <p:sp>
          <p:nvSpPr>
            <p:cNvPr id="16" name="TextBox 15">
              <a:extLst>
                <a:ext uri="{FF2B5EF4-FFF2-40B4-BE49-F238E27FC236}">
                  <a16:creationId xmlns:a16="http://schemas.microsoft.com/office/drawing/2014/main" id="{E5D06C90-6161-1EDD-D3C0-479164569ACD}"/>
                </a:ext>
              </a:extLst>
            </p:cNvPr>
            <p:cNvSpPr txBox="1"/>
            <p:nvPr/>
          </p:nvSpPr>
          <p:spPr>
            <a:xfrm>
              <a:off x="8973813" y="5971534"/>
              <a:ext cx="2186301"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Oliver Cromwell</a:t>
              </a:r>
            </a:p>
          </p:txBody>
        </p:sp>
        <p:pic>
          <p:nvPicPr>
            <p:cNvPr id="18" name="Picture 17">
              <a:extLst>
                <a:ext uri="{FF2B5EF4-FFF2-40B4-BE49-F238E27FC236}">
                  <a16:creationId xmlns:a16="http://schemas.microsoft.com/office/drawing/2014/main" id="{6C9B8CA6-2727-7268-0AA1-91BD4C5D7E4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8724852" y="6049265"/>
              <a:ext cx="350267" cy="248874"/>
            </a:xfrm>
            <a:prstGeom prst="rect">
              <a:avLst/>
            </a:prstGeom>
          </p:spPr>
        </p:pic>
      </p:grpSp>
      <p:pic>
        <p:nvPicPr>
          <p:cNvPr id="14" name="Picture 13">
            <a:extLst>
              <a:ext uri="{FF2B5EF4-FFF2-40B4-BE49-F238E27FC236}">
                <a16:creationId xmlns:a16="http://schemas.microsoft.com/office/drawing/2014/main" id="{9DCEDA42-92FA-32C7-AA61-B0448CBA3057}"/>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667999" y="5528732"/>
            <a:ext cx="1523999" cy="1327825"/>
          </a:xfrm>
          <a:prstGeom prst="rect">
            <a:avLst/>
          </a:prstGeom>
        </p:spPr>
      </p:pic>
    </p:spTree>
    <p:extLst>
      <p:ext uri="{BB962C8B-B14F-4D97-AF65-F5344CB8AC3E}">
        <p14:creationId xmlns:p14="http://schemas.microsoft.com/office/powerpoint/2010/main" val="3949093217"/>
      </p:ext>
    </p:extLst>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par>
                              <p:cTn id="36" fill="hold">
                                <p:stCondLst>
                                  <p:cond delay="4000"/>
                                </p:stCondLst>
                                <p:childTnLst>
                                  <p:par>
                                    <p:cTn id="37" presetID="2" presetClass="entr" presetSubtype="1" fill="hold" nodeType="afterEffect" p14:presetBounceEnd="50000">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14:bounceEnd="50000">
                                          <p:cBhvr additive="base">
                                            <p:cTn id="39"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40"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3" grpId="0"/>
          <p:bldP spid="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par>
                              <p:cTn id="36" fill="hold">
                                <p:stCondLst>
                                  <p:cond delay="4000"/>
                                </p:stCondLst>
                                <p:childTnLst>
                                  <p:par>
                                    <p:cTn id="37" presetID="2" presetClass="entr" presetSubtype="1"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3" grpId="0"/>
          <p:bldP spid="4"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15">
            <a:extLst>
              <a:ext uri="{FF2B5EF4-FFF2-40B4-BE49-F238E27FC236}">
                <a16:creationId xmlns:a16="http://schemas.microsoft.com/office/drawing/2014/main" id="{29E3E977-4E65-D127-84C6-7F5E1DE028F9}"/>
              </a:ext>
            </a:extLst>
          </p:cNvPr>
          <p:cNvSpPr>
            <a:spLocks noGrp="1"/>
          </p:cNvSpPr>
          <p:nvPr>
            <p:ph type="ctrTitle"/>
          </p:nvPr>
        </p:nvSpPr>
        <p:spPr>
          <a:xfrm>
            <a:off x="1524000" y="-1109134"/>
            <a:ext cx="9144000" cy="1109133"/>
          </a:xfrm>
        </p:spPr>
        <p:txBody>
          <a:bodyPr vert="horz" lIns="91440" tIns="45720" rIns="91440" bIns="45720" rtlCol="0" anchor="b">
            <a:normAutofit fontScale="90000"/>
          </a:bodyPr>
          <a:lstStyle/>
          <a:p>
            <a:pPr>
              <a:lnSpc>
                <a:spcPct val="100000"/>
              </a:lnSpc>
            </a:pPr>
            <a:r>
              <a:rPr lang="en-US" dirty="0"/>
              <a:t>What can buildings teach </a:t>
            </a:r>
            <a:br>
              <a:rPr lang="en-US" dirty="0"/>
            </a:br>
            <a:r>
              <a:rPr lang="en-US" dirty="0"/>
              <a:t>us about Maidstone’s past?</a:t>
            </a:r>
          </a:p>
        </p:txBody>
      </p:sp>
      <p:grpSp>
        <p:nvGrpSpPr>
          <p:cNvPr id="14" name="Group 13" descr="What was Maidstone like when the Normans arrived?&#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993512" y="865241"/>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was Maidstone like when the Normans arrived?</a:t>
              </a:r>
            </a:p>
          </p:txBody>
        </p:sp>
      </p:grpSp>
      <p:grpSp>
        <p:nvGrpSpPr>
          <p:cNvPr id="17" name="Group 16" descr="How did Maidstone develop into a market town?&#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822190" y="865241"/>
              <a:ext cx="4183728"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How did Maidstone develop into a market town?</a:t>
              </a:r>
            </a:p>
          </p:txBody>
        </p:sp>
      </p:grpSp>
      <p:sp>
        <p:nvSpPr>
          <p:cNvPr id="11" name="TextBox 10">
            <a:extLst>
              <a:ext uri="{FF2B5EF4-FFF2-40B4-BE49-F238E27FC236}">
                <a16:creationId xmlns:a16="http://schemas.microsoft.com/office/drawing/2014/main" id="{C9DE474D-C648-979F-EEEB-3C7D530F59E7}"/>
              </a:ext>
            </a:extLst>
          </p:cNvPr>
          <p:cNvSpPr txBox="1"/>
          <p:nvPr/>
        </p:nvSpPr>
        <p:spPr>
          <a:xfrm>
            <a:off x="2209440" y="2753413"/>
            <a:ext cx="7773120" cy="1077218"/>
          </a:xfrm>
          <a:prstGeom prst="rect">
            <a:avLst/>
          </a:prstGeom>
          <a:noFill/>
        </p:spPr>
        <p:txBody>
          <a:bodyPr wrap="square">
            <a:spAutoFit/>
          </a:bodyPr>
          <a:lstStyle/>
          <a:p>
            <a:pPr algn="ctr"/>
            <a:r>
              <a:rPr lang="en-GB" sz="3200" dirty="0">
                <a:solidFill>
                  <a:srgbClr val="F49734"/>
                </a:solidFill>
                <a:latin typeface="Superclarendon Rg" panose="02000505080000020003" pitchFamily="2" charset="77"/>
              </a:rPr>
              <a:t>What can buildings teach </a:t>
            </a:r>
          </a:p>
          <a:p>
            <a:pPr algn="ctr"/>
            <a:r>
              <a:rPr lang="en-GB" sz="3200" dirty="0">
                <a:solidFill>
                  <a:srgbClr val="F49734"/>
                </a:solidFill>
                <a:latin typeface="Superclarendon Rg" panose="02000505080000020003" pitchFamily="2" charset="77"/>
              </a:rPr>
              <a:t>us about Maidstone’s past?</a:t>
            </a:r>
          </a:p>
        </p:txBody>
      </p:sp>
      <p:grpSp>
        <p:nvGrpSpPr>
          <p:cNvPr id="20" name="Group 19" descr="What happened in Maidstone during the Tudor and Stuart periods?&#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648701" y="4453875"/>
              <a:ext cx="523729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happened in Maidstone during the Tudor and Stuart periods?</a:t>
              </a:r>
            </a:p>
          </p:txBody>
        </p:sp>
      </p:grpSp>
      <p:grpSp>
        <p:nvGrpSpPr>
          <p:cNvPr id="23" name="Group 22" descr="What historic buildings are still standing today?&#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5" y="4453875"/>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historic buildings are still standing today?</a:t>
              </a:r>
            </a:p>
          </p:txBody>
        </p:sp>
      </p:grpSp>
      <p:pic>
        <p:nvPicPr>
          <p:cNvPr id="2" name="Picture 1">
            <a:extLst>
              <a:ext uri="{FF2B5EF4-FFF2-40B4-BE49-F238E27FC236}">
                <a16:creationId xmlns:a16="http://schemas.microsoft.com/office/drawing/2014/main" id="{3AF0611A-BB77-997E-84AA-523BF6DAE56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667999" y="5528732"/>
            <a:ext cx="1523999" cy="1327825"/>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71669D9-3AF0-5059-428E-8A30738E8ECF}"/>
            </a:ext>
          </a:extLst>
        </p:cNvPr>
        <p:cNvGrpSpPr/>
        <p:nvPr/>
      </p:nvGrpSpPr>
      <p:grpSpPr>
        <a:xfrm>
          <a:off x="0" y="0"/>
          <a:ext cx="0" cy="0"/>
          <a:chOff x="0" y="0"/>
          <a:chExt cx="0" cy="0"/>
        </a:xfrm>
      </p:grpSpPr>
      <p:sp>
        <p:nvSpPr>
          <p:cNvPr id="9" name="Title 15">
            <a:extLst>
              <a:ext uri="{FF2B5EF4-FFF2-40B4-BE49-F238E27FC236}">
                <a16:creationId xmlns:a16="http://schemas.microsoft.com/office/drawing/2014/main" id="{FC4A6994-9CFB-C06F-B461-D90D3E86B8CF}"/>
              </a:ext>
            </a:extLst>
          </p:cNvPr>
          <p:cNvSpPr>
            <a:spLocks noGrp="1"/>
          </p:cNvSpPr>
          <p:nvPr>
            <p:ph type="ctrTitle"/>
          </p:nvPr>
        </p:nvSpPr>
        <p:spPr>
          <a:xfrm>
            <a:off x="1524000" y="-1109134"/>
            <a:ext cx="9144000" cy="1109133"/>
          </a:xfrm>
        </p:spPr>
        <p:txBody>
          <a:bodyPr vert="horz" lIns="91440" tIns="45720" rIns="91440" bIns="45720" rtlCol="0" anchor="b">
            <a:normAutofit/>
          </a:bodyPr>
          <a:lstStyle/>
          <a:p>
            <a:pPr>
              <a:lnSpc>
                <a:spcPct val="100000"/>
              </a:lnSpc>
            </a:pPr>
            <a:r>
              <a:rPr lang="en-US" dirty="0"/>
              <a:t>The Battle of Maidstone</a:t>
            </a:r>
          </a:p>
        </p:txBody>
      </p:sp>
      <p:sp>
        <p:nvSpPr>
          <p:cNvPr id="11" name="TextBox 10">
            <a:extLst>
              <a:ext uri="{FF2B5EF4-FFF2-40B4-BE49-F238E27FC236}">
                <a16:creationId xmlns:a16="http://schemas.microsoft.com/office/drawing/2014/main" id="{85421488-D653-71E7-5A8A-17A11FB83F44}"/>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happened in Maidstone during the Tudor and Stewart periods?</a:t>
            </a:r>
          </a:p>
        </p:txBody>
      </p:sp>
      <p:sp>
        <p:nvSpPr>
          <p:cNvPr id="2" name="Title 1">
            <a:extLst>
              <a:ext uri="{FF2B5EF4-FFF2-40B4-BE49-F238E27FC236}">
                <a16:creationId xmlns:a16="http://schemas.microsoft.com/office/drawing/2014/main" id="{1090C279-D224-95D8-8635-FB18E4A8638D}"/>
              </a:ext>
            </a:extLst>
          </p:cNvPr>
          <p:cNvSpPr txBox="1">
            <a:spLocks/>
          </p:cNvSpPr>
          <p:nvPr/>
        </p:nvSpPr>
        <p:spPr>
          <a:xfrm>
            <a:off x="603685" y="746619"/>
            <a:ext cx="784172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Battle of Maidstone</a:t>
            </a:r>
          </a:p>
        </p:txBody>
      </p:sp>
      <p:sp>
        <p:nvSpPr>
          <p:cNvPr id="8" name="TextBox 7">
            <a:extLst>
              <a:ext uri="{FF2B5EF4-FFF2-40B4-BE49-F238E27FC236}">
                <a16:creationId xmlns:a16="http://schemas.microsoft.com/office/drawing/2014/main" id="{DBC9DCA0-486E-889D-006F-FE21E97D1BC3}"/>
              </a:ext>
            </a:extLst>
          </p:cNvPr>
          <p:cNvSpPr txBox="1"/>
          <p:nvPr/>
        </p:nvSpPr>
        <p:spPr>
          <a:xfrm>
            <a:off x="788207" y="1695115"/>
            <a:ext cx="6850754" cy="1441548"/>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In June 1648, Maidstone became the site of one of the most important battles—the Battle of Maidstone. </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Royalist forces defended the town against a much larger Parliamentarian army. </a:t>
            </a:r>
          </a:p>
        </p:txBody>
      </p:sp>
      <p:sp>
        <p:nvSpPr>
          <p:cNvPr id="3" name="TextBox 2">
            <a:extLst>
              <a:ext uri="{FF2B5EF4-FFF2-40B4-BE49-F238E27FC236}">
                <a16:creationId xmlns:a16="http://schemas.microsoft.com/office/drawing/2014/main" id="{90F192AF-0BFF-676F-8577-FBB1944A06F5}"/>
              </a:ext>
            </a:extLst>
          </p:cNvPr>
          <p:cNvSpPr txBox="1"/>
          <p:nvPr/>
        </p:nvSpPr>
        <p:spPr>
          <a:xfrm>
            <a:off x="788207" y="3483773"/>
            <a:ext cx="6850754" cy="74905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battle lasted several hours, with street fighting taking place near key landmarks such as All Saints Church and the River Medway. </a:t>
            </a:r>
          </a:p>
        </p:txBody>
      </p:sp>
      <p:sp>
        <p:nvSpPr>
          <p:cNvPr id="4" name="TextBox 3">
            <a:extLst>
              <a:ext uri="{FF2B5EF4-FFF2-40B4-BE49-F238E27FC236}">
                <a16:creationId xmlns:a16="http://schemas.microsoft.com/office/drawing/2014/main" id="{CBDFA1EA-D4D3-B014-A238-CB038927EDD7}"/>
              </a:ext>
            </a:extLst>
          </p:cNvPr>
          <p:cNvSpPr txBox="1"/>
          <p:nvPr/>
        </p:nvSpPr>
        <p:spPr>
          <a:xfrm>
            <a:off x="788206" y="4579934"/>
            <a:ext cx="6850754" cy="409728"/>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Evidence of the battle can still be found at All Saints Church.</a:t>
            </a:r>
          </a:p>
        </p:txBody>
      </p:sp>
      <p:grpSp>
        <p:nvGrpSpPr>
          <p:cNvPr id="12" name="Group 11" descr="A Royalist Civil War commander&#10;">
            <a:extLst>
              <a:ext uri="{FF2B5EF4-FFF2-40B4-BE49-F238E27FC236}">
                <a16:creationId xmlns:a16="http://schemas.microsoft.com/office/drawing/2014/main" id="{C075E329-70A8-5D42-6AF2-F5EEDE12B411}"/>
              </a:ext>
            </a:extLst>
          </p:cNvPr>
          <p:cNvGrpSpPr/>
          <p:nvPr/>
        </p:nvGrpSpPr>
        <p:grpSpPr>
          <a:xfrm>
            <a:off x="4984376" y="5528732"/>
            <a:ext cx="3004851" cy="409728"/>
            <a:chOff x="4984376" y="5528732"/>
            <a:chExt cx="3004851" cy="409728"/>
          </a:xfrm>
        </p:grpSpPr>
        <p:sp>
          <p:nvSpPr>
            <p:cNvPr id="5" name="TextBox 4">
              <a:extLst>
                <a:ext uri="{FF2B5EF4-FFF2-40B4-BE49-F238E27FC236}">
                  <a16:creationId xmlns:a16="http://schemas.microsoft.com/office/drawing/2014/main" id="{08272040-0ABD-0B4B-AC8A-888BF710D78B}"/>
                </a:ext>
              </a:extLst>
            </p:cNvPr>
            <p:cNvSpPr txBox="1"/>
            <p:nvPr/>
          </p:nvSpPr>
          <p:spPr>
            <a:xfrm>
              <a:off x="4984376" y="5528732"/>
              <a:ext cx="2755314" cy="409728"/>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 Royalist Civil War commander</a:t>
              </a:r>
            </a:p>
          </p:txBody>
        </p:sp>
        <p:pic>
          <p:nvPicPr>
            <p:cNvPr id="10" name="Picture 9">
              <a:extLst>
                <a:ext uri="{FF2B5EF4-FFF2-40B4-BE49-F238E27FC236}">
                  <a16:creationId xmlns:a16="http://schemas.microsoft.com/office/drawing/2014/main" id="{305CA105-9D09-9A4A-A35D-9B6FD9552A9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38960" y="5646633"/>
              <a:ext cx="350267" cy="248874"/>
            </a:xfrm>
            <a:prstGeom prst="rect">
              <a:avLst/>
            </a:prstGeom>
          </p:spPr>
        </p:pic>
      </p:grpSp>
      <p:pic>
        <p:nvPicPr>
          <p:cNvPr id="7" name="Picture 6" descr="An illustration of a civil war commander. He wears a silver suit of armour and holds a large sword. ">
            <a:extLst>
              <a:ext uri="{FF2B5EF4-FFF2-40B4-BE49-F238E27FC236}">
                <a16:creationId xmlns:a16="http://schemas.microsoft.com/office/drawing/2014/main" id="{31B53BC6-A1C4-17EC-A1E5-D995316BC3E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17777" y="837848"/>
            <a:ext cx="3170538" cy="5382087"/>
          </a:xfrm>
          <a:prstGeom prst="rect">
            <a:avLst/>
          </a:prstGeom>
        </p:spPr>
      </p:pic>
      <p:pic>
        <p:nvPicPr>
          <p:cNvPr id="14" name="Picture 13">
            <a:extLst>
              <a:ext uri="{FF2B5EF4-FFF2-40B4-BE49-F238E27FC236}">
                <a16:creationId xmlns:a16="http://schemas.microsoft.com/office/drawing/2014/main" id="{9E2E749B-5F73-A3EF-A531-5F4525B544A9}"/>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7999" y="5528732"/>
            <a:ext cx="1523999" cy="1327825"/>
          </a:xfrm>
          <a:prstGeom prst="rect">
            <a:avLst/>
          </a:prstGeom>
        </p:spPr>
      </p:pic>
    </p:spTree>
    <p:extLst>
      <p:ext uri="{BB962C8B-B14F-4D97-AF65-F5344CB8AC3E}">
        <p14:creationId xmlns:p14="http://schemas.microsoft.com/office/powerpoint/2010/main" val="3717095518"/>
      </p:ext>
    </p:extLst>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2" presetClass="entr" presetSubtype="2" fill="hold" nodeType="afterEffect" p14:presetBounceEnd="50000">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14:bounceEnd="50000">
                                          <p:cBhvr additive="base">
                                            <p:cTn id="23" dur="5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3" grpId="0"/>
          <p:bldP spid="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3" grpId="0"/>
          <p:bldP spid="4"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27BDA92-449B-0D19-C59E-FBD684C43FD2}"/>
            </a:ext>
          </a:extLst>
        </p:cNvPr>
        <p:cNvGrpSpPr/>
        <p:nvPr/>
      </p:nvGrpSpPr>
      <p:grpSpPr>
        <a:xfrm>
          <a:off x="0" y="0"/>
          <a:ext cx="0" cy="0"/>
          <a:chOff x="0" y="0"/>
          <a:chExt cx="0" cy="0"/>
        </a:xfrm>
      </p:grpSpPr>
      <p:sp>
        <p:nvSpPr>
          <p:cNvPr id="18" name="Title 15">
            <a:extLst>
              <a:ext uri="{FF2B5EF4-FFF2-40B4-BE49-F238E27FC236}">
                <a16:creationId xmlns:a16="http://schemas.microsoft.com/office/drawing/2014/main" id="{03126363-B3F0-BB5F-7401-FAF92F605AEE}"/>
              </a:ext>
            </a:extLst>
          </p:cNvPr>
          <p:cNvSpPr>
            <a:spLocks noGrp="1"/>
          </p:cNvSpPr>
          <p:nvPr>
            <p:ph type="ctrTitle"/>
          </p:nvPr>
        </p:nvSpPr>
        <p:spPr>
          <a:xfrm>
            <a:off x="1524000" y="-1109134"/>
            <a:ext cx="9144000" cy="1109133"/>
          </a:xfrm>
        </p:spPr>
        <p:txBody>
          <a:bodyPr vert="horz" lIns="91440" tIns="45720" rIns="91440" bIns="45720" rtlCol="0" anchor="b">
            <a:normAutofit fontScale="90000"/>
          </a:bodyPr>
          <a:lstStyle/>
          <a:p>
            <a:pPr>
              <a:lnSpc>
                <a:spcPct val="100000"/>
              </a:lnSpc>
            </a:pPr>
            <a:r>
              <a:rPr lang="en-US" dirty="0"/>
              <a:t>The Battle of Maidstone Part 2</a:t>
            </a:r>
          </a:p>
        </p:txBody>
      </p:sp>
      <p:sp>
        <p:nvSpPr>
          <p:cNvPr id="11" name="TextBox 10">
            <a:extLst>
              <a:ext uri="{FF2B5EF4-FFF2-40B4-BE49-F238E27FC236}">
                <a16:creationId xmlns:a16="http://schemas.microsoft.com/office/drawing/2014/main" id="{DE23AC6B-A722-ED8C-8A50-24A38745A9E5}"/>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happened in Maidstone during the Tudor and Stewart periods?</a:t>
            </a:r>
          </a:p>
        </p:txBody>
      </p:sp>
      <p:sp>
        <p:nvSpPr>
          <p:cNvPr id="6" name="Title 1">
            <a:extLst>
              <a:ext uri="{FF2B5EF4-FFF2-40B4-BE49-F238E27FC236}">
                <a16:creationId xmlns:a16="http://schemas.microsoft.com/office/drawing/2014/main" id="{16D3EA53-5736-4F92-7A3E-82E539CA54D0}"/>
              </a:ext>
            </a:extLst>
          </p:cNvPr>
          <p:cNvSpPr txBox="1">
            <a:spLocks/>
          </p:cNvSpPr>
          <p:nvPr/>
        </p:nvSpPr>
        <p:spPr>
          <a:xfrm>
            <a:off x="603685" y="746619"/>
            <a:ext cx="784172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Battle of Maidstone</a:t>
            </a:r>
          </a:p>
        </p:txBody>
      </p:sp>
      <p:sp>
        <p:nvSpPr>
          <p:cNvPr id="8" name="TextBox 7">
            <a:extLst>
              <a:ext uri="{FF2B5EF4-FFF2-40B4-BE49-F238E27FC236}">
                <a16:creationId xmlns:a16="http://schemas.microsoft.com/office/drawing/2014/main" id="{F1396825-82E4-B9BB-69BA-048D3BFFDBB0}"/>
              </a:ext>
            </a:extLst>
          </p:cNvPr>
          <p:cNvSpPr txBox="1"/>
          <p:nvPr/>
        </p:nvSpPr>
        <p:spPr>
          <a:xfrm>
            <a:off x="606328" y="1715864"/>
            <a:ext cx="3339139"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Royalists lost: many defenders were killed, and over 1,300 were captured. Parliamentarian forces gained control of Kent.</a:t>
            </a:r>
          </a:p>
        </p:txBody>
      </p:sp>
      <p:sp>
        <p:nvSpPr>
          <p:cNvPr id="3" name="TextBox 2">
            <a:extLst>
              <a:ext uri="{FF2B5EF4-FFF2-40B4-BE49-F238E27FC236}">
                <a16:creationId xmlns:a16="http://schemas.microsoft.com/office/drawing/2014/main" id="{14019FF0-6D16-021B-8FA1-3A67A54DA9E0}"/>
              </a:ext>
            </a:extLst>
          </p:cNvPr>
          <p:cNvSpPr txBox="1"/>
          <p:nvPr/>
        </p:nvSpPr>
        <p:spPr>
          <a:xfrm>
            <a:off x="606328" y="3569520"/>
            <a:ext cx="3766821"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town experienced some destruction, and Royalist prisoners were held in the church.</a:t>
            </a:r>
          </a:p>
        </p:txBody>
      </p:sp>
      <p:sp>
        <p:nvSpPr>
          <p:cNvPr id="4" name="TextBox 3">
            <a:extLst>
              <a:ext uri="{FF2B5EF4-FFF2-40B4-BE49-F238E27FC236}">
                <a16:creationId xmlns:a16="http://schemas.microsoft.com/office/drawing/2014/main" id="{7BDFF2CE-531F-E24E-9C7E-FEC746C3AE78}"/>
              </a:ext>
            </a:extLst>
          </p:cNvPr>
          <p:cNvSpPr txBox="1"/>
          <p:nvPr/>
        </p:nvSpPr>
        <p:spPr>
          <a:xfrm>
            <a:off x="606328" y="4776846"/>
            <a:ext cx="3672380"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2017, a memorial to the battle was put in Brenchley Gardens.</a:t>
            </a:r>
          </a:p>
        </p:txBody>
      </p:sp>
      <p:grpSp>
        <p:nvGrpSpPr>
          <p:cNvPr id="16" name="Group 15" descr="A colour photograph of the memorial to the Battle of Maidstone in Benchley Gardens. ">
            <a:extLst>
              <a:ext uri="{FF2B5EF4-FFF2-40B4-BE49-F238E27FC236}">
                <a16:creationId xmlns:a16="http://schemas.microsoft.com/office/drawing/2014/main" id="{C14BE4D1-4373-90B1-B15B-D6E6D354F474}"/>
              </a:ext>
            </a:extLst>
          </p:cNvPr>
          <p:cNvGrpSpPr/>
          <p:nvPr/>
        </p:nvGrpSpPr>
        <p:grpSpPr>
          <a:xfrm>
            <a:off x="4626204" y="1608142"/>
            <a:ext cx="4786313" cy="3587472"/>
            <a:chOff x="4626204" y="1608142"/>
            <a:chExt cx="4786313" cy="3587472"/>
          </a:xfrm>
        </p:grpSpPr>
        <p:pic>
          <p:nvPicPr>
            <p:cNvPr id="7" name="Picture 6" descr="A stone plaque in the grass&#10;&#10;Description automatically generated">
              <a:extLst>
                <a:ext uri="{FF2B5EF4-FFF2-40B4-BE49-F238E27FC236}">
                  <a16:creationId xmlns:a16="http://schemas.microsoft.com/office/drawing/2014/main" id="{2BA0B8CF-248C-3DA5-D786-B256363D604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26204" y="1662385"/>
              <a:ext cx="4786313" cy="3533229"/>
            </a:xfrm>
            <a:prstGeom prst="rect">
              <a:avLst/>
            </a:prstGeom>
            <a:ln w="19050">
              <a:solidFill>
                <a:schemeClr val="tx1"/>
              </a:solidFill>
            </a:ln>
          </p:spPr>
        </p:pic>
        <p:sp>
          <p:nvSpPr>
            <p:cNvPr id="9" name="TextBox 8">
              <a:extLst>
                <a:ext uri="{FF2B5EF4-FFF2-40B4-BE49-F238E27FC236}">
                  <a16:creationId xmlns:a16="http://schemas.microsoft.com/office/drawing/2014/main" id="{E20D9D22-7805-C618-995B-96BE026B2FAC}"/>
                </a:ext>
              </a:extLst>
            </p:cNvPr>
            <p:cNvSpPr txBox="1"/>
            <p:nvPr/>
          </p:nvSpPr>
          <p:spPr>
            <a:xfrm>
              <a:off x="7110954" y="1608142"/>
              <a:ext cx="2301563" cy="215444"/>
            </a:xfrm>
            <a:prstGeom prst="rect">
              <a:avLst/>
            </a:prstGeom>
            <a:noFill/>
          </p:spPr>
          <p:txBody>
            <a:bodyPr wrap="square">
              <a:spAutoFit/>
            </a:bodyPr>
            <a:lstStyle/>
            <a:p>
              <a:r>
                <a:rPr lang="en-GB" sz="800" dirty="0">
                  <a:solidFill>
                    <a:schemeClr val="bg1">
                      <a:lumMod val="65000"/>
                    </a:schemeClr>
                  </a:solidFill>
                  <a:latin typeface="Nunito" panose="02000503000000000000" pitchFamily="2" charset="77"/>
                </a:rPr>
                <a:t>© Public Domain from Wikimedia Commons</a:t>
              </a:r>
            </a:p>
          </p:txBody>
        </p:sp>
      </p:grpSp>
      <p:grpSp>
        <p:nvGrpSpPr>
          <p:cNvPr id="17" name="Group 16" descr="The memorial to the Battle of Maidstone in Brenchley Gardens.&#10;">
            <a:extLst>
              <a:ext uri="{FF2B5EF4-FFF2-40B4-BE49-F238E27FC236}">
                <a16:creationId xmlns:a16="http://schemas.microsoft.com/office/drawing/2014/main" id="{32DF3924-ABE1-9CED-B0CF-3AF0DC3AB2D8}"/>
              </a:ext>
            </a:extLst>
          </p:cNvPr>
          <p:cNvGrpSpPr/>
          <p:nvPr/>
        </p:nvGrpSpPr>
        <p:grpSpPr>
          <a:xfrm>
            <a:off x="4712255" y="5371975"/>
            <a:ext cx="3818332" cy="711733"/>
            <a:chOff x="4712255" y="5371975"/>
            <a:chExt cx="3818332" cy="711733"/>
          </a:xfrm>
        </p:grpSpPr>
        <p:sp>
          <p:nvSpPr>
            <p:cNvPr id="5" name="TextBox 4">
              <a:extLst>
                <a:ext uri="{FF2B5EF4-FFF2-40B4-BE49-F238E27FC236}">
                  <a16:creationId xmlns:a16="http://schemas.microsoft.com/office/drawing/2014/main" id="{A93AE0F3-6D9B-2753-CEDB-6FD385BCCA15}"/>
                </a:ext>
              </a:extLst>
            </p:cNvPr>
            <p:cNvSpPr txBox="1"/>
            <p:nvPr/>
          </p:nvSpPr>
          <p:spPr>
            <a:xfrm>
              <a:off x="4922299" y="5371975"/>
              <a:ext cx="3608288"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memorial to the Battle of Maidstone in Brenchley Gardens.</a:t>
              </a:r>
            </a:p>
          </p:txBody>
        </p:sp>
        <p:pic>
          <p:nvPicPr>
            <p:cNvPr id="13" name="Picture 12">
              <a:extLst>
                <a:ext uri="{FF2B5EF4-FFF2-40B4-BE49-F238E27FC236}">
                  <a16:creationId xmlns:a16="http://schemas.microsoft.com/office/drawing/2014/main" id="{3EC6EA60-E0A5-9623-3BC4-91343EA4106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4661558" y="5428270"/>
              <a:ext cx="350267" cy="248874"/>
            </a:xfrm>
            <a:prstGeom prst="rect">
              <a:avLst/>
            </a:prstGeom>
          </p:spPr>
        </p:pic>
      </p:grpSp>
      <p:pic>
        <p:nvPicPr>
          <p:cNvPr id="15" name="Picture 14" descr="An illustration of a civil war commander. He wears a silver suit of armour and holds a large sword. ">
            <a:extLst>
              <a:ext uri="{FF2B5EF4-FFF2-40B4-BE49-F238E27FC236}">
                <a16:creationId xmlns:a16="http://schemas.microsoft.com/office/drawing/2014/main" id="{A38379F7-C84A-7DE7-15EC-4B7D2F78335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865510" y="971580"/>
            <a:ext cx="3170538" cy="5382087"/>
          </a:xfrm>
          <a:prstGeom prst="rect">
            <a:avLst/>
          </a:prstGeom>
        </p:spPr>
      </p:pic>
      <p:pic>
        <p:nvPicPr>
          <p:cNvPr id="14" name="Picture 13">
            <a:extLst>
              <a:ext uri="{FF2B5EF4-FFF2-40B4-BE49-F238E27FC236}">
                <a16:creationId xmlns:a16="http://schemas.microsoft.com/office/drawing/2014/main" id="{ED410E1D-4DDB-391B-C747-482126EEC43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67999" y="5528732"/>
            <a:ext cx="1523999" cy="1327825"/>
          </a:xfrm>
          <a:prstGeom prst="rect">
            <a:avLst/>
          </a:prstGeom>
        </p:spPr>
      </p:pic>
    </p:spTree>
    <p:extLst>
      <p:ext uri="{BB962C8B-B14F-4D97-AF65-F5344CB8AC3E}">
        <p14:creationId xmlns:p14="http://schemas.microsoft.com/office/powerpoint/2010/main" val="40812730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777AD59-FE60-2E31-ECF9-928EBF3A5275}"/>
            </a:ext>
          </a:extLst>
        </p:cNvPr>
        <p:cNvGrpSpPr/>
        <p:nvPr/>
      </p:nvGrpSpPr>
      <p:grpSpPr>
        <a:xfrm>
          <a:off x="0" y="0"/>
          <a:ext cx="0" cy="0"/>
          <a:chOff x="0" y="0"/>
          <a:chExt cx="0" cy="0"/>
        </a:xfrm>
      </p:grpSpPr>
      <p:sp>
        <p:nvSpPr>
          <p:cNvPr id="16" name="Title 15">
            <a:extLst>
              <a:ext uri="{FF2B5EF4-FFF2-40B4-BE49-F238E27FC236}">
                <a16:creationId xmlns:a16="http://schemas.microsoft.com/office/drawing/2014/main" id="{B2F81A9A-2C28-603D-40C2-1DE67C581286}"/>
              </a:ext>
            </a:extLst>
          </p:cNvPr>
          <p:cNvSpPr>
            <a:spLocks noGrp="1"/>
          </p:cNvSpPr>
          <p:nvPr>
            <p:ph type="ctrTitle"/>
          </p:nvPr>
        </p:nvSpPr>
        <p:spPr>
          <a:xfrm>
            <a:off x="1524000" y="-1109134"/>
            <a:ext cx="9144000" cy="1109133"/>
          </a:xfrm>
        </p:spPr>
        <p:txBody>
          <a:bodyPr vert="horz" lIns="91440" tIns="45720" rIns="91440" bIns="45720" rtlCol="0" anchor="b">
            <a:normAutofit/>
          </a:bodyPr>
          <a:lstStyle/>
          <a:p>
            <a:pPr>
              <a:lnSpc>
                <a:spcPct val="100000"/>
              </a:lnSpc>
            </a:pPr>
            <a:r>
              <a:rPr lang="en-US" dirty="0"/>
              <a:t>Charles II</a:t>
            </a:r>
          </a:p>
        </p:txBody>
      </p:sp>
      <p:sp>
        <p:nvSpPr>
          <p:cNvPr id="11" name="TextBox 10">
            <a:extLst>
              <a:ext uri="{FF2B5EF4-FFF2-40B4-BE49-F238E27FC236}">
                <a16:creationId xmlns:a16="http://schemas.microsoft.com/office/drawing/2014/main" id="{520D7ED3-D3F5-144A-1292-EBB5CF31C984}"/>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happened in Maidstone during the Tudor and Stewart periods?</a:t>
            </a:r>
          </a:p>
        </p:txBody>
      </p:sp>
      <p:grpSp>
        <p:nvGrpSpPr>
          <p:cNvPr id="12" name="Group 11" descr="Charles II's coronation portrait. He wears read and white fur lined robes and a large red and gold crown. ">
            <a:extLst>
              <a:ext uri="{FF2B5EF4-FFF2-40B4-BE49-F238E27FC236}">
                <a16:creationId xmlns:a16="http://schemas.microsoft.com/office/drawing/2014/main" id="{C7EC0563-10D3-75DB-849B-7E70678E0B3C}"/>
              </a:ext>
            </a:extLst>
          </p:cNvPr>
          <p:cNvGrpSpPr/>
          <p:nvPr/>
        </p:nvGrpSpPr>
        <p:grpSpPr>
          <a:xfrm>
            <a:off x="602190" y="487961"/>
            <a:ext cx="4765678" cy="5619900"/>
            <a:chOff x="602190" y="487961"/>
            <a:chExt cx="4765678" cy="5619900"/>
          </a:xfrm>
        </p:grpSpPr>
        <p:pic>
          <p:nvPicPr>
            <p:cNvPr id="6" name="Picture 5" descr="A painting of a person in a crown&#10;&#10;Description automatically generated">
              <a:extLst>
                <a:ext uri="{FF2B5EF4-FFF2-40B4-BE49-F238E27FC236}">
                  <a16:creationId xmlns:a16="http://schemas.microsoft.com/office/drawing/2014/main" id="{4287A1E7-F628-7BF8-F17C-4C322002256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9926" y="550359"/>
              <a:ext cx="4697942" cy="5557502"/>
            </a:xfrm>
            <a:prstGeom prst="rect">
              <a:avLst/>
            </a:prstGeom>
            <a:ln w="19050">
              <a:solidFill>
                <a:schemeClr val="tx1"/>
              </a:solidFill>
            </a:ln>
          </p:spPr>
        </p:pic>
        <p:sp>
          <p:nvSpPr>
            <p:cNvPr id="10" name="TextBox 9">
              <a:extLst>
                <a:ext uri="{FF2B5EF4-FFF2-40B4-BE49-F238E27FC236}">
                  <a16:creationId xmlns:a16="http://schemas.microsoft.com/office/drawing/2014/main" id="{18172F93-E8B6-267C-0336-61F8EEDEF5E7}"/>
                </a:ext>
              </a:extLst>
            </p:cNvPr>
            <p:cNvSpPr txBox="1"/>
            <p:nvPr/>
          </p:nvSpPr>
          <p:spPr>
            <a:xfrm>
              <a:off x="602190" y="487961"/>
              <a:ext cx="2301563" cy="215444"/>
            </a:xfrm>
            <a:prstGeom prst="rect">
              <a:avLst/>
            </a:prstGeom>
            <a:noFill/>
          </p:spPr>
          <p:txBody>
            <a:bodyPr wrap="square">
              <a:spAutoFit/>
            </a:bodyPr>
            <a:lstStyle/>
            <a:p>
              <a:r>
                <a:rPr lang="en-GB" sz="800" dirty="0">
                  <a:solidFill>
                    <a:schemeClr val="bg1">
                      <a:lumMod val="50000"/>
                    </a:schemeClr>
                  </a:solidFill>
                  <a:latin typeface="Nunito" panose="02000503000000000000" pitchFamily="2" charset="77"/>
                </a:rPr>
                <a:t>© Public Domain from Wikimedia Commons</a:t>
              </a:r>
            </a:p>
          </p:txBody>
        </p:sp>
      </p:grpSp>
      <p:sp>
        <p:nvSpPr>
          <p:cNvPr id="8" name="TextBox 7">
            <a:extLst>
              <a:ext uri="{FF2B5EF4-FFF2-40B4-BE49-F238E27FC236}">
                <a16:creationId xmlns:a16="http://schemas.microsoft.com/office/drawing/2014/main" id="{2111B049-7575-C8B2-6EEA-03FEE3AA86F7}"/>
              </a:ext>
            </a:extLst>
          </p:cNvPr>
          <p:cNvSpPr txBox="1"/>
          <p:nvPr/>
        </p:nvSpPr>
        <p:spPr>
          <a:xfrm>
            <a:off x="5596466" y="621084"/>
            <a:ext cx="5999664"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monarchy was 'restored'  (brought back) in 1660, with the coronation of King Charles II.</a:t>
            </a:r>
          </a:p>
        </p:txBody>
      </p:sp>
      <p:sp>
        <p:nvSpPr>
          <p:cNvPr id="3" name="TextBox 2">
            <a:extLst>
              <a:ext uri="{FF2B5EF4-FFF2-40B4-BE49-F238E27FC236}">
                <a16:creationId xmlns:a16="http://schemas.microsoft.com/office/drawing/2014/main" id="{E619D210-5772-EEE8-3ECA-AB38043D7218}"/>
              </a:ext>
            </a:extLst>
          </p:cNvPr>
          <p:cNvSpPr txBox="1"/>
          <p:nvPr/>
        </p:nvSpPr>
        <p:spPr>
          <a:xfrm>
            <a:off x="5596466" y="1530994"/>
            <a:ext cx="4893734"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Many of the buildings damaged or altered during the English Civil War were repaired.</a:t>
            </a:r>
          </a:p>
        </p:txBody>
      </p:sp>
      <p:grpSp>
        <p:nvGrpSpPr>
          <p:cNvPr id="15" name="Group 14" descr="Charles II’s coronation portrait.&#10;">
            <a:extLst>
              <a:ext uri="{FF2B5EF4-FFF2-40B4-BE49-F238E27FC236}">
                <a16:creationId xmlns:a16="http://schemas.microsoft.com/office/drawing/2014/main" id="{CC2868C9-A0B8-B05B-E519-D849EF184BE1}"/>
              </a:ext>
            </a:extLst>
          </p:cNvPr>
          <p:cNvGrpSpPr/>
          <p:nvPr/>
        </p:nvGrpSpPr>
        <p:grpSpPr>
          <a:xfrm>
            <a:off x="5671607" y="2466100"/>
            <a:ext cx="2668037" cy="711733"/>
            <a:chOff x="5671607" y="2466100"/>
            <a:chExt cx="2668037" cy="711733"/>
          </a:xfrm>
        </p:grpSpPr>
        <p:sp>
          <p:nvSpPr>
            <p:cNvPr id="5" name="TextBox 4">
              <a:extLst>
                <a:ext uri="{FF2B5EF4-FFF2-40B4-BE49-F238E27FC236}">
                  <a16:creationId xmlns:a16="http://schemas.microsoft.com/office/drawing/2014/main" id="{F6077FA5-C9F7-A44C-2046-CCA29B2EBE8F}"/>
                </a:ext>
              </a:extLst>
            </p:cNvPr>
            <p:cNvSpPr txBox="1"/>
            <p:nvPr/>
          </p:nvSpPr>
          <p:spPr>
            <a:xfrm>
              <a:off x="6020836" y="2466100"/>
              <a:ext cx="2318808"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Charles II’s coronation portrait.</a:t>
              </a:r>
            </a:p>
          </p:txBody>
        </p:sp>
        <p:pic>
          <p:nvPicPr>
            <p:cNvPr id="13" name="Picture 12">
              <a:extLst>
                <a:ext uri="{FF2B5EF4-FFF2-40B4-BE49-F238E27FC236}">
                  <a16:creationId xmlns:a16="http://schemas.microsoft.com/office/drawing/2014/main" id="{5F0251E1-E86F-983F-30CC-6AFA9CEC7BBC}"/>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5671607" y="2539224"/>
              <a:ext cx="350267" cy="248874"/>
            </a:xfrm>
            <a:prstGeom prst="rect">
              <a:avLst/>
            </a:prstGeom>
          </p:spPr>
        </p:pic>
      </p:grpSp>
      <p:pic>
        <p:nvPicPr>
          <p:cNvPr id="9" name="Picture 8" descr="An illustration of Charles II. ">
            <a:extLst>
              <a:ext uri="{FF2B5EF4-FFF2-40B4-BE49-F238E27FC236}">
                <a16:creationId xmlns:a16="http://schemas.microsoft.com/office/drawing/2014/main" id="{62F02421-C49A-63D9-3BD5-DF14110C8C3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58743" y="3096205"/>
            <a:ext cx="4528457" cy="4193606"/>
          </a:xfrm>
          <a:prstGeom prst="rect">
            <a:avLst/>
          </a:prstGeom>
        </p:spPr>
      </p:pic>
      <p:pic>
        <p:nvPicPr>
          <p:cNvPr id="14" name="Picture 13">
            <a:extLst>
              <a:ext uri="{FF2B5EF4-FFF2-40B4-BE49-F238E27FC236}">
                <a16:creationId xmlns:a16="http://schemas.microsoft.com/office/drawing/2014/main" id="{B79E2536-70A7-DF9B-E37E-8A5EA8706FEA}"/>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67999" y="5528732"/>
            <a:ext cx="1523999" cy="1327825"/>
          </a:xfrm>
          <a:prstGeom prst="rect">
            <a:avLst/>
          </a:prstGeom>
        </p:spPr>
      </p:pic>
    </p:spTree>
    <p:extLst>
      <p:ext uri="{BB962C8B-B14F-4D97-AF65-F5344CB8AC3E}">
        <p14:creationId xmlns:p14="http://schemas.microsoft.com/office/powerpoint/2010/main" val="58801108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2" presetClass="entr" presetSubtype="2" fill="hold" nodeType="afterEffect" p14:presetBounceEnd="50000">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14:bounceEnd="50000">
                                          <p:cBhvr additive="base">
                                            <p:cTn id="23"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2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3" grpId="0" build="allAtOnce"/>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1"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build="allAtOnce"/>
          <p:bldP spid="3" grpId="1" build="allAtOnce"/>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28C8200-7D5B-A6DE-3CC2-A5073457DB66}"/>
            </a:ext>
          </a:extLst>
        </p:cNvPr>
        <p:cNvGrpSpPr/>
        <p:nvPr/>
      </p:nvGrpSpPr>
      <p:grpSpPr>
        <a:xfrm>
          <a:off x="0" y="0"/>
          <a:ext cx="0" cy="0"/>
          <a:chOff x="0" y="0"/>
          <a:chExt cx="0" cy="0"/>
        </a:xfrm>
      </p:grpSpPr>
      <p:sp>
        <p:nvSpPr>
          <p:cNvPr id="13" name="Title 15">
            <a:extLst>
              <a:ext uri="{FF2B5EF4-FFF2-40B4-BE49-F238E27FC236}">
                <a16:creationId xmlns:a16="http://schemas.microsoft.com/office/drawing/2014/main" id="{628A378E-2760-C55D-0B17-04026C1CCD28}"/>
              </a:ext>
            </a:extLst>
          </p:cNvPr>
          <p:cNvSpPr>
            <a:spLocks noGrp="1"/>
          </p:cNvSpPr>
          <p:nvPr>
            <p:ph type="ctrTitle"/>
          </p:nvPr>
        </p:nvSpPr>
        <p:spPr>
          <a:xfrm>
            <a:off x="1524000" y="-1109134"/>
            <a:ext cx="9144000" cy="1109133"/>
          </a:xfrm>
        </p:spPr>
        <p:txBody>
          <a:bodyPr vert="horz" lIns="91440" tIns="45720" rIns="91440" bIns="45720" rtlCol="0" anchor="b">
            <a:normAutofit/>
          </a:bodyPr>
          <a:lstStyle/>
          <a:p>
            <a:pPr>
              <a:lnSpc>
                <a:spcPct val="100000"/>
              </a:lnSpc>
            </a:pPr>
            <a:r>
              <a:rPr lang="en-US" dirty="0" err="1"/>
              <a:t>Oast</a:t>
            </a:r>
            <a:r>
              <a:rPr lang="en-US" dirty="0"/>
              <a:t> Houses</a:t>
            </a:r>
          </a:p>
        </p:txBody>
      </p:sp>
      <p:sp>
        <p:nvSpPr>
          <p:cNvPr id="11" name="TextBox 10">
            <a:extLst>
              <a:ext uri="{FF2B5EF4-FFF2-40B4-BE49-F238E27FC236}">
                <a16:creationId xmlns:a16="http://schemas.microsoft.com/office/drawing/2014/main" id="{9E9B709F-054A-0AA9-5B2F-462388826907}"/>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happened in Maidstone during the Tudor and Stewart periods?</a:t>
            </a:r>
          </a:p>
        </p:txBody>
      </p:sp>
      <p:sp>
        <p:nvSpPr>
          <p:cNvPr id="8" name="TextBox 7">
            <a:extLst>
              <a:ext uri="{FF2B5EF4-FFF2-40B4-BE49-F238E27FC236}">
                <a16:creationId xmlns:a16="http://schemas.microsoft.com/office/drawing/2014/main" id="{C7AAE407-BA05-3D28-B8A2-4873F4F3981A}"/>
              </a:ext>
            </a:extLst>
          </p:cNvPr>
          <p:cNvSpPr txBox="1"/>
          <p:nvPr/>
        </p:nvSpPr>
        <p:spPr>
          <a:xfrm>
            <a:off x="799069" y="881963"/>
            <a:ext cx="4382531"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By the late 18th century, Maidstone was known for its markets, particularly the livestock and hop markets.</a:t>
            </a:r>
          </a:p>
        </p:txBody>
      </p:sp>
      <p:sp>
        <p:nvSpPr>
          <p:cNvPr id="3" name="TextBox 2">
            <a:extLst>
              <a:ext uri="{FF2B5EF4-FFF2-40B4-BE49-F238E27FC236}">
                <a16:creationId xmlns:a16="http://schemas.microsoft.com/office/drawing/2014/main" id="{9B1EE652-24AE-8317-049B-B514BFB6C4F0}"/>
              </a:ext>
            </a:extLst>
          </p:cNvPr>
          <p:cNvSpPr txBox="1"/>
          <p:nvPr/>
        </p:nvSpPr>
        <p:spPr>
          <a:xfrm>
            <a:off x="799069" y="2108379"/>
            <a:ext cx="4382531"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Hops are the flowers of a plant that are used in the process of brewing beer.</a:t>
            </a:r>
          </a:p>
        </p:txBody>
      </p:sp>
      <p:sp>
        <p:nvSpPr>
          <p:cNvPr id="5" name="TextBox 4">
            <a:extLst>
              <a:ext uri="{FF2B5EF4-FFF2-40B4-BE49-F238E27FC236}">
                <a16:creationId xmlns:a16="http://schemas.microsoft.com/office/drawing/2014/main" id="{194C7552-DEC0-4064-B17E-A0B0A7A198A0}"/>
              </a:ext>
            </a:extLst>
          </p:cNvPr>
          <p:cNvSpPr txBox="1"/>
          <p:nvPr/>
        </p:nvSpPr>
        <p:spPr>
          <a:xfrm>
            <a:off x="799067" y="3159357"/>
            <a:ext cx="4382531" cy="1034899"/>
          </a:xfrm>
          <a:prstGeom prst="rect">
            <a:avLst/>
          </a:prstGeom>
          <a:noFill/>
        </p:spPr>
        <p:txBody>
          <a:bodyPr wrap="square">
            <a:spAutoFit/>
          </a:bodyPr>
          <a:lstStyle/>
          <a:p>
            <a:pPr>
              <a:lnSpc>
                <a:spcPct val="150000"/>
              </a:lnSpc>
            </a:pPr>
            <a:r>
              <a:rPr lang="en-GB" sz="1400" dirty="0" err="1">
                <a:latin typeface="Linkpen 17a Print" panose="03050602060000000000" pitchFamily="66" charset="77"/>
              </a:rPr>
              <a:t>Oast</a:t>
            </a:r>
            <a:r>
              <a:rPr lang="en-GB" sz="1400" dirty="0">
                <a:latin typeface="Linkpen 17a Print" panose="03050602060000000000" pitchFamily="66" charset="77"/>
              </a:rPr>
              <a:t> houses, used for drying hops, can still be seen in the surrounding areas today.</a:t>
            </a:r>
          </a:p>
        </p:txBody>
      </p:sp>
      <p:sp>
        <p:nvSpPr>
          <p:cNvPr id="2" name="TextBox 1">
            <a:extLst>
              <a:ext uri="{FF2B5EF4-FFF2-40B4-BE49-F238E27FC236}">
                <a16:creationId xmlns:a16="http://schemas.microsoft.com/office/drawing/2014/main" id="{16D30562-F06C-5A9F-6A23-07AF0C66B164}"/>
              </a:ext>
            </a:extLst>
          </p:cNvPr>
          <p:cNvSpPr txBox="1"/>
          <p:nvPr/>
        </p:nvSpPr>
        <p:spPr>
          <a:xfrm>
            <a:off x="799067" y="4238702"/>
            <a:ext cx="4382531"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1086, the population of Maidstone was just over 100, by the end of the Stewart period, it was around 4,000.</a:t>
            </a:r>
          </a:p>
        </p:txBody>
      </p:sp>
      <p:grpSp>
        <p:nvGrpSpPr>
          <p:cNvPr id="9" name="Group 8" descr="Oast houses at Fant Lane, Maidstone&#10;">
            <a:extLst>
              <a:ext uri="{FF2B5EF4-FFF2-40B4-BE49-F238E27FC236}">
                <a16:creationId xmlns:a16="http://schemas.microsoft.com/office/drawing/2014/main" id="{D2466D2A-7CA4-A752-8FF5-6EBEB609C844}"/>
              </a:ext>
            </a:extLst>
          </p:cNvPr>
          <p:cNvGrpSpPr/>
          <p:nvPr/>
        </p:nvGrpSpPr>
        <p:grpSpPr>
          <a:xfrm>
            <a:off x="1837765" y="5469914"/>
            <a:ext cx="3343833" cy="388568"/>
            <a:chOff x="1837765" y="5469914"/>
            <a:chExt cx="3343833" cy="388568"/>
          </a:xfrm>
        </p:grpSpPr>
        <p:sp>
          <p:nvSpPr>
            <p:cNvPr id="4" name="TextBox 3">
              <a:extLst>
                <a:ext uri="{FF2B5EF4-FFF2-40B4-BE49-F238E27FC236}">
                  <a16:creationId xmlns:a16="http://schemas.microsoft.com/office/drawing/2014/main" id="{B5193C1F-B553-273B-4243-33BD30F3843C}"/>
                </a:ext>
              </a:extLst>
            </p:cNvPr>
            <p:cNvSpPr txBox="1"/>
            <p:nvPr/>
          </p:nvSpPr>
          <p:spPr>
            <a:xfrm>
              <a:off x="1837765" y="5469914"/>
              <a:ext cx="3343833" cy="388568"/>
            </a:xfrm>
            <a:prstGeom prst="rect">
              <a:avLst/>
            </a:prstGeom>
            <a:noFill/>
          </p:spPr>
          <p:txBody>
            <a:bodyPr wrap="square">
              <a:spAutoFit/>
            </a:bodyPr>
            <a:lstStyle/>
            <a:p>
              <a:pPr>
                <a:lnSpc>
                  <a:spcPct val="150000"/>
                </a:lnSpc>
              </a:pPr>
              <a:r>
                <a:rPr lang="en-GB" sz="1400" dirty="0" err="1">
                  <a:latin typeface="Linkpen 17a Print" panose="03050602060000000000" pitchFamily="66" charset="77"/>
                </a:rPr>
                <a:t>Oast</a:t>
              </a:r>
              <a:r>
                <a:rPr lang="en-GB" sz="1400" dirty="0">
                  <a:latin typeface="Linkpen 17a Print" panose="03050602060000000000" pitchFamily="66" charset="77"/>
                </a:rPr>
                <a:t> houses at Fant Lane, Maidstone</a:t>
              </a:r>
            </a:p>
          </p:txBody>
        </p:sp>
        <p:pic>
          <p:nvPicPr>
            <p:cNvPr id="7" name="Picture 6">
              <a:extLst>
                <a:ext uri="{FF2B5EF4-FFF2-40B4-BE49-F238E27FC236}">
                  <a16:creationId xmlns:a16="http://schemas.microsoft.com/office/drawing/2014/main" id="{18A968EC-00AD-6F87-B814-FC7954DB0444}"/>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14397" y="5565162"/>
              <a:ext cx="350267" cy="248874"/>
            </a:xfrm>
            <a:prstGeom prst="rect">
              <a:avLst/>
            </a:prstGeom>
          </p:spPr>
        </p:pic>
      </p:grpSp>
      <p:grpSp>
        <p:nvGrpSpPr>
          <p:cNvPr id="12" name="Group 11" descr="A colour photograph of Oast houses at Font Lane. ">
            <a:extLst>
              <a:ext uri="{FF2B5EF4-FFF2-40B4-BE49-F238E27FC236}">
                <a16:creationId xmlns:a16="http://schemas.microsoft.com/office/drawing/2014/main" id="{CFF8F0F0-1DF3-0646-190E-63385BDFB68B}"/>
              </a:ext>
            </a:extLst>
          </p:cNvPr>
          <p:cNvGrpSpPr/>
          <p:nvPr/>
        </p:nvGrpSpPr>
        <p:grpSpPr>
          <a:xfrm>
            <a:off x="5618978" y="700387"/>
            <a:ext cx="5094244" cy="5418573"/>
            <a:chOff x="5618978" y="700387"/>
            <a:chExt cx="5094244" cy="5418573"/>
          </a:xfrm>
        </p:grpSpPr>
        <p:pic>
          <p:nvPicPr>
            <p:cNvPr id="6" name="Picture 5" descr="A large brick building with a windmill&#10;&#10;Description automatically generated">
              <a:extLst>
                <a:ext uri="{FF2B5EF4-FFF2-40B4-BE49-F238E27FC236}">
                  <a16:creationId xmlns:a16="http://schemas.microsoft.com/office/drawing/2014/main" id="{69A2FC48-AEBC-EB5E-55D0-1B05820D3A4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618978" y="739039"/>
              <a:ext cx="4984178" cy="5379921"/>
            </a:xfrm>
            <a:prstGeom prst="rect">
              <a:avLst/>
            </a:prstGeom>
            <a:ln w="19050">
              <a:solidFill>
                <a:schemeClr val="tx1"/>
              </a:solidFill>
            </a:ln>
          </p:spPr>
        </p:pic>
        <p:sp>
          <p:nvSpPr>
            <p:cNvPr id="10" name="TextBox 9">
              <a:extLst>
                <a:ext uri="{FF2B5EF4-FFF2-40B4-BE49-F238E27FC236}">
                  <a16:creationId xmlns:a16="http://schemas.microsoft.com/office/drawing/2014/main" id="{30C57758-780D-43CA-F2DC-B95E63551093}"/>
                </a:ext>
              </a:extLst>
            </p:cNvPr>
            <p:cNvSpPr txBox="1"/>
            <p:nvPr/>
          </p:nvSpPr>
          <p:spPr>
            <a:xfrm>
              <a:off x="8229599" y="700387"/>
              <a:ext cx="2483623" cy="215444"/>
            </a:xfrm>
            <a:prstGeom prst="rect">
              <a:avLst/>
            </a:prstGeom>
            <a:noFill/>
          </p:spPr>
          <p:txBody>
            <a:bodyPr wrap="square">
              <a:spAutoFit/>
            </a:bodyPr>
            <a:lstStyle/>
            <a:p>
              <a:r>
                <a:rPr lang="en-GB" sz="800" dirty="0">
                  <a:solidFill>
                    <a:schemeClr val="bg1">
                      <a:lumMod val="65000"/>
                    </a:schemeClr>
                  </a:solidFill>
                  <a:latin typeface="Nunito" panose="02000503000000000000" pitchFamily="2" charset="77"/>
                </a:rPr>
                <a:t>© Historic England Archive Ref: IOE01/03932/19</a:t>
              </a:r>
            </a:p>
          </p:txBody>
        </p:sp>
      </p:grpSp>
      <p:pic>
        <p:nvPicPr>
          <p:cNvPr id="14" name="Picture 13">
            <a:extLst>
              <a:ext uri="{FF2B5EF4-FFF2-40B4-BE49-F238E27FC236}">
                <a16:creationId xmlns:a16="http://schemas.microsoft.com/office/drawing/2014/main" id="{0FCFFE35-136B-2B51-1091-E21B9C9EACD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7999" y="5528732"/>
            <a:ext cx="1523999" cy="1327825"/>
          </a:xfrm>
          <a:prstGeom prst="rect">
            <a:avLst/>
          </a:prstGeom>
        </p:spPr>
      </p:pic>
    </p:spTree>
    <p:extLst>
      <p:ext uri="{BB962C8B-B14F-4D97-AF65-F5344CB8AC3E}">
        <p14:creationId xmlns:p14="http://schemas.microsoft.com/office/powerpoint/2010/main" val="222296844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5"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D6C81A6-2090-8263-AC64-72A7177C74DE}"/>
            </a:ext>
          </a:extLst>
        </p:cNvPr>
        <p:cNvGrpSpPr/>
        <p:nvPr/>
      </p:nvGrpSpPr>
      <p:grpSpPr>
        <a:xfrm>
          <a:off x="0" y="0"/>
          <a:ext cx="0" cy="0"/>
          <a:chOff x="0" y="0"/>
          <a:chExt cx="0" cy="0"/>
        </a:xfrm>
      </p:grpSpPr>
      <p:sp>
        <p:nvSpPr>
          <p:cNvPr id="17" name="Title 15">
            <a:extLst>
              <a:ext uri="{FF2B5EF4-FFF2-40B4-BE49-F238E27FC236}">
                <a16:creationId xmlns:a16="http://schemas.microsoft.com/office/drawing/2014/main" id="{C1EA9530-797F-5FC2-92DF-7B2E2C9706F4}"/>
              </a:ext>
            </a:extLst>
          </p:cNvPr>
          <p:cNvSpPr>
            <a:spLocks noGrp="1"/>
          </p:cNvSpPr>
          <p:nvPr>
            <p:ph type="ctrTitle"/>
          </p:nvPr>
        </p:nvSpPr>
        <p:spPr>
          <a:xfrm>
            <a:off x="1524000" y="-1109134"/>
            <a:ext cx="9144000" cy="1109133"/>
          </a:xfrm>
        </p:spPr>
        <p:txBody>
          <a:bodyPr vert="horz" lIns="91440" tIns="45720" rIns="91440" bIns="45720" rtlCol="0" anchor="b">
            <a:normAutofit/>
          </a:bodyPr>
          <a:lstStyle/>
          <a:p>
            <a:pPr>
              <a:lnSpc>
                <a:spcPct val="100000"/>
              </a:lnSpc>
            </a:pPr>
            <a:r>
              <a:rPr lang="en-US" dirty="0"/>
              <a:t>Stuart buildings</a:t>
            </a:r>
          </a:p>
        </p:txBody>
      </p:sp>
      <p:sp>
        <p:nvSpPr>
          <p:cNvPr id="11" name="TextBox 10">
            <a:extLst>
              <a:ext uri="{FF2B5EF4-FFF2-40B4-BE49-F238E27FC236}">
                <a16:creationId xmlns:a16="http://schemas.microsoft.com/office/drawing/2014/main" id="{2439D056-FE4C-8C8C-42F9-B8246B4B7DBA}"/>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happened in Maidstone during the Tudor and Stewart periods?</a:t>
            </a:r>
          </a:p>
        </p:txBody>
      </p:sp>
      <p:sp>
        <p:nvSpPr>
          <p:cNvPr id="6" name="Title 1">
            <a:extLst>
              <a:ext uri="{FF2B5EF4-FFF2-40B4-BE49-F238E27FC236}">
                <a16:creationId xmlns:a16="http://schemas.microsoft.com/office/drawing/2014/main" id="{ACEEFD65-6E2F-39FF-2964-6FCC8A88C913}"/>
              </a:ext>
            </a:extLst>
          </p:cNvPr>
          <p:cNvSpPr txBox="1">
            <a:spLocks/>
          </p:cNvSpPr>
          <p:nvPr/>
        </p:nvSpPr>
        <p:spPr>
          <a:xfrm>
            <a:off x="535128" y="576109"/>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Stuart buildings</a:t>
            </a:r>
          </a:p>
        </p:txBody>
      </p:sp>
      <p:sp>
        <p:nvSpPr>
          <p:cNvPr id="8" name="TextBox 7">
            <a:extLst>
              <a:ext uri="{FF2B5EF4-FFF2-40B4-BE49-F238E27FC236}">
                <a16:creationId xmlns:a16="http://schemas.microsoft.com/office/drawing/2014/main" id="{885ABD8C-FBDE-01D9-9908-E2035C307413}"/>
              </a:ext>
            </a:extLst>
          </p:cNvPr>
          <p:cNvSpPr txBox="1"/>
          <p:nvPr/>
        </p:nvSpPr>
        <p:spPr>
          <a:xfrm>
            <a:off x="602862" y="1392427"/>
            <a:ext cx="11203462"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the borough of Maidstone, there are still buildings that were built during the Stuart period. </a:t>
            </a:r>
          </a:p>
        </p:txBody>
      </p:sp>
      <p:grpSp>
        <p:nvGrpSpPr>
          <p:cNvPr id="13" name="Group 12" descr="A modern day colour photograph of Willows house, a White House framed with dark timber. ">
            <a:extLst>
              <a:ext uri="{FF2B5EF4-FFF2-40B4-BE49-F238E27FC236}">
                <a16:creationId xmlns:a16="http://schemas.microsoft.com/office/drawing/2014/main" id="{DCDE86BC-043C-E1C6-EC1B-B830BA8224EA}"/>
              </a:ext>
            </a:extLst>
          </p:cNvPr>
          <p:cNvGrpSpPr/>
          <p:nvPr/>
        </p:nvGrpSpPr>
        <p:grpSpPr>
          <a:xfrm>
            <a:off x="974664" y="2054920"/>
            <a:ext cx="5114915" cy="3320543"/>
            <a:chOff x="974664" y="2054920"/>
            <a:chExt cx="5114915" cy="3320543"/>
          </a:xfrm>
        </p:grpSpPr>
        <p:pic>
          <p:nvPicPr>
            <p:cNvPr id="7" name="Picture 6" descr="A house with a lawn and a lawn&#10;&#10;Description automatically generated">
              <a:extLst>
                <a:ext uri="{FF2B5EF4-FFF2-40B4-BE49-F238E27FC236}">
                  <a16:creationId xmlns:a16="http://schemas.microsoft.com/office/drawing/2014/main" id="{A31D2D03-5505-A0BC-5318-0E6259C0708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74664" y="2054920"/>
              <a:ext cx="4966033" cy="3314533"/>
            </a:xfrm>
            <a:prstGeom prst="rect">
              <a:avLst/>
            </a:prstGeom>
            <a:ln w="19050">
              <a:solidFill>
                <a:schemeClr val="tx1"/>
              </a:solidFill>
            </a:ln>
          </p:spPr>
        </p:pic>
        <p:sp>
          <p:nvSpPr>
            <p:cNvPr id="10" name="TextBox 9">
              <a:extLst>
                <a:ext uri="{FF2B5EF4-FFF2-40B4-BE49-F238E27FC236}">
                  <a16:creationId xmlns:a16="http://schemas.microsoft.com/office/drawing/2014/main" id="{8F0714B0-F864-3F7C-5EB8-163164CDCDD8}"/>
                </a:ext>
              </a:extLst>
            </p:cNvPr>
            <p:cNvSpPr txBox="1"/>
            <p:nvPr/>
          </p:nvSpPr>
          <p:spPr>
            <a:xfrm>
              <a:off x="3605956" y="5160019"/>
              <a:ext cx="2483623" cy="215444"/>
            </a:xfrm>
            <a:prstGeom prst="rect">
              <a:avLst/>
            </a:prstGeom>
            <a:noFill/>
          </p:spPr>
          <p:txBody>
            <a:bodyPr wrap="square">
              <a:spAutoFit/>
            </a:bodyPr>
            <a:lstStyle/>
            <a:p>
              <a:r>
                <a:rPr lang="en-GB" sz="800" dirty="0">
                  <a:solidFill>
                    <a:schemeClr val="bg1">
                      <a:lumMod val="75000"/>
                    </a:schemeClr>
                  </a:solidFill>
                  <a:latin typeface="Nunito" panose="02000503000000000000" pitchFamily="2" charset="77"/>
                </a:rPr>
                <a:t>© Historic England Archive ref: IOE01/07715/21</a:t>
              </a:r>
            </a:p>
          </p:txBody>
        </p:sp>
      </p:grpSp>
      <p:sp>
        <p:nvSpPr>
          <p:cNvPr id="3" name="TextBox 2">
            <a:extLst>
              <a:ext uri="{FF2B5EF4-FFF2-40B4-BE49-F238E27FC236}">
                <a16:creationId xmlns:a16="http://schemas.microsoft.com/office/drawing/2014/main" id="{CCF02D01-D893-508E-E7E2-10523D543F12}"/>
              </a:ext>
            </a:extLst>
          </p:cNvPr>
          <p:cNvSpPr txBox="1"/>
          <p:nvPr/>
        </p:nvSpPr>
        <p:spPr>
          <a:xfrm>
            <a:off x="1469614" y="5480911"/>
            <a:ext cx="3976131" cy="388568"/>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Willows House, Beech Road, Marden.</a:t>
            </a:r>
          </a:p>
        </p:txBody>
      </p:sp>
      <p:grpSp>
        <p:nvGrpSpPr>
          <p:cNvPr id="15" name="Group 14" descr="A modern day colour photograph of Chequer Tree Farmhouse. A White House with a dark roof. ">
            <a:extLst>
              <a:ext uri="{FF2B5EF4-FFF2-40B4-BE49-F238E27FC236}">
                <a16:creationId xmlns:a16="http://schemas.microsoft.com/office/drawing/2014/main" id="{91946881-F0D0-1F91-9FF2-910D54FC4DF0}"/>
              </a:ext>
            </a:extLst>
          </p:cNvPr>
          <p:cNvGrpSpPr/>
          <p:nvPr/>
        </p:nvGrpSpPr>
        <p:grpSpPr>
          <a:xfrm>
            <a:off x="6204593" y="2054919"/>
            <a:ext cx="5081047" cy="3314533"/>
            <a:chOff x="6204593" y="2054919"/>
            <a:chExt cx="5081047" cy="3314533"/>
          </a:xfrm>
        </p:grpSpPr>
        <p:pic>
          <p:nvPicPr>
            <p:cNvPr id="9" name="Picture 8" descr="A house with a lawn and trees&#10;&#10;Description automatically generated">
              <a:extLst>
                <a:ext uri="{FF2B5EF4-FFF2-40B4-BE49-F238E27FC236}">
                  <a16:creationId xmlns:a16="http://schemas.microsoft.com/office/drawing/2014/main" id="{9DE3C828-217B-D405-FD87-3FF9A43ADE0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04593" y="2054919"/>
              <a:ext cx="4966033" cy="3314533"/>
            </a:xfrm>
            <a:prstGeom prst="rect">
              <a:avLst/>
            </a:prstGeom>
            <a:ln w="19050">
              <a:solidFill>
                <a:schemeClr val="tx1"/>
              </a:solidFill>
            </a:ln>
          </p:spPr>
        </p:pic>
        <p:sp>
          <p:nvSpPr>
            <p:cNvPr id="12" name="TextBox 11">
              <a:extLst>
                <a:ext uri="{FF2B5EF4-FFF2-40B4-BE49-F238E27FC236}">
                  <a16:creationId xmlns:a16="http://schemas.microsoft.com/office/drawing/2014/main" id="{0DCED6A6-3AB7-0C65-E8CF-9472DB6FBDAB}"/>
                </a:ext>
              </a:extLst>
            </p:cNvPr>
            <p:cNvSpPr txBox="1"/>
            <p:nvPr/>
          </p:nvSpPr>
          <p:spPr>
            <a:xfrm>
              <a:off x="8802017" y="5151395"/>
              <a:ext cx="2483623" cy="215444"/>
            </a:xfrm>
            <a:prstGeom prst="rect">
              <a:avLst/>
            </a:prstGeom>
            <a:noFill/>
          </p:spPr>
          <p:txBody>
            <a:bodyPr wrap="square">
              <a:spAutoFit/>
            </a:bodyPr>
            <a:lstStyle/>
            <a:p>
              <a:r>
                <a:rPr lang="en-GB" sz="800" dirty="0">
                  <a:solidFill>
                    <a:schemeClr val="bg1">
                      <a:lumMod val="75000"/>
                    </a:schemeClr>
                  </a:solidFill>
                  <a:latin typeface="Nunito" panose="02000503000000000000" pitchFamily="2" charset="77"/>
                </a:rPr>
                <a:t>© Historic England Archive  ref: IOE01/07715/24</a:t>
              </a:r>
            </a:p>
          </p:txBody>
        </p:sp>
      </p:grpSp>
      <p:sp>
        <p:nvSpPr>
          <p:cNvPr id="5" name="TextBox 4">
            <a:extLst>
              <a:ext uri="{FF2B5EF4-FFF2-40B4-BE49-F238E27FC236}">
                <a16:creationId xmlns:a16="http://schemas.microsoft.com/office/drawing/2014/main" id="{595BA322-E1B7-DEF5-00BB-5B5DF154BF25}"/>
              </a:ext>
            </a:extLst>
          </p:cNvPr>
          <p:cNvSpPr txBox="1"/>
          <p:nvPr/>
        </p:nvSpPr>
        <p:spPr>
          <a:xfrm>
            <a:off x="6813176" y="5480911"/>
            <a:ext cx="3854823" cy="382092"/>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Chequer Tree Farmhouse, Collier Street, Marden.</a:t>
            </a:r>
          </a:p>
        </p:txBody>
      </p:sp>
      <p:pic>
        <p:nvPicPr>
          <p:cNvPr id="14" name="Picture 13">
            <a:extLst>
              <a:ext uri="{FF2B5EF4-FFF2-40B4-BE49-F238E27FC236}">
                <a16:creationId xmlns:a16="http://schemas.microsoft.com/office/drawing/2014/main" id="{0E68B626-D21C-72BE-93AC-D76AF714BF89}"/>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7999" y="5528732"/>
            <a:ext cx="1523999" cy="1327825"/>
          </a:xfrm>
          <a:prstGeom prst="rect">
            <a:avLst/>
          </a:prstGeom>
        </p:spPr>
      </p:pic>
    </p:spTree>
    <p:extLst>
      <p:ext uri="{BB962C8B-B14F-4D97-AF65-F5344CB8AC3E}">
        <p14:creationId xmlns:p14="http://schemas.microsoft.com/office/powerpoint/2010/main" val="13481520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3"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3" name="Title 15">
            <a:extLst>
              <a:ext uri="{FF2B5EF4-FFF2-40B4-BE49-F238E27FC236}">
                <a16:creationId xmlns:a16="http://schemas.microsoft.com/office/drawing/2014/main" id="{9EFCA3D6-34A7-6FC8-153A-FB8980251798}"/>
              </a:ext>
            </a:extLst>
          </p:cNvPr>
          <p:cNvSpPr>
            <a:spLocks noGrp="1"/>
          </p:cNvSpPr>
          <p:nvPr>
            <p:ph type="ctrTitle"/>
          </p:nvPr>
        </p:nvSpPr>
        <p:spPr>
          <a:xfrm>
            <a:off x="1524000" y="-1109134"/>
            <a:ext cx="9144000" cy="1109133"/>
          </a:xfrm>
        </p:spPr>
        <p:txBody>
          <a:bodyPr vert="horz" lIns="91440" tIns="45720" rIns="91440" bIns="45720" rtlCol="0" anchor="b">
            <a:normAutofit/>
          </a:bodyPr>
          <a:lstStyle/>
          <a:p>
            <a:pPr>
              <a:lnSpc>
                <a:spcPct val="100000"/>
              </a:lnSpc>
            </a:pPr>
            <a:r>
              <a:rPr lang="en-US" dirty="0"/>
              <a:t>Norman Maidstone </a:t>
            </a:r>
          </a:p>
        </p:txBody>
      </p:sp>
      <p:sp>
        <p:nvSpPr>
          <p:cNvPr id="11" name="TextBox 10">
            <a:extLst>
              <a:ext uri="{FF2B5EF4-FFF2-40B4-BE49-F238E27FC236}">
                <a16:creationId xmlns:a16="http://schemas.microsoft.com/office/drawing/2014/main" id="{783B29E9-B659-A0BE-38AB-74617199D84A}"/>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was Maidstone like when the Normans arrived?</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498563"/>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Norman Maidstone </a:t>
            </a:r>
          </a:p>
        </p:txBody>
      </p:sp>
      <p:sp>
        <p:nvSpPr>
          <p:cNvPr id="8" name="TextBox 7">
            <a:extLst>
              <a:ext uri="{FF2B5EF4-FFF2-40B4-BE49-F238E27FC236}">
                <a16:creationId xmlns:a16="http://schemas.microsoft.com/office/drawing/2014/main" id="{D865BA71-9D09-29EE-229D-D2C900EC273E}"/>
              </a:ext>
            </a:extLst>
          </p:cNvPr>
          <p:cNvSpPr txBox="1"/>
          <p:nvPr/>
        </p:nvSpPr>
        <p:spPr>
          <a:xfrm>
            <a:off x="494269" y="1237968"/>
            <a:ext cx="11203462"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Maidstone has a rich history that dates back over a thousand years. After the Norman Conquest of 1066, Maidstone was recorded in the Domesday Book of 1086 – the name at the time was spelled </a:t>
            </a:r>
            <a:r>
              <a:rPr lang="en-GB" sz="1400" dirty="0" err="1">
                <a:latin typeface="Linkpen 17a Print" panose="03050602060000000000" pitchFamily="66" charset="77"/>
              </a:rPr>
              <a:t>Meddestane</a:t>
            </a:r>
            <a:r>
              <a:rPr lang="en-GB" sz="1400" dirty="0">
                <a:latin typeface="Linkpen 17a Print" panose="03050602060000000000" pitchFamily="66" charset="77"/>
              </a:rPr>
              <a:t>. </a:t>
            </a:r>
          </a:p>
        </p:txBody>
      </p:sp>
      <p:pic>
        <p:nvPicPr>
          <p:cNvPr id="19" name="Picture 18" descr="An extract from the Domesday Book of 1086 showing the name of Maidstone at the time was spelled 'Meddestane'. ">
            <a:extLst>
              <a:ext uri="{FF2B5EF4-FFF2-40B4-BE49-F238E27FC236}">
                <a16:creationId xmlns:a16="http://schemas.microsoft.com/office/drawing/2014/main" id="{5645A6B3-C7FB-DF43-2ECB-69D64C8663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1444123">
            <a:off x="1090758" y="2256566"/>
            <a:ext cx="4435950" cy="3749585"/>
          </a:xfrm>
          <a:prstGeom prst="rect">
            <a:avLst/>
          </a:prstGeom>
        </p:spPr>
      </p:pic>
      <p:sp>
        <p:nvSpPr>
          <p:cNvPr id="15" name="TextBox 14">
            <a:extLst>
              <a:ext uri="{FF2B5EF4-FFF2-40B4-BE49-F238E27FC236}">
                <a16:creationId xmlns:a16="http://schemas.microsoft.com/office/drawing/2014/main" id="{F24E106C-BE68-AD8B-3BB6-7258F6758AB5}"/>
              </a:ext>
            </a:extLst>
          </p:cNvPr>
          <p:cNvSpPr txBox="1"/>
          <p:nvPr/>
        </p:nvSpPr>
        <p:spPr>
          <a:xfrm>
            <a:off x="5869841" y="2452375"/>
            <a:ext cx="4907290" cy="1358064"/>
          </a:xfrm>
          <a:prstGeom prst="rect">
            <a:avLst/>
          </a:prstGeom>
          <a:noFill/>
        </p:spPr>
        <p:txBody>
          <a:bodyPr wrap="square">
            <a:spAutoFit/>
          </a:bodyPr>
          <a:lstStyle/>
          <a:p>
            <a:pPr>
              <a:lnSpc>
                <a:spcPct val="150000"/>
              </a:lnSpc>
            </a:pPr>
            <a:r>
              <a:rPr lang="en-GB" sz="1400" dirty="0" err="1">
                <a:latin typeface="Linkpen 17a Print" panose="03050602060000000000" pitchFamily="66" charset="77"/>
              </a:rPr>
              <a:t>Meddestane</a:t>
            </a:r>
            <a:r>
              <a:rPr lang="en-GB" sz="1400" dirty="0">
                <a:latin typeface="Linkpen 17a Print" panose="03050602060000000000" pitchFamily="66" charset="77"/>
              </a:rPr>
              <a:t> was under the control of the Archbishop of Canterbury and had around 54 households, making it one of the larger settlements in Kent. </a:t>
            </a:r>
          </a:p>
        </p:txBody>
      </p:sp>
      <p:sp>
        <p:nvSpPr>
          <p:cNvPr id="16" name="TextBox 15">
            <a:extLst>
              <a:ext uri="{FF2B5EF4-FFF2-40B4-BE49-F238E27FC236}">
                <a16:creationId xmlns:a16="http://schemas.microsoft.com/office/drawing/2014/main" id="{0664D50B-C333-EBE8-314C-BB2D8D824E4F}"/>
              </a:ext>
            </a:extLst>
          </p:cNvPr>
          <p:cNvSpPr txBox="1"/>
          <p:nvPr/>
        </p:nvSpPr>
        <p:spPr>
          <a:xfrm>
            <a:off x="5869841" y="3903961"/>
            <a:ext cx="5458034"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manor included 57 villagers, 31 smallholders (who owned smaller plots of land), and 20 slaves. </a:t>
            </a:r>
          </a:p>
        </p:txBody>
      </p:sp>
      <p:sp>
        <p:nvSpPr>
          <p:cNvPr id="20" name="TextBox 19">
            <a:extLst>
              <a:ext uri="{FF2B5EF4-FFF2-40B4-BE49-F238E27FC236}">
                <a16:creationId xmlns:a16="http://schemas.microsoft.com/office/drawing/2014/main" id="{3E81992C-8C6D-DDAA-AD4E-67D3F6DE34A4}"/>
              </a:ext>
            </a:extLst>
          </p:cNvPr>
          <p:cNvSpPr txBox="1"/>
          <p:nvPr/>
        </p:nvSpPr>
        <p:spPr>
          <a:xfrm>
            <a:off x="5869841" y="5079343"/>
            <a:ext cx="4798158"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It was a productive place, with 30 ploughlands, six mills, and several fisheries. </a:t>
            </a:r>
          </a:p>
        </p:txBody>
      </p:sp>
      <p:pic>
        <p:nvPicPr>
          <p:cNvPr id="14" name="Picture 13">
            <a:extLst>
              <a:ext uri="{FF2B5EF4-FFF2-40B4-BE49-F238E27FC236}">
                <a16:creationId xmlns:a16="http://schemas.microsoft.com/office/drawing/2014/main" id="{26735721-DFA9-4983-0F37-B9134A0CDCA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7999" y="5528732"/>
            <a:ext cx="1523999" cy="1327825"/>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par>
                                    <p:cTn id="12" presetID="2" presetClass="entr" presetSubtype="8" fill="hold" nodeType="withEffect" p14:presetBounceEnd="50000">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14:bounceEnd="50000">
                                          <p:cBhvr additive="base">
                                            <p:cTn id="14" dur="1000" fill="hold"/>
                                            <p:tgtEl>
                                              <p:spTgt spid="19"/>
                                            </p:tgtEl>
                                            <p:attrNameLst>
                                              <p:attrName>ppt_x</p:attrName>
                                            </p:attrNameLst>
                                          </p:cBhvr>
                                          <p:tavLst>
                                            <p:tav tm="0">
                                              <p:val>
                                                <p:strVal val="0-#ppt_w/2"/>
                                              </p:val>
                                            </p:tav>
                                            <p:tav tm="100000">
                                              <p:val>
                                                <p:strVal val="#ppt_x"/>
                                              </p:val>
                                            </p:tav>
                                          </p:tavLst>
                                        </p:anim>
                                        <p:anim calcmode="lin" valueType="num" p14:bounceEnd="50000">
                                          <p:cBhvr additive="base">
                                            <p:cTn id="15" dur="1000" fill="hold"/>
                                            <p:tgtEl>
                                              <p:spTgt spid="1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xEl>
                                                  <p:pRg st="0" end="0"/>
                                                </p:txEl>
                                              </p:spTgt>
                                            </p:tgtEl>
                                            <p:attrNameLst>
                                              <p:attrName>style.visibility</p:attrName>
                                            </p:attrNameLst>
                                          </p:cBhvr>
                                          <p:to>
                                            <p:strVal val="visible"/>
                                          </p:to>
                                        </p:set>
                                        <p:animEffect transition="in" filter="fade">
                                          <p:cBhvr>
                                            <p:cTn id="19" dur="500"/>
                                            <p:tgtEl>
                                              <p:spTgt spid="15">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6">
                                                <p:txEl>
                                                  <p:pRg st="0" end="0"/>
                                                </p:txEl>
                                              </p:spTgt>
                                            </p:tgtEl>
                                            <p:attrNameLst>
                                              <p:attrName>style.visibility</p:attrName>
                                            </p:attrNameLst>
                                          </p:cBhvr>
                                          <p:to>
                                            <p:strVal val="visible"/>
                                          </p:to>
                                        </p:set>
                                        <p:animEffect transition="in" filter="fade">
                                          <p:cBhvr>
                                            <p:cTn id="23" dur="500"/>
                                            <p:tgtEl>
                                              <p:spTgt spid="16">
                                                <p:txEl>
                                                  <p:pRg st="0" end="0"/>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0">
                                                <p:txEl>
                                                  <p:pRg st="0" end="0"/>
                                                </p:txEl>
                                              </p:spTgt>
                                            </p:tgtEl>
                                            <p:attrNameLst>
                                              <p:attrName>style.visibility</p:attrName>
                                            </p:attrNameLst>
                                          </p:cBhvr>
                                          <p:to>
                                            <p:strVal val="visible"/>
                                          </p:to>
                                        </p:set>
                                        <p:animEffect transition="in" filter="fade">
                                          <p:cBhvr>
                                            <p:cTn id="27"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15" grpId="0" build="allAtOnce"/>
          <p:bldP spid="16" grpId="0" build="allAtOnce"/>
          <p:bldP spid="20" grpId="0" build="allAtOnce"/>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par>
                                    <p:cTn id="12" presetID="2" presetClass="entr" presetSubtype="8" fill="hold"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1000" fill="hold"/>
                                            <p:tgtEl>
                                              <p:spTgt spid="19"/>
                                            </p:tgtEl>
                                            <p:attrNameLst>
                                              <p:attrName>ppt_x</p:attrName>
                                            </p:attrNameLst>
                                          </p:cBhvr>
                                          <p:tavLst>
                                            <p:tav tm="0">
                                              <p:val>
                                                <p:strVal val="0-#ppt_w/2"/>
                                              </p:val>
                                            </p:tav>
                                            <p:tav tm="100000">
                                              <p:val>
                                                <p:strVal val="#ppt_x"/>
                                              </p:val>
                                            </p:tav>
                                          </p:tavLst>
                                        </p:anim>
                                        <p:anim calcmode="lin" valueType="num">
                                          <p:cBhvr additive="base">
                                            <p:cTn id="15" dur="1000" fill="hold"/>
                                            <p:tgtEl>
                                              <p:spTgt spid="1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xEl>
                                                  <p:pRg st="0" end="0"/>
                                                </p:txEl>
                                              </p:spTgt>
                                            </p:tgtEl>
                                            <p:attrNameLst>
                                              <p:attrName>style.visibility</p:attrName>
                                            </p:attrNameLst>
                                          </p:cBhvr>
                                          <p:to>
                                            <p:strVal val="visible"/>
                                          </p:to>
                                        </p:set>
                                        <p:animEffect transition="in" filter="fade">
                                          <p:cBhvr>
                                            <p:cTn id="19" dur="500"/>
                                            <p:tgtEl>
                                              <p:spTgt spid="15">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6">
                                                <p:txEl>
                                                  <p:pRg st="0" end="0"/>
                                                </p:txEl>
                                              </p:spTgt>
                                            </p:tgtEl>
                                            <p:attrNameLst>
                                              <p:attrName>style.visibility</p:attrName>
                                            </p:attrNameLst>
                                          </p:cBhvr>
                                          <p:to>
                                            <p:strVal val="visible"/>
                                          </p:to>
                                        </p:set>
                                        <p:animEffect transition="in" filter="fade">
                                          <p:cBhvr>
                                            <p:cTn id="23" dur="500"/>
                                            <p:tgtEl>
                                              <p:spTgt spid="16">
                                                <p:txEl>
                                                  <p:pRg st="0" end="0"/>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0">
                                                <p:txEl>
                                                  <p:pRg st="0" end="0"/>
                                                </p:txEl>
                                              </p:spTgt>
                                            </p:tgtEl>
                                            <p:attrNameLst>
                                              <p:attrName>style.visibility</p:attrName>
                                            </p:attrNameLst>
                                          </p:cBhvr>
                                          <p:to>
                                            <p:strVal val="visible"/>
                                          </p:to>
                                        </p:set>
                                        <p:animEffect transition="in" filter="fade">
                                          <p:cBhvr>
                                            <p:cTn id="27"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15" grpId="0" build="allAtOnce"/>
          <p:bldP spid="16" grpId="0" build="allAtOnce"/>
          <p:bldP spid="20" grpId="0" build="allAtOnce"/>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E25C61E-1EB9-4D06-375F-3545037403A6}"/>
            </a:ext>
          </a:extLst>
        </p:cNvPr>
        <p:cNvGrpSpPr/>
        <p:nvPr/>
      </p:nvGrpSpPr>
      <p:grpSpPr>
        <a:xfrm>
          <a:off x="0" y="0"/>
          <a:ext cx="0" cy="0"/>
          <a:chOff x="0" y="0"/>
          <a:chExt cx="0" cy="0"/>
        </a:xfrm>
      </p:grpSpPr>
      <p:sp>
        <p:nvSpPr>
          <p:cNvPr id="21" name="Title 15">
            <a:extLst>
              <a:ext uri="{FF2B5EF4-FFF2-40B4-BE49-F238E27FC236}">
                <a16:creationId xmlns:a16="http://schemas.microsoft.com/office/drawing/2014/main" id="{0739B232-875B-57A7-1BFB-A262064F0381}"/>
              </a:ext>
            </a:extLst>
          </p:cNvPr>
          <p:cNvSpPr>
            <a:spLocks noGrp="1"/>
          </p:cNvSpPr>
          <p:nvPr>
            <p:ph type="ctrTitle"/>
          </p:nvPr>
        </p:nvSpPr>
        <p:spPr>
          <a:xfrm>
            <a:off x="1524000" y="-1109134"/>
            <a:ext cx="9144000" cy="1109133"/>
          </a:xfrm>
        </p:spPr>
        <p:txBody>
          <a:bodyPr vert="horz" lIns="91440" tIns="45720" rIns="91440" bIns="45720" rtlCol="0" anchor="b">
            <a:normAutofit/>
          </a:bodyPr>
          <a:lstStyle/>
          <a:p>
            <a:pPr>
              <a:lnSpc>
                <a:spcPct val="100000"/>
              </a:lnSpc>
            </a:pPr>
            <a:r>
              <a:rPr lang="en-US" dirty="0"/>
              <a:t>Medieval Maidstone</a:t>
            </a:r>
          </a:p>
        </p:txBody>
      </p:sp>
      <p:sp>
        <p:nvSpPr>
          <p:cNvPr id="11" name="TextBox 10">
            <a:extLst>
              <a:ext uri="{FF2B5EF4-FFF2-40B4-BE49-F238E27FC236}">
                <a16:creationId xmlns:a16="http://schemas.microsoft.com/office/drawing/2014/main" id="{6D5C3196-C693-BF78-7BDC-314D80673CB4}"/>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Maidstone develop into a market town?</a:t>
            </a:r>
          </a:p>
        </p:txBody>
      </p:sp>
      <p:sp>
        <p:nvSpPr>
          <p:cNvPr id="7" name="Title 1">
            <a:extLst>
              <a:ext uri="{FF2B5EF4-FFF2-40B4-BE49-F238E27FC236}">
                <a16:creationId xmlns:a16="http://schemas.microsoft.com/office/drawing/2014/main" id="{9697A5AC-D1C4-9081-B41E-D094401ACC88}"/>
              </a:ext>
            </a:extLst>
          </p:cNvPr>
          <p:cNvSpPr txBox="1">
            <a:spLocks/>
          </p:cNvSpPr>
          <p:nvPr/>
        </p:nvSpPr>
        <p:spPr>
          <a:xfrm>
            <a:off x="494270" y="517417"/>
            <a:ext cx="6641822"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300" dirty="0">
                <a:ln w="12700">
                  <a:noFill/>
                </a:ln>
                <a:latin typeface="Superclarendon Rg" panose="02060605060000020003" pitchFamily="18" charset="77"/>
              </a:rPr>
              <a:t>Medieval Maidstone</a:t>
            </a:r>
          </a:p>
        </p:txBody>
      </p:sp>
      <p:sp>
        <p:nvSpPr>
          <p:cNvPr id="8" name="TextBox 7">
            <a:extLst>
              <a:ext uri="{FF2B5EF4-FFF2-40B4-BE49-F238E27FC236}">
                <a16:creationId xmlns:a16="http://schemas.microsoft.com/office/drawing/2014/main" id="{F4E8A542-4D9E-0D5E-A5E0-E2D6FE3B9716}"/>
              </a:ext>
            </a:extLst>
          </p:cNvPr>
          <p:cNvSpPr txBox="1"/>
          <p:nvPr/>
        </p:nvSpPr>
        <p:spPr>
          <a:xfrm>
            <a:off x="534394" y="1387595"/>
            <a:ext cx="6394626"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Like many medieval towns, Maidstone was laid out in a grid pattern. </a:t>
            </a:r>
          </a:p>
        </p:txBody>
      </p:sp>
      <p:pic>
        <p:nvPicPr>
          <p:cNvPr id="13" name="Picture 12" descr="An illustration of a medieval woman. She wears a red dress an a blue shawl. ">
            <a:extLst>
              <a:ext uri="{FF2B5EF4-FFF2-40B4-BE49-F238E27FC236}">
                <a16:creationId xmlns:a16="http://schemas.microsoft.com/office/drawing/2014/main" id="{AAA08A5E-0232-941E-0E40-30F33EE91F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8203" y="2302625"/>
            <a:ext cx="1652739" cy="3809834"/>
          </a:xfrm>
          <a:prstGeom prst="rect">
            <a:avLst/>
          </a:prstGeom>
        </p:spPr>
      </p:pic>
      <p:sp>
        <p:nvSpPr>
          <p:cNvPr id="15" name="TextBox 14">
            <a:extLst>
              <a:ext uri="{FF2B5EF4-FFF2-40B4-BE49-F238E27FC236}">
                <a16:creationId xmlns:a16="http://schemas.microsoft.com/office/drawing/2014/main" id="{D163FAF6-031E-47F4-A296-C4EA3B003886}"/>
              </a:ext>
            </a:extLst>
          </p:cNvPr>
          <p:cNvSpPr txBox="1"/>
          <p:nvPr/>
        </p:nvSpPr>
        <p:spPr>
          <a:xfrm>
            <a:off x="2449940" y="2348513"/>
            <a:ext cx="4479080"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By the 11th century, a market was held at Saint Mary’s Church (later </a:t>
            </a:r>
          </a:p>
          <a:p>
            <a:pPr>
              <a:lnSpc>
                <a:spcPct val="150000"/>
              </a:lnSpc>
            </a:pPr>
            <a:r>
              <a:rPr lang="en-GB" sz="1500" dirty="0">
                <a:latin typeface="Linkpen 17a Print" panose="03050602060000000000" pitchFamily="66" charset="77"/>
              </a:rPr>
              <a:t>All Saints Church), attracting traders and visitors. </a:t>
            </a:r>
          </a:p>
        </p:txBody>
      </p:sp>
      <p:grpSp>
        <p:nvGrpSpPr>
          <p:cNvPr id="5" name="Group 4" descr="All Saints Church which was then known as Saint Mary’s Church&#10;">
            <a:extLst>
              <a:ext uri="{FF2B5EF4-FFF2-40B4-BE49-F238E27FC236}">
                <a16:creationId xmlns:a16="http://schemas.microsoft.com/office/drawing/2014/main" id="{93D4261F-A290-C20E-8B9E-BE5B3CFD1B4B}"/>
              </a:ext>
            </a:extLst>
          </p:cNvPr>
          <p:cNvGrpSpPr/>
          <p:nvPr/>
        </p:nvGrpSpPr>
        <p:grpSpPr>
          <a:xfrm>
            <a:off x="3765176" y="3996225"/>
            <a:ext cx="3097947" cy="755976"/>
            <a:chOff x="3774603" y="3958517"/>
            <a:chExt cx="3097947" cy="755976"/>
          </a:xfrm>
        </p:grpSpPr>
        <p:sp>
          <p:nvSpPr>
            <p:cNvPr id="3" name="TextBox 2">
              <a:extLst>
                <a:ext uri="{FF2B5EF4-FFF2-40B4-BE49-F238E27FC236}">
                  <a16:creationId xmlns:a16="http://schemas.microsoft.com/office/drawing/2014/main" id="{6CCFCD9E-F4CB-6796-E50C-E62D0784505A}"/>
                </a:ext>
              </a:extLst>
            </p:cNvPr>
            <p:cNvSpPr txBox="1"/>
            <p:nvPr/>
          </p:nvSpPr>
          <p:spPr>
            <a:xfrm>
              <a:off x="3774603" y="3958517"/>
              <a:ext cx="2774990" cy="755976"/>
            </a:xfrm>
            <a:prstGeom prst="rect">
              <a:avLst/>
            </a:prstGeom>
            <a:noFill/>
          </p:spPr>
          <p:txBody>
            <a:bodyPr wrap="square">
              <a:spAutoFit/>
            </a:bodyPr>
            <a:lstStyle/>
            <a:p>
              <a:pPr algn="r">
                <a:lnSpc>
                  <a:spcPct val="150000"/>
                </a:lnSpc>
              </a:pPr>
              <a:r>
                <a:rPr lang="en-GB" sz="1500" dirty="0">
                  <a:latin typeface="Linkpen 17a Print" panose="03050602060000000000" pitchFamily="66" charset="77"/>
                </a:rPr>
                <a:t>All Saints Church which was then known as Saint Mary’s Church</a:t>
              </a:r>
            </a:p>
          </p:txBody>
        </p:sp>
        <p:pic>
          <p:nvPicPr>
            <p:cNvPr id="4" name="Picture 3">
              <a:extLst>
                <a:ext uri="{FF2B5EF4-FFF2-40B4-BE49-F238E27FC236}">
                  <a16:creationId xmlns:a16="http://schemas.microsoft.com/office/drawing/2014/main" id="{40F656D5-A62E-3AFE-F2A0-309E2541204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22283" y="4068347"/>
              <a:ext cx="350267" cy="248874"/>
            </a:xfrm>
            <a:prstGeom prst="rect">
              <a:avLst/>
            </a:prstGeom>
          </p:spPr>
        </p:pic>
      </p:grpSp>
      <p:grpSp>
        <p:nvGrpSpPr>
          <p:cNvPr id="10" name="Group 9" descr="A modern day colour photograph of All Saints Church. ">
            <a:extLst>
              <a:ext uri="{FF2B5EF4-FFF2-40B4-BE49-F238E27FC236}">
                <a16:creationId xmlns:a16="http://schemas.microsoft.com/office/drawing/2014/main" id="{C083D20F-9687-A36C-8969-509CEDCC3625}"/>
              </a:ext>
            </a:extLst>
          </p:cNvPr>
          <p:cNvGrpSpPr/>
          <p:nvPr/>
        </p:nvGrpSpPr>
        <p:grpSpPr>
          <a:xfrm>
            <a:off x="7136093" y="498563"/>
            <a:ext cx="4589918" cy="5762240"/>
            <a:chOff x="7136093" y="498563"/>
            <a:chExt cx="4589918" cy="5762240"/>
          </a:xfrm>
        </p:grpSpPr>
        <p:pic>
          <p:nvPicPr>
            <p:cNvPr id="2" name="Picture 1">
              <a:extLst>
                <a:ext uri="{FF2B5EF4-FFF2-40B4-BE49-F238E27FC236}">
                  <a16:creationId xmlns:a16="http://schemas.microsoft.com/office/drawing/2014/main" id="{A37E2340-75A3-F2EE-5B77-5AA09E017F0F}"/>
                </a:ext>
              </a:extLst>
            </p:cNvPr>
            <p:cNvPicPr>
              <a:picLocks noChangeAspect="1"/>
            </p:cNvPicPr>
            <p:nvPr/>
          </p:nvPicPr>
          <p:blipFill>
            <a:blip r:embed="rId5"/>
            <a:srcRect b="16470"/>
            <a:stretch/>
          </p:blipFill>
          <p:spPr>
            <a:xfrm>
              <a:off x="7136093" y="560894"/>
              <a:ext cx="4551240" cy="5699909"/>
            </a:xfrm>
            <a:prstGeom prst="rect">
              <a:avLst/>
            </a:prstGeom>
            <a:ln w="19050">
              <a:solidFill>
                <a:schemeClr val="tx1"/>
              </a:solidFill>
            </a:ln>
          </p:spPr>
        </p:pic>
        <p:sp>
          <p:nvSpPr>
            <p:cNvPr id="9" name="TextBox 8">
              <a:extLst>
                <a:ext uri="{FF2B5EF4-FFF2-40B4-BE49-F238E27FC236}">
                  <a16:creationId xmlns:a16="http://schemas.microsoft.com/office/drawing/2014/main" id="{C5FB4794-8EDD-5266-E70E-6B0AC1D5EB7E}"/>
                </a:ext>
              </a:extLst>
            </p:cNvPr>
            <p:cNvSpPr txBox="1"/>
            <p:nvPr/>
          </p:nvSpPr>
          <p:spPr>
            <a:xfrm>
              <a:off x="10473276" y="498563"/>
              <a:ext cx="1252735" cy="230832"/>
            </a:xfrm>
            <a:prstGeom prst="rect">
              <a:avLst/>
            </a:prstGeom>
            <a:noFill/>
          </p:spPr>
          <p:txBody>
            <a:bodyPr wrap="square">
              <a:spAutoFit/>
            </a:bodyPr>
            <a:lstStyle/>
            <a:p>
              <a:pPr>
                <a:lnSpc>
                  <a:spcPct val="150000"/>
                </a:lnSpc>
              </a:pPr>
              <a:r>
                <a:rPr lang="en-GB" sz="800" dirty="0">
                  <a:solidFill>
                    <a:schemeClr val="accent1">
                      <a:lumMod val="20000"/>
                      <a:lumOff val="80000"/>
                    </a:schemeClr>
                  </a:solidFill>
                  <a:latin typeface="Nunito" panose="02000503000000000000" pitchFamily="2" charset="77"/>
                </a:rPr>
                <a:t>© </a:t>
              </a:r>
              <a:r>
                <a:rPr lang="en-GB" sz="800" dirty="0" err="1">
                  <a:solidFill>
                    <a:schemeClr val="accent1">
                      <a:lumMod val="20000"/>
                      <a:lumOff val="80000"/>
                    </a:schemeClr>
                  </a:solidFill>
                  <a:latin typeface="Nunito" panose="02000503000000000000" pitchFamily="2" charset="77"/>
                </a:rPr>
                <a:t>Alamy</a:t>
              </a:r>
              <a:r>
                <a:rPr lang="en-GB" sz="800" dirty="0">
                  <a:solidFill>
                    <a:schemeClr val="accent1">
                      <a:lumMod val="20000"/>
                      <a:lumOff val="80000"/>
                    </a:schemeClr>
                  </a:solidFill>
                  <a:latin typeface="Nunito" panose="02000503000000000000" pitchFamily="2" charset="77"/>
                </a:rPr>
                <a:t> ref: ERNXM9</a:t>
              </a:r>
            </a:p>
          </p:txBody>
        </p:sp>
      </p:grpSp>
      <p:pic>
        <p:nvPicPr>
          <p:cNvPr id="14" name="Picture 13">
            <a:extLst>
              <a:ext uri="{FF2B5EF4-FFF2-40B4-BE49-F238E27FC236}">
                <a16:creationId xmlns:a16="http://schemas.microsoft.com/office/drawing/2014/main" id="{A9BB5AFD-3076-60EE-D7B5-85B196A400C5}"/>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67999" y="5528732"/>
            <a:ext cx="1523999" cy="1327825"/>
          </a:xfrm>
          <a:prstGeom prst="rect">
            <a:avLst/>
          </a:prstGeom>
        </p:spPr>
      </p:pic>
    </p:spTree>
    <p:extLst>
      <p:ext uri="{BB962C8B-B14F-4D97-AF65-F5344CB8AC3E}">
        <p14:creationId xmlns:p14="http://schemas.microsoft.com/office/powerpoint/2010/main" val="89168741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2" presetClass="entr" presetSubtype="8" fill="hold" nodeType="withEffect" p14:presetBounceEnd="50000">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14:bounceEnd="50000">
                                          <p:cBhvr additive="base">
                                            <p:cTn id="21" dur="7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22" dur="700" fill="hold"/>
                                            <p:tgtEl>
                                              <p:spTgt spid="13"/>
                                            </p:tgtEl>
                                            <p:attrNameLst>
                                              <p:attrName>ppt_y</p:attrName>
                                            </p:attrNameLst>
                                          </p:cBhvr>
                                          <p:tavLst>
                                            <p:tav tm="0">
                                              <p:val>
                                                <p:strVal val="#ppt_y"/>
                                              </p:val>
                                            </p:tav>
                                            <p:tav tm="100000">
                                              <p:val>
                                                <p:strVal val="#ppt_y"/>
                                              </p:val>
                                            </p:tav>
                                          </p:tavLst>
                                        </p:anim>
                                      </p:childTnLst>
                                    </p:cTn>
                                  </p:par>
                                </p:childTnLst>
                              </p:cTn>
                            </p:par>
                            <p:par>
                              <p:cTn id="23" fill="hold">
                                <p:stCondLst>
                                  <p:cond delay="1700"/>
                                </p:stCondLst>
                                <p:childTnLst>
                                  <p:par>
                                    <p:cTn id="24" presetID="10"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2" presetClass="entr" presetSubtype="8"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700" fill="hold"/>
                                            <p:tgtEl>
                                              <p:spTgt spid="13"/>
                                            </p:tgtEl>
                                            <p:attrNameLst>
                                              <p:attrName>ppt_x</p:attrName>
                                            </p:attrNameLst>
                                          </p:cBhvr>
                                          <p:tavLst>
                                            <p:tav tm="0">
                                              <p:val>
                                                <p:strVal val="0-#ppt_w/2"/>
                                              </p:val>
                                            </p:tav>
                                            <p:tav tm="100000">
                                              <p:val>
                                                <p:strVal val="#ppt_x"/>
                                              </p:val>
                                            </p:tav>
                                          </p:tavLst>
                                        </p:anim>
                                        <p:anim calcmode="lin" valueType="num">
                                          <p:cBhvr additive="base">
                                            <p:cTn id="22" dur="700" fill="hold"/>
                                            <p:tgtEl>
                                              <p:spTgt spid="13"/>
                                            </p:tgtEl>
                                            <p:attrNameLst>
                                              <p:attrName>ppt_y</p:attrName>
                                            </p:attrNameLst>
                                          </p:cBhvr>
                                          <p:tavLst>
                                            <p:tav tm="0">
                                              <p:val>
                                                <p:strVal val="#ppt_y"/>
                                              </p:val>
                                            </p:tav>
                                            <p:tav tm="100000">
                                              <p:val>
                                                <p:strVal val="#ppt_y"/>
                                              </p:val>
                                            </p:tav>
                                          </p:tavLst>
                                        </p:anim>
                                      </p:childTnLst>
                                    </p:cTn>
                                  </p:par>
                                </p:childTnLst>
                              </p:cTn>
                            </p:par>
                            <p:par>
                              <p:cTn id="23" fill="hold">
                                <p:stCondLst>
                                  <p:cond delay="1700"/>
                                </p:stCondLst>
                                <p:childTnLst>
                                  <p:par>
                                    <p:cTn id="24" presetID="10"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5"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EFD79A2-7BA7-1E93-D65E-21E6D3759170}"/>
            </a:ext>
          </a:extLst>
        </p:cNvPr>
        <p:cNvGrpSpPr/>
        <p:nvPr/>
      </p:nvGrpSpPr>
      <p:grpSpPr>
        <a:xfrm>
          <a:off x="0" y="0"/>
          <a:ext cx="0" cy="0"/>
          <a:chOff x="0" y="0"/>
          <a:chExt cx="0" cy="0"/>
        </a:xfrm>
      </p:grpSpPr>
      <p:sp>
        <p:nvSpPr>
          <p:cNvPr id="6" name="Title 15">
            <a:extLst>
              <a:ext uri="{FF2B5EF4-FFF2-40B4-BE49-F238E27FC236}">
                <a16:creationId xmlns:a16="http://schemas.microsoft.com/office/drawing/2014/main" id="{FA688DF7-A0AA-E9FC-BA91-41DFDC347BE5}"/>
              </a:ext>
            </a:extLst>
          </p:cNvPr>
          <p:cNvSpPr>
            <a:spLocks noGrp="1"/>
          </p:cNvSpPr>
          <p:nvPr>
            <p:ph type="ctrTitle"/>
          </p:nvPr>
        </p:nvSpPr>
        <p:spPr>
          <a:xfrm>
            <a:off x="1524000" y="-1109134"/>
            <a:ext cx="9144000" cy="1109133"/>
          </a:xfrm>
        </p:spPr>
        <p:txBody>
          <a:bodyPr vert="horz" lIns="91440" tIns="45720" rIns="91440" bIns="45720" rtlCol="0" anchor="b">
            <a:normAutofit/>
          </a:bodyPr>
          <a:lstStyle/>
          <a:p>
            <a:pPr>
              <a:lnSpc>
                <a:spcPct val="100000"/>
              </a:lnSpc>
            </a:pPr>
            <a:r>
              <a:rPr lang="en-US" dirty="0"/>
              <a:t>Maidstone Tradespeople</a:t>
            </a:r>
          </a:p>
        </p:txBody>
      </p:sp>
      <p:sp>
        <p:nvSpPr>
          <p:cNvPr id="11" name="TextBox 10">
            <a:extLst>
              <a:ext uri="{FF2B5EF4-FFF2-40B4-BE49-F238E27FC236}">
                <a16:creationId xmlns:a16="http://schemas.microsoft.com/office/drawing/2014/main" id="{ADFD56AE-EAC0-EA29-AB6D-A65159BAE2A8}"/>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Maidstone develop into a market town?</a:t>
            </a:r>
          </a:p>
        </p:txBody>
      </p:sp>
      <p:pic>
        <p:nvPicPr>
          <p:cNvPr id="17" name="Picture 16" descr="A black and orange symbol showing a piece of cloth. This represents clothmaking. ">
            <a:extLst>
              <a:ext uri="{FF2B5EF4-FFF2-40B4-BE49-F238E27FC236}">
                <a16:creationId xmlns:a16="http://schemas.microsoft.com/office/drawing/2014/main" id="{35177C63-95AE-CFA4-4C85-7E29CDA97556}"/>
              </a:ext>
            </a:extLst>
          </p:cNvPr>
          <p:cNvPicPr>
            <a:picLocks noChangeAspect="1"/>
          </p:cNvPicPr>
          <p:nvPr/>
        </p:nvPicPr>
        <p:blipFill>
          <a:blip r:embed="rId3"/>
          <a:stretch>
            <a:fillRect/>
          </a:stretch>
        </p:blipFill>
        <p:spPr>
          <a:xfrm>
            <a:off x="1213579" y="1366598"/>
            <a:ext cx="1875549" cy="1875549"/>
          </a:xfrm>
          <a:prstGeom prst="rect">
            <a:avLst/>
          </a:prstGeom>
        </p:spPr>
      </p:pic>
      <p:pic>
        <p:nvPicPr>
          <p:cNvPr id="13" name="Picture 12" descr="A black and orange symbol showing droplets of dye. This represents dyeworks.">
            <a:extLst>
              <a:ext uri="{FF2B5EF4-FFF2-40B4-BE49-F238E27FC236}">
                <a16:creationId xmlns:a16="http://schemas.microsoft.com/office/drawing/2014/main" id="{2A44451D-D693-B505-FE30-01FB949D1E43}"/>
              </a:ext>
            </a:extLst>
          </p:cNvPr>
          <p:cNvPicPr>
            <a:picLocks noChangeAspect="1"/>
          </p:cNvPicPr>
          <p:nvPr/>
        </p:nvPicPr>
        <p:blipFill>
          <a:blip r:embed="rId4"/>
          <a:stretch>
            <a:fillRect/>
          </a:stretch>
        </p:blipFill>
        <p:spPr>
          <a:xfrm>
            <a:off x="3347563" y="1366598"/>
            <a:ext cx="1875549" cy="1875549"/>
          </a:xfrm>
          <a:prstGeom prst="rect">
            <a:avLst/>
          </a:prstGeom>
        </p:spPr>
      </p:pic>
      <p:pic>
        <p:nvPicPr>
          <p:cNvPr id="7" name="Picture 6" descr="A black and orange symbol showing an anvil and hammer. This represents blacksmithing.">
            <a:extLst>
              <a:ext uri="{FF2B5EF4-FFF2-40B4-BE49-F238E27FC236}">
                <a16:creationId xmlns:a16="http://schemas.microsoft.com/office/drawing/2014/main" id="{2ECE052F-EBC2-A01F-83A6-236224848BB1}"/>
              </a:ext>
            </a:extLst>
          </p:cNvPr>
          <p:cNvPicPr>
            <a:picLocks noChangeAspect="1"/>
          </p:cNvPicPr>
          <p:nvPr/>
        </p:nvPicPr>
        <p:blipFill>
          <a:blip r:embed="rId5"/>
          <a:stretch>
            <a:fillRect/>
          </a:stretch>
        </p:blipFill>
        <p:spPr>
          <a:xfrm>
            <a:off x="1213579" y="3598348"/>
            <a:ext cx="1875549" cy="1875549"/>
          </a:xfrm>
          <a:prstGeom prst="rect">
            <a:avLst/>
          </a:prstGeom>
        </p:spPr>
      </p:pic>
      <p:pic>
        <p:nvPicPr>
          <p:cNvPr id="10" name="Picture 9" descr="A black and orange symbol showing an axe. This represents carpentry. ">
            <a:extLst>
              <a:ext uri="{FF2B5EF4-FFF2-40B4-BE49-F238E27FC236}">
                <a16:creationId xmlns:a16="http://schemas.microsoft.com/office/drawing/2014/main" id="{1CD28B8F-4117-FB89-64A0-EFDAC81B3484}"/>
              </a:ext>
            </a:extLst>
          </p:cNvPr>
          <p:cNvPicPr>
            <a:picLocks noChangeAspect="1"/>
          </p:cNvPicPr>
          <p:nvPr/>
        </p:nvPicPr>
        <p:blipFill>
          <a:blip r:embed="rId6"/>
          <a:srcRect/>
          <a:stretch/>
        </p:blipFill>
        <p:spPr>
          <a:xfrm>
            <a:off x="3347563" y="3598348"/>
            <a:ext cx="1875549" cy="1875549"/>
          </a:xfrm>
          <a:prstGeom prst="rect">
            <a:avLst/>
          </a:prstGeom>
        </p:spPr>
      </p:pic>
      <p:sp>
        <p:nvSpPr>
          <p:cNvPr id="8" name="TextBox 7">
            <a:extLst>
              <a:ext uri="{FF2B5EF4-FFF2-40B4-BE49-F238E27FC236}">
                <a16:creationId xmlns:a16="http://schemas.microsoft.com/office/drawing/2014/main" id="{67E37696-B28B-C0EB-E072-FA611E660F3F}"/>
              </a:ext>
            </a:extLst>
          </p:cNvPr>
          <p:cNvSpPr txBox="1"/>
          <p:nvPr/>
        </p:nvSpPr>
        <p:spPr>
          <a:xfrm>
            <a:off x="5604096" y="1365951"/>
            <a:ext cx="5302773"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During the Medieval period, Maidstone became known for its skilled tradespeople.</a:t>
            </a:r>
          </a:p>
        </p:txBody>
      </p:sp>
      <p:sp>
        <p:nvSpPr>
          <p:cNvPr id="15" name="TextBox 14">
            <a:extLst>
              <a:ext uri="{FF2B5EF4-FFF2-40B4-BE49-F238E27FC236}">
                <a16:creationId xmlns:a16="http://schemas.microsoft.com/office/drawing/2014/main" id="{6A9DF089-6AED-243A-EBCC-CE633C5AEDF5}"/>
              </a:ext>
            </a:extLst>
          </p:cNvPr>
          <p:cNvSpPr txBox="1"/>
          <p:nvPr/>
        </p:nvSpPr>
        <p:spPr>
          <a:xfrm>
            <a:off x="5604097" y="2523406"/>
            <a:ext cx="5463029"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1261, Maidstone was granted a charter, allowing it to hold a Thursday market that attracted traders from all over Kent and beyond. </a:t>
            </a:r>
          </a:p>
        </p:txBody>
      </p:sp>
      <p:sp>
        <p:nvSpPr>
          <p:cNvPr id="2" name="TextBox 1">
            <a:extLst>
              <a:ext uri="{FF2B5EF4-FFF2-40B4-BE49-F238E27FC236}">
                <a16:creationId xmlns:a16="http://schemas.microsoft.com/office/drawing/2014/main" id="{B0B3D691-3162-F467-61D7-600FCF9C8481}"/>
              </a:ext>
            </a:extLst>
          </p:cNvPr>
          <p:cNvSpPr txBox="1"/>
          <p:nvPr/>
        </p:nvSpPr>
        <p:spPr>
          <a:xfrm>
            <a:off x="5604097" y="4359181"/>
            <a:ext cx="4875424"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Between 1273 and 1479, trades such as clothmaking, dyeworks, blacksmithing, and carpentry were recorded. </a:t>
            </a:r>
          </a:p>
        </p:txBody>
      </p:sp>
      <p:pic>
        <p:nvPicPr>
          <p:cNvPr id="14" name="Picture 13">
            <a:extLst>
              <a:ext uri="{FF2B5EF4-FFF2-40B4-BE49-F238E27FC236}">
                <a16:creationId xmlns:a16="http://schemas.microsoft.com/office/drawing/2014/main" id="{022E3714-2DB3-CAEF-C7FA-D0B5DCDFC90C}"/>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667999" y="5528732"/>
            <a:ext cx="1523999" cy="1327825"/>
          </a:xfrm>
          <a:prstGeom prst="rect">
            <a:avLst/>
          </a:prstGeom>
        </p:spPr>
      </p:pic>
    </p:spTree>
    <p:extLst>
      <p:ext uri="{BB962C8B-B14F-4D97-AF65-F5344CB8AC3E}">
        <p14:creationId xmlns:p14="http://schemas.microsoft.com/office/powerpoint/2010/main" val="22645763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animEffect transition="in" filter="fade">
                                      <p:cBhvr>
                                        <p:cTn id="11" dur="500"/>
                                        <p:tgtEl>
                                          <p:spTgt spid="15">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500"/>
                                        <p:tgtEl>
                                          <p:spTgt spid="2">
                                            <p:txEl>
                                              <p:pRg st="0" end="0"/>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15" grpId="0" build="allAtOnce"/>
      <p:bldP spid="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1234EFB-A8B6-5602-644A-99EF57F55594}"/>
            </a:ext>
          </a:extLst>
        </p:cNvPr>
        <p:cNvGrpSpPr/>
        <p:nvPr/>
      </p:nvGrpSpPr>
      <p:grpSpPr>
        <a:xfrm>
          <a:off x="0" y="0"/>
          <a:ext cx="0" cy="0"/>
          <a:chOff x="0" y="0"/>
          <a:chExt cx="0" cy="0"/>
        </a:xfrm>
      </p:grpSpPr>
      <p:sp>
        <p:nvSpPr>
          <p:cNvPr id="19" name="Title 15">
            <a:extLst>
              <a:ext uri="{FF2B5EF4-FFF2-40B4-BE49-F238E27FC236}">
                <a16:creationId xmlns:a16="http://schemas.microsoft.com/office/drawing/2014/main" id="{8B9896E0-B32E-133D-8559-058063357353}"/>
              </a:ext>
            </a:extLst>
          </p:cNvPr>
          <p:cNvSpPr>
            <a:spLocks noGrp="1"/>
          </p:cNvSpPr>
          <p:nvPr>
            <p:ph type="ctrTitle"/>
          </p:nvPr>
        </p:nvSpPr>
        <p:spPr>
          <a:xfrm>
            <a:off x="1524000" y="-1109134"/>
            <a:ext cx="9144000" cy="1109133"/>
          </a:xfrm>
        </p:spPr>
        <p:txBody>
          <a:bodyPr vert="horz" lIns="91440" tIns="45720" rIns="91440" bIns="45720" rtlCol="0" anchor="b">
            <a:normAutofit/>
          </a:bodyPr>
          <a:lstStyle/>
          <a:p>
            <a:pPr>
              <a:lnSpc>
                <a:spcPct val="100000"/>
              </a:lnSpc>
            </a:pPr>
            <a:r>
              <a:rPr lang="en-US" dirty="0"/>
              <a:t>A Key Market Town</a:t>
            </a:r>
          </a:p>
        </p:txBody>
      </p:sp>
      <p:sp>
        <p:nvSpPr>
          <p:cNvPr id="11" name="TextBox 10">
            <a:extLst>
              <a:ext uri="{FF2B5EF4-FFF2-40B4-BE49-F238E27FC236}">
                <a16:creationId xmlns:a16="http://schemas.microsoft.com/office/drawing/2014/main" id="{D27CD336-A9A4-3E0B-32BE-175C978D0226}"/>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Maidstone develop into a market town?</a:t>
            </a:r>
          </a:p>
        </p:txBody>
      </p:sp>
      <p:sp>
        <p:nvSpPr>
          <p:cNvPr id="8" name="TextBox 7">
            <a:extLst>
              <a:ext uri="{FF2B5EF4-FFF2-40B4-BE49-F238E27FC236}">
                <a16:creationId xmlns:a16="http://schemas.microsoft.com/office/drawing/2014/main" id="{9E1637FF-B455-56C6-8745-500F80608A58}"/>
              </a:ext>
            </a:extLst>
          </p:cNvPr>
          <p:cNvSpPr txBox="1"/>
          <p:nvPr/>
        </p:nvSpPr>
        <p:spPr>
          <a:xfrm>
            <a:off x="494269" y="833812"/>
            <a:ext cx="5227802"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Clothmaking was particularly important, with wool being processed at local mills along the River Len and Loose Stream. </a:t>
            </a:r>
          </a:p>
        </p:txBody>
      </p:sp>
      <p:sp>
        <p:nvSpPr>
          <p:cNvPr id="15" name="TextBox 14">
            <a:extLst>
              <a:ext uri="{FF2B5EF4-FFF2-40B4-BE49-F238E27FC236}">
                <a16:creationId xmlns:a16="http://schemas.microsoft.com/office/drawing/2014/main" id="{9DA34AA7-8CD0-AC06-C5A8-55F289D77638}"/>
              </a:ext>
            </a:extLst>
          </p:cNvPr>
          <p:cNvSpPr txBox="1"/>
          <p:nvPr/>
        </p:nvSpPr>
        <p:spPr>
          <a:xfrm>
            <a:off x="494269" y="2518085"/>
            <a:ext cx="3787284" cy="74905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 special clay called Fuller’s Earth, needed for wool processing, was mined at nearby Boxley. </a:t>
            </a:r>
          </a:p>
        </p:txBody>
      </p:sp>
      <p:sp>
        <p:nvSpPr>
          <p:cNvPr id="2" name="TextBox 1">
            <a:extLst>
              <a:ext uri="{FF2B5EF4-FFF2-40B4-BE49-F238E27FC236}">
                <a16:creationId xmlns:a16="http://schemas.microsoft.com/office/drawing/2014/main" id="{45C454BA-8274-86E2-D0A5-B7C4F05F6DDB}"/>
              </a:ext>
            </a:extLst>
          </p:cNvPr>
          <p:cNvSpPr txBox="1"/>
          <p:nvPr/>
        </p:nvSpPr>
        <p:spPr>
          <a:xfrm>
            <a:off x="494270" y="3940678"/>
            <a:ext cx="3163856" cy="1441548"/>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construction of a bridge over the River Medway during the 14</a:t>
            </a:r>
            <a:r>
              <a:rPr lang="en-GB" sz="1500" baseline="30000" dirty="0">
                <a:latin typeface="Linkpen 17a Print" panose="03050602060000000000" pitchFamily="66" charset="77"/>
              </a:rPr>
              <a:t>th</a:t>
            </a:r>
            <a:r>
              <a:rPr lang="en-GB" sz="1500" dirty="0">
                <a:latin typeface="Linkpen 17a Print" panose="03050602060000000000" pitchFamily="66" charset="77"/>
              </a:rPr>
              <a:t> century further cemented its status as a key market town.</a:t>
            </a:r>
          </a:p>
        </p:txBody>
      </p:sp>
      <p:pic>
        <p:nvPicPr>
          <p:cNvPr id="13" name="Picture 12" descr="An illustration of a medieval cloth maker. He has grey hair and holds a blue fabric. ">
            <a:extLst>
              <a:ext uri="{FF2B5EF4-FFF2-40B4-BE49-F238E27FC236}">
                <a16:creationId xmlns:a16="http://schemas.microsoft.com/office/drawing/2014/main" id="{9581D392-0265-99C0-346C-ACD8882374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58126" y="2272700"/>
            <a:ext cx="3071673" cy="4283209"/>
          </a:xfrm>
          <a:prstGeom prst="rect">
            <a:avLst/>
          </a:prstGeom>
        </p:spPr>
      </p:pic>
      <p:grpSp>
        <p:nvGrpSpPr>
          <p:cNvPr id="10" name="Group 9" descr="A photograph the special clay, Fuller's Earth. ">
            <a:extLst>
              <a:ext uri="{FF2B5EF4-FFF2-40B4-BE49-F238E27FC236}">
                <a16:creationId xmlns:a16="http://schemas.microsoft.com/office/drawing/2014/main" id="{08D9ECCE-38E0-E9EB-A5C9-B894E8169A11}"/>
              </a:ext>
            </a:extLst>
          </p:cNvPr>
          <p:cNvGrpSpPr/>
          <p:nvPr/>
        </p:nvGrpSpPr>
        <p:grpSpPr>
          <a:xfrm>
            <a:off x="6753467" y="450441"/>
            <a:ext cx="3423960" cy="2468604"/>
            <a:chOff x="7333187" y="493108"/>
            <a:chExt cx="3911075" cy="2819804"/>
          </a:xfrm>
        </p:grpSpPr>
        <p:pic>
          <p:nvPicPr>
            <p:cNvPr id="7" name="Picture 6" descr="A white container full of rocks&#10;&#10;Description automatically generated">
              <a:extLst>
                <a:ext uri="{FF2B5EF4-FFF2-40B4-BE49-F238E27FC236}">
                  <a16:creationId xmlns:a16="http://schemas.microsoft.com/office/drawing/2014/main" id="{76E6A4C8-AAEF-83AB-62A4-C21053F026D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7227">
              <a:off x="7333187" y="568298"/>
              <a:ext cx="3911075" cy="2744614"/>
            </a:xfrm>
            <a:prstGeom prst="rect">
              <a:avLst/>
            </a:prstGeom>
          </p:spPr>
        </p:pic>
        <p:sp>
          <p:nvSpPr>
            <p:cNvPr id="9" name="TextBox 8">
              <a:extLst>
                <a:ext uri="{FF2B5EF4-FFF2-40B4-BE49-F238E27FC236}">
                  <a16:creationId xmlns:a16="http://schemas.microsoft.com/office/drawing/2014/main" id="{E28C9592-49A5-079F-CA39-7F25E308B957}"/>
                </a:ext>
              </a:extLst>
            </p:cNvPr>
            <p:cNvSpPr txBox="1"/>
            <p:nvPr/>
          </p:nvSpPr>
          <p:spPr>
            <a:xfrm rot="178227">
              <a:off x="7679321" y="493108"/>
              <a:ext cx="2838013" cy="260068"/>
            </a:xfrm>
            <a:prstGeom prst="rect">
              <a:avLst/>
            </a:prstGeom>
            <a:noFill/>
          </p:spPr>
          <p:txBody>
            <a:bodyPr wrap="square">
              <a:spAutoFit/>
            </a:bodyPr>
            <a:lstStyle/>
            <a:p>
              <a:pPr>
                <a:lnSpc>
                  <a:spcPct val="150000"/>
                </a:lnSpc>
              </a:pPr>
              <a:r>
                <a:rPr lang="en-GB" sz="750" dirty="0">
                  <a:solidFill>
                    <a:schemeClr val="bg1">
                      <a:lumMod val="65000"/>
                    </a:schemeClr>
                  </a:solidFill>
                  <a:latin typeface="Nunito" panose="02000503000000000000" pitchFamily="2" charset="77"/>
                </a:rPr>
                <a:t>© Public Domain from Wikimedia Commons</a:t>
              </a:r>
            </a:p>
          </p:txBody>
        </p:sp>
      </p:grpSp>
      <p:grpSp>
        <p:nvGrpSpPr>
          <p:cNvPr id="18" name="Group 17" descr="Fuller’s Earth&#10;">
            <a:extLst>
              <a:ext uri="{FF2B5EF4-FFF2-40B4-BE49-F238E27FC236}">
                <a16:creationId xmlns:a16="http://schemas.microsoft.com/office/drawing/2014/main" id="{853A7DEE-64C1-766E-ECCC-815CC1F049E8}"/>
              </a:ext>
            </a:extLst>
          </p:cNvPr>
          <p:cNvGrpSpPr/>
          <p:nvPr/>
        </p:nvGrpSpPr>
        <p:grpSpPr>
          <a:xfrm>
            <a:off x="10317732" y="1287669"/>
            <a:ext cx="1456983" cy="755976"/>
            <a:chOff x="10317732" y="1287669"/>
            <a:chExt cx="1456983" cy="755976"/>
          </a:xfrm>
        </p:grpSpPr>
        <p:sp>
          <p:nvSpPr>
            <p:cNvPr id="16" name="TextBox 15">
              <a:extLst>
                <a:ext uri="{FF2B5EF4-FFF2-40B4-BE49-F238E27FC236}">
                  <a16:creationId xmlns:a16="http://schemas.microsoft.com/office/drawing/2014/main" id="{6D2B41D4-606D-4372-71AC-855FEF9207DA}"/>
                </a:ext>
              </a:extLst>
            </p:cNvPr>
            <p:cNvSpPr txBox="1"/>
            <p:nvPr/>
          </p:nvSpPr>
          <p:spPr>
            <a:xfrm>
              <a:off x="10649145" y="1287669"/>
              <a:ext cx="1125570"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Fuller’s Earth</a:t>
              </a:r>
            </a:p>
          </p:txBody>
        </p:sp>
        <p:pic>
          <p:nvPicPr>
            <p:cNvPr id="17" name="Picture 16">
              <a:extLst>
                <a:ext uri="{FF2B5EF4-FFF2-40B4-BE49-F238E27FC236}">
                  <a16:creationId xmlns:a16="http://schemas.microsoft.com/office/drawing/2014/main" id="{67C066C2-9D0F-A7C4-A954-7A997A9905D8}"/>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10317732" y="1383700"/>
              <a:ext cx="350267" cy="248874"/>
            </a:xfrm>
            <a:prstGeom prst="rect">
              <a:avLst/>
            </a:prstGeom>
          </p:spPr>
        </p:pic>
      </p:grpSp>
      <p:grpSp>
        <p:nvGrpSpPr>
          <p:cNvPr id="12" name="Group 11" descr="A modern day colour photograph of the bridge over the River Medway. ">
            <a:extLst>
              <a:ext uri="{FF2B5EF4-FFF2-40B4-BE49-F238E27FC236}">
                <a16:creationId xmlns:a16="http://schemas.microsoft.com/office/drawing/2014/main" id="{4EAAEEA2-3F4C-58B8-D01A-7E36EE0E5C18}"/>
              </a:ext>
            </a:extLst>
          </p:cNvPr>
          <p:cNvGrpSpPr/>
          <p:nvPr/>
        </p:nvGrpSpPr>
        <p:grpSpPr>
          <a:xfrm>
            <a:off x="6297105" y="3083512"/>
            <a:ext cx="5290443" cy="3311683"/>
            <a:chOff x="6297105" y="3083512"/>
            <a:chExt cx="5290443" cy="3311683"/>
          </a:xfrm>
        </p:grpSpPr>
        <p:pic>
          <p:nvPicPr>
            <p:cNvPr id="5" name="Picture 4" descr="A bridge over a river with buildings in the background&#10;&#10;Description automatically generated">
              <a:extLst>
                <a:ext uri="{FF2B5EF4-FFF2-40B4-BE49-F238E27FC236}">
                  <a16:creationId xmlns:a16="http://schemas.microsoft.com/office/drawing/2014/main" id="{D827EB26-548B-217B-34FC-EBFFD3597572}"/>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297105" y="3083512"/>
              <a:ext cx="5290443" cy="3299653"/>
            </a:xfrm>
            <a:prstGeom prst="rect">
              <a:avLst/>
            </a:prstGeom>
            <a:ln w="19050">
              <a:solidFill>
                <a:schemeClr val="tx1"/>
              </a:solidFill>
            </a:ln>
          </p:spPr>
        </p:pic>
        <p:sp>
          <p:nvSpPr>
            <p:cNvPr id="3" name="TextBox 2">
              <a:extLst>
                <a:ext uri="{FF2B5EF4-FFF2-40B4-BE49-F238E27FC236}">
                  <a16:creationId xmlns:a16="http://schemas.microsoft.com/office/drawing/2014/main" id="{F1FAC839-2A70-C2C1-6188-CD8340355E91}"/>
                </a:ext>
              </a:extLst>
            </p:cNvPr>
            <p:cNvSpPr txBox="1"/>
            <p:nvPr/>
          </p:nvSpPr>
          <p:spPr>
            <a:xfrm>
              <a:off x="6471330" y="6164363"/>
              <a:ext cx="2274021" cy="230832"/>
            </a:xfrm>
            <a:prstGeom prst="rect">
              <a:avLst/>
            </a:prstGeom>
            <a:noFill/>
          </p:spPr>
          <p:txBody>
            <a:bodyPr wrap="square">
              <a:spAutoFit/>
            </a:bodyPr>
            <a:lstStyle/>
            <a:p>
              <a:pPr>
                <a:lnSpc>
                  <a:spcPct val="150000"/>
                </a:lnSpc>
              </a:pPr>
              <a:r>
                <a:rPr lang="en-GB" sz="800" dirty="0">
                  <a:solidFill>
                    <a:schemeClr val="accent1">
                      <a:lumMod val="40000"/>
                      <a:lumOff val="60000"/>
                    </a:schemeClr>
                  </a:solidFill>
                  <a:latin typeface="Nunito" panose="02000503000000000000" pitchFamily="2" charset="77"/>
                </a:rPr>
                <a:t>© Public Domain from Wikimedia Commons</a:t>
              </a:r>
            </a:p>
          </p:txBody>
        </p:sp>
      </p:grpSp>
      <p:pic>
        <p:nvPicPr>
          <p:cNvPr id="14" name="Picture 13">
            <a:extLst>
              <a:ext uri="{FF2B5EF4-FFF2-40B4-BE49-F238E27FC236}">
                <a16:creationId xmlns:a16="http://schemas.microsoft.com/office/drawing/2014/main" id="{8D5F5BE7-5DD9-5315-FC87-809ECE9F3E30}"/>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667999" y="5528732"/>
            <a:ext cx="1523999" cy="1327825"/>
          </a:xfrm>
          <a:prstGeom prst="rect">
            <a:avLst/>
          </a:prstGeom>
        </p:spPr>
      </p:pic>
    </p:spTree>
    <p:extLst>
      <p:ext uri="{BB962C8B-B14F-4D97-AF65-F5344CB8AC3E}">
        <p14:creationId xmlns:p14="http://schemas.microsoft.com/office/powerpoint/2010/main" val="106404590"/>
      </p:ext>
    </p:extLst>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3500"/>
                                </p:stCondLst>
                                <p:childTnLst>
                                  <p:par>
                                    <p:cTn id="21" presetID="2" presetClass="entr" presetSubtype="2" fill="hold" nodeType="afterEffect" p14:presetBounceEnd="50000">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14:bounceEnd="50000">
                                          <p:cBhvr additive="base">
                                            <p:cTn id="23" dur="10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24" dur="10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4500"/>
                                </p:stCondLst>
                                <p:childTnLst>
                                  <p:par>
                                    <p:cTn id="26" presetID="10"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P spid="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3500"/>
                                </p:stCondLst>
                                <p:childTnLst>
                                  <p:par>
                                    <p:cTn id="21" presetID="2" presetClass="entr" presetSubtype="2"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1+#ppt_w/2"/>
                                              </p:val>
                                            </p:tav>
                                            <p:tav tm="100000">
                                              <p:val>
                                                <p:strVal val="#ppt_x"/>
                                              </p:val>
                                            </p:tav>
                                          </p:tavLst>
                                        </p:anim>
                                        <p:anim calcmode="lin" valueType="num">
                                          <p:cBhvr additive="base">
                                            <p:cTn id="24" dur="10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4500"/>
                                </p:stCondLst>
                                <p:childTnLst>
                                  <p:par>
                                    <p:cTn id="26" presetID="10"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P spid="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C01BE0F-E36F-6005-8789-D38882DA18FD}"/>
            </a:ext>
          </a:extLst>
        </p:cNvPr>
        <p:cNvGrpSpPr/>
        <p:nvPr/>
      </p:nvGrpSpPr>
      <p:grpSpPr>
        <a:xfrm>
          <a:off x="0" y="0"/>
          <a:ext cx="0" cy="0"/>
          <a:chOff x="0" y="0"/>
          <a:chExt cx="0" cy="0"/>
        </a:xfrm>
      </p:grpSpPr>
      <p:sp>
        <p:nvSpPr>
          <p:cNvPr id="22" name="Title 15">
            <a:extLst>
              <a:ext uri="{FF2B5EF4-FFF2-40B4-BE49-F238E27FC236}">
                <a16:creationId xmlns:a16="http://schemas.microsoft.com/office/drawing/2014/main" id="{3DF1E186-5160-DD4E-098F-CA5A5B719807}"/>
              </a:ext>
            </a:extLst>
          </p:cNvPr>
          <p:cNvSpPr>
            <a:spLocks noGrp="1"/>
          </p:cNvSpPr>
          <p:nvPr>
            <p:ph type="ctrTitle"/>
          </p:nvPr>
        </p:nvSpPr>
        <p:spPr>
          <a:xfrm>
            <a:off x="1524000" y="-1109134"/>
            <a:ext cx="9144000" cy="1109133"/>
          </a:xfrm>
        </p:spPr>
        <p:txBody>
          <a:bodyPr vert="horz" lIns="91440" tIns="45720" rIns="91440" bIns="45720" rtlCol="0" anchor="b">
            <a:normAutofit/>
          </a:bodyPr>
          <a:lstStyle/>
          <a:p>
            <a:pPr>
              <a:lnSpc>
                <a:spcPct val="100000"/>
              </a:lnSpc>
            </a:pPr>
            <a:r>
              <a:rPr lang="en-US" dirty="0"/>
              <a:t>Medieval buildings</a:t>
            </a:r>
          </a:p>
        </p:txBody>
      </p:sp>
      <p:sp>
        <p:nvSpPr>
          <p:cNvPr id="11" name="TextBox 10">
            <a:extLst>
              <a:ext uri="{FF2B5EF4-FFF2-40B4-BE49-F238E27FC236}">
                <a16:creationId xmlns:a16="http://schemas.microsoft.com/office/drawing/2014/main" id="{718598F2-C8C8-C43A-32B6-AE3798CC4B9F}"/>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historic buildings are still standing today?</a:t>
            </a:r>
          </a:p>
        </p:txBody>
      </p:sp>
      <p:sp>
        <p:nvSpPr>
          <p:cNvPr id="3" name="Title 1">
            <a:extLst>
              <a:ext uri="{FF2B5EF4-FFF2-40B4-BE49-F238E27FC236}">
                <a16:creationId xmlns:a16="http://schemas.microsoft.com/office/drawing/2014/main" id="{9C3F6BF0-8EE1-232C-701A-7B89DAE122FB}"/>
              </a:ext>
            </a:extLst>
          </p:cNvPr>
          <p:cNvSpPr txBox="1">
            <a:spLocks/>
          </p:cNvSpPr>
          <p:nvPr/>
        </p:nvSpPr>
        <p:spPr>
          <a:xfrm>
            <a:off x="541403" y="491402"/>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Medieval buildings</a:t>
            </a:r>
          </a:p>
        </p:txBody>
      </p:sp>
      <p:grpSp>
        <p:nvGrpSpPr>
          <p:cNvPr id="23" name="Group 22" descr="A modern day colour photograph of The Archbishop's Palace. Next to this is an illustration of a medieval lord. He wears a red cloak and holds a sword. ">
            <a:extLst>
              <a:ext uri="{FF2B5EF4-FFF2-40B4-BE49-F238E27FC236}">
                <a16:creationId xmlns:a16="http://schemas.microsoft.com/office/drawing/2014/main" id="{81D19F57-2BE8-F2CF-7B99-47924D8E89C7}"/>
              </a:ext>
            </a:extLst>
          </p:cNvPr>
          <p:cNvGrpSpPr/>
          <p:nvPr/>
        </p:nvGrpSpPr>
        <p:grpSpPr>
          <a:xfrm>
            <a:off x="729940" y="1414167"/>
            <a:ext cx="6910522" cy="4654531"/>
            <a:chOff x="729940" y="1414167"/>
            <a:chExt cx="6910522" cy="4654531"/>
          </a:xfrm>
        </p:grpSpPr>
        <p:grpSp>
          <p:nvGrpSpPr>
            <p:cNvPr id="20" name="Group 19" descr="A modern day colour photograph of The Archbishop's Palace. Next to this is an illustration of a medieval lord. He wears a red cloak and holds a sword. ">
              <a:extLst>
                <a:ext uri="{FF2B5EF4-FFF2-40B4-BE49-F238E27FC236}">
                  <a16:creationId xmlns:a16="http://schemas.microsoft.com/office/drawing/2014/main" id="{2F50B384-7B99-A517-BCB2-93ADAA97DF6E}"/>
                </a:ext>
              </a:extLst>
            </p:cNvPr>
            <p:cNvGrpSpPr/>
            <p:nvPr/>
          </p:nvGrpSpPr>
          <p:grpSpPr>
            <a:xfrm>
              <a:off x="1833919" y="1474949"/>
              <a:ext cx="5806543" cy="4354847"/>
              <a:chOff x="1833919" y="1474949"/>
              <a:chExt cx="5806543" cy="4354847"/>
            </a:xfrm>
          </p:grpSpPr>
          <p:pic>
            <p:nvPicPr>
              <p:cNvPr id="4" name="Picture 3">
                <a:extLst>
                  <a:ext uri="{FF2B5EF4-FFF2-40B4-BE49-F238E27FC236}">
                    <a16:creationId xmlns:a16="http://schemas.microsoft.com/office/drawing/2014/main" id="{D0EEB97C-30DE-5333-465A-0B100A6A94F2}"/>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833919" y="1551367"/>
                <a:ext cx="5707524" cy="4278429"/>
              </a:xfrm>
              <a:prstGeom prst="rect">
                <a:avLst/>
              </a:prstGeom>
              <a:noFill/>
              <a:ln w="19050">
                <a:solidFill>
                  <a:schemeClr val="tx1"/>
                </a:solidFill>
              </a:ln>
            </p:spPr>
          </p:pic>
          <p:sp>
            <p:nvSpPr>
              <p:cNvPr id="19" name="TextBox 18">
                <a:extLst>
                  <a:ext uri="{FF2B5EF4-FFF2-40B4-BE49-F238E27FC236}">
                    <a16:creationId xmlns:a16="http://schemas.microsoft.com/office/drawing/2014/main" id="{DE0BBDAF-38C4-1E03-4925-77CC78479CDD}"/>
                  </a:ext>
                </a:extLst>
              </p:cNvPr>
              <p:cNvSpPr txBox="1"/>
              <p:nvPr/>
            </p:nvSpPr>
            <p:spPr>
              <a:xfrm>
                <a:off x="6559213" y="1474949"/>
                <a:ext cx="1081249" cy="230832"/>
              </a:xfrm>
              <a:prstGeom prst="rect">
                <a:avLst/>
              </a:prstGeom>
              <a:noFill/>
            </p:spPr>
            <p:txBody>
              <a:bodyPr wrap="square">
                <a:spAutoFit/>
              </a:bodyPr>
              <a:lstStyle/>
              <a:p>
                <a:pPr>
                  <a:lnSpc>
                    <a:spcPct val="150000"/>
                  </a:lnSpc>
                </a:pPr>
                <a:r>
                  <a:rPr lang="en-GB" sz="800" dirty="0">
                    <a:solidFill>
                      <a:schemeClr val="bg1">
                        <a:lumMod val="65000"/>
                      </a:schemeClr>
                    </a:solidFill>
                    <a:latin typeface="Nunito" panose="02000503000000000000" pitchFamily="2" charset="77"/>
                  </a:rPr>
                  <a:t>© Historic England</a:t>
                </a:r>
              </a:p>
            </p:txBody>
          </p:sp>
        </p:grpSp>
        <p:pic>
          <p:nvPicPr>
            <p:cNvPr id="9" name="Picture 8">
              <a:extLst>
                <a:ext uri="{FF2B5EF4-FFF2-40B4-BE49-F238E27FC236}">
                  <a16:creationId xmlns:a16="http://schemas.microsoft.com/office/drawing/2014/main" id="{09C066BF-2082-E6D6-6AC0-37368FA2686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9940" y="1414167"/>
              <a:ext cx="1792164" cy="4654531"/>
            </a:xfrm>
            <a:prstGeom prst="rect">
              <a:avLst/>
            </a:prstGeom>
          </p:spPr>
        </p:pic>
      </p:grpSp>
      <p:sp>
        <p:nvSpPr>
          <p:cNvPr id="8" name="TextBox 7">
            <a:extLst>
              <a:ext uri="{FF2B5EF4-FFF2-40B4-BE49-F238E27FC236}">
                <a16:creationId xmlns:a16="http://schemas.microsoft.com/office/drawing/2014/main" id="{8FDF0F02-8C4B-3E1E-1F3D-E130CB096BC6}"/>
              </a:ext>
            </a:extLst>
          </p:cNvPr>
          <p:cNvSpPr txBox="1"/>
          <p:nvPr/>
        </p:nvSpPr>
        <p:spPr>
          <a:xfrm>
            <a:off x="7840974" y="1722999"/>
            <a:ext cx="3587540"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construction of large buildings during the medieval period showed that Maidstone was becoming a wealthy town. </a:t>
            </a:r>
          </a:p>
        </p:txBody>
      </p:sp>
      <p:pic>
        <p:nvPicPr>
          <p:cNvPr id="14" name="Picture 13">
            <a:extLst>
              <a:ext uri="{FF2B5EF4-FFF2-40B4-BE49-F238E27FC236}">
                <a16:creationId xmlns:a16="http://schemas.microsoft.com/office/drawing/2014/main" id="{380585FF-1F32-DC0F-DA09-AEC80ABB211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7999" y="5528732"/>
            <a:ext cx="1523999" cy="1327825"/>
          </a:xfrm>
          <a:prstGeom prst="rect">
            <a:avLst/>
          </a:prstGeom>
        </p:spPr>
      </p:pic>
      <p:grpSp>
        <p:nvGrpSpPr>
          <p:cNvPr id="21" name="Group 20" descr="The Archbishop’s Palace was built and enlarged between 1348 and 1486.&#10;">
            <a:extLst>
              <a:ext uri="{FF2B5EF4-FFF2-40B4-BE49-F238E27FC236}">
                <a16:creationId xmlns:a16="http://schemas.microsoft.com/office/drawing/2014/main" id="{F6550CD6-F021-86B6-32DB-B12B39A64AAC}"/>
              </a:ext>
            </a:extLst>
          </p:cNvPr>
          <p:cNvGrpSpPr/>
          <p:nvPr/>
        </p:nvGrpSpPr>
        <p:grpSpPr>
          <a:xfrm>
            <a:off x="7677491" y="3568356"/>
            <a:ext cx="3528390" cy="749051"/>
            <a:chOff x="7677491" y="3568356"/>
            <a:chExt cx="3240356" cy="749051"/>
          </a:xfrm>
        </p:grpSpPr>
        <p:sp>
          <p:nvSpPr>
            <p:cNvPr id="15" name="TextBox 14">
              <a:extLst>
                <a:ext uri="{FF2B5EF4-FFF2-40B4-BE49-F238E27FC236}">
                  <a16:creationId xmlns:a16="http://schemas.microsoft.com/office/drawing/2014/main" id="{59BE52C7-6139-89C9-B0A1-86003F3C23D8}"/>
                </a:ext>
              </a:extLst>
            </p:cNvPr>
            <p:cNvSpPr txBox="1"/>
            <p:nvPr/>
          </p:nvSpPr>
          <p:spPr>
            <a:xfrm>
              <a:off x="8027757" y="3568356"/>
              <a:ext cx="2890090" cy="74905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Archbishop’s Palace was built and enlarged between 1348 and 1486.</a:t>
              </a:r>
            </a:p>
          </p:txBody>
        </p:sp>
        <p:pic>
          <p:nvPicPr>
            <p:cNvPr id="10" name="Picture 9">
              <a:extLst>
                <a:ext uri="{FF2B5EF4-FFF2-40B4-BE49-F238E27FC236}">
                  <a16:creationId xmlns:a16="http://schemas.microsoft.com/office/drawing/2014/main" id="{9A5AA514-D2DF-C7A2-A927-CB22C8AA2247}"/>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0800000">
              <a:off x="7677491" y="3663664"/>
              <a:ext cx="350267" cy="248874"/>
            </a:xfrm>
            <a:prstGeom prst="rect">
              <a:avLst/>
            </a:prstGeom>
          </p:spPr>
        </p:pic>
      </p:grpSp>
      <p:pic>
        <p:nvPicPr>
          <p:cNvPr id="13" name="Picture 12" descr="An illustration of a stack of gold coins.">
            <a:extLst>
              <a:ext uri="{FF2B5EF4-FFF2-40B4-BE49-F238E27FC236}">
                <a16:creationId xmlns:a16="http://schemas.microsoft.com/office/drawing/2014/main" id="{80BA7E75-5B38-409E-01C3-10E0699FF44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286787" y="5158970"/>
            <a:ext cx="874817" cy="874817"/>
          </a:xfrm>
          <a:prstGeom prst="rect">
            <a:avLst/>
          </a:prstGeom>
        </p:spPr>
      </p:pic>
      <p:pic>
        <p:nvPicPr>
          <p:cNvPr id="17" name="Picture 16" descr="An illustration of a gold coin. ">
            <a:extLst>
              <a:ext uri="{FF2B5EF4-FFF2-40B4-BE49-F238E27FC236}">
                <a16:creationId xmlns:a16="http://schemas.microsoft.com/office/drawing/2014/main" id="{BE9108B6-F883-6329-6536-62FDBDA2156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616063">
            <a:off x="7905138" y="5746470"/>
            <a:ext cx="874816" cy="428481"/>
          </a:xfrm>
          <a:prstGeom prst="rect">
            <a:avLst/>
          </a:prstGeom>
        </p:spPr>
      </p:pic>
      <p:pic>
        <p:nvPicPr>
          <p:cNvPr id="18" name="Picture 17" descr="An illustration of a gold coin. ">
            <a:extLst>
              <a:ext uri="{FF2B5EF4-FFF2-40B4-BE49-F238E27FC236}">
                <a16:creationId xmlns:a16="http://schemas.microsoft.com/office/drawing/2014/main" id="{E99C0E4A-1D7B-7307-CDE4-2B526BEE4D0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20370698">
            <a:off x="10539926" y="4776424"/>
            <a:ext cx="874816" cy="428481"/>
          </a:xfrm>
          <a:prstGeom prst="rect">
            <a:avLst/>
          </a:prstGeom>
        </p:spPr>
      </p:pic>
    </p:spTree>
    <p:extLst>
      <p:ext uri="{BB962C8B-B14F-4D97-AF65-F5344CB8AC3E}">
        <p14:creationId xmlns:p14="http://schemas.microsoft.com/office/powerpoint/2010/main" val="3949192679"/>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2" presetClass="entr" presetSubtype="1" fill="hold" nodeType="afterEffect" p14:presetBounceEnd="50000">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14:bounceEnd="50000">
                                          <p:cBhvr additive="base">
                                            <p:cTn id="23"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13"/>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14:presetBounceEnd="50000">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14:bounceEnd="50000">
                                          <p:cBhvr additive="base">
                                            <p:cTn id="31"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32"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2" presetClass="entr" presetSubtype="1"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93328DC-208A-0652-2210-8F8386142DDF}"/>
            </a:ext>
          </a:extLst>
        </p:cNvPr>
        <p:cNvGrpSpPr/>
        <p:nvPr/>
      </p:nvGrpSpPr>
      <p:grpSpPr>
        <a:xfrm>
          <a:off x="0" y="0"/>
          <a:ext cx="0" cy="0"/>
          <a:chOff x="0" y="0"/>
          <a:chExt cx="0" cy="0"/>
        </a:xfrm>
      </p:grpSpPr>
      <p:sp>
        <p:nvSpPr>
          <p:cNvPr id="23" name="Title 15">
            <a:extLst>
              <a:ext uri="{FF2B5EF4-FFF2-40B4-BE49-F238E27FC236}">
                <a16:creationId xmlns:a16="http://schemas.microsoft.com/office/drawing/2014/main" id="{3BA85D26-4E22-FF73-4458-6D330432DFD3}"/>
              </a:ext>
            </a:extLst>
          </p:cNvPr>
          <p:cNvSpPr>
            <a:spLocks noGrp="1"/>
          </p:cNvSpPr>
          <p:nvPr>
            <p:ph type="ctrTitle"/>
          </p:nvPr>
        </p:nvSpPr>
        <p:spPr>
          <a:xfrm>
            <a:off x="1524000" y="-1109134"/>
            <a:ext cx="9144000" cy="1109133"/>
          </a:xfrm>
        </p:spPr>
        <p:txBody>
          <a:bodyPr vert="horz" lIns="91440" tIns="45720" rIns="91440" bIns="45720" rtlCol="0" anchor="b">
            <a:normAutofit/>
          </a:bodyPr>
          <a:lstStyle/>
          <a:p>
            <a:pPr>
              <a:lnSpc>
                <a:spcPct val="100000"/>
              </a:lnSpc>
            </a:pPr>
            <a:r>
              <a:rPr lang="en-US" dirty="0"/>
              <a:t>The guild of Corpus Christi </a:t>
            </a:r>
          </a:p>
        </p:txBody>
      </p:sp>
      <p:sp>
        <p:nvSpPr>
          <p:cNvPr id="11" name="TextBox 10">
            <a:extLst>
              <a:ext uri="{FF2B5EF4-FFF2-40B4-BE49-F238E27FC236}">
                <a16:creationId xmlns:a16="http://schemas.microsoft.com/office/drawing/2014/main" id="{22DC5EFE-200F-28F7-052B-E674DB3D2885}"/>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historic buildings are still standing today?</a:t>
            </a:r>
          </a:p>
        </p:txBody>
      </p:sp>
      <p:sp>
        <p:nvSpPr>
          <p:cNvPr id="8" name="TextBox 7">
            <a:extLst>
              <a:ext uri="{FF2B5EF4-FFF2-40B4-BE49-F238E27FC236}">
                <a16:creationId xmlns:a16="http://schemas.microsoft.com/office/drawing/2014/main" id="{397BA099-E995-C25E-C6AA-90008AE4F435}"/>
              </a:ext>
            </a:extLst>
          </p:cNvPr>
          <p:cNvSpPr txBox="1"/>
          <p:nvPr/>
        </p:nvSpPr>
        <p:spPr>
          <a:xfrm>
            <a:off x="569684" y="440033"/>
            <a:ext cx="10949871"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1422, the guild of Corpus Christi were given a collection of buildings at the bottom of Earl Street. </a:t>
            </a:r>
          </a:p>
        </p:txBody>
      </p:sp>
      <p:grpSp>
        <p:nvGrpSpPr>
          <p:cNvPr id="18" name="Group 17" descr="A modern day colour photograph of La Taberna, a Spanish restaurant. ">
            <a:extLst>
              <a:ext uri="{FF2B5EF4-FFF2-40B4-BE49-F238E27FC236}">
                <a16:creationId xmlns:a16="http://schemas.microsoft.com/office/drawing/2014/main" id="{30123EA7-8D58-D866-F981-43B6EDE2BE8D}"/>
              </a:ext>
            </a:extLst>
          </p:cNvPr>
          <p:cNvGrpSpPr/>
          <p:nvPr/>
        </p:nvGrpSpPr>
        <p:grpSpPr>
          <a:xfrm>
            <a:off x="1440734" y="881605"/>
            <a:ext cx="4141510" cy="2722453"/>
            <a:chOff x="1440734" y="881605"/>
            <a:chExt cx="4141510" cy="2722453"/>
          </a:xfrm>
        </p:grpSpPr>
        <p:pic>
          <p:nvPicPr>
            <p:cNvPr id="5" name="Picture 4" descr="User submitted image">
              <a:extLst>
                <a:ext uri="{FF2B5EF4-FFF2-40B4-BE49-F238E27FC236}">
                  <a16:creationId xmlns:a16="http://schemas.microsoft.com/office/drawing/2014/main" id="{AE242F27-1789-AA59-1F3D-C8B3798885C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bwMode="auto">
            <a:xfrm>
              <a:off x="1440734" y="959335"/>
              <a:ext cx="4056667" cy="2644723"/>
            </a:xfrm>
            <a:prstGeom prst="rect">
              <a:avLst/>
            </a:prstGeom>
            <a:noFill/>
            <a:ln w="19050">
              <a:solidFill>
                <a:schemeClr val="tx1"/>
              </a:solidFill>
            </a:ln>
          </p:spPr>
        </p:pic>
        <p:sp>
          <p:nvSpPr>
            <p:cNvPr id="16" name="TextBox 15">
              <a:extLst>
                <a:ext uri="{FF2B5EF4-FFF2-40B4-BE49-F238E27FC236}">
                  <a16:creationId xmlns:a16="http://schemas.microsoft.com/office/drawing/2014/main" id="{16DE1B37-46CD-CB9A-3409-C39ABDA3598E}"/>
                </a:ext>
              </a:extLst>
            </p:cNvPr>
            <p:cNvSpPr txBox="1"/>
            <p:nvPr/>
          </p:nvSpPr>
          <p:spPr>
            <a:xfrm>
              <a:off x="4500995" y="881605"/>
              <a:ext cx="1081249" cy="230832"/>
            </a:xfrm>
            <a:prstGeom prst="rect">
              <a:avLst/>
            </a:prstGeom>
            <a:noFill/>
          </p:spPr>
          <p:txBody>
            <a:bodyPr wrap="square">
              <a:spAutoFit/>
            </a:bodyPr>
            <a:lstStyle/>
            <a:p>
              <a:pPr>
                <a:lnSpc>
                  <a:spcPct val="150000"/>
                </a:lnSpc>
              </a:pPr>
              <a:r>
                <a:rPr lang="en-GB" sz="800" dirty="0">
                  <a:solidFill>
                    <a:schemeClr val="accent1">
                      <a:lumMod val="40000"/>
                      <a:lumOff val="60000"/>
                    </a:schemeClr>
                  </a:solidFill>
                  <a:latin typeface="Nunito" panose="02000503000000000000" pitchFamily="2" charset="77"/>
                </a:rPr>
                <a:t>© Historic England</a:t>
              </a:r>
            </a:p>
          </p:txBody>
        </p:sp>
      </p:grpSp>
      <p:sp>
        <p:nvSpPr>
          <p:cNvPr id="15" name="TextBox 14">
            <a:extLst>
              <a:ext uri="{FF2B5EF4-FFF2-40B4-BE49-F238E27FC236}">
                <a16:creationId xmlns:a16="http://schemas.microsoft.com/office/drawing/2014/main" id="{FE127272-D5B2-1E42-F30B-BF71CEFE085C}"/>
              </a:ext>
            </a:extLst>
          </p:cNvPr>
          <p:cNvSpPr txBox="1"/>
          <p:nvPr/>
        </p:nvSpPr>
        <p:spPr>
          <a:xfrm>
            <a:off x="973003" y="3702501"/>
            <a:ext cx="4992130" cy="1034899"/>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Today, only the refectory remains and houses La Taberna, a Spanish restaurant. It is an excellent example of medieval architecture.</a:t>
            </a:r>
          </a:p>
        </p:txBody>
      </p:sp>
      <p:grpSp>
        <p:nvGrpSpPr>
          <p:cNvPr id="19" name="Group 18" descr="A modern day colour photograph of the tithe barn at the Archbishop's Palace. ">
            <a:extLst>
              <a:ext uri="{FF2B5EF4-FFF2-40B4-BE49-F238E27FC236}">
                <a16:creationId xmlns:a16="http://schemas.microsoft.com/office/drawing/2014/main" id="{C4CC1468-F2A9-528D-E948-B909FF27A810}"/>
              </a:ext>
            </a:extLst>
          </p:cNvPr>
          <p:cNvGrpSpPr/>
          <p:nvPr/>
        </p:nvGrpSpPr>
        <p:grpSpPr>
          <a:xfrm>
            <a:off x="6535914" y="885196"/>
            <a:ext cx="4136799" cy="2718861"/>
            <a:chOff x="6535914" y="885196"/>
            <a:chExt cx="4136799" cy="2718861"/>
          </a:xfrm>
        </p:grpSpPr>
        <p:pic>
          <p:nvPicPr>
            <p:cNvPr id="6" name="Picture 5" descr="A stone building with a red roof&#10;&#10;Description automatically generated">
              <a:extLst>
                <a:ext uri="{FF2B5EF4-FFF2-40B4-BE49-F238E27FC236}">
                  <a16:creationId xmlns:a16="http://schemas.microsoft.com/office/drawing/2014/main" id="{25645AF9-1CB0-E5D5-6707-771CF4D184A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535914" y="959334"/>
              <a:ext cx="4056667" cy="2644723"/>
            </a:xfrm>
            <a:prstGeom prst="rect">
              <a:avLst/>
            </a:prstGeom>
            <a:ln w="19050">
              <a:solidFill>
                <a:schemeClr val="tx1"/>
              </a:solidFill>
            </a:ln>
          </p:spPr>
        </p:pic>
        <p:sp>
          <p:nvSpPr>
            <p:cNvPr id="17" name="TextBox 16">
              <a:extLst>
                <a:ext uri="{FF2B5EF4-FFF2-40B4-BE49-F238E27FC236}">
                  <a16:creationId xmlns:a16="http://schemas.microsoft.com/office/drawing/2014/main" id="{3410E7F9-7C5A-26F9-18B7-DAD3C9516217}"/>
                </a:ext>
              </a:extLst>
            </p:cNvPr>
            <p:cNvSpPr txBox="1"/>
            <p:nvPr/>
          </p:nvSpPr>
          <p:spPr>
            <a:xfrm>
              <a:off x="8501401" y="885196"/>
              <a:ext cx="2171312" cy="230832"/>
            </a:xfrm>
            <a:prstGeom prst="rect">
              <a:avLst/>
            </a:prstGeom>
            <a:noFill/>
          </p:spPr>
          <p:txBody>
            <a:bodyPr wrap="square">
              <a:spAutoFit/>
            </a:bodyPr>
            <a:lstStyle/>
            <a:p>
              <a:pPr>
                <a:lnSpc>
                  <a:spcPct val="150000"/>
                </a:lnSpc>
              </a:pPr>
              <a:r>
                <a:rPr lang="en-GB" sz="800" dirty="0">
                  <a:solidFill>
                    <a:schemeClr val="bg2">
                      <a:lumMod val="75000"/>
                    </a:schemeClr>
                  </a:solidFill>
                  <a:latin typeface="Nunito" panose="02000503000000000000" pitchFamily="2" charset="77"/>
                </a:rPr>
                <a:t>© Historic England Archive chp01/01/3108</a:t>
              </a:r>
            </a:p>
          </p:txBody>
        </p:sp>
      </p:grpSp>
      <p:sp>
        <p:nvSpPr>
          <p:cNvPr id="2" name="TextBox 1">
            <a:extLst>
              <a:ext uri="{FF2B5EF4-FFF2-40B4-BE49-F238E27FC236}">
                <a16:creationId xmlns:a16="http://schemas.microsoft.com/office/drawing/2014/main" id="{C2729D1B-48E2-071E-86B5-DA3EAF631D14}"/>
              </a:ext>
            </a:extLst>
          </p:cNvPr>
          <p:cNvSpPr txBox="1"/>
          <p:nvPr/>
        </p:nvSpPr>
        <p:spPr>
          <a:xfrm>
            <a:off x="6303388" y="3702500"/>
            <a:ext cx="4458879" cy="1034899"/>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Another example is the tithe barn, part of the Archbishop’s Palace, that now houses the Museum of Carriages.</a:t>
            </a:r>
          </a:p>
        </p:txBody>
      </p:sp>
      <p:grpSp>
        <p:nvGrpSpPr>
          <p:cNvPr id="20" name="Group 19" descr="An aged piece of paper that reads,&#10;'In medieval times people had to pay taxes, called tithes, to the Church. They paid them by giving part of their crops, rather than money. The large barns used to store these 'payments' are called tithe barns.'&#10;Next to it is an illustration of some wheat. &#10;">
            <a:extLst>
              <a:ext uri="{FF2B5EF4-FFF2-40B4-BE49-F238E27FC236}">
                <a16:creationId xmlns:a16="http://schemas.microsoft.com/office/drawing/2014/main" id="{AC1915D9-BC41-C4FF-C943-C1C9BD7CFA64}"/>
              </a:ext>
            </a:extLst>
          </p:cNvPr>
          <p:cNvGrpSpPr/>
          <p:nvPr/>
        </p:nvGrpSpPr>
        <p:grpSpPr>
          <a:xfrm>
            <a:off x="1240562" y="4889406"/>
            <a:ext cx="9340432" cy="5489087"/>
            <a:chOff x="1240562" y="4889406"/>
            <a:chExt cx="9340432" cy="5489087"/>
          </a:xfrm>
        </p:grpSpPr>
        <p:pic>
          <p:nvPicPr>
            <p:cNvPr id="13" name="Picture 12" descr="A group of wheat on sticks&#10;&#10;Description automatically generated">
              <a:extLst>
                <a:ext uri="{FF2B5EF4-FFF2-40B4-BE49-F238E27FC236}">
                  <a16:creationId xmlns:a16="http://schemas.microsoft.com/office/drawing/2014/main" id="{351B5613-2E00-4778-0AF4-A67EE7E038B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1149991" flipH="1">
              <a:off x="1240562" y="4954559"/>
              <a:ext cx="1812655" cy="1130751"/>
            </a:xfrm>
            <a:prstGeom prst="rect">
              <a:avLst/>
            </a:prstGeom>
          </p:spPr>
        </p:pic>
        <p:grpSp>
          <p:nvGrpSpPr>
            <p:cNvPr id="10" name="Group 9">
              <a:extLst>
                <a:ext uri="{FF2B5EF4-FFF2-40B4-BE49-F238E27FC236}">
                  <a16:creationId xmlns:a16="http://schemas.microsoft.com/office/drawing/2014/main" id="{9CA6E05A-F9F2-0538-B367-F1F632D6B8B6}"/>
                </a:ext>
              </a:extLst>
            </p:cNvPr>
            <p:cNvGrpSpPr/>
            <p:nvPr/>
          </p:nvGrpSpPr>
          <p:grpSpPr>
            <a:xfrm rot="60000">
              <a:off x="2840222" y="4889406"/>
              <a:ext cx="7740772" cy="5489087"/>
              <a:chOff x="2556651" y="4889824"/>
              <a:chExt cx="7740772" cy="5489087"/>
            </a:xfrm>
          </p:grpSpPr>
          <p:pic>
            <p:nvPicPr>
              <p:cNvPr id="9" name="Picture 8">
                <a:extLst>
                  <a:ext uri="{FF2B5EF4-FFF2-40B4-BE49-F238E27FC236}">
                    <a16:creationId xmlns:a16="http://schemas.microsoft.com/office/drawing/2014/main" id="{C1663851-E8B4-4998-4D39-AB81F3463A3E}"/>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2556651" y="4889824"/>
                <a:ext cx="7740772" cy="5489087"/>
              </a:xfrm>
              <a:prstGeom prst="rect">
                <a:avLst/>
              </a:prstGeom>
            </p:spPr>
          </p:pic>
          <p:sp>
            <p:nvSpPr>
              <p:cNvPr id="4" name="TextBox 3">
                <a:extLst>
                  <a:ext uri="{FF2B5EF4-FFF2-40B4-BE49-F238E27FC236}">
                    <a16:creationId xmlns:a16="http://schemas.microsoft.com/office/drawing/2014/main" id="{AA5F9CA2-9D26-1FBB-66C0-131EAB85409A}"/>
                  </a:ext>
                </a:extLst>
              </p:cNvPr>
              <p:cNvSpPr txBox="1"/>
              <p:nvPr/>
            </p:nvSpPr>
            <p:spPr>
              <a:xfrm>
                <a:off x="3179459" y="5210206"/>
                <a:ext cx="6247345"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medieval times people had to pay taxes, called tithes, to the Church. They paid them by giving part of their crops, rather than money. The large barns used to store these 'payments' are called tithe barns.</a:t>
                </a:r>
              </a:p>
            </p:txBody>
          </p:sp>
        </p:grpSp>
      </p:grpSp>
      <p:pic>
        <p:nvPicPr>
          <p:cNvPr id="14" name="Picture 13">
            <a:extLst>
              <a:ext uri="{FF2B5EF4-FFF2-40B4-BE49-F238E27FC236}">
                <a16:creationId xmlns:a16="http://schemas.microsoft.com/office/drawing/2014/main" id="{9459E3F5-DA71-7AA6-54CB-9703CEB56075}"/>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667999" y="5528732"/>
            <a:ext cx="1523999" cy="1327825"/>
          </a:xfrm>
          <a:prstGeom prst="rect">
            <a:avLst/>
          </a:prstGeom>
        </p:spPr>
      </p:pic>
    </p:spTree>
    <p:extLst>
      <p:ext uri="{BB962C8B-B14F-4D97-AF65-F5344CB8AC3E}">
        <p14:creationId xmlns:p14="http://schemas.microsoft.com/office/powerpoint/2010/main" val="3174064223"/>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 presetClass="entr" presetSubtype="8" fill="hold" nodeType="afterEffect" p14:presetBounceEnd="50000">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14:bounceEnd="50000">
                                          <p:cBhvr additive="base">
                                            <p:cTn id="11" dur="1000" fill="hold"/>
                                            <p:tgtEl>
                                              <p:spTgt spid="18"/>
                                            </p:tgtEl>
                                            <p:attrNameLst>
                                              <p:attrName>ppt_x</p:attrName>
                                            </p:attrNameLst>
                                          </p:cBhvr>
                                          <p:tavLst>
                                            <p:tav tm="0">
                                              <p:val>
                                                <p:strVal val="0-#ppt_w/2"/>
                                              </p:val>
                                            </p:tav>
                                            <p:tav tm="100000">
                                              <p:val>
                                                <p:strVal val="#ppt_x"/>
                                              </p:val>
                                            </p:tav>
                                          </p:tavLst>
                                        </p:anim>
                                        <p:anim calcmode="lin" valueType="num" p14:bounceEnd="50000">
                                          <p:cBhvr additive="base">
                                            <p:cTn id="12" dur="10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2000"/>
                                </p:stCondLst>
                                <p:childTnLst>
                                  <p:par>
                                    <p:cTn id="18" presetID="2" presetClass="entr" presetSubtype="2" fill="hold" nodeType="afterEffect" p14:presetBounceEnd="50000">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14:bounceEnd="50000">
                                          <p:cBhvr additive="base">
                                            <p:cTn id="20" dur="1000" fill="hold"/>
                                            <p:tgtEl>
                                              <p:spTgt spid="19"/>
                                            </p:tgtEl>
                                            <p:attrNameLst>
                                              <p:attrName>ppt_x</p:attrName>
                                            </p:attrNameLst>
                                          </p:cBhvr>
                                          <p:tavLst>
                                            <p:tav tm="0">
                                              <p:val>
                                                <p:strVal val="1+#ppt_w/2"/>
                                              </p:val>
                                            </p:tav>
                                            <p:tav tm="100000">
                                              <p:val>
                                                <p:strVal val="#ppt_x"/>
                                              </p:val>
                                            </p:tav>
                                          </p:tavLst>
                                        </p:anim>
                                        <p:anim calcmode="lin" valueType="num" p14:bounceEnd="50000">
                                          <p:cBhvr additive="base">
                                            <p:cTn id="21" dur="1000" fill="hold"/>
                                            <p:tgtEl>
                                              <p:spTgt spid="19"/>
                                            </p:tgtEl>
                                            <p:attrNameLst>
                                              <p:attrName>ppt_y</p:attrName>
                                            </p:attrNameLst>
                                          </p:cBhvr>
                                          <p:tavLst>
                                            <p:tav tm="0">
                                              <p:val>
                                                <p:strVal val="#ppt_y"/>
                                              </p:val>
                                            </p:tav>
                                            <p:tav tm="100000">
                                              <p:val>
                                                <p:strVal val="#ppt_y"/>
                                              </p:val>
                                            </p:tav>
                                          </p:tavLst>
                                        </p:anim>
                                      </p:childTnLst>
                                    </p:cTn>
                                  </p:par>
                                </p:childTnLst>
                              </p:cTn>
                            </p:par>
                            <p:par>
                              <p:cTn id="22" fill="hold">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par>
                              <p:cTn id="26" fill="hold">
                                <p:stCondLst>
                                  <p:cond delay="3500"/>
                                </p:stCondLst>
                                <p:childTnLst>
                                  <p:par>
                                    <p:cTn id="27" presetID="2" presetClass="entr" presetSubtype="4" fill="hold" nodeType="afterEffect" p14:presetBounceEnd="50000">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14:bounceEnd="50000">
                                          <p:cBhvr additive="base">
                                            <p:cTn id="29" dur="10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30"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000" fill="hold"/>
                                            <p:tgtEl>
                                              <p:spTgt spid="18"/>
                                            </p:tgtEl>
                                            <p:attrNameLst>
                                              <p:attrName>ppt_x</p:attrName>
                                            </p:attrNameLst>
                                          </p:cBhvr>
                                          <p:tavLst>
                                            <p:tav tm="0">
                                              <p:val>
                                                <p:strVal val="0-#ppt_w/2"/>
                                              </p:val>
                                            </p:tav>
                                            <p:tav tm="100000">
                                              <p:val>
                                                <p:strVal val="#ppt_x"/>
                                              </p:val>
                                            </p:tav>
                                          </p:tavLst>
                                        </p:anim>
                                        <p:anim calcmode="lin" valueType="num">
                                          <p:cBhvr additive="base">
                                            <p:cTn id="12" dur="10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2000"/>
                                </p:stCondLst>
                                <p:childTnLst>
                                  <p:par>
                                    <p:cTn id="18" presetID="2" presetClass="entr" presetSubtype="2"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1000" fill="hold"/>
                                            <p:tgtEl>
                                              <p:spTgt spid="19"/>
                                            </p:tgtEl>
                                            <p:attrNameLst>
                                              <p:attrName>ppt_x</p:attrName>
                                            </p:attrNameLst>
                                          </p:cBhvr>
                                          <p:tavLst>
                                            <p:tav tm="0">
                                              <p:val>
                                                <p:strVal val="1+#ppt_w/2"/>
                                              </p:val>
                                            </p:tav>
                                            <p:tav tm="100000">
                                              <p:val>
                                                <p:strVal val="#ppt_x"/>
                                              </p:val>
                                            </p:tav>
                                          </p:tavLst>
                                        </p:anim>
                                        <p:anim calcmode="lin" valueType="num">
                                          <p:cBhvr additive="base">
                                            <p:cTn id="21" dur="1000" fill="hold"/>
                                            <p:tgtEl>
                                              <p:spTgt spid="19"/>
                                            </p:tgtEl>
                                            <p:attrNameLst>
                                              <p:attrName>ppt_y</p:attrName>
                                            </p:attrNameLst>
                                          </p:cBhvr>
                                          <p:tavLst>
                                            <p:tav tm="0">
                                              <p:val>
                                                <p:strVal val="#ppt_y"/>
                                              </p:val>
                                            </p:tav>
                                            <p:tav tm="100000">
                                              <p:val>
                                                <p:strVal val="#ppt_y"/>
                                              </p:val>
                                            </p:tav>
                                          </p:tavLst>
                                        </p:anim>
                                      </p:childTnLst>
                                    </p:cTn>
                                  </p:par>
                                </p:childTnLst>
                              </p:cTn>
                            </p:par>
                            <p:par>
                              <p:cTn id="22" fill="hold">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par>
                              <p:cTn id="26" fill="hold">
                                <p:stCondLst>
                                  <p:cond delay="3500"/>
                                </p:stCondLst>
                                <p:childTnLst>
                                  <p:par>
                                    <p:cTn id="27" presetID="2" presetClass="entr" presetSubtype="4"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1000" fill="hold"/>
                                            <p:tgtEl>
                                              <p:spTgt spid="20"/>
                                            </p:tgtEl>
                                            <p:attrNameLst>
                                              <p:attrName>ppt_x</p:attrName>
                                            </p:attrNameLst>
                                          </p:cBhvr>
                                          <p:tavLst>
                                            <p:tav tm="0">
                                              <p:val>
                                                <p:strVal val="#ppt_x"/>
                                              </p:val>
                                            </p:tav>
                                            <p:tav tm="100000">
                                              <p:val>
                                                <p:strVal val="#ppt_x"/>
                                              </p:val>
                                            </p:tav>
                                          </p:tavLst>
                                        </p:anim>
                                        <p:anim calcmode="lin" valueType="num">
                                          <p:cBhvr additive="base">
                                            <p:cTn id="30"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P spid="2"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9B8B8EC-8AE3-F12B-7B0D-D9E44B836EE2}"/>
            </a:ext>
          </a:extLst>
        </p:cNvPr>
        <p:cNvGrpSpPr/>
        <p:nvPr/>
      </p:nvGrpSpPr>
      <p:grpSpPr>
        <a:xfrm>
          <a:off x="0" y="0"/>
          <a:ext cx="0" cy="0"/>
          <a:chOff x="0" y="0"/>
          <a:chExt cx="0" cy="0"/>
        </a:xfrm>
      </p:grpSpPr>
      <p:sp>
        <p:nvSpPr>
          <p:cNvPr id="13" name="Title 15">
            <a:extLst>
              <a:ext uri="{FF2B5EF4-FFF2-40B4-BE49-F238E27FC236}">
                <a16:creationId xmlns:a16="http://schemas.microsoft.com/office/drawing/2014/main" id="{093E1A69-F075-27B2-5777-CD7ACAB54C51}"/>
              </a:ext>
            </a:extLst>
          </p:cNvPr>
          <p:cNvSpPr>
            <a:spLocks noGrp="1"/>
          </p:cNvSpPr>
          <p:nvPr>
            <p:ph type="ctrTitle"/>
          </p:nvPr>
        </p:nvSpPr>
        <p:spPr>
          <a:xfrm>
            <a:off x="1524000" y="-1109134"/>
            <a:ext cx="9144000" cy="1109133"/>
          </a:xfrm>
        </p:spPr>
        <p:txBody>
          <a:bodyPr vert="horz" lIns="91440" tIns="45720" rIns="91440" bIns="45720" rtlCol="0" anchor="b">
            <a:normAutofit/>
          </a:bodyPr>
          <a:lstStyle/>
          <a:p>
            <a:pPr>
              <a:lnSpc>
                <a:spcPct val="100000"/>
              </a:lnSpc>
            </a:pPr>
            <a:r>
              <a:rPr lang="en-US" dirty="0"/>
              <a:t>All Saints Church</a:t>
            </a:r>
          </a:p>
        </p:txBody>
      </p:sp>
      <p:sp>
        <p:nvSpPr>
          <p:cNvPr id="11" name="TextBox 10">
            <a:extLst>
              <a:ext uri="{FF2B5EF4-FFF2-40B4-BE49-F238E27FC236}">
                <a16:creationId xmlns:a16="http://schemas.microsoft.com/office/drawing/2014/main" id="{4AD27A10-E2D5-57C7-CD60-12A881AD9507}"/>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historic buildings are still standing today?</a:t>
            </a:r>
          </a:p>
        </p:txBody>
      </p:sp>
      <p:grpSp>
        <p:nvGrpSpPr>
          <p:cNvPr id="12" name="Group 11" descr="A modern day colour photograph of All Saint's Church. ">
            <a:extLst>
              <a:ext uri="{FF2B5EF4-FFF2-40B4-BE49-F238E27FC236}">
                <a16:creationId xmlns:a16="http://schemas.microsoft.com/office/drawing/2014/main" id="{BAA1E60B-F2B6-F4B9-770B-18CD03CE0034}"/>
              </a:ext>
            </a:extLst>
          </p:cNvPr>
          <p:cNvGrpSpPr/>
          <p:nvPr/>
        </p:nvGrpSpPr>
        <p:grpSpPr>
          <a:xfrm>
            <a:off x="1234113" y="609854"/>
            <a:ext cx="4871314" cy="3194585"/>
            <a:chOff x="1234113" y="609854"/>
            <a:chExt cx="4871314" cy="3194585"/>
          </a:xfrm>
        </p:grpSpPr>
        <p:pic>
          <p:nvPicPr>
            <p:cNvPr id="5" name="Picture 4" descr="A stone building with a clock tower&#10;&#10;Description automatically generated">
              <a:extLst>
                <a:ext uri="{FF2B5EF4-FFF2-40B4-BE49-F238E27FC236}">
                  <a16:creationId xmlns:a16="http://schemas.microsoft.com/office/drawing/2014/main" id="{CE235D51-99D9-F6FF-0929-898500FFA6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90674" y="685125"/>
              <a:ext cx="4814753" cy="3119314"/>
            </a:xfrm>
            <a:prstGeom prst="rect">
              <a:avLst/>
            </a:prstGeom>
            <a:ln w="19050">
              <a:solidFill>
                <a:schemeClr val="tx1"/>
              </a:solidFill>
            </a:ln>
          </p:spPr>
        </p:pic>
        <p:sp>
          <p:nvSpPr>
            <p:cNvPr id="7" name="TextBox 6">
              <a:extLst>
                <a:ext uri="{FF2B5EF4-FFF2-40B4-BE49-F238E27FC236}">
                  <a16:creationId xmlns:a16="http://schemas.microsoft.com/office/drawing/2014/main" id="{B53F354E-F871-3A44-9E82-176EEACCB7A9}"/>
                </a:ext>
              </a:extLst>
            </p:cNvPr>
            <p:cNvSpPr txBox="1"/>
            <p:nvPr/>
          </p:nvSpPr>
          <p:spPr>
            <a:xfrm>
              <a:off x="1234113" y="609854"/>
              <a:ext cx="1414819" cy="230832"/>
            </a:xfrm>
            <a:prstGeom prst="rect">
              <a:avLst/>
            </a:prstGeom>
            <a:noFill/>
          </p:spPr>
          <p:txBody>
            <a:bodyPr wrap="square">
              <a:spAutoFit/>
            </a:bodyPr>
            <a:lstStyle/>
            <a:p>
              <a:pPr>
                <a:lnSpc>
                  <a:spcPct val="150000"/>
                </a:lnSpc>
              </a:pPr>
              <a:r>
                <a:rPr lang="en-GB" sz="800" dirty="0">
                  <a:solidFill>
                    <a:schemeClr val="accent1">
                      <a:lumMod val="20000"/>
                      <a:lumOff val="80000"/>
                    </a:schemeClr>
                  </a:solidFill>
                  <a:latin typeface="Nunito" panose="02000503000000000000" pitchFamily="2" charset="77"/>
                </a:rPr>
                <a:t>© Maidstone All Saints</a:t>
              </a:r>
            </a:p>
          </p:txBody>
        </p:sp>
      </p:grpSp>
      <p:sp>
        <p:nvSpPr>
          <p:cNvPr id="8" name="TextBox 7">
            <a:extLst>
              <a:ext uri="{FF2B5EF4-FFF2-40B4-BE49-F238E27FC236}">
                <a16:creationId xmlns:a16="http://schemas.microsoft.com/office/drawing/2014/main" id="{8C1C7F2D-C543-90B9-82D5-1BE61B86118F}"/>
              </a:ext>
            </a:extLst>
          </p:cNvPr>
          <p:cNvSpPr txBox="1"/>
          <p:nvPr/>
        </p:nvSpPr>
        <p:spPr>
          <a:xfrm>
            <a:off x="711085" y="4040996"/>
            <a:ext cx="6425005"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All Saints Church has a rich history dating back to 1395. </a:t>
            </a:r>
          </a:p>
        </p:txBody>
      </p:sp>
      <p:sp>
        <p:nvSpPr>
          <p:cNvPr id="15" name="TextBox 14">
            <a:extLst>
              <a:ext uri="{FF2B5EF4-FFF2-40B4-BE49-F238E27FC236}">
                <a16:creationId xmlns:a16="http://schemas.microsoft.com/office/drawing/2014/main" id="{8AEC5B14-C54E-FFDA-B38C-FDD027A95E79}"/>
              </a:ext>
            </a:extLst>
          </p:cNvPr>
          <p:cNvSpPr txBox="1"/>
          <p:nvPr/>
        </p:nvSpPr>
        <p:spPr>
          <a:xfrm>
            <a:off x="711085" y="4716720"/>
            <a:ext cx="6317244" cy="382092"/>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church originally had a 172-foot spire, which was destroyed by lightning in 1731. </a:t>
            </a:r>
          </a:p>
        </p:txBody>
      </p:sp>
      <p:sp>
        <p:nvSpPr>
          <p:cNvPr id="2" name="TextBox 1">
            <a:extLst>
              <a:ext uri="{FF2B5EF4-FFF2-40B4-BE49-F238E27FC236}">
                <a16:creationId xmlns:a16="http://schemas.microsoft.com/office/drawing/2014/main" id="{08EEDFE1-AEC3-A55C-D9D1-E36E83934314}"/>
              </a:ext>
            </a:extLst>
          </p:cNvPr>
          <p:cNvSpPr txBox="1"/>
          <p:nvPr/>
        </p:nvSpPr>
        <p:spPr>
          <a:xfrm>
            <a:off x="711085" y="5341845"/>
            <a:ext cx="6057360"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Next to the church, a college was built for 24 chaplains, who held daily services. </a:t>
            </a:r>
          </a:p>
        </p:txBody>
      </p:sp>
      <p:sp>
        <p:nvSpPr>
          <p:cNvPr id="4" name="TextBox 3">
            <a:extLst>
              <a:ext uri="{FF2B5EF4-FFF2-40B4-BE49-F238E27FC236}">
                <a16:creationId xmlns:a16="http://schemas.microsoft.com/office/drawing/2014/main" id="{9158BEFF-E144-BFD7-C2AC-F700905AFEE7}"/>
              </a:ext>
            </a:extLst>
          </p:cNvPr>
          <p:cNvSpPr txBox="1"/>
          <p:nvPr/>
        </p:nvSpPr>
        <p:spPr>
          <a:xfrm>
            <a:off x="7382111" y="1034291"/>
            <a:ext cx="3653442" cy="70525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Master’s Tower was originally the main entrance gateway to the College from the river.</a:t>
            </a:r>
          </a:p>
        </p:txBody>
      </p:sp>
      <p:grpSp>
        <p:nvGrpSpPr>
          <p:cNvPr id="10" name="Group 9" descr="A modern day colour photograph of The Master's Tower, a large stone structure. ">
            <a:extLst>
              <a:ext uri="{FF2B5EF4-FFF2-40B4-BE49-F238E27FC236}">
                <a16:creationId xmlns:a16="http://schemas.microsoft.com/office/drawing/2014/main" id="{ECBAE0AD-3568-9665-423B-72999D1673E6}"/>
              </a:ext>
            </a:extLst>
          </p:cNvPr>
          <p:cNvGrpSpPr/>
          <p:nvPr/>
        </p:nvGrpSpPr>
        <p:grpSpPr>
          <a:xfrm>
            <a:off x="7457251" y="2138793"/>
            <a:ext cx="3162559" cy="4012471"/>
            <a:chOff x="7457251" y="2138793"/>
            <a:chExt cx="3162559" cy="4012471"/>
          </a:xfrm>
        </p:grpSpPr>
        <p:pic>
          <p:nvPicPr>
            <p:cNvPr id="6" name="Picture 5" descr="User submitted image">
              <a:extLst>
                <a:ext uri="{FF2B5EF4-FFF2-40B4-BE49-F238E27FC236}">
                  <a16:creationId xmlns:a16="http://schemas.microsoft.com/office/drawing/2014/main" id="{276B2777-11C8-44EE-348B-5A0D58D12000}"/>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7514867" y="2211143"/>
              <a:ext cx="3104943" cy="3940121"/>
            </a:xfrm>
            <a:prstGeom prst="rect">
              <a:avLst/>
            </a:prstGeom>
            <a:noFill/>
            <a:ln w="19050">
              <a:solidFill>
                <a:schemeClr val="tx1"/>
              </a:solidFill>
            </a:ln>
          </p:spPr>
        </p:pic>
        <p:sp>
          <p:nvSpPr>
            <p:cNvPr id="9" name="TextBox 8">
              <a:extLst>
                <a:ext uri="{FF2B5EF4-FFF2-40B4-BE49-F238E27FC236}">
                  <a16:creationId xmlns:a16="http://schemas.microsoft.com/office/drawing/2014/main" id="{B94E01B7-7717-F457-62F4-E1344AAD8293}"/>
                </a:ext>
              </a:extLst>
            </p:cNvPr>
            <p:cNvSpPr txBox="1"/>
            <p:nvPr/>
          </p:nvSpPr>
          <p:spPr>
            <a:xfrm>
              <a:off x="7457251" y="2138793"/>
              <a:ext cx="1414819" cy="230832"/>
            </a:xfrm>
            <a:prstGeom prst="rect">
              <a:avLst/>
            </a:prstGeom>
            <a:noFill/>
          </p:spPr>
          <p:txBody>
            <a:bodyPr wrap="square">
              <a:spAutoFit/>
            </a:bodyPr>
            <a:lstStyle/>
            <a:p>
              <a:pPr>
                <a:lnSpc>
                  <a:spcPct val="150000"/>
                </a:lnSpc>
              </a:pPr>
              <a:r>
                <a:rPr lang="en-GB" sz="800" dirty="0">
                  <a:solidFill>
                    <a:schemeClr val="accent1">
                      <a:lumMod val="40000"/>
                      <a:lumOff val="60000"/>
                    </a:schemeClr>
                  </a:solidFill>
                  <a:latin typeface="Nunito" panose="02000503000000000000" pitchFamily="2" charset="77"/>
                </a:rPr>
                <a:t>© Historic England</a:t>
              </a:r>
            </a:p>
          </p:txBody>
        </p:sp>
      </p:grpSp>
      <p:pic>
        <p:nvPicPr>
          <p:cNvPr id="14" name="Picture 13">
            <a:extLst>
              <a:ext uri="{FF2B5EF4-FFF2-40B4-BE49-F238E27FC236}">
                <a16:creationId xmlns:a16="http://schemas.microsoft.com/office/drawing/2014/main" id="{8F4DB0AC-85CA-DE69-A0FA-68389BB9C36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7999" y="5528732"/>
            <a:ext cx="1523999" cy="1327825"/>
          </a:xfrm>
          <a:prstGeom prst="rect">
            <a:avLst/>
          </a:prstGeom>
        </p:spPr>
      </p:pic>
    </p:spTree>
    <p:extLst>
      <p:ext uri="{BB962C8B-B14F-4D97-AF65-F5344CB8AC3E}">
        <p14:creationId xmlns:p14="http://schemas.microsoft.com/office/powerpoint/2010/main" val="260086539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0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50000">
                                          <p:cBhvr additive="base">
                                            <p:cTn id="7"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par>
                              <p:cTn id="21" fill="hold">
                                <p:stCondLst>
                                  <p:cond delay="2000"/>
                                </p:stCondLst>
                                <p:childTnLst>
                                  <p:par>
                                    <p:cTn id="22" presetID="2" presetClass="entr" presetSubtype="2" fill="hold" nodeType="afterEffect" p14:presetBounceEnd="50000">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14:bounceEnd="50000">
                                          <p:cBhvr additive="base">
                                            <p:cTn id="24" dur="5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25" dur="500" fill="hold"/>
                                            <p:tgtEl>
                                              <p:spTgt spid="10"/>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P spid="2"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1+#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P spid="2" grpId="0"/>
          <p:bldP spid="4" grpId="0"/>
        </p:bldLst>
      </p:timing>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573</TotalTime>
  <Words>1896</Words>
  <Application>Microsoft Office PowerPoint</Application>
  <PresentationFormat>Widescreen</PresentationFormat>
  <Paragraphs>202</Paragraphs>
  <Slides>24</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Nunito</vt:lpstr>
      <vt:lpstr>Arial</vt:lpstr>
      <vt:lpstr>Superclarendon Rg</vt:lpstr>
      <vt:lpstr>Calibri</vt:lpstr>
      <vt:lpstr>Aptos</vt:lpstr>
      <vt:lpstr>Linkpen 17a Print</vt:lpstr>
      <vt:lpstr>Calibri Light</vt:lpstr>
      <vt:lpstr>Office Theme</vt:lpstr>
      <vt:lpstr>The Growth of Maidstone</vt:lpstr>
      <vt:lpstr>What can buildings teach  us about Maidstone’s past?</vt:lpstr>
      <vt:lpstr>Norman Maidstone </vt:lpstr>
      <vt:lpstr>Medieval Maidstone</vt:lpstr>
      <vt:lpstr>Maidstone Tradespeople</vt:lpstr>
      <vt:lpstr>A Key Market Town</vt:lpstr>
      <vt:lpstr>Medieval buildings</vt:lpstr>
      <vt:lpstr>The guild of Corpus Christi </vt:lpstr>
      <vt:lpstr>All Saints Church</vt:lpstr>
      <vt:lpstr>The Tudor Period</vt:lpstr>
      <vt:lpstr>Boxley Abbey</vt:lpstr>
      <vt:lpstr>The old Archbishop’s Palace</vt:lpstr>
      <vt:lpstr>Maidstone Grammar School </vt:lpstr>
      <vt:lpstr>Sir Thomas Wyatt</vt:lpstr>
      <vt:lpstr>Protestant Refugees </vt:lpstr>
      <vt:lpstr>Tudor buildings</vt:lpstr>
      <vt:lpstr>The Stuart Period</vt:lpstr>
      <vt:lpstr>Maidstone’s continued growth</vt:lpstr>
      <vt:lpstr>The English Civil War</vt:lpstr>
      <vt:lpstr>The Battle of Maidstone</vt:lpstr>
      <vt:lpstr>The Battle of Maidstone Part 2</vt:lpstr>
      <vt:lpstr>Charles II</vt:lpstr>
      <vt:lpstr>Oast Houses</vt:lpstr>
      <vt:lpstr>Stuart buildings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45</cp:revision>
  <dcterms:created xsi:type="dcterms:W3CDTF">2022-12-09T08:02:53Z</dcterms:created>
  <dcterms:modified xsi:type="dcterms:W3CDTF">2025-01-06T11:48:59Z</dcterms:modified>
</cp:coreProperties>
</file>