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9" r:id="rId3"/>
    <p:sldId id="257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</p:sldIdLst>
  <p:sldSz cx="12192000" cy="6858000"/>
  <p:notesSz cx="6858000" cy="9144000"/>
  <p:embeddedFontLst>
    <p:embeddedFont>
      <p:font typeface="Superclarendon Rg" panose="02060605060000020003" pitchFamily="18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721"/>
    <a:srgbClr val="98ACC7"/>
    <a:srgbClr val="B5CEEE"/>
    <a:srgbClr val="BBC0C6"/>
    <a:srgbClr val="F49734"/>
    <a:srgbClr val="B65379"/>
    <a:srgbClr val="F6A548"/>
    <a:srgbClr val="79B963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B55773-F4A8-4277-91EF-250772D1660B}" v="2" dt="2025-01-06T11:23:17.2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6327"/>
  </p:normalViewPr>
  <p:slideViewPr>
    <p:cSldViewPr snapToGrid="0">
      <p:cViewPr varScale="1">
        <p:scale>
          <a:sx n="100" d="100"/>
          <a:sy n="100" d="100"/>
        </p:scale>
        <p:origin x="27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6EB55773-F4A8-4277-91EF-250772D1660B}"/>
    <pc:docChg chg="custSel modSld">
      <pc:chgData name="McHarg, Catherine" userId="88b8f76c-9ae3-4745-88eb-fe0667a22af5" providerId="ADAL" clId="{6EB55773-F4A8-4277-91EF-250772D1660B}" dt="2025-01-06T11:34:06.396" v="12" actId="1076"/>
      <pc:docMkLst>
        <pc:docMk/>
      </pc:docMkLst>
      <pc:sldChg chg="modSp mod">
        <pc:chgData name="McHarg, Catherine" userId="88b8f76c-9ae3-4745-88eb-fe0667a22af5" providerId="ADAL" clId="{6EB55773-F4A8-4277-91EF-250772D1660B}" dt="2025-01-06T11:34:06.396" v="12" actId="1076"/>
        <pc:sldMkLst>
          <pc:docMk/>
          <pc:sldMk cId="290133999" sldId="260"/>
        </pc:sldMkLst>
        <pc:grpChg chg="mod">
          <ac:chgData name="McHarg, Catherine" userId="88b8f76c-9ae3-4745-88eb-fe0667a22af5" providerId="ADAL" clId="{6EB55773-F4A8-4277-91EF-250772D1660B}" dt="2025-01-06T11:34:06.396" v="12" actId="1076"/>
          <ac:grpSpMkLst>
            <pc:docMk/>
            <pc:sldMk cId="290133999" sldId="260"/>
            <ac:grpSpMk id="28" creationId="{484A71FF-613B-3B4E-26A1-A71C76606AD3}"/>
          </ac:grpSpMkLst>
        </pc:grpChg>
      </pc:sldChg>
      <pc:sldChg chg="modSp mod modAnim">
        <pc:chgData name="McHarg, Catherine" userId="88b8f76c-9ae3-4745-88eb-fe0667a22af5" providerId="ADAL" clId="{6EB55773-F4A8-4277-91EF-250772D1660B}" dt="2025-01-06T11:23:24.967" v="11" actId="14100"/>
        <pc:sldMkLst>
          <pc:docMk/>
          <pc:sldMk cId="1920314718" sldId="264"/>
        </pc:sldMkLst>
        <pc:spChg chg="mod">
          <ac:chgData name="McHarg, Catherine" userId="88b8f76c-9ae3-4745-88eb-fe0667a22af5" providerId="ADAL" clId="{6EB55773-F4A8-4277-91EF-250772D1660B}" dt="2025-01-06T11:22:00.646" v="4" actId="1076"/>
          <ac:spMkLst>
            <pc:docMk/>
            <pc:sldMk cId="1920314718" sldId="264"/>
            <ac:spMk id="8" creationId="{31A4DA2B-9B84-ADC0-1CDE-563AC579526E}"/>
          </ac:spMkLst>
        </pc:spChg>
        <pc:spChg chg="mod">
          <ac:chgData name="McHarg, Catherine" userId="88b8f76c-9ae3-4745-88eb-fe0667a22af5" providerId="ADAL" clId="{6EB55773-F4A8-4277-91EF-250772D1660B}" dt="2025-01-06T11:23:24.967" v="11" actId="14100"/>
          <ac:spMkLst>
            <pc:docMk/>
            <pc:sldMk cId="1920314718" sldId="264"/>
            <ac:spMk id="23" creationId="{51ED613B-1F90-C00B-D5C9-955172D74185}"/>
          </ac:spMkLst>
        </pc:spChg>
        <pc:grpChg chg="mod">
          <ac:chgData name="McHarg, Catherine" userId="88b8f76c-9ae3-4745-88eb-fe0667a22af5" providerId="ADAL" clId="{6EB55773-F4A8-4277-91EF-250772D1660B}" dt="2025-01-06T11:22:41.333" v="6" actId="1076"/>
          <ac:grpSpMkLst>
            <pc:docMk/>
            <pc:sldMk cId="1920314718" sldId="264"/>
            <ac:grpSpMk id="17" creationId="{9DEBE3AF-126D-3966-23A5-3D4B4D373960}"/>
          </ac:grpSpMkLst>
        </pc:grpChg>
      </pc:sldChg>
      <pc:sldChg chg="modSp mod">
        <pc:chgData name="McHarg, Catherine" userId="88b8f76c-9ae3-4745-88eb-fe0667a22af5" providerId="ADAL" clId="{6EB55773-F4A8-4277-91EF-250772D1660B}" dt="2025-01-06T11:23:11.159" v="9" actId="27636"/>
        <pc:sldMkLst>
          <pc:docMk/>
          <pc:sldMk cId="2271911343" sldId="267"/>
        </pc:sldMkLst>
        <pc:spChg chg="mod">
          <ac:chgData name="McHarg, Catherine" userId="88b8f76c-9ae3-4745-88eb-fe0667a22af5" providerId="ADAL" clId="{6EB55773-F4A8-4277-91EF-250772D1660B}" dt="2025-01-06T11:23:11.159" v="9" actId="27636"/>
          <ac:spMkLst>
            <pc:docMk/>
            <pc:sldMk cId="2271911343" sldId="267"/>
            <ac:spMk id="7" creationId="{C6061961-37F2-96CF-AFB2-B2CDD96C86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909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55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09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06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82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10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373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69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93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200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58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088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em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E32E2B-3DBF-B929-1205-235559B8F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-2201930"/>
            <a:ext cx="9144000" cy="1889710"/>
          </a:xfrm>
        </p:spPr>
        <p:txBody>
          <a:bodyPr/>
          <a:lstStyle/>
          <a:p>
            <a:r>
              <a:rPr lang="en-US" dirty="0"/>
              <a:t>Maidstone from Stone Age to Iron 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5BD8B5-5874-4293-E08C-C99A94CAA81F}"/>
              </a:ext>
            </a:extLst>
          </p:cNvPr>
          <p:cNvSpPr txBox="1"/>
          <p:nvPr/>
        </p:nvSpPr>
        <p:spPr>
          <a:xfrm>
            <a:off x="0" y="185492"/>
            <a:ext cx="12192000" cy="405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750" dirty="0">
                <a:solidFill>
                  <a:schemeClr val="bg1"/>
                </a:solidFill>
                <a:effectLst>
                  <a:glow rad="119471">
                    <a:schemeClr val="tx1">
                      <a:alpha val="41784"/>
                    </a:schemeClr>
                  </a:glow>
                </a:effectLst>
                <a:latin typeface="Superclarendon Rg" panose="02000505080000020003" pitchFamily="2" charset="77"/>
              </a:rPr>
              <a:t>Who were the first people to live in the Maidstone area?</a:t>
            </a:r>
          </a:p>
        </p:txBody>
      </p:sp>
      <p:pic>
        <p:nvPicPr>
          <p:cNvPr id="9" name="Picture 8" descr="Maidstone from Stone Age to Iron Age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397001"/>
            <a:ext cx="12191999" cy="4610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A510D4-B664-BABD-5F47-F442A2CFE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4A935-9378-31DE-D04C-8024AE617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143995"/>
            <a:ext cx="9144000" cy="957429"/>
          </a:xfrm>
        </p:spPr>
        <p:txBody>
          <a:bodyPr/>
          <a:lstStyle/>
          <a:p>
            <a:r>
              <a:rPr lang="en-US" dirty="0"/>
              <a:t>Bronze Age Evidence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ECA35E-567D-5C1B-E0C2-492094B6E84D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do the Bronze Age finds tell us about people living here?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E21553-FF78-7EE7-40D1-3900C6364B8E}"/>
              </a:ext>
            </a:extLst>
          </p:cNvPr>
          <p:cNvSpPr txBox="1">
            <a:spLocks/>
          </p:cNvSpPr>
          <p:nvPr/>
        </p:nvSpPr>
        <p:spPr>
          <a:xfrm>
            <a:off x="416740" y="409364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Bronze Age Evidence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EE52FAF-A2D9-B238-FBBB-09544AB370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83093"/>
            <a:ext cx="1600199" cy="138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121392-65CF-1B54-E961-4D477D7B8FA0}"/>
              </a:ext>
            </a:extLst>
          </p:cNvPr>
          <p:cNvSpPr txBox="1"/>
          <p:nvPr/>
        </p:nvSpPr>
        <p:spPr>
          <a:xfrm>
            <a:off x="416741" y="1218062"/>
            <a:ext cx="6750976" cy="491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As Britain entered the Bronze Age, people began to combine soft tin and copper to create new weapons/tools.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Bronze Age axe heads from this period have been found on Blue Bell Hill and near Sutton Road in Maidstone!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In 2011, the Boughton Malherbe hoard was found near Maidstone, including over 346 artefacts (swords, knives, scabbards, and an axe mould). 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Some of the artefacts were made in France.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The hoard was buried in around 800 BC at the end of the Bronze Age. </a:t>
            </a:r>
          </a:p>
        </p:txBody>
      </p:sp>
      <p:grpSp>
        <p:nvGrpSpPr>
          <p:cNvPr id="10" name="Group 9" descr="The head of a bronze axe.">
            <a:extLst>
              <a:ext uri="{FF2B5EF4-FFF2-40B4-BE49-F238E27FC236}">
                <a16:creationId xmlns:a16="http://schemas.microsoft.com/office/drawing/2014/main" id="{6140C5F3-E0C9-9E41-FC0B-46A504961817}"/>
              </a:ext>
            </a:extLst>
          </p:cNvPr>
          <p:cNvGrpSpPr/>
          <p:nvPr/>
        </p:nvGrpSpPr>
        <p:grpSpPr>
          <a:xfrm>
            <a:off x="7198912" y="1148769"/>
            <a:ext cx="2028255" cy="4189488"/>
            <a:chOff x="7167717" y="1277838"/>
            <a:chExt cx="2344119" cy="4841926"/>
          </a:xfrm>
        </p:grpSpPr>
        <p:pic>
          <p:nvPicPr>
            <p:cNvPr id="6" name="Picture 5" descr="A close-up of a green vase&#10;&#10;Description automatically generated">
              <a:extLst>
                <a:ext uri="{FF2B5EF4-FFF2-40B4-BE49-F238E27FC236}">
                  <a16:creationId xmlns:a16="http://schemas.microsoft.com/office/drawing/2014/main" id="{8E0930BD-CA82-2F73-88CA-046F8ABBD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7717" y="1277838"/>
              <a:ext cx="2344119" cy="484192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EF07900-8E65-6B05-C808-DB7A7850E626}"/>
                </a:ext>
              </a:extLst>
            </p:cNvPr>
            <p:cNvSpPr txBox="1"/>
            <p:nvPr/>
          </p:nvSpPr>
          <p:spPr>
            <a:xfrm rot="5400000">
              <a:off x="7656550" y="4402267"/>
              <a:ext cx="244641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>
                  <a:solidFill>
                    <a:schemeClr val="bg1"/>
                  </a:solidFill>
                </a:rPr>
                <a:t>© Kent Archaeology</a:t>
              </a:r>
            </a:p>
          </p:txBody>
        </p:sp>
      </p:grpSp>
      <p:sp>
        <p:nvSpPr>
          <p:cNvPr id="13" name="Right Arrow 12" descr="An arrow pointing to the right">
            <a:extLst>
              <a:ext uri="{FF2B5EF4-FFF2-40B4-BE49-F238E27FC236}">
                <a16:creationId xmlns:a16="http://schemas.microsoft.com/office/drawing/2014/main" id="{2FCF7949-786A-49FC-B62F-8AAAE03082B7}"/>
              </a:ext>
            </a:extLst>
          </p:cNvPr>
          <p:cNvSpPr/>
          <p:nvPr/>
        </p:nvSpPr>
        <p:spPr>
          <a:xfrm>
            <a:off x="9114219" y="3378662"/>
            <a:ext cx="545690" cy="415999"/>
          </a:xfrm>
          <a:prstGeom prst="rightArrow">
            <a:avLst/>
          </a:prstGeom>
          <a:solidFill>
            <a:srgbClr val="FAB7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drawing of a bronze axe head as it would have looked attached to a wooden hammer.">
            <a:extLst>
              <a:ext uri="{FF2B5EF4-FFF2-40B4-BE49-F238E27FC236}">
                <a16:creationId xmlns:a16="http://schemas.microsoft.com/office/drawing/2014/main" id="{633D3DAA-1D92-F13B-3D74-55E6332F77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3044" y="1969646"/>
            <a:ext cx="2317511" cy="291870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C7C5A1-81F9-B46C-4A65-E15EEBCE6947}"/>
              </a:ext>
            </a:extLst>
          </p:cNvPr>
          <p:cNvSpPr txBox="1"/>
          <p:nvPr/>
        </p:nvSpPr>
        <p:spPr>
          <a:xfrm>
            <a:off x="7350519" y="5376493"/>
            <a:ext cx="44000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FAB721"/>
                </a:solidFill>
                <a:latin typeface="Superclarendon Rg" panose="02000505080000020003" pitchFamily="2" charset="77"/>
              </a:rPr>
              <a:t>What do the Bronze Age finds tell us about people living here?</a:t>
            </a:r>
          </a:p>
        </p:txBody>
      </p:sp>
    </p:spTree>
    <p:extLst>
      <p:ext uri="{BB962C8B-B14F-4D97-AF65-F5344CB8AC3E}">
        <p14:creationId xmlns:p14="http://schemas.microsoft.com/office/powerpoint/2010/main" val="3490456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  <p:bldP spid="13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CEAF0B-F710-9B70-CCF8-6B14248A9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1D46F9-17D8-7A38-DC71-3CB3AC60E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140495"/>
            <a:ext cx="9144000" cy="976625"/>
          </a:xfrm>
        </p:spPr>
        <p:txBody>
          <a:bodyPr/>
          <a:lstStyle/>
          <a:p>
            <a:r>
              <a:rPr lang="en-US" dirty="0"/>
              <a:t>Trade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0C71A5-0702-CE05-A4E8-7F596E3EC62D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do the Bronze Age finds tell us about people living here?</a:t>
            </a:r>
          </a:p>
        </p:txBody>
      </p:sp>
      <p:pic>
        <p:nvPicPr>
          <p:cNvPr id="15" name="Picture 14" descr="A map of Northern Europe, Kent is highlighted on the corner of England, and so is maidstone within the boundaries of Kent. France is also highlighted.">
            <a:extLst>
              <a:ext uri="{FF2B5EF4-FFF2-40B4-BE49-F238E27FC236}">
                <a16:creationId xmlns:a16="http://schemas.microsoft.com/office/drawing/2014/main" id="{B156E935-9674-A1DF-D199-32E1EAD9AA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32" y="434583"/>
            <a:ext cx="6867567" cy="54042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5ACD6A-A3B7-18E0-B87B-31D5EFDEDCA7}"/>
              </a:ext>
            </a:extLst>
          </p:cNvPr>
          <p:cNvSpPr txBox="1"/>
          <p:nvPr/>
        </p:nvSpPr>
        <p:spPr>
          <a:xfrm>
            <a:off x="7846697" y="641738"/>
            <a:ext cx="359600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FAB721"/>
                </a:solidFill>
                <a:latin typeface="Superclarendon Rg" panose="02000505080000020003" pitchFamily="2" charset="77"/>
              </a:rPr>
              <a:t>What does this find tell us about trade and transport in the Bronze Age?</a:t>
            </a:r>
          </a:p>
        </p:txBody>
      </p:sp>
      <p:pic>
        <p:nvPicPr>
          <p:cNvPr id="6" name="Picture 5" descr="A cartoon of a man with a hat and glasses on.">
            <a:extLst>
              <a:ext uri="{FF2B5EF4-FFF2-40B4-BE49-F238E27FC236}">
                <a16:creationId xmlns:a16="http://schemas.microsoft.com/office/drawing/2014/main" id="{F684D809-98D8-C703-938B-782FCDA98D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70" y="4060701"/>
            <a:ext cx="2071850" cy="4311122"/>
          </a:xfrm>
          <a:prstGeom prst="rect">
            <a:avLst/>
          </a:prstGeom>
        </p:spPr>
      </p:pic>
      <p:sp>
        <p:nvSpPr>
          <p:cNvPr id="9" name="Rectangular Callout 8">
            <a:extLst>
              <a:ext uri="{FF2B5EF4-FFF2-40B4-BE49-F238E27FC236}">
                <a16:creationId xmlns:a16="http://schemas.microsoft.com/office/drawing/2014/main" id="{4FC27E79-6B8C-4E9A-E925-C87976422802}"/>
              </a:ext>
            </a:extLst>
          </p:cNvPr>
          <p:cNvSpPr/>
          <p:nvPr/>
        </p:nvSpPr>
        <p:spPr>
          <a:xfrm>
            <a:off x="7775491" y="3280837"/>
            <a:ext cx="3823257" cy="1762432"/>
          </a:xfrm>
          <a:prstGeom prst="wedgeRectCallout">
            <a:avLst>
              <a:gd name="adj1" fmla="val -66435"/>
              <a:gd name="adj2" fmla="val 4089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Linkpen 17a Print" panose="03050602060000000000" pitchFamily="66" charset="77"/>
              </a:rPr>
              <a:t>As some of the items came from France, this tells us that trade and cultural exchanges were important.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3623CC-FF3B-5033-243F-8BF050D90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93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B17FFB-2081-7372-67EC-47A4BE1A1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E5774E-D85C-2C80-C807-44990E378A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050698"/>
            <a:ext cx="9144000" cy="884384"/>
          </a:xfrm>
        </p:spPr>
        <p:txBody>
          <a:bodyPr>
            <a:normAutofit fontScale="90000"/>
          </a:bodyPr>
          <a:lstStyle/>
          <a:p>
            <a:r>
              <a:rPr lang="en-US" dirty="0"/>
              <a:t>Iron Age Evidence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CC4499-BDF7-704E-39CE-EC01325FDE96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Was the Iron Age just about iron?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061961-37F2-96CF-AFB2-B2CDD96C8643}"/>
              </a:ext>
            </a:extLst>
          </p:cNvPr>
          <p:cNvSpPr txBox="1">
            <a:spLocks/>
          </p:cNvSpPr>
          <p:nvPr/>
        </p:nvSpPr>
        <p:spPr>
          <a:xfrm>
            <a:off x="494268" y="467745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Iron Age Evidence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9F648A9-22F9-5F03-3D98-7539806E6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83093"/>
            <a:ext cx="1600199" cy="138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9BE8F9-BF88-C64C-C03A-98E2D76A2702}"/>
              </a:ext>
            </a:extLst>
          </p:cNvPr>
          <p:cNvSpPr txBox="1"/>
          <p:nvPr/>
        </p:nvSpPr>
        <p:spPr>
          <a:xfrm>
            <a:off x="494268" y="1353847"/>
            <a:ext cx="742561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Local deposits of </a:t>
            </a:r>
            <a:r>
              <a:rPr lang="en-GB" sz="1600" b="1" dirty="0">
                <a:latin typeface="Linkpen 17a Print" panose="03050602060000000000" pitchFamily="66" charset="77"/>
              </a:rPr>
              <a:t>iron stone </a:t>
            </a:r>
            <a:r>
              <a:rPr lang="en-GB" sz="1600" dirty="0">
                <a:latin typeface="Linkpen 17a Print" panose="03050602060000000000" pitchFamily="66" charset="77"/>
              </a:rPr>
              <a:t>may have provided raw material for </a:t>
            </a:r>
            <a:r>
              <a:rPr lang="en-GB" sz="1600" b="1" dirty="0">
                <a:latin typeface="Linkpen 17a Print" panose="03050602060000000000" pitchFamily="66" charset="77"/>
              </a:rPr>
              <a:t>iron tools and weapons </a:t>
            </a:r>
            <a:r>
              <a:rPr lang="en-GB" sz="1600" dirty="0">
                <a:latin typeface="Linkpen 17a Print" panose="03050602060000000000" pitchFamily="66" charset="77"/>
              </a:rPr>
              <a:t>found in the Maidstone area. The majority of remains are pottery fragments, but a stone quern (used for grinding grain) has also been found.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4165A6-45EF-F3CC-5B93-54D6E291A450}"/>
              </a:ext>
            </a:extLst>
          </p:cNvPr>
          <p:cNvSpPr txBox="1"/>
          <p:nvPr/>
        </p:nvSpPr>
        <p:spPr>
          <a:xfrm>
            <a:off x="494268" y="3083138"/>
            <a:ext cx="2999390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An Iron Age cemetery at Aylesford was excavated in 1886 and </a:t>
            </a:r>
            <a:r>
              <a:rPr lang="en-GB" sz="1600" b="1" dirty="0">
                <a:latin typeface="Linkpen 17a Print" panose="03050602060000000000" pitchFamily="66" charset="77"/>
              </a:rPr>
              <a:t>a bronze jug, pan and ‘bucket’ </a:t>
            </a:r>
            <a:r>
              <a:rPr lang="en-GB" sz="1600" dirty="0">
                <a:latin typeface="Linkpen 17a Print" panose="03050602060000000000" pitchFamily="66" charset="77"/>
              </a:rPr>
              <a:t>with handles in the form of a human face from a cremation burial were uncovered. </a:t>
            </a:r>
          </a:p>
        </p:txBody>
      </p:sp>
      <p:pic>
        <p:nvPicPr>
          <p:cNvPr id="10" name="Picture 9" descr="A drawing of an Iron Age woman with her hair in plaits and a brown dress.">
            <a:extLst>
              <a:ext uri="{FF2B5EF4-FFF2-40B4-BE49-F238E27FC236}">
                <a16:creationId xmlns:a16="http://schemas.microsoft.com/office/drawing/2014/main" id="{54D19C16-FC1C-0D73-EE32-C3CC19ADCF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3403" y="2898425"/>
            <a:ext cx="2297821" cy="5211456"/>
          </a:xfrm>
          <a:prstGeom prst="rect">
            <a:avLst/>
          </a:prstGeom>
        </p:spPr>
      </p:pic>
      <p:pic>
        <p:nvPicPr>
          <p:cNvPr id="9" name="Picture 8" descr="A bronze jug, pan, and bucket, all green from exposure to oxygen through the ages.">
            <a:extLst>
              <a:ext uri="{FF2B5EF4-FFF2-40B4-BE49-F238E27FC236}">
                <a16:creationId xmlns:a16="http://schemas.microsoft.com/office/drawing/2014/main" id="{75F9DC89-91C1-499F-7C86-5086E0CDA38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1431" y="789429"/>
            <a:ext cx="6563585" cy="4861613"/>
          </a:xfrm>
          <a:prstGeom prst="rect">
            <a:avLst/>
          </a:prstGeom>
        </p:spPr>
      </p:pic>
      <p:grpSp>
        <p:nvGrpSpPr>
          <p:cNvPr id="12" name="Group 11" descr="Did You Know?&#10;Exposure to oxygen turns some metals green. &#10;">
            <a:extLst>
              <a:ext uri="{FF2B5EF4-FFF2-40B4-BE49-F238E27FC236}">
                <a16:creationId xmlns:a16="http://schemas.microsoft.com/office/drawing/2014/main" id="{2603DAFC-0884-0D4C-E359-C34651620959}"/>
              </a:ext>
            </a:extLst>
          </p:cNvPr>
          <p:cNvGrpSpPr/>
          <p:nvPr/>
        </p:nvGrpSpPr>
        <p:grpSpPr>
          <a:xfrm>
            <a:off x="5380809" y="4145497"/>
            <a:ext cx="2442766" cy="2244758"/>
            <a:chOff x="4941883" y="3815371"/>
            <a:chExt cx="2442766" cy="22447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0060B3E-3D15-2B3C-9434-D33A7CDA43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941883" y="3815371"/>
              <a:ext cx="2442765" cy="2244758"/>
            </a:xfrm>
            <a:prstGeom prst="rect">
              <a:avLst/>
            </a:prstGeom>
            <a:solidFill>
              <a:srgbClr val="FAB72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3F85CFE-E93C-6702-C0EF-F7059F7D7ABC}"/>
                </a:ext>
              </a:extLst>
            </p:cNvPr>
            <p:cNvSpPr txBox="1"/>
            <p:nvPr/>
          </p:nvSpPr>
          <p:spPr>
            <a:xfrm>
              <a:off x="5020645" y="4797588"/>
              <a:ext cx="2297821" cy="1102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Exposure to oxygen turns some metals green.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A5A14CD-7C55-88B1-385A-B374FDBCB464}"/>
                </a:ext>
              </a:extLst>
            </p:cNvPr>
            <p:cNvSpPr txBox="1"/>
            <p:nvPr/>
          </p:nvSpPr>
          <p:spPr>
            <a:xfrm>
              <a:off x="4941883" y="3888418"/>
              <a:ext cx="244276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800" dirty="0">
                  <a:latin typeface="Superclarendon Rg" panose="02000505080000020003" pitchFamily="2" charset="77"/>
                </a:rPr>
                <a:t>Did You Know?</a:t>
              </a:r>
            </a:p>
          </p:txBody>
        </p:sp>
      </p:grpSp>
      <p:grpSp>
        <p:nvGrpSpPr>
          <p:cNvPr id="5" name="Group 4" descr="These artefacts are now in the British Museum.&#10;">
            <a:extLst>
              <a:ext uri="{FF2B5EF4-FFF2-40B4-BE49-F238E27FC236}">
                <a16:creationId xmlns:a16="http://schemas.microsoft.com/office/drawing/2014/main" id="{CF514B69-ACAE-854C-FB6C-9B9774987F16}"/>
              </a:ext>
            </a:extLst>
          </p:cNvPr>
          <p:cNvGrpSpPr/>
          <p:nvPr/>
        </p:nvGrpSpPr>
        <p:grpSpPr>
          <a:xfrm>
            <a:off x="8068960" y="5668461"/>
            <a:ext cx="3686057" cy="800219"/>
            <a:chOff x="5121850" y="2417403"/>
            <a:chExt cx="3686057" cy="80021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813D786-F4C4-D5BD-56D1-7D52658F2E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071153" y="2510827"/>
              <a:ext cx="350267" cy="248874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D7A27F5-B8D7-2A45-5779-FB0C5B7EEEBB}"/>
                </a:ext>
              </a:extLst>
            </p:cNvPr>
            <p:cNvSpPr txBox="1"/>
            <p:nvPr/>
          </p:nvSpPr>
          <p:spPr>
            <a:xfrm>
              <a:off x="5276103" y="2417403"/>
              <a:ext cx="353180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These artefacts are now in the British Museum.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1911343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build="allAtOnce"/>
          <p:bldP spid="17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build="allAtOnce"/>
          <p:bldP spid="17" grpId="0" build="allAtOnce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6D0E3A-4DF5-5C1F-3D71-CBABDA97A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B3039-39D2-EBAB-A2AB-DAEB394D8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111992"/>
            <a:ext cx="9144000" cy="916665"/>
          </a:xfrm>
        </p:spPr>
        <p:txBody>
          <a:bodyPr/>
          <a:lstStyle/>
          <a:p>
            <a:r>
              <a:rPr lang="en-US" dirty="0"/>
              <a:t>End</a:t>
            </a:r>
            <a:r>
              <a:rPr lang="en-US" baseline="0" dirty="0"/>
              <a:t> of the ‘Ages’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9ABA2A-AC54-081F-58C8-03849789FF07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Iron Age?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0A34BB-458D-464B-0F09-554C277F397D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End of the ‘Ages’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AA6B1-554F-78F2-7CF3-BEFC6AAB1D45}"/>
              </a:ext>
            </a:extLst>
          </p:cNvPr>
          <p:cNvSpPr txBox="1"/>
          <p:nvPr/>
        </p:nvSpPr>
        <p:spPr>
          <a:xfrm>
            <a:off x="494269" y="1285103"/>
            <a:ext cx="5921279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By the end of the Iron Age, people moved around less and small settlements began to form.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Groups of these settlements would be led by local leaders - sometimes declaring themselves as kings or queens of their tribes, such as </a:t>
            </a:r>
            <a:r>
              <a:rPr lang="en-GB" sz="1600" dirty="0" err="1">
                <a:latin typeface="Linkpen 17a Print" panose="03050602060000000000" pitchFamily="66" charset="77"/>
              </a:rPr>
              <a:t>Dubnovellaunos</a:t>
            </a:r>
            <a:r>
              <a:rPr lang="en-GB" sz="1600" dirty="0">
                <a:latin typeface="Linkpen 17a Print" panose="03050602060000000000" pitchFamily="66" charset="77"/>
              </a:rPr>
              <a:t>, who declared himself the King of Kent.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These tribes occupied the areas in and around Kent, but by the start of the 1st Century, a great change swept over Britain.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5348770-A1AE-E622-9079-35E62D918F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58993"/>
            <a:ext cx="1600199" cy="1382858"/>
          </a:xfrm>
          <a:prstGeom prst="rect">
            <a:avLst/>
          </a:prstGeom>
        </p:spPr>
      </p:pic>
      <p:pic>
        <p:nvPicPr>
          <p:cNvPr id="6" name="Picture 5" descr="A map of the uk and Ireland showing the Iron Age tribes and their boundaries.">
            <a:extLst>
              <a:ext uri="{FF2B5EF4-FFF2-40B4-BE49-F238E27FC236}">
                <a16:creationId xmlns:a16="http://schemas.microsoft.com/office/drawing/2014/main" id="{23AF01DE-34F5-6119-A642-001D4B7F4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2529" y="390255"/>
            <a:ext cx="4934923" cy="616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6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6A85A6-C485-5A72-4CC8-29F2BC02A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546096"/>
            <a:ext cx="9144000" cy="1195131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  <p:grpSp>
        <p:nvGrpSpPr>
          <p:cNvPr id="14" name="Group 13" descr="What evidence is there that people lived there in the Palaeolithic era?&#10;">
            <a:extLst>
              <a:ext uri="{FF2B5EF4-FFF2-40B4-BE49-F238E27FC236}">
                <a16:creationId xmlns:a16="http://schemas.microsoft.com/office/drawing/2014/main" id="{3C43F312-02CC-27A8-DFE8-1D77AC34AEA0}"/>
              </a:ext>
            </a:extLst>
          </p:cNvPr>
          <p:cNvGrpSpPr/>
          <p:nvPr/>
        </p:nvGrpSpPr>
        <p:grpSpPr>
          <a:xfrm>
            <a:off x="518175" y="454349"/>
            <a:ext cx="5498354" cy="2123658"/>
            <a:chOff x="518175" y="454349"/>
            <a:chExt cx="5498354" cy="212365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38704-0898-A9B0-08A6-1E8C55711F12}"/>
                </a:ext>
              </a:extLst>
            </p:cNvPr>
            <p:cNvSpPr/>
            <p:nvPr/>
          </p:nvSpPr>
          <p:spPr>
            <a:xfrm>
              <a:off x="518175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9D932F-C3B1-0326-BE7B-8610BF323246}"/>
                </a:ext>
              </a:extLst>
            </p:cNvPr>
            <p:cNvSpPr txBox="1"/>
            <p:nvPr/>
          </p:nvSpPr>
          <p:spPr>
            <a:xfrm>
              <a:off x="855755" y="846764"/>
              <a:ext cx="4833786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evidence is there that people lived there in the Palaeolithic era?</a:t>
              </a:r>
            </a:p>
          </p:txBody>
        </p:sp>
      </p:grpSp>
      <p:grpSp>
        <p:nvGrpSpPr>
          <p:cNvPr id="17" name="Group 16" descr="What evidence is there that people lived there in the Mesolithic era?&#10;">
            <a:extLst>
              <a:ext uri="{FF2B5EF4-FFF2-40B4-BE49-F238E27FC236}">
                <a16:creationId xmlns:a16="http://schemas.microsoft.com/office/drawing/2014/main" id="{BB0FF705-DCA4-D69D-7529-B87E64C26D5B}"/>
              </a:ext>
            </a:extLst>
          </p:cNvPr>
          <p:cNvGrpSpPr/>
          <p:nvPr/>
        </p:nvGrpSpPr>
        <p:grpSpPr>
          <a:xfrm>
            <a:off x="6164879" y="454349"/>
            <a:ext cx="5498354" cy="2123658"/>
            <a:chOff x="6164879" y="454349"/>
            <a:chExt cx="5498354" cy="212365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D144DDC-312D-AB5D-CA8F-D2DE4708FE8B}"/>
                </a:ext>
              </a:extLst>
            </p:cNvPr>
            <p:cNvSpPr/>
            <p:nvPr/>
          </p:nvSpPr>
          <p:spPr>
            <a:xfrm>
              <a:off x="6164879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5A7856-FA7B-07BE-9968-EF291D5E4E6D}"/>
                </a:ext>
              </a:extLst>
            </p:cNvPr>
            <p:cNvSpPr txBox="1"/>
            <p:nvPr/>
          </p:nvSpPr>
          <p:spPr>
            <a:xfrm>
              <a:off x="6640216" y="865241"/>
              <a:ext cx="454767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evidence is there that people lived there in the Mesolithic era?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9DE474D-C648-979F-EEEB-3C7D530F59E7}"/>
              </a:ext>
            </a:extLst>
          </p:cNvPr>
          <p:cNvSpPr txBox="1"/>
          <p:nvPr/>
        </p:nvSpPr>
        <p:spPr>
          <a:xfrm>
            <a:off x="2160010" y="2753413"/>
            <a:ext cx="77890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AB721"/>
                </a:solidFill>
                <a:latin typeface="Superclarendon Rg" panose="02000505080000020003" pitchFamily="2" charset="77"/>
              </a:rPr>
              <a:t>Who were the first people to live in the Maidstone area?</a:t>
            </a:r>
          </a:p>
        </p:txBody>
      </p:sp>
      <p:grpSp>
        <p:nvGrpSpPr>
          <p:cNvPr id="20" name="Group 19" descr="What evidence is there that people lived there in the Neolithic era?&#10;">
            <a:extLst>
              <a:ext uri="{FF2B5EF4-FFF2-40B4-BE49-F238E27FC236}">
                <a16:creationId xmlns:a16="http://schemas.microsoft.com/office/drawing/2014/main" id="{F80AF3A3-C3BB-1C0C-8704-87D2D7A22C53}"/>
              </a:ext>
            </a:extLst>
          </p:cNvPr>
          <p:cNvGrpSpPr/>
          <p:nvPr/>
        </p:nvGrpSpPr>
        <p:grpSpPr>
          <a:xfrm>
            <a:off x="518175" y="4038379"/>
            <a:ext cx="3539608" cy="2123658"/>
            <a:chOff x="518175" y="4038379"/>
            <a:chExt cx="3494679" cy="212365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6A88B4-D442-9F33-5546-F2E7D4AC3C22}"/>
                </a:ext>
              </a:extLst>
            </p:cNvPr>
            <p:cNvSpPr/>
            <p:nvPr/>
          </p:nvSpPr>
          <p:spPr>
            <a:xfrm>
              <a:off x="518175" y="4038379"/>
              <a:ext cx="3494679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E5EF4A7-564C-1CBB-1B83-6B35573A35B4}"/>
                </a:ext>
              </a:extLst>
            </p:cNvPr>
            <p:cNvSpPr txBox="1"/>
            <p:nvPr/>
          </p:nvSpPr>
          <p:spPr>
            <a:xfrm>
              <a:off x="528767" y="4253820"/>
              <a:ext cx="3484087" cy="169277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evidence is there that people lived there in the Neolithic era?</a:t>
              </a:r>
            </a:p>
          </p:txBody>
        </p:sp>
      </p:grpSp>
      <p:grpSp>
        <p:nvGrpSpPr>
          <p:cNvPr id="23" name="Group 22" descr="What do the Bronze Age finds tell us about people living here?&#10;">
            <a:extLst>
              <a:ext uri="{FF2B5EF4-FFF2-40B4-BE49-F238E27FC236}">
                <a16:creationId xmlns:a16="http://schemas.microsoft.com/office/drawing/2014/main" id="{686C2EA7-9588-EB4D-FC36-8470617E13E3}"/>
              </a:ext>
            </a:extLst>
          </p:cNvPr>
          <p:cNvGrpSpPr/>
          <p:nvPr/>
        </p:nvGrpSpPr>
        <p:grpSpPr>
          <a:xfrm>
            <a:off x="4177053" y="4038379"/>
            <a:ext cx="4112181" cy="2123658"/>
            <a:chOff x="6164879" y="4038379"/>
            <a:chExt cx="3814007" cy="212365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9F35246-0B9A-82BC-C675-89CDAA1DBB51}"/>
                </a:ext>
              </a:extLst>
            </p:cNvPr>
            <p:cNvSpPr/>
            <p:nvPr/>
          </p:nvSpPr>
          <p:spPr>
            <a:xfrm>
              <a:off x="6164879" y="4038379"/>
              <a:ext cx="3814007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2127DB-E600-D7E0-5A94-1FF7F7902DCB}"/>
                </a:ext>
              </a:extLst>
            </p:cNvPr>
            <p:cNvSpPr txBox="1"/>
            <p:nvPr/>
          </p:nvSpPr>
          <p:spPr>
            <a:xfrm>
              <a:off x="6191904" y="4253819"/>
              <a:ext cx="3786982" cy="169277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do the Bronze Age finds tell us about people living here?</a:t>
              </a:r>
            </a:p>
          </p:txBody>
        </p:sp>
      </p:grpSp>
      <p:grpSp>
        <p:nvGrpSpPr>
          <p:cNvPr id="28" name="Group 27" descr="Was the Iron Age just about iron?&#10;">
            <a:extLst>
              <a:ext uri="{FF2B5EF4-FFF2-40B4-BE49-F238E27FC236}">
                <a16:creationId xmlns:a16="http://schemas.microsoft.com/office/drawing/2014/main" id="{14F5A86C-DCA3-A891-19DA-09F8C75BFF00}"/>
              </a:ext>
            </a:extLst>
          </p:cNvPr>
          <p:cNvGrpSpPr/>
          <p:nvPr/>
        </p:nvGrpSpPr>
        <p:grpSpPr>
          <a:xfrm>
            <a:off x="8408504" y="4038375"/>
            <a:ext cx="3254729" cy="2123658"/>
            <a:chOff x="6164880" y="4038379"/>
            <a:chExt cx="2797662" cy="212365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8415ED2-A580-5FD8-4E45-BCF7B084455F}"/>
                </a:ext>
              </a:extLst>
            </p:cNvPr>
            <p:cNvSpPr/>
            <p:nvPr/>
          </p:nvSpPr>
          <p:spPr>
            <a:xfrm>
              <a:off x="6164880" y="4038379"/>
              <a:ext cx="2797662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F37DCD5-9F4A-7B5D-1639-5B1D70DD5303}"/>
                </a:ext>
              </a:extLst>
            </p:cNvPr>
            <p:cNvSpPr txBox="1"/>
            <p:nvPr/>
          </p:nvSpPr>
          <p:spPr>
            <a:xfrm>
              <a:off x="6178392" y="4453877"/>
              <a:ext cx="2770637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Was the Iron Age just about iron?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6A3E1-AC57-27E6-A4BA-AC373A625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05169"/>
            <a:ext cx="9144000" cy="995363"/>
          </a:xfrm>
        </p:spPr>
        <p:txBody>
          <a:bodyPr/>
          <a:lstStyle/>
          <a:p>
            <a:r>
              <a:rPr lang="en-US" dirty="0"/>
              <a:t>An Ever-Changing Area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329169" y="377581"/>
            <a:ext cx="880213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An Ever-Changing Area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E4CA7E-55D8-9A25-4D17-F86362C35A56}"/>
              </a:ext>
            </a:extLst>
          </p:cNvPr>
          <p:cNvSpPr/>
          <p:nvPr/>
        </p:nvSpPr>
        <p:spPr>
          <a:xfrm>
            <a:off x="444500" y="1296397"/>
            <a:ext cx="3022600" cy="4830632"/>
          </a:xfrm>
          <a:prstGeom prst="rect">
            <a:avLst/>
          </a:prstGeom>
          <a:solidFill>
            <a:schemeClr val="bg1">
              <a:alpha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>
              <a:lnSpc>
                <a:spcPct val="150000"/>
              </a:lnSpc>
            </a:pPr>
            <a:r>
              <a:rPr lang="en-GB" sz="15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town of Maidstone and its surrounding area has undergone many changes since its beginning.</a:t>
            </a:r>
          </a:p>
          <a:p>
            <a:pPr>
              <a:lnSpc>
                <a:spcPct val="150000"/>
              </a:lnSpc>
            </a:pPr>
            <a:endParaRPr lang="en-GB" sz="15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Maidstone we know and love today, looked very different in its early days, but traces of its history can still be found within the surrounding streets and fields.</a:t>
            </a:r>
          </a:p>
          <a:p>
            <a:pPr algn="ctr"/>
            <a:endParaRPr lang="en-US" sz="15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8DA41A-2480-4624-AA1F-7D737022F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148120-0D85-76DA-2A02-67AB93ABA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7FAFA-662B-DF89-4654-B5CF90FB5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172859"/>
            <a:ext cx="9144000" cy="848406"/>
          </a:xfrm>
        </p:spPr>
        <p:txBody>
          <a:bodyPr>
            <a:normAutofit fontScale="90000"/>
          </a:bodyPr>
          <a:lstStyle/>
          <a:p>
            <a:r>
              <a:rPr lang="en-US" dirty="0"/>
              <a:t>500,000</a:t>
            </a:r>
            <a:r>
              <a:rPr lang="en-US" baseline="0" dirty="0"/>
              <a:t> BC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13D76B-658F-2622-35DD-898B40F5821D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Palaeolithic era?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2D7C1B-9555-3AB1-604C-6247C95F5EED}"/>
              </a:ext>
            </a:extLst>
          </p:cNvPr>
          <p:cNvSpPr txBox="1"/>
          <p:nvPr/>
        </p:nvSpPr>
        <p:spPr>
          <a:xfrm>
            <a:off x="525296" y="514390"/>
            <a:ext cx="11171404" cy="2550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From around  500,000 (half a million!) years ago early humans, known as Neanderthals were present in the area that would become Maidstone.</a:t>
            </a:r>
          </a:p>
          <a:p>
            <a:pPr>
              <a:lnSpc>
                <a:spcPct val="150000"/>
              </a:lnSpc>
            </a:pPr>
            <a:endParaRPr lang="en-GB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Around 38,000 BC, the first modern humans reached Britain. Over thousands of years, people came and went, only permanently settling here around 10,000 years ago.</a:t>
            </a:r>
          </a:p>
        </p:txBody>
      </p:sp>
      <p:pic>
        <p:nvPicPr>
          <p:cNvPr id="9" name="Picture 8" descr="A timeline dating back to 500,000 BC. In 38,000 BC, Homo sapiens sapiens arrived in Britain. The Palaeolithic age lasts between 900,000 BC and 10,000 BC.">
            <a:extLst>
              <a:ext uri="{FF2B5EF4-FFF2-40B4-BE49-F238E27FC236}">
                <a16:creationId xmlns:a16="http://schemas.microsoft.com/office/drawing/2014/main" id="{AAC9001F-3546-F0BD-AC7A-C172456532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87" y="3179246"/>
            <a:ext cx="12079624" cy="2477579"/>
          </a:xfrm>
          <a:prstGeom prst="rect">
            <a:avLst/>
          </a:prstGeom>
        </p:spPr>
      </p:pic>
      <p:pic>
        <p:nvPicPr>
          <p:cNvPr id="10" name="magnifying glass" descr="Magnifying glass.">
            <a:extLst>
              <a:ext uri="{FF2B5EF4-FFF2-40B4-BE49-F238E27FC236}">
                <a16:creationId xmlns:a16="http://schemas.microsoft.com/office/drawing/2014/main" id="{F6FAF2B0-4AF3-5676-CF8D-88344EF3AD9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280" y="4273967"/>
            <a:ext cx="798871" cy="9320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F16DCF-2F88-921E-37B9-B29861FEC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  <p:grpSp>
        <p:nvGrpSpPr>
          <p:cNvPr id="5" name="Back button" descr="Back button">
            <a:extLst>
              <a:ext uri="{FF2B5EF4-FFF2-40B4-BE49-F238E27FC236}">
                <a16:creationId xmlns:a16="http://schemas.microsoft.com/office/drawing/2014/main" id="{78A2A2F7-905F-1E0F-1BFE-AE9104D49476}"/>
              </a:ext>
            </a:extLst>
          </p:cNvPr>
          <p:cNvGrpSpPr/>
          <p:nvPr/>
        </p:nvGrpSpPr>
        <p:grpSpPr>
          <a:xfrm>
            <a:off x="-140495" y="-83093"/>
            <a:ext cx="12472988" cy="7100888"/>
            <a:chOff x="-128587" y="-122165"/>
            <a:chExt cx="12472988" cy="7100888"/>
          </a:xfrm>
        </p:grpSpPr>
        <p:sp>
          <p:nvSpPr>
            <p:cNvPr id="6" name="Rectangle black">
              <a:extLst>
                <a:ext uri="{FF2B5EF4-FFF2-40B4-BE49-F238E27FC236}">
                  <a16:creationId xmlns:a16="http://schemas.microsoft.com/office/drawing/2014/main" id="{EC7836BB-B47B-0834-BB12-60D8DF68803A}"/>
                </a:ext>
              </a:extLst>
            </p:cNvPr>
            <p:cNvSpPr/>
            <p:nvPr/>
          </p:nvSpPr>
          <p:spPr>
            <a:xfrm>
              <a:off x="-128587" y="-122165"/>
              <a:ext cx="12472988" cy="7100888"/>
            </a:xfrm>
            <a:prstGeom prst="rect">
              <a:avLst/>
            </a:prstGeom>
            <a:solidFill>
              <a:schemeClr val="tx1">
                <a:alpha val="89555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back">
              <a:extLst>
                <a:ext uri="{FF2B5EF4-FFF2-40B4-BE49-F238E27FC236}">
                  <a16:creationId xmlns:a16="http://schemas.microsoft.com/office/drawing/2014/main" id="{36A20119-9227-FE8C-3B56-A7A77738A788}"/>
                </a:ext>
              </a:extLst>
            </p:cNvPr>
            <p:cNvSpPr txBox="1">
              <a:spLocks/>
            </p:cNvSpPr>
            <p:nvPr/>
          </p:nvSpPr>
          <p:spPr>
            <a:xfrm>
              <a:off x="10033796" y="74068"/>
              <a:ext cx="2182018" cy="739405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4400" dirty="0">
                  <a:ln w="12700">
                    <a:noFill/>
                  </a:ln>
                  <a:solidFill>
                    <a:schemeClr val="bg1"/>
                  </a:solidFill>
                  <a:latin typeface="Superclarendon Rg" panose="02060605060000020003" pitchFamily="18" charset="77"/>
                </a:rPr>
                <a:t>Back</a:t>
              </a:r>
            </a:p>
          </p:txBody>
        </p:sp>
      </p:grpSp>
      <p:pic>
        <p:nvPicPr>
          <p:cNvPr id="13" name="Picture 12" descr="Zoomed in timeline showing the Mesolithic Age between 10,000 BC - 4,000 BC, Neolithic between 4,000 BC - 2,000 BC, Bronze Age between 2,000 BC - 900BC, then Iron Age between 900 BC and Ad43.">
            <a:extLst>
              <a:ext uri="{FF2B5EF4-FFF2-40B4-BE49-F238E27FC236}">
                <a16:creationId xmlns:a16="http://schemas.microsoft.com/office/drawing/2014/main" id="{0FCC0415-0141-9305-5F6E-1EB9FFAECD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1776143"/>
            <a:ext cx="12191996" cy="265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71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F82822-4086-0953-EDEF-C2AE8F837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775205-3E4C-E923-11F6-F3A4A77F3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192115"/>
            <a:ext cx="9144000" cy="964271"/>
          </a:xfrm>
        </p:spPr>
        <p:txBody>
          <a:bodyPr/>
          <a:lstStyle/>
          <a:p>
            <a:r>
              <a:rPr lang="en-US" dirty="0" err="1"/>
              <a:t>Palaeolithic</a:t>
            </a:r>
            <a:r>
              <a:rPr lang="en-US" dirty="0"/>
              <a:t> evidence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B4D3B2-9543-96EB-14E8-FBA19E7DAE19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Palaeolithic era?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9F8D1-5CC2-764D-6263-A4DBE465582B}"/>
              </a:ext>
            </a:extLst>
          </p:cNvPr>
          <p:cNvSpPr txBox="1">
            <a:spLocks/>
          </p:cNvSpPr>
          <p:nvPr/>
        </p:nvSpPr>
        <p:spPr>
          <a:xfrm>
            <a:off x="494269" y="37758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Palaeolithic evidence</a:t>
            </a:r>
          </a:p>
        </p:txBody>
      </p:sp>
      <p:pic>
        <p:nvPicPr>
          <p:cNvPr id="16" name="Picture 15" descr="A Palaeolithic man holding two flint stones to scrape together. There is a zoomed in view of the flint stone to his right.">
            <a:extLst>
              <a:ext uri="{FF2B5EF4-FFF2-40B4-BE49-F238E27FC236}">
                <a16:creationId xmlns:a16="http://schemas.microsoft.com/office/drawing/2014/main" id="{5C6C4C74-4DE5-29BF-CB28-D1668FFE35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615159" y="1299765"/>
            <a:ext cx="5407845" cy="45951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BB5ED6-CE4C-101E-8F7B-DE1E585B61D5}"/>
              </a:ext>
            </a:extLst>
          </p:cNvPr>
          <p:cNvSpPr txBox="1"/>
          <p:nvPr/>
        </p:nvSpPr>
        <p:spPr>
          <a:xfrm>
            <a:off x="4825345" y="1278756"/>
            <a:ext cx="685569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first human inhabitants of the Maidstone area left behind stone tools on the North Downs, and in the river gravels at the village of Aylesford.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A1546C6-3384-BE90-D6C5-62F04706F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83093"/>
            <a:ext cx="1600199" cy="1382858"/>
          </a:xfrm>
          <a:prstGeom prst="rect">
            <a:avLst/>
          </a:prstGeom>
        </p:spPr>
      </p:pic>
      <p:pic>
        <p:nvPicPr>
          <p:cNvPr id="10" name="Picture 9" descr="A drawing of a map of the Kent area of the UK.">
            <a:extLst>
              <a:ext uri="{FF2B5EF4-FFF2-40B4-BE49-F238E27FC236}">
                <a16:creationId xmlns:a16="http://schemas.microsoft.com/office/drawing/2014/main" id="{84A67307-8599-F945-BC09-31E2F6236A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7728" y="2685818"/>
            <a:ext cx="4162059" cy="275428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5" name="Oval 24" descr="A circle marking where stone tools on the North Downs, and in the river gravels at the village of Aylesford we found.">
            <a:extLst>
              <a:ext uri="{FF2B5EF4-FFF2-40B4-BE49-F238E27FC236}">
                <a16:creationId xmlns:a16="http://schemas.microsoft.com/office/drawing/2014/main" id="{DCE55A50-64D4-B09D-889A-C18705E3F670}"/>
              </a:ext>
            </a:extLst>
          </p:cNvPr>
          <p:cNvSpPr/>
          <p:nvPr/>
        </p:nvSpPr>
        <p:spPr>
          <a:xfrm>
            <a:off x="5574197" y="3676530"/>
            <a:ext cx="826499" cy="663980"/>
          </a:xfrm>
          <a:prstGeom prst="ellipse">
            <a:avLst/>
          </a:prstGeom>
          <a:solidFill>
            <a:srgbClr val="FAB721">
              <a:alpha val="50000"/>
            </a:srgbClr>
          </a:solidFill>
          <a:ln w="28575">
            <a:solidFill>
              <a:srgbClr val="FAB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 descr="A pin showing the location of Maidstone">
            <a:extLst>
              <a:ext uri="{FF2B5EF4-FFF2-40B4-BE49-F238E27FC236}">
                <a16:creationId xmlns:a16="http://schemas.microsoft.com/office/drawing/2014/main" id="{4E17DC7B-5179-9B0B-E84E-11B45820FBA3}"/>
              </a:ext>
            </a:extLst>
          </p:cNvPr>
          <p:cNvGrpSpPr/>
          <p:nvPr/>
        </p:nvGrpSpPr>
        <p:grpSpPr>
          <a:xfrm>
            <a:off x="5920643" y="4073883"/>
            <a:ext cx="3135130" cy="801538"/>
            <a:chOff x="5600700" y="3648056"/>
            <a:chExt cx="2173343" cy="555644"/>
          </a:xfrm>
        </p:grpSpPr>
        <p:pic>
          <p:nvPicPr>
            <p:cNvPr id="13" name="Picture 12" descr="A yellow pin showing where Maidstone is on the map">
              <a:extLst>
                <a:ext uri="{FF2B5EF4-FFF2-40B4-BE49-F238E27FC236}">
                  <a16:creationId xmlns:a16="http://schemas.microsoft.com/office/drawing/2014/main" id="{C28E75A8-E8FA-DF86-09FC-1C25926F9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00700" y="3648056"/>
              <a:ext cx="358184" cy="55564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9E2FA62-8449-4249-54C5-D167B3C68325}"/>
                </a:ext>
              </a:extLst>
            </p:cNvPr>
            <p:cNvSpPr txBox="1"/>
            <p:nvPr/>
          </p:nvSpPr>
          <p:spPr>
            <a:xfrm>
              <a:off x="5894443" y="3785972"/>
              <a:ext cx="1879600" cy="277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Linkpen 17a Print" panose="03050602060000000000" pitchFamily="66" charset="77"/>
                </a:rPr>
                <a:t>Maidstone</a:t>
              </a:r>
              <a:endParaRPr lang="en-US" sz="2800" dirty="0">
                <a:latin typeface="Linkpen 17a Print" panose="03050602060000000000" pitchFamily="66" charset="77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9BACBE8-CBC8-A0D8-1713-747D13C8714F}"/>
              </a:ext>
            </a:extLst>
          </p:cNvPr>
          <p:cNvSpPr txBox="1"/>
          <p:nvPr/>
        </p:nvSpPr>
        <p:spPr>
          <a:xfrm>
            <a:off x="2933700" y="5772533"/>
            <a:ext cx="63373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FAB721"/>
                </a:solidFill>
                <a:latin typeface="Superclarendon Rg" panose="02000505080000020003" pitchFamily="2" charset="77"/>
              </a:rPr>
              <a:t>Were they the first people to live here or were they just passing through?</a:t>
            </a:r>
          </a:p>
        </p:txBody>
      </p:sp>
      <p:grpSp>
        <p:nvGrpSpPr>
          <p:cNvPr id="28" name="Group 27" descr="Did You Know?&#10;A large woolly mammoth tooth was found in Maidstone, suggesting that palaeolithic visitors hunted them for food!&#10;">
            <a:extLst>
              <a:ext uri="{FF2B5EF4-FFF2-40B4-BE49-F238E27FC236}">
                <a16:creationId xmlns:a16="http://schemas.microsoft.com/office/drawing/2014/main" id="{484A71FF-613B-3B4E-26A1-A71C76606AD3}"/>
              </a:ext>
            </a:extLst>
          </p:cNvPr>
          <p:cNvGrpSpPr/>
          <p:nvPr/>
        </p:nvGrpSpPr>
        <p:grpSpPr>
          <a:xfrm>
            <a:off x="9134560" y="2353498"/>
            <a:ext cx="2970217" cy="3908017"/>
            <a:chOff x="9323383" y="2421314"/>
            <a:chExt cx="2970217" cy="390801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D3FEEDC-9F33-E42E-A5E7-971CC183F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323383" y="2421314"/>
              <a:ext cx="2970217" cy="3908017"/>
            </a:xfrm>
            <a:prstGeom prst="rect">
              <a:avLst/>
            </a:prstGeom>
            <a:solidFill>
              <a:srgbClr val="FAB72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E74501-6173-D330-0E82-A8CCB35A763C}"/>
                </a:ext>
              </a:extLst>
            </p:cNvPr>
            <p:cNvSpPr txBox="1"/>
            <p:nvPr/>
          </p:nvSpPr>
          <p:spPr>
            <a:xfrm>
              <a:off x="9473313" y="3537702"/>
              <a:ext cx="2642031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A large woolly mammoth tooth was found in Maidstone, suggesting that palaeolithic visitors hunted them for food!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E4300F5-C36D-617A-696F-A8E5158648F5}"/>
                </a:ext>
              </a:extLst>
            </p:cNvPr>
            <p:cNvSpPr txBox="1"/>
            <p:nvPr/>
          </p:nvSpPr>
          <p:spPr>
            <a:xfrm>
              <a:off x="9435669" y="2510215"/>
              <a:ext cx="2515031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800" dirty="0">
                  <a:latin typeface="Superclarendon Rg" panose="02000505080000020003" pitchFamily="2" charset="77"/>
                </a:rPr>
                <a:t>Did You 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133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  <p:bldP spid="25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CE40BD-B29C-FE2F-7B10-5CE0490DA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C10C6-3B3E-5331-8D84-26CFAD3195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410248"/>
            <a:ext cx="9144000" cy="1072802"/>
          </a:xfrm>
        </p:spPr>
        <p:txBody>
          <a:bodyPr/>
          <a:lstStyle/>
          <a:p>
            <a:r>
              <a:rPr lang="en-US" dirty="0"/>
              <a:t>Mesolithic Encampment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D230FA-D638-3C5D-13A7-91A32C5ED0AC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Mesolithic era?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A300DF8-E9E3-3CF8-C950-3643EE29F183}"/>
              </a:ext>
            </a:extLst>
          </p:cNvPr>
          <p:cNvSpPr txBox="1">
            <a:spLocks/>
          </p:cNvSpPr>
          <p:nvPr/>
        </p:nvSpPr>
        <p:spPr>
          <a:xfrm>
            <a:off x="405369" y="419100"/>
            <a:ext cx="4192031" cy="10728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GB" sz="3600" dirty="0">
                <a:ln w="12700">
                  <a:noFill/>
                </a:ln>
                <a:latin typeface="Superclarendon Rg" panose="02060605060000020003" pitchFamily="18" charset="77"/>
              </a:rPr>
              <a:t>Mesolithic Encampment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2DA9FF-E75D-1010-6BEA-C3716580352F}"/>
              </a:ext>
            </a:extLst>
          </p:cNvPr>
          <p:cNvSpPr txBox="1"/>
          <p:nvPr/>
        </p:nvSpPr>
        <p:spPr>
          <a:xfrm>
            <a:off x="418069" y="1526017"/>
            <a:ext cx="3925331" cy="4912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Hunting and gathering was an important part of daily life and the evidence suggests that people were nomadic – moving from place to place. 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Encampments needed to be easy to pack up and move so that people could follow the herds of animals and find seasonal plants to eat.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Mesolithic hunter gatherers made tools from flint, such as those found at </a:t>
            </a:r>
            <a:r>
              <a:rPr lang="en-GB" sz="1400" dirty="0" err="1">
                <a:latin typeface="Linkpen 17a Print" panose="03050602060000000000" pitchFamily="66" charset="77"/>
              </a:rPr>
              <a:t>Tovil</a:t>
            </a:r>
            <a:r>
              <a:rPr lang="en-GB" sz="1400" dirty="0">
                <a:latin typeface="Linkpen 17a Print" panose="03050602060000000000" pitchFamily="66" charset="77"/>
              </a:rPr>
              <a:t>. 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</p:txBody>
      </p:sp>
      <p:sp>
        <p:nvSpPr>
          <p:cNvPr id="6" name="Rectangle 5" descr="A drawing of what stone age encampment might have looked. There are 3 tents around a fire in the woods. There is a man going hunting, someone preparing fish, someone making food with the help of s child, and someone fishing.">
            <a:extLst>
              <a:ext uri="{FF2B5EF4-FFF2-40B4-BE49-F238E27FC236}">
                <a16:creationId xmlns:a16="http://schemas.microsoft.com/office/drawing/2014/main" id="{9C6BCD05-3A60-EC92-95AE-9B17567B3082}"/>
              </a:ext>
            </a:extLst>
          </p:cNvPr>
          <p:cNvSpPr/>
          <p:nvPr/>
        </p:nvSpPr>
        <p:spPr>
          <a:xfrm>
            <a:off x="4722642" y="244465"/>
            <a:ext cx="7251700" cy="6369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drawing of a flint arrow head.">
            <a:extLst>
              <a:ext uri="{FF2B5EF4-FFF2-40B4-BE49-F238E27FC236}">
                <a16:creationId xmlns:a16="http://schemas.microsoft.com/office/drawing/2014/main" id="{63A84EE5-0CFD-C8E1-BE95-280E61989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48670">
            <a:off x="3806545" y="5190828"/>
            <a:ext cx="2188522" cy="9652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B34002-73F6-42C2-4D01-25F58026F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59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repeatCount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8CA503-AE41-1B0C-4BF1-D47F40F8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FF501-DF12-253B-4DAC-CC6992E81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085563"/>
            <a:ext cx="9144000" cy="931655"/>
          </a:xfrm>
        </p:spPr>
        <p:txBody>
          <a:bodyPr/>
          <a:lstStyle/>
          <a:p>
            <a:r>
              <a:rPr lang="en-US" dirty="0"/>
              <a:t>Neolithic Evidence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508860-EC68-DFB2-050E-6B60EAD97117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Neolithic era?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AC32D7-1858-281C-C892-E6BB2CC8A041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Neolithic Evidence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597441-2D41-A80D-D2CD-6E53532C4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103862"/>
            <a:ext cx="1600199" cy="138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33E6D5-8B4B-3FCC-1B00-DDEF0686247F}"/>
              </a:ext>
            </a:extLst>
          </p:cNvPr>
          <p:cNvSpPr txBox="1"/>
          <p:nvPr/>
        </p:nvSpPr>
        <p:spPr>
          <a:xfrm>
            <a:off x="494268" y="1336472"/>
            <a:ext cx="53604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As local people gradually adopted farming they settled and built burial mounds and stone monuments. </a:t>
            </a:r>
          </a:p>
        </p:txBody>
      </p:sp>
      <p:grpSp>
        <p:nvGrpSpPr>
          <p:cNvPr id="16" name="Group 15" descr="A map of Kent, maidstone is highlighted and circle showing where Kit's City is located.&#10;&#10;The text says: The Maidstone area is rich in Neolithic megaliths, including:&#10;Kit’s Cotty, on Blue Bell Hill &#10;The Countless Stones, also known as Little Kit’s Coty.&#10;The Coffin Stone, a large sarsen stone at the foot of Blue Bell Hill. &#10;">
            <a:extLst>
              <a:ext uri="{FF2B5EF4-FFF2-40B4-BE49-F238E27FC236}">
                <a16:creationId xmlns:a16="http://schemas.microsoft.com/office/drawing/2014/main" id="{445F9567-C6A3-F298-4046-23F00E7473A8}"/>
              </a:ext>
            </a:extLst>
          </p:cNvPr>
          <p:cNvGrpSpPr/>
          <p:nvPr/>
        </p:nvGrpSpPr>
        <p:grpSpPr>
          <a:xfrm>
            <a:off x="494268" y="1460500"/>
            <a:ext cx="11165435" cy="4195333"/>
            <a:chOff x="494268" y="1460500"/>
            <a:chExt cx="11165435" cy="4195333"/>
          </a:xfrm>
        </p:grpSpPr>
        <p:pic>
          <p:nvPicPr>
            <p:cNvPr id="10" name="Picture 9" descr="A map of Kent, maidstone is highlighted and circle showing where Kit's City is located.">
              <a:extLst>
                <a:ext uri="{FF2B5EF4-FFF2-40B4-BE49-F238E27FC236}">
                  <a16:creationId xmlns:a16="http://schemas.microsoft.com/office/drawing/2014/main" id="{8F1F0929-124D-280C-8031-E9C7F5333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1460500"/>
              <a:ext cx="5563703" cy="4195333"/>
            </a:xfrm>
            <a:prstGeom prst="rect">
              <a:avLst/>
            </a:prstGeom>
          </p:spPr>
        </p:pic>
        <p:grpSp>
          <p:nvGrpSpPr>
            <p:cNvPr id="9" name="Group 8" descr="The Maidstone area is rich in Neolithic megaliths, including:&#10;Kit’s Cotty, on Blue Bell Hill &#10;The Countless Stones, also known as Little Kit’s Coty.&#10;The Coffin Stone, a large sarsen stone at the foot of Blue Bell Hill. &#10;">
              <a:extLst>
                <a:ext uri="{FF2B5EF4-FFF2-40B4-BE49-F238E27FC236}">
                  <a16:creationId xmlns:a16="http://schemas.microsoft.com/office/drawing/2014/main" id="{26438CB9-8599-D870-2A6F-15D6EC693792}"/>
                </a:ext>
              </a:extLst>
            </p:cNvPr>
            <p:cNvGrpSpPr/>
            <p:nvPr/>
          </p:nvGrpSpPr>
          <p:grpSpPr>
            <a:xfrm>
              <a:off x="494268" y="2645678"/>
              <a:ext cx="5398460" cy="2908962"/>
              <a:chOff x="494268" y="2645678"/>
              <a:chExt cx="5398460" cy="2908962"/>
            </a:xfrm>
          </p:grpSpPr>
          <p:sp>
            <p:nvSpPr>
              <p:cNvPr id="5" name="Line Callout 1 4">
                <a:extLst>
                  <a:ext uri="{FF2B5EF4-FFF2-40B4-BE49-F238E27FC236}">
                    <a16:creationId xmlns:a16="http://schemas.microsoft.com/office/drawing/2014/main" id="{00A5794A-D871-637D-DC10-66A4BCA0F4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94268" y="2645678"/>
                <a:ext cx="5398459" cy="2908962"/>
              </a:xfrm>
              <a:prstGeom prst="borderCallout1">
                <a:avLst>
                  <a:gd name="adj1" fmla="val 38479"/>
                  <a:gd name="adj2" fmla="val 99759"/>
                  <a:gd name="adj3" fmla="val 11393"/>
                  <a:gd name="adj4" fmla="val 137899"/>
                </a:avLst>
              </a:prstGeom>
              <a:solidFill>
                <a:srgbClr val="FAB721">
                  <a:alpha val="44065"/>
                </a:srgbClr>
              </a:solidFill>
              <a:ln w="28575">
                <a:solidFill>
                  <a:srgbClr val="FAB72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1F6495E-2C86-5BEA-CDE8-CEDD5C9D827C}"/>
                  </a:ext>
                </a:extLst>
              </p:cNvPr>
              <p:cNvSpPr txBox="1"/>
              <p:nvPr/>
            </p:nvSpPr>
            <p:spPr>
              <a:xfrm>
                <a:off x="532297" y="2787308"/>
                <a:ext cx="5360431" cy="2646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1600" dirty="0">
                    <a:latin typeface="Linkpen 17a Print" panose="03050602060000000000" pitchFamily="66" charset="77"/>
                  </a:rPr>
                  <a:t>The Maidstone area is rich in Neolithic megaliths, including: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GB" sz="1600">
                    <a:latin typeface="Linkpen 17a Print" panose="03050602060000000000" pitchFamily="66" charset="77"/>
                  </a:rPr>
                  <a:t>Kit’s Coty</a:t>
                </a:r>
                <a:r>
                  <a:rPr lang="en-GB" sz="1600" dirty="0">
                    <a:latin typeface="Linkpen 17a Print" panose="03050602060000000000" pitchFamily="66" charset="77"/>
                  </a:rPr>
                  <a:t>, on Blue Bell Hill 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GB" sz="1600" dirty="0">
                    <a:latin typeface="Linkpen 17a Print" panose="03050602060000000000" pitchFamily="66" charset="77"/>
                  </a:rPr>
                  <a:t>The Countless Stones, also known as Little Kit’s Coty.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GB" sz="1600" dirty="0">
                    <a:latin typeface="Linkpen 17a Print" panose="03050602060000000000" pitchFamily="66" charset="77"/>
                  </a:rPr>
                  <a:t>The Coffin Stone, a large sarsen stone at the foot of Blue Bell Hill. </a:t>
                </a:r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C283362-2208-7149-5C06-DDA60A4A6899}"/>
              </a:ext>
            </a:extLst>
          </p:cNvPr>
          <p:cNvSpPr txBox="1"/>
          <p:nvPr/>
        </p:nvSpPr>
        <p:spPr>
          <a:xfrm>
            <a:off x="254000" y="5797463"/>
            <a:ext cx="11645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FAB721"/>
                </a:solidFill>
                <a:latin typeface="Superclarendon Rg" panose="02000505080000020003" pitchFamily="2" charset="77"/>
              </a:rPr>
              <a:t>Were they the first people to live here or were they just passing through?</a:t>
            </a:r>
          </a:p>
        </p:txBody>
      </p:sp>
    </p:spTree>
    <p:extLst>
      <p:ext uri="{BB962C8B-B14F-4D97-AF65-F5344CB8AC3E}">
        <p14:creationId xmlns:p14="http://schemas.microsoft.com/office/powerpoint/2010/main" val="1866844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allAtOnce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CF63F1-C5B9-98F8-A22F-37455F5F3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C3320-CDC0-3977-A729-E8EADAD2EF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12190"/>
            <a:ext cx="9144000" cy="916665"/>
          </a:xfrm>
        </p:spPr>
        <p:txBody>
          <a:bodyPr/>
          <a:lstStyle/>
          <a:p>
            <a:r>
              <a:rPr lang="en-US" dirty="0"/>
              <a:t>Let’s Investigate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EB3BEE-4C0A-96BD-BC02-78967D5B79F5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Neolithic era?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55783B-1819-3536-7523-E0341ABE3FFE}"/>
              </a:ext>
            </a:extLst>
          </p:cNvPr>
          <p:cNvSpPr txBox="1">
            <a:spLocks/>
          </p:cNvSpPr>
          <p:nvPr/>
        </p:nvSpPr>
        <p:spPr>
          <a:xfrm>
            <a:off x="494269" y="300237"/>
            <a:ext cx="983083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Let’s investigate one of the sites!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6CE6D37-B812-7C87-6B7A-D75902CF0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-83093"/>
            <a:ext cx="1600199" cy="138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A4DA2B-9B84-ADC0-1CDE-563AC579526E}"/>
              </a:ext>
            </a:extLst>
          </p:cNvPr>
          <p:cNvSpPr txBox="1"/>
          <p:nvPr/>
        </p:nvSpPr>
        <p:spPr>
          <a:xfrm>
            <a:off x="754879" y="1173225"/>
            <a:ext cx="4398146" cy="2487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This is the site known as Kit’s Coty. Here, long barrows were constructed during the early Neolithic period, (between 4000 and 3000 BC). 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They represent the burial places of the earliest farming communities in Britain and are among the oldest surviving prehistoric monuments!</a:t>
            </a:r>
          </a:p>
        </p:txBody>
      </p:sp>
      <p:grpSp>
        <p:nvGrpSpPr>
          <p:cNvPr id="20" name="Group 19" descr="A photograph of little kit's city, rocks are embedded int eh grass.">
            <a:extLst>
              <a:ext uri="{FF2B5EF4-FFF2-40B4-BE49-F238E27FC236}">
                <a16:creationId xmlns:a16="http://schemas.microsoft.com/office/drawing/2014/main" id="{72E31A5E-2903-F015-1A73-9F29DDAAC34E}"/>
              </a:ext>
            </a:extLst>
          </p:cNvPr>
          <p:cNvGrpSpPr/>
          <p:nvPr/>
        </p:nvGrpSpPr>
        <p:grpSpPr>
          <a:xfrm>
            <a:off x="5881147" y="1418756"/>
            <a:ext cx="5855731" cy="1812072"/>
            <a:chOff x="5881147" y="1418756"/>
            <a:chExt cx="5855731" cy="1812072"/>
          </a:xfrm>
        </p:grpSpPr>
        <p:pic>
          <p:nvPicPr>
            <p:cNvPr id="18" name="Picture 17" descr="A large rocks in a grassy field&#10;&#10;Description automatically generated">
              <a:extLst>
                <a:ext uri="{FF2B5EF4-FFF2-40B4-BE49-F238E27FC236}">
                  <a16:creationId xmlns:a16="http://schemas.microsoft.com/office/drawing/2014/main" id="{1061C002-DFAD-4113-0AF0-EA42CACA5F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81147" y="1418756"/>
              <a:ext cx="5855731" cy="179933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F77B60-946F-79CC-41DC-66136B631B3A}"/>
                </a:ext>
              </a:extLst>
            </p:cNvPr>
            <p:cNvSpPr txBox="1"/>
            <p:nvPr/>
          </p:nvSpPr>
          <p:spPr>
            <a:xfrm>
              <a:off x="5881147" y="2999996"/>
              <a:ext cx="3671644" cy="2308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900" dirty="0">
                  <a:solidFill>
                    <a:schemeClr val="accent6">
                      <a:lumMod val="50000"/>
                    </a:schemeClr>
                  </a:solidFill>
                </a:rPr>
                <a:t>© Historic England Archive Ref: </a:t>
              </a:r>
              <a:r>
                <a:rPr lang="en-GB" sz="900" dirty="0">
                  <a:solidFill>
                    <a:schemeClr val="accent6">
                      <a:lumMod val="50000"/>
                    </a:schemeClr>
                  </a:solidFill>
                  <a:ea typeface="+mn-lt"/>
                  <a:cs typeface="+mn-lt"/>
                </a:rPr>
                <a:t>DP048923</a:t>
              </a:r>
              <a:endParaRPr lang="en-US" sz="105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oup 21" descr="A photo of the Kit's Coty rock entrance that remains today, being a railing to protect it.">
            <a:extLst>
              <a:ext uri="{FF2B5EF4-FFF2-40B4-BE49-F238E27FC236}">
                <a16:creationId xmlns:a16="http://schemas.microsoft.com/office/drawing/2014/main" id="{44637F01-3187-A025-EB6F-45D0170D31E8}"/>
              </a:ext>
            </a:extLst>
          </p:cNvPr>
          <p:cNvGrpSpPr/>
          <p:nvPr/>
        </p:nvGrpSpPr>
        <p:grpSpPr>
          <a:xfrm>
            <a:off x="451505" y="3726565"/>
            <a:ext cx="3278988" cy="2317219"/>
            <a:chOff x="451505" y="3726565"/>
            <a:chExt cx="3278988" cy="2317219"/>
          </a:xfrm>
        </p:grpSpPr>
        <p:pic>
          <p:nvPicPr>
            <p:cNvPr id="15" name="Picture 14" descr="A stone structure with a sign behind it&#10;&#10;Description automatically generated">
              <a:extLst>
                <a:ext uri="{FF2B5EF4-FFF2-40B4-BE49-F238E27FC236}">
                  <a16:creationId xmlns:a16="http://schemas.microsoft.com/office/drawing/2014/main" id="{8427A67D-3FDD-9BDD-3599-8478CDA47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6369" y="3764843"/>
              <a:ext cx="3224124" cy="227894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4207A58-AD88-4E1A-FF60-2A8C1D952BCB}"/>
                </a:ext>
              </a:extLst>
            </p:cNvPr>
            <p:cNvSpPr txBox="1"/>
            <p:nvPr/>
          </p:nvSpPr>
          <p:spPr>
            <a:xfrm>
              <a:off x="451505" y="3726565"/>
              <a:ext cx="1666926" cy="18466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600" dirty="0">
                  <a:solidFill>
                    <a:srgbClr val="BBC0C6"/>
                  </a:solidFill>
                </a:rPr>
                <a:t>© Historic England Archive Ref: </a:t>
              </a:r>
              <a:r>
                <a:rPr lang="en-GB" sz="600" dirty="0">
                  <a:solidFill>
                    <a:srgbClr val="BBC0C6"/>
                  </a:solidFill>
                  <a:ea typeface="+mn-lt"/>
                  <a:cs typeface="+mn-lt"/>
                </a:rPr>
                <a:t>chp01_01_2824</a:t>
              </a:r>
              <a:endParaRPr lang="en-GB" sz="600" dirty="0">
                <a:solidFill>
                  <a:srgbClr val="BBC0C6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1ED613B-1F90-C00B-D5C9-955172D74185}"/>
              </a:ext>
            </a:extLst>
          </p:cNvPr>
          <p:cNvSpPr txBox="1"/>
          <p:nvPr/>
        </p:nvSpPr>
        <p:spPr>
          <a:xfrm>
            <a:off x="3970791" y="3752002"/>
            <a:ext cx="3930508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The most impressive surviving feature of this monument is the H-shaped arrangement of three large slabs of sarsen stone (a fine-grained, crystalline sandstone) capped by a further slab. </a:t>
            </a:r>
          </a:p>
          <a:p>
            <a:pPr>
              <a:lnSpc>
                <a:spcPct val="150000"/>
              </a:lnSpc>
            </a:pPr>
            <a:endParaRPr lang="en-GB" sz="15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This would have formed the main burial chamber of one of the barrows.</a:t>
            </a:r>
          </a:p>
        </p:txBody>
      </p:sp>
      <p:grpSp>
        <p:nvGrpSpPr>
          <p:cNvPr id="17" name="Group 16" descr="Did You Know?&#10;&#10;Kit's Coty was one of the first prehistoric sites to be protected!&#10;&#10;Do you think this is a good thing? &#10;">
            <a:extLst>
              <a:ext uri="{FF2B5EF4-FFF2-40B4-BE49-F238E27FC236}">
                <a16:creationId xmlns:a16="http://schemas.microsoft.com/office/drawing/2014/main" id="{9DEBE3AF-126D-3966-23A5-3D4B4D373960}"/>
              </a:ext>
            </a:extLst>
          </p:cNvPr>
          <p:cNvGrpSpPr/>
          <p:nvPr/>
        </p:nvGrpSpPr>
        <p:grpSpPr>
          <a:xfrm>
            <a:off x="8204686" y="3559107"/>
            <a:ext cx="3671644" cy="2810221"/>
            <a:chOff x="4941883" y="4603755"/>
            <a:chExt cx="3671644" cy="281022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A8481D-6F43-8FAA-47C2-2A3ACF93F1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941883" y="4603755"/>
              <a:ext cx="3671644" cy="2810221"/>
            </a:xfrm>
            <a:prstGeom prst="rect">
              <a:avLst/>
            </a:prstGeom>
            <a:solidFill>
              <a:srgbClr val="FAB72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81B922-6147-2CE0-2351-4BEBBD8530B8}"/>
                </a:ext>
              </a:extLst>
            </p:cNvPr>
            <p:cNvSpPr txBox="1"/>
            <p:nvPr/>
          </p:nvSpPr>
          <p:spPr>
            <a:xfrm>
              <a:off x="5062884" y="5188367"/>
              <a:ext cx="3044351" cy="21409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Kit's Coty was one of the first prehistoric sites to be protected!</a:t>
              </a:r>
            </a:p>
            <a:p>
              <a:pPr>
                <a:lnSpc>
                  <a:spcPct val="150000"/>
                </a:lnSpc>
              </a:pPr>
              <a:endParaRPr lang="en-GB" sz="1500" dirty="0">
                <a:latin typeface="Linkpen 17a Print" panose="03050602060000000000" pitchFamily="66" charset="77"/>
              </a:endParaRPr>
            </a:p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Do you think this </a:t>
              </a:r>
              <a:br>
                <a:rPr lang="en-GB" sz="1500" dirty="0">
                  <a:latin typeface="Linkpen 17a Print" panose="03050602060000000000" pitchFamily="66" charset="77"/>
                </a:rPr>
              </a:br>
              <a:r>
                <a:rPr lang="en-GB" sz="1500" dirty="0">
                  <a:latin typeface="Linkpen 17a Print" panose="03050602060000000000" pitchFamily="66" charset="77"/>
                </a:rPr>
                <a:t>is a good thing? 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5EABB8B-248F-8C2E-0142-653866C56527}"/>
                </a:ext>
              </a:extLst>
            </p:cNvPr>
            <p:cNvSpPr txBox="1"/>
            <p:nvPr/>
          </p:nvSpPr>
          <p:spPr>
            <a:xfrm>
              <a:off x="4969485" y="4665147"/>
              <a:ext cx="331305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800" dirty="0">
                  <a:latin typeface="Superclarendon Rg" panose="02000505080000020003" pitchFamily="2" charset="77"/>
                </a:rPr>
                <a:t>Did You Know?</a:t>
              </a:r>
            </a:p>
          </p:txBody>
        </p:sp>
      </p:grpSp>
      <p:pic>
        <p:nvPicPr>
          <p:cNvPr id="24" name="Picture 23" descr="A cartoon of a man with a hat and glasses on.">
            <a:extLst>
              <a:ext uri="{FF2B5EF4-FFF2-40B4-BE49-F238E27FC236}">
                <a16:creationId xmlns:a16="http://schemas.microsoft.com/office/drawing/2014/main" id="{EA60CE96-7530-1C60-05CF-2F181C58E8A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938206" y="4904313"/>
            <a:ext cx="1579960" cy="328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147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  <p:bldP spid="2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976729-9441-EF71-7BCC-7A211E34E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DF78D-5CC9-3873-79DB-6E110F0C4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01546"/>
            <a:ext cx="9144000" cy="901674"/>
          </a:xfrm>
        </p:spPr>
        <p:txBody>
          <a:bodyPr>
            <a:normAutofit fontScale="90000"/>
          </a:bodyPr>
          <a:lstStyle/>
          <a:p>
            <a:r>
              <a:rPr lang="en-US" dirty="0"/>
              <a:t>Middle Neolithic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44DB2B-5F26-83A3-C73C-074BE57F7AA7}"/>
              </a:ext>
            </a:extLst>
          </p:cNvPr>
          <p:cNvSpPr txBox="1"/>
          <p:nvPr/>
        </p:nvSpPr>
        <p:spPr>
          <a:xfrm>
            <a:off x="0" y="-83093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effectLst/>
                <a:latin typeface="Superclarendon Rg" panose="02000505080000020003" pitchFamily="2" charset="77"/>
              </a:rPr>
              <a:t>What evidence is there that people lived there in the Neolithic era?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B08E9B-5227-616C-8200-C5DD1B35D647}"/>
              </a:ext>
            </a:extLst>
          </p:cNvPr>
          <p:cNvSpPr txBox="1"/>
          <p:nvPr/>
        </p:nvSpPr>
        <p:spPr>
          <a:xfrm>
            <a:off x="405778" y="400285"/>
            <a:ext cx="8988945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the Early to Middle Neolithic (c5,000-6,000 years ago) human burials were often placed in long chambers covered by large mounds of earth or stone, which archaeologists call long barrows.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They were built before people had metal tools, using just antler picks and scapula bone shovels. Long barrows vary considerably in size. 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Kit’s Coty Long Barrow was 80m in length and 12-15m in width, that’s about one-and-a-half times as tall as Nelson's Column (pictured right).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E862F1-5604-A46D-D949-0ABA2EBA2924}"/>
              </a:ext>
            </a:extLst>
          </p:cNvPr>
          <p:cNvSpPr txBox="1"/>
          <p:nvPr/>
        </p:nvSpPr>
        <p:spPr>
          <a:xfrm>
            <a:off x="476783" y="4219385"/>
            <a:ext cx="281366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FAB721"/>
                </a:solidFill>
                <a:latin typeface="Superclarendon Rg" panose="02000505080000020003" pitchFamily="2" charset="77"/>
              </a:rPr>
              <a:t>What do you think this implies about the Neolithic visitors to our area?</a:t>
            </a:r>
          </a:p>
        </p:txBody>
      </p:sp>
      <p:pic>
        <p:nvPicPr>
          <p:cNvPr id="6" name="Picture 5" descr="A cartoon of a man with a hat and glasses on.">
            <a:extLst>
              <a:ext uri="{FF2B5EF4-FFF2-40B4-BE49-F238E27FC236}">
                <a16:creationId xmlns:a16="http://schemas.microsoft.com/office/drawing/2014/main" id="{768AF9F7-7A9F-A206-DA2A-1340653523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033" y="3429000"/>
            <a:ext cx="2257290" cy="5670755"/>
          </a:xfrm>
          <a:prstGeom prst="rect">
            <a:avLst/>
          </a:prstGeom>
        </p:spPr>
      </p:pic>
      <p:pic>
        <p:nvPicPr>
          <p:cNvPr id="20" name="Picture 19" descr="A drawing of a long barrow dug under the grass with stones at the entrance as a doorway.">
            <a:extLst>
              <a:ext uri="{FF2B5EF4-FFF2-40B4-BE49-F238E27FC236}">
                <a16:creationId xmlns:a16="http://schemas.microsoft.com/office/drawing/2014/main" id="{796F5C91-A5BC-1A4F-88E9-B640BA4E9B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330" y="3855980"/>
            <a:ext cx="4982791" cy="2627644"/>
          </a:xfrm>
          <a:prstGeom prst="rect">
            <a:avLst/>
          </a:prstGeom>
        </p:spPr>
      </p:pic>
      <p:grpSp>
        <p:nvGrpSpPr>
          <p:cNvPr id="18" name="Group 17" descr="A photograph of Nelsons column, a tall pillar with a statue on top.">
            <a:extLst>
              <a:ext uri="{FF2B5EF4-FFF2-40B4-BE49-F238E27FC236}">
                <a16:creationId xmlns:a16="http://schemas.microsoft.com/office/drawing/2014/main" id="{4EDD7C3E-1C8D-74E0-CC05-16C5CB3CFA7B}"/>
              </a:ext>
            </a:extLst>
          </p:cNvPr>
          <p:cNvGrpSpPr/>
          <p:nvPr/>
        </p:nvGrpSpPr>
        <p:grpSpPr>
          <a:xfrm>
            <a:off x="10261752" y="444529"/>
            <a:ext cx="1468213" cy="5942411"/>
            <a:chOff x="10261752" y="444529"/>
            <a:chExt cx="1468213" cy="594241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284E930-14BF-1DAA-1457-8ABBE29E3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61752" y="471059"/>
              <a:ext cx="1453465" cy="591588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DAF902-37FF-6966-D92C-576E5F23DD88}"/>
                </a:ext>
              </a:extLst>
            </p:cNvPr>
            <p:cNvSpPr txBox="1"/>
            <p:nvPr/>
          </p:nvSpPr>
          <p:spPr>
            <a:xfrm rot="5400000">
              <a:off x="9906389" y="2006495"/>
              <a:ext cx="3385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>
                  <a:solidFill>
                    <a:srgbClr val="98ACC7"/>
                  </a:solidFill>
                </a:rPr>
                <a:t>© Wikimedia Commons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2002E41A-7C85-2DEE-262C-CD882A614B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1800" y="5435600"/>
            <a:ext cx="1600199" cy="13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23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630</TotalTime>
  <Words>1165</Words>
  <Application>Microsoft Office PowerPoint</Application>
  <PresentationFormat>Widescreen</PresentationFormat>
  <Paragraphs>116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Superclarendon Rg</vt:lpstr>
      <vt:lpstr>Calibri</vt:lpstr>
      <vt:lpstr>Aptos</vt:lpstr>
      <vt:lpstr>Linkpen 17a Print</vt:lpstr>
      <vt:lpstr>Calibri Light</vt:lpstr>
      <vt:lpstr>Office Theme</vt:lpstr>
      <vt:lpstr>Maidstone from Stone Age to Iron Age</vt:lpstr>
      <vt:lpstr>Questions</vt:lpstr>
      <vt:lpstr>An Ever-Changing Area</vt:lpstr>
      <vt:lpstr>500,000 BC</vt:lpstr>
      <vt:lpstr>Palaeolithic evidence</vt:lpstr>
      <vt:lpstr>Mesolithic Encampment</vt:lpstr>
      <vt:lpstr>Neolithic Evidence</vt:lpstr>
      <vt:lpstr>Let’s Investigate</vt:lpstr>
      <vt:lpstr>Middle Neolithic</vt:lpstr>
      <vt:lpstr>Bronze Age Evidence</vt:lpstr>
      <vt:lpstr>Trade</vt:lpstr>
      <vt:lpstr>Iron Age Evidence</vt:lpstr>
      <vt:lpstr>End of the ‘Ages’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48</cp:revision>
  <dcterms:created xsi:type="dcterms:W3CDTF">2022-12-09T08:02:53Z</dcterms:created>
  <dcterms:modified xsi:type="dcterms:W3CDTF">2025-01-06T11:34:15Z</dcterms:modified>
</cp:coreProperties>
</file>