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7"/>
  </p:notesMasterIdLst>
  <p:handoutMasterIdLst>
    <p:handoutMasterId r:id="rId48"/>
  </p:handoutMasterIdLst>
  <p:sldIdLst>
    <p:sldId id="362" r:id="rId5"/>
    <p:sldId id="363" r:id="rId6"/>
    <p:sldId id="406" r:id="rId7"/>
    <p:sldId id="364" r:id="rId8"/>
    <p:sldId id="365" r:id="rId9"/>
    <p:sldId id="366" r:id="rId10"/>
    <p:sldId id="367" r:id="rId11"/>
    <p:sldId id="368" r:id="rId12"/>
    <p:sldId id="369" r:id="rId13"/>
    <p:sldId id="370" r:id="rId14"/>
    <p:sldId id="371" r:id="rId15"/>
    <p:sldId id="372" r:id="rId16"/>
    <p:sldId id="373" r:id="rId17"/>
    <p:sldId id="381" r:id="rId18"/>
    <p:sldId id="382" r:id="rId19"/>
    <p:sldId id="383" r:id="rId20"/>
    <p:sldId id="384" r:id="rId21"/>
    <p:sldId id="385" r:id="rId22"/>
    <p:sldId id="386" r:id="rId23"/>
    <p:sldId id="387" r:id="rId24"/>
    <p:sldId id="388" r:id="rId25"/>
    <p:sldId id="389" r:id="rId26"/>
    <p:sldId id="390" r:id="rId27"/>
    <p:sldId id="391" r:id="rId28"/>
    <p:sldId id="392" r:id="rId29"/>
    <p:sldId id="393" r:id="rId30"/>
    <p:sldId id="394" r:id="rId31"/>
    <p:sldId id="395" r:id="rId32"/>
    <p:sldId id="396" r:id="rId33"/>
    <p:sldId id="397" r:id="rId34"/>
    <p:sldId id="398" r:id="rId35"/>
    <p:sldId id="399" r:id="rId36"/>
    <p:sldId id="400" r:id="rId37"/>
    <p:sldId id="374" r:id="rId38"/>
    <p:sldId id="375" r:id="rId39"/>
    <p:sldId id="376" r:id="rId40"/>
    <p:sldId id="377" r:id="rId41"/>
    <p:sldId id="378" r:id="rId42"/>
    <p:sldId id="379" r:id="rId43"/>
    <p:sldId id="380" r:id="rId44"/>
    <p:sldId id="402" r:id="rId45"/>
    <p:sldId id="40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907F"/>
    <a:srgbClr val="7EB5A9"/>
    <a:srgbClr val="F5C946"/>
    <a:srgbClr val="7AA62C"/>
    <a:srgbClr val="ADD0F0"/>
    <a:srgbClr val="F192B4"/>
    <a:srgbClr val="FBECCC"/>
    <a:srgbClr val="99BF71"/>
    <a:srgbClr val="B62126"/>
    <a:srgbClr val="596C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6395"/>
  </p:normalViewPr>
  <p:slideViewPr>
    <p:cSldViewPr snapToGrid="0">
      <p:cViewPr varScale="1">
        <p:scale>
          <a:sx n="94" d="100"/>
          <a:sy n="94" d="100"/>
        </p:scale>
        <p:origin x="432" y="132"/>
      </p:cViewPr>
      <p:guideLst>
        <p:guide orient="horz" pos="4110"/>
        <p:guide pos="3749"/>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BFF20C60-6D1C-4C83-988C-7B73A267E9C9}"/>
    <pc:docChg chg="modSld">
      <pc:chgData name="McHarg, Catherine" userId="88b8f76c-9ae3-4745-88eb-fe0667a22af5" providerId="ADAL" clId="{BFF20C60-6D1C-4C83-988C-7B73A267E9C9}" dt="2024-08-06T14:16:03.013" v="2" actId="207"/>
      <pc:docMkLst>
        <pc:docMk/>
      </pc:docMkLst>
      <pc:sldChg chg="modSp mod">
        <pc:chgData name="McHarg, Catherine" userId="88b8f76c-9ae3-4745-88eb-fe0667a22af5" providerId="ADAL" clId="{BFF20C60-6D1C-4C83-988C-7B73A267E9C9}" dt="2024-08-06T14:16:03.013" v="2" actId="207"/>
        <pc:sldMkLst>
          <pc:docMk/>
          <pc:sldMk cId="3850220755" sldId="406"/>
        </pc:sldMkLst>
        <pc:spChg chg="mod">
          <ac:chgData name="McHarg, Catherine" userId="88b8f76c-9ae3-4745-88eb-fe0667a22af5" providerId="ADAL" clId="{BFF20C60-6D1C-4C83-988C-7B73A267E9C9}" dt="2024-08-06T14:16:03.013" v="2" actId="207"/>
          <ac:spMkLst>
            <pc:docMk/>
            <pc:sldMk cId="3850220755" sldId="406"/>
            <ac:spMk id="2" creationId="{70A948C7-E27A-0608-204E-06E602E4FA7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8/6/2024</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8/6/2024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historicengland.org.uk/images-books/photos/item/MED01/01/0516"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istoricengland.org.uk/images-books/photos/item/MED01/01/0513"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historicengland.org.uk/images-books/photos/item/MED01/01/0757"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istoricengland.org.uk/images-books/photos/item/MED01/01/0860"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historicengland.org.uk/images-books/photos/item/MED01/01/0857"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historicengland.org.uk/images-books/photos/item/MED01/01/2882"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historicengland.org.uk/images-books/photos/item/MED01/01/2898"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historicengland.org.uk/images-books/photos/item/MED01/01/0146"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historicengland.org.uk/images-books/photos/item/MED01/01/0516"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historicengland.org.uk/images-books/photos/item/MED01/01/1141"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historicengland.org.uk/images-books/photos/item/MED01/01/0516"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historicengland.org.uk/images-books/photos/item/MED01/01/0516"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istoricengland.org.uk/images-books/photos/item/MED01/01/0516"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151515"/>
                </a:solidFill>
                <a:effectLst/>
                <a:latin typeface="Source Sans Pro" panose="020B0503030403020204" pitchFamily="34" charset="0"/>
              </a:rPr>
              <a:t>Source: Historic England Archive Ref: MED01/01/0516 Date: 11 Aug 1939 -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https://historicengland.org.uk/images-books/photos/item/MED01/01/0516</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1977080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151515"/>
                </a:solidFill>
                <a:effectLst/>
                <a:latin typeface="Source Sans Pro" panose="020B0503030403020204" pitchFamily="34" charset="0"/>
              </a:rPr>
              <a:t>Source: Historic England Archive Ref: MED01/01/0513 Date: 10 Aug 1939 -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https://historicengland.org.uk/images-books/photos/item/MED01/01/0513</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3052677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dirty="0"/>
              <a:t>Image: </a:t>
            </a:r>
            <a:r>
              <a:rPr lang="en-GB" b="0" i="0" dirty="0">
                <a:solidFill>
                  <a:srgbClr val="151515"/>
                </a:solidFill>
                <a:effectLst/>
                <a:latin typeface="Source Sans Pro" panose="020B0503030403020204" pitchFamily="34" charset="0"/>
              </a:rPr>
              <a:t>Source: Historic England Archive Ref: MED01/01/0757 Date: 30 May 1940 -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https://historicengland.org.uk/images-books/photos/item/MED01/01/0757</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1182521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Plasma and storage – use alongside slides 19 and 21</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1966856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dirty="0"/>
              <a:t>Image: </a:t>
            </a:r>
            <a:r>
              <a:rPr lang="en-GB" b="0" i="0" dirty="0">
                <a:solidFill>
                  <a:srgbClr val="151515"/>
                </a:solidFill>
                <a:effectLst/>
                <a:latin typeface="Source Sans Pro" panose="020B0503030403020204" pitchFamily="34" charset="0"/>
              </a:rPr>
              <a:t>Source: Historic England Archive Ref: MED01/01/0860 Date: 9 Aug 1940 -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https://historicengland.org.uk/images-books/photos/item/MED01/01/0860</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1589040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151515"/>
                </a:solidFill>
                <a:effectLst/>
                <a:latin typeface="Source Sans Pro" panose="020B0503030403020204" pitchFamily="34" charset="0"/>
              </a:rPr>
              <a:t>Source: Historic England Archive Ref: MED01/01/0857 Date: 9 Aug 1940 -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https://historicengland.org.uk/images-books/photos/item/MED01/01/0857</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45990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Info on burns treatment – use alongside slides 24 and 26</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3701248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151515"/>
                </a:solidFill>
                <a:effectLst/>
                <a:latin typeface="Source Sans Pro" panose="020B0503030403020204" pitchFamily="34" charset="0"/>
              </a:rPr>
              <a:t>Source: Historic England Archive Ref: MED01/01/2882 Date: 13 May 1942 -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https://historicengland.org.uk/images-books/photos/item/MED01/01/2882</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1994876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151515"/>
                </a:solidFill>
                <a:effectLst/>
                <a:latin typeface="Source Sans Pro" panose="020B0503030403020204" pitchFamily="34" charset="0"/>
              </a:rPr>
              <a:t>Source: Historic England Archive Ref: MED01/01/2898 Date: 13 May 1942 -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https://historicengland.org.uk/images-books/photos/item/MED01/01/2898</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27</a:t>
            </a:fld>
            <a:endParaRPr lang="en-US"/>
          </a:p>
        </p:txBody>
      </p:sp>
    </p:spTree>
    <p:extLst>
      <p:ext uri="{BB962C8B-B14F-4D97-AF65-F5344CB8AC3E}">
        <p14:creationId xmlns:p14="http://schemas.microsoft.com/office/powerpoint/2010/main" val="744758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Info on infection prevention – use alongside slides 29 and 31</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29</a:t>
            </a:fld>
            <a:endParaRPr lang="en-US"/>
          </a:p>
        </p:txBody>
      </p:sp>
    </p:spTree>
    <p:extLst>
      <p:ext uri="{BB962C8B-B14F-4D97-AF65-F5344CB8AC3E}">
        <p14:creationId xmlns:p14="http://schemas.microsoft.com/office/powerpoint/2010/main" val="4286756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151515"/>
                </a:solidFill>
                <a:effectLst/>
                <a:latin typeface="Source Sans Pro" panose="020B0503030403020204" pitchFamily="34" charset="0"/>
              </a:rPr>
              <a:t>Source: Historic England Archive Ref: MED01/01/0146 Date: 20 Jan 1939 -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https://historicengland.org.uk/images-books/photos/item/MED01/01/0146</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30</a:t>
            </a:fld>
            <a:endParaRPr lang="en-US"/>
          </a:p>
        </p:txBody>
      </p:sp>
    </p:spTree>
    <p:extLst>
      <p:ext uri="{BB962C8B-B14F-4D97-AF65-F5344CB8AC3E}">
        <p14:creationId xmlns:p14="http://schemas.microsoft.com/office/powerpoint/2010/main" val="2626663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151515"/>
                </a:solidFill>
                <a:effectLst/>
                <a:latin typeface="Source Sans Pro" panose="020B0503030403020204" pitchFamily="34" charset="0"/>
              </a:rPr>
              <a:t>Source: Historic England Archive Ref: MED01/01/0516 Date: 11 Aug 1939 -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https://historicengland.org.uk/images-books/photos/item/MED01/01/0516</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1438743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151515"/>
                </a:solidFill>
                <a:effectLst/>
                <a:latin typeface="Source Sans Pro" panose="020B0503030403020204" pitchFamily="34" charset="0"/>
              </a:rPr>
              <a:t>Source: Historic England Archive Ref: MED01/01/1141 Date: 25 Nov 1940 -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https://historicengland.org.uk/images-books/photos/item/MED01/01/1141</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32</a:t>
            </a:fld>
            <a:endParaRPr lang="en-US"/>
          </a:p>
        </p:txBody>
      </p:sp>
    </p:spTree>
    <p:extLst>
      <p:ext uri="{BB962C8B-B14F-4D97-AF65-F5344CB8AC3E}">
        <p14:creationId xmlns:p14="http://schemas.microsoft.com/office/powerpoint/2010/main" val="1144926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Differentiation</a:t>
            </a:r>
            <a:r>
              <a:rPr lang="en-GB" baseline="0" dirty="0"/>
              <a:t> – ask higher ability students to try and disagree with the statement</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36</a:t>
            </a:fld>
            <a:endParaRPr lang="en-US"/>
          </a:p>
        </p:txBody>
      </p:sp>
    </p:spTree>
    <p:extLst>
      <p:ext uri="{BB962C8B-B14F-4D97-AF65-F5344CB8AC3E}">
        <p14:creationId xmlns:p14="http://schemas.microsoft.com/office/powerpoint/2010/main" val="2231579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42</a:t>
            </a:fld>
            <a:endParaRPr lang="en-US"/>
          </a:p>
        </p:txBody>
      </p:sp>
    </p:spTree>
    <p:extLst>
      <p:ext uri="{BB962C8B-B14F-4D97-AF65-F5344CB8AC3E}">
        <p14:creationId xmlns:p14="http://schemas.microsoft.com/office/powerpoint/2010/main" val="1896503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151515"/>
                </a:solidFill>
                <a:effectLst/>
                <a:latin typeface="Source Sans Pro" panose="020B0503030403020204" pitchFamily="34" charset="0"/>
              </a:rPr>
              <a:t>Source: Historic England Archive Ref: MED01/01/0516 Date: 11 Aug 1939 -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https://historicengland.org.uk/images-books/photos/item/MED01/01/0516</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1742292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151515"/>
                </a:solidFill>
                <a:effectLst/>
                <a:latin typeface="Source Sans Pro" panose="020B0503030403020204" pitchFamily="34" charset="0"/>
              </a:rPr>
              <a:t>Source: Historic England Archive Ref: MED01/01/0516 Date: 11 Aug 1939 -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https://historicengland.org.uk/images-books/photos/item/MED01/01/0516</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2233766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151515"/>
                </a:solidFill>
                <a:effectLst/>
                <a:latin typeface="Source Sans Pro" panose="020B0503030403020204" pitchFamily="34" charset="0"/>
              </a:rPr>
              <a:t>Source: Historic England Archive Ref: MED01/01/0516 Date: 11 Aug 1939 -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https://historicengland.org.uk/images-books/photos/item/MED01/01/0516</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3135172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out the quote to students and ask them what they think about Brian Ford’s ideas</a:t>
            </a:r>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4129891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out the quote to students and ask them what they think about Brian Ford’s ideas</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301537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Make sure students leave the central box empty at this stage</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1973474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Army blood supply depot – use alongside slides 14 and 16</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24722056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lvl1pPr>
              <a:defRPr baseline="0">
                <a:solidFill>
                  <a:srgbClr val="40907F"/>
                </a:solidFill>
              </a:defRPr>
            </a:lvl1p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EB5A9"/>
            </a:solidFill>
          </p:spPr>
          <p:txBody>
            <a:bodyPr/>
            <a:lstStyle/>
            <a:p>
              <a:endParaRPr lang="en-US" dirty="0"/>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rgbClr val="40907F"/>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40907F"/>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40907F"/>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lvl1pPr>
              <a:defRPr baseline="0">
                <a:solidFill>
                  <a:srgbClr val="40907F"/>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rgbClr val="40907F"/>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rgbClr val="40907F"/>
                </a:solidFill>
              </a:defRPr>
            </a:lvl1pPr>
          </a:lstStyle>
          <a:p>
            <a:r>
              <a:rPr lang="en-GB" dirty="0"/>
              <a:t>Click to edit</a:t>
            </a:r>
            <a:endParaRPr lang="en-US" dirty="0"/>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40907F"/>
            </a:solidFill>
          </a:ln>
        </p:spPr>
        <p:txBody>
          <a:body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lIns="0" tIns="0"/>
          <a:lstStyle>
            <a:lvl1pPr algn="ctr">
              <a:defRPr lang="en-US" sz="1800" b="1" i="0" kern="1200" baseline="0" dirty="0">
                <a:solidFill>
                  <a:srgbClr val="40907F"/>
                </a:solidFill>
                <a:latin typeface="Arial" panose="020B0604020202020204" pitchFamily="34" charset="0"/>
                <a:ea typeface="+mj-ea"/>
                <a:cs typeface="+mj-cs"/>
              </a:defRPr>
            </a:lvl1pPr>
          </a:lstStyle>
          <a:p>
            <a:pPr lvl="0"/>
            <a:r>
              <a:rPr lang="en-GB" dirty="0"/>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40907F"/>
            </a:solidFill>
          </a:ln>
        </p:spPr>
        <p:txBody>
          <a:body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40907F"/>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rgbClr val="40907F"/>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0907F"/>
                </a:solidFill>
              </a:defRPr>
            </a:lvl1pPr>
          </a:lstStyle>
          <a:p>
            <a:r>
              <a:rPr lang="en-GB" dirty="0"/>
              <a:t>Click to edit</a:t>
            </a:r>
            <a:endParaRPr lang="en-US" dirty="0"/>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40907F"/>
            </a:solidFill>
          </a:ln>
        </p:spPr>
        <p:txBody>
          <a:bodyPr/>
          <a:lstStyle/>
          <a:p>
            <a:endParaRPr lang="en-US" dirty="0"/>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40907F"/>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40907F"/>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0907F"/>
                </a:solidFill>
              </a:defRPr>
            </a:lvl1pPr>
          </a:lstStyle>
          <a:p>
            <a:r>
              <a:rPr lang="en-GB" dirty="0"/>
              <a:t>Click to edit</a:t>
            </a:r>
            <a:endParaRPr lang="en-US" dirty="0"/>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lvl1pPr>
              <a:defRPr baseline="0">
                <a:solidFill>
                  <a:srgbClr val="40907F"/>
                </a:solidFill>
              </a:defRPr>
            </a:lvl1pPr>
          </a:lstStyle>
          <a:p>
            <a:r>
              <a:rPr lang="en-GB" dirty="0"/>
              <a:t>Click to edit Master title style</a:t>
            </a:r>
            <a:endParaRPr lang="en-US" dirty="0"/>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lvl1pPr>
              <a:defRPr baseline="0">
                <a:solidFill>
                  <a:srgbClr val="40907F"/>
                </a:solidFill>
              </a:defRPr>
            </a:lvl1pPr>
          </a:lstStyle>
          <a:p>
            <a:r>
              <a:rPr lang="en-GB" dirty="0"/>
              <a:t>Click to edit Master title style</a:t>
            </a:r>
            <a:endParaRPr lang="en-US" dirty="0"/>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lvl1pPr>
              <a:defRPr baseline="0">
                <a:solidFill>
                  <a:srgbClr val="40907F"/>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Print-Out">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885367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40320725-1898-A86A-ED6B-74F787FC122B}"/>
              </a:ext>
            </a:extLst>
          </p:cNvPr>
          <p:cNvSpPr>
            <a:spLocks noGrp="1"/>
          </p:cNvSpPr>
          <p:nvPr>
            <p:ph type="title"/>
          </p:nvPr>
        </p:nvSpPr>
        <p:spPr>
          <a:xfrm>
            <a:off x="410966" y="-1384129"/>
            <a:ext cx="10515600" cy="1325563"/>
          </a:xfrm>
        </p:spPr>
        <p:txBody>
          <a:bodyPr/>
          <a:lstStyle>
            <a:lvl1pPr>
              <a:defRPr baseline="0">
                <a:solidFill>
                  <a:srgbClr val="40907F"/>
                </a:solidFill>
              </a:defRPr>
            </a:lvl1pPr>
          </a:lstStyle>
          <a:p>
            <a:r>
              <a:rPr lang="en-GB" dirty="0"/>
              <a:t>Click to edit Master title style</a:t>
            </a:r>
            <a:endParaRPr lang="en-US" dirty="0"/>
          </a:p>
        </p:txBody>
      </p:sp>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40907F"/>
          </a:solidFill>
          <a:ln w="24379" cap="flat">
            <a:noFill/>
            <a:prstDash val="solid"/>
            <a:miter/>
          </a:ln>
        </p:spPr>
        <p:txBody>
          <a:bodyPr rtlCol="0" anchor="ctr"/>
          <a:lstStyle/>
          <a:p>
            <a:endParaRPr lang="en-US"/>
          </a:p>
        </p:txBody>
      </p:sp>
      <p:sp>
        <p:nvSpPr>
          <p:cNvPr id="14" name="Text Placeholder 2">
            <a:extLst>
              <a:ext uri="{FF2B5EF4-FFF2-40B4-BE49-F238E27FC236}">
                <a16:creationId xmlns:a16="http://schemas.microsoft.com/office/drawing/2014/main" id="{C7E152C8-1564-9CD4-2ABE-55064C1128DA}"/>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40907F"/>
                </a:solidFill>
              </a:defRPr>
            </a:lvl1pPr>
          </a:lstStyle>
          <a:p>
            <a:pPr lvl="0"/>
            <a:r>
              <a:rPr lang="en-GB" dirty="0"/>
              <a:t>How to use this PPT</a:t>
            </a:r>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6" name="Text Placeholder 2">
            <a:extLst>
              <a:ext uri="{FF2B5EF4-FFF2-40B4-BE49-F238E27FC236}">
                <a16:creationId xmlns:a16="http://schemas.microsoft.com/office/drawing/2014/main" id="{F3A5F7B0-87B9-D779-448F-83341593B120}"/>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902263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0907F"/>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0907F"/>
                </a:solidFill>
              </a:defRPr>
            </a:lvl1pPr>
          </a:lstStyle>
          <a:p>
            <a:r>
              <a:rPr lang="en-GB" dirty="0"/>
              <a:t>Click to edit</a:t>
            </a:r>
            <a:endParaRPr lang="en-US" dirty="0"/>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0907F"/>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0907F"/>
                </a:solidFill>
              </a:defRPr>
            </a:lvl1pPr>
          </a:lstStyle>
          <a:p>
            <a:r>
              <a:rPr lang="en-GB" dirty="0"/>
              <a:t>Click to edit</a:t>
            </a:r>
            <a:endParaRPr lang="en-US" dirty="0"/>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0907F"/>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rgbClr val="40907F"/>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027907"/>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82" r:id="rId22"/>
    <p:sldLayoutId id="2147483690" r:id="rId23"/>
    <p:sldLayoutId id="2147483692" r:id="rId24"/>
  </p:sldLayoutIdLst>
  <p:txStyles>
    <p:titleStyle>
      <a:lvl1pPr algn="l" defTabSz="914400" rtl="0" eaLnBrk="1" latinLnBrk="0" hangingPunct="1">
        <a:lnSpc>
          <a:spcPct val="90000"/>
        </a:lnSpc>
        <a:spcBef>
          <a:spcPct val="0"/>
        </a:spcBef>
        <a:buNone/>
        <a:defRPr sz="2600" b="1" i="0" kern="1200" baseline="0">
          <a:solidFill>
            <a:srgbClr val="40907F"/>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patient-having-a-blood-tranfusion-london-hospital-whitechapel-road-whitechapel-11900"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blood-taking-using-ministry-of-health-method-middlesex-hospital-mortimer-street-westminster-11912"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hyperlink" Target="https://historicengland.org.uk/services-skills/education/teaching-activities/wwii-and-the-development-of-medical-knowledg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nurse-holding-equipment-needed-for-a-blood-transfusion-army-blood-supply-depot-southmead-hospital-southmead-road-11918"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microsoft.com/office/2007/relationships/hdphoto" Target="../media/hdphoto3.wdp"/><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freezing-plasma-for-transportation-army-blood-supply-depot-southmead-hospital-southmead-road-11917" TargetMode="External"/><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giving-a-burns-patient-a-saline-bath-queen-victoria-hospital-holtye-road-east-grinstead-11953"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microsoft.com/office/2007/relationships/hdphoto" Target="../media/hdphoto5.wdp"/><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dressing-a-pedicle-skin-graft-queen-victoria-hospital-holtye-road-east-grinstead-11955"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microsoft.com/office/2007/relationships/hdphoto" Target="../media/hdphoto6.wdp"/><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historicengland.org.uk/services-skills/education/teaching-activities/wwii-and-the-development-of-medical-knowledge" TargetMode="Externa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microsoft.com/office/2007/relationships/hdphoto" Target="../media/hdphoto7.wdp"/><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nurses-in-the-making-joyce-grove-convalescent-home-nettlebed-11926"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microsoft.com/office/2007/relationships/hdphoto" Target="../media/hdphoto8.wdp"/><Relationship Id="rId5" Type="http://schemas.openxmlformats.org/officeDocument/2006/relationships/image" Target="../media/image46.jpe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15.xml"/><Relationship Id="rId4" Type="http://schemas.openxmlformats.org/officeDocument/2006/relationships/image" Target="../media/image25.sv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2.xml"/><Relationship Id="rId1" Type="http://schemas.openxmlformats.org/officeDocument/2006/relationships/slideLayout" Target="../slideLayouts/slideLayout23.xml"/><Relationship Id="rId5" Type="http://schemas.openxmlformats.org/officeDocument/2006/relationships/image" Target="../media/image2.png"/><Relationship Id="rId4" Type="http://schemas.openxmlformats.org/officeDocument/2006/relationships/hyperlink" Target="http://www.historicengland.org.uk/educat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8E91-E712-0576-15E5-D1730418A1DC}"/>
              </a:ext>
            </a:extLst>
          </p:cNvPr>
          <p:cNvSpPr>
            <a:spLocks noGrp="1"/>
          </p:cNvSpPr>
          <p:nvPr>
            <p:ph type="title"/>
          </p:nvPr>
        </p:nvSpPr>
        <p:spPr/>
        <p:txBody>
          <a:bodyPr/>
          <a:lstStyle/>
          <a:p>
            <a:r>
              <a:rPr lang="en-GB" sz="2800" dirty="0">
                <a:cs typeface="Arial" panose="020B0604020202020204" pitchFamily="34" charset="0"/>
              </a:rPr>
              <a:t>To what extent was the Second World War (1939-45) a factor in the development of medical and surgical knowledge?</a:t>
            </a:r>
            <a:br>
              <a:rPr lang="en-GB" sz="2800" dirty="0">
                <a:cs typeface="Arial" panose="020B0604020202020204" pitchFamily="34" charset="0"/>
              </a:rPr>
            </a:br>
            <a:endParaRPr lang="en-GB" dirty="0"/>
          </a:p>
        </p:txBody>
      </p:sp>
      <p:sp>
        <p:nvSpPr>
          <p:cNvPr id="3" name="Subtitle 2">
            <a:extLst>
              <a:ext uri="{FF2B5EF4-FFF2-40B4-BE49-F238E27FC236}">
                <a16:creationId xmlns:a16="http://schemas.microsoft.com/office/drawing/2014/main" id="{AF6A12DE-544A-0972-5977-3AA217BF6695}"/>
              </a:ext>
            </a:extLst>
          </p:cNvPr>
          <p:cNvSpPr>
            <a:spLocks noGrp="1"/>
          </p:cNvSpPr>
          <p:nvPr>
            <p:ph type="subTitle" idx="1"/>
          </p:nvPr>
        </p:nvSpPr>
        <p:spPr/>
        <p:txBody>
          <a:bodyPr/>
          <a:lstStyle/>
          <a:p>
            <a:r>
              <a:rPr lang="en-GB" sz="2400" b="1" dirty="0">
                <a:latin typeface="Arial" panose="020B0604020202020204" pitchFamily="34" charset="0"/>
                <a:cs typeface="Arial" panose="020B0604020202020204" pitchFamily="34" charset="0"/>
              </a:rPr>
              <a:t>To what extent was the Second World War (1939-45) a factor in the development of medical and surgical knowledge?</a:t>
            </a:r>
          </a:p>
          <a:p>
            <a:endParaRPr lang="en-GB" dirty="0"/>
          </a:p>
        </p:txBody>
      </p:sp>
      <p:pic>
        <p:nvPicPr>
          <p:cNvPr id="5" name="Content Placeholder 3" descr="Black &amp; white photo of a child being treated in hospital by a female doctor and two nurses">
            <a:extLst>
              <a:ext uri="{FF2B5EF4-FFF2-40B4-BE49-F238E27FC236}">
                <a16:creationId xmlns:a16="http://schemas.microsoft.com/office/drawing/2014/main" id="{AE00D719-AE39-793C-B273-5FA3A8964436}"/>
              </a:ext>
            </a:extLst>
          </p:cNvPr>
          <p:cNvPicPr>
            <a:picLocks noGrp="1" noChangeAspect="1"/>
          </p:cNvPicPr>
          <p:nvPr>
            <p:ph type="pic" sz="quarter" idx="10"/>
          </p:nvPr>
        </p:nvPicPr>
        <p:blipFill rotWithShape="1">
          <a:blip r:embed="rId3"/>
          <a:srcRect l="15527" r="17022" b="2222"/>
          <a:stretch/>
        </p:blipFill>
        <p:spPr>
          <a:xfrm>
            <a:off x="4123662" y="4432"/>
            <a:ext cx="8068338" cy="6853568"/>
          </a:xfrm>
          <a:prstGeom prst="rect">
            <a:avLst/>
          </a:prstGeom>
        </p:spPr>
      </p:pic>
    </p:spTree>
    <p:extLst>
      <p:ext uri="{BB962C8B-B14F-4D97-AF65-F5344CB8AC3E}">
        <p14:creationId xmlns:p14="http://schemas.microsoft.com/office/powerpoint/2010/main" val="2864879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6AE6C-97F2-F95C-C51F-E7BFAC7E620C}"/>
              </a:ext>
            </a:extLst>
          </p:cNvPr>
          <p:cNvSpPr>
            <a:spLocks noGrp="1"/>
          </p:cNvSpPr>
          <p:nvPr>
            <p:ph type="title"/>
          </p:nvPr>
        </p:nvSpPr>
        <p:spPr/>
        <p:txBody>
          <a:bodyPr/>
          <a:lstStyle/>
          <a:p>
            <a:r>
              <a:rPr lang="en-GB" dirty="0"/>
              <a:t>Activity 2</a:t>
            </a:r>
          </a:p>
        </p:txBody>
      </p:sp>
      <p:sp>
        <p:nvSpPr>
          <p:cNvPr id="4" name="Picture Placeholder 27" descr="Thought bubble">
            <a:extLst>
              <a:ext uri="{FF2B5EF4-FFF2-40B4-BE49-F238E27FC236}">
                <a16:creationId xmlns:a16="http://schemas.microsoft.com/office/drawing/2014/main" id="{B1747E65-C653-B89C-6736-388AC4010B6B}"/>
              </a:ext>
              <a:ext uri="{C183D7F6-B498-43B3-948B-1728B52AA6E4}">
                <adec:decorative xmlns:adec="http://schemas.microsoft.com/office/drawing/2017/decorative" val="0"/>
              </a:ext>
            </a:extLst>
          </p:cNvPr>
          <p:cNvSpPr txBox="1">
            <a:spLocks/>
          </p:cNvSpPr>
          <p:nvPr/>
        </p:nvSpPr>
        <p:spPr>
          <a:xfrm>
            <a:off x="1183393" y="751114"/>
            <a:ext cx="9397522" cy="5606143"/>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lIns="144000" tIns="540000" rIns="144000" bIns="108000" anchor="t" anchorCtr="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000" dirty="0">
              <a:latin typeface="Arial" panose="020B0604020202020204" pitchFamily="34" charset="0"/>
              <a:cs typeface="Arial" panose="020B0604020202020204" pitchFamily="34" charset="0"/>
            </a:endParaRPr>
          </a:p>
          <a:p>
            <a:pPr algn="ctr">
              <a:spcBef>
                <a:spcPts val="600"/>
              </a:spcBef>
            </a:pPr>
            <a:r>
              <a:rPr lang="en-GB" sz="3200" b="1" dirty="0">
                <a:latin typeface="Arial" panose="020B0604020202020204" pitchFamily="34" charset="0"/>
                <a:cs typeface="Arial" panose="020B0604020202020204" pitchFamily="34" charset="0"/>
              </a:rPr>
              <a:t>Why might war have created</a:t>
            </a:r>
          </a:p>
          <a:p>
            <a:pPr algn="ctr">
              <a:spcBef>
                <a:spcPts val="600"/>
              </a:spcBef>
              <a:spcAft>
                <a:spcPts val="1800"/>
              </a:spcAft>
            </a:pPr>
            <a:r>
              <a:rPr lang="en-GB" sz="3200" b="1" dirty="0">
                <a:latin typeface="Arial" panose="020B0604020202020204" pitchFamily="34" charset="0"/>
                <a:cs typeface="Arial" panose="020B0604020202020204" pitchFamily="34" charset="0"/>
              </a:rPr>
              <a:t>a great blessing?</a:t>
            </a:r>
          </a:p>
          <a:p>
            <a:pPr algn="ctr">
              <a:spcBef>
                <a:spcPts val="600"/>
              </a:spcBef>
            </a:pPr>
            <a:r>
              <a:rPr lang="en-GB" sz="3200" b="1" dirty="0">
                <a:latin typeface="Arial" panose="020B0604020202020204" pitchFamily="34" charset="0"/>
                <a:cs typeface="Arial" panose="020B0604020202020204" pitchFamily="34" charset="0"/>
              </a:rPr>
              <a:t>What connections can we make</a:t>
            </a:r>
          </a:p>
          <a:p>
            <a:pPr algn="ctr">
              <a:spcBef>
                <a:spcPts val="600"/>
              </a:spcBef>
            </a:pPr>
            <a:r>
              <a:rPr lang="en-GB" sz="3200" b="1" dirty="0">
                <a:latin typeface="Arial" panose="020B0604020202020204" pitchFamily="34" charset="0"/>
                <a:cs typeface="Arial" panose="020B0604020202020204" pitchFamily="34" charset="0"/>
              </a:rPr>
              <a:t>with our ideas</a:t>
            </a:r>
          </a:p>
          <a:p>
            <a:pPr algn="ctr">
              <a:spcBef>
                <a:spcPts val="600"/>
              </a:spcBef>
            </a:pPr>
            <a:r>
              <a:rPr lang="en-GB" sz="3200" b="1" dirty="0">
                <a:latin typeface="Arial" panose="020B0604020202020204" pitchFamily="34" charset="0"/>
                <a:cs typeface="Arial" panose="020B0604020202020204" pitchFamily="34" charset="0"/>
              </a:rPr>
              <a:t>and the starter image?</a:t>
            </a:r>
          </a:p>
        </p:txBody>
      </p:sp>
    </p:spTree>
    <p:extLst>
      <p:ext uri="{BB962C8B-B14F-4D97-AF65-F5344CB8AC3E}">
        <p14:creationId xmlns:p14="http://schemas.microsoft.com/office/powerpoint/2010/main" val="330389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70915-D0C2-9BC0-B5F9-28817B595269}"/>
              </a:ext>
            </a:extLst>
          </p:cNvPr>
          <p:cNvSpPr>
            <a:spLocks noGrp="1"/>
          </p:cNvSpPr>
          <p:nvPr>
            <p:ph type="title"/>
          </p:nvPr>
        </p:nvSpPr>
        <p:spPr>
          <a:xfrm>
            <a:off x="381885" y="-992187"/>
            <a:ext cx="10515600" cy="992187"/>
          </a:xfrm>
        </p:spPr>
        <p:txBody>
          <a:bodyPr vert="horz" lIns="91440" tIns="45720" rIns="91440" bIns="45720" rtlCol="0" anchor="b">
            <a:normAutofit/>
          </a:bodyPr>
          <a:lstStyle/>
          <a:p>
            <a:r>
              <a:rPr lang="en-GB" dirty="0"/>
              <a:t>Brian J Ford statement</a:t>
            </a:r>
          </a:p>
        </p:txBody>
      </p:sp>
      <p:grpSp>
        <p:nvGrpSpPr>
          <p:cNvPr id="4" name="Post-It" descr="Post-it note to highlight text">
            <a:extLst>
              <a:ext uri="{FF2B5EF4-FFF2-40B4-BE49-F238E27FC236}">
                <a16:creationId xmlns:a16="http://schemas.microsoft.com/office/drawing/2014/main" id="{B075A48B-27F9-DF51-7E56-022ED171D643}"/>
              </a:ext>
            </a:extLst>
          </p:cNvPr>
          <p:cNvGrpSpPr/>
          <p:nvPr/>
        </p:nvGrpSpPr>
        <p:grpSpPr>
          <a:xfrm>
            <a:off x="1427338" y="576947"/>
            <a:ext cx="8828316" cy="6226624"/>
            <a:chOff x="8080639" y="3205434"/>
            <a:chExt cx="3236716" cy="4111558"/>
          </a:xfrm>
        </p:grpSpPr>
        <p:sp>
          <p:nvSpPr>
            <p:cNvPr id="5" name="Decorative-Blob">
              <a:extLst>
                <a:ext uri="{FF2B5EF4-FFF2-40B4-BE49-F238E27FC236}">
                  <a16:creationId xmlns:a16="http://schemas.microsoft.com/office/drawing/2014/main" id="{F122A704-7C1F-2ADB-20F4-5E0D6F03AF11}"/>
                </a:ext>
                <a:ext uri="{C183D7F6-B498-43B3-948B-1728B52AA6E4}">
                  <adec:decorative xmlns:adec="http://schemas.microsoft.com/office/drawing/2017/decorative" val="0"/>
                </a:ext>
              </a:extLst>
            </p:cNvPr>
            <p:cNvSpPr/>
            <p:nvPr/>
          </p:nvSpPr>
          <p:spPr>
            <a:xfrm>
              <a:off x="8080639" y="3449826"/>
              <a:ext cx="3236716" cy="3665939"/>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6" name="Main-Text" descr="Post-it note to highlight text">
              <a:extLst>
                <a:ext uri="{FF2B5EF4-FFF2-40B4-BE49-F238E27FC236}">
                  <a16:creationId xmlns:a16="http://schemas.microsoft.com/office/drawing/2014/main" id="{6B80D99A-90C0-1A42-3881-3FA1C92F23E1}"/>
                </a:ext>
              </a:extLst>
            </p:cNvPr>
            <p:cNvSpPr txBox="1"/>
            <p:nvPr/>
          </p:nvSpPr>
          <p:spPr>
            <a:xfrm>
              <a:off x="8411539" y="4009442"/>
              <a:ext cx="2574916" cy="3307550"/>
            </a:xfrm>
            <a:prstGeom prst="rect">
              <a:avLst/>
            </a:prstGeom>
            <a:noFill/>
          </p:spPr>
          <p:txBody>
            <a:bodyPr wrap="square" rtlCol="0">
              <a:spAutoFit/>
            </a:bodyPr>
            <a:lstStyle/>
            <a:p>
              <a:pPr algn="ctr"/>
              <a:r>
                <a:rPr lang="en-GB" sz="3200" b="1" dirty="0">
                  <a:latin typeface="Arial" panose="020B0604020202020204" pitchFamily="34" charset="0"/>
                  <a:cs typeface="Arial" panose="020B0604020202020204" pitchFamily="34" charset="0"/>
                </a:rPr>
                <a:t>“If any good can be said to come of war, then the Second War must go on record as assisting and accelerating one of the greatest blessings that the 20th Century has conferred on Man – the huge advances in medical knowledge and surgical techniques.” </a:t>
              </a:r>
            </a:p>
            <a:p>
              <a:pPr algn="ctr"/>
              <a:r>
                <a:rPr lang="en-GB" sz="3200" b="1" dirty="0">
                  <a:latin typeface="Arial" panose="020B0604020202020204" pitchFamily="34" charset="0"/>
                  <a:cs typeface="Arial" panose="020B0604020202020204" pitchFamily="34" charset="0"/>
                </a:rPr>
                <a:t>Brian J Ford.</a:t>
              </a:r>
              <a:endParaRPr lang="en-GB" sz="3200" dirty="0"/>
            </a:p>
          </p:txBody>
        </p:sp>
        <p:pic>
          <p:nvPicPr>
            <p:cNvPr id="7" name="Decorative-Washi" descr="Decorative shape">
              <a:extLst>
                <a:ext uri="{FF2B5EF4-FFF2-40B4-BE49-F238E27FC236}">
                  <a16:creationId xmlns:a16="http://schemas.microsoft.com/office/drawing/2014/main" id="{40C91C31-3AB3-4A3E-8B6A-D8D0D5B7212E}"/>
                </a:ext>
              </a:extLst>
            </p:cNvPr>
            <p:cNvPicPr>
              <a:picLocks noChangeAspect="1"/>
            </p:cNvPicPr>
            <p:nvPr/>
          </p:nvPicPr>
          <p:blipFill>
            <a:blip r:embed="rId3"/>
            <a:stretch>
              <a:fillRect/>
            </a:stretch>
          </p:blipFill>
          <p:spPr>
            <a:xfrm>
              <a:off x="9183098" y="3205434"/>
              <a:ext cx="647700" cy="762000"/>
            </a:xfrm>
            <a:prstGeom prst="rect">
              <a:avLst/>
            </a:prstGeom>
          </p:spPr>
        </p:pic>
      </p:grpSp>
    </p:spTree>
    <p:extLst>
      <p:ext uri="{BB962C8B-B14F-4D97-AF65-F5344CB8AC3E}">
        <p14:creationId xmlns:p14="http://schemas.microsoft.com/office/powerpoint/2010/main" val="88432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7593D-43FE-884D-83C8-7E8D7E5C930C}"/>
              </a:ext>
            </a:extLst>
          </p:cNvPr>
          <p:cNvSpPr>
            <a:spLocks noGrp="1"/>
          </p:cNvSpPr>
          <p:nvPr>
            <p:ph type="title"/>
          </p:nvPr>
        </p:nvSpPr>
        <p:spPr/>
        <p:txBody>
          <a:bodyPr/>
          <a:lstStyle/>
          <a:p>
            <a:r>
              <a:rPr lang="en-GB" dirty="0"/>
              <a:t>Group Work</a:t>
            </a:r>
          </a:p>
        </p:txBody>
      </p:sp>
      <p:sp>
        <p:nvSpPr>
          <p:cNvPr id="3" name="Content Placeholder 2">
            <a:extLst>
              <a:ext uri="{FF2B5EF4-FFF2-40B4-BE49-F238E27FC236}">
                <a16:creationId xmlns:a16="http://schemas.microsoft.com/office/drawing/2014/main" id="{625C058A-E4AD-692C-C010-DA9621AAE620}"/>
              </a:ext>
            </a:extLst>
          </p:cNvPr>
          <p:cNvSpPr>
            <a:spLocks noGrp="1"/>
          </p:cNvSpPr>
          <p:nvPr>
            <p:ph idx="1"/>
          </p:nvPr>
        </p:nvSpPr>
        <p:spPr/>
        <p:txBody>
          <a:bodyPr/>
          <a:lstStyle/>
          <a:p>
            <a:endParaRPr lang="en-GB" sz="800" dirty="0">
              <a:latin typeface="Arial" panose="020B0604020202020204" pitchFamily="34" charset="0"/>
              <a:cs typeface="Arial" panose="020B0604020202020204" pitchFamily="34" charset="0"/>
            </a:endParaRPr>
          </a:p>
          <a:p>
            <a:pPr>
              <a:spcBef>
                <a:spcPts val="0"/>
              </a:spcBef>
            </a:pPr>
            <a:r>
              <a:rPr lang="en-GB" sz="2400" dirty="0">
                <a:latin typeface="Arial" panose="020B0604020202020204" pitchFamily="34" charset="0"/>
                <a:cs typeface="Arial" panose="020B0604020202020204" pitchFamily="34" charset="0"/>
              </a:rPr>
              <a:t>                                   </a:t>
            </a:r>
          </a:p>
          <a:p>
            <a:pPr>
              <a:spcBef>
                <a:spcPts val="1200"/>
              </a:spcBef>
            </a:pPr>
            <a:r>
              <a:rPr lang="en-GB" sz="2400" dirty="0">
                <a:latin typeface="Arial" panose="020B0604020202020204" pitchFamily="34" charset="0"/>
                <a:cs typeface="Arial" panose="020B0604020202020204" pitchFamily="34" charset="0"/>
              </a:rPr>
              <a:t>                          	      You are now going to split into 4 groups with each group                             </a:t>
            </a:r>
          </a:p>
          <a:p>
            <a:pPr>
              <a:spcBef>
                <a:spcPts val="0"/>
              </a:spcBef>
            </a:pPr>
            <a:r>
              <a:rPr lang="en-GB" sz="2400" dirty="0">
                <a:latin typeface="Arial" panose="020B0604020202020204" pitchFamily="34" charset="0"/>
                <a:cs typeface="Arial" panose="020B0604020202020204" pitchFamily="34" charset="0"/>
              </a:rPr>
              <a:t>                                       researching a different aspect of medical knowledge   </a:t>
            </a:r>
          </a:p>
          <a:p>
            <a:pPr>
              <a:spcBef>
                <a:spcPts val="0"/>
              </a:spcBef>
            </a:pPr>
            <a:r>
              <a:rPr lang="en-GB" sz="2400" dirty="0">
                <a:latin typeface="Arial" panose="020B0604020202020204" pitchFamily="34" charset="0"/>
                <a:cs typeface="Arial" panose="020B0604020202020204" pitchFamily="34" charset="0"/>
              </a:rPr>
              <a:t>                                       and surgical techniques. Your challenge is to                                   			       investigate the following using the information provided:</a:t>
            </a:r>
          </a:p>
          <a:p>
            <a:pPr>
              <a:spcBef>
                <a:spcPts val="0"/>
              </a:spcBef>
            </a:pPr>
            <a:endParaRPr lang="en-GB"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What development occurred in World War Two?</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Why did the development occur?</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How did it advance medical and surgical techniques and practices?</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How might it have affected medicine after the war ended </a:t>
            </a:r>
          </a:p>
          <a:p>
            <a:r>
              <a:rPr lang="en-GB" sz="2400" dirty="0">
                <a:latin typeface="Arial" panose="020B0604020202020204" pitchFamily="34" charset="0"/>
                <a:cs typeface="Arial" panose="020B0604020202020204" pitchFamily="34" charset="0"/>
              </a:rPr>
              <a:t>    (e.g. Use in general practice and the NHS)?</a:t>
            </a:r>
          </a:p>
          <a:p>
            <a:pPr>
              <a:spcBef>
                <a:spcPts val="0"/>
              </a:spcBef>
            </a:pP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Write all your findings in the section of your worksheet that you are researching.</a:t>
            </a:r>
          </a:p>
          <a:p>
            <a:endParaRPr lang="en-GB" dirty="0"/>
          </a:p>
        </p:txBody>
      </p:sp>
      <p:grpSp>
        <p:nvGrpSpPr>
          <p:cNvPr id="8" name="Research Character">
            <a:extLst>
              <a:ext uri="{FF2B5EF4-FFF2-40B4-BE49-F238E27FC236}">
                <a16:creationId xmlns:a16="http://schemas.microsoft.com/office/drawing/2014/main" id="{F5A0EF07-57FF-14EA-B0CF-E37A2FA7441B}"/>
              </a:ext>
              <a:ext uri="{C183D7F6-B498-43B3-948B-1728B52AA6E4}">
                <adec:decorative xmlns:adec="http://schemas.microsoft.com/office/drawing/2017/decorative" val="1"/>
              </a:ext>
            </a:extLst>
          </p:cNvPr>
          <p:cNvGrpSpPr/>
          <p:nvPr/>
        </p:nvGrpSpPr>
        <p:grpSpPr>
          <a:xfrm>
            <a:off x="9021337" y="3218612"/>
            <a:ext cx="2332463" cy="2729560"/>
            <a:chOff x="7823486" y="378506"/>
            <a:chExt cx="2889756" cy="2981745"/>
          </a:xfrm>
        </p:grpSpPr>
        <p:sp>
          <p:nvSpPr>
            <p:cNvPr id="9" name="Washi">
              <a:extLst>
                <a:ext uri="{FF2B5EF4-FFF2-40B4-BE49-F238E27FC236}">
                  <a16:creationId xmlns:a16="http://schemas.microsoft.com/office/drawing/2014/main" id="{F6E35EAA-EF23-60F9-2A9B-693263D44332}"/>
                </a:ext>
                <a:ext uri="{C183D7F6-B498-43B3-948B-1728B52AA6E4}">
                  <adec:decorative xmlns:adec="http://schemas.microsoft.com/office/drawing/2017/decorative" val="1"/>
                </a:ext>
              </a:extLst>
            </p:cNvPr>
            <p:cNvSpPr txBox="1">
              <a:spLocks/>
            </p:cNvSpPr>
            <p:nvPr/>
          </p:nvSpPr>
          <p:spPr>
            <a:xfrm>
              <a:off x="7990988" y="378506"/>
              <a:ext cx="2233899"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0" name="Text Placeholder">
              <a:extLst>
                <a:ext uri="{FF2B5EF4-FFF2-40B4-BE49-F238E27FC236}">
                  <a16:creationId xmlns:a16="http://schemas.microsoft.com/office/drawing/2014/main" id="{2BFE5251-1EBF-19F4-C3ED-B1602C061664}"/>
                </a:ext>
              </a:extLst>
            </p:cNvPr>
            <p:cNvSpPr txBox="1">
              <a:spLocks/>
            </p:cNvSpPr>
            <p:nvPr/>
          </p:nvSpPr>
          <p:spPr>
            <a:xfrm rot="21383919">
              <a:off x="7823486" y="564933"/>
              <a:ext cx="2568902" cy="414338"/>
            </a:xfrm>
            <a:prstGeom prst="rect">
              <a:avLst/>
            </a:prstGeom>
            <a:noFill/>
          </p:spPr>
          <p:txBody>
            <a:bodyPr anchor="ctr" anchorCtr="0">
              <a:normAutofit fontScale="40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dirty="0">
                  <a:solidFill>
                    <a:srgbClr val="3F3F3F"/>
                  </a:solidFill>
                  <a:latin typeface="Helvetica" pitchFamily="2" charset="0"/>
                </a:rPr>
                <a:t>Research</a:t>
              </a:r>
              <a:endParaRPr lang="en-GB" sz="5400" dirty="0">
                <a:solidFill>
                  <a:srgbClr val="3F3F3F"/>
                </a:solidFill>
                <a:effectLst/>
                <a:latin typeface="Helvetica" pitchFamily="2" charset="0"/>
              </a:endParaRPr>
            </a:p>
          </p:txBody>
        </p:sp>
        <p:pic>
          <p:nvPicPr>
            <p:cNvPr id="11" name="Icon" descr="Research character icon">
              <a:extLst>
                <a:ext uri="{FF2B5EF4-FFF2-40B4-BE49-F238E27FC236}">
                  <a16:creationId xmlns:a16="http://schemas.microsoft.com/office/drawing/2014/main" id="{EB6B2C14-50D8-9F45-A812-B14DDBE2E460}"/>
                </a:ext>
              </a:extLst>
            </p:cNvPr>
            <p:cNvPicPr>
              <a:picLocks noChangeAspect="1"/>
            </p:cNvPicPr>
            <p:nvPr/>
          </p:nvPicPr>
          <p:blipFill>
            <a:blip r:embed="rId4"/>
            <a:stretch>
              <a:fillRect/>
            </a:stretch>
          </p:blipFill>
          <p:spPr>
            <a:xfrm>
              <a:off x="7972927" y="876582"/>
              <a:ext cx="2740315" cy="2483669"/>
            </a:xfrm>
            <a:prstGeom prst="rect">
              <a:avLst/>
            </a:prstGeom>
          </p:spPr>
        </p:pic>
      </p:grpSp>
      <p:grpSp>
        <p:nvGrpSpPr>
          <p:cNvPr id="4" name="Group Discussion">
            <a:extLst>
              <a:ext uri="{FF2B5EF4-FFF2-40B4-BE49-F238E27FC236}">
                <a16:creationId xmlns:a16="http://schemas.microsoft.com/office/drawing/2014/main" id="{7D4A5C20-5732-BC6D-AE9F-C2A592E680EE}"/>
              </a:ext>
              <a:ext uri="{C183D7F6-B498-43B3-948B-1728B52AA6E4}">
                <adec:decorative xmlns:adec="http://schemas.microsoft.com/office/drawing/2017/decorative" val="1"/>
              </a:ext>
            </a:extLst>
          </p:cNvPr>
          <p:cNvGrpSpPr/>
          <p:nvPr/>
        </p:nvGrpSpPr>
        <p:grpSpPr>
          <a:xfrm>
            <a:off x="381885" y="464694"/>
            <a:ext cx="3906143" cy="2576176"/>
            <a:chOff x="-149801" y="3480991"/>
            <a:chExt cx="5064334" cy="3673777"/>
          </a:xfrm>
        </p:grpSpPr>
        <p:sp>
          <p:nvSpPr>
            <p:cNvPr id="5" name="Washi">
              <a:extLst>
                <a:ext uri="{FF2B5EF4-FFF2-40B4-BE49-F238E27FC236}">
                  <a16:creationId xmlns:a16="http://schemas.microsoft.com/office/drawing/2014/main" id="{0FCD6996-A58D-2BB2-241E-8612194C78EE}"/>
                </a:ext>
                <a:ext uri="{C183D7F6-B498-43B3-948B-1728B52AA6E4}">
                  <adec:decorative xmlns:adec="http://schemas.microsoft.com/office/drawing/2017/decorative" val="1"/>
                </a:ext>
              </a:extLst>
            </p:cNvPr>
            <p:cNvSpPr/>
            <p:nvPr/>
          </p:nvSpPr>
          <p:spPr>
            <a:xfrm>
              <a:off x="2449012" y="3480991"/>
              <a:ext cx="2465521" cy="798972"/>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p>
              <a:endParaRPr lang="en-US"/>
            </a:p>
          </p:txBody>
        </p:sp>
        <p:sp>
          <p:nvSpPr>
            <p:cNvPr id="6" name="Text Placeholder">
              <a:extLst>
                <a:ext uri="{FF2B5EF4-FFF2-40B4-BE49-F238E27FC236}">
                  <a16:creationId xmlns:a16="http://schemas.microsoft.com/office/drawing/2014/main" id="{A151079A-6856-9041-C0D4-4DC7EF5A1734}"/>
                </a:ext>
              </a:extLst>
            </p:cNvPr>
            <p:cNvSpPr txBox="1">
              <a:spLocks/>
            </p:cNvSpPr>
            <p:nvPr/>
          </p:nvSpPr>
          <p:spPr>
            <a:xfrm>
              <a:off x="2449012" y="3579311"/>
              <a:ext cx="2342134" cy="577876"/>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Group work</a:t>
              </a:r>
            </a:p>
          </p:txBody>
        </p:sp>
        <p:pic>
          <p:nvPicPr>
            <p:cNvPr id="7" name="Icon" descr="Group discussion character icon">
              <a:extLst>
                <a:ext uri="{FF2B5EF4-FFF2-40B4-BE49-F238E27FC236}">
                  <a16:creationId xmlns:a16="http://schemas.microsoft.com/office/drawing/2014/main" id="{F0FA8F7F-F739-6872-37EA-D985C3051A76}"/>
                </a:ext>
              </a:extLst>
            </p:cNvPr>
            <p:cNvPicPr>
              <a:picLocks noChangeAspect="1"/>
            </p:cNvPicPr>
            <p:nvPr/>
          </p:nvPicPr>
          <p:blipFill>
            <a:blip r:embed="rId5"/>
            <a:stretch>
              <a:fillRect/>
            </a:stretch>
          </p:blipFill>
          <p:spPr>
            <a:xfrm>
              <a:off x="-149801" y="3995534"/>
              <a:ext cx="4140262" cy="3159234"/>
            </a:xfrm>
            <a:prstGeom prst="rect">
              <a:avLst/>
            </a:prstGeom>
          </p:spPr>
        </p:pic>
      </p:grpSp>
    </p:spTree>
    <p:extLst>
      <p:ext uri="{BB962C8B-B14F-4D97-AF65-F5344CB8AC3E}">
        <p14:creationId xmlns:p14="http://schemas.microsoft.com/office/powerpoint/2010/main" val="263787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1+#ppt_w/2"/>
                                          </p:val>
                                        </p:tav>
                                        <p:tav tm="100000">
                                          <p:val>
                                            <p:strVal val="#ppt_x"/>
                                          </p:val>
                                        </p:tav>
                                      </p:tavLst>
                                    </p:anim>
                                    <p:anim calcmode="lin" valueType="num">
                                      <p:cBhvr additive="base">
                                        <p:cTn id="15"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785B4-72B6-1077-0021-C3FC4765FCCC}"/>
              </a:ext>
            </a:extLst>
          </p:cNvPr>
          <p:cNvSpPr>
            <a:spLocks noGrp="1"/>
          </p:cNvSpPr>
          <p:nvPr>
            <p:ph type="title" idx="4294967295"/>
          </p:nvPr>
        </p:nvSpPr>
        <p:spPr>
          <a:xfrm>
            <a:off x="0" y="-709613"/>
            <a:ext cx="10996613" cy="709613"/>
          </a:xfrm>
        </p:spPr>
        <p:txBody>
          <a:bodyPr vert="horz" lIns="0" tIns="45720" rIns="91440" bIns="45720" rtlCol="0" anchor="b">
            <a:normAutofit/>
          </a:bodyPr>
          <a:lstStyle/>
          <a:p>
            <a:r>
              <a:rPr lang="en-GB" dirty="0"/>
              <a:t>Activity 3</a:t>
            </a:r>
          </a:p>
        </p:txBody>
      </p:sp>
      <p:graphicFrame>
        <p:nvGraphicFramePr>
          <p:cNvPr id="8" name="Table 7">
            <a:extLst>
              <a:ext uri="{FF2B5EF4-FFF2-40B4-BE49-F238E27FC236}">
                <a16:creationId xmlns:a16="http://schemas.microsoft.com/office/drawing/2014/main" id="{BAD93DB9-D5EA-F496-FF50-15C36FFAEE5E}"/>
              </a:ext>
            </a:extLst>
          </p:cNvPr>
          <p:cNvGraphicFramePr>
            <a:graphicFrameLocks noGrp="1"/>
          </p:cNvGraphicFramePr>
          <p:nvPr/>
        </p:nvGraphicFramePr>
        <p:xfrm>
          <a:off x="457199" y="452607"/>
          <a:ext cx="10838986" cy="6070858"/>
        </p:xfrm>
        <a:graphic>
          <a:graphicData uri="http://schemas.openxmlformats.org/drawingml/2006/table">
            <a:tbl>
              <a:tblPr firstRow="1" bandRow="1">
                <a:tableStyleId>{5C22544A-7EE6-4342-B048-85BDC9FD1C3A}</a:tableStyleId>
              </a:tblPr>
              <a:tblGrid>
                <a:gridCol w="5419493">
                  <a:extLst>
                    <a:ext uri="{9D8B030D-6E8A-4147-A177-3AD203B41FA5}">
                      <a16:colId xmlns:a16="http://schemas.microsoft.com/office/drawing/2014/main" val="680964243"/>
                    </a:ext>
                  </a:extLst>
                </a:gridCol>
                <a:gridCol w="5419493">
                  <a:extLst>
                    <a:ext uri="{9D8B030D-6E8A-4147-A177-3AD203B41FA5}">
                      <a16:colId xmlns:a16="http://schemas.microsoft.com/office/drawing/2014/main" val="4195528122"/>
                    </a:ext>
                  </a:extLst>
                </a:gridCol>
              </a:tblGrid>
              <a:tr h="3035429">
                <a:tc>
                  <a:txBody>
                    <a:bodyPr/>
                    <a:lstStyle/>
                    <a:p>
                      <a:r>
                        <a:rPr lang="en-GB" sz="1500" dirty="0">
                          <a:solidFill>
                            <a:schemeClr val="tx1"/>
                          </a:solidFill>
                          <a:latin typeface="Arial" panose="020B0604020202020204" pitchFamily="34" charset="0"/>
                          <a:cs typeface="Arial" panose="020B0604020202020204" pitchFamily="34" charset="0"/>
                        </a:rPr>
                        <a:t>Army Blood Supply Depot</a:t>
                      </a: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GB" sz="1500" dirty="0">
                          <a:solidFill>
                            <a:schemeClr val="tx1"/>
                          </a:solidFill>
                          <a:latin typeface="Arial" panose="020B0604020202020204" pitchFamily="34" charset="0"/>
                          <a:cs typeface="Arial" panose="020B0604020202020204" pitchFamily="34" charset="0"/>
                        </a:rPr>
                        <a:t>Blood Plasma</a:t>
                      </a: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5909169"/>
                  </a:ext>
                </a:extLst>
              </a:tr>
              <a:tr h="3035429">
                <a:tc>
                  <a:txBody>
                    <a:bodyPr/>
                    <a:lstStyle/>
                    <a:p>
                      <a:r>
                        <a:rPr lang="en-GB" sz="1500" b="1" dirty="0">
                          <a:solidFill>
                            <a:schemeClr val="tx1"/>
                          </a:solidFill>
                          <a:latin typeface="Arial" panose="020B0604020202020204" pitchFamily="34" charset="0"/>
                          <a:cs typeface="Arial" panose="020B0604020202020204" pitchFamily="34" charset="0"/>
                        </a:rPr>
                        <a:t>Treatment of burns victims</a:t>
                      </a: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GB" sz="1500" b="1" dirty="0">
                          <a:solidFill>
                            <a:schemeClr val="tx1"/>
                          </a:solidFill>
                          <a:latin typeface="Arial" panose="020B0604020202020204" pitchFamily="34" charset="0"/>
                          <a:cs typeface="Arial" panose="020B0604020202020204" pitchFamily="34" charset="0"/>
                        </a:rPr>
                        <a:t>Infection</a:t>
                      </a: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2014945"/>
                  </a:ext>
                </a:extLst>
              </a:tr>
            </a:tbl>
          </a:graphicData>
        </a:graphic>
      </p:graphicFrame>
      <p:sp>
        <p:nvSpPr>
          <p:cNvPr id="9" name="Rectangle 8">
            <a:extLst>
              <a:ext uri="{FF2B5EF4-FFF2-40B4-BE49-F238E27FC236}">
                <a16:creationId xmlns:a16="http://schemas.microsoft.com/office/drawing/2014/main" id="{21AC18AE-CADD-0D9F-E4AB-2A31413D4AB1}"/>
              </a:ext>
              <a:ext uri="{C183D7F6-B498-43B3-948B-1728B52AA6E4}">
                <adec:decorative xmlns:adec="http://schemas.microsoft.com/office/drawing/2017/decorative" val="1"/>
              </a:ext>
            </a:extLst>
          </p:cNvPr>
          <p:cNvSpPr/>
          <p:nvPr/>
        </p:nvSpPr>
        <p:spPr>
          <a:xfrm>
            <a:off x="3989813" y="2008561"/>
            <a:ext cx="3773758" cy="2541136"/>
          </a:xfrm>
          <a:prstGeom prst="rect">
            <a:avLst/>
          </a:prstGeom>
          <a:solidFill>
            <a:schemeClr val="bg1"/>
          </a:solidFill>
          <a:ln w="254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0350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897D8-F395-A3F1-B761-E4B6BC5AD46C}"/>
              </a:ext>
            </a:extLst>
          </p:cNvPr>
          <p:cNvSpPr>
            <a:spLocks noGrp="1"/>
          </p:cNvSpPr>
          <p:nvPr>
            <p:ph type="title"/>
          </p:nvPr>
        </p:nvSpPr>
        <p:spPr/>
        <p:txBody>
          <a:bodyPr>
            <a:normAutofit fontScale="90000"/>
          </a:bodyPr>
          <a:lstStyle/>
          <a:p>
            <a:br>
              <a:rPr lang="en-GB" b="1" u="sng"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The Army Blood Supply Depot</a:t>
            </a:r>
            <a:br>
              <a:rPr lang="en-GB" b="1" u="sng" dirty="0">
                <a:latin typeface="Arial" panose="020B0604020202020204" pitchFamily="34" charset="0"/>
                <a:cs typeface="Arial" panose="020B0604020202020204" pitchFamily="34" charset="0"/>
              </a:rPr>
            </a:br>
            <a:endParaRPr lang="en-GB" dirty="0"/>
          </a:p>
        </p:txBody>
      </p:sp>
      <p:sp>
        <p:nvSpPr>
          <p:cNvPr id="3" name="Content Placeholder 2">
            <a:extLst>
              <a:ext uri="{FF2B5EF4-FFF2-40B4-BE49-F238E27FC236}">
                <a16:creationId xmlns:a16="http://schemas.microsoft.com/office/drawing/2014/main" id="{9E9D0142-4545-DD03-3887-88C3302EBF73}"/>
              </a:ext>
            </a:extLst>
          </p:cNvPr>
          <p:cNvSpPr>
            <a:spLocks noGrp="1"/>
          </p:cNvSpPr>
          <p:nvPr>
            <p:ph idx="1"/>
          </p:nvPr>
        </p:nvSpPr>
        <p:spPr/>
        <p:txBody>
          <a:bodyPr/>
          <a:lstStyle/>
          <a:p>
            <a:pPr>
              <a:spcAft>
                <a:spcPts val="1200"/>
              </a:spcAft>
            </a:pPr>
            <a:r>
              <a:rPr lang="en-GB" sz="2200" dirty="0">
                <a:latin typeface="Arial" panose="020B0604020202020204" pitchFamily="34" charset="0"/>
                <a:cs typeface="Arial" panose="020B0604020202020204" pitchFamily="34" charset="0"/>
              </a:rPr>
              <a:t>In 1938, a Spanish man, Frederic Durán-</a:t>
            </a:r>
            <a:r>
              <a:rPr lang="en-GB" sz="2200" dirty="0" err="1">
                <a:latin typeface="Arial" panose="020B0604020202020204" pitchFamily="34" charset="0"/>
                <a:cs typeface="Arial" panose="020B0604020202020204" pitchFamily="34" charset="0"/>
              </a:rPr>
              <a:t>Jordà</a:t>
            </a:r>
            <a:r>
              <a:rPr lang="en-GB" sz="2200" dirty="0">
                <a:latin typeface="Arial" panose="020B0604020202020204" pitchFamily="34" charset="0"/>
                <a:cs typeface="Arial" panose="020B0604020202020204" pitchFamily="34" charset="0"/>
              </a:rPr>
              <a:t> had escaped to Britain as a result of the Spanish Civil War, he had previously established a blood bank in Barcelona that helped the wounded during the Spanish conflict.  When he arrived in Britain, he worked with Dr Janet Vaughan at the Royal Postgraduate Medical School at Hammersmith Hospital.  They worked together to create a system of national blood banks in London. By 1938 it was clear that war was going to happen and as a result the War Office decided to created the Army Blood Supply Depot (ABSD) which was responsible for four large blood depots around the country. </a:t>
            </a:r>
          </a:p>
          <a:p>
            <a:r>
              <a:rPr lang="en-GB" sz="2200" dirty="0">
                <a:latin typeface="Arial" panose="020B0604020202020204" pitchFamily="34" charset="0"/>
                <a:cs typeface="Arial" panose="020B0604020202020204" pitchFamily="34" charset="0"/>
              </a:rPr>
              <a:t>In America it had been decided that to provide blood on the front line they would take blood donations from the troops at the front.  Britain decided to take a different policy and took blood from these depots to supply Military Personnel this way.  700,000 donors provided blood during the war and as a result it was very effective in providing a blood supply for the military.  Consequently, the success of this then developed into the National Blood Transfusion Service which was set up in 1946.</a:t>
            </a:r>
          </a:p>
          <a:p>
            <a:endParaRPr lang="en-GB" dirty="0"/>
          </a:p>
        </p:txBody>
      </p:sp>
    </p:spTree>
    <p:extLst>
      <p:ext uri="{BB962C8B-B14F-4D97-AF65-F5344CB8AC3E}">
        <p14:creationId xmlns:p14="http://schemas.microsoft.com/office/powerpoint/2010/main" val="3466365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A74D6-E929-E711-C5E5-6BABAFD82DA5}"/>
              </a:ext>
            </a:extLst>
          </p:cNvPr>
          <p:cNvSpPr>
            <a:spLocks noGrp="1"/>
          </p:cNvSpPr>
          <p:nvPr>
            <p:ph type="title"/>
          </p:nvPr>
        </p:nvSpPr>
        <p:spPr/>
        <p:txBody>
          <a:bodyPr/>
          <a:lstStyle/>
          <a:p>
            <a:r>
              <a:rPr lang="en-GB" dirty="0"/>
              <a:t>Photo 4</a:t>
            </a:r>
          </a:p>
        </p:txBody>
      </p:sp>
      <p:pic>
        <p:nvPicPr>
          <p:cNvPr id="4" name="Picture 3" descr="Black and white photo of a patient receiving blood transfusion in hospital.">
            <a:hlinkClick r:id="rId3"/>
            <a:extLst>
              <a:ext uri="{FF2B5EF4-FFF2-40B4-BE49-F238E27FC236}">
                <a16:creationId xmlns:a16="http://schemas.microsoft.com/office/drawing/2014/main" id="{F99F8961-7E0A-B193-2DD7-C262A5DBE0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456" y="340335"/>
            <a:ext cx="9872458" cy="6177330"/>
          </a:xfrm>
          <a:prstGeom prst="rect">
            <a:avLst/>
          </a:prstGeom>
        </p:spPr>
      </p:pic>
      <p:pic>
        <p:nvPicPr>
          <p:cNvPr id="5" name="Picture 4">
            <a:extLst>
              <a:ext uri="{FF2B5EF4-FFF2-40B4-BE49-F238E27FC236}">
                <a16:creationId xmlns:a16="http://schemas.microsoft.com/office/drawing/2014/main" id="{D88B72D9-35E9-BD04-6340-B5E45A2FB027}"/>
              </a:ext>
              <a:ext uri="{C183D7F6-B498-43B3-948B-1728B52AA6E4}">
                <adec:decorative xmlns:adec="http://schemas.microsoft.com/office/drawing/2017/decorative" val="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16067" t="32647" r="3838" b="27219"/>
          <a:stretch/>
        </p:blipFill>
        <p:spPr>
          <a:xfrm>
            <a:off x="5890319" y="391178"/>
            <a:ext cx="5463481" cy="1590022"/>
          </a:xfrm>
          <a:prstGeom prst="rect">
            <a:avLst/>
          </a:prstGeom>
        </p:spPr>
      </p:pic>
    </p:spTree>
    <p:extLst>
      <p:ext uri="{BB962C8B-B14F-4D97-AF65-F5344CB8AC3E}">
        <p14:creationId xmlns:p14="http://schemas.microsoft.com/office/powerpoint/2010/main" val="2524644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EA95-1D67-4824-FB5D-F1366F5F131A}"/>
              </a:ext>
            </a:extLst>
          </p:cNvPr>
          <p:cNvSpPr>
            <a:spLocks noGrp="1"/>
          </p:cNvSpPr>
          <p:nvPr>
            <p:ph type="title"/>
          </p:nvPr>
        </p:nvSpPr>
        <p:spPr/>
        <p:txBody>
          <a:bodyPr/>
          <a:lstStyle/>
          <a:p>
            <a:r>
              <a:rPr lang="en-GB" dirty="0"/>
              <a:t>Additional image information </a:t>
            </a:r>
            <a:r>
              <a:rPr lang="en-GB" dirty="0">
                <a:solidFill>
                  <a:schemeClr val="bg1"/>
                </a:solidFill>
              </a:rPr>
              <a:t>1</a:t>
            </a:r>
          </a:p>
        </p:txBody>
      </p:sp>
      <p:sp>
        <p:nvSpPr>
          <p:cNvPr id="3" name="Content Placeholder 2">
            <a:extLst>
              <a:ext uri="{FF2B5EF4-FFF2-40B4-BE49-F238E27FC236}">
                <a16:creationId xmlns:a16="http://schemas.microsoft.com/office/drawing/2014/main" id="{057EF625-4EDB-C1F8-9F35-19F7AA202363}"/>
              </a:ext>
            </a:extLst>
          </p:cNvPr>
          <p:cNvSpPr>
            <a:spLocks noGrp="1"/>
          </p:cNvSpPr>
          <p:nvPr>
            <p:ph idx="1"/>
          </p:nvPr>
        </p:nvSpPr>
        <p:spPr/>
        <p:txBody>
          <a:bodyPr/>
          <a:lstStyle/>
          <a:p>
            <a:pPr>
              <a:spcAft>
                <a:spcPts val="1200"/>
              </a:spcAft>
            </a:pPr>
            <a:r>
              <a:rPr lang="en-GB" sz="2400" b="1" dirty="0">
                <a:latin typeface="Arial" panose="020B0604020202020204" pitchFamily="34" charset="0"/>
                <a:cs typeface="Arial" panose="020B0604020202020204" pitchFamily="34" charset="0"/>
              </a:rPr>
              <a:t>Patient having a blood transfusion, London Hospital, Whitechapel Road, Whitechapel, Greater London</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Two doctors giving a patient a blood transfusion at the London Hospital. The earliest known blood transfusion was attempted in 1628. In 1665 the first successful blood transfusion was recorded, after a doctor transfused blood between dogs, but it was not until 1818 that the first successful transfusion of human blood was recorded. Both the discovery of human blood groups in 1901 and of the Rhesus blood group system in 1939 made transfusions far safer. Anticoagulants such as sodium citrate were found to preserve blood during WWI. Along with refrigeration, this made blood banks and blood transportation viable; previously, blood had to be transfused from donor to patient before coagulation.</a:t>
            </a:r>
          </a:p>
          <a:p>
            <a:endParaRPr lang="en-GB" dirty="0"/>
          </a:p>
        </p:txBody>
      </p:sp>
    </p:spTree>
    <p:extLst>
      <p:ext uri="{BB962C8B-B14F-4D97-AF65-F5344CB8AC3E}">
        <p14:creationId xmlns:p14="http://schemas.microsoft.com/office/powerpoint/2010/main" val="1662276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792F5-06A4-F676-FAEA-460A031D9FFF}"/>
              </a:ext>
            </a:extLst>
          </p:cNvPr>
          <p:cNvSpPr>
            <a:spLocks noGrp="1"/>
          </p:cNvSpPr>
          <p:nvPr>
            <p:ph type="title"/>
          </p:nvPr>
        </p:nvSpPr>
        <p:spPr/>
        <p:txBody>
          <a:bodyPr/>
          <a:lstStyle/>
          <a:p>
            <a:r>
              <a:rPr lang="en-GB" dirty="0"/>
              <a:t>Photo 5</a:t>
            </a:r>
          </a:p>
        </p:txBody>
      </p:sp>
      <p:pic>
        <p:nvPicPr>
          <p:cNvPr id="4" name="Content Placeholder 3" descr="Black and white photo of a patient in a hospital bed.">
            <a:hlinkClick r:id="rId3"/>
            <a:extLst>
              <a:ext uri="{FF2B5EF4-FFF2-40B4-BE49-F238E27FC236}">
                <a16:creationId xmlns:a16="http://schemas.microsoft.com/office/drawing/2014/main" id="{18A80CB0-A892-7A7E-4AB2-EEAA03B9ED82}"/>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tretch/>
        </p:blipFill>
        <p:spPr>
          <a:xfrm>
            <a:off x="762980" y="415858"/>
            <a:ext cx="4549650" cy="6002338"/>
          </a:xfrm>
          <a:prstGeom prst="rect">
            <a:avLst/>
          </a:prstGeom>
        </p:spPr>
      </p:pic>
      <p:pic>
        <p:nvPicPr>
          <p:cNvPr id="5" name="Picture 4">
            <a:extLst>
              <a:ext uri="{FF2B5EF4-FFF2-40B4-BE49-F238E27FC236}">
                <a16:creationId xmlns:a16="http://schemas.microsoft.com/office/drawing/2014/main" id="{74674794-B358-01FC-0FDA-EBE750B52067}"/>
              </a:ext>
              <a:ext uri="{C183D7F6-B498-43B3-948B-1728B52AA6E4}">
                <adec:decorative xmlns:adec="http://schemas.microsoft.com/office/drawing/2017/decorative" val="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7812" t="25547" r="8839" b="49918"/>
          <a:stretch/>
        </p:blipFill>
        <p:spPr>
          <a:xfrm>
            <a:off x="3759759" y="415858"/>
            <a:ext cx="7669261" cy="1300982"/>
          </a:xfrm>
          <a:prstGeom prst="rect">
            <a:avLst/>
          </a:prstGeom>
        </p:spPr>
      </p:pic>
    </p:spTree>
    <p:extLst>
      <p:ext uri="{BB962C8B-B14F-4D97-AF65-F5344CB8AC3E}">
        <p14:creationId xmlns:p14="http://schemas.microsoft.com/office/powerpoint/2010/main" val="4168922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EA95-1D67-4824-FB5D-F1366F5F131A}"/>
              </a:ext>
            </a:extLst>
          </p:cNvPr>
          <p:cNvSpPr>
            <a:spLocks noGrp="1"/>
          </p:cNvSpPr>
          <p:nvPr>
            <p:ph type="title"/>
          </p:nvPr>
        </p:nvSpPr>
        <p:spPr/>
        <p:txBody>
          <a:bodyPr/>
          <a:lstStyle/>
          <a:p>
            <a:r>
              <a:rPr lang="en-GB" dirty="0"/>
              <a:t>Additional image information</a:t>
            </a:r>
            <a:r>
              <a:rPr lang="en-GB" dirty="0">
                <a:solidFill>
                  <a:schemeClr val="bg1"/>
                </a:solidFill>
              </a:rPr>
              <a:t> 2</a:t>
            </a:r>
          </a:p>
        </p:txBody>
      </p:sp>
      <p:sp>
        <p:nvSpPr>
          <p:cNvPr id="3" name="Content Placeholder 2">
            <a:extLst>
              <a:ext uri="{FF2B5EF4-FFF2-40B4-BE49-F238E27FC236}">
                <a16:creationId xmlns:a16="http://schemas.microsoft.com/office/drawing/2014/main" id="{057EF625-4EDB-C1F8-9F35-19F7AA202363}"/>
              </a:ext>
            </a:extLst>
          </p:cNvPr>
          <p:cNvSpPr>
            <a:spLocks noGrp="1"/>
          </p:cNvSpPr>
          <p:nvPr>
            <p:ph idx="1"/>
          </p:nvPr>
        </p:nvSpPr>
        <p:spPr/>
        <p:txBody>
          <a:bodyPr/>
          <a:lstStyle/>
          <a:p>
            <a:pPr>
              <a:spcAft>
                <a:spcPts val="1200"/>
              </a:spcAft>
            </a:pPr>
            <a:r>
              <a:rPr lang="en-GB" sz="2400" b="1" dirty="0">
                <a:latin typeface="Arial" panose="020B0604020202020204" pitchFamily="34" charset="0"/>
                <a:cs typeface="Arial" panose="020B0604020202020204" pitchFamily="34" charset="0"/>
              </a:rPr>
              <a:t>Blood taking using Ministry of Health method, Middlesex Hospital, Mortimer Street, Westminster, Greater London</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This shows how equipment was arranged for taking a donor’s blood by the Ministry of Health method. A “blood depot”, the predecessor modern blood banks, was established during World War One in order to store blood for wounded troops. In anticipation of civilian causalities, before the outbreak of World War Two four depots were established in the English Home Counties to collect, store, and distribute blood for air raid casualties. The National Blood Transfusion Service was later set up in 1946 under the control of the Ministry of Health.</a:t>
            </a:r>
          </a:p>
          <a:p>
            <a:endParaRPr lang="en-GB" sz="24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83068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EA95-1D67-4824-FB5D-F1366F5F131A}"/>
              </a:ext>
            </a:extLst>
          </p:cNvPr>
          <p:cNvSpPr>
            <a:spLocks noGrp="1"/>
          </p:cNvSpPr>
          <p:nvPr>
            <p:ph type="title"/>
          </p:nvPr>
        </p:nvSpPr>
        <p:spPr/>
        <p:txBody>
          <a:bodyPr/>
          <a:lstStyle/>
          <a:p>
            <a:r>
              <a:rPr lang="en-GB" dirty="0"/>
              <a:t>Blood Plasma</a:t>
            </a:r>
          </a:p>
        </p:txBody>
      </p:sp>
      <p:sp>
        <p:nvSpPr>
          <p:cNvPr id="3" name="Content Placeholder 2">
            <a:extLst>
              <a:ext uri="{FF2B5EF4-FFF2-40B4-BE49-F238E27FC236}">
                <a16:creationId xmlns:a16="http://schemas.microsoft.com/office/drawing/2014/main" id="{057EF625-4EDB-C1F8-9F35-19F7AA202363}"/>
              </a:ext>
            </a:extLst>
          </p:cNvPr>
          <p:cNvSpPr>
            <a:spLocks noGrp="1"/>
          </p:cNvSpPr>
          <p:nvPr>
            <p:ph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rPr>
              <a:t>The need for blood stores during the war was essential to help the injured and reduce fatalities.  The use of blood plasma instead of whole blood for transfusions had been raised many years before, but it wasn’t until the start of the Second World War that plasma started to be used.  Liquid plasma had been used at th</a:t>
            </a:r>
            <a:r>
              <a:rPr lang="en-US" altLang="en-US" sz="2000" dirty="0">
                <a:latin typeface="Arial" panose="020B0604020202020204" pitchFamily="34" charset="0"/>
              </a:rPr>
              <a:t>e start of the war but in August 1940 it was discovered that you could dehydrate blood to make dried plasma.  This made it easier to store and transport and reduced breakages of containers (a problem in transporting liquid blood plasma) and by the later stages of the war, plastic wallets replaced bottles.  By combining the dried plasma with distilled water, the plasma could be ready in around 3 minutes and once combined it had to be used within 4 hours.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rPr>
              <a:t>In</a:t>
            </a:r>
            <a:r>
              <a:rPr kumimoji="0" lang="en-US" altLang="en-US" sz="2000" b="0" i="0" u="none" strike="noStrike" cap="none" normalizeH="0" dirty="0">
                <a:ln>
                  <a:noFill/>
                </a:ln>
                <a:solidFill>
                  <a:schemeClr val="tx1"/>
                </a:solidFill>
                <a:effectLst/>
                <a:latin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rPr>
              <a:t>the early 194</a:t>
            </a:r>
            <a:r>
              <a:rPr lang="en-US" altLang="en-US" sz="2000" dirty="0">
                <a:latin typeface="Arial" panose="020B0604020202020204" pitchFamily="34" charset="0"/>
              </a:rPr>
              <a:t>0s a “Blood for Britain” programme was launched in America collecting blood donations from citizens of New York to export to Britain.  By the end of the war, America had provided enough blood for over 6 million plasma packages.  Any surplus at the end of the war was returned to the USA for use by citizens.  New techniques were later developed in the 1950s and dried blood plasma became replaced.</a:t>
            </a:r>
            <a:endParaRPr kumimoji="0" lang="en-US" altLang="en-US" sz="2000" b="0" i="0" u="none" strike="noStrike" cap="none" normalizeH="0" baseline="0" dirty="0">
              <a:ln>
                <a:noFill/>
              </a:ln>
              <a:solidFill>
                <a:schemeClr val="tx1"/>
              </a:solidFill>
              <a:effectLst/>
              <a:latin typeface="Arial" panose="020B0604020202020204" pitchFamily="34" charset="0"/>
            </a:endParaRPr>
          </a:p>
          <a:p>
            <a:endParaRPr lang="en-GB" sz="20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004398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948C7-E27A-0608-204E-06E602E4FA71}"/>
              </a:ext>
            </a:extLst>
          </p:cNvPr>
          <p:cNvSpPr>
            <a:spLocks noGrp="1"/>
          </p:cNvSpPr>
          <p:nvPr>
            <p:ph type="title"/>
          </p:nvPr>
        </p:nvSpPr>
        <p:spPr/>
        <p:txBody>
          <a:bodyPr>
            <a:normAutofit fontScale="90000"/>
          </a:bodyPr>
          <a:lstStyle/>
          <a:p>
            <a:br>
              <a:rPr lang="en-GB" sz="3200" b="1" dirty="0">
                <a:latin typeface="Arial" panose="020B0604020202020204" pitchFamily="34" charset="0"/>
                <a:cs typeface="Arial" panose="020B0604020202020204" pitchFamily="34" charset="0"/>
              </a:rPr>
            </a:br>
            <a:r>
              <a:rPr lang="en-GB" sz="3200" b="1" dirty="0">
                <a:latin typeface="Arial" panose="020B0604020202020204" pitchFamily="34" charset="0"/>
                <a:cs typeface="Arial" panose="020B0604020202020204" pitchFamily="34" charset="0"/>
              </a:rPr>
              <a:t>To what extent was the Second World War (1939-45) a factor in the development of medical and surgical knowledge?</a:t>
            </a:r>
            <a:br>
              <a:rPr lang="en-GB" sz="3200" b="1" dirty="0">
                <a:latin typeface="Arial" panose="020B0604020202020204" pitchFamily="34" charset="0"/>
                <a:cs typeface="Arial" panose="020B0604020202020204" pitchFamily="34" charset="0"/>
              </a:rPr>
            </a:br>
            <a:endParaRPr lang="en-GB" dirty="0"/>
          </a:p>
        </p:txBody>
      </p:sp>
      <p:sp>
        <p:nvSpPr>
          <p:cNvPr id="3" name="Text Placeholder 2">
            <a:extLst>
              <a:ext uri="{FF2B5EF4-FFF2-40B4-BE49-F238E27FC236}">
                <a16:creationId xmlns:a16="http://schemas.microsoft.com/office/drawing/2014/main" id="{3D7D54DE-63DF-BD7D-B60C-C16B3D651251}"/>
              </a:ext>
            </a:extLst>
          </p:cNvPr>
          <p:cNvSpPr>
            <a:spLocks noGrp="1"/>
          </p:cNvSpPr>
          <p:nvPr>
            <p:ph type="body" sz="quarter" idx="10"/>
          </p:nvPr>
        </p:nvSpPr>
        <p:spPr/>
        <p:txBody>
          <a:bodyPr/>
          <a:lstStyle/>
          <a:p>
            <a:r>
              <a:rPr lang="en-GB" dirty="0"/>
              <a:t>Key Stage 3 and 4: History</a:t>
            </a:r>
          </a:p>
        </p:txBody>
      </p:sp>
      <p:sp>
        <p:nvSpPr>
          <p:cNvPr id="4" name="Content Placeholder 3">
            <a:extLst>
              <a:ext uri="{FF2B5EF4-FFF2-40B4-BE49-F238E27FC236}">
                <a16:creationId xmlns:a16="http://schemas.microsoft.com/office/drawing/2014/main" id="{79D9716E-2BF8-DED1-F349-E5843DF4AFE2}"/>
              </a:ext>
            </a:extLst>
          </p:cNvPr>
          <p:cNvSpPr>
            <a:spLocks noGrp="1"/>
          </p:cNvSpPr>
          <p:nvPr>
            <p:ph idx="1"/>
          </p:nvPr>
        </p:nvSpPr>
        <p:spPr>
          <a:xfrm>
            <a:off x="357186" y="2429353"/>
            <a:ext cx="10996613" cy="3666647"/>
          </a:xfrm>
        </p:spPr>
        <p:txBody>
          <a:bodyPr/>
          <a:lstStyle/>
          <a:p>
            <a:r>
              <a:rPr lang="en-GB" sz="2000" b="1" dirty="0">
                <a:latin typeface="Arial" panose="020B0604020202020204" pitchFamily="34" charset="0"/>
                <a:cs typeface="Arial" panose="020B0604020202020204" pitchFamily="34" charset="0"/>
              </a:rPr>
              <a:t>Learning Aims and Outcomes</a:t>
            </a:r>
            <a:endParaRPr lang="en-GB" sz="1000"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r>
              <a:rPr lang="en-GB" sz="2000" dirty="0">
                <a:solidFill>
                  <a:srgbClr val="000000"/>
                </a:solidFill>
                <a:latin typeface="Arial" panose="020B0604020202020204" pitchFamily="34" charset="0"/>
                <a:cs typeface="Arial" panose="020B0604020202020204" pitchFamily="34" charset="0"/>
              </a:rPr>
              <a:t>Students will examine medical techniques developed in the Second World War.</a:t>
            </a:r>
          </a:p>
          <a:p>
            <a:pPr marL="342900" indent="-342900">
              <a:buFont typeface="Arial" pitchFamily="34" charset="0"/>
              <a:buChar char="•"/>
            </a:pPr>
            <a:r>
              <a:rPr lang="en-GB" sz="2000" dirty="0">
                <a:solidFill>
                  <a:srgbClr val="000000"/>
                </a:solidFill>
                <a:latin typeface="Arial" panose="020B0604020202020204" pitchFamily="34" charset="0"/>
                <a:cs typeface="Arial" panose="020B0604020202020204" pitchFamily="34" charset="0"/>
              </a:rPr>
              <a:t>Students will be able to use evidence to evaluate the importance of war as a factor on the advancement of medicine and health</a:t>
            </a:r>
            <a:endParaRPr lang="en-GB" sz="800"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r>
              <a:rPr lang="en-GB" sz="2000" dirty="0">
                <a:solidFill>
                  <a:srgbClr val="000000"/>
                </a:solidFill>
                <a:latin typeface="Arial" panose="020B0604020202020204" pitchFamily="34" charset="0"/>
                <a:cs typeface="Arial" panose="020B0604020202020204" pitchFamily="34" charset="0"/>
              </a:rPr>
              <a:t>Students will be able to demonstrate skills in selecting evidence and collaborative learning.</a:t>
            </a:r>
            <a:endParaRPr lang="en-GB" sz="800"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r>
              <a:rPr lang="en-GB" sz="2000" dirty="0">
                <a:solidFill>
                  <a:srgbClr val="000000"/>
                </a:solidFill>
                <a:latin typeface="Arial" panose="020B0604020202020204" pitchFamily="34" charset="0"/>
                <a:cs typeface="Arial" panose="020B0604020202020204" pitchFamily="34" charset="0"/>
              </a:rPr>
              <a:t>Students will have a more secure basis on which to judge the impact of war on the advancement of medicine and health.</a:t>
            </a:r>
          </a:p>
          <a:p>
            <a:endParaRPr lang="en-GB" sz="1000" dirty="0">
              <a:solidFill>
                <a:srgbClr val="000000"/>
              </a:solidFill>
              <a:latin typeface="Arial" panose="020B0604020202020204" pitchFamily="34" charset="0"/>
              <a:cs typeface="Arial" panose="020B0604020202020204" pitchFamily="34" charset="0"/>
            </a:endParaRPr>
          </a:p>
          <a:p>
            <a:r>
              <a:rPr lang="en-GB" sz="1400" dirty="0">
                <a:solidFill>
                  <a:srgbClr val="000000"/>
                </a:solidFill>
                <a:latin typeface="Arial" panose="020B0604020202020204" pitchFamily="34" charset="0"/>
                <a:cs typeface="Arial" panose="020B0604020202020204" pitchFamily="34" charset="0"/>
              </a:rPr>
              <a:t>Relates to: Edexcel Medicine Through Time and AQA Health and the People.</a:t>
            </a:r>
          </a:p>
          <a:p>
            <a:r>
              <a:rPr lang="en-GB" sz="1400" dirty="0">
                <a:solidFill>
                  <a:srgbClr val="000000"/>
                </a:solidFill>
                <a:latin typeface="Arial" panose="020B0604020202020204" pitchFamily="34" charset="0"/>
                <a:cs typeface="Arial" panose="020B0604020202020204" pitchFamily="34" charset="0"/>
              </a:rPr>
              <a:t>This PPT relates to the </a:t>
            </a:r>
            <a:r>
              <a:rPr lang="en-GB" sz="1400" dirty="0">
                <a:solidFill>
                  <a:srgbClr val="000000"/>
                </a:solidFill>
                <a:latin typeface="Arial" panose="020B0604020202020204" pitchFamily="34" charset="0"/>
                <a:cs typeface="Arial" panose="020B0604020202020204" pitchFamily="34" charset="0"/>
                <a:hlinkClick r:id="rId2"/>
              </a:rPr>
              <a:t>Teaching Activity: To what extent was the Second World War a factor in the development of medical knowledge?</a:t>
            </a:r>
            <a:endParaRPr lang="en-GB" sz="1000" dirty="0">
              <a:solidFill>
                <a:srgbClr val="FFFFFF"/>
              </a:solidFill>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229753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0C9FF-5EF6-EE67-F741-73E8CF5AFF15}"/>
              </a:ext>
            </a:extLst>
          </p:cNvPr>
          <p:cNvSpPr>
            <a:spLocks noGrp="1"/>
          </p:cNvSpPr>
          <p:nvPr>
            <p:ph type="title"/>
          </p:nvPr>
        </p:nvSpPr>
        <p:spPr/>
        <p:txBody>
          <a:bodyPr/>
          <a:lstStyle/>
          <a:p>
            <a:r>
              <a:rPr lang="en-GB" dirty="0"/>
              <a:t>Photo 6</a:t>
            </a:r>
          </a:p>
        </p:txBody>
      </p:sp>
      <p:pic>
        <p:nvPicPr>
          <p:cNvPr id="4" name="Content Placeholder 3" descr="Black and white photo of a nurse">
            <a:hlinkClick r:id="rId3"/>
            <a:extLst>
              <a:ext uri="{FF2B5EF4-FFF2-40B4-BE49-F238E27FC236}">
                <a16:creationId xmlns:a16="http://schemas.microsoft.com/office/drawing/2014/main" id="{9D7CD4BC-2EEF-3002-0EF3-5FA50E27FA48}"/>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63730" y="359530"/>
            <a:ext cx="4857356" cy="6338133"/>
          </a:xfrm>
          <a:prstGeom prst="rect">
            <a:avLst/>
          </a:prstGeom>
        </p:spPr>
      </p:pic>
      <p:pic>
        <p:nvPicPr>
          <p:cNvPr id="5" name="Picture 4">
            <a:extLst>
              <a:ext uri="{FF2B5EF4-FFF2-40B4-BE49-F238E27FC236}">
                <a16:creationId xmlns:a16="http://schemas.microsoft.com/office/drawing/2014/main" id="{E4E8652F-CBE7-61BB-81A4-F5EF046978CE}"/>
              </a:ext>
              <a:ext uri="{C183D7F6-B498-43B3-948B-1728B52AA6E4}">
                <adec:decorative xmlns:adec="http://schemas.microsoft.com/office/drawing/2017/decorative" val="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8500" t="29454" r="5520" b="18673"/>
          <a:stretch/>
        </p:blipFill>
        <p:spPr>
          <a:xfrm>
            <a:off x="4681004" y="3751419"/>
            <a:ext cx="6591867" cy="2431668"/>
          </a:xfrm>
          <a:prstGeom prst="rect">
            <a:avLst/>
          </a:prstGeom>
          <a:ln w="38100">
            <a:noFill/>
          </a:ln>
        </p:spPr>
      </p:pic>
    </p:spTree>
    <p:extLst>
      <p:ext uri="{BB962C8B-B14F-4D97-AF65-F5344CB8AC3E}">
        <p14:creationId xmlns:p14="http://schemas.microsoft.com/office/powerpoint/2010/main" val="86797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EA95-1D67-4824-FB5D-F1366F5F131A}"/>
              </a:ext>
            </a:extLst>
          </p:cNvPr>
          <p:cNvSpPr>
            <a:spLocks noGrp="1"/>
          </p:cNvSpPr>
          <p:nvPr>
            <p:ph type="title"/>
          </p:nvPr>
        </p:nvSpPr>
        <p:spPr/>
        <p:txBody>
          <a:bodyPr/>
          <a:lstStyle/>
          <a:p>
            <a:r>
              <a:rPr lang="en-GB" dirty="0"/>
              <a:t>Additional image information</a:t>
            </a:r>
            <a:r>
              <a:rPr lang="en-GB" dirty="0">
                <a:solidFill>
                  <a:schemeClr val="bg1"/>
                </a:solidFill>
              </a:rPr>
              <a:t> 3</a:t>
            </a:r>
          </a:p>
        </p:txBody>
      </p:sp>
      <p:sp>
        <p:nvSpPr>
          <p:cNvPr id="3" name="Content Placeholder 2">
            <a:extLst>
              <a:ext uri="{FF2B5EF4-FFF2-40B4-BE49-F238E27FC236}">
                <a16:creationId xmlns:a16="http://schemas.microsoft.com/office/drawing/2014/main" id="{057EF625-4EDB-C1F8-9F35-19F7AA202363}"/>
              </a:ext>
            </a:extLst>
          </p:cNvPr>
          <p:cNvSpPr>
            <a:spLocks noGrp="1"/>
          </p:cNvSpPr>
          <p:nvPr>
            <p:ph idx="1"/>
          </p:nvPr>
        </p:nvSpPr>
        <p:spPr/>
        <p:txBody>
          <a:bodyPr/>
          <a:lstStyle/>
          <a:p>
            <a:pPr>
              <a:spcAft>
                <a:spcPts val="1200"/>
              </a:spcAft>
            </a:pPr>
            <a:r>
              <a:rPr lang="en-GB" sz="2200" b="1" dirty="0">
                <a:latin typeface="Arial" panose="020B0604020202020204" pitchFamily="34" charset="0"/>
                <a:cs typeface="Arial" panose="020B0604020202020204" pitchFamily="34" charset="0"/>
              </a:rPr>
              <a:t>Nurse holding equipment needed for a blood transfusion, Army Blood Supply Depot, Southmead Hospital, Southmead Road, Bristol</a:t>
            </a:r>
            <a:endParaRPr lang="en-GB" sz="2200" dirty="0">
              <a:latin typeface="Arial" panose="020B0604020202020204" pitchFamily="34" charset="0"/>
              <a:cs typeface="Arial" panose="020B0604020202020204" pitchFamily="34" charset="0"/>
            </a:endParaRPr>
          </a:p>
          <a:p>
            <a:r>
              <a:rPr lang="en-GB" sz="2200" dirty="0">
                <a:latin typeface="Arial" panose="020B0604020202020204" pitchFamily="34" charset="0"/>
                <a:cs typeface="Arial" panose="020B0604020202020204" pitchFamily="34" charset="0"/>
              </a:rPr>
              <a:t>A nurse holding equipment for the transfusion of serum, and a dried plasma set consisting of dried plasma, equipment for transfusion, and sterile water, both used for giving blood transfusions. The mixing of the sterile water and the dried plasma gives 200 c.c. of plasma ready for use in a blood transfusion. The Army Blood Supply Depot, based at Southmead Hospital, was established in 1938 and began collecting blood from local donors in summer 1939. During the campaign in France in 1940, the Army Blood Supply Depot provided nearly all the blood and plasma required. Donated blood could be exchanged between the civilian and military blood depots, but the two services drew blood from separate pools of donors. Britain’s blood depot, established during WWI, and its fully functioning transfusion service pre-war meant that the transfusion service of the British army was well-organised compared to other armed forces.</a:t>
            </a:r>
          </a:p>
          <a:p>
            <a:endParaRPr lang="en-GB" sz="22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924560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0C9FF-5EF6-EE67-F741-73E8CF5AFF15}"/>
              </a:ext>
            </a:extLst>
          </p:cNvPr>
          <p:cNvSpPr>
            <a:spLocks noGrp="1"/>
          </p:cNvSpPr>
          <p:nvPr>
            <p:ph type="title"/>
          </p:nvPr>
        </p:nvSpPr>
        <p:spPr/>
        <p:txBody>
          <a:bodyPr/>
          <a:lstStyle/>
          <a:p>
            <a:r>
              <a:rPr lang="en-GB" dirty="0"/>
              <a:t>Photo 7</a:t>
            </a:r>
          </a:p>
        </p:txBody>
      </p:sp>
      <p:pic>
        <p:nvPicPr>
          <p:cNvPr id="7" name="Content Placeholder 6" descr="Black and white photo of a lab worker.">
            <a:hlinkClick r:id="rId3"/>
            <a:extLst>
              <a:ext uri="{FF2B5EF4-FFF2-40B4-BE49-F238E27FC236}">
                <a16:creationId xmlns:a16="http://schemas.microsoft.com/office/drawing/2014/main" id="{D946D66C-9EAC-545E-02A8-EFB3A618A50E}"/>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81884" y="292554"/>
            <a:ext cx="4712629" cy="6252374"/>
          </a:xfrm>
          <a:prstGeom prst="rect">
            <a:avLst/>
          </a:prstGeom>
        </p:spPr>
      </p:pic>
      <p:pic>
        <p:nvPicPr>
          <p:cNvPr id="8" name="Picture 7">
            <a:extLst>
              <a:ext uri="{FF2B5EF4-FFF2-40B4-BE49-F238E27FC236}">
                <a16:creationId xmlns:a16="http://schemas.microsoft.com/office/drawing/2014/main" id="{DFCC0418-E83C-61A0-E3D8-1741EE0FD7ED}"/>
              </a:ext>
              <a:ext uri="{C183D7F6-B498-43B3-948B-1728B52AA6E4}">
                <adec:decorative xmlns:adec="http://schemas.microsoft.com/office/drawing/2017/decorative" val="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6346" t="32454" r="10426" b="37780"/>
          <a:stretch/>
        </p:blipFill>
        <p:spPr>
          <a:xfrm>
            <a:off x="4466931" y="505658"/>
            <a:ext cx="6750486" cy="1410227"/>
          </a:xfrm>
          <a:prstGeom prst="rect">
            <a:avLst/>
          </a:prstGeom>
        </p:spPr>
      </p:pic>
    </p:spTree>
    <p:extLst>
      <p:ext uri="{BB962C8B-B14F-4D97-AF65-F5344CB8AC3E}">
        <p14:creationId xmlns:p14="http://schemas.microsoft.com/office/powerpoint/2010/main" val="4143203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EA95-1D67-4824-FB5D-F1366F5F131A}"/>
              </a:ext>
            </a:extLst>
          </p:cNvPr>
          <p:cNvSpPr>
            <a:spLocks noGrp="1"/>
          </p:cNvSpPr>
          <p:nvPr>
            <p:ph type="title"/>
          </p:nvPr>
        </p:nvSpPr>
        <p:spPr/>
        <p:txBody>
          <a:bodyPr/>
          <a:lstStyle/>
          <a:p>
            <a:r>
              <a:rPr lang="en-GB" dirty="0"/>
              <a:t>Additional image information </a:t>
            </a:r>
            <a:r>
              <a:rPr lang="en-GB" dirty="0">
                <a:solidFill>
                  <a:schemeClr val="bg1"/>
                </a:solidFill>
              </a:rPr>
              <a:t>4</a:t>
            </a:r>
          </a:p>
        </p:txBody>
      </p:sp>
      <p:sp>
        <p:nvSpPr>
          <p:cNvPr id="3" name="Content Placeholder 2">
            <a:extLst>
              <a:ext uri="{FF2B5EF4-FFF2-40B4-BE49-F238E27FC236}">
                <a16:creationId xmlns:a16="http://schemas.microsoft.com/office/drawing/2014/main" id="{057EF625-4EDB-C1F8-9F35-19F7AA202363}"/>
              </a:ext>
            </a:extLst>
          </p:cNvPr>
          <p:cNvSpPr>
            <a:spLocks noGrp="1"/>
          </p:cNvSpPr>
          <p:nvPr>
            <p:ph idx="1"/>
          </p:nvPr>
        </p:nvSpPr>
        <p:spPr/>
        <p:txBody>
          <a:bodyPr/>
          <a:lstStyle/>
          <a:p>
            <a:pPr>
              <a:spcAft>
                <a:spcPts val="1200"/>
              </a:spcAft>
            </a:pPr>
            <a:r>
              <a:rPr lang="en-GB" sz="2000" b="1" dirty="0">
                <a:latin typeface="Arial" panose="020B0604020202020204" pitchFamily="34" charset="0"/>
                <a:cs typeface="Arial" panose="020B0604020202020204" pitchFamily="34" charset="0"/>
              </a:rPr>
              <a:t>Freezing plasma for transportation, Army Blood Supply Depot, Southmead Hospital, Southmead Road, Bristol</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Samples of plasma or serum extracted from blood donations being placed in a bowl of CO2 snow (solid carbon dioxide and alcohol). This process freezes the liquid plasma and thus reduces the time taken to extract the moisture to dry it. Plugs of cotton wool keep the </a:t>
            </a:r>
            <a:r>
              <a:rPr lang="en-GB" sz="2000" dirty="0" err="1">
                <a:latin typeface="Arial" panose="020B0604020202020204" pitchFamily="34" charset="0"/>
                <a:cs typeface="Arial" panose="020B0604020202020204" pitchFamily="34" charset="0"/>
              </a:rPr>
              <a:t>ampouls</a:t>
            </a:r>
            <a:r>
              <a:rPr lang="en-GB" sz="2000" dirty="0">
                <a:latin typeface="Arial" panose="020B0604020202020204" pitchFamily="34" charset="0"/>
                <a:cs typeface="Arial" panose="020B0604020202020204" pitchFamily="34" charset="0"/>
              </a:rPr>
              <a:t> free from exterior bacteria. Once dried the plasma is much easier and lighter to transport. It can then be rehydrated ready for use when required, whereas a 'whole' blood does not keep well and is difficult to transport. The Army Blood Supply Depot, based at Southmead Hospital, was established in 1938 and began collecting blood from local donors in summer 1939. During the campaign in France in 1940, the Army Blood Supply Depot provided nearly all the blood and plasma required. Donated blood could be exchanged between the civilian and military blood depots, but the two services drew blood from separate pools of donors. Britain’s blood depot, established during World War One, and its fully functioning transfusion service pre-war meant that the transfusion service of the British army was well-organised compared to other armed forces.</a:t>
            </a:r>
          </a:p>
          <a:p>
            <a:endParaRPr lang="en-GB" sz="22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356353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EA95-1D67-4824-FB5D-F1366F5F131A}"/>
              </a:ext>
            </a:extLst>
          </p:cNvPr>
          <p:cNvSpPr>
            <a:spLocks noGrp="1"/>
          </p:cNvSpPr>
          <p:nvPr>
            <p:ph type="title"/>
          </p:nvPr>
        </p:nvSpPr>
        <p:spPr/>
        <p:txBody>
          <a:bodyPr/>
          <a:lstStyle/>
          <a:p>
            <a:r>
              <a:rPr lang="en-GB" dirty="0"/>
              <a:t>Treatment of burns</a:t>
            </a:r>
          </a:p>
        </p:txBody>
      </p:sp>
      <p:sp>
        <p:nvSpPr>
          <p:cNvPr id="3" name="Content Placeholder 2">
            <a:extLst>
              <a:ext uri="{FF2B5EF4-FFF2-40B4-BE49-F238E27FC236}">
                <a16:creationId xmlns:a16="http://schemas.microsoft.com/office/drawing/2014/main" id="{057EF625-4EDB-C1F8-9F35-19F7AA202363}"/>
              </a:ext>
            </a:extLst>
          </p:cNvPr>
          <p:cNvSpPr>
            <a:spLocks noGrp="1"/>
          </p:cNvSpPr>
          <p:nvPr>
            <p:ph idx="1"/>
          </p:nvPr>
        </p:nvSpPr>
        <p:spPr/>
        <p:txBody>
          <a:bodyPr/>
          <a:lstStyle/>
          <a:p>
            <a:pPr>
              <a:spcAft>
                <a:spcPts val="1200"/>
              </a:spcAft>
            </a:pPr>
            <a:r>
              <a:rPr lang="en-GB" sz="2200" dirty="0">
                <a:latin typeface="Arial" panose="020B0604020202020204" pitchFamily="34" charset="0"/>
              </a:rPr>
              <a:t>Sir Archibald McIndoe was knighted for his experimental work on burns victims during the Second World War.  Many RAF pilots suffered horrific burns when their planes were attacked and techniques of skin grafting and plastic surgery were developed by McIndoe at his hospital in East Grinstead.  He developed techniques discovered during the First World War as well as identifying new techniques, for example, from seeing the difference in recovery time for pilots who crashed in the sea compared to those who crashed on land, he used saline baths for baths victims to aid and encourage the healing process.  He also developed techniques of rehabilitation by spending time with patients and helping them to reintegrate into society without fear of being stared at because of their facial disfigurement.</a:t>
            </a:r>
          </a:p>
          <a:p>
            <a:r>
              <a:rPr lang="en-GB" sz="2200" dirty="0">
                <a:latin typeface="Arial" panose="020B0604020202020204" pitchFamily="34" charset="0"/>
              </a:rPr>
              <a:t>His patients set up “The Guinea Pig Club” and became a strong support for each other, something that was very important to McIndoe and his patients.</a:t>
            </a:r>
          </a:p>
          <a:p>
            <a:endParaRPr lang="en-GB" sz="22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564957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0C9FF-5EF6-EE67-F741-73E8CF5AFF15}"/>
              </a:ext>
            </a:extLst>
          </p:cNvPr>
          <p:cNvSpPr>
            <a:spLocks noGrp="1"/>
          </p:cNvSpPr>
          <p:nvPr>
            <p:ph type="title"/>
          </p:nvPr>
        </p:nvSpPr>
        <p:spPr/>
        <p:txBody>
          <a:bodyPr/>
          <a:lstStyle/>
          <a:p>
            <a:r>
              <a:rPr lang="en-GB" dirty="0"/>
              <a:t>Photo 8</a:t>
            </a:r>
          </a:p>
        </p:txBody>
      </p:sp>
      <p:pic>
        <p:nvPicPr>
          <p:cNvPr id="5" name="Picture 4" descr="Black and white photo of a patient being treated in hospital">
            <a:hlinkClick r:id="rId3"/>
            <a:extLst>
              <a:ext uri="{FF2B5EF4-FFF2-40B4-BE49-F238E27FC236}">
                <a16:creationId xmlns:a16="http://schemas.microsoft.com/office/drawing/2014/main" id="{4254F22B-8275-128D-84C8-B9B36D7988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885" y="505658"/>
            <a:ext cx="5920944" cy="5983025"/>
          </a:xfrm>
          <a:prstGeom prst="rect">
            <a:avLst/>
          </a:prstGeom>
        </p:spPr>
      </p:pic>
      <p:pic>
        <p:nvPicPr>
          <p:cNvPr id="6" name="Picture 5">
            <a:extLst>
              <a:ext uri="{FF2B5EF4-FFF2-40B4-BE49-F238E27FC236}">
                <a16:creationId xmlns:a16="http://schemas.microsoft.com/office/drawing/2014/main" id="{58C5D62F-5988-6917-CC50-6C1878D1D216}"/>
              </a:ext>
              <a:ext uri="{C183D7F6-B498-43B3-948B-1728B52AA6E4}">
                <adec:decorative xmlns:adec="http://schemas.microsoft.com/office/drawing/2017/decorative" val="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6895" t="19399" r="10106" b="54162"/>
          <a:stretch/>
        </p:blipFill>
        <p:spPr>
          <a:xfrm>
            <a:off x="4256314" y="717542"/>
            <a:ext cx="6956993" cy="1297230"/>
          </a:xfrm>
          <a:prstGeom prst="rect">
            <a:avLst/>
          </a:prstGeom>
        </p:spPr>
      </p:pic>
    </p:spTree>
    <p:extLst>
      <p:ext uri="{BB962C8B-B14F-4D97-AF65-F5344CB8AC3E}">
        <p14:creationId xmlns:p14="http://schemas.microsoft.com/office/powerpoint/2010/main" val="3756786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EA95-1D67-4824-FB5D-F1366F5F131A}"/>
              </a:ext>
            </a:extLst>
          </p:cNvPr>
          <p:cNvSpPr>
            <a:spLocks noGrp="1"/>
          </p:cNvSpPr>
          <p:nvPr>
            <p:ph type="title"/>
          </p:nvPr>
        </p:nvSpPr>
        <p:spPr/>
        <p:txBody>
          <a:bodyPr/>
          <a:lstStyle/>
          <a:p>
            <a:r>
              <a:rPr lang="en-GB" dirty="0"/>
              <a:t>Additional image information </a:t>
            </a:r>
            <a:r>
              <a:rPr lang="en-GB" dirty="0">
                <a:solidFill>
                  <a:schemeClr val="bg1"/>
                </a:solidFill>
              </a:rPr>
              <a:t>5</a:t>
            </a:r>
          </a:p>
        </p:txBody>
      </p:sp>
      <p:sp>
        <p:nvSpPr>
          <p:cNvPr id="3" name="Content Placeholder 2">
            <a:extLst>
              <a:ext uri="{FF2B5EF4-FFF2-40B4-BE49-F238E27FC236}">
                <a16:creationId xmlns:a16="http://schemas.microsoft.com/office/drawing/2014/main" id="{057EF625-4EDB-C1F8-9F35-19F7AA202363}"/>
              </a:ext>
            </a:extLst>
          </p:cNvPr>
          <p:cNvSpPr>
            <a:spLocks noGrp="1"/>
          </p:cNvSpPr>
          <p:nvPr>
            <p:ph idx="1"/>
          </p:nvPr>
        </p:nvSpPr>
        <p:spPr/>
        <p:txBody>
          <a:bodyPr/>
          <a:lstStyle/>
          <a:p>
            <a:pPr>
              <a:spcAft>
                <a:spcPts val="1200"/>
              </a:spcAft>
            </a:pPr>
            <a:r>
              <a:rPr lang="en-GB" sz="2000" b="1" dirty="0">
                <a:latin typeface="Arial" panose="020B0604020202020204" pitchFamily="34" charset="0"/>
                <a:cs typeface="Arial" panose="020B0604020202020204" pitchFamily="34" charset="0"/>
              </a:rPr>
              <a:t>Giving a burns patient a saline bath, Queen Victoria Hospital, </a:t>
            </a:r>
            <a:r>
              <a:rPr lang="en-GB" sz="2000" b="1" dirty="0" err="1">
                <a:latin typeface="Arial" panose="020B0604020202020204" pitchFamily="34" charset="0"/>
                <a:cs typeface="Arial" panose="020B0604020202020204" pitchFamily="34" charset="0"/>
              </a:rPr>
              <a:t>Holtye</a:t>
            </a:r>
            <a:r>
              <a:rPr lang="en-GB" sz="2000" b="1" dirty="0">
                <a:latin typeface="Arial" panose="020B0604020202020204" pitchFamily="34" charset="0"/>
                <a:cs typeface="Arial" panose="020B0604020202020204" pitchFamily="34" charset="0"/>
              </a:rPr>
              <a:t> Road, East Grinstead, West Sussex</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Two orderlies giving a burns patient a saline bath. In September 1939, Archibald McIndoe arrived at the Queen Victoria Hospital to run the new Centre for Plastic and Jaw Surgery, bringing with him key members of his operating theatre staff. McIndoe was the Consultant Plastic Surgeon to the RAF, and during his time at the Queen Victoria Hospital treated thousands of patients who had suffered burns. The medical techniques he used were pioneering, and went on to form the basis of burns treatment worldwide. McIndoe treated burn injuries by keeping the wounds open, washing wounds with saline, and regularly changing dressings. The discovery that saline could be used to promote healing was, some say, a serendipitous discovery following observation of the healing rates of injured pilots who had landed in the sea. In addition to developing these treatments, McIndoe recognised the importance of social rehabilitation of patients. In 1947 McIndoe received a knighthood. The Queen Victoria Hospital remains renowned in England for its expertise and treatment of burns. </a:t>
            </a:r>
          </a:p>
          <a:p>
            <a:endParaRPr lang="en-GB" sz="20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529255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0C9FF-5EF6-EE67-F741-73E8CF5AFF15}"/>
              </a:ext>
            </a:extLst>
          </p:cNvPr>
          <p:cNvSpPr>
            <a:spLocks noGrp="1"/>
          </p:cNvSpPr>
          <p:nvPr>
            <p:ph type="title"/>
          </p:nvPr>
        </p:nvSpPr>
        <p:spPr/>
        <p:txBody>
          <a:bodyPr/>
          <a:lstStyle/>
          <a:p>
            <a:r>
              <a:rPr lang="en-GB" dirty="0"/>
              <a:t>Photo 9</a:t>
            </a:r>
          </a:p>
        </p:txBody>
      </p:sp>
      <p:pic>
        <p:nvPicPr>
          <p:cNvPr id="3" name="Picture 2" descr="Black and white photo of a nurse treating a patient in a hospital bed.">
            <a:hlinkClick r:id="rId3"/>
            <a:extLst>
              <a:ext uri="{FF2B5EF4-FFF2-40B4-BE49-F238E27FC236}">
                <a16:creationId xmlns:a16="http://schemas.microsoft.com/office/drawing/2014/main" id="{171229A9-B884-3E43-4A6B-DCDE09181A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884" y="429943"/>
            <a:ext cx="8657615" cy="6023107"/>
          </a:xfrm>
          <a:prstGeom prst="rect">
            <a:avLst/>
          </a:prstGeom>
        </p:spPr>
      </p:pic>
      <p:pic>
        <p:nvPicPr>
          <p:cNvPr id="4" name="Picture 3">
            <a:extLst>
              <a:ext uri="{FF2B5EF4-FFF2-40B4-BE49-F238E27FC236}">
                <a16:creationId xmlns:a16="http://schemas.microsoft.com/office/drawing/2014/main" id="{706DB472-B7AE-E323-1CB2-740E4D6DC75C}"/>
              </a:ext>
              <a:ext uri="{C183D7F6-B498-43B3-948B-1728B52AA6E4}">
                <adec:decorative xmlns:adec="http://schemas.microsoft.com/office/drawing/2017/decorative" val="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8731" t="23085" r="5978" b="48609"/>
          <a:stretch/>
        </p:blipFill>
        <p:spPr>
          <a:xfrm>
            <a:off x="4841365" y="234002"/>
            <a:ext cx="6474921" cy="1255164"/>
          </a:xfrm>
          <a:prstGeom prst="rect">
            <a:avLst/>
          </a:prstGeom>
        </p:spPr>
      </p:pic>
    </p:spTree>
    <p:extLst>
      <p:ext uri="{BB962C8B-B14F-4D97-AF65-F5344CB8AC3E}">
        <p14:creationId xmlns:p14="http://schemas.microsoft.com/office/powerpoint/2010/main" val="260148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EA95-1D67-4824-FB5D-F1366F5F131A}"/>
              </a:ext>
            </a:extLst>
          </p:cNvPr>
          <p:cNvSpPr>
            <a:spLocks noGrp="1"/>
          </p:cNvSpPr>
          <p:nvPr>
            <p:ph type="title"/>
          </p:nvPr>
        </p:nvSpPr>
        <p:spPr/>
        <p:txBody>
          <a:bodyPr/>
          <a:lstStyle/>
          <a:p>
            <a:r>
              <a:rPr lang="en-GB" dirty="0"/>
              <a:t>Additional image information </a:t>
            </a:r>
            <a:r>
              <a:rPr lang="en-GB" dirty="0">
                <a:solidFill>
                  <a:schemeClr val="bg1"/>
                </a:solidFill>
              </a:rPr>
              <a:t>6</a:t>
            </a:r>
          </a:p>
        </p:txBody>
      </p:sp>
      <p:sp>
        <p:nvSpPr>
          <p:cNvPr id="3" name="Content Placeholder 2">
            <a:extLst>
              <a:ext uri="{FF2B5EF4-FFF2-40B4-BE49-F238E27FC236}">
                <a16:creationId xmlns:a16="http://schemas.microsoft.com/office/drawing/2014/main" id="{057EF625-4EDB-C1F8-9F35-19F7AA202363}"/>
              </a:ext>
            </a:extLst>
          </p:cNvPr>
          <p:cNvSpPr>
            <a:spLocks noGrp="1"/>
          </p:cNvSpPr>
          <p:nvPr>
            <p:ph idx="1"/>
          </p:nvPr>
        </p:nvSpPr>
        <p:spPr/>
        <p:txBody>
          <a:bodyPr/>
          <a:lstStyle/>
          <a:p>
            <a:pPr>
              <a:spcAft>
                <a:spcPts val="1200"/>
              </a:spcAft>
            </a:pPr>
            <a:r>
              <a:rPr lang="en-GB" sz="2000" b="1" dirty="0">
                <a:latin typeface="Arial" panose="020B0604020202020204" pitchFamily="34" charset="0"/>
              </a:rPr>
              <a:t>Dressing a pedicle skin graft, Queen Victoria Hospital, </a:t>
            </a:r>
            <a:r>
              <a:rPr lang="en-GB" sz="2000" b="1" dirty="0" err="1">
                <a:latin typeface="Arial" panose="020B0604020202020204" pitchFamily="34" charset="0"/>
              </a:rPr>
              <a:t>Holtye</a:t>
            </a:r>
            <a:r>
              <a:rPr lang="en-GB" sz="2000" b="1" dirty="0">
                <a:latin typeface="Arial" panose="020B0604020202020204" pitchFamily="34" charset="0"/>
              </a:rPr>
              <a:t> Road, East Grinstead, West Sussex</a:t>
            </a:r>
            <a:endParaRPr lang="en-GB" sz="2000" dirty="0">
              <a:latin typeface="Arial" panose="020B0604020202020204" pitchFamily="34" charset="0"/>
            </a:endParaRPr>
          </a:p>
          <a:p>
            <a:r>
              <a:rPr lang="en-GB" sz="2000" dirty="0">
                <a:latin typeface="Arial" panose="020B0604020202020204" pitchFamily="34" charset="0"/>
              </a:rPr>
              <a:t>AA sister dressing a pedicle skin graft used to treat a patient's damaged nose. In September 1939, Archibald McIndoe arrived at the Queen Victoria Hospital to run the new Centre for Plastic and Jaw Surgery, bringing with him key members of his operating theatre staff. McIndoe was the Consultant Plastic Surgeon to the RAF, and during his time at the Queen Victoria Hospital treated thousands of patients who had suffered burns. The medical techniques he used were pioneering, and went on to form the basis of burns treatment worldwide. McIndoe treated burn injuries by keeping the wounds open, washing wounds with saline, and regularly changing dressings. The discovery that saline could be used to promote healing was, some say, a serendipitous discovery following observation of the healing rates of injured pilots who had landed in the sea. In addition to developing these treatments, McIndoe recognised the importance of social rehabilitation of patients. In 1947 McIndoe received a knighthood. The Queen Victoria Hospital remains renowned in England for its expertise and treatment of burns.</a:t>
            </a:r>
          </a:p>
          <a:p>
            <a:endParaRPr lang="en-GB" sz="20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989868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EA95-1D67-4824-FB5D-F1366F5F131A}"/>
              </a:ext>
            </a:extLst>
          </p:cNvPr>
          <p:cNvSpPr>
            <a:spLocks noGrp="1"/>
          </p:cNvSpPr>
          <p:nvPr>
            <p:ph type="title"/>
          </p:nvPr>
        </p:nvSpPr>
        <p:spPr>
          <a:xfrm>
            <a:off x="357187" y="-821418"/>
            <a:ext cx="10996613" cy="710288"/>
          </a:xfrm>
        </p:spPr>
        <p:txBody>
          <a:bodyPr/>
          <a:lstStyle/>
          <a:p>
            <a:r>
              <a:rPr lang="en-GB" dirty="0"/>
              <a:t>Additional information </a:t>
            </a:r>
            <a:r>
              <a:rPr lang="en-GB" dirty="0">
                <a:solidFill>
                  <a:schemeClr val="bg1"/>
                </a:solidFill>
              </a:rPr>
              <a:t>7</a:t>
            </a:r>
          </a:p>
        </p:txBody>
      </p:sp>
      <p:sp>
        <p:nvSpPr>
          <p:cNvPr id="3" name="Content Placeholder 2">
            <a:extLst>
              <a:ext uri="{FF2B5EF4-FFF2-40B4-BE49-F238E27FC236}">
                <a16:creationId xmlns:a16="http://schemas.microsoft.com/office/drawing/2014/main" id="{057EF625-4EDB-C1F8-9F35-19F7AA202363}"/>
              </a:ext>
            </a:extLst>
          </p:cNvPr>
          <p:cNvSpPr>
            <a:spLocks noGrp="1"/>
          </p:cNvSpPr>
          <p:nvPr>
            <p:ph idx="1"/>
          </p:nvPr>
        </p:nvSpPr>
        <p:spPr>
          <a:xfrm>
            <a:off x="381885" y="999212"/>
            <a:ext cx="10971915" cy="5417460"/>
          </a:xfrm>
        </p:spPr>
        <p:txBody>
          <a:bodyPr/>
          <a:lstStyle/>
          <a:p>
            <a:pPr>
              <a:spcAft>
                <a:spcPts val="1200"/>
              </a:spcAft>
            </a:pPr>
            <a:r>
              <a:rPr lang="en-GB" sz="2000" b="1" u="sng" dirty="0">
                <a:latin typeface="Arial" panose="020B0604020202020204" pitchFamily="34" charset="0"/>
              </a:rPr>
              <a:t>Infection</a:t>
            </a:r>
            <a:endParaRPr lang="en-GB" sz="2000" dirty="0">
              <a:latin typeface="Arial" panose="020B0604020202020204" pitchFamily="34" charset="0"/>
            </a:endParaRPr>
          </a:p>
          <a:p>
            <a:pPr>
              <a:spcAft>
                <a:spcPts val="1200"/>
              </a:spcAft>
            </a:pPr>
            <a:r>
              <a:rPr lang="en-GB" sz="2000" dirty="0">
                <a:latin typeface="Arial" panose="020B0604020202020204" pitchFamily="34" charset="0"/>
              </a:rPr>
              <a:t>Penicillin had been discovered in 1928 by Alexander Fleming. Howard Florey teamed up with Ernst Chain in 1938 to look at natural anti-bacterial substances, which then led to their interest in manufacturing penicillin.</a:t>
            </a:r>
          </a:p>
          <a:p>
            <a:pPr>
              <a:spcAft>
                <a:spcPts val="1200"/>
              </a:spcAft>
            </a:pPr>
            <a:r>
              <a:rPr lang="en-GB" sz="2000" dirty="0">
                <a:latin typeface="Arial" panose="020B0604020202020204" pitchFamily="34" charset="0"/>
              </a:rPr>
              <a:t>The first human trial was conducted in 1940 but it was not until 1943 that sufficient quantities and strength could be produced for use on the battlefield.  It’s first large scale use was in North Africa in 1943 and, by June 1944, the use of penicillin was crucial in saving lives during the D Day landings. Due to the use of penicillin there was a reduction in gangrene and infections. This further reduced the risk of infection developing, or worsening, during the time between the wound occurring and surgery taking place (the average time for this was 14 hours). Alexander Fleming, Howard Florey &amp; Ernst Chain shared the Nobel Prize in 1945 for their achievements. </a:t>
            </a:r>
          </a:p>
          <a:p>
            <a:r>
              <a:rPr lang="en-GB" sz="2000" dirty="0">
                <a:latin typeface="Arial" panose="020B0604020202020204" pitchFamily="34" charset="0"/>
              </a:rPr>
              <a:t>Alongside the use of penicillin, the production of medical equipment and training was improved.  Improvements to rubber gloves and their production helped to decrease the changes of infection.  Nurses were also trained to “Don’t do that” focusing on reducing the chances of infection and the use of sterilisation.</a:t>
            </a:r>
          </a:p>
          <a:p>
            <a:endParaRPr lang="en-GB" sz="20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218306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948C7-E27A-0608-204E-06E602E4FA71}"/>
              </a:ext>
            </a:extLst>
          </p:cNvPr>
          <p:cNvSpPr>
            <a:spLocks noGrp="1"/>
          </p:cNvSpPr>
          <p:nvPr>
            <p:ph type="title"/>
          </p:nvPr>
        </p:nvSpPr>
        <p:spPr/>
        <p:txBody>
          <a:bodyPr>
            <a:normAutofit fontScale="90000"/>
          </a:bodyPr>
          <a:lstStyle/>
          <a:p>
            <a:br>
              <a:rPr lang="en-GB" sz="3200" b="1" dirty="0">
                <a:latin typeface="Arial" panose="020B0604020202020204" pitchFamily="34" charset="0"/>
                <a:cs typeface="Arial" panose="020B0604020202020204" pitchFamily="34" charset="0"/>
              </a:rPr>
            </a:br>
            <a:r>
              <a:rPr lang="en-GB" sz="3200" b="1" dirty="0">
                <a:latin typeface="Arial" panose="020B0604020202020204" pitchFamily="34" charset="0"/>
                <a:cs typeface="Arial" panose="020B0604020202020204" pitchFamily="34" charset="0"/>
              </a:rPr>
              <a:t>To what extent was the Second World War (1939-45) a factor in the development of medical and surgical knowledge?</a:t>
            </a:r>
            <a:r>
              <a:rPr lang="en-GB" sz="3200" b="1" dirty="0">
                <a:solidFill>
                  <a:schemeClr val="bg1"/>
                </a:solidFill>
                <a:latin typeface="Arial" panose="020B0604020202020204" pitchFamily="34" charset="0"/>
                <a:cs typeface="Arial" panose="020B0604020202020204" pitchFamily="34" charset="0"/>
              </a:rPr>
              <a:t> 1</a:t>
            </a:r>
            <a:br>
              <a:rPr lang="en-GB" sz="3200" b="1" dirty="0">
                <a:latin typeface="Arial" panose="020B0604020202020204" pitchFamily="34" charset="0"/>
                <a:cs typeface="Arial" panose="020B0604020202020204" pitchFamily="34" charset="0"/>
              </a:rPr>
            </a:br>
            <a:endParaRPr lang="en-GB" dirty="0"/>
          </a:p>
        </p:txBody>
      </p:sp>
      <p:sp>
        <p:nvSpPr>
          <p:cNvPr id="3" name="Text Placeholder 2">
            <a:extLst>
              <a:ext uri="{FF2B5EF4-FFF2-40B4-BE49-F238E27FC236}">
                <a16:creationId xmlns:a16="http://schemas.microsoft.com/office/drawing/2014/main" id="{3D7D54DE-63DF-BD7D-B60C-C16B3D651251}"/>
              </a:ext>
            </a:extLst>
          </p:cNvPr>
          <p:cNvSpPr>
            <a:spLocks noGrp="1"/>
          </p:cNvSpPr>
          <p:nvPr>
            <p:ph type="body" sz="quarter" idx="10"/>
          </p:nvPr>
        </p:nvSpPr>
        <p:spPr/>
        <p:txBody>
          <a:bodyPr/>
          <a:lstStyle/>
          <a:p>
            <a:r>
              <a:rPr lang="en-GB" dirty="0"/>
              <a:t>Key Stage 3 and 4: History</a:t>
            </a:r>
          </a:p>
        </p:txBody>
      </p:sp>
      <p:sp>
        <p:nvSpPr>
          <p:cNvPr id="4" name="Content Placeholder 3">
            <a:extLst>
              <a:ext uri="{FF2B5EF4-FFF2-40B4-BE49-F238E27FC236}">
                <a16:creationId xmlns:a16="http://schemas.microsoft.com/office/drawing/2014/main" id="{79D9716E-2BF8-DED1-F349-E5843DF4AFE2}"/>
              </a:ext>
            </a:extLst>
          </p:cNvPr>
          <p:cNvSpPr>
            <a:spLocks noGrp="1"/>
          </p:cNvSpPr>
          <p:nvPr>
            <p:ph idx="1"/>
          </p:nvPr>
        </p:nvSpPr>
        <p:spPr>
          <a:xfrm>
            <a:off x="357186" y="2429353"/>
            <a:ext cx="10996613" cy="3666647"/>
          </a:xfrm>
        </p:spPr>
        <p:txBody>
          <a:bodyPr/>
          <a:lstStyle/>
          <a:p>
            <a:r>
              <a:rPr lang="en-GB" sz="2000" b="1" dirty="0">
                <a:latin typeface="Arial" panose="020B0604020202020204" pitchFamily="34" charset="0"/>
                <a:cs typeface="Arial" panose="020B0604020202020204" pitchFamily="34" charset="0"/>
              </a:rPr>
              <a:t>Learning Aims and Outcomes</a:t>
            </a:r>
            <a:endParaRPr lang="en-GB" sz="1000"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r>
              <a:rPr lang="en-GB" sz="2000" dirty="0">
                <a:solidFill>
                  <a:srgbClr val="000000"/>
                </a:solidFill>
                <a:latin typeface="Arial" panose="020B0604020202020204" pitchFamily="34" charset="0"/>
                <a:cs typeface="Arial" panose="020B0604020202020204" pitchFamily="34" charset="0"/>
              </a:rPr>
              <a:t>Students will examine medical techniques developed in the Second World War.</a:t>
            </a:r>
          </a:p>
          <a:p>
            <a:pPr marL="342900" indent="-342900">
              <a:buFont typeface="Arial" pitchFamily="34" charset="0"/>
              <a:buChar char="•"/>
            </a:pPr>
            <a:r>
              <a:rPr lang="en-GB" sz="2000" dirty="0">
                <a:solidFill>
                  <a:srgbClr val="000000"/>
                </a:solidFill>
                <a:latin typeface="Arial" panose="020B0604020202020204" pitchFamily="34" charset="0"/>
                <a:cs typeface="Arial" panose="020B0604020202020204" pitchFamily="34" charset="0"/>
              </a:rPr>
              <a:t>Students will be able to use evidence to evaluate the importance of war as a factor on the advancement of medicine and health</a:t>
            </a:r>
            <a:endParaRPr lang="en-GB" sz="800"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r>
              <a:rPr lang="en-GB" sz="2000" dirty="0">
                <a:solidFill>
                  <a:srgbClr val="000000"/>
                </a:solidFill>
                <a:latin typeface="Arial" panose="020B0604020202020204" pitchFamily="34" charset="0"/>
                <a:cs typeface="Arial" panose="020B0604020202020204" pitchFamily="34" charset="0"/>
              </a:rPr>
              <a:t>Students will be able to demonstrate skills in selecting evidence and collaborative learning.</a:t>
            </a:r>
            <a:endParaRPr lang="en-GB" sz="800"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r>
              <a:rPr lang="en-GB" sz="2000" dirty="0">
                <a:solidFill>
                  <a:srgbClr val="000000"/>
                </a:solidFill>
                <a:latin typeface="Arial" panose="020B0604020202020204" pitchFamily="34" charset="0"/>
                <a:cs typeface="Arial" panose="020B0604020202020204" pitchFamily="34" charset="0"/>
              </a:rPr>
              <a:t>Students will have a more secure basis on which to judge the impact of war on the advancement of medicine and health.</a:t>
            </a:r>
          </a:p>
          <a:p>
            <a:endParaRPr lang="en-GB" sz="1000" dirty="0">
              <a:solidFill>
                <a:srgbClr val="000000"/>
              </a:solidFill>
              <a:latin typeface="Arial" panose="020B0604020202020204" pitchFamily="34" charset="0"/>
              <a:cs typeface="Arial" panose="020B0604020202020204" pitchFamily="34" charset="0"/>
            </a:endParaRPr>
          </a:p>
          <a:p>
            <a:r>
              <a:rPr lang="en-GB" sz="1400" dirty="0">
                <a:solidFill>
                  <a:srgbClr val="000000"/>
                </a:solidFill>
                <a:latin typeface="Arial" panose="020B0604020202020204" pitchFamily="34" charset="0"/>
                <a:cs typeface="Arial" panose="020B0604020202020204" pitchFamily="34" charset="0"/>
              </a:rPr>
              <a:t>Relates to: Edexcel Medicine Through Time and AQA Health and the People.</a:t>
            </a:r>
          </a:p>
          <a:p>
            <a:r>
              <a:rPr lang="en-GB" sz="1400" dirty="0">
                <a:solidFill>
                  <a:srgbClr val="000000"/>
                </a:solidFill>
                <a:latin typeface="Arial" panose="020B0604020202020204" pitchFamily="34" charset="0"/>
                <a:cs typeface="Arial" panose="020B0604020202020204" pitchFamily="34" charset="0"/>
              </a:rPr>
              <a:t>This PPT relates to the </a:t>
            </a:r>
            <a:r>
              <a:rPr lang="en-GB" sz="1400" dirty="0">
                <a:solidFill>
                  <a:srgbClr val="000000"/>
                </a:solidFill>
                <a:latin typeface="Arial" panose="020B0604020202020204" pitchFamily="34" charset="0"/>
                <a:cs typeface="Arial" panose="020B0604020202020204" pitchFamily="34" charset="0"/>
                <a:hlinkClick r:id="rId2"/>
              </a:rPr>
              <a:t>Teaching Activity: To what extent was the Second World War a factor in the development of medical knowledge?</a:t>
            </a:r>
            <a:endParaRPr lang="en-GB" sz="1000" dirty="0">
              <a:solidFill>
                <a:srgbClr val="FFFFFF"/>
              </a:solidFill>
              <a:latin typeface="Arial" panose="020B0604020202020204" pitchFamily="34" charset="0"/>
              <a:cs typeface="Arial" panose="020B0604020202020204" pitchFamily="34" charset="0"/>
            </a:endParaRPr>
          </a:p>
          <a:p>
            <a:endParaRPr lang="en-GB" dirty="0"/>
          </a:p>
        </p:txBody>
      </p:sp>
      <p:grpSp>
        <p:nvGrpSpPr>
          <p:cNvPr id="5" name="Post-It" descr="Post-it note to highlight text">
            <a:extLst>
              <a:ext uri="{FF2B5EF4-FFF2-40B4-BE49-F238E27FC236}">
                <a16:creationId xmlns:a16="http://schemas.microsoft.com/office/drawing/2014/main" id="{89962264-5A58-C535-ACB5-54233EF88A14}"/>
              </a:ext>
            </a:extLst>
          </p:cNvPr>
          <p:cNvGrpSpPr/>
          <p:nvPr/>
        </p:nvGrpSpPr>
        <p:grpSpPr>
          <a:xfrm>
            <a:off x="2733040" y="1851025"/>
            <a:ext cx="5868192" cy="3401687"/>
            <a:chOff x="3803610" y="3083889"/>
            <a:chExt cx="3683000" cy="3401687"/>
          </a:xfrm>
        </p:grpSpPr>
        <p:sp>
          <p:nvSpPr>
            <p:cNvPr id="6" name="Decorative-Paper" descr="Paper post-it">
              <a:extLst>
                <a:ext uri="{FF2B5EF4-FFF2-40B4-BE49-F238E27FC236}">
                  <a16:creationId xmlns:a16="http://schemas.microsoft.com/office/drawing/2014/main" id="{A71D9CCB-E3DA-93EA-F5BB-2DBFC91F6EF5}"/>
                </a:ext>
              </a:extLst>
            </p:cNvPr>
            <p:cNvSpPr txBox="1">
              <a:spLocks/>
            </p:cNvSpPr>
            <p:nvPr/>
          </p:nvSpPr>
          <p:spPr>
            <a:xfrm>
              <a:off x="3803610" y="3494726"/>
              <a:ext cx="3683000" cy="2990850"/>
            </a:xfrm>
            <a:prstGeom prst="rect">
              <a:avLst/>
            </a:prstGeom>
            <a:blipFill>
              <a:blip r:embed="rId3"/>
              <a:stretch>
                <a:fillRect l="-412" r="-412"/>
              </a:stretch>
            </a:blipFill>
          </p:spPr>
          <p:txBody>
            <a:bodyPr lIns="180000" tIns="180000" rIns="180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7" name="Main-Text" descr="Post-it note to highlight text">
              <a:extLst>
                <a:ext uri="{FF2B5EF4-FFF2-40B4-BE49-F238E27FC236}">
                  <a16:creationId xmlns:a16="http://schemas.microsoft.com/office/drawing/2014/main" id="{98D22202-5191-C2A1-99C9-94E8C3FD8845}"/>
                </a:ext>
              </a:extLst>
            </p:cNvPr>
            <p:cNvSpPr txBox="1"/>
            <p:nvPr/>
          </p:nvSpPr>
          <p:spPr>
            <a:xfrm>
              <a:off x="3992707" y="3907895"/>
              <a:ext cx="3201195" cy="2031325"/>
            </a:xfrm>
            <a:prstGeom prst="rect">
              <a:avLst/>
            </a:prstGeom>
            <a:noFill/>
          </p:spPr>
          <p:txBody>
            <a:bodyPr wrap="square" rtlCol="0">
              <a:spAutoFit/>
            </a:bodyPr>
            <a:lstStyle/>
            <a:p>
              <a:pPr algn="ctr"/>
              <a:r>
                <a:rPr lang="en-GB" b="1" dirty="0"/>
                <a:t>Content Warning</a:t>
              </a:r>
            </a:p>
            <a:p>
              <a:endParaRPr lang="en-GB" dirty="0"/>
            </a:p>
            <a:p>
              <a:r>
                <a:rPr lang="en-GB" dirty="0"/>
                <a:t>This presentation contains graphic images of medical conditions. It also shows the original captions used for images, some of which might now be considered to include inappropriate terminology for medical conditions.</a:t>
              </a:r>
            </a:p>
          </p:txBody>
        </p:sp>
        <p:pic>
          <p:nvPicPr>
            <p:cNvPr id="8" name="HE-washi">
              <a:extLst>
                <a:ext uri="{FF2B5EF4-FFF2-40B4-BE49-F238E27FC236}">
                  <a16:creationId xmlns:a16="http://schemas.microsoft.com/office/drawing/2014/main" id="{312DA083-5EED-F854-42D7-7752A652FEE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062746" y="3083889"/>
              <a:ext cx="1164728" cy="821673"/>
            </a:xfrm>
            <a:prstGeom prst="rect">
              <a:avLst/>
            </a:prstGeom>
          </p:spPr>
        </p:pic>
      </p:grpSp>
    </p:spTree>
    <p:extLst>
      <p:ext uri="{BB962C8B-B14F-4D97-AF65-F5344CB8AC3E}">
        <p14:creationId xmlns:p14="http://schemas.microsoft.com/office/powerpoint/2010/main" val="3850220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0C9FF-5EF6-EE67-F741-73E8CF5AFF15}"/>
              </a:ext>
            </a:extLst>
          </p:cNvPr>
          <p:cNvSpPr>
            <a:spLocks noGrp="1"/>
          </p:cNvSpPr>
          <p:nvPr>
            <p:ph type="title"/>
          </p:nvPr>
        </p:nvSpPr>
        <p:spPr/>
        <p:txBody>
          <a:bodyPr/>
          <a:lstStyle/>
          <a:p>
            <a:r>
              <a:rPr lang="en-GB" dirty="0"/>
              <a:t>Photo 10</a:t>
            </a:r>
          </a:p>
        </p:txBody>
      </p:sp>
      <p:pic>
        <p:nvPicPr>
          <p:cNvPr id="5" name="Picture 4" descr="Photo of surgeons rubber gloves manufacturing.">
            <a:extLst>
              <a:ext uri="{FF2B5EF4-FFF2-40B4-BE49-F238E27FC236}">
                <a16:creationId xmlns:a16="http://schemas.microsoft.com/office/drawing/2014/main" id="{A0EFD1FE-9128-EC17-9816-1103D2D1CA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885" y="459998"/>
            <a:ext cx="8432522" cy="5287659"/>
          </a:xfrm>
          <a:prstGeom prst="rect">
            <a:avLst/>
          </a:prstGeom>
        </p:spPr>
      </p:pic>
      <p:pic>
        <p:nvPicPr>
          <p:cNvPr id="6" name="Picture 5">
            <a:extLst>
              <a:ext uri="{FF2B5EF4-FFF2-40B4-BE49-F238E27FC236}">
                <a16:creationId xmlns:a16="http://schemas.microsoft.com/office/drawing/2014/main" id="{71B4B312-3130-EA4D-B854-F17D191E7C80}"/>
              </a:ext>
              <a:ext uri="{C183D7F6-B498-43B3-948B-1728B52AA6E4}">
                <adec:decorative xmlns:adec="http://schemas.microsoft.com/office/drawing/2017/decorative" val="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5290" t="32960" r="11022" b="12724"/>
          <a:stretch/>
        </p:blipFill>
        <p:spPr>
          <a:xfrm>
            <a:off x="5802365" y="438226"/>
            <a:ext cx="5508777" cy="2175844"/>
          </a:xfrm>
          <a:prstGeom prst="rect">
            <a:avLst/>
          </a:prstGeom>
        </p:spPr>
      </p:pic>
    </p:spTree>
    <p:extLst>
      <p:ext uri="{BB962C8B-B14F-4D97-AF65-F5344CB8AC3E}">
        <p14:creationId xmlns:p14="http://schemas.microsoft.com/office/powerpoint/2010/main" val="1900206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EA95-1D67-4824-FB5D-F1366F5F131A}"/>
              </a:ext>
            </a:extLst>
          </p:cNvPr>
          <p:cNvSpPr>
            <a:spLocks noGrp="1"/>
          </p:cNvSpPr>
          <p:nvPr>
            <p:ph type="title"/>
          </p:nvPr>
        </p:nvSpPr>
        <p:spPr/>
        <p:txBody>
          <a:bodyPr/>
          <a:lstStyle/>
          <a:p>
            <a:r>
              <a:rPr lang="en-GB" dirty="0"/>
              <a:t>Additional image information 8</a:t>
            </a:r>
            <a:endParaRPr lang="en-GB" dirty="0">
              <a:solidFill>
                <a:schemeClr val="bg1"/>
              </a:solidFill>
            </a:endParaRPr>
          </a:p>
        </p:txBody>
      </p:sp>
      <p:sp>
        <p:nvSpPr>
          <p:cNvPr id="3" name="Content Placeholder 2">
            <a:extLst>
              <a:ext uri="{FF2B5EF4-FFF2-40B4-BE49-F238E27FC236}">
                <a16:creationId xmlns:a16="http://schemas.microsoft.com/office/drawing/2014/main" id="{057EF625-4EDB-C1F8-9F35-19F7AA202363}"/>
              </a:ext>
            </a:extLst>
          </p:cNvPr>
          <p:cNvSpPr>
            <a:spLocks noGrp="1"/>
          </p:cNvSpPr>
          <p:nvPr>
            <p:ph idx="1"/>
          </p:nvPr>
        </p:nvSpPr>
        <p:spPr/>
        <p:txBody>
          <a:bodyPr/>
          <a:lstStyle/>
          <a:p>
            <a:pPr>
              <a:spcAft>
                <a:spcPts val="1200"/>
              </a:spcAft>
            </a:pPr>
            <a:r>
              <a:rPr lang="en-GB" sz="2400" b="1" dirty="0">
                <a:latin typeface="Arial" panose="020B0604020202020204" pitchFamily="34" charset="0"/>
                <a:cs typeface="Arial" panose="020B0604020202020204" pitchFamily="34" charset="0"/>
              </a:rPr>
              <a:t>How the surgeon’s rubber gloves are made</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This photograph had the caption "For the safety of the surgeon – and the patient – rubber gloves are essential in modern operation practice." It shows gloves, still on the moulds, being placed in curing ovens to remove stickiness and to make them fit for use. The rubber glove was invented by William Stewart Halsted, chief of surgery at Johns Hopkins Hospital, after a nurse developed dermatitis from handling chemicals in 1889. Gloves were first used in surgery in 1894, and soon the incidence of infection following operations reduced considerably.</a:t>
            </a:r>
          </a:p>
          <a:p>
            <a:endParaRPr lang="en-GB" sz="20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4155160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0C9FF-5EF6-EE67-F741-73E8CF5AFF15}"/>
              </a:ext>
            </a:extLst>
          </p:cNvPr>
          <p:cNvSpPr>
            <a:spLocks noGrp="1"/>
          </p:cNvSpPr>
          <p:nvPr>
            <p:ph type="title"/>
          </p:nvPr>
        </p:nvSpPr>
        <p:spPr/>
        <p:txBody>
          <a:bodyPr/>
          <a:lstStyle/>
          <a:p>
            <a:r>
              <a:rPr lang="en-GB" dirty="0"/>
              <a:t>Photo 11</a:t>
            </a:r>
          </a:p>
        </p:txBody>
      </p:sp>
      <p:pic>
        <p:nvPicPr>
          <p:cNvPr id="3" name="Picture 2" descr="Black &amp; white photo of student nurses in training.">
            <a:hlinkClick r:id="rId3"/>
            <a:extLst>
              <a:ext uri="{FF2B5EF4-FFF2-40B4-BE49-F238E27FC236}">
                <a16:creationId xmlns:a16="http://schemas.microsoft.com/office/drawing/2014/main" id="{4A6FCD74-401B-8748-B620-1170E15C8F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628" y="484339"/>
            <a:ext cx="9099803" cy="5680494"/>
          </a:xfrm>
          <a:prstGeom prst="rect">
            <a:avLst/>
          </a:prstGeom>
        </p:spPr>
      </p:pic>
      <p:pic>
        <p:nvPicPr>
          <p:cNvPr id="4" name="Picture 3">
            <a:extLst>
              <a:ext uri="{FF2B5EF4-FFF2-40B4-BE49-F238E27FC236}">
                <a16:creationId xmlns:a16="http://schemas.microsoft.com/office/drawing/2014/main" id="{93E1A0F1-481F-7968-DFE6-D163A1A7E841}"/>
              </a:ext>
              <a:ext uri="{C183D7F6-B498-43B3-948B-1728B52AA6E4}">
                <adec:decorative xmlns:adec="http://schemas.microsoft.com/office/drawing/2017/decorative" val="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4240" t="32880" r="6828" b="35538"/>
          <a:stretch/>
        </p:blipFill>
        <p:spPr>
          <a:xfrm>
            <a:off x="468971" y="5050183"/>
            <a:ext cx="6550668" cy="1421450"/>
          </a:xfrm>
          <a:prstGeom prst="rect">
            <a:avLst/>
          </a:prstGeom>
        </p:spPr>
      </p:pic>
    </p:spTree>
    <p:extLst>
      <p:ext uri="{BB962C8B-B14F-4D97-AF65-F5344CB8AC3E}">
        <p14:creationId xmlns:p14="http://schemas.microsoft.com/office/powerpoint/2010/main" val="3494237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EA95-1D67-4824-FB5D-F1366F5F131A}"/>
              </a:ext>
            </a:extLst>
          </p:cNvPr>
          <p:cNvSpPr>
            <a:spLocks noGrp="1"/>
          </p:cNvSpPr>
          <p:nvPr>
            <p:ph type="title"/>
          </p:nvPr>
        </p:nvSpPr>
        <p:spPr/>
        <p:txBody>
          <a:bodyPr/>
          <a:lstStyle/>
          <a:p>
            <a:r>
              <a:rPr lang="en-GB" dirty="0"/>
              <a:t>Additional image information </a:t>
            </a:r>
            <a:r>
              <a:rPr lang="en-GB" dirty="0">
                <a:solidFill>
                  <a:schemeClr val="bg1"/>
                </a:solidFill>
              </a:rPr>
              <a:t>9</a:t>
            </a:r>
          </a:p>
        </p:txBody>
      </p:sp>
      <p:sp>
        <p:nvSpPr>
          <p:cNvPr id="3" name="Content Placeholder 2">
            <a:extLst>
              <a:ext uri="{FF2B5EF4-FFF2-40B4-BE49-F238E27FC236}">
                <a16:creationId xmlns:a16="http://schemas.microsoft.com/office/drawing/2014/main" id="{057EF625-4EDB-C1F8-9F35-19F7AA202363}"/>
              </a:ext>
            </a:extLst>
          </p:cNvPr>
          <p:cNvSpPr>
            <a:spLocks noGrp="1"/>
          </p:cNvSpPr>
          <p:nvPr>
            <p:ph idx="1"/>
          </p:nvPr>
        </p:nvSpPr>
        <p:spPr/>
        <p:txBody>
          <a:bodyPr/>
          <a:lstStyle/>
          <a:p>
            <a:pPr>
              <a:spcAft>
                <a:spcPts val="1200"/>
              </a:spcAft>
            </a:pPr>
            <a:r>
              <a:rPr lang="en-GB" sz="2000" b="1" dirty="0">
                <a:latin typeface="Arial" panose="020B0604020202020204" pitchFamily="34" charset="0"/>
                <a:cs typeface="Arial" panose="020B0604020202020204" pitchFamily="34" charset="0"/>
              </a:rPr>
              <a:t>Nurses in the making, Joyce Grove Convalescent Home, Nettlebed, Oxfordshire</a:t>
            </a:r>
            <a:endParaRPr lang="en-GB" sz="2000" dirty="0">
              <a:latin typeface="Arial" panose="020B0604020202020204" pitchFamily="34" charset="0"/>
              <a:cs typeface="Arial" panose="020B0604020202020204" pitchFamily="34" charset="0"/>
            </a:endParaRPr>
          </a:p>
          <a:p>
            <a:pPr>
              <a:spcAft>
                <a:spcPts val="1200"/>
              </a:spcAft>
            </a:pPr>
            <a:r>
              <a:rPr lang="en-GB" sz="2000" dirty="0">
                <a:latin typeface="Arial" panose="020B0604020202020204" pitchFamily="34" charset="0"/>
                <a:cs typeface="Arial" panose="020B0604020202020204" pitchFamily="34" charset="0"/>
              </a:rPr>
              <a:t>A sister tutor instructing student nurses on the handling of sterile equipment. It was originally titled  “Don’t do that”  as the Sister Tutor is stopping a student nurse who would have touched a sterile dish with her unsterile hand. A preliminary training school was established at St Mary’s Hospital, London in the early 1920s. It then moved to Joyce Grove Convalescent Home and formed a Joint Preliminary Training School with Westminster Hospital. </a:t>
            </a:r>
          </a:p>
          <a:p>
            <a:r>
              <a:rPr lang="en-GB" sz="2000" dirty="0">
                <a:latin typeface="Arial" panose="020B0604020202020204" pitchFamily="34" charset="0"/>
                <a:cs typeface="Arial" panose="020B0604020202020204" pitchFamily="34" charset="0"/>
              </a:rPr>
              <a:t>Under the supervision of a Sister Tutor, probationers would spend three months learning basic skills in hygiene, first aid, nursing and cookery. Typically probationers would then take an examination and, if successful, would proceed to spending time in the wards before entry into a school of nursing if they were good enough.</a:t>
            </a:r>
          </a:p>
          <a:p>
            <a:endParaRPr lang="en-GB" sz="20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77487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22601-BBE3-401D-C21A-4D9DFA76C0CF}"/>
              </a:ext>
            </a:extLst>
          </p:cNvPr>
          <p:cNvSpPr>
            <a:spLocks noGrp="1"/>
          </p:cNvSpPr>
          <p:nvPr>
            <p:ph type="title"/>
          </p:nvPr>
        </p:nvSpPr>
        <p:spPr/>
        <p:txBody>
          <a:bodyPr/>
          <a:lstStyle/>
          <a:p>
            <a:r>
              <a:rPr lang="en-GB" dirty="0"/>
              <a:t>Re-group</a:t>
            </a:r>
          </a:p>
        </p:txBody>
      </p:sp>
      <p:sp>
        <p:nvSpPr>
          <p:cNvPr id="3" name="Content Placeholder 2">
            <a:extLst>
              <a:ext uri="{FF2B5EF4-FFF2-40B4-BE49-F238E27FC236}">
                <a16:creationId xmlns:a16="http://schemas.microsoft.com/office/drawing/2014/main" id="{E9997131-4662-80BB-358C-939BE8E6FB43}"/>
              </a:ext>
            </a:extLst>
          </p:cNvPr>
          <p:cNvSpPr>
            <a:spLocks noGrp="1"/>
          </p:cNvSpPr>
          <p:nvPr>
            <p:ph idx="1"/>
          </p:nvPr>
        </p:nvSpPr>
        <p:spPr/>
        <p:txBody>
          <a:bodyPr/>
          <a:lstStyle/>
          <a:p>
            <a:pPr>
              <a:spcBef>
                <a:spcPts val="2400"/>
              </a:spcBef>
            </a:pPr>
            <a:endParaRPr lang="en-GB" sz="2400" dirty="0">
              <a:latin typeface="Arial" panose="020B0604020202020204" pitchFamily="34" charset="0"/>
              <a:cs typeface="Arial" panose="020B0604020202020204" pitchFamily="34" charset="0"/>
            </a:endParaRPr>
          </a:p>
          <a:p>
            <a:pPr>
              <a:spcBef>
                <a:spcPts val="2400"/>
              </a:spcBef>
            </a:pPr>
            <a:r>
              <a:rPr lang="en-GB" sz="2400" dirty="0">
                <a:latin typeface="Arial" panose="020B0604020202020204" pitchFamily="34" charset="0"/>
                <a:cs typeface="Arial" panose="020B0604020202020204" pitchFamily="34" charset="0"/>
              </a:rPr>
              <a:t>You are now going to re-group.  Each group needs at least 1 person from each feature as you are going to teach each other about what you have discovered.  Make sure that you cover the questions below when discussing your findings.  Keep adding your research to your worksheet.</a:t>
            </a:r>
          </a:p>
          <a:p>
            <a:pPr marL="285750" indent="-285750">
              <a:spcBef>
                <a:spcPts val="2400"/>
              </a:spcBef>
              <a:buFont typeface="Arial" panose="020B0604020202020204" pitchFamily="34" charset="0"/>
              <a:buChar char="•"/>
            </a:pPr>
            <a:r>
              <a:rPr lang="en-GB" sz="2400" dirty="0">
                <a:latin typeface="Arial" panose="020B0604020202020204" pitchFamily="34" charset="0"/>
                <a:cs typeface="Arial" panose="020B0604020202020204" pitchFamily="34" charset="0"/>
              </a:rPr>
              <a:t>What development occurred in World War Two?</a:t>
            </a:r>
          </a:p>
          <a:p>
            <a:pPr marL="285750" indent="-285750">
              <a:spcBef>
                <a:spcPts val="2400"/>
              </a:spcBef>
              <a:buFont typeface="Arial" panose="020B0604020202020204" pitchFamily="34" charset="0"/>
              <a:buChar char="•"/>
            </a:pPr>
            <a:r>
              <a:rPr lang="en-GB" sz="2400" dirty="0">
                <a:latin typeface="Arial" panose="020B0604020202020204" pitchFamily="34" charset="0"/>
                <a:cs typeface="Arial" panose="020B0604020202020204" pitchFamily="34" charset="0"/>
              </a:rPr>
              <a:t>Why did the development occur?</a:t>
            </a:r>
          </a:p>
          <a:p>
            <a:pPr marL="285750" indent="-285750">
              <a:spcBef>
                <a:spcPts val="2400"/>
              </a:spcBef>
              <a:buFont typeface="Arial" panose="020B0604020202020204" pitchFamily="34" charset="0"/>
              <a:buChar char="•"/>
            </a:pPr>
            <a:r>
              <a:rPr lang="en-GB" sz="2400" dirty="0">
                <a:latin typeface="Arial" panose="020B0604020202020204" pitchFamily="34" charset="0"/>
                <a:cs typeface="Arial" panose="020B0604020202020204" pitchFamily="34" charset="0"/>
              </a:rPr>
              <a:t>How did it advance medical and surgical techniques and                     practices?</a:t>
            </a:r>
          </a:p>
          <a:p>
            <a:pPr marL="285750" indent="-285750">
              <a:spcBef>
                <a:spcPts val="2400"/>
              </a:spcBef>
              <a:buFont typeface="Arial" panose="020B0604020202020204" pitchFamily="34" charset="0"/>
              <a:buChar char="•"/>
            </a:pPr>
            <a:r>
              <a:rPr lang="en-GB" sz="2400" dirty="0">
                <a:latin typeface="Arial" panose="020B0604020202020204" pitchFamily="34" charset="0"/>
                <a:cs typeface="Arial" panose="020B0604020202020204" pitchFamily="34" charset="0"/>
              </a:rPr>
              <a:t>How might it have affected medicine after the war ended                              (e.g. Use in general practice and the NHS)?</a:t>
            </a:r>
          </a:p>
          <a:p>
            <a:endParaRPr lang="en-GB" dirty="0"/>
          </a:p>
        </p:txBody>
      </p:sp>
      <p:grpSp>
        <p:nvGrpSpPr>
          <p:cNvPr id="4" name="Describe Char" descr="Describe Character">
            <a:extLst>
              <a:ext uri="{FF2B5EF4-FFF2-40B4-BE49-F238E27FC236}">
                <a16:creationId xmlns:a16="http://schemas.microsoft.com/office/drawing/2014/main" id="{C8A68F59-B6AC-7759-92B8-0096DA52341D}"/>
              </a:ext>
            </a:extLst>
          </p:cNvPr>
          <p:cNvGrpSpPr/>
          <p:nvPr/>
        </p:nvGrpSpPr>
        <p:grpSpPr>
          <a:xfrm flipH="1">
            <a:off x="7967458" y="2667000"/>
            <a:ext cx="3255713" cy="2814847"/>
            <a:chOff x="411471" y="972030"/>
            <a:chExt cx="3021533" cy="2624249"/>
          </a:xfrm>
        </p:grpSpPr>
        <p:sp>
          <p:nvSpPr>
            <p:cNvPr id="5" name="Washi">
              <a:extLst>
                <a:ext uri="{FF2B5EF4-FFF2-40B4-BE49-F238E27FC236}">
                  <a16:creationId xmlns:a16="http://schemas.microsoft.com/office/drawing/2014/main" id="{7005B1C8-A9F0-55E6-ACDD-EEAE16866509}"/>
                </a:ext>
                <a:ext uri="{C183D7F6-B498-43B3-948B-1728B52AA6E4}">
                  <adec:decorative xmlns:adec="http://schemas.microsoft.com/office/drawing/2017/decorative" val="1"/>
                </a:ext>
              </a:extLst>
            </p:cNvPr>
            <p:cNvSpPr txBox="1">
              <a:spLocks/>
            </p:cNvSpPr>
            <p:nvPr/>
          </p:nvSpPr>
          <p:spPr>
            <a:xfrm>
              <a:off x="411471" y="996299"/>
              <a:ext cx="1769427"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6" name="Text Placeholder">
              <a:extLst>
                <a:ext uri="{FF2B5EF4-FFF2-40B4-BE49-F238E27FC236}">
                  <a16:creationId xmlns:a16="http://schemas.microsoft.com/office/drawing/2014/main" id="{A00F6690-2524-8C4B-6751-2ECC41667FFC}"/>
                </a:ext>
              </a:extLst>
            </p:cNvPr>
            <p:cNvSpPr txBox="1">
              <a:spLocks/>
            </p:cNvSpPr>
            <p:nvPr/>
          </p:nvSpPr>
          <p:spPr>
            <a:xfrm rot="21383919">
              <a:off x="568261" y="1120729"/>
              <a:ext cx="1455846" cy="414338"/>
            </a:xfrm>
            <a:prstGeom prst="rect">
              <a:avLst/>
            </a:prstGeom>
            <a:noFill/>
          </p:spPr>
          <p:txBody>
            <a:bodyPr anchor="ctr" anchorCtr="0">
              <a:normAutofit fontScale="85000" lnSpcReduction="1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solidFill>
                    <a:srgbClr val="3F3F3F"/>
                  </a:solidFill>
                  <a:effectLst/>
                  <a:latin typeface="Helvetica" pitchFamily="2" charset="0"/>
                </a:rPr>
                <a:t>Describe</a:t>
              </a:r>
            </a:p>
          </p:txBody>
        </p:sp>
        <p:pic>
          <p:nvPicPr>
            <p:cNvPr id="7" name="Describe-icon" descr="Describe character icon">
              <a:extLst>
                <a:ext uri="{FF2B5EF4-FFF2-40B4-BE49-F238E27FC236}">
                  <a16:creationId xmlns:a16="http://schemas.microsoft.com/office/drawing/2014/main" id="{F818531A-D485-C2CF-3866-E531AA0D17D0}"/>
                </a:ext>
              </a:extLst>
            </p:cNvPr>
            <p:cNvPicPr>
              <a:picLocks noChangeAspect="1"/>
            </p:cNvPicPr>
            <p:nvPr/>
          </p:nvPicPr>
          <p:blipFill>
            <a:blip r:embed="rId4"/>
            <a:stretch>
              <a:fillRect/>
            </a:stretch>
          </p:blipFill>
          <p:spPr>
            <a:xfrm>
              <a:off x="607213" y="972030"/>
              <a:ext cx="2825791" cy="2624249"/>
            </a:xfrm>
            <a:prstGeom prst="rect">
              <a:avLst/>
            </a:prstGeom>
          </p:spPr>
        </p:pic>
      </p:grpSp>
    </p:spTree>
    <p:extLst>
      <p:ext uri="{BB962C8B-B14F-4D97-AF65-F5344CB8AC3E}">
        <p14:creationId xmlns:p14="http://schemas.microsoft.com/office/powerpoint/2010/main" val="9022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0" tmFilter="0, 0; .2, .5; .8, .5; 1, 0"/>
                                        <p:tgtEl>
                                          <p:spTgt spid="4"/>
                                        </p:tgtEl>
                                      </p:cBhvr>
                                    </p:animEffect>
                                    <p:animScale>
                                      <p:cBhvr>
                                        <p:cTn id="7" dur="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827DE-A101-F565-3A94-92EEF4DE545E}"/>
              </a:ext>
            </a:extLst>
          </p:cNvPr>
          <p:cNvSpPr>
            <a:spLocks noGrp="1"/>
          </p:cNvSpPr>
          <p:nvPr>
            <p:ph type="title"/>
          </p:nvPr>
        </p:nvSpPr>
        <p:spPr>
          <a:xfrm>
            <a:off x="357187" y="-710288"/>
            <a:ext cx="10996613" cy="710288"/>
          </a:xfrm>
        </p:spPr>
        <p:txBody>
          <a:bodyPr vert="horz" lIns="0" tIns="45720" rIns="91440" bIns="45720" rtlCol="0" anchor="b">
            <a:normAutofit/>
          </a:bodyPr>
          <a:lstStyle/>
          <a:p>
            <a:r>
              <a:rPr lang="en-GB" dirty="0"/>
              <a:t>Activity 4</a:t>
            </a:r>
          </a:p>
        </p:txBody>
      </p:sp>
      <p:graphicFrame>
        <p:nvGraphicFramePr>
          <p:cNvPr id="8" name="Table 7">
            <a:extLst>
              <a:ext uri="{FF2B5EF4-FFF2-40B4-BE49-F238E27FC236}">
                <a16:creationId xmlns:a16="http://schemas.microsoft.com/office/drawing/2014/main" id="{BAD93DB9-D5EA-F496-FF50-15C36FFAEE5E}"/>
              </a:ext>
            </a:extLst>
          </p:cNvPr>
          <p:cNvGraphicFramePr>
            <a:graphicFrameLocks noGrp="1"/>
          </p:cNvGraphicFramePr>
          <p:nvPr/>
        </p:nvGraphicFramePr>
        <p:xfrm>
          <a:off x="457199" y="452607"/>
          <a:ext cx="10838986" cy="6070858"/>
        </p:xfrm>
        <a:graphic>
          <a:graphicData uri="http://schemas.openxmlformats.org/drawingml/2006/table">
            <a:tbl>
              <a:tblPr firstRow="1" bandRow="1">
                <a:tableStyleId>{5C22544A-7EE6-4342-B048-85BDC9FD1C3A}</a:tableStyleId>
              </a:tblPr>
              <a:tblGrid>
                <a:gridCol w="5419493">
                  <a:extLst>
                    <a:ext uri="{9D8B030D-6E8A-4147-A177-3AD203B41FA5}">
                      <a16:colId xmlns:a16="http://schemas.microsoft.com/office/drawing/2014/main" val="680964243"/>
                    </a:ext>
                  </a:extLst>
                </a:gridCol>
                <a:gridCol w="5419493">
                  <a:extLst>
                    <a:ext uri="{9D8B030D-6E8A-4147-A177-3AD203B41FA5}">
                      <a16:colId xmlns:a16="http://schemas.microsoft.com/office/drawing/2014/main" val="4195528122"/>
                    </a:ext>
                  </a:extLst>
                </a:gridCol>
              </a:tblGrid>
              <a:tr h="3035429">
                <a:tc>
                  <a:txBody>
                    <a:bodyPr/>
                    <a:lstStyle/>
                    <a:p>
                      <a:r>
                        <a:rPr lang="en-GB" sz="1500" dirty="0">
                          <a:solidFill>
                            <a:schemeClr val="tx1"/>
                          </a:solidFill>
                          <a:latin typeface="Arial" panose="020B0604020202020204" pitchFamily="34" charset="0"/>
                          <a:cs typeface="Arial" panose="020B0604020202020204" pitchFamily="34" charset="0"/>
                        </a:rPr>
                        <a:t>Army Blood Supply Depot</a:t>
                      </a: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GB" sz="1500" dirty="0">
                          <a:solidFill>
                            <a:schemeClr val="tx1"/>
                          </a:solidFill>
                          <a:latin typeface="Arial" panose="020B0604020202020204" pitchFamily="34" charset="0"/>
                          <a:cs typeface="Arial" panose="020B0604020202020204" pitchFamily="34" charset="0"/>
                        </a:rPr>
                        <a:t>Blood Plasma</a:t>
                      </a: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5909169"/>
                  </a:ext>
                </a:extLst>
              </a:tr>
              <a:tr h="3035429">
                <a:tc>
                  <a:txBody>
                    <a:bodyPr/>
                    <a:lstStyle/>
                    <a:p>
                      <a:r>
                        <a:rPr lang="en-GB" sz="1500" b="1" dirty="0">
                          <a:solidFill>
                            <a:schemeClr val="tx1"/>
                          </a:solidFill>
                          <a:latin typeface="Arial" panose="020B0604020202020204" pitchFamily="34" charset="0"/>
                          <a:cs typeface="Arial" panose="020B0604020202020204" pitchFamily="34" charset="0"/>
                        </a:rPr>
                        <a:t>Treatment of burns victims</a:t>
                      </a: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GB" sz="1500" b="1" dirty="0">
                          <a:solidFill>
                            <a:schemeClr val="tx1"/>
                          </a:solidFill>
                          <a:latin typeface="Arial" panose="020B0604020202020204" pitchFamily="34" charset="0"/>
                          <a:cs typeface="Arial" panose="020B0604020202020204" pitchFamily="34" charset="0"/>
                        </a:rPr>
                        <a:t>Infection</a:t>
                      </a: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2014945"/>
                  </a:ext>
                </a:extLst>
              </a:tr>
            </a:tbl>
          </a:graphicData>
        </a:graphic>
      </p:graphicFrame>
      <p:sp>
        <p:nvSpPr>
          <p:cNvPr id="9" name="Rectangle 8">
            <a:extLst>
              <a:ext uri="{FF2B5EF4-FFF2-40B4-BE49-F238E27FC236}">
                <a16:creationId xmlns:a16="http://schemas.microsoft.com/office/drawing/2014/main" id="{21AC18AE-CADD-0D9F-E4AB-2A31413D4AB1}"/>
              </a:ext>
              <a:ext uri="{C183D7F6-B498-43B3-948B-1728B52AA6E4}">
                <adec:decorative xmlns:adec="http://schemas.microsoft.com/office/drawing/2017/decorative" val="1"/>
              </a:ext>
            </a:extLst>
          </p:cNvPr>
          <p:cNvSpPr/>
          <p:nvPr/>
        </p:nvSpPr>
        <p:spPr>
          <a:xfrm>
            <a:off x="3989813" y="2008561"/>
            <a:ext cx="3773758" cy="2541136"/>
          </a:xfrm>
          <a:prstGeom prst="rect">
            <a:avLst/>
          </a:prstGeom>
          <a:solidFill>
            <a:schemeClr val="bg1"/>
          </a:solidFill>
          <a:ln w="254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pic>
        <p:nvPicPr>
          <p:cNvPr id="2" name="Picture 10">
            <a:extLst>
              <a:ext uri="{FF2B5EF4-FFF2-40B4-BE49-F238E27FC236}">
                <a16:creationId xmlns:a16="http://schemas.microsoft.com/office/drawing/2014/main" id="{9F6EB086-B908-1301-CE71-E1807C22CBA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257" r="15257"/>
          <a:stretch>
            <a:fillRect/>
          </a:stretch>
        </p:blipFill>
        <p:spPr>
          <a:xfrm rot="20134087">
            <a:off x="2351076" y="2225236"/>
            <a:ext cx="7075422" cy="2460777"/>
          </a:xfrm>
          <a:prstGeom prst="rect">
            <a:avLst/>
          </a:prstGeom>
        </p:spPr>
      </p:pic>
      <p:sp>
        <p:nvSpPr>
          <p:cNvPr id="4" name="TextBox 3">
            <a:extLst>
              <a:ext uri="{FF2B5EF4-FFF2-40B4-BE49-F238E27FC236}">
                <a16:creationId xmlns:a16="http://schemas.microsoft.com/office/drawing/2014/main" id="{6EEF58B9-CCB0-6CC3-74CB-32652D0A5FDF}"/>
              </a:ext>
            </a:extLst>
          </p:cNvPr>
          <p:cNvSpPr txBox="1"/>
          <p:nvPr/>
        </p:nvSpPr>
        <p:spPr>
          <a:xfrm rot="19985951">
            <a:off x="2497665" y="2590896"/>
            <a:ext cx="6711968" cy="1815882"/>
          </a:xfrm>
          <a:prstGeom prst="rect">
            <a:avLst/>
          </a:prstGeom>
          <a:noFill/>
        </p:spPr>
        <p:txBody>
          <a:bodyPr wrap="square">
            <a:spAutoFit/>
          </a:bodyPr>
          <a:lstStyle/>
          <a:p>
            <a:pPr algn="ctr"/>
            <a:r>
              <a:rPr lang="en-GB" sz="2800" dirty="0">
                <a:latin typeface="Arial" panose="020B0604020202020204" pitchFamily="34" charset="0"/>
                <a:cs typeface="Arial" panose="020B0604020202020204" pitchFamily="34" charset="0"/>
              </a:rPr>
              <a:t>You should now have lots of information about the medical and surgical practices and techniques that developed during World War Two</a:t>
            </a:r>
          </a:p>
        </p:txBody>
      </p:sp>
    </p:spTree>
    <p:extLst>
      <p:ext uri="{BB962C8B-B14F-4D97-AF65-F5344CB8AC3E}">
        <p14:creationId xmlns:p14="http://schemas.microsoft.com/office/powerpoint/2010/main" val="397076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7D3EA-C590-C0BE-7EFC-F71B80DCDC7C}"/>
              </a:ext>
            </a:extLst>
          </p:cNvPr>
          <p:cNvSpPr>
            <a:spLocks noGrp="1"/>
          </p:cNvSpPr>
          <p:nvPr>
            <p:ph type="title"/>
          </p:nvPr>
        </p:nvSpPr>
        <p:spPr>
          <a:xfrm>
            <a:off x="357187" y="273645"/>
            <a:ext cx="10996613" cy="710288"/>
          </a:xfrm>
        </p:spPr>
        <p:txBody>
          <a:bodyPr>
            <a:normAutofit fontScale="90000"/>
          </a:bodyPr>
          <a:lstStyle/>
          <a:p>
            <a:pPr>
              <a:spcBef>
                <a:spcPts val="1200"/>
              </a:spcBef>
              <a:spcAft>
                <a:spcPts val="600"/>
              </a:spcAft>
            </a:pPr>
            <a:r>
              <a:rPr lang="en-GB" sz="3200" dirty="0">
                <a:latin typeface="Arial" panose="020B0604020202020204" pitchFamily="34" charset="0"/>
                <a:cs typeface="Arial" panose="020B0604020202020204" pitchFamily="34" charset="0"/>
              </a:rPr>
              <a:t>How far was the Second World War a factor in the development of medicine?</a:t>
            </a:r>
          </a:p>
        </p:txBody>
      </p:sp>
      <p:sp>
        <p:nvSpPr>
          <p:cNvPr id="3" name="Content Placeholder 2">
            <a:extLst>
              <a:ext uri="{FF2B5EF4-FFF2-40B4-BE49-F238E27FC236}">
                <a16:creationId xmlns:a16="http://schemas.microsoft.com/office/drawing/2014/main" id="{68BE8930-B5EC-8536-6592-B251129DBD6E}"/>
              </a:ext>
            </a:extLst>
          </p:cNvPr>
          <p:cNvSpPr>
            <a:spLocks noGrp="1"/>
          </p:cNvSpPr>
          <p:nvPr>
            <p:ph idx="1"/>
          </p:nvPr>
        </p:nvSpPr>
        <p:spPr>
          <a:xfrm>
            <a:off x="357187" y="1655301"/>
            <a:ext cx="5267801" cy="5022630"/>
          </a:xfrm>
        </p:spPr>
        <p:txBody>
          <a:bodyPr/>
          <a:lstStyle/>
          <a:p>
            <a:pPr algn="ctr">
              <a:spcBef>
                <a:spcPts val="1200"/>
              </a:spcBef>
              <a:spcAft>
                <a:spcPts val="600"/>
              </a:spcAft>
            </a:pPr>
            <a:r>
              <a:rPr lang="en-GB" dirty="0">
                <a:latin typeface="Arial" panose="020B0604020202020204" pitchFamily="34" charset="0"/>
                <a:cs typeface="Arial" panose="020B0604020202020204" pitchFamily="34" charset="0"/>
              </a:rPr>
              <a:t>At the start of the lesson, we heard Brian Ford’s view on the Second World War and his view on medical developments.</a:t>
            </a:r>
          </a:p>
          <a:p>
            <a:pPr algn="ctr">
              <a:spcBef>
                <a:spcPts val="1200"/>
              </a:spcBef>
              <a:spcAft>
                <a:spcPts val="600"/>
              </a:spcAft>
            </a:pPr>
            <a:r>
              <a:rPr lang="en-GB" dirty="0">
                <a:latin typeface="Arial" panose="020B0604020202020204" pitchFamily="34" charset="0"/>
                <a:cs typeface="Arial" panose="020B0604020202020204" pitchFamily="34" charset="0"/>
              </a:rPr>
              <a:t>Your challenge now is to respond to Brian Ford’s viewpoint and your evidence:  Is he correct in what he is saying?  How far do you agree with Brian Ford?  </a:t>
            </a:r>
          </a:p>
          <a:p>
            <a:pPr algn="ctr">
              <a:spcBef>
                <a:spcPts val="1200"/>
              </a:spcBef>
              <a:spcAft>
                <a:spcPts val="600"/>
              </a:spcAft>
            </a:pPr>
            <a:r>
              <a:rPr lang="en-GB" dirty="0">
                <a:latin typeface="Arial" panose="020B0604020202020204" pitchFamily="34" charset="0"/>
                <a:cs typeface="Arial" panose="020B0604020202020204" pitchFamily="34" charset="0"/>
              </a:rPr>
              <a:t>Write your opinion in the middle box of your worksheet.</a:t>
            </a:r>
          </a:p>
          <a:p>
            <a:endParaRPr lang="en-GB" dirty="0"/>
          </a:p>
        </p:txBody>
      </p:sp>
      <p:pic>
        <p:nvPicPr>
          <p:cNvPr id="5" name="Picture 4">
            <a:extLst>
              <a:ext uri="{FF2B5EF4-FFF2-40B4-BE49-F238E27FC236}">
                <a16:creationId xmlns:a16="http://schemas.microsoft.com/office/drawing/2014/main" id="{4822090C-CC9A-3FE7-C1FE-514FC0DF0DA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5954487" y="1034911"/>
            <a:ext cx="5164400" cy="5457963"/>
          </a:xfrm>
          <a:prstGeom prst="rect">
            <a:avLst/>
          </a:prstGeom>
          <a:noFill/>
        </p:spPr>
      </p:pic>
      <p:sp>
        <p:nvSpPr>
          <p:cNvPr id="4" name="Content Placeholder 3">
            <a:extLst>
              <a:ext uri="{FF2B5EF4-FFF2-40B4-BE49-F238E27FC236}">
                <a16:creationId xmlns:a16="http://schemas.microsoft.com/office/drawing/2014/main" id="{DE5ACE1B-BFE9-8A84-0E23-46E9B6700055}"/>
              </a:ext>
            </a:extLst>
          </p:cNvPr>
          <p:cNvSpPr>
            <a:spLocks noGrp="1"/>
          </p:cNvSpPr>
          <p:nvPr>
            <p:ph idx="10"/>
          </p:nvPr>
        </p:nvSpPr>
        <p:spPr>
          <a:xfrm>
            <a:off x="6096000" y="1470244"/>
            <a:ext cx="4844143" cy="5022630"/>
          </a:xfrm>
        </p:spPr>
        <p:txBody>
          <a:bodyPr/>
          <a:lstStyle/>
          <a:p>
            <a:pPr algn="ctr"/>
            <a:r>
              <a:rPr lang="en-GB" sz="2700" b="1" dirty="0">
                <a:latin typeface="Arial" panose="020B0604020202020204" pitchFamily="34" charset="0"/>
                <a:cs typeface="Arial" panose="020B0604020202020204" pitchFamily="34" charset="0"/>
              </a:rPr>
              <a:t>“If any good can be said to come of war, then the Second War must go on record as assisting and accelerating one of the greatest blessings that the 20th Century has conferred on Man – the huge advances in medical knowledge and surgical techniques.” </a:t>
            </a:r>
          </a:p>
          <a:p>
            <a:pPr algn="ctr"/>
            <a:r>
              <a:rPr lang="en-GB" sz="2700" b="1" dirty="0">
                <a:latin typeface="Arial" panose="020B0604020202020204" pitchFamily="34" charset="0"/>
                <a:cs typeface="Arial" panose="020B0604020202020204" pitchFamily="34" charset="0"/>
              </a:rPr>
              <a:t>Brian J Ford.</a:t>
            </a:r>
            <a:endParaRPr lang="en-GB" sz="2700" dirty="0">
              <a:latin typeface="Arial" panose="020B0604020202020204" pitchFamily="34" charset="0"/>
              <a:cs typeface="Arial" panose="020B0604020202020204" pitchFamily="34" charset="0"/>
            </a:endParaRPr>
          </a:p>
          <a:p>
            <a:endParaRPr lang="en-GB" b="1" dirty="0"/>
          </a:p>
        </p:txBody>
      </p:sp>
    </p:spTree>
    <p:extLst>
      <p:ext uri="{BB962C8B-B14F-4D97-AF65-F5344CB8AC3E}">
        <p14:creationId xmlns:p14="http://schemas.microsoft.com/office/powerpoint/2010/main" val="4079632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A6188-E50A-1A6A-7331-25C39DF87F0B}"/>
              </a:ext>
            </a:extLst>
          </p:cNvPr>
          <p:cNvSpPr>
            <a:spLocks noGrp="1"/>
          </p:cNvSpPr>
          <p:nvPr>
            <p:ph type="title"/>
          </p:nvPr>
        </p:nvSpPr>
        <p:spPr>
          <a:xfrm>
            <a:off x="357187" y="-710288"/>
            <a:ext cx="10996613" cy="710288"/>
          </a:xfrm>
        </p:spPr>
        <p:txBody>
          <a:bodyPr vert="horz" lIns="0" tIns="45720" rIns="91440" bIns="45720" rtlCol="0" anchor="b">
            <a:normAutofit/>
          </a:bodyPr>
          <a:lstStyle/>
          <a:p>
            <a:r>
              <a:rPr lang="en-GB" dirty="0"/>
              <a:t>Activity 6</a:t>
            </a:r>
          </a:p>
        </p:txBody>
      </p:sp>
      <p:graphicFrame>
        <p:nvGraphicFramePr>
          <p:cNvPr id="8" name="Table 7">
            <a:extLst>
              <a:ext uri="{FF2B5EF4-FFF2-40B4-BE49-F238E27FC236}">
                <a16:creationId xmlns:a16="http://schemas.microsoft.com/office/drawing/2014/main" id="{BAD93DB9-D5EA-F496-FF50-15C36FFAEE5E}"/>
              </a:ext>
            </a:extLst>
          </p:cNvPr>
          <p:cNvGraphicFramePr>
            <a:graphicFrameLocks noGrp="1"/>
          </p:cNvGraphicFramePr>
          <p:nvPr/>
        </p:nvGraphicFramePr>
        <p:xfrm>
          <a:off x="457199" y="452607"/>
          <a:ext cx="10838986" cy="6070858"/>
        </p:xfrm>
        <a:graphic>
          <a:graphicData uri="http://schemas.openxmlformats.org/drawingml/2006/table">
            <a:tbl>
              <a:tblPr firstRow="1" bandRow="1">
                <a:tableStyleId>{5C22544A-7EE6-4342-B048-85BDC9FD1C3A}</a:tableStyleId>
              </a:tblPr>
              <a:tblGrid>
                <a:gridCol w="5419493">
                  <a:extLst>
                    <a:ext uri="{9D8B030D-6E8A-4147-A177-3AD203B41FA5}">
                      <a16:colId xmlns:a16="http://schemas.microsoft.com/office/drawing/2014/main" val="680964243"/>
                    </a:ext>
                  </a:extLst>
                </a:gridCol>
                <a:gridCol w="5419493">
                  <a:extLst>
                    <a:ext uri="{9D8B030D-6E8A-4147-A177-3AD203B41FA5}">
                      <a16:colId xmlns:a16="http://schemas.microsoft.com/office/drawing/2014/main" val="4195528122"/>
                    </a:ext>
                  </a:extLst>
                </a:gridCol>
              </a:tblGrid>
              <a:tr h="3035429">
                <a:tc>
                  <a:txBody>
                    <a:bodyPr/>
                    <a:lstStyle/>
                    <a:p>
                      <a:r>
                        <a:rPr lang="en-GB" sz="1500" dirty="0">
                          <a:solidFill>
                            <a:schemeClr val="tx1"/>
                          </a:solidFill>
                          <a:latin typeface="Arial" panose="020B0604020202020204" pitchFamily="34" charset="0"/>
                          <a:cs typeface="Arial" panose="020B0604020202020204" pitchFamily="34" charset="0"/>
                        </a:rPr>
                        <a:t>Army Blood Supply Depot</a:t>
                      </a: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GB" sz="1500" dirty="0">
                          <a:solidFill>
                            <a:schemeClr val="tx1"/>
                          </a:solidFill>
                          <a:latin typeface="Arial" panose="020B0604020202020204" pitchFamily="34" charset="0"/>
                          <a:cs typeface="Arial" panose="020B0604020202020204" pitchFamily="34" charset="0"/>
                        </a:rPr>
                        <a:t>Blood Plasma</a:t>
                      </a: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5909169"/>
                  </a:ext>
                </a:extLst>
              </a:tr>
              <a:tr h="3035429">
                <a:tc>
                  <a:txBody>
                    <a:bodyPr/>
                    <a:lstStyle/>
                    <a:p>
                      <a:r>
                        <a:rPr lang="en-GB" sz="1500" b="1" dirty="0">
                          <a:solidFill>
                            <a:schemeClr val="tx1"/>
                          </a:solidFill>
                          <a:latin typeface="Arial" panose="020B0604020202020204" pitchFamily="34" charset="0"/>
                          <a:cs typeface="Arial" panose="020B0604020202020204" pitchFamily="34" charset="0"/>
                        </a:rPr>
                        <a:t>Treatment of burns victims</a:t>
                      </a: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GB" sz="1500" b="1" dirty="0">
                          <a:solidFill>
                            <a:schemeClr val="tx1"/>
                          </a:solidFill>
                          <a:latin typeface="Arial" panose="020B0604020202020204" pitchFamily="34" charset="0"/>
                          <a:cs typeface="Arial" panose="020B0604020202020204" pitchFamily="34" charset="0"/>
                        </a:rPr>
                        <a:t>Infection</a:t>
                      </a: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2014945"/>
                  </a:ext>
                </a:extLst>
              </a:tr>
            </a:tbl>
          </a:graphicData>
        </a:graphic>
      </p:graphicFrame>
      <p:sp>
        <p:nvSpPr>
          <p:cNvPr id="9" name="Rectangle 8">
            <a:extLst>
              <a:ext uri="{FF2B5EF4-FFF2-40B4-BE49-F238E27FC236}">
                <a16:creationId xmlns:a16="http://schemas.microsoft.com/office/drawing/2014/main" id="{21AC18AE-CADD-0D9F-E4AB-2A31413D4AB1}"/>
              </a:ext>
            </a:extLst>
          </p:cNvPr>
          <p:cNvSpPr/>
          <p:nvPr/>
        </p:nvSpPr>
        <p:spPr>
          <a:xfrm>
            <a:off x="3989813" y="2008561"/>
            <a:ext cx="3773758" cy="2541136"/>
          </a:xfrm>
          <a:prstGeom prst="rect">
            <a:avLst/>
          </a:prstGeom>
          <a:solidFill>
            <a:schemeClr val="accent3">
              <a:lumMod val="20000"/>
              <a:lumOff val="80000"/>
            </a:schemeClr>
          </a:solidFill>
          <a:ln w="25400"/>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4800" dirty="0">
                <a:solidFill>
                  <a:schemeClr val="tx1"/>
                </a:solidFill>
                <a:latin typeface="Arial" panose="020B0604020202020204" pitchFamily="34" charset="0"/>
                <a:cs typeface="Arial" panose="020B0604020202020204" pitchFamily="34" charset="0"/>
              </a:rPr>
              <a:t>Write your opinion in here</a:t>
            </a:r>
            <a:endParaRPr lang="en-GB" sz="1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418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48A05-F4A3-8B64-96CC-3D356BB85920}"/>
              </a:ext>
            </a:extLst>
          </p:cNvPr>
          <p:cNvSpPr>
            <a:spLocks noGrp="1"/>
          </p:cNvSpPr>
          <p:nvPr>
            <p:ph type="title"/>
          </p:nvPr>
        </p:nvSpPr>
        <p:spPr/>
        <p:txBody>
          <a:bodyPr>
            <a:normAutofit fontScale="90000"/>
          </a:bodyPr>
          <a:lstStyle/>
          <a:p>
            <a:br>
              <a:rPr lang="en-GB" sz="3200" dirty="0">
                <a:latin typeface="Arial" panose="020B0604020202020204" pitchFamily="34" charset="0"/>
                <a:cs typeface="Arial" panose="020B0604020202020204" pitchFamily="34" charset="0"/>
              </a:rPr>
            </a:br>
            <a:r>
              <a:rPr lang="en-GB" sz="3200" dirty="0">
                <a:latin typeface="Arial" panose="020B0604020202020204" pitchFamily="34" charset="0"/>
                <a:cs typeface="Arial" panose="020B0604020202020204" pitchFamily="34" charset="0"/>
              </a:rPr>
              <a:t>Complete Brian’s statement with your ideas!</a:t>
            </a:r>
            <a:br>
              <a:rPr lang="en-GB" sz="3200" dirty="0">
                <a:latin typeface="Arial" panose="020B0604020202020204" pitchFamily="34" charset="0"/>
                <a:cs typeface="Arial" panose="020B0604020202020204" pitchFamily="34" charset="0"/>
              </a:rPr>
            </a:br>
            <a:endParaRPr lang="en-GB" dirty="0"/>
          </a:p>
        </p:txBody>
      </p:sp>
      <p:sp>
        <p:nvSpPr>
          <p:cNvPr id="3" name="Content Placeholder 2">
            <a:extLst>
              <a:ext uri="{FF2B5EF4-FFF2-40B4-BE49-F238E27FC236}">
                <a16:creationId xmlns:a16="http://schemas.microsoft.com/office/drawing/2014/main" id="{031507ED-ECCE-5869-8529-15E21FD8DA7A}"/>
              </a:ext>
              <a:ext uri="{C183D7F6-B498-43B3-948B-1728B52AA6E4}">
                <adec:decorative xmlns:adec="http://schemas.microsoft.com/office/drawing/2017/decorative" val="1"/>
              </a:ext>
            </a:extLst>
          </p:cNvPr>
          <p:cNvSpPr>
            <a:spLocks noGrp="1"/>
          </p:cNvSpPr>
          <p:nvPr>
            <p:ph idx="1"/>
          </p:nvPr>
        </p:nvSpPr>
        <p:spPr/>
        <p:txBody>
          <a:bodyPr/>
          <a:lstStyle/>
          <a:p>
            <a:r>
              <a:rPr lang="en-GB" sz="2800" dirty="0">
                <a:latin typeface="Arial" panose="020B0604020202020204" pitchFamily="34" charset="0"/>
                <a:cs typeface="Arial" panose="020B0604020202020204" pitchFamily="34" charset="0"/>
              </a:rPr>
              <a:t>  </a:t>
            </a: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dirty="0"/>
          </a:p>
        </p:txBody>
      </p:sp>
      <p:pic>
        <p:nvPicPr>
          <p:cNvPr id="4" name="Lightbulb">
            <a:extLst>
              <a:ext uri="{FF2B5EF4-FFF2-40B4-BE49-F238E27FC236}">
                <a16:creationId xmlns:a16="http://schemas.microsoft.com/office/drawing/2014/main" id="{6E402E4C-1BB8-9AE3-CB77-359979A0CEC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5136">
            <a:off x="8449475" y="203394"/>
            <a:ext cx="1492421" cy="1549968"/>
          </a:xfrm>
          <a:prstGeom prst="rect">
            <a:avLst/>
          </a:prstGeom>
        </p:spPr>
      </p:pic>
      <p:sp>
        <p:nvSpPr>
          <p:cNvPr id="10" name="Picture 9">
            <a:extLst>
              <a:ext uri="{FF2B5EF4-FFF2-40B4-BE49-F238E27FC236}">
                <a16:creationId xmlns:a16="http://schemas.microsoft.com/office/drawing/2014/main" id="{76B3B0F2-0951-F526-A06D-B04EA111C26F}"/>
              </a:ext>
              <a:ext uri="{C183D7F6-B498-43B3-948B-1728B52AA6E4}">
                <adec:decorative xmlns:adec="http://schemas.microsoft.com/office/drawing/2017/decorative" val="1"/>
              </a:ext>
            </a:extLst>
          </p:cNvPr>
          <p:cNvSpPr/>
          <p:nvPr/>
        </p:nvSpPr>
        <p:spPr>
          <a:xfrm>
            <a:off x="1536224" y="1604476"/>
            <a:ext cx="7745909" cy="1465004"/>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8" name="Text">
            <a:extLst>
              <a:ext uri="{FF2B5EF4-FFF2-40B4-BE49-F238E27FC236}">
                <a16:creationId xmlns:a16="http://schemas.microsoft.com/office/drawing/2014/main" id="{329A257B-3F85-567E-5B31-7940CCFB6B30}"/>
              </a:ext>
            </a:extLst>
          </p:cNvPr>
          <p:cNvSpPr txBox="1"/>
          <p:nvPr/>
        </p:nvSpPr>
        <p:spPr>
          <a:xfrm>
            <a:off x="1481054" y="1680531"/>
            <a:ext cx="7843574" cy="1200329"/>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To finish, you need to add to Brian Ford’s statement. </a:t>
            </a:r>
          </a:p>
          <a:p>
            <a:pPr algn="ctr"/>
            <a:r>
              <a:rPr lang="en-GB" sz="2400" dirty="0">
                <a:latin typeface="Arial" panose="020B0604020202020204" pitchFamily="34" charset="0"/>
                <a:cs typeface="Arial" panose="020B0604020202020204" pitchFamily="34" charset="0"/>
              </a:rPr>
              <a:t>You only have 25 words, so you have to decide which feature you are going to use to support his viewpoint.</a:t>
            </a:r>
            <a:endParaRPr lang="en-US" sz="2400" b="1" dirty="0"/>
          </a:p>
        </p:txBody>
      </p:sp>
      <p:sp>
        <p:nvSpPr>
          <p:cNvPr id="12" name="Picture 9">
            <a:extLst>
              <a:ext uri="{FF2B5EF4-FFF2-40B4-BE49-F238E27FC236}">
                <a16:creationId xmlns:a16="http://schemas.microsoft.com/office/drawing/2014/main" id="{B3607888-4122-4899-17D0-12D6DD69455D}"/>
              </a:ext>
              <a:ext uri="{C183D7F6-B498-43B3-948B-1728B52AA6E4}">
                <adec:decorative xmlns:adec="http://schemas.microsoft.com/office/drawing/2017/decorative" val="1"/>
              </a:ext>
            </a:extLst>
          </p:cNvPr>
          <p:cNvSpPr/>
          <p:nvPr/>
        </p:nvSpPr>
        <p:spPr>
          <a:xfrm>
            <a:off x="1548509" y="3145535"/>
            <a:ext cx="7647176" cy="1414892"/>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chemeClr val="accent4">
              <a:lumMod val="60000"/>
              <a:lumOff val="40000"/>
            </a:schemeClr>
          </a:solidFill>
          <a:ln w="6793" cap="flat">
            <a:noFill/>
            <a:prstDash val="solid"/>
            <a:miter/>
          </a:ln>
        </p:spPr>
        <p:txBody>
          <a:bodyPr rtlCol="0" anchor="ctr"/>
          <a:lstStyle/>
          <a:p>
            <a:endParaRPr lang="en-US"/>
          </a:p>
        </p:txBody>
      </p:sp>
      <p:sp>
        <p:nvSpPr>
          <p:cNvPr id="13" name="Text">
            <a:extLst>
              <a:ext uri="{FF2B5EF4-FFF2-40B4-BE49-F238E27FC236}">
                <a16:creationId xmlns:a16="http://schemas.microsoft.com/office/drawing/2014/main" id="{7D9F7B88-FA1A-2B8B-9010-180EB4DD8C4E}"/>
              </a:ext>
            </a:extLst>
          </p:cNvPr>
          <p:cNvSpPr txBox="1"/>
          <p:nvPr/>
        </p:nvSpPr>
        <p:spPr>
          <a:xfrm>
            <a:off x="1737911" y="3364623"/>
            <a:ext cx="7212204" cy="830997"/>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Which feature do you think was most important to demonstrate how accurate Brian Ford is?</a:t>
            </a:r>
          </a:p>
        </p:txBody>
      </p:sp>
      <p:sp>
        <p:nvSpPr>
          <p:cNvPr id="14" name="Picture 9">
            <a:extLst>
              <a:ext uri="{FF2B5EF4-FFF2-40B4-BE49-F238E27FC236}">
                <a16:creationId xmlns:a16="http://schemas.microsoft.com/office/drawing/2014/main" id="{7F7DF409-96BA-0987-E702-D1DB5CBF52B0}"/>
              </a:ext>
              <a:ext uri="{C183D7F6-B498-43B3-948B-1728B52AA6E4}">
                <adec:decorative xmlns:adec="http://schemas.microsoft.com/office/drawing/2017/decorative" val="1"/>
              </a:ext>
            </a:extLst>
          </p:cNvPr>
          <p:cNvSpPr/>
          <p:nvPr/>
        </p:nvSpPr>
        <p:spPr>
          <a:xfrm>
            <a:off x="1459876" y="4636482"/>
            <a:ext cx="7843159" cy="1418972"/>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chemeClr val="tx2">
              <a:lumMod val="20000"/>
              <a:lumOff val="80000"/>
            </a:schemeClr>
          </a:solidFill>
          <a:ln w="6793" cap="flat">
            <a:noFill/>
            <a:prstDash val="solid"/>
            <a:miter/>
          </a:ln>
        </p:spPr>
        <p:txBody>
          <a:bodyPr rtlCol="0" anchor="ctr"/>
          <a:lstStyle/>
          <a:p>
            <a:endParaRPr lang="en-US" dirty="0"/>
          </a:p>
        </p:txBody>
      </p:sp>
      <p:sp>
        <p:nvSpPr>
          <p:cNvPr id="15" name="Text">
            <a:extLst>
              <a:ext uri="{FF2B5EF4-FFF2-40B4-BE49-F238E27FC236}">
                <a16:creationId xmlns:a16="http://schemas.microsoft.com/office/drawing/2014/main" id="{2993FA15-729C-C69C-E871-5284E3EB38FC}"/>
              </a:ext>
            </a:extLst>
          </p:cNvPr>
          <p:cNvSpPr txBox="1"/>
          <p:nvPr/>
        </p:nvSpPr>
        <p:spPr>
          <a:xfrm>
            <a:off x="1944288" y="4930741"/>
            <a:ext cx="6470663" cy="830997"/>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Which feature had the biggest impact</a:t>
            </a:r>
          </a:p>
          <a:p>
            <a:pPr algn="ctr"/>
            <a:r>
              <a:rPr lang="en-GB" sz="2400" dirty="0">
                <a:latin typeface="Arial" panose="020B0604020202020204" pitchFamily="34" charset="0"/>
                <a:cs typeface="Arial" panose="020B0604020202020204" pitchFamily="34" charset="0"/>
              </a:rPr>
              <a:t>on medical advancement?</a:t>
            </a:r>
          </a:p>
        </p:txBody>
      </p:sp>
    </p:spTree>
    <p:extLst>
      <p:ext uri="{BB962C8B-B14F-4D97-AF65-F5344CB8AC3E}">
        <p14:creationId xmlns:p14="http://schemas.microsoft.com/office/powerpoint/2010/main" val="57621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250" fill="hold"/>
                                        <p:tgtEl>
                                          <p:spTgt spid="8"/>
                                        </p:tgtEl>
                                        <p:attrNameLst>
                                          <p:attrName>ppt_x</p:attrName>
                                        </p:attrNameLst>
                                      </p:cBhvr>
                                      <p:tavLst>
                                        <p:tav tm="0">
                                          <p:val>
                                            <p:strVal val="1+#ppt_w/2"/>
                                          </p:val>
                                        </p:tav>
                                        <p:tav tm="100000">
                                          <p:val>
                                            <p:strVal val="#ppt_x"/>
                                          </p:val>
                                        </p:tav>
                                      </p:tavLst>
                                    </p:anim>
                                    <p:anim calcmode="lin" valueType="num">
                                      <p:cBhvr additive="base">
                                        <p:cTn id="13" dur="125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250" fill="hold"/>
                                        <p:tgtEl>
                                          <p:spTgt spid="10"/>
                                        </p:tgtEl>
                                        <p:attrNameLst>
                                          <p:attrName>ppt_x</p:attrName>
                                        </p:attrNameLst>
                                      </p:cBhvr>
                                      <p:tavLst>
                                        <p:tav tm="0">
                                          <p:val>
                                            <p:strVal val="1+#ppt_w/2"/>
                                          </p:val>
                                        </p:tav>
                                        <p:tav tm="100000">
                                          <p:val>
                                            <p:strVal val="#ppt_x"/>
                                          </p:val>
                                        </p:tav>
                                      </p:tavLst>
                                    </p:anim>
                                    <p:anim calcmode="lin" valueType="num">
                                      <p:cBhvr additive="base">
                                        <p:cTn id="17" dur="125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9"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1250" fill="hold"/>
                                        <p:tgtEl>
                                          <p:spTgt spid="12"/>
                                        </p:tgtEl>
                                        <p:attrNameLst>
                                          <p:attrName>ppt_x</p:attrName>
                                        </p:attrNameLst>
                                      </p:cBhvr>
                                      <p:tavLst>
                                        <p:tav tm="0">
                                          <p:val>
                                            <p:strVal val="0-#ppt_w/2"/>
                                          </p:val>
                                        </p:tav>
                                        <p:tav tm="100000">
                                          <p:val>
                                            <p:strVal val="#ppt_x"/>
                                          </p:val>
                                        </p:tav>
                                      </p:tavLst>
                                    </p:anim>
                                    <p:anim calcmode="lin" valueType="num">
                                      <p:cBhvr additive="base">
                                        <p:cTn id="23" dur="1250" fill="hold"/>
                                        <p:tgtEl>
                                          <p:spTgt spid="12"/>
                                        </p:tgtEl>
                                        <p:attrNameLst>
                                          <p:attrName>ppt_y</p:attrName>
                                        </p:attrNameLst>
                                      </p:cBhvr>
                                      <p:tavLst>
                                        <p:tav tm="0">
                                          <p:val>
                                            <p:strVal val="0-#ppt_h/2"/>
                                          </p:val>
                                        </p:tav>
                                        <p:tav tm="100000">
                                          <p:val>
                                            <p:strVal val="#ppt_y"/>
                                          </p:val>
                                        </p:tav>
                                      </p:tavLst>
                                    </p:anim>
                                  </p:childTnLst>
                                </p:cTn>
                              </p:par>
                              <p:par>
                                <p:cTn id="24" presetID="2" presetClass="entr" presetSubtype="9"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1250" fill="hold"/>
                                        <p:tgtEl>
                                          <p:spTgt spid="13"/>
                                        </p:tgtEl>
                                        <p:attrNameLst>
                                          <p:attrName>ppt_x</p:attrName>
                                        </p:attrNameLst>
                                      </p:cBhvr>
                                      <p:tavLst>
                                        <p:tav tm="0">
                                          <p:val>
                                            <p:strVal val="0-#ppt_w/2"/>
                                          </p:val>
                                        </p:tav>
                                        <p:tav tm="100000">
                                          <p:val>
                                            <p:strVal val="#ppt_x"/>
                                          </p:val>
                                        </p:tav>
                                      </p:tavLst>
                                    </p:anim>
                                    <p:anim calcmode="lin" valueType="num">
                                      <p:cBhvr additive="base">
                                        <p:cTn id="27" dur="125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1250" fill="hold"/>
                                        <p:tgtEl>
                                          <p:spTgt spid="14"/>
                                        </p:tgtEl>
                                        <p:attrNameLst>
                                          <p:attrName>ppt_x</p:attrName>
                                        </p:attrNameLst>
                                      </p:cBhvr>
                                      <p:tavLst>
                                        <p:tav tm="0">
                                          <p:val>
                                            <p:strVal val="#ppt_x"/>
                                          </p:val>
                                        </p:tav>
                                        <p:tav tm="100000">
                                          <p:val>
                                            <p:strVal val="#ppt_x"/>
                                          </p:val>
                                        </p:tav>
                                      </p:tavLst>
                                    </p:anim>
                                    <p:anim calcmode="lin" valueType="num">
                                      <p:cBhvr additive="base">
                                        <p:cTn id="33" dur="1250" fill="hold"/>
                                        <p:tgtEl>
                                          <p:spTgt spid="1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1250" fill="hold"/>
                                        <p:tgtEl>
                                          <p:spTgt spid="15"/>
                                        </p:tgtEl>
                                        <p:attrNameLst>
                                          <p:attrName>ppt_x</p:attrName>
                                        </p:attrNameLst>
                                      </p:cBhvr>
                                      <p:tavLst>
                                        <p:tav tm="0">
                                          <p:val>
                                            <p:strVal val="#ppt_x"/>
                                          </p:val>
                                        </p:tav>
                                        <p:tav tm="100000">
                                          <p:val>
                                            <p:strVal val="#ppt_x"/>
                                          </p:val>
                                        </p:tav>
                                      </p:tavLst>
                                    </p:anim>
                                    <p:anim calcmode="lin" valueType="num">
                                      <p:cBhvr additive="base">
                                        <p:cTn id="37" dur="12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P spid="12" grpId="0" animBg="1"/>
      <p:bldP spid="13" grpId="0"/>
      <p:bldP spid="14" grpId="0" animBg="1"/>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BDFE6-4FB0-6523-5685-BF10E1B1906D}"/>
              </a:ext>
            </a:extLst>
          </p:cNvPr>
          <p:cNvSpPr>
            <a:spLocks noGrp="1"/>
          </p:cNvSpPr>
          <p:nvPr>
            <p:ph type="title"/>
          </p:nvPr>
        </p:nvSpPr>
        <p:spPr/>
        <p:txBody>
          <a:bodyPr/>
          <a:lstStyle/>
          <a:p>
            <a:r>
              <a:rPr lang="en-GB" dirty="0"/>
              <a:t>Statement</a:t>
            </a:r>
          </a:p>
        </p:txBody>
      </p:sp>
      <p:pic>
        <p:nvPicPr>
          <p:cNvPr id="4" name="Picture 11">
            <a:extLst>
              <a:ext uri="{FF2B5EF4-FFF2-40B4-BE49-F238E27FC236}">
                <a16:creationId xmlns:a16="http://schemas.microsoft.com/office/drawing/2014/main" id="{B86992B7-0920-B74E-378D-6C57ABDA7AE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4814" y="241247"/>
            <a:ext cx="11108986" cy="6409923"/>
          </a:xfrm>
          <a:prstGeom prst="rect">
            <a:avLst/>
          </a:prstGeom>
        </p:spPr>
      </p:pic>
      <p:sp>
        <p:nvSpPr>
          <p:cNvPr id="3" name="Content Placeholder 2">
            <a:extLst>
              <a:ext uri="{FF2B5EF4-FFF2-40B4-BE49-F238E27FC236}">
                <a16:creationId xmlns:a16="http://schemas.microsoft.com/office/drawing/2014/main" id="{81949005-61B0-570C-38CB-470EB1DD239B}"/>
              </a:ext>
            </a:extLst>
          </p:cNvPr>
          <p:cNvSpPr>
            <a:spLocks noGrp="1"/>
          </p:cNvSpPr>
          <p:nvPr>
            <p:ph idx="1"/>
          </p:nvPr>
        </p:nvSpPr>
        <p:spPr>
          <a:xfrm>
            <a:off x="381885" y="794656"/>
            <a:ext cx="10971915" cy="5598649"/>
          </a:xfrm>
        </p:spPr>
        <p:txBody>
          <a:bodyPr/>
          <a:lstStyle/>
          <a:p>
            <a:pPr algn="ctr">
              <a:lnSpc>
                <a:spcPts val="6200"/>
              </a:lnSpc>
              <a:spcBef>
                <a:spcPts val="0"/>
              </a:spcBef>
            </a:pPr>
            <a:r>
              <a:rPr lang="en-GB" sz="4200" b="1" dirty="0">
                <a:latin typeface="Arial" panose="020B0604020202020204" pitchFamily="34" charset="0"/>
                <a:cs typeface="Arial" panose="020B0604020202020204" pitchFamily="34" charset="0"/>
              </a:rPr>
              <a:t>If any good can be said to come of war, then the Second War must go on record as assisting and accelerating one of the greatest blessings that the 20th Century has conferred on Man – the huge advances in medical knowledge and surgical techniques…… </a:t>
            </a:r>
            <a:endParaRPr lang="en-GB" sz="42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417123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A0A80-3648-C379-35B8-F6C2846A695E}"/>
              </a:ext>
            </a:extLst>
          </p:cNvPr>
          <p:cNvSpPr>
            <a:spLocks noGrp="1"/>
          </p:cNvSpPr>
          <p:nvPr>
            <p:ph type="title"/>
          </p:nvPr>
        </p:nvSpPr>
        <p:spPr/>
        <p:txBody>
          <a:bodyPr/>
          <a:lstStyle/>
          <a:p>
            <a:r>
              <a:rPr lang="en-GB" dirty="0"/>
              <a:t>Picture reveal activity</a:t>
            </a:r>
          </a:p>
        </p:txBody>
      </p:sp>
      <p:grpSp>
        <p:nvGrpSpPr>
          <p:cNvPr id="4" name="Look-Char" descr="Look Character">
            <a:extLst>
              <a:ext uri="{FF2B5EF4-FFF2-40B4-BE49-F238E27FC236}">
                <a16:creationId xmlns:a16="http://schemas.microsoft.com/office/drawing/2014/main" id="{9C4B5ABF-05A7-C318-0348-AECA293B0830}"/>
              </a:ext>
            </a:extLst>
          </p:cNvPr>
          <p:cNvGrpSpPr/>
          <p:nvPr/>
        </p:nvGrpSpPr>
        <p:grpSpPr>
          <a:xfrm>
            <a:off x="1013367" y="1793129"/>
            <a:ext cx="2429350" cy="2383784"/>
            <a:chOff x="5454739" y="748100"/>
            <a:chExt cx="2429350" cy="2383784"/>
          </a:xfrm>
        </p:grpSpPr>
        <p:sp>
          <p:nvSpPr>
            <p:cNvPr id="5" name="Deco-Washi">
              <a:extLst>
                <a:ext uri="{FF2B5EF4-FFF2-40B4-BE49-F238E27FC236}">
                  <a16:creationId xmlns:a16="http://schemas.microsoft.com/office/drawing/2014/main" id="{40518F7C-030C-3241-1374-58FA519EA51B}"/>
                </a:ext>
                <a:ext uri="{C183D7F6-B498-43B3-948B-1728B52AA6E4}">
                  <adec:decorative xmlns:adec="http://schemas.microsoft.com/office/drawing/2017/decorative" val="1"/>
                </a:ext>
              </a:extLst>
            </p:cNvPr>
            <p:cNvSpPr txBox="1">
              <a:spLocks/>
            </p:cNvSpPr>
            <p:nvPr/>
          </p:nvSpPr>
          <p:spPr>
            <a:xfrm>
              <a:off x="5645403" y="748100"/>
              <a:ext cx="1769427"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6" name="Text Placeholder" descr="Look">
              <a:extLst>
                <a:ext uri="{FF2B5EF4-FFF2-40B4-BE49-F238E27FC236}">
                  <a16:creationId xmlns:a16="http://schemas.microsoft.com/office/drawing/2014/main" id="{F6DC3CE9-502D-AD6E-B16D-0BC4A2A3B7F0}"/>
                </a:ext>
              </a:extLst>
            </p:cNvPr>
            <p:cNvSpPr txBox="1">
              <a:spLocks/>
            </p:cNvSpPr>
            <p:nvPr/>
          </p:nvSpPr>
          <p:spPr>
            <a:xfrm rot="21383919">
              <a:off x="5690974" y="856768"/>
              <a:ext cx="1700794" cy="41433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Look</a:t>
              </a:r>
            </a:p>
          </p:txBody>
        </p:sp>
        <p:pic>
          <p:nvPicPr>
            <p:cNvPr id="7" name="Look-icon" descr="Look character icon">
              <a:extLst>
                <a:ext uri="{FF2B5EF4-FFF2-40B4-BE49-F238E27FC236}">
                  <a16:creationId xmlns:a16="http://schemas.microsoft.com/office/drawing/2014/main" id="{173D9F95-D640-4396-C95C-0B91409AEB88}"/>
                </a:ext>
              </a:extLst>
            </p:cNvPr>
            <p:cNvPicPr>
              <a:picLocks noChangeAspect="1"/>
            </p:cNvPicPr>
            <p:nvPr/>
          </p:nvPicPr>
          <p:blipFill>
            <a:blip r:embed="rId4"/>
            <a:stretch>
              <a:fillRect/>
            </a:stretch>
          </p:blipFill>
          <p:spPr>
            <a:xfrm>
              <a:off x="5454739" y="1565372"/>
              <a:ext cx="2429350" cy="1566512"/>
            </a:xfrm>
            <a:prstGeom prst="rect">
              <a:avLst/>
            </a:prstGeom>
          </p:spPr>
        </p:pic>
      </p:grpSp>
      <p:sp>
        <p:nvSpPr>
          <p:cNvPr id="3" name="Content Placeholder 2">
            <a:extLst>
              <a:ext uri="{FF2B5EF4-FFF2-40B4-BE49-F238E27FC236}">
                <a16:creationId xmlns:a16="http://schemas.microsoft.com/office/drawing/2014/main" id="{34F6FE1F-E1B8-945D-7F73-CDEE549B1D0F}"/>
              </a:ext>
            </a:extLst>
          </p:cNvPr>
          <p:cNvSpPr>
            <a:spLocks noGrp="1"/>
          </p:cNvSpPr>
          <p:nvPr>
            <p:ph idx="1"/>
          </p:nvPr>
        </p:nvSpPr>
        <p:spPr>
          <a:xfrm>
            <a:off x="3918856" y="332509"/>
            <a:ext cx="7423068" cy="5647934"/>
          </a:xfrm>
        </p:spPr>
        <p:txBody>
          <a:bodyPr/>
          <a:lstStyle/>
          <a:p>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I am going to reveal a picture to you – slowly.  </a:t>
            </a:r>
          </a:p>
          <a:p>
            <a:endParaRPr lang="en-GB"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What do you think is happening in the image?</a:t>
            </a: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Where do you think it is?</a:t>
            </a: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When do you think this was?</a:t>
            </a: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What questions could we ask as historians to find out more?</a:t>
            </a:r>
          </a:p>
          <a:p>
            <a:endParaRPr lang="en-GB" dirty="0"/>
          </a:p>
        </p:txBody>
      </p:sp>
    </p:spTree>
    <p:extLst>
      <p:ext uri="{BB962C8B-B14F-4D97-AF65-F5344CB8AC3E}">
        <p14:creationId xmlns:p14="http://schemas.microsoft.com/office/powerpoint/2010/main" val="81414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FDC6BF-70A7-F849-3887-6170CF67E63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24644" y="4770662"/>
            <a:ext cx="9372600" cy="1455967"/>
          </a:xfrm>
          <a:prstGeom prst="rect">
            <a:avLst/>
          </a:prstGeom>
        </p:spPr>
      </p:pic>
      <p:sp>
        <p:nvSpPr>
          <p:cNvPr id="2" name="Title 1">
            <a:extLst>
              <a:ext uri="{FF2B5EF4-FFF2-40B4-BE49-F238E27FC236}">
                <a16:creationId xmlns:a16="http://schemas.microsoft.com/office/drawing/2014/main" id="{1CC5BBD1-58D1-75F5-3A63-943F675F9FF5}"/>
              </a:ext>
            </a:extLst>
          </p:cNvPr>
          <p:cNvSpPr>
            <a:spLocks noGrp="1"/>
          </p:cNvSpPr>
          <p:nvPr>
            <p:ph type="title"/>
          </p:nvPr>
        </p:nvSpPr>
        <p:spPr/>
        <p:txBody>
          <a:bodyPr/>
          <a:lstStyle/>
          <a:p>
            <a:r>
              <a:rPr lang="en-GB" dirty="0"/>
              <a:t>Activity 7</a:t>
            </a:r>
          </a:p>
        </p:txBody>
      </p:sp>
      <p:sp>
        <p:nvSpPr>
          <p:cNvPr id="3" name="Content Placeholder 2">
            <a:extLst>
              <a:ext uri="{FF2B5EF4-FFF2-40B4-BE49-F238E27FC236}">
                <a16:creationId xmlns:a16="http://schemas.microsoft.com/office/drawing/2014/main" id="{0A1F657F-FA1E-5AA7-CEE2-A266AB774E38}"/>
              </a:ext>
            </a:extLst>
          </p:cNvPr>
          <p:cNvSpPr>
            <a:spLocks noGrp="1"/>
          </p:cNvSpPr>
          <p:nvPr>
            <p:ph idx="1"/>
          </p:nvPr>
        </p:nvSpPr>
        <p:spPr>
          <a:xfrm>
            <a:off x="1567544" y="4952997"/>
            <a:ext cx="8686800" cy="1295401"/>
          </a:xfrm>
        </p:spPr>
        <p:txBody>
          <a:bodyPr/>
          <a:lstStyle/>
          <a:p>
            <a:pPr algn="ctr"/>
            <a:r>
              <a:rPr lang="en-GB" sz="3200" b="1" dirty="0">
                <a:latin typeface="Arial" panose="020B0604020202020204" pitchFamily="34" charset="0"/>
                <a:cs typeface="Arial" panose="020B0604020202020204" pitchFamily="34" charset="0"/>
              </a:rPr>
              <a:t>How would you describe the medical developments in the Second World War?</a:t>
            </a:r>
            <a:endParaRPr lang="en-GB" sz="3200" dirty="0">
              <a:latin typeface="Arial" panose="020B0604020202020204" pitchFamily="34" charset="0"/>
              <a:cs typeface="Arial" panose="020B0604020202020204" pitchFamily="34" charset="0"/>
            </a:endParaRPr>
          </a:p>
          <a:p>
            <a:endParaRPr lang="en-GB" dirty="0"/>
          </a:p>
        </p:txBody>
      </p:sp>
      <p:sp>
        <p:nvSpPr>
          <p:cNvPr id="6" name="Picture Placeholder 35" descr="Thought bubble">
            <a:extLst>
              <a:ext uri="{FF2B5EF4-FFF2-40B4-BE49-F238E27FC236}">
                <a16:creationId xmlns:a16="http://schemas.microsoft.com/office/drawing/2014/main" id="{7A92186F-A913-ED7B-707E-195ACE9FF01E}"/>
              </a:ext>
              <a:ext uri="{C183D7F6-B498-43B3-948B-1728B52AA6E4}">
                <adec:decorative xmlns:adec="http://schemas.microsoft.com/office/drawing/2017/decorative" val="0"/>
              </a:ext>
            </a:extLst>
          </p:cNvPr>
          <p:cNvSpPr txBox="1">
            <a:spLocks/>
          </p:cNvSpPr>
          <p:nvPr/>
        </p:nvSpPr>
        <p:spPr>
          <a:xfrm>
            <a:off x="2009300" y="391885"/>
            <a:ext cx="7260770" cy="3929742"/>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6000" b="1" dirty="0">
                <a:latin typeface="Arial" panose="020B0604020202020204" pitchFamily="34" charset="0"/>
                <a:cs typeface="Arial" panose="020B0604020202020204" pitchFamily="34" charset="0"/>
              </a:rPr>
              <a:t>greatest blessings?</a:t>
            </a:r>
            <a:endParaRPr lang="en-GB" sz="6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17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75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75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75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750" fill="hold"/>
                                        <p:tgtEl>
                                          <p:spTgt spid="7"/>
                                        </p:tgtEl>
                                        <p:attrNameLst>
                                          <p:attrName>ppt_w</p:attrName>
                                        </p:attrNameLst>
                                      </p:cBhvr>
                                      <p:tavLst>
                                        <p:tav tm="0">
                                          <p:val>
                                            <p:fltVal val="0"/>
                                          </p:val>
                                        </p:tav>
                                        <p:tav tm="100000">
                                          <p:val>
                                            <p:strVal val="#ppt_w"/>
                                          </p:val>
                                        </p:tav>
                                      </p:tavLst>
                                    </p:anim>
                                    <p:anim calcmode="lin" valueType="num">
                                      <p:cBhvr>
                                        <p:cTn id="13" dur="1750" fill="hold"/>
                                        <p:tgtEl>
                                          <p:spTgt spid="7"/>
                                        </p:tgtEl>
                                        <p:attrNameLst>
                                          <p:attrName>ppt_h</p:attrName>
                                        </p:attrNameLst>
                                      </p:cBhvr>
                                      <p:tavLst>
                                        <p:tav tm="0">
                                          <p:val>
                                            <p:fltVal val="0"/>
                                          </p:val>
                                        </p:tav>
                                        <p:tav tm="100000">
                                          <p:val>
                                            <p:strVal val="#ppt_h"/>
                                          </p:val>
                                        </p:tav>
                                      </p:tavLst>
                                    </p:anim>
                                    <p:animEffect transition="in" filter="fade">
                                      <p:cBhvr>
                                        <p:cTn id="14"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E7F1A-E5C4-EBF3-37B9-56F13A77D358}"/>
              </a:ext>
            </a:extLst>
          </p:cNvPr>
          <p:cNvSpPr>
            <a:spLocks noGrp="1"/>
          </p:cNvSpPr>
          <p:nvPr>
            <p:ph type="title"/>
          </p:nvPr>
        </p:nvSpPr>
        <p:spPr>
          <a:xfrm>
            <a:off x="357187" y="-710288"/>
            <a:ext cx="10996613" cy="710288"/>
          </a:xfrm>
        </p:spPr>
        <p:txBody>
          <a:bodyPr vert="horz" lIns="0" tIns="45720" rIns="91440" bIns="45720" rtlCol="0" anchor="b">
            <a:normAutofit/>
          </a:bodyPr>
          <a:lstStyle/>
          <a:p>
            <a:r>
              <a:rPr lang="en-GB" dirty="0"/>
              <a:t>Activity 8</a:t>
            </a:r>
          </a:p>
        </p:txBody>
      </p:sp>
      <p:graphicFrame>
        <p:nvGraphicFramePr>
          <p:cNvPr id="8" name="Table 7">
            <a:extLst>
              <a:ext uri="{FF2B5EF4-FFF2-40B4-BE49-F238E27FC236}">
                <a16:creationId xmlns:a16="http://schemas.microsoft.com/office/drawing/2014/main" id="{BAD93DB9-D5EA-F496-FF50-15C36FFAEE5E}"/>
              </a:ext>
            </a:extLst>
          </p:cNvPr>
          <p:cNvGraphicFramePr>
            <a:graphicFrameLocks noGrp="1"/>
          </p:cNvGraphicFramePr>
          <p:nvPr/>
        </p:nvGraphicFramePr>
        <p:xfrm>
          <a:off x="457199" y="452607"/>
          <a:ext cx="10838986" cy="6070858"/>
        </p:xfrm>
        <a:graphic>
          <a:graphicData uri="http://schemas.openxmlformats.org/drawingml/2006/table">
            <a:tbl>
              <a:tblPr firstRow="1" bandRow="1">
                <a:tableStyleId>{5C22544A-7EE6-4342-B048-85BDC9FD1C3A}</a:tableStyleId>
              </a:tblPr>
              <a:tblGrid>
                <a:gridCol w="5419493">
                  <a:extLst>
                    <a:ext uri="{9D8B030D-6E8A-4147-A177-3AD203B41FA5}">
                      <a16:colId xmlns:a16="http://schemas.microsoft.com/office/drawing/2014/main" val="680964243"/>
                    </a:ext>
                  </a:extLst>
                </a:gridCol>
                <a:gridCol w="5419493">
                  <a:extLst>
                    <a:ext uri="{9D8B030D-6E8A-4147-A177-3AD203B41FA5}">
                      <a16:colId xmlns:a16="http://schemas.microsoft.com/office/drawing/2014/main" val="4195528122"/>
                    </a:ext>
                  </a:extLst>
                </a:gridCol>
              </a:tblGrid>
              <a:tr h="3035429">
                <a:tc>
                  <a:txBody>
                    <a:bodyPr/>
                    <a:lstStyle/>
                    <a:p>
                      <a:r>
                        <a:rPr lang="en-GB" sz="1500" dirty="0">
                          <a:solidFill>
                            <a:schemeClr val="tx1"/>
                          </a:solidFill>
                          <a:latin typeface="Arial" panose="020B0604020202020204" pitchFamily="34" charset="0"/>
                          <a:cs typeface="Arial" panose="020B0604020202020204" pitchFamily="34" charset="0"/>
                        </a:rPr>
                        <a:t>Army Blood Supply Depot</a:t>
                      </a: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GB" sz="1500" dirty="0">
                          <a:solidFill>
                            <a:schemeClr val="tx1"/>
                          </a:solidFill>
                          <a:latin typeface="Arial" panose="020B0604020202020204" pitchFamily="34" charset="0"/>
                          <a:cs typeface="Arial" panose="020B0604020202020204" pitchFamily="34" charset="0"/>
                        </a:rPr>
                        <a:t>Blood Plasma</a:t>
                      </a: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5909169"/>
                  </a:ext>
                </a:extLst>
              </a:tr>
              <a:tr h="3035429">
                <a:tc>
                  <a:txBody>
                    <a:bodyPr/>
                    <a:lstStyle/>
                    <a:p>
                      <a:r>
                        <a:rPr lang="en-GB" sz="1500" b="1" dirty="0">
                          <a:solidFill>
                            <a:schemeClr val="tx1"/>
                          </a:solidFill>
                          <a:latin typeface="Arial" panose="020B0604020202020204" pitchFamily="34" charset="0"/>
                          <a:cs typeface="Arial" panose="020B0604020202020204" pitchFamily="34" charset="0"/>
                        </a:rPr>
                        <a:t>Treatment of burns victims</a:t>
                      </a: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GB" sz="1500" b="1" dirty="0">
                          <a:solidFill>
                            <a:schemeClr val="tx1"/>
                          </a:solidFill>
                          <a:latin typeface="Arial" panose="020B0604020202020204" pitchFamily="34" charset="0"/>
                          <a:cs typeface="Arial" panose="020B0604020202020204" pitchFamily="34" charset="0"/>
                        </a:rPr>
                        <a:t>Infection</a:t>
                      </a: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2014945"/>
                  </a:ext>
                </a:extLst>
              </a:tr>
            </a:tbl>
          </a:graphicData>
        </a:graphic>
      </p:graphicFrame>
      <p:sp>
        <p:nvSpPr>
          <p:cNvPr id="9" name="Rectangle 8">
            <a:extLst>
              <a:ext uri="{FF2B5EF4-FFF2-40B4-BE49-F238E27FC236}">
                <a16:creationId xmlns:a16="http://schemas.microsoft.com/office/drawing/2014/main" id="{21AC18AE-CADD-0D9F-E4AB-2A31413D4AB1}"/>
              </a:ext>
              <a:ext uri="{C183D7F6-B498-43B3-948B-1728B52AA6E4}">
                <adec:decorative xmlns:adec="http://schemas.microsoft.com/office/drawing/2017/decorative" val="1"/>
              </a:ext>
            </a:extLst>
          </p:cNvPr>
          <p:cNvSpPr/>
          <p:nvPr/>
        </p:nvSpPr>
        <p:spPr>
          <a:xfrm>
            <a:off x="3989813" y="2008561"/>
            <a:ext cx="3773758" cy="2541136"/>
          </a:xfrm>
          <a:prstGeom prst="rect">
            <a:avLst/>
          </a:prstGeom>
          <a:solidFill>
            <a:schemeClr val="accent3">
              <a:lumMod val="20000"/>
              <a:lumOff val="80000"/>
            </a:schemeClr>
          </a:solidFill>
          <a:ln w="254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51623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1997D0D-9988-498A-8D32-CAFF5AC0B5E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77826" y="565830"/>
            <a:ext cx="9636347" cy="5896462"/>
          </a:xfrm>
          <a:prstGeom prst="rect">
            <a:avLst/>
          </a:prstGeom>
        </p:spPr>
      </p:pic>
      <p:sp>
        <p:nvSpPr>
          <p:cNvPr id="2" name="Title 1">
            <a:extLst>
              <a:ext uri="{FF2B5EF4-FFF2-40B4-BE49-F238E27FC236}">
                <a16:creationId xmlns:a16="http://schemas.microsoft.com/office/drawing/2014/main" id="{40687A83-8913-49E6-A715-95A016FBF067}"/>
              </a:ext>
            </a:extLst>
          </p:cNvPr>
          <p:cNvSpPr>
            <a:spLocks noGrp="1"/>
          </p:cNvSpPr>
          <p:nvPr>
            <p:ph type="title"/>
          </p:nvPr>
        </p:nvSpPr>
        <p:spPr/>
        <p:txBody>
          <a:bodyPr/>
          <a:lstStyle/>
          <a:p>
            <a:r>
              <a:rPr lang="en-GB"/>
              <a:t>More resources</a:t>
            </a:r>
          </a:p>
        </p:txBody>
      </p:sp>
      <p:sp>
        <p:nvSpPr>
          <p:cNvPr id="18" name="TextBox 17">
            <a:extLst>
              <a:ext uri="{FF2B5EF4-FFF2-40B4-BE49-F238E27FC236}">
                <a16:creationId xmlns:a16="http://schemas.microsoft.com/office/drawing/2014/main" id="{90CF117D-5386-4B3F-8C25-BEFC6FF36C12}"/>
              </a:ext>
            </a:extLst>
          </p:cNvPr>
          <p:cNvSpPr txBox="1"/>
          <p:nvPr/>
        </p:nvSpPr>
        <p:spPr>
          <a:xfrm>
            <a:off x="3051544" y="1382233"/>
            <a:ext cx="6253670" cy="461665"/>
          </a:xfrm>
          <a:prstGeom prst="rect">
            <a:avLst/>
          </a:prstGeom>
          <a:noFill/>
        </p:spPr>
        <p:txBody>
          <a:bodyPr wrap="square" rtlCol="0">
            <a:spAutoFit/>
          </a:bodyPr>
          <a:lstStyle/>
          <a:p>
            <a:pPr algn="ctr"/>
            <a:r>
              <a:rPr lang="en-GB" sz="2400"/>
              <a:t>MORE RESOURSCES AT</a:t>
            </a:r>
          </a:p>
        </p:txBody>
      </p:sp>
      <p:sp>
        <p:nvSpPr>
          <p:cNvPr id="15" name="TextBox 14">
            <a:extLst>
              <a:ext uri="{FF2B5EF4-FFF2-40B4-BE49-F238E27FC236}">
                <a16:creationId xmlns:a16="http://schemas.microsoft.com/office/drawing/2014/main" id="{7E786403-4259-401C-B5EB-BBB01A8E16A0}"/>
              </a:ext>
            </a:extLst>
          </p:cNvPr>
          <p:cNvSpPr txBox="1"/>
          <p:nvPr/>
        </p:nvSpPr>
        <p:spPr>
          <a:xfrm>
            <a:off x="3294675" y="3210991"/>
            <a:ext cx="6118718" cy="436017"/>
          </a:xfrm>
          <a:prstGeom prst="rect">
            <a:avLst/>
          </a:prstGeom>
        </p:spPr>
        <p:txBody>
          <a:bodyPr wrap="square" lIns="0" tIns="0" rIns="0" bIns="0" rtlCol="0" anchor="t">
            <a:spAutoFit/>
          </a:bodyPr>
          <a:lstStyle/>
          <a:p>
            <a:pPr algn="ctr">
              <a:lnSpc>
                <a:spcPts val="3359"/>
              </a:lnSpc>
            </a:pPr>
            <a:r>
              <a:rPr lang="en-US" sz="3200" baseline="0" dirty="0">
                <a:solidFill>
                  <a:schemeClr val="bg1">
                    <a:lumMod val="50000"/>
                  </a:schemeClr>
                </a:solidFill>
                <a:latin typeface="Arial" panose="020B0604020202020204" pitchFamily="34" charset="0"/>
                <a:cs typeface="Arial" panose="020B0604020202020204" pitchFamily="34" charset="0"/>
                <a:hlinkClick r:id="rId4"/>
              </a:rPr>
              <a:t>HistoricEngland.org.uk/Education</a:t>
            </a:r>
            <a:endParaRPr lang="en-US" sz="3200" baseline="0" dirty="0">
              <a:solidFill>
                <a:schemeClr val="bg1">
                  <a:lumMod val="50000"/>
                </a:schemeClr>
              </a:solidFill>
              <a:latin typeface="Arial" panose="020B0604020202020204" pitchFamily="34" charset="0"/>
              <a:cs typeface="Arial" panose="020B0604020202020204" pitchFamily="34" charset="0"/>
            </a:endParaRPr>
          </a:p>
        </p:txBody>
      </p:sp>
      <p:pic>
        <p:nvPicPr>
          <p:cNvPr id="16" name="Picture 7" descr="Historic England logo">
            <a:extLst>
              <a:ext uri="{FF2B5EF4-FFF2-40B4-BE49-F238E27FC236}">
                <a16:creationId xmlns:a16="http://schemas.microsoft.com/office/drawing/2014/main" id="{1ED56333-3D6D-402E-AC99-95FEF75BA2F2}"/>
              </a:ext>
            </a:extLst>
          </p:cNvPr>
          <p:cNvPicPr>
            <a:picLocks noChangeAspect="1"/>
          </p:cNvPicPr>
          <p:nvPr/>
        </p:nvPicPr>
        <p:blipFill>
          <a:blip r:embed="rId5"/>
          <a:srcRect/>
          <a:stretch>
            <a:fillRect/>
          </a:stretch>
        </p:blipFill>
        <p:spPr>
          <a:xfrm>
            <a:off x="4120545" y="4515907"/>
            <a:ext cx="3950909" cy="1308050"/>
          </a:xfrm>
          <a:prstGeom prst="rect">
            <a:avLst/>
          </a:prstGeom>
        </p:spPr>
      </p:pic>
    </p:spTree>
    <p:extLst>
      <p:ext uri="{BB962C8B-B14F-4D97-AF65-F5344CB8AC3E}">
        <p14:creationId xmlns:p14="http://schemas.microsoft.com/office/powerpoint/2010/main" val="725073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F7B64-B050-6FF2-D640-4C8CA9355FFB}"/>
              </a:ext>
            </a:extLst>
          </p:cNvPr>
          <p:cNvSpPr>
            <a:spLocks noGrp="1"/>
          </p:cNvSpPr>
          <p:nvPr>
            <p:ph type="title"/>
          </p:nvPr>
        </p:nvSpPr>
        <p:spPr/>
        <p:txBody>
          <a:bodyPr/>
          <a:lstStyle/>
          <a:p>
            <a:r>
              <a:rPr lang="en-GB" dirty="0"/>
              <a:t>Photo 1</a:t>
            </a:r>
          </a:p>
        </p:txBody>
      </p:sp>
      <p:pic>
        <p:nvPicPr>
          <p:cNvPr id="4" name="Content Placeholder 3" descr="Picture of a female doctor and two nurses caring for a baby.">
            <a:extLst>
              <a:ext uri="{FF2B5EF4-FFF2-40B4-BE49-F238E27FC236}">
                <a16:creationId xmlns:a16="http://schemas.microsoft.com/office/drawing/2014/main" id="{F9E3C0E0-8B8C-6BDB-F09C-6C9385E786D5}"/>
              </a:ext>
            </a:extLst>
          </p:cNvPr>
          <p:cNvPicPr>
            <a:picLocks noGrp="1" noChangeAspect="1"/>
          </p:cNvPicPr>
          <p:nvPr>
            <p:ph idx="1"/>
          </p:nvPr>
        </p:nvPicPr>
        <p:blipFill>
          <a:blip r:embed="rId3"/>
          <a:stretch>
            <a:fillRect/>
          </a:stretch>
        </p:blipFill>
        <p:spPr>
          <a:xfrm>
            <a:off x="381885" y="340072"/>
            <a:ext cx="10768842" cy="6310109"/>
          </a:xfrm>
          <a:prstGeom prst="rect">
            <a:avLst/>
          </a:prstGeom>
        </p:spPr>
      </p:pic>
      <p:sp>
        <p:nvSpPr>
          <p:cNvPr id="5" name="Rectangle 4">
            <a:extLst>
              <a:ext uri="{FF2B5EF4-FFF2-40B4-BE49-F238E27FC236}">
                <a16:creationId xmlns:a16="http://schemas.microsoft.com/office/drawing/2014/main" id="{E3396B2E-2FFA-8698-F3C6-F613BA9DF1A5}"/>
              </a:ext>
              <a:ext uri="{C183D7F6-B498-43B3-948B-1728B52AA6E4}">
                <adec:decorative xmlns:adec="http://schemas.microsoft.com/office/drawing/2017/decorative" val="1"/>
              </a:ext>
            </a:extLst>
          </p:cNvPr>
          <p:cNvSpPr/>
          <p:nvPr/>
        </p:nvSpPr>
        <p:spPr>
          <a:xfrm>
            <a:off x="6198919" y="340072"/>
            <a:ext cx="3194463" cy="63101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42D66DE5-1925-916A-1576-8E9DB954DAED}"/>
              </a:ext>
              <a:ext uri="{C183D7F6-B498-43B3-948B-1728B52AA6E4}">
                <adec:decorative xmlns:adec="http://schemas.microsoft.com/office/drawing/2017/decorative" val="1"/>
              </a:ext>
            </a:extLst>
          </p:cNvPr>
          <p:cNvSpPr/>
          <p:nvPr/>
        </p:nvSpPr>
        <p:spPr>
          <a:xfrm>
            <a:off x="377892" y="2815885"/>
            <a:ext cx="4217860" cy="38384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9665E259-317D-79D8-5B15-F551E0DDBF4D}"/>
              </a:ext>
              <a:ext uri="{C183D7F6-B498-43B3-948B-1728B52AA6E4}">
                <adec:decorative xmlns:adec="http://schemas.microsoft.com/office/drawing/2017/decorative" val="1"/>
              </a:ext>
            </a:extLst>
          </p:cNvPr>
          <p:cNvSpPr/>
          <p:nvPr/>
        </p:nvSpPr>
        <p:spPr>
          <a:xfrm>
            <a:off x="9334004" y="340072"/>
            <a:ext cx="1816723" cy="63101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FD18285F-8262-F941-2D9F-CA12D1D5A9D4}"/>
              </a:ext>
              <a:ext uri="{C183D7F6-B498-43B3-948B-1728B52AA6E4}">
                <adec:decorative xmlns:adec="http://schemas.microsoft.com/office/drawing/2017/decorative" val="1"/>
              </a:ext>
            </a:extLst>
          </p:cNvPr>
          <p:cNvSpPr/>
          <p:nvPr/>
        </p:nvSpPr>
        <p:spPr>
          <a:xfrm>
            <a:off x="4595752" y="341505"/>
            <a:ext cx="1686295" cy="63101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4466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1500"/>
                                        <p:tgtEl>
                                          <p:spTgt spid="6"/>
                                        </p:tgtEl>
                                      </p:cBhvr>
                                    </p:animEffect>
                                    <p:set>
                                      <p:cBhvr>
                                        <p:cTn id="7" dur="1" fill="hold">
                                          <p:stCondLst>
                                            <p:cond delay="1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1500"/>
                                        <p:tgtEl>
                                          <p:spTgt spid="7"/>
                                        </p:tgtEl>
                                      </p:cBhvr>
                                    </p:animEffect>
                                    <p:set>
                                      <p:cBhvr>
                                        <p:cTn id="12" dur="1" fill="hold">
                                          <p:stCondLst>
                                            <p:cond delay="1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1500"/>
                                        <p:tgtEl>
                                          <p:spTgt spid="5"/>
                                        </p:tgtEl>
                                      </p:cBhvr>
                                    </p:animEffect>
                                    <p:set>
                                      <p:cBhvr>
                                        <p:cTn id="17" dur="1" fill="hold">
                                          <p:stCondLst>
                                            <p:cond delay="1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1500"/>
                                        <p:tgtEl>
                                          <p:spTgt spid="8"/>
                                        </p:tgtEl>
                                      </p:cBhvr>
                                    </p:animEffect>
                                    <p:set>
                                      <p:cBhvr>
                                        <p:cTn id="22" dur="1" fill="hold">
                                          <p:stCondLst>
                                            <p:cond delay="1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F7B64-B050-6FF2-D640-4C8CA9355FFB}"/>
              </a:ext>
            </a:extLst>
          </p:cNvPr>
          <p:cNvSpPr>
            <a:spLocks noGrp="1"/>
          </p:cNvSpPr>
          <p:nvPr>
            <p:ph type="title"/>
          </p:nvPr>
        </p:nvSpPr>
        <p:spPr/>
        <p:txBody>
          <a:bodyPr/>
          <a:lstStyle/>
          <a:p>
            <a:r>
              <a:rPr lang="en-GB" dirty="0"/>
              <a:t>Photo 2</a:t>
            </a:r>
          </a:p>
        </p:txBody>
      </p:sp>
      <p:pic>
        <p:nvPicPr>
          <p:cNvPr id="13" name="Picture 12" descr="A black &amp; white photo of a doctor and a nurse treating a baby in hospital.">
            <a:extLst>
              <a:ext uri="{FF2B5EF4-FFF2-40B4-BE49-F238E27FC236}">
                <a16:creationId xmlns:a16="http://schemas.microsoft.com/office/drawing/2014/main" id="{DB6CF378-710E-D655-06F9-85C010B00914}"/>
              </a:ext>
            </a:extLst>
          </p:cNvPr>
          <p:cNvPicPr>
            <a:picLocks noChangeAspect="1"/>
          </p:cNvPicPr>
          <p:nvPr/>
        </p:nvPicPr>
        <p:blipFill rotWithShape="1">
          <a:blip r:embed="rId3">
            <a:extLst>
              <a:ext uri="{28A0092B-C50C-407E-A947-70E740481C1C}">
                <a14:useLocalDpi xmlns:a14="http://schemas.microsoft.com/office/drawing/2010/main" val="0"/>
              </a:ext>
            </a:extLst>
          </a:blip>
          <a:srcRect l="28062" t="59153" r="31946" b="4351"/>
          <a:stretch/>
        </p:blipFill>
        <p:spPr>
          <a:xfrm>
            <a:off x="341461" y="517627"/>
            <a:ext cx="10556024" cy="5973869"/>
          </a:xfrm>
          <a:prstGeom prst="rect">
            <a:avLst/>
          </a:prstGeom>
        </p:spPr>
      </p:pic>
      <p:grpSp>
        <p:nvGrpSpPr>
          <p:cNvPr id="3" name="Washi" descr="Washi tape">
            <a:extLst>
              <a:ext uri="{FF2B5EF4-FFF2-40B4-BE49-F238E27FC236}">
                <a16:creationId xmlns:a16="http://schemas.microsoft.com/office/drawing/2014/main" id="{B8FCF011-6673-5B77-C87E-0D16DAF0D8C4}"/>
              </a:ext>
            </a:extLst>
          </p:cNvPr>
          <p:cNvGrpSpPr/>
          <p:nvPr/>
        </p:nvGrpSpPr>
        <p:grpSpPr>
          <a:xfrm rot="20992159">
            <a:off x="415870" y="718431"/>
            <a:ext cx="3630228" cy="1167850"/>
            <a:chOff x="6548482" y="2378114"/>
            <a:chExt cx="4352736" cy="1123013"/>
          </a:xfrm>
        </p:grpSpPr>
        <p:pic>
          <p:nvPicPr>
            <p:cNvPr id="9" name="Washi">
              <a:extLst>
                <a:ext uri="{FF2B5EF4-FFF2-40B4-BE49-F238E27FC236}">
                  <a16:creationId xmlns:a16="http://schemas.microsoft.com/office/drawing/2014/main" id="{B13D3099-D0C6-931A-5E95-F4820BAD374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48482" y="2378114"/>
              <a:ext cx="4352736" cy="1123013"/>
            </a:xfrm>
            <a:prstGeom prst="rect">
              <a:avLst/>
            </a:prstGeom>
          </p:spPr>
        </p:pic>
        <p:sp>
          <p:nvSpPr>
            <p:cNvPr id="10" name="Text Placeholder">
              <a:extLst>
                <a:ext uri="{FF2B5EF4-FFF2-40B4-BE49-F238E27FC236}">
                  <a16:creationId xmlns:a16="http://schemas.microsoft.com/office/drawing/2014/main" id="{AB964425-B675-4E41-FA2B-6B4007D06E7B}"/>
                </a:ext>
              </a:extLst>
            </p:cNvPr>
            <p:cNvSpPr txBox="1">
              <a:spLocks/>
            </p:cNvSpPr>
            <p:nvPr/>
          </p:nvSpPr>
          <p:spPr>
            <a:xfrm>
              <a:off x="6684638" y="2519804"/>
              <a:ext cx="4175176" cy="895628"/>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400" b="1" dirty="0"/>
                <a:t>Taking the baby’s temperature?</a:t>
              </a:r>
              <a:endParaRPr lang="en-GB" sz="2400" b="1" dirty="0">
                <a:highlight>
                  <a:srgbClr val="FFFF00"/>
                </a:highlight>
              </a:endParaRPr>
            </a:p>
          </p:txBody>
        </p:sp>
      </p:grpSp>
      <p:grpSp>
        <p:nvGrpSpPr>
          <p:cNvPr id="15" name="Washi" descr="Washi tape">
            <a:extLst>
              <a:ext uri="{FF2B5EF4-FFF2-40B4-BE49-F238E27FC236}">
                <a16:creationId xmlns:a16="http://schemas.microsoft.com/office/drawing/2014/main" id="{C6AD19EF-CF8D-40A0-C809-F1BEB0FC2DC6}"/>
              </a:ext>
            </a:extLst>
          </p:cNvPr>
          <p:cNvGrpSpPr/>
          <p:nvPr/>
        </p:nvGrpSpPr>
        <p:grpSpPr>
          <a:xfrm rot="20992159">
            <a:off x="7594379" y="5231140"/>
            <a:ext cx="3630228" cy="1144119"/>
            <a:chOff x="6548482" y="2378114"/>
            <a:chExt cx="4352736" cy="1123013"/>
          </a:xfrm>
        </p:grpSpPr>
        <p:pic>
          <p:nvPicPr>
            <p:cNvPr id="16" name="Washi">
              <a:extLst>
                <a:ext uri="{FF2B5EF4-FFF2-40B4-BE49-F238E27FC236}">
                  <a16:creationId xmlns:a16="http://schemas.microsoft.com/office/drawing/2014/main" id="{DECA7573-9F10-8238-6861-830AC598652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48482" y="2378114"/>
              <a:ext cx="4352736" cy="1123013"/>
            </a:xfrm>
            <a:prstGeom prst="rect">
              <a:avLst/>
            </a:prstGeom>
          </p:spPr>
        </p:pic>
        <p:sp>
          <p:nvSpPr>
            <p:cNvPr id="17" name="Text Placeholder">
              <a:extLst>
                <a:ext uri="{FF2B5EF4-FFF2-40B4-BE49-F238E27FC236}">
                  <a16:creationId xmlns:a16="http://schemas.microsoft.com/office/drawing/2014/main" id="{57EB3368-C17F-F8F4-AFB4-46832CE04523}"/>
                </a:ext>
              </a:extLst>
            </p:cNvPr>
            <p:cNvSpPr txBox="1">
              <a:spLocks/>
            </p:cNvSpPr>
            <p:nvPr/>
          </p:nvSpPr>
          <p:spPr>
            <a:xfrm>
              <a:off x="6684639" y="2519803"/>
              <a:ext cx="4175176" cy="816041"/>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GB" sz="2400" b="1" dirty="0"/>
                <a:t>Cleaning the</a:t>
              </a:r>
            </a:p>
            <a:p>
              <a:pPr algn="ctr">
                <a:spcBef>
                  <a:spcPts val="0"/>
                </a:spcBef>
              </a:pPr>
              <a:r>
                <a:rPr lang="en-GB" sz="2400" b="1" dirty="0"/>
                <a:t>baby’s ears?</a:t>
              </a:r>
              <a:endParaRPr lang="en-GB" sz="2400" b="1" dirty="0">
                <a:highlight>
                  <a:srgbClr val="FFFF00"/>
                </a:highlight>
              </a:endParaRPr>
            </a:p>
          </p:txBody>
        </p:sp>
      </p:grpSp>
    </p:spTree>
    <p:extLst>
      <p:ext uri="{BB962C8B-B14F-4D97-AF65-F5344CB8AC3E}">
        <p14:creationId xmlns:p14="http://schemas.microsoft.com/office/powerpoint/2010/main" val="195277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F7B64-B050-6FF2-D640-4C8CA9355FFB}"/>
              </a:ext>
            </a:extLst>
          </p:cNvPr>
          <p:cNvSpPr>
            <a:spLocks noGrp="1"/>
          </p:cNvSpPr>
          <p:nvPr>
            <p:ph type="title"/>
          </p:nvPr>
        </p:nvSpPr>
        <p:spPr/>
        <p:txBody>
          <a:bodyPr/>
          <a:lstStyle/>
          <a:p>
            <a:r>
              <a:rPr lang="en-GB" dirty="0"/>
              <a:t>Photo 3</a:t>
            </a:r>
          </a:p>
        </p:txBody>
      </p:sp>
      <p:pic>
        <p:nvPicPr>
          <p:cNvPr id="13" name="Picture 12" descr="A black &amp; white photo of a doctor and a nurse treating a child in hospital.">
            <a:extLst>
              <a:ext uri="{FF2B5EF4-FFF2-40B4-BE49-F238E27FC236}">
                <a16:creationId xmlns:a16="http://schemas.microsoft.com/office/drawing/2014/main" id="{DB6CF378-710E-D655-06F9-85C010B00914}"/>
              </a:ext>
            </a:extLst>
          </p:cNvPr>
          <p:cNvPicPr>
            <a:picLocks noChangeAspect="1"/>
          </p:cNvPicPr>
          <p:nvPr/>
        </p:nvPicPr>
        <p:blipFill rotWithShape="1">
          <a:blip r:embed="rId3">
            <a:extLst>
              <a:ext uri="{28A0092B-C50C-407E-A947-70E740481C1C}">
                <a14:useLocalDpi xmlns:a14="http://schemas.microsoft.com/office/drawing/2010/main" val="0"/>
              </a:ext>
            </a:extLst>
          </a:blip>
          <a:srcRect l="28062" t="59153" r="31946" b="4351"/>
          <a:stretch/>
        </p:blipFill>
        <p:spPr>
          <a:xfrm>
            <a:off x="341461" y="517627"/>
            <a:ext cx="10556024" cy="5973869"/>
          </a:xfrm>
          <a:prstGeom prst="rect">
            <a:avLst/>
          </a:prstGeom>
        </p:spPr>
      </p:pic>
      <p:grpSp>
        <p:nvGrpSpPr>
          <p:cNvPr id="15" name="Washi" descr="Washi tape">
            <a:extLst>
              <a:ext uri="{FF2B5EF4-FFF2-40B4-BE49-F238E27FC236}">
                <a16:creationId xmlns:a16="http://schemas.microsoft.com/office/drawing/2014/main" id="{C6AD19EF-CF8D-40A0-C809-F1BEB0FC2DC6}"/>
              </a:ext>
            </a:extLst>
          </p:cNvPr>
          <p:cNvGrpSpPr/>
          <p:nvPr/>
        </p:nvGrpSpPr>
        <p:grpSpPr>
          <a:xfrm>
            <a:off x="562616" y="653143"/>
            <a:ext cx="7068270" cy="1208313"/>
            <a:chOff x="6548482" y="2378114"/>
            <a:chExt cx="4352736" cy="1123013"/>
          </a:xfrm>
        </p:grpSpPr>
        <p:pic>
          <p:nvPicPr>
            <p:cNvPr id="16" name="Washi">
              <a:extLst>
                <a:ext uri="{FF2B5EF4-FFF2-40B4-BE49-F238E27FC236}">
                  <a16:creationId xmlns:a16="http://schemas.microsoft.com/office/drawing/2014/main" id="{DECA7573-9F10-8238-6861-830AC598652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48482" y="2378114"/>
              <a:ext cx="4352736" cy="1123013"/>
            </a:xfrm>
            <a:prstGeom prst="rect">
              <a:avLst/>
            </a:prstGeom>
          </p:spPr>
        </p:pic>
        <p:sp>
          <p:nvSpPr>
            <p:cNvPr id="17" name="Text Placeholder">
              <a:extLst>
                <a:ext uri="{FF2B5EF4-FFF2-40B4-BE49-F238E27FC236}">
                  <a16:creationId xmlns:a16="http://schemas.microsoft.com/office/drawing/2014/main" id="{57EB3368-C17F-F8F4-AFB4-46832CE04523}"/>
                </a:ext>
              </a:extLst>
            </p:cNvPr>
            <p:cNvSpPr txBox="1">
              <a:spLocks/>
            </p:cNvSpPr>
            <p:nvPr/>
          </p:nvSpPr>
          <p:spPr>
            <a:xfrm>
              <a:off x="6684639" y="2519803"/>
              <a:ext cx="4175176" cy="816041"/>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GB" sz="2400" b="1" dirty="0"/>
                <a:t>This picture was taken on 11</a:t>
              </a:r>
              <a:r>
                <a:rPr lang="en-GB" sz="2400" b="1" baseline="30000" dirty="0"/>
                <a:t>th</a:t>
              </a:r>
              <a:r>
                <a:rPr lang="en-GB" sz="2400" b="1" dirty="0"/>
                <a:t> August 1939</a:t>
              </a:r>
            </a:p>
            <a:p>
              <a:pPr algn="ctr">
                <a:spcBef>
                  <a:spcPts val="0"/>
                </a:spcBef>
              </a:pPr>
              <a:r>
                <a:rPr lang="en-GB" sz="2400" b="1" dirty="0"/>
                <a:t>and it shows a method of blood transfusion.</a:t>
              </a:r>
            </a:p>
          </p:txBody>
        </p:sp>
      </p:grpSp>
    </p:spTree>
    <p:extLst>
      <p:ext uri="{BB962C8B-B14F-4D97-AF65-F5344CB8AC3E}">
        <p14:creationId xmlns:p14="http://schemas.microsoft.com/office/powerpoint/2010/main" val="10342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AAC8B4-91C2-26CF-A254-930F2EEAC1BA}"/>
              </a:ext>
            </a:extLst>
          </p:cNvPr>
          <p:cNvSpPr>
            <a:spLocks noGrp="1"/>
          </p:cNvSpPr>
          <p:nvPr>
            <p:ph type="title"/>
          </p:nvPr>
        </p:nvSpPr>
        <p:spPr>
          <a:xfrm>
            <a:off x="357187" y="-710288"/>
            <a:ext cx="10996613" cy="710288"/>
          </a:xfrm>
        </p:spPr>
        <p:txBody>
          <a:bodyPr vert="horz" lIns="0" tIns="45720" rIns="90000" bIns="45720" rtlCol="0" anchor="b">
            <a:normAutofit/>
          </a:bodyPr>
          <a:lstStyle/>
          <a:p>
            <a:r>
              <a:rPr lang="en-GB" dirty="0"/>
              <a:t>Procedure of blood transfusion </a:t>
            </a:r>
          </a:p>
        </p:txBody>
      </p:sp>
      <p:sp>
        <p:nvSpPr>
          <p:cNvPr id="3" name="Content Placeholder 2">
            <a:extLst>
              <a:ext uri="{FF2B5EF4-FFF2-40B4-BE49-F238E27FC236}">
                <a16:creationId xmlns:a16="http://schemas.microsoft.com/office/drawing/2014/main" id="{9769CD8D-E77B-CBAB-9DFD-0A13F2B2DFF0}"/>
              </a:ext>
            </a:extLst>
          </p:cNvPr>
          <p:cNvSpPr>
            <a:spLocks noGrp="1"/>
          </p:cNvSpPr>
          <p:nvPr>
            <p:ph idx="1"/>
          </p:nvPr>
        </p:nvSpPr>
        <p:spPr>
          <a:xfrm>
            <a:off x="411615" y="1622664"/>
            <a:ext cx="5905354" cy="4383786"/>
          </a:xfrm>
        </p:spPr>
        <p:txBody>
          <a:bodyPr/>
          <a:lstStyle/>
          <a:p>
            <a:pPr>
              <a:lnSpc>
                <a:spcPts val="3800"/>
              </a:lnSpc>
            </a:pPr>
            <a:r>
              <a:rPr lang="en-GB" sz="2800" dirty="0">
                <a:latin typeface="Arial" panose="020B0604020202020204" pitchFamily="34" charset="0"/>
                <a:cs typeface="Arial" panose="020B0604020202020204" pitchFamily="34" charset="0"/>
              </a:rPr>
              <a:t>The patient is mummified (wrapped up) with a blanket to keep the arms by the side and laid flat on the back with a hot water bottle on either side.  Pressure is placed on the vein and a two way-syringe is inserted and blood is pumped from a container on a stand.  This baby is 10 months old.</a:t>
            </a:r>
          </a:p>
          <a:p>
            <a:endParaRPr lang="en-GB" dirty="0"/>
          </a:p>
        </p:txBody>
      </p:sp>
      <p:pic>
        <p:nvPicPr>
          <p:cNvPr id="8" name="Picture Placeholder 7" descr="A female doctor and two nurses treating a baby in hospital">
            <a:extLst>
              <a:ext uri="{FF2B5EF4-FFF2-40B4-BE49-F238E27FC236}">
                <a16:creationId xmlns:a16="http://schemas.microsoft.com/office/drawing/2014/main" id="{579955ED-FC84-C4ED-1596-ECBF58DBE471}"/>
              </a:ext>
            </a:extLst>
          </p:cNvPr>
          <p:cNvPicPr>
            <a:picLocks noGrp="1" noChangeAspect="1"/>
          </p:cNvPicPr>
          <p:nvPr>
            <p:ph type="pic" sz="quarter" idx="14"/>
          </p:nvPr>
        </p:nvPicPr>
        <p:blipFill>
          <a:blip r:embed="rId3"/>
          <a:srcRect l="14938" r="14938"/>
          <a:stretch>
            <a:fillRect/>
          </a:stretch>
        </p:blipFill>
        <p:spPr>
          <a:xfrm>
            <a:off x="6316969" y="1613181"/>
            <a:ext cx="4807693" cy="4248369"/>
          </a:xfrm>
        </p:spPr>
      </p:pic>
      <p:sp>
        <p:nvSpPr>
          <p:cNvPr id="5" name="Picture Placeholder 4" descr="Blood supply">
            <a:extLst>
              <a:ext uri="{FF2B5EF4-FFF2-40B4-BE49-F238E27FC236}">
                <a16:creationId xmlns:a16="http://schemas.microsoft.com/office/drawing/2014/main" id="{A7D9A200-F35B-9BD1-1BC2-9B1ED68E0E76}"/>
              </a:ext>
            </a:extLst>
          </p:cNvPr>
          <p:cNvSpPr>
            <a:spLocks noGrp="1"/>
          </p:cNvSpPr>
          <p:nvPr>
            <p:ph type="pic" sz="quarter" idx="24"/>
          </p:nvPr>
        </p:nvSpPr>
        <p:spPr>
          <a:xfrm>
            <a:off x="7215651" y="481424"/>
            <a:ext cx="3643313" cy="579437"/>
          </a:xfrm>
        </p:spPr>
        <p:txBody>
          <a:bodyPr/>
          <a:lstStyle/>
          <a:p>
            <a:endParaRPr lang="en-GB" dirty="0"/>
          </a:p>
        </p:txBody>
      </p:sp>
      <p:sp>
        <p:nvSpPr>
          <p:cNvPr id="6" name="Text Placeholder 5">
            <a:extLst>
              <a:ext uri="{FF2B5EF4-FFF2-40B4-BE49-F238E27FC236}">
                <a16:creationId xmlns:a16="http://schemas.microsoft.com/office/drawing/2014/main" id="{0E16550C-DDE3-138A-DC9A-AAA7BE4AC06F}"/>
              </a:ext>
              <a:ext uri="{C183D7F6-B498-43B3-948B-1728B52AA6E4}">
                <adec:decorative xmlns:adec="http://schemas.microsoft.com/office/drawing/2017/decorative" val="1"/>
              </a:ext>
            </a:extLst>
          </p:cNvPr>
          <p:cNvSpPr>
            <a:spLocks noGrp="1"/>
          </p:cNvSpPr>
          <p:nvPr>
            <p:ph type="body" sz="quarter" idx="23"/>
          </p:nvPr>
        </p:nvSpPr>
        <p:spPr>
          <a:xfrm>
            <a:off x="7622077" y="563973"/>
            <a:ext cx="2830459" cy="414338"/>
          </a:xfrm>
        </p:spPr>
        <p:txBody>
          <a:bodyPr/>
          <a:lstStyle/>
          <a:p>
            <a:r>
              <a:rPr lang="en-GB" sz="2000" dirty="0"/>
              <a:t>Blood supply</a:t>
            </a:r>
          </a:p>
        </p:txBody>
      </p:sp>
      <p:pic>
        <p:nvPicPr>
          <p:cNvPr id="9" name="Pink Arrow">
            <a:extLst>
              <a:ext uri="{FF2B5EF4-FFF2-40B4-BE49-F238E27FC236}">
                <a16:creationId xmlns:a16="http://schemas.microsoft.com/office/drawing/2014/main" id="{5D5E30DE-3C77-B8DE-5580-28D25E0FBD7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421287" flipV="1">
            <a:off x="9104220" y="1613570"/>
            <a:ext cx="1586688" cy="483476"/>
          </a:xfrm>
          <a:prstGeom prst="rect">
            <a:avLst/>
          </a:prstGeom>
        </p:spPr>
      </p:pic>
    </p:spTree>
    <p:extLst>
      <p:ext uri="{BB962C8B-B14F-4D97-AF65-F5344CB8AC3E}">
        <p14:creationId xmlns:p14="http://schemas.microsoft.com/office/powerpoint/2010/main" val="304799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1500"/>
                                        <p:tgtEl>
                                          <p:spTgt spid="9"/>
                                        </p:tgtEl>
                                      </p:cBhvr>
                                    </p:animEffect>
                                  </p:childTnLst>
                                </p:cTn>
                              </p:par>
                              <p:par>
                                <p:cTn id="8" presetID="9"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1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dissolve">
                                      <p:cBhvr>
                                        <p:cTn id="13"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5BBD1-58D1-75F5-3A63-943F675F9FF5}"/>
              </a:ext>
            </a:extLst>
          </p:cNvPr>
          <p:cNvSpPr>
            <a:spLocks noGrp="1"/>
          </p:cNvSpPr>
          <p:nvPr>
            <p:ph type="title"/>
          </p:nvPr>
        </p:nvSpPr>
        <p:spPr/>
        <p:txBody>
          <a:bodyPr/>
          <a:lstStyle/>
          <a:p>
            <a:r>
              <a:rPr lang="en-GB" dirty="0"/>
              <a:t>Activity 1</a:t>
            </a:r>
          </a:p>
        </p:txBody>
      </p:sp>
      <p:sp>
        <p:nvSpPr>
          <p:cNvPr id="3" name="Content Placeholder 2">
            <a:extLst>
              <a:ext uri="{FF2B5EF4-FFF2-40B4-BE49-F238E27FC236}">
                <a16:creationId xmlns:a16="http://schemas.microsoft.com/office/drawing/2014/main" id="{0A1F657F-FA1E-5AA7-CEE2-A266AB774E38}"/>
              </a:ext>
            </a:extLst>
          </p:cNvPr>
          <p:cNvSpPr>
            <a:spLocks noGrp="1"/>
          </p:cNvSpPr>
          <p:nvPr>
            <p:ph idx="1"/>
          </p:nvPr>
        </p:nvSpPr>
        <p:spPr>
          <a:xfrm>
            <a:off x="381885" y="2612572"/>
            <a:ext cx="10971915" cy="3984172"/>
          </a:xfrm>
        </p:spPr>
        <p:txBody>
          <a:bodyPr/>
          <a:lstStyle/>
          <a:p>
            <a:pPr algn="ctr"/>
            <a:endParaRPr lang="en-GB" b="1" dirty="0">
              <a:latin typeface="Arial" panose="020B0604020202020204" pitchFamily="34" charset="0"/>
              <a:cs typeface="Arial" panose="020B0604020202020204" pitchFamily="34" charset="0"/>
            </a:endParaRPr>
          </a:p>
          <a:p>
            <a:pPr algn="ctr"/>
            <a:r>
              <a:rPr lang="en-GB" sz="2800" b="1" dirty="0">
                <a:latin typeface="Arial" panose="020B0604020202020204" pitchFamily="34" charset="0"/>
                <a:cs typeface="Arial" panose="020B0604020202020204" pitchFamily="34" charset="0"/>
              </a:rPr>
              <a:t>“If any good can be said to come of war,</a:t>
            </a:r>
          </a:p>
          <a:p>
            <a:pPr algn="ctr"/>
            <a:r>
              <a:rPr lang="en-GB" sz="2800" b="1" dirty="0">
                <a:latin typeface="Arial" panose="020B0604020202020204" pitchFamily="34" charset="0"/>
                <a:cs typeface="Arial" panose="020B0604020202020204" pitchFamily="34" charset="0"/>
              </a:rPr>
              <a:t>then the Second War must go on record</a:t>
            </a:r>
          </a:p>
          <a:p>
            <a:pPr algn="ctr"/>
            <a:r>
              <a:rPr lang="en-GB" sz="2800" b="1" dirty="0">
                <a:latin typeface="Arial" panose="020B0604020202020204" pitchFamily="34" charset="0"/>
                <a:cs typeface="Arial" panose="020B0604020202020204" pitchFamily="34" charset="0"/>
              </a:rPr>
              <a:t>as assisting and accelerating</a:t>
            </a:r>
          </a:p>
          <a:p>
            <a:pPr algn="ctr"/>
            <a:r>
              <a:rPr lang="en-GB" sz="2800" b="1" dirty="0">
                <a:latin typeface="Arial" panose="020B0604020202020204" pitchFamily="34" charset="0"/>
                <a:cs typeface="Arial" panose="020B0604020202020204" pitchFamily="34" charset="0"/>
              </a:rPr>
              <a:t>one of the greatest blessings that the</a:t>
            </a:r>
          </a:p>
          <a:p>
            <a:pPr algn="ctr"/>
            <a:r>
              <a:rPr lang="en-GB" sz="2800" b="1" dirty="0">
                <a:latin typeface="Arial" panose="020B0604020202020204" pitchFamily="34" charset="0"/>
                <a:cs typeface="Arial" panose="020B0604020202020204" pitchFamily="34" charset="0"/>
              </a:rPr>
              <a:t>20th Century has conferred on Man”</a:t>
            </a:r>
          </a:p>
          <a:p>
            <a:pPr algn="ctr"/>
            <a:r>
              <a:rPr lang="en-GB" sz="2800" b="1" dirty="0">
                <a:latin typeface="Arial" panose="020B0604020202020204" pitchFamily="34" charset="0"/>
                <a:cs typeface="Arial" panose="020B0604020202020204" pitchFamily="34" charset="0"/>
              </a:rPr>
              <a:t>Brian J Ford.</a:t>
            </a:r>
            <a:endParaRPr lang="en-GB" sz="2800" dirty="0">
              <a:latin typeface="Arial" panose="020B0604020202020204" pitchFamily="34" charset="0"/>
              <a:cs typeface="Arial" panose="020B0604020202020204" pitchFamily="34" charset="0"/>
            </a:endParaRPr>
          </a:p>
          <a:p>
            <a:endParaRPr lang="en-GB" dirty="0"/>
          </a:p>
        </p:txBody>
      </p:sp>
      <p:pic>
        <p:nvPicPr>
          <p:cNvPr id="7" name="Picture 6">
            <a:extLst>
              <a:ext uri="{FF2B5EF4-FFF2-40B4-BE49-F238E27FC236}">
                <a16:creationId xmlns:a16="http://schemas.microsoft.com/office/drawing/2014/main" id="{AAFDC6BF-70A7-F849-3887-6170CF67E63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56899" y="3021457"/>
            <a:ext cx="8021886" cy="3565283"/>
          </a:xfrm>
          <a:prstGeom prst="rect">
            <a:avLst/>
          </a:prstGeom>
        </p:spPr>
      </p:pic>
      <p:sp>
        <p:nvSpPr>
          <p:cNvPr id="6" name="Picture Placeholder 35" descr="Thought bubble">
            <a:extLst>
              <a:ext uri="{FF2B5EF4-FFF2-40B4-BE49-F238E27FC236}">
                <a16:creationId xmlns:a16="http://schemas.microsoft.com/office/drawing/2014/main" id="{7A92186F-A913-ED7B-707E-195ACE9FF01E}"/>
              </a:ext>
              <a:ext uri="{C183D7F6-B498-43B3-948B-1728B52AA6E4}">
                <adec:decorative xmlns:adec="http://schemas.microsoft.com/office/drawing/2017/decorative" val="0"/>
              </a:ext>
            </a:extLst>
          </p:cNvPr>
          <p:cNvSpPr txBox="1">
            <a:spLocks/>
          </p:cNvSpPr>
          <p:nvPr/>
        </p:nvSpPr>
        <p:spPr>
          <a:xfrm flipH="1">
            <a:off x="2035627" y="261257"/>
            <a:ext cx="5334001" cy="2830286"/>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GB" sz="2400" dirty="0">
                <a:latin typeface="Arial" panose="020B0604020202020204" pitchFamily="34" charset="0"/>
                <a:cs typeface="Arial" panose="020B0604020202020204" pitchFamily="34" charset="0"/>
              </a:rPr>
              <a:t>Think about the photo</a:t>
            </a:r>
          </a:p>
          <a:p>
            <a:pPr algn="ctr">
              <a:spcBef>
                <a:spcPts val="0"/>
              </a:spcBef>
            </a:pPr>
            <a:r>
              <a:rPr lang="en-GB" sz="2400" dirty="0">
                <a:latin typeface="Arial" panose="020B0604020202020204" pitchFamily="34" charset="0"/>
                <a:cs typeface="Arial" panose="020B0604020202020204" pitchFamily="34" charset="0"/>
              </a:rPr>
              <a:t>whilst you hear Brian Ford’s view:</a:t>
            </a:r>
          </a:p>
          <a:p>
            <a:pPr algn="ctr">
              <a:spcBef>
                <a:spcPts val="0"/>
              </a:spcBef>
            </a:pPr>
            <a:r>
              <a:rPr lang="en-GB" sz="2400" dirty="0">
                <a:latin typeface="Arial" panose="020B0604020202020204" pitchFamily="34" charset="0"/>
                <a:cs typeface="Arial" panose="020B0604020202020204" pitchFamily="34" charset="0"/>
              </a:rPr>
              <a:t>What are the greatest blessings</a:t>
            </a:r>
          </a:p>
          <a:p>
            <a:pPr algn="ctr">
              <a:spcBef>
                <a:spcPts val="0"/>
              </a:spcBef>
            </a:pPr>
            <a:r>
              <a:rPr lang="en-GB" sz="2400" dirty="0">
                <a:latin typeface="Arial" panose="020B0604020202020204" pitchFamily="34" charset="0"/>
                <a:cs typeface="Arial" panose="020B0604020202020204" pitchFamily="34" charset="0"/>
              </a:rPr>
              <a:t>he refers to?</a:t>
            </a:r>
          </a:p>
        </p:txBody>
      </p:sp>
    </p:spTree>
    <p:extLst>
      <p:ext uri="{BB962C8B-B14F-4D97-AF65-F5344CB8AC3E}">
        <p14:creationId xmlns:p14="http://schemas.microsoft.com/office/powerpoint/2010/main" val="124342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1750"/>
                                        <p:tgtEl>
                                          <p:spTgt spid="3">
                                            <p:txEl>
                                              <p:pRg st="1" end="1"/>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0" dur="1750"/>
                                        <p:tgtEl>
                                          <p:spTgt spid="3">
                                            <p:txEl>
                                              <p:pRg st="2" end="2"/>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3" dur="1750"/>
                                        <p:tgtEl>
                                          <p:spTgt spid="3">
                                            <p:txEl>
                                              <p:pRg st="3" end="3"/>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6" dur="1750"/>
                                        <p:tgtEl>
                                          <p:spTgt spid="3">
                                            <p:txEl>
                                              <p:pRg st="4" end="4"/>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9" dur="1750"/>
                                        <p:tgtEl>
                                          <p:spTgt spid="3">
                                            <p:txEl>
                                              <p:pRg st="5" end="5"/>
                                            </p:txEl>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2" dur="175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6D2E43-4F90-40BF-B410-9AF81C15F411}">
  <ds:schemaRefs>
    <ds:schemaRef ds:uri="http://purl.org/dc/dcmitype/"/>
    <ds:schemaRef ds:uri="http://schemas.microsoft.com/office/2006/metadata/properties"/>
    <ds:schemaRef ds:uri="http://schemas.microsoft.com/office/2006/documentManagement/types"/>
    <ds:schemaRef ds:uri="http://purl.org/dc/elements/1.1/"/>
    <ds:schemaRef ds:uri="http://www.w3.org/XML/1998/namespace"/>
    <ds:schemaRef ds:uri="http://schemas.microsoft.com/office/infopath/2007/PartnerControls"/>
    <ds:schemaRef ds:uri="http://purl.org/dc/terms/"/>
    <ds:schemaRef ds:uri="http://schemas.openxmlformats.org/package/2006/metadata/core-properties"/>
    <ds:schemaRef ds:uri="be30f734-6a04-496a-ba73-5e5e8d7e44d2"/>
    <ds:schemaRef ds:uri="3cb168fb-557d-4aff-aaa1-591c64e5f6f0"/>
  </ds:schemaRefs>
</ds:datastoreItem>
</file>

<file path=customXml/itemProps2.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3.xml><?xml version="1.0" encoding="utf-8"?>
<ds:datastoreItem xmlns:ds="http://schemas.openxmlformats.org/officeDocument/2006/customXml" ds:itemID="{C904DFA7-9813-4078-BFF1-CD3E0309C097}">
  <ds:schemaRefs>
    <ds:schemaRef ds:uri="3cb168fb-557d-4aff-aaa1-591c64e5f6f0"/>
    <ds:schemaRef ds:uri="be30f734-6a04-496a-ba73-5e5e8d7e44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689</TotalTime>
  <Words>3989</Words>
  <Application>Microsoft Office PowerPoint</Application>
  <PresentationFormat>Widescreen</PresentationFormat>
  <Paragraphs>230</Paragraphs>
  <Slides>42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Helvetica</vt:lpstr>
      <vt:lpstr>Source Sans Pro</vt:lpstr>
      <vt:lpstr>Source Sans Pro Bold</vt:lpstr>
      <vt:lpstr>Office Theme</vt:lpstr>
      <vt:lpstr>To what extent was the Second World War (1939-45) a factor in the development of medical and surgical knowledge? </vt:lpstr>
      <vt:lpstr> To what extent was the Second World War (1939-45) a factor in the development of medical and surgical knowledge? </vt:lpstr>
      <vt:lpstr> To what extent was the Second World War (1939-45) a factor in the development of medical and surgical knowledge? 1 </vt:lpstr>
      <vt:lpstr>Picture reveal activity</vt:lpstr>
      <vt:lpstr>Photo 1</vt:lpstr>
      <vt:lpstr>Photo 2</vt:lpstr>
      <vt:lpstr>Photo 3</vt:lpstr>
      <vt:lpstr>Procedure of blood transfusion </vt:lpstr>
      <vt:lpstr>Activity 1</vt:lpstr>
      <vt:lpstr>Activity 2</vt:lpstr>
      <vt:lpstr>Brian J Ford statement</vt:lpstr>
      <vt:lpstr>Group Work</vt:lpstr>
      <vt:lpstr>Activity 3</vt:lpstr>
      <vt:lpstr> The Army Blood Supply Depot </vt:lpstr>
      <vt:lpstr>Photo 4</vt:lpstr>
      <vt:lpstr>Additional image information 1</vt:lpstr>
      <vt:lpstr>Photo 5</vt:lpstr>
      <vt:lpstr>Additional image information 2</vt:lpstr>
      <vt:lpstr>Blood Plasma</vt:lpstr>
      <vt:lpstr>Photo 6</vt:lpstr>
      <vt:lpstr>Additional image information 3</vt:lpstr>
      <vt:lpstr>Photo 7</vt:lpstr>
      <vt:lpstr>Additional image information 4</vt:lpstr>
      <vt:lpstr>Treatment of burns</vt:lpstr>
      <vt:lpstr>Photo 8</vt:lpstr>
      <vt:lpstr>Additional image information 5</vt:lpstr>
      <vt:lpstr>Photo 9</vt:lpstr>
      <vt:lpstr>Additional image information 6</vt:lpstr>
      <vt:lpstr>Additional information 7</vt:lpstr>
      <vt:lpstr>Photo 10</vt:lpstr>
      <vt:lpstr>Additional image information 8</vt:lpstr>
      <vt:lpstr>Photo 11</vt:lpstr>
      <vt:lpstr>Additional image information 9</vt:lpstr>
      <vt:lpstr>Re-group</vt:lpstr>
      <vt:lpstr>Activity 4</vt:lpstr>
      <vt:lpstr>How far was the Second World War a factor in the development of medicine?</vt:lpstr>
      <vt:lpstr>Activity 6</vt:lpstr>
      <vt:lpstr> Complete Brian’s statement with your ideas! </vt:lpstr>
      <vt:lpstr>Statement</vt:lpstr>
      <vt:lpstr>Activity 7</vt:lpstr>
      <vt:lpstr>Activity 8</vt:lpstr>
      <vt:lpstr>More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5</cp:revision>
  <dcterms:created xsi:type="dcterms:W3CDTF">2022-11-29T11:24:41Z</dcterms:created>
  <dcterms:modified xsi:type="dcterms:W3CDTF">2024-08-06T14:16:09Z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