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sldIdLst>
    <p:sldId id="266" r:id="rId2"/>
    <p:sldId id="257" r:id="rId3"/>
    <p:sldId id="264" r:id="rId4"/>
    <p:sldId id="265" r:id="rId5"/>
    <p:sldId id="258" r:id="rId6"/>
    <p:sldId id="259" r:id="rId7"/>
    <p:sldId id="260" r:id="rId8"/>
    <p:sldId id="261" r:id="rId9"/>
    <p:sldId id="263" r:id="rId10"/>
  </p:sldIdLst>
  <p:sldSz cx="12192000" cy="6858000"/>
  <p:notesSz cx="6858000" cy="9144000"/>
  <p:embeddedFontLst>
    <p:embeddedFont>
      <p:font typeface="KG Red Hands" panose="02000505000000020004" pitchFamily="2" charset="0"/>
      <p:regular r:id="rId11"/>
    </p:embeddedFont>
    <p:embeddedFont>
      <p:font typeface="Linkpen 17a Print" panose="03050602060000000000" pitchFamily="66" charset="77"/>
      <p:regular r:id="rId12"/>
    </p:embeddedFont>
    <p:embeddedFont>
      <p:font typeface="Nunito" panose="02000503000000000000" pitchFamily="2" charset="77"/>
      <p:regular r:id="rId13"/>
      <p:bold r:id="rId1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9A185FF1-4951-1FCC-787D-9F1620E3EF74}" name="Heritage Schools" initials="HS" userId="6gjvDX0/mHzfIK9Y/15m1KxyO5bGWIfp6Rn6MDXvGJ8=" providerId="Non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14"/>
    <p:restoredTop sz="94694"/>
  </p:normalViewPr>
  <p:slideViewPr>
    <p:cSldViewPr snapToGrid="0">
      <p:cViewPr varScale="1">
        <p:scale>
          <a:sx n="121" d="100"/>
          <a:sy n="121" d="100"/>
        </p:scale>
        <p:origin x="960" y="17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3.fntdata"/><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2.fntdata"/><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font" Target="fonts/font1.fntdata"/><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4.fntdata"/></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3709DD-DDEC-5DF0-5DC5-9F2B4415460E}"/>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76C36EAA-B9A7-5984-43D9-73D10980DFB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7538F3EA-4262-8BF3-3566-377A78D4D626}"/>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5" name="Footer Placeholder 4">
            <a:extLst>
              <a:ext uri="{FF2B5EF4-FFF2-40B4-BE49-F238E27FC236}">
                <a16:creationId xmlns:a16="http://schemas.microsoft.com/office/drawing/2014/main" id="{45F3455A-8977-15A2-E210-63BAEAA357F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9C564BD-B614-498A-17C4-E8F8A4D524E7}"/>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881910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589DD4-FC94-3480-4288-2CAAEF18E66A}"/>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090C4A89-C36B-E62E-8EF8-B520C001A85E}"/>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3F26D2E-F724-B230-029C-3341C945B4D7}"/>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5" name="Footer Placeholder 4">
            <a:extLst>
              <a:ext uri="{FF2B5EF4-FFF2-40B4-BE49-F238E27FC236}">
                <a16:creationId xmlns:a16="http://schemas.microsoft.com/office/drawing/2014/main" id="{43F53F25-20CA-6378-41F1-81331803F53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07FB455-40B3-654D-0AF7-F94024C48728}"/>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38455671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79D2770C-4290-895C-10BD-0E1BF88ADBEB}"/>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795F0FCF-8938-6371-80B7-5D553BE5F00E}"/>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0CC1D6F-A6E6-E95A-B3C2-DC0BF6AC5ABB}"/>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5" name="Footer Placeholder 4">
            <a:extLst>
              <a:ext uri="{FF2B5EF4-FFF2-40B4-BE49-F238E27FC236}">
                <a16:creationId xmlns:a16="http://schemas.microsoft.com/office/drawing/2014/main" id="{8D6F71AA-2D78-2029-0D8B-2DD24F710D18}"/>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0A1DDAA6-5A09-86B4-6C20-30D2484758EE}"/>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16080314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D481A0-51FA-DE48-071E-0AF39A16F466}"/>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A23188D0-4545-7AFC-9CE3-F83AB3767A1A}"/>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1D4D122D-9535-0160-4BB9-8CE9A6B30A39}"/>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5" name="Footer Placeholder 4">
            <a:extLst>
              <a:ext uri="{FF2B5EF4-FFF2-40B4-BE49-F238E27FC236}">
                <a16:creationId xmlns:a16="http://schemas.microsoft.com/office/drawing/2014/main" id="{776E882B-316E-7112-4082-578528E98C44}"/>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B353505E-7796-730D-E389-6F48120855A7}"/>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25078134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AD7689-DDCB-0A9A-787F-B7399162FAD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FF1CE3DE-342D-0772-197B-BBA7227A34F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BA9E9693-8323-F036-DC90-2DDEF92E1647}"/>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5" name="Footer Placeholder 4">
            <a:extLst>
              <a:ext uri="{FF2B5EF4-FFF2-40B4-BE49-F238E27FC236}">
                <a16:creationId xmlns:a16="http://schemas.microsoft.com/office/drawing/2014/main" id="{ADD336E2-32D1-FD5A-E400-A6BF48E1B28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1FB0295-F00C-0C5C-7C8B-17C366DCB371}"/>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403761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096026-9DF2-378E-B958-76A09E4E110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F621E826-F628-35F3-BF22-E11866461ED5}"/>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57E35FC3-F15C-5F88-51DA-A9264CE9A24D}"/>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59A265FA-4620-F3CD-C2EA-A295CF81ED9F}"/>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6" name="Footer Placeholder 5">
            <a:extLst>
              <a:ext uri="{FF2B5EF4-FFF2-40B4-BE49-F238E27FC236}">
                <a16:creationId xmlns:a16="http://schemas.microsoft.com/office/drawing/2014/main" id="{2946BF20-1E82-1D78-F9EE-292A097F7D17}"/>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6E549BA-AA96-F7EA-0F0C-7F36A423A30A}"/>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1058781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7270A8-6CDA-303E-058C-A97FAF351ADF}"/>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515020B1-8493-6535-D306-8E111FB83B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39C1AE2C-C49F-7BD8-6A6C-59B4952A85F5}"/>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9FD2D654-8383-2F1C-2F1D-0B4671EBE3E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CF2947E2-0198-8AFD-1856-ABDCE49901DD}"/>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57B7A1A2-0999-EDD7-5897-640AE325F7EE}"/>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8" name="Footer Placeholder 7">
            <a:extLst>
              <a:ext uri="{FF2B5EF4-FFF2-40B4-BE49-F238E27FC236}">
                <a16:creationId xmlns:a16="http://schemas.microsoft.com/office/drawing/2014/main" id="{5BC2ED46-9F53-67C8-164D-33267E9B88E2}"/>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994831D-88BA-C4E0-4D2A-98CCDE6238ED}"/>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928046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F818F1-B503-B629-8E03-6656B5FFF54A}"/>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907FED43-466C-9BD3-E25E-2F992E4F0731}"/>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4" name="Footer Placeholder 3">
            <a:extLst>
              <a:ext uri="{FF2B5EF4-FFF2-40B4-BE49-F238E27FC236}">
                <a16:creationId xmlns:a16="http://schemas.microsoft.com/office/drawing/2014/main" id="{8C3FD876-0014-1B40-B135-A7F586FF1DB9}"/>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8F960F4B-EF7A-61D2-114C-671E0294E0C2}"/>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16782925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018FE51-8A65-58F6-6471-99B7D268B612}"/>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3" name="Footer Placeholder 2">
            <a:extLst>
              <a:ext uri="{FF2B5EF4-FFF2-40B4-BE49-F238E27FC236}">
                <a16:creationId xmlns:a16="http://schemas.microsoft.com/office/drawing/2014/main" id="{6BC56C42-67D0-1FAC-49F7-03EAC9F2DFCB}"/>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7D0C274-223D-DE32-A89B-18B90F1E65E4}"/>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3226396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D1C679-18D5-3A0A-38A1-19F80E14F93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65F12319-D0E3-8B61-9281-4E36D61E8E6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DDB87BB2-31A8-2BFB-5180-93CDF9B2651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6893CEC2-CE47-D012-A848-743EFE250474}"/>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6" name="Footer Placeholder 5">
            <a:extLst>
              <a:ext uri="{FF2B5EF4-FFF2-40B4-BE49-F238E27FC236}">
                <a16:creationId xmlns:a16="http://schemas.microsoft.com/office/drawing/2014/main" id="{FD6EB796-CFA6-96C4-0E31-D6F4111EADAB}"/>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AE6BE168-2F6C-C3C8-87E6-9EF16758DE06}"/>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238070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B4351-7DAB-8DC0-2ED4-5DBEAD922DD1}"/>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D82A13E8-05C4-7945-A9F7-8D056A587EC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79A3E5C7-566F-F041-1CF8-CAAF6157B3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1B1ECB02-B3DD-319B-8F54-39A8DA667352}"/>
              </a:ext>
            </a:extLst>
          </p:cNvPr>
          <p:cNvSpPr>
            <a:spLocks noGrp="1"/>
          </p:cNvSpPr>
          <p:nvPr>
            <p:ph type="dt" sz="half" idx="10"/>
          </p:nvPr>
        </p:nvSpPr>
        <p:spPr/>
        <p:txBody>
          <a:bodyPr/>
          <a:lstStyle/>
          <a:p>
            <a:fld id="{317029C1-A01E-C044-82DC-F4C8F5068A1C}" type="datetimeFigureOut">
              <a:rPr lang="en-GB" smtClean="0"/>
              <a:t>04/01/2024</a:t>
            </a:fld>
            <a:endParaRPr lang="en-GB"/>
          </a:p>
        </p:txBody>
      </p:sp>
      <p:sp>
        <p:nvSpPr>
          <p:cNvPr id="6" name="Footer Placeholder 5">
            <a:extLst>
              <a:ext uri="{FF2B5EF4-FFF2-40B4-BE49-F238E27FC236}">
                <a16:creationId xmlns:a16="http://schemas.microsoft.com/office/drawing/2014/main" id="{FA3E07F5-D887-DE23-2D6F-C93AB5928E0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5A9BE81-BA3F-EFA7-F414-D1D8FDBA8DC6}"/>
              </a:ext>
            </a:extLst>
          </p:cNvPr>
          <p:cNvSpPr>
            <a:spLocks noGrp="1"/>
          </p:cNvSpPr>
          <p:nvPr>
            <p:ph type="sldNum" sz="quarter" idx="12"/>
          </p:nvPr>
        </p:nvSpPr>
        <p:spPr/>
        <p:txBody>
          <a:bodyPr/>
          <a:lstStyle/>
          <a:p>
            <a:fld id="{3C87C467-C225-2C4D-BDEA-C0B485387267}" type="slidenum">
              <a:rPr lang="en-GB" smtClean="0"/>
              <a:t>‹#›</a:t>
            </a:fld>
            <a:endParaRPr lang="en-GB"/>
          </a:p>
        </p:txBody>
      </p:sp>
    </p:spTree>
    <p:extLst>
      <p:ext uri="{BB962C8B-B14F-4D97-AF65-F5344CB8AC3E}">
        <p14:creationId xmlns:p14="http://schemas.microsoft.com/office/powerpoint/2010/main" val="37826525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82A0F192-C6EE-316C-829E-8A68EC234A1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011F90B1-079E-E33F-164D-800374669A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031499FC-6FC2-20C2-87A5-487DDC7E4A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7029C1-A01E-C044-82DC-F4C8F5068A1C}" type="datetimeFigureOut">
              <a:rPr lang="en-GB" smtClean="0"/>
              <a:t>04/01/2024</a:t>
            </a:fld>
            <a:endParaRPr lang="en-GB"/>
          </a:p>
        </p:txBody>
      </p:sp>
      <p:sp>
        <p:nvSpPr>
          <p:cNvPr id="5" name="Footer Placeholder 4">
            <a:extLst>
              <a:ext uri="{FF2B5EF4-FFF2-40B4-BE49-F238E27FC236}">
                <a16:creationId xmlns:a16="http://schemas.microsoft.com/office/drawing/2014/main" id="{E3853AB3-C690-C860-E25F-CBEFF08784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E20C389D-6EF2-804F-1FD7-AAC7C37525E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87C467-C225-2C4D-BDEA-C0B485387267}" type="slidenum">
              <a:rPr lang="en-GB" smtClean="0"/>
              <a:t>‹#›</a:t>
            </a:fld>
            <a:endParaRPr lang="en-GB"/>
          </a:p>
        </p:txBody>
      </p:sp>
    </p:spTree>
    <p:extLst>
      <p:ext uri="{BB962C8B-B14F-4D97-AF65-F5344CB8AC3E}">
        <p14:creationId xmlns:p14="http://schemas.microsoft.com/office/powerpoint/2010/main" val="26921406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emf"/></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emf"/><Relationship Id="rId5" Type="http://schemas.openxmlformats.org/officeDocument/2006/relationships/image" Target="../media/image7.png"/><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emf"/></Relationships>
</file>

<file path=ppt/slides/_rels/slide4.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3.emf"/><Relationship Id="rId4" Type="http://schemas.openxmlformats.org/officeDocument/2006/relationships/image" Target="../media/image12.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5.emf"/></Relationships>
</file>

<file path=ppt/slides/_rels/slide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8.emf"/><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8" Type="http://schemas.openxmlformats.org/officeDocument/2006/relationships/image" Target="../media/image23.png"/><Relationship Id="rId13" Type="http://schemas.openxmlformats.org/officeDocument/2006/relationships/image" Target="../media/image28.emf"/><Relationship Id="rId3" Type="http://schemas.openxmlformats.org/officeDocument/2006/relationships/image" Target="../media/image16.png"/><Relationship Id="rId7" Type="http://schemas.openxmlformats.org/officeDocument/2006/relationships/image" Target="../media/image22.png"/><Relationship Id="rId12" Type="http://schemas.openxmlformats.org/officeDocument/2006/relationships/image" Target="../media/image27.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21.png"/><Relationship Id="rId11" Type="http://schemas.openxmlformats.org/officeDocument/2006/relationships/image" Target="../media/image26.png"/><Relationship Id="rId5" Type="http://schemas.openxmlformats.org/officeDocument/2006/relationships/image" Target="../media/image20.png"/><Relationship Id="rId10" Type="http://schemas.openxmlformats.org/officeDocument/2006/relationships/image" Target="../media/image25.png"/><Relationship Id="rId4" Type="http://schemas.openxmlformats.org/officeDocument/2006/relationships/image" Target="../media/image19.png"/><Relationship Id="rId9" Type="http://schemas.openxmlformats.org/officeDocument/2006/relationships/image" Target="../media/image24.png"/></Relationships>
</file>

<file path=ppt/slides/_rels/slide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1.emf"/><Relationship Id="rId4" Type="http://schemas.openxmlformats.org/officeDocument/2006/relationships/image" Target="../media/image30.jpeg"/></Relationships>
</file>

<file path=ppt/slides/_rels/slide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4" name="Picture 3" descr="A white text on a black background&#10;&#10;Description automatically generated">
            <a:extLst>
              <a:ext uri="{FF2B5EF4-FFF2-40B4-BE49-F238E27FC236}">
                <a16:creationId xmlns:a16="http://schemas.microsoft.com/office/drawing/2014/main" id="{AF02FFFE-4E4E-4A3D-4193-28463C632C7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45145" y="2340246"/>
            <a:ext cx="10377164" cy="2440759"/>
          </a:xfrm>
          <a:prstGeom prst="rect">
            <a:avLst/>
          </a:prstGeom>
        </p:spPr>
      </p:pic>
      <p:pic>
        <p:nvPicPr>
          <p:cNvPr id="2" name="Picture 1">
            <a:extLst>
              <a:ext uri="{FF2B5EF4-FFF2-40B4-BE49-F238E27FC236}">
                <a16:creationId xmlns:a16="http://schemas.microsoft.com/office/drawing/2014/main" id="{2E74141E-79D3-0F6F-7E61-91BFC4AD64CD}"/>
              </a:ext>
            </a:extLst>
          </p:cNvPr>
          <p:cNvPicPr>
            <a:picLocks noChangeAspect="1"/>
          </p:cNvPicPr>
          <p:nvPr/>
        </p:nvPicPr>
        <p:blipFill>
          <a:blip r:embed="rId4"/>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24225862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7" name="blast furnace" descr="A cartoon of a fire pit&#10;&#10;Description automatically generated">
            <a:extLst>
              <a:ext uri="{FF2B5EF4-FFF2-40B4-BE49-F238E27FC236}">
                <a16:creationId xmlns:a16="http://schemas.microsoft.com/office/drawing/2014/main" id="{A4DCD439-B85B-7528-9029-367E019427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201604" y="-261257"/>
            <a:ext cx="2386160" cy="6858000"/>
          </a:xfrm>
          <a:prstGeom prst="rect">
            <a:avLst/>
          </a:prstGeom>
        </p:spPr>
      </p:pic>
      <p:sp>
        <p:nvSpPr>
          <p:cNvPr id="3" name="TextBox 2">
            <a:extLst>
              <a:ext uri="{FF2B5EF4-FFF2-40B4-BE49-F238E27FC236}">
                <a16:creationId xmlns:a16="http://schemas.microsoft.com/office/drawing/2014/main" id="{5A0AC47B-FB02-F0B0-2950-9A9FAD5183D7}"/>
              </a:ext>
            </a:extLst>
          </p:cNvPr>
          <p:cNvSpPr txBox="1"/>
          <p:nvPr/>
        </p:nvSpPr>
        <p:spPr>
          <a:xfrm>
            <a:off x="490638" y="495881"/>
            <a:ext cx="7804276" cy="4178067"/>
          </a:xfrm>
          <a:prstGeom prst="rect">
            <a:avLst/>
          </a:prstGeom>
          <a:noFill/>
        </p:spPr>
        <p:txBody>
          <a:bodyPr wrap="square" rtlCol="0">
            <a:spAutoFit/>
          </a:bodyPr>
          <a:lstStyle/>
          <a:p>
            <a:pPr>
              <a:lnSpc>
                <a:spcPct val="150000"/>
              </a:lnSpc>
            </a:pPr>
            <a:r>
              <a:rPr lang="en-GB" sz="3600" dirty="0">
                <a:latin typeface="Linkpen 17a Print" panose="03050602060000000000" pitchFamily="66" charset="77"/>
              </a:rPr>
              <a:t>By 1865, there were 30 blast furnaces within 10 km of the town and a million tonnes of iron was being produced each year.</a:t>
            </a:r>
          </a:p>
        </p:txBody>
      </p:sp>
      <p:grpSp>
        <p:nvGrpSpPr>
          <p:cNvPr id="14" name="henry">
            <a:extLst>
              <a:ext uri="{FF2B5EF4-FFF2-40B4-BE49-F238E27FC236}">
                <a16:creationId xmlns:a16="http://schemas.microsoft.com/office/drawing/2014/main" id="{8726FE29-CB5F-7985-1183-D0CC100493BC}"/>
              </a:ext>
            </a:extLst>
          </p:cNvPr>
          <p:cNvGrpSpPr/>
          <p:nvPr/>
        </p:nvGrpSpPr>
        <p:grpSpPr>
          <a:xfrm>
            <a:off x="5801882" y="1781033"/>
            <a:ext cx="4382792" cy="6858000"/>
            <a:chOff x="5801882" y="1781033"/>
            <a:chExt cx="4382792" cy="6858000"/>
          </a:xfrm>
        </p:grpSpPr>
        <p:pic>
          <p:nvPicPr>
            <p:cNvPr id="10" name="Picture 9" descr="A cartoon of a person holding a paper&#10;&#10;Description automatically generated">
              <a:extLst>
                <a:ext uri="{FF2B5EF4-FFF2-40B4-BE49-F238E27FC236}">
                  <a16:creationId xmlns:a16="http://schemas.microsoft.com/office/drawing/2014/main" id="{98DF73D2-397A-2B80-2836-515C07390EC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26862" y="1781033"/>
              <a:ext cx="2357812" cy="6858000"/>
            </a:xfrm>
            <a:prstGeom prst="rect">
              <a:avLst/>
            </a:prstGeom>
          </p:spPr>
        </p:pic>
        <p:sp>
          <p:nvSpPr>
            <p:cNvPr id="13" name="TextBox 12">
              <a:extLst>
                <a:ext uri="{FF2B5EF4-FFF2-40B4-BE49-F238E27FC236}">
                  <a16:creationId xmlns:a16="http://schemas.microsoft.com/office/drawing/2014/main" id="{1E8D9D82-2FC2-278B-1E36-E079F5EA277A}"/>
                </a:ext>
              </a:extLst>
            </p:cNvPr>
            <p:cNvSpPr txBox="1"/>
            <p:nvPr/>
          </p:nvSpPr>
          <p:spPr>
            <a:xfrm>
              <a:off x="5801882" y="3945810"/>
              <a:ext cx="2074607" cy="369332"/>
            </a:xfrm>
            <a:prstGeom prst="rect">
              <a:avLst/>
            </a:prstGeom>
            <a:noFill/>
          </p:spPr>
          <p:txBody>
            <a:bodyPr wrap="none" rtlCol="0">
              <a:spAutoFit/>
            </a:bodyPr>
            <a:lstStyle/>
            <a:p>
              <a:r>
                <a:rPr lang="en-GB" dirty="0">
                  <a:latin typeface="Linkpen 17a Print" panose="03050602060000000000" pitchFamily="66" charset="77"/>
                </a:rPr>
                <a:t>Henry </a:t>
              </a:r>
              <a:r>
                <a:rPr lang="en-GB" dirty="0" err="1">
                  <a:latin typeface="Linkpen 17a Print" panose="03050602060000000000" pitchFamily="66" charset="77"/>
                </a:rPr>
                <a:t>Bolckow</a:t>
              </a:r>
              <a:endParaRPr lang="en-GB" dirty="0">
                <a:latin typeface="Linkpen 17a Print" panose="03050602060000000000" pitchFamily="66" charset="77"/>
              </a:endParaRPr>
            </a:p>
          </p:txBody>
        </p:sp>
      </p:grpSp>
      <p:grpSp>
        <p:nvGrpSpPr>
          <p:cNvPr id="15" name="John">
            <a:extLst>
              <a:ext uri="{FF2B5EF4-FFF2-40B4-BE49-F238E27FC236}">
                <a16:creationId xmlns:a16="http://schemas.microsoft.com/office/drawing/2014/main" id="{6B9DF659-A2DD-C880-9F77-5E2B487302F8}"/>
              </a:ext>
            </a:extLst>
          </p:cNvPr>
          <p:cNvGrpSpPr/>
          <p:nvPr/>
        </p:nvGrpSpPr>
        <p:grpSpPr>
          <a:xfrm>
            <a:off x="1011874" y="1781033"/>
            <a:ext cx="4141172" cy="6858000"/>
            <a:chOff x="1011874" y="1781033"/>
            <a:chExt cx="4141172" cy="6858000"/>
          </a:xfrm>
        </p:grpSpPr>
        <p:sp>
          <p:nvSpPr>
            <p:cNvPr id="4" name="TextBox 3">
              <a:extLst>
                <a:ext uri="{FF2B5EF4-FFF2-40B4-BE49-F238E27FC236}">
                  <a16:creationId xmlns:a16="http://schemas.microsoft.com/office/drawing/2014/main" id="{52B651B1-8467-047F-315E-4EC1A19F60DA}"/>
                </a:ext>
              </a:extLst>
            </p:cNvPr>
            <p:cNvSpPr txBox="1"/>
            <p:nvPr/>
          </p:nvSpPr>
          <p:spPr>
            <a:xfrm>
              <a:off x="3038428" y="6031984"/>
              <a:ext cx="2114618" cy="369332"/>
            </a:xfrm>
            <a:prstGeom prst="rect">
              <a:avLst/>
            </a:prstGeom>
            <a:noFill/>
          </p:spPr>
          <p:txBody>
            <a:bodyPr wrap="none" rtlCol="0">
              <a:spAutoFit/>
            </a:bodyPr>
            <a:lstStyle/>
            <a:p>
              <a:r>
                <a:rPr lang="en-GB" dirty="0">
                  <a:latin typeface="Linkpen 17a Print" panose="03050602060000000000" pitchFamily="66" charset="77"/>
                </a:rPr>
                <a:t>John Vaughan</a:t>
              </a:r>
            </a:p>
          </p:txBody>
        </p:sp>
        <p:pic>
          <p:nvPicPr>
            <p:cNvPr id="12" name="Picture 11" descr="A cartoon of a person in a suit&#10;&#10;Description automatically generated">
              <a:extLst>
                <a:ext uri="{FF2B5EF4-FFF2-40B4-BE49-F238E27FC236}">
                  <a16:creationId xmlns:a16="http://schemas.microsoft.com/office/drawing/2014/main" id="{3DA78EEF-AFD3-CE72-8A1C-2FAE1C00CE6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11874" y="1781033"/>
              <a:ext cx="2376291" cy="6858000"/>
            </a:xfrm>
            <a:prstGeom prst="rect">
              <a:avLst/>
            </a:prstGeom>
          </p:spPr>
        </p:pic>
      </p:grpSp>
      <p:sp>
        <p:nvSpPr>
          <p:cNvPr id="2" name="TextBox 1">
            <a:extLst>
              <a:ext uri="{FF2B5EF4-FFF2-40B4-BE49-F238E27FC236}">
                <a16:creationId xmlns:a16="http://schemas.microsoft.com/office/drawing/2014/main" id="{FDF1B8F0-F187-DE19-36F3-5FBEA39E3603}"/>
              </a:ext>
            </a:extLst>
          </p:cNvPr>
          <p:cNvSpPr txBox="1"/>
          <p:nvPr/>
        </p:nvSpPr>
        <p:spPr>
          <a:xfrm>
            <a:off x="470264" y="495881"/>
            <a:ext cx="11456127" cy="1154162"/>
          </a:xfrm>
          <a:prstGeom prst="rect">
            <a:avLst/>
          </a:prstGeom>
          <a:noFill/>
        </p:spPr>
        <p:txBody>
          <a:bodyPr wrap="square" rtlCol="0">
            <a:spAutoFit/>
          </a:bodyPr>
          <a:lstStyle/>
          <a:p>
            <a:pPr>
              <a:lnSpc>
                <a:spcPct val="150000"/>
              </a:lnSpc>
            </a:pPr>
            <a:r>
              <a:rPr lang="en-GB" sz="2400" dirty="0">
                <a:latin typeface="Linkpen 17a Print" panose="03050602060000000000" pitchFamily="66" charset="77"/>
              </a:rPr>
              <a:t>With the success of </a:t>
            </a:r>
            <a:r>
              <a:rPr lang="en-GB" sz="2400" dirty="0" err="1">
                <a:latin typeface="Linkpen 17a Print" panose="03050602060000000000" pitchFamily="66" charset="77"/>
              </a:rPr>
              <a:t>Bolckow</a:t>
            </a:r>
            <a:r>
              <a:rPr lang="en-GB" sz="2400" dirty="0">
                <a:latin typeface="Linkpen 17a Print" panose="03050602060000000000" pitchFamily="66" charset="77"/>
              </a:rPr>
              <a:t> Vaughan &amp; Co. Ltd, the iron industry in Middlesbrough grew rapidly.</a:t>
            </a:r>
          </a:p>
        </p:txBody>
      </p:sp>
      <p:pic>
        <p:nvPicPr>
          <p:cNvPr id="5" name="Picture 4">
            <a:extLst>
              <a:ext uri="{FF2B5EF4-FFF2-40B4-BE49-F238E27FC236}">
                <a16:creationId xmlns:a16="http://schemas.microsoft.com/office/drawing/2014/main" id="{64F3DC95-FC35-1B4F-D31A-FF99A2AA047D}"/>
              </a:ext>
            </a:extLst>
          </p:cNvPr>
          <p:cNvPicPr>
            <a:picLocks noChangeAspect="1"/>
          </p:cNvPicPr>
          <p:nvPr/>
        </p:nvPicPr>
        <p:blipFill>
          <a:blip r:embed="rId6"/>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28332618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5"/>
                                        </p:tgtEl>
                                      </p:cBhvr>
                                    </p:animEffect>
                                    <p:set>
                                      <p:cBhvr>
                                        <p:cTn id="23" dur="1" fill="hold">
                                          <p:stCondLst>
                                            <p:cond delay="499"/>
                                          </p:stCondLst>
                                        </p:cTn>
                                        <p:tgtEl>
                                          <p:spTgt spid="15"/>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4"/>
                                        </p:tgtEl>
                                      </p:cBhvr>
                                    </p:animEffect>
                                    <p:set>
                                      <p:cBhvr>
                                        <p:cTn id="26" dur="1" fill="hold">
                                          <p:stCondLst>
                                            <p:cond delay="499"/>
                                          </p:stCondLst>
                                        </p:cTn>
                                        <p:tgtEl>
                                          <p:spTgt spid="14"/>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750"/>
                                        <p:tgtEl>
                                          <p:spTgt spid="3"/>
                                        </p:tgtEl>
                                      </p:cBhvr>
                                    </p:animEffect>
                                  </p:childTnLst>
                                </p:cTn>
                              </p:par>
                            </p:childTnLst>
                          </p:cTn>
                        </p:par>
                        <p:par>
                          <p:cTn id="31" fill="hold">
                            <p:stCondLst>
                              <p:cond delay="1250"/>
                            </p:stCondLst>
                            <p:childTnLst>
                              <p:par>
                                <p:cTn id="32" presetID="10" presetClass="entr" presetSubtype="0" fill="hold" nodeType="afterEffect">
                                  <p:stCondLst>
                                    <p:cond delay="0"/>
                                  </p:stCondLst>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2" grpId="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DF1B8F0-F187-DE19-36F3-5FBEA39E3603}"/>
              </a:ext>
            </a:extLst>
          </p:cNvPr>
          <p:cNvSpPr txBox="1"/>
          <p:nvPr/>
        </p:nvSpPr>
        <p:spPr>
          <a:xfrm>
            <a:off x="501043" y="590407"/>
            <a:ext cx="6761906" cy="4899418"/>
          </a:xfrm>
          <a:prstGeom prst="rect">
            <a:avLst/>
          </a:prstGeom>
          <a:noFill/>
        </p:spPr>
        <p:txBody>
          <a:bodyPr wrap="square" lIns="91440" tIns="45720" rIns="91440" bIns="45720" rtlCol="0" anchor="t">
            <a:spAutoFit/>
          </a:bodyPr>
          <a:lstStyle/>
          <a:p>
            <a:pPr>
              <a:lnSpc>
                <a:spcPct val="150000"/>
              </a:lnSpc>
            </a:pPr>
            <a:r>
              <a:rPr lang="en-GB" sz="2100" dirty="0">
                <a:latin typeface="Linkpen 17a Print" panose="03050602060000000000" pitchFamily="66" charset="77"/>
              </a:rPr>
              <a:t>Arthur Dorman was another important figure in the Middlesbrough iron industry. He was born in Kent, but at the age of 22 his family sent him to work at an ironworks in Stockton-on-Tees. He worked his way up through a variety of roles until, in 1875, he formed a partnership with Albert de Lande Long, and together they purchased the West Marsh Ironworks in Middlesbrough.</a:t>
            </a:r>
          </a:p>
        </p:txBody>
      </p:sp>
      <p:grpSp>
        <p:nvGrpSpPr>
          <p:cNvPr id="8" name="Group 7">
            <a:extLst>
              <a:ext uri="{FF2B5EF4-FFF2-40B4-BE49-F238E27FC236}">
                <a16:creationId xmlns:a16="http://schemas.microsoft.com/office/drawing/2014/main" id="{89435867-1551-0924-CEF2-AA07FE710F35}"/>
              </a:ext>
            </a:extLst>
          </p:cNvPr>
          <p:cNvGrpSpPr/>
          <p:nvPr/>
        </p:nvGrpSpPr>
        <p:grpSpPr>
          <a:xfrm>
            <a:off x="7564763" y="512962"/>
            <a:ext cx="4126194" cy="5832076"/>
            <a:chOff x="7460560" y="590407"/>
            <a:chExt cx="4126194" cy="5832076"/>
          </a:xfrm>
        </p:grpSpPr>
        <p:grpSp>
          <p:nvGrpSpPr>
            <p:cNvPr id="4" name="Group 3">
              <a:extLst>
                <a:ext uri="{FF2B5EF4-FFF2-40B4-BE49-F238E27FC236}">
                  <a16:creationId xmlns:a16="http://schemas.microsoft.com/office/drawing/2014/main" id="{37690179-2F22-0D28-6747-95DE793CA3DA}"/>
                </a:ext>
              </a:extLst>
            </p:cNvPr>
            <p:cNvGrpSpPr/>
            <p:nvPr/>
          </p:nvGrpSpPr>
          <p:grpSpPr>
            <a:xfrm>
              <a:off x="7460560" y="590407"/>
              <a:ext cx="4126194" cy="5832076"/>
              <a:chOff x="7460560" y="590407"/>
              <a:chExt cx="4126194" cy="5832076"/>
            </a:xfrm>
          </p:grpSpPr>
          <p:pic>
            <p:nvPicPr>
              <p:cNvPr id="5" name="Picture 4">
                <a:extLst>
                  <a:ext uri="{FF2B5EF4-FFF2-40B4-BE49-F238E27FC236}">
                    <a16:creationId xmlns:a16="http://schemas.microsoft.com/office/drawing/2014/main" id="{6BD05B5C-2493-30B1-C41C-BDE51D902459}"/>
                  </a:ext>
                </a:extLst>
              </p:cNvPr>
              <p:cNvPicPr>
                <a:picLocks noChangeAspect="1"/>
              </p:cNvPicPr>
              <p:nvPr/>
            </p:nvPicPr>
            <p:blipFill>
              <a:blip r:embed="rId3"/>
              <a:stretch>
                <a:fillRect/>
              </a:stretch>
            </p:blipFill>
            <p:spPr>
              <a:xfrm>
                <a:off x="7460560" y="590407"/>
                <a:ext cx="4126194" cy="5832076"/>
              </a:xfrm>
              <a:prstGeom prst="rect">
                <a:avLst/>
              </a:prstGeom>
            </p:spPr>
          </p:pic>
          <p:sp>
            <p:nvSpPr>
              <p:cNvPr id="6" name="TextBox 5">
                <a:extLst>
                  <a:ext uri="{FF2B5EF4-FFF2-40B4-BE49-F238E27FC236}">
                    <a16:creationId xmlns:a16="http://schemas.microsoft.com/office/drawing/2014/main" id="{19742141-2586-6898-5E3E-82F57176B7AD}"/>
                  </a:ext>
                </a:extLst>
              </p:cNvPr>
              <p:cNvSpPr txBox="1"/>
              <p:nvPr/>
            </p:nvSpPr>
            <p:spPr>
              <a:xfrm>
                <a:off x="7499748" y="6144482"/>
                <a:ext cx="3220753" cy="246221"/>
              </a:xfrm>
              <a:prstGeom prst="rect">
                <a:avLst/>
              </a:prstGeom>
              <a:noFill/>
            </p:spPr>
            <p:txBody>
              <a:bodyPr wrap="none" rtlCol="0">
                <a:spAutoFit/>
              </a:bodyPr>
              <a:lstStyle/>
              <a:p>
                <a:r>
                  <a:rPr lang="en-GB" sz="1000" dirty="0">
                    <a:solidFill>
                      <a:schemeClr val="bg1"/>
                    </a:solidFill>
                    <a:latin typeface="Nunito" panose="02000503000000000000" pitchFamily="2" charset="77"/>
                  </a:rPr>
                  <a:t>© Walter Stoneman / National Photographic Record </a:t>
                </a:r>
              </a:p>
            </p:txBody>
          </p:sp>
        </p:grpSp>
        <p:sp>
          <p:nvSpPr>
            <p:cNvPr id="7" name="Rectangle 6">
              <a:extLst>
                <a:ext uri="{FF2B5EF4-FFF2-40B4-BE49-F238E27FC236}">
                  <a16:creationId xmlns:a16="http://schemas.microsoft.com/office/drawing/2014/main" id="{6A3CA745-5BD7-77D6-054C-18C318B19259}"/>
                </a:ext>
              </a:extLst>
            </p:cNvPr>
            <p:cNvSpPr/>
            <p:nvPr/>
          </p:nvSpPr>
          <p:spPr>
            <a:xfrm>
              <a:off x="7460560" y="590407"/>
              <a:ext cx="4126194" cy="5832076"/>
            </a:xfrm>
            <a:prstGeom prst="rect">
              <a:avLst/>
            </a:prstGeom>
            <a:no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9" name="Picture 8">
            <a:extLst>
              <a:ext uri="{FF2B5EF4-FFF2-40B4-BE49-F238E27FC236}">
                <a16:creationId xmlns:a16="http://schemas.microsoft.com/office/drawing/2014/main" id="{93F90FB0-9247-0EDA-4C1E-9664DEC04155}"/>
              </a:ext>
            </a:extLst>
          </p:cNvPr>
          <p:cNvPicPr>
            <a:picLocks noChangeAspect="1"/>
          </p:cNvPicPr>
          <p:nvPr/>
        </p:nvPicPr>
        <p:blipFill>
          <a:blip r:embed="rId4"/>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2412385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1">
            <a:extLst>
              <a:ext uri="{FF2B5EF4-FFF2-40B4-BE49-F238E27FC236}">
                <a16:creationId xmlns:a16="http://schemas.microsoft.com/office/drawing/2014/main" id="{FDF1B8F0-F187-DE19-36F3-5FBEA39E3603}"/>
              </a:ext>
            </a:extLst>
          </p:cNvPr>
          <p:cNvSpPr txBox="1"/>
          <p:nvPr/>
        </p:nvSpPr>
        <p:spPr>
          <a:xfrm>
            <a:off x="589855" y="741237"/>
            <a:ext cx="3317966" cy="4478149"/>
          </a:xfrm>
          <a:prstGeom prst="rect">
            <a:avLst/>
          </a:prstGeom>
          <a:noFill/>
        </p:spPr>
        <p:txBody>
          <a:bodyPr wrap="square" rtlCol="0">
            <a:spAutoFit/>
          </a:bodyPr>
          <a:lstStyle/>
          <a:p>
            <a:pPr>
              <a:lnSpc>
                <a:spcPct val="150000"/>
              </a:lnSpc>
            </a:pPr>
            <a:r>
              <a:rPr lang="en-GB" sz="2400" dirty="0">
                <a:latin typeface="Linkpen 17a Print" panose="03050602060000000000" pitchFamily="66" charset="77"/>
              </a:rPr>
              <a:t>Dorman Long &amp; Co became one of the largest steel producers in the UK and in the 1920s came to specialise in bridges. </a:t>
            </a:r>
          </a:p>
        </p:txBody>
      </p:sp>
      <p:grpSp>
        <p:nvGrpSpPr>
          <p:cNvPr id="16" name="dorman long logo text">
            <a:extLst>
              <a:ext uri="{FF2B5EF4-FFF2-40B4-BE49-F238E27FC236}">
                <a16:creationId xmlns:a16="http://schemas.microsoft.com/office/drawing/2014/main" id="{CC75EF0A-F4CE-6D1E-A530-B374846B636C}"/>
              </a:ext>
            </a:extLst>
          </p:cNvPr>
          <p:cNvGrpSpPr/>
          <p:nvPr/>
        </p:nvGrpSpPr>
        <p:grpSpPr>
          <a:xfrm>
            <a:off x="4258491" y="5646508"/>
            <a:ext cx="4752723" cy="819606"/>
            <a:chOff x="4258491" y="5646508"/>
            <a:chExt cx="4752723" cy="819606"/>
          </a:xfrm>
        </p:grpSpPr>
        <p:sp>
          <p:nvSpPr>
            <p:cNvPr id="11" name="TextBox 10">
              <a:extLst>
                <a:ext uri="{FF2B5EF4-FFF2-40B4-BE49-F238E27FC236}">
                  <a16:creationId xmlns:a16="http://schemas.microsoft.com/office/drawing/2014/main" id="{709311A0-CBE8-BE48-52D3-FC6486022165}"/>
                </a:ext>
              </a:extLst>
            </p:cNvPr>
            <p:cNvSpPr txBox="1"/>
            <p:nvPr/>
          </p:nvSpPr>
          <p:spPr>
            <a:xfrm>
              <a:off x="4333395" y="5827904"/>
              <a:ext cx="4677819" cy="461665"/>
            </a:xfrm>
            <a:prstGeom prst="rect">
              <a:avLst/>
            </a:prstGeom>
            <a:noFill/>
          </p:spPr>
          <p:txBody>
            <a:bodyPr wrap="square" rtlCol="0">
              <a:spAutoFit/>
            </a:bodyPr>
            <a:lstStyle/>
            <a:p>
              <a:r>
                <a:rPr lang="en-GB" sz="2400" dirty="0">
                  <a:latin typeface="Linkpen 17a Print" panose="03050602060000000000" pitchFamily="66" charset="77"/>
                </a:rPr>
                <a:t>The Dorman Long logo</a:t>
              </a:r>
            </a:p>
          </p:txBody>
        </p:sp>
        <p:sp>
          <p:nvSpPr>
            <p:cNvPr id="15" name="Rectangle 14">
              <a:extLst>
                <a:ext uri="{FF2B5EF4-FFF2-40B4-BE49-F238E27FC236}">
                  <a16:creationId xmlns:a16="http://schemas.microsoft.com/office/drawing/2014/main" id="{52A0EBB8-030B-C9F3-E4AE-6C3F1863B9C5}"/>
                </a:ext>
              </a:extLst>
            </p:cNvPr>
            <p:cNvSpPr/>
            <p:nvPr/>
          </p:nvSpPr>
          <p:spPr>
            <a:xfrm>
              <a:off x="4258491" y="5646508"/>
              <a:ext cx="4297680" cy="819606"/>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8" name="dorman logo">
            <a:extLst>
              <a:ext uri="{FF2B5EF4-FFF2-40B4-BE49-F238E27FC236}">
                <a16:creationId xmlns:a16="http://schemas.microsoft.com/office/drawing/2014/main" id="{1F05DAB9-9983-AC8F-2B6E-F342459CC0E1}"/>
              </a:ext>
            </a:extLst>
          </p:cNvPr>
          <p:cNvGrpSpPr/>
          <p:nvPr/>
        </p:nvGrpSpPr>
        <p:grpSpPr>
          <a:xfrm>
            <a:off x="4394286" y="799263"/>
            <a:ext cx="3946163" cy="4678165"/>
            <a:chOff x="4394286" y="799263"/>
            <a:chExt cx="3946163" cy="4678165"/>
          </a:xfrm>
        </p:grpSpPr>
        <p:grpSp>
          <p:nvGrpSpPr>
            <p:cNvPr id="17" name="dorman logo image">
              <a:extLst>
                <a:ext uri="{FF2B5EF4-FFF2-40B4-BE49-F238E27FC236}">
                  <a16:creationId xmlns:a16="http://schemas.microsoft.com/office/drawing/2014/main" id="{0617667D-7126-2D75-7505-939D76DF1C5F}"/>
                </a:ext>
              </a:extLst>
            </p:cNvPr>
            <p:cNvGrpSpPr/>
            <p:nvPr/>
          </p:nvGrpSpPr>
          <p:grpSpPr>
            <a:xfrm>
              <a:off x="4394286" y="799263"/>
              <a:ext cx="3946163" cy="4678165"/>
              <a:chOff x="4394286" y="799263"/>
              <a:chExt cx="3946163" cy="4678165"/>
            </a:xfrm>
          </p:grpSpPr>
          <p:pic>
            <p:nvPicPr>
              <p:cNvPr id="9" name="dorman logo" descr="A gold letter in a oval shape&#10;&#10;Description automatically generated">
                <a:extLst>
                  <a:ext uri="{FF2B5EF4-FFF2-40B4-BE49-F238E27FC236}">
                    <a16:creationId xmlns:a16="http://schemas.microsoft.com/office/drawing/2014/main" id="{1C7D56D7-B6E7-EADD-3C35-177DD9672997}"/>
                  </a:ext>
                </a:extLst>
              </p:cNvPr>
              <p:cNvPicPr>
                <a:picLocks noChangeAspect="1"/>
              </p:cNvPicPr>
              <p:nvPr/>
            </p:nvPicPr>
            <p:blipFill>
              <a:blip r:embed="rId3"/>
              <a:stretch>
                <a:fillRect/>
              </a:stretch>
            </p:blipFill>
            <p:spPr>
              <a:xfrm>
                <a:off x="4441978" y="799263"/>
                <a:ext cx="3898471" cy="4678165"/>
              </a:xfrm>
              <a:prstGeom prst="rect">
                <a:avLst/>
              </a:prstGeom>
            </p:spPr>
          </p:pic>
          <p:sp>
            <p:nvSpPr>
              <p:cNvPr id="10" name="TextBox 9">
                <a:extLst>
                  <a:ext uri="{FF2B5EF4-FFF2-40B4-BE49-F238E27FC236}">
                    <a16:creationId xmlns:a16="http://schemas.microsoft.com/office/drawing/2014/main" id="{53326A28-CA08-2C9E-D455-34D005C7A8D9}"/>
                  </a:ext>
                </a:extLst>
              </p:cNvPr>
              <p:cNvSpPr txBox="1"/>
              <p:nvPr/>
            </p:nvSpPr>
            <p:spPr>
              <a:xfrm>
                <a:off x="4394286" y="5186641"/>
                <a:ext cx="1114408" cy="246221"/>
              </a:xfrm>
              <a:prstGeom prst="rect">
                <a:avLst/>
              </a:prstGeom>
              <a:noFill/>
            </p:spPr>
            <p:txBody>
              <a:bodyPr wrap="none" rtlCol="0">
                <a:spAutoFit/>
              </a:bodyPr>
              <a:lstStyle/>
              <a:p>
                <a:r>
                  <a:rPr lang="en-GB" sz="1000" dirty="0">
                    <a:solidFill>
                      <a:schemeClr val="bg1"/>
                    </a:solidFill>
                    <a:latin typeface="Nunito" panose="02000503000000000000" pitchFamily="2" charset="77"/>
                  </a:rPr>
                  <a:t>© Dorman Long</a:t>
                </a:r>
              </a:p>
            </p:txBody>
          </p:sp>
        </p:grpSp>
        <p:sp>
          <p:nvSpPr>
            <p:cNvPr id="14" name="Rectangle 13">
              <a:extLst>
                <a:ext uri="{FF2B5EF4-FFF2-40B4-BE49-F238E27FC236}">
                  <a16:creationId xmlns:a16="http://schemas.microsoft.com/office/drawing/2014/main" id="{2F6A79D2-41D7-CADF-9572-AF96B4646027}"/>
                </a:ext>
              </a:extLst>
            </p:cNvPr>
            <p:cNvSpPr/>
            <p:nvPr/>
          </p:nvSpPr>
          <p:spPr>
            <a:xfrm>
              <a:off x="4441978" y="799263"/>
              <a:ext cx="3898471" cy="467816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2" name="tyne bridge">
            <a:extLst>
              <a:ext uri="{FF2B5EF4-FFF2-40B4-BE49-F238E27FC236}">
                <a16:creationId xmlns:a16="http://schemas.microsoft.com/office/drawing/2014/main" id="{8836F83B-AB35-9847-0CD3-3EFA52D40758}"/>
              </a:ext>
            </a:extLst>
          </p:cNvPr>
          <p:cNvGrpSpPr/>
          <p:nvPr/>
        </p:nvGrpSpPr>
        <p:grpSpPr>
          <a:xfrm>
            <a:off x="4394286" y="630183"/>
            <a:ext cx="6589024" cy="4945117"/>
            <a:chOff x="2556077" y="2496049"/>
            <a:chExt cx="5228211" cy="3921159"/>
          </a:xfrm>
        </p:grpSpPr>
        <p:pic>
          <p:nvPicPr>
            <p:cNvPr id="4" name="Picture 3" descr="A bridge over a river&#10;&#10;Description automatically generated">
              <a:extLst>
                <a:ext uri="{FF2B5EF4-FFF2-40B4-BE49-F238E27FC236}">
                  <a16:creationId xmlns:a16="http://schemas.microsoft.com/office/drawing/2014/main" id="{14FB0FB2-00D7-0B37-B1D9-8718901F63E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556077" y="2496049"/>
              <a:ext cx="5228211" cy="3921159"/>
            </a:xfrm>
            <a:prstGeom prst="rect">
              <a:avLst/>
            </a:prstGeom>
          </p:spPr>
        </p:pic>
        <p:sp>
          <p:nvSpPr>
            <p:cNvPr id="7" name="TextBox 6">
              <a:extLst>
                <a:ext uri="{FF2B5EF4-FFF2-40B4-BE49-F238E27FC236}">
                  <a16:creationId xmlns:a16="http://schemas.microsoft.com/office/drawing/2014/main" id="{002CCB9C-620E-5036-8445-AB2F05C26CBE}"/>
                </a:ext>
              </a:extLst>
            </p:cNvPr>
            <p:cNvSpPr txBox="1"/>
            <p:nvPr/>
          </p:nvSpPr>
          <p:spPr>
            <a:xfrm>
              <a:off x="2592235" y="6170987"/>
              <a:ext cx="2749471" cy="246221"/>
            </a:xfrm>
            <a:prstGeom prst="rect">
              <a:avLst/>
            </a:prstGeom>
            <a:noFill/>
          </p:spPr>
          <p:txBody>
            <a:bodyPr wrap="none" rtlCol="0">
              <a:spAutoFit/>
            </a:bodyPr>
            <a:lstStyle/>
            <a:p>
              <a:r>
                <a:rPr lang="en-GB" sz="1000" dirty="0">
                  <a:solidFill>
                    <a:schemeClr val="bg1"/>
                  </a:solidFill>
                  <a:latin typeface="Nunito" panose="02000503000000000000" pitchFamily="2" charset="77"/>
                </a:rPr>
                <a:t>© Public Domain from Wikimedia Commons</a:t>
              </a:r>
            </a:p>
          </p:txBody>
        </p:sp>
        <p:sp>
          <p:nvSpPr>
            <p:cNvPr id="8" name="Rectangle 7">
              <a:extLst>
                <a:ext uri="{FF2B5EF4-FFF2-40B4-BE49-F238E27FC236}">
                  <a16:creationId xmlns:a16="http://schemas.microsoft.com/office/drawing/2014/main" id="{DE8E17BA-4F06-F549-6858-BEFDA51F1B5F}"/>
                </a:ext>
              </a:extLst>
            </p:cNvPr>
            <p:cNvSpPr/>
            <p:nvPr/>
          </p:nvSpPr>
          <p:spPr>
            <a:xfrm>
              <a:off x="2556077" y="2496049"/>
              <a:ext cx="5228211" cy="3921159"/>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3" name="text 2">
            <a:extLst>
              <a:ext uri="{FF2B5EF4-FFF2-40B4-BE49-F238E27FC236}">
                <a16:creationId xmlns:a16="http://schemas.microsoft.com/office/drawing/2014/main" id="{5421B0D1-0D4D-E92B-E909-93CEF4070F42}"/>
              </a:ext>
            </a:extLst>
          </p:cNvPr>
          <p:cNvSpPr txBox="1"/>
          <p:nvPr/>
        </p:nvSpPr>
        <p:spPr>
          <a:xfrm>
            <a:off x="548641" y="630182"/>
            <a:ext cx="3709850" cy="5378731"/>
          </a:xfrm>
          <a:prstGeom prst="rect">
            <a:avLst/>
          </a:prstGeom>
          <a:noFill/>
        </p:spPr>
        <p:txBody>
          <a:bodyPr wrap="square" rtlCol="0">
            <a:spAutoFit/>
          </a:bodyPr>
          <a:lstStyle/>
          <a:p>
            <a:pPr>
              <a:lnSpc>
                <a:spcPct val="150000"/>
              </a:lnSpc>
            </a:pPr>
            <a:r>
              <a:rPr lang="en-GB" sz="2800" dirty="0">
                <a:latin typeface="Linkpen 17a Print" panose="03050602060000000000" pitchFamily="66" charset="77"/>
              </a:rPr>
              <a:t>They built many famous bridges around the world and, closer to home, built the Tyne Bridge in Newcastle.</a:t>
            </a:r>
            <a:endParaRPr lang="en-US" sz="2800" dirty="0"/>
          </a:p>
        </p:txBody>
      </p:sp>
      <p:pic>
        <p:nvPicPr>
          <p:cNvPr id="5" name="Picture 4">
            <a:extLst>
              <a:ext uri="{FF2B5EF4-FFF2-40B4-BE49-F238E27FC236}">
                <a16:creationId xmlns:a16="http://schemas.microsoft.com/office/drawing/2014/main" id="{14B26057-4A52-7542-9B3A-0F3F0020843E}"/>
              </a:ext>
            </a:extLst>
          </p:cNvPr>
          <p:cNvPicPr>
            <a:picLocks noChangeAspect="1"/>
          </p:cNvPicPr>
          <p:nvPr/>
        </p:nvPicPr>
        <p:blipFill>
          <a:blip r:embed="rId5"/>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248339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xit" presetSubtype="0" fill="hold" grpId="1" nodeType="clickEffect">
                                  <p:stCondLst>
                                    <p:cond delay="0"/>
                                  </p:stCondLst>
                                  <p:childTnLst>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par>
                                <p:cTn id="21" presetID="10" presetClass="exit" presetSubtype="0" fill="hold" nodeType="withEffect">
                                  <p:stCondLst>
                                    <p:cond delay="0"/>
                                  </p:stCondLst>
                                  <p:childTnLst>
                                    <p:animEffect transition="out" filter="fade">
                                      <p:cBhvr>
                                        <p:cTn id="22" dur="500"/>
                                        <p:tgtEl>
                                          <p:spTgt spid="18"/>
                                        </p:tgtEl>
                                      </p:cBhvr>
                                    </p:animEffect>
                                    <p:set>
                                      <p:cBhvr>
                                        <p:cTn id="23" dur="1" fill="hold">
                                          <p:stCondLst>
                                            <p:cond delay="499"/>
                                          </p:stCondLst>
                                        </p:cTn>
                                        <p:tgtEl>
                                          <p:spTgt spid="18"/>
                                        </p:tgtEl>
                                        <p:attrNameLst>
                                          <p:attrName>style.visibility</p:attrName>
                                        </p:attrNameLst>
                                      </p:cBhvr>
                                      <p:to>
                                        <p:strVal val="hidden"/>
                                      </p:to>
                                    </p:set>
                                  </p:childTnLst>
                                </p:cTn>
                              </p:par>
                              <p:par>
                                <p:cTn id="24" presetID="10" presetClass="exit" presetSubtype="0" fill="hold" nodeType="withEffect">
                                  <p:stCondLst>
                                    <p:cond delay="0"/>
                                  </p:stCondLst>
                                  <p:childTnLst>
                                    <p:animEffect transition="out" filter="fade">
                                      <p:cBhvr>
                                        <p:cTn id="25" dur="500"/>
                                        <p:tgtEl>
                                          <p:spTgt spid="16"/>
                                        </p:tgtEl>
                                      </p:cBhvr>
                                    </p:animEffect>
                                    <p:set>
                                      <p:cBhvr>
                                        <p:cTn id="26" dur="1" fill="hold">
                                          <p:stCondLst>
                                            <p:cond delay="499"/>
                                          </p:stCondLst>
                                        </p:cTn>
                                        <p:tgtEl>
                                          <p:spTgt spid="16"/>
                                        </p:tgtEl>
                                        <p:attrNameLst>
                                          <p:attrName>style.visibility</p:attrName>
                                        </p:attrNameLst>
                                      </p:cBhvr>
                                      <p:to>
                                        <p:strVal val="hidden"/>
                                      </p:to>
                                    </p:set>
                                  </p:childTnLst>
                                </p:cTn>
                              </p:par>
                            </p:childTnLst>
                          </p:cTn>
                        </p:par>
                        <p:par>
                          <p:cTn id="27" fill="hold">
                            <p:stCondLst>
                              <p:cond delay="500"/>
                            </p:stCondLst>
                            <p:childTnLst>
                              <p:par>
                                <p:cTn id="28" presetID="10" presetClass="entr" presetSubtype="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fade">
                                      <p:cBhvr>
                                        <p:cTn id="30" dur="500"/>
                                        <p:tgtEl>
                                          <p:spTgt spid="13"/>
                                        </p:tgtEl>
                                      </p:cBhvr>
                                    </p:animEffect>
                                  </p:childTnLst>
                                </p:cTn>
                              </p:par>
                            </p:childTnLst>
                          </p:cTn>
                        </p:par>
                        <p:par>
                          <p:cTn id="31" fill="hold">
                            <p:stCondLst>
                              <p:cond delay="1000"/>
                            </p:stCondLst>
                            <p:childTnLst>
                              <p:par>
                                <p:cTn id="32" presetID="10" presetClass="entr" presetSubtype="0" fill="hold"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fade">
                                      <p:cBhvr>
                                        <p:cTn id="3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13" name="text 2">
            <a:extLst>
              <a:ext uri="{FF2B5EF4-FFF2-40B4-BE49-F238E27FC236}">
                <a16:creationId xmlns:a16="http://schemas.microsoft.com/office/drawing/2014/main" id="{DA24D6F7-C514-295E-8860-E33848EBB091}"/>
              </a:ext>
            </a:extLst>
          </p:cNvPr>
          <p:cNvSpPr txBox="1"/>
          <p:nvPr/>
        </p:nvSpPr>
        <p:spPr>
          <a:xfrm>
            <a:off x="1477922" y="1968288"/>
            <a:ext cx="9065427" cy="3916457"/>
          </a:xfrm>
          <a:prstGeom prst="rect">
            <a:avLst/>
          </a:prstGeom>
          <a:noFill/>
        </p:spPr>
        <p:txBody>
          <a:bodyPr wrap="square">
            <a:spAutoFit/>
          </a:bodyPr>
          <a:lstStyle/>
          <a:p>
            <a:pPr>
              <a:lnSpc>
                <a:spcPct val="150000"/>
              </a:lnSpc>
            </a:pPr>
            <a:r>
              <a:rPr lang="en-GB" sz="2800" b="1" dirty="0">
                <a:latin typeface="Linkpen 17a Print" panose="03050602060000000000" pitchFamily="66" charset="77"/>
              </a:rPr>
              <a:t>Where alchemists were born below Cleveland’s hills.</a:t>
            </a:r>
          </a:p>
          <a:p>
            <a:pPr>
              <a:lnSpc>
                <a:spcPct val="150000"/>
              </a:lnSpc>
            </a:pPr>
            <a:r>
              <a:rPr lang="en-GB" sz="2800" b="1" dirty="0">
                <a:latin typeface="Linkpen 17a Print" panose="03050602060000000000" pitchFamily="66" charset="77"/>
              </a:rPr>
              <a:t>A giant blue dragonfly across the Tees reminds us every night</a:t>
            </a:r>
          </a:p>
          <a:p>
            <a:pPr>
              <a:lnSpc>
                <a:spcPct val="150000"/>
              </a:lnSpc>
            </a:pPr>
            <a:r>
              <a:rPr lang="en-GB" sz="2800" b="1" dirty="0">
                <a:latin typeface="Linkpen 17a Print" panose="03050602060000000000" pitchFamily="66" charset="77"/>
              </a:rPr>
              <a:t>We built the world, every metropolis came from </a:t>
            </a:r>
            <a:r>
              <a:rPr lang="en-GB" sz="2800" b="1" dirty="0" err="1">
                <a:latin typeface="Linkpen 17a Print" panose="03050602060000000000" pitchFamily="66" charset="77"/>
              </a:rPr>
              <a:t>Ironopolis</a:t>
            </a:r>
            <a:r>
              <a:rPr lang="en-GB" sz="2800" b="1" dirty="0">
                <a:latin typeface="Linkpen 17a Print" panose="03050602060000000000" pitchFamily="66" charset="77"/>
              </a:rPr>
              <a:t>.</a:t>
            </a:r>
          </a:p>
        </p:txBody>
      </p:sp>
      <p:sp>
        <p:nvSpPr>
          <p:cNvPr id="10" name="text 1">
            <a:extLst>
              <a:ext uri="{FF2B5EF4-FFF2-40B4-BE49-F238E27FC236}">
                <a16:creationId xmlns:a16="http://schemas.microsoft.com/office/drawing/2014/main" id="{24A790EE-8F83-C98B-872A-72796CFDF1B9}"/>
              </a:ext>
            </a:extLst>
          </p:cNvPr>
          <p:cNvSpPr txBox="1"/>
          <p:nvPr/>
        </p:nvSpPr>
        <p:spPr>
          <a:xfrm>
            <a:off x="470263" y="456205"/>
            <a:ext cx="11260182" cy="1154162"/>
          </a:xfrm>
          <a:prstGeom prst="rect">
            <a:avLst/>
          </a:prstGeom>
          <a:noFill/>
        </p:spPr>
        <p:txBody>
          <a:bodyPr wrap="square" rtlCol="0">
            <a:spAutoFit/>
          </a:bodyPr>
          <a:lstStyle/>
          <a:p>
            <a:pPr>
              <a:lnSpc>
                <a:spcPct val="150000"/>
              </a:lnSpc>
            </a:pPr>
            <a:r>
              <a:rPr lang="en-GB" sz="2400" dirty="0">
                <a:latin typeface="Linkpen 17a Print" panose="03050602060000000000" pitchFamily="66" charset="77"/>
              </a:rPr>
              <a:t>This poem, by </a:t>
            </a:r>
            <a:r>
              <a:rPr lang="en-GB" sz="2400" b="1" dirty="0">
                <a:latin typeface="Linkpen 17a Print" panose="03050602060000000000" pitchFamily="66" charset="77"/>
              </a:rPr>
              <a:t>Ian Horn, </a:t>
            </a:r>
            <a:r>
              <a:rPr lang="en-GB" sz="2400" dirty="0">
                <a:latin typeface="Linkpen 17a Print" panose="03050602060000000000" pitchFamily="66" charset="77"/>
              </a:rPr>
              <a:t>celebrates Middlesbrough’s industrial heritage.</a:t>
            </a:r>
          </a:p>
        </p:txBody>
      </p:sp>
      <p:grpSp>
        <p:nvGrpSpPr>
          <p:cNvPr id="8" name="Group 7">
            <a:extLst>
              <a:ext uri="{FF2B5EF4-FFF2-40B4-BE49-F238E27FC236}">
                <a16:creationId xmlns:a16="http://schemas.microsoft.com/office/drawing/2014/main" id="{FE539E41-6111-0534-4385-39A2B9D354A8}"/>
              </a:ext>
            </a:extLst>
          </p:cNvPr>
          <p:cNvGrpSpPr/>
          <p:nvPr/>
        </p:nvGrpSpPr>
        <p:grpSpPr>
          <a:xfrm>
            <a:off x="730020" y="494735"/>
            <a:ext cx="10140844" cy="5721915"/>
            <a:chOff x="1129413" y="494735"/>
            <a:chExt cx="10140844" cy="5721915"/>
          </a:xfrm>
        </p:grpSpPr>
        <p:grpSp>
          <p:nvGrpSpPr>
            <p:cNvPr id="6" name="photo">
              <a:extLst>
                <a:ext uri="{FF2B5EF4-FFF2-40B4-BE49-F238E27FC236}">
                  <a16:creationId xmlns:a16="http://schemas.microsoft.com/office/drawing/2014/main" id="{8E5742CD-917D-A17F-1725-B90DB0D408CE}"/>
                </a:ext>
              </a:extLst>
            </p:cNvPr>
            <p:cNvGrpSpPr/>
            <p:nvPr/>
          </p:nvGrpSpPr>
          <p:grpSpPr>
            <a:xfrm>
              <a:off x="1129413" y="494735"/>
              <a:ext cx="10140844" cy="5721915"/>
              <a:chOff x="1214777" y="494735"/>
              <a:chExt cx="10140844" cy="5721915"/>
            </a:xfrm>
          </p:grpSpPr>
          <p:grpSp>
            <p:nvGrpSpPr>
              <p:cNvPr id="4" name="photo">
                <a:extLst>
                  <a:ext uri="{FF2B5EF4-FFF2-40B4-BE49-F238E27FC236}">
                    <a16:creationId xmlns:a16="http://schemas.microsoft.com/office/drawing/2014/main" id="{1F95F4E6-07D8-1C1E-AF8C-AA3C038BA8E6}"/>
                  </a:ext>
                </a:extLst>
              </p:cNvPr>
              <p:cNvGrpSpPr/>
              <p:nvPr/>
            </p:nvGrpSpPr>
            <p:grpSpPr>
              <a:xfrm>
                <a:off x="1214777" y="494735"/>
                <a:ext cx="10140844" cy="5721915"/>
                <a:chOff x="3901943" y="441011"/>
                <a:chExt cx="7782394" cy="4244759"/>
              </a:xfrm>
            </p:grpSpPr>
            <p:pic>
              <p:nvPicPr>
                <p:cNvPr id="3" name="Picture 2" descr="A brick wall with a sign on it&#10;&#10;Description automatically generated">
                  <a:extLst>
                    <a:ext uri="{FF2B5EF4-FFF2-40B4-BE49-F238E27FC236}">
                      <a16:creationId xmlns:a16="http://schemas.microsoft.com/office/drawing/2014/main" id="{F4F1AF5E-DB18-E71A-D4F9-AC18BA5C520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901943" y="441011"/>
                  <a:ext cx="7492000" cy="4244759"/>
                </a:xfrm>
                <a:prstGeom prst="rect">
                  <a:avLst/>
                </a:prstGeom>
              </p:spPr>
            </p:pic>
            <p:sp>
              <p:nvSpPr>
                <p:cNvPr id="9" name="TextBox 8">
                  <a:extLst>
                    <a:ext uri="{FF2B5EF4-FFF2-40B4-BE49-F238E27FC236}">
                      <a16:creationId xmlns:a16="http://schemas.microsoft.com/office/drawing/2014/main" id="{AC18DAC4-E138-B3E1-CD22-13A01FA2DB3F}"/>
                    </a:ext>
                  </a:extLst>
                </p:cNvPr>
                <p:cNvSpPr txBox="1"/>
                <p:nvPr/>
              </p:nvSpPr>
              <p:spPr>
                <a:xfrm>
                  <a:off x="10200093" y="4439549"/>
                  <a:ext cx="1484244" cy="246221"/>
                </a:xfrm>
                <a:prstGeom prst="rect">
                  <a:avLst/>
                </a:prstGeom>
                <a:noFill/>
              </p:spPr>
              <p:txBody>
                <a:bodyPr wrap="square">
                  <a:spAutoFit/>
                </a:bodyPr>
                <a:lstStyle/>
                <a:p>
                  <a:r>
                    <a:rPr lang="en-GB" sz="1000" b="1" i="0" dirty="0">
                      <a:solidFill>
                        <a:schemeClr val="bg1"/>
                      </a:solidFill>
                      <a:effectLst/>
                      <a:latin typeface="Nunito" panose="02000503000000000000" pitchFamily="2" charset="77"/>
                    </a:rPr>
                    <a:t>© </a:t>
                  </a:r>
                  <a:r>
                    <a:rPr lang="en-GB" sz="1000" b="1" i="0" dirty="0" err="1">
                      <a:solidFill>
                        <a:schemeClr val="bg1"/>
                      </a:solidFill>
                      <a:effectLst/>
                      <a:latin typeface="Nunito" panose="02000503000000000000" pitchFamily="2" charset="77"/>
                    </a:rPr>
                    <a:t>Alamy</a:t>
                  </a:r>
                  <a:r>
                    <a:rPr lang="en-GB" sz="1000" b="1" i="0" dirty="0">
                      <a:solidFill>
                        <a:schemeClr val="bg1"/>
                      </a:solidFill>
                      <a:effectLst/>
                      <a:latin typeface="Nunito" panose="02000503000000000000" pitchFamily="2" charset="77"/>
                    </a:rPr>
                    <a:t> ref: C1PB2G</a:t>
                  </a:r>
                  <a:endParaRPr lang="en-GB" sz="1000" dirty="0">
                    <a:solidFill>
                      <a:schemeClr val="bg1"/>
                    </a:solidFill>
                    <a:latin typeface="Nunito" panose="02000503000000000000" pitchFamily="2" charset="77"/>
                  </a:endParaRPr>
                </a:p>
              </p:txBody>
            </p:sp>
          </p:grpSp>
          <p:sp>
            <p:nvSpPr>
              <p:cNvPr id="5" name="Rectangle 4">
                <a:extLst>
                  <a:ext uri="{FF2B5EF4-FFF2-40B4-BE49-F238E27FC236}">
                    <a16:creationId xmlns:a16="http://schemas.microsoft.com/office/drawing/2014/main" id="{1BEDAB9D-0D8B-40DD-4102-C74D90DF61FB}"/>
                  </a:ext>
                </a:extLst>
              </p:cNvPr>
              <p:cNvSpPr/>
              <p:nvPr/>
            </p:nvSpPr>
            <p:spPr>
              <a:xfrm>
                <a:off x="1214777" y="494735"/>
                <a:ext cx="9762446" cy="572191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ectangle 6">
              <a:extLst>
                <a:ext uri="{FF2B5EF4-FFF2-40B4-BE49-F238E27FC236}">
                  <a16:creationId xmlns:a16="http://schemas.microsoft.com/office/drawing/2014/main" id="{9B07A5EC-8217-B166-32B0-105D881BF784}"/>
                </a:ext>
              </a:extLst>
            </p:cNvPr>
            <p:cNvSpPr/>
            <p:nvPr/>
          </p:nvSpPr>
          <p:spPr>
            <a:xfrm>
              <a:off x="1129413" y="494735"/>
              <a:ext cx="9762446" cy="572191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1" name="Picture 10">
            <a:extLst>
              <a:ext uri="{FF2B5EF4-FFF2-40B4-BE49-F238E27FC236}">
                <a16:creationId xmlns:a16="http://schemas.microsoft.com/office/drawing/2014/main" id="{63DE2FEA-3A39-A6F4-ACF6-907D7AE44AEF}"/>
              </a:ext>
            </a:extLst>
          </p:cNvPr>
          <p:cNvPicPr>
            <a:picLocks noChangeAspect="1"/>
          </p:cNvPicPr>
          <p:nvPr/>
        </p:nvPicPr>
        <p:blipFill>
          <a:blip r:embed="rId4"/>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10147342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10"/>
                                        </p:tgtEl>
                                      </p:cBhvr>
                                    </p:animEffect>
                                    <p:set>
                                      <p:cBhvr>
                                        <p:cTn id="16" dur="1" fill="hold">
                                          <p:stCondLst>
                                            <p:cond delay="499"/>
                                          </p:stCondLst>
                                        </p:cTn>
                                        <p:tgtEl>
                                          <p:spTgt spid="10"/>
                                        </p:tgtEl>
                                        <p:attrNameLst>
                                          <p:attrName>style.visibility</p:attrName>
                                        </p:attrNameLst>
                                      </p:cBhvr>
                                      <p:to>
                                        <p:strVal val="hidden"/>
                                      </p:to>
                                    </p:set>
                                  </p:childTnLst>
                                </p:cTn>
                              </p:par>
                              <p:par>
                                <p:cTn id="17" presetID="10" presetClass="exit" presetSubtype="0" fill="hold" grpId="1" nodeType="withEffect">
                                  <p:stCondLst>
                                    <p:cond delay="0"/>
                                  </p:stCondLst>
                                  <p:childTnLst>
                                    <p:animEffect transition="out" filter="fade">
                                      <p:cBhvr>
                                        <p:cTn id="18" dur="500"/>
                                        <p:tgtEl>
                                          <p:spTgt spid="13"/>
                                        </p:tgtEl>
                                      </p:cBhvr>
                                    </p:animEffect>
                                    <p:set>
                                      <p:cBhvr>
                                        <p:cTn id="19" dur="1" fill="hold">
                                          <p:stCondLst>
                                            <p:cond delay="499"/>
                                          </p:stCondLst>
                                        </p:cTn>
                                        <p:tgtEl>
                                          <p:spTgt spid="13"/>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3" grpId="1"/>
      <p:bldP spid="10" grpId="0"/>
      <p:bldP spid="10"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4AFCFDB8-126B-16E4-0B38-5878C68DF30C}"/>
              </a:ext>
            </a:extLst>
          </p:cNvPr>
          <p:cNvSpPr txBox="1"/>
          <p:nvPr/>
        </p:nvSpPr>
        <p:spPr>
          <a:xfrm>
            <a:off x="300382" y="373339"/>
            <a:ext cx="10989918" cy="515526"/>
          </a:xfrm>
          <a:prstGeom prst="rect">
            <a:avLst/>
          </a:prstGeom>
          <a:noFill/>
        </p:spPr>
        <p:txBody>
          <a:bodyPr wrap="square" rtlCol="0">
            <a:spAutoFit/>
          </a:bodyPr>
          <a:lstStyle/>
          <a:p>
            <a:pPr>
              <a:lnSpc>
                <a:spcPct val="150000"/>
              </a:lnSpc>
            </a:pPr>
            <a:r>
              <a:rPr lang="en-GB" sz="2000" dirty="0">
                <a:latin typeface="Linkpen 17a Print" panose="03050602060000000000" pitchFamily="66" charset="77"/>
              </a:rPr>
              <a:t>What do you think the poet means when he mentions…</a:t>
            </a:r>
            <a:endParaRPr lang="en-GB" sz="3600" dirty="0">
              <a:latin typeface="Linkpen 17a Print" panose="03050602060000000000" pitchFamily="66" charset="77"/>
            </a:endParaRPr>
          </a:p>
        </p:txBody>
      </p:sp>
      <p:sp>
        <p:nvSpPr>
          <p:cNvPr id="8" name="TextBox 7">
            <a:extLst>
              <a:ext uri="{FF2B5EF4-FFF2-40B4-BE49-F238E27FC236}">
                <a16:creationId xmlns:a16="http://schemas.microsoft.com/office/drawing/2014/main" id="{823C9F8E-A5F3-1D04-4F13-43AC98ED6190}"/>
              </a:ext>
            </a:extLst>
          </p:cNvPr>
          <p:cNvSpPr txBox="1"/>
          <p:nvPr/>
        </p:nvSpPr>
        <p:spPr>
          <a:xfrm>
            <a:off x="539930" y="1072906"/>
            <a:ext cx="2969269" cy="3370153"/>
          </a:xfrm>
          <a:prstGeom prst="rect">
            <a:avLst/>
          </a:prstGeom>
          <a:noFill/>
        </p:spPr>
        <p:txBody>
          <a:bodyPr wrap="square" rtlCol="0">
            <a:spAutoFit/>
          </a:bodyPr>
          <a:lstStyle/>
          <a:p>
            <a:pPr>
              <a:lnSpc>
                <a:spcPct val="150000"/>
              </a:lnSpc>
            </a:pPr>
            <a:r>
              <a:rPr lang="en-GB" sz="2400" dirty="0">
                <a:latin typeface="Linkpen 17a Print" panose="03050602060000000000" pitchFamily="66" charset="77"/>
              </a:rPr>
              <a:t>The Tees Transporter Bridge. One of Middlesbrough’s most iconic landmarks.</a:t>
            </a:r>
          </a:p>
        </p:txBody>
      </p:sp>
      <p:grpSp>
        <p:nvGrpSpPr>
          <p:cNvPr id="10" name="paper">
            <a:extLst>
              <a:ext uri="{FF2B5EF4-FFF2-40B4-BE49-F238E27FC236}">
                <a16:creationId xmlns:a16="http://schemas.microsoft.com/office/drawing/2014/main" id="{81AFFA12-DBB7-3859-42CD-E653359C58F2}"/>
              </a:ext>
            </a:extLst>
          </p:cNvPr>
          <p:cNvGrpSpPr/>
          <p:nvPr/>
        </p:nvGrpSpPr>
        <p:grpSpPr>
          <a:xfrm>
            <a:off x="340234" y="887078"/>
            <a:ext cx="9676799" cy="13113259"/>
            <a:chOff x="340234" y="887078"/>
            <a:chExt cx="9676799" cy="13113259"/>
          </a:xfrm>
        </p:grpSpPr>
        <p:pic>
          <p:nvPicPr>
            <p:cNvPr id="7" name="Picture 6" descr="A piece of paper with writing on it&#10;&#10;Description automatically generated">
              <a:extLst>
                <a:ext uri="{FF2B5EF4-FFF2-40B4-BE49-F238E27FC236}">
                  <a16:creationId xmlns:a16="http://schemas.microsoft.com/office/drawing/2014/main" id="{6103E054-0DA0-0F70-2AC8-55426A98D0B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0234" y="887078"/>
              <a:ext cx="9676799" cy="13113259"/>
            </a:xfrm>
            <a:prstGeom prst="rect">
              <a:avLst/>
            </a:prstGeom>
          </p:spPr>
        </p:pic>
        <p:sp>
          <p:nvSpPr>
            <p:cNvPr id="9" name="TextBox 8">
              <a:extLst>
                <a:ext uri="{FF2B5EF4-FFF2-40B4-BE49-F238E27FC236}">
                  <a16:creationId xmlns:a16="http://schemas.microsoft.com/office/drawing/2014/main" id="{A4EB500C-1CED-6FBC-7A64-46EA6CE3F990}"/>
                </a:ext>
              </a:extLst>
            </p:cNvPr>
            <p:cNvSpPr txBox="1"/>
            <p:nvPr/>
          </p:nvSpPr>
          <p:spPr>
            <a:xfrm>
              <a:off x="871644" y="1985555"/>
              <a:ext cx="9013372" cy="3416320"/>
            </a:xfrm>
            <a:prstGeom prst="rect">
              <a:avLst/>
            </a:prstGeom>
            <a:noFill/>
          </p:spPr>
          <p:txBody>
            <a:bodyPr wrap="square" rtlCol="0">
              <a:spAutoFit/>
            </a:bodyPr>
            <a:lstStyle/>
            <a:p>
              <a:r>
                <a:rPr lang="en-GB" sz="7200" dirty="0">
                  <a:latin typeface="KG Red Hands" panose="02000505000000020004" pitchFamily="2" charset="0"/>
                  <a:cs typeface="Script MT Bold" panose="020F0502020204030204" pitchFamily="34" charset="0"/>
                </a:rPr>
                <a:t>‘A giant blue dragonfly across the Tees’?</a:t>
              </a:r>
              <a:endParaRPr lang="en-US" sz="7200" dirty="0">
                <a:latin typeface="KG Red Hands" panose="02000505000000020004" pitchFamily="2" charset="0"/>
                <a:cs typeface="Script MT Bold" panose="020F0502020204030204" pitchFamily="34" charset="0"/>
              </a:endParaRPr>
            </a:p>
          </p:txBody>
        </p:sp>
      </p:grpSp>
      <p:grpSp>
        <p:nvGrpSpPr>
          <p:cNvPr id="12" name="photo">
            <a:extLst>
              <a:ext uri="{FF2B5EF4-FFF2-40B4-BE49-F238E27FC236}">
                <a16:creationId xmlns:a16="http://schemas.microsoft.com/office/drawing/2014/main" id="{BC013CF6-4E4E-2EC0-AA23-61D06872159B}"/>
              </a:ext>
            </a:extLst>
          </p:cNvPr>
          <p:cNvGrpSpPr/>
          <p:nvPr/>
        </p:nvGrpSpPr>
        <p:grpSpPr>
          <a:xfrm>
            <a:off x="3509200" y="1000512"/>
            <a:ext cx="8079608" cy="5386405"/>
            <a:chOff x="3509200" y="1000512"/>
            <a:chExt cx="8079608" cy="5386405"/>
          </a:xfrm>
        </p:grpSpPr>
        <p:pic>
          <p:nvPicPr>
            <p:cNvPr id="5" name="Picture 4" descr="A blue bridge over a river&#10;&#10;Description automatically generated">
              <a:extLst>
                <a:ext uri="{FF2B5EF4-FFF2-40B4-BE49-F238E27FC236}">
                  <a16:creationId xmlns:a16="http://schemas.microsoft.com/office/drawing/2014/main" id="{72422F84-B081-D943-982A-D36744EE1AE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09200" y="1000512"/>
              <a:ext cx="8079608" cy="5386405"/>
            </a:xfrm>
            <a:prstGeom prst="rect">
              <a:avLst/>
            </a:prstGeom>
          </p:spPr>
        </p:pic>
        <p:sp>
          <p:nvSpPr>
            <p:cNvPr id="4" name="TextBox 3">
              <a:extLst>
                <a:ext uri="{FF2B5EF4-FFF2-40B4-BE49-F238E27FC236}">
                  <a16:creationId xmlns:a16="http://schemas.microsoft.com/office/drawing/2014/main" id="{6A282B6E-764E-FAEA-D5FB-9682DEB79891}"/>
                </a:ext>
              </a:extLst>
            </p:cNvPr>
            <p:cNvSpPr txBox="1"/>
            <p:nvPr/>
          </p:nvSpPr>
          <p:spPr>
            <a:xfrm>
              <a:off x="8055862" y="6140696"/>
              <a:ext cx="2878537" cy="246221"/>
            </a:xfrm>
            <a:prstGeom prst="rect">
              <a:avLst/>
            </a:prstGeom>
            <a:noFill/>
          </p:spPr>
          <p:txBody>
            <a:bodyPr wrap="square">
              <a:spAutoFit/>
            </a:bodyPr>
            <a:lstStyle/>
            <a:p>
              <a:r>
                <a:rPr lang="en-GB" sz="1000" b="0" i="0" u="none" strike="noStrike" dirty="0">
                  <a:solidFill>
                    <a:schemeClr val="bg1"/>
                  </a:solidFill>
                  <a:effectLst/>
                  <a:latin typeface="Nunito" panose="02000503000000000000" pitchFamily="2" charset="77"/>
                </a:rPr>
                <a:t>© Historic England Archive Ref: 34008_028</a:t>
              </a:r>
              <a:endParaRPr lang="en-GB" sz="1000" dirty="0">
                <a:solidFill>
                  <a:schemeClr val="bg1"/>
                </a:solidFill>
                <a:latin typeface="Nunito" panose="02000503000000000000" pitchFamily="2" charset="77"/>
              </a:endParaRPr>
            </a:p>
          </p:txBody>
        </p:sp>
        <p:sp>
          <p:nvSpPr>
            <p:cNvPr id="11" name="Rectangle 10">
              <a:extLst>
                <a:ext uri="{FF2B5EF4-FFF2-40B4-BE49-F238E27FC236}">
                  <a16:creationId xmlns:a16="http://schemas.microsoft.com/office/drawing/2014/main" id="{D48198BC-06F8-DEB7-004C-DAF4FC3226F9}"/>
                </a:ext>
              </a:extLst>
            </p:cNvPr>
            <p:cNvSpPr/>
            <p:nvPr/>
          </p:nvSpPr>
          <p:spPr>
            <a:xfrm>
              <a:off x="3509200" y="1000512"/>
              <a:ext cx="8079608" cy="538640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6" name="Picture 5">
            <a:extLst>
              <a:ext uri="{FF2B5EF4-FFF2-40B4-BE49-F238E27FC236}">
                <a16:creationId xmlns:a16="http://schemas.microsoft.com/office/drawing/2014/main" id="{0E9CF592-A17C-26C9-5973-806CCACD2181}"/>
              </a:ext>
            </a:extLst>
          </p:cNvPr>
          <p:cNvPicPr>
            <a:picLocks noChangeAspect="1"/>
          </p:cNvPicPr>
          <p:nvPr/>
        </p:nvPicPr>
        <p:blipFill>
          <a:blip r:embed="rId5"/>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12857367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10"/>
                                        </p:tgtEl>
                                      </p:cBhvr>
                                    </p:animEffect>
                                    <p:set>
                                      <p:cBhvr>
                                        <p:cTn id="19" dur="1" fill="hold">
                                          <p:stCondLst>
                                            <p:cond delay="499"/>
                                          </p:stCondLst>
                                        </p:cTn>
                                        <p:tgtEl>
                                          <p:spTgt spid="10"/>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1000"/>
                            </p:stCondLst>
                            <p:childTnLst>
                              <p:par>
                                <p:cTn id="25" presetID="10" presetClass="entr" presetSubtype="0" fill="hold"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5226C50-B0FA-B6B3-5260-15EBD590496C}"/>
              </a:ext>
            </a:extLst>
          </p:cNvPr>
          <p:cNvSpPr txBox="1"/>
          <p:nvPr/>
        </p:nvSpPr>
        <p:spPr>
          <a:xfrm>
            <a:off x="371532" y="249245"/>
            <a:ext cx="4636206" cy="600164"/>
          </a:xfrm>
          <a:prstGeom prst="rect">
            <a:avLst/>
          </a:prstGeom>
          <a:noFill/>
        </p:spPr>
        <p:txBody>
          <a:bodyPr wrap="none" rtlCol="0">
            <a:spAutoFit/>
          </a:bodyPr>
          <a:lstStyle/>
          <a:p>
            <a:pPr>
              <a:lnSpc>
                <a:spcPct val="150000"/>
              </a:lnSpc>
            </a:pPr>
            <a:r>
              <a:rPr lang="en-GB" sz="2400" dirty="0">
                <a:latin typeface="Linkpen 17a Print" panose="03050602060000000000" pitchFamily="66" charset="77"/>
              </a:rPr>
              <a:t>Why does the poet say… </a:t>
            </a:r>
          </a:p>
        </p:txBody>
      </p:sp>
      <p:sp>
        <p:nvSpPr>
          <p:cNvPr id="3" name="TextBox 2">
            <a:extLst>
              <a:ext uri="{FF2B5EF4-FFF2-40B4-BE49-F238E27FC236}">
                <a16:creationId xmlns:a16="http://schemas.microsoft.com/office/drawing/2014/main" id="{DF422C80-1A59-0361-5E06-75A641A54038}"/>
              </a:ext>
            </a:extLst>
          </p:cNvPr>
          <p:cNvSpPr txBox="1"/>
          <p:nvPr/>
        </p:nvSpPr>
        <p:spPr>
          <a:xfrm>
            <a:off x="763989" y="2329865"/>
            <a:ext cx="10664021" cy="1977464"/>
          </a:xfrm>
          <a:prstGeom prst="rect">
            <a:avLst/>
          </a:prstGeom>
          <a:noFill/>
        </p:spPr>
        <p:txBody>
          <a:bodyPr wrap="square" rtlCol="0">
            <a:spAutoFit/>
          </a:bodyPr>
          <a:lstStyle/>
          <a:p>
            <a:pPr algn="ctr">
              <a:lnSpc>
                <a:spcPct val="150000"/>
              </a:lnSpc>
            </a:pPr>
            <a:r>
              <a:rPr lang="en-GB" sz="2800" dirty="0">
                <a:latin typeface="Linkpen 17a Print" panose="03050602060000000000" pitchFamily="66" charset="77"/>
              </a:rPr>
              <a:t>Many different structures around the world were built in Middlesbrough or built using steel produced in the town.</a:t>
            </a:r>
          </a:p>
        </p:txBody>
      </p:sp>
      <p:grpSp>
        <p:nvGrpSpPr>
          <p:cNvPr id="5" name="paper">
            <a:extLst>
              <a:ext uri="{FF2B5EF4-FFF2-40B4-BE49-F238E27FC236}">
                <a16:creationId xmlns:a16="http://schemas.microsoft.com/office/drawing/2014/main" id="{E99C70EE-4694-44D3-66A8-EBA4AE43BCF3}"/>
              </a:ext>
            </a:extLst>
          </p:cNvPr>
          <p:cNvGrpSpPr/>
          <p:nvPr/>
        </p:nvGrpSpPr>
        <p:grpSpPr>
          <a:xfrm>
            <a:off x="931816" y="1061893"/>
            <a:ext cx="9676799" cy="13113259"/>
            <a:chOff x="539930" y="-440335"/>
            <a:chExt cx="9676799" cy="13113259"/>
          </a:xfrm>
        </p:grpSpPr>
        <p:pic>
          <p:nvPicPr>
            <p:cNvPr id="6" name="Picture 5" descr="A piece of paper with writing on it&#10;&#10;Description automatically generated">
              <a:extLst>
                <a:ext uri="{FF2B5EF4-FFF2-40B4-BE49-F238E27FC236}">
                  <a16:creationId xmlns:a16="http://schemas.microsoft.com/office/drawing/2014/main" id="{30D6081B-2542-6D34-7A48-12D898E54C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9930" y="-440335"/>
              <a:ext cx="9676799" cy="13113259"/>
            </a:xfrm>
            <a:prstGeom prst="rect">
              <a:avLst/>
            </a:prstGeom>
          </p:spPr>
        </p:pic>
        <p:sp>
          <p:nvSpPr>
            <p:cNvPr id="7" name="TextBox 6">
              <a:extLst>
                <a:ext uri="{FF2B5EF4-FFF2-40B4-BE49-F238E27FC236}">
                  <a16:creationId xmlns:a16="http://schemas.microsoft.com/office/drawing/2014/main" id="{6C5FCFAC-B427-172B-CF73-E6A543B0E664}"/>
                </a:ext>
              </a:extLst>
            </p:cNvPr>
            <p:cNvSpPr txBox="1"/>
            <p:nvPr/>
          </p:nvSpPr>
          <p:spPr>
            <a:xfrm>
              <a:off x="871643" y="1013909"/>
              <a:ext cx="9013372" cy="2800767"/>
            </a:xfrm>
            <a:prstGeom prst="rect">
              <a:avLst/>
            </a:prstGeom>
            <a:noFill/>
          </p:spPr>
          <p:txBody>
            <a:bodyPr wrap="square" rtlCol="0">
              <a:spAutoFit/>
            </a:bodyPr>
            <a:lstStyle/>
            <a:p>
              <a:r>
                <a:rPr lang="en-GB" sz="8800" dirty="0">
                  <a:latin typeface="Superclarendon Rg" panose="02000505080000020003" pitchFamily="2" charset="77"/>
                  <a:cs typeface="Script MT Bold" panose="020F0502020204030204" pitchFamily="34" charset="0"/>
                </a:rPr>
                <a:t>‘</a:t>
              </a:r>
              <a:r>
                <a:rPr lang="en-GB" sz="8800" dirty="0">
                  <a:latin typeface="Superclarendon Rg" panose="02000505080000020003" pitchFamily="2" charset="77"/>
                </a:rPr>
                <a:t>We built the world’?</a:t>
              </a:r>
              <a:endParaRPr lang="en-US" sz="8800" dirty="0">
                <a:latin typeface="Superclarendon Rg" panose="02000505080000020003" pitchFamily="2" charset="77"/>
                <a:cs typeface="Script MT Bold" panose="020F0502020204030204" pitchFamily="34" charset="0"/>
              </a:endParaRPr>
            </a:p>
          </p:txBody>
        </p:sp>
      </p:grpSp>
      <p:pic>
        <p:nvPicPr>
          <p:cNvPr id="11" name="world map" descr="A map of the world with different colored continents&#10;&#10;Description automatically generated">
            <a:extLst>
              <a:ext uri="{FF2B5EF4-FFF2-40B4-BE49-F238E27FC236}">
                <a16:creationId xmlns:a16="http://schemas.microsoft.com/office/drawing/2014/main" id="{402E3FA2-A7E8-0D7D-70E0-39DAB1FD476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4501" y="1807692"/>
            <a:ext cx="7699328" cy="3903132"/>
          </a:xfrm>
          <a:prstGeom prst="rect">
            <a:avLst/>
          </a:prstGeom>
        </p:spPr>
      </p:pic>
      <p:pic>
        <p:nvPicPr>
          <p:cNvPr id="13" name="bridge 1" descr="A black background with a black square&#10;&#10;Description automatically generated with medium confidence">
            <a:extLst>
              <a:ext uri="{FF2B5EF4-FFF2-40B4-BE49-F238E27FC236}">
                <a16:creationId xmlns:a16="http://schemas.microsoft.com/office/drawing/2014/main" id="{4F780AC7-8BD6-E78F-D3FE-EFF3630D16F8}"/>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41323" y="1648261"/>
            <a:ext cx="3902559" cy="1051194"/>
          </a:xfrm>
          <a:prstGeom prst="rect">
            <a:avLst/>
          </a:prstGeom>
        </p:spPr>
      </p:pic>
      <p:pic>
        <p:nvPicPr>
          <p:cNvPr id="15" name="bridge 2" descr="A bridge with a red and white structure&#10;&#10;Description automatically generated">
            <a:extLst>
              <a:ext uri="{FF2B5EF4-FFF2-40B4-BE49-F238E27FC236}">
                <a16:creationId xmlns:a16="http://schemas.microsoft.com/office/drawing/2014/main" id="{3386A7D7-4F13-7213-CD67-B593EDFCDD1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576982" y="823857"/>
            <a:ext cx="1866900" cy="1676400"/>
          </a:xfrm>
          <a:prstGeom prst="rect">
            <a:avLst/>
          </a:prstGeom>
        </p:spPr>
      </p:pic>
      <p:pic>
        <p:nvPicPr>
          <p:cNvPr id="17" name="bridge 3" descr="A bridge over water with a city in the background&#10;&#10;Description automatically generated">
            <a:extLst>
              <a:ext uri="{FF2B5EF4-FFF2-40B4-BE49-F238E27FC236}">
                <a16:creationId xmlns:a16="http://schemas.microsoft.com/office/drawing/2014/main" id="{49BDFE2D-E7CA-C759-096B-9B5573E0814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4860189" y="613430"/>
            <a:ext cx="1958621" cy="2589136"/>
          </a:xfrm>
          <a:prstGeom prst="rect">
            <a:avLst/>
          </a:prstGeom>
        </p:spPr>
      </p:pic>
      <p:pic>
        <p:nvPicPr>
          <p:cNvPr id="19" name="bridge 4" descr="A bridge over water with city in the background&#10;&#10;Description automatically generated">
            <a:extLst>
              <a:ext uri="{FF2B5EF4-FFF2-40B4-BE49-F238E27FC236}">
                <a16:creationId xmlns:a16="http://schemas.microsoft.com/office/drawing/2014/main" id="{C9DCDBF8-0138-8568-83FD-AE850AE4E590}"/>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7391723" y="2055795"/>
            <a:ext cx="1958620" cy="2554146"/>
          </a:xfrm>
          <a:prstGeom prst="rect">
            <a:avLst/>
          </a:prstGeom>
        </p:spPr>
      </p:pic>
      <p:pic>
        <p:nvPicPr>
          <p:cNvPr id="21" name="bridge 5" descr="A bridge over water with buildings in the background&#10;&#10;Description automatically generated">
            <a:extLst>
              <a:ext uri="{FF2B5EF4-FFF2-40B4-BE49-F238E27FC236}">
                <a16:creationId xmlns:a16="http://schemas.microsoft.com/office/drawing/2014/main" id="{834FEED5-DF37-70FC-4A69-20C7B905070D}"/>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7485313" y="4660500"/>
            <a:ext cx="1940472" cy="1847436"/>
          </a:xfrm>
          <a:prstGeom prst="rect">
            <a:avLst/>
          </a:prstGeom>
        </p:spPr>
      </p:pic>
      <p:pic>
        <p:nvPicPr>
          <p:cNvPr id="23" name="bridge 6" descr="A screenshot of a phone&#10;&#10;Description automatically generated">
            <a:extLst>
              <a:ext uri="{FF2B5EF4-FFF2-40B4-BE49-F238E27FC236}">
                <a16:creationId xmlns:a16="http://schemas.microsoft.com/office/drawing/2014/main" id="{01708A55-1ADF-3D6E-CC73-5BAC6656764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4773627" y="4153046"/>
            <a:ext cx="1861167" cy="1940366"/>
          </a:xfrm>
          <a:prstGeom prst="rect">
            <a:avLst/>
          </a:prstGeom>
        </p:spPr>
      </p:pic>
      <p:pic>
        <p:nvPicPr>
          <p:cNvPr id="25" name="bridge 7" descr="A bridge over water with a black background&#10;&#10;Description automatically generated">
            <a:extLst>
              <a:ext uri="{FF2B5EF4-FFF2-40B4-BE49-F238E27FC236}">
                <a16:creationId xmlns:a16="http://schemas.microsoft.com/office/drawing/2014/main" id="{0F034C7C-5C19-44F2-F7F9-BE664195CC90}"/>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2592673" y="2991674"/>
            <a:ext cx="2462457" cy="3585446"/>
          </a:xfrm>
          <a:prstGeom prst="rect">
            <a:avLst/>
          </a:prstGeom>
        </p:spPr>
      </p:pic>
      <p:pic>
        <p:nvPicPr>
          <p:cNvPr id="27" name="bridge 8" descr="A bridge over water with a bridge over it&#10;&#10;Description automatically generated">
            <a:extLst>
              <a:ext uri="{FF2B5EF4-FFF2-40B4-BE49-F238E27FC236}">
                <a16:creationId xmlns:a16="http://schemas.microsoft.com/office/drawing/2014/main" id="{78A30502-C7DD-32C7-3D20-6FE9DA216A70}"/>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627990" y="4176199"/>
            <a:ext cx="2890540" cy="1742622"/>
          </a:xfrm>
          <a:prstGeom prst="rect">
            <a:avLst/>
          </a:prstGeom>
        </p:spPr>
      </p:pic>
      <p:pic>
        <p:nvPicPr>
          <p:cNvPr id="8" name="Picture 7">
            <a:extLst>
              <a:ext uri="{FF2B5EF4-FFF2-40B4-BE49-F238E27FC236}">
                <a16:creationId xmlns:a16="http://schemas.microsoft.com/office/drawing/2014/main" id="{AAC1055F-4562-6CE2-5E40-FEEF091707DC}"/>
              </a:ext>
            </a:extLst>
          </p:cNvPr>
          <p:cNvPicPr>
            <a:picLocks noChangeAspect="1"/>
          </p:cNvPicPr>
          <p:nvPr/>
        </p:nvPicPr>
        <p:blipFill>
          <a:blip r:embed="rId13"/>
          <a:stretch>
            <a:fillRect/>
          </a:stretch>
        </p:blipFill>
        <p:spPr>
          <a:xfrm>
            <a:off x="10400018" y="5584218"/>
            <a:ext cx="1828800" cy="1282700"/>
          </a:xfrm>
          <a:prstGeom prst="rect">
            <a:avLst/>
          </a:prstGeom>
        </p:spPr>
      </p:pic>
    </p:spTree>
    <p:extLst>
      <p:ext uri="{BB962C8B-B14F-4D97-AF65-F5344CB8AC3E}">
        <p14:creationId xmlns:p14="http://schemas.microsoft.com/office/powerpoint/2010/main" val="3562325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xit" presetSubtype="0" fill="hold" grpId="1" nodeType="clickEffect">
                                  <p:stCondLst>
                                    <p:cond delay="0"/>
                                  </p:stCondLst>
                                  <p:childTnLst>
                                    <p:animEffect transition="out" filter="fade">
                                      <p:cBhvr>
                                        <p:cTn id="15" dur="500"/>
                                        <p:tgtEl>
                                          <p:spTgt spid="2"/>
                                        </p:tgtEl>
                                      </p:cBhvr>
                                    </p:animEffect>
                                    <p:set>
                                      <p:cBhvr>
                                        <p:cTn id="16" dur="1" fill="hold">
                                          <p:stCondLst>
                                            <p:cond delay="499"/>
                                          </p:stCondLst>
                                        </p:cTn>
                                        <p:tgtEl>
                                          <p:spTgt spid="2"/>
                                        </p:tgtEl>
                                        <p:attrNameLst>
                                          <p:attrName>style.visibility</p:attrName>
                                        </p:attrNameLst>
                                      </p:cBhvr>
                                      <p:to>
                                        <p:strVal val="hidden"/>
                                      </p:to>
                                    </p:set>
                                  </p:childTnLst>
                                </p:cTn>
                              </p:par>
                              <p:par>
                                <p:cTn id="17" presetID="10" presetClass="exit" presetSubtype="0" fill="hold" nodeType="withEffect">
                                  <p:stCondLst>
                                    <p:cond delay="0"/>
                                  </p:stCondLst>
                                  <p:childTnLst>
                                    <p:animEffect transition="out" filter="fade">
                                      <p:cBhvr>
                                        <p:cTn id="18" dur="500"/>
                                        <p:tgtEl>
                                          <p:spTgt spid="5"/>
                                        </p:tgtEl>
                                      </p:cBhvr>
                                    </p:animEffect>
                                    <p:set>
                                      <p:cBhvr>
                                        <p:cTn id="19" dur="1" fill="hold">
                                          <p:stCondLst>
                                            <p:cond delay="499"/>
                                          </p:stCondLst>
                                        </p:cTn>
                                        <p:tgtEl>
                                          <p:spTgt spid="5"/>
                                        </p:tgtEl>
                                        <p:attrNameLst>
                                          <p:attrName>style.visibility</p:attrName>
                                        </p:attrNameLst>
                                      </p:cBhvr>
                                      <p:to>
                                        <p:strVal val="hidden"/>
                                      </p:to>
                                    </p:se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xit" presetSubtype="0" fill="hold" grpId="1" nodeType="clickEffect">
                                  <p:stCondLst>
                                    <p:cond delay="0"/>
                                  </p:stCondLst>
                                  <p:childTnLst>
                                    <p:animEffect transition="out" filter="fade">
                                      <p:cBhvr>
                                        <p:cTn id="27" dur="500"/>
                                        <p:tgtEl>
                                          <p:spTgt spid="3"/>
                                        </p:tgtEl>
                                      </p:cBhvr>
                                    </p:animEffect>
                                    <p:set>
                                      <p:cBhvr>
                                        <p:cTn id="28" dur="1" fill="hold">
                                          <p:stCondLst>
                                            <p:cond delay="499"/>
                                          </p:stCondLst>
                                        </p:cTn>
                                        <p:tgtEl>
                                          <p:spTgt spid="3"/>
                                        </p:tgtEl>
                                        <p:attrNameLst>
                                          <p:attrName>style.visibility</p:attrName>
                                        </p:attrNameLst>
                                      </p:cBhvr>
                                      <p:to>
                                        <p:strVal val="hidden"/>
                                      </p:to>
                                    </p:set>
                                  </p:childTnLst>
                                </p:cTn>
                              </p:par>
                            </p:childTnLst>
                          </p:cTn>
                        </p:par>
                        <p:par>
                          <p:cTn id="29" fill="hold">
                            <p:stCondLst>
                              <p:cond delay="500"/>
                            </p:stCondLst>
                            <p:childTnLst>
                              <p:par>
                                <p:cTn id="30" presetID="10" presetClass="entr" presetSubtype="0"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fade">
                                      <p:cBhvr>
                                        <p:cTn id="32" dur="500"/>
                                        <p:tgtEl>
                                          <p:spTgt spid="11"/>
                                        </p:tgtEl>
                                      </p:cBhvr>
                                    </p:animEffect>
                                  </p:childTnLst>
                                </p:cTn>
                              </p:par>
                            </p:childTnLst>
                          </p:cTn>
                        </p:par>
                        <p:par>
                          <p:cTn id="33" fill="hold">
                            <p:stCondLst>
                              <p:cond delay="1000"/>
                            </p:stCondLst>
                            <p:childTnLst>
                              <p:par>
                                <p:cTn id="34" presetID="10"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Effect transition="in" filter="fade">
                                      <p:cBhvr>
                                        <p:cTn id="36" dur="1000"/>
                                        <p:tgtEl>
                                          <p:spTgt spid="13"/>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childTnLst>
                                </p:cTn>
                              </p:par>
                            </p:childTnLst>
                          </p:cTn>
                        </p:par>
                        <p:par>
                          <p:cTn id="41" fill="hold">
                            <p:stCondLst>
                              <p:cond delay="3000"/>
                            </p:stCondLst>
                            <p:childTnLst>
                              <p:par>
                                <p:cTn id="42" presetID="10" presetClass="entr" presetSubtype="0" fill="hold"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fade">
                                      <p:cBhvr>
                                        <p:cTn id="44" dur="1000"/>
                                        <p:tgtEl>
                                          <p:spTgt spid="17"/>
                                        </p:tgtEl>
                                      </p:cBhvr>
                                    </p:animEffect>
                                  </p:childTnLst>
                                </p:cTn>
                              </p:par>
                            </p:childTnLst>
                          </p:cTn>
                        </p:par>
                        <p:par>
                          <p:cTn id="45" fill="hold">
                            <p:stCondLst>
                              <p:cond delay="4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000"/>
                                        <p:tgtEl>
                                          <p:spTgt spid="19"/>
                                        </p:tgtEl>
                                      </p:cBhvr>
                                    </p:animEffect>
                                  </p:childTnLst>
                                </p:cTn>
                              </p:par>
                            </p:childTnLst>
                          </p:cTn>
                        </p:par>
                        <p:par>
                          <p:cTn id="49" fill="hold">
                            <p:stCondLst>
                              <p:cond delay="5000"/>
                            </p:stCondLst>
                            <p:childTnLst>
                              <p:par>
                                <p:cTn id="50" presetID="10" presetClass="entr" presetSubtype="0" fill="hold" nodeType="afterEffect">
                                  <p:stCondLst>
                                    <p:cond delay="0"/>
                                  </p:stCondLst>
                                  <p:childTnLst>
                                    <p:set>
                                      <p:cBhvr>
                                        <p:cTn id="51" dur="1" fill="hold">
                                          <p:stCondLst>
                                            <p:cond delay="0"/>
                                          </p:stCondLst>
                                        </p:cTn>
                                        <p:tgtEl>
                                          <p:spTgt spid="21"/>
                                        </p:tgtEl>
                                        <p:attrNameLst>
                                          <p:attrName>style.visibility</p:attrName>
                                        </p:attrNameLst>
                                      </p:cBhvr>
                                      <p:to>
                                        <p:strVal val="visible"/>
                                      </p:to>
                                    </p:set>
                                    <p:animEffect transition="in" filter="fade">
                                      <p:cBhvr>
                                        <p:cTn id="52" dur="1000"/>
                                        <p:tgtEl>
                                          <p:spTgt spid="21"/>
                                        </p:tgtEl>
                                      </p:cBhvr>
                                    </p:animEffect>
                                  </p:childTnLst>
                                </p:cTn>
                              </p:par>
                            </p:childTnLst>
                          </p:cTn>
                        </p:par>
                        <p:par>
                          <p:cTn id="53" fill="hold">
                            <p:stCondLst>
                              <p:cond delay="6000"/>
                            </p:stCondLst>
                            <p:childTnLst>
                              <p:par>
                                <p:cTn id="54" presetID="10" presetClass="entr" presetSubtype="0" fill="hold"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1000"/>
                                        <p:tgtEl>
                                          <p:spTgt spid="23"/>
                                        </p:tgtEl>
                                      </p:cBhvr>
                                    </p:animEffect>
                                  </p:childTnLst>
                                </p:cTn>
                              </p:par>
                            </p:childTnLst>
                          </p:cTn>
                        </p:par>
                        <p:par>
                          <p:cTn id="57" fill="hold">
                            <p:stCondLst>
                              <p:cond delay="7000"/>
                            </p:stCondLst>
                            <p:childTnLst>
                              <p:par>
                                <p:cTn id="58" presetID="10" presetClass="entr" presetSubtype="0" fill="hold" nodeType="after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fade">
                                      <p:cBhvr>
                                        <p:cTn id="60" dur="1000"/>
                                        <p:tgtEl>
                                          <p:spTgt spid="25"/>
                                        </p:tgtEl>
                                      </p:cBhvr>
                                    </p:animEffect>
                                  </p:childTnLst>
                                </p:cTn>
                              </p:par>
                            </p:childTnLst>
                          </p:cTn>
                        </p:par>
                        <p:par>
                          <p:cTn id="61" fill="hold">
                            <p:stCondLst>
                              <p:cond delay="8000"/>
                            </p:stCondLst>
                            <p:childTnLst>
                              <p:par>
                                <p:cTn id="62" presetID="10" presetClass="entr" presetSubtype="0" fill="hold" nodeType="afterEffect">
                                  <p:stCondLst>
                                    <p:cond delay="0"/>
                                  </p:stCondLst>
                                  <p:childTnLst>
                                    <p:set>
                                      <p:cBhvr>
                                        <p:cTn id="63" dur="1" fill="hold">
                                          <p:stCondLst>
                                            <p:cond delay="0"/>
                                          </p:stCondLst>
                                        </p:cTn>
                                        <p:tgtEl>
                                          <p:spTgt spid="27"/>
                                        </p:tgtEl>
                                        <p:attrNameLst>
                                          <p:attrName>style.visibility</p:attrName>
                                        </p:attrNameLst>
                                      </p:cBhvr>
                                      <p:to>
                                        <p:strVal val="visible"/>
                                      </p:to>
                                    </p:set>
                                    <p:animEffect transition="in" filter="fade">
                                      <p:cBhvr>
                                        <p:cTn id="64" dur="10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3" grpId="0"/>
      <p:bldP spid="3" grpId="1"/>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 1">
            <a:extLst>
              <a:ext uri="{FF2B5EF4-FFF2-40B4-BE49-F238E27FC236}">
                <a16:creationId xmlns:a16="http://schemas.microsoft.com/office/drawing/2014/main" id="{94E751A1-3948-BA3D-5467-67549D60C55F}"/>
              </a:ext>
            </a:extLst>
          </p:cNvPr>
          <p:cNvSpPr txBox="1"/>
          <p:nvPr/>
        </p:nvSpPr>
        <p:spPr>
          <a:xfrm>
            <a:off x="2014549" y="469533"/>
            <a:ext cx="8813631" cy="523220"/>
          </a:xfrm>
          <a:prstGeom prst="rect">
            <a:avLst/>
          </a:prstGeom>
          <a:noFill/>
        </p:spPr>
        <p:txBody>
          <a:bodyPr wrap="none" rtlCol="0">
            <a:spAutoFit/>
          </a:bodyPr>
          <a:lstStyle/>
          <a:p>
            <a:r>
              <a:rPr lang="en-GB" sz="2800" dirty="0">
                <a:latin typeface="Linkpen 17a Print" panose="03050602060000000000" pitchFamily="66" charset="77"/>
              </a:rPr>
              <a:t>Do you recognise any of these structures?</a:t>
            </a:r>
          </a:p>
        </p:txBody>
      </p:sp>
      <p:grpSp>
        <p:nvGrpSpPr>
          <p:cNvPr id="9" name="wembley photo">
            <a:extLst>
              <a:ext uri="{FF2B5EF4-FFF2-40B4-BE49-F238E27FC236}">
                <a16:creationId xmlns:a16="http://schemas.microsoft.com/office/drawing/2014/main" id="{F024AA0A-4ACB-5284-ABD4-4BAD639EC453}"/>
              </a:ext>
            </a:extLst>
          </p:cNvPr>
          <p:cNvGrpSpPr/>
          <p:nvPr/>
        </p:nvGrpSpPr>
        <p:grpSpPr>
          <a:xfrm>
            <a:off x="685572" y="1423258"/>
            <a:ext cx="5735792" cy="4340301"/>
            <a:chOff x="2421773" y="1123931"/>
            <a:chExt cx="5735792" cy="4340301"/>
          </a:xfrm>
        </p:grpSpPr>
        <p:pic>
          <p:nvPicPr>
            <p:cNvPr id="6" name="Picture 5" descr="A large stadium with a large arch with Wembley Stadium in the background&#10;&#10;Description automatically generated">
              <a:extLst>
                <a:ext uri="{FF2B5EF4-FFF2-40B4-BE49-F238E27FC236}">
                  <a16:creationId xmlns:a16="http://schemas.microsoft.com/office/drawing/2014/main" id="{A0EBA2F3-452E-4C6D-DD1A-CC113765088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421773" y="1123931"/>
              <a:ext cx="5735792" cy="4302481"/>
            </a:xfrm>
            <a:prstGeom prst="rect">
              <a:avLst/>
            </a:prstGeom>
          </p:spPr>
        </p:pic>
        <p:sp>
          <p:nvSpPr>
            <p:cNvPr id="17" name="TextBox 16">
              <a:extLst>
                <a:ext uri="{FF2B5EF4-FFF2-40B4-BE49-F238E27FC236}">
                  <a16:creationId xmlns:a16="http://schemas.microsoft.com/office/drawing/2014/main" id="{3BEFABB6-0F62-DC80-EA0C-4B352B52C044}"/>
                </a:ext>
              </a:extLst>
            </p:cNvPr>
            <p:cNvSpPr txBox="1"/>
            <p:nvPr/>
          </p:nvSpPr>
          <p:spPr>
            <a:xfrm>
              <a:off x="5670987" y="5218011"/>
              <a:ext cx="2486578" cy="246221"/>
            </a:xfrm>
            <a:prstGeom prst="rect">
              <a:avLst/>
            </a:prstGeom>
            <a:noFill/>
          </p:spPr>
          <p:txBody>
            <a:bodyPr wrap="none" rtlCol="0">
              <a:spAutoFit/>
            </a:bodyPr>
            <a:lstStyle/>
            <a:p>
              <a:r>
                <a:rPr lang="en-GB" sz="1000" dirty="0"/>
                <a:t>© Public Domain from Wikimedia Commons</a:t>
              </a:r>
            </a:p>
          </p:txBody>
        </p:sp>
        <p:sp>
          <p:nvSpPr>
            <p:cNvPr id="8" name="Rectangle 7">
              <a:extLst>
                <a:ext uri="{FF2B5EF4-FFF2-40B4-BE49-F238E27FC236}">
                  <a16:creationId xmlns:a16="http://schemas.microsoft.com/office/drawing/2014/main" id="{C55A6E82-E082-1346-634A-D69920C9DA3F}"/>
                </a:ext>
              </a:extLst>
            </p:cNvPr>
            <p:cNvSpPr/>
            <p:nvPr/>
          </p:nvSpPr>
          <p:spPr>
            <a:xfrm>
              <a:off x="2421773" y="1123931"/>
              <a:ext cx="5735792" cy="4302481"/>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4" name="wembley stadium">
            <a:extLst>
              <a:ext uri="{FF2B5EF4-FFF2-40B4-BE49-F238E27FC236}">
                <a16:creationId xmlns:a16="http://schemas.microsoft.com/office/drawing/2014/main" id="{E167FFE5-9406-E4CD-67DA-4D0447D2BDF9}"/>
              </a:ext>
            </a:extLst>
          </p:cNvPr>
          <p:cNvGrpSpPr/>
          <p:nvPr/>
        </p:nvGrpSpPr>
        <p:grpSpPr>
          <a:xfrm>
            <a:off x="7059706" y="3213847"/>
            <a:ext cx="4230594" cy="981635"/>
            <a:chOff x="7059706" y="3213847"/>
            <a:chExt cx="4230594" cy="981635"/>
          </a:xfrm>
        </p:grpSpPr>
        <p:sp>
          <p:nvSpPr>
            <p:cNvPr id="11" name="TextBox 10">
              <a:extLst>
                <a:ext uri="{FF2B5EF4-FFF2-40B4-BE49-F238E27FC236}">
                  <a16:creationId xmlns:a16="http://schemas.microsoft.com/office/drawing/2014/main" id="{055CCBA6-EA62-BCBC-9937-C2CF2CFC7980}"/>
                </a:ext>
              </a:extLst>
            </p:cNvPr>
            <p:cNvSpPr txBox="1"/>
            <p:nvPr/>
          </p:nvSpPr>
          <p:spPr>
            <a:xfrm>
              <a:off x="7234518" y="3429000"/>
              <a:ext cx="4055782" cy="523220"/>
            </a:xfrm>
            <a:prstGeom prst="rect">
              <a:avLst/>
            </a:prstGeom>
            <a:noFill/>
          </p:spPr>
          <p:txBody>
            <a:bodyPr wrap="square" rtlCol="0">
              <a:spAutoFit/>
            </a:bodyPr>
            <a:lstStyle/>
            <a:p>
              <a:r>
                <a:rPr lang="en-US" sz="2800" dirty="0">
                  <a:latin typeface="Linkpen 17a Print" panose="03050602060000000000" pitchFamily="66" charset="77"/>
                </a:rPr>
                <a:t>Wembley Stadium</a:t>
              </a:r>
            </a:p>
          </p:txBody>
        </p:sp>
        <p:sp>
          <p:nvSpPr>
            <p:cNvPr id="13" name="Rectangle 12">
              <a:extLst>
                <a:ext uri="{FF2B5EF4-FFF2-40B4-BE49-F238E27FC236}">
                  <a16:creationId xmlns:a16="http://schemas.microsoft.com/office/drawing/2014/main" id="{2C28CB23-5A6A-81F7-B226-EC7E1DF15A3E}"/>
                </a:ext>
              </a:extLst>
            </p:cNvPr>
            <p:cNvSpPr/>
            <p:nvPr/>
          </p:nvSpPr>
          <p:spPr>
            <a:xfrm>
              <a:off x="7059706" y="3213847"/>
              <a:ext cx="4128247" cy="981635"/>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1" name="end text">
            <a:extLst>
              <a:ext uri="{FF2B5EF4-FFF2-40B4-BE49-F238E27FC236}">
                <a16:creationId xmlns:a16="http://schemas.microsoft.com/office/drawing/2014/main" id="{435C09E6-50D2-C730-A1DC-BAA122AEEC82}"/>
              </a:ext>
            </a:extLst>
          </p:cNvPr>
          <p:cNvSpPr txBox="1"/>
          <p:nvPr/>
        </p:nvSpPr>
        <p:spPr>
          <a:xfrm>
            <a:off x="825246" y="1197179"/>
            <a:ext cx="10465054" cy="4131900"/>
          </a:xfrm>
          <a:prstGeom prst="rect">
            <a:avLst/>
          </a:prstGeom>
          <a:noFill/>
        </p:spPr>
        <p:txBody>
          <a:bodyPr wrap="square" rtlCol="0">
            <a:spAutoFit/>
          </a:bodyPr>
          <a:lstStyle/>
          <a:p>
            <a:pPr algn="ctr">
              <a:lnSpc>
                <a:spcPct val="150000"/>
              </a:lnSpc>
            </a:pPr>
            <a:r>
              <a:rPr lang="en-GB" sz="6000" dirty="0">
                <a:latin typeface="Linkpen 17a Print" panose="03050602060000000000" pitchFamily="66" charset="77"/>
              </a:rPr>
              <a:t>All of them were built using steel from Middlesbrough.</a:t>
            </a:r>
          </a:p>
        </p:txBody>
      </p:sp>
      <p:grpSp>
        <p:nvGrpSpPr>
          <p:cNvPr id="24" name="sydney bridge photo">
            <a:extLst>
              <a:ext uri="{FF2B5EF4-FFF2-40B4-BE49-F238E27FC236}">
                <a16:creationId xmlns:a16="http://schemas.microsoft.com/office/drawing/2014/main" id="{A5C79393-3E09-33C8-60EE-0780EE270787}"/>
              </a:ext>
            </a:extLst>
          </p:cNvPr>
          <p:cNvGrpSpPr/>
          <p:nvPr/>
        </p:nvGrpSpPr>
        <p:grpSpPr>
          <a:xfrm>
            <a:off x="859126" y="1827873"/>
            <a:ext cx="6375392" cy="4248693"/>
            <a:chOff x="705273" y="1186049"/>
            <a:chExt cx="7226577" cy="4815940"/>
          </a:xfrm>
        </p:grpSpPr>
        <p:pic>
          <p:nvPicPr>
            <p:cNvPr id="18" name="Picture 17" descr="Sydney Harbour Bridge over water with city in the background&#10;&#10;Description automatically generated">
              <a:extLst>
                <a:ext uri="{FF2B5EF4-FFF2-40B4-BE49-F238E27FC236}">
                  <a16:creationId xmlns:a16="http://schemas.microsoft.com/office/drawing/2014/main" id="{218B9187-16B9-718E-D78B-7DAECDD6BC90}"/>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05273" y="1186049"/>
              <a:ext cx="7226577" cy="4815940"/>
            </a:xfrm>
            <a:prstGeom prst="rect">
              <a:avLst/>
            </a:prstGeom>
          </p:spPr>
        </p:pic>
        <p:sp>
          <p:nvSpPr>
            <p:cNvPr id="22" name="TextBox 21">
              <a:extLst>
                <a:ext uri="{FF2B5EF4-FFF2-40B4-BE49-F238E27FC236}">
                  <a16:creationId xmlns:a16="http://schemas.microsoft.com/office/drawing/2014/main" id="{F7C98D1B-53DD-8BBE-5B13-A551CAD1FE1C}"/>
                </a:ext>
              </a:extLst>
            </p:cNvPr>
            <p:cNvSpPr txBox="1"/>
            <p:nvPr/>
          </p:nvSpPr>
          <p:spPr>
            <a:xfrm>
              <a:off x="4847045" y="5658610"/>
              <a:ext cx="2749472" cy="246221"/>
            </a:xfrm>
            <a:prstGeom prst="rect">
              <a:avLst/>
            </a:prstGeom>
            <a:noFill/>
          </p:spPr>
          <p:txBody>
            <a:bodyPr wrap="none" rtlCol="0">
              <a:spAutoFit/>
            </a:bodyPr>
            <a:lstStyle/>
            <a:p>
              <a:r>
                <a:rPr lang="en-GB" sz="1000" dirty="0">
                  <a:solidFill>
                    <a:schemeClr val="bg1"/>
                  </a:solidFill>
                  <a:latin typeface="Nunito" panose="02000503000000000000" pitchFamily="2" charset="77"/>
                </a:rPr>
                <a:t>© Public Domain from Wikimedia Commons</a:t>
              </a:r>
            </a:p>
          </p:txBody>
        </p:sp>
        <p:sp>
          <p:nvSpPr>
            <p:cNvPr id="23" name="Rectangle 22">
              <a:extLst>
                <a:ext uri="{FF2B5EF4-FFF2-40B4-BE49-F238E27FC236}">
                  <a16:creationId xmlns:a16="http://schemas.microsoft.com/office/drawing/2014/main" id="{DC4A9F20-7A5A-FBC4-94B2-F705D1F4A77F}"/>
                </a:ext>
              </a:extLst>
            </p:cNvPr>
            <p:cNvSpPr/>
            <p:nvPr/>
          </p:nvSpPr>
          <p:spPr>
            <a:xfrm>
              <a:off x="705273" y="1186049"/>
              <a:ext cx="7226577" cy="4815940"/>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28" name="sydney harbour">
            <a:extLst>
              <a:ext uri="{FF2B5EF4-FFF2-40B4-BE49-F238E27FC236}">
                <a16:creationId xmlns:a16="http://schemas.microsoft.com/office/drawing/2014/main" id="{9EA470A5-5335-0DCB-DE53-9A56E3BFE73B}"/>
              </a:ext>
            </a:extLst>
          </p:cNvPr>
          <p:cNvGrpSpPr/>
          <p:nvPr/>
        </p:nvGrpSpPr>
        <p:grpSpPr>
          <a:xfrm>
            <a:off x="7412021" y="2988594"/>
            <a:ext cx="4128247" cy="2043713"/>
            <a:chOff x="7201934" y="4970090"/>
            <a:chExt cx="4128247" cy="1469421"/>
          </a:xfrm>
        </p:grpSpPr>
        <p:sp>
          <p:nvSpPr>
            <p:cNvPr id="26" name="TextBox 25">
              <a:extLst>
                <a:ext uri="{FF2B5EF4-FFF2-40B4-BE49-F238E27FC236}">
                  <a16:creationId xmlns:a16="http://schemas.microsoft.com/office/drawing/2014/main" id="{2734E856-98AB-3CC2-289A-435144B37754}"/>
                </a:ext>
              </a:extLst>
            </p:cNvPr>
            <p:cNvSpPr txBox="1"/>
            <p:nvPr/>
          </p:nvSpPr>
          <p:spPr>
            <a:xfrm>
              <a:off x="7439221" y="5181595"/>
              <a:ext cx="3713457" cy="957080"/>
            </a:xfrm>
            <a:prstGeom prst="rect">
              <a:avLst/>
            </a:prstGeom>
            <a:noFill/>
          </p:spPr>
          <p:txBody>
            <a:bodyPr wrap="square" rtlCol="0">
              <a:spAutoFit/>
            </a:bodyPr>
            <a:lstStyle/>
            <a:p>
              <a:pPr algn="ctr">
                <a:lnSpc>
                  <a:spcPct val="150000"/>
                </a:lnSpc>
              </a:pPr>
              <a:r>
                <a:rPr lang="en-US" sz="2800" dirty="0">
                  <a:latin typeface="Linkpen 17a Print" panose="03050602060000000000" pitchFamily="66" charset="77"/>
                </a:rPr>
                <a:t>Sydney </a:t>
              </a:r>
              <a:r>
                <a:rPr lang="en-US" sz="2800" dirty="0" err="1">
                  <a:latin typeface="Linkpen 17a Print" panose="03050602060000000000" pitchFamily="66" charset="77"/>
                </a:rPr>
                <a:t>Harbour</a:t>
              </a:r>
              <a:endParaRPr lang="en-US" sz="2800" dirty="0">
                <a:latin typeface="Linkpen 17a Print" panose="03050602060000000000" pitchFamily="66" charset="77"/>
              </a:endParaRPr>
            </a:p>
            <a:p>
              <a:pPr algn="ctr">
                <a:lnSpc>
                  <a:spcPct val="150000"/>
                </a:lnSpc>
              </a:pPr>
              <a:r>
                <a:rPr lang="en-US" sz="2800" dirty="0">
                  <a:latin typeface="Linkpen 17a Print" panose="03050602060000000000" pitchFamily="66" charset="77"/>
                </a:rPr>
                <a:t>Bridge</a:t>
              </a:r>
            </a:p>
          </p:txBody>
        </p:sp>
        <p:sp>
          <p:nvSpPr>
            <p:cNvPr id="27" name="Rectangle 26">
              <a:extLst>
                <a:ext uri="{FF2B5EF4-FFF2-40B4-BE49-F238E27FC236}">
                  <a16:creationId xmlns:a16="http://schemas.microsoft.com/office/drawing/2014/main" id="{F16BD93E-D81C-0FA9-0271-89B18C20CA76}"/>
                </a:ext>
              </a:extLst>
            </p:cNvPr>
            <p:cNvSpPr/>
            <p:nvPr/>
          </p:nvSpPr>
          <p:spPr>
            <a:xfrm>
              <a:off x="7201934" y="4970090"/>
              <a:ext cx="4128247" cy="1469421"/>
            </a:xfrm>
            <a:prstGeom prst="rect">
              <a:avLst/>
            </a:prstGeom>
            <a:noFill/>
            <a:ln w="28575"/>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4" name="Picture 3">
            <a:extLst>
              <a:ext uri="{FF2B5EF4-FFF2-40B4-BE49-F238E27FC236}">
                <a16:creationId xmlns:a16="http://schemas.microsoft.com/office/drawing/2014/main" id="{0BE574F9-1C4B-27C3-7121-E5CD48F90BFC}"/>
              </a:ext>
            </a:extLst>
          </p:cNvPr>
          <p:cNvPicPr>
            <a:picLocks noChangeAspect="1"/>
          </p:cNvPicPr>
          <p:nvPr/>
        </p:nvPicPr>
        <p:blipFill>
          <a:blip r:embed="rId5"/>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3444825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500"/>
                                        <p:tgtEl>
                                          <p:spTgt spid="9"/>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xit" presetSubtype="0" fill="hold" nodeType="clickEffect">
                                  <p:stCondLst>
                                    <p:cond delay="0"/>
                                  </p:stCondLst>
                                  <p:childTnLst>
                                    <p:animEffect transition="out" filter="fade">
                                      <p:cBhvr>
                                        <p:cTn id="20" dur="500"/>
                                        <p:tgtEl>
                                          <p:spTgt spid="9"/>
                                        </p:tgtEl>
                                      </p:cBhvr>
                                    </p:animEffect>
                                    <p:set>
                                      <p:cBhvr>
                                        <p:cTn id="21" dur="1" fill="hold">
                                          <p:stCondLst>
                                            <p:cond delay="499"/>
                                          </p:stCondLst>
                                        </p:cTn>
                                        <p:tgtEl>
                                          <p:spTgt spid="9"/>
                                        </p:tgtEl>
                                        <p:attrNameLst>
                                          <p:attrName>style.visibility</p:attrName>
                                        </p:attrNameLst>
                                      </p:cBhvr>
                                      <p:to>
                                        <p:strVal val="hidden"/>
                                      </p:to>
                                    </p:set>
                                  </p:childTnLst>
                                </p:cTn>
                              </p:par>
                              <p:par>
                                <p:cTn id="22" presetID="10" presetClass="exit" presetSubtype="0" fill="hold" nodeType="withEffect">
                                  <p:stCondLst>
                                    <p:cond delay="0"/>
                                  </p:stCondLst>
                                  <p:childTnLst>
                                    <p:animEffect transition="out" filter="fade">
                                      <p:cBhvr>
                                        <p:cTn id="23" dur="500"/>
                                        <p:tgtEl>
                                          <p:spTgt spid="14"/>
                                        </p:tgtEl>
                                      </p:cBhvr>
                                    </p:animEffect>
                                    <p:set>
                                      <p:cBhvr>
                                        <p:cTn id="24" dur="1" fill="hold">
                                          <p:stCondLst>
                                            <p:cond delay="499"/>
                                          </p:stCondLst>
                                        </p:cTn>
                                        <p:tgtEl>
                                          <p:spTgt spid="14"/>
                                        </p:tgtEl>
                                        <p:attrNameLst>
                                          <p:attrName>style.visibility</p:attrName>
                                        </p:attrNameLst>
                                      </p:cBhvr>
                                      <p:to>
                                        <p:strVal val="hidden"/>
                                      </p:to>
                                    </p:se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xit" presetSubtype="0" fill="hold" nodeType="clickEffect">
                                  <p:stCondLst>
                                    <p:cond delay="0"/>
                                  </p:stCondLst>
                                  <p:childTnLst>
                                    <p:animEffect transition="out" filter="fade">
                                      <p:cBhvr>
                                        <p:cTn id="37" dur="500"/>
                                        <p:tgtEl>
                                          <p:spTgt spid="24"/>
                                        </p:tgtEl>
                                      </p:cBhvr>
                                    </p:animEffect>
                                    <p:set>
                                      <p:cBhvr>
                                        <p:cTn id="38" dur="1" fill="hold">
                                          <p:stCondLst>
                                            <p:cond delay="499"/>
                                          </p:stCondLst>
                                        </p:cTn>
                                        <p:tgtEl>
                                          <p:spTgt spid="24"/>
                                        </p:tgtEl>
                                        <p:attrNameLst>
                                          <p:attrName>style.visibility</p:attrName>
                                        </p:attrNameLst>
                                      </p:cBhvr>
                                      <p:to>
                                        <p:strVal val="hidden"/>
                                      </p:to>
                                    </p:set>
                                  </p:childTnLst>
                                </p:cTn>
                              </p:par>
                              <p:par>
                                <p:cTn id="39" presetID="10" presetClass="exit" presetSubtype="0" fill="hold" nodeType="withEffect">
                                  <p:stCondLst>
                                    <p:cond delay="0"/>
                                  </p:stCondLst>
                                  <p:childTnLst>
                                    <p:animEffect transition="out" filter="fade">
                                      <p:cBhvr>
                                        <p:cTn id="40" dur="500"/>
                                        <p:tgtEl>
                                          <p:spTgt spid="28"/>
                                        </p:tgtEl>
                                      </p:cBhvr>
                                    </p:animEffect>
                                    <p:set>
                                      <p:cBhvr>
                                        <p:cTn id="41" dur="1" fill="hold">
                                          <p:stCondLst>
                                            <p:cond delay="499"/>
                                          </p:stCondLst>
                                        </p:cTn>
                                        <p:tgtEl>
                                          <p:spTgt spid="28"/>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2"/>
                                        </p:tgtEl>
                                      </p:cBhvr>
                                    </p:animEffect>
                                    <p:set>
                                      <p:cBhvr>
                                        <p:cTn id="44" dur="1" fill="hold">
                                          <p:stCondLst>
                                            <p:cond delay="499"/>
                                          </p:stCondLst>
                                        </p:cTn>
                                        <p:tgtEl>
                                          <p:spTgt spid="2"/>
                                        </p:tgtEl>
                                        <p:attrNameLst>
                                          <p:attrName>style.visibility</p:attrName>
                                        </p:attrNameLst>
                                      </p:cBhvr>
                                      <p:to>
                                        <p:strVal val="hidden"/>
                                      </p:to>
                                    </p:set>
                                  </p:childTnLst>
                                </p:cTn>
                              </p:par>
                            </p:childTnLst>
                          </p:cTn>
                        </p:par>
                        <p:par>
                          <p:cTn id="45" fill="hold">
                            <p:stCondLst>
                              <p:cond delay="5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2" grpId="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026E6272-B68E-8B40-626B-5A2A4B0AA2C4}"/>
              </a:ext>
            </a:extLst>
          </p:cNvPr>
          <p:cNvSpPr txBox="1"/>
          <p:nvPr/>
        </p:nvSpPr>
        <p:spPr>
          <a:xfrm>
            <a:off x="1556765" y="1148082"/>
            <a:ext cx="9267655" cy="3416320"/>
          </a:xfrm>
          <a:prstGeom prst="rect">
            <a:avLst/>
          </a:prstGeom>
          <a:noFill/>
        </p:spPr>
        <p:txBody>
          <a:bodyPr wrap="square" rtlCol="0">
            <a:spAutoFit/>
          </a:bodyPr>
          <a:lstStyle/>
          <a:p>
            <a:pPr algn="ctr"/>
            <a:r>
              <a:rPr lang="en-GB" sz="5400" dirty="0">
                <a:solidFill>
                  <a:schemeClr val="bg1"/>
                </a:solidFill>
                <a:latin typeface="KG Red Hands" panose="02000505000000020004" pitchFamily="2" charset="0"/>
              </a:rPr>
              <a:t>How does this make you feel about living in Middlesbrough, the </a:t>
            </a:r>
            <a:r>
              <a:rPr lang="en-GB" sz="5400" dirty="0" err="1">
                <a:solidFill>
                  <a:schemeClr val="bg1"/>
                </a:solidFill>
                <a:latin typeface="KG Red Hands" panose="02000505000000020004" pitchFamily="2" charset="0"/>
              </a:rPr>
              <a:t>Ironopolis</a:t>
            </a:r>
            <a:r>
              <a:rPr lang="en-GB" sz="5400" dirty="0">
                <a:solidFill>
                  <a:schemeClr val="bg1"/>
                </a:solidFill>
                <a:latin typeface="KG Red Hands" panose="02000505000000020004" pitchFamily="2" charset="0"/>
              </a:rPr>
              <a:t>?</a:t>
            </a:r>
          </a:p>
        </p:txBody>
      </p:sp>
      <p:pic>
        <p:nvPicPr>
          <p:cNvPr id="4" name="Picture 3">
            <a:extLst>
              <a:ext uri="{FF2B5EF4-FFF2-40B4-BE49-F238E27FC236}">
                <a16:creationId xmlns:a16="http://schemas.microsoft.com/office/drawing/2014/main" id="{65F6AEE7-02A8-CA79-1023-C65F232FBCFC}"/>
              </a:ext>
            </a:extLst>
          </p:cNvPr>
          <p:cNvPicPr>
            <a:picLocks noChangeAspect="1"/>
          </p:cNvPicPr>
          <p:nvPr/>
        </p:nvPicPr>
        <p:blipFill>
          <a:blip r:embed="rId3"/>
          <a:stretch>
            <a:fillRect/>
          </a:stretch>
        </p:blipFill>
        <p:spPr>
          <a:xfrm>
            <a:off x="10363200" y="5575300"/>
            <a:ext cx="1828800" cy="1282700"/>
          </a:xfrm>
          <a:prstGeom prst="rect">
            <a:avLst/>
          </a:prstGeom>
        </p:spPr>
      </p:pic>
    </p:spTree>
    <p:extLst>
      <p:ext uri="{BB962C8B-B14F-4D97-AF65-F5344CB8AC3E}">
        <p14:creationId xmlns:p14="http://schemas.microsoft.com/office/powerpoint/2010/main" val="28011579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322</TotalTime>
  <Words>352</Words>
  <Application>Microsoft Macintosh PowerPoint</Application>
  <PresentationFormat>Widescreen</PresentationFormat>
  <Paragraphs>31</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Linkpen 17a Print</vt:lpstr>
      <vt:lpstr>Calibri Light</vt:lpstr>
      <vt:lpstr>Superclarendon Rg</vt:lpstr>
      <vt:lpstr>Arial</vt:lpstr>
      <vt:lpstr>Nunito</vt:lpstr>
      <vt:lpstr>KG Red Hands</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Phil Stronge</dc:creator>
  <cp:lastModifiedBy>Christina Loftus</cp:lastModifiedBy>
  <cp:revision>31</cp:revision>
  <dcterms:created xsi:type="dcterms:W3CDTF">2023-08-16T14:47:20Z</dcterms:created>
  <dcterms:modified xsi:type="dcterms:W3CDTF">2024-01-04T09:50:06Z</dcterms:modified>
</cp:coreProperties>
</file>