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2"/>
  </p:notesMasterIdLst>
  <p:sldIdLst>
    <p:sldId id="256" r:id="rId2"/>
    <p:sldId id="257" r:id="rId3"/>
    <p:sldId id="258" r:id="rId4"/>
    <p:sldId id="259" r:id="rId5"/>
    <p:sldId id="261" r:id="rId6"/>
    <p:sldId id="262" r:id="rId7"/>
    <p:sldId id="263" r:id="rId8"/>
    <p:sldId id="264" r:id="rId9"/>
    <p:sldId id="265" r:id="rId10"/>
    <p:sldId id="266" r:id="rId11"/>
  </p:sldIdLst>
  <p:sldSz cx="12192000" cy="6858000"/>
  <p:notesSz cx="6858000" cy="9144000"/>
  <p:embeddedFontLst>
    <p:embeddedFont>
      <p:font typeface="Calibri" panose="020F0502020204030204" pitchFamily="34" charset="0"/>
      <p:regular r:id="rId13"/>
      <p:bold r:id="rId14"/>
      <p:italic r:id="rId15"/>
      <p:boldItalic r:id="rId16"/>
    </p:embeddedFont>
    <p:embeddedFont>
      <p:font typeface="Calibri Light" panose="020F0302020204030204" pitchFamily="34" charset="0"/>
      <p:regular r:id="rId17"/>
      <p:italic r:id="rId18"/>
    </p:embeddedFont>
    <p:embeddedFont>
      <p:font typeface="Noto Sans" panose="020B0502040504020204" pitchFamily="34" charset="0"/>
      <p:regular r:id="rId19"/>
      <p:bold r:id="rId20"/>
      <p:italic r:id="rId21"/>
      <p:boldItalic r:id="rId22"/>
    </p:embeddedFont>
    <p:embeddedFont>
      <p:font typeface="Nunito" panose="00000500000000000000" pitchFamily="2" charset="0"/>
      <p:regular r:id="rId23"/>
      <p:bold r:id="rId24"/>
      <p:italic r:id="rId25"/>
      <p:boldItalic r:id="rId2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CCBE"/>
    <a:srgbClr val="B8B298"/>
    <a:srgbClr val="F1ECC7"/>
    <a:srgbClr val="F49520"/>
    <a:srgbClr val="EC5E4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082"/>
    <p:restoredTop sz="96327"/>
  </p:normalViewPr>
  <p:slideViewPr>
    <p:cSldViewPr snapToGrid="0">
      <p:cViewPr varScale="1">
        <p:scale>
          <a:sx n="107" d="100"/>
          <a:sy n="107" d="100"/>
        </p:scale>
        <p:origin x="114" y="25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font" Target="fonts/font14.fntdata"/><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2.fntdata"/><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09C1E0-20E5-2949-B7E3-64EC2D590F01}" type="datetimeFigureOut">
              <a:rPr lang="en-US" smtClean="0"/>
              <a:t>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281816-706D-EF41-AAC8-FAF736BD3914}" type="slidenum">
              <a:rPr lang="en-US" smtClean="0"/>
              <a:t>‹#›</a:t>
            </a:fld>
            <a:endParaRPr lang="en-US"/>
          </a:p>
        </p:txBody>
      </p:sp>
    </p:spTree>
    <p:extLst>
      <p:ext uri="{BB962C8B-B14F-4D97-AF65-F5344CB8AC3E}">
        <p14:creationId xmlns:p14="http://schemas.microsoft.com/office/powerpoint/2010/main" val="37721635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281816-706D-EF41-AAC8-FAF736BD3914}" type="slidenum">
              <a:rPr lang="en-US" smtClean="0"/>
              <a:t>1</a:t>
            </a:fld>
            <a:endParaRPr lang="en-US"/>
          </a:p>
        </p:txBody>
      </p:sp>
    </p:spTree>
    <p:extLst>
      <p:ext uri="{BB962C8B-B14F-4D97-AF65-F5344CB8AC3E}">
        <p14:creationId xmlns:p14="http://schemas.microsoft.com/office/powerpoint/2010/main" val="1073302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281816-706D-EF41-AAC8-FAF736BD3914}" type="slidenum">
              <a:rPr lang="en-US" smtClean="0"/>
              <a:t>10</a:t>
            </a:fld>
            <a:endParaRPr lang="en-US"/>
          </a:p>
        </p:txBody>
      </p:sp>
    </p:spTree>
    <p:extLst>
      <p:ext uri="{BB962C8B-B14F-4D97-AF65-F5344CB8AC3E}">
        <p14:creationId xmlns:p14="http://schemas.microsoft.com/office/powerpoint/2010/main" val="28782259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281816-706D-EF41-AAC8-FAF736BD3914}" type="slidenum">
              <a:rPr lang="en-US" smtClean="0"/>
              <a:t>2</a:t>
            </a:fld>
            <a:endParaRPr lang="en-US"/>
          </a:p>
        </p:txBody>
      </p:sp>
    </p:spTree>
    <p:extLst>
      <p:ext uri="{BB962C8B-B14F-4D97-AF65-F5344CB8AC3E}">
        <p14:creationId xmlns:p14="http://schemas.microsoft.com/office/powerpoint/2010/main" val="1228972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281816-706D-EF41-AAC8-FAF736BD3914}" type="slidenum">
              <a:rPr lang="en-US" smtClean="0"/>
              <a:t>3</a:t>
            </a:fld>
            <a:endParaRPr lang="en-US"/>
          </a:p>
        </p:txBody>
      </p:sp>
    </p:spTree>
    <p:extLst>
      <p:ext uri="{BB962C8B-B14F-4D97-AF65-F5344CB8AC3E}">
        <p14:creationId xmlns:p14="http://schemas.microsoft.com/office/powerpoint/2010/main" val="31719686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281816-706D-EF41-AAC8-FAF736BD3914}" type="slidenum">
              <a:rPr lang="en-US" smtClean="0"/>
              <a:t>4</a:t>
            </a:fld>
            <a:endParaRPr lang="en-US"/>
          </a:p>
        </p:txBody>
      </p:sp>
    </p:spTree>
    <p:extLst>
      <p:ext uri="{BB962C8B-B14F-4D97-AF65-F5344CB8AC3E}">
        <p14:creationId xmlns:p14="http://schemas.microsoft.com/office/powerpoint/2010/main" val="3117215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281816-706D-EF41-AAC8-FAF736BD3914}" type="slidenum">
              <a:rPr lang="en-US" smtClean="0"/>
              <a:t>5</a:t>
            </a:fld>
            <a:endParaRPr lang="en-US"/>
          </a:p>
        </p:txBody>
      </p:sp>
    </p:spTree>
    <p:extLst>
      <p:ext uri="{BB962C8B-B14F-4D97-AF65-F5344CB8AC3E}">
        <p14:creationId xmlns:p14="http://schemas.microsoft.com/office/powerpoint/2010/main" val="2541819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281816-706D-EF41-AAC8-FAF736BD3914}" type="slidenum">
              <a:rPr lang="en-US" smtClean="0"/>
              <a:t>6</a:t>
            </a:fld>
            <a:endParaRPr lang="en-US"/>
          </a:p>
        </p:txBody>
      </p:sp>
    </p:spTree>
    <p:extLst>
      <p:ext uri="{BB962C8B-B14F-4D97-AF65-F5344CB8AC3E}">
        <p14:creationId xmlns:p14="http://schemas.microsoft.com/office/powerpoint/2010/main" val="39329667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281816-706D-EF41-AAC8-FAF736BD3914}" type="slidenum">
              <a:rPr lang="en-US" smtClean="0"/>
              <a:t>7</a:t>
            </a:fld>
            <a:endParaRPr lang="en-US"/>
          </a:p>
        </p:txBody>
      </p:sp>
    </p:spTree>
    <p:extLst>
      <p:ext uri="{BB962C8B-B14F-4D97-AF65-F5344CB8AC3E}">
        <p14:creationId xmlns:p14="http://schemas.microsoft.com/office/powerpoint/2010/main" val="3755335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281816-706D-EF41-AAC8-FAF736BD3914}" type="slidenum">
              <a:rPr lang="en-US" smtClean="0"/>
              <a:t>8</a:t>
            </a:fld>
            <a:endParaRPr lang="en-US"/>
          </a:p>
        </p:txBody>
      </p:sp>
    </p:spTree>
    <p:extLst>
      <p:ext uri="{BB962C8B-B14F-4D97-AF65-F5344CB8AC3E}">
        <p14:creationId xmlns:p14="http://schemas.microsoft.com/office/powerpoint/2010/main" val="22055374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281816-706D-EF41-AAC8-FAF736BD3914}" type="slidenum">
              <a:rPr lang="en-US" smtClean="0"/>
              <a:t>9</a:t>
            </a:fld>
            <a:endParaRPr lang="en-US"/>
          </a:p>
        </p:txBody>
      </p:sp>
    </p:spTree>
    <p:extLst>
      <p:ext uri="{BB962C8B-B14F-4D97-AF65-F5344CB8AC3E}">
        <p14:creationId xmlns:p14="http://schemas.microsoft.com/office/powerpoint/2010/main" val="5836150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6.pn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FC89E5-15EE-2860-E33C-668C3C0856DE}"/>
              </a:ext>
            </a:extLst>
          </p:cNvPr>
          <p:cNvSpPr>
            <a:spLocks noGrp="1"/>
          </p:cNvSpPr>
          <p:nvPr>
            <p:ph type="ctrTitle"/>
          </p:nvPr>
        </p:nvSpPr>
        <p:spPr>
          <a:xfrm>
            <a:off x="1524000" y="-2649545"/>
            <a:ext cx="9144000" cy="2387600"/>
          </a:xfrm>
        </p:spPr>
        <p:txBody>
          <a:bodyPr/>
          <a:lstStyle/>
          <a:p>
            <a:r>
              <a:rPr lang="en-US" dirty="0"/>
              <a:t>Cleveland Ironstone</a:t>
            </a:r>
          </a:p>
        </p:txBody>
      </p:sp>
      <p:pic>
        <p:nvPicPr>
          <p:cNvPr id="4" name="Picture 3" descr="A fire inside a brick furnace with a roaring fire">
            <a:extLst>
              <a:ext uri="{FF2B5EF4-FFF2-40B4-BE49-F238E27FC236}">
                <a16:creationId xmlns:a16="http://schemas.microsoft.com/office/drawing/2014/main" id="{2EDFEF15-FF50-F946-B381-22271D8CE58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1441"/>
            <a:ext cx="12191999" cy="6856559"/>
          </a:xfrm>
          <a:prstGeom prst="rect">
            <a:avLst/>
          </a:prstGeom>
        </p:spPr>
      </p:pic>
      <p:pic>
        <p:nvPicPr>
          <p:cNvPr id="9" name="Picture 8" descr="Title that says &quot;Cleveland Ironstone&quot;">
            <a:extLst>
              <a:ext uri="{FF2B5EF4-FFF2-40B4-BE49-F238E27FC236}">
                <a16:creationId xmlns:a16="http://schemas.microsoft.com/office/drawing/2014/main" id="{010DC867-87C8-E427-DD50-9C1E5568531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1550504"/>
            <a:ext cx="12191999" cy="3448880"/>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a:srcRect l="85357" t="80176"/>
          <a:stretch/>
        </p:blipFill>
        <p:spPr>
          <a:xfrm>
            <a:off x="10406743" y="5497286"/>
            <a:ext cx="1785257" cy="1359271"/>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FBF0ADA-8ED9-5699-5BB2-FC4D7FAAC1D6}"/>
              </a:ext>
            </a:extLst>
          </p:cNvPr>
          <p:cNvSpPr>
            <a:spLocks noGrp="1"/>
          </p:cNvSpPr>
          <p:nvPr>
            <p:ph type="ctrTitle"/>
          </p:nvPr>
        </p:nvSpPr>
        <p:spPr>
          <a:xfrm>
            <a:off x="1524000" y="-2664152"/>
            <a:ext cx="9144000" cy="2387600"/>
          </a:xfrm>
        </p:spPr>
        <p:txBody>
          <a:bodyPr/>
          <a:lstStyle/>
          <a:p>
            <a:r>
              <a:rPr lang="en-US" dirty="0"/>
              <a:t>Steel industry</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720"/>
            <a:ext cx="12191997" cy="685655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13563" y="705169"/>
            <a:ext cx="3692022" cy="525720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steel industry led to the rapid growth of the population of Middlesbrough. In 1851, the population was 3,397 but by 1891 the population was more than 80,000. </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Many of these people came from Ireland, Scotland, Wales and  overseas to find work in the town.</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Before long, Middlesbrough was the iron smelting centre of the world.</a:t>
            </a:r>
          </a:p>
        </p:txBody>
      </p:sp>
      <p:grpSp>
        <p:nvGrpSpPr>
          <p:cNvPr id="3" name="Group 2" descr="A black and white photograph of 14 meningitis 19th century clothes, standing infant of a metal structure">
            <a:extLst>
              <a:ext uri="{FF2B5EF4-FFF2-40B4-BE49-F238E27FC236}">
                <a16:creationId xmlns:a16="http://schemas.microsoft.com/office/drawing/2014/main" id="{A4B5018F-2E80-2DB2-249F-E60C780025BD}"/>
              </a:ext>
            </a:extLst>
          </p:cNvPr>
          <p:cNvGrpSpPr/>
          <p:nvPr/>
        </p:nvGrpSpPr>
        <p:grpSpPr>
          <a:xfrm>
            <a:off x="4303132" y="846436"/>
            <a:ext cx="7338646" cy="4974675"/>
            <a:chOff x="3353809" y="2036436"/>
            <a:chExt cx="5222633" cy="3410741"/>
          </a:xfrm>
        </p:grpSpPr>
        <p:pic>
          <p:nvPicPr>
            <p:cNvPr id="6" name="Picture 5">
              <a:extLst>
                <a:ext uri="{FF2B5EF4-FFF2-40B4-BE49-F238E27FC236}">
                  <a16:creationId xmlns:a16="http://schemas.microsoft.com/office/drawing/2014/main" id="{EBF3B2D6-EB07-36A2-DBCF-9620D19E3B83}"/>
                </a:ext>
              </a:extLst>
            </p:cNvPr>
            <p:cNvPicPr>
              <a:picLocks noChangeAspect="1"/>
            </p:cNvPicPr>
            <p:nvPr/>
          </p:nvPicPr>
          <p:blipFill>
            <a:blip r:embed="rId4"/>
            <a:stretch>
              <a:fillRect/>
            </a:stretch>
          </p:blipFill>
          <p:spPr>
            <a:xfrm>
              <a:off x="3388272" y="2036436"/>
              <a:ext cx="5188170" cy="3410741"/>
            </a:xfrm>
            <a:prstGeom prst="rect">
              <a:avLst/>
            </a:prstGeom>
            <a:ln w="28575">
              <a:solidFill>
                <a:schemeClr val="tx1"/>
              </a:solidFill>
            </a:ln>
          </p:spPr>
        </p:pic>
        <p:sp>
          <p:nvSpPr>
            <p:cNvPr id="9" name="TextBox 8">
              <a:extLst>
                <a:ext uri="{FF2B5EF4-FFF2-40B4-BE49-F238E27FC236}">
                  <a16:creationId xmlns:a16="http://schemas.microsoft.com/office/drawing/2014/main" id="{29ADDA4E-D88B-1448-300F-65AFE9EB4D03}"/>
                </a:ext>
              </a:extLst>
            </p:cNvPr>
            <p:cNvSpPr txBox="1"/>
            <p:nvPr/>
          </p:nvSpPr>
          <p:spPr>
            <a:xfrm>
              <a:off x="3353809" y="5213313"/>
              <a:ext cx="2202847" cy="230832"/>
            </a:xfrm>
            <a:prstGeom prst="rect">
              <a:avLst/>
            </a:prstGeom>
            <a:noFill/>
          </p:spPr>
          <p:txBody>
            <a:bodyPr wrap="none" rtlCol="0">
              <a:spAutoFit/>
            </a:bodyPr>
            <a:lstStyle/>
            <a:p>
              <a:r>
                <a:rPr lang="en-GB" sz="900" dirty="0"/>
                <a:t>© Unknown Author - Wikimedia Commons</a:t>
              </a:r>
            </a:p>
          </p:txBody>
        </p:sp>
      </p:grpSp>
      <p:pic>
        <p:nvPicPr>
          <p:cNvPr id="2" name="Picture 1">
            <a:extLst>
              <a:ext uri="{FF2B5EF4-FFF2-40B4-BE49-F238E27FC236}">
                <a16:creationId xmlns:a16="http://schemas.microsoft.com/office/drawing/2014/main" id="{76EAF702-1144-7AA3-3289-ED9F674AB61C}"/>
              </a:ext>
              <a:ext uri="{C183D7F6-B498-43B3-948B-1728B52AA6E4}">
                <adec:decorative xmlns:adec="http://schemas.microsoft.com/office/drawing/2017/decorative" val="1"/>
              </a:ext>
            </a:extLst>
          </p:cNvPr>
          <p:cNvPicPr>
            <a:picLocks noChangeAspect="1"/>
          </p:cNvPicPr>
          <p:nvPr/>
        </p:nvPicPr>
        <p:blipFill rotWithShape="1">
          <a:blip r:embed="rId5"/>
          <a:srcRect l="85357" t="80176"/>
          <a:stretch/>
        </p:blipFill>
        <p:spPr>
          <a:xfrm>
            <a:off x="10406743" y="5497286"/>
            <a:ext cx="1785257" cy="1359271"/>
          </a:xfrm>
          <a:prstGeom prst="rect">
            <a:avLst/>
          </a:prstGeom>
        </p:spPr>
      </p:pic>
    </p:spTree>
    <p:extLst>
      <p:ext uri="{BB962C8B-B14F-4D97-AF65-F5344CB8AC3E}">
        <p14:creationId xmlns:p14="http://schemas.microsoft.com/office/powerpoint/2010/main" val="1367692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566242F-4821-72ED-3F1D-BD0EDA336741}"/>
              </a:ext>
            </a:extLst>
          </p:cNvPr>
          <p:cNvSpPr>
            <a:spLocks noGrp="1"/>
          </p:cNvSpPr>
          <p:nvPr>
            <p:ph type="ctrTitle"/>
          </p:nvPr>
        </p:nvSpPr>
        <p:spPr>
          <a:xfrm>
            <a:off x="1524000" y="-2870953"/>
            <a:ext cx="9144000" cy="2387600"/>
          </a:xfrm>
        </p:spPr>
        <p:txBody>
          <a:bodyPr/>
          <a:lstStyle/>
          <a:p>
            <a:r>
              <a:rPr lang="en-US" dirty="0"/>
              <a:t>Middlesbrough</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720"/>
            <a:ext cx="12191999" cy="6856559"/>
          </a:xfrm>
          <a:prstGeom prst="rect">
            <a:avLst/>
          </a:prstGeom>
        </p:spPr>
      </p:pic>
      <p:sp>
        <p:nvSpPr>
          <p:cNvPr id="3" name="TextBox 2">
            <a:extLst>
              <a:ext uri="{FF2B5EF4-FFF2-40B4-BE49-F238E27FC236}">
                <a16:creationId xmlns:a16="http://schemas.microsoft.com/office/drawing/2014/main" id="{5980A071-47BA-5CAD-F415-CB563853FB02}"/>
              </a:ext>
            </a:extLst>
          </p:cNvPr>
          <p:cNvSpPr txBox="1"/>
          <p:nvPr/>
        </p:nvSpPr>
        <p:spPr>
          <a:xfrm>
            <a:off x="435977" y="620164"/>
            <a:ext cx="2940909"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As Middlesbrough became accessible by rail and boat, the settlement experienced population growth.</a:t>
            </a:r>
          </a:p>
        </p:txBody>
      </p:sp>
      <p:sp>
        <p:nvSpPr>
          <p:cNvPr id="5" name="TextBox 4">
            <a:extLst>
              <a:ext uri="{FF2B5EF4-FFF2-40B4-BE49-F238E27FC236}">
                <a16:creationId xmlns:a16="http://schemas.microsoft.com/office/drawing/2014/main" id="{16AD139A-05CD-26FC-AFCF-E3ECDCFB99E5}"/>
              </a:ext>
            </a:extLst>
          </p:cNvPr>
          <p:cNvSpPr txBox="1"/>
          <p:nvPr/>
        </p:nvSpPr>
        <p:spPr>
          <a:xfrm>
            <a:off x="435976" y="3011012"/>
            <a:ext cx="2850921" cy="301621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Whilst this growth was impressive, it was nothing compared to the population increase caused by the discovery of a stone in the Cleveland Hills.</a:t>
            </a:r>
          </a:p>
        </p:txBody>
      </p:sp>
      <p:grpSp>
        <p:nvGrpSpPr>
          <p:cNvPr id="13" name="Group 12" descr="A photograph of blue skies with a green lands sprawling into the distance">
            <a:extLst>
              <a:ext uri="{FF2B5EF4-FFF2-40B4-BE49-F238E27FC236}">
                <a16:creationId xmlns:a16="http://schemas.microsoft.com/office/drawing/2014/main" id="{5594F40F-5B0C-7223-637F-F797B31AFE28}"/>
              </a:ext>
            </a:extLst>
          </p:cNvPr>
          <p:cNvGrpSpPr/>
          <p:nvPr/>
        </p:nvGrpSpPr>
        <p:grpSpPr>
          <a:xfrm>
            <a:off x="3388362" y="671014"/>
            <a:ext cx="8169953" cy="5390832"/>
            <a:chOff x="3388362" y="671014"/>
            <a:chExt cx="8169953" cy="5390832"/>
          </a:xfrm>
        </p:grpSpPr>
        <p:pic>
          <p:nvPicPr>
            <p:cNvPr id="11" name="Picture 10" descr="A green landscape with a hill and trees&#10;&#10;Description automatically generated with medium confidence">
              <a:extLst>
                <a:ext uri="{FF2B5EF4-FFF2-40B4-BE49-F238E27FC236}">
                  <a16:creationId xmlns:a16="http://schemas.microsoft.com/office/drawing/2014/main" id="{E35772B4-8C4C-FA6C-A572-456F5D96991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78351" y="671014"/>
              <a:ext cx="8079964" cy="5390832"/>
            </a:xfrm>
            <a:prstGeom prst="rect">
              <a:avLst/>
            </a:prstGeom>
            <a:ln w="28575">
              <a:solidFill>
                <a:schemeClr val="tx1"/>
              </a:solidFill>
            </a:ln>
          </p:spPr>
        </p:pic>
        <p:sp>
          <p:nvSpPr>
            <p:cNvPr id="12" name="TextBox 11">
              <a:extLst>
                <a:ext uri="{FF2B5EF4-FFF2-40B4-BE49-F238E27FC236}">
                  <a16:creationId xmlns:a16="http://schemas.microsoft.com/office/drawing/2014/main" id="{D0795F6B-9369-47F6-0369-F180739D510D}"/>
                </a:ext>
              </a:extLst>
            </p:cNvPr>
            <p:cNvSpPr txBox="1"/>
            <p:nvPr/>
          </p:nvSpPr>
          <p:spPr>
            <a:xfrm>
              <a:off x="3388362" y="5815625"/>
              <a:ext cx="1563248" cy="246221"/>
            </a:xfrm>
            <a:prstGeom prst="rect">
              <a:avLst/>
            </a:prstGeom>
            <a:noFill/>
          </p:spPr>
          <p:txBody>
            <a:bodyPr wrap="none" rtlCol="0">
              <a:spAutoFit/>
            </a:bodyPr>
            <a:lstStyle/>
            <a:p>
              <a:pPr algn="r"/>
              <a:r>
                <a:rPr lang="en-GB" sz="1000" dirty="0">
                  <a:solidFill>
                    <a:schemeClr val="bg1"/>
                  </a:solidFill>
                  <a:latin typeface="Nunito" panose="02000503000000000000" pitchFamily="2" charset="77"/>
                </a:rPr>
                <a:t>© </a:t>
              </a:r>
              <a:r>
                <a:rPr lang="en-GB" sz="1000" dirty="0" err="1">
                  <a:solidFill>
                    <a:schemeClr val="bg1"/>
                  </a:solidFill>
                  <a:latin typeface="Nunito" panose="02000503000000000000" pitchFamily="2" charset="77"/>
                </a:rPr>
                <a:t>Envato</a:t>
              </a:r>
              <a:r>
                <a:rPr lang="en-GB" sz="1000" dirty="0">
                  <a:solidFill>
                    <a:schemeClr val="bg1"/>
                  </a:solidFill>
                  <a:latin typeface="Nunito" panose="02000503000000000000" pitchFamily="2" charset="77"/>
                </a:rPr>
                <a:t> ref: 9UPBN56</a:t>
              </a:r>
            </a:p>
          </p:txBody>
        </p:sp>
      </p:grpSp>
      <p:pic>
        <p:nvPicPr>
          <p:cNvPr id="7" name="Picture 6">
            <a:extLst>
              <a:ext uri="{FF2B5EF4-FFF2-40B4-BE49-F238E27FC236}">
                <a16:creationId xmlns:a16="http://schemas.microsoft.com/office/drawing/2014/main" id="{6257BEC4-DA8D-DE0F-5CD9-5A88D9C61456}"/>
              </a:ext>
              <a:ext uri="{C183D7F6-B498-43B3-948B-1728B52AA6E4}">
                <adec:decorative xmlns:adec="http://schemas.microsoft.com/office/drawing/2017/decorative" val="1"/>
              </a:ext>
            </a:extLst>
          </p:cNvPr>
          <p:cNvPicPr>
            <a:picLocks noChangeAspect="1"/>
          </p:cNvPicPr>
          <p:nvPr/>
        </p:nvPicPr>
        <p:blipFill rotWithShape="1">
          <a:blip r:embed="rId5"/>
          <a:srcRect l="85357" t="80176"/>
          <a:stretch/>
        </p:blipFill>
        <p:spPr>
          <a:xfrm>
            <a:off x="10406743" y="5497286"/>
            <a:ext cx="1785257" cy="1359271"/>
          </a:xfrm>
          <a:prstGeom prst="rect">
            <a:avLst/>
          </a:prstGeom>
        </p:spPr>
      </p:pic>
    </p:spTree>
    <p:extLst>
      <p:ext uri="{BB962C8B-B14F-4D97-AF65-F5344CB8AC3E}">
        <p14:creationId xmlns:p14="http://schemas.microsoft.com/office/powerpoint/2010/main" val="1996384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F3D6746-3997-E284-DBA0-06A9E7EB0643}"/>
              </a:ext>
            </a:extLst>
          </p:cNvPr>
          <p:cNvSpPr>
            <a:spLocks noGrp="1"/>
          </p:cNvSpPr>
          <p:nvPr>
            <p:ph type="ctrTitle"/>
          </p:nvPr>
        </p:nvSpPr>
        <p:spPr>
          <a:xfrm>
            <a:off x="616226" y="-2939895"/>
            <a:ext cx="10668000" cy="2387600"/>
          </a:xfrm>
        </p:spPr>
        <p:txBody>
          <a:bodyPr/>
          <a:lstStyle/>
          <a:p>
            <a:r>
              <a:rPr lang="en-US" dirty="0"/>
              <a:t>John Vaughan</a:t>
            </a:r>
            <a:r>
              <a:rPr lang="en-US" baseline="0" dirty="0"/>
              <a:t> and Henry </a:t>
            </a:r>
            <a:r>
              <a:rPr lang="en-US" baseline="0" dirty="0" err="1"/>
              <a:t>Bolckow</a:t>
            </a:r>
            <a:endParaRPr lang="en-US" dirty="0"/>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720"/>
            <a:ext cx="12191999" cy="6856559"/>
          </a:xfrm>
          <a:prstGeom prst="rect">
            <a:avLst/>
          </a:prstGeom>
        </p:spPr>
      </p:pic>
      <p:pic>
        <p:nvPicPr>
          <p:cNvPr id="11" name="Picture 10" descr="An illustration of an 19th century man with brown hair, sideburns, and a suit.">
            <a:extLst>
              <a:ext uri="{FF2B5EF4-FFF2-40B4-BE49-F238E27FC236}">
                <a16:creationId xmlns:a16="http://schemas.microsoft.com/office/drawing/2014/main" id="{A3A3D21C-2045-DC19-8F11-B025AF6531F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34157" y="300066"/>
            <a:ext cx="2325173" cy="591229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3816178" y="890372"/>
            <a:ext cx="4559645" cy="2135200"/>
          </a:xfrm>
          <a:prstGeom prst="rect">
            <a:avLst/>
          </a:prstGeom>
          <a:noFill/>
        </p:spPr>
        <p:txBody>
          <a:bodyPr wrap="square">
            <a:spAutoFit/>
          </a:bodyPr>
          <a:lstStyle/>
          <a:p>
            <a:pPr>
              <a:lnSpc>
                <a:spcPct val="150000"/>
              </a:lnSpc>
            </a:pPr>
            <a:r>
              <a:rPr lang="en-GB" dirty="0">
                <a:latin typeface="Linkpen 17a Print" panose="03050602060000000000" pitchFamily="66" charset="77"/>
              </a:rPr>
              <a:t>In 1839, master ironworker John Vaughan and his business partner Henry </a:t>
            </a:r>
            <a:r>
              <a:rPr lang="en-GB" dirty="0" err="1">
                <a:latin typeface="Linkpen 17a Print" panose="03050602060000000000" pitchFamily="66" charset="77"/>
              </a:rPr>
              <a:t>Bolckow</a:t>
            </a:r>
            <a:r>
              <a:rPr lang="en-GB" dirty="0">
                <a:latin typeface="Linkpen 17a Print" panose="03050602060000000000" pitchFamily="66" charset="77"/>
              </a:rPr>
              <a:t> decided on Middlesbrough as a location for their first ironworks.</a:t>
            </a:r>
          </a:p>
        </p:txBody>
      </p:sp>
      <p:sp>
        <p:nvSpPr>
          <p:cNvPr id="3" name="TextBox 2">
            <a:extLst>
              <a:ext uri="{FF2B5EF4-FFF2-40B4-BE49-F238E27FC236}">
                <a16:creationId xmlns:a16="http://schemas.microsoft.com/office/drawing/2014/main" id="{402CE22A-F17A-C63D-D9E8-4C4E1F6CA033}"/>
              </a:ext>
            </a:extLst>
          </p:cNvPr>
          <p:cNvSpPr txBox="1"/>
          <p:nvPr/>
        </p:nvSpPr>
        <p:spPr>
          <a:xfrm>
            <a:off x="3816175" y="3333239"/>
            <a:ext cx="4559645" cy="2550698"/>
          </a:xfrm>
          <a:prstGeom prst="rect">
            <a:avLst/>
          </a:prstGeom>
          <a:noFill/>
        </p:spPr>
        <p:txBody>
          <a:bodyPr wrap="square">
            <a:spAutoFit/>
          </a:bodyPr>
          <a:lstStyle/>
          <a:p>
            <a:pPr>
              <a:lnSpc>
                <a:spcPct val="150000"/>
              </a:lnSpc>
            </a:pPr>
            <a:r>
              <a:rPr lang="en-GB" dirty="0">
                <a:latin typeface="Linkpen 17a Print" panose="03050602060000000000" pitchFamily="66" charset="77"/>
              </a:rPr>
              <a:t>Its location, surrounded by hills - that Vaughan felt sure would contain ironstone - transport links and readily available coal made it the perfect place to start their enterprise. </a:t>
            </a:r>
          </a:p>
        </p:txBody>
      </p:sp>
      <p:pic>
        <p:nvPicPr>
          <p:cNvPr id="6" name="Picture 5" descr="An illustration of a 19th century man with greying hair, wearing a suit, and holding a paper in his left hand.">
            <a:extLst>
              <a:ext uri="{FF2B5EF4-FFF2-40B4-BE49-F238E27FC236}">
                <a16:creationId xmlns:a16="http://schemas.microsoft.com/office/drawing/2014/main" id="{38D0F284-5A23-7506-0C75-6C376D60BF0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32665" y="377909"/>
            <a:ext cx="2254270" cy="5756612"/>
          </a:xfrm>
          <a:prstGeom prst="rect">
            <a:avLst/>
          </a:prstGeom>
        </p:spPr>
      </p:pic>
      <p:pic>
        <p:nvPicPr>
          <p:cNvPr id="7" name="Picture 6">
            <a:extLst>
              <a:ext uri="{FF2B5EF4-FFF2-40B4-BE49-F238E27FC236}">
                <a16:creationId xmlns:a16="http://schemas.microsoft.com/office/drawing/2014/main" id="{3F200F95-7661-4C9A-0628-A2C8B514B1B4}"/>
              </a:ext>
              <a:ext uri="{C183D7F6-B498-43B3-948B-1728B52AA6E4}">
                <adec:decorative xmlns:adec="http://schemas.microsoft.com/office/drawing/2017/decorative" val="1"/>
              </a:ext>
            </a:extLst>
          </p:cNvPr>
          <p:cNvPicPr>
            <a:picLocks noChangeAspect="1"/>
          </p:cNvPicPr>
          <p:nvPr/>
        </p:nvPicPr>
        <p:blipFill rotWithShape="1">
          <a:blip r:embed="rId6"/>
          <a:srcRect l="85357" t="80176"/>
          <a:stretch/>
        </p:blipFill>
        <p:spPr>
          <a:xfrm>
            <a:off x="10406743" y="5497286"/>
            <a:ext cx="1785257" cy="1359271"/>
          </a:xfrm>
          <a:prstGeom prst="rect">
            <a:avLst/>
          </a:prstGeom>
        </p:spPr>
      </p:pic>
    </p:spTree>
    <p:extLst>
      <p:ext uri="{BB962C8B-B14F-4D97-AF65-F5344CB8AC3E}">
        <p14:creationId xmlns:p14="http://schemas.microsoft.com/office/powerpoint/2010/main" val="3346966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FC97EBE-2B75-88EF-6DD8-A614E68562F5}"/>
              </a:ext>
            </a:extLst>
          </p:cNvPr>
          <p:cNvSpPr>
            <a:spLocks noGrp="1"/>
          </p:cNvSpPr>
          <p:nvPr>
            <p:ph type="ctrTitle"/>
          </p:nvPr>
        </p:nvSpPr>
        <p:spPr>
          <a:xfrm>
            <a:off x="1524000" y="-2698094"/>
            <a:ext cx="9144000" cy="2387600"/>
          </a:xfrm>
        </p:spPr>
        <p:txBody>
          <a:bodyPr/>
          <a:lstStyle/>
          <a:p>
            <a:r>
              <a:rPr lang="en-US" dirty="0"/>
              <a:t>Vaughan and </a:t>
            </a:r>
            <a:r>
              <a:rPr lang="en-US" dirty="0" err="1"/>
              <a:t>Bolckow</a:t>
            </a:r>
            <a:endParaRPr lang="en-US" dirty="0"/>
          </a:p>
        </p:txBody>
      </p:sp>
      <p:pic>
        <p:nvPicPr>
          <p:cNvPr id="4" name="Picture 3" descr="An illustration of two men shaking hands.">
            <a:extLst>
              <a:ext uri="{FF2B5EF4-FFF2-40B4-BE49-F238E27FC236}">
                <a16:creationId xmlns:a16="http://schemas.microsoft.com/office/drawing/2014/main" id="{3A409D3D-C39B-541B-A877-9D27B4CF3C32}"/>
              </a:ext>
              <a:ext uri="{C183D7F6-B498-43B3-948B-1728B52AA6E4}">
                <adec:decorative xmlns:adec="http://schemas.microsoft.com/office/drawing/2017/decorative" val="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720"/>
            <a:ext cx="12191999" cy="685655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1050323" y="735512"/>
            <a:ext cx="5980672"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Vaughan and </a:t>
            </a:r>
            <a:r>
              <a:rPr lang="en-GB" sz="1600" dirty="0" err="1">
                <a:latin typeface="Linkpen 17a Print" panose="03050602060000000000" pitchFamily="66" charset="77"/>
              </a:rPr>
              <a:t>Bolckow</a:t>
            </a:r>
            <a:r>
              <a:rPr lang="en-GB" sz="1600" dirty="0">
                <a:latin typeface="Linkpen 17a Print" panose="03050602060000000000" pitchFamily="66" charset="77"/>
              </a:rPr>
              <a:t> purchased land from Joseph Pease and started their modest works. </a:t>
            </a:r>
          </a:p>
        </p:txBody>
      </p:sp>
      <p:sp>
        <p:nvSpPr>
          <p:cNvPr id="3" name="TextBox 2">
            <a:extLst>
              <a:ext uri="{FF2B5EF4-FFF2-40B4-BE49-F238E27FC236}">
                <a16:creationId xmlns:a16="http://schemas.microsoft.com/office/drawing/2014/main" id="{134364C4-159B-1A60-DE11-7EC4903AB6B9}"/>
              </a:ext>
            </a:extLst>
          </p:cNvPr>
          <p:cNvSpPr txBox="1"/>
          <p:nvPr/>
        </p:nvSpPr>
        <p:spPr>
          <a:xfrm>
            <a:off x="8579707" y="4067525"/>
            <a:ext cx="3097428" cy="227754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Pease introduced the two men to local colliery (coal mine) owners and recommended them as likely to become good customers. </a:t>
            </a:r>
          </a:p>
        </p:txBody>
      </p:sp>
      <p:pic>
        <p:nvPicPr>
          <p:cNvPr id="6" name="Picture 5">
            <a:extLst>
              <a:ext uri="{FF2B5EF4-FFF2-40B4-BE49-F238E27FC236}">
                <a16:creationId xmlns:a16="http://schemas.microsoft.com/office/drawing/2014/main" id="{82738058-EE19-5ADA-38B2-3CA2498C52A0}"/>
              </a:ext>
              <a:ext uri="{C183D7F6-B498-43B3-948B-1728B52AA6E4}">
                <adec:decorative xmlns:adec="http://schemas.microsoft.com/office/drawing/2017/decorative" val="1"/>
              </a:ext>
            </a:extLst>
          </p:cNvPr>
          <p:cNvPicPr>
            <a:picLocks noChangeAspect="1"/>
          </p:cNvPicPr>
          <p:nvPr/>
        </p:nvPicPr>
        <p:blipFill rotWithShape="1">
          <a:blip r:embed="rId4"/>
          <a:srcRect l="85357" t="80176"/>
          <a:stretch/>
        </p:blipFill>
        <p:spPr>
          <a:xfrm>
            <a:off x="10406743" y="-5504"/>
            <a:ext cx="1785257" cy="1359271"/>
          </a:xfrm>
          <a:prstGeom prst="rect">
            <a:avLst/>
          </a:prstGeom>
        </p:spPr>
      </p:pic>
    </p:spTree>
    <p:extLst>
      <p:ext uri="{BB962C8B-B14F-4D97-AF65-F5344CB8AC3E}">
        <p14:creationId xmlns:p14="http://schemas.microsoft.com/office/powerpoint/2010/main" val="3338297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1BFE1-165B-7A75-6573-984C6D345F61}"/>
              </a:ext>
            </a:extLst>
          </p:cNvPr>
          <p:cNvSpPr>
            <a:spLocks noGrp="1"/>
          </p:cNvSpPr>
          <p:nvPr>
            <p:ph type="ctrTitle"/>
          </p:nvPr>
        </p:nvSpPr>
        <p:spPr>
          <a:xfrm>
            <a:off x="1524000" y="-2602421"/>
            <a:ext cx="9144000" cy="2387600"/>
          </a:xfrm>
        </p:spPr>
        <p:txBody>
          <a:bodyPr/>
          <a:lstStyle/>
          <a:p>
            <a:r>
              <a:rPr lang="en-US" dirty="0"/>
              <a:t>Furnaces</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720"/>
            <a:ext cx="12191997" cy="685655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658314" y="1114861"/>
            <a:ext cx="7618864" cy="143885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 early years of business were difficult and full of challenges, but the two men were hardworking and would not give up.</a:t>
            </a:r>
          </a:p>
        </p:txBody>
      </p:sp>
      <p:sp>
        <p:nvSpPr>
          <p:cNvPr id="3" name="TextBox 2">
            <a:extLst>
              <a:ext uri="{FF2B5EF4-FFF2-40B4-BE49-F238E27FC236}">
                <a16:creationId xmlns:a16="http://schemas.microsoft.com/office/drawing/2014/main" id="{134364C4-159B-1A60-DE11-7EC4903AB6B9}"/>
              </a:ext>
            </a:extLst>
          </p:cNvPr>
          <p:cNvSpPr txBox="1"/>
          <p:nvPr/>
        </p:nvSpPr>
        <p:spPr>
          <a:xfrm>
            <a:off x="658314" y="3163971"/>
            <a:ext cx="7359372" cy="236218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At first, the company would buy finished iron and turn it into machinery and tools. Later, they started making their own iron in blast furnaces near Bishop Auckland. They used ironstone that was mined near Whitby.</a:t>
            </a:r>
          </a:p>
        </p:txBody>
      </p:sp>
      <p:pic>
        <p:nvPicPr>
          <p:cNvPr id="7" name="Picture 6" descr="A sectional drawing of a blast furnace.">
            <a:extLst>
              <a:ext uri="{FF2B5EF4-FFF2-40B4-BE49-F238E27FC236}">
                <a16:creationId xmlns:a16="http://schemas.microsoft.com/office/drawing/2014/main" id="{7B31FAF3-46A1-31A3-96C2-D50CBBE069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77181" y="-720"/>
            <a:ext cx="2416910" cy="6964986"/>
          </a:xfrm>
          <a:prstGeom prst="rect">
            <a:avLst/>
          </a:prstGeom>
        </p:spPr>
      </p:pic>
      <p:pic>
        <p:nvPicPr>
          <p:cNvPr id="6" name="Picture 5">
            <a:extLst>
              <a:ext uri="{FF2B5EF4-FFF2-40B4-BE49-F238E27FC236}">
                <a16:creationId xmlns:a16="http://schemas.microsoft.com/office/drawing/2014/main" id="{F9C09A49-8D17-E03A-764D-3902A00BE796}"/>
              </a:ext>
              <a:ext uri="{C183D7F6-B498-43B3-948B-1728B52AA6E4}">
                <adec:decorative xmlns:adec="http://schemas.microsoft.com/office/drawing/2017/decorative" val="1"/>
              </a:ext>
            </a:extLst>
          </p:cNvPr>
          <p:cNvPicPr>
            <a:picLocks noChangeAspect="1"/>
          </p:cNvPicPr>
          <p:nvPr/>
        </p:nvPicPr>
        <p:blipFill rotWithShape="1">
          <a:blip r:embed="rId5"/>
          <a:srcRect l="85357" t="80176"/>
          <a:stretch/>
        </p:blipFill>
        <p:spPr>
          <a:xfrm>
            <a:off x="10406743" y="5497286"/>
            <a:ext cx="1785257" cy="1359271"/>
          </a:xfrm>
          <a:prstGeom prst="rect">
            <a:avLst/>
          </a:prstGeom>
        </p:spPr>
      </p:pic>
    </p:spTree>
    <p:extLst>
      <p:ext uri="{BB962C8B-B14F-4D97-AF65-F5344CB8AC3E}">
        <p14:creationId xmlns:p14="http://schemas.microsoft.com/office/powerpoint/2010/main" val="2448404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0255BF4-37D2-C9EB-2007-05CF376E914D}"/>
              </a:ext>
            </a:extLst>
          </p:cNvPr>
          <p:cNvSpPr>
            <a:spLocks noGrp="1"/>
          </p:cNvSpPr>
          <p:nvPr>
            <p:ph type="ctrTitle"/>
          </p:nvPr>
        </p:nvSpPr>
        <p:spPr>
          <a:xfrm>
            <a:off x="1524000" y="-2826990"/>
            <a:ext cx="9144000" cy="2387600"/>
          </a:xfrm>
        </p:spPr>
        <p:txBody>
          <a:bodyPr/>
          <a:lstStyle/>
          <a:p>
            <a:r>
              <a:rPr lang="en-US" dirty="0"/>
              <a:t>Cleveland Hills</a:t>
            </a:r>
          </a:p>
        </p:txBody>
      </p:sp>
      <p:pic>
        <p:nvPicPr>
          <p:cNvPr id="4" name="Picture 3" descr="A photograph of blue skies with grasslands and hills.">
            <a:extLst>
              <a:ext uri="{FF2B5EF4-FFF2-40B4-BE49-F238E27FC236}">
                <a16:creationId xmlns:a16="http://schemas.microsoft.com/office/drawing/2014/main" id="{3A409D3D-C39B-541B-A877-9D27B4CF3C32}"/>
              </a:ext>
              <a:ext uri="{C183D7F6-B498-43B3-948B-1728B52AA6E4}">
                <adec:decorative xmlns:adec="http://schemas.microsoft.com/office/drawing/2017/decorative" val="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720"/>
            <a:ext cx="12191997" cy="6856557"/>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571817" y="694731"/>
            <a:ext cx="3728336" cy="5132174"/>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John Vaughan was not happy with the quality of the ironstone from Whitby as it did not produce very much iron. He was determined to find his own supply and felt that he should be able to locate some in the Cleveland Hills.</a:t>
            </a:r>
          </a:p>
        </p:txBody>
      </p:sp>
      <p:pic>
        <p:nvPicPr>
          <p:cNvPr id="2" name="Picture 1" descr="An illustration of an 19th century man with brown hair, sideburns, and a suit.">
            <a:extLst>
              <a:ext uri="{FF2B5EF4-FFF2-40B4-BE49-F238E27FC236}">
                <a16:creationId xmlns:a16="http://schemas.microsoft.com/office/drawing/2014/main" id="{4F564952-09A0-E07C-3BBC-06A7319231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35164" y="876621"/>
            <a:ext cx="2607274" cy="6629606"/>
          </a:xfrm>
          <a:prstGeom prst="rect">
            <a:avLst/>
          </a:prstGeom>
        </p:spPr>
      </p:pic>
      <p:pic>
        <p:nvPicPr>
          <p:cNvPr id="6" name="Picture 5">
            <a:extLst>
              <a:ext uri="{FF2B5EF4-FFF2-40B4-BE49-F238E27FC236}">
                <a16:creationId xmlns:a16="http://schemas.microsoft.com/office/drawing/2014/main" id="{9C860A48-0A85-BDD8-B43B-F787E50A3F06}"/>
              </a:ext>
              <a:ext uri="{C183D7F6-B498-43B3-948B-1728B52AA6E4}">
                <adec:decorative xmlns:adec="http://schemas.microsoft.com/office/drawing/2017/decorative" val="1"/>
              </a:ext>
            </a:extLst>
          </p:cNvPr>
          <p:cNvPicPr>
            <a:picLocks noChangeAspect="1"/>
          </p:cNvPicPr>
          <p:nvPr/>
        </p:nvPicPr>
        <p:blipFill rotWithShape="1">
          <a:blip r:embed="rId5"/>
          <a:srcRect l="85357" t="80176"/>
          <a:stretch/>
        </p:blipFill>
        <p:spPr>
          <a:xfrm>
            <a:off x="10406743" y="5497286"/>
            <a:ext cx="1785257" cy="1359271"/>
          </a:xfrm>
          <a:prstGeom prst="rect">
            <a:avLst/>
          </a:prstGeom>
        </p:spPr>
      </p:pic>
    </p:spTree>
    <p:extLst>
      <p:ext uri="{BB962C8B-B14F-4D97-AF65-F5344CB8AC3E}">
        <p14:creationId xmlns:p14="http://schemas.microsoft.com/office/powerpoint/2010/main" val="2725557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EEF1B-8362-249B-0D31-A4B3FF808533}"/>
              </a:ext>
            </a:extLst>
          </p:cNvPr>
          <p:cNvSpPr>
            <a:spLocks noGrp="1"/>
          </p:cNvSpPr>
          <p:nvPr>
            <p:ph type="ctrTitle"/>
          </p:nvPr>
        </p:nvSpPr>
        <p:spPr>
          <a:xfrm>
            <a:off x="1524000" y="-2739559"/>
            <a:ext cx="9144000" cy="2387600"/>
          </a:xfrm>
        </p:spPr>
        <p:txBody>
          <a:bodyPr/>
          <a:lstStyle/>
          <a:p>
            <a:r>
              <a:rPr lang="en-US" dirty="0" err="1"/>
              <a:t>Eston</a:t>
            </a:r>
            <a:r>
              <a:rPr lang="en-US" dirty="0"/>
              <a:t> Nab</a:t>
            </a:r>
          </a:p>
        </p:txBody>
      </p:sp>
      <p:pic>
        <p:nvPicPr>
          <p:cNvPr id="4" name="Picture 3" descr="A photograph of trees with electric pylons on the ground.">
            <a:extLst>
              <a:ext uri="{FF2B5EF4-FFF2-40B4-BE49-F238E27FC236}">
                <a16:creationId xmlns:a16="http://schemas.microsoft.com/office/drawing/2014/main" id="{3A409D3D-C39B-541B-A877-9D27B4CF3C32}"/>
              </a:ext>
              <a:ext uri="{C183D7F6-B498-43B3-948B-1728B52AA6E4}">
                <adec:decorative xmlns:adec="http://schemas.microsoft.com/office/drawing/2017/decorative" val="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720"/>
            <a:ext cx="12191995" cy="6856557"/>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35891" y="513221"/>
            <a:ext cx="3779630" cy="560153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On the 8th of June 1850, Vaughan and John Marley, a mining engineer from Darlington, were scouring the hills when they found some small pieces of ironstone. They continued and found a small quarry where stone had been extracted to build a road. </a:t>
            </a:r>
            <a:r>
              <a:rPr lang="en-GB" sz="1600">
                <a:latin typeface="Linkpen 17a Print" panose="03050602060000000000" pitchFamily="66" charset="77"/>
              </a:rPr>
              <a:t>Nearby was a </a:t>
            </a:r>
            <a:r>
              <a:rPr lang="en-GB" sz="1600" dirty="0">
                <a:latin typeface="Linkpen 17a Print" panose="03050602060000000000" pitchFamily="66" charset="77"/>
              </a:rPr>
              <a:t>huge rock of ironstone that was nearly 5 metres thick. They were able to follow an outcrop of rock finding more evidence of ironstone. </a:t>
            </a:r>
          </a:p>
        </p:txBody>
      </p:sp>
      <p:grpSp>
        <p:nvGrpSpPr>
          <p:cNvPr id="9" name="Group 8" descr="A caption that says &quot;Present day Eston nab&quot;.">
            <a:extLst>
              <a:ext uri="{FF2B5EF4-FFF2-40B4-BE49-F238E27FC236}">
                <a16:creationId xmlns:a16="http://schemas.microsoft.com/office/drawing/2014/main" id="{C8030238-0C4F-64AD-C797-E98089891956}"/>
              </a:ext>
            </a:extLst>
          </p:cNvPr>
          <p:cNvGrpSpPr/>
          <p:nvPr/>
        </p:nvGrpSpPr>
        <p:grpSpPr>
          <a:xfrm>
            <a:off x="7976480" y="320932"/>
            <a:ext cx="3876937" cy="482600"/>
            <a:chOff x="7976480" y="320932"/>
            <a:chExt cx="3876937" cy="482600"/>
          </a:xfrm>
        </p:grpSpPr>
        <p:pic>
          <p:nvPicPr>
            <p:cNvPr id="6" name="Picture 5" descr="A black drop of water&#10;&#10;Description automatically generated">
              <a:extLst>
                <a:ext uri="{FF2B5EF4-FFF2-40B4-BE49-F238E27FC236}">
                  <a16:creationId xmlns:a16="http://schemas.microsoft.com/office/drawing/2014/main" id="{2D2F74F6-6932-081D-56C3-73000BE9D3A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11440667" y="390782"/>
              <a:ext cx="482600" cy="342900"/>
            </a:xfrm>
            <a:prstGeom prst="rect">
              <a:avLst/>
            </a:prstGeom>
          </p:spPr>
        </p:pic>
        <p:sp>
          <p:nvSpPr>
            <p:cNvPr id="7" name="TextBox 6">
              <a:extLst>
                <a:ext uri="{FF2B5EF4-FFF2-40B4-BE49-F238E27FC236}">
                  <a16:creationId xmlns:a16="http://schemas.microsoft.com/office/drawing/2014/main" id="{D488E0F9-EE5A-73D2-6852-88C8467E9A0E}"/>
                </a:ext>
              </a:extLst>
            </p:cNvPr>
            <p:cNvSpPr txBox="1"/>
            <p:nvPr/>
          </p:nvSpPr>
          <p:spPr>
            <a:xfrm>
              <a:off x="7976480" y="392955"/>
              <a:ext cx="3534033" cy="338554"/>
            </a:xfrm>
            <a:prstGeom prst="rect">
              <a:avLst/>
            </a:prstGeom>
            <a:noFill/>
          </p:spPr>
          <p:txBody>
            <a:bodyPr wrap="square" rtlCol="0">
              <a:spAutoFit/>
            </a:bodyPr>
            <a:lstStyle/>
            <a:p>
              <a:pPr algn="r"/>
              <a:r>
                <a:rPr lang="en-US" sz="1600" dirty="0">
                  <a:latin typeface="Linkpen 17a Print" panose="03050602060000000000" pitchFamily="66" charset="77"/>
                </a:rPr>
                <a:t>Present day </a:t>
              </a:r>
              <a:r>
                <a:rPr lang="en-US" sz="1600" dirty="0" err="1">
                  <a:latin typeface="Linkpen 17a Print" panose="03050602060000000000" pitchFamily="66" charset="77"/>
                </a:rPr>
                <a:t>Eston</a:t>
              </a:r>
              <a:r>
                <a:rPr lang="en-US" sz="1600" dirty="0">
                  <a:latin typeface="Linkpen 17a Print" panose="03050602060000000000" pitchFamily="66" charset="77"/>
                </a:rPr>
                <a:t> Nab.</a:t>
              </a:r>
            </a:p>
          </p:txBody>
        </p:sp>
      </p:grpSp>
      <p:pic>
        <p:nvPicPr>
          <p:cNvPr id="3" name="Picture 2">
            <a:extLst>
              <a:ext uri="{FF2B5EF4-FFF2-40B4-BE49-F238E27FC236}">
                <a16:creationId xmlns:a16="http://schemas.microsoft.com/office/drawing/2014/main" id="{AC473A91-7EF5-25DE-B95D-9129DFE31065}"/>
              </a:ext>
              <a:ext uri="{C183D7F6-B498-43B3-948B-1728B52AA6E4}">
                <adec:decorative xmlns:adec="http://schemas.microsoft.com/office/drawing/2017/decorative" val="1"/>
              </a:ext>
            </a:extLst>
          </p:cNvPr>
          <p:cNvPicPr>
            <a:picLocks noChangeAspect="1"/>
          </p:cNvPicPr>
          <p:nvPr/>
        </p:nvPicPr>
        <p:blipFill rotWithShape="1">
          <a:blip r:embed="rId5"/>
          <a:srcRect l="85357" t="80176"/>
          <a:stretch/>
        </p:blipFill>
        <p:spPr>
          <a:xfrm>
            <a:off x="10406743" y="5497286"/>
            <a:ext cx="1785257" cy="1359271"/>
          </a:xfrm>
          <a:prstGeom prst="rect">
            <a:avLst/>
          </a:prstGeom>
        </p:spPr>
      </p:pic>
    </p:spTree>
    <p:extLst>
      <p:ext uri="{BB962C8B-B14F-4D97-AF65-F5344CB8AC3E}">
        <p14:creationId xmlns:p14="http://schemas.microsoft.com/office/powerpoint/2010/main" val="2048029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B2E55E2-0745-24C4-ECA2-95A2CA6081EB}"/>
              </a:ext>
            </a:extLst>
          </p:cNvPr>
          <p:cNvSpPr>
            <a:spLocks noGrp="1"/>
          </p:cNvSpPr>
          <p:nvPr>
            <p:ph type="ctrTitle"/>
          </p:nvPr>
        </p:nvSpPr>
        <p:spPr>
          <a:xfrm>
            <a:off x="1524000" y="-2882240"/>
            <a:ext cx="9144000" cy="2387600"/>
          </a:xfrm>
        </p:spPr>
        <p:txBody>
          <a:bodyPr/>
          <a:lstStyle/>
          <a:p>
            <a:r>
              <a:rPr lang="en-US" dirty="0"/>
              <a:t>Cleveland Ironstone Map</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720"/>
            <a:ext cx="12191997" cy="685655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380287" y="381978"/>
            <a:ext cx="11420416"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Over the next couple of months, arrangements were made with the landowners to start a trial quarry near </a:t>
            </a:r>
            <a:r>
              <a:rPr lang="en-GB" sz="1400" dirty="0" err="1">
                <a:latin typeface="Linkpen 17a Print" panose="03050602060000000000" pitchFamily="66" charset="77"/>
              </a:rPr>
              <a:t>Eston</a:t>
            </a:r>
            <a:r>
              <a:rPr lang="en-GB" sz="1400" dirty="0">
                <a:latin typeface="Linkpen 17a Print" panose="03050602060000000000" pitchFamily="66" charset="77"/>
              </a:rPr>
              <a:t>. Vaughan told the landowners that the ironstone was probably of low quality so secured a very cheap price for mining on their land. That ironstone turned out to be a very high-quality seam.</a:t>
            </a:r>
          </a:p>
        </p:txBody>
      </p:sp>
      <p:sp>
        <p:nvSpPr>
          <p:cNvPr id="3" name="TextBox 2">
            <a:extLst>
              <a:ext uri="{FF2B5EF4-FFF2-40B4-BE49-F238E27FC236}">
                <a16:creationId xmlns:a16="http://schemas.microsoft.com/office/drawing/2014/main" id="{134364C4-159B-1A60-DE11-7EC4903AB6B9}"/>
              </a:ext>
            </a:extLst>
          </p:cNvPr>
          <p:cNvSpPr txBox="1"/>
          <p:nvPr/>
        </p:nvSpPr>
        <p:spPr>
          <a:xfrm>
            <a:off x="380287" y="2293495"/>
            <a:ext cx="2968394" cy="2973891"/>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geological map published in 1863 shows where Cleveland Ironstone was found in the surrounding area.</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You can see John Vaughan’s seam close to Middlesbrough.</a:t>
            </a:r>
          </a:p>
        </p:txBody>
      </p:sp>
      <p:grpSp>
        <p:nvGrpSpPr>
          <p:cNvPr id="9" name="Group 8" descr="A geological map of North Yorkshire with Cleveland Ironstone marked out.">
            <a:extLst>
              <a:ext uri="{FF2B5EF4-FFF2-40B4-BE49-F238E27FC236}">
                <a16:creationId xmlns:a16="http://schemas.microsoft.com/office/drawing/2014/main" id="{7B339A0E-9D51-8279-4A11-0F46A39E59CD}"/>
              </a:ext>
            </a:extLst>
          </p:cNvPr>
          <p:cNvGrpSpPr/>
          <p:nvPr/>
        </p:nvGrpSpPr>
        <p:grpSpPr>
          <a:xfrm>
            <a:off x="3348681" y="1547060"/>
            <a:ext cx="6899772" cy="4712679"/>
            <a:chOff x="3348681" y="1547060"/>
            <a:chExt cx="6899772" cy="4712679"/>
          </a:xfrm>
        </p:grpSpPr>
        <p:pic>
          <p:nvPicPr>
            <p:cNvPr id="2" name="Picture 1" descr="A map of the north of england&#10;&#10;Description automatically generated with medium confidence">
              <a:extLst>
                <a:ext uri="{FF2B5EF4-FFF2-40B4-BE49-F238E27FC236}">
                  <a16:creationId xmlns:a16="http://schemas.microsoft.com/office/drawing/2014/main" id="{A324CA80-9BE6-D22D-1C64-323CC232578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8681" y="1590614"/>
              <a:ext cx="6870629" cy="4669125"/>
            </a:xfrm>
            <a:prstGeom prst="rect">
              <a:avLst/>
            </a:prstGeom>
            <a:ln w="28575">
              <a:solidFill>
                <a:schemeClr val="tx1"/>
              </a:solidFill>
            </a:ln>
          </p:spPr>
        </p:pic>
        <p:sp>
          <p:nvSpPr>
            <p:cNvPr id="6" name="TextBox 5">
              <a:extLst>
                <a:ext uri="{FF2B5EF4-FFF2-40B4-BE49-F238E27FC236}">
                  <a16:creationId xmlns:a16="http://schemas.microsoft.com/office/drawing/2014/main" id="{69976A47-4568-5E12-60FF-C4777254CF1B}"/>
                </a:ext>
              </a:extLst>
            </p:cNvPr>
            <p:cNvSpPr txBox="1"/>
            <p:nvPr/>
          </p:nvSpPr>
          <p:spPr>
            <a:xfrm>
              <a:off x="7162352" y="1547060"/>
              <a:ext cx="3086101" cy="215444"/>
            </a:xfrm>
            <a:prstGeom prst="rect">
              <a:avLst/>
            </a:prstGeom>
            <a:noFill/>
          </p:spPr>
          <p:txBody>
            <a:bodyPr wrap="none" rtlCol="0">
              <a:spAutoFit/>
            </a:bodyPr>
            <a:lstStyle/>
            <a:p>
              <a:pPr algn="r"/>
              <a:r>
                <a:rPr lang="en-GB" sz="800" dirty="0">
                  <a:solidFill>
                    <a:srgbClr val="B8B298"/>
                  </a:solidFill>
                  <a:effectLst/>
                  <a:latin typeface="Calibri" panose="020F0502020204030204" pitchFamily="34" charset="0"/>
                  <a:ea typeface="Calibri" panose="020F0502020204030204" pitchFamily="34" charset="0"/>
                  <a:cs typeface="Times New Roman" panose="02020603050405020304" pitchFamily="18" charset="0"/>
                </a:rPr>
                <a:t>© Public Domain from The British Library Ref: Digital Store 10358.f.15</a:t>
              </a:r>
            </a:p>
          </p:txBody>
        </p:sp>
      </p:grpSp>
      <p:pic>
        <p:nvPicPr>
          <p:cNvPr id="10" name="Picture 9">
            <a:extLst>
              <a:ext uri="{FF2B5EF4-FFF2-40B4-BE49-F238E27FC236}">
                <a16:creationId xmlns:a16="http://schemas.microsoft.com/office/drawing/2014/main" id="{CF20BD81-FF0A-6C8A-3559-DAE5D8210ED4}"/>
              </a:ext>
              <a:ext uri="{C183D7F6-B498-43B3-948B-1728B52AA6E4}">
                <adec:decorative xmlns:adec="http://schemas.microsoft.com/office/drawing/2017/decorative" val="1"/>
              </a:ext>
            </a:extLst>
          </p:cNvPr>
          <p:cNvPicPr>
            <a:picLocks noChangeAspect="1"/>
          </p:cNvPicPr>
          <p:nvPr/>
        </p:nvPicPr>
        <p:blipFill rotWithShape="1">
          <a:blip r:embed="rId5"/>
          <a:srcRect l="85357" t="80176"/>
          <a:stretch/>
        </p:blipFill>
        <p:spPr>
          <a:xfrm>
            <a:off x="10406743" y="5497286"/>
            <a:ext cx="1785257" cy="1359271"/>
          </a:xfrm>
          <a:prstGeom prst="rect">
            <a:avLst/>
          </a:prstGeom>
        </p:spPr>
      </p:pic>
    </p:spTree>
    <p:extLst>
      <p:ext uri="{BB962C8B-B14F-4D97-AF65-F5344CB8AC3E}">
        <p14:creationId xmlns:p14="http://schemas.microsoft.com/office/powerpoint/2010/main" val="3587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19D52-7D03-6F47-FD85-7375323C46BD}"/>
              </a:ext>
            </a:extLst>
          </p:cNvPr>
          <p:cNvSpPr>
            <a:spLocks noGrp="1"/>
          </p:cNvSpPr>
          <p:nvPr>
            <p:ph type="ctrTitle"/>
          </p:nvPr>
        </p:nvSpPr>
        <p:spPr>
          <a:xfrm>
            <a:off x="1524000" y="-2883445"/>
            <a:ext cx="9144000" cy="2387600"/>
          </a:xfrm>
        </p:spPr>
        <p:txBody>
          <a:bodyPr/>
          <a:lstStyle/>
          <a:p>
            <a:r>
              <a:rPr lang="en-US" dirty="0"/>
              <a:t>Blast Furnaces </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720"/>
            <a:ext cx="12191997" cy="6856558"/>
          </a:xfrm>
          <a:prstGeom prst="rect">
            <a:avLst/>
          </a:prstGeom>
        </p:spPr>
      </p:pic>
      <p:grpSp>
        <p:nvGrpSpPr>
          <p:cNvPr id="11" name="Group 10" descr="A photograph of blast furnaces">
            <a:extLst>
              <a:ext uri="{FF2B5EF4-FFF2-40B4-BE49-F238E27FC236}">
                <a16:creationId xmlns:a16="http://schemas.microsoft.com/office/drawing/2014/main" id="{F23D18C8-BF3E-B53E-C232-7F03BDBA7DBD}"/>
              </a:ext>
            </a:extLst>
          </p:cNvPr>
          <p:cNvGrpSpPr/>
          <p:nvPr/>
        </p:nvGrpSpPr>
        <p:grpSpPr>
          <a:xfrm>
            <a:off x="639646" y="837941"/>
            <a:ext cx="6018681" cy="4548521"/>
            <a:chOff x="514864" y="1548088"/>
            <a:chExt cx="6018681" cy="4548521"/>
          </a:xfrm>
        </p:grpSpPr>
        <p:pic>
          <p:nvPicPr>
            <p:cNvPr id="7" name="Picture 6" descr="A factory with many towers&#10;&#10;Description automatically generated with medium confidence">
              <a:extLst>
                <a:ext uri="{FF2B5EF4-FFF2-40B4-BE49-F238E27FC236}">
                  <a16:creationId xmlns:a16="http://schemas.microsoft.com/office/drawing/2014/main" id="{AAFA4184-D288-22B0-5F9C-B30C07E683D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4864" y="1548088"/>
              <a:ext cx="6018681" cy="4548521"/>
            </a:xfrm>
            <a:prstGeom prst="rect">
              <a:avLst/>
            </a:prstGeom>
            <a:ln w="28575">
              <a:solidFill>
                <a:schemeClr val="tx1"/>
              </a:solidFill>
            </a:ln>
          </p:spPr>
        </p:pic>
        <p:sp>
          <p:nvSpPr>
            <p:cNvPr id="10" name="TextBox 9">
              <a:extLst>
                <a:ext uri="{FF2B5EF4-FFF2-40B4-BE49-F238E27FC236}">
                  <a16:creationId xmlns:a16="http://schemas.microsoft.com/office/drawing/2014/main" id="{038230D4-67FD-BF82-83F5-DD8FDDCB70D4}"/>
                </a:ext>
              </a:extLst>
            </p:cNvPr>
            <p:cNvSpPr txBox="1"/>
            <p:nvPr/>
          </p:nvSpPr>
          <p:spPr>
            <a:xfrm>
              <a:off x="4967001" y="5770309"/>
              <a:ext cx="1460656" cy="246221"/>
            </a:xfrm>
            <a:prstGeom prst="rect">
              <a:avLst/>
            </a:prstGeom>
            <a:noFill/>
          </p:spPr>
          <p:txBody>
            <a:bodyPr wrap="none" rtlCol="0">
              <a:spAutoFit/>
            </a:bodyPr>
            <a:lstStyle/>
            <a:p>
              <a:pPr algn="r"/>
              <a:r>
                <a:rPr lang="en-GB" sz="1000" dirty="0">
                  <a:solidFill>
                    <a:srgbClr val="D4CCBE"/>
                  </a:solidFill>
                </a:rPr>
                <a:t>© </a:t>
              </a:r>
              <a:r>
                <a:rPr lang="en-GB" sz="1000" dirty="0" err="1">
                  <a:solidFill>
                    <a:srgbClr val="D4CCBE"/>
                  </a:solidFill>
                </a:rPr>
                <a:t>Alamy</a:t>
              </a:r>
              <a:r>
                <a:rPr lang="en-GB" sz="1000" dirty="0">
                  <a:solidFill>
                    <a:srgbClr val="D4CCBE"/>
                  </a:solidFill>
                </a:rPr>
                <a:t> ref: </a:t>
              </a:r>
              <a:r>
                <a:rPr lang="en-GB" sz="1000" i="0" dirty="0">
                  <a:solidFill>
                    <a:srgbClr val="D4CCBE"/>
                  </a:solidFill>
                  <a:effectLst/>
                  <a:latin typeface="Noto Sans" panose="020B0502040504020204" pitchFamily="34" charset="0"/>
                </a:rPr>
                <a:t>2B6M9E4</a:t>
              </a:r>
              <a:endParaRPr lang="en-GB" sz="1000" dirty="0">
                <a:solidFill>
                  <a:srgbClr val="D4CCBE"/>
                </a:solidFill>
              </a:endParaRPr>
            </a:p>
          </p:txBody>
        </p:sp>
      </p:grpSp>
      <p:grpSp>
        <p:nvGrpSpPr>
          <p:cNvPr id="12" name="Group 11" descr="A caption that says &quot;The blast furnaces of Bolckow Vaughan in Middlesbrough.&#10;Photo taken somewhere between 1878 – 1890.&#10;&quot;">
            <a:extLst>
              <a:ext uri="{FF2B5EF4-FFF2-40B4-BE49-F238E27FC236}">
                <a16:creationId xmlns:a16="http://schemas.microsoft.com/office/drawing/2014/main" id="{4E88E31F-4A25-D085-9142-A8F787FEC2FF}"/>
              </a:ext>
            </a:extLst>
          </p:cNvPr>
          <p:cNvGrpSpPr/>
          <p:nvPr/>
        </p:nvGrpSpPr>
        <p:grpSpPr>
          <a:xfrm>
            <a:off x="639646" y="5470493"/>
            <a:ext cx="5751888" cy="623248"/>
            <a:chOff x="8292936" y="155875"/>
            <a:chExt cx="5751888" cy="623248"/>
          </a:xfrm>
        </p:grpSpPr>
        <p:pic>
          <p:nvPicPr>
            <p:cNvPr id="13" name="Picture 12" descr="A black drop of water&#10;&#10;Description automatically generated">
              <a:extLst>
                <a:ext uri="{FF2B5EF4-FFF2-40B4-BE49-F238E27FC236}">
                  <a16:creationId xmlns:a16="http://schemas.microsoft.com/office/drawing/2014/main" id="{5BDD5A32-1F65-696A-3EEE-7269028079A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92936" y="194503"/>
              <a:ext cx="384216" cy="272996"/>
            </a:xfrm>
            <a:prstGeom prst="rect">
              <a:avLst/>
            </a:prstGeom>
          </p:spPr>
        </p:pic>
        <p:sp>
          <p:nvSpPr>
            <p:cNvPr id="14" name="TextBox 13">
              <a:extLst>
                <a:ext uri="{FF2B5EF4-FFF2-40B4-BE49-F238E27FC236}">
                  <a16:creationId xmlns:a16="http://schemas.microsoft.com/office/drawing/2014/main" id="{E4C6856A-2F38-8836-0583-5C11F8A65FC6}"/>
                </a:ext>
              </a:extLst>
            </p:cNvPr>
            <p:cNvSpPr txBox="1"/>
            <p:nvPr/>
          </p:nvSpPr>
          <p:spPr>
            <a:xfrm>
              <a:off x="8575770" y="155875"/>
              <a:ext cx="5469054" cy="623248"/>
            </a:xfrm>
            <a:prstGeom prst="rect">
              <a:avLst/>
            </a:prstGeom>
            <a:noFill/>
          </p:spPr>
          <p:txBody>
            <a:bodyPr wrap="square" rtlCol="0">
              <a:spAutoFit/>
            </a:bodyPr>
            <a:lstStyle/>
            <a:p>
              <a:pPr>
                <a:lnSpc>
                  <a:spcPct val="150000"/>
                </a:lnSpc>
              </a:pPr>
              <a:r>
                <a:rPr lang="en-US" sz="1200" dirty="0">
                  <a:latin typeface="Linkpen 17a Print" panose="03050602060000000000" pitchFamily="66" charset="77"/>
                </a:rPr>
                <a:t>The blast furnaces of </a:t>
              </a:r>
              <a:r>
                <a:rPr lang="en-US" sz="1200" dirty="0" err="1">
                  <a:latin typeface="Linkpen 17a Print" panose="03050602060000000000" pitchFamily="66" charset="77"/>
                </a:rPr>
                <a:t>Bolckow</a:t>
              </a:r>
              <a:r>
                <a:rPr lang="en-US" sz="1200" dirty="0">
                  <a:latin typeface="Linkpen 17a Print" panose="03050602060000000000" pitchFamily="66" charset="77"/>
                </a:rPr>
                <a:t> Vaughan in Middlesbrough.</a:t>
              </a:r>
            </a:p>
            <a:p>
              <a:pPr>
                <a:lnSpc>
                  <a:spcPct val="150000"/>
                </a:lnSpc>
              </a:pPr>
              <a:r>
                <a:rPr lang="en-US" sz="1200" dirty="0">
                  <a:latin typeface="Linkpen 17a Print" panose="03050602060000000000" pitchFamily="66" charset="77"/>
                </a:rPr>
                <a:t>Photo taken somewhere between 1878 – 1890.</a:t>
              </a:r>
            </a:p>
          </p:txBody>
        </p:sp>
      </p:grpSp>
      <p:sp>
        <p:nvSpPr>
          <p:cNvPr id="8" name="TextBox 7">
            <a:extLst>
              <a:ext uri="{FF2B5EF4-FFF2-40B4-BE49-F238E27FC236}">
                <a16:creationId xmlns:a16="http://schemas.microsoft.com/office/drawing/2014/main" id="{D865BA71-9D09-29EE-229D-D2C900EC273E}"/>
              </a:ext>
            </a:extLst>
          </p:cNvPr>
          <p:cNvSpPr txBox="1"/>
          <p:nvPr/>
        </p:nvSpPr>
        <p:spPr>
          <a:xfrm>
            <a:off x="7030441" y="933426"/>
            <a:ext cx="4521913" cy="4628190"/>
          </a:xfrm>
          <a:prstGeom prst="rect">
            <a:avLst/>
          </a:prstGeom>
          <a:noFill/>
        </p:spPr>
        <p:txBody>
          <a:bodyPr wrap="square">
            <a:spAutoFit/>
          </a:bodyPr>
          <a:lstStyle/>
          <a:p>
            <a:pPr>
              <a:lnSpc>
                <a:spcPct val="150000"/>
              </a:lnSpc>
            </a:pPr>
            <a:r>
              <a:rPr lang="en-GB" dirty="0">
                <a:latin typeface="Linkpen 17a Print" panose="03050602060000000000" pitchFamily="66" charset="77"/>
              </a:rPr>
              <a:t>The business grew rapidly as they opened more mines in the area and fired up blast furnaces in Middlesbrough. With Vaughan’s technical skills and </a:t>
            </a:r>
            <a:r>
              <a:rPr lang="en-GB" dirty="0" err="1">
                <a:latin typeface="Linkpen 17a Print" panose="03050602060000000000" pitchFamily="66" charset="77"/>
              </a:rPr>
              <a:t>Bolckow’s</a:t>
            </a:r>
            <a:r>
              <a:rPr lang="en-GB" dirty="0">
                <a:latin typeface="Linkpen 17a Print" panose="03050602060000000000" pitchFamily="66" charset="77"/>
              </a:rPr>
              <a:t> financial expertise, the partnership grew into </a:t>
            </a:r>
            <a:r>
              <a:rPr lang="en-GB" dirty="0" err="1">
                <a:latin typeface="Linkpen 17a Print" panose="03050602060000000000" pitchFamily="66" charset="77"/>
              </a:rPr>
              <a:t>Bolckow</a:t>
            </a:r>
            <a:r>
              <a:rPr lang="en-GB" dirty="0">
                <a:latin typeface="Linkpen 17a Print" panose="03050602060000000000" pitchFamily="66" charset="77"/>
              </a:rPr>
              <a:t> Vaughan &amp; Co. Ltd, a steelmaking giant and the largest company in existence at the time. </a:t>
            </a:r>
          </a:p>
        </p:txBody>
      </p:sp>
      <p:pic>
        <p:nvPicPr>
          <p:cNvPr id="3" name="Picture 2">
            <a:extLst>
              <a:ext uri="{FF2B5EF4-FFF2-40B4-BE49-F238E27FC236}">
                <a16:creationId xmlns:a16="http://schemas.microsoft.com/office/drawing/2014/main" id="{282F6E80-1AAC-9172-BD28-86EA17A98C51}"/>
              </a:ext>
              <a:ext uri="{C183D7F6-B498-43B3-948B-1728B52AA6E4}">
                <adec:decorative xmlns:adec="http://schemas.microsoft.com/office/drawing/2017/decorative" val="1"/>
              </a:ext>
            </a:extLst>
          </p:cNvPr>
          <p:cNvPicPr>
            <a:picLocks noChangeAspect="1"/>
          </p:cNvPicPr>
          <p:nvPr/>
        </p:nvPicPr>
        <p:blipFill rotWithShape="1">
          <a:blip r:embed="rId6"/>
          <a:srcRect l="85357" t="80176"/>
          <a:stretch/>
        </p:blipFill>
        <p:spPr>
          <a:xfrm>
            <a:off x="10406743" y="5497286"/>
            <a:ext cx="1785257" cy="1359271"/>
          </a:xfrm>
          <a:prstGeom prst="rect">
            <a:avLst/>
          </a:prstGeom>
        </p:spPr>
      </p:pic>
    </p:spTree>
    <p:extLst>
      <p:ext uri="{BB962C8B-B14F-4D97-AF65-F5344CB8AC3E}">
        <p14:creationId xmlns:p14="http://schemas.microsoft.com/office/powerpoint/2010/main" val="876329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159</TotalTime>
  <Words>607</Words>
  <Application>Microsoft Office PowerPoint</Application>
  <PresentationFormat>Widescreen</PresentationFormat>
  <Paragraphs>47</Paragraphs>
  <Slides>10</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Linkpen 17a Print</vt:lpstr>
      <vt:lpstr>Noto Sans</vt:lpstr>
      <vt:lpstr>Calibri Light</vt:lpstr>
      <vt:lpstr>Nunito</vt:lpstr>
      <vt:lpstr>Arial</vt:lpstr>
      <vt:lpstr>Calibri</vt:lpstr>
      <vt:lpstr>Office Theme</vt:lpstr>
      <vt:lpstr>Cleveland Ironstone</vt:lpstr>
      <vt:lpstr>Middlesbrough</vt:lpstr>
      <vt:lpstr>John Vaughan and Henry Bolckow</vt:lpstr>
      <vt:lpstr>Vaughan and Bolckow</vt:lpstr>
      <vt:lpstr>Furnaces</vt:lpstr>
      <vt:lpstr>Cleveland Hills</vt:lpstr>
      <vt:lpstr>Eston Nab</vt:lpstr>
      <vt:lpstr>Cleveland Ironstone Map</vt:lpstr>
      <vt:lpstr>Blast Furnaces </vt:lpstr>
      <vt:lpstr>Steel industry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16</cp:revision>
  <dcterms:created xsi:type="dcterms:W3CDTF">2022-12-09T08:02:53Z</dcterms:created>
  <dcterms:modified xsi:type="dcterms:W3CDTF">2024-01-09T08:15:52Z</dcterms:modified>
</cp:coreProperties>
</file>