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Calibri Light" panose="020F0302020204030204" pitchFamily="34" charset="0"/>
      <p:regular r:id="rId17"/>
      <p:italic r:id="rId18"/>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6AF46"/>
    <a:srgbClr val="EC5E43"/>
    <a:srgbClr val="FAB72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887"/>
    <p:restoredTop sz="96327"/>
  </p:normalViewPr>
  <p:slideViewPr>
    <p:cSldViewPr snapToGrid="0">
      <p:cViewPr varScale="1">
        <p:scale>
          <a:sx n="110" d="100"/>
          <a:sy n="110" d="100"/>
        </p:scale>
        <p:origin x="120"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2A4856-D995-3E4C-BFAF-469A87AF12FB}" type="datetimeFigureOut">
              <a:rPr lang="en-GB" smtClean="0"/>
              <a:t>09/01/2024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ED1E5FA-A6F0-0E48-9AE8-128818531D23}" type="slidenum">
              <a:rPr lang="en-GB" smtClean="0"/>
              <a:t>‹#›</a:t>
            </a:fld>
            <a:endParaRPr lang="en-GB"/>
          </a:p>
        </p:txBody>
      </p:sp>
    </p:spTree>
    <p:extLst>
      <p:ext uri="{BB962C8B-B14F-4D97-AF65-F5344CB8AC3E}">
        <p14:creationId xmlns:p14="http://schemas.microsoft.com/office/powerpoint/2010/main" val="21579789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1</a:t>
            </a:fld>
            <a:endParaRPr lang="en-GB"/>
          </a:p>
        </p:txBody>
      </p:sp>
    </p:spTree>
    <p:extLst>
      <p:ext uri="{BB962C8B-B14F-4D97-AF65-F5344CB8AC3E}">
        <p14:creationId xmlns:p14="http://schemas.microsoft.com/office/powerpoint/2010/main" val="4055295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10</a:t>
            </a:fld>
            <a:endParaRPr lang="en-GB"/>
          </a:p>
        </p:txBody>
      </p:sp>
    </p:spTree>
    <p:extLst>
      <p:ext uri="{BB962C8B-B14F-4D97-AF65-F5344CB8AC3E}">
        <p14:creationId xmlns:p14="http://schemas.microsoft.com/office/powerpoint/2010/main" val="4164808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2</a:t>
            </a:fld>
            <a:endParaRPr lang="en-GB"/>
          </a:p>
        </p:txBody>
      </p:sp>
    </p:spTree>
    <p:extLst>
      <p:ext uri="{BB962C8B-B14F-4D97-AF65-F5344CB8AC3E}">
        <p14:creationId xmlns:p14="http://schemas.microsoft.com/office/powerpoint/2010/main" val="2954424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3</a:t>
            </a:fld>
            <a:endParaRPr lang="en-GB"/>
          </a:p>
        </p:txBody>
      </p:sp>
    </p:spTree>
    <p:extLst>
      <p:ext uri="{BB962C8B-B14F-4D97-AF65-F5344CB8AC3E}">
        <p14:creationId xmlns:p14="http://schemas.microsoft.com/office/powerpoint/2010/main" val="2564506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4</a:t>
            </a:fld>
            <a:endParaRPr lang="en-GB"/>
          </a:p>
        </p:txBody>
      </p:sp>
    </p:spTree>
    <p:extLst>
      <p:ext uri="{BB962C8B-B14F-4D97-AF65-F5344CB8AC3E}">
        <p14:creationId xmlns:p14="http://schemas.microsoft.com/office/powerpoint/2010/main" val="2209772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5</a:t>
            </a:fld>
            <a:endParaRPr lang="en-GB"/>
          </a:p>
        </p:txBody>
      </p:sp>
    </p:spTree>
    <p:extLst>
      <p:ext uri="{BB962C8B-B14F-4D97-AF65-F5344CB8AC3E}">
        <p14:creationId xmlns:p14="http://schemas.microsoft.com/office/powerpoint/2010/main" val="32492242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6</a:t>
            </a:fld>
            <a:endParaRPr lang="en-GB"/>
          </a:p>
        </p:txBody>
      </p:sp>
    </p:spTree>
    <p:extLst>
      <p:ext uri="{BB962C8B-B14F-4D97-AF65-F5344CB8AC3E}">
        <p14:creationId xmlns:p14="http://schemas.microsoft.com/office/powerpoint/2010/main" val="28058918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7</a:t>
            </a:fld>
            <a:endParaRPr lang="en-GB"/>
          </a:p>
        </p:txBody>
      </p:sp>
    </p:spTree>
    <p:extLst>
      <p:ext uri="{BB962C8B-B14F-4D97-AF65-F5344CB8AC3E}">
        <p14:creationId xmlns:p14="http://schemas.microsoft.com/office/powerpoint/2010/main" val="32233426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8</a:t>
            </a:fld>
            <a:endParaRPr lang="en-GB"/>
          </a:p>
        </p:txBody>
      </p:sp>
    </p:spTree>
    <p:extLst>
      <p:ext uri="{BB962C8B-B14F-4D97-AF65-F5344CB8AC3E}">
        <p14:creationId xmlns:p14="http://schemas.microsoft.com/office/powerpoint/2010/main" val="180863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0ED1E5FA-A6F0-0E48-9AE8-128818531D23}" type="slidenum">
              <a:rPr lang="en-GB" smtClean="0"/>
              <a:t>9</a:t>
            </a:fld>
            <a:endParaRPr lang="en-GB"/>
          </a:p>
        </p:txBody>
      </p:sp>
    </p:spTree>
    <p:extLst>
      <p:ext uri="{BB962C8B-B14F-4D97-AF65-F5344CB8AC3E}">
        <p14:creationId xmlns:p14="http://schemas.microsoft.com/office/powerpoint/2010/main" val="15007568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27.png"/><Relationship Id="rId3" Type="http://schemas.openxmlformats.org/officeDocument/2006/relationships/image" Target="../media/image4.png"/><Relationship Id="rId7" Type="http://schemas.openxmlformats.org/officeDocument/2006/relationships/image" Target="../media/image21.png"/><Relationship Id="rId12" Type="http://schemas.openxmlformats.org/officeDocument/2006/relationships/image" Target="../media/image26.png"/><Relationship Id="rId2" Type="http://schemas.openxmlformats.org/officeDocument/2006/relationships/notesSlide" Target="../notesSlides/notesSlide10.xml"/><Relationship Id="rId16"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20.pn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png"/><Relationship Id="rId4" Type="http://schemas.openxmlformats.org/officeDocument/2006/relationships/image" Target="../media/image18.png"/><Relationship Id="rId9" Type="http://schemas.openxmlformats.org/officeDocument/2006/relationships/image" Target="../media/image23.png"/><Relationship Id="rId1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5.png"/><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EC25-A3C2-E06E-6EA8-C15D17DB70A1}"/>
              </a:ext>
            </a:extLst>
          </p:cNvPr>
          <p:cNvSpPr>
            <a:spLocks noGrp="1"/>
          </p:cNvSpPr>
          <p:nvPr>
            <p:ph type="ctrTitle"/>
          </p:nvPr>
        </p:nvSpPr>
        <p:spPr>
          <a:xfrm>
            <a:off x="1524000" y="-2695658"/>
            <a:ext cx="9144000" cy="2387600"/>
          </a:xfrm>
        </p:spPr>
        <p:txBody>
          <a:bodyPr/>
          <a:lstStyle/>
          <a:p>
            <a:r>
              <a:rPr lang="en-GB" dirty="0"/>
              <a:t>Title –</a:t>
            </a:r>
            <a:r>
              <a:rPr lang="en-GB" baseline="0" dirty="0"/>
              <a:t> Middlesbrough Growth</a:t>
            </a:r>
            <a:endParaRPr lang="en-GB" dirty="0"/>
          </a:p>
        </p:txBody>
      </p:sp>
      <p:pic>
        <p:nvPicPr>
          <p:cNvPr id="7" name="Picture 6">
            <a:extLst>
              <a:ext uri="{FF2B5EF4-FFF2-40B4-BE49-F238E27FC236}">
                <a16:creationId xmlns:a16="http://schemas.microsoft.com/office/drawing/2014/main" id="{CF9949A4-4C0E-C112-7B43-430C7AAB123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09800" y="1725379"/>
            <a:ext cx="7772400" cy="2534478"/>
          </a:xfrm>
          <a:prstGeom prst="rect">
            <a:avLst/>
          </a:prstGeom>
        </p:spPr>
      </p:pic>
      <p:pic>
        <p:nvPicPr>
          <p:cNvPr id="10" name="Picture 9">
            <a:extLst>
              <a:ext uri="{FF2B5EF4-FFF2-40B4-BE49-F238E27FC236}">
                <a16:creationId xmlns:a16="http://schemas.microsoft.com/office/drawing/2014/main" id="{77181EA4-6DD1-0675-77BA-F1F2C8AB24FF}"/>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376243" y="5530851"/>
            <a:ext cx="1803400" cy="1282700"/>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The background contains a timeline which begins at AD 1815 and ends at AD 1845.">
            <a:extLst>
              <a:ext uri="{FF2B5EF4-FFF2-40B4-BE49-F238E27FC236}">
                <a16:creationId xmlns:a16="http://schemas.microsoft.com/office/drawing/2014/main" id="{626D65B3-E396-B375-5A1D-25567A0F1B01}"/>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1440"/>
            <a:ext cx="12192000" cy="6856560"/>
          </a:xfrm>
        </p:spPr>
      </p:pic>
      <p:sp>
        <p:nvSpPr>
          <p:cNvPr id="2" name="Title 1">
            <a:extLst>
              <a:ext uri="{FF2B5EF4-FFF2-40B4-BE49-F238E27FC236}">
                <a16:creationId xmlns:a16="http://schemas.microsoft.com/office/drawing/2014/main" id="{C1B02274-51C8-1161-FF35-A13DB89A6E7C}"/>
              </a:ext>
            </a:extLst>
          </p:cNvPr>
          <p:cNvSpPr>
            <a:spLocks noGrp="1"/>
          </p:cNvSpPr>
          <p:nvPr>
            <p:ph type="title"/>
          </p:nvPr>
        </p:nvSpPr>
        <p:spPr>
          <a:xfrm>
            <a:off x="1023056" y="-994247"/>
            <a:ext cx="10515600" cy="1325563"/>
          </a:xfrm>
        </p:spPr>
        <p:txBody>
          <a:bodyPr/>
          <a:lstStyle/>
          <a:p>
            <a:r>
              <a:rPr lang="en-GB" dirty="0"/>
              <a:t>Timeline</a:t>
            </a:r>
          </a:p>
        </p:txBody>
      </p:sp>
      <p:sp>
        <p:nvSpPr>
          <p:cNvPr id="6" name="Title 1">
            <a:extLst>
              <a:ext uri="{FF2B5EF4-FFF2-40B4-BE49-F238E27FC236}">
                <a16:creationId xmlns:a16="http://schemas.microsoft.com/office/drawing/2014/main" id="{4D1F92D0-E132-0DE4-A20A-FD46CA9DB210}"/>
              </a:ext>
            </a:extLst>
          </p:cNvPr>
          <p:cNvSpPr txBox="1">
            <a:spLocks/>
          </p:cNvSpPr>
          <p:nvPr/>
        </p:nvSpPr>
        <p:spPr>
          <a:xfrm>
            <a:off x="379919" y="331316"/>
            <a:ext cx="5382549" cy="809922"/>
          </a:xfrm>
          <a:prstGeom prst="rect">
            <a:avLst/>
          </a:prstGeom>
        </p:spPr>
        <p:txBody>
          <a:bodyPr vert="horz" lIns="91440" tIns="45720" rIns="91440" bIns="45720" rtlCol="0" anchor="b">
            <a:normAutofit fontScale="925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Timeline</a:t>
            </a:r>
          </a:p>
        </p:txBody>
      </p:sp>
      <p:pic>
        <p:nvPicPr>
          <p:cNvPr id="8" name="Picture 7">
            <a:extLst>
              <a:ext uri="{FF2B5EF4-FFF2-40B4-BE49-F238E27FC236}">
                <a16:creationId xmlns:a16="http://schemas.microsoft.com/office/drawing/2014/main" id="{C96CF6DB-49FD-1AC9-EB14-B2B06A2ADE3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23056" y="3136829"/>
            <a:ext cx="9954923" cy="598106"/>
          </a:xfrm>
          <a:prstGeom prst="rect">
            <a:avLst/>
          </a:prstGeom>
        </p:spPr>
      </p:pic>
      <p:pic>
        <p:nvPicPr>
          <p:cNvPr id="10" name="Picture 9" descr="The first point on the timeline is 1820. It states that this is when Middlesbrough is a farming hamlet with a population of 25.">
            <a:extLst>
              <a:ext uri="{FF2B5EF4-FFF2-40B4-BE49-F238E27FC236}">
                <a16:creationId xmlns:a16="http://schemas.microsoft.com/office/drawing/2014/main" id="{D092B7BB-1C74-F21B-7DF6-3C2B9F566EE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853427" y="1313499"/>
            <a:ext cx="2026656" cy="1841479"/>
          </a:xfrm>
          <a:prstGeom prst="rect">
            <a:avLst/>
          </a:prstGeom>
        </p:spPr>
      </p:pic>
      <p:pic>
        <p:nvPicPr>
          <p:cNvPr id="12" name="Picture 11" descr="The second point on the timeline is 1825. It states that this is when Stockton and Darlington Railway Company open the world's first public railway.">
            <a:extLst>
              <a:ext uri="{FF2B5EF4-FFF2-40B4-BE49-F238E27FC236}">
                <a16:creationId xmlns:a16="http://schemas.microsoft.com/office/drawing/2014/main" id="{78837CF3-369F-BE53-1691-C0F6425AD0EF}"/>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071194" y="3723923"/>
            <a:ext cx="2222120" cy="1923780"/>
          </a:xfrm>
          <a:prstGeom prst="rect">
            <a:avLst/>
          </a:prstGeom>
        </p:spPr>
      </p:pic>
      <p:pic>
        <p:nvPicPr>
          <p:cNvPr id="14" name="Picture 13" descr="The third point on the timeline is 1829. It states that this is when Joseph Pease sails up the River Tees to find a location for a new port.">
            <a:extLst>
              <a:ext uri="{FF2B5EF4-FFF2-40B4-BE49-F238E27FC236}">
                <a16:creationId xmlns:a16="http://schemas.microsoft.com/office/drawing/2014/main" id="{CF0480C9-922A-A720-117E-55547751F93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702340" y="1532066"/>
            <a:ext cx="1685903" cy="1604763"/>
          </a:xfrm>
          <a:prstGeom prst="rect">
            <a:avLst/>
          </a:prstGeom>
        </p:spPr>
      </p:pic>
      <p:pic>
        <p:nvPicPr>
          <p:cNvPr id="25" name="Picture 24" descr="A cartoon of Joseph Pease.">
            <a:extLst>
              <a:ext uri="{FF2B5EF4-FFF2-40B4-BE49-F238E27FC236}">
                <a16:creationId xmlns:a16="http://schemas.microsoft.com/office/drawing/2014/main" id="{7D1475C6-3A0A-F81F-1984-A9491C54ABE5}"/>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045814" y="1580006"/>
            <a:ext cx="784485" cy="1113399"/>
          </a:xfrm>
          <a:prstGeom prst="rect">
            <a:avLst/>
          </a:prstGeom>
        </p:spPr>
      </p:pic>
      <p:pic>
        <p:nvPicPr>
          <p:cNvPr id="16" name="Picture 15" descr="The fourth point on the timeline is 1830. It states that this is when Joseph Pease purchases Middlesbrough farmstead and the railway connects Middlesbrough to Stockton and surrounding towns.">
            <a:extLst>
              <a:ext uri="{FF2B5EF4-FFF2-40B4-BE49-F238E27FC236}">
                <a16:creationId xmlns:a16="http://schemas.microsoft.com/office/drawing/2014/main" id="{4788AA65-D55E-8DE3-2E35-01A0E3AB168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340814" y="3723060"/>
            <a:ext cx="1613391" cy="1604763"/>
          </a:xfrm>
          <a:prstGeom prst="rect">
            <a:avLst/>
          </a:prstGeom>
        </p:spPr>
      </p:pic>
      <p:pic>
        <p:nvPicPr>
          <p:cNvPr id="26" name="Picture 25" descr="A cartoon of a train.">
            <a:extLst>
              <a:ext uri="{FF2B5EF4-FFF2-40B4-BE49-F238E27FC236}">
                <a16:creationId xmlns:a16="http://schemas.microsoft.com/office/drawing/2014/main" id="{316912AD-90B8-2357-555C-7DB04DC35D43}"/>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6713586" y="4910093"/>
            <a:ext cx="749779" cy="632792"/>
          </a:xfrm>
          <a:prstGeom prst="rect">
            <a:avLst/>
          </a:prstGeom>
        </p:spPr>
      </p:pic>
      <p:pic>
        <p:nvPicPr>
          <p:cNvPr id="18" name="Picture 17" descr="The fifth point on the timeline is 1831. It states that this is when the exporting of coal begins and it generates lots of wealth for the area.">
            <a:extLst>
              <a:ext uri="{FF2B5EF4-FFF2-40B4-BE49-F238E27FC236}">
                <a16:creationId xmlns:a16="http://schemas.microsoft.com/office/drawing/2014/main" id="{C17759B3-9DE7-CE89-4171-90C846435DA5}"/>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703326" y="1301976"/>
            <a:ext cx="1923780" cy="1841479"/>
          </a:xfrm>
          <a:prstGeom prst="rect">
            <a:avLst/>
          </a:prstGeom>
        </p:spPr>
      </p:pic>
      <p:pic>
        <p:nvPicPr>
          <p:cNvPr id="27" name="Picture 26" descr="A cartoon of a mine cart filled with coal.">
            <a:extLst>
              <a:ext uri="{FF2B5EF4-FFF2-40B4-BE49-F238E27FC236}">
                <a16:creationId xmlns:a16="http://schemas.microsoft.com/office/drawing/2014/main" id="{0656AFE2-3B99-3E7C-917B-C50511BB150C}"/>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117362" y="1042864"/>
            <a:ext cx="859247" cy="736497"/>
          </a:xfrm>
          <a:prstGeom prst="rect">
            <a:avLst/>
          </a:prstGeom>
        </p:spPr>
      </p:pic>
      <p:pic>
        <p:nvPicPr>
          <p:cNvPr id="20" name="Picture 19" descr="The sixth point on the timeline is 1839. It states that this is when work begins on a new dock to keep up with supply and demand.">
            <a:extLst>
              <a:ext uri="{FF2B5EF4-FFF2-40B4-BE49-F238E27FC236}">
                <a16:creationId xmlns:a16="http://schemas.microsoft.com/office/drawing/2014/main" id="{4423E6A9-B576-6471-625E-DE06356DE68D}"/>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7601580" y="3727026"/>
            <a:ext cx="1923781" cy="1913493"/>
          </a:xfrm>
          <a:prstGeom prst="rect">
            <a:avLst/>
          </a:prstGeom>
        </p:spPr>
      </p:pic>
      <p:pic>
        <p:nvPicPr>
          <p:cNvPr id="28" name="Picture 27" descr="A cartoon of a boat.">
            <a:extLst>
              <a:ext uri="{FF2B5EF4-FFF2-40B4-BE49-F238E27FC236}">
                <a16:creationId xmlns:a16="http://schemas.microsoft.com/office/drawing/2014/main" id="{E5EC99D4-1885-EEA6-FEFA-6011EB004F62}"/>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9160868" y="4872344"/>
            <a:ext cx="900408" cy="830549"/>
          </a:xfrm>
          <a:prstGeom prst="rect">
            <a:avLst/>
          </a:prstGeom>
        </p:spPr>
      </p:pic>
      <p:pic>
        <p:nvPicPr>
          <p:cNvPr id="22" name="Picture 21" descr="The seventh point on the timeline is 1841. It states that this is when Middlesbrough is a town home to 2,828 people.">
            <a:extLst>
              <a:ext uri="{FF2B5EF4-FFF2-40B4-BE49-F238E27FC236}">
                <a16:creationId xmlns:a16="http://schemas.microsoft.com/office/drawing/2014/main" id="{7922C37D-9AF5-1CA2-594A-A7F1D707D841}"/>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8942189" y="1624196"/>
            <a:ext cx="1596076" cy="1519259"/>
          </a:xfrm>
          <a:prstGeom prst="rect">
            <a:avLst/>
          </a:prstGeom>
        </p:spPr>
      </p:pic>
      <p:pic>
        <p:nvPicPr>
          <p:cNvPr id="24" name="Picture 23">
            <a:extLst>
              <a:ext uri="{FF2B5EF4-FFF2-40B4-BE49-F238E27FC236}">
                <a16:creationId xmlns:a16="http://schemas.microsoft.com/office/drawing/2014/main" id="{E3D106A0-7B19-7E0A-0C81-0E3BB9423D5E}"/>
              </a:ext>
              <a:ext uri="{C183D7F6-B498-43B3-948B-1728B52AA6E4}">
                <adec:decorative xmlns:adec="http://schemas.microsoft.com/office/drawing/2017/decorative" val="1"/>
              </a:ext>
            </a:extLst>
          </p:cNvPr>
          <p:cNvPicPr>
            <a:picLocks noChangeAspect="1"/>
          </p:cNvPicPr>
          <p:nvPr/>
        </p:nvPicPr>
        <p:blipFill>
          <a:blip r:embed="rId16"/>
          <a:srcRect/>
          <a:stretch/>
        </p:blipFill>
        <p:spPr>
          <a:xfrm>
            <a:off x="10651522" y="5702893"/>
            <a:ext cx="1540477" cy="1095692"/>
          </a:xfrm>
          <a:prstGeom prst="rect">
            <a:avLst/>
          </a:prstGeom>
        </p:spPr>
      </p:pic>
    </p:spTree>
    <p:extLst>
      <p:ext uri="{BB962C8B-B14F-4D97-AF65-F5344CB8AC3E}">
        <p14:creationId xmlns:p14="http://schemas.microsoft.com/office/powerpoint/2010/main" val="4168206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500"/>
                                        <p:tgtEl>
                                          <p:spTgt spid="1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18"/>
                                        </p:tgtEl>
                                        <p:attrNameLst>
                                          <p:attrName>style.visibility</p:attrName>
                                        </p:attrNameLst>
                                      </p:cBhvr>
                                      <p:to>
                                        <p:strVal val="visible"/>
                                      </p:to>
                                    </p:set>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fade">
                                      <p:cBhvr>
                                        <p:cTn id="46" dur="500"/>
                                        <p:tgtEl>
                                          <p:spTgt spid="2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fade">
                                      <p:cBhvr>
                                        <p:cTn id="56" dur="500"/>
                                        <p:tgtEl>
                                          <p:spTgt spid="28"/>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86CE89-F5A7-1DC3-838D-048C3524D396}"/>
              </a:ext>
            </a:extLst>
          </p:cNvPr>
          <p:cNvSpPr>
            <a:spLocks noGrp="1"/>
          </p:cNvSpPr>
          <p:nvPr>
            <p:ph type="ctrTitle"/>
          </p:nvPr>
        </p:nvSpPr>
        <p:spPr>
          <a:xfrm>
            <a:off x="1599170" y="-2843516"/>
            <a:ext cx="9144000" cy="2387600"/>
          </a:xfrm>
        </p:spPr>
        <p:txBody>
          <a:bodyPr/>
          <a:lstStyle/>
          <a:p>
            <a:r>
              <a:rPr lang="en-GB" dirty="0"/>
              <a:t>From Small Beginnings - Introduction</a:t>
            </a:r>
          </a:p>
        </p:txBody>
      </p:sp>
      <p:pic>
        <p:nvPicPr>
          <p:cNvPr id="12" name="Picture 11">
            <a:extLst>
              <a:ext uri="{FF2B5EF4-FFF2-40B4-BE49-F238E27FC236}">
                <a16:creationId xmlns:a16="http://schemas.microsoft.com/office/drawing/2014/main" id="{17A03B13-5EBB-2ABC-35D8-8B44AE96BD6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6457"/>
            <a:ext cx="12193280" cy="6857280"/>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32486" y="311001"/>
            <a:ext cx="7574691" cy="739405"/>
          </a:xfrm>
          <a:prstGeom prst="rect">
            <a:avLst/>
          </a:prstGeom>
        </p:spPr>
        <p:txBody>
          <a:bodyPr vert="horz" lIns="91440" tIns="45720" rIns="91440" bIns="45720" rtlCol="0" anchor="b">
            <a:normAutofit fontScale="6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From small beginnings… </a:t>
            </a:r>
          </a:p>
        </p:txBody>
      </p:sp>
      <p:sp>
        <p:nvSpPr>
          <p:cNvPr id="5" name="TextBox 4">
            <a:extLst>
              <a:ext uri="{FF2B5EF4-FFF2-40B4-BE49-F238E27FC236}">
                <a16:creationId xmlns:a16="http://schemas.microsoft.com/office/drawing/2014/main" id="{B08903C3-369D-E9FE-6F36-A59A4162266F}"/>
              </a:ext>
            </a:extLst>
          </p:cNvPr>
          <p:cNvSpPr txBox="1"/>
          <p:nvPr/>
        </p:nvSpPr>
        <p:spPr>
          <a:xfrm>
            <a:off x="605481" y="1235676"/>
            <a:ext cx="10812162" cy="711733"/>
          </a:xfrm>
          <a:prstGeom prst="rect">
            <a:avLst/>
          </a:prstGeom>
          <a:noFill/>
        </p:spPr>
        <p:txBody>
          <a:bodyPr wrap="square" rtlCol="0">
            <a:spAutoFit/>
          </a:bodyPr>
          <a:lstStyle/>
          <a:p>
            <a:pPr marL="0" indent="0" algn="l">
              <a:lnSpc>
                <a:spcPct val="150000"/>
              </a:lnSpc>
              <a:buNone/>
            </a:pPr>
            <a:r>
              <a:rPr lang="en-GB" sz="1400" dirty="0">
                <a:latin typeface="Linkpen 17a Print" panose="03050602060000000000" pitchFamily="66" charset="77"/>
              </a:rPr>
              <a:t>By the 1820s, the area of Middlesbrough had undergone a remarkable transformation. It had grown from a small hamlet of 25 people to a community of around 2,000.</a:t>
            </a:r>
          </a:p>
        </p:txBody>
      </p:sp>
      <p:sp>
        <p:nvSpPr>
          <p:cNvPr id="10" name="Title 1">
            <a:extLst>
              <a:ext uri="{FF2B5EF4-FFF2-40B4-BE49-F238E27FC236}">
                <a16:creationId xmlns:a16="http://schemas.microsoft.com/office/drawing/2014/main" id="{DD1ED8C9-795C-6816-D56D-EC2967580ED8}"/>
              </a:ext>
            </a:extLst>
          </p:cNvPr>
          <p:cNvSpPr txBox="1">
            <a:spLocks/>
          </p:cNvSpPr>
          <p:nvPr/>
        </p:nvSpPr>
        <p:spPr>
          <a:xfrm>
            <a:off x="3488723" y="1995775"/>
            <a:ext cx="5663515" cy="739405"/>
          </a:xfrm>
          <a:prstGeom prst="rect">
            <a:avLst/>
          </a:prstGeom>
        </p:spPr>
        <p:txBody>
          <a:bodyPr vert="horz" lIns="91440" tIns="45720" rIns="91440" bIns="45720" rtlCol="0" anchor="b">
            <a:normAutofit fontScale="5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solidFill>
                  <a:srgbClr val="56AF46"/>
                </a:solidFill>
                <a:latin typeface="Superclarendon Rg" panose="02060605060000020003" pitchFamily="18" charset="77"/>
              </a:rPr>
              <a:t>How did this happen?</a:t>
            </a:r>
          </a:p>
        </p:txBody>
      </p:sp>
      <p:pic>
        <p:nvPicPr>
          <p:cNvPr id="14" name="Picture 13" descr="A cartoon of a mine cart filled with coal.">
            <a:extLst>
              <a:ext uri="{FF2B5EF4-FFF2-40B4-BE49-F238E27FC236}">
                <a16:creationId xmlns:a16="http://schemas.microsoft.com/office/drawing/2014/main" id="{CE826894-BED7-0C84-EFC8-71F0DBF7E61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14450" y="3209815"/>
            <a:ext cx="1784522" cy="1529590"/>
          </a:xfrm>
          <a:prstGeom prst="rect">
            <a:avLst/>
          </a:prstGeom>
        </p:spPr>
      </p:pic>
      <p:sp>
        <p:nvSpPr>
          <p:cNvPr id="20" name="Title 1">
            <a:extLst>
              <a:ext uri="{FF2B5EF4-FFF2-40B4-BE49-F238E27FC236}">
                <a16:creationId xmlns:a16="http://schemas.microsoft.com/office/drawing/2014/main" id="{D4708D97-60B7-087F-40D4-A99B0B2742ED}"/>
              </a:ext>
            </a:extLst>
          </p:cNvPr>
          <p:cNvSpPr txBox="1">
            <a:spLocks/>
          </p:cNvSpPr>
          <p:nvPr/>
        </p:nvSpPr>
        <p:spPr>
          <a:xfrm>
            <a:off x="1791730" y="4871613"/>
            <a:ext cx="729049" cy="194658"/>
          </a:xfrm>
          <a:prstGeom prst="rect">
            <a:avLst/>
          </a:prstGeom>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Coal</a:t>
            </a:r>
          </a:p>
        </p:txBody>
      </p:sp>
      <p:pic>
        <p:nvPicPr>
          <p:cNvPr id="16" name="Picture 15" descr="A cartoon of a boat.">
            <a:extLst>
              <a:ext uri="{FF2B5EF4-FFF2-40B4-BE49-F238E27FC236}">
                <a16:creationId xmlns:a16="http://schemas.microsoft.com/office/drawing/2014/main" id="{53F27BA8-B5D9-DF6F-683F-75316C843B1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142813" y="2876303"/>
            <a:ext cx="1906373" cy="1758465"/>
          </a:xfrm>
          <a:prstGeom prst="rect">
            <a:avLst/>
          </a:prstGeom>
        </p:spPr>
      </p:pic>
      <p:sp>
        <p:nvSpPr>
          <p:cNvPr id="21" name="Title 1">
            <a:extLst>
              <a:ext uri="{FF2B5EF4-FFF2-40B4-BE49-F238E27FC236}">
                <a16:creationId xmlns:a16="http://schemas.microsoft.com/office/drawing/2014/main" id="{FE423F9C-16A8-1665-37F1-E20DF8E10A0D}"/>
              </a:ext>
            </a:extLst>
          </p:cNvPr>
          <p:cNvSpPr txBox="1">
            <a:spLocks/>
          </p:cNvSpPr>
          <p:nvPr/>
        </p:nvSpPr>
        <p:spPr>
          <a:xfrm>
            <a:off x="5731475" y="4871613"/>
            <a:ext cx="879390" cy="194658"/>
          </a:xfrm>
          <a:prstGeom prst="rect">
            <a:avLst/>
          </a:prstGeom>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Docks</a:t>
            </a:r>
          </a:p>
        </p:txBody>
      </p:sp>
      <p:pic>
        <p:nvPicPr>
          <p:cNvPr id="18" name="Picture 17" descr="A cartoon of a mid 1820's train.">
            <a:extLst>
              <a:ext uri="{FF2B5EF4-FFF2-40B4-BE49-F238E27FC236}">
                <a16:creationId xmlns:a16="http://schemas.microsoft.com/office/drawing/2014/main" id="{102CDA0D-5A52-1FEB-FBCA-30A08BBB469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052696" y="2924814"/>
            <a:ext cx="2067698" cy="1745078"/>
          </a:xfrm>
          <a:prstGeom prst="rect">
            <a:avLst/>
          </a:prstGeom>
        </p:spPr>
      </p:pic>
      <p:sp>
        <p:nvSpPr>
          <p:cNvPr id="22" name="Title 1">
            <a:extLst>
              <a:ext uri="{FF2B5EF4-FFF2-40B4-BE49-F238E27FC236}">
                <a16:creationId xmlns:a16="http://schemas.microsoft.com/office/drawing/2014/main" id="{1AE440E7-2B28-7D49-ECE9-7FCDB1FF8994}"/>
              </a:ext>
            </a:extLst>
          </p:cNvPr>
          <p:cNvSpPr txBox="1">
            <a:spLocks/>
          </p:cNvSpPr>
          <p:nvPr/>
        </p:nvSpPr>
        <p:spPr>
          <a:xfrm>
            <a:off x="9535294" y="4871613"/>
            <a:ext cx="1103871" cy="194658"/>
          </a:xfrm>
          <a:prstGeom prst="rect">
            <a:avLst/>
          </a:prstGeom>
        </p:spPr>
        <p:txBody>
          <a:bodyPr vert="horz" lIns="91440" tIns="45720" rIns="91440" bIns="45720" rtlCol="0" anchor="b">
            <a:normAutofit fontScale="2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Railway</a:t>
            </a:r>
          </a:p>
        </p:txBody>
      </p:sp>
      <p:sp>
        <p:nvSpPr>
          <p:cNvPr id="23" name="TextBox 22">
            <a:extLst>
              <a:ext uri="{FF2B5EF4-FFF2-40B4-BE49-F238E27FC236}">
                <a16:creationId xmlns:a16="http://schemas.microsoft.com/office/drawing/2014/main" id="{231BF19F-7D8D-9F89-8E29-F2B497624733}"/>
              </a:ext>
            </a:extLst>
          </p:cNvPr>
          <p:cNvSpPr txBox="1"/>
          <p:nvPr/>
        </p:nvSpPr>
        <p:spPr>
          <a:xfrm>
            <a:off x="689919" y="5291991"/>
            <a:ext cx="10812162" cy="711733"/>
          </a:xfrm>
          <a:prstGeom prst="rect">
            <a:avLst/>
          </a:prstGeom>
          <a:noFill/>
        </p:spPr>
        <p:txBody>
          <a:bodyPr wrap="square" rtlCol="0">
            <a:spAutoFit/>
          </a:bodyPr>
          <a:lstStyle/>
          <a:p>
            <a:pPr>
              <a:lnSpc>
                <a:spcPct val="150000"/>
              </a:lnSpc>
            </a:pPr>
            <a:r>
              <a:rPr lang="en-GB" sz="1400" dirty="0">
                <a:latin typeface="Linkpen 17a Print" panose="03050602060000000000" pitchFamily="66" charset="77"/>
              </a:rPr>
              <a:t>Three main areas drove its growth - the coal industry, the establishment of Port Darlington, and the construction of the Stockton &amp; Darlington Railway. </a:t>
            </a:r>
            <a:endParaRPr lang="en-GB" sz="1400" dirty="0">
              <a:latin typeface="Linkpen 17a Print" panose="03050602060000000000" pitchFamily="66" charset="77"/>
              <a:cs typeface="Calibri"/>
            </a:endParaRPr>
          </a:p>
        </p:txBody>
      </p:sp>
      <p:pic>
        <p:nvPicPr>
          <p:cNvPr id="24" name="Picture 23">
            <a:extLst>
              <a:ext uri="{FF2B5EF4-FFF2-40B4-BE49-F238E27FC236}">
                <a16:creationId xmlns:a16="http://schemas.microsoft.com/office/drawing/2014/main" id="{65E4046B-E3ED-27A5-826B-A3CBCC8770BE}"/>
              </a:ext>
              <a:ext uri="{C183D7F6-B498-43B3-948B-1728B52AA6E4}">
                <adec:decorative xmlns:adec="http://schemas.microsoft.com/office/drawing/2017/decorative" val="1"/>
              </a:ext>
            </a:extLst>
          </p:cNvPr>
          <p:cNvPicPr>
            <a:picLocks noChangeAspect="1"/>
          </p:cNvPicPr>
          <p:nvPr/>
        </p:nvPicPr>
        <p:blipFill>
          <a:blip r:embed="rId7"/>
          <a:srcRect/>
          <a:stretch/>
        </p:blipFill>
        <p:spPr>
          <a:xfrm>
            <a:off x="10639165" y="5717859"/>
            <a:ext cx="1540477" cy="1095692"/>
          </a:xfrm>
          <a:prstGeom prst="rect">
            <a:avLst/>
          </a:prstGeom>
        </p:spPr>
      </p:pic>
    </p:spTree>
    <p:extLst>
      <p:ext uri="{BB962C8B-B14F-4D97-AF65-F5344CB8AC3E}">
        <p14:creationId xmlns:p14="http://schemas.microsoft.com/office/powerpoint/2010/main" val="1996384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500"/>
                                        <p:tgtEl>
                                          <p:spTgt spid="1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0" grpId="0"/>
      <p:bldP spid="21" grpId="0"/>
      <p:bldP spid="22" grpId="0"/>
      <p:bldP spid="2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51174E-2525-7103-3FE4-9877AAED8212}"/>
              </a:ext>
            </a:extLst>
          </p:cNvPr>
          <p:cNvSpPr>
            <a:spLocks noGrp="1"/>
          </p:cNvSpPr>
          <p:nvPr>
            <p:ph type="ctrTitle"/>
          </p:nvPr>
        </p:nvSpPr>
        <p:spPr>
          <a:xfrm>
            <a:off x="1524000" y="-2743680"/>
            <a:ext cx="9144000" cy="2387600"/>
          </a:xfrm>
        </p:spPr>
        <p:txBody>
          <a:bodyPr/>
          <a:lstStyle/>
          <a:p>
            <a:r>
              <a:rPr lang="en-GB" dirty="0"/>
              <a:t>The Industrial Revolution</a:t>
            </a:r>
          </a:p>
        </p:txBody>
      </p:sp>
      <p:pic>
        <p:nvPicPr>
          <p:cNvPr id="12" name="Picture 11">
            <a:extLst>
              <a:ext uri="{FF2B5EF4-FFF2-40B4-BE49-F238E27FC236}">
                <a16:creationId xmlns:a16="http://schemas.microsoft.com/office/drawing/2014/main" id="{17A03B13-5EBB-2ABC-35D8-8B44AE96BD6F}"/>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3280" cy="6857280"/>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32486" y="311001"/>
            <a:ext cx="7574691" cy="739405"/>
          </a:xfrm>
          <a:prstGeom prst="rect">
            <a:avLst/>
          </a:prstGeom>
        </p:spPr>
        <p:txBody>
          <a:bodyPr vert="horz" lIns="91440" tIns="45720" rIns="91440" bIns="45720" rtlCol="0" anchor="b">
            <a:normAutofit fontScale="5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Industrial Revolution and Coal</a:t>
            </a:r>
          </a:p>
        </p:txBody>
      </p:sp>
      <p:sp>
        <p:nvSpPr>
          <p:cNvPr id="5" name="TextBox 4">
            <a:extLst>
              <a:ext uri="{FF2B5EF4-FFF2-40B4-BE49-F238E27FC236}">
                <a16:creationId xmlns:a16="http://schemas.microsoft.com/office/drawing/2014/main" id="{B08903C3-369D-E9FE-6F36-A59A4162266F}"/>
              </a:ext>
            </a:extLst>
          </p:cNvPr>
          <p:cNvSpPr txBox="1"/>
          <p:nvPr/>
        </p:nvSpPr>
        <p:spPr>
          <a:xfrm>
            <a:off x="691979" y="1457306"/>
            <a:ext cx="5832389" cy="3943387"/>
          </a:xfrm>
          <a:prstGeom prst="rect">
            <a:avLst/>
          </a:prstGeom>
          <a:noFill/>
        </p:spPr>
        <p:txBody>
          <a:bodyPr wrap="square" rtlCol="0">
            <a:spAutoFit/>
          </a:bodyPr>
          <a:lstStyle/>
          <a:p>
            <a:pPr rtl="0">
              <a:lnSpc>
                <a:spcPct val="150000"/>
              </a:lnSpc>
            </a:pPr>
            <a:r>
              <a:rPr lang="en-GB" sz="1400" b="0" i="0" u="none" strike="noStrike" kern="1200" baseline="0" dirty="0">
                <a:solidFill>
                  <a:srgbClr val="000000"/>
                </a:solidFill>
                <a:latin typeface="Linkpen 17a Print" panose="03050602060000000000" pitchFamily="66" charset="77"/>
              </a:rPr>
              <a:t>At the heart of Middlesbrough’s transformation was the coal industry.</a:t>
            </a:r>
          </a:p>
          <a:p>
            <a:pPr rtl="0">
              <a:lnSpc>
                <a:spcPct val="150000"/>
              </a:lnSpc>
            </a:pPr>
            <a:endParaRPr lang="en-GB" sz="1400" b="0" i="0" u="none" strike="noStrike" kern="1200" baseline="0" dirty="0">
              <a:solidFill>
                <a:srgbClr val="000000"/>
              </a:solidFill>
              <a:latin typeface="Linkpen 17a Print" panose="03050602060000000000" pitchFamily="66" charset="77"/>
            </a:endParaRPr>
          </a:p>
          <a:p>
            <a:pPr rtl="0">
              <a:lnSpc>
                <a:spcPct val="150000"/>
              </a:lnSpc>
            </a:pPr>
            <a:r>
              <a:rPr lang="en-GB" sz="1400" b="0" i="0" u="none" strike="noStrike" kern="1200" baseline="0" dirty="0">
                <a:solidFill>
                  <a:srgbClr val="000000"/>
                </a:solidFill>
                <a:latin typeface="Linkpen 17a Print" panose="03050602060000000000" pitchFamily="66" charset="77"/>
              </a:rPr>
              <a:t>The vast coal reserves in the region were a driving force behind Middlesbrough's growth. The demand for coal was rising rapidly due to the Industrial Revolution, and the area’s access to these resources made it an ideal hub for coal mining and transportation. </a:t>
            </a:r>
          </a:p>
          <a:p>
            <a:pPr rtl="0">
              <a:lnSpc>
                <a:spcPct val="150000"/>
              </a:lnSpc>
            </a:pPr>
            <a:endParaRPr lang="en-GB" sz="1400" b="0" i="0" u="none" strike="noStrike" kern="1200" baseline="0" dirty="0">
              <a:solidFill>
                <a:srgbClr val="000000"/>
              </a:solidFill>
              <a:latin typeface="Linkpen 17a Print" panose="03050602060000000000" pitchFamily="66" charset="77"/>
            </a:endParaRPr>
          </a:p>
          <a:p>
            <a:pPr rtl="0">
              <a:lnSpc>
                <a:spcPct val="150000"/>
              </a:lnSpc>
            </a:pPr>
            <a:r>
              <a:rPr lang="en-GB" sz="1400" b="0" i="0" u="none" strike="noStrike" kern="1200" baseline="0" dirty="0">
                <a:solidFill>
                  <a:srgbClr val="000000"/>
                </a:solidFill>
                <a:latin typeface="Linkpen 17a Print" panose="03050602060000000000" pitchFamily="66" charset="77"/>
              </a:rPr>
              <a:t>The accessibility of coal also helped to attract investors and entrepreneurs to the area.</a:t>
            </a:r>
          </a:p>
        </p:txBody>
      </p:sp>
      <p:pic>
        <p:nvPicPr>
          <p:cNvPr id="3" name="Picture 2" descr="An image of a lump of coal.">
            <a:extLst>
              <a:ext uri="{FF2B5EF4-FFF2-40B4-BE49-F238E27FC236}">
                <a16:creationId xmlns:a16="http://schemas.microsoft.com/office/drawing/2014/main" id="{8A585FC0-8153-E543-849E-1BFB2FC63E6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203991" y="1360687"/>
            <a:ext cx="3934371" cy="2987932"/>
          </a:xfrm>
          <a:prstGeom prst="rect">
            <a:avLst/>
          </a:prstGeom>
        </p:spPr>
      </p:pic>
      <p:sp>
        <p:nvSpPr>
          <p:cNvPr id="4" name="TextBox 3">
            <a:extLst>
              <a:ext uri="{FF2B5EF4-FFF2-40B4-BE49-F238E27FC236}">
                <a16:creationId xmlns:a16="http://schemas.microsoft.com/office/drawing/2014/main" id="{FDC45300-B21D-8F50-BAFC-842966AC3FB9}"/>
              </a:ext>
            </a:extLst>
          </p:cNvPr>
          <p:cNvSpPr txBox="1"/>
          <p:nvPr/>
        </p:nvSpPr>
        <p:spPr>
          <a:xfrm>
            <a:off x="7059415" y="4272501"/>
            <a:ext cx="4078947" cy="1034899"/>
          </a:xfrm>
          <a:prstGeom prst="rect">
            <a:avLst/>
          </a:prstGeom>
          <a:noFill/>
        </p:spPr>
        <p:txBody>
          <a:bodyPr wrap="square" rtlCol="0">
            <a:spAutoFit/>
          </a:bodyPr>
          <a:lstStyle/>
          <a:p>
            <a:pPr algn="ctr">
              <a:lnSpc>
                <a:spcPct val="150000"/>
              </a:lnSpc>
            </a:pPr>
            <a:r>
              <a:rPr lang="en-GB" sz="1400" dirty="0">
                <a:latin typeface="Linkpen 17a Print" panose="03050602060000000000" pitchFamily="66" charset="77"/>
              </a:rPr>
              <a:t>Coal was used to power engines, heat buildings and, by the 1880s, to generate electricity for the public.</a:t>
            </a:r>
          </a:p>
        </p:txBody>
      </p:sp>
      <p:pic>
        <p:nvPicPr>
          <p:cNvPr id="24" name="Picture 23">
            <a:extLst>
              <a:ext uri="{FF2B5EF4-FFF2-40B4-BE49-F238E27FC236}">
                <a16:creationId xmlns:a16="http://schemas.microsoft.com/office/drawing/2014/main" id="{65E4046B-E3ED-27A5-826B-A3CBCC8770BE}"/>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639165" y="5717859"/>
            <a:ext cx="1540477" cy="1095692"/>
          </a:xfrm>
          <a:prstGeom prst="rect">
            <a:avLst/>
          </a:prstGeom>
        </p:spPr>
      </p:pic>
    </p:spTree>
    <p:extLst>
      <p:ext uri="{BB962C8B-B14F-4D97-AF65-F5344CB8AC3E}">
        <p14:creationId xmlns:p14="http://schemas.microsoft.com/office/powerpoint/2010/main" val="4148030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57C0D0-AC75-DA31-0F2E-1905468D8A2B}"/>
              </a:ext>
            </a:extLst>
          </p:cNvPr>
          <p:cNvSpPr>
            <a:spLocks noGrp="1"/>
          </p:cNvSpPr>
          <p:nvPr>
            <p:ph type="ctrTitle"/>
          </p:nvPr>
        </p:nvSpPr>
        <p:spPr>
          <a:xfrm>
            <a:off x="1524000" y="-2779557"/>
            <a:ext cx="9144000" cy="2387600"/>
          </a:xfrm>
        </p:spPr>
        <p:txBody>
          <a:bodyPr/>
          <a:lstStyle/>
          <a:p>
            <a:r>
              <a:rPr lang="en-GB" dirty="0"/>
              <a:t>Issues</a:t>
            </a:r>
            <a:r>
              <a:rPr lang="en-GB" baseline="0" dirty="0"/>
              <a:t> to Growth</a:t>
            </a:r>
            <a:endParaRPr lang="en-GB" dirty="0"/>
          </a:p>
        </p:txBody>
      </p:sp>
      <p:pic>
        <p:nvPicPr>
          <p:cNvPr id="11" name="Picture 10" descr="The background contains an image of a map from the 1800's. Stockton and Middlesbrough are marked on the map. Green circles highlight how far away Stockton was from the Tees Mouth.">
            <a:extLst>
              <a:ext uri="{FF2B5EF4-FFF2-40B4-BE49-F238E27FC236}">
                <a16:creationId xmlns:a16="http://schemas.microsoft.com/office/drawing/2014/main" id="{84AF6593-0C3C-305C-FC25-68123B5200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44361" y="560384"/>
            <a:ext cx="6265197" cy="650900"/>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A Vision</a:t>
            </a:r>
          </a:p>
        </p:txBody>
      </p:sp>
      <p:sp>
        <p:nvSpPr>
          <p:cNvPr id="8" name="TextBox 7">
            <a:extLst>
              <a:ext uri="{FF2B5EF4-FFF2-40B4-BE49-F238E27FC236}">
                <a16:creationId xmlns:a16="http://schemas.microsoft.com/office/drawing/2014/main" id="{C40A17C6-EC20-B159-2767-FAA5C1CDF0B3}"/>
              </a:ext>
            </a:extLst>
          </p:cNvPr>
          <p:cNvSpPr txBox="1"/>
          <p:nvPr/>
        </p:nvSpPr>
        <p:spPr>
          <a:xfrm>
            <a:off x="660764" y="1682937"/>
            <a:ext cx="5832389" cy="3747180"/>
          </a:xfrm>
          <a:prstGeom prst="rect">
            <a:avLst/>
          </a:prstGeom>
          <a:noFill/>
        </p:spPr>
        <p:txBody>
          <a:bodyPr wrap="square" rtlCol="0">
            <a:spAutoFit/>
          </a:bodyPr>
          <a:lstStyle/>
          <a:p>
            <a:pPr marL="0" indent="0">
              <a:lnSpc>
                <a:spcPct val="150000"/>
              </a:lnSpc>
              <a:buNone/>
            </a:pPr>
            <a:r>
              <a:rPr lang="en-GB" sz="2000" dirty="0">
                <a:latin typeface="Linkpen 17a Print" panose="03050602060000000000" pitchFamily="66" charset="77"/>
              </a:rPr>
              <a:t>During the 1820s, Stockton was the main town in the area. Growth was slow as the town wasn’t close enough to the coast where the larger ships could import and export goods.</a:t>
            </a:r>
          </a:p>
          <a:p>
            <a:pPr marL="0" indent="0">
              <a:lnSpc>
                <a:spcPct val="150000"/>
              </a:lnSpc>
              <a:buNone/>
            </a:pPr>
            <a:endParaRPr lang="en-GB" sz="2000" dirty="0">
              <a:latin typeface="Linkpen 17a Print" panose="03050602060000000000" pitchFamily="66" charset="77"/>
            </a:endParaRPr>
          </a:p>
          <a:p>
            <a:pPr marL="0" indent="0">
              <a:lnSpc>
                <a:spcPct val="150000"/>
              </a:lnSpc>
              <a:buNone/>
            </a:pPr>
            <a:r>
              <a:rPr lang="en-GB" sz="2000" dirty="0">
                <a:latin typeface="Linkpen 17a Print" panose="03050602060000000000" pitchFamily="66" charset="77"/>
              </a:rPr>
              <a:t>A man named Joseph Pease saw this problem and came up with a solution. </a:t>
            </a:r>
          </a:p>
        </p:txBody>
      </p:sp>
      <p:pic>
        <p:nvPicPr>
          <p:cNvPr id="14" name="Picture 13">
            <a:extLst>
              <a:ext uri="{FF2B5EF4-FFF2-40B4-BE49-F238E27FC236}">
                <a16:creationId xmlns:a16="http://schemas.microsoft.com/office/drawing/2014/main" id="{20A48065-15C2-865E-BB7D-C9A85889AC1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94639" y="602871"/>
            <a:ext cx="4953000" cy="965200"/>
          </a:xfrm>
          <a:prstGeom prst="rect">
            <a:avLst/>
          </a:prstGeom>
        </p:spPr>
      </p:pic>
      <p:sp>
        <p:nvSpPr>
          <p:cNvPr id="16" name="TextBox 15">
            <a:extLst>
              <a:ext uri="{FF2B5EF4-FFF2-40B4-BE49-F238E27FC236}">
                <a16:creationId xmlns:a16="http://schemas.microsoft.com/office/drawing/2014/main" id="{729B02BF-DE29-D641-48DE-71A6DB5B1011}"/>
              </a:ext>
            </a:extLst>
          </p:cNvPr>
          <p:cNvSpPr txBox="1"/>
          <p:nvPr/>
        </p:nvSpPr>
        <p:spPr>
          <a:xfrm>
            <a:off x="6640264" y="658766"/>
            <a:ext cx="5175688" cy="800219"/>
          </a:xfrm>
          <a:prstGeom prst="rect">
            <a:avLst/>
          </a:prstGeom>
          <a:noFill/>
        </p:spPr>
        <p:txBody>
          <a:bodyPr wrap="square">
            <a:spAutoFit/>
          </a:bodyPr>
          <a:lstStyle/>
          <a:p>
            <a:pPr algn="ctr">
              <a:lnSpc>
                <a:spcPct val="150000"/>
              </a:lnSpc>
            </a:pPr>
            <a:r>
              <a:rPr lang="en-GB" sz="1600" dirty="0">
                <a:latin typeface="Linkpen 17a Print" panose="03050602060000000000" pitchFamily="66" charset="77"/>
              </a:rPr>
              <a:t>An 1800s map shows the distance of Stockton from the Tees Mouth.</a:t>
            </a:r>
          </a:p>
        </p:txBody>
      </p:sp>
      <p:pic>
        <p:nvPicPr>
          <p:cNvPr id="24" name="Picture 23">
            <a:extLst>
              <a:ext uri="{FF2B5EF4-FFF2-40B4-BE49-F238E27FC236}">
                <a16:creationId xmlns:a16="http://schemas.microsoft.com/office/drawing/2014/main" id="{65E4046B-E3ED-27A5-826B-A3CBCC8770BE}"/>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639165" y="5717859"/>
            <a:ext cx="1540477" cy="1095692"/>
          </a:xfrm>
          <a:prstGeom prst="rect">
            <a:avLst/>
          </a:prstGeom>
        </p:spPr>
      </p:pic>
    </p:spTree>
    <p:extLst>
      <p:ext uri="{BB962C8B-B14F-4D97-AF65-F5344CB8AC3E}">
        <p14:creationId xmlns:p14="http://schemas.microsoft.com/office/powerpoint/2010/main" val="2264317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D5539-BF7B-FBB9-376C-EB81C974A8D1}"/>
              </a:ext>
            </a:extLst>
          </p:cNvPr>
          <p:cNvSpPr>
            <a:spLocks noGrp="1"/>
          </p:cNvSpPr>
          <p:nvPr>
            <p:ph type="ctrTitle"/>
          </p:nvPr>
        </p:nvSpPr>
        <p:spPr>
          <a:xfrm>
            <a:off x="1524000" y="-2649122"/>
            <a:ext cx="9144000" cy="2387600"/>
          </a:xfrm>
        </p:spPr>
        <p:txBody>
          <a:bodyPr/>
          <a:lstStyle/>
          <a:p>
            <a:r>
              <a:rPr lang="en-GB" dirty="0"/>
              <a:t>Joseph Pease</a:t>
            </a:r>
          </a:p>
        </p:txBody>
      </p:sp>
      <p:pic>
        <p:nvPicPr>
          <p:cNvPr id="3" name="Picture 2">
            <a:extLst>
              <a:ext uri="{FF2B5EF4-FFF2-40B4-BE49-F238E27FC236}">
                <a16:creationId xmlns:a16="http://schemas.microsoft.com/office/drawing/2014/main" id="{613119FD-2F44-98E3-7F92-800AC46A099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pic>
        <p:nvPicPr>
          <p:cNvPr id="12" name="Picture 11" descr="A cartoon drawing of Joseph Pease - the man who sailed up the river to find the land where Middlesbrough would be built.">
            <a:extLst>
              <a:ext uri="{FF2B5EF4-FFF2-40B4-BE49-F238E27FC236}">
                <a16:creationId xmlns:a16="http://schemas.microsoft.com/office/drawing/2014/main" id="{B1C3B7DC-1368-F30F-E308-B4AFE704DA39}"/>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5482" y="510329"/>
            <a:ext cx="2852513" cy="4048499"/>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4822399" y="817604"/>
            <a:ext cx="6265197" cy="650900"/>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Joseph Pease</a:t>
            </a:r>
          </a:p>
        </p:txBody>
      </p:sp>
      <p:sp>
        <p:nvSpPr>
          <p:cNvPr id="8" name="TextBox 7">
            <a:extLst>
              <a:ext uri="{FF2B5EF4-FFF2-40B4-BE49-F238E27FC236}">
                <a16:creationId xmlns:a16="http://schemas.microsoft.com/office/drawing/2014/main" id="{C40A17C6-EC20-B159-2767-FAA5C1CDF0B3}"/>
              </a:ext>
            </a:extLst>
          </p:cNvPr>
          <p:cNvSpPr txBox="1"/>
          <p:nvPr/>
        </p:nvSpPr>
        <p:spPr>
          <a:xfrm>
            <a:off x="3859479" y="1730746"/>
            <a:ext cx="7467039" cy="2966197"/>
          </a:xfrm>
          <a:prstGeom prst="rect">
            <a:avLst/>
          </a:prstGeom>
          <a:noFill/>
        </p:spPr>
        <p:txBody>
          <a:bodyPr wrap="square" rtlCol="0">
            <a:spAutoFit/>
          </a:bodyPr>
          <a:lstStyle/>
          <a:p>
            <a:pPr marL="0" indent="0">
              <a:lnSpc>
                <a:spcPct val="150000"/>
              </a:lnSpc>
              <a:buNone/>
            </a:pPr>
            <a:r>
              <a:rPr lang="en-GB" dirty="0">
                <a:latin typeface="Linkpen 17a Print" panose="03050602060000000000" pitchFamily="66" charset="77"/>
              </a:rPr>
              <a:t>Joseph Pease famously sailed up the River Tees to find a solution to the problem of not being able to send coal out on larger ships.</a:t>
            </a:r>
          </a:p>
          <a:p>
            <a:pPr marL="0" indent="0">
              <a:lnSpc>
                <a:spcPct val="150000"/>
              </a:lnSpc>
              <a:buNone/>
            </a:pPr>
            <a:endParaRPr lang="en-GB" dirty="0">
              <a:latin typeface="Linkpen 17a Print" panose="03050602060000000000" pitchFamily="66" charset="77"/>
            </a:endParaRPr>
          </a:p>
          <a:p>
            <a:pPr marL="0" indent="0">
              <a:lnSpc>
                <a:spcPct val="150000"/>
              </a:lnSpc>
              <a:buNone/>
            </a:pPr>
            <a:r>
              <a:rPr lang="en-GB" dirty="0">
                <a:latin typeface="Linkpen 17a Print" panose="03050602060000000000" pitchFamily="66" charset="77"/>
              </a:rPr>
              <a:t>As he sailed along the river, he came across the farmland site of Middlesbrough and saw its potential as a port.</a:t>
            </a:r>
          </a:p>
        </p:txBody>
      </p:sp>
      <p:sp>
        <p:nvSpPr>
          <p:cNvPr id="9" name="TextBox 8">
            <a:extLst>
              <a:ext uri="{FF2B5EF4-FFF2-40B4-BE49-F238E27FC236}">
                <a16:creationId xmlns:a16="http://schemas.microsoft.com/office/drawing/2014/main" id="{21464832-DD19-45C7-4456-589B27C9FA70}"/>
              </a:ext>
            </a:extLst>
          </p:cNvPr>
          <p:cNvSpPr txBox="1"/>
          <p:nvPr/>
        </p:nvSpPr>
        <p:spPr>
          <a:xfrm>
            <a:off x="1355978" y="5009696"/>
            <a:ext cx="9263929" cy="900246"/>
          </a:xfrm>
          <a:prstGeom prst="rect">
            <a:avLst/>
          </a:prstGeom>
          <a:noFill/>
        </p:spPr>
        <p:txBody>
          <a:bodyPr wrap="square">
            <a:spAutoFit/>
          </a:bodyPr>
          <a:lstStyle/>
          <a:p>
            <a:pPr marL="0" indent="0" algn="ctr">
              <a:lnSpc>
                <a:spcPct val="150000"/>
              </a:lnSpc>
              <a:buFont typeface="Arial" panose="020B0604020202020204" pitchFamily="34" charset="0"/>
              <a:buNone/>
            </a:pPr>
            <a:r>
              <a:rPr lang="en-GB" sz="1200" dirty="0">
                <a:latin typeface="Linkpen 17a Print" panose="03050602060000000000" pitchFamily="66" charset="77"/>
              </a:rPr>
              <a:t>Joseph noted in his diary after seeing the site: </a:t>
            </a:r>
          </a:p>
          <a:p>
            <a:pPr marL="0" indent="0" algn="ctr">
              <a:lnSpc>
                <a:spcPct val="150000"/>
              </a:lnSpc>
              <a:buFont typeface="Arial" panose="020B0604020202020204" pitchFamily="34" charset="0"/>
              <a:buNone/>
            </a:pPr>
            <a:r>
              <a:rPr lang="en-GB" sz="1200" dirty="0">
                <a:latin typeface="Linkpen 17a Print" panose="03050602060000000000" pitchFamily="66" charset="77"/>
              </a:rPr>
              <a:t>"Imagination here has very ample scope in fancying a coming day when the bare fields...will be covered with a busy multitude and numerous vessels crowding to these banks."</a:t>
            </a:r>
          </a:p>
        </p:txBody>
      </p:sp>
      <p:pic>
        <p:nvPicPr>
          <p:cNvPr id="24" name="Picture 23">
            <a:extLst>
              <a:ext uri="{FF2B5EF4-FFF2-40B4-BE49-F238E27FC236}">
                <a16:creationId xmlns:a16="http://schemas.microsoft.com/office/drawing/2014/main" id="{65E4046B-E3ED-27A5-826B-A3CBCC8770BE}"/>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639165" y="5717859"/>
            <a:ext cx="1540477" cy="1095692"/>
          </a:xfrm>
          <a:prstGeom prst="rect">
            <a:avLst/>
          </a:prstGeom>
        </p:spPr>
      </p:pic>
    </p:spTree>
    <p:extLst>
      <p:ext uri="{BB962C8B-B14F-4D97-AF65-F5344CB8AC3E}">
        <p14:creationId xmlns:p14="http://schemas.microsoft.com/office/powerpoint/2010/main" val="9637695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E32C97-7887-0F88-5A4A-68026AA527E6}"/>
              </a:ext>
            </a:extLst>
          </p:cNvPr>
          <p:cNvSpPr>
            <a:spLocks noGrp="1"/>
          </p:cNvSpPr>
          <p:nvPr>
            <p:ph type="ctrTitle"/>
          </p:nvPr>
        </p:nvSpPr>
        <p:spPr>
          <a:xfrm>
            <a:off x="1847254" y="-2455326"/>
            <a:ext cx="9144000" cy="2387600"/>
          </a:xfrm>
        </p:spPr>
        <p:txBody>
          <a:bodyPr/>
          <a:lstStyle/>
          <a:p>
            <a:r>
              <a:rPr lang="en-GB" dirty="0"/>
              <a:t>The Creation of Port Darlington</a:t>
            </a:r>
          </a:p>
        </p:txBody>
      </p:sp>
      <p:pic>
        <p:nvPicPr>
          <p:cNvPr id="3" name="Picture 2">
            <a:extLst>
              <a:ext uri="{FF2B5EF4-FFF2-40B4-BE49-F238E27FC236}">
                <a16:creationId xmlns:a16="http://schemas.microsoft.com/office/drawing/2014/main" id="{613119FD-2F44-98E3-7F92-800AC46A099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586865" y="626140"/>
            <a:ext cx="6265197" cy="650900"/>
          </a:xfrm>
          <a:prstGeom prst="rect">
            <a:avLst/>
          </a:prstGeom>
        </p:spPr>
        <p:txBody>
          <a:bodyPr vert="horz" lIns="91440" tIns="45720" rIns="91440" bIns="45720" rtlCol="0" anchor="b">
            <a:normAutofit fontScale="85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Port Darlington</a:t>
            </a:r>
          </a:p>
        </p:txBody>
      </p:sp>
      <p:sp>
        <p:nvSpPr>
          <p:cNvPr id="8" name="TextBox 7">
            <a:extLst>
              <a:ext uri="{FF2B5EF4-FFF2-40B4-BE49-F238E27FC236}">
                <a16:creationId xmlns:a16="http://schemas.microsoft.com/office/drawing/2014/main" id="{C40A17C6-EC20-B159-2767-FAA5C1CDF0B3}"/>
              </a:ext>
            </a:extLst>
          </p:cNvPr>
          <p:cNvSpPr txBox="1"/>
          <p:nvPr/>
        </p:nvSpPr>
        <p:spPr>
          <a:xfrm>
            <a:off x="586865" y="1580965"/>
            <a:ext cx="5832389" cy="3985706"/>
          </a:xfrm>
          <a:prstGeom prst="rect">
            <a:avLst/>
          </a:prstGeom>
          <a:noFill/>
        </p:spPr>
        <p:txBody>
          <a:bodyPr wrap="square" rtlCol="0">
            <a:spAutoFit/>
          </a:bodyPr>
          <a:lstStyle/>
          <a:p>
            <a:pPr marL="0" indent="0">
              <a:lnSpc>
                <a:spcPct val="150000"/>
              </a:lnSpc>
              <a:buNone/>
            </a:pPr>
            <a:r>
              <a:rPr lang="en-GB" sz="1400" dirty="0">
                <a:latin typeface="Linkpen 17a Print" panose="03050602060000000000" pitchFamily="66" charset="77"/>
              </a:rPr>
              <a:t>By 1829, Joseph had purchased the land with other partners. He soon began to build the new town and its port.</a:t>
            </a:r>
          </a:p>
          <a:p>
            <a:pPr marL="0" indent="0">
              <a:lnSpc>
                <a:spcPct val="150000"/>
              </a:lnSpc>
              <a:buNone/>
            </a:pPr>
            <a:endParaRPr lang="en-GB" sz="1400" dirty="0">
              <a:latin typeface="Linkpen 17a Print" panose="03050602060000000000" pitchFamily="66" charset="77"/>
            </a:endParaRPr>
          </a:p>
          <a:p>
            <a:pPr marL="0" indent="0">
              <a:lnSpc>
                <a:spcPct val="150000"/>
              </a:lnSpc>
              <a:buNone/>
            </a:pPr>
            <a:r>
              <a:rPr lang="en-GB" sz="1400" dirty="0">
                <a:latin typeface="Linkpen 17a Print" panose="03050602060000000000" pitchFamily="66" charset="77"/>
              </a:rPr>
              <a:t>Just as Joseph had envisioned, the port began to serve as a gateway for the export of coal and other goods produced in the region. This helped to boost trade and connect Middlesbrough to global markets. </a:t>
            </a:r>
          </a:p>
          <a:p>
            <a:pPr marL="0" indent="0">
              <a:lnSpc>
                <a:spcPct val="150000"/>
              </a:lnSpc>
              <a:buNone/>
            </a:pPr>
            <a:endParaRPr lang="en-GB" sz="1400" dirty="0">
              <a:latin typeface="Linkpen 17a Print" panose="03050602060000000000" pitchFamily="66" charset="77"/>
            </a:endParaRPr>
          </a:p>
          <a:p>
            <a:pPr marL="0" indent="0">
              <a:lnSpc>
                <a:spcPct val="150000"/>
              </a:lnSpc>
              <a:buNone/>
            </a:pPr>
            <a:r>
              <a:rPr lang="en-GB" sz="1400" dirty="0">
                <a:latin typeface="Linkpen 17a Print" panose="03050602060000000000" pitchFamily="66" charset="77"/>
              </a:rPr>
              <a:t>By 1839, work began on Middlesbrough Dock. It would be much larger than Port Darlington and allowed for even more imports and exports</a:t>
            </a:r>
            <a:r>
              <a:rPr lang="en-GB" sz="1600" dirty="0">
                <a:latin typeface="Linkpen 17a Print" panose="03050602060000000000" pitchFamily="66" charset="77"/>
              </a:rPr>
              <a:t>.</a:t>
            </a:r>
          </a:p>
        </p:txBody>
      </p:sp>
      <p:pic>
        <p:nvPicPr>
          <p:cNvPr id="12" name="Picture 11" descr="A bar chat which shows the coal records from Stockton and Middlesbrough. The results show a steady increase in the amount of coal being sent out from Stockton and Middlesbrough from 1825 to 1833.">
            <a:extLst>
              <a:ext uri="{FF2B5EF4-FFF2-40B4-BE49-F238E27FC236}">
                <a16:creationId xmlns:a16="http://schemas.microsoft.com/office/drawing/2014/main" id="{6040F55B-5E2A-4228-8A5F-F9F89B82BB2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42846" y="1818464"/>
            <a:ext cx="4229100" cy="2476500"/>
          </a:xfrm>
          <a:prstGeom prst="rect">
            <a:avLst/>
          </a:prstGeom>
        </p:spPr>
      </p:pic>
      <p:sp>
        <p:nvSpPr>
          <p:cNvPr id="10" name="TextBox 9">
            <a:extLst>
              <a:ext uri="{FF2B5EF4-FFF2-40B4-BE49-F238E27FC236}">
                <a16:creationId xmlns:a16="http://schemas.microsoft.com/office/drawing/2014/main" id="{C80DFA15-BF4E-16E7-3AD3-F546DBE2B824}"/>
              </a:ext>
            </a:extLst>
          </p:cNvPr>
          <p:cNvSpPr txBox="1"/>
          <p:nvPr/>
        </p:nvSpPr>
        <p:spPr>
          <a:xfrm>
            <a:off x="6857888" y="4417789"/>
            <a:ext cx="4599016" cy="1177245"/>
          </a:xfrm>
          <a:prstGeom prst="rect">
            <a:avLst/>
          </a:prstGeom>
          <a:noFill/>
        </p:spPr>
        <p:txBody>
          <a:bodyPr wrap="square">
            <a:spAutoFit/>
          </a:bodyPr>
          <a:lstStyle/>
          <a:p>
            <a:pPr marL="0" indent="0" algn="ctr">
              <a:lnSpc>
                <a:spcPct val="150000"/>
              </a:lnSpc>
              <a:buFont typeface="Arial" panose="020B0604020202020204" pitchFamily="34" charset="0"/>
              <a:buNone/>
            </a:pPr>
            <a:r>
              <a:rPr lang="en-GB" sz="1200" dirty="0">
                <a:latin typeface="Linkpen 17a Print" panose="03050602060000000000" pitchFamily="66" charset="77"/>
              </a:rPr>
              <a:t>Records which show the amounts of coal sent for shipping out of Stockton and Middlesbrough. </a:t>
            </a:r>
          </a:p>
          <a:p>
            <a:pPr marL="0" indent="0" algn="ctr">
              <a:lnSpc>
                <a:spcPct val="150000"/>
              </a:lnSpc>
              <a:buFont typeface="Arial" panose="020B0604020202020204" pitchFamily="34" charset="0"/>
              <a:buNone/>
            </a:pPr>
            <a:r>
              <a:rPr lang="en-GB" sz="1200" dirty="0">
                <a:latin typeface="Linkpen 17a Print" panose="03050602060000000000" pitchFamily="66" charset="77"/>
              </a:rPr>
              <a:t>The number drastically increased once the port was built and rail connected the area.</a:t>
            </a:r>
          </a:p>
        </p:txBody>
      </p:sp>
      <p:pic>
        <p:nvPicPr>
          <p:cNvPr id="24" name="Picture 23">
            <a:extLst>
              <a:ext uri="{FF2B5EF4-FFF2-40B4-BE49-F238E27FC236}">
                <a16:creationId xmlns:a16="http://schemas.microsoft.com/office/drawing/2014/main" id="{65E4046B-E3ED-27A5-826B-A3CBCC8770BE}"/>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639165" y="5717859"/>
            <a:ext cx="1540477" cy="1095692"/>
          </a:xfrm>
          <a:prstGeom prst="rect">
            <a:avLst/>
          </a:prstGeom>
        </p:spPr>
      </p:pic>
    </p:spTree>
    <p:extLst>
      <p:ext uri="{BB962C8B-B14F-4D97-AF65-F5344CB8AC3E}">
        <p14:creationId xmlns:p14="http://schemas.microsoft.com/office/powerpoint/2010/main" val="2929006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460C04-95E8-DF86-C30B-9AE1C006BC86}"/>
              </a:ext>
            </a:extLst>
          </p:cNvPr>
          <p:cNvSpPr>
            <a:spLocks noGrp="1"/>
          </p:cNvSpPr>
          <p:nvPr>
            <p:ph type="ctrTitle"/>
          </p:nvPr>
        </p:nvSpPr>
        <p:spPr>
          <a:xfrm>
            <a:off x="1524000" y="-2671521"/>
            <a:ext cx="9144000" cy="2387600"/>
          </a:xfrm>
        </p:spPr>
        <p:txBody>
          <a:bodyPr/>
          <a:lstStyle/>
          <a:p>
            <a:r>
              <a:rPr lang="en-GB" dirty="0"/>
              <a:t>The First Public</a:t>
            </a:r>
            <a:r>
              <a:rPr lang="en-GB" baseline="0" dirty="0"/>
              <a:t> Railway in the World</a:t>
            </a:r>
            <a:endParaRPr lang="en-GB" dirty="0"/>
          </a:p>
        </p:txBody>
      </p:sp>
      <p:pic>
        <p:nvPicPr>
          <p:cNvPr id="5" name="Picture 4" descr="The background contains a map of the plan for Darlington Railway in 1821.">
            <a:extLst>
              <a:ext uri="{FF2B5EF4-FFF2-40B4-BE49-F238E27FC236}">
                <a16:creationId xmlns:a16="http://schemas.microsoft.com/office/drawing/2014/main" id="{8504D62F-6C72-2F93-D746-B18341C0118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3280" cy="6857280"/>
          </a:xfrm>
          <a:prstGeom prst="rect">
            <a:avLst/>
          </a:prstGeom>
        </p:spPr>
      </p:pic>
      <p:sp>
        <p:nvSpPr>
          <p:cNvPr id="7" name="Title 1">
            <a:extLst>
              <a:ext uri="{FF2B5EF4-FFF2-40B4-BE49-F238E27FC236}">
                <a16:creationId xmlns:a16="http://schemas.microsoft.com/office/drawing/2014/main" id="{FDDBC060-5630-C01E-116B-D4217BCDCE5F}"/>
              </a:ext>
            </a:extLst>
          </p:cNvPr>
          <p:cNvSpPr txBox="1">
            <a:spLocks/>
          </p:cNvSpPr>
          <p:nvPr/>
        </p:nvSpPr>
        <p:spPr>
          <a:xfrm>
            <a:off x="7101444" y="448010"/>
            <a:ext cx="4714505" cy="573268"/>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2800" dirty="0">
                <a:ln w="12700">
                  <a:noFill/>
                </a:ln>
                <a:latin typeface="Superclarendon Rg" panose="02060605060000020003" pitchFamily="18" charset="77"/>
              </a:rPr>
              <a:t>The First in the World</a:t>
            </a:r>
          </a:p>
        </p:txBody>
      </p:sp>
      <p:sp>
        <p:nvSpPr>
          <p:cNvPr id="9" name="TextBox 8">
            <a:extLst>
              <a:ext uri="{FF2B5EF4-FFF2-40B4-BE49-F238E27FC236}">
                <a16:creationId xmlns:a16="http://schemas.microsoft.com/office/drawing/2014/main" id="{604EB52B-7AFB-600C-6C5C-8BB4E348F170}"/>
              </a:ext>
            </a:extLst>
          </p:cNvPr>
          <p:cNvSpPr txBox="1"/>
          <p:nvPr/>
        </p:nvSpPr>
        <p:spPr>
          <a:xfrm>
            <a:off x="7469579" y="1267047"/>
            <a:ext cx="4346370" cy="4124206"/>
          </a:xfrm>
          <a:prstGeom prst="rect">
            <a:avLst/>
          </a:prstGeom>
          <a:noFill/>
        </p:spPr>
        <p:txBody>
          <a:bodyPr wrap="square">
            <a:spAutoFit/>
          </a:bodyPr>
          <a:lstStyle/>
          <a:p>
            <a:pPr marL="0" indent="0">
              <a:lnSpc>
                <a:spcPct val="150000"/>
              </a:lnSpc>
              <a:buNone/>
            </a:pPr>
            <a:r>
              <a:rPr lang="en-GB" sz="1600" dirty="0">
                <a:latin typeface="Linkpen 17a Print" panose="03050602060000000000" pitchFamily="66" charset="77"/>
              </a:rPr>
              <a:t>In 1825, the Stockton and Darlington Railway company opened the very first public railway in the world.</a:t>
            </a:r>
          </a:p>
          <a:p>
            <a:pPr marL="0" indent="0">
              <a:lnSpc>
                <a:spcPct val="150000"/>
              </a:lnSpc>
              <a:buNone/>
            </a:pPr>
            <a:endParaRPr lang="en-GB" sz="1600" dirty="0">
              <a:latin typeface="Linkpen 17a Print" panose="03050602060000000000" pitchFamily="66" charset="77"/>
            </a:endParaRPr>
          </a:p>
          <a:p>
            <a:pPr marL="0" indent="0">
              <a:lnSpc>
                <a:spcPct val="150000"/>
              </a:lnSpc>
              <a:buNone/>
            </a:pPr>
            <a:r>
              <a:rPr lang="en-GB" sz="1600" dirty="0">
                <a:latin typeface="Linkpen 17a Print" panose="03050602060000000000" pitchFamily="66" charset="77"/>
              </a:rPr>
              <a:t>It connected coal collieries in the area, allowing people and products to move quickly – boosting trade.</a:t>
            </a:r>
          </a:p>
          <a:p>
            <a:pPr marL="0" indent="0">
              <a:lnSpc>
                <a:spcPct val="150000"/>
              </a:lnSpc>
              <a:buNone/>
            </a:pPr>
            <a:endParaRPr lang="en-GB" sz="1600" dirty="0">
              <a:latin typeface="Linkpen 17a Print" panose="03050602060000000000" pitchFamily="66" charset="77"/>
            </a:endParaRPr>
          </a:p>
          <a:p>
            <a:pPr marL="0" indent="0">
              <a:lnSpc>
                <a:spcPct val="150000"/>
              </a:lnSpc>
              <a:buNone/>
            </a:pPr>
            <a:r>
              <a:rPr lang="en-GB" sz="1600" dirty="0">
                <a:latin typeface="Linkpen 17a Print" panose="03050602060000000000" pitchFamily="66" charset="77"/>
              </a:rPr>
              <a:t>It would soon be extended to reach Middlesbrough.</a:t>
            </a:r>
          </a:p>
        </p:txBody>
      </p:sp>
      <p:pic>
        <p:nvPicPr>
          <p:cNvPr id="12" name="Picture 11">
            <a:extLst>
              <a:ext uri="{FF2B5EF4-FFF2-40B4-BE49-F238E27FC236}">
                <a16:creationId xmlns:a16="http://schemas.microsoft.com/office/drawing/2014/main" id="{C003EB83-1D30-F749-E242-C08D0DA1915E}"/>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245922" y="5095833"/>
            <a:ext cx="4953000" cy="965200"/>
          </a:xfrm>
          <a:prstGeom prst="rect">
            <a:avLst/>
          </a:prstGeom>
        </p:spPr>
      </p:pic>
      <p:sp>
        <p:nvSpPr>
          <p:cNvPr id="14" name="TextBox 13">
            <a:extLst>
              <a:ext uri="{FF2B5EF4-FFF2-40B4-BE49-F238E27FC236}">
                <a16:creationId xmlns:a16="http://schemas.microsoft.com/office/drawing/2014/main" id="{4DE77D8E-DBE0-A663-2396-C57774556BF2}"/>
              </a:ext>
            </a:extLst>
          </p:cNvPr>
          <p:cNvSpPr txBox="1"/>
          <p:nvPr/>
        </p:nvSpPr>
        <p:spPr>
          <a:xfrm>
            <a:off x="2383972" y="5231517"/>
            <a:ext cx="4696402" cy="711733"/>
          </a:xfrm>
          <a:prstGeom prst="rect">
            <a:avLst/>
          </a:prstGeom>
          <a:noFill/>
        </p:spPr>
        <p:txBody>
          <a:bodyPr wrap="square">
            <a:spAutoFit/>
          </a:bodyPr>
          <a:lstStyle/>
          <a:p>
            <a:pPr marL="0" indent="0">
              <a:lnSpc>
                <a:spcPct val="150000"/>
              </a:lnSpc>
              <a:buFont typeface="Arial" panose="020B0604020202020204" pitchFamily="34" charset="0"/>
              <a:buNone/>
            </a:pPr>
            <a:r>
              <a:rPr lang="en-GB" sz="1400" dirty="0">
                <a:latin typeface="Linkpen 17a Print" panose="03050602060000000000" pitchFamily="66" charset="77"/>
              </a:rPr>
              <a:t>The original route can be seen on this 1821 map. Middlesbrough is not yet included.</a:t>
            </a:r>
          </a:p>
        </p:txBody>
      </p:sp>
      <p:pic>
        <p:nvPicPr>
          <p:cNvPr id="24" name="Picture 23">
            <a:extLst>
              <a:ext uri="{FF2B5EF4-FFF2-40B4-BE49-F238E27FC236}">
                <a16:creationId xmlns:a16="http://schemas.microsoft.com/office/drawing/2014/main" id="{65E4046B-E3ED-27A5-826B-A3CBCC8770BE}"/>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639165" y="5717859"/>
            <a:ext cx="1540477" cy="1095692"/>
          </a:xfrm>
          <a:prstGeom prst="rect">
            <a:avLst/>
          </a:prstGeom>
        </p:spPr>
      </p:pic>
    </p:spTree>
    <p:extLst>
      <p:ext uri="{BB962C8B-B14F-4D97-AF65-F5344CB8AC3E}">
        <p14:creationId xmlns:p14="http://schemas.microsoft.com/office/powerpoint/2010/main" val="23814592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91F66-D07B-3CE6-BF92-C7D6D9CCF435}"/>
              </a:ext>
            </a:extLst>
          </p:cNvPr>
          <p:cNvSpPr>
            <a:spLocks noGrp="1"/>
          </p:cNvSpPr>
          <p:nvPr>
            <p:ph type="ctrTitle"/>
          </p:nvPr>
        </p:nvSpPr>
        <p:spPr>
          <a:xfrm>
            <a:off x="1524000" y="-2587544"/>
            <a:ext cx="9144000" cy="2387600"/>
          </a:xfrm>
        </p:spPr>
        <p:txBody>
          <a:bodyPr/>
          <a:lstStyle/>
          <a:p>
            <a:r>
              <a:rPr lang="en-GB" dirty="0"/>
              <a:t>Population Growth</a:t>
            </a:r>
          </a:p>
        </p:txBody>
      </p:sp>
      <p:pic>
        <p:nvPicPr>
          <p:cNvPr id="3" name="Picture 2">
            <a:extLst>
              <a:ext uri="{FF2B5EF4-FFF2-40B4-BE49-F238E27FC236}">
                <a16:creationId xmlns:a16="http://schemas.microsoft.com/office/drawing/2014/main" id="{613119FD-2F44-98E3-7F92-800AC46A0998}"/>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720"/>
            <a:ext cx="12192000" cy="6856560"/>
          </a:xfrm>
          <a:prstGeom prst="rect">
            <a:avLst/>
          </a:prstGeom>
        </p:spPr>
      </p:pic>
      <p:sp>
        <p:nvSpPr>
          <p:cNvPr id="6" name="TextBox 5">
            <a:extLst>
              <a:ext uri="{FF2B5EF4-FFF2-40B4-BE49-F238E27FC236}">
                <a16:creationId xmlns:a16="http://schemas.microsoft.com/office/drawing/2014/main" id="{E184690B-8D0E-04C5-00B6-94DBEEB3673D}"/>
              </a:ext>
            </a:extLst>
          </p:cNvPr>
          <p:cNvSpPr txBox="1"/>
          <p:nvPr/>
        </p:nvSpPr>
        <p:spPr>
          <a:xfrm>
            <a:off x="567047" y="560475"/>
            <a:ext cx="8481950" cy="2327560"/>
          </a:xfrm>
          <a:prstGeom prst="rect">
            <a:avLst/>
          </a:prstGeom>
          <a:noFill/>
        </p:spPr>
        <p:txBody>
          <a:bodyPr wrap="square">
            <a:spAutoFit/>
          </a:bodyPr>
          <a:lstStyle/>
          <a:p>
            <a:pPr marL="0" indent="0">
              <a:lnSpc>
                <a:spcPct val="150000"/>
              </a:lnSpc>
              <a:buNone/>
            </a:pPr>
            <a:r>
              <a:rPr lang="en-GB" sz="1400" dirty="0">
                <a:latin typeface="Linkpen 17a Print" panose="03050602060000000000" pitchFamily="66" charset="77"/>
              </a:rPr>
              <a:t>By 1830, Port Darlington was connected to the rest of the neighbouring towns.</a:t>
            </a:r>
          </a:p>
          <a:p>
            <a:pPr marL="0" indent="0">
              <a:lnSpc>
                <a:spcPct val="150000"/>
              </a:lnSpc>
              <a:buNone/>
            </a:pPr>
            <a:endParaRPr lang="en-GB" sz="1400" dirty="0">
              <a:latin typeface="Linkpen 17a Print" panose="03050602060000000000" pitchFamily="66" charset="77"/>
            </a:endParaRPr>
          </a:p>
          <a:p>
            <a:pPr marL="0" indent="0">
              <a:lnSpc>
                <a:spcPct val="150000"/>
              </a:lnSpc>
              <a:buNone/>
            </a:pPr>
            <a:r>
              <a:rPr lang="en-GB" sz="1400" dirty="0">
                <a:latin typeface="Linkpen 17a Print" panose="03050602060000000000" pitchFamily="66" charset="77"/>
              </a:rPr>
              <a:t>Materials, such as coal, could now be transported in greater quantities, encouraging larger ships to dock. This bought even more money to the area.</a:t>
            </a:r>
          </a:p>
          <a:p>
            <a:pPr marL="0" indent="0">
              <a:lnSpc>
                <a:spcPct val="150000"/>
              </a:lnSpc>
              <a:buNone/>
            </a:pPr>
            <a:endParaRPr lang="en-GB" sz="1400" dirty="0">
              <a:latin typeface="Linkpen 17a Print" panose="03050602060000000000" pitchFamily="66" charset="77"/>
            </a:endParaRPr>
          </a:p>
          <a:p>
            <a:pPr marL="0" indent="0">
              <a:lnSpc>
                <a:spcPct val="150000"/>
              </a:lnSpc>
              <a:buNone/>
            </a:pPr>
            <a:r>
              <a:rPr lang="en-GB" sz="1400" dirty="0">
                <a:latin typeface="Linkpen 17a Print" panose="03050602060000000000" pitchFamily="66" charset="77"/>
              </a:rPr>
              <a:t>The population grew to reflect this change, as people found work in the newly built town.</a:t>
            </a:r>
          </a:p>
        </p:txBody>
      </p:sp>
      <p:pic>
        <p:nvPicPr>
          <p:cNvPr id="14" name="Picture 13" descr="A cartoon of a boat.">
            <a:extLst>
              <a:ext uri="{FF2B5EF4-FFF2-40B4-BE49-F238E27FC236}">
                <a16:creationId xmlns:a16="http://schemas.microsoft.com/office/drawing/2014/main" id="{CC60F6DB-FE71-430A-2A45-2376EE57AC7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68179" y="560475"/>
            <a:ext cx="2341225" cy="2159578"/>
          </a:xfrm>
          <a:prstGeom prst="rect">
            <a:avLst/>
          </a:prstGeom>
        </p:spPr>
      </p:pic>
      <p:pic>
        <p:nvPicPr>
          <p:cNvPr id="16" name="Picture 15" descr="A black and white painting that shows ships arriving at Port Darlington. In the background there is a steam train approaching the port with carts of coal ready to be loaded onto the ships.">
            <a:extLst>
              <a:ext uri="{FF2B5EF4-FFF2-40B4-BE49-F238E27FC236}">
                <a16:creationId xmlns:a16="http://schemas.microsoft.com/office/drawing/2014/main" id="{40A6FCF0-370B-AD72-410B-1F2A26D01B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366819" y="3088699"/>
            <a:ext cx="5532748" cy="2686479"/>
          </a:xfrm>
          <a:prstGeom prst="rect">
            <a:avLst/>
          </a:prstGeom>
        </p:spPr>
      </p:pic>
      <p:sp>
        <p:nvSpPr>
          <p:cNvPr id="11" name="TextBox 10">
            <a:extLst>
              <a:ext uri="{FF2B5EF4-FFF2-40B4-BE49-F238E27FC236}">
                <a16:creationId xmlns:a16="http://schemas.microsoft.com/office/drawing/2014/main" id="{D33DB6D6-4410-7E59-A923-9D51AAF40B49}"/>
              </a:ext>
            </a:extLst>
          </p:cNvPr>
          <p:cNvSpPr txBox="1"/>
          <p:nvPr/>
        </p:nvSpPr>
        <p:spPr>
          <a:xfrm>
            <a:off x="7148949" y="3752907"/>
            <a:ext cx="3906981" cy="1358064"/>
          </a:xfrm>
          <a:prstGeom prst="rect">
            <a:avLst/>
          </a:prstGeom>
          <a:noFill/>
        </p:spPr>
        <p:txBody>
          <a:bodyPr wrap="square">
            <a:spAutoFit/>
          </a:bodyPr>
          <a:lstStyle/>
          <a:p>
            <a:pPr marL="0" indent="0" algn="ctr">
              <a:lnSpc>
                <a:spcPct val="150000"/>
              </a:lnSpc>
              <a:buFont typeface="Arial" panose="020B0604020202020204" pitchFamily="34" charset="0"/>
              <a:buNone/>
            </a:pPr>
            <a:r>
              <a:rPr lang="en-GB" sz="1400" dirty="0">
                <a:latin typeface="Linkpen 17a Print" panose="03050602060000000000" pitchFamily="66" charset="77"/>
              </a:rPr>
              <a:t>The painting shows ships arriving at the port, with the steam train approaching with coal ready to be shipped out.</a:t>
            </a:r>
          </a:p>
        </p:txBody>
      </p:sp>
      <p:pic>
        <p:nvPicPr>
          <p:cNvPr id="24" name="Picture 23">
            <a:extLst>
              <a:ext uri="{FF2B5EF4-FFF2-40B4-BE49-F238E27FC236}">
                <a16:creationId xmlns:a16="http://schemas.microsoft.com/office/drawing/2014/main" id="{65E4046B-E3ED-27A5-826B-A3CBCC8770BE}"/>
              </a:ext>
              <a:ext uri="{C183D7F6-B498-43B3-948B-1728B52AA6E4}">
                <adec:decorative xmlns:adec="http://schemas.microsoft.com/office/drawing/2017/decorative" val="1"/>
              </a:ext>
            </a:extLst>
          </p:cNvPr>
          <p:cNvPicPr>
            <a:picLocks noChangeAspect="1"/>
          </p:cNvPicPr>
          <p:nvPr/>
        </p:nvPicPr>
        <p:blipFill>
          <a:blip r:embed="rId6"/>
          <a:srcRect/>
          <a:stretch/>
        </p:blipFill>
        <p:spPr>
          <a:xfrm>
            <a:off x="10639165" y="5717859"/>
            <a:ext cx="1540477" cy="1095692"/>
          </a:xfrm>
          <a:prstGeom prst="rect">
            <a:avLst/>
          </a:prstGeom>
        </p:spPr>
      </p:pic>
    </p:spTree>
    <p:extLst>
      <p:ext uri="{BB962C8B-B14F-4D97-AF65-F5344CB8AC3E}">
        <p14:creationId xmlns:p14="http://schemas.microsoft.com/office/powerpoint/2010/main" val="1654248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ppt_y</p:attrName>
                                        </p:attrNameLst>
                                      </p:cBhvr>
                                      <p:tavLst>
                                        <p:tav tm="0">
                                          <p:val>
                                            <p:strVal val="#ppt_y+#ppt_h*1.125000"/>
                                          </p:val>
                                        </p:tav>
                                        <p:tav tm="100000">
                                          <p:val>
                                            <p:strVal val="#ppt_y"/>
                                          </p:val>
                                        </p:tav>
                                      </p:tavLst>
                                    </p:anim>
                                    <p:animEffect transition="in" filter="wipe(up)">
                                      <p:cBhvr>
                                        <p:cTn id="12" dur="500"/>
                                        <p:tgtEl>
                                          <p:spTgt spid="1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6"/>
                                        </p:tgtEl>
                                        <p:attrNameLst>
                                          <p:attrName>style.visibility</p:attrName>
                                        </p:attrNameLst>
                                      </p:cBhvr>
                                      <p:to>
                                        <p:strVal val="visible"/>
                                      </p:to>
                                    </p:set>
                                    <p:animEffect transition="in" filter="fade">
                                      <p:cBhvr>
                                        <p:cTn id="16" dur="500"/>
                                        <p:tgtEl>
                                          <p:spTgt spid="16"/>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2D0742-FEA5-E47E-C024-A2640449B8C2}"/>
              </a:ext>
            </a:extLst>
          </p:cNvPr>
          <p:cNvSpPr>
            <a:spLocks noGrp="1"/>
          </p:cNvSpPr>
          <p:nvPr>
            <p:ph type="title"/>
          </p:nvPr>
        </p:nvSpPr>
        <p:spPr>
          <a:xfrm>
            <a:off x="1030705" y="-1325563"/>
            <a:ext cx="10515600" cy="1325563"/>
          </a:xfrm>
        </p:spPr>
        <p:txBody>
          <a:bodyPr/>
          <a:lstStyle/>
          <a:p>
            <a:r>
              <a:rPr lang="en-GB" dirty="0"/>
              <a:t>Train Artwork</a:t>
            </a:r>
          </a:p>
        </p:txBody>
      </p:sp>
      <p:pic>
        <p:nvPicPr>
          <p:cNvPr id="5" name="Content Placeholder 4" descr="The background contains a drawing produced in 1825. It shows crowds of people watching as the world first public train makes its journey from Darlington to Port Darlington.">
            <a:extLst>
              <a:ext uri="{FF2B5EF4-FFF2-40B4-BE49-F238E27FC236}">
                <a16:creationId xmlns:a16="http://schemas.microsoft.com/office/drawing/2014/main" id="{035D5423-D965-9E1D-2C75-C9DF1895139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0" y="0"/>
            <a:ext cx="12194561" cy="6858000"/>
          </a:xfrm>
        </p:spPr>
      </p:pic>
      <p:pic>
        <p:nvPicPr>
          <p:cNvPr id="7" name="Picture 6">
            <a:extLst>
              <a:ext uri="{FF2B5EF4-FFF2-40B4-BE49-F238E27FC236}">
                <a16:creationId xmlns:a16="http://schemas.microsoft.com/office/drawing/2014/main" id="{1B7FCB7E-03B9-EFA1-394D-89137DC6940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66984" y="5545778"/>
            <a:ext cx="7772400" cy="888730"/>
          </a:xfrm>
          <a:prstGeom prst="rect">
            <a:avLst/>
          </a:prstGeom>
        </p:spPr>
      </p:pic>
      <p:sp>
        <p:nvSpPr>
          <p:cNvPr id="9" name="TextBox 8">
            <a:extLst>
              <a:ext uri="{FF2B5EF4-FFF2-40B4-BE49-F238E27FC236}">
                <a16:creationId xmlns:a16="http://schemas.microsoft.com/office/drawing/2014/main" id="{A0874660-E342-62CF-C002-36B3ACF4EABE}"/>
              </a:ext>
            </a:extLst>
          </p:cNvPr>
          <p:cNvSpPr txBox="1"/>
          <p:nvPr/>
        </p:nvSpPr>
        <p:spPr>
          <a:xfrm>
            <a:off x="2939720" y="5590033"/>
            <a:ext cx="7626928" cy="800219"/>
          </a:xfrm>
          <a:prstGeom prst="rect">
            <a:avLst/>
          </a:prstGeom>
          <a:noFill/>
        </p:spPr>
        <p:txBody>
          <a:bodyPr wrap="square">
            <a:spAutoFit/>
          </a:bodyPr>
          <a:lstStyle/>
          <a:p>
            <a:pPr marL="0" indent="0" algn="ctr">
              <a:lnSpc>
                <a:spcPct val="150000"/>
              </a:lnSpc>
              <a:buFont typeface="Arial" panose="020B0604020202020204" pitchFamily="34" charset="0"/>
              <a:buNone/>
            </a:pPr>
            <a:r>
              <a:rPr lang="en-GB" sz="1600" dirty="0">
                <a:latin typeface="Linkpen 17a Print" panose="03050602060000000000" pitchFamily="66" charset="77"/>
              </a:rPr>
              <a:t>A drawing produced in 1825 shows the excitement and buzz around the new railway in the area.</a:t>
            </a:r>
          </a:p>
        </p:txBody>
      </p:sp>
      <p:pic>
        <p:nvPicPr>
          <p:cNvPr id="10" name="Picture 9">
            <a:extLst>
              <a:ext uri="{FF2B5EF4-FFF2-40B4-BE49-F238E27FC236}">
                <a16:creationId xmlns:a16="http://schemas.microsoft.com/office/drawing/2014/main" id="{CC7CF5D9-AE7D-AF77-BFE7-903B39BF6692}"/>
              </a:ext>
              <a:ext uri="{C183D7F6-B498-43B3-948B-1728B52AA6E4}">
                <adec:decorative xmlns:adec="http://schemas.microsoft.com/office/drawing/2017/decorative" val="1"/>
              </a:ext>
            </a:extLst>
          </p:cNvPr>
          <p:cNvPicPr>
            <a:picLocks noChangeAspect="1"/>
          </p:cNvPicPr>
          <p:nvPr/>
        </p:nvPicPr>
        <p:blipFill>
          <a:blip r:embed="rId5"/>
          <a:srcRect/>
          <a:stretch/>
        </p:blipFill>
        <p:spPr>
          <a:xfrm>
            <a:off x="10639165" y="5717859"/>
            <a:ext cx="1540477" cy="1095692"/>
          </a:xfrm>
          <a:prstGeom prst="rect">
            <a:avLst/>
          </a:prstGeom>
        </p:spPr>
      </p:pic>
    </p:spTree>
    <p:extLst>
      <p:ext uri="{BB962C8B-B14F-4D97-AF65-F5344CB8AC3E}">
        <p14:creationId xmlns:p14="http://schemas.microsoft.com/office/powerpoint/2010/main" val="1517857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283</TotalTime>
  <Words>665</Words>
  <Application>Microsoft Office PowerPoint</Application>
  <PresentationFormat>Widescreen</PresentationFormat>
  <Paragraphs>68</Paragraphs>
  <Slides>10</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Linkpen 17a Print</vt:lpstr>
      <vt:lpstr>Calibri Light</vt:lpstr>
      <vt:lpstr>Arial</vt:lpstr>
      <vt:lpstr>Superclarendon Rg</vt:lpstr>
      <vt:lpstr>Calibri</vt:lpstr>
      <vt:lpstr>Office Theme</vt:lpstr>
      <vt:lpstr>Title – Middlesbrough Growth</vt:lpstr>
      <vt:lpstr>From Small Beginnings - Introduction</vt:lpstr>
      <vt:lpstr>The Industrial Revolution</vt:lpstr>
      <vt:lpstr>Issues to Growth</vt:lpstr>
      <vt:lpstr>Joseph Pease</vt:lpstr>
      <vt:lpstr>The Creation of Port Darlington</vt:lpstr>
      <vt:lpstr>The First Public Railway in the World</vt:lpstr>
      <vt:lpstr>Population Growth</vt:lpstr>
      <vt:lpstr>Train Artwork</vt:lpstr>
      <vt:lpstr>Timeline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22</cp:revision>
  <dcterms:created xsi:type="dcterms:W3CDTF">2022-12-09T08:02:53Z</dcterms:created>
  <dcterms:modified xsi:type="dcterms:W3CDTF">2024-01-09T08:14:41Z</dcterms:modified>
</cp:coreProperties>
</file>