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363" r:id="rId5"/>
    <p:sldId id="364" r:id="rId6"/>
    <p:sldId id="397" r:id="rId7"/>
    <p:sldId id="366" r:id="rId8"/>
    <p:sldId id="367" r:id="rId9"/>
    <p:sldId id="369" r:id="rId10"/>
    <p:sldId id="398" r:id="rId11"/>
    <p:sldId id="370" r:id="rId12"/>
    <p:sldId id="372" r:id="rId13"/>
    <p:sldId id="373" r:id="rId14"/>
    <p:sldId id="374" r:id="rId15"/>
    <p:sldId id="375" r:id="rId16"/>
    <p:sldId id="376" r:id="rId17"/>
    <p:sldId id="378" r:id="rId18"/>
    <p:sldId id="379" r:id="rId19"/>
    <p:sldId id="380" r:id="rId20"/>
    <p:sldId id="381" r:id="rId21"/>
    <p:sldId id="382" r:id="rId22"/>
    <p:sldId id="383" r:id="rId23"/>
    <p:sldId id="384" r:id="rId24"/>
    <p:sldId id="385" r:id="rId25"/>
    <p:sldId id="386" r:id="rId26"/>
    <p:sldId id="387" r:id="rId27"/>
    <p:sldId id="388" r:id="rId28"/>
    <p:sldId id="389" r:id="rId29"/>
    <p:sldId id="390" r:id="rId30"/>
    <p:sldId id="391" r:id="rId31"/>
    <p:sldId id="392" r:id="rId32"/>
    <p:sldId id="393" r:id="rId33"/>
    <p:sldId id="39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07F"/>
    <a:srgbClr val="7EB5A9"/>
    <a:srgbClr val="F5C946"/>
    <a:srgbClr val="7AA62C"/>
    <a:srgbClr val="ADD0F0"/>
    <a:srgbClr val="F192B4"/>
    <a:srgbClr val="FBECCC"/>
    <a:srgbClr val="99BF71"/>
    <a:srgbClr val="B62126"/>
    <a:srgbClr val="596C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395"/>
  </p:normalViewPr>
  <p:slideViewPr>
    <p:cSldViewPr snapToGrid="0">
      <p:cViewPr varScale="1">
        <p:scale>
          <a:sx n="94" d="100"/>
          <a:sy n="94" d="100"/>
        </p:scale>
        <p:origin x="432" y="132"/>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4F4D998F-FE5A-4A65-857C-16CC3101EF3C}"/>
    <pc:docChg chg="modSld">
      <pc:chgData name="McHarg, Catherine" userId="88b8f76c-9ae3-4745-88eb-fe0667a22af5" providerId="ADAL" clId="{4F4D998F-FE5A-4A65-857C-16CC3101EF3C}" dt="2024-08-06T14:16:38.339" v="3" actId="207"/>
      <pc:docMkLst>
        <pc:docMk/>
      </pc:docMkLst>
      <pc:sldChg chg="modSp mod">
        <pc:chgData name="McHarg, Catherine" userId="88b8f76c-9ae3-4745-88eb-fe0667a22af5" providerId="ADAL" clId="{4F4D998F-FE5A-4A65-857C-16CC3101EF3C}" dt="2024-08-06T14:16:28.883" v="0" actId="20577"/>
        <pc:sldMkLst>
          <pc:docMk/>
          <pc:sldMk cId="2685374426" sldId="397"/>
        </pc:sldMkLst>
        <pc:spChg chg="mod">
          <ac:chgData name="McHarg, Catherine" userId="88b8f76c-9ae3-4745-88eb-fe0667a22af5" providerId="ADAL" clId="{4F4D998F-FE5A-4A65-857C-16CC3101EF3C}" dt="2024-08-06T14:16:28.883" v="0" actId="20577"/>
          <ac:spMkLst>
            <pc:docMk/>
            <pc:sldMk cId="2685374426" sldId="397"/>
            <ac:spMk id="2" creationId="{1162EFA7-1BB4-560A-982C-D7973383C48B}"/>
          </ac:spMkLst>
        </pc:spChg>
      </pc:sldChg>
      <pc:sldChg chg="modSp mod">
        <pc:chgData name="McHarg, Catherine" userId="88b8f76c-9ae3-4745-88eb-fe0667a22af5" providerId="ADAL" clId="{4F4D998F-FE5A-4A65-857C-16CC3101EF3C}" dt="2024-08-06T14:16:38.339" v="3" actId="207"/>
        <pc:sldMkLst>
          <pc:docMk/>
          <pc:sldMk cId="4149699127" sldId="398"/>
        </pc:sldMkLst>
        <pc:spChg chg="mod">
          <ac:chgData name="McHarg, Catherine" userId="88b8f76c-9ae3-4745-88eb-fe0667a22af5" providerId="ADAL" clId="{4F4D998F-FE5A-4A65-857C-16CC3101EF3C}" dt="2024-08-06T14:16:38.339" v="3" actId="207"/>
          <ac:spMkLst>
            <pc:docMk/>
            <pc:sldMk cId="4149699127" sldId="398"/>
            <ac:spMk id="2" creationId="{01ACC183-7BAF-064E-8FB4-4EAF21BB7A6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8/6/2024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istoricengland.org.uk/images-books/photos/item/MED01/01/1387"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istoricengland.org.uk/images-books/photos/item/MED01/01/289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istoricengland.org.uk/images-books/photos/item/MED01/01/3363"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istoricengland.org.uk/images-books/photos/item/MED01/01/138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istoricengland.org.uk/images-books/photos/item/MED01/01/258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istoricengland.org.uk/images-books/photos/item/MED01/01/2887"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istoricengland.org.uk/images-books/photos/item/MED01/01/288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MED01/01/1387 Date: 8 Jan 1941 -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https://historicengland.org.uk/images-books/photos/item/MED01/01/1387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2657720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MED01/01/2898 Date: 13 May 1942 -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https://historicengland.org.uk/images-books/photos/item/MED01/01/2898</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377102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MED01/01/3363 Date: 14 Oct 1942 -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https://historicengland.org.uk/images-books/photos/item/MED01/01/3363</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3227235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1036806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4226525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992787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193270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216184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a:t>
            </a:fld>
            <a:endParaRPr lang="en-US"/>
          </a:p>
        </p:txBody>
      </p:sp>
    </p:spTree>
    <p:extLst>
      <p:ext uri="{BB962C8B-B14F-4D97-AF65-F5344CB8AC3E}">
        <p14:creationId xmlns:p14="http://schemas.microsoft.com/office/powerpoint/2010/main" val="145880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MED01/01/1387 Date: 8 Jan 1941 -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https://historicengland.org.uk/images-books/photos/item/MED01/01/1387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2590561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2355682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MED01/01/2581 Date: 22 Jan 1942 -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https://historicengland.org.uk/images-books/photos/item/MED01/01/2581</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1233897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1850637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MED01/01/2887 Date: 13 May 1942 -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https://historicengland.org.uk/images-books/photos/item/MED01/01/2887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2547201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MED01/01/2882 Date: 13 May 1942 -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https://historicengland.org.uk/images-books/photos/item/MED01/01/2882</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22574944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40907F"/>
                </a:solidFill>
              </a:defRPr>
            </a:lvl1p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EB5A9"/>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0907F"/>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0907F"/>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lvl1pPr>
              <a:defRPr baseline="0">
                <a:solidFill>
                  <a:srgbClr val="40907F"/>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40907F"/>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40907F"/>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40907F"/>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40907F"/>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40907F"/>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40907F"/>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40907F"/>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40907F"/>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40907F"/>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lvl1pPr>
              <a:defRPr baseline="0">
                <a:solidFill>
                  <a:srgbClr val="40907F"/>
                </a:solidFill>
              </a:defRPr>
            </a:lvl1p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40907F"/>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40320725-1898-A86A-ED6B-74F787FC122B}"/>
              </a:ext>
            </a:extLst>
          </p:cNvPr>
          <p:cNvSpPr>
            <a:spLocks noGrp="1"/>
          </p:cNvSpPr>
          <p:nvPr>
            <p:ph type="title"/>
          </p:nvPr>
        </p:nvSpPr>
        <p:spPr>
          <a:xfrm>
            <a:off x="410966" y="-1384129"/>
            <a:ext cx="10515600" cy="1325563"/>
          </a:xfrm>
        </p:spPr>
        <p:txBody>
          <a:bodyPr/>
          <a:lstStyle>
            <a:lvl1pPr>
              <a:defRPr baseline="0">
                <a:solidFill>
                  <a:srgbClr val="40907F"/>
                </a:solidFill>
              </a:defRPr>
            </a:lvl1pPr>
          </a:lstStyle>
          <a:p>
            <a:r>
              <a:rPr lang="en-GB" dirty="0"/>
              <a:t>Click to edit Master title style</a:t>
            </a:r>
            <a:endParaRPr lang="en-US" dirty="0"/>
          </a:p>
        </p:txBody>
      </p:sp>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40907F"/>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40907F"/>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40907F"/>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EB5A9"/>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82" r:id="rId22"/>
    <p:sldLayoutId id="2147483690" r:id="rId23"/>
  </p:sldLayoutIdLst>
  <p:txStyles>
    <p:titleStyle>
      <a:lvl1pPr algn="l" defTabSz="914400" rtl="0" eaLnBrk="1" latinLnBrk="0" hangingPunct="1">
        <a:lnSpc>
          <a:spcPct val="90000"/>
        </a:lnSpc>
        <a:spcBef>
          <a:spcPct val="0"/>
        </a:spcBef>
        <a:buNone/>
        <a:defRPr sz="2600" b="1" i="0" kern="1200" baseline="0">
          <a:solidFill>
            <a:srgbClr val="40907F"/>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iwm.org.uk/collections/search?query=gillies"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a-patient-whose-eye-socket-is-being-repaired-with-a-cartilege-graft-bangour-hospital-broxburn-edinburgh-scotland-11952"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applying-tulle-gras-dressings-to-the-head-and-neck-of-a-burnt-patient-queen-victoria-hospital-holtye-road-east-grinstead-11954"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giving-a-burns-patient-a-saline-bath-queen-victoria-hospital-holtye-road-east-grinstead-11953"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microsoft.com/office/2007/relationships/hdphoto" Target="../media/hdphoto3.wdp"/><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dressing-a-pedicle-skin-graft-queen-victoria-hospital-holtye-road-east-grinstead-11955"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2.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5.xml"/><Relationship Id="rId5" Type="http://schemas.openxmlformats.org/officeDocument/2006/relationships/image" Target="../media/image39.emf"/><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hyperlink" Target="https://www.bbc.co.uk/teach/class-clips-video/articles/zmfvd6f"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hyperlink" Target="http://www.historicengland.org.uk/educa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911E1-195B-1CB2-2E41-8369D76A1B0C}"/>
              </a:ext>
            </a:extLst>
          </p:cNvPr>
          <p:cNvSpPr>
            <a:spLocks noGrp="1"/>
          </p:cNvSpPr>
          <p:nvPr>
            <p:ph type="title"/>
          </p:nvPr>
        </p:nvSpPr>
        <p:spPr/>
        <p:txBody>
          <a:bodyPr/>
          <a:lstStyle/>
          <a:p>
            <a:r>
              <a:rPr lang="en-GB" sz="2800" dirty="0"/>
              <a:t>How did the Second World War develop and change plastic surgery?</a:t>
            </a:r>
            <a:br>
              <a:rPr lang="en-GB" sz="2800" u="sng" dirty="0"/>
            </a:br>
            <a:endParaRPr lang="en-GB" dirty="0"/>
          </a:p>
        </p:txBody>
      </p:sp>
      <p:sp>
        <p:nvSpPr>
          <p:cNvPr id="3" name="Subtitle 2">
            <a:extLst>
              <a:ext uri="{FF2B5EF4-FFF2-40B4-BE49-F238E27FC236}">
                <a16:creationId xmlns:a16="http://schemas.microsoft.com/office/drawing/2014/main" id="{7FD18D5D-915F-E79D-7200-CF68F4BAA79F}"/>
              </a:ext>
            </a:extLst>
          </p:cNvPr>
          <p:cNvSpPr>
            <a:spLocks noGrp="1"/>
          </p:cNvSpPr>
          <p:nvPr>
            <p:ph type="subTitle" idx="1"/>
          </p:nvPr>
        </p:nvSpPr>
        <p:spPr/>
        <p:txBody>
          <a:bodyPr/>
          <a:lstStyle/>
          <a:p>
            <a:r>
              <a:rPr lang="en-GB" sz="2400" b="1" dirty="0">
                <a:latin typeface="Arial" panose="020B0604020202020204" pitchFamily="34" charset="0"/>
              </a:rPr>
              <a:t>How did the Second World War develop and change plastic surgery?</a:t>
            </a:r>
          </a:p>
          <a:p>
            <a:endParaRPr lang="en-GB" dirty="0"/>
          </a:p>
        </p:txBody>
      </p:sp>
      <p:pic>
        <p:nvPicPr>
          <p:cNvPr id="8" name="Picture Placeholder 7" descr="A person being treated by nurses in hospital.">
            <a:extLst>
              <a:ext uri="{FF2B5EF4-FFF2-40B4-BE49-F238E27FC236}">
                <a16:creationId xmlns:a16="http://schemas.microsoft.com/office/drawing/2014/main" id="{FADFEEDE-DD2E-375F-0184-7B055D3F0A1A}"/>
              </a:ext>
            </a:extLst>
          </p:cNvPr>
          <p:cNvPicPr>
            <a:picLocks noGrp="1" noChangeAspect="1"/>
          </p:cNvPicPr>
          <p:nvPr>
            <p:ph type="pic" sz="quarter" idx="10"/>
          </p:nvPr>
        </p:nvPicPr>
        <p:blipFill>
          <a:blip r:embed="rId3"/>
          <a:srcRect l="13486" r="13486"/>
          <a:stretch>
            <a:fillRect/>
          </a:stretch>
        </p:blipFill>
        <p:spPr/>
      </p:pic>
    </p:spTree>
    <p:extLst>
      <p:ext uri="{BB962C8B-B14F-4D97-AF65-F5344CB8AC3E}">
        <p14:creationId xmlns:p14="http://schemas.microsoft.com/office/powerpoint/2010/main" val="2158035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A7BF-36E0-A27B-2CEA-9BA3A98F841B}"/>
              </a:ext>
            </a:extLst>
          </p:cNvPr>
          <p:cNvSpPr>
            <a:spLocks noGrp="1"/>
          </p:cNvSpPr>
          <p:nvPr>
            <p:ph type="title"/>
          </p:nvPr>
        </p:nvSpPr>
        <p:spPr/>
        <p:txBody>
          <a:bodyPr>
            <a:normAutofit fontScale="90000"/>
          </a:bodyPr>
          <a:lstStyle/>
          <a:p>
            <a:br>
              <a:rPr lang="en-GB" sz="3200" b="1" dirty="0">
                <a:latin typeface="Arial" panose="020B0604020202020204" pitchFamily="34" charset="0"/>
              </a:rPr>
            </a:br>
            <a:r>
              <a:rPr lang="en-GB" sz="3600" b="1" dirty="0">
                <a:latin typeface="Arial" panose="020B0604020202020204" pitchFamily="34" charset="0"/>
              </a:rPr>
              <a:t>Teacher notes</a:t>
            </a:r>
            <a:br>
              <a:rPr lang="en-GB" sz="3200" b="1" u="sng" dirty="0">
                <a:latin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D3400319-1B91-7272-8D8A-0C802C37DE35}"/>
              </a:ext>
            </a:extLst>
          </p:cNvPr>
          <p:cNvSpPr>
            <a:spLocks noGrp="1"/>
          </p:cNvSpPr>
          <p:nvPr>
            <p:ph idx="1"/>
          </p:nvPr>
        </p:nvSpPr>
        <p:spPr/>
        <p:txBody>
          <a:bodyPr/>
          <a:lstStyle/>
          <a:p>
            <a:endParaRPr lang="en-GB" sz="1400" dirty="0">
              <a:latin typeface="Arial" panose="020B0604020202020204" pitchFamily="34" charset="0"/>
            </a:endParaRPr>
          </a:p>
          <a:p>
            <a:r>
              <a:rPr lang="en-GB" sz="2800" dirty="0">
                <a:latin typeface="Arial" panose="020B0604020202020204" pitchFamily="34" charset="0"/>
              </a:rPr>
              <a:t>It is expected that students should be able to recognise aspects of Gillies work – the use of pedicles and facial reconstruction. </a:t>
            </a:r>
          </a:p>
          <a:p>
            <a:r>
              <a:rPr lang="en-GB" sz="2800" dirty="0">
                <a:latin typeface="Arial" panose="020B0604020202020204" pitchFamily="34" charset="0"/>
              </a:rPr>
              <a:t>They may raise questions or identify differences regarding the burned victims – this will help them to grasp the concept of how these surgeons had to deal with different victims. </a:t>
            </a:r>
          </a:p>
          <a:p>
            <a:r>
              <a:rPr lang="en-GB" sz="2800" dirty="0">
                <a:latin typeface="Arial" panose="020B0604020202020204" pitchFamily="34" charset="0"/>
              </a:rPr>
              <a:t>This point is reinforced in the card sort task later on.</a:t>
            </a:r>
          </a:p>
          <a:p>
            <a:endParaRPr lang="en-GB" sz="1400" dirty="0">
              <a:latin typeface="Arial" panose="020B0604020202020204" pitchFamily="34" charset="0"/>
            </a:endParaRPr>
          </a:p>
          <a:p>
            <a:r>
              <a:rPr lang="en-GB" sz="2800" dirty="0">
                <a:latin typeface="Arial" panose="020B0604020202020204" pitchFamily="34" charset="0"/>
              </a:rPr>
              <a:t>Many images of Gillies work can be found here:</a:t>
            </a:r>
          </a:p>
          <a:p>
            <a:r>
              <a:rPr lang="en-GB" sz="2400" dirty="0">
                <a:latin typeface="Arial" panose="020B0604020202020204" pitchFamily="34" charset="0"/>
                <a:hlinkClick r:id="rId3"/>
              </a:rPr>
              <a:t>https://www.iwm.org.uk/collections/search?query=gillies</a:t>
            </a:r>
            <a:endParaRPr lang="en-GB" dirty="0"/>
          </a:p>
        </p:txBody>
      </p:sp>
    </p:spTree>
    <p:extLst>
      <p:ext uri="{BB962C8B-B14F-4D97-AF65-F5344CB8AC3E}">
        <p14:creationId xmlns:p14="http://schemas.microsoft.com/office/powerpoint/2010/main" val="615427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AE19-4B1B-7ABE-9A67-9051009D6604}"/>
              </a:ext>
            </a:extLst>
          </p:cNvPr>
          <p:cNvSpPr>
            <a:spLocks noGrp="1"/>
          </p:cNvSpPr>
          <p:nvPr>
            <p:ph type="title"/>
          </p:nvPr>
        </p:nvSpPr>
        <p:spPr/>
        <p:txBody>
          <a:bodyPr/>
          <a:lstStyle/>
          <a:p>
            <a:r>
              <a:rPr lang="en-GB" dirty="0"/>
              <a:t>Photo 1</a:t>
            </a:r>
          </a:p>
        </p:txBody>
      </p:sp>
      <p:pic>
        <p:nvPicPr>
          <p:cNvPr id="16" name="Picture 15" descr="A black and white photo of a man disfigured by the loss of one eye. &#10;&#10;">
            <a:hlinkClick r:id="rId3"/>
            <a:extLst>
              <a:ext uri="{FF2B5EF4-FFF2-40B4-BE49-F238E27FC236}">
                <a16:creationId xmlns:a16="http://schemas.microsoft.com/office/drawing/2014/main" id="{405CC19F-7B1F-B9E4-47D8-763F991E7A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19" t="11838" r="13854"/>
          <a:stretch/>
        </p:blipFill>
        <p:spPr>
          <a:xfrm>
            <a:off x="381885" y="287382"/>
            <a:ext cx="6280172" cy="6384182"/>
          </a:xfrm>
          <a:prstGeom prst="rect">
            <a:avLst/>
          </a:prstGeom>
        </p:spPr>
      </p:pic>
      <p:pic>
        <p:nvPicPr>
          <p:cNvPr id="13" name="Picture 12">
            <a:extLst>
              <a:ext uri="{FF2B5EF4-FFF2-40B4-BE49-F238E27FC236}">
                <a16:creationId xmlns:a16="http://schemas.microsoft.com/office/drawing/2014/main" id="{14872EDF-70E5-C83E-B036-E5EC34582CE2}"/>
              </a:ext>
              <a:ext uri="{C183D7F6-B498-43B3-948B-1728B52AA6E4}">
                <adec:decorative xmlns:adec="http://schemas.microsoft.com/office/drawing/2017/decorative" val="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8215" t="26180" r="8458" b="46497"/>
          <a:stretch/>
        </p:blipFill>
        <p:spPr>
          <a:xfrm>
            <a:off x="3631473" y="4984355"/>
            <a:ext cx="7515497" cy="1450687"/>
          </a:xfrm>
          <a:prstGeom prst="rect">
            <a:avLst/>
          </a:prstGeom>
        </p:spPr>
      </p:pic>
    </p:spTree>
    <p:extLst>
      <p:ext uri="{BB962C8B-B14F-4D97-AF65-F5344CB8AC3E}">
        <p14:creationId xmlns:p14="http://schemas.microsoft.com/office/powerpoint/2010/main" val="161270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CA9AC-C531-CCB6-6D16-FEB39D479269}"/>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Additional image information</a:t>
            </a:r>
            <a:br>
              <a:rPr lang="en-GB" sz="3200" dirty="0">
                <a:latin typeface="Arial" panose="020B0604020202020204" pitchFamily="34" charset="0"/>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D328F4C6-26E4-C019-5CCB-363B5CEE5BCD}"/>
              </a:ext>
            </a:extLst>
          </p:cNvPr>
          <p:cNvSpPr>
            <a:spLocks noGrp="1"/>
          </p:cNvSpPr>
          <p:nvPr>
            <p:ph idx="1"/>
          </p:nvPr>
        </p:nvSpPr>
        <p:spPr>
          <a:xfrm>
            <a:off x="381885" y="1075414"/>
            <a:ext cx="10971915" cy="5024940"/>
          </a:xfrm>
        </p:spPr>
        <p:txBody>
          <a:bodyPr/>
          <a:lstStyle/>
          <a:p>
            <a:pPr>
              <a:spcAft>
                <a:spcPts val="1200"/>
              </a:spcAft>
            </a:pPr>
            <a:r>
              <a:rPr lang="en-GB" sz="2200" b="1" dirty="0">
                <a:latin typeface="Arial" panose="020B0604020202020204" pitchFamily="34" charset="0"/>
                <a:cs typeface="Arial" panose="020B0604020202020204" pitchFamily="34" charset="0"/>
              </a:rPr>
              <a:t>A patient whose eye socket is being repaired with a </a:t>
            </a:r>
            <a:r>
              <a:rPr lang="en-GB" sz="2200" b="1" dirty="0" err="1">
                <a:latin typeface="Arial" panose="020B0604020202020204" pitchFamily="34" charset="0"/>
                <a:cs typeface="Arial" panose="020B0604020202020204" pitchFamily="34" charset="0"/>
              </a:rPr>
              <a:t>cartilege</a:t>
            </a:r>
            <a:r>
              <a:rPr lang="en-GB" sz="2200" b="1" dirty="0">
                <a:latin typeface="Arial" panose="020B0604020202020204" pitchFamily="34" charset="0"/>
                <a:cs typeface="Arial" panose="020B0604020202020204" pitchFamily="34" charset="0"/>
              </a:rPr>
              <a:t> graft, </a:t>
            </a:r>
            <a:r>
              <a:rPr lang="en-GB" sz="2200" b="1" dirty="0" err="1">
                <a:latin typeface="Arial" panose="020B0604020202020204" pitchFamily="34" charset="0"/>
                <a:cs typeface="Arial" panose="020B0604020202020204" pitchFamily="34" charset="0"/>
              </a:rPr>
              <a:t>Bangour</a:t>
            </a:r>
            <a:r>
              <a:rPr lang="en-GB" sz="2200" b="1" dirty="0">
                <a:latin typeface="Arial" panose="020B0604020202020204" pitchFamily="34" charset="0"/>
                <a:cs typeface="Arial" panose="020B0604020202020204" pitchFamily="34" charset="0"/>
              </a:rPr>
              <a:t> Hospital, Broxburn, Edinburgh, Scotland</a:t>
            </a:r>
          </a:p>
          <a:p>
            <a:r>
              <a:rPr lang="en-GB" sz="2200" dirty="0">
                <a:latin typeface="Arial" panose="020B0604020202020204" pitchFamily="34" charset="0"/>
                <a:cs typeface="Arial" panose="020B0604020202020204" pitchFamily="34" charset="0"/>
              </a:rPr>
              <a:t>A portrait of a gunshot patient whose missing eye and socket is being repaired with a </a:t>
            </a:r>
            <a:r>
              <a:rPr lang="en-GB" sz="2200" dirty="0" err="1">
                <a:latin typeface="Arial" panose="020B0604020202020204" pitchFamily="34" charset="0"/>
                <a:cs typeface="Arial" panose="020B0604020202020204" pitchFamily="34" charset="0"/>
              </a:rPr>
              <a:t>cartilege</a:t>
            </a:r>
            <a:r>
              <a:rPr lang="en-GB" sz="2200" dirty="0">
                <a:latin typeface="Arial" panose="020B0604020202020204" pitchFamily="34" charset="0"/>
                <a:cs typeface="Arial" panose="020B0604020202020204" pitchFamily="34" charset="0"/>
              </a:rPr>
              <a:t> graft at </a:t>
            </a:r>
            <a:r>
              <a:rPr lang="en-GB" sz="2200" dirty="0" err="1">
                <a:latin typeface="Arial" panose="020B0604020202020204" pitchFamily="34" charset="0"/>
                <a:cs typeface="Arial" panose="020B0604020202020204" pitchFamily="34" charset="0"/>
              </a:rPr>
              <a:t>Bangour</a:t>
            </a:r>
            <a:r>
              <a:rPr lang="en-GB" sz="2200" dirty="0">
                <a:latin typeface="Arial" panose="020B0604020202020204" pitchFamily="34" charset="0"/>
                <a:cs typeface="Arial" panose="020B0604020202020204" pitchFamily="34" charset="0"/>
              </a:rPr>
              <a:t> Hospital. </a:t>
            </a:r>
            <a:r>
              <a:rPr lang="en-GB" sz="2200" dirty="0" err="1">
                <a:latin typeface="Arial" panose="020B0604020202020204" pitchFamily="34" charset="0"/>
                <a:cs typeface="Arial" panose="020B0604020202020204" pitchFamily="34" charset="0"/>
              </a:rPr>
              <a:t>Bangour</a:t>
            </a:r>
            <a:r>
              <a:rPr lang="en-GB" sz="2200" dirty="0">
                <a:latin typeface="Arial" panose="020B0604020202020204" pitchFamily="34" charset="0"/>
                <a:cs typeface="Arial" panose="020B0604020202020204" pitchFamily="34" charset="0"/>
              </a:rPr>
              <a:t> General Hospital was built during the Second World War as an annexe to </a:t>
            </a:r>
            <a:r>
              <a:rPr lang="en-GB" sz="2200" dirty="0" err="1">
                <a:latin typeface="Arial" panose="020B0604020202020204" pitchFamily="34" charset="0"/>
                <a:cs typeface="Arial" panose="020B0604020202020204" pitchFamily="34" charset="0"/>
              </a:rPr>
              <a:t>Bangour</a:t>
            </a:r>
            <a:r>
              <a:rPr lang="en-GB" sz="2200" dirty="0">
                <a:latin typeface="Arial" panose="020B0604020202020204" pitchFamily="34" charset="0"/>
                <a:cs typeface="Arial" panose="020B0604020202020204" pitchFamily="34" charset="0"/>
              </a:rPr>
              <a:t> Village Hospital for Mental Diseases and was run by the Department of Health for Scotland under the Emergency Hospitals Scheme. The Lothian Regional Plastic Surgery Service began at the hospital in 1941 and a Plastic Surgery Unit remained based in </a:t>
            </a:r>
            <a:r>
              <a:rPr lang="en-GB" sz="2200" dirty="0" err="1">
                <a:latin typeface="Arial" panose="020B0604020202020204" pitchFamily="34" charset="0"/>
                <a:cs typeface="Arial" panose="020B0604020202020204" pitchFamily="34" charset="0"/>
              </a:rPr>
              <a:t>Bangour</a:t>
            </a:r>
            <a:r>
              <a:rPr lang="en-GB" sz="2200" dirty="0">
                <a:latin typeface="Arial" panose="020B0604020202020204" pitchFamily="34" charset="0"/>
                <a:cs typeface="Arial" panose="020B0604020202020204" pitchFamily="34" charset="0"/>
              </a:rPr>
              <a:t> until 1992. It is likely that this photo shows the work of Alexander "Alister" Burns Wallace CBE FRSE FRCSE (1906–1974), a Scottish plastic surgeon. He was a founding member and president (1951) of the British Association of Plastic Surgeons, and the first editor of the British Journal of Plastic Surgery. He served as plastic surgeon at the Scottish Emergency Medical Hospital at </a:t>
            </a:r>
            <a:r>
              <a:rPr lang="en-GB" sz="2200" dirty="0" err="1">
                <a:latin typeface="Arial" panose="020B0604020202020204" pitchFamily="34" charset="0"/>
                <a:cs typeface="Arial" panose="020B0604020202020204" pitchFamily="34" charset="0"/>
              </a:rPr>
              <a:t>Bangour</a:t>
            </a:r>
            <a:r>
              <a:rPr lang="en-GB" sz="2200" dirty="0">
                <a:latin typeface="Arial" panose="020B0604020202020204" pitchFamily="34" charset="0"/>
                <a:cs typeface="Arial" panose="020B0604020202020204" pitchFamily="34" charset="0"/>
              </a:rPr>
              <a:t> from 1940–45.</a:t>
            </a:r>
          </a:p>
          <a:p>
            <a:endParaRPr lang="en-GB" dirty="0"/>
          </a:p>
        </p:txBody>
      </p:sp>
    </p:spTree>
    <p:extLst>
      <p:ext uri="{BB962C8B-B14F-4D97-AF65-F5344CB8AC3E}">
        <p14:creationId xmlns:p14="http://schemas.microsoft.com/office/powerpoint/2010/main" val="1597357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AE19-4B1B-7ABE-9A67-9051009D6604}"/>
              </a:ext>
            </a:extLst>
          </p:cNvPr>
          <p:cNvSpPr>
            <a:spLocks noGrp="1"/>
          </p:cNvSpPr>
          <p:nvPr>
            <p:ph type="title"/>
          </p:nvPr>
        </p:nvSpPr>
        <p:spPr/>
        <p:txBody>
          <a:bodyPr/>
          <a:lstStyle/>
          <a:p>
            <a:r>
              <a:rPr lang="en-GB" dirty="0"/>
              <a:t>Photo 2</a:t>
            </a:r>
          </a:p>
        </p:txBody>
      </p:sp>
      <p:pic>
        <p:nvPicPr>
          <p:cNvPr id="7" name="Content Placeholder 6" descr="A black and white photo of a man in a hospital bed being treated for burns.">
            <a:hlinkClick r:id="rId3"/>
            <a:extLst>
              <a:ext uri="{FF2B5EF4-FFF2-40B4-BE49-F238E27FC236}">
                <a16:creationId xmlns:a16="http://schemas.microsoft.com/office/drawing/2014/main" id="{8DAD2A78-AADD-89BB-0DBC-619ECC6B57B3}"/>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4866" t="7607"/>
          <a:stretch/>
        </p:blipFill>
        <p:spPr>
          <a:xfrm>
            <a:off x="2790828" y="259042"/>
            <a:ext cx="5697714" cy="6382288"/>
          </a:xfrm>
          <a:prstGeom prst="rect">
            <a:avLst/>
          </a:prstGeom>
        </p:spPr>
      </p:pic>
      <p:pic>
        <p:nvPicPr>
          <p:cNvPr id="10" name="Picture 9">
            <a:extLst>
              <a:ext uri="{FF2B5EF4-FFF2-40B4-BE49-F238E27FC236}">
                <a16:creationId xmlns:a16="http://schemas.microsoft.com/office/drawing/2014/main" id="{90210E49-5C64-31DF-78E0-F6FAFC88EDEF}"/>
              </a:ext>
              <a:ext uri="{C183D7F6-B498-43B3-948B-1728B52AA6E4}">
                <adec:decorative xmlns:adec="http://schemas.microsoft.com/office/drawing/2017/decorative" val="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4895" t="22020" r="9819" b="50856"/>
          <a:stretch/>
        </p:blipFill>
        <p:spPr>
          <a:xfrm>
            <a:off x="2080056" y="5274691"/>
            <a:ext cx="7448604" cy="1366639"/>
          </a:xfrm>
          <a:prstGeom prst="rect">
            <a:avLst/>
          </a:prstGeom>
        </p:spPr>
      </p:pic>
    </p:spTree>
    <p:extLst>
      <p:ext uri="{BB962C8B-B14F-4D97-AF65-F5344CB8AC3E}">
        <p14:creationId xmlns:p14="http://schemas.microsoft.com/office/powerpoint/2010/main" val="1376924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292B-9133-8E62-3719-7C857EF67DAC}"/>
              </a:ext>
            </a:extLst>
          </p:cNvPr>
          <p:cNvSpPr>
            <a:spLocks noGrp="1"/>
          </p:cNvSpPr>
          <p:nvPr>
            <p:ph type="title"/>
          </p:nvPr>
        </p:nvSpPr>
        <p:spPr/>
        <p:txBody>
          <a:bodyPr>
            <a:normAutofit fontScale="90000"/>
          </a:bodyPr>
          <a:lstStyle/>
          <a:p>
            <a:r>
              <a:rPr lang="en-GB" dirty="0">
                <a:latin typeface="Arial" panose="020B0604020202020204" pitchFamily="34" charset="0"/>
                <a:cs typeface="Arial" panose="020B0604020202020204" pitchFamily="34" charset="0"/>
              </a:rPr>
              <a:t>Additional image information </a:t>
            </a:r>
            <a:r>
              <a:rPr lang="en-GB" dirty="0">
                <a:solidFill>
                  <a:schemeClr val="bg1"/>
                </a:solidFill>
                <a:latin typeface="Arial" panose="020B0604020202020204" pitchFamily="34" charset="0"/>
                <a:cs typeface="Arial" panose="020B0604020202020204" pitchFamily="34" charset="0"/>
              </a:rPr>
              <a:t>1</a:t>
            </a:r>
            <a:br>
              <a:rPr lang="en-GB" dirty="0">
                <a:latin typeface="Arial" panose="020B0604020202020204" pitchFamily="34" charset="0"/>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0CAA1052-8770-7E80-4098-7512B49AD8FA}"/>
              </a:ext>
            </a:extLst>
          </p:cNvPr>
          <p:cNvSpPr>
            <a:spLocks noGrp="1"/>
          </p:cNvSpPr>
          <p:nvPr>
            <p:ph idx="1"/>
          </p:nvPr>
        </p:nvSpPr>
        <p:spPr>
          <a:xfrm>
            <a:off x="381885" y="1075414"/>
            <a:ext cx="10971915" cy="5417460"/>
          </a:xfrm>
        </p:spPr>
        <p:txBody>
          <a:bodyPr/>
          <a:lstStyle/>
          <a:p>
            <a:pPr>
              <a:spcAft>
                <a:spcPts val="1200"/>
              </a:spcAft>
            </a:pPr>
            <a:r>
              <a:rPr lang="en-GB" sz="2100" b="1" dirty="0">
                <a:latin typeface="Arial" panose="020B0604020202020204" pitchFamily="34" charset="0"/>
                <a:cs typeface="Arial" panose="020B0604020202020204" pitchFamily="34" charset="0"/>
              </a:rPr>
              <a:t>Applying tulle gras dressings to the head and neck of a burnt patient, Queen Victoria Hospital, </a:t>
            </a:r>
            <a:r>
              <a:rPr lang="en-GB" sz="2100" b="1" dirty="0" err="1">
                <a:latin typeface="Arial" panose="020B0604020202020204" pitchFamily="34" charset="0"/>
                <a:cs typeface="Arial" panose="020B0604020202020204" pitchFamily="34" charset="0"/>
              </a:rPr>
              <a:t>Holtye</a:t>
            </a:r>
            <a:r>
              <a:rPr lang="en-GB" sz="2100" b="1" dirty="0">
                <a:latin typeface="Arial" panose="020B0604020202020204" pitchFamily="34" charset="0"/>
                <a:cs typeface="Arial" panose="020B0604020202020204" pitchFamily="34" charset="0"/>
              </a:rPr>
              <a:t> Road, East Grinstead, West Sussex</a:t>
            </a:r>
          </a:p>
          <a:p>
            <a:r>
              <a:rPr lang="en-GB" sz="2100" dirty="0">
                <a:latin typeface="Arial" panose="020B0604020202020204" pitchFamily="34" charset="0"/>
                <a:cs typeface="Arial" panose="020B0604020202020204" pitchFamily="34" charset="0"/>
              </a:rPr>
              <a:t>Two orderlies applying tulle gras dressings to the head and neck of a burnt patient in bed. In September 1939, Archibald McIndoe arrived at the Queen Victoria Hospital to run the new Centre for Plastic and Jaw Surgery, bringing with him key members of his operating theatre staff. McIndoe was the Consultant Plastic Surgeon to the RAF, and during his time at the Queen Victoria Hospital treated thousands of patients who had suffered burns. </a:t>
            </a:r>
          </a:p>
          <a:p>
            <a:r>
              <a:rPr lang="en-GB" sz="2100" dirty="0">
                <a:latin typeface="Arial" panose="020B0604020202020204" pitchFamily="34" charset="0"/>
                <a:cs typeface="Arial" panose="020B0604020202020204" pitchFamily="34" charset="0"/>
              </a:rPr>
              <a:t>The medical techniques he used were pioneering, and went on to form the basis of burns treatment worldwide. McIndoe treated burn injuries by keeping the wounds open, washing wounds with saline, and regularly changing dressings. The discovery that saline could be used to promote healing was, some say, a serendipitous discovery following observation of the healing rates of injured pilots who had landed in the sea. In addition to developing these treatments, McIndoe recognised the importance of social rehabilitation of patients. In 1947 McIndoe received a knighthood. The Queen Victoria Hospital remains renowned in England for its expertise and treatment of burns. </a:t>
            </a:r>
          </a:p>
          <a:p>
            <a:endParaRPr lang="en-GB" dirty="0"/>
          </a:p>
        </p:txBody>
      </p:sp>
    </p:spTree>
    <p:extLst>
      <p:ext uri="{BB962C8B-B14F-4D97-AF65-F5344CB8AC3E}">
        <p14:creationId xmlns:p14="http://schemas.microsoft.com/office/powerpoint/2010/main" val="522599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AE19-4B1B-7ABE-9A67-9051009D6604}"/>
              </a:ext>
            </a:extLst>
          </p:cNvPr>
          <p:cNvSpPr>
            <a:spLocks noGrp="1"/>
          </p:cNvSpPr>
          <p:nvPr>
            <p:ph type="title"/>
          </p:nvPr>
        </p:nvSpPr>
        <p:spPr/>
        <p:txBody>
          <a:bodyPr/>
          <a:lstStyle/>
          <a:p>
            <a:r>
              <a:rPr lang="en-GB" dirty="0"/>
              <a:t>Photo 3</a:t>
            </a:r>
          </a:p>
        </p:txBody>
      </p:sp>
      <p:pic>
        <p:nvPicPr>
          <p:cNvPr id="5" name="Picture 4" descr="Black and white photo of a man in hospital being treated for burns.">
            <a:hlinkClick r:id="rId3"/>
            <a:extLst>
              <a:ext uri="{FF2B5EF4-FFF2-40B4-BE49-F238E27FC236}">
                <a16:creationId xmlns:a16="http://schemas.microsoft.com/office/drawing/2014/main" id="{FD1D3122-0314-9675-5CD0-2646D25AF3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1601" y="288471"/>
            <a:ext cx="6215884" cy="6281057"/>
          </a:xfrm>
          <a:prstGeom prst="rect">
            <a:avLst/>
          </a:prstGeom>
        </p:spPr>
      </p:pic>
      <p:pic>
        <p:nvPicPr>
          <p:cNvPr id="6" name="Picture 5">
            <a:extLst>
              <a:ext uri="{FF2B5EF4-FFF2-40B4-BE49-F238E27FC236}">
                <a16:creationId xmlns:a16="http://schemas.microsoft.com/office/drawing/2014/main" id="{10C043A4-1F4B-EB49-D9EA-3A5656650BFB}"/>
              </a:ext>
              <a:ext uri="{C183D7F6-B498-43B3-948B-1728B52AA6E4}">
                <adec:decorative xmlns:adec="http://schemas.microsoft.com/office/drawing/2017/decorative" val="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7168" t="25817" r="8120" b="54219"/>
          <a:stretch/>
        </p:blipFill>
        <p:spPr>
          <a:xfrm>
            <a:off x="130628" y="3321516"/>
            <a:ext cx="6318725" cy="871662"/>
          </a:xfrm>
          <a:prstGeom prst="rect">
            <a:avLst/>
          </a:prstGeom>
        </p:spPr>
      </p:pic>
    </p:spTree>
    <p:extLst>
      <p:ext uri="{BB962C8B-B14F-4D97-AF65-F5344CB8AC3E}">
        <p14:creationId xmlns:p14="http://schemas.microsoft.com/office/powerpoint/2010/main" val="1497258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292B-9133-8E62-3719-7C857EF67DAC}"/>
              </a:ext>
            </a:extLst>
          </p:cNvPr>
          <p:cNvSpPr>
            <a:spLocks noGrp="1"/>
          </p:cNvSpPr>
          <p:nvPr>
            <p:ph type="title"/>
          </p:nvPr>
        </p:nvSpPr>
        <p:spPr>
          <a:xfrm>
            <a:off x="357187" y="491318"/>
            <a:ext cx="10996613" cy="584095"/>
          </a:xfrm>
        </p:spPr>
        <p:txBody>
          <a:bodyPr>
            <a:normAutofit fontScale="90000"/>
          </a:bodyPr>
          <a:lstStyle/>
          <a:p>
            <a:r>
              <a:rPr lang="en-GB" dirty="0">
                <a:latin typeface="Arial" panose="020B0604020202020204" pitchFamily="34" charset="0"/>
                <a:cs typeface="Arial" panose="020B0604020202020204" pitchFamily="34" charset="0"/>
              </a:rPr>
              <a:t>Additional image information </a:t>
            </a:r>
            <a:r>
              <a:rPr lang="en-GB" dirty="0">
                <a:solidFill>
                  <a:schemeClr val="bg1"/>
                </a:solidFill>
                <a:latin typeface="Arial" panose="020B0604020202020204" pitchFamily="34" charset="0"/>
                <a:cs typeface="Arial" panose="020B0604020202020204" pitchFamily="34" charset="0"/>
              </a:rPr>
              <a:t>2</a:t>
            </a:r>
            <a:br>
              <a:rPr lang="en-GB" dirty="0">
                <a:latin typeface="Arial" panose="020B0604020202020204" pitchFamily="34" charset="0"/>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0CAA1052-8770-7E80-4098-7512B49AD8FA}"/>
              </a:ext>
            </a:extLst>
          </p:cNvPr>
          <p:cNvSpPr>
            <a:spLocks noGrp="1"/>
          </p:cNvSpPr>
          <p:nvPr>
            <p:ph idx="1"/>
          </p:nvPr>
        </p:nvSpPr>
        <p:spPr>
          <a:xfrm>
            <a:off x="381885" y="1075414"/>
            <a:ext cx="10971915" cy="5417460"/>
          </a:xfrm>
        </p:spPr>
        <p:txBody>
          <a:bodyPr/>
          <a:lstStyle/>
          <a:p>
            <a:pPr>
              <a:spcAft>
                <a:spcPts val="1200"/>
              </a:spcAft>
            </a:pPr>
            <a:r>
              <a:rPr lang="en-GB" sz="2000" b="1" dirty="0">
                <a:latin typeface="Arial" panose="020B0604020202020204" pitchFamily="34" charset="0"/>
                <a:cs typeface="Arial" panose="020B0604020202020204" pitchFamily="34" charset="0"/>
              </a:rPr>
              <a:t>Giving a burns patient a saline bath, Queen Victoria Hospital, </a:t>
            </a:r>
            <a:r>
              <a:rPr lang="en-GB" sz="2000" b="1" dirty="0" err="1">
                <a:latin typeface="Arial" panose="020B0604020202020204" pitchFamily="34" charset="0"/>
                <a:cs typeface="Arial" panose="020B0604020202020204" pitchFamily="34" charset="0"/>
              </a:rPr>
              <a:t>Holtye</a:t>
            </a:r>
            <a:r>
              <a:rPr lang="en-GB" sz="2000" b="1" dirty="0">
                <a:latin typeface="Arial" panose="020B0604020202020204" pitchFamily="34" charset="0"/>
                <a:cs typeface="Arial" panose="020B0604020202020204" pitchFamily="34" charset="0"/>
              </a:rPr>
              <a:t> Road, East Grinstead, West Sussex</a:t>
            </a:r>
          </a:p>
          <a:p>
            <a:r>
              <a:rPr lang="en-GB" sz="2000" dirty="0">
                <a:latin typeface="Arial" panose="020B0604020202020204" pitchFamily="34" charset="0"/>
                <a:cs typeface="Arial" panose="020B0604020202020204" pitchFamily="34" charset="0"/>
              </a:rPr>
              <a:t>Two orderlies giving a burns patient a saline bath. In September 1939, Archibald McIndoe arrived at the Queen Victoria Hospital to run the new Centre for Plastic and Jaw Surgery, bringing with him key members of his operating theatre staff. McIndoe was the Consultant Plastic Surgeon to the RAF, and during his time at the Queen Victoria Hospital treated thousands of patients who had suffered burns. </a:t>
            </a:r>
          </a:p>
          <a:p>
            <a:r>
              <a:rPr lang="en-GB" sz="2000" dirty="0">
                <a:latin typeface="Arial" panose="020B0604020202020204" pitchFamily="34" charset="0"/>
                <a:cs typeface="Arial" panose="020B0604020202020204" pitchFamily="34" charset="0"/>
              </a:rPr>
              <a:t>The medical techniques he used were pioneering, and went on to form the basis of burns treatment worldwide. McIndoe treated burn injuries by keeping the wounds open, washing wounds with saline, and regularly changing dressings. The discovery that saline could be used to promote healing was, some say, a serendipitous discovery following observation of the healing rates of injured pilots who had landed in the sea. In addition to developing these treatments, McIndoe recognised the importance of social rehabilitation of patients. In 1947 McIndoe received a knighthood. The Queen Victoria Hospital remains renowned in England for its expertise and treatment of burns. </a:t>
            </a:r>
          </a:p>
          <a:p>
            <a:endParaRPr lang="en-GB" dirty="0"/>
          </a:p>
        </p:txBody>
      </p:sp>
    </p:spTree>
    <p:extLst>
      <p:ext uri="{BB962C8B-B14F-4D97-AF65-F5344CB8AC3E}">
        <p14:creationId xmlns:p14="http://schemas.microsoft.com/office/powerpoint/2010/main" val="75712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AE19-4B1B-7ABE-9A67-9051009D6604}"/>
              </a:ext>
            </a:extLst>
          </p:cNvPr>
          <p:cNvSpPr>
            <a:spLocks noGrp="1"/>
          </p:cNvSpPr>
          <p:nvPr>
            <p:ph type="title"/>
          </p:nvPr>
        </p:nvSpPr>
        <p:spPr/>
        <p:txBody>
          <a:bodyPr/>
          <a:lstStyle/>
          <a:p>
            <a:r>
              <a:rPr lang="en-GB" dirty="0"/>
              <a:t>Photo 4</a:t>
            </a:r>
          </a:p>
        </p:txBody>
      </p:sp>
      <p:pic>
        <p:nvPicPr>
          <p:cNvPr id="3" name="Picture 2" descr="Black and white photo of a nurse looking after a patient in a hospital bed.">
            <a:hlinkClick r:id="rId3"/>
            <a:extLst>
              <a:ext uri="{FF2B5EF4-FFF2-40B4-BE49-F238E27FC236}">
                <a16:creationId xmlns:a16="http://schemas.microsoft.com/office/drawing/2014/main" id="{31743275-7130-E5DC-78CF-20EFE83CD9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246" y="783208"/>
            <a:ext cx="8412705" cy="5852723"/>
          </a:xfrm>
          <a:prstGeom prst="rect">
            <a:avLst/>
          </a:prstGeom>
        </p:spPr>
      </p:pic>
      <p:pic>
        <p:nvPicPr>
          <p:cNvPr id="4" name="Picture 3">
            <a:extLst>
              <a:ext uri="{FF2B5EF4-FFF2-40B4-BE49-F238E27FC236}">
                <a16:creationId xmlns:a16="http://schemas.microsoft.com/office/drawing/2014/main" id="{BF9B5EE6-CDF0-EE11-40CF-188A996094EB}"/>
              </a:ext>
              <a:ext uri="{C183D7F6-B498-43B3-948B-1728B52AA6E4}">
                <adec:decorative xmlns:adec="http://schemas.microsoft.com/office/drawing/2017/decorative" val="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9145" t="31812" r="6355" b="49771"/>
          <a:stretch/>
        </p:blipFill>
        <p:spPr>
          <a:xfrm>
            <a:off x="3461658" y="391322"/>
            <a:ext cx="7793182" cy="992187"/>
          </a:xfrm>
          <a:prstGeom prst="rect">
            <a:avLst/>
          </a:prstGeom>
        </p:spPr>
      </p:pic>
    </p:spTree>
    <p:extLst>
      <p:ext uri="{BB962C8B-B14F-4D97-AF65-F5344CB8AC3E}">
        <p14:creationId xmlns:p14="http://schemas.microsoft.com/office/powerpoint/2010/main" val="1933917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292B-9133-8E62-3719-7C857EF67DAC}"/>
              </a:ext>
            </a:extLst>
          </p:cNvPr>
          <p:cNvSpPr>
            <a:spLocks noGrp="1"/>
          </p:cNvSpPr>
          <p:nvPr>
            <p:ph type="title"/>
          </p:nvPr>
        </p:nvSpPr>
        <p:spPr/>
        <p:txBody>
          <a:bodyPr>
            <a:normAutofit fontScale="90000"/>
          </a:bodyPr>
          <a:lstStyle/>
          <a:p>
            <a:r>
              <a:rPr lang="en-GB" dirty="0">
                <a:latin typeface="Arial" panose="020B0604020202020204" pitchFamily="34" charset="0"/>
                <a:cs typeface="Arial" panose="020B0604020202020204" pitchFamily="34" charset="0"/>
              </a:rPr>
              <a:t>Additional image information </a:t>
            </a:r>
            <a:r>
              <a:rPr lang="en-GB" dirty="0">
                <a:solidFill>
                  <a:schemeClr val="bg1"/>
                </a:solidFill>
                <a:latin typeface="Arial" panose="020B0604020202020204" pitchFamily="34" charset="0"/>
                <a:cs typeface="Arial" panose="020B0604020202020204" pitchFamily="34" charset="0"/>
              </a:rPr>
              <a:t>3</a:t>
            </a:r>
            <a:br>
              <a:rPr lang="en-GB" dirty="0">
                <a:latin typeface="Arial" panose="020B0604020202020204" pitchFamily="34" charset="0"/>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0CAA1052-8770-7E80-4098-7512B49AD8FA}"/>
              </a:ext>
            </a:extLst>
          </p:cNvPr>
          <p:cNvSpPr>
            <a:spLocks noGrp="1"/>
          </p:cNvSpPr>
          <p:nvPr>
            <p:ph idx="1"/>
          </p:nvPr>
        </p:nvSpPr>
        <p:spPr>
          <a:xfrm>
            <a:off x="381885" y="1075414"/>
            <a:ext cx="10971915" cy="5417460"/>
          </a:xfrm>
        </p:spPr>
        <p:txBody>
          <a:bodyPr/>
          <a:lstStyle/>
          <a:p>
            <a:pPr>
              <a:spcAft>
                <a:spcPts val="1200"/>
              </a:spcAft>
            </a:pPr>
            <a:r>
              <a:rPr lang="en-GB" sz="2200" b="1" dirty="0">
                <a:latin typeface="Arial" panose="020B0604020202020204" pitchFamily="34" charset="0"/>
                <a:cs typeface="Arial" panose="020B0604020202020204" pitchFamily="34" charset="0"/>
              </a:rPr>
              <a:t>Dressing a pedicle skin graft, Queen Victoria Hospital, </a:t>
            </a:r>
            <a:r>
              <a:rPr lang="en-GB" sz="2200" b="1" dirty="0" err="1">
                <a:latin typeface="Arial" panose="020B0604020202020204" pitchFamily="34" charset="0"/>
                <a:cs typeface="Arial" panose="020B0604020202020204" pitchFamily="34" charset="0"/>
              </a:rPr>
              <a:t>Holtye</a:t>
            </a:r>
            <a:r>
              <a:rPr lang="en-GB" sz="2200" b="1" dirty="0">
                <a:latin typeface="Arial" panose="020B0604020202020204" pitchFamily="34" charset="0"/>
                <a:cs typeface="Arial" panose="020B0604020202020204" pitchFamily="34" charset="0"/>
              </a:rPr>
              <a:t> Road, East Grinstead, West Sussex</a:t>
            </a:r>
          </a:p>
          <a:p>
            <a:r>
              <a:rPr lang="en-GB" sz="2200" dirty="0">
                <a:latin typeface="Arial" panose="020B0604020202020204" pitchFamily="34" charset="0"/>
                <a:cs typeface="Arial" panose="020B0604020202020204" pitchFamily="34" charset="0"/>
              </a:rPr>
              <a:t>A sister dressing a pedicle skin graft used to treat a patient's damaged nose. In September 1939, Archibald McIndoe arrived at the Queen Victoria Hospital to run the new Centre for Plastic and Jaw Surgery, bringing with him key members of his operating theatre staff. McIndoe was the Consultant Plastic Surgeon to the RAF, and during his time at the Queen Victoria Hospital treated thousands of patients who had suffered burns. The medical techniques he used were pioneering and went on to form the basis of burns treatment worldwide. McIndoe treated burn injuries by keeping the wounds open, washing wounds with saline, and regularly changing dressings. The discovery that saline could be used to promote healing was, some say, a serendipitous discovery following observation of the healing rates of injured pilots who had landed in the sea. In addition to developing these treatments, McIndoe recognised the importance of social rehabilitation of patients. In 1947 McIndoe received a knighthood. The Queen Victoria Hospital remains renowned in England for its expertise and treatment of burns.</a:t>
            </a:r>
          </a:p>
          <a:p>
            <a:endParaRPr lang="en-GB" dirty="0"/>
          </a:p>
        </p:txBody>
      </p:sp>
    </p:spTree>
    <p:extLst>
      <p:ext uri="{BB962C8B-B14F-4D97-AF65-F5344CB8AC3E}">
        <p14:creationId xmlns:p14="http://schemas.microsoft.com/office/powerpoint/2010/main" val="2543568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AE19-4B1B-7ABE-9A67-9051009D6604}"/>
              </a:ext>
            </a:extLst>
          </p:cNvPr>
          <p:cNvSpPr>
            <a:spLocks noGrp="1"/>
          </p:cNvSpPr>
          <p:nvPr>
            <p:ph type="title"/>
          </p:nvPr>
        </p:nvSpPr>
        <p:spPr/>
        <p:txBody>
          <a:bodyPr/>
          <a:lstStyle/>
          <a:p>
            <a:r>
              <a:rPr lang="en-GB" dirty="0"/>
              <a:t>Photo 5</a:t>
            </a:r>
          </a:p>
        </p:txBody>
      </p:sp>
      <p:pic>
        <p:nvPicPr>
          <p:cNvPr id="5" name="Picture 4" descr="Black and white photo of a nurse treating a man in hospital.">
            <a:extLst>
              <a:ext uri="{FF2B5EF4-FFF2-40B4-BE49-F238E27FC236}">
                <a16:creationId xmlns:a16="http://schemas.microsoft.com/office/drawing/2014/main" id="{E241E99D-E12B-B03A-1740-E172386C8C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516" t="2614" r="23074" b="2553"/>
          <a:stretch/>
        </p:blipFill>
        <p:spPr>
          <a:xfrm>
            <a:off x="5408023" y="398805"/>
            <a:ext cx="5597596" cy="6060390"/>
          </a:xfrm>
          <a:prstGeom prst="rect">
            <a:avLst/>
          </a:prstGeom>
        </p:spPr>
      </p:pic>
      <p:pic>
        <p:nvPicPr>
          <p:cNvPr id="6" name="Picture 5">
            <a:extLst>
              <a:ext uri="{FF2B5EF4-FFF2-40B4-BE49-F238E27FC236}">
                <a16:creationId xmlns:a16="http://schemas.microsoft.com/office/drawing/2014/main" id="{D008A761-5AAE-6C4A-DA3D-AFE2FDDDC1CA}"/>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83" t="43503" r="7577" b="15353"/>
          <a:stretch/>
        </p:blipFill>
        <p:spPr>
          <a:xfrm>
            <a:off x="381885" y="654131"/>
            <a:ext cx="6957185" cy="1475115"/>
          </a:xfrm>
          <a:prstGeom prst="rect">
            <a:avLst/>
          </a:prstGeom>
        </p:spPr>
      </p:pic>
    </p:spTree>
    <p:extLst>
      <p:ext uri="{BB962C8B-B14F-4D97-AF65-F5344CB8AC3E}">
        <p14:creationId xmlns:p14="http://schemas.microsoft.com/office/powerpoint/2010/main" val="1481838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2EFA7-1BB4-560A-982C-D7973383C48B}"/>
              </a:ext>
            </a:extLst>
          </p:cNvPr>
          <p:cNvSpPr>
            <a:spLocks noGrp="1"/>
          </p:cNvSpPr>
          <p:nvPr>
            <p:ph type="title"/>
          </p:nvPr>
        </p:nvSpPr>
        <p:spPr>
          <a:xfrm>
            <a:off x="357186" y="524575"/>
            <a:ext cx="10996613" cy="1023937"/>
          </a:xfrm>
        </p:spPr>
        <p:txBody>
          <a:bodyPr>
            <a:normAutofit fontScale="90000"/>
          </a:bodyPr>
          <a:lstStyle/>
          <a:p>
            <a:r>
              <a:rPr lang="en-GB" sz="3200" b="1" dirty="0">
                <a:latin typeface="Arial" panose="020B0604020202020204" pitchFamily="34" charset="0"/>
              </a:rPr>
              <a:t>How did the Second World War develop and change plastic surgery? </a:t>
            </a:r>
            <a:r>
              <a:rPr lang="en-GB" sz="3200" b="1" dirty="0">
                <a:solidFill>
                  <a:schemeClr val="bg1"/>
                </a:solidFill>
                <a:latin typeface="Arial" panose="020B0604020202020204" pitchFamily="34" charset="0"/>
              </a:rPr>
              <a:t>1</a:t>
            </a:r>
            <a:br>
              <a:rPr lang="en-GB" sz="3200" b="1" u="sng" dirty="0">
                <a:latin typeface="Arial" panose="020B0604020202020204" pitchFamily="34" charset="0"/>
              </a:rPr>
            </a:br>
            <a:endParaRPr lang="en-GB" dirty="0"/>
          </a:p>
        </p:txBody>
      </p:sp>
      <p:sp>
        <p:nvSpPr>
          <p:cNvPr id="3" name="Text Placeholder 2">
            <a:extLst>
              <a:ext uri="{FF2B5EF4-FFF2-40B4-BE49-F238E27FC236}">
                <a16:creationId xmlns:a16="http://schemas.microsoft.com/office/drawing/2014/main" id="{5F5E6B08-AC83-E7CF-7F85-6B9CA506BA19}"/>
              </a:ext>
            </a:extLst>
          </p:cNvPr>
          <p:cNvSpPr>
            <a:spLocks noGrp="1"/>
          </p:cNvSpPr>
          <p:nvPr>
            <p:ph type="body" sz="quarter" idx="10"/>
          </p:nvPr>
        </p:nvSpPr>
        <p:spPr/>
        <p:txBody>
          <a:bodyPr/>
          <a:lstStyle/>
          <a:p>
            <a:r>
              <a:rPr lang="en-GB" dirty="0"/>
              <a:t>Key Stage 4: History</a:t>
            </a:r>
          </a:p>
        </p:txBody>
      </p:sp>
      <p:sp>
        <p:nvSpPr>
          <p:cNvPr id="4" name="Content Placeholder 3">
            <a:extLst>
              <a:ext uri="{FF2B5EF4-FFF2-40B4-BE49-F238E27FC236}">
                <a16:creationId xmlns:a16="http://schemas.microsoft.com/office/drawing/2014/main" id="{CAC8DC9C-29F2-F3A2-5E02-CE63C986BA0E}"/>
              </a:ext>
            </a:extLst>
          </p:cNvPr>
          <p:cNvSpPr>
            <a:spLocks noGrp="1"/>
          </p:cNvSpPr>
          <p:nvPr>
            <p:ph idx="1"/>
          </p:nvPr>
        </p:nvSpPr>
        <p:spPr>
          <a:xfrm>
            <a:off x="357186" y="2505694"/>
            <a:ext cx="10996613" cy="3315762"/>
          </a:xfrm>
        </p:spPr>
        <p:txBody>
          <a:bodyPr/>
          <a:lstStyle/>
          <a:p>
            <a:pPr marL="285750" indent="-285750">
              <a:buFont typeface="Arial" panose="020B0604020202020204" pitchFamily="34" charset="0"/>
              <a:buChar char="•"/>
            </a:pPr>
            <a:r>
              <a:rPr lang="en-GB" sz="2000" dirty="0">
                <a:latin typeface="Arial" panose="020B0604020202020204" pitchFamily="34" charset="0"/>
              </a:rPr>
              <a:t>Students will be able to analyse images in order to compare and contrast with their understanding of plastic surgery developments from the First World War.</a:t>
            </a:r>
          </a:p>
          <a:p>
            <a:pPr marL="285750" indent="-285750">
              <a:buFont typeface="Arial" panose="020B0604020202020204" pitchFamily="34" charset="0"/>
              <a:buChar char="•"/>
            </a:pPr>
            <a:r>
              <a:rPr lang="en-GB" sz="2000" dirty="0">
                <a:latin typeface="Arial" panose="020B0604020202020204" pitchFamily="34" charset="0"/>
              </a:rPr>
              <a:t>To compare the process, techniques and advancements made by Gillies and McIndoe</a:t>
            </a:r>
          </a:p>
          <a:p>
            <a:pPr marL="285750" indent="-285750">
              <a:buFont typeface="Arial" panose="020B0604020202020204" pitchFamily="34" charset="0"/>
              <a:buChar char="•"/>
            </a:pPr>
            <a:r>
              <a:rPr lang="en-GB" sz="2000" dirty="0">
                <a:latin typeface="Arial" panose="020B0604020202020204" pitchFamily="34" charset="0"/>
              </a:rPr>
              <a:t>To evaluate the progress made by McIndoe in plastic surgery.</a:t>
            </a:r>
          </a:p>
          <a:p>
            <a:pPr marL="342900" indent="-342900">
              <a:buFont typeface="Arial" pitchFamily="34" charset="0"/>
              <a:buChar char="•"/>
            </a:pPr>
            <a:endParaRPr lang="en-GB" sz="2000" dirty="0">
              <a:solidFill>
                <a:srgbClr val="000000"/>
              </a:solidFill>
              <a:latin typeface="Arial" panose="020B0604020202020204" pitchFamily="34" charset="0"/>
            </a:endParaRPr>
          </a:p>
          <a:p>
            <a:r>
              <a:rPr lang="en-GB" sz="2000" dirty="0">
                <a:solidFill>
                  <a:srgbClr val="000000"/>
                </a:solidFill>
                <a:latin typeface="Arial" panose="020B0604020202020204" pitchFamily="34" charset="0"/>
              </a:rPr>
              <a:t>Relates to: Edexcel Medicine Through Time and AQA Health and the People.</a:t>
            </a:r>
          </a:p>
          <a:p>
            <a:endParaRPr lang="en-GB" sz="2000" dirty="0">
              <a:solidFill>
                <a:srgbClr val="000000"/>
              </a:solidFill>
              <a:latin typeface="Arial" panose="020B0604020202020204" pitchFamily="34" charset="0"/>
            </a:endParaRPr>
          </a:p>
          <a:p>
            <a:endParaRPr lang="en-GB" dirty="0"/>
          </a:p>
        </p:txBody>
      </p:sp>
    </p:spTree>
    <p:extLst>
      <p:ext uri="{BB962C8B-B14F-4D97-AF65-F5344CB8AC3E}">
        <p14:creationId xmlns:p14="http://schemas.microsoft.com/office/powerpoint/2010/main" val="3233342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292B-9133-8E62-3719-7C857EF67DAC}"/>
              </a:ext>
            </a:extLst>
          </p:cNvPr>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Additional image information </a:t>
            </a:r>
            <a:r>
              <a:rPr lang="en-GB" dirty="0">
                <a:solidFill>
                  <a:schemeClr val="bg1"/>
                </a:solidFill>
                <a:latin typeface="Arial" panose="020B0604020202020204" pitchFamily="34" charset="0"/>
                <a:cs typeface="Arial" panose="020B0604020202020204" pitchFamily="34" charset="0"/>
              </a:rPr>
              <a:t>4</a:t>
            </a:r>
            <a:endParaRPr lang="en-GB" dirty="0">
              <a:solidFill>
                <a:schemeClr val="bg1"/>
              </a:solidFill>
            </a:endParaRPr>
          </a:p>
        </p:txBody>
      </p:sp>
      <p:sp>
        <p:nvSpPr>
          <p:cNvPr id="3" name="Content Placeholder 2">
            <a:extLst>
              <a:ext uri="{FF2B5EF4-FFF2-40B4-BE49-F238E27FC236}">
                <a16:creationId xmlns:a16="http://schemas.microsoft.com/office/drawing/2014/main" id="{0CAA1052-8770-7E80-4098-7512B49AD8FA}"/>
              </a:ext>
            </a:extLst>
          </p:cNvPr>
          <p:cNvSpPr>
            <a:spLocks noGrp="1"/>
          </p:cNvSpPr>
          <p:nvPr>
            <p:ph idx="1"/>
          </p:nvPr>
        </p:nvSpPr>
        <p:spPr>
          <a:xfrm>
            <a:off x="381885" y="1075414"/>
            <a:ext cx="10971915" cy="5417460"/>
          </a:xfrm>
        </p:spPr>
        <p:txBody>
          <a:bodyPr/>
          <a:lstStyle/>
          <a:p>
            <a:pPr>
              <a:spcAft>
                <a:spcPts val="1200"/>
              </a:spcAft>
            </a:pPr>
            <a:r>
              <a:rPr lang="en-GB" sz="2150" b="1" dirty="0">
                <a:latin typeface="Arial" panose="020B0604020202020204" pitchFamily="34" charset="0"/>
              </a:rPr>
              <a:t>Dressing a pedicle graft, </a:t>
            </a:r>
            <a:r>
              <a:rPr lang="en-GB" sz="2150" b="1" dirty="0" err="1">
                <a:latin typeface="Arial" panose="020B0604020202020204" pitchFamily="34" charset="0"/>
              </a:rPr>
              <a:t>Rooksdown</a:t>
            </a:r>
            <a:r>
              <a:rPr lang="en-GB" sz="2150" b="1" dirty="0">
                <a:latin typeface="Arial" panose="020B0604020202020204" pitchFamily="34" charset="0"/>
              </a:rPr>
              <a:t> House, Park </a:t>
            </a:r>
            <a:r>
              <a:rPr lang="en-GB" sz="2150" b="1" dirty="0" err="1">
                <a:latin typeface="Arial" panose="020B0604020202020204" pitchFamily="34" charset="0"/>
              </a:rPr>
              <a:t>Prewett</a:t>
            </a:r>
            <a:r>
              <a:rPr lang="en-GB" sz="2150" b="1" dirty="0">
                <a:latin typeface="Arial" panose="020B0604020202020204" pitchFamily="34" charset="0"/>
              </a:rPr>
              <a:t> Hospital, Basingstoke</a:t>
            </a:r>
          </a:p>
          <a:p>
            <a:r>
              <a:rPr lang="en-GB" sz="2150" dirty="0">
                <a:latin typeface="Arial" panose="020B0604020202020204" pitchFamily="34" charset="0"/>
              </a:rPr>
              <a:t>Canadian Nursing Sister Cornish, who was trained at Montreal General Hospital, dressing a reconstruction of external auditory canal and lobe of ear by tube pedicle from the neck attached to the lobe of the ear. The Nursing Sisters Association of Canada served in the Royal Canadian Army Medical Corps, and trained in Canada before working overseas. Canadian nurses joined hospitals including the unit at </a:t>
            </a:r>
            <a:r>
              <a:rPr lang="en-GB" sz="2150" dirty="0" err="1">
                <a:latin typeface="Arial" panose="020B0604020202020204" pitchFamily="34" charset="0"/>
              </a:rPr>
              <a:t>Rooksdown</a:t>
            </a:r>
            <a:r>
              <a:rPr lang="en-GB" sz="2150" dirty="0">
                <a:latin typeface="Arial" panose="020B0604020202020204" pitchFamily="34" charset="0"/>
              </a:rPr>
              <a:t> House, the private wing of Park </a:t>
            </a:r>
            <a:r>
              <a:rPr lang="en-GB" sz="2150" dirty="0" err="1">
                <a:latin typeface="Arial" panose="020B0604020202020204" pitchFamily="34" charset="0"/>
              </a:rPr>
              <a:t>Prewett</a:t>
            </a:r>
            <a:r>
              <a:rPr lang="en-GB" sz="2150" dirty="0">
                <a:latin typeface="Arial" panose="020B0604020202020204" pitchFamily="34" charset="0"/>
              </a:rPr>
              <a:t> Mental Hospital, Basingstoke, which was converted into a plastic surgery unit during the Second World War. Sir Harold Gillies, a pioneering plastic surgeon and Consultant Advisor to the Ministry of Health, established and worked in the unit, and had earlier invented the ‘waltzing tube pedicle’, or pedicle graft: a flap of skin fashioned into a tube, attached at both ends to the patient’s body, was removed and reattached (or ‘walked’) until it reached the area needing the graft. The method reduced infection rates, a common complication before antibiotics, as the original blood supply remained intact throughout. The method was later developed by Archibald McIndoe. The plastic surgery unit at </a:t>
            </a:r>
            <a:r>
              <a:rPr lang="en-GB" sz="2150" dirty="0" err="1">
                <a:latin typeface="Arial" panose="020B0604020202020204" pitchFamily="34" charset="0"/>
              </a:rPr>
              <a:t>Rooksdown</a:t>
            </a:r>
            <a:r>
              <a:rPr lang="en-GB" sz="2150" dirty="0">
                <a:latin typeface="Arial" panose="020B0604020202020204" pitchFamily="34" charset="0"/>
              </a:rPr>
              <a:t> House continued operating until 1959.</a:t>
            </a:r>
          </a:p>
          <a:p>
            <a:endParaRPr lang="en-GB" dirty="0"/>
          </a:p>
        </p:txBody>
      </p:sp>
    </p:spTree>
    <p:extLst>
      <p:ext uri="{BB962C8B-B14F-4D97-AF65-F5344CB8AC3E}">
        <p14:creationId xmlns:p14="http://schemas.microsoft.com/office/powerpoint/2010/main" val="790791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41822-DB27-1A85-01BA-23743B61D0FC}"/>
              </a:ext>
            </a:extLst>
          </p:cNvPr>
          <p:cNvSpPr>
            <a:spLocks noGrp="1"/>
          </p:cNvSpPr>
          <p:nvPr>
            <p:ph type="title"/>
          </p:nvPr>
        </p:nvSpPr>
        <p:spPr/>
        <p:txBody>
          <a:bodyPr>
            <a:normAutofit fontScale="90000"/>
          </a:bodyPr>
          <a:lstStyle/>
          <a:p>
            <a:r>
              <a:rPr lang="en-GB" sz="2800" dirty="0">
                <a:cs typeface="Arial" panose="020B0604020202020204" pitchFamily="34" charset="0"/>
              </a:rPr>
              <a:t>After seeing the images, how similar was McIndoe’s work to that of Gillies’?</a:t>
            </a:r>
            <a:br>
              <a:rPr lang="en-GB" sz="2800" dirty="0">
                <a:cs typeface="Arial" panose="020B0604020202020204" pitchFamily="34" charset="0"/>
              </a:rPr>
            </a:br>
            <a:endParaRPr lang="en-GB" dirty="0"/>
          </a:p>
        </p:txBody>
      </p:sp>
      <p:grpSp>
        <p:nvGrpSpPr>
          <p:cNvPr id="4" name="Think-Char" descr="Think Character">
            <a:extLst>
              <a:ext uri="{FF2B5EF4-FFF2-40B4-BE49-F238E27FC236}">
                <a16:creationId xmlns:a16="http://schemas.microsoft.com/office/drawing/2014/main" id="{E47B097D-2370-F79A-9B39-06C152374B7C}"/>
              </a:ext>
            </a:extLst>
          </p:cNvPr>
          <p:cNvGrpSpPr/>
          <p:nvPr/>
        </p:nvGrpSpPr>
        <p:grpSpPr>
          <a:xfrm>
            <a:off x="523515" y="735225"/>
            <a:ext cx="2491274" cy="2665380"/>
            <a:chOff x="215745" y="890004"/>
            <a:chExt cx="2491274" cy="2665380"/>
          </a:xfrm>
        </p:grpSpPr>
        <p:sp>
          <p:nvSpPr>
            <p:cNvPr id="5" name="Deco-Washi">
              <a:extLst>
                <a:ext uri="{FF2B5EF4-FFF2-40B4-BE49-F238E27FC236}">
                  <a16:creationId xmlns:a16="http://schemas.microsoft.com/office/drawing/2014/main" id="{56532116-7F96-0ACA-849E-231384FEFE9A}"/>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descr="Think">
              <a:extLst>
                <a:ext uri="{FF2B5EF4-FFF2-40B4-BE49-F238E27FC236}">
                  <a16:creationId xmlns:a16="http://schemas.microsoft.com/office/drawing/2014/main" id="{A3986D98-9677-C731-085F-BEA0A90D7137}"/>
                </a:ext>
              </a:extLst>
            </p:cNvPr>
            <p:cNvSpPr txBox="1">
              <a:spLocks/>
            </p:cNvSpPr>
            <p:nvPr/>
          </p:nvSpPr>
          <p:spPr>
            <a:xfrm rot="21383919">
              <a:off x="1094382" y="1014434"/>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Think</a:t>
              </a:r>
            </a:p>
          </p:txBody>
        </p:sp>
        <p:pic>
          <p:nvPicPr>
            <p:cNvPr id="7" name="Think-icon" descr="Think character icon">
              <a:extLst>
                <a:ext uri="{FF2B5EF4-FFF2-40B4-BE49-F238E27FC236}">
                  <a16:creationId xmlns:a16="http://schemas.microsoft.com/office/drawing/2014/main" id="{7B370856-03FB-D321-5F40-F1A662C1BA7B}"/>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15745" y="1155274"/>
              <a:ext cx="2116867" cy="2400110"/>
            </a:xfrm>
            <a:prstGeom prst="rect">
              <a:avLst/>
            </a:prstGeom>
          </p:spPr>
        </p:pic>
      </p:grpSp>
      <p:grpSp>
        <p:nvGrpSpPr>
          <p:cNvPr id="8" name="Washi" descr="Washi tape">
            <a:extLst>
              <a:ext uri="{FF2B5EF4-FFF2-40B4-BE49-F238E27FC236}">
                <a16:creationId xmlns:a16="http://schemas.microsoft.com/office/drawing/2014/main" id="{F6B4CFAE-4A1D-89BC-B5BE-B8B5BADE6E45}"/>
              </a:ext>
            </a:extLst>
          </p:cNvPr>
          <p:cNvGrpSpPr/>
          <p:nvPr/>
        </p:nvGrpSpPr>
        <p:grpSpPr>
          <a:xfrm>
            <a:off x="3736636" y="957380"/>
            <a:ext cx="6977586" cy="1654303"/>
            <a:chOff x="6548482" y="2378114"/>
            <a:chExt cx="4352736" cy="1123013"/>
          </a:xfrm>
        </p:grpSpPr>
        <p:pic>
          <p:nvPicPr>
            <p:cNvPr id="9" name="Washi">
              <a:extLst>
                <a:ext uri="{FF2B5EF4-FFF2-40B4-BE49-F238E27FC236}">
                  <a16:creationId xmlns:a16="http://schemas.microsoft.com/office/drawing/2014/main" id="{781A841F-5FBB-CA5B-E64F-531DB6894C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48482" y="2378114"/>
              <a:ext cx="4352736" cy="1123013"/>
            </a:xfrm>
            <a:prstGeom prst="rect">
              <a:avLst/>
            </a:prstGeom>
          </p:spPr>
        </p:pic>
        <p:sp>
          <p:nvSpPr>
            <p:cNvPr id="10" name="Text Placeholder">
              <a:extLst>
                <a:ext uri="{FF2B5EF4-FFF2-40B4-BE49-F238E27FC236}">
                  <a16:creationId xmlns:a16="http://schemas.microsoft.com/office/drawing/2014/main" id="{170BA94E-915C-F2D9-2F4A-78A031B79473}"/>
                </a:ext>
              </a:extLst>
            </p:cNvPr>
            <p:cNvSpPr txBox="1">
              <a:spLocks/>
            </p:cNvSpPr>
            <p:nvPr/>
          </p:nvSpPr>
          <p:spPr>
            <a:xfrm>
              <a:off x="6637262" y="2674279"/>
              <a:ext cx="4175176" cy="414338"/>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b="1" dirty="0">
                  <a:latin typeface="Arial" panose="020B0604020202020204" pitchFamily="34" charset="0"/>
                  <a:cs typeface="Arial" panose="020B0604020202020204" pitchFamily="34" charset="0"/>
                </a:rPr>
                <a:t>After seeing the images, how similar was McIndoe’s work to that of Gillies’?</a:t>
              </a:r>
            </a:p>
          </p:txBody>
        </p:sp>
      </p:grpSp>
      <p:sp>
        <p:nvSpPr>
          <p:cNvPr id="18" name="Arrow: Left-Right 17">
            <a:extLst>
              <a:ext uri="{FF2B5EF4-FFF2-40B4-BE49-F238E27FC236}">
                <a16:creationId xmlns:a16="http://schemas.microsoft.com/office/drawing/2014/main" id="{E8CE7ABB-7DBD-489A-3EA7-E3FBA47464F2}"/>
              </a:ext>
              <a:ext uri="{C183D7F6-B498-43B3-948B-1728B52AA6E4}">
                <adec:decorative xmlns:adec="http://schemas.microsoft.com/office/drawing/2017/decorative" val="1"/>
              </a:ext>
            </a:extLst>
          </p:cNvPr>
          <p:cNvSpPr/>
          <p:nvPr/>
        </p:nvSpPr>
        <p:spPr>
          <a:xfrm>
            <a:off x="1533031" y="4242384"/>
            <a:ext cx="8352928" cy="600067"/>
          </a:xfrm>
          <a:prstGeom prst="leftRightArrow">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Washi" descr="Washi tape">
            <a:extLst>
              <a:ext uri="{FF2B5EF4-FFF2-40B4-BE49-F238E27FC236}">
                <a16:creationId xmlns:a16="http://schemas.microsoft.com/office/drawing/2014/main" id="{243BFEA3-1839-D32D-6A6D-30A21D1D8F45}"/>
              </a:ext>
            </a:extLst>
          </p:cNvPr>
          <p:cNvGrpSpPr/>
          <p:nvPr/>
        </p:nvGrpSpPr>
        <p:grpSpPr>
          <a:xfrm rot="20263741">
            <a:off x="8107732" y="3430289"/>
            <a:ext cx="2549643" cy="878676"/>
            <a:chOff x="7291968" y="1187764"/>
            <a:chExt cx="1760422" cy="568858"/>
          </a:xfrm>
          <a:solidFill>
            <a:srgbClr val="92D050"/>
          </a:solidFill>
        </p:grpSpPr>
        <p:sp>
          <p:nvSpPr>
            <p:cNvPr id="16" name="Picture 9">
              <a:extLst>
                <a:ext uri="{FF2B5EF4-FFF2-40B4-BE49-F238E27FC236}">
                  <a16:creationId xmlns:a16="http://schemas.microsoft.com/office/drawing/2014/main" id="{2CA87ACF-3981-39F0-769D-E40AD0EE7184}"/>
                </a:ext>
                <a:ext uri="{C183D7F6-B498-43B3-948B-1728B52AA6E4}">
                  <adec:decorative xmlns:adec="http://schemas.microsoft.com/office/drawing/2017/decorative" val="1"/>
                </a:ext>
              </a:extLst>
            </p:cNvPr>
            <p:cNvSpPr/>
            <p:nvPr/>
          </p:nvSpPr>
          <p:spPr>
            <a:xfrm>
              <a:off x="7291968" y="1187764"/>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grpFill/>
            <a:ln w="6793" cap="flat">
              <a:noFill/>
              <a:prstDash val="solid"/>
              <a:miter/>
            </a:ln>
          </p:spPr>
          <p:txBody>
            <a:bodyPr rtlCol="0" anchor="ctr"/>
            <a:lstStyle/>
            <a:p>
              <a:endParaRPr lang="en-US"/>
            </a:p>
          </p:txBody>
        </p:sp>
        <p:sp>
          <p:nvSpPr>
            <p:cNvPr id="17" name="Text Placeholder">
              <a:extLst>
                <a:ext uri="{FF2B5EF4-FFF2-40B4-BE49-F238E27FC236}">
                  <a16:creationId xmlns:a16="http://schemas.microsoft.com/office/drawing/2014/main" id="{CFA5DDDD-55D7-E45A-7A4E-3283ACE435EE}"/>
                </a:ext>
              </a:extLst>
            </p:cNvPr>
            <p:cNvSpPr txBox="1">
              <a:spLocks/>
            </p:cNvSpPr>
            <p:nvPr/>
          </p:nvSpPr>
          <p:spPr>
            <a:xfrm>
              <a:off x="7410140" y="1287144"/>
              <a:ext cx="1457889" cy="293377"/>
            </a:xfrm>
            <a:prstGeom prst="rect">
              <a:avLst/>
            </a:prstGeom>
            <a:grp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latin typeface="Arial" panose="020B0604020202020204" pitchFamily="34" charset="0"/>
                  <a:cs typeface="Arial" panose="020B0604020202020204" pitchFamily="34" charset="0"/>
                </a:rPr>
                <a:t>Similar to Gillies</a:t>
              </a:r>
            </a:p>
          </p:txBody>
        </p:sp>
      </p:grpSp>
      <p:grpSp>
        <p:nvGrpSpPr>
          <p:cNvPr id="12" name="Washi" descr="Washi tape">
            <a:extLst>
              <a:ext uri="{FF2B5EF4-FFF2-40B4-BE49-F238E27FC236}">
                <a16:creationId xmlns:a16="http://schemas.microsoft.com/office/drawing/2014/main" id="{62C0751C-55B5-6AC3-2F46-52C83FADC364}"/>
              </a:ext>
            </a:extLst>
          </p:cNvPr>
          <p:cNvGrpSpPr/>
          <p:nvPr/>
        </p:nvGrpSpPr>
        <p:grpSpPr>
          <a:xfrm rot="20263741">
            <a:off x="870391" y="4769002"/>
            <a:ext cx="2577128" cy="958238"/>
            <a:chOff x="7291968" y="1187764"/>
            <a:chExt cx="1760422" cy="568858"/>
          </a:xfrm>
        </p:grpSpPr>
        <p:sp>
          <p:nvSpPr>
            <p:cNvPr id="13" name="Picture 9">
              <a:extLst>
                <a:ext uri="{FF2B5EF4-FFF2-40B4-BE49-F238E27FC236}">
                  <a16:creationId xmlns:a16="http://schemas.microsoft.com/office/drawing/2014/main" id="{9446F452-5FFD-6EC6-AE9D-AACF4F4981A8}"/>
                </a:ext>
                <a:ext uri="{C183D7F6-B498-43B3-948B-1728B52AA6E4}">
                  <adec:decorative xmlns:adec="http://schemas.microsoft.com/office/drawing/2017/decorative" val="1"/>
                </a:ext>
              </a:extLst>
            </p:cNvPr>
            <p:cNvSpPr/>
            <p:nvPr/>
          </p:nvSpPr>
          <p:spPr>
            <a:xfrm>
              <a:off x="7291968" y="1187764"/>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4" name="Text Placeholder">
              <a:extLst>
                <a:ext uri="{FF2B5EF4-FFF2-40B4-BE49-F238E27FC236}">
                  <a16:creationId xmlns:a16="http://schemas.microsoft.com/office/drawing/2014/main" id="{06107643-ADF7-EB3E-B4ED-CA85C22D8530}"/>
                </a:ext>
              </a:extLst>
            </p:cNvPr>
            <p:cNvSpPr txBox="1">
              <a:spLocks/>
            </p:cNvSpPr>
            <p:nvPr/>
          </p:nvSpPr>
          <p:spPr>
            <a:xfrm>
              <a:off x="7434518" y="1337721"/>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latin typeface="Arial" panose="020B0604020202020204" pitchFamily="34" charset="0"/>
                  <a:cs typeface="Arial" panose="020B0604020202020204" pitchFamily="34" charset="0"/>
                </a:rPr>
                <a:t>Different from Gillies</a:t>
              </a:r>
            </a:p>
          </p:txBody>
        </p:sp>
      </p:grpSp>
    </p:spTree>
    <p:extLst>
      <p:ext uri="{BB962C8B-B14F-4D97-AF65-F5344CB8AC3E}">
        <p14:creationId xmlns:p14="http://schemas.microsoft.com/office/powerpoint/2010/main" val="127035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1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vertical)">
                                      <p:cBhvr>
                                        <p:cTn id="17"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41822-DB27-1A85-01BA-23743B61D0FC}"/>
              </a:ext>
            </a:extLst>
          </p:cNvPr>
          <p:cNvSpPr>
            <a:spLocks noGrp="1"/>
          </p:cNvSpPr>
          <p:nvPr>
            <p:ph type="title"/>
          </p:nvPr>
        </p:nvSpPr>
        <p:spPr/>
        <p:txBody>
          <a:bodyPr>
            <a:normAutofit fontScale="90000"/>
          </a:bodyPr>
          <a:lstStyle/>
          <a:p>
            <a:r>
              <a:rPr lang="en-GB" sz="2800" dirty="0">
                <a:cs typeface="Arial" panose="020B0604020202020204" pitchFamily="34" charset="0"/>
              </a:rPr>
              <a:t>Has any progress been made with regards to treatment of patients requiring plastic surgery?</a:t>
            </a:r>
            <a:br>
              <a:rPr lang="en-GB" sz="2800" dirty="0">
                <a:cs typeface="Arial" panose="020B0604020202020204" pitchFamily="34" charset="0"/>
              </a:rPr>
            </a:br>
            <a:endParaRPr lang="en-GB" dirty="0"/>
          </a:p>
        </p:txBody>
      </p:sp>
      <p:grpSp>
        <p:nvGrpSpPr>
          <p:cNvPr id="4" name="Think-Char" descr="Think Character">
            <a:extLst>
              <a:ext uri="{FF2B5EF4-FFF2-40B4-BE49-F238E27FC236}">
                <a16:creationId xmlns:a16="http://schemas.microsoft.com/office/drawing/2014/main" id="{E47B097D-2370-F79A-9B39-06C152374B7C}"/>
              </a:ext>
            </a:extLst>
          </p:cNvPr>
          <p:cNvGrpSpPr/>
          <p:nvPr/>
        </p:nvGrpSpPr>
        <p:grpSpPr>
          <a:xfrm>
            <a:off x="523515" y="735225"/>
            <a:ext cx="2491274" cy="2665380"/>
            <a:chOff x="215745" y="890004"/>
            <a:chExt cx="2491274" cy="2665380"/>
          </a:xfrm>
        </p:grpSpPr>
        <p:sp>
          <p:nvSpPr>
            <p:cNvPr id="5" name="Deco-Washi">
              <a:extLst>
                <a:ext uri="{FF2B5EF4-FFF2-40B4-BE49-F238E27FC236}">
                  <a16:creationId xmlns:a16="http://schemas.microsoft.com/office/drawing/2014/main" id="{56532116-7F96-0ACA-849E-231384FEFE9A}"/>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descr="Think">
              <a:extLst>
                <a:ext uri="{FF2B5EF4-FFF2-40B4-BE49-F238E27FC236}">
                  <a16:creationId xmlns:a16="http://schemas.microsoft.com/office/drawing/2014/main" id="{A3986D98-9677-C731-085F-BEA0A90D7137}"/>
                </a:ext>
              </a:extLst>
            </p:cNvPr>
            <p:cNvSpPr txBox="1">
              <a:spLocks/>
            </p:cNvSpPr>
            <p:nvPr/>
          </p:nvSpPr>
          <p:spPr>
            <a:xfrm rot="21383919">
              <a:off x="1094382" y="1014434"/>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Think</a:t>
              </a:r>
            </a:p>
          </p:txBody>
        </p:sp>
        <p:pic>
          <p:nvPicPr>
            <p:cNvPr id="7" name="Think-icon" descr="Think character icon">
              <a:extLst>
                <a:ext uri="{FF2B5EF4-FFF2-40B4-BE49-F238E27FC236}">
                  <a16:creationId xmlns:a16="http://schemas.microsoft.com/office/drawing/2014/main" id="{7B370856-03FB-D321-5F40-F1A662C1BA7B}"/>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15745" y="1155274"/>
              <a:ext cx="2116867" cy="2400110"/>
            </a:xfrm>
            <a:prstGeom prst="rect">
              <a:avLst/>
            </a:prstGeom>
          </p:spPr>
        </p:pic>
      </p:grpSp>
      <p:sp>
        <p:nvSpPr>
          <p:cNvPr id="18" name="Picture 9">
            <a:extLst>
              <a:ext uri="{FF2B5EF4-FFF2-40B4-BE49-F238E27FC236}">
                <a16:creationId xmlns:a16="http://schemas.microsoft.com/office/drawing/2014/main" id="{BC09CD77-1168-5E30-BE2C-75D63B5E952B}"/>
              </a:ext>
              <a:ext uri="{C183D7F6-B498-43B3-948B-1728B52AA6E4}">
                <adec:decorative xmlns:adec="http://schemas.microsoft.com/office/drawing/2017/decorative" val="1"/>
              </a:ext>
            </a:extLst>
          </p:cNvPr>
          <p:cNvSpPr/>
          <p:nvPr/>
        </p:nvSpPr>
        <p:spPr>
          <a:xfrm>
            <a:off x="3362229" y="1187763"/>
            <a:ext cx="7535256" cy="146158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170BA94E-915C-F2D9-2F4A-78A031B79473}"/>
              </a:ext>
            </a:extLst>
          </p:cNvPr>
          <p:cNvSpPr txBox="1">
            <a:spLocks/>
          </p:cNvSpPr>
          <p:nvPr/>
        </p:nvSpPr>
        <p:spPr>
          <a:xfrm>
            <a:off x="3342192" y="1504781"/>
            <a:ext cx="7555293" cy="610359"/>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b="1" dirty="0">
                <a:latin typeface="Arial" panose="020B0604020202020204" pitchFamily="34" charset="0"/>
                <a:cs typeface="Arial" panose="020B0604020202020204" pitchFamily="34" charset="0"/>
              </a:rPr>
              <a:t>Has any progress been made with regards to treatment of patients requiring plastic surgery?</a:t>
            </a:r>
          </a:p>
        </p:txBody>
      </p:sp>
      <p:sp>
        <p:nvSpPr>
          <p:cNvPr id="20" name="Arrow: Left-Right 19">
            <a:extLst>
              <a:ext uri="{FF2B5EF4-FFF2-40B4-BE49-F238E27FC236}">
                <a16:creationId xmlns:a16="http://schemas.microsoft.com/office/drawing/2014/main" id="{ECD8E930-1C79-F1F7-A042-D124B948D1D0}"/>
              </a:ext>
              <a:ext uri="{C183D7F6-B498-43B3-948B-1728B52AA6E4}">
                <adec:decorative xmlns:adec="http://schemas.microsoft.com/office/drawing/2017/decorative" val="1"/>
              </a:ext>
            </a:extLst>
          </p:cNvPr>
          <p:cNvSpPr/>
          <p:nvPr/>
        </p:nvSpPr>
        <p:spPr>
          <a:xfrm>
            <a:off x="1533031" y="4242384"/>
            <a:ext cx="8352928" cy="600067"/>
          </a:xfrm>
          <a:prstGeom prst="leftRightArrow">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Washi" descr="No – progress has not been made.">
            <a:extLst>
              <a:ext uri="{FF2B5EF4-FFF2-40B4-BE49-F238E27FC236}">
                <a16:creationId xmlns:a16="http://schemas.microsoft.com/office/drawing/2014/main" id="{62C0751C-55B5-6AC3-2F46-52C83FADC364}"/>
              </a:ext>
            </a:extLst>
          </p:cNvPr>
          <p:cNvGrpSpPr/>
          <p:nvPr/>
        </p:nvGrpSpPr>
        <p:grpSpPr>
          <a:xfrm rot="20263741">
            <a:off x="875342" y="4749585"/>
            <a:ext cx="2670825" cy="1002811"/>
            <a:chOff x="7291968" y="1187764"/>
            <a:chExt cx="1760422" cy="568858"/>
          </a:xfrm>
          <a:solidFill>
            <a:schemeClr val="accent6">
              <a:lumMod val="75000"/>
            </a:schemeClr>
          </a:solidFill>
        </p:grpSpPr>
        <p:sp>
          <p:nvSpPr>
            <p:cNvPr id="13" name="Picture 9">
              <a:extLst>
                <a:ext uri="{FF2B5EF4-FFF2-40B4-BE49-F238E27FC236}">
                  <a16:creationId xmlns:a16="http://schemas.microsoft.com/office/drawing/2014/main" id="{9446F452-5FFD-6EC6-AE9D-AACF4F4981A8}"/>
                </a:ext>
                <a:ext uri="{C183D7F6-B498-43B3-948B-1728B52AA6E4}">
                  <adec:decorative xmlns:adec="http://schemas.microsoft.com/office/drawing/2017/decorative" val="1"/>
                </a:ext>
              </a:extLst>
            </p:cNvPr>
            <p:cNvSpPr/>
            <p:nvPr/>
          </p:nvSpPr>
          <p:spPr>
            <a:xfrm>
              <a:off x="7291968" y="1187764"/>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grpFill/>
            <a:ln w="6793" cap="flat">
              <a:noFill/>
              <a:prstDash val="solid"/>
              <a:miter/>
            </a:ln>
          </p:spPr>
          <p:txBody>
            <a:bodyPr rtlCol="0" anchor="ctr"/>
            <a:lstStyle/>
            <a:p>
              <a:endParaRPr lang="en-US"/>
            </a:p>
          </p:txBody>
        </p:sp>
        <p:sp>
          <p:nvSpPr>
            <p:cNvPr id="14" name="Text Placeholder">
              <a:extLst>
                <a:ext uri="{FF2B5EF4-FFF2-40B4-BE49-F238E27FC236}">
                  <a16:creationId xmlns:a16="http://schemas.microsoft.com/office/drawing/2014/main" id="{06107643-ADF7-EB3E-B4ED-CA85C22D8530}"/>
                </a:ext>
              </a:extLst>
            </p:cNvPr>
            <p:cNvSpPr txBox="1">
              <a:spLocks/>
            </p:cNvSpPr>
            <p:nvPr/>
          </p:nvSpPr>
          <p:spPr>
            <a:xfrm>
              <a:off x="7424971" y="1255976"/>
              <a:ext cx="1544608" cy="404517"/>
            </a:xfrm>
            <a:prstGeom prst="rect">
              <a:avLst/>
            </a:prstGeom>
            <a:grp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bg1"/>
                  </a:solidFill>
                  <a:latin typeface="Arial" panose="020B0604020202020204" pitchFamily="34" charset="0"/>
                  <a:cs typeface="Arial" panose="020B0604020202020204" pitchFamily="34" charset="0"/>
                </a:rPr>
                <a:t>No – progress has not been made.</a:t>
              </a:r>
            </a:p>
          </p:txBody>
        </p:sp>
      </p:grpSp>
      <p:grpSp>
        <p:nvGrpSpPr>
          <p:cNvPr id="15" name="Washi" descr="Yes – progress has been made.">
            <a:extLst>
              <a:ext uri="{FF2B5EF4-FFF2-40B4-BE49-F238E27FC236}">
                <a16:creationId xmlns:a16="http://schemas.microsoft.com/office/drawing/2014/main" id="{243BFEA3-1839-D32D-6A6D-30A21D1D8F45}"/>
              </a:ext>
            </a:extLst>
          </p:cNvPr>
          <p:cNvGrpSpPr/>
          <p:nvPr/>
        </p:nvGrpSpPr>
        <p:grpSpPr>
          <a:xfrm rot="19996748">
            <a:off x="8141124" y="3306851"/>
            <a:ext cx="2677597" cy="986280"/>
            <a:chOff x="7291968" y="1187764"/>
            <a:chExt cx="1760422" cy="568858"/>
          </a:xfrm>
          <a:solidFill>
            <a:srgbClr val="7030A0"/>
          </a:solidFill>
        </p:grpSpPr>
        <p:sp>
          <p:nvSpPr>
            <p:cNvPr id="16" name="Picture 9">
              <a:extLst>
                <a:ext uri="{FF2B5EF4-FFF2-40B4-BE49-F238E27FC236}">
                  <a16:creationId xmlns:a16="http://schemas.microsoft.com/office/drawing/2014/main" id="{2CA87ACF-3981-39F0-769D-E40AD0EE7184}"/>
                </a:ext>
                <a:ext uri="{C183D7F6-B498-43B3-948B-1728B52AA6E4}">
                  <adec:decorative xmlns:adec="http://schemas.microsoft.com/office/drawing/2017/decorative" val="1"/>
                </a:ext>
              </a:extLst>
            </p:cNvPr>
            <p:cNvSpPr/>
            <p:nvPr/>
          </p:nvSpPr>
          <p:spPr>
            <a:xfrm>
              <a:off x="7291968" y="1187764"/>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grpFill/>
            <a:ln w="6793" cap="flat">
              <a:noFill/>
              <a:prstDash val="solid"/>
              <a:miter/>
            </a:ln>
          </p:spPr>
          <p:txBody>
            <a:bodyPr rtlCol="0" anchor="ctr"/>
            <a:lstStyle/>
            <a:p>
              <a:endParaRPr lang="en-US"/>
            </a:p>
          </p:txBody>
        </p:sp>
        <p:sp>
          <p:nvSpPr>
            <p:cNvPr id="17" name="Text Placeholder">
              <a:extLst>
                <a:ext uri="{FF2B5EF4-FFF2-40B4-BE49-F238E27FC236}">
                  <a16:creationId xmlns:a16="http://schemas.microsoft.com/office/drawing/2014/main" id="{CFA5DDDD-55D7-E45A-7A4E-3283ACE435EE}"/>
                </a:ext>
              </a:extLst>
            </p:cNvPr>
            <p:cNvSpPr txBox="1">
              <a:spLocks/>
            </p:cNvSpPr>
            <p:nvPr/>
          </p:nvSpPr>
          <p:spPr>
            <a:xfrm>
              <a:off x="7410140" y="1287144"/>
              <a:ext cx="1457889" cy="293377"/>
            </a:xfrm>
            <a:prstGeom prst="rect">
              <a:avLst/>
            </a:prstGeom>
            <a:grp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bg1"/>
                  </a:solidFill>
                  <a:latin typeface="Arial" panose="020B0604020202020204" pitchFamily="34" charset="0"/>
                  <a:cs typeface="Arial" panose="020B0604020202020204" pitchFamily="34" charset="0"/>
                </a:rPr>
                <a:t>Yes – progress has been made.</a:t>
              </a:r>
            </a:p>
          </p:txBody>
        </p:sp>
      </p:grpSp>
    </p:spTree>
    <p:extLst>
      <p:ext uri="{BB962C8B-B14F-4D97-AF65-F5344CB8AC3E}">
        <p14:creationId xmlns:p14="http://schemas.microsoft.com/office/powerpoint/2010/main" val="55196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125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125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12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outVertical)">
                                      <p:cBhvr>
                                        <p:cTn id="20"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446B-4026-6EA6-196B-02A0F0307D38}"/>
              </a:ext>
            </a:extLst>
          </p:cNvPr>
          <p:cNvSpPr>
            <a:spLocks noGrp="1"/>
          </p:cNvSpPr>
          <p:nvPr>
            <p:ph type="title"/>
          </p:nvPr>
        </p:nvSpPr>
        <p:spPr>
          <a:xfrm>
            <a:off x="493886" y="209964"/>
            <a:ext cx="10996613" cy="710288"/>
          </a:xfrm>
        </p:spPr>
        <p:txBody>
          <a:bodyPr>
            <a:normAutofit fontScale="90000"/>
          </a:bodyPr>
          <a:lstStyle/>
          <a:p>
            <a:br>
              <a:rPr lang="en-GB" sz="3200" b="1" dirty="0">
                <a:latin typeface="Arial" panose="020B0604020202020204" pitchFamily="34" charset="0"/>
              </a:rPr>
            </a:br>
            <a:r>
              <a:rPr lang="en-GB" sz="3200" b="1" dirty="0">
                <a:latin typeface="Arial" panose="020B0604020202020204" pitchFamily="34" charset="0"/>
              </a:rPr>
              <a:t>Words and phrases to describe progress</a:t>
            </a:r>
            <a:br>
              <a:rPr lang="en-GB" sz="3200" b="1" dirty="0">
                <a:latin typeface="Arial" panose="020B0604020202020204" pitchFamily="34" charset="0"/>
              </a:rPr>
            </a:br>
            <a:endParaRPr lang="en-GB" dirty="0"/>
          </a:p>
        </p:txBody>
      </p:sp>
      <p:pic>
        <p:nvPicPr>
          <p:cNvPr id="12" name="Decorative-Blob">
            <a:extLst>
              <a:ext uri="{FF2B5EF4-FFF2-40B4-BE49-F238E27FC236}">
                <a16:creationId xmlns:a16="http://schemas.microsoft.com/office/drawing/2014/main" id="{9E3B9B76-4D87-142B-9354-9D0B995B721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2438" y="1161520"/>
            <a:ext cx="5119168" cy="1404489"/>
          </a:xfrm>
          <a:prstGeom prst="rect">
            <a:avLst/>
          </a:prstGeom>
        </p:spPr>
      </p:pic>
      <p:sp>
        <p:nvSpPr>
          <p:cNvPr id="13" name="Text">
            <a:extLst>
              <a:ext uri="{FF2B5EF4-FFF2-40B4-BE49-F238E27FC236}">
                <a16:creationId xmlns:a16="http://schemas.microsoft.com/office/drawing/2014/main" id="{239EABCE-3830-D153-48C9-AFAC322CA960}"/>
              </a:ext>
            </a:extLst>
          </p:cNvPr>
          <p:cNvSpPr txBox="1"/>
          <p:nvPr/>
        </p:nvSpPr>
        <p:spPr>
          <a:xfrm>
            <a:off x="1021277" y="1662643"/>
            <a:ext cx="3525734" cy="434997"/>
          </a:xfrm>
          <a:prstGeom prst="rect">
            <a:avLst/>
          </a:prstGeom>
          <a:noFill/>
        </p:spPr>
        <p:txBody>
          <a:bodyPr wrap="square" rtlCol="0">
            <a:spAutoFit/>
          </a:bodyPr>
          <a:lstStyle/>
          <a:p>
            <a:pPr algn="ctr"/>
            <a:r>
              <a:rPr lang="en-US" sz="2400" b="1" dirty="0">
                <a:solidFill>
                  <a:schemeClr val="bg1"/>
                </a:solidFill>
              </a:rPr>
              <a:t>developing/developed</a:t>
            </a:r>
          </a:p>
        </p:txBody>
      </p:sp>
      <p:pic>
        <p:nvPicPr>
          <p:cNvPr id="31" name="Decorative-Blob">
            <a:extLst>
              <a:ext uri="{FF2B5EF4-FFF2-40B4-BE49-F238E27FC236}">
                <a16:creationId xmlns:a16="http://schemas.microsoft.com/office/drawing/2014/main" id="{04C70073-99E3-5CE9-30C9-C78FC8D6C6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89701" y="979348"/>
            <a:ext cx="3403600" cy="1591849"/>
          </a:xfrm>
          <a:prstGeom prst="rect">
            <a:avLst/>
          </a:prstGeom>
        </p:spPr>
      </p:pic>
      <p:sp>
        <p:nvSpPr>
          <p:cNvPr id="32" name="Text">
            <a:extLst>
              <a:ext uri="{FF2B5EF4-FFF2-40B4-BE49-F238E27FC236}">
                <a16:creationId xmlns:a16="http://schemas.microsoft.com/office/drawing/2014/main" id="{B8F2DEF0-9BD3-417C-5137-20A7F7515B10}"/>
              </a:ext>
            </a:extLst>
          </p:cNvPr>
          <p:cNvSpPr txBox="1"/>
          <p:nvPr/>
        </p:nvSpPr>
        <p:spPr>
          <a:xfrm>
            <a:off x="5754459" y="1516795"/>
            <a:ext cx="1918254" cy="350704"/>
          </a:xfrm>
          <a:prstGeom prst="rect">
            <a:avLst/>
          </a:prstGeom>
          <a:noFill/>
        </p:spPr>
        <p:txBody>
          <a:bodyPr wrap="square" rtlCol="0">
            <a:spAutoFit/>
          </a:bodyPr>
          <a:lstStyle/>
          <a:p>
            <a:pPr algn="ctr"/>
            <a:r>
              <a:rPr lang="en-US" sz="2400" b="1" dirty="0">
                <a:solidFill>
                  <a:schemeClr val="bg1"/>
                </a:solidFill>
              </a:rPr>
              <a:t>improving</a:t>
            </a:r>
          </a:p>
        </p:txBody>
      </p:sp>
      <p:pic>
        <p:nvPicPr>
          <p:cNvPr id="43" name="Decorative-Blob">
            <a:extLst>
              <a:ext uri="{FF2B5EF4-FFF2-40B4-BE49-F238E27FC236}">
                <a16:creationId xmlns:a16="http://schemas.microsoft.com/office/drawing/2014/main" id="{56049537-8575-972B-3197-F1C87C3310B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V="1">
            <a:off x="8223780" y="1182680"/>
            <a:ext cx="2758665" cy="1591848"/>
          </a:xfrm>
          <a:prstGeom prst="rect">
            <a:avLst/>
          </a:prstGeom>
        </p:spPr>
      </p:pic>
      <p:sp>
        <p:nvSpPr>
          <p:cNvPr id="44" name="Text">
            <a:extLst>
              <a:ext uri="{FF2B5EF4-FFF2-40B4-BE49-F238E27FC236}">
                <a16:creationId xmlns:a16="http://schemas.microsoft.com/office/drawing/2014/main" id="{301CA1C6-F54C-CDCB-3F44-237743CA29CF}"/>
              </a:ext>
            </a:extLst>
          </p:cNvPr>
          <p:cNvSpPr txBox="1"/>
          <p:nvPr/>
        </p:nvSpPr>
        <p:spPr>
          <a:xfrm rot="10800000" flipV="1">
            <a:off x="8605367" y="1539548"/>
            <a:ext cx="1772447" cy="1200329"/>
          </a:xfrm>
          <a:prstGeom prst="rect">
            <a:avLst/>
          </a:prstGeom>
          <a:noFill/>
        </p:spPr>
        <p:txBody>
          <a:bodyPr wrap="square" rtlCol="0">
            <a:spAutoFit/>
          </a:bodyPr>
          <a:lstStyle/>
          <a:p>
            <a:pPr algn="ctr"/>
            <a:r>
              <a:rPr lang="en-US" sz="2400" b="1" dirty="0">
                <a:solidFill>
                  <a:schemeClr val="bg1"/>
                </a:solidFill>
              </a:rPr>
              <a:t>gained ground</a:t>
            </a:r>
          </a:p>
          <a:p>
            <a:pPr algn="ctr"/>
            <a:endParaRPr lang="en-US" sz="2400" b="1" dirty="0">
              <a:solidFill>
                <a:schemeClr val="bg1"/>
              </a:solidFill>
            </a:endParaRPr>
          </a:p>
        </p:txBody>
      </p:sp>
      <p:pic>
        <p:nvPicPr>
          <p:cNvPr id="16" name="Decorative-Blob">
            <a:extLst>
              <a:ext uri="{FF2B5EF4-FFF2-40B4-BE49-F238E27FC236}">
                <a16:creationId xmlns:a16="http://schemas.microsoft.com/office/drawing/2014/main" id="{D2D0C1DA-C797-600D-5A42-7E4C366C206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5101" y="2436368"/>
            <a:ext cx="3403600" cy="1543334"/>
          </a:xfrm>
          <a:prstGeom prst="rect">
            <a:avLst/>
          </a:prstGeom>
        </p:spPr>
      </p:pic>
      <p:sp>
        <p:nvSpPr>
          <p:cNvPr id="17" name="Text" descr="Blob-Shape to highlight text">
            <a:extLst>
              <a:ext uri="{FF2B5EF4-FFF2-40B4-BE49-F238E27FC236}">
                <a16:creationId xmlns:a16="http://schemas.microsoft.com/office/drawing/2014/main" id="{97C2CCF9-4166-47E5-3282-E983EFD9FA30}"/>
              </a:ext>
            </a:extLst>
          </p:cNvPr>
          <p:cNvSpPr txBox="1"/>
          <p:nvPr/>
        </p:nvSpPr>
        <p:spPr>
          <a:xfrm>
            <a:off x="758188" y="2989052"/>
            <a:ext cx="2213395" cy="340016"/>
          </a:xfrm>
          <a:prstGeom prst="rect">
            <a:avLst/>
          </a:prstGeom>
          <a:noFill/>
        </p:spPr>
        <p:txBody>
          <a:bodyPr wrap="square" rtlCol="0">
            <a:spAutoFit/>
          </a:bodyPr>
          <a:lstStyle/>
          <a:p>
            <a:pPr algn="ctr"/>
            <a:r>
              <a:rPr lang="en-US" sz="2400" b="1" dirty="0">
                <a:solidFill>
                  <a:schemeClr val="bg1"/>
                </a:solidFill>
              </a:rPr>
              <a:t>made strides</a:t>
            </a:r>
          </a:p>
        </p:txBody>
      </p:sp>
      <p:pic>
        <p:nvPicPr>
          <p:cNvPr id="25" name="Decorative-Blob">
            <a:extLst>
              <a:ext uri="{FF2B5EF4-FFF2-40B4-BE49-F238E27FC236}">
                <a16:creationId xmlns:a16="http://schemas.microsoft.com/office/drawing/2014/main" id="{8EE2E089-9C61-CD73-1993-D2D0067F9DF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245193" y="2623805"/>
            <a:ext cx="2758665" cy="1297415"/>
          </a:xfrm>
          <a:prstGeom prst="rect">
            <a:avLst/>
          </a:prstGeom>
        </p:spPr>
      </p:pic>
      <p:sp>
        <p:nvSpPr>
          <p:cNvPr id="26" name="Text">
            <a:extLst>
              <a:ext uri="{FF2B5EF4-FFF2-40B4-BE49-F238E27FC236}">
                <a16:creationId xmlns:a16="http://schemas.microsoft.com/office/drawing/2014/main" id="{E836C1B8-3E57-934F-F7BF-F901847AFAA1}"/>
              </a:ext>
            </a:extLst>
          </p:cNvPr>
          <p:cNvSpPr txBox="1"/>
          <p:nvPr/>
        </p:nvSpPr>
        <p:spPr>
          <a:xfrm>
            <a:off x="3773835" y="3075065"/>
            <a:ext cx="1559717" cy="285837"/>
          </a:xfrm>
          <a:prstGeom prst="rect">
            <a:avLst/>
          </a:prstGeom>
          <a:noFill/>
        </p:spPr>
        <p:txBody>
          <a:bodyPr wrap="square" rtlCol="0">
            <a:spAutoFit/>
          </a:bodyPr>
          <a:lstStyle/>
          <a:p>
            <a:pPr algn="ctr"/>
            <a:r>
              <a:rPr lang="en-US" sz="2400" b="1" dirty="0">
                <a:solidFill>
                  <a:schemeClr val="bg1"/>
                </a:solidFill>
              </a:rPr>
              <a:t>evolved</a:t>
            </a:r>
          </a:p>
        </p:txBody>
      </p:sp>
      <p:pic>
        <p:nvPicPr>
          <p:cNvPr id="22" name="Decorative-Blob">
            <a:extLst>
              <a:ext uri="{FF2B5EF4-FFF2-40B4-BE49-F238E27FC236}">
                <a16:creationId xmlns:a16="http://schemas.microsoft.com/office/drawing/2014/main" id="{9FCF3245-9385-2A53-666A-A4114FD3588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737257" y="2249215"/>
            <a:ext cx="3181848" cy="1479673"/>
          </a:xfrm>
          <a:prstGeom prst="rect">
            <a:avLst/>
          </a:prstGeom>
        </p:spPr>
      </p:pic>
      <p:sp>
        <p:nvSpPr>
          <p:cNvPr id="23" name="Text">
            <a:extLst>
              <a:ext uri="{FF2B5EF4-FFF2-40B4-BE49-F238E27FC236}">
                <a16:creationId xmlns:a16="http://schemas.microsoft.com/office/drawing/2014/main" id="{7B0BB931-D90A-5BDF-7F15-ADCC2E7E45DE}"/>
              </a:ext>
            </a:extLst>
          </p:cNvPr>
          <p:cNvSpPr txBox="1"/>
          <p:nvPr/>
        </p:nvSpPr>
        <p:spPr>
          <a:xfrm>
            <a:off x="6139073" y="2802977"/>
            <a:ext cx="2351594" cy="348710"/>
          </a:xfrm>
          <a:prstGeom prst="rect">
            <a:avLst/>
          </a:prstGeom>
          <a:noFill/>
        </p:spPr>
        <p:txBody>
          <a:bodyPr wrap="square" rtlCol="0">
            <a:spAutoFit/>
          </a:bodyPr>
          <a:lstStyle/>
          <a:p>
            <a:pPr algn="ctr"/>
            <a:r>
              <a:rPr lang="en-US" sz="2400" b="1" dirty="0">
                <a:solidFill>
                  <a:schemeClr val="bg1"/>
                </a:solidFill>
              </a:rPr>
              <a:t>getting better</a:t>
            </a:r>
          </a:p>
        </p:txBody>
      </p:sp>
      <p:pic>
        <p:nvPicPr>
          <p:cNvPr id="28" name="Decorative-Blob">
            <a:extLst>
              <a:ext uri="{FF2B5EF4-FFF2-40B4-BE49-F238E27FC236}">
                <a16:creationId xmlns:a16="http://schemas.microsoft.com/office/drawing/2014/main" id="{9F223E7C-12F9-FEF3-751E-A7902370BA6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411155" y="2483652"/>
            <a:ext cx="3403600" cy="2095500"/>
          </a:xfrm>
          <a:prstGeom prst="rect">
            <a:avLst/>
          </a:prstGeom>
        </p:spPr>
      </p:pic>
      <p:sp>
        <p:nvSpPr>
          <p:cNvPr id="29" name="Text" descr="Blob-Shape to highlight text">
            <a:extLst>
              <a:ext uri="{FF2B5EF4-FFF2-40B4-BE49-F238E27FC236}">
                <a16:creationId xmlns:a16="http://schemas.microsoft.com/office/drawing/2014/main" id="{41F997D2-2B8B-82D3-F77A-6894B6D65762}"/>
              </a:ext>
            </a:extLst>
          </p:cNvPr>
          <p:cNvSpPr txBox="1"/>
          <p:nvPr/>
        </p:nvSpPr>
        <p:spPr>
          <a:xfrm>
            <a:off x="9031743" y="3298567"/>
            <a:ext cx="2052590" cy="461665"/>
          </a:xfrm>
          <a:prstGeom prst="rect">
            <a:avLst/>
          </a:prstGeom>
          <a:noFill/>
        </p:spPr>
        <p:txBody>
          <a:bodyPr wrap="square" rtlCol="0">
            <a:spAutoFit/>
          </a:bodyPr>
          <a:lstStyle/>
          <a:p>
            <a:pPr algn="ctr"/>
            <a:r>
              <a:rPr lang="en-US" sz="2400" b="1" dirty="0">
                <a:solidFill>
                  <a:schemeClr val="bg1"/>
                </a:solidFill>
              </a:rPr>
              <a:t>building on</a:t>
            </a:r>
          </a:p>
        </p:txBody>
      </p:sp>
      <p:pic>
        <p:nvPicPr>
          <p:cNvPr id="19" name="Decorative-Blob">
            <a:extLst>
              <a:ext uri="{FF2B5EF4-FFF2-40B4-BE49-F238E27FC236}">
                <a16:creationId xmlns:a16="http://schemas.microsoft.com/office/drawing/2014/main" id="{11CA6ECC-C9EC-6498-5E61-EFA1A34D47A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7346" y="3792264"/>
            <a:ext cx="3403600" cy="1404489"/>
          </a:xfrm>
          <a:prstGeom prst="rect">
            <a:avLst/>
          </a:prstGeom>
        </p:spPr>
      </p:pic>
      <p:sp>
        <p:nvSpPr>
          <p:cNvPr id="20" name="Text">
            <a:extLst>
              <a:ext uri="{FF2B5EF4-FFF2-40B4-BE49-F238E27FC236}">
                <a16:creationId xmlns:a16="http://schemas.microsoft.com/office/drawing/2014/main" id="{2F6FD1AA-D332-5F6C-C4E3-1704C022341C}"/>
              </a:ext>
            </a:extLst>
          </p:cNvPr>
          <p:cNvSpPr txBox="1"/>
          <p:nvPr/>
        </p:nvSpPr>
        <p:spPr>
          <a:xfrm>
            <a:off x="843861" y="4300606"/>
            <a:ext cx="1879852" cy="556968"/>
          </a:xfrm>
          <a:prstGeom prst="rect">
            <a:avLst/>
          </a:prstGeom>
          <a:noFill/>
        </p:spPr>
        <p:txBody>
          <a:bodyPr wrap="square" rtlCol="0">
            <a:spAutoFit/>
          </a:bodyPr>
          <a:lstStyle/>
          <a:p>
            <a:pPr algn="ctr"/>
            <a:r>
              <a:rPr lang="en-US" sz="2400" b="1" dirty="0">
                <a:solidFill>
                  <a:schemeClr val="bg1"/>
                </a:solidFill>
              </a:rPr>
              <a:t>advancing</a:t>
            </a:r>
          </a:p>
          <a:p>
            <a:pPr algn="ctr"/>
            <a:endParaRPr lang="en-US" sz="2400" b="1" dirty="0">
              <a:solidFill>
                <a:schemeClr val="bg1"/>
              </a:solidFill>
            </a:endParaRPr>
          </a:p>
        </p:txBody>
      </p:sp>
      <p:pic>
        <p:nvPicPr>
          <p:cNvPr id="46" name="Decorative-Blob">
            <a:extLst>
              <a:ext uri="{FF2B5EF4-FFF2-40B4-BE49-F238E27FC236}">
                <a16:creationId xmlns:a16="http://schemas.microsoft.com/office/drawing/2014/main" id="{6ADBDFDF-A429-427C-2C8F-662A9C3810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88806" y="3693414"/>
            <a:ext cx="3181848" cy="1479673"/>
          </a:xfrm>
          <a:prstGeom prst="rect">
            <a:avLst/>
          </a:prstGeom>
        </p:spPr>
      </p:pic>
      <p:sp>
        <p:nvSpPr>
          <p:cNvPr id="47" name="Text">
            <a:extLst>
              <a:ext uri="{FF2B5EF4-FFF2-40B4-BE49-F238E27FC236}">
                <a16:creationId xmlns:a16="http://schemas.microsoft.com/office/drawing/2014/main" id="{FF99C00F-D900-ECC0-8942-FB127C33677E}"/>
              </a:ext>
            </a:extLst>
          </p:cNvPr>
          <p:cNvSpPr txBox="1"/>
          <p:nvPr/>
        </p:nvSpPr>
        <p:spPr>
          <a:xfrm>
            <a:off x="4590622" y="4221050"/>
            <a:ext cx="2351594" cy="461665"/>
          </a:xfrm>
          <a:prstGeom prst="rect">
            <a:avLst/>
          </a:prstGeom>
          <a:noFill/>
        </p:spPr>
        <p:txBody>
          <a:bodyPr wrap="square" rtlCol="0">
            <a:spAutoFit/>
          </a:bodyPr>
          <a:lstStyle/>
          <a:p>
            <a:pPr algn="ctr"/>
            <a:r>
              <a:rPr lang="en-US" sz="2400" b="1" dirty="0">
                <a:solidFill>
                  <a:schemeClr val="bg1"/>
                </a:solidFill>
              </a:rPr>
              <a:t>leapfrog</a:t>
            </a:r>
          </a:p>
        </p:txBody>
      </p:sp>
      <p:pic>
        <p:nvPicPr>
          <p:cNvPr id="40" name="Decorative-Blob">
            <a:extLst>
              <a:ext uri="{FF2B5EF4-FFF2-40B4-BE49-F238E27FC236}">
                <a16:creationId xmlns:a16="http://schemas.microsoft.com/office/drawing/2014/main" id="{9903ED49-DDBD-D0E6-4D5E-BFC2BA58DEE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15485" y="3715895"/>
            <a:ext cx="2183571" cy="1404489"/>
          </a:xfrm>
          <a:prstGeom prst="rect">
            <a:avLst/>
          </a:prstGeom>
        </p:spPr>
      </p:pic>
      <p:sp>
        <p:nvSpPr>
          <p:cNvPr id="41" name="Text">
            <a:extLst>
              <a:ext uri="{FF2B5EF4-FFF2-40B4-BE49-F238E27FC236}">
                <a16:creationId xmlns:a16="http://schemas.microsoft.com/office/drawing/2014/main" id="{AFED9547-6BFC-8F28-9840-C87B3F180019}"/>
              </a:ext>
            </a:extLst>
          </p:cNvPr>
          <p:cNvSpPr txBox="1"/>
          <p:nvPr/>
        </p:nvSpPr>
        <p:spPr>
          <a:xfrm>
            <a:off x="7530255" y="4204051"/>
            <a:ext cx="1206014" cy="830997"/>
          </a:xfrm>
          <a:prstGeom prst="rect">
            <a:avLst/>
          </a:prstGeom>
          <a:noFill/>
        </p:spPr>
        <p:txBody>
          <a:bodyPr wrap="square" rtlCol="0">
            <a:spAutoFit/>
          </a:bodyPr>
          <a:lstStyle/>
          <a:p>
            <a:pPr algn="ctr"/>
            <a:r>
              <a:rPr lang="en-US" sz="2400" b="1" dirty="0">
                <a:solidFill>
                  <a:schemeClr val="bg1"/>
                </a:solidFill>
              </a:rPr>
              <a:t>growth</a:t>
            </a:r>
          </a:p>
          <a:p>
            <a:pPr algn="ctr"/>
            <a:endParaRPr lang="en-US" sz="2400" b="1" dirty="0">
              <a:solidFill>
                <a:schemeClr val="bg1"/>
              </a:solidFill>
            </a:endParaRPr>
          </a:p>
        </p:txBody>
      </p:sp>
      <p:pic>
        <p:nvPicPr>
          <p:cNvPr id="34" name="Decorative-Blob">
            <a:extLst>
              <a:ext uri="{FF2B5EF4-FFF2-40B4-BE49-F238E27FC236}">
                <a16:creationId xmlns:a16="http://schemas.microsoft.com/office/drawing/2014/main" id="{E3538709-0F47-2788-1270-FD9FB5D67C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2065028" y="4803354"/>
            <a:ext cx="3181848" cy="1404490"/>
          </a:xfrm>
          <a:prstGeom prst="rect">
            <a:avLst/>
          </a:prstGeom>
        </p:spPr>
      </p:pic>
      <p:sp>
        <p:nvSpPr>
          <p:cNvPr id="35" name="Text">
            <a:extLst>
              <a:ext uri="{FF2B5EF4-FFF2-40B4-BE49-F238E27FC236}">
                <a16:creationId xmlns:a16="http://schemas.microsoft.com/office/drawing/2014/main" id="{8ADF77DD-2709-296F-BBDA-E89441D5A1FD}"/>
              </a:ext>
            </a:extLst>
          </p:cNvPr>
          <p:cNvSpPr txBox="1"/>
          <p:nvPr/>
        </p:nvSpPr>
        <p:spPr>
          <a:xfrm flipH="1">
            <a:off x="2645183" y="5244010"/>
            <a:ext cx="1793276" cy="309427"/>
          </a:xfrm>
          <a:prstGeom prst="rect">
            <a:avLst/>
          </a:prstGeom>
          <a:noFill/>
        </p:spPr>
        <p:txBody>
          <a:bodyPr wrap="square" rtlCol="0">
            <a:spAutoFit/>
          </a:bodyPr>
          <a:lstStyle/>
          <a:p>
            <a:pPr algn="ctr"/>
            <a:r>
              <a:rPr lang="en-US" sz="2400" b="1" dirty="0">
                <a:solidFill>
                  <a:schemeClr val="bg1"/>
                </a:solidFill>
              </a:rPr>
              <a:t>expanded</a:t>
            </a:r>
          </a:p>
        </p:txBody>
      </p:sp>
      <p:pic>
        <p:nvPicPr>
          <p:cNvPr id="49" name="Decorative-Blob">
            <a:extLst>
              <a:ext uri="{FF2B5EF4-FFF2-40B4-BE49-F238E27FC236}">
                <a16:creationId xmlns:a16="http://schemas.microsoft.com/office/drawing/2014/main" id="{AE7E7610-7A84-B3EC-1442-3EDE0FCF23A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4677091" y="4863401"/>
            <a:ext cx="3403600" cy="1543334"/>
          </a:xfrm>
          <a:prstGeom prst="rect">
            <a:avLst/>
          </a:prstGeom>
        </p:spPr>
      </p:pic>
      <p:sp>
        <p:nvSpPr>
          <p:cNvPr id="50" name="Text" descr="Blob-Shape to highlight text">
            <a:extLst>
              <a:ext uri="{FF2B5EF4-FFF2-40B4-BE49-F238E27FC236}">
                <a16:creationId xmlns:a16="http://schemas.microsoft.com/office/drawing/2014/main" id="{09C32D3D-AE5D-1C51-5FBB-7C1E712A66A0}"/>
              </a:ext>
            </a:extLst>
          </p:cNvPr>
          <p:cNvSpPr txBox="1"/>
          <p:nvPr/>
        </p:nvSpPr>
        <p:spPr>
          <a:xfrm flipH="1">
            <a:off x="5294209" y="5380459"/>
            <a:ext cx="2213395" cy="461665"/>
          </a:xfrm>
          <a:prstGeom prst="rect">
            <a:avLst/>
          </a:prstGeom>
          <a:noFill/>
        </p:spPr>
        <p:txBody>
          <a:bodyPr wrap="square" rtlCol="0">
            <a:spAutoFit/>
          </a:bodyPr>
          <a:lstStyle/>
          <a:p>
            <a:pPr algn="ctr"/>
            <a:r>
              <a:rPr lang="en-US" sz="2400" b="1" dirty="0">
                <a:solidFill>
                  <a:schemeClr val="bg1"/>
                </a:solidFill>
              </a:rPr>
              <a:t>breakthrough</a:t>
            </a:r>
          </a:p>
        </p:txBody>
      </p:sp>
      <p:pic>
        <p:nvPicPr>
          <p:cNvPr id="37" name="Decorative-Blob">
            <a:extLst>
              <a:ext uri="{FF2B5EF4-FFF2-40B4-BE49-F238E27FC236}">
                <a16:creationId xmlns:a16="http://schemas.microsoft.com/office/drawing/2014/main" id="{347A0B7B-21BA-EF0A-7023-CAF26DD2952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167484" y="4803354"/>
            <a:ext cx="2758665" cy="1305490"/>
          </a:xfrm>
          <a:prstGeom prst="rect">
            <a:avLst/>
          </a:prstGeom>
        </p:spPr>
      </p:pic>
      <p:sp>
        <p:nvSpPr>
          <p:cNvPr id="38" name="Text">
            <a:extLst>
              <a:ext uri="{FF2B5EF4-FFF2-40B4-BE49-F238E27FC236}">
                <a16:creationId xmlns:a16="http://schemas.microsoft.com/office/drawing/2014/main" id="{B1A9CA3A-2123-A393-3620-CE1E721003C7}"/>
              </a:ext>
            </a:extLst>
          </p:cNvPr>
          <p:cNvSpPr txBox="1"/>
          <p:nvPr/>
        </p:nvSpPr>
        <p:spPr>
          <a:xfrm>
            <a:off x="8727408" y="5285891"/>
            <a:ext cx="1704183" cy="461665"/>
          </a:xfrm>
          <a:prstGeom prst="rect">
            <a:avLst/>
          </a:prstGeom>
          <a:noFill/>
        </p:spPr>
        <p:txBody>
          <a:bodyPr wrap="square" rtlCol="0">
            <a:spAutoFit/>
          </a:bodyPr>
          <a:lstStyle/>
          <a:p>
            <a:pPr algn="ctr"/>
            <a:r>
              <a:rPr lang="en-US" sz="2400" b="1" dirty="0">
                <a:solidFill>
                  <a:schemeClr val="bg1"/>
                </a:solidFill>
              </a:rPr>
              <a:t>flourished</a:t>
            </a:r>
          </a:p>
        </p:txBody>
      </p:sp>
    </p:spTree>
    <p:extLst>
      <p:ext uri="{BB962C8B-B14F-4D97-AF65-F5344CB8AC3E}">
        <p14:creationId xmlns:p14="http://schemas.microsoft.com/office/powerpoint/2010/main" val="265953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0.70"/>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Effect transition="in" filter="fade">
                                      <p:cBhvr>
                                        <p:cTn id="16" dur="10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1000" fill="hold"/>
                                        <p:tgtEl>
                                          <p:spTgt spid="43"/>
                                        </p:tgtEl>
                                        <p:attrNameLst>
                                          <p:attrName>ppt_w</p:attrName>
                                        </p:attrNameLst>
                                      </p:cBhvr>
                                      <p:tavLst>
                                        <p:tav tm="0">
                                          <p:val>
                                            <p:strVal val="#ppt_w*0.70"/>
                                          </p:val>
                                        </p:tav>
                                        <p:tav tm="100000">
                                          <p:val>
                                            <p:strVal val="#ppt_w"/>
                                          </p:val>
                                        </p:tav>
                                      </p:tavLst>
                                    </p:anim>
                                    <p:anim calcmode="lin" valueType="num">
                                      <p:cBhvr>
                                        <p:cTn id="22" dur="1000" fill="hold"/>
                                        <p:tgtEl>
                                          <p:spTgt spid="43"/>
                                        </p:tgtEl>
                                        <p:attrNameLst>
                                          <p:attrName>ppt_h</p:attrName>
                                        </p:attrNameLst>
                                      </p:cBhvr>
                                      <p:tavLst>
                                        <p:tav tm="0">
                                          <p:val>
                                            <p:strVal val="#ppt_h"/>
                                          </p:val>
                                        </p:tav>
                                        <p:tav tm="100000">
                                          <p:val>
                                            <p:strVal val="#ppt_h"/>
                                          </p:val>
                                        </p:tav>
                                      </p:tavLst>
                                    </p:anim>
                                    <p:animEffect transition="in" filter="fade">
                                      <p:cBhvr>
                                        <p:cTn id="23" dur="10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0.70"/>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1000" fill="hold"/>
                                        <p:tgtEl>
                                          <p:spTgt spid="25"/>
                                        </p:tgtEl>
                                        <p:attrNameLst>
                                          <p:attrName>ppt_w</p:attrName>
                                        </p:attrNameLst>
                                      </p:cBhvr>
                                      <p:tavLst>
                                        <p:tav tm="0">
                                          <p:val>
                                            <p:strVal val="#ppt_w*0.70"/>
                                          </p:val>
                                        </p:tav>
                                        <p:tav tm="100000">
                                          <p:val>
                                            <p:strVal val="#ppt_w"/>
                                          </p:val>
                                        </p:tav>
                                      </p:tavLst>
                                    </p:anim>
                                    <p:anim calcmode="lin" valueType="num">
                                      <p:cBhvr>
                                        <p:cTn id="36" dur="1000" fill="hold"/>
                                        <p:tgtEl>
                                          <p:spTgt spid="25"/>
                                        </p:tgtEl>
                                        <p:attrNameLst>
                                          <p:attrName>ppt_h</p:attrName>
                                        </p:attrNameLst>
                                      </p:cBhvr>
                                      <p:tavLst>
                                        <p:tav tm="0">
                                          <p:val>
                                            <p:strVal val="#ppt_h"/>
                                          </p:val>
                                        </p:tav>
                                        <p:tav tm="100000">
                                          <p:val>
                                            <p:strVal val="#ppt_h"/>
                                          </p:val>
                                        </p:tav>
                                      </p:tavLst>
                                    </p:anim>
                                    <p:animEffect transition="in" filter="fade">
                                      <p:cBhvr>
                                        <p:cTn id="37" dur="1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strVal val="#ppt_w*0.70"/>
                                          </p:val>
                                        </p:tav>
                                        <p:tav tm="100000">
                                          <p:val>
                                            <p:strVal val="#ppt_w"/>
                                          </p:val>
                                        </p:tav>
                                      </p:tavLst>
                                    </p:anim>
                                    <p:anim calcmode="lin" valueType="num">
                                      <p:cBhvr>
                                        <p:cTn id="43" dur="1000" fill="hold"/>
                                        <p:tgtEl>
                                          <p:spTgt spid="22"/>
                                        </p:tgtEl>
                                        <p:attrNameLst>
                                          <p:attrName>ppt_h</p:attrName>
                                        </p:attrNameLst>
                                      </p:cBhvr>
                                      <p:tavLst>
                                        <p:tav tm="0">
                                          <p:val>
                                            <p:strVal val="#ppt_h"/>
                                          </p:val>
                                        </p:tav>
                                        <p:tav tm="100000">
                                          <p:val>
                                            <p:strVal val="#ppt_h"/>
                                          </p:val>
                                        </p:tav>
                                      </p:tavLst>
                                    </p:anim>
                                    <p:animEffect transition="in" filter="fade">
                                      <p:cBhvr>
                                        <p:cTn id="44" dur="1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1000" fill="hold"/>
                                        <p:tgtEl>
                                          <p:spTgt spid="28"/>
                                        </p:tgtEl>
                                        <p:attrNameLst>
                                          <p:attrName>ppt_w</p:attrName>
                                        </p:attrNameLst>
                                      </p:cBhvr>
                                      <p:tavLst>
                                        <p:tav tm="0">
                                          <p:val>
                                            <p:strVal val="#ppt_w*0.70"/>
                                          </p:val>
                                        </p:tav>
                                        <p:tav tm="100000">
                                          <p:val>
                                            <p:strVal val="#ppt_w"/>
                                          </p:val>
                                        </p:tav>
                                      </p:tavLst>
                                    </p:anim>
                                    <p:anim calcmode="lin" valueType="num">
                                      <p:cBhvr>
                                        <p:cTn id="50" dur="1000" fill="hold"/>
                                        <p:tgtEl>
                                          <p:spTgt spid="28"/>
                                        </p:tgtEl>
                                        <p:attrNameLst>
                                          <p:attrName>ppt_h</p:attrName>
                                        </p:attrNameLst>
                                      </p:cBhvr>
                                      <p:tavLst>
                                        <p:tav tm="0">
                                          <p:val>
                                            <p:strVal val="#ppt_h"/>
                                          </p:val>
                                        </p:tav>
                                        <p:tav tm="100000">
                                          <p:val>
                                            <p:strVal val="#ppt_h"/>
                                          </p:val>
                                        </p:tav>
                                      </p:tavLst>
                                    </p:anim>
                                    <p:animEffect transition="in" filter="fade">
                                      <p:cBhvr>
                                        <p:cTn id="51" dur="10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1000" fill="hold"/>
                                        <p:tgtEl>
                                          <p:spTgt spid="19"/>
                                        </p:tgtEl>
                                        <p:attrNameLst>
                                          <p:attrName>ppt_w</p:attrName>
                                        </p:attrNameLst>
                                      </p:cBhvr>
                                      <p:tavLst>
                                        <p:tav tm="0">
                                          <p:val>
                                            <p:strVal val="#ppt_w*0.70"/>
                                          </p:val>
                                        </p:tav>
                                        <p:tav tm="100000">
                                          <p:val>
                                            <p:strVal val="#ppt_w"/>
                                          </p:val>
                                        </p:tav>
                                      </p:tavLst>
                                    </p:anim>
                                    <p:anim calcmode="lin" valueType="num">
                                      <p:cBhvr>
                                        <p:cTn id="57" dur="1000" fill="hold"/>
                                        <p:tgtEl>
                                          <p:spTgt spid="19"/>
                                        </p:tgtEl>
                                        <p:attrNameLst>
                                          <p:attrName>ppt_h</p:attrName>
                                        </p:attrNameLst>
                                      </p:cBhvr>
                                      <p:tavLst>
                                        <p:tav tm="0">
                                          <p:val>
                                            <p:strVal val="#ppt_h"/>
                                          </p:val>
                                        </p:tav>
                                        <p:tav tm="100000">
                                          <p:val>
                                            <p:strVal val="#ppt_h"/>
                                          </p:val>
                                        </p:tav>
                                      </p:tavLst>
                                    </p:anim>
                                    <p:animEffect transition="in" filter="fade">
                                      <p:cBhvr>
                                        <p:cTn id="58" dur="10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p:cTn id="63" dur="1000" fill="hold"/>
                                        <p:tgtEl>
                                          <p:spTgt spid="46"/>
                                        </p:tgtEl>
                                        <p:attrNameLst>
                                          <p:attrName>ppt_w</p:attrName>
                                        </p:attrNameLst>
                                      </p:cBhvr>
                                      <p:tavLst>
                                        <p:tav tm="0">
                                          <p:val>
                                            <p:strVal val="#ppt_w*0.70"/>
                                          </p:val>
                                        </p:tav>
                                        <p:tav tm="100000">
                                          <p:val>
                                            <p:strVal val="#ppt_w"/>
                                          </p:val>
                                        </p:tav>
                                      </p:tavLst>
                                    </p:anim>
                                    <p:anim calcmode="lin" valueType="num">
                                      <p:cBhvr>
                                        <p:cTn id="64" dur="1000" fill="hold"/>
                                        <p:tgtEl>
                                          <p:spTgt spid="46"/>
                                        </p:tgtEl>
                                        <p:attrNameLst>
                                          <p:attrName>ppt_h</p:attrName>
                                        </p:attrNameLst>
                                      </p:cBhvr>
                                      <p:tavLst>
                                        <p:tav tm="0">
                                          <p:val>
                                            <p:strVal val="#ppt_h"/>
                                          </p:val>
                                        </p:tav>
                                        <p:tav tm="100000">
                                          <p:val>
                                            <p:strVal val="#ppt_h"/>
                                          </p:val>
                                        </p:tav>
                                      </p:tavLst>
                                    </p:anim>
                                    <p:animEffect transition="in" filter="fade">
                                      <p:cBhvr>
                                        <p:cTn id="65" dur="1000"/>
                                        <p:tgtEl>
                                          <p:spTgt spid="46"/>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40"/>
                                        </p:tgtEl>
                                        <p:attrNameLst>
                                          <p:attrName>style.visibility</p:attrName>
                                        </p:attrNameLst>
                                      </p:cBhvr>
                                      <p:to>
                                        <p:strVal val="visible"/>
                                      </p:to>
                                    </p:set>
                                    <p:anim calcmode="lin" valueType="num">
                                      <p:cBhvr>
                                        <p:cTn id="70" dur="1000" fill="hold"/>
                                        <p:tgtEl>
                                          <p:spTgt spid="40"/>
                                        </p:tgtEl>
                                        <p:attrNameLst>
                                          <p:attrName>ppt_w</p:attrName>
                                        </p:attrNameLst>
                                      </p:cBhvr>
                                      <p:tavLst>
                                        <p:tav tm="0">
                                          <p:val>
                                            <p:strVal val="#ppt_w*0.70"/>
                                          </p:val>
                                        </p:tav>
                                        <p:tav tm="100000">
                                          <p:val>
                                            <p:strVal val="#ppt_w"/>
                                          </p:val>
                                        </p:tav>
                                      </p:tavLst>
                                    </p:anim>
                                    <p:anim calcmode="lin" valueType="num">
                                      <p:cBhvr>
                                        <p:cTn id="71" dur="1000" fill="hold"/>
                                        <p:tgtEl>
                                          <p:spTgt spid="40"/>
                                        </p:tgtEl>
                                        <p:attrNameLst>
                                          <p:attrName>ppt_h</p:attrName>
                                        </p:attrNameLst>
                                      </p:cBhvr>
                                      <p:tavLst>
                                        <p:tav tm="0">
                                          <p:val>
                                            <p:strVal val="#ppt_h"/>
                                          </p:val>
                                        </p:tav>
                                        <p:tav tm="100000">
                                          <p:val>
                                            <p:strVal val="#ppt_h"/>
                                          </p:val>
                                        </p:tav>
                                      </p:tavLst>
                                    </p:anim>
                                    <p:animEffect transition="in" filter="fade">
                                      <p:cBhvr>
                                        <p:cTn id="72" dur="10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nodeType="click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p:cTn id="77" dur="1000" fill="hold"/>
                                        <p:tgtEl>
                                          <p:spTgt spid="34"/>
                                        </p:tgtEl>
                                        <p:attrNameLst>
                                          <p:attrName>ppt_w</p:attrName>
                                        </p:attrNameLst>
                                      </p:cBhvr>
                                      <p:tavLst>
                                        <p:tav tm="0">
                                          <p:val>
                                            <p:strVal val="#ppt_w*0.70"/>
                                          </p:val>
                                        </p:tav>
                                        <p:tav tm="100000">
                                          <p:val>
                                            <p:strVal val="#ppt_w"/>
                                          </p:val>
                                        </p:tav>
                                      </p:tavLst>
                                    </p:anim>
                                    <p:anim calcmode="lin" valueType="num">
                                      <p:cBhvr>
                                        <p:cTn id="78" dur="1000" fill="hold"/>
                                        <p:tgtEl>
                                          <p:spTgt spid="34"/>
                                        </p:tgtEl>
                                        <p:attrNameLst>
                                          <p:attrName>ppt_h</p:attrName>
                                        </p:attrNameLst>
                                      </p:cBhvr>
                                      <p:tavLst>
                                        <p:tav tm="0">
                                          <p:val>
                                            <p:strVal val="#ppt_h"/>
                                          </p:val>
                                        </p:tav>
                                        <p:tav tm="100000">
                                          <p:val>
                                            <p:strVal val="#ppt_h"/>
                                          </p:val>
                                        </p:tav>
                                      </p:tavLst>
                                    </p:anim>
                                    <p:animEffect transition="in" filter="fade">
                                      <p:cBhvr>
                                        <p:cTn id="79" dur="10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nodeType="clickEffect">
                                  <p:stCondLst>
                                    <p:cond delay="0"/>
                                  </p:stCondLst>
                                  <p:childTnLst>
                                    <p:set>
                                      <p:cBhvr>
                                        <p:cTn id="83" dur="1" fill="hold">
                                          <p:stCondLst>
                                            <p:cond delay="0"/>
                                          </p:stCondLst>
                                        </p:cTn>
                                        <p:tgtEl>
                                          <p:spTgt spid="49"/>
                                        </p:tgtEl>
                                        <p:attrNameLst>
                                          <p:attrName>style.visibility</p:attrName>
                                        </p:attrNameLst>
                                      </p:cBhvr>
                                      <p:to>
                                        <p:strVal val="visible"/>
                                      </p:to>
                                    </p:set>
                                    <p:anim calcmode="lin" valueType="num">
                                      <p:cBhvr>
                                        <p:cTn id="84" dur="1000" fill="hold"/>
                                        <p:tgtEl>
                                          <p:spTgt spid="49"/>
                                        </p:tgtEl>
                                        <p:attrNameLst>
                                          <p:attrName>ppt_w</p:attrName>
                                        </p:attrNameLst>
                                      </p:cBhvr>
                                      <p:tavLst>
                                        <p:tav tm="0">
                                          <p:val>
                                            <p:strVal val="#ppt_w*0.70"/>
                                          </p:val>
                                        </p:tav>
                                        <p:tav tm="100000">
                                          <p:val>
                                            <p:strVal val="#ppt_w"/>
                                          </p:val>
                                        </p:tav>
                                      </p:tavLst>
                                    </p:anim>
                                    <p:anim calcmode="lin" valueType="num">
                                      <p:cBhvr>
                                        <p:cTn id="85" dur="1000" fill="hold"/>
                                        <p:tgtEl>
                                          <p:spTgt spid="49"/>
                                        </p:tgtEl>
                                        <p:attrNameLst>
                                          <p:attrName>ppt_h</p:attrName>
                                        </p:attrNameLst>
                                      </p:cBhvr>
                                      <p:tavLst>
                                        <p:tav tm="0">
                                          <p:val>
                                            <p:strVal val="#ppt_h"/>
                                          </p:val>
                                        </p:tav>
                                        <p:tav tm="100000">
                                          <p:val>
                                            <p:strVal val="#ppt_h"/>
                                          </p:val>
                                        </p:tav>
                                      </p:tavLst>
                                    </p:anim>
                                    <p:animEffect transition="in" filter="fade">
                                      <p:cBhvr>
                                        <p:cTn id="86" dur="1000"/>
                                        <p:tgtEl>
                                          <p:spTgt spid="49"/>
                                        </p:tgtEl>
                                      </p:cBhvr>
                                    </p:animEffect>
                                  </p:childTnLst>
                                </p:cTn>
                              </p:par>
                            </p:childTnLst>
                          </p:cTn>
                        </p:par>
                      </p:childTnLst>
                    </p:cTn>
                  </p:par>
                  <p:par>
                    <p:cTn id="87" fill="hold">
                      <p:stCondLst>
                        <p:cond delay="indefinite"/>
                      </p:stCondLst>
                      <p:childTnLst>
                        <p:par>
                          <p:cTn id="88" fill="hold">
                            <p:stCondLst>
                              <p:cond delay="0"/>
                            </p:stCondLst>
                            <p:childTnLst>
                              <p:par>
                                <p:cTn id="89" presetID="55" presetClass="entr" presetSubtype="0" fill="hold" nodeType="click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p:cTn id="91" dur="1000" fill="hold"/>
                                        <p:tgtEl>
                                          <p:spTgt spid="37"/>
                                        </p:tgtEl>
                                        <p:attrNameLst>
                                          <p:attrName>ppt_w</p:attrName>
                                        </p:attrNameLst>
                                      </p:cBhvr>
                                      <p:tavLst>
                                        <p:tav tm="0">
                                          <p:val>
                                            <p:strVal val="#ppt_w*0.70"/>
                                          </p:val>
                                        </p:tav>
                                        <p:tav tm="100000">
                                          <p:val>
                                            <p:strVal val="#ppt_w"/>
                                          </p:val>
                                        </p:tav>
                                      </p:tavLst>
                                    </p:anim>
                                    <p:anim calcmode="lin" valueType="num">
                                      <p:cBhvr>
                                        <p:cTn id="92" dur="1000" fill="hold"/>
                                        <p:tgtEl>
                                          <p:spTgt spid="37"/>
                                        </p:tgtEl>
                                        <p:attrNameLst>
                                          <p:attrName>ppt_h</p:attrName>
                                        </p:attrNameLst>
                                      </p:cBhvr>
                                      <p:tavLst>
                                        <p:tav tm="0">
                                          <p:val>
                                            <p:strVal val="#ppt_h"/>
                                          </p:val>
                                        </p:tav>
                                        <p:tav tm="100000">
                                          <p:val>
                                            <p:strVal val="#ppt_h"/>
                                          </p:val>
                                        </p:tav>
                                      </p:tavLst>
                                    </p:anim>
                                    <p:animEffect transition="in" filter="fade">
                                      <p:cBhvr>
                                        <p:cTn id="93"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7BC8-A19A-1241-90EC-32794BD6FA63}"/>
              </a:ext>
            </a:extLst>
          </p:cNvPr>
          <p:cNvSpPr>
            <a:spLocks noGrp="1"/>
          </p:cNvSpPr>
          <p:nvPr>
            <p:ph type="title"/>
          </p:nvPr>
        </p:nvSpPr>
        <p:spPr/>
        <p:txBody>
          <a:bodyPr/>
          <a:lstStyle/>
          <a:p>
            <a:r>
              <a:rPr lang="en-GB" dirty="0"/>
              <a:t>Explain</a:t>
            </a:r>
          </a:p>
        </p:txBody>
      </p:sp>
      <p:grpSp>
        <p:nvGrpSpPr>
          <p:cNvPr id="8" name="Post-It" descr="Post-it note to highlight text">
            <a:extLst>
              <a:ext uri="{FF2B5EF4-FFF2-40B4-BE49-F238E27FC236}">
                <a16:creationId xmlns:a16="http://schemas.microsoft.com/office/drawing/2014/main" id="{C3F5E2D8-93B3-B3EE-F83D-5468D7319BDC}"/>
              </a:ext>
            </a:extLst>
          </p:cNvPr>
          <p:cNvGrpSpPr/>
          <p:nvPr/>
        </p:nvGrpSpPr>
        <p:grpSpPr>
          <a:xfrm>
            <a:off x="443777" y="823360"/>
            <a:ext cx="5802090" cy="3590308"/>
            <a:chOff x="8856094" y="627956"/>
            <a:chExt cx="3142668" cy="2471098"/>
          </a:xfrm>
        </p:grpSpPr>
        <p:sp>
          <p:nvSpPr>
            <p:cNvPr id="9" name="Decorative-Blob">
              <a:extLst>
                <a:ext uri="{FF2B5EF4-FFF2-40B4-BE49-F238E27FC236}">
                  <a16:creationId xmlns:a16="http://schemas.microsoft.com/office/drawing/2014/main" id="{FEA045BB-92F9-52E3-08AA-3598557935D1}"/>
                </a:ext>
                <a:ext uri="{C183D7F6-B498-43B3-948B-1728B52AA6E4}">
                  <adec:decorative xmlns:adec="http://schemas.microsoft.com/office/drawing/2017/decorative" val="1"/>
                </a:ext>
              </a:extLst>
            </p:cNvPr>
            <p:cNvSpPr/>
            <p:nvPr/>
          </p:nvSpPr>
          <p:spPr>
            <a:xfrm>
              <a:off x="8856094" y="627956"/>
              <a:ext cx="3142668" cy="2471098"/>
            </a:xfrm>
            <a:custGeom>
              <a:avLst/>
              <a:gdLst>
                <a:gd name="connsiteX0" fmla="*/ 357401 w 6066376"/>
                <a:gd name="connsiteY0" fmla="*/ 261133 h 4770027"/>
                <a:gd name="connsiteX1" fmla="*/ 205110 w 6066376"/>
                <a:gd name="connsiteY1" fmla="*/ 4101986 h 4770027"/>
                <a:gd name="connsiteX2" fmla="*/ 1476216 w 6066376"/>
                <a:gd name="connsiteY2" fmla="*/ 4701157 h 4770027"/>
                <a:gd name="connsiteX3" fmla="*/ 5495010 w 6066376"/>
                <a:gd name="connsiteY3" fmla="*/ 4516584 h 4770027"/>
                <a:gd name="connsiteX4" fmla="*/ 5900780 w 6066376"/>
                <a:gd name="connsiteY4" fmla="*/ 4012561 h 4770027"/>
                <a:gd name="connsiteX5" fmla="*/ 6008594 w 6066376"/>
                <a:gd name="connsiteY5" fmla="*/ 887808 h 4770027"/>
                <a:gd name="connsiteX6" fmla="*/ 4666527 w 6066376"/>
                <a:gd name="connsiteY6" fmla="*/ 91193 h 4770027"/>
                <a:gd name="connsiteX7" fmla="*/ 2321616 w 6066376"/>
                <a:gd name="connsiteY7" fmla="*/ 1323 h 4770027"/>
                <a:gd name="connsiteX8" fmla="*/ 357401 w 6066376"/>
                <a:gd name="connsiteY8" fmla="*/ 261133 h 47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6376" h="4770027">
                  <a:moveTo>
                    <a:pt x="357401" y="261133"/>
                  </a:moveTo>
                  <a:cubicBezTo>
                    <a:pt x="-231802" y="610862"/>
                    <a:pt x="49244" y="3254826"/>
                    <a:pt x="205110" y="4101986"/>
                  </a:cubicBezTo>
                  <a:cubicBezTo>
                    <a:pt x="277768" y="4496863"/>
                    <a:pt x="722394" y="4656203"/>
                    <a:pt x="1476216" y="4701157"/>
                  </a:cubicBezTo>
                  <a:cubicBezTo>
                    <a:pt x="1961337" y="4730020"/>
                    <a:pt x="4623364" y="4916532"/>
                    <a:pt x="5495010" y="4516584"/>
                  </a:cubicBezTo>
                  <a:cubicBezTo>
                    <a:pt x="5709447" y="4418225"/>
                    <a:pt x="5860773" y="4180686"/>
                    <a:pt x="5900780" y="4012561"/>
                  </a:cubicBezTo>
                  <a:cubicBezTo>
                    <a:pt x="6162425" y="2912003"/>
                    <a:pt x="6044281" y="2116052"/>
                    <a:pt x="6008594" y="887808"/>
                  </a:cubicBezTo>
                  <a:cubicBezTo>
                    <a:pt x="5996322" y="467625"/>
                    <a:pt x="5691666" y="118352"/>
                    <a:pt x="4666527" y="91193"/>
                  </a:cubicBezTo>
                  <a:cubicBezTo>
                    <a:pt x="3970825" y="72760"/>
                    <a:pt x="3283589" y="15974"/>
                    <a:pt x="2321616" y="1323"/>
                  </a:cubicBezTo>
                  <a:cubicBezTo>
                    <a:pt x="1367100" y="-13221"/>
                    <a:pt x="685530" y="66368"/>
                    <a:pt x="357401" y="261133"/>
                  </a:cubicBezTo>
                  <a:close/>
                </a:path>
              </a:pathLst>
            </a:custGeom>
            <a:solidFill>
              <a:srgbClr val="F9E3B3"/>
            </a:solidFill>
            <a:ln w="6260" cap="flat">
              <a:noFill/>
              <a:prstDash val="solid"/>
              <a:round/>
            </a:ln>
          </p:spPr>
          <p:txBody>
            <a:bodyPr rtlCol="0" anchor="ctr"/>
            <a:lstStyle/>
            <a:p>
              <a:endParaRPr lang="en-US" dirty="0"/>
            </a:p>
          </p:txBody>
        </p:sp>
        <p:sp>
          <p:nvSpPr>
            <p:cNvPr id="10" name="Main-Text" descr="Post-it note to highlight text">
              <a:extLst>
                <a:ext uri="{FF2B5EF4-FFF2-40B4-BE49-F238E27FC236}">
                  <a16:creationId xmlns:a16="http://schemas.microsoft.com/office/drawing/2014/main" id="{69747E2F-21FE-E0EF-CAE1-9377C571701F}"/>
                </a:ext>
              </a:extLst>
            </p:cNvPr>
            <p:cNvSpPr txBox="1"/>
            <p:nvPr/>
          </p:nvSpPr>
          <p:spPr>
            <a:xfrm>
              <a:off x="9011007" y="831491"/>
              <a:ext cx="2863508" cy="2097148"/>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To be a good historian, we need further information.  Using the cards, how can you further explain your viewpoint on the progress made by McIndoe? </a:t>
              </a:r>
            </a:p>
          </p:txBody>
        </p:sp>
      </p:grpSp>
      <p:grpSp>
        <p:nvGrpSpPr>
          <p:cNvPr id="4" name="Explain Character" descr="Explain Character">
            <a:extLst>
              <a:ext uri="{FF2B5EF4-FFF2-40B4-BE49-F238E27FC236}">
                <a16:creationId xmlns:a16="http://schemas.microsoft.com/office/drawing/2014/main" id="{F619D155-8CD2-BF17-C20B-44237DD9533B}"/>
              </a:ext>
            </a:extLst>
          </p:cNvPr>
          <p:cNvGrpSpPr/>
          <p:nvPr/>
        </p:nvGrpSpPr>
        <p:grpSpPr>
          <a:xfrm>
            <a:off x="6622723" y="1043632"/>
            <a:ext cx="4191635" cy="3611445"/>
            <a:chOff x="289215" y="1167122"/>
            <a:chExt cx="3369088" cy="2815301"/>
          </a:xfrm>
        </p:grpSpPr>
        <p:sp>
          <p:nvSpPr>
            <p:cNvPr id="5" name="Washi">
              <a:extLst>
                <a:ext uri="{FF2B5EF4-FFF2-40B4-BE49-F238E27FC236}">
                  <a16:creationId xmlns:a16="http://schemas.microsoft.com/office/drawing/2014/main" id="{342BF120-662E-DC1A-7AD2-7AC1BA3BFCC3}"/>
                </a:ext>
                <a:ext uri="{C183D7F6-B498-43B3-948B-1728B52AA6E4}">
                  <adec:decorative xmlns:adec="http://schemas.microsoft.com/office/drawing/2017/decorative" val="1"/>
                </a:ext>
              </a:extLst>
            </p:cNvPr>
            <p:cNvSpPr txBox="1">
              <a:spLocks/>
            </p:cNvSpPr>
            <p:nvPr/>
          </p:nvSpPr>
          <p:spPr>
            <a:xfrm>
              <a:off x="954907" y="1167122"/>
              <a:ext cx="1612960" cy="620815"/>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a:extLst>
                <a:ext uri="{FF2B5EF4-FFF2-40B4-BE49-F238E27FC236}">
                  <a16:creationId xmlns:a16="http://schemas.microsoft.com/office/drawing/2014/main" id="{00884449-DC7C-ECC5-CC35-1954E337656D}"/>
                </a:ext>
              </a:extLst>
            </p:cNvPr>
            <p:cNvSpPr txBox="1">
              <a:spLocks/>
            </p:cNvSpPr>
            <p:nvPr/>
          </p:nvSpPr>
          <p:spPr>
            <a:xfrm rot="21383919">
              <a:off x="1110671" y="1295632"/>
              <a:ext cx="1327109" cy="377699"/>
            </a:xfrm>
            <a:prstGeom prst="rect">
              <a:avLst/>
            </a:prstGeom>
            <a:noFill/>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solidFill>
                    <a:srgbClr val="3F3F3F"/>
                  </a:solidFill>
                  <a:effectLst/>
                  <a:latin typeface="Helvetica" pitchFamily="2" charset="0"/>
                </a:rPr>
                <a:t>Explain</a:t>
              </a:r>
            </a:p>
          </p:txBody>
        </p:sp>
        <p:pic>
          <p:nvPicPr>
            <p:cNvPr id="7" name="Icon" descr="Explain character icon">
              <a:extLst>
                <a:ext uri="{FF2B5EF4-FFF2-40B4-BE49-F238E27FC236}">
                  <a16:creationId xmlns:a16="http://schemas.microsoft.com/office/drawing/2014/main" id="{2ABB5538-C949-5697-2759-1BAFFA36A781}"/>
                </a:ext>
              </a:extLst>
            </p:cNvPr>
            <p:cNvPicPr>
              <a:picLocks noChangeAspect="1"/>
            </p:cNvPicPr>
            <p:nvPr/>
          </p:nvPicPr>
          <p:blipFill>
            <a:blip r:embed="rId4"/>
            <a:stretch>
              <a:fillRect/>
            </a:stretch>
          </p:blipFill>
          <p:spPr>
            <a:xfrm>
              <a:off x="289215" y="1915241"/>
              <a:ext cx="3369088" cy="2067182"/>
            </a:xfrm>
            <a:prstGeom prst="rect">
              <a:avLst/>
            </a:prstGeom>
          </p:spPr>
        </p:pic>
      </p:grpSp>
      <p:sp>
        <p:nvSpPr>
          <p:cNvPr id="13" name="Picture 3" descr="Decorative shape">
            <a:extLst>
              <a:ext uri="{FF2B5EF4-FFF2-40B4-BE49-F238E27FC236}">
                <a16:creationId xmlns:a16="http://schemas.microsoft.com/office/drawing/2014/main" id="{D7795C6C-8E9B-F119-2F57-5B819CD84400}"/>
              </a:ext>
            </a:extLst>
          </p:cNvPr>
          <p:cNvSpPr/>
          <p:nvPr/>
        </p:nvSpPr>
        <p:spPr>
          <a:xfrm>
            <a:off x="1314145" y="4413668"/>
            <a:ext cx="6165321" cy="1325252"/>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FD3F2207-29AB-720D-FFA6-3A3722C1DC6D}"/>
              </a:ext>
            </a:extLst>
          </p:cNvPr>
          <p:cNvSpPr txBox="1"/>
          <p:nvPr/>
        </p:nvSpPr>
        <p:spPr>
          <a:xfrm rot="21444687">
            <a:off x="1731580" y="4552975"/>
            <a:ext cx="5723005" cy="1231106"/>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Or does the information challenge your original viewpoint?</a:t>
            </a:r>
          </a:p>
          <a:p>
            <a:endParaRPr lang="en-GB" dirty="0"/>
          </a:p>
        </p:txBody>
      </p:sp>
    </p:spTree>
    <p:extLst>
      <p:ext uri="{BB962C8B-B14F-4D97-AF65-F5344CB8AC3E}">
        <p14:creationId xmlns:p14="http://schemas.microsoft.com/office/powerpoint/2010/main" val="927823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EE27C-D467-EB1A-D188-8A5B9A638EB6}"/>
              </a:ext>
            </a:extLst>
          </p:cNvPr>
          <p:cNvSpPr>
            <a:spLocks noGrp="1"/>
          </p:cNvSpPr>
          <p:nvPr>
            <p:ph type="title"/>
          </p:nvPr>
        </p:nvSpPr>
        <p:spPr/>
        <p:txBody>
          <a:bodyPr/>
          <a:lstStyle/>
          <a:p>
            <a:r>
              <a:rPr lang="en-GB" dirty="0"/>
              <a:t>Cards</a:t>
            </a:r>
          </a:p>
        </p:txBody>
      </p:sp>
      <p:sp>
        <p:nvSpPr>
          <p:cNvPr id="8" name="Picture 9">
            <a:extLst>
              <a:ext uri="{FF2B5EF4-FFF2-40B4-BE49-F238E27FC236}">
                <a16:creationId xmlns:a16="http://schemas.microsoft.com/office/drawing/2014/main" id="{88994336-AE15-4373-E742-938436D4CE23}"/>
              </a:ext>
              <a:ext uri="{C183D7F6-B498-43B3-948B-1728B52AA6E4}">
                <adec:decorative xmlns:adec="http://schemas.microsoft.com/office/drawing/2017/decorative" val="1"/>
              </a:ext>
            </a:extLst>
          </p:cNvPr>
          <p:cNvSpPr/>
          <p:nvPr/>
        </p:nvSpPr>
        <p:spPr>
          <a:xfrm rot="10800000" flipV="1">
            <a:off x="500638" y="443077"/>
            <a:ext cx="2729450" cy="1395350"/>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9" name="Text Placeholder">
            <a:extLst>
              <a:ext uri="{FF2B5EF4-FFF2-40B4-BE49-F238E27FC236}">
                <a16:creationId xmlns:a16="http://schemas.microsoft.com/office/drawing/2014/main" id="{EBA08A4B-5C72-5DA3-0A96-57D1CF6BDB02}"/>
              </a:ext>
            </a:extLst>
          </p:cNvPr>
          <p:cNvSpPr txBox="1">
            <a:spLocks/>
          </p:cNvSpPr>
          <p:nvPr/>
        </p:nvSpPr>
        <p:spPr>
          <a:xfrm rot="21383919">
            <a:off x="648672" y="744583"/>
            <a:ext cx="2341202" cy="74629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Arial" panose="020B0604020202020204" pitchFamily="34" charset="0"/>
                <a:cs typeface="Arial" panose="020B0604020202020204" pitchFamily="34" charset="0"/>
              </a:rPr>
              <a:t>Many patients after the First World War were not helped with the psychology of having reconstructive surgery.  </a:t>
            </a:r>
          </a:p>
        </p:txBody>
      </p:sp>
      <p:pic>
        <p:nvPicPr>
          <p:cNvPr id="11" name="Picture 10">
            <a:extLst>
              <a:ext uri="{FF2B5EF4-FFF2-40B4-BE49-F238E27FC236}">
                <a16:creationId xmlns:a16="http://schemas.microsoft.com/office/drawing/2014/main" id="{9B49A56A-D4E3-09E1-C869-8251D5F5D0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3501805" y="431743"/>
            <a:ext cx="3892113" cy="1663250"/>
          </a:xfrm>
          <a:prstGeom prst="rect">
            <a:avLst/>
          </a:prstGeom>
        </p:spPr>
      </p:pic>
      <p:sp>
        <p:nvSpPr>
          <p:cNvPr id="12" name="Text Placeholder">
            <a:extLst>
              <a:ext uri="{FF2B5EF4-FFF2-40B4-BE49-F238E27FC236}">
                <a16:creationId xmlns:a16="http://schemas.microsoft.com/office/drawing/2014/main" id="{9D7B830C-9304-0DDD-23C1-5BF17B1EB9C0}"/>
              </a:ext>
            </a:extLst>
          </p:cNvPr>
          <p:cNvSpPr txBox="1">
            <a:spLocks/>
          </p:cNvSpPr>
          <p:nvPr/>
        </p:nvSpPr>
        <p:spPr>
          <a:xfrm rot="21449294" flipH="1">
            <a:off x="3501805" y="583378"/>
            <a:ext cx="3770998" cy="127807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Arial" panose="020B0604020202020204" pitchFamily="34" charset="0"/>
                <a:cs typeface="Arial" panose="020B0604020202020204" pitchFamily="34" charset="0"/>
              </a:rPr>
              <a:t>McIndoe believed in rehabilitation of patients with a focus on reintegration and normality so that patients could become more used to how they looked after surgery</a:t>
            </a:r>
            <a:r>
              <a:rPr lang="en-GB" sz="1400" b="0" dirty="0">
                <a:solidFill>
                  <a:schemeClr val="tx1"/>
                </a:solidFill>
                <a:latin typeface="Arial" panose="020B0604020202020204" pitchFamily="34" charset="0"/>
                <a:cs typeface="Arial" panose="020B0604020202020204" pitchFamily="34" charset="0"/>
              </a:rPr>
              <a:t>.</a:t>
            </a:r>
          </a:p>
        </p:txBody>
      </p:sp>
      <p:sp>
        <p:nvSpPr>
          <p:cNvPr id="14" name="Picture 9">
            <a:extLst>
              <a:ext uri="{FF2B5EF4-FFF2-40B4-BE49-F238E27FC236}">
                <a16:creationId xmlns:a16="http://schemas.microsoft.com/office/drawing/2014/main" id="{573D6B55-6BC7-4153-BD7A-3A32DA5C3D23}"/>
              </a:ext>
              <a:ext uri="{C183D7F6-B498-43B3-948B-1728B52AA6E4}">
                <adec:decorative xmlns:adec="http://schemas.microsoft.com/office/drawing/2017/decorative" val="1"/>
              </a:ext>
            </a:extLst>
          </p:cNvPr>
          <p:cNvSpPr/>
          <p:nvPr/>
        </p:nvSpPr>
        <p:spPr>
          <a:xfrm>
            <a:off x="7458966" y="335425"/>
            <a:ext cx="3502611" cy="2637629"/>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5" name="Text Placeholder">
            <a:extLst>
              <a:ext uri="{FF2B5EF4-FFF2-40B4-BE49-F238E27FC236}">
                <a16:creationId xmlns:a16="http://schemas.microsoft.com/office/drawing/2014/main" id="{90898BD8-8AE8-3DE4-C4FE-4CCF820C6B04}"/>
              </a:ext>
            </a:extLst>
          </p:cNvPr>
          <p:cNvSpPr txBox="1">
            <a:spLocks/>
          </p:cNvSpPr>
          <p:nvPr/>
        </p:nvSpPr>
        <p:spPr>
          <a:xfrm rot="176064">
            <a:off x="7458966" y="974085"/>
            <a:ext cx="3502611" cy="136030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dirty="0">
                <a:solidFill>
                  <a:schemeClr val="tx1"/>
                </a:solidFill>
                <a:latin typeface="Arial" panose="020B0604020202020204" pitchFamily="34" charset="0"/>
                <a:cs typeface="Arial" panose="020B0604020202020204" pitchFamily="34" charset="0"/>
              </a:rPr>
              <a:t>When McIndoe’s patients were released and entered the public domain, “the town that did not stare” were welcoming of his patients and this helped with their psychological recovery.  His patients even formed “The Guinea Pig” club that gave each other emotional support and morale after surgery.</a:t>
            </a:r>
          </a:p>
        </p:txBody>
      </p:sp>
      <p:sp>
        <p:nvSpPr>
          <p:cNvPr id="17" name="Picture 9">
            <a:extLst>
              <a:ext uri="{FF2B5EF4-FFF2-40B4-BE49-F238E27FC236}">
                <a16:creationId xmlns:a16="http://schemas.microsoft.com/office/drawing/2014/main" id="{19171DBF-9AFE-DF1F-906D-99B63979E37E}"/>
              </a:ext>
              <a:ext uri="{C183D7F6-B498-43B3-948B-1728B52AA6E4}">
                <adec:decorative xmlns:adec="http://schemas.microsoft.com/office/drawing/2017/decorative" val="1"/>
              </a:ext>
            </a:extLst>
          </p:cNvPr>
          <p:cNvSpPr/>
          <p:nvPr/>
        </p:nvSpPr>
        <p:spPr>
          <a:xfrm rot="339332" flipV="1">
            <a:off x="431978" y="1924260"/>
            <a:ext cx="3525445" cy="2039953"/>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chemeClr val="accent5">
              <a:lumMod val="40000"/>
              <a:lumOff val="60000"/>
            </a:schemeClr>
          </a:solidFill>
          <a:ln w="6793" cap="flat">
            <a:noFill/>
            <a:prstDash val="solid"/>
            <a:miter/>
          </a:ln>
        </p:spPr>
        <p:txBody>
          <a:bodyPr rtlCol="0" anchor="ctr"/>
          <a:lstStyle/>
          <a:p>
            <a:endParaRPr lang="en-US"/>
          </a:p>
        </p:txBody>
      </p:sp>
      <p:sp>
        <p:nvSpPr>
          <p:cNvPr id="18" name="Text Placeholder">
            <a:extLst>
              <a:ext uri="{FF2B5EF4-FFF2-40B4-BE49-F238E27FC236}">
                <a16:creationId xmlns:a16="http://schemas.microsoft.com/office/drawing/2014/main" id="{572EF7A4-FAE6-2ABF-2588-455D03D322FC}"/>
              </a:ext>
            </a:extLst>
          </p:cNvPr>
          <p:cNvSpPr txBox="1">
            <a:spLocks/>
          </p:cNvSpPr>
          <p:nvPr/>
        </p:nvSpPr>
        <p:spPr>
          <a:xfrm rot="10800000" flipV="1">
            <a:off x="453792" y="2437758"/>
            <a:ext cx="3525445" cy="105206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dirty="0">
                <a:solidFill>
                  <a:schemeClr val="tx1"/>
                </a:solidFill>
                <a:latin typeface="Arial" panose="020B0604020202020204" pitchFamily="34" charset="0"/>
                <a:cs typeface="Arial" panose="020B0604020202020204" pitchFamily="34" charset="0"/>
              </a:rPr>
              <a:t>McIndoe’s improved the treatment of patients requiring skin grafts when he saw that patients who had crashed in the sea were easier to treat than those who crashed on land.  He developed the use of the saline bath following this evidence.</a:t>
            </a:r>
          </a:p>
        </p:txBody>
      </p:sp>
      <p:sp>
        <p:nvSpPr>
          <p:cNvPr id="20" name="Picture 9">
            <a:extLst>
              <a:ext uri="{FF2B5EF4-FFF2-40B4-BE49-F238E27FC236}">
                <a16:creationId xmlns:a16="http://schemas.microsoft.com/office/drawing/2014/main" id="{42F9E9D8-1FC6-343E-D5D7-59FE681DA64D}"/>
              </a:ext>
              <a:ext uri="{C183D7F6-B498-43B3-948B-1728B52AA6E4}">
                <adec:decorative xmlns:adec="http://schemas.microsoft.com/office/drawing/2017/decorative" val="1"/>
              </a:ext>
            </a:extLst>
          </p:cNvPr>
          <p:cNvSpPr/>
          <p:nvPr/>
        </p:nvSpPr>
        <p:spPr>
          <a:xfrm rot="10800000" flipH="1" flipV="1">
            <a:off x="4107846" y="2202336"/>
            <a:ext cx="3547226" cy="2377448"/>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FBECCC"/>
          </a:solidFill>
          <a:ln w="9257" cap="flat">
            <a:noFill/>
            <a:prstDash val="solid"/>
            <a:miter/>
          </a:ln>
        </p:spPr>
        <p:txBody>
          <a:bodyPr rtlCol="0" anchor="ctr"/>
          <a:lstStyle/>
          <a:p>
            <a:endParaRPr lang="en-US"/>
          </a:p>
        </p:txBody>
      </p:sp>
      <p:sp>
        <p:nvSpPr>
          <p:cNvPr id="21" name="Text Placeholder">
            <a:extLst>
              <a:ext uri="{FF2B5EF4-FFF2-40B4-BE49-F238E27FC236}">
                <a16:creationId xmlns:a16="http://schemas.microsoft.com/office/drawing/2014/main" id="{26684AED-77FA-3135-7239-83D76E8583A7}"/>
              </a:ext>
            </a:extLst>
          </p:cNvPr>
          <p:cNvSpPr txBox="1">
            <a:spLocks/>
          </p:cNvSpPr>
          <p:nvPr/>
        </p:nvSpPr>
        <p:spPr>
          <a:xfrm rot="210756" flipH="1">
            <a:off x="4292717" y="2427548"/>
            <a:ext cx="3177480" cy="186473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dirty="0">
                <a:solidFill>
                  <a:schemeClr val="tx1"/>
                </a:solidFill>
                <a:latin typeface="Arial" panose="020B0604020202020204" pitchFamily="34" charset="0"/>
                <a:cs typeface="Arial" panose="020B0604020202020204" pitchFamily="34" charset="0"/>
              </a:rPr>
              <a:t>Gillies main problem with the injuries faced by his patients was that of infection so he developed the technique of using a pedicle – leaving the flesh attached at one end, rolling it into a tube and attaching the other end near to where the graft was needed.</a:t>
            </a:r>
          </a:p>
        </p:txBody>
      </p:sp>
      <p:sp>
        <p:nvSpPr>
          <p:cNvPr id="29" name="Washi">
            <a:extLst>
              <a:ext uri="{FF2B5EF4-FFF2-40B4-BE49-F238E27FC236}">
                <a16:creationId xmlns:a16="http://schemas.microsoft.com/office/drawing/2014/main" id="{E5784654-A7B6-F46C-041D-06274B45E026}"/>
              </a:ext>
              <a:ext uri="{C183D7F6-B498-43B3-948B-1728B52AA6E4}">
                <adec:decorative xmlns:adec="http://schemas.microsoft.com/office/drawing/2017/decorative" val="1"/>
              </a:ext>
            </a:extLst>
          </p:cNvPr>
          <p:cNvSpPr txBox="1">
            <a:spLocks/>
          </p:cNvSpPr>
          <p:nvPr/>
        </p:nvSpPr>
        <p:spPr>
          <a:xfrm>
            <a:off x="523730" y="3988743"/>
            <a:ext cx="3549364" cy="1000314"/>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0" name="Text Placeholder">
            <a:extLst>
              <a:ext uri="{FF2B5EF4-FFF2-40B4-BE49-F238E27FC236}">
                <a16:creationId xmlns:a16="http://schemas.microsoft.com/office/drawing/2014/main" id="{E962B723-F2E5-8AC0-9FEB-EFC69565D72B}"/>
              </a:ext>
              <a:ext uri="{C183D7F6-B498-43B3-948B-1728B52AA6E4}">
                <adec:decorative xmlns:adec="http://schemas.microsoft.com/office/drawing/2017/decorative" val="0"/>
              </a:ext>
            </a:extLst>
          </p:cNvPr>
          <p:cNvSpPr txBox="1">
            <a:spLocks/>
          </p:cNvSpPr>
          <p:nvPr/>
        </p:nvSpPr>
        <p:spPr>
          <a:xfrm rot="21383919">
            <a:off x="622713" y="4184230"/>
            <a:ext cx="3362631" cy="608583"/>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dirty="0">
                <a:solidFill>
                  <a:schemeClr val="tx1"/>
                </a:solidFill>
                <a:latin typeface="Arial" panose="020B0604020202020204" pitchFamily="34" charset="0"/>
                <a:cs typeface="Arial" panose="020B0604020202020204" pitchFamily="34" charset="0"/>
              </a:rPr>
              <a:t>Gillies developed new techniques such as reconstructing those who had lost their eyelids.</a:t>
            </a:r>
          </a:p>
        </p:txBody>
      </p:sp>
      <p:pic>
        <p:nvPicPr>
          <p:cNvPr id="38" name="Washi">
            <a:extLst>
              <a:ext uri="{FF2B5EF4-FFF2-40B4-BE49-F238E27FC236}">
                <a16:creationId xmlns:a16="http://schemas.microsoft.com/office/drawing/2014/main" id="{22D252BD-9B52-435F-E122-F1DE14344C0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21296943">
            <a:off x="299933" y="5001001"/>
            <a:ext cx="3977306" cy="1082120"/>
          </a:xfrm>
          <a:prstGeom prst="rect">
            <a:avLst/>
          </a:prstGeom>
        </p:spPr>
      </p:pic>
      <p:sp>
        <p:nvSpPr>
          <p:cNvPr id="39" name="Text Placeholder">
            <a:extLst>
              <a:ext uri="{FF2B5EF4-FFF2-40B4-BE49-F238E27FC236}">
                <a16:creationId xmlns:a16="http://schemas.microsoft.com/office/drawing/2014/main" id="{C140DA3C-4756-4914-C05B-7C4BC78E1C1D}"/>
              </a:ext>
            </a:extLst>
          </p:cNvPr>
          <p:cNvSpPr txBox="1">
            <a:spLocks/>
          </p:cNvSpPr>
          <p:nvPr/>
        </p:nvSpPr>
        <p:spPr>
          <a:xfrm rot="21296943">
            <a:off x="372786" y="5000646"/>
            <a:ext cx="3800653" cy="911470"/>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dirty="0">
                <a:solidFill>
                  <a:schemeClr val="tx1"/>
                </a:solidFill>
                <a:latin typeface="Arial" panose="020B0604020202020204" pitchFamily="34" charset="0"/>
                <a:cs typeface="Arial" panose="020B0604020202020204" pitchFamily="34" charset="0"/>
              </a:rPr>
              <a:t>Gillies developed the walking-stalk skin flap technique during the First World War (when tissue is moved from a donor site to a recipient site).</a:t>
            </a:r>
          </a:p>
        </p:txBody>
      </p:sp>
      <p:sp>
        <p:nvSpPr>
          <p:cNvPr id="41" name="Picture 9">
            <a:extLst>
              <a:ext uri="{FF2B5EF4-FFF2-40B4-BE49-F238E27FC236}">
                <a16:creationId xmlns:a16="http://schemas.microsoft.com/office/drawing/2014/main" id="{FF5B8DB8-B512-6839-6962-CF0B25D5CD48}"/>
              </a:ext>
              <a:ext uri="{C183D7F6-B498-43B3-948B-1728B52AA6E4}">
                <adec:decorative xmlns:adec="http://schemas.microsoft.com/office/drawing/2017/decorative" val="1"/>
              </a:ext>
            </a:extLst>
          </p:cNvPr>
          <p:cNvSpPr/>
          <p:nvPr/>
        </p:nvSpPr>
        <p:spPr>
          <a:xfrm rot="11136439" flipV="1">
            <a:off x="4496824" y="4635829"/>
            <a:ext cx="2991359" cy="1395350"/>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42" name="Text Placeholder">
            <a:extLst>
              <a:ext uri="{FF2B5EF4-FFF2-40B4-BE49-F238E27FC236}">
                <a16:creationId xmlns:a16="http://schemas.microsoft.com/office/drawing/2014/main" id="{B5B2761A-7352-ED7C-432F-9A3DD2B719D9}"/>
              </a:ext>
            </a:extLst>
          </p:cNvPr>
          <p:cNvSpPr txBox="1">
            <a:spLocks/>
          </p:cNvSpPr>
          <p:nvPr/>
        </p:nvSpPr>
        <p:spPr>
          <a:xfrm rot="120358">
            <a:off x="4463669" y="4936300"/>
            <a:ext cx="3046835" cy="99238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pPr>
            <a:r>
              <a:rPr lang="en-GB" sz="1600" b="0" dirty="0">
                <a:solidFill>
                  <a:schemeClr val="tx1"/>
                </a:solidFill>
                <a:latin typeface="Arial" panose="020B0604020202020204" pitchFamily="34" charset="0"/>
                <a:cs typeface="Arial" panose="020B0604020202020204" pitchFamily="34" charset="0"/>
              </a:rPr>
              <a:t>McIndoe developed and improved Gillies walking-stalk skin flap technique and is often recognised more for this than Gillies.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Arial" panose="020B0604020202020204" pitchFamily="34" charset="0"/>
                <a:cs typeface="Arial" panose="020B0604020202020204" pitchFamily="34" charset="0"/>
              </a:rPr>
              <a:t>  </a:t>
            </a:r>
          </a:p>
        </p:txBody>
      </p:sp>
      <p:sp>
        <p:nvSpPr>
          <p:cNvPr id="26" name="Picture 9">
            <a:extLst>
              <a:ext uri="{FF2B5EF4-FFF2-40B4-BE49-F238E27FC236}">
                <a16:creationId xmlns:a16="http://schemas.microsoft.com/office/drawing/2014/main" id="{0378FF03-9121-2A43-0963-282945349BA9}"/>
              </a:ext>
              <a:ext uri="{C183D7F6-B498-43B3-948B-1728B52AA6E4}">
                <adec:decorative xmlns:adec="http://schemas.microsoft.com/office/drawing/2017/decorative" val="1"/>
              </a:ext>
            </a:extLst>
          </p:cNvPr>
          <p:cNvSpPr/>
          <p:nvPr/>
        </p:nvSpPr>
        <p:spPr>
          <a:xfrm rot="11149697" flipV="1">
            <a:off x="7845740" y="3022160"/>
            <a:ext cx="3223324" cy="2970938"/>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chemeClr val="accent3">
              <a:lumMod val="60000"/>
              <a:lumOff val="40000"/>
            </a:schemeClr>
          </a:solidFill>
          <a:ln w="9257" cap="flat">
            <a:noFill/>
            <a:prstDash val="solid"/>
            <a:miter/>
          </a:ln>
        </p:spPr>
        <p:txBody>
          <a:bodyPr rtlCol="0" anchor="ctr"/>
          <a:lstStyle/>
          <a:p>
            <a:endParaRPr lang="en-US"/>
          </a:p>
        </p:txBody>
      </p:sp>
      <p:sp>
        <p:nvSpPr>
          <p:cNvPr id="27" name="Text Placeholder">
            <a:extLst>
              <a:ext uri="{FF2B5EF4-FFF2-40B4-BE49-F238E27FC236}">
                <a16:creationId xmlns:a16="http://schemas.microsoft.com/office/drawing/2014/main" id="{561B0BB2-E953-A43E-6CFC-C50FF7816849}"/>
              </a:ext>
            </a:extLst>
          </p:cNvPr>
          <p:cNvSpPr txBox="1">
            <a:spLocks/>
          </p:cNvSpPr>
          <p:nvPr/>
        </p:nvSpPr>
        <p:spPr>
          <a:xfrm>
            <a:off x="7864838" y="3713984"/>
            <a:ext cx="3204225" cy="1588995"/>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dirty="0">
                <a:solidFill>
                  <a:schemeClr val="tx1"/>
                </a:solidFill>
                <a:latin typeface="Arial" panose="020B0604020202020204" pitchFamily="34" charset="0"/>
                <a:cs typeface="Arial" panose="020B0604020202020204" pitchFamily="34" charset="0"/>
              </a:rPr>
              <a:t>When Gillies patients were released and entered the public domain, many people were horrified to see these men and their injuries/reconstructions.  Blue benches were placed in some parks to warn others that disfigured men were around but many of his patients became recluses and didn’t go into the public domain.</a:t>
            </a:r>
          </a:p>
        </p:txBody>
      </p:sp>
    </p:spTree>
    <p:extLst>
      <p:ext uri="{BB962C8B-B14F-4D97-AF65-F5344CB8AC3E}">
        <p14:creationId xmlns:p14="http://schemas.microsoft.com/office/powerpoint/2010/main" val="479620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41822-DB27-1A85-01BA-23743B61D0FC}"/>
              </a:ext>
            </a:extLst>
          </p:cNvPr>
          <p:cNvSpPr>
            <a:spLocks noGrp="1"/>
          </p:cNvSpPr>
          <p:nvPr>
            <p:ph type="title"/>
          </p:nvPr>
        </p:nvSpPr>
        <p:spPr/>
        <p:txBody>
          <a:bodyPr>
            <a:normAutofit fontScale="90000"/>
          </a:bodyPr>
          <a:lstStyle/>
          <a:p>
            <a:pPr>
              <a:spcBef>
                <a:spcPts val="0"/>
              </a:spcBef>
            </a:pPr>
            <a:r>
              <a:rPr lang="en-GB" sz="2800" dirty="0">
                <a:cs typeface="Arial" panose="020B0604020202020204" pitchFamily="34" charset="0"/>
              </a:rPr>
              <a:t>How much progress was made by McIndoe</a:t>
            </a:r>
            <a:br>
              <a:rPr lang="en-GB" sz="2800" dirty="0">
                <a:cs typeface="Arial" panose="020B0604020202020204" pitchFamily="34" charset="0"/>
              </a:rPr>
            </a:br>
            <a:r>
              <a:rPr lang="en-GB" sz="2800" dirty="0">
                <a:cs typeface="Arial" panose="020B0604020202020204" pitchFamily="34" charset="0"/>
              </a:rPr>
              <a:t>during the Second World War?</a:t>
            </a:r>
            <a:br>
              <a:rPr lang="en-GB" sz="2800" dirty="0">
                <a:cs typeface="Arial" panose="020B0604020202020204" pitchFamily="34" charset="0"/>
              </a:rPr>
            </a:br>
            <a:endParaRPr lang="en-GB" dirty="0"/>
          </a:p>
        </p:txBody>
      </p:sp>
      <p:grpSp>
        <p:nvGrpSpPr>
          <p:cNvPr id="4" name="Think-Char" descr="Think Character">
            <a:extLst>
              <a:ext uri="{FF2B5EF4-FFF2-40B4-BE49-F238E27FC236}">
                <a16:creationId xmlns:a16="http://schemas.microsoft.com/office/drawing/2014/main" id="{E47B097D-2370-F79A-9B39-06C152374B7C}"/>
              </a:ext>
            </a:extLst>
          </p:cNvPr>
          <p:cNvGrpSpPr/>
          <p:nvPr/>
        </p:nvGrpSpPr>
        <p:grpSpPr>
          <a:xfrm>
            <a:off x="523515" y="735225"/>
            <a:ext cx="2491274" cy="2665380"/>
            <a:chOff x="215745" y="890004"/>
            <a:chExt cx="2491274" cy="2665380"/>
          </a:xfrm>
        </p:grpSpPr>
        <p:sp>
          <p:nvSpPr>
            <p:cNvPr id="5" name="Deco-Washi">
              <a:extLst>
                <a:ext uri="{FF2B5EF4-FFF2-40B4-BE49-F238E27FC236}">
                  <a16:creationId xmlns:a16="http://schemas.microsoft.com/office/drawing/2014/main" id="{56532116-7F96-0ACA-849E-231384FEFE9A}"/>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descr="Think">
              <a:extLst>
                <a:ext uri="{FF2B5EF4-FFF2-40B4-BE49-F238E27FC236}">
                  <a16:creationId xmlns:a16="http://schemas.microsoft.com/office/drawing/2014/main" id="{A3986D98-9677-C731-085F-BEA0A90D7137}"/>
                </a:ext>
              </a:extLst>
            </p:cNvPr>
            <p:cNvSpPr txBox="1">
              <a:spLocks/>
            </p:cNvSpPr>
            <p:nvPr/>
          </p:nvSpPr>
          <p:spPr>
            <a:xfrm rot="21383919">
              <a:off x="1094382" y="1014434"/>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Think</a:t>
              </a:r>
            </a:p>
          </p:txBody>
        </p:sp>
        <p:pic>
          <p:nvPicPr>
            <p:cNvPr id="7" name="Think-icon" descr="Think character icon">
              <a:extLst>
                <a:ext uri="{FF2B5EF4-FFF2-40B4-BE49-F238E27FC236}">
                  <a16:creationId xmlns:a16="http://schemas.microsoft.com/office/drawing/2014/main" id="{7B370856-03FB-D321-5F40-F1A662C1BA7B}"/>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15745" y="1155274"/>
              <a:ext cx="2116867" cy="2400110"/>
            </a:xfrm>
            <a:prstGeom prst="rect">
              <a:avLst/>
            </a:prstGeom>
          </p:spPr>
        </p:pic>
      </p:grpSp>
      <p:sp>
        <p:nvSpPr>
          <p:cNvPr id="18" name="Picture 9">
            <a:extLst>
              <a:ext uri="{FF2B5EF4-FFF2-40B4-BE49-F238E27FC236}">
                <a16:creationId xmlns:a16="http://schemas.microsoft.com/office/drawing/2014/main" id="{BC09CD77-1168-5E30-BE2C-75D63B5E952B}"/>
              </a:ext>
              <a:ext uri="{C183D7F6-B498-43B3-948B-1728B52AA6E4}">
                <adec:decorative xmlns:adec="http://schemas.microsoft.com/office/drawing/2017/decorative" val="1"/>
              </a:ext>
            </a:extLst>
          </p:cNvPr>
          <p:cNvSpPr/>
          <p:nvPr/>
        </p:nvSpPr>
        <p:spPr>
          <a:xfrm>
            <a:off x="3362229" y="1187763"/>
            <a:ext cx="7535256" cy="146158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chemeClr val="accent5">
              <a:lumMod val="20000"/>
              <a:lumOff val="80000"/>
            </a:schemeClr>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170BA94E-915C-F2D9-2F4A-78A031B79473}"/>
              </a:ext>
            </a:extLst>
          </p:cNvPr>
          <p:cNvSpPr txBox="1">
            <a:spLocks/>
          </p:cNvSpPr>
          <p:nvPr/>
        </p:nvSpPr>
        <p:spPr>
          <a:xfrm>
            <a:off x="3342192" y="1504781"/>
            <a:ext cx="7555293" cy="610359"/>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GB" sz="2400" b="1" dirty="0">
                <a:latin typeface="Arial" panose="020B0604020202020204" pitchFamily="34" charset="0"/>
                <a:cs typeface="Arial" panose="020B0604020202020204" pitchFamily="34" charset="0"/>
              </a:rPr>
              <a:t>How much progress was made by McIndoe</a:t>
            </a:r>
          </a:p>
          <a:p>
            <a:pPr algn="ctr">
              <a:spcBef>
                <a:spcPts val="0"/>
              </a:spcBef>
            </a:pPr>
            <a:r>
              <a:rPr lang="en-GB" sz="2400" b="1" dirty="0">
                <a:latin typeface="Arial" panose="020B0604020202020204" pitchFamily="34" charset="0"/>
                <a:cs typeface="Arial" panose="020B0604020202020204" pitchFamily="34" charset="0"/>
              </a:rPr>
              <a:t>during the Second World War?</a:t>
            </a:r>
          </a:p>
        </p:txBody>
      </p:sp>
      <p:sp>
        <p:nvSpPr>
          <p:cNvPr id="11" name="Arrow: Left-Right 10">
            <a:extLst>
              <a:ext uri="{FF2B5EF4-FFF2-40B4-BE49-F238E27FC236}">
                <a16:creationId xmlns:a16="http://schemas.microsoft.com/office/drawing/2014/main" id="{A25CC3B8-CB4F-6341-8527-C9CDDD9E930B}"/>
              </a:ext>
              <a:ext uri="{C183D7F6-B498-43B3-948B-1728B52AA6E4}">
                <adec:decorative xmlns:adec="http://schemas.microsoft.com/office/drawing/2017/decorative" val="1"/>
              </a:ext>
            </a:extLst>
          </p:cNvPr>
          <p:cNvSpPr/>
          <p:nvPr/>
        </p:nvSpPr>
        <p:spPr>
          <a:xfrm>
            <a:off x="1533031" y="4242384"/>
            <a:ext cx="8352928" cy="600067"/>
          </a:xfrm>
          <a:prstGeom prst="leftRightArrow">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Washi" descr="Washi tape">
            <a:extLst>
              <a:ext uri="{FF2B5EF4-FFF2-40B4-BE49-F238E27FC236}">
                <a16:creationId xmlns:a16="http://schemas.microsoft.com/office/drawing/2014/main" id="{62C0751C-55B5-6AC3-2F46-52C83FADC364}"/>
              </a:ext>
            </a:extLst>
          </p:cNvPr>
          <p:cNvGrpSpPr/>
          <p:nvPr/>
        </p:nvGrpSpPr>
        <p:grpSpPr>
          <a:xfrm rot="20263741">
            <a:off x="875342" y="4749585"/>
            <a:ext cx="2670825" cy="1002811"/>
            <a:chOff x="7291968" y="1187764"/>
            <a:chExt cx="1760422" cy="568858"/>
          </a:xfrm>
          <a:solidFill>
            <a:schemeClr val="bg2"/>
          </a:solidFill>
        </p:grpSpPr>
        <p:sp>
          <p:nvSpPr>
            <p:cNvPr id="13" name="Picture 9">
              <a:extLst>
                <a:ext uri="{FF2B5EF4-FFF2-40B4-BE49-F238E27FC236}">
                  <a16:creationId xmlns:a16="http://schemas.microsoft.com/office/drawing/2014/main" id="{9446F452-5FFD-6EC6-AE9D-AACF4F4981A8}"/>
                </a:ext>
                <a:ext uri="{C183D7F6-B498-43B3-948B-1728B52AA6E4}">
                  <adec:decorative xmlns:adec="http://schemas.microsoft.com/office/drawing/2017/decorative" val="1"/>
                </a:ext>
              </a:extLst>
            </p:cNvPr>
            <p:cNvSpPr/>
            <p:nvPr/>
          </p:nvSpPr>
          <p:spPr>
            <a:xfrm>
              <a:off x="7291968" y="1187764"/>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grpFill/>
            <a:ln w="6793" cap="flat">
              <a:noFill/>
              <a:prstDash val="solid"/>
              <a:miter/>
            </a:ln>
          </p:spPr>
          <p:txBody>
            <a:bodyPr rtlCol="0" anchor="ctr"/>
            <a:lstStyle/>
            <a:p>
              <a:endParaRPr lang="en-US"/>
            </a:p>
          </p:txBody>
        </p:sp>
        <p:sp>
          <p:nvSpPr>
            <p:cNvPr id="14" name="Text Placeholder">
              <a:extLst>
                <a:ext uri="{FF2B5EF4-FFF2-40B4-BE49-F238E27FC236}">
                  <a16:creationId xmlns:a16="http://schemas.microsoft.com/office/drawing/2014/main" id="{06107643-ADF7-EB3E-B4ED-CA85C22D8530}"/>
                </a:ext>
              </a:extLst>
            </p:cNvPr>
            <p:cNvSpPr txBox="1">
              <a:spLocks/>
            </p:cNvSpPr>
            <p:nvPr/>
          </p:nvSpPr>
          <p:spPr>
            <a:xfrm>
              <a:off x="7424971" y="1255976"/>
              <a:ext cx="1544608" cy="404517"/>
            </a:xfrm>
            <a:prstGeom prst="rect">
              <a:avLst/>
            </a:prstGeom>
            <a:grp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latin typeface="Arial" panose="020B0604020202020204" pitchFamily="34" charset="0"/>
                  <a:cs typeface="Arial" panose="020B0604020202020204" pitchFamily="34" charset="0"/>
                </a:rPr>
                <a:t>There was actually little progress</a:t>
              </a:r>
            </a:p>
          </p:txBody>
        </p:sp>
      </p:grpSp>
      <p:grpSp>
        <p:nvGrpSpPr>
          <p:cNvPr id="15" name="Washi" descr="Washi tape">
            <a:extLst>
              <a:ext uri="{FF2B5EF4-FFF2-40B4-BE49-F238E27FC236}">
                <a16:creationId xmlns:a16="http://schemas.microsoft.com/office/drawing/2014/main" id="{243BFEA3-1839-D32D-6A6D-30A21D1D8F45}"/>
              </a:ext>
            </a:extLst>
          </p:cNvPr>
          <p:cNvGrpSpPr/>
          <p:nvPr/>
        </p:nvGrpSpPr>
        <p:grpSpPr>
          <a:xfrm rot="19996748">
            <a:off x="8132866" y="3266957"/>
            <a:ext cx="2677597" cy="986280"/>
            <a:chOff x="7291968" y="1187764"/>
            <a:chExt cx="1760422" cy="568858"/>
          </a:xfrm>
          <a:solidFill>
            <a:srgbClr val="C00000"/>
          </a:solidFill>
        </p:grpSpPr>
        <p:sp>
          <p:nvSpPr>
            <p:cNvPr id="16" name="Picture 9">
              <a:extLst>
                <a:ext uri="{FF2B5EF4-FFF2-40B4-BE49-F238E27FC236}">
                  <a16:creationId xmlns:a16="http://schemas.microsoft.com/office/drawing/2014/main" id="{2CA87ACF-3981-39F0-769D-E40AD0EE7184}"/>
                </a:ext>
                <a:ext uri="{C183D7F6-B498-43B3-948B-1728B52AA6E4}">
                  <adec:decorative xmlns:adec="http://schemas.microsoft.com/office/drawing/2017/decorative" val="1"/>
                </a:ext>
              </a:extLst>
            </p:cNvPr>
            <p:cNvSpPr/>
            <p:nvPr/>
          </p:nvSpPr>
          <p:spPr>
            <a:xfrm>
              <a:off x="7291968" y="1187764"/>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grpFill/>
            <a:ln w="6793" cap="flat">
              <a:noFill/>
              <a:prstDash val="solid"/>
              <a:miter/>
            </a:ln>
          </p:spPr>
          <p:txBody>
            <a:bodyPr rtlCol="0" anchor="ctr"/>
            <a:lstStyle/>
            <a:p>
              <a:endParaRPr lang="en-US"/>
            </a:p>
          </p:txBody>
        </p:sp>
        <p:sp>
          <p:nvSpPr>
            <p:cNvPr id="17" name="Text Placeholder">
              <a:extLst>
                <a:ext uri="{FF2B5EF4-FFF2-40B4-BE49-F238E27FC236}">
                  <a16:creationId xmlns:a16="http://schemas.microsoft.com/office/drawing/2014/main" id="{CFA5DDDD-55D7-E45A-7A4E-3283ACE435EE}"/>
                </a:ext>
              </a:extLst>
            </p:cNvPr>
            <p:cNvSpPr txBox="1">
              <a:spLocks/>
            </p:cNvSpPr>
            <p:nvPr/>
          </p:nvSpPr>
          <p:spPr>
            <a:xfrm>
              <a:off x="7398555" y="1307333"/>
              <a:ext cx="1457889" cy="293377"/>
            </a:xfrm>
            <a:prstGeom prst="rect">
              <a:avLst/>
            </a:prstGeom>
            <a:grp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chemeClr val="bg1"/>
                  </a:solidFill>
                  <a:latin typeface="Arial" panose="020B0604020202020204" pitchFamily="34" charset="0"/>
                  <a:cs typeface="Arial" panose="020B0604020202020204" pitchFamily="34" charset="0"/>
                </a:rPr>
                <a:t>There was huge progress.</a:t>
              </a:r>
            </a:p>
          </p:txBody>
        </p:sp>
      </p:grpSp>
    </p:spTree>
    <p:extLst>
      <p:ext uri="{BB962C8B-B14F-4D97-AF65-F5344CB8AC3E}">
        <p14:creationId xmlns:p14="http://schemas.microsoft.com/office/powerpoint/2010/main" val="35790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12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6F643-03DF-49E6-5E82-198F28C95FCE}"/>
              </a:ext>
            </a:extLst>
          </p:cNvPr>
          <p:cNvSpPr>
            <a:spLocks noGrp="1"/>
          </p:cNvSpPr>
          <p:nvPr>
            <p:ph type="title"/>
          </p:nvPr>
        </p:nvSpPr>
        <p:spPr/>
        <p:txBody>
          <a:bodyPr/>
          <a:lstStyle/>
          <a:p>
            <a:r>
              <a:rPr lang="en-GB" dirty="0"/>
              <a:t>Read the lyrics</a:t>
            </a:r>
          </a:p>
        </p:txBody>
      </p:sp>
      <p:sp>
        <p:nvSpPr>
          <p:cNvPr id="3" name="Content Placeholder 2">
            <a:extLst>
              <a:ext uri="{FF2B5EF4-FFF2-40B4-BE49-F238E27FC236}">
                <a16:creationId xmlns:a16="http://schemas.microsoft.com/office/drawing/2014/main" id="{534516BF-B2DB-E17D-22F5-3E48221BCA42}"/>
              </a:ext>
            </a:extLst>
          </p:cNvPr>
          <p:cNvSpPr>
            <a:spLocks noGrp="1"/>
          </p:cNvSpPr>
          <p:nvPr>
            <p:ph idx="1"/>
          </p:nvPr>
        </p:nvSpPr>
        <p:spPr>
          <a:xfrm>
            <a:off x="3448594" y="391178"/>
            <a:ext cx="7905206" cy="6002128"/>
          </a:xfrm>
        </p:spPr>
        <p:txBody>
          <a:bodyPr/>
          <a:lstStyle/>
          <a:p>
            <a:r>
              <a:rPr lang="en-GB" sz="2800" b="1" dirty="0">
                <a:latin typeface="Arial" panose="020B0604020202020204" pitchFamily="34" charset="0"/>
                <a:cs typeface="Arial" panose="020B0604020202020204" pitchFamily="34" charset="0"/>
              </a:rPr>
              <a:t>Read the lyrics of this song – how might these people view McIndoe and the work he achieved during the Second World War?</a:t>
            </a:r>
          </a:p>
          <a:p>
            <a:endParaRPr lang="en-GB" dirty="0"/>
          </a:p>
        </p:txBody>
      </p:sp>
      <p:grpSp>
        <p:nvGrpSpPr>
          <p:cNvPr id="4" name="Research Character">
            <a:extLst>
              <a:ext uri="{FF2B5EF4-FFF2-40B4-BE49-F238E27FC236}">
                <a16:creationId xmlns:a16="http://schemas.microsoft.com/office/drawing/2014/main" id="{94256391-2EB0-2FDE-572B-77D08E62CAB1}"/>
              </a:ext>
              <a:ext uri="{C183D7F6-B498-43B3-948B-1728B52AA6E4}">
                <adec:decorative xmlns:adec="http://schemas.microsoft.com/office/drawing/2017/decorative" val="1"/>
              </a:ext>
            </a:extLst>
          </p:cNvPr>
          <p:cNvGrpSpPr/>
          <p:nvPr/>
        </p:nvGrpSpPr>
        <p:grpSpPr>
          <a:xfrm>
            <a:off x="364322" y="731520"/>
            <a:ext cx="2889756" cy="2981745"/>
            <a:chOff x="7823486" y="378506"/>
            <a:chExt cx="2889756" cy="2981745"/>
          </a:xfrm>
        </p:grpSpPr>
        <p:sp>
          <p:nvSpPr>
            <p:cNvPr id="5" name="Washi">
              <a:extLst>
                <a:ext uri="{FF2B5EF4-FFF2-40B4-BE49-F238E27FC236}">
                  <a16:creationId xmlns:a16="http://schemas.microsoft.com/office/drawing/2014/main" id="{A4730064-534B-C2A9-B631-BEFB5128A4F3}"/>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a:extLst>
                <a:ext uri="{FF2B5EF4-FFF2-40B4-BE49-F238E27FC236}">
                  <a16:creationId xmlns:a16="http://schemas.microsoft.com/office/drawing/2014/main" id="{70315346-4AB8-3633-AE72-89FAB68C6490}"/>
                </a:ext>
              </a:extLst>
            </p:cNvPr>
            <p:cNvSpPr txBox="1">
              <a:spLocks/>
            </p:cNvSpPr>
            <p:nvPr/>
          </p:nvSpPr>
          <p:spPr>
            <a:xfrm rot="21383919">
              <a:off x="7823486" y="564933"/>
              <a:ext cx="2568902" cy="414338"/>
            </a:xfrm>
            <a:prstGeom prst="rect">
              <a:avLst/>
            </a:prstGeom>
            <a:noFill/>
          </p:spPr>
          <p:txBody>
            <a:bodyPr anchor="ctr" anchorCtr="0">
              <a:normAutofit fontScale="4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Read</a:t>
              </a:r>
              <a:endParaRPr lang="en-GB" sz="5400" dirty="0">
                <a:solidFill>
                  <a:srgbClr val="3F3F3F"/>
                </a:solidFill>
                <a:effectLst/>
                <a:latin typeface="Helvetica" pitchFamily="2" charset="0"/>
              </a:endParaRPr>
            </a:p>
          </p:txBody>
        </p:sp>
        <p:pic>
          <p:nvPicPr>
            <p:cNvPr id="7" name="Icon" descr="Research character icon">
              <a:extLst>
                <a:ext uri="{FF2B5EF4-FFF2-40B4-BE49-F238E27FC236}">
                  <a16:creationId xmlns:a16="http://schemas.microsoft.com/office/drawing/2014/main" id="{6993AAA1-B537-F919-509A-9E9712384212}"/>
                </a:ext>
              </a:extLst>
            </p:cNvPr>
            <p:cNvPicPr>
              <a:picLocks noChangeAspect="1"/>
            </p:cNvPicPr>
            <p:nvPr/>
          </p:nvPicPr>
          <p:blipFill>
            <a:blip r:embed="rId4"/>
            <a:stretch>
              <a:fillRect/>
            </a:stretch>
          </p:blipFill>
          <p:spPr>
            <a:xfrm>
              <a:off x="7972927" y="876582"/>
              <a:ext cx="2740315" cy="2483669"/>
            </a:xfrm>
            <a:prstGeom prst="rect">
              <a:avLst/>
            </a:prstGeom>
          </p:spPr>
        </p:pic>
      </p:grpSp>
      <p:pic>
        <p:nvPicPr>
          <p:cNvPr id="8" name="Picture 7">
            <a:extLst>
              <a:ext uri="{FF2B5EF4-FFF2-40B4-BE49-F238E27FC236}">
                <a16:creationId xmlns:a16="http://schemas.microsoft.com/office/drawing/2014/main" id="{0058CEF6-9D5D-8FF7-8951-484B6D89CC0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558937" y="1879660"/>
            <a:ext cx="6255817" cy="4468613"/>
          </a:xfrm>
          <a:prstGeom prst="rect">
            <a:avLst/>
          </a:prstGeom>
        </p:spPr>
      </p:pic>
      <p:sp>
        <p:nvSpPr>
          <p:cNvPr id="9" name="TextBox 8">
            <a:extLst>
              <a:ext uri="{FF2B5EF4-FFF2-40B4-BE49-F238E27FC236}">
                <a16:creationId xmlns:a16="http://schemas.microsoft.com/office/drawing/2014/main" id="{28DABB47-9F2F-BAE5-BA96-5499DF633137}"/>
              </a:ext>
            </a:extLst>
          </p:cNvPr>
          <p:cNvSpPr txBox="1"/>
          <p:nvPr/>
        </p:nvSpPr>
        <p:spPr>
          <a:xfrm>
            <a:off x="4796381" y="2344727"/>
            <a:ext cx="5823857" cy="3816429"/>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We are McIndoe's army,</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We are his Guinea Pigs.</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With dermatomes and pedicles,</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Glass eyes, false teeth and wigs.</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And when we get our discharge</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We'll shout with all our might:</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a:t>
            </a:r>
            <a:r>
              <a:rPr lang="en-GB" sz="2800" i="1" dirty="0">
                <a:latin typeface="Arial" panose="020B0604020202020204" pitchFamily="34" charset="0"/>
                <a:cs typeface="Arial" panose="020B0604020202020204" pitchFamily="34" charset="0"/>
              </a:rPr>
              <a:t>Per ardua ad astra</a:t>
            </a:r>
            <a:r>
              <a:rPr lang="en-GB" sz="2800" dirty="0">
                <a:latin typeface="Arial" panose="020B0604020202020204" pitchFamily="34" charset="0"/>
                <a:cs typeface="Arial" panose="020B0604020202020204" pitchFamily="34" charset="0"/>
              </a:rPr>
              <a:t>"</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We'd rather drink than fight.</a:t>
            </a:r>
          </a:p>
          <a:p>
            <a:endParaRPr lang="en-GB" dirty="0"/>
          </a:p>
        </p:txBody>
      </p:sp>
    </p:spTree>
    <p:extLst>
      <p:ext uri="{BB962C8B-B14F-4D97-AF65-F5344CB8AC3E}">
        <p14:creationId xmlns:p14="http://schemas.microsoft.com/office/powerpoint/2010/main" val="258252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721E1-CBA8-CCBE-CE83-A3438D4461DD}"/>
              </a:ext>
            </a:extLst>
          </p:cNvPr>
          <p:cNvSpPr>
            <a:spLocks noGrp="1"/>
          </p:cNvSpPr>
          <p:nvPr>
            <p:ph type="title"/>
          </p:nvPr>
        </p:nvSpPr>
        <p:spPr/>
        <p:txBody>
          <a:bodyPr/>
          <a:lstStyle/>
          <a:p>
            <a:r>
              <a:rPr lang="en-GB" dirty="0"/>
              <a:t>Teacher’s notes</a:t>
            </a:r>
          </a:p>
        </p:txBody>
      </p:sp>
      <p:sp>
        <p:nvSpPr>
          <p:cNvPr id="3" name="Content Placeholder 2">
            <a:extLst>
              <a:ext uri="{FF2B5EF4-FFF2-40B4-BE49-F238E27FC236}">
                <a16:creationId xmlns:a16="http://schemas.microsoft.com/office/drawing/2014/main" id="{6D65B792-773C-18FB-78BA-4E3F305176F3}"/>
              </a:ext>
            </a:extLst>
          </p:cNvPr>
          <p:cNvSpPr>
            <a:spLocks noGrp="1"/>
          </p:cNvSpPr>
          <p:nvPr>
            <p:ph idx="1"/>
          </p:nvPr>
        </p:nvSpPr>
        <p:spPr/>
        <p:txBody>
          <a:bodyPr/>
          <a:lstStyle/>
          <a:p>
            <a:r>
              <a:rPr lang="en-GB" sz="2000" u="sng" dirty="0">
                <a:latin typeface="Arial" panose="020B0604020202020204" pitchFamily="34" charset="0"/>
              </a:rPr>
              <a:t>Possible adaptations to the lesson:</a:t>
            </a:r>
            <a:endParaRPr lang="en-GB" sz="2000" dirty="0">
              <a:latin typeface="Arial" panose="020B0604020202020204" pitchFamily="34" charset="0"/>
            </a:endParaRPr>
          </a:p>
          <a:p>
            <a:pPr>
              <a:spcAft>
                <a:spcPts val="1200"/>
              </a:spcAft>
            </a:pPr>
            <a:r>
              <a:rPr lang="en-GB" sz="2000" dirty="0">
                <a:latin typeface="Arial" panose="020B0604020202020204" pitchFamily="34" charset="0"/>
              </a:rPr>
              <a:t>If students have not studied Gillies or the development of plastic surgery, it is still possible to use this lesson with amendments.</a:t>
            </a:r>
          </a:p>
          <a:p>
            <a:pPr>
              <a:spcAft>
                <a:spcPts val="1200"/>
              </a:spcAft>
            </a:pPr>
            <a:r>
              <a:rPr lang="en-GB" sz="2000" dirty="0">
                <a:latin typeface="Arial" panose="020B0604020202020204" pitchFamily="34" charset="0"/>
              </a:rPr>
              <a:t>Advised amendments:  instead of the true or false quiz, students to acquire knowledge on Gillies.  This could be through a simple fact-finding mission, short video clip or even set the research for homework to use in class.  See below for a link to further information on Gillies.  Most textbooks should also cover his work and the requirements of knowledge for the GCSE.</a:t>
            </a:r>
          </a:p>
          <a:p>
            <a:pPr>
              <a:spcAft>
                <a:spcPts val="1200"/>
              </a:spcAft>
            </a:pPr>
            <a:r>
              <a:rPr lang="en-GB" sz="2000" dirty="0">
                <a:latin typeface="Arial" panose="020B0604020202020204" pitchFamily="34" charset="0"/>
              </a:rPr>
              <a:t>You could amend the lesson enquiry to “Who made the most progress in plastic surgery: Gillies or McIndoe” and amend the progress task on slide 25 to a class vote or written explanation.</a:t>
            </a:r>
          </a:p>
          <a:p>
            <a:r>
              <a:rPr lang="en-GB" sz="2000" u="sng" dirty="0">
                <a:latin typeface="Arial" panose="020B0604020202020204" pitchFamily="34" charset="0"/>
              </a:rPr>
              <a:t>Information on Gillies</a:t>
            </a:r>
          </a:p>
          <a:p>
            <a:r>
              <a:rPr lang="en-GB" sz="2000" dirty="0">
                <a:latin typeface="Arial" panose="020B0604020202020204" pitchFamily="34" charset="0"/>
              </a:rPr>
              <a:t>The BBC Teach series has a great section on plastic surgery which includes a clip about Gillies.  It can be accessed here: </a:t>
            </a:r>
            <a:r>
              <a:rPr lang="en-GB" sz="2000" dirty="0">
                <a:latin typeface="Arial" panose="020B0604020202020204" pitchFamily="34" charset="0"/>
                <a:hlinkClick r:id="rId3"/>
              </a:rPr>
              <a:t>https://www.bbc.co.uk/teach/class-clips-video/articles/zmfvd6f</a:t>
            </a:r>
            <a:r>
              <a:rPr lang="en-GB" sz="2000" dirty="0">
                <a:latin typeface="Arial" panose="020B0604020202020204" pitchFamily="34" charset="0"/>
              </a:rPr>
              <a:t> </a:t>
            </a:r>
            <a:endParaRPr lang="en-GB" dirty="0"/>
          </a:p>
        </p:txBody>
      </p:sp>
    </p:spTree>
    <p:extLst>
      <p:ext uri="{BB962C8B-B14F-4D97-AF65-F5344CB8AC3E}">
        <p14:creationId xmlns:p14="http://schemas.microsoft.com/office/powerpoint/2010/main" val="2920717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721E1-CBA8-CCBE-CE83-A3438D4461DD}"/>
              </a:ext>
            </a:extLst>
          </p:cNvPr>
          <p:cNvSpPr>
            <a:spLocks noGrp="1"/>
          </p:cNvSpPr>
          <p:nvPr>
            <p:ph type="title"/>
          </p:nvPr>
        </p:nvSpPr>
        <p:spPr/>
        <p:txBody>
          <a:bodyPr/>
          <a:lstStyle/>
          <a:p>
            <a:r>
              <a:rPr lang="en-GB" dirty="0"/>
              <a:t>Teacher’s notes </a:t>
            </a:r>
            <a:r>
              <a:rPr lang="en-GB" dirty="0">
                <a:solidFill>
                  <a:schemeClr val="bg1"/>
                </a:solidFill>
              </a:rPr>
              <a:t>2</a:t>
            </a:r>
          </a:p>
        </p:txBody>
      </p:sp>
      <p:sp>
        <p:nvSpPr>
          <p:cNvPr id="3" name="Content Placeholder 2">
            <a:extLst>
              <a:ext uri="{FF2B5EF4-FFF2-40B4-BE49-F238E27FC236}">
                <a16:creationId xmlns:a16="http://schemas.microsoft.com/office/drawing/2014/main" id="{6D65B792-773C-18FB-78BA-4E3F305176F3}"/>
              </a:ext>
            </a:extLst>
          </p:cNvPr>
          <p:cNvSpPr>
            <a:spLocks noGrp="1"/>
          </p:cNvSpPr>
          <p:nvPr>
            <p:ph idx="1"/>
          </p:nvPr>
        </p:nvSpPr>
        <p:spPr/>
        <p:txBody>
          <a:bodyPr/>
          <a:lstStyle/>
          <a:p>
            <a:r>
              <a:rPr lang="en-GB" sz="2000" u="sng" dirty="0">
                <a:latin typeface="Arial" panose="020B0604020202020204" pitchFamily="34" charset="0"/>
              </a:rPr>
              <a:t>Possible adaptations to the lesson:</a:t>
            </a:r>
            <a:endParaRPr lang="en-GB" sz="2000" dirty="0">
              <a:latin typeface="Arial" panose="020B0604020202020204" pitchFamily="34" charset="0"/>
            </a:endParaRPr>
          </a:p>
          <a:p>
            <a:pPr>
              <a:spcAft>
                <a:spcPts val="1200"/>
              </a:spcAft>
            </a:pPr>
            <a:r>
              <a:rPr lang="en-GB" sz="2000" dirty="0">
                <a:latin typeface="Arial" panose="020B0604020202020204" pitchFamily="34" charset="0"/>
              </a:rPr>
              <a:t>Final task on slide 26</a:t>
            </a:r>
          </a:p>
          <a:p>
            <a:r>
              <a:rPr lang="en-GB" sz="2000" dirty="0">
                <a:latin typeface="Arial" panose="020B0604020202020204" pitchFamily="34" charset="0"/>
              </a:rPr>
              <a:t>Students could write this up formally to explain their opinion.  Alternatively, they could write another verse to the song to explain the progress made between the wars.  They could write the song or write an explanation from a different perspective, for example, what might Gillies say about McIndoe and his work?  This way you could really get students to develop their ideas about progress and apply the evidence and knowledge they have gained from the lesson.</a:t>
            </a:r>
          </a:p>
          <a:p>
            <a:endParaRPr lang="en-GB" dirty="0"/>
          </a:p>
        </p:txBody>
      </p:sp>
    </p:spTree>
    <p:extLst>
      <p:ext uri="{BB962C8B-B14F-4D97-AF65-F5344CB8AC3E}">
        <p14:creationId xmlns:p14="http://schemas.microsoft.com/office/powerpoint/2010/main" val="2150799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2EFA7-1BB4-560A-982C-D7973383C48B}"/>
              </a:ext>
            </a:extLst>
          </p:cNvPr>
          <p:cNvSpPr>
            <a:spLocks noGrp="1"/>
          </p:cNvSpPr>
          <p:nvPr>
            <p:ph type="title"/>
          </p:nvPr>
        </p:nvSpPr>
        <p:spPr>
          <a:xfrm>
            <a:off x="357186" y="524575"/>
            <a:ext cx="10996613" cy="1023937"/>
          </a:xfrm>
        </p:spPr>
        <p:txBody>
          <a:bodyPr>
            <a:normAutofit fontScale="90000"/>
          </a:bodyPr>
          <a:lstStyle/>
          <a:p>
            <a:r>
              <a:rPr lang="en-GB" sz="3200" b="1" dirty="0">
                <a:latin typeface="Arial" panose="020B0604020202020204" pitchFamily="34" charset="0"/>
              </a:rPr>
              <a:t>How did the Second World War develop and change plastic surgery? </a:t>
            </a:r>
            <a:r>
              <a:rPr lang="en-GB" sz="3200" b="1" dirty="0">
                <a:solidFill>
                  <a:schemeClr val="bg1"/>
                </a:solidFill>
                <a:latin typeface="Arial" panose="020B0604020202020204" pitchFamily="34" charset="0"/>
              </a:rPr>
              <a:t>12</a:t>
            </a:r>
            <a:br>
              <a:rPr lang="en-GB" sz="3200" b="1" u="sng" dirty="0">
                <a:latin typeface="Arial" panose="020B0604020202020204" pitchFamily="34" charset="0"/>
              </a:rPr>
            </a:br>
            <a:endParaRPr lang="en-GB" dirty="0"/>
          </a:p>
        </p:txBody>
      </p:sp>
      <p:sp>
        <p:nvSpPr>
          <p:cNvPr id="3" name="Text Placeholder 2">
            <a:extLst>
              <a:ext uri="{FF2B5EF4-FFF2-40B4-BE49-F238E27FC236}">
                <a16:creationId xmlns:a16="http://schemas.microsoft.com/office/drawing/2014/main" id="{5F5E6B08-AC83-E7CF-7F85-6B9CA506BA19}"/>
              </a:ext>
            </a:extLst>
          </p:cNvPr>
          <p:cNvSpPr>
            <a:spLocks noGrp="1"/>
          </p:cNvSpPr>
          <p:nvPr>
            <p:ph type="body" sz="quarter" idx="10"/>
          </p:nvPr>
        </p:nvSpPr>
        <p:spPr/>
        <p:txBody>
          <a:bodyPr/>
          <a:lstStyle/>
          <a:p>
            <a:r>
              <a:rPr lang="en-GB" dirty="0"/>
              <a:t>Key Stage 4: History</a:t>
            </a:r>
          </a:p>
        </p:txBody>
      </p:sp>
      <p:sp>
        <p:nvSpPr>
          <p:cNvPr id="4" name="Content Placeholder 3">
            <a:extLst>
              <a:ext uri="{FF2B5EF4-FFF2-40B4-BE49-F238E27FC236}">
                <a16:creationId xmlns:a16="http://schemas.microsoft.com/office/drawing/2014/main" id="{CAC8DC9C-29F2-F3A2-5E02-CE63C986BA0E}"/>
              </a:ext>
            </a:extLst>
          </p:cNvPr>
          <p:cNvSpPr>
            <a:spLocks noGrp="1"/>
          </p:cNvSpPr>
          <p:nvPr>
            <p:ph idx="1"/>
          </p:nvPr>
        </p:nvSpPr>
        <p:spPr>
          <a:xfrm>
            <a:off x="357186" y="2505694"/>
            <a:ext cx="10996613" cy="3315762"/>
          </a:xfrm>
        </p:spPr>
        <p:txBody>
          <a:bodyPr/>
          <a:lstStyle/>
          <a:p>
            <a:pPr marL="285750" indent="-285750">
              <a:buFont typeface="Arial" panose="020B0604020202020204" pitchFamily="34" charset="0"/>
              <a:buChar char="•"/>
            </a:pPr>
            <a:r>
              <a:rPr lang="en-GB" sz="2000" dirty="0">
                <a:latin typeface="Arial" panose="020B0604020202020204" pitchFamily="34" charset="0"/>
              </a:rPr>
              <a:t>Students will be able to analyse images in order to compare and contrast with their understanding of plastic surgery developments from the First World War.</a:t>
            </a:r>
          </a:p>
          <a:p>
            <a:pPr marL="285750" indent="-285750">
              <a:buFont typeface="Arial" panose="020B0604020202020204" pitchFamily="34" charset="0"/>
              <a:buChar char="•"/>
            </a:pPr>
            <a:r>
              <a:rPr lang="en-GB" sz="2000" dirty="0">
                <a:latin typeface="Arial" panose="020B0604020202020204" pitchFamily="34" charset="0"/>
              </a:rPr>
              <a:t>To compare the process, techniques and advancements made by Gillies and McIndoe</a:t>
            </a:r>
          </a:p>
          <a:p>
            <a:pPr marL="285750" indent="-285750">
              <a:buFont typeface="Arial" panose="020B0604020202020204" pitchFamily="34" charset="0"/>
              <a:buChar char="•"/>
            </a:pPr>
            <a:r>
              <a:rPr lang="en-GB" sz="2000" dirty="0">
                <a:latin typeface="Arial" panose="020B0604020202020204" pitchFamily="34" charset="0"/>
              </a:rPr>
              <a:t>To evaluate the progress made by McIndoe in plastic surgery.</a:t>
            </a:r>
          </a:p>
          <a:p>
            <a:pPr marL="342900" indent="-342900">
              <a:buFont typeface="Arial" pitchFamily="34" charset="0"/>
              <a:buChar char="•"/>
            </a:pPr>
            <a:endParaRPr lang="en-GB" sz="2000" dirty="0">
              <a:solidFill>
                <a:srgbClr val="000000"/>
              </a:solidFill>
              <a:latin typeface="Arial" panose="020B0604020202020204" pitchFamily="34" charset="0"/>
            </a:endParaRPr>
          </a:p>
          <a:p>
            <a:r>
              <a:rPr lang="en-GB" sz="2000" dirty="0">
                <a:solidFill>
                  <a:srgbClr val="000000"/>
                </a:solidFill>
                <a:latin typeface="Arial" panose="020B0604020202020204" pitchFamily="34" charset="0"/>
              </a:rPr>
              <a:t>Relates to: Edexcel Medicine Through Time and AQA Health and the People.</a:t>
            </a:r>
          </a:p>
          <a:p>
            <a:endParaRPr lang="en-GB" sz="2000" dirty="0">
              <a:solidFill>
                <a:srgbClr val="000000"/>
              </a:solidFill>
              <a:latin typeface="Arial" panose="020B0604020202020204" pitchFamily="34" charset="0"/>
            </a:endParaRPr>
          </a:p>
          <a:p>
            <a:endParaRPr lang="en-GB" dirty="0"/>
          </a:p>
        </p:txBody>
      </p:sp>
      <p:grpSp>
        <p:nvGrpSpPr>
          <p:cNvPr id="5" name="Post-It" descr="Post-it note to highlight text">
            <a:extLst>
              <a:ext uri="{FF2B5EF4-FFF2-40B4-BE49-F238E27FC236}">
                <a16:creationId xmlns:a16="http://schemas.microsoft.com/office/drawing/2014/main" id="{68813612-CC2D-0791-ED28-98995DFEEDD4}"/>
              </a:ext>
            </a:extLst>
          </p:cNvPr>
          <p:cNvGrpSpPr/>
          <p:nvPr/>
        </p:nvGrpSpPr>
        <p:grpSpPr>
          <a:xfrm>
            <a:off x="2733040" y="1851025"/>
            <a:ext cx="5868192" cy="3401687"/>
            <a:chOff x="3803610" y="3083889"/>
            <a:chExt cx="3683000" cy="3401687"/>
          </a:xfrm>
        </p:grpSpPr>
        <p:sp>
          <p:nvSpPr>
            <p:cNvPr id="6" name="Decorative-Paper" descr="Paper post-it">
              <a:extLst>
                <a:ext uri="{FF2B5EF4-FFF2-40B4-BE49-F238E27FC236}">
                  <a16:creationId xmlns:a16="http://schemas.microsoft.com/office/drawing/2014/main" id="{ECE2548B-AFFA-A2C5-1364-0997D35A1A2D}"/>
                </a:ext>
              </a:extLst>
            </p:cNvPr>
            <p:cNvSpPr txBox="1">
              <a:spLocks/>
            </p:cNvSpPr>
            <p:nvPr/>
          </p:nvSpPr>
          <p:spPr>
            <a:xfrm>
              <a:off x="3803610" y="3494726"/>
              <a:ext cx="3683000" cy="2990850"/>
            </a:xfrm>
            <a:prstGeom prst="rect">
              <a:avLst/>
            </a:prstGeom>
            <a:blipFill>
              <a:blip r:embed="rId3"/>
              <a:stretch>
                <a:fillRect l="-412" r="-412"/>
              </a:stretch>
            </a:blipFill>
          </p:spPr>
          <p:txBody>
            <a:bodyPr lIns="180000" tIns="180000" rIns="180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7" name="Main-Text" descr="Post-it note to highlight text">
              <a:extLst>
                <a:ext uri="{FF2B5EF4-FFF2-40B4-BE49-F238E27FC236}">
                  <a16:creationId xmlns:a16="http://schemas.microsoft.com/office/drawing/2014/main" id="{00AC3B81-DA7E-208F-40C3-247334DD0EED}"/>
                </a:ext>
              </a:extLst>
            </p:cNvPr>
            <p:cNvSpPr txBox="1"/>
            <p:nvPr/>
          </p:nvSpPr>
          <p:spPr>
            <a:xfrm>
              <a:off x="3992707" y="3907895"/>
              <a:ext cx="3201195" cy="2031325"/>
            </a:xfrm>
            <a:prstGeom prst="rect">
              <a:avLst/>
            </a:prstGeom>
            <a:noFill/>
          </p:spPr>
          <p:txBody>
            <a:bodyPr wrap="square" rtlCol="0">
              <a:spAutoFit/>
            </a:bodyPr>
            <a:lstStyle/>
            <a:p>
              <a:pPr algn="ctr"/>
              <a:r>
                <a:rPr lang="en-GB" b="1" dirty="0"/>
                <a:t>Content Warning</a:t>
              </a:r>
            </a:p>
            <a:p>
              <a:endParaRPr lang="en-GB" dirty="0"/>
            </a:p>
            <a:p>
              <a:r>
                <a:rPr lang="en-GB" dirty="0"/>
                <a:t>This presentation contains graphic images of medical conditions. It also shows the original captions used for images, some of which might now be considered to include inappropriate terminology for medical conditions.</a:t>
              </a:r>
            </a:p>
          </p:txBody>
        </p:sp>
        <p:pic>
          <p:nvPicPr>
            <p:cNvPr id="8" name="HE-washi">
              <a:extLst>
                <a:ext uri="{FF2B5EF4-FFF2-40B4-BE49-F238E27FC236}">
                  <a16:creationId xmlns:a16="http://schemas.microsoft.com/office/drawing/2014/main" id="{116E9FD7-7D1B-9CBB-8D65-CEE279B238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62746" y="3083889"/>
              <a:ext cx="1164728" cy="821673"/>
            </a:xfrm>
            <a:prstGeom prst="rect">
              <a:avLst/>
            </a:prstGeom>
          </p:spPr>
        </p:pic>
      </p:grpSp>
    </p:spTree>
    <p:extLst>
      <p:ext uri="{BB962C8B-B14F-4D97-AF65-F5344CB8AC3E}">
        <p14:creationId xmlns:p14="http://schemas.microsoft.com/office/powerpoint/2010/main" val="2685374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997D0D-9988-498A-8D32-CAFF5AC0B5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77826" y="565830"/>
            <a:ext cx="9636347" cy="5896462"/>
          </a:xfrm>
          <a:prstGeom prst="rect">
            <a:avLst/>
          </a:prstGeom>
        </p:spPr>
      </p:pic>
      <p:sp>
        <p:nvSpPr>
          <p:cNvPr id="2" name="Title 1">
            <a:extLst>
              <a:ext uri="{FF2B5EF4-FFF2-40B4-BE49-F238E27FC236}">
                <a16:creationId xmlns:a16="http://schemas.microsoft.com/office/drawing/2014/main" id="{40687A83-8913-49E6-A715-95A016FBF067}"/>
              </a:ext>
            </a:extLst>
          </p:cNvPr>
          <p:cNvSpPr>
            <a:spLocks noGrp="1"/>
          </p:cNvSpPr>
          <p:nvPr>
            <p:ph type="title"/>
          </p:nvPr>
        </p:nvSpPr>
        <p:spPr/>
        <p:txBody>
          <a:bodyPr/>
          <a:lstStyle/>
          <a:p>
            <a:r>
              <a:rPr lang="en-GB"/>
              <a:t>More resources</a:t>
            </a:r>
          </a:p>
        </p:txBody>
      </p:sp>
      <p:sp>
        <p:nvSpPr>
          <p:cNvPr id="18" name="TextBox 17">
            <a:extLst>
              <a:ext uri="{FF2B5EF4-FFF2-40B4-BE49-F238E27FC236}">
                <a16:creationId xmlns:a16="http://schemas.microsoft.com/office/drawing/2014/main" id="{90CF117D-5386-4B3F-8C25-BEFC6FF36C12}"/>
              </a:ext>
            </a:extLst>
          </p:cNvPr>
          <p:cNvSpPr txBox="1"/>
          <p:nvPr/>
        </p:nvSpPr>
        <p:spPr>
          <a:xfrm>
            <a:off x="3051544" y="1382233"/>
            <a:ext cx="6253670" cy="461665"/>
          </a:xfrm>
          <a:prstGeom prst="rect">
            <a:avLst/>
          </a:prstGeom>
          <a:noFill/>
        </p:spPr>
        <p:txBody>
          <a:bodyPr wrap="square" rtlCol="0">
            <a:spAutoFit/>
          </a:bodyPr>
          <a:lstStyle/>
          <a:p>
            <a:pPr algn="ctr"/>
            <a:r>
              <a:rPr lang="en-GB" sz="2400"/>
              <a:t>MORE RESOURSCES AT</a:t>
            </a:r>
          </a:p>
        </p:txBody>
      </p:sp>
      <p:sp>
        <p:nvSpPr>
          <p:cNvPr id="15" name="TextBox 14">
            <a:extLst>
              <a:ext uri="{FF2B5EF4-FFF2-40B4-BE49-F238E27FC236}">
                <a16:creationId xmlns:a16="http://schemas.microsoft.com/office/drawing/2014/main" id="{7E786403-4259-401C-B5EB-BBB01A8E16A0}"/>
              </a:ext>
            </a:extLst>
          </p:cNvPr>
          <p:cNvSpPr txBox="1"/>
          <p:nvPr/>
        </p:nvSpPr>
        <p:spPr>
          <a:xfrm>
            <a:off x="3314995" y="3210991"/>
            <a:ext cx="6118718" cy="436017"/>
          </a:xfrm>
          <a:prstGeom prst="rect">
            <a:avLst/>
          </a:prstGeom>
        </p:spPr>
        <p:txBody>
          <a:bodyPr wrap="square" lIns="0" tIns="0" rIns="0" bIns="0" rtlCol="0" anchor="t">
            <a:spAutoFit/>
          </a:bodyPr>
          <a:lstStyle/>
          <a:p>
            <a:pPr algn="ctr">
              <a:lnSpc>
                <a:spcPts val="3359"/>
              </a:lnSpc>
            </a:pPr>
            <a:r>
              <a:rPr lang="en-US" sz="3200" baseline="0" dirty="0">
                <a:solidFill>
                  <a:schemeClr val="bg1">
                    <a:lumMod val="50000"/>
                  </a:schemeClr>
                </a:solidFill>
                <a:latin typeface="Arial" panose="020B0604020202020204" pitchFamily="34" charset="0"/>
                <a:cs typeface="Arial" panose="020B0604020202020204" pitchFamily="34" charset="0"/>
                <a:hlinkClick r:id="rId4"/>
              </a:rPr>
              <a:t>HistoricEngland.org.uk/Education</a:t>
            </a:r>
            <a:endParaRPr lang="en-US" sz="3200" baseline="0" dirty="0">
              <a:solidFill>
                <a:schemeClr val="bg1">
                  <a:lumMod val="50000"/>
                </a:schemeClr>
              </a:solidFill>
              <a:latin typeface="Arial" panose="020B0604020202020204" pitchFamily="34" charset="0"/>
              <a:cs typeface="Arial" panose="020B0604020202020204" pitchFamily="34" charset="0"/>
            </a:endParaRPr>
          </a:p>
        </p:txBody>
      </p:sp>
      <p:pic>
        <p:nvPicPr>
          <p:cNvPr id="16" name="Picture 7" descr="Historic England logo">
            <a:extLst>
              <a:ext uri="{FF2B5EF4-FFF2-40B4-BE49-F238E27FC236}">
                <a16:creationId xmlns:a16="http://schemas.microsoft.com/office/drawing/2014/main" id="{1ED56333-3D6D-402E-AC99-95FEF75BA2F2}"/>
              </a:ext>
            </a:extLst>
          </p:cNvPr>
          <p:cNvPicPr>
            <a:picLocks noChangeAspect="1"/>
          </p:cNvPicPr>
          <p:nvPr/>
        </p:nvPicPr>
        <p:blipFill>
          <a:blip r:embed="rId5"/>
          <a:srcRect/>
          <a:stretch>
            <a:fillRect/>
          </a:stretch>
        </p:blipFill>
        <p:spPr>
          <a:xfrm>
            <a:off x="4120545" y="4515907"/>
            <a:ext cx="3950909" cy="1308050"/>
          </a:xfrm>
          <a:prstGeom prst="rect">
            <a:avLst/>
          </a:prstGeom>
        </p:spPr>
      </p:pic>
    </p:spTree>
    <p:extLst>
      <p:ext uri="{BB962C8B-B14F-4D97-AF65-F5344CB8AC3E}">
        <p14:creationId xmlns:p14="http://schemas.microsoft.com/office/powerpoint/2010/main" val="4065189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B7434-D86B-B36F-3A8C-91077347115D}"/>
              </a:ext>
            </a:extLst>
          </p:cNvPr>
          <p:cNvSpPr>
            <a:spLocks noGrp="1"/>
          </p:cNvSpPr>
          <p:nvPr>
            <p:ph type="title"/>
          </p:nvPr>
        </p:nvSpPr>
        <p:spPr/>
        <p:txBody>
          <a:bodyPr/>
          <a:lstStyle/>
          <a:p>
            <a:r>
              <a:rPr lang="en-GB" dirty="0"/>
              <a:t>What do you think is happening here</a:t>
            </a:r>
          </a:p>
        </p:txBody>
      </p:sp>
      <p:pic>
        <p:nvPicPr>
          <p:cNvPr id="4" name="Content Placeholder 7" descr="A photo of a person being treated by nurses in hospital.">
            <a:extLst>
              <a:ext uri="{FF2B5EF4-FFF2-40B4-BE49-F238E27FC236}">
                <a16:creationId xmlns:a16="http://schemas.microsoft.com/office/drawing/2014/main" id="{D9294FDB-9432-892A-A5CD-B216AD91994D}"/>
              </a:ext>
            </a:extLst>
          </p:cNvPr>
          <p:cNvPicPr>
            <a:picLocks noGrp="1" noChangeAspect="1"/>
          </p:cNvPicPr>
          <p:nvPr>
            <p:ph idx="1"/>
          </p:nvPr>
        </p:nvPicPr>
        <p:blipFill>
          <a:blip r:embed="rId3"/>
          <a:stretch>
            <a:fillRect/>
          </a:stretch>
        </p:blipFill>
        <p:spPr>
          <a:xfrm>
            <a:off x="381885" y="1488138"/>
            <a:ext cx="8011079" cy="4972210"/>
          </a:xfrm>
        </p:spPr>
      </p:pic>
      <p:grpSp>
        <p:nvGrpSpPr>
          <p:cNvPr id="5" name="Look-Char" descr="Look Character">
            <a:extLst>
              <a:ext uri="{FF2B5EF4-FFF2-40B4-BE49-F238E27FC236}">
                <a16:creationId xmlns:a16="http://schemas.microsoft.com/office/drawing/2014/main" id="{F650CBFE-4A4A-0884-F0AF-3993DCC11E26}"/>
              </a:ext>
            </a:extLst>
          </p:cNvPr>
          <p:cNvGrpSpPr/>
          <p:nvPr/>
        </p:nvGrpSpPr>
        <p:grpSpPr>
          <a:xfrm rot="20921595">
            <a:off x="926368" y="417144"/>
            <a:ext cx="2061320" cy="1739990"/>
            <a:chOff x="5454739" y="748100"/>
            <a:chExt cx="2429350" cy="2383784"/>
          </a:xfrm>
        </p:grpSpPr>
        <p:sp>
          <p:nvSpPr>
            <p:cNvPr id="6" name="Deco-Washi">
              <a:extLst>
                <a:ext uri="{FF2B5EF4-FFF2-40B4-BE49-F238E27FC236}">
                  <a16:creationId xmlns:a16="http://schemas.microsoft.com/office/drawing/2014/main" id="{DA228E6A-D939-3DCB-DF48-27AEA4314D4F}"/>
                </a:ext>
                <a:ext uri="{C183D7F6-B498-43B3-948B-1728B52AA6E4}">
                  <adec:decorative xmlns:adec="http://schemas.microsoft.com/office/drawing/2017/decorative" val="1"/>
                </a:ext>
              </a:extLst>
            </p:cNvPr>
            <p:cNvSpPr txBox="1">
              <a:spLocks/>
            </p:cNvSpPr>
            <p:nvPr/>
          </p:nvSpPr>
          <p:spPr>
            <a:xfrm>
              <a:off x="5645403" y="748100"/>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descr="Look">
              <a:extLst>
                <a:ext uri="{FF2B5EF4-FFF2-40B4-BE49-F238E27FC236}">
                  <a16:creationId xmlns:a16="http://schemas.microsoft.com/office/drawing/2014/main" id="{3A1F7819-CD44-9826-3E6C-07298669452B}"/>
                </a:ext>
              </a:extLst>
            </p:cNvPr>
            <p:cNvSpPr txBox="1">
              <a:spLocks/>
            </p:cNvSpPr>
            <p:nvPr/>
          </p:nvSpPr>
          <p:spPr>
            <a:xfrm rot="21383919">
              <a:off x="5690974" y="856768"/>
              <a:ext cx="1700794" cy="414338"/>
            </a:xfrm>
            <a:prstGeom prst="rect">
              <a:avLst/>
            </a:prstGeom>
            <a:noFill/>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Look</a:t>
              </a:r>
            </a:p>
          </p:txBody>
        </p:sp>
        <p:pic>
          <p:nvPicPr>
            <p:cNvPr id="8" name="Look-icon" descr="Look character icon">
              <a:extLst>
                <a:ext uri="{FF2B5EF4-FFF2-40B4-BE49-F238E27FC236}">
                  <a16:creationId xmlns:a16="http://schemas.microsoft.com/office/drawing/2014/main" id="{23644EE6-CA48-1296-BB20-2214EF60D390}"/>
                </a:ext>
              </a:extLst>
            </p:cNvPr>
            <p:cNvPicPr>
              <a:picLocks noChangeAspect="1"/>
            </p:cNvPicPr>
            <p:nvPr/>
          </p:nvPicPr>
          <p:blipFill>
            <a:blip r:embed="rId6"/>
            <a:stretch>
              <a:fillRect/>
            </a:stretch>
          </p:blipFill>
          <p:spPr>
            <a:xfrm>
              <a:off x="5454739" y="1565370"/>
              <a:ext cx="2429350" cy="1566514"/>
            </a:xfrm>
            <a:prstGeom prst="rect">
              <a:avLst/>
            </a:prstGeom>
          </p:spPr>
        </p:pic>
      </p:grpSp>
      <p:grpSp>
        <p:nvGrpSpPr>
          <p:cNvPr id="31" name="Washi" descr="Washi tape">
            <a:extLst>
              <a:ext uri="{FF2B5EF4-FFF2-40B4-BE49-F238E27FC236}">
                <a16:creationId xmlns:a16="http://schemas.microsoft.com/office/drawing/2014/main" id="{87E8550A-C37D-363D-7733-E46D7C7910B5}"/>
              </a:ext>
            </a:extLst>
          </p:cNvPr>
          <p:cNvGrpSpPr/>
          <p:nvPr/>
        </p:nvGrpSpPr>
        <p:grpSpPr>
          <a:xfrm rot="21438409">
            <a:off x="3054805" y="290331"/>
            <a:ext cx="3462632" cy="1123013"/>
            <a:chOff x="6317853" y="2452933"/>
            <a:chExt cx="4637764" cy="1123013"/>
          </a:xfrm>
        </p:grpSpPr>
        <p:pic>
          <p:nvPicPr>
            <p:cNvPr id="32" name="Washi">
              <a:extLst>
                <a:ext uri="{FF2B5EF4-FFF2-40B4-BE49-F238E27FC236}">
                  <a16:creationId xmlns:a16="http://schemas.microsoft.com/office/drawing/2014/main" id="{B77739AF-5CF2-6FD9-4BBB-031196B1BAE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317853" y="2452933"/>
              <a:ext cx="4352736" cy="1123013"/>
            </a:xfrm>
            <a:prstGeom prst="rect">
              <a:avLst/>
            </a:prstGeom>
          </p:spPr>
        </p:pic>
        <p:sp>
          <p:nvSpPr>
            <p:cNvPr id="33" name="Text Placeholder">
              <a:extLst>
                <a:ext uri="{FF2B5EF4-FFF2-40B4-BE49-F238E27FC236}">
                  <a16:creationId xmlns:a16="http://schemas.microsoft.com/office/drawing/2014/main" id="{B0AB2945-F007-B318-6791-5C9A70591217}"/>
                </a:ext>
              </a:extLst>
            </p:cNvPr>
            <p:cNvSpPr txBox="1">
              <a:spLocks/>
            </p:cNvSpPr>
            <p:nvPr/>
          </p:nvSpPr>
          <p:spPr>
            <a:xfrm>
              <a:off x="6780441" y="2644984"/>
              <a:ext cx="4175176" cy="414338"/>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2000" b="1" dirty="0"/>
                <a:t>What do you think is </a:t>
              </a:r>
            </a:p>
            <a:p>
              <a:pPr>
                <a:spcBef>
                  <a:spcPts val="0"/>
                </a:spcBef>
              </a:pPr>
              <a:r>
                <a:rPr lang="en-GB" sz="2000" b="1" dirty="0"/>
                <a:t>happening here?</a:t>
              </a:r>
              <a:endParaRPr lang="en-GB" sz="2000" b="1" dirty="0">
                <a:highlight>
                  <a:srgbClr val="FFFF00"/>
                </a:highlight>
              </a:endParaRPr>
            </a:p>
          </p:txBody>
        </p:sp>
      </p:grpSp>
      <p:grpSp>
        <p:nvGrpSpPr>
          <p:cNvPr id="35" name="Post-It" descr="Post-it note to highlight text">
            <a:extLst>
              <a:ext uri="{FF2B5EF4-FFF2-40B4-BE49-F238E27FC236}">
                <a16:creationId xmlns:a16="http://schemas.microsoft.com/office/drawing/2014/main" id="{BDF3FBE1-29FB-F5EA-F85C-40DD35855644}"/>
              </a:ext>
            </a:extLst>
          </p:cNvPr>
          <p:cNvGrpSpPr/>
          <p:nvPr/>
        </p:nvGrpSpPr>
        <p:grpSpPr>
          <a:xfrm>
            <a:off x="8149790" y="1469013"/>
            <a:ext cx="3142668" cy="4972210"/>
            <a:chOff x="8856094" y="627956"/>
            <a:chExt cx="3142668" cy="2471098"/>
          </a:xfrm>
        </p:grpSpPr>
        <p:sp>
          <p:nvSpPr>
            <p:cNvPr id="36" name="Decorative-Blob">
              <a:extLst>
                <a:ext uri="{FF2B5EF4-FFF2-40B4-BE49-F238E27FC236}">
                  <a16:creationId xmlns:a16="http://schemas.microsoft.com/office/drawing/2014/main" id="{51FC568F-5E9C-C2FE-C402-975CB6E3C2F6}"/>
                </a:ext>
                <a:ext uri="{C183D7F6-B498-43B3-948B-1728B52AA6E4}">
                  <adec:decorative xmlns:adec="http://schemas.microsoft.com/office/drawing/2017/decorative" val="1"/>
                </a:ext>
              </a:extLst>
            </p:cNvPr>
            <p:cNvSpPr/>
            <p:nvPr/>
          </p:nvSpPr>
          <p:spPr>
            <a:xfrm>
              <a:off x="8856094" y="627956"/>
              <a:ext cx="3142668" cy="2471098"/>
            </a:xfrm>
            <a:custGeom>
              <a:avLst/>
              <a:gdLst>
                <a:gd name="connsiteX0" fmla="*/ 357401 w 6066376"/>
                <a:gd name="connsiteY0" fmla="*/ 261133 h 4770027"/>
                <a:gd name="connsiteX1" fmla="*/ 205110 w 6066376"/>
                <a:gd name="connsiteY1" fmla="*/ 4101986 h 4770027"/>
                <a:gd name="connsiteX2" fmla="*/ 1476216 w 6066376"/>
                <a:gd name="connsiteY2" fmla="*/ 4701157 h 4770027"/>
                <a:gd name="connsiteX3" fmla="*/ 5495010 w 6066376"/>
                <a:gd name="connsiteY3" fmla="*/ 4516584 h 4770027"/>
                <a:gd name="connsiteX4" fmla="*/ 5900780 w 6066376"/>
                <a:gd name="connsiteY4" fmla="*/ 4012561 h 4770027"/>
                <a:gd name="connsiteX5" fmla="*/ 6008594 w 6066376"/>
                <a:gd name="connsiteY5" fmla="*/ 887808 h 4770027"/>
                <a:gd name="connsiteX6" fmla="*/ 4666527 w 6066376"/>
                <a:gd name="connsiteY6" fmla="*/ 91193 h 4770027"/>
                <a:gd name="connsiteX7" fmla="*/ 2321616 w 6066376"/>
                <a:gd name="connsiteY7" fmla="*/ 1323 h 4770027"/>
                <a:gd name="connsiteX8" fmla="*/ 357401 w 6066376"/>
                <a:gd name="connsiteY8" fmla="*/ 261133 h 47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6376" h="4770027">
                  <a:moveTo>
                    <a:pt x="357401" y="261133"/>
                  </a:moveTo>
                  <a:cubicBezTo>
                    <a:pt x="-231802" y="610862"/>
                    <a:pt x="49244" y="3254826"/>
                    <a:pt x="205110" y="4101986"/>
                  </a:cubicBezTo>
                  <a:cubicBezTo>
                    <a:pt x="277768" y="4496863"/>
                    <a:pt x="722394" y="4656203"/>
                    <a:pt x="1476216" y="4701157"/>
                  </a:cubicBezTo>
                  <a:cubicBezTo>
                    <a:pt x="1961337" y="4730020"/>
                    <a:pt x="4623364" y="4916532"/>
                    <a:pt x="5495010" y="4516584"/>
                  </a:cubicBezTo>
                  <a:cubicBezTo>
                    <a:pt x="5709447" y="4418225"/>
                    <a:pt x="5860773" y="4180686"/>
                    <a:pt x="5900780" y="4012561"/>
                  </a:cubicBezTo>
                  <a:cubicBezTo>
                    <a:pt x="6162425" y="2912003"/>
                    <a:pt x="6044281" y="2116052"/>
                    <a:pt x="6008594" y="887808"/>
                  </a:cubicBezTo>
                  <a:cubicBezTo>
                    <a:pt x="5996322" y="467625"/>
                    <a:pt x="5691666" y="118352"/>
                    <a:pt x="4666527" y="91193"/>
                  </a:cubicBezTo>
                  <a:cubicBezTo>
                    <a:pt x="3970825" y="72760"/>
                    <a:pt x="3283589" y="15974"/>
                    <a:pt x="2321616" y="1323"/>
                  </a:cubicBezTo>
                  <a:cubicBezTo>
                    <a:pt x="1367100" y="-13221"/>
                    <a:pt x="685530" y="66368"/>
                    <a:pt x="357401" y="261133"/>
                  </a:cubicBezTo>
                  <a:close/>
                </a:path>
              </a:pathLst>
            </a:custGeom>
            <a:solidFill>
              <a:srgbClr val="F9E3B3"/>
            </a:solidFill>
            <a:ln w="6260" cap="flat">
              <a:noFill/>
              <a:prstDash val="solid"/>
              <a:round/>
            </a:ln>
          </p:spPr>
          <p:txBody>
            <a:bodyPr rtlCol="0" anchor="ctr"/>
            <a:lstStyle/>
            <a:p>
              <a:endParaRPr lang="en-US" dirty="0"/>
            </a:p>
          </p:txBody>
        </p:sp>
        <p:sp>
          <p:nvSpPr>
            <p:cNvPr id="37" name="Main-Text" descr="Post-it note to highlight text">
              <a:extLst>
                <a:ext uri="{FF2B5EF4-FFF2-40B4-BE49-F238E27FC236}">
                  <a16:creationId xmlns:a16="http://schemas.microsoft.com/office/drawing/2014/main" id="{A3F030E3-F9C5-9196-08FF-5C57E5EC3D62}"/>
                </a:ext>
              </a:extLst>
            </p:cNvPr>
            <p:cNvSpPr txBox="1"/>
            <p:nvPr/>
          </p:nvSpPr>
          <p:spPr>
            <a:xfrm>
              <a:off x="9102189" y="824822"/>
              <a:ext cx="2650477" cy="2187319"/>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This picture shows a burns victim from World War Two being treated.  The oilskin bag on his back swells completely, bathing the damaged tissue in a lotion.  The nurses place some pressure on the outside of the bag to move the lotion around the damaged tissues.</a:t>
              </a:r>
            </a:p>
          </p:txBody>
        </p:sp>
      </p:grpSp>
    </p:spTree>
    <p:extLst>
      <p:ext uri="{BB962C8B-B14F-4D97-AF65-F5344CB8AC3E}">
        <p14:creationId xmlns:p14="http://schemas.microsoft.com/office/powerpoint/2010/main" val="230099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par>
                                <p:cTn id="10" presetID="42" presetClass="entr" presetSubtype="0" fill="hold" nodeType="withEffect">
                                  <p:stCondLst>
                                    <p:cond delay="20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500"/>
                                        <p:tgtEl>
                                          <p:spTgt spid="31"/>
                                        </p:tgtEl>
                                      </p:cBhvr>
                                    </p:animEffect>
                                    <p:anim calcmode="lin" valueType="num">
                                      <p:cBhvr>
                                        <p:cTn id="13" dur="1500" fill="hold"/>
                                        <p:tgtEl>
                                          <p:spTgt spid="31"/>
                                        </p:tgtEl>
                                        <p:attrNameLst>
                                          <p:attrName>ppt_x</p:attrName>
                                        </p:attrNameLst>
                                      </p:cBhvr>
                                      <p:tavLst>
                                        <p:tav tm="0">
                                          <p:val>
                                            <p:strVal val="#ppt_x"/>
                                          </p:val>
                                        </p:tav>
                                        <p:tav tm="100000">
                                          <p:val>
                                            <p:strVal val="#ppt_x"/>
                                          </p:val>
                                        </p:tav>
                                      </p:tavLst>
                                    </p:anim>
                                    <p:anim calcmode="lin" valueType="num">
                                      <p:cBhvr>
                                        <p:cTn id="14" dur="1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250" fill="hold"/>
                                        <p:tgtEl>
                                          <p:spTgt spid="35"/>
                                        </p:tgtEl>
                                        <p:attrNameLst>
                                          <p:attrName>ppt_w</p:attrName>
                                        </p:attrNameLst>
                                      </p:cBhvr>
                                      <p:tavLst>
                                        <p:tav tm="0">
                                          <p:val>
                                            <p:fltVal val="0"/>
                                          </p:val>
                                        </p:tav>
                                        <p:tav tm="100000">
                                          <p:val>
                                            <p:strVal val="#ppt_w"/>
                                          </p:val>
                                        </p:tav>
                                      </p:tavLst>
                                    </p:anim>
                                    <p:anim calcmode="lin" valueType="num">
                                      <p:cBhvr>
                                        <p:cTn id="20" dur="125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6A9D-F0B4-7423-9536-758E7561181D}"/>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How did the Second World War help to develop and change plastic surgery?</a:t>
            </a:r>
            <a:br>
              <a:rPr lang="en-GB" sz="3200" dirty="0">
                <a:latin typeface="Arial" panose="020B0604020202020204" pitchFamily="34" charset="0"/>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9AB1EF02-B9BA-C39B-9FE6-C45033E02AD8}"/>
              </a:ext>
            </a:extLst>
          </p:cNvPr>
          <p:cNvSpPr>
            <a:spLocks noGrp="1"/>
          </p:cNvSpPr>
          <p:nvPr>
            <p:ph idx="1"/>
          </p:nvPr>
        </p:nvSpPr>
        <p:spPr/>
        <p:txBody>
          <a:bodyPr/>
          <a:lstStyle/>
          <a:p>
            <a:r>
              <a:rPr lang="en-GB" sz="2800" dirty="0">
                <a:latin typeface="Arial" panose="020B0604020202020204" pitchFamily="34" charset="0"/>
                <a:cs typeface="Arial" panose="020B0604020202020204" pitchFamily="34" charset="0"/>
              </a:rPr>
              <a:t>During the First World War the work of the surgeon Harold Gillies led to huge advancements in plastic surgery.</a:t>
            </a:r>
          </a:p>
          <a:p>
            <a:endParaRPr lang="en-GB" sz="14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The warfare used in the Second World War brought new challenges to the medical services, just as the First World War did. </a:t>
            </a:r>
          </a:p>
          <a:p>
            <a:endParaRPr lang="en-GB" sz="14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How did the work of Gillies help with the injuries faced by those in the Second World War.  </a:t>
            </a:r>
          </a:p>
          <a:p>
            <a:endParaRPr lang="en-GB" sz="14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How was Gillies work developed? Was there further progress in medicine because of the change in warfare?</a:t>
            </a:r>
            <a:endParaRPr lang="en-GB" sz="14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41115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CC183-7BAF-064E-8FB4-4EAF21BB7A69}"/>
              </a:ext>
            </a:extLst>
          </p:cNvPr>
          <p:cNvSpPr>
            <a:spLocks noGrp="1"/>
          </p:cNvSpPr>
          <p:nvPr>
            <p:ph type="title"/>
          </p:nvPr>
        </p:nvSpPr>
        <p:spPr/>
        <p:txBody>
          <a:bodyPr/>
          <a:lstStyle/>
          <a:p>
            <a:r>
              <a:rPr lang="en-GB" dirty="0"/>
              <a:t>True or False: Harold Gillies </a:t>
            </a:r>
            <a:r>
              <a:rPr lang="en-GB" dirty="0">
                <a:solidFill>
                  <a:schemeClr val="bg1"/>
                </a:solidFill>
              </a:rPr>
              <a:t>1</a:t>
            </a:r>
          </a:p>
        </p:txBody>
      </p:sp>
      <p:sp>
        <p:nvSpPr>
          <p:cNvPr id="3" name="Content Placeholder 2">
            <a:extLst>
              <a:ext uri="{FF2B5EF4-FFF2-40B4-BE49-F238E27FC236}">
                <a16:creationId xmlns:a16="http://schemas.microsoft.com/office/drawing/2014/main" id="{ECD47EF5-F51E-EE45-0186-621E151A3AB0}"/>
              </a:ext>
            </a:extLst>
          </p:cNvPr>
          <p:cNvSpPr>
            <a:spLocks noGrp="1"/>
          </p:cNvSpPr>
          <p:nvPr>
            <p:ph idx="1"/>
          </p:nvPr>
        </p:nvSpPr>
        <p:spPr/>
        <p:txBody>
          <a:bodyPr/>
          <a:lstStyle/>
          <a:p>
            <a:pPr marL="342900" indent="-342900">
              <a:buFont typeface="Arial" panose="020B0604020202020204" pitchFamily="34" charset="0"/>
              <a:buChar char="•"/>
            </a:pPr>
            <a:r>
              <a:rPr lang="en-GB" sz="2600" dirty="0">
                <a:latin typeface="Arial" panose="020B0604020202020204" pitchFamily="34" charset="0"/>
                <a:cs typeface="Arial" panose="020B0604020202020204" pitchFamily="34" charset="0"/>
              </a:rPr>
              <a:t>Harold Gillies was knighted for his work in plastic surgery.</a:t>
            </a:r>
          </a:p>
          <a:p>
            <a:pPr marL="342900" indent="-342900">
              <a:buFont typeface="Arial" panose="020B0604020202020204" pitchFamily="34" charset="0"/>
              <a:buChar char="•"/>
            </a:pPr>
            <a:r>
              <a:rPr lang="en-GB" sz="2600" dirty="0">
                <a:latin typeface="Arial" panose="020B0604020202020204" pitchFamily="34" charset="0"/>
                <a:cs typeface="Arial" panose="020B0604020202020204" pitchFamily="34" charset="0"/>
              </a:rPr>
              <a:t>Over 11,000 plastic surgery operations took place during the First World War.</a:t>
            </a:r>
          </a:p>
          <a:p>
            <a:pPr marL="342900" indent="-342900">
              <a:buFont typeface="Arial" panose="020B0604020202020204" pitchFamily="34" charset="0"/>
              <a:buChar char="•"/>
            </a:pPr>
            <a:r>
              <a:rPr lang="en-GB" sz="2600" dirty="0">
                <a:latin typeface="Arial" panose="020B0604020202020204" pitchFamily="34" charset="0"/>
                <a:cs typeface="Arial" panose="020B0604020202020204" pitchFamily="34" charset="0"/>
              </a:rPr>
              <a:t>In some towns, blue benches were placed in the parks for men who were disfigured to sit on so as not to alarm other visitors that may see them.</a:t>
            </a:r>
          </a:p>
          <a:p>
            <a:pPr marL="342900" indent="-342900">
              <a:buFont typeface="Arial" panose="020B0604020202020204" pitchFamily="34" charset="0"/>
              <a:buChar char="•"/>
            </a:pPr>
            <a:r>
              <a:rPr lang="en-GB" sz="2600" dirty="0">
                <a:latin typeface="Arial" panose="020B0604020202020204" pitchFamily="34" charset="0"/>
                <a:cs typeface="Arial" panose="020B0604020202020204" pitchFamily="34" charset="0"/>
              </a:rPr>
              <a:t>Mirrors were removed from Gillies hospital in Sidcup</a:t>
            </a:r>
          </a:p>
          <a:p>
            <a:pPr marL="342900" indent="-342900">
              <a:buFont typeface="Arial" panose="020B0604020202020204" pitchFamily="34" charset="0"/>
              <a:buChar char="•"/>
            </a:pPr>
            <a:r>
              <a:rPr lang="en-GB" sz="2600" dirty="0">
                <a:latin typeface="Arial" panose="020B0604020202020204" pitchFamily="34" charset="0"/>
                <a:cs typeface="Arial" panose="020B0604020202020204" pitchFamily="34" charset="0"/>
              </a:rPr>
              <a:t>Gillies pushed the boundaries of plastic surgery but not all his patients survived his experiments.</a:t>
            </a:r>
          </a:p>
          <a:p>
            <a:pPr marL="342900" indent="-342900">
              <a:buFont typeface="Arial" panose="020B0604020202020204" pitchFamily="34" charset="0"/>
              <a:buChar char="•"/>
            </a:pPr>
            <a:r>
              <a:rPr lang="en-GB" sz="2600" dirty="0">
                <a:latin typeface="Arial" panose="020B0604020202020204" pitchFamily="34" charset="0"/>
                <a:cs typeface="Arial" panose="020B0604020202020204" pitchFamily="34" charset="0"/>
              </a:rPr>
              <a:t>Gillies employed artists skilled in sculpture to help reconstruct the faces of his patients.</a:t>
            </a:r>
          </a:p>
          <a:p>
            <a:pPr marL="342900" indent="-342900">
              <a:buFont typeface="Arial" panose="020B0604020202020204" pitchFamily="34" charset="0"/>
              <a:buChar char="•"/>
            </a:pPr>
            <a:endParaRPr lang="en-GB" sz="26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21715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CC183-7BAF-064E-8FB4-4EAF21BB7A69}"/>
              </a:ext>
            </a:extLst>
          </p:cNvPr>
          <p:cNvSpPr>
            <a:spLocks noGrp="1"/>
          </p:cNvSpPr>
          <p:nvPr>
            <p:ph type="title"/>
          </p:nvPr>
        </p:nvSpPr>
        <p:spPr/>
        <p:txBody>
          <a:bodyPr/>
          <a:lstStyle/>
          <a:p>
            <a:r>
              <a:rPr lang="en-GB" dirty="0"/>
              <a:t>True or False: Harold Gillies </a:t>
            </a:r>
            <a:r>
              <a:rPr lang="en-GB" dirty="0">
                <a:solidFill>
                  <a:schemeClr val="bg1"/>
                </a:solidFill>
              </a:rPr>
              <a:t>2 1</a:t>
            </a:r>
          </a:p>
        </p:txBody>
      </p:sp>
      <p:sp>
        <p:nvSpPr>
          <p:cNvPr id="3" name="Content Placeholder 2">
            <a:extLst>
              <a:ext uri="{FF2B5EF4-FFF2-40B4-BE49-F238E27FC236}">
                <a16:creationId xmlns:a16="http://schemas.microsoft.com/office/drawing/2014/main" id="{ECD47EF5-F51E-EE45-0186-621E151A3AB0}"/>
              </a:ext>
            </a:extLst>
          </p:cNvPr>
          <p:cNvSpPr>
            <a:spLocks noGrp="1"/>
          </p:cNvSpPr>
          <p:nvPr>
            <p:ph idx="1"/>
          </p:nvPr>
        </p:nvSpPr>
        <p:spPr/>
        <p:txBody>
          <a:bodyPr/>
          <a:lstStyle/>
          <a:p>
            <a:pPr marL="342900" indent="-342900">
              <a:buFont typeface="Arial" panose="020B0604020202020204" pitchFamily="34" charset="0"/>
              <a:buChar char="•"/>
            </a:pPr>
            <a:r>
              <a:rPr lang="en-GB" sz="2600" dirty="0">
                <a:latin typeface="Arial" panose="020B0604020202020204" pitchFamily="34" charset="0"/>
                <a:cs typeface="Arial" panose="020B0604020202020204" pitchFamily="34" charset="0"/>
              </a:rPr>
              <a:t>Harold Gillies was knighted for his work in plastic surgery.</a:t>
            </a:r>
          </a:p>
          <a:p>
            <a:pPr marL="342900" indent="-342900">
              <a:buFont typeface="Arial" panose="020B0604020202020204" pitchFamily="34" charset="0"/>
              <a:buChar char="•"/>
            </a:pPr>
            <a:r>
              <a:rPr lang="en-GB" sz="2600" dirty="0">
                <a:latin typeface="Arial" panose="020B0604020202020204" pitchFamily="34" charset="0"/>
                <a:cs typeface="Arial" panose="020B0604020202020204" pitchFamily="34" charset="0"/>
              </a:rPr>
              <a:t>Over 11,000 plastic surgery operations took place during the First World War.</a:t>
            </a:r>
          </a:p>
          <a:p>
            <a:pPr marL="342900" indent="-342900">
              <a:buFont typeface="Arial" panose="020B0604020202020204" pitchFamily="34" charset="0"/>
              <a:buChar char="•"/>
            </a:pPr>
            <a:r>
              <a:rPr lang="en-GB" sz="2600" dirty="0">
                <a:latin typeface="Arial" panose="020B0604020202020204" pitchFamily="34" charset="0"/>
                <a:cs typeface="Arial" panose="020B0604020202020204" pitchFamily="34" charset="0"/>
              </a:rPr>
              <a:t>In some towns, blue benches were placed in the parks for men who were disfigured to sit on so as not to alarm other visitors that may see them.</a:t>
            </a:r>
          </a:p>
          <a:p>
            <a:pPr marL="342900" indent="-342900">
              <a:buFont typeface="Arial" panose="020B0604020202020204" pitchFamily="34" charset="0"/>
              <a:buChar char="•"/>
            </a:pPr>
            <a:r>
              <a:rPr lang="en-GB" sz="2600" dirty="0">
                <a:latin typeface="Arial" panose="020B0604020202020204" pitchFamily="34" charset="0"/>
                <a:cs typeface="Arial" panose="020B0604020202020204" pitchFamily="34" charset="0"/>
              </a:rPr>
              <a:t>Mirrors were removed from Gillies hospital in Sidcup</a:t>
            </a:r>
          </a:p>
          <a:p>
            <a:pPr marL="342900" indent="-342900">
              <a:buFont typeface="Arial" panose="020B0604020202020204" pitchFamily="34" charset="0"/>
              <a:buChar char="•"/>
            </a:pPr>
            <a:r>
              <a:rPr lang="en-GB" sz="2600" dirty="0">
                <a:latin typeface="Arial" panose="020B0604020202020204" pitchFamily="34" charset="0"/>
                <a:cs typeface="Arial" panose="020B0604020202020204" pitchFamily="34" charset="0"/>
              </a:rPr>
              <a:t>Gillies pushed the boundaries of plastic surgery but not all his patients survived his experiments.</a:t>
            </a:r>
          </a:p>
          <a:p>
            <a:pPr marL="342900" indent="-342900">
              <a:buFont typeface="Arial" panose="020B0604020202020204" pitchFamily="34" charset="0"/>
              <a:buChar char="•"/>
            </a:pPr>
            <a:r>
              <a:rPr lang="en-GB" sz="2600" dirty="0">
                <a:latin typeface="Arial" panose="020B0604020202020204" pitchFamily="34" charset="0"/>
                <a:cs typeface="Arial" panose="020B0604020202020204" pitchFamily="34" charset="0"/>
              </a:rPr>
              <a:t>Gillies employed artists skilled in sculpture to help reconstruct the faces of his patients.</a:t>
            </a:r>
          </a:p>
          <a:p>
            <a:pPr marL="342900" indent="-342900">
              <a:buFont typeface="Arial" panose="020B0604020202020204" pitchFamily="34" charset="0"/>
              <a:buChar char="•"/>
            </a:pPr>
            <a:endParaRPr lang="en-GB" sz="2600" dirty="0">
              <a:latin typeface="Arial" panose="020B0604020202020204" pitchFamily="34" charset="0"/>
              <a:cs typeface="Arial" panose="020B0604020202020204" pitchFamily="34" charset="0"/>
            </a:endParaRPr>
          </a:p>
          <a:p>
            <a:endParaRPr lang="en-GB" dirty="0"/>
          </a:p>
        </p:txBody>
      </p:sp>
      <p:grpSp>
        <p:nvGrpSpPr>
          <p:cNvPr id="4" name="Washi" descr="Washi tape">
            <a:extLst>
              <a:ext uri="{FF2B5EF4-FFF2-40B4-BE49-F238E27FC236}">
                <a16:creationId xmlns:a16="http://schemas.microsoft.com/office/drawing/2014/main" id="{71380B6B-164F-5987-CDB0-B86DCFE2078B}"/>
              </a:ext>
            </a:extLst>
          </p:cNvPr>
          <p:cNvGrpSpPr/>
          <p:nvPr/>
        </p:nvGrpSpPr>
        <p:grpSpPr>
          <a:xfrm rot="20345137">
            <a:off x="710198" y="2093886"/>
            <a:ext cx="9364946" cy="2436370"/>
            <a:chOff x="9425511" y="452969"/>
            <a:chExt cx="2328862" cy="681038"/>
          </a:xfrm>
        </p:grpSpPr>
        <p:sp>
          <p:nvSpPr>
            <p:cNvPr id="5" name="Washi">
              <a:extLst>
                <a:ext uri="{FF2B5EF4-FFF2-40B4-BE49-F238E27FC236}">
                  <a16:creationId xmlns:a16="http://schemas.microsoft.com/office/drawing/2014/main" id="{9CA2EFFD-6D95-7888-9A0B-1D2C9D6C7DB3}"/>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a:extLst>
                <a:ext uri="{FF2B5EF4-FFF2-40B4-BE49-F238E27FC236}">
                  <a16:creationId xmlns:a16="http://schemas.microsoft.com/office/drawing/2014/main" id="{01695606-5F41-8515-AE76-EDA5A253CF1F}"/>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rgbClr val="B62126"/>
                  </a:solidFill>
                </a:rPr>
                <a:t>They are all true!</a:t>
              </a:r>
            </a:p>
          </p:txBody>
        </p:sp>
      </p:grpSp>
    </p:spTree>
    <p:extLst>
      <p:ext uri="{BB962C8B-B14F-4D97-AF65-F5344CB8AC3E}">
        <p14:creationId xmlns:p14="http://schemas.microsoft.com/office/powerpoint/2010/main" val="4149699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ook with pictures of a person with disfigured face">
            <a:extLst>
              <a:ext uri="{FF2B5EF4-FFF2-40B4-BE49-F238E27FC236}">
                <a16:creationId xmlns:a16="http://schemas.microsoft.com/office/drawing/2014/main" id="{B079FEAD-EEFA-57E2-A100-5141522122A4}"/>
              </a:ext>
            </a:extLst>
          </p:cNvPr>
          <p:cNvPicPr>
            <a:picLocks noGrp="1" noChangeAspect="1"/>
          </p:cNvPicPr>
          <p:nvPr>
            <p:ph idx="1"/>
          </p:nvPr>
        </p:nvPicPr>
        <p:blipFill>
          <a:blip r:embed="rId2"/>
          <a:stretch>
            <a:fillRect/>
          </a:stretch>
        </p:blipFill>
        <p:spPr>
          <a:xfrm>
            <a:off x="1162594" y="942294"/>
            <a:ext cx="9574502" cy="5291172"/>
          </a:xfrm>
        </p:spPr>
      </p:pic>
      <p:sp>
        <p:nvSpPr>
          <p:cNvPr id="7" name="Title 6">
            <a:extLst>
              <a:ext uri="{FF2B5EF4-FFF2-40B4-BE49-F238E27FC236}">
                <a16:creationId xmlns:a16="http://schemas.microsoft.com/office/drawing/2014/main" id="{D7B58B13-03F0-1F59-D5F3-48B179366607}"/>
              </a:ext>
            </a:extLst>
          </p:cNvPr>
          <p:cNvSpPr txBox="1">
            <a:spLocks noGrp="1"/>
          </p:cNvSpPr>
          <p:nvPr>
            <p:ph type="title" idx="4294967295"/>
          </p:nvPr>
        </p:nvSpPr>
        <p:spPr>
          <a:xfrm>
            <a:off x="7679784" y="6048800"/>
            <a:ext cx="3057312" cy="369332"/>
          </a:xfrm>
          <a:prstGeom prst="rect">
            <a:avLst/>
          </a:prstGeom>
          <a:solidFill>
            <a:schemeClr val="lt1"/>
          </a:solidFill>
          <a:ln w="12700" cap="flat" cmpd="sng" algn="ctr">
            <a:solidFill>
              <a:schemeClr val="dk1"/>
            </a:solid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www.wellcomecollection.org</a:t>
            </a:r>
          </a:p>
        </p:txBody>
      </p:sp>
    </p:spTree>
    <p:extLst>
      <p:ext uri="{BB962C8B-B14F-4D97-AF65-F5344CB8AC3E}">
        <p14:creationId xmlns:p14="http://schemas.microsoft.com/office/powerpoint/2010/main" val="392217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FCE1-BBBA-F541-1103-30B0ADF1D5EB}"/>
              </a:ext>
            </a:extLst>
          </p:cNvPr>
          <p:cNvSpPr>
            <a:spLocks noGrp="1"/>
          </p:cNvSpPr>
          <p:nvPr>
            <p:ph type="title"/>
          </p:nvPr>
        </p:nvSpPr>
        <p:spPr/>
        <p:txBody>
          <a:bodyPr/>
          <a:lstStyle/>
          <a:p>
            <a:r>
              <a:rPr lang="en-GB" dirty="0"/>
              <a:t>Further information</a:t>
            </a:r>
          </a:p>
        </p:txBody>
      </p:sp>
      <p:grpSp>
        <p:nvGrpSpPr>
          <p:cNvPr id="4" name="Post-It" descr="Post-it note to highlight text">
            <a:extLst>
              <a:ext uri="{FF2B5EF4-FFF2-40B4-BE49-F238E27FC236}">
                <a16:creationId xmlns:a16="http://schemas.microsoft.com/office/drawing/2014/main" id="{06C49B26-96D2-EB11-C113-41D06D46A5A7}"/>
              </a:ext>
            </a:extLst>
          </p:cNvPr>
          <p:cNvGrpSpPr/>
          <p:nvPr/>
        </p:nvGrpSpPr>
        <p:grpSpPr>
          <a:xfrm>
            <a:off x="421707" y="760021"/>
            <a:ext cx="5824714" cy="5902036"/>
            <a:chOff x="2538924" y="431523"/>
            <a:chExt cx="5446135" cy="2463052"/>
          </a:xfrm>
        </p:grpSpPr>
        <p:sp>
          <p:nvSpPr>
            <p:cNvPr id="5" name="Decorative-Blob">
              <a:extLst>
                <a:ext uri="{FF2B5EF4-FFF2-40B4-BE49-F238E27FC236}">
                  <a16:creationId xmlns:a16="http://schemas.microsoft.com/office/drawing/2014/main" id="{19C2529D-921B-722A-02B8-52A680BA34BE}"/>
                </a:ext>
                <a:ext uri="{C183D7F6-B498-43B3-948B-1728B52AA6E4}">
                  <adec:decorative xmlns:adec="http://schemas.microsoft.com/office/drawing/2017/decorative" val="1"/>
                </a:ext>
              </a:extLst>
            </p:cNvPr>
            <p:cNvSpPr/>
            <p:nvPr/>
          </p:nvSpPr>
          <p:spPr>
            <a:xfrm>
              <a:off x="2538924" y="431523"/>
              <a:ext cx="5446135" cy="2463052"/>
            </a:xfrm>
            <a:custGeom>
              <a:avLst/>
              <a:gdLst>
                <a:gd name="connsiteX0" fmla="*/ 16708 w 5446135"/>
                <a:gd name="connsiteY0" fmla="*/ 776066 h 2463052"/>
                <a:gd name="connsiteX1" fmla="*/ 16708 w 5446135"/>
                <a:gd name="connsiteY1" fmla="*/ 415817 h 2463052"/>
                <a:gd name="connsiteX2" fmla="*/ 23061 w 5446135"/>
                <a:gd name="connsiteY2" fmla="*/ 222978 h 2463052"/>
                <a:gd name="connsiteX3" fmla="*/ 78127 w 5446135"/>
                <a:gd name="connsiteY3" fmla="*/ 114903 h 2463052"/>
                <a:gd name="connsiteX4" fmla="*/ 164960 w 5446135"/>
                <a:gd name="connsiteY4" fmla="*/ 42853 h 2463052"/>
                <a:gd name="connsiteX5" fmla="*/ 230615 w 5446135"/>
                <a:gd name="connsiteY5" fmla="*/ 40734 h 2463052"/>
                <a:gd name="connsiteX6" fmla="*/ 292034 w 5446135"/>
                <a:gd name="connsiteY6" fmla="*/ 28019 h 2463052"/>
                <a:gd name="connsiteX7" fmla="*/ 406400 w 5446135"/>
                <a:gd name="connsiteY7" fmla="*/ 28019 h 2463052"/>
                <a:gd name="connsiteX8" fmla="*/ 541945 w 5446135"/>
                <a:gd name="connsiteY8" fmla="*/ 15305 h 2463052"/>
                <a:gd name="connsiteX9" fmla="*/ 916812 w 5446135"/>
                <a:gd name="connsiteY9" fmla="*/ 15305 h 2463052"/>
                <a:gd name="connsiteX10" fmla="*/ 1022706 w 5446135"/>
                <a:gd name="connsiteY10" fmla="*/ 15305 h 2463052"/>
                <a:gd name="connsiteX11" fmla="*/ 1187902 w 5446135"/>
                <a:gd name="connsiteY11" fmla="*/ 4709 h 2463052"/>
                <a:gd name="connsiteX12" fmla="*/ 1528882 w 5446135"/>
                <a:gd name="connsiteY12" fmla="*/ 4709 h 2463052"/>
                <a:gd name="connsiteX13" fmla="*/ 1867745 w 5446135"/>
                <a:gd name="connsiteY13" fmla="*/ 4709 h 2463052"/>
                <a:gd name="connsiteX14" fmla="*/ 1914338 w 5446135"/>
                <a:gd name="connsiteY14" fmla="*/ 17424 h 2463052"/>
                <a:gd name="connsiteX15" fmla="*/ 1990582 w 5446135"/>
                <a:gd name="connsiteY15" fmla="*/ 25900 h 2463052"/>
                <a:gd name="connsiteX16" fmla="*/ 2191782 w 5446135"/>
                <a:gd name="connsiteY16" fmla="*/ 28019 h 2463052"/>
                <a:gd name="connsiteX17" fmla="*/ 2382392 w 5446135"/>
                <a:gd name="connsiteY17" fmla="*/ 40734 h 2463052"/>
                <a:gd name="connsiteX18" fmla="*/ 2585710 w 5446135"/>
                <a:gd name="connsiteY18" fmla="*/ 40734 h 2463052"/>
                <a:gd name="connsiteX19" fmla="*/ 3062235 w 5446135"/>
                <a:gd name="connsiteY19" fmla="*/ 40734 h 2463052"/>
                <a:gd name="connsiteX20" fmla="*/ 3335443 w 5446135"/>
                <a:gd name="connsiteY20" fmla="*/ 34377 h 2463052"/>
                <a:gd name="connsiteX21" fmla="*/ 3506992 w 5446135"/>
                <a:gd name="connsiteY21" fmla="*/ 28019 h 2463052"/>
                <a:gd name="connsiteX22" fmla="*/ 3735725 w 5446135"/>
                <a:gd name="connsiteY22" fmla="*/ 28019 h 2463052"/>
                <a:gd name="connsiteX23" fmla="*/ 4678186 w 5446135"/>
                <a:gd name="connsiteY23" fmla="*/ 28019 h 2463052"/>
                <a:gd name="connsiteX24" fmla="*/ 4786199 w 5446135"/>
                <a:gd name="connsiteY24" fmla="*/ 40734 h 2463052"/>
                <a:gd name="connsiteX25" fmla="*/ 4906919 w 5446135"/>
                <a:gd name="connsiteY25" fmla="*/ 40734 h 2463052"/>
                <a:gd name="connsiteX26" fmla="*/ 4964102 w 5446135"/>
                <a:gd name="connsiteY26" fmla="*/ 51330 h 2463052"/>
                <a:gd name="connsiteX27" fmla="*/ 5019167 w 5446135"/>
                <a:gd name="connsiteY27" fmla="*/ 55568 h 2463052"/>
                <a:gd name="connsiteX28" fmla="*/ 5122944 w 5446135"/>
                <a:gd name="connsiteY28" fmla="*/ 85235 h 2463052"/>
                <a:gd name="connsiteX29" fmla="*/ 5224602 w 5446135"/>
                <a:gd name="connsiteY29" fmla="*/ 119141 h 2463052"/>
                <a:gd name="connsiteX30" fmla="*/ 5326261 w 5446135"/>
                <a:gd name="connsiteY30" fmla="*/ 201787 h 2463052"/>
                <a:gd name="connsiteX31" fmla="*/ 5377090 w 5446135"/>
                <a:gd name="connsiteY31" fmla="*/ 299266 h 2463052"/>
                <a:gd name="connsiteX32" fmla="*/ 5387680 w 5446135"/>
                <a:gd name="connsiteY32" fmla="*/ 407341 h 2463052"/>
                <a:gd name="connsiteX33" fmla="*/ 5394034 w 5446135"/>
                <a:gd name="connsiteY33" fmla="*/ 509058 h 2463052"/>
                <a:gd name="connsiteX34" fmla="*/ 5391916 w 5446135"/>
                <a:gd name="connsiteY34" fmla="*/ 578989 h 2463052"/>
                <a:gd name="connsiteX35" fmla="*/ 5404623 w 5446135"/>
                <a:gd name="connsiteY35" fmla="*/ 659515 h 2463052"/>
                <a:gd name="connsiteX36" fmla="*/ 5408859 w 5446135"/>
                <a:gd name="connsiteY36" fmla="*/ 786662 h 2463052"/>
                <a:gd name="connsiteX37" fmla="*/ 5398269 w 5446135"/>
                <a:gd name="connsiteY37" fmla="*/ 954072 h 2463052"/>
                <a:gd name="connsiteX38" fmla="*/ 5398269 w 5446135"/>
                <a:gd name="connsiteY38" fmla="*/ 1685166 h 2463052"/>
                <a:gd name="connsiteX39" fmla="*/ 5406741 w 5446135"/>
                <a:gd name="connsiteY39" fmla="*/ 748518 h 2463052"/>
                <a:gd name="connsiteX40" fmla="*/ 5410977 w 5446135"/>
                <a:gd name="connsiteY40" fmla="*/ 1091814 h 2463052"/>
                <a:gd name="connsiteX41" fmla="*/ 5427920 w 5446135"/>
                <a:gd name="connsiteY41" fmla="*/ 1307964 h 2463052"/>
                <a:gd name="connsiteX42" fmla="*/ 5430037 w 5446135"/>
                <a:gd name="connsiteY42" fmla="*/ 1562257 h 2463052"/>
                <a:gd name="connsiteX43" fmla="*/ 5438509 w 5446135"/>
                <a:gd name="connsiteY43" fmla="*/ 1933102 h 2463052"/>
                <a:gd name="connsiteX44" fmla="*/ 5417330 w 5446135"/>
                <a:gd name="connsiteY44" fmla="*/ 2096274 h 2463052"/>
                <a:gd name="connsiteX45" fmla="*/ 5394034 w 5446135"/>
                <a:gd name="connsiteY45" fmla="*/ 2246731 h 2463052"/>
                <a:gd name="connsiteX46" fmla="*/ 5358029 w 5446135"/>
                <a:gd name="connsiteY46" fmla="*/ 2310304 h 2463052"/>
                <a:gd name="connsiteX47" fmla="*/ 5302964 w 5446135"/>
                <a:gd name="connsiteY47" fmla="*/ 2356924 h 2463052"/>
                <a:gd name="connsiteX48" fmla="*/ 5271196 w 5446135"/>
                <a:gd name="connsiteY48" fmla="*/ 2361163 h 2463052"/>
                <a:gd name="connsiteX49" fmla="*/ 5233074 w 5446135"/>
                <a:gd name="connsiteY49" fmla="*/ 2375996 h 2463052"/>
                <a:gd name="connsiteX50" fmla="*/ 5084821 w 5446135"/>
                <a:gd name="connsiteY50" fmla="*/ 2392949 h 2463052"/>
                <a:gd name="connsiteX51" fmla="*/ 5004341 w 5446135"/>
                <a:gd name="connsiteY51" fmla="*/ 2407783 h 2463052"/>
                <a:gd name="connsiteX52" fmla="*/ 4832793 w 5446135"/>
                <a:gd name="connsiteY52" fmla="*/ 2437451 h 2463052"/>
                <a:gd name="connsiteX53" fmla="*/ 4682422 w 5446135"/>
                <a:gd name="connsiteY53" fmla="*/ 2454404 h 2463052"/>
                <a:gd name="connsiteX54" fmla="*/ 4472751 w 5446135"/>
                <a:gd name="connsiteY54" fmla="*/ 2462880 h 2463052"/>
                <a:gd name="connsiteX55" fmla="*/ 4273669 w 5446135"/>
                <a:gd name="connsiteY55" fmla="*/ 2462880 h 2463052"/>
                <a:gd name="connsiteX56" fmla="*/ 3951750 w 5446135"/>
                <a:gd name="connsiteY56" fmla="*/ 2435332 h 2463052"/>
                <a:gd name="connsiteX57" fmla="*/ 3608651 w 5446135"/>
                <a:gd name="connsiteY57" fmla="*/ 2460761 h 2463052"/>
                <a:gd name="connsiteX58" fmla="*/ 3267671 w 5446135"/>
                <a:gd name="connsiteY58" fmla="*/ 2441689 h 2463052"/>
                <a:gd name="connsiteX59" fmla="*/ 3174484 w 5446135"/>
                <a:gd name="connsiteY59" fmla="*/ 2441689 h 2463052"/>
                <a:gd name="connsiteX60" fmla="*/ 3030467 w 5446135"/>
                <a:gd name="connsiteY60" fmla="*/ 2428974 h 2463052"/>
                <a:gd name="connsiteX61" fmla="*/ 2670425 w 5446135"/>
                <a:gd name="connsiteY61" fmla="*/ 2428974 h 2463052"/>
                <a:gd name="connsiteX62" fmla="*/ 2117656 w 5446135"/>
                <a:gd name="connsiteY62" fmla="*/ 2456523 h 2463052"/>
                <a:gd name="connsiteX63" fmla="*/ 1439931 w 5446135"/>
                <a:gd name="connsiteY63" fmla="*/ 2437451 h 2463052"/>
                <a:gd name="connsiteX64" fmla="*/ 1187902 w 5446135"/>
                <a:gd name="connsiteY64" fmla="*/ 2439570 h 2463052"/>
                <a:gd name="connsiteX65" fmla="*/ 944344 w 5446135"/>
                <a:gd name="connsiteY65" fmla="*/ 2439570 h 2463052"/>
                <a:gd name="connsiteX66" fmla="*/ 781267 w 5446135"/>
                <a:gd name="connsiteY66" fmla="*/ 2448046 h 2463052"/>
                <a:gd name="connsiteX67" fmla="*/ 558888 w 5446135"/>
                <a:gd name="connsiteY67" fmla="*/ 2439570 h 2463052"/>
                <a:gd name="connsiteX68" fmla="*/ 364042 w 5446135"/>
                <a:gd name="connsiteY68" fmla="*/ 2441689 h 2463052"/>
                <a:gd name="connsiteX69" fmla="*/ 332274 w 5446135"/>
                <a:gd name="connsiteY69" fmla="*/ 2443808 h 2463052"/>
                <a:gd name="connsiteX70" fmla="*/ 198846 w 5446135"/>
                <a:gd name="connsiteY70" fmla="*/ 2437451 h 2463052"/>
                <a:gd name="connsiteX71" fmla="*/ 65419 w 5446135"/>
                <a:gd name="connsiteY71" fmla="*/ 2352686 h 2463052"/>
                <a:gd name="connsiteX72" fmla="*/ 14590 w 5446135"/>
                <a:gd name="connsiteY72" fmla="*/ 2172562 h 2463052"/>
                <a:gd name="connsiteX73" fmla="*/ 1883 w 5446135"/>
                <a:gd name="connsiteY73" fmla="*/ 2083559 h 2463052"/>
                <a:gd name="connsiteX74" fmla="*/ 1883 w 5446135"/>
                <a:gd name="connsiteY74" fmla="*/ 2015747 h 2463052"/>
                <a:gd name="connsiteX75" fmla="*/ 1883 w 5446135"/>
                <a:gd name="connsiteY75" fmla="*/ 1841980 h 2463052"/>
                <a:gd name="connsiteX76" fmla="*/ 14590 w 5446135"/>
                <a:gd name="connsiteY76" fmla="*/ 1746620 h 2463052"/>
                <a:gd name="connsiteX77" fmla="*/ 14590 w 5446135"/>
                <a:gd name="connsiteY77" fmla="*/ 1672451 h 2463052"/>
                <a:gd name="connsiteX78" fmla="*/ 27297 w 5446135"/>
                <a:gd name="connsiteY78" fmla="*/ 1547423 h 2463052"/>
                <a:gd name="connsiteX79" fmla="*/ 27297 w 5446135"/>
                <a:gd name="connsiteY79" fmla="*/ 1475373 h 2463052"/>
                <a:gd name="connsiteX80" fmla="*/ 27297 w 5446135"/>
                <a:gd name="connsiteY80" fmla="*/ 1318559 h 2463052"/>
                <a:gd name="connsiteX81" fmla="*/ 27297 w 5446135"/>
                <a:gd name="connsiteY81" fmla="*/ 1093933 h 2463052"/>
                <a:gd name="connsiteX82" fmla="*/ 16708 w 5446135"/>
                <a:gd name="connsiteY82" fmla="*/ 776066 h 2463052"/>
                <a:gd name="connsiteX83" fmla="*/ 16708 w 5446135"/>
                <a:gd name="connsiteY83" fmla="*/ 1640664 h 246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446135" h="2463052">
                  <a:moveTo>
                    <a:pt x="16708" y="776066"/>
                  </a:moveTo>
                  <a:cubicBezTo>
                    <a:pt x="18826" y="657396"/>
                    <a:pt x="16708" y="536606"/>
                    <a:pt x="16708" y="415817"/>
                  </a:cubicBezTo>
                  <a:lnTo>
                    <a:pt x="23061" y="222978"/>
                  </a:lnTo>
                  <a:cubicBezTo>
                    <a:pt x="37887" y="184834"/>
                    <a:pt x="54830" y="148809"/>
                    <a:pt x="78127" y="114903"/>
                  </a:cubicBezTo>
                  <a:cubicBezTo>
                    <a:pt x="99306" y="85235"/>
                    <a:pt x="128956" y="53449"/>
                    <a:pt x="164960" y="42853"/>
                  </a:cubicBezTo>
                  <a:cubicBezTo>
                    <a:pt x="186139" y="36496"/>
                    <a:pt x="207318" y="42853"/>
                    <a:pt x="230615" y="40734"/>
                  </a:cubicBezTo>
                  <a:cubicBezTo>
                    <a:pt x="251794" y="38615"/>
                    <a:pt x="270855" y="30138"/>
                    <a:pt x="292034" y="28019"/>
                  </a:cubicBezTo>
                  <a:cubicBezTo>
                    <a:pt x="330156" y="25900"/>
                    <a:pt x="368278" y="28019"/>
                    <a:pt x="406400" y="28019"/>
                  </a:cubicBezTo>
                  <a:cubicBezTo>
                    <a:pt x="452993" y="28019"/>
                    <a:pt x="497469" y="19543"/>
                    <a:pt x="541945" y="15305"/>
                  </a:cubicBezTo>
                  <a:cubicBezTo>
                    <a:pt x="666900" y="8947"/>
                    <a:pt x="793974" y="15305"/>
                    <a:pt x="916812" y="15305"/>
                  </a:cubicBezTo>
                  <a:cubicBezTo>
                    <a:pt x="952816" y="15305"/>
                    <a:pt x="986702" y="15305"/>
                    <a:pt x="1022706" y="15305"/>
                  </a:cubicBezTo>
                  <a:cubicBezTo>
                    <a:pt x="1077771" y="15305"/>
                    <a:pt x="1132837" y="4709"/>
                    <a:pt x="1187902" y="4709"/>
                  </a:cubicBezTo>
                  <a:cubicBezTo>
                    <a:pt x="1302268" y="2590"/>
                    <a:pt x="1414516" y="4709"/>
                    <a:pt x="1528882" y="4709"/>
                  </a:cubicBezTo>
                  <a:cubicBezTo>
                    <a:pt x="1639013" y="4709"/>
                    <a:pt x="1757614" y="-5886"/>
                    <a:pt x="1867745" y="4709"/>
                  </a:cubicBezTo>
                  <a:cubicBezTo>
                    <a:pt x="1884688" y="6828"/>
                    <a:pt x="1897395" y="15305"/>
                    <a:pt x="1914338" y="17424"/>
                  </a:cubicBezTo>
                  <a:cubicBezTo>
                    <a:pt x="1939753" y="21662"/>
                    <a:pt x="1965168" y="21662"/>
                    <a:pt x="1990582" y="25900"/>
                  </a:cubicBezTo>
                  <a:cubicBezTo>
                    <a:pt x="2054119" y="38615"/>
                    <a:pt x="2128245" y="28019"/>
                    <a:pt x="2191782" y="28019"/>
                  </a:cubicBezTo>
                  <a:cubicBezTo>
                    <a:pt x="2255319" y="28019"/>
                    <a:pt x="2318856" y="40734"/>
                    <a:pt x="2382392" y="40734"/>
                  </a:cubicBezTo>
                  <a:cubicBezTo>
                    <a:pt x="2450165" y="40734"/>
                    <a:pt x="2517937" y="40734"/>
                    <a:pt x="2585710" y="40734"/>
                  </a:cubicBezTo>
                  <a:cubicBezTo>
                    <a:pt x="2744552" y="40734"/>
                    <a:pt x="2903393" y="40734"/>
                    <a:pt x="3062235" y="40734"/>
                  </a:cubicBezTo>
                  <a:cubicBezTo>
                    <a:pt x="3153305" y="40734"/>
                    <a:pt x="3244374" y="47091"/>
                    <a:pt x="3335443" y="34377"/>
                  </a:cubicBezTo>
                  <a:cubicBezTo>
                    <a:pt x="3392626" y="25900"/>
                    <a:pt x="3449809" y="28019"/>
                    <a:pt x="3506992" y="28019"/>
                  </a:cubicBezTo>
                  <a:cubicBezTo>
                    <a:pt x="3583237" y="28019"/>
                    <a:pt x="3659481" y="28019"/>
                    <a:pt x="3735725" y="28019"/>
                  </a:cubicBezTo>
                  <a:cubicBezTo>
                    <a:pt x="4049173" y="28019"/>
                    <a:pt x="4364738" y="28019"/>
                    <a:pt x="4678186" y="28019"/>
                  </a:cubicBezTo>
                  <a:cubicBezTo>
                    <a:pt x="4716309" y="28019"/>
                    <a:pt x="4750195" y="34377"/>
                    <a:pt x="4786199" y="40734"/>
                  </a:cubicBezTo>
                  <a:cubicBezTo>
                    <a:pt x="4824321" y="44972"/>
                    <a:pt x="4866679" y="38615"/>
                    <a:pt x="4906919" y="40734"/>
                  </a:cubicBezTo>
                  <a:cubicBezTo>
                    <a:pt x="4928098" y="40734"/>
                    <a:pt x="4942923" y="47091"/>
                    <a:pt x="4964102" y="51330"/>
                  </a:cubicBezTo>
                  <a:cubicBezTo>
                    <a:pt x="4983163" y="55568"/>
                    <a:pt x="5000106" y="51330"/>
                    <a:pt x="5019167" y="55568"/>
                  </a:cubicBezTo>
                  <a:cubicBezTo>
                    <a:pt x="5053053" y="64044"/>
                    <a:pt x="5089057" y="70402"/>
                    <a:pt x="5122944" y="85235"/>
                  </a:cubicBezTo>
                  <a:cubicBezTo>
                    <a:pt x="5156830" y="97950"/>
                    <a:pt x="5190716" y="106427"/>
                    <a:pt x="5224602" y="119141"/>
                  </a:cubicBezTo>
                  <a:cubicBezTo>
                    <a:pt x="5266960" y="133975"/>
                    <a:pt x="5300846" y="163643"/>
                    <a:pt x="5326261" y="201787"/>
                  </a:cubicBezTo>
                  <a:cubicBezTo>
                    <a:pt x="5347440" y="231454"/>
                    <a:pt x="5362265" y="265360"/>
                    <a:pt x="5377090" y="299266"/>
                  </a:cubicBezTo>
                  <a:cubicBezTo>
                    <a:pt x="5391916" y="335291"/>
                    <a:pt x="5387680" y="369197"/>
                    <a:pt x="5387680" y="407341"/>
                  </a:cubicBezTo>
                  <a:lnTo>
                    <a:pt x="5394034" y="509058"/>
                  </a:lnTo>
                  <a:cubicBezTo>
                    <a:pt x="5396151" y="532368"/>
                    <a:pt x="5389798" y="555679"/>
                    <a:pt x="5391916" y="578989"/>
                  </a:cubicBezTo>
                  <a:cubicBezTo>
                    <a:pt x="5396151" y="606537"/>
                    <a:pt x="5404623" y="629847"/>
                    <a:pt x="5404623" y="659515"/>
                  </a:cubicBezTo>
                  <a:cubicBezTo>
                    <a:pt x="5402505" y="701897"/>
                    <a:pt x="5417330" y="744280"/>
                    <a:pt x="5408859" y="786662"/>
                  </a:cubicBezTo>
                  <a:cubicBezTo>
                    <a:pt x="5398269" y="843878"/>
                    <a:pt x="5398269" y="896856"/>
                    <a:pt x="5398269" y="954072"/>
                  </a:cubicBezTo>
                  <a:cubicBezTo>
                    <a:pt x="5398269" y="1197770"/>
                    <a:pt x="5398269" y="1441468"/>
                    <a:pt x="5398269" y="1685166"/>
                  </a:cubicBezTo>
                  <a:cubicBezTo>
                    <a:pt x="5398269" y="1810193"/>
                    <a:pt x="5389798" y="625609"/>
                    <a:pt x="5406741" y="748518"/>
                  </a:cubicBezTo>
                  <a:cubicBezTo>
                    <a:pt x="5421566" y="860831"/>
                    <a:pt x="5396151" y="979501"/>
                    <a:pt x="5410977" y="1091814"/>
                  </a:cubicBezTo>
                  <a:cubicBezTo>
                    <a:pt x="5421566" y="1163864"/>
                    <a:pt x="5419448" y="1235914"/>
                    <a:pt x="5427920" y="1307964"/>
                  </a:cubicBezTo>
                  <a:cubicBezTo>
                    <a:pt x="5438509" y="1390609"/>
                    <a:pt x="5430037" y="1479612"/>
                    <a:pt x="5430037" y="1562257"/>
                  </a:cubicBezTo>
                  <a:cubicBezTo>
                    <a:pt x="5430037" y="1683047"/>
                    <a:pt x="5459688" y="1812312"/>
                    <a:pt x="5438509" y="1933102"/>
                  </a:cubicBezTo>
                  <a:cubicBezTo>
                    <a:pt x="5430037" y="1988199"/>
                    <a:pt x="5417330" y="2041177"/>
                    <a:pt x="5417330" y="2096274"/>
                  </a:cubicBezTo>
                  <a:cubicBezTo>
                    <a:pt x="5417330" y="2149251"/>
                    <a:pt x="5423684" y="2200110"/>
                    <a:pt x="5394034" y="2246731"/>
                  </a:cubicBezTo>
                  <a:cubicBezTo>
                    <a:pt x="5381326" y="2265803"/>
                    <a:pt x="5372855" y="2293351"/>
                    <a:pt x="5358029" y="2310304"/>
                  </a:cubicBezTo>
                  <a:cubicBezTo>
                    <a:pt x="5345322" y="2323019"/>
                    <a:pt x="5319907" y="2348448"/>
                    <a:pt x="5302964" y="2356924"/>
                  </a:cubicBezTo>
                  <a:cubicBezTo>
                    <a:pt x="5294493" y="2361163"/>
                    <a:pt x="5281785" y="2359044"/>
                    <a:pt x="5271196" y="2361163"/>
                  </a:cubicBezTo>
                  <a:cubicBezTo>
                    <a:pt x="5258488" y="2365401"/>
                    <a:pt x="5247899" y="2373877"/>
                    <a:pt x="5233074" y="2375996"/>
                  </a:cubicBezTo>
                  <a:lnTo>
                    <a:pt x="5084821" y="2392949"/>
                  </a:lnTo>
                  <a:cubicBezTo>
                    <a:pt x="5057289" y="2392949"/>
                    <a:pt x="5031874" y="2401426"/>
                    <a:pt x="5004341" y="2407783"/>
                  </a:cubicBezTo>
                  <a:cubicBezTo>
                    <a:pt x="4949277" y="2422617"/>
                    <a:pt x="4887857" y="2424736"/>
                    <a:pt x="4832793" y="2437451"/>
                  </a:cubicBezTo>
                  <a:cubicBezTo>
                    <a:pt x="4781963" y="2448046"/>
                    <a:pt x="4733251" y="2445927"/>
                    <a:pt x="4682422" y="2454404"/>
                  </a:cubicBezTo>
                  <a:cubicBezTo>
                    <a:pt x="4612532" y="2464999"/>
                    <a:pt x="4542641" y="2462880"/>
                    <a:pt x="4472751" y="2462880"/>
                  </a:cubicBezTo>
                  <a:cubicBezTo>
                    <a:pt x="4407096" y="2462880"/>
                    <a:pt x="4339324" y="2462880"/>
                    <a:pt x="4273669" y="2462880"/>
                  </a:cubicBezTo>
                  <a:cubicBezTo>
                    <a:pt x="4165657" y="2462880"/>
                    <a:pt x="4059762" y="2443808"/>
                    <a:pt x="3951750" y="2435332"/>
                  </a:cubicBezTo>
                  <a:cubicBezTo>
                    <a:pt x="3837384" y="2424736"/>
                    <a:pt x="3723017" y="2450165"/>
                    <a:pt x="3608651" y="2460761"/>
                  </a:cubicBezTo>
                  <a:cubicBezTo>
                    <a:pt x="3490049" y="2471357"/>
                    <a:pt x="3384155" y="2439570"/>
                    <a:pt x="3267671" y="2441689"/>
                  </a:cubicBezTo>
                  <a:cubicBezTo>
                    <a:pt x="3235902" y="2441689"/>
                    <a:pt x="3206252" y="2441689"/>
                    <a:pt x="3174484" y="2441689"/>
                  </a:cubicBezTo>
                  <a:cubicBezTo>
                    <a:pt x="3125772" y="2441689"/>
                    <a:pt x="3079179" y="2428974"/>
                    <a:pt x="3030467" y="2428974"/>
                  </a:cubicBezTo>
                  <a:cubicBezTo>
                    <a:pt x="2909747" y="2431093"/>
                    <a:pt x="2791145" y="2428974"/>
                    <a:pt x="2670425" y="2428974"/>
                  </a:cubicBezTo>
                  <a:cubicBezTo>
                    <a:pt x="2484051" y="2426855"/>
                    <a:pt x="2304030" y="2469237"/>
                    <a:pt x="2117656" y="2456523"/>
                  </a:cubicBezTo>
                  <a:cubicBezTo>
                    <a:pt x="1895277" y="2441689"/>
                    <a:pt x="1660191" y="2390830"/>
                    <a:pt x="1439931" y="2437451"/>
                  </a:cubicBezTo>
                  <a:cubicBezTo>
                    <a:pt x="1361569" y="2454404"/>
                    <a:pt x="1266264" y="2439570"/>
                    <a:pt x="1187902" y="2439570"/>
                  </a:cubicBezTo>
                  <a:cubicBezTo>
                    <a:pt x="1107422" y="2439570"/>
                    <a:pt x="1024824" y="2439570"/>
                    <a:pt x="944344" y="2439570"/>
                  </a:cubicBezTo>
                  <a:cubicBezTo>
                    <a:pt x="889279" y="2439570"/>
                    <a:pt x="836332" y="2443808"/>
                    <a:pt x="781267" y="2448046"/>
                  </a:cubicBezTo>
                  <a:cubicBezTo>
                    <a:pt x="707140" y="2452285"/>
                    <a:pt x="633014" y="2441689"/>
                    <a:pt x="558888" y="2439570"/>
                  </a:cubicBezTo>
                  <a:cubicBezTo>
                    <a:pt x="493233" y="2437451"/>
                    <a:pt x="429697" y="2439570"/>
                    <a:pt x="364042" y="2441689"/>
                  </a:cubicBezTo>
                  <a:cubicBezTo>
                    <a:pt x="353453" y="2441689"/>
                    <a:pt x="342863" y="2441689"/>
                    <a:pt x="332274" y="2443808"/>
                  </a:cubicBezTo>
                  <a:cubicBezTo>
                    <a:pt x="287798" y="2445927"/>
                    <a:pt x="243322" y="2448046"/>
                    <a:pt x="198846" y="2437451"/>
                  </a:cubicBezTo>
                  <a:cubicBezTo>
                    <a:pt x="152253" y="2422617"/>
                    <a:pt x="95070" y="2390830"/>
                    <a:pt x="65419" y="2352686"/>
                  </a:cubicBezTo>
                  <a:cubicBezTo>
                    <a:pt x="20944" y="2299708"/>
                    <a:pt x="20944" y="2238254"/>
                    <a:pt x="14590" y="2172562"/>
                  </a:cubicBezTo>
                  <a:cubicBezTo>
                    <a:pt x="10354" y="2140775"/>
                    <a:pt x="1883" y="2115346"/>
                    <a:pt x="1883" y="2083559"/>
                  </a:cubicBezTo>
                  <a:cubicBezTo>
                    <a:pt x="1883" y="2060249"/>
                    <a:pt x="1883" y="2039057"/>
                    <a:pt x="1883" y="2015747"/>
                  </a:cubicBezTo>
                  <a:cubicBezTo>
                    <a:pt x="1883" y="1958531"/>
                    <a:pt x="-2353" y="1899196"/>
                    <a:pt x="1883" y="1841980"/>
                  </a:cubicBezTo>
                  <a:cubicBezTo>
                    <a:pt x="4000" y="1810193"/>
                    <a:pt x="14590" y="1780526"/>
                    <a:pt x="14590" y="1746620"/>
                  </a:cubicBezTo>
                  <a:cubicBezTo>
                    <a:pt x="14590" y="1721191"/>
                    <a:pt x="12472" y="1695761"/>
                    <a:pt x="14590" y="1672451"/>
                  </a:cubicBezTo>
                  <a:cubicBezTo>
                    <a:pt x="16708" y="1630069"/>
                    <a:pt x="27297" y="1591925"/>
                    <a:pt x="27297" y="1547423"/>
                  </a:cubicBezTo>
                  <a:cubicBezTo>
                    <a:pt x="27297" y="1524113"/>
                    <a:pt x="27297" y="1498684"/>
                    <a:pt x="27297" y="1475373"/>
                  </a:cubicBezTo>
                  <a:cubicBezTo>
                    <a:pt x="27297" y="1422396"/>
                    <a:pt x="27297" y="1369418"/>
                    <a:pt x="27297" y="1318559"/>
                  </a:cubicBezTo>
                  <a:cubicBezTo>
                    <a:pt x="27297" y="1244390"/>
                    <a:pt x="27297" y="1170221"/>
                    <a:pt x="27297" y="1093933"/>
                  </a:cubicBezTo>
                  <a:cubicBezTo>
                    <a:pt x="27297" y="990097"/>
                    <a:pt x="16708" y="884141"/>
                    <a:pt x="16708" y="776066"/>
                  </a:cubicBezTo>
                  <a:cubicBezTo>
                    <a:pt x="16708" y="625609"/>
                    <a:pt x="16708" y="1791121"/>
                    <a:pt x="16708" y="1640664"/>
                  </a:cubicBezTo>
                </a:path>
              </a:pathLst>
            </a:custGeom>
            <a:solidFill>
              <a:srgbClr val="F9E3B3"/>
            </a:solidFill>
            <a:ln w="21154" cap="flat">
              <a:noFill/>
              <a:prstDash val="solid"/>
              <a:miter/>
            </a:ln>
          </p:spPr>
          <p:txBody>
            <a:bodyPr lIns="180000" rIns="180000" rtlCol="0" anchor="ctr"/>
            <a:lstStyle/>
            <a:p>
              <a:endParaRPr lang="en-US"/>
            </a:p>
          </p:txBody>
        </p:sp>
        <p:sp>
          <p:nvSpPr>
            <p:cNvPr id="8" name="Main-Text" descr="Post-it note to highlight text">
              <a:extLst>
                <a:ext uri="{FF2B5EF4-FFF2-40B4-BE49-F238E27FC236}">
                  <a16:creationId xmlns:a16="http://schemas.microsoft.com/office/drawing/2014/main" id="{D0730411-031E-34EB-7645-693EA32BFF7C}"/>
                </a:ext>
              </a:extLst>
            </p:cNvPr>
            <p:cNvSpPr txBox="1"/>
            <p:nvPr/>
          </p:nvSpPr>
          <p:spPr>
            <a:xfrm>
              <a:off x="2893633" y="564869"/>
              <a:ext cx="4736717" cy="2196359"/>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The Second World War saw an increase in the use of the RAF and as a result there was a dramatic increase in the number of burns victims that needed treatment.  For example, Sandy Saunders was shot down in his Tiger Moth and had 40% burns to his body.  But the work that Harold Gillies had achieved had been witnessed by his cousin Archibald McIndoe, and as a surgeon based in Sussex with the RAF he used what he had learnt to treat his patients.</a:t>
              </a:r>
            </a:p>
          </p:txBody>
        </p:sp>
      </p:grpSp>
      <p:grpSp>
        <p:nvGrpSpPr>
          <p:cNvPr id="9" name="Post-It" descr="Post-it note to highlight text">
            <a:extLst>
              <a:ext uri="{FF2B5EF4-FFF2-40B4-BE49-F238E27FC236}">
                <a16:creationId xmlns:a16="http://schemas.microsoft.com/office/drawing/2014/main" id="{5224EF07-C119-81E2-A090-5C1D92127841}"/>
              </a:ext>
            </a:extLst>
          </p:cNvPr>
          <p:cNvGrpSpPr/>
          <p:nvPr/>
        </p:nvGrpSpPr>
        <p:grpSpPr>
          <a:xfrm>
            <a:off x="6908874" y="231192"/>
            <a:ext cx="4272931" cy="5856007"/>
            <a:chOff x="7878695" y="3120709"/>
            <a:chExt cx="3236716" cy="3045386"/>
          </a:xfrm>
        </p:grpSpPr>
        <p:sp>
          <p:nvSpPr>
            <p:cNvPr id="10" name="Decorative-Blob">
              <a:extLst>
                <a:ext uri="{FF2B5EF4-FFF2-40B4-BE49-F238E27FC236}">
                  <a16:creationId xmlns:a16="http://schemas.microsoft.com/office/drawing/2014/main" id="{CA230E79-F338-FB7C-1531-86287CD3B576}"/>
                </a:ext>
                <a:ext uri="{C183D7F6-B498-43B3-948B-1728B52AA6E4}">
                  <adec:decorative xmlns:adec="http://schemas.microsoft.com/office/drawing/2017/decorative" val="0"/>
                </a:ext>
              </a:extLst>
            </p:cNvPr>
            <p:cNvSpPr/>
            <p:nvPr/>
          </p:nvSpPr>
          <p:spPr>
            <a:xfrm>
              <a:off x="7878695" y="3561893"/>
              <a:ext cx="32367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1" name="Main-Text" descr="Post-it note to highlight text">
              <a:extLst>
                <a:ext uri="{FF2B5EF4-FFF2-40B4-BE49-F238E27FC236}">
                  <a16:creationId xmlns:a16="http://schemas.microsoft.com/office/drawing/2014/main" id="{DD095D6F-56D2-169A-607B-C9BE46D0E948}"/>
                </a:ext>
              </a:extLst>
            </p:cNvPr>
            <p:cNvSpPr txBox="1"/>
            <p:nvPr/>
          </p:nvSpPr>
          <p:spPr>
            <a:xfrm>
              <a:off x="8325124" y="3844753"/>
              <a:ext cx="2574916" cy="2160778"/>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Using the images provided, work out what the patient’s condition is and the treatment being used.  What similarities or differences</a:t>
              </a:r>
            </a:p>
            <a:p>
              <a:pPr algn="ctr"/>
              <a:r>
                <a:rPr lang="en-GB" sz="2400" dirty="0">
                  <a:latin typeface="Arial" panose="020B0604020202020204" pitchFamily="34" charset="0"/>
                  <a:cs typeface="Arial" panose="020B0604020202020204" pitchFamily="34" charset="0"/>
                </a:rPr>
                <a:t>can you see from</a:t>
              </a:r>
            </a:p>
            <a:p>
              <a:pPr algn="ctr"/>
              <a:r>
                <a:rPr lang="en-GB" sz="2400" dirty="0">
                  <a:latin typeface="Arial" panose="020B0604020202020204" pitchFamily="34" charset="0"/>
                  <a:cs typeface="Arial" panose="020B0604020202020204" pitchFamily="34" charset="0"/>
                </a:rPr>
                <a:t>your understanding</a:t>
              </a:r>
            </a:p>
            <a:p>
              <a:pPr algn="ctr"/>
              <a:r>
                <a:rPr lang="en-GB" sz="2400" dirty="0">
                  <a:latin typeface="Arial" panose="020B0604020202020204" pitchFamily="34" charset="0"/>
                  <a:cs typeface="Arial" panose="020B0604020202020204" pitchFamily="34" charset="0"/>
                </a:rPr>
                <a:t>of the work achieved</a:t>
              </a:r>
            </a:p>
            <a:p>
              <a:pPr algn="ctr"/>
              <a:r>
                <a:rPr lang="en-GB" sz="2400" dirty="0">
                  <a:latin typeface="Arial" panose="020B0604020202020204" pitchFamily="34" charset="0"/>
                  <a:cs typeface="Arial" panose="020B0604020202020204" pitchFamily="34" charset="0"/>
                </a:rPr>
                <a:t>by Gillies.</a:t>
              </a:r>
            </a:p>
          </p:txBody>
        </p:sp>
        <p:pic>
          <p:nvPicPr>
            <p:cNvPr id="12" name="Decorative-Washi" descr="Decorative shape">
              <a:extLst>
                <a:ext uri="{FF2B5EF4-FFF2-40B4-BE49-F238E27FC236}">
                  <a16:creationId xmlns:a16="http://schemas.microsoft.com/office/drawing/2014/main" id="{350D6DE5-3F68-30B4-94D4-567DBB9A8401}"/>
                </a:ext>
              </a:extLst>
            </p:cNvPr>
            <p:cNvPicPr>
              <a:picLocks noChangeAspect="1"/>
            </p:cNvPicPr>
            <p:nvPr/>
          </p:nvPicPr>
          <p:blipFill>
            <a:blip r:embed="rId2"/>
            <a:stretch>
              <a:fillRect/>
            </a:stretch>
          </p:blipFill>
          <p:spPr>
            <a:xfrm rot="20757057">
              <a:off x="9302670" y="3120709"/>
              <a:ext cx="585185" cy="688453"/>
            </a:xfrm>
            <a:prstGeom prst="rect">
              <a:avLst/>
            </a:prstGeom>
          </p:spPr>
        </p:pic>
      </p:grpSp>
    </p:spTree>
    <p:extLst>
      <p:ext uri="{BB962C8B-B14F-4D97-AF65-F5344CB8AC3E}">
        <p14:creationId xmlns:p14="http://schemas.microsoft.com/office/powerpoint/2010/main" val="1129134986"/>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Props1.xml><?xml version="1.0" encoding="utf-8"?>
<ds:datastoreItem xmlns:ds="http://schemas.openxmlformats.org/officeDocument/2006/customXml" ds:itemID="{C904DFA7-9813-4078-BFF1-CD3E0309C097}">
  <ds:schemaRefs>
    <ds:schemaRef ds:uri="3cb168fb-557d-4aff-aaa1-591c64e5f6f0"/>
    <ds:schemaRef ds:uri="be30f734-6a04-496a-ba73-5e5e8d7e4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116D2E43-4F90-40BF-B410-9AF81C15F411}">
  <ds:schemaRefs>
    <ds:schemaRef ds:uri="http://purl.org/dc/dcmitype/"/>
    <ds:schemaRef ds:uri="http://schemas.microsoft.com/office/2006/metadata/properties"/>
    <ds:schemaRef ds:uri="http://schemas.microsoft.com/office/2006/documentManagement/types"/>
    <ds:schemaRef ds:uri="http://purl.org/dc/elements/1.1/"/>
    <ds:schemaRef ds:uri="http://www.w3.org/XML/1998/namespace"/>
    <ds:schemaRef ds:uri="http://schemas.microsoft.com/office/infopath/2007/PartnerControls"/>
    <ds:schemaRef ds:uri="http://purl.org/dc/terms/"/>
    <ds:schemaRef ds:uri="http://schemas.openxmlformats.org/package/2006/metadata/core-properties"/>
    <ds:schemaRef ds:uri="be30f734-6a04-496a-ba73-5e5e8d7e44d2"/>
    <ds:schemaRef ds:uri="3cb168fb-557d-4aff-aaa1-591c64e5f6f0"/>
  </ds:schemaRefs>
</ds:datastoreItem>
</file>

<file path=docProps/app.xml><?xml version="1.0" encoding="utf-8"?>
<Properties xmlns="http://schemas.openxmlformats.org/officeDocument/2006/extended-properties" xmlns:vt="http://schemas.openxmlformats.org/officeDocument/2006/docPropsVTypes">
  <TotalTime>689</TotalTime>
  <Words>3011</Words>
  <Application>Microsoft Office PowerPoint</Application>
  <PresentationFormat>Widescreen</PresentationFormat>
  <Paragraphs>179</Paragraphs>
  <Slides>30</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Helvetica</vt:lpstr>
      <vt:lpstr>Source Sans Pro</vt:lpstr>
      <vt:lpstr>Source Sans Pro Bold</vt:lpstr>
      <vt:lpstr>Office Theme</vt:lpstr>
      <vt:lpstr>How did the Second World War develop and change plastic surgery? </vt:lpstr>
      <vt:lpstr>How did the Second World War develop and change plastic surgery? 1 </vt:lpstr>
      <vt:lpstr>How did the Second World War develop and change plastic surgery? 12 </vt:lpstr>
      <vt:lpstr>What do you think is happening here</vt:lpstr>
      <vt:lpstr>How did the Second World War help to develop and change plastic surgery? </vt:lpstr>
      <vt:lpstr>True or False: Harold Gillies 1</vt:lpstr>
      <vt:lpstr>True or False: Harold Gillies 2 1</vt:lpstr>
      <vt:lpstr>www.wellcomecollection.org</vt:lpstr>
      <vt:lpstr>Further information</vt:lpstr>
      <vt:lpstr> Teacher notes </vt:lpstr>
      <vt:lpstr>Photo 1</vt:lpstr>
      <vt:lpstr>Additional image information </vt:lpstr>
      <vt:lpstr>Photo 2</vt:lpstr>
      <vt:lpstr>Additional image information 1 </vt:lpstr>
      <vt:lpstr>Photo 3</vt:lpstr>
      <vt:lpstr>Additional image information 2 </vt:lpstr>
      <vt:lpstr>Photo 4</vt:lpstr>
      <vt:lpstr>Additional image information 3 </vt:lpstr>
      <vt:lpstr>Photo 5</vt:lpstr>
      <vt:lpstr>Additional image information 4</vt:lpstr>
      <vt:lpstr>After seeing the images, how similar was McIndoe’s work to that of Gillies’? </vt:lpstr>
      <vt:lpstr>Has any progress been made with regards to treatment of patients requiring plastic surgery? </vt:lpstr>
      <vt:lpstr> Words and phrases to describe progress </vt:lpstr>
      <vt:lpstr>Explain</vt:lpstr>
      <vt:lpstr>Cards</vt:lpstr>
      <vt:lpstr>How much progress was made by McIndoe during the Second World War? </vt:lpstr>
      <vt:lpstr>Read the lyrics</vt:lpstr>
      <vt:lpstr>Teacher’s notes</vt:lpstr>
      <vt:lpstr>Teacher’s notes 2</vt:lpstr>
      <vt:lpstr>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5</cp:revision>
  <dcterms:created xsi:type="dcterms:W3CDTF">2022-11-29T11:24:41Z</dcterms:created>
  <dcterms:modified xsi:type="dcterms:W3CDTF">2024-08-06T14:16:44Z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